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78" r:id="rId5"/>
    <p:sldMasterId id="2147484311" r:id="rId6"/>
    <p:sldMasterId id="2147484328" r:id="rId7"/>
  </p:sldMasterIdLst>
  <p:notesMasterIdLst>
    <p:notesMasterId r:id="rId28"/>
  </p:notesMasterIdLst>
  <p:handoutMasterIdLst>
    <p:handoutMasterId r:id="rId29"/>
  </p:handoutMasterIdLst>
  <p:sldIdLst>
    <p:sldId id="256" r:id="rId8"/>
    <p:sldId id="258" r:id="rId9"/>
    <p:sldId id="330"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27" r:id="rId26"/>
    <p:sldId id="310" r:id="rId2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ild 2015 Breakout Template" id="{D75A0D65-BF15-4822-BC6D-74C66FDCD9EE}">
          <p14:sldIdLst>
            <p14:sldId id="256"/>
            <p14:sldId id="258"/>
            <p14:sldId id="330"/>
            <p14:sldId id="331"/>
            <p14:sldId id="332"/>
            <p14:sldId id="333"/>
            <p14:sldId id="334"/>
            <p14:sldId id="335"/>
            <p14:sldId id="336"/>
            <p14:sldId id="337"/>
            <p14:sldId id="338"/>
            <p14:sldId id="339"/>
            <p14:sldId id="340"/>
            <p14:sldId id="341"/>
            <p14:sldId id="342"/>
            <p14:sldId id="343"/>
            <p14:sldId id="344"/>
            <p14:sldId id="345"/>
            <p14:sldId id="327"/>
            <p14:sldId id="31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88F"/>
    <a:srgbClr val="00176B"/>
    <a:srgbClr val="E3008C"/>
    <a:srgbClr val="FFB900"/>
    <a:srgbClr val="107C10"/>
    <a:srgbClr val="FFFFFF"/>
    <a:srgbClr val="232832"/>
    <a:srgbClr val="525252"/>
    <a:srgbClr val="0000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389" autoAdjust="0"/>
    <p:restoredTop sz="96323" autoAdjust="0"/>
  </p:normalViewPr>
  <p:slideViewPr>
    <p:cSldViewPr>
      <p:cViewPr varScale="1">
        <p:scale>
          <a:sx n="130" d="100"/>
          <a:sy n="130" d="100"/>
        </p:scale>
        <p:origin x="198" y="120"/>
      </p:cViewPr>
      <p:guideLst/>
    </p:cSldViewPr>
  </p:slideViewPr>
  <p:outlineViewPr>
    <p:cViewPr>
      <p:scale>
        <a:sx n="33" d="100"/>
        <a:sy n="33" d="100"/>
      </p:scale>
      <p:origin x="0" y="-85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ommentAuthors" Target="commentAuthor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Build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4/30/2015 4:45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latin typeface="Segoe UI" pitchFamily="34" charset="0"/>
              </a:rPr>
              <a:t>Build 2015</a:t>
            </a:r>
            <a:endParaRPr lang="en-US" dirty="0">
              <a:latin typeface="Segoe UI" pitchFamily="34" charset="0"/>
            </a:endParaRP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4/30/2015 4:45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Build 2015</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t>4/30/2015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357700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C6996B83-60CF-42A8-BA06-F99D0BEC30B3}" type="datetime1">
              <a:rPr lang="en-US" smtClean="0"/>
              <a:t>4/30/2015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7" name="Header Placeholder 6"/>
          <p:cNvSpPr>
            <a:spLocks noGrp="1"/>
          </p:cNvSpPr>
          <p:nvPr>
            <p:ph type="hdr" sz="quarter" idx="13"/>
          </p:nvPr>
        </p:nvSpPr>
        <p:spPr/>
        <p:txBody>
          <a:bodyPr/>
          <a:lstStyle/>
          <a:p>
            <a:r>
              <a:rPr lang="en-US" dirty="0" smtClean="0"/>
              <a:t>Build 2014</a:t>
            </a:r>
            <a:endParaRPr lang="en-US" dirty="0"/>
          </a:p>
        </p:txBody>
      </p:sp>
    </p:spTree>
    <p:extLst>
      <p:ext uri="{BB962C8B-B14F-4D97-AF65-F5344CB8AC3E}">
        <p14:creationId xmlns:p14="http://schemas.microsoft.com/office/powerpoint/2010/main" val="480285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B079C3B8-7366-4A44-A34B-3977080C19E7}" type="datetime1">
              <a:rPr lang="en-US" smtClean="0">
                <a:solidFill>
                  <a:prstClr val="black"/>
                </a:solidFill>
              </a:rPr>
              <a:pPr/>
              <a:t>4/30/2015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3086138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063" y="912813"/>
            <a:ext cx="8101013" cy="4556125"/>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858386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063" y="912813"/>
            <a:ext cx="8101013" cy="4556125"/>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617960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063" y="912813"/>
            <a:ext cx="8101013" cy="4556125"/>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168382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defTabSz="931774">
              <a:defRPr/>
            </a:pPr>
            <a:fld id="{E98C02C0-98AB-4661-8FF3-2C79CAD8CBF9}" type="slidenum">
              <a:rPr lang="en-US">
                <a:solidFill>
                  <a:prstClr val="black"/>
                </a:solidFill>
                <a:latin typeface="Calibri" panose="020F0502020204030204"/>
              </a:rPr>
              <a:pPr defTabSz="931774">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62483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4/30/2015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641368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9834113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44600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45222"/>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1952510109"/>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2015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291092407"/>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51294812"/>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693302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74639" y="1212851"/>
            <a:ext cx="11889564" cy="2025170"/>
          </a:xfrm>
        </p:spPr>
        <p:txBody>
          <a:bodyPr>
            <a:spAutoFit/>
          </a:bodyPr>
          <a:lstStyle>
            <a:lvl1pPr marL="0" indent="0">
              <a:buNone/>
              <a:defRPr/>
            </a:lvl1pPr>
            <a:lvl2pPr marL="28563" indent="0">
              <a:buNone/>
              <a:defRPr sz="2000"/>
            </a:lvl2pPr>
            <a:lvl3pPr marL="223752" indent="0">
              <a:buNone/>
              <a:defRPr sz="2000"/>
            </a:lvl3pPr>
            <a:lvl4pPr marL="476068" indent="0">
              <a:buNone/>
              <a:defRPr sz="1800"/>
            </a:lvl4pPr>
            <a:lvl5pPr marL="739490" indent="0">
              <a:buNone/>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2"/>
          </p:nvPr>
        </p:nvSpPr>
        <p:spPr>
          <a:xfrm>
            <a:off x="457200" y="6565902"/>
            <a:ext cx="3937000" cy="136525"/>
          </a:xfrm>
          <a:prstGeom prst="rect">
            <a:avLst/>
          </a:prstGeom>
        </p:spPr>
        <p:txBody>
          <a:bodyPr/>
          <a:lstStyle/>
          <a:p>
            <a:pPr>
              <a:defRPr/>
            </a:pPr>
            <a:r>
              <a:rPr>
                <a:gradFill>
                  <a:gsLst>
                    <a:gs pos="2917">
                      <a:srgbClr val="505050"/>
                    </a:gs>
                    <a:gs pos="100000">
                      <a:srgbClr val="505050"/>
                    </a:gs>
                  </a:gsLst>
                  <a:lin ang="5400000" scaled="0"/>
                </a:gradFill>
              </a:rPr>
              <a:t>Microsoft Confidential</a:t>
            </a:r>
          </a:p>
        </p:txBody>
      </p:sp>
      <p:sp>
        <p:nvSpPr>
          <p:cNvPr id="5" name="Slide Number Placeholder 4"/>
          <p:cNvSpPr>
            <a:spLocks noGrp="1"/>
          </p:cNvSpPr>
          <p:nvPr>
            <p:ph type="sldNum" sz="quarter" idx="13"/>
          </p:nvPr>
        </p:nvSpPr>
        <p:spPr>
          <a:xfrm>
            <a:off x="11595102" y="6565902"/>
            <a:ext cx="566738" cy="136525"/>
          </a:xfrm>
          <a:prstGeom prst="rect">
            <a:avLst/>
          </a:prstGeom>
        </p:spPr>
        <p:txBody>
          <a:bodyPr/>
          <a:lstStyle/>
          <a:p>
            <a:pPr>
              <a:defRPr/>
            </a:pPr>
            <a:fld id="{75FAD755-3BD0-2447-A9DF-109DAABEFD99}" type="slidenum">
              <a:rPr smtClean="0">
                <a:gradFill>
                  <a:gsLst>
                    <a:gs pos="2917">
                      <a:srgbClr val="505050"/>
                    </a:gs>
                    <a:gs pos="100000">
                      <a:srgbClr val="505050"/>
                    </a:gs>
                  </a:gsLst>
                  <a:lin ang="5400000" scaled="0"/>
                </a:gradFill>
              </a:rPr>
              <a:pPr>
                <a:defRPr/>
              </a:pPr>
              <a:t>‹#›</a:t>
            </a:fld>
            <a:endParaRPr dirty="0">
              <a:gradFill>
                <a:gsLst>
                  <a:gs pos="2917">
                    <a:srgbClr val="505050"/>
                  </a:gs>
                  <a:gs pos="100000">
                    <a:srgbClr val="505050"/>
                  </a:gs>
                </a:gsLst>
                <a:lin ang="5400000" scaled="0"/>
              </a:gra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0022802"/>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55008" y="6482889"/>
            <a:ext cx="2798207" cy="372394"/>
          </a:xfrm>
          <a:prstGeom prst="rect">
            <a:avLst/>
          </a:prstGeom>
        </p:spPr>
        <p:txBody>
          <a:bodyPr/>
          <a:lstStyle/>
          <a:p>
            <a:fld id="{4E43C2CD-916E-4E61-8E92-0D1F209EB455}" type="datetimeFigureOut">
              <a:rPr lang="en-US" smtClean="0">
                <a:solidFill>
                  <a:srgbClr val="404040"/>
                </a:solidFill>
              </a:rPr>
              <a:pPr/>
              <a:t>4/30/2015</a:t>
            </a:fld>
            <a:endParaRPr lang="en-US">
              <a:solidFill>
                <a:srgbClr val="404040"/>
              </a:solidFill>
            </a:endParaRPr>
          </a:p>
        </p:txBody>
      </p:sp>
      <p:sp>
        <p:nvSpPr>
          <p:cNvPr id="4" name="Footer Placeholder 3"/>
          <p:cNvSpPr>
            <a:spLocks noGrp="1"/>
          </p:cNvSpPr>
          <p:nvPr>
            <p:ph type="ftr" sz="quarter" idx="11"/>
          </p:nvPr>
        </p:nvSpPr>
        <p:spPr>
          <a:xfrm>
            <a:off x="4119583" y="6482889"/>
            <a:ext cx="4197310" cy="372394"/>
          </a:xfrm>
          <a:prstGeom prst="rect">
            <a:avLst/>
          </a:prstGeom>
        </p:spPr>
        <p:txBody>
          <a:bodyPr/>
          <a:lstStyle/>
          <a:p>
            <a:endParaRPr lang="en-US">
              <a:solidFill>
                <a:srgbClr val="404040"/>
              </a:solidFill>
            </a:endParaRPr>
          </a:p>
        </p:txBody>
      </p:sp>
      <p:sp>
        <p:nvSpPr>
          <p:cNvPr id="5" name="Slide Number Placeholder 4"/>
          <p:cNvSpPr>
            <a:spLocks noGrp="1"/>
          </p:cNvSpPr>
          <p:nvPr>
            <p:ph type="sldNum" sz="quarter" idx="12"/>
          </p:nvPr>
        </p:nvSpPr>
        <p:spPr>
          <a:xfrm>
            <a:off x="8783260" y="6482889"/>
            <a:ext cx="2798207" cy="372394"/>
          </a:xfrm>
          <a:prstGeom prst="rect">
            <a:avLst/>
          </a:prstGeom>
        </p:spPr>
        <p:txBody>
          <a:bodyPr/>
          <a:lstStyle/>
          <a:p>
            <a:fld id="{A2136CA9-023A-4D49-821B-11EF8521ACEE}" type="slidenum">
              <a:rPr lang="en-US" smtClean="0">
                <a:solidFill>
                  <a:srgbClr val="404040"/>
                </a:solidFill>
              </a:rPr>
              <a:pPr/>
              <a:t>‹#›</a:t>
            </a:fld>
            <a:endParaRPr lang="en-US">
              <a:solidFill>
                <a:srgbClr val="404040"/>
              </a:solidFill>
            </a:endParaRPr>
          </a:p>
        </p:txBody>
      </p:sp>
    </p:spTree>
    <p:extLst>
      <p:ext uri="{BB962C8B-B14F-4D97-AF65-F5344CB8AC3E}">
        <p14:creationId xmlns:p14="http://schemas.microsoft.com/office/powerpoint/2010/main" val="4102813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63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64964"/>
            <a:ext cx="9143999" cy="1097302"/>
          </a:xfrm>
        </p:spPr>
        <p:txBody>
          <a:bodyPr lIns="146304" tIns="91440" rIns="146304" bIns="91440"/>
          <a:lstStyle>
            <a:lvl1pPr>
              <a:lnSpc>
                <a:spcPts val="6299"/>
              </a:lnSpc>
              <a:defRPr sz="5799" baseline="0">
                <a:solidFill>
                  <a:schemeClr val="accent1"/>
                </a:solidFill>
              </a:defRPr>
            </a:lvl1pPr>
          </a:lstStyle>
          <a:p>
            <a:r>
              <a:rPr lang="en-US" smtClean="0"/>
              <a:t>Lorem ipsum dolor sit.</a:t>
            </a:r>
            <a:endParaRPr lang="en-US"/>
          </a:p>
        </p:txBody>
      </p:sp>
      <p:sp>
        <p:nvSpPr>
          <p:cNvPr id="3" name="Footer Placeholder 2"/>
          <p:cNvSpPr>
            <a:spLocks noGrp="1"/>
          </p:cNvSpPr>
          <p:nvPr>
            <p:ph type="ftr" sz="quarter" idx="10"/>
          </p:nvPr>
        </p:nvSpPr>
        <p:spPr>
          <a:xfrm>
            <a:off x="4119583" y="6482889"/>
            <a:ext cx="4197310" cy="372394"/>
          </a:xfrm>
          <a:prstGeom prst="rect">
            <a:avLst/>
          </a:prstGeom>
        </p:spPr>
        <p:txBody>
          <a:bodyPr/>
          <a:lstStyle/>
          <a:p>
            <a:pPr defTabSz="932563">
              <a:defRPr/>
            </a:pPr>
            <a:r>
              <a:rPr lang="en-US" sz="900" smtClean="0">
                <a:solidFill>
                  <a:srgbClr val="505050"/>
                </a:solidFill>
              </a:rPr>
              <a:t>MICROSOFT CONFIDENTIAL</a:t>
            </a:r>
            <a:endParaRPr lang="en-US" sz="900">
              <a:solidFill>
                <a:srgbClr val="505050"/>
              </a:solidFill>
            </a:endParaRPr>
          </a:p>
        </p:txBody>
      </p:sp>
      <p:sp>
        <p:nvSpPr>
          <p:cNvPr id="4" name="Slide Number Placeholder 3"/>
          <p:cNvSpPr>
            <a:spLocks noGrp="1"/>
          </p:cNvSpPr>
          <p:nvPr>
            <p:ph type="sldNum" sz="quarter" idx="11"/>
          </p:nvPr>
        </p:nvSpPr>
        <p:spPr>
          <a:xfrm>
            <a:off x="8783260" y="6482889"/>
            <a:ext cx="2798207" cy="372394"/>
          </a:xfrm>
          <a:prstGeom prst="rect">
            <a:avLst/>
          </a:prstGeom>
        </p:spPr>
        <p:txBody>
          <a:bodyPr/>
          <a:lstStyle/>
          <a:p>
            <a:pPr algn="r" defTabSz="932597">
              <a:defRPr/>
            </a:pPr>
            <a:fld id="{8890EF3C-8DB2-46A0-B456-53C2D2CAB303}" type="slidenum">
              <a:rPr lang="en-US" sz="900" smtClean="0">
                <a:solidFill>
                  <a:srgbClr val="505050"/>
                </a:solidFill>
              </a:rPr>
              <a:pPr algn="r" defTabSz="932597">
                <a:defRPr/>
              </a:pPr>
              <a:t>‹#›</a:t>
            </a:fld>
            <a:endParaRPr lang="en-US" sz="900">
              <a:solidFill>
                <a:srgbClr val="505050"/>
              </a:solidFill>
            </a:endParaRPr>
          </a:p>
        </p:txBody>
      </p:sp>
    </p:spTree>
    <p:extLst>
      <p:ext uri="{BB962C8B-B14F-4D97-AF65-F5344CB8AC3E}">
        <p14:creationId xmlns:p14="http://schemas.microsoft.com/office/powerpoint/2010/main" val="2154607649"/>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678278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1742723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670527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72681261"/>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317534115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48047542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303504254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6648442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2348856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62707096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44361490"/>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1704966"/>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51226347"/>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67909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19914465"/>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4693158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8994987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24783520"/>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3642569894"/>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465268166"/>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1596921098"/>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80462920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3792484346"/>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1040882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211814834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42207255"/>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7441174"/>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2924780669"/>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404040"/>
                    </a:gs>
                    <a:gs pos="100000">
                      <a:srgbClr val="404040"/>
                    </a:gs>
                  </a:gsLst>
                  <a:lin ang="5400000" scaled="0"/>
                </a:gradFill>
                <a:cs typeface="Segoe UI" pitchFamily="34" charset="0"/>
              </a:rPr>
              <a:t>© </a:t>
            </a:r>
            <a:r>
              <a:rPr lang="en-US" sz="700" dirty="0" smtClean="0">
                <a:gradFill>
                  <a:gsLst>
                    <a:gs pos="0">
                      <a:srgbClr val="404040"/>
                    </a:gs>
                    <a:gs pos="100000">
                      <a:srgbClr val="404040"/>
                    </a:gs>
                  </a:gsLst>
                  <a:lin ang="5400000" scaled="0"/>
                </a:gradFill>
                <a:cs typeface="Segoe UI" pitchFamily="34" charset="0"/>
              </a:rPr>
              <a:t>2015 </a:t>
            </a:r>
            <a:r>
              <a:rPr lang="en-US" sz="700" dirty="0">
                <a:gradFill>
                  <a:gsLst>
                    <a:gs pos="0">
                      <a:srgbClr val="404040"/>
                    </a:gs>
                    <a:gs pos="100000">
                      <a:srgbClr val="404040"/>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26158697"/>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352419273"/>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9553293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0938691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0391706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61174825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4891444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83332097"/>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471610874"/>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175065872"/>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3879980555"/>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85140384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3866496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121882035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8598467"/>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359019"/>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1281390374"/>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3724862068"/>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404040"/>
                    </a:gs>
                    <a:gs pos="100000">
                      <a:srgbClr val="404040"/>
                    </a:gs>
                  </a:gsLst>
                  <a:lin ang="5400000" scaled="0"/>
                </a:gradFill>
                <a:cs typeface="Segoe UI" pitchFamily="34" charset="0"/>
              </a:rPr>
              <a:t>© </a:t>
            </a:r>
            <a:r>
              <a:rPr lang="en-US" sz="700" dirty="0" smtClean="0">
                <a:gradFill>
                  <a:gsLst>
                    <a:gs pos="0">
                      <a:srgbClr val="404040"/>
                    </a:gs>
                    <a:gs pos="100000">
                      <a:srgbClr val="404040"/>
                    </a:gs>
                  </a:gsLst>
                  <a:lin ang="5400000" scaled="0"/>
                </a:gradFill>
                <a:cs typeface="Segoe UI" pitchFamily="34" charset="0"/>
              </a:rPr>
              <a:t>2015 </a:t>
            </a:r>
            <a:r>
              <a:rPr lang="en-US" sz="700" dirty="0">
                <a:gradFill>
                  <a:gsLst>
                    <a:gs pos="0">
                      <a:srgbClr val="404040"/>
                    </a:gs>
                    <a:gs pos="100000">
                      <a:srgbClr val="404040"/>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1686518021"/>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28300016"/>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0856262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3662627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20628718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7928033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365287442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1"/>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 id="2147484276" r:id="rId13"/>
    <p:sldLayoutId id="2147484277" r:id="rId14"/>
    <p:sldLayoutId id="2147484263" r:id="rId15"/>
    <p:sldLayoutId id="2147484307" r:id="rId16"/>
    <p:sldLayoutId id="2147484345" r:id="rId17"/>
    <p:sldLayoutId id="2147484346" r:id="rId18"/>
    <p:sldLayoutId id="2147484347" r:id="rId19"/>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15"/>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553714132"/>
      </p:ext>
    </p:extLst>
  </p:cSld>
  <p:clrMap bg1="dk1" tx1="lt1" bg2="dk2" tx2="lt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6" r:id="rId11"/>
    <p:sldLayoutId id="2147484304" r:id="rId12"/>
    <p:sldLayoutId id="2147484305"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8"/>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555985307"/>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8"/>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594501035"/>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 id="2147484341" r:id="rId13"/>
    <p:sldLayoutId id="2147484342" r:id="rId14"/>
    <p:sldLayoutId id="2147484343" r:id="rId15"/>
    <p:sldLayoutId id="2147484344" r:id="rId1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openxmlformats.org/officeDocument/2006/relationships/hyperlink" Target="https://customers.microsoft.com/Pages/CustomerStory.aspx?recid=18356" TargetMode="External"/><Relationship Id="rId13" Type="http://schemas.openxmlformats.org/officeDocument/2006/relationships/image" Target="../media/image19.jpg"/><Relationship Id="rId18" Type="http://schemas.openxmlformats.org/officeDocument/2006/relationships/image" Target="../media/image24.jpg"/><Relationship Id="rId3" Type="http://schemas.openxmlformats.org/officeDocument/2006/relationships/hyperlink" Target="https://github.com/Azure/Azure-DataFactory" TargetMode="External"/><Relationship Id="rId7" Type="http://schemas.openxmlformats.org/officeDocument/2006/relationships/hyperlink" Target="https://customers.microsoft.com/Pages/CustomerStory.aspx?recid=20096" TargetMode="External"/><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hyperlink" Target="http://azure.com/df" TargetMode="External"/><Relationship Id="rId16"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hyperlink" Target="http://download.microsoft.com/download/C/B/9/CB975B6B-F7C6-47CB-B962-1FC7750B6112/MS_Arch_Financial_Svcs_SEC.pdf" TargetMode="External"/><Relationship Id="rId11" Type="http://schemas.openxmlformats.org/officeDocument/2006/relationships/image" Target="../media/image17.gif"/><Relationship Id="rId5" Type="http://schemas.openxmlformats.org/officeDocument/2006/relationships/hyperlink" Target="http://feedback.azure.com/forums/270578-azure-data-factory" TargetMode="External"/><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hyperlink" Target="http://feedback.azure.com/forums/34192--general-feedback" TargetMode="External"/><Relationship Id="rId9" Type="http://schemas.openxmlformats.org/officeDocument/2006/relationships/hyperlink" Target="https://customers.microsoft.com/Pages/CustomerStory.aspx?recid=18294" TargetMode="External"/><Relationship Id="rId14" Type="http://schemas.openxmlformats.org/officeDocument/2006/relationships/image" Target="../media/image20.gif"/></Relationships>
</file>

<file path=ppt/slides/_rels/slide17.xml.rels><?xml version="1.0" encoding="UTF-8" standalone="yes"?>
<Relationships xmlns="http://schemas.openxmlformats.org/package/2006/relationships"><Relationship Id="rId2" Type="http://schemas.openxmlformats.org/officeDocument/2006/relationships/hyperlink" Target="mailto:mike.flasko@microsoft.com"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hyperlink" Target="http://www.microsoft.com/click/services/Redirect2.ashx?CR_CC=200623246" TargetMode="External"/><Relationship Id="rId2" Type="http://schemas.openxmlformats.org/officeDocument/2006/relationships/hyperlink" Target="http://www.microsoft.com/click/services/Redirect2.ashx?CR_CC=200623237" TargetMode="External"/><Relationship Id="rId1" Type="http://schemas.openxmlformats.org/officeDocument/2006/relationships/slideLayout" Target="../slideLayouts/slideLayout35.xml"/><Relationship Id="rId4" Type="http://schemas.openxmlformats.org/officeDocument/2006/relationships/hyperlink" Target="http://www.microsoft.com/click/services/Redirect2.ashx?CR_CC=200623236"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82283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44862"/>
            <a:ext cx="13387812" cy="914400"/>
          </a:xfrm>
        </p:spPr>
        <p:txBody>
          <a:bodyPr/>
          <a:lstStyle/>
          <a:p>
            <a:r>
              <a:rPr lang="en-US" sz="6000" b="1" dirty="0" smtClean="0"/>
              <a:t>Demo: Customer Churn Pipeline</a:t>
            </a:r>
            <a:br>
              <a:rPr lang="en-US" sz="6000" b="1" dirty="0" smtClean="0"/>
            </a:br>
            <a:r>
              <a:rPr lang="en-US" sz="6000" b="1" dirty="0" smtClean="0"/>
              <a:t>	</a:t>
            </a:r>
            <a:br>
              <a:rPr lang="en-US" sz="6000" b="1" dirty="0" smtClean="0"/>
            </a:br>
            <a:r>
              <a:rPr lang="en-US" sz="6000" b="1" dirty="0" smtClean="0"/>
              <a:t>  </a:t>
            </a:r>
            <a:endParaRPr lang="en-US" sz="6000" b="1" dirty="0"/>
          </a:p>
        </p:txBody>
      </p:sp>
    </p:spTree>
    <p:extLst>
      <p:ext uri="{BB962C8B-B14F-4D97-AF65-F5344CB8AC3E}">
        <p14:creationId xmlns:p14="http://schemas.microsoft.com/office/powerpoint/2010/main" val="12868679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Sets: time slicing </a:t>
            </a:r>
            <a:endParaRPr lang="en-US" dirty="0"/>
          </a:p>
        </p:txBody>
      </p:sp>
      <p:cxnSp>
        <p:nvCxnSpPr>
          <p:cNvPr id="3" name="Straight Connector 2"/>
          <p:cNvCxnSpPr/>
          <p:nvPr/>
        </p:nvCxnSpPr>
        <p:spPr>
          <a:xfrm>
            <a:off x="1570037" y="2547601"/>
            <a:ext cx="2275220" cy="0"/>
          </a:xfrm>
          <a:prstGeom prst="line">
            <a:avLst/>
          </a:prstGeom>
          <a:noFill/>
          <a:ln w="19050" cap="flat" cmpd="sng" algn="ctr">
            <a:solidFill>
              <a:srgbClr val="7030A0"/>
            </a:solidFill>
            <a:prstDash val="solid"/>
            <a:miter lim="800000"/>
          </a:ln>
          <a:effectLst/>
        </p:spPr>
      </p:cxnSp>
      <p:cxnSp>
        <p:nvCxnSpPr>
          <p:cNvPr id="4" name="Straight Connector 3"/>
          <p:cNvCxnSpPr/>
          <p:nvPr/>
        </p:nvCxnSpPr>
        <p:spPr>
          <a:xfrm>
            <a:off x="1559257" y="2871692"/>
            <a:ext cx="2286000" cy="0"/>
          </a:xfrm>
          <a:prstGeom prst="line">
            <a:avLst/>
          </a:prstGeom>
          <a:noFill/>
          <a:ln w="19050" cap="flat" cmpd="sng" algn="ctr">
            <a:solidFill>
              <a:srgbClr val="7030A0"/>
            </a:solidFill>
            <a:prstDash val="solid"/>
            <a:miter lim="800000"/>
          </a:ln>
          <a:effectLst/>
        </p:spPr>
      </p:cxnSp>
      <p:cxnSp>
        <p:nvCxnSpPr>
          <p:cNvPr id="5" name="Straight Connector 4"/>
          <p:cNvCxnSpPr/>
          <p:nvPr/>
        </p:nvCxnSpPr>
        <p:spPr>
          <a:xfrm>
            <a:off x="1570037" y="3182697"/>
            <a:ext cx="2301944" cy="0"/>
          </a:xfrm>
          <a:prstGeom prst="line">
            <a:avLst/>
          </a:prstGeom>
          <a:noFill/>
          <a:ln w="19050" cap="flat" cmpd="sng" algn="ctr">
            <a:solidFill>
              <a:srgbClr val="7030A0"/>
            </a:solidFill>
            <a:prstDash val="solid"/>
            <a:miter lim="800000"/>
          </a:ln>
          <a:effectLst/>
        </p:spPr>
      </p:cxnSp>
      <p:sp>
        <p:nvSpPr>
          <p:cNvPr id="6" name="Rectangle 5"/>
          <p:cNvSpPr/>
          <p:nvPr/>
        </p:nvSpPr>
        <p:spPr>
          <a:xfrm>
            <a:off x="1417638" y="1949514"/>
            <a:ext cx="673876" cy="304800"/>
          </a:xfrm>
          <a:prstGeom prst="rect">
            <a:avLst/>
          </a:prstGeom>
          <a:noFill/>
          <a:ln w="12700" cap="flat" cmpd="sng" algn="ctr">
            <a:noFill/>
            <a:prstDash val="solid"/>
            <a:miter lim="800000"/>
          </a:ln>
          <a:effectLst/>
        </p:spPr>
        <p:txBody>
          <a:bodyPr rtlCol="0" anchor="ctr"/>
          <a:lstStyle/>
          <a:p>
            <a:pPr algn="ctr" defTabSz="914400">
              <a:defRPr/>
            </a:pPr>
            <a:r>
              <a:rPr lang="en-US" sz="1100" kern="0" dirty="0" smtClean="0">
                <a:solidFill>
                  <a:srgbClr val="00B050"/>
                </a:solidFill>
                <a:latin typeface="Calibri" panose="020F0502020204030204"/>
              </a:rPr>
              <a:t>Monthly</a:t>
            </a:r>
          </a:p>
        </p:txBody>
      </p:sp>
      <p:sp>
        <p:nvSpPr>
          <p:cNvPr id="7" name="Rectangle 6"/>
          <p:cNvSpPr/>
          <p:nvPr/>
        </p:nvSpPr>
        <p:spPr>
          <a:xfrm>
            <a:off x="1477558" y="2304447"/>
            <a:ext cx="627839" cy="304800"/>
          </a:xfrm>
          <a:prstGeom prst="rect">
            <a:avLst/>
          </a:prstGeom>
          <a:noFill/>
          <a:ln w="12700" cap="flat" cmpd="sng" algn="ctr">
            <a:noFill/>
            <a:prstDash val="solid"/>
            <a:miter lim="800000"/>
          </a:ln>
          <a:effectLst/>
        </p:spPr>
        <p:txBody>
          <a:bodyPr rtlCol="0" anchor="ctr"/>
          <a:lstStyle/>
          <a:p>
            <a:pPr algn="ctr" defTabSz="914400">
              <a:defRPr/>
            </a:pPr>
            <a:r>
              <a:rPr lang="en-US" sz="1100" kern="0" dirty="0" smtClean="0">
                <a:solidFill>
                  <a:prstClr val="black"/>
                </a:solidFill>
                <a:latin typeface="Calibri" panose="020F0502020204030204"/>
              </a:rPr>
              <a:t>Jan</a:t>
            </a:r>
          </a:p>
        </p:txBody>
      </p:sp>
      <p:sp>
        <p:nvSpPr>
          <p:cNvPr id="8" name="Rectangle 7"/>
          <p:cNvSpPr/>
          <p:nvPr/>
        </p:nvSpPr>
        <p:spPr>
          <a:xfrm>
            <a:off x="1477558" y="2635258"/>
            <a:ext cx="627839" cy="304800"/>
          </a:xfrm>
          <a:prstGeom prst="rect">
            <a:avLst/>
          </a:prstGeom>
          <a:noFill/>
          <a:ln w="12700" cap="flat" cmpd="sng" algn="ctr">
            <a:noFill/>
            <a:prstDash val="solid"/>
            <a:miter lim="800000"/>
          </a:ln>
          <a:effectLst/>
        </p:spPr>
        <p:txBody>
          <a:bodyPr rtlCol="0" anchor="ctr"/>
          <a:lstStyle/>
          <a:p>
            <a:pPr algn="ctr" defTabSz="914400">
              <a:defRPr/>
            </a:pPr>
            <a:r>
              <a:rPr lang="en-US" sz="1100" kern="0" dirty="0" smtClean="0">
                <a:solidFill>
                  <a:prstClr val="black"/>
                </a:solidFill>
                <a:latin typeface="Calibri" panose="020F0502020204030204"/>
              </a:rPr>
              <a:t>Feb</a:t>
            </a:r>
          </a:p>
        </p:txBody>
      </p:sp>
      <p:sp>
        <p:nvSpPr>
          <p:cNvPr id="9" name="Rectangle 8"/>
          <p:cNvSpPr/>
          <p:nvPr/>
        </p:nvSpPr>
        <p:spPr>
          <a:xfrm>
            <a:off x="1489077" y="2955694"/>
            <a:ext cx="627839" cy="304800"/>
          </a:xfrm>
          <a:prstGeom prst="rect">
            <a:avLst/>
          </a:prstGeom>
          <a:noFill/>
          <a:ln w="12700" cap="flat" cmpd="sng" algn="ctr">
            <a:noFill/>
            <a:prstDash val="solid"/>
            <a:miter lim="800000"/>
          </a:ln>
          <a:effectLst/>
        </p:spPr>
        <p:txBody>
          <a:bodyPr rtlCol="0" anchor="ctr"/>
          <a:lstStyle/>
          <a:p>
            <a:pPr algn="ctr" defTabSz="914400">
              <a:defRPr/>
            </a:pPr>
            <a:r>
              <a:rPr lang="en-US" sz="1100" kern="0" dirty="0" smtClean="0">
                <a:solidFill>
                  <a:prstClr val="black"/>
                </a:solidFill>
                <a:latin typeface="Calibri" panose="020F0502020204030204"/>
              </a:rPr>
              <a:t>March</a:t>
            </a:r>
          </a:p>
        </p:txBody>
      </p:sp>
      <p:grpSp>
        <p:nvGrpSpPr>
          <p:cNvPr id="10" name="Group 9"/>
          <p:cNvGrpSpPr/>
          <p:nvPr/>
        </p:nvGrpSpPr>
        <p:grpSpPr>
          <a:xfrm>
            <a:off x="2179637" y="1938001"/>
            <a:ext cx="1682209" cy="2133600"/>
            <a:chOff x="6675437" y="1082568"/>
            <a:chExt cx="1682209" cy="2133600"/>
          </a:xfrm>
        </p:grpSpPr>
        <p:grpSp>
          <p:nvGrpSpPr>
            <p:cNvPr id="11" name="Group 10"/>
            <p:cNvGrpSpPr/>
            <p:nvPr/>
          </p:nvGrpSpPr>
          <p:grpSpPr>
            <a:xfrm>
              <a:off x="6675437" y="1082568"/>
              <a:ext cx="1682209" cy="2133600"/>
              <a:chOff x="346918" y="1058862"/>
              <a:chExt cx="1682209" cy="2133600"/>
            </a:xfrm>
          </p:grpSpPr>
          <p:sp>
            <p:nvSpPr>
              <p:cNvPr id="13" name="Rectangle 12"/>
              <p:cNvSpPr/>
              <p:nvPr/>
            </p:nvSpPr>
            <p:spPr>
              <a:xfrm>
                <a:off x="350837" y="1058862"/>
                <a:ext cx="1676400" cy="2133600"/>
              </a:xfrm>
              <a:prstGeom prst="rect">
                <a:avLst/>
              </a:prstGeom>
              <a:no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black"/>
                  </a:solidFill>
                  <a:latin typeface="Calibri" panose="020F0502020204030204"/>
                </a:endParaRPr>
              </a:p>
            </p:txBody>
          </p:sp>
          <p:sp>
            <p:nvSpPr>
              <p:cNvPr id="14" name="Rectangle 13"/>
              <p:cNvSpPr/>
              <p:nvPr/>
            </p:nvSpPr>
            <p:spPr>
              <a:xfrm>
                <a:off x="350837" y="1058862"/>
                <a:ext cx="1676400" cy="304800"/>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r>
                  <a:rPr lang="en-US" sz="1600" kern="0" dirty="0" smtClean="0">
                    <a:solidFill>
                      <a:prstClr val="black"/>
                    </a:solidFill>
                    <a:latin typeface="Calibri" panose="020F0502020204030204"/>
                  </a:rPr>
                  <a:t>Data Set 1</a:t>
                </a:r>
              </a:p>
            </p:txBody>
          </p:sp>
          <p:cxnSp>
            <p:nvCxnSpPr>
              <p:cNvPr id="15" name="Straight Connector 14"/>
              <p:cNvCxnSpPr/>
              <p:nvPr/>
            </p:nvCxnSpPr>
            <p:spPr>
              <a:xfrm>
                <a:off x="427037" y="1363662"/>
                <a:ext cx="0" cy="1828800"/>
              </a:xfrm>
              <a:prstGeom prst="line">
                <a:avLst/>
              </a:prstGeom>
              <a:noFill/>
              <a:ln w="6350" cap="flat" cmpd="sng" algn="ctr">
                <a:solidFill>
                  <a:srgbClr val="5B9BD5"/>
                </a:solidFill>
                <a:prstDash val="solid"/>
                <a:miter lim="800000"/>
              </a:ln>
              <a:effectLst/>
            </p:spPr>
          </p:cxnSp>
          <p:cxnSp>
            <p:nvCxnSpPr>
              <p:cNvPr id="16" name="Straight Connector 15"/>
              <p:cNvCxnSpPr/>
              <p:nvPr/>
            </p:nvCxnSpPr>
            <p:spPr>
              <a:xfrm>
                <a:off x="579437" y="1363662"/>
                <a:ext cx="0" cy="1828800"/>
              </a:xfrm>
              <a:prstGeom prst="line">
                <a:avLst/>
              </a:prstGeom>
              <a:noFill/>
              <a:ln w="6350" cap="flat" cmpd="sng" algn="ctr">
                <a:solidFill>
                  <a:srgbClr val="5B9BD5"/>
                </a:solidFill>
                <a:prstDash val="solid"/>
                <a:miter lim="800000"/>
              </a:ln>
              <a:effectLst/>
            </p:spPr>
          </p:cxnSp>
          <p:cxnSp>
            <p:nvCxnSpPr>
              <p:cNvPr id="17" name="Straight Connector 16"/>
              <p:cNvCxnSpPr/>
              <p:nvPr/>
            </p:nvCxnSpPr>
            <p:spPr>
              <a:xfrm>
                <a:off x="734100" y="1363662"/>
                <a:ext cx="0" cy="1828800"/>
              </a:xfrm>
              <a:prstGeom prst="line">
                <a:avLst/>
              </a:prstGeom>
              <a:noFill/>
              <a:ln w="6350" cap="flat" cmpd="sng" algn="ctr">
                <a:solidFill>
                  <a:srgbClr val="5B9BD5"/>
                </a:solidFill>
                <a:prstDash val="solid"/>
                <a:miter lim="800000"/>
              </a:ln>
              <a:effectLst/>
            </p:spPr>
          </p:cxnSp>
          <p:cxnSp>
            <p:nvCxnSpPr>
              <p:cNvPr id="18" name="Straight Connector 17"/>
              <p:cNvCxnSpPr/>
              <p:nvPr/>
            </p:nvCxnSpPr>
            <p:spPr>
              <a:xfrm>
                <a:off x="886500" y="1363662"/>
                <a:ext cx="0" cy="1828800"/>
              </a:xfrm>
              <a:prstGeom prst="line">
                <a:avLst/>
              </a:prstGeom>
              <a:noFill/>
              <a:ln w="6350" cap="flat" cmpd="sng" algn="ctr">
                <a:solidFill>
                  <a:srgbClr val="5B9BD5"/>
                </a:solidFill>
                <a:prstDash val="solid"/>
                <a:miter lim="800000"/>
              </a:ln>
              <a:effectLst/>
            </p:spPr>
          </p:cxnSp>
          <p:cxnSp>
            <p:nvCxnSpPr>
              <p:cNvPr id="19" name="Straight Connector 18"/>
              <p:cNvCxnSpPr/>
              <p:nvPr/>
            </p:nvCxnSpPr>
            <p:spPr>
              <a:xfrm>
                <a:off x="1038900" y="1363662"/>
                <a:ext cx="0" cy="1828800"/>
              </a:xfrm>
              <a:prstGeom prst="line">
                <a:avLst/>
              </a:prstGeom>
              <a:noFill/>
              <a:ln w="6350" cap="flat" cmpd="sng" algn="ctr">
                <a:solidFill>
                  <a:srgbClr val="5B9BD5"/>
                </a:solidFill>
                <a:prstDash val="solid"/>
                <a:miter lim="800000"/>
              </a:ln>
              <a:effectLst/>
            </p:spPr>
          </p:cxnSp>
          <p:cxnSp>
            <p:nvCxnSpPr>
              <p:cNvPr id="20" name="Straight Connector 19"/>
              <p:cNvCxnSpPr/>
              <p:nvPr/>
            </p:nvCxnSpPr>
            <p:spPr>
              <a:xfrm>
                <a:off x="1215281" y="1363662"/>
                <a:ext cx="0" cy="1828800"/>
              </a:xfrm>
              <a:prstGeom prst="line">
                <a:avLst/>
              </a:prstGeom>
              <a:noFill/>
              <a:ln w="6350" cap="flat" cmpd="sng" algn="ctr">
                <a:solidFill>
                  <a:srgbClr val="5B9BD5"/>
                </a:solidFill>
                <a:prstDash val="solid"/>
                <a:miter lim="800000"/>
              </a:ln>
              <a:effectLst/>
            </p:spPr>
          </p:cxnSp>
          <p:cxnSp>
            <p:nvCxnSpPr>
              <p:cNvPr id="21" name="Straight Connector 20"/>
              <p:cNvCxnSpPr/>
              <p:nvPr/>
            </p:nvCxnSpPr>
            <p:spPr>
              <a:xfrm>
                <a:off x="1367681" y="1363662"/>
                <a:ext cx="0" cy="1828800"/>
              </a:xfrm>
              <a:prstGeom prst="line">
                <a:avLst/>
              </a:prstGeom>
              <a:noFill/>
              <a:ln w="6350" cap="flat" cmpd="sng" algn="ctr">
                <a:solidFill>
                  <a:srgbClr val="5B9BD5"/>
                </a:solidFill>
                <a:prstDash val="solid"/>
                <a:miter lim="800000"/>
              </a:ln>
              <a:effectLst/>
            </p:spPr>
          </p:cxnSp>
          <p:cxnSp>
            <p:nvCxnSpPr>
              <p:cNvPr id="22" name="Straight Connector 21"/>
              <p:cNvCxnSpPr/>
              <p:nvPr/>
            </p:nvCxnSpPr>
            <p:spPr>
              <a:xfrm>
                <a:off x="1520081" y="1363662"/>
                <a:ext cx="0" cy="1828800"/>
              </a:xfrm>
              <a:prstGeom prst="line">
                <a:avLst/>
              </a:prstGeom>
              <a:noFill/>
              <a:ln w="6350" cap="flat" cmpd="sng" algn="ctr">
                <a:solidFill>
                  <a:srgbClr val="5B9BD5"/>
                </a:solidFill>
                <a:prstDash val="solid"/>
                <a:miter lim="800000"/>
              </a:ln>
              <a:effectLst/>
            </p:spPr>
          </p:cxnSp>
          <p:cxnSp>
            <p:nvCxnSpPr>
              <p:cNvPr id="23" name="Straight Connector 22"/>
              <p:cNvCxnSpPr/>
              <p:nvPr/>
            </p:nvCxnSpPr>
            <p:spPr>
              <a:xfrm>
                <a:off x="1681532" y="1363662"/>
                <a:ext cx="0" cy="1828800"/>
              </a:xfrm>
              <a:prstGeom prst="line">
                <a:avLst/>
              </a:prstGeom>
              <a:noFill/>
              <a:ln w="6350" cap="flat" cmpd="sng" algn="ctr">
                <a:solidFill>
                  <a:srgbClr val="5B9BD5"/>
                </a:solidFill>
                <a:prstDash val="solid"/>
                <a:miter lim="800000"/>
              </a:ln>
              <a:effectLst/>
            </p:spPr>
          </p:cxnSp>
          <p:cxnSp>
            <p:nvCxnSpPr>
              <p:cNvPr id="24" name="Straight Connector 23"/>
              <p:cNvCxnSpPr/>
              <p:nvPr/>
            </p:nvCxnSpPr>
            <p:spPr>
              <a:xfrm>
                <a:off x="1839064" y="1363662"/>
                <a:ext cx="0" cy="1828800"/>
              </a:xfrm>
              <a:prstGeom prst="line">
                <a:avLst/>
              </a:prstGeom>
              <a:noFill/>
              <a:ln w="6350" cap="flat" cmpd="sng" algn="ctr">
                <a:solidFill>
                  <a:srgbClr val="5B9BD5"/>
                </a:solidFill>
                <a:prstDash val="solid"/>
                <a:miter lim="800000"/>
              </a:ln>
              <a:effectLst/>
            </p:spPr>
          </p:cxnSp>
          <p:cxnSp>
            <p:nvCxnSpPr>
              <p:cNvPr id="25" name="Straight Connector 24"/>
              <p:cNvCxnSpPr/>
              <p:nvPr/>
            </p:nvCxnSpPr>
            <p:spPr>
              <a:xfrm>
                <a:off x="350837" y="1516062"/>
                <a:ext cx="1676400" cy="0"/>
              </a:xfrm>
              <a:prstGeom prst="line">
                <a:avLst/>
              </a:prstGeom>
              <a:noFill/>
              <a:ln w="6350" cap="flat" cmpd="sng" algn="ctr">
                <a:solidFill>
                  <a:srgbClr val="5B9BD5"/>
                </a:solidFill>
                <a:prstDash val="solid"/>
                <a:miter lim="800000"/>
              </a:ln>
              <a:effectLst/>
            </p:spPr>
          </p:cxnSp>
          <p:cxnSp>
            <p:nvCxnSpPr>
              <p:cNvPr id="26" name="Straight Connector 25"/>
              <p:cNvCxnSpPr/>
              <p:nvPr/>
            </p:nvCxnSpPr>
            <p:spPr>
              <a:xfrm>
                <a:off x="350837" y="1668462"/>
                <a:ext cx="1676400" cy="0"/>
              </a:xfrm>
              <a:prstGeom prst="line">
                <a:avLst/>
              </a:prstGeom>
              <a:noFill/>
              <a:ln w="6350" cap="flat" cmpd="sng" algn="ctr">
                <a:solidFill>
                  <a:srgbClr val="5B9BD5"/>
                </a:solidFill>
                <a:prstDash val="solid"/>
                <a:miter lim="800000"/>
              </a:ln>
              <a:effectLst/>
            </p:spPr>
          </p:cxnSp>
          <p:cxnSp>
            <p:nvCxnSpPr>
              <p:cNvPr id="27" name="Straight Connector 26"/>
              <p:cNvCxnSpPr/>
              <p:nvPr/>
            </p:nvCxnSpPr>
            <p:spPr>
              <a:xfrm>
                <a:off x="346918" y="1832379"/>
                <a:ext cx="1676400" cy="0"/>
              </a:xfrm>
              <a:prstGeom prst="line">
                <a:avLst/>
              </a:prstGeom>
              <a:noFill/>
              <a:ln w="6350" cap="flat" cmpd="sng" algn="ctr">
                <a:solidFill>
                  <a:srgbClr val="5B9BD5"/>
                </a:solidFill>
                <a:prstDash val="solid"/>
                <a:miter lim="800000"/>
              </a:ln>
              <a:effectLst/>
            </p:spPr>
          </p:cxnSp>
          <p:cxnSp>
            <p:nvCxnSpPr>
              <p:cNvPr id="28" name="Straight Connector 27"/>
              <p:cNvCxnSpPr/>
              <p:nvPr/>
            </p:nvCxnSpPr>
            <p:spPr>
              <a:xfrm>
                <a:off x="352727" y="1985115"/>
                <a:ext cx="1676400" cy="0"/>
              </a:xfrm>
              <a:prstGeom prst="line">
                <a:avLst/>
              </a:prstGeom>
              <a:noFill/>
              <a:ln w="6350" cap="flat" cmpd="sng" algn="ctr">
                <a:solidFill>
                  <a:srgbClr val="5B9BD5"/>
                </a:solidFill>
                <a:prstDash val="solid"/>
                <a:miter lim="800000"/>
              </a:ln>
              <a:effectLst/>
            </p:spPr>
          </p:cxnSp>
          <p:cxnSp>
            <p:nvCxnSpPr>
              <p:cNvPr id="29" name="Straight Connector 28"/>
              <p:cNvCxnSpPr/>
              <p:nvPr/>
            </p:nvCxnSpPr>
            <p:spPr>
              <a:xfrm>
                <a:off x="352727" y="2137515"/>
                <a:ext cx="1676400" cy="0"/>
              </a:xfrm>
              <a:prstGeom prst="line">
                <a:avLst/>
              </a:prstGeom>
              <a:noFill/>
              <a:ln w="6350" cap="flat" cmpd="sng" algn="ctr">
                <a:solidFill>
                  <a:srgbClr val="5B9BD5"/>
                </a:solidFill>
                <a:prstDash val="solid"/>
                <a:miter lim="800000"/>
              </a:ln>
              <a:effectLst/>
            </p:spPr>
          </p:cxnSp>
          <p:cxnSp>
            <p:nvCxnSpPr>
              <p:cNvPr id="30" name="Straight Connector 29"/>
              <p:cNvCxnSpPr/>
              <p:nvPr/>
            </p:nvCxnSpPr>
            <p:spPr>
              <a:xfrm>
                <a:off x="350837" y="2303558"/>
                <a:ext cx="1676400" cy="0"/>
              </a:xfrm>
              <a:prstGeom prst="line">
                <a:avLst/>
              </a:prstGeom>
              <a:noFill/>
              <a:ln w="6350" cap="flat" cmpd="sng" algn="ctr">
                <a:solidFill>
                  <a:srgbClr val="5B9BD5"/>
                </a:solidFill>
                <a:prstDash val="solid"/>
                <a:miter lim="800000"/>
              </a:ln>
              <a:effectLst/>
            </p:spPr>
          </p:cxnSp>
          <p:cxnSp>
            <p:nvCxnSpPr>
              <p:cNvPr id="31" name="Straight Connector 30"/>
              <p:cNvCxnSpPr/>
              <p:nvPr/>
            </p:nvCxnSpPr>
            <p:spPr>
              <a:xfrm>
                <a:off x="346918" y="2489729"/>
                <a:ext cx="1676400" cy="0"/>
              </a:xfrm>
              <a:prstGeom prst="line">
                <a:avLst/>
              </a:prstGeom>
              <a:noFill/>
              <a:ln w="6350" cap="flat" cmpd="sng" algn="ctr">
                <a:solidFill>
                  <a:srgbClr val="5B9BD5"/>
                </a:solidFill>
                <a:prstDash val="solid"/>
                <a:miter lim="800000"/>
              </a:ln>
              <a:effectLst/>
            </p:spPr>
          </p:cxnSp>
          <p:cxnSp>
            <p:nvCxnSpPr>
              <p:cNvPr id="32" name="Straight Connector 31"/>
              <p:cNvCxnSpPr/>
              <p:nvPr/>
            </p:nvCxnSpPr>
            <p:spPr>
              <a:xfrm>
                <a:off x="350837" y="2648062"/>
                <a:ext cx="1676400" cy="0"/>
              </a:xfrm>
              <a:prstGeom prst="line">
                <a:avLst/>
              </a:prstGeom>
              <a:noFill/>
              <a:ln w="6350" cap="flat" cmpd="sng" algn="ctr">
                <a:solidFill>
                  <a:srgbClr val="5B9BD5"/>
                </a:solidFill>
                <a:prstDash val="solid"/>
                <a:miter lim="800000"/>
              </a:ln>
              <a:effectLst/>
            </p:spPr>
          </p:cxnSp>
          <p:cxnSp>
            <p:nvCxnSpPr>
              <p:cNvPr id="33" name="Straight Connector 32"/>
              <p:cNvCxnSpPr/>
              <p:nvPr/>
            </p:nvCxnSpPr>
            <p:spPr>
              <a:xfrm>
                <a:off x="352727" y="2828541"/>
                <a:ext cx="1676400" cy="0"/>
              </a:xfrm>
              <a:prstGeom prst="line">
                <a:avLst/>
              </a:prstGeom>
              <a:noFill/>
              <a:ln w="6350" cap="flat" cmpd="sng" algn="ctr">
                <a:solidFill>
                  <a:srgbClr val="5B9BD5"/>
                </a:solidFill>
                <a:prstDash val="solid"/>
                <a:miter lim="800000"/>
              </a:ln>
              <a:effectLst/>
            </p:spPr>
          </p:cxnSp>
        </p:grpSp>
        <p:sp>
          <p:nvSpPr>
            <p:cNvPr id="12" name="Down Arrow 11"/>
            <p:cNvSpPr/>
            <p:nvPr/>
          </p:nvSpPr>
          <p:spPr>
            <a:xfrm>
              <a:off x="7383363" y="2411990"/>
              <a:ext cx="160437" cy="312838"/>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grpSp>
      <p:sp>
        <p:nvSpPr>
          <p:cNvPr id="34" name="Rectangle 33"/>
          <p:cNvSpPr/>
          <p:nvPr/>
        </p:nvSpPr>
        <p:spPr>
          <a:xfrm>
            <a:off x="2185446" y="2242801"/>
            <a:ext cx="1670591" cy="304800"/>
          </a:xfrm>
          <a:prstGeom prst="rect">
            <a:avLst/>
          </a:prstGeom>
          <a:solidFill>
            <a:srgbClr val="7FBA00">
              <a:alpha val="58000"/>
            </a:srgbClr>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35" name="Rectangle 34"/>
          <p:cNvSpPr/>
          <p:nvPr/>
        </p:nvSpPr>
        <p:spPr>
          <a:xfrm>
            <a:off x="2192154" y="2871692"/>
            <a:ext cx="1670591" cy="304800"/>
          </a:xfrm>
          <a:prstGeom prst="rect">
            <a:avLst/>
          </a:prstGeom>
          <a:solidFill>
            <a:schemeClr val="tx1">
              <a:lumMod val="75000"/>
              <a:alpha val="58000"/>
            </a:schemeClr>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36" name="Rectangle 35"/>
          <p:cNvSpPr/>
          <p:nvPr/>
        </p:nvSpPr>
        <p:spPr>
          <a:xfrm>
            <a:off x="2180767" y="2552122"/>
            <a:ext cx="1670591" cy="319570"/>
          </a:xfrm>
          <a:prstGeom prst="rect">
            <a:avLst/>
          </a:prstGeom>
          <a:solidFill>
            <a:srgbClr val="7FBA00">
              <a:alpha val="58000"/>
            </a:srgbClr>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cxnSp>
        <p:nvCxnSpPr>
          <p:cNvPr id="37" name="Straight Connector 36"/>
          <p:cNvCxnSpPr/>
          <p:nvPr/>
        </p:nvCxnSpPr>
        <p:spPr>
          <a:xfrm>
            <a:off x="7802493" y="2582862"/>
            <a:ext cx="2275220" cy="0"/>
          </a:xfrm>
          <a:prstGeom prst="line">
            <a:avLst/>
          </a:prstGeom>
          <a:noFill/>
          <a:ln w="19050" cap="flat" cmpd="sng" algn="ctr">
            <a:solidFill>
              <a:srgbClr val="7030A0"/>
            </a:solidFill>
            <a:prstDash val="solid"/>
            <a:miter lim="800000"/>
          </a:ln>
          <a:effectLst/>
        </p:spPr>
      </p:cxnSp>
      <p:cxnSp>
        <p:nvCxnSpPr>
          <p:cNvPr id="38" name="Straight Connector 37"/>
          <p:cNvCxnSpPr/>
          <p:nvPr/>
        </p:nvCxnSpPr>
        <p:spPr>
          <a:xfrm>
            <a:off x="7791713" y="2906953"/>
            <a:ext cx="2286000" cy="0"/>
          </a:xfrm>
          <a:prstGeom prst="line">
            <a:avLst/>
          </a:prstGeom>
          <a:noFill/>
          <a:ln w="19050" cap="flat" cmpd="sng" algn="ctr">
            <a:solidFill>
              <a:srgbClr val="7030A0"/>
            </a:solidFill>
            <a:prstDash val="solid"/>
            <a:miter lim="800000"/>
          </a:ln>
          <a:effectLst/>
        </p:spPr>
      </p:cxnSp>
      <p:cxnSp>
        <p:nvCxnSpPr>
          <p:cNvPr id="39" name="Straight Connector 38"/>
          <p:cNvCxnSpPr/>
          <p:nvPr/>
        </p:nvCxnSpPr>
        <p:spPr>
          <a:xfrm>
            <a:off x="7802493" y="3217958"/>
            <a:ext cx="2301944" cy="0"/>
          </a:xfrm>
          <a:prstGeom prst="line">
            <a:avLst/>
          </a:prstGeom>
          <a:noFill/>
          <a:ln w="19050" cap="flat" cmpd="sng" algn="ctr">
            <a:solidFill>
              <a:srgbClr val="7030A0"/>
            </a:solidFill>
            <a:prstDash val="solid"/>
            <a:miter lim="800000"/>
          </a:ln>
          <a:effectLst/>
        </p:spPr>
      </p:cxnSp>
      <p:sp>
        <p:nvSpPr>
          <p:cNvPr id="40" name="Rectangle 39"/>
          <p:cNvSpPr/>
          <p:nvPr/>
        </p:nvSpPr>
        <p:spPr>
          <a:xfrm>
            <a:off x="7650094" y="1984775"/>
            <a:ext cx="673876" cy="304800"/>
          </a:xfrm>
          <a:prstGeom prst="rect">
            <a:avLst/>
          </a:prstGeom>
          <a:noFill/>
          <a:ln w="12700" cap="flat" cmpd="sng" algn="ctr">
            <a:noFill/>
            <a:prstDash val="solid"/>
            <a:miter lim="800000"/>
          </a:ln>
          <a:effectLst/>
        </p:spPr>
        <p:txBody>
          <a:bodyPr rtlCol="0" anchor="ctr"/>
          <a:lstStyle/>
          <a:p>
            <a:pPr algn="ctr" defTabSz="914400">
              <a:defRPr/>
            </a:pPr>
            <a:r>
              <a:rPr lang="en-US" sz="1100" kern="0" dirty="0" smtClean="0">
                <a:solidFill>
                  <a:srgbClr val="00B050"/>
                </a:solidFill>
                <a:latin typeface="Calibri" panose="020F0502020204030204"/>
              </a:rPr>
              <a:t>Monthly</a:t>
            </a:r>
          </a:p>
        </p:txBody>
      </p:sp>
      <p:sp>
        <p:nvSpPr>
          <p:cNvPr id="41" name="Rectangle 40"/>
          <p:cNvSpPr/>
          <p:nvPr/>
        </p:nvSpPr>
        <p:spPr>
          <a:xfrm>
            <a:off x="7710014" y="2339708"/>
            <a:ext cx="627839" cy="304800"/>
          </a:xfrm>
          <a:prstGeom prst="rect">
            <a:avLst/>
          </a:prstGeom>
          <a:noFill/>
          <a:ln w="12700" cap="flat" cmpd="sng" algn="ctr">
            <a:noFill/>
            <a:prstDash val="solid"/>
            <a:miter lim="800000"/>
          </a:ln>
          <a:effectLst/>
        </p:spPr>
        <p:txBody>
          <a:bodyPr rtlCol="0" anchor="ctr"/>
          <a:lstStyle/>
          <a:p>
            <a:pPr algn="ctr" defTabSz="914400">
              <a:defRPr/>
            </a:pPr>
            <a:r>
              <a:rPr lang="en-US" sz="1100" kern="0" dirty="0" smtClean="0">
                <a:solidFill>
                  <a:prstClr val="black"/>
                </a:solidFill>
                <a:latin typeface="Calibri" panose="020F0502020204030204"/>
              </a:rPr>
              <a:t>Jan</a:t>
            </a:r>
          </a:p>
        </p:txBody>
      </p:sp>
      <p:sp>
        <p:nvSpPr>
          <p:cNvPr id="42" name="Rectangle 41"/>
          <p:cNvSpPr/>
          <p:nvPr/>
        </p:nvSpPr>
        <p:spPr>
          <a:xfrm>
            <a:off x="7710014" y="2670519"/>
            <a:ext cx="627839" cy="304800"/>
          </a:xfrm>
          <a:prstGeom prst="rect">
            <a:avLst/>
          </a:prstGeom>
          <a:noFill/>
          <a:ln w="12700" cap="flat" cmpd="sng" algn="ctr">
            <a:noFill/>
            <a:prstDash val="solid"/>
            <a:miter lim="800000"/>
          </a:ln>
          <a:effectLst/>
        </p:spPr>
        <p:txBody>
          <a:bodyPr rtlCol="0" anchor="ctr"/>
          <a:lstStyle/>
          <a:p>
            <a:pPr algn="ctr" defTabSz="914400">
              <a:defRPr/>
            </a:pPr>
            <a:r>
              <a:rPr lang="en-US" sz="1100" kern="0" dirty="0" smtClean="0">
                <a:solidFill>
                  <a:prstClr val="black"/>
                </a:solidFill>
                <a:latin typeface="Calibri" panose="020F0502020204030204"/>
              </a:rPr>
              <a:t>Feb</a:t>
            </a:r>
          </a:p>
        </p:txBody>
      </p:sp>
      <p:sp>
        <p:nvSpPr>
          <p:cNvPr id="43" name="Rectangle 42"/>
          <p:cNvSpPr/>
          <p:nvPr/>
        </p:nvSpPr>
        <p:spPr>
          <a:xfrm>
            <a:off x="7721533" y="2990955"/>
            <a:ext cx="627839" cy="304800"/>
          </a:xfrm>
          <a:prstGeom prst="rect">
            <a:avLst/>
          </a:prstGeom>
          <a:noFill/>
          <a:ln w="12700" cap="flat" cmpd="sng" algn="ctr">
            <a:noFill/>
            <a:prstDash val="solid"/>
            <a:miter lim="800000"/>
          </a:ln>
          <a:effectLst/>
        </p:spPr>
        <p:txBody>
          <a:bodyPr rtlCol="0" anchor="ctr"/>
          <a:lstStyle/>
          <a:p>
            <a:pPr algn="ctr" defTabSz="914400">
              <a:defRPr/>
            </a:pPr>
            <a:r>
              <a:rPr lang="en-US" sz="1100" kern="0" dirty="0" smtClean="0">
                <a:solidFill>
                  <a:prstClr val="black"/>
                </a:solidFill>
                <a:latin typeface="Calibri" panose="020F0502020204030204"/>
              </a:rPr>
              <a:t>March</a:t>
            </a:r>
          </a:p>
        </p:txBody>
      </p:sp>
      <p:grpSp>
        <p:nvGrpSpPr>
          <p:cNvPr id="44" name="Group 43"/>
          <p:cNvGrpSpPr/>
          <p:nvPr/>
        </p:nvGrpSpPr>
        <p:grpSpPr>
          <a:xfrm>
            <a:off x="8412093" y="1973262"/>
            <a:ext cx="1682209" cy="2133600"/>
            <a:chOff x="6675437" y="1082568"/>
            <a:chExt cx="1682209" cy="2133600"/>
          </a:xfrm>
        </p:grpSpPr>
        <p:grpSp>
          <p:nvGrpSpPr>
            <p:cNvPr id="45" name="Group 44"/>
            <p:cNvGrpSpPr/>
            <p:nvPr/>
          </p:nvGrpSpPr>
          <p:grpSpPr>
            <a:xfrm>
              <a:off x="6675437" y="1082568"/>
              <a:ext cx="1682209" cy="2133600"/>
              <a:chOff x="346918" y="1058862"/>
              <a:chExt cx="1682209" cy="2133600"/>
            </a:xfrm>
          </p:grpSpPr>
          <p:sp>
            <p:nvSpPr>
              <p:cNvPr id="47" name="Rectangle 46"/>
              <p:cNvSpPr/>
              <p:nvPr/>
            </p:nvSpPr>
            <p:spPr>
              <a:xfrm>
                <a:off x="350837" y="1058862"/>
                <a:ext cx="1676400" cy="2133600"/>
              </a:xfrm>
              <a:prstGeom prst="rect">
                <a:avLst/>
              </a:prstGeom>
              <a:no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black"/>
                  </a:solidFill>
                  <a:latin typeface="Calibri" panose="020F0502020204030204"/>
                </a:endParaRPr>
              </a:p>
            </p:txBody>
          </p:sp>
          <p:sp>
            <p:nvSpPr>
              <p:cNvPr id="48" name="Rectangle 47"/>
              <p:cNvSpPr/>
              <p:nvPr/>
            </p:nvSpPr>
            <p:spPr>
              <a:xfrm>
                <a:off x="350837" y="1058862"/>
                <a:ext cx="1676400" cy="304800"/>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r>
                  <a:rPr lang="en-US" sz="1600" kern="0" dirty="0" smtClean="0">
                    <a:solidFill>
                      <a:prstClr val="black"/>
                    </a:solidFill>
                    <a:latin typeface="Calibri" panose="020F0502020204030204"/>
                  </a:rPr>
                  <a:t>Data Set 2</a:t>
                </a:r>
              </a:p>
            </p:txBody>
          </p:sp>
          <p:cxnSp>
            <p:nvCxnSpPr>
              <p:cNvPr id="49" name="Straight Connector 48"/>
              <p:cNvCxnSpPr/>
              <p:nvPr/>
            </p:nvCxnSpPr>
            <p:spPr>
              <a:xfrm>
                <a:off x="427037" y="1363662"/>
                <a:ext cx="0" cy="1828800"/>
              </a:xfrm>
              <a:prstGeom prst="line">
                <a:avLst/>
              </a:prstGeom>
              <a:noFill/>
              <a:ln w="6350" cap="flat" cmpd="sng" algn="ctr">
                <a:solidFill>
                  <a:srgbClr val="5B9BD5"/>
                </a:solidFill>
                <a:prstDash val="solid"/>
                <a:miter lim="800000"/>
              </a:ln>
              <a:effectLst/>
            </p:spPr>
          </p:cxnSp>
          <p:cxnSp>
            <p:nvCxnSpPr>
              <p:cNvPr id="50" name="Straight Connector 49"/>
              <p:cNvCxnSpPr/>
              <p:nvPr/>
            </p:nvCxnSpPr>
            <p:spPr>
              <a:xfrm>
                <a:off x="579437" y="1363662"/>
                <a:ext cx="0" cy="1828800"/>
              </a:xfrm>
              <a:prstGeom prst="line">
                <a:avLst/>
              </a:prstGeom>
              <a:noFill/>
              <a:ln w="6350" cap="flat" cmpd="sng" algn="ctr">
                <a:solidFill>
                  <a:srgbClr val="5B9BD5"/>
                </a:solidFill>
                <a:prstDash val="solid"/>
                <a:miter lim="800000"/>
              </a:ln>
              <a:effectLst/>
            </p:spPr>
          </p:cxnSp>
          <p:cxnSp>
            <p:nvCxnSpPr>
              <p:cNvPr id="51" name="Straight Connector 50"/>
              <p:cNvCxnSpPr/>
              <p:nvPr/>
            </p:nvCxnSpPr>
            <p:spPr>
              <a:xfrm>
                <a:off x="734100" y="1363662"/>
                <a:ext cx="0" cy="1828800"/>
              </a:xfrm>
              <a:prstGeom prst="line">
                <a:avLst/>
              </a:prstGeom>
              <a:noFill/>
              <a:ln w="6350" cap="flat" cmpd="sng" algn="ctr">
                <a:solidFill>
                  <a:srgbClr val="5B9BD5"/>
                </a:solidFill>
                <a:prstDash val="solid"/>
                <a:miter lim="800000"/>
              </a:ln>
              <a:effectLst/>
            </p:spPr>
          </p:cxnSp>
          <p:cxnSp>
            <p:nvCxnSpPr>
              <p:cNvPr id="52" name="Straight Connector 51"/>
              <p:cNvCxnSpPr/>
              <p:nvPr/>
            </p:nvCxnSpPr>
            <p:spPr>
              <a:xfrm>
                <a:off x="886500" y="1363662"/>
                <a:ext cx="0" cy="1828800"/>
              </a:xfrm>
              <a:prstGeom prst="line">
                <a:avLst/>
              </a:prstGeom>
              <a:noFill/>
              <a:ln w="6350" cap="flat" cmpd="sng" algn="ctr">
                <a:solidFill>
                  <a:srgbClr val="5B9BD5"/>
                </a:solidFill>
                <a:prstDash val="solid"/>
                <a:miter lim="800000"/>
              </a:ln>
              <a:effectLst/>
            </p:spPr>
          </p:cxnSp>
          <p:cxnSp>
            <p:nvCxnSpPr>
              <p:cNvPr id="53" name="Straight Connector 52"/>
              <p:cNvCxnSpPr/>
              <p:nvPr/>
            </p:nvCxnSpPr>
            <p:spPr>
              <a:xfrm>
                <a:off x="1038900" y="1363662"/>
                <a:ext cx="0" cy="1828800"/>
              </a:xfrm>
              <a:prstGeom prst="line">
                <a:avLst/>
              </a:prstGeom>
              <a:noFill/>
              <a:ln w="6350" cap="flat" cmpd="sng" algn="ctr">
                <a:solidFill>
                  <a:srgbClr val="5B9BD5"/>
                </a:solidFill>
                <a:prstDash val="solid"/>
                <a:miter lim="800000"/>
              </a:ln>
              <a:effectLst/>
            </p:spPr>
          </p:cxnSp>
          <p:cxnSp>
            <p:nvCxnSpPr>
              <p:cNvPr id="54" name="Straight Connector 53"/>
              <p:cNvCxnSpPr/>
              <p:nvPr/>
            </p:nvCxnSpPr>
            <p:spPr>
              <a:xfrm>
                <a:off x="1215281" y="1363662"/>
                <a:ext cx="0" cy="1828800"/>
              </a:xfrm>
              <a:prstGeom prst="line">
                <a:avLst/>
              </a:prstGeom>
              <a:noFill/>
              <a:ln w="6350" cap="flat" cmpd="sng" algn="ctr">
                <a:solidFill>
                  <a:srgbClr val="5B9BD5"/>
                </a:solidFill>
                <a:prstDash val="solid"/>
                <a:miter lim="800000"/>
              </a:ln>
              <a:effectLst/>
            </p:spPr>
          </p:cxnSp>
          <p:cxnSp>
            <p:nvCxnSpPr>
              <p:cNvPr id="55" name="Straight Connector 54"/>
              <p:cNvCxnSpPr/>
              <p:nvPr/>
            </p:nvCxnSpPr>
            <p:spPr>
              <a:xfrm>
                <a:off x="1367681" y="1363662"/>
                <a:ext cx="0" cy="1828800"/>
              </a:xfrm>
              <a:prstGeom prst="line">
                <a:avLst/>
              </a:prstGeom>
              <a:noFill/>
              <a:ln w="6350" cap="flat" cmpd="sng" algn="ctr">
                <a:solidFill>
                  <a:srgbClr val="5B9BD5"/>
                </a:solidFill>
                <a:prstDash val="solid"/>
                <a:miter lim="800000"/>
              </a:ln>
              <a:effectLst/>
            </p:spPr>
          </p:cxnSp>
          <p:cxnSp>
            <p:nvCxnSpPr>
              <p:cNvPr id="56" name="Straight Connector 55"/>
              <p:cNvCxnSpPr/>
              <p:nvPr/>
            </p:nvCxnSpPr>
            <p:spPr>
              <a:xfrm>
                <a:off x="1520081" y="1363662"/>
                <a:ext cx="0" cy="1828800"/>
              </a:xfrm>
              <a:prstGeom prst="line">
                <a:avLst/>
              </a:prstGeom>
              <a:noFill/>
              <a:ln w="6350" cap="flat" cmpd="sng" algn="ctr">
                <a:solidFill>
                  <a:srgbClr val="5B9BD5"/>
                </a:solidFill>
                <a:prstDash val="solid"/>
                <a:miter lim="800000"/>
              </a:ln>
              <a:effectLst/>
            </p:spPr>
          </p:cxnSp>
          <p:cxnSp>
            <p:nvCxnSpPr>
              <p:cNvPr id="57" name="Straight Connector 56"/>
              <p:cNvCxnSpPr/>
              <p:nvPr/>
            </p:nvCxnSpPr>
            <p:spPr>
              <a:xfrm>
                <a:off x="1681532" y="1363662"/>
                <a:ext cx="0" cy="1828800"/>
              </a:xfrm>
              <a:prstGeom prst="line">
                <a:avLst/>
              </a:prstGeom>
              <a:noFill/>
              <a:ln w="6350" cap="flat" cmpd="sng" algn="ctr">
                <a:solidFill>
                  <a:srgbClr val="5B9BD5"/>
                </a:solidFill>
                <a:prstDash val="solid"/>
                <a:miter lim="800000"/>
              </a:ln>
              <a:effectLst/>
            </p:spPr>
          </p:cxnSp>
          <p:cxnSp>
            <p:nvCxnSpPr>
              <p:cNvPr id="58" name="Straight Connector 57"/>
              <p:cNvCxnSpPr/>
              <p:nvPr/>
            </p:nvCxnSpPr>
            <p:spPr>
              <a:xfrm>
                <a:off x="1839064" y="1363662"/>
                <a:ext cx="0" cy="1828800"/>
              </a:xfrm>
              <a:prstGeom prst="line">
                <a:avLst/>
              </a:prstGeom>
              <a:noFill/>
              <a:ln w="6350" cap="flat" cmpd="sng" algn="ctr">
                <a:solidFill>
                  <a:srgbClr val="5B9BD5"/>
                </a:solidFill>
                <a:prstDash val="solid"/>
                <a:miter lim="800000"/>
              </a:ln>
              <a:effectLst/>
            </p:spPr>
          </p:cxnSp>
          <p:cxnSp>
            <p:nvCxnSpPr>
              <p:cNvPr id="59" name="Straight Connector 58"/>
              <p:cNvCxnSpPr/>
              <p:nvPr/>
            </p:nvCxnSpPr>
            <p:spPr>
              <a:xfrm>
                <a:off x="350837" y="1516062"/>
                <a:ext cx="1676400" cy="0"/>
              </a:xfrm>
              <a:prstGeom prst="line">
                <a:avLst/>
              </a:prstGeom>
              <a:noFill/>
              <a:ln w="6350" cap="flat" cmpd="sng" algn="ctr">
                <a:solidFill>
                  <a:srgbClr val="5B9BD5"/>
                </a:solidFill>
                <a:prstDash val="solid"/>
                <a:miter lim="800000"/>
              </a:ln>
              <a:effectLst/>
            </p:spPr>
          </p:cxnSp>
          <p:cxnSp>
            <p:nvCxnSpPr>
              <p:cNvPr id="60" name="Straight Connector 59"/>
              <p:cNvCxnSpPr/>
              <p:nvPr/>
            </p:nvCxnSpPr>
            <p:spPr>
              <a:xfrm>
                <a:off x="350837" y="1668462"/>
                <a:ext cx="1676400" cy="0"/>
              </a:xfrm>
              <a:prstGeom prst="line">
                <a:avLst/>
              </a:prstGeom>
              <a:noFill/>
              <a:ln w="6350" cap="flat" cmpd="sng" algn="ctr">
                <a:solidFill>
                  <a:srgbClr val="5B9BD5"/>
                </a:solidFill>
                <a:prstDash val="solid"/>
                <a:miter lim="800000"/>
              </a:ln>
              <a:effectLst/>
            </p:spPr>
          </p:cxnSp>
          <p:cxnSp>
            <p:nvCxnSpPr>
              <p:cNvPr id="61" name="Straight Connector 60"/>
              <p:cNvCxnSpPr/>
              <p:nvPr/>
            </p:nvCxnSpPr>
            <p:spPr>
              <a:xfrm>
                <a:off x="346918" y="1832379"/>
                <a:ext cx="1676400" cy="0"/>
              </a:xfrm>
              <a:prstGeom prst="line">
                <a:avLst/>
              </a:prstGeom>
              <a:noFill/>
              <a:ln w="6350" cap="flat" cmpd="sng" algn="ctr">
                <a:solidFill>
                  <a:srgbClr val="5B9BD5"/>
                </a:solidFill>
                <a:prstDash val="solid"/>
                <a:miter lim="800000"/>
              </a:ln>
              <a:effectLst/>
            </p:spPr>
          </p:cxnSp>
          <p:cxnSp>
            <p:nvCxnSpPr>
              <p:cNvPr id="62" name="Straight Connector 61"/>
              <p:cNvCxnSpPr/>
              <p:nvPr/>
            </p:nvCxnSpPr>
            <p:spPr>
              <a:xfrm>
                <a:off x="352727" y="1985115"/>
                <a:ext cx="1676400" cy="0"/>
              </a:xfrm>
              <a:prstGeom prst="line">
                <a:avLst/>
              </a:prstGeom>
              <a:noFill/>
              <a:ln w="6350" cap="flat" cmpd="sng" algn="ctr">
                <a:solidFill>
                  <a:srgbClr val="5B9BD5"/>
                </a:solidFill>
                <a:prstDash val="solid"/>
                <a:miter lim="800000"/>
              </a:ln>
              <a:effectLst/>
            </p:spPr>
          </p:cxnSp>
          <p:cxnSp>
            <p:nvCxnSpPr>
              <p:cNvPr id="63" name="Straight Connector 62"/>
              <p:cNvCxnSpPr/>
              <p:nvPr/>
            </p:nvCxnSpPr>
            <p:spPr>
              <a:xfrm>
                <a:off x="352727" y="2137515"/>
                <a:ext cx="1676400" cy="0"/>
              </a:xfrm>
              <a:prstGeom prst="line">
                <a:avLst/>
              </a:prstGeom>
              <a:noFill/>
              <a:ln w="6350" cap="flat" cmpd="sng" algn="ctr">
                <a:solidFill>
                  <a:srgbClr val="5B9BD5"/>
                </a:solidFill>
                <a:prstDash val="solid"/>
                <a:miter lim="800000"/>
              </a:ln>
              <a:effectLst/>
            </p:spPr>
          </p:cxnSp>
          <p:cxnSp>
            <p:nvCxnSpPr>
              <p:cNvPr id="64" name="Straight Connector 63"/>
              <p:cNvCxnSpPr/>
              <p:nvPr/>
            </p:nvCxnSpPr>
            <p:spPr>
              <a:xfrm>
                <a:off x="350837" y="2303558"/>
                <a:ext cx="1676400" cy="0"/>
              </a:xfrm>
              <a:prstGeom prst="line">
                <a:avLst/>
              </a:prstGeom>
              <a:noFill/>
              <a:ln w="6350" cap="flat" cmpd="sng" algn="ctr">
                <a:solidFill>
                  <a:srgbClr val="5B9BD5"/>
                </a:solidFill>
                <a:prstDash val="solid"/>
                <a:miter lim="800000"/>
              </a:ln>
              <a:effectLst/>
            </p:spPr>
          </p:cxnSp>
          <p:cxnSp>
            <p:nvCxnSpPr>
              <p:cNvPr id="65" name="Straight Connector 64"/>
              <p:cNvCxnSpPr/>
              <p:nvPr/>
            </p:nvCxnSpPr>
            <p:spPr>
              <a:xfrm>
                <a:off x="346918" y="2489729"/>
                <a:ext cx="1676400" cy="0"/>
              </a:xfrm>
              <a:prstGeom prst="line">
                <a:avLst/>
              </a:prstGeom>
              <a:noFill/>
              <a:ln w="6350" cap="flat" cmpd="sng" algn="ctr">
                <a:solidFill>
                  <a:srgbClr val="5B9BD5"/>
                </a:solidFill>
                <a:prstDash val="solid"/>
                <a:miter lim="800000"/>
              </a:ln>
              <a:effectLst/>
            </p:spPr>
          </p:cxnSp>
          <p:cxnSp>
            <p:nvCxnSpPr>
              <p:cNvPr id="66" name="Straight Connector 65"/>
              <p:cNvCxnSpPr/>
              <p:nvPr/>
            </p:nvCxnSpPr>
            <p:spPr>
              <a:xfrm>
                <a:off x="350837" y="2648062"/>
                <a:ext cx="1676400" cy="0"/>
              </a:xfrm>
              <a:prstGeom prst="line">
                <a:avLst/>
              </a:prstGeom>
              <a:noFill/>
              <a:ln w="6350" cap="flat" cmpd="sng" algn="ctr">
                <a:solidFill>
                  <a:srgbClr val="5B9BD5"/>
                </a:solidFill>
                <a:prstDash val="solid"/>
                <a:miter lim="800000"/>
              </a:ln>
              <a:effectLst/>
            </p:spPr>
          </p:cxnSp>
          <p:cxnSp>
            <p:nvCxnSpPr>
              <p:cNvPr id="67" name="Straight Connector 66"/>
              <p:cNvCxnSpPr/>
              <p:nvPr/>
            </p:nvCxnSpPr>
            <p:spPr>
              <a:xfrm>
                <a:off x="352727" y="2828541"/>
                <a:ext cx="1676400" cy="0"/>
              </a:xfrm>
              <a:prstGeom prst="line">
                <a:avLst/>
              </a:prstGeom>
              <a:noFill/>
              <a:ln w="6350" cap="flat" cmpd="sng" algn="ctr">
                <a:solidFill>
                  <a:srgbClr val="5B9BD5"/>
                </a:solidFill>
                <a:prstDash val="solid"/>
                <a:miter lim="800000"/>
              </a:ln>
              <a:effectLst/>
            </p:spPr>
          </p:cxnSp>
        </p:grpSp>
        <p:sp>
          <p:nvSpPr>
            <p:cNvPr id="46" name="Down Arrow 45"/>
            <p:cNvSpPr/>
            <p:nvPr/>
          </p:nvSpPr>
          <p:spPr>
            <a:xfrm>
              <a:off x="7383363" y="2411990"/>
              <a:ext cx="160437" cy="312838"/>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grpSp>
      <p:sp>
        <p:nvSpPr>
          <p:cNvPr id="68" name="Rectangle 67"/>
          <p:cNvSpPr/>
          <p:nvPr/>
        </p:nvSpPr>
        <p:spPr>
          <a:xfrm>
            <a:off x="8417902" y="2278062"/>
            <a:ext cx="1670591" cy="304800"/>
          </a:xfrm>
          <a:prstGeom prst="rect">
            <a:avLst/>
          </a:prstGeom>
          <a:solidFill>
            <a:srgbClr val="7FBA00">
              <a:alpha val="58000"/>
            </a:srgbClr>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69" name="Rectangle 68"/>
          <p:cNvSpPr/>
          <p:nvPr/>
        </p:nvSpPr>
        <p:spPr>
          <a:xfrm>
            <a:off x="8424610" y="2906953"/>
            <a:ext cx="1670591" cy="304800"/>
          </a:xfrm>
          <a:prstGeom prst="rect">
            <a:avLst/>
          </a:prstGeom>
          <a:solidFill>
            <a:schemeClr val="tx1">
              <a:lumMod val="75000"/>
              <a:alpha val="58000"/>
            </a:schemeClr>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70" name="Rectangle 69"/>
          <p:cNvSpPr/>
          <p:nvPr/>
        </p:nvSpPr>
        <p:spPr>
          <a:xfrm>
            <a:off x="8413223" y="2587383"/>
            <a:ext cx="1670591" cy="319570"/>
          </a:xfrm>
          <a:prstGeom prst="rect">
            <a:avLst/>
          </a:prstGeom>
          <a:solidFill>
            <a:srgbClr val="7FBA00">
              <a:alpha val="58000"/>
            </a:srgbClr>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cxnSp>
        <p:nvCxnSpPr>
          <p:cNvPr id="73" name="Straight Arrow Connector 72"/>
          <p:cNvCxnSpPr/>
          <p:nvPr/>
        </p:nvCxnSpPr>
        <p:spPr>
          <a:xfrm>
            <a:off x="4024381" y="2395201"/>
            <a:ext cx="3554676" cy="0"/>
          </a:xfrm>
          <a:prstGeom prst="straightConnector1">
            <a:avLst/>
          </a:prstGeom>
          <a:ln>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4008437" y="2735262"/>
            <a:ext cx="3554676" cy="0"/>
          </a:xfrm>
          <a:prstGeom prst="straightConnector1">
            <a:avLst/>
          </a:prstGeom>
          <a:ln>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4008437" y="3040062"/>
            <a:ext cx="3554676" cy="0"/>
          </a:xfrm>
          <a:prstGeom prst="straightConnector1">
            <a:avLst/>
          </a:prstGeom>
          <a:ln>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bwMode="auto">
          <a:xfrm>
            <a:off x="5025378" y="2278062"/>
            <a:ext cx="1676400" cy="93369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dirty="0" smtClean="0">
                <a:gradFill>
                  <a:gsLst>
                    <a:gs pos="0">
                      <a:srgbClr val="FFFFFF"/>
                    </a:gs>
                    <a:gs pos="100000">
                      <a:srgbClr val="FFFFFF"/>
                    </a:gs>
                  </a:gsLst>
                  <a:lin ang="5400000" scaled="0"/>
                </a:gradFill>
                <a:ea typeface="Segoe UI" pitchFamily="34" charset="0"/>
                <a:cs typeface="Segoe UI" pitchFamily="34" charset="0"/>
              </a:rPr>
              <a:t>Activity</a:t>
            </a:r>
            <a:endParaRPr lang="en-US" dirty="0">
              <a:gradFill>
                <a:gsLst>
                  <a:gs pos="0">
                    <a:srgbClr val="FFFFFF"/>
                  </a:gs>
                  <a:gs pos="100000">
                    <a:srgbClr val="FFFFFF"/>
                  </a:gs>
                </a:gsLst>
                <a:lin ang="5400000" scaled="0"/>
              </a:gradFill>
              <a:ea typeface="Segoe UI" pitchFamily="34" charset="0"/>
              <a:cs typeface="Segoe UI" pitchFamily="34" charset="0"/>
            </a:endParaRPr>
          </a:p>
        </p:txBody>
      </p:sp>
      <p:cxnSp>
        <p:nvCxnSpPr>
          <p:cNvPr id="76" name="Straight Connector 75"/>
          <p:cNvCxnSpPr/>
          <p:nvPr/>
        </p:nvCxnSpPr>
        <p:spPr>
          <a:xfrm>
            <a:off x="1553448" y="5097462"/>
            <a:ext cx="2275220" cy="0"/>
          </a:xfrm>
          <a:prstGeom prst="line">
            <a:avLst/>
          </a:prstGeom>
          <a:noFill/>
          <a:ln w="19050" cap="flat" cmpd="sng" algn="ctr">
            <a:solidFill>
              <a:srgbClr val="7030A0"/>
            </a:solidFill>
            <a:prstDash val="solid"/>
            <a:miter lim="800000"/>
          </a:ln>
          <a:effectLst/>
        </p:spPr>
      </p:cxnSp>
      <p:cxnSp>
        <p:nvCxnSpPr>
          <p:cNvPr id="77" name="Straight Connector 76"/>
          <p:cNvCxnSpPr/>
          <p:nvPr/>
        </p:nvCxnSpPr>
        <p:spPr>
          <a:xfrm>
            <a:off x="1542668" y="5421553"/>
            <a:ext cx="2286000" cy="0"/>
          </a:xfrm>
          <a:prstGeom prst="line">
            <a:avLst/>
          </a:prstGeom>
          <a:noFill/>
          <a:ln w="19050" cap="flat" cmpd="sng" algn="ctr">
            <a:solidFill>
              <a:srgbClr val="7030A0"/>
            </a:solidFill>
            <a:prstDash val="solid"/>
            <a:miter lim="800000"/>
          </a:ln>
          <a:effectLst/>
        </p:spPr>
      </p:cxnSp>
      <p:cxnSp>
        <p:nvCxnSpPr>
          <p:cNvPr id="78" name="Straight Connector 77"/>
          <p:cNvCxnSpPr/>
          <p:nvPr/>
        </p:nvCxnSpPr>
        <p:spPr>
          <a:xfrm>
            <a:off x="1553448" y="5732558"/>
            <a:ext cx="2301944" cy="0"/>
          </a:xfrm>
          <a:prstGeom prst="line">
            <a:avLst/>
          </a:prstGeom>
          <a:noFill/>
          <a:ln w="19050" cap="flat" cmpd="sng" algn="ctr">
            <a:solidFill>
              <a:srgbClr val="7030A0"/>
            </a:solidFill>
            <a:prstDash val="solid"/>
            <a:miter lim="800000"/>
          </a:ln>
          <a:effectLst/>
        </p:spPr>
      </p:cxnSp>
      <p:sp>
        <p:nvSpPr>
          <p:cNvPr id="79" name="Rectangle 78"/>
          <p:cNvSpPr/>
          <p:nvPr/>
        </p:nvSpPr>
        <p:spPr>
          <a:xfrm>
            <a:off x="1401049" y="4499375"/>
            <a:ext cx="673876" cy="304800"/>
          </a:xfrm>
          <a:prstGeom prst="rect">
            <a:avLst/>
          </a:prstGeom>
          <a:noFill/>
          <a:ln w="12700" cap="flat" cmpd="sng" algn="ctr">
            <a:noFill/>
            <a:prstDash val="solid"/>
            <a:miter lim="800000"/>
          </a:ln>
          <a:effectLst/>
        </p:spPr>
        <p:txBody>
          <a:bodyPr rtlCol="0" anchor="ctr"/>
          <a:lstStyle/>
          <a:p>
            <a:pPr algn="ctr" defTabSz="914400">
              <a:defRPr/>
            </a:pPr>
            <a:r>
              <a:rPr lang="en-US" sz="1100" kern="0" dirty="0" smtClean="0">
                <a:solidFill>
                  <a:srgbClr val="00B050"/>
                </a:solidFill>
                <a:latin typeface="Calibri" panose="020F0502020204030204"/>
              </a:rPr>
              <a:t>Hourly</a:t>
            </a:r>
          </a:p>
        </p:txBody>
      </p:sp>
      <p:sp>
        <p:nvSpPr>
          <p:cNvPr id="80" name="Rectangle 79"/>
          <p:cNvSpPr/>
          <p:nvPr/>
        </p:nvSpPr>
        <p:spPr>
          <a:xfrm>
            <a:off x="1460969" y="4854308"/>
            <a:ext cx="627839" cy="304800"/>
          </a:xfrm>
          <a:prstGeom prst="rect">
            <a:avLst/>
          </a:prstGeom>
          <a:noFill/>
          <a:ln w="12700" cap="flat" cmpd="sng" algn="ctr">
            <a:noFill/>
            <a:prstDash val="solid"/>
            <a:miter lim="800000"/>
          </a:ln>
          <a:effectLst/>
        </p:spPr>
        <p:txBody>
          <a:bodyPr rtlCol="0" anchor="ctr"/>
          <a:lstStyle/>
          <a:p>
            <a:pPr algn="ctr" defTabSz="914400">
              <a:defRPr/>
            </a:pPr>
            <a:r>
              <a:rPr lang="en-US" sz="1100" kern="0" dirty="0" smtClean="0">
                <a:solidFill>
                  <a:prstClr val="black"/>
                </a:solidFill>
                <a:latin typeface="Calibri" panose="020F0502020204030204"/>
              </a:rPr>
              <a:t>1</a:t>
            </a:r>
          </a:p>
        </p:txBody>
      </p:sp>
      <p:sp>
        <p:nvSpPr>
          <p:cNvPr id="81" name="Rectangle 80"/>
          <p:cNvSpPr/>
          <p:nvPr/>
        </p:nvSpPr>
        <p:spPr>
          <a:xfrm>
            <a:off x="1460969" y="5185119"/>
            <a:ext cx="627839" cy="304800"/>
          </a:xfrm>
          <a:prstGeom prst="rect">
            <a:avLst/>
          </a:prstGeom>
          <a:noFill/>
          <a:ln w="12700" cap="flat" cmpd="sng" algn="ctr">
            <a:noFill/>
            <a:prstDash val="solid"/>
            <a:miter lim="800000"/>
          </a:ln>
          <a:effectLst/>
        </p:spPr>
        <p:txBody>
          <a:bodyPr rtlCol="0" anchor="ctr"/>
          <a:lstStyle/>
          <a:p>
            <a:pPr algn="ctr" defTabSz="914400">
              <a:defRPr/>
            </a:pPr>
            <a:r>
              <a:rPr lang="en-US" sz="1100" kern="0" dirty="0" smtClean="0">
                <a:solidFill>
                  <a:prstClr val="black"/>
                </a:solidFill>
                <a:latin typeface="Calibri" panose="020F0502020204030204"/>
              </a:rPr>
              <a:t>…</a:t>
            </a:r>
          </a:p>
        </p:txBody>
      </p:sp>
      <p:sp>
        <p:nvSpPr>
          <p:cNvPr id="82" name="Rectangle 81"/>
          <p:cNvSpPr/>
          <p:nvPr/>
        </p:nvSpPr>
        <p:spPr>
          <a:xfrm>
            <a:off x="1472488" y="5505555"/>
            <a:ext cx="627839" cy="304800"/>
          </a:xfrm>
          <a:prstGeom prst="rect">
            <a:avLst/>
          </a:prstGeom>
          <a:noFill/>
          <a:ln w="12700" cap="flat" cmpd="sng" algn="ctr">
            <a:noFill/>
            <a:prstDash val="solid"/>
            <a:miter lim="800000"/>
          </a:ln>
          <a:effectLst/>
        </p:spPr>
        <p:txBody>
          <a:bodyPr rtlCol="0" anchor="ctr"/>
          <a:lstStyle/>
          <a:p>
            <a:pPr algn="ctr" defTabSz="914400">
              <a:defRPr/>
            </a:pPr>
            <a:r>
              <a:rPr lang="en-US" sz="1100" kern="0" dirty="0" smtClean="0">
                <a:solidFill>
                  <a:prstClr val="black"/>
                </a:solidFill>
                <a:latin typeface="Calibri" panose="020F0502020204030204"/>
              </a:rPr>
              <a:t>24</a:t>
            </a:r>
          </a:p>
        </p:txBody>
      </p:sp>
      <p:grpSp>
        <p:nvGrpSpPr>
          <p:cNvPr id="83" name="Group 82"/>
          <p:cNvGrpSpPr/>
          <p:nvPr/>
        </p:nvGrpSpPr>
        <p:grpSpPr>
          <a:xfrm>
            <a:off x="2163048" y="4487862"/>
            <a:ext cx="1682209" cy="2133600"/>
            <a:chOff x="6675437" y="1082568"/>
            <a:chExt cx="1682209" cy="2133600"/>
          </a:xfrm>
        </p:grpSpPr>
        <p:grpSp>
          <p:nvGrpSpPr>
            <p:cNvPr id="84" name="Group 83"/>
            <p:cNvGrpSpPr/>
            <p:nvPr/>
          </p:nvGrpSpPr>
          <p:grpSpPr>
            <a:xfrm>
              <a:off x="6675437" y="1082568"/>
              <a:ext cx="1682209" cy="2133600"/>
              <a:chOff x="346918" y="1058862"/>
              <a:chExt cx="1682209" cy="2133600"/>
            </a:xfrm>
          </p:grpSpPr>
          <p:sp>
            <p:nvSpPr>
              <p:cNvPr id="86" name="Rectangle 85"/>
              <p:cNvSpPr/>
              <p:nvPr/>
            </p:nvSpPr>
            <p:spPr>
              <a:xfrm>
                <a:off x="350837" y="1058862"/>
                <a:ext cx="1676400" cy="2133600"/>
              </a:xfrm>
              <a:prstGeom prst="rect">
                <a:avLst/>
              </a:prstGeom>
              <a:no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black"/>
                  </a:solidFill>
                  <a:latin typeface="Calibri" panose="020F0502020204030204"/>
                </a:endParaRPr>
              </a:p>
            </p:txBody>
          </p:sp>
          <p:sp>
            <p:nvSpPr>
              <p:cNvPr id="87" name="Rectangle 86"/>
              <p:cNvSpPr/>
              <p:nvPr/>
            </p:nvSpPr>
            <p:spPr>
              <a:xfrm>
                <a:off x="350837" y="1058862"/>
                <a:ext cx="1676400" cy="304800"/>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r>
                  <a:rPr lang="en-US" sz="1600" kern="0" dirty="0" smtClean="0">
                    <a:solidFill>
                      <a:prstClr val="black"/>
                    </a:solidFill>
                    <a:latin typeface="Calibri" panose="020F0502020204030204"/>
                  </a:rPr>
                  <a:t>Data Set 3</a:t>
                </a:r>
              </a:p>
            </p:txBody>
          </p:sp>
          <p:cxnSp>
            <p:nvCxnSpPr>
              <p:cNvPr id="88" name="Straight Connector 87"/>
              <p:cNvCxnSpPr/>
              <p:nvPr/>
            </p:nvCxnSpPr>
            <p:spPr>
              <a:xfrm>
                <a:off x="427037" y="1363662"/>
                <a:ext cx="0" cy="1828800"/>
              </a:xfrm>
              <a:prstGeom prst="line">
                <a:avLst/>
              </a:prstGeom>
              <a:noFill/>
              <a:ln w="6350" cap="flat" cmpd="sng" algn="ctr">
                <a:solidFill>
                  <a:srgbClr val="5B9BD5"/>
                </a:solidFill>
                <a:prstDash val="solid"/>
                <a:miter lim="800000"/>
              </a:ln>
              <a:effectLst/>
            </p:spPr>
          </p:cxnSp>
          <p:cxnSp>
            <p:nvCxnSpPr>
              <p:cNvPr id="89" name="Straight Connector 88"/>
              <p:cNvCxnSpPr/>
              <p:nvPr/>
            </p:nvCxnSpPr>
            <p:spPr>
              <a:xfrm>
                <a:off x="579437" y="1363662"/>
                <a:ext cx="0" cy="1828800"/>
              </a:xfrm>
              <a:prstGeom prst="line">
                <a:avLst/>
              </a:prstGeom>
              <a:noFill/>
              <a:ln w="6350" cap="flat" cmpd="sng" algn="ctr">
                <a:solidFill>
                  <a:srgbClr val="5B9BD5"/>
                </a:solidFill>
                <a:prstDash val="solid"/>
                <a:miter lim="800000"/>
              </a:ln>
              <a:effectLst/>
            </p:spPr>
          </p:cxnSp>
          <p:cxnSp>
            <p:nvCxnSpPr>
              <p:cNvPr id="90" name="Straight Connector 89"/>
              <p:cNvCxnSpPr/>
              <p:nvPr/>
            </p:nvCxnSpPr>
            <p:spPr>
              <a:xfrm>
                <a:off x="734100" y="1363662"/>
                <a:ext cx="0" cy="1828800"/>
              </a:xfrm>
              <a:prstGeom prst="line">
                <a:avLst/>
              </a:prstGeom>
              <a:noFill/>
              <a:ln w="6350" cap="flat" cmpd="sng" algn="ctr">
                <a:solidFill>
                  <a:srgbClr val="5B9BD5"/>
                </a:solidFill>
                <a:prstDash val="solid"/>
                <a:miter lim="800000"/>
              </a:ln>
              <a:effectLst/>
            </p:spPr>
          </p:cxnSp>
          <p:cxnSp>
            <p:nvCxnSpPr>
              <p:cNvPr id="91" name="Straight Connector 90"/>
              <p:cNvCxnSpPr/>
              <p:nvPr/>
            </p:nvCxnSpPr>
            <p:spPr>
              <a:xfrm>
                <a:off x="886500" y="1363662"/>
                <a:ext cx="0" cy="1828800"/>
              </a:xfrm>
              <a:prstGeom prst="line">
                <a:avLst/>
              </a:prstGeom>
              <a:noFill/>
              <a:ln w="6350" cap="flat" cmpd="sng" algn="ctr">
                <a:solidFill>
                  <a:srgbClr val="5B9BD5"/>
                </a:solidFill>
                <a:prstDash val="solid"/>
                <a:miter lim="800000"/>
              </a:ln>
              <a:effectLst/>
            </p:spPr>
          </p:cxnSp>
          <p:cxnSp>
            <p:nvCxnSpPr>
              <p:cNvPr id="92" name="Straight Connector 91"/>
              <p:cNvCxnSpPr/>
              <p:nvPr/>
            </p:nvCxnSpPr>
            <p:spPr>
              <a:xfrm>
                <a:off x="1038900" y="1363662"/>
                <a:ext cx="0" cy="1828800"/>
              </a:xfrm>
              <a:prstGeom prst="line">
                <a:avLst/>
              </a:prstGeom>
              <a:noFill/>
              <a:ln w="6350" cap="flat" cmpd="sng" algn="ctr">
                <a:solidFill>
                  <a:srgbClr val="5B9BD5"/>
                </a:solidFill>
                <a:prstDash val="solid"/>
                <a:miter lim="800000"/>
              </a:ln>
              <a:effectLst/>
            </p:spPr>
          </p:cxnSp>
          <p:cxnSp>
            <p:nvCxnSpPr>
              <p:cNvPr id="93" name="Straight Connector 92"/>
              <p:cNvCxnSpPr/>
              <p:nvPr/>
            </p:nvCxnSpPr>
            <p:spPr>
              <a:xfrm>
                <a:off x="1215281" y="1363662"/>
                <a:ext cx="0" cy="1828800"/>
              </a:xfrm>
              <a:prstGeom prst="line">
                <a:avLst/>
              </a:prstGeom>
              <a:noFill/>
              <a:ln w="6350" cap="flat" cmpd="sng" algn="ctr">
                <a:solidFill>
                  <a:srgbClr val="5B9BD5"/>
                </a:solidFill>
                <a:prstDash val="solid"/>
                <a:miter lim="800000"/>
              </a:ln>
              <a:effectLst/>
            </p:spPr>
          </p:cxnSp>
          <p:cxnSp>
            <p:nvCxnSpPr>
              <p:cNvPr id="94" name="Straight Connector 93"/>
              <p:cNvCxnSpPr/>
              <p:nvPr/>
            </p:nvCxnSpPr>
            <p:spPr>
              <a:xfrm>
                <a:off x="1367681" y="1363662"/>
                <a:ext cx="0" cy="1828800"/>
              </a:xfrm>
              <a:prstGeom prst="line">
                <a:avLst/>
              </a:prstGeom>
              <a:noFill/>
              <a:ln w="6350" cap="flat" cmpd="sng" algn="ctr">
                <a:solidFill>
                  <a:srgbClr val="5B9BD5"/>
                </a:solidFill>
                <a:prstDash val="solid"/>
                <a:miter lim="800000"/>
              </a:ln>
              <a:effectLst/>
            </p:spPr>
          </p:cxnSp>
          <p:cxnSp>
            <p:nvCxnSpPr>
              <p:cNvPr id="95" name="Straight Connector 94"/>
              <p:cNvCxnSpPr/>
              <p:nvPr/>
            </p:nvCxnSpPr>
            <p:spPr>
              <a:xfrm>
                <a:off x="1520081" y="1363662"/>
                <a:ext cx="0" cy="1828800"/>
              </a:xfrm>
              <a:prstGeom prst="line">
                <a:avLst/>
              </a:prstGeom>
              <a:noFill/>
              <a:ln w="6350" cap="flat" cmpd="sng" algn="ctr">
                <a:solidFill>
                  <a:srgbClr val="5B9BD5"/>
                </a:solidFill>
                <a:prstDash val="solid"/>
                <a:miter lim="800000"/>
              </a:ln>
              <a:effectLst/>
            </p:spPr>
          </p:cxnSp>
          <p:cxnSp>
            <p:nvCxnSpPr>
              <p:cNvPr id="96" name="Straight Connector 95"/>
              <p:cNvCxnSpPr/>
              <p:nvPr/>
            </p:nvCxnSpPr>
            <p:spPr>
              <a:xfrm>
                <a:off x="1681532" y="1363662"/>
                <a:ext cx="0" cy="1828800"/>
              </a:xfrm>
              <a:prstGeom prst="line">
                <a:avLst/>
              </a:prstGeom>
              <a:noFill/>
              <a:ln w="6350" cap="flat" cmpd="sng" algn="ctr">
                <a:solidFill>
                  <a:srgbClr val="5B9BD5"/>
                </a:solidFill>
                <a:prstDash val="solid"/>
                <a:miter lim="800000"/>
              </a:ln>
              <a:effectLst/>
            </p:spPr>
          </p:cxnSp>
          <p:cxnSp>
            <p:nvCxnSpPr>
              <p:cNvPr id="97" name="Straight Connector 96"/>
              <p:cNvCxnSpPr/>
              <p:nvPr/>
            </p:nvCxnSpPr>
            <p:spPr>
              <a:xfrm>
                <a:off x="1839064" y="1363662"/>
                <a:ext cx="0" cy="1828800"/>
              </a:xfrm>
              <a:prstGeom prst="line">
                <a:avLst/>
              </a:prstGeom>
              <a:noFill/>
              <a:ln w="6350" cap="flat" cmpd="sng" algn="ctr">
                <a:solidFill>
                  <a:srgbClr val="5B9BD5"/>
                </a:solidFill>
                <a:prstDash val="solid"/>
                <a:miter lim="800000"/>
              </a:ln>
              <a:effectLst/>
            </p:spPr>
          </p:cxnSp>
          <p:cxnSp>
            <p:nvCxnSpPr>
              <p:cNvPr id="98" name="Straight Connector 97"/>
              <p:cNvCxnSpPr/>
              <p:nvPr/>
            </p:nvCxnSpPr>
            <p:spPr>
              <a:xfrm>
                <a:off x="350837" y="1516062"/>
                <a:ext cx="1676400" cy="0"/>
              </a:xfrm>
              <a:prstGeom prst="line">
                <a:avLst/>
              </a:prstGeom>
              <a:noFill/>
              <a:ln w="6350" cap="flat" cmpd="sng" algn="ctr">
                <a:solidFill>
                  <a:srgbClr val="5B9BD5"/>
                </a:solidFill>
                <a:prstDash val="solid"/>
                <a:miter lim="800000"/>
              </a:ln>
              <a:effectLst/>
            </p:spPr>
          </p:cxnSp>
          <p:cxnSp>
            <p:nvCxnSpPr>
              <p:cNvPr id="99" name="Straight Connector 98"/>
              <p:cNvCxnSpPr/>
              <p:nvPr/>
            </p:nvCxnSpPr>
            <p:spPr>
              <a:xfrm>
                <a:off x="350837" y="1668462"/>
                <a:ext cx="1676400" cy="0"/>
              </a:xfrm>
              <a:prstGeom prst="line">
                <a:avLst/>
              </a:prstGeom>
              <a:noFill/>
              <a:ln w="6350" cap="flat" cmpd="sng" algn="ctr">
                <a:solidFill>
                  <a:srgbClr val="5B9BD5"/>
                </a:solidFill>
                <a:prstDash val="solid"/>
                <a:miter lim="800000"/>
              </a:ln>
              <a:effectLst/>
            </p:spPr>
          </p:cxnSp>
          <p:cxnSp>
            <p:nvCxnSpPr>
              <p:cNvPr id="100" name="Straight Connector 99"/>
              <p:cNvCxnSpPr/>
              <p:nvPr/>
            </p:nvCxnSpPr>
            <p:spPr>
              <a:xfrm>
                <a:off x="346918" y="1832379"/>
                <a:ext cx="1676400" cy="0"/>
              </a:xfrm>
              <a:prstGeom prst="line">
                <a:avLst/>
              </a:prstGeom>
              <a:noFill/>
              <a:ln w="6350" cap="flat" cmpd="sng" algn="ctr">
                <a:solidFill>
                  <a:srgbClr val="5B9BD5"/>
                </a:solidFill>
                <a:prstDash val="solid"/>
                <a:miter lim="800000"/>
              </a:ln>
              <a:effectLst/>
            </p:spPr>
          </p:cxnSp>
          <p:cxnSp>
            <p:nvCxnSpPr>
              <p:cNvPr id="101" name="Straight Connector 100"/>
              <p:cNvCxnSpPr/>
              <p:nvPr/>
            </p:nvCxnSpPr>
            <p:spPr>
              <a:xfrm>
                <a:off x="352727" y="1985115"/>
                <a:ext cx="1676400" cy="0"/>
              </a:xfrm>
              <a:prstGeom prst="line">
                <a:avLst/>
              </a:prstGeom>
              <a:noFill/>
              <a:ln w="6350" cap="flat" cmpd="sng" algn="ctr">
                <a:solidFill>
                  <a:srgbClr val="5B9BD5"/>
                </a:solidFill>
                <a:prstDash val="solid"/>
                <a:miter lim="800000"/>
              </a:ln>
              <a:effectLst/>
            </p:spPr>
          </p:cxnSp>
          <p:cxnSp>
            <p:nvCxnSpPr>
              <p:cNvPr id="102" name="Straight Connector 101"/>
              <p:cNvCxnSpPr/>
              <p:nvPr/>
            </p:nvCxnSpPr>
            <p:spPr>
              <a:xfrm>
                <a:off x="352727" y="2137515"/>
                <a:ext cx="1676400" cy="0"/>
              </a:xfrm>
              <a:prstGeom prst="line">
                <a:avLst/>
              </a:prstGeom>
              <a:noFill/>
              <a:ln w="6350" cap="flat" cmpd="sng" algn="ctr">
                <a:solidFill>
                  <a:srgbClr val="5B9BD5"/>
                </a:solidFill>
                <a:prstDash val="solid"/>
                <a:miter lim="800000"/>
              </a:ln>
              <a:effectLst/>
            </p:spPr>
          </p:cxnSp>
          <p:cxnSp>
            <p:nvCxnSpPr>
              <p:cNvPr id="103" name="Straight Connector 102"/>
              <p:cNvCxnSpPr/>
              <p:nvPr/>
            </p:nvCxnSpPr>
            <p:spPr>
              <a:xfrm>
                <a:off x="350837" y="2303558"/>
                <a:ext cx="1676400" cy="0"/>
              </a:xfrm>
              <a:prstGeom prst="line">
                <a:avLst/>
              </a:prstGeom>
              <a:noFill/>
              <a:ln w="6350" cap="flat" cmpd="sng" algn="ctr">
                <a:solidFill>
                  <a:srgbClr val="5B9BD5"/>
                </a:solidFill>
                <a:prstDash val="solid"/>
                <a:miter lim="800000"/>
              </a:ln>
              <a:effectLst/>
            </p:spPr>
          </p:cxnSp>
          <p:cxnSp>
            <p:nvCxnSpPr>
              <p:cNvPr id="104" name="Straight Connector 103"/>
              <p:cNvCxnSpPr/>
              <p:nvPr/>
            </p:nvCxnSpPr>
            <p:spPr>
              <a:xfrm>
                <a:off x="346918" y="2489729"/>
                <a:ext cx="1676400" cy="0"/>
              </a:xfrm>
              <a:prstGeom prst="line">
                <a:avLst/>
              </a:prstGeom>
              <a:noFill/>
              <a:ln w="6350" cap="flat" cmpd="sng" algn="ctr">
                <a:solidFill>
                  <a:srgbClr val="5B9BD5"/>
                </a:solidFill>
                <a:prstDash val="solid"/>
                <a:miter lim="800000"/>
              </a:ln>
              <a:effectLst/>
            </p:spPr>
          </p:cxnSp>
          <p:cxnSp>
            <p:nvCxnSpPr>
              <p:cNvPr id="105" name="Straight Connector 104"/>
              <p:cNvCxnSpPr/>
              <p:nvPr/>
            </p:nvCxnSpPr>
            <p:spPr>
              <a:xfrm>
                <a:off x="350837" y="2648062"/>
                <a:ext cx="1676400" cy="0"/>
              </a:xfrm>
              <a:prstGeom prst="line">
                <a:avLst/>
              </a:prstGeom>
              <a:noFill/>
              <a:ln w="6350" cap="flat" cmpd="sng" algn="ctr">
                <a:solidFill>
                  <a:srgbClr val="5B9BD5"/>
                </a:solidFill>
                <a:prstDash val="solid"/>
                <a:miter lim="800000"/>
              </a:ln>
              <a:effectLst/>
            </p:spPr>
          </p:cxnSp>
          <p:cxnSp>
            <p:nvCxnSpPr>
              <p:cNvPr id="106" name="Straight Connector 105"/>
              <p:cNvCxnSpPr/>
              <p:nvPr/>
            </p:nvCxnSpPr>
            <p:spPr>
              <a:xfrm>
                <a:off x="352727" y="2828541"/>
                <a:ext cx="1676400" cy="0"/>
              </a:xfrm>
              <a:prstGeom prst="line">
                <a:avLst/>
              </a:prstGeom>
              <a:noFill/>
              <a:ln w="6350" cap="flat" cmpd="sng" algn="ctr">
                <a:solidFill>
                  <a:srgbClr val="5B9BD5"/>
                </a:solidFill>
                <a:prstDash val="solid"/>
                <a:miter lim="800000"/>
              </a:ln>
              <a:effectLst/>
            </p:spPr>
          </p:cxnSp>
        </p:grpSp>
        <p:sp>
          <p:nvSpPr>
            <p:cNvPr id="85" name="Down Arrow 84"/>
            <p:cNvSpPr/>
            <p:nvPr/>
          </p:nvSpPr>
          <p:spPr>
            <a:xfrm>
              <a:off x="7383363" y="2411990"/>
              <a:ext cx="160437" cy="312838"/>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grpSp>
      <p:sp>
        <p:nvSpPr>
          <p:cNvPr id="107" name="Rectangle 106"/>
          <p:cNvSpPr/>
          <p:nvPr/>
        </p:nvSpPr>
        <p:spPr>
          <a:xfrm>
            <a:off x="2168857" y="4792662"/>
            <a:ext cx="1670591" cy="304800"/>
          </a:xfrm>
          <a:prstGeom prst="rect">
            <a:avLst/>
          </a:prstGeom>
          <a:solidFill>
            <a:srgbClr val="7FBA00">
              <a:alpha val="58000"/>
            </a:srgbClr>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108" name="Rectangle 107"/>
          <p:cNvSpPr/>
          <p:nvPr/>
        </p:nvSpPr>
        <p:spPr>
          <a:xfrm>
            <a:off x="2175565" y="5421553"/>
            <a:ext cx="1670591" cy="304800"/>
          </a:xfrm>
          <a:prstGeom prst="rect">
            <a:avLst/>
          </a:prstGeom>
          <a:solidFill>
            <a:srgbClr val="7FBA00">
              <a:alpha val="58000"/>
            </a:srgbClr>
          </a:solidFill>
          <a:ln w="12700" cap="flat" cmpd="sng" algn="ctr">
            <a:solidFill>
              <a:srgbClr val="5B9BD5">
                <a:shade val="50000"/>
              </a:srgbClr>
            </a:solidFill>
            <a:prstDash val="solid"/>
            <a:miter lim="800000"/>
          </a:ln>
          <a:effectLst/>
        </p:spPr>
        <p:txBody>
          <a:bodyPr rtlCol="0" anchor="ctr"/>
          <a:lstStyle/>
          <a:p>
            <a:pPr algn="ctr" defTabSz="914400"/>
            <a:endParaRPr lang="en-US" kern="0">
              <a:solidFill>
                <a:prstClr val="white"/>
              </a:solidFill>
              <a:latin typeface="Calibri" panose="020F0502020204030204"/>
            </a:endParaRPr>
          </a:p>
        </p:txBody>
      </p:sp>
      <p:sp>
        <p:nvSpPr>
          <p:cNvPr id="109" name="Rectangle 108"/>
          <p:cNvSpPr/>
          <p:nvPr/>
        </p:nvSpPr>
        <p:spPr>
          <a:xfrm>
            <a:off x="2164178" y="5101983"/>
            <a:ext cx="1670591" cy="319570"/>
          </a:xfrm>
          <a:prstGeom prst="rect">
            <a:avLst/>
          </a:prstGeom>
          <a:solidFill>
            <a:srgbClr val="7FBA00">
              <a:alpha val="58000"/>
            </a:srgbClr>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cxnSp>
        <p:nvCxnSpPr>
          <p:cNvPr id="110" name="Straight Connector 109"/>
          <p:cNvCxnSpPr/>
          <p:nvPr/>
        </p:nvCxnSpPr>
        <p:spPr>
          <a:xfrm>
            <a:off x="7796684" y="5098668"/>
            <a:ext cx="2275220" cy="0"/>
          </a:xfrm>
          <a:prstGeom prst="line">
            <a:avLst/>
          </a:prstGeom>
          <a:noFill/>
          <a:ln w="19050" cap="flat" cmpd="sng" algn="ctr">
            <a:solidFill>
              <a:srgbClr val="7030A0"/>
            </a:solidFill>
            <a:prstDash val="solid"/>
            <a:miter lim="800000"/>
          </a:ln>
          <a:effectLst/>
        </p:spPr>
      </p:cxnSp>
      <p:cxnSp>
        <p:nvCxnSpPr>
          <p:cNvPr id="111" name="Straight Connector 110"/>
          <p:cNvCxnSpPr/>
          <p:nvPr/>
        </p:nvCxnSpPr>
        <p:spPr>
          <a:xfrm>
            <a:off x="7785904" y="5422759"/>
            <a:ext cx="2286000" cy="0"/>
          </a:xfrm>
          <a:prstGeom prst="line">
            <a:avLst/>
          </a:prstGeom>
          <a:noFill/>
          <a:ln w="19050" cap="flat" cmpd="sng" algn="ctr">
            <a:solidFill>
              <a:srgbClr val="7030A0"/>
            </a:solidFill>
            <a:prstDash val="solid"/>
            <a:miter lim="800000"/>
          </a:ln>
          <a:effectLst/>
        </p:spPr>
      </p:cxnSp>
      <p:cxnSp>
        <p:nvCxnSpPr>
          <p:cNvPr id="112" name="Straight Connector 111"/>
          <p:cNvCxnSpPr/>
          <p:nvPr/>
        </p:nvCxnSpPr>
        <p:spPr>
          <a:xfrm>
            <a:off x="7796684" y="5733764"/>
            <a:ext cx="2301944" cy="0"/>
          </a:xfrm>
          <a:prstGeom prst="line">
            <a:avLst/>
          </a:prstGeom>
          <a:noFill/>
          <a:ln w="19050" cap="flat" cmpd="sng" algn="ctr">
            <a:solidFill>
              <a:srgbClr val="7030A0"/>
            </a:solidFill>
            <a:prstDash val="solid"/>
            <a:miter lim="800000"/>
          </a:ln>
          <a:effectLst/>
        </p:spPr>
      </p:cxnSp>
      <p:sp>
        <p:nvSpPr>
          <p:cNvPr id="113" name="Rectangle 112"/>
          <p:cNvSpPr/>
          <p:nvPr/>
        </p:nvSpPr>
        <p:spPr>
          <a:xfrm>
            <a:off x="7704205" y="4855514"/>
            <a:ext cx="627839" cy="304800"/>
          </a:xfrm>
          <a:prstGeom prst="rect">
            <a:avLst/>
          </a:prstGeom>
          <a:noFill/>
          <a:ln w="12700" cap="flat" cmpd="sng" algn="ctr">
            <a:noFill/>
            <a:prstDash val="solid"/>
            <a:miter lim="800000"/>
          </a:ln>
          <a:effectLst/>
        </p:spPr>
        <p:txBody>
          <a:bodyPr rtlCol="0" anchor="ctr"/>
          <a:lstStyle/>
          <a:p>
            <a:pPr algn="ctr" defTabSz="914400">
              <a:defRPr/>
            </a:pPr>
            <a:r>
              <a:rPr lang="en-US" sz="1100" kern="0" dirty="0" smtClean="0">
                <a:solidFill>
                  <a:prstClr val="black"/>
                </a:solidFill>
                <a:latin typeface="Calibri" panose="020F0502020204030204"/>
              </a:rPr>
              <a:t>Mon</a:t>
            </a:r>
          </a:p>
        </p:txBody>
      </p:sp>
      <p:sp>
        <p:nvSpPr>
          <p:cNvPr id="114" name="Rectangle 113"/>
          <p:cNvSpPr/>
          <p:nvPr/>
        </p:nvSpPr>
        <p:spPr>
          <a:xfrm>
            <a:off x="7704205" y="5186325"/>
            <a:ext cx="627839" cy="304800"/>
          </a:xfrm>
          <a:prstGeom prst="rect">
            <a:avLst/>
          </a:prstGeom>
          <a:noFill/>
          <a:ln w="12700" cap="flat" cmpd="sng" algn="ctr">
            <a:noFill/>
            <a:prstDash val="solid"/>
            <a:miter lim="800000"/>
          </a:ln>
          <a:effectLst/>
        </p:spPr>
        <p:txBody>
          <a:bodyPr rtlCol="0" anchor="ctr"/>
          <a:lstStyle/>
          <a:p>
            <a:pPr algn="ctr" defTabSz="914400">
              <a:defRPr/>
            </a:pPr>
            <a:r>
              <a:rPr lang="en-US" sz="1100" kern="0" dirty="0" smtClean="0">
                <a:solidFill>
                  <a:prstClr val="black"/>
                </a:solidFill>
                <a:latin typeface="Calibri" panose="020F0502020204030204"/>
              </a:rPr>
              <a:t>Tues</a:t>
            </a:r>
          </a:p>
        </p:txBody>
      </p:sp>
      <p:sp>
        <p:nvSpPr>
          <p:cNvPr id="115" name="Rectangle 114"/>
          <p:cNvSpPr/>
          <p:nvPr/>
        </p:nvSpPr>
        <p:spPr>
          <a:xfrm>
            <a:off x="7715724" y="5506761"/>
            <a:ext cx="627839" cy="304800"/>
          </a:xfrm>
          <a:prstGeom prst="rect">
            <a:avLst/>
          </a:prstGeom>
          <a:noFill/>
          <a:ln w="12700" cap="flat" cmpd="sng" algn="ctr">
            <a:noFill/>
            <a:prstDash val="solid"/>
            <a:miter lim="800000"/>
          </a:ln>
          <a:effectLst/>
        </p:spPr>
        <p:txBody>
          <a:bodyPr rtlCol="0" anchor="ctr"/>
          <a:lstStyle/>
          <a:p>
            <a:pPr algn="ctr" defTabSz="914400">
              <a:defRPr/>
            </a:pPr>
            <a:r>
              <a:rPr lang="en-US" sz="1100" kern="0" dirty="0" smtClean="0">
                <a:solidFill>
                  <a:prstClr val="black"/>
                </a:solidFill>
                <a:latin typeface="Calibri" panose="020F0502020204030204"/>
              </a:rPr>
              <a:t>Wed</a:t>
            </a:r>
          </a:p>
        </p:txBody>
      </p:sp>
      <p:grpSp>
        <p:nvGrpSpPr>
          <p:cNvPr id="116" name="Group 115"/>
          <p:cNvGrpSpPr/>
          <p:nvPr/>
        </p:nvGrpSpPr>
        <p:grpSpPr>
          <a:xfrm>
            <a:off x="8406284" y="4489068"/>
            <a:ext cx="1682209" cy="2133600"/>
            <a:chOff x="6675437" y="1082568"/>
            <a:chExt cx="1682209" cy="2133600"/>
          </a:xfrm>
        </p:grpSpPr>
        <p:grpSp>
          <p:nvGrpSpPr>
            <p:cNvPr id="117" name="Group 116"/>
            <p:cNvGrpSpPr/>
            <p:nvPr/>
          </p:nvGrpSpPr>
          <p:grpSpPr>
            <a:xfrm>
              <a:off x="6675437" y="1082568"/>
              <a:ext cx="1682209" cy="2133600"/>
              <a:chOff x="346918" y="1058862"/>
              <a:chExt cx="1682209" cy="2133600"/>
            </a:xfrm>
          </p:grpSpPr>
          <p:sp>
            <p:nvSpPr>
              <p:cNvPr id="119" name="Rectangle 118"/>
              <p:cNvSpPr/>
              <p:nvPr/>
            </p:nvSpPr>
            <p:spPr>
              <a:xfrm>
                <a:off x="350837" y="1058862"/>
                <a:ext cx="1676400" cy="2133600"/>
              </a:xfrm>
              <a:prstGeom prst="rect">
                <a:avLst/>
              </a:prstGeom>
              <a:no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black"/>
                  </a:solidFill>
                  <a:latin typeface="Calibri" panose="020F0502020204030204"/>
                </a:endParaRPr>
              </a:p>
            </p:txBody>
          </p:sp>
          <p:sp>
            <p:nvSpPr>
              <p:cNvPr id="120" name="Rectangle 119"/>
              <p:cNvSpPr/>
              <p:nvPr/>
            </p:nvSpPr>
            <p:spPr>
              <a:xfrm>
                <a:off x="350837" y="1058862"/>
                <a:ext cx="1676400" cy="304800"/>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r>
                  <a:rPr lang="en-US" sz="1600" kern="0" dirty="0" smtClean="0">
                    <a:solidFill>
                      <a:prstClr val="black"/>
                    </a:solidFill>
                    <a:latin typeface="Calibri" panose="020F0502020204030204"/>
                  </a:rPr>
                  <a:t>Data Set 4</a:t>
                </a:r>
              </a:p>
            </p:txBody>
          </p:sp>
          <p:cxnSp>
            <p:nvCxnSpPr>
              <p:cNvPr id="121" name="Straight Connector 120"/>
              <p:cNvCxnSpPr/>
              <p:nvPr/>
            </p:nvCxnSpPr>
            <p:spPr>
              <a:xfrm>
                <a:off x="427037" y="1363662"/>
                <a:ext cx="0" cy="1828800"/>
              </a:xfrm>
              <a:prstGeom prst="line">
                <a:avLst/>
              </a:prstGeom>
              <a:noFill/>
              <a:ln w="6350" cap="flat" cmpd="sng" algn="ctr">
                <a:solidFill>
                  <a:srgbClr val="5B9BD5"/>
                </a:solidFill>
                <a:prstDash val="solid"/>
                <a:miter lim="800000"/>
              </a:ln>
              <a:effectLst/>
            </p:spPr>
          </p:cxnSp>
          <p:cxnSp>
            <p:nvCxnSpPr>
              <p:cNvPr id="122" name="Straight Connector 121"/>
              <p:cNvCxnSpPr/>
              <p:nvPr/>
            </p:nvCxnSpPr>
            <p:spPr>
              <a:xfrm>
                <a:off x="579437" y="1363662"/>
                <a:ext cx="0" cy="1828800"/>
              </a:xfrm>
              <a:prstGeom prst="line">
                <a:avLst/>
              </a:prstGeom>
              <a:noFill/>
              <a:ln w="6350" cap="flat" cmpd="sng" algn="ctr">
                <a:solidFill>
                  <a:srgbClr val="5B9BD5"/>
                </a:solidFill>
                <a:prstDash val="solid"/>
                <a:miter lim="800000"/>
              </a:ln>
              <a:effectLst/>
            </p:spPr>
          </p:cxnSp>
          <p:cxnSp>
            <p:nvCxnSpPr>
              <p:cNvPr id="123" name="Straight Connector 122"/>
              <p:cNvCxnSpPr/>
              <p:nvPr/>
            </p:nvCxnSpPr>
            <p:spPr>
              <a:xfrm>
                <a:off x="734100" y="1363662"/>
                <a:ext cx="0" cy="1828800"/>
              </a:xfrm>
              <a:prstGeom prst="line">
                <a:avLst/>
              </a:prstGeom>
              <a:noFill/>
              <a:ln w="6350" cap="flat" cmpd="sng" algn="ctr">
                <a:solidFill>
                  <a:srgbClr val="5B9BD5"/>
                </a:solidFill>
                <a:prstDash val="solid"/>
                <a:miter lim="800000"/>
              </a:ln>
              <a:effectLst/>
            </p:spPr>
          </p:cxnSp>
          <p:cxnSp>
            <p:nvCxnSpPr>
              <p:cNvPr id="124" name="Straight Connector 123"/>
              <p:cNvCxnSpPr/>
              <p:nvPr/>
            </p:nvCxnSpPr>
            <p:spPr>
              <a:xfrm>
                <a:off x="886500" y="1363662"/>
                <a:ext cx="0" cy="1828800"/>
              </a:xfrm>
              <a:prstGeom prst="line">
                <a:avLst/>
              </a:prstGeom>
              <a:noFill/>
              <a:ln w="6350" cap="flat" cmpd="sng" algn="ctr">
                <a:solidFill>
                  <a:srgbClr val="5B9BD5"/>
                </a:solidFill>
                <a:prstDash val="solid"/>
                <a:miter lim="800000"/>
              </a:ln>
              <a:effectLst/>
            </p:spPr>
          </p:cxnSp>
          <p:cxnSp>
            <p:nvCxnSpPr>
              <p:cNvPr id="125" name="Straight Connector 124"/>
              <p:cNvCxnSpPr/>
              <p:nvPr/>
            </p:nvCxnSpPr>
            <p:spPr>
              <a:xfrm>
                <a:off x="1038900" y="1363662"/>
                <a:ext cx="0" cy="1828800"/>
              </a:xfrm>
              <a:prstGeom prst="line">
                <a:avLst/>
              </a:prstGeom>
              <a:noFill/>
              <a:ln w="6350" cap="flat" cmpd="sng" algn="ctr">
                <a:solidFill>
                  <a:srgbClr val="5B9BD5"/>
                </a:solidFill>
                <a:prstDash val="solid"/>
                <a:miter lim="800000"/>
              </a:ln>
              <a:effectLst/>
            </p:spPr>
          </p:cxnSp>
          <p:cxnSp>
            <p:nvCxnSpPr>
              <p:cNvPr id="126" name="Straight Connector 125"/>
              <p:cNvCxnSpPr/>
              <p:nvPr/>
            </p:nvCxnSpPr>
            <p:spPr>
              <a:xfrm>
                <a:off x="1215281" y="1363662"/>
                <a:ext cx="0" cy="1828800"/>
              </a:xfrm>
              <a:prstGeom prst="line">
                <a:avLst/>
              </a:prstGeom>
              <a:noFill/>
              <a:ln w="6350" cap="flat" cmpd="sng" algn="ctr">
                <a:solidFill>
                  <a:srgbClr val="5B9BD5"/>
                </a:solidFill>
                <a:prstDash val="solid"/>
                <a:miter lim="800000"/>
              </a:ln>
              <a:effectLst/>
            </p:spPr>
          </p:cxnSp>
          <p:cxnSp>
            <p:nvCxnSpPr>
              <p:cNvPr id="127" name="Straight Connector 126"/>
              <p:cNvCxnSpPr/>
              <p:nvPr/>
            </p:nvCxnSpPr>
            <p:spPr>
              <a:xfrm>
                <a:off x="1367681" y="1363662"/>
                <a:ext cx="0" cy="1828800"/>
              </a:xfrm>
              <a:prstGeom prst="line">
                <a:avLst/>
              </a:prstGeom>
              <a:noFill/>
              <a:ln w="6350" cap="flat" cmpd="sng" algn="ctr">
                <a:solidFill>
                  <a:srgbClr val="5B9BD5"/>
                </a:solidFill>
                <a:prstDash val="solid"/>
                <a:miter lim="800000"/>
              </a:ln>
              <a:effectLst/>
            </p:spPr>
          </p:cxnSp>
          <p:cxnSp>
            <p:nvCxnSpPr>
              <p:cNvPr id="128" name="Straight Connector 127"/>
              <p:cNvCxnSpPr/>
              <p:nvPr/>
            </p:nvCxnSpPr>
            <p:spPr>
              <a:xfrm>
                <a:off x="1520081" y="1363662"/>
                <a:ext cx="0" cy="1828800"/>
              </a:xfrm>
              <a:prstGeom prst="line">
                <a:avLst/>
              </a:prstGeom>
              <a:noFill/>
              <a:ln w="6350" cap="flat" cmpd="sng" algn="ctr">
                <a:solidFill>
                  <a:srgbClr val="5B9BD5"/>
                </a:solidFill>
                <a:prstDash val="solid"/>
                <a:miter lim="800000"/>
              </a:ln>
              <a:effectLst/>
            </p:spPr>
          </p:cxnSp>
          <p:cxnSp>
            <p:nvCxnSpPr>
              <p:cNvPr id="129" name="Straight Connector 128"/>
              <p:cNvCxnSpPr/>
              <p:nvPr/>
            </p:nvCxnSpPr>
            <p:spPr>
              <a:xfrm>
                <a:off x="1681532" y="1363662"/>
                <a:ext cx="0" cy="1828800"/>
              </a:xfrm>
              <a:prstGeom prst="line">
                <a:avLst/>
              </a:prstGeom>
              <a:noFill/>
              <a:ln w="6350" cap="flat" cmpd="sng" algn="ctr">
                <a:solidFill>
                  <a:srgbClr val="5B9BD5"/>
                </a:solidFill>
                <a:prstDash val="solid"/>
                <a:miter lim="800000"/>
              </a:ln>
              <a:effectLst/>
            </p:spPr>
          </p:cxnSp>
          <p:cxnSp>
            <p:nvCxnSpPr>
              <p:cNvPr id="130" name="Straight Connector 129"/>
              <p:cNvCxnSpPr/>
              <p:nvPr/>
            </p:nvCxnSpPr>
            <p:spPr>
              <a:xfrm>
                <a:off x="1839064" y="1363662"/>
                <a:ext cx="0" cy="1828800"/>
              </a:xfrm>
              <a:prstGeom prst="line">
                <a:avLst/>
              </a:prstGeom>
              <a:noFill/>
              <a:ln w="6350" cap="flat" cmpd="sng" algn="ctr">
                <a:solidFill>
                  <a:srgbClr val="5B9BD5"/>
                </a:solidFill>
                <a:prstDash val="solid"/>
                <a:miter lim="800000"/>
              </a:ln>
              <a:effectLst/>
            </p:spPr>
          </p:cxnSp>
          <p:cxnSp>
            <p:nvCxnSpPr>
              <p:cNvPr id="131" name="Straight Connector 130"/>
              <p:cNvCxnSpPr/>
              <p:nvPr/>
            </p:nvCxnSpPr>
            <p:spPr>
              <a:xfrm>
                <a:off x="350837" y="1516062"/>
                <a:ext cx="1676400" cy="0"/>
              </a:xfrm>
              <a:prstGeom prst="line">
                <a:avLst/>
              </a:prstGeom>
              <a:noFill/>
              <a:ln w="6350" cap="flat" cmpd="sng" algn="ctr">
                <a:solidFill>
                  <a:srgbClr val="5B9BD5"/>
                </a:solidFill>
                <a:prstDash val="solid"/>
                <a:miter lim="800000"/>
              </a:ln>
              <a:effectLst/>
            </p:spPr>
          </p:cxnSp>
          <p:cxnSp>
            <p:nvCxnSpPr>
              <p:cNvPr id="132" name="Straight Connector 131"/>
              <p:cNvCxnSpPr/>
              <p:nvPr/>
            </p:nvCxnSpPr>
            <p:spPr>
              <a:xfrm>
                <a:off x="350837" y="1668462"/>
                <a:ext cx="1676400" cy="0"/>
              </a:xfrm>
              <a:prstGeom prst="line">
                <a:avLst/>
              </a:prstGeom>
              <a:noFill/>
              <a:ln w="6350" cap="flat" cmpd="sng" algn="ctr">
                <a:solidFill>
                  <a:srgbClr val="5B9BD5"/>
                </a:solidFill>
                <a:prstDash val="solid"/>
                <a:miter lim="800000"/>
              </a:ln>
              <a:effectLst/>
            </p:spPr>
          </p:cxnSp>
          <p:cxnSp>
            <p:nvCxnSpPr>
              <p:cNvPr id="133" name="Straight Connector 132"/>
              <p:cNvCxnSpPr/>
              <p:nvPr/>
            </p:nvCxnSpPr>
            <p:spPr>
              <a:xfrm>
                <a:off x="346918" y="1832379"/>
                <a:ext cx="1676400" cy="0"/>
              </a:xfrm>
              <a:prstGeom prst="line">
                <a:avLst/>
              </a:prstGeom>
              <a:noFill/>
              <a:ln w="6350" cap="flat" cmpd="sng" algn="ctr">
                <a:solidFill>
                  <a:srgbClr val="5B9BD5"/>
                </a:solidFill>
                <a:prstDash val="solid"/>
                <a:miter lim="800000"/>
              </a:ln>
              <a:effectLst/>
            </p:spPr>
          </p:cxnSp>
          <p:cxnSp>
            <p:nvCxnSpPr>
              <p:cNvPr id="134" name="Straight Connector 133"/>
              <p:cNvCxnSpPr/>
              <p:nvPr/>
            </p:nvCxnSpPr>
            <p:spPr>
              <a:xfrm>
                <a:off x="352727" y="1985115"/>
                <a:ext cx="1676400" cy="0"/>
              </a:xfrm>
              <a:prstGeom prst="line">
                <a:avLst/>
              </a:prstGeom>
              <a:noFill/>
              <a:ln w="6350" cap="flat" cmpd="sng" algn="ctr">
                <a:solidFill>
                  <a:srgbClr val="5B9BD5"/>
                </a:solidFill>
                <a:prstDash val="solid"/>
                <a:miter lim="800000"/>
              </a:ln>
              <a:effectLst/>
            </p:spPr>
          </p:cxnSp>
          <p:cxnSp>
            <p:nvCxnSpPr>
              <p:cNvPr id="135" name="Straight Connector 134"/>
              <p:cNvCxnSpPr/>
              <p:nvPr/>
            </p:nvCxnSpPr>
            <p:spPr>
              <a:xfrm>
                <a:off x="352727" y="2137515"/>
                <a:ext cx="1676400" cy="0"/>
              </a:xfrm>
              <a:prstGeom prst="line">
                <a:avLst/>
              </a:prstGeom>
              <a:noFill/>
              <a:ln w="6350" cap="flat" cmpd="sng" algn="ctr">
                <a:solidFill>
                  <a:srgbClr val="5B9BD5"/>
                </a:solidFill>
                <a:prstDash val="solid"/>
                <a:miter lim="800000"/>
              </a:ln>
              <a:effectLst/>
            </p:spPr>
          </p:cxnSp>
          <p:cxnSp>
            <p:nvCxnSpPr>
              <p:cNvPr id="136" name="Straight Connector 135"/>
              <p:cNvCxnSpPr/>
              <p:nvPr/>
            </p:nvCxnSpPr>
            <p:spPr>
              <a:xfrm>
                <a:off x="350837" y="2303558"/>
                <a:ext cx="1676400" cy="0"/>
              </a:xfrm>
              <a:prstGeom prst="line">
                <a:avLst/>
              </a:prstGeom>
              <a:noFill/>
              <a:ln w="6350" cap="flat" cmpd="sng" algn="ctr">
                <a:solidFill>
                  <a:srgbClr val="5B9BD5"/>
                </a:solidFill>
                <a:prstDash val="solid"/>
                <a:miter lim="800000"/>
              </a:ln>
              <a:effectLst/>
            </p:spPr>
          </p:cxnSp>
          <p:cxnSp>
            <p:nvCxnSpPr>
              <p:cNvPr id="137" name="Straight Connector 136"/>
              <p:cNvCxnSpPr/>
              <p:nvPr/>
            </p:nvCxnSpPr>
            <p:spPr>
              <a:xfrm>
                <a:off x="346918" y="2489729"/>
                <a:ext cx="1676400" cy="0"/>
              </a:xfrm>
              <a:prstGeom prst="line">
                <a:avLst/>
              </a:prstGeom>
              <a:noFill/>
              <a:ln w="6350" cap="flat" cmpd="sng" algn="ctr">
                <a:solidFill>
                  <a:srgbClr val="5B9BD5"/>
                </a:solidFill>
                <a:prstDash val="solid"/>
                <a:miter lim="800000"/>
              </a:ln>
              <a:effectLst/>
            </p:spPr>
          </p:cxnSp>
          <p:cxnSp>
            <p:nvCxnSpPr>
              <p:cNvPr id="138" name="Straight Connector 137"/>
              <p:cNvCxnSpPr/>
              <p:nvPr/>
            </p:nvCxnSpPr>
            <p:spPr>
              <a:xfrm>
                <a:off x="350837" y="2648062"/>
                <a:ext cx="1676400" cy="0"/>
              </a:xfrm>
              <a:prstGeom prst="line">
                <a:avLst/>
              </a:prstGeom>
              <a:noFill/>
              <a:ln w="6350" cap="flat" cmpd="sng" algn="ctr">
                <a:solidFill>
                  <a:srgbClr val="5B9BD5"/>
                </a:solidFill>
                <a:prstDash val="solid"/>
                <a:miter lim="800000"/>
              </a:ln>
              <a:effectLst/>
            </p:spPr>
          </p:cxnSp>
          <p:cxnSp>
            <p:nvCxnSpPr>
              <p:cNvPr id="139" name="Straight Connector 138"/>
              <p:cNvCxnSpPr/>
              <p:nvPr/>
            </p:nvCxnSpPr>
            <p:spPr>
              <a:xfrm>
                <a:off x="352727" y="2828541"/>
                <a:ext cx="1676400" cy="0"/>
              </a:xfrm>
              <a:prstGeom prst="line">
                <a:avLst/>
              </a:prstGeom>
              <a:noFill/>
              <a:ln w="6350" cap="flat" cmpd="sng" algn="ctr">
                <a:solidFill>
                  <a:srgbClr val="5B9BD5"/>
                </a:solidFill>
                <a:prstDash val="solid"/>
                <a:miter lim="800000"/>
              </a:ln>
              <a:effectLst/>
            </p:spPr>
          </p:cxnSp>
        </p:grpSp>
        <p:sp>
          <p:nvSpPr>
            <p:cNvPr id="118" name="Down Arrow 117"/>
            <p:cNvSpPr/>
            <p:nvPr/>
          </p:nvSpPr>
          <p:spPr>
            <a:xfrm>
              <a:off x="7383363" y="2411990"/>
              <a:ext cx="160437" cy="312838"/>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grpSp>
      <p:sp>
        <p:nvSpPr>
          <p:cNvPr id="140" name="Rectangle 139"/>
          <p:cNvSpPr/>
          <p:nvPr/>
        </p:nvSpPr>
        <p:spPr>
          <a:xfrm>
            <a:off x="8412093" y="4793868"/>
            <a:ext cx="1670591" cy="304800"/>
          </a:xfrm>
          <a:prstGeom prst="rect">
            <a:avLst/>
          </a:prstGeom>
          <a:solidFill>
            <a:srgbClr val="7FBA00">
              <a:alpha val="58000"/>
            </a:srgbClr>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141" name="Rectangle 140"/>
          <p:cNvSpPr/>
          <p:nvPr/>
        </p:nvSpPr>
        <p:spPr>
          <a:xfrm>
            <a:off x="8418801" y="5422759"/>
            <a:ext cx="1670591" cy="304800"/>
          </a:xfrm>
          <a:prstGeom prst="rect">
            <a:avLst/>
          </a:prstGeom>
          <a:no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142" name="Rectangle 141"/>
          <p:cNvSpPr/>
          <p:nvPr/>
        </p:nvSpPr>
        <p:spPr>
          <a:xfrm>
            <a:off x="8407414" y="5103189"/>
            <a:ext cx="1670591" cy="319570"/>
          </a:xfrm>
          <a:prstGeom prst="rect">
            <a:avLst/>
          </a:prstGeom>
          <a:no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cxnSp>
        <p:nvCxnSpPr>
          <p:cNvPr id="143" name="Straight Arrow Connector 142"/>
          <p:cNvCxnSpPr>
            <a:stCxn id="148" idx="1"/>
            <a:endCxn id="113" idx="1"/>
          </p:cNvCxnSpPr>
          <p:nvPr/>
        </p:nvCxnSpPr>
        <p:spPr>
          <a:xfrm flipV="1">
            <a:off x="4389437" y="5007914"/>
            <a:ext cx="3314768" cy="165748"/>
          </a:xfrm>
          <a:prstGeom prst="straightConnector1">
            <a:avLst/>
          </a:prstGeom>
          <a:ln>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6" name="Rectangle 145"/>
          <p:cNvSpPr/>
          <p:nvPr/>
        </p:nvSpPr>
        <p:spPr bwMode="auto">
          <a:xfrm>
            <a:off x="4988918" y="4804651"/>
            <a:ext cx="1676400" cy="93369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dirty="0" smtClean="0">
                <a:gradFill>
                  <a:gsLst>
                    <a:gs pos="0">
                      <a:srgbClr val="FFFFFF"/>
                    </a:gs>
                    <a:gs pos="100000">
                      <a:srgbClr val="FFFFFF"/>
                    </a:gs>
                  </a:gsLst>
                  <a:lin ang="5400000" scaled="0"/>
                </a:gradFill>
                <a:ea typeface="Segoe UI" pitchFamily="34" charset="0"/>
                <a:cs typeface="Segoe UI" pitchFamily="34" charset="0"/>
              </a:rPr>
              <a:t>Activity</a:t>
            </a: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48" name="Right Brace 147"/>
          <p:cNvSpPr/>
          <p:nvPr/>
        </p:nvSpPr>
        <p:spPr>
          <a:xfrm>
            <a:off x="4160837" y="4716462"/>
            <a:ext cx="228600" cy="914400"/>
          </a:xfrm>
          <a:prstGeom prst="rightBrac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151" name="TextBox 150"/>
          <p:cNvSpPr txBox="1"/>
          <p:nvPr/>
        </p:nvSpPr>
        <p:spPr>
          <a:xfrm>
            <a:off x="4136572" y="2049462"/>
            <a:ext cx="1395865"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rgbClr val="404040"/>
                    </a:gs>
                    <a:gs pos="30000">
                      <a:srgbClr val="404040"/>
                    </a:gs>
                  </a:gsLst>
                  <a:lin ang="5400000" scaled="0"/>
                </a:gradFill>
              </a:rPr>
              <a:t>Run 1</a:t>
            </a:r>
          </a:p>
        </p:txBody>
      </p:sp>
      <p:sp>
        <p:nvSpPr>
          <p:cNvPr id="152" name="TextBox 151"/>
          <p:cNvSpPr txBox="1"/>
          <p:nvPr/>
        </p:nvSpPr>
        <p:spPr>
          <a:xfrm>
            <a:off x="4136572" y="2398297"/>
            <a:ext cx="1395865"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rgbClr val="404040"/>
                    </a:gs>
                    <a:gs pos="30000">
                      <a:srgbClr val="404040"/>
                    </a:gs>
                  </a:gsLst>
                  <a:lin ang="5400000" scaled="0"/>
                </a:gradFill>
              </a:rPr>
              <a:t>Run 2</a:t>
            </a:r>
          </a:p>
        </p:txBody>
      </p:sp>
      <p:sp>
        <p:nvSpPr>
          <p:cNvPr id="153" name="TextBox 152"/>
          <p:cNvSpPr txBox="1"/>
          <p:nvPr/>
        </p:nvSpPr>
        <p:spPr>
          <a:xfrm>
            <a:off x="4136572" y="2703097"/>
            <a:ext cx="1395865"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rgbClr val="404040"/>
                    </a:gs>
                    <a:gs pos="30000">
                      <a:srgbClr val="404040"/>
                    </a:gs>
                  </a:gsLst>
                  <a:lin ang="5400000" scaled="0"/>
                </a:gradFill>
              </a:rPr>
              <a:t>Run 3</a:t>
            </a:r>
          </a:p>
        </p:txBody>
      </p:sp>
      <p:sp>
        <p:nvSpPr>
          <p:cNvPr id="154" name="TextBox 153"/>
          <p:cNvSpPr txBox="1"/>
          <p:nvPr/>
        </p:nvSpPr>
        <p:spPr>
          <a:xfrm>
            <a:off x="4222687" y="4789341"/>
            <a:ext cx="1395865"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rgbClr val="404040"/>
                    </a:gs>
                    <a:gs pos="30000">
                      <a:srgbClr val="404040"/>
                    </a:gs>
                  </a:gsLst>
                  <a:lin ang="5400000" scaled="0"/>
                </a:gradFill>
              </a:rPr>
              <a:t>Run 1</a:t>
            </a:r>
          </a:p>
        </p:txBody>
      </p:sp>
      <p:sp>
        <p:nvSpPr>
          <p:cNvPr id="155" name="Rectangle 154"/>
          <p:cNvSpPr/>
          <p:nvPr/>
        </p:nvSpPr>
        <p:spPr>
          <a:xfrm>
            <a:off x="7647622" y="4503750"/>
            <a:ext cx="673876" cy="304800"/>
          </a:xfrm>
          <a:prstGeom prst="rect">
            <a:avLst/>
          </a:prstGeom>
          <a:noFill/>
          <a:ln w="12700" cap="flat" cmpd="sng" algn="ctr">
            <a:noFill/>
            <a:prstDash val="solid"/>
            <a:miter lim="800000"/>
          </a:ln>
          <a:effectLst/>
        </p:spPr>
        <p:txBody>
          <a:bodyPr rtlCol="0" anchor="ctr"/>
          <a:lstStyle/>
          <a:p>
            <a:pPr algn="ctr" defTabSz="914400">
              <a:defRPr/>
            </a:pPr>
            <a:r>
              <a:rPr lang="en-US" sz="1100" kern="0" dirty="0" smtClean="0">
                <a:solidFill>
                  <a:srgbClr val="00B050"/>
                </a:solidFill>
                <a:latin typeface="Calibri" panose="020F0502020204030204"/>
              </a:rPr>
              <a:t>Daily</a:t>
            </a:r>
          </a:p>
        </p:txBody>
      </p:sp>
    </p:spTree>
    <p:extLst>
      <p:ext uri="{BB962C8B-B14F-4D97-AF65-F5344CB8AC3E}">
        <p14:creationId xmlns:p14="http://schemas.microsoft.com/office/powerpoint/2010/main" val="13069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P spid="82" grpId="0"/>
      <p:bldP spid="107" grpId="0" animBg="1"/>
      <p:bldP spid="108" grpId="0" animBg="1"/>
      <p:bldP spid="109" grpId="0" animBg="1"/>
      <p:bldP spid="113" grpId="0"/>
      <p:bldP spid="114" grpId="0"/>
      <p:bldP spid="115" grpId="0"/>
      <p:bldP spid="140" grpId="0" animBg="1"/>
      <p:bldP spid="141" grpId="0" animBg="1"/>
      <p:bldP spid="142" grpId="0" animBg="1"/>
      <p:bldP spid="146" grpId="0" animBg="1"/>
      <p:bldP spid="148" grpId="0" animBg="1"/>
      <p:bldP spid="154" grpId="0"/>
      <p:bldP spid="1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358" y="163974"/>
            <a:ext cx="10724938" cy="932603"/>
          </a:xfrm>
        </p:spPr>
        <p:txBody>
          <a:bodyPr>
            <a:normAutofit/>
          </a:bodyPr>
          <a:lstStyle/>
          <a:p>
            <a:r>
              <a:rPr lang="en-US" dirty="0" smtClean="0">
                <a:latin typeface="Segoe UI Light" panose="020B0502040204020203" pitchFamily="34" charset="0"/>
                <a:cs typeface="Segoe UI Light" panose="020B0502040204020203" pitchFamily="34" charset="0"/>
              </a:rPr>
              <a:t>Azure </a:t>
            </a:r>
            <a:r>
              <a:rPr lang="en-US" dirty="0">
                <a:latin typeface="Segoe UI Light" panose="020B0502040204020203" pitchFamily="34" charset="0"/>
                <a:cs typeface="Segoe UI Light" panose="020B0502040204020203" pitchFamily="34" charset="0"/>
              </a:rPr>
              <a:t>Data </a:t>
            </a:r>
            <a:r>
              <a:rPr lang="en-US" dirty="0" smtClean="0">
                <a:latin typeface="Segoe UI Light" panose="020B0502040204020203" pitchFamily="34" charset="0"/>
                <a:cs typeface="Segoe UI Light" panose="020B0502040204020203" pitchFamily="34" charset="0"/>
              </a:rPr>
              <a:t>Factory </a:t>
            </a:r>
            <a:endParaRPr lang="en-US" dirty="0">
              <a:latin typeface="Segoe UI Light" panose="020B0502040204020203" pitchFamily="34" charset="0"/>
              <a:cs typeface="Segoe UI Light" panose="020B0502040204020203" pitchFamily="34" charset="0"/>
            </a:endParaRPr>
          </a:p>
        </p:txBody>
      </p:sp>
      <p:sp>
        <p:nvSpPr>
          <p:cNvPr id="6" name="TextBox 5"/>
          <p:cNvSpPr txBox="1"/>
          <p:nvPr/>
        </p:nvSpPr>
        <p:spPr>
          <a:xfrm>
            <a:off x="231789" y="788645"/>
            <a:ext cx="11848945" cy="6433556"/>
          </a:xfrm>
          <a:prstGeom prst="rect">
            <a:avLst/>
          </a:prstGeom>
          <a:noFill/>
        </p:spPr>
        <p:txBody>
          <a:bodyPr wrap="square" rtlCol="0">
            <a:spAutoFit/>
          </a:bodyPr>
          <a:lstStyle/>
          <a:p>
            <a:r>
              <a:rPr lang="en-US" sz="2040" i="1" dirty="0">
                <a:solidFill>
                  <a:srgbClr val="404040"/>
                </a:solidFill>
                <a:cs typeface="Segoe UI" panose="020B0502040204020203" pitchFamily="34" charset="0"/>
              </a:rPr>
              <a:t>A managed cloud service for building &amp; operating data pipelines (aka. data flows)  </a:t>
            </a:r>
            <a:endParaRPr lang="en-US" sz="2040" b="1" dirty="0">
              <a:solidFill>
                <a:srgbClr val="404040"/>
              </a:solidFill>
              <a:cs typeface="Segoe UI" panose="020B0502040204020203" pitchFamily="34" charset="0"/>
            </a:endParaRPr>
          </a:p>
          <a:p>
            <a:pPr marL="291436" indent="-291436">
              <a:buFont typeface="Arial" panose="020B0604020202020204" pitchFamily="34" charset="0"/>
              <a:buChar char="•"/>
            </a:pPr>
            <a:endParaRPr lang="en-US" sz="2448" b="1" dirty="0">
              <a:solidFill>
                <a:srgbClr val="404040"/>
              </a:solidFill>
              <a:cs typeface="Segoe UI" panose="020B0502040204020203" pitchFamily="34" charset="0"/>
            </a:endParaRPr>
          </a:p>
          <a:p>
            <a:pPr marL="466298" indent="-466298">
              <a:buFont typeface="+mj-lt"/>
              <a:buAutoNum type="arabicPeriod"/>
            </a:pPr>
            <a:r>
              <a:rPr lang="en-US" sz="2448" b="1" dirty="0">
                <a:solidFill>
                  <a:srgbClr val="404040"/>
                </a:solidFill>
                <a:cs typeface="Segoe UI" panose="020B0502040204020203" pitchFamily="34" charset="0"/>
              </a:rPr>
              <a:t>Orchestrate, monitor &amp; schedule </a:t>
            </a:r>
          </a:p>
          <a:p>
            <a:pPr marL="757735" lvl="1" indent="-291436">
              <a:buFont typeface="Arial" panose="020B0604020202020204" pitchFamily="34" charset="0"/>
              <a:buChar char="•"/>
            </a:pPr>
            <a:r>
              <a:rPr lang="en-US" sz="2448" dirty="0">
                <a:solidFill>
                  <a:srgbClr val="404040"/>
                </a:solidFill>
                <a:cs typeface="Segoe UI" panose="020B0502040204020203" pitchFamily="34" charset="0"/>
              </a:rPr>
              <a:t>compose data processing, storage &amp; movement services (on premises &amp; cloud)</a:t>
            </a:r>
          </a:p>
          <a:p>
            <a:pPr marL="466298" indent="-466298">
              <a:buFont typeface="+mj-lt"/>
              <a:buAutoNum type="arabicPeriod"/>
            </a:pPr>
            <a:r>
              <a:rPr lang="en-US" sz="2448" b="1" dirty="0">
                <a:solidFill>
                  <a:srgbClr val="404040"/>
                </a:solidFill>
                <a:cs typeface="Segoe UI" panose="020B0502040204020203" pitchFamily="34" charset="0"/>
              </a:rPr>
              <a:t>Automatic infrastructure </a:t>
            </a:r>
            <a:r>
              <a:rPr lang="en-US" sz="2448" b="1" dirty="0" err="1">
                <a:solidFill>
                  <a:srgbClr val="404040"/>
                </a:solidFill>
                <a:cs typeface="Segoe UI" panose="020B0502040204020203" pitchFamily="34" charset="0"/>
              </a:rPr>
              <a:t>mgmt</a:t>
            </a:r>
            <a:r>
              <a:rPr lang="en-US" sz="2448" dirty="0">
                <a:solidFill>
                  <a:srgbClr val="404040"/>
                </a:solidFill>
                <a:cs typeface="Segoe UI" panose="020B0502040204020203" pitchFamily="34" charset="0"/>
              </a:rPr>
              <a:t> </a:t>
            </a:r>
          </a:p>
          <a:p>
            <a:pPr marL="757735" lvl="1" indent="-291436">
              <a:buFont typeface="Arial" panose="020B0604020202020204" pitchFamily="34" charset="0"/>
              <a:buChar char="•"/>
            </a:pPr>
            <a:r>
              <a:rPr lang="en-US" sz="2448" dirty="0">
                <a:solidFill>
                  <a:srgbClr val="404040"/>
                </a:solidFill>
                <a:cs typeface="Segoe UI" panose="020B0502040204020203" pitchFamily="34" charset="0"/>
              </a:rPr>
              <a:t>combine pipeline intent w/ resource allocation &amp; </a:t>
            </a:r>
            <a:r>
              <a:rPr lang="en-US" sz="2448" dirty="0" err="1">
                <a:solidFill>
                  <a:srgbClr val="404040"/>
                </a:solidFill>
                <a:cs typeface="Segoe UI" panose="020B0502040204020203" pitchFamily="34" charset="0"/>
              </a:rPr>
              <a:t>mgmt</a:t>
            </a:r>
            <a:endParaRPr lang="en-US" sz="2448" dirty="0">
              <a:solidFill>
                <a:srgbClr val="404040"/>
              </a:solidFill>
              <a:cs typeface="Segoe UI" panose="020B0502040204020203" pitchFamily="34" charset="0"/>
            </a:endParaRPr>
          </a:p>
          <a:p>
            <a:pPr marL="757735" lvl="1" indent="-291436">
              <a:buFont typeface="Arial" panose="020B0604020202020204" pitchFamily="34" charset="0"/>
              <a:buChar char="•"/>
            </a:pPr>
            <a:r>
              <a:rPr lang="en-US" sz="2448" dirty="0">
                <a:solidFill>
                  <a:srgbClr val="404040"/>
                </a:solidFill>
                <a:cs typeface="Segoe UI" panose="020B0502040204020203" pitchFamily="34" charset="0"/>
              </a:rPr>
              <a:t>data movement as a service (global footprint &amp; on premises)</a:t>
            </a:r>
          </a:p>
          <a:p>
            <a:pPr marL="466298" indent="-466298">
              <a:buFont typeface="+mj-lt"/>
              <a:buAutoNum type="arabicPeriod"/>
            </a:pPr>
            <a:r>
              <a:rPr lang="en-US" sz="2448" b="1" dirty="0">
                <a:solidFill>
                  <a:srgbClr val="404040"/>
                </a:solidFill>
                <a:cs typeface="Segoe UI" panose="020B0502040204020203" pitchFamily="34" charset="0"/>
              </a:rPr>
              <a:t>Single pane of glass</a:t>
            </a:r>
            <a:r>
              <a:rPr lang="en-US" sz="2448" dirty="0">
                <a:solidFill>
                  <a:srgbClr val="404040"/>
                </a:solidFill>
                <a:cs typeface="Segoe UI" panose="020B0502040204020203" pitchFamily="34" charset="0"/>
              </a:rPr>
              <a:t> </a:t>
            </a:r>
          </a:p>
          <a:p>
            <a:pPr marL="757735" lvl="1" indent="-291436">
              <a:buFont typeface="Arial" panose="020B0604020202020204" pitchFamily="34" charset="0"/>
              <a:buChar char="•"/>
            </a:pPr>
            <a:r>
              <a:rPr lang="en-US" sz="2448" dirty="0">
                <a:solidFill>
                  <a:srgbClr val="404040"/>
                </a:solidFill>
                <a:cs typeface="Segoe UI" panose="020B0502040204020203" pitchFamily="34" charset="0"/>
              </a:rPr>
              <a:t>one place to manage your network </a:t>
            </a:r>
          </a:p>
          <a:p>
            <a:pPr lvl="1"/>
            <a:r>
              <a:rPr lang="en-US" sz="2448" dirty="0">
                <a:solidFill>
                  <a:srgbClr val="404040"/>
                </a:solidFill>
                <a:cs typeface="Segoe UI" panose="020B0502040204020203" pitchFamily="34" charset="0"/>
              </a:rPr>
              <a:t>   of data flows</a:t>
            </a:r>
          </a:p>
          <a:p>
            <a:pPr lvl="1"/>
            <a:endParaRPr lang="en-US" sz="2448" dirty="0">
              <a:solidFill>
                <a:srgbClr val="404040"/>
              </a:solidFill>
              <a:cs typeface="Segoe UI" panose="020B0502040204020203" pitchFamily="34" charset="0"/>
            </a:endParaRPr>
          </a:p>
          <a:p>
            <a:pPr lvl="2"/>
            <a:endParaRPr lang="en-US" sz="2448" dirty="0">
              <a:solidFill>
                <a:srgbClr val="404040"/>
              </a:solidFill>
              <a:cs typeface="Segoe UI" panose="020B0502040204020203" pitchFamily="34" charset="0"/>
            </a:endParaRPr>
          </a:p>
          <a:p>
            <a:pPr lvl="2"/>
            <a:r>
              <a:rPr lang="en-US" sz="2448" dirty="0">
                <a:solidFill>
                  <a:srgbClr val="404040"/>
                </a:solidFill>
                <a:cs typeface="Segoe UI" panose="020B0502040204020203" pitchFamily="34" charset="0"/>
              </a:rPr>
              <a:t>  </a:t>
            </a:r>
          </a:p>
          <a:p>
            <a:pPr marL="757735" lvl="1" indent="-291436">
              <a:buFont typeface="Arial" panose="020B0604020202020204" pitchFamily="34" charset="0"/>
              <a:buChar char="•"/>
            </a:pPr>
            <a:endParaRPr lang="en-US" sz="2448" dirty="0">
              <a:solidFill>
                <a:srgbClr val="404040"/>
              </a:solidFill>
            </a:endParaRPr>
          </a:p>
          <a:p>
            <a:pPr marL="757735" lvl="1" indent="-291436">
              <a:buFont typeface="Arial" panose="020B0604020202020204" pitchFamily="34" charset="0"/>
              <a:buChar char="•"/>
            </a:pPr>
            <a:endParaRPr lang="en-US" sz="2448" dirty="0">
              <a:solidFill>
                <a:srgbClr val="404040"/>
              </a:solidFill>
            </a:endParaRPr>
          </a:p>
          <a:p>
            <a:endParaRPr lang="en-US" sz="2448" dirty="0">
              <a:solidFill>
                <a:srgbClr val="404040"/>
              </a:solidFill>
            </a:endParaRPr>
          </a:p>
          <a:p>
            <a:endParaRPr lang="en-US" sz="2448" dirty="0">
              <a:solidFill>
                <a:srgbClr val="404040"/>
              </a:solidFill>
            </a:endParaRPr>
          </a:p>
        </p:txBody>
      </p:sp>
      <p:pic>
        <p:nvPicPr>
          <p:cNvPr id="2" name="Picture 1"/>
          <p:cNvPicPr>
            <a:picLocks noChangeAspect="1"/>
          </p:cNvPicPr>
          <p:nvPr/>
        </p:nvPicPr>
        <p:blipFill>
          <a:blip r:embed="rId2"/>
          <a:stretch>
            <a:fillRect/>
          </a:stretch>
        </p:blipFill>
        <p:spPr>
          <a:xfrm>
            <a:off x="6468173" y="3704019"/>
            <a:ext cx="4873079" cy="2630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78058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t>Customers are looking to derive more and more value from data…</a:t>
            </a:r>
          </a:p>
        </p:txBody>
      </p:sp>
      <p:sp>
        <p:nvSpPr>
          <p:cNvPr id="181" name="Rectangle 180"/>
          <p:cNvSpPr/>
          <p:nvPr/>
        </p:nvSpPr>
        <p:spPr bwMode="auto">
          <a:xfrm>
            <a:off x="9240147" y="3112095"/>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Agent allocation</a:t>
            </a:r>
          </a:p>
        </p:txBody>
      </p:sp>
      <p:sp>
        <p:nvSpPr>
          <p:cNvPr id="182" name="Rectangle 181"/>
          <p:cNvSpPr/>
          <p:nvPr/>
        </p:nvSpPr>
        <p:spPr bwMode="auto">
          <a:xfrm>
            <a:off x="9240147" y="3855635"/>
            <a:ext cx="2925250" cy="673461"/>
          </a:xfrm>
          <a:prstGeom prst="rect">
            <a:avLst/>
          </a:prstGeom>
          <a:solidFill>
            <a:srgbClr val="00B294"/>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pPr>
            <a:r>
              <a:rPr lang="en-US" sz="1398" kern="0" dirty="0">
                <a:gradFill>
                  <a:gsLst>
                    <a:gs pos="1250">
                      <a:srgbClr val="FFFFFF"/>
                    </a:gs>
                    <a:gs pos="100000">
                      <a:srgbClr val="FFFFFF"/>
                    </a:gs>
                  </a:gsLst>
                  <a:lin ang="5400000" scaled="0"/>
                </a:gradFill>
                <a:ea typeface="MS PGothic" charset="0"/>
              </a:rPr>
              <a:t>Usage optimization</a:t>
            </a:r>
          </a:p>
        </p:txBody>
      </p:sp>
      <p:sp>
        <p:nvSpPr>
          <p:cNvPr id="183" name="Rectangle 182"/>
          <p:cNvSpPr/>
          <p:nvPr/>
        </p:nvSpPr>
        <p:spPr bwMode="auto">
          <a:xfrm>
            <a:off x="9240147" y="4599176"/>
            <a:ext cx="2925250" cy="673461"/>
          </a:xfrm>
          <a:prstGeom prst="rect">
            <a:avLst/>
          </a:prstGeom>
          <a:solidFill>
            <a:srgbClr val="00B294"/>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smtClean="0">
                <a:gradFill>
                  <a:gsLst>
                    <a:gs pos="1250">
                      <a:srgbClr val="FFFFFF"/>
                    </a:gs>
                    <a:gs pos="100000">
                      <a:srgbClr val="FFFFFF"/>
                    </a:gs>
                  </a:gsLst>
                  <a:lin ang="5400000" scaled="0"/>
                </a:gradFill>
                <a:ea typeface="MS PGothic" charset="0"/>
              </a:rPr>
              <a:t>Operational Telemetry</a:t>
            </a:r>
            <a:endParaRPr lang="en-US" sz="1398" kern="0" dirty="0">
              <a:gradFill>
                <a:gsLst>
                  <a:gs pos="1250">
                    <a:srgbClr val="FFFFFF"/>
                  </a:gs>
                  <a:gs pos="100000">
                    <a:srgbClr val="FFFFFF"/>
                  </a:gs>
                </a:gsLst>
                <a:lin ang="5400000" scaled="0"/>
              </a:gradFill>
              <a:ea typeface="MS PGothic" charset="0"/>
            </a:endParaRPr>
          </a:p>
        </p:txBody>
      </p:sp>
      <p:sp>
        <p:nvSpPr>
          <p:cNvPr id="184" name="Rectangle 183"/>
          <p:cNvSpPr/>
          <p:nvPr/>
        </p:nvSpPr>
        <p:spPr bwMode="auto">
          <a:xfrm>
            <a:off x="9240147" y="5342716"/>
            <a:ext cx="2925250" cy="673461"/>
          </a:xfrm>
          <a:prstGeom prst="rect">
            <a:avLst/>
          </a:prstGeom>
          <a:solidFill>
            <a:srgbClr val="00B294"/>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pPr>
            <a:r>
              <a:rPr lang="en-US" sz="1398" kern="0" dirty="0">
                <a:gradFill>
                  <a:gsLst>
                    <a:gs pos="1250">
                      <a:srgbClr val="FFFFFF"/>
                    </a:gs>
                    <a:gs pos="100000">
                      <a:srgbClr val="FFFFFF"/>
                    </a:gs>
                  </a:gsLst>
                  <a:lin ang="5400000" scaled="0"/>
                </a:gradFill>
                <a:ea typeface="MS PGothic" charset="0"/>
              </a:rPr>
              <a:t>Predictive maintenance</a:t>
            </a:r>
          </a:p>
        </p:txBody>
      </p:sp>
      <p:sp>
        <p:nvSpPr>
          <p:cNvPr id="185" name="Rectangle 184"/>
          <p:cNvSpPr/>
          <p:nvPr/>
        </p:nvSpPr>
        <p:spPr bwMode="auto">
          <a:xfrm>
            <a:off x="9240147" y="6086254"/>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Supply chain optimization</a:t>
            </a:r>
          </a:p>
        </p:txBody>
      </p:sp>
      <p:sp>
        <p:nvSpPr>
          <p:cNvPr id="186" name="Rectangle 185"/>
          <p:cNvSpPr/>
          <p:nvPr/>
        </p:nvSpPr>
        <p:spPr bwMode="auto">
          <a:xfrm>
            <a:off x="6254282" y="3112096"/>
            <a:ext cx="2925250" cy="673461"/>
          </a:xfrm>
          <a:prstGeom prst="rect">
            <a:avLst/>
          </a:prstGeom>
          <a:solidFill>
            <a:srgbClr val="00B294"/>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cs typeface="Segoe UI" pitchFamily="34" charset="0"/>
              </a:rPr>
              <a:t>User segmentation</a:t>
            </a:r>
          </a:p>
        </p:txBody>
      </p:sp>
      <p:sp>
        <p:nvSpPr>
          <p:cNvPr id="187" name="Rectangle 186"/>
          <p:cNvSpPr/>
          <p:nvPr/>
        </p:nvSpPr>
        <p:spPr bwMode="auto">
          <a:xfrm>
            <a:off x="6254282" y="3855637"/>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Personalized offers</a:t>
            </a:r>
          </a:p>
        </p:txBody>
      </p:sp>
      <p:sp>
        <p:nvSpPr>
          <p:cNvPr id="188" name="Rectangle 187"/>
          <p:cNvSpPr/>
          <p:nvPr/>
        </p:nvSpPr>
        <p:spPr bwMode="auto">
          <a:xfrm>
            <a:off x="6254282" y="4599177"/>
            <a:ext cx="2925250" cy="673461"/>
          </a:xfrm>
          <a:prstGeom prst="rect">
            <a:avLst/>
          </a:prstGeom>
          <a:solidFill>
            <a:srgbClr val="00B294"/>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Product </a:t>
            </a:r>
            <a:r>
              <a:rPr lang="en-US" sz="1398" kern="0" spc="-100" dirty="0">
                <a:gradFill>
                  <a:gsLst>
                    <a:gs pos="1250">
                      <a:srgbClr val="FFFFFF"/>
                    </a:gs>
                    <a:gs pos="100000">
                      <a:srgbClr val="FFFFFF"/>
                    </a:gs>
                  </a:gsLst>
                  <a:lin ang="5400000" scaled="0"/>
                </a:gradFill>
                <a:ea typeface="MS PGothic" charset="0"/>
              </a:rPr>
              <a:t>recommendation</a:t>
            </a:r>
          </a:p>
        </p:txBody>
      </p:sp>
      <p:sp>
        <p:nvSpPr>
          <p:cNvPr id="189" name="Rectangle 188"/>
          <p:cNvSpPr/>
          <p:nvPr/>
        </p:nvSpPr>
        <p:spPr bwMode="auto">
          <a:xfrm>
            <a:off x="3268418" y="3112095"/>
            <a:ext cx="2925250" cy="673461"/>
          </a:xfrm>
          <a:prstGeom prst="rect">
            <a:avLst/>
          </a:prstGeom>
          <a:solidFill>
            <a:srgbClr val="002060"/>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Fraud detection</a:t>
            </a:r>
          </a:p>
        </p:txBody>
      </p:sp>
      <p:sp>
        <p:nvSpPr>
          <p:cNvPr id="190" name="Rectangle 189"/>
          <p:cNvSpPr/>
          <p:nvPr/>
        </p:nvSpPr>
        <p:spPr bwMode="auto">
          <a:xfrm>
            <a:off x="3268418" y="3855635"/>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Risk management</a:t>
            </a:r>
          </a:p>
        </p:txBody>
      </p:sp>
      <p:sp>
        <p:nvSpPr>
          <p:cNvPr id="191" name="Rectangle 190"/>
          <p:cNvSpPr/>
          <p:nvPr/>
        </p:nvSpPr>
        <p:spPr bwMode="auto">
          <a:xfrm>
            <a:off x="282552" y="3112095"/>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vert="horz" wrap="square" lIns="822727" tIns="46623" rIns="0" bIns="46623" numCol="1" rtlCol="0" anchor="ctr" anchorCtr="0" compatLnSpc="1">
            <a:prstTxWarp prst="textNoShape">
              <a:avLst/>
            </a:prstTxWarp>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cs typeface="Segoe UI" pitchFamily="34" charset="0"/>
              </a:rPr>
              <a:t>Sales forecasting</a:t>
            </a:r>
          </a:p>
        </p:txBody>
      </p:sp>
      <p:sp>
        <p:nvSpPr>
          <p:cNvPr id="192" name="Rectangle 191"/>
          <p:cNvSpPr/>
          <p:nvPr/>
        </p:nvSpPr>
        <p:spPr bwMode="auto">
          <a:xfrm>
            <a:off x="282552" y="3855635"/>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cs typeface="Segoe UI" pitchFamily="34" charset="0"/>
              </a:rPr>
              <a:t>Demand forecasting</a:t>
            </a:r>
          </a:p>
        </p:txBody>
      </p:sp>
      <p:sp>
        <p:nvSpPr>
          <p:cNvPr id="193" name="Rectangle 192"/>
          <p:cNvSpPr/>
          <p:nvPr/>
        </p:nvSpPr>
        <p:spPr bwMode="auto">
          <a:xfrm>
            <a:off x="282552" y="4599176"/>
            <a:ext cx="2925250" cy="673461"/>
          </a:xfrm>
          <a:prstGeom prst="rect">
            <a:avLst/>
          </a:prstGeom>
          <a:solidFill>
            <a:srgbClr val="002060"/>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cs typeface="Segoe UI" pitchFamily="34" charset="0"/>
              </a:rPr>
              <a:t>Sales lead scoring</a:t>
            </a:r>
          </a:p>
        </p:txBody>
      </p:sp>
      <p:sp>
        <p:nvSpPr>
          <p:cNvPr id="194" name="Rectangle 193"/>
          <p:cNvSpPr/>
          <p:nvPr/>
        </p:nvSpPr>
        <p:spPr bwMode="auto">
          <a:xfrm>
            <a:off x="282552" y="5342716"/>
            <a:ext cx="2925250" cy="673461"/>
          </a:xfrm>
          <a:prstGeom prst="rect">
            <a:avLst/>
          </a:prstGeom>
          <a:solidFill>
            <a:srgbClr val="00B294"/>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Predict customer churn</a:t>
            </a:r>
          </a:p>
        </p:txBody>
      </p:sp>
      <p:grpSp>
        <p:nvGrpSpPr>
          <p:cNvPr id="195" name="Group 194"/>
          <p:cNvGrpSpPr/>
          <p:nvPr/>
        </p:nvGrpSpPr>
        <p:grpSpPr>
          <a:xfrm>
            <a:off x="3443919" y="3312852"/>
            <a:ext cx="400796" cy="271945"/>
            <a:chOff x="1819275" y="3757613"/>
            <a:chExt cx="982663" cy="666750"/>
          </a:xfrm>
          <a:solidFill>
            <a:srgbClr val="FFFFFF"/>
          </a:solidFill>
        </p:grpSpPr>
        <p:sp>
          <p:nvSpPr>
            <p:cNvPr id="196" name="Freeform 24"/>
            <p:cNvSpPr>
              <a:spLocks noEditPoints="1"/>
            </p:cNvSpPr>
            <p:nvPr/>
          </p:nvSpPr>
          <p:spPr bwMode="auto">
            <a:xfrm>
              <a:off x="1819275" y="3757613"/>
              <a:ext cx="982663" cy="666750"/>
            </a:xfrm>
            <a:custGeom>
              <a:avLst/>
              <a:gdLst>
                <a:gd name="T0" fmla="*/ 231 w 262"/>
                <a:gd name="T1" fmla="*/ 51 h 178"/>
                <a:gd name="T2" fmla="*/ 196 w 262"/>
                <a:gd name="T3" fmla="*/ 35 h 178"/>
                <a:gd name="T4" fmla="*/ 183 w 262"/>
                <a:gd name="T5" fmla="*/ 15 h 178"/>
                <a:gd name="T6" fmla="*/ 163 w 262"/>
                <a:gd name="T7" fmla="*/ 0 h 178"/>
                <a:gd name="T8" fmla="*/ 141 w 262"/>
                <a:gd name="T9" fmla="*/ 29 h 178"/>
                <a:gd name="T10" fmla="*/ 141 w 262"/>
                <a:gd name="T11" fmla="*/ 30 h 178"/>
                <a:gd name="T12" fmla="*/ 121 w 262"/>
                <a:gd name="T13" fmla="*/ 30 h 178"/>
                <a:gd name="T14" fmla="*/ 121 w 262"/>
                <a:gd name="T15" fmla="*/ 29 h 178"/>
                <a:gd name="T16" fmla="*/ 99 w 262"/>
                <a:gd name="T17" fmla="*/ 0 h 178"/>
                <a:gd name="T18" fmla="*/ 79 w 262"/>
                <a:gd name="T19" fmla="*/ 15 h 178"/>
                <a:gd name="T20" fmla="*/ 66 w 262"/>
                <a:gd name="T21" fmla="*/ 35 h 178"/>
                <a:gd name="T22" fmla="*/ 31 w 262"/>
                <a:gd name="T23" fmla="*/ 51 h 178"/>
                <a:gd name="T24" fmla="*/ 0 w 262"/>
                <a:gd name="T25" fmla="*/ 119 h 178"/>
                <a:gd name="T26" fmla="*/ 60 w 262"/>
                <a:gd name="T27" fmla="*/ 178 h 178"/>
                <a:gd name="T28" fmla="*/ 118 w 262"/>
                <a:gd name="T29" fmla="*/ 134 h 178"/>
                <a:gd name="T30" fmla="*/ 144 w 262"/>
                <a:gd name="T31" fmla="*/ 134 h 178"/>
                <a:gd name="T32" fmla="*/ 202 w 262"/>
                <a:gd name="T33" fmla="*/ 178 h 178"/>
                <a:gd name="T34" fmla="*/ 262 w 262"/>
                <a:gd name="T35" fmla="*/ 119 h 178"/>
                <a:gd name="T36" fmla="*/ 231 w 262"/>
                <a:gd name="T37" fmla="*/ 51 h 178"/>
                <a:gd name="T38" fmla="*/ 60 w 262"/>
                <a:gd name="T39" fmla="*/ 160 h 178"/>
                <a:gd name="T40" fmla="*/ 18 w 262"/>
                <a:gd name="T41" fmla="*/ 119 h 178"/>
                <a:gd name="T42" fmla="*/ 60 w 262"/>
                <a:gd name="T43" fmla="*/ 77 h 178"/>
                <a:gd name="T44" fmla="*/ 102 w 262"/>
                <a:gd name="T45" fmla="*/ 119 h 178"/>
                <a:gd name="T46" fmla="*/ 60 w 262"/>
                <a:gd name="T47" fmla="*/ 160 h 178"/>
                <a:gd name="T48" fmla="*/ 202 w 262"/>
                <a:gd name="T49" fmla="*/ 160 h 178"/>
                <a:gd name="T50" fmla="*/ 160 w 262"/>
                <a:gd name="T51" fmla="*/ 119 h 178"/>
                <a:gd name="T52" fmla="*/ 202 w 262"/>
                <a:gd name="T53" fmla="*/ 77 h 178"/>
                <a:gd name="T54" fmla="*/ 244 w 262"/>
                <a:gd name="T55" fmla="*/ 119 h 178"/>
                <a:gd name="T56" fmla="*/ 202 w 262"/>
                <a:gd name="T57" fmla="*/ 16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2" h="178">
                  <a:moveTo>
                    <a:pt x="231" y="51"/>
                  </a:moveTo>
                  <a:cubicBezTo>
                    <a:pt x="220" y="41"/>
                    <a:pt x="209" y="35"/>
                    <a:pt x="196" y="35"/>
                  </a:cubicBezTo>
                  <a:cubicBezTo>
                    <a:pt x="183" y="15"/>
                    <a:pt x="183" y="15"/>
                    <a:pt x="183" y="15"/>
                  </a:cubicBezTo>
                  <a:cubicBezTo>
                    <a:pt x="177" y="8"/>
                    <a:pt x="174" y="0"/>
                    <a:pt x="163" y="0"/>
                  </a:cubicBezTo>
                  <a:cubicBezTo>
                    <a:pt x="140" y="0"/>
                    <a:pt x="141" y="29"/>
                    <a:pt x="141" y="29"/>
                  </a:cubicBezTo>
                  <a:cubicBezTo>
                    <a:pt x="141" y="29"/>
                    <a:pt x="141" y="30"/>
                    <a:pt x="141" y="30"/>
                  </a:cubicBezTo>
                  <a:cubicBezTo>
                    <a:pt x="121" y="30"/>
                    <a:pt x="121" y="30"/>
                    <a:pt x="121" y="30"/>
                  </a:cubicBezTo>
                  <a:cubicBezTo>
                    <a:pt x="121" y="30"/>
                    <a:pt x="121" y="29"/>
                    <a:pt x="121" y="29"/>
                  </a:cubicBezTo>
                  <a:cubicBezTo>
                    <a:pt x="121" y="29"/>
                    <a:pt x="122" y="0"/>
                    <a:pt x="99" y="0"/>
                  </a:cubicBezTo>
                  <a:cubicBezTo>
                    <a:pt x="88" y="0"/>
                    <a:pt x="85" y="8"/>
                    <a:pt x="79" y="15"/>
                  </a:cubicBezTo>
                  <a:cubicBezTo>
                    <a:pt x="66" y="35"/>
                    <a:pt x="66" y="35"/>
                    <a:pt x="66" y="35"/>
                  </a:cubicBezTo>
                  <a:cubicBezTo>
                    <a:pt x="53" y="35"/>
                    <a:pt x="42" y="41"/>
                    <a:pt x="31" y="51"/>
                  </a:cubicBezTo>
                  <a:cubicBezTo>
                    <a:pt x="31" y="51"/>
                    <a:pt x="0" y="84"/>
                    <a:pt x="0" y="119"/>
                  </a:cubicBezTo>
                  <a:cubicBezTo>
                    <a:pt x="0" y="151"/>
                    <a:pt x="27" y="178"/>
                    <a:pt x="60" y="178"/>
                  </a:cubicBezTo>
                  <a:cubicBezTo>
                    <a:pt x="88" y="178"/>
                    <a:pt x="112" y="159"/>
                    <a:pt x="118" y="134"/>
                  </a:cubicBezTo>
                  <a:cubicBezTo>
                    <a:pt x="144" y="134"/>
                    <a:pt x="144" y="134"/>
                    <a:pt x="144" y="134"/>
                  </a:cubicBezTo>
                  <a:cubicBezTo>
                    <a:pt x="150" y="159"/>
                    <a:pt x="174" y="178"/>
                    <a:pt x="202" y="178"/>
                  </a:cubicBezTo>
                  <a:cubicBezTo>
                    <a:pt x="235" y="178"/>
                    <a:pt x="262" y="151"/>
                    <a:pt x="262" y="119"/>
                  </a:cubicBezTo>
                  <a:cubicBezTo>
                    <a:pt x="262" y="84"/>
                    <a:pt x="231" y="51"/>
                    <a:pt x="231" y="51"/>
                  </a:cubicBezTo>
                  <a:close/>
                  <a:moveTo>
                    <a:pt x="60" y="160"/>
                  </a:moveTo>
                  <a:cubicBezTo>
                    <a:pt x="37" y="160"/>
                    <a:pt x="18" y="141"/>
                    <a:pt x="18" y="119"/>
                  </a:cubicBezTo>
                  <a:cubicBezTo>
                    <a:pt x="18" y="96"/>
                    <a:pt x="37" y="77"/>
                    <a:pt x="60" y="77"/>
                  </a:cubicBezTo>
                  <a:cubicBezTo>
                    <a:pt x="83" y="77"/>
                    <a:pt x="102" y="96"/>
                    <a:pt x="102" y="119"/>
                  </a:cubicBezTo>
                  <a:cubicBezTo>
                    <a:pt x="102" y="141"/>
                    <a:pt x="83" y="160"/>
                    <a:pt x="60" y="160"/>
                  </a:cubicBezTo>
                  <a:close/>
                  <a:moveTo>
                    <a:pt x="202" y="160"/>
                  </a:moveTo>
                  <a:cubicBezTo>
                    <a:pt x="179" y="160"/>
                    <a:pt x="160" y="141"/>
                    <a:pt x="160" y="119"/>
                  </a:cubicBezTo>
                  <a:cubicBezTo>
                    <a:pt x="160" y="96"/>
                    <a:pt x="179" y="77"/>
                    <a:pt x="202" y="77"/>
                  </a:cubicBezTo>
                  <a:cubicBezTo>
                    <a:pt x="225" y="77"/>
                    <a:pt x="244" y="96"/>
                    <a:pt x="244" y="119"/>
                  </a:cubicBezTo>
                  <a:cubicBezTo>
                    <a:pt x="244" y="141"/>
                    <a:pt x="225" y="160"/>
                    <a:pt x="202" y="160"/>
                  </a:cubicBez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197" name="Oval 25"/>
            <p:cNvSpPr>
              <a:spLocks noChangeArrowheads="1"/>
            </p:cNvSpPr>
            <p:nvPr/>
          </p:nvSpPr>
          <p:spPr bwMode="auto">
            <a:xfrm>
              <a:off x="2257425" y="3986213"/>
              <a:ext cx="104775" cy="104775"/>
            </a:xfrm>
            <a:prstGeom prst="ellipse">
              <a:avLst/>
            </a:pr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grpSp>
      <p:grpSp>
        <p:nvGrpSpPr>
          <p:cNvPr id="198" name="Group 15"/>
          <p:cNvGrpSpPr>
            <a:grpSpLocks noChangeAspect="1"/>
          </p:cNvGrpSpPr>
          <p:nvPr/>
        </p:nvGrpSpPr>
        <p:grpSpPr bwMode="auto">
          <a:xfrm>
            <a:off x="6423008" y="4757088"/>
            <a:ext cx="429762" cy="402783"/>
            <a:chOff x="1441" y="-65"/>
            <a:chExt cx="4795" cy="4494"/>
          </a:xfrm>
          <a:solidFill>
            <a:srgbClr val="FFFFFF"/>
          </a:solidFill>
        </p:grpSpPr>
        <p:sp>
          <p:nvSpPr>
            <p:cNvPr id="199" name="Freeform 16"/>
            <p:cNvSpPr>
              <a:spLocks/>
            </p:cNvSpPr>
            <p:nvPr/>
          </p:nvSpPr>
          <p:spPr bwMode="auto">
            <a:xfrm>
              <a:off x="1599" y="37"/>
              <a:ext cx="2204" cy="1018"/>
            </a:xfrm>
            <a:custGeom>
              <a:avLst/>
              <a:gdLst>
                <a:gd name="T0" fmla="*/ 906 w 933"/>
                <a:gd name="T1" fmla="*/ 137 h 431"/>
                <a:gd name="T2" fmla="*/ 899 w 933"/>
                <a:gd name="T3" fmla="*/ 192 h 431"/>
                <a:gd name="T4" fmla="*/ 287 w 933"/>
                <a:gd name="T5" fmla="*/ 419 h 431"/>
                <a:gd name="T6" fmla="*/ 188 w 933"/>
                <a:gd name="T7" fmla="*/ 398 h 431"/>
                <a:gd name="T8" fmla="*/ 23 w 933"/>
                <a:gd name="T9" fmla="*/ 237 h 431"/>
                <a:gd name="T10" fmla="*/ 38 w 933"/>
                <a:gd name="T11" fmla="*/ 179 h 431"/>
                <a:gd name="T12" fmla="*/ 638 w 933"/>
                <a:gd name="T13" fmla="*/ 9 h 431"/>
                <a:gd name="T14" fmla="*/ 745 w 933"/>
                <a:gd name="T15" fmla="*/ 27 h 431"/>
                <a:gd name="T16" fmla="*/ 906 w 933"/>
                <a:gd name="T17" fmla="*/ 137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431">
                  <a:moveTo>
                    <a:pt x="906" y="137"/>
                  </a:moveTo>
                  <a:cubicBezTo>
                    <a:pt x="933" y="156"/>
                    <a:pt x="930" y="180"/>
                    <a:pt x="899" y="192"/>
                  </a:cubicBezTo>
                  <a:cubicBezTo>
                    <a:pt x="287" y="419"/>
                    <a:pt x="287" y="419"/>
                    <a:pt x="287" y="419"/>
                  </a:cubicBezTo>
                  <a:cubicBezTo>
                    <a:pt x="256" y="431"/>
                    <a:pt x="212" y="422"/>
                    <a:pt x="188" y="398"/>
                  </a:cubicBezTo>
                  <a:cubicBezTo>
                    <a:pt x="23" y="237"/>
                    <a:pt x="23" y="237"/>
                    <a:pt x="23" y="237"/>
                  </a:cubicBezTo>
                  <a:cubicBezTo>
                    <a:pt x="0" y="214"/>
                    <a:pt x="6" y="188"/>
                    <a:pt x="38" y="179"/>
                  </a:cubicBezTo>
                  <a:cubicBezTo>
                    <a:pt x="638" y="9"/>
                    <a:pt x="638" y="9"/>
                    <a:pt x="638" y="9"/>
                  </a:cubicBezTo>
                  <a:cubicBezTo>
                    <a:pt x="669" y="0"/>
                    <a:pt x="718" y="8"/>
                    <a:pt x="745" y="27"/>
                  </a:cubicBezTo>
                  <a:lnTo>
                    <a:pt x="906" y="137"/>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00" name="Freeform 17"/>
            <p:cNvSpPr>
              <a:spLocks/>
            </p:cNvSpPr>
            <p:nvPr/>
          </p:nvSpPr>
          <p:spPr bwMode="auto">
            <a:xfrm>
              <a:off x="3973" y="-65"/>
              <a:ext cx="2171" cy="1120"/>
            </a:xfrm>
            <a:custGeom>
              <a:avLst/>
              <a:gdLst>
                <a:gd name="T0" fmla="*/ 743 w 919"/>
                <a:gd name="T1" fmla="*/ 437 h 474"/>
                <a:gd name="T2" fmla="*/ 649 w 919"/>
                <a:gd name="T3" fmla="*/ 462 h 474"/>
                <a:gd name="T4" fmla="*/ 39 w 919"/>
                <a:gd name="T5" fmla="*/ 235 h 474"/>
                <a:gd name="T6" fmla="*/ 21 w 919"/>
                <a:gd name="T7" fmla="*/ 168 h 474"/>
                <a:gd name="T8" fmla="*/ 128 w 919"/>
                <a:gd name="T9" fmla="*/ 39 h 474"/>
                <a:gd name="T10" fmla="*/ 224 w 919"/>
                <a:gd name="T11" fmla="*/ 9 h 474"/>
                <a:gd name="T12" fmla="*/ 878 w 919"/>
                <a:gd name="T13" fmla="*/ 183 h 474"/>
                <a:gd name="T14" fmla="*/ 898 w 919"/>
                <a:gd name="T15" fmla="*/ 245 h 474"/>
                <a:gd name="T16" fmla="*/ 743 w 919"/>
                <a:gd name="T17" fmla="*/ 43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9" h="474">
                  <a:moveTo>
                    <a:pt x="743" y="437"/>
                  </a:moveTo>
                  <a:cubicBezTo>
                    <a:pt x="722" y="462"/>
                    <a:pt x="680" y="474"/>
                    <a:pt x="649" y="462"/>
                  </a:cubicBezTo>
                  <a:cubicBezTo>
                    <a:pt x="39" y="235"/>
                    <a:pt x="39" y="235"/>
                    <a:pt x="39" y="235"/>
                  </a:cubicBezTo>
                  <a:cubicBezTo>
                    <a:pt x="8" y="223"/>
                    <a:pt x="0" y="193"/>
                    <a:pt x="21" y="168"/>
                  </a:cubicBezTo>
                  <a:cubicBezTo>
                    <a:pt x="128" y="39"/>
                    <a:pt x="128" y="39"/>
                    <a:pt x="128" y="39"/>
                  </a:cubicBezTo>
                  <a:cubicBezTo>
                    <a:pt x="149" y="14"/>
                    <a:pt x="193" y="0"/>
                    <a:pt x="224" y="9"/>
                  </a:cubicBezTo>
                  <a:cubicBezTo>
                    <a:pt x="878" y="183"/>
                    <a:pt x="878" y="183"/>
                    <a:pt x="878" y="183"/>
                  </a:cubicBezTo>
                  <a:cubicBezTo>
                    <a:pt x="910" y="192"/>
                    <a:pt x="919" y="220"/>
                    <a:pt x="898" y="245"/>
                  </a:cubicBezTo>
                  <a:lnTo>
                    <a:pt x="743" y="437"/>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01" name="Freeform 18"/>
            <p:cNvSpPr>
              <a:spLocks/>
            </p:cNvSpPr>
            <p:nvPr/>
          </p:nvSpPr>
          <p:spPr bwMode="auto">
            <a:xfrm>
              <a:off x="3983" y="1142"/>
              <a:ext cx="2253" cy="1385"/>
            </a:xfrm>
            <a:custGeom>
              <a:avLst/>
              <a:gdLst>
                <a:gd name="T0" fmla="*/ 291 w 954"/>
                <a:gd name="T1" fmla="*/ 562 h 586"/>
                <a:gd name="T2" fmla="*/ 393 w 954"/>
                <a:gd name="T3" fmla="*/ 571 h 586"/>
                <a:gd name="T4" fmla="*/ 919 w 954"/>
                <a:gd name="T5" fmla="*/ 304 h 586"/>
                <a:gd name="T6" fmla="*/ 931 w 954"/>
                <a:gd name="T7" fmla="*/ 233 h 586"/>
                <a:gd name="T8" fmla="*/ 743 w 954"/>
                <a:gd name="T9" fmla="*/ 32 h 586"/>
                <a:gd name="T10" fmla="*/ 647 w 954"/>
                <a:gd name="T11" fmla="*/ 13 h 586"/>
                <a:gd name="T12" fmla="*/ 33 w 954"/>
                <a:gd name="T13" fmla="*/ 296 h 586"/>
                <a:gd name="T14" fmla="*/ 26 w 954"/>
                <a:gd name="T15" fmla="*/ 357 h 586"/>
                <a:gd name="T16" fmla="*/ 291 w 954"/>
                <a:gd name="T17" fmla="*/ 56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 h="586">
                  <a:moveTo>
                    <a:pt x="291" y="562"/>
                  </a:moveTo>
                  <a:cubicBezTo>
                    <a:pt x="318" y="582"/>
                    <a:pt x="363" y="586"/>
                    <a:pt x="393" y="571"/>
                  </a:cubicBezTo>
                  <a:cubicBezTo>
                    <a:pt x="919" y="304"/>
                    <a:pt x="919" y="304"/>
                    <a:pt x="919" y="304"/>
                  </a:cubicBezTo>
                  <a:cubicBezTo>
                    <a:pt x="948" y="289"/>
                    <a:pt x="954" y="257"/>
                    <a:pt x="931" y="233"/>
                  </a:cubicBezTo>
                  <a:cubicBezTo>
                    <a:pt x="743" y="32"/>
                    <a:pt x="743" y="32"/>
                    <a:pt x="743" y="32"/>
                  </a:cubicBezTo>
                  <a:cubicBezTo>
                    <a:pt x="720" y="8"/>
                    <a:pt x="677" y="0"/>
                    <a:pt x="647" y="13"/>
                  </a:cubicBezTo>
                  <a:cubicBezTo>
                    <a:pt x="33" y="296"/>
                    <a:pt x="33" y="296"/>
                    <a:pt x="33" y="296"/>
                  </a:cubicBezTo>
                  <a:cubicBezTo>
                    <a:pt x="3" y="309"/>
                    <a:pt x="0" y="337"/>
                    <a:pt x="26" y="357"/>
                  </a:cubicBezTo>
                  <a:lnTo>
                    <a:pt x="291" y="562"/>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02" name="Freeform 19"/>
            <p:cNvSpPr>
              <a:spLocks/>
            </p:cNvSpPr>
            <p:nvPr/>
          </p:nvSpPr>
          <p:spPr bwMode="auto">
            <a:xfrm>
              <a:off x="1441" y="1142"/>
              <a:ext cx="2369" cy="1503"/>
            </a:xfrm>
            <a:custGeom>
              <a:avLst/>
              <a:gdLst>
                <a:gd name="T0" fmla="*/ 704 w 1003"/>
                <a:gd name="T1" fmla="*/ 609 h 636"/>
                <a:gd name="T2" fmla="*/ 607 w 1003"/>
                <a:gd name="T3" fmla="*/ 619 h 636"/>
                <a:gd name="T4" fmla="*/ 31 w 1003"/>
                <a:gd name="T5" fmla="*/ 291 h 636"/>
                <a:gd name="T6" fmla="*/ 25 w 1003"/>
                <a:gd name="T7" fmla="*/ 222 h 636"/>
                <a:gd name="T8" fmla="*/ 252 w 1003"/>
                <a:gd name="T9" fmla="*/ 27 h 636"/>
                <a:gd name="T10" fmla="*/ 353 w 1003"/>
                <a:gd name="T11" fmla="*/ 13 h 636"/>
                <a:gd name="T12" fmla="*/ 968 w 1003"/>
                <a:gd name="T13" fmla="*/ 296 h 636"/>
                <a:gd name="T14" fmla="*/ 978 w 1003"/>
                <a:gd name="T15" fmla="*/ 361 h 636"/>
                <a:gd name="T16" fmla="*/ 704 w 1003"/>
                <a:gd name="T17" fmla="*/ 609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3" h="636">
                  <a:moveTo>
                    <a:pt x="704" y="609"/>
                  </a:moveTo>
                  <a:cubicBezTo>
                    <a:pt x="679" y="631"/>
                    <a:pt x="636" y="636"/>
                    <a:pt x="607" y="619"/>
                  </a:cubicBezTo>
                  <a:cubicBezTo>
                    <a:pt x="31" y="291"/>
                    <a:pt x="31" y="291"/>
                    <a:pt x="31" y="291"/>
                  </a:cubicBezTo>
                  <a:cubicBezTo>
                    <a:pt x="2" y="274"/>
                    <a:pt x="0" y="243"/>
                    <a:pt x="25" y="222"/>
                  </a:cubicBezTo>
                  <a:cubicBezTo>
                    <a:pt x="252" y="27"/>
                    <a:pt x="252" y="27"/>
                    <a:pt x="252" y="27"/>
                  </a:cubicBezTo>
                  <a:cubicBezTo>
                    <a:pt x="278" y="6"/>
                    <a:pt x="323" y="0"/>
                    <a:pt x="353" y="13"/>
                  </a:cubicBezTo>
                  <a:cubicBezTo>
                    <a:pt x="968" y="296"/>
                    <a:pt x="968" y="296"/>
                    <a:pt x="968" y="296"/>
                  </a:cubicBezTo>
                  <a:cubicBezTo>
                    <a:pt x="998" y="309"/>
                    <a:pt x="1003" y="339"/>
                    <a:pt x="978" y="361"/>
                  </a:cubicBezTo>
                  <a:lnTo>
                    <a:pt x="704" y="609"/>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03" name="Freeform 20"/>
            <p:cNvSpPr>
              <a:spLocks/>
            </p:cNvSpPr>
            <p:nvPr/>
          </p:nvSpPr>
          <p:spPr bwMode="auto">
            <a:xfrm>
              <a:off x="2137" y="2286"/>
              <a:ext cx="1644" cy="2143"/>
            </a:xfrm>
            <a:custGeom>
              <a:avLst/>
              <a:gdLst>
                <a:gd name="T0" fmla="*/ 696 w 696"/>
                <a:gd name="T1" fmla="*/ 42 h 907"/>
                <a:gd name="T2" fmla="*/ 651 w 696"/>
                <a:gd name="T3" fmla="*/ 23 h 907"/>
                <a:gd name="T4" fmla="*/ 417 w 696"/>
                <a:gd name="T5" fmla="*/ 234 h 907"/>
                <a:gd name="T6" fmla="*/ 320 w 696"/>
                <a:gd name="T7" fmla="*/ 245 h 907"/>
                <a:gd name="T8" fmla="*/ 52 w 696"/>
                <a:gd name="T9" fmla="*/ 92 h 907"/>
                <a:gd name="T10" fmla="*/ 0 w 696"/>
                <a:gd name="T11" fmla="*/ 122 h 907"/>
                <a:gd name="T12" fmla="*/ 0 w 696"/>
                <a:gd name="T13" fmla="*/ 530 h 907"/>
                <a:gd name="T14" fmla="*/ 54 w 696"/>
                <a:gd name="T15" fmla="*/ 615 h 907"/>
                <a:gd name="T16" fmla="*/ 642 w 696"/>
                <a:gd name="T17" fmla="*/ 893 h 907"/>
                <a:gd name="T18" fmla="*/ 696 w 696"/>
                <a:gd name="T19" fmla="*/ 859 h 907"/>
                <a:gd name="T20" fmla="*/ 696 w 696"/>
                <a:gd name="T21" fmla="*/ 42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907">
                  <a:moveTo>
                    <a:pt x="696" y="42"/>
                  </a:moveTo>
                  <a:cubicBezTo>
                    <a:pt x="696" y="9"/>
                    <a:pt x="676" y="0"/>
                    <a:pt x="651" y="23"/>
                  </a:cubicBezTo>
                  <a:cubicBezTo>
                    <a:pt x="417" y="234"/>
                    <a:pt x="417" y="234"/>
                    <a:pt x="417" y="234"/>
                  </a:cubicBezTo>
                  <a:cubicBezTo>
                    <a:pt x="393" y="256"/>
                    <a:pt x="349" y="261"/>
                    <a:pt x="320" y="245"/>
                  </a:cubicBezTo>
                  <a:cubicBezTo>
                    <a:pt x="52" y="92"/>
                    <a:pt x="52" y="92"/>
                    <a:pt x="52" y="92"/>
                  </a:cubicBezTo>
                  <a:cubicBezTo>
                    <a:pt x="23" y="75"/>
                    <a:pt x="0" y="89"/>
                    <a:pt x="0" y="122"/>
                  </a:cubicBezTo>
                  <a:cubicBezTo>
                    <a:pt x="0" y="530"/>
                    <a:pt x="0" y="530"/>
                    <a:pt x="0" y="530"/>
                  </a:cubicBezTo>
                  <a:cubicBezTo>
                    <a:pt x="0" y="563"/>
                    <a:pt x="24" y="601"/>
                    <a:pt x="54" y="615"/>
                  </a:cubicBezTo>
                  <a:cubicBezTo>
                    <a:pt x="642" y="893"/>
                    <a:pt x="642" y="893"/>
                    <a:pt x="642" y="893"/>
                  </a:cubicBezTo>
                  <a:cubicBezTo>
                    <a:pt x="672" y="907"/>
                    <a:pt x="696" y="892"/>
                    <a:pt x="696" y="859"/>
                  </a:cubicBezTo>
                  <a:lnTo>
                    <a:pt x="696" y="42"/>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04" name="Freeform 21"/>
            <p:cNvSpPr>
              <a:spLocks/>
            </p:cNvSpPr>
            <p:nvPr/>
          </p:nvSpPr>
          <p:spPr bwMode="auto">
            <a:xfrm>
              <a:off x="3999" y="2256"/>
              <a:ext cx="1635" cy="2168"/>
            </a:xfrm>
            <a:custGeom>
              <a:avLst/>
              <a:gdLst>
                <a:gd name="T0" fmla="*/ 378 w 692"/>
                <a:gd name="T1" fmla="*/ 207 h 918"/>
                <a:gd name="T2" fmla="*/ 277 w 692"/>
                <a:gd name="T3" fmla="*/ 197 h 918"/>
                <a:gd name="T4" fmla="*/ 48 w 692"/>
                <a:gd name="T5" fmla="*/ 20 h 918"/>
                <a:gd name="T6" fmla="*/ 0 w 692"/>
                <a:gd name="T7" fmla="*/ 43 h 918"/>
                <a:gd name="T8" fmla="*/ 0 w 692"/>
                <a:gd name="T9" fmla="*/ 870 h 918"/>
                <a:gd name="T10" fmla="*/ 54 w 692"/>
                <a:gd name="T11" fmla="*/ 904 h 918"/>
                <a:gd name="T12" fmla="*/ 638 w 692"/>
                <a:gd name="T13" fmla="*/ 628 h 918"/>
                <a:gd name="T14" fmla="*/ 692 w 692"/>
                <a:gd name="T15" fmla="*/ 543 h 918"/>
                <a:gd name="T16" fmla="*/ 692 w 692"/>
                <a:gd name="T17" fmla="*/ 108 h 918"/>
                <a:gd name="T18" fmla="*/ 638 w 692"/>
                <a:gd name="T19" fmla="*/ 75 h 918"/>
                <a:gd name="T20" fmla="*/ 378 w 692"/>
                <a:gd name="T21" fmla="*/ 207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2" h="918">
                  <a:moveTo>
                    <a:pt x="378" y="207"/>
                  </a:moveTo>
                  <a:cubicBezTo>
                    <a:pt x="349" y="222"/>
                    <a:pt x="304" y="217"/>
                    <a:pt x="277" y="197"/>
                  </a:cubicBezTo>
                  <a:cubicBezTo>
                    <a:pt x="48" y="20"/>
                    <a:pt x="48" y="20"/>
                    <a:pt x="48" y="20"/>
                  </a:cubicBezTo>
                  <a:cubicBezTo>
                    <a:pt x="21" y="0"/>
                    <a:pt x="0" y="10"/>
                    <a:pt x="0" y="43"/>
                  </a:cubicBezTo>
                  <a:cubicBezTo>
                    <a:pt x="0" y="870"/>
                    <a:pt x="0" y="870"/>
                    <a:pt x="0" y="870"/>
                  </a:cubicBezTo>
                  <a:cubicBezTo>
                    <a:pt x="0" y="903"/>
                    <a:pt x="24" y="918"/>
                    <a:pt x="54" y="904"/>
                  </a:cubicBezTo>
                  <a:cubicBezTo>
                    <a:pt x="638" y="628"/>
                    <a:pt x="638" y="628"/>
                    <a:pt x="638" y="628"/>
                  </a:cubicBezTo>
                  <a:cubicBezTo>
                    <a:pt x="668" y="614"/>
                    <a:pt x="692" y="576"/>
                    <a:pt x="692" y="543"/>
                  </a:cubicBezTo>
                  <a:cubicBezTo>
                    <a:pt x="692" y="108"/>
                    <a:pt x="692" y="108"/>
                    <a:pt x="692" y="108"/>
                  </a:cubicBezTo>
                  <a:cubicBezTo>
                    <a:pt x="692" y="75"/>
                    <a:pt x="668" y="60"/>
                    <a:pt x="638" y="75"/>
                  </a:cubicBezTo>
                  <a:lnTo>
                    <a:pt x="378" y="207"/>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grpSp>
      <p:sp>
        <p:nvSpPr>
          <p:cNvPr id="205" name="Freeform 35"/>
          <p:cNvSpPr>
            <a:spLocks noEditPoints="1"/>
          </p:cNvSpPr>
          <p:nvPr/>
        </p:nvSpPr>
        <p:spPr bwMode="black">
          <a:xfrm>
            <a:off x="6423008" y="3247034"/>
            <a:ext cx="398565" cy="403585"/>
          </a:xfrm>
          <a:custGeom>
            <a:avLst/>
            <a:gdLst>
              <a:gd name="T0" fmla="*/ 189 w 296"/>
              <a:gd name="T1" fmla="*/ 136 h 300"/>
              <a:gd name="T2" fmla="*/ 202 w 296"/>
              <a:gd name="T3" fmla="*/ 132 h 300"/>
              <a:gd name="T4" fmla="*/ 206 w 296"/>
              <a:gd name="T5" fmla="*/ 128 h 300"/>
              <a:gd name="T6" fmla="*/ 210 w 296"/>
              <a:gd name="T7" fmla="*/ 116 h 300"/>
              <a:gd name="T8" fmla="*/ 214 w 296"/>
              <a:gd name="T9" fmla="*/ 120 h 300"/>
              <a:gd name="T10" fmla="*/ 227 w 296"/>
              <a:gd name="T11" fmla="*/ 99 h 300"/>
              <a:gd name="T12" fmla="*/ 185 w 296"/>
              <a:gd name="T13" fmla="*/ 205 h 300"/>
              <a:gd name="T14" fmla="*/ 189 w 296"/>
              <a:gd name="T15" fmla="*/ 210 h 300"/>
              <a:gd name="T16" fmla="*/ 202 w 296"/>
              <a:gd name="T17" fmla="*/ 214 h 300"/>
              <a:gd name="T18" fmla="*/ 197 w 296"/>
              <a:gd name="T19" fmla="*/ 218 h 300"/>
              <a:gd name="T20" fmla="*/ 218 w 296"/>
              <a:gd name="T21" fmla="*/ 230 h 300"/>
              <a:gd name="T22" fmla="*/ 222 w 296"/>
              <a:gd name="T23" fmla="*/ 243 h 300"/>
              <a:gd name="T24" fmla="*/ 227 w 296"/>
              <a:gd name="T25" fmla="*/ 247 h 300"/>
              <a:gd name="T26" fmla="*/ 111 w 296"/>
              <a:gd name="T27" fmla="*/ 205 h 300"/>
              <a:gd name="T28" fmla="*/ 107 w 296"/>
              <a:gd name="T29" fmla="*/ 201 h 300"/>
              <a:gd name="T30" fmla="*/ 94 w 296"/>
              <a:gd name="T31" fmla="*/ 222 h 300"/>
              <a:gd name="T32" fmla="*/ 82 w 296"/>
              <a:gd name="T33" fmla="*/ 226 h 300"/>
              <a:gd name="T34" fmla="*/ 77 w 296"/>
              <a:gd name="T35" fmla="*/ 230 h 300"/>
              <a:gd name="T36" fmla="*/ 73 w 296"/>
              <a:gd name="T37" fmla="*/ 243 h 300"/>
              <a:gd name="T38" fmla="*/ 69 w 296"/>
              <a:gd name="T39" fmla="*/ 239 h 300"/>
              <a:gd name="T40" fmla="*/ 102 w 296"/>
              <a:gd name="T41" fmla="*/ 141 h 300"/>
              <a:gd name="T42" fmla="*/ 98 w 296"/>
              <a:gd name="T43" fmla="*/ 128 h 300"/>
              <a:gd name="T44" fmla="*/ 94 w 296"/>
              <a:gd name="T45" fmla="*/ 124 h 300"/>
              <a:gd name="T46" fmla="*/ 82 w 296"/>
              <a:gd name="T47" fmla="*/ 120 h 300"/>
              <a:gd name="T48" fmla="*/ 86 w 296"/>
              <a:gd name="T49" fmla="*/ 116 h 300"/>
              <a:gd name="T50" fmla="*/ 65 w 296"/>
              <a:gd name="T51" fmla="*/ 103 h 300"/>
              <a:gd name="T52" fmla="*/ 72 w 296"/>
              <a:gd name="T53" fmla="*/ 64 h 300"/>
              <a:gd name="T54" fmla="*/ 5 w 296"/>
              <a:gd name="T55" fmla="*/ 89 h 300"/>
              <a:gd name="T56" fmla="*/ 23 w 296"/>
              <a:gd name="T57" fmla="*/ 48 h 300"/>
              <a:gd name="T58" fmla="*/ 72 w 296"/>
              <a:gd name="T59" fmla="*/ 64 h 300"/>
              <a:gd name="T60" fmla="*/ 36 w 296"/>
              <a:gd name="T61" fmla="*/ 0 h 300"/>
              <a:gd name="T62" fmla="*/ 296 w 296"/>
              <a:gd name="T63" fmla="*/ 64 h 300"/>
              <a:gd name="T64" fmla="*/ 229 w 296"/>
              <a:gd name="T65" fmla="*/ 89 h 300"/>
              <a:gd name="T66" fmla="*/ 247 w 296"/>
              <a:gd name="T67" fmla="*/ 48 h 300"/>
              <a:gd name="T68" fmla="*/ 296 w 296"/>
              <a:gd name="T69" fmla="*/ 64 h 300"/>
              <a:gd name="T70" fmla="*/ 260 w 296"/>
              <a:gd name="T71" fmla="*/ 0 h 300"/>
              <a:gd name="T72" fmla="*/ 296 w 296"/>
              <a:gd name="T73" fmla="*/ 275 h 300"/>
              <a:gd name="T74" fmla="*/ 229 w 296"/>
              <a:gd name="T75" fmla="*/ 300 h 300"/>
              <a:gd name="T76" fmla="*/ 247 w 296"/>
              <a:gd name="T77" fmla="*/ 259 h 300"/>
              <a:gd name="T78" fmla="*/ 296 w 296"/>
              <a:gd name="T79" fmla="*/ 275 h 300"/>
              <a:gd name="T80" fmla="*/ 260 w 296"/>
              <a:gd name="T81" fmla="*/ 211 h 300"/>
              <a:gd name="T82" fmla="*/ 72 w 296"/>
              <a:gd name="T83" fmla="*/ 275 h 300"/>
              <a:gd name="T84" fmla="*/ 5 w 296"/>
              <a:gd name="T85" fmla="*/ 300 h 300"/>
              <a:gd name="T86" fmla="*/ 23 w 296"/>
              <a:gd name="T87" fmla="*/ 259 h 300"/>
              <a:gd name="T88" fmla="*/ 72 w 296"/>
              <a:gd name="T89" fmla="*/ 275 h 300"/>
              <a:gd name="T90" fmla="*/ 36 w 296"/>
              <a:gd name="T91" fmla="*/ 211 h 300"/>
              <a:gd name="T92" fmla="*/ 125 w 296"/>
              <a:gd name="T93" fmla="*/ 116 h 300"/>
              <a:gd name="T94" fmla="*/ 147 w 296"/>
              <a:gd name="T95" fmla="*/ 145 h 300"/>
              <a:gd name="T96" fmla="*/ 150 w 296"/>
              <a:gd name="T97" fmla="*/ 176 h 300"/>
              <a:gd name="T98" fmla="*/ 190 w 296"/>
              <a:gd name="T99" fmla="*/ 164 h 300"/>
              <a:gd name="T100" fmla="*/ 110 w 296"/>
              <a:gd name="T101" fmla="*/ 194 h 300"/>
              <a:gd name="T102" fmla="*/ 131 w 296"/>
              <a:gd name="T103" fmla="*/ 145 h 300"/>
              <a:gd name="T104" fmla="*/ 145 w 296"/>
              <a:gd name="T105" fmla="*/ 156 h 300"/>
              <a:gd name="T106" fmla="*/ 144 w 296"/>
              <a:gd name="T107" fmla="*/ 150 h 300"/>
              <a:gd name="T108" fmla="*/ 147 w 296"/>
              <a:gd name="T109" fmla="*/ 150 h 300"/>
              <a:gd name="T110" fmla="*/ 149 w 296"/>
              <a:gd name="T111" fmla="*/ 15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300">
                <a:moveTo>
                  <a:pt x="189" y="145"/>
                </a:moveTo>
                <a:cubicBezTo>
                  <a:pt x="185" y="141"/>
                  <a:pt x="185" y="141"/>
                  <a:pt x="185" y="141"/>
                </a:cubicBezTo>
                <a:cubicBezTo>
                  <a:pt x="189" y="136"/>
                  <a:pt x="189" y="136"/>
                  <a:pt x="189" y="136"/>
                </a:cubicBezTo>
                <a:cubicBezTo>
                  <a:pt x="193" y="141"/>
                  <a:pt x="193" y="141"/>
                  <a:pt x="193" y="141"/>
                </a:cubicBezTo>
                <a:cubicBezTo>
                  <a:pt x="189" y="145"/>
                  <a:pt x="189" y="145"/>
                  <a:pt x="189" y="145"/>
                </a:cubicBezTo>
                <a:close/>
                <a:moveTo>
                  <a:pt x="202" y="132"/>
                </a:moveTo>
                <a:cubicBezTo>
                  <a:pt x="197" y="128"/>
                  <a:pt x="197" y="128"/>
                  <a:pt x="197" y="128"/>
                </a:cubicBezTo>
                <a:cubicBezTo>
                  <a:pt x="202" y="124"/>
                  <a:pt x="202" y="124"/>
                  <a:pt x="202" y="124"/>
                </a:cubicBezTo>
                <a:cubicBezTo>
                  <a:pt x="206" y="128"/>
                  <a:pt x="206" y="128"/>
                  <a:pt x="206" y="128"/>
                </a:cubicBezTo>
                <a:cubicBezTo>
                  <a:pt x="202" y="132"/>
                  <a:pt x="202" y="132"/>
                  <a:pt x="202" y="132"/>
                </a:cubicBezTo>
                <a:close/>
                <a:moveTo>
                  <a:pt x="214" y="120"/>
                </a:moveTo>
                <a:cubicBezTo>
                  <a:pt x="210" y="116"/>
                  <a:pt x="210" y="116"/>
                  <a:pt x="210" y="116"/>
                </a:cubicBezTo>
                <a:cubicBezTo>
                  <a:pt x="214" y="111"/>
                  <a:pt x="214" y="111"/>
                  <a:pt x="214" y="111"/>
                </a:cubicBezTo>
                <a:cubicBezTo>
                  <a:pt x="218" y="116"/>
                  <a:pt x="218" y="116"/>
                  <a:pt x="218" y="116"/>
                </a:cubicBezTo>
                <a:cubicBezTo>
                  <a:pt x="214" y="120"/>
                  <a:pt x="214" y="120"/>
                  <a:pt x="214" y="120"/>
                </a:cubicBezTo>
                <a:close/>
                <a:moveTo>
                  <a:pt x="227" y="107"/>
                </a:moveTo>
                <a:cubicBezTo>
                  <a:pt x="222" y="103"/>
                  <a:pt x="222" y="103"/>
                  <a:pt x="222" y="103"/>
                </a:cubicBezTo>
                <a:cubicBezTo>
                  <a:pt x="227" y="99"/>
                  <a:pt x="227" y="99"/>
                  <a:pt x="227" y="99"/>
                </a:cubicBezTo>
                <a:cubicBezTo>
                  <a:pt x="231" y="103"/>
                  <a:pt x="231" y="103"/>
                  <a:pt x="231" y="103"/>
                </a:cubicBezTo>
                <a:cubicBezTo>
                  <a:pt x="227" y="107"/>
                  <a:pt x="227" y="107"/>
                  <a:pt x="227" y="107"/>
                </a:cubicBezTo>
                <a:close/>
                <a:moveTo>
                  <a:pt x="185" y="205"/>
                </a:moveTo>
                <a:cubicBezTo>
                  <a:pt x="189" y="201"/>
                  <a:pt x="189" y="201"/>
                  <a:pt x="189" y="201"/>
                </a:cubicBezTo>
                <a:cubicBezTo>
                  <a:pt x="193" y="205"/>
                  <a:pt x="193" y="205"/>
                  <a:pt x="193" y="205"/>
                </a:cubicBezTo>
                <a:cubicBezTo>
                  <a:pt x="189" y="210"/>
                  <a:pt x="189" y="210"/>
                  <a:pt x="189" y="210"/>
                </a:cubicBezTo>
                <a:cubicBezTo>
                  <a:pt x="185" y="205"/>
                  <a:pt x="185" y="205"/>
                  <a:pt x="185" y="205"/>
                </a:cubicBezTo>
                <a:close/>
                <a:moveTo>
                  <a:pt x="197" y="218"/>
                </a:moveTo>
                <a:cubicBezTo>
                  <a:pt x="202" y="214"/>
                  <a:pt x="202" y="214"/>
                  <a:pt x="202" y="214"/>
                </a:cubicBezTo>
                <a:cubicBezTo>
                  <a:pt x="206" y="218"/>
                  <a:pt x="206" y="218"/>
                  <a:pt x="206" y="218"/>
                </a:cubicBezTo>
                <a:cubicBezTo>
                  <a:pt x="202" y="222"/>
                  <a:pt x="202" y="222"/>
                  <a:pt x="202" y="222"/>
                </a:cubicBezTo>
                <a:cubicBezTo>
                  <a:pt x="197" y="218"/>
                  <a:pt x="197" y="218"/>
                  <a:pt x="197" y="218"/>
                </a:cubicBezTo>
                <a:close/>
                <a:moveTo>
                  <a:pt x="210" y="230"/>
                </a:moveTo>
                <a:cubicBezTo>
                  <a:pt x="214" y="226"/>
                  <a:pt x="214" y="226"/>
                  <a:pt x="214" y="226"/>
                </a:cubicBezTo>
                <a:cubicBezTo>
                  <a:pt x="218" y="230"/>
                  <a:pt x="218" y="230"/>
                  <a:pt x="218" y="230"/>
                </a:cubicBezTo>
                <a:cubicBezTo>
                  <a:pt x="214" y="235"/>
                  <a:pt x="214" y="235"/>
                  <a:pt x="214" y="235"/>
                </a:cubicBezTo>
                <a:cubicBezTo>
                  <a:pt x="210" y="230"/>
                  <a:pt x="210" y="230"/>
                  <a:pt x="210" y="230"/>
                </a:cubicBezTo>
                <a:close/>
                <a:moveTo>
                  <a:pt x="222" y="243"/>
                </a:moveTo>
                <a:cubicBezTo>
                  <a:pt x="227" y="239"/>
                  <a:pt x="227" y="239"/>
                  <a:pt x="227" y="239"/>
                </a:cubicBezTo>
                <a:cubicBezTo>
                  <a:pt x="231" y="243"/>
                  <a:pt x="231" y="243"/>
                  <a:pt x="231" y="243"/>
                </a:cubicBezTo>
                <a:cubicBezTo>
                  <a:pt x="227" y="247"/>
                  <a:pt x="227" y="247"/>
                  <a:pt x="227" y="247"/>
                </a:cubicBezTo>
                <a:cubicBezTo>
                  <a:pt x="222" y="243"/>
                  <a:pt x="222" y="243"/>
                  <a:pt x="222" y="243"/>
                </a:cubicBezTo>
                <a:close/>
                <a:moveTo>
                  <a:pt x="107" y="201"/>
                </a:moveTo>
                <a:cubicBezTo>
                  <a:pt x="111" y="205"/>
                  <a:pt x="111" y="205"/>
                  <a:pt x="111" y="205"/>
                </a:cubicBezTo>
                <a:cubicBezTo>
                  <a:pt x="107" y="210"/>
                  <a:pt x="107" y="210"/>
                  <a:pt x="107" y="210"/>
                </a:cubicBezTo>
                <a:cubicBezTo>
                  <a:pt x="102" y="205"/>
                  <a:pt x="102" y="205"/>
                  <a:pt x="102" y="205"/>
                </a:cubicBezTo>
                <a:cubicBezTo>
                  <a:pt x="107" y="201"/>
                  <a:pt x="107" y="201"/>
                  <a:pt x="107" y="201"/>
                </a:cubicBezTo>
                <a:close/>
                <a:moveTo>
                  <a:pt x="94" y="214"/>
                </a:moveTo>
                <a:cubicBezTo>
                  <a:pt x="98" y="218"/>
                  <a:pt x="98" y="218"/>
                  <a:pt x="98" y="218"/>
                </a:cubicBezTo>
                <a:cubicBezTo>
                  <a:pt x="94" y="222"/>
                  <a:pt x="94" y="222"/>
                  <a:pt x="94" y="222"/>
                </a:cubicBezTo>
                <a:cubicBezTo>
                  <a:pt x="90" y="218"/>
                  <a:pt x="90" y="218"/>
                  <a:pt x="90" y="218"/>
                </a:cubicBezTo>
                <a:cubicBezTo>
                  <a:pt x="94" y="214"/>
                  <a:pt x="94" y="214"/>
                  <a:pt x="94" y="214"/>
                </a:cubicBezTo>
                <a:close/>
                <a:moveTo>
                  <a:pt x="82" y="226"/>
                </a:moveTo>
                <a:cubicBezTo>
                  <a:pt x="86" y="230"/>
                  <a:pt x="86" y="230"/>
                  <a:pt x="86" y="230"/>
                </a:cubicBezTo>
                <a:cubicBezTo>
                  <a:pt x="82" y="235"/>
                  <a:pt x="82" y="235"/>
                  <a:pt x="82" y="235"/>
                </a:cubicBezTo>
                <a:cubicBezTo>
                  <a:pt x="77" y="230"/>
                  <a:pt x="77" y="230"/>
                  <a:pt x="77" y="230"/>
                </a:cubicBezTo>
                <a:cubicBezTo>
                  <a:pt x="82" y="226"/>
                  <a:pt x="82" y="226"/>
                  <a:pt x="82" y="226"/>
                </a:cubicBezTo>
                <a:close/>
                <a:moveTo>
                  <a:pt x="69" y="239"/>
                </a:moveTo>
                <a:cubicBezTo>
                  <a:pt x="73" y="243"/>
                  <a:pt x="73" y="243"/>
                  <a:pt x="73" y="243"/>
                </a:cubicBezTo>
                <a:cubicBezTo>
                  <a:pt x="69" y="247"/>
                  <a:pt x="69" y="247"/>
                  <a:pt x="69" y="247"/>
                </a:cubicBezTo>
                <a:cubicBezTo>
                  <a:pt x="65" y="243"/>
                  <a:pt x="65" y="243"/>
                  <a:pt x="65" y="243"/>
                </a:cubicBezTo>
                <a:cubicBezTo>
                  <a:pt x="69" y="239"/>
                  <a:pt x="69" y="239"/>
                  <a:pt x="69" y="239"/>
                </a:cubicBezTo>
                <a:close/>
                <a:moveTo>
                  <a:pt x="111" y="141"/>
                </a:moveTo>
                <a:cubicBezTo>
                  <a:pt x="107" y="145"/>
                  <a:pt x="107" y="145"/>
                  <a:pt x="107" y="145"/>
                </a:cubicBezTo>
                <a:cubicBezTo>
                  <a:pt x="102" y="141"/>
                  <a:pt x="102" y="141"/>
                  <a:pt x="102" y="141"/>
                </a:cubicBezTo>
                <a:cubicBezTo>
                  <a:pt x="107" y="136"/>
                  <a:pt x="107" y="136"/>
                  <a:pt x="107" y="136"/>
                </a:cubicBezTo>
                <a:cubicBezTo>
                  <a:pt x="111" y="141"/>
                  <a:pt x="111" y="141"/>
                  <a:pt x="111" y="141"/>
                </a:cubicBezTo>
                <a:close/>
                <a:moveTo>
                  <a:pt x="98" y="128"/>
                </a:moveTo>
                <a:cubicBezTo>
                  <a:pt x="94" y="132"/>
                  <a:pt x="94" y="132"/>
                  <a:pt x="94" y="132"/>
                </a:cubicBezTo>
                <a:cubicBezTo>
                  <a:pt x="90" y="128"/>
                  <a:pt x="90" y="128"/>
                  <a:pt x="90" y="128"/>
                </a:cubicBezTo>
                <a:cubicBezTo>
                  <a:pt x="94" y="124"/>
                  <a:pt x="94" y="124"/>
                  <a:pt x="94" y="124"/>
                </a:cubicBezTo>
                <a:cubicBezTo>
                  <a:pt x="98" y="128"/>
                  <a:pt x="98" y="128"/>
                  <a:pt x="98" y="128"/>
                </a:cubicBezTo>
                <a:close/>
                <a:moveTo>
                  <a:pt x="86" y="116"/>
                </a:moveTo>
                <a:cubicBezTo>
                  <a:pt x="82" y="120"/>
                  <a:pt x="82" y="120"/>
                  <a:pt x="82" y="120"/>
                </a:cubicBezTo>
                <a:cubicBezTo>
                  <a:pt x="77" y="116"/>
                  <a:pt x="77" y="116"/>
                  <a:pt x="77" y="116"/>
                </a:cubicBezTo>
                <a:cubicBezTo>
                  <a:pt x="82" y="111"/>
                  <a:pt x="82" y="111"/>
                  <a:pt x="82" y="111"/>
                </a:cubicBezTo>
                <a:cubicBezTo>
                  <a:pt x="86" y="116"/>
                  <a:pt x="86" y="116"/>
                  <a:pt x="86" y="116"/>
                </a:cubicBezTo>
                <a:close/>
                <a:moveTo>
                  <a:pt x="73" y="103"/>
                </a:moveTo>
                <a:cubicBezTo>
                  <a:pt x="69" y="107"/>
                  <a:pt x="69" y="107"/>
                  <a:pt x="69" y="107"/>
                </a:cubicBezTo>
                <a:cubicBezTo>
                  <a:pt x="65" y="103"/>
                  <a:pt x="65" y="103"/>
                  <a:pt x="65" y="103"/>
                </a:cubicBezTo>
                <a:cubicBezTo>
                  <a:pt x="69" y="99"/>
                  <a:pt x="69" y="99"/>
                  <a:pt x="69" y="99"/>
                </a:cubicBezTo>
                <a:cubicBezTo>
                  <a:pt x="73" y="103"/>
                  <a:pt x="73" y="103"/>
                  <a:pt x="73" y="103"/>
                </a:cubicBezTo>
                <a:close/>
                <a:moveTo>
                  <a:pt x="72" y="64"/>
                </a:moveTo>
                <a:cubicBezTo>
                  <a:pt x="72" y="74"/>
                  <a:pt x="72" y="74"/>
                  <a:pt x="72" y="74"/>
                </a:cubicBezTo>
                <a:cubicBezTo>
                  <a:pt x="72" y="89"/>
                  <a:pt x="72" y="89"/>
                  <a:pt x="67" y="89"/>
                </a:cubicBezTo>
                <a:cubicBezTo>
                  <a:pt x="5" y="89"/>
                  <a:pt x="5" y="89"/>
                  <a:pt x="5" y="89"/>
                </a:cubicBezTo>
                <a:cubicBezTo>
                  <a:pt x="0" y="89"/>
                  <a:pt x="0" y="89"/>
                  <a:pt x="0" y="74"/>
                </a:cubicBezTo>
                <a:cubicBezTo>
                  <a:pt x="0" y="64"/>
                  <a:pt x="0" y="64"/>
                  <a:pt x="0" y="64"/>
                </a:cubicBezTo>
                <a:cubicBezTo>
                  <a:pt x="0" y="53"/>
                  <a:pt x="12" y="51"/>
                  <a:pt x="23" y="48"/>
                </a:cubicBezTo>
                <a:cubicBezTo>
                  <a:pt x="27" y="52"/>
                  <a:pt x="32" y="54"/>
                  <a:pt x="36" y="54"/>
                </a:cubicBezTo>
                <a:cubicBezTo>
                  <a:pt x="40" y="54"/>
                  <a:pt x="45" y="52"/>
                  <a:pt x="49" y="48"/>
                </a:cubicBezTo>
                <a:cubicBezTo>
                  <a:pt x="59" y="51"/>
                  <a:pt x="72" y="53"/>
                  <a:pt x="72" y="64"/>
                </a:cubicBezTo>
                <a:close/>
                <a:moveTo>
                  <a:pt x="36" y="48"/>
                </a:moveTo>
                <a:cubicBezTo>
                  <a:pt x="42" y="48"/>
                  <a:pt x="54" y="37"/>
                  <a:pt x="54" y="24"/>
                </a:cubicBezTo>
                <a:cubicBezTo>
                  <a:pt x="54" y="11"/>
                  <a:pt x="49" y="0"/>
                  <a:pt x="36" y="0"/>
                </a:cubicBezTo>
                <a:cubicBezTo>
                  <a:pt x="23" y="0"/>
                  <a:pt x="18" y="11"/>
                  <a:pt x="18" y="24"/>
                </a:cubicBezTo>
                <a:cubicBezTo>
                  <a:pt x="18" y="37"/>
                  <a:pt x="30" y="48"/>
                  <a:pt x="36" y="48"/>
                </a:cubicBezTo>
                <a:close/>
                <a:moveTo>
                  <a:pt x="296" y="64"/>
                </a:moveTo>
                <a:cubicBezTo>
                  <a:pt x="296" y="74"/>
                  <a:pt x="296" y="74"/>
                  <a:pt x="296" y="74"/>
                </a:cubicBezTo>
                <a:cubicBezTo>
                  <a:pt x="296" y="89"/>
                  <a:pt x="296" y="89"/>
                  <a:pt x="290" y="89"/>
                </a:cubicBezTo>
                <a:cubicBezTo>
                  <a:pt x="229" y="89"/>
                  <a:pt x="229" y="89"/>
                  <a:pt x="229" y="89"/>
                </a:cubicBezTo>
                <a:cubicBezTo>
                  <a:pt x="224" y="89"/>
                  <a:pt x="224" y="89"/>
                  <a:pt x="224" y="74"/>
                </a:cubicBezTo>
                <a:cubicBezTo>
                  <a:pt x="224" y="64"/>
                  <a:pt x="224" y="64"/>
                  <a:pt x="224" y="64"/>
                </a:cubicBezTo>
                <a:cubicBezTo>
                  <a:pt x="224" y="53"/>
                  <a:pt x="236" y="51"/>
                  <a:pt x="247" y="48"/>
                </a:cubicBezTo>
                <a:cubicBezTo>
                  <a:pt x="251" y="52"/>
                  <a:pt x="256" y="54"/>
                  <a:pt x="260" y="54"/>
                </a:cubicBezTo>
                <a:cubicBezTo>
                  <a:pt x="263" y="54"/>
                  <a:pt x="268" y="52"/>
                  <a:pt x="273" y="48"/>
                </a:cubicBezTo>
                <a:cubicBezTo>
                  <a:pt x="283" y="51"/>
                  <a:pt x="296" y="53"/>
                  <a:pt x="296" y="64"/>
                </a:cubicBezTo>
                <a:close/>
                <a:moveTo>
                  <a:pt x="260" y="48"/>
                </a:moveTo>
                <a:cubicBezTo>
                  <a:pt x="266" y="48"/>
                  <a:pt x="278" y="37"/>
                  <a:pt x="278" y="24"/>
                </a:cubicBezTo>
                <a:cubicBezTo>
                  <a:pt x="278" y="11"/>
                  <a:pt x="273" y="0"/>
                  <a:pt x="260" y="0"/>
                </a:cubicBezTo>
                <a:cubicBezTo>
                  <a:pt x="246" y="0"/>
                  <a:pt x="241" y="11"/>
                  <a:pt x="241" y="24"/>
                </a:cubicBezTo>
                <a:cubicBezTo>
                  <a:pt x="241" y="37"/>
                  <a:pt x="254" y="48"/>
                  <a:pt x="260" y="48"/>
                </a:cubicBezTo>
                <a:close/>
                <a:moveTo>
                  <a:pt x="296" y="275"/>
                </a:moveTo>
                <a:cubicBezTo>
                  <a:pt x="296" y="285"/>
                  <a:pt x="296" y="285"/>
                  <a:pt x="296" y="285"/>
                </a:cubicBezTo>
                <a:cubicBezTo>
                  <a:pt x="296" y="300"/>
                  <a:pt x="296" y="300"/>
                  <a:pt x="290" y="300"/>
                </a:cubicBezTo>
                <a:cubicBezTo>
                  <a:pt x="229" y="300"/>
                  <a:pt x="229" y="300"/>
                  <a:pt x="229" y="300"/>
                </a:cubicBezTo>
                <a:cubicBezTo>
                  <a:pt x="224" y="300"/>
                  <a:pt x="224" y="300"/>
                  <a:pt x="224" y="285"/>
                </a:cubicBezTo>
                <a:cubicBezTo>
                  <a:pt x="224" y="275"/>
                  <a:pt x="224" y="275"/>
                  <a:pt x="224" y="275"/>
                </a:cubicBezTo>
                <a:cubicBezTo>
                  <a:pt x="224" y="264"/>
                  <a:pt x="236" y="263"/>
                  <a:pt x="247" y="259"/>
                </a:cubicBezTo>
                <a:cubicBezTo>
                  <a:pt x="251" y="263"/>
                  <a:pt x="256" y="265"/>
                  <a:pt x="260" y="265"/>
                </a:cubicBezTo>
                <a:cubicBezTo>
                  <a:pt x="264" y="265"/>
                  <a:pt x="268" y="263"/>
                  <a:pt x="273" y="259"/>
                </a:cubicBezTo>
                <a:cubicBezTo>
                  <a:pt x="283" y="263"/>
                  <a:pt x="296" y="264"/>
                  <a:pt x="296" y="275"/>
                </a:cubicBezTo>
                <a:close/>
                <a:moveTo>
                  <a:pt x="260" y="259"/>
                </a:moveTo>
                <a:cubicBezTo>
                  <a:pt x="266" y="259"/>
                  <a:pt x="278" y="248"/>
                  <a:pt x="278" y="235"/>
                </a:cubicBezTo>
                <a:cubicBezTo>
                  <a:pt x="278" y="222"/>
                  <a:pt x="273" y="211"/>
                  <a:pt x="260" y="211"/>
                </a:cubicBezTo>
                <a:cubicBezTo>
                  <a:pt x="246" y="211"/>
                  <a:pt x="241" y="222"/>
                  <a:pt x="241" y="235"/>
                </a:cubicBezTo>
                <a:cubicBezTo>
                  <a:pt x="241" y="248"/>
                  <a:pt x="254" y="259"/>
                  <a:pt x="260" y="259"/>
                </a:cubicBezTo>
                <a:close/>
                <a:moveTo>
                  <a:pt x="72" y="275"/>
                </a:moveTo>
                <a:cubicBezTo>
                  <a:pt x="72" y="285"/>
                  <a:pt x="72" y="285"/>
                  <a:pt x="72" y="285"/>
                </a:cubicBezTo>
                <a:cubicBezTo>
                  <a:pt x="72" y="300"/>
                  <a:pt x="72" y="300"/>
                  <a:pt x="67" y="300"/>
                </a:cubicBezTo>
                <a:cubicBezTo>
                  <a:pt x="5" y="300"/>
                  <a:pt x="5" y="300"/>
                  <a:pt x="5" y="300"/>
                </a:cubicBezTo>
                <a:cubicBezTo>
                  <a:pt x="0" y="300"/>
                  <a:pt x="0" y="300"/>
                  <a:pt x="0" y="285"/>
                </a:cubicBezTo>
                <a:cubicBezTo>
                  <a:pt x="0" y="275"/>
                  <a:pt x="0" y="275"/>
                  <a:pt x="0" y="275"/>
                </a:cubicBezTo>
                <a:cubicBezTo>
                  <a:pt x="0" y="264"/>
                  <a:pt x="12" y="263"/>
                  <a:pt x="23" y="259"/>
                </a:cubicBezTo>
                <a:cubicBezTo>
                  <a:pt x="27" y="263"/>
                  <a:pt x="32" y="265"/>
                  <a:pt x="36" y="265"/>
                </a:cubicBezTo>
                <a:cubicBezTo>
                  <a:pt x="40" y="265"/>
                  <a:pt x="45" y="263"/>
                  <a:pt x="49" y="259"/>
                </a:cubicBezTo>
                <a:cubicBezTo>
                  <a:pt x="59" y="263"/>
                  <a:pt x="72" y="264"/>
                  <a:pt x="72" y="275"/>
                </a:cubicBezTo>
                <a:close/>
                <a:moveTo>
                  <a:pt x="36" y="259"/>
                </a:moveTo>
                <a:cubicBezTo>
                  <a:pt x="42" y="259"/>
                  <a:pt x="54" y="248"/>
                  <a:pt x="54" y="235"/>
                </a:cubicBezTo>
                <a:cubicBezTo>
                  <a:pt x="54" y="222"/>
                  <a:pt x="49" y="211"/>
                  <a:pt x="36" y="211"/>
                </a:cubicBezTo>
                <a:cubicBezTo>
                  <a:pt x="23" y="211"/>
                  <a:pt x="18" y="222"/>
                  <a:pt x="18" y="235"/>
                </a:cubicBezTo>
                <a:cubicBezTo>
                  <a:pt x="18" y="248"/>
                  <a:pt x="30" y="259"/>
                  <a:pt x="36" y="259"/>
                </a:cubicBezTo>
                <a:close/>
                <a:moveTo>
                  <a:pt x="125" y="116"/>
                </a:moveTo>
                <a:cubicBezTo>
                  <a:pt x="125" y="100"/>
                  <a:pt x="131" y="87"/>
                  <a:pt x="147" y="87"/>
                </a:cubicBezTo>
                <a:cubicBezTo>
                  <a:pt x="163" y="87"/>
                  <a:pt x="169" y="100"/>
                  <a:pt x="169" y="116"/>
                </a:cubicBezTo>
                <a:cubicBezTo>
                  <a:pt x="169" y="132"/>
                  <a:pt x="154" y="145"/>
                  <a:pt x="147" y="145"/>
                </a:cubicBezTo>
                <a:cubicBezTo>
                  <a:pt x="140" y="145"/>
                  <a:pt x="125" y="132"/>
                  <a:pt x="125" y="116"/>
                </a:cubicBezTo>
                <a:close/>
                <a:moveTo>
                  <a:pt x="148" y="156"/>
                </a:moveTo>
                <a:cubicBezTo>
                  <a:pt x="150" y="176"/>
                  <a:pt x="150" y="176"/>
                  <a:pt x="150" y="176"/>
                </a:cubicBezTo>
                <a:cubicBezTo>
                  <a:pt x="153" y="168"/>
                  <a:pt x="155" y="159"/>
                  <a:pt x="159" y="151"/>
                </a:cubicBezTo>
                <a:cubicBezTo>
                  <a:pt x="159" y="150"/>
                  <a:pt x="159" y="150"/>
                  <a:pt x="162" y="145"/>
                </a:cubicBezTo>
                <a:cubicBezTo>
                  <a:pt x="174" y="149"/>
                  <a:pt x="190" y="151"/>
                  <a:pt x="190" y="164"/>
                </a:cubicBezTo>
                <a:cubicBezTo>
                  <a:pt x="190" y="176"/>
                  <a:pt x="190" y="176"/>
                  <a:pt x="190" y="176"/>
                </a:cubicBezTo>
                <a:cubicBezTo>
                  <a:pt x="190" y="194"/>
                  <a:pt x="190" y="194"/>
                  <a:pt x="183" y="194"/>
                </a:cubicBezTo>
                <a:cubicBezTo>
                  <a:pt x="110" y="194"/>
                  <a:pt x="110" y="194"/>
                  <a:pt x="110" y="194"/>
                </a:cubicBezTo>
                <a:cubicBezTo>
                  <a:pt x="104" y="194"/>
                  <a:pt x="104" y="194"/>
                  <a:pt x="104" y="176"/>
                </a:cubicBezTo>
                <a:cubicBezTo>
                  <a:pt x="104" y="164"/>
                  <a:pt x="104" y="164"/>
                  <a:pt x="104" y="164"/>
                </a:cubicBezTo>
                <a:cubicBezTo>
                  <a:pt x="104" y="151"/>
                  <a:pt x="118" y="149"/>
                  <a:pt x="131" y="145"/>
                </a:cubicBezTo>
                <a:cubicBezTo>
                  <a:pt x="134" y="150"/>
                  <a:pt x="134" y="150"/>
                  <a:pt x="135" y="151"/>
                </a:cubicBezTo>
                <a:cubicBezTo>
                  <a:pt x="138" y="159"/>
                  <a:pt x="141" y="168"/>
                  <a:pt x="143" y="176"/>
                </a:cubicBezTo>
                <a:cubicBezTo>
                  <a:pt x="145" y="156"/>
                  <a:pt x="145" y="156"/>
                  <a:pt x="145" y="156"/>
                </a:cubicBezTo>
                <a:cubicBezTo>
                  <a:pt x="145" y="155"/>
                  <a:pt x="145" y="155"/>
                  <a:pt x="145" y="155"/>
                </a:cubicBezTo>
                <a:cubicBezTo>
                  <a:pt x="141" y="149"/>
                  <a:pt x="141" y="149"/>
                  <a:pt x="141" y="149"/>
                </a:cubicBezTo>
                <a:cubicBezTo>
                  <a:pt x="144" y="150"/>
                  <a:pt x="144" y="150"/>
                  <a:pt x="144" y="150"/>
                </a:cubicBezTo>
                <a:cubicBezTo>
                  <a:pt x="145" y="150"/>
                  <a:pt x="145" y="150"/>
                  <a:pt x="146" y="150"/>
                </a:cubicBezTo>
                <a:cubicBezTo>
                  <a:pt x="146" y="150"/>
                  <a:pt x="146" y="150"/>
                  <a:pt x="147" y="150"/>
                </a:cubicBezTo>
                <a:cubicBezTo>
                  <a:pt x="147" y="150"/>
                  <a:pt x="147" y="150"/>
                  <a:pt x="147" y="150"/>
                </a:cubicBezTo>
                <a:cubicBezTo>
                  <a:pt x="149" y="150"/>
                  <a:pt x="149" y="150"/>
                  <a:pt x="149" y="150"/>
                </a:cubicBezTo>
                <a:cubicBezTo>
                  <a:pt x="152" y="149"/>
                  <a:pt x="152" y="149"/>
                  <a:pt x="152" y="149"/>
                </a:cubicBezTo>
                <a:cubicBezTo>
                  <a:pt x="149" y="155"/>
                  <a:pt x="149" y="155"/>
                  <a:pt x="149" y="155"/>
                </a:cubicBezTo>
                <a:lnTo>
                  <a:pt x="148" y="156"/>
                </a:lnTo>
                <a:close/>
              </a:path>
            </a:pathLst>
          </a:custGeom>
          <a:solidFill>
            <a:srgbClr val="FFFFFF"/>
          </a:solidFill>
          <a:ln>
            <a:noFill/>
          </a:ln>
        </p:spPr>
        <p:txBody>
          <a:bodyPr vert="horz" wrap="square" lIns="0" tIns="41141" rIns="82281" bIns="41141"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grpSp>
        <p:nvGrpSpPr>
          <p:cNvPr id="206" name="Group 205"/>
          <p:cNvGrpSpPr/>
          <p:nvPr/>
        </p:nvGrpSpPr>
        <p:grpSpPr bwMode="black">
          <a:xfrm>
            <a:off x="9409631" y="4003257"/>
            <a:ext cx="464902" cy="378218"/>
            <a:chOff x="5184775" y="225425"/>
            <a:chExt cx="1500188" cy="1220788"/>
          </a:xfrm>
          <a:solidFill>
            <a:srgbClr val="FFFFFF"/>
          </a:solidFill>
        </p:grpSpPr>
        <p:sp>
          <p:nvSpPr>
            <p:cNvPr id="207"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08"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09"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grpSp>
      <p:grpSp>
        <p:nvGrpSpPr>
          <p:cNvPr id="210" name="Group 209"/>
          <p:cNvGrpSpPr/>
          <p:nvPr/>
        </p:nvGrpSpPr>
        <p:grpSpPr>
          <a:xfrm>
            <a:off x="6421852" y="3981681"/>
            <a:ext cx="421375" cy="421375"/>
            <a:chOff x="7156450" y="28575"/>
            <a:chExt cx="325438" cy="325438"/>
          </a:xfrm>
          <a:solidFill>
            <a:srgbClr val="FFFFFF"/>
          </a:solidFill>
        </p:grpSpPr>
        <p:sp>
          <p:nvSpPr>
            <p:cNvPr id="211" name="Freeform 26"/>
            <p:cNvSpPr>
              <a:spLocks noEditPoints="1"/>
            </p:cNvSpPr>
            <p:nvPr/>
          </p:nvSpPr>
          <p:spPr bwMode="auto">
            <a:xfrm>
              <a:off x="7164388" y="88900"/>
              <a:ext cx="261938" cy="261938"/>
            </a:xfrm>
            <a:custGeom>
              <a:avLst/>
              <a:gdLst>
                <a:gd name="T0" fmla="*/ 70 w 70"/>
                <a:gd name="T1" fmla="*/ 17 h 70"/>
                <a:gd name="T2" fmla="*/ 57 w 70"/>
                <a:gd name="T3" fmla="*/ 29 h 70"/>
                <a:gd name="T4" fmla="*/ 49 w 70"/>
                <a:gd name="T5" fmla="*/ 21 h 70"/>
                <a:gd name="T6" fmla="*/ 55 w 70"/>
                <a:gd name="T7" fmla="*/ 14 h 70"/>
                <a:gd name="T8" fmla="*/ 55 w 70"/>
                <a:gd name="T9" fmla="*/ 11 h 70"/>
                <a:gd name="T10" fmla="*/ 55 w 70"/>
                <a:gd name="T11" fmla="*/ 11 h 70"/>
                <a:gd name="T12" fmla="*/ 51 w 70"/>
                <a:gd name="T13" fmla="*/ 11 h 70"/>
                <a:gd name="T14" fmla="*/ 45 w 70"/>
                <a:gd name="T15" fmla="*/ 17 h 70"/>
                <a:gd name="T16" fmla="*/ 40 w 70"/>
                <a:gd name="T17" fmla="*/ 12 h 70"/>
                <a:gd name="T18" fmla="*/ 53 w 70"/>
                <a:gd name="T19" fmla="*/ 0 h 70"/>
                <a:gd name="T20" fmla="*/ 70 w 70"/>
                <a:gd name="T21" fmla="*/ 17 h 70"/>
                <a:gd name="T22" fmla="*/ 43 w 70"/>
                <a:gd name="T23" fmla="*/ 44 h 70"/>
                <a:gd name="T24" fmla="*/ 34 w 70"/>
                <a:gd name="T25" fmla="*/ 35 h 70"/>
                <a:gd name="T26" fmla="*/ 19 w 70"/>
                <a:gd name="T27" fmla="*/ 50 h 70"/>
                <a:gd name="T28" fmla="*/ 15 w 70"/>
                <a:gd name="T29" fmla="*/ 50 h 70"/>
                <a:gd name="T30" fmla="*/ 15 w 70"/>
                <a:gd name="T31" fmla="*/ 50 h 70"/>
                <a:gd name="T32" fmla="*/ 15 w 70"/>
                <a:gd name="T33" fmla="*/ 47 h 70"/>
                <a:gd name="T34" fmla="*/ 31 w 70"/>
                <a:gd name="T35" fmla="*/ 31 h 70"/>
                <a:gd name="T36" fmla="*/ 26 w 70"/>
                <a:gd name="T37" fmla="*/ 27 h 70"/>
                <a:gd name="T38" fmla="*/ 7 w 70"/>
                <a:gd name="T39" fmla="*/ 46 h 70"/>
                <a:gd name="T40" fmla="*/ 0 w 70"/>
                <a:gd name="T41" fmla="*/ 70 h 70"/>
                <a:gd name="T42" fmla="*/ 24 w 70"/>
                <a:gd name="T43" fmla="*/ 63 h 70"/>
                <a:gd name="T44" fmla="*/ 43 w 70"/>
                <a:gd name="T45"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70">
                  <a:moveTo>
                    <a:pt x="70" y="17"/>
                  </a:moveTo>
                  <a:cubicBezTo>
                    <a:pt x="57" y="29"/>
                    <a:pt x="57" y="29"/>
                    <a:pt x="57" y="29"/>
                  </a:cubicBezTo>
                  <a:cubicBezTo>
                    <a:pt x="49" y="21"/>
                    <a:pt x="49" y="21"/>
                    <a:pt x="49" y="21"/>
                  </a:cubicBezTo>
                  <a:cubicBezTo>
                    <a:pt x="55" y="14"/>
                    <a:pt x="55" y="14"/>
                    <a:pt x="55" y="14"/>
                  </a:cubicBezTo>
                  <a:cubicBezTo>
                    <a:pt x="56" y="13"/>
                    <a:pt x="56" y="12"/>
                    <a:pt x="55" y="11"/>
                  </a:cubicBezTo>
                  <a:cubicBezTo>
                    <a:pt x="55" y="11"/>
                    <a:pt x="55" y="11"/>
                    <a:pt x="55" y="11"/>
                  </a:cubicBezTo>
                  <a:cubicBezTo>
                    <a:pt x="54" y="10"/>
                    <a:pt x="52" y="10"/>
                    <a:pt x="51" y="11"/>
                  </a:cubicBezTo>
                  <a:cubicBezTo>
                    <a:pt x="45" y="17"/>
                    <a:pt x="45" y="17"/>
                    <a:pt x="45" y="17"/>
                  </a:cubicBezTo>
                  <a:cubicBezTo>
                    <a:pt x="40" y="12"/>
                    <a:pt x="40" y="12"/>
                    <a:pt x="40" y="12"/>
                  </a:cubicBezTo>
                  <a:cubicBezTo>
                    <a:pt x="53" y="0"/>
                    <a:pt x="53" y="0"/>
                    <a:pt x="53" y="0"/>
                  </a:cubicBezTo>
                  <a:cubicBezTo>
                    <a:pt x="70" y="17"/>
                    <a:pt x="70" y="17"/>
                    <a:pt x="70" y="17"/>
                  </a:cubicBezTo>
                  <a:close/>
                  <a:moveTo>
                    <a:pt x="43" y="44"/>
                  </a:moveTo>
                  <a:cubicBezTo>
                    <a:pt x="34" y="35"/>
                    <a:pt x="34" y="35"/>
                    <a:pt x="34" y="35"/>
                  </a:cubicBezTo>
                  <a:cubicBezTo>
                    <a:pt x="19" y="50"/>
                    <a:pt x="19" y="50"/>
                    <a:pt x="19" y="50"/>
                  </a:cubicBezTo>
                  <a:cubicBezTo>
                    <a:pt x="18" y="51"/>
                    <a:pt x="16" y="51"/>
                    <a:pt x="15" y="50"/>
                  </a:cubicBezTo>
                  <a:cubicBezTo>
                    <a:pt x="15" y="50"/>
                    <a:pt x="15" y="50"/>
                    <a:pt x="15" y="50"/>
                  </a:cubicBezTo>
                  <a:cubicBezTo>
                    <a:pt x="14" y="49"/>
                    <a:pt x="14" y="48"/>
                    <a:pt x="15" y="47"/>
                  </a:cubicBezTo>
                  <a:cubicBezTo>
                    <a:pt x="31" y="31"/>
                    <a:pt x="31" y="31"/>
                    <a:pt x="31" y="31"/>
                  </a:cubicBezTo>
                  <a:cubicBezTo>
                    <a:pt x="26" y="27"/>
                    <a:pt x="26" y="27"/>
                    <a:pt x="26" y="27"/>
                  </a:cubicBezTo>
                  <a:cubicBezTo>
                    <a:pt x="7" y="46"/>
                    <a:pt x="7" y="46"/>
                    <a:pt x="7" y="46"/>
                  </a:cubicBezTo>
                  <a:cubicBezTo>
                    <a:pt x="0" y="70"/>
                    <a:pt x="0" y="70"/>
                    <a:pt x="0" y="70"/>
                  </a:cubicBezTo>
                  <a:cubicBezTo>
                    <a:pt x="24" y="63"/>
                    <a:pt x="24" y="63"/>
                    <a:pt x="24" y="63"/>
                  </a:cubicBezTo>
                  <a:lnTo>
                    <a:pt x="43" y="44"/>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12" name="Freeform 27"/>
            <p:cNvSpPr>
              <a:spLocks/>
            </p:cNvSpPr>
            <p:nvPr/>
          </p:nvSpPr>
          <p:spPr bwMode="auto">
            <a:xfrm>
              <a:off x="7377113" y="28575"/>
              <a:ext cx="104775" cy="107950"/>
            </a:xfrm>
            <a:custGeom>
              <a:avLst/>
              <a:gdLst>
                <a:gd name="T0" fmla="*/ 0 w 66"/>
                <a:gd name="T1" fmla="*/ 28 h 68"/>
                <a:gd name="T2" fmla="*/ 26 w 66"/>
                <a:gd name="T3" fmla="*/ 0 h 68"/>
                <a:gd name="T4" fmla="*/ 66 w 66"/>
                <a:gd name="T5" fmla="*/ 40 h 68"/>
                <a:gd name="T6" fmla="*/ 40 w 66"/>
                <a:gd name="T7" fmla="*/ 68 h 68"/>
                <a:gd name="T8" fmla="*/ 0 w 66"/>
                <a:gd name="T9" fmla="*/ 28 h 68"/>
              </a:gdLst>
              <a:ahLst/>
              <a:cxnLst>
                <a:cxn ang="0">
                  <a:pos x="T0" y="T1"/>
                </a:cxn>
                <a:cxn ang="0">
                  <a:pos x="T2" y="T3"/>
                </a:cxn>
                <a:cxn ang="0">
                  <a:pos x="T4" y="T5"/>
                </a:cxn>
                <a:cxn ang="0">
                  <a:pos x="T6" y="T7"/>
                </a:cxn>
                <a:cxn ang="0">
                  <a:pos x="T8" y="T9"/>
                </a:cxn>
              </a:cxnLst>
              <a:rect l="0" t="0" r="r" b="b"/>
              <a:pathLst>
                <a:path w="66" h="68">
                  <a:moveTo>
                    <a:pt x="0" y="28"/>
                  </a:moveTo>
                  <a:lnTo>
                    <a:pt x="26" y="0"/>
                  </a:lnTo>
                  <a:lnTo>
                    <a:pt x="66" y="40"/>
                  </a:lnTo>
                  <a:lnTo>
                    <a:pt x="40" y="68"/>
                  </a:lnTo>
                  <a:lnTo>
                    <a:pt x="0" y="28"/>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13" name="Freeform 28"/>
            <p:cNvSpPr>
              <a:spLocks/>
            </p:cNvSpPr>
            <p:nvPr/>
          </p:nvSpPr>
          <p:spPr bwMode="auto">
            <a:xfrm>
              <a:off x="7156450" y="28575"/>
              <a:ext cx="319088" cy="325438"/>
            </a:xfrm>
            <a:custGeom>
              <a:avLst/>
              <a:gdLst>
                <a:gd name="T0" fmla="*/ 85 w 85"/>
                <a:gd name="T1" fmla="*/ 69 h 87"/>
                <a:gd name="T2" fmla="*/ 84 w 85"/>
                <a:gd name="T3" fmla="*/ 74 h 87"/>
                <a:gd name="T4" fmla="*/ 80 w 85"/>
                <a:gd name="T5" fmla="*/ 71 h 87"/>
                <a:gd name="T6" fmla="*/ 70 w 85"/>
                <a:gd name="T7" fmla="*/ 62 h 87"/>
                <a:gd name="T8" fmla="*/ 60 w 85"/>
                <a:gd name="T9" fmla="*/ 73 h 87"/>
                <a:gd name="T10" fmla="*/ 66 w 85"/>
                <a:gd name="T11" fmla="*/ 82 h 87"/>
                <a:gd name="T12" fmla="*/ 67 w 85"/>
                <a:gd name="T13" fmla="*/ 87 h 87"/>
                <a:gd name="T14" fmla="*/ 67 w 85"/>
                <a:gd name="T15" fmla="*/ 87 h 87"/>
                <a:gd name="T16" fmla="*/ 49 w 85"/>
                <a:gd name="T17" fmla="*/ 69 h 87"/>
                <a:gd name="T18" fmla="*/ 50 w 85"/>
                <a:gd name="T19" fmla="*/ 62 h 87"/>
                <a:gd name="T20" fmla="*/ 23 w 85"/>
                <a:gd name="T21" fmla="*/ 36 h 87"/>
                <a:gd name="T22" fmla="*/ 18 w 85"/>
                <a:gd name="T23" fmla="*/ 36 h 87"/>
                <a:gd name="T24" fmla="*/ 0 w 85"/>
                <a:gd name="T25" fmla="*/ 18 h 87"/>
                <a:gd name="T26" fmla="*/ 1 w 85"/>
                <a:gd name="T27" fmla="*/ 13 h 87"/>
                <a:gd name="T28" fmla="*/ 4 w 85"/>
                <a:gd name="T29" fmla="*/ 16 h 87"/>
                <a:gd name="T30" fmla="*/ 15 w 85"/>
                <a:gd name="T31" fmla="*/ 25 h 87"/>
                <a:gd name="T32" fmla="*/ 25 w 85"/>
                <a:gd name="T33" fmla="*/ 15 h 87"/>
                <a:gd name="T34" fmla="*/ 19 w 85"/>
                <a:gd name="T35" fmla="*/ 5 h 87"/>
                <a:gd name="T36" fmla="*/ 18 w 85"/>
                <a:gd name="T37" fmla="*/ 0 h 87"/>
                <a:gd name="T38" fmla="*/ 18 w 85"/>
                <a:gd name="T39" fmla="*/ 0 h 87"/>
                <a:gd name="T40" fmla="*/ 36 w 85"/>
                <a:gd name="T41" fmla="*/ 18 h 87"/>
                <a:gd name="T42" fmla="*/ 35 w 85"/>
                <a:gd name="T43" fmla="*/ 25 h 87"/>
                <a:gd name="T44" fmla="*/ 62 w 85"/>
                <a:gd name="T45" fmla="*/ 51 h 87"/>
                <a:gd name="T46" fmla="*/ 66 w 85"/>
                <a:gd name="T47" fmla="*/ 51 h 87"/>
                <a:gd name="T48" fmla="*/ 85 w 85"/>
                <a:gd name="T49" fmla="*/ 6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87">
                  <a:moveTo>
                    <a:pt x="85" y="69"/>
                  </a:moveTo>
                  <a:cubicBezTo>
                    <a:pt x="85" y="71"/>
                    <a:pt x="84" y="73"/>
                    <a:pt x="84" y="74"/>
                  </a:cubicBezTo>
                  <a:cubicBezTo>
                    <a:pt x="80" y="71"/>
                    <a:pt x="80" y="71"/>
                    <a:pt x="80" y="71"/>
                  </a:cubicBezTo>
                  <a:cubicBezTo>
                    <a:pt x="80" y="66"/>
                    <a:pt x="75" y="62"/>
                    <a:pt x="70" y="62"/>
                  </a:cubicBezTo>
                  <a:cubicBezTo>
                    <a:pt x="64" y="62"/>
                    <a:pt x="60" y="67"/>
                    <a:pt x="60" y="73"/>
                  </a:cubicBezTo>
                  <a:cubicBezTo>
                    <a:pt x="60" y="77"/>
                    <a:pt x="62" y="80"/>
                    <a:pt x="66" y="82"/>
                  </a:cubicBezTo>
                  <a:cubicBezTo>
                    <a:pt x="67" y="87"/>
                    <a:pt x="67" y="87"/>
                    <a:pt x="67" y="87"/>
                  </a:cubicBezTo>
                  <a:cubicBezTo>
                    <a:pt x="67" y="87"/>
                    <a:pt x="67" y="87"/>
                    <a:pt x="67" y="87"/>
                  </a:cubicBezTo>
                  <a:cubicBezTo>
                    <a:pt x="57" y="87"/>
                    <a:pt x="49" y="79"/>
                    <a:pt x="49" y="69"/>
                  </a:cubicBezTo>
                  <a:cubicBezTo>
                    <a:pt x="49" y="67"/>
                    <a:pt x="49" y="64"/>
                    <a:pt x="50" y="62"/>
                  </a:cubicBezTo>
                  <a:cubicBezTo>
                    <a:pt x="23" y="36"/>
                    <a:pt x="23" y="36"/>
                    <a:pt x="23" y="36"/>
                  </a:cubicBezTo>
                  <a:cubicBezTo>
                    <a:pt x="22" y="36"/>
                    <a:pt x="20" y="36"/>
                    <a:pt x="18" y="36"/>
                  </a:cubicBezTo>
                  <a:cubicBezTo>
                    <a:pt x="9" y="36"/>
                    <a:pt x="0" y="28"/>
                    <a:pt x="0" y="18"/>
                  </a:cubicBezTo>
                  <a:cubicBezTo>
                    <a:pt x="0" y="17"/>
                    <a:pt x="1" y="15"/>
                    <a:pt x="1" y="13"/>
                  </a:cubicBezTo>
                  <a:cubicBezTo>
                    <a:pt x="4" y="16"/>
                    <a:pt x="4" y="16"/>
                    <a:pt x="4" y="16"/>
                  </a:cubicBezTo>
                  <a:cubicBezTo>
                    <a:pt x="5" y="21"/>
                    <a:pt x="10" y="25"/>
                    <a:pt x="15" y="25"/>
                  </a:cubicBezTo>
                  <a:cubicBezTo>
                    <a:pt x="21" y="25"/>
                    <a:pt x="25" y="20"/>
                    <a:pt x="25" y="15"/>
                  </a:cubicBezTo>
                  <a:cubicBezTo>
                    <a:pt x="25" y="11"/>
                    <a:pt x="23" y="7"/>
                    <a:pt x="19" y="5"/>
                  </a:cubicBezTo>
                  <a:cubicBezTo>
                    <a:pt x="18" y="0"/>
                    <a:pt x="18" y="0"/>
                    <a:pt x="18" y="0"/>
                  </a:cubicBezTo>
                  <a:cubicBezTo>
                    <a:pt x="18" y="0"/>
                    <a:pt x="18" y="0"/>
                    <a:pt x="18" y="0"/>
                  </a:cubicBezTo>
                  <a:cubicBezTo>
                    <a:pt x="28" y="0"/>
                    <a:pt x="36" y="8"/>
                    <a:pt x="36" y="18"/>
                  </a:cubicBezTo>
                  <a:cubicBezTo>
                    <a:pt x="36" y="20"/>
                    <a:pt x="36" y="23"/>
                    <a:pt x="35" y="25"/>
                  </a:cubicBezTo>
                  <a:cubicBezTo>
                    <a:pt x="62" y="51"/>
                    <a:pt x="62" y="51"/>
                    <a:pt x="62" y="51"/>
                  </a:cubicBezTo>
                  <a:cubicBezTo>
                    <a:pt x="64" y="51"/>
                    <a:pt x="65" y="51"/>
                    <a:pt x="66" y="51"/>
                  </a:cubicBezTo>
                  <a:cubicBezTo>
                    <a:pt x="76" y="51"/>
                    <a:pt x="84" y="59"/>
                    <a:pt x="85" y="69"/>
                  </a:cubicBez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grpSp>
      <p:sp>
        <p:nvSpPr>
          <p:cNvPr id="214" name="Freeform 58"/>
          <p:cNvSpPr>
            <a:spLocks noEditPoints="1"/>
          </p:cNvSpPr>
          <p:nvPr/>
        </p:nvSpPr>
        <p:spPr bwMode="black">
          <a:xfrm>
            <a:off x="9409634" y="3244698"/>
            <a:ext cx="380899" cy="408255"/>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p:spPr>
        <p:txBody>
          <a:bodyPr vert="horz" wrap="square" lIns="0" tIns="41141" rIns="82281" bIns="41141"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grpSp>
        <p:nvGrpSpPr>
          <p:cNvPr id="215" name="Group 537"/>
          <p:cNvGrpSpPr>
            <a:grpSpLocks noChangeAspect="1"/>
          </p:cNvGrpSpPr>
          <p:nvPr/>
        </p:nvGrpSpPr>
        <p:grpSpPr bwMode="auto">
          <a:xfrm>
            <a:off x="433841" y="4720161"/>
            <a:ext cx="431492" cy="431492"/>
            <a:chOff x="5688" y="5268"/>
            <a:chExt cx="949" cy="949"/>
          </a:xfrm>
          <a:solidFill>
            <a:srgbClr val="FFFFFF">
              <a:lumMod val="50000"/>
              <a:lumOff val="50000"/>
            </a:srgbClr>
          </a:solidFill>
        </p:grpSpPr>
        <p:sp>
          <p:nvSpPr>
            <p:cNvPr id="216" name="Freeform 538"/>
            <p:cNvSpPr>
              <a:spLocks/>
            </p:cNvSpPr>
            <p:nvPr/>
          </p:nvSpPr>
          <p:spPr bwMode="auto">
            <a:xfrm>
              <a:off x="6085" y="5665"/>
              <a:ext cx="552" cy="552"/>
            </a:xfrm>
            <a:custGeom>
              <a:avLst/>
              <a:gdLst>
                <a:gd name="T0" fmla="*/ 34 w 234"/>
                <a:gd name="T1" fmla="*/ 61 h 234"/>
                <a:gd name="T2" fmla="*/ 34 w 234"/>
                <a:gd name="T3" fmla="*/ 34 h 234"/>
                <a:gd name="T4" fmla="*/ 61 w 234"/>
                <a:gd name="T5" fmla="*/ 34 h 234"/>
                <a:gd name="T6" fmla="*/ 98 w 234"/>
                <a:gd name="T7" fmla="*/ 72 h 234"/>
                <a:gd name="T8" fmla="*/ 98 w 234"/>
                <a:gd name="T9" fmla="*/ 19 h 234"/>
                <a:gd name="T10" fmla="*/ 117 w 234"/>
                <a:gd name="T11" fmla="*/ 0 h 234"/>
                <a:gd name="T12" fmla="*/ 136 w 234"/>
                <a:gd name="T13" fmla="*/ 19 h 234"/>
                <a:gd name="T14" fmla="*/ 136 w 234"/>
                <a:gd name="T15" fmla="*/ 72 h 234"/>
                <a:gd name="T16" fmla="*/ 173 w 234"/>
                <a:gd name="T17" fmla="*/ 34 h 234"/>
                <a:gd name="T18" fmla="*/ 200 w 234"/>
                <a:gd name="T19" fmla="*/ 34 h 234"/>
                <a:gd name="T20" fmla="*/ 200 w 234"/>
                <a:gd name="T21" fmla="*/ 61 h 234"/>
                <a:gd name="T22" fmla="*/ 162 w 234"/>
                <a:gd name="T23" fmla="*/ 98 h 234"/>
                <a:gd name="T24" fmla="*/ 215 w 234"/>
                <a:gd name="T25" fmla="*/ 98 h 234"/>
                <a:gd name="T26" fmla="*/ 234 w 234"/>
                <a:gd name="T27" fmla="*/ 117 h 234"/>
                <a:gd name="T28" fmla="*/ 215 w 234"/>
                <a:gd name="T29" fmla="*/ 136 h 234"/>
                <a:gd name="T30" fmla="*/ 162 w 234"/>
                <a:gd name="T31" fmla="*/ 136 h 234"/>
                <a:gd name="T32" fmla="*/ 200 w 234"/>
                <a:gd name="T33" fmla="*/ 173 h 234"/>
                <a:gd name="T34" fmla="*/ 200 w 234"/>
                <a:gd name="T35" fmla="*/ 200 h 234"/>
                <a:gd name="T36" fmla="*/ 173 w 234"/>
                <a:gd name="T37" fmla="*/ 200 h 234"/>
                <a:gd name="T38" fmla="*/ 136 w 234"/>
                <a:gd name="T39" fmla="*/ 162 h 234"/>
                <a:gd name="T40" fmla="*/ 136 w 234"/>
                <a:gd name="T41" fmla="*/ 215 h 234"/>
                <a:gd name="T42" fmla="*/ 117 w 234"/>
                <a:gd name="T43" fmla="*/ 234 h 234"/>
                <a:gd name="T44" fmla="*/ 98 w 234"/>
                <a:gd name="T45" fmla="*/ 215 h 234"/>
                <a:gd name="T46" fmla="*/ 98 w 234"/>
                <a:gd name="T47" fmla="*/ 162 h 234"/>
                <a:gd name="T48" fmla="*/ 61 w 234"/>
                <a:gd name="T49" fmla="*/ 200 h 234"/>
                <a:gd name="T50" fmla="*/ 34 w 234"/>
                <a:gd name="T51" fmla="*/ 200 h 234"/>
                <a:gd name="T52" fmla="*/ 34 w 234"/>
                <a:gd name="T53" fmla="*/ 173 h 234"/>
                <a:gd name="T54" fmla="*/ 72 w 234"/>
                <a:gd name="T55" fmla="*/ 136 h 234"/>
                <a:gd name="T56" fmla="*/ 19 w 234"/>
                <a:gd name="T57" fmla="*/ 136 h 234"/>
                <a:gd name="T58" fmla="*/ 0 w 234"/>
                <a:gd name="T59" fmla="*/ 117 h 234"/>
                <a:gd name="T60" fmla="*/ 19 w 234"/>
                <a:gd name="T61" fmla="*/ 98 h 234"/>
                <a:gd name="T62" fmla="*/ 72 w 234"/>
                <a:gd name="T63" fmla="*/ 98 h 234"/>
                <a:gd name="T64" fmla="*/ 34 w 234"/>
                <a:gd name="T65" fmla="*/ 6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4" h="234">
                  <a:moveTo>
                    <a:pt x="34" y="61"/>
                  </a:moveTo>
                  <a:cubicBezTo>
                    <a:pt x="27" y="54"/>
                    <a:pt x="27" y="42"/>
                    <a:pt x="34" y="34"/>
                  </a:cubicBezTo>
                  <a:cubicBezTo>
                    <a:pt x="42" y="27"/>
                    <a:pt x="54" y="27"/>
                    <a:pt x="61" y="34"/>
                  </a:cubicBezTo>
                  <a:cubicBezTo>
                    <a:pt x="98" y="72"/>
                    <a:pt x="98" y="72"/>
                    <a:pt x="98" y="72"/>
                  </a:cubicBezTo>
                  <a:cubicBezTo>
                    <a:pt x="98" y="19"/>
                    <a:pt x="98" y="19"/>
                    <a:pt x="98" y="19"/>
                  </a:cubicBezTo>
                  <a:cubicBezTo>
                    <a:pt x="98" y="8"/>
                    <a:pt x="107" y="0"/>
                    <a:pt x="117" y="0"/>
                  </a:cubicBezTo>
                  <a:cubicBezTo>
                    <a:pt x="127" y="0"/>
                    <a:pt x="136" y="8"/>
                    <a:pt x="136" y="19"/>
                  </a:cubicBezTo>
                  <a:cubicBezTo>
                    <a:pt x="136" y="72"/>
                    <a:pt x="136" y="72"/>
                    <a:pt x="136" y="72"/>
                  </a:cubicBezTo>
                  <a:cubicBezTo>
                    <a:pt x="173" y="34"/>
                    <a:pt x="173" y="34"/>
                    <a:pt x="173" y="34"/>
                  </a:cubicBezTo>
                  <a:cubicBezTo>
                    <a:pt x="181" y="27"/>
                    <a:pt x="192" y="27"/>
                    <a:pt x="200" y="34"/>
                  </a:cubicBezTo>
                  <a:cubicBezTo>
                    <a:pt x="207" y="42"/>
                    <a:pt x="207" y="54"/>
                    <a:pt x="200" y="61"/>
                  </a:cubicBezTo>
                  <a:cubicBezTo>
                    <a:pt x="162" y="98"/>
                    <a:pt x="162" y="98"/>
                    <a:pt x="162" y="98"/>
                  </a:cubicBezTo>
                  <a:cubicBezTo>
                    <a:pt x="215" y="98"/>
                    <a:pt x="215" y="98"/>
                    <a:pt x="215" y="98"/>
                  </a:cubicBezTo>
                  <a:cubicBezTo>
                    <a:pt x="226" y="98"/>
                    <a:pt x="234" y="107"/>
                    <a:pt x="234" y="117"/>
                  </a:cubicBezTo>
                  <a:cubicBezTo>
                    <a:pt x="234" y="127"/>
                    <a:pt x="226" y="136"/>
                    <a:pt x="215" y="136"/>
                  </a:cubicBezTo>
                  <a:cubicBezTo>
                    <a:pt x="162" y="136"/>
                    <a:pt x="162" y="136"/>
                    <a:pt x="162" y="136"/>
                  </a:cubicBezTo>
                  <a:cubicBezTo>
                    <a:pt x="200" y="173"/>
                    <a:pt x="200" y="173"/>
                    <a:pt x="200" y="173"/>
                  </a:cubicBezTo>
                  <a:cubicBezTo>
                    <a:pt x="207" y="181"/>
                    <a:pt x="207" y="192"/>
                    <a:pt x="200" y="200"/>
                  </a:cubicBezTo>
                  <a:cubicBezTo>
                    <a:pt x="192" y="207"/>
                    <a:pt x="181" y="207"/>
                    <a:pt x="173" y="200"/>
                  </a:cubicBezTo>
                  <a:cubicBezTo>
                    <a:pt x="136" y="162"/>
                    <a:pt x="136" y="162"/>
                    <a:pt x="136" y="162"/>
                  </a:cubicBezTo>
                  <a:cubicBezTo>
                    <a:pt x="136" y="215"/>
                    <a:pt x="136" y="215"/>
                    <a:pt x="136" y="215"/>
                  </a:cubicBezTo>
                  <a:cubicBezTo>
                    <a:pt x="136" y="226"/>
                    <a:pt x="127" y="234"/>
                    <a:pt x="117" y="234"/>
                  </a:cubicBezTo>
                  <a:cubicBezTo>
                    <a:pt x="107" y="234"/>
                    <a:pt x="98" y="226"/>
                    <a:pt x="98" y="215"/>
                  </a:cubicBezTo>
                  <a:cubicBezTo>
                    <a:pt x="98" y="162"/>
                    <a:pt x="98" y="162"/>
                    <a:pt x="98" y="162"/>
                  </a:cubicBezTo>
                  <a:cubicBezTo>
                    <a:pt x="61" y="200"/>
                    <a:pt x="61" y="200"/>
                    <a:pt x="61" y="200"/>
                  </a:cubicBezTo>
                  <a:cubicBezTo>
                    <a:pt x="54" y="207"/>
                    <a:pt x="42" y="207"/>
                    <a:pt x="34" y="200"/>
                  </a:cubicBezTo>
                  <a:cubicBezTo>
                    <a:pt x="27" y="192"/>
                    <a:pt x="27" y="181"/>
                    <a:pt x="34" y="173"/>
                  </a:cubicBezTo>
                  <a:cubicBezTo>
                    <a:pt x="72" y="136"/>
                    <a:pt x="72" y="136"/>
                    <a:pt x="72" y="136"/>
                  </a:cubicBezTo>
                  <a:cubicBezTo>
                    <a:pt x="19" y="136"/>
                    <a:pt x="19" y="136"/>
                    <a:pt x="19" y="136"/>
                  </a:cubicBezTo>
                  <a:cubicBezTo>
                    <a:pt x="8" y="136"/>
                    <a:pt x="0" y="127"/>
                    <a:pt x="0" y="117"/>
                  </a:cubicBezTo>
                  <a:cubicBezTo>
                    <a:pt x="0" y="107"/>
                    <a:pt x="8" y="98"/>
                    <a:pt x="19" y="98"/>
                  </a:cubicBezTo>
                  <a:cubicBezTo>
                    <a:pt x="72" y="98"/>
                    <a:pt x="72" y="98"/>
                    <a:pt x="72" y="98"/>
                  </a:cubicBezTo>
                  <a:lnTo>
                    <a:pt x="34"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12">
                <a:defRPr/>
              </a:pPr>
              <a:endParaRPr lang="en-US" sz="1700" kern="0" dirty="0">
                <a:gradFill>
                  <a:gsLst>
                    <a:gs pos="1250">
                      <a:srgbClr val="FFFFFF"/>
                    </a:gs>
                    <a:gs pos="100000">
                      <a:srgbClr val="FFFFFF"/>
                    </a:gs>
                  </a:gsLst>
                  <a:lin ang="5400000" scaled="0"/>
                </a:gradFill>
                <a:ea typeface="MS PGothic" charset="0"/>
              </a:endParaRPr>
            </a:p>
          </p:txBody>
        </p:sp>
        <p:sp>
          <p:nvSpPr>
            <p:cNvPr id="217" name="Freeform 539"/>
            <p:cNvSpPr>
              <a:spLocks/>
            </p:cNvSpPr>
            <p:nvPr/>
          </p:nvSpPr>
          <p:spPr bwMode="auto">
            <a:xfrm>
              <a:off x="5688" y="5268"/>
              <a:ext cx="427" cy="427"/>
            </a:xfrm>
            <a:custGeom>
              <a:avLst/>
              <a:gdLst>
                <a:gd name="T0" fmla="*/ 181 w 181"/>
                <a:gd name="T1" fmla="*/ 40 h 181"/>
                <a:gd name="T2" fmla="*/ 163 w 181"/>
                <a:gd name="T3" fmla="*/ 21 h 181"/>
                <a:gd name="T4" fmla="*/ 144 w 181"/>
                <a:gd name="T5" fmla="*/ 40 h 181"/>
                <a:gd name="T6" fmla="*/ 144 w 181"/>
                <a:gd name="T7" fmla="*/ 117 h 181"/>
                <a:gd name="T8" fmla="*/ 34 w 181"/>
                <a:gd name="T9" fmla="*/ 8 h 181"/>
                <a:gd name="T10" fmla="*/ 8 w 181"/>
                <a:gd name="T11" fmla="*/ 8 h 181"/>
                <a:gd name="T12" fmla="*/ 8 w 181"/>
                <a:gd name="T13" fmla="*/ 34 h 181"/>
                <a:gd name="T14" fmla="*/ 117 w 181"/>
                <a:gd name="T15" fmla="*/ 144 h 181"/>
                <a:gd name="T16" fmla="*/ 40 w 181"/>
                <a:gd name="T17" fmla="*/ 144 h 181"/>
                <a:gd name="T18" fmla="*/ 21 w 181"/>
                <a:gd name="T19" fmla="*/ 163 h 181"/>
                <a:gd name="T20" fmla="*/ 40 w 181"/>
                <a:gd name="T21" fmla="*/ 181 h 181"/>
                <a:gd name="T22" fmla="*/ 162 w 181"/>
                <a:gd name="T23" fmla="*/ 181 h 181"/>
                <a:gd name="T24" fmla="*/ 176 w 181"/>
                <a:gd name="T25" fmla="*/ 176 h 181"/>
                <a:gd name="T26" fmla="*/ 181 w 181"/>
                <a:gd name="T27" fmla="*/ 163 h 181"/>
                <a:gd name="T28" fmla="*/ 181 w 181"/>
                <a:gd name="T29" fmla="*/ 4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 h="181">
                  <a:moveTo>
                    <a:pt x="181" y="40"/>
                  </a:moveTo>
                  <a:cubicBezTo>
                    <a:pt x="181" y="29"/>
                    <a:pt x="173" y="21"/>
                    <a:pt x="163" y="21"/>
                  </a:cubicBezTo>
                  <a:cubicBezTo>
                    <a:pt x="152" y="21"/>
                    <a:pt x="144" y="29"/>
                    <a:pt x="144" y="40"/>
                  </a:cubicBezTo>
                  <a:cubicBezTo>
                    <a:pt x="144" y="117"/>
                    <a:pt x="144" y="117"/>
                    <a:pt x="144" y="117"/>
                  </a:cubicBezTo>
                  <a:cubicBezTo>
                    <a:pt x="34" y="8"/>
                    <a:pt x="34" y="8"/>
                    <a:pt x="34" y="8"/>
                  </a:cubicBezTo>
                  <a:cubicBezTo>
                    <a:pt x="27" y="0"/>
                    <a:pt x="15" y="0"/>
                    <a:pt x="8" y="8"/>
                  </a:cubicBezTo>
                  <a:cubicBezTo>
                    <a:pt x="0" y="15"/>
                    <a:pt x="0" y="27"/>
                    <a:pt x="8" y="34"/>
                  </a:cubicBezTo>
                  <a:cubicBezTo>
                    <a:pt x="117" y="144"/>
                    <a:pt x="117" y="144"/>
                    <a:pt x="117" y="144"/>
                  </a:cubicBezTo>
                  <a:cubicBezTo>
                    <a:pt x="40" y="144"/>
                    <a:pt x="40" y="144"/>
                    <a:pt x="40" y="144"/>
                  </a:cubicBezTo>
                  <a:cubicBezTo>
                    <a:pt x="29" y="144"/>
                    <a:pt x="21" y="152"/>
                    <a:pt x="21" y="163"/>
                  </a:cubicBezTo>
                  <a:cubicBezTo>
                    <a:pt x="21" y="173"/>
                    <a:pt x="29" y="181"/>
                    <a:pt x="40" y="181"/>
                  </a:cubicBezTo>
                  <a:cubicBezTo>
                    <a:pt x="162" y="181"/>
                    <a:pt x="162" y="181"/>
                    <a:pt x="162" y="181"/>
                  </a:cubicBezTo>
                  <a:cubicBezTo>
                    <a:pt x="167" y="181"/>
                    <a:pt x="172" y="179"/>
                    <a:pt x="176" y="176"/>
                  </a:cubicBezTo>
                  <a:cubicBezTo>
                    <a:pt x="179" y="172"/>
                    <a:pt x="181" y="167"/>
                    <a:pt x="181" y="163"/>
                  </a:cubicBezTo>
                  <a:lnTo>
                    <a:pt x="181"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12">
                <a:defRPr/>
              </a:pPr>
              <a:endParaRPr lang="en-US" sz="1700" kern="0" dirty="0">
                <a:gradFill>
                  <a:gsLst>
                    <a:gs pos="1250">
                      <a:srgbClr val="FFFFFF"/>
                    </a:gs>
                    <a:gs pos="100000">
                      <a:srgbClr val="FFFFFF"/>
                    </a:gs>
                  </a:gsLst>
                  <a:lin ang="5400000" scaled="0"/>
                </a:gradFill>
                <a:ea typeface="MS PGothic" charset="0"/>
              </a:endParaRPr>
            </a:p>
          </p:txBody>
        </p:sp>
      </p:grpSp>
      <p:sp>
        <p:nvSpPr>
          <p:cNvPr id="218" name="Freeform 12"/>
          <p:cNvSpPr>
            <a:spLocks noChangeAspect="1" noEditPoints="1"/>
          </p:cNvSpPr>
          <p:nvPr/>
        </p:nvSpPr>
        <p:spPr bwMode="black">
          <a:xfrm>
            <a:off x="433842" y="3312852"/>
            <a:ext cx="450511" cy="271945"/>
          </a:xfrm>
          <a:custGeom>
            <a:avLst/>
            <a:gdLst>
              <a:gd name="T0" fmla="*/ 292 w 349"/>
              <a:gd name="T1" fmla="*/ 160 h 211"/>
              <a:gd name="T2" fmla="*/ 230 w 349"/>
              <a:gd name="T3" fmla="*/ 131 h 211"/>
              <a:gd name="T4" fmla="*/ 227 w 349"/>
              <a:gd name="T5" fmla="*/ 136 h 211"/>
              <a:gd name="T6" fmla="*/ 265 w 349"/>
              <a:gd name="T7" fmla="*/ 177 h 211"/>
              <a:gd name="T8" fmla="*/ 204 w 349"/>
              <a:gd name="T9" fmla="*/ 147 h 211"/>
              <a:gd name="T10" fmla="*/ 200 w 349"/>
              <a:gd name="T11" fmla="*/ 152 h 211"/>
              <a:gd name="T12" fmla="*/ 238 w 349"/>
              <a:gd name="T13" fmla="*/ 193 h 211"/>
              <a:gd name="T14" fmla="*/ 191 w 349"/>
              <a:gd name="T15" fmla="*/ 174 h 211"/>
              <a:gd name="T16" fmla="*/ 188 w 349"/>
              <a:gd name="T17" fmla="*/ 178 h 211"/>
              <a:gd name="T18" fmla="*/ 208 w 349"/>
              <a:gd name="T19" fmla="*/ 205 h 211"/>
              <a:gd name="T20" fmla="*/ 172 w 349"/>
              <a:gd name="T21" fmla="*/ 194 h 211"/>
              <a:gd name="T22" fmla="*/ 176 w 349"/>
              <a:gd name="T23" fmla="*/ 172 h 211"/>
              <a:gd name="T24" fmla="*/ 154 w 349"/>
              <a:gd name="T25" fmla="*/ 146 h 211"/>
              <a:gd name="T26" fmla="*/ 133 w 349"/>
              <a:gd name="T27" fmla="*/ 127 h 211"/>
              <a:gd name="T28" fmla="*/ 114 w 349"/>
              <a:gd name="T29" fmla="*/ 130 h 211"/>
              <a:gd name="T30" fmla="*/ 101 w 349"/>
              <a:gd name="T31" fmla="*/ 124 h 211"/>
              <a:gd name="T32" fmla="*/ 72 w 349"/>
              <a:gd name="T33" fmla="*/ 121 h 211"/>
              <a:gd name="T34" fmla="*/ 48 w 349"/>
              <a:gd name="T35" fmla="*/ 135 h 211"/>
              <a:gd name="T36" fmla="*/ 71 w 349"/>
              <a:gd name="T37" fmla="*/ 27 h 211"/>
              <a:gd name="T38" fmla="*/ 75 w 349"/>
              <a:gd name="T39" fmla="*/ 46 h 211"/>
              <a:gd name="T40" fmla="*/ 101 w 349"/>
              <a:gd name="T41" fmla="*/ 79 h 211"/>
              <a:gd name="T42" fmla="*/ 118 w 349"/>
              <a:gd name="T43" fmla="*/ 76 h 211"/>
              <a:gd name="T44" fmla="*/ 158 w 349"/>
              <a:gd name="T45" fmla="*/ 53 h 211"/>
              <a:gd name="T46" fmla="*/ 289 w 349"/>
              <a:gd name="T47" fmla="*/ 140 h 211"/>
              <a:gd name="T48" fmla="*/ 242 w 349"/>
              <a:gd name="T49" fmla="*/ 37 h 211"/>
              <a:gd name="T50" fmla="*/ 148 w 349"/>
              <a:gd name="T51" fmla="*/ 4 h 211"/>
              <a:gd name="T52" fmla="*/ 94 w 349"/>
              <a:gd name="T53" fmla="*/ 33 h 211"/>
              <a:gd name="T54" fmla="*/ 102 w 349"/>
              <a:gd name="T55" fmla="*/ 70 h 211"/>
              <a:gd name="T56" fmla="*/ 113 w 349"/>
              <a:gd name="T57" fmla="*/ 67 h 211"/>
              <a:gd name="T58" fmla="*/ 188 w 349"/>
              <a:gd name="T59" fmla="*/ 56 h 211"/>
              <a:gd name="T60" fmla="*/ 294 w 349"/>
              <a:gd name="T61" fmla="*/ 133 h 211"/>
              <a:gd name="T62" fmla="*/ 314 w 349"/>
              <a:gd name="T63" fmla="*/ 130 h 211"/>
              <a:gd name="T64" fmla="*/ 253 w 349"/>
              <a:gd name="T65" fmla="*/ 41 h 211"/>
              <a:gd name="T66" fmla="*/ 139 w 349"/>
              <a:gd name="T67" fmla="*/ 164 h 211"/>
              <a:gd name="T68" fmla="*/ 130 w 349"/>
              <a:gd name="T69" fmla="*/ 137 h 211"/>
              <a:gd name="T70" fmla="*/ 112 w 349"/>
              <a:gd name="T71" fmla="*/ 149 h 211"/>
              <a:gd name="T72" fmla="*/ 84 w 349"/>
              <a:gd name="T73" fmla="*/ 143 h 211"/>
              <a:gd name="T74" fmla="*/ 67 w 349"/>
              <a:gd name="T75" fmla="*/ 131 h 211"/>
              <a:gd name="T76" fmla="*/ 59 w 349"/>
              <a:gd name="T77" fmla="*/ 168 h 211"/>
              <a:gd name="T78" fmla="*/ 76 w 349"/>
              <a:gd name="T79" fmla="*/ 178 h 211"/>
              <a:gd name="T80" fmla="*/ 90 w 349"/>
              <a:gd name="T81" fmla="*/ 188 h 211"/>
              <a:gd name="T82" fmla="*/ 106 w 349"/>
              <a:gd name="T83" fmla="*/ 181 h 211"/>
              <a:gd name="T84" fmla="*/ 116 w 349"/>
              <a:gd name="T85" fmla="*/ 200 h 211"/>
              <a:gd name="T86" fmla="*/ 131 w 349"/>
              <a:gd name="T87" fmla="*/ 193 h 211"/>
              <a:gd name="T88" fmla="*/ 145 w 349"/>
              <a:gd name="T89" fmla="*/ 209 h 211"/>
              <a:gd name="T90" fmla="*/ 166 w 349"/>
              <a:gd name="T91" fmla="*/ 174 h 211"/>
              <a:gd name="T92" fmla="*/ 349 w 349"/>
              <a:gd name="T93" fmla="*/ 124 h 211"/>
              <a:gd name="T94" fmla="*/ 326 w 349"/>
              <a:gd name="T95" fmla="*/ 22 h 211"/>
              <a:gd name="T96" fmla="*/ 323 w 349"/>
              <a:gd name="T97" fmla="*/ 135 h 211"/>
              <a:gd name="T98" fmla="*/ 349 w 349"/>
              <a:gd name="T99" fmla="*/ 124 h 211"/>
              <a:gd name="T100" fmla="*/ 47 w 349"/>
              <a:gd name="T101" fmla="*/ 11 h 211"/>
              <a:gd name="T102" fmla="*/ 3 w 349"/>
              <a:gd name="T103" fmla="*/ 118 h 211"/>
              <a:gd name="T104" fmla="*/ 35 w 349"/>
              <a:gd name="T105" fmla="*/ 13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9" h="211">
                <a:moveTo>
                  <a:pt x="289" y="140"/>
                </a:moveTo>
                <a:cubicBezTo>
                  <a:pt x="294" y="144"/>
                  <a:pt x="296" y="154"/>
                  <a:pt x="292" y="160"/>
                </a:cubicBezTo>
                <a:cubicBezTo>
                  <a:pt x="289" y="164"/>
                  <a:pt x="285" y="167"/>
                  <a:pt x="279" y="167"/>
                </a:cubicBezTo>
                <a:cubicBezTo>
                  <a:pt x="279" y="167"/>
                  <a:pt x="279" y="167"/>
                  <a:pt x="230" y="131"/>
                </a:cubicBezTo>
                <a:cubicBezTo>
                  <a:pt x="228" y="130"/>
                  <a:pt x="227" y="131"/>
                  <a:pt x="226" y="132"/>
                </a:cubicBezTo>
                <a:cubicBezTo>
                  <a:pt x="226" y="134"/>
                  <a:pt x="226" y="135"/>
                  <a:pt x="227" y="136"/>
                </a:cubicBezTo>
                <a:cubicBezTo>
                  <a:pt x="227" y="136"/>
                  <a:pt x="227" y="136"/>
                  <a:pt x="267" y="164"/>
                </a:cubicBezTo>
                <a:cubicBezTo>
                  <a:pt x="267" y="168"/>
                  <a:pt x="267" y="172"/>
                  <a:pt x="265" y="177"/>
                </a:cubicBezTo>
                <a:cubicBezTo>
                  <a:pt x="262" y="181"/>
                  <a:pt x="257" y="183"/>
                  <a:pt x="253" y="183"/>
                </a:cubicBezTo>
                <a:cubicBezTo>
                  <a:pt x="253" y="183"/>
                  <a:pt x="253" y="183"/>
                  <a:pt x="204" y="147"/>
                </a:cubicBezTo>
                <a:cubicBezTo>
                  <a:pt x="203" y="147"/>
                  <a:pt x="200" y="147"/>
                  <a:pt x="200" y="148"/>
                </a:cubicBezTo>
                <a:cubicBezTo>
                  <a:pt x="199" y="150"/>
                  <a:pt x="199" y="151"/>
                  <a:pt x="200" y="152"/>
                </a:cubicBezTo>
                <a:cubicBezTo>
                  <a:pt x="200" y="152"/>
                  <a:pt x="200" y="152"/>
                  <a:pt x="240" y="181"/>
                </a:cubicBezTo>
                <a:cubicBezTo>
                  <a:pt x="240" y="185"/>
                  <a:pt x="240" y="189"/>
                  <a:pt x="238" y="193"/>
                </a:cubicBezTo>
                <a:cubicBezTo>
                  <a:pt x="235" y="197"/>
                  <a:pt x="231" y="198"/>
                  <a:pt x="226" y="198"/>
                </a:cubicBezTo>
                <a:cubicBezTo>
                  <a:pt x="226" y="198"/>
                  <a:pt x="226" y="198"/>
                  <a:pt x="191" y="174"/>
                </a:cubicBezTo>
                <a:cubicBezTo>
                  <a:pt x="189" y="172"/>
                  <a:pt x="188" y="172"/>
                  <a:pt x="187" y="174"/>
                </a:cubicBezTo>
                <a:cubicBezTo>
                  <a:pt x="187" y="175"/>
                  <a:pt x="187" y="177"/>
                  <a:pt x="188" y="178"/>
                </a:cubicBezTo>
                <a:cubicBezTo>
                  <a:pt x="188" y="178"/>
                  <a:pt x="188" y="178"/>
                  <a:pt x="210" y="194"/>
                </a:cubicBezTo>
                <a:cubicBezTo>
                  <a:pt x="211" y="198"/>
                  <a:pt x="210" y="202"/>
                  <a:pt x="208" y="205"/>
                </a:cubicBezTo>
                <a:cubicBezTo>
                  <a:pt x="204" y="209"/>
                  <a:pt x="200" y="211"/>
                  <a:pt x="196" y="211"/>
                </a:cubicBezTo>
                <a:cubicBezTo>
                  <a:pt x="196" y="211"/>
                  <a:pt x="196" y="211"/>
                  <a:pt x="172" y="194"/>
                </a:cubicBezTo>
                <a:cubicBezTo>
                  <a:pt x="172" y="194"/>
                  <a:pt x="172" y="194"/>
                  <a:pt x="176" y="175"/>
                </a:cubicBezTo>
                <a:cubicBezTo>
                  <a:pt x="176" y="175"/>
                  <a:pt x="176" y="174"/>
                  <a:pt x="176" y="172"/>
                </a:cubicBezTo>
                <a:cubicBezTo>
                  <a:pt x="177" y="160"/>
                  <a:pt x="169" y="150"/>
                  <a:pt x="157" y="147"/>
                </a:cubicBezTo>
                <a:cubicBezTo>
                  <a:pt x="156" y="146"/>
                  <a:pt x="156" y="146"/>
                  <a:pt x="154" y="146"/>
                </a:cubicBezTo>
                <a:cubicBezTo>
                  <a:pt x="153" y="146"/>
                  <a:pt x="152" y="146"/>
                  <a:pt x="150" y="146"/>
                </a:cubicBezTo>
                <a:cubicBezTo>
                  <a:pt x="149" y="136"/>
                  <a:pt x="142" y="130"/>
                  <a:pt x="133" y="127"/>
                </a:cubicBezTo>
                <a:cubicBezTo>
                  <a:pt x="131" y="127"/>
                  <a:pt x="130" y="127"/>
                  <a:pt x="130" y="127"/>
                </a:cubicBezTo>
                <a:cubicBezTo>
                  <a:pt x="123" y="126"/>
                  <a:pt x="118" y="127"/>
                  <a:pt x="114" y="130"/>
                </a:cubicBezTo>
                <a:cubicBezTo>
                  <a:pt x="111" y="127"/>
                  <a:pt x="107" y="124"/>
                  <a:pt x="102" y="124"/>
                </a:cubicBezTo>
                <a:cubicBezTo>
                  <a:pt x="101" y="124"/>
                  <a:pt x="101" y="124"/>
                  <a:pt x="101" y="124"/>
                </a:cubicBezTo>
                <a:cubicBezTo>
                  <a:pt x="95" y="123"/>
                  <a:pt x="90" y="124"/>
                  <a:pt x="86" y="127"/>
                </a:cubicBezTo>
                <a:cubicBezTo>
                  <a:pt x="82" y="124"/>
                  <a:pt x="76" y="121"/>
                  <a:pt x="72" y="121"/>
                </a:cubicBezTo>
                <a:cubicBezTo>
                  <a:pt x="70" y="121"/>
                  <a:pt x="67" y="121"/>
                  <a:pt x="64" y="121"/>
                </a:cubicBezTo>
                <a:cubicBezTo>
                  <a:pt x="56" y="124"/>
                  <a:pt x="51" y="128"/>
                  <a:pt x="48" y="135"/>
                </a:cubicBezTo>
                <a:cubicBezTo>
                  <a:pt x="48" y="135"/>
                  <a:pt x="48" y="135"/>
                  <a:pt x="44" y="134"/>
                </a:cubicBezTo>
                <a:cubicBezTo>
                  <a:pt x="43" y="81"/>
                  <a:pt x="71" y="27"/>
                  <a:pt x="71" y="27"/>
                </a:cubicBezTo>
                <a:cubicBezTo>
                  <a:pt x="71" y="27"/>
                  <a:pt x="76" y="27"/>
                  <a:pt x="84" y="27"/>
                </a:cubicBezTo>
                <a:cubicBezTo>
                  <a:pt x="79" y="33"/>
                  <a:pt x="75" y="40"/>
                  <a:pt x="75" y="46"/>
                </a:cubicBezTo>
                <a:cubicBezTo>
                  <a:pt x="74" y="53"/>
                  <a:pt x="75" y="58"/>
                  <a:pt x="78" y="64"/>
                </a:cubicBezTo>
                <a:cubicBezTo>
                  <a:pt x="83" y="73"/>
                  <a:pt x="91" y="79"/>
                  <a:pt x="101" y="79"/>
                </a:cubicBezTo>
                <a:cubicBezTo>
                  <a:pt x="101" y="79"/>
                  <a:pt x="101" y="79"/>
                  <a:pt x="101" y="79"/>
                </a:cubicBezTo>
                <a:cubicBezTo>
                  <a:pt x="106" y="80"/>
                  <a:pt x="113" y="79"/>
                  <a:pt x="118" y="76"/>
                </a:cubicBezTo>
                <a:cubicBezTo>
                  <a:pt x="118" y="76"/>
                  <a:pt x="118" y="76"/>
                  <a:pt x="122" y="73"/>
                </a:cubicBezTo>
                <a:cubicBezTo>
                  <a:pt x="122" y="73"/>
                  <a:pt x="122" y="73"/>
                  <a:pt x="158" y="53"/>
                </a:cubicBezTo>
                <a:cubicBezTo>
                  <a:pt x="158" y="53"/>
                  <a:pt x="158" y="53"/>
                  <a:pt x="183" y="64"/>
                </a:cubicBezTo>
                <a:cubicBezTo>
                  <a:pt x="183" y="64"/>
                  <a:pt x="183" y="64"/>
                  <a:pt x="289" y="140"/>
                </a:cubicBezTo>
                <a:close/>
                <a:moveTo>
                  <a:pt x="253" y="41"/>
                </a:moveTo>
                <a:cubicBezTo>
                  <a:pt x="250" y="41"/>
                  <a:pt x="246" y="40"/>
                  <a:pt x="242" y="37"/>
                </a:cubicBezTo>
                <a:cubicBezTo>
                  <a:pt x="165" y="2"/>
                  <a:pt x="165" y="2"/>
                  <a:pt x="165" y="2"/>
                </a:cubicBezTo>
                <a:cubicBezTo>
                  <a:pt x="160" y="0"/>
                  <a:pt x="153" y="1"/>
                  <a:pt x="148" y="4"/>
                </a:cubicBezTo>
                <a:cubicBezTo>
                  <a:pt x="117" y="21"/>
                  <a:pt x="117" y="21"/>
                  <a:pt x="117" y="21"/>
                </a:cubicBezTo>
                <a:cubicBezTo>
                  <a:pt x="94" y="33"/>
                  <a:pt x="94" y="33"/>
                  <a:pt x="94" y="33"/>
                </a:cubicBezTo>
                <a:cubicBezTo>
                  <a:pt x="85" y="39"/>
                  <a:pt x="82" y="51"/>
                  <a:pt x="87" y="60"/>
                </a:cubicBezTo>
                <a:cubicBezTo>
                  <a:pt x="90" y="66"/>
                  <a:pt x="96" y="70"/>
                  <a:pt x="102" y="70"/>
                </a:cubicBezTo>
                <a:cubicBezTo>
                  <a:pt x="106" y="70"/>
                  <a:pt x="110" y="70"/>
                  <a:pt x="113" y="67"/>
                </a:cubicBezTo>
                <a:cubicBezTo>
                  <a:pt x="113" y="67"/>
                  <a:pt x="113" y="67"/>
                  <a:pt x="113" y="67"/>
                </a:cubicBezTo>
                <a:cubicBezTo>
                  <a:pt x="159" y="43"/>
                  <a:pt x="159" y="43"/>
                  <a:pt x="159" y="43"/>
                </a:cubicBezTo>
                <a:cubicBezTo>
                  <a:pt x="188" y="56"/>
                  <a:pt x="188" y="56"/>
                  <a:pt x="188" y="56"/>
                </a:cubicBezTo>
                <a:cubicBezTo>
                  <a:pt x="228" y="86"/>
                  <a:pt x="228" y="86"/>
                  <a:pt x="228" y="86"/>
                </a:cubicBezTo>
                <a:cubicBezTo>
                  <a:pt x="294" y="133"/>
                  <a:pt x="294" y="133"/>
                  <a:pt x="294" y="133"/>
                </a:cubicBezTo>
                <a:cubicBezTo>
                  <a:pt x="295" y="134"/>
                  <a:pt x="295" y="134"/>
                  <a:pt x="295" y="134"/>
                </a:cubicBezTo>
                <a:cubicBezTo>
                  <a:pt x="314" y="130"/>
                  <a:pt x="314" y="130"/>
                  <a:pt x="314" y="130"/>
                </a:cubicBezTo>
                <a:cubicBezTo>
                  <a:pt x="317" y="68"/>
                  <a:pt x="289" y="39"/>
                  <a:pt x="289" y="39"/>
                </a:cubicBezTo>
                <a:cubicBezTo>
                  <a:pt x="289" y="39"/>
                  <a:pt x="261" y="44"/>
                  <a:pt x="253" y="41"/>
                </a:cubicBezTo>
                <a:close/>
                <a:moveTo>
                  <a:pt x="155" y="157"/>
                </a:moveTo>
                <a:cubicBezTo>
                  <a:pt x="149" y="156"/>
                  <a:pt x="142" y="158"/>
                  <a:pt x="139" y="164"/>
                </a:cubicBezTo>
                <a:cubicBezTo>
                  <a:pt x="141" y="154"/>
                  <a:pt x="141" y="154"/>
                  <a:pt x="141" y="154"/>
                </a:cubicBezTo>
                <a:cubicBezTo>
                  <a:pt x="143" y="146"/>
                  <a:pt x="138" y="138"/>
                  <a:pt x="130" y="137"/>
                </a:cubicBezTo>
                <a:cubicBezTo>
                  <a:pt x="122" y="135"/>
                  <a:pt x="114" y="139"/>
                  <a:pt x="112" y="148"/>
                </a:cubicBezTo>
                <a:cubicBezTo>
                  <a:pt x="112" y="149"/>
                  <a:pt x="112" y="149"/>
                  <a:pt x="112" y="149"/>
                </a:cubicBezTo>
                <a:cubicBezTo>
                  <a:pt x="112" y="142"/>
                  <a:pt x="107" y="135"/>
                  <a:pt x="100" y="134"/>
                </a:cubicBezTo>
                <a:cubicBezTo>
                  <a:pt x="94" y="133"/>
                  <a:pt x="86" y="137"/>
                  <a:pt x="84" y="143"/>
                </a:cubicBezTo>
                <a:cubicBezTo>
                  <a:pt x="84" y="143"/>
                  <a:pt x="84" y="143"/>
                  <a:pt x="84" y="143"/>
                </a:cubicBezTo>
                <a:cubicBezTo>
                  <a:pt x="82" y="135"/>
                  <a:pt x="74" y="130"/>
                  <a:pt x="67" y="131"/>
                </a:cubicBezTo>
                <a:cubicBezTo>
                  <a:pt x="59" y="134"/>
                  <a:pt x="53" y="141"/>
                  <a:pt x="55" y="149"/>
                </a:cubicBezTo>
                <a:cubicBezTo>
                  <a:pt x="59" y="168"/>
                  <a:pt x="59" y="168"/>
                  <a:pt x="59" y="168"/>
                </a:cubicBezTo>
                <a:cubicBezTo>
                  <a:pt x="60" y="173"/>
                  <a:pt x="65" y="178"/>
                  <a:pt x="72" y="178"/>
                </a:cubicBezTo>
                <a:cubicBezTo>
                  <a:pt x="74" y="178"/>
                  <a:pt x="75" y="178"/>
                  <a:pt x="76" y="178"/>
                </a:cubicBezTo>
                <a:cubicBezTo>
                  <a:pt x="78" y="178"/>
                  <a:pt x="78" y="178"/>
                  <a:pt x="79" y="177"/>
                </a:cubicBezTo>
                <a:cubicBezTo>
                  <a:pt x="80" y="182"/>
                  <a:pt x="84" y="186"/>
                  <a:pt x="90" y="188"/>
                </a:cubicBezTo>
                <a:cubicBezTo>
                  <a:pt x="91" y="188"/>
                  <a:pt x="91" y="188"/>
                  <a:pt x="91" y="188"/>
                </a:cubicBezTo>
                <a:cubicBezTo>
                  <a:pt x="96" y="188"/>
                  <a:pt x="102" y="185"/>
                  <a:pt x="106" y="181"/>
                </a:cubicBezTo>
                <a:cubicBezTo>
                  <a:pt x="104" y="182"/>
                  <a:pt x="104" y="182"/>
                  <a:pt x="104" y="182"/>
                </a:cubicBezTo>
                <a:cubicBezTo>
                  <a:pt x="103" y="189"/>
                  <a:pt x="108" y="197"/>
                  <a:pt x="116" y="200"/>
                </a:cubicBezTo>
                <a:cubicBezTo>
                  <a:pt x="116" y="200"/>
                  <a:pt x="116" y="200"/>
                  <a:pt x="118" y="200"/>
                </a:cubicBezTo>
                <a:cubicBezTo>
                  <a:pt x="123" y="200"/>
                  <a:pt x="129" y="197"/>
                  <a:pt x="131" y="193"/>
                </a:cubicBezTo>
                <a:cubicBezTo>
                  <a:pt x="131" y="200"/>
                  <a:pt x="135" y="206"/>
                  <a:pt x="143" y="209"/>
                </a:cubicBezTo>
                <a:cubicBezTo>
                  <a:pt x="143" y="209"/>
                  <a:pt x="143" y="209"/>
                  <a:pt x="145" y="209"/>
                </a:cubicBezTo>
                <a:cubicBezTo>
                  <a:pt x="151" y="209"/>
                  <a:pt x="158" y="205"/>
                  <a:pt x="161" y="197"/>
                </a:cubicBezTo>
                <a:cubicBezTo>
                  <a:pt x="166" y="174"/>
                  <a:pt x="166" y="174"/>
                  <a:pt x="166" y="174"/>
                </a:cubicBezTo>
                <a:cubicBezTo>
                  <a:pt x="168" y="166"/>
                  <a:pt x="162" y="158"/>
                  <a:pt x="155" y="157"/>
                </a:cubicBezTo>
                <a:close/>
                <a:moveTo>
                  <a:pt x="349" y="124"/>
                </a:moveTo>
                <a:cubicBezTo>
                  <a:pt x="338" y="30"/>
                  <a:pt x="338" y="30"/>
                  <a:pt x="338" y="30"/>
                </a:cubicBezTo>
                <a:cubicBezTo>
                  <a:pt x="337" y="24"/>
                  <a:pt x="332" y="21"/>
                  <a:pt x="326" y="22"/>
                </a:cubicBezTo>
                <a:cubicBezTo>
                  <a:pt x="294" y="30"/>
                  <a:pt x="294" y="30"/>
                  <a:pt x="294" y="30"/>
                </a:cubicBezTo>
                <a:cubicBezTo>
                  <a:pt x="294" y="30"/>
                  <a:pt x="328" y="64"/>
                  <a:pt x="323" y="135"/>
                </a:cubicBezTo>
                <a:cubicBezTo>
                  <a:pt x="338" y="135"/>
                  <a:pt x="338" y="135"/>
                  <a:pt x="338" y="135"/>
                </a:cubicBezTo>
                <a:cubicBezTo>
                  <a:pt x="345" y="135"/>
                  <a:pt x="349" y="130"/>
                  <a:pt x="349" y="124"/>
                </a:cubicBezTo>
                <a:close/>
                <a:moveTo>
                  <a:pt x="63" y="21"/>
                </a:moveTo>
                <a:cubicBezTo>
                  <a:pt x="47" y="11"/>
                  <a:pt x="47" y="11"/>
                  <a:pt x="47" y="11"/>
                </a:cubicBezTo>
                <a:cubicBezTo>
                  <a:pt x="42" y="9"/>
                  <a:pt x="36" y="11"/>
                  <a:pt x="34" y="17"/>
                </a:cubicBezTo>
                <a:cubicBezTo>
                  <a:pt x="3" y="118"/>
                  <a:pt x="3" y="118"/>
                  <a:pt x="3" y="118"/>
                </a:cubicBezTo>
                <a:cubicBezTo>
                  <a:pt x="0" y="124"/>
                  <a:pt x="4" y="130"/>
                  <a:pt x="9" y="130"/>
                </a:cubicBezTo>
                <a:cubicBezTo>
                  <a:pt x="35" y="135"/>
                  <a:pt x="35" y="135"/>
                  <a:pt x="35" y="135"/>
                </a:cubicBezTo>
                <a:cubicBezTo>
                  <a:pt x="32" y="79"/>
                  <a:pt x="63" y="21"/>
                  <a:pt x="6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endParaRPr lang="en-US" sz="2400" dirty="0">
              <a:gradFill>
                <a:gsLst>
                  <a:gs pos="1250">
                    <a:srgbClr val="FFFFFF"/>
                  </a:gs>
                  <a:gs pos="100000">
                    <a:srgbClr val="FFFFFF"/>
                  </a:gs>
                </a:gsLst>
                <a:lin ang="5400000" scaled="0"/>
              </a:gradFill>
              <a:ea typeface="MS PGothic" charset="0"/>
            </a:endParaRPr>
          </a:p>
        </p:txBody>
      </p:sp>
      <p:sp>
        <p:nvSpPr>
          <p:cNvPr id="219" name="Freeform 22"/>
          <p:cNvSpPr>
            <a:spLocks noChangeAspect="1" noEditPoints="1"/>
          </p:cNvSpPr>
          <p:nvPr/>
        </p:nvSpPr>
        <p:spPr bwMode="black">
          <a:xfrm>
            <a:off x="433841" y="5490084"/>
            <a:ext cx="378826" cy="378726"/>
          </a:xfrm>
          <a:custGeom>
            <a:avLst/>
            <a:gdLst>
              <a:gd name="T0" fmla="*/ 300 w 300"/>
              <a:gd name="T1" fmla="*/ 141 h 300"/>
              <a:gd name="T2" fmla="*/ 285 w 300"/>
              <a:gd name="T3" fmla="*/ 141 h 300"/>
              <a:gd name="T4" fmla="*/ 159 w 300"/>
              <a:gd name="T5" fmla="*/ 15 h 300"/>
              <a:gd name="T6" fmla="*/ 159 w 300"/>
              <a:gd name="T7" fmla="*/ 0 h 300"/>
              <a:gd name="T8" fmla="*/ 141 w 300"/>
              <a:gd name="T9" fmla="*/ 0 h 300"/>
              <a:gd name="T10" fmla="*/ 141 w 300"/>
              <a:gd name="T11" fmla="*/ 15 h 300"/>
              <a:gd name="T12" fmla="*/ 15 w 300"/>
              <a:gd name="T13" fmla="*/ 141 h 300"/>
              <a:gd name="T14" fmla="*/ 0 w 300"/>
              <a:gd name="T15" fmla="*/ 141 h 300"/>
              <a:gd name="T16" fmla="*/ 0 w 300"/>
              <a:gd name="T17" fmla="*/ 159 h 300"/>
              <a:gd name="T18" fmla="*/ 15 w 300"/>
              <a:gd name="T19" fmla="*/ 159 h 300"/>
              <a:gd name="T20" fmla="*/ 141 w 300"/>
              <a:gd name="T21" fmla="*/ 285 h 300"/>
              <a:gd name="T22" fmla="*/ 141 w 300"/>
              <a:gd name="T23" fmla="*/ 300 h 300"/>
              <a:gd name="T24" fmla="*/ 159 w 300"/>
              <a:gd name="T25" fmla="*/ 300 h 300"/>
              <a:gd name="T26" fmla="*/ 159 w 300"/>
              <a:gd name="T27" fmla="*/ 285 h 300"/>
              <a:gd name="T28" fmla="*/ 285 w 300"/>
              <a:gd name="T29" fmla="*/ 159 h 300"/>
              <a:gd name="T30" fmla="*/ 300 w 300"/>
              <a:gd name="T31" fmla="*/ 159 h 300"/>
              <a:gd name="T32" fmla="*/ 300 w 300"/>
              <a:gd name="T33" fmla="*/ 141 h 300"/>
              <a:gd name="T34" fmla="*/ 258 w 300"/>
              <a:gd name="T35" fmla="*/ 141 h 300"/>
              <a:gd name="T36" fmla="*/ 230 w 300"/>
              <a:gd name="T37" fmla="*/ 141 h 300"/>
              <a:gd name="T38" fmla="*/ 159 w 300"/>
              <a:gd name="T39" fmla="*/ 70 h 300"/>
              <a:gd name="T40" fmla="*/ 159 w 300"/>
              <a:gd name="T41" fmla="*/ 42 h 300"/>
              <a:gd name="T42" fmla="*/ 258 w 300"/>
              <a:gd name="T43" fmla="*/ 141 h 300"/>
              <a:gd name="T44" fmla="*/ 141 w 300"/>
              <a:gd name="T45" fmla="*/ 125 h 300"/>
              <a:gd name="T46" fmla="*/ 125 w 300"/>
              <a:gd name="T47" fmla="*/ 141 h 300"/>
              <a:gd name="T48" fmla="*/ 97 w 300"/>
              <a:gd name="T49" fmla="*/ 141 h 300"/>
              <a:gd name="T50" fmla="*/ 141 w 300"/>
              <a:gd name="T51" fmla="*/ 97 h 300"/>
              <a:gd name="T52" fmla="*/ 141 w 300"/>
              <a:gd name="T53" fmla="*/ 125 h 300"/>
              <a:gd name="T54" fmla="*/ 125 w 300"/>
              <a:gd name="T55" fmla="*/ 159 h 300"/>
              <a:gd name="T56" fmla="*/ 141 w 300"/>
              <a:gd name="T57" fmla="*/ 175 h 300"/>
              <a:gd name="T58" fmla="*/ 141 w 300"/>
              <a:gd name="T59" fmla="*/ 203 h 300"/>
              <a:gd name="T60" fmla="*/ 97 w 300"/>
              <a:gd name="T61" fmla="*/ 159 h 300"/>
              <a:gd name="T62" fmla="*/ 125 w 300"/>
              <a:gd name="T63" fmla="*/ 159 h 300"/>
              <a:gd name="T64" fmla="*/ 159 w 300"/>
              <a:gd name="T65" fmla="*/ 175 h 300"/>
              <a:gd name="T66" fmla="*/ 175 w 300"/>
              <a:gd name="T67" fmla="*/ 159 h 300"/>
              <a:gd name="T68" fmla="*/ 203 w 300"/>
              <a:gd name="T69" fmla="*/ 159 h 300"/>
              <a:gd name="T70" fmla="*/ 159 w 300"/>
              <a:gd name="T71" fmla="*/ 203 h 300"/>
              <a:gd name="T72" fmla="*/ 159 w 300"/>
              <a:gd name="T73" fmla="*/ 175 h 300"/>
              <a:gd name="T74" fmla="*/ 175 w 300"/>
              <a:gd name="T75" fmla="*/ 141 h 300"/>
              <a:gd name="T76" fmla="*/ 159 w 300"/>
              <a:gd name="T77" fmla="*/ 125 h 300"/>
              <a:gd name="T78" fmla="*/ 159 w 300"/>
              <a:gd name="T79" fmla="*/ 97 h 300"/>
              <a:gd name="T80" fmla="*/ 203 w 300"/>
              <a:gd name="T81" fmla="*/ 141 h 300"/>
              <a:gd name="T82" fmla="*/ 175 w 300"/>
              <a:gd name="T83" fmla="*/ 141 h 300"/>
              <a:gd name="T84" fmla="*/ 141 w 300"/>
              <a:gd name="T85" fmla="*/ 42 h 300"/>
              <a:gd name="T86" fmla="*/ 141 w 300"/>
              <a:gd name="T87" fmla="*/ 70 h 300"/>
              <a:gd name="T88" fmla="*/ 70 w 300"/>
              <a:gd name="T89" fmla="*/ 141 h 300"/>
              <a:gd name="T90" fmla="*/ 42 w 300"/>
              <a:gd name="T91" fmla="*/ 141 h 300"/>
              <a:gd name="T92" fmla="*/ 141 w 300"/>
              <a:gd name="T93" fmla="*/ 42 h 300"/>
              <a:gd name="T94" fmla="*/ 42 w 300"/>
              <a:gd name="T95" fmla="*/ 159 h 300"/>
              <a:gd name="T96" fmla="*/ 70 w 300"/>
              <a:gd name="T97" fmla="*/ 159 h 300"/>
              <a:gd name="T98" fmla="*/ 141 w 300"/>
              <a:gd name="T99" fmla="*/ 230 h 300"/>
              <a:gd name="T100" fmla="*/ 141 w 300"/>
              <a:gd name="T101" fmla="*/ 258 h 300"/>
              <a:gd name="T102" fmla="*/ 42 w 300"/>
              <a:gd name="T103" fmla="*/ 159 h 300"/>
              <a:gd name="T104" fmla="*/ 159 w 300"/>
              <a:gd name="T105" fmla="*/ 258 h 300"/>
              <a:gd name="T106" fmla="*/ 159 w 300"/>
              <a:gd name="T107" fmla="*/ 230 h 300"/>
              <a:gd name="T108" fmla="*/ 230 w 300"/>
              <a:gd name="T109" fmla="*/ 159 h 300"/>
              <a:gd name="T110" fmla="*/ 258 w 300"/>
              <a:gd name="T111" fmla="*/ 159 h 300"/>
              <a:gd name="T112" fmla="*/ 159 w 300"/>
              <a:gd name="T113" fmla="*/ 25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 h="300">
                <a:moveTo>
                  <a:pt x="300" y="141"/>
                </a:moveTo>
                <a:cubicBezTo>
                  <a:pt x="285" y="141"/>
                  <a:pt x="285" y="141"/>
                  <a:pt x="285" y="141"/>
                </a:cubicBezTo>
                <a:cubicBezTo>
                  <a:pt x="280" y="74"/>
                  <a:pt x="226" y="20"/>
                  <a:pt x="159" y="15"/>
                </a:cubicBezTo>
                <a:cubicBezTo>
                  <a:pt x="159" y="0"/>
                  <a:pt x="159" y="0"/>
                  <a:pt x="159" y="0"/>
                </a:cubicBezTo>
                <a:cubicBezTo>
                  <a:pt x="141" y="0"/>
                  <a:pt x="141" y="0"/>
                  <a:pt x="141" y="0"/>
                </a:cubicBezTo>
                <a:cubicBezTo>
                  <a:pt x="141" y="15"/>
                  <a:pt x="141" y="15"/>
                  <a:pt x="141" y="15"/>
                </a:cubicBezTo>
                <a:cubicBezTo>
                  <a:pt x="74" y="20"/>
                  <a:pt x="20" y="74"/>
                  <a:pt x="15" y="141"/>
                </a:cubicBezTo>
                <a:cubicBezTo>
                  <a:pt x="0" y="141"/>
                  <a:pt x="0" y="141"/>
                  <a:pt x="0" y="141"/>
                </a:cubicBezTo>
                <a:cubicBezTo>
                  <a:pt x="0" y="159"/>
                  <a:pt x="0" y="159"/>
                  <a:pt x="0" y="159"/>
                </a:cubicBezTo>
                <a:cubicBezTo>
                  <a:pt x="15" y="159"/>
                  <a:pt x="15" y="159"/>
                  <a:pt x="15" y="159"/>
                </a:cubicBezTo>
                <a:cubicBezTo>
                  <a:pt x="20" y="226"/>
                  <a:pt x="74" y="280"/>
                  <a:pt x="141" y="285"/>
                </a:cubicBezTo>
                <a:cubicBezTo>
                  <a:pt x="141" y="300"/>
                  <a:pt x="141" y="300"/>
                  <a:pt x="141" y="300"/>
                </a:cubicBezTo>
                <a:cubicBezTo>
                  <a:pt x="159" y="300"/>
                  <a:pt x="159" y="300"/>
                  <a:pt x="159" y="300"/>
                </a:cubicBezTo>
                <a:cubicBezTo>
                  <a:pt x="159" y="285"/>
                  <a:pt x="159" y="285"/>
                  <a:pt x="159" y="285"/>
                </a:cubicBezTo>
                <a:cubicBezTo>
                  <a:pt x="226" y="280"/>
                  <a:pt x="280" y="226"/>
                  <a:pt x="285" y="159"/>
                </a:cubicBezTo>
                <a:cubicBezTo>
                  <a:pt x="300" y="159"/>
                  <a:pt x="300" y="159"/>
                  <a:pt x="300" y="159"/>
                </a:cubicBezTo>
                <a:lnTo>
                  <a:pt x="300" y="141"/>
                </a:lnTo>
                <a:close/>
                <a:moveTo>
                  <a:pt x="258" y="141"/>
                </a:moveTo>
                <a:cubicBezTo>
                  <a:pt x="230" y="141"/>
                  <a:pt x="230" y="141"/>
                  <a:pt x="230" y="141"/>
                </a:cubicBezTo>
                <a:cubicBezTo>
                  <a:pt x="226" y="103"/>
                  <a:pt x="197" y="74"/>
                  <a:pt x="159" y="70"/>
                </a:cubicBezTo>
                <a:cubicBezTo>
                  <a:pt x="159" y="42"/>
                  <a:pt x="159" y="42"/>
                  <a:pt x="159" y="42"/>
                </a:cubicBezTo>
                <a:cubicBezTo>
                  <a:pt x="211" y="47"/>
                  <a:pt x="253" y="89"/>
                  <a:pt x="258" y="141"/>
                </a:cubicBezTo>
                <a:close/>
                <a:moveTo>
                  <a:pt x="141" y="125"/>
                </a:moveTo>
                <a:cubicBezTo>
                  <a:pt x="133" y="127"/>
                  <a:pt x="127" y="133"/>
                  <a:pt x="125" y="141"/>
                </a:cubicBezTo>
                <a:cubicBezTo>
                  <a:pt x="97" y="141"/>
                  <a:pt x="97" y="141"/>
                  <a:pt x="97" y="141"/>
                </a:cubicBezTo>
                <a:cubicBezTo>
                  <a:pt x="101" y="118"/>
                  <a:pt x="118" y="101"/>
                  <a:pt x="141" y="97"/>
                </a:cubicBezTo>
                <a:lnTo>
                  <a:pt x="141" y="125"/>
                </a:lnTo>
                <a:close/>
                <a:moveTo>
                  <a:pt x="125" y="159"/>
                </a:moveTo>
                <a:cubicBezTo>
                  <a:pt x="127" y="167"/>
                  <a:pt x="133" y="173"/>
                  <a:pt x="141" y="175"/>
                </a:cubicBezTo>
                <a:cubicBezTo>
                  <a:pt x="141" y="203"/>
                  <a:pt x="141" y="203"/>
                  <a:pt x="141" y="203"/>
                </a:cubicBezTo>
                <a:cubicBezTo>
                  <a:pt x="118" y="199"/>
                  <a:pt x="101" y="182"/>
                  <a:pt x="97" y="159"/>
                </a:cubicBezTo>
                <a:lnTo>
                  <a:pt x="125" y="159"/>
                </a:lnTo>
                <a:close/>
                <a:moveTo>
                  <a:pt x="159" y="175"/>
                </a:moveTo>
                <a:cubicBezTo>
                  <a:pt x="167" y="173"/>
                  <a:pt x="173" y="167"/>
                  <a:pt x="175" y="159"/>
                </a:cubicBezTo>
                <a:cubicBezTo>
                  <a:pt x="203" y="159"/>
                  <a:pt x="203" y="159"/>
                  <a:pt x="203" y="159"/>
                </a:cubicBezTo>
                <a:cubicBezTo>
                  <a:pt x="199" y="182"/>
                  <a:pt x="182" y="199"/>
                  <a:pt x="159" y="203"/>
                </a:cubicBezTo>
                <a:lnTo>
                  <a:pt x="159" y="175"/>
                </a:lnTo>
                <a:close/>
                <a:moveTo>
                  <a:pt x="175" y="141"/>
                </a:moveTo>
                <a:cubicBezTo>
                  <a:pt x="173" y="133"/>
                  <a:pt x="167" y="127"/>
                  <a:pt x="159" y="125"/>
                </a:cubicBezTo>
                <a:cubicBezTo>
                  <a:pt x="159" y="97"/>
                  <a:pt x="159" y="97"/>
                  <a:pt x="159" y="97"/>
                </a:cubicBezTo>
                <a:cubicBezTo>
                  <a:pt x="182" y="101"/>
                  <a:pt x="199" y="118"/>
                  <a:pt x="203" y="141"/>
                </a:cubicBezTo>
                <a:lnTo>
                  <a:pt x="175" y="141"/>
                </a:lnTo>
                <a:close/>
                <a:moveTo>
                  <a:pt x="141" y="42"/>
                </a:moveTo>
                <a:cubicBezTo>
                  <a:pt x="141" y="70"/>
                  <a:pt x="141" y="70"/>
                  <a:pt x="141" y="70"/>
                </a:cubicBezTo>
                <a:cubicBezTo>
                  <a:pt x="103" y="74"/>
                  <a:pt x="74" y="103"/>
                  <a:pt x="70" y="141"/>
                </a:cubicBezTo>
                <a:cubicBezTo>
                  <a:pt x="42" y="141"/>
                  <a:pt x="42" y="141"/>
                  <a:pt x="42" y="141"/>
                </a:cubicBezTo>
                <a:cubicBezTo>
                  <a:pt x="47" y="89"/>
                  <a:pt x="89" y="47"/>
                  <a:pt x="141" y="42"/>
                </a:cubicBezTo>
                <a:close/>
                <a:moveTo>
                  <a:pt x="42" y="159"/>
                </a:moveTo>
                <a:cubicBezTo>
                  <a:pt x="70" y="159"/>
                  <a:pt x="70" y="159"/>
                  <a:pt x="70" y="159"/>
                </a:cubicBezTo>
                <a:cubicBezTo>
                  <a:pt x="74" y="197"/>
                  <a:pt x="103" y="226"/>
                  <a:pt x="141" y="230"/>
                </a:cubicBezTo>
                <a:cubicBezTo>
                  <a:pt x="141" y="258"/>
                  <a:pt x="141" y="258"/>
                  <a:pt x="141" y="258"/>
                </a:cubicBezTo>
                <a:cubicBezTo>
                  <a:pt x="89" y="253"/>
                  <a:pt x="47" y="211"/>
                  <a:pt x="42" y="159"/>
                </a:cubicBezTo>
                <a:close/>
                <a:moveTo>
                  <a:pt x="159" y="258"/>
                </a:moveTo>
                <a:cubicBezTo>
                  <a:pt x="159" y="230"/>
                  <a:pt x="159" y="230"/>
                  <a:pt x="159" y="230"/>
                </a:cubicBezTo>
                <a:cubicBezTo>
                  <a:pt x="197" y="226"/>
                  <a:pt x="226" y="197"/>
                  <a:pt x="230" y="159"/>
                </a:cubicBezTo>
                <a:cubicBezTo>
                  <a:pt x="258" y="159"/>
                  <a:pt x="258" y="159"/>
                  <a:pt x="258" y="159"/>
                </a:cubicBezTo>
                <a:cubicBezTo>
                  <a:pt x="253" y="211"/>
                  <a:pt x="211" y="253"/>
                  <a:pt x="159" y="2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1" tIns="41141" rIns="82281" bIns="41141" numCol="1" anchor="t" anchorCtr="0" compatLnSpc="1">
            <a:prstTxWarp prst="textNoShape">
              <a:avLst/>
            </a:prstTxWarp>
          </a:bodyPr>
          <a:lstStyle/>
          <a:p>
            <a:pPr defTabSz="932384"/>
            <a:endParaRPr lang="en-US" sz="1598" dirty="0">
              <a:gradFill>
                <a:gsLst>
                  <a:gs pos="1250">
                    <a:srgbClr val="FFFFFF"/>
                  </a:gs>
                  <a:gs pos="100000">
                    <a:srgbClr val="FFFFFF"/>
                  </a:gs>
                </a:gsLst>
                <a:lin ang="5400000" scaled="0"/>
              </a:gradFill>
              <a:ea typeface="MS PGothic" charset="0"/>
            </a:endParaRPr>
          </a:p>
        </p:txBody>
      </p:sp>
      <p:sp>
        <p:nvSpPr>
          <p:cNvPr id="220" name="Freeform 90"/>
          <p:cNvSpPr>
            <a:spLocks noChangeAspect="1" noEditPoints="1"/>
          </p:cNvSpPr>
          <p:nvPr/>
        </p:nvSpPr>
        <p:spPr bwMode="black">
          <a:xfrm>
            <a:off x="433842" y="4004069"/>
            <a:ext cx="343253" cy="376594"/>
          </a:xfrm>
          <a:custGeom>
            <a:avLst/>
            <a:gdLst>
              <a:gd name="T0" fmla="*/ 278 w 278"/>
              <a:gd name="T1" fmla="*/ 57 h 305"/>
              <a:gd name="T2" fmla="*/ 277 w 278"/>
              <a:gd name="T3" fmla="*/ 54 h 305"/>
              <a:gd name="T4" fmla="*/ 276 w 278"/>
              <a:gd name="T5" fmla="*/ 52 h 305"/>
              <a:gd name="T6" fmla="*/ 274 w 278"/>
              <a:gd name="T7" fmla="*/ 49 h 305"/>
              <a:gd name="T8" fmla="*/ 272 w 278"/>
              <a:gd name="T9" fmla="*/ 47 h 305"/>
              <a:gd name="T10" fmla="*/ 270 w 278"/>
              <a:gd name="T11" fmla="*/ 46 h 305"/>
              <a:gd name="T12" fmla="*/ 267 w 278"/>
              <a:gd name="T13" fmla="*/ 45 h 305"/>
              <a:gd name="T14" fmla="*/ 265 w 278"/>
              <a:gd name="T15" fmla="*/ 44 h 305"/>
              <a:gd name="T16" fmla="*/ 263 w 278"/>
              <a:gd name="T17" fmla="*/ 44 h 305"/>
              <a:gd name="T18" fmla="*/ 32 w 278"/>
              <a:gd name="T19" fmla="*/ 13 h 305"/>
              <a:gd name="T20" fmla="*/ 2 w 278"/>
              <a:gd name="T21" fmla="*/ 21 h 305"/>
              <a:gd name="T22" fmla="*/ 63 w 278"/>
              <a:gd name="T23" fmla="*/ 256 h 305"/>
              <a:gd name="T24" fmla="*/ 65 w 278"/>
              <a:gd name="T25" fmla="*/ 259 h 305"/>
              <a:gd name="T26" fmla="*/ 66 w 278"/>
              <a:gd name="T27" fmla="*/ 261 h 305"/>
              <a:gd name="T28" fmla="*/ 68 w 278"/>
              <a:gd name="T29" fmla="*/ 263 h 305"/>
              <a:gd name="T30" fmla="*/ 71 w 278"/>
              <a:gd name="T31" fmla="*/ 265 h 305"/>
              <a:gd name="T32" fmla="*/ 72 w 278"/>
              <a:gd name="T33" fmla="*/ 265 h 305"/>
              <a:gd name="T34" fmla="*/ 119 w 278"/>
              <a:gd name="T35" fmla="*/ 266 h 305"/>
              <a:gd name="T36" fmla="*/ 211 w 278"/>
              <a:gd name="T37" fmla="*/ 254 h 305"/>
              <a:gd name="T38" fmla="*/ 248 w 278"/>
              <a:gd name="T39" fmla="*/ 251 h 305"/>
              <a:gd name="T40" fmla="*/ 89 w 278"/>
              <a:gd name="T41" fmla="*/ 236 h 305"/>
              <a:gd name="T42" fmla="*/ 248 w 278"/>
              <a:gd name="T43" fmla="*/ 179 h 305"/>
              <a:gd name="T44" fmla="*/ 251 w 278"/>
              <a:gd name="T45" fmla="*/ 179 h 305"/>
              <a:gd name="T46" fmla="*/ 254 w 278"/>
              <a:gd name="T47" fmla="*/ 178 h 305"/>
              <a:gd name="T48" fmla="*/ 256 w 278"/>
              <a:gd name="T49" fmla="*/ 177 h 305"/>
              <a:gd name="T50" fmla="*/ 258 w 278"/>
              <a:gd name="T51" fmla="*/ 175 h 305"/>
              <a:gd name="T52" fmla="*/ 260 w 278"/>
              <a:gd name="T53" fmla="*/ 173 h 305"/>
              <a:gd name="T54" fmla="*/ 261 w 278"/>
              <a:gd name="T55" fmla="*/ 170 h 305"/>
              <a:gd name="T56" fmla="*/ 262 w 278"/>
              <a:gd name="T57" fmla="*/ 168 h 305"/>
              <a:gd name="T58" fmla="*/ 263 w 278"/>
              <a:gd name="T59" fmla="*/ 166 h 305"/>
              <a:gd name="T60" fmla="*/ 278 w 278"/>
              <a:gd name="T61" fmla="*/ 60 h 305"/>
              <a:gd name="T62" fmla="*/ 278 w 278"/>
              <a:gd name="T63" fmla="*/ 59 h 305"/>
              <a:gd name="T64" fmla="*/ 66 w 278"/>
              <a:gd name="T65" fmla="*/ 149 h 305"/>
              <a:gd name="T66" fmla="*/ 238 w 278"/>
              <a:gd name="T67" fmla="*/ 126 h 305"/>
              <a:gd name="T68" fmla="*/ 242 w 278"/>
              <a:gd name="T69" fmla="*/ 96 h 305"/>
              <a:gd name="T70" fmla="*/ 47 w 278"/>
              <a:gd name="T71" fmla="*/ 74 h 305"/>
              <a:gd name="T72" fmla="*/ 242 w 278"/>
              <a:gd name="T73" fmla="*/ 96 h 305"/>
              <a:gd name="T74" fmla="*/ 95 w 278"/>
              <a:gd name="T75" fmla="*/ 305 h 305"/>
              <a:gd name="T76" fmla="*/ 95 w 278"/>
              <a:gd name="T77" fmla="*/ 263 h 305"/>
              <a:gd name="T78" fmla="*/ 232 w 278"/>
              <a:gd name="T79" fmla="*/ 284 h 305"/>
              <a:gd name="T80" fmla="*/ 190 w 278"/>
              <a:gd name="T81" fmla="*/ 284 h 305"/>
              <a:gd name="T82" fmla="*/ 232 w 278"/>
              <a:gd name="T83" fmla="*/ 28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8" h="305">
                <a:moveTo>
                  <a:pt x="278" y="59"/>
                </a:moveTo>
                <a:cubicBezTo>
                  <a:pt x="278" y="58"/>
                  <a:pt x="278" y="57"/>
                  <a:pt x="278" y="57"/>
                </a:cubicBezTo>
                <a:cubicBezTo>
                  <a:pt x="278" y="56"/>
                  <a:pt x="278" y="56"/>
                  <a:pt x="278" y="56"/>
                </a:cubicBezTo>
                <a:cubicBezTo>
                  <a:pt x="277" y="55"/>
                  <a:pt x="277" y="55"/>
                  <a:pt x="277" y="54"/>
                </a:cubicBezTo>
                <a:cubicBezTo>
                  <a:pt x="277" y="54"/>
                  <a:pt x="277" y="53"/>
                  <a:pt x="277" y="53"/>
                </a:cubicBezTo>
                <a:cubicBezTo>
                  <a:pt x="276" y="52"/>
                  <a:pt x="276" y="52"/>
                  <a:pt x="276" y="52"/>
                </a:cubicBezTo>
                <a:cubicBezTo>
                  <a:pt x="276" y="51"/>
                  <a:pt x="275" y="51"/>
                  <a:pt x="275" y="50"/>
                </a:cubicBezTo>
                <a:cubicBezTo>
                  <a:pt x="275" y="50"/>
                  <a:pt x="275" y="50"/>
                  <a:pt x="274" y="49"/>
                </a:cubicBezTo>
                <a:cubicBezTo>
                  <a:pt x="274" y="49"/>
                  <a:pt x="274" y="48"/>
                  <a:pt x="273" y="48"/>
                </a:cubicBezTo>
                <a:cubicBezTo>
                  <a:pt x="273" y="48"/>
                  <a:pt x="273" y="48"/>
                  <a:pt x="272" y="47"/>
                </a:cubicBezTo>
                <a:cubicBezTo>
                  <a:pt x="272" y="47"/>
                  <a:pt x="271" y="47"/>
                  <a:pt x="271" y="46"/>
                </a:cubicBezTo>
                <a:cubicBezTo>
                  <a:pt x="271" y="46"/>
                  <a:pt x="270" y="46"/>
                  <a:pt x="270" y="46"/>
                </a:cubicBezTo>
                <a:cubicBezTo>
                  <a:pt x="269" y="45"/>
                  <a:pt x="269" y="45"/>
                  <a:pt x="268" y="45"/>
                </a:cubicBezTo>
                <a:cubicBezTo>
                  <a:pt x="268" y="45"/>
                  <a:pt x="268" y="45"/>
                  <a:pt x="267" y="45"/>
                </a:cubicBezTo>
                <a:cubicBezTo>
                  <a:pt x="267" y="44"/>
                  <a:pt x="266" y="44"/>
                  <a:pt x="266" y="44"/>
                </a:cubicBezTo>
                <a:cubicBezTo>
                  <a:pt x="265" y="44"/>
                  <a:pt x="265" y="44"/>
                  <a:pt x="265" y="44"/>
                </a:cubicBezTo>
                <a:cubicBezTo>
                  <a:pt x="265" y="44"/>
                  <a:pt x="264" y="44"/>
                  <a:pt x="264" y="44"/>
                </a:cubicBezTo>
                <a:cubicBezTo>
                  <a:pt x="264" y="44"/>
                  <a:pt x="263" y="44"/>
                  <a:pt x="263" y="44"/>
                </a:cubicBezTo>
                <a:cubicBezTo>
                  <a:pt x="39" y="44"/>
                  <a:pt x="39" y="44"/>
                  <a:pt x="39" y="44"/>
                </a:cubicBezTo>
                <a:cubicBezTo>
                  <a:pt x="32" y="13"/>
                  <a:pt x="32" y="13"/>
                  <a:pt x="32" y="13"/>
                </a:cubicBezTo>
                <a:cubicBezTo>
                  <a:pt x="29" y="5"/>
                  <a:pt x="21" y="0"/>
                  <a:pt x="13" y="2"/>
                </a:cubicBezTo>
                <a:cubicBezTo>
                  <a:pt x="5" y="5"/>
                  <a:pt x="0" y="13"/>
                  <a:pt x="2" y="21"/>
                </a:cubicBezTo>
                <a:cubicBezTo>
                  <a:pt x="62" y="255"/>
                  <a:pt x="62" y="255"/>
                  <a:pt x="62" y="255"/>
                </a:cubicBezTo>
                <a:cubicBezTo>
                  <a:pt x="63" y="255"/>
                  <a:pt x="63" y="256"/>
                  <a:pt x="63" y="256"/>
                </a:cubicBezTo>
                <a:cubicBezTo>
                  <a:pt x="63" y="256"/>
                  <a:pt x="63" y="257"/>
                  <a:pt x="63" y="257"/>
                </a:cubicBezTo>
                <a:cubicBezTo>
                  <a:pt x="64" y="258"/>
                  <a:pt x="64" y="259"/>
                  <a:pt x="65" y="259"/>
                </a:cubicBezTo>
                <a:cubicBezTo>
                  <a:pt x="65" y="259"/>
                  <a:pt x="65" y="259"/>
                  <a:pt x="65" y="259"/>
                </a:cubicBezTo>
                <a:cubicBezTo>
                  <a:pt x="65" y="260"/>
                  <a:pt x="66" y="261"/>
                  <a:pt x="66" y="261"/>
                </a:cubicBezTo>
                <a:cubicBezTo>
                  <a:pt x="66" y="262"/>
                  <a:pt x="67" y="262"/>
                  <a:pt x="67" y="262"/>
                </a:cubicBezTo>
                <a:cubicBezTo>
                  <a:pt x="67" y="262"/>
                  <a:pt x="68" y="263"/>
                  <a:pt x="68" y="263"/>
                </a:cubicBezTo>
                <a:cubicBezTo>
                  <a:pt x="69" y="263"/>
                  <a:pt x="69" y="264"/>
                  <a:pt x="69" y="264"/>
                </a:cubicBezTo>
                <a:cubicBezTo>
                  <a:pt x="70" y="264"/>
                  <a:pt x="70" y="264"/>
                  <a:pt x="71" y="265"/>
                </a:cubicBezTo>
                <a:cubicBezTo>
                  <a:pt x="71" y="265"/>
                  <a:pt x="71" y="265"/>
                  <a:pt x="72" y="265"/>
                </a:cubicBezTo>
                <a:cubicBezTo>
                  <a:pt x="72" y="265"/>
                  <a:pt x="72" y="265"/>
                  <a:pt x="72" y="265"/>
                </a:cubicBezTo>
                <a:cubicBezTo>
                  <a:pt x="77" y="258"/>
                  <a:pt x="86" y="254"/>
                  <a:pt x="95" y="254"/>
                </a:cubicBezTo>
                <a:cubicBezTo>
                  <a:pt x="105" y="254"/>
                  <a:pt x="113" y="259"/>
                  <a:pt x="119" y="266"/>
                </a:cubicBezTo>
                <a:cubicBezTo>
                  <a:pt x="187" y="266"/>
                  <a:pt x="187" y="266"/>
                  <a:pt x="187" y="266"/>
                </a:cubicBezTo>
                <a:cubicBezTo>
                  <a:pt x="193" y="259"/>
                  <a:pt x="201" y="254"/>
                  <a:pt x="211" y="254"/>
                </a:cubicBezTo>
                <a:cubicBezTo>
                  <a:pt x="221" y="254"/>
                  <a:pt x="229" y="259"/>
                  <a:pt x="235" y="266"/>
                </a:cubicBezTo>
                <a:cubicBezTo>
                  <a:pt x="242" y="265"/>
                  <a:pt x="248" y="259"/>
                  <a:pt x="248" y="251"/>
                </a:cubicBezTo>
                <a:cubicBezTo>
                  <a:pt x="248" y="243"/>
                  <a:pt x="241" y="236"/>
                  <a:pt x="233" y="236"/>
                </a:cubicBezTo>
                <a:cubicBezTo>
                  <a:pt x="89" y="236"/>
                  <a:pt x="89" y="236"/>
                  <a:pt x="89" y="236"/>
                </a:cubicBezTo>
                <a:cubicBezTo>
                  <a:pt x="74" y="179"/>
                  <a:pt x="74" y="179"/>
                  <a:pt x="74" y="179"/>
                </a:cubicBezTo>
                <a:cubicBezTo>
                  <a:pt x="248" y="179"/>
                  <a:pt x="248" y="179"/>
                  <a:pt x="248" y="179"/>
                </a:cubicBezTo>
                <a:cubicBezTo>
                  <a:pt x="248" y="179"/>
                  <a:pt x="248" y="179"/>
                  <a:pt x="248" y="179"/>
                </a:cubicBezTo>
                <a:cubicBezTo>
                  <a:pt x="249" y="179"/>
                  <a:pt x="250" y="179"/>
                  <a:pt x="251" y="179"/>
                </a:cubicBezTo>
                <a:cubicBezTo>
                  <a:pt x="251" y="179"/>
                  <a:pt x="251" y="179"/>
                  <a:pt x="252" y="178"/>
                </a:cubicBezTo>
                <a:cubicBezTo>
                  <a:pt x="252" y="178"/>
                  <a:pt x="253" y="178"/>
                  <a:pt x="254" y="178"/>
                </a:cubicBezTo>
                <a:cubicBezTo>
                  <a:pt x="254" y="178"/>
                  <a:pt x="254" y="178"/>
                  <a:pt x="255" y="177"/>
                </a:cubicBezTo>
                <a:cubicBezTo>
                  <a:pt x="255" y="177"/>
                  <a:pt x="256" y="177"/>
                  <a:pt x="256" y="177"/>
                </a:cubicBezTo>
                <a:cubicBezTo>
                  <a:pt x="256" y="176"/>
                  <a:pt x="257" y="176"/>
                  <a:pt x="257" y="176"/>
                </a:cubicBezTo>
                <a:cubicBezTo>
                  <a:pt x="257" y="176"/>
                  <a:pt x="258" y="175"/>
                  <a:pt x="258" y="175"/>
                </a:cubicBezTo>
                <a:cubicBezTo>
                  <a:pt x="259" y="175"/>
                  <a:pt x="259" y="174"/>
                  <a:pt x="259" y="174"/>
                </a:cubicBezTo>
                <a:cubicBezTo>
                  <a:pt x="259" y="174"/>
                  <a:pt x="260" y="173"/>
                  <a:pt x="260" y="173"/>
                </a:cubicBezTo>
                <a:cubicBezTo>
                  <a:pt x="260" y="173"/>
                  <a:pt x="261" y="172"/>
                  <a:pt x="261" y="172"/>
                </a:cubicBezTo>
                <a:cubicBezTo>
                  <a:pt x="261" y="171"/>
                  <a:pt x="261" y="171"/>
                  <a:pt x="261" y="170"/>
                </a:cubicBezTo>
                <a:cubicBezTo>
                  <a:pt x="262" y="170"/>
                  <a:pt x="262" y="170"/>
                  <a:pt x="262" y="169"/>
                </a:cubicBezTo>
                <a:cubicBezTo>
                  <a:pt x="262" y="169"/>
                  <a:pt x="262" y="168"/>
                  <a:pt x="262" y="168"/>
                </a:cubicBezTo>
                <a:cubicBezTo>
                  <a:pt x="263" y="167"/>
                  <a:pt x="263" y="167"/>
                  <a:pt x="263" y="167"/>
                </a:cubicBezTo>
                <a:cubicBezTo>
                  <a:pt x="263" y="166"/>
                  <a:pt x="263" y="166"/>
                  <a:pt x="263" y="166"/>
                </a:cubicBezTo>
                <a:cubicBezTo>
                  <a:pt x="278" y="61"/>
                  <a:pt x="278" y="61"/>
                  <a:pt x="278" y="61"/>
                </a:cubicBezTo>
                <a:cubicBezTo>
                  <a:pt x="278" y="61"/>
                  <a:pt x="278" y="60"/>
                  <a:pt x="278" y="60"/>
                </a:cubicBezTo>
                <a:cubicBezTo>
                  <a:pt x="278" y="60"/>
                  <a:pt x="278" y="59"/>
                  <a:pt x="278" y="59"/>
                </a:cubicBezTo>
                <a:cubicBezTo>
                  <a:pt x="278" y="59"/>
                  <a:pt x="278" y="59"/>
                  <a:pt x="278" y="59"/>
                </a:cubicBezTo>
                <a:close/>
                <a:moveTo>
                  <a:pt x="235" y="149"/>
                </a:moveTo>
                <a:cubicBezTo>
                  <a:pt x="66" y="149"/>
                  <a:pt x="66" y="149"/>
                  <a:pt x="66" y="149"/>
                </a:cubicBezTo>
                <a:cubicBezTo>
                  <a:pt x="61" y="126"/>
                  <a:pt x="61" y="126"/>
                  <a:pt x="61" y="126"/>
                </a:cubicBezTo>
                <a:cubicBezTo>
                  <a:pt x="238" y="126"/>
                  <a:pt x="238" y="126"/>
                  <a:pt x="238" y="126"/>
                </a:cubicBezTo>
                <a:lnTo>
                  <a:pt x="235" y="149"/>
                </a:lnTo>
                <a:close/>
                <a:moveTo>
                  <a:pt x="242" y="96"/>
                </a:moveTo>
                <a:cubicBezTo>
                  <a:pt x="53" y="96"/>
                  <a:pt x="53" y="96"/>
                  <a:pt x="53" y="96"/>
                </a:cubicBezTo>
                <a:cubicBezTo>
                  <a:pt x="47" y="74"/>
                  <a:pt x="47" y="74"/>
                  <a:pt x="47" y="74"/>
                </a:cubicBezTo>
                <a:cubicBezTo>
                  <a:pt x="246" y="74"/>
                  <a:pt x="246" y="74"/>
                  <a:pt x="246" y="74"/>
                </a:cubicBezTo>
                <a:lnTo>
                  <a:pt x="242" y="96"/>
                </a:lnTo>
                <a:close/>
                <a:moveTo>
                  <a:pt x="116" y="284"/>
                </a:moveTo>
                <a:cubicBezTo>
                  <a:pt x="116" y="296"/>
                  <a:pt x="107" y="305"/>
                  <a:pt x="95" y="305"/>
                </a:cubicBezTo>
                <a:cubicBezTo>
                  <a:pt x="83" y="305"/>
                  <a:pt x="74" y="296"/>
                  <a:pt x="74" y="284"/>
                </a:cubicBezTo>
                <a:cubicBezTo>
                  <a:pt x="74" y="272"/>
                  <a:pt x="83" y="263"/>
                  <a:pt x="95" y="263"/>
                </a:cubicBezTo>
                <a:cubicBezTo>
                  <a:pt x="107" y="263"/>
                  <a:pt x="116" y="272"/>
                  <a:pt x="116" y="284"/>
                </a:cubicBezTo>
                <a:close/>
                <a:moveTo>
                  <a:pt x="232" y="284"/>
                </a:moveTo>
                <a:cubicBezTo>
                  <a:pt x="232" y="296"/>
                  <a:pt x="223" y="305"/>
                  <a:pt x="211" y="305"/>
                </a:cubicBezTo>
                <a:cubicBezTo>
                  <a:pt x="200" y="305"/>
                  <a:pt x="190" y="296"/>
                  <a:pt x="190" y="284"/>
                </a:cubicBezTo>
                <a:cubicBezTo>
                  <a:pt x="190" y="272"/>
                  <a:pt x="200" y="263"/>
                  <a:pt x="211" y="263"/>
                </a:cubicBezTo>
                <a:cubicBezTo>
                  <a:pt x="223" y="263"/>
                  <a:pt x="232" y="272"/>
                  <a:pt x="232" y="2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1" tIns="41141" rIns="82281" bIns="41141" numCol="1" anchor="t" anchorCtr="0" compatLnSpc="1">
            <a:prstTxWarp prst="textNoShape">
              <a:avLst/>
            </a:prstTxWarp>
          </a:bodyPr>
          <a:lstStyle/>
          <a:p>
            <a:pPr defTabSz="932384"/>
            <a:endParaRPr lang="en-US" sz="1598" dirty="0">
              <a:gradFill>
                <a:gsLst>
                  <a:gs pos="1250">
                    <a:srgbClr val="FFFFFF"/>
                  </a:gs>
                  <a:gs pos="100000">
                    <a:srgbClr val="FFFFFF"/>
                  </a:gs>
                </a:gsLst>
                <a:lin ang="5400000" scaled="0"/>
              </a:gradFill>
              <a:ea typeface="MS PGothic" charset="0"/>
            </a:endParaRPr>
          </a:p>
        </p:txBody>
      </p:sp>
      <p:sp>
        <p:nvSpPr>
          <p:cNvPr id="221" name="Freeform 25"/>
          <p:cNvSpPr>
            <a:spLocks noChangeAspect="1" noEditPoints="1"/>
          </p:cNvSpPr>
          <p:nvPr/>
        </p:nvSpPr>
        <p:spPr bwMode="black">
          <a:xfrm>
            <a:off x="9409631" y="6233939"/>
            <a:ext cx="444047" cy="378093"/>
          </a:xfrm>
          <a:custGeom>
            <a:avLst/>
            <a:gdLst>
              <a:gd name="T0" fmla="*/ 300 w 300"/>
              <a:gd name="T1" fmla="*/ 201 h 255"/>
              <a:gd name="T2" fmla="*/ 288 w 300"/>
              <a:gd name="T3" fmla="*/ 210 h 255"/>
              <a:gd name="T4" fmla="*/ 285 w 300"/>
              <a:gd name="T5" fmla="*/ 214 h 255"/>
              <a:gd name="T6" fmla="*/ 266 w 300"/>
              <a:gd name="T7" fmla="*/ 230 h 255"/>
              <a:gd name="T8" fmla="*/ 229 w 300"/>
              <a:gd name="T9" fmla="*/ 245 h 255"/>
              <a:gd name="T10" fmla="*/ 169 w 300"/>
              <a:gd name="T11" fmla="*/ 253 h 255"/>
              <a:gd name="T12" fmla="*/ 47 w 300"/>
              <a:gd name="T13" fmla="*/ 231 h 255"/>
              <a:gd name="T14" fmla="*/ 47 w 300"/>
              <a:gd name="T15" fmla="*/ 186 h 255"/>
              <a:gd name="T16" fmla="*/ 89 w 300"/>
              <a:gd name="T17" fmla="*/ 168 h 255"/>
              <a:gd name="T18" fmla="*/ 130 w 300"/>
              <a:gd name="T19" fmla="*/ 171 h 255"/>
              <a:gd name="T20" fmla="*/ 163 w 300"/>
              <a:gd name="T21" fmla="*/ 174 h 255"/>
              <a:gd name="T22" fmla="*/ 198 w 300"/>
              <a:gd name="T23" fmla="*/ 169 h 255"/>
              <a:gd name="T24" fmla="*/ 219 w 300"/>
              <a:gd name="T25" fmla="*/ 182 h 255"/>
              <a:gd name="T26" fmla="*/ 201 w 300"/>
              <a:gd name="T27" fmla="*/ 195 h 255"/>
              <a:gd name="T28" fmla="*/ 174 w 300"/>
              <a:gd name="T29" fmla="*/ 194 h 255"/>
              <a:gd name="T30" fmla="*/ 144 w 300"/>
              <a:gd name="T31" fmla="*/ 202 h 255"/>
              <a:gd name="T32" fmla="*/ 177 w 300"/>
              <a:gd name="T33" fmla="*/ 217 h 255"/>
              <a:gd name="T34" fmla="*/ 223 w 300"/>
              <a:gd name="T35" fmla="*/ 218 h 255"/>
              <a:gd name="T36" fmla="*/ 255 w 300"/>
              <a:gd name="T37" fmla="*/ 209 h 255"/>
              <a:gd name="T38" fmla="*/ 287 w 300"/>
              <a:gd name="T39" fmla="*/ 193 h 255"/>
              <a:gd name="T40" fmla="*/ 300 w 300"/>
              <a:gd name="T41" fmla="*/ 201 h 255"/>
              <a:gd name="T42" fmla="*/ 34 w 300"/>
              <a:gd name="T43" fmla="*/ 173 h 255"/>
              <a:gd name="T44" fmla="*/ 0 w 300"/>
              <a:gd name="T45" fmla="*/ 173 h 255"/>
              <a:gd name="T46" fmla="*/ 0 w 300"/>
              <a:gd name="T47" fmla="*/ 240 h 255"/>
              <a:gd name="T48" fmla="*/ 34 w 300"/>
              <a:gd name="T49" fmla="*/ 240 h 255"/>
              <a:gd name="T50" fmla="*/ 39 w 300"/>
              <a:gd name="T51" fmla="*/ 235 h 255"/>
              <a:gd name="T52" fmla="*/ 39 w 300"/>
              <a:gd name="T53" fmla="*/ 177 h 255"/>
              <a:gd name="T54" fmla="*/ 34 w 300"/>
              <a:gd name="T55" fmla="*/ 173 h 255"/>
              <a:gd name="T56" fmla="*/ 246 w 300"/>
              <a:gd name="T57" fmla="*/ 24 h 255"/>
              <a:gd name="T58" fmla="*/ 246 w 300"/>
              <a:gd name="T59" fmla="*/ 147 h 255"/>
              <a:gd name="T60" fmla="*/ 123 w 300"/>
              <a:gd name="T61" fmla="*/ 147 h 255"/>
              <a:gd name="T62" fmla="*/ 123 w 300"/>
              <a:gd name="T63" fmla="*/ 122 h 255"/>
              <a:gd name="T64" fmla="*/ 99 w 300"/>
              <a:gd name="T65" fmla="*/ 122 h 255"/>
              <a:gd name="T66" fmla="*/ 99 w 300"/>
              <a:gd name="T67" fmla="*/ 0 h 255"/>
              <a:gd name="T68" fmla="*/ 221 w 300"/>
              <a:gd name="T69" fmla="*/ 0 h 255"/>
              <a:gd name="T70" fmla="*/ 221 w 300"/>
              <a:gd name="T71" fmla="*/ 24 h 255"/>
              <a:gd name="T72" fmla="*/ 246 w 300"/>
              <a:gd name="T73" fmla="*/ 24 h 255"/>
              <a:gd name="T74" fmla="*/ 123 w 300"/>
              <a:gd name="T75" fmla="*/ 116 h 255"/>
              <a:gd name="T76" fmla="*/ 123 w 300"/>
              <a:gd name="T77" fmla="*/ 24 h 255"/>
              <a:gd name="T78" fmla="*/ 215 w 300"/>
              <a:gd name="T79" fmla="*/ 24 h 255"/>
              <a:gd name="T80" fmla="*/ 215 w 300"/>
              <a:gd name="T81" fmla="*/ 6 h 255"/>
              <a:gd name="T82" fmla="*/ 105 w 300"/>
              <a:gd name="T83" fmla="*/ 6 h 255"/>
              <a:gd name="T84" fmla="*/ 105 w 300"/>
              <a:gd name="T85" fmla="*/ 116 h 255"/>
              <a:gd name="T86" fmla="*/ 123 w 300"/>
              <a:gd name="T87" fmla="*/ 116 h 255"/>
              <a:gd name="T88" fmla="*/ 224 w 300"/>
              <a:gd name="T89" fmla="*/ 85 h 255"/>
              <a:gd name="T90" fmla="*/ 183 w 300"/>
              <a:gd name="T91" fmla="*/ 56 h 255"/>
              <a:gd name="T92" fmla="*/ 183 w 300"/>
              <a:gd name="T93" fmla="*/ 76 h 255"/>
              <a:gd name="T94" fmla="*/ 145 w 300"/>
              <a:gd name="T95" fmla="*/ 76 h 255"/>
              <a:gd name="T96" fmla="*/ 145 w 300"/>
              <a:gd name="T97" fmla="*/ 94 h 255"/>
              <a:gd name="T98" fmla="*/ 183 w 300"/>
              <a:gd name="T99" fmla="*/ 94 h 255"/>
              <a:gd name="T100" fmla="*/ 183 w 300"/>
              <a:gd name="T101" fmla="*/ 115 h 255"/>
              <a:gd name="T102" fmla="*/ 224 w 300"/>
              <a:gd name="T103" fmla="*/ 8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55">
                <a:moveTo>
                  <a:pt x="300" y="201"/>
                </a:moveTo>
                <a:cubicBezTo>
                  <a:pt x="300" y="201"/>
                  <a:pt x="299" y="202"/>
                  <a:pt x="288" y="210"/>
                </a:cubicBezTo>
                <a:cubicBezTo>
                  <a:pt x="288" y="210"/>
                  <a:pt x="286" y="214"/>
                  <a:pt x="285" y="214"/>
                </a:cubicBezTo>
                <a:cubicBezTo>
                  <a:pt x="280" y="218"/>
                  <a:pt x="275" y="223"/>
                  <a:pt x="266" y="230"/>
                </a:cubicBezTo>
                <a:cubicBezTo>
                  <a:pt x="257" y="231"/>
                  <a:pt x="238" y="240"/>
                  <a:pt x="229" y="245"/>
                </a:cubicBezTo>
                <a:cubicBezTo>
                  <a:pt x="212" y="244"/>
                  <a:pt x="187" y="248"/>
                  <a:pt x="169" y="253"/>
                </a:cubicBezTo>
                <a:cubicBezTo>
                  <a:pt x="143" y="249"/>
                  <a:pt x="140" y="255"/>
                  <a:pt x="47" y="231"/>
                </a:cubicBezTo>
                <a:cubicBezTo>
                  <a:pt x="47" y="231"/>
                  <a:pt x="47" y="194"/>
                  <a:pt x="47" y="186"/>
                </a:cubicBezTo>
                <a:cubicBezTo>
                  <a:pt x="64" y="182"/>
                  <a:pt x="69" y="171"/>
                  <a:pt x="89" y="168"/>
                </a:cubicBezTo>
                <a:cubicBezTo>
                  <a:pt x="103" y="166"/>
                  <a:pt x="116" y="167"/>
                  <a:pt x="130" y="171"/>
                </a:cubicBezTo>
                <a:cubicBezTo>
                  <a:pt x="139" y="174"/>
                  <a:pt x="148" y="176"/>
                  <a:pt x="163" y="174"/>
                </a:cubicBezTo>
                <a:cubicBezTo>
                  <a:pt x="176" y="173"/>
                  <a:pt x="181" y="169"/>
                  <a:pt x="198" y="169"/>
                </a:cubicBezTo>
                <a:cubicBezTo>
                  <a:pt x="209" y="169"/>
                  <a:pt x="220" y="176"/>
                  <a:pt x="219" y="182"/>
                </a:cubicBezTo>
                <a:cubicBezTo>
                  <a:pt x="219" y="188"/>
                  <a:pt x="208" y="194"/>
                  <a:pt x="201" y="195"/>
                </a:cubicBezTo>
                <a:cubicBezTo>
                  <a:pt x="185" y="195"/>
                  <a:pt x="189" y="194"/>
                  <a:pt x="174" y="194"/>
                </a:cubicBezTo>
                <a:cubicBezTo>
                  <a:pt x="156" y="194"/>
                  <a:pt x="155" y="197"/>
                  <a:pt x="144" y="202"/>
                </a:cubicBezTo>
                <a:cubicBezTo>
                  <a:pt x="155" y="205"/>
                  <a:pt x="162" y="209"/>
                  <a:pt x="177" y="217"/>
                </a:cubicBezTo>
                <a:cubicBezTo>
                  <a:pt x="193" y="215"/>
                  <a:pt x="209" y="217"/>
                  <a:pt x="223" y="218"/>
                </a:cubicBezTo>
                <a:cubicBezTo>
                  <a:pt x="235" y="215"/>
                  <a:pt x="241" y="210"/>
                  <a:pt x="255" y="209"/>
                </a:cubicBezTo>
                <a:cubicBezTo>
                  <a:pt x="264" y="202"/>
                  <a:pt x="276" y="191"/>
                  <a:pt x="287" y="193"/>
                </a:cubicBezTo>
                <a:cubicBezTo>
                  <a:pt x="293" y="194"/>
                  <a:pt x="300" y="201"/>
                  <a:pt x="300" y="201"/>
                </a:cubicBezTo>
                <a:close/>
                <a:moveTo>
                  <a:pt x="34" y="173"/>
                </a:moveTo>
                <a:cubicBezTo>
                  <a:pt x="0" y="173"/>
                  <a:pt x="0" y="173"/>
                  <a:pt x="0" y="173"/>
                </a:cubicBezTo>
                <a:cubicBezTo>
                  <a:pt x="0" y="240"/>
                  <a:pt x="0" y="240"/>
                  <a:pt x="0" y="240"/>
                </a:cubicBezTo>
                <a:cubicBezTo>
                  <a:pt x="34" y="240"/>
                  <a:pt x="34" y="240"/>
                  <a:pt x="34" y="240"/>
                </a:cubicBezTo>
                <a:cubicBezTo>
                  <a:pt x="37" y="240"/>
                  <a:pt x="39" y="238"/>
                  <a:pt x="39" y="235"/>
                </a:cubicBezTo>
                <a:cubicBezTo>
                  <a:pt x="39" y="177"/>
                  <a:pt x="39" y="177"/>
                  <a:pt x="39" y="177"/>
                </a:cubicBezTo>
                <a:cubicBezTo>
                  <a:pt x="39" y="175"/>
                  <a:pt x="37" y="173"/>
                  <a:pt x="34" y="173"/>
                </a:cubicBezTo>
                <a:close/>
                <a:moveTo>
                  <a:pt x="246" y="24"/>
                </a:moveTo>
                <a:cubicBezTo>
                  <a:pt x="246" y="147"/>
                  <a:pt x="246" y="147"/>
                  <a:pt x="246" y="147"/>
                </a:cubicBezTo>
                <a:cubicBezTo>
                  <a:pt x="123" y="147"/>
                  <a:pt x="123" y="147"/>
                  <a:pt x="123" y="147"/>
                </a:cubicBezTo>
                <a:cubicBezTo>
                  <a:pt x="123" y="122"/>
                  <a:pt x="123" y="122"/>
                  <a:pt x="123" y="122"/>
                </a:cubicBezTo>
                <a:cubicBezTo>
                  <a:pt x="99" y="122"/>
                  <a:pt x="99" y="122"/>
                  <a:pt x="99" y="122"/>
                </a:cubicBezTo>
                <a:cubicBezTo>
                  <a:pt x="99" y="0"/>
                  <a:pt x="99" y="0"/>
                  <a:pt x="99" y="0"/>
                </a:cubicBezTo>
                <a:cubicBezTo>
                  <a:pt x="221" y="0"/>
                  <a:pt x="221" y="0"/>
                  <a:pt x="221" y="0"/>
                </a:cubicBezTo>
                <a:cubicBezTo>
                  <a:pt x="221" y="24"/>
                  <a:pt x="221" y="24"/>
                  <a:pt x="221" y="24"/>
                </a:cubicBezTo>
                <a:lnTo>
                  <a:pt x="246" y="24"/>
                </a:lnTo>
                <a:close/>
                <a:moveTo>
                  <a:pt x="123" y="116"/>
                </a:moveTo>
                <a:cubicBezTo>
                  <a:pt x="123" y="24"/>
                  <a:pt x="123" y="24"/>
                  <a:pt x="123" y="24"/>
                </a:cubicBezTo>
                <a:cubicBezTo>
                  <a:pt x="215" y="24"/>
                  <a:pt x="215" y="24"/>
                  <a:pt x="215" y="24"/>
                </a:cubicBezTo>
                <a:cubicBezTo>
                  <a:pt x="215" y="6"/>
                  <a:pt x="215" y="6"/>
                  <a:pt x="215" y="6"/>
                </a:cubicBezTo>
                <a:cubicBezTo>
                  <a:pt x="105" y="6"/>
                  <a:pt x="105" y="6"/>
                  <a:pt x="105" y="6"/>
                </a:cubicBezTo>
                <a:cubicBezTo>
                  <a:pt x="105" y="116"/>
                  <a:pt x="105" y="116"/>
                  <a:pt x="105" y="116"/>
                </a:cubicBezTo>
                <a:lnTo>
                  <a:pt x="123" y="116"/>
                </a:lnTo>
                <a:close/>
                <a:moveTo>
                  <a:pt x="224" y="85"/>
                </a:moveTo>
                <a:cubicBezTo>
                  <a:pt x="183" y="56"/>
                  <a:pt x="183" y="56"/>
                  <a:pt x="183" y="56"/>
                </a:cubicBezTo>
                <a:cubicBezTo>
                  <a:pt x="183" y="76"/>
                  <a:pt x="183" y="76"/>
                  <a:pt x="183" y="76"/>
                </a:cubicBezTo>
                <a:cubicBezTo>
                  <a:pt x="145" y="76"/>
                  <a:pt x="145" y="76"/>
                  <a:pt x="145" y="76"/>
                </a:cubicBezTo>
                <a:cubicBezTo>
                  <a:pt x="145" y="94"/>
                  <a:pt x="145" y="94"/>
                  <a:pt x="145" y="94"/>
                </a:cubicBezTo>
                <a:cubicBezTo>
                  <a:pt x="183" y="94"/>
                  <a:pt x="183" y="94"/>
                  <a:pt x="183" y="94"/>
                </a:cubicBezTo>
                <a:cubicBezTo>
                  <a:pt x="183" y="115"/>
                  <a:pt x="183" y="115"/>
                  <a:pt x="183" y="115"/>
                </a:cubicBezTo>
                <a:lnTo>
                  <a:pt x="224" y="85"/>
                </a:lnTo>
                <a:close/>
              </a:path>
            </a:pathLst>
          </a:custGeom>
          <a:solidFill>
            <a:srgbClr val="FFFFFF"/>
          </a:solidFill>
          <a:ln>
            <a:noFill/>
          </a:ln>
        </p:spPr>
        <p:txBody>
          <a:bodyPr vert="horz" wrap="square" lIns="82281" tIns="41141" rIns="82281" bIns="41141" numCol="1" anchor="t" anchorCtr="0" compatLnSpc="1">
            <a:prstTxWarp prst="textNoShape">
              <a:avLst/>
            </a:prstTxWarp>
          </a:bodyPr>
          <a:lstStyle/>
          <a:p>
            <a:pPr defTabSz="932384"/>
            <a:endParaRPr lang="en-US" sz="1598" dirty="0">
              <a:gradFill>
                <a:gsLst>
                  <a:gs pos="1250">
                    <a:srgbClr val="FFFFFF"/>
                  </a:gs>
                  <a:gs pos="100000">
                    <a:srgbClr val="FFFFFF"/>
                  </a:gs>
                </a:gsLst>
                <a:lin ang="5400000" scaled="0"/>
              </a:gradFill>
              <a:ea typeface="MS PGothic" charset="0"/>
            </a:endParaRPr>
          </a:p>
        </p:txBody>
      </p:sp>
      <p:sp>
        <p:nvSpPr>
          <p:cNvPr id="222" name="Freeform 9"/>
          <p:cNvSpPr>
            <a:spLocks noEditPoints="1"/>
          </p:cNvSpPr>
          <p:nvPr/>
        </p:nvSpPr>
        <p:spPr bwMode="auto">
          <a:xfrm>
            <a:off x="3443919" y="4056916"/>
            <a:ext cx="420427" cy="270899"/>
          </a:xfrm>
          <a:custGeom>
            <a:avLst/>
            <a:gdLst>
              <a:gd name="T0" fmla="*/ 2219 w 2399"/>
              <a:gd name="T1" fmla="*/ 0 h 1545"/>
              <a:gd name="T2" fmla="*/ 179 w 2399"/>
              <a:gd name="T3" fmla="*/ 0 h 1545"/>
              <a:gd name="T4" fmla="*/ 0 w 2399"/>
              <a:gd name="T5" fmla="*/ 179 h 1545"/>
              <a:gd name="T6" fmla="*/ 0 w 2399"/>
              <a:gd name="T7" fmla="*/ 1365 h 1545"/>
              <a:gd name="T8" fmla="*/ 179 w 2399"/>
              <a:gd name="T9" fmla="*/ 1545 h 1545"/>
              <a:gd name="T10" fmla="*/ 2219 w 2399"/>
              <a:gd name="T11" fmla="*/ 1545 h 1545"/>
              <a:gd name="T12" fmla="*/ 2399 w 2399"/>
              <a:gd name="T13" fmla="*/ 1365 h 1545"/>
              <a:gd name="T14" fmla="*/ 2399 w 2399"/>
              <a:gd name="T15" fmla="*/ 179 h 1545"/>
              <a:gd name="T16" fmla="*/ 2219 w 2399"/>
              <a:gd name="T17" fmla="*/ 0 h 1545"/>
              <a:gd name="T18" fmla="*/ 179 w 2399"/>
              <a:gd name="T19" fmla="*/ 107 h 1545"/>
              <a:gd name="T20" fmla="*/ 2219 w 2399"/>
              <a:gd name="T21" fmla="*/ 107 h 1545"/>
              <a:gd name="T22" fmla="*/ 2291 w 2399"/>
              <a:gd name="T23" fmla="*/ 179 h 1545"/>
              <a:gd name="T24" fmla="*/ 2291 w 2399"/>
              <a:gd name="T25" fmla="*/ 377 h 1545"/>
              <a:gd name="T26" fmla="*/ 108 w 2399"/>
              <a:gd name="T27" fmla="*/ 377 h 1545"/>
              <a:gd name="T28" fmla="*/ 108 w 2399"/>
              <a:gd name="T29" fmla="*/ 179 h 1545"/>
              <a:gd name="T30" fmla="*/ 179 w 2399"/>
              <a:gd name="T31" fmla="*/ 107 h 1545"/>
              <a:gd name="T32" fmla="*/ 2219 w 2399"/>
              <a:gd name="T33" fmla="*/ 1437 h 1545"/>
              <a:gd name="T34" fmla="*/ 179 w 2399"/>
              <a:gd name="T35" fmla="*/ 1437 h 1545"/>
              <a:gd name="T36" fmla="*/ 108 w 2399"/>
              <a:gd name="T37" fmla="*/ 1365 h 1545"/>
              <a:gd name="T38" fmla="*/ 108 w 2399"/>
              <a:gd name="T39" fmla="*/ 772 h 1545"/>
              <a:gd name="T40" fmla="*/ 2291 w 2399"/>
              <a:gd name="T41" fmla="*/ 772 h 1545"/>
              <a:gd name="T42" fmla="*/ 2291 w 2399"/>
              <a:gd name="T43" fmla="*/ 1365 h 1545"/>
              <a:gd name="T44" fmla="*/ 2219 w 2399"/>
              <a:gd name="T45" fmla="*/ 1437 h 1545"/>
              <a:gd name="T46" fmla="*/ 196 w 2399"/>
              <a:gd name="T47" fmla="*/ 1159 h 1545"/>
              <a:gd name="T48" fmla="*/ 196 w 2399"/>
              <a:gd name="T49" fmla="*/ 1253 h 1545"/>
              <a:gd name="T50" fmla="*/ 488 w 2399"/>
              <a:gd name="T51" fmla="*/ 1253 h 1545"/>
              <a:gd name="T52" fmla="*/ 488 w 2399"/>
              <a:gd name="T53" fmla="*/ 1159 h 1545"/>
              <a:gd name="T54" fmla="*/ 196 w 2399"/>
              <a:gd name="T55" fmla="*/ 1159 h 1545"/>
              <a:gd name="T56" fmla="*/ 582 w 2399"/>
              <a:gd name="T57" fmla="*/ 1159 h 1545"/>
              <a:gd name="T58" fmla="*/ 582 w 2399"/>
              <a:gd name="T59" fmla="*/ 1253 h 1545"/>
              <a:gd name="T60" fmla="*/ 1199 w 2399"/>
              <a:gd name="T61" fmla="*/ 1253 h 1545"/>
              <a:gd name="T62" fmla="*/ 1199 w 2399"/>
              <a:gd name="T63" fmla="*/ 1159 h 1545"/>
              <a:gd name="T64" fmla="*/ 582 w 2399"/>
              <a:gd name="T65" fmla="*/ 1159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99" h="1545">
                <a:moveTo>
                  <a:pt x="2219" y="0"/>
                </a:moveTo>
                <a:cubicBezTo>
                  <a:pt x="179" y="0"/>
                  <a:pt x="179" y="0"/>
                  <a:pt x="179" y="0"/>
                </a:cubicBezTo>
                <a:cubicBezTo>
                  <a:pt x="78" y="0"/>
                  <a:pt x="0" y="83"/>
                  <a:pt x="0" y="179"/>
                </a:cubicBezTo>
                <a:cubicBezTo>
                  <a:pt x="0" y="1365"/>
                  <a:pt x="0" y="1365"/>
                  <a:pt x="0" y="1365"/>
                </a:cubicBezTo>
                <a:cubicBezTo>
                  <a:pt x="0" y="1461"/>
                  <a:pt x="78" y="1545"/>
                  <a:pt x="179" y="1545"/>
                </a:cubicBezTo>
                <a:cubicBezTo>
                  <a:pt x="2219" y="1545"/>
                  <a:pt x="2219" y="1545"/>
                  <a:pt x="2219" y="1545"/>
                </a:cubicBezTo>
                <a:cubicBezTo>
                  <a:pt x="2321" y="1545"/>
                  <a:pt x="2399" y="1461"/>
                  <a:pt x="2399" y="1365"/>
                </a:cubicBezTo>
                <a:cubicBezTo>
                  <a:pt x="2399" y="179"/>
                  <a:pt x="2399" y="179"/>
                  <a:pt x="2399" y="179"/>
                </a:cubicBezTo>
                <a:cubicBezTo>
                  <a:pt x="2399" y="83"/>
                  <a:pt x="2321" y="0"/>
                  <a:pt x="2219" y="0"/>
                </a:cubicBezTo>
                <a:close/>
                <a:moveTo>
                  <a:pt x="179" y="107"/>
                </a:moveTo>
                <a:cubicBezTo>
                  <a:pt x="2219" y="107"/>
                  <a:pt x="2219" y="107"/>
                  <a:pt x="2219" y="107"/>
                </a:cubicBezTo>
                <a:cubicBezTo>
                  <a:pt x="2261" y="107"/>
                  <a:pt x="2291" y="143"/>
                  <a:pt x="2291" y="179"/>
                </a:cubicBezTo>
                <a:cubicBezTo>
                  <a:pt x="2291" y="377"/>
                  <a:pt x="2291" y="377"/>
                  <a:pt x="2291" y="377"/>
                </a:cubicBezTo>
                <a:cubicBezTo>
                  <a:pt x="108" y="377"/>
                  <a:pt x="108" y="377"/>
                  <a:pt x="108" y="377"/>
                </a:cubicBezTo>
                <a:cubicBezTo>
                  <a:pt x="108" y="179"/>
                  <a:pt x="108" y="179"/>
                  <a:pt x="108" y="179"/>
                </a:cubicBezTo>
                <a:cubicBezTo>
                  <a:pt x="108" y="143"/>
                  <a:pt x="138" y="107"/>
                  <a:pt x="179" y="107"/>
                </a:cubicBezTo>
                <a:close/>
                <a:moveTo>
                  <a:pt x="2219" y="1437"/>
                </a:moveTo>
                <a:cubicBezTo>
                  <a:pt x="179" y="1437"/>
                  <a:pt x="179" y="1437"/>
                  <a:pt x="179" y="1437"/>
                </a:cubicBezTo>
                <a:cubicBezTo>
                  <a:pt x="138" y="1437"/>
                  <a:pt x="108" y="1401"/>
                  <a:pt x="108" y="1365"/>
                </a:cubicBezTo>
                <a:cubicBezTo>
                  <a:pt x="108" y="772"/>
                  <a:pt x="108" y="772"/>
                  <a:pt x="108" y="772"/>
                </a:cubicBezTo>
                <a:cubicBezTo>
                  <a:pt x="2291" y="772"/>
                  <a:pt x="2291" y="772"/>
                  <a:pt x="2291" y="772"/>
                </a:cubicBezTo>
                <a:cubicBezTo>
                  <a:pt x="2291" y="1365"/>
                  <a:pt x="2291" y="1365"/>
                  <a:pt x="2291" y="1365"/>
                </a:cubicBezTo>
                <a:cubicBezTo>
                  <a:pt x="2291" y="1401"/>
                  <a:pt x="2261" y="1437"/>
                  <a:pt x="2219" y="1437"/>
                </a:cubicBezTo>
                <a:close/>
                <a:moveTo>
                  <a:pt x="196" y="1159"/>
                </a:moveTo>
                <a:cubicBezTo>
                  <a:pt x="196" y="1253"/>
                  <a:pt x="196" y="1253"/>
                  <a:pt x="196" y="1253"/>
                </a:cubicBezTo>
                <a:cubicBezTo>
                  <a:pt x="488" y="1253"/>
                  <a:pt x="488" y="1253"/>
                  <a:pt x="488" y="1253"/>
                </a:cubicBezTo>
                <a:cubicBezTo>
                  <a:pt x="488" y="1159"/>
                  <a:pt x="488" y="1159"/>
                  <a:pt x="488" y="1159"/>
                </a:cubicBezTo>
                <a:cubicBezTo>
                  <a:pt x="196" y="1159"/>
                  <a:pt x="196" y="1159"/>
                  <a:pt x="196" y="1159"/>
                </a:cubicBezTo>
                <a:close/>
                <a:moveTo>
                  <a:pt x="582" y="1159"/>
                </a:moveTo>
                <a:cubicBezTo>
                  <a:pt x="582" y="1253"/>
                  <a:pt x="582" y="1253"/>
                  <a:pt x="582" y="1253"/>
                </a:cubicBezTo>
                <a:cubicBezTo>
                  <a:pt x="1199" y="1253"/>
                  <a:pt x="1199" y="1253"/>
                  <a:pt x="1199" y="1253"/>
                </a:cubicBezTo>
                <a:cubicBezTo>
                  <a:pt x="1199" y="1159"/>
                  <a:pt x="1199" y="1159"/>
                  <a:pt x="1199" y="1159"/>
                </a:cubicBezTo>
                <a:cubicBezTo>
                  <a:pt x="582" y="1159"/>
                  <a:pt x="582" y="1159"/>
                  <a:pt x="582" y="1159"/>
                </a:cubicBezTo>
                <a:close/>
              </a:path>
            </a:pathLst>
          </a:custGeom>
          <a:solidFill>
            <a:srgbClr val="FFFFFF"/>
          </a:solidFill>
          <a:ln>
            <a:noFill/>
          </a:ln>
        </p:spPr>
        <p:txBody>
          <a:bodyPr vert="horz" wrap="square" lIns="91414" tIns="45706" rIns="91414" bIns="45706" numCol="1" anchor="t" anchorCtr="0" compatLnSpc="1">
            <a:prstTxWarp prst="textNoShape">
              <a:avLst/>
            </a:prstTxWarp>
          </a:bodyPr>
          <a:lstStyle/>
          <a:p>
            <a:pPr defTabSz="932384">
              <a:defRPr/>
            </a:pPr>
            <a:endParaRPr lang="en-US" sz="2400" kern="0" dirty="0">
              <a:gradFill>
                <a:gsLst>
                  <a:gs pos="1250">
                    <a:srgbClr val="FFFFFF"/>
                  </a:gs>
                  <a:gs pos="100000">
                    <a:srgbClr val="FFFFFF"/>
                  </a:gs>
                </a:gsLst>
                <a:lin ang="5400000" scaled="0"/>
              </a:gradFill>
              <a:ea typeface="MS PGothic" charset="0"/>
            </a:endParaRPr>
          </a:p>
        </p:txBody>
      </p:sp>
      <p:sp>
        <p:nvSpPr>
          <p:cNvPr id="223" name="Rectangle 222"/>
          <p:cNvSpPr/>
          <p:nvPr/>
        </p:nvSpPr>
        <p:spPr bwMode="auto">
          <a:xfrm>
            <a:off x="276325" y="1654188"/>
            <a:ext cx="11886193" cy="592122"/>
          </a:xfrm>
          <a:prstGeom prst="rect">
            <a:avLst/>
          </a:prstGeom>
          <a:solidFill>
            <a:schemeClr val="accent5"/>
          </a:solidFill>
          <a:ln w="9525" cap="flat" cmpd="sng" algn="ctr">
            <a:noFill/>
            <a:prstDash val="solid"/>
            <a:headEnd type="none" w="med" len="med"/>
            <a:tailEnd type="none" w="med" len="med"/>
          </a:ln>
          <a:effectLst/>
        </p:spPr>
        <p:txBody>
          <a:bodyPr rot="0" spcFirstLastPara="0" vertOverflow="overflow" horzOverflow="overflow" vert="horz" wrap="square" lIns="731312" tIns="146262" rIns="91414" bIns="146262" numCol="1" spcCol="0" rtlCol="0" fromWordArt="0" anchor="ctr" anchorCtr="0" forceAA="0" compatLnSpc="1">
            <a:prstTxWarp prst="textNoShape">
              <a:avLst/>
            </a:prstTxWarp>
            <a:noAutofit/>
          </a:bodyPr>
          <a:lstStyle/>
          <a:p>
            <a:pPr defTabSz="932114">
              <a:lnSpc>
                <a:spcPct val="90000"/>
              </a:lnSpc>
              <a:defRPr/>
            </a:pPr>
            <a:r>
              <a:rPr lang="en-US" sz="2000" kern="0" dirty="0">
                <a:gradFill>
                  <a:gsLst>
                    <a:gs pos="1250">
                      <a:srgbClr val="00188F"/>
                    </a:gs>
                    <a:gs pos="100000">
                      <a:srgbClr val="00188F"/>
                    </a:gs>
                  </a:gsLst>
                  <a:lin ang="5400000" scaled="0"/>
                </a:gradFill>
                <a:ea typeface="MS PGothic" charset="0"/>
              </a:rPr>
              <a:t>EXAMPLES</a:t>
            </a:r>
          </a:p>
        </p:txBody>
      </p:sp>
      <p:grpSp>
        <p:nvGrpSpPr>
          <p:cNvPr id="224" name="Group 223"/>
          <p:cNvGrpSpPr/>
          <p:nvPr/>
        </p:nvGrpSpPr>
        <p:grpSpPr bwMode="black">
          <a:xfrm>
            <a:off x="458977" y="1720115"/>
            <a:ext cx="430938" cy="481053"/>
            <a:chOff x="1435100" y="3879850"/>
            <a:chExt cx="739775" cy="795338"/>
          </a:xfrm>
          <a:solidFill>
            <a:srgbClr val="00188F"/>
          </a:solidFill>
        </p:grpSpPr>
        <p:sp>
          <p:nvSpPr>
            <p:cNvPr id="225" name="Freeform 6"/>
            <p:cNvSpPr>
              <a:spLocks/>
            </p:cNvSpPr>
            <p:nvPr/>
          </p:nvSpPr>
          <p:spPr bwMode="black">
            <a:xfrm>
              <a:off x="1435100" y="4191000"/>
              <a:ext cx="106363" cy="106363"/>
            </a:xfrm>
            <a:custGeom>
              <a:avLst/>
              <a:gdLst>
                <a:gd name="T0" fmla="*/ 15 w 67"/>
                <a:gd name="T1" fmla="*/ 67 h 67"/>
                <a:gd name="T2" fmla="*/ 15 w 67"/>
                <a:gd name="T3" fmla="*/ 66 h 67"/>
                <a:gd name="T4" fmla="*/ 33 w 67"/>
                <a:gd name="T5" fmla="*/ 48 h 67"/>
                <a:gd name="T6" fmla="*/ 52 w 67"/>
                <a:gd name="T7" fmla="*/ 67 h 67"/>
                <a:gd name="T8" fmla="*/ 67 w 67"/>
                <a:gd name="T9" fmla="*/ 52 h 67"/>
                <a:gd name="T10" fmla="*/ 66 w 67"/>
                <a:gd name="T11" fmla="*/ 51 h 67"/>
                <a:gd name="T12" fmla="*/ 48 w 67"/>
                <a:gd name="T13" fmla="*/ 33 h 67"/>
                <a:gd name="T14" fmla="*/ 67 w 67"/>
                <a:gd name="T15" fmla="*/ 15 h 67"/>
                <a:gd name="T16" fmla="*/ 52 w 67"/>
                <a:gd name="T17" fmla="*/ 0 h 67"/>
                <a:gd name="T18" fmla="*/ 33 w 67"/>
                <a:gd name="T19" fmla="*/ 19 h 67"/>
                <a:gd name="T20" fmla="*/ 15 w 67"/>
                <a:gd name="T21" fmla="*/ 0 h 67"/>
                <a:gd name="T22" fmla="*/ 0 w 67"/>
                <a:gd name="T23" fmla="*/ 15 h 67"/>
                <a:gd name="T24" fmla="*/ 19 w 67"/>
                <a:gd name="T25" fmla="*/ 33 h 67"/>
                <a:gd name="T26" fmla="*/ 0 w 67"/>
                <a:gd name="T27" fmla="*/ 52 h 67"/>
                <a:gd name="T28" fmla="*/ 15 w 67"/>
                <a:gd name="T2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7">
                  <a:moveTo>
                    <a:pt x="15" y="67"/>
                  </a:moveTo>
                  <a:lnTo>
                    <a:pt x="15" y="66"/>
                  </a:lnTo>
                  <a:lnTo>
                    <a:pt x="33" y="48"/>
                  </a:lnTo>
                  <a:lnTo>
                    <a:pt x="52" y="67"/>
                  </a:lnTo>
                  <a:lnTo>
                    <a:pt x="67" y="52"/>
                  </a:lnTo>
                  <a:lnTo>
                    <a:pt x="66" y="51"/>
                  </a:lnTo>
                  <a:lnTo>
                    <a:pt x="48" y="33"/>
                  </a:lnTo>
                  <a:lnTo>
                    <a:pt x="67" y="15"/>
                  </a:lnTo>
                  <a:lnTo>
                    <a:pt x="52" y="0"/>
                  </a:lnTo>
                  <a:lnTo>
                    <a:pt x="33" y="19"/>
                  </a:lnTo>
                  <a:lnTo>
                    <a:pt x="15" y="0"/>
                  </a:lnTo>
                  <a:lnTo>
                    <a:pt x="0" y="15"/>
                  </a:lnTo>
                  <a:lnTo>
                    <a:pt x="19" y="33"/>
                  </a:lnTo>
                  <a:lnTo>
                    <a:pt x="0" y="52"/>
                  </a:lnTo>
                  <a:lnTo>
                    <a:pt x="1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26" name="Freeform 7"/>
            <p:cNvSpPr>
              <a:spLocks/>
            </p:cNvSpPr>
            <p:nvPr/>
          </p:nvSpPr>
          <p:spPr bwMode="black">
            <a:xfrm>
              <a:off x="1620838" y="4208463"/>
              <a:ext cx="106363" cy="104775"/>
            </a:xfrm>
            <a:custGeom>
              <a:avLst/>
              <a:gdLst>
                <a:gd name="T0" fmla="*/ 66 w 67"/>
                <a:gd name="T1" fmla="*/ 51 h 66"/>
                <a:gd name="T2" fmla="*/ 48 w 67"/>
                <a:gd name="T3" fmla="*/ 33 h 66"/>
                <a:gd name="T4" fmla="*/ 67 w 67"/>
                <a:gd name="T5" fmla="*/ 14 h 66"/>
                <a:gd name="T6" fmla="*/ 52 w 67"/>
                <a:gd name="T7" fmla="*/ 0 h 66"/>
                <a:gd name="T8" fmla="*/ 33 w 67"/>
                <a:gd name="T9" fmla="*/ 18 h 66"/>
                <a:gd name="T10" fmla="*/ 15 w 67"/>
                <a:gd name="T11" fmla="*/ 0 h 66"/>
                <a:gd name="T12" fmla="*/ 0 w 67"/>
                <a:gd name="T13" fmla="*/ 14 h 66"/>
                <a:gd name="T14" fmla="*/ 19 w 67"/>
                <a:gd name="T15" fmla="*/ 33 h 66"/>
                <a:gd name="T16" fmla="*/ 0 w 67"/>
                <a:gd name="T17" fmla="*/ 51 h 66"/>
                <a:gd name="T18" fmla="*/ 15 w 67"/>
                <a:gd name="T19" fmla="*/ 66 h 66"/>
                <a:gd name="T20" fmla="*/ 15 w 67"/>
                <a:gd name="T21" fmla="*/ 66 h 66"/>
                <a:gd name="T22" fmla="*/ 33 w 67"/>
                <a:gd name="T23" fmla="*/ 48 h 66"/>
                <a:gd name="T24" fmla="*/ 52 w 67"/>
                <a:gd name="T25" fmla="*/ 66 h 66"/>
                <a:gd name="T26" fmla="*/ 67 w 67"/>
                <a:gd name="T27" fmla="*/ 51 h 66"/>
                <a:gd name="T28" fmla="*/ 66 w 67"/>
                <a:gd name="T29" fmla="*/ 5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6">
                  <a:moveTo>
                    <a:pt x="66" y="51"/>
                  </a:moveTo>
                  <a:lnTo>
                    <a:pt x="48" y="33"/>
                  </a:lnTo>
                  <a:lnTo>
                    <a:pt x="67" y="14"/>
                  </a:lnTo>
                  <a:lnTo>
                    <a:pt x="52" y="0"/>
                  </a:lnTo>
                  <a:lnTo>
                    <a:pt x="33" y="18"/>
                  </a:lnTo>
                  <a:lnTo>
                    <a:pt x="15" y="0"/>
                  </a:lnTo>
                  <a:lnTo>
                    <a:pt x="0" y="14"/>
                  </a:lnTo>
                  <a:lnTo>
                    <a:pt x="19" y="33"/>
                  </a:lnTo>
                  <a:lnTo>
                    <a:pt x="0" y="51"/>
                  </a:lnTo>
                  <a:lnTo>
                    <a:pt x="15" y="66"/>
                  </a:lnTo>
                  <a:lnTo>
                    <a:pt x="15" y="66"/>
                  </a:lnTo>
                  <a:lnTo>
                    <a:pt x="33" y="48"/>
                  </a:lnTo>
                  <a:lnTo>
                    <a:pt x="52" y="66"/>
                  </a:lnTo>
                  <a:lnTo>
                    <a:pt x="67" y="51"/>
                  </a:lnTo>
                  <a:lnTo>
                    <a:pt x="66"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27" name="Freeform 8"/>
            <p:cNvSpPr>
              <a:spLocks/>
            </p:cNvSpPr>
            <p:nvPr/>
          </p:nvSpPr>
          <p:spPr bwMode="black">
            <a:xfrm>
              <a:off x="1876425" y="4184650"/>
              <a:ext cx="104775" cy="104775"/>
            </a:xfrm>
            <a:custGeom>
              <a:avLst/>
              <a:gdLst>
                <a:gd name="T0" fmla="*/ 14 w 66"/>
                <a:gd name="T1" fmla="*/ 66 h 66"/>
                <a:gd name="T2" fmla="*/ 15 w 66"/>
                <a:gd name="T3" fmla="*/ 66 h 66"/>
                <a:gd name="T4" fmla="*/ 33 w 66"/>
                <a:gd name="T5" fmla="*/ 48 h 66"/>
                <a:gd name="T6" fmla="*/ 52 w 66"/>
                <a:gd name="T7" fmla="*/ 66 h 66"/>
                <a:gd name="T8" fmla="*/ 66 w 66"/>
                <a:gd name="T9" fmla="*/ 51 h 66"/>
                <a:gd name="T10" fmla="*/ 66 w 66"/>
                <a:gd name="T11" fmla="*/ 51 h 66"/>
                <a:gd name="T12" fmla="*/ 48 w 66"/>
                <a:gd name="T13" fmla="*/ 33 h 66"/>
                <a:gd name="T14" fmla="*/ 66 w 66"/>
                <a:gd name="T15" fmla="*/ 14 h 66"/>
                <a:gd name="T16" fmla="*/ 52 w 66"/>
                <a:gd name="T17" fmla="*/ 0 h 66"/>
                <a:gd name="T18" fmla="*/ 33 w 66"/>
                <a:gd name="T19" fmla="*/ 18 h 66"/>
                <a:gd name="T20" fmla="*/ 14 w 66"/>
                <a:gd name="T21" fmla="*/ 0 h 66"/>
                <a:gd name="T22" fmla="*/ 0 w 66"/>
                <a:gd name="T23" fmla="*/ 14 h 66"/>
                <a:gd name="T24" fmla="*/ 18 w 66"/>
                <a:gd name="T25" fmla="*/ 33 h 66"/>
                <a:gd name="T26" fmla="*/ 0 w 66"/>
                <a:gd name="T27" fmla="*/ 51 h 66"/>
                <a:gd name="T28" fmla="*/ 14 w 66"/>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66">
                  <a:moveTo>
                    <a:pt x="14" y="66"/>
                  </a:moveTo>
                  <a:lnTo>
                    <a:pt x="15" y="66"/>
                  </a:lnTo>
                  <a:lnTo>
                    <a:pt x="33" y="48"/>
                  </a:lnTo>
                  <a:lnTo>
                    <a:pt x="52" y="66"/>
                  </a:lnTo>
                  <a:lnTo>
                    <a:pt x="66" y="51"/>
                  </a:lnTo>
                  <a:lnTo>
                    <a:pt x="66" y="51"/>
                  </a:lnTo>
                  <a:lnTo>
                    <a:pt x="48" y="33"/>
                  </a:lnTo>
                  <a:lnTo>
                    <a:pt x="66" y="14"/>
                  </a:lnTo>
                  <a:lnTo>
                    <a:pt x="52" y="0"/>
                  </a:lnTo>
                  <a:lnTo>
                    <a:pt x="33" y="18"/>
                  </a:lnTo>
                  <a:lnTo>
                    <a:pt x="14" y="0"/>
                  </a:lnTo>
                  <a:lnTo>
                    <a:pt x="0" y="14"/>
                  </a:lnTo>
                  <a:lnTo>
                    <a:pt x="18" y="33"/>
                  </a:lnTo>
                  <a:lnTo>
                    <a:pt x="0" y="51"/>
                  </a:lnTo>
                  <a:lnTo>
                    <a:pt x="14"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28" name="Freeform 9"/>
            <p:cNvSpPr>
              <a:spLocks/>
            </p:cNvSpPr>
            <p:nvPr/>
          </p:nvSpPr>
          <p:spPr bwMode="black">
            <a:xfrm>
              <a:off x="1498600" y="3879850"/>
              <a:ext cx="336550" cy="795338"/>
            </a:xfrm>
            <a:custGeom>
              <a:avLst/>
              <a:gdLst>
                <a:gd name="T0" fmla="*/ 938 w 1156"/>
                <a:gd name="T1" fmla="*/ 2724 h 2724"/>
                <a:gd name="T2" fmla="*/ 1139 w 1156"/>
                <a:gd name="T3" fmla="*/ 2523 h 2724"/>
                <a:gd name="T4" fmla="*/ 1036 w 1156"/>
                <a:gd name="T5" fmla="*/ 2347 h 2724"/>
                <a:gd name="T6" fmla="*/ 1156 w 1156"/>
                <a:gd name="T7" fmla="*/ 1686 h 2724"/>
                <a:gd name="T8" fmla="*/ 953 w 1156"/>
                <a:gd name="T9" fmla="*/ 884 h 2724"/>
                <a:gd name="T10" fmla="*/ 188 w 1156"/>
                <a:gd name="T11" fmla="*/ 128 h 2724"/>
                <a:gd name="T12" fmla="*/ 327 w 1156"/>
                <a:gd name="T13" fmla="*/ 90 h 2724"/>
                <a:gd name="T14" fmla="*/ 302 w 1156"/>
                <a:gd name="T15" fmla="*/ 0 h 2724"/>
                <a:gd name="T16" fmla="*/ 0 w 1156"/>
                <a:gd name="T17" fmla="*/ 82 h 2724"/>
                <a:gd name="T18" fmla="*/ 83 w 1156"/>
                <a:gd name="T19" fmla="*/ 385 h 2724"/>
                <a:gd name="T20" fmla="*/ 173 w 1156"/>
                <a:gd name="T21" fmla="*/ 360 h 2724"/>
                <a:gd name="T22" fmla="*/ 135 w 1156"/>
                <a:gd name="T23" fmla="*/ 223 h 2724"/>
                <a:gd name="T24" fmla="*/ 858 w 1156"/>
                <a:gd name="T25" fmla="*/ 937 h 2724"/>
                <a:gd name="T26" fmla="*/ 1047 w 1156"/>
                <a:gd name="T27" fmla="*/ 1686 h 2724"/>
                <a:gd name="T28" fmla="*/ 979 w 1156"/>
                <a:gd name="T29" fmla="*/ 2171 h 2724"/>
                <a:gd name="T30" fmla="*/ 933 w 1156"/>
                <a:gd name="T31" fmla="*/ 2312 h 2724"/>
                <a:gd name="T32" fmla="*/ 929 w 1156"/>
                <a:gd name="T33" fmla="*/ 2321 h 2724"/>
                <a:gd name="T34" fmla="*/ 736 w 1156"/>
                <a:gd name="T35" fmla="*/ 2523 h 2724"/>
                <a:gd name="T36" fmla="*/ 938 w 1156"/>
                <a:gd name="T37" fmla="*/ 2724 h 2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6" h="2724">
                  <a:moveTo>
                    <a:pt x="938" y="2724"/>
                  </a:moveTo>
                  <a:cubicBezTo>
                    <a:pt x="1049" y="2724"/>
                    <a:pt x="1139" y="2634"/>
                    <a:pt x="1139" y="2523"/>
                  </a:cubicBezTo>
                  <a:cubicBezTo>
                    <a:pt x="1139" y="2447"/>
                    <a:pt x="1098" y="2382"/>
                    <a:pt x="1036" y="2347"/>
                  </a:cubicBezTo>
                  <a:cubicBezTo>
                    <a:pt x="1078" y="2239"/>
                    <a:pt x="1156" y="1994"/>
                    <a:pt x="1156" y="1686"/>
                  </a:cubicBezTo>
                  <a:cubicBezTo>
                    <a:pt x="1156" y="1444"/>
                    <a:pt x="1108" y="1164"/>
                    <a:pt x="953" y="884"/>
                  </a:cubicBezTo>
                  <a:cubicBezTo>
                    <a:pt x="807" y="619"/>
                    <a:pt x="566" y="356"/>
                    <a:pt x="188" y="128"/>
                  </a:cubicBezTo>
                  <a:cubicBezTo>
                    <a:pt x="327" y="90"/>
                    <a:pt x="327" y="90"/>
                    <a:pt x="327" y="90"/>
                  </a:cubicBezTo>
                  <a:cubicBezTo>
                    <a:pt x="302" y="0"/>
                    <a:pt x="302" y="0"/>
                    <a:pt x="302" y="0"/>
                  </a:cubicBezTo>
                  <a:cubicBezTo>
                    <a:pt x="0" y="82"/>
                    <a:pt x="0" y="82"/>
                    <a:pt x="0" y="82"/>
                  </a:cubicBezTo>
                  <a:cubicBezTo>
                    <a:pt x="83" y="385"/>
                    <a:pt x="83" y="385"/>
                    <a:pt x="83" y="385"/>
                  </a:cubicBezTo>
                  <a:cubicBezTo>
                    <a:pt x="173" y="360"/>
                    <a:pt x="173" y="360"/>
                    <a:pt x="173" y="360"/>
                  </a:cubicBezTo>
                  <a:cubicBezTo>
                    <a:pt x="135" y="223"/>
                    <a:pt x="135" y="223"/>
                    <a:pt x="135" y="223"/>
                  </a:cubicBezTo>
                  <a:cubicBezTo>
                    <a:pt x="497" y="443"/>
                    <a:pt x="721" y="690"/>
                    <a:pt x="858" y="937"/>
                  </a:cubicBezTo>
                  <a:cubicBezTo>
                    <a:pt x="1002" y="1198"/>
                    <a:pt x="1047" y="1459"/>
                    <a:pt x="1047" y="1686"/>
                  </a:cubicBezTo>
                  <a:cubicBezTo>
                    <a:pt x="1047" y="1881"/>
                    <a:pt x="1013" y="2051"/>
                    <a:pt x="979" y="2171"/>
                  </a:cubicBezTo>
                  <a:cubicBezTo>
                    <a:pt x="963" y="2231"/>
                    <a:pt x="946" y="2279"/>
                    <a:pt x="933" y="2312"/>
                  </a:cubicBezTo>
                  <a:cubicBezTo>
                    <a:pt x="932" y="2315"/>
                    <a:pt x="931" y="2318"/>
                    <a:pt x="929" y="2321"/>
                  </a:cubicBezTo>
                  <a:cubicBezTo>
                    <a:pt x="822" y="2326"/>
                    <a:pt x="736" y="2414"/>
                    <a:pt x="736" y="2523"/>
                  </a:cubicBezTo>
                  <a:cubicBezTo>
                    <a:pt x="736" y="2634"/>
                    <a:pt x="826" y="2724"/>
                    <a:pt x="938" y="27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29" name="Oval 10"/>
            <p:cNvSpPr>
              <a:spLocks noChangeArrowheads="1"/>
            </p:cNvSpPr>
            <p:nvPr/>
          </p:nvSpPr>
          <p:spPr bwMode="black">
            <a:xfrm>
              <a:off x="1744663" y="4589463"/>
              <a:ext cx="53975"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30" name="Freeform 11"/>
            <p:cNvSpPr>
              <a:spLocks/>
            </p:cNvSpPr>
            <p:nvPr/>
          </p:nvSpPr>
          <p:spPr bwMode="black">
            <a:xfrm>
              <a:off x="1860550" y="4225925"/>
              <a:ext cx="314325" cy="350838"/>
            </a:xfrm>
            <a:custGeom>
              <a:avLst/>
              <a:gdLst>
                <a:gd name="T0" fmla="*/ 695 w 1079"/>
                <a:gd name="T1" fmla="*/ 124 h 1206"/>
                <a:gd name="T2" fmla="*/ 834 w 1079"/>
                <a:gd name="T3" fmla="*/ 90 h 1206"/>
                <a:gd name="T4" fmla="*/ 812 w 1079"/>
                <a:gd name="T5" fmla="*/ 0 h 1206"/>
                <a:gd name="T6" fmla="*/ 507 w 1079"/>
                <a:gd name="T7" fmla="*/ 73 h 1206"/>
                <a:gd name="T8" fmla="*/ 580 w 1079"/>
                <a:gd name="T9" fmla="*/ 378 h 1206"/>
                <a:gd name="T10" fmla="*/ 671 w 1079"/>
                <a:gd name="T11" fmla="*/ 356 h 1206"/>
                <a:gd name="T12" fmla="*/ 638 w 1079"/>
                <a:gd name="T13" fmla="*/ 217 h 1206"/>
                <a:gd name="T14" fmla="*/ 924 w 1079"/>
                <a:gd name="T15" fmla="*/ 392 h 1206"/>
                <a:gd name="T16" fmla="*/ 528 w 1079"/>
                <a:gd name="T17" fmla="*/ 753 h 1206"/>
                <a:gd name="T18" fmla="*/ 362 w 1079"/>
                <a:gd name="T19" fmla="*/ 844 h 1206"/>
                <a:gd name="T20" fmla="*/ 337 w 1079"/>
                <a:gd name="T21" fmla="*/ 856 h 1206"/>
                <a:gd name="T22" fmla="*/ 201 w 1079"/>
                <a:gd name="T23" fmla="*/ 803 h 1206"/>
                <a:gd name="T24" fmla="*/ 0 w 1079"/>
                <a:gd name="T25" fmla="*/ 1005 h 1206"/>
                <a:gd name="T26" fmla="*/ 201 w 1079"/>
                <a:gd name="T27" fmla="*/ 1206 h 1206"/>
                <a:gd name="T28" fmla="*/ 403 w 1079"/>
                <a:gd name="T29" fmla="*/ 1005 h 1206"/>
                <a:gd name="T30" fmla="*/ 395 w 1079"/>
                <a:gd name="T31" fmla="*/ 949 h 1206"/>
                <a:gd name="T32" fmla="*/ 1047 w 1079"/>
                <a:gd name="T33" fmla="*/ 406 h 1206"/>
                <a:gd name="T34" fmla="*/ 1079 w 1079"/>
                <a:gd name="T35" fmla="*/ 359 h 1206"/>
                <a:gd name="T36" fmla="*/ 695 w 1079"/>
                <a:gd name="T37" fmla="*/ 124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9" h="1206">
                  <a:moveTo>
                    <a:pt x="695" y="124"/>
                  </a:moveTo>
                  <a:cubicBezTo>
                    <a:pt x="834" y="90"/>
                    <a:pt x="834" y="90"/>
                    <a:pt x="834" y="90"/>
                  </a:cubicBezTo>
                  <a:cubicBezTo>
                    <a:pt x="812" y="0"/>
                    <a:pt x="812" y="0"/>
                    <a:pt x="812" y="0"/>
                  </a:cubicBezTo>
                  <a:cubicBezTo>
                    <a:pt x="507" y="73"/>
                    <a:pt x="507" y="73"/>
                    <a:pt x="507" y="73"/>
                  </a:cubicBezTo>
                  <a:cubicBezTo>
                    <a:pt x="580" y="378"/>
                    <a:pt x="580" y="378"/>
                    <a:pt x="580" y="378"/>
                  </a:cubicBezTo>
                  <a:cubicBezTo>
                    <a:pt x="671" y="356"/>
                    <a:pt x="671" y="356"/>
                    <a:pt x="671" y="356"/>
                  </a:cubicBezTo>
                  <a:cubicBezTo>
                    <a:pt x="638" y="217"/>
                    <a:pt x="638" y="217"/>
                    <a:pt x="638" y="217"/>
                  </a:cubicBezTo>
                  <a:cubicBezTo>
                    <a:pt x="924" y="392"/>
                    <a:pt x="924" y="392"/>
                    <a:pt x="924" y="392"/>
                  </a:cubicBezTo>
                  <a:cubicBezTo>
                    <a:pt x="800" y="559"/>
                    <a:pt x="651" y="677"/>
                    <a:pt x="528" y="753"/>
                  </a:cubicBezTo>
                  <a:cubicBezTo>
                    <a:pt x="462" y="795"/>
                    <a:pt x="403" y="825"/>
                    <a:pt x="362" y="844"/>
                  </a:cubicBezTo>
                  <a:cubicBezTo>
                    <a:pt x="353" y="849"/>
                    <a:pt x="344" y="853"/>
                    <a:pt x="337" y="856"/>
                  </a:cubicBezTo>
                  <a:cubicBezTo>
                    <a:pt x="301" y="823"/>
                    <a:pt x="253" y="803"/>
                    <a:pt x="201" y="803"/>
                  </a:cubicBezTo>
                  <a:cubicBezTo>
                    <a:pt x="90" y="803"/>
                    <a:pt x="0" y="894"/>
                    <a:pt x="0" y="1005"/>
                  </a:cubicBezTo>
                  <a:cubicBezTo>
                    <a:pt x="0" y="1116"/>
                    <a:pt x="90" y="1206"/>
                    <a:pt x="201" y="1206"/>
                  </a:cubicBezTo>
                  <a:cubicBezTo>
                    <a:pt x="312" y="1206"/>
                    <a:pt x="403" y="1116"/>
                    <a:pt x="403" y="1005"/>
                  </a:cubicBezTo>
                  <a:cubicBezTo>
                    <a:pt x="403" y="986"/>
                    <a:pt x="400" y="967"/>
                    <a:pt x="395" y="949"/>
                  </a:cubicBezTo>
                  <a:cubicBezTo>
                    <a:pt x="524" y="891"/>
                    <a:pt x="829" y="729"/>
                    <a:pt x="1047" y="406"/>
                  </a:cubicBezTo>
                  <a:cubicBezTo>
                    <a:pt x="1079" y="359"/>
                    <a:pt x="1079" y="359"/>
                    <a:pt x="1079" y="359"/>
                  </a:cubicBezTo>
                  <a:lnTo>
                    <a:pt x="695"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31" name="Oval 12"/>
            <p:cNvSpPr>
              <a:spLocks noChangeArrowheads="1"/>
            </p:cNvSpPr>
            <p:nvPr/>
          </p:nvSpPr>
          <p:spPr bwMode="black">
            <a:xfrm>
              <a:off x="1892300" y="4491038"/>
              <a:ext cx="53975"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32" name="Freeform 13"/>
            <p:cNvSpPr>
              <a:spLocks/>
            </p:cNvSpPr>
            <p:nvPr/>
          </p:nvSpPr>
          <p:spPr bwMode="black">
            <a:xfrm>
              <a:off x="1447800" y="4306888"/>
              <a:ext cx="215900" cy="322263"/>
            </a:xfrm>
            <a:custGeom>
              <a:avLst/>
              <a:gdLst>
                <a:gd name="T0" fmla="*/ 537 w 738"/>
                <a:gd name="T1" fmla="*/ 706 h 1109"/>
                <a:gd name="T2" fmla="*/ 506 w 738"/>
                <a:gd name="T3" fmla="*/ 708 h 1109"/>
                <a:gd name="T4" fmla="*/ 273 w 738"/>
                <a:gd name="T5" fmla="*/ 155 h 1109"/>
                <a:gd name="T6" fmla="*/ 408 w 738"/>
                <a:gd name="T7" fmla="*/ 101 h 1109"/>
                <a:gd name="T8" fmla="*/ 368 w 738"/>
                <a:gd name="T9" fmla="*/ 0 h 1109"/>
                <a:gd name="T10" fmla="*/ 0 w 738"/>
                <a:gd name="T11" fmla="*/ 147 h 1109"/>
                <a:gd name="T12" fmla="*/ 41 w 738"/>
                <a:gd name="T13" fmla="*/ 248 h 1109"/>
                <a:gd name="T14" fmla="*/ 172 w 738"/>
                <a:gd name="T15" fmla="*/ 195 h 1109"/>
                <a:gd name="T16" fmla="*/ 407 w 738"/>
                <a:gd name="T17" fmla="*/ 753 h 1109"/>
                <a:gd name="T18" fmla="*/ 335 w 738"/>
                <a:gd name="T19" fmla="*/ 908 h 1109"/>
                <a:gd name="T20" fmla="*/ 537 w 738"/>
                <a:gd name="T21" fmla="*/ 1109 h 1109"/>
                <a:gd name="T22" fmla="*/ 738 w 738"/>
                <a:gd name="T23" fmla="*/ 908 h 1109"/>
                <a:gd name="T24" fmla="*/ 537 w 738"/>
                <a:gd name="T25" fmla="*/ 706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8" h="1109">
                  <a:moveTo>
                    <a:pt x="537" y="706"/>
                  </a:moveTo>
                  <a:cubicBezTo>
                    <a:pt x="526" y="706"/>
                    <a:pt x="516" y="707"/>
                    <a:pt x="506" y="708"/>
                  </a:cubicBezTo>
                  <a:cubicBezTo>
                    <a:pt x="273" y="155"/>
                    <a:pt x="273" y="155"/>
                    <a:pt x="273" y="155"/>
                  </a:cubicBezTo>
                  <a:cubicBezTo>
                    <a:pt x="408" y="101"/>
                    <a:pt x="408" y="101"/>
                    <a:pt x="408" y="101"/>
                  </a:cubicBezTo>
                  <a:cubicBezTo>
                    <a:pt x="368" y="0"/>
                    <a:pt x="368" y="0"/>
                    <a:pt x="368" y="0"/>
                  </a:cubicBezTo>
                  <a:cubicBezTo>
                    <a:pt x="0" y="147"/>
                    <a:pt x="0" y="147"/>
                    <a:pt x="0" y="147"/>
                  </a:cubicBezTo>
                  <a:cubicBezTo>
                    <a:pt x="41" y="248"/>
                    <a:pt x="41" y="248"/>
                    <a:pt x="41" y="248"/>
                  </a:cubicBezTo>
                  <a:cubicBezTo>
                    <a:pt x="172" y="195"/>
                    <a:pt x="172" y="195"/>
                    <a:pt x="172" y="195"/>
                  </a:cubicBezTo>
                  <a:cubicBezTo>
                    <a:pt x="407" y="753"/>
                    <a:pt x="407" y="753"/>
                    <a:pt x="407" y="753"/>
                  </a:cubicBezTo>
                  <a:cubicBezTo>
                    <a:pt x="363" y="790"/>
                    <a:pt x="335" y="846"/>
                    <a:pt x="335" y="908"/>
                  </a:cubicBezTo>
                  <a:cubicBezTo>
                    <a:pt x="335" y="1019"/>
                    <a:pt x="425" y="1109"/>
                    <a:pt x="537" y="1109"/>
                  </a:cubicBezTo>
                  <a:cubicBezTo>
                    <a:pt x="648" y="1109"/>
                    <a:pt x="738" y="1019"/>
                    <a:pt x="738" y="908"/>
                  </a:cubicBezTo>
                  <a:cubicBezTo>
                    <a:pt x="738" y="796"/>
                    <a:pt x="648" y="706"/>
                    <a:pt x="537" y="7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33" name="Oval 14"/>
            <p:cNvSpPr>
              <a:spLocks noChangeArrowheads="1"/>
            </p:cNvSpPr>
            <p:nvPr/>
          </p:nvSpPr>
          <p:spPr bwMode="black">
            <a:xfrm>
              <a:off x="1577975" y="4543425"/>
              <a:ext cx="53975"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grpSp>
      <p:grpSp>
        <p:nvGrpSpPr>
          <p:cNvPr id="234" name="Group 233"/>
          <p:cNvGrpSpPr/>
          <p:nvPr/>
        </p:nvGrpSpPr>
        <p:grpSpPr>
          <a:xfrm>
            <a:off x="9409633" y="4746738"/>
            <a:ext cx="326548" cy="378337"/>
            <a:chOff x="5394326" y="4936834"/>
            <a:chExt cx="720725" cy="835025"/>
          </a:xfrm>
          <a:solidFill>
            <a:srgbClr val="FFFFFF"/>
          </a:solidFill>
        </p:grpSpPr>
        <p:sp>
          <p:nvSpPr>
            <p:cNvPr id="235" name="Freeform 17"/>
            <p:cNvSpPr>
              <a:spLocks noEditPoints="1"/>
            </p:cNvSpPr>
            <p:nvPr/>
          </p:nvSpPr>
          <p:spPr bwMode="auto">
            <a:xfrm>
              <a:off x="5394326" y="4936834"/>
              <a:ext cx="460375" cy="835025"/>
            </a:xfrm>
            <a:custGeom>
              <a:avLst/>
              <a:gdLst>
                <a:gd name="T0" fmla="*/ 196 w 440"/>
                <a:gd name="T1" fmla="*/ 576 h 796"/>
                <a:gd name="T2" fmla="*/ 178 w 440"/>
                <a:gd name="T3" fmla="*/ 490 h 796"/>
                <a:gd name="T4" fmla="*/ 206 w 440"/>
                <a:gd name="T5" fmla="*/ 472 h 796"/>
                <a:gd name="T6" fmla="*/ 207 w 440"/>
                <a:gd name="T7" fmla="*/ 423 h 796"/>
                <a:gd name="T8" fmla="*/ 178 w 440"/>
                <a:gd name="T9" fmla="*/ 405 h 796"/>
                <a:gd name="T10" fmla="*/ 196 w 440"/>
                <a:gd name="T11" fmla="*/ 320 h 796"/>
                <a:gd name="T12" fmla="*/ 262 w 440"/>
                <a:gd name="T13" fmla="*/ 337 h 796"/>
                <a:gd name="T14" fmla="*/ 312 w 440"/>
                <a:gd name="T15" fmla="*/ 379 h 796"/>
                <a:gd name="T16" fmla="*/ 330 w 440"/>
                <a:gd name="T17" fmla="*/ 320 h 796"/>
                <a:gd name="T18" fmla="*/ 395 w 440"/>
                <a:gd name="T19" fmla="*/ 337 h 796"/>
                <a:gd name="T20" fmla="*/ 440 w 440"/>
                <a:gd name="T21" fmla="*/ 379 h 796"/>
                <a:gd name="T22" fmla="*/ 422 w 440"/>
                <a:gd name="T23" fmla="*/ 0 h 796"/>
                <a:gd name="T24" fmla="*/ 0 w 440"/>
                <a:gd name="T25" fmla="*/ 18 h 796"/>
                <a:gd name="T26" fmla="*/ 0 w 440"/>
                <a:gd name="T27" fmla="*/ 623 h 796"/>
                <a:gd name="T28" fmla="*/ 0 w 440"/>
                <a:gd name="T29" fmla="*/ 778 h 796"/>
                <a:gd name="T30" fmla="*/ 206 w 440"/>
                <a:gd name="T31" fmla="*/ 796 h 796"/>
                <a:gd name="T32" fmla="*/ 312 w 440"/>
                <a:gd name="T33" fmla="*/ 63 h 796"/>
                <a:gd name="T34" fmla="*/ 378 w 440"/>
                <a:gd name="T35" fmla="*/ 45 h 796"/>
                <a:gd name="T36" fmla="*/ 395 w 440"/>
                <a:gd name="T37" fmla="*/ 130 h 796"/>
                <a:gd name="T38" fmla="*/ 330 w 440"/>
                <a:gd name="T39" fmla="*/ 148 h 796"/>
                <a:gd name="T40" fmla="*/ 312 w 440"/>
                <a:gd name="T41" fmla="*/ 63 h 796"/>
                <a:gd name="T42" fmla="*/ 330 w 440"/>
                <a:gd name="T43" fmla="*/ 180 h 796"/>
                <a:gd name="T44" fmla="*/ 395 w 440"/>
                <a:gd name="T45" fmla="*/ 198 h 796"/>
                <a:gd name="T46" fmla="*/ 378 w 440"/>
                <a:gd name="T47" fmla="*/ 283 h 796"/>
                <a:gd name="T48" fmla="*/ 312 w 440"/>
                <a:gd name="T49" fmla="*/ 266 h 796"/>
                <a:gd name="T50" fmla="*/ 178 w 440"/>
                <a:gd name="T51" fmla="*/ 63 h 796"/>
                <a:gd name="T52" fmla="*/ 244 w 440"/>
                <a:gd name="T53" fmla="*/ 45 h 796"/>
                <a:gd name="T54" fmla="*/ 262 w 440"/>
                <a:gd name="T55" fmla="*/ 130 h 796"/>
                <a:gd name="T56" fmla="*/ 196 w 440"/>
                <a:gd name="T57" fmla="*/ 148 h 796"/>
                <a:gd name="T58" fmla="*/ 178 w 440"/>
                <a:gd name="T59" fmla="*/ 63 h 796"/>
                <a:gd name="T60" fmla="*/ 196 w 440"/>
                <a:gd name="T61" fmla="*/ 180 h 796"/>
                <a:gd name="T62" fmla="*/ 262 w 440"/>
                <a:gd name="T63" fmla="*/ 198 h 796"/>
                <a:gd name="T64" fmla="*/ 244 w 440"/>
                <a:gd name="T65" fmla="*/ 283 h 796"/>
                <a:gd name="T66" fmla="*/ 178 w 440"/>
                <a:gd name="T67" fmla="*/ 266 h 796"/>
                <a:gd name="T68" fmla="*/ 131 w 440"/>
                <a:gd name="T69" fmla="*/ 558 h 796"/>
                <a:gd name="T70" fmla="*/ 65 w 440"/>
                <a:gd name="T71" fmla="*/ 576 h 796"/>
                <a:gd name="T72" fmla="*/ 47 w 440"/>
                <a:gd name="T73" fmla="*/ 490 h 796"/>
                <a:gd name="T74" fmla="*/ 113 w 440"/>
                <a:gd name="T75" fmla="*/ 472 h 796"/>
                <a:gd name="T76" fmla="*/ 131 w 440"/>
                <a:gd name="T77" fmla="*/ 558 h 796"/>
                <a:gd name="T78" fmla="*/ 113 w 440"/>
                <a:gd name="T79" fmla="*/ 423 h 796"/>
                <a:gd name="T80" fmla="*/ 47 w 440"/>
                <a:gd name="T81" fmla="*/ 405 h 796"/>
                <a:gd name="T82" fmla="*/ 65 w 440"/>
                <a:gd name="T83" fmla="*/ 320 h 796"/>
                <a:gd name="T84" fmla="*/ 131 w 440"/>
                <a:gd name="T85" fmla="*/ 337 h 796"/>
                <a:gd name="T86" fmla="*/ 131 w 440"/>
                <a:gd name="T87" fmla="*/ 266 h 796"/>
                <a:gd name="T88" fmla="*/ 65 w 440"/>
                <a:gd name="T89" fmla="*/ 283 h 796"/>
                <a:gd name="T90" fmla="*/ 47 w 440"/>
                <a:gd name="T91" fmla="*/ 198 h 796"/>
                <a:gd name="T92" fmla="*/ 113 w 440"/>
                <a:gd name="T93" fmla="*/ 180 h 796"/>
                <a:gd name="T94" fmla="*/ 131 w 440"/>
                <a:gd name="T95" fmla="*/ 266 h 796"/>
                <a:gd name="T96" fmla="*/ 113 w 440"/>
                <a:gd name="T97" fmla="*/ 148 h 796"/>
                <a:gd name="T98" fmla="*/ 47 w 440"/>
                <a:gd name="T99" fmla="*/ 130 h 796"/>
                <a:gd name="T100" fmla="*/ 65 w 440"/>
                <a:gd name="T101" fmla="*/ 45 h 796"/>
                <a:gd name="T102" fmla="*/ 131 w 440"/>
                <a:gd name="T103" fmla="*/ 63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0" h="796">
                  <a:moveTo>
                    <a:pt x="206" y="576"/>
                  </a:moveTo>
                  <a:cubicBezTo>
                    <a:pt x="196" y="576"/>
                    <a:pt x="196" y="576"/>
                    <a:pt x="196" y="576"/>
                  </a:cubicBezTo>
                  <a:cubicBezTo>
                    <a:pt x="186" y="576"/>
                    <a:pt x="178" y="568"/>
                    <a:pt x="178" y="558"/>
                  </a:cubicBezTo>
                  <a:cubicBezTo>
                    <a:pt x="178" y="490"/>
                    <a:pt x="178" y="490"/>
                    <a:pt x="178" y="490"/>
                  </a:cubicBezTo>
                  <a:cubicBezTo>
                    <a:pt x="178" y="480"/>
                    <a:pt x="186" y="472"/>
                    <a:pt x="196" y="472"/>
                  </a:cubicBezTo>
                  <a:cubicBezTo>
                    <a:pt x="206" y="472"/>
                    <a:pt x="206" y="472"/>
                    <a:pt x="206" y="472"/>
                  </a:cubicBezTo>
                  <a:cubicBezTo>
                    <a:pt x="206" y="432"/>
                    <a:pt x="206" y="432"/>
                    <a:pt x="206" y="432"/>
                  </a:cubicBezTo>
                  <a:cubicBezTo>
                    <a:pt x="206" y="429"/>
                    <a:pt x="206" y="426"/>
                    <a:pt x="207" y="423"/>
                  </a:cubicBezTo>
                  <a:cubicBezTo>
                    <a:pt x="196" y="423"/>
                    <a:pt x="196" y="423"/>
                    <a:pt x="196" y="423"/>
                  </a:cubicBezTo>
                  <a:cubicBezTo>
                    <a:pt x="186" y="423"/>
                    <a:pt x="178" y="415"/>
                    <a:pt x="178" y="405"/>
                  </a:cubicBezTo>
                  <a:cubicBezTo>
                    <a:pt x="178" y="337"/>
                    <a:pt x="178" y="337"/>
                    <a:pt x="178" y="337"/>
                  </a:cubicBezTo>
                  <a:cubicBezTo>
                    <a:pt x="178" y="328"/>
                    <a:pt x="186" y="320"/>
                    <a:pt x="196" y="320"/>
                  </a:cubicBezTo>
                  <a:cubicBezTo>
                    <a:pt x="244" y="320"/>
                    <a:pt x="244" y="320"/>
                    <a:pt x="244" y="320"/>
                  </a:cubicBezTo>
                  <a:cubicBezTo>
                    <a:pt x="254" y="320"/>
                    <a:pt x="262" y="328"/>
                    <a:pt x="262" y="337"/>
                  </a:cubicBezTo>
                  <a:cubicBezTo>
                    <a:pt x="262" y="379"/>
                    <a:pt x="262" y="379"/>
                    <a:pt x="262" y="379"/>
                  </a:cubicBezTo>
                  <a:cubicBezTo>
                    <a:pt x="312" y="379"/>
                    <a:pt x="312" y="379"/>
                    <a:pt x="312" y="379"/>
                  </a:cubicBezTo>
                  <a:cubicBezTo>
                    <a:pt x="312" y="337"/>
                    <a:pt x="312" y="337"/>
                    <a:pt x="312" y="337"/>
                  </a:cubicBezTo>
                  <a:cubicBezTo>
                    <a:pt x="312" y="328"/>
                    <a:pt x="320" y="320"/>
                    <a:pt x="330" y="320"/>
                  </a:cubicBezTo>
                  <a:cubicBezTo>
                    <a:pt x="378" y="320"/>
                    <a:pt x="378" y="320"/>
                    <a:pt x="378" y="320"/>
                  </a:cubicBezTo>
                  <a:cubicBezTo>
                    <a:pt x="387" y="320"/>
                    <a:pt x="395" y="328"/>
                    <a:pt x="395" y="337"/>
                  </a:cubicBezTo>
                  <a:cubicBezTo>
                    <a:pt x="395" y="379"/>
                    <a:pt x="395" y="379"/>
                    <a:pt x="395" y="379"/>
                  </a:cubicBezTo>
                  <a:cubicBezTo>
                    <a:pt x="440" y="379"/>
                    <a:pt x="440" y="379"/>
                    <a:pt x="440" y="379"/>
                  </a:cubicBezTo>
                  <a:cubicBezTo>
                    <a:pt x="440" y="18"/>
                    <a:pt x="440" y="18"/>
                    <a:pt x="440" y="18"/>
                  </a:cubicBezTo>
                  <a:cubicBezTo>
                    <a:pt x="440" y="8"/>
                    <a:pt x="432" y="0"/>
                    <a:pt x="422" y="0"/>
                  </a:cubicBezTo>
                  <a:cubicBezTo>
                    <a:pt x="18" y="0"/>
                    <a:pt x="18" y="0"/>
                    <a:pt x="18" y="0"/>
                  </a:cubicBezTo>
                  <a:cubicBezTo>
                    <a:pt x="8" y="0"/>
                    <a:pt x="0" y="8"/>
                    <a:pt x="0" y="18"/>
                  </a:cubicBezTo>
                  <a:cubicBezTo>
                    <a:pt x="0" y="590"/>
                    <a:pt x="0" y="590"/>
                    <a:pt x="0" y="590"/>
                  </a:cubicBezTo>
                  <a:cubicBezTo>
                    <a:pt x="0" y="599"/>
                    <a:pt x="0" y="614"/>
                    <a:pt x="0" y="623"/>
                  </a:cubicBezTo>
                  <a:cubicBezTo>
                    <a:pt x="0" y="631"/>
                    <a:pt x="0" y="646"/>
                    <a:pt x="0" y="656"/>
                  </a:cubicBezTo>
                  <a:cubicBezTo>
                    <a:pt x="0" y="778"/>
                    <a:pt x="0" y="778"/>
                    <a:pt x="0" y="778"/>
                  </a:cubicBezTo>
                  <a:cubicBezTo>
                    <a:pt x="0" y="788"/>
                    <a:pt x="8" y="796"/>
                    <a:pt x="18" y="796"/>
                  </a:cubicBezTo>
                  <a:cubicBezTo>
                    <a:pt x="206" y="796"/>
                    <a:pt x="206" y="796"/>
                    <a:pt x="206" y="796"/>
                  </a:cubicBezTo>
                  <a:lnTo>
                    <a:pt x="206" y="576"/>
                  </a:lnTo>
                  <a:close/>
                  <a:moveTo>
                    <a:pt x="312" y="63"/>
                  </a:moveTo>
                  <a:cubicBezTo>
                    <a:pt x="312" y="53"/>
                    <a:pt x="320" y="45"/>
                    <a:pt x="330" y="45"/>
                  </a:cubicBezTo>
                  <a:cubicBezTo>
                    <a:pt x="378" y="45"/>
                    <a:pt x="378" y="45"/>
                    <a:pt x="378" y="45"/>
                  </a:cubicBezTo>
                  <a:cubicBezTo>
                    <a:pt x="387" y="45"/>
                    <a:pt x="395" y="53"/>
                    <a:pt x="395" y="63"/>
                  </a:cubicBezTo>
                  <a:cubicBezTo>
                    <a:pt x="395" y="130"/>
                    <a:pt x="395" y="130"/>
                    <a:pt x="395" y="130"/>
                  </a:cubicBezTo>
                  <a:cubicBezTo>
                    <a:pt x="395" y="140"/>
                    <a:pt x="387" y="148"/>
                    <a:pt x="378" y="148"/>
                  </a:cubicBezTo>
                  <a:cubicBezTo>
                    <a:pt x="330" y="148"/>
                    <a:pt x="330" y="148"/>
                    <a:pt x="330" y="148"/>
                  </a:cubicBezTo>
                  <a:cubicBezTo>
                    <a:pt x="320" y="148"/>
                    <a:pt x="312" y="140"/>
                    <a:pt x="312" y="130"/>
                  </a:cubicBezTo>
                  <a:lnTo>
                    <a:pt x="312" y="63"/>
                  </a:lnTo>
                  <a:close/>
                  <a:moveTo>
                    <a:pt x="312" y="198"/>
                  </a:moveTo>
                  <a:cubicBezTo>
                    <a:pt x="312" y="188"/>
                    <a:pt x="320" y="180"/>
                    <a:pt x="330" y="180"/>
                  </a:cubicBezTo>
                  <a:cubicBezTo>
                    <a:pt x="378" y="180"/>
                    <a:pt x="378" y="180"/>
                    <a:pt x="378" y="180"/>
                  </a:cubicBezTo>
                  <a:cubicBezTo>
                    <a:pt x="387" y="180"/>
                    <a:pt x="395" y="188"/>
                    <a:pt x="395" y="198"/>
                  </a:cubicBezTo>
                  <a:cubicBezTo>
                    <a:pt x="395" y="266"/>
                    <a:pt x="395" y="266"/>
                    <a:pt x="395" y="266"/>
                  </a:cubicBezTo>
                  <a:cubicBezTo>
                    <a:pt x="395" y="275"/>
                    <a:pt x="387" y="283"/>
                    <a:pt x="378" y="283"/>
                  </a:cubicBezTo>
                  <a:cubicBezTo>
                    <a:pt x="330" y="283"/>
                    <a:pt x="330" y="283"/>
                    <a:pt x="330" y="283"/>
                  </a:cubicBezTo>
                  <a:cubicBezTo>
                    <a:pt x="320" y="283"/>
                    <a:pt x="312" y="275"/>
                    <a:pt x="312" y="266"/>
                  </a:cubicBezTo>
                  <a:lnTo>
                    <a:pt x="312" y="198"/>
                  </a:lnTo>
                  <a:close/>
                  <a:moveTo>
                    <a:pt x="178" y="63"/>
                  </a:moveTo>
                  <a:cubicBezTo>
                    <a:pt x="178" y="53"/>
                    <a:pt x="186" y="45"/>
                    <a:pt x="196" y="45"/>
                  </a:cubicBezTo>
                  <a:cubicBezTo>
                    <a:pt x="244" y="45"/>
                    <a:pt x="244" y="45"/>
                    <a:pt x="244" y="45"/>
                  </a:cubicBezTo>
                  <a:cubicBezTo>
                    <a:pt x="254" y="45"/>
                    <a:pt x="262" y="53"/>
                    <a:pt x="262" y="63"/>
                  </a:cubicBezTo>
                  <a:cubicBezTo>
                    <a:pt x="262" y="130"/>
                    <a:pt x="262" y="130"/>
                    <a:pt x="262" y="130"/>
                  </a:cubicBezTo>
                  <a:cubicBezTo>
                    <a:pt x="262" y="140"/>
                    <a:pt x="254" y="148"/>
                    <a:pt x="244" y="148"/>
                  </a:cubicBezTo>
                  <a:cubicBezTo>
                    <a:pt x="196" y="148"/>
                    <a:pt x="196" y="148"/>
                    <a:pt x="196" y="148"/>
                  </a:cubicBezTo>
                  <a:cubicBezTo>
                    <a:pt x="186" y="148"/>
                    <a:pt x="178" y="140"/>
                    <a:pt x="178" y="130"/>
                  </a:cubicBezTo>
                  <a:lnTo>
                    <a:pt x="178" y="63"/>
                  </a:lnTo>
                  <a:close/>
                  <a:moveTo>
                    <a:pt x="178" y="198"/>
                  </a:moveTo>
                  <a:cubicBezTo>
                    <a:pt x="178" y="188"/>
                    <a:pt x="186" y="180"/>
                    <a:pt x="196" y="180"/>
                  </a:cubicBezTo>
                  <a:cubicBezTo>
                    <a:pt x="244" y="180"/>
                    <a:pt x="244" y="180"/>
                    <a:pt x="244" y="180"/>
                  </a:cubicBezTo>
                  <a:cubicBezTo>
                    <a:pt x="254" y="180"/>
                    <a:pt x="262" y="188"/>
                    <a:pt x="262" y="198"/>
                  </a:cubicBezTo>
                  <a:cubicBezTo>
                    <a:pt x="262" y="266"/>
                    <a:pt x="262" y="266"/>
                    <a:pt x="262" y="266"/>
                  </a:cubicBezTo>
                  <a:cubicBezTo>
                    <a:pt x="262" y="275"/>
                    <a:pt x="254" y="283"/>
                    <a:pt x="244" y="283"/>
                  </a:cubicBezTo>
                  <a:cubicBezTo>
                    <a:pt x="196" y="283"/>
                    <a:pt x="196" y="283"/>
                    <a:pt x="196" y="283"/>
                  </a:cubicBezTo>
                  <a:cubicBezTo>
                    <a:pt x="186" y="283"/>
                    <a:pt x="178" y="275"/>
                    <a:pt x="178" y="266"/>
                  </a:cubicBezTo>
                  <a:lnTo>
                    <a:pt x="178" y="198"/>
                  </a:lnTo>
                  <a:close/>
                  <a:moveTo>
                    <a:pt x="131" y="558"/>
                  </a:moveTo>
                  <a:cubicBezTo>
                    <a:pt x="131" y="568"/>
                    <a:pt x="123" y="576"/>
                    <a:pt x="113" y="576"/>
                  </a:cubicBezTo>
                  <a:cubicBezTo>
                    <a:pt x="65" y="576"/>
                    <a:pt x="65" y="576"/>
                    <a:pt x="65" y="576"/>
                  </a:cubicBezTo>
                  <a:cubicBezTo>
                    <a:pt x="55" y="576"/>
                    <a:pt x="47" y="568"/>
                    <a:pt x="47" y="558"/>
                  </a:cubicBezTo>
                  <a:cubicBezTo>
                    <a:pt x="47" y="490"/>
                    <a:pt x="47" y="490"/>
                    <a:pt x="47" y="490"/>
                  </a:cubicBezTo>
                  <a:cubicBezTo>
                    <a:pt x="47" y="480"/>
                    <a:pt x="55" y="472"/>
                    <a:pt x="65" y="472"/>
                  </a:cubicBezTo>
                  <a:cubicBezTo>
                    <a:pt x="113" y="472"/>
                    <a:pt x="113" y="472"/>
                    <a:pt x="113" y="472"/>
                  </a:cubicBezTo>
                  <a:cubicBezTo>
                    <a:pt x="123" y="472"/>
                    <a:pt x="131" y="480"/>
                    <a:pt x="131" y="490"/>
                  </a:cubicBezTo>
                  <a:lnTo>
                    <a:pt x="131" y="558"/>
                  </a:lnTo>
                  <a:close/>
                  <a:moveTo>
                    <a:pt x="131" y="405"/>
                  </a:moveTo>
                  <a:cubicBezTo>
                    <a:pt x="131" y="415"/>
                    <a:pt x="123" y="423"/>
                    <a:pt x="113" y="423"/>
                  </a:cubicBezTo>
                  <a:cubicBezTo>
                    <a:pt x="65" y="423"/>
                    <a:pt x="65" y="423"/>
                    <a:pt x="65" y="423"/>
                  </a:cubicBezTo>
                  <a:cubicBezTo>
                    <a:pt x="55" y="423"/>
                    <a:pt x="47" y="415"/>
                    <a:pt x="47" y="405"/>
                  </a:cubicBezTo>
                  <a:cubicBezTo>
                    <a:pt x="47" y="337"/>
                    <a:pt x="47" y="337"/>
                    <a:pt x="47" y="337"/>
                  </a:cubicBezTo>
                  <a:cubicBezTo>
                    <a:pt x="47" y="328"/>
                    <a:pt x="55" y="320"/>
                    <a:pt x="65" y="320"/>
                  </a:cubicBezTo>
                  <a:cubicBezTo>
                    <a:pt x="113" y="320"/>
                    <a:pt x="113" y="320"/>
                    <a:pt x="113" y="320"/>
                  </a:cubicBezTo>
                  <a:cubicBezTo>
                    <a:pt x="123" y="320"/>
                    <a:pt x="131" y="328"/>
                    <a:pt x="131" y="337"/>
                  </a:cubicBezTo>
                  <a:lnTo>
                    <a:pt x="131" y="405"/>
                  </a:lnTo>
                  <a:close/>
                  <a:moveTo>
                    <a:pt x="131" y="266"/>
                  </a:moveTo>
                  <a:cubicBezTo>
                    <a:pt x="131" y="275"/>
                    <a:pt x="123" y="283"/>
                    <a:pt x="113" y="283"/>
                  </a:cubicBezTo>
                  <a:cubicBezTo>
                    <a:pt x="65" y="283"/>
                    <a:pt x="65" y="283"/>
                    <a:pt x="65" y="283"/>
                  </a:cubicBezTo>
                  <a:cubicBezTo>
                    <a:pt x="55" y="283"/>
                    <a:pt x="47" y="275"/>
                    <a:pt x="47" y="266"/>
                  </a:cubicBezTo>
                  <a:cubicBezTo>
                    <a:pt x="47" y="198"/>
                    <a:pt x="47" y="198"/>
                    <a:pt x="47" y="198"/>
                  </a:cubicBezTo>
                  <a:cubicBezTo>
                    <a:pt x="47" y="188"/>
                    <a:pt x="55" y="180"/>
                    <a:pt x="65" y="180"/>
                  </a:cubicBezTo>
                  <a:cubicBezTo>
                    <a:pt x="113" y="180"/>
                    <a:pt x="113" y="180"/>
                    <a:pt x="113" y="180"/>
                  </a:cubicBezTo>
                  <a:cubicBezTo>
                    <a:pt x="123" y="180"/>
                    <a:pt x="131" y="188"/>
                    <a:pt x="131" y="198"/>
                  </a:cubicBezTo>
                  <a:lnTo>
                    <a:pt x="131" y="266"/>
                  </a:lnTo>
                  <a:close/>
                  <a:moveTo>
                    <a:pt x="131" y="130"/>
                  </a:moveTo>
                  <a:cubicBezTo>
                    <a:pt x="131" y="140"/>
                    <a:pt x="123" y="148"/>
                    <a:pt x="113" y="148"/>
                  </a:cubicBezTo>
                  <a:cubicBezTo>
                    <a:pt x="65" y="148"/>
                    <a:pt x="65" y="148"/>
                    <a:pt x="65" y="148"/>
                  </a:cubicBezTo>
                  <a:cubicBezTo>
                    <a:pt x="55" y="148"/>
                    <a:pt x="47" y="140"/>
                    <a:pt x="47" y="130"/>
                  </a:cubicBezTo>
                  <a:cubicBezTo>
                    <a:pt x="47" y="63"/>
                    <a:pt x="47" y="63"/>
                    <a:pt x="47" y="63"/>
                  </a:cubicBezTo>
                  <a:cubicBezTo>
                    <a:pt x="47" y="53"/>
                    <a:pt x="55" y="45"/>
                    <a:pt x="65" y="45"/>
                  </a:cubicBezTo>
                  <a:cubicBezTo>
                    <a:pt x="113" y="45"/>
                    <a:pt x="113" y="45"/>
                    <a:pt x="113" y="45"/>
                  </a:cubicBezTo>
                  <a:cubicBezTo>
                    <a:pt x="123" y="45"/>
                    <a:pt x="131" y="53"/>
                    <a:pt x="131" y="63"/>
                  </a:cubicBezTo>
                  <a:lnTo>
                    <a:pt x="131" y="130"/>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36" name="Freeform 18"/>
            <p:cNvSpPr>
              <a:spLocks noEditPoints="1"/>
            </p:cNvSpPr>
            <p:nvPr/>
          </p:nvSpPr>
          <p:spPr bwMode="auto">
            <a:xfrm>
              <a:off x="5646738" y="5371809"/>
              <a:ext cx="468313" cy="400050"/>
            </a:xfrm>
            <a:custGeom>
              <a:avLst/>
              <a:gdLst>
                <a:gd name="T0" fmla="*/ 18 w 447"/>
                <a:gd name="T1" fmla="*/ 0 h 382"/>
                <a:gd name="T2" fmla="*/ 0 w 447"/>
                <a:gd name="T3" fmla="*/ 18 h 382"/>
                <a:gd name="T4" fmla="*/ 0 w 447"/>
                <a:gd name="T5" fmla="*/ 364 h 382"/>
                <a:gd name="T6" fmla="*/ 18 w 447"/>
                <a:gd name="T7" fmla="*/ 382 h 382"/>
                <a:gd name="T8" fmla="*/ 429 w 447"/>
                <a:gd name="T9" fmla="*/ 382 h 382"/>
                <a:gd name="T10" fmla="*/ 447 w 447"/>
                <a:gd name="T11" fmla="*/ 364 h 382"/>
                <a:gd name="T12" fmla="*/ 447 w 447"/>
                <a:gd name="T13" fmla="*/ 18 h 382"/>
                <a:gd name="T14" fmla="*/ 429 w 447"/>
                <a:gd name="T15" fmla="*/ 0 h 382"/>
                <a:gd name="T16" fmla="*/ 18 w 447"/>
                <a:gd name="T17" fmla="*/ 0 h 382"/>
                <a:gd name="T18" fmla="*/ 133 w 447"/>
                <a:gd name="T19" fmla="*/ 301 h 382"/>
                <a:gd name="T20" fmla="*/ 115 w 447"/>
                <a:gd name="T21" fmla="*/ 319 h 382"/>
                <a:gd name="T22" fmla="*/ 66 w 447"/>
                <a:gd name="T23" fmla="*/ 319 h 382"/>
                <a:gd name="T24" fmla="*/ 48 w 447"/>
                <a:gd name="T25" fmla="*/ 301 h 382"/>
                <a:gd name="T26" fmla="*/ 48 w 447"/>
                <a:gd name="T27" fmla="*/ 232 h 382"/>
                <a:gd name="T28" fmla="*/ 66 w 447"/>
                <a:gd name="T29" fmla="*/ 214 h 382"/>
                <a:gd name="T30" fmla="*/ 115 w 447"/>
                <a:gd name="T31" fmla="*/ 214 h 382"/>
                <a:gd name="T32" fmla="*/ 133 w 447"/>
                <a:gd name="T33" fmla="*/ 232 h 382"/>
                <a:gd name="T34" fmla="*/ 133 w 447"/>
                <a:gd name="T35" fmla="*/ 301 h 382"/>
                <a:gd name="T36" fmla="*/ 133 w 447"/>
                <a:gd name="T37" fmla="*/ 146 h 382"/>
                <a:gd name="T38" fmla="*/ 115 w 447"/>
                <a:gd name="T39" fmla="*/ 164 h 382"/>
                <a:gd name="T40" fmla="*/ 66 w 447"/>
                <a:gd name="T41" fmla="*/ 164 h 382"/>
                <a:gd name="T42" fmla="*/ 48 w 447"/>
                <a:gd name="T43" fmla="*/ 146 h 382"/>
                <a:gd name="T44" fmla="*/ 48 w 447"/>
                <a:gd name="T45" fmla="*/ 77 h 382"/>
                <a:gd name="T46" fmla="*/ 66 w 447"/>
                <a:gd name="T47" fmla="*/ 59 h 382"/>
                <a:gd name="T48" fmla="*/ 115 w 447"/>
                <a:gd name="T49" fmla="*/ 59 h 382"/>
                <a:gd name="T50" fmla="*/ 133 w 447"/>
                <a:gd name="T51" fmla="*/ 77 h 382"/>
                <a:gd name="T52" fmla="*/ 133 w 447"/>
                <a:gd name="T53" fmla="*/ 146 h 382"/>
                <a:gd name="T54" fmla="*/ 266 w 447"/>
                <a:gd name="T55" fmla="*/ 301 h 382"/>
                <a:gd name="T56" fmla="*/ 248 w 447"/>
                <a:gd name="T57" fmla="*/ 319 h 382"/>
                <a:gd name="T58" fmla="*/ 199 w 447"/>
                <a:gd name="T59" fmla="*/ 319 h 382"/>
                <a:gd name="T60" fmla="*/ 181 w 447"/>
                <a:gd name="T61" fmla="*/ 301 h 382"/>
                <a:gd name="T62" fmla="*/ 181 w 447"/>
                <a:gd name="T63" fmla="*/ 232 h 382"/>
                <a:gd name="T64" fmla="*/ 199 w 447"/>
                <a:gd name="T65" fmla="*/ 214 h 382"/>
                <a:gd name="T66" fmla="*/ 248 w 447"/>
                <a:gd name="T67" fmla="*/ 214 h 382"/>
                <a:gd name="T68" fmla="*/ 266 w 447"/>
                <a:gd name="T69" fmla="*/ 232 h 382"/>
                <a:gd name="T70" fmla="*/ 266 w 447"/>
                <a:gd name="T71" fmla="*/ 301 h 382"/>
                <a:gd name="T72" fmla="*/ 266 w 447"/>
                <a:gd name="T73" fmla="*/ 146 h 382"/>
                <a:gd name="T74" fmla="*/ 248 w 447"/>
                <a:gd name="T75" fmla="*/ 164 h 382"/>
                <a:gd name="T76" fmla="*/ 199 w 447"/>
                <a:gd name="T77" fmla="*/ 164 h 382"/>
                <a:gd name="T78" fmla="*/ 181 w 447"/>
                <a:gd name="T79" fmla="*/ 146 h 382"/>
                <a:gd name="T80" fmla="*/ 181 w 447"/>
                <a:gd name="T81" fmla="*/ 77 h 382"/>
                <a:gd name="T82" fmla="*/ 199 w 447"/>
                <a:gd name="T83" fmla="*/ 59 h 382"/>
                <a:gd name="T84" fmla="*/ 248 w 447"/>
                <a:gd name="T85" fmla="*/ 59 h 382"/>
                <a:gd name="T86" fmla="*/ 266 w 447"/>
                <a:gd name="T87" fmla="*/ 77 h 382"/>
                <a:gd name="T88" fmla="*/ 266 w 447"/>
                <a:gd name="T89" fmla="*/ 146 h 382"/>
                <a:gd name="T90" fmla="*/ 401 w 447"/>
                <a:gd name="T91" fmla="*/ 301 h 382"/>
                <a:gd name="T92" fmla="*/ 383 w 447"/>
                <a:gd name="T93" fmla="*/ 319 h 382"/>
                <a:gd name="T94" fmla="*/ 334 w 447"/>
                <a:gd name="T95" fmla="*/ 319 h 382"/>
                <a:gd name="T96" fmla="*/ 316 w 447"/>
                <a:gd name="T97" fmla="*/ 301 h 382"/>
                <a:gd name="T98" fmla="*/ 316 w 447"/>
                <a:gd name="T99" fmla="*/ 232 h 382"/>
                <a:gd name="T100" fmla="*/ 334 w 447"/>
                <a:gd name="T101" fmla="*/ 214 h 382"/>
                <a:gd name="T102" fmla="*/ 383 w 447"/>
                <a:gd name="T103" fmla="*/ 214 h 382"/>
                <a:gd name="T104" fmla="*/ 401 w 447"/>
                <a:gd name="T105" fmla="*/ 232 h 382"/>
                <a:gd name="T106" fmla="*/ 401 w 447"/>
                <a:gd name="T107" fmla="*/ 301 h 382"/>
                <a:gd name="T108" fmla="*/ 401 w 447"/>
                <a:gd name="T109" fmla="*/ 146 h 382"/>
                <a:gd name="T110" fmla="*/ 383 w 447"/>
                <a:gd name="T111" fmla="*/ 164 h 382"/>
                <a:gd name="T112" fmla="*/ 334 w 447"/>
                <a:gd name="T113" fmla="*/ 164 h 382"/>
                <a:gd name="T114" fmla="*/ 316 w 447"/>
                <a:gd name="T115" fmla="*/ 146 h 382"/>
                <a:gd name="T116" fmla="*/ 316 w 447"/>
                <a:gd name="T117" fmla="*/ 77 h 382"/>
                <a:gd name="T118" fmla="*/ 334 w 447"/>
                <a:gd name="T119" fmla="*/ 59 h 382"/>
                <a:gd name="T120" fmla="*/ 383 w 447"/>
                <a:gd name="T121" fmla="*/ 59 h 382"/>
                <a:gd name="T122" fmla="*/ 401 w 447"/>
                <a:gd name="T123" fmla="*/ 77 h 382"/>
                <a:gd name="T124" fmla="*/ 401 w 447"/>
                <a:gd name="T125" fmla="*/ 1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7" h="382">
                  <a:moveTo>
                    <a:pt x="18" y="0"/>
                  </a:moveTo>
                  <a:cubicBezTo>
                    <a:pt x="8" y="0"/>
                    <a:pt x="0" y="8"/>
                    <a:pt x="0" y="18"/>
                  </a:cubicBezTo>
                  <a:cubicBezTo>
                    <a:pt x="0" y="364"/>
                    <a:pt x="0" y="364"/>
                    <a:pt x="0" y="364"/>
                  </a:cubicBezTo>
                  <a:cubicBezTo>
                    <a:pt x="0" y="374"/>
                    <a:pt x="8" y="382"/>
                    <a:pt x="18" y="382"/>
                  </a:cubicBezTo>
                  <a:cubicBezTo>
                    <a:pt x="429" y="382"/>
                    <a:pt x="429" y="382"/>
                    <a:pt x="429" y="382"/>
                  </a:cubicBezTo>
                  <a:cubicBezTo>
                    <a:pt x="439" y="382"/>
                    <a:pt x="447" y="374"/>
                    <a:pt x="447" y="364"/>
                  </a:cubicBezTo>
                  <a:cubicBezTo>
                    <a:pt x="447" y="18"/>
                    <a:pt x="447" y="18"/>
                    <a:pt x="447" y="18"/>
                  </a:cubicBezTo>
                  <a:cubicBezTo>
                    <a:pt x="447" y="8"/>
                    <a:pt x="439" y="0"/>
                    <a:pt x="429" y="0"/>
                  </a:cubicBezTo>
                  <a:lnTo>
                    <a:pt x="18" y="0"/>
                  </a:lnTo>
                  <a:close/>
                  <a:moveTo>
                    <a:pt x="133" y="301"/>
                  </a:moveTo>
                  <a:cubicBezTo>
                    <a:pt x="133" y="311"/>
                    <a:pt x="125" y="319"/>
                    <a:pt x="115" y="319"/>
                  </a:cubicBezTo>
                  <a:cubicBezTo>
                    <a:pt x="66" y="319"/>
                    <a:pt x="66" y="319"/>
                    <a:pt x="66" y="319"/>
                  </a:cubicBezTo>
                  <a:cubicBezTo>
                    <a:pt x="56" y="319"/>
                    <a:pt x="48" y="311"/>
                    <a:pt x="48" y="301"/>
                  </a:cubicBezTo>
                  <a:cubicBezTo>
                    <a:pt x="48" y="232"/>
                    <a:pt x="48" y="232"/>
                    <a:pt x="48" y="232"/>
                  </a:cubicBezTo>
                  <a:cubicBezTo>
                    <a:pt x="48" y="222"/>
                    <a:pt x="56" y="214"/>
                    <a:pt x="66" y="214"/>
                  </a:cubicBezTo>
                  <a:cubicBezTo>
                    <a:pt x="115" y="214"/>
                    <a:pt x="115" y="214"/>
                    <a:pt x="115" y="214"/>
                  </a:cubicBezTo>
                  <a:cubicBezTo>
                    <a:pt x="125" y="214"/>
                    <a:pt x="133" y="222"/>
                    <a:pt x="133" y="232"/>
                  </a:cubicBezTo>
                  <a:lnTo>
                    <a:pt x="133" y="301"/>
                  </a:lnTo>
                  <a:close/>
                  <a:moveTo>
                    <a:pt x="133" y="146"/>
                  </a:moveTo>
                  <a:cubicBezTo>
                    <a:pt x="133" y="156"/>
                    <a:pt x="125" y="164"/>
                    <a:pt x="115" y="164"/>
                  </a:cubicBezTo>
                  <a:cubicBezTo>
                    <a:pt x="66" y="164"/>
                    <a:pt x="66" y="164"/>
                    <a:pt x="66" y="164"/>
                  </a:cubicBezTo>
                  <a:cubicBezTo>
                    <a:pt x="56" y="164"/>
                    <a:pt x="48" y="156"/>
                    <a:pt x="48" y="146"/>
                  </a:cubicBezTo>
                  <a:cubicBezTo>
                    <a:pt x="48" y="77"/>
                    <a:pt x="48" y="77"/>
                    <a:pt x="48" y="77"/>
                  </a:cubicBezTo>
                  <a:cubicBezTo>
                    <a:pt x="48" y="67"/>
                    <a:pt x="56" y="59"/>
                    <a:pt x="66" y="59"/>
                  </a:cubicBezTo>
                  <a:cubicBezTo>
                    <a:pt x="115" y="59"/>
                    <a:pt x="115" y="59"/>
                    <a:pt x="115" y="59"/>
                  </a:cubicBezTo>
                  <a:cubicBezTo>
                    <a:pt x="125" y="59"/>
                    <a:pt x="133" y="67"/>
                    <a:pt x="133" y="77"/>
                  </a:cubicBezTo>
                  <a:lnTo>
                    <a:pt x="133" y="146"/>
                  </a:lnTo>
                  <a:close/>
                  <a:moveTo>
                    <a:pt x="266" y="301"/>
                  </a:moveTo>
                  <a:cubicBezTo>
                    <a:pt x="266" y="311"/>
                    <a:pt x="258" y="319"/>
                    <a:pt x="248" y="319"/>
                  </a:cubicBezTo>
                  <a:cubicBezTo>
                    <a:pt x="199" y="319"/>
                    <a:pt x="199" y="319"/>
                    <a:pt x="199" y="319"/>
                  </a:cubicBezTo>
                  <a:cubicBezTo>
                    <a:pt x="189" y="319"/>
                    <a:pt x="181" y="311"/>
                    <a:pt x="181" y="301"/>
                  </a:cubicBezTo>
                  <a:cubicBezTo>
                    <a:pt x="181" y="232"/>
                    <a:pt x="181" y="232"/>
                    <a:pt x="181" y="232"/>
                  </a:cubicBezTo>
                  <a:cubicBezTo>
                    <a:pt x="181" y="222"/>
                    <a:pt x="189" y="214"/>
                    <a:pt x="199" y="214"/>
                  </a:cubicBezTo>
                  <a:cubicBezTo>
                    <a:pt x="248" y="214"/>
                    <a:pt x="248" y="214"/>
                    <a:pt x="248" y="214"/>
                  </a:cubicBezTo>
                  <a:cubicBezTo>
                    <a:pt x="258" y="214"/>
                    <a:pt x="266" y="222"/>
                    <a:pt x="266" y="232"/>
                  </a:cubicBezTo>
                  <a:lnTo>
                    <a:pt x="266" y="301"/>
                  </a:lnTo>
                  <a:close/>
                  <a:moveTo>
                    <a:pt x="266" y="146"/>
                  </a:moveTo>
                  <a:cubicBezTo>
                    <a:pt x="266" y="156"/>
                    <a:pt x="258" y="164"/>
                    <a:pt x="248" y="164"/>
                  </a:cubicBezTo>
                  <a:cubicBezTo>
                    <a:pt x="199" y="164"/>
                    <a:pt x="199" y="164"/>
                    <a:pt x="199" y="164"/>
                  </a:cubicBezTo>
                  <a:cubicBezTo>
                    <a:pt x="189" y="164"/>
                    <a:pt x="181" y="156"/>
                    <a:pt x="181" y="146"/>
                  </a:cubicBezTo>
                  <a:cubicBezTo>
                    <a:pt x="181" y="77"/>
                    <a:pt x="181" y="77"/>
                    <a:pt x="181" y="77"/>
                  </a:cubicBezTo>
                  <a:cubicBezTo>
                    <a:pt x="181" y="67"/>
                    <a:pt x="189" y="59"/>
                    <a:pt x="199" y="59"/>
                  </a:cubicBezTo>
                  <a:cubicBezTo>
                    <a:pt x="248" y="59"/>
                    <a:pt x="248" y="59"/>
                    <a:pt x="248" y="59"/>
                  </a:cubicBezTo>
                  <a:cubicBezTo>
                    <a:pt x="258" y="59"/>
                    <a:pt x="266" y="67"/>
                    <a:pt x="266" y="77"/>
                  </a:cubicBezTo>
                  <a:lnTo>
                    <a:pt x="266" y="146"/>
                  </a:lnTo>
                  <a:close/>
                  <a:moveTo>
                    <a:pt x="401" y="301"/>
                  </a:moveTo>
                  <a:cubicBezTo>
                    <a:pt x="401" y="311"/>
                    <a:pt x="393" y="319"/>
                    <a:pt x="383" y="319"/>
                  </a:cubicBezTo>
                  <a:cubicBezTo>
                    <a:pt x="334" y="319"/>
                    <a:pt x="334" y="319"/>
                    <a:pt x="334" y="319"/>
                  </a:cubicBezTo>
                  <a:cubicBezTo>
                    <a:pt x="324" y="319"/>
                    <a:pt x="316" y="311"/>
                    <a:pt x="316" y="301"/>
                  </a:cubicBezTo>
                  <a:cubicBezTo>
                    <a:pt x="316" y="232"/>
                    <a:pt x="316" y="232"/>
                    <a:pt x="316" y="232"/>
                  </a:cubicBezTo>
                  <a:cubicBezTo>
                    <a:pt x="316" y="222"/>
                    <a:pt x="324" y="214"/>
                    <a:pt x="334" y="214"/>
                  </a:cubicBezTo>
                  <a:cubicBezTo>
                    <a:pt x="383" y="214"/>
                    <a:pt x="383" y="214"/>
                    <a:pt x="383" y="214"/>
                  </a:cubicBezTo>
                  <a:cubicBezTo>
                    <a:pt x="393" y="214"/>
                    <a:pt x="401" y="222"/>
                    <a:pt x="401" y="232"/>
                  </a:cubicBezTo>
                  <a:lnTo>
                    <a:pt x="401" y="301"/>
                  </a:lnTo>
                  <a:close/>
                  <a:moveTo>
                    <a:pt x="401" y="146"/>
                  </a:moveTo>
                  <a:cubicBezTo>
                    <a:pt x="401" y="156"/>
                    <a:pt x="393" y="164"/>
                    <a:pt x="383" y="164"/>
                  </a:cubicBezTo>
                  <a:cubicBezTo>
                    <a:pt x="334" y="164"/>
                    <a:pt x="334" y="164"/>
                    <a:pt x="334" y="164"/>
                  </a:cubicBezTo>
                  <a:cubicBezTo>
                    <a:pt x="324" y="164"/>
                    <a:pt x="316" y="156"/>
                    <a:pt x="316" y="146"/>
                  </a:cubicBezTo>
                  <a:cubicBezTo>
                    <a:pt x="316" y="77"/>
                    <a:pt x="316" y="77"/>
                    <a:pt x="316" y="77"/>
                  </a:cubicBezTo>
                  <a:cubicBezTo>
                    <a:pt x="316" y="67"/>
                    <a:pt x="324" y="59"/>
                    <a:pt x="334" y="59"/>
                  </a:cubicBezTo>
                  <a:cubicBezTo>
                    <a:pt x="383" y="59"/>
                    <a:pt x="383" y="59"/>
                    <a:pt x="383" y="59"/>
                  </a:cubicBezTo>
                  <a:cubicBezTo>
                    <a:pt x="393" y="59"/>
                    <a:pt x="401" y="67"/>
                    <a:pt x="401" y="77"/>
                  </a:cubicBezTo>
                  <a:lnTo>
                    <a:pt x="401" y="146"/>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grpSp>
      <p:sp>
        <p:nvSpPr>
          <p:cNvPr id="237" name="Freeform 5"/>
          <p:cNvSpPr>
            <a:spLocks noEditPoints="1"/>
          </p:cNvSpPr>
          <p:nvPr/>
        </p:nvSpPr>
        <p:spPr bwMode="auto">
          <a:xfrm rot="1148920" flipH="1">
            <a:off x="9464015" y="5484682"/>
            <a:ext cx="343548" cy="389529"/>
          </a:xfrm>
          <a:custGeom>
            <a:avLst/>
            <a:gdLst>
              <a:gd name="T0" fmla="*/ 160 w 440"/>
              <a:gd name="T1" fmla="*/ 176 h 499"/>
              <a:gd name="T2" fmla="*/ 93 w 440"/>
              <a:gd name="T3" fmla="*/ 216 h 499"/>
              <a:gd name="T4" fmla="*/ 99 w 440"/>
              <a:gd name="T5" fmla="*/ 286 h 499"/>
              <a:gd name="T6" fmla="*/ 135 w 440"/>
              <a:gd name="T7" fmla="*/ 250 h 499"/>
              <a:gd name="T8" fmla="*/ 161 w 440"/>
              <a:gd name="T9" fmla="*/ 246 h 499"/>
              <a:gd name="T10" fmla="*/ 213 w 440"/>
              <a:gd name="T11" fmla="*/ 295 h 499"/>
              <a:gd name="T12" fmla="*/ 185 w 440"/>
              <a:gd name="T13" fmla="*/ 305 h 499"/>
              <a:gd name="T14" fmla="*/ 207 w 440"/>
              <a:gd name="T15" fmla="*/ 394 h 499"/>
              <a:gd name="T16" fmla="*/ 157 w 440"/>
              <a:gd name="T17" fmla="*/ 425 h 499"/>
              <a:gd name="T18" fmla="*/ 147 w 440"/>
              <a:gd name="T19" fmla="*/ 471 h 499"/>
              <a:gd name="T20" fmla="*/ 230 w 440"/>
              <a:gd name="T21" fmla="*/ 447 h 499"/>
              <a:gd name="T22" fmla="*/ 269 w 440"/>
              <a:gd name="T23" fmla="*/ 390 h 499"/>
              <a:gd name="T24" fmla="*/ 440 w 440"/>
              <a:gd name="T25" fmla="*/ 377 h 499"/>
              <a:gd name="T26" fmla="*/ 299 w 440"/>
              <a:gd name="T27" fmla="*/ 226 h 499"/>
              <a:gd name="T28" fmla="*/ 73 w 440"/>
              <a:gd name="T29" fmla="*/ 224 h 499"/>
              <a:gd name="T30" fmla="*/ 55 w 440"/>
              <a:gd name="T31" fmla="*/ 270 h 499"/>
              <a:gd name="T32" fmla="*/ 73 w 440"/>
              <a:gd name="T33" fmla="*/ 224 h 499"/>
              <a:gd name="T34" fmla="*/ 62 w 440"/>
              <a:gd name="T35" fmla="*/ 287 h 499"/>
              <a:gd name="T36" fmla="*/ 94 w 440"/>
              <a:gd name="T37" fmla="*/ 296 h 499"/>
              <a:gd name="T38" fmla="*/ 162 w 440"/>
              <a:gd name="T39" fmla="*/ 301 h 499"/>
              <a:gd name="T40" fmla="*/ 65 w 440"/>
              <a:gd name="T41" fmla="*/ 317 h 499"/>
              <a:gd name="T42" fmla="*/ 76 w 440"/>
              <a:gd name="T43" fmla="*/ 342 h 499"/>
              <a:gd name="T44" fmla="*/ 166 w 440"/>
              <a:gd name="T45" fmla="*/ 319 h 499"/>
              <a:gd name="T46" fmla="*/ 92 w 440"/>
              <a:gd name="T47" fmla="*/ 365 h 499"/>
              <a:gd name="T48" fmla="*/ 76 w 440"/>
              <a:gd name="T49" fmla="*/ 342 h 499"/>
              <a:gd name="T50" fmla="*/ 176 w 440"/>
              <a:gd name="T51" fmla="*/ 371 h 499"/>
              <a:gd name="T52" fmla="*/ 138 w 440"/>
              <a:gd name="T53" fmla="*/ 410 h 499"/>
              <a:gd name="T54" fmla="*/ 95 w 440"/>
              <a:gd name="T55" fmla="*/ 383 h 499"/>
              <a:gd name="T56" fmla="*/ 53 w 440"/>
              <a:gd name="T57" fmla="*/ 148 h 499"/>
              <a:gd name="T58" fmla="*/ 0 w 440"/>
              <a:gd name="T59" fmla="*/ 81 h 499"/>
              <a:gd name="T60" fmla="*/ 30 w 440"/>
              <a:gd name="T61" fmla="*/ 23 h 499"/>
              <a:gd name="T62" fmla="*/ 54 w 440"/>
              <a:gd name="T63" fmla="*/ 79 h 499"/>
              <a:gd name="T64" fmla="*/ 102 w 440"/>
              <a:gd name="T65" fmla="*/ 57 h 499"/>
              <a:gd name="T66" fmla="*/ 107 w 440"/>
              <a:gd name="T67" fmla="*/ 0 h 499"/>
              <a:gd name="T68" fmla="*/ 154 w 440"/>
              <a:gd name="T69" fmla="*/ 73 h 499"/>
              <a:gd name="T70" fmla="*/ 147 w 440"/>
              <a:gd name="T71" fmla="*/ 161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0" h="499">
                <a:moveTo>
                  <a:pt x="262" y="221"/>
                </a:moveTo>
                <a:cubicBezTo>
                  <a:pt x="239" y="208"/>
                  <a:pt x="195" y="187"/>
                  <a:pt x="160" y="176"/>
                </a:cubicBezTo>
                <a:cubicBezTo>
                  <a:pt x="152" y="174"/>
                  <a:pt x="144" y="177"/>
                  <a:pt x="138" y="182"/>
                </a:cubicBezTo>
                <a:cubicBezTo>
                  <a:pt x="125" y="194"/>
                  <a:pt x="100" y="211"/>
                  <a:pt x="93" y="216"/>
                </a:cubicBezTo>
                <a:cubicBezTo>
                  <a:pt x="86" y="222"/>
                  <a:pt x="81" y="226"/>
                  <a:pt x="85" y="237"/>
                </a:cubicBezTo>
                <a:cubicBezTo>
                  <a:pt x="99" y="286"/>
                  <a:pt x="99" y="286"/>
                  <a:pt x="99" y="286"/>
                </a:cubicBezTo>
                <a:cubicBezTo>
                  <a:pt x="101" y="290"/>
                  <a:pt x="102" y="291"/>
                  <a:pt x="106" y="292"/>
                </a:cubicBezTo>
                <a:cubicBezTo>
                  <a:pt x="129" y="297"/>
                  <a:pt x="145" y="264"/>
                  <a:pt x="135" y="250"/>
                </a:cubicBezTo>
                <a:cubicBezTo>
                  <a:pt x="135" y="250"/>
                  <a:pt x="136" y="250"/>
                  <a:pt x="136" y="250"/>
                </a:cubicBezTo>
                <a:cubicBezTo>
                  <a:pt x="141" y="252"/>
                  <a:pt x="154" y="252"/>
                  <a:pt x="161" y="246"/>
                </a:cubicBezTo>
                <a:cubicBezTo>
                  <a:pt x="163" y="244"/>
                  <a:pt x="174" y="259"/>
                  <a:pt x="176" y="261"/>
                </a:cubicBezTo>
                <a:cubicBezTo>
                  <a:pt x="183" y="268"/>
                  <a:pt x="198" y="284"/>
                  <a:pt x="213" y="295"/>
                </a:cubicBezTo>
                <a:cubicBezTo>
                  <a:pt x="233" y="308"/>
                  <a:pt x="204" y="299"/>
                  <a:pt x="188" y="290"/>
                </a:cubicBezTo>
                <a:cubicBezTo>
                  <a:pt x="188" y="295"/>
                  <a:pt x="187" y="300"/>
                  <a:pt x="185" y="305"/>
                </a:cubicBezTo>
                <a:cubicBezTo>
                  <a:pt x="200" y="318"/>
                  <a:pt x="203" y="339"/>
                  <a:pt x="198" y="357"/>
                </a:cubicBezTo>
                <a:cubicBezTo>
                  <a:pt x="209" y="366"/>
                  <a:pt x="213" y="381"/>
                  <a:pt x="207" y="394"/>
                </a:cubicBezTo>
                <a:cubicBezTo>
                  <a:pt x="204" y="401"/>
                  <a:pt x="198" y="408"/>
                  <a:pt x="190" y="413"/>
                </a:cubicBezTo>
                <a:cubicBezTo>
                  <a:pt x="178" y="419"/>
                  <a:pt x="167" y="423"/>
                  <a:pt x="157" y="425"/>
                </a:cubicBezTo>
                <a:cubicBezTo>
                  <a:pt x="148" y="427"/>
                  <a:pt x="142" y="428"/>
                  <a:pt x="133" y="423"/>
                </a:cubicBezTo>
                <a:cubicBezTo>
                  <a:pt x="147" y="471"/>
                  <a:pt x="147" y="471"/>
                  <a:pt x="147" y="471"/>
                </a:cubicBezTo>
                <a:cubicBezTo>
                  <a:pt x="154" y="494"/>
                  <a:pt x="178" y="499"/>
                  <a:pt x="198" y="491"/>
                </a:cubicBezTo>
                <a:cubicBezTo>
                  <a:pt x="219" y="487"/>
                  <a:pt x="237" y="470"/>
                  <a:pt x="230" y="447"/>
                </a:cubicBezTo>
                <a:cubicBezTo>
                  <a:pt x="220" y="411"/>
                  <a:pt x="220" y="411"/>
                  <a:pt x="220" y="411"/>
                </a:cubicBezTo>
                <a:cubicBezTo>
                  <a:pt x="235" y="405"/>
                  <a:pt x="253" y="397"/>
                  <a:pt x="269" y="390"/>
                </a:cubicBezTo>
                <a:cubicBezTo>
                  <a:pt x="276" y="386"/>
                  <a:pt x="283" y="383"/>
                  <a:pt x="290" y="383"/>
                </a:cubicBezTo>
                <a:cubicBezTo>
                  <a:pt x="339" y="381"/>
                  <a:pt x="389" y="379"/>
                  <a:pt x="440" y="377"/>
                </a:cubicBezTo>
                <a:cubicBezTo>
                  <a:pt x="424" y="214"/>
                  <a:pt x="424" y="214"/>
                  <a:pt x="424" y="214"/>
                </a:cubicBezTo>
                <a:cubicBezTo>
                  <a:pt x="299" y="226"/>
                  <a:pt x="299" y="226"/>
                  <a:pt x="299" y="226"/>
                </a:cubicBezTo>
                <a:cubicBezTo>
                  <a:pt x="286" y="227"/>
                  <a:pt x="274" y="226"/>
                  <a:pt x="262" y="221"/>
                </a:cubicBezTo>
                <a:close/>
                <a:moveTo>
                  <a:pt x="73" y="224"/>
                </a:moveTo>
                <a:cubicBezTo>
                  <a:pt x="73" y="233"/>
                  <a:pt x="80" y="254"/>
                  <a:pt x="83" y="265"/>
                </a:cubicBezTo>
                <a:cubicBezTo>
                  <a:pt x="55" y="270"/>
                  <a:pt x="55" y="270"/>
                  <a:pt x="55" y="270"/>
                </a:cubicBezTo>
                <a:cubicBezTo>
                  <a:pt x="52" y="270"/>
                  <a:pt x="51" y="269"/>
                  <a:pt x="50" y="267"/>
                </a:cubicBezTo>
                <a:cubicBezTo>
                  <a:pt x="47" y="250"/>
                  <a:pt x="57" y="230"/>
                  <a:pt x="73" y="224"/>
                </a:cubicBezTo>
                <a:close/>
                <a:moveTo>
                  <a:pt x="57" y="293"/>
                </a:moveTo>
                <a:cubicBezTo>
                  <a:pt x="57" y="289"/>
                  <a:pt x="59" y="287"/>
                  <a:pt x="62" y="287"/>
                </a:cubicBezTo>
                <a:cubicBezTo>
                  <a:pt x="87" y="282"/>
                  <a:pt x="87" y="282"/>
                  <a:pt x="87" y="282"/>
                </a:cubicBezTo>
                <a:cubicBezTo>
                  <a:pt x="89" y="288"/>
                  <a:pt x="91" y="293"/>
                  <a:pt x="94" y="296"/>
                </a:cubicBezTo>
                <a:cubicBezTo>
                  <a:pt x="106" y="311"/>
                  <a:pt x="139" y="300"/>
                  <a:pt x="147" y="274"/>
                </a:cubicBezTo>
                <a:cubicBezTo>
                  <a:pt x="171" y="269"/>
                  <a:pt x="174" y="297"/>
                  <a:pt x="162" y="301"/>
                </a:cubicBezTo>
                <a:cubicBezTo>
                  <a:pt x="72" y="320"/>
                  <a:pt x="72" y="320"/>
                  <a:pt x="72" y="320"/>
                </a:cubicBezTo>
                <a:cubicBezTo>
                  <a:pt x="70" y="321"/>
                  <a:pt x="67" y="320"/>
                  <a:pt x="65" y="317"/>
                </a:cubicBezTo>
                <a:cubicBezTo>
                  <a:pt x="59" y="308"/>
                  <a:pt x="58" y="299"/>
                  <a:pt x="57" y="293"/>
                </a:cubicBezTo>
                <a:close/>
                <a:moveTo>
                  <a:pt x="76" y="342"/>
                </a:moveTo>
                <a:cubicBezTo>
                  <a:pt x="76" y="339"/>
                  <a:pt x="78" y="337"/>
                  <a:pt x="81" y="337"/>
                </a:cubicBezTo>
                <a:cubicBezTo>
                  <a:pt x="166" y="319"/>
                  <a:pt x="166" y="319"/>
                  <a:pt x="166" y="319"/>
                </a:cubicBezTo>
                <a:cubicBezTo>
                  <a:pt x="182" y="316"/>
                  <a:pt x="191" y="351"/>
                  <a:pt x="173" y="353"/>
                </a:cubicBezTo>
                <a:cubicBezTo>
                  <a:pt x="92" y="365"/>
                  <a:pt x="92" y="365"/>
                  <a:pt x="92" y="365"/>
                </a:cubicBezTo>
                <a:cubicBezTo>
                  <a:pt x="89" y="365"/>
                  <a:pt x="87" y="364"/>
                  <a:pt x="85" y="363"/>
                </a:cubicBezTo>
                <a:cubicBezTo>
                  <a:pt x="79" y="355"/>
                  <a:pt x="77" y="348"/>
                  <a:pt x="76" y="342"/>
                </a:cubicBezTo>
                <a:close/>
                <a:moveTo>
                  <a:pt x="95" y="383"/>
                </a:moveTo>
                <a:cubicBezTo>
                  <a:pt x="176" y="371"/>
                  <a:pt x="176" y="371"/>
                  <a:pt x="176" y="371"/>
                </a:cubicBezTo>
                <a:cubicBezTo>
                  <a:pt x="199" y="368"/>
                  <a:pt x="195" y="389"/>
                  <a:pt x="181" y="397"/>
                </a:cubicBezTo>
                <a:cubicBezTo>
                  <a:pt x="167" y="405"/>
                  <a:pt x="153" y="409"/>
                  <a:pt x="138" y="410"/>
                </a:cubicBezTo>
                <a:cubicBezTo>
                  <a:pt x="128" y="411"/>
                  <a:pt x="111" y="405"/>
                  <a:pt x="104" y="398"/>
                </a:cubicBezTo>
                <a:cubicBezTo>
                  <a:pt x="100" y="394"/>
                  <a:pt x="97" y="388"/>
                  <a:pt x="95" y="383"/>
                </a:cubicBezTo>
                <a:close/>
                <a:moveTo>
                  <a:pt x="73" y="216"/>
                </a:moveTo>
                <a:cubicBezTo>
                  <a:pt x="53" y="148"/>
                  <a:pt x="53" y="148"/>
                  <a:pt x="53" y="148"/>
                </a:cubicBezTo>
                <a:cubicBezTo>
                  <a:pt x="10" y="115"/>
                  <a:pt x="10" y="115"/>
                  <a:pt x="10" y="115"/>
                </a:cubicBezTo>
                <a:cubicBezTo>
                  <a:pt x="0" y="81"/>
                  <a:pt x="0" y="81"/>
                  <a:pt x="0" y="81"/>
                </a:cubicBezTo>
                <a:cubicBezTo>
                  <a:pt x="10" y="29"/>
                  <a:pt x="10" y="29"/>
                  <a:pt x="10" y="29"/>
                </a:cubicBezTo>
                <a:cubicBezTo>
                  <a:pt x="30" y="23"/>
                  <a:pt x="30" y="23"/>
                  <a:pt x="30" y="23"/>
                </a:cubicBezTo>
                <a:cubicBezTo>
                  <a:pt x="45" y="74"/>
                  <a:pt x="45" y="74"/>
                  <a:pt x="45" y="74"/>
                </a:cubicBezTo>
                <a:cubicBezTo>
                  <a:pt x="46" y="77"/>
                  <a:pt x="51" y="80"/>
                  <a:pt x="54" y="79"/>
                </a:cubicBezTo>
                <a:cubicBezTo>
                  <a:pt x="98" y="66"/>
                  <a:pt x="98" y="66"/>
                  <a:pt x="98" y="66"/>
                </a:cubicBezTo>
                <a:cubicBezTo>
                  <a:pt x="101" y="65"/>
                  <a:pt x="103" y="60"/>
                  <a:pt x="102" y="57"/>
                </a:cubicBezTo>
                <a:cubicBezTo>
                  <a:pt x="87" y="6"/>
                  <a:pt x="87" y="6"/>
                  <a:pt x="87" y="6"/>
                </a:cubicBezTo>
                <a:cubicBezTo>
                  <a:pt x="107" y="0"/>
                  <a:pt x="107" y="0"/>
                  <a:pt x="107" y="0"/>
                </a:cubicBezTo>
                <a:cubicBezTo>
                  <a:pt x="144" y="39"/>
                  <a:pt x="144" y="39"/>
                  <a:pt x="144" y="39"/>
                </a:cubicBezTo>
                <a:cubicBezTo>
                  <a:pt x="154" y="73"/>
                  <a:pt x="154" y="73"/>
                  <a:pt x="154" y="73"/>
                </a:cubicBezTo>
                <a:cubicBezTo>
                  <a:pt x="136" y="124"/>
                  <a:pt x="136" y="124"/>
                  <a:pt x="136" y="124"/>
                </a:cubicBezTo>
                <a:cubicBezTo>
                  <a:pt x="147" y="161"/>
                  <a:pt x="147" y="161"/>
                  <a:pt x="147" y="161"/>
                </a:cubicBezTo>
                <a:lnTo>
                  <a:pt x="73" y="216"/>
                </a:lnTo>
                <a:close/>
              </a:path>
            </a:pathLst>
          </a:custGeom>
          <a:solidFill>
            <a:srgbClr val="FFFFFF"/>
          </a:solidFill>
          <a:ln>
            <a:noFill/>
          </a:ln>
        </p:spPr>
        <p:txBody>
          <a:bodyPr vert="horz" wrap="square" lIns="91377" tIns="45689" rIns="91377" bIns="45689" numCol="1" anchor="t" anchorCtr="0" compatLnSpc="1">
            <a:prstTxWarp prst="textNoShape">
              <a:avLst/>
            </a:prstTxWarp>
          </a:bodyPr>
          <a:lstStyle/>
          <a:p>
            <a:pPr defTabSz="913829">
              <a:defRPr/>
            </a:pPr>
            <a:endParaRPr lang="en-US" kern="0" dirty="0">
              <a:gradFill>
                <a:gsLst>
                  <a:gs pos="1250">
                    <a:srgbClr val="FFFFFF"/>
                  </a:gs>
                  <a:gs pos="100000">
                    <a:srgbClr val="FFFFFF"/>
                  </a:gs>
                </a:gsLst>
                <a:lin ang="5400000" scaled="0"/>
              </a:gradFill>
              <a:ea typeface="MS PGothic" charset="0"/>
            </a:endParaRPr>
          </a:p>
        </p:txBody>
      </p:sp>
      <p:sp>
        <p:nvSpPr>
          <p:cNvPr id="238" name="Rectangle 237"/>
          <p:cNvSpPr/>
          <p:nvPr/>
        </p:nvSpPr>
        <p:spPr bwMode="auto">
          <a:xfrm>
            <a:off x="276327" y="2301697"/>
            <a:ext cx="2925250" cy="755013"/>
          </a:xfrm>
          <a:prstGeom prst="rect">
            <a:avLst/>
          </a:prstGeom>
          <a:solidFill>
            <a:srgbClr val="0078D7"/>
          </a:solidFill>
          <a:ln w="10795" cap="flat" cmpd="sng" algn="ctr">
            <a:noFill/>
            <a:prstDash val="solid"/>
            <a:headEnd type="none" w="med" len="med"/>
            <a:tailEnd type="none" w="med" len="med"/>
          </a:ln>
          <a:effectLst/>
        </p:spPr>
        <p:txBody>
          <a:bodyPr vert="horz" wrap="square" lIns="822727" tIns="46623" rIns="182828" bIns="46623" numCol="1" rtlCol="0" anchor="ctr" anchorCtr="0" compatLnSpc="1">
            <a:prstTxWarp prst="textNoShape">
              <a:avLst/>
            </a:prstTxWarp>
          </a:bodyPr>
          <a:lstStyle/>
          <a:p>
            <a:pPr defTabSz="932114">
              <a:lnSpc>
                <a:spcPct val="90000"/>
              </a:lnSpc>
              <a:defRPr/>
            </a:pPr>
            <a:r>
              <a:rPr lang="en-US" sz="1598" kern="0" dirty="0">
                <a:gradFill>
                  <a:gsLst>
                    <a:gs pos="1250">
                      <a:srgbClr val="FFFFFF"/>
                    </a:gs>
                    <a:gs pos="100000">
                      <a:srgbClr val="FFFFFF"/>
                    </a:gs>
                  </a:gsLst>
                  <a:lin ang="5400000" scaled="0"/>
                </a:gradFill>
                <a:ea typeface="MS PGothic" charset="0"/>
                <a:cs typeface="Segoe UI" pitchFamily="34" charset="0"/>
              </a:rPr>
              <a:t>Sales </a:t>
            </a:r>
            <a:br>
              <a:rPr lang="en-US" sz="1598" kern="0" dirty="0">
                <a:gradFill>
                  <a:gsLst>
                    <a:gs pos="1250">
                      <a:srgbClr val="FFFFFF"/>
                    </a:gs>
                    <a:gs pos="100000">
                      <a:srgbClr val="FFFFFF"/>
                    </a:gs>
                  </a:gsLst>
                  <a:lin ang="5400000" scaled="0"/>
                </a:gradFill>
                <a:ea typeface="MS PGothic" charset="0"/>
                <a:cs typeface="Segoe UI" pitchFamily="34" charset="0"/>
              </a:rPr>
            </a:br>
            <a:r>
              <a:rPr lang="en-US" sz="1598" kern="0" dirty="0">
                <a:gradFill>
                  <a:gsLst>
                    <a:gs pos="1250">
                      <a:srgbClr val="FFFFFF"/>
                    </a:gs>
                    <a:gs pos="100000">
                      <a:srgbClr val="FFFFFF"/>
                    </a:gs>
                  </a:gsLst>
                  <a:lin ang="5400000" scaled="0"/>
                </a:gradFill>
                <a:ea typeface="MS PGothic" charset="0"/>
                <a:cs typeface="Segoe UI" pitchFamily="34" charset="0"/>
              </a:rPr>
              <a:t>and marketing</a:t>
            </a:r>
          </a:p>
        </p:txBody>
      </p:sp>
      <p:sp>
        <p:nvSpPr>
          <p:cNvPr id="239" name="Rectangle 238"/>
          <p:cNvSpPr/>
          <p:nvPr/>
        </p:nvSpPr>
        <p:spPr bwMode="auto">
          <a:xfrm>
            <a:off x="3263306" y="2301697"/>
            <a:ext cx="2925250" cy="755013"/>
          </a:xfrm>
          <a:prstGeom prst="rect">
            <a:avLst/>
          </a:prstGeom>
          <a:solidFill>
            <a:srgbClr val="0078D7"/>
          </a:solidFill>
          <a:ln w="10795" cap="flat" cmpd="sng" algn="ctr">
            <a:noFill/>
            <a:prstDash val="solid"/>
            <a:headEnd type="none" w="med" len="med"/>
            <a:tailEnd type="none" w="med" len="med"/>
          </a:ln>
          <a:effectLst/>
        </p:spPr>
        <p:txBody>
          <a:bodyPr vert="horz" wrap="square" lIns="822727" tIns="46623" rIns="182828" bIns="46623" numCol="1" rtlCol="0" anchor="ctr" anchorCtr="0" compatLnSpc="1">
            <a:prstTxWarp prst="textNoShape">
              <a:avLst/>
            </a:prstTxWarp>
          </a:bodyPr>
          <a:lstStyle/>
          <a:p>
            <a:pPr defTabSz="932114">
              <a:lnSpc>
                <a:spcPct val="90000"/>
              </a:lnSpc>
              <a:defRPr/>
            </a:pPr>
            <a:r>
              <a:rPr lang="en-US" sz="1598" kern="0" dirty="0">
                <a:gradFill>
                  <a:gsLst>
                    <a:gs pos="1250">
                      <a:srgbClr val="FFFFFF"/>
                    </a:gs>
                    <a:gs pos="100000">
                      <a:srgbClr val="FFFFFF"/>
                    </a:gs>
                  </a:gsLst>
                  <a:lin ang="5400000" scaled="0"/>
                </a:gradFill>
                <a:ea typeface="MS PGothic" charset="0"/>
                <a:cs typeface="Segoe UI" pitchFamily="34" charset="0"/>
              </a:rPr>
              <a:t>Finance </a:t>
            </a:r>
            <a:br>
              <a:rPr lang="en-US" sz="1598" kern="0" dirty="0">
                <a:gradFill>
                  <a:gsLst>
                    <a:gs pos="1250">
                      <a:srgbClr val="FFFFFF"/>
                    </a:gs>
                    <a:gs pos="100000">
                      <a:srgbClr val="FFFFFF"/>
                    </a:gs>
                  </a:gsLst>
                  <a:lin ang="5400000" scaled="0"/>
                </a:gradFill>
                <a:ea typeface="MS PGothic" charset="0"/>
                <a:cs typeface="Segoe UI" pitchFamily="34" charset="0"/>
              </a:rPr>
            </a:br>
            <a:r>
              <a:rPr lang="en-US" sz="1598" kern="0" dirty="0">
                <a:gradFill>
                  <a:gsLst>
                    <a:gs pos="1250">
                      <a:srgbClr val="FFFFFF"/>
                    </a:gs>
                    <a:gs pos="100000">
                      <a:srgbClr val="FFFFFF"/>
                    </a:gs>
                  </a:gsLst>
                  <a:lin ang="5400000" scaled="0"/>
                </a:gradFill>
                <a:ea typeface="MS PGothic" charset="0"/>
                <a:cs typeface="Segoe UI" pitchFamily="34" charset="0"/>
              </a:rPr>
              <a:t>and risk</a:t>
            </a:r>
          </a:p>
        </p:txBody>
      </p:sp>
      <p:sp>
        <p:nvSpPr>
          <p:cNvPr id="240" name="Rectangle 239"/>
          <p:cNvSpPr/>
          <p:nvPr/>
        </p:nvSpPr>
        <p:spPr bwMode="auto">
          <a:xfrm>
            <a:off x="6250287" y="2301697"/>
            <a:ext cx="2925250" cy="755013"/>
          </a:xfrm>
          <a:prstGeom prst="rect">
            <a:avLst/>
          </a:prstGeom>
          <a:solidFill>
            <a:srgbClr val="0078D7"/>
          </a:solidFill>
          <a:ln w="10795" cap="flat" cmpd="sng" algn="ctr">
            <a:noFill/>
            <a:prstDash val="solid"/>
            <a:headEnd type="none" w="med" len="med"/>
            <a:tailEnd type="none" w="med" len="med"/>
          </a:ln>
          <a:effectLst/>
        </p:spPr>
        <p:txBody>
          <a:bodyPr vert="horz" wrap="square" lIns="822727" tIns="46623" rIns="182828" bIns="46623" numCol="1" rtlCol="0" anchor="ctr" anchorCtr="0" compatLnSpc="1">
            <a:prstTxWarp prst="textNoShape">
              <a:avLst/>
            </a:prstTxWarp>
          </a:bodyPr>
          <a:lstStyle/>
          <a:p>
            <a:pPr defTabSz="932114">
              <a:lnSpc>
                <a:spcPct val="90000"/>
              </a:lnSpc>
              <a:defRPr/>
            </a:pPr>
            <a:r>
              <a:rPr lang="en-US" sz="1598" kern="0" dirty="0">
                <a:gradFill>
                  <a:gsLst>
                    <a:gs pos="1250">
                      <a:srgbClr val="FFFFFF"/>
                    </a:gs>
                    <a:gs pos="100000">
                      <a:srgbClr val="FFFFFF"/>
                    </a:gs>
                  </a:gsLst>
                  <a:lin ang="5400000" scaled="0"/>
                </a:gradFill>
                <a:ea typeface="MS PGothic" charset="0"/>
                <a:cs typeface="Segoe UI" pitchFamily="34" charset="0"/>
              </a:rPr>
              <a:t>Customer </a:t>
            </a:r>
            <a:br>
              <a:rPr lang="en-US" sz="1598" kern="0" dirty="0">
                <a:gradFill>
                  <a:gsLst>
                    <a:gs pos="1250">
                      <a:srgbClr val="FFFFFF"/>
                    </a:gs>
                    <a:gs pos="100000">
                      <a:srgbClr val="FFFFFF"/>
                    </a:gs>
                  </a:gsLst>
                  <a:lin ang="5400000" scaled="0"/>
                </a:gradFill>
                <a:ea typeface="MS PGothic" charset="0"/>
                <a:cs typeface="Segoe UI" pitchFamily="34" charset="0"/>
              </a:rPr>
            </a:br>
            <a:r>
              <a:rPr lang="en-US" sz="1598" kern="0" dirty="0">
                <a:gradFill>
                  <a:gsLst>
                    <a:gs pos="1250">
                      <a:srgbClr val="FFFFFF"/>
                    </a:gs>
                    <a:gs pos="100000">
                      <a:srgbClr val="FFFFFF"/>
                    </a:gs>
                  </a:gsLst>
                  <a:lin ang="5400000" scaled="0"/>
                </a:gradFill>
                <a:ea typeface="MS PGothic" charset="0"/>
                <a:cs typeface="Segoe UI" pitchFamily="34" charset="0"/>
              </a:rPr>
              <a:t>and channel</a:t>
            </a:r>
          </a:p>
        </p:txBody>
      </p:sp>
      <p:sp>
        <p:nvSpPr>
          <p:cNvPr id="241" name="Rectangle 240"/>
          <p:cNvSpPr/>
          <p:nvPr/>
        </p:nvSpPr>
        <p:spPr bwMode="auto">
          <a:xfrm>
            <a:off x="9237268" y="2301697"/>
            <a:ext cx="2925250" cy="755013"/>
          </a:xfrm>
          <a:prstGeom prst="rect">
            <a:avLst/>
          </a:prstGeom>
          <a:solidFill>
            <a:srgbClr val="0078D7"/>
          </a:solidFill>
          <a:ln w="10795" cap="flat" cmpd="sng" algn="ctr">
            <a:noFill/>
            <a:prstDash val="solid"/>
            <a:headEnd type="none" w="med" len="med"/>
            <a:tailEnd type="none" w="med" len="med"/>
          </a:ln>
          <a:effectLst/>
        </p:spPr>
        <p:txBody>
          <a:bodyPr vert="horz" wrap="square" lIns="822727" tIns="46623" rIns="182828" bIns="46623" numCol="1" rtlCol="0" anchor="ctr" anchorCtr="0" compatLnSpc="1">
            <a:prstTxWarp prst="textNoShape">
              <a:avLst/>
            </a:prstTxWarp>
          </a:bodyPr>
          <a:lstStyle/>
          <a:p>
            <a:pPr defTabSz="932114">
              <a:lnSpc>
                <a:spcPct val="90000"/>
              </a:lnSpc>
              <a:defRPr/>
            </a:pPr>
            <a:r>
              <a:rPr lang="en-US" sz="1598" kern="0" dirty="0">
                <a:gradFill>
                  <a:gsLst>
                    <a:gs pos="1250">
                      <a:srgbClr val="FFFFFF"/>
                    </a:gs>
                    <a:gs pos="100000">
                      <a:srgbClr val="FFFFFF"/>
                    </a:gs>
                  </a:gsLst>
                  <a:lin ang="5400000" scaled="0"/>
                </a:gradFill>
                <a:ea typeface="MS PGothic" charset="0"/>
                <a:cs typeface="Segoe UI" pitchFamily="34" charset="0"/>
              </a:rPr>
              <a:t>Operational Excellence</a:t>
            </a:r>
          </a:p>
        </p:txBody>
      </p:sp>
      <p:sp>
        <p:nvSpPr>
          <p:cNvPr id="242" name="Freeform 64"/>
          <p:cNvSpPr>
            <a:spLocks noEditPoints="1"/>
          </p:cNvSpPr>
          <p:nvPr/>
        </p:nvSpPr>
        <p:spPr bwMode="black">
          <a:xfrm>
            <a:off x="433840" y="2468570"/>
            <a:ext cx="481310" cy="369645"/>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00188F"/>
          </a:solidFill>
          <a:ln>
            <a:noFill/>
          </a:ln>
        </p:spPr>
        <p:txBody>
          <a:bodyPr vert="horz" wrap="square" lIns="0" tIns="41141" rIns="82281" bIns="41141"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43" name="Freeform 242"/>
          <p:cNvSpPr>
            <a:spLocks noChangeAspect="1" noEditPoints="1"/>
          </p:cNvSpPr>
          <p:nvPr/>
        </p:nvSpPr>
        <p:spPr bwMode="auto">
          <a:xfrm>
            <a:off x="9409631" y="2490604"/>
            <a:ext cx="459591" cy="367673"/>
          </a:xfrm>
          <a:custGeom>
            <a:avLst/>
            <a:gdLst>
              <a:gd name="T0" fmla="*/ 63 w 106"/>
              <a:gd name="T1" fmla="*/ 51 h 85"/>
              <a:gd name="T2" fmla="*/ 63 w 106"/>
              <a:gd name="T3" fmla="*/ 51 h 85"/>
              <a:gd name="T4" fmla="*/ 77 w 106"/>
              <a:gd name="T5" fmla="*/ 55 h 85"/>
              <a:gd name="T6" fmla="*/ 77 w 106"/>
              <a:gd name="T7" fmla="*/ 55 h 85"/>
              <a:gd name="T8" fmla="*/ 96 w 106"/>
              <a:gd name="T9" fmla="*/ 47 h 85"/>
              <a:gd name="T10" fmla="*/ 97 w 106"/>
              <a:gd name="T11" fmla="*/ 47 h 85"/>
              <a:gd name="T12" fmla="*/ 97 w 106"/>
              <a:gd name="T13" fmla="*/ 47 h 85"/>
              <a:gd name="T14" fmla="*/ 97 w 106"/>
              <a:gd name="T15" fmla="*/ 47 h 85"/>
              <a:gd name="T16" fmla="*/ 97 w 106"/>
              <a:gd name="T17" fmla="*/ 47 h 85"/>
              <a:gd name="T18" fmla="*/ 106 w 106"/>
              <a:gd name="T19" fmla="*/ 56 h 85"/>
              <a:gd name="T20" fmla="*/ 106 w 106"/>
              <a:gd name="T21" fmla="*/ 77 h 85"/>
              <a:gd name="T22" fmla="*/ 105 w 106"/>
              <a:gd name="T23" fmla="*/ 82 h 85"/>
              <a:gd name="T24" fmla="*/ 105 w 106"/>
              <a:gd name="T25" fmla="*/ 82 h 85"/>
              <a:gd name="T26" fmla="*/ 98 w 106"/>
              <a:gd name="T27" fmla="*/ 85 h 85"/>
              <a:gd name="T28" fmla="*/ 63 w 106"/>
              <a:gd name="T29" fmla="*/ 85 h 85"/>
              <a:gd name="T30" fmla="*/ 63 w 106"/>
              <a:gd name="T31" fmla="*/ 51 h 85"/>
              <a:gd name="T32" fmla="*/ 10 w 106"/>
              <a:gd name="T33" fmla="*/ 85 h 85"/>
              <a:gd name="T34" fmla="*/ 49 w 106"/>
              <a:gd name="T35" fmla="*/ 85 h 85"/>
              <a:gd name="T36" fmla="*/ 56 w 106"/>
              <a:gd name="T37" fmla="*/ 82 h 85"/>
              <a:gd name="T38" fmla="*/ 56 w 106"/>
              <a:gd name="T39" fmla="*/ 82 h 85"/>
              <a:gd name="T40" fmla="*/ 57 w 106"/>
              <a:gd name="T41" fmla="*/ 77 h 85"/>
              <a:gd name="T42" fmla="*/ 57 w 106"/>
              <a:gd name="T43" fmla="*/ 77 h 85"/>
              <a:gd name="T44" fmla="*/ 57 w 106"/>
              <a:gd name="T45" fmla="*/ 45 h 85"/>
              <a:gd name="T46" fmla="*/ 48 w 106"/>
              <a:gd name="T47" fmla="*/ 36 h 85"/>
              <a:gd name="T48" fmla="*/ 48 w 106"/>
              <a:gd name="T49" fmla="*/ 36 h 85"/>
              <a:gd name="T50" fmla="*/ 47 w 106"/>
              <a:gd name="T51" fmla="*/ 36 h 85"/>
              <a:gd name="T52" fmla="*/ 47 w 106"/>
              <a:gd name="T53" fmla="*/ 37 h 85"/>
              <a:gd name="T54" fmla="*/ 29 w 106"/>
              <a:gd name="T55" fmla="*/ 44 h 85"/>
              <a:gd name="T56" fmla="*/ 29 w 106"/>
              <a:gd name="T57" fmla="*/ 44 h 85"/>
              <a:gd name="T58" fmla="*/ 10 w 106"/>
              <a:gd name="T59" fmla="*/ 37 h 85"/>
              <a:gd name="T60" fmla="*/ 10 w 106"/>
              <a:gd name="T61" fmla="*/ 37 h 85"/>
              <a:gd name="T62" fmla="*/ 10 w 106"/>
              <a:gd name="T63" fmla="*/ 36 h 85"/>
              <a:gd name="T64" fmla="*/ 10 w 106"/>
              <a:gd name="T65" fmla="*/ 36 h 85"/>
              <a:gd name="T66" fmla="*/ 0 w 106"/>
              <a:gd name="T67" fmla="*/ 45 h 85"/>
              <a:gd name="T68" fmla="*/ 0 w 106"/>
              <a:gd name="T69" fmla="*/ 77 h 85"/>
              <a:gd name="T70" fmla="*/ 0 w 106"/>
              <a:gd name="T71" fmla="*/ 77 h 85"/>
              <a:gd name="T72" fmla="*/ 2 w 106"/>
              <a:gd name="T73" fmla="*/ 82 h 85"/>
              <a:gd name="T74" fmla="*/ 2 w 106"/>
              <a:gd name="T75" fmla="*/ 82 h 85"/>
              <a:gd name="T76" fmla="*/ 10 w 106"/>
              <a:gd name="T77" fmla="*/ 85 h 85"/>
              <a:gd name="T78" fmla="*/ 29 w 106"/>
              <a:gd name="T79" fmla="*/ 38 h 85"/>
              <a:gd name="T80" fmla="*/ 48 w 106"/>
              <a:gd name="T81" fmla="*/ 19 h 85"/>
              <a:gd name="T82" fmla="*/ 29 w 106"/>
              <a:gd name="T83" fmla="*/ 0 h 85"/>
              <a:gd name="T84" fmla="*/ 9 w 106"/>
              <a:gd name="T85" fmla="*/ 19 h 85"/>
              <a:gd name="T86" fmla="*/ 29 w 106"/>
              <a:gd name="T87" fmla="*/ 38 h 85"/>
              <a:gd name="T88" fmla="*/ 77 w 106"/>
              <a:gd name="T89" fmla="*/ 50 h 85"/>
              <a:gd name="T90" fmla="*/ 95 w 106"/>
              <a:gd name="T91" fmla="*/ 32 h 85"/>
              <a:gd name="T92" fmla="*/ 77 w 106"/>
              <a:gd name="T93" fmla="*/ 15 h 85"/>
              <a:gd name="T94" fmla="*/ 59 w 106"/>
              <a:gd name="T95" fmla="*/ 32 h 85"/>
              <a:gd name="T96" fmla="*/ 77 w 106"/>
              <a:gd name="T97" fmla="*/ 5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85">
                <a:moveTo>
                  <a:pt x="63" y="51"/>
                </a:moveTo>
                <a:cubicBezTo>
                  <a:pt x="63" y="51"/>
                  <a:pt x="63" y="51"/>
                  <a:pt x="63" y="51"/>
                </a:cubicBezTo>
                <a:cubicBezTo>
                  <a:pt x="67" y="54"/>
                  <a:pt x="72" y="55"/>
                  <a:pt x="77" y="55"/>
                </a:cubicBezTo>
                <a:cubicBezTo>
                  <a:pt x="77" y="55"/>
                  <a:pt x="77" y="55"/>
                  <a:pt x="77" y="55"/>
                </a:cubicBezTo>
                <a:cubicBezTo>
                  <a:pt x="85" y="55"/>
                  <a:pt x="91" y="53"/>
                  <a:pt x="96" y="47"/>
                </a:cubicBezTo>
                <a:cubicBezTo>
                  <a:pt x="97" y="47"/>
                  <a:pt x="97" y="47"/>
                  <a:pt x="97" y="47"/>
                </a:cubicBezTo>
                <a:cubicBezTo>
                  <a:pt x="97" y="47"/>
                  <a:pt x="97" y="47"/>
                  <a:pt x="97" y="47"/>
                </a:cubicBezTo>
                <a:cubicBezTo>
                  <a:pt x="97" y="47"/>
                  <a:pt x="97" y="47"/>
                  <a:pt x="97" y="47"/>
                </a:cubicBezTo>
                <a:cubicBezTo>
                  <a:pt x="97" y="47"/>
                  <a:pt x="97" y="47"/>
                  <a:pt x="97" y="47"/>
                </a:cubicBezTo>
                <a:cubicBezTo>
                  <a:pt x="103" y="47"/>
                  <a:pt x="106" y="51"/>
                  <a:pt x="106" y="56"/>
                </a:cubicBezTo>
                <a:cubicBezTo>
                  <a:pt x="106" y="77"/>
                  <a:pt x="106" y="77"/>
                  <a:pt x="106" y="77"/>
                </a:cubicBezTo>
                <a:cubicBezTo>
                  <a:pt x="106" y="79"/>
                  <a:pt x="105" y="81"/>
                  <a:pt x="105" y="82"/>
                </a:cubicBezTo>
                <a:cubicBezTo>
                  <a:pt x="105" y="82"/>
                  <a:pt x="105" y="82"/>
                  <a:pt x="105" y="82"/>
                </a:cubicBezTo>
                <a:cubicBezTo>
                  <a:pt x="103" y="84"/>
                  <a:pt x="101" y="85"/>
                  <a:pt x="98" y="85"/>
                </a:cubicBezTo>
                <a:cubicBezTo>
                  <a:pt x="63" y="85"/>
                  <a:pt x="63" y="85"/>
                  <a:pt x="63" y="85"/>
                </a:cubicBezTo>
                <a:lnTo>
                  <a:pt x="63" y="51"/>
                </a:lnTo>
                <a:close/>
                <a:moveTo>
                  <a:pt x="10" y="85"/>
                </a:moveTo>
                <a:cubicBezTo>
                  <a:pt x="49" y="85"/>
                  <a:pt x="49" y="85"/>
                  <a:pt x="49" y="85"/>
                </a:cubicBezTo>
                <a:cubicBezTo>
                  <a:pt x="52" y="85"/>
                  <a:pt x="54" y="84"/>
                  <a:pt x="56" y="82"/>
                </a:cubicBezTo>
                <a:cubicBezTo>
                  <a:pt x="56" y="82"/>
                  <a:pt x="56" y="82"/>
                  <a:pt x="56" y="82"/>
                </a:cubicBezTo>
                <a:cubicBezTo>
                  <a:pt x="57" y="81"/>
                  <a:pt x="57" y="79"/>
                  <a:pt x="57" y="77"/>
                </a:cubicBezTo>
                <a:cubicBezTo>
                  <a:pt x="57" y="77"/>
                  <a:pt x="57" y="77"/>
                  <a:pt x="57" y="77"/>
                </a:cubicBezTo>
                <a:cubicBezTo>
                  <a:pt x="57" y="45"/>
                  <a:pt x="57" y="45"/>
                  <a:pt x="57" y="45"/>
                </a:cubicBezTo>
                <a:cubicBezTo>
                  <a:pt x="57" y="39"/>
                  <a:pt x="54" y="36"/>
                  <a:pt x="48" y="36"/>
                </a:cubicBezTo>
                <a:cubicBezTo>
                  <a:pt x="48" y="36"/>
                  <a:pt x="48" y="36"/>
                  <a:pt x="48" y="36"/>
                </a:cubicBezTo>
                <a:cubicBezTo>
                  <a:pt x="47" y="36"/>
                  <a:pt x="47" y="36"/>
                  <a:pt x="47" y="36"/>
                </a:cubicBezTo>
                <a:cubicBezTo>
                  <a:pt x="47" y="37"/>
                  <a:pt x="47" y="37"/>
                  <a:pt x="47" y="37"/>
                </a:cubicBezTo>
                <a:cubicBezTo>
                  <a:pt x="42" y="42"/>
                  <a:pt x="36" y="44"/>
                  <a:pt x="29" y="44"/>
                </a:cubicBezTo>
                <a:cubicBezTo>
                  <a:pt x="29" y="44"/>
                  <a:pt x="29" y="44"/>
                  <a:pt x="29" y="44"/>
                </a:cubicBezTo>
                <a:cubicBezTo>
                  <a:pt x="21" y="44"/>
                  <a:pt x="16" y="42"/>
                  <a:pt x="10" y="37"/>
                </a:cubicBezTo>
                <a:cubicBezTo>
                  <a:pt x="10" y="37"/>
                  <a:pt x="10" y="37"/>
                  <a:pt x="10" y="37"/>
                </a:cubicBezTo>
                <a:cubicBezTo>
                  <a:pt x="10" y="36"/>
                  <a:pt x="10" y="36"/>
                  <a:pt x="10" y="36"/>
                </a:cubicBezTo>
                <a:cubicBezTo>
                  <a:pt x="10" y="36"/>
                  <a:pt x="10" y="36"/>
                  <a:pt x="10" y="36"/>
                </a:cubicBezTo>
                <a:cubicBezTo>
                  <a:pt x="4" y="36"/>
                  <a:pt x="1" y="39"/>
                  <a:pt x="0" y="45"/>
                </a:cubicBezTo>
                <a:cubicBezTo>
                  <a:pt x="0" y="77"/>
                  <a:pt x="0" y="77"/>
                  <a:pt x="0" y="77"/>
                </a:cubicBezTo>
                <a:cubicBezTo>
                  <a:pt x="0" y="77"/>
                  <a:pt x="0" y="77"/>
                  <a:pt x="0" y="77"/>
                </a:cubicBezTo>
                <a:cubicBezTo>
                  <a:pt x="0" y="79"/>
                  <a:pt x="1" y="81"/>
                  <a:pt x="2" y="82"/>
                </a:cubicBezTo>
                <a:cubicBezTo>
                  <a:pt x="2" y="82"/>
                  <a:pt x="2" y="82"/>
                  <a:pt x="2" y="82"/>
                </a:cubicBezTo>
                <a:cubicBezTo>
                  <a:pt x="3" y="84"/>
                  <a:pt x="6" y="85"/>
                  <a:pt x="10" y="85"/>
                </a:cubicBezTo>
                <a:close/>
                <a:moveTo>
                  <a:pt x="29" y="38"/>
                </a:moveTo>
                <a:cubicBezTo>
                  <a:pt x="39" y="38"/>
                  <a:pt x="48" y="29"/>
                  <a:pt x="48" y="19"/>
                </a:cubicBezTo>
                <a:cubicBezTo>
                  <a:pt x="48" y="8"/>
                  <a:pt x="39" y="0"/>
                  <a:pt x="29" y="0"/>
                </a:cubicBezTo>
                <a:cubicBezTo>
                  <a:pt x="18" y="0"/>
                  <a:pt x="9" y="8"/>
                  <a:pt x="9" y="19"/>
                </a:cubicBezTo>
                <a:cubicBezTo>
                  <a:pt x="9" y="29"/>
                  <a:pt x="18" y="38"/>
                  <a:pt x="29" y="38"/>
                </a:cubicBezTo>
                <a:close/>
                <a:moveTo>
                  <a:pt x="77" y="50"/>
                </a:moveTo>
                <a:cubicBezTo>
                  <a:pt x="87" y="50"/>
                  <a:pt x="95" y="42"/>
                  <a:pt x="95" y="32"/>
                </a:cubicBezTo>
                <a:cubicBezTo>
                  <a:pt x="95" y="23"/>
                  <a:pt x="87" y="15"/>
                  <a:pt x="77" y="15"/>
                </a:cubicBezTo>
                <a:cubicBezTo>
                  <a:pt x="67" y="15"/>
                  <a:pt x="59" y="23"/>
                  <a:pt x="59" y="32"/>
                </a:cubicBezTo>
                <a:cubicBezTo>
                  <a:pt x="59" y="42"/>
                  <a:pt x="67" y="50"/>
                  <a:pt x="77" y="50"/>
                </a:cubicBezTo>
                <a:close/>
              </a:path>
            </a:pathLst>
          </a:custGeom>
          <a:solidFill>
            <a:srgbClr val="00188F"/>
          </a:solidFill>
          <a:ln>
            <a:noFill/>
          </a:ln>
          <a:extLst/>
        </p:spPr>
        <p:txBody>
          <a:bodyPr vert="horz" wrap="square" lIns="91414" tIns="45706" rIns="91414" bIns="45706" numCol="1" anchor="t" anchorCtr="0" compatLnSpc="1">
            <a:prstTxWarp prst="textNoShape">
              <a:avLst/>
            </a:prstTxWarp>
          </a:bodyPr>
          <a:lstStyle/>
          <a:p>
            <a:pPr defTabSz="932384">
              <a:defRPr/>
            </a:pPr>
            <a:endParaRPr lang="en-US" sz="2400" kern="0" baseline="-25000" dirty="0">
              <a:gradFill>
                <a:gsLst>
                  <a:gs pos="1250">
                    <a:srgbClr val="FFFFFF"/>
                  </a:gs>
                  <a:gs pos="100000">
                    <a:srgbClr val="FFFFFF"/>
                  </a:gs>
                </a:gsLst>
                <a:lin ang="5400000" scaled="0"/>
              </a:gradFill>
              <a:ea typeface="MS PGothic" charset="0"/>
            </a:endParaRPr>
          </a:p>
        </p:txBody>
      </p:sp>
      <p:sp>
        <p:nvSpPr>
          <p:cNvPr id="244" name="Freeform 12"/>
          <p:cNvSpPr>
            <a:spLocks noChangeAspect="1"/>
          </p:cNvSpPr>
          <p:nvPr/>
        </p:nvSpPr>
        <p:spPr bwMode="black">
          <a:xfrm>
            <a:off x="6423007" y="2469611"/>
            <a:ext cx="508478" cy="400962"/>
          </a:xfrm>
          <a:custGeom>
            <a:avLst/>
            <a:gdLst/>
            <a:ahLst/>
            <a:cxnLst/>
            <a:rect l="l" t="t" r="r" b="b"/>
            <a:pathLst>
              <a:path w="611218" h="481979">
                <a:moveTo>
                  <a:pt x="224745" y="94707"/>
                </a:moveTo>
                <a:cubicBezTo>
                  <a:pt x="347961" y="94707"/>
                  <a:pt x="448505" y="171589"/>
                  <a:pt x="448505" y="266213"/>
                </a:cubicBezTo>
                <a:cubicBezTo>
                  <a:pt x="448505" y="360837"/>
                  <a:pt x="347961" y="436734"/>
                  <a:pt x="224745" y="436734"/>
                </a:cubicBezTo>
                <a:cubicBezTo>
                  <a:pt x="202074" y="436734"/>
                  <a:pt x="181373" y="434763"/>
                  <a:pt x="161659" y="429834"/>
                </a:cubicBezTo>
                <a:cubicBezTo>
                  <a:pt x="135044" y="478132"/>
                  <a:pt x="86744" y="488974"/>
                  <a:pt x="44358" y="478132"/>
                </a:cubicBezTo>
                <a:cubicBezTo>
                  <a:pt x="69986" y="455462"/>
                  <a:pt x="92658" y="434763"/>
                  <a:pt x="109416" y="413078"/>
                </a:cubicBezTo>
                <a:cubicBezTo>
                  <a:pt x="43372" y="382522"/>
                  <a:pt x="0" y="328310"/>
                  <a:pt x="0" y="266213"/>
                </a:cubicBezTo>
                <a:cubicBezTo>
                  <a:pt x="0" y="171589"/>
                  <a:pt x="100544" y="94707"/>
                  <a:pt x="224745" y="94707"/>
                </a:cubicBezTo>
                <a:close/>
                <a:moveTo>
                  <a:pt x="386440" y="0"/>
                </a:moveTo>
                <a:cubicBezTo>
                  <a:pt x="510659" y="0"/>
                  <a:pt x="611218" y="76830"/>
                  <a:pt x="611218" y="170405"/>
                </a:cubicBezTo>
                <a:cubicBezTo>
                  <a:pt x="611218" y="232460"/>
                  <a:pt x="566854" y="287620"/>
                  <a:pt x="501787" y="317170"/>
                </a:cubicBezTo>
                <a:cubicBezTo>
                  <a:pt x="518546" y="338840"/>
                  <a:pt x="541221" y="360510"/>
                  <a:pt x="566854" y="382180"/>
                </a:cubicBezTo>
                <a:cubicBezTo>
                  <a:pt x="523476" y="393015"/>
                  <a:pt x="481083" y="383165"/>
                  <a:pt x="454465" y="334900"/>
                </a:cubicBezTo>
                <a:cubicBezTo>
                  <a:pt x="547137" y="154645"/>
                  <a:pt x="301656" y="47280"/>
                  <a:pt x="201097" y="73875"/>
                </a:cubicBezTo>
                <a:cubicBezTo>
                  <a:pt x="241518" y="29550"/>
                  <a:pt x="309542" y="0"/>
                  <a:pt x="386440" y="0"/>
                </a:cubicBezTo>
                <a:close/>
              </a:path>
            </a:pathLst>
          </a:custGeom>
          <a:solidFill>
            <a:srgbClr val="00188F"/>
          </a:solidFill>
          <a:ln>
            <a:noFill/>
          </a:ln>
          <a:extLst/>
        </p:spPr>
        <p:txBody>
          <a:bodyPr vert="horz" wrap="square" lIns="91414" tIns="45706" rIns="91414" bIns="45706" numCol="1" anchor="t" anchorCtr="0" compatLnSpc="1">
            <a:prstTxWarp prst="textNoShape">
              <a:avLst/>
            </a:prstTxWarp>
          </a:bodyPr>
          <a:lstStyle/>
          <a:p>
            <a:pPr defTabSz="932384">
              <a:defRPr/>
            </a:pPr>
            <a:endParaRPr lang="en-US" sz="2400" kern="0" dirty="0">
              <a:gradFill>
                <a:gsLst>
                  <a:gs pos="1250">
                    <a:srgbClr val="FFFFFF"/>
                  </a:gs>
                  <a:gs pos="100000">
                    <a:srgbClr val="FFFFFF"/>
                  </a:gs>
                </a:gsLst>
                <a:lin ang="5400000" scaled="0"/>
              </a:gradFill>
              <a:ea typeface="MS PGothic" charset="0"/>
            </a:endParaRPr>
          </a:p>
        </p:txBody>
      </p:sp>
      <p:sp>
        <p:nvSpPr>
          <p:cNvPr id="245" name="Freeform 11"/>
          <p:cNvSpPr>
            <a:spLocks noEditPoints="1"/>
          </p:cNvSpPr>
          <p:nvPr/>
        </p:nvSpPr>
        <p:spPr bwMode="auto">
          <a:xfrm>
            <a:off x="3443919" y="2571503"/>
            <a:ext cx="522765" cy="238979"/>
          </a:xfrm>
          <a:custGeom>
            <a:avLst/>
            <a:gdLst>
              <a:gd name="T0" fmla="*/ 205 w 400"/>
              <a:gd name="T1" fmla="*/ 64 h 183"/>
              <a:gd name="T2" fmla="*/ 211 w 400"/>
              <a:gd name="T3" fmla="*/ 57 h 183"/>
              <a:gd name="T4" fmla="*/ 186 w 400"/>
              <a:gd name="T5" fmla="*/ 69 h 183"/>
              <a:gd name="T6" fmla="*/ 199 w 400"/>
              <a:gd name="T7" fmla="*/ 67 h 183"/>
              <a:gd name="T8" fmla="*/ 219 w 400"/>
              <a:gd name="T9" fmla="*/ 30 h 183"/>
              <a:gd name="T10" fmla="*/ 208 w 400"/>
              <a:gd name="T11" fmla="*/ 31 h 183"/>
              <a:gd name="T12" fmla="*/ 198 w 400"/>
              <a:gd name="T13" fmla="*/ 36 h 183"/>
              <a:gd name="T14" fmla="*/ 205 w 400"/>
              <a:gd name="T15" fmla="*/ 42 h 183"/>
              <a:gd name="T16" fmla="*/ 304 w 400"/>
              <a:gd name="T17" fmla="*/ 101 h 183"/>
              <a:gd name="T18" fmla="*/ 400 w 400"/>
              <a:gd name="T19" fmla="*/ 3 h 183"/>
              <a:gd name="T20" fmla="*/ 104 w 400"/>
              <a:gd name="T21" fmla="*/ 0 h 183"/>
              <a:gd name="T22" fmla="*/ 2 w 400"/>
              <a:gd name="T23" fmla="*/ 94 h 183"/>
              <a:gd name="T24" fmla="*/ 6 w 400"/>
              <a:gd name="T25" fmla="*/ 103 h 183"/>
              <a:gd name="T26" fmla="*/ 150 w 400"/>
              <a:gd name="T27" fmla="*/ 59 h 183"/>
              <a:gd name="T28" fmla="*/ 168 w 400"/>
              <a:gd name="T29" fmla="*/ 66 h 183"/>
              <a:gd name="T30" fmla="*/ 194 w 400"/>
              <a:gd name="T31" fmla="*/ 53 h 183"/>
              <a:gd name="T32" fmla="*/ 190 w 400"/>
              <a:gd name="T33" fmla="*/ 52 h 183"/>
              <a:gd name="T34" fmla="*/ 174 w 400"/>
              <a:gd name="T35" fmla="*/ 48 h 183"/>
              <a:gd name="T36" fmla="*/ 176 w 400"/>
              <a:gd name="T37" fmla="*/ 38 h 183"/>
              <a:gd name="T38" fmla="*/ 199 w 400"/>
              <a:gd name="T39" fmla="*/ 26 h 183"/>
              <a:gd name="T40" fmla="*/ 228 w 400"/>
              <a:gd name="T41" fmla="*/ 21 h 183"/>
              <a:gd name="T42" fmla="*/ 243 w 400"/>
              <a:gd name="T43" fmla="*/ 14 h 183"/>
              <a:gd name="T44" fmla="*/ 248 w 400"/>
              <a:gd name="T45" fmla="*/ 21 h 183"/>
              <a:gd name="T46" fmla="*/ 257 w 400"/>
              <a:gd name="T47" fmla="*/ 29 h 183"/>
              <a:gd name="T48" fmla="*/ 232 w 400"/>
              <a:gd name="T49" fmla="*/ 36 h 183"/>
              <a:gd name="T50" fmla="*/ 227 w 400"/>
              <a:gd name="T51" fmla="*/ 29 h 183"/>
              <a:gd name="T52" fmla="*/ 216 w 400"/>
              <a:gd name="T53" fmla="*/ 43 h 183"/>
              <a:gd name="T54" fmla="*/ 233 w 400"/>
              <a:gd name="T55" fmla="*/ 47 h 183"/>
              <a:gd name="T56" fmla="*/ 235 w 400"/>
              <a:gd name="T57" fmla="*/ 57 h 183"/>
              <a:gd name="T58" fmla="*/ 225 w 400"/>
              <a:gd name="T59" fmla="*/ 66 h 183"/>
              <a:gd name="T60" fmla="*/ 197 w 400"/>
              <a:gd name="T61" fmla="*/ 75 h 183"/>
              <a:gd name="T62" fmla="*/ 169 w 400"/>
              <a:gd name="T63" fmla="*/ 84 h 183"/>
              <a:gd name="T64" fmla="*/ 167 w 400"/>
              <a:gd name="T65" fmla="*/ 78 h 183"/>
              <a:gd name="T66" fmla="*/ 150 w 400"/>
              <a:gd name="T67" fmla="*/ 59 h 183"/>
              <a:gd name="T68" fmla="*/ 2 w 400"/>
              <a:gd name="T69" fmla="*/ 122 h 183"/>
              <a:gd name="T70" fmla="*/ 311 w 400"/>
              <a:gd name="T71" fmla="*/ 143 h 183"/>
              <a:gd name="T72" fmla="*/ 400 w 400"/>
              <a:gd name="T73" fmla="*/ 59 h 183"/>
              <a:gd name="T74" fmla="*/ 306 w 400"/>
              <a:gd name="T75" fmla="*/ 122 h 183"/>
              <a:gd name="T76" fmla="*/ 2 w 400"/>
              <a:gd name="T77" fmla="*/ 183 h 183"/>
              <a:gd name="T78" fmla="*/ 328 w 400"/>
              <a:gd name="T79" fmla="*/ 180 h 183"/>
              <a:gd name="T80" fmla="*/ 400 w 400"/>
              <a:gd name="T81" fmla="*/ 79 h 183"/>
              <a:gd name="T82" fmla="*/ 2 w 400"/>
              <a:gd name="T83" fmla="*/ 16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0" h="183">
                <a:moveTo>
                  <a:pt x="199" y="67"/>
                </a:moveTo>
                <a:cubicBezTo>
                  <a:pt x="201" y="66"/>
                  <a:pt x="203" y="65"/>
                  <a:pt x="205" y="64"/>
                </a:cubicBezTo>
                <a:cubicBezTo>
                  <a:pt x="207" y="63"/>
                  <a:pt x="209" y="62"/>
                  <a:pt x="210" y="61"/>
                </a:cubicBezTo>
                <a:cubicBezTo>
                  <a:pt x="212" y="59"/>
                  <a:pt x="212" y="58"/>
                  <a:pt x="211" y="57"/>
                </a:cubicBezTo>
                <a:cubicBezTo>
                  <a:pt x="209" y="56"/>
                  <a:pt x="206" y="55"/>
                  <a:pt x="201" y="54"/>
                </a:cubicBezTo>
                <a:cubicBezTo>
                  <a:pt x="186" y="69"/>
                  <a:pt x="186" y="69"/>
                  <a:pt x="186" y="69"/>
                </a:cubicBezTo>
                <a:cubicBezTo>
                  <a:pt x="188" y="69"/>
                  <a:pt x="190" y="68"/>
                  <a:pt x="192" y="68"/>
                </a:cubicBezTo>
                <a:cubicBezTo>
                  <a:pt x="194" y="68"/>
                  <a:pt x="197" y="67"/>
                  <a:pt x="199" y="67"/>
                </a:cubicBezTo>
                <a:close/>
                <a:moveTo>
                  <a:pt x="205" y="42"/>
                </a:moveTo>
                <a:cubicBezTo>
                  <a:pt x="219" y="30"/>
                  <a:pt x="219" y="30"/>
                  <a:pt x="219" y="30"/>
                </a:cubicBezTo>
                <a:cubicBezTo>
                  <a:pt x="217" y="30"/>
                  <a:pt x="215" y="30"/>
                  <a:pt x="213" y="30"/>
                </a:cubicBezTo>
                <a:cubicBezTo>
                  <a:pt x="211" y="30"/>
                  <a:pt x="210" y="31"/>
                  <a:pt x="208" y="31"/>
                </a:cubicBezTo>
                <a:cubicBezTo>
                  <a:pt x="206" y="32"/>
                  <a:pt x="204" y="33"/>
                  <a:pt x="203" y="33"/>
                </a:cubicBezTo>
                <a:cubicBezTo>
                  <a:pt x="201" y="34"/>
                  <a:pt x="200" y="35"/>
                  <a:pt x="198" y="36"/>
                </a:cubicBezTo>
                <a:cubicBezTo>
                  <a:pt x="197" y="38"/>
                  <a:pt x="196" y="39"/>
                  <a:pt x="197" y="40"/>
                </a:cubicBezTo>
                <a:cubicBezTo>
                  <a:pt x="198" y="41"/>
                  <a:pt x="201" y="42"/>
                  <a:pt x="205" y="42"/>
                </a:cubicBezTo>
                <a:close/>
                <a:moveTo>
                  <a:pt x="300" y="103"/>
                </a:moveTo>
                <a:cubicBezTo>
                  <a:pt x="302" y="103"/>
                  <a:pt x="303" y="102"/>
                  <a:pt x="304" y="101"/>
                </a:cubicBezTo>
                <a:cubicBezTo>
                  <a:pt x="398" y="9"/>
                  <a:pt x="398" y="9"/>
                  <a:pt x="398" y="9"/>
                </a:cubicBezTo>
                <a:cubicBezTo>
                  <a:pt x="400" y="7"/>
                  <a:pt x="400" y="5"/>
                  <a:pt x="400" y="3"/>
                </a:cubicBezTo>
                <a:cubicBezTo>
                  <a:pt x="399" y="1"/>
                  <a:pt x="397" y="0"/>
                  <a:pt x="395" y="0"/>
                </a:cubicBezTo>
                <a:cubicBezTo>
                  <a:pt x="104" y="0"/>
                  <a:pt x="104" y="0"/>
                  <a:pt x="104" y="0"/>
                </a:cubicBezTo>
                <a:cubicBezTo>
                  <a:pt x="103" y="0"/>
                  <a:pt x="102" y="1"/>
                  <a:pt x="101" y="1"/>
                </a:cubicBezTo>
                <a:cubicBezTo>
                  <a:pt x="2" y="94"/>
                  <a:pt x="2" y="94"/>
                  <a:pt x="2" y="94"/>
                </a:cubicBezTo>
                <a:cubicBezTo>
                  <a:pt x="1" y="95"/>
                  <a:pt x="0" y="97"/>
                  <a:pt x="1" y="99"/>
                </a:cubicBezTo>
                <a:cubicBezTo>
                  <a:pt x="2" y="101"/>
                  <a:pt x="4" y="103"/>
                  <a:pt x="6" y="103"/>
                </a:cubicBezTo>
                <a:lnTo>
                  <a:pt x="300" y="103"/>
                </a:lnTo>
                <a:close/>
                <a:moveTo>
                  <a:pt x="150" y="59"/>
                </a:moveTo>
                <a:cubicBezTo>
                  <a:pt x="171" y="59"/>
                  <a:pt x="171" y="59"/>
                  <a:pt x="171" y="59"/>
                </a:cubicBezTo>
                <a:cubicBezTo>
                  <a:pt x="168" y="62"/>
                  <a:pt x="167" y="64"/>
                  <a:pt x="168" y="66"/>
                </a:cubicBezTo>
                <a:cubicBezTo>
                  <a:pt x="170" y="67"/>
                  <a:pt x="173" y="68"/>
                  <a:pt x="177" y="69"/>
                </a:cubicBezTo>
                <a:cubicBezTo>
                  <a:pt x="194" y="53"/>
                  <a:pt x="194" y="53"/>
                  <a:pt x="194" y="53"/>
                </a:cubicBezTo>
                <a:cubicBezTo>
                  <a:pt x="193" y="53"/>
                  <a:pt x="193" y="53"/>
                  <a:pt x="192" y="52"/>
                </a:cubicBezTo>
                <a:cubicBezTo>
                  <a:pt x="191" y="52"/>
                  <a:pt x="191" y="52"/>
                  <a:pt x="190" y="52"/>
                </a:cubicBezTo>
                <a:cubicBezTo>
                  <a:pt x="187" y="52"/>
                  <a:pt x="183" y="51"/>
                  <a:pt x="181" y="51"/>
                </a:cubicBezTo>
                <a:cubicBezTo>
                  <a:pt x="178" y="50"/>
                  <a:pt x="176" y="49"/>
                  <a:pt x="174" y="48"/>
                </a:cubicBezTo>
                <a:cubicBezTo>
                  <a:pt x="172" y="47"/>
                  <a:pt x="172" y="46"/>
                  <a:pt x="172" y="44"/>
                </a:cubicBezTo>
                <a:cubicBezTo>
                  <a:pt x="172" y="42"/>
                  <a:pt x="173" y="40"/>
                  <a:pt x="176" y="38"/>
                </a:cubicBezTo>
                <a:cubicBezTo>
                  <a:pt x="179" y="35"/>
                  <a:pt x="182" y="33"/>
                  <a:pt x="186" y="31"/>
                </a:cubicBezTo>
                <a:cubicBezTo>
                  <a:pt x="191" y="29"/>
                  <a:pt x="195" y="27"/>
                  <a:pt x="199" y="26"/>
                </a:cubicBezTo>
                <a:cubicBezTo>
                  <a:pt x="204" y="24"/>
                  <a:pt x="209" y="23"/>
                  <a:pt x="214" y="22"/>
                </a:cubicBezTo>
                <a:cubicBezTo>
                  <a:pt x="219" y="21"/>
                  <a:pt x="224" y="21"/>
                  <a:pt x="228" y="21"/>
                </a:cubicBezTo>
                <a:cubicBezTo>
                  <a:pt x="234" y="15"/>
                  <a:pt x="234" y="15"/>
                  <a:pt x="234" y="15"/>
                </a:cubicBezTo>
                <a:cubicBezTo>
                  <a:pt x="243" y="14"/>
                  <a:pt x="243" y="14"/>
                  <a:pt x="243" y="14"/>
                </a:cubicBezTo>
                <a:cubicBezTo>
                  <a:pt x="237" y="20"/>
                  <a:pt x="237" y="20"/>
                  <a:pt x="237" y="20"/>
                </a:cubicBezTo>
                <a:cubicBezTo>
                  <a:pt x="241" y="20"/>
                  <a:pt x="245" y="21"/>
                  <a:pt x="248" y="21"/>
                </a:cubicBezTo>
                <a:cubicBezTo>
                  <a:pt x="251" y="22"/>
                  <a:pt x="253" y="23"/>
                  <a:pt x="255" y="24"/>
                </a:cubicBezTo>
                <a:cubicBezTo>
                  <a:pt x="257" y="25"/>
                  <a:pt x="257" y="27"/>
                  <a:pt x="257" y="29"/>
                </a:cubicBezTo>
                <a:cubicBezTo>
                  <a:pt x="257" y="31"/>
                  <a:pt x="256" y="33"/>
                  <a:pt x="253" y="36"/>
                </a:cubicBezTo>
                <a:cubicBezTo>
                  <a:pt x="232" y="36"/>
                  <a:pt x="232" y="36"/>
                  <a:pt x="232" y="36"/>
                </a:cubicBezTo>
                <a:cubicBezTo>
                  <a:pt x="234" y="34"/>
                  <a:pt x="235" y="33"/>
                  <a:pt x="234" y="31"/>
                </a:cubicBezTo>
                <a:cubicBezTo>
                  <a:pt x="233" y="30"/>
                  <a:pt x="231" y="29"/>
                  <a:pt x="227" y="29"/>
                </a:cubicBezTo>
                <a:cubicBezTo>
                  <a:pt x="213" y="43"/>
                  <a:pt x="213" y="43"/>
                  <a:pt x="213" y="43"/>
                </a:cubicBezTo>
                <a:cubicBezTo>
                  <a:pt x="214" y="43"/>
                  <a:pt x="215" y="43"/>
                  <a:pt x="216" y="43"/>
                </a:cubicBezTo>
                <a:cubicBezTo>
                  <a:pt x="217" y="43"/>
                  <a:pt x="218" y="44"/>
                  <a:pt x="220" y="44"/>
                </a:cubicBezTo>
                <a:cubicBezTo>
                  <a:pt x="226" y="45"/>
                  <a:pt x="230" y="46"/>
                  <a:pt x="233" y="47"/>
                </a:cubicBezTo>
                <a:cubicBezTo>
                  <a:pt x="235" y="49"/>
                  <a:pt x="236" y="50"/>
                  <a:pt x="237" y="52"/>
                </a:cubicBezTo>
                <a:cubicBezTo>
                  <a:pt x="237" y="54"/>
                  <a:pt x="236" y="55"/>
                  <a:pt x="235" y="57"/>
                </a:cubicBezTo>
                <a:cubicBezTo>
                  <a:pt x="234" y="59"/>
                  <a:pt x="232" y="60"/>
                  <a:pt x="231" y="61"/>
                </a:cubicBezTo>
                <a:cubicBezTo>
                  <a:pt x="230" y="63"/>
                  <a:pt x="228" y="64"/>
                  <a:pt x="225" y="66"/>
                </a:cubicBezTo>
                <a:cubicBezTo>
                  <a:pt x="222" y="68"/>
                  <a:pt x="218" y="69"/>
                  <a:pt x="214" y="71"/>
                </a:cubicBezTo>
                <a:cubicBezTo>
                  <a:pt x="209" y="73"/>
                  <a:pt x="204" y="74"/>
                  <a:pt x="197" y="75"/>
                </a:cubicBezTo>
                <a:cubicBezTo>
                  <a:pt x="191" y="77"/>
                  <a:pt x="184" y="77"/>
                  <a:pt x="176" y="78"/>
                </a:cubicBezTo>
                <a:cubicBezTo>
                  <a:pt x="169" y="84"/>
                  <a:pt x="169" y="84"/>
                  <a:pt x="169" y="84"/>
                </a:cubicBezTo>
                <a:cubicBezTo>
                  <a:pt x="160" y="84"/>
                  <a:pt x="160" y="84"/>
                  <a:pt x="160" y="84"/>
                </a:cubicBezTo>
                <a:cubicBezTo>
                  <a:pt x="167" y="78"/>
                  <a:pt x="167" y="78"/>
                  <a:pt x="167" y="78"/>
                </a:cubicBezTo>
                <a:cubicBezTo>
                  <a:pt x="156" y="77"/>
                  <a:pt x="149" y="75"/>
                  <a:pt x="146" y="72"/>
                </a:cubicBezTo>
                <a:cubicBezTo>
                  <a:pt x="143" y="69"/>
                  <a:pt x="145" y="65"/>
                  <a:pt x="150" y="59"/>
                </a:cubicBezTo>
                <a:close/>
                <a:moveTo>
                  <a:pt x="306" y="122"/>
                </a:moveTo>
                <a:cubicBezTo>
                  <a:pt x="2" y="122"/>
                  <a:pt x="2" y="122"/>
                  <a:pt x="2" y="122"/>
                </a:cubicBezTo>
                <a:cubicBezTo>
                  <a:pt x="2" y="143"/>
                  <a:pt x="2" y="143"/>
                  <a:pt x="2" y="143"/>
                </a:cubicBezTo>
                <a:cubicBezTo>
                  <a:pt x="311" y="143"/>
                  <a:pt x="311" y="143"/>
                  <a:pt x="311" y="143"/>
                </a:cubicBezTo>
                <a:cubicBezTo>
                  <a:pt x="313" y="143"/>
                  <a:pt x="316" y="142"/>
                  <a:pt x="318" y="140"/>
                </a:cubicBezTo>
                <a:cubicBezTo>
                  <a:pt x="400" y="59"/>
                  <a:pt x="400" y="59"/>
                  <a:pt x="400" y="59"/>
                </a:cubicBezTo>
                <a:cubicBezTo>
                  <a:pt x="400" y="28"/>
                  <a:pt x="400" y="28"/>
                  <a:pt x="400" y="28"/>
                </a:cubicBezTo>
                <a:lnTo>
                  <a:pt x="306" y="122"/>
                </a:lnTo>
                <a:close/>
                <a:moveTo>
                  <a:pt x="2" y="162"/>
                </a:moveTo>
                <a:cubicBezTo>
                  <a:pt x="2" y="183"/>
                  <a:pt x="2" y="183"/>
                  <a:pt x="2" y="183"/>
                </a:cubicBezTo>
                <a:cubicBezTo>
                  <a:pt x="321" y="183"/>
                  <a:pt x="321" y="183"/>
                  <a:pt x="321" y="183"/>
                </a:cubicBezTo>
                <a:cubicBezTo>
                  <a:pt x="324" y="183"/>
                  <a:pt x="326" y="182"/>
                  <a:pt x="328" y="180"/>
                </a:cubicBezTo>
                <a:cubicBezTo>
                  <a:pt x="400" y="109"/>
                  <a:pt x="400" y="109"/>
                  <a:pt x="400" y="109"/>
                </a:cubicBezTo>
                <a:cubicBezTo>
                  <a:pt x="400" y="79"/>
                  <a:pt x="400" y="79"/>
                  <a:pt x="400" y="79"/>
                </a:cubicBezTo>
                <a:cubicBezTo>
                  <a:pt x="317" y="162"/>
                  <a:pt x="317" y="162"/>
                  <a:pt x="317" y="162"/>
                </a:cubicBezTo>
                <a:lnTo>
                  <a:pt x="2" y="162"/>
                </a:lnTo>
                <a:close/>
              </a:path>
            </a:pathLst>
          </a:custGeom>
          <a:solidFill>
            <a:srgbClr val="00188F"/>
          </a:solid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72" name="Rectangle 71"/>
          <p:cNvSpPr/>
          <p:nvPr/>
        </p:nvSpPr>
        <p:spPr bwMode="auto">
          <a:xfrm>
            <a:off x="6250287" y="5344389"/>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vert="horz" wrap="square" lIns="822727" tIns="46623" rIns="0" bIns="46623" numCol="1" rtlCol="0" anchor="ctr" anchorCtr="0" compatLnSpc="1">
            <a:prstTxWarp prst="textNoShape">
              <a:avLst/>
            </a:prstTxWarp>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cs typeface="Segoe UI" pitchFamily="34" charset="0"/>
              </a:rPr>
              <a:t>Enhanced Customer Service</a:t>
            </a:r>
          </a:p>
        </p:txBody>
      </p:sp>
      <p:sp>
        <p:nvSpPr>
          <p:cNvPr id="73" name="Freeform 12"/>
          <p:cNvSpPr>
            <a:spLocks noChangeAspect="1" noEditPoints="1"/>
          </p:cNvSpPr>
          <p:nvPr/>
        </p:nvSpPr>
        <p:spPr bwMode="black">
          <a:xfrm>
            <a:off x="6407480" y="5531669"/>
            <a:ext cx="450511" cy="271945"/>
          </a:xfrm>
          <a:custGeom>
            <a:avLst/>
            <a:gdLst>
              <a:gd name="T0" fmla="*/ 292 w 349"/>
              <a:gd name="T1" fmla="*/ 160 h 211"/>
              <a:gd name="T2" fmla="*/ 230 w 349"/>
              <a:gd name="T3" fmla="*/ 131 h 211"/>
              <a:gd name="T4" fmla="*/ 227 w 349"/>
              <a:gd name="T5" fmla="*/ 136 h 211"/>
              <a:gd name="T6" fmla="*/ 265 w 349"/>
              <a:gd name="T7" fmla="*/ 177 h 211"/>
              <a:gd name="T8" fmla="*/ 204 w 349"/>
              <a:gd name="T9" fmla="*/ 147 h 211"/>
              <a:gd name="T10" fmla="*/ 200 w 349"/>
              <a:gd name="T11" fmla="*/ 152 h 211"/>
              <a:gd name="T12" fmla="*/ 238 w 349"/>
              <a:gd name="T13" fmla="*/ 193 h 211"/>
              <a:gd name="T14" fmla="*/ 191 w 349"/>
              <a:gd name="T15" fmla="*/ 174 h 211"/>
              <a:gd name="T16" fmla="*/ 188 w 349"/>
              <a:gd name="T17" fmla="*/ 178 h 211"/>
              <a:gd name="T18" fmla="*/ 208 w 349"/>
              <a:gd name="T19" fmla="*/ 205 h 211"/>
              <a:gd name="T20" fmla="*/ 172 w 349"/>
              <a:gd name="T21" fmla="*/ 194 h 211"/>
              <a:gd name="T22" fmla="*/ 176 w 349"/>
              <a:gd name="T23" fmla="*/ 172 h 211"/>
              <a:gd name="T24" fmla="*/ 154 w 349"/>
              <a:gd name="T25" fmla="*/ 146 h 211"/>
              <a:gd name="T26" fmla="*/ 133 w 349"/>
              <a:gd name="T27" fmla="*/ 127 h 211"/>
              <a:gd name="T28" fmla="*/ 114 w 349"/>
              <a:gd name="T29" fmla="*/ 130 h 211"/>
              <a:gd name="T30" fmla="*/ 101 w 349"/>
              <a:gd name="T31" fmla="*/ 124 h 211"/>
              <a:gd name="T32" fmla="*/ 72 w 349"/>
              <a:gd name="T33" fmla="*/ 121 h 211"/>
              <a:gd name="T34" fmla="*/ 48 w 349"/>
              <a:gd name="T35" fmla="*/ 135 h 211"/>
              <a:gd name="T36" fmla="*/ 71 w 349"/>
              <a:gd name="T37" fmla="*/ 27 h 211"/>
              <a:gd name="T38" fmla="*/ 75 w 349"/>
              <a:gd name="T39" fmla="*/ 46 h 211"/>
              <a:gd name="T40" fmla="*/ 101 w 349"/>
              <a:gd name="T41" fmla="*/ 79 h 211"/>
              <a:gd name="T42" fmla="*/ 118 w 349"/>
              <a:gd name="T43" fmla="*/ 76 h 211"/>
              <a:gd name="T44" fmla="*/ 158 w 349"/>
              <a:gd name="T45" fmla="*/ 53 h 211"/>
              <a:gd name="T46" fmla="*/ 289 w 349"/>
              <a:gd name="T47" fmla="*/ 140 h 211"/>
              <a:gd name="T48" fmla="*/ 242 w 349"/>
              <a:gd name="T49" fmla="*/ 37 h 211"/>
              <a:gd name="T50" fmla="*/ 148 w 349"/>
              <a:gd name="T51" fmla="*/ 4 h 211"/>
              <a:gd name="T52" fmla="*/ 94 w 349"/>
              <a:gd name="T53" fmla="*/ 33 h 211"/>
              <a:gd name="T54" fmla="*/ 102 w 349"/>
              <a:gd name="T55" fmla="*/ 70 h 211"/>
              <a:gd name="T56" fmla="*/ 113 w 349"/>
              <a:gd name="T57" fmla="*/ 67 h 211"/>
              <a:gd name="T58" fmla="*/ 188 w 349"/>
              <a:gd name="T59" fmla="*/ 56 h 211"/>
              <a:gd name="T60" fmla="*/ 294 w 349"/>
              <a:gd name="T61" fmla="*/ 133 h 211"/>
              <a:gd name="T62" fmla="*/ 314 w 349"/>
              <a:gd name="T63" fmla="*/ 130 h 211"/>
              <a:gd name="T64" fmla="*/ 253 w 349"/>
              <a:gd name="T65" fmla="*/ 41 h 211"/>
              <a:gd name="T66" fmla="*/ 139 w 349"/>
              <a:gd name="T67" fmla="*/ 164 h 211"/>
              <a:gd name="T68" fmla="*/ 130 w 349"/>
              <a:gd name="T69" fmla="*/ 137 h 211"/>
              <a:gd name="T70" fmla="*/ 112 w 349"/>
              <a:gd name="T71" fmla="*/ 149 h 211"/>
              <a:gd name="T72" fmla="*/ 84 w 349"/>
              <a:gd name="T73" fmla="*/ 143 h 211"/>
              <a:gd name="T74" fmla="*/ 67 w 349"/>
              <a:gd name="T75" fmla="*/ 131 h 211"/>
              <a:gd name="T76" fmla="*/ 59 w 349"/>
              <a:gd name="T77" fmla="*/ 168 h 211"/>
              <a:gd name="T78" fmla="*/ 76 w 349"/>
              <a:gd name="T79" fmla="*/ 178 h 211"/>
              <a:gd name="T80" fmla="*/ 90 w 349"/>
              <a:gd name="T81" fmla="*/ 188 h 211"/>
              <a:gd name="T82" fmla="*/ 106 w 349"/>
              <a:gd name="T83" fmla="*/ 181 h 211"/>
              <a:gd name="T84" fmla="*/ 116 w 349"/>
              <a:gd name="T85" fmla="*/ 200 h 211"/>
              <a:gd name="T86" fmla="*/ 131 w 349"/>
              <a:gd name="T87" fmla="*/ 193 h 211"/>
              <a:gd name="T88" fmla="*/ 145 w 349"/>
              <a:gd name="T89" fmla="*/ 209 h 211"/>
              <a:gd name="T90" fmla="*/ 166 w 349"/>
              <a:gd name="T91" fmla="*/ 174 h 211"/>
              <a:gd name="T92" fmla="*/ 349 w 349"/>
              <a:gd name="T93" fmla="*/ 124 h 211"/>
              <a:gd name="T94" fmla="*/ 326 w 349"/>
              <a:gd name="T95" fmla="*/ 22 h 211"/>
              <a:gd name="T96" fmla="*/ 323 w 349"/>
              <a:gd name="T97" fmla="*/ 135 h 211"/>
              <a:gd name="T98" fmla="*/ 349 w 349"/>
              <a:gd name="T99" fmla="*/ 124 h 211"/>
              <a:gd name="T100" fmla="*/ 47 w 349"/>
              <a:gd name="T101" fmla="*/ 11 h 211"/>
              <a:gd name="T102" fmla="*/ 3 w 349"/>
              <a:gd name="T103" fmla="*/ 118 h 211"/>
              <a:gd name="T104" fmla="*/ 35 w 349"/>
              <a:gd name="T105" fmla="*/ 13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9" h="211">
                <a:moveTo>
                  <a:pt x="289" y="140"/>
                </a:moveTo>
                <a:cubicBezTo>
                  <a:pt x="294" y="144"/>
                  <a:pt x="296" y="154"/>
                  <a:pt x="292" y="160"/>
                </a:cubicBezTo>
                <a:cubicBezTo>
                  <a:pt x="289" y="164"/>
                  <a:pt x="285" y="167"/>
                  <a:pt x="279" y="167"/>
                </a:cubicBezTo>
                <a:cubicBezTo>
                  <a:pt x="279" y="167"/>
                  <a:pt x="279" y="167"/>
                  <a:pt x="230" y="131"/>
                </a:cubicBezTo>
                <a:cubicBezTo>
                  <a:pt x="228" y="130"/>
                  <a:pt x="227" y="131"/>
                  <a:pt x="226" y="132"/>
                </a:cubicBezTo>
                <a:cubicBezTo>
                  <a:pt x="226" y="134"/>
                  <a:pt x="226" y="135"/>
                  <a:pt x="227" y="136"/>
                </a:cubicBezTo>
                <a:cubicBezTo>
                  <a:pt x="227" y="136"/>
                  <a:pt x="227" y="136"/>
                  <a:pt x="267" y="164"/>
                </a:cubicBezTo>
                <a:cubicBezTo>
                  <a:pt x="267" y="168"/>
                  <a:pt x="267" y="172"/>
                  <a:pt x="265" y="177"/>
                </a:cubicBezTo>
                <a:cubicBezTo>
                  <a:pt x="262" y="181"/>
                  <a:pt x="257" y="183"/>
                  <a:pt x="253" y="183"/>
                </a:cubicBezTo>
                <a:cubicBezTo>
                  <a:pt x="253" y="183"/>
                  <a:pt x="253" y="183"/>
                  <a:pt x="204" y="147"/>
                </a:cubicBezTo>
                <a:cubicBezTo>
                  <a:pt x="203" y="147"/>
                  <a:pt x="200" y="147"/>
                  <a:pt x="200" y="148"/>
                </a:cubicBezTo>
                <a:cubicBezTo>
                  <a:pt x="199" y="150"/>
                  <a:pt x="199" y="151"/>
                  <a:pt x="200" y="152"/>
                </a:cubicBezTo>
                <a:cubicBezTo>
                  <a:pt x="200" y="152"/>
                  <a:pt x="200" y="152"/>
                  <a:pt x="240" y="181"/>
                </a:cubicBezTo>
                <a:cubicBezTo>
                  <a:pt x="240" y="185"/>
                  <a:pt x="240" y="189"/>
                  <a:pt x="238" y="193"/>
                </a:cubicBezTo>
                <a:cubicBezTo>
                  <a:pt x="235" y="197"/>
                  <a:pt x="231" y="198"/>
                  <a:pt x="226" y="198"/>
                </a:cubicBezTo>
                <a:cubicBezTo>
                  <a:pt x="226" y="198"/>
                  <a:pt x="226" y="198"/>
                  <a:pt x="191" y="174"/>
                </a:cubicBezTo>
                <a:cubicBezTo>
                  <a:pt x="189" y="172"/>
                  <a:pt x="188" y="172"/>
                  <a:pt x="187" y="174"/>
                </a:cubicBezTo>
                <a:cubicBezTo>
                  <a:pt x="187" y="175"/>
                  <a:pt x="187" y="177"/>
                  <a:pt x="188" y="178"/>
                </a:cubicBezTo>
                <a:cubicBezTo>
                  <a:pt x="188" y="178"/>
                  <a:pt x="188" y="178"/>
                  <a:pt x="210" y="194"/>
                </a:cubicBezTo>
                <a:cubicBezTo>
                  <a:pt x="211" y="198"/>
                  <a:pt x="210" y="202"/>
                  <a:pt x="208" y="205"/>
                </a:cubicBezTo>
                <a:cubicBezTo>
                  <a:pt x="204" y="209"/>
                  <a:pt x="200" y="211"/>
                  <a:pt x="196" y="211"/>
                </a:cubicBezTo>
                <a:cubicBezTo>
                  <a:pt x="196" y="211"/>
                  <a:pt x="196" y="211"/>
                  <a:pt x="172" y="194"/>
                </a:cubicBezTo>
                <a:cubicBezTo>
                  <a:pt x="172" y="194"/>
                  <a:pt x="172" y="194"/>
                  <a:pt x="176" y="175"/>
                </a:cubicBezTo>
                <a:cubicBezTo>
                  <a:pt x="176" y="175"/>
                  <a:pt x="176" y="174"/>
                  <a:pt x="176" y="172"/>
                </a:cubicBezTo>
                <a:cubicBezTo>
                  <a:pt x="177" y="160"/>
                  <a:pt x="169" y="150"/>
                  <a:pt x="157" y="147"/>
                </a:cubicBezTo>
                <a:cubicBezTo>
                  <a:pt x="156" y="146"/>
                  <a:pt x="156" y="146"/>
                  <a:pt x="154" y="146"/>
                </a:cubicBezTo>
                <a:cubicBezTo>
                  <a:pt x="153" y="146"/>
                  <a:pt x="152" y="146"/>
                  <a:pt x="150" y="146"/>
                </a:cubicBezTo>
                <a:cubicBezTo>
                  <a:pt x="149" y="136"/>
                  <a:pt x="142" y="130"/>
                  <a:pt x="133" y="127"/>
                </a:cubicBezTo>
                <a:cubicBezTo>
                  <a:pt x="131" y="127"/>
                  <a:pt x="130" y="127"/>
                  <a:pt x="130" y="127"/>
                </a:cubicBezTo>
                <a:cubicBezTo>
                  <a:pt x="123" y="126"/>
                  <a:pt x="118" y="127"/>
                  <a:pt x="114" y="130"/>
                </a:cubicBezTo>
                <a:cubicBezTo>
                  <a:pt x="111" y="127"/>
                  <a:pt x="107" y="124"/>
                  <a:pt x="102" y="124"/>
                </a:cubicBezTo>
                <a:cubicBezTo>
                  <a:pt x="101" y="124"/>
                  <a:pt x="101" y="124"/>
                  <a:pt x="101" y="124"/>
                </a:cubicBezTo>
                <a:cubicBezTo>
                  <a:pt x="95" y="123"/>
                  <a:pt x="90" y="124"/>
                  <a:pt x="86" y="127"/>
                </a:cubicBezTo>
                <a:cubicBezTo>
                  <a:pt x="82" y="124"/>
                  <a:pt x="76" y="121"/>
                  <a:pt x="72" y="121"/>
                </a:cubicBezTo>
                <a:cubicBezTo>
                  <a:pt x="70" y="121"/>
                  <a:pt x="67" y="121"/>
                  <a:pt x="64" y="121"/>
                </a:cubicBezTo>
                <a:cubicBezTo>
                  <a:pt x="56" y="124"/>
                  <a:pt x="51" y="128"/>
                  <a:pt x="48" y="135"/>
                </a:cubicBezTo>
                <a:cubicBezTo>
                  <a:pt x="48" y="135"/>
                  <a:pt x="48" y="135"/>
                  <a:pt x="44" y="134"/>
                </a:cubicBezTo>
                <a:cubicBezTo>
                  <a:pt x="43" y="81"/>
                  <a:pt x="71" y="27"/>
                  <a:pt x="71" y="27"/>
                </a:cubicBezTo>
                <a:cubicBezTo>
                  <a:pt x="71" y="27"/>
                  <a:pt x="76" y="27"/>
                  <a:pt x="84" y="27"/>
                </a:cubicBezTo>
                <a:cubicBezTo>
                  <a:pt x="79" y="33"/>
                  <a:pt x="75" y="40"/>
                  <a:pt x="75" y="46"/>
                </a:cubicBezTo>
                <a:cubicBezTo>
                  <a:pt x="74" y="53"/>
                  <a:pt x="75" y="58"/>
                  <a:pt x="78" y="64"/>
                </a:cubicBezTo>
                <a:cubicBezTo>
                  <a:pt x="83" y="73"/>
                  <a:pt x="91" y="79"/>
                  <a:pt x="101" y="79"/>
                </a:cubicBezTo>
                <a:cubicBezTo>
                  <a:pt x="101" y="79"/>
                  <a:pt x="101" y="79"/>
                  <a:pt x="101" y="79"/>
                </a:cubicBezTo>
                <a:cubicBezTo>
                  <a:pt x="106" y="80"/>
                  <a:pt x="113" y="79"/>
                  <a:pt x="118" y="76"/>
                </a:cubicBezTo>
                <a:cubicBezTo>
                  <a:pt x="118" y="76"/>
                  <a:pt x="118" y="76"/>
                  <a:pt x="122" y="73"/>
                </a:cubicBezTo>
                <a:cubicBezTo>
                  <a:pt x="122" y="73"/>
                  <a:pt x="122" y="73"/>
                  <a:pt x="158" y="53"/>
                </a:cubicBezTo>
                <a:cubicBezTo>
                  <a:pt x="158" y="53"/>
                  <a:pt x="158" y="53"/>
                  <a:pt x="183" y="64"/>
                </a:cubicBezTo>
                <a:cubicBezTo>
                  <a:pt x="183" y="64"/>
                  <a:pt x="183" y="64"/>
                  <a:pt x="289" y="140"/>
                </a:cubicBezTo>
                <a:close/>
                <a:moveTo>
                  <a:pt x="253" y="41"/>
                </a:moveTo>
                <a:cubicBezTo>
                  <a:pt x="250" y="41"/>
                  <a:pt x="246" y="40"/>
                  <a:pt x="242" y="37"/>
                </a:cubicBezTo>
                <a:cubicBezTo>
                  <a:pt x="165" y="2"/>
                  <a:pt x="165" y="2"/>
                  <a:pt x="165" y="2"/>
                </a:cubicBezTo>
                <a:cubicBezTo>
                  <a:pt x="160" y="0"/>
                  <a:pt x="153" y="1"/>
                  <a:pt x="148" y="4"/>
                </a:cubicBezTo>
                <a:cubicBezTo>
                  <a:pt x="117" y="21"/>
                  <a:pt x="117" y="21"/>
                  <a:pt x="117" y="21"/>
                </a:cubicBezTo>
                <a:cubicBezTo>
                  <a:pt x="94" y="33"/>
                  <a:pt x="94" y="33"/>
                  <a:pt x="94" y="33"/>
                </a:cubicBezTo>
                <a:cubicBezTo>
                  <a:pt x="85" y="39"/>
                  <a:pt x="82" y="51"/>
                  <a:pt x="87" y="60"/>
                </a:cubicBezTo>
                <a:cubicBezTo>
                  <a:pt x="90" y="66"/>
                  <a:pt x="96" y="70"/>
                  <a:pt x="102" y="70"/>
                </a:cubicBezTo>
                <a:cubicBezTo>
                  <a:pt x="106" y="70"/>
                  <a:pt x="110" y="70"/>
                  <a:pt x="113" y="67"/>
                </a:cubicBezTo>
                <a:cubicBezTo>
                  <a:pt x="113" y="67"/>
                  <a:pt x="113" y="67"/>
                  <a:pt x="113" y="67"/>
                </a:cubicBezTo>
                <a:cubicBezTo>
                  <a:pt x="159" y="43"/>
                  <a:pt x="159" y="43"/>
                  <a:pt x="159" y="43"/>
                </a:cubicBezTo>
                <a:cubicBezTo>
                  <a:pt x="188" y="56"/>
                  <a:pt x="188" y="56"/>
                  <a:pt x="188" y="56"/>
                </a:cubicBezTo>
                <a:cubicBezTo>
                  <a:pt x="228" y="86"/>
                  <a:pt x="228" y="86"/>
                  <a:pt x="228" y="86"/>
                </a:cubicBezTo>
                <a:cubicBezTo>
                  <a:pt x="294" y="133"/>
                  <a:pt x="294" y="133"/>
                  <a:pt x="294" y="133"/>
                </a:cubicBezTo>
                <a:cubicBezTo>
                  <a:pt x="295" y="134"/>
                  <a:pt x="295" y="134"/>
                  <a:pt x="295" y="134"/>
                </a:cubicBezTo>
                <a:cubicBezTo>
                  <a:pt x="314" y="130"/>
                  <a:pt x="314" y="130"/>
                  <a:pt x="314" y="130"/>
                </a:cubicBezTo>
                <a:cubicBezTo>
                  <a:pt x="317" y="68"/>
                  <a:pt x="289" y="39"/>
                  <a:pt x="289" y="39"/>
                </a:cubicBezTo>
                <a:cubicBezTo>
                  <a:pt x="289" y="39"/>
                  <a:pt x="261" y="44"/>
                  <a:pt x="253" y="41"/>
                </a:cubicBezTo>
                <a:close/>
                <a:moveTo>
                  <a:pt x="155" y="157"/>
                </a:moveTo>
                <a:cubicBezTo>
                  <a:pt x="149" y="156"/>
                  <a:pt x="142" y="158"/>
                  <a:pt x="139" y="164"/>
                </a:cubicBezTo>
                <a:cubicBezTo>
                  <a:pt x="141" y="154"/>
                  <a:pt x="141" y="154"/>
                  <a:pt x="141" y="154"/>
                </a:cubicBezTo>
                <a:cubicBezTo>
                  <a:pt x="143" y="146"/>
                  <a:pt x="138" y="138"/>
                  <a:pt x="130" y="137"/>
                </a:cubicBezTo>
                <a:cubicBezTo>
                  <a:pt x="122" y="135"/>
                  <a:pt x="114" y="139"/>
                  <a:pt x="112" y="148"/>
                </a:cubicBezTo>
                <a:cubicBezTo>
                  <a:pt x="112" y="149"/>
                  <a:pt x="112" y="149"/>
                  <a:pt x="112" y="149"/>
                </a:cubicBezTo>
                <a:cubicBezTo>
                  <a:pt x="112" y="142"/>
                  <a:pt x="107" y="135"/>
                  <a:pt x="100" y="134"/>
                </a:cubicBezTo>
                <a:cubicBezTo>
                  <a:pt x="94" y="133"/>
                  <a:pt x="86" y="137"/>
                  <a:pt x="84" y="143"/>
                </a:cubicBezTo>
                <a:cubicBezTo>
                  <a:pt x="84" y="143"/>
                  <a:pt x="84" y="143"/>
                  <a:pt x="84" y="143"/>
                </a:cubicBezTo>
                <a:cubicBezTo>
                  <a:pt x="82" y="135"/>
                  <a:pt x="74" y="130"/>
                  <a:pt x="67" y="131"/>
                </a:cubicBezTo>
                <a:cubicBezTo>
                  <a:pt x="59" y="134"/>
                  <a:pt x="53" y="141"/>
                  <a:pt x="55" y="149"/>
                </a:cubicBezTo>
                <a:cubicBezTo>
                  <a:pt x="59" y="168"/>
                  <a:pt x="59" y="168"/>
                  <a:pt x="59" y="168"/>
                </a:cubicBezTo>
                <a:cubicBezTo>
                  <a:pt x="60" y="173"/>
                  <a:pt x="65" y="178"/>
                  <a:pt x="72" y="178"/>
                </a:cubicBezTo>
                <a:cubicBezTo>
                  <a:pt x="74" y="178"/>
                  <a:pt x="75" y="178"/>
                  <a:pt x="76" y="178"/>
                </a:cubicBezTo>
                <a:cubicBezTo>
                  <a:pt x="78" y="178"/>
                  <a:pt x="78" y="178"/>
                  <a:pt x="79" y="177"/>
                </a:cubicBezTo>
                <a:cubicBezTo>
                  <a:pt x="80" y="182"/>
                  <a:pt x="84" y="186"/>
                  <a:pt x="90" y="188"/>
                </a:cubicBezTo>
                <a:cubicBezTo>
                  <a:pt x="91" y="188"/>
                  <a:pt x="91" y="188"/>
                  <a:pt x="91" y="188"/>
                </a:cubicBezTo>
                <a:cubicBezTo>
                  <a:pt x="96" y="188"/>
                  <a:pt x="102" y="185"/>
                  <a:pt x="106" y="181"/>
                </a:cubicBezTo>
                <a:cubicBezTo>
                  <a:pt x="104" y="182"/>
                  <a:pt x="104" y="182"/>
                  <a:pt x="104" y="182"/>
                </a:cubicBezTo>
                <a:cubicBezTo>
                  <a:pt x="103" y="189"/>
                  <a:pt x="108" y="197"/>
                  <a:pt x="116" y="200"/>
                </a:cubicBezTo>
                <a:cubicBezTo>
                  <a:pt x="116" y="200"/>
                  <a:pt x="116" y="200"/>
                  <a:pt x="118" y="200"/>
                </a:cubicBezTo>
                <a:cubicBezTo>
                  <a:pt x="123" y="200"/>
                  <a:pt x="129" y="197"/>
                  <a:pt x="131" y="193"/>
                </a:cubicBezTo>
                <a:cubicBezTo>
                  <a:pt x="131" y="200"/>
                  <a:pt x="135" y="206"/>
                  <a:pt x="143" y="209"/>
                </a:cubicBezTo>
                <a:cubicBezTo>
                  <a:pt x="143" y="209"/>
                  <a:pt x="143" y="209"/>
                  <a:pt x="145" y="209"/>
                </a:cubicBezTo>
                <a:cubicBezTo>
                  <a:pt x="151" y="209"/>
                  <a:pt x="158" y="205"/>
                  <a:pt x="161" y="197"/>
                </a:cubicBezTo>
                <a:cubicBezTo>
                  <a:pt x="166" y="174"/>
                  <a:pt x="166" y="174"/>
                  <a:pt x="166" y="174"/>
                </a:cubicBezTo>
                <a:cubicBezTo>
                  <a:pt x="168" y="166"/>
                  <a:pt x="162" y="158"/>
                  <a:pt x="155" y="157"/>
                </a:cubicBezTo>
                <a:close/>
                <a:moveTo>
                  <a:pt x="349" y="124"/>
                </a:moveTo>
                <a:cubicBezTo>
                  <a:pt x="338" y="30"/>
                  <a:pt x="338" y="30"/>
                  <a:pt x="338" y="30"/>
                </a:cubicBezTo>
                <a:cubicBezTo>
                  <a:pt x="337" y="24"/>
                  <a:pt x="332" y="21"/>
                  <a:pt x="326" y="22"/>
                </a:cubicBezTo>
                <a:cubicBezTo>
                  <a:pt x="294" y="30"/>
                  <a:pt x="294" y="30"/>
                  <a:pt x="294" y="30"/>
                </a:cubicBezTo>
                <a:cubicBezTo>
                  <a:pt x="294" y="30"/>
                  <a:pt x="328" y="64"/>
                  <a:pt x="323" y="135"/>
                </a:cubicBezTo>
                <a:cubicBezTo>
                  <a:pt x="338" y="135"/>
                  <a:pt x="338" y="135"/>
                  <a:pt x="338" y="135"/>
                </a:cubicBezTo>
                <a:cubicBezTo>
                  <a:pt x="345" y="135"/>
                  <a:pt x="349" y="130"/>
                  <a:pt x="349" y="124"/>
                </a:cubicBezTo>
                <a:close/>
                <a:moveTo>
                  <a:pt x="63" y="21"/>
                </a:moveTo>
                <a:cubicBezTo>
                  <a:pt x="47" y="11"/>
                  <a:pt x="47" y="11"/>
                  <a:pt x="47" y="11"/>
                </a:cubicBezTo>
                <a:cubicBezTo>
                  <a:pt x="42" y="9"/>
                  <a:pt x="36" y="11"/>
                  <a:pt x="34" y="17"/>
                </a:cubicBezTo>
                <a:cubicBezTo>
                  <a:pt x="3" y="118"/>
                  <a:pt x="3" y="118"/>
                  <a:pt x="3" y="118"/>
                </a:cubicBezTo>
                <a:cubicBezTo>
                  <a:pt x="0" y="124"/>
                  <a:pt x="4" y="130"/>
                  <a:pt x="9" y="130"/>
                </a:cubicBezTo>
                <a:cubicBezTo>
                  <a:pt x="35" y="135"/>
                  <a:pt x="35" y="135"/>
                  <a:pt x="35" y="135"/>
                </a:cubicBezTo>
                <a:cubicBezTo>
                  <a:pt x="32" y="79"/>
                  <a:pt x="63" y="21"/>
                  <a:pt x="6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endParaRPr lang="en-US" sz="2400" dirty="0">
              <a:gradFill>
                <a:gsLst>
                  <a:gs pos="1250">
                    <a:srgbClr val="FFFFFF"/>
                  </a:gs>
                  <a:gs pos="100000">
                    <a:srgbClr val="FFFFFF"/>
                  </a:gs>
                </a:gsLst>
                <a:lin ang="5400000" scaled="0"/>
              </a:gradFill>
              <a:ea typeface="MS PGothic" charset="0"/>
            </a:endParaRPr>
          </a:p>
        </p:txBody>
      </p:sp>
      <p:sp>
        <p:nvSpPr>
          <p:cNvPr id="74" name="Rectangle 73"/>
          <p:cNvSpPr/>
          <p:nvPr/>
        </p:nvSpPr>
        <p:spPr bwMode="auto">
          <a:xfrm>
            <a:off x="3260944" y="4599176"/>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pPr>
            <a:r>
              <a:rPr lang="en-US" sz="1398" kern="0" dirty="0">
                <a:gradFill>
                  <a:gsLst>
                    <a:gs pos="1250">
                      <a:srgbClr val="FFFFFF"/>
                    </a:gs>
                    <a:gs pos="100000">
                      <a:srgbClr val="FFFFFF"/>
                    </a:gs>
                  </a:gsLst>
                  <a:lin ang="5400000" scaled="0"/>
                </a:gradFill>
                <a:ea typeface="MS PGothic" charset="0"/>
              </a:rPr>
              <a:t>Actuarial modeling</a:t>
            </a:r>
          </a:p>
        </p:txBody>
      </p:sp>
      <p:grpSp>
        <p:nvGrpSpPr>
          <p:cNvPr id="79" name="Group 78"/>
          <p:cNvGrpSpPr/>
          <p:nvPr/>
        </p:nvGrpSpPr>
        <p:grpSpPr bwMode="black">
          <a:xfrm>
            <a:off x="3411542" y="4761450"/>
            <a:ext cx="464902" cy="378218"/>
            <a:chOff x="5184775" y="225425"/>
            <a:chExt cx="1500188" cy="1220788"/>
          </a:xfrm>
          <a:solidFill>
            <a:srgbClr val="FFFFFF"/>
          </a:solidFill>
        </p:grpSpPr>
        <p:sp>
          <p:nvSpPr>
            <p:cNvPr id="80"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81"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82"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grpSp>
    </p:spTree>
    <p:extLst>
      <p:ext uri="{BB962C8B-B14F-4D97-AF65-F5344CB8AC3E}">
        <p14:creationId xmlns:p14="http://schemas.microsoft.com/office/powerpoint/2010/main" val="183044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0262"/>
            <a:ext cx="13387812" cy="4255593"/>
          </a:xfrm>
        </p:spPr>
        <p:txBody>
          <a:bodyPr/>
          <a:lstStyle/>
          <a:p>
            <a:r>
              <a:rPr lang="en-US" b="1" dirty="0" smtClean="0"/>
              <a:t>Additional Common Use Cases</a:t>
            </a:r>
            <a:r>
              <a:rPr lang="en-US" dirty="0" smtClean="0"/>
              <a:t>: </a:t>
            </a:r>
            <a:br>
              <a:rPr lang="en-US" dirty="0" smtClean="0"/>
            </a:br>
            <a:r>
              <a:rPr lang="en-US" dirty="0" smtClean="0"/>
              <a:t>	</a:t>
            </a:r>
            <a:br>
              <a:rPr lang="en-US" dirty="0" smtClean="0"/>
            </a:br>
            <a:r>
              <a:rPr lang="en-US" dirty="0" smtClean="0"/>
              <a:t>  Customer Profiling: </a:t>
            </a:r>
            <a:br>
              <a:rPr lang="en-US" dirty="0" smtClean="0"/>
            </a:br>
            <a:r>
              <a:rPr lang="en-US" dirty="0" smtClean="0"/>
              <a:t>		</a:t>
            </a:r>
            <a:r>
              <a:rPr lang="en-US" sz="3600" dirty="0" smtClean="0"/>
              <a:t>Product Recommendations, customized offers, etc.</a:t>
            </a:r>
            <a:r>
              <a:rPr lang="en-US" dirty="0" smtClean="0"/>
              <a:t/>
            </a:r>
            <a:br>
              <a:rPr lang="en-US" dirty="0" smtClean="0"/>
            </a:br>
            <a:r>
              <a:rPr lang="en-US" dirty="0" smtClean="0"/>
              <a:t>  Operational Excellence: </a:t>
            </a:r>
            <a:br>
              <a:rPr lang="en-US" dirty="0" smtClean="0"/>
            </a:br>
            <a:r>
              <a:rPr lang="en-US" dirty="0" smtClean="0"/>
              <a:t>		</a:t>
            </a:r>
            <a:r>
              <a:rPr lang="en-US" sz="3200" dirty="0" smtClean="0"/>
              <a:t>Telemetry systems, usage optimization, etc </a:t>
            </a:r>
            <a:endParaRPr lang="en-US" dirty="0"/>
          </a:p>
        </p:txBody>
      </p:sp>
    </p:spTree>
    <p:extLst>
      <p:ext uri="{BB962C8B-B14F-4D97-AF65-F5344CB8AC3E}">
        <p14:creationId xmlns:p14="http://schemas.microsoft.com/office/powerpoint/2010/main" val="1829261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ontent Placeholder 5"/>
          <p:cNvGraphicFramePr>
            <a:graphicFrameLocks/>
          </p:cNvGraphicFramePr>
          <p:nvPr>
            <p:extLst/>
          </p:nvPr>
        </p:nvGraphicFramePr>
        <p:xfrm>
          <a:off x="121103" y="1301099"/>
          <a:ext cx="12154254" cy="5243631"/>
        </p:xfrm>
        <a:graphic>
          <a:graphicData uri="http://schemas.openxmlformats.org/drawingml/2006/table">
            <a:tbl>
              <a:tblPr firstRow="1" bandRow="1">
                <a:tableStyleId>{5940675A-B579-460E-94D1-54222C63F5DA}</a:tableStyleId>
              </a:tblPr>
              <a:tblGrid>
                <a:gridCol w="1954845">
                  <a:extLst>
                    <a:ext uri="{9D8B030D-6E8A-4147-A177-3AD203B41FA5}">
                      <a16:colId xmlns:a16="http://schemas.microsoft.com/office/drawing/2014/main" xmlns="" val="20000"/>
                    </a:ext>
                  </a:extLst>
                </a:gridCol>
                <a:gridCol w="4834583">
                  <a:extLst>
                    <a:ext uri="{9D8B030D-6E8A-4147-A177-3AD203B41FA5}">
                      <a16:colId xmlns:a16="http://schemas.microsoft.com/office/drawing/2014/main" xmlns="" val="20001"/>
                    </a:ext>
                  </a:extLst>
                </a:gridCol>
                <a:gridCol w="5364826">
                  <a:extLst>
                    <a:ext uri="{9D8B030D-6E8A-4147-A177-3AD203B41FA5}">
                      <a16:colId xmlns:a16="http://schemas.microsoft.com/office/drawing/2014/main" xmlns="" val="20002"/>
                    </a:ext>
                  </a:extLst>
                </a:gridCol>
              </a:tblGrid>
              <a:tr h="310868">
                <a:tc>
                  <a:txBody>
                    <a:bodyPr/>
                    <a:lstStyle/>
                    <a:p>
                      <a:pPr algn="ctr"/>
                      <a:endParaRPr lang="en-US" sz="1600" dirty="0">
                        <a:solidFill>
                          <a:schemeClr val="tx2"/>
                        </a:solidFill>
                        <a:latin typeface="+mj-lt"/>
                      </a:endParaRPr>
                    </a:p>
                  </a:txBody>
                  <a:tcPr marL="45713" marR="45713" marT="0" marB="0">
                    <a:lnL w="12700" cmpd="sng">
                      <a:noFill/>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bg1"/>
                          </a:solidFill>
                          <a:latin typeface="+mj-lt"/>
                        </a:rPr>
                        <a:t>Added Recently </a:t>
                      </a:r>
                      <a:endParaRPr lang="en-US" sz="2000" b="1" dirty="0">
                        <a:solidFill>
                          <a:schemeClr val="bg1"/>
                        </a:solidFill>
                        <a:latin typeface="+mj-lt"/>
                      </a:endParaRPr>
                    </a:p>
                  </a:txBody>
                  <a:tcPr marL="45713" marR="45713"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r>
                        <a:rPr lang="en-US" sz="2000" b="1" dirty="0" smtClean="0">
                          <a:solidFill>
                            <a:schemeClr val="bg1"/>
                          </a:solidFill>
                          <a:latin typeface="+mj-lt"/>
                        </a:rPr>
                        <a:t>Roadmap</a:t>
                      </a:r>
                      <a:endParaRPr lang="en-US" sz="2000" b="1" dirty="0">
                        <a:solidFill>
                          <a:schemeClr val="bg1"/>
                        </a:solidFill>
                        <a:latin typeface="+mj-lt"/>
                      </a:endParaRPr>
                    </a:p>
                  </a:txBody>
                  <a:tcPr marL="45713" marR="45713"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0"/>
                  </a:ext>
                </a:extLst>
              </a:tr>
              <a:tr h="839343">
                <a:tc>
                  <a:txBody>
                    <a:bodyPr/>
                    <a:lstStyle/>
                    <a:p>
                      <a:pPr algn="ctr"/>
                      <a:r>
                        <a:rPr lang="en-US" sz="1800" dirty="0" smtClean="0">
                          <a:solidFill>
                            <a:schemeClr val="tx2"/>
                          </a:solidFill>
                        </a:rPr>
                        <a:t>Authoring</a:t>
                      </a:r>
                      <a:endParaRPr lang="en-US" sz="1000" dirty="0">
                        <a:solidFill>
                          <a:schemeClr val="tx2"/>
                        </a:solidFill>
                      </a:endParaRPr>
                    </a:p>
                  </a:txBody>
                  <a:tcPr marL="45713" marR="45713" marT="45713" marB="45713" anchor="ctr">
                    <a:lnL w="12700" cmpd="sng">
                      <a:noFill/>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600" dirty="0" smtClean="0"/>
                        <a:t>Web-based</a:t>
                      </a:r>
                      <a:r>
                        <a:rPr lang="en-US" sz="1600" baseline="0" dirty="0" smtClean="0"/>
                        <a:t> editor </a:t>
                      </a:r>
                    </a:p>
                    <a:p>
                      <a:pPr marL="285750" indent="-285750">
                        <a:buFont typeface="Arial" panose="020B0604020202020204" pitchFamily="34" charset="0"/>
                        <a:buChar char="•"/>
                      </a:pPr>
                      <a:endParaRPr lang="en-US" sz="1600" dirty="0"/>
                    </a:p>
                  </a:txBody>
                  <a:tcPr marL="4663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t>Visual Studio (intellisense &amp; pipeline templates) </a:t>
                      </a:r>
                      <a:endParaRPr lang="en-US" sz="1600" kern="1200" baseline="0" noProof="0" dirty="0" smtClean="0">
                        <a:solidFill>
                          <a:schemeClr val="tx1"/>
                        </a:solidFill>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baseline="0" noProof="0" dirty="0" smtClean="0">
                          <a:solidFill>
                            <a:schemeClr val="tx1"/>
                          </a:solidFill>
                          <a:latin typeface="+mn-lt"/>
                          <a:ea typeface="+mn-ea"/>
                          <a:cs typeface="+mn-cs"/>
                        </a:rPr>
                        <a:t>Application templates (customer churn, recommendations, etc)</a:t>
                      </a:r>
                    </a:p>
                    <a:p>
                      <a:endParaRPr lang="en-US" sz="700" dirty="0">
                        <a:solidFill>
                          <a:schemeClr val="tx1"/>
                        </a:solidFill>
                      </a:endParaRPr>
                    </a:p>
                  </a:txBody>
                  <a:tcPr marL="4663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3"/>
                  </a:ext>
                </a:extLst>
              </a:tr>
              <a:tr h="596712">
                <a:tc>
                  <a:txBody>
                    <a:bodyPr/>
                    <a:lstStyle/>
                    <a:p>
                      <a:pPr algn="ctr"/>
                      <a:r>
                        <a:rPr lang="en-US" sz="1800" kern="1200" dirty="0" smtClean="0">
                          <a:solidFill>
                            <a:schemeClr val="tx2"/>
                          </a:solidFill>
                          <a:latin typeface="+mn-lt"/>
                          <a:ea typeface="+mn-ea"/>
                          <a:cs typeface="+mn-cs"/>
                        </a:rPr>
                        <a:t>Data Movement</a:t>
                      </a:r>
                      <a:endParaRPr lang="en-US" sz="1800" kern="1200" dirty="0">
                        <a:solidFill>
                          <a:schemeClr val="tx2"/>
                        </a:solidFill>
                        <a:latin typeface="+mn-lt"/>
                        <a:ea typeface="+mn-ea"/>
                        <a:cs typeface="+mn-cs"/>
                      </a:endParaRPr>
                    </a:p>
                  </a:txBody>
                  <a:tcPr marL="45713" marR="45713" marT="45713" marB="45713" anchor="ctr">
                    <a:lnL w="12700" cmpd="sng">
                      <a:noFill/>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600" dirty="0" smtClean="0"/>
                        <a:t>On</a:t>
                      </a:r>
                      <a:r>
                        <a:rPr lang="en-US" sz="1600" baseline="0" dirty="0" smtClean="0"/>
                        <a:t> premises: Oracle DB, file shares</a:t>
                      </a:r>
                      <a:endParaRPr lang="en-US" sz="1600" dirty="0"/>
                    </a:p>
                  </a:txBody>
                  <a:tcPr marL="4663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marR="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Data</a:t>
                      </a:r>
                      <a:r>
                        <a:rPr lang="en-US" sz="1600" baseline="0" dirty="0" smtClean="0"/>
                        <a:t> sources added each month</a:t>
                      </a:r>
                      <a:endParaRPr lang="en-US" sz="1600" dirty="0" smtClean="0"/>
                    </a:p>
                    <a:p>
                      <a:pPr marL="285750" indent="-285750">
                        <a:buFont typeface="Arial" panose="020B0604020202020204" pitchFamily="34" charset="0"/>
                        <a:buChar char="•"/>
                      </a:pPr>
                      <a:r>
                        <a:rPr lang="en-US" sz="1600" dirty="0" smtClean="0"/>
                        <a:t>Azure Document Db, Azure</a:t>
                      </a:r>
                      <a:r>
                        <a:rPr lang="en-US" sz="1600" baseline="0" dirty="0" smtClean="0"/>
                        <a:t> Search, Azure SQL DW, Azure Data Lake</a:t>
                      </a:r>
                      <a:endParaRPr lang="en-US" sz="1600" dirty="0" smtClean="0"/>
                    </a:p>
                  </a:txBody>
                  <a:tcPr marL="4663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2"/>
                  </a:ext>
                </a:extLst>
              </a:tr>
              <a:tr h="802775">
                <a:tc>
                  <a:txBody>
                    <a:bodyPr/>
                    <a:lstStyle/>
                    <a:p>
                      <a:pPr algn="ctr"/>
                      <a:r>
                        <a:rPr lang="en-US" sz="1800" kern="1200" dirty="0" smtClean="0">
                          <a:solidFill>
                            <a:schemeClr val="tx2"/>
                          </a:solidFill>
                          <a:latin typeface="+mn-lt"/>
                          <a:ea typeface="+mn-ea"/>
                          <a:cs typeface="+mn-cs"/>
                        </a:rPr>
                        <a:t>Data Production</a:t>
                      </a:r>
                      <a:endParaRPr lang="en-US" sz="1800" kern="1200" dirty="0">
                        <a:solidFill>
                          <a:schemeClr val="tx2"/>
                        </a:solidFill>
                        <a:latin typeface="+mn-lt"/>
                        <a:ea typeface="+mn-ea"/>
                        <a:cs typeface="+mn-cs"/>
                      </a:endParaRPr>
                    </a:p>
                  </a:txBody>
                  <a:tcPr marL="45713" marR="45713" marT="45713" marB="45713" anchor="ctr">
                    <a:lnL w="12700" cmpd="sng">
                      <a:noFill/>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600" baseline="0" dirty="0" smtClean="0"/>
                        <a:t>Azure Machine Learning</a:t>
                      </a:r>
                    </a:p>
                    <a:p>
                      <a:pPr marL="285750" indent="-285750">
                        <a:buFont typeface="Arial" panose="020B0604020202020204" pitchFamily="34" charset="0"/>
                        <a:buChar char="•"/>
                      </a:pPr>
                      <a:r>
                        <a:rPr lang="en-US" sz="1600" baseline="0" dirty="0" smtClean="0"/>
                        <a:t>HDInsight enhancements</a:t>
                      </a:r>
                    </a:p>
                    <a:p>
                      <a:pPr marL="285750" indent="-285750">
                        <a:buFont typeface="Arial" panose="020B0604020202020204" pitchFamily="34" charset="0"/>
                        <a:buChar char="•"/>
                      </a:pPr>
                      <a:r>
                        <a:rPr lang="en-US" sz="1600" dirty="0" smtClean="0"/>
                        <a:t>Azure Batch</a:t>
                      </a:r>
                      <a:endParaRPr lang="en-US" sz="1600" dirty="0"/>
                    </a:p>
                  </a:txBody>
                  <a:tcPr marL="4663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US" sz="1600" dirty="0" smtClean="0"/>
                        <a:t>Additional Activities </a:t>
                      </a:r>
                      <a:endParaRPr lang="en-US" sz="1600" baseline="0" dirty="0" smtClean="0"/>
                    </a:p>
                    <a:p>
                      <a:pPr marL="285750" indent="-285750">
                        <a:buFont typeface="Arial" panose="020B0604020202020204" pitchFamily="34" charset="0"/>
                        <a:buChar char="•"/>
                      </a:pPr>
                      <a:r>
                        <a:rPr lang="en-US" sz="1600" baseline="0" dirty="0" smtClean="0"/>
                        <a:t>Reference Data enhancements</a:t>
                      </a:r>
                      <a:endParaRPr lang="en-US" sz="1600" dirty="0"/>
                    </a:p>
                  </a:txBody>
                  <a:tcPr marL="4663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4"/>
                  </a:ext>
                </a:extLst>
              </a:tr>
              <a:tr h="857738">
                <a:tc>
                  <a:txBody>
                    <a:bodyPr/>
                    <a:lstStyle/>
                    <a:p>
                      <a:pPr algn="ctr"/>
                      <a:r>
                        <a:rPr lang="en-US" sz="1800" kern="1200" dirty="0" smtClean="0">
                          <a:solidFill>
                            <a:schemeClr val="tx2"/>
                          </a:solidFill>
                          <a:latin typeface="+mn-lt"/>
                          <a:ea typeface="+mn-ea"/>
                          <a:cs typeface="+mn-cs"/>
                        </a:rPr>
                        <a:t>Data Management</a:t>
                      </a:r>
                      <a:endParaRPr lang="en-US" sz="1800" kern="1200" dirty="0">
                        <a:solidFill>
                          <a:schemeClr val="tx2"/>
                        </a:solidFill>
                        <a:latin typeface="+mn-lt"/>
                        <a:ea typeface="+mn-ea"/>
                        <a:cs typeface="+mn-cs"/>
                      </a:endParaRPr>
                    </a:p>
                  </a:txBody>
                  <a:tcPr marL="45713" marR="45713" marT="45713" marB="45713" anchor="ctr">
                    <a:lnL w="12700" cmpd="sng">
                      <a:noFill/>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600" dirty="0" smtClean="0"/>
                        <a:t>Monitoring</a:t>
                      </a:r>
                      <a:r>
                        <a:rPr lang="en-US" sz="1600" baseline="0" dirty="0" smtClean="0"/>
                        <a:t> diagram: lineage views, custom layout</a:t>
                      </a:r>
                      <a:endParaRPr lang="en-US" sz="1600" dirty="0" smtClean="0"/>
                    </a:p>
                    <a:p>
                      <a:pPr marL="285750" indent="-285750">
                        <a:buFont typeface="Arial" panose="020B0604020202020204" pitchFamily="34" charset="0"/>
                        <a:buChar char="•"/>
                      </a:pPr>
                      <a:r>
                        <a:rPr lang="en-US" sz="1600" baseline="0" dirty="0" smtClean="0"/>
                        <a:t>“Recently updated datasets” view</a:t>
                      </a:r>
                    </a:p>
                    <a:p>
                      <a:pPr marL="285750" indent="-285750">
                        <a:buFont typeface="Arial" panose="020B0604020202020204" pitchFamily="34" charset="0"/>
                        <a:buChar char="•"/>
                      </a:pPr>
                      <a:endParaRPr lang="en-US" sz="1600" baseline="0" dirty="0" smtClean="0"/>
                    </a:p>
                  </a:txBody>
                  <a:tcPr marL="4663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noProof="0" dirty="0" smtClean="0">
                          <a:solidFill>
                            <a:schemeClr val="tx1"/>
                          </a:solidFill>
                          <a:latin typeface="+mn-lt"/>
                          <a:ea typeface="+mn-ea"/>
                          <a:cs typeface="+mn-cs"/>
                        </a:rPr>
                        <a:t>Monitoring</a:t>
                      </a:r>
                      <a:r>
                        <a:rPr lang="en-US" sz="1600" kern="1200" baseline="0" noProof="0" dirty="0" smtClean="0">
                          <a:solidFill>
                            <a:schemeClr val="tx1"/>
                          </a:solidFill>
                          <a:latin typeface="+mn-lt"/>
                          <a:ea typeface="+mn-ea"/>
                          <a:cs typeface="+mn-cs"/>
                        </a:rPr>
                        <a:t> enhancements: new views, customization, resource utilization views, etc.</a:t>
                      </a:r>
                      <a:endParaRPr lang="en-US" sz="1600" kern="1200" noProof="0" dirty="0" smtClean="0">
                        <a:solidFill>
                          <a:schemeClr val="tx1"/>
                        </a:solidFill>
                        <a:latin typeface="+mn-lt"/>
                        <a:ea typeface="+mn-ea"/>
                        <a:cs typeface="+mn-cs"/>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noProof="0" dirty="0" smtClean="0">
                          <a:solidFill>
                            <a:schemeClr val="tx1"/>
                          </a:solidFill>
                          <a:latin typeface="+mn-lt"/>
                          <a:ea typeface="+mn-ea"/>
                          <a:cs typeface="+mn-cs"/>
                        </a:rPr>
                        <a:t>Enhanced</a:t>
                      </a:r>
                      <a:r>
                        <a:rPr lang="en-US" sz="1600" kern="1200" baseline="0" noProof="0" dirty="0" smtClean="0">
                          <a:solidFill>
                            <a:schemeClr val="tx1"/>
                          </a:solidFill>
                          <a:latin typeface="+mn-lt"/>
                          <a:ea typeface="+mn-ea"/>
                          <a:cs typeface="+mn-cs"/>
                        </a:rPr>
                        <a:t> alerting </a:t>
                      </a:r>
                      <a:endParaRPr lang="en-US" sz="1600" kern="1200" noProof="0" dirty="0" smtClean="0">
                        <a:solidFill>
                          <a:schemeClr val="tx1"/>
                        </a:solidFill>
                        <a:latin typeface="+mn-lt"/>
                        <a:ea typeface="+mn-ea"/>
                        <a:cs typeface="+mn-cs"/>
                      </a:endParaRPr>
                    </a:p>
                    <a:p>
                      <a:endParaRPr lang="en-US" sz="700" dirty="0">
                        <a:solidFill>
                          <a:schemeClr val="tx1"/>
                        </a:solidFill>
                      </a:endParaRPr>
                    </a:p>
                  </a:txBody>
                  <a:tcPr marL="4663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5"/>
                  </a:ext>
                </a:extLst>
              </a:tr>
              <a:tr h="383478">
                <a:tc>
                  <a:txBody>
                    <a:bodyPr/>
                    <a:lstStyle/>
                    <a:p>
                      <a:pPr algn="ctr"/>
                      <a:r>
                        <a:rPr lang="en-US" sz="1800" kern="1200" dirty="0" smtClean="0">
                          <a:solidFill>
                            <a:schemeClr val="tx2"/>
                          </a:solidFill>
                          <a:latin typeface="+mn-lt"/>
                          <a:ea typeface="+mn-ea"/>
                          <a:cs typeface="+mn-cs"/>
                        </a:rPr>
                        <a:t>Extensibility </a:t>
                      </a:r>
                      <a:endParaRPr lang="en-US" sz="1800" kern="1200" dirty="0">
                        <a:solidFill>
                          <a:schemeClr val="tx2"/>
                        </a:solidFill>
                        <a:latin typeface="+mn-lt"/>
                        <a:ea typeface="+mn-ea"/>
                        <a:cs typeface="+mn-cs"/>
                      </a:endParaRPr>
                    </a:p>
                  </a:txBody>
                  <a:tcPr marL="45713" marR="45713" marT="45713" marB="45713" anchor="ctr">
                    <a:lnL w="12700" cmpd="sng">
                      <a:noFill/>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600" dirty="0" smtClean="0"/>
                        <a:t>Extension</a:t>
                      </a:r>
                      <a:r>
                        <a:rPr lang="en-US" sz="1600" baseline="0" dirty="0" smtClean="0"/>
                        <a:t> SDK -&gt; limited preview</a:t>
                      </a:r>
                    </a:p>
                    <a:p>
                      <a:pPr marL="0" indent="0">
                        <a:buFont typeface="Arial" panose="020B0604020202020204" pitchFamily="34" charset="0"/>
                        <a:buNone/>
                      </a:pPr>
                      <a:endParaRPr lang="en-US" sz="1600" dirty="0"/>
                    </a:p>
                  </a:txBody>
                  <a:tcPr marL="4663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US" sz="1600" dirty="0" smtClean="0"/>
                        <a:t>Extension</a:t>
                      </a:r>
                      <a:r>
                        <a:rPr lang="en-US" sz="1600" baseline="0" dirty="0" smtClean="0"/>
                        <a:t> SDK release</a:t>
                      </a:r>
                    </a:p>
                  </a:txBody>
                  <a:tcPr marL="4663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6"/>
                  </a:ext>
                </a:extLst>
              </a:tr>
              <a:tr h="839343">
                <a:tc>
                  <a:txBody>
                    <a:bodyPr/>
                    <a:lstStyle/>
                    <a:p>
                      <a:pPr algn="ctr"/>
                      <a:r>
                        <a:rPr lang="en-US" sz="1800" kern="1200" dirty="0" smtClean="0">
                          <a:solidFill>
                            <a:schemeClr val="tx2"/>
                          </a:solidFill>
                          <a:latin typeface="+mn-lt"/>
                          <a:ea typeface="+mn-ea"/>
                          <a:cs typeface="+mn-cs"/>
                        </a:rPr>
                        <a:t>Geo</a:t>
                      </a:r>
                      <a:r>
                        <a:rPr lang="en-US" sz="1800" kern="1200" baseline="0" dirty="0" smtClean="0">
                          <a:solidFill>
                            <a:schemeClr val="tx2"/>
                          </a:solidFill>
                          <a:latin typeface="+mn-lt"/>
                          <a:ea typeface="+mn-ea"/>
                          <a:cs typeface="+mn-cs"/>
                        </a:rPr>
                        <a:t> Location</a:t>
                      </a:r>
                      <a:endParaRPr lang="en-US" sz="1800" kern="1200" dirty="0">
                        <a:solidFill>
                          <a:schemeClr val="tx2"/>
                        </a:solidFill>
                        <a:latin typeface="+mn-lt"/>
                        <a:ea typeface="+mn-ea"/>
                        <a:cs typeface="+mn-cs"/>
                      </a:endParaRPr>
                    </a:p>
                  </a:txBody>
                  <a:tcPr marL="45713" marR="45713" marT="45713" marB="45713" anchor="ctr">
                    <a:lnL w="12700" cmpd="sng">
                      <a:noFill/>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14400" rtl="0" eaLnBrk="1" latinLnBrk="0" hangingPunct="1">
                        <a:buFont typeface="Arial" panose="020B0604020202020204" pitchFamily="34" charset="0"/>
                        <a:buChar char="•"/>
                      </a:pPr>
                      <a:r>
                        <a:rPr lang="en-US" sz="1600" kern="1200" dirty="0" smtClean="0">
                          <a:solidFill>
                            <a:schemeClr val="tx1"/>
                          </a:solidFill>
                          <a:latin typeface="+mn-lt"/>
                          <a:ea typeface="+mn-ea"/>
                          <a:cs typeface="+mn-cs"/>
                        </a:rPr>
                        <a:t>Note: can orchestrate/schedule/monitor resources in all geo-regions now</a:t>
                      </a:r>
                      <a:endParaRPr lang="en-US" sz="1600" kern="1200" dirty="0">
                        <a:solidFill>
                          <a:schemeClr val="tx1"/>
                        </a:solidFill>
                        <a:latin typeface="+mn-lt"/>
                        <a:ea typeface="+mn-ea"/>
                        <a:cs typeface="+mn-cs"/>
                      </a:endParaRPr>
                    </a:p>
                  </a:txBody>
                  <a:tcPr marL="4663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US" sz="1600" dirty="0" smtClean="0"/>
                        <a:t>Additional </a:t>
                      </a:r>
                      <a:r>
                        <a:rPr lang="en-US" sz="1600" baseline="0" dirty="0" smtClean="0"/>
                        <a:t>geo-regions</a:t>
                      </a:r>
                      <a:endParaRPr lang="en-US" sz="1600" dirty="0"/>
                    </a:p>
                  </a:txBody>
                  <a:tcPr marL="4663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7"/>
                  </a:ext>
                </a:extLst>
              </a:tr>
            </a:tbl>
          </a:graphicData>
        </a:graphic>
      </p:graphicFrame>
      <p:pic>
        <p:nvPicPr>
          <p:cNvPr id="13" name="Picture 12"/>
          <p:cNvPicPr>
            <a:picLocks noChangeAspect="1"/>
          </p:cNvPicPr>
          <p:nvPr/>
        </p:nvPicPr>
        <p:blipFill>
          <a:blip r:embed="rId3"/>
          <a:stretch>
            <a:fillRect/>
          </a:stretch>
        </p:blipFill>
        <p:spPr>
          <a:xfrm>
            <a:off x="-111589" y="-125090"/>
            <a:ext cx="10974584" cy="1200054"/>
          </a:xfrm>
          <a:prstGeom prst="rect">
            <a:avLst/>
          </a:prstGeom>
        </p:spPr>
      </p:pic>
    </p:spTree>
    <p:extLst>
      <p:ext uri="{BB962C8B-B14F-4D97-AF65-F5344CB8AC3E}">
        <p14:creationId xmlns:p14="http://schemas.microsoft.com/office/powerpoint/2010/main" val="4705988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5069080"/>
          </a:xfrm>
        </p:spPr>
        <p:txBody>
          <a:bodyPr/>
          <a:lstStyle/>
          <a:p>
            <a:r>
              <a:rPr lang="en-US" sz="2800" dirty="0" smtClean="0"/>
              <a:t>Documentation: </a:t>
            </a:r>
            <a:r>
              <a:rPr lang="en-US" sz="2800" dirty="0" smtClean="0">
                <a:hlinkClick r:id="rId2"/>
              </a:rPr>
              <a:t>azure.com/</a:t>
            </a:r>
            <a:r>
              <a:rPr lang="en-US" sz="2800" dirty="0" err="1" smtClean="0">
                <a:hlinkClick r:id="rId2"/>
              </a:rPr>
              <a:t>df</a:t>
            </a:r>
            <a:endParaRPr lang="en-US" sz="2800" dirty="0" smtClean="0"/>
          </a:p>
          <a:p>
            <a:r>
              <a:rPr lang="en-US" sz="2800" dirty="0" smtClean="0">
                <a:hlinkClick r:id="rId3"/>
              </a:rPr>
              <a:t>Samples on GitHub</a:t>
            </a:r>
            <a:endParaRPr lang="en-US" sz="2800" dirty="0" smtClean="0"/>
          </a:p>
          <a:p>
            <a:r>
              <a:rPr lang="en-US" sz="2800" dirty="0" smtClean="0"/>
              <a:t>Ask questions: </a:t>
            </a:r>
            <a:r>
              <a:rPr lang="en-US" sz="2800" dirty="0" smtClean="0">
                <a:hlinkClick r:id="rId4"/>
              </a:rPr>
              <a:t>MSDN Forum</a:t>
            </a:r>
            <a:endParaRPr lang="en-US" sz="2800" dirty="0" smtClean="0"/>
          </a:p>
          <a:p>
            <a:r>
              <a:rPr lang="en-US" sz="2800" dirty="0" smtClean="0">
                <a:hlinkClick r:id="rId5"/>
              </a:rPr>
              <a:t>Request &amp; vote on new features</a:t>
            </a:r>
            <a:endParaRPr lang="en-US" sz="2800" dirty="0" smtClean="0"/>
          </a:p>
          <a:p>
            <a:r>
              <a:rPr lang="en-US" sz="2800" dirty="0" smtClean="0"/>
              <a:t>Financial </a:t>
            </a:r>
            <a:r>
              <a:rPr lang="en-US" sz="2800" dirty="0"/>
              <a:t>s</a:t>
            </a:r>
            <a:r>
              <a:rPr lang="en-US" sz="2800" dirty="0" smtClean="0"/>
              <a:t>ervices </a:t>
            </a:r>
            <a:r>
              <a:rPr lang="en-US" sz="2800" dirty="0" smtClean="0">
                <a:hlinkClick r:id="rId6"/>
              </a:rPr>
              <a:t>blueprint</a:t>
            </a:r>
            <a:endParaRPr lang="en-US" sz="2800" dirty="0" smtClean="0"/>
          </a:p>
          <a:p>
            <a:r>
              <a:rPr lang="en-US" sz="2800" dirty="0" smtClean="0"/>
              <a:t>Case Studies</a:t>
            </a:r>
            <a:endParaRPr lang="en-US" sz="2800" dirty="0"/>
          </a:p>
          <a:p>
            <a:pPr lvl="1">
              <a:spcAft>
                <a:spcPts val="600"/>
              </a:spcAft>
            </a:pPr>
            <a:r>
              <a:rPr lang="en-US" sz="2800" dirty="0">
                <a:hlinkClick r:id="rId7"/>
              </a:rPr>
              <a:t>Milliman - Actuarial Automation </a:t>
            </a:r>
            <a:endParaRPr lang="en-US" sz="2800" dirty="0"/>
          </a:p>
          <a:p>
            <a:pPr lvl="1">
              <a:spcAft>
                <a:spcPts val="600"/>
              </a:spcAft>
            </a:pPr>
            <a:r>
              <a:rPr lang="en-US" sz="2800" dirty="0">
                <a:hlinkClick r:id="rId8"/>
              </a:rPr>
              <a:t>Rockwell Automation - Operational Excellence</a:t>
            </a:r>
            <a:endParaRPr lang="en-US" sz="2800" dirty="0"/>
          </a:p>
          <a:p>
            <a:pPr lvl="1">
              <a:spcAft>
                <a:spcPts val="600"/>
              </a:spcAft>
            </a:pPr>
            <a:r>
              <a:rPr lang="en-US" sz="2800" dirty="0">
                <a:hlinkClick r:id="rId9"/>
              </a:rPr>
              <a:t>Ziosk – Improved Guest Experience &amp; Satisfaction</a:t>
            </a:r>
            <a:endParaRPr lang="en-US" sz="2800" dirty="0">
              <a:gradFill>
                <a:gsLst>
                  <a:gs pos="2917">
                    <a:schemeClr val="tx1"/>
                  </a:gs>
                  <a:gs pos="30000">
                    <a:schemeClr val="tx1"/>
                  </a:gs>
                </a:gsLst>
                <a:lin ang="5400000" scaled="0"/>
              </a:gradFill>
            </a:endParaRPr>
          </a:p>
          <a:p>
            <a:endParaRPr lang="en-US" sz="2800" dirty="0" smtClean="0"/>
          </a:p>
        </p:txBody>
      </p:sp>
      <p:sp>
        <p:nvSpPr>
          <p:cNvPr id="2" name="Title 1"/>
          <p:cNvSpPr>
            <a:spLocks noGrp="1"/>
          </p:cNvSpPr>
          <p:nvPr>
            <p:ph type="title"/>
          </p:nvPr>
        </p:nvSpPr>
        <p:spPr/>
        <p:txBody>
          <a:bodyPr/>
          <a:lstStyle/>
          <a:p>
            <a:r>
              <a:rPr lang="en-US" dirty="0" smtClean="0"/>
              <a:t>Call to Action</a:t>
            </a:r>
            <a:endParaRPr lang="en-US" dirty="0"/>
          </a:p>
        </p:txBody>
      </p:sp>
      <p:pic>
        <p:nvPicPr>
          <p:cNvPr id="4" name="Picture 3"/>
          <p:cNvPicPr>
            <a:picLocks noChangeAspect="1"/>
          </p:cNvPicPr>
          <p:nvPr/>
        </p:nvPicPr>
        <p:blipFill>
          <a:blip r:embed="rId10"/>
          <a:stretch>
            <a:fillRect/>
          </a:stretch>
        </p:blipFill>
        <p:spPr>
          <a:xfrm>
            <a:off x="9942301" y="5696041"/>
            <a:ext cx="1469862" cy="394547"/>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23143" y="5646950"/>
            <a:ext cx="1626223" cy="592002"/>
          </a:xfrm>
          <a:prstGeom prst="rect">
            <a:avLst/>
          </a:prstGeom>
        </p:spPr>
      </p:pic>
      <p:pic>
        <p:nvPicPr>
          <p:cNvPr id="7" name="Picture 6"/>
          <p:cNvPicPr>
            <a:picLocks noChangeAspect="1"/>
          </p:cNvPicPr>
          <p:nvPr/>
        </p:nvPicPr>
        <p:blipFill>
          <a:blip r:embed="rId12"/>
          <a:stretch>
            <a:fillRect/>
          </a:stretch>
        </p:blipFill>
        <p:spPr>
          <a:xfrm>
            <a:off x="1560301" y="5755815"/>
            <a:ext cx="1470814" cy="369295"/>
          </a:xfrm>
          <a:prstGeom prst="rect">
            <a:avLst/>
          </a:prstGeom>
        </p:spPr>
      </p:pic>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837" y="5750566"/>
            <a:ext cx="1427415" cy="299877"/>
          </a:xfrm>
          <a:prstGeom prst="rect">
            <a:avLst/>
          </a:prstGeom>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94163" y="5630862"/>
            <a:ext cx="1526709" cy="523198"/>
          </a:xfrm>
          <a:prstGeom prst="rect">
            <a:avLst/>
          </a:prstGeom>
        </p:spPr>
      </p:pic>
      <p:pic>
        <p:nvPicPr>
          <p:cNvPr id="10" name="Picture 9"/>
          <p:cNvPicPr>
            <a:picLocks noChangeAspect="1"/>
          </p:cNvPicPr>
          <p:nvPr/>
        </p:nvPicPr>
        <p:blipFill>
          <a:blip r:embed="rId15"/>
          <a:stretch>
            <a:fillRect/>
          </a:stretch>
        </p:blipFill>
        <p:spPr>
          <a:xfrm>
            <a:off x="8113358" y="6350228"/>
            <a:ext cx="1857375" cy="276225"/>
          </a:xfrm>
          <a:prstGeom prst="rect">
            <a:avLst/>
          </a:prstGeom>
        </p:spPr>
      </p:pic>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12414" y="5795313"/>
            <a:ext cx="1476375" cy="295275"/>
          </a:xfrm>
          <a:prstGeom prst="rect">
            <a:avLst/>
          </a:prstGeom>
        </p:spPr>
      </p:pic>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79360" y="6128370"/>
            <a:ext cx="1448750" cy="837105"/>
          </a:xfrm>
          <a:prstGeom prst="rect">
            <a:avLst/>
          </a:prstGeom>
        </p:spPr>
      </p:pic>
      <p:pic>
        <p:nvPicPr>
          <p:cNvPr id="13" name="Picture 1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08158" y="6135672"/>
            <a:ext cx="1246101" cy="705340"/>
          </a:xfrm>
          <a:prstGeom prst="rect">
            <a:avLst/>
          </a:prstGeom>
        </p:spPr>
      </p:pic>
      <p:pic>
        <p:nvPicPr>
          <p:cNvPr id="14" name="Picture 13"/>
          <p:cNvPicPr>
            <a:picLocks noChangeAspect="1"/>
          </p:cNvPicPr>
          <p:nvPr/>
        </p:nvPicPr>
        <p:blipFill>
          <a:blip r:embed="rId19"/>
          <a:stretch>
            <a:fillRect/>
          </a:stretch>
        </p:blipFill>
        <p:spPr>
          <a:xfrm>
            <a:off x="6045042" y="6350228"/>
            <a:ext cx="1776413" cy="283130"/>
          </a:xfrm>
          <a:prstGeom prst="rect">
            <a:avLst/>
          </a:prstGeom>
        </p:spPr>
      </p:pic>
    </p:spTree>
    <p:extLst>
      <p:ext uri="{BB962C8B-B14F-4D97-AF65-F5344CB8AC3E}">
        <p14:creationId xmlns:p14="http://schemas.microsoft.com/office/powerpoint/2010/main" val="167182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7845" y="1579134"/>
            <a:ext cx="11885514" cy="1419106"/>
          </a:xfrm>
        </p:spPr>
        <p:txBody>
          <a:bodyPr/>
          <a:lstStyle/>
          <a:p>
            <a:r>
              <a:rPr lang="en-US" dirty="0" smtClean="0"/>
              <a:t>@</a:t>
            </a:r>
            <a:r>
              <a:rPr lang="en-US" dirty="0" err="1" smtClean="0"/>
              <a:t>mflasko</a:t>
            </a:r>
            <a:endParaRPr lang="en-US" dirty="0" smtClean="0"/>
          </a:p>
          <a:p>
            <a:r>
              <a:rPr lang="en-US" dirty="0" smtClean="0">
                <a:hlinkClick r:id="rId2"/>
              </a:rPr>
              <a:t>mike.flasko@microsoft.com</a:t>
            </a:r>
            <a:endParaRPr lang="en-US" dirty="0" smtClean="0"/>
          </a:p>
        </p:txBody>
      </p:sp>
      <p:sp>
        <p:nvSpPr>
          <p:cNvPr id="2" name="Title 1"/>
          <p:cNvSpPr>
            <a:spLocks noGrp="1"/>
          </p:cNvSpPr>
          <p:nvPr>
            <p:ph type="title"/>
          </p:nvPr>
        </p:nvSpPr>
        <p:spPr/>
        <p:txBody>
          <a:bodyPr/>
          <a:lstStyle/>
          <a:p>
            <a:r>
              <a:rPr lang="en-US" dirty="0" smtClean="0"/>
              <a:t>Questions ?</a:t>
            </a:r>
            <a:endParaRPr lang="en-US" dirty="0"/>
          </a:p>
        </p:txBody>
      </p:sp>
    </p:spTree>
    <p:extLst>
      <p:ext uri="{BB962C8B-B14F-4D97-AF65-F5344CB8AC3E}">
        <p14:creationId xmlns:p14="http://schemas.microsoft.com/office/powerpoint/2010/main" val="115266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r>
              <a:rPr lang="en-US" sz="4400" dirty="0" smtClean="0"/>
              <a:t>!</a:t>
            </a:r>
            <a:endParaRPr lang="en-US" dirty="0"/>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b="48042"/>
          <a:stretch/>
        </p:blipFill>
        <p:spPr>
          <a:xfrm>
            <a:off x="2332037" y="3511305"/>
            <a:ext cx="3390998" cy="3421143"/>
          </a:xfrm>
          <a:prstGeom prst="rect">
            <a:avLst/>
          </a:prstGeom>
        </p:spPr>
      </p:pic>
      <p:grpSp>
        <p:nvGrpSpPr>
          <p:cNvPr id="6" name="Group 5"/>
          <p:cNvGrpSpPr/>
          <p:nvPr/>
        </p:nvGrpSpPr>
        <p:grpSpPr>
          <a:xfrm>
            <a:off x="7132637" y="2847522"/>
            <a:ext cx="3177222" cy="3119115"/>
            <a:chOff x="4190683" y="2133976"/>
            <a:chExt cx="4473593" cy="4391779"/>
          </a:xfrm>
        </p:grpSpPr>
        <p:pic>
          <p:nvPicPr>
            <p:cNvPr id="13" name="Picture 2"/>
            <p:cNvPicPr>
              <a:picLocks noChangeAspect="1" noChangeArrowheads="1"/>
            </p:cNvPicPr>
            <p:nvPr/>
          </p:nvPicPr>
          <p:blipFill>
            <a:blip r:embed="rId4" cstate="email">
              <a:extLst>
                <a:ext uri="{28A0092B-C50C-407E-A947-70E740481C1C}">
                  <a14:useLocalDpi xmlns:a14="http://schemas.microsoft.com/office/drawing/2010/main" val="0"/>
                </a:ext>
              </a:extLst>
            </a:blip>
            <a:stretch>
              <a:fillRect/>
            </a:stretch>
          </p:blipFill>
          <p:spPr bwMode="auto">
            <a:xfrm>
              <a:off x="4190683" y="2133976"/>
              <a:ext cx="4391779" cy="43917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rot="19033581">
              <a:off x="4528501" y="3709380"/>
              <a:ext cx="4135775" cy="1469077"/>
            </a:xfrm>
            <a:prstGeom prst="rect">
              <a:avLst/>
            </a:prstGeom>
            <a:gradFill>
              <a:gsLst>
                <a:gs pos="0">
                  <a:schemeClr val="tx1">
                    <a:alpha val="80000"/>
                  </a:schemeClr>
                </a:gs>
                <a:gs pos="40000">
                  <a:schemeClr val="tx1">
                    <a:alpha val="80000"/>
                  </a:schemeClr>
                </a:gs>
              </a:gsLst>
              <a:lin ang="2700000" scaled="1"/>
            </a:gradFill>
          </p:spPr>
          <p:txBody>
            <a:bodyPr wrap="square" lIns="182880" tIns="146304" rIns="182880" bIns="146304" rtlCol="0">
              <a:spAutoFit/>
            </a:bodyPr>
            <a:lstStyle/>
            <a:p>
              <a:pPr>
                <a:lnSpc>
                  <a:spcPct val="90000"/>
                </a:lnSpc>
                <a:spcAft>
                  <a:spcPts val="600"/>
                </a:spcAft>
              </a:pPr>
              <a:r>
                <a:rPr lang="en-US" sz="5400" dirty="0" smtClean="0">
                  <a:solidFill>
                    <a:srgbClr val="FFFFFF">
                      <a:lumMod val="75000"/>
                      <a:lumOff val="25000"/>
                    </a:srgbClr>
                  </a:solidFill>
                </a:rPr>
                <a:t>SAMPLE</a:t>
              </a:r>
            </a:p>
          </p:txBody>
        </p:sp>
      </p:grpSp>
      <p:sp>
        <p:nvSpPr>
          <p:cNvPr id="18" name="Text Placeholder 2"/>
          <p:cNvSpPr txBox="1">
            <a:spLocks/>
          </p:cNvSpPr>
          <p:nvPr/>
        </p:nvSpPr>
        <p:spPr>
          <a:xfrm>
            <a:off x="4884016" y="4092592"/>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spcAft>
                <a:spcPts val="600"/>
              </a:spcAft>
              <a:buClr>
                <a:srgbClr val="404040"/>
              </a:buClr>
              <a:buFontTx/>
              <a:buNone/>
            </a:pPr>
            <a:r>
              <a:rPr lang="en-US" sz="2800" u="sng" dirty="0" smtClean="0">
                <a:gradFill>
                  <a:gsLst>
                    <a:gs pos="1250">
                      <a:srgbClr val="404040"/>
                    </a:gs>
                    <a:gs pos="100000">
                      <a:srgbClr val="404040"/>
                    </a:gs>
                  </a:gsLst>
                  <a:lin ang="5400000" scaled="0"/>
                </a:gradFill>
              </a:rPr>
              <a:t>or</a:t>
            </a:r>
          </a:p>
        </p:txBody>
      </p:sp>
    </p:spTree>
    <p:extLst>
      <p:ext uri="{BB962C8B-B14F-4D97-AF65-F5344CB8AC3E}">
        <p14:creationId xmlns:p14="http://schemas.microsoft.com/office/powerpoint/2010/main" val="2172812092"/>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930276" y="1744662"/>
            <a:ext cx="10926761" cy="46482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188720" tIns="146304" rIns="548640" bIns="146304" rtlCol="0" anchor="t" anchorCtr="0"/>
          <a:lstStyle/>
          <a:p>
            <a:pPr fontAlgn="ctr">
              <a:lnSpc>
                <a:spcPct val="85000"/>
              </a:lnSpc>
              <a:spcAft>
                <a:spcPts val="3600"/>
              </a:spcAft>
              <a:buSzPct val="90000"/>
            </a:pPr>
            <a:r>
              <a:rPr lang="en-US" sz="3600" dirty="0">
                <a:gradFill>
                  <a:gsLst>
                    <a:gs pos="20354">
                      <a:srgbClr val="FFFFFF"/>
                    </a:gs>
                    <a:gs pos="46000">
                      <a:srgbClr val="FFFFFF"/>
                    </a:gs>
                  </a:gsLst>
                  <a:lin ang="5400000" scaled="0"/>
                </a:gradFill>
                <a:latin typeface="Segoe UI Light"/>
              </a:rPr>
              <a:t>Improve your skills by enrolling in our </a:t>
            </a:r>
            <a:r>
              <a:rPr lang="en-US" sz="3600" dirty="0" smtClean="0">
                <a:gradFill>
                  <a:gsLst>
                    <a:gs pos="20354">
                      <a:srgbClr val="FFFFFF"/>
                    </a:gs>
                    <a:gs pos="46000">
                      <a:srgbClr val="FFFFFF"/>
                    </a:gs>
                  </a:gsLst>
                  <a:lin ang="5400000" scaled="0"/>
                </a:gradFill>
                <a:latin typeface="Segoe UI Light"/>
              </a:rPr>
              <a:t/>
            </a:r>
            <a:br>
              <a:rPr lang="en-US" sz="3600" dirty="0" smtClean="0">
                <a:gradFill>
                  <a:gsLst>
                    <a:gs pos="20354">
                      <a:srgbClr val="FFFFFF"/>
                    </a:gs>
                    <a:gs pos="46000">
                      <a:srgbClr val="FFFFFF"/>
                    </a:gs>
                  </a:gsLst>
                  <a:lin ang="5400000" scaled="0"/>
                </a:gradFill>
                <a:latin typeface="Segoe UI Light"/>
              </a:rPr>
            </a:br>
            <a:r>
              <a:rPr lang="en-US" sz="3600" dirty="0" smtClean="0">
                <a:gradFill>
                  <a:gsLst>
                    <a:gs pos="20354">
                      <a:srgbClr val="FFFFFF"/>
                    </a:gs>
                    <a:gs pos="46000">
                      <a:srgbClr val="FFFFFF"/>
                    </a:gs>
                  </a:gsLst>
                  <a:lin ang="5400000" scaled="0"/>
                </a:gradFill>
                <a:latin typeface="Segoe UI Light"/>
                <a:hlinkClick r:id="rId2"/>
              </a:rPr>
              <a:t>free </a:t>
            </a:r>
            <a:r>
              <a:rPr lang="en-US" sz="3600" dirty="0">
                <a:gradFill>
                  <a:gsLst>
                    <a:gs pos="20354">
                      <a:srgbClr val="FFFFFF"/>
                    </a:gs>
                    <a:gs pos="46000">
                      <a:srgbClr val="FFFFFF"/>
                    </a:gs>
                  </a:gsLst>
                  <a:lin ang="5400000" scaled="0"/>
                </a:gradFill>
                <a:latin typeface="Segoe UI Light"/>
                <a:hlinkClick r:id="rId2"/>
              </a:rPr>
              <a:t>cloud development courses </a:t>
            </a:r>
            <a:r>
              <a:rPr lang="en-US" sz="3600" dirty="0">
                <a:gradFill>
                  <a:gsLst>
                    <a:gs pos="20354">
                      <a:srgbClr val="FFFFFF"/>
                    </a:gs>
                    <a:gs pos="46000">
                      <a:srgbClr val="FFFFFF"/>
                    </a:gs>
                  </a:gsLst>
                  <a:lin ang="5400000" scaled="0"/>
                </a:gradFill>
                <a:latin typeface="Segoe UI Light"/>
              </a:rPr>
              <a:t>at the Microsoft Virtual Academy.</a:t>
            </a:r>
          </a:p>
          <a:p>
            <a:pPr fontAlgn="ctr">
              <a:lnSpc>
                <a:spcPct val="85000"/>
              </a:lnSpc>
              <a:spcAft>
                <a:spcPts val="3600"/>
              </a:spcAft>
              <a:buSzPct val="90000"/>
            </a:pPr>
            <a:r>
              <a:rPr lang="en-US" sz="3600" dirty="0">
                <a:gradFill>
                  <a:gsLst>
                    <a:gs pos="20354">
                      <a:srgbClr val="FFFFFF"/>
                    </a:gs>
                    <a:gs pos="46000">
                      <a:srgbClr val="FFFFFF"/>
                    </a:gs>
                  </a:gsLst>
                  <a:lin ang="5400000" scaled="0"/>
                </a:gradFill>
                <a:latin typeface="Segoe UI Light"/>
                <a:hlinkClick r:id="rId3"/>
              </a:rPr>
              <a:t>Try Microsoft Azure for free </a:t>
            </a:r>
            <a:r>
              <a:rPr lang="en-US" sz="3600" dirty="0">
                <a:gradFill>
                  <a:gsLst>
                    <a:gs pos="20354">
                      <a:srgbClr val="FFFFFF"/>
                    </a:gs>
                    <a:gs pos="46000">
                      <a:srgbClr val="FFFFFF"/>
                    </a:gs>
                  </a:gsLst>
                  <a:lin ang="5400000" scaled="0"/>
                </a:gradFill>
                <a:latin typeface="Segoe UI Light"/>
              </a:rPr>
              <a:t>and deploy your first cloud solution in under 5 minutes!</a:t>
            </a:r>
          </a:p>
          <a:p>
            <a:pPr fontAlgn="ctr">
              <a:lnSpc>
                <a:spcPct val="85000"/>
              </a:lnSpc>
              <a:spcAft>
                <a:spcPts val="3600"/>
              </a:spcAft>
              <a:buSzPct val="90000"/>
            </a:pPr>
            <a:r>
              <a:rPr lang="en-US" sz="3600" dirty="0">
                <a:gradFill>
                  <a:gsLst>
                    <a:gs pos="20354">
                      <a:srgbClr val="FFFFFF"/>
                    </a:gs>
                    <a:gs pos="46000">
                      <a:srgbClr val="FFFFFF"/>
                    </a:gs>
                  </a:gsLst>
                  <a:lin ang="5400000" scaled="0"/>
                </a:gradFill>
                <a:latin typeface="Segoe UI Light"/>
              </a:rPr>
              <a:t>Easily build web and mobile apps for any platform with </a:t>
            </a:r>
            <a:r>
              <a:rPr lang="en-US" sz="3600" dirty="0" err="1">
                <a:gradFill>
                  <a:gsLst>
                    <a:gs pos="20354">
                      <a:srgbClr val="FFFFFF"/>
                    </a:gs>
                    <a:gs pos="46000">
                      <a:srgbClr val="FFFFFF"/>
                    </a:gs>
                  </a:gsLst>
                  <a:lin ang="5400000" scaled="0"/>
                </a:gradFill>
                <a:latin typeface="Segoe UI Light"/>
                <a:hlinkClick r:id="rId4"/>
              </a:rPr>
              <a:t>AzureAppService</a:t>
            </a:r>
            <a:r>
              <a:rPr lang="en-US" sz="3600" dirty="0">
                <a:gradFill>
                  <a:gsLst>
                    <a:gs pos="20354">
                      <a:srgbClr val="FFFFFF"/>
                    </a:gs>
                    <a:gs pos="46000">
                      <a:srgbClr val="FFFFFF"/>
                    </a:gs>
                  </a:gsLst>
                  <a:lin ang="5400000" scaled="0"/>
                </a:gradFill>
                <a:latin typeface="Segoe UI Light"/>
                <a:hlinkClick r:id="rId4"/>
              </a:rPr>
              <a:t> for free</a:t>
            </a:r>
            <a:r>
              <a:rPr lang="en-US" sz="3600" dirty="0">
                <a:gradFill>
                  <a:gsLst>
                    <a:gs pos="20354">
                      <a:srgbClr val="FFFFFF"/>
                    </a:gs>
                    <a:gs pos="46000">
                      <a:srgbClr val="FFFFFF"/>
                    </a:gs>
                  </a:gsLst>
                  <a:lin ang="5400000" scaled="0"/>
                </a:gradFill>
                <a:latin typeface="Segoe UI Light"/>
              </a:rPr>
              <a:t>.</a:t>
            </a:r>
          </a:p>
        </p:txBody>
      </p:sp>
      <p:sp>
        <p:nvSpPr>
          <p:cNvPr id="2" name="Title 1"/>
          <p:cNvSpPr>
            <a:spLocks noGrp="1"/>
          </p:cNvSpPr>
          <p:nvPr>
            <p:ph type="title"/>
          </p:nvPr>
        </p:nvSpPr>
        <p:spPr/>
        <p:txBody>
          <a:bodyPr/>
          <a:lstStyle/>
          <a:p>
            <a:r>
              <a:rPr lang="en-US" smtClean="0"/>
              <a:t>Resources</a:t>
            </a:r>
            <a:endParaRPr lang="en-US" dirty="0"/>
          </a:p>
        </p:txBody>
      </p:sp>
      <p:sp useBgFill="1">
        <p:nvSpPr>
          <p:cNvPr id="7" name="Oval 6"/>
          <p:cNvSpPr/>
          <p:nvPr/>
        </p:nvSpPr>
        <p:spPr bwMode="auto">
          <a:xfrm>
            <a:off x="427037" y="1212849"/>
            <a:ext cx="1524000" cy="1524000"/>
          </a:xfrm>
          <a:prstGeom prst="ellipse">
            <a:avLst/>
          </a:prstGeom>
          <a:ln w="571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9" name="Freeform 17"/>
          <p:cNvSpPr>
            <a:spLocks noChangeAspect="1" noEditPoints="1"/>
          </p:cNvSpPr>
          <p:nvPr/>
        </p:nvSpPr>
        <p:spPr bwMode="auto">
          <a:xfrm>
            <a:off x="892174" y="1504980"/>
            <a:ext cx="593726" cy="939738"/>
          </a:xfrm>
          <a:custGeom>
            <a:avLst/>
            <a:gdLst>
              <a:gd name="T0" fmla="*/ 0 w 61"/>
              <a:gd name="T1" fmla="*/ 0 h 98"/>
              <a:gd name="T2" fmla="*/ 0 w 61"/>
              <a:gd name="T3" fmla="*/ 98 h 98"/>
              <a:gd name="T4" fmla="*/ 61 w 61"/>
              <a:gd name="T5" fmla="*/ 98 h 98"/>
              <a:gd name="T6" fmla="*/ 61 w 61"/>
              <a:gd name="T7" fmla="*/ 0 h 98"/>
              <a:gd name="T8" fmla="*/ 0 w 61"/>
              <a:gd name="T9" fmla="*/ 0 h 98"/>
              <a:gd name="T10" fmla="*/ 55 w 61"/>
              <a:gd name="T11" fmla="*/ 92 h 98"/>
              <a:gd name="T12" fmla="*/ 6 w 61"/>
              <a:gd name="T13" fmla="*/ 92 h 98"/>
              <a:gd name="T14" fmla="*/ 6 w 61"/>
              <a:gd name="T15" fmla="*/ 7 h 98"/>
              <a:gd name="T16" fmla="*/ 55 w 61"/>
              <a:gd name="T17" fmla="*/ 7 h 98"/>
              <a:gd name="T18" fmla="*/ 55 w 61"/>
              <a:gd name="T19" fmla="*/ 92 h 98"/>
              <a:gd name="T20" fmla="*/ 28 w 61"/>
              <a:gd name="T21" fmla="*/ 80 h 98"/>
              <a:gd name="T22" fmla="*/ 34 w 61"/>
              <a:gd name="T23" fmla="*/ 80 h 98"/>
              <a:gd name="T24" fmla="*/ 34 w 61"/>
              <a:gd name="T25" fmla="*/ 86 h 98"/>
              <a:gd name="T26" fmla="*/ 28 w 61"/>
              <a:gd name="T27" fmla="*/ 86 h 98"/>
              <a:gd name="T28" fmla="*/ 28 w 61"/>
              <a:gd name="T29" fmla="*/ 80 h 98"/>
              <a:gd name="T30" fmla="*/ 40 w 61"/>
              <a:gd name="T31" fmla="*/ 41 h 98"/>
              <a:gd name="T32" fmla="*/ 39 w 61"/>
              <a:gd name="T33" fmla="*/ 41 h 98"/>
              <a:gd name="T34" fmla="*/ 31 w 61"/>
              <a:gd name="T35" fmla="*/ 35 h 98"/>
              <a:gd name="T36" fmla="*/ 24 w 61"/>
              <a:gd name="T37" fmla="*/ 39 h 98"/>
              <a:gd name="T38" fmla="*/ 24 w 61"/>
              <a:gd name="T39" fmla="*/ 38 h 98"/>
              <a:gd name="T40" fmla="*/ 23 w 61"/>
              <a:gd name="T41" fmla="*/ 38 h 98"/>
              <a:gd name="T42" fmla="*/ 17 w 61"/>
              <a:gd name="T43" fmla="*/ 45 h 98"/>
              <a:gd name="T44" fmla="*/ 23 w 61"/>
              <a:gd name="T45" fmla="*/ 51 h 98"/>
              <a:gd name="T46" fmla="*/ 40 w 61"/>
              <a:gd name="T47" fmla="*/ 51 h 98"/>
              <a:gd name="T48" fmla="*/ 45 w 61"/>
              <a:gd name="T49" fmla="*/ 46 h 98"/>
              <a:gd name="T50" fmla="*/ 40 w 61"/>
              <a:gd name="T51" fmla="*/ 4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98">
                <a:moveTo>
                  <a:pt x="0" y="0"/>
                </a:moveTo>
                <a:cubicBezTo>
                  <a:pt x="0" y="98"/>
                  <a:pt x="0" y="98"/>
                  <a:pt x="0" y="98"/>
                </a:cubicBezTo>
                <a:cubicBezTo>
                  <a:pt x="61" y="98"/>
                  <a:pt x="61" y="98"/>
                  <a:pt x="61" y="98"/>
                </a:cubicBezTo>
                <a:cubicBezTo>
                  <a:pt x="61" y="0"/>
                  <a:pt x="61" y="0"/>
                  <a:pt x="61" y="0"/>
                </a:cubicBezTo>
                <a:lnTo>
                  <a:pt x="0" y="0"/>
                </a:lnTo>
                <a:close/>
                <a:moveTo>
                  <a:pt x="55" y="92"/>
                </a:moveTo>
                <a:cubicBezTo>
                  <a:pt x="6" y="92"/>
                  <a:pt x="6" y="92"/>
                  <a:pt x="6" y="92"/>
                </a:cubicBezTo>
                <a:cubicBezTo>
                  <a:pt x="6" y="7"/>
                  <a:pt x="6" y="7"/>
                  <a:pt x="6" y="7"/>
                </a:cubicBezTo>
                <a:cubicBezTo>
                  <a:pt x="55" y="7"/>
                  <a:pt x="55" y="7"/>
                  <a:pt x="55" y="7"/>
                </a:cubicBezTo>
                <a:lnTo>
                  <a:pt x="55" y="92"/>
                </a:lnTo>
                <a:close/>
                <a:moveTo>
                  <a:pt x="28" y="80"/>
                </a:moveTo>
                <a:cubicBezTo>
                  <a:pt x="34" y="80"/>
                  <a:pt x="34" y="80"/>
                  <a:pt x="34" y="80"/>
                </a:cubicBezTo>
                <a:cubicBezTo>
                  <a:pt x="34" y="86"/>
                  <a:pt x="34" y="86"/>
                  <a:pt x="34" y="86"/>
                </a:cubicBezTo>
                <a:cubicBezTo>
                  <a:pt x="28" y="86"/>
                  <a:pt x="28" y="86"/>
                  <a:pt x="28" y="86"/>
                </a:cubicBezTo>
                <a:lnTo>
                  <a:pt x="28" y="80"/>
                </a:lnTo>
                <a:close/>
                <a:moveTo>
                  <a:pt x="40" y="41"/>
                </a:moveTo>
                <a:cubicBezTo>
                  <a:pt x="39" y="41"/>
                  <a:pt x="39" y="41"/>
                  <a:pt x="39" y="41"/>
                </a:cubicBezTo>
                <a:cubicBezTo>
                  <a:pt x="38" y="37"/>
                  <a:pt x="35" y="35"/>
                  <a:pt x="31" y="35"/>
                </a:cubicBezTo>
                <a:cubicBezTo>
                  <a:pt x="28" y="35"/>
                  <a:pt x="25" y="36"/>
                  <a:pt x="24" y="39"/>
                </a:cubicBezTo>
                <a:cubicBezTo>
                  <a:pt x="24" y="39"/>
                  <a:pt x="24" y="39"/>
                  <a:pt x="24" y="38"/>
                </a:cubicBezTo>
                <a:cubicBezTo>
                  <a:pt x="23" y="38"/>
                  <a:pt x="23" y="38"/>
                  <a:pt x="23" y="38"/>
                </a:cubicBezTo>
                <a:cubicBezTo>
                  <a:pt x="19" y="38"/>
                  <a:pt x="17" y="41"/>
                  <a:pt x="17" y="45"/>
                </a:cubicBezTo>
                <a:cubicBezTo>
                  <a:pt x="17" y="48"/>
                  <a:pt x="20" y="51"/>
                  <a:pt x="23" y="51"/>
                </a:cubicBezTo>
                <a:cubicBezTo>
                  <a:pt x="40" y="51"/>
                  <a:pt x="40" y="51"/>
                  <a:pt x="40" y="51"/>
                </a:cubicBezTo>
                <a:cubicBezTo>
                  <a:pt x="42" y="51"/>
                  <a:pt x="45" y="49"/>
                  <a:pt x="45" y="46"/>
                </a:cubicBezTo>
                <a:cubicBezTo>
                  <a:pt x="45" y="43"/>
                  <a:pt x="42" y="41"/>
                  <a:pt x="40" y="4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404040"/>
              </a:solidFill>
            </a:endParaRPr>
          </a:p>
        </p:txBody>
      </p:sp>
    </p:spTree>
    <p:extLst>
      <p:ext uri="{BB962C8B-B14F-4D97-AF65-F5344CB8AC3E}">
        <p14:creationId xmlns:p14="http://schemas.microsoft.com/office/powerpoint/2010/main" val="399070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2"/>
          </p:nvPr>
        </p:nvSpPr>
        <p:spPr>
          <a:xfrm>
            <a:off x="276540" y="5554662"/>
            <a:ext cx="9142098" cy="902608"/>
          </a:xfrm>
        </p:spPr>
        <p:txBody>
          <a:bodyPr/>
          <a:lstStyle/>
          <a:p>
            <a:r>
              <a:rPr lang="en-US" dirty="0" smtClean="0"/>
              <a:t>Mike Flasko	</a:t>
            </a:r>
          </a:p>
          <a:p>
            <a:r>
              <a:rPr lang="en-US" dirty="0" smtClean="0"/>
              <a:t>Principal Group Program Manager</a:t>
            </a:r>
          </a:p>
        </p:txBody>
      </p:sp>
      <p:sp>
        <p:nvSpPr>
          <p:cNvPr id="2" name="Title 1"/>
          <p:cNvSpPr>
            <a:spLocks noGrp="1"/>
          </p:cNvSpPr>
          <p:nvPr>
            <p:ph type="ctrTitle"/>
          </p:nvPr>
        </p:nvSpPr>
        <p:spPr/>
        <p:txBody>
          <a:bodyPr/>
          <a:lstStyle/>
          <a:p>
            <a:r>
              <a:rPr lang="en-US" dirty="0"/>
              <a:t>Building Data Analytics Pipelines using Azure Data Factory, HDInsight, Azure ML and more</a:t>
            </a:r>
          </a:p>
        </p:txBody>
      </p:sp>
      <p:sp>
        <p:nvSpPr>
          <p:cNvPr id="6" name="Text Placeholder 5"/>
          <p:cNvSpPr>
            <a:spLocks noGrp="1"/>
          </p:cNvSpPr>
          <p:nvPr>
            <p:ph type="body" sz="quarter" idx="13"/>
          </p:nvPr>
        </p:nvSpPr>
        <p:spPr/>
        <p:txBody>
          <a:bodyPr/>
          <a:lstStyle/>
          <a:p>
            <a:r>
              <a:rPr lang="en-US" dirty="0" smtClean="0"/>
              <a:t>2-690</a:t>
            </a:r>
            <a:endParaRPr lang="en-US" dirty="0"/>
          </a:p>
        </p:txBody>
      </p:sp>
    </p:spTree>
    <p:extLst>
      <p:ext uri="{BB962C8B-B14F-4D97-AF65-F5344CB8AC3E}">
        <p14:creationId xmlns:p14="http://schemas.microsoft.com/office/powerpoint/2010/main" val="127114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54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846638" y="3040063"/>
            <a:ext cx="7924799" cy="914400"/>
          </a:xfrm>
        </p:spPr>
        <p:txBody>
          <a:bodyPr/>
          <a:lstStyle/>
          <a:p>
            <a:r>
              <a:rPr lang="en-US" dirty="0" smtClean="0"/>
              <a:t>What &amp; Why?</a:t>
            </a:r>
          </a:p>
          <a:p>
            <a:r>
              <a:rPr lang="en-US" dirty="0" smtClean="0"/>
              <a:t>Deep Dive: Customer Churn Analysis</a:t>
            </a:r>
          </a:p>
          <a:p>
            <a:r>
              <a:rPr lang="en-US" dirty="0" smtClean="0"/>
              <a:t>Common Use Cases</a:t>
            </a:r>
          </a:p>
          <a:p>
            <a:r>
              <a:rPr lang="en-US" dirty="0" smtClean="0"/>
              <a:t>Roadmap, Q &amp; A</a:t>
            </a:r>
            <a:endParaRPr lang="en-US" dirty="0"/>
          </a:p>
        </p:txBody>
      </p:sp>
      <p:sp>
        <p:nvSpPr>
          <p:cNvPr id="5" name="Title 4"/>
          <p:cNvSpPr>
            <a:spLocks noGrp="1"/>
          </p:cNvSpPr>
          <p:nvPr>
            <p:ph type="title"/>
          </p:nvPr>
        </p:nvSpPr>
        <p:spPr/>
        <p:txBody>
          <a:bodyPr/>
          <a:lstStyle/>
          <a:p>
            <a:r>
              <a:rPr lang="en-US" dirty="0" smtClean="0"/>
              <a:t>Agenda</a:t>
            </a:r>
            <a:endParaRPr lang="en-US" dirty="0"/>
          </a:p>
        </p:txBody>
      </p:sp>
      <p:pic>
        <p:nvPicPr>
          <p:cNvPr id="7" name="Picture Placeholder 6"/>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101" b="101"/>
          <a:stretch>
            <a:fillRect/>
          </a:stretch>
        </p:blipFill>
        <p:spPr>
          <a:ln>
            <a:solidFill>
              <a:schemeClr val="tx1"/>
            </a:solidFill>
          </a:ln>
        </p:spPr>
      </p:pic>
    </p:spTree>
    <p:extLst>
      <p:ext uri="{BB962C8B-B14F-4D97-AF65-F5344CB8AC3E}">
        <p14:creationId xmlns:p14="http://schemas.microsoft.com/office/powerpoint/2010/main" val="24616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t>Customers are looking to derive more and more value from data…</a:t>
            </a:r>
          </a:p>
        </p:txBody>
      </p:sp>
      <p:sp>
        <p:nvSpPr>
          <p:cNvPr id="181" name="Rectangle 180"/>
          <p:cNvSpPr/>
          <p:nvPr/>
        </p:nvSpPr>
        <p:spPr bwMode="auto">
          <a:xfrm>
            <a:off x="9240147" y="3112095"/>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Agent allocation</a:t>
            </a:r>
          </a:p>
        </p:txBody>
      </p:sp>
      <p:sp>
        <p:nvSpPr>
          <p:cNvPr id="182" name="Rectangle 181"/>
          <p:cNvSpPr/>
          <p:nvPr/>
        </p:nvSpPr>
        <p:spPr bwMode="auto">
          <a:xfrm>
            <a:off x="9240147" y="3855635"/>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pPr>
            <a:r>
              <a:rPr lang="en-US" sz="1398" kern="0" dirty="0">
                <a:gradFill>
                  <a:gsLst>
                    <a:gs pos="1250">
                      <a:srgbClr val="FFFFFF"/>
                    </a:gs>
                    <a:gs pos="100000">
                      <a:srgbClr val="FFFFFF"/>
                    </a:gs>
                  </a:gsLst>
                  <a:lin ang="5400000" scaled="0"/>
                </a:gradFill>
                <a:ea typeface="MS PGothic" charset="0"/>
              </a:rPr>
              <a:t>Usage optimization</a:t>
            </a:r>
          </a:p>
        </p:txBody>
      </p:sp>
      <p:sp>
        <p:nvSpPr>
          <p:cNvPr id="183" name="Rectangle 182"/>
          <p:cNvSpPr/>
          <p:nvPr/>
        </p:nvSpPr>
        <p:spPr bwMode="auto">
          <a:xfrm>
            <a:off x="9240147" y="4599176"/>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pPr>
            <a:r>
              <a:rPr lang="en-US" sz="1398" kern="0" dirty="0">
                <a:gradFill>
                  <a:gsLst>
                    <a:gs pos="1250">
                      <a:srgbClr val="FFFFFF"/>
                    </a:gs>
                    <a:gs pos="100000">
                      <a:srgbClr val="FFFFFF"/>
                    </a:gs>
                  </a:gsLst>
                  <a:lin ang="5400000" scaled="0"/>
                </a:gradFill>
                <a:ea typeface="MS PGothic" charset="0"/>
              </a:rPr>
              <a:t>Operational telemetry</a:t>
            </a:r>
          </a:p>
        </p:txBody>
      </p:sp>
      <p:sp>
        <p:nvSpPr>
          <p:cNvPr id="184" name="Rectangle 183"/>
          <p:cNvSpPr/>
          <p:nvPr/>
        </p:nvSpPr>
        <p:spPr bwMode="auto">
          <a:xfrm>
            <a:off x="9240147" y="5342716"/>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pPr>
            <a:r>
              <a:rPr lang="en-US" sz="1398" kern="0" dirty="0">
                <a:gradFill>
                  <a:gsLst>
                    <a:gs pos="1250">
                      <a:srgbClr val="FFFFFF"/>
                    </a:gs>
                    <a:gs pos="100000">
                      <a:srgbClr val="FFFFFF"/>
                    </a:gs>
                  </a:gsLst>
                  <a:lin ang="5400000" scaled="0"/>
                </a:gradFill>
                <a:ea typeface="MS PGothic" charset="0"/>
              </a:rPr>
              <a:t>Predictive maintenance</a:t>
            </a:r>
          </a:p>
        </p:txBody>
      </p:sp>
      <p:sp>
        <p:nvSpPr>
          <p:cNvPr id="185" name="Rectangle 184"/>
          <p:cNvSpPr/>
          <p:nvPr/>
        </p:nvSpPr>
        <p:spPr bwMode="auto">
          <a:xfrm>
            <a:off x="9240147" y="6086254"/>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Supply chain optimization</a:t>
            </a:r>
          </a:p>
        </p:txBody>
      </p:sp>
      <p:sp>
        <p:nvSpPr>
          <p:cNvPr id="186" name="Rectangle 185"/>
          <p:cNvSpPr/>
          <p:nvPr/>
        </p:nvSpPr>
        <p:spPr bwMode="auto">
          <a:xfrm>
            <a:off x="6254282" y="3112096"/>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pPr>
            <a:r>
              <a:rPr lang="en-US" sz="1398" kern="0" dirty="0">
                <a:gradFill>
                  <a:gsLst>
                    <a:gs pos="1250">
                      <a:srgbClr val="FFFFFF"/>
                    </a:gs>
                    <a:gs pos="100000">
                      <a:srgbClr val="FFFFFF"/>
                    </a:gs>
                  </a:gsLst>
                  <a:lin ang="5400000" scaled="0"/>
                </a:gradFill>
                <a:ea typeface="MS PGothic" charset="0"/>
              </a:rPr>
              <a:t>User segmentation</a:t>
            </a:r>
          </a:p>
        </p:txBody>
      </p:sp>
      <p:sp>
        <p:nvSpPr>
          <p:cNvPr id="187" name="Rectangle 186"/>
          <p:cNvSpPr/>
          <p:nvPr/>
        </p:nvSpPr>
        <p:spPr bwMode="auto">
          <a:xfrm>
            <a:off x="6254282" y="3855637"/>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Personalized offers</a:t>
            </a:r>
          </a:p>
        </p:txBody>
      </p:sp>
      <p:sp>
        <p:nvSpPr>
          <p:cNvPr id="188" name="Rectangle 187"/>
          <p:cNvSpPr/>
          <p:nvPr/>
        </p:nvSpPr>
        <p:spPr bwMode="auto">
          <a:xfrm>
            <a:off x="6254282" y="4599177"/>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pPr>
            <a:r>
              <a:rPr lang="en-US" sz="1398" kern="0" dirty="0">
                <a:gradFill>
                  <a:gsLst>
                    <a:gs pos="1250">
                      <a:srgbClr val="FFFFFF"/>
                    </a:gs>
                    <a:gs pos="100000">
                      <a:srgbClr val="FFFFFF"/>
                    </a:gs>
                  </a:gsLst>
                  <a:lin ang="5400000" scaled="0"/>
                </a:gradFill>
                <a:ea typeface="MS PGothic" charset="0"/>
              </a:rPr>
              <a:t>Product recommendation</a:t>
            </a:r>
          </a:p>
        </p:txBody>
      </p:sp>
      <p:sp>
        <p:nvSpPr>
          <p:cNvPr id="189" name="Rectangle 188"/>
          <p:cNvSpPr/>
          <p:nvPr/>
        </p:nvSpPr>
        <p:spPr bwMode="auto">
          <a:xfrm>
            <a:off x="3268418" y="3112095"/>
            <a:ext cx="2925250" cy="673461"/>
          </a:xfrm>
          <a:prstGeom prst="rect">
            <a:avLst/>
          </a:prstGeom>
          <a:solidFill>
            <a:srgbClr val="002060"/>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Fraud detection</a:t>
            </a:r>
          </a:p>
        </p:txBody>
      </p:sp>
      <p:sp>
        <p:nvSpPr>
          <p:cNvPr id="190" name="Rectangle 189"/>
          <p:cNvSpPr/>
          <p:nvPr/>
        </p:nvSpPr>
        <p:spPr bwMode="auto">
          <a:xfrm>
            <a:off x="3268418" y="3855635"/>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Risk management</a:t>
            </a:r>
          </a:p>
        </p:txBody>
      </p:sp>
      <p:sp>
        <p:nvSpPr>
          <p:cNvPr id="191" name="Rectangle 190"/>
          <p:cNvSpPr/>
          <p:nvPr/>
        </p:nvSpPr>
        <p:spPr bwMode="auto">
          <a:xfrm>
            <a:off x="282552" y="3112095"/>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vert="horz" wrap="square" lIns="822727" tIns="46623" rIns="0" bIns="46623" numCol="1" rtlCol="0" anchor="ctr" anchorCtr="0" compatLnSpc="1">
            <a:prstTxWarp prst="textNoShape">
              <a:avLst/>
            </a:prstTxWarp>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cs typeface="Segoe UI" pitchFamily="34" charset="0"/>
              </a:rPr>
              <a:t>Sales forecasting</a:t>
            </a:r>
          </a:p>
        </p:txBody>
      </p:sp>
      <p:sp>
        <p:nvSpPr>
          <p:cNvPr id="192" name="Rectangle 191"/>
          <p:cNvSpPr/>
          <p:nvPr/>
        </p:nvSpPr>
        <p:spPr bwMode="auto">
          <a:xfrm>
            <a:off x="282552" y="3855635"/>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cs typeface="Segoe UI" pitchFamily="34" charset="0"/>
              </a:rPr>
              <a:t>Demand forecasting</a:t>
            </a:r>
          </a:p>
        </p:txBody>
      </p:sp>
      <p:sp>
        <p:nvSpPr>
          <p:cNvPr id="193" name="Rectangle 192"/>
          <p:cNvSpPr/>
          <p:nvPr/>
        </p:nvSpPr>
        <p:spPr bwMode="auto">
          <a:xfrm>
            <a:off x="282552" y="4599176"/>
            <a:ext cx="2925250" cy="673461"/>
          </a:xfrm>
          <a:prstGeom prst="rect">
            <a:avLst/>
          </a:prstGeom>
          <a:solidFill>
            <a:srgbClr val="002060"/>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cs typeface="Segoe UI" pitchFamily="34" charset="0"/>
              </a:rPr>
              <a:t>Sales lead scoring</a:t>
            </a:r>
          </a:p>
        </p:txBody>
      </p:sp>
      <p:sp>
        <p:nvSpPr>
          <p:cNvPr id="194" name="Rectangle 193"/>
          <p:cNvSpPr/>
          <p:nvPr/>
        </p:nvSpPr>
        <p:spPr bwMode="auto">
          <a:xfrm>
            <a:off x="282552" y="5342716"/>
            <a:ext cx="2925250" cy="673461"/>
          </a:xfrm>
          <a:prstGeom prst="rect">
            <a:avLst/>
          </a:prstGeom>
          <a:solidFill>
            <a:srgbClr val="00B294"/>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Predict customer churn</a:t>
            </a:r>
          </a:p>
        </p:txBody>
      </p:sp>
      <p:grpSp>
        <p:nvGrpSpPr>
          <p:cNvPr id="195" name="Group 194"/>
          <p:cNvGrpSpPr/>
          <p:nvPr/>
        </p:nvGrpSpPr>
        <p:grpSpPr>
          <a:xfrm>
            <a:off x="3443919" y="3312852"/>
            <a:ext cx="400796" cy="271945"/>
            <a:chOff x="1819275" y="3757613"/>
            <a:chExt cx="982663" cy="666750"/>
          </a:xfrm>
          <a:solidFill>
            <a:srgbClr val="FFFFFF"/>
          </a:solidFill>
        </p:grpSpPr>
        <p:sp>
          <p:nvSpPr>
            <p:cNvPr id="196" name="Freeform 24"/>
            <p:cNvSpPr>
              <a:spLocks noEditPoints="1"/>
            </p:cNvSpPr>
            <p:nvPr/>
          </p:nvSpPr>
          <p:spPr bwMode="auto">
            <a:xfrm>
              <a:off x="1819275" y="3757613"/>
              <a:ext cx="982663" cy="666750"/>
            </a:xfrm>
            <a:custGeom>
              <a:avLst/>
              <a:gdLst>
                <a:gd name="T0" fmla="*/ 231 w 262"/>
                <a:gd name="T1" fmla="*/ 51 h 178"/>
                <a:gd name="T2" fmla="*/ 196 w 262"/>
                <a:gd name="T3" fmla="*/ 35 h 178"/>
                <a:gd name="T4" fmla="*/ 183 w 262"/>
                <a:gd name="T5" fmla="*/ 15 h 178"/>
                <a:gd name="T6" fmla="*/ 163 w 262"/>
                <a:gd name="T7" fmla="*/ 0 h 178"/>
                <a:gd name="T8" fmla="*/ 141 w 262"/>
                <a:gd name="T9" fmla="*/ 29 h 178"/>
                <a:gd name="T10" fmla="*/ 141 w 262"/>
                <a:gd name="T11" fmla="*/ 30 h 178"/>
                <a:gd name="T12" fmla="*/ 121 w 262"/>
                <a:gd name="T13" fmla="*/ 30 h 178"/>
                <a:gd name="T14" fmla="*/ 121 w 262"/>
                <a:gd name="T15" fmla="*/ 29 h 178"/>
                <a:gd name="T16" fmla="*/ 99 w 262"/>
                <a:gd name="T17" fmla="*/ 0 h 178"/>
                <a:gd name="T18" fmla="*/ 79 w 262"/>
                <a:gd name="T19" fmla="*/ 15 h 178"/>
                <a:gd name="T20" fmla="*/ 66 w 262"/>
                <a:gd name="T21" fmla="*/ 35 h 178"/>
                <a:gd name="T22" fmla="*/ 31 w 262"/>
                <a:gd name="T23" fmla="*/ 51 h 178"/>
                <a:gd name="T24" fmla="*/ 0 w 262"/>
                <a:gd name="T25" fmla="*/ 119 h 178"/>
                <a:gd name="T26" fmla="*/ 60 w 262"/>
                <a:gd name="T27" fmla="*/ 178 h 178"/>
                <a:gd name="T28" fmla="*/ 118 w 262"/>
                <a:gd name="T29" fmla="*/ 134 h 178"/>
                <a:gd name="T30" fmla="*/ 144 w 262"/>
                <a:gd name="T31" fmla="*/ 134 h 178"/>
                <a:gd name="T32" fmla="*/ 202 w 262"/>
                <a:gd name="T33" fmla="*/ 178 h 178"/>
                <a:gd name="T34" fmla="*/ 262 w 262"/>
                <a:gd name="T35" fmla="*/ 119 h 178"/>
                <a:gd name="T36" fmla="*/ 231 w 262"/>
                <a:gd name="T37" fmla="*/ 51 h 178"/>
                <a:gd name="T38" fmla="*/ 60 w 262"/>
                <a:gd name="T39" fmla="*/ 160 h 178"/>
                <a:gd name="T40" fmla="*/ 18 w 262"/>
                <a:gd name="T41" fmla="*/ 119 h 178"/>
                <a:gd name="T42" fmla="*/ 60 w 262"/>
                <a:gd name="T43" fmla="*/ 77 h 178"/>
                <a:gd name="T44" fmla="*/ 102 w 262"/>
                <a:gd name="T45" fmla="*/ 119 h 178"/>
                <a:gd name="T46" fmla="*/ 60 w 262"/>
                <a:gd name="T47" fmla="*/ 160 h 178"/>
                <a:gd name="T48" fmla="*/ 202 w 262"/>
                <a:gd name="T49" fmla="*/ 160 h 178"/>
                <a:gd name="T50" fmla="*/ 160 w 262"/>
                <a:gd name="T51" fmla="*/ 119 h 178"/>
                <a:gd name="T52" fmla="*/ 202 w 262"/>
                <a:gd name="T53" fmla="*/ 77 h 178"/>
                <a:gd name="T54" fmla="*/ 244 w 262"/>
                <a:gd name="T55" fmla="*/ 119 h 178"/>
                <a:gd name="T56" fmla="*/ 202 w 262"/>
                <a:gd name="T57" fmla="*/ 16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2" h="178">
                  <a:moveTo>
                    <a:pt x="231" y="51"/>
                  </a:moveTo>
                  <a:cubicBezTo>
                    <a:pt x="220" y="41"/>
                    <a:pt x="209" y="35"/>
                    <a:pt x="196" y="35"/>
                  </a:cubicBezTo>
                  <a:cubicBezTo>
                    <a:pt x="183" y="15"/>
                    <a:pt x="183" y="15"/>
                    <a:pt x="183" y="15"/>
                  </a:cubicBezTo>
                  <a:cubicBezTo>
                    <a:pt x="177" y="8"/>
                    <a:pt x="174" y="0"/>
                    <a:pt x="163" y="0"/>
                  </a:cubicBezTo>
                  <a:cubicBezTo>
                    <a:pt x="140" y="0"/>
                    <a:pt x="141" y="29"/>
                    <a:pt x="141" y="29"/>
                  </a:cubicBezTo>
                  <a:cubicBezTo>
                    <a:pt x="141" y="29"/>
                    <a:pt x="141" y="30"/>
                    <a:pt x="141" y="30"/>
                  </a:cubicBezTo>
                  <a:cubicBezTo>
                    <a:pt x="121" y="30"/>
                    <a:pt x="121" y="30"/>
                    <a:pt x="121" y="30"/>
                  </a:cubicBezTo>
                  <a:cubicBezTo>
                    <a:pt x="121" y="30"/>
                    <a:pt x="121" y="29"/>
                    <a:pt x="121" y="29"/>
                  </a:cubicBezTo>
                  <a:cubicBezTo>
                    <a:pt x="121" y="29"/>
                    <a:pt x="122" y="0"/>
                    <a:pt x="99" y="0"/>
                  </a:cubicBezTo>
                  <a:cubicBezTo>
                    <a:pt x="88" y="0"/>
                    <a:pt x="85" y="8"/>
                    <a:pt x="79" y="15"/>
                  </a:cubicBezTo>
                  <a:cubicBezTo>
                    <a:pt x="66" y="35"/>
                    <a:pt x="66" y="35"/>
                    <a:pt x="66" y="35"/>
                  </a:cubicBezTo>
                  <a:cubicBezTo>
                    <a:pt x="53" y="35"/>
                    <a:pt x="42" y="41"/>
                    <a:pt x="31" y="51"/>
                  </a:cubicBezTo>
                  <a:cubicBezTo>
                    <a:pt x="31" y="51"/>
                    <a:pt x="0" y="84"/>
                    <a:pt x="0" y="119"/>
                  </a:cubicBezTo>
                  <a:cubicBezTo>
                    <a:pt x="0" y="151"/>
                    <a:pt x="27" y="178"/>
                    <a:pt x="60" y="178"/>
                  </a:cubicBezTo>
                  <a:cubicBezTo>
                    <a:pt x="88" y="178"/>
                    <a:pt x="112" y="159"/>
                    <a:pt x="118" y="134"/>
                  </a:cubicBezTo>
                  <a:cubicBezTo>
                    <a:pt x="144" y="134"/>
                    <a:pt x="144" y="134"/>
                    <a:pt x="144" y="134"/>
                  </a:cubicBezTo>
                  <a:cubicBezTo>
                    <a:pt x="150" y="159"/>
                    <a:pt x="174" y="178"/>
                    <a:pt x="202" y="178"/>
                  </a:cubicBezTo>
                  <a:cubicBezTo>
                    <a:pt x="235" y="178"/>
                    <a:pt x="262" y="151"/>
                    <a:pt x="262" y="119"/>
                  </a:cubicBezTo>
                  <a:cubicBezTo>
                    <a:pt x="262" y="84"/>
                    <a:pt x="231" y="51"/>
                    <a:pt x="231" y="51"/>
                  </a:cubicBezTo>
                  <a:close/>
                  <a:moveTo>
                    <a:pt x="60" y="160"/>
                  </a:moveTo>
                  <a:cubicBezTo>
                    <a:pt x="37" y="160"/>
                    <a:pt x="18" y="141"/>
                    <a:pt x="18" y="119"/>
                  </a:cubicBezTo>
                  <a:cubicBezTo>
                    <a:pt x="18" y="96"/>
                    <a:pt x="37" y="77"/>
                    <a:pt x="60" y="77"/>
                  </a:cubicBezTo>
                  <a:cubicBezTo>
                    <a:pt x="83" y="77"/>
                    <a:pt x="102" y="96"/>
                    <a:pt x="102" y="119"/>
                  </a:cubicBezTo>
                  <a:cubicBezTo>
                    <a:pt x="102" y="141"/>
                    <a:pt x="83" y="160"/>
                    <a:pt x="60" y="160"/>
                  </a:cubicBezTo>
                  <a:close/>
                  <a:moveTo>
                    <a:pt x="202" y="160"/>
                  </a:moveTo>
                  <a:cubicBezTo>
                    <a:pt x="179" y="160"/>
                    <a:pt x="160" y="141"/>
                    <a:pt x="160" y="119"/>
                  </a:cubicBezTo>
                  <a:cubicBezTo>
                    <a:pt x="160" y="96"/>
                    <a:pt x="179" y="77"/>
                    <a:pt x="202" y="77"/>
                  </a:cubicBezTo>
                  <a:cubicBezTo>
                    <a:pt x="225" y="77"/>
                    <a:pt x="244" y="96"/>
                    <a:pt x="244" y="119"/>
                  </a:cubicBezTo>
                  <a:cubicBezTo>
                    <a:pt x="244" y="141"/>
                    <a:pt x="225" y="160"/>
                    <a:pt x="202" y="160"/>
                  </a:cubicBez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197" name="Oval 25"/>
            <p:cNvSpPr>
              <a:spLocks noChangeArrowheads="1"/>
            </p:cNvSpPr>
            <p:nvPr/>
          </p:nvSpPr>
          <p:spPr bwMode="auto">
            <a:xfrm>
              <a:off x="2257425" y="3986213"/>
              <a:ext cx="104775" cy="104775"/>
            </a:xfrm>
            <a:prstGeom prst="ellipse">
              <a:avLst/>
            </a:pr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grpSp>
      <p:grpSp>
        <p:nvGrpSpPr>
          <p:cNvPr id="198" name="Group 15"/>
          <p:cNvGrpSpPr>
            <a:grpSpLocks noChangeAspect="1"/>
          </p:cNvGrpSpPr>
          <p:nvPr/>
        </p:nvGrpSpPr>
        <p:grpSpPr bwMode="auto">
          <a:xfrm>
            <a:off x="6423008" y="4757088"/>
            <a:ext cx="429762" cy="402783"/>
            <a:chOff x="1441" y="-65"/>
            <a:chExt cx="4795" cy="4494"/>
          </a:xfrm>
          <a:solidFill>
            <a:srgbClr val="FFFFFF"/>
          </a:solidFill>
        </p:grpSpPr>
        <p:sp>
          <p:nvSpPr>
            <p:cNvPr id="199" name="Freeform 16"/>
            <p:cNvSpPr>
              <a:spLocks/>
            </p:cNvSpPr>
            <p:nvPr/>
          </p:nvSpPr>
          <p:spPr bwMode="auto">
            <a:xfrm>
              <a:off x="1599" y="37"/>
              <a:ext cx="2204" cy="1018"/>
            </a:xfrm>
            <a:custGeom>
              <a:avLst/>
              <a:gdLst>
                <a:gd name="T0" fmla="*/ 906 w 933"/>
                <a:gd name="T1" fmla="*/ 137 h 431"/>
                <a:gd name="T2" fmla="*/ 899 w 933"/>
                <a:gd name="T3" fmla="*/ 192 h 431"/>
                <a:gd name="T4" fmla="*/ 287 w 933"/>
                <a:gd name="T5" fmla="*/ 419 h 431"/>
                <a:gd name="T6" fmla="*/ 188 w 933"/>
                <a:gd name="T7" fmla="*/ 398 h 431"/>
                <a:gd name="T8" fmla="*/ 23 w 933"/>
                <a:gd name="T9" fmla="*/ 237 h 431"/>
                <a:gd name="T10" fmla="*/ 38 w 933"/>
                <a:gd name="T11" fmla="*/ 179 h 431"/>
                <a:gd name="T12" fmla="*/ 638 w 933"/>
                <a:gd name="T13" fmla="*/ 9 h 431"/>
                <a:gd name="T14" fmla="*/ 745 w 933"/>
                <a:gd name="T15" fmla="*/ 27 h 431"/>
                <a:gd name="T16" fmla="*/ 906 w 933"/>
                <a:gd name="T17" fmla="*/ 137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431">
                  <a:moveTo>
                    <a:pt x="906" y="137"/>
                  </a:moveTo>
                  <a:cubicBezTo>
                    <a:pt x="933" y="156"/>
                    <a:pt x="930" y="180"/>
                    <a:pt x="899" y="192"/>
                  </a:cubicBezTo>
                  <a:cubicBezTo>
                    <a:pt x="287" y="419"/>
                    <a:pt x="287" y="419"/>
                    <a:pt x="287" y="419"/>
                  </a:cubicBezTo>
                  <a:cubicBezTo>
                    <a:pt x="256" y="431"/>
                    <a:pt x="212" y="422"/>
                    <a:pt x="188" y="398"/>
                  </a:cubicBezTo>
                  <a:cubicBezTo>
                    <a:pt x="23" y="237"/>
                    <a:pt x="23" y="237"/>
                    <a:pt x="23" y="237"/>
                  </a:cubicBezTo>
                  <a:cubicBezTo>
                    <a:pt x="0" y="214"/>
                    <a:pt x="6" y="188"/>
                    <a:pt x="38" y="179"/>
                  </a:cubicBezTo>
                  <a:cubicBezTo>
                    <a:pt x="638" y="9"/>
                    <a:pt x="638" y="9"/>
                    <a:pt x="638" y="9"/>
                  </a:cubicBezTo>
                  <a:cubicBezTo>
                    <a:pt x="669" y="0"/>
                    <a:pt x="718" y="8"/>
                    <a:pt x="745" y="27"/>
                  </a:cubicBezTo>
                  <a:lnTo>
                    <a:pt x="906" y="137"/>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00" name="Freeform 17"/>
            <p:cNvSpPr>
              <a:spLocks/>
            </p:cNvSpPr>
            <p:nvPr/>
          </p:nvSpPr>
          <p:spPr bwMode="auto">
            <a:xfrm>
              <a:off x="3973" y="-65"/>
              <a:ext cx="2171" cy="1120"/>
            </a:xfrm>
            <a:custGeom>
              <a:avLst/>
              <a:gdLst>
                <a:gd name="T0" fmla="*/ 743 w 919"/>
                <a:gd name="T1" fmla="*/ 437 h 474"/>
                <a:gd name="T2" fmla="*/ 649 w 919"/>
                <a:gd name="T3" fmla="*/ 462 h 474"/>
                <a:gd name="T4" fmla="*/ 39 w 919"/>
                <a:gd name="T5" fmla="*/ 235 h 474"/>
                <a:gd name="T6" fmla="*/ 21 w 919"/>
                <a:gd name="T7" fmla="*/ 168 h 474"/>
                <a:gd name="T8" fmla="*/ 128 w 919"/>
                <a:gd name="T9" fmla="*/ 39 h 474"/>
                <a:gd name="T10" fmla="*/ 224 w 919"/>
                <a:gd name="T11" fmla="*/ 9 h 474"/>
                <a:gd name="T12" fmla="*/ 878 w 919"/>
                <a:gd name="T13" fmla="*/ 183 h 474"/>
                <a:gd name="T14" fmla="*/ 898 w 919"/>
                <a:gd name="T15" fmla="*/ 245 h 474"/>
                <a:gd name="T16" fmla="*/ 743 w 919"/>
                <a:gd name="T17" fmla="*/ 43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9" h="474">
                  <a:moveTo>
                    <a:pt x="743" y="437"/>
                  </a:moveTo>
                  <a:cubicBezTo>
                    <a:pt x="722" y="462"/>
                    <a:pt x="680" y="474"/>
                    <a:pt x="649" y="462"/>
                  </a:cubicBezTo>
                  <a:cubicBezTo>
                    <a:pt x="39" y="235"/>
                    <a:pt x="39" y="235"/>
                    <a:pt x="39" y="235"/>
                  </a:cubicBezTo>
                  <a:cubicBezTo>
                    <a:pt x="8" y="223"/>
                    <a:pt x="0" y="193"/>
                    <a:pt x="21" y="168"/>
                  </a:cubicBezTo>
                  <a:cubicBezTo>
                    <a:pt x="128" y="39"/>
                    <a:pt x="128" y="39"/>
                    <a:pt x="128" y="39"/>
                  </a:cubicBezTo>
                  <a:cubicBezTo>
                    <a:pt x="149" y="14"/>
                    <a:pt x="193" y="0"/>
                    <a:pt x="224" y="9"/>
                  </a:cubicBezTo>
                  <a:cubicBezTo>
                    <a:pt x="878" y="183"/>
                    <a:pt x="878" y="183"/>
                    <a:pt x="878" y="183"/>
                  </a:cubicBezTo>
                  <a:cubicBezTo>
                    <a:pt x="910" y="192"/>
                    <a:pt x="919" y="220"/>
                    <a:pt x="898" y="245"/>
                  </a:cubicBezTo>
                  <a:lnTo>
                    <a:pt x="743" y="437"/>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01" name="Freeform 18"/>
            <p:cNvSpPr>
              <a:spLocks/>
            </p:cNvSpPr>
            <p:nvPr/>
          </p:nvSpPr>
          <p:spPr bwMode="auto">
            <a:xfrm>
              <a:off x="3983" y="1142"/>
              <a:ext cx="2253" cy="1385"/>
            </a:xfrm>
            <a:custGeom>
              <a:avLst/>
              <a:gdLst>
                <a:gd name="T0" fmla="*/ 291 w 954"/>
                <a:gd name="T1" fmla="*/ 562 h 586"/>
                <a:gd name="T2" fmla="*/ 393 w 954"/>
                <a:gd name="T3" fmla="*/ 571 h 586"/>
                <a:gd name="T4" fmla="*/ 919 w 954"/>
                <a:gd name="T5" fmla="*/ 304 h 586"/>
                <a:gd name="T6" fmla="*/ 931 w 954"/>
                <a:gd name="T7" fmla="*/ 233 h 586"/>
                <a:gd name="T8" fmla="*/ 743 w 954"/>
                <a:gd name="T9" fmla="*/ 32 h 586"/>
                <a:gd name="T10" fmla="*/ 647 w 954"/>
                <a:gd name="T11" fmla="*/ 13 h 586"/>
                <a:gd name="T12" fmla="*/ 33 w 954"/>
                <a:gd name="T13" fmla="*/ 296 h 586"/>
                <a:gd name="T14" fmla="*/ 26 w 954"/>
                <a:gd name="T15" fmla="*/ 357 h 586"/>
                <a:gd name="T16" fmla="*/ 291 w 954"/>
                <a:gd name="T17" fmla="*/ 56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 h="586">
                  <a:moveTo>
                    <a:pt x="291" y="562"/>
                  </a:moveTo>
                  <a:cubicBezTo>
                    <a:pt x="318" y="582"/>
                    <a:pt x="363" y="586"/>
                    <a:pt x="393" y="571"/>
                  </a:cubicBezTo>
                  <a:cubicBezTo>
                    <a:pt x="919" y="304"/>
                    <a:pt x="919" y="304"/>
                    <a:pt x="919" y="304"/>
                  </a:cubicBezTo>
                  <a:cubicBezTo>
                    <a:pt x="948" y="289"/>
                    <a:pt x="954" y="257"/>
                    <a:pt x="931" y="233"/>
                  </a:cubicBezTo>
                  <a:cubicBezTo>
                    <a:pt x="743" y="32"/>
                    <a:pt x="743" y="32"/>
                    <a:pt x="743" y="32"/>
                  </a:cubicBezTo>
                  <a:cubicBezTo>
                    <a:pt x="720" y="8"/>
                    <a:pt x="677" y="0"/>
                    <a:pt x="647" y="13"/>
                  </a:cubicBezTo>
                  <a:cubicBezTo>
                    <a:pt x="33" y="296"/>
                    <a:pt x="33" y="296"/>
                    <a:pt x="33" y="296"/>
                  </a:cubicBezTo>
                  <a:cubicBezTo>
                    <a:pt x="3" y="309"/>
                    <a:pt x="0" y="337"/>
                    <a:pt x="26" y="357"/>
                  </a:cubicBezTo>
                  <a:lnTo>
                    <a:pt x="291" y="562"/>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02" name="Freeform 19"/>
            <p:cNvSpPr>
              <a:spLocks/>
            </p:cNvSpPr>
            <p:nvPr/>
          </p:nvSpPr>
          <p:spPr bwMode="auto">
            <a:xfrm>
              <a:off x="1441" y="1142"/>
              <a:ext cx="2369" cy="1503"/>
            </a:xfrm>
            <a:custGeom>
              <a:avLst/>
              <a:gdLst>
                <a:gd name="T0" fmla="*/ 704 w 1003"/>
                <a:gd name="T1" fmla="*/ 609 h 636"/>
                <a:gd name="T2" fmla="*/ 607 w 1003"/>
                <a:gd name="T3" fmla="*/ 619 h 636"/>
                <a:gd name="T4" fmla="*/ 31 w 1003"/>
                <a:gd name="T5" fmla="*/ 291 h 636"/>
                <a:gd name="T6" fmla="*/ 25 w 1003"/>
                <a:gd name="T7" fmla="*/ 222 h 636"/>
                <a:gd name="T8" fmla="*/ 252 w 1003"/>
                <a:gd name="T9" fmla="*/ 27 h 636"/>
                <a:gd name="T10" fmla="*/ 353 w 1003"/>
                <a:gd name="T11" fmla="*/ 13 h 636"/>
                <a:gd name="T12" fmla="*/ 968 w 1003"/>
                <a:gd name="T13" fmla="*/ 296 h 636"/>
                <a:gd name="T14" fmla="*/ 978 w 1003"/>
                <a:gd name="T15" fmla="*/ 361 h 636"/>
                <a:gd name="T16" fmla="*/ 704 w 1003"/>
                <a:gd name="T17" fmla="*/ 609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3" h="636">
                  <a:moveTo>
                    <a:pt x="704" y="609"/>
                  </a:moveTo>
                  <a:cubicBezTo>
                    <a:pt x="679" y="631"/>
                    <a:pt x="636" y="636"/>
                    <a:pt x="607" y="619"/>
                  </a:cubicBezTo>
                  <a:cubicBezTo>
                    <a:pt x="31" y="291"/>
                    <a:pt x="31" y="291"/>
                    <a:pt x="31" y="291"/>
                  </a:cubicBezTo>
                  <a:cubicBezTo>
                    <a:pt x="2" y="274"/>
                    <a:pt x="0" y="243"/>
                    <a:pt x="25" y="222"/>
                  </a:cubicBezTo>
                  <a:cubicBezTo>
                    <a:pt x="252" y="27"/>
                    <a:pt x="252" y="27"/>
                    <a:pt x="252" y="27"/>
                  </a:cubicBezTo>
                  <a:cubicBezTo>
                    <a:pt x="278" y="6"/>
                    <a:pt x="323" y="0"/>
                    <a:pt x="353" y="13"/>
                  </a:cubicBezTo>
                  <a:cubicBezTo>
                    <a:pt x="968" y="296"/>
                    <a:pt x="968" y="296"/>
                    <a:pt x="968" y="296"/>
                  </a:cubicBezTo>
                  <a:cubicBezTo>
                    <a:pt x="998" y="309"/>
                    <a:pt x="1003" y="339"/>
                    <a:pt x="978" y="361"/>
                  </a:cubicBezTo>
                  <a:lnTo>
                    <a:pt x="704" y="609"/>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03" name="Freeform 20"/>
            <p:cNvSpPr>
              <a:spLocks/>
            </p:cNvSpPr>
            <p:nvPr/>
          </p:nvSpPr>
          <p:spPr bwMode="auto">
            <a:xfrm>
              <a:off x="2137" y="2286"/>
              <a:ext cx="1644" cy="2143"/>
            </a:xfrm>
            <a:custGeom>
              <a:avLst/>
              <a:gdLst>
                <a:gd name="T0" fmla="*/ 696 w 696"/>
                <a:gd name="T1" fmla="*/ 42 h 907"/>
                <a:gd name="T2" fmla="*/ 651 w 696"/>
                <a:gd name="T3" fmla="*/ 23 h 907"/>
                <a:gd name="T4" fmla="*/ 417 w 696"/>
                <a:gd name="T5" fmla="*/ 234 h 907"/>
                <a:gd name="T6" fmla="*/ 320 w 696"/>
                <a:gd name="T7" fmla="*/ 245 h 907"/>
                <a:gd name="T8" fmla="*/ 52 w 696"/>
                <a:gd name="T9" fmla="*/ 92 h 907"/>
                <a:gd name="T10" fmla="*/ 0 w 696"/>
                <a:gd name="T11" fmla="*/ 122 h 907"/>
                <a:gd name="T12" fmla="*/ 0 w 696"/>
                <a:gd name="T13" fmla="*/ 530 h 907"/>
                <a:gd name="T14" fmla="*/ 54 w 696"/>
                <a:gd name="T15" fmla="*/ 615 h 907"/>
                <a:gd name="T16" fmla="*/ 642 w 696"/>
                <a:gd name="T17" fmla="*/ 893 h 907"/>
                <a:gd name="T18" fmla="*/ 696 w 696"/>
                <a:gd name="T19" fmla="*/ 859 h 907"/>
                <a:gd name="T20" fmla="*/ 696 w 696"/>
                <a:gd name="T21" fmla="*/ 42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907">
                  <a:moveTo>
                    <a:pt x="696" y="42"/>
                  </a:moveTo>
                  <a:cubicBezTo>
                    <a:pt x="696" y="9"/>
                    <a:pt x="676" y="0"/>
                    <a:pt x="651" y="23"/>
                  </a:cubicBezTo>
                  <a:cubicBezTo>
                    <a:pt x="417" y="234"/>
                    <a:pt x="417" y="234"/>
                    <a:pt x="417" y="234"/>
                  </a:cubicBezTo>
                  <a:cubicBezTo>
                    <a:pt x="393" y="256"/>
                    <a:pt x="349" y="261"/>
                    <a:pt x="320" y="245"/>
                  </a:cubicBezTo>
                  <a:cubicBezTo>
                    <a:pt x="52" y="92"/>
                    <a:pt x="52" y="92"/>
                    <a:pt x="52" y="92"/>
                  </a:cubicBezTo>
                  <a:cubicBezTo>
                    <a:pt x="23" y="75"/>
                    <a:pt x="0" y="89"/>
                    <a:pt x="0" y="122"/>
                  </a:cubicBezTo>
                  <a:cubicBezTo>
                    <a:pt x="0" y="530"/>
                    <a:pt x="0" y="530"/>
                    <a:pt x="0" y="530"/>
                  </a:cubicBezTo>
                  <a:cubicBezTo>
                    <a:pt x="0" y="563"/>
                    <a:pt x="24" y="601"/>
                    <a:pt x="54" y="615"/>
                  </a:cubicBezTo>
                  <a:cubicBezTo>
                    <a:pt x="642" y="893"/>
                    <a:pt x="642" y="893"/>
                    <a:pt x="642" y="893"/>
                  </a:cubicBezTo>
                  <a:cubicBezTo>
                    <a:pt x="672" y="907"/>
                    <a:pt x="696" y="892"/>
                    <a:pt x="696" y="859"/>
                  </a:cubicBezTo>
                  <a:lnTo>
                    <a:pt x="696" y="42"/>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04" name="Freeform 21"/>
            <p:cNvSpPr>
              <a:spLocks/>
            </p:cNvSpPr>
            <p:nvPr/>
          </p:nvSpPr>
          <p:spPr bwMode="auto">
            <a:xfrm>
              <a:off x="3999" y="2256"/>
              <a:ext cx="1635" cy="2168"/>
            </a:xfrm>
            <a:custGeom>
              <a:avLst/>
              <a:gdLst>
                <a:gd name="T0" fmla="*/ 378 w 692"/>
                <a:gd name="T1" fmla="*/ 207 h 918"/>
                <a:gd name="T2" fmla="*/ 277 w 692"/>
                <a:gd name="T3" fmla="*/ 197 h 918"/>
                <a:gd name="T4" fmla="*/ 48 w 692"/>
                <a:gd name="T5" fmla="*/ 20 h 918"/>
                <a:gd name="T6" fmla="*/ 0 w 692"/>
                <a:gd name="T7" fmla="*/ 43 h 918"/>
                <a:gd name="T8" fmla="*/ 0 w 692"/>
                <a:gd name="T9" fmla="*/ 870 h 918"/>
                <a:gd name="T10" fmla="*/ 54 w 692"/>
                <a:gd name="T11" fmla="*/ 904 h 918"/>
                <a:gd name="T12" fmla="*/ 638 w 692"/>
                <a:gd name="T13" fmla="*/ 628 h 918"/>
                <a:gd name="T14" fmla="*/ 692 w 692"/>
                <a:gd name="T15" fmla="*/ 543 h 918"/>
                <a:gd name="T16" fmla="*/ 692 w 692"/>
                <a:gd name="T17" fmla="*/ 108 h 918"/>
                <a:gd name="T18" fmla="*/ 638 w 692"/>
                <a:gd name="T19" fmla="*/ 75 h 918"/>
                <a:gd name="T20" fmla="*/ 378 w 692"/>
                <a:gd name="T21" fmla="*/ 207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2" h="918">
                  <a:moveTo>
                    <a:pt x="378" y="207"/>
                  </a:moveTo>
                  <a:cubicBezTo>
                    <a:pt x="349" y="222"/>
                    <a:pt x="304" y="217"/>
                    <a:pt x="277" y="197"/>
                  </a:cubicBezTo>
                  <a:cubicBezTo>
                    <a:pt x="48" y="20"/>
                    <a:pt x="48" y="20"/>
                    <a:pt x="48" y="20"/>
                  </a:cubicBezTo>
                  <a:cubicBezTo>
                    <a:pt x="21" y="0"/>
                    <a:pt x="0" y="10"/>
                    <a:pt x="0" y="43"/>
                  </a:cubicBezTo>
                  <a:cubicBezTo>
                    <a:pt x="0" y="870"/>
                    <a:pt x="0" y="870"/>
                    <a:pt x="0" y="870"/>
                  </a:cubicBezTo>
                  <a:cubicBezTo>
                    <a:pt x="0" y="903"/>
                    <a:pt x="24" y="918"/>
                    <a:pt x="54" y="904"/>
                  </a:cubicBezTo>
                  <a:cubicBezTo>
                    <a:pt x="638" y="628"/>
                    <a:pt x="638" y="628"/>
                    <a:pt x="638" y="628"/>
                  </a:cubicBezTo>
                  <a:cubicBezTo>
                    <a:pt x="668" y="614"/>
                    <a:pt x="692" y="576"/>
                    <a:pt x="692" y="543"/>
                  </a:cubicBezTo>
                  <a:cubicBezTo>
                    <a:pt x="692" y="108"/>
                    <a:pt x="692" y="108"/>
                    <a:pt x="692" y="108"/>
                  </a:cubicBezTo>
                  <a:cubicBezTo>
                    <a:pt x="692" y="75"/>
                    <a:pt x="668" y="60"/>
                    <a:pt x="638" y="75"/>
                  </a:cubicBezTo>
                  <a:lnTo>
                    <a:pt x="378" y="207"/>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grpSp>
      <p:sp>
        <p:nvSpPr>
          <p:cNvPr id="205" name="Freeform 35"/>
          <p:cNvSpPr>
            <a:spLocks noEditPoints="1"/>
          </p:cNvSpPr>
          <p:nvPr/>
        </p:nvSpPr>
        <p:spPr bwMode="black">
          <a:xfrm>
            <a:off x="6423008" y="3247034"/>
            <a:ext cx="398565" cy="403585"/>
          </a:xfrm>
          <a:custGeom>
            <a:avLst/>
            <a:gdLst>
              <a:gd name="T0" fmla="*/ 189 w 296"/>
              <a:gd name="T1" fmla="*/ 136 h 300"/>
              <a:gd name="T2" fmla="*/ 202 w 296"/>
              <a:gd name="T3" fmla="*/ 132 h 300"/>
              <a:gd name="T4" fmla="*/ 206 w 296"/>
              <a:gd name="T5" fmla="*/ 128 h 300"/>
              <a:gd name="T6" fmla="*/ 210 w 296"/>
              <a:gd name="T7" fmla="*/ 116 h 300"/>
              <a:gd name="T8" fmla="*/ 214 w 296"/>
              <a:gd name="T9" fmla="*/ 120 h 300"/>
              <a:gd name="T10" fmla="*/ 227 w 296"/>
              <a:gd name="T11" fmla="*/ 99 h 300"/>
              <a:gd name="T12" fmla="*/ 185 w 296"/>
              <a:gd name="T13" fmla="*/ 205 h 300"/>
              <a:gd name="T14" fmla="*/ 189 w 296"/>
              <a:gd name="T15" fmla="*/ 210 h 300"/>
              <a:gd name="T16" fmla="*/ 202 w 296"/>
              <a:gd name="T17" fmla="*/ 214 h 300"/>
              <a:gd name="T18" fmla="*/ 197 w 296"/>
              <a:gd name="T19" fmla="*/ 218 h 300"/>
              <a:gd name="T20" fmla="*/ 218 w 296"/>
              <a:gd name="T21" fmla="*/ 230 h 300"/>
              <a:gd name="T22" fmla="*/ 222 w 296"/>
              <a:gd name="T23" fmla="*/ 243 h 300"/>
              <a:gd name="T24" fmla="*/ 227 w 296"/>
              <a:gd name="T25" fmla="*/ 247 h 300"/>
              <a:gd name="T26" fmla="*/ 111 w 296"/>
              <a:gd name="T27" fmla="*/ 205 h 300"/>
              <a:gd name="T28" fmla="*/ 107 w 296"/>
              <a:gd name="T29" fmla="*/ 201 h 300"/>
              <a:gd name="T30" fmla="*/ 94 w 296"/>
              <a:gd name="T31" fmla="*/ 222 h 300"/>
              <a:gd name="T32" fmla="*/ 82 w 296"/>
              <a:gd name="T33" fmla="*/ 226 h 300"/>
              <a:gd name="T34" fmla="*/ 77 w 296"/>
              <a:gd name="T35" fmla="*/ 230 h 300"/>
              <a:gd name="T36" fmla="*/ 73 w 296"/>
              <a:gd name="T37" fmla="*/ 243 h 300"/>
              <a:gd name="T38" fmla="*/ 69 w 296"/>
              <a:gd name="T39" fmla="*/ 239 h 300"/>
              <a:gd name="T40" fmla="*/ 102 w 296"/>
              <a:gd name="T41" fmla="*/ 141 h 300"/>
              <a:gd name="T42" fmla="*/ 98 w 296"/>
              <a:gd name="T43" fmla="*/ 128 h 300"/>
              <a:gd name="T44" fmla="*/ 94 w 296"/>
              <a:gd name="T45" fmla="*/ 124 h 300"/>
              <a:gd name="T46" fmla="*/ 82 w 296"/>
              <a:gd name="T47" fmla="*/ 120 h 300"/>
              <a:gd name="T48" fmla="*/ 86 w 296"/>
              <a:gd name="T49" fmla="*/ 116 h 300"/>
              <a:gd name="T50" fmla="*/ 65 w 296"/>
              <a:gd name="T51" fmla="*/ 103 h 300"/>
              <a:gd name="T52" fmla="*/ 72 w 296"/>
              <a:gd name="T53" fmla="*/ 64 h 300"/>
              <a:gd name="T54" fmla="*/ 5 w 296"/>
              <a:gd name="T55" fmla="*/ 89 h 300"/>
              <a:gd name="T56" fmla="*/ 23 w 296"/>
              <a:gd name="T57" fmla="*/ 48 h 300"/>
              <a:gd name="T58" fmla="*/ 72 w 296"/>
              <a:gd name="T59" fmla="*/ 64 h 300"/>
              <a:gd name="T60" fmla="*/ 36 w 296"/>
              <a:gd name="T61" fmla="*/ 0 h 300"/>
              <a:gd name="T62" fmla="*/ 296 w 296"/>
              <a:gd name="T63" fmla="*/ 64 h 300"/>
              <a:gd name="T64" fmla="*/ 229 w 296"/>
              <a:gd name="T65" fmla="*/ 89 h 300"/>
              <a:gd name="T66" fmla="*/ 247 w 296"/>
              <a:gd name="T67" fmla="*/ 48 h 300"/>
              <a:gd name="T68" fmla="*/ 296 w 296"/>
              <a:gd name="T69" fmla="*/ 64 h 300"/>
              <a:gd name="T70" fmla="*/ 260 w 296"/>
              <a:gd name="T71" fmla="*/ 0 h 300"/>
              <a:gd name="T72" fmla="*/ 296 w 296"/>
              <a:gd name="T73" fmla="*/ 275 h 300"/>
              <a:gd name="T74" fmla="*/ 229 w 296"/>
              <a:gd name="T75" fmla="*/ 300 h 300"/>
              <a:gd name="T76" fmla="*/ 247 w 296"/>
              <a:gd name="T77" fmla="*/ 259 h 300"/>
              <a:gd name="T78" fmla="*/ 296 w 296"/>
              <a:gd name="T79" fmla="*/ 275 h 300"/>
              <a:gd name="T80" fmla="*/ 260 w 296"/>
              <a:gd name="T81" fmla="*/ 211 h 300"/>
              <a:gd name="T82" fmla="*/ 72 w 296"/>
              <a:gd name="T83" fmla="*/ 275 h 300"/>
              <a:gd name="T84" fmla="*/ 5 w 296"/>
              <a:gd name="T85" fmla="*/ 300 h 300"/>
              <a:gd name="T86" fmla="*/ 23 w 296"/>
              <a:gd name="T87" fmla="*/ 259 h 300"/>
              <a:gd name="T88" fmla="*/ 72 w 296"/>
              <a:gd name="T89" fmla="*/ 275 h 300"/>
              <a:gd name="T90" fmla="*/ 36 w 296"/>
              <a:gd name="T91" fmla="*/ 211 h 300"/>
              <a:gd name="T92" fmla="*/ 125 w 296"/>
              <a:gd name="T93" fmla="*/ 116 h 300"/>
              <a:gd name="T94" fmla="*/ 147 w 296"/>
              <a:gd name="T95" fmla="*/ 145 h 300"/>
              <a:gd name="T96" fmla="*/ 150 w 296"/>
              <a:gd name="T97" fmla="*/ 176 h 300"/>
              <a:gd name="T98" fmla="*/ 190 w 296"/>
              <a:gd name="T99" fmla="*/ 164 h 300"/>
              <a:gd name="T100" fmla="*/ 110 w 296"/>
              <a:gd name="T101" fmla="*/ 194 h 300"/>
              <a:gd name="T102" fmla="*/ 131 w 296"/>
              <a:gd name="T103" fmla="*/ 145 h 300"/>
              <a:gd name="T104" fmla="*/ 145 w 296"/>
              <a:gd name="T105" fmla="*/ 156 h 300"/>
              <a:gd name="T106" fmla="*/ 144 w 296"/>
              <a:gd name="T107" fmla="*/ 150 h 300"/>
              <a:gd name="T108" fmla="*/ 147 w 296"/>
              <a:gd name="T109" fmla="*/ 150 h 300"/>
              <a:gd name="T110" fmla="*/ 149 w 296"/>
              <a:gd name="T111" fmla="*/ 15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300">
                <a:moveTo>
                  <a:pt x="189" y="145"/>
                </a:moveTo>
                <a:cubicBezTo>
                  <a:pt x="185" y="141"/>
                  <a:pt x="185" y="141"/>
                  <a:pt x="185" y="141"/>
                </a:cubicBezTo>
                <a:cubicBezTo>
                  <a:pt x="189" y="136"/>
                  <a:pt x="189" y="136"/>
                  <a:pt x="189" y="136"/>
                </a:cubicBezTo>
                <a:cubicBezTo>
                  <a:pt x="193" y="141"/>
                  <a:pt x="193" y="141"/>
                  <a:pt x="193" y="141"/>
                </a:cubicBezTo>
                <a:cubicBezTo>
                  <a:pt x="189" y="145"/>
                  <a:pt x="189" y="145"/>
                  <a:pt x="189" y="145"/>
                </a:cubicBezTo>
                <a:close/>
                <a:moveTo>
                  <a:pt x="202" y="132"/>
                </a:moveTo>
                <a:cubicBezTo>
                  <a:pt x="197" y="128"/>
                  <a:pt x="197" y="128"/>
                  <a:pt x="197" y="128"/>
                </a:cubicBezTo>
                <a:cubicBezTo>
                  <a:pt x="202" y="124"/>
                  <a:pt x="202" y="124"/>
                  <a:pt x="202" y="124"/>
                </a:cubicBezTo>
                <a:cubicBezTo>
                  <a:pt x="206" y="128"/>
                  <a:pt x="206" y="128"/>
                  <a:pt x="206" y="128"/>
                </a:cubicBezTo>
                <a:cubicBezTo>
                  <a:pt x="202" y="132"/>
                  <a:pt x="202" y="132"/>
                  <a:pt x="202" y="132"/>
                </a:cubicBezTo>
                <a:close/>
                <a:moveTo>
                  <a:pt x="214" y="120"/>
                </a:moveTo>
                <a:cubicBezTo>
                  <a:pt x="210" y="116"/>
                  <a:pt x="210" y="116"/>
                  <a:pt x="210" y="116"/>
                </a:cubicBezTo>
                <a:cubicBezTo>
                  <a:pt x="214" y="111"/>
                  <a:pt x="214" y="111"/>
                  <a:pt x="214" y="111"/>
                </a:cubicBezTo>
                <a:cubicBezTo>
                  <a:pt x="218" y="116"/>
                  <a:pt x="218" y="116"/>
                  <a:pt x="218" y="116"/>
                </a:cubicBezTo>
                <a:cubicBezTo>
                  <a:pt x="214" y="120"/>
                  <a:pt x="214" y="120"/>
                  <a:pt x="214" y="120"/>
                </a:cubicBezTo>
                <a:close/>
                <a:moveTo>
                  <a:pt x="227" y="107"/>
                </a:moveTo>
                <a:cubicBezTo>
                  <a:pt x="222" y="103"/>
                  <a:pt x="222" y="103"/>
                  <a:pt x="222" y="103"/>
                </a:cubicBezTo>
                <a:cubicBezTo>
                  <a:pt x="227" y="99"/>
                  <a:pt x="227" y="99"/>
                  <a:pt x="227" y="99"/>
                </a:cubicBezTo>
                <a:cubicBezTo>
                  <a:pt x="231" y="103"/>
                  <a:pt x="231" y="103"/>
                  <a:pt x="231" y="103"/>
                </a:cubicBezTo>
                <a:cubicBezTo>
                  <a:pt x="227" y="107"/>
                  <a:pt x="227" y="107"/>
                  <a:pt x="227" y="107"/>
                </a:cubicBezTo>
                <a:close/>
                <a:moveTo>
                  <a:pt x="185" y="205"/>
                </a:moveTo>
                <a:cubicBezTo>
                  <a:pt x="189" y="201"/>
                  <a:pt x="189" y="201"/>
                  <a:pt x="189" y="201"/>
                </a:cubicBezTo>
                <a:cubicBezTo>
                  <a:pt x="193" y="205"/>
                  <a:pt x="193" y="205"/>
                  <a:pt x="193" y="205"/>
                </a:cubicBezTo>
                <a:cubicBezTo>
                  <a:pt x="189" y="210"/>
                  <a:pt x="189" y="210"/>
                  <a:pt x="189" y="210"/>
                </a:cubicBezTo>
                <a:cubicBezTo>
                  <a:pt x="185" y="205"/>
                  <a:pt x="185" y="205"/>
                  <a:pt x="185" y="205"/>
                </a:cubicBezTo>
                <a:close/>
                <a:moveTo>
                  <a:pt x="197" y="218"/>
                </a:moveTo>
                <a:cubicBezTo>
                  <a:pt x="202" y="214"/>
                  <a:pt x="202" y="214"/>
                  <a:pt x="202" y="214"/>
                </a:cubicBezTo>
                <a:cubicBezTo>
                  <a:pt x="206" y="218"/>
                  <a:pt x="206" y="218"/>
                  <a:pt x="206" y="218"/>
                </a:cubicBezTo>
                <a:cubicBezTo>
                  <a:pt x="202" y="222"/>
                  <a:pt x="202" y="222"/>
                  <a:pt x="202" y="222"/>
                </a:cubicBezTo>
                <a:cubicBezTo>
                  <a:pt x="197" y="218"/>
                  <a:pt x="197" y="218"/>
                  <a:pt x="197" y="218"/>
                </a:cubicBezTo>
                <a:close/>
                <a:moveTo>
                  <a:pt x="210" y="230"/>
                </a:moveTo>
                <a:cubicBezTo>
                  <a:pt x="214" y="226"/>
                  <a:pt x="214" y="226"/>
                  <a:pt x="214" y="226"/>
                </a:cubicBezTo>
                <a:cubicBezTo>
                  <a:pt x="218" y="230"/>
                  <a:pt x="218" y="230"/>
                  <a:pt x="218" y="230"/>
                </a:cubicBezTo>
                <a:cubicBezTo>
                  <a:pt x="214" y="235"/>
                  <a:pt x="214" y="235"/>
                  <a:pt x="214" y="235"/>
                </a:cubicBezTo>
                <a:cubicBezTo>
                  <a:pt x="210" y="230"/>
                  <a:pt x="210" y="230"/>
                  <a:pt x="210" y="230"/>
                </a:cubicBezTo>
                <a:close/>
                <a:moveTo>
                  <a:pt x="222" y="243"/>
                </a:moveTo>
                <a:cubicBezTo>
                  <a:pt x="227" y="239"/>
                  <a:pt x="227" y="239"/>
                  <a:pt x="227" y="239"/>
                </a:cubicBezTo>
                <a:cubicBezTo>
                  <a:pt x="231" y="243"/>
                  <a:pt x="231" y="243"/>
                  <a:pt x="231" y="243"/>
                </a:cubicBezTo>
                <a:cubicBezTo>
                  <a:pt x="227" y="247"/>
                  <a:pt x="227" y="247"/>
                  <a:pt x="227" y="247"/>
                </a:cubicBezTo>
                <a:cubicBezTo>
                  <a:pt x="222" y="243"/>
                  <a:pt x="222" y="243"/>
                  <a:pt x="222" y="243"/>
                </a:cubicBezTo>
                <a:close/>
                <a:moveTo>
                  <a:pt x="107" y="201"/>
                </a:moveTo>
                <a:cubicBezTo>
                  <a:pt x="111" y="205"/>
                  <a:pt x="111" y="205"/>
                  <a:pt x="111" y="205"/>
                </a:cubicBezTo>
                <a:cubicBezTo>
                  <a:pt x="107" y="210"/>
                  <a:pt x="107" y="210"/>
                  <a:pt x="107" y="210"/>
                </a:cubicBezTo>
                <a:cubicBezTo>
                  <a:pt x="102" y="205"/>
                  <a:pt x="102" y="205"/>
                  <a:pt x="102" y="205"/>
                </a:cubicBezTo>
                <a:cubicBezTo>
                  <a:pt x="107" y="201"/>
                  <a:pt x="107" y="201"/>
                  <a:pt x="107" y="201"/>
                </a:cubicBezTo>
                <a:close/>
                <a:moveTo>
                  <a:pt x="94" y="214"/>
                </a:moveTo>
                <a:cubicBezTo>
                  <a:pt x="98" y="218"/>
                  <a:pt x="98" y="218"/>
                  <a:pt x="98" y="218"/>
                </a:cubicBezTo>
                <a:cubicBezTo>
                  <a:pt x="94" y="222"/>
                  <a:pt x="94" y="222"/>
                  <a:pt x="94" y="222"/>
                </a:cubicBezTo>
                <a:cubicBezTo>
                  <a:pt x="90" y="218"/>
                  <a:pt x="90" y="218"/>
                  <a:pt x="90" y="218"/>
                </a:cubicBezTo>
                <a:cubicBezTo>
                  <a:pt x="94" y="214"/>
                  <a:pt x="94" y="214"/>
                  <a:pt x="94" y="214"/>
                </a:cubicBezTo>
                <a:close/>
                <a:moveTo>
                  <a:pt x="82" y="226"/>
                </a:moveTo>
                <a:cubicBezTo>
                  <a:pt x="86" y="230"/>
                  <a:pt x="86" y="230"/>
                  <a:pt x="86" y="230"/>
                </a:cubicBezTo>
                <a:cubicBezTo>
                  <a:pt x="82" y="235"/>
                  <a:pt x="82" y="235"/>
                  <a:pt x="82" y="235"/>
                </a:cubicBezTo>
                <a:cubicBezTo>
                  <a:pt x="77" y="230"/>
                  <a:pt x="77" y="230"/>
                  <a:pt x="77" y="230"/>
                </a:cubicBezTo>
                <a:cubicBezTo>
                  <a:pt x="82" y="226"/>
                  <a:pt x="82" y="226"/>
                  <a:pt x="82" y="226"/>
                </a:cubicBezTo>
                <a:close/>
                <a:moveTo>
                  <a:pt x="69" y="239"/>
                </a:moveTo>
                <a:cubicBezTo>
                  <a:pt x="73" y="243"/>
                  <a:pt x="73" y="243"/>
                  <a:pt x="73" y="243"/>
                </a:cubicBezTo>
                <a:cubicBezTo>
                  <a:pt x="69" y="247"/>
                  <a:pt x="69" y="247"/>
                  <a:pt x="69" y="247"/>
                </a:cubicBezTo>
                <a:cubicBezTo>
                  <a:pt x="65" y="243"/>
                  <a:pt x="65" y="243"/>
                  <a:pt x="65" y="243"/>
                </a:cubicBezTo>
                <a:cubicBezTo>
                  <a:pt x="69" y="239"/>
                  <a:pt x="69" y="239"/>
                  <a:pt x="69" y="239"/>
                </a:cubicBezTo>
                <a:close/>
                <a:moveTo>
                  <a:pt x="111" y="141"/>
                </a:moveTo>
                <a:cubicBezTo>
                  <a:pt x="107" y="145"/>
                  <a:pt x="107" y="145"/>
                  <a:pt x="107" y="145"/>
                </a:cubicBezTo>
                <a:cubicBezTo>
                  <a:pt x="102" y="141"/>
                  <a:pt x="102" y="141"/>
                  <a:pt x="102" y="141"/>
                </a:cubicBezTo>
                <a:cubicBezTo>
                  <a:pt x="107" y="136"/>
                  <a:pt x="107" y="136"/>
                  <a:pt x="107" y="136"/>
                </a:cubicBezTo>
                <a:cubicBezTo>
                  <a:pt x="111" y="141"/>
                  <a:pt x="111" y="141"/>
                  <a:pt x="111" y="141"/>
                </a:cubicBezTo>
                <a:close/>
                <a:moveTo>
                  <a:pt x="98" y="128"/>
                </a:moveTo>
                <a:cubicBezTo>
                  <a:pt x="94" y="132"/>
                  <a:pt x="94" y="132"/>
                  <a:pt x="94" y="132"/>
                </a:cubicBezTo>
                <a:cubicBezTo>
                  <a:pt x="90" y="128"/>
                  <a:pt x="90" y="128"/>
                  <a:pt x="90" y="128"/>
                </a:cubicBezTo>
                <a:cubicBezTo>
                  <a:pt x="94" y="124"/>
                  <a:pt x="94" y="124"/>
                  <a:pt x="94" y="124"/>
                </a:cubicBezTo>
                <a:cubicBezTo>
                  <a:pt x="98" y="128"/>
                  <a:pt x="98" y="128"/>
                  <a:pt x="98" y="128"/>
                </a:cubicBezTo>
                <a:close/>
                <a:moveTo>
                  <a:pt x="86" y="116"/>
                </a:moveTo>
                <a:cubicBezTo>
                  <a:pt x="82" y="120"/>
                  <a:pt x="82" y="120"/>
                  <a:pt x="82" y="120"/>
                </a:cubicBezTo>
                <a:cubicBezTo>
                  <a:pt x="77" y="116"/>
                  <a:pt x="77" y="116"/>
                  <a:pt x="77" y="116"/>
                </a:cubicBezTo>
                <a:cubicBezTo>
                  <a:pt x="82" y="111"/>
                  <a:pt x="82" y="111"/>
                  <a:pt x="82" y="111"/>
                </a:cubicBezTo>
                <a:cubicBezTo>
                  <a:pt x="86" y="116"/>
                  <a:pt x="86" y="116"/>
                  <a:pt x="86" y="116"/>
                </a:cubicBezTo>
                <a:close/>
                <a:moveTo>
                  <a:pt x="73" y="103"/>
                </a:moveTo>
                <a:cubicBezTo>
                  <a:pt x="69" y="107"/>
                  <a:pt x="69" y="107"/>
                  <a:pt x="69" y="107"/>
                </a:cubicBezTo>
                <a:cubicBezTo>
                  <a:pt x="65" y="103"/>
                  <a:pt x="65" y="103"/>
                  <a:pt x="65" y="103"/>
                </a:cubicBezTo>
                <a:cubicBezTo>
                  <a:pt x="69" y="99"/>
                  <a:pt x="69" y="99"/>
                  <a:pt x="69" y="99"/>
                </a:cubicBezTo>
                <a:cubicBezTo>
                  <a:pt x="73" y="103"/>
                  <a:pt x="73" y="103"/>
                  <a:pt x="73" y="103"/>
                </a:cubicBezTo>
                <a:close/>
                <a:moveTo>
                  <a:pt x="72" y="64"/>
                </a:moveTo>
                <a:cubicBezTo>
                  <a:pt x="72" y="74"/>
                  <a:pt x="72" y="74"/>
                  <a:pt x="72" y="74"/>
                </a:cubicBezTo>
                <a:cubicBezTo>
                  <a:pt x="72" y="89"/>
                  <a:pt x="72" y="89"/>
                  <a:pt x="67" y="89"/>
                </a:cubicBezTo>
                <a:cubicBezTo>
                  <a:pt x="5" y="89"/>
                  <a:pt x="5" y="89"/>
                  <a:pt x="5" y="89"/>
                </a:cubicBezTo>
                <a:cubicBezTo>
                  <a:pt x="0" y="89"/>
                  <a:pt x="0" y="89"/>
                  <a:pt x="0" y="74"/>
                </a:cubicBezTo>
                <a:cubicBezTo>
                  <a:pt x="0" y="64"/>
                  <a:pt x="0" y="64"/>
                  <a:pt x="0" y="64"/>
                </a:cubicBezTo>
                <a:cubicBezTo>
                  <a:pt x="0" y="53"/>
                  <a:pt x="12" y="51"/>
                  <a:pt x="23" y="48"/>
                </a:cubicBezTo>
                <a:cubicBezTo>
                  <a:pt x="27" y="52"/>
                  <a:pt x="32" y="54"/>
                  <a:pt x="36" y="54"/>
                </a:cubicBezTo>
                <a:cubicBezTo>
                  <a:pt x="40" y="54"/>
                  <a:pt x="45" y="52"/>
                  <a:pt x="49" y="48"/>
                </a:cubicBezTo>
                <a:cubicBezTo>
                  <a:pt x="59" y="51"/>
                  <a:pt x="72" y="53"/>
                  <a:pt x="72" y="64"/>
                </a:cubicBezTo>
                <a:close/>
                <a:moveTo>
                  <a:pt x="36" y="48"/>
                </a:moveTo>
                <a:cubicBezTo>
                  <a:pt x="42" y="48"/>
                  <a:pt x="54" y="37"/>
                  <a:pt x="54" y="24"/>
                </a:cubicBezTo>
                <a:cubicBezTo>
                  <a:pt x="54" y="11"/>
                  <a:pt x="49" y="0"/>
                  <a:pt x="36" y="0"/>
                </a:cubicBezTo>
                <a:cubicBezTo>
                  <a:pt x="23" y="0"/>
                  <a:pt x="18" y="11"/>
                  <a:pt x="18" y="24"/>
                </a:cubicBezTo>
                <a:cubicBezTo>
                  <a:pt x="18" y="37"/>
                  <a:pt x="30" y="48"/>
                  <a:pt x="36" y="48"/>
                </a:cubicBezTo>
                <a:close/>
                <a:moveTo>
                  <a:pt x="296" y="64"/>
                </a:moveTo>
                <a:cubicBezTo>
                  <a:pt x="296" y="74"/>
                  <a:pt x="296" y="74"/>
                  <a:pt x="296" y="74"/>
                </a:cubicBezTo>
                <a:cubicBezTo>
                  <a:pt x="296" y="89"/>
                  <a:pt x="296" y="89"/>
                  <a:pt x="290" y="89"/>
                </a:cubicBezTo>
                <a:cubicBezTo>
                  <a:pt x="229" y="89"/>
                  <a:pt x="229" y="89"/>
                  <a:pt x="229" y="89"/>
                </a:cubicBezTo>
                <a:cubicBezTo>
                  <a:pt x="224" y="89"/>
                  <a:pt x="224" y="89"/>
                  <a:pt x="224" y="74"/>
                </a:cubicBezTo>
                <a:cubicBezTo>
                  <a:pt x="224" y="64"/>
                  <a:pt x="224" y="64"/>
                  <a:pt x="224" y="64"/>
                </a:cubicBezTo>
                <a:cubicBezTo>
                  <a:pt x="224" y="53"/>
                  <a:pt x="236" y="51"/>
                  <a:pt x="247" y="48"/>
                </a:cubicBezTo>
                <a:cubicBezTo>
                  <a:pt x="251" y="52"/>
                  <a:pt x="256" y="54"/>
                  <a:pt x="260" y="54"/>
                </a:cubicBezTo>
                <a:cubicBezTo>
                  <a:pt x="263" y="54"/>
                  <a:pt x="268" y="52"/>
                  <a:pt x="273" y="48"/>
                </a:cubicBezTo>
                <a:cubicBezTo>
                  <a:pt x="283" y="51"/>
                  <a:pt x="296" y="53"/>
                  <a:pt x="296" y="64"/>
                </a:cubicBezTo>
                <a:close/>
                <a:moveTo>
                  <a:pt x="260" y="48"/>
                </a:moveTo>
                <a:cubicBezTo>
                  <a:pt x="266" y="48"/>
                  <a:pt x="278" y="37"/>
                  <a:pt x="278" y="24"/>
                </a:cubicBezTo>
                <a:cubicBezTo>
                  <a:pt x="278" y="11"/>
                  <a:pt x="273" y="0"/>
                  <a:pt x="260" y="0"/>
                </a:cubicBezTo>
                <a:cubicBezTo>
                  <a:pt x="246" y="0"/>
                  <a:pt x="241" y="11"/>
                  <a:pt x="241" y="24"/>
                </a:cubicBezTo>
                <a:cubicBezTo>
                  <a:pt x="241" y="37"/>
                  <a:pt x="254" y="48"/>
                  <a:pt x="260" y="48"/>
                </a:cubicBezTo>
                <a:close/>
                <a:moveTo>
                  <a:pt x="296" y="275"/>
                </a:moveTo>
                <a:cubicBezTo>
                  <a:pt x="296" y="285"/>
                  <a:pt x="296" y="285"/>
                  <a:pt x="296" y="285"/>
                </a:cubicBezTo>
                <a:cubicBezTo>
                  <a:pt x="296" y="300"/>
                  <a:pt x="296" y="300"/>
                  <a:pt x="290" y="300"/>
                </a:cubicBezTo>
                <a:cubicBezTo>
                  <a:pt x="229" y="300"/>
                  <a:pt x="229" y="300"/>
                  <a:pt x="229" y="300"/>
                </a:cubicBezTo>
                <a:cubicBezTo>
                  <a:pt x="224" y="300"/>
                  <a:pt x="224" y="300"/>
                  <a:pt x="224" y="285"/>
                </a:cubicBezTo>
                <a:cubicBezTo>
                  <a:pt x="224" y="275"/>
                  <a:pt x="224" y="275"/>
                  <a:pt x="224" y="275"/>
                </a:cubicBezTo>
                <a:cubicBezTo>
                  <a:pt x="224" y="264"/>
                  <a:pt x="236" y="263"/>
                  <a:pt x="247" y="259"/>
                </a:cubicBezTo>
                <a:cubicBezTo>
                  <a:pt x="251" y="263"/>
                  <a:pt x="256" y="265"/>
                  <a:pt x="260" y="265"/>
                </a:cubicBezTo>
                <a:cubicBezTo>
                  <a:pt x="264" y="265"/>
                  <a:pt x="268" y="263"/>
                  <a:pt x="273" y="259"/>
                </a:cubicBezTo>
                <a:cubicBezTo>
                  <a:pt x="283" y="263"/>
                  <a:pt x="296" y="264"/>
                  <a:pt x="296" y="275"/>
                </a:cubicBezTo>
                <a:close/>
                <a:moveTo>
                  <a:pt x="260" y="259"/>
                </a:moveTo>
                <a:cubicBezTo>
                  <a:pt x="266" y="259"/>
                  <a:pt x="278" y="248"/>
                  <a:pt x="278" y="235"/>
                </a:cubicBezTo>
                <a:cubicBezTo>
                  <a:pt x="278" y="222"/>
                  <a:pt x="273" y="211"/>
                  <a:pt x="260" y="211"/>
                </a:cubicBezTo>
                <a:cubicBezTo>
                  <a:pt x="246" y="211"/>
                  <a:pt x="241" y="222"/>
                  <a:pt x="241" y="235"/>
                </a:cubicBezTo>
                <a:cubicBezTo>
                  <a:pt x="241" y="248"/>
                  <a:pt x="254" y="259"/>
                  <a:pt x="260" y="259"/>
                </a:cubicBezTo>
                <a:close/>
                <a:moveTo>
                  <a:pt x="72" y="275"/>
                </a:moveTo>
                <a:cubicBezTo>
                  <a:pt x="72" y="285"/>
                  <a:pt x="72" y="285"/>
                  <a:pt x="72" y="285"/>
                </a:cubicBezTo>
                <a:cubicBezTo>
                  <a:pt x="72" y="300"/>
                  <a:pt x="72" y="300"/>
                  <a:pt x="67" y="300"/>
                </a:cubicBezTo>
                <a:cubicBezTo>
                  <a:pt x="5" y="300"/>
                  <a:pt x="5" y="300"/>
                  <a:pt x="5" y="300"/>
                </a:cubicBezTo>
                <a:cubicBezTo>
                  <a:pt x="0" y="300"/>
                  <a:pt x="0" y="300"/>
                  <a:pt x="0" y="285"/>
                </a:cubicBezTo>
                <a:cubicBezTo>
                  <a:pt x="0" y="275"/>
                  <a:pt x="0" y="275"/>
                  <a:pt x="0" y="275"/>
                </a:cubicBezTo>
                <a:cubicBezTo>
                  <a:pt x="0" y="264"/>
                  <a:pt x="12" y="263"/>
                  <a:pt x="23" y="259"/>
                </a:cubicBezTo>
                <a:cubicBezTo>
                  <a:pt x="27" y="263"/>
                  <a:pt x="32" y="265"/>
                  <a:pt x="36" y="265"/>
                </a:cubicBezTo>
                <a:cubicBezTo>
                  <a:pt x="40" y="265"/>
                  <a:pt x="45" y="263"/>
                  <a:pt x="49" y="259"/>
                </a:cubicBezTo>
                <a:cubicBezTo>
                  <a:pt x="59" y="263"/>
                  <a:pt x="72" y="264"/>
                  <a:pt x="72" y="275"/>
                </a:cubicBezTo>
                <a:close/>
                <a:moveTo>
                  <a:pt x="36" y="259"/>
                </a:moveTo>
                <a:cubicBezTo>
                  <a:pt x="42" y="259"/>
                  <a:pt x="54" y="248"/>
                  <a:pt x="54" y="235"/>
                </a:cubicBezTo>
                <a:cubicBezTo>
                  <a:pt x="54" y="222"/>
                  <a:pt x="49" y="211"/>
                  <a:pt x="36" y="211"/>
                </a:cubicBezTo>
                <a:cubicBezTo>
                  <a:pt x="23" y="211"/>
                  <a:pt x="18" y="222"/>
                  <a:pt x="18" y="235"/>
                </a:cubicBezTo>
                <a:cubicBezTo>
                  <a:pt x="18" y="248"/>
                  <a:pt x="30" y="259"/>
                  <a:pt x="36" y="259"/>
                </a:cubicBezTo>
                <a:close/>
                <a:moveTo>
                  <a:pt x="125" y="116"/>
                </a:moveTo>
                <a:cubicBezTo>
                  <a:pt x="125" y="100"/>
                  <a:pt x="131" y="87"/>
                  <a:pt x="147" y="87"/>
                </a:cubicBezTo>
                <a:cubicBezTo>
                  <a:pt x="163" y="87"/>
                  <a:pt x="169" y="100"/>
                  <a:pt x="169" y="116"/>
                </a:cubicBezTo>
                <a:cubicBezTo>
                  <a:pt x="169" y="132"/>
                  <a:pt x="154" y="145"/>
                  <a:pt x="147" y="145"/>
                </a:cubicBezTo>
                <a:cubicBezTo>
                  <a:pt x="140" y="145"/>
                  <a:pt x="125" y="132"/>
                  <a:pt x="125" y="116"/>
                </a:cubicBezTo>
                <a:close/>
                <a:moveTo>
                  <a:pt x="148" y="156"/>
                </a:moveTo>
                <a:cubicBezTo>
                  <a:pt x="150" y="176"/>
                  <a:pt x="150" y="176"/>
                  <a:pt x="150" y="176"/>
                </a:cubicBezTo>
                <a:cubicBezTo>
                  <a:pt x="153" y="168"/>
                  <a:pt x="155" y="159"/>
                  <a:pt x="159" y="151"/>
                </a:cubicBezTo>
                <a:cubicBezTo>
                  <a:pt x="159" y="150"/>
                  <a:pt x="159" y="150"/>
                  <a:pt x="162" y="145"/>
                </a:cubicBezTo>
                <a:cubicBezTo>
                  <a:pt x="174" y="149"/>
                  <a:pt x="190" y="151"/>
                  <a:pt x="190" y="164"/>
                </a:cubicBezTo>
                <a:cubicBezTo>
                  <a:pt x="190" y="176"/>
                  <a:pt x="190" y="176"/>
                  <a:pt x="190" y="176"/>
                </a:cubicBezTo>
                <a:cubicBezTo>
                  <a:pt x="190" y="194"/>
                  <a:pt x="190" y="194"/>
                  <a:pt x="183" y="194"/>
                </a:cubicBezTo>
                <a:cubicBezTo>
                  <a:pt x="110" y="194"/>
                  <a:pt x="110" y="194"/>
                  <a:pt x="110" y="194"/>
                </a:cubicBezTo>
                <a:cubicBezTo>
                  <a:pt x="104" y="194"/>
                  <a:pt x="104" y="194"/>
                  <a:pt x="104" y="176"/>
                </a:cubicBezTo>
                <a:cubicBezTo>
                  <a:pt x="104" y="164"/>
                  <a:pt x="104" y="164"/>
                  <a:pt x="104" y="164"/>
                </a:cubicBezTo>
                <a:cubicBezTo>
                  <a:pt x="104" y="151"/>
                  <a:pt x="118" y="149"/>
                  <a:pt x="131" y="145"/>
                </a:cubicBezTo>
                <a:cubicBezTo>
                  <a:pt x="134" y="150"/>
                  <a:pt x="134" y="150"/>
                  <a:pt x="135" y="151"/>
                </a:cubicBezTo>
                <a:cubicBezTo>
                  <a:pt x="138" y="159"/>
                  <a:pt x="141" y="168"/>
                  <a:pt x="143" y="176"/>
                </a:cubicBezTo>
                <a:cubicBezTo>
                  <a:pt x="145" y="156"/>
                  <a:pt x="145" y="156"/>
                  <a:pt x="145" y="156"/>
                </a:cubicBezTo>
                <a:cubicBezTo>
                  <a:pt x="145" y="155"/>
                  <a:pt x="145" y="155"/>
                  <a:pt x="145" y="155"/>
                </a:cubicBezTo>
                <a:cubicBezTo>
                  <a:pt x="141" y="149"/>
                  <a:pt x="141" y="149"/>
                  <a:pt x="141" y="149"/>
                </a:cubicBezTo>
                <a:cubicBezTo>
                  <a:pt x="144" y="150"/>
                  <a:pt x="144" y="150"/>
                  <a:pt x="144" y="150"/>
                </a:cubicBezTo>
                <a:cubicBezTo>
                  <a:pt x="145" y="150"/>
                  <a:pt x="145" y="150"/>
                  <a:pt x="146" y="150"/>
                </a:cubicBezTo>
                <a:cubicBezTo>
                  <a:pt x="146" y="150"/>
                  <a:pt x="146" y="150"/>
                  <a:pt x="147" y="150"/>
                </a:cubicBezTo>
                <a:cubicBezTo>
                  <a:pt x="147" y="150"/>
                  <a:pt x="147" y="150"/>
                  <a:pt x="147" y="150"/>
                </a:cubicBezTo>
                <a:cubicBezTo>
                  <a:pt x="149" y="150"/>
                  <a:pt x="149" y="150"/>
                  <a:pt x="149" y="150"/>
                </a:cubicBezTo>
                <a:cubicBezTo>
                  <a:pt x="152" y="149"/>
                  <a:pt x="152" y="149"/>
                  <a:pt x="152" y="149"/>
                </a:cubicBezTo>
                <a:cubicBezTo>
                  <a:pt x="149" y="155"/>
                  <a:pt x="149" y="155"/>
                  <a:pt x="149" y="155"/>
                </a:cubicBezTo>
                <a:lnTo>
                  <a:pt x="148" y="156"/>
                </a:lnTo>
                <a:close/>
              </a:path>
            </a:pathLst>
          </a:custGeom>
          <a:solidFill>
            <a:srgbClr val="FFFFFF"/>
          </a:solidFill>
          <a:ln>
            <a:noFill/>
          </a:ln>
        </p:spPr>
        <p:txBody>
          <a:bodyPr vert="horz" wrap="square" lIns="0" tIns="41141" rIns="82281" bIns="41141"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grpSp>
        <p:nvGrpSpPr>
          <p:cNvPr id="206" name="Group 205"/>
          <p:cNvGrpSpPr/>
          <p:nvPr/>
        </p:nvGrpSpPr>
        <p:grpSpPr bwMode="black">
          <a:xfrm>
            <a:off x="9409631" y="4003257"/>
            <a:ext cx="464902" cy="378218"/>
            <a:chOff x="5184775" y="225425"/>
            <a:chExt cx="1500188" cy="1220788"/>
          </a:xfrm>
          <a:solidFill>
            <a:srgbClr val="FFFFFF"/>
          </a:solidFill>
        </p:grpSpPr>
        <p:sp>
          <p:nvSpPr>
            <p:cNvPr id="207"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08"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09"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grpSp>
      <p:grpSp>
        <p:nvGrpSpPr>
          <p:cNvPr id="210" name="Group 209"/>
          <p:cNvGrpSpPr/>
          <p:nvPr/>
        </p:nvGrpSpPr>
        <p:grpSpPr>
          <a:xfrm>
            <a:off x="6421852" y="3981681"/>
            <a:ext cx="421375" cy="421375"/>
            <a:chOff x="7156450" y="28575"/>
            <a:chExt cx="325438" cy="325438"/>
          </a:xfrm>
          <a:solidFill>
            <a:srgbClr val="FFFFFF"/>
          </a:solidFill>
        </p:grpSpPr>
        <p:sp>
          <p:nvSpPr>
            <p:cNvPr id="211" name="Freeform 26"/>
            <p:cNvSpPr>
              <a:spLocks noEditPoints="1"/>
            </p:cNvSpPr>
            <p:nvPr/>
          </p:nvSpPr>
          <p:spPr bwMode="auto">
            <a:xfrm>
              <a:off x="7164388" y="88900"/>
              <a:ext cx="261938" cy="261938"/>
            </a:xfrm>
            <a:custGeom>
              <a:avLst/>
              <a:gdLst>
                <a:gd name="T0" fmla="*/ 70 w 70"/>
                <a:gd name="T1" fmla="*/ 17 h 70"/>
                <a:gd name="T2" fmla="*/ 57 w 70"/>
                <a:gd name="T3" fmla="*/ 29 h 70"/>
                <a:gd name="T4" fmla="*/ 49 w 70"/>
                <a:gd name="T5" fmla="*/ 21 h 70"/>
                <a:gd name="T6" fmla="*/ 55 w 70"/>
                <a:gd name="T7" fmla="*/ 14 h 70"/>
                <a:gd name="T8" fmla="*/ 55 w 70"/>
                <a:gd name="T9" fmla="*/ 11 h 70"/>
                <a:gd name="T10" fmla="*/ 55 w 70"/>
                <a:gd name="T11" fmla="*/ 11 h 70"/>
                <a:gd name="T12" fmla="*/ 51 w 70"/>
                <a:gd name="T13" fmla="*/ 11 h 70"/>
                <a:gd name="T14" fmla="*/ 45 w 70"/>
                <a:gd name="T15" fmla="*/ 17 h 70"/>
                <a:gd name="T16" fmla="*/ 40 w 70"/>
                <a:gd name="T17" fmla="*/ 12 h 70"/>
                <a:gd name="T18" fmla="*/ 53 w 70"/>
                <a:gd name="T19" fmla="*/ 0 h 70"/>
                <a:gd name="T20" fmla="*/ 70 w 70"/>
                <a:gd name="T21" fmla="*/ 17 h 70"/>
                <a:gd name="T22" fmla="*/ 43 w 70"/>
                <a:gd name="T23" fmla="*/ 44 h 70"/>
                <a:gd name="T24" fmla="*/ 34 w 70"/>
                <a:gd name="T25" fmla="*/ 35 h 70"/>
                <a:gd name="T26" fmla="*/ 19 w 70"/>
                <a:gd name="T27" fmla="*/ 50 h 70"/>
                <a:gd name="T28" fmla="*/ 15 w 70"/>
                <a:gd name="T29" fmla="*/ 50 h 70"/>
                <a:gd name="T30" fmla="*/ 15 w 70"/>
                <a:gd name="T31" fmla="*/ 50 h 70"/>
                <a:gd name="T32" fmla="*/ 15 w 70"/>
                <a:gd name="T33" fmla="*/ 47 h 70"/>
                <a:gd name="T34" fmla="*/ 31 w 70"/>
                <a:gd name="T35" fmla="*/ 31 h 70"/>
                <a:gd name="T36" fmla="*/ 26 w 70"/>
                <a:gd name="T37" fmla="*/ 27 h 70"/>
                <a:gd name="T38" fmla="*/ 7 w 70"/>
                <a:gd name="T39" fmla="*/ 46 h 70"/>
                <a:gd name="T40" fmla="*/ 0 w 70"/>
                <a:gd name="T41" fmla="*/ 70 h 70"/>
                <a:gd name="T42" fmla="*/ 24 w 70"/>
                <a:gd name="T43" fmla="*/ 63 h 70"/>
                <a:gd name="T44" fmla="*/ 43 w 70"/>
                <a:gd name="T45"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70">
                  <a:moveTo>
                    <a:pt x="70" y="17"/>
                  </a:moveTo>
                  <a:cubicBezTo>
                    <a:pt x="57" y="29"/>
                    <a:pt x="57" y="29"/>
                    <a:pt x="57" y="29"/>
                  </a:cubicBezTo>
                  <a:cubicBezTo>
                    <a:pt x="49" y="21"/>
                    <a:pt x="49" y="21"/>
                    <a:pt x="49" y="21"/>
                  </a:cubicBezTo>
                  <a:cubicBezTo>
                    <a:pt x="55" y="14"/>
                    <a:pt x="55" y="14"/>
                    <a:pt x="55" y="14"/>
                  </a:cubicBezTo>
                  <a:cubicBezTo>
                    <a:pt x="56" y="13"/>
                    <a:pt x="56" y="12"/>
                    <a:pt x="55" y="11"/>
                  </a:cubicBezTo>
                  <a:cubicBezTo>
                    <a:pt x="55" y="11"/>
                    <a:pt x="55" y="11"/>
                    <a:pt x="55" y="11"/>
                  </a:cubicBezTo>
                  <a:cubicBezTo>
                    <a:pt x="54" y="10"/>
                    <a:pt x="52" y="10"/>
                    <a:pt x="51" y="11"/>
                  </a:cubicBezTo>
                  <a:cubicBezTo>
                    <a:pt x="45" y="17"/>
                    <a:pt x="45" y="17"/>
                    <a:pt x="45" y="17"/>
                  </a:cubicBezTo>
                  <a:cubicBezTo>
                    <a:pt x="40" y="12"/>
                    <a:pt x="40" y="12"/>
                    <a:pt x="40" y="12"/>
                  </a:cubicBezTo>
                  <a:cubicBezTo>
                    <a:pt x="53" y="0"/>
                    <a:pt x="53" y="0"/>
                    <a:pt x="53" y="0"/>
                  </a:cubicBezTo>
                  <a:cubicBezTo>
                    <a:pt x="70" y="17"/>
                    <a:pt x="70" y="17"/>
                    <a:pt x="70" y="17"/>
                  </a:cubicBezTo>
                  <a:close/>
                  <a:moveTo>
                    <a:pt x="43" y="44"/>
                  </a:moveTo>
                  <a:cubicBezTo>
                    <a:pt x="34" y="35"/>
                    <a:pt x="34" y="35"/>
                    <a:pt x="34" y="35"/>
                  </a:cubicBezTo>
                  <a:cubicBezTo>
                    <a:pt x="19" y="50"/>
                    <a:pt x="19" y="50"/>
                    <a:pt x="19" y="50"/>
                  </a:cubicBezTo>
                  <a:cubicBezTo>
                    <a:pt x="18" y="51"/>
                    <a:pt x="16" y="51"/>
                    <a:pt x="15" y="50"/>
                  </a:cubicBezTo>
                  <a:cubicBezTo>
                    <a:pt x="15" y="50"/>
                    <a:pt x="15" y="50"/>
                    <a:pt x="15" y="50"/>
                  </a:cubicBezTo>
                  <a:cubicBezTo>
                    <a:pt x="14" y="49"/>
                    <a:pt x="14" y="48"/>
                    <a:pt x="15" y="47"/>
                  </a:cubicBezTo>
                  <a:cubicBezTo>
                    <a:pt x="31" y="31"/>
                    <a:pt x="31" y="31"/>
                    <a:pt x="31" y="31"/>
                  </a:cubicBezTo>
                  <a:cubicBezTo>
                    <a:pt x="26" y="27"/>
                    <a:pt x="26" y="27"/>
                    <a:pt x="26" y="27"/>
                  </a:cubicBezTo>
                  <a:cubicBezTo>
                    <a:pt x="7" y="46"/>
                    <a:pt x="7" y="46"/>
                    <a:pt x="7" y="46"/>
                  </a:cubicBezTo>
                  <a:cubicBezTo>
                    <a:pt x="0" y="70"/>
                    <a:pt x="0" y="70"/>
                    <a:pt x="0" y="70"/>
                  </a:cubicBezTo>
                  <a:cubicBezTo>
                    <a:pt x="24" y="63"/>
                    <a:pt x="24" y="63"/>
                    <a:pt x="24" y="63"/>
                  </a:cubicBezTo>
                  <a:lnTo>
                    <a:pt x="43" y="44"/>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12" name="Freeform 27"/>
            <p:cNvSpPr>
              <a:spLocks/>
            </p:cNvSpPr>
            <p:nvPr/>
          </p:nvSpPr>
          <p:spPr bwMode="auto">
            <a:xfrm>
              <a:off x="7377113" y="28575"/>
              <a:ext cx="104775" cy="107950"/>
            </a:xfrm>
            <a:custGeom>
              <a:avLst/>
              <a:gdLst>
                <a:gd name="T0" fmla="*/ 0 w 66"/>
                <a:gd name="T1" fmla="*/ 28 h 68"/>
                <a:gd name="T2" fmla="*/ 26 w 66"/>
                <a:gd name="T3" fmla="*/ 0 h 68"/>
                <a:gd name="T4" fmla="*/ 66 w 66"/>
                <a:gd name="T5" fmla="*/ 40 h 68"/>
                <a:gd name="T6" fmla="*/ 40 w 66"/>
                <a:gd name="T7" fmla="*/ 68 h 68"/>
                <a:gd name="T8" fmla="*/ 0 w 66"/>
                <a:gd name="T9" fmla="*/ 28 h 68"/>
              </a:gdLst>
              <a:ahLst/>
              <a:cxnLst>
                <a:cxn ang="0">
                  <a:pos x="T0" y="T1"/>
                </a:cxn>
                <a:cxn ang="0">
                  <a:pos x="T2" y="T3"/>
                </a:cxn>
                <a:cxn ang="0">
                  <a:pos x="T4" y="T5"/>
                </a:cxn>
                <a:cxn ang="0">
                  <a:pos x="T6" y="T7"/>
                </a:cxn>
                <a:cxn ang="0">
                  <a:pos x="T8" y="T9"/>
                </a:cxn>
              </a:cxnLst>
              <a:rect l="0" t="0" r="r" b="b"/>
              <a:pathLst>
                <a:path w="66" h="68">
                  <a:moveTo>
                    <a:pt x="0" y="28"/>
                  </a:moveTo>
                  <a:lnTo>
                    <a:pt x="26" y="0"/>
                  </a:lnTo>
                  <a:lnTo>
                    <a:pt x="66" y="40"/>
                  </a:lnTo>
                  <a:lnTo>
                    <a:pt x="40" y="68"/>
                  </a:lnTo>
                  <a:lnTo>
                    <a:pt x="0" y="28"/>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13" name="Freeform 28"/>
            <p:cNvSpPr>
              <a:spLocks/>
            </p:cNvSpPr>
            <p:nvPr/>
          </p:nvSpPr>
          <p:spPr bwMode="auto">
            <a:xfrm>
              <a:off x="7156450" y="28575"/>
              <a:ext cx="319088" cy="325438"/>
            </a:xfrm>
            <a:custGeom>
              <a:avLst/>
              <a:gdLst>
                <a:gd name="T0" fmla="*/ 85 w 85"/>
                <a:gd name="T1" fmla="*/ 69 h 87"/>
                <a:gd name="T2" fmla="*/ 84 w 85"/>
                <a:gd name="T3" fmla="*/ 74 h 87"/>
                <a:gd name="T4" fmla="*/ 80 w 85"/>
                <a:gd name="T5" fmla="*/ 71 h 87"/>
                <a:gd name="T6" fmla="*/ 70 w 85"/>
                <a:gd name="T7" fmla="*/ 62 h 87"/>
                <a:gd name="T8" fmla="*/ 60 w 85"/>
                <a:gd name="T9" fmla="*/ 73 h 87"/>
                <a:gd name="T10" fmla="*/ 66 w 85"/>
                <a:gd name="T11" fmla="*/ 82 h 87"/>
                <a:gd name="T12" fmla="*/ 67 w 85"/>
                <a:gd name="T13" fmla="*/ 87 h 87"/>
                <a:gd name="T14" fmla="*/ 67 w 85"/>
                <a:gd name="T15" fmla="*/ 87 h 87"/>
                <a:gd name="T16" fmla="*/ 49 w 85"/>
                <a:gd name="T17" fmla="*/ 69 h 87"/>
                <a:gd name="T18" fmla="*/ 50 w 85"/>
                <a:gd name="T19" fmla="*/ 62 h 87"/>
                <a:gd name="T20" fmla="*/ 23 w 85"/>
                <a:gd name="T21" fmla="*/ 36 h 87"/>
                <a:gd name="T22" fmla="*/ 18 w 85"/>
                <a:gd name="T23" fmla="*/ 36 h 87"/>
                <a:gd name="T24" fmla="*/ 0 w 85"/>
                <a:gd name="T25" fmla="*/ 18 h 87"/>
                <a:gd name="T26" fmla="*/ 1 w 85"/>
                <a:gd name="T27" fmla="*/ 13 h 87"/>
                <a:gd name="T28" fmla="*/ 4 w 85"/>
                <a:gd name="T29" fmla="*/ 16 h 87"/>
                <a:gd name="T30" fmla="*/ 15 w 85"/>
                <a:gd name="T31" fmla="*/ 25 h 87"/>
                <a:gd name="T32" fmla="*/ 25 w 85"/>
                <a:gd name="T33" fmla="*/ 15 h 87"/>
                <a:gd name="T34" fmla="*/ 19 w 85"/>
                <a:gd name="T35" fmla="*/ 5 h 87"/>
                <a:gd name="T36" fmla="*/ 18 w 85"/>
                <a:gd name="T37" fmla="*/ 0 h 87"/>
                <a:gd name="T38" fmla="*/ 18 w 85"/>
                <a:gd name="T39" fmla="*/ 0 h 87"/>
                <a:gd name="T40" fmla="*/ 36 w 85"/>
                <a:gd name="T41" fmla="*/ 18 h 87"/>
                <a:gd name="T42" fmla="*/ 35 w 85"/>
                <a:gd name="T43" fmla="*/ 25 h 87"/>
                <a:gd name="T44" fmla="*/ 62 w 85"/>
                <a:gd name="T45" fmla="*/ 51 h 87"/>
                <a:gd name="T46" fmla="*/ 66 w 85"/>
                <a:gd name="T47" fmla="*/ 51 h 87"/>
                <a:gd name="T48" fmla="*/ 85 w 85"/>
                <a:gd name="T49" fmla="*/ 6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87">
                  <a:moveTo>
                    <a:pt x="85" y="69"/>
                  </a:moveTo>
                  <a:cubicBezTo>
                    <a:pt x="85" y="71"/>
                    <a:pt x="84" y="73"/>
                    <a:pt x="84" y="74"/>
                  </a:cubicBezTo>
                  <a:cubicBezTo>
                    <a:pt x="80" y="71"/>
                    <a:pt x="80" y="71"/>
                    <a:pt x="80" y="71"/>
                  </a:cubicBezTo>
                  <a:cubicBezTo>
                    <a:pt x="80" y="66"/>
                    <a:pt x="75" y="62"/>
                    <a:pt x="70" y="62"/>
                  </a:cubicBezTo>
                  <a:cubicBezTo>
                    <a:pt x="64" y="62"/>
                    <a:pt x="60" y="67"/>
                    <a:pt x="60" y="73"/>
                  </a:cubicBezTo>
                  <a:cubicBezTo>
                    <a:pt x="60" y="77"/>
                    <a:pt x="62" y="80"/>
                    <a:pt x="66" y="82"/>
                  </a:cubicBezTo>
                  <a:cubicBezTo>
                    <a:pt x="67" y="87"/>
                    <a:pt x="67" y="87"/>
                    <a:pt x="67" y="87"/>
                  </a:cubicBezTo>
                  <a:cubicBezTo>
                    <a:pt x="67" y="87"/>
                    <a:pt x="67" y="87"/>
                    <a:pt x="67" y="87"/>
                  </a:cubicBezTo>
                  <a:cubicBezTo>
                    <a:pt x="57" y="87"/>
                    <a:pt x="49" y="79"/>
                    <a:pt x="49" y="69"/>
                  </a:cubicBezTo>
                  <a:cubicBezTo>
                    <a:pt x="49" y="67"/>
                    <a:pt x="49" y="64"/>
                    <a:pt x="50" y="62"/>
                  </a:cubicBezTo>
                  <a:cubicBezTo>
                    <a:pt x="23" y="36"/>
                    <a:pt x="23" y="36"/>
                    <a:pt x="23" y="36"/>
                  </a:cubicBezTo>
                  <a:cubicBezTo>
                    <a:pt x="22" y="36"/>
                    <a:pt x="20" y="36"/>
                    <a:pt x="18" y="36"/>
                  </a:cubicBezTo>
                  <a:cubicBezTo>
                    <a:pt x="9" y="36"/>
                    <a:pt x="0" y="28"/>
                    <a:pt x="0" y="18"/>
                  </a:cubicBezTo>
                  <a:cubicBezTo>
                    <a:pt x="0" y="17"/>
                    <a:pt x="1" y="15"/>
                    <a:pt x="1" y="13"/>
                  </a:cubicBezTo>
                  <a:cubicBezTo>
                    <a:pt x="4" y="16"/>
                    <a:pt x="4" y="16"/>
                    <a:pt x="4" y="16"/>
                  </a:cubicBezTo>
                  <a:cubicBezTo>
                    <a:pt x="5" y="21"/>
                    <a:pt x="10" y="25"/>
                    <a:pt x="15" y="25"/>
                  </a:cubicBezTo>
                  <a:cubicBezTo>
                    <a:pt x="21" y="25"/>
                    <a:pt x="25" y="20"/>
                    <a:pt x="25" y="15"/>
                  </a:cubicBezTo>
                  <a:cubicBezTo>
                    <a:pt x="25" y="11"/>
                    <a:pt x="23" y="7"/>
                    <a:pt x="19" y="5"/>
                  </a:cubicBezTo>
                  <a:cubicBezTo>
                    <a:pt x="18" y="0"/>
                    <a:pt x="18" y="0"/>
                    <a:pt x="18" y="0"/>
                  </a:cubicBezTo>
                  <a:cubicBezTo>
                    <a:pt x="18" y="0"/>
                    <a:pt x="18" y="0"/>
                    <a:pt x="18" y="0"/>
                  </a:cubicBezTo>
                  <a:cubicBezTo>
                    <a:pt x="28" y="0"/>
                    <a:pt x="36" y="8"/>
                    <a:pt x="36" y="18"/>
                  </a:cubicBezTo>
                  <a:cubicBezTo>
                    <a:pt x="36" y="20"/>
                    <a:pt x="36" y="23"/>
                    <a:pt x="35" y="25"/>
                  </a:cubicBezTo>
                  <a:cubicBezTo>
                    <a:pt x="62" y="51"/>
                    <a:pt x="62" y="51"/>
                    <a:pt x="62" y="51"/>
                  </a:cubicBezTo>
                  <a:cubicBezTo>
                    <a:pt x="64" y="51"/>
                    <a:pt x="65" y="51"/>
                    <a:pt x="66" y="51"/>
                  </a:cubicBezTo>
                  <a:cubicBezTo>
                    <a:pt x="76" y="51"/>
                    <a:pt x="84" y="59"/>
                    <a:pt x="85" y="69"/>
                  </a:cubicBez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grpSp>
      <p:sp>
        <p:nvSpPr>
          <p:cNvPr id="214" name="Freeform 58"/>
          <p:cNvSpPr>
            <a:spLocks noEditPoints="1"/>
          </p:cNvSpPr>
          <p:nvPr/>
        </p:nvSpPr>
        <p:spPr bwMode="black">
          <a:xfrm>
            <a:off x="9409634" y="3244698"/>
            <a:ext cx="380899" cy="408255"/>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p:spPr>
        <p:txBody>
          <a:bodyPr vert="horz" wrap="square" lIns="0" tIns="41141" rIns="82281" bIns="41141"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grpSp>
        <p:nvGrpSpPr>
          <p:cNvPr id="215" name="Group 537"/>
          <p:cNvGrpSpPr>
            <a:grpSpLocks noChangeAspect="1"/>
          </p:cNvGrpSpPr>
          <p:nvPr/>
        </p:nvGrpSpPr>
        <p:grpSpPr bwMode="auto">
          <a:xfrm>
            <a:off x="433841" y="4720161"/>
            <a:ext cx="431492" cy="431492"/>
            <a:chOff x="5688" y="5268"/>
            <a:chExt cx="949" cy="949"/>
          </a:xfrm>
          <a:solidFill>
            <a:srgbClr val="FFFFFF">
              <a:lumMod val="50000"/>
              <a:lumOff val="50000"/>
            </a:srgbClr>
          </a:solidFill>
        </p:grpSpPr>
        <p:sp>
          <p:nvSpPr>
            <p:cNvPr id="216" name="Freeform 538"/>
            <p:cNvSpPr>
              <a:spLocks/>
            </p:cNvSpPr>
            <p:nvPr/>
          </p:nvSpPr>
          <p:spPr bwMode="auto">
            <a:xfrm>
              <a:off x="6085" y="5665"/>
              <a:ext cx="552" cy="552"/>
            </a:xfrm>
            <a:custGeom>
              <a:avLst/>
              <a:gdLst>
                <a:gd name="T0" fmla="*/ 34 w 234"/>
                <a:gd name="T1" fmla="*/ 61 h 234"/>
                <a:gd name="T2" fmla="*/ 34 w 234"/>
                <a:gd name="T3" fmla="*/ 34 h 234"/>
                <a:gd name="T4" fmla="*/ 61 w 234"/>
                <a:gd name="T5" fmla="*/ 34 h 234"/>
                <a:gd name="T6" fmla="*/ 98 w 234"/>
                <a:gd name="T7" fmla="*/ 72 h 234"/>
                <a:gd name="T8" fmla="*/ 98 w 234"/>
                <a:gd name="T9" fmla="*/ 19 h 234"/>
                <a:gd name="T10" fmla="*/ 117 w 234"/>
                <a:gd name="T11" fmla="*/ 0 h 234"/>
                <a:gd name="T12" fmla="*/ 136 w 234"/>
                <a:gd name="T13" fmla="*/ 19 h 234"/>
                <a:gd name="T14" fmla="*/ 136 w 234"/>
                <a:gd name="T15" fmla="*/ 72 h 234"/>
                <a:gd name="T16" fmla="*/ 173 w 234"/>
                <a:gd name="T17" fmla="*/ 34 h 234"/>
                <a:gd name="T18" fmla="*/ 200 w 234"/>
                <a:gd name="T19" fmla="*/ 34 h 234"/>
                <a:gd name="T20" fmla="*/ 200 w 234"/>
                <a:gd name="T21" fmla="*/ 61 h 234"/>
                <a:gd name="T22" fmla="*/ 162 w 234"/>
                <a:gd name="T23" fmla="*/ 98 h 234"/>
                <a:gd name="T24" fmla="*/ 215 w 234"/>
                <a:gd name="T25" fmla="*/ 98 h 234"/>
                <a:gd name="T26" fmla="*/ 234 w 234"/>
                <a:gd name="T27" fmla="*/ 117 h 234"/>
                <a:gd name="T28" fmla="*/ 215 w 234"/>
                <a:gd name="T29" fmla="*/ 136 h 234"/>
                <a:gd name="T30" fmla="*/ 162 w 234"/>
                <a:gd name="T31" fmla="*/ 136 h 234"/>
                <a:gd name="T32" fmla="*/ 200 w 234"/>
                <a:gd name="T33" fmla="*/ 173 h 234"/>
                <a:gd name="T34" fmla="*/ 200 w 234"/>
                <a:gd name="T35" fmla="*/ 200 h 234"/>
                <a:gd name="T36" fmla="*/ 173 w 234"/>
                <a:gd name="T37" fmla="*/ 200 h 234"/>
                <a:gd name="T38" fmla="*/ 136 w 234"/>
                <a:gd name="T39" fmla="*/ 162 h 234"/>
                <a:gd name="T40" fmla="*/ 136 w 234"/>
                <a:gd name="T41" fmla="*/ 215 h 234"/>
                <a:gd name="T42" fmla="*/ 117 w 234"/>
                <a:gd name="T43" fmla="*/ 234 h 234"/>
                <a:gd name="T44" fmla="*/ 98 w 234"/>
                <a:gd name="T45" fmla="*/ 215 h 234"/>
                <a:gd name="T46" fmla="*/ 98 w 234"/>
                <a:gd name="T47" fmla="*/ 162 h 234"/>
                <a:gd name="T48" fmla="*/ 61 w 234"/>
                <a:gd name="T49" fmla="*/ 200 h 234"/>
                <a:gd name="T50" fmla="*/ 34 w 234"/>
                <a:gd name="T51" fmla="*/ 200 h 234"/>
                <a:gd name="T52" fmla="*/ 34 w 234"/>
                <a:gd name="T53" fmla="*/ 173 h 234"/>
                <a:gd name="T54" fmla="*/ 72 w 234"/>
                <a:gd name="T55" fmla="*/ 136 h 234"/>
                <a:gd name="T56" fmla="*/ 19 w 234"/>
                <a:gd name="T57" fmla="*/ 136 h 234"/>
                <a:gd name="T58" fmla="*/ 0 w 234"/>
                <a:gd name="T59" fmla="*/ 117 h 234"/>
                <a:gd name="T60" fmla="*/ 19 w 234"/>
                <a:gd name="T61" fmla="*/ 98 h 234"/>
                <a:gd name="T62" fmla="*/ 72 w 234"/>
                <a:gd name="T63" fmla="*/ 98 h 234"/>
                <a:gd name="T64" fmla="*/ 34 w 234"/>
                <a:gd name="T65" fmla="*/ 6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4" h="234">
                  <a:moveTo>
                    <a:pt x="34" y="61"/>
                  </a:moveTo>
                  <a:cubicBezTo>
                    <a:pt x="27" y="54"/>
                    <a:pt x="27" y="42"/>
                    <a:pt x="34" y="34"/>
                  </a:cubicBezTo>
                  <a:cubicBezTo>
                    <a:pt x="42" y="27"/>
                    <a:pt x="54" y="27"/>
                    <a:pt x="61" y="34"/>
                  </a:cubicBezTo>
                  <a:cubicBezTo>
                    <a:pt x="98" y="72"/>
                    <a:pt x="98" y="72"/>
                    <a:pt x="98" y="72"/>
                  </a:cubicBezTo>
                  <a:cubicBezTo>
                    <a:pt x="98" y="19"/>
                    <a:pt x="98" y="19"/>
                    <a:pt x="98" y="19"/>
                  </a:cubicBezTo>
                  <a:cubicBezTo>
                    <a:pt x="98" y="8"/>
                    <a:pt x="107" y="0"/>
                    <a:pt x="117" y="0"/>
                  </a:cubicBezTo>
                  <a:cubicBezTo>
                    <a:pt x="127" y="0"/>
                    <a:pt x="136" y="8"/>
                    <a:pt x="136" y="19"/>
                  </a:cubicBezTo>
                  <a:cubicBezTo>
                    <a:pt x="136" y="72"/>
                    <a:pt x="136" y="72"/>
                    <a:pt x="136" y="72"/>
                  </a:cubicBezTo>
                  <a:cubicBezTo>
                    <a:pt x="173" y="34"/>
                    <a:pt x="173" y="34"/>
                    <a:pt x="173" y="34"/>
                  </a:cubicBezTo>
                  <a:cubicBezTo>
                    <a:pt x="181" y="27"/>
                    <a:pt x="192" y="27"/>
                    <a:pt x="200" y="34"/>
                  </a:cubicBezTo>
                  <a:cubicBezTo>
                    <a:pt x="207" y="42"/>
                    <a:pt x="207" y="54"/>
                    <a:pt x="200" y="61"/>
                  </a:cubicBezTo>
                  <a:cubicBezTo>
                    <a:pt x="162" y="98"/>
                    <a:pt x="162" y="98"/>
                    <a:pt x="162" y="98"/>
                  </a:cubicBezTo>
                  <a:cubicBezTo>
                    <a:pt x="215" y="98"/>
                    <a:pt x="215" y="98"/>
                    <a:pt x="215" y="98"/>
                  </a:cubicBezTo>
                  <a:cubicBezTo>
                    <a:pt x="226" y="98"/>
                    <a:pt x="234" y="107"/>
                    <a:pt x="234" y="117"/>
                  </a:cubicBezTo>
                  <a:cubicBezTo>
                    <a:pt x="234" y="127"/>
                    <a:pt x="226" y="136"/>
                    <a:pt x="215" y="136"/>
                  </a:cubicBezTo>
                  <a:cubicBezTo>
                    <a:pt x="162" y="136"/>
                    <a:pt x="162" y="136"/>
                    <a:pt x="162" y="136"/>
                  </a:cubicBezTo>
                  <a:cubicBezTo>
                    <a:pt x="200" y="173"/>
                    <a:pt x="200" y="173"/>
                    <a:pt x="200" y="173"/>
                  </a:cubicBezTo>
                  <a:cubicBezTo>
                    <a:pt x="207" y="181"/>
                    <a:pt x="207" y="192"/>
                    <a:pt x="200" y="200"/>
                  </a:cubicBezTo>
                  <a:cubicBezTo>
                    <a:pt x="192" y="207"/>
                    <a:pt x="181" y="207"/>
                    <a:pt x="173" y="200"/>
                  </a:cubicBezTo>
                  <a:cubicBezTo>
                    <a:pt x="136" y="162"/>
                    <a:pt x="136" y="162"/>
                    <a:pt x="136" y="162"/>
                  </a:cubicBezTo>
                  <a:cubicBezTo>
                    <a:pt x="136" y="215"/>
                    <a:pt x="136" y="215"/>
                    <a:pt x="136" y="215"/>
                  </a:cubicBezTo>
                  <a:cubicBezTo>
                    <a:pt x="136" y="226"/>
                    <a:pt x="127" y="234"/>
                    <a:pt x="117" y="234"/>
                  </a:cubicBezTo>
                  <a:cubicBezTo>
                    <a:pt x="107" y="234"/>
                    <a:pt x="98" y="226"/>
                    <a:pt x="98" y="215"/>
                  </a:cubicBezTo>
                  <a:cubicBezTo>
                    <a:pt x="98" y="162"/>
                    <a:pt x="98" y="162"/>
                    <a:pt x="98" y="162"/>
                  </a:cubicBezTo>
                  <a:cubicBezTo>
                    <a:pt x="61" y="200"/>
                    <a:pt x="61" y="200"/>
                    <a:pt x="61" y="200"/>
                  </a:cubicBezTo>
                  <a:cubicBezTo>
                    <a:pt x="54" y="207"/>
                    <a:pt x="42" y="207"/>
                    <a:pt x="34" y="200"/>
                  </a:cubicBezTo>
                  <a:cubicBezTo>
                    <a:pt x="27" y="192"/>
                    <a:pt x="27" y="181"/>
                    <a:pt x="34" y="173"/>
                  </a:cubicBezTo>
                  <a:cubicBezTo>
                    <a:pt x="72" y="136"/>
                    <a:pt x="72" y="136"/>
                    <a:pt x="72" y="136"/>
                  </a:cubicBezTo>
                  <a:cubicBezTo>
                    <a:pt x="19" y="136"/>
                    <a:pt x="19" y="136"/>
                    <a:pt x="19" y="136"/>
                  </a:cubicBezTo>
                  <a:cubicBezTo>
                    <a:pt x="8" y="136"/>
                    <a:pt x="0" y="127"/>
                    <a:pt x="0" y="117"/>
                  </a:cubicBezTo>
                  <a:cubicBezTo>
                    <a:pt x="0" y="107"/>
                    <a:pt x="8" y="98"/>
                    <a:pt x="19" y="98"/>
                  </a:cubicBezTo>
                  <a:cubicBezTo>
                    <a:pt x="72" y="98"/>
                    <a:pt x="72" y="98"/>
                    <a:pt x="72" y="98"/>
                  </a:cubicBezTo>
                  <a:lnTo>
                    <a:pt x="34"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12">
                <a:defRPr/>
              </a:pPr>
              <a:endParaRPr lang="en-US" sz="1700" kern="0" dirty="0">
                <a:gradFill>
                  <a:gsLst>
                    <a:gs pos="1250">
                      <a:srgbClr val="FFFFFF"/>
                    </a:gs>
                    <a:gs pos="100000">
                      <a:srgbClr val="FFFFFF"/>
                    </a:gs>
                  </a:gsLst>
                  <a:lin ang="5400000" scaled="0"/>
                </a:gradFill>
                <a:ea typeface="MS PGothic" charset="0"/>
              </a:endParaRPr>
            </a:p>
          </p:txBody>
        </p:sp>
        <p:sp>
          <p:nvSpPr>
            <p:cNvPr id="217" name="Freeform 539"/>
            <p:cNvSpPr>
              <a:spLocks/>
            </p:cNvSpPr>
            <p:nvPr/>
          </p:nvSpPr>
          <p:spPr bwMode="auto">
            <a:xfrm>
              <a:off x="5688" y="5268"/>
              <a:ext cx="427" cy="427"/>
            </a:xfrm>
            <a:custGeom>
              <a:avLst/>
              <a:gdLst>
                <a:gd name="T0" fmla="*/ 181 w 181"/>
                <a:gd name="T1" fmla="*/ 40 h 181"/>
                <a:gd name="T2" fmla="*/ 163 w 181"/>
                <a:gd name="T3" fmla="*/ 21 h 181"/>
                <a:gd name="T4" fmla="*/ 144 w 181"/>
                <a:gd name="T5" fmla="*/ 40 h 181"/>
                <a:gd name="T6" fmla="*/ 144 w 181"/>
                <a:gd name="T7" fmla="*/ 117 h 181"/>
                <a:gd name="T8" fmla="*/ 34 w 181"/>
                <a:gd name="T9" fmla="*/ 8 h 181"/>
                <a:gd name="T10" fmla="*/ 8 w 181"/>
                <a:gd name="T11" fmla="*/ 8 h 181"/>
                <a:gd name="T12" fmla="*/ 8 w 181"/>
                <a:gd name="T13" fmla="*/ 34 h 181"/>
                <a:gd name="T14" fmla="*/ 117 w 181"/>
                <a:gd name="T15" fmla="*/ 144 h 181"/>
                <a:gd name="T16" fmla="*/ 40 w 181"/>
                <a:gd name="T17" fmla="*/ 144 h 181"/>
                <a:gd name="T18" fmla="*/ 21 w 181"/>
                <a:gd name="T19" fmla="*/ 163 h 181"/>
                <a:gd name="T20" fmla="*/ 40 w 181"/>
                <a:gd name="T21" fmla="*/ 181 h 181"/>
                <a:gd name="T22" fmla="*/ 162 w 181"/>
                <a:gd name="T23" fmla="*/ 181 h 181"/>
                <a:gd name="T24" fmla="*/ 176 w 181"/>
                <a:gd name="T25" fmla="*/ 176 h 181"/>
                <a:gd name="T26" fmla="*/ 181 w 181"/>
                <a:gd name="T27" fmla="*/ 163 h 181"/>
                <a:gd name="T28" fmla="*/ 181 w 181"/>
                <a:gd name="T29" fmla="*/ 4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 h="181">
                  <a:moveTo>
                    <a:pt x="181" y="40"/>
                  </a:moveTo>
                  <a:cubicBezTo>
                    <a:pt x="181" y="29"/>
                    <a:pt x="173" y="21"/>
                    <a:pt x="163" y="21"/>
                  </a:cubicBezTo>
                  <a:cubicBezTo>
                    <a:pt x="152" y="21"/>
                    <a:pt x="144" y="29"/>
                    <a:pt x="144" y="40"/>
                  </a:cubicBezTo>
                  <a:cubicBezTo>
                    <a:pt x="144" y="117"/>
                    <a:pt x="144" y="117"/>
                    <a:pt x="144" y="117"/>
                  </a:cubicBezTo>
                  <a:cubicBezTo>
                    <a:pt x="34" y="8"/>
                    <a:pt x="34" y="8"/>
                    <a:pt x="34" y="8"/>
                  </a:cubicBezTo>
                  <a:cubicBezTo>
                    <a:pt x="27" y="0"/>
                    <a:pt x="15" y="0"/>
                    <a:pt x="8" y="8"/>
                  </a:cubicBezTo>
                  <a:cubicBezTo>
                    <a:pt x="0" y="15"/>
                    <a:pt x="0" y="27"/>
                    <a:pt x="8" y="34"/>
                  </a:cubicBezTo>
                  <a:cubicBezTo>
                    <a:pt x="117" y="144"/>
                    <a:pt x="117" y="144"/>
                    <a:pt x="117" y="144"/>
                  </a:cubicBezTo>
                  <a:cubicBezTo>
                    <a:pt x="40" y="144"/>
                    <a:pt x="40" y="144"/>
                    <a:pt x="40" y="144"/>
                  </a:cubicBezTo>
                  <a:cubicBezTo>
                    <a:pt x="29" y="144"/>
                    <a:pt x="21" y="152"/>
                    <a:pt x="21" y="163"/>
                  </a:cubicBezTo>
                  <a:cubicBezTo>
                    <a:pt x="21" y="173"/>
                    <a:pt x="29" y="181"/>
                    <a:pt x="40" y="181"/>
                  </a:cubicBezTo>
                  <a:cubicBezTo>
                    <a:pt x="162" y="181"/>
                    <a:pt x="162" y="181"/>
                    <a:pt x="162" y="181"/>
                  </a:cubicBezTo>
                  <a:cubicBezTo>
                    <a:pt x="167" y="181"/>
                    <a:pt x="172" y="179"/>
                    <a:pt x="176" y="176"/>
                  </a:cubicBezTo>
                  <a:cubicBezTo>
                    <a:pt x="179" y="172"/>
                    <a:pt x="181" y="167"/>
                    <a:pt x="181" y="163"/>
                  </a:cubicBezTo>
                  <a:lnTo>
                    <a:pt x="181"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12">
                <a:defRPr/>
              </a:pPr>
              <a:endParaRPr lang="en-US" sz="1700" kern="0" dirty="0">
                <a:gradFill>
                  <a:gsLst>
                    <a:gs pos="1250">
                      <a:srgbClr val="FFFFFF"/>
                    </a:gs>
                    <a:gs pos="100000">
                      <a:srgbClr val="FFFFFF"/>
                    </a:gs>
                  </a:gsLst>
                  <a:lin ang="5400000" scaled="0"/>
                </a:gradFill>
                <a:ea typeface="MS PGothic" charset="0"/>
              </a:endParaRPr>
            </a:p>
          </p:txBody>
        </p:sp>
      </p:grpSp>
      <p:sp>
        <p:nvSpPr>
          <p:cNvPr id="218" name="Freeform 12"/>
          <p:cNvSpPr>
            <a:spLocks noChangeAspect="1" noEditPoints="1"/>
          </p:cNvSpPr>
          <p:nvPr/>
        </p:nvSpPr>
        <p:spPr bwMode="black">
          <a:xfrm>
            <a:off x="433842" y="3312852"/>
            <a:ext cx="450511" cy="271945"/>
          </a:xfrm>
          <a:custGeom>
            <a:avLst/>
            <a:gdLst>
              <a:gd name="T0" fmla="*/ 292 w 349"/>
              <a:gd name="T1" fmla="*/ 160 h 211"/>
              <a:gd name="T2" fmla="*/ 230 w 349"/>
              <a:gd name="T3" fmla="*/ 131 h 211"/>
              <a:gd name="T4" fmla="*/ 227 w 349"/>
              <a:gd name="T5" fmla="*/ 136 h 211"/>
              <a:gd name="T6" fmla="*/ 265 w 349"/>
              <a:gd name="T7" fmla="*/ 177 h 211"/>
              <a:gd name="T8" fmla="*/ 204 w 349"/>
              <a:gd name="T9" fmla="*/ 147 h 211"/>
              <a:gd name="T10" fmla="*/ 200 w 349"/>
              <a:gd name="T11" fmla="*/ 152 h 211"/>
              <a:gd name="T12" fmla="*/ 238 w 349"/>
              <a:gd name="T13" fmla="*/ 193 h 211"/>
              <a:gd name="T14" fmla="*/ 191 w 349"/>
              <a:gd name="T15" fmla="*/ 174 h 211"/>
              <a:gd name="T16" fmla="*/ 188 w 349"/>
              <a:gd name="T17" fmla="*/ 178 h 211"/>
              <a:gd name="T18" fmla="*/ 208 w 349"/>
              <a:gd name="T19" fmla="*/ 205 h 211"/>
              <a:gd name="T20" fmla="*/ 172 w 349"/>
              <a:gd name="T21" fmla="*/ 194 h 211"/>
              <a:gd name="T22" fmla="*/ 176 w 349"/>
              <a:gd name="T23" fmla="*/ 172 h 211"/>
              <a:gd name="T24" fmla="*/ 154 w 349"/>
              <a:gd name="T25" fmla="*/ 146 h 211"/>
              <a:gd name="T26" fmla="*/ 133 w 349"/>
              <a:gd name="T27" fmla="*/ 127 h 211"/>
              <a:gd name="T28" fmla="*/ 114 w 349"/>
              <a:gd name="T29" fmla="*/ 130 h 211"/>
              <a:gd name="T30" fmla="*/ 101 w 349"/>
              <a:gd name="T31" fmla="*/ 124 h 211"/>
              <a:gd name="T32" fmla="*/ 72 w 349"/>
              <a:gd name="T33" fmla="*/ 121 h 211"/>
              <a:gd name="T34" fmla="*/ 48 w 349"/>
              <a:gd name="T35" fmla="*/ 135 h 211"/>
              <a:gd name="T36" fmla="*/ 71 w 349"/>
              <a:gd name="T37" fmla="*/ 27 h 211"/>
              <a:gd name="T38" fmla="*/ 75 w 349"/>
              <a:gd name="T39" fmla="*/ 46 h 211"/>
              <a:gd name="T40" fmla="*/ 101 w 349"/>
              <a:gd name="T41" fmla="*/ 79 h 211"/>
              <a:gd name="T42" fmla="*/ 118 w 349"/>
              <a:gd name="T43" fmla="*/ 76 h 211"/>
              <a:gd name="T44" fmla="*/ 158 w 349"/>
              <a:gd name="T45" fmla="*/ 53 h 211"/>
              <a:gd name="T46" fmla="*/ 289 w 349"/>
              <a:gd name="T47" fmla="*/ 140 h 211"/>
              <a:gd name="T48" fmla="*/ 242 w 349"/>
              <a:gd name="T49" fmla="*/ 37 h 211"/>
              <a:gd name="T50" fmla="*/ 148 w 349"/>
              <a:gd name="T51" fmla="*/ 4 h 211"/>
              <a:gd name="T52" fmla="*/ 94 w 349"/>
              <a:gd name="T53" fmla="*/ 33 h 211"/>
              <a:gd name="T54" fmla="*/ 102 w 349"/>
              <a:gd name="T55" fmla="*/ 70 h 211"/>
              <a:gd name="T56" fmla="*/ 113 w 349"/>
              <a:gd name="T57" fmla="*/ 67 h 211"/>
              <a:gd name="T58" fmla="*/ 188 w 349"/>
              <a:gd name="T59" fmla="*/ 56 h 211"/>
              <a:gd name="T60" fmla="*/ 294 w 349"/>
              <a:gd name="T61" fmla="*/ 133 h 211"/>
              <a:gd name="T62" fmla="*/ 314 w 349"/>
              <a:gd name="T63" fmla="*/ 130 h 211"/>
              <a:gd name="T64" fmla="*/ 253 w 349"/>
              <a:gd name="T65" fmla="*/ 41 h 211"/>
              <a:gd name="T66" fmla="*/ 139 w 349"/>
              <a:gd name="T67" fmla="*/ 164 h 211"/>
              <a:gd name="T68" fmla="*/ 130 w 349"/>
              <a:gd name="T69" fmla="*/ 137 h 211"/>
              <a:gd name="T70" fmla="*/ 112 w 349"/>
              <a:gd name="T71" fmla="*/ 149 h 211"/>
              <a:gd name="T72" fmla="*/ 84 w 349"/>
              <a:gd name="T73" fmla="*/ 143 h 211"/>
              <a:gd name="T74" fmla="*/ 67 w 349"/>
              <a:gd name="T75" fmla="*/ 131 h 211"/>
              <a:gd name="T76" fmla="*/ 59 w 349"/>
              <a:gd name="T77" fmla="*/ 168 h 211"/>
              <a:gd name="T78" fmla="*/ 76 w 349"/>
              <a:gd name="T79" fmla="*/ 178 h 211"/>
              <a:gd name="T80" fmla="*/ 90 w 349"/>
              <a:gd name="T81" fmla="*/ 188 h 211"/>
              <a:gd name="T82" fmla="*/ 106 w 349"/>
              <a:gd name="T83" fmla="*/ 181 h 211"/>
              <a:gd name="T84" fmla="*/ 116 w 349"/>
              <a:gd name="T85" fmla="*/ 200 h 211"/>
              <a:gd name="T86" fmla="*/ 131 w 349"/>
              <a:gd name="T87" fmla="*/ 193 h 211"/>
              <a:gd name="T88" fmla="*/ 145 w 349"/>
              <a:gd name="T89" fmla="*/ 209 h 211"/>
              <a:gd name="T90" fmla="*/ 166 w 349"/>
              <a:gd name="T91" fmla="*/ 174 h 211"/>
              <a:gd name="T92" fmla="*/ 349 w 349"/>
              <a:gd name="T93" fmla="*/ 124 h 211"/>
              <a:gd name="T94" fmla="*/ 326 w 349"/>
              <a:gd name="T95" fmla="*/ 22 h 211"/>
              <a:gd name="T96" fmla="*/ 323 w 349"/>
              <a:gd name="T97" fmla="*/ 135 h 211"/>
              <a:gd name="T98" fmla="*/ 349 w 349"/>
              <a:gd name="T99" fmla="*/ 124 h 211"/>
              <a:gd name="T100" fmla="*/ 47 w 349"/>
              <a:gd name="T101" fmla="*/ 11 h 211"/>
              <a:gd name="T102" fmla="*/ 3 w 349"/>
              <a:gd name="T103" fmla="*/ 118 h 211"/>
              <a:gd name="T104" fmla="*/ 35 w 349"/>
              <a:gd name="T105" fmla="*/ 13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9" h="211">
                <a:moveTo>
                  <a:pt x="289" y="140"/>
                </a:moveTo>
                <a:cubicBezTo>
                  <a:pt x="294" y="144"/>
                  <a:pt x="296" y="154"/>
                  <a:pt x="292" y="160"/>
                </a:cubicBezTo>
                <a:cubicBezTo>
                  <a:pt x="289" y="164"/>
                  <a:pt x="285" y="167"/>
                  <a:pt x="279" y="167"/>
                </a:cubicBezTo>
                <a:cubicBezTo>
                  <a:pt x="279" y="167"/>
                  <a:pt x="279" y="167"/>
                  <a:pt x="230" y="131"/>
                </a:cubicBezTo>
                <a:cubicBezTo>
                  <a:pt x="228" y="130"/>
                  <a:pt x="227" y="131"/>
                  <a:pt x="226" y="132"/>
                </a:cubicBezTo>
                <a:cubicBezTo>
                  <a:pt x="226" y="134"/>
                  <a:pt x="226" y="135"/>
                  <a:pt x="227" y="136"/>
                </a:cubicBezTo>
                <a:cubicBezTo>
                  <a:pt x="227" y="136"/>
                  <a:pt x="227" y="136"/>
                  <a:pt x="267" y="164"/>
                </a:cubicBezTo>
                <a:cubicBezTo>
                  <a:pt x="267" y="168"/>
                  <a:pt x="267" y="172"/>
                  <a:pt x="265" y="177"/>
                </a:cubicBezTo>
                <a:cubicBezTo>
                  <a:pt x="262" y="181"/>
                  <a:pt x="257" y="183"/>
                  <a:pt x="253" y="183"/>
                </a:cubicBezTo>
                <a:cubicBezTo>
                  <a:pt x="253" y="183"/>
                  <a:pt x="253" y="183"/>
                  <a:pt x="204" y="147"/>
                </a:cubicBezTo>
                <a:cubicBezTo>
                  <a:pt x="203" y="147"/>
                  <a:pt x="200" y="147"/>
                  <a:pt x="200" y="148"/>
                </a:cubicBezTo>
                <a:cubicBezTo>
                  <a:pt x="199" y="150"/>
                  <a:pt x="199" y="151"/>
                  <a:pt x="200" y="152"/>
                </a:cubicBezTo>
                <a:cubicBezTo>
                  <a:pt x="200" y="152"/>
                  <a:pt x="200" y="152"/>
                  <a:pt x="240" y="181"/>
                </a:cubicBezTo>
                <a:cubicBezTo>
                  <a:pt x="240" y="185"/>
                  <a:pt x="240" y="189"/>
                  <a:pt x="238" y="193"/>
                </a:cubicBezTo>
                <a:cubicBezTo>
                  <a:pt x="235" y="197"/>
                  <a:pt x="231" y="198"/>
                  <a:pt x="226" y="198"/>
                </a:cubicBezTo>
                <a:cubicBezTo>
                  <a:pt x="226" y="198"/>
                  <a:pt x="226" y="198"/>
                  <a:pt x="191" y="174"/>
                </a:cubicBezTo>
                <a:cubicBezTo>
                  <a:pt x="189" y="172"/>
                  <a:pt x="188" y="172"/>
                  <a:pt x="187" y="174"/>
                </a:cubicBezTo>
                <a:cubicBezTo>
                  <a:pt x="187" y="175"/>
                  <a:pt x="187" y="177"/>
                  <a:pt x="188" y="178"/>
                </a:cubicBezTo>
                <a:cubicBezTo>
                  <a:pt x="188" y="178"/>
                  <a:pt x="188" y="178"/>
                  <a:pt x="210" y="194"/>
                </a:cubicBezTo>
                <a:cubicBezTo>
                  <a:pt x="211" y="198"/>
                  <a:pt x="210" y="202"/>
                  <a:pt x="208" y="205"/>
                </a:cubicBezTo>
                <a:cubicBezTo>
                  <a:pt x="204" y="209"/>
                  <a:pt x="200" y="211"/>
                  <a:pt x="196" y="211"/>
                </a:cubicBezTo>
                <a:cubicBezTo>
                  <a:pt x="196" y="211"/>
                  <a:pt x="196" y="211"/>
                  <a:pt x="172" y="194"/>
                </a:cubicBezTo>
                <a:cubicBezTo>
                  <a:pt x="172" y="194"/>
                  <a:pt x="172" y="194"/>
                  <a:pt x="176" y="175"/>
                </a:cubicBezTo>
                <a:cubicBezTo>
                  <a:pt x="176" y="175"/>
                  <a:pt x="176" y="174"/>
                  <a:pt x="176" y="172"/>
                </a:cubicBezTo>
                <a:cubicBezTo>
                  <a:pt x="177" y="160"/>
                  <a:pt x="169" y="150"/>
                  <a:pt x="157" y="147"/>
                </a:cubicBezTo>
                <a:cubicBezTo>
                  <a:pt x="156" y="146"/>
                  <a:pt x="156" y="146"/>
                  <a:pt x="154" y="146"/>
                </a:cubicBezTo>
                <a:cubicBezTo>
                  <a:pt x="153" y="146"/>
                  <a:pt x="152" y="146"/>
                  <a:pt x="150" y="146"/>
                </a:cubicBezTo>
                <a:cubicBezTo>
                  <a:pt x="149" y="136"/>
                  <a:pt x="142" y="130"/>
                  <a:pt x="133" y="127"/>
                </a:cubicBezTo>
                <a:cubicBezTo>
                  <a:pt x="131" y="127"/>
                  <a:pt x="130" y="127"/>
                  <a:pt x="130" y="127"/>
                </a:cubicBezTo>
                <a:cubicBezTo>
                  <a:pt x="123" y="126"/>
                  <a:pt x="118" y="127"/>
                  <a:pt x="114" y="130"/>
                </a:cubicBezTo>
                <a:cubicBezTo>
                  <a:pt x="111" y="127"/>
                  <a:pt x="107" y="124"/>
                  <a:pt x="102" y="124"/>
                </a:cubicBezTo>
                <a:cubicBezTo>
                  <a:pt x="101" y="124"/>
                  <a:pt x="101" y="124"/>
                  <a:pt x="101" y="124"/>
                </a:cubicBezTo>
                <a:cubicBezTo>
                  <a:pt x="95" y="123"/>
                  <a:pt x="90" y="124"/>
                  <a:pt x="86" y="127"/>
                </a:cubicBezTo>
                <a:cubicBezTo>
                  <a:pt x="82" y="124"/>
                  <a:pt x="76" y="121"/>
                  <a:pt x="72" y="121"/>
                </a:cubicBezTo>
                <a:cubicBezTo>
                  <a:pt x="70" y="121"/>
                  <a:pt x="67" y="121"/>
                  <a:pt x="64" y="121"/>
                </a:cubicBezTo>
                <a:cubicBezTo>
                  <a:pt x="56" y="124"/>
                  <a:pt x="51" y="128"/>
                  <a:pt x="48" y="135"/>
                </a:cubicBezTo>
                <a:cubicBezTo>
                  <a:pt x="48" y="135"/>
                  <a:pt x="48" y="135"/>
                  <a:pt x="44" y="134"/>
                </a:cubicBezTo>
                <a:cubicBezTo>
                  <a:pt x="43" y="81"/>
                  <a:pt x="71" y="27"/>
                  <a:pt x="71" y="27"/>
                </a:cubicBezTo>
                <a:cubicBezTo>
                  <a:pt x="71" y="27"/>
                  <a:pt x="76" y="27"/>
                  <a:pt x="84" y="27"/>
                </a:cubicBezTo>
                <a:cubicBezTo>
                  <a:pt x="79" y="33"/>
                  <a:pt x="75" y="40"/>
                  <a:pt x="75" y="46"/>
                </a:cubicBezTo>
                <a:cubicBezTo>
                  <a:pt x="74" y="53"/>
                  <a:pt x="75" y="58"/>
                  <a:pt x="78" y="64"/>
                </a:cubicBezTo>
                <a:cubicBezTo>
                  <a:pt x="83" y="73"/>
                  <a:pt x="91" y="79"/>
                  <a:pt x="101" y="79"/>
                </a:cubicBezTo>
                <a:cubicBezTo>
                  <a:pt x="101" y="79"/>
                  <a:pt x="101" y="79"/>
                  <a:pt x="101" y="79"/>
                </a:cubicBezTo>
                <a:cubicBezTo>
                  <a:pt x="106" y="80"/>
                  <a:pt x="113" y="79"/>
                  <a:pt x="118" y="76"/>
                </a:cubicBezTo>
                <a:cubicBezTo>
                  <a:pt x="118" y="76"/>
                  <a:pt x="118" y="76"/>
                  <a:pt x="122" y="73"/>
                </a:cubicBezTo>
                <a:cubicBezTo>
                  <a:pt x="122" y="73"/>
                  <a:pt x="122" y="73"/>
                  <a:pt x="158" y="53"/>
                </a:cubicBezTo>
                <a:cubicBezTo>
                  <a:pt x="158" y="53"/>
                  <a:pt x="158" y="53"/>
                  <a:pt x="183" y="64"/>
                </a:cubicBezTo>
                <a:cubicBezTo>
                  <a:pt x="183" y="64"/>
                  <a:pt x="183" y="64"/>
                  <a:pt x="289" y="140"/>
                </a:cubicBezTo>
                <a:close/>
                <a:moveTo>
                  <a:pt x="253" y="41"/>
                </a:moveTo>
                <a:cubicBezTo>
                  <a:pt x="250" y="41"/>
                  <a:pt x="246" y="40"/>
                  <a:pt x="242" y="37"/>
                </a:cubicBezTo>
                <a:cubicBezTo>
                  <a:pt x="165" y="2"/>
                  <a:pt x="165" y="2"/>
                  <a:pt x="165" y="2"/>
                </a:cubicBezTo>
                <a:cubicBezTo>
                  <a:pt x="160" y="0"/>
                  <a:pt x="153" y="1"/>
                  <a:pt x="148" y="4"/>
                </a:cubicBezTo>
                <a:cubicBezTo>
                  <a:pt x="117" y="21"/>
                  <a:pt x="117" y="21"/>
                  <a:pt x="117" y="21"/>
                </a:cubicBezTo>
                <a:cubicBezTo>
                  <a:pt x="94" y="33"/>
                  <a:pt x="94" y="33"/>
                  <a:pt x="94" y="33"/>
                </a:cubicBezTo>
                <a:cubicBezTo>
                  <a:pt x="85" y="39"/>
                  <a:pt x="82" y="51"/>
                  <a:pt x="87" y="60"/>
                </a:cubicBezTo>
                <a:cubicBezTo>
                  <a:pt x="90" y="66"/>
                  <a:pt x="96" y="70"/>
                  <a:pt x="102" y="70"/>
                </a:cubicBezTo>
                <a:cubicBezTo>
                  <a:pt x="106" y="70"/>
                  <a:pt x="110" y="70"/>
                  <a:pt x="113" y="67"/>
                </a:cubicBezTo>
                <a:cubicBezTo>
                  <a:pt x="113" y="67"/>
                  <a:pt x="113" y="67"/>
                  <a:pt x="113" y="67"/>
                </a:cubicBezTo>
                <a:cubicBezTo>
                  <a:pt x="159" y="43"/>
                  <a:pt x="159" y="43"/>
                  <a:pt x="159" y="43"/>
                </a:cubicBezTo>
                <a:cubicBezTo>
                  <a:pt x="188" y="56"/>
                  <a:pt x="188" y="56"/>
                  <a:pt x="188" y="56"/>
                </a:cubicBezTo>
                <a:cubicBezTo>
                  <a:pt x="228" y="86"/>
                  <a:pt x="228" y="86"/>
                  <a:pt x="228" y="86"/>
                </a:cubicBezTo>
                <a:cubicBezTo>
                  <a:pt x="294" y="133"/>
                  <a:pt x="294" y="133"/>
                  <a:pt x="294" y="133"/>
                </a:cubicBezTo>
                <a:cubicBezTo>
                  <a:pt x="295" y="134"/>
                  <a:pt x="295" y="134"/>
                  <a:pt x="295" y="134"/>
                </a:cubicBezTo>
                <a:cubicBezTo>
                  <a:pt x="314" y="130"/>
                  <a:pt x="314" y="130"/>
                  <a:pt x="314" y="130"/>
                </a:cubicBezTo>
                <a:cubicBezTo>
                  <a:pt x="317" y="68"/>
                  <a:pt x="289" y="39"/>
                  <a:pt x="289" y="39"/>
                </a:cubicBezTo>
                <a:cubicBezTo>
                  <a:pt x="289" y="39"/>
                  <a:pt x="261" y="44"/>
                  <a:pt x="253" y="41"/>
                </a:cubicBezTo>
                <a:close/>
                <a:moveTo>
                  <a:pt x="155" y="157"/>
                </a:moveTo>
                <a:cubicBezTo>
                  <a:pt x="149" y="156"/>
                  <a:pt x="142" y="158"/>
                  <a:pt x="139" y="164"/>
                </a:cubicBezTo>
                <a:cubicBezTo>
                  <a:pt x="141" y="154"/>
                  <a:pt x="141" y="154"/>
                  <a:pt x="141" y="154"/>
                </a:cubicBezTo>
                <a:cubicBezTo>
                  <a:pt x="143" y="146"/>
                  <a:pt x="138" y="138"/>
                  <a:pt x="130" y="137"/>
                </a:cubicBezTo>
                <a:cubicBezTo>
                  <a:pt x="122" y="135"/>
                  <a:pt x="114" y="139"/>
                  <a:pt x="112" y="148"/>
                </a:cubicBezTo>
                <a:cubicBezTo>
                  <a:pt x="112" y="149"/>
                  <a:pt x="112" y="149"/>
                  <a:pt x="112" y="149"/>
                </a:cubicBezTo>
                <a:cubicBezTo>
                  <a:pt x="112" y="142"/>
                  <a:pt x="107" y="135"/>
                  <a:pt x="100" y="134"/>
                </a:cubicBezTo>
                <a:cubicBezTo>
                  <a:pt x="94" y="133"/>
                  <a:pt x="86" y="137"/>
                  <a:pt x="84" y="143"/>
                </a:cubicBezTo>
                <a:cubicBezTo>
                  <a:pt x="84" y="143"/>
                  <a:pt x="84" y="143"/>
                  <a:pt x="84" y="143"/>
                </a:cubicBezTo>
                <a:cubicBezTo>
                  <a:pt x="82" y="135"/>
                  <a:pt x="74" y="130"/>
                  <a:pt x="67" y="131"/>
                </a:cubicBezTo>
                <a:cubicBezTo>
                  <a:pt x="59" y="134"/>
                  <a:pt x="53" y="141"/>
                  <a:pt x="55" y="149"/>
                </a:cubicBezTo>
                <a:cubicBezTo>
                  <a:pt x="59" y="168"/>
                  <a:pt x="59" y="168"/>
                  <a:pt x="59" y="168"/>
                </a:cubicBezTo>
                <a:cubicBezTo>
                  <a:pt x="60" y="173"/>
                  <a:pt x="65" y="178"/>
                  <a:pt x="72" y="178"/>
                </a:cubicBezTo>
                <a:cubicBezTo>
                  <a:pt x="74" y="178"/>
                  <a:pt x="75" y="178"/>
                  <a:pt x="76" y="178"/>
                </a:cubicBezTo>
                <a:cubicBezTo>
                  <a:pt x="78" y="178"/>
                  <a:pt x="78" y="178"/>
                  <a:pt x="79" y="177"/>
                </a:cubicBezTo>
                <a:cubicBezTo>
                  <a:pt x="80" y="182"/>
                  <a:pt x="84" y="186"/>
                  <a:pt x="90" y="188"/>
                </a:cubicBezTo>
                <a:cubicBezTo>
                  <a:pt x="91" y="188"/>
                  <a:pt x="91" y="188"/>
                  <a:pt x="91" y="188"/>
                </a:cubicBezTo>
                <a:cubicBezTo>
                  <a:pt x="96" y="188"/>
                  <a:pt x="102" y="185"/>
                  <a:pt x="106" y="181"/>
                </a:cubicBezTo>
                <a:cubicBezTo>
                  <a:pt x="104" y="182"/>
                  <a:pt x="104" y="182"/>
                  <a:pt x="104" y="182"/>
                </a:cubicBezTo>
                <a:cubicBezTo>
                  <a:pt x="103" y="189"/>
                  <a:pt x="108" y="197"/>
                  <a:pt x="116" y="200"/>
                </a:cubicBezTo>
                <a:cubicBezTo>
                  <a:pt x="116" y="200"/>
                  <a:pt x="116" y="200"/>
                  <a:pt x="118" y="200"/>
                </a:cubicBezTo>
                <a:cubicBezTo>
                  <a:pt x="123" y="200"/>
                  <a:pt x="129" y="197"/>
                  <a:pt x="131" y="193"/>
                </a:cubicBezTo>
                <a:cubicBezTo>
                  <a:pt x="131" y="200"/>
                  <a:pt x="135" y="206"/>
                  <a:pt x="143" y="209"/>
                </a:cubicBezTo>
                <a:cubicBezTo>
                  <a:pt x="143" y="209"/>
                  <a:pt x="143" y="209"/>
                  <a:pt x="145" y="209"/>
                </a:cubicBezTo>
                <a:cubicBezTo>
                  <a:pt x="151" y="209"/>
                  <a:pt x="158" y="205"/>
                  <a:pt x="161" y="197"/>
                </a:cubicBezTo>
                <a:cubicBezTo>
                  <a:pt x="166" y="174"/>
                  <a:pt x="166" y="174"/>
                  <a:pt x="166" y="174"/>
                </a:cubicBezTo>
                <a:cubicBezTo>
                  <a:pt x="168" y="166"/>
                  <a:pt x="162" y="158"/>
                  <a:pt x="155" y="157"/>
                </a:cubicBezTo>
                <a:close/>
                <a:moveTo>
                  <a:pt x="349" y="124"/>
                </a:moveTo>
                <a:cubicBezTo>
                  <a:pt x="338" y="30"/>
                  <a:pt x="338" y="30"/>
                  <a:pt x="338" y="30"/>
                </a:cubicBezTo>
                <a:cubicBezTo>
                  <a:pt x="337" y="24"/>
                  <a:pt x="332" y="21"/>
                  <a:pt x="326" y="22"/>
                </a:cubicBezTo>
                <a:cubicBezTo>
                  <a:pt x="294" y="30"/>
                  <a:pt x="294" y="30"/>
                  <a:pt x="294" y="30"/>
                </a:cubicBezTo>
                <a:cubicBezTo>
                  <a:pt x="294" y="30"/>
                  <a:pt x="328" y="64"/>
                  <a:pt x="323" y="135"/>
                </a:cubicBezTo>
                <a:cubicBezTo>
                  <a:pt x="338" y="135"/>
                  <a:pt x="338" y="135"/>
                  <a:pt x="338" y="135"/>
                </a:cubicBezTo>
                <a:cubicBezTo>
                  <a:pt x="345" y="135"/>
                  <a:pt x="349" y="130"/>
                  <a:pt x="349" y="124"/>
                </a:cubicBezTo>
                <a:close/>
                <a:moveTo>
                  <a:pt x="63" y="21"/>
                </a:moveTo>
                <a:cubicBezTo>
                  <a:pt x="47" y="11"/>
                  <a:pt x="47" y="11"/>
                  <a:pt x="47" y="11"/>
                </a:cubicBezTo>
                <a:cubicBezTo>
                  <a:pt x="42" y="9"/>
                  <a:pt x="36" y="11"/>
                  <a:pt x="34" y="17"/>
                </a:cubicBezTo>
                <a:cubicBezTo>
                  <a:pt x="3" y="118"/>
                  <a:pt x="3" y="118"/>
                  <a:pt x="3" y="118"/>
                </a:cubicBezTo>
                <a:cubicBezTo>
                  <a:pt x="0" y="124"/>
                  <a:pt x="4" y="130"/>
                  <a:pt x="9" y="130"/>
                </a:cubicBezTo>
                <a:cubicBezTo>
                  <a:pt x="35" y="135"/>
                  <a:pt x="35" y="135"/>
                  <a:pt x="35" y="135"/>
                </a:cubicBezTo>
                <a:cubicBezTo>
                  <a:pt x="32" y="79"/>
                  <a:pt x="63" y="21"/>
                  <a:pt x="6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endParaRPr lang="en-US" sz="2400" dirty="0">
              <a:gradFill>
                <a:gsLst>
                  <a:gs pos="1250">
                    <a:srgbClr val="FFFFFF"/>
                  </a:gs>
                  <a:gs pos="100000">
                    <a:srgbClr val="FFFFFF"/>
                  </a:gs>
                </a:gsLst>
                <a:lin ang="5400000" scaled="0"/>
              </a:gradFill>
              <a:ea typeface="MS PGothic" charset="0"/>
            </a:endParaRPr>
          </a:p>
        </p:txBody>
      </p:sp>
      <p:sp>
        <p:nvSpPr>
          <p:cNvPr id="219" name="Freeform 22"/>
          <p:cNvSpPr>
            <a:spLocks noChangeAspect="1" noEditPoints="1"/>
          </p:cNvSpPr>
          <p:nvPr/>
        </p:nvSpPr>
        <p:spPr bwMode="black">
          <a:xfrm>
            <a:off x="433841" y="5490084"/>
            <a:ext cx="378826" cy="378726"/>
          </a:xfrm>
          <a:custGeom>
            <a:avLst/>
            <a:gdLst>
              <a:gd name="T0" fmla="*/ 300 w 300"/>
              <a:gd name="T1" fmla="*/ 141 h 300"/>
              <a:gd name="T2" fmla="*/ 285 w 300"/>
              <a:gd name="T3" fmla="*/ 141 h 300"/>
              <a:gd name="T4" fmla="*/ 159 w 300"/>
              <a:gd name="T5" fmla="*/ 15 h 300"/>
              <a:gd name="T6" fmla="*/ 159 w 300"/>
              <a:gd name="T7" fmla="*/ 0 h 300"/>
              <a:gd name="T8" fmla="*/ 141 w 300"/>
              <a:gd name="T9" fmla="*/ 0 h 300"/>
              <a:gd name="T10" fmla="*/ 141 w 300"/>
              <a:gd name="T11" fmla="*/ 15 h 300"/>
              <a:gd name="T12" fmla="*/ 15 w 300"/>
              <a:gd name="T13" fmla="*/ 141 h 300"/>
              <a:gd name="T14" fmla="*/ 0 w 300"/>
              <a:gd name="T15" fmla="*/ 141 h 300"/>
              <a:gd name="T16" fmla="*/ 0 w 300"/>
              <a:gd name="T17" fmla="*/ 159 h 300"/>
              <a:gd name="T18" fmla="*/ 15 w 300"/>
              <a:gd name="T19" fmla="*/ 159 h 300"/>
              <a:gd name="T20" fmla="*/ 141 w 300"/>
              <a:gd name="T21" fmla="*/ 285 h 300"/>
              <a:gd name="T22" fmla="*/ 141 w 300"/>
              <a:gd name="T23" fmla="*/ 300 h 300"/>
              <a:gd name="T24" fmla="*/ 159 w 300"/>
              <a:gd name="T25" fmla="*/ 300 h 300"/>
              <a:gd name="T26" fmla="*/ 159 w 300"/>
              <a:gd name="T27" fmla="*/ 285 h 300"/>
              <a:gd name="T28" fmla="*/ 285 w 300"/>
              <a:gd name="T29" fmla="*/ 159 h 300"/>
              <a:gd name="T30" fmla="*/ 300 w 300"/>
              <a:gd name="T31" fmla="*/ 159 h 300"/>
              <a:gd name="T32" fmla="*/ 300 w 300"/>
              <a:gd name="T33" fmla="*/ 141 h 300"/>
              <a:gd name="T34" fmla="*/ 258 w 300"/>
              <a:gd name="T35" fmla="*/ 141 h 300"/>
              <a:gd name="T36" fmla="*/ 230 w 300"/>
              <a:gd name="T37" fmla="*/ 141 h 300"/>
              <a:gd name="T38" fmla="*/ 159 w 300"/>
              <a:gd name="T39" fmla="*/ 70 h 300"/>
              <a:gd name="T40" fmla="*/ 159 w 300"/>
              <a:gd name="T41" fmla="*/ 42 h 300"/>
              <a:gd name="T42" fmla="*/ 258 w 300"/>
              <a:gd name="T43" fmla="*/ 141 h 300"/>
              <a:gd name="T44" fmla="*/ 141 w 300"/>
              <a:gd name="T45" fmla="*/ 125 h 300"/>
              <a:gd name="T46" fmla="*/ 125 w 300"/>
              <a:gd name="T47" fmla="*/ 141 h 300"/>
              <a:gd name="T48" fmla="*/ 97 w 300"/>
              <a:gd name="T49" fmla="*/ 141 h 300"/>
              <a:gd name="T50" fmla="*/ 141 w 300"/>
              <a:gd name="T51" fmla="*/ 97 h 300"/>
              <a:gd name="T52" fmla="*/ 141 w 300"/>
              <a:gd name="T53" fmla="*/ 125 h 300"/>
              <a:gd name="T54" fmla="*/ 125 w 300"/>
              <a:gd name="T55" fmla="*/ 159 h 300"/>
              <a:gd name="T56" fmla="*/ 141 w 300"/>
              <a:gd name="T57" fmla="*/ 175 h 300"/>
              <a:gd name="T58" fmla="*/ 141 w 300"/>
              <a:gd name="T59" fmla="*/ 203 h 300"/>
              <a:gd name="T60" fmla="*/ 97 w 300"/>
              <a:gd name="T61" fmla="*/ 159 h 300"/>
              <a:gd name="T62" fmla="*/ 125 w 300"/>
              <a:gd name="T63" fmla="*/ 159 h 300"/>
              <a:gd name="T64" fmla="*/ 159 w 300"/>
              <a:gd name="T65" fmla="*/ 175 h 300"/>
              <a:gd name="T66" fmla="*/ 175 w 300"/>
              <a:gd name="T67" fmla="*/ 159 h 300"/>
              <a:gd name="T68" fmla="*/ 203 w 300"/>
              <a:gd name="T69" fmla="*/ 159 h 300"/>
              <a:gd name="T70" fmla="*/ 159 w 300"/>
              <a:gd name="T71" fmla="*/ 203 h 300"/>
              <a:gd name="T72" fmla="*/ 159 w 300"/>
              <a:gd name="T73" fmla="*/ 175 h 300"/>
              <a:gd name="T74" fmla="*/ 175 w 300"/>
              <a:gd name="T75" fmla="*/ 141 h 300"/>
              <a:gd name="T76" fmla="*/ 159 w 300"/>
              <a:gd name="T77" fmla="*/ 125 h 300"/>
              <a:gd name="T78" fmla="*/ 159 w 300"/>
              <a:gd name="T79" fmla="*/ 97 h 300"/>
              <a:gd name="T80" fmla="*/ 203 w 300"/>
              <a:gd name="T81" fmla="*/ 141 h 300"/>
              <a:gd name="T82" fmla="*/ 175 w 300"/>
              <a:gd name="T83" fmla="*/ 141 h 300"/>
              <a:gd name="T84" fmla="*/ 141 w 300"/>
              <a:gd name="T85" fmla="*/ 42 h 300"/>
              <a:gd name="T86" fmla="*/ 141 w 300"/>
              <a:gd name="T87" fmla="*/ 70 h 300"/>
              <a:gd name="T88" fmla="*/ 70 w 300"/>
              <a:gd name="T89" fmla="*/ 141 h 300"/>
              <a:gd name="T90" fmla="*/ 42 w 300"/>
              <a:gd name="T91" fmla="*/ 141 h 300"/>
              <a:gd name="T92" fmla="*/ 141 w 300"/>
              <a:gd name="T93" fmla="*/ 42 h 300"/>
              <a:gd name="T94" fmla="*/ 42 w 300"/>
              <a:gd name="T95" fmla="*/ 159 h 300"/>
              <a:gd name="T96" fmla="*/ 70 w 300"/>
              <a:gd name="T97" fmla="*/ 159 h 300"/>
              <a:gd name="T98" fmla="*/ 141 w 300"/>
              <a:gd name="T99" fmla="*/ 230 h 300"/>
              <a:gd name="T100" fmla="*/ 141 w 300"/>
              <a:gd name="T101" fmla="*/ 258 h 300"/>
              <a:gd name="T102" fmla="*/ 42 w 300"/>
              <a:gd name="T103" fmla="*/ 159 h 300"/>
              <a:gd name="T104" fmla="*/ 159 w 300"/>
              <a:gd name="T105" fmla="*/ 258 h 300"/>
              <a:gd name="T106" fmla="*/ 159 w 300"/>
              <a:gd name="T107" fmla="*/ 230 h 300"/>
              <a:gd name="T108" fmla="*/ 230 w 300"/>
              <a:gd name="T109" fmla="*/ 159 h 300"/>
              <a:gd name="T110" fmla="*/ 258 w 300"/>
              <a:gd name="T111" fmla="*/ 159 h 300"/>
              <a:gd name="T112" fmla="*/ 159 w 300"/>
              <a:gd name="T113" fmla="*/ 25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 h="300">
                <a:moveTo>
                  <a:pt x="300" y="141"/>
                </a:moveTo>
                <a:cubicBezTo>
                  <a:pt x="285" y="141"/>
                  <a:pt x="285" y="141"/>
                  <a:pt x="285" y="141"/>
                </a:cubicBezTo>
                <a:cubicBezTo>
                  <a:pt x="280" y="74"/>
                  <a:pt x="226" y="20"/>
                  <a:pt x="159" y="15"/>
                </a:cubicBezTo>
                <a:cubicBezTo>
                  <a:pt x="159" y="0"/>
                  <a:pt x="159" y="0"/>
                  <a:pt x="159" y="0"/>
                </a:cubicBezTo>
                <a:cubicBezTo>
                  <a:pt x="141" y="0"/>
                  <a:pt x="141" y="0"/>
                  <a:pt x="141" y="0"/>
                </a:cubicBezTo>
                <a:cubicBezTo>
                  <a:pt x="141" y="15"/>
                  <a:pt x="141" y="15"/>
                  <a:pt x="141" y="15"/>
                </a:cubicBezTo>
                <a:cubicBezTo>
                  <a:pt x="74" y="20"/>
                  <a:pt x="20" y="74"/>
                  <a:pt x="15" y="141"/>
                </a:cubicBezTo>
                <a:cubicBezTo>
                  <a:pt x="0" y="141"/>
                  <a:pt x="0" y="141"/>
                  <a:pt x="0" y="141"/>
                </a:cubicBezTo>
                <a:cubicBezTo>
                  <a:pt x="0" y="159"/>
                  <a:pt x="0" y="159"/>
                  <a:pt x="0" y="159"/>
                </a:cubicBezTo>
                <a:cubicBezTo>
                  <a:pt x="15" y="159"/>
                  <a:pt x="15" y="159"/>
                  <a:pt x="15" y="159"/>
                </a:cubicBezTo>
                <a:cubicBezTo>
                  <a:pt x="20" y="226"/>
                  <a:pt x="74" y="280"/>
                  <a:pt x="141" y="285"/>
                </a:cubicBezTo>
                <a:cubicBezTo>
                  <a:pt x="141" y="300"/>
                  <a:pt x="141" y="300"/>
                  <a:pt x="141" y="300"/>
                </a:cubicBezTo>
                <a:cubicBezTo>
                  <a:pt x="159" y="300"/>
                  <a:pt x="159" y="300"/>
                  <a:pt x="159" y="300"/>
                </a:cubicBezTo>
                <a:cubicBezTo>
                  <a:pt x="159" y="285"/>
                  <a:pt x="159" y="285"/>
                  <a:pt x="159" y="285"/>
                </a:cubicBezTo>
                <a:cubicBezTo>
                  <a:pt x="226" y="280"/>
                  <a:pt x="280" y="226"/>
                  <a:pt x="285" y="159"/>
                </a:cubicBezTo>
                <a:cubicBezTo>
                  <a:pt x="300" y="159"/>
                  <a:pt x="300" y="159"/>
                  <a:pt x="300" y="159"/>
                </a:cubicBezTo>
                <a:lnTo>
                  <a:pt x="300" y="141"/>
                </a:lnTo>
                <a:close/>
                <a:moveTo>
                  <a:pt x="258" y="141"/>
                </a:moveTo>
                <a:cubicBezTo>
                  <a:pt x="230" y="141"/>
                  <a:pt x="230" y="141"/>
                  <a:pt x="230" y="141"/>
                </a:cubicBezTo>
                <a:cubicBezTo>
                  <a:pt x="226" y="103"/>
                  <a:pt x="197" y="74"/>
                  <a:pt x="159" y="70"/>
                </a:cubicBezTo>
                <a:cubicBezTo>
                  <a:pt x="159" y="42"/>
                  <a:pt x="159" y="42"/>
                  <a:pt x="159" y="42"/>
                </a:cubicBezTo>
                <a:cubicBezTo>
                  <a:pt x="211" y="47"/>
                  <a:pt x="253" y="89"/>
                  <a:pt x="258" y="141"/>
                </a:cubicBezTo>
                <a:close/>
                <a:moveTo>
                  <a:pt x="141" y="125"/>
                </a:moveTo>
                <a:cubicBezTo>
                  <a:pt x="133" y="127"/>
                  <a:pt x="127" y="133"/>
                  <a:pt x="125" y="141"/>
                </a:cubicBezTo>
                <a:cubicBezTo>
                  <a:pt x="97" y="141"/>
                  <a:pt x="97" y="141"/>
                  <a:pt x="97" y="141"/>
                </a:cubicBezTo>
                <a:cubicBezTo>
                  <a:pt x="101" y="118"/>
                  <a:pt x="118" y="101"/>
                  <a:pt x="141" y="97"/>
                </a:cubicBezTo>
                <a:lnTo>
                  <a:pt x="141" y="125"/>
                </a:lnTo>
                <a:close/>
                <a:moveTo>
                  <a:pt x="125" y="159"/>
                </a:moveTo>
                <a:cubicBezTo>
                  <a:pt x="127" y="167"/>
                  <a:pt x="133" y="173"/>
                  <a:pt x="141" y="175"/>
                </a:cubicBezTo>
                <a:cubicBezTo>
                  <a:pt x="141" y="203"/>
                  <a:pt x="141" y="203"/>
                  <a:pt x="141" y="203"/>
                </a:cubicBezTo>
                <a:cubicBezTo>
                  <a:pt x="118" y="199"/>
                  <a:pt x="101" y="182"/>
                  <a:pt x="97" y="159"/>
                </a:cubicBezTo>
                <a:lnTo>
                  <a:pt x="125" y="159"/>
                </a:lnTo>
                <a:close/>
                <a:moveTo>
                  <a:pt x="159" y="175"/>
                </a:moveTo>
                <a:cubicBezTo>
                  <a:pt x="167" y="173"/>
                  <a:pt x="173" y="167"/>
                  <a:pt x="175" y="159"/>
                </a:cubicBezTo>
                <a:cubicBezTo>
                  <a:pt x="203" y="159"/>
                  <a:pt x="203" y="159"/>
                  <a:pt x="203" y="159"/>
                </a:cubicBezTo>
                <a:cubicBezTo>
                  <a:pt x="199" y="182"/>
                  <a:pt x="182" y="199"/>
                  <a:pt x="159" y="203"/>
                </a:cubicBezTo>
                <a:lnTo>
                  <a:pt x="159" y="175"/>
                </a:lnTo>
                <a:close/>
                <a:moveTo>
                  <a:pt x="175" y="141"/>
                </a:moveTo>
                <a:cubicBezTo>
                  <a:pt x="173" y="133"/>
                  <a:pt x="167" y="127"/>
                  <a:pt x="159" y="125"/>
                </a:cubicBezTo>
                <a:cubicBezTo>
                  <a:pt x="159" y="97"/>
                  <a:pt x="159" y="97"/>
                  <a:pt x="159" y="97"/>
                </a:cubicBezTo>
                <a:cubicBezTo>
                  <a:pt x="182" y="101"/>
                  <a:pt x="199" y="118"/>
                  <a:pt x="203" y="141"/>
                </a:cubicBezTo>
                <a:lnTo>
                  <a:pt x="175" y="141"/>
                </a:lnTo>
                <a:close/>
                <a:moveTo>
                  <a:pt x="141" y="42"/>
                </a:moveTo>
                <a:cubicBezTo>
                  <a:pt x="141" y="70"/>
                  <a:pt x="141" y="70"/>
                  <a:pt x="141" y="70"/>
                </a:cubicBezTo>
                <a:cubicBezTo>
                  <a:pt x="103" y="74"/>
                  <a:pt x="74" y="103"/>
                  <a:pt x="70" y="141"/>
                </a:cubicBezTo>
                <a:cubicBezTo>
                  <a:pt x="42" y="141"/>
                  <a:pt x="42" y="141"/>
                  <a:pt x="42" y="141"/>
                </a:cubicBezTo>
                <a:cubicBezTo>
                  <a:pt x="47" y="89"/>
                  <a:pt x="89" y="47"/>
                  <a:pt x="141" y="42"/>
                </a:cubicBezTo>
                <a:close/>
                <a:moveTo>
                  <a:pt x="42" y="159"/>
                </a:moveTo>
                <a:cubicBezTo>
                  <a:pt x="70" y="159"/>
                  <a:pt x="70" y="159"/>
                  <a:pt x="70" y="159"/>
                </a:cubicBezTo>
                <a:cubicBezTo>
                  <a:pt x="74" y="197"/>
                  <a:pt x="103" y="226"/>
                  <a:pt x="141" y="230"/>
                </a:cubicBezTo>
                <a:cubicBezTo>
                  <a:pt x="141" y="258"/>
                  <a:pt x="141" y="258"/>
                  <a:pt x="141" y="258"/>
                </a:cubicBezTo>
                <a:cubicBezTo>
                  <a:pt x="89" y="253"/>
                  <a:pt x="47" y="211"/>
                  <a:pt x="42" y="159"/>
                </a:cubicBezTo>
                <a:close/>
                <a:moveTo>
                  <a:pt x="159" y="258"/>
                </a:moveTo>
                <a:cubicBezTo>
                  <a:pt x="159" y="230"/>
                  <a:pt x="159" y="230"/>
                  <a:pt x="159" y="230"/>
                </a:cubicBezTo>
                <a:cubicBezTo>
                  <a:pt x="197" y="226"/>
                  <a:pt x="226" y="197"/>
                  <a:pt x="230" y="159"/>
                </a:cubicBezTo>
                <a:cubicBezTo>
                  <a:pt x="258" y="159"/>
                  <a:pt x="258" y="159"/>
                  <a:pt x="258" y="159"/>
                </a:cubicBezTo>
                <a:cubicBezTo>
                  <a:pt x="253" y="211"/>
                  <a:pt x="211" y="253"/>
                  <a:pt x="159" y="2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1" tIns="41141" rIns="82281" bIns="41141" numCol="1" anchor="t" anchorCtr="0" compatLnSpc="1">
            <a:prstTxWarp prst="textNoShape">
              <a:avLst/>
            </a:prstTxWarp>
          </a:bodyPr>
          <a:lstStyle/>
          <a:p>
            <a:pPr defTabSz="932384"/>
            <a:endParaRPr lang="en-US" sz="1598" dirty="0">
              <a:gradFill>
                <a:gsLst>
                  <a:gs pos="1250">
                    <a:srgbClr val="FFFFFF"/>
                  </a:gs>
                  <a:gs pos="100000">
                    <a:srgbClr val="FFFFFF"/>
                  </a:gs>
                </a:gsLst>
                <a:lin ang="5400000" scaled="0"/>
              </a:gradFill>
              <a:ea typeface="MS PGothic" charset="0"/>
            </a:endParaRPr>
          </a:p>
        </p:txBody>
      </p:sp>
      <p:sp>
        <p:nvSpPr>
          <p:cNvPr id="220" name="Freeform 90"/>
          <p:cNvSpPr>
            <a:spLocks noChangeAspect="1" noEditPoints="1"/>
          </p:cNvSpPr>
          <p:nvPr/>
        </p:nvSpPr>
        <p:spPr bwMode="black">
          <a:xfrm>
            <a:off x="433842" y="4004069"/>
            <a:ext cx="343253" cy="376594"/>
          </a:xfrm>
          <a:custGeom>
            <a:avLst/>
            <a:gdLst>
              <a:gd name="T0" fmla="*/ 278 w 278"/>
              <a:gd name="T1" fmla="*/ 57 h 305"/>
              <a:gd name="T2" fmla="*/ 277 w 278"/>
              <a:gd name="T3" fmla="*/ 54 h 305"/>
              <a:gd name="T4" fmla="*/ 276 w 278"/>
              <a:gd name="T5" fmla="*/ 52 h 305"/>
              <a:gd name="T6" fmla="*/ 274 w 278"/>
              <a:gd name="T7" fmla="*/ 49 h 305"/>
              <a:gd name="T8" fmla="*/ 272 w 278"/>
              <a:gd name="T9" fmla="*/ 47 h 305"/>
              <a:gd name="T10" fmla="*/ 270 w 278"/>
              <a:gd name="T11" fmla="*/ 46 h 305"/>
              <a:gd name="T12" fmla="*/ 267 w 278"/>
              <a:gd name="T13" fmla="*/ 45 h 305"/>
              <a:gd name="T14" fmla="*/ 265 w 278"/>
              <a:gd name="T15" fmla="*/ 44 h 305"/>
              <a:gd name="T16" fmla="*/ 263 w 278"/>
              <a:gd name="T17" fmla="*/ 44 h 305"/>
              <a:gd name="T18" fmla="*/ 32 w 278"/>
              <a:gd name="T19" fmla="*/ 13 h 305"/>
              <a:gd name="T20" fmla="*/ 2 w 278"/>
              <a:gd name="T21" fmla="*/ 21 h 305"/>
              <a:gd name="T22" fmla="*/ 63 w 278"/>
              <a:gd name="T23" fmla="*/ 256 h 305"/>
              <a:gd name="T24" fmla="*/ 65 w 278"/>
              <a:gd name="T25" fmla="*/ 259 h 305"/>
              <a:gd name="T26" fmla="*/ 66 w 278"/>
              <a:gd name="T27" fmla="*/ 261 h 305"/>
              <a:gd name="T28" fmla="*/ 68 w 278"/>
              <a:gd name="T29" fmla="*/ 263 h 305"/>
              <a:gd name="T30" fmla="*/ 71 w 278"/>
              <a:gd name="T31" fmla="*/ 265 h 305"/>
              <a:gd name="T32" fmla="*/ 72 w 278"/>
              <a:gd name="T33" fmla="*/ 265 h 305"/>
              <a:gd name="T34" fmla="*/ 119 w 278"/>
              <a:gd name="T35" fmla="*/ 266 h 305"/>
              <a:gd name="T36" fmla="*/ 211 w 278"/>
              <a:gd name="T37" fmla="*/ 254 h 305"/>
              <a:gd name="T38" fmla="*/ 248 w 278"/>
              <a:gd name="T39" fmla="*/ 251 h 305"/>
              <a:gd name="T40" fmla="*/ 89 w 278"/>
              <a:gd name="T41" fmla="*/ 236 h 305"/>
              <a:gd name="T42" fmla="*/ 248 w 278"/>
              <a:gd name="T43" fmla="*/ 179 h 305"/>
              <a:gd name="T44" fmla="*/ 251 w 278"/>
              <a:gd name="T45" fmla="*/ 179 h 305"/>
              <a:gd name="T46" fmla="*/ 254 w 278"/>
              <a:gd name="T47" fmla="*/ 178 h 305"/>
              <a:gd name="T48" fmla="*/ 256 w 278"/>
              <a:gd name="T49" fmla="*/ 177 h 305"/>
              <a:gd name="T50" fmla="*/ 258 w 278"/>
              <a:gd name="T51" fmla="*/ 175 h 305"/>
              <a:gd name="T52" fmla="*/ 260 w 278"/>
              <a:gd name="T53" fmla="*/ 173 h 305"/>
              <a:gd name="T54" fmla="*/ 261 w 278"/>
              <a:gd name="T55" fmla="*/ 170 h 305"/>
              <a:gd name="T56" fmla="*/ 262 w 278"/>
              <a:gd name="T57" fmla="*/ 168 h 305"/>
              <a:gd name="T58" fmla="*/ 263 w 278"/>
              <a:gd name="T59" fmla="*/ 166 h 305"/>
              <a:gd name="T60" fmla="*/ 278 w 278"/>
              <a:gd name="T61" fmla="*/ 60 h 305"/>
              <a:gd name="T62" fmla="*/ 278 w 278"/>
              <a:gd name="T63" fmla="*/ 59 h 305"/>
              <a:gd name="T64" fmla="*/ 66 w 278"/>
              <a:gd name="T65" fmla="*/ 149 h 305"/>
              <a:gd name="T66" fmla="*/ 238 w 278"/>
              <a:gd name="T67" fmla="*/ 126 h 305"/>
              <a:gd name="T68" fmla="*/ 242 w 278"/>
              <a:gd name="T69" fmla="*/ 96 h 305"/>
              <a:gd name="T70" fmla="*/ 47 w 278"/>
              <a:gd name="T71" fmla="*/ 74 h 305"/>
              <a:gd name="T72" fmla="*/ 242 w 278"/>
              <a:gd name="T73" fmla="*/ 96 h 305"/>
              <a:gd name="T74" fmla="*/ 95 w 278"/>
              <a:gd name="T75" fmla="*/ 305 h 305"/>
              <a:gd name="T76" fmla="*/ 95 w 278"/>
              <a:gd name="T77" fmla="*/ 263 h 305"/>
              <a:gd name="T78" fmla="*/ 232 w 278"/>
              <a:gd name="T79" fmla="*/ 284 h 305"/>
              <a:gd name="T80" fmla="*/ 190 w 278"/>
              <a:gd name="T81" fmla="*/ 284 h 305"/>
              <a:gd name="T82" fmla="*/ 232 w 278"/>
              <a:gd name="T83" fmla="*/ 28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8" h="305">
                <a:moveTo>
                  <a:pt x="278" y="59"/>
                </a:moveTo>
                <a:cubicBezTo>
                  <a:pt x="278" y="58"/>
                  <a:pt x="278" y="57"/>
                  <a:pt x="278" y="57"/>
                </a:cubicBezTo>
                <a:cubicBezTo>
                  <a:pt x="278" y="56"/>
                  <a:pt x="278" y="56"/>
                  <a:pt x="278" y="56"/>
                </a:cubicBezTo>
                <a:cubicBezTo>
                  <a:pt x="277" y="55"/>
                  <a:pt x="277" y="55"/>
                  <a:pt x="277" y="54"/>
                </a:cubicBezTo>
                <a:cubicBezTo>
                  <a:pt x="277" y="54"/>
                  <a:pt x="277" y="53"/>
                  <a:pt x="277" y="53"/>
                </a:cubicBezTo>
                <a:cubicBezTo>
                  <a:pt x="276" y="52"/>
                  <a:pt x="276" y="52"/>
                  <a:pt x="276" y="52"/>
                </a:cubicBezTo>
                <a:cubicBezTo>
                  <a:pt x="276" y="51"/>
                  <a:pt x="275" y="51"/>
                  <a:pt x="275" y="50"/>
                </a:cubicBezTo>
                <a:cubicBezTo>
                  <a:pt x="275" y="50"/>
                  <a:pt x="275" y="50"/>
                  <a:pt x="274" y="49"/>
                </a:cubicBezTo>
                <a:cubicBezTo>
                  <a:pt x="274" y="49"/>
                  <a:pt x="274" y="48"/>
                  <a:pt x="273" y="48"/>
                </a:cubicBezTo>
                <a:cubicBezTo>
                  <a:pt x="273" y="48"/>
                  <a:pt x="273" y="48"/>
                  <a:pt x="272" y="47"/>
                </a:cubicBezTo>
                <a:cubicBezTo>
                  <a:pt x="272" y="47"/>
                  <a:pt x="271" y="47"/>
                  <a:pt x="271" y="46"/>
                </a:cubicBezTo>
                <a:cubicBezTo>
                  <a:pt x="271" y="46"/>
                  <a:pt x="270" y="46"/>
                  <a:pt x="270" y="46"/>
                </a:cubicBezTo>
                <a:cubicBezTo>
                  <a:pt x="269" y="45"/>
                  <a:pt x="269" y="45"/>
                  <a:pt x="268" y="45"/>
                </a:cubicBezTo>
                <a:cubicBezTo>
                  <a:pt x="268" y="45"/>
                  <a:pt x="268" y="45"/>
                  <a:pt x="267" y="45"/>
                </a:cubicBezTo>
                <a:cubicBezTo>
                  <a:pt x="267" y="44"/>
                  <a:pt x="266" y="44"/>
                  <a:pt x="266" y="44"/>
                </a:cubicBezTo>
                <a:cubicBezTo>
                  <a:pt x="265" y="44"/>
                  <a:pt x="265" y="44"/>
                  <a:pt x="265" y="44"/>
                </a:cubicBezTo>
                <a:cubicBezTo>
                  <a:pt x="265" y="44"/>
                  <a:pt x="264" y="44"/>
                  <a:pt x="264" y="44"/>
                </a:cubicBezTo>
                <a:cubicBezTo>
                  <a:pt x="264" y="44"/>
                  <a:pt x="263" y="44"/>
                  <a:pt x="263" y="44"/>
                </a:cubicBezTo>
                <a:cubicBezTo>
                  <a:pt x="39" y="44"/>
                  <a:pt x="39" y="44"/>
                  <a:pt x="39" y="44"/>
                </a:cubicBezTo>
                <a:cubicBezTo>
                  <a:pt x="32" y="13"/>
                  <a:pt x="32" y="13"/>
                  <a:pt x="32" y="13"/>
                </a:cubicBezTo>
                <a:cubicBezTo>
                  <a:pt x="29" y="5"/>
                  <a:pt x="21" y="0"/>
                  <a:pt x="13" y="2"/>
                </a:cubicBezTo>
                <a:cubicBezTo>
                  <a:pt x="5" y="5"/>
                  <a:pt x="0" y="13"/>
                  <a:pt x="2" y="21"/>
                </a:cubicBezTo>
                <a:cubicBezTo>
                  <a:pt x="62" y="255"/>
                  <a:pt x="62" y="255"/>
                  <a:pt x="62" y="255"/>
                </a:cubicBezTo>
                <a:cubicBezTo>
                  <a:pt x="63" y="255"/>
                  <a:pt x="63" y="256"/>
                  <a:pt x="63" y="256"/>
                </a:cubicBezTo>
                <a:cubicBezTo>
                  <a:pt x="63" y="256"/>
                  <a:pt x="63" y="257"/>
                  <a:pt x="63" y="257"/>
                </a:cubicBezTo>
                <a:cubicBezTo>
                  <a:pt x="64" y="258"/>
                  <a:pt x="64" y="259"/>
                  <a:pt x="65" y="259"/>
                </a:cubicBezTo>
                <a:cubicBezTo>
                  <a:pt x="65" y="259"/>
                  <a:pt x="65" y="259"/>
                  <a:pt x="65" y="259"/>
                </a:cubicBezTo>
                <a:cubicBezTo>
                  <a:pt x="65" y="260"/>
                  <a:pt x="66" y="261"/>
                  <a:pt x="66" y="261"/>
                </a:cubicBezTo>
                <a:cubicBezTo>
                  <a:pt x="66" y="262"/>
                  <a:pt x="67" y="262"/>
                  <a:pt x="67" y="262"/>
                </a:cubicBezTo>
                <a:cubicBezTo>
                  <a:pt x="67" y="262"/>
                  <a:pt x="68" y="263"/>
                  <a:pt x="68" y="263"/>
                </a:cubicBezTo>
                <a:cubicBezTo>
                  <a:pt x="69" y="263"/>
                  <a:pt x="69" y="264"/>
                  <a:pt x="69" y="264"/>
                </a:cubicBezTo>
                <a:cubicBezTo>
                  <a:pt x="70" y="264"/>
                  <a:pt x="70" y="264"/>
                  <a:pt x="71" y="265"/>
                </a:cubicBezTo>
                <a:cubicBezTo>
                  <a:pt x="71" y="265"/>
                  <a:pt x="71" y="265"/>
                  <a:pt x="72" y="265"/>
                </a:cubicBezTo>
                <a:cubicBezTo>
                  <a:pt x="72" y="265"/>
                  <a:pt x="72" y="265"/>
                  <a:pt x="72" y="265"/>
                </a:cubicBezTo>
                <a:cubicBezTo>
                  <a:pt x="77" y="258"/>
                  <a:pt x="86" y="254"/>
                  <a:pt x="95" y="254"/>
                </a:cubicBezTo>
                <a:cubicBezTo>
                  <a:pt x="105" y="254"/>
                  <a:pt x="113" y="259"/>
                  <a:pt x="119" y="266"/>
                </a:cubicBezTo>
                <a:cubicBezTo>
                  <a:pt x="187" y="266"/>
                  <a:pt x="187" y="266"/>
                  <a:pt x="187" y="266"/>
                </a:cubicBezTo>
                <a:cubicBezTo>
                  <a:pt x="193" y="259"/>
                  <a:pt x="201" y="254"/>
                  <a:pt x="211" y="254"/>
                </a:cubicBezTo>
                <a:cubicBezTo>
                  <a:pt x="221" y="254"/>
                  <a:pt x="229" y="259"/>
                  <a:pt x="235" y="266"/>
                </a:cubicBezTo>
                <a:cubicBezTo>
                  <a:pt x="242" y="265"/>
                  <a:pt x="248" y="259"/>
                  <a:pt x="248" y="251"/>
                </a:cubicBezTo>
                <a:cubicBezTo>
                  <a:pt x="248" y="243"/>
                  <a:pt x="241" y="236"/>
                  <a:pt x="233" y="236"/>
                </a:cubicBezTo>
                <a:cubicBezTo>
                  <a:pt x="89" y="236"/>
                  <a:pt x="89" y="236"/>
                  <a:pt x="89" y="236"/>
                </a:cubicBezTo>
                <a:cubicBezTo>
                  <a:pt x="74" y="179"/>
                  <a:pt x="74" y="179"/>
                  <a:pt x="74" y="179"/>
                </a:cubicBezTo>
                <a:cubicBezTo>
                  <a:pt x="248" y="179"/>
                  <a:pt x="248" y="179"/>
                  <a:pt x="248" y="179"/>
                </a:cubicBezTo>
                <a:cubicBezTo>
                  <a:pt x="248" y="179"/>
                  <a:pt x="248" y="179"/>
                  <a:pt x="248" y="179"/>
                </a:cubicBezTo>
                <a:cubicBezTo>
                  <a:pt x="249" y="179"/>
                  <a:pt x="250" y="179"/>
                  <a:pt x="251" y="179"/>
                </a:cubicBezTo>
                <a:cubicBezTo>
                  <a:pt x="251" y="179"/>
                  <a:pt x="251" y="179"/>
                  <a:pt x="252" y="178"/>
                </a:cubicBezTo>
                <a:cubicBezTo>
                  <a:pt x="252" y="178"/>
                  <a:pt x="253" y="178"/>
                  <a:pt x="254" y="178"/>
                </a:cubicBezTo>
                <a:cubicBezTo>
                  <a:pt x="254" y="178"/>
                  <a:pt x="254" y="178"/>
                  <a:pt x="255" y="177"/>
                </a:cubicBezTo>
                <a:cubicBezTo>
                  <a:pt x="255" y="177"/>
                  <a:pt x="256" y="177"/>
                  <a:pt x="256" y="177"/>
                </a:cubicBezTo>
                <a:cubicBezTo>
                  <a:pt x="256" y="176"/>
                  <a:pt x="257" y="176"/>
                  <a:pt x="257" y="176"/>
                </a:cubicBezTo>
                <a:cubicBezTo>
                  <a:pt x="257" y="176"/>
                  <a:pt x="258" y="175"/>
                  <a:pt x="258" y="175"/>
                </a:cubicBezTo>
                <a:cubicBezTo>
                  <a:pt x="259" y="175"/>
                  <a:pt x="259" y="174"/>
                  <a:pt x="259" y="174"/>
                </a:cubicBezTo>
                <a:cubicBezTo>
                  <a:pt x="259" y="174"/>
                  <a:pt x="260" y="173"/>
                  <a:pt x="260" y="173"/>
                </a:cubicBezTo>
                <a:cubicBezTo>
                  <a:pt x="260" y="173"/>
                  <a:pt x="261" y="172"/>
                  <a:pt x="261" y="172"/>
                </a:cubicBezTo>
                <a:cubicBezTo>
                  <a:pt x="261" y="171"/>
                  <a:pt x="261" y="171"/>
                  <a:pt x="261" y="170"/>
                </a:cubicBezTo>
                <a:cubicBezTo>
                  <a:pt x="262" y="170"/>
                  <a:pt x="262" y="170"/>
                  <a:pt x="262" y="169"/>
                </a:cubicBezTo>
                <a:cubicBezTo>
                  <a:pt x="262" y="169"/>
                  <a:pt x="262" y="168"/>
                  <a:pt x="262" y="168"/>
                </a:cubicBezTo>
                <a:cubicBezTo>
                  <a:pt x="263" y="167"/>
                  <a:pt x="263" y="167"/>
                  <a:pt x="263" y="167"/>
                </a:cubicBezTo>
                <a:cubicBezTo>
                  <a:pt x="263" y="166"/>
                  <a:pt x="263" y="166"/>
                  <a:pt x="263" y="166"/>
                </a:cubicBezTo>
                <a:cubicBezTo>
                  <a:pt x="278" y="61"/>
                  <a:pt x="278" y="61"/>
                  <a:pt x="278" y="61"/>
                </a:cubicBezTo>
                <a:cubicBezTo>
                  <a:pt x="278" y="61"/>
                  <a:pt x="278" y="60"/>
                  <a:pt x="278" y="60"/>
                </a:cubicBezTo>
                <a:cubicBezTo>
                  <a:pt x="278" y="60"/>
                  <a:pt x="278" y="59"/>
                  <a:pt x="278" y="59"/>
                </a:cubicBezTo>
                <a:cubicBezTo>
                  <a:pt x="278" y="59"/>
                  <a:pt x="278" y="59"/>
                  <a:pt x="278" y="59"/>
                </a:cubicBezTo>
                <a:close/>
                <a:moveTo>
                  <a:pt x="235" y="149"/>
                </a:moveTo>
                <a:cubicBezTo>
                  <a:pt x="66" y="149"/>
                  <a:pt x="66" y="149"/>
                  <a:pt x="66" y="149"/>
                </a:cubicBezTo>
                <a:cubicBezTo>
                  <a:pt x="61" y="126"/>
                  <a:pt x="61" y="126"/>
                  <a:pt x="61" y="126"/>
                </a:cubicBezTo>
                <a:cubicBezTo>
                  <a:pt x="238" y="126"/>
                  <a:pt x="238" y="126"/>
                  <a:pt x="238" y="126"/>
                </a:cubicBezTo>
                <a:lnTo>
                  <a:pt x="235" y="149"/>
                </a:lnTo>
                <a:close/>
                <a:moveTo>
                  <a:pt x="242" y="96"/>
                </a:moveTo>
                <a:cubicBezTo>
                  <a:pt x="53" y="96"/>
                  <a:pt x="53" y="96"/>
                  <a:pt x="53" y="96"/>
                </a:cubicBezTo>
                <a:cubicBezTo>
                  <a:pt x="47" y="74"/>
                  <a:pt x="47" y="74"/>
                  <a:pt x="47" y="74"/>
                </a:cubicBezTo>
                <a:cubicBezTo>
                  <a:pt x="246" y="74"/>
                  <a:pt x="246" y="74"/>
                  <a:pt x="246" y="74"/>
                </a:cubicBezTo>
                <a:lnTo>
                  <a:pt x="242" y="96"/>
                </a:lnTo>
                <a:close/>
                <a:moveTo>
                  <a:pt x="116" y="284"/>
                </a:moveTo>
                <a:cubicBezTo>
                  <a:pt x="116" y="296"/>
                  <a:pt x="107" y="305"/>
                  <a:pt x="95" y="305"/>
                </a:cubicBezTo>
                <a:cubicBezTo>
                  <a:pt x="83" y="305"/>
                  <a:pt x="74" y="296"/>
                  <a:pt x="74" y="284"/>
                </a:cubicBezTo>
                <a:cubicBezTo>
                  <a:pt x="74" y="272"/>
                  <a:pt x="83" y="263"/>
                  <a:pt x="95" y="263"/>
                </a:cubicBezTo>
                <a:cubicBezTo>
                  <a:pt x="107" y="263"/>
                  <a:pt x="116" y="272"/>
                  <a:pt x="116" y="284"/>
                </a:cubicBezTo>
                <a:close/>
                <a:moveTo>
                  <a:pt x="232" y="284"/>
                </a:moveTo>
                <a:cubicBezTo>
                  <a:pt x="232" y="296"/>
                  <a:pt x="223" y="305"/>
                  <a:pt x="211" y="305"/>
                </a:cubicBezTo>
                <a:cubicBezTo>
                  <a:pt x="200" y="305"/>
                  <a:pt x="190" y="296"/>
                  <a:pt x="190" y="284"/>
                </a:cubicBezTo>
                <a:cubicBezTo>
                  <a:pt x="190" y="272"/>
                  <a:pt x="200" y="263"/>
                  <a:pt x="211" y="263"/>
                </a:cubicBezTo>
                <a:cubicBezTo>
                  <a:pt x="223" y="263"/>
                  <a:pt x="232" y="272"/>
                  <a:pt x="232" y="2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1" tIns="41141" rIns="82281" bIns="41141" numCol="1" anchor="t" anchorCtr="0" compatLnSpc="1">
            <a:prstTxWarp prst="textNoShape">
              <a:avLst/>
            </a:prstTxWarp>
          </a:bodyPr>
          <a:lstStyle/>
          <a:p>
            <a:pPr defTabSz="932384"/>
            <a:endParaRPr lang="en-US" sz="1598" dirty="0">
              <a:gradFill>
                <a:gsLst>
                  <a:gs pos="1250">
                    <a:srgbClr val="FFFFFF"/>
                  </a:gs>
                  <a:gs pos="100000">
                    <a:srgbClr val="FFFFFF"/>
                  </a:gs>
                </a:gsLst>
                <a:lin ang="5400000" scaled="0"/>
              </a:gradFill>
              <a:ea typeface="MS PGothic" charset="0"/>
            </a:endParaRPr>
          </a:p>
        </p:txBody>
      </p:sp>
      <p:sp>
        <p:nvSpPr>
          <p:cNvPr id="221" name="Freeform 25"/>
          <p:cNvSpPr>
            <a:spLocks noChangeAspect="1" noEditPoints="1"/>
          </p:cNvSpPr>
          <p:nvPr/>
        </p:nvSpPr>
        <p:spPr bwMode="black">
          <a:xfrm>
            <a:off x="9409631" y="6233939"/>
            <a:ext cx="444047" cy="378093"/>
          </a:xfrm>
          <a:custGeom>
            <a:avLst/>
            <a:gdLst>
              <a:gd name="T0" fmla="*/ 300 w 300"/>
              <a:gd name="T1" fmla="*/ 201 h 255"/>
              <a:gd name="T2" fmla="*/ 288 w 300"/>
              <a:gd name="T3" fmla="*/ 210 h 255"/>
              <a:gd name="T4" fmla="*/ 285 w 300"/>
              <a:gd name="T5" fmla="*/ 214 h 255"/>
              <a:gd name="T6" fmla="*/ 266 w 300"/>
              <a:gd name="T7" fmla="*/ 230 h 255"/>
              <a:gd name="T8" fmla="*/ 229 w 300"/>
              <a:gd name="T9" fmla="*/ 245 h 255"/>
              <a:gd name="T10" fmla="*/ 169 w 300"/>
              <a:gd name="T11" fmla="*/ 253 h 255"/>
              <a:gd name="T12" fmla="*/ 47 w 300"/>
              <a:gd name="T13" fmla="*/ 231 h 255"/>
              <a:gd name="T14" fmla="*/ 47 w 300"/>
              <a:gd name="T15" fmla="*/ 186 h 255"/>
              <a:gd name="T16" fmla="*/ 89 w 300"/>
              <a:gd name="T17" fmla="*/ 168 h 255"/>
              <a:gd name="T18" fmla="*/ 130 w 300"/>
              <a:gd name="T19" fmla="*/ 171 h 255"/>
              <a:gd name="T20" fmla="*/ 163 w 300"/>
              <a:gd name="T21" fmla="*/ 174 h 255"/>
              <a:gd name="T22" fmla="*/ 198 w 300"/>
              <a:gd name="T23" fmla="*/ 169 h 255"/>
              <a:gd name="T24" fmla="*/ 219 w 300"/>
              <a:gd name="T25" fmla="*/ 182 h 255"/>
              <a:gd name="T26" fmla="*/ 201 w 300"/>
              <a:gd name="T27" fmla="*/ 195 h 255"/>
              <a:gd name="T28" fmla="*/ 174 w 300"/>
              <a:gd name="T29" fmla="*/ 194 h 255"/>
              <a:gd name="T30" fmla="*/ 144 w 300"/>
              <a:gd name="T31" fmla="*/ 202 h 255"/>
              <a:gd name="T32" fmla="*/ 177 w 300"/>
              <a:gd name="T33" fmla="*/ 217 h 255"/>
              <a:gd name="T34" fmla="*/ 223 w 300"/>
              <a:gd name="T35" fmla="*/ 218 h 255"/>
              <a:gd name="T36" fmla="*/ 255 w 300"/>
              <a:gd name="T37" fmla="*/ 209 h 255"/>
              <a:gd name="T38" fmla="*/ 287 w 300"/>
              <a:gd name="T39" fmla="*/ 193 h 255"/>
              <a:gd name="T40" fmla="*/ 300 w 300"/>
              <a:gd name="T41" fmla="*/ 201 h 255"/>
              <a:gd name="T42" fmla="*/ 34 w 300"/>
              <a:gd name="T43" fmla="*/ 173 h 255"/>
              <a:gd name="T44" fmla="*/ 0 w 300"/>
              <a:gd name="T45" fmla="*/ 173 h 255"/>
              <a:gd name="T46" fmla="*/ 0 w 300"/>
              <a:gd name="T47" fmla="*/ 240 h 255"/>
              <a:gd name="T48" fmla="*/ 34 w 300"/>
              <a:gd name="T49" fmla="*/ 240 h 255"/>
              <a:gd name="T50" fmla="*/ 39 w 300"/>
              <a:gd name="T51" fmla="*/ 235 h 255"/>
              <a:gd name="T52" fmla="*/ 39 w 300"/>
              <a:gd name="T53" fmla="*/ 177 h 255"/>
              <a:gd name="T54" fmla="*/ 34 w 300"/>
              <a:gd name="T55" fmla="*/ 173 h 255"/>
              <a:gd name="T56" fmla="*/ 246 w 300"/>
              <a:gd name="T57" fmla="*/ 24 h 255"/>
              <a:gd name="T58" fmla="*/ 246 w 300"/>
              <a:gd name="T59" fmla="*/ 147 h 255"/>
              <a:gd name="T60" fmla="*/ 123 w 300"/>
              <a:gd name="T61" fmla="*/ 147 h 255"/>
              <a:gd name="T62" fmla="*/ 123 w 300"/>
              <a:gd name="T63" fmla="*/ 122 h 255"/>
              <a:gd name="T64" fmla="*/ 99 w 300"/>
              <a:gd name="T65" fmla="*/ 122 h 255"/>
              <a:gd name="T66" fmla="*/ 99 w 300"/>
              <a:gd name="T67" fmla="*/ 0 h 255"/>
              <a:gd name="T68" fmla="*/ 221 w 300"/>
              <a:gd name="T69" fmla="*/ 0 h 255"/>
              <a:gd name="T70" fmla="*/ 221 w 300"/>
              <a:gd name="T71" fmla="*/ 24 h 255"/>
              <a:gd name="T72" fmla="*/ 246 w 300"/>
              <a:gd name="T73" fmla="*/ 24 h 255"/>
              <a:gd name="T74" fmla="*/ 123 w 300"/>
              <a:gd name="T75" fmla="*/ 116 h 255"/>
              <a:gd name="T76" fmla="*/ 123 w 300"/>
              <a:gd name="T77" fmla="*/ 24 h 255"/>
              <a:gd name="T78" fmla="*/ 215 w 300"/>
              <a:gd name="T79" fmla="*/ 24 h 255"/>
              <a:gd name="T80" fmla="*/ 215 w 300"/>
              <a:gd name="T81" fmla="*/ 6 h 255"/>
              <a:gd name="T82" fmla="*/ 105 w 300"/>
              <a:gd name="T83" fmla="*/ 6 h 255"/>
              <a:gd name="T84" fmla="*/ 105 w 300"/>
              <a:gd name="T85" fmla="*/ 116 h 255"/>
              <a:gd name="T86" fmla="*/ 123 w 300"/>
              <a:gd name="T87" fmla="*/ 116 h 255"/>
              <a:gd name="T88" fmla="*/ 224 w 300"/>
              <a:gd name="T89" fmla="*/ 85 h 255"/>
              <a:gd name="T90" fmla="*/ 183 w 300"/>
              <a:gd name="T91" fmla="*/ 56 h 255"/>
              <a:gd name="T92" fmla="*/ 183 w 300"/>
              <a:gd name="T93" fmla="*/ 76 h 255"/>
              <a:gd name="T94" fmla="*/ 145 w 300"/>
              <a:gd name="T95" fmla="*/ 76 h 255"/>
              <a:gd name="T96" fmla="*/ 145 w 300"/>
              <a:gd name="T97" fmla="*/ 94 h 255"/>
              <a:gd name="T98" fmla="*/ 183 w 300"/>
              <a:gd name="T99" fmla="*/ 94 h 255"/>
              <a:gd name="T100" fmla="*/ 183 w 300"/>
              <a:gd name="T101" fmla="*/ 115 h 255"/>
              <a:gd name="T102" fmla="*/ 224 w 300"/>
              <a:gd name="T103" fmla="*/ 8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55">
                <a:moveTo>
                  <a:pt x="300" y="201"/>
                </a:moveTo>
                <a:cubicBezTo>
                  <a:pt x="300" y="201"/>
                  <a:pt x="299" y="202"/>
                  <a:pt x="288" y="210"/>
                </a:cubicBezTo>
                <a:cubicBezTo>
                  <a:pt x="288" y="210"/>
                  <a:pt x="286" y="214"/>
                  <a:pt x="285" y="214"/>
                </a:cubicBezTo>
                <a:cubicBezTo>
                  <a:pt x="280" y="218"/>
                  <a:pt x="275" y="223"/>
                  <a:pt x="266" y="230"/>
                </a:cubicBezTo>
                <a:cubicBezTo>
                  <a:pt x="257" y="231"/>
                  <a:pt x="238" y="240"/>
                  <a:pt x="229" y="245"/>
                </a:cubicBezTo>
                <a:cubicBezTo>
                  <a:pt x="212" y="244"/>
                  <a:pt x="187" y="248"/>
                  <a:pt x="169" y="253"/>
                </a:cubicBezTo>
                <a:cubicBezTo>
                  <a:pt x="143" y="249"/>
                  <a:pt x="140" y="255"/>
                  <a:pt x="47" y="231"/>
                </a:cubicBezTo>
                <a:cubicBezTo>
                  <a:pt x="47" y="231"/>
                  <a:pt x="47" y="194"/>
                  <a:pt x="47" y="186"/>
                </a:cubicBezTo>
                <a:cubicBezTo>
                  <a:pt x="64" y="182"/>
                  <a:pt x="69" y="171"/>
                  <a:pt x="89" y="168"/>
                </a:cubicBezTo>
                <a:cubicBezTo>
                  <a:pt x="103" y="166"/>
                  <a:pt x="116" y="167"/>
                  <a:pt x="130" y="171"/>
                </a:cubicBezTo>
                <a:cubicBezTo>
                  <a:pt x="139" y="174"/>
                  <a:pt x="148" y="176"/>
                  <a:pt x="163" y="174"/>
                </a:cubicBezTo>
                <a:cubicBezTo>
                  <a:pt x="176" y="173"/>
                  <a:pt x="181" y="169"/>
                  <a:pt x="198" y="169"/>
                </a:cubicBezTo>
                <a:cubicBezTo>
                  <a:pt x="209" y="169"/>
                  <a:pt x="220" y="176"/>
                  <a:pt x="219" y="182"/>
                </a:cubicBezTo>
                <a:cubicBezTo>
                  <a:pt x="219" y="188"/>
                  <a:pt x="208" y="194"/>
                  <a:pt x="201" y="195"/>
                </a:cubicBezTo>
                <a:cubicBezTo>
                  <a:pt x="185" y="195"/>
                  <a:pt x="189" y="194"/>
                  <a:pt x="174" y="194"/>
                </a:cubicBezTo>
                <a:cubicBezTo>
                  <a:pt x="156" y="194"/>
                  <a:pt x="155" y="197"/>
                  <a:pt x="144" y="202"/>
                </a:cubicBezTo>
                <a:cubicBezTo>
                  <a:pt x="155" y="205"/>
                  <a:pt x="162" y="209"/>
                  <a:pt x="177" y="217"/>
                </a:cubicBezTo>
                <a:cubicBezTo>
                  <a:pt x="193" y="215"/>
                  <a:pt x="209" y="217"/>
                  <a:pt x="223" y="218"/>
                </a:cubicBezTo>
                <a:cubicBezTo>
                  <a:pt x="235" y="215"/>
                  <a:pt x="241" y="210"/>
                  <a:pt x="255" y="209"/>
                </a:cubicBezTo>
                <a:cubicBezTo>
                  <a:pt x="264" y="202"/>
                  <a:pt x="276" y="191"/>
                  <a:pt x="287" y="193"/>
                </a:cubicBezTo>
                <a:cubicBezTo>
                  <a:pt x="293" y="194"/>
                  <a:pt x="300" y="201"/>
                  <a:pt x="300" y="201"/>
                </a:cubicBezTo>
                <a:close/>
                <a:moveTo>
                  <a:pt x="34" y="173"/>
                </a:moveTo>
                <a:cubicBezTo>
                  <a:pt x="0" y="173"/>
                  <a:pt x="0" y="173"/>
                  <a:pt x="0" y="173"/>
                </a:cubicBezTo>
                <a:cubicBezTo>
                  <a:pt x="0" y="240"/>
                  <a:pt x="0" y="240"/>
                  <a:pt x="0" y="240"/>
                </a:cubicBezTo>
                <a:cubicBezTo>
                  <a:pt x="34" y="240"/>
                  <a:pt x="34" y="240"/>
                  <a:pt x="34" y="240"/>
                </a:cubicBezTo>
                <a:cubicBezTo>
                  <a:pt x="37" y="240"/>
                  <a:pt x="39" y="238"/>
                  <a:pt x="39" y="235"/>
                </a:cubicBezTo>
                <a:cubicBezTo>
                  <a:pt x="39" y="177"/>
                  <a:pt x="39" y="177"/>
                  <a:pt x="39" y="177"/>
                </a:cubicBezTo>
                <a:cubicBezTo>
                  <a:pt x="39" y="175"/>
                  <a:pt x="37" y="173"/>
                  <a:pt x="34" y="173"/>
                </a:cubicBezTo>
                <a:close/>
                <a:moveTo>
                  <a:pt x="246" y="24"/>
                </a:moveTo>
                <a:cubicBezTo>
                  <a:pt x="246" y="147"/>
                  <a:pt x="246" y="147"/>
                  <a:pt x="246" y="147"/>
                </a:cubicBezTo>
                <a:cubicBezTo>
                  <a:pt x="123" y="147"/>
                  <a:pt x="123" y="147"/>
                  <a:pt x="123" y="147"/>
                </a:cubicBezTo>
                <a:cubicBezTo>
                  <a:pt x="123" y="122"/>
                  <a:pt x="123" y="122"/>
                  <a:pt x="123" y="122"/>
                </a:cubicBezTo>
                <a:cubicBezTo>
                  <a:pt x="99" y="122"/>
                  <a:pt x="99" y="122"/>
                  <a:pt x="99" y="122"/>
                </a:cubicBezTo>
                <a:cubicBezTo>
                  <a:pt x="99" y="0"/>
                  <a:pt x="99" y="0"/>
                  <a:pt x="99" y="0"/>
                </a:cubicBezTo>
                <a:cubicBezTo>
                  <a:pt x="221" y="0"/>
                  <a:pt x="221" y="0"/>
                  <a:pt x="221" y="0"/>
                </a:cubicBezTo>
                <a:cubicBezTo>
                  <a:pt x="221" y="24"/>
                  <a:pt x="221" y="24"/>
                  <a:pt x="221" y="24"/>
                </a:cubicBezTo>
                <a:lnTo>
                  <a:pt x="246" y="24"/>
                </a:lnTo>
                <a:close/>
                <a:moveTo>
                  <a:pt x="123" y="116"/>
                </a:moveTo>
                <a:cubicBezTo>
                  <a:pt x="123" y="24"/>
                  <a:pt x="123" y="24"/>
                  <a:pt x="123" y="24"/>
                </a:cubicBezTo>
                <a:cubicBezTo>
                  <a:pt x="215" y="24"/>
                  <a:pt x="215" y="24"/>
                  <a:pt x="215" y="24"/>
                </a:cubicBezTo>
                <a:cubicBezTo>
                  <a:pt x="215" y="6"/>
                  <a:pt x="215" y="6"/>
                  <a:pt x="215" y="6"/>
                </a:cubicBezTo>
                <a:cubicBezTo>
                  <a:pt x="105" y="6"/>
                  <a:pt x="105" y="6"/>
                  <a:pt x="105" y="6"/>
                </a:cubicBezTo>
                <a:cubicBezTo>
                  <a:pt x="105" y="116"/>
                  <a:pt x="105" y="116"/>
                  <a:pt x="105" y="116"/>
                </a:cubicBezTo>
                <a:lnTo>
                  <a:pt x="123" y="116"/>
                </a:lnTo>
                <a:close/>
                <a:moveTo>
                  <a:pt x="224" y="85"/>
                </a:moveTo>
                <a:cubicBezTo>
                  <a:pt x="183" y="56"/>
                  <a:pt x="183" y="56"/>
                  <a:pt x="183" y="56"/>
                </a:cubicBezTo>
                <a:cubicBezTo>
                  <a:pt x="183" y="76"/>
                  <a:pt x="183" y="76"/>
                  <a:pt x="183" y="76"/>
                </a:cubicBezTo>
                <a:cubicBezTo>
                  <a:pt x="145" y="76"/>
                  <a:pt x="145" y="76"/>
                  <a:pt x="145" y="76"/>
                </a:cubicBezTo>
                <a:cubicBezTo>
                  <a:pt x="145" y="94"/>
                  <a:pt x="145" y="94"/>
                  <a:pt x="145" y="94"/>
                </a:cubicBezTo>
                <a:cubicBezTo>
                  <a:pt x="183" y="94"/>
                  <a:pt x="183" y="94"/>
                  <a:pt x="183" y="94"/>
                </a:cubicBezTo>
                <a:cubicBezTo>
                  <a:pt x="183" y="115"/>
                  <a:pt x="183" y="115"/>
                  <a:pt x="183" y="115"/>
                </a:cubicBezTo>
                <a:lnTo>
                  <a:pt x="224" y="85"/>
                </a:lnTo>
                <a:close/>
              </a:path>
            </a:pathLst>
          </a:custGeom>
          <a:solidFill>
            <a:srgbClr val="FFFFFF"/>
          </a:solidFill>
          <a:ln>
            <a:noFill/>
          </a:ln>
        </p:spPr>
        <p:txBody>
          <a:bodyPr vert="horz" wrap="square" lIns="82281" tIns="41141" rIns="82281" bIns="41141" numCol="1" anchor="t" anchorCtr="0" compatLnSpc="1">
            <a:prstTxWarp prst="textNoShape">
              <a:avLst/>
            </a:prstTxWarp>
          </a:bodyPr>
          <a:lstStyle/>
          <a:p>
            <a:pPr defTabSz="932384"/>
            <a:endParaRPr lang="en-US" sz="1598" dirty="0">
              <a:gradFill>
                <a:gsLst>
                  <a:gs pos="1250">
                    <a:srgbClr val="FFFFFF"/>
                  </a:gs>
                  <a:gs pos="100000">
                    <a:srgbClr val="FFFFFF"/>
                  </a:gs>
                </a:gsLst>
                <a:lin ang="5400000" scaled="0"/>
              </a:gradFill>
              <a:ea typeface="MS PGothic" charset="0"/>
            </a:endParaRPr>
          </a:p>
        </p:txBody>
      </p:sp>
      <p:sp>
        <p:nvSpPr>
          <p:cNvPr id="222" name="Freeform 9"/>
          <p:cNvSpPr>
            <a:spLocks noEditPoints="1"/>
          </p:cNvSpPr>
          <p:nvPr/>
        </p:nvSpPr>
        <p:spPr bwMode="auto">
          <a:xfrm>
            <a:off x="3443919" y="4056916"/>
            <a:ext cx="420427" cy="270899"/>
          </a:xfrm>
          <a:custGeom>
            <a:avLst/>
            <a:gdLst>
              <a:gd name="T0" fmla="*/ 2219 w 2399"/>
              <a:gd name="T1" fmla="*/ 0 h 1545"/>
              <a:gd name="T2" fmla="*/ 179 w 2399"/>
              <a:gd name="T3" fmla="*/ 0 h 1545"/>
              <a:gd name="T4" fmla="*/ 0 w 2399"/>
              <a:gd name="T5" fmla="*/ 179 h 1545"/>
              <a:gd name="T6" fmla="*/ 0 w 2399"/>
              <a:gd name="T7" fmla="*/ 1365 h 1545"/>
              <a:gd name="T8" fmla="*/ 179 w 2399"/>
              <a:gd name="T9" fmla="*/ 1545 h 1545"/>
              <a:gd name="T10" fmla="*/ 2219 w 2399"/>
              <a:gd name="T11" fmla="*/ 1545 h 1545"/>
              <a:gd name="T12" fmla="*/ 2399 w 2399"/>
              <a:gd name="T13" fmla="*/ 1365 h 1545"/>
              <a:gd name="T14" fmla="*/ 2399 w 2399"/>
              <a:gd name="T15" fmla="*/ 179 h 1545"/>
              <a:gd name="T16" fmla="*/ 2219 w 2399"/>
              <a:gd name="T17" fmla="*/ 0 h 1545"/>
              <a:gd name="T18" fmla="*/ 179 w 2399"/>
              <a:gd name="T19" fmla="*/ 107 h 1545"/>
              <a:gd name="T20" fmla="*/ 2219 w 2399"/>
              <a:gd name="T21" fmla="*/ 107 h 1545"/>
              <a:gd name="T22" fmla="*/ 2291 w 2399"/>
              <a:gd name="T23" fmla="*/ 179 h 1545"/>
              <a:gd name="T24" fmla="*/ 2291 w 2399"/>
              <a:gd name="T25" fmla="*/ 377 h 1545"/>
              <a:gd name="T26" fmla="*/ 108 w 2399"/>
              <a:gd name="T27" fmla="*/ 377 h 1545"/>
              <a:gd name="T28" fmla="*/ 108 w 2399"/>
              <a:gd name="T29" fmla="*/ 179 h 1545"/>
              <a:gd name="T30" fmla="*/ 179 w 2399"/>
              <a:gd name="T31" fmla="*/ 107 h 1545"/>
              <a:gd name="T32" fmla="*/ 2219 w 2399"/>
              <a:gd name="T33" fmla="*/ 1437 h 1545"/>
              <a:gd name="T34" fmla="*/ 179 w 2399"/>
              <a:gd name="T35" fmla="*/ 1437 h 1545"/>
              <a:gd name="T36" fmla="*/ 108 w 2399"/>
              <a:gd name="T37" fmla="*/ 1365 h 1545"/>
              <a:gd name="T38" fmla="*/ 108 w 2399"/>
              <a:gd name="T39" fmla="*/ 772 h 1545"/>
              <a:gd name="T40" fmla="*/ 2291 w 2399"/>
              <a:gd name="T41" fmla="*/ 772 h 1545"/>
              <a:gd name="T42" fmla="*/ 2291 w 2399"/>
              <a:gd name="T43" fmla="*/ 1365 h 1545"/>
              <a:gd name="T44" fmla="*/ 2219 w 2399"/>
              <a:gd name="T45" fmla="*/ 1437 h 1545"/>
              <a:gd name="T46" fmla="*/ 196 w 2399"/>
              <a:gd name="T47" fmla="*/ 1159 h 1545"/>
              <a:gd name="T48" fmla="*/ 196 w 2399"/>
              <a:gd name="T49" fmla="*/ 1253 h 1545"/>
              <a:gd name="T50" fmla="*/ 488 w 2399"/>
              <a:gd name="T51" fmla="*/ 1253 h 1545"/>
              <a:gd name="T52" fmla="*/ 488 w 2399"/>
              <a:gd name="T53" fmla="*/ 1159 h 1545"/>
              <a:gd name="T54" fmla="*/ 196 w 2399"/>
              <a:gd name="T55" fmla="*/ 1159 h 1545"/>
              <a:gd name="T56" fmla="*/ 582 w 2399"/>
              <a:gd name="T57" fmla="*/ 1159 h 1545"/>
              <a:gd name="T58" fmla="*/ 582 w 2399"/>
              <a:gd name="T59" fmla="*/ 1253 h 1545"/>
              <a:gd name="T60" fmla="*/ 1199 w 2399"/>
              <a:gd name="T61" fmla="*/ 1253 h 1545"/>
              <a:gd name="T62" fmla="*/ 1199 w 2399"/>
              <a:gd name="T63" fmla="*/ 1159 h 1545"/>
              <a:gd name="T64" fmla="*/ 582 w 2399"/>
              <a:gd name="T65" fmla="*/ 1159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99" h="1545">
                <a:moveTo>
                  <a:pt x="2219" y="0"/>
                </a:moveTo>
                <a:cubicBezTo>
                  <a:pt x="179" y="0"/>
                  <a:pt x="179" y="0"/>
                  <a:pt x="179" y="0"/>
                </a:cubicBezTo>
                <a:cubicBezTo>
                  <a:pt x="78" y="0"/>
                  <a:pt x="0" y="83"/>
                  <a:pt x="0" y="179"/>
                </a:cubicBezTo>
                <a:cubicBezTo>
                  <a:pt x="0" y="1365"/>
                  <a:pt x="0" y="1365"/>
                  <a:pt x="0" y="1365"/>
                </a:cubicBezTo>
                <a:cubicBezTo>
                  <a:pt x="0" y="1461"/>
                  <a:pt x="78" y="1545"/>
                  <a:pt x="179" y="1545"/>
                </a:cubicBezTo>
                <a:cubicBezTo>
                  <a:pt x="2219" y="1545"/>
                  <a:pt x="2219" y="1545"/>
                  <a:pt x="2219" y="1545"/>
                </a:cubicBezTo>
                <a:cubicBezTo>
                  <a:pt x="2321" y="1545"/>
                  <a:pt x="2399" y="1461"/>
                  <a:pt x="2399" y="1365"/>
                </a:cubicBezTo>
                <a:cubicBezTo>
                  <a:pt x="2399" y="179"/>
                  <a:pt x="2399" y="179"/>
                  <a:pt x="2399" y="179"/>
                </a:cubicBezTo>
                <a:cubicBezTo>
                  <a:pt x="2399" y="83"/>
                  <a:pt x="2321" y="0"/>
                  <a:pt x="2219" y="0"/>
                </a:cubicBezTo>
                <a:close/>
                <a:moveTo>
                  <a:pt x="179" y="107"/>
                </a:moveTo>
                <a:cubicBezTo>
                  <a:pt x="2219" y="107"/>
                  <a:pt x="2219" y="107"/>
                  <a:pt x="2219" y="107"/>
                </a:cubicBezTo>
                <a:cubicBezTo>
                  <a:pt x="2261" y="107"/>
                  <a:pt x="2291" y="143"/>
                  <a:pt x="2291" y="179"/>
                </a:cubicBezTo>
                <a:cubicBezTo>
                  <a:pt x="2291" y="377"/>
                  <a:pt x="2291" y="377"/>
                  <a:pt x="2291" y="377"/>
                </a:cubicBezTo>
                <a:cubicBezTo>
                  <a:pt x="108" y="377"/>
                  <a:pt x="108" y="377"/>
                  <a:pt x="108" y="377"/>
                </a:cubicBezTo>
                <a:cubicBezTo>
                  <a:pt x="108" y="179"/>
                  <a:pt x="108" y="179"/>
                  <a:pt x="108" y="179"/>
                </a:cubicBezTo>
                <a:cubicBezTo>
                  <a:pt x="108" y="143"/>
                  <a:pt x="138" y="107"/>
                  <a:pt x="179" y="107"/>
                </a:cubicBezTo>
                <a:close/>
                <a:moveTo>
                  <a:pt x="2219" y="1437"/>
                </a:moveTo>
                <a:cubicBezTo>
                  <a:pt x="179" y="1437"/>
                  <a:pt x="179" y="1437"/>
                  <a:pt x="179" y="1437"/>
                </a:cubicBezTo>
                <a:cubicBezTo>
                  <a:pt x="138" y="1437"/>
                  <a:pt x="108" y="1401"/>
                  <a:pt x="108" y="1365"/>
                </a:cubicBezTo>
                <a:cubicBezTo>
                  <a:pt x="108" y="772"/>
                  <a:pt x="108" y="772"/>
                  <a:pt x="108" y="772"/>
                </a:cubicBezTo>
                <a:cubicBezTo>
                  <a:pt x="2291" y="772"/>
                  <a:pt x="2291" y="772"/>
                  <a:pt x="2291" y="772"/>
                </a:cubicBezTo>
                <a:cubicBezTo>
                  <a:pt x="2291" y="1365"/>
                  <a:pt x="2291" y="1365"/>
                  <a:pt x="2291" y="1365"/>
                </a:cubicBezTo>
                <a:cubicBezTo>
                  <a:pt x="2291" y="1401"/>
                  <a:pt x="2261" y="1437"/>
                  <a:pt x="2219" y="1437"/>
                </a:cubicBezTo>
                <a:close/>
                <a:moveTo>
                  <a:pt x="196" y="1159"/>
                </a:moveTo>
                <a:cubicBezTo>
                  <a:pt x="196" y="1253"/>
                  <a:pt x="196" y="1253"/>
                  <a:pt x="196" y="1253"/>
                </a:cubicBezTo>
                <a:cubicBezTo>
                  <a:pt x="488" y="1253"/>
                  <a:pt x="488" y="1253"/>
                  <a:pt x="488" y="1253"/>
                </a:cubicBezTo>
                <a:cubicBezTo>
                  <a:pt x="488" y="1159"/>
                  <a:pt x="488" y="1159"/>
                  <a:pt x="488" y="1159"/>
                </a:cubicBezTo>
                <a:cubicBezTo>
                  <a:pt x="196" y="1159"/>
                  <a:pt x="196" y="1159"/>
                  <a:pt x="196" y="1159"/>
                </a:cubicBezTo>
                <a:close/>
                <a:moveTo>
                  <a:pt x="582" y="1159"/>
                </a:moveTo>
                <a:cubicBezTo>
                  <a:pt x="582" y="1253"/>
                  <a:pt x="582" y="1253"/>
                  <a:pt x="582" y="1253"/>
                </a:cubicBezTo>
                <a:cubicBezTo>
                  <a:pt x="1199" y="1253"/>
                  <a:pt x="1199" y="1253"/>
                  <a:pt x="1199" y="1253"/>
                </a:cubicBezTo>
                <a:cubicBezTo>
                  <a:pt x="1199" y="1159"/>
                  <a:pt x="1199" y="1159"/>
                  <a:pt x="1199" y="1159"/>
                </a:cubicBezTo>
                <a:cubicBezTo>
                  <a:pt x="582" y="1159"/>
                  <a:pt x="582" y="1159"/>
                  <a:pt x="582" y="1159"/>
                </a:cubicBezTo>
                <a:close/>
              </a:path>
            </a:pathLst>
          </a:custGeom>
          <a:solidFill>
            <a:srgbClr val="FFFFFF"/>
          </a:solidFill>
          <a:ln>
            <a:noFill/>
          </a:ln>
        </p:spPr>
        <p:txBody>
          <a:bodyPr vert="horz" wrap="square" lIns="91414" tIns="45706" rIns="91414" bIns="45706" numCol="1" anchor="t" anchorCtr="0" compatLnSpc="1">
            <a:prstTxWarp prst="textNoShape">
              <a:avLst/>
            </a:prstTxWarp>
          </a:bodyPr>
          <a:lstStyle/>
          <a:p>
            <a:pPr defTabSz="932384">
              <a:defRPr/>
            </a:pPr>
            <a:endParaRPr lang="en-US" sz="2400" kern="0" dirty="0">
              <a:gradFill>
                <a:gsLst>
                  <a:gs pos="1250">
                    <a:srgbClr val="FFFFFF"/>
                  </a:gs>
                  <a:gs pos="100000">
                    <a:srgbClr val="FFFFFF"/>
                  </a:gs>
                </a:gsLst>
                <a:lin ang="5400000" scaled="0"/>
              </a:gradFill>
              <a:ea typeface="MS PGothic" charset="0"/>
            </a:endParaRPr>
          </a:p>
        </p:txBody>
      </p:sp>
      <p:sp>
        <p:nvSpPr>
          <p:cNvPr id="223" name="Rectangle 222"/>
          <p:cNvSpPr/>
          <p:nvPr/>
        </p:nvSpPr>
        <p:spPr bwMode="auto">
          <a:xfrm>
            <a:off x="276325" y="1654188"/>
            <a:ext cx="11886193" cy="592122"/>
          </a:xfrm>
          <a:prstGeom prst="rect">
            <a:avLst/>
          </a:prstGeom>
          <a:solidFill>
            <a:schemeClr val="accent5"/>
          </a:solidFill>
          <a:ln w="9525" cap="flat" cmpd="sng" algn="ctr">
            <a:noFill/>
            <a:prstDash val="solid"/>
            <a:headEnd type="none" w="med" len="med"/>
            <a:tailEnd type="none" w="med" len="med"/>
          </a:ln>
          <a:effectLst/>
        </p:spPr>
        <p:txBody>
          <a:bodyPr rot="0" spcFirstLastPara="0" vertOverflow="overflow" horzOverflow="overflow" vert="horz" wrap="square" lIns="731312" tIns="146262" rIns="91414" bIns="146262" numCol="1" spcCol="0" rtlCol="0" fromWordArt="0" anchor="ctr" anchorCtr="0" forceAA="0" compatLnSpc="1">
            <a:prstTxWarp prst="textNoShape">
              <a:avLst/>
            </a:prstTxWarp>
            <a:noAutofit/>
          </a:bodyPr>
          <a:lstStyle/>
          <a:p>
            <a:pPr defTabSz="932114">
              <a:lnSpc>
                <a:spcPct val="90000"/>
              </a:lnSpc>
              <a:defRPr/>
            </a:pPr>
            <a:r>
              <a:rPr lang="en-US" sz="2000" kern="0" dirty="0">
                <a:gradFill>
                  <a:gsLst>
                    <a:gs pos="1250">
                      <a:srgbClr val="00188F"/>
                    </a:gs>
                    <a:gs pos="100000">
                      <a:srgbClr val="00188F"/>
                    </a:gs>
                  </a:gsLst>
                  <a:lin ang="5400000" scaled="0"/>
                </a:gradFill>
                <a:ea typeface="MS PGothic" charset="0"/>
              </a:rPr>
              <a:t>EXAMPLES</a:t>
            </a:r>
          </a:p>
        </p:txBody>
      </p:sp>
      <p:grpSp>
        <p:nvGrpSpPr>
          <p:cNvPr id="224" name="Group 223"/>
          <p:cNvGrpSpPr/>
          <p:nvPr/>
        </p:nvGrpSpPr>
        <p:grpSpPr bwMode="black">
          <a:xfrm>
            <a:off x="458977" y="1720115"/>
            <a:ext cx="430938" cy="481053"/>
            <a:chOff x="1435100" y="3879850"/>
            <a:chExt cx="739775" cy="795338"/>
          </a:xfrm>
          <a:solidFill>
            <a:srgbClr val="00188F"/>
          </a:solidFill>
        </p:grpSpPr>
        <p:sp>
          <p:nvSpPr>
            <p:cNvPr id="225" name="Freeform 6"/>
            <p:cNvSpPr>
              <a:spLocks/>
            </p:cNvSpPr>
            <p:nvPr/>
          </p:nvSpPr>
          <p:spPr bwMode="black">
            <a:xfrm>
              <a:off x="1435100" y="4191000"/>
              <a:ext cx="106363" cy="106363"/>
            </a:xfrm>
            <a:custGeom>
              <a:avLst/>
              <a:gdLst>
                <a:gd name="T0" fmla="*/ 15 w 67"/>
                <a:gd name="T1" fmla="*/ 67 h 67"/>
                <a:gd name="T2" fmla="*/ 15 w 67"/>
                <a:gd name="T3" fmla="*/ 66 h 67"/>
                <a:gd name="T4" fmla="*/ 33 w 67"/>
                <a:gd name="T5" fmla="*/ 48 h 67"/>
                <a:gd name="T6" fmla="*/ 52 w 67"/>
                <a:gd name="T7" fmla="*/ 67 h 67"/>
                <a:gd name="T8" fmla="*/ 67 w 67"/>
                <a:gd name="T9" fmla="*/ 52 h 67"/>
                <a:gd name="T10" fmla="*/ 66 w 67"/>
                <a:gd name="T11" fmla="*/ 51 h 67"/>
                <a:gd name="T12" fmla="*/ 48 w 67"/>
                <a:gd name="T13" fmla="*/ 33 h 67"/>
                <a:gd name="T14" fmla="*/ 67 w 67"/>
                <a:gd name="T15" fmla="*/ 15 h 67"/>
                <a:gd name="T16" fmla="*/ 52 w 67"/>
                <a:gd name="T17" fmla="*/ 0 h 67"/>
                <a:gd name="T18" fmla="*/ 33 w 67"/>
                <a:gd name="T19" fmla="*/ 19 h 67"/>
                <a:gd name="T20" fmla="*/ 15 w 67"/>
                <a:gd name="T21" fmla="*/ 0 h 67"/>
                <a:gd name="T22" fmla="*/ 0 w 67"/>
                <a:gd name="T23" fmla="*/ 15 h 67"/>
                <a:gd name="T24" fmla="*/ 19 w 67"/>
                <a:gd name="T25" fmla="*/ 33 h 67"/>
                <a:gd name="T26" fmla="*/ 0 w 67"/>
                <a:gd name="T27" fmla="*/ 52 h 67"/>
                <a:gd name="T28" fmla="*/ 15 w 67"/>
                <a:gd name="T2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7">
                  <a:moveTo>
                    <a:pt x="15" y="67"/>
                  </a:moveTo>
                  <a:lnTo>
                    <a:pt x="15" y="66"/>
                  </a:lnTo>
                  <a:lnTo>
                    <a:pt x="33" y="48"/>
                  </a:lnTo>
                  <a:lnTo>
                    <a:pt x="52" y="67"/>
                  </a:lnTo>
                  <a:lnTo>
                    <a:pt x="67" y="52"/>
                  </a:lnTo>
                  <a:lnTo>
                    <a:pt x="66" y="51"/>
                  </a:lnTo>
                  <a:lnTo>
                    <a:pt x="48" y="33"/>
                  </a:lnTo>
                  <a:lnTo>
                    <a:pt x="67" y="15"/>
                  </a:lnTo>
                  <a:lnTo>
                    <a:pt x="52" y="0"/>
                  </a:lnTo>
                  <a:lnTo>
                    <a:pt x="33" y="19"/>
                  </a:lnTo>
                  <a:lnTo>
                    <a:pt x="15" y="0"/>
                  </a:lnTo>
                  <a:lnTo>
                    <a:pt x="0" y="15"/>
                  </a:lnTo>
                  <a:lnTo>
                    <a:pt x="19" y="33"/>
                  </a:lnTo>
                  <a:lnTo>
                    <a:pt x="0" y="52"/>
                  </a:lnTo>
                  <a:lnTo>
                    <a:pt x="1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26" name="Freeform 7"/>
            <p:cNvSpPr>
              <a:spLocks/>
            </p:cNvSpPr>
            <p:nvPr/>
          </p:nvSpPr>
          <p:spPr bwMode="black">
            <a:xfrm>
              <a:off x="1620838" y="4208463"/>
              <a:ext cx="106363" cy="104775"/>
            </a:xfrm>
            <a:custGeom>
              <a:avLst/>
              <a:gdLst>
                <a:gd name="T0" fmla="*/ 66 w 67"/>
                <a:gd name="T1" fmla="*/ 51 h 66"/>
                <a:gd name="T2" fmla="*/ 48 w 67"/>
                <a:gd name="T3" fmla="*/ 33 h 66"/>
                <a:gd name="T4" fmla="*/ 67 w 67"/>
                <a:gd name="T5" fmla="*/ 14 h 66"/>
                <a:gd name="T6" fmla="*/ 52 w 67"/>
                <a:gd name="T7" fmla="*/ 0 h 66"/>
                <a:gd name="T8" fmla="*/ 33 w 67"/>
                <a:gd name="T9" fmla="*/ 18 h 66"/>
                <a:gd name="T10" fmla="*/ 15 w 67"/>
                <a:gd name="T11" fmla="*/ 0 h 66"/>
                <a:gd name="T12" fmla="*/ 0 w 67"/>
                <a:gd name="T13" fmla="*/ 14 h 66"/>
                <a:gd name="T14" fmla="*/ 19 w 67"/>
                <a:gd name="T15" fmla="*/ 33 h 66"/>
                <a:gd name="T16" fmla="*/ 0 w 67"/>
                <a:gd name="T17" fmla="*/ 51 h 66"/>
                <a:gd name="T18" fmla="*/ 15 w 67"/>
                <a:gd name="T19" fmla="*/ 66 h 66"/>
                <a:gd name="T20" fmla="*/ 15 w 67"/>
                <a:gd name="T21" fmla="*/ 66 h 66"/>
                <a:gd name="T22" fmla="*/ 33 w 67"/>
                <a:gd name="T23" fmla="*/ 48 h 66"/>
                <a:gd name="T24" fmla="*/ 52 w 67"/>
                <a:gd name="T25" fmla="*/ 66 h 66"/>
                <a:gd name="T26" fmla="*/ 67 w 67"/>
                <a:gd name="T27" fmla="*/ 51 h 66"/>
                <a:gd name="T28" fmla="*/ 66 w 67"/>
                <a:gd name="T29" fmla="*/ 5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6">
                  <a:moveTo>
                    <a:pt x="66" y="51"/>
                  </a:moveTo>
                  <a:lnTo>
                    <a:pt x="48" y="33"/>
                  </a:lnTo>
                  <a:lnTo>
                    <a:pt x="67" y="14"/>
                  </a:lnTo>
                  <a:lnTo>
                    <a:pt x="52" y="0"/>
                  </a:lnTo>
                  <a:lnTo>
                    <a:pt x="33" y="18"/>
                  </a:lnTo>
                  <a:lnTo>
                    <a:pt x="15" y="0"/>
                  </a:lnTo>
                  <a:lnTo>
                    <a:pt x="0" y="14"/>
                  </a:lnTo>
                  <a:lnTo>
                    <a:pt x="19" y="33"/>
                  </a:lnTo>
                  <a:lnTo>
                    <a:pt x="0" y="51"/>
                  </a:lnTo>
                  <a:lnTo>
                    <a:pt x="15" y="66"/>
                  </a:lnTo>
                  <a:lnTo>
                    <a:pt x="15" y="66"/>
                  </a:lnTo>
                  <a:lnTo>
                    <a:pt x="33" y="48"/>
                  </a:lnTo>
                  <a:lnTo>
                    <a:pt x="52" y="66"/>
                  </a:lnTo>
                  <a:lnTo>
                    <a:pt x="67" y="51"/>
                  </a:lnTo>
                  <a:lnTo>
                    <a:pt x="66"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27" name="Freeform 8"/>
            <p:cNvSpPr>
              <a:spLocks/>
            </p:cNvSpPr>
            <p:nvPr/>
          </p:nvSpPr>
          <p:spPr bwMode="black">
            <a:xfrm>
              <a:off x="1876425" y="4184650"/>
              <a:ext cx="104775" cy="104775"/>
            </a:xfrm>
            <a:custGeom>
              <a:avLst/>
              <a:gdLst>
                <a:gd name="T0" fmla="*/ 14 w 66"/>
                <a:gd name="T1" fmla="*/ 66 h 66"/>
                <a:gd name="T2" fmla="*/ 15 w 66"/>
                <a:gd name="T3" fmla="*/ 66 h 66"/>
                <a:gd name="T4" fmla="*/ 33 w 66"/>
                <a:gd name="T5" fmla="*/ 48 h 66"/>
                <a:gd name="T6" fmla="*/ 52 w 66"/>
                <a:gd name="T7" fmla="*/ 66 h 66"/>
                <a:gd name="T8" fmla="*/ 66 w 66"/>
                <a:gd name="T9" fmla="*/ 51 h 66"/>
                <a:gd name="T10" fmla="*/ 66 w 66"/>
                <a:gd name="T11" fmla="*/ 51 h 66"/>
                <a:gd name="T12" fmla="*/ 48 w 66"/>
                <a:gd name="T13" fmla="*/ 33 h 66"/>
                <a:gd name="T14" fmla="*/ 66 w 66"/>
                <a:gd name="T15" fmla="*/ 14 h 66"/>
                <a:gd name="T16" fmla="*/ 52 w 66"/>
                <a:gd name="T17" fmla="*/ 0 h 66"/>
                <a:gd name="T18" fmla="*/ 33 w 66"/>
                <a:gd name="T19" fmla="*/ 18 h 66"/>
                <a:gd name="T20" fmla="*/ 14 w 66"/>
                <a:gd name="T21" fmla="*/ 0 h 66"/>
                <a:gd name="T22" fmla="*/ 0 w 66"/>
                <a:gd name="T23" fmla="*/ 14 h 66"/>
                <a:gd name="T24" fmla="*/ 18 w 66"/>
                <a:gd name="T25" fmla="*/ 33 h 66"/>
                <a:gd name="T26" fmla="*/ 0 w 66"/>
                <a:gd name="T27" fmla="*/ 51 h 66"/>
                <a:gd name="T28" fmla="*/ 14 w 66"/>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66">
                  <a:moveTo>
                    <a:pt x="14" y="66"/>
                  </a:moveTo>
                  <a:lnTo>
                    <a:pt x="15" y="66"/>
                  </a:lnTo>
                  <a:lnTo>
                    <a:pt x="33" y="48"/>
                  </a:lnTo>
                  <a:lnTo>
                    <a:pt x="52" y="66"/>
                  </a:lnTo>
                  <a:lnTo>
                    <a:pt x="66" y="51"/>
                  </a:lnTo>
                  <a:lnTo>
                    <a:pt x="66" y="51"/>
                  </a:lnTo>
                  <a:lnTo>
                    <a:pt x="48" y="33"/>
                  </a:lnTo>
                  <a:lnTo>
                    <a:pt x="66" y="14"/>
                  </a:lnTo>
                  <a:lnTo>
                    <a:pt x="52" y="0"/>
                  </a:lnTo>
                  <a:lnTo>
                    <a:pt x="33" y="18"/>
                  </a:lnTo>
                  <a:lnTo>
                    <a:pt x="14" y="0"/>
                  </a:lnTo>
                  <a:lnTo>
                    <a:pt x="0" y="14"/>
                  </a:lnTo>
                  <a:lnTo>
                    <a:pt x="18" y="33"/>
                  </a:lnTo>
                  <a:lnTo>
                    <a:pt x="0" y="51"/>
                  </a:lnTo>
                  <a:lnTo>
                    <a:pt x="14"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28" name="Freeform 9"/>
            <p:cNvSpPr>
              <a:spLocks/>
            </p:cNvSpPr>
            <p:nvPr/>
          </p:nvSpPr>
          <p:spPr bwMode="black">
            <a:xfrm>
              <a:off x="1498600" y="3879850"/>
              <a:ext cx="336550" cy="795338"/>
            </a:xfrm>
            <a:custGeom>
              <a:avLst/>
              <a:gdLst>
                <a:gd name="T0" fmla="*/ 938 w 1156"/>
                <a:gd name="T1" fmla="*/ 2724 h 2724"/>
                <a:gd name="T2" fmla="*/ 1139 w 1156"/>
                <a:gd name="T3" fmla="*/ 2523 h 2724"/>
                <a:gd name="T4" fmla="*/ 1036 w 1156"/>
                <a:gd name="T5" fmla="*/ 2347 h 2724"/>
                <a:gd name="T6" fmla="*/ 1156 w 1156"/>
                <a:gd name="T7" fmla="*/ 1686 h 2724"/>
                <a:gd name="T8" fmla="*/ 953 w 1156"/>
                <a:gd name="T9" fmla="*/ 884 h 2724"/>
                <a:gd name="T10" fmla="*/ 188 w 1156"/>
                <a:gd name="T11" fmla="*/ 128 h 2724"/>
                <a:gd name="T12" fmla="*/ 327 w 1156"/>
                <a:gd name="T13" fmla="*/ 90 h 2724"/>
                <a:gd name="T14" fmla="*/ 302 w 1156"/>
                <a:gd name="T15" fmla="*/ 0 h 2724"/>
                <a:gd name="T16" fmla="*/ 0 w 1156"/>
                <a:gd name="T17" fmla="*/ 82 h 2724"/>
                <a:gd name="T18" fmla="*/ 83 w 1156"/>
                <a:gd name="T19" fmla="*/ 385 h 2724"/>
                <a:gd name="T20" fmla="*/ 173 w 1156"/>
                <a:gd name="T21" fmla="*/ 360 h 2724"/>
                <a:gd name="T22" fmla="*/ 135 w 1156"/>
                <a:gd name="T23" fmla="*/ 223 h 2724"/>
                <a:gd name="T24" fmla="*/ 858 w 1156"/>
                <a:gd name="T25" fmla="*/ 937 h 2724"/>
                <a:gd name="T26" fmla="*/ 1047 w 1156"/>
                <a:gd name="T27" fmla="*/ 1686 h 2724"/>
                <a:gd name="T28" fmla="*/ 979 w 1156"/>
                <a:gd name="T29" fmla="*/ 2171 h 2724"/>
                <a:gd name="T30" fmla="*/ 933 w 1156"/>
                <a:gd name="T31" fmla="*/ 2312 h 2724"/>
                <a:gd name="T32" fmla="*/ 929 w 1156"/>
                <a:gd name="T33" fmla="*/ 2321 h 2724"/>
                <a:gd name="T34" fmla="*/ 736 w 1156"/>
                <a:gd name="T35" fmla="*/ 2523 h 2724"/>
                <a:gd name="T36" fmla="*/ 938 w 1156"/>
                <a:gd name="T37" fmla="*/ 2724 h 2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6" h="2724">
                  <a:moveTo>
                    <a:pt x="938" y="2724"/>
                  </a:moveTo>
                  <a:cubicBezTo>
                    <a:pt x="1049" y="2724"/>
                    <a:pt x="1139" y="2634"/>
                    <a:pt x="1139" y="2523"/>
                  </a:cubicBezTo>
                  <a:cubicBezTo>
                    <a:pt x="1139" y="2447"/>
                    <a:pt x="1098" y="2382"/>
                    <a:pt x="1036" y="2347"/>
                  </a:cubicBezTo>
                  <a:cubicBezTo>
                    <a:pt x="1078" y="2239"/>
                    <a:pt x="1156" y="1994"/>
                    <a:pt x="1156" y="1686"/>
                  </a:cubicBezTo>
                  <a:cubicBezTo>
                    <a:pt x="1156" y="1444"/>
                    <a:pt x="1108" y="1164"/>
                    <a:pt x="953" y="884"/>
                  </a:cubicBezTo>
                  <a:cubicBezTo>
                    <a:pt x="807" y="619"/>
                    <a:pt x="566" y="356"/>
                    <a:pt x="188" y="128"/>
                  </a:cubicBezTo>
                  <a:cubicBezTo>
                    <a:pt x="327" y="90"/>
                    <a:pt x="327" y="90"/>
                    <a:pt x="327" y="90"/>
                  </a:cubicBezTo>
                  <a:cubicBezTo>
                    <a:pt x="302" y="0"/>
                    <a:pt x="302" y="0"/>
                    <a:pt x="302" y="0"/>
                  </a:cubicBezTo>
                  <a:cubicBezTo>
                    <a:pt x="0" y="82"/>
                    <a:pt x="0" y="82"/>
                    <a:pt x="0" y="82"/>
                  </a:cubicBezTo>
                  <a:cubicBezTo>
                    <a:pt x="83" y="385"/>
                    <a:pt x="83" y="385"/>
                    <a:pt x="83" y="385"/>
                  </a:cubicBezTo>
                  <a:cubicBezTo>
                    <a:pt x="173" y="360"/>
                    <a:pt x="173" y="360"/>
                    <a:pt x="173" y="360"/>
                  </a:cubicBezTo>
                  <a:cubicBezTo>
                    <a:pt x="135" y="223"/>
                    <a:pt x="135" y="223"/>
                    <a:pt x="135" y="223"/>
                  </a:cubicBezTo>
                  <a:cubicBezTo>
                    <a:pt x="497" y="443"/>
                    <a:pt x="721" y="690"/>
                    <a:pt x="858" y="937"/>
                  </a:cubicBezTo>
                  <a:cubicBezTo>
                    <a:pt x="1002" y="1198"/>
                    <a:pt x="1047" y="1459"/>
                    <a:pt x="1047" y="1686"/>
                  </a:cubicBezTo>
                  <a:cubicBezTo>
                    <a:pt x="1047" y="1881"/>
                    <a:pt x="1013" y="2051"/>
                    <a:pt x="979" y="2171"/>
                  </a:cubicBezTo>
                  <a:cubicBezTo>
                    <a:pt x="963" y="2231"/>
                    <a:pt x="946" y="2279"/>
                    <a:pt x="933" y="2312"/>
                  </a:cubicBezTo>
                  <a:cubicBezTo>
                    <a:pt x="932" y="2315"/>
                    <a:pt x="931" y="2318"/>
                    <a:pt x="929" y="2321"/>
                  </a:cubicBezTo>
                  <a:cubicBezTo>
                    <a:pt x="822" y="2326"/>
                    <a:pt x="736" y="2414"/>
                    <a:pt x="736" y="2523"/>
                  </a:cubicBezTo>
                  <a:cubicBezTo>
                    <a:pt x="736" y="2634"/>
                    <a:pt x="826" y="2724"/>
                    <a:pt x="938" y="27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29" name="Oval 10"/>
            <p:cNvSpPr>
              <a:spLocks noChangeArrowheads="1"/>
            </p:cNvSpPr>
            <p:nvPr/>
          </p:nvSpPr>
          <p:spPr bwMode="black">
            <a:xfrm>
              <a:off x="1744663" y="4589463"/>
              <a:ext cx="53975"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30" name="Freeform 11"/>
            <p:cNvSpPr>
              <a:spLocks/>
            </p:cNvSpPr>
            <p:nvPr/>
          </p:nvSpPr>
          <p:spPr bwMode="black">
            <a:xfrm>
              <a:off x="1860550" y="4225925"/>
              <a:ext cx="314325" cy="350838"/>
            </a:xfrm>
            <a:custGeom>
              <a:avLst/>
              <a:gdLst>
                <a:gd name="T0" fmla="*/ 695 w 1079"/>
                <a:gd name="T1" fmla="*/ 124 h 1206"/>
                <a:gd name="T2" fmla="*/ 834 w 1079"/>
                <a:gd name="T3" fmla="*/ 90 h 1206"/>
                <a:gd name="T4" fmla="*/ 812 w 1079"/>
                <a:gd name="T5" fmla="*/ 0 h 1206"/>
                <a:gd name="T6" fmla="*/ 507 w 1079"/>
                <a:gd name="T7" fmla="*/ 73 h 1206"/>
                <a:gd name="T8" fmla="*/ 580 w 1079"/>
                <a:gd name="T9" fmla="*/ 378 h 1206"/>
                <a:gd name="T10" fmla="*/ 671 w 1079"/>
                <a:gd name="T11" fmla="*/ 356 h 1206"/>
                <a:gd name="T12" fmla="*/ 638 w 1079"/>
                <a:gd name="T13" fmla="*/ 217 h 1206"/>
                <a:gd name="T14" fmla="*/ 924 w 1079"/>
                <a:gd name="T15" fmla="*/ 392 h 1206"/>
                <a:gd name="T16" fmla="*/ 528 w 1079"/>
                <a:gd name="T17" fmla="*/ 753 h 1206"/>
                <a:gd name="T18" fmla="*/ 362 w 1079"/>
                <a:gd name="T19" fmla="*/ 844 h 1206"/>
                <a:gd name="T20" fmla="*/ 337 w 1079"/>
                <a:gd name="T21" fmla="*/ 856 h 1206"/>
                <a:gd name="T22" fmla="*/ 201 w 1079"/>
                <a:gd name="T23" fmla="*/ 803 h 1206"/>
                <a:gd name="T24" fmla="*/ 0 w 1079"/>
                <a:gd name="T25" fmla="*/ 1005 h 1206"/>
                <a:gd name="T26" fmla="*/ 201 w 1079"/>
                <a:gd name="T27" fmla="*/ 1206 h 1206"/>
                <a:gd name="T28" fmla="*/ 403 w 1079"/>
                <a:gd name="T29" fmla="*/ 1005 h 1206"/>
                <a:gd name="T30" fmla="*/ 395 w 1079"/>
                <a:gd name="T31" fmla="*/ 949 h 1206"/>
                <a:gd name="T32" fmla="*/ 1047 w 1079"/>
                <a:gd name="T33" fmla="*/ 406 h 1206"/>
                <a:gd name="T34" fmla="*/ 1079 w 1079"/>
                <a:gd name="T35" fmla="*/ 359 h 1206"/>
                <a:gd name="T36" fmla="*/ 695 w 1079"/>
                <a:gd name="T37" fmla="*/ 124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9" h="1206">
                  <a:moveTo>
                    <a:pt x="695" y="124"/>
                  </a:moveTo>
                  <a:cubicBezTo>
                    <a:pt x="834" y="90"/>
                    <a:pt x="834" y="90"/>
                    <a:pt x="834" y="90"/>
                  </a:cubicBezTo>
                  <a:cubicBezTo>
                    <a:pt x="812" y="0"/>
                    <a:pt x="812" y="0"/>
                    <a:pt x="812" y="0"/>
                  </a:cubicBezTo>
                  <a:cubicBezTo>
                    <a:pt x="507" y="73"/>
                    <a:pt x="507" y="73"/>
                    <a:pt x="507" y="73"/>
                  </a:cubicBezTo>
                  <a:cubicBezTo>
                    <a:pt x="580" y="378"/>
                    <a:pt x="580" y="378"/>
                    <a:pt x="580" y="378"/>
                  </a:cubicBezTo>
                  <a:cubicBezTo>
                    <a:pt x="671" y="356"/>
                    <a:pt x="671" y="356"/>
                    <a:pt x="671" y="356"/>
                  </a:cubicBezTo>
                  <a:cubicBezTo>
                    <a:pt x="638" y="217"/>
                    <a:pt x="638" y="217"/>
                    <a:pt x="638" y="217"/>
                  </a:cubicBezTo>
                  <a:cubicBezTo>
                    <a:pt x="924" y="392"/>
                    <a:pt x="924" y="392"/>
                    <a:pt x="924" y="392"/>
                  </a:cubicBezTo>
                  <a:cubicBezTo>
                    <a:pt x="800" y="559"/>
                    <a:pt x="651" y="677"/>
                    <a:pt x="528" y="753"/>
                  </a:cubicBezTo>
                  <a:cubicBezTo>
                    <a:pt x="462" y="795"/>
                    <a:pt x="403" y="825"/>
                    <a:pt x="362" y="844"/>
                  </a:cubicBezTo>
                  <a:cubicBezTo>
                    <a:pt x="353" y="849"/>
                    <a:pt x="344" y="853"/>
                    <a:pt x="337" y="856"/>
                  </a:cubicBezTo>
                  <a:cubicBezTo>
                    <a:pt x="301" y="823"/>
                    <a:pt x="253" y="803"/>
                    <a:pt x="201" y="803"/>
                  </a:cubicBezTo>
                  <a:cubicBezTo>
                    <a:pt x="90" y="803"/>
                    <a:pt x="0" y="894"/>
                    <a:pt x="0" y="1005"/>
                  </a:cubicBezTo>
                  <a:cubicBezTo>
                    <a:pt x="0" y="1116"/>
                    <a:pt x="90" y="1206"/>
                    <a:pt x="201" y="1206"/>
                  </a:cubicBezTo>
                  <a:cubicBezTo>
                    <a:pt x="312" y="1206"/>
                    <a:pt x="403" y="1116"/>
                    <a:pt x="403" y="1005"/>
                  </a:cubicBezTo>
                  <a:cubicBezTo>
                    <a:pt x="403" y="986"/>
                    <a:pt x="400" y="967"/>
                    <a:pt x="395" y="949"/>
                  </a:cubicBezTo>
                  <a:cubicBezTo>
                    <a:pt x="524" y="891"/>
                    <a:pt x="829" y="729"/>
                    <a:pt x="1047" y="406"/>
                  </a:cubicBezTo>
                  <a:cubicBezTo>
                    <a:pt x="1079" y="359"/>
                    <a:pt x="1079" y="359"/>
                    <a:pt x="1079" y="359"/>
                  </a:cubicBezTo>
                  <a:lnTo>
                    <a:pt x="695"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31" name="Oval 12"/>
            <p:cNvSpPr>
              <a:spLocks noChangeArrowheads="1"/>
            </p:cNvSpPr>
            <p:nvPr/>
          </p:nvSpPr>
          <p:spPr bwMode="black">
            <a:xfrm>
              <a:off x="1892300" y="4491038"/>
              <a:ext cx="53975"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32" name="Freeform 13"/>
            <p:cNvSpPr>
              <a:spLocks/>
            </p:cNvSpPr>
            <p:nvPr/>
          </p:nvSpPr>
          <p:spPr bwMode="black">
            <a:xfrm>
              <a:off x="1447800" y="4306888"/>
              <a:ext cx="215900" cy="322263"/>
            </a:xfrm>
            <a:custGeom>
              <a:avLst/>
              <a:gdLst>
                <a:gd name="T0" fmla="*/ 537 w 738"/>
                <a:gd name="T1" fmla="*/ 706 h 1109"/>
                <a:gd name="T2" fmla="*/ 506 w 738"/>
                <a:gd name="T3" fmla="*/ 708 h 1109"/>
                <a:gd name="T4" fmla="*/ 273 w 738"/>
                <a:gd name="T5" fmla="*/ 155 h 1109"/>
                <a:gd name="T6" fmla="*/ 408 w 738"/>
                <a:gd name="T7" fmla="*/ 101 h 1109"/>
                <a:gd name="T8" fmla="*/ 368 w 738"/>
                <a:gd name="T9" fmla="*/ 0 h 1109"/>
                <a:gd name="T10" fmla="*/ 0 w 738"/>
                <a:gd name="T11" fmla="*/ 147 h 1109"/>
                <a:gd name="T12" fmla="*/ 41 w 738"/>
                <a:gd name="T13" fmla="*/ 248 h 1109"/>
                <a:gd name="T14" fmla="*/ 172 w 738"/>
                <a:gd name="T15" fmla="*/ 195 h 1109"/>
                <a:gd name="T16" fmla="*/ 407 w 738"/>
                <a:gd name="T17" fmla="*/ 753 h 1109"/>
                <a:gd name="T18" fmla="*/ 335 w 738"/>
                <a:gd name="T19" fmla="*/ 908 h 1109"/>
                <a:gd name="T20" fmla="*/ 537 w 738"/>
                <a:gd name="T21" fmla="*/ 1109 h 1109"/>
                <a:gd name="T22" fmla="*/ 738 w 738"/>
                <a:gd name="T23" fmla="*/ 908 h 1109"/>
                <a:gd name="T24" fmla="*/ 537 w 738"/>
                <a:gd name="T25" fmla="*/ 706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8" h="1109">
                  <a:moveTo>
                    <a:pt x="537" y="706"/>
                  </a:moveTo>
                  <a:cubicBezTo>
                    <a:pt x="526" y="706"/>
                    <a:pt x="516" y="707"/>
                    <a:pt x="506" y="708"/>
                  </a:cubicBezTo>
                  <a:cubicBezTo>
                    <a:pt x="273" y="155"/>
                    <a:pt x="273" y="155"/>
                    <a:pt x="273" y="155"/>
                  </a:cubicBezTo>
                  <a:cubicBezTo>
                    <a:pt x="408" y="101"/>
                    <a:pt x="408" y="101"/>
                    <a:pt x="408" y="101"/>
                  </a:cubicBezTo>
                  <a:cubicBezTo>
                    <a:pt x="368" y="0"/>
                    <a:pt x="368" y="0"/>
                    <a:pt x="368" y="0"/>
                  </a:cubicBezTo>
                  <a:cubicBezTo>
                    <a:pt x="0" y="147"/>
                    <a:pt x="0" y="147"/>
                    <a:pt x="0" y="147"/>
                  </a:cubicBezTo>
                  <a:cubicBezTo>
                    <a:pt x="41" y="248"/>
                    <a:pt x="41" y="248"/>
                    <a:pt x="41" y="248"/>
                  </a:cubicBezTo>
                  <a:cubicBezTo>
                    <a:pt x="172" y="195"/>
                    <a:pt x="172" y="195"/>
                    <a:pt x="172" y="195"/>
                  </a:cubicBezTo>
                  <a:cubicBezTo>
                    <a:pt x="407" y="753"/>
                    <a:pt x="407" y="753"/>
                    <a:pt x="407" y="753"/>
                  </a:cubicBezTo>
                  <a:cubicBezTo>
                    <a:pt x="363" y="790"/>
                    <a:pt x="335" y="846"/>
                    <a:pt x="335" y="908"/>
                  </a:cubicBezTo>
                  <a:cubicBezTo>
                    <a:pt x="335" y="1019"/>
                    <a:pt x="425" y="1109"/>
                    <a:pt x="537" y="1109"/>
                  </a:cubicBezTo>
                  <a:cubicBezTo>
                    <a:pt x="648" y="1109"/>
                    <a:pt x="738" y="1019"/>
                    <a:pt x="738" y="908"/>
                  </a:cubicBezTo>
                  <a:cubicBezTo>
                    <a:pt x="738" y="796"/>
                    <a:pt x="648" y="706"/>
                    <a:pt x="537" y="7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33" name="Oval 14"/>
            <p:cNvSpPr>
              <a:spLocks noChangeArrowheads="1"/>
            </p:cNvSpPr>
            <p:nvPr/>
          </p:nvSpPr>
          <p:spPr bwMode="black">
            <a:xfrm>
              <a:off x="1577975" y="4543425"/>
              <a:ext cx="53975"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grpSp>
      <p:grpSp>
        <p:nvGrpSpPr>
          <p:cNvPr id="234" name="Group 233"/>
          <p:cNvGrpSpPr/>
          <p:nvPr/>
        </p:nvGrpSpPr>
        <p:grpSpPr>
          <a:xfrm>
            <a:off x="9409633" y="4746738"/>
            <a:ext cx="326548" cy="378337"/>
            <a:chOff x="5394326" y="4936834"/>
            <a:chExt cx="720725" cy="835025"/>
          </a:xfrm>
          <a:solidFill>
            <a:srgbClr val="FFFFFF"/>
          </a:solidFill>
        </p:grpSpPr>
        <p:sp>
          <p:nvSpPr>
            <p:cNvPr id="235" name="Freeform 17"/>
            <p:cNvSpPr>
              <a:spLocks noEditPoints="1"/>
            </p:cNvSpPr>
            <p:nvPr/>
          </p:nvSpPr>
          <p:spPr bwMode="auto">
            <a:xfrm>
              <a:off x="5394326" y="4936834"/>
              <a:ext cx="460375" cy="835025"/>
            </a:xfrm>
            <a:custGeom>
              <a:avLst/>
              <a:gdLst>
                <a:gd name="T0" fmla="*/ 196 w 440"/>
                <a:gd name="T1" fmla="*/ 576 h 796"/>
                <a:gd name="T2" fmla="*/ 178 w 440"/>
                <a:gd name="T3" fmla="*/ 490 h 796"/>
                <a:gd name="T4" fmla="*/ 206 w 440"/>
                <a:gd name="T5" fmla="*/ 472 h 796"/>
                <a:gd name="T6" fmla="*/ 207 w 440"/>
                <a:gd name="T7" fmla="*/ 423 h 796"/>
                <a:gd name="T8" fmla="*/ 178 w 440"/>
                <a:gd name="T9" fmla="*/ 405 h 796"/>
                <a:gd name="T10" fmla="*/ 196 w 440"/>
                <a:gd name="T11" fmla="*/ 320 h 796"/>
                <a:gd name="T12" fmla="*/ 262 w 440"/>
                <a:gd name="T13" fmla="*/ 337 h 796"/>
                <a:gd name="T14" fmla="*/ 312 w 440"/>
                <a:gd name="T15" fmla="*/ 379 h 796"/>
                <a:gd name="T16" fmla="*/ 330 w 440"/>
                <a:gd name="T17" fmla="*/ 320 h 796"/>
                <a:gd name="T18" fmla="*/ 395 w 440"/>
                <a:gd name="T19" fmla="*/ 337 h 796"/>
                <a:gd name="T20" fmla="*/ 440 w 440"/>
                <a:gd name="T21" fmla="*/ 379 h 796"/>
                <a:gd name="T22" fmla="*/ 422 w 440"/>
                <a:gd name="T23" fmla="*/ 0 h 796"/>
                <a:gd name="T24" fmla="*/ 0 w 440"/>
                <a:gd name="T25" fmla="*/ 18 h 796"/>
                <a:gd name="T26" fmla="*/ 0 w 440"/>
                <a:gd name="T27" fmla="*/ 623 h 796"/>
                <a:gd name="T28" fmla="*/ 0 w 440"/>
                <a:gd name="T29" fmla="*/ 778 h 796"/>
                <a:gd name="T30" fmla="*/ 206 w 440"/>
                <a:gd name="T31" fmla="*/ 796 h 796"/>
                <a:gd name="T32" fmla="*/ 312 w 440"/>
                <a:gd name="T33" fmla="*/ 63 h 796"/>
                <a:gd name="T34" fmla="*/ 378 w 440"/>
                <a:gd name="T35" fmla="*/ 45 h 796"/>
                <a:gd name="T36" fmla="*/ 395 w 440"/>
                <a:gd name="T37" fmla="*/ 130 h 796"/>
                <a:gd name="T38" fmla="*/ 330 w 440"/>
                <a:gd name="T39" fmla="*/ 148 h 796"/>
                <a:gd name="T40" fmla="*/ 312 w 440"/>
                <a:gd name="T41" fmla="*/ 63 h 796"/>
                <a:gd name="T42" fmla="*/ 330 w 440"/>
                <a:gd name="T43" fmla="*/ 180 h 796"/>
                <a:gd name="T44" fmla="*/ 395 w 440"/>
                <a:gd name="T45" fmla="*/ 198 h 796"/>
                <a:gd name="T46" fmla="*/ 378 w 440"/>
                <a:gd name="T47" fmla="*/ 283 h 796"/>
                <a:gd name="T48" fmla="*/ 312 w 440"/>
                <a:gd name="T49" fmla="*/ 266 h 796"/>
                <a:gd name="T50" fmla="*/ 178 w 440"/>
                <a:gd name="T51" fmla="*/ 63 h 796"/>
                <a:gd name="T52" fmla="*/ 244 w 440"/>
                <a:gd name="T53" fmla="*/ 45 h 796"/>
                <a:gd name="T54" fmla="*/ 262 w 440"/>
                <a:gd name="T55" fmla="*/ 130 h 796"/>
                <a:gd name="T56" fmla="*/ 196 w 440"/>
                <a:gd name="T57" fmla="*/ 148 h 796"/>
                <a:gd name="T58" fmla="*/ 178 w 440"/>
                <a:gd name="T59" fmla="*/ 63 h 796"/>
                <a:gd name="T60" fmla="*/ 196 w 440"/>
                <a:gd name="T61" fmla="*/ 180 h 796"/>
                <a:gd name="T62" fmla="*/ 262 w 440"/>
                <a:gd name="T63" fmla="*/ 198 h 796"/>
                <a:gd name="T64" fmla="*/ 244 w 440"/>
                <a:gd name="T65" fmla="*/ 283 h 796"/>
                <a:gd name="T66" fmla="*/ 178 w 440"/>
                <a:gd name="T67" fmla="*/ 266 h 796"/>
                <a:gd name="T68" fmla="*/ 131 w 440"/>
                <a:gd name="T69" fmla="*/ 558 h 796"/>
                <a:gd name="T70" fmla="*/ 65 w 440"/>
                <a:gd name="T71" fmla="*/ 576 h 796"/>
                <a:gd name="T72" fmla="*/ 47 w 440"/>
                <a:gd name="T73" fmla="*/ 490 h 796"/>
                <a:gd name="T74" fmla="*/ 113 w 440"/>
                <a:gd name="T75" fmla="*/ 472 h 796"/>
                <a:gd name="T76" fmla="*/ 131 w 440"/>
                <a:gd name="T77" fmla="*/ 558 h 796"/>
                <a:gd name="T78" fmla="*/ 113 w 440"/>
                <a:gd name="T79" fmla="*/ 423 h 796"/>
                <a:gd name="T80" fmla="*/ 47 w 440"/>
                <a:gd name="T81" fmla="*/ 405 h 796"/>
                <a:gd name="T82" fmla="*/ 65 w 440"/>
                <a:gd name="T83" fmla="*/ 320 h 796"/>
                <a:gd name="T84" fmla="*/ 131 w 440"/>
                <a:gd name="T85" fmla="*/ 337 h 796"/>
                <a:gd name="T86" fmla="*/ 131 w 440"/>
                <a:gd name="T87" fmla="*/ 266 h 796"/>
                <a:gd name="T88" fmla="*/ 65 w 440"/>
                <a:gd name="T89" fmla="*/ 283 h 796"/>
                <a:gd name="T90" fmla="*/ 47 w 440"/>
                <a:gd name="T91" fmla="*/ 198 h 796"/>
                <a:gd name="T92" fmla="*/ 113 w 440"/>
                <a:gd name="T93" fmla="*/ 180 h 796"/>
                <a:gd name="T94" fmla="*/ 131 w 440"/>
                <a:gd name="T95" fmla="*/ 266 h 796"/>
                <a:gd name="T96" fmla="*/ 113 w 440"/>
                <a:gd name="T97" fmla="*/ 148 h 796"/>
                <a:gd name="T98" fmla="*/ 47 w 440"/>
                <a:gd name="T99" fmla="*/ 130 h 796"/>
                <a:gd name="T100" fmla="*/ 65 w 440"/>
                <a:gd name="T101" fmla="*/ 45 h 796"/>
                <a:gd name="T102" fmla="*/ 131 w 440"/>
                <a:gd name="T103" fmla="*/ 63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0" h="796">
                  <a:moveTo>
                    <a:pt x="206" y="576"/>
                  </a:moveTo>
                  <a:cubicBezTo>
                    <a:pt x="196" y="576"/>
                    <a:pt x="196" y="576"/>
                    <a:pt x="196" y="576"/>
                  </a:cubicBezTo>
                  <a:cubicBezTo>
                    <a:pt x="186" y="576"/>
                    <a:pt x="178" y="568"/>
                    <a:pt x="178" y="558"/>
                  </a:cubicBezTo>
                  <a:cubicBezTo>
                    <a:pt x="178" y="490"/>
                    <a:pt x="178" y="490"/>
                    <a:pt x="178" y="490"/>
                  </a:cubicBezTo>
                  <a:cubicBezTo>
                    <a:pt x="178" y="480"/>
                    <a:pt x="186" y="472"/>
                    <a:pt x="196" y="472"/>
                  </a:cubicBezTo>
                  <a:cubicBezTo>
                    <a:pt x="206" y="472"/>
                    <a:pt x="206" y="472"/>
                    <a:pt x="206" y="472"/>
                  </a:cubicBezTo>
                  <a:cubicBezTo>
                    <a:pt x="206" y="432"/>
                    <a:pt x="206" y="432"/>
                    <a:pt x="206" y="432"/>
                  </a:cubicBezTo>
                  <a:cubicBezTo>
                    <a:pt x="206" y="429"/>
                    <a:pt x="206" y="426"/>
                    <a:pt x="207" y="423"/>
                  </a:cubicBezTo>
                  <a:cubicBezTo>
                    <a:pt x="196" y="423"/>
                    <a:pt x="196" y="423"/>
                    <a:pt x="196" y="423"/>
                  </a:cubicBezTo>
                  <a:cubicBezTo>
                    <a:pt x="186" y="423"/>
                    <a:pt x="178" y="415"/>
                    <a:pt x="178" y="405"/>
                  </a:cubicBezTo>
                  <a:cubicBezTo>
                    <a:pt x="178" y="337"/>
                    <a:pt x="178" y="337"/>
                    <a:pt x="178" y="337"/>
                  </a:cubicBezTo>
                  <a:cubicBezTo>
                    <a:pt x="178" y="328"/>
                    <a:pt x="186" y="320"/>
                    <a:pt x="196" y="320"/>
                  </a:cubicBezTo>
                  <a:cubicBezTo>
                    <a:pt x="244" y="320"/>
                    <a:pt x="244" y="320"/>
                    <a:pt x="244" y="320"/>
                  </a:cubicBezTo>
                  <a:cubicBezTo>
                    <a:pt x="254" y="320"/>
                    <a:pt x="262" y="328"/>
                    <a:pt x="262" y="337"/>
                  </a:cubicBezTo>
                  <a:cubicBezTo>
                    <a:pt x="262" y="379"/>
                    <a:pt x="262" y="379"/>
                    <a:pt x="262" y="379"/>
                  </a:cubicBezTo>
                  <a:cubicBezTo>
                    <a:pt x="312" y="379"/>
                    <a:pt x="312" y="379"/>
                    <a:pt x="312" y="379"/>
                  </a:cubicBezTo>
                  <a:cubicBezTo>
                    <a:pt x="312" y="337"/>
                    <a:pt x="312" y="337"/>
                    <a:pt x="312" y="337"/>
                  </a:cubicBezTo>
                  <a:cubicBezTo>
                    <a:pt x="312" y="328"/>
                    <a:pt x="320" y="320"/>
                    <a:pt x="330" y="320"/>
                  </a:cubicBezTo>
                  <a:cubicBezTo>
                    <a:pt x="378" y="320"/>
                    <a:pt x="378" y="320"/>
                    <a:pt x="378" y="320"/>
                  </a:cubicBezTo>
                  <a:cubicBezTo>
                    <a:pt x="387" y="320"/>
                    <a:pt x="395" y="328"/>
                    <a:pt x="395" y="337"/>
                  </a:cubicBezTo>
                  <a:cubicBezTo>
                    <a:pt x="395" y="379"/>
                    <a:pt x="395" y="379"/>
                    <a:pt x="395" y="379"/>
                  </a:cubicBezTo>
                  <a:cubicBezTo>
                    <a:pt x="440" y="379"/>
                    <a:pt x="440" y="379"/>
                    <a:pt x="440" y="379"/>
                  </a:cubicBezTo>
                  <a:cubicBezTo>
                    <a:pt x="440" y="18"/>
                    <a:pt x="440" y="18"/>
                    <a:pt x="440" y="18"/>
                  </a:cubicBezTo>
                  <a:cubicBezTo>
                    <a:pt x="440" y="8"/>
                    <a:pt x="432" y="0"/>
                    <a:pt x="422" y="0"/>
                  </a:cubicBezTo>
                  <a:cubicBezTo>
                    <a:pt x="18" y="0"/>
                    <a:pt x="18" y="0"/>
                    <a:pt x="18" y="0"/>
                  </a:cubicBezTo>
                  <a:cubicBezTo>
                    <a:pt x="8" y="0"/>
                    <a:pt x="0" y="8"/>
                    <a:pt x="0" y="18"/>
                  </a:cubicBezTo>
                  <a:cubicBezTo>
                    <a:pt x="0" y="590"/>
                    <a:pt x="0" y="590"/>
                    <a:pt x="0" y="590"/>
                  </a:cubicBezTo>
                  <a:cubicBezTo>
                    <a:pt x="0" y="599"/>
                    <a:pt x="0" y="614"/>
                    <a:pt x="0" y="623"/>
                  </a:cubicBezTo>
                  <a:cubicBezTo>
                    <a:pt x="0" y="631"/>
                    <a:pt x="0" y="646"/>
                    <a:pt x="0" y="656"/>
                  </a:cubicBezTo>
                  <a:cubicBezTo>
                    <a:pt x="0" y="778"/>
                    <a:pt x="0" y="778"/>
                    <a:pt x="0" y="778"/>
                  </a:cubicBezTo>
                  <a:cubicBezTo>
                    <a:pt x="0" y="788"/>
                    <a:pt x="8" y="796"/>
                    <a:pt x="18" y="796"/>
                  </a:cubicBezTo>
                  <a:cubicBezTo>
                    <a:pt x="206" y="796"/>
                    <a:pt x="206" y="796"/>
                    <a:pt x="206" y="796"/>
                  </a:cubicBezTo>
                  <a:lnTo>
                    <a:pt x="206" y="576"/>
                  </a:lnTo>
                  <a:close/>
                  <a:moveTo>
                    <a:pt x="312" y="63"/>
                  </a:moveTo>
                  <a:cubicBezTo>
                    <a:pt x="312" y="53"/>
                    <a:pt x="320" y="45"/>
                    <a:pt x="330" y="45"/>
                  </a:cubicBezTo>
                  <a:cubicBezTo>
                    <a:pt x="378" y="45"/>
                    <a:pt x="378" y="45"/>
                    <a:pt x="378" y="45"/>
                  </a:cubicBezTo>
                  <a:cubicBezTo>
                    <a:pt x="387" y="45"/>
                    <a:pt x="395" y="53"/>
                    <a:pt x="395" y="63"/>
                  </a:cubicBezTo>
                  <a:cubicBezTo>
                    <a:pt x="395" y="130"/>
                    <a:pt x="395" y="130"/>
                    <a:pt x="395" y="130"/>
                  </a:cubicBezTo>
                  <a:cubicBezTo>
                    <a:pt x="395" y="140"/>
                    <a:pt x="387" y="148"/>
                    <a:pt x="378" y="148"/>
                  </a:cubicBezTo>
                  <a:cubicBezTo>
                    <a:pt x="330" y="148"/>
                    <a:pt x="330" y="148"/>
                    <a:pt x="330" y="148"/>
                  </a:cubicBezTo>
                  <a:cubicBezTo>
                    <a:pt x="320" y="148"/>
                    <a:pt x="312" y="140"/>
                    <a:pt x="312" y="130"/>
                  </a:cubicBezTo>
                  <a:lnTo>
                    <a:pt x="312" y="63"/>
                  </a:lnTo>
                  <a:close/>
                  <a:moveTo>
                    <a:pt x="312" y="198"/>
                  </a:moveTo>
                  <a:cubicBezTo>
                    <a:pt x="312" y="188"/>
                    <a:pt x="320" y="180"/>
                    <a:pt x="330" y="180"/>
                  </a:cubicBezTo>
                  <a:cubicBezTo>
                    <a:pt x="378" y="180"/>
                    <a:pt x="378" y="180"/>
                    <a:pt x="378" y="180"/>
                  </a:cubicBezTo>
                  <a:cubicBezTo>
                    <a:pt x="387" y="180"/>
                    <a:pt x="395" y="188"/>
                    <a:pt x="395" y="198"/>
                  </a:cubicBezTo>
                  <a:cubicBezTo>
                    <a:pt x="395" y="266"/>
                    <a:pt x="395" y="266"/>
                    <a:pt x="395" y="266"/>
                  </a:cubicBezTo>
                  <a:cubicBezTo>
                    <a:pt x="395" y="275"/>
                    <a:pt x="387" y="283"/>
                    <a:pt x="378" y="283"/>
                  </a:cubicBezTo>
                  <a:cubicBezTo>
                    <a:pt x="330" y="283"/>
                    <a:pt x="330" y="283"/>
                    <a:pt x="330" y="283"/>
                  </a:cubicBezTo>
                  <a:cubicBezTo>
                    <a:pt x="320" y="283"/>
                    <a:pt x="312" y="275"/>
                    <a:pt x="312" y="266"/>
                  </a:cubicBezTo>
                  <a:lnTo>
                    <a:pt x="312" y="198"/>
                  </a:lnTo>
                  <a:close/>
                  <a:moveTo>
                    <a:pt x="178" y="63"/>
                  </a:moveTo>
                  <a:cubicBezTo>
                    <a:pt x="178" y="53"/>
                    <a:pt x="186" y="45"/>
                    <a:pt x="196" y="45"/>
                  </a:cubicBezTo>
                  <a:cubicBezTo>
                    <a:pt x="244" y="45"/>
                    <a:pt x="244" y="45"/>
                    <a:pt x="244" y="45"/>
                  </a:cubicBezTo>
                  <a:cubicBezTo>
                    <a:pt x="254" y="45"/>
                    <a:pt x="262" y="53"/>
                    <a:pt x="262" y="63"/>
                  </a:cubicBezTo>
                  <a:cubicBezTo>
                    <a:pt x="262" y="130"/>
                    <a:pt x="262" y="130"/>
                    <a:pt x="262" y="130"/>
                  </a:cubicBezTo>
                  <a:cubicBezTo>
                    <a:pt x="262" y="140"/>
                    <a:pt x="254" y="148"/>
                    <a:pt x="244" y="148"/>
                  </a:cubicBezTo>
                  <a:cubicBezTo>
                    <a:pt x="196" y="148"/>
                    <a:pt x="196" y="148"/>
                    <a:pt x="196" y="148"/>
                  </a:cubicBezTo>
                  <a:cubicBezTo>
                    <a:pt x="186" y="148"/>
                    <a:pt x="178" y="140"/>
                    <a:pt x="178" y="130"/>
                  </a:cubicBezTo>
                  <a:lnTo>
                    <a:pt x="178" y="63"/>
                  </a:lnTo>
                  <a:close/>
                  <a:moveTo>
                    <a:pt x="178" y="198"/>
                  </a:moveTo>
                  <a:cubicBezTo>
                    <a:pt x="178" y="188"/>
                    <a:pt x="186" y="180"/>
                    <a:pt x="196" y="180"/>
                  </a:cubicBezTo>
                  <a:cubicBezTo>
                    <a:pt x="244" y="180"/>
                    <a:pt x="244" y="180"/>
                    <a:pt x="244" y="180"/>
                  </a:cubicBezTo>
                  <a:cubicBezTo>
                    <a:pt x="254" y="180"/>
                    <a:pt x="262" y="188"/>
                    <a:pt x="262" y="198"/>
                  </a:cubicBezTo>
                  <a:cubicBezTo>
                    <a:pt x="262" y="266"/>
                    <a:pt x="262" y="266"/>
                    <a:pt x="262" y="266"/>
                  </a:cubicBezTo>
                  <a:cubicBezTo>
                    <a:pt x="262" y="275"/>
                    <a:pt x="254" y="283"/>
                    <a:pt x="244" y="283"/>
                  </a:cubicBezTo>
                  <a:cubicBezTo>
                    <a:pt x="196" y="283"/>
                    <a:pt x="196" y="283"/>
                    <a:pt x="196" y="283"/>
                  </a:cubicBezTo>
                  <a:cubicBezTo>
                    <a:pt x="186" y="283"/>
                    <a:pt x="178" y="275"/>
                    <a:pt x="178" y="266"/>
                  </a:cubicBezTo>
                  <a:lnTo>
                    <a:pt x="178" y="198"/>
                  </a:lnTo>
                  <a:close/>
                  <a:moveTo>
                    <a:pt x="131" y="558"/>
                  </a:moveTo>
                  <a:cubicBezTo>
                    <a:pt x="131" y="568"/>
                    <a:pt x="123" y="576"/>
                    <a:pt x="113" y="576"/>
                  </a:cubicBezTo>
                  <a:cubicBezTo>
                    <a:pt x="65" y="576"/>
                    <a:pt x="65" y="576"/>
                    <a:pt x="65" y="576"/>
                  </a:cubicBezTo>
                  <a:cubicBezTo>
                    <a:pt x="55" y="576"/>
                    <a:pt x="47" y="568"/>
                    <a:pt x="47" y="558"/>
                  </a:cubicBezTo>
                  <a:cubicBezTo>
                    <a:pt x="47" y="490"/>
                    <a:pt x="47" y="490"/>
                    <a:pt x="47" y="490"/>
                  </a:cubicBezTo>
                  <a:cubicBezTo>
                    <a:pt x="47" y="480"/>
                    <a:pt x="55" y="472"/>
                    <a:pt x="65" y="472"/>
                  </a:cubicBezTo>
                  <a:cubicBezTo>
                    <a:pt x="113" y="472"/>
                    <a:pt x="113" y="472"/>
                    <a:pt x="113" y="472"/>
                  </a:cubicBezTo>
                  <a:cubicBezTo>
                    <a:pt x="123" y="472"/>
                    <a:pt x="131" y="480"/>
                    <a:pt x="131" y="490"/>
                  </a:cubicBezTo>
                  <a:lnTo>
                    <a:pt x="131" y="558"/>
                  </a:lnTo>
                  <a:close/>
                  <a:moveTo>
                    <a:pt x="131" y="405"/>
                  </a:moveTo>
                  <a:cubicBezTo>
                    <a:pt x="131" y="415"/>
                    <a:pt x="123" y="423"/>
                    <a:pt x="113" y="423"/>
                  </a:cubicBezTo>
                  <a:cubicBezTo>
                    <a:pt x="65" y="423"/>
                    <a:pt x="65" y="423"/>
                    <a:pt x="65" y="423"/>
                  </a:cubicBezTo>
                  <a:cubicBezTo>
                    <a:pt x="55" y="423"/>
                    <a:pt x="47" y="415"/>
                    <a:pt x="47" y="405"/>
                  </a:cubicBezTo>
                  <a:cubicBezTo>
                    <a:pt x="47" y="337"/>
                    <a:pt x="47" y="337"/>
                    <a:pt x="47" y="337"/>
                  </a:cubicBezTo>
                  <a:cubicBezTo>
                    <a:pt x="47" y="328"/>
                    <a:pt x="55" y="320"/>
                    <a:pt x="65" y="320"/>
                  </a:cubicBezTo>
                  <a:cubicBezTo>
                    <a:pt x="113" y="320"/>
                    <a:pt x="113" y="320"/>
                    <a:pt x="113" y="320"/>
                  </a:cubicBezTo>
                  <a:cubicBezTo>
                    <a:pt x="123" y="320"/>
                    <a:pt x="131" y="328"/>
                    <a:pt x="131" y="337"/>
                  </a:cubicBezTo>
                  <a:lnTo>
                    <a:pt x="131" y="405"/>
                  </a:lnTo>
                  <a:close/>
                  <a:moveTo>
                    <a:pt x="131" y="266"/>
                  </a:moveTo>
                  <a:cubicBezTo>
                    <a:pt x="131" y="275"/>
                    <a:pt x="123" y="283"/>
                    <a:pt x="113" y="283"/>
                  </a:cubicBezTo>
                  <a:cubicBezTo>
                    <a:pt x="65" y="283"/>
                    <a:pt x="65" y="283"/>
                    <a:pt x="65" y="283"/>
                  </a:cubicBezTo>
                  <a:cubicBezTo>
                    <a:pt x="55" y="283"/>
                    <a:pt x="47" y="275"/>
                    <a:pt x="47" y="266"/>
                  </a:cubicBezTo>
                  <a:cubicBezTo>
                    <a:pt x="47" y="198"/>
                    <a:pt x="47" y="198"/>
                    <a:pt x="47" y="198"/>
                  </a:cubicBezTo>
                  <a:cubicBezTo>
                    <a:pt x="47" y="188"/>
                    <a:pt x="55" y="180"/>
                    <a:pt x="65" y="180"/>
                  </a:cubicBezTo>
                  <a:cubicBezTo>
                    <a:pt x="113" y="180"/>
                    <a:pt x="113" y="180"/>
                    <a:pt x="113" y="180"/>
                  </a:cubicBezTo>
                  <a:cubicBezTo>
                    <a:pt x="123" y="180"/>
                    <a:pt x="131" y="188"/>
                    <a:pt x="131" y="198"/>
                  </a:cubicBezTo>
                  <a:lnTo>
                    <a:pt x="131" y="266"/>
                  </a:lnTo>
                  <a:close/>
                  <a:moveTo>
                    <a:pt x="131" y="130"/>
                  </a:moveTo>
                  <a:cubicBezTo>
                    <a:pt x="131" y="140"/>
                    <a:pt x="123" y="148"/>
                    <a:pt x="113" y="148"/>
                  </a:cubicBezTo>
                  <a:cubicBezTo>
                    <a:pt x="65" y="148"/>
                    <a:pt x="65" y="148"/>
                    <a:pt x="65" y="148"/>
                  </a:cubicBezTo>
                  <a:cubicBezTo>
                    <a:pt x="55" y="148"/>
                    <a:pt x="47" y="140"/>
                    <a:pt x="47" y="130"/>
                  </a:cubicBezTo>
                  <a:cubicBezTo>
                    <a:pt x="47" y="63"/>
                    <a:pt x="47" y="63"/>
                    <a:pt x="47" y="63"/>
                  </a:cubicBezTo>
                  <a:cubicBezTo>
                    <a:pt x="47" y="53"/>
                    <a:pt x="55" y="45"/>
                    <a:pt x="65" y="45"/>
                  </a:cubicBezTo>
                  <a:cubicBezTo>
                    <a:pt x="113" y="45"/>
                    <a:pt x="113" y="45"/>
                    <a:pt x="113" y="45"/>
                  </a:cubicBezTo>
                  <a:cubicBezTo>
                    <a:pt x="123" y="45"/>
                    <a:pt x="131" y="53"/>
                    <a:pt x="131" y="63"/>
                  </a:cubicBezTo>
                  <a:lnTo>
                    <a:pt x="131" y="130"/>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36" name="Freeform 18"/>
            <p:cNvSpPr>
              <a:spLocks noEditPoints="1"/>
            </p:cNvSpPr>
            <p:nvPr/>
          </p:nvSpPr>
          <p:spPr bwMode="auto">
            <a:xfrm>
              <a:off x="5646738" y="5371809"/>
              <a:ext cx="468313" cy="400050"/>
            </a:xfrm>
            <a:custGeom>
              <a:avLst/>
              <a:gdLst>
                <a:gd name="T0" fmla="*/ 18 w 447"/>
                <a:gd name="T1" fmla="*/ 0 h 382"/>
                <a:gd name="T2" fmla="*/ 0 w 447"/>
                <a:gd name="T3" fmla="*/ 18 h 382"/>
                <a:gd name="T4" fmla="*/ 0 w 447"/>
                <a:gd name="T5" fmla="*/ 364 h 382"/>
                <a:gd name="T6" fmla="*/ 18 w 447"/>
                <a:gd name="T7" fmla="*/ 382 h 382"/>
                <a:gd name="T8" fmla="*/ 429 w 447"/>
                <a:gd name="T9" fmla="*/ 382 h 382"/>
                <a:gd name="T10" fmla="*/ 447 w 447"/>
                <a:gd name="T11" fmla="*/ 364 h 382"/>
                <a:gd name="T12" fmla="*/ 447 w 447"/>
                <a:gd name="T13" fmla="*/ 18 h 382"/>
                <a:gd name="T14" fmla="*/ 429 w 447"/>
                <a:gd name="T15" fmla="*/ 0 h 382"/>
                <a:gd name="T16" fmla="*/ 18 w 447"/>
                <a:gd name="T17" fmla="*/ 0 h 382"/>
                <a:gd name="T18" fmla="*/ 133 w 447"/>
                <a:gd name="T19" fmla="*/ 301 h 382"/>
                <a:gd name="T20" fmla="*/ 115 w 447"/>
                <a:gd name="T21" fmla="*/ 319 h 382"/>
                <a:gd name="T22" fmla="*/ 66 w 447"/>
                <a:gd name="T23" fmla="*/ 319 h 382"/>
                <a:gd name="T24" fmla="*/ 48 w 447"/>
                <a:gd name="T25" fmla="*/ 301 h 382"/>
                <a:gd name="T26" fmla="*/ 48 w 447"/>
                <a:gd name="T27" fmla="*/ 232 h 382"/>
                <a:gd name="T28" fmla="*/ 66 w 447"/>
                <a:gd name="T29" fmla="*/ 214 h 382"/>
                <a:gd name="T30" fmla="*/ 115 w 447"/>
                <a:gd name="T31" fmla="*/ 214 h 382"/>
                <a:gd name="T32" fmla="*/ 133 w 447"/>
                <a:gd name="T33" fmla="*/ 232 h 382"/>
                <a:gd name="T34" fmla="*/ 133 w 447"/>
                <a:gd name="T35" fmla="*/ 301 h 382"/>
                <a:gd name="T36" fmla="*/ 133 w 447"/>
                <a:gd name="T37" fmla="*/ 146 h 382"/>
                <a:gd name="T38" fmla="*/ 115 w 447"/>
                <a:gd name="T39" fmla="*/ 164 h 382"/>
                <a:gd name="T40" fmla="*/ 66 w 447"/>
                <a:gd name="T41" fmla="*/ 164 h 382"/>
                <a:gd name="T42" fmla="*/ 48 w 447"/>
                <a:gd name="T43" fmla="*/ 146 h 382"/>
                <a:gd name="T44" fmla="*/ 48 w 447"/>
                <a:gd name="T45" fmla="*/ 77 h 382"/>
                <a:gd name="T46" fmla="*/ 66 w 447"/>
                <a:gd name="T47" fmla="*/ 59 h 382"/>
                <a:gd name="T48" fmla="*/ 115 w 447"/>
                <a:gd name="T49" fmla="*/ 59 h 382"/>
                <a:gd name="T50" fmla="*/ 133 w 447"/>
                <a:gd name="T51" fmla="*/ 77 h 382"/>
                <a:gd name="T52" fmla="*/ 133 w 447"/>
                <a:gd name="T53" fmla="*/ 146 h 382"/>
                <a:gd name="T54" fmla="*/ 266 w 447"/>
                <a:gd name="T55" fmla="*/ 301 h 382"/>
                <a:gd name="T56" fmla="*/ 248 w 447"/>
                <a:gd name="T57" fmla="*/ 319 h 382"/>
                <a:gd name="T58" fmla="*/ 199 w 447"/>
                <a:gd name="T59" fmla="*/ 319 h 382"/>
                <a:gd name="T60" fmla="*/ 181 w 447"/>
                <a:gd name="T61" fmla="*/ 301 h 382"/>
                <a:gd name="T62" fmla="*/ 181 w 447"/>
                <a:gd name="T63" fmla="*/ 232 h 382"/>
                <a:gd name="T64" fmla="*/ 199 w 447"/>
                <a:gd name="T65" fmla="*/ 214 h 382"/>
                <a:gd name="T66" fmla="*/ 248 w 447"/>
                <a:gd name="T67" fmla="*/ 214 h 382"/>
                <a:gd name="T68" fmla="*/ 266 w 447"/>
                <a:gd name="T69" fmla="*/ 232 h 382"/>
                <a:gd name="T70" fmla="*/ 266 w 447"/>
                <a:gd name="T71" fmla="*/ 301 h 382"/>
                <a:gd name="T72" fmla="*/ 266 w 447"/>
                <a:gd name="T73" fmla="*/ 146 h 382"/>
                <a:gd name="T74" fmla="*/ 248 w 447"/>
                <a:gd name="T75" fmla="*/ 164 h 382"/>
                <a:gd name="T76" fmla="*/ 199 w 447"/>
                <a:gd name="T77" fmla="*/ 164 h 382"/>
                <a:gd name="T78" fmla="*/ 181 w 447"/>
                <a:gd name="T79" fmla="*/ 146 h 382"/>
                <a:gd name="T80" fmla="*/ 181 w 447"/>
                <a:gd name="T81" fmla="*/ 77 h 382"/>
                <a:gd name="T82" fmla="*/ 199 w 447"/>
                <a:gd name="T83" fmla="*/ 59 h 382"/>
                <a:gd name="T84" fmla="*/ 248 w 447"/>
                <a:gd name="T85" fmla="*/ 59 h 382"/>
                <a:gd name="T86" fmla="*/ 266 w 447"/>
                <a:gd name="T87" fmla="*/ 77 h 382"/>
                <a:gd name="T88" fmla="*/ 266 w 447"/>
                <a:gd name="T89" fmla="*/ 146 h 382"/>
                <a:gd name="T90" fmla="*/ 401 w 447"/>
                <a:gd name="T91" fmla="*/ 301 h 382"/>
                <a:gd name="T92" fmla="*/ 383 w 447"/>
                <a:gd name="T93" fmla="*/ 319 h 382"/>
                <a:gd name="T94" fmla="*/ 334 w 447"/>
                <a:gd name="T95" fmla="*/ 319 h 382"/>
                <a:gd name="T96" fmla="*/ 316 w 447"/>
                <a:gd name="T97" fmla="*/ 301 h 382"/>
                <a:gd name="T98" fmla="*/ 316 w 447"/>
                <a:gd name="T99" fmla="*/ 232 h 382"/>
                <a:gd name="T100" fmla="*/ 334 w 447"/>
                <a:gd name="T101" fmla="*/ 214 h 382"/>
                <a:gd name="T102" fmla="*/ 383 w 447"/>
                <a:gd name="T103" fmla="*/ 214 h 382"/>
                <a:gd name="T104" fmla="*/ 401 w 447"/>
                <a:gd name="T105" fmla="*/ 232 h 382"/>
                <a:gd name="T106" fmla="*/ 401 w 447"/>
                <a:gd name="T107" fmla="*/ 301 h 382"/>
                <a:gd name="T108" fmla="*/ 401 w 447"/>
                <a:gd name="T109" fmla="*/ 146 h 382"/>
                <a:gd name="T110" fmla="*/ 383 w 447"/>
                <a:gd name="T111" fmla="*/ 164 h 382"/>
                <a:gd name="T112" fmla="*/ 334 w 447"/>
                <a:gd name="T113" fmla="*/ 164 h 382"/>
                <a:gd name="T114" fmla="*/ 316 w 447"/>
                <a:gd name="T115" fmla="*/ 146 h 382"/>
                <a:gd name="T116" fmla="*/ 316 w 447"/>
                <a:gd name="T117" fmla="*/ 77 h 382"/>
                <a:gd name="T118" fmla="*/ 334 w 447"/>
                <a:gd name="T119" fmla="*/ 59 h 382"/>
                <a:gd name="T120" fmla="*/ 383 w 447"/>
                <a:gd name="T121" fmla="*/ 59 h 382"/>
                <a:gd name="T122" fmla="*/ 401 w 447"/>
                <a:gd name="T123" fmla="*/ 77 h 382"/>
                <a:gd name="T124" fmla="*/ 401 w 447"/>
                <a:gd name="T125" fmla="*/ 1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7" h="382">
                  <a:moveTo>
                    <a:pt x="18" y="0"/>
                  </a:moveTo>
                  <a:cubicBezTo>
                    <a:pt x="8" y="0"/>
                    <a:pt x="0" y="8"/>
                    <a:pt x="0" y="18"/>
                  </a:cubicBezTo>
                  <a:cubicBezTo>
                    <a:pt x="0" y="364"/>
                    <a:pt x="0" y="364"/>
                    <a:pt x="0" y="364"/>
                  </a:cubicBezTo>
                  <a:cubicBezTo>
                    <a:pt x="0" y="374"/>
                    <a:pt x="8" y="382"/>
                    <a:pt x="18" y="382"/>
                  </a:cubicBezTo>
                  <a:cubicBezTo>
                    <a:pt x="429" y="382"/>
                    <a:pt x="429" y="382"/>
                    <a:pt x="429" y="382"/>
                  </a:cubicBezTo>
                  <a:cubicBezTo>
                    <a:pt x="439" y="382"/>
                    <a:pt x="447" y="374"/>
                    <a:pt x="447" y="364"/>
                  </a:cubicBezTo>
                  <a:cubicBezTo>
                    <a:pt x="447" y="18"/>
                    <a:pt x="447" y="18"/>
                    <a:pt x="447" y="18"/>
                  </a:cubicBezTo>
                  <a:cubicBezTo>
                    <a:pt x="447" y="8"/>
                    <a:pt x="439" y="0"/>
                    <a:pt x="429" y="0"/>
                  </a:cubicBezTo>
                  <a:lnTo>
                    <a:pt x="18" y="0"/>
                  </a:lnTo>
                  <a:close/>
                  <a:moveTo>
                    <a:pt x="133" y="301"/>
                  </a:moveTo>
                  <a:cubicBezTo>
                    <a:pt x="133" y="311"/>
                    <a:pt x="125" y="319"/>
                    <a:pt x="115" y="319"/>
                  </a:cubicBezTo>
                  <a:cubicBezTo>
                    <a:pt x="66" y="319"/>
                    <a:pt x="66" y="319"/>
                    <a:pt x="66" y="319"/>
                  </a:cubicBezTo>
                  <a:cubicBezTo>
                    <a:pt x="56" y="319"/>
                    <a:pt x="48" y="311"/>
                    <a:pt x="48" y="301"/>
                  </a:cubicBezTo>
                  <a:cubicBezTo>
                    <a:pt x="48" y="232"/>
                    <a:pt x="48" y="232"/>
                    <a:pt x="48" y="232"/>
                  </a:cubicBezTo>
                  <a:cubicBezTo>
                    <a:pt x="48" y="222"/>
                    <a:pt x="56" y="214"/>
                    <a:pt x="66" y="214"/>
                  </a:cubicBezTo>
                  <a:cubicBezTo>
                    <a:pt x="115" y="214"/>
                    <a:pt x="115" y="214"/>
                    <a:pt x="115" y="214"/>
                  </a:cubicBezTo>
                  <a:cubicBezTo>
                    <a:pt x="125" y="214"/>
                    <a:pt x="133" y="222"/>
                    <a:pt x="133" y="232"/>
                  </a:cubicBezTo>
                  <a:lnTo>
                    <a:pt x="133" y="301"/>
                  </a:lnTo>
                  <a:close/>
                  <a:moveTo>
                    <a:pt x="133" y="146"/>
                  </a:moveTo>
                  <a:cubicBezTo>
                    <a:pt x="133" y="156"/>
                    <a:pt x="125" y="164"/>
                    <a:pt x="115" y="164"/>
                  </a:cubicBezTo>
                  <a:cubicBezTo>
                    <a:pt x="66" y="164"/>
                    <a:pt x="66" y="164"/>
                    <a:pt x="66" y="164"/>
                  </a:cubicBezTo>
                  <a:cubicBezTo>
                    <a:pt x="56" y="164"/>
                    <a:pt x="48" y="156"/>
                    <a:pt x="48" y="146"/>
                  </a:cubicBezTo>
                  <a:cubicBezTo>
                    <a:pt x="48" y="77"/>
                    <a:pt x="48" y="77"/>
                    <a:pt x="48" y="77"/>
                  </a:cubicBezTo>
                  <a:cubicBezTo>
                    <a:pt x="48" y="67"/>
                    <a:pt x="56" y="59"/>
                    <a:pt x="66" y="59"/>
                  </a:cubicBezTo>
                  <a:cubicBezTo>
                    <a:pt x="115" y="59"/>
                    <a:pt x="115" y="59"/>
                    <a:pt x="115" y="59"/>
                  </a:cubicBezTo>
                  <a:cubicBezTo>
                    <a:pt x="125" y="59"/>
                    <a:pt x="133" y="67"/>
                    <a:pt x="133" y="77"/>
                  </a:cubicBezTo>
                  <a:lnTo>
                    <a:pt x="133" y="146"/>
                  </a:lnTo>
                  <a:close/>
                  <a:moveTo>
                    <a:pt x="266" y="301"/>
                  </a:moveTo>
                  <a:cubicBezTo>
                    <a:pt x="266" y="311"/>
                    <a:pt x="258" y="319"/>
                    <a:pt x="248" y="319"/>
                  </a:cubicBezTo>
                  <a:cubicBezTo>
                    <a:pt x="199" y="319"/>
                    <a:pt x="199" y="319"/>
                    <a:pt x="199" y="319"/>
                  </a:cubicBezTo>
                  <a:cubicBezTo>
                    <a:pt x="189" y="319"/>
                    <a:pt x="181" y="311"/>
                    <a:pt x="181" y="301"/>
                  </a:cubicBezTo>
                  <a:cubicBezTo>
                    <a:pt x="181" y="232"/>
                    <a:pt x="181" y="232"/>
                    <a:pt x="181" y="232"/>
                  </a:cubicBezTo>
                  <a:cubicBezTo>
                    <a:pt x="181" y="222"/>
                    <a:pt x="189" y="214"/>
                    <a:pt x="199" y="214"/>
                  </a:cubicBezTo>
                  <a:cubicBezTo>
                    <a:pt x="248" y="214"/>
                    <a:pt x="248" y="214"/>
                    <a:pt x="248" y="214"/>
                  </a:cubicBezTo>
                  <a:cubicBezTo>
                    <a:pt x="258" y="214"/>
                    <a:pt x="266" y="222"/>
                    <a:pt x="266" y="232"/>
                  </a:cubicBezTo>
                  <a:lnTo>
                    <a:pt x="266" y="301"/>
                  </a:lnTo>
                  <a:close/>
                  <a:moveTo>
                    <a:pt x="266" y="146"/>
                  </a:moveTo>
                  <a:cubicBezTo>
                    <a:pt x="266" y="156"/>
                    <a:pt x="258" y="164"/>
                    <a:pt x="248" y="164"/>
                  </a:cubicBezTo>
                  <a:cubicBezTo>
                    <a:pt x="199" y="164"/>
                    <a:pt x="199" y="164"/>
                    <a:pt x="199" y="164"/>
                  </a:cubicBezTo>
                  <a:cubicBezTo>
                    <a:pt x="189" y="164"/>
                    <a:pt x="181" y="156"/>
                    <a:pt x="181" y="146"/>
                  </a:cubicBezTo>
                  <a:cubicBezTo>
                    <a:pt x="181" y="77"/>
                    <a:pt x="181" y="77"/>
                    <a:pt x="181" y="77"/>
                  </a:cubicBezTo>
                  <a:cubicBezTo>
                    <a:pt x="181" y="67"/>
                    <a:pt x="189" y="59"/>
                    <a:pt x="199" y="59"/>
                  </a:cubicBezTo>
                  <a:cubicBezTo>
                    <a:pt x="248" y="59"/>
                    <a:pt x="248" y="59"/>
                    <a:pt x="248" y="59"/>
                  </a:cubicBezTo>
                  <a:cubicBezTo>
                    <a:pt x="258" y="59"/>
                    <a:pt x="266" y="67"/>
                    <a:pt x="266" y="77"/>
                  </a:cubicBezTo>
                  <a:lnTo>
                    <a:pt x="266" y="146"/>
                  </a:lnTo>
                  <a:close/>
                  <a:moveTo>
                    <a:pt x="401" y="301"/>
                  </a:moveTo>
                  <a:cubicBezTo>
                    <a:pt x="401" y="311"/>
                    <a:pt x="393" y="319"/>
                    <a:pt x="383" y="319"/>
                  </a:cubicBezTo>
                  <a:cubicBezTo>
                    <a:pt x="334" y="319"/>
                    <a:pt x="334" y="319"/>
                    <a:pt x="334" y="319"/>
                  </a:cubicBezTo>
                  <a:cubicBezTo>
                    <a:pt x="324" y="319"/>
                    <a:pt x="316" y="311"/>
                    <a:pt x="316" y="301"/>
                  </a:cubicBezTo>
                  <a:cubicBezTo>
                    <a:pt x="316" y="232"/>
                    <a:pt x="316" y="232"/>
                    <a:pt x="316" y="232"/>
                  </a:cubicBezTo>
                  <a:cubicBezTo>
                    <a:pt x="316" y="222"/>
                    <a:pt x="324" y="214"/>
                    <a:pt x="334" y="214"/>
                  </a:cubicBezTo>
                  <a:cubicBezTo>
                    <a:pt x="383" y="214"/>
                    <a:pt x="383" y="214"/>
                    <a:pt x="383" y="214"/>
                  </a:cubicBezTo>
                  <a:cubicBezTo>
                    <a:pt x="393" y="214"/>
                    <a:pt x="401" y="222"/>
                    <a:pt x="401" y="232"/>
                  </a:cubicBezTo>
                  <a:lnTo>
                    <a:pt x="401" y="301"/>
                  </a:lnTo>
                  <a:close/>
                  <a:moveTo>
                    <a:pt x="401" y="146"/>
                  </a:moveTo>
                  <a:cubicBezTo>
                    <a:pt x="401" y="156"/>
                    <a:pt x="393" y="164"/>
                    <a:pt x="383" y="164"/>
                  </a:cubicBezTo>
                  <a:cubicBezTo>
                    <a:pt x="334" y="164"/>
                    <a:pt x="334" y="164"/>
                    <a:pt x="334" y="164"/>
                  </a:cubicBezTo>
                  <a:cubicBezTo>
                    <a:pt x="324" y="164"/>
                    <a:pt x="316" y="156"/>
                    <a:pt x="316" y="146"/>
                  </a:cubicBezTo>
                  <a:cubicBezTo>
                    <a:pt x="316" y="77"/>
                    <a:pt x="316" y="77"/>
                    <a:pt x="316" y="77"/>
                  </a:cubicBezTo>
                  <a:cubicBezTo>
                    <a:pt x="316" y="67"/>
                    <a:pt x="324" y="59"/>
                    <a:pt x="334" y="59"/>
                  </a:cubicBezTo>
                  <a:cubicBezTo>
                    <a:pt x="383" y="59"/>
                    <a:pt x="383" y="59"/>
                    <a:pt x="383" y="59"/>
                  </a:cubicBezTo>
                  <a:cubicBezTo>
                    <a:pt x="393" y="59"/>
                    <a:pt x="401" y="67"/>
                    <a:pt x="401" y="77"/>
                  </a:cubicBezTo>
                  <a:lnTo>
                    <a:pt x="401" y="146"/>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grpSp>
      <p:sp>
        <p:nvSpPr>
          <p:cNvPr id="237" name="Freeform 5"/>
          <p:cNvSpPr>
            <a:spLocks noEditPoints="1"/>
          </p:cNvSpPr>
          <p:nvPr/>
        </p:nvSpPr>
        <p:spPr bwMode="auto">
          <a:xfrm rot="1148920" flipH="1">
            <a:off x="9464015" y="5484682"/>
            <a:ext cx="343548" cy="389529"/>
          </a:xfrm>
          <a:custGeom>
            <a:avLst/>
            <a:gdLst>
              <a:gd name="T0" fmla="*/ 160 w 440"/>
              <a:gd name="T1" fmla="*/ 176 h 499"/>
              <a:gd name="T2" fmla="*/ 93 w 440"/>
              <a:gd name="T3" fmla="*/ 216 h 499"/>
              <a:gd name="T4" fmla="*/ 99 w 440"/>
              <a:gd name="T5" fmla="*/ 286 h 499"/>
              <a:gd name="T6" fmla="*/ 135 w 440"/>
              <a:gd name="T7" fmla="*/ 250 h 499"/>
              <a:gd name="T8" fmla="*/ 161 w 440"/>
              <a:gd name="T9" fmla="*/ 246 h 499"/>
              <a:gd name="T10" fmla="*/ 213 w 440"/>
              <a:gd name="T11" fmla="*/ 295 h 499"/>
              <a:gd name="T12" fmla="*/ 185 w 440"/>
              <a:gd name="T13" fmla="*/ 305 h 499"/>
              <a:gd name="T14" fmla="*/ 207 w 440"/>
              <a:gd name="T15" fmla="*/ 394 h 499"/>
              <a:gd name="T16" fmla="*/ 157 w 440"/>
              <a:gd name="T17" fmla="*/ 425 h 499"/>
              <a:gd name="T18" fmla="*/ 147 w 440"/>
              <a:gd name="T19" fmla="*/ 471 h 499"/>
              <a:gd name="T20" fmla="*/ 230 w 440"/>
              <a:gd name="T21" fmla="*/ 447 h 499"/>
              <a:gd name="T22" fmla="*/ 269 w 440"/>
              <a:gd name="T23" fmla="*/ 390 h 499"/>
              <a:gd name="T24" fmla="*/ 440 w 440"/>
              <a:gd name="T25" fmla="*/ 377 h 499"/>
              <a:gd name="T26" fmla="*/ 299 w 440"/>
              <a:gd name="T27" fmla="*/ 226 h 499"/>
              <a:gd name="T28" fmla="*/ 73 w 440"/>
              <a:gd name="T29" fmla="*/ 224 h 499"/>
              <a:gd name="T30" fmla="*/ 55 w 440"/>
              <a:gd name="T31" fmla="*/ 270 h 499"/>
              <a:gd name="T32" fmla="*/ 73 w 440"/>
              <a:gd name="T33" fmla="*/ 224 h 499"/>
              <a:gd name="T34" fmla="*/ 62 w 440"/>
              <a:gd name="T35" fmla="*/ 287 h 499"/>
              <a:gd name="T36" fmla="*/ 94 w 440"/>
              <a:gd name="T37" fmla="*/ 296 h 499"/>
              <a:gd name="T38" fmla="*/ 162 w 440"/>
              <a:gd name="T39" fmla="*/ 301 h 499"/>
              <a:gd name="T40" fmla="*/ 65 w 440"/>
              <a:gd name="T41" fmla="*/ 317 h 499"/>
              <a:gd name="T42" fmla="*/ 76 w 440"/>
              <a:gd name="T43" fmla="*/ 342 h 499"/>
              <a:gd name="T44" fmla="*/ 166 w 440"/>
              <a:gd name="T45" fmla="*/ 319 h 499"/>
              <a:gd name="T46" fmla="*/ 92 w 440"/>
              <a:gd name="T47" fmla="*/ 365 h 499"/>
              <a:gd name="T48" fmla="*/ 76 w 440"/>
              <a:gd name="T49" fmla="*/ 342 h 499"/>
              <a:gd name="T50" fmla="*/ 176 w 440"/>
              <a:gd name="T51" fmla="*/ 371 h 499"/>
              <a:gd name="T52" fmla="*/ 138 w 440"/>
              <a:gd name="T53" fmla="*/ 410 h 499"/>
              <a:gd name="T54" fmla="*/ 95 w 440"/>
              <a:gd name="T55" fmla="*/ 383 h 499"/>
              <a:gd name="T56" fmla="*/ 53 w 440"/>
              <a:gd name="T57" fmla="*/ 148 h 499"/>
              <a:gd name="T58" fmla="*/ 0 w 440"/>
              <a:gd name="T59" fmla="*/ 81 h 499"/>
              <a:gd name="T60" fmla="*/ 30 w 440"/>
              <a:gd name="T61" fmla="*/ 23 h 499"/>
              <a:gd name="T62" fmla="*/ 54 w 440"/>
              <a:gd name="T63" fmla="*/ 79 h 499"/>
              <a:gd name="T64" fmla="*/ 102 w 440"/>
              <a:gd name="T65" fmla="*/ 57 h 499"/>
              <a:gd name="T66" fmla="*/ 107 w 440"/>
              <a:gd name="T67" fmla="*/ 0 h 499"/>
              <a:gd name="T68" fmla="*/ 154 w 440"/>
              <a:gd name="T69" fmla="*/ 73 h 499"/>
              <a:gd name="T70" fmla="*/ 147 w 440"/>
              <a:gd name="T71" fmla="*/ 161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0" h="499">
                <a:moveTo>
                  <a:pt x="262" y="221"/>
                </a:moveTo>
                <a:cubicBezTo>
                  <a:pt x="239" y="208"/>
                  <a:pt x="195" y="187"/>
                  <a:pt x="160" y="176"/>
                </a:cubicBezTo>
                <a:cubicBezTo>
                  <a:pt x="152" y="174"/>
                  <a:pt x="144" y="177"/>
                  <a:pt x="138" y="182"/>
                </a:cubicBezTo>
                <a:cubicBezTo>
                  <a:pt x="125" y="194"/>
                  <a:pt x="100" y="211"/>
                  <a:pt x="93" y="216"/>
                </a:cubicBezTo>
                <a:cubicBezTo>
                  <a:pt x="86" y="222"/>
                  <a:pt x="81" y="226"/>
                  <a:pt x="85" y="237"/>
                </a:cubicBezTo>
                <a:cubicBezTo>
                  <a:pt x="99" y="286"/>
                  <a:pt x="99" y="286"/>
                  <a:pt x="99" y="286"/>
                </a:cubicBezTo>
                <a:cubicBezTo>
                  <a:pt x="101" y="290"/>
                  <a:pt x="102" y="291"/>
                  <a:pt x="106" y="292"/>
                </a:cubicBezTo>
                <a:cubicBezTo>
                  <a:pt x="129" y="297"/>
                  <a:pt x="145" y="264"/>
                  <a:pt x="135" y="250"/>
                </a:cubicBezTo>
                <a:cubicBezTo>
                  <a:pt x="135" y="250"/>
                  <a:pt x="136" y="250"/>
                  <a:pt x="136" y="250"/>
                </a:cubicBezTo>
                <a:cubicBezTo>
                  <a:pt x="141" y="252"/>
                  <a:pt x="154" y="252"/>
                  <a:pt x="161" y="246"/>
                </a:cubicBezTo>
                <a:cubicBezTo>
                  <a:pt x="163" y="244"/>
                  <a:pt x="174" y="259"/>
                  <a:pt x="176" y="261"/>
                </a:cubicBezTo>
                <a:cubicBezTo>
                  <a:pt x="183" y="268"/>
                  <a:pt x="198" y="284"/>
                  <a:pt x="213" y="295"/>
                </a:cubicBezTo>
                <a:cubicBezTo>
                  <a:pt x="233" y="308"/>
                  <a:pt x="204" y="299"/>
                  <a:pt x="188" y="290"/>
                </a:cubicBezTo>
                <a:cubicBezTo>
                  <a:pt x="188" y="295"/>
                  <a:pt x="187" y="300"/>
                  <a:pt x="185" y="305"/>
                </a:cubicBezTo>
                <a:cubicBezTo>
                  <a:pt x="200" y="318"/>
                  <a:pt x="203" y="339"/>
                  <a:pt x="198" y="357"/>
                </a:cubicBezTo>
                <a:cubicBezTo>
                  <a:pt x="209" y="366"/>
                  <a:pt x="213" y="381"/>
                  <a:pt x="207" y="394"/>
                </a:cubicBezTo>
                <a:cubicBezTo>
                  <a:pt x="204" y="401"/>
                  <a:pt x="198" y="408"/>
                  <a:pt x="190" y="413"/>
                </a:cubicBezTo>
                <a:cubicBezTo>
                  <a:pt x="178" y="419"/>
                  <a:pt x="167" y="423"/>
                  <a:pt x="157" y="425"/>
                </a:cubicBezTo>
                <a:cubicBezTo>
                  <a:pt x="148" y="427"/>
                  <a:pt x="142" y="428"/>
                  <a:pt x="133" y="423"/>
                </a:cubicBezTo>
                <a:cubicBezTo>
                  <a:pt x="147" y="471"/>
                  <a:pt x="147" y="471"/>
                  <a:pt x="147" y="471"/>
                </a:cubicBezTo>
                <a:cubicBezTo>
                  <a:pt x="154" y="494"/>
                  <a:pt x="178" y="499"/>
                  <a:pt x="198" y="491"/>
                </a:cubicBezTo>
                <a:cubicBezTo>
                  <a:pt x="219" y="487"/>
                  <a:pt x="237" y="470"/>
                  <a:pt x="230" y="447"/>
                </a:cubicBezTo>
                <a:cubicBezTo>
                  <a:pt x="220" y="411"/>
                  <a:pt x="220" y="411"/>
                  <a:pt x="220" y="411"/>
                </a:cubicBezTo>
                <a:cubicBezTo>
                  <a:pt x="235" y="405"/>
                  <a:pt x="253" y="397"/>
                  <a:pt x="269" y="390"/>
                </a:cubicBezTo>
                <a:cubicBezTo>
                  <a:pt x="276" y="386"/>
                  <a:pt x="283" y="383"/>
                  <a:pt x="290" y="383"/>
                </a:cubicBezTo>
                <a:cubicBezTo>
                  <a:pt x="339" y="381"/>
                  <a:pt x="389" y="379"/>
                  <a:pt x="440" y="377"/>
                </a:cubicBezTo>
                <a:cubicBezTo>
                  <a:pt x="424" y="214"/>
                  <a:pt x="424" y="214"/>
                  <a:pt x="424" y="214"/>
                </a:cubicBezTo>
                <a:cubicBezTo>
                  <a:pt x="299" y="226"/>
                  <a:pt x="299" y="226"/>
                  <a:pt x="299" y="226"/>
                </a:cubicBezTo>
                <a:cubicBezTo>
                  <a:pt x="286" y="227"/>
                  <a:pt x="274" y="226"/>
                  <a:pt x="262" y="221"/>
                </a:cubicBezTo>
                <a:close/>
                <a:moveTo>
                  <a:pt x="73" y="224"/>
                </a:moveTo>
                <a:cubicBezTo>
                  <a:pt x="73" y="233"/>
                  <a:pt x="80" y="254"/>
                  <a:pt x="83" y="265"/>
                </a:cubicBezTo>
                <a:cubicBezTo>
                  <a:pt x="55" y="270"/>
                  <a:pt x="55" y="270"/>
                  <a:pt x="55" y="270"/>
                </a:cubicBezTo>
                <a:cubicBezTo>
                  <a:pt x="52" y="270"/>
                  <a:pt x="51" y="269"/>
                  <a:pt x="50" y="267"/>
                </a:cubicBezTo>
                <a:cubicBezTo>
                  <a:pt x="47" y="250"/>
                  <a:pt x="57" y="230"/>
                  <a:pt x="73" y="224"/>
                </a:cubicBezTo>
                <a:close/>
                <a:moveTo>
                  <a:pt x="57" y="293"/>
                </a:moveTo>
                <a:cubicBezTo>
                  <a:pt x="57" y="289"/>
                  <a:pt x="59" y="287"/>
                  <a:pt x="62" y="287"/>
                </a:cubicBezTo>
                <a:cubicBezTo>
                  <a:pt x="87" y="282"/>
                  <a:pt x="87" y="282"/>
                  <a:pt x="87" y="282"/>
                </a:cubicBezTo>
                <a:cubicBezTo>
                  <a:pt x="89" y="288"/>
                  <a:pt x="91" y="293"/>
                  <a:pt x="94" y="296"/>
                </a:cubicBezTo>
                <a:cubicBezTo>
                  <a:pt x="106" y="311"/>
                  <a:pt x="139" y="300"/>
                  <a:pt x="147" y="274"/>
                </a:cubicBezTo>
                <a:cubicBezTo>
                  <a:pt x="171" y="269"/>
                  <a:pt x="174" y="297"/>
                  <a:pt x="162" y="301"/>
                </a:cubicBezTo>
                <a:cubicBezTo>
                  <a:pt x="72" y="320"/>
                  <a:pt x="72" y="320"/>
                  <a:pt x="72" y="320"/>
                </a:cubicBezTo>
                <a:cubicBezTo>
                  <a:pt x="70" y="321"/>
                  <a:pt x="67" y="320"/>
                  <a:pt x="65" y="317"/>
                </a:cubicBezTo>
                <a:cubicBezTo>
                  <a:pt x="59" y="308"/>
                  <a:pt x="58" y="299"/>
                  <a:pt x="57" y="293"/>
                </a:cubicBezTo>
                <a:close/>
                <a:moveTo>
                  <a:pt x="76" y="342"/>
                </a:moveTo>
                <a:cubicBezTo>
                  <a:pt x="76" y="339"/>
                  <a:pt x="78" y="337"/>
                  <a:pt x="81" y="337"/>
                </a:cubicBezTo>
                <a:cubicBezTo>
                  <a:pt x="166" y="319"/>
                  <a:pt x="166" y="319"/>
                  <a:pt x="166" y="319"/>
                </a:cubicBezTo>
                <a:cubicBezTo>
                  <a:pt x="182" y="316"/>
                  <a:pt x="191" y="351"/>
                  <a:pt x="173" y="353"/>
                </a:cubicBezTo>
                <a:cubicBezTo>
                  <a:pt x="92" y="365"/>
                  <a:pt x="92" y="365"/>
                  <a:pt x="92" y="365"/>
                </a:cubicBezTo>
                <a:cubicBezTo>
                  <a:pt x="89" y="365"/>
                  <a:pt x="87" y="364"/>
                  <a:pt x="85" y="363"/>
                </a:cubicBezTo>
                <a:cubicBezTo>
                  <a:pt x="79" y="355"/>
                  <a:pt x="77" y="348"/>
                  <a:pt x="76" y="342"/>
                </a:cubicBezTo>
                <a:close/>
                <a:moveTo>
                  <a:pt x="95" y="383"/>
                </a:moveTo>
                <a:cubicBezTo>
                  <a:pt x="176" y="371"/>
                  <a:pt x="176" y="371"/>
                  <a:pt x="176" y="371"/>
                </a:cubicBezTo>
                <a:cubicBezTo>
                  <a:pt x="199" y="368"/>
                  <a:pt x="195" y="389"/>
                  <a:pt x="181" y="397"/>
                </a:cubicBezTo>
                <a:cubicBezTo>
                  <a:pt x="167" y="405"/>
                  <a:pt x="153" y="409"/>
                  <a:pt x="138" y="410"/>
                </a:cubicBezTo>
                <a:cubicBezTo>
                  <a:pt x="128" y="411"/>
                  <a:pt x="111" y="405"/>
                  <a:pt x="104" y="398"/>
                </a:cubicBezTo>
                <a:cubicBezTo>
                  <a:pt x="100" y="394"/>
                  <a:pt x="97" y="388"/>
                  <a:pt x="95" y="383"/>
                </a:cubicBezTo>
                <a:close/>
                <a:moveTo>
                  <a:pt x="73" y="216"/>
                </a:moveTo>
                <a:cubicBezTo>
                  <a:pt x="53" y="148"/>
                  <a:pt x="53" y="148"/>
                  <a:pt x="53" y="148"/>
                </a:cubicBezTo>
                <a:cubicBezTo>
                  <a:pt x="10" y="115"/>
                  <a:pt x="10" y="115"/>
                  <a:pt x="10" y="115"/>
                </a:cubicBezTo>
                <a:cubicBezTo>
                  <a:pt x="0" y="81"/>
                  <a:pt x="0" y="81"/>
                  <a:pt x="0" y="81"/>
                </a:cubicBezTo>
                <a:cubicBezTo>
                  <a:pt x="10" y="29"/>
                  <a:pt x="10" y="29"/>
                  <a:pt x="10" y="29"/>
                </a:cubicBezTo>
                <a:cubicBezTo>
                  <a:pt x="30" y="23"/>
                  <a:pt x="30" y="23"/>
                  <a:pt x="30" y="23"/>
                </a:cubicBezTo>
                <a:cubicBezTo>
                  <a:pt x="45" y="74"/>
                  <a:pt x="45" y="74"/>
                  <a:pt x="45" y="74"/>
                </a:cubicBezTo>
                <a:cubicBezTo>
                  <a:pt x="46" y="77"/>
                  <a:pt x="51" y="80"/>
                  <a:pt x="54" y="79"/>
                </a:cubicBezTo>
                <a:cubicBezTo>
                  <a:pt x="98" y="66"/>
                  <a:pt x="98" y="66"/>
                  <a:pt x="98" y="66"/>
                </a:cubicBezTo>
                <a:cubicBezTo>
                  <a:pt x="101" y="65"/>
                  <a:pt x="103" y="60"/>
                  <a:pt x="102" y="57"/>
                </a:cubicBezTo>
                <a:cubicBezTo>
                  <a:pt x="87" y="6"/>
                  <a:pt x="87" y="6"/>
                  <a:pt x="87" y="6"/>
                </a:cubicBezTo>
                <a:cubicBezTo>
                  <a:pt x="107" y="0"/>
                  <a:pt x="107" y="0"/>
                  <a:pt x="107" y="0"/>
                </a:cubicBezTo>
                <a:cubicBezTo>
                  <a:pt x="144" y="39"/>
                  <a:pt x="144" y="39"/>
                  <a:pt x="144" y="39"/>
                </a:cubicBezTo>
                <a:cubicBezTo>
                  <a:pt x="154" y="73"/>
                  <a:pt x="154" y="73"/>
                  <a:pt x="154" y="73"/>
                </a:cubicBezTo>
                <a:cubicBezTo>
                  <a:pt x="136" y="124"/>
                  <a:pt x="136" y="124"/>
                  <a:pt x="136" y="124"/>
                </a:cubicBezTo>
                <a:cubicBezTo>
                  <a:pt x="147" y="161"/>
                  <a:pt x="147" y="161"/>
                  <a:pt x="147" y="161"/>
                </a:cubicBezTo>
                <a:lnTo>
                  <a:pt x="73" y="216"/>
                </a:lnTo>
                <a:close/>
              </a:path>
            </a:pathLst>
          </a:custGeom>
          <a:solidFill>
            <a:srgbClr val="FFFFFF"/>
          </a:solidFill>
          <a:ln>
            <a:noFill/>
          </a:ln>
        </p:spPr>
        <p:txBody>
          <a:bodyPr vert="horz" wrap="square" lIns="91377" tIns="45689" rIns="91377" bIns="45689" numCol="1" anchor="t" anchorCtr="0" compatLnSpc="1">
            <a:prstTxWarp prst="textNoShape">
              <a:avLst/>
            </a:prstTxWarp>
          </a:bodyPr>
          <a:lstStyle/>
          <a:p>
            <a:pPr defTabSz="913829">
              <a:defRPr/>
            </a:pPr>
            <a:endParaRPr lang="en-US" kern="0" dirty="0">
              <a:gradFill>
                <a:gsLst>
                  <a:gs pos="1250">
                    <a:srgbClr val="FFFFFF"/>
                  </a:gs>
                  <a:gs pos="100000">
                    <a:srgbClr val="FFFFFF"/>
                  </a:gs>
                </a:gsLst>
                <a:lin ang="5400000" scaled="0"/>
              </a:gradFill>
              <a:ea typeface="MS PGothic" charset="0"/>
            </a:endParaRPr>
          </a:p>
        </p:txBody>
      </p:sp>
      <p:sp>
        <p:nvSpPr>
          <p:cNvPr id="238" name="Rectangle 237"/>
          <p:cNvSpPr/>
          <p:nvPr/>
        </p:nvSpPr>
        <p:spPr bwMode="auto">
          <a:xfrm>
            <a:off x="276327" y="2301697"/>
            <a:ext cx="2925250" cy="755013"/>
          </a:xfrm>
          <a:prstGeom prst="rect">
            <a:avLst/>
          </a:prstGeom>
          <a:solidFill>
            <a:srgbClr val="0078D7"/>
          </a:solidFill>
          <a:ln w="10795" cap="flat" cmpd="sng" algn="ctr">
            <a:noFill/>
            <a:prstDash val="solid"/>
            <a:headEnd type="none" w="med" len="med"/>
            <a:tailEnd type="none" w="med" len="med"/>
          </a:ln>
          <a:effectLst/>
        </p:spPr>
        <p:txBody>
          <a:bodyPr vert="horz" wrap="square" lIns="822727" tIns="46623" rIns="182828" bIns="46623" numCol="1" rtlCol="0" anchor="ctr" anchorCtr="0" compatLnSpc="1">
            <a:prstTxWarp prst="textNoShape">
              <a:avLst/>
            </a:prstTxWarp>
          </a:bodyPr>
          <a:lstStyle/>
          <a:p>
            <a:pPr defTabSz="932114">
              <a:lnSpc>
                <a:spcPct val="90000"/>
              </a:lnSpc>
              <a:defRPr/>
            </a:pPr>
            <a:r>
              <a:rPr lang="en-US" sz="1598" kern="0" dirty="0">
                <a:gradFill>
                  <a:gsLst>
                    <a:gs pos="1250">
                      <a:srgbClr val="FFFFFF"/>
                    </a:gs>
                    <a:gs pos="100000">
                      <a:srgbClr val="FFFFFF"/>
                    </a:gs>
                  </a:gsLst>
                  <a:lin ang="5400000" scaled="0"/>
                </a:gradFill>
                <a:ea typeface="MS PGothic" charset="0"/>
                <a:cs typeface="Segoe UI" pitchFamily="34" charset="0"/>
              </a:rPr>
              <a:t>Sales </a:t>
            </a:r>
            <a:br>
              <a:rPr lang="en-US" sz="1598" kern="0" dirty="0">
                <a:gradFill>
                  <a:gsLst>
                    <a:gs pos="1250">
                      <a:srgbClr val="FFFFFF"/>
                    </a:gs>
                    <a:gs pos="100000">
                      <a:srgbClr val="FFFFFF"/>
                    </a:gs>
                  </a:gsLst>
                  <a:lin ang="5400000" scaled="0"/>
                </a:gradFill>
                <a:ea typeface="MS PGothic" charset="0"/>
                <a:cs typeface="Segoe UI" pitchFamily="34" charset="0"/>
              </a:rPr>
            </a:br>
            <a:r>
              <a:rPr lang="en-US" sz="1598" kern="0" dirty="0">
                <a:gradFill>
                  <a:gsLst>
                    <a:gs pos="1250">
                      <a:srgbClr val="FFFFFF"/>
                    </a:gs>
                    <a:gs pos="100000">
                      <a:srgbClr val="FFFFFF"/>
                    </a:gs>
                  </a:gsLst>
                  <a:lin ang="5400000" scaled="0"/>
                </a:gradFill>
                <a:ea typeface="MS PGothic" charset="0"/>
                <a:cs typeface="Segoe UI" pitchFamily="34" charset="0"/>
              </a:rPr>
              <a:t>and marketing</a:t>
            </a:r>
          </a:p>
        </p:txBody>
      </p:sp>
      <p:sp>
        <p:nvSpPr>
          <p:cNvPr id="239" name="Rectangle 238"/>
          <p:cNvSpPr/>
          <p:nvPr/>
        </p:nvSpPr>
        <p:spPr bwMode="auto">
          <a:xfrm>
            <a:off x="3263306" y="2301697"/>
            <a:ext cx="2925250" cy="755013"/>
          </a:xfrm>
          <a:prstGeom prst="rect">
            <a:avLst/>
          </a:prstGeom>
          <a:solidFill>
            <a:srgbClr val="0078D7"/>
          </a:solidFill>
          <a:ln w="10795" cap="flat" cmpd="sng" algn="ctr">
            <a:noFill/>
            <a:prstDash val="solid"/>
            <a:headEnd type="none" w="med" len="med"/>
            <a:tailEnd type="none" w="med" len="med"/>
          </a:ln>
          <a:effectLst/>
        </p:spPr>
        <p:txBody>
          <a:bodyPr vert="horz" wrap="square" lIns="822727" tIns="46623" rIns="182828" bIns="46623" numCol="1" rtlCol="0" anchor="ctr" anchorCtr="0" compatLnSpc="1">
            <a:prstTxWarp prst="textNoShape">
              <a:avLst/>
            </a:prstTxWarp>
          </a:bodyPr>
          <a:lstStyle/>
          <a:p>
            <a:pPr defTabSz="932114">
              <a:lnSpc>
                <a:spcPct val="90000"/>
              </a:lnSpc>
              <a:defRPr/>
            </a:pPr>
            <a:r>
              <a:rPr lang="en-US" sz="1598" kern="0" dirty="0">
                <a:gradFill>
                  <a:gsLst>
                    <a:gs pos="1250">
                      <a:srgbClr val="FFFFFF"/>
                    </a:gs>
                    <a:gs pos="100000">
                      <a:srgbClr val="FFFFFF"/>
                    </a:gs>
                  </a:gsLst>
                  <a:lin ang="5400000" scaled="0"/>
                </a:gradFill>
                <a:ea typeface="MS PGothic" charset="0"/>
                <a:cs typeface="Segoe UI" pitchFamily="34" charset="0"/>
              </a:rPr>
              <a:t>Finance </a:t>
            </a:r>
            <a:br>
              <a:rPr lang="en-US" sz="1598" kern="0" dirty="0">
                <a:gradFill>
                  <a:gsLst>
                    <a:gs pos="1250">
                      <a:srgbClr val="FFFFFF"/>
                    </a:gs>
                    <a:gs pos="100000">
                      <a:srgbClr val="FFFFFF"/>
                    </a:gs>
                  </a:gsLst>
                  <a:lin ang="5400000" scaled="0"/>
                </a:gradFill>
                <a:ea typeface="MS PGothic" charset="0"/>
                <a:cs typeface="Segoe UI" pitchFamily="34" charset="0"/>
              </a:rPr>
            </a:br>
            <a:r>
              <a:rPr lang="en-US" sz="1598" kern="0" dirty="0">
                <a:gradFill>
                  <a:gsLst>
                    <a:gs pos="1250">
                      <a:srgbClr val="FFFFFF"/>
                    </a:gs>
                    <a:gs pos="100000">
                      <a:srgbClr val="FFFFFF"/>
                    </a:gs>
                  </a:gsLst>
                  <a:lin ang="5400000" scaled="0"/>
                </a:gradFill>
                <a:ea typeface="MS PGothic" charset="0"/>
                <a:cs typeface="Segoe UI" pitchFamily="34" charset="0"/>
              </a:rPr>
              <a:t>and risk</a:t>
            </a:r>
          </a:p>
        </p:txBody>
      </p:sp>
      <p:sp>
        <p:nvSpPr>
          <p:cNvPr id="240" name="Rectangle 239"/>
          <p:cNvSpPr/>
          <p:nvPr/>
        </p:nvSpPr>
        <p:spPr bwMode="auto">
          <a:xfrm>
            <a:off x="6250287" y="2301697"/>
            <a:ext cx="2925250" cy="755013"/>
          </a:xfrm>
          <a:prstGeom prst="rect">
            <a:avLst/>
          </a:prstGeom>
          <a:solidFill>
            <a:srgbClr val="0078D7"/>
          </a:solidFill>
          <a:ln w="10795" cap="flat" cmpd="sng" algn="ctr">
            <a:noFill/>
            <a:prstDash val="solid"/>
            <a:headEnd type="none" w="med" len="med"/>
            <a:tailEnd type="none" w="med" len="med"/>
          </a:ln>
          <a:effectLst/>
        </p:spPr>
        <p:txBody>
          <a:bodyPr vert="horz" wrap="square" lIns="822727" tIns="46623" rIns="182828" bIns="46623" numCol="1" rtlCol="0" anchor="ctr" anchorCtr="0" compatLnSpc="1">
            <a:prstTxWarp prst="textNoShape">
              <a:avLst/>
            </a:prstTxWarp>
          </a:bodyPr>
          <a:lstStyle/>
          <a:p>
            <a:pPr defTabSz="932114">
              <a:lnSpc>
                <a:spcPct val="90000"/>
              </a:lnSpc>
              <a:defRPr/>
            </a:pPr>
            <a:r>
              <a:rPr lang="en-US" sz="1598" kern="0" dirty="0">
                <a:gradFill>
                  <a:gsLst>
                    <a:gs pos="1250">
                      <a:srgbClr val="FFFFFF"/>
                    </a:gs>
                    <a:gs pos="100000">
                      <a:srgbClr val="FFFFFF"/>
                    </a:gs>
                  </a:gsLst>
                  <a:lin ang="5400000" scaled="0"/>
                </a:gradFill>
                <a:ea typeface="MS PGothic" charset="0"/>
                <a:cs typeface="Segoe UI" pitchFamily="34" charset="0"/>
              </a:rPr>
              <a:t>Customer </a:t>
            </a:r>
            <a:br>
              <a:rPr lang="en-US" sz="1598" kern="0" dirty="0">
                <a:gradFill>
                  <a:gsLst>
                    <a:gs pos="1250">
                      <a:srgbClr val="FFFFFF"/>
                    </a:gs>
                    <a:gs pos="100000">
                      <a:srgbClr val="FFFFFF"/>
                    </a:gs>
                  </a:gsLst>
                  <a:lin ang="5400000" scaled="0"/>
                </a:gradFill>
                <a:ea typeface="MS PGothic" charset="0"/>
                <a:cs typeface="Segoe UI" pitchFamily="34" charset="0"/>
              </a:rPr>
            </a:br>
            <a:r>
              <a:rPr lang="en-US" sz="1598" kern="0" dirty="0">
                <a:gradFill>
                  <a:gsLst>
                    <a:gs pos="1250">
                      <a:srgbClr val="FFFFFF"/>
                    </a:gs>
                    <a:gs pos="100000">
                      <a:srgbClr val="FFFFFF"/>
                    </a:gs>
                  </a:gsLst>
                  <a:lin ang="5400000" scaled="0"/>
                </a:gradFill>
                <a:ea typeface="MS PGothic" charset="0"/>
                <a:cs typeface="Segoe UI" pitchFamily="34" charset="0"/>
              </a:rPr>
              <a:t>and channel</a:t>
            </a:r>
          </a:p>
        </p:txBody>
      </p:sp>
      <p:sp>
        <p:nvSpPr>
          <p:cNvPr id="241" name="Rectangle 240"/>
          <p:cNvSpPr/>
          <p:nvPr/>
        </p:nvSpPr>
        <p:spPr bwMode="auto">
          <a:xfrm>
            <a:off x="9237268" y="2301697"/>
            <a:ext cx="2925250" cy="755013"/>
          </a:xfrm>
          <a:prstGeom prst="rect">
            <a:avLst/>
          </a:prstGeom>
          <a:solidFill>
            <a:srgbClr val="0078D7"/>
          </a:solidFill>
          <a:ln w="10795" cap="flat" cmpd="sng" algn="ctr">
            <a:noFill/>
            <a:prstDash val="solid"/>
            <a:headEnd type="none" w="med" len="med"/>
            <a:tailEnd type="none" w="med" len="med"/>
          </a:ln>
          <a:effectLst/>
        </p:spPr>
        <p:txBody>
          <a:bodyPr vert="horz" wrap="square" lIns="822727" tIns="46623" rIns="182828" bIns="46623" numCol="1" rtlCol="0" anchor="ctr" anchorCtr="0" compatLnSpc="1">
            <a:prstTxWarp prst="textNoShape">
              <a:avLst/>
            </a:prstTxWarp>
          </a:bodyPr>
          <a:lstStyle/>
          <a:p>
            <a:pPr defTabSz="932114">
              <a:lnSpc>
                <a:spcPct val="90000"/>
              </a:lnSpc>
              <a:defRPr/>
            </a:pPr>
            <a:r>
              <a:rPr lang="en-US" sz="1598" kern="0" dirty="0">
                <a:gradFill>
                  <a:gsLst>
                    <a:gs pos="1250">
                      <a:srgbClr val="FFFFFF"/>
                    </a:gs>
                    <a:gs pos="100000">
                      <a:srgbClr val="FFFFFF"/>
                    </a:gs>
                  </a:gsLst>
                  <a:lin ang="5400000" scaled="0"/>
                </a:gradFill>
                <a:ea typeface="MS PGothic" charset="0"/>
                <a:cs typeface="Segoe UI" pitchFamily="34" charset="0"/>
              </a:rPr>
              <a:t>Operational Excellence</a:t>
            </a:r>
          </a:p>
        </p:txBody>
      </p:sp>
      <p:sp>
        <p:nvSpPr>
          <p:cNvPr id="242" name="Freeform 64"/>
          <p:cNvSpPr>
            <a:spLocks noEditPoints="1"/>
          </p:cNvSpPr>
          <p:nvPr/>
        </p:nvSpPr>
        <p:spPr bwMode="black">
          <a:xfrm>
            <a:off x="433840" y="2468570"/>
            <a:ext cx="481310" cy="369645"/>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00188F"/>
          </a:solidFill>
          <a:ln>
            <a:noFill/>
          </a:ln>
        </p:spPr>
        <p:txBody>
          <a:bodyPr vert="horz" wrap="square" lIns="0" tIns="41141" rIns="82281" bIns="41141"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43" name="Freeform 242"/>
          <p:cNvSpPr>
            <a:spLocks noChangeAspect="1" noEditPoints="1"/>
          </p:cNvSpPr>
          <p:nvPr/>
        </p:nvSpPr>
        <p:spPr bwMode="auto">
          <a:xfrm>
            <a:off x="9409631" y="2490604"/>
            <a:ext cx="459591" cy="367673"/>
          </a:xfrm>
          <a:custGeom>
            <a:avLst/>
            <a:gdLst>
              <a:gd name="T0" fmla="*/ 63 w 106"/>
              <a:gd name="T1" fmla="*/ 51 h 85"/>
              <a:gd name="T2" fmla="*/ 63 w 106"/>
              <a:gd name="T3" fmla="*/ 51 h 85"/>
              <a:gd name="T4" fmla="*/ 77 w 106"/>
              <a:gd name="T5" fmla="*/ 55 h 85"/>
              <a:gd name="T6" fmla="*/ 77 w 106"/>
              <a:gd name="T7" fmla="*/ 55 h 85"/>
              <a:gd name="T8" fmla="*/ 96 w 106"/>
              <a:gd name="T9" fmla="*/ 47 h 85"/>
              <a:gd name="T10" fmla="*/ 97 w 106"/>
              <a:gd name="T11" fmla="*/ 47 h 85"/>
              <a:gd name="T12" fmla="*/ 97 w 106"/>
              <a:gd name="T13" fmla="*/ 47 h 85"/>
              <a:gd name="T14" fmla="*/ 97 w 106"/>
              <a:gd name="T15" fmla="*/ 47 h 85"/>
              <a:gd name="T16" fmla="*/ 97 w 106"/>
              <a:gd name="T17" fmla="*/ 47 h 85"/>
              <a:gd name="T18" fmla="*/ 106 w 106"/>
              <a:gd name="T19" fmla="*/ 56 h 85"/>
              <a:gd name="T20" fmla="*/ 106 w 106"/>
              <a:gd name="T21" fmla="*/ 77 h 85"/>
              <a:gd name="T22" fmla="*/ 105 w 106"/>
              <a:gd name="T23" fmla="*/ 82 h 85"/>
              <a:gd name="T24" fmla="*/ 105 w 106"/>
              <a:gd name="T25" fmla="*/ 82 h 85"/>
              <a:gd name="T26" fmla="*/ 98 w 106"/>
              <a:gd name="T27" fmla="*/ 85 h 85"/>
              <a:gd name="T28" fmla="*/ 63 w 106"/>
              <a:gd name="T29" fmla="*/ 85 h 85"/>
              <a:gd name="T30" fmla="*/ 63 w 106"/>
              <a:gd name="T31" fmla="*/ 51 h 85"/>
              <a:gd name="T32" fmla="*/ 10 w 106"/>
              <a:gd name="T33" fmla="*/ 85 h 85"/>
              <a:gd name="T34" fmla="*/ 49 w 106"/>
              <a:gd name="T35" fmla="*/ 85 h 85"/>
              <a:gd name="T36" fmla="*/ 56 w 106"/>
              <a:gd name="T37" fmla="*/ 82 h 85"/>
              <a:gd name="T38" fmla="*/ 56 w 106"/>
              <a:gd name="T39" fmla="*/ 82 h 85"/>
              <a:gd name="T40" fmla="*/ 57 w 106"/>
              <a:gd name="T41" fmla="*/ 77 h 85"/>
              <a:gd name="T42" fmla="*/ 57 w 106"/>
              <a:gd name="T43" fmla="*/ 77 h 85"/>
              <a:gd name="T44" fmla="*/ 57 w 106"/>
              <a:gd name="T45" fmla="*/ 45 h 85"/>
              <a:gd name="T46" fmla="*/ 48 w 106"/>
              <a:gd name="T47" fmla="*/ 36 h 85"/>
              <a:gd name="T48" fmla="*/ 48 w 106"/>
              <a:gd name="T49" fmla="*/ 36 h 85"/>
              <a:gd name="T50" fmla="*/ 47 w 106"/>
              <a:gd name="T51" fmla="*/ 36 h 85"/>
              <a:gd name="T52" fmla="*/ 47 w 106"/>
              <a:gd name="T53" fmla="*/ 37 h 85"/>
              <a:gd name="T54" fmla="*/ 29 w 106"/>
              <a:gd name="T55" fmla="*/ 44 h 85"/>
              <a:gd name="T56" fmla="*/ 29 w 106"/>
              <a:gd name="T57" fmla="*/ 44 h 85"/>
              <a:gd name="T58" fmla="*/ 10 w 106"/>
              <a:gd name="T59" fmla="*/ 37 h 85"/>
              <a:gd name="T60" fmla="*/ 10 w 106"/>
              <a:gd name="T61" fmla="*/ 37 h 85"/>
              <a:gd name="T62" fmla="*/ 10 w 106"/>
              <a:gd name="T63" fmla="*/ 36 h 85"/>
              <a:gd name="T64" fmla="*/ 10 w 106"/>
              <a:gd name="T65" fmla="*/ 36 h 85"/>
              <a:gd name="T66" fmla="*/ 0 w 106"/>
              <a:gd name="T67" fmla="*/ 45 h 85"/>
              <a:gd name="T68" fmla="*/ 0 w 106"/>
              <a:gd name="T69" fmla="*/ 77 h 85"/>
              <a:gd name="T70" fmla="*/ 0 w 106"/>
              <a:gd name="T71" fmla="*/ 77 h 85"/>
              <a:gd name="T72" fmla="*/ 2 w 106"/>
              <a:gd name="T73" fmla="*/ 82 h 85"/>
              <a:gd name="T74" fmla="*/ 2 w 106"/>
              <a:gd name="T75" fmla="*/ 82 h 85"/>
              <a:gd name="T76" fmla="*/ 10 w 106"/>
              <a:gd name="T77" fmla="*/ 85 h 85"/>
              <a:gd name="T78" fmla="*/ 29 w 106"/>
              <a:gd name="T79" fmla="*/ 38 h 85"/>
              <a:gd name="T80" fmla="*/ 48 w 106"/>
              <a:gd name="T81" fmla="*/ 19 h 85"/>
              <a:gd name="T82" fmla="*/ 29 w 106"/>
              <a:gd name="T83" fmla="*/ 0 h 85"/>
              <a:gd name="T84" fmla="*/ 9 w 106"/>
              <a:gd name="T85" fmla="*/ 19 h 85"/>
              <a:gd name="T86" fmla="*/ 29 w 106"/>
              <a:gd name="T87" fmla="*/ 38 h 85"/>
              <a:gd name="T88" fmla="*/ 77 w 106"/>
              <a:gd name="T89" fmla="*/ 50 h 85"/>
              <a:gd name="T90" fmla="*/ 95 w 106"/>
              <a:gd name="T91" fmla="*/ 32 h 85"/>
              <a:gd name="T92" fmla="*/ 77 w 106"/>
              <a:gd name="T93" fmla="*/ 15 h 85"/>
              <a:gd name="T94" fmla="*/ 59 w 106"/>
              <a:gd name="T95" fmla="*/ 32 h 85"/>
              <a:gd name="T96" fmla="*/ 77 w 106"/>
              <a:gd name="T97" fmla="*/ 5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85">
                <a:moveTo>
                  <a:pt x="63" y="51"/>
                </a:moveTo>
                <a:cubicBezTo>
                  <a:pt x="63" y="51"/>
                  <a:pt x="63" y="51"/>
                  <a:pt x="63" y="51"/>
                </a:cubicBezTo>
                <a:cubicBezTo>
                  <a:pt x="67" y="54"/>
                  <a:pt x="72" y="55"/>
                  <a:pt x="77" y="55"/>
                </a:cubicBezTo>
                <a:cubicBezTo>
                  <a:pt x="77" y="55"/>
                  <a:pt x="77" y="55"/>
                  <a:pt x="77" y="55"/>
                </a:cubicBezTo>
                <a:cubicBezTo>
                  <a:pt x="85" y="55"/>
                  <a:pt x="91" y="53"/>
                  <a:pt x="96" y="47"/>
                </a:cubicBezTo>
                <a:cubicBezTo>
                  <a:pt x="97" y="47"/>
                  <a:pt x="97" y="47"/>
                  <a:pt x="97" y="47"/>
                </a:cubicBezTo>
                <a:cubicBezTo>
                  <a:pt x="97" y="47"/>
                  <a:pt x="97" y="47"/>
                  <a:pt x="97" y="47"/>
                </a:cubicBezTo>
                <a:cubicBezTo>
                  <a:pt x="97" y="47"/>
                  <a:pt x="97" y="47"/>
                  <a:pt x="97" y="47"/>
                </a:cubicBezTo>
                <a:cubicBezTo>
                  <a:pt x="97" y="47"/>
                  <a:pt x="97" y="47"/>
                  <a:pt x="97" y="47"/>
                </a:cubicBezTo>
                <a:cubicBezTo>
                  <a:pt x="103" y="47"/>
                  <a:pt x="106" y="51"/>
                  <a:pt x="106" y="56"/>
                </a:cubicBezTo>
                <a:cubicBezTo>
                  <a:pt x="106" y="77"/>
                  <a:pt x="106" y="77"/>
                  <a:pt x="106" y="77"/>
                </a:cubicBezTo>
                <a:cubicBezTo>
                  <a:pt x="106" y="79"/>
                  <a:pt x="105" y="81"/>
                  <a:pt x="105" y="82"/>
                </a:cubicBezTo>
                <a:cubicBezTo>
                  <a:pt x="105" y="82"/>
                  <a:pt x="105" y="82"/>
                  <a:pt x="105" y="82"/>
                </a:cubicBezTo>
                <a:cubicBezTo>
                  <a:pt x="103" y="84"/>
                  <a:pt x="101" y="85"/>
                  <a:pt x="98" y="85"/>
                </a:cubicBezTo>
                <a:cubicBezTo>
                  <a:pt x="63" y="85"/>
                  <a:pt x="63" y="85"/>
                  <a:pt x="63" y="85"/>
                </a:cubicBezTo>
                <a:lnTo>
                  <a:pt x="63" y="51"/>
                </a:lnTo>
                <a:close/>
                <a:moveTo>
                  <a:pt x="10" y="85"/>
                </a:moveTo>
                <a:cubicBezTo>
                  <a:pt x="49" y="85"/>
                  <a:pt x="49" y="85"/>
                  <a:pt x="49" y="85"/>
                </a:cubicBezTo>
                <a:cubicBezTo>
                  <a:pt x="52" y="85"/>
                  <a:pt x="54" y="84"/>
                  <a:pt x="56" y="82"/>
                </a:cubicBezTo>
                <a:cubicBezTo>
                  <a:pt x="56" y="82"/>
                  <a:pt x="56" y="82"/>
                  <a:pt x="56" y="82"/>
                </a:cubicBezTo>
                <a:cubicBezTo>
                  <a:pt x="57" y="81"/>
                  <a:pt x="57" y="79"/>
                  <a:pt x="57" y="77"/>
                </a:cubicBezTo>
                <a:cubicBezTo>
                  <a:pt x="57" y="77"/>
                  <a:pt x="57" y="77"/>
                  <a:pt x="57" y="77"/>
                </a:cubicBezTo>
                <a:cubicBezTo>
                  <a:pt x="57" y="45"/>
                  <a:pt x="57" y="45"/>
                  <a:pt x="57" y="45"/>
                </a:cubicBezTo>
                <a:cubicBezTo>
                  <a:pt x="57" y="39"/>
                  <a:pt x="54" y="36"/>
                  <a:pt x="48" y="36"/>
                </a:cubicBezTo>
                <a:cubicBezTo>
                  <a:pt x="48" y="36"/>
                  <a:pt x="48" y="36"/>
                  <a:pt x="48" y="36"/>
                </a:cubicBezTo>
                <a:cubicBezTo>
                  <a:pt x="47" y="36"/>
                  <a:pt x="47" y="36"/>
                  <a:pt x="47" y="36"/>
                </a:cubicBezTo>
                <a:cubicBezTo>
                  <a:pt x="47" y="37"/>
                  <a:pt x="47" y="37"/>
                  <a:pt x="47" y="37"/>
                </a:cubicBezTo>
                <a:cubicBezTo>
                  <a:pt x="42" y="42"/>
                  <a:pt x="36" y="44"/>
                  <a:pt x="29" y="44"/>
                </a:cubicBezTo>
                <a:cubicBezTo>
                  <a:pt x="29" y="44"/>
                  <a:pt x="29" y="44"/>
                  <a:pt x="29" y="44"/>
                </a:cubicBezTo>
                <a:cubicBezTo>
                  <a:pt x="21" y="44"/>
                  <a:pt x="16" y="42"/>
                  <a:pt x="10" y="37"/>
                </a:cubicBezTo>
                <a:cubicBezTo>
                  <a:pt x="10" y="37"/>
                  <a:pt x="10" y="37"/>
                  <a:pt x="10" y="37"/>
                </a:cubicBezTo>
                <a:cubicBezTo>
                  <a:pt x="10" y="36"/>
                  <a:pt x="10" y="36"/>
                  <a:pt x="10" y="36"/>
                </a:cubicBezTo>
                <a:cubicBezTo>
                  <a:pt x="10" y="36"/>
                  <a:pt x="10" y="36"/>
                  <a:pt x="10" y="36"/>
                </a:cubicBezTo>
                <a:cubicBezTo>
                  <a:pt x="4" y="36"/>
                  <a:pt x="1" y="39"/>
                  <a:pt x="0" y="45"/>
                </a:cubicBezTo>
                <a:cubicBezTo>
                  <a:pt x="0" y="77"/>
                  <a:pt x="0" y="77"/>
                  <a:pt x="0" y="77"/>
                </a:cubicBezTo>
                <a:cubicBezTo>
                  <a:pt x="0" y="77"/>
                  <a:pt x="0" y="77"/>
                  <a:pt x="0" y="77"/>
                </a:cubicBezTo>
                <a:cubicBezTo>
                  <a:pt x="0" y="79"/>
                  <a:pt x="1" y="81"/>
                  <a:pt x="2" y="82"/>
                </a:cubicBezTo>
                <a:cubicBezTo>
                  <a:pt x="2" y="82"/>
                  <a:pt x="2" y="82"/>
                  <a:pt x="2" y="82"/>
                </a:cubicBezTo>
                <a:cubicBezTo>
                  <a:pt x="3" y="84"/>
                  <a:pt x="6" y="85"/>
                  <a:pt x="10" y="85"/>
                </a:cubicBezTo>
                <a:close/>
                <a:moveTo>
                  <a:pt x="29" y="38"/>
                </a:moveTo>
                <a:cubicBezTo>
                  <a:pt x="39" y="38"/>
                  <a:pt x="48" y="29"/>
                  <a:pt x="48" y="19"/>
                </a:cubicBezTo>
                <a:cubicBezTo>
                  <a:pt x="48" y="8"/>
                  <a:pt x="39" y="0"/>
                  <a:pt x="29" y="0"/>
                </a:cubicBezTo>
                <a:cubicBezTo>
                  <a:pt x="18" y="0"/>
                  <a:pt x="9" y="8"/>
                  <a:pt x="9" y="19"/>
                </a:cubicBezTo>
                <a:cubicBezTo>
                  <a:pt x="9" y="29"/>
                  <a:pt x="18" y="38"/>
                  <a:pt x="29" y="38"/>
                </a:cubicBezTo>
                <a:close/>
                <a:moveTo>
                  <a:pt x="77" y="50"/>
                </a:moveTo>
                <a:cubicBezTo>
                  <a:pt x="87" y="50"/>
                  <a:pt x="95" y="42"/>
                  <a:pt x="95" y="32"/>
                </a:cubicBezTo>
                <a:cubicBezTo>
                  <a:pt x="95" y="23"/>
                  <a:pt x="87" y="15"/>
                  <a:pt x="77" y="15"/>
                </a:cubicBezTo>
                <a:cubicBezTo>
                  <a:pt x="67" y="15"/>
                  <a:pt x="59" y="23"/>
                  <a:pt x="59" y="32"/>
                </a:cubicBezTo>
                <a:cubicBezTo>
                  <a:pt x="59" y="42"/>
                  <a:pt x="67" y="50"/>
                  <a:pt x="77" y="50"/>
                </a:cubicBezTo>
                <a:close/>
              </a:path>
            </a:pathLst>
          </a:custGeom>
          <a:solidFill>
            <a:srgbClr val="00188F"/>
          </a:solidFill>
          <a:ln>
            <a:noFill/>
          </a:ln>
          <a:extLst/>
        </p:spPr>
        <p:txBody>
          <a:bodyPr vert="horz" wrap="square" lIns="91414" tIns="45706" rIns="91414" bIns="45706" numCol="1" anchor="t" anchorCtr="0" compatLnSpc="1">
            <a:prstTxWarp prst="textNoShape">
              <a:avLst/>
            </a:prstTxWarp>
          </a:bodyPr>
          <a:lstStyle/>
          <a:p>
            <a:pPr defTabSz="932384">
              <a:defRPr/>
            </a:pPr>
            <a:endParaRPr lang="en-US" sz="2400" kern="0" baseline="-25000" dirty="0">
              <a:gradFill>
                <a:gsLst>
                  <a:gs pos="1250">
                    <a:srgbClr val="FFFFFF"/>
                  </a:gs>
                  <a:gs pos="100000">
                    <a:srgbClr val="FFFFFF"/>
                  </a:gs>
                </a:gsLst>
                <a:lin ang="5400000" scaled="0"/>
              </a:gradFill>
              <a:ea typeface="MS PGothic" charset="0"/>
            </a:endParaRPr>
          </a:p>
        </p:txBody>
      </p:sp>
      <p:sp>
        <p:nvSpPr>
          <p:cNvPr id="244" name="Freeform 12"/>
          <p:cNvSpPr>
            <a:spLocks noChangeAspect="1"/>
          </p:cNvSpPr>
          <p:nvPr/>
        </p:nvSpPr>
        <p:spPr bwMode="black">
          <a:xfrm>
            <a:off x="6423007" y="2469611"/>
            <a:ext cx="508478" cy="400962"/>
          </a:xfrm>
          <a:custGeom>
            <a:avLst/>
            <a:gdLst/>
            <a:ahLst/>
            <a:cxnLst/>
            <a:rect l="l" t="t" r="r" b="b"/>
            <a:pathLst>
              <a:path w="611218" h="481979">
                <a:moveTo>
                  <a:pt x="224745" y="94707"/>
                </a:moveTo>
                <a:cubicBezTo>
                  <a:pt x="347961" y="94707"/>
                  <a:pt x="448505" y="171589"/>
                  <a:pt x="448505" y="266213"/>
                </a:cubicBezTo>
                <a:cubicBezTo>
                  <a:pt x="448505" y="360837"/>
                  <a:pt x="347961" y="436734"/>
                  <a:pt x="224745" y="436734"/>
                </a:cubicBezTo>
                <a:cubicBezTo>
                  <a:pt x="202074" y="436734"/>
                  <a:pt x="181373" y="434763"/>
                  <a:pt x="161659" y="429834"/>
                </a:cubicBezTo>
                <a:cubicBezTo>
                  <a:pt x="135044" y="478132"/>
                  <a:pt x="86744" y="488974"/>
                  <a:pt x="44358" y="478132"/>
                </a:cubicBezTo>
                <a:cubicBezTo>
                  <a:pt x="69986" y="455462"/>
                  <a:pt x="92658" y="434763"/>
                  <a:pt x="109416" y="413078"/>
                </a:cubicBezTo>
                <a:cubicBezTo>
                  <a:pt x="43372" y="382522"/>
                  <a:pt x="0" y="328310"/>
                  <a:pt x="0" y="266213"/>
                </a:cubicBezTo>
                <a:cubicBezTo>
                  <a:pt x="0" y="171589"/>
                  <a:pt x="100544" y="94707"/>
                  <a:pt x="224745" y="94707"/>
                </a:cubicBezTo>
                <a:close/>
                <a:moveTo>
                  <a:pt x="386440" y="0"/>
                </a:moveTo>
                <a:cubicBezTo>
                  <a:pt x="510659" y="0"/>
                  <a:pt x="611218" y="76830"/>
                  <a:pt x="611218" y="170405"/>
                </a:cubicBezTo>
                <a:cubicBezTo>
                  <a:pt x="611218" y="232460"/>
                  <a:pt x="566854" y="287620"/>
                  <a:pt x="501787" y="317170"/>
                </a:cubicBezTo>
                <a:cubicBezTo>
                  <a:pt x="518546" y="338840"/>
                  <a:pt x="541221" y="360510"/>
                  <a:pt x="566854" y="382180"/>
                </a:cubicBezTo>
                <a:cubicBezTo>
                  <a:pt x="523476" y="393015"/>
                  <a:pt x="481083" y="383165"/>
                  <a:pt x="454465" y="334900"/>
                </a:cubicBezTo>
                <a:cubicBezTo>
                  <a:pt x="547137" y="154645"/>
                  <a:pt x="301656" y="47280"/>
                  <a:pt x="201097" y="73875"/>
                </a:cubicBezTo>
                <a:cubicBezTo>
                  <a:pt x="241518" y="29550"/>
                  <a:pt x="309542" y="0"/>
                  <a:pt x="386440" y="0"/>
                </a:cubicBezTo>
                <a:close/>
              </a:path>
            </a:pathLst>
          </a:custGeom>
          <a:solidFill>
            <a:srgbClr val="00188F"/>
          </a:solidFill>
          <a:ln>
            <a:noFill/>
          </a:ln>
          <a:extLst/>
        </p:spPr>
        <p:txBody>
          <a:bodyPr vert="horz" wrap="square" lIns="91414" tIns="45706" rIns="91414" bIns="45706" numCol="1" anchor="t" anchorCtr="0" compatLnSpc="1">
            <a:prstTxWarp prst="textNoShape">
              <a:avLst/>
            </a:prstTxWarp>
          </a:bodyPr>
          <a:lstStyle/>
          <a:p>
            <a:pPr defTabSz="932384">
              <a:defRPr/>
            </a:pPr>
            <a:endParaRPr lang="en-US" sz="2400" kern="0" dirty="0">
              <a:gradFill>
                <a:gsLst>
                  <a:gs pos="1250">
                    <a:srgbClr val="FFFFFF"/>
                  </a:gs>
                  <a:gs pos="100000">
                    <a:srgbClr val="FFFFFF"/>
                  </a:gs>
                </a:gsLst>
                <a:lin ang="5400000" scaled="0"/>
              </a:gradFill>
              <a:ea typeface="MS PGothic" charset="0"/>
            </a:endParaRPr>
          </a:p>
        </p:txBody>
      </p:sp>
      <p:sp>
        <p:nvSpPr>
          <p:cNvPr id="245" name="Freeform 11"/>
          <p:cNvSpPr>
            <a:spLocks noEditPoints="1"/>
          </p:cNvSpPr>
          <p:nvPr/>
        </p:nvSpPr>
        <p:spPr bwMode="auto">
          <a:xfrm>
            <a:off x="3443919" y="2571503"/>
            <a:ext cx="522765" cy="238979"/>
          </a:xfrm>
          <a:custGeom>
            <a:avLst/>
            <a:gdLst>
              <a:gd name="T0" fmla="*/ 205 w 400"/>
              <a:gd name="T1" fmla="*/ 64 h 183"/>
              <a:gd name="T2" fmla="*/ 211 w 400"/>
              <a:gd name="T3" fmla="*/ 57 h 183"/>
              <a:gd name="T4" fmla="*/ 186 w 400"/>
              <a:gd name="T5" fmla="*/ 69 h 183"/>
              <a:gd name="T6" fmla="*/ 199 w 400"/>
              <a:gd name="T7" fmla="*/ 67 h 183"/>
              <a:gd name="T8" fmla="*/ 219 w 400"/>
              <a:gd name="T9" fmla="*/ 30 h 183"/>
              <a:gd name="T10" fmla="*/ 208 w 400"/>
              <a:gd name="T11" fmla="*/ 31 h 183"/>
              <a:gd name="T12" fmla="*/ 198 w 400"/>
              <a:gd name="T13" fmla="*/ 36 h 183"/>
              <a:gd name="T14" fmla="*/ 205 w 400"/>
              <a:gd name="T15" fmla="*/ 42 h 183"/>
              <a:gd name="T16" fmla="*/ 304 w 400"/>
              <a:gd name="T17" fmla="*/ 101 h 183"/>
              <a:gd name="T18" fmla="*/ 400 w 400"/>
              <a:gd name="T19" fmla="*/ 3 h 183"/>
              <a:gd name="T20" fmla="*/ 104 w 400"/>
              <a:gd name="T21" fmla="*/ 0 h 183"/>
              <a:gd name="T22" fmla="*/ 2 w 400"/>
              <a:gd name="T23" fmla="*/ 94 h 183"/>
              <a:gd name="T24" fmla="*/ 6 w 400"/>
              <a:gd name="T25" fmla="*/ 103 h 183"/>
              <a:gd name="T26" fmla="*/ 150 w 400"/>
              <a:gd name="T27" fmla="*/ 59 h 183"/>
              <a:gd name="T28" fmla="*/ 168 w 400"/>
              <a:gd name="T29" fmla="*/ 66 h 183"/>
              <a:gd name="T30" fmla="*/ 194 w 400"/>
              <a:gd name="T31" fmla="*/ 53 h 183"/>
              <a:gd name="T32" fmla="*/ 190 w 400"/>
              <a:gd name="T33" fmla="*/ 52 h 183"/>
              <a:gd name="T34" fmla="*/ 174 w 400"/>
              <a:gd name="T35" fmla="*/ 48 h 183"/>
              <a:gd name="T36" fmla="*/ 176 w 400"/>
              <a:gd name="T37" fmla="*/ 38 h 183"/>
              <a:gd name="T38" fmla="*/ 199 w 400"/>
              <a:gd name="T39" fmla="*/ 26 h 183"/>
              <a:gd name="T40" fmla="*/ 228 w 400"/>
              <a:gd name="T41" fmla="*/ 21 h 183"/>
              <a:gd name="T42" fmla="*/ 243 w 400"/>
              <a:gd name="T43" fmla="*/ 14 h 183"/>
              <a:gd name="T44" fmla="*/ 248 w 400"/>
              <a:gd name="T45" fmla="*/ 21 h 183"/>
              <a:gd name="T46" fmla="*/ 257 w 400"/>
              <a:gd name="T47" fmla="*/ 29 h 183"/>
              <a:gd name="T48" fmla="*/ 232 w 400"/>
              <a:gd name="T49" fmla="*/ 36 h 183"/>
              <a:gd name="T50" fmla="*/ 227 w 400"/>
              <a:gd name="T51" fmla="*/ 29 h 183"/>
              <a:gd name="T52" fmla="*/ 216 w 400"/>
              <a:gd name="T53" fmla="*/ 43 h 183"/>
              <a:gd name="T54" fmla="*/ 233 w 400"/>
              <a:gd name="T55" fmla="*/ 47 h 183"/>
              <a:gd name="T56" fmla="*/ 235 w 400"/>
              <a:gd name="T57" fmla="*/ 57 h 183"/>
              <a:gd name="T58" fmla="*/ 225 w 400"/>
              <a:gd name="T59" fmla="*/ 66 h 183"/>
              <a:gd name="T60" fmla="*/ 197 w 400"/>
              <a:gd name="T61" fmla="*/ 75 h 183"/>
              <a:gd name="T62" fmla="*/ 169 w 400"/>
              <a:gd name="T63" fmla="*/ 84 h 183"/>
              <a:gd name="T64" fmla="*/ 167 w 400"/>
              <a:gd name="T65" fmla="*/ 78 h 183"/>
              <a:gd name="T66" fmla="*/ 150 w 400"/>
              <a:gd name="T67" fmla="*/ 59 h 183"/>
              <a:gd name="T68" fmla="*/ 2 w 400"/>
              <a:gd name="T69" fmla="*/ 122 h 183"/>
              <a:gd name="T70" fmla="*/ 311 w 400"/>
              <a:gd name="T71" fmla="*/ 143 h 183"/>
              <a:gd name="T72" fmla="*/ 400 w 400"/>
              <a:gd name="T73" fmla="*/ 59 h 183"/>
              <a:gd name="T74" fmla="*/ 306 w 400"/>
              <a:gd name="T75" fmla="*/ 122 h 183"/>
              <a:gd name="T76" fmla="*/ 2 w 400"/>
              <a:gd name="T77" fmla="*/ 183 h 183"/>
              <a:gd name="T78" fmla="*/ 328 w 400"/>
              <a:gd name="T79" fmla="*/ 180 h 183"/>
              <a:gd name="T80" fmla="*/ 400 w 400"/>
              <a:gd name="T81" fmla="*/ 79 h 183"/>
              <a:gd name="T82" fmla="*/ 2 w 400"/>
              <a:gd name="T83" fmla="*/ 16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0" h="183">
                <a:moveTo>
                  <a:pt x="199" y="67"/>
                </a:moveTo>
                <a:cubicBezTo>
                  <a:pt x="201" y="66"/>
                  <a:pt x="203" y="65"/>
                  <a:pt x="205" y="64"/>
                </a:cubicBezTo>
                <a:cubicBezTo>
                  <a:pt x="207" y="63"/>
                  <a:pt x="209" y="62"/>
                  <a:pt x="210" y="61"/>
                </a:cubicBezTo>
                <a:cubicBezTo>
                  <a:pt x="212" y="59"/>
                  <a:pt x="212" y="58"/>
                  <a:pt x="211" y="57"/>
                </a:cubicBezTo>
                <a:cubicBezTo>
                  <a:pt x="209" y="56"/>
                  <a:pt x="206" y="55"/>
                  <a:pt x="201" y="54"/>
                </a:cubicBezTo>
                <a:cubicBezTo>
                  <a:pt x="186" y="69"/>
                  <a:pt x="186" y="69"/>
                  <a:pt x="186" y="69"/>
                </a:cubicBezTo>
                <a:cubicBezTo>
                  <a:pt x="188" y="69"/>
                  <a:pt x="190" y="68"/>
                  <a:pt x="192" y="68"/>
                </a:cubicBezTo>
                <a:cubicBezTo>
                  <a:pt x="194" y="68"/>
                  <a:pt x="197" y="67"/>
                  <a:pt x="199" y="67"/>
                </a:cubicBezTo>
                <a:close/>
                <a:moveTo>
                  <a:pt x="205" y="42"/>
                </a:moveTo>
                <a:cubicBezTo>
                  <a:pt x="219" y="30"/>
                  <a:pt x="219" y="30"/>
                  <a:pt x="219" y="30"/>
                </a:cubicBezTo>
                <a:cubicBezTo>
                  <a:pt x="217" y="30"/>
                  <a:pt x="215" y="30"/>
                  <a:pt x="213" y="30"/>
                </a:cubicBezTo>
                <a:cubicBezTo>
                  <a:pt x="211" y="30"/>
                  <a:pt x="210" y="31"/>
                  <a:pt x="208" y="31"/>
                </a:cubicBezTo>
                <a:cubicBezTo>
                  <a:pt x="206" y="32"/>
                  <a:pt x="204" y="33"/>
                  <a:pt x="203" y="33"/>
                </a:cubicBezTo>
                <a:cubicBezTo>
                  <a:pt x="201" y="34"/>
                  <a:pt x="200" y="35"/>
                  <a:pt x="198" y="36"/>
                </a:cubicBezTo>
                <a:cubicBezTo>
                  <a:pt x="197" y="38"/>
                  <a:pt x="196" y="39"/>
                  <a:pt x="197" y="40"/>
                </a:cubicBezTo>
                <a:cubicBezTo>
                  <a:pt x="198" y="41"/>
                  <a:pt x="201" y="42"/>
                  <a:pt x="205" y="42"/>
                </a:cubicBezTo>
                <a:close/>
                <a:moveTo>
                  <a:pt x="300" y="103"/>
                </a:moveTo>
                <a:cubicBezTo>
                  <a:pt x="302" y="103"/>
                  <a:pt x="303" y="102"/>
                  <a:pt x="304" y="101"/>
                </a:cubicBezTo>
                <a:cubicBezTo>
                  <a:pt x="398" y="9"/>
                  <a:pt x="398" y="9"/>
                  <a:pt x="398" y="9"/>
                </a:cubicBezTo>
                <a:cubicBezTo>
                  <a:pt x="400" y="7"/>
                  <a:pt x="400" y="5"/>
                  <a:pt x="400" y="3"/>
                </a:cubicBezTo>
                <a:cubicBezTo>
                  <a:pt x="399" y="1"/>
                  <a:pt x="397" y="0"/>
                  <a:pt x="395" y="0"/>
                </a:cubicBezTo>
                <a:cubicBezTo>
                  <a:pt x="104" y="0"/>
                  <a:pt x="104" y="0"/>
                  <a:pt x="104" y="0"/>
                </a:cubicBezTo>
                <a:cubicBezTo>
                  <a:pt x="103" y="0"/>
                  <a:pt x="102" y="1"/>
                  <a:pt x="101" y="1"/>
                </a:cubicBezTo>
                <a:cubicBezTo>
                  <a:pt x="2" y="94"/>
                  <a:pt x="2" y="94"/>
                  <a:pt x="2" y="94"/>
                </a:cubicBezTo>
                <a:cubicBezTo>
                  <a:pt x="1" y="95"/>
                  <a:pt x="0" y="97"/>
                  <a:pt x="1" y="99"/>
                </a:cubicBezTo>
                <a:cubicBezTo>
                  <a:pt x="2" y="101"/>
                  <a:pt x="4" y="103"/>
                  <a:pt x="6" y="103"/>
                </a:cubicBezTo>
                <a:lnTo>
                  <a:pt x="300" y="103"/>
                </a:lnTo>
                <a:close/>
                <a:moveTo>
                  <a:pt x="150" y="59"/>
                </a:moveTo>
                <a:cubicBezTo>
                  <a:pt x="171" y="59"/>
                  <a:pt x="171" y="59"/>
                  <a:pt x="171" y="59"/>
                </a:cubicBezTo>
                <a:cubicBezTo>
                  <a:pt x="168" y="62"/>
                  <a:pt x="167" y="64"/>
                  <a:pt x="168" y="66"/>
                </a:cubicBezTo>
                <a:cubicBezTo>
                  <a:pt x="170" y="67"/>
                  <a:pt x="173" y="68"/>
                  <a:pt x="177" y="69"/>
                </a:cubicBezTo>
                <a:cubicBezTo>
                  <a:pt x="194" y="53"/>
                  <a:pt x="194" y="53"/>
                  <a:pt x="194" y="53"/>
                </a:cubicBezTo>
                <a:cubicBezTo>
                  <a:pt x="193" y="53"/>
                  <a:pt x="193" y="53"/>
                  <a:pt x="192" y="52"/>
                </a:cubicBezTo>
                <a:cubicBezTo>
                  <a:pt x="191" y="52"/>
                  <a:pt x="191" y="52"/>
                  <a:pt x="190" y="52"/>
                </a:cubicBezTo>
                <a:cubicBezTo>
                  <a:pt x="187" y="52"/>
                  <a:pt x="183" y="51"/>
                  <a:pt x="181" y="51"/>
                </a:cubicBezTo>
                <a:cubicBezTo>
                  <a:pt x="178" y="50"/>
                  <a:pt x="176" y="49"/>
                  <a:pt x="174" y="48"/>
                </a:cubicBezTo>
                <a:cubicBezTo>
                  <a:pt x="172" y="47"/>
                  <a:pt x="172" y="46"/>
                  <a:pt x="172" y="44"/>
                </a:cubicBezTo>
                <a:cubicBezTo>
                  <a:pt x="172" y="42"/>
                  <a:pt x="173" y="40"/>
                  <a:pt x="176" y="38"/>
                </a:cubicBezTo>
                <a:cubicBezTo>
                  <a:pt x="179" y="35"/>
                  <a:pt x="182" y="33"/>
                  <a:pt x="186" y="31"/>
                </a:cubicBezTo>
                <a:cubicBezTo>
                  <a:pt x="191" y="29"/>
                  <a:pt x="195" y="27"/>
                  <a:pt x="199" y="26"/>
                </a:cubicBezTo>
                <a:cubicBezTo>
                  <a:pt x="204" y="24"/>
                  <a:pt x="209" y="23"/>
                  <a:pt x="214" y="22"/>
                </a:cubicBezTo>
                <a:cubicBezTo>
                  <a:pt x="219" y="21"/>
                  <a:pt x="224" y="21"/>
                  <a:pt x="228" y="21"/>
                </a:cubicBezTo>
                <a:cubicBezTo>
                  <a:pt x="234" y="15"/>
                  <a:pt x="234" y="15"/>
                  <a:pt x="234" y="15"/>
                </a:cubicBezTo>
                <a:cubicBezTo>
                  <a:pt x="243" y="14"/>
                  <a:pt x="243" y="14"/>
                  <a:pt x="243" y="14"/>
                </a:cubicBezTo>
                <a:cubicBezTo>
                  <a:pt x="237" y="20"/>
                  <a:pt x="237" y="20"/>
                  <a:pt x="237" y="20"/>
                </a:cubicBezTo>
                <a:cubicBezTo>
                  <a:pt x="241" y="20"/>
                  <a:pt x="245" y="21"/>
                  <a:pt x="248" y="21"/>
                </a:cubicBezTo>
                <a:cubicBezTo>
                  <a:pt x="251" y="22"/>
                  <a:pt x="253" y="23"/>
                  <a:pt x="255" y="24"/>
                </a:cubicBezTo>
                <a:cubicBezTo>
                  <a:pt x="257" y="25"/>
                  <a:pt x="257" y="27"/>
                  <a:pt x="257" y="29"/>
                </a:cubicBezTo>
                <a:cubicBezTo>
                  <a:pt x="257" y="31"/>
                  <a:pt x="256" y="33"/>
                  <a:pt x="253" y="36"/>
                </a:cubicBezTo>
                <a:cubicBezTo>
                  <a:pt x="232" y="36"/>
                  <a:pt x="232" y="36"/>
                  <a:pt x="232" y="36"/>
                </a:cubicBezTo>
                <a:cubicBezTo>
                  <a:pt x="234" y="34"/>
                  <a:pt x="235" y="33"/>
                  <a:pt x="234" y="31"/>
                </a:cubicBezTo>
                <a:cubicBezTo>
                  <a:pt x="233" y="30"/>
                  <a:pt x="231" y="29"/>
                  <a:pt x="227" y="29"/>
                </a:cubicBezTo>
                <a:cubicBezTo>
                  <a:pt x="213" y="43"/>
                  <a:pt x="213" y="43"/>
                  <a:pt x="213" y="43"/>
                </a:cubicBezTo>
                <a:cubicBezTo>
                  <a:pt x="214" y="43"/>
                  <a:pt x="215" y="43"/>
                  <a:pt x="216" y="43"/>
                </a:cubicBezTo>
                <a:cubicBezTo>
                  <a:pt x="217" y="43"/>
                  <a:pt x="218" y="44"/>
                  <a:pt x="220" y="44"/>
                </a:cubicBezTo>
                <a:cubicBezTo>
                  <a:pt x="226" y="45"/>
                  <a:pt x="230" y="46"/>
                  <a:pt x="233" y="47"/>
                </a:cubicBezTo>
                <a:cubicBezTo>
                  <a:pt x="235" y="49"/>
                  <a:pt x="236" y="50"/>
                  <a:pt x="237" y="52"/>
                </a:cubicBezTo>
                <a:cubicBezTo>
                  <a:pt x="237" y="54"/>
                  <a:pt x="236" y="55"/>
                  <a:pt x="235" y="57"/>
                </a:cubicBezTo>
                <a:cubicBezTo>
                  <a:pt x="234" y="59"/>
                  <a:pt x="232" y="60"/>
                  <a:pt x="231" y="61"/>
                </a:cubicBezTo>
                <a:cubicBezTo>
                  <a:pt x="230" y="63"/>
                  <a:pt x="228" y="64"/>
                  <a:pt x="225" y="66"/>
                </a:cubicBezTo>
                <a:cubicBezTo>
                  <a:pt x="222" y="68"/>
                  <a:pt x="218" y="69"/>
                  <a:pt x="214" y="71"/>
                </a:cubicBezTo>
                <a:cubicBezTo>
                  <a:pt x="209" y="73"/>
                  <a:pt x="204" y="74"/>
                  <a:pt x="197" y="75"/>
                </a:cubicBezTo>
                <a:cubicBezTo>
                  <a:pt x="191" y="77"/>
                  <a:pt x="184" y="77"/>
                  <a:pt x="176" y="78"/>
                </a:cubicBezTo>
                <a:cubicBezTo>
                  <a:pt x="169" y="84"/>
                  <a:pt x="169" y="84"/>
                  <a:pt x="169" y="84"/>
                </a:cubicBezTo>
                <a:cubicBezTo>
                  <a:pt x="160" y="84"/>
                  <a:pt x="160" y="84"/>
                  <a:pt x="160" y="84"/>
                </a:cubicBezTo>
                <a:cubicBezTo>
                  <a:pt x="167" y="78"/>
                  <a:pt x="167" y="78"/>
                  <a:pt x="167" y="78"/>
                </a:cubicBezTo>
                <a:cubicBezTo>
                  <a:pt x="156" y="77"/>
                  <a:pt x="149" y="75"/>
                  <a:pt x="146" y="72"/>
                </a:cubicBezTo>
                <a:cubicBezTo>
                  <a:pt x="143" y="69"/>
                  <a:pt x="145" y="65"/>
                  <a:pt x="150" y="59"/>
                </a:cubicBezTo>
                <a:close/>
                <a:moveTo>
                  <a:pt x="306" y="122"/>
                </a:moveTo>
                <a:cubicBezTo>
                  <a:pt x="2" y="122"/>
                  <a:pt x="2" y="122"/>
                  <a:pt x="2" y="122"/>
                </a:cubicBezTo>
                <a:cubicBezTo>
                  <a:pt x="2" y="143"/>
                  <a:pt x="2" y="143"/>
                  <a:pt x="2" y="143"/>
                </a:cubicBezTo>
                <a:cubicBezTo>
                  <a:pt x="311" y="143"/>
                  <a:pt x="311" y="143"/>
                  <a:pt x="311" y="143"/>
                </a:cubicBezTo>
                <a:cubicBezTo>
                  <a:pt x="313" y="143"/>
                  <a:pt x="316" y="142"/>
                  <a:pt x="318" y="140"/>
                </a:cubicBezTo>
                <a:cubicBezTo>
                  <a:pt x="400" y="59"/>
                  <a:pt x="400" y="59"/>
                  <a:pt x="400" y="59"/>
                </a:cubicBezTo>
                <a:cubicBezTo>
                  <a:pt x="400" y="28"/>
                  <a:pt x="400" y="28"/>
                  <a:pt x="400" y="28"/>
                </a:cubicBezTo>
                <a:lnTo>
                  <a:pt x="306" y="122"/>
                </a:lnTo>
                <a:close/>
                <a:moveTo>
                  <a:pt x="2" y="162"/>
                </a:moveTo>
                <a:cubicBezTo>
                  <a:pt x="2" y="183"/>
                  <a:pt x="2" y="183"/>
                  <a:pt x="2" y="183"/>
                </a:cubicBezTo>
                <a:cubicBezTo>
                  <a:pt x="321" y="183"/>
                  <a:pt x="321" y="183"/>
                  <a:pt x="321" y="183"/>
                </a:cubicBezTo>
                <a:cubicBezTo>
                  <a:pt x="324" y="183"/>
                  <a:pt x="326" y="182"/>
                  <a:pt x="328" y="180"/>
                </a:cubicBezTo>
                <a:cubicBezTo>
                  <a:pt x="400" y="109"/>
                  <a:pt x="400" y="109"/>
                  <a:pt x="400" y="109"/>
                </a:cubicBezTo>
                <a:cubicBezTo>
                  <a:pt x="400" y="79"/>
                  <a:pt x="400" y="79"/>
                  <a:pt x="400" y="79"/>
                </a:cubicBezTo>
                <a:cubicBezTo>
                  <a:pt x="317" y="162"/>
                  <a:pt x="317" y="162"/>
                  <a:pt x="317" y="162"/>
                </a:cubicBezTo>
                <a:lnTo>
                  <a:pt x="2" y="162"/>
                </a:lnTo>
                <a:close/>
              </a:path>
            </a:pathLst>
          </a:custGeom>
          <a:solidFill>
            <a:srgbClr val="00188F"/>
          </a:solid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72" name="Rectangle 71"/>
          <p:cNvSpPr/>
          <p:nvPr/>
        </p:nvSpPr>
        <p:spPr bwMode="auto">
          <a:xfrm>
            <a:off x="6250287" y="5344389"/>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vert="horz" wrap="square" lIns="822727" tIns="46623" rIns="0" bIns="46623" numCol="1" rtlCol="0" anchor="ctr" anchorCtr="0" compatLnSpc="1">
            <a:prstTxWarp prst="textNoShape">
              <a:avLst/>
            </a:prstTxWarp>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cs typeface="Segoe UI" pitchFamily="34" charset="0"/>
              </a:rPr>
              <a:t>Enhanced Customer Service</a:t>
            </a:r>
          </a:p>
        </p:txBody>
      </p:sp>
      <p:sp>
        <p:nvSpPr>
          <p:cNvPr id="73" name="Freeform 12"/>
          <p:cNvSpPr>
            <a:spLocks noChangeAspect="1" noEditPoints="1"/>
          </p:cNvSpPr>
          <p:nvPr/>
        </p:nvSpPr>
        <p:spPr bwMode="black">
          <a:xfrm>
            <a:off x="6407480" y="5531669"/>
            <a:ext cx="450511" cy="271945"/>
          </a:xfrm>
          <a:custGeom>
            <a:avLst/>
            <a:gdLst>
              <a:gd name="T0" fmla="*/ 292 w 349"/>
              <a:gd name="T1" fmla="*/ 160 h 211"/>
              <a:gd name="T2" fmla="*/ 230 w 349"/>
              <a:gd name="T3" fmla="*/ 131 h 211"/>
              <a:gd name="T4" fmla="*/ 227 w 349"/>
              <a:gd name="T5" fmla="*/ 136 h 211"/>
              <a:gd name="T6" fmla="*/ 265 w 349"/>
              <a:gd name="T7" fmla="*/ 177 h 211"/>
              <a:gd name="T8" fmla="*/ 204 w 349"/>
              <a:gd name="T9" fmla="*/ 147 h 211"/>
              <a:gd name="T10" fmla="*/ 200 w 349"/>
              <a:gd name="T11" fmla="*/ 152 h 211"/>
              <a:gd name="T12" fmla="*/ 238 w 349"/>
              <a:gd name="T13" fmla="*/ 193 h 211"/>
              <a:gd name="T14" fmla="*/ 191 w 349"/>
              <a:gd name="T15" fmla="*/ 174 h 211"/>
              <a:gd name="T16" fmla="*/ 188 w 349"/>
              <a:gd name="T17" fmla="*/ 178 h 211"/>
              <a:gd name="T18" fmla="*/ 208 w 349"/>
              <a:gd name="T19" fmla="*/ 205 h 211"/>
              <a:gd name="T20" fmla="*/ 172 w 349"/>
              <a:gd name="T21" fmla="*/ 194 h 211"/>
              <a:gd name="T22" fmla="*/ 176 w 349"/>
              <a:gd name="T23" fmla="*/ 172 h 211"/>
              <a:gd name="T24" fmla="*/ 154 w 349"/>
              <a:gd name="T25" fmla="*/ 146 h 211"/>
              <a:gd name="T26" fmla="*/ 133 w 349"/>
              <a:gd name="T27" fmla="*/ 127 h 211"/>
              <a:gd name="T28" fmla="*/ 114 w 349"/>
              <a:gd name="T29" fmla="*/ 130 h 211"/>
              <a:gd name="T30" fmla="*/ 101 w 349"/>
              <a:gd name="T31" fmla="*/ 124 h 211"/>
              <a:gd name="T32" fmla="*/ 72 w 349"/>
              <a:gd name="T33" fmla="*/ 121 h 211"/>
              <a:gd name="T34" fmla="*/ 48 w 349"/>
              <a:gd name="T35" fmla="*/ 135 h 211"/>
              <a:gd name="T36" fmla="*/ 71 w 349"/>
              <a:gd name="T37" fmla="*/ 27 h 211"/>
              <a:gd name="T38" fmla="*/ 75 w 349"/>
              <a:gd name="T39" fmla="*/ 46 h 211"/>
              <a:gd name="T40" fmla="*/ 101 w 349"/>
              <a:gd name="T41" fmla="*/ 79 h 211"/>
              <a:gd name="T42" fmla="*/ 118 w 349"/>
              <a:gd name="T43" fmla="*/ 76 h 211"/>
              <a:gd name="T44" fmla="*/ 158 w 349"/>
              <a:gd name="T45" fmla="*/ 53 h 211"/>
              <a:gd name="T46" fmla="*/ 289 w 349"/>
              <a:gd name="T47" fmla="*/ 140 h 211"/>
              <a:gd name="T48" fmla="*/ 242 w 349"/>
              <a:gd name="T49" fmla="*/ 37 h 211"/>
              <a:gd name="T50" fmla="*/ 148 w 349"/>
              <a:gd name="T51" fmla="*/ 4 h 211"/>
              <a:gd name="T52" fmla="*/ 94 w 349"/>
              <a:gd name="T53" fmla="*/ 33 h 211"/>
              <a:gd name="T54" fmla="*/ 102 w 349"/>
              <a:gd name="T55" fmla="*/ 70 h 211"/>
              <a:gd name="T56" fmla="*/ 113 w 349"/>
              <a:gd name="T57" fmla="*/ 67 h 211"/>
              <a:gd name="T58" fmla="*/ 188 w 349"/>
              <a:gd name="T59" fmla="*/ 56 h 211"/>
              <a:gd name="T60" fmla="*/ 294 w 349"/>
              <a:gd name="T61" fmla="*/ 133 h 211"/>
              <a:gd name="T62" fmla="*/ 314 w 349"/>
              <a:gd name="T63" fmla="*/ 130 h 211"/>
              <a:gd name="T64" fmla="*/ 253 w 349"/>
              <a:gd name="T65" fmla="*/ 41 h 211"/>
              <a:gd name="T66" fmla="*/ 139 w 349"/>
              <a:gd name="T67" fmla="*/ 164 h 211"/>
              <a:gd name="T68" fmla="*/ 130 w 349"/>
              <a:gd name="T69" fmla="*/ 137 h 211"/>
              <a:gd name="T70" fmla="*/ 112 w 349"/>
              <a:gd name="T71" fmla="*/ 149 h 211"/>
              <a:gd name="T72" fmla="*/ 84 w 349"/>
              <a:gd name="T73" fmla="*/ 143 h 211"/>
              <a:gd name="T74" fmla="*/ 67 w 349"/>
              <a:gd name="T75" fmla="*/ 131 h 211"/>
              <a:gd name="T76" fmla="*/ 59 w 349"/>
              <a:gd name="T77" fmla="*/ 168 h 211"/>
              <a:gd name="T78" fmla="*/ 76 w 349"/>
              <a:gd name="T79" fmla="*/ 178 h 211"/>
              <a:gd name="T80" fmla="*/ 90 w 349"/>
              <a:gd name="T81" fmla="*/ 188 h 211"/>
              <a:gd name="T82" fmla="*/ 106 w 349"/>
              <a:gd name="T83" fmla="*/ 181 h 211"/>
              <a:gd name="T84" fmla="*/ 116 w 349"/>
              <a:gd name="T85" fmla="*/ 200 h 211"/>
              <a:gd name="T86" fmla="*/ 131 w 349"/>
              <a:gd name="T87" fmla="*/ 193 h 211"/>
              <a:gd name="T88" fmla="*/ 145 w 349"/>
              <a:gd name="T89" fmla="*/ 209 h 211"/>
              <a:gd name="T90" fmla="*/ 166 w 349"/>
              <a:gd name="T91" fmla="*/ 174 h 211"/>
              <a:gd name="T92" fmla="*/ 349 w 349"/>
              <a:gd name="T93" fmla="*/ 124 h 211"/>
              <a:gd name="T94" fmla="*/ 326 w 349"/>
              <a:gd name="T95" fmla="*/ 22 h 211"/>
              <a:gd name="T96" fmla="*/ 323 w 349"/>
              <a:gd name="T97" fmla="*/ 135 h 211"/>
              <a:gd name="T98" fmla="*/ 349 w 349"/>
              <a:gd name="T99" fmla="*/ 124 h 211"/>
              <a:gd name="T100" fmla="*/ 47 w 349"/>
              <a:gd name="T101" fmla="*/ 11 h 211"/>
              <a:gd name="T102" fmla="*/ 3 w 349"/>
              <a:gd name="T103" fmla="*/ 118 h 211"/>
              <a:gd name="T104" fmla="*/ 35 w 349"/>
              <a:gd name="T105" fmla="*/ 13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9" h="211">
                <a:moveTo>
                  <a:pt x="289" y="140"/>
                </a:moveTo>
                <a:cubicBezTo>
                  <a:pt x="294" y="144"/>
                  <a:pt x="296" y="154"/>
                  <a:pt x="292" y="160"/>
                </a:cubicBezTo>
                <a:cubicBezTo>
                  <a:pt x="289" y="164"/>
                  <a:pt x="285" y="167"/>
                  <a:pt x="279" y="167"/>
                </a:cubicBezTo>
                <a:cubicBezTo>
                  <a:pt x="279" y="167"/>
                  <a:pt x="279" y="167"/>
                  <a:pt x="230" y="131"/>
                </a:cubicBezTo>
                <a:cubicBezTo>
                  <a:pt x="228" y="130"/>
                  <a:pt x="227" y="131"/>
                  <a:pt x="226" y="132"/>
                </a:cubicBezTo>
                <a:cubicBezTo>
                  <a:pt x="226" y="134"/>
                  <a:pt x="226" y="135"/>
                  <a:pt x="227" y="136"/>
                </a:cubicBezTo>
                <a:cubicBezTo>
                  <a:pt x="227" y="136"/>
                  <a:pt x="227" y="136"/>
                  <a:pt x="267" y="164"/>
                </a:cubicBezTo>
                <a:cubicBezTo>
                  <a:pt x="267" y="168"/>
                  <a:pt x="267" y="172"/>
                  <a:pt x="265" y="177"/>
                </a:cubicBezTo>
                <a:cubicBezTo>
                  <a:pt x="262" y="181"/>
                  <a:pt x="257" y="183"/>
                  <a:pt x="253" y="183"/>
                </a:cubicBezTo>
                <a:cubicBezTo>
                  <a:pt x="253" y="183"/>
                  <a:pt x="253" y="183"/>
                  <a:pt x="204" y="147"/>
                </a:cubicBezTo>
                <a:cubicBezTo>
                  <a:pt x="203" y="147"/>
                  <a:pt x="200" y="147"/>
                  <a:pt x="200" y="148"/>
                </a:cubicBezTo>
                <a:cubicBezTo>
                  <a:pt x="199" y="150"/>
                  <a:pt x="199" y="151"/>
                  <a:pt x="200" y="152"/>
                </a:cubicBezTo>
                <a:cubicBezTo>
                  <a:pt x="200" y="152"/>
                  <a:pt x="200" y="152"/>
                  <a:pt x="240" y="181"/>
                </a:cubicBezTo>
                <a:cubicBezTo>
                  <a:pt x="240" y="185"/>
                  <a:pt x="240" y="189"/>
                  <a:pt x="238" y="193"/>
                </a:cubicBezTo>
                <a:cubicBezTo>
                  <a:pt x="235" y="197"/>
                  <a:pt x="231" y="198"/>
                  <a:pt x="226" y="198"/>
                </a:cubicBezTo>
                <a:cubicBezTo>
                  <a:pt x="226" y="198"/>
                  <a:pt x="226" y="198"/>
                  <a:pt x="191" y="174"/>
                </a:cubicBezTo>
                <a:cubicBezTo>
                  <a:pt x="189" y="172"/>
                  <a:pt x="188" y="172"/>
                  <a:pt x="187" y="174"/>
                </a:cubicBezTo>
                <a:cubicBezTo>
                  <a:pt x="187" y="175"/>
                  <a:pt x="187" y="177"/>
                  <a:pt x="188" y="178"/>
                </a:cubicBezTo>
                <a:cubicBezTo>
                  <a:pt x="188" y="178"/>
                  <a:pt x="188" y="178"/>
                  <a:pt x="210" y="194"/>
                </a:cubicBezTo>
                <a:cubicBezTo>
                  <a:pt x="211" y="198"/>
                  <a:pt x="210" y="202"/>
                  <a:pt x="208" y="205"/>
                </a:cubicBezTo>
                <a:cubicBezTo>
                  <a:pt x="204" y="209"/>
                  <a:pt x="200" y="211"/>
                  <a:pt x="196" y="211"/>
                </a:cubicBezTo>
                <a:cubicBezTo>
                  <a:pt x="196" y="211"/>
                  <a:pt x="196" y="211"/>
                  <a:pt x="172" y="194"/>
                </a:cubicBezTo>
                <a:cubicBezTo>
                  <a:pt x="172" y="194"/>
                  <a:pt x="172" y="194"/>
                  <a:pt x="176" y="175"/>
                </a:cubicBezTo>
                <a:cubicBezTo>
                  <a:pt x="176" y="175"/>
                  <a:pt x="176" y="174"/>
                  <a:pt x="176" y="172"/>
                </a:cubicBezTo>
                <a:cubicBezTo>
                  <a:pt x="177" y="160"/>
                  <a:pt x="169" y="150"/>
                  <a:pt x="157" y="147"/>
                </a:cubicBezTo>
                <a:cubicBezTo>
                  <a:pt x="156" y="146"/>
                  <a:pt x="156" y="146"/>
                  <a:pt x="154" y="146"/>
                </a:cubicBezTo>
                <a:cubicBezTo>
                  <a:pt x="153" y="146"/>
                  <a:pt x="152" y="146"/>
                  <a:pt x="150" y="146"/>
                </a:cubicBezTo>
                <a:cubicBezTo>
                  <a:pt x="149" y="136"/>
                  <a:pt x="142" y="130"/>
                  <a:pt x="133" y="127"/>
                </a:cubicBezTo>
                <a:cubicBezTo>
                  <a:pt x="131" y="127"/>
                  <a:pt x="130" y="127"/>
                  <a:pt x="130" y="127"/>
                </a:cubicBezTo>
                <a:cubicBezTo>
                  <a:pt x="123" y="126"/>
                  <a:pt x="118" y="127"/>
                  <a:pt x="114" y="130"/>
                </a:cubicBezTo>
                <a:cubicBezTo>
                  <a:pt x="111" y="127"/>
                  <a:pt x="107" y="124"/>
                  <a:pt x="102" y="124"/>
                </a:cubicBezTo>
                <a:cubicBezTo>
                  <a:pt x="101" y="124"/>
                  <a:pt x="101" y="124"/>
                  <a:pt x="101" y="124"/>
                </a:cubicBezTo>
                <a:cubicBezTo>
                  <a:pt x="95" y="123"/>
                  <a:pt x="90" y="124"/>
                  <a:pt x="86" y="127"/>
                </a:cubicBezTo>
                <a:cubicBezTo>
                  <a:pt x="82" y="124"/>
                  <a:pt x="76" y="121"/>
                  <a:pt x="72" y="121"/>
                </a:cubicBezTo>
                <a:cubicBezTo>
                  <a:pt x="70" y="121"/>
                  <a:pt x="67" y="121"/>
                  <a:pt x="64" y="121"/>
                </a:cubicBezTo>
                <a:cubicBezTo>
                  <a:pt x="56" y="124"/>
                  <a:pt x="51" y="128"/>
                  <a:pt x="48" y="135"/>
                </a:cubicBezTo>
                <a:cubicBezTo>
                  <a:pt x="48" y="135"/>
                  <a:pt x="48" y="135"/>
                  <a:pt x="44" y="134"/>
                </a:cubicBezTo>
                <a:cubicBezTo>
                  <a:pt x="43" y="81"/>
                  <a:pt x="71" y="27"/>
                  <a:pt x="71" y="27"/>
                </a:cubicBezTo>
                <a:cubicBezTo>
                  <a:pt x="71" y="27"/>
                  <a:pt x="76" y="27"/>
                  <a:pt x="84" y="27"/>
                </a:cubicBezTo>
                <a:cubicBezTo>
                  <a:pt x="79" y="33"/>
                  <a:pt x="75" y="40"/>
                  <a:pt x="75" y="46"/>
                </a:cubicBezTo>
                <a:cubicBezTo>
                  <a:pt x="74" y="53"/>
                  <a:pt x="75" y="58"/>
                  <a:pt x="78" y="64"/>
                </a:cubicBezTo>
                <a:cubicBezTo>
                  <a:pt x="83" y="73"/>
                  <a:pt x="91" y="79"/>
                  <a:pt x="101" y="79"/>
                </a:cubicBezTo>
                <a:cubicBezTo>
                  <a:pt x="101" y="79"/>
                  <a:pt x="101" y="79"/>
                  <a:pt x="101" y="79"/>
                </a:cubicBezTo>
                <a:cubicBezTo>
                  <a:pt x="106" y="80"/>
                  <a:pt x="113" y="79"/>
                  <a:pt x="118" y="76"/>
                </a:cubicBezTo>
                <a:cubicBezTo>
                  <a:pt x="118" y="76"/>
                  <a:pt x="118" y="76"/>
                  <a:pt x="122" y="73"/>
                </a:cubicBezTo>
                <a:cubicBezTo>
                  <a:pt x="122" y="73"/>
                  <a:pt x="122" y="73"/>
                  <a:pt x="158" y="53"/>
                </a:cubicBezTo>
                <a:cubicBezTo>
                  <a:pt x="158" y="53"/>
                  <a:pt x="158" y="53"/>
                  <a:pt x="183" y="64"/>
                </a:cubicBezTo>
                <a:cubicBezTo>
                  <a:pt x="183" y="64"/>
                  <a:pt x="183" y="64"/>
                  <a:pt x="289" y="140"/>
                </a:cubicBezTo>
                <a:close/>
                <a:moveTo>
                  <a:pt x="253" y="41"/>
                </a:moveTo>
                <a:cubicBezTo>
                  <a:pt x="250" y="41"/>
                  <a:pt x="246" y="40"/>
                  <a:pt x="242" y="37"/>
                </a:cubicBezTo>
                <a:cubicBezTo>
                  <a:pt x="165" y="2"/>
                  <a:pt x="165" y="2"/>
                  <a:pt x="165" y="2"/>
                </a:cubicBezTo>
                <a:cubicBezTo>
                  <a:pt x="160" y="0"/>
                  <a:pt x="153" y="1"/>
                  <a:pt x="148" y="4"/>
                </a:cubicBezTo>
                <a:cubicBezTo>
                  <a:pt x="117" y="21"/>
                  <a:pt x="117" y="21"/>
                  <a:pt x="117" y="21"/>
                </a:cubicBezTo>
                <a:cubicBezTo>
                  <a:pt x="94" y="33"/>
                  <a:pt x="94" y="33"/>
                  <a:pt x="94" y="33"/>
                </a:cubicBezTo>
                <a:cubicBezTo>
                  <a:pt x="85" y="39"/>
                  <a:pt x="82" y="51"/>
                  <a:pt x="87" y="60"/>
                </a:cubicBezTo>
                <a:cubicBezTo>
                  <a:pt x="90" y="66"/>
                  <a:pt x="96" y="70"/>
                  <a:pt x="102" y="70"/>
                </a:cubicBezTo>
                <a:cubicBezTo>
                  <a:pt x="106" y="70"/>
                  <a:pt x="110" y="70"/>
                  <a:pt x="113" y="67"/>
                </a:cubicBezTo>
                <a:cubicBezTo>
                  <a:pt x="113" y="67"/>
                  <a:pt x="113" y="67"/>
                  <a:pt x="113" y="67"/>
                </a:cubicBezTo>
                <a:cubicBezTo>
                  <a:pt x="159" y="43"/>
                  <a:pt x="159" y="43"/>
                  <a:pt x="159" y="43"/>
                </a:cubicBezTo>
                <a:cubicBezTo>
                  <a:pt x="188" y="56"/>
                  <a:pt x="188" y="56"/>
                  <a:pt x="188" y="56"/>
                </a:cubicBezTo>
                <a:cubicBezTo>
                  <a:pt x="228" y="86"/>
                  <a:pt x="228" y="86"/>
                  <a:pt x="228" y="86"/>
                </a:cubicBezTo>
                <a:cubicBezTo>
                  <a:pt x="294" y="133"/>
                  <a:pt x="294" y="133"/>
                  <a:pt x="294" y="133"/>
                </a:cubicBezTo>
                <a:cubicBezTo>
                  <a:pt x="295" y="134"/>
                  <a:pt x="295" y="134"/>
                  <a:pt x="295" y="134"/>
                </a:cubicBezTo>
                <a:cubicBezTo>
                  <a:pt x="314" y="130"/>
                  <a:pt x="314" y="130"/>
                  <a:pt x="314" y="130"/>
                </a:cubicBezTo>
                <a:cubicBezTo>
                  <a:pt x="317" y="68"/>
                  <a:pt x="289" y="39"/>
                  <a:pt x="289" y="39"/>
                </a:cubicBezTo>
                <a:cubicBezTo>
                  <a:pt x="289" y="39"/>
                  <a:pt x="261" y="44"/>
                  <a:pt x="253" y="41"/>
                </a:cubicBezTo>
                <a:close/>
                <a:moveTo>
                  <a:pt x="155" y="157"/>
                </a:moveTo>
                <a:cubicBezTo>
                  <a:pt x="149" y="156"/>
                  <a:pt x="142" y="158"/>
                  <a:pt x="139" y="164"/>
                </a:cubicBezTo>
                <a:cubicBezTo>
                  <a:pt x="141" y="154"/>
                  <a:pt x="141" y="154"/>
                  <a:pt x="141" y="154"/>
                </a:cubicBezTo>
                <a:cubicBezTo>
                  <a:pt x="143" y="146"/>
                  <a:pt x="138" y="138"/>
                  <a:pt x="130" y="137"/>
                </a:cubicBezTo>
                <a:cubicBezTo>
                  <a:pt x="122" y="135"/>
                  <a:pt x="114" y="139"/>
                  <a:pt x="112" y="148"/>
                </a:cubicBezTo>
                <a:cubicBezTo>
                  <a:pt x="112" y="149"/>
                  <a:pt x="112" y="149"/>
                  <a:pt x="112" y="149"/>
                </a:cubicBezTo>
                <a:cubicBezTo>
                  <a:pt x="112" y="142"/>
                  <a:pt x="107" y="135"/>
                  <a:pt x="100" y="134"/>
                </a:cubicBezTo>
                <a:cubicBezTo>
                  <a:pt x="94" y="133"/>
                  <a:pt x="86" y="137"/>
                  <a:pt x="84" y="143"/>
                </a:cubicBezTo>
                <a:cubicBezTo>
                  <a:pt x="84" y="143"/>
                  <a:pt x="84" y="143"/>
                  <a:pt x="84" y="143"/>
                </a:cubicBezTo>
                <a:cubicBezTo>
                  <a:pt x="82" y="135"/>
                  <a:pt x="74" y="130"/>
                  <a:pt x="67" y="131"/>
                </a:cubicBezTo>
                <a:cubicBezTo>
                  <a:pt x="59" y="134"/>
                  <a:pt x="53" y="141"/>
                  <a:pt x="55" y="149"/>
                </a:cubicBezTo>
                <a:cubicBezTo>
                  <a:pt x="59" y="168"/>
                  <a:pt x="59" y="168"/>
                  <a:pt x="59" y="168"/>
                </a:cubicBezTo>
                <a:cubicBezTo>
                  <a:pt x="60" y="173"/>
                  <a:pt x="65" y="178"/>
                  <a:pt x="72" y="178"/>
                </a:cubicBezTo>
                <a:cubicBezTo>
                  <a:pt x="74" y="178"/>
                  <a:pt x="75" y="178"/>
                  <a:pt x="76" y="178"/>
                </a:cubicBezTo>
                <a:cubicBezTo>
                  <a:pt x="78" y="178"/>
                  <a:pt x="78" y="178"/>
                  <a:pt x="79" y="177"/>
                </a:cubicBezTo>
                <a:cubicBezTo>
                  <a:pt x="80" y="182"/>
                  <a:pt x="84" y="186"/>
                  <a:pt x="90" y="188"/>
                </a:cubicBezTo>
                <a:cubicBezTo>
                  <a:pt x="91" y="188"/>
                  <a:pt x="91" y="188"/>
                  <a:pt x="91" y="188"/>
                </a:cubicBezTo>
                <a:cubicBezTo>
                  <a:pt x="96" y="188"/>
                  <a:pt x="102" y="185"/>
                  <a:pt x="106" y="181"/>
                </a:cubicBezTo>
                <a:cubicBezTo>
                  <a:pt x="104" y="182"/>
                  <a:pt x="104" y="182"/>
                  <a:pt x="104" y="182"/>
                </a:cubicBezTo>
                <a:cubicBezTo>
                  <a:pt x="103" y="189"/>
                  <a:pt x="108" y="197"/>
                  <a:pt x="116" y="200"/>
                </a:cubicBezTo>
                <a:cubicBezTo>
                  <a:pt x="116" y="200"/>
                  <a:pt x="116" y="200"/>
                  <a:pt x="118" y="200"/>
                </a:cubicBezTo>
                <a:cubicBezTo>
                  <a:pt x="123" y="200"/>
                  <a:pt x="129" y="197"/>
                  <a:pt x="131" y="193"/>
                </a:cubicBezTo>
                <a:cubicBezTo>
                  <a:pt x="131" y="200"/>
                  <a:pt x="135" y="206"/>
                  <a:pt x="143" y="209"/>
                </a:cubicBezTo>
                <a:cubicBezTo>
                  <a:pt x="143" y="209"/>
                  <a:pt x="143" y="209"/>
                  <a:pt x="145" y="209"/>
                </a:cubicBezTo>
                <a:cubicBezTo>
                  <a:pt x="151" y="209"/>
                  <a:pt x="158" y="205"/>
                  <a:pt x="161" y="197"/>
                </a:cubicBezTo>
                <a:cubicBezTo>
                  <a:pt x="166" y="174"/>
                  <a:pt x="166" y="174"/>
                  <a:pt x="166" y="174"/>
                </a:cubicBezTo>
                <a:cubicBezTo>
                  <a:pt x="168" y="166"/>
                  <a:pt x="162" y="158"/>
                  <a:pt x="155" y="157"/>
                </a:cubicBezTo>
                <a:close/>
                <a:moveTo>
                  <a:pt x="349" y="124"/>
                </a:moveTo>
                <a:cubicBezTo>
                  <a:pt x="338" y="30"/>
                  <a:pt x="338" y="30"/>
                  <a:pt x="338" y="30"/>
                </a:cubicBezTo>
                <a:cubicBezTo>
                  <a:pt x="337" y="24"/>
                  <a:pt x="332" y="21"/>
                  <a:pt x="326" y="22"/>
                </a:cubicBezTo>
                <a:cubicBezTo>
                  <a:pt x="294" y="30"/>
                  <a:pt x="294" y="30"/>
                  <a:pt x="294" y="30"/>
                </a:cubicBezTo>
                <a:cubicBezTo>
                  <a:pt x="294" y="30"/>
                  <a:pt x="328" y="64"/>
                  <a:pt x="323" y="135"/>
                </a:cubicBezTo>
                <a:cubicBezTo>
                  <a:pt x="338" y="135"/>
                  <a:pt x="338" y="135"/>
                  <a:pt x="338" y="135"/>
                </a:cubicBezTo>
                <a:cubicBezTo>
                  <a:pt x="345" y="135"/>
                  <a:pt x="349" y="130"/>
                  <a:pt x="349" y="124"/>
                </a:cubicBezTo>
                <a:close/>
                <a:moveTo>
                  <a:pt x="63" y="21"/>
                </a:moveTo>
                <a:cubicBezTo>
                  <a:pt x="47" y="11"/>
                  <a:pt x="47" y="11"/>
                  <a:pt x="47" y="11"/>
                </a:cubicBezTo>
                <a:cubicBezTo>
                  <a:pt x="42" y="9"/>
                  <a:pt x="36" y="11"/>
                  <a:pt x="34" y="17"/>
                </a:cubicBezTo>
                <a:cubicBezTo>
                  <a:pt x="3" y="118"/>
                  <a:pt x="3" y="118"/>
                  <a:pt x="3" y="118"/>
                </a:cubicBezTo>
                <a:cubicBezTo>
                  <a:pt x="0" y="124"/>
                  <a:pt x="4" y="130"/>
                  <a:pt x="9" y="130"/>
                </a:cubicBezTo>
                <a:cubicBezTo>
                  <a:pt x="35" y="135"/>
                  <a:pt x="35" y="135"/>
                  <a:pt x="35" y="135"/>
                </a:cubicBezTo>
                <a:cubicBezTo>
                  <a:pt x="32" y="79"/>
                  <a:pt x="63" y="21"/>
                  <a:pt x="6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endParaRPr lang="en-US" sz="2400" dirty="0">
              <a:gradFill>
                <a:gsLst>
                  <a:gs pos="1250">
                    <a:srgbClr val="FFFFFF"/>
                  </a:gs>
                  <a:gs pos="100000">
                    <a:srgbClr val="FFFFFF"/>
                  </a:gs>
                </a:gsLst>
                <a:lin ang="5400000" scaled="0"/>
              </a:gradFill>
              <a:ea typeface="MS PGothic" charset="0"/>
            </a:endParaRPr>
          </a:p>
        </p:txBody>
      </p:sp>
      <p:sp>
        <p:nvSpPr>
          <p:cNvPr id="74" name="Rectangle 73"/>
          <p:cNvSpPr/>
          <p:nvPr/>
        </p:nvSpPr>
        <p:spPr bwMode="auto">
          <a:xfrm>
            <a:off x="3260944" y="4599176"/>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pPr>
            <a:r>
              <a:rPr lang="en-US" sz="1398" kern="0" dirty="0">
                <a:gradFill>
                  <a:gsLst>
                    <a:gs pos="1250">
                      <a:srgbClr val="FFFFFF"/>
                    </a:gs>
                    <a:gs pos="100000">
                      <a:srgbClr val="FFFFFF"/>
                    </a:gs>
                  </a:gsLst>
                  <a:lin ang="5400000" scaled="0"/>
                </a:gradFill>
                <a:ea typeface="MS PGothic" charset="0"/>
              </a:rPr>
              <a:t>Actuarial modeling</a:t>
            </a:r>
          </a:p>
        </p:txBody>
      </p:sp>
      <p:grpSp>
        <p:nvGrpSpPr>
          <p:cNvPr id="79" name="Group 78"/>
          <p:cNvGrpSpPr/>
          <p:nvPr/>
        </p:nvGrpSpPr>
        <p:grpSpPr bwMode="black">
          <a:xfrm>
            <a:off x="3411542" y="4761450"/>
            <a:ext cx="464902" cy="378218"/>
            <a:chOff x="5184775" y="225425"/>
            <a:chExt cx="1500188" cy="1220788"/>
          </a:xfrm>
          <a:solidFill>
            <a:srgbClr val="FFFFFF"/>
          </a:solidFill>
        </p:grpSpPr>
        <p:sp>
          <p:nvSpPr>
            <p:cNvPr id="80"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81"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82"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grpSp>
    </p:spTree>
    <p:extLst>
      <p:ext uri="{BB962C8B-B14F-4D97-AF65-F5344CB8AC3E}">
        <p14:creationId xmlns:p14="http://schemas.microsoft.com/office/powerpoint/2010/main" val="25647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t>Customers are looking to derive more and more value from data…</a:t>
            </a:r>
          </a:p>
        </p:txBody>
      </p:sp>
      <p:sp>
        <p:nvSpPr>
          <p:cNvPr id="181" name="Rectangle 180"/>
          <p:cNvSpPr/>
          <p:nvPr/>
        </p:nvSpPr>
        <p:spPr bwMode="auto">
          <a:xfrm>
            <a:off x="9240147" y="3112095"/>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Agent allocation</a:t>
            </a:r>
          </a:p>
        </p:txBody>
      </p:sp>
      <p:sp>
        <p:nvSpPr>
          <p:cNvPr id="182" name="Rectangle 181"/>
          <p:cNvSpPr/>
          <p:nvPr/>
        </p:nvSpPr>
        <p:spPr bwMode="auto">
          <a:xfrm>
            <a:off x="9240147" y="3855635"/>
            <a:ext cx="2925250" cy="673461"/>
          </a:xfrm>
          <a:prstGeom prst="rect">
            <a:avLst/>
          </a:prstGeom>
          <a:solidFill>
            <a:srgbClr val="00B294"/>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pPr>
            <a:r>
              <a:rPr lang="en-US" sz="1398" kern="0" dirty="0">
                <a:gradFill>
                  <a:gsLst>
                    <a:gs pos="1250">
                      <a:srgbClr val="FFFFFF"/>
                    </a:gs>
                    <a:gs pos="100000">
                      <a:srgbClr val="FFFFFF"/>
                    </a:gs>
                  </a:gsLst>
                  <a:lin ang="5400000" scaled="0"/>
                </a:gradFill>
                <a:ea typeface="MS PGothic" charset="0"/>
              </a:rPr>
              <a:t>Usage optimization</a:t>
            </a:r>
          </a:p>
        </p:txBody>
      </p:sp>
      <p:sp>
        <p:nvSpPr>
          <p:cNvPr id="183" name="Rectangle 182"/>
          <p:cNvSpPr/>
          <p:nvPr/>
        </p:nvSpPr>
        <p:spPr bwMode="auto">
          <a:xfrm>
            <a:off x="9240147" y="4599176"/>
            <a:ext cx="2925250" cy="673461"/>
          </a:xfrm>
          <a:prstGeom prst="rect">
            <a:avLst/>
          </a:prstGeom>
          <a:solidFill>
            <a:srgbClr val="00B294"/>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smtClean="0">
                <a:gradFill>
                  <a:gsLst>
                    <a:gs pos="1250">
                      <a:srgbClr val="FFFFFF"/>
                    </a:gs>
                    <a:gs pos="100000">
                      <a:srgbClr val="FFFFFF"/>
                    </a:gs>
                  </a:gsLst>
                  <a:lin ang="5400000" scaled="0"/>
                </a:gradFill>
                <a:ea typeface="MS PGothic" charset="0"/>
              </a:rPr>
              <a:t>Operational telemetry</a:t>
            </a:r>
            <a:endParaRPr lang="en-US" sz="1398" kern="0" dirty="0">
              <a:gradFill>
                <a:gsLst>
                  <a:gs pos="1250">
                    <a:srgbClr val="FFFFFF"/>
                  </a:gs>
                  <a:gs pos="100000">
                    <a:srgbClr val="FFFFFF"/>
                  </a:gs>
                </a:gsLst>
                <a:lin ang="5400000" scaled="0"/>
              </a:gradFill>
              <a:ea typeface="MS PGothic" charset="0"/>
            </a:endParaRPr>
          </a:p>
        </p:txBody>
      </p:sp>
      <p:sp>
        <p:nvSpPr>
          <p:cNvPr id="184" name="Rectangle 183"/>
          <p:cNvSpPr/>
          <p:nvPr/>
        </p:nvSpPr>
        <p:spPr bwMode="auto">
          <a:xfrm>
            <a:off x="9240147" y="5342716"/>
            <a:ext cx="2925250" cy="673461"/>
          </a:xfrm>
          <a:prstGeom prst="rect">
            <a:avLst/>
          </a:prstGeom>
          <a:solidFill>
            <a:srgbClr val="00B294"/>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pPr>
            <a:r>
              <a:rPr lang="en-US" sz="1398" kern="0" dirty="0">
                <a:gradFill>
                  <a:gsLst>
                    <a:gs pos="1250">
                      <a:srgbClr val="FFFFFF"/>
                    </a:gs>
                    <a:gs pos="100000">
                      <a:srgbClr val="FFFFFF"/>
                    </a:gs>
                  </a:gsLst>
                  <a:lin ang="5400000" scaled="0"/>
                </a:gradFill>
                <a:ea typeface="MS PGothic" charset="0"/>
              </a:rPr>
              <a:t>Predictive maintenance</a:t>
            </a:r>
          </a:p>
        </p:txBody>
      </p:sp>
      <p:sp>
        <p:nvSpPr>
          <p:cNvPr id="185" name="Rectangle 184"/>
          <p:cNvSpPr/>
          <p:nvPr/>
        </p:nvSpPr>
        <p:spPr bwMode="auto">
          <a:xfrm>
            <a:off x="9240147" y="6086254"/>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Supply chain optimization</a:t>
            </a:r>
          </a:p>
        </p:txBody>
      </p:sp>
      <p:sp>
        <p:nvSpPr>
          <p:cNvPr id="186" name="Rectangle 185"/>
          <p:cNvSpPr/>
          <p:nvPr/>
        </p:nvSpPr>
        <p:spPr bwMode="auto">
          <a:xfrm>
            <a:off x="6254282" y="3112096"/>
            <a:ext cx="2925250" cy="673461"/>
          </a:xfrm>
          <a:prstGeom prst="rect">
            <a:avLst/>
          </a:prstGeom>
          <a:solidFill>
            <a:srgbClr val="00B294"/>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cs typeface="Segoe UI" pitchFamily="34" charset="0"/>
              </a:rPr>
              <a:t>User segmentation</a:t>
            </a:r>
          </a:p>
        </p:txBody>
      </p:sp>
      <p:sp>
        <p:nvSpPr>
          <p:cNvPr id="187" name="Rectangle 186"/>
          <p:cNvSpPr/>
          <p:nvPr/>
        </p:nvSpPr>
        <p:spPr bwMode="auto">
          <a:xfrm>
            <a:off x="6254282" y="3855637"/>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Personalized offers</a:t>
            </a:r>
          </a:p>
        </p:txBody>
      </p:sp>
      <p:sp>
        <p:nvSpPr>
          <p:cNvPr id="188" name="Rectangle 187"/>
          <p:cNvSpPr/>
          <p:nvPr/>
        </p:nvSpPr>
        <p:spPr bwMode="auto">
          <a:xfrm>
            <a:off x="6254282" y="4599177"/>
            <a:ext cx="2925250" cy="673461"/>
          </a:xfrm>
          <a:prstGeom prst="rect">
            <a:avLst/>
          </a:prstGeom>
          <a:solidFill>
            <a:srgbClr val="00B294"/>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Product </a:t>
            </a:r>
            <a:r>
              <a:rPr lang="en-US" sz="1398" kern="0" spc="-100" dirty="0">
                <a:gradFill>
                  <a:gsLst>
                    <a:gs pos="1250">
                      <a:srgbClr val="FFFFFF"/>
                    </a:gs>
                    <a:gs pos="100000">
                      <a:srgbClr val="FFFFFF"/>
                    </a:gs>
                  </a:gsLst>
                  <a:lin ang="5400000" scaled="0"/>
                </a:gradFill>
                <a:ea typeface="MS PGothic" charset="0"/>
              </a:rPr>
              <a:t>recommendation</a:t>
            </a:r>
          </a:p>
        </p:txBody>
      </p:sp>
      <p:sp>
        <p:nvSpPr>
          <p:cNvPr id="189" name="Rectangle 188"/>
          <p:cNvSpPr/>
          <p:nvPr/>
        </p:nvSpPr>
        <p:spPr bwMode="auto">
          <a:xfrm>
            <a:off x="3268418" y="3112095"/>
            <a:ext cx="2925250" cy="673461"/>
          </a:xfrm>
          <a:prstGeom prst="rect">
            <a:avLst/>
          </a:prstGeom>
          <a:solidFill>
            <a:srgbClr val="002060"/>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Fraud detection</a:t>
            </a:r>
          </a:p>
        </p:txBody>
      </p:sp>
      <p:sp>
        <p:nvSpPr>
          <p:cNvPr id="190" name="Rectangle 189"/>
          <p:cNvSpPr/>
          <p:nvPr/>
        </p:nvSpPr>
        <p:spPr bwMode="auto">
          <a:xfrm>
            <a:off x="3268418" y="3855635"/>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Risk management</a:t>
            </a:r>
          </a:p>
        </p:txBody>
      </p:sp>
      <p:sp>
        <p:nvSpPr>
          <p:cNvPr id="191" name="Rectangle 190"/>
          <p:cNvSpPr/>
          <p:nvPr/>
        </p:nvSpPr>
        <p:spPr bwMode="auto">
          <a:xfrm>
            <a:off x="282552" y="3112095"/>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vert="horz" wrap="square" lIns="822727" tIns="46623" rIns="0" bIns="46623" numCol="1" rtlCol="0" anchor="ctr" anchorCtr="0" compatLnSpc="1">
            <a:prstTxWarp prst="textNoShape">
              <a:avLst/>
            </a:prstTxWarp>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cs typeface="Segoe UI" pitchFamily="34" charset="0"/>
              </a:rPr>
              <a:t>Sales forecasting</a:t>
            </a:r>
          </a:p>
        </p:txBody>
      </p:sp>
      <p:sp>
        <p:nvSpPr>
          <p:cNvPr id="192" name="Rectangle 191"/>
          <p:cNvSpPr/>
          <p:nvPr/>
        </p:nvSpPr>
        <p:spPr bwMode="auto">
          <a:xfrm>
            <a:off x="282552" y="3855635"/>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cs typeface="Segoe UI" pitchFamily="34" charset="0"/>
              </a:rPr>
              <a:t>Demand forecasting</a:t>
            </a:r>
          </a:p>
        </p:txBody>
      </p:sp>
      <p:sp>
        <p:nvSpPr>
          <p:cNvPr id="193" name="Rectangle 192"/>
          <p:cNvSpPr/>
          <p:nvPr/>
        </p:nvSpPr>
        <p:spPr bwMode="auto">
          <a:xfrm>
            <a:off x="282552" y="4599176"/>
            <a:ext cx="2925250" cy="673461"/>
          </a:xfrm>
          <a:prstGeom prst="rect">
            <a:avLst/>
          </a:prstGeom>
          <a:solidFill>
            <a:srgbClr val="002060"/>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cs typeface="Segoe UI" pitchFamily="34" charset="0"/>
              </a:rPr>
              <a:t>Sales lead scoring</a:t>
            </a:r>
          </a:p>
        </p:txBody>
      </p:sp>
      <p:sp>
        <p:nvSpPr>
          <p:cNvPr id="194" name="Rectangle 193"/>
          <p:cNvSpPr/>
          <p:nvPr/>
        </p:nvSpPr>
        <p:spPr bwMode="auto">
          <a:xfrm>
            <a:off x="282552" y="5342716"/>
            <a:ext cx="2925250" cy="673461"/>
          </a:xfrm>
          <a:prstGeom prst="rect">
            <a:avLst/>
          </a:prstGeom>
          <a:solidFill>
            <a:srgbClr val="00B294"/>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Predict customer churn</a:t>
            </a:r>
          </a:p>
        </p:txBody>
      </p:sp>
      <p:grpSp>
        <p:nvGrpSpPr>
          <p:cNvPr id="195" name="Group 194"/>
          <p:cNvGrpSpPr/>
          <p:nvPr/>
        </p:nvGrpSpPr>
        <p:grpSpPr>
          <a:xfrm>
            <a:off x="3443919" y="3312852"/>
            <a:ext cx="400796" cy="271945"/>
            <a:chOff x="1819275" y="3757613"/>
            <a:chExt cx="982663" cy="666750"/>
          </a:xfrm>
          <a:solidFill>
            <a:srgbClr val="FFFFFF"/>
          </a:solidFill>
        </p:grpSpPr>
        <p:sp>
          <p:nvSpPr>
            <p:cNvPr id="196" name="Freeform 24"/>
            <p:cNvSpPr>
              <a:spLocks noEditPoints="1"/>
            </p:cNvSpPr>
            <p:nvPr/>
          </p:nvSpPr>
          <p:spPr bwMode="auto">
            <a:xfrm>
              <a:off x="1819275" y="3757613"/>
              <a:ext cx="982663" cy="666750"/>
            </a:xfrm>
            <a:custGeom>
              <a:avLst/>
              <a:gdLst>
                <a:gd name="T0" fmla="*/ 231 w 262"/>
                <a:gd name="T1" fmla="*/ 51 h 178"/>
                <a:gd name="T2" fmla="*/ 196 w 262"/>
                <a:gd name="T3" fmla="*/ 35 h 178"/>
                <a:gd name="T4" fmla="*/ 183 w 262"/>
                <a:gd name="T5" fmla="*/ 15 h 178"/>
                <a:gd name="T6" fmla="*/ 163 w 262"/>
                <a:gd name="T7" fmla="*/ 0 h 178"/>
                <a:gd name="T8" fmla="*/ 141 w 262"/>
                <a:gd name="T9" fmla="*/ 29 h 178"/>
                <a:gd name="T10" fmla="*/ 141 w 262"/>
                <a:gd name="T11" fmla="*/ 30 h 178"/>
                <a:gd name="T12" fmla="*/ 121 w 262"/>
                <a:gd name="T13" fmla="*/ 30 h 178"/>
                <a:gd name="T14" fmla="*/ 121 w 262"/>
                <a:gd name="T15" fmla="*/ 29 h 178"/>
                <a:gd name="T16" fmla="*/ 99 w 262"/>
                <a:gd name="T17" fmla="*/ 0 h 178"/>
                <a:gd name="T18" fmla="*/ 79 w 262"/>
                <a:gd name="T19" fmla="*/ 15 h 178"/>
                <a:gd name="T20" fmla="*/ 66 w 262"/>
                <a:gd name="T21" fmla="*/ 35 h 178"/>
                <a:gd name="T22" fmla="*/ 31 w 262"/>
                <a:gd name="T23" fmla="*/ 51 h 178"/>
                <a:gd name="T24" fmla="*/ 0 w 262"/>
                <a:gd name="T25" fmla="*/ 119 h 178"/>
                <a:gd name="T26" fmla="*/ 60 w 262"/>
                <a:gd name="T27" fmla="*/ 178 h 178"/>
                <a:gd name="T28" fmla="*/ 118 w 262"/>
                <a:gd name="T29" fmla="*/ 134 h 178"/>
                <a:gd name="T30" fmla="*/ 144 w 262"/>
                <a:gd name="T31" fmla="*/ 134 h 178"/>
                <a:gd name="T32" fmla="*/ 202 w 262"/>
                <a:gd name="T33" fmla="*/ 178 h 178"/>
                <a:gd name="T34" fmla="*/ 262 w 262"/>
                <a:gd name="T35" fmla="*/ 119 h 178"/>
                <a:gd name="T36" fmla="*/ 231 w 262"/>
                <a:gd name="T37" fmla="*/ 51 h 178"/>
                <a:gd name="T38" fmla="*/ 60 w 262"/>
                <a:gd name="T39" fmla="*/ 160 h 178"/>
                <a:gd name="T40" fmla="*/ 18 w 262"/>
                <a:gd name="T41" fmla="*/ 119 h 178"/>
                <a:gd name="T42" fmla="*/ 60 w 262"/>
                <a:gd name="T43" fmla="*/ 77 h 178"/>
                <a:gd name="T44" fmla="*/ 102 w 262"/>
                <a:gd name="T45" fmla="*/ 119 h 178"/>
                <a:gd name="T46" fmla="*/ 60 w 262"/>
                <a:gd name="T47" fmla="*/ 160 h 178"/>
                <a:gd name="T48" fmla="*/ 202 w 262"/>
                <a:gd name="T49" fmla="*/ 160 h 178"/>
                <a:gd name="T50" fmla="*/ 160 w 262"/>
                <a:gd name="T51" fmla="*/ 119 h 178"/>
                <a:gd name="T52" fmla="*/ 202 w 262"/>
                <a:gd name="T53" fmla="*/ 77 h 178"/>
                <a:gd name="T54" fmla="*/ 244 w 262"/>
                <a:gd name="T55" fmla="*/ 119 h 178"/>
                <a:gd name="T56" fmla="*/ 202 w 262"/>
                <a:gd name="T57" fmla="*/ 16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2" h="178">
                  <a:moveTo>
                    <a:pt x="231" y="51"/>
                  </a:moveTo>
                  <a:cubicBezTo>
                    <a:pt x="220" y="41"/>
                    <a:pt x="209" y="35"/>
                    <a:pt x="196" y="35"/>
                  </a:cubicBezTo>
                  <a:cubicBezTo>
                    <a:pt x="183" y="15"/>
                    <a:pt x="183" y="15"/>
                    <a:pt x="183" y="15"/>
                  </a:cubicBezTo>
                  <a:cubicBezTo>
                    <a:pt x="177" y="8"/>
                    <a:pt x="174" y="0"/>
                    <a:pt x="163" y="0"/>
                  </a:cubicBezTo>
                  <a:cubicBezTo>
                    <a:pt x="140" y="0"/>
                    <a:pt x="141" y="29"/>
                    <a:pt x="141" y="29"/>
                  </a:cubicBezTo>
                  <a:cubicBezTo>
                    <a:pt x="141" y="29"/>
                    <a:pt x="141" y="30"/>
                    <a:pt x="141" y="30"/>
                  </a:cubicBezTo>
                  <a:cubicBezTo>
                    <a:pt x="121" y="30"/>
                    <a:pt x="121" y="30"/>
                    <a:pt x="121" y="30"/>
                  </a:cubicBezTo>
                  <a:cubicBezTo>
                    <a:pt x="121" y="30"/>
                    <a:pt x="121" y="29"/>
                    <a:pt x="121" y="29"/>
                  </a:cubicBezTo>
                  <a:cubicBezTo>
                    <a:pt x="121" y="29"/>
                    <a:pt x="122" y="0"/>
                    <a:pt x="99" y="0"/>
                  </a:cubicBezTo>
                  <a:cubicBezTo>
                    <a:pt x="88" y="0"/>
                    <a:pt x="85" y="8"/>
                    <a:pt x="79" y="15"/>
                  </a:cubicBezTo>
                  <a:cubicBezTo>
                    <a:pt x="66" y="35"/>
                    <a:pt x="66" y="35"/>
                    <a:pt x="66" y="35"/>
                  </a:cubicBezTo>
                  <a:cubicBezTo>
                    <a:pt x="53" y="35"/>
                    <a:pt x="42" y="41"/>
                    <a:pt x="31" y="51"/>
                  </a:cubicBezTo>
                  <a:cubicBezTo>
                    <a:pt x="31" y="51"/>
                    <a:pt x="0" y="84"/>
                    <a:pt x="0" y="119"/>
                  </a:cubicBezTo>
                  <a:cubicBezTo>
                    <a:pt x="0" y="151"/>
                    <a:pt x="27" y="178"/>
                    <a:pt x="60" y="178"/>
                  </a:cubicBezTo>
                  <a:cubicBezTo>
                    <a:pt x="88" y="178"/>
                    <a:pt x="112" y="159"/>
                    <a:pt x="118" y="134"/>
                  </a:cubicBezTo>
                  <a:cubicBezTo>
                    <a:pt x="144" y="134"/>
                    <a:pt x="144" y="134"/>
                    <a:pt x="144" y="134"/>
                  </a:cubicBezTo>
                  <a:cubicBezTo>
                    <a:pt x="150" y="159"/>
                    <a:pt x="174" y="178"/>
                    <a:pt x="202" y="178"/>
                  </a:cubicBezTo>
                  <a:cubicBezTo>
                    <a:pt x="235" y="178"/>
                    <a:pt x="262" y="151"/>
                    <a:pt x="262" y="119"/>
                  </a:cubicBezTo>
                  <a:cubicBezTo>
                    <a:pt x="262" y="84"/>
                    <a:pt x="231" y="51"/>
                    <a:pt x="231" y="51"/>
                  </a:cubicBezTo>
                  <a:close/>
                  <a:moveTo>
                    <a:pt x="60" y="160"/>
                  </a:moveTo>
                  <a:cubicBezTo>
                    <a:pt x="37" y="160"/>
                    <a:pt x="18" y="141"/>
                    <a:pt x="18" y="119"/>
                  </a:cubicBezTo>
                  <a:cubicBezTo>
                    <a:pt x="18" y="96"/>
                    <a:pt x="37" y="77"/>
                    <a:pt x="60" y="77"/>
                  </a:cubicBezTo>
                  <a:cubicBezTo>
                    <a:pt x="83" y="77"/>
                    <a:pt x="102" y="96"/>
                    <a:pt x="102" y="119"/>
                  </a:cubicBezTo>
                  <a:cubicBezTo>
                    <a:pt x="102" y="141"/>
                    <a:pt x="83" y="160"/>
                    <a:pt x="60" y="160"/>
                  </a:cubicBezTo>
                  <a:close/>
                  <a:moveTo>
                    <a:pt x="202" y="160"/>
                  </a:moveTo>
                  <a:cubicBezTo>
                    <a:pt x="179" y="160"/>
                    <a:pt x="160" y="141"/>
                    <a:pt x="160" y="119"/>
                  </a:cubicBezTo>
                  <a:cubicBezTo>
                    <a:pt x="160" y="96"/>
                    <a:pt x="179" y="77"/>
                    <a:pt x="202" y="77"/>
                  </a:cubicBezTo>
                  <a:cubicBezTo>
                    <a:pt x="225" y="77"/>
                    <a:pt x="244" y="96"/>
                    <a:pt x="244" y="119"/>
                  </a:cubicBezTo>
                  <a:cubicBezTo>
                    <a:pt x="244" y="141"/>
                    <a:pt x="225" y="160"/>
                    <a:pt x="202" y="160"/>
                  </a:cubicBez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197" name="Oval 25"/>
            <p:cNvSpPr>
              <a:spLocks noChangeArrowheads="1"/>
            </p:cNvSpPr>
            <p:nvPr/>
          </p:nvSpPr>
          <p:spPr bwMode="auto">
            <a:xfrm>
              <a:off x="2257425" y="3986213"/>
              <a:ext cx="104775" cy="104775"/>
            </a:xfrm>
            <a:prstGeom prst="ellipse">
              <a:avLst/>
            </a:pr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grpSp>
      <p:grpSp>
        <p:nvGrpSpPr>
          <p:cNvPr id="198" name="Group 15"/>
          <p:cNvGrpSpPr>
            <a:grpSpLocks noChangeAspect="1"/>
          </p:cNvGrpSpPr>
          <p:nvPr/>
        </p:nvGrpSpPr>
        <p:grpSpPr bwMode="auto">
          <a:xfrm>
            <a:off x="6423008" y="4757088"/>
            <a:ext cx="429762" cy="402783"/>
            <a:chOff x="1441" y="-65"/>
            <a:chExt cx="4795" cy="4494"/>
          </a:xfrm>
          <a:solidFill>
            <a:srgbClr val="FFFFFF"/>
          </a:solidFill>
        </p:grpSpPr>
        <p:sp>
          <p:nvSpPr>
            <p:cNvPr id="199" name="Freeform 16"/>
            <p:cNvSpPr>
              <a:spLocks/>
            </p:cNvSpPr>
            <p:nvPr/>
          </p:nvSpPr>
          <p:spPr bwMode="auto">
            <a:xfrm>
              <a:off x="1599" y="37"/>
              <a:ext cx="2204" cy="1018"/>
            </a:xfrm>
            <a:custGeom>
              <a:avLst/>
              <a:gdLst>
                <a:gd name="T0" fmla="*/ 906 w 933"/>
                <a:gd name="T1" fmla="*/ 137 h 431"/>
                <a:gd name="T2" fmla="*/ 899 w 933"/>
                <a:gd name="T3" fmla="*/ 192 h 431"/>
                <a:gd name="T4" fmla="*/ 287 w 933"/>
                <a:gd name="T5" fmla="*/ 419 h 431"/>
                <a:gd name="T6" fmla="*/ 188 w 933"/>
                <a:gd name="T7" fmla="*/ 398 h 431"/>
                <a:gd name="T8" fmla="*/ 23 w 933"/>
                <a:gd name="T9" fmla="*/ 237 h 431"/>
                <a:gd name="T10" fmla="*/ 38 w 933"/>
                <a:gd name="T11" fmla="*/ 179 h 431"/>
                <a:gd name="T12" fmla="*/ 638 w 933"/>
                <a:gd name="T13" fmla="*/ 9 h 431"/>
                <a:gd name="T14" fmla="*/ 745 w 933"/>
                <a:gd name="T15" fmla="*/ 27 h 431"/>
                <a:gd name="T16" fmla="*/ 906 w 933"/>
                <a:gd name="T17" fmla="*/ 137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431">
                  <a:moveTo>
                    <a:pt x="906" y="137"/>
                  </a:moveTo>
                  <a:cubicBezTo>
                    <a:pt x="933" y="156"/>
                    <a:pt x="930" y="180"/>
                    <a:pt x="899" y="192"/>
                  </a:cubicBezTo>
                  <a:cubicBezTo>
                    <a:pt x="287" y="419"/>
                    <a:pt x="287" y="419"/>
                    <a:pt x="287" y="419"/>
                  </a:cubicBezTo>
                  <a:cubicBezTo>
                    <a:pt x="256" y="431"/>
                    <a:pt x="212" y="422"/>
                    <a:pt x="188" y="398"/>
                  </a:cubicBezTo>
                  <a:cubicBezTo>
                    <a:pt x="23" y="237"/>
                    <a:pt x="23" y="237"/>
                    <a:pt x="23" y="237"/>
                  </a:cubicBezTo>
                  <a:cubicBezTo>
                    <a:pt x="0" y="214"/>
                    <a:pt x="6" y="188"/>
                    <a:pt x="38" y="179"/>
                  </a:cubicBezTo>
                  <a:cubicBezTo>
                    <a:pt x="638" y="9"/>
                    <a:pt x="638" y="9"/>
                    <a:pt x="638" y="9"/>
                  </a:cubicBezTo>
                  <a:cubicBezTo>
                    <a:pt x="669" y="0"/>
                    <a:pt x="718" y="8"/>
                    <a:pt x="745" y="27"/>
                  </a:cubicBezTo>
                  <a:lnTo>
                    <a:pt x="906" y="137"/>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00" name="Freeform 17"/>
            <p:cNvSpPr>
              <a:spLocks/>
            </p:cNvSpPr>
            <p:nvPr/>
          </p:nvSpPr>
          <p:spPr bwMode="auto">
            <a:xfrm>
              <a:off x="3973" y="-65"/>
              <a:ext cx="2171" cy="1120"/>
            </a:xfrm>
            <a:custGeom>
              <a:avLst/>
              <a:gdLst>
                <a:gd name="T0" fmla="*/ 743 w 919"/>
                <a:gd name="T1" fmla="*/ 437 h 474"/>
                <a:gd name="T2" fmla="*/ 649 w 919"/>
                <a:gd name="T3" fmla="*/ 462 h 474"/>
                <a:gd name="T4" fmla="*/ 39 w 919"/>
                <a:gd name="T5" fmla="*/ 235 h 474"/>
                <a:gd name="T6" fmla="*/ 21 w 919"/>
                <a:gd name="T7" fmla="*/ 168 h 474"/>
                <a:gd name="T8" fmla="*/ 128 w 919"/>
                <a:gd name="T9" fmla="*/ 39 h 474"/>
                <a:gd name="T10" fmla="*/ 224 w 919"/>
                <a:gd name="T11" fmla="*/ 9 h 474"/>
                <a:gd name="T12" fmla="*/ 878 w 919"/>
                <a:gd name="T13" fmla="*/ 183 h 474"/>
                <a:gd name="T14" fmla="*/ 898 w 919"/>
                <a:gd name="T15" fmla="*/ 245 h 474"/>
                <a:gd name="T16" fmla="*/ 743 w 919"/>
                <a:gd name="T17" fmla="*/ 43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9" h="474">
                  <a:moveTo>
                    <a:pt x="743" y="437"/>
                  </a:moveTo>
                  <a:cubicBezTo>
                    <a:pt x="722" y="462"/>
                    <a:pt x="680" y="474"/>
                    <a:pt x="649" y="462"/>
                  </a:cubicBezTo>
                  <a:cubicBezTo>
                    <a:pt x="39" y="235"/>
                    <a:pt x="39" y="235"/>
                    <a:pt x="39" y="235"/>
                  </a:cubicBezTo>
                  <a:cubicBezTo>
                    <a:pt x="8" y="223"/>
                    <a:pt x="0" y="193"/>
                    <a:pt x="21" y="168"/>
                  </a:cubicBezTo>
                  <a:cubicBezTo>
                    <a:pt x="128" y="39"/>
                    <a:pt x="128" y="39"/>
                    <a:pt x="128" y="39"/>
                  </a:cubicBezTo>
                  <a:cubicBezTo>
                    <a:pt x="149" y="14"/>
                    <a:pt x="193" y="0"/>
                    <a:pt x="224" y="9"/>
                  </a:cubicBezTo>
                  <a:cubicBezTo>
                    <a:pt x="878" y="183"/>
                    <a:pt x="878" y="183"/>
                    <a:pt x="878" y="183"/>
                  </a:cubicBezTo>
                  <a:cubicBezTo>
                    <a:pt x="910" y="192"/>
                    <a:pt x="919" y="220"/>
                    <a:pt x="898" y="245"/>
                  </a:cubicBezTo>
                  <a:lnTo>
                    <a:pt x="743" y="437"/>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01" name="Freeform 18"/>
            <p:cNvSpPr>
              <a:spLocks/>
            </p:cNvSpPr>
            <p:nvPr/>
          </p:nvSpPr>
          <p:spPr bwMode="auto">
            <a:xfrm>
              <a:off x="3983" y="1142"/>
              <a:ext cx="2253" cy="1385"/>
            </a:xfrm>
            <a:custGeom>
              <a:avLst/>
              <a:gdLst>
                <a:gd name="T0" fmla="*/ 291 w 954"/>
                <a:gd name="T1" fmla="*/ 562 h 586"/>
                <a:gd name="T2" fmla="*/ 393 w 954"/>
                <a:gd name="T3" fmla="*/ 571 h 586"/>
                <a:gd name="T4" fmla="*/ 919 w 954"/>
                <a:gd name="T5" fmla="*/ 304 h 586"/>
                <a:gd name="T6" fmla="*/ 931 w 954"/>
                <a:gd name="T7" fmla="*/ 233 h 586"/>
                <a:gd name="T8" fmla="*/ 743 w 954"/>
                <a:gd name="T9" fmla="*/ 32 h 586"/>
                <a:gd name="T10" fmla="*/ 647 w 954"/>
                <a:gd name="T11" fmla="*/ 13 h 586"/>
                <a:gd name="T12" fmla="*/ 33 w 954"/>
                <a:gd name="T13" fmla="*/ 296 h 586"/>
                <a:gd name="T14" fmla="*/ 26 w 954"/>
                <a:gd name="T15" fmla="*/ 357 h 586"/>
                <a:gd name="T16" fmla="*/ 291 w 954"/>
                <a:gd name="T17" fmla="*/ 56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 h="586">
                  <a:moveTo>
                    <a:pt x="291" y="562"/>
                  </a:moveTo>
                  <a:cubicBezTo>
                    <a:pt x="318" y="582"/>
                    <a:pt x="363" y="586"/>
                    <a:pt x="393" y="571"/>
                  </a:cubicBezTo>
                  <a:cubicBezTo>
                    <a:pt x="919" y="304"/>
                    <a:pt x="919" y="304"/>
                    <a:pt x="919" y="304"/>
                  </a:cubicBezTo>
                  <a:cubicBezTo>
                    <a:pt x="948" y="289"/>
                    <a:pt x="954" y="257"/>
                    <a:pt x="931" y="233"/>
                  </a:cubicBezTo>
                  <a:cubicBezTo>
                    <a:pt x="743" y="32"/>
                    <a:pt x="743" y="32"/>
                    <a:pt x="743" y="32"/>
                  </a:cubicBezTo>
                  <a:cubicBezTo>
                    <a:pt x="720" y="8"/>
                    <a:pt x="677" y="0"/>
                    <a:pt x="647" y="13"/>
                  </a:cubicBezTo>
                  <a:cubicBezTo>
                    <a:pt x="33" y="296"/>
                    <a:pt x="33" y="296"/>
                    <a:pt x="33" y="296"/>
                  </a:cubicBezTo>
                  <a:cubicBezTo>
                    <a:pt x="3" y="309"/>
                    <a:pt x="0" y="337"/>
                    <a:pt x="26" y="357"/>
                  </a:cubicBezTo>
                  <a:lnTo>
                    <a:pt x="291" y="562"/>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02" name="Freeform 19"/>
            <p:cNvSpPr>
              <a:spLocks/>
            </p:cNvSpPr>
            <p:nvPr/>
          </p:nvSpPr>
          <p:spPr bwMode="auto">
            <a:xfrm>
              <a:off x="1441" y="1142"/>
              <a:ext cx="2369" cy="1503"/>
            </a:xfrm>
            <a:custGeom>
              <a:avLst/>
              <a:gdLst>
                <a:gd name="T0" fmla="*/ 704 w 1003"/>
                <a:gd name="T1" fmla="*/ 609 h 636"/>
                <a:gd name="T2" fmla="*/ 607 w 1003"/>
                <a:gd name="T3" fmla="*/ 619 h 636"/>
                <a:gd name="T4" fmla="*/ 31 w 1003"/>
                <a:gd name="T5" fmla="*/ 291 h 636"/>
                <a:gd name="T6" fmla="*/ 25 w 1003"/>
                <a:gd name="T7" fmla="*/ 222 h 636"/>
                <a:gd name="T8" fmla="*/ 252 w 1003"/>
                <a:gd name="T9" fmla="*/ 27 h 636"/>
                <a:gd name="T10" fmla="*/ 353 w 1003"/>
                <a:gd name="T11" fmla="*/ 13 h 636"/>
                <a:gd name="T12" fmla="*/ 968 w 1003"/>
                <a:gd name="T13" fmla="*/ 296 h 636"/>
                <a:gd name="T14" fmla="*/ 978 w 1003"/>
                <a:gd name="T15" fmla="*/ 361 h 636"/>
                <a:gd name="T16" fmla="*/ 704 w 1003"/>
                <a:gd name="T17" fmla="*/ 609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3" h="636">
                  <a:moveTo>
                    <a:pt x="704" y="609"/>
                  </a:moveTo>
                  <a:cubicBezTo>
                    <a:pt x="679" y="631"/>
                    <a:pt x="636" y="636"/>
                    <a:pt x="607" y="619"/>
                  </a:cubicBezTo>
                  <a:cubicBezTo>
                    <a:pt x="31" y="291"/>
                    <a:pt x="31" y="291"/>
                    <a:pt x="31" y="291"/>
                  </a:cubicBezTo>
                  <a:cubicBezTo>
                    <a:pt x="2" y="274"/>
                    <a:pt x="0" y="243"/>
                    <a:pt x="25" y="222"/>
                  </a:cubicBezTo>
                  <a:cubicBezTo>
                    <a:pt x="252" y="27"/>
                    <a:pt x="252" y="27"/>
                    <a:pt x="252" y="27"/>
                  </a:cubicBezTo>
                  <a:cubicBezTo>
                    <a:pt x="278" y="6"/>
                    <a:pt x="323" y="0"/>
                    <a:pt x="353" y="13"/>
                  </a:cubicBezTo>
                  <a:cubicBezTo>
                    <a:pt x="968" y="296"/>
                    <a:pt x="968" y="296"/>
                    <a:pt x="968" y="296"/>
                  </a:cubicBezTo>
                  <a:cubicBezTo>
                    <a:pt x="998" y="309"/>
                    <a:pt x="1003" y="339"/>
                    <a:pt x="978" y="361"/>
                  </a:cubicBezTo>
                  <a:lnTo>
                    <a:pt x="704" y="609"/>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03" name="Freeform 20"/>
            <p:cNvSpPr>
              <a:spLocks/>
            </p:cNvSpPr>
            <p:nvPr/>
          </p:nvSpPr>
          <p:spPr bwMode="auto">
            <a:xfrm>
              <a:off x="2137" y="2286"/>
              <a:ext cx="1644" cy="2143"/>
            </a:xfrm>
            <a:custGeom>
              <a:avLst/>
              <a:gdLst>
                <a:gd name="T0" fmla="*/ 696 w 696"/>
                <a:gd name="T1" fmla="*/ 42 h 907"/>
                <a:gd name="T2" fmla="*/ 651 w 696"/>
                <a:gd name="T3" fmla="*/ 23 h 907"/>
                <a:gd name="T4" fmla="*/ 417 w 696"/>
                <a:gd name="T5" fmla="*/ 234 h 907"/>
                <a:gd name="T6" fmla="*/ 320 w 696"/>
                <a:gd name="T7" fmla="*/ 245 h 907"/>
                <a:gd name="T8" fmla="*/ 52 w 696"/>
                <a:gd name="T9" fmla="*/ 92 h 907"/>
                <a:gd name="T10" fmla="*/ 0 w 696"/>
                <a:gd name="T11" fmla="*/ 122 h 907"/>
                <a:gd name="T12" fmla="*/ 0 w 696"/>
                <a:gd name="T13" fmla="*/ 530 h 907"/>
                <a:gd name="T14" fmla="*/ 54 w 696"/>
                <a:gd name="T15" fmla="*/ 615 h 907"/>
                <a:gd name="T16" fmla="*/ 642 w 696"/>
                <a:gd name="T17" fmla="*/ 893 h 907"/>
                <a:gd name="T18" fmla="*/ 696 w 696"/>
                <a:gd name="T19" fmla="*/ 859 h 907"/>
                <a:gd name="T20" fmla="*/ 696 w 696"/>
                <a:gd name="T21" fmla="*/ 42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907">
                  <a:moveTo>
                    <a:pt x="696" y="42"/>
                  </a:moveTo>
                  <a:cubicBezTo>
                    <a:pt x="696" y="9"/>
                    <a:pt x="676" y="0"/>
                    <a:pt x="651" y="23"/>
                  </a:cubicBezTo>
                  <a:cubicBezTo>
                    <a:pt x="417" y="234"/>
                    <a:pt x="417" y="234"/>
                    <a:pt x="417" y="234"/>
                  </a:cubicBezTo>
                  <a:cubicBezTo>
                    <a:pt x="393" y="256"/>
                    <a:pt x="349" y="261"/>
                    <a:pt x="320" y="245"/>
                  </a:cubicBezTo>
                  <a:cubicBezTo>
                    <a:pt x="52" y="92"/>
                    <a:pt x="52" y="92"/>
                    <a:pt x="52" y="92"/>
                  </a:cubicBezTo>
                  <a:cubicBezTo>
                    <a:pt x="23" y="75"/>
                    <a:pt x="0" y="89"/>
                    <a:pt x="0" y="122"/>
                  </a:cubicBezTo>
                  <a:cubicBezTo>
                    <a:pt x="0" y="530"/>
                    <a:pt x="0" y="530"/>
                    <a:pt x="0" y="530"/>
                  </a:cubicBezTo>
                  <a:cubicBezTo>
                    <a:pt x="0" y="563"/>
                    <a:pt x="24" y="601"/>
                    <a:pt x="54" y="615"/>
                  </a:cubicBezTo>
                  <a:cubicBezTo>
                    <a:pt x="642" y="893"/>
                    <a:pt x="642" y="893"/>
                    <a:pt x="642" y="893"/>
                  </a:cubicBezTo>
                  <a:cubicBezTo>
                    <a:pt x="672" y="907"/>
                    <a:pt x="696" y="892"/>
                    <a:pt x="696" y="859"/>
                  </a:cubicBezTo>
                  <a:lnTo>
                    <a:pt x="696" y="42"/>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04" name="Freeform 21"/>
            <p:cNvSpPr>
              <a:spLocks/>
            </p:cNvSpPr>
            <p:nvPr/>
          </p:nvSpPr>
          <p:spPr bwMode="auto">
            <a:xfrm>
              <a:off x="3999" y="2256"/>
              <a:ext cx="1635" cy="2168"/>
            </a:xfrm>
            <a:custGeom>
              <a:avLst/>
              <a:gdLst>
                <a:gd name="T0" fmla="*/ 378 w 692"/>
                <a:gd name="T1" fmla="*/ 207 h 918"/>
                <a:gd name="T2" fmla="*/ 277 w 692"/>
                <a:gd name="T3" fmla="*/ 197 h 918"/>
                <a:gd name="T4" fmla="*/ 48 w 692"/>
                <a:gd name="T5" fmla="*/ 20 h 918"/>
                <a:gd name="T6" fmla="*/ 0 w 692"/>
                <a:gd name="T7" fmla="*/ 43 h 918"/>
                <a:gd name="T8" fmla="*/ 0 w 692"/>
                <a:gd name="T9" fmla="*/ 870 h 918"/>
                <a:gd name="T10" fmla="*/ 54 w 692"/>
                <a:gd name="T11" fmla="*/ 904 h 918"/>
                <a:gd name="T12" fmla="*/ 638 w 692"/>
                <a:gd name="T13" fmla="*/ 628 h 918"/>
                <a:gd name="T14" fmla="*/ 692 w 692"/>
                <a:gd name="T15" fmla="*/ 543 h 918"/>
                <a:gd name="T16" fmla="*/ 692 w 692"/>
                <a:gd name="T17" fmla="*/ 108 h 918"/>
                <a:gd name="T18" fmla="*/ 638 w 692"/>
                <a:gd name="T19" fmla="*/ 75 h 918"/>
                <a:gd name="T20" fmla="*/ 378 w 692"/>
                <a:gd name="T21" fmla="*/ 207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2" h="918">
                  <a:moveTo>
                    <a:pt x="378" y="207"/>
                  </a:moveTo>
                  <a:cubicBezTo>
                    <a:pt x="349" y="222"/>
                    <a:pt x="304" y="217"/>
                    <a:pt x="277" y="197"/>
                  </a:cubicBezTo>
                  <a:cubicBezTo>
                    <a:pt x="48" y="20"/>
                    <a:pt x="48" y="20"/>
                    <a:pt x="48" y="20"/>
                  </a:cubicBezTo>
                  <a:cubicBezTo>
                    <a:pt x="21" y="0"/>
                    <a:pt x="0" y="10"/>
                    <a:pt x="0" y="43"/>
                  </a:cubicBezTo>
                  <a:cubicBezTo>
                    <a:pt x="0" y="870"/>
                    <a:pt x="0" y="870"/>
                    <a:pt x="0" y="870"/>
                  </a:cubicBezTo>
                  <a:cubicBezTo>
                    <a:pt x="0" y="903"/>
                    <a:pt x="24" y="918"/>
                    <a:pt x="54" y="904"/>
                  </a:cubicBezTo>
                  <a:cubicBezTo>
                    <a:pt x="638" y="628"/>
                    <a:pt x="638" y="628"/>
                    <a:pt x="638" y="628"/>
                  </a:cubicBezTo>
                  <a:cubicBezTo>
                    <a:pt x="668" y="614"/>
                    <a:pt x="692" y="576"/>
                    <a:pt x="692" y="543"/>
                  </a:cubicBezTo>
                  <a:cubicBezTo>
                    <a:pt x="692" y="108"/>
                    <a:pt x="692" y="108"/>
                    <a:pt x="692" y="108"/>
                  </a:cubicBezTo>
                  <a:cubicBezTo>
                    <a:pt x="692" y="75"/>
                    <a:pt x="668" y="60"/>
                    <a:pt x="638" y="75"/>
                  </a:cubicBezTo>
                  <a:lnTo>
                    <a:pt x="378" y="207"/>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grpSp>
      <p:sp>
        <p:nvSpPr>
          <p:cNvPr id="205" name="Freeform 35"/>
          <p:cNvSpPr>
            <a:spLocks noEditPoints="1"/>
          </p:cNvSpPr>
          <p:nvPr/>
        </p:nvSpPr>
        <p:spPr bwMode="black">
          <a:xfrm>
            <a:off x="6423008" y="3247034"/>
            <a:ext cx="398565" cy="403585"/>
          </a:xfrm>
          <a:custGeom>
            <a:avLst/>
            <a:gdLst>
              <a:gd name="T0" fmla="*/ 189 w 296"/>
              <a:gd name="T1" fmla="*/ 136 h 300"/>
              <a:gd name="T2" fmla="*/ 202 w 296"/>
              <a:gd name="T3" fmla="*/ 132 h 300"/>
              <a:gd name="T4" fmla="*/ 206 w 296"/>
              <a:gd name="T5" fmla="*/ 128 h 300"/>
              <a:gd name="T6" fmla="*/ 210 w 296"/>
              <a:gd name="T7" fmla="*/ 116 h 300"/>
              <a:gd name="T8" fmla="*/ 214 w 296"/>
              <a:gd name="T9" fmla="*/ 120 h 300"/>
              <a:gd name="T10" fmla="*/ 227 w 296"/>
              <a:gd name="T11" fmla="*/ 99 h 300"/>
              <a:gd name="T12" fmla="*/ 185 w 296"/>
              <a:gd name="T13" fmla="*/ 205 h 300"/>
              <a:gd name="T14" fmla="*/ 189 w 296"/>
              <a:gd name="T15" fmla="*/ 210 h 300"/>
              <a:gd name="T16" fmla="*/ 202 w 296"/>
              <a:gd name="T17" fmla="*/ 214 h 300"/>
              <a:gd name="T18" fmla="*/ 197 w 296"/>
              <a:gd name="T19" fmla="*/ 218 h 300"/>
              <a:gd name="T20" fmla="*/ 218 w 296"/>
              <a:gd name="T21" fmla="*/ 230 h 300"/>
              <a:gd name="T22" fmla="*/ 222 w 296"/>
              <a:gd name="T23" fmla="*/ 243 h 300"/>
              <a:gd name="T24" fmla="*/ 227 w 296"/>
              <a:gd name="T25" fmla="*/ 247 h 300"/>
              <a:gd name="T26" fmla="*/ 111 w 296"/>
              <a:gd name="T27" fmla="*/ 205 h 300"/>
              <a:gd name="T28" fmla="*/ 107 w 296"/>
              <a:gd name="T29" fmla="*/ 201 h 300"/>
              <a:gd name="T30" fmla="*/ 94 w 296"/>
              <a:gd name="T31" fmla="*/ 222 h 300"/>
              <a:gd name="T32" fmla="*/ 82 w 296"/>
              <a:gd name="T33" fmla="*/ 226 h 300"/>
              <a:gd name="T34" fmla="*/ 77 w 296"/>
              <a:gd name="T35" fmla="*/ 230 h 300"/>
              <a:gd name="T36" fmla="*/ 73 w 296"/>
              <a:gd name="T37" fmla="*/ 243 h 300"/>
              <a:gd name="T38" fmla="*/ 69 w 296"/>
              <a:gd name="T39" fmla="*/ 239 h 300"/>
              <a:gd name="T40" fmla="*/ 102 w 296"/>
              <a:gd name="T41" fmla="*/ 141 h 300"/>
              <a:gd name="T42" fmla="*/ 98 w 296"/>
              <a:gd name="T43" fmla="*/ 128 h 300"/>
              <a:gd name="T44" fmla="*/ 94 w 296"/>
              <a:gd name="T45" fmla="*/ 124 h 300"/>
              <a:gd name="T46" fmla="*/ 82 w 296"/>
              <a:gd name="T47" fmla="*/ 120 h 300"/>
              <a:gd name="T48" fmla="*/ 86 w 296"/>
              <a:gd name="T49" fmla="*/ 116 h 300"/>
              <a:gd name="T50" fmla="*/ 65 w 296"/>
              <a:gd name="T51" fmla="*/ 103 h 300"/>
              <a:gd name="T52" fmla="*/ 72 w 296"/>
              <a:gd name="T53" fmla="*/ 64 h 300"/>
              <a:gd name="T54" fmla="*/ 5 w 296"/>
              <a:gd name="T55" fmla="*/ 89 h 300"/>
              <a:gd name="T56" fmla="*/ 23 w 296"/>
              <a:gd name="T57" fmla="*/ 48 h 300"/>
              <a:gd name="T58" fmla="*/ 72 w 296"/>
              <a:gd name="T59" fmla="*/ 64 h 300"/>
              <a:gd name="T60" fmla="*/ 36 w 296"/>
              <a:gd name="T61" fmla="*/ 0 h 300"/>
              <a:gd name="T62" fmla="*/ 296 w 296"/>
              <a:gd name="T63" fmla="*/ 64 h 300"/>
              <a:gd name="T64" fmla="*/ 229 w 296"/>
              <a:gd name="T65" fmla="*/ 89 h 300"/>
              <a:gd name="T66" fmla="*/ 247 w 296"/>
              <a:gd name="T67" fmla="*/ 48 h 300"/>
              <a:gd name="T68" fmla="*/ 296 w 296"/>
              <a:gd name="T69" fmla="*/ 64 h 300"/>
              <a:gd name="T70" fmla="*/ 260 w 296"/>
              <a:gd name="T71" fmla="*/ 0 h 300"/>
              <a:gd name="T72" fmla="*/ 296 w 296"/>
              <a:gd name="T73" fmla="*/ 275 h 300"/>
              <a:gd name="T74" fmla="*/ 229 w 296"/>
              <a:gd name="T75" fmla="*/ 300 h 300"/>
              <a:gd name="T76" fmla="*/ 247 w 296"/>
              <a:gd name="T77" fmla="*/ 259 h 300"/>
              <a:gd name="T78" fmla="*/ 296 w 296"/>
              <a:gd name="T79" fmla="*/ 275 h 300"/>
              <a:gd name="T80" fmla="*/ 260 w 296"/>
              <a:gd name="T81" fmla="*/ 211 h 300"/>
              <a:gd name="T82" fmla="*/ 72 w 296"/>
              <a:gd name="T83" fmla="*/ 275 h 300"/>
              <a:gd name="T84" fmla="*/ 5 w 296"/>
              <a:gd name="T85" fmla="*/ 300 h 300"/>
              <a:gd name="T86" fmla="*/ 23 w 296"/>
              <a:gd name="T87" fmla="*/ 259 h 300"/>
              <a:gd name="T88" fmla="*/ 72 w 296"/>
              <a:gd name="T89" fmla="*/ 275 h 300"/>
              <a:gd name="T90" fmla="*/ 36 w 296"/>
              <a:gd name="T91" fmla="*/ 211 h 300"/>
              <a:gd name="T92" fmla="*/ 125 w 296"/>
              <a:gd name="T93" fmla="*/ 116 h 300"/>
              <a:gd name="T94" fmla="*/ 147 w 296"/>
              <a:gd name="T95" fmla="*/ 145 h 300"/>
              <a:gd name="T96" fmla="*/ 150 w 296"/>
              <a:gd name="T97" fmla="*/ 176 h 300"/>
              <a:gd name="T98" fmla="*/ 190 w 296"/>
              <a:gd name="T99" fmla="*/ 164 h 300"/>
              <a:gd name="T100" fmla="*/ 110 w 296"/>
              <a:gd name="T101" fmla="*/ 194 h 300"/>
              <a:gd name="T102" fmla="*/ 131 w 296"/>
              <a:gd name="T103" fmla="*/ 145 h 300"/>
              <a:gd name="T104" fmla="*/ 145 w 296"/>
              <a:gd name="T105" fmla="*/ 156 h 300"/>
              <a:gd name="T106" fmla="*/ 144 w 296"/>
              <a:gd name="T107" fmla="*/ 150 h 300"/>
              <a:gd name="T108" fmla="*/ 147 w 296"/>
              <a:gd name="T109" fmla="*/ 150 h 300"/>
              <a:gd name="T110" fmla="*/ 149 w 296"/>
              <a:gd name="T111" fmla="*/ 15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300">
                <a:moveTo>
                  <a:pt x="189" y="145"/>
                </a:moveTo>
                <a:cubicBezTo>
                  <a:pt x="185" y="141"/>
                  <a:pt x="185" y="141"/>
                  <a:pt x="185" y="141"/>
                </a:cubicBezTo>
                <a:cubicBezTo>
                  <a:pt x="189" y="136"/>
                  <a:pt x="189" y="136"/>
                  <a:pt x="189" y="136"/>
                </a:cubicBezTo>
                <a:cubicBezTo>
                  <a:pt x="193" y="141"/>
                  <a:pt x="193" y="141"/>
                  <a:pt x="193" y="141"/>
                </a:cubicBezTo>
                <a:cubicBezTo>
                  <a:pt x="189" y="145"/>
                  <a:pt x="189" y="145"/>
                  <a:pt x="189" y="145"/>
                </a:cubicBezTo>
                <a:close/>
                <a:moveTo>
                  <a:pt x="202" y="132"/>
                </a:moveTo>
                <a:cubicBezTo>
                  <a:pt x="197" y="128"/>
                  <a:pt x="197" y="128"/>
                  <a:pt x="197" y="128"/>
                </a:cubicBezTo>
                <a:cubicBezTo>
                  <a:pt x="202" y="124"/>
                  <a:pt x="202" y="124"/>
                  <a:pt x="202" y="124"/>
                </a:cubicBezTo>
                <a:cubicBezTo>
                  <a:pt x="206" y="128"/>
                  <a:pt x="206" y="128"/>
                  <a:pt x="206" y="128"/>
                </a:cubicBezTo>
                <a:cubicBezTo>
                  <a:pt x="202" y="132"/>
                  <a:pt x="202" y="132"/>
                  <a:pt x="202" y="132"/>
                </a:cubicBezTo>
                <a:close/>
                <a:moveTo>
                  <a:pt x="214" y="120"/>
                </a:moveTo>
                <a:cubicBezTo>
                  <a:pt x="210" y="116"/>
                  <a:pt x="210" y="116"/>
                  <a:pt x="210" y="116"/>
                </a:cubicBezTo>
                <a:cubicBezTo>
                  <a:pt x="214" y="111"/>
                  <a:pt x="214" y="111"/>
                  <a:pt x="214" y="111"/>
                </a:cubicBezTo>
                <a:cubicBezTo>
                  <a:pt x="218" y="116"/>
                  <a:pt x="218" y="116"/>
                  <a:pt x="218" y="116"/>
                </a:cubicBezTo>
                <a:cubicBezTo>
                  <a:pt x="214" y="120"/>
                  <a:pt x="214" y="120"/>
                  <a:pt x="214" y="120"/>
                </a:cubicBezTo>
                <a:close/>
                <a:moveTo>
                  <a:pt x="227" y="107"/>
                </a:moveTo>
                <a:cubicBezTo>
                  <a:pt x="222" y="103"/>
                  <a:pt x="222" y="103"/>
                  <a:pt x="222" y="103"/>
                </a:cubicBezTo>
                <a:cubicBezTo>
                  <a:pt x="227" y="99"/>
                  <a:pt x="227" y="99"/>
                  <a:pt x="227" y="99"/>
                </a:cubicBezTo>
                <a:cubicBezTo>
                  <a:pt x="231" y="103"/>
                  <a:pt x="231" y="103"/>
                  <a:pt x="231" y="103"/>
                </a:cubicBezTo>
                <a:cubicBezTo>
                  <a:pt x="227" y="107"/>
                  <a:pt x="227" y="107"/>
                  <a:pt x="227" y="107"/>
                </a:cubicBezTo>
                <a:close/>
                <a:moveTo>
                  <a:pt x="185" y="205"/>
                </a:moveTo>
                <a:cubicBezTo>
                  <a:pt x="189" y="201"/>
                  <a:pt x="189" y="201"/>
                  <a:pt x="189" y="201"/>
                </a:cubicBezTo>
                <a:cubicBezTo>
                  <a:pt x="193" y="205"/>
                  <a:pt x="193" y="205"/>
                  <a:pt x="193" y="205"/>
                </a:cubicBezTo>
                <a:cubicBezTo>
                  <a:pt x="189" y="210"/>
                  <a:pt x="189" y="210"/>
                  <a:pt x="189" y="210"/>
                </a:cubicBezTo>
                <a:cubicBezTo>
                  <a:pt x="185" y="205"/>
                  <a:pt x="185" y="205"/>
                  <a:pt x="185" y="205"/>
                </a:cubicBezTo>
                <a:close/>
                <a:moveTo>
                  <a:pt x="197" y="218"/>
                </a:moveTo>
                <a:cubicBezTo>
                  <a:pt x="202" y="214"/>
                  <a:pt x="202" y="214"/>
                  <a:pt x="202" y="214"/>
                </a:cubicBezTo>
                <a:cubicBezTo>
                  <a:pt x="206" y="218"/>
                  <a:pt x="206" y="218"/>
                  <a:pt x="206" y="218"/>
                </a:cubicBezTo>
                <a:cubicBezTo>
                  <a:pt x="202" y="222"/>
                  <a:pt x="202" y="222"/>
                  <a:pt x="202" y="222"/>
                </a:cubicBezTo>
                <a:cubicBezTo>
                  <a:pt x="197" y="218"/>
                  <a:pt x="197" y="218"/>
                  <a:pt x="197" y="218"/>
                </a:cubicBezTo>
                <a:close/>
                <a:moveTo>
                  <a:pt x="210" y="230"/>
                </a:moveTo>
                <a:cubicBezTo>
                  <a:pt x="214" y="226"/>
                  <a:pt x="214" y="226"/>
                  <a:pt x="214" y="226"/>
                </a:cubicBezTo>
                <a:cubicBezTo>
                  <a:pt x="218" y="230"/>
                  <a:pt x="218" y="230"/>
                  <a:pt x="218" y="230"/>
                </a:cubicBezTo>
                <a:cubicBezTo>
                  <a:pt x="214" y="235"/>
                  <a:pt x="214" y="235"/>
                  <a:pt x="214" y="235"/>
                </a:cubicBezTo>
                <a:cubicBezTo>
                  <a:pt x="210" y="230"/>
                  <a:pt x="210" y="230"/>
                  <a:pt x="210" y="230"/>
                </a:cubicBezTo>
                <a:close/>
                <a:moveTo>
                  <a:pt x="222" y="243"/>
                </a:moveTo>
                <a:cubicBezTo>
                  <a:pt x="227" y="239"/>
                  <a:pt x="227" y="239"/>
                  <a:pt x="227" y="239"/>
                </a:cubicBezTo>
                <a:cubicBezTo>
                  <a:pt x="231" y="243"/>
                  <a:pt x="231" y="243"/>
                  <a:pt x="231" y="243"/>
                </a:cubicBezTo>
                <a:cubicBezTo>
                  <a:pt x="227" y="247"/>
                  <a:pt x="227" y="247"/>
                  <a:pt x="227" y="247"/>
                </a:cubicBezTo>
                <a:cubicBezTo>
                  <a:pt x="222" y="243"/>
                  <a:pt x="222" y="243"/>
                  <a:pt x="222" y="243"/>
                </a:cubicBezTo>
                <a:close/>
                <a:moveTo>
                  <a:pt x="107" y="201"/>
                </a:moveTo>
                <a:cubicBezTo>
                  <a:pt x="111" y="205"/>
                  <a:pt x="111" y="205"/>
                  <a:pt x="111" y="205"/>
                </a:cubicBezTo>
                <a:cubicBezTo>
                  <a:pt x="107" y="210"/>
                  <a:pt x="107" y="210"/>
                  <a:pt x="107" y="210"/>
                </a:cubicBezTo>
                <a:cubicBezTo>
                  <a:pt x="102" y="205"/>
                  <a:pt x="102" y="205"/>
                  <a:pt x="102" y="205"/>
                </a:cubicBezTo>
                <a:cubicBezTo>
                  <a:pt x="107" y="201"/>
                  <a:pt x="107" y="201"/>
                  <a:pt x="107" y="201"/>
                </a:cubicBezTo>
                <a:close/>
                <a:moveTo>
                  <a:pt x="94" y="214"/>
                </a:moveTo>
                <a:cubicBezTo>
                  <a:pt x="98" y="218"/>
                  <a:pt x="98" y="218"/>
                  <a:pt x="98" y="218"/>
                </a:cubicBezTo>
                <a:cubicBezTo>
                  <a:pt x="94" y="222"/>
                  <a:pt x="94" y="222"/>
                  <a:pt x="94" y="222"/>
                </a:cubicBezTo>
                <a:cubicBezTo>
                  <a:pt x="90" y="218"/>
                  <a:pt x="90" y="218"/>
                  <a:pt x="90" y="218"/>
                </a:cubicBezTo>
                <a:cubicBezTo>
                  <a:pt x="94" y="214"/>
                  <a:pt x="94" y="214"/>
                  <a:pt x="94" y="214"/>
                </a:cubicBezTo>
                <a:close/>
                <a:moveTo>
                  <a:pt x="82" y="226"/>
                </a:moveTo>
                <a:cubicBezTo>
                  <a:pt x="86" y="230"/>
                  <a:pt x="86" y="230"/>
                  <a:pt x="86" y="230"/>
                </a:cubicBezTo>
                <a:cubicBezTo>
                  <a:pt x="82" y="235"/>
                  <a:pt x="82" y="235"/>
                  <a:pt x="82" y="235"/>
                </a:cubicBezTo>
                <a:cubicBezTo>
                  <a:pt x="77" y="230"/>
                  <a:pt x="77" y="230"/>
                  <a:pt x="77" y="230"/>
                </a:cubicBezTo>
                <a:cubicBezTo>
                  <a:pt x="82" y="226"/>
                  <a:pt x="82" y="226"/>
                  <a:pt x="82" y="226"/>
                </a:cubicBezTo>
                <a:close/>
                <a:moveTo>
                  <a:pt x="69" y="239"/>
                </a:moveTo>
                <a:cubicBezTo>
                  <a:pt x="73" y="243"/>
                  <a:pt x="73" y="243"/>
                  <a:pt x="73" y="243"/>
                </a:cubicBezTo>
                <a:cubicBezTo>
                  <a:pt x="69" y="247"/>
                  <a:pt x="69" y="247"/>
                  <a:pt x="69" y="247"/>
                </a:cubicBezTo>
                <a:cubicBezTo>
                  <a:pt x="65" y="243"/>
                  <a:pt x="65" y="243"/>
                  <a:pt x="65" y="243"/>
                </a:cubicBezTo>
                <a:cubicBezTo>
                  <a:pt x="69" y="239"/>
                  <a:pt x="69" y="239"/>
                  <a:pt x="69" y="239"/>
                </a:cubicBezTo>
                <a:close/>
                <a:moveTo>
                  <a:pt x="111" y="141"/>
                </a:moveTo>
                <a:cubicBezTo>
                  <a:pt x="107" y="145"/>
                  <a:pt x="107" y="145"/>
                  <a:pt x="107" y="145"/>
                </a:cubicBezTo>
                <a:cubicBezTo>
                  <a:pt x="102" y="141"/>
                  <a:pt x="102" y="141"/>
                  <a:pt x="102" y="141"/>
                </a:cubicBezTo>
                <a:cubicBezTo>
                  <a:pt x="107" y="136"/>
                  <a:pt x="107" y="136"/>
                  <a:pt x="107" y="136"/>
                </a:cubicBezTo>
                <a:cubicBezTo>
                  <a:pt x="111" y="141"/>
                  <a:pt x="111" y="141"/>
                  <a:pt x="111" y="141"/>
                </a:cubicBezTo>
                <a:close/>
                <a:moveTo>
                  <a:pt x="98" y="128"/>
                </a:moveTo>
                <a:cubicBezTo>
                  <a:pt x="94" y="132"/>
                  <a:pt x="94" y="132"/>
                  <a:pt x="94" y="132"/>
                </a:cubicBezTo>
                <a:cubicBezTo>
                  <a:pt x="90" y="128"/>
                  <a:pt x="90" y="128"/>
                  <a:pt x="90" y="128"/>
                </a:cubicBezTo>
                <a:cubicBezTo>
                  <a:pt x="94" y="124"/>
                  <a:pt x="94" y="124"/>
                  <a:pt x="94" y="124"/>
                </a:cubicBezTo>
                <a:cubicBezTo>
                  <a:pt x="98" y="128"/>
                  <a:pt x="98" y="128"/>
                  <a:pt x="98" y="128"/>
                </a:cubicBezTo>
                <a:close/>
                <a:moveTo>
                  <a:pt x="86" y="116"/>
                </a:moveTo>
                <a:cubicBezTo>
                  <a:pt x="82" y="120"/>
                  <a:pt x="82" y="120"/>
                  <a:pt x="82" y="120"/>
                </a:cubicBezTo>
                <a:cubicBezTo>
                  <a:pt x="77" y="116"/>
                  <a:pt x="77" y="116"/>
                  <a:pt x="77" y="116"/>
                </a:cubicBezTo>
                <a:cubicBezTo>
                  <a:pt x="82" y="111"/>
                  <a:pt x="82" y="111"/>
                  <a:pt x="82" y="111"/>
                </a:cubicBezTo>
                <a:cubicBezTo>
                  <a:pt x="86" y="116"/>
                  <a:pt x="86" y="116"/>
                  <a:pt x="86" y="116"/>
                </a:cubicBezTo>
                <a:close/>
                <a:moveTo>
                  <a:pt x="73" y="103"/>
                </a:moveTo>
                <a:cubicBezTo>
                  <a:pt x="69" y="107"/>
                  <a:pt x="69" y="107"/>
                  <a:pt x="69" y="107"/>
                </a:cubicBezTo>
                <a:cubicBezTo>
                  <a:pt x="65" y="103"/>
                  <a:pt x="65" y="103"/>
                  <a:pt x="65" y="103"/>
                </a:cubicBezTo>
                <a:cubicBezTo>
                  <a:pt x="69" y="99"/>
                  <a:pt x="69" y="99"/>
                  <a:pt x="69" y="99"/>
                </a:cubicBezTo>
                <a:cubicBezTo>
                  <a:pt x="73" y="103"/>
                  <a:pt x="73" y="103"/>
                  <a:pt x="73" y="103"/>
                </a:cubicBezTo>
                <a:close/>
                <a:moveTo>
                  <a:pt x="72" y="64"/>
                </a:moveTo>
                <a:cubicBezTo>
                  <a:pt x="72" y="74"/>
                  <a:pt x="72" y="74"/>
                  <a:pt x="72" y="74"/>
                </a:cubicBezTo>
                <a:cubicBezTo>
                  <a:pt x="72" y="89"/>
                  <a:pt x="72" y="89"/>
                  <a:pt x="67" y="89"/>
                </a:cubicBezTo>
                <a:cubicBezTo>
                  <a:pt x="5" y="89"/>
                  <a:pt x="5" y="89"/>
                  <a:pt x="5" y="89"/>
                </a:cubicBezTo>
                <a:cubicBezTo>
                  <a:pt x="0" y="89"/>
                  <a:pt x="0" y="89"/>
                  <a:pt x="0" y="74"/>
                </a:cubicBezTo>
                <a:cubicBezTo>
                  <a:pt x="0" y="64"/>
                  <a:pt x="0" y="64"/>
                  <a:pt x="0" y="64"/>
                </a:cubicBezTo>
                <a:cubicBezTo>
                  <a:pt x="0" y="53"/>
                  <a:pt x="12" y="51"/>
                  <a:pt x="23" y="48"/>
                </a:cubicBezTo>
                <a:cubicBezTo>
                  <a:pt x="27" y="52"/>
                  <a:pt x="32" y="54"/>
                  <a:pt x="36" y="54"/>
                </a:cubicBezTo>
                <a:cubicBezTo>
                  <a:pt x="40" y="54"/>
                  <a:pt x="45" y="52"/>
                  <a:pt x="49" y="48"/>
                </a:cubicBezTo>
                <a:cubicBezTo>
                  <a:pt x="59" y="51"/>
                  <a:pt x="72" y="53"/>
                  <a:pt x="72" y="64"/>
                </a:cubicBezTo>
                <a:close/>
                <a:moveTo>
                  <a:pt x="36" y="48"/>
                </a:moveTo>
                <a:cubicBezTo>
                  <a:pt x="42" y="48"/>
                  <a:pt x="54" y="37"/>
                  <a:pt x="54" y="24"/>
                </a:cubicBezTo>
                <a:cubicBezTo>
                  <a:pt x="54" y="11"/>
                  <a:pt x="49" y="0"/>
                  <a:pt x="36" y="0"/>
                </a:cubicBezTo>
                <a:cubicBezTo>
                  <a:pt x="23" y="0"/>
                  <a:pt x="18" y="11"/>
                  <a:pt x="18" y="24"/>
                </a:cubicBezTo>
                <a:cubicBezTo>
                  <a:pt x="18" y="37"/>
                  <a:pt x="30" y="48"/>
                  <a:pt x="36" y="48"/>
                </a:cubicBezTo>
                <a:close/>
                <a:moveTo>
                  <a:pt x="296" y="64"/>
                </a:moveTo>
                <a:cubicBezTo>
                  <a:pt x="296" y="74"/>
                  <a:pt x="296" y="74"/>
                  <a:pt x="296" y="74"/>
                </a:cubicBezTo>
                <a:cubicBezTo>
                  <a:pt x="296" y="89"/>
                  <a:pt x="296" y="89"/>
                  <a:pt x="290" y="89"/>
                </a:cubicBezTo>
                <a:cubicBezTo>
                  <a:pt x="229" y="89"/>
                  <a:pt x="229" y="89"/>
                  <a:pt x="229" y="89"/>
                </a:cubicBezTo>
                <a:cubicBezTo>
                  <a:pt x="224" y="89"/>
                  <a:pt x="224" y="89"/>
                  <a:pt x="224" y="74"/>
                </a:cubicBezTo>
                <a:cubicBezTo>
                  <a:pt x="224" y="64"/>
                  <a:pt x="224" y="64"/>
                  <a:pt x="224" y="64"/>
                </a:cubicBezTo>
                <a:cubicBezTo>
                  <a:pt x="224" y="53"/>
                  <a:pt x="236" y="51"/>
                  <a:pt x="247" y="48"/>
                </a:cubicBezTo>
                <a:cubicBezTo>
                  <a:pt x="251" y="52"/>
                  <a:pt x="256" y="54"/>
                  <a:pt x="260" y="54"/>
                </a:cubicBezTo>
                <a:cubicBezTo>
                  <a:pt x="263" y="54"/>
                  <a:pt x="268" y="52"/>
                  <a:pt x="273" y="48"/>
                </a:cubicBezTo>
                <a:cubicBezTo>
                  <a:pt x="283" y="51"/>
                  <a:pt x="296" y="53"/>
                  <a:pt x="296" y="64"/>
                </a:cubicBezTo>
                <a:close/>
                <a:moveTo>
                  <a:pt x="260" y="48"/>
                </a:moveTo>
                <a:cubicBezTo>
                  <a:pt x="266" y="48"/>
                  <a:pt x="278" y="37"/>
                  <a:pt x="278" y="24"/>
                </a:cubicBezTo>
                <a:cubicBezTo>
                  <a:pt x="278" y="11"/>
                  <a:pt x="273" y="0"/>
                  <a:pt x="260" y="0"/>
                </a:cubicBezTo>
                <a:cubicBezTo>
                  <a:pt x="246" y="0"/>
                  <a:pt x="241" y="11"/>
                  <a:pt x="241" y="24"/>
                </a:cubicBezTo>
                <a:cubicBezTo>
                  <a:pt x="241" y="37"/>
                  <a:pt x="254" y="48"/>
                  <a:pt x="260" y="48"/>
                </a:cubicBezTo>
                <a:close/>
                <a:moveTo>
                  <a:pt x="296" y="275"/>
                </a:moveTo>
                <a:cubicBezTo>
                  <a:pt x="296" y="285"/>
                  <a:pt x="296" y="285"/>
                  <a:pt x="296" y="285"/>
                </a:cubicBezTo>
                <a:cubicBezTo>
                  <a:pt x="296" y="300"/>
                  <a:pt x="296" y="300"/>
                  <a:pt x="290" y="300"/>
                </a:cubicBezTo>
                <a:cubicBezTo>
                  <a:pt x="229" y="300"/>
                  <a:pt x="229" y="300"/>
                  <a:pt x="229" y="300"/>
                </a:cubicBezTo>
                <a:cubicBezTo>
                  <a:pt x="224" y="300"/>
                  <a:pt x="224" y="300"/>
                  <a:pt x="224" y="285"/>
                </a:cubicBezTo>
                <a:cubicBezTo>
                  <a:pt x="224" y="275"/>
                  <a:pt x="224" y="275"/>
                  <a:pt x="224" y="275"/>
                </a:cubicBezTo>
                <a:cubicBezTo>
                  <a:pt x="224" y="264"/>
                  <a:pt x="236" y="263"/>
                  <a:pt x="247" y="259"/>
                </a:cubicBezTo>
                <a:cubicBezTo>
                  <a:pt x="251" y="263"/>
                  <a:pt x="256" y="265"/>
                  <a:pt x="260" y="265"/>
                </a:cubicBezTo>
                <a:cubicBezTo>
                  <a:pt x="264" y="265"/>
                  <a:pt x="268" y="263"/>
                  <a:pt x="273" y="259"/>
                </a:cubicBezTo>
                <a:cubicBezTo>
                  <a:pt x="283" y="263"/>
                  <a:pt x="296" y="264"/>
                  <a:pt x="296" y="275"/>
                </a:cubicBezTo>
                <a:close/>
                <a:moveTo>
                  <a:pt x="260" y="259"/>
                </a:moveTo>
                <a:cubicBezTo>
                  <a:pt x="266" y="259"/>
                  <a:pt x="278" y="248"/>
                  <a:pt x="278" y="235"/>
                </a:cubicBezTo>
                <a:cubicBezTo>
                  <a:pt x="278" y="222"/>
                  <a:pt x="273" y="211"/>
                  <a:pt x="260" y="211"/>
                </a:cubicBezTo>
                <a:cubicBezTo>
                  <a:pt x="246" y="211"/>
                  <a:pt x="241" y="222"/>
                  <a:pt x="241" y="235"/>
                </a:cubicBezTo>
                <a:cubicBezTo>
                  <a:pt x="241" y="248"/>
                  <a:pt x="254" y="259"/>
                  <a:pt x="260" y="259"/>
                </a:cubicBezTo>
                <a:close/>
                <a:moveTo>
                  <a:pt x="72" y="275"/>
                </a:moveTo>
                <a:cubicBezTo>
                  <a:pt x="72" y="285"/>
                  <a:pt x="72" y="285"/>
                  <a:pt x="72" y="285"/>
                </a:cubicBezTo>
                <a:cubicBezTo>
                  <a:pt x="72" y="300"/>
                  <a:pt x="72" y="300"/>
                  <a:pt x="67" y="300"/>
                </a:cubicBezTo>
                <a:cubicBezTo>
                  <a:pt x="5" y="300"/>
                  <a:pt x="5" y="300"/>
                  <a:pt x="5" y="300"/>
                </a:cubicBezTo>
                <a:cubicBezTo>
                  <a:pt x="0" y="300"/>
                  <a:pt x="0" y="300"/>
                  <a:pt x="0" y="285"/>
                </a:cubicBezTo>
                <a:cubicBezTo>
                  <a:pt x="0" y="275"/>
                  <a:pt x="0" y="275"/>
                  <a:pt x="0" y="275"/>
                </a:cubicBezTo>
                <a:cubicBezTo>
                  <a:pt x="0" y="264"/>
                  <a:pt x="12" y="263"/>
                  <a:pt x="23" y="259"/>
                </a:cubicBezTo>
                <a:cubicBezTo>
                  <a:pt x="27" y="263"/>
                  <a:pt x="32" y="265"/>
                  <a:pt x="36" y="265"/>
                </a:cubicBezTo>
                <a:cubicBezTo>
                  <a:pt x="40" y="265"/>
                  <a:pt x="45" y="263"/>
                  <a:pt x="49" y="259"/>
                </a:cubicBezTo>
                <a:cubicBezTo>
                  <a:pt x="59" y="263"/>
                  <a:pt x="72" y="264"/>
                  <a:pt x="72" y="275"/>
                </a:cubicBezTo>
                <a:close/>
                <a:moveTo>
                  <a:pt x="36" y="259"/>
                </a:moveTo>
                <a:cubicBezTo>
                  <a:pt x="42" y="259"/>
                  <a:pt x="54" y="248"/>
                  <a:pt x="54" y="235"/>
                </a:cubicBezTo>
                <a:cubicBezTo>
                  <a:pt x="54" y="222"/>
                  <a:pt x="49" y="211"/>
                  <a:pt x="36" y="211"/>
                </a:cubicBezTo>
                <a:cubicBezTo>
                  <a:pt x="23" y="211"/>
                  <a:pt x="18" y="222"/>
                  <a:pt x="18" y="235"/>
                </a:cubicBezTo>
                <a:cubicBezTo>
                  <a:pt x="18" y="248"/>
                  <a:pt x="30" y="259"/>
                  <a:pt x="36" y="259"/>
                </a:cubicBezTo>
                <a:close/>
                <a:moveTo>
                  <a:pt x="125" y="116"/>
                </a:moveTo>
                <a:cubicBezTo>
                  <a:pt x="125" y="100"/>
                  <a:pt x="131" y="87"/>
                  <a:pt x="147" y="87"/>
                </a:cubicBezTo>
                <a:cubicBezTo>
                  <a:pt x="163" y="87"/>
                  <a:pt x="169" y="100"/>
                  <a:pt x="169" y="116"/>
                </a:cubicBezTo>
                <a:cubicBezTo>
                  <a:pt x="169" y="132"/>
                  <a:pt x="154" y="145"/>
                  <a:pt x="147" y="145"/>
                </a:cubicBezTo>
                <a:cubicBezTo>
                  <a:pt x="140" y="145"/>
                  <a:pt x="125" y="132"/>
                  <a:pt x="125" y="116"/>
                </a:cubicBezTo>
                <a:close/>
                <a:moveTo>
                  <a:pt x="148" y="156"/>
                </a:moveTo>
                <a:cubicBezTo>
                  <a:pt x="150" y="176"/>
                  <a:pt x="150" y="176"/>
                  <a:pt x="150" y="176"/>
                </a:cubicBezTo>
                <a:cubicBezTo>
                  <a:pt x="153" y="168"/>
                  <a:pt x="155" y="159"/>
                  <a:pt x="159" y="151"/>
                </a:cubicBezTo>
                <a:cubicBezTo>
                  <a:pt x="159" y="150"/>
                  <a:pt x="159" y="150"/>
                  <a:pt x="162" y="145"/>
                </a:cubicBezTo>
                <a:cubicBezTo>
                  <a:pt x="174" y="149"/>
                  <a:pt x="190" y="151"/>
                  <a:pt x="190" y="164"/>
                </a:cubicBezTo>
                <a:cubicBezTo>
                  <a:pt x="190" y="176"/>
                  <a:pt x="190" y="176"/>
                  <a:pt x="190" y="176"/>
                </a:cubicBezTo>
                <a:cubicBezTo>
                  <a:pt x="190" y="194"/>
                  <a:pt x="190" y="194"/>
                  <a:pt x="183" y="194"/>
                </a:cubicBezTo>
                <a:cubicBezTo>
                  <a:pt x="110" y="194"/>
                  <a:pt x="110" y="194"/>
                  <a:pt x="110" y="194"/>
                </a:cubicBezTo>
                <a:cubicBezTo>
                  <a:pt x="104" y="194"/>
                  <a:pt x="104" y="194"/>
                  <a:pt x="104" y="176"/>
                </a:cubicBezTo>
                <a:cubicBezTo>
                  <a:pt x="104" y="164"/>
                  <a:pt x="104" y="164"/>
                  <a:pt x="104" y="164"/>
                </a:cubicBezTo>
                <a:cubicBezTo>
                  <a:pt x="104" y="151"/>
                  <a:pt x="118" y="149"/>
                  <a:pt x="131" y="145"/>
                </a:cubicBezTo>
                <a:cubicBezTo>
                  <a:pt x="134" y="150"/>
                  <a:pt x="134" y="150"/>
                  <a:pt x="135" y="151"/>
                </a:cubicBezTo>
                <a:cubicBezTo>
                  <a:pt x="138" y="159"/>
                  <a:pt x="141" y="168"/>
                  <a:pt x="143" y="176"/>
                </a:cubicBezTo>
                <a:cubicBezTo>
                  <a:pt x="145" y="156"/>
                  <a:pt x="145" y="156"/>
                  <a:pt x="145" y="156"/>
                </a:cubicBezTo>
                <a:cubicBezTo>
                  <a:pt x="145" y="155"/>
                  <a:pt x="145" y="155"/>
                  <a:pt x="145" y="155"/>
                </a:cubicBezTo>
                <a:cubicBezTo>
                  <a:pt x="141" y="149"/>
                  <a:pt x="141" y="149"/>
                  <a:pt x="141" y="149"/>
                </a:cubicBezTo>
                <a:cubicBezTo>
                  <a:pt x="144" y="150"/>
                  <a:pt x="144" y="150"/>
                  <a:pt x="144" y="150"/>
                </a:cubicBezTo>
                <a:cubicBezTo>
                  <a:pt x="145" y="150"/>
                  <a:pt x="145" y="150"/>
                  <a:pt x="146" y="150"/>
                </a:cubicBezTo>
                <a:cubicBezTo>
                  <a:pt x="146" y="150"/>
                  <a:pt x="146" y="150"/>
                  <a:pt x="147" y="150"/>
                </a:cubicBezTo>
                <a:cubicBezTo>
                  <a:pt x="147" y="150"/>
                  <a:pt x="147" y="150"/>
                  <a:pt x="147" y="150"/>
                </a:cubicBezTo>
                <a:cubicBezTo>
                  <a:pt x="149" y="150"/>
                  <a:pt x="149" y="150"/>
                  <a:pt x="149" y="150"/>
                </a:cubicBezTo>
                <a:cubicBezTo>
                  <a:pt x="152" y="149"/>
                  <a:pt x="152" y="149"/>
                  <a:pt x="152" y="149"/>
                </a:cubicBezTo>
                <a:cubicBezTo>
                  <a:pt x="149" y="155"/>
                  <a:pt x="149" y="155"/>
                  <a:pt x="149" y="155"/>
                </a:cubicBezTo>
                <a:lnTo>
                  <a:pt x="148" y="156"/>
                </a:lnTo>
                <a:close/>
              </a:path>
            </a:pathLst>
          </a:custGeom>
          <a:solidFill>
            <a:srgbClr val="FFFFFF"/>
          </a:solidFill>
          <a:ln>
            <a:noFill/>
          </a:ln>
        </p:spPr>
        <p:txBody>
          <a:bodyPr vert="horz" wrap="square" lIns="0" tIns="41141" rIns="82281" bIns="41141"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grpSp>
        <p:nvGrpSpPr>
          <p:cNvPr id="206" name="Group 205"/>
          <p:cNvGrpSpPr/>
          <p:nvPr/>
        </p:nvGrpSpPr>
        <p:grpSpPr bwMode="black">
          <a:xfrm>
            <a:off x="9409631" y="4003257"/>
            <a:ext cx="464902" cy="378218"/>
            <a:chOff x="5184775" y="225425"/>
            <a:chExt cx="1500188" cy="1220788"/>
          </a:xfrm>
          <a:solidFill>
            <a:srgbClr val="FFFFFF"/>
          </a:solidFill>
        </p:grpSpPr>
        <p:sp>
          <p:nvSpPr>
            <p:cNvPr id="207"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08"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09"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grpSp>
      <p:grpSp>
        <p:nvGrpSpPr>
          <p:cNvPr id="210" name="Group 209"/>
          <p:cNvGrpSpPr/>
          <p:nvPr/>
        </p:nvGrpSpPr>
        <p:grpSpPr>
          <a:xfrm>
            <a:off x="6421852" y="3981681"/>
            <a:ext cx="421375" cy="421375"/>
            <a:chOff x="7156450" y="28575"/>
            <a:chExt cx="325438" cy="325438"/>
          </a:xfrm>
          <a:solidFill>
            <a:srgbClr val="FFFFFF"/>
          </a:solidFill>
        </p:grpSpPr>
        <p:sp>
          <p:nvSpPr>
            <p:cNvPr id="211" name="Freeform 26"/>
            <p:cNvSpPr>
              <a:spLocks noEditPoints="1"/>
            </p:cNvSpPr>
            <p:nvPr/>
          </p:nvSpPr>
          <p:spPr bwMode="auto">
            <a:xfrm>
              <a:off x="7164388" y="88900"/>
              <a:ext cx="261938" cy="261938"/>
            </a:xfrm>
            <a:custGeom>
              <a:avLst/>
              <a:gdLst>
                <a:gd name="T0" fmla="*/ 70 w 70"/>
                <a:gd name="T1" fmla="*/ 17 h 70"/>
                <a:gd name="T2" fmla="*/ 57 w 70"/>
                <a:gd name="T3" fmla="*/ 29 h 70"/>
                <a:gd name="T4" fmla="*/ 49 w 70"/>
                <a:gd name="T5" fmla="*/ 21 h 70"/>
                <a:gd name="T6" fmla="*/ 55 w 70"/>
                <a:gd name="T7" fmla="*/ 14 h 70"/>
                <a:gd name="T8" fmla="*/ 55 w 70"/>
                <a:gd name="T9" fmla="*/ 11 h 70"/>
                <a:gd name="T10" fmla="*/ 55 w 70"/>
                <a:gd name="T11" fmla="*/ 11 h 70"/>
                <a:gd name="T12" fmla="*/ 51 w 70"/>
                <a:gd name="T13" fmla="*/ 11 h 70"/>
                <a:gd name="T14" fmla="*/ 45 w 70"/>
                <a:gd name="T15" fmla="*/ 17 h 70"/>
                <a:gd name="T16" fmla="*/ 40 w 70"/>
                <a:gd name="T17" fmla="*/ 12 h 70"/>
                <a:gd name="T18" fmla="*/ 53 w 70"/>
                <a:gd name="T19" fmla="*/ 0 h 70"/>
                <a:gd name="T20" fmla="*/ 70 w 70"/>
                <a:gd name="T21" fmla="*/ 17 h 70"/>
                <a:gd name="T22" fmla="*/ 43 w 70"/>
                <a:gd name="T23" fmla="*/ 44 h 70"/>
                <a:gd name="T24" fmla="*/ 34 w 70"/>
                <a:gd name="T25" fmla="*/ 35 h 70"/>
                <a:gd name="T26" fmla="*/ 19 w 70"/>
                <a:gd name="T27" fmla="*/ 50 h 70"/>
                <a:gd name="T28" fmla="*/ 15 w 70"/>
                <a:gd name="T29" fmla="*/ 50 h 70"/>
                <a:gd name="T30" fmla="*/ 15 w 70"/>
                <a:gd name="T31" fmla="*/ 50 h 70"/>
                <a:gd name="T32" fmla="*/ 15 w 70"/>
                <a:gd name="T33" fmla="*/ 47 h 70"/>
                <a:gd name="T34" fmla="*/ 31 w 70"/>
                <a:gd name="T35" fmla="*/ 31 h 70"/>
                <a:gd name="T36" fmla="*/ 26 w 70"/>
                <a:gd name="T37" fmla="*/ 27 h 70"/>
                <a:gd name="T38" fmla="*/ 7 w 70"/>
                <a:gd name="T39" fmla="*/ 46 h 70"/>
                <a:gd name="T40" fmla="*/ 0 w 70"/>
                <a:gd name="T41" fmla="*/ 70 h 70"/>
                <a:gd name="T42" fmla="*/ 24 w 70"/>
                <a:gd name="T43" fmla="*/ 63 h 70"/>
                <a:gd name="T44" fmla="*/ 43 w 70"/>
                <a:gd name="T45"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70">
                  <a:moveTo>
                    <a:pt x="70" y="17"/>
                  </a:moveTo>
                  <a:cubicBezTo>
                    <a:pt x="57" y="29"/>
                    <a:pt x="57" y="29"/>
                    <a:pt x="57" y="29"/>
                  </a:cubicBezTo>
                  <a:cubicBezTo>
                    <a:pt x="49" y="21"/>
                    <a:pt x="49" y="21"/>
                    <a:pt x="49" y="21"/>
                  </a:cubicBezTo>
                  <a:cubicBezTo>
                    <a:pt x="55" y="14"/>
                    <a:pt x="55" y="14"/>
                    <a:pt x="55" y="14"/>
                  </a:cubicBezTo>
                  <a:cubicBezTo>
                    <a:pt x="56" y="13"/>
                    <a:pt x="56" y="12"/>
                    <a:pt x="55" y="11"/>
                  </a:cubicBezTo>
                  <a:cubicBezTo>
                    <a:pt x="55" y="11"/>
                    <a:pt x="55" y="11"/>
                    <a:pt x="55" y="11"/>
                  </a:cubicBezTo>
                  <a:cubicBezTo>
                    <a:pt x="54" y="10"/>
                    <a:pt x="52" y="10"/>
                    <a:pt x="51" y="11"/>
                  </a:cubicBezTo>
                  <a:cubicBezTo>
                    <a:pt x="45" y="17"/>
                    <a:pt x="45" y="17"/>
                    <a:pt x="45" y="17"/>
                  </a:cubicBezTo>
                  <a:cubicBezTo>
                    <a:pt x="40" y="12"/>
                    <a:pt x="40" y="12"/>
                    <a:pt x="40" y="12"/>
                  </a:cubicBezTo>
                  <a:cubicBezTo>
                    <a:pt x="53" y="0"/>
                    <a:pt x="53" y="0"/>
                    <a:pt x="53" y="0"/>
                  </a:cubicBezTo>
                  <a:cubicBezTo>
                    <a:pt x="70" y="17"/>
                    <a:pt x="70" y="17"/>
                    <a:pt x="70" y="17"/>
                  </a:cubicBezTo>
                  <a:close/>
                  <a:moveTo>
                    <a:pt x="43" y="44"/>
                  </a:moveTo>
                  <a:cubicBezTo>
                    <a:pt x="34" y="35"/>
                    <a:pt x="34" y="35"/>
                    <a:pt x="34" y="35"/>
                  </a:cubicBezTo>
                  <a:cubicBezTo>
                    <a:pt x="19" y="50"/>
                    <a:pt x="19" y="50"/>
                    <a:pt x="19" y="50"/>
                  </a:cubicBezTo>
                  <a:cubicBezTo>
                    <a:pt x="18" y="51"/>
                    <a:pt x="16" y="51"/>
                    <a:pt x="15" y="50"/>
                  </a:cubicBezTo>
                  <a:cubicBezTo>
                    <a:pt x="15" y="50"/>
                    <a:pt x="15" y="50"/>
                    <a:pt x="15" y="50"/>
                  </a:cubicBezTo>
                  <a:cubicBezTo>
                    <a:pt x="14" y="49"/>
                    <a:pt x="14" y="48"/>
                    <a:pt x="15" y="47"/>
                  </a:cubicBezTo>
                  <a:cubicBezTo>
                    <a:pt x="31" y="31"/>
                    <a:pt x="31" y="31"/>
                    <a:pt x="31" y="31"/>
                  </a:cubicBezTo>
                  <a:cubicBezTo>
                    <a:pt x="26" y="27"/>
                    <a:pt x="26" y="27"/>
                    <a:pt x="26" y="27"/>
                  </a:cubicBezTo>
                  <a:cubicBezTo>
                    <a:pt x="7" y="46"/>
                    <a:pt x="7" y="46"/>
                    <a:pt x="7" y="46"/>
                  </a:cubicBezTo>
                  <a:cubicBezTo>
                    <a:pt x="0" y="70"/>
                    <a:pt x="0" y="70"/>
                    <a:pt x="0" y="70"/>
                  </a:cubicBezTo>
                  <a:cubicBezTo>
                    <a:pt x="24" y="63"/>
                    <a:pt x="24" y="63"/>
                    <a:pt x="24" y="63"/>
                  </a:cubicBezTo>
                  <a:lnTo>
                    <a:pt x="43" y="44"/>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12" name="Freeform 27"/>
            <p:cNvSpPr>
              <a:spLocks/>
            </p:cNvSpPr>
            <p:nvPr/>
          </p:nvSpPr>
          <p:spPr bwMode="auto">
            <a:xfrm>
              <a:off x="7377113" y="28575"/>
              <a:ext cx="104775" cy="107950"/>
            </a:xfrm>
            <a:custGeom>
              <a:avLst/>
              <a:gdLst>
                <a:gd name="T0" fmla="*/ 0 w 66"/>
                <a:gd name="T1" fmla="*/ 28 h 68"/>
                <a:gd name="T2" fmla="*/ 26 w 66"/>
                <a:gd name="T3" fmla="*/ 0 h 68"/>
                <a:gd name="T4" fmla="*/ 66 w 66"/>
                <a:gd name="T5" fmla="*/ 40 h 68"/>
                <a:gd name="T6" fmla="*/ 40 w 66"/>
                <a:gd name="T7" fmla="*/ 68 h 68"/>
                <a:gd name="T8" fmla="*/ 0 w 66"/>
                <a:gd name="T9" fmla="*/ 28 h 68"/>
              </a:gdLst>
              <a:ahLst/>
              <a:cxnLst>
                <a:cxn ang="0">
                  <a:pos x="T0" y="T1"/>
                </a:cxn>
                <a:cxn ang="0">
                  <a:pos x="T2" y="T3"/>
                </a:cxn>
                <a:cxn ang="0">
                  <a:pos x="T4" y="T5"/>
                </a:cxn>
                <a:cxn ang="0">
                  <a:pos x="T6" y="T7"/>
                </a:cxn>
                <a:cxn ang="0">
                  <a:pos x="T8" y="T9"/>
                </a:cxn>
              </a:cxnLst>
              <a:rect l="0" t="0" r="r" b="b"/>
              <a:pathLst>
                <a:path w="66" h="68">
                  <a:moveTo>
                    <a:pt x="0" y="28"/>
                  </a:moveTo>
                  <a:lnTo>
                    <a:pt x="26" y="0"/>
                  </a:lnTo>
                  <a:lnTo>
                    <a:pt x="66" y="40"/>
                  </a:lnTo>
                  <a:lnTo>
                    <a:pt x="40" y="68"/>
                  </a:lnTo>
                  <a:lnTo>
                    <a:pt x="0" y="28"/>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13" name="Freeform 28"/>
            <p:cNvSpPr>
              <a:spLocks/>
            </p:cNvSpPr>
            <p:nvPr/>
          </p:nvSpPr>
          <p:spPr bwMode="auto">
            <a:xfrm>
              <a:off x="7156450" y="28575"/>
              <a:ext cx="319088" cy="325438"/>
            </a:xfrm>
            <a:custGeom>
              <a:avLst/>
              <a:gdLst>
                <a:gd name="T0" fmla="*/ 85 w 85"/>
                <a:gd name="T1" fmla="*/ 69 h 87"/>
                <a:gd name="T2" fmla="*/ 84 w 85"/>
                <a:gd name="T3" fmla="*/ 74 h 87"/>
                <a:gd name="T4" fmla="*/ 80 w 85"/>
                <a:gd name="T5" fmla="*/ 71 h 87"/>
                <a:gd name="T6" fmla="*/ 70 w 85"/>
                <a:gd name="T7" fmla="*/ 62 h 87"/>
                <a:gd name="T8" fmla="*/ 60 w 85"/>
                <a:gd name="T9" fmla="*/ 73 h 87"/>
                <a:gd name="T10" fmla="*/ 66 w 85"/>
                <a:gd name="T11" fmla="*/ 82 h 87"/>
                <a:gd name="T12" fmla="*/ 67 w 85"/>
                <a:gd name="T13" fmla="*/ 87 h 87"/>
                <a:gd name="T14" fmla="*/ 67 w 85"/>
                <a:gd name="T15" fmla="*/ 87 h 87"/>
                <a:gd name="T16" fmla="*/ 49 w 85"/>
                <a:gd name="T17" fmla="*/ 69 h 87"/>
                <a:gd name="T18" fmla="*/ 50 w 85"/>
                <a:gd name="T19" fmla="*/ 62 h 87"/>
                <a:gd name="T20" fmla="*/ 23 w 85"/>
                <a:gd name="T21" fmla="*/ 36 h 87"/>
                <a:gd name="T22" fmla="*/ 18 w 85"/>
                <a:gd name="T23" fmla="*/ 36 h 87"/>
                <a:gd name="T24" fmla="*/ 0 w 85"/>
                <a:gd name="T25" fmla="*/ 18 h 87"/>
                <a:gd name="T26" fmla="*/ 1 w 85"/>
                <a:gd name="T27" fmla="*/ 13 h 87"/>
                <a:gd name="T28" fmla="*/ 4 w 85"/>
                <a:gd name="T29" fmla="*/ 16 h 87"/>
                <a:gd name="T30" fmla="*/ 15 w 85"/>
                <a:gd name="T31" fmla="*/ 25 h 87"/>
                <a:gd name="T32" fmla="*/ 25 w 85"/>
                <a:gd name="T33" fmla="*/ 15 h 87"/>
                <a:gd name="T34" fmla="*/ 19 w 85"/>
                <a:gd name="T35" fmla="*/ 5 h 87"/>
                <a:gd name="T36" fmla="*/ 18 w 85"/>
                <a:gd name="T37" fmla="*/ 0 h 87"/>
                <a:gd name="T38" fmla="*/ 18 w 85"/>
                <a:gd name="T39" fmla="*/ 0 h 87"/>
                <a:gd name="T40" fmla="*/ 36 w 85"/>
                <a:gd name="T41" fmla="*/ 18 h 87"/>
                <a:gd name="T42" fmla="*/ 35 w 85"/>
                <a:gd name="T43" fmla="*/ 25 h 87"/>
                <a:gd name="T44" fmla="*/ 62 w 85"/>
                <a:gd name="T45" fmla="*/ 51 h 87"/>
                <a:gd name="T46" fmla="*/ 66 w 85"/>
                <a:gd name="T47" fmla="*/ 51 h 87"/>
                <a:gd name="T48" fmla="*/ 85 w 85"/>
                <a:gd name="T49" fmla="*/ 6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87">
                  <a:moveTo>
                    <a:pt x="85" y="69"/>
                  </a:moveTo>
                  <a:cubicBezTo>
                    <a:pt x="85" y="71"/>
                    <a:pt x="84" y="73"/>
                    <a:pt x="84" y="74"/>
                  </a:cubicBezTo>
                  <a:cubicBezTo>
                    <a:pt x="80" y="71"/>
                    <a:pt x="80" y="71"/>
                    <a:pt x="80" y="71"/>
                  </a:cubicBezTo>
                  <a:cubicBezTo>
                    <a:pt x="80" y="66"/>
                    <a:pt x="75" y="62"/>
                    <a:pt x="70" y="62"/>
                  </a:cubicBezTo>
                  <a:cubicBezTo>
                    <a:pt x="64" y="62"/>
                    <a:pt x="60" y="67"/>
                    <a:pt x="60" y="73"/>
                  </a:cubicBezTo>
                  <a:cubicBezTo>
                    <a:pt x="60" y="77"/>
                    <a:pt x="62" y="80"/>
                    <a:pt x="66" y="82"/>
                  </a:cubicBezTo>
                  <a:cubicBezTo>
                    <a:pt x="67" y="87"/>
                    <a:pt x="67" y="87"/>
                    <a:pt x="67" y="87"/>
                  </a:cubicBezTo>
                  <a:cubicBezTo>
                    <a:pt x="67" y="87"/>
                    <a:pt x="67" y="87"/>
                    <a:pt x="67" y="87"/>
                  </a:cubicBezTo>
                  <a:cubicBezTo>
                    <a:pt x="57" y="87"/>
                    <a:pt x="49" y="79"/>
                    <a:pt x="49" y="69"/>
                  </a:cubicBezTo>
                  <a:cubicBezTo>
                    <a:pt x="49" y="67"/>
                    <a:pt x="49" y="64"/>
                    <a:pt x="50" y="62"/>
                  </a:cubicBezTo>
                  <a:cubicBezTo>
                    <a:pt x="23" y="36"/>
                    <a:pt x="23" y="36"/>
                    <a:pt x="23" y="36"/>
                  </a:cubicBezTo>
                  <a:cubicBezTo>
                    <a:pt x="22" y="36"/>
                    <a:pt x="20" y="36"/>
                    <a:pt x="18" y="36"/>
                  </a:cubicBezTo>
                  <a:cubicBezTo>
                    <a:pt x="9" y="36"/>
                    <a:pt x="0" y="28"/>
                    <a:pt x="0" y="18"/>
                  </a:cubicBezTo>
                  <a:cubicBezTo>
                    <a:pt x="0" y="17"/>
                    <a:pt x="1" y="15"/>
                    <a:pt x="1" y="13"/>
                  </a:cubicBezTo>
                  <a:cubicBezTo>
                    <a:pt x="4" y="16"/>
                    <a:pt x="4" y="16"/>
                    <a:pt x="4" y="16"/>
                  </a:cubicBezTo>
                  <a:cubicBezTo>
                    <a:pt x="5" y="21"/>
                    <a:pt x="10" y="25"/>
                    <a:pt x="15" y="25"/>
                  </a:cubicBezTo>
                  <a:cubicBezTo>
                    <a:pt x="21" y="25"/>
                    <a:pt x="25" y="20"/>
                    <a:pt x="25" y="15"/>
                  </a:cubicBezTo>
                  <a:cubicBezTo>
                    <a:pt x="25" y="11"/>
                    <a:pt x="23" y="7"/>
                    <a:pt x="19" y="5"/>
                  </a:cubicBezTo>
                  <a:cubicBezTo>
                    <a:pt x="18" y="0"/>
                    <a:pt x="18" y="0"/>
                    <a:pt x="18" y="0"/>
                  </a:cubicBezTo>
                  <a:cubicBezTo>
                    <a:pt x="18" y="0"/>
                    <a:pt x="18" y="0"/>
                    <a:pt x="18" y="0"/>
                  </a:cubicBezTo>
                  <a:cubicBezTo>
                    <a:pt x="28" y="0"/>
                    <a:pt x="36" y="8"/>
                    <a:pt x="36" y="18"/>
                  </a:cubicBezTo>
                  <a:cubicBezTo>
                    <a:pt x="36" y="20"/>
                    <a:pt x="36" y="23"/>
                    <a:pt x="35" y="25"/>
                  </a:cubicBezTo>
                  <a:cubicBezTo>
                    <a:pt x="62" y="51"/>
                    <a:pt x="62" y="51"/>
                    <a:pt x="62" y="51"/>
                  </a:cubicBezTo>
                  <a:cubicBezTo>
                    <a:pt x="64" y="51"/>
                    <a:pt x="65" y="51"/>
                    <a:pt x="66" y="51"/>
                  </a:cubicBezTo>
                  <a:cubicBezTo>
                    <a:pt x="76" y="51"/>
                    <a:pt x="84" y="59"/>
                    <a:pt x="85" y="69"/>
                  </a:cubicBez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grpSp>
      <p:sp>
        <p:nvSpPr>
          <p:cNvPr id="214" name="Freeform 58"/>
          <p:cNvSpPr>
            <a:spLocks noEditPoints="1"/>
          </p:cNvSpPr>
          <p:nvPr/>
        </p:nvSpPr>
        <p:spPr bwMode="black">
          <a:xfrm>
            <a:off x="9409634" y="3244698"/>
            <a:ext cx="380899" cy="408255"/>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p:spPr>
        <p:txBody>
          <a:bodyPr vert="horz" wrap="square" lIns="0" tIns="41141" rIns="82281" bIns="41141"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grpSp>
        <p:nvGrpSpPr>
          <p:cNvPr id="215" name="Group 537"/>
          <p:cNvGrpSpPr>
            <a:grpSpLocks noChangeAspect="1"/>
          </p:cNvGrpSpPr>
          <p:nvPr/>
        </p:nvGrpSpPr>
        <p:grpSpPr bwMode="auto">
          <a:xfrm>
            <a:off x="433841" y="4720161"/>
            <a:ext cx="431492" cy="431492"/>
            <a:chOff x="5688" y="5268"/>
            <a:chExt cx="949" cy="949"/>
          </a:xfrm>
          <a:solidFill>
            <a:srgbClr val="FFFFFF">
              <a:lumMod val="50000"/>
              <a:lumOff val="50000"/>
            </a:srgbClr>
          </a:solidFill>
        </p:grpSpPr>
        <p:sp>
          <p:nvSpPr>
            <p:cNvPr id="216" name="Freeform 538"/>
            <p:cNvSpPr>
              <a:spLocks/>
            </p:cNvSpPr>
            <p:nvPr/>
          </p:nvSpPr>
          <p:spPr bwMode="auto">
            <a:xfrm>
              <a:off x="6085" y="5665"/>
              <a:ext cx="552" cy="552"/>
            </a:xfrm>
            <a:custGeom>
              <a:avLst/>
              <a:gdLst>
                <a:gd name="T0" fmla="*/ 34 w 234"/>
                <a:gd name="T1" fmla="*/ 61 h 234"/>
                <a:gd name="T2" fmla="*/ 34 w 234"/>
                <a:gd name="T3" fmla="*/ 34 h 234"/>
                <a:gd name="T4" fmla="*/ 61 w 234"/>
                <a:gd name="T5" fmla="*/ 34 h 234"/>
                <a:gd name="T6" fmla="*/ 98 w 234"/>
                <a:gd name="T7" fmla="*/ 72 h 234"/>
                <a:gd name="T8" fmla="*/ 98 w 234"/>
                <a:gd name="T9" fmla="*/ 19 h 234"/>
                <a:gd name="T10" fmla="*/ 117 w 234"/>
                <a:gd name="T11" fmla="*/ 0 h 234"/>
                <a:gd name="T12" fmla="*/ 136 w 234"/>
                <a:gd name="T13" fmla="*/ 19 h 234"/>
                <a:gd name="T14" fmla="*/ 136 w 234"/>
                <a:gd name="T15" fmla="*/ 72 h 234"/>
                <a:gd name="T16" fmla="*/ 173 w 234"/>
                <a:gd name="T17" fmla="*/ 34 h 234"/>
                <a:gd name="T18" fmla="*/ 200 w 234"/>
                <a:gd name="T19" fmla="*/ 34 h 234"/>
                <a:gd name="T20" fmla="*/ 200 w 234"/>
                <a:gd name="T21" fmla="*/ 61 h 234"/>
                <a:gd name="T22" fmla="*/ 162 w 234"/>
                <a:gd name="T23" fmla="*/ 98 h 234"/>
                <a:gd name="T24" fmla="*/ 215 w 234"/>
                <a:gd name="T25" fmla="*/ 98 h 234"/>
                <a:gd name="T26" fmla="*/ 234 w 234"/>
                <a:gd name="T27" fmla="*/ 117 h 234"/>
                <a:gd name="T28" fmla="*/ 215 w 234"/>
                <a:gd name="T29" fmla="*/ 136 h 234"/>
                <a:gd name="T30" fmla="*/ 162 w 234"/>
                <a:gd name="T31" fmla="*/ 136 h 234"/>
                <a:gd name="T32" fmla="*/ 200 w 234"/>
                <a:gd name="T33" fmla="*/ 173 h 234"/>
                <a:gd name="T34" fmla="*/ 200 w 234"/>
                <a:gd name="T35" fmla="*/ 200 h 234"/>
                <a:gd name="T36" fmla="*/ 173 w 234"/>
                <a:gd name="T37" fmla="*/ 200 h 234"/>
                <a:gd name="T38" fmla="*/ 136 w 234"/>
                <a:gd name="T39" fmla="*/ 162 h 234"/>
                <a:gd name="T40" fmla="*/ 136 w 234"/>
                <a:gd name="T41" fmla="*/ 215 h 234"/>
                <a:gd name="T42" fmla="*/ 117 w 234"/>
                <a:gd name="T43" fmla="*/ 234 h 234"/>
                <a:gd name="T44" fmla="*/ 98 w 234"/>
                <a:gd name="T45" fmla="*/ 215 h 234"/>
                <a:gd name="T46" fmla="*/ 98 w 234"/>
                <a:gd name="T47" fmla="*/ 162 h 234"/>
                <a:gd name="T48" fmla="*/ 61 w 234"/>
                <a:gd name="T49" fmla="*/ 200 h 234"/>
                <a:gd name="T50" fmla="*/ 34 w 234"/>
                <a:gd name="T51" fmla="*/ 200 h 234"/>
                <a:gd name="T52" fmla="*/ 34 w 234"/>
                <a:gd name="T53" fmla="*/ 173 h 234"/>
                <a:gd name="T54" fmla="*/ 72 w 234"/>
                <a:gd name="T55" fmla="*/ 136 h 234"/>
                <a:gd name="T56" fmla="*/ 19 w 234"/>
                <a:gd name="T57" fmla="*/ 136 h 234"/>
                <a:gd name="T58" fmla="*/ 0 w 234"/>
                <a:gd name="T59" fmla="*/ 117 h 234"/>
                <a:gd name="T60" fmla="*/ 19 w 234"/>
                <a:gd name="T61" fmla="*/ 98 h 234"/>
                <a:gd name="T62" fmla="*/ 72 w 234"/>
                <a:gd name="T63" fmla="*/ 98 h 234"/>
                <a:gd name="T64" fmla="*/ 34 w 234"/>
                <a:gd name="T65" fmla="*/ 6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4" h="234">
                  <a:moveTo>
                    <a:pt x="34" y="61"/>
                  </a:moveTo>
                  <a:cubicBezTo>
                    <a:pt x="27" y="54"/>
                    <a:pt x="27" y="42"/>
                    <a:pt x="34" y="34"/>
                  </a:cubicBezTo>
                  <a:cubicBezTo>
                    <a:pt x="42" y="27"/>
                    <a:pt x="54" y="27"/>
                    <a:pt x="61" y="34"/>
                  </a:cubicBezTo>
                  <a:cubicBezTo>
                    <a:pt x="98" y="72"/>
                    <a:pt x="98" y="72"/>
                    <a:pt x="98" y="72"/>
                  </a:cubicBezTo>
                  <a:cubicBezTo>
                    <a:pt x="98" y="19"/>
                    <a:pt x="98" y="19"/>
                    <a:pt x="98" y="19"/>
                  </a:cubicBezTo>
                  <a:cubicBezTo>
                    <a:pt x="98" y="8"/>
                    <a:pt x="107" y="0"/>
                    <a:pt x="117" y="0"/>
                  </a:cubicBezTo>
                  <a:cubicBezTo>
                    <a:pt x="127" y="0"/>
                    <a:pt x="136" y="8"/>
                    <a:pt x="136" y="19"/>
                  </a:cubicBezTo>
                  <a:cubicBezTo>
                    <a:pt x="136" y="72"/>
                    <a:pt x="136" y="72"/>
                    <a:pt x="136" y="72"/>
                  </a:cubicBezTo>
                  <a:cubicBezTo>
                    <a:pt x="173" y="34"/>
                    <a:pt x="173" y="34"/>
                    <a:pt x="173" y="34"/>
                  </a:cubicBezTo>
                  <a:cubicBezTo>
                    <a:pt x="181" y="27"/>
                    <a:pt x="192" y="27"/>
                    <a:pt x="200" y="34"/>
                  </a:cubicBezTo>
                  <a:cubicBezTo>
                    <a:pt x="207" y="42"/>
                    <a:pt x="207" y="54"/>
                    <a:pt x="200" y="61"/>
                  </a:cubicBezTo>
                  <a:cubicBezTo>
                    <a:pt x="162" y="98"/>
                    <a:pt x="162" y="98"/>
                    <a:pt x="162" y="98"/>
                  </a:cubicBezTo>
                  <a:cubicBezTo>
                    <a:pt x="215" y="98"/>
                    <a:pt x="215" y="98"/>
                    <a:pt x="215" y="98"/>
                  </a:cubicBezTo>
                  <a:cubicBezTo>
                    <a:pt x="226" y="98"/>
                    <a:pt x="234" y="107"/>
                    <a:pt x="234" y="117"/>
                  </a:cubicBezTo>
                  <a:cubicBezTo>
                    <a:pt x="234" y="127"/>
                    <a:pt x="226" y="136"/>
                    <a:pt x="215" y="136"/>
                  </a:cubicBezTo>
                  <a:cubicBezTo>
                    <a:pt x="162" y="136"/>
                    <a:pt x="162" y="136"/>
                    <a:pt x="162" y="136"/>
                  </a:cubicBezTo>
                  <a:cubicBezTo>
                    <a:pt x="200" y="173"/>
                    <a:pt x="200" y="173"/>
                    <a:pt x="200" y="173"/>
                  </a:cubicBezTo>
                  <a:cubicBezTo>
                    <a:pt x="207" y="181"/>
                    <a:pt x="207" y="192"/>
                    <a:pt x="200" y="200"/>
                  </a:cubicBezTo>
                  <a:cubicBezTo>
                    <a:pt x="192" y="207"/>
                    <a:pt x="181" y="207"/>
                    <a:pt x="173" y="200"/>
                  </a:cubicBezTo>
                  <a:cubicBezTo>
                    <a:pt x="136" y="162"/>
                    <a:pt x="136" y="162"/>
                    <a:pt x="136" y="162"/>
                  </a:cubicBezTo>
                  <a:cubicBezTo>
                    <a:pt x="136" y="215"/>
                    <a:pt x="136" y="215"/>
                    <a:pt x="136" y="215"/>
                  </a:cubicBezTo>
                  <a:cubicBezTo>
                    <a:pt x="136" y="226"/>
                    <a:pt x="127" y="234"/>
                    <a:pt x="117" y="234"/>
                  </a:cubicBezTo>
                  <a:cubicBezTo>
                    <a:pt x="107" y="234"/>
                    <a:pt x="98" y="226"/>
                    <a:pt x="98" y="215"/>
                  </a:cubicBezTo>
                  <a:cubicBezTo>
                    <a:pt x="98" y="162"/>
                    <a:pt x="98" y="162"/>
                    <a:pt x="98" y="162"/>
                  </a:cubicBezTo>
                  <a:cubicBezTo>
                    <a:pt x="61" y="200"/>
                    <a:pt x="61" y="200"/>
                    <a:pt x="61" y="200"/>
                  </a:cubicBezTo>
                  <a:cubicBezTo>
                    <a:pt x="54" y="207"/>
                    <a:pt x="42" y="207"/>
                    <a:pt x="34" y="200"/>
                  </a:cubicBezTo>
                  <a:cubicBezTo>
                    <a:pt x="27" y="192"/>
                    <a:pt x="27" y="181"/>
                    <a:pt x="34" y="173"/>
                  </a:cubicBezTo>
                  <a:cubicBezTo>
                    <a:pt x="72" y="136"/>
                    <a:pt x="72" y="136"/>
                    <a:pt x="72" y="136"/>
                  </a:cubicBezTo>
                  <a:cubicBezTo>
                    <a:pt x="19" y="136"/>
                    <a:pt x="19" y="136"/>
                    <a:pt x="19" y="136"/>
                  </a:cubicBezTo>
                  <a:cubicBezTo>
                    <a:pt x="8" y="136"/>
                    <a:pt x="0" y="127"/>
                    <a:pt x="0" y="117"/>
                  </a:cubicBezTo>
                  <a:cubicBezTo>
                    <a:pt x="0" y="107"/>
                    <a:pt x="8" y="98"/>
                    <a:pt x="19" y="98"/>
                  </a:cubicBezTo>
                  <a:cubicBezTo>
                    <a:pt x="72" y="98"/>
                    <a:pt x="72" y="98"/>
                    <a:pt x="72" y="98"/>
                  </a:cubicBezTo>
                  <a:lnTo>
                    <a:pt x="34"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12">
                <a:defRPr/>
              </a:pPr>
              <a:endParaRPr lang="en-US" sz="1700" kern="0" dirty="0">
                <a:gradFill>
                  <a:gsLst>
                    <a:gs pos="1250">
                      <a:srgbClr val="FFFFFF"/>
                    </a:gs>
                    <a:gs pos="100000">
                      <a:srgbClr val="FFFFFF"/>
                    </a:gs>
                  </a:gsLst>
                  <a:lin ang="5400000" scaled="0"/>
                </a:gradFill>
                <a:ea typeface="MS PGothic" charset="0"/>
              </a:endParaRPr>
            </a:p>
          </p:txBody>
        </p:sp>
        <p:sp>
          <p:nvSpPr>
            <p:cNvPr id="217" name="Freeform 539"/>
            <p:cNvSpPr>
              <a:spLocks/>
            </p:cNvSpPr>
            <p:nvPr/>
          </p:nvSpPr>
          <p:spPr bwMode="auto">
            <a:xfrm>
              <a:off x="5688" y="5268"/>
              <a:ext cx="427" cy="427"/>
            </a:xfrm>
            <a:custGeom>
              <a:avLst/>
              <a:gdLst>
                <a:gd name="T0" fmla="*/ 181 w 181"/>
                <a:gd name="T1" fmla="*/ 40 h 181"/>
                <a:gd name="T2" fmla="*/ 163 w 181"/>
                <a:gd name="T3" fmla="*/ 21 h 181"/>
                <a:gd name="T4" fmla="*/ 144 w 181"/>
                <a:gd name="T5" fmla="*/ 40 h 181"/>
                <a:gd name="T6" fmla="*/ 144 w 181"/>
                <a:gd name="T7" fmla="*/ 117 h 181"/>
                <a:gd name="T8" fmla="*/ 34 w 181"/>
                <a:gd name="T9" fmla="*/ 8 h 181"/>
                <a:gd name="T10" fmla="*/ 8 w 181"/>
                <a:gd name="T11" fmla="*/ 8 h 181"/>
                <a:gd name="T12" fmla="*/ 8 w 181"/>
                <a:gd name="T13" fmla="*/ 34 h 181"/>
                <a:gd name="T14" fmla="*/ 117 w 181"/>
                <a:gd name="T15" fmla="*/ 144 h 181"/>
                <a:gd name="T16" fmla="*/ 40 w 181"/>
                <a:gd name="T17" fmla="*/ 144 h 181"/>
                <a:gd name="T18" fmla="*/ 21 w 181"/>
                <a:gd name="T19" fmla="*/ 163 h 181"/>
                <a:gd name="T20" fmla="*/ 40 w 181"/>
                <a:gd name="T21" fmla="*/ 181 h 181"/>
                <a:gd name="T22" fmla="*/ 162 w 181"/>
                <a:gd name="T23" fmla="*/ 181 h 181"/>
                <a:gd name="T24" fmla="*/ 176 w 181"/>
                <a:gd name="T25" fmla="*/ 176 h 181"/>
                <a:gd name="T26" fmla="*/ 181 w 181"/>
                <a:gd name="T27" fmla="*/ 163 h 181"/>
                <a:gd name="T28" fmla="*/ 181 w 181"/>
                <a:gd name="T29" fmla="*/ 4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 h="181">
                  <a:moveTo>
                    <a:pt x="181" y="40"/>
                  </a:moveTo>
                  <a:cubicBezTo>
                    <a:pt x="181" y="29"/>
                    <a:pt x="173" y="21"/>
                    <a:pt x="163" y="21"/>
                  </a:cubicBezTo>
                  <a:cubicBezTo>
                    <a:pt x="152" y="21"/>
                    <a:pt x="144" y="29"/>
                    <a:pt x="144" y="40"/>
                  </a:cubicBezTo>
                  <a:cubicBezTo>
                    <a:pt x="144" y="117"/>
                    <a:pt x="144" y="117"/>
                    <a:pt x="144" y="117"/>
                  </a:cubicBezTo>
                  <a:cubicBezTo>
                    <a:pt x="34" y="8"/>
                    <a:pt x="34" y="8"/>
                    <a:pt x="34" y="8"/>
                  </a:cubicBezTo>
                  <a:cubicBezTo>
                    <a:pt x="27" y="0"/>
                    <a:pt x="15" y="0"/>
                    <a:pt x="8" y="8"/>
                  </a:cubicBezTo>
                  <a:cubicBezTo>
                    <a:pt x="0" y="15"/>
                    <a:pt x="0" y="27"/>
                    <a:pt x="8" y="34"/>
                  </a:cubicBezTo>
                  <a:cubicBezTo>
                    <a:pt x="117" y="144"/>
                    <a:pt x="117" y="144"/>
                    <a:pt x="117" y="144"/>
                  </a:cubicBezTo>
                  <a:cubicBezTo>
                    <a:pt x="40" y="144"/>
                    <a:pt x="40" y="144"/>
                    <a:pt x="40" y="144"/>
                  </a:cubicBezTo>
                  <a:cubicBezTo>
                    <a:pt x="29" y="144"/>
                    <a:pt x="21" y="152"/>
                    <a:pt x="21" y="163"/>
                  </a:cubicBezTo>
                  <a:cubicBezTo>
                    <a:pt x="21" y="173"/>
                    <a:pt x="29" y="181"/>
                    <a:pt x="40" y="181"/>
                  </a:cubicBezTo>
                  <a:cubicBezTo>
                    <a:pt x="162" y="181"/>
                    <a:pt x="162" y="181"/>
                    <a:pt x="162" y="181"/>
                  </a:cubicBezTo>
                  <a:cubicBezTo>
                    <a:pt x="167" y="181"/>
                    <a:pt x="172" y="179"/>
                    <a:pt x="176" y="176"/>
                  </a:cubicBezTo>
                  <a:cubicBezTo>
                    <a:pt x="179" y="172"/>
                    <a:pt x="181" y="167"/>
                    <a:pt x="181" y="163"/>
                  </a:cubicBezTo>
                  <a:lnTo>
                    <a:pt x="181"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12">
                <a:defRPr/>
              </a:pPr>
              <a:endParaRPr lang="en-US" sz="1700" kern="0" dirty="0">
                <a:gradFill>
                  <a:gsLst>
                    <a:gs pos="1250">
                      <a:srgbClr val="FFFFFF"/>
                    </a:gs>
                    <a:gs pos="100000">
                      <a:srgbClr val="FFFFFF"/>
                    </a:gs>
                  </a:gsLst>
                  <a:lin ang="5400000" scaled="0"/>
                </a:gradFill>
                <a:ea typeface="MS PGothic" charset="0"/>
              </a:endParaRPr>
            </a:p>
          </p:txBody>
        </p:sp>
      </p:grpSp>
      <p:sp>
        <p:nvSpPr>
          <p:cNvPr id="218" name="Freeform 12"/>
          <p:cNvSpPr>
            <a:spLocks noChangeAspect="1" noEditPoints="1"/>
          </p:cNvSpPr>
          <p:nvPr/>
        </p:nvSpPr>
        <p:spPr bwMode="black">
          <a:xfrm>
            <a:off x="433842" y="3312852"/>
            <a:ext cx="450511" cy="271945"/>
          </a:xfrm>
          <a:custGeom>
            <a:avLst/>
            <a:gdLst>
              <a:gd name="T0" fmla="*/ 292 w 349"/>
              <a:gd name="T1" fmla="*/ 160 h 211"/>
              <a:gd name="T2" fmla="*/ 230 w 349"/>
              <a:gd name="T3" fmla="*/ 131 h 211"/>
              <a:gd name="T4" fmla="*/ 227 w 349"/>
              <a:gd name="T5" fmla="*/ 136 h 211"/>
              <a:gd name="T6" fmla="*/ 265 w 349"/>
              <a:gd name="T7" fmla="*/ 177 h 211"/>
              <a:gd name="T8" fmla="*/ 204 w 349"/>
              <a:gd name="T9" fmla="*/ 147 h 211"/>
              <a:gd name="T10" fmla="*/ 200 w 349"/>
              <a:gd name="T11" fmla="*/ 152 h 211"/>
              <a:gd name="T12" fmla="*/ 238 w 349"/>
              <a:gd name="T13" fmla="*/ 193 h 211"/>
              <a:gd name="T14" fmla="*/ 191 w 349"/>
              <a:gd name="T15" fmla="*/ 174 h 211"/>
              <a:gd name="T16" fmla="*/ 188 w 349"/>
              <a:gd name="T17" fmla="*/ 178 h 211"/>
              <a:gd name="T18" fmla="*/ 208 w 349"/>
              <a:gd name="T19" fmla="*/ 205 h 211"/>
              <a:gd name="T20" fmla="*/ 172 w 349"/>
              <a:gd name="T21" fmla="*/ 194 h 211"/>
              <a:gd name="T22" fmla="*/ 176 w 349"/>
              <a:gd name="T23" fmla="*/ 172 h 211"/>
              <a:gd name="T24" fmla="*/ 154 w 349"/>
              <a:gd name="T25" fmla="*/ 146 h 211"/>
              <a:gd name="T26" fmla="*/ 133 w 349"/>
              <a:gd name="T27" fmla="*/ 127 h 211"/>
              <a:gd name="T28" fmla="*/ 114 w 349"/>
              <a:gd name="T29" fmla="*/ 130 h 211"/>
              <a:gd name="T30" fmla="*/ 101 w 349"/>
              <a:gd name="T31" fmla="*/ 124 h 211"/>
              <a:gd name="T32" fmla="*/ 72 w 349"/>
              <a:gd name="T33" fmla="*/ 121 h 211"/>
              <a:gd name="T34" fmla="*/ 48 w 349"/>
              <a:gd name="T35" fmla="*/ 135 h 211"/>
              <a:gd name="T36" fmla="*/ 71 w 349"/>
              <a:gd name="T37" fmla="*/ 27 h 211"/>
              <a:gd name="T38" fmla="*/ 75 w 349"/>
              <a:gd name="T39" fmla="*/ 46 h 211"/>
              <a:gd name="T40" fmla="*/ 101 w 349"/>
              <a:gd name="T41" fmla="*/ 79 h 211"/>
              <a:gd name="T42" fmla="*/ 118 w 349"/>
              <a:gd name="T43" fmla="*/ 76 h 211"/>
              <a:gd name="T44" fmla="*/ 158 w 349"/>
              <a:gd name="T45" fmla="*/ 53 h 211"/>
              <a:gd name="T46" fmla="*/ 289 w 349"/>
              <a:gd name="T47" fmla="*/ 140 h 211"/>
              <a:gd name="T48" fmla="*/ 242 w 349"/>
              <a:gd name="T49" fmla="*/ 37 h 211"/>
              <a:gd name="T50" fmla="*/ 148 w 349"/>
              <a:gd name="T51" fmla="*/ 4 h 211"/>
              <a:gd name="T52" fmla="*/ 94 w 349"/>
              <a:gd name="T53" fmla="*/ 33 h 211"/>
              <a:gd name="T54" fmla="*/ 102 w 349"/>
              <a:gd name="T55" fmla="*/ 70 h 211"/>
              <a:gd name="T56" fmla="*/ 113 w 349"/>
              <a:gd name="T57" fmla="*/ 67 h 211"/>
              <a:gd name="T58" fmla="*/ 188 w 349"/>
              <a:gd name="T59" fmla="*/ 56 h 211"/>
              <a:gd name="T60" fmla="*/ 294 w 349"/>
              <a:gd name="T61" fmla="*/ 133 h 211"/>
              <a:gd name="T62" fmla="*/ 314 w 349"/>
              <a:gd name="T63" fmla="*/ 130 h 211"/>
              <a:gd name="T64" fmla="*/ 253 w 349"/>
              <a:gd name="T65" fmla="*/ 41 h 211"/>
              <a:gd name="T66" fmla="*/ 139 w 349"/>
              <a:gd name="T67" fmla="*/ 164 h 211"/>
              <a:gd name="T68" fmla="*/ 130 w 349"/>
              <a:gd name="T69" fmla="*/ 137 h 211"/>
              <a:gd name="T70" fmla="*/ 112 w 349"/>
              <a:gd name="T71" fmla="*/ 149 h 211"/>
              <a:gd name="T72" fmla="*/ 84 w 349"/>
              <a:gd name="T73" fmla="*/ 143 h 211"/>
              <a:gd name="T74" fmla="*/ 67 w 349"/>
              <a:gd name="T75" fmla="*/ 131 h 211"/>
              <a:gd name="T76" fmla="*/ 59 w 349"/>
              <a:gd name="T77" fmla="*/ 168 h 211"/>
              <a:gd name="T78" fmla="*/ 76 w 349"/>
              <a:gd name="T79" fmla="*/ 178 h 211"/>
              <a:gd name="T80" fmla="*/ 90 w 349"/>
              <a:gd name="T81" fmla="*/ 188 h 211"/>
              <a:gd name="T82" fmla="*/ 106 w 349"/>
              <a:gd name="T83" fmla="*/ 181 h 211"/>
              <a:gd name="T84" fmla="*/ 116 w 349"/>
              <a:gd name="T85" fmla="*/ 200 h 211"/>
              <a:gd name="T86" fmla="*/ 131 w 349"/>
              <a:gd name="T87" fmla="*/ 193 h 211"/>
              <a:gd name="T88" fmla="*/ 145 w 349"/>
              <a:gd name="T89" fmla="*/ 209 h 211"/>
              <a:gd name="T90" fmla="*/ 166 w 349"/>
              <a:gd name="T91" fmla="*/ 174 h 211"/>
              <a:gd name="T92" fmla="*/ 349 w 349"/>
              <a:gd name="T93" fmla="*/ 124 h 211"/>
              <a:gd name="T94" fmla="*/ 326 w 349"/>
              <a:gd name="T95" fmla="*/ 22 h 211"/>
              <a:gd name="T96" fmla="*/ 323 w 349"/>
              <a:gd name="T97" fmla="*/ 135 h 211"/>
              <a:gd name="T98" fmla="*/ 349 w 349"/>
              <a:gd name="T99" fmla="*/ 124 h 211"/>
              <a:gd name="T100" fmla="*/ 47 w 349"/>
              <a:gd name="T101" fmla="*/ 11 h 211"/>
              <a:gd name="T102" fmla="*/ 3 w 349"/>
              <a:gd name="T103" fmla="*/ 118 h 211"/>
              <a:gd name="T104" fmla="*/ 35 w 349"/>
              <a:gd name="T105" fmla="*/ 13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9" h="211">
                <a:moveTo>
                  <a:pt x="289" y="140"/>
                </a:moveTo>
                <a:cubicBezTo>
                  <a:pt x="294" y="144"/>
                  <a:pt x="296" y="154"/>
                  <a:pt x="292" y="160"/>
                </a:cubicBezTo>
                <a:cubicBezTo>
                  <a:pt x="289" y="164"/>
                  <a:pt x="285" y="167"/>
                  <a:pt x="279" y="167"/>
                </a:cubicBezTo>
                <a:cubicBezTo>
                  <a:pt x="279" y="167"/>
                  <a:pt x="279" y="167"/>
                  <a:pt x="230" y="131"/>
                </a:cubicBezTo>
                <a:cubicBezTo>
                  <a:pt x="228" y="130"/>
                  <a:pt x="227" y="131"/>
                  <a:pt x="226" y="132"/>
                </a:cubicBezTo>
                <a:cubicBezTo>
                  <a:pt x="226" y="134"/>
                  <a:pt x="226" y="135"/>
                  <a:pt x="227" y="136"/>
                </a:cubicBezTo>
                <a:cubicBezTo>
                  <a:pt x="227" y="136"/>
                  <a:pt x="227" y="136"/>
                  <a:pt x="267" y="164"/>
                </a:cubicBezTo>
                <a:cubicBezTo>
                  <a:pt x="267" y="168"/>
                  <a:pt x="267" y="172"/>
                  <a:pt x="265" y="177"/>
                </a:cubicBezTo>
                <a:cubicBezTo>
                  <a:pt x="262" y="181"/>
                  <a:pt x="257" y="183"/>
                  <a:pt x="253" y="183"/>
                </a:cubicBezTo>
                <a:cubicBezTo>
                  <a:pt x="253" y="183"/>
                  <a:pt x="253" y="183"/>
                  <a:pt x="204" y="147"/>
                </a:cubicBezTo>
                <a:cubicBezTo>
                  <a:pt x="203" y="147"/>
                  <a:pt x="200" y="147"/>
                  <a:pt x="200" y="148"/>
                </a:cubicBezTo>
                <a:cubicBezTo>
                  <a:pt x="199" y="150"/>
                  <a:pt x="199" y="151"/>
                  <a:pt x="200" y="152"/>
                </a:cubicBezTo>
                <a:cubicBezTo>
                  <a:pt x="200" y="152"/>
                  <a:pt x="200" y="152"/>
                  <a:pt x="240" y="181"/>
                </a:cubicBezTo>
                <a:cubicBezTo>
                  <a:pt x="240" y="185"/>
                  <a:pt x="240" y="189"/>
                  <a:pt x="238" y="193"/>
                </a:cubicBezTo>
                <a:cubicBezTo>
                  <a:pt x="235" y="197"/>
                  <a:pt x="231" y="198"/>
                  <a:pt x="226" y="198"/>
                </a:cubicBezTo>
                <a:cubicBezTo>
                  <a:pt x="226" y="198"/>
                  <a:pt x="226" y="198"/>
                  <a:pt x="191" y="174"/>
                </a:cubicBezTo>
                <a:cubicBezTo>
                  <a:pt x="189" y="172"/>
                  <a:pt x="188" y="172"/>
                  <a:pt x="187" y="174"/>
                </a:cubicBezTo>
                <a:cubicBezTo>
                  <a:pt x="187" y="175"/>
                  <a:pt x="187" y="177"/>
                  <a:pt x="188" y="178"/>
                </a:cubicBezTo>
                <a:cubicBezTo>
                  <a:pt x="188" y="178"/>
                  <a:pt x="188" y="178"/>
                  <a:pt x="210" y="194"/>
                </a:cubicBezTo>
                <a:cubicBezTo>
                  <a:pt x="211" y="198"/>
                  <a:pt x="210" y="202"/>
                  <a:pt x="208" y="205"/>
                </a:cubicBezTo>
                <a:cubicBezTo>
                  <a:pt x="204" y="209"/>
                  <a:pt x="200" y="211"/>
                  <a:pt x="196" y="211"/>
                </a:cubicBezTo>
                <a:cubicBezTo>
                  <a:pt x="196" y="211"/>
                  <a:pt x="196" y="211"/>
                  <a:pt x="172" y="194"/>
                </a:cubicBezTo>
                <a:cubicBezTo>
                  <a:pt x="172" y="194"/>
                  <a:pt x="172" y="194"/>
                  <a:pt x="176" y="175"/>
                </a:cubicBezTo>
                <a:cubicBezTo>
                  <a:pt x="176" y="175"/>
                  <a:pt x="176" y="174"/>
                  <a:pt x="176" y="172"/>
                </a:cubicBezTo>
                <a:cubicBezTo>
                  <a:pt x="177" y="160"/>
                  <a:pt x="169" y="150"/>
                  <a:pt x="157" y="147"/>
                </a:cubicBezTo>
                <a:cubicBezTo>
                  <a:pt x="156" y="146"/>
                  <a:pt x="156" y="146"/>
                  <a:pt x="154" y="146"/>
                </a:cubicBezTo>
                <a:cubicBezTo>
                  <a:pt x="153" y="146"/>
                  <a:pt x="152" y="146"/>
                  <a:pt x="150" y="146"/>
                </a:cubicBezTo>
                <a:cubicBezTo>
                  <a:pt x="149" y="136"/>
                  <a:pt x="142" y="130"/>
                  <a:pt x="133" y="127"/>
                </a:cubicBezTo>
                <a:cubicBezTo>
                  <a:pt x="131" y="127"/>
                  <a:pt x="130" y="127"/>
                  <a:pt x="130" y="127"/>
                </a:cubicBezTo>
                <a:cubicBezTo>
                  <a:pt x="123" y="126"/>
                  <a:pt x="118" y="127"/>
                  <a:pt x="114" y="130"/>
                </a:cubicBezTo>
                <a:cubicBezTo>
                  <a:pt x="111" y="127"/>
                  <a:pt x="107" y="124"/>
                  <a:pt x="102" y="124"/>
                </a:cubicBezTo>
                <a:cubicBezTo>
                  <a:pt x="101" y="124"/>
                  <a:pt x="101" y="124"/>
                  <a:pt x="101" y="124"/>
                </a:cubicBezTo>
                <a:cubicBezTo>
                  <a:pt x="95" y="123"/>
                  <a:pt x="90" y="124"/>
                  <a:pt x="86" y="127"/>
                </a:cubicBezTo>
                <a:cubicBezTo>
                  <a:pt x="82" y="124"/>
                  <a:pt x="76" y="121"/>
                  <a:pt x="72" y="121"/>
                </a:cubicBezTo>
                <a:cubicBezTo>
                  <a:pt x="70" y="121"/>
                  <a:pt x="67" y="121"/>
                  <a:pt x="64" y="121"/>
                </a:cubicBezTo>
                <a:cubicBezTo>
                  <a:pt x="56" y="124"/>
                  <a:pt x="51" y="128"/>
                  <a:pt x="48" y="135"/>
                </a:cubicBezTo>
                <a:cubicBezTo>
                  <a:pt x="48" y="135"/>
                  <a:pt x="48" y="135"/>
                  <a:pt x="44" y="134"/>
                </a:cubicBezTo>
                <a:cubicBezTo>
                  <a:pt x="43" y="81"/>
                  <a:pt x="71" y="27"/>
                  <a:pt x="71" y="27"/>
                </a:cubicBezTo>
                <a:cubicBezTo>
                  <a:pt x="71" y="27"/>
                  <a:pt x="76" y="27"/>
                  <a:pt x="84" y="27"/>
                </a:cubicBezTo>
                <a:cubicBezTo>
                  <a:pt x="79" y="33"/>
                  <a:pt x="75" y="40"/>
                  <a:pt x="75" y="46"/>
                </a:cubicBezTo>
                <a:cubicBezTo>
                  <a:pt x="74" y="53"/>
                  <a:pt x="75" y="58"/>
                  <a:pt x="78" y="64"/>
                </a:cubicBezTo>
                <a:cubicBezTo>
                  <a:pt x="83" y="73"/>
                  <a:pt x="91" y="79"/>
                  <a:pt x="101" y="79"/>
                </a:cubicBezTo>
                <a:cubicBezTo>
                  <a:pt x="101" y="79"/>
                  <a:pt x="101" y="79"/>
                  <a:pt x="101" y="79"/>
                </a:cubicBezTo>
                <a:cubicBezTo>
                  <a:pt x="106" y="80"/>
                  <a:pt x="113" y="79"/>
                  <a:pt x="118" y="76"/>
                </a:cubicBezTo>
                <a:cubicBezTo>
                  <a:pt x="118" y="76"/>
                  <a:pt x="118" y="76"/>
                  <a:pt x="122" y="73"/>
                </a:cubicBezTo>
                <a:cubicBezTo>
                  <a:pt x="122" y="73"/>
                  <a:pt x="122" y="73"/>
                  <a:pt x="158" y="53"/>
                </a:cubicBezTo>
                <a:cubicBezTo>
                  <a:pt x="158" y="53"/>
                  <a:pt x="158" y="53"/>
                  <a:pt x="183" y="64"/>
                </a:cubicBezTo>
                <a:cubicBezTo>
                  <a:pt x="183" y="64"/>
                  <a:pt x="183" y="64"/>
                  <a:pt x="289" y="140"/>
                </a:cubicBezTo>
                <a:close/>
                <a:moveTo>
                  <a:pt x="253" y="41"/>
                </a:moveTo>
                <a:cubicBezTo>
                  <a:pt x="250" y="41"/>
                  <a:pt x="246" y="40"/>
                  <a:pt x="242" y="37"/>
                </a:cubicBezTo>
                <a:cubicBezTo>
                  <a:pt x="165" y="2"/>
                  <a:pt x="165" y="2"/>
                  <a:pt x="165" y="2"/>
                </a:cubicBezTo>
                <a:cubicBezTo>
                  <a:pt x="160" y="0"/>
                  <a:pt x="153" y="1"/>
                  <a:pt x="148" y="4"/>
                </a:cubicBezTo>
                <a:cubicBezTo>
                  <a:pt x="117" y="21"/>
                  <a:pt x="117" y="21"/>
                  <a:pt x="117" y="21"/>
                </a:cubicBezTo>
                <a:cubicBezTo>
                  <a:pt x="94" y="33"/>
                  <a:pt x="94" y="33"/>
                  <a:pt x="94" y="33"/>
                </a:cubicBezTo>
                <a:cubicBezTo>
                  <a:pt x="85" y="39"/>
                  <a:pt x="82" y="51"/>
                  <a:pt x="87" y="60"/>
                </a:cubicBezTo>
                <a:cubicBezTo>
                  <a:pt x="90" y="66"/>
                  <a:pt x="96" y="70"/>
                  <a:pt x="102" y="70"/>
                </a:cubicBezTo>
                <a:cubicBezTo>
                  <a:pt x="106" y="70"/>
                  <a:pt x="110" y="70"/>
                  <a:pt x="113" y="67"/>
                </a:cubicBezTo>
                <a:cubicBezTo>
                  <a:pt x="113" y="67"/>
                  <a:pt x="113" y="67"/>
                  <a:pt x="113" y="67"/>
                </a:cubicBezTo>
                <a:cubicBezTo>
                  <a:pt x="159" y="43"/>
                  <a:pt x="159" y="43"/>
                  <a:pt x="159" y="43"/>
                </a:cubicBezTo>
                <a:cubicBezTo>
                  <a:pt x="188" y="56"/>
                  <a:pt x="188" y="56"/>
                  <a:pt x="188" y="56"/>
                </a:cubicBezTo>
                <a:cubicBezTo>
                  <a:pt x="228" y="86"/>
                  <a:pt x="228" y="86"/>
                  <a:pt x="228" y="86"/>
                </a:cubicBezTo>
                <a:cubicBezTo>
                  <a:pt x="294" y="133"/>
                  <a:pt x="294" y="133"/>
                  <a:pt x="294" y="133"/>
                </a:cubicBezTo>
                <a:cubicBezTo>
                  <a:pt x="295" y="134"/>
                  <a:pt x="295" y="134"/>
                  <a:pt x="295" y="134"/>
                </a:cubicBezTo>
                <a:cubicBezTo>
                  <a:pt x="314" y="130"/>
                  <a:pt x="314" y="130"/>
                  <a:pt x="314" y="130"/>
                </a:cubicBezTo>
                <a:cubicBezTo>
                  <a:pt x="317" y="68"/>
                  <a:pt x="289" y="39"/>
                  <a:pt x="289" y="39"/>
                </a:cubicBezTo>
                <a:cubicBezTo>
                  <a:pt x="289" y="39"/>
                  <a:pt x="261" y="44"/>
                  <a:pt x="253" y="41"/>
                </a:cubicBezTo>
                <a:close/>
                <a:moveTo>
                  <a:pt x="155" y="157"/>
                </a:moveTo>
                <a:cubicBezTo>
                  <a:pt x="149" y="156"/>
                  <a:pt x="142" y="158"/>
                  <a:pt x="139" y="164"/>
                </a:cubicBezTo>
                <a:cubicBezTo>
                  <a:pt x="141" y="154"/>
                  <a:pt x="141" y="154"/>
                  <a:pt x="141" y="154"/>
                </a:cubicBezTo>
                <a:cubicBezTo>
                  <a:pt x="143" y="146"/>
                  <a:pt x="138" y="138"/>
                  <a:pt x="130" y="137"/>
                </a:cubicBezTo>
                <a:cubicBezTo>
                  <a:pt x="122" y="135"/>
                  <a:pt x="114" y="139"/>
                  <a:pt x="112" y="148"/>
                </a:cubicBezTo>
                <a:cubicBezTo>
                  <a:pt x="112" y="149"/>
                  <a:pt x="112" y="149"/>
                  <a:pt x="112" y="149"/>
                </a:cubicBezTo>
                <a:cubicBezTo>
                  <a:pt x="112" y="142"/>
                  <a:pt x="107" y="135"/>
                  <a:pt x="100" y="134"/>
                </a:cubicBezTo>
                <a:cubicBezTo>
                  <a:pt x="94" y="133"/>
                  <a:pt x="86" y="137"/>
                  <a:pt x="84" y="143"/>
                </a:cubicBezTo>
                <a:cubicBezTo>
                  <a:pt x="84" y="143"/>
                  <a:pt x="84" y="143"/>
                  <a:pt x="84" y="143"/>
                </a:cubicBezTo>
                <a:cubicBezTo>
                  <a:pt x="82" y="135"/>
                  <a:pt x="74" y="130"/>
                  <a:pt x="67" y="131"/>
                </a:cubicBezTo>
                <a:cubicBezTo>
                  <a:pt x="59" y="134"/>
                  <a:pt x="53" y="141"/>
                  <a:pt x="55" y="149"/>
                </a:cubicBezTo>
                <a:cubicBezTo>
                  <a:pt x="59" y="168"/>
                  <a:pt x="59" y="168"/>
                  <a:pt x="59" y="168"/>
                </a:cubicBezTo>
                <a:cubicBezTo>
                  <a:pt x="60" y="173"/>
                  <a:pt x="65" y="178"/>
                  <a:pt x="72" y="178"/>
                </a:cubicBezTo>
                <a:cubicBezTo>
                  <a:pt x="74" y="178"/>
                  <a:pt x="75" y="178"/>
                  <a:pt x="76" y="178"/>
                </a:cubicBezTo>
                <a:cubicBezTo>
                  <a:pt x="78" y="178"/>
                  <a:pt x="78" y="178"/>
                  <a:pt x="79" y="177"/>
                </a:cubicBezTo>
                <a:cubicBezTo>
                  <a:pt x="80" y="182"/>
                  <a:pt x="84" y="186"/>
                  <a:pt x="90" y="188"/>
                </a:cubicBezTo>
                <a:cubicBezTo>
                  <a:pt x="91" y="188"/>
                  <a:pt x="91" y="188"/>
                  <a:pt x="91" y="188"/>
                </a:cubicBezTo>
                <a:cubicBezTo>
                  <a:pt x="96" y="188"/>
                  <a:pt x="102" y="185"/>
                  <a:pt x="106" y="181"/>
                </a:cubicBezTo>
                <a:cubicBezTo>
                  <a:pt x="104" y="182"/>
                  <a:pt x="104" y="182"/>
                  <a:pt x="104" y="182"/>
                </a:cubicBezTo>
                <a:cubicBezTo>
                  <a:pt x="103" y="189"/>
                  <a:pt x="108" y="197"/>
                  <a:pt x="116" y="200"/>
                </a:cubicBezTo>
                <a:cubicBezTo>
                  <a:pt x="116" y="200"/>
                  <a:pt x="116" y="200"/>
                  <a:pt x="118" y="200"/>
                </a:cubicBezTo>
                <a:cubicBezTo>
                  <a:pt x="123" y="200"/>
                  <a:pt x="129" y="197"/>
                  <a:pt x="131" y="193"/>
                </a:cubicBezTo>
                <a:cubicBezTo>
                  <a:pt x="131" y="200"/>
                  <a:pt x="135" y="206"/>
                  <a:pt x="143" y="209"/>
                </a:cubicBezTo>
                <a:cubicBezTo>
                  <a:pt x="143" y="209"/>
                  <a:pt x="143" y="209"/>
                  <a:pt x="145" y="209"/>
                </a:cubicBezTo>
                <a:cubicBezTo>
                  <a:pt x="151" y="209"/>
                  <a:pt x="158" y="205"/>
                  <a:pt x="161" y="197"/>
                </a:cubicBezTo>
                <a:cubicBezTo>
                  <a:pt x="166" y="174"/>
                  <a:pt x="166" y="174"/>
                  <a:pt x="166" y="174"/>
                </a:cubicBezTo>
                <a:cubicBezTo>
                  <a:pt x="168" y="166"/>
                  <a:pt x="162" y="158"/>
                  <a:pt x="155" y="157"/>
                </a:cubicBezTo>
                <a:close/>
                <a:moveTo>
                  <a:pt x="349" y="124"/>
                </a:moveTo>
                <a:cubicBezTo>
                  <a:pt x="338" y="30"/>
                  <a:pt x="338" y="30"/>
                  <a:pt x="338" y="30"/>
                </a:cubicBezTo>
                <a:cubicBezTo>
                  <a:pt x="337" y="24"/>
                  <a:pt x="332" y="21"/>
                  <a:pt x="326" y="22"/>
                </a:cubicBezTo>
                <a:cubicBezTo>
                  <a:pt x="294" y="30"/>
                  <a:pt x="294" y="30"/>
                  <a:pt x="294" y="30"/>
                </a:cubicBezTo>
                <a:cubicBezTo>
                  <a:pt x="294" y="30"/>
                  <a:pt x="328" y="64"/>
                  <a:pt x="323" y="135"/>
                </a:cubicBezTo>
                <a:cubicBezTo>
                  <a:pt x="338" y="135"/>
                  <a:pt x="338" y="135"/>
                  <a:pt x="338" y="135"/>
                </a:cubicBezTo>
                <a:cubicBezTo>
                  <a:pt x="345" y="135"/>
                  <a:pt x="349" y="130"/>
                  <a:pt x="349" y="124"/>
                </a:cubicBezTo>
                <a:close/>
                <a:moveTo>
                  <a:pt x="63" y="21"/>
                </a:moveTo>
                <a:cubicBezTo>
                  <a:pt x="47" y="11"/>
                  <a:pt x="47" y="11"/>
                  <a:pt x="47" y="11"/>
                </a:cubicBezTo>
                <a:cubicBezTo>
                  <a:pt x="42" y="9"/>
                  <a:pt x="36" y="11"/>
                  <a:pt x="34" y="17"/>
                </a:cubicBezTo>
                <a:cubicBezTo>
                  <a:pt x="3" y="118"/>
                  <a:pt x="3" y="118"/>
                  <a:pt x="3" y="118"/>
                </a:cubicBezTo>
                <a:cubicBezTo>
                  <a:pt x="0" y="124"/>
                  <a:pt x="4" y="130"/>
                  <a:pt x="9" y="130"/>
                </a:cubicBezTo>
                <a:cubicBezTo>
                  <a:pt x="35" y="135"/>
                  <a:pt x="35" y="135"/>
                  <a:pt x="35" y="135"/>
                </a:cubicBezTo>
                <a:cubicBezTo>
                  <a:pt x="32" y="79"/>
                  <a:pt x="63" y="21"/>
                  <a:pt x="6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endParaRPr lang="en-US" sz="2400" dirty="0">
              <a:gradFill>
                <a:gsLst>
                  <a:gs pos="1250">
                    <a:srgbClr val="FFFFFF"/>
                  </a:gs>
                  <a:gs pos="100000">
                    <a:srgbClr val="FFFFFF"/>
                  </a:gs>
                </a:gsLst>
                <a:lin ang="5400000" scaled="0"/>
              </a:gradFill>
              <a:ea typeface="MS PGothic" charset="0"/>
            </a:endParaRPr>
          </a:p>
        </p:txBody>
      </p:sp>
      <p:sp>
        <p:nvSpPr>
          <p:cNvPr id="219" name="Freeform 22"/>
          <p:cNvSpPr>
            <a:spLocks noChangeAspect="1" noEditPoints="1"/>
          </p:cNvSpPr>
          <p:nvPr/>
        </p:nvSpPr>
        <p:spPr bwMode="black">
          <a:xfrm>
            <a:off x="433841" y="5490084"/>
            <a:ext cx="378826" cy="378726"/>
          </a:xfrm>
          <a:custGeom>
            <a:avLst/>
            <a:gdLst>
              <a:gd name="T0" fmla="*/ 300 w 300"/>
              <a:gd name="T1" fmla="*/ 141 h 300"/>
              <a:gd name="T2" fmla="*/ 285 w 300"/>
              <a:gd name="T3" fmla="*/ 141 h 300"/>
              <a:gd name="T4" fmla="*/ 159 w 300"/>
              <a:gd name="T5" fmla="*/ 15 h 300"/>
              <a:gd name="T6" fmla="*/ 159 w 300"/>
              <a:gd name="T7" fmla="*/ 0 h 300"/>
              <a:gd name="T8" fmla="*/ 141 w 300"/>
              <a:gd name="T9" fmla="*/ 0 h 300"/>
              <a:gd name="T10" fmla="*/ 141 w 300"/>
              <a:gd name="T11" fmla="*/ 15 h 300"/>
              <a:gd name="T12" fmla="*/ 15 w 300"/>
              <a:gd name="T13" fmla="*/ 141 h 300"/>
              <a:gd name="T14" fmla="*/ 0 w 300"/>
              <a:gd name="T15" fmla="*/ 141 h 300"/>
              <a:gd name="T16" fmla="*/ 0 w 300"/>
              <a:gd name="T17" fmla="*/ 159 h 300"/>
              <a:gd name="T18" fmla="*/ 15 w 300"/>
              <a:gd name="T19" fmla="*/ 159 h 300"/>
              <a:gd name="T20" fmla="*/ 141 w 300"/>
              <a:gd name="T21" fmla="*/ 285 h 300"/>
              <a:gd name="T22" fmla="*/ 141 w 300"/>
              <a:gd name="T23" fmla="*/ 300 h 300"/>
              <a:gd name="T24" fmla="*/ 159 w 300"/>
              <a:gd name="T25" fmla="*/ 300 h 300"/>
              <a:gd name="T26" fmla="*/ 159 w 300"/>
              <a:gd name="T27" fmla="*/ 285 h 300"/>
              <a:gd name="T28" fmla="*/ 285 w 300"/>
              <a:gd name="T29" fmla="*/ 159 h 300"/>
              <a:gd name="T30" fmla="*/ 300 w 300"/>
              <a:gd name="T31" fmla="*/ 159 h 300"/>
              <a:gd name="T32" fmla="*/ 300 w 300"/>
              <a:gd name="T33" fmla="*/ 141 h 300"/>
              <a:gd name="T34" fmla="*/ 258 w 300"/>
              <a:gd name="T35" fmla="*/ 141 h 300"/>
              <a:gd name="T36" fmla="*/ 230 w 300"/>
              <a:gd name="T37" fmla="*/ 141 h 300"/>
              <a:gd name="T38" fmla="*/ 159 w 300"/>
              <a:gd name="T39" fmla="*/ 70 h 300"/>
              <a:gd name="T40" fmla="*/ 159 w 300"/>
              <a:gd name="T41" fmla="*/ 42 h 300"/>
              <a:gd name="T42" fmla="*/ 258 w 300"/>
              <a:gd name="T43" fmla="*/ 141 h 300"/>
              <a:gd name="T44" fmla="*/ 141 w 300"/>
              <a:gd name="T45" fmla="*/ 125 h 300"/>
              <a:gd name="T46" fmla="*/ 125 w 300"/>
              <a:gd name="T47" fmla="*/ 141 h 300"/>
              <a:gd name="T48" fmla="*/ 97 w 300"/>
              <a:gd name="T49" fmla="*/ 141 h 300"/>
              <a:gd name="T50" fmla="*/ 141 w 300"/>
              <a:gd name="T51" fmla="*/ 97 h 300"/>
              <a:gd name="T52" fmla="*/ 141 w 300"/>
              <a:gd name="T53" fmla="*/ 125 h 300"/>
              <a:gd name="T54" fmla="*/ 125 w 300"/>
              <a:gd name="T55" fmla="*/ 159 h 300"/>
              <a:gd name="T56" fmla="*/ 141 w 300"/>
              <a:gd name="T57" fmla="*/ 175 h 300"/>
              <a:gd name="T58" fmla="*/ 141 w 300"/>
              <a:gd name="T59" fmla="*/ 203 h 300"/>
              <a:gd name="T60" fmla="*/ 97 w 300"/>
              <a:gd name="T61" fmla="*/ 159 h 300"/>
              <a:gd name="T62" fmla="*/ 125 w 300"/>
              <a:gd name="T63" fmla="*/ 159 h 300"/>
              <a:gd name="T64" fmla="*/ 159 w 300"/>
              <a:gd name="T65" fmla="*/ 175 h 300"/>
              <a:gd name="T66" fmla="*/ 175 w 300"/>
              <a:gd name="T67" fmla="*/ 159 h 300"/>
              <a:gd name="T68" fmla="*/ 203 w 300"/>
              <a:gd name="T69" fmla="*/ 159 h 300"/>
              <a:gd name="T70" fmla="*/ 159 w 300"/>
              <a:gd name="T71" fmla="*/ 203 h 300"/>
              <a:gd name="T72" fmla="*/ 159 w 300"/>
              <a:gd name="T73" fmla="*/ 175 h 300"/>
              <a:gd name="T74" fmla="*/ 175 w 300"/>
              <a:gd name="T75" fmla="*/ 141 h 300"/>
              <a:gd name="T76" fmla="*/ 159 w 300"/>
              <a:gd name="T77" fmla="*/ 125 h 300"/>
              <a:gd name="T78" fmla="*/ 159 w 300"/>
              <a:gd name="T79" fmla="*/ 97 h 300"/>
              <a:gd name="T80" fmla="*/ 203 w 300"/>
              <a:gd name="T81" fmla="*/ 141 h 300"/>
              <a:gd name="T82" fmla="*/ 175 w 300"/>
              <a:gd name="T83" fmla="*/ 141 h 300"/>
              <a:gd name="T84" fmla="*/ 141 w 300"/>
              <a:gd name="T85" fmla="*/ 42 h 300"/>
              <a:gd name="T86" fmla="*/ 141 w 300"/>
              <a:gd name="T87" fmla="*/ 70 h 300"/>
              <a:gd name="T88" fmla="*/ 70 w 300"/>
              <a:gd name="T89" fmla="*/ 141 h 300"/>
              <a:gd name="T90" fmla="*/ 42 w 300"/>
              <a:gd name="T91" fmla="*/ 141 h 300"/>
              <a:gd name="T92" fmla="*/ 141 w 300"/>
              <a:gd name="T93" fmla="*/ 42 h 300"/>
              <a:gd name="T94" fmla="*/ 42 w 300"/>
              <a:gd name="T95" fmla="*/ 159 h 300"/>
              <a:gd name="T96" fmla="*/ 70 w 300"/>
              <a:gd name="T97" fmla="*/ 159 h 300"/>
              <a:gd name="T98" fmla="*/ 141 w 300"/>
              <a:gd name="T99" fmla="*/ 230 h 300"/>
              <a:gd name="T100" fmla="*/ 141 w 300"/>
              <a:gd name="T101" fmla="*/ 258 h 300"/>
              <a:gd name="T102" fmla="*/ 42 w 300"/>
              <a:gd name="T103" fmla="*/ 159 h 300"/>
              <a:gd name="T104" fmla="*/ 159 w 300"/>
              <a:gd name="T105" fmla="*/ 258 h 300"/>
              <a:gd name="T106" fmla="*/ 159 w 300"/>
              <a:gd name="T107" fmla="*/ 230 h 300"/>
              <a:gd name="T108" fmla="*/ 230 w 300"/>
              <a:gd name="T109" fmla="*/ 159 h 300"/>
              <a:gd name="T110" fmla="*/ 258 w 300"/>
              <a:gd name="T111" fmla="*/ 159 h 300"/>
              <a:gd name="T112" fmla="*/ 159 w 300"/>
              <a:gd name="T113" fmla="*/ 25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 h="300">
                <a:moveTo>
                  <a:pt x="300" y="141"/>
                </a:moveTo>
                <a:cubicBezTo>
                  <a:pt x="285" y="141"/>
                  <a:pt x="285" y="141"/>
                  <a:pt x="285" y="141"/>
                </a:cubicBezTo>
                <a:cubicBezTo>
                  <a:pt x="280" y="74"/>
                  <a:pt x="226" y="20"/>
                  <a:pt x="159" y="15"/>
                </a:cubicBezTo>
                <a:cubicBezTo>
                  <a:pt x="159" y="0"/>
                  <a:pt x="159" y="0"/>
                  <a:pt x="159" y="0"/>
                </a:cubicBezTo>
                <a:cubicBezTo>
                  <a:pt x="141" y="0"/>
                  <a:pt x="141" y="0"/>
                  <a:pt x="141" y="0"/>
                </a:cubicBezTo>
                <a:cubicBezTo>
                  <a:pt x="141" y="15"/>
                  <a:pt x="141" y="15"/>
                  <a:pt x="141" y="15"/>
                </a:cubicBezTo>
                <a:cubicBezTo>
                  <a:pt x="74" y="20"/>
                  <a:pt x="20" y="74"/>
                  <a:pt x="15" y="141"/>
                </a:cubicBezTo>
                <a:cubicBezTo>
                  <a:pt x="0" y="141"/>
                  <a:pt x="0" y="141"/>
                  <a:pt x="0" y="141"/>
                </a:cubicBezTo>
                <a:cubicBezTo>
                  <a:pt x="0" y="159"/>
                  <a:pt x="0" y="159"/>
                  <a:pt x="0" y="159"/>
                </a:cubicBezTo>
                <a:cubicBezTo>
                  <a:pt x="15" y="159"/>
                  <a:pt x="15" y="159"/>
                  <a:pt x="15" y="159"/>
                </a:cubicBezTo>
                <a:cubicBezTo>
                  <a:pt x="20" y="226"/>
                  <a:pt x="74" y="280"/>
                  <a:pt x="141" y="285"/>
                </a:cubicBezTo>
                <a:cubicBezTo>
                  <a:pt x="141" y="300"/>
                  <a:pt x="141" y="300"/>
                  <a:pt x="141" y="300"/>
                </a:cubicBezTo>
                <a:cubicBezTo>
                  <a:pt x="159" y="300"/>
                  <a:pt x="159" y="300"/>
                  <a:pt x="159" y="300"/>
                </a:cubicBezTo>
                <a:cubicBezTo>
                  <a:pt x="159" y="285"/>
                  <a:pt x="159" y="285"/>
                  <a:pt x="159" y="285"/>
                </a:cubicBezTo>
                <a:cubicBezTo>
                  <a:pt x="226" y="280"/>
                  <a:pt x="280" y="226"/>
                  <a:pt x="285" y="159"/>
                </a:cubicBezTo>
                <a:cubicBezTo>
                  <a:pt x="300" y="159"/>
                  <a:pt x="300" y="159"/>
                  <a:pt x="300" y="159"/>
                </a:cubicBezTo>
                <a:lnTo>
                  <a:pt x="300" y="141"/>
                </a:lnTo>
                <a:close/>
                <a:moveTo>
                  <a:pt x="258" y="141"/>
                </a:moveTo>
                <a:cubicBezTo>
                  <a:pt x="230" y="141"/>
                  <a:pt x="230" y="141"/>
                  <a:pt x="230" y="141"/>
                </a:cubicBezTo>
                <a:cubicBezTo>
                  <a:pt x="226" y="103"/>
                  <a:pt x="197" y="74"/>
                  <a:pt x="159" y="70"/>
                </a:cubicBezTo>
                <a:cubicBezTo>
                  <a:pt x="159" y="42"/>
                  <a:pt x="159" y="42"/>
                  <a:pt x="159" y="42"/>
                </a:cubicBezTo>
                <a:cubicBezTo>
                  <a:pt x="211" y="47"/>
                  <a:pt x="253" y="89"/>
                  <a:pt x="258" y="141"/>
                </a:cubicBezTo>
                <a:close/>
                <a:moveTo>
                  <a:pt x="141" y="125"/>
                </a:moveTo>
                <a:cubicBezTo>
                  <a:pt x="133" y="127"/>
                  <a:pt x="127" y="133"/>
                  <a:pt x="125" y="141"/>
                </a:cubicBezTo>
                <a:cubicBezTo>
                  <a:pt x="97" y="141"/>
                  <a:pt x="97" y="141"/>
                  <a:pt x="97" y="141"/>
                </a:cubicBezTo>
                <a:cubicBezTo>
                  <a:pt x="101" y="118"/>
                  <a:pt x="118" y="101"/>
                  <a:pt x="141" y="97"/>
                </a:cubicBezTo>
                <a:lnTo>
                  <a:pt x="141" y="125"/>
                </a:lnTo>
                <a:close/>
                <a:moveTo>
                  <a:pt x="125" y="159"/>
                </a:moveTo>
                <a:cubicBezTo>
                  <a:pt x="127" y="167"/>
                  <a:pt x="133" y="173"/>
                  <a:pt x="141" y="175"/>
                </a:cubicBezTo>
                <a:cubicBezTo>
                  <a:pt x="141" y="203"/>
                  <a:pt x="141" y="203"/>
                  <a:pt x="141" y="203"/>
                </a:cubicBezTo>
                <a:cubicBezTo>
                  <a:pt x="118" y="199"/>
                  <a:pt x="101" y="182"/>
                  <a:pt x="97" y="159"/>
                </a:cubicBezTo>
                <a:lnTo>
                  <a:pt x="125" y="159"/>
                </a:lnTo>
                <a:close/>
                <a:moveTo>
                  <a:pt x="159" y="175"/>
                </a:moveTo>
                <a:cubicBezTo>
                  <a:pt x="167" y="173"/>
                  <a:pt x="173" y="167"/>
                  <a:pt x="175" y="159"/>
                </a:cubicBezTo>
                <a:cubicBezTo>
                  <a:pt x="203" y="159"/>
                  <a:pt x="203" y="159"/>
                  <a:pt x="203" y="159"/>
                </a:cubicBezTo>
                <a:cubicBezTo>
                  <a:pt x="199" y="182"/>
                  <a:pt x="182" y="199"/>
                  <a:pt x="159" y="203"/>
                </a:cubicBezTo>
                <a:lnTo>
                  <a:pt x="159" y="175"/>
                </a:lnTo>
                <a:close/>
                <a:moveTo>
                  <a:pt x="175" y="141"/>
                </a:moveTo>
                <a:cubicBezTo>
                  <a:pt x="173" y="133"/>
                  <a:pt x="167" y="127"/>
                  <a:pt x="159" y="125"/>
                </a:cubicBezTo>
                <a:cubicBezTo>
                  <a:pt x="159" y="97"/>
                  <a:pt x="159" y="97"/>
                  <a:pt x="159" y="97"/>
                </a:cubicBezTo>
                <a:cubicBezTo>
                  <a:pt x="182" y="101"/>
                  <a:pt x="199" y="118"/>
                  <a:pt x="203" y="141"/>
                </a:cubicBezTo>
                <a:lnTo>
                  <a:pt x="175" y="141"/>
                </a:lnTo>
                <a:close/>
                <a:moveTo>
                  <a:pt x="141" y="42"/>
                </a:moveTo>
                <a:cubicBezTo>
                  <a:pt x="141" y="70"/>
                  <a:pt x="141" y="70"/>
                  <a:pt x="141" y="70"/>
                </a:cubicBezTo>
                <a:cubicBezTo>
                  <a:pt x="103" y="74"/>
                  <a:pt x="74" y="103"/>
                  <a:pt x="70" y="141"/>
                </a:cubicBezTo>
                <a:cubicBezTo>
                  <a:pt x="42" y="141"/>
                  <a:pt x="42" y="141"/>
                  <a:pt x="42" y="141"/>
                </a:cubicBezTo>
                <a:cubicBezTo>
                  <a:pt x="47" y="89"/>
                  <a:pt x="89" y="47"/>
                  <a:pt x="141" y="42"/>
                </a:cubicBezTo>
                <a:close/>
                <a:moveTo>
                  <a:pt x="42" y="159"/>
                </a:moveTo>
                <a:cubicBezTo>
                  <a:pt x="70" y="159"/>
                  <a:pt x="70" y="159"/>
                  <a:pt x="70" y="159"/>
                </a:cubicBezTo>
                <a:cubicBezTo>
                  <a:pt x="74" y="197"/>
                  <a:pt x="103" y="226"/>
                  <a:pt x="141" y="230"/>
                </a:cubicBezTo>
                <a:cubicBezTo>
                  <a:pt x="141" y="258"/>
                  <a:pt x="141" y="258"/>
                  <a:pt x="141" y="258"/>
                </a:cubicBezTo>
                <a:cubicBezTo>
                  <a:pt x="89" y="253"/>
                  <a:pt x="47" y="211"/>
                  <a:pt x="42" y="159"/>
                </a:cubicBezTo>
                <a:close/>
                <a:moveTo>
                  <a:pt x="159" y="258"/>
                </a:moveTo>
                <a:cubicBezTo>
                  <a:pt x="159" y="230"/>
                  <a:pt x="159" y="230"/>
                  <a:pt x="159" y="230"/>
                </a:cubicBezTo>
                <a:cubicBezTo>
                  <a:pt x="197" y="226"/>
                  <a:pt x="226" y="197"/>
                  <a:pt x="230" y="159"/>
                </a:cubicBezTo>
                <a:cubicBezTo>
                  <a:pt x="258" y="159"/>
                  <a:pt x="258" y="159"/>
                  <a:pt x="258" y="159"/>
                </a:cubicBezTo>
                <a:cubicBezTo>
                  <a:pt x="253" y="211"/>
                  <a:pt x="211" y="253"/>
                  <a:pt x="159" y="2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1" tIns="41141" rIns="82281" bIns="41141" numCol="1" anchor="t" anchorCtr="0" compatLnSpc="1">
            <a:prstTxWarp prst="textNoShape">
              <a:avLst/>
            </a:prstTxWarp>
          </a:bodyPr>
          <a:lstStyle/>
          <a:p>
            <a:pPr defTabSz="932384"/>
            <a:endParaRPr lang="en-US" sz="1598" dirty="0">
              <a:gradFill>
                <a:gsLst>
                  <a:gs pos="1250">
                    <a:srgbClr val="FFFFFF"/>
                  </a:gs>
                  <a:gs pos="100000">
                    <a:srgbClr val="FFFFFF"/>
                  </a:gs>
                </a:gsLst>
                <a:lin ang="5400000" scaled="0"/>
              </a:gradFill>
              <a:ea typeface="MS PGothic" charset="0"/>
            </a:endParaRPr>
          </a:p>
        </p:txBody>
      </p:sp>
      <p:sp>
        <p:nvSpPr>
          <p:cNvPr id="220" name="Freeform 90"/>
          <p:cNvSpPr>
            <a:spLocks noChangeAspect="1" noEditPoints="1"/>
          </p:cNvSpPr>
          <p:nvPr/>
        </p:nvSpPr>
        <p:spPr bwMode="black">
          <a:xfrm>
            <a:off x="433842" y="4004069"/>
            <a:ext cx="343253" cy="376594"/>
          </a:xfrm>
          <a:custGeom>
            <a:avLst/>
            <a:gdLst>
              <a:gd name="T0" fmla="*/ 278 w 278"/>
              <a:gd name="T1" fmla="*/ 57 h 305"/>
              <a:gd name="T2" fmla="*/ 277 w 278"/>
              <a:gd name="T3" fmla="*/ 54 h 305"/>
              <a:gd name="T4" fmla="*/ 276 w 278"/>
              <a:gd name="T5" fmla="*/ 52 h 305"/>
              <a:gd name="T6" fmla="*/ 274 w 278"/>
              <a:gd name="T7" fmla="*/ 49 h 305"/>
              <a:gd name="T8" fmla="*/ 272 w 278"/>
              <a:gd name="T9" fmla="*/ 47 h 305"/>
              <a:gd name="T10" fmla="*/ 270 w 278"/>
              <a:gd name="T11" fmla="*/ 46 h 305"/>
              <a:gd name="T12" fmla="*/ 267 w 278"/>
              <a:gd name="T13" fmla="*/ 45 h 305"/>
              <a:gd name="T14" fmla="*/ 265 w 278"/>
              <a:gd name="T15" fmla="*/ 44 h 305"/>
              <a:gd name="T16" fmla="*/ 263 w 278"/>
              <a:gd name="T17" fmla="*/ 44 h 305"/>
              <a:gd name="T18" fmla="*/ 32 w 278"/>
              <a:gd name="T19" fmla="*/ 13 h 305"/>
              <a:gd name="T20" fmla="*/ 2 w 278"/>
              <a:gd name="T21" fmla="*/ 21 h 305"/>
              <a:gd name="T22" fmla="*/ 63 w 278"/>
              <a:gd name="T23" fmla="*/ 256 h 305"/>
              <a:gd name="T24" fmla="*/ 65 w 278"/>
              <a:gd name="T25" fmla="*/ 259 h 305"/>
              <a:gd name="T26" fmla="*/ 66 w 278"/>
              <a:gd name="T27" fmla="*/ 261 h 305"/>
              <a:gd name="T28" fmla="*/ 68 w 278"/>
              <a:gd name="T29" fmla="*/ 263 h 305"/>
              <a:gd name="T30" fmla="*/ 71 w 278"/>
              <a:gd name="T31" fmla="*/ 265 h 305"/>
              <a:gd name="T32" fmla="*/ 72 w 278"/>
              <a:gd name="T33" fmla="*/ 265 h 305"/>
              <a:gd name="T34" fmla="*/ 119 w 278"/>
              <a:gd name="T35" fmla="*/ 266 h 305"/>
              <a:gd name="T36" fmla="*/ 211 w 278"/>
              <a:gd name="T37" fmla="*/ 254 h 305"/>
              <a:gd name="T38" fmla="*/ 248 w 278"/>
              <a:gd name="T39" fmla="*/ 251 h 305"/>
              <a:gd name="T40" fmla="*/ 89 w 278"/>
              <a:gd name="T41" fmla="*/ 236 h 305"/>
              <a:gd name="T42" fmla="*/ 248 w 278"/>
              <a:gd name="T43" fmla="*/ 179 h 305"/>
              <a:gd name="T44" fmla="*/ 251 w 278"/>
              <a:gd name="T45" fmla="*/ 179 h 305"/>
              <a:gd name="T46" fmla="*/ 254 w 278"/>
              <a:gd name="T47" fmla="*/ 178 h 305"/>
              <a:gd name="T48" fmla="*/ 256 w 278"/>
              <a:gd name="T49" fmla="*/ 177 h 305"/>
              <a:gd name="T50" fmla="*/ 258 w 278"/>
              <a:gd name="T51" fmla="*/ 175 h 305"/>
              <a:gd name="T52" fmla="*/ 260 w 278"/>
              <a:gd name="T53" fmla="*/ 173 h 305"/>
              <a:gd name="T54" fmla="*/ 261 w 278"/>
              <a:gd name="T55" fmla="*/ 170 h 305"/>
              <a:gd name="T56" fmla="*/ 262 w 278"/>
              <a:gd name="T57" fmla="*/ 168 h 305"/>
              <a:gd name="T58" fmla="*/ 263 w 278"/>
              <a:gd name="T59" fmla="*/ 166 h 305"/>
              <a:gd name="T60" fmla="*/ 278 w 278"/>
              <a:gd name="T61" fmla="*/ 60 h 305"/>
              <a:gd name="T62" fmla="*/ 278 w 278"/>
              <a:gd name="T63" fmla="*/ 59 h 305"/>
              <a:gd name="T64" fmla="*/ 66 w 278"/>
              <a:gd name="T65" fmla="*/ 149 h 305"/>
              <a:gd name="T66" fmla="*/ 238 w 278"/>
              <a:gd name="T67" fmla="*/ 126 h 305"/>
              <a:gd name="T68" fmla="*/ 242 w 278"/>
              <a:gd name="T69" fmla="*/ 96 h 305"/>
              <a:gd name="T70" fmla="*/ 47 w 278"/>
              <a:gd name="T71" fmla="*/ 74 h 305"/>
              <a:gd name="T72" fmla="*/ 242 w 278"/>
              <a:gd name="T73" fmla="*/ 96 h 305"/>
              <a:gd name="T74" fmla="*/ 95 w 278"/>
              <a:gd name="T75" fmla="*/ 305 h 305"/>
              <a:gd name="T76" fmla="*/ 95 w 278"/>
              <a:gd name="T77" fmla="*/ 263 h 305"/>
              <a:gd name="T78" fmla="*/ 232 w 278"/>
              <a:gd name="T79" fmla="*/ 284 h 305"/>
              <a:gd name="T80" fmla="*/ 190 w 278"/>
              <a:gd name="T81" fmla="*/ 284 h 305"/>
              <a:gd name="T82" fmla="*/ 232 w 278"/>
              <a:gd name="T83" fmla="*/ 28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8" h="305">
                <a:moveTo>
                  <a:pt x="278" y="59"/>
                </a:moveTo>
                <a:cubicBezTo>
                  <a:pt x="278" y="58"/>
                  <a:pt x="278" y="57"/>
                  <a:pt x="278" y="57"/>
                </a:cubicBezTo>
                <a:cubicBezTo>
                  <a:pt x="278" y="56"/>
                  <a:pt x="278" y="56"/>
                  <a:pt x="278" y="56"/>
                </a:cubicBezTo>
                <a:cubicBezTo>
                  <a:pt x="277" y="55"/>
                  <a:pt x="277" y="55"/>
                  <a:pt x="277" y="54"/>
                </a:cubicBezTo>
                <a:cubicBezTo>
                  <a:pt x="277" y="54"/>
                  <a:pt x="277" y="53"/>
                  <a:pt x="277" y="53"/>
                </a:cubicBezTo>
                <a:cubicBezTo>
                  <a:pt x="276" y="52"/>
                  <a:pt x="276" y="52"/>
                  <a:pt x="276" y="52"/>
                </a:cubicBezTo>
                <a:cubicBezTo>
                  <a:pt x="276" y="51"/>
                  <a:pt x="275" y="51"/>
                  <a:pt x="275" y="50"/>
                </a:cubicBezTo>
                <a:cubicBezTo>
                  <a:pt x="275" y="50"/>
                  <a:pt x="275" y="50"/>
                  <a:pt x="274" y="49"/>
                </a:cubicBezTo>
                <a:cubicBezTo>
                  <a:pt x="274" y="49"/>
                  <a:pt x="274" y="48"/>
                  <a:pt x="273" y="48"/>
                </a:cubicBezTo>
                <a:cubicBezTo>
                  <a:pt x="273" y="48"/>
                  <a:pt x="273" y="48"/>
                  <a:pt x="272" y="47"/>
                </a:cubicBezTo>
                <a:cubicBezTo>
                  <a:pt x="272" y="47"/>
                  <a:pt x="271" y="47"/>
                  <a:pt x="271" y="46"/>
                </a:cubicBezTo>
                <a:cubicBezTo>
                  <a:pt x="271" y="46"/>
                  <a:pt x="270" y="46"/>
                  <a:pt x="270" y="46"/>
                </a:cubicBezTo>
                <a:cubicBezTo>
                  <a:pt x="269" y="45"/>
                  <a:pt x="269" y="45"/>
                  <a:pt x="268" y="45"/>
                </a:cubicBezTo>
                <a:cubicBezTo>
                  <a:pt x="268" y="45"/>
                  <a:pt x="268" y="45"/>
                  <a:pt x="267" y="45"/>
                </a:cubicBezTo>
                <a:cubicBezTo>
                  <a:pt x="267" y="44"/>
                  <a:pt x="266" y="44"/>
                  <a:pt x="266" y="44"/>
                </a:cubicBezTo>
                <a:cubicBezTo>
                  <a:pt x="265" y="44"/>
                  <a:pt x="265" y="44"/>
                  <a:pt x="265" y="44"/>
                </a:cubicBezTo>
                <a:cubicBezTo>
                  <a:pt x="265" y="44"/>
                  <a:pt x="264" y="44"/>
                  <a:pt x="264" y="44"/>
                </a:cubicBezTo>
                <a:cubicBezTo>
                  <a:pt x="264" y="44"/>
                  <a:pt x="263" y="44"/>
                  <a:pt x="263" y="44"/>
                </a:cubicBezTo>
                <a:cubicBezTo>
                  <a:pt x="39" y="44"/>
                  <a:pt x="39" y="44"/>
                  <a:pt x="39" y="44"/>
                </a:cubicBezTo>
                <a:cubicBezTo>
                  <a:pt x="32" y="13"/>
                  <a:pt x="32" y="13"/>
                  <a:pt x="32" y="13"/>
                </a:cubicBezTo>
                <a:cubicBezTo>
                  <a:pt x="29" y="5"/>
                  <a:pt x="21" y="0"/>
                  <a:pt x="13" y="2"/>
                </a:cubicBezTo>
                <a:cubicBezTo>
                  <a:pt x="5" y="5"/>
                  <a:pt x="0" y="13"/>
                  <a:pt x="2" y="21"/>
                </a:cubicBezTo>
                <a:cubicBezTo>
                  <a:pt x="62" y="255"/>
                  <a:pt x="62" y="255"/>
                  <a:pt x="62" y="255"/>
                </a:cubicBezTo>
                <a:cubicBezTo>
                  <a:pt x="63" y="255"/>
                  <a:pt x="63" y="256"/>
                  <a:pt x="63" y="256"/>
                </a:cubicBezTo>
                <a:cubicBezTo>
                  <a:pt x="63" y="256"/>
                  <a:pt x="63" y="257"/>
                  <a:pt x="63" y="257"/>
                </a:cubicBezTo>
                <a:cubicBezTo>
                  <a:pt x="64" y="258"/>
                  <a:pt x="64" y="259"/>
                  <a:pt x="65" y="259"/>
                </a:cubicBezTo>
                <a:cubicBezTo>
                  <a:pt x="65" y="259"/>
                  <a:pt x="65" y="259"/>
                  <a:pt x="65" y="259"/>
                </a:cubicBezTo>
                <a:cubicBezTo>
                  <a:pt x="65" y="260"/>
                  <a:pt x="66" y="261"/>
                  <a:pt x="66" y="261"/>
                </a:cubicBezTo>
                <a:cubicBezTo>
                  <a:pt x="66" y="262"/>
                  <a:pt x="67" y="262"/>
                  <a:pt x="67" y="262"/>
                </a:cubicBezTo>
                <a:cubicBezTo>
                  <a:pt x="67" y="262"/>
                  <a:pt x="68" y="263"/>
                  <a:pt x="68" y="263"/>
                </a:cubicBezTo>
                <a:cubicBezTo>
                  <a:pt x="69" y="263"/>
                  <a:pt x="69" y="264"/>
                  <a:pt x="69" y="264"/>
                </a:cubicBezTo>
                <a:cubicBezTo>
                  <a:pt x="70" y="264"/>
                  <a:pt x="70" y="264"/>
                  <a:pt x="71" y="265"/>
                </a:cubicBezTo>
                <a:cubicBezTo>
                  <a:pt x="71" y="265"/>
                  <a:pt x="71" y="265"/>
                  <a:pt x="72" y="265"/>
                </a:cubicBezTo>
                <a:cubicBezTo>
                  <a:pt x="72" y="265"/>
                  <a:pt x="72" y="265"/>
                  <a:pt x="72" y="265"/>
                </a:cubicBezTo>
                <a:cubicBezTo>
                  <a:pt x="77" y="258"/>
                  <a:pt x="86" y="254"/>
                  <a:pt x="95" y="254"/>
                </a:cubicBezTo>
                <a:cubicBezTo>
                  <a:pt x="105" y="254"/>
                  <a:pt x="113" y="259"/>
                  <a:pt x="119" y="266"/>
                </a:cubicBezTo>
                <a:cubicBezTo>
                  <a:pt x="187" y="266"/>
                  <a:pt x="187" y="266"/>
                  <a:pt x="187" y="266"/>
                </a:cubicBezTo>
                <a:cubicBezTo>
                  <a:pt x="193" y="259"/>
                  <a:pt x="201" y="254"/>
                  <a:pt x="211" y="254"/>
                </a:cubicBezTo>
                <a:cubicBezTo>
                  <a:pt x="221" y="254"/>
                  <a:pt x="229" y="259"/>
                  <a:pt x="235" y="266"/>
                </a:cubicBezTo>
                <a:cubicBezTo>
                  <a:pt x="242" y="265"/>
                  <a:pt x="248" y="259"/>
                  <a:pt x="248" y="251"/>
                </a:cubicBezTo>
                <a:cubicBezTo>
                  <a:pt x="248" y="243"/>
                  <a:pt x="241" y="236"/>
                  <a:pt x="233" y="236"/>
                </a:cubicBezTo>
                <a:cubicBezTo>
                  <a:pt x="89" y="236"/>
                  <a:pt x="89" y="236"/>
                  <a:pt x="89" y="236"/>
                </a:cubicBezTo>
                <a:cubicBezTo>
                  <a:pt x="74" y="179"/>
                  <a:pt x="74" y="179"/>
                  <a:pt x="74" y="179"/>
                </a:cubicBezTo>
                <a:cubicBezTo>
                  <a:pt x="248" y="179"/>
                  <a:pt x="248" y="179"/>
                  <a:pt x="248" y="179"/>
                </a:cubicBezTo>
                <a:cubicBezTo>
                  <a:pt x="248" y="179"/>
                  <a:pt x="248" y="179"/>
                  <a:pt x="248" y="179"/>
                </a:cubicBezTo>
                <a:cubicBezTo>
                  <a:pt x="249" y="179"/>
                  <a:pt x="250" y="179"/>
                  <a:pt x="251" y="179"/>
                </a:cubicBezTo>
                <a:cubicBezTo>
                  <a:pt x="251" y="179"/>
                  <a:pt x="251" y="179"/>
                  <a:pt x="252" y="178"/>
                </a:cubicBezTo>
                <a:cubicBezTo>
                  <a:pt x="252" y="178"/>
                  <a:pt x="253" y="178"/>
                  <a:pt x="254" y="178"/>
                </a:cubicBezTo>
                <a:cubicBezTo>
                  <a:pt x="254" y="178"/>
                  <a:pt x="254" y="178"/>
                  <a:pt x="255" y="177"/>
                </a:cubicBezTo>
                <a:cubicBezTo>
                  <a:pt x="255" y="177"/>
                  <a:pt x="256" y="177"/>
                  <a:pt x="256" y="177"/>
                </a:cubicBezTo>
                <a:cubicBezTo>
                  <a:pt x="256" y="176"/>
                  <a:pt x="257" y="176"/>
                  <a:pt x="257" y="176"/>
                </a:cubicBezTo>
                <a:cubicBezTo>
                  <a:pt x="257" y="176"/>
                  <a:pt x="258" y="175"/>
                  <a:pt x="258" y="175"/>
                </a:cubicBezTo>
                <a:cubicBezTo>
                  <a:pt x="259" y="175"/>
                  <a:pt x="259" y="174"/>
                  <a:pt x="259" y="174"/>
                </a:cubicBezTo>
                <a:cubicBezTo>
                  <a:pt x="259" y="174"/>
                  <a:pt x="260" y="173"/>
                  <a:pt x="260" y="173"/>
                </a:cubicBezTo>
                <a:cubicBezTo>
                  <a:pt x="260" y="173"/>
                  <a:pt x="261" y="172"/>
                  <a:pt x="261" y="172"/>
                </a:cubicBezTo>
                <a:cubicBezTo>
                  <a:pt x="261" y="171"/>
                  <a:pt x="261" y="171"/>
                  <a:pt x="261" y="170"/>
                </a:cubicBezTo>
                <a:cubicBezTo>
                  <a:pt x="262" y="170"/>
                  <a:pt x="262" y="170"/>
                  <a:pt x="262" y="169"/>
                </a:cubicBezTo>
                <a:cubicBezTo>
                  <a:pt x="262" y="169"/>
                  <a:pt x="262" y="168"/>
                  <a:pt x="262" y="168"/>
                </a:cubicBezTo>
                <a:cubicBezTo>
                  <a:pt x="263" y="167"/>
                  <a:pt x="263" y="167"/>
                  <a:pt x="263" y="167"/>
                </a:cubicBezTo>
                <a:cubicBezTo>
                  <a:pt x="263" y="166"/>
                  <a:pt x="263" y="166"/>
                  <a:pt x="263" y="166"/>
                </a:cubicBezTo>
                <a:cubicBezTo>
                  <a:pt x="278" y="61"/>
                  <a:pt x="278" y="61"/>
                  <a:pt x="278" y="61"/>
                </a:cubicBezTo>
                <a:cubicBezTo>
                  <a:pt x="278" y="61"/>
                  <a:pt x="278" y="60"/>
                  <a:pt x="278" y="60"/>
                </a:cubicBezTo>
                <a:cubicBezTo>
                  <a:pt x="278" y="60"/>
                  <a:pt x="278" y="59"/>
                  <a:pt x="278" y="59"/>
                </a:cubicBezTo>
                <a:cubicBezTo>
                  <a:pt x="278" y="59"/>
                  <a:pt x="278" y="59"/>
                  <a:pt x="278" y="59"/>
                </a:cubicBezTo>
                <a:close/>
                <a:moveTo>
                  <a:pt x="235" y="149"/>
                </a:moveTo>
                <a:cubicBezTo>
                  <a:pt x="66" y="149"/>
                  <a:pt x="66" y="149"/>
                  <a:pt x="66" y="149"/>
                </a:cubicBezTo>
                <a:cubicBezTo>
                  <a:pt x="61" y="126"/>
                  <a:pt x="61" y="126"/>
                  <a:pt x="61" y="126"/>
                </a:cubicBezTo>
                <a:cubicBezTo>
                  <a:pt x="238" y="126"/>
                  <a:pt x="238" y="126"/>
                  <a:pt x="238" y="126"/>
                </a:cubicBezTo>
                <a:lnTo>
                  <a:pt x="235" y="149"/>
                </a:lnTo>
                <a:close/>
                <a:moveTo>
                  <a:pt x="242" y="96"/>
                </a:moveTo>
                <a:cubicBezTo>
                  <a:pt x="53" y="96"/>
                  <a:pt x="53" y="96"/>
                  <a:pt x="53" y="96"/>
                </a:cubicBezTo>
                <a:cubicBezTo>
                  <a:pt x="47" y="74"/>
                  <a:pt x="47" y="74"/>
                  <a:pt x="47" y="74"/>
                </a:cubicBezTo>
                <a:cubicBezTo>
                  <a:pt x="246" y="74"/>
                  <a:pt x="246" y="74"/>
                  <a:pt x="246" y="74"/>
                </a:cubicBezTo>
                <a:lnTo>
                  <a:pt x="242" y="96"/>
                </a:lnTo>
                <a:close/>
                <a:moveTo>
                  <a:pt x="116" y="284"/>
                </a:moveTo>
                <a:cubicBezTo>
                  <a:pt x="116" y="296"/>
                  <a:pt x="107" y="305"/>
                  <a:pt x="95" y="305"/>
                </a:cubicBezTo>
                <a:cubicBezTo>
                  <a:pt x="83" y="305"/>
                  <a:pt x="74" y="296"/>
                  <a:pt x="74" y="284"/>
                </a:cubicBezTo>
                <a:cubicBezTo>
                  <a:pt x="74" y="272"/>
                  <a:pt x="83" y="263"/>
                  <a:pt x="95" y="263"/>
                </a:cubicBezTo>
                <a:cubicBezTo>
                  <a:pt x="107" y="263"/>
                  <a:pt x="116" y="272"/>
                  <a:pt x="116" y="284"/>
                </a:cubicBezTo>
                <a:close/>
                <a:moveTo>
                  <a:pt x="232" y="284"/>
                </a:moveTo>
                <a:cubicBezTo>
                  <a:pt x="232" y="296"/>
                  <a:pt x="223" y="305"/>
                  <a:pt x="211" y="305"/>
                </a:cubicBezTo>
                <a:cubicBezTo>
                  <a:pt x="200" y="305"/>
                  <a:pt x="190" y="296"/>
                  <a:pt x="190" y="284"/>
                </a:cubicBezTo>
                <a:cubicBezTo>
                  <a:pt x="190" y="272"/>
                  <a:pt x="200" y="263"/>
                  <a:pt x="211" y="263"/>
                </a:cubicBezTo>
                <a:cubicBezTo>
                  <a:pt x="223" y="263"/>
                  <a:pt x="232" y="272"/>
                  <a:pt x="232" y="2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1" tIns="41141" rIns="82281" bIns="41141" numCol="1" anchor="t" anchorCtr="0" compatLnSpc="1">
            <a:prstTxWarp prst="textNoShape">
              <a:avLst/>
            </a:prstTxWarp>
          </a:bodyPr>
          <a:lstStyle/>
          <a:p>
            <a:pPr defTabSz="932384"/>
            <a:endParaRPr lang="en-US" sz="1598" dirty="0">
              <a:gradFill>
                <a:gsLst>
                  <a:gs pos="1250">
                    <a:srgbClr val="FFFFFF"/>
                  </a:gs>
                  <a:gs pos="100000">
                    <a:srgbClr val="FFFFFF"/>
                  </a:gs>
                </a:gsLst>
                <a:lin ang="5400000" scaled="0"/>
              </a:gradFill>
              <a:ea typeface="MS PGothic" charset="0"/>
            </a:endParaRPr>
          </a:p>
        </p:txBody>
      </p:sp>
      <p:sp>
        <p:nvSpPr>
          <p:cNvPr id="221" name="Freeform 25"/>
          <p:cNvSpPr>
            <a:spLocks noChangeAspect="1" noEditPoints="1"/>
          </p:cNvSpPr>
          <p:nvPr/>
        </p:nvSpPr>
        <p:spPr bwMode="black">
          <a:xfrm>
            <a:off x="9409631" y="6233939"/>
            <a:ext cx="444047" cy="378093"/>
          </a:xfrm>
          <a:custGeom>
            <a:avLst/>
            <a:gdLst>
              <a:gd name="T0" fmla="*/ 300 w 300"/>
              <a:gd name="T1" fmla="*/ 201 h 255"/>
              <a:gd name="T2" fmla="*/ 288 w 300"/>
              <a:gd name="T3" fmla="*/ 210 h 255"/>
              <a:gd name="T4" fmla="*/ 285 w 300"/>
              <a:gd name="T5" fmla="*/ 214 h 255"/>
              <a:gd name="T6" fmla="*/ 266 w 300"/>
              <a:gd name="T7" fmla="*/ 230 h 255"/>
              <a:gd name="T8" fmla="*/ 229 w 300"/>
              <a:gd name="T9" fmla="*/ 245 h 255"/>
              <a:gd name="T10" fmla="*/ 169 w 300"/>
              <a:gd name="T11" fmla="*/ 253 h 255"/>
              <a:gd name="T12" fmla="*/ 47 w 300"/>
              <a:gd name="T13" fmla="*/ 231 h 255"/>
              <a:gd name="T14" fmla="*/ 47 w 300"/>
              <a:gd name="T15" fmla="*/ 186 h 255"/>
              <a:gd name="T16" fmla="*/ 89 w 300"/>
              <a:gd name="T17" fmla="*/ 168 h 255"/>
              <a:gd name="T18" fmla="*/ 130 w 300"/>
              <a:gd name="T19" fmla="*/ 171 h 255"/>
              <a:gd name="T20" fmla="*/ 163 w 300"/>
              <a:gd name="T21" fmla="*/ 174 h 255"/>
              <a:gd name="T22" fmla="*/ 198 w 300"/>
              <a:gd name="T23" fmla="*/ 169 h 255"/>
              <a:gd name="T24" fmla="*/ 219 w 300"/>
              <a:gd name="T25" fmla="*/ 182 h 255"/>
              <a:gd name="T26" fmla="*/ 201 w 300"/>
              <a:gd name="T27" fmla="*/ 195 h 255"/>
              <a:gd name="T28" fmla="*/ 174 w 300"/>
              <a:gd name="T29" fmla="*/ 194 h 255"/>
              <a:gd name="T30" fmla="*/ 144 w 300"/>
              <a:gd name="T31" fmla="*/ 202 h 255"/>
              <a:gd name="T32" fmla="*/ 177 w 300"/>
              <a:gd name="T33" fmla="*/ 217 h 255"/>
              <a:gd name="T34" fmla="*/ 223 w 300"/>
              <a:gd name="T35" fmla="*/ 218 h 255"/>
              <a:gd name="T36" fmla="*/ 255 w 300"/>
              <a:gd name="T37" fmla="*/ 209 h 255"/>
              <a:gd name="T38" fmla="*/ 287 w 300"/>
              <a:gd name="T39" fmla="*/ 193 h 255"/>
              <a:gd name="T40" fmla="*/ 300 w 300"/>
              <a:gd name="T41" fmla="*/ 201 h 255"/>
              <a:gd name="T42" fmla="*/ 34 w 300"/>
              <a:gd name="T43" fmla="*/ 173 h 255"/>
              <a:gd name="T44" fmla="*/ 0 w 300"/>
              <a:gd name="T45" fmla="*/ 173 h 255"/>
              <a:gd name="T46" fmla="*/ 0 w 300"/>
              <a:gd name="T47" fmla="*/ 240 h 255"/>
              <a:gd name="T48" fmla="*/ 34 w 300"/>
              <a:gd name="T49" fmla="*/ 240 h 255"/>
              <a:gd name="T50" fmla="*/ 39 w 300"/>
              <a:gd name="T51" fmla="*/ 235 h 255"/>
              <a:gd name="T52" fmla="*/ 39 w 300"/>
              <a:gd name="T53" fmla="*/ 177 h 255"/>
              <a:gd name="T54" fmla="*/ 34 w 300"/>
              <a:gd name="T55" fmla="*/ 173 h 255"/>
              <a:gd name="T56" fmla="*/ 246 w 300"/>
              <a:gd name="T57" fmla="*/ 24 h 255"/>
              <a:gd name="T58" fmla="*/ 246 w 300"/>
              <a:gd name="T59" fmla="*/ 147 h 255"/>
              <a:gd name="T60" fmla="*/ 123 w 300"/>
              <a:gd name="T61" fmla="*/ 147 h 255"/>
              <a:gd name="T62" fmla="*/ 123 w 300"/>
              <a:gd name="T63" fmla="*/ 122 h 255"/>
              <a:gd name="T64" fmla="*/ 99 w 300"/>
              <a:gd name="T65" fmla="*/ 122 h 255"/>
              <a:gd name="T66" fmla="*/ 99 w 300"/>
              <a:gd name="T67" fmla="*/ 0 h 255"/>
              <a:gd name="T68" fmla="*/ 221 w 300"/>
              <a:gd name="T69" fmla="*/ 0 h 255"/>
              <a:gd name="T70" fmla="*/ 221 w 300"/>
              <a:gd name="T71" fmla="*/ 24 h 255"/>
              <a:gd name="T72" fmla="*/ 246 w 300"/>
              <a:gd name="T73" fmla="*/ 24 h 255"/>
              <a:gd name="T74" fmla="*/ 123 w 300"/>
              <a:gd name="T75" fmla="*/ 116 h 255"/>
              <a:gd name="T76" fmla="*/ 123 w 300"/>
              <a:gd name="T77" fmla="*/ 24 h 255"/>
              <a:gd name="T78" fmla="*/ 215 w 300"/>
              <a:gd name="T79" fmla="*/ 24 h 255"/>
              <a:gd name="T80" fmla="*/ 215 w 300"/>
              <a:gd name="T81" fmla="*/ 6 h 255"/>
              <a:gd name="T82" fmla="*/ 105 w 300"/>
              <a:gd name="T83" fmla="*/ 6 h 255"/>
              <a:gd name="T84" fmla="*/ 105 w 300"/>
              <a:gd name="T85" fmla="*/ 116 h 255"/>
              <a:gd name="T86" fmla="*/ 123 w 300"/>
              <a:gd name="T87" fmla="*/ 116 h 255"/>
              <a:gd name="T88" fmla="*/ 224 w 300"/>
              <a:gd name="T89" fmla="*/ 85 h 255"/>
              <a:gd name="T90" fmla="*/ 183 w 300"/>
              <a:gd name="T91" fmla="*/ 56 h 255"/>
              <a:gd name="T92" fmla="*/ 183 w 300"/>
              <a:gd name="T93" fmla="*/ 76 h 255"/>
              <a:gd name="T94" fmla="*/ 145 w 300"/>
              <a:gd name="T95" fmla="*/ 76 h 255"/>
              <a:gd name="T96" fmla="*/ 145 w 300"/>
              <a:gd name="T97" fmla="*/ 94 h 255"/>
              <a:gd name="T98" fmla="*/ 183 w 300"/>
              <a:gd name="T99" fmla="*/ 94 h 255"/>
              <a:gd name="T100" fmla="*/ 183 w 300"/>
              <a:gd name="T101" fmla="*/ 115 h 255"/>
              <a:gd name="T102" fmla="*/ 224 w 300"/>
              <a:gd name="T103" fmla="*/ 8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55">
                <a:moveTo>
                  <a:pt x="300" y="201"/>
                </a:moveTo>
                <a:cubicBezTo>
                  <a:pt x="300" y="201"/>
                  <a:pt x="299" y="202"/>
                  <a:pt x="288" y="210"/>
                </a:cubicBezTo>
                <a:cubicBezTo>
                  <a:pt x="288" y="210"/>
                  <a:pt x="286" y="214"/>
                  <a:pt x="285" y="214"/>
                </a:cubicBezTo>
                <a:cubicBezTo>
                  <a:pt x="280" y="218"/>
                  <a:pt x="275" y="223"/>
                  <a:pt x="266" y="230"/>
                </a:cubicBezTo>
                <a:cubicBezTo>
                  <a:pt x="257" y="231"/>
                  <a:pt x="238" y="240"/>
                  <a:pt x="229" y="245"/>
                </a:cubicBezTo>
                <a:cubicBezTo>
                  <a:pt x="212" y="244"/>
                  <a:pt x="187" y="248"/>
                  <a:pt x="169" y="253"/>
                </a:cubicBezTo>
                <a:cubicBezTo>
                  <a:pt x="143" y="249"/>
                  <a:pt x="140" y="255"/>
                  <a:pt x="47" y="231"/>
                </a:cubicBezTo>
                <a:cubicBezTo>
                  <a:pt x="47" y="231"/>
                  <a:pt x="47" y="194"/>
                  <a:pt x="47" y="186"/>
                </a:cubicBezTo>
                <a:cubicBezTo>
                  <a:pt x="64" y="182"/>
                  <a:pt x="69" y="171"/>
                  <a:pt x="89" y="168"/>
                </a:cubicBezTo>
                <a:cubicBezTo>
                  <a:pt x="103" y="166"/>
                  <a:pt x="116" y="167"/>
                  <a:pt x="130" y="171"/>
                </a:cubicBezTo>
                <a:cubicBezTo>
                  <a:pt x="139" y="174"/>
                  <a:pt x="148" y="176"/>
                  <a:pt x="163" y="174"/>
                </a:cubicBezTo>
                <a:cubicBezTo>
                  <a:pt x="176" y="173"/>
                  <a:pt x="181" y="169"/>
                  <a:pt x="198" y="169"/>
                </a:cubicBezTo>
                <a:cubicBezTo>
                  <a:pt x="209" y="169"/>
                  <a:pt x="220" y="176"/>
                  <a:pt x="219" y="182"/>
                </a:cubicBezTo>
                <a:cubicBezTo>
                  <a:pt x="219" y="188"/>
                  <a:pt x="208" y="194"/>
                  <a:pt x="201" y="195"/>
                </a:cubicBezTo>
                <a:cubicBezTo>
                  <a:pt x="185" y="195"/>
                  <a:pt x="189" y="194"/>
                  <a:pt x="174" y="194"/>
                </a:cubicBezTo>
                <a:cubicBezTo>
                  <a:pt x="156" y="194"/>
                  <a:pt x="155" y="197"/>
                  <a:pt x="144" y="202"/>
                </a:cubicBezTo>
                <a:cubicBezTo>
                  <a:pt x="155" y="205"/>
                  <a:pt x="162" y="209"/>
                  <a:pt x="177" y="217"/>
                </a:cubicBezTo>
                <a:cubicBezTo>
                  <a:pt x="193" y="215"/>
                  <a:pt x="209" y="217"/>
                  <a:pt x="223" y="218"/>
                </a:cubicBezTo>
                <a:cubicBezTo>
                  <a:pt x="235" y="215"/>
                  <a:pt x="241" y="210"/>
                  <a:pt x="255" y="209"/>
                </a:cubicBezTo>
                <a:cubicBezTo>
                  <a:pt x="264" y="202"/>
                  <a:pt x="276" y="191"/>
                  <a:pt x="287" y="193"/>
                </a:cubicBezTo>
                <a:cubicBezTo>
                  <a:pt x="293" y="194"/>
                  <a:pt x="300" y="201"/>
                  <a:pt x="300" y="201"/>
                </a:cubicBezTo>
                <a:close/>
                <a:moveTo>
                  <a:pt x="34" y="173"/>
                </a:moveTo>
                <a:cubicBezTo>
                  <a:pt x="0" y="173"/>
                  <a:pt x="0" y="173"/>
                  <a:pt x="0" y="173"/>
                </a:cubicBezTo>
                <a:cubicBezTo>
                  <a:pt x="0" y="240"/>
                  <a:pt x="0" y="240"/>
                  <a:pt x="0" y="240"/>
                </a:cubicBezTo>
                <a:cubicBezTo>
                  <a:pt x="34" y="240"/>
                  <a:pt x="34" y="240"/>
                  <a:pt x="34" y="240"/>
                </a:cubicBezTo>
                <a:cubicBezTo>
                  <a:pt x="37" y="240"/>
                  <a:pt x="39" y="238"/>
                  <a:pt x="39" y="235"/>
                </a:cubicBezTo>
                <a:cubicBezTo>
                  <a:pt x="39" y="177"/>
                  <a:pt x="39" y="177"/>
                  <a:pt x="39" y="177"/>
                </a:cubicBezTo>
                <a:cubicBezTo>
                  <a:pt x="39" y="175"/>
                  <a:pt x="37" y="173"/>
                  <a:pt x="34" y="173"/>
                </a:cubicBezTo>
                <a:close/>
                <a:moveTo>
                  <a:pt x="246" y="24"/>
                </a:moveTo>
                <a:cubicBezTo>
                  <a:pt x="246" y="147"/>
                  <a:pt x="246" y="147"/>
                  <a:pt x="246" y="147"/>
                </a:cubicBezTo>
                <a:cubicBezTo>
                  <a:pt x="123" y="147"/>
                  <a:pt x="123" y="147"/>
                  <a:pt x="123" y="147"/>
                </a:cubicBezTo>
                <a:cubicBezTo>
                  <a:pt x="123" y="122"/>
                  <a:pt x="123" y="122"/>
                  <a:pt x="123" y="122"/>
                </a:cubicBezTo>
                <a:cubicBezTo>
                  <a:pt x="99" y="122"/>
                  <a:pt x="99" y="122"/>
                  <a:pt x="99" y="122"/>
                </a:cubicBezTo>
                <a:cubicBezTo>
                  <a:pt x="99" y="0"/>
                  <a:pt x="99" y="0"/>
                  <a:pt x="99" y="0"/>
                </a:cubicBezTo>
                <a:cubicBezTo>
                  <a:pt x="221" y="0"/>
                  <a:pt x="221" y="0"/>
                  <a:pt x="221" y="0"/>
                </a:cubicBezTo>
                <a:cubicBezTo>
                  <a:pt x="221" y="24"/>
                  <a:pt x="221" y="24"/>
                  <a:pt x="221" y="24"/>
                </a:cubicBezTo>
                <a:lnTo>
                  <a:pt x="246" y="24"/>
                </a:lnTo>
                <a:close/>
                <a:moveTo>
                  <a:pt x="123" y="116"/>
                </a:moveTo>
                <a:cubicBezTo>
                  <a:pt x="123" y="24"/>
                  <a:pt x="123" y="24"/>
                  <a:pt x="123" y="24"/>
                </a:cubicBezTo>
                <a:cubicBezTo>
                  <a:pt x="215" y="24"/>
                  <a:pt x="215" y="24"/>
                  <a:pt x="215" y="24"/>
                </a:cubicBezTo>
                <a:cubicBezTo>
                  <a:pt x="215" y="6"/>
                  <a:pt x="215" y="6"/>
                  <a:pt x="215" y="6"/>
                </a:cubicBezTo>
                <a:cubicBezTo>
                  <a:pt x="105" y="6"/>
                  <a:pt x="105" y="6"/>
                  <a:pt x="105" y="6"/>
                </a:cubicBezTo>
                <a:cubicBezTo>
                  <a:pt x="105" y="116"/>
                  <a:pt x="105" y="116"/>
                  <a:pt x="105" y="116"/>
                </a:cubicBezTo>
                <a:lnTo>
                  <a:pt x="123" y="116"/>
                </a:lnTo>
                <a:close/>
                <a:moveTo>
                  <a:pt x="224" y="85"/>
                </a:moveTo>
                <a:cubicBezTo>
                  <a:pt x="183" y="56"/>
                  <a:pt x="183" y="56"/>
                  <a:pt x="183" y="56"/>
                </a:cubicBezTo>
                <a:cubicBezTo>
                  <a:pt x="183" y="76"/>
                  <a:pt x="183" y="76"/>
                  <a:pt x="183" y="76"/>
                </a:cubicBezTo>
                <a:cubicBezTo>
                  <a:pt x="145" y="76"/>
                  <a:pt x="145" y="76"/>
                  <a:pt x="145" y="76"/>
                </a:cubicBezTo>
                <a:cubicBezTo>
                  <a:pt x="145" y="94"/>
                  <a:pt x="145" y="94"/>
                  <a:pt x="145" y="94"/>
                </a:cubicBezTo>
                <a:cubicBezTo>
                  <a:pt x="183" y="94"/>
                  <a:pt x="183" y="94"/>
                  <a:pt x="183" y="94"/>
                </a:cubicBezTo>
                <a:cubicBezTo>
                  <a:pt x="183" y="115"/>
                  <a:pt x="183" y="115"/>
                  <a:pt x="183" y="115"/>
                </a:cubicBezTo>
                <a:lnTo>
                  <a:pt x="224" y="85"/>
                </a:lnTo>
                <a:close/>
              </a:path>
            </a:pathLst>
          </a:custGeom>
          <a:solidFill>
            <a:srgbClr val="FFFFFF"/>
          </a:solidFill>
          <a:ln>
            <a:noFill/>
          </a:ln>
        </p:spPr>
        <p:txBody>
          <a:bodyPr vert="horz" wrap="square" lIns="82281" tIns="41141" rIns="82281" bIns="41141" numCol="1" anchor="t" anchorCtr="0" compatLnSpc="1">
            <a:prstTxWarp prst="textNoShape">
              <a:avLst/>
            </a:prstTxWarp>
          </a:bodyPr>
          <a:lstStyle/>
          <a:p>
            <a:pPr defTabSz="932384"/>
            <a:endParaRPr lang="en-US" sz="1598" dirty="0">
              <a:gradFill>
                <a:gsLst>
                  <a:gs pos="1250">
                    <a:srgbClr val="FFFFFF"/>
                  </a:gs>
                  <a:gs pos="100000">
                    <a:srgbClr val="FFFFFF"/>
                  </a:gs>
                </a:gsLst>
                <a:lin ang="5400000" scaled="0"/>
              </a:gradFill>
              <a:ea typeface="MS PGothic" charset="0"/>
            </a:endParaRPr>
          </a:p>
        </p:txBody>
      </p:sp>
      <p:sp>
        <p:nvSpPr>
          <p:cNvPr id="222" name="Freeform 9"/>
          <p:cNvSpPr>
            <a:spLocks noEditPoints="1"/>
          </p:cNvSpPr>
          <p:nvPr/>
        </p:nvSpPr>
        <p:spPr bwMode="auto">
          <a:xfrm>
            <a:off x="3443919" y="4056916"/>
            <a:ext cx="420427" cy="270899"/>
          </a:xfrm>
          <a:custGeom>
            <a:avLst/>
            <a:gdLst>
              <a:gd name="T0" fmla="*/ 2219 w 2399"/>
              <a:gd name="T1" fmla="*/ 0 h 1545"/>
              <a:gd name="T2" fmla="*/ 179 w 2399"/>
              <a:gd name="T3" fmla="*/ 0 h 1545"/>
              <a:gd name="T4" fmla="*/ 0 w 2399"/>
              <a:gd name="T5" fmla="*/ 179 h 1545"/>
              <a:gd name="T6" fmla="*/ 0 w 2399"/>
              <a:gd name="T7" fmla="*/ 1365 h 1545"/>
              <a:gd name="T8" fmla="*/ 179 w 2399"/>
              <a:gd name="T9" fmla="*/ 1545 h 1545"/>
              <a:gd name="T10" fmla="*/ 2219 w 2399"/>
              <a:gd name="T11" fmla="*/ 1545 h 1545"/>
              <a:gd name="T12" fmla="*/ 2399 w 2399"/>
              <a:gd name="T13" fmla="*/ 1365 h 1545"/>
              <a:gd name="T14" fmla="*/ 2399 w 2399"/>
              <a:gd name="T15" fmla="*/ 179 h 1545"/>
              <a:gd name="T16" fmla="*/ 2219 w 2399"/>
              <a:gd name="T17" fmla="*/ 0 h 1545"/>
              <a:gd name="T18" fmla="*/ 179 w 2399"/>
              <a:gd name="T19" fmla="*/ 107 h 1545"/>
              <a:gd name="T20" fmla="*/ 2219 w 2399"/>
              <a:gd name="T21" fmla="*/ 107 h 1545"/>
              <a:gd name="T22" fmla="*/ 2291 w 2399"/>
              <a:gd name="T23" fmla="*/ 179 h 1545"/>
              <a:gd name="T24" fmla="*/ 2291 w 2399"/>
              <a:gd name="T25" fmla="*/ 377 h 1545"/>
              <a:gd name="T26" fmla="*/ 108 w 2399"/>
              <a:gd name="T27" fmla="*/ 377 h 1545"/>
              <a:gd name="T28" fmla="*/ 108 w 2399"/>
              <a:gd name="T29" fmla="*/ 179 h 1545"/>
              <a:gd name="T30" fmla="*/ 179 w 2399"/>
              <a:gd name="T31" fmla="*/ 107 h 1545"/>
              <a:gd name="T32" fmla="*/ 2219 w 2399"/>
              <a:gd name="T33" fmla="*/ 1437 h 1545"/>
              <a:gd name="T34" fmla="*/ 179 w 2399"/>
              <a:gd name="T35" fmla="*/ 1437 h 1545"/>
              <a:gd name="T36" fmla="*/ 108 w 2399"/>
              <a:gd name="T37" fmla="*/ 1365 h 1545"/>
              <a:gd name="T38" fmla="*/ 108 w 2399"/>
              <a:gd name="T39" fmla="*/ 772 h 1545"/>
              <a:gd name="T40" fmla="*/ 2291 w 2399"/>
              <a:gd name="T41" fmla="*/ 772 h 1545"/>
              <a:gd name="T42" fmla="*/ 2291 w 2399"/>
              <a:gd name="T43" fmla="*/ 1365 h 1545"/>
              <a:gd name="T44" fmla="*/ 2219 w 2399"/>
              <a:gd name="T45" fmla="*/ 1437 h 1545"/>
              <a:gd name="T46" fmla="*/ 196 w 2399"/>
              <a:gd name="T47" fmla="*/ 1159 h 1545"/>
              <a:gd name="T48" fmla="*/ 196 w 2399"/>
              <a:gd name="T49" fmla="*/ 1253 h 1545"/>
              <a:gd name="T50" fmla="*/ 488 w 2399"/>
              <a:gd name="T51" fmla="*/ 1253 h 1545"/>
              <a:gd name="T52" fmla="*/ 488 w 2399"/>
              <a:gd name="T53" fmla="*/ 1159 h 1545"/>
              <a:gd name="T54" fmla="*/ 196 w 2399"/>
              <a:gd name="T55" fmla="*/ 1159 h 1545"/>
              <a:gd name="T56" fmla="*/ 582 w 2399"/>
              <a:gd name="T57" fmla="*/ 1159 h 1545"/>
              <a:gd name="T58" fmla="*/ 582 w 2399"/>
              <a:gd name="T59" fmla="*/ 1253 h 1545"/>
              <a:gd name="T60" fmla="*/ 1199 w 2399"/>
              <a:gd name="T61" fmla="*/ 1253 h 1545"/>
              <a:gd name="T62" fmla="*/ 1199 w 2399"/>
              <a:gd name="T63" fmla="*/ 1159 h 1545"/>
              <a:gd name="T64" fmla="*/ 582 w 2399"/>
              <a:gd name="T65" fmla="*/ 1159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99" h="1545">
                <a:moveTo>
                  <a:pt x="2219" y="0"/>
                </a:moveTo>
                <a:cubicBezTo>
                  <a:pt x="179" y="0"/>
                  <a:pt x="179" y="0"/>
                  <a:pt x="179" y="0"/>
                </a:cubicBezTo>
                <a:cubicBezTo>
                  <a:pt x="78" y="0"/>
                  <a:pt x="0" y="83"/>
                  <a:pt x="0" y="179"/>
                </a:cubicBezTo>
                <a:cubicBezTo>
                  <a:pt x="0" y="1365"/>
                  <a:pt x="0" y="1365"/>
                  <a:pt x="0" y="1365"/>
                </a:cubicBezTo>
                <a:cubicBezTo>
                  <a:pt x="0" y="1461"/>
                  <a:pt x="78" y="1545"/>
                  <a:pt x="179" y="1545"/>
                </a:cubicBezTo>
                <a:cubicBezTo>
                  <a:pt x="2219" y="1545"/>
                  <a:pt x="2219" y="1545"/>
                  <a:pt x="2219" y="1545"/>
                </a:cubicBezTo>
                <a:cubicBezTo>
                  <a:pt x="2321" y="1545"/>
                  <a:pt x="2399" y="1461"/>
                  <a:pt x="2399" y="1365"/>
                </a:cubicBezTo>
                <a:cubicBezTo>
                  <a:pt x="2399" y="179"/>
                  <a:pt x="2399" y="179"/>
                  <a:pt x="2399" y="179"/>
                </a:cubicBezTo>
                <a:cubicBezTo>
                  <a:pt x="2399" y="83"/>
                  <a:pt x="2321" y="0"/>
                  <a:pt x="2219" y="0"/>
                </a:cubicBezTo>
                <a:close/>
                <a:moveTo>
                  <a:pt x="179" y="107"/>
                </a:moveTo>
                <a:cubicBezTo>
                  <a:pt x="2219" y="107"/>
                  <a:pt x="2219" y="107"/>
                  <a:pt x="2219" y="107"/>
                </a:cubicBezTo>
                <a:cubicBezTo>
                  <a:pt x="2261" y="107"/>
                  <a:pt x="2291" y="143"/>
                  <a:pt x="2291" y="179"/>
                </a:cubicBezTo>
                <a:cubicBezTo>
                  <a:pt x="2291" y="377"/>
                  <a:pt x="2291" y="377"/>
                  <a:pt x="2291" y="377"/>
                </a:cubicBezTo>
                <a:cubicBezTo>
                  <a:pt x="108" y="377"/>
                  <a:pt x="108" y="377"/>
                  <a:pt x="108" y="377"/>
                </a:cubicBezTo>
                <a:cubicBezTo>
                  <a:pt x="108" y="179"/>
                  <a:pt x="108" y="179"/>
                  <a:pt x="108" y="179"/>
                </a:cubicBezTo>
                <a:cubicBezTo>
                  <a:pt x="108" y="143"/>
                  <a:pt x="138" y="107"/>
                  <a:pt x="179" y="107"/>
                </a:cubicBezTo>
                <a:close/>
                <a:moveTo>
                  <a:pt x="2219" y="1437"/>
                </a:moveTo>
                <a:cubicBezTo>
                  <a:pt x="179" y="1437"/>
                  <a:pt x="179" y="1437"/>
                  <a:pt x="179" y="1437"/>
                </a:cubicBezTo>
                <a:cubicBezTo>
                  <a:pt x="138" y="1437"/>
                  <a:pt x="108" y="1401"/>
                  <a:pt x="108" y="1365"/>
                </a:cubicBezTo>
                <a:cubicBezTo>
                  <a:pt x="108" y="772"/>
                  <a:pt x="108" y="772"/>
                  <a:pt x="108" y="772"/>
                </a:cubicBezTo>
                <a:cubicBezTo>
                  <a:pt x="2291" y="772"/>
                  <a:pt x="2291" y="772"/>
                  <a:pt x="2291" y="772"/>
                </a:cubicBezTo>
                <a:cubicBezTo>
                  <a:pt x="2291" y="1365"/>
                  <a:pt x="2291" y="1365"/>
                  <a:pt x="2291" y="1365"/>
                </a:cubicBezTo>
                <a:cubicBezTo>
                  <a:pt x="2291" y="1401"/>
                  <a:pt x="2261" y="1437"/>
                  <a:pt x="2219" y="1437"/>
                </a:cubicBezTo>
                <a:close/>
                <a:moveTo>
                  <a:pt x="196" y="1159"/>
                </a:moveTo>
                <a:cubicBezTo>
                  <a:pt x="196" y="1253"/>
                  <a:pt x="196" y="1253"/>
                  <a:pt x="196" y="1253"/>
                </a:cubicBezTo>
                <a:cubicBezTo>
                  <a:pt x="488" y="1253"/>
                  <a:pt x="488" y="1253"/>
                  <a:pt x="488" y="1253"/>
                </a:cubicBezTo>
                <a:cubicBezTo>
                  <a:pt x="488" y="1159"/>
                  <a:pt x="488" y="1159"/>
                  <a:pt x="488" y="1159"/>
                </a:cubicBezTo>
                <a:cubicBezTo>
                  <a:pt x="196" y="1159"/>
                  <a:pt x="196" y="1159"/>
                  <a:pt x="196" y="1159"/>
                </a:cubicBezTo>
                <a:close/>
                <a:moveTo>
                  <a:pt x="582" y="1159"/>
                </a:moveTo>
                <a:cubicBezTo>
                  <a:pt x="582" y="1253"/>
                  <a:pt x="582" y="1253"/>
                  <a:pt x="582" y="1253"/>
                </a:cubicBezTo>
                <a:cubicBezTo>
                  <a:pt x="1199" y="1253"/>
                  <a:pt x="1199" y="1253"/>
                  <a:pt x="1199" y="1253"/>
                </a:cubicBezTo>
                <a:cubicBezTo>
                  <a:pt x="1199" y="1159"/>
                  <a:pt x="1199" y="1159"/>
                  <a:pt x="1199" y="1159"/>
                </a:cubicBezTo>
                <a:cubicBezTo>
                  <a:pt x="582" y="1159"/>
                  <a:pt x="582" y="1159"/>
                  <a:pt x="582" y="1159"/>
                </a:cubicBezTo>
                <a:close/>
              </a:path>
            </a:pathLst>
          </a:custGeom>
          <a:solidFill>
            <a:srgbClr val="FFFFFF"/>
          </a:solidFill>
          <a:ln>
            <a:noFill/>
          </a:ln>
        </p:spPr>
        <p:txBody>
          <a:bodyPr vert="horz" wrap="square" lIns="91414" tIns="45706" rIns="91414" bIns="45706" numCol="1" anchor="t" anchorCtr="0" compatLnSpc="1">
            <a:prstTxWarp prst="textNoShape">
              <a:avLst/>
            </a:prstTxWarp>
          </a:bodyPr>
          <a:lstStyle/>
          <a:p>
            <a:pPr defTabSz="932384">
              <a:defRPr/>
            </a:pPr>
            <a:endParaRPr lang="en-US" sz="2400" kern="0" dirty="0">
              <a:gradFill>
                <a:gsLst>
                  <a:gs pos="1250">
                    <a:srgbClr val="FFFFFF"/>
                  </a:gs>
                  <a:gs pos="100000">
                    <a:srgbClr val="FFFFFF"/>
                  </a:gs>
                </a:gsLst>
                <a:lin ang="5400000" scaled="0"/>
              </a:gradFill>
              <a:ea typeface="MS PGothic" charset="0"/>
            </a:endParaRPr>
          </a:p>
        </p:txBody>
      </p:sp>
      <p:sp>
        <p:nvSpPr>
          <p:cNvPr id="223" name="Rectangle 222"/>
          <p:cNvSpPr/>
          <p:nvPr/>
        </p:nvSpPr>
        <p:spPr bwMode="auto">
          <a:xfrm>
            <a:off x="276325" y="1654188"/>
            <a:ext cx="11886193" cy="592122"/>
          </a:xfrm>
          <a:prstGeom prst="rect">
            <a:avLst/>
          </a:prstGeom>
          <a:solidFill>
            <a:schemeClr val="accent5"/>
          </a:solidFill>
          <a:ln w="9525" cap="flat" cmpd="sng" algn="ctr">
            <a:noFill/>
            <a:prstDash val="solid"/>
            <a:headEnd type="none" w="med" len="med"/>
            <a:tailEnd type="none" w="med" len="med"/>
          </a:ln>
          <a:effectLst/>
        </p:spPr>
        <p:txBody>
          <a:bodyPr rot="0" spcFirstLastPara="0" vertOverflow="overflow" horzOverflow="overflow" vert="horz" wrap="square" lIns="731312" tIns="146262" rIns="91414" bIns="146262" numCol="1" spcCol="0" rtlCol="0" fromWordArt="0" anchor="ctr" anchorCtr="0" forceAA="0" compatLnSpc="1">
            <a:prstTxWarp prst="textNoShape">
              <a:avLst/>
            </a:prstTxWarp>
            <a:noAutofit/>
          </a:bodyPr>
          <a:lstStyle/>
          <a:p>
            <a:pPr defTabSz="932114">
              <a:lnSpc>
                <a:spcPct val="90000"/>
              </a:lnSpc>
              <a:defRPr/>
            </a:pPr>
            <a:r>
              <a:rPr lang="en-US" sz="2000" kern="0" dirty="0">
                <a:gradFill>
                  <a:gsLst>
                    <a:gs pos="1250">
                      <a:srgbClr val="00188F"/>
                    </a:gs>
                    <a:gs pos="100000">
                      <a:srgbClr val="00188F"/>
                    </a:gs>
                  </a:gsLst>
                  <a:lin ang="5400000" scaled="0"/>
                </a:gradFill>
                <a:ea typeface="MS PGothic" charset="0"/>
              </a:rPr>
              <a:t>EXAMPLES</a:t>
            </a:r>
          </a:p>
        </p:txBody>
      </p:sp>
      <p:grpSp>
        <p:nvGrpSpPr>
          <p:cNvPr id="224" name="Group 223"/>
          <p:cNvGrpSpPr/>
          <p:nvPr/>
        </p:nvGrpSpPr>
        <p:grpSpPr bwMode="black">
          <a:xfrm>
            <a:off x="458977" y="1720115"/>
            <a:ext cx="430938" cy="481053"/>
            <a:chOff x="1435100" y="3879850"/>
            <a:chExt cx="739775" cy="795338"/>
          </a:xfrm>
          <a:solidFill>
            <a:srgbClr val="00188F"/>
          </a:solidFill>
        </p:grpSpPr>
        <p:sp>
          <p:nvSpPr>
            <p:cNvPr id="225" name="Freeform 6"/>
            <p:cNvSpPr>
              <a:spLocks/>
            </p:cNvSpPr>
            <p:nvPr/>
          </p:nvSpPr>
          <p:spPr bwMode="black">
            <a:xfrm>
              <a:off x="1435100" y="4191000"/>
              <a:ext cx="106363" cy="106363"/>
            </a:xfrm>
            <a:custGeom>
              <a:avLst/>
              <a:gdLst>
                <a:gd name="T0" fmla="*/ 15 w 67"/>
                <a:gd name="T1" fmla="*/ 67 h 67"/>
                <a:gd name="T2" fmla="*/ 15 w 67"/>
                <a:gd name="T3" fmla="*/ 66 h 67"/>
                <a:gd name="T4" fmla="*/ 33 w 67"/>
                <a:gd name="T5" fmla="*/ 48 h 67"/>
                <a:gd name="T6" fmla="*/ 52 w 67"/>
                <a:gd name="T7" fmla="*/ 67 h 67"/>
                <a:gd name="T8" fmla="*/ 67 w 67"/>
                <a:gd name="T9" fmla="*/ 52 h 67"/>
                <a:gd name="T10" fmla="*/ 66 w 67"/>
                <a:gd name="T11" fmla="*/ 51 h 67"/>
                <a:gd name="T12" fmla="*/ 48 w 67"/>
                <a:gd name="T13" fmla="*/ 33 h 67"/>
                <a:gd name="T14" fmla="*/ 67 w 67"/>
                <a:gd name="T15" fmla="*/ 15 h 67"/>
                <a:gd name="T16" fmla="*/ 52 w 67"/>
                <a:gd name="T17" fmla="*/ 0 h 67"/>
                <a:gd name="T18" fmla="*/ 33 w 67"/>
                <a:gd name="T19" fmla="*/ 19 h 67"/>
                <a:gd name="T20" fmla="*/ 15 w 67"/>
                <a:gd name="T21" fmla="*/ 0 h 67"/>
                <a:gd name="T22" fmla="*/ 0 w 67"/>
                <a:gd name="T23" fmla="*/ 15 h 67"/>
                <a:gd name="T24" fmla="*/ 19 w 67"/>
                <a:gd name="T25" fmla="*/ 33 h 67"/>
                <a:gd name="T26" fmla="*/ 0 w 67"/>
                <a:gd name="T27" fmla="*/ 52 h 67"/>
                <a:gd name="T28" fmla="*/ 15 w 67"/>
                <a:gd name="T2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7">
                  <a:moveTo>
                    <a:pt x="15" y="67"/>
                  </a:moveTo>
                  <a:lnTo>
                    <a:pt x="15" y="66"/>
                  </a:lnTo>
                  <a:lnTo>
                    <a:pt x="33" y="48"/>
                  </a:lnTo>
                  <a:lnTo>
                    <a:pt x="52" y="67"/>
                  </a:lnTo>
                  <a:lnTo>
                    <a:pt x="67" y="52"/>
                  </a:lnTo>
                  <a:lnTo>
                    <a:pt x="66" y="51"/>
                  </a:lnTo>
                  <a:lnTo>
                    <a:pt x="48" y="33"/>
                  </a:lnTo>
                  <a:lnTo>
                    <a:pt x="67" y="15"/>
                  </a:lnTo>
                  <a:lnTo>
                    <a:pt x="52" y="0"/>
                  </a:lnTo>
                  <a:lnTo>
                    <a:pt x="33" y="19"/>
                  </a:lnTo>
                  <a:lnTo>
                    <a:pt x="15" y="0"/>
                  </a:lnTo>
                  <a:lnTo>
                    <a:pt x="0" y="15"/>
                  </a:lnTo>
                  <a:lnTo>
                    <a:pt x="19" y="33"/>
                  </a:lnTo>
                  <a:lnTo>
                    <a:pt x="0" y="52"/>
                  </a:lnTo>
                  <a:lnTo>
                    <a:pt x="1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26" name="Freeform 7"/>
            <p:cNvSpPr>
              <a:spLocks/>
            </p:cNvSpPr>
            <p:nvPr/>
          </p:nvSpPr>
          <p:spPr bwMode="black">
            <a:xfrm>
              <a:off x="1620838" y="4208463"/>
              <a:ext cx="106363" cy="104775"/>
            </a:xfrm>
            <a:custGeom>
              <a:avLst/>
              <a:gdLst>
                <a:gd name="T0" fmla="*/ 66 w 67"/>
                <a:gd name="T1" fmla="*/ 51 h 66"/>
                <a:gd name="T2" fmla="*/ 48 w 67"/>
                <a:gd name="T3" fmla="*/ 33 h 66"/>
                <a:gd name="T4" fmla="*/ 67 w 67"/>
                <a:gd name="T5" fmla="*/ 14 h 66"/>
                <a:gd name="T6" fmla="*/ 52 w 67"/>
                <a:gd name="T7" fmla="*/ 0 h 66"/>
                <a:gd name="T8" fmla="*/ 33 w 67"/>
                <a:gd name="T9" fmla="*/ 18 h 66"/>
                <a:gd name="T10" fmla="*/ 15 w 67"/>
                <a:gd name="T11" fmla="*/ 0 h 66"/>
                <a:gd name="T12" fmla="*/ 0 w 67"/>
                <a:gd name="T13" fmla="*/ 14 h 66"/>
                <a:gd name="T14" fmla="*/ 19 w 67"/>
                <a:gd name="T15" fmla="*/ 33 h 66"/>
                <a:gd name="T16" fmla="*/ 0 w 67"/>
                <a:gd name="T17" fmla="*/ 51 h 66"/>
                <a:gd name="T18" fmla="*/ 15 w 67"/>
                <a:gd name="T19" fmla="*/ 66 h 66"/>
                <a:gd name="T20" fmla="*/ 15 w 67"/>
                <a:gd name="T21" fmla="*/ 66 h 66"/>
                <a:gd name="T22" fmla="*/ 33 w 67"/>
                <a:gd name="T23" fmla="*/ 48 h 66"/>
                <a:gd name="T24" fmla="*/ 52 w 67"/>
                <a:gd name="T25" fmla="*/ 66 h 66"/>
                <a:gd name="T26" fmla="*/ 67 w 67"/>
                <a:gd name="T27" fmla="*/ 51 h 66"/>
                <a:gd name="T28" fmla="*/ 66 w 67"/>
                <a:gd name="T29" fmla="*/ 5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6">
                  <a:moveTo>
                    <a:pt x="66" y="51"/>
                  </a:moveTo>
                  <a:lnTo>
                    <a:pt x="48" y="33"/>
                  </a:lnTo>
                  <a:lnTo>
                    <a:pt x="67" y="14"/>
                  </a:lnTo>
                  <a:lnTo>
                    <a:pt x="52" y="0"/>
                  </a:lnTo>
                  <a:lnTo>
                    <a:pt x="33" y="18"/>
                  </a:lnTo>
                  <a:lnTo>
                    <a:pt x="15" y="0"/>
                  </a:lnTo>
                  <a:lnTo>
                    <a:pt x="0" y="14"/>
                  </a:lnTo>
                  <a:lnTo>
                    <a:pt x="19" y="33"/>
                  </a:lnTo>
                  <a:lnTo>
                    <a:pt x="0" y="51"/>
                  </a:lnTo>
                  <a:lnTo>
                    <a:pt x="15" y="66"/>
                  </a:lnTo>
                  <a:lnTo>
                    <a:pt x="15" y="66"/>
                  </a:lnTo>
                  <a:lnTo>
                    <a:pt x="33" y="48"/>
                  </a:lnTo>
                  <a:lnTo>
                    <a:pt x="52" y="66"/>
                  </a:lnTo>
                  <a:lnTo>
                    <a:pt x="67" y="51"/>
                  </a:lnTo>
                  <a:lnTo>
                    <a:pt x="66"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27" name="Freeform 8"/>
            <p:cNvSpPr>
              <a:spLocks/>
            </p:cNvSpPr>
            <p:nvPr/>
          </p:nvSpPr>
          <p:spPr bwMode="black">
            <a:xfrm>
              <a:off x="1876425" y="4184650"/>
              <a:ext cx="104775" cy="104775"/>
            </a:xfrm>
            <a:custGeom>
              <a:avLst/>
              <a:gdLst>
                <a:gd name="T0" fmla="*/ 14 w 66"/>
                <a:gd name="T1" fmla="*/ 66 h 66"/>
                <a:gd name="T2" fmla="*/ 15 w 66"/>
                <a:gd name="T3" fmla="*/ 66 h 66"/>
                <a:gd name="T4" fmla="*/ 33 w 66"/>
                <a:gd name="T5" fmla="*/ 48 h 66"/>
                <a:gd name="T6" fmla="*/ 52 w 66"/>
                <a:gd name="T7" fmla="*/ 66 h 66"/>
                <a:gd name="T8" fmla="*/ 66 w 66"/>
                <a:gd name="T9" fmla="*/ 51 h 66"/>
                <a:gd name="T10" fmla="*/ 66 w 66"/>
                <a:gd name="T11" fmla="*/ 51 h 66"/>
                <a:gd name="T12" fmla="*/ 48 w 66"/>
                <a:gd name="T13" fmla="*/ 33 h 66"/>
                <a:gd name="T14" fmla="*/ 66 w 66"/>
                <a:gd name="T15" fmla="*/ 14 h 66"/>
                <a:gd name="T16" fmla="*/ 52 w 66"/>
                <a:gd name="T17" fmla="*/ 0 h 66"/>
                <a:gd name="T18" fmla="*/ 33 w 66"/>
                <a:gd name="T19" fmla="*/ 18 h 66"/>
                <a:gd name="T20" fmla="*/ 14 w 66"/>
                <a:gd name="T21" fmla="*/ 0 h 66"/>
                <a:gd name="T22" fmla="*/ 0 w 66"/>
                <a:gd name="T23" fmla="*/ 14 h 66"/>
                <a:gd name="T24" fmla="*/ 18 w 66"/>
                <a:gd name="T25" fmla="*/ 33 h 66"/>
                <a:gd name="T26" fmla="*/ 0 w 66"/>
                <a:gd name="T27" fmla="*/ 51 h 66"/>
                <a:gd name="T28" fmla="*/ 14 w 66"/>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66">
                  <a:moveTo>
                    <a:pt x="14" y="66"/>
                  </a:moveTo>
                  <a:lnTo>
                    <a:pt x="15" y="66"/>
                  </a:lnTo>
                  <a:lnTo>
                    <a:pt x="33" y="48"/>
                  </a:lnTo>
                  <a:lnTo>
                    <a:pt x="52" y="66"/>
                  </a:lnTo>
                  <a:lnTo>
                    <a:pt x="66" y="51"/>
                  </a:lnTo>
                  <a:lnTo>
                    <a:pt x="66" y="51"/>
                  </a:lnTo>
                  <a:lnTo>
                    <a:pt x="48" y="33"/>
                  </a:lnTo>
                  <a:lnTo>
                    <a:pt x="66" y="14"/>
                  </a:lnTo>
                  <a:lnTo>
                    <a:pt x="52" y="0"/>
                  </a:lnTo>
                  <a:lnTo>
                    <a:pt x="33" y="18"/>
                  </a:lnTo>
                  <a:lnTo>
                    <a:pt x="14" y="0"/>
                  </a:lnTo>
                  <a:lnTo>
                    <a:pt x="0" y="14"/>
                  </a:lnTo>
                  <a:lnTo>
                    <a:pt x="18" y="33"/>
                  </a:lnTo>
                  <a:lnTo>
                    <a:pt x="0" y="51"/>
                  </a:lnTo>
                  <a:lnTo>
                    <a:pt x="14"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28" name="Freeform 9"/>
            <p:cNvSpPr>
              <a:spLocks/>
            </p:cNvSpPr>
            <p:nvPr/>
          </p:nvSpPr>
          <p:spPr bwMode="black">
            <a:xfrm>
              <a:off x="1498600" y="3879850"/>
              <a:ext cx="336550" cy="795338"/>
            </a:xfrm>
            <a:custGeom>
              <a:avLst/>
              <a:gdLst>
                <a:gd name="T0" fmla="*/ 938 w 1156"/>
                <a:gd name="T1" fmla="*/ 2724 h 2724"/>
                <a:gd name="T2" fmla="*/ 1139 w 1156"/>
                <a:gd name="T3" fmla="*/ 2523 h 2724"/>
                <a:gd name="T4" fmla="*/ 1036 w 1156"/>
                <a:gd name="T5" fmla="*/ 2347 h 2724"/>
                <a:gd name="T6" fmla="*/ 1156 w 1156"/>
                <a:gd name="T7" fmla="*/ 1686 h 2724"/>
                <a:gd name="T8" fmla="*/ 953 w 1156"/>
                <a:gd name="T9" fmla="*/ 884 h 2724"/>
                <a:gd name="T10" fmla="*/ 188 w 1156"/>
                <a:gd name="T11" fmla="*/ 128 h 2724"/>
                <a:gd name="T12" fmla="*/ 327 w 1156"/>
                <a:gd name="T13" fmla="*/ 90 h 2724"/>
                <a:gd name="T14" fmla="*/ 302 w 1156"/>
                <a:gd name="T15" fmla="*/ 0 h 2724"/>
                <a:gd name="T16" fmla="*/ 0 w 1156"/>
                <a:gd name="T17" fmla="*/ 82 h 2724"/>
                <a:gd name="T18" fmla="*/ 83 w 1156"/>
                <a:gd name="T19" fmla="*/ 385 h 2724"/>
                <a:gd name="T20" fmla="*/ 173 w 1156"/>
                <a:gd name="T21" fmla="*/ 360 h 2724"/>
                <a:gd name="T22" fmla="*/ 135 w 1156"/>
                <a:gd name="T23" fmla="*/ 223 h 2724"/>
                <a:gd name="T24" fmla="*/ 858 w 1156"/>
                <a:gd name="T25" fmla="*/ 937 h 2724"/>
                <a:gd name="T26" fmla="*/ 1047 w 1156"/>
                <a:gd name="T27" fmla="*/ 1686 h 2724"/>
                <a:gd name="T28" fmla="*/ 979 w 1156"/>
                <a:gd name="T29" fmla="*/ 2171 h 2724"/>
                <a:gd name="T30" fmla="*/ 933 w 1156"/>
                <a:gd name="T31" fmla="*/ 2312 h 2724"/>
                <a:gd name="T32" fmla="*/ 929 w 1156"/>
                <a:gd name="T33" fmla="*/ 2321 h 2724"/>
                <a:gd name="T34" fmla="*/ 736 w 1156"/>
                <a:gd name="T35" fmla="*/ 2523 h 2724"/>
                <a:gd name="T36" fmla="*/ 938 w 1156"/>
                <a:gd name="T37" fmla="*/ 2724 h 2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6" h="2724">
                  <a:moveTo>
                    <a:pt x="938" y="2724"/>
                  </a:moveTo>
                  <a:cubicBezTo>
                    <a:pt x="1049" y="2724"/>
                    <a:pt x="1139" y="2634"/>
                    <a:pt x="1139" y="2523"/>
                  </a:cubicBezTo>
                  <a:cubicBezTo>
                    <a:pt x="1139" y="2447"/>
                    <a:pt x="1098" y="2382"/>
                    <a:pt x="1036" y="2347"/>
                  </a:cubicBezTo>
                  <a:cubicBezTo>
                    <a:pt x="1078" y="2239"/>
                    <a:pt x="1156" y="1994"/>
                    <a:pt x="1156" y="1686"/>
                  </a:cubicBezTo>
                  <a:cubicBezTo>
                    <a:pt x="1156" y="1444"/>
                    <a:pt x="1108" y="1164"/>
                    <a:pt x="953" y="884"/>
                  </a:cubicBezTo>
                  <a:cubicBezTo>
                    <a:pt x="807" y="619"/>
                    <a:pt x="566" y="356"/>
                    <a:pt x="188" y="128"/>
                  </a:cubicBezTo>
                  <a:cubicBezTo>
                    <a:pt x="327" y="90"/>
                    <a:pt x="327" y="90"/>
                    <a:pt x="327" y="90"/>
                  </a:cubicBezTo>
                  <a:cubicBezTo>
                    <a:pt x="302" y="0"/>
                    <a:pt x="302" y="0"/>
                    <a:pt x="302" y="0"/>
                  </a:cubicBezTo>
                  <a:cubicBezTo>
                    <a:pt x="0" y="82"/>
                    <a:pt x="0" y="82"/>
                    <a:pt x="0" y="82"/>
                  </a:cubicBezTo>
                  <a:cubicBezTo>
                    <a:pt x="83" y="385"/>
                    <a:pt x="83" y="385"/>
                    <a:pt x="83" y="385"/>
                  </a:cubicBezTo>
                  <a:cubicBezTo>
                    <a:pt x="173" y="360"/>
                    <a:pt x="173" y="360"/>
                    <a:pt x="173" y="360"/>
                  </a:cubicBezTo>
                  <a:cubicBezTo>
                    <a:pt x="135" y="223"/>
                    <a:pt x="135" y="223"/>
                    <a:pt x="135" y="223"/>
                  </a:cubicBezTo>
                  <a:cubicBezTo>
                    <a:pt x="497" y="443"/>
                    <a:pt x="721" y="690"/>
                    <a:pt x="858" y="937"/>
                  </a:cubicBezTo>
                  <a:cubicBezTo>
                    <a:pt x="1002" y="1198"/>
                    <a:pt x="1047" y="1459"/>
                    <a:pt x="1047" y="1686"/>
                  </a:cubicBezTo>
                  <a:cubicBezTo>
                    <a:pt x="1047" y="1881"/>
                    <a:pt x="1013" y="2051"/>
                    <a:pt x="979" y="2171"/>
                  </a:cubicBezTo>
                  <a:cubicBezTo>
                    <a:pt x="963" y="2231"/>
                    <a:pt x="946" y="2279"/>
                    <a:pt x="933" y="2312"/>
                  </a:cubicBezTo>
                  <a:cubicBezTo>
                    <a:pt x="932" y="2315"/>
                    <a:pt x="931" y="2318"/>
                    <a:pt x="929" y="2321"/>
                  </a:cubicBezTo>
                  <a:cubicBezTo>
                    <a:pt x="822" y="2326"/>
                    <a:pt x="736" y="2414"/>
                    <a:pt x="736" y="2523"/>
                  </a:cubicBezTo>
                  <a:cubicBezTo>
                    <a:pt x="736" y="2634"/>
                    <a:pt x="826" y="2724"/>
                    <a:pt x="938" y="27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29" name="Oval 10"/>
            <p:cNvSpPr>
              <a:spLocks noChangeArrowheads="1"/>
            </p:cNvSpPr>
            <p:nvPr/>
          </p:nvSpPr>
          <p:spPr bwMode="black">
            <a:xfrm>
              <a:off x="1744663" y="4589463"/>
              <a:ext cx="53975"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30" name="Freeform 11"/>
            <p:cNvSpPr>
              <a:spLocks/>
            </p:cNvSpPr>
            <p:nvPr/>
          </p:nvSpPr>
          <p:spPr bwMode="black">
            <a:xfrm>
              <a:off x="1860550" y="4225925"/>
              <a:ext cx="314325" cy="350838"/>
            </a:xfrm>
            <a:custGeom>
              <a:avLst/>
              <a:gdLst>
                <a:gd name="T0" fmla="*/ 695 w 1079"/>
                <a:gd name="T1" fmla="*/ 124 h 1206"/>
                <a:gd name="T2" fmla="*/ 834 w 1079"/>
                <a:gd name="T3" fmla="*/ 90 h 1206"/>
                <a:gd name="T4" fmla="*/ 812 w 1079"/>
                <a:gd name="T5" fmla="*/ 0 h 1206"/>
                <a:gd name="T6" fmla="*/ 507 w 1079"/>
                <a:gd name="T7" fmla="*/ 73 h 1206"/>
                <a:gd name="T8" fmla="*/ 580 w 1079"/>
                <a:gd name="T9" fmla="*/ 378 h 1206"/>
                <a:gd name="T10" fmla="*/ 671 w 1079"/>
                <a:gd name="T11" fmla="*/ 356 h 1206"/>
                <a:gd name="T12" fmla="*/ 638 w 1079"/>
                <a:gd name="T13" fmla="*/ 217 h 1206"/>
                <a:gd name="T14" fmla="*/ 924 w 1079"/>
                <a:gd name="T15" fmla="*/ 392 h 1206"/>
                <a:gd name="T16" fmla="*/ 528 w 1079"/>
                <a:gd name="T17" fmla="*/ 753 h 1206"/>
                <a:gd name="T18" fmla="*/ 362 w 1079"/>
                <a:gd name="T19" fmla="*/ 844 h 1206"/>
                <a:gd name="T20" fmla="*/ 337 w 1079"/>
                <a:gd name="T21" fmla="*/ 856 h 1206"/>
                <a:gd name="T22" fmla="*/ 201 w 1079"/>
                <a:gd name="T23" fmla="*/ 803 h 1206"/>
                <a:gd name="T24" fmla="*/ 0 w 1079"/>
                <a:gd name="T25" fmla="*/ 1005 h 1206"/>
                <a:gd name="T26" fmla="*/ 201 w 1079"/>
                <a:gd name="T27" fmla="*/ 1206 h 1206"/>
                <a:gd name="T28" fmla="*/ 403 w 1079"/>
                <a:gd name="T29" fmla="*/ 1005 h 1206"/>
                <a:gd name="T30" fmla="*/ 395 w 1079"/>
                <a:gd name="T31" fmla="*/ 949 h 1206"/>
                <a:gd name="T32" fmla="*/ 1047 w 1079"/>
                <a:gd name="T33" fmla="*/ 406 h 1206"/>
                <a:gd name="T34" fmla="*/ 1079 w 1079"/>
                <a:gd name="T35" fmla="*/ 359 h 1206"/>
                <a:gd name="T36" fmla="*/ 695 w 1079"/>
                <a:gd name="T37" fmla="*/ 124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9" h="1206">
                  <a:moveTo>
                    <a:pt x="695" y="124"/>
                  </a:moveTo>
                  <a:cubicBezTo>
                    <a:pt x="834" y="90"/>
                    <a:pt x="834" y="90"/>
                    <a:pt x="834" y="90"/>
                  </a:cubicBezTo>
                  <a:cubicBezTo>
                    <a:pt x="812" y="0"/>
                    <a:pt x="812" y="0"/>
                    <a:pt x="812" y="0"/>
                  </a:cubicBezTo>
                  <a:cubicBezTo>
                    <a:pt x="507" y="73"/>
                    <a:pt x="507" y="73"/>
                    <a:pt x="507" y="73"/>
                  </a:cubicBezTo>
                  <a:cubicBezTo>
                    <a:pt x="580" y="378"/>
                    <a:pt x="580" y="378"/>
                    <a:pt x="580" y="378"/>
                  </a:cubicBezTo>
                  <a:cubicBezTo>
                    <a:pt x="671" y="356"/>
                    <a:pt x="671" y="356"/>
                    <a:pt x="671" y="356"/>
                  </a:cubicBezTo>
                  <a:cubicBezTo>
                    <a:pt x="638" y="217"/>
                    <a:pt x="638" y="217"/>
                    <a:pt x="638" y="217"/>
                  </a:cubicBezTo>
                  <a:cubicBezTo>
                    <a:pt x="924" y="392"/>
                    <a:pt x="924" y="392"/>
                    <a:pt x="924" y="392"/>
                  </a:cubicBezTo>
                  <a:cubicBezTo>
                    <a:pt x="800" y="559"/>
                    <a:pt x="651" y="677"/>
                    <a:pt x="528" y="753"/>
                  </a:cubicBezTo>
                  <a:cubicBezTo>
                    <a:pt x="462" y="795"/>
                    <a:pt x="403" y="825"/>
                    <a:pt x="362" y="844"/>
                  </a:cubicBezTo>
                  <a:cubicBezTo>
                    <a:pt x="353" y="849"/>
                    <a:pt x="344" y="853"/>
                    <a:pt x="337" y="856"/>
                  </a:cubicBezTo>
                  <a:cubicBezTo>
                    <a:pt x="301" y="823"/>
                    <a:pt x="253" y="803"/>
                    <a:pt x="201" y="803"/>
                  </a:cubicBezTo>
                  <a:cubicBezTo>
                    <a:pt x="90" y="803"/>
                    <a:pt x="0" y="894"/>
                    <a:pt x="0" y="1005"/>
                  </a:cubicBezTo>
                  <a:cubicBezTo>
                    <a:pt x="0" y="1116"/>
                    <a:pt x="90" y="1206"/>
                    <a:pt x="201" y="1206"/>
                  </a:cubicBezTo>
                  <a:cubicBezTo>
                    <a:pt x="312" y="1206"/>
                    <a:pt x="403" y="1116"/>
                    <a:pt x="403" y="1005"/>
                  </a:cubicBezTo>
                  <a:cubicBezTo>
                    <a:pt x="403" y="986"/>
                    <a:pt x="400" y="967"/>
                    <a:pt x="395" y="949"/>
                  </a:cubicBezTo>
                  <a:cubicBezTo>
                    <a:pt x="524" y="891"/>
                    <a:pt x="829" y="729"/>
                    <a:pt x="1047" y="406"/>
                  </a:cubicBezTo>
                  <a:cubicBezTo>
                    <a:pt x="1079" y="359"/>
                    <a:pt x="1079" y="359"/>
                    <a:pt x="1079" y="359"/>
                  </a:cubicBezTo>
                  <a:lnTo>
                    <a:pt x="695"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31" name="Oval 12"/>
            <p:cNvSpPr>
              <a:spLocks noChangeArrowheads="1"/>
            </p:cNvSpPr>
            <p:nvPr/>
          </p:nvSpPr>
          <p:spPr bwMode="black">
            <a:xfrm>
              <a:off x="1892300" y="4491038"/>
              <a:ext cx="53975"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32" name="Freeform 13"/>
            <p:cNvSpPr>
              <a:spLocks/>
            </p:cNvSpPr>
            <p:nvPr/>
          </p:nvSpPr>
          <p:spPr bwMode="black">
            <a:xfrm>
              <a:off x="1447800" y="4306888"/>
              <a:ext cx="215900" cy="322263"/>
            </a:xfrm>
            <a:custGeom>
              <a:avLst/>
              <a:gdLst>
                <a:gd name="T0" fmla="*/ 537 w 738"/>
                <a:gd name="T1" fmla="*/ 706 h 1109"/>
                <a:gd name="T2" fmla="*/ 506 w 738"/>
                <a:gd name="T3" fmla="*/ 708 h 1109"/>
                <a:gd name="T4" fmla="*/ 273 w 738"/>
                <a:gd name="T5" fmla="*/ 155 h 1109"/>
                <a:gd name="T6" fmla="*/ 408 w 738"/>
                <a:gd name="T7" fmla="*/ 101 h 1109"/>
                <a:gd name="T8" fmla="*/ 368 w 738"/>
                <a:gd name="T9" fmla="*/ 0 h 1109"/>
                <a:gd name="T10" fmla="*/ 0 w 738"/>
                <a:gd name="T11" fmla="*/ 147 h 1109"/>
                <a:gd name="T12" fmla="*/ 41 w 738"/>
                <a:gd name="T13" fmla="*/ 248 h 1109"/>
                <a:gd name="T14" fmla="*/ 172 w 738"/>
                <a:gd name="T15" fmla="*/ 195 h 1109"/>
                <a:gd name="T16" fmla="*/ 407 w 738"/>
                <a:gd name="T17" fmla="*/ 753 h 1109"/>
                <a:gd name="T18" fmla="*/ 335 w 738"/>
                <a:gd name="T19" fmla="*/ 908 h 1109"/>
                <a:gd name="T20" fmla="*/ 537 w 738"/>
                <a:gd name="T21" fmla="*/ 1109 h 1109"/>
                <a:gd name="T22" fmla="*/ 738 w 738"/>
                <a:gd name="T23" fmla="*/ 908 h 1109"/>
                <a:gd name="T24" fmla="*/ 537 w 738"/>
                <a:gd name="T25" fmla="*/ 706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8" h="1109">
                  <a:moveTo>
                    <a:pt x="537" y="706"/>
                  </a:moveTo>
                  <a:cubicBezTo>
                    <a:pt x="526" y="706"/>
                    <a:pt x="516" y="707"/>
                    <a:pt x="506" y="708"/>
                  </a:cubicBezTo>
                  <a:cubicBezTo>
                    <a:pt x="273" y="155"/>
                    <a:pt x="273" y="155"/>
                    <a:pt x="273" y="155"/>
                  </a:cubicBezTo>
                  <a:cubicBezTo>
                    <a:pt x="408" y="101"/>
                    <a:pt x="408" y="101"/>
                    <a:pt x="408" y="101"/>
                  </a:cubicBezTo>
                  <a:cubicBezTo>
                    <a:pt x="368" y="0"/>
                    <a:pt x="368" y="0"/>
                    <a:pt x="368" y="0"/>
                  </a:cubicBezTo>
                  <a:cubicBezTo>
                    <a:pt x="0" y="147"/>
                    <a:pt x="0" y="147"/>
                    <a:pt x="0" y="147"/>
                  </a:cubicBezTo>
                  <a:cubicBezTo>
                    <a:pt x="41" y="248"/>
                    <a:pt x="41" y="248"/>
                    <a:pt x="41" y="248"/>
                  </a:cubicBezTo>
                  <a:cubicBezTo>
                    <a:pt x="172" y="195"/>
                    <a:pt x="172" y="195"/>
                    <a:pt x="172" y="195"/>
                  </a:cubicBezTo>
                  <a:cubicBezTo>
                    <a:pt x="407" y="753"/>
                    <a:pt x="407" y="753"/>
                    <a:pt x="407" y="753"/>
                  </a:cubicBezTo>
                  <a:cubicBezTo>
                    <a:pt x="363" y="790"/>
                    <a:pt x="335" y="846"/>
                    <a:pt x="335" y="908"/>
                  </a:cubicBezTo>
                  <a:cubicBezTo>
                    <a:pt x="335" y="1019"/>
                    <a:pt x="425" y="1109"/>
                    <a:pt x="537" y="1109"/>
                  </a:cubicBezTo>
                  <a:cubicBezTo>
                    <a:pt x="648" y="1109"/>
                    <a:pt x="738" y="1019"/>
                    <a:pt x="738" y="908"/>
                  </a:cubicBezTo>
                  <a:cubicBezTo>
                    <a:pt x="738" y="796"/>
                    <a:pt x="648" y="706"/>
                    <a:pt x="537" y="7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33" name="Oval 14"/>
            <p:cNvSpPr>
              <a:spLocks noChangeArrowheads="1"/>
            </p:cNvSpPr>
            <p:nvPr/>
          </p:nvSpPr>
          <p:spPr bwMode="black">
            <a:xfrm>
              <a:off x="1577975" y="4543425"/>
              <a:ext cx="53975"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grpSp>
      <p:grpSp>
        <p:nvGrpSpPr>
          <p:cNvPr id="234" name="Group 233"/>
          <p:cNvGrpSpPr/>
          <p:nvPr/>
        </p:nvGrpSpPr>
        <p:grpSpPr>
          <a:xfrm>
            <a:off x="9409633" y="4746738"/>
            <a:ext cx="326548" cy="378337"/>
            <a:chOff x="5394326" y="4936834"/>
            <a:chExt cx="720725" cy="835025"/>
          </a:xfrm>
          <a:solidFill>
            <a:srgbClr val="FFFFFF"/>
          </a:solidFill>
        </p:grpSpPr>
        <p:sp>
          <p:nvSpPr>
            <p:cNvPr id="235" name="Freeform 17"/>
            <p:cNvSpPr>
              <a:spLocks noEditPoints="1"/>
            </p:cNvSpPr>
            <p:nvPr/>
          </p:nvSpPr>
          <p:spPr bwMode="auto">
            <a:xfrm>
              <a:off x="5394326" y="4936834"/>
              <a:ext cx="460375" cy="835025"/>
            </a:xfrm>
            <a:custGeom>
              <a:avLst/>
              <a:gdLst>
                <a:gd name="T0" fmla="*/ 196 w 440"/>
                <a:gd name="T1" fmla="*/ 576 h 796"/>
                <a:gd name="T2" fmla="*/ 178 w 440"/>
                <a:gd name="T3" fmla="*/ 490 h 796"/>
                <a:gd name="T4" fmla="*/ 206 w 440"/>
                <a:gd name="T5" fmla="*/ 472 h 796"/>
                <a:gd name="T6" fmla="*/ 207 w 440"/>
                <a:gd name="T7" fmla="*/ 423 h 796"/>
                <a:gd name="T8" fmla="*/ 178 w 440"/>
                <a:gd name="T9" fmla="*/ 405 h 796"/>
                <a:gd name="T10" fmla="*/ 196 w 440"/>
                <a:gd name="T11" fmla="*/ 320 h 796"/>
                <a:gd name="T12" fmla="*/ 262 w 440"/>
                <a:gd name="T13" fmla="*/ 337 h 796"/>
                <a:gd name="T14" fmla="*/ 312 w 440"/>
                <a:gd name="T15" fmla="*/ 379 h 796"/>
                <a:gd name="T16" fmla="*/ 330 w 440"/>
                <a:gd name="T17" fmla="*/ 320 h 796"/>
                <a:gd name="T18" fmla="*/ 395 w 440"/>
                <a:gd name="T19" fmla="*/ 337 h 796"/>
                <a:gd name="T20" fmla="*/ 440 w 440"/>
                <a:gd name="T21" fmla="*/ 379 h 796"/>
                <a:gd name="T22" fmla="*/ 422 w 440"/>
                <a:gd name="T23" fmla="*/ 0 h 796"/>
                <a:gd name="T24" fmla="*/ 0 w 440"/>
                <a:gd name="T25" fmla="*/ 18 h 796"/>
                <a:gd name="T26" fmla="*/ 0 w 440"/>
                <a:gd name="T27" fmla="*/ 623 h 796"/>
                <a:gd name="T28" fmla="*/ 0 w 440"/>
                <a:gd name="T29" fmla="*/ 778 h 796"/>
                <a:gd name="T30" fmla="*/ 206 w 440"/>
                <a:gd name="T31" fmla="*/ 796 h 796"/>
                <a:gd name="T32" fmla="*/ 312 w 440"/>
                <a:gd name="T33" fmla="*/ 63 h 796"/>
                <a:gd name="T34" fmla="*/ 378 w 440"/>
                <a:gd name="T35" fmla="*/ 45 h 796"/>
                <a:gd name="T36" fmla="*/ 395 w 440"/>
                <a:gd name="T37" fmla="*/ 130 h 796"/>
                <a:gd name="T38" fmla="*/ 330 w 440"/>
                <a:gd name="T39" fmla="*/ 148 h 796"/>
                <a:gd name="T40" fmla="*/ 312 w 440"/>
                <a:gd name="T41" fmla="*/ 63 h 796"/>
                <a:gd name="T42" fmla="*/ 330 w 440"/>
                <a:gd name="T43" fmla="*/ 180 h 796"/>
                <a:gd name="T44" fmla="*/ 395 w 440"/>
                <a:gd name="T45" fmla="*/ 198 h 796"/>
                <a:gd name="T46" fmla="*/ 378 w 440"/>
                <a:gd name="T47" fmla="*/ 283 h 796"/>
                <a:gd name="T48" fmla="*/ 312 w 440"/>
                <a:gd name="T49" fmla="*/ 266 h 796"/>
                <a:gd name="T50" fmla="*/ 178 w 440"/>
                <a:gd name="T51" fmla="*/ 63 h 796"/>
                <a:gd name="T52" fmla="*/ 244 w 440"/>
                <a:gd name="T53" fmla="*/ 45 h 796"/>
                <a:gd name="T54" fmla="*/ 262 w 440"/>
                <a:gd name="T55" fmla="*/ 130 h 796"/>
                <a:gd name="T56" fmla="*/ 196 w 440"/>
                <a:gd name="T57" fmla="*/ 148 h 796"/>
                <a:gd name="T58" fmla="*/ 178 w 440"/>
                <a:gd name="T59" fmla="*/ 63 h 796"/>
                <a:gd name="T60" fmla="*/ 196 w 440"/>
                <a:gd name="T61" fmla="*/ 180 h 796"/>
                <a:gd name="T62" fmla="*/ 262 w 440"/>
                <a:gd name="T63" fmla="*/ 198 h 796"/>
                <a:gd name="T64" fmla="*/ 244 w 440"/>
                <a:gd name="T65" fmla="*/ 283 h 796"/>
                <a:gd name="T66" fmla="*/ 178 w 440"/>
                <a:gd name="T67" fmla="*/ 266 h 796"/>
                <a:gd name="T68" fmla="*/ 131 w 440"/>
                <a:gd name="T69" fmla="*/ 558 h 796"/>
                <a:gd name="T70" fmla="*/ 65 w 440"/>
                <a:gd name="T71" fmla="*/ 576 h 796"/>
                <a:gd name="T72" fmla="*/ 47 w 440"/>
                <a:gd name="T73" fmla="*/ 490 h 796"/>
                <a:gd name="T74" fmla="*/ 113 w 440"/>
                <a:gd name="T75" fmla="*/ 472 h 796"/>
                <a:gd name="T76" fmla="*/ 131 w 440"/>
                <a:gd name="T77" fmla="*/ 558 h 796"/>
                <a:gd name="T78" fmla="*/ 113 w 440"/>
                <a:gd name="T79" fmla="*/ 423 h 796"/>
                <a:gd name="T80" fmla="*/ 47 w 440"/>
                <a:gd name="T81" fmla="*/ 405 h 796"/>
                <a:gd name="T82" fmla="*/ 65 w 440"/>
                <a:gd name="T83" fmla="*/ 320 h 796"/>
                <a:gd name="T84" fmla="*/ 131 w 440"/>
                <a:gd name="T85" fmla="*/ 337 h 796"/>
                <a:gd name="T86" fmla="*/ 131 w 440"/>
                <a:gd name="T87" fmla="*/ 266 h 796"/>
                <a:gd name="T88" fmla="*/ 65 w 440"/>
                <a:gd name="T89" fmla="*/ 283 h 796"/>
                <a:gd name="T90" fmla="*/ 47 w 440"/>
                <a:gd name="T91" fmla="*/ 198 h 796"/>
                <a:gd name="T92" fmla="*/ 113 w 440"/>
                <a:gd name="T93" fmla="*/ 180 h 796"/>
                <a:gd name="T94" fmla="*/ 131 w 440"/>
                <a:gd name="T95" fmla="*/ 266 h 796"/>
                <a:gd name="T96" fmla="*/ 113 w 440"/>
                <a:gd name="T97" fmla="*/ 148 h 796"/>
                <a:gd name="T98" fmla="*/ 47 w 440"/>
                <a:gd name="T99" fmla="*/ 130 h 796"/>
                <a:gd name="T100" fmla="*/ 65 w 440"/>
                <a:gd name="T101" fmla="*/ 45 h 796"/>
                <a:gd name="T102" fmla="*/ 131 w 440"/>
                <a:gd name="T103" fmla="*/ 63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0" h="796">
                  <a:moveTo>
                    <a:pt x="206" y="576"/>
                  </a:moveTo>
                  <a:cubicBezTo>
                    <a:pt x="196" y="576"/>
                    <a:pt x="196" y="576"/>
                    <a:pt x="196" y="576"/>
                  </a:cubicBezTo>
                  <a:cubicBezTo>
                    <a:pt x="186" y="576"/>
                    <a:pt x="178" y="568"/>
                    <a:pt x="178" y="558"/>
                  </a:cubicBezTo>
                  <a:cubicBezTo>
                    <a:pt x="178" y="490"/>
                    <a:pt x="178" y="490"/>
                    <a:pt x="178" y="490"/>
                  </a:cubicBezTo>
                  <a:cubicBezTo>
                    <a:pt x="178" y="480"/>
                    <a:pt x="186" y="472"/>
                    <a:pt x="196" y="472"/>
                  </a:cubicBezTo>
                  <a:cubicBezTo>
                    <a:pt x="206" y="472"/>
                    <a:pt x="206" y="472"/>
                    <a:pt x="206" y="472"/>
                  </a:cubicBezTo>
                  <a:cubicBezTo>
                    <a:pt x="206" y="432"/>
                    <a:pt x="206" y="432"/>
                    <a:pt x="206" y="432"/>
                  </a:cubicBezTo>
                  <a:cubicBezTo>
                    <a:pt x="206" y="429"/>
                    <a:pt x="206" y="426"/>
                    <a:pt x="207" y="423"/>
                  </a:cubicBezTo>
                  <a:cubicBezTo>
                    <a:pt x="196" y="423"/>
                    <a:pt x="196" y="423"/>
                    <a:pt x="196" y="423"/>
                  </a:cubicBezTo>
                  <a:cubicBezTo>
                    <a:pt x="186" y="423"/>
                    <a:pt x="178" y="415"/>
                    <a:pt x="178" y="405"/>
                  </a:cubicBezTo>
                  <a:cubicBezTo>
                    <a:pt x="178" y="337"/>
                    <a:pt x="178" y="337"/>
                    <a:pt x="178" y="337"/>
                  </a:cubicBezTo>
                  <a:cubicBezTo>
                    <a:pt x="178" y="328"/>
                    <a:pt x="186" y="320"/>
                    <a:pt x="196" y="320"/>
                  </a:cubicBezTo>
                  <a:cubicBezTo>
                    <a:pt x="244" y="320"/>
                    <a:pt x="244" y="320"/>
                    <a:pt x="244" y="320"/>
                  </a:cubicBezTo>
                  <a:cubicBezTo>
                    <a:pt x="254" y="320"/>
                    <a:pt x="262" y="328"/>
                    <a:pt x="262" y="337"/>
                  </a:cubicBezTo>
                  <a:cubicBezTo>
                    <a:pt x="262" y="379"/>
                    <a:pt x="262" y="379"/>
                    <a:pt x="262" y="379"/>
                  </a:cubicBezTo>
                  <a:cubicBezTo>
                    <a:pt x="312" y="379"/>
                    <a:pt x="312" y="379"/>
                    <a:pt x="312" y="379"/>
                  </a:cubicBezTo>
                  <a:cubicBezTo>
                    <a:pt x="312" y="337"/>
                    <a:pt x="312" y="337"/>
                    <a:pt x="312" y="337"/>
                  </a:cubicBezTo>
                  <a:cubicBezTo>
                    <a:pt x="312" y="328"/>
                    <a:pt x="320" y="320"/>
                    <a:pt x="330" y="320"/>
                  </a:cubicBezTo>
                  <a:cubicBezTo>
                    <a:pt x="378" y="320"/>
                    <a:pt x="378" y="320"/>
                    <a:pt x="378" y="320"/>
                  </a:cubicBezTo>
                  <a:cubicBezTo>
                    <a:pt x="387" y="320"/>
                    <a:pt x="395" y="328"/>
                    <a:pt x="395" y="337"/>
                  </a:cubicBezTo>
                  <a:cubicBezTo>
                    <a:pt x="395" y="379"/>
                    <a:pt x="395" y="379"/>
                    <a:pt x="395" y="379"/>
                  </a:cubicBezTo>
                  <a:cubicBezTo>
                    <a:pt x="440" y="379"/>
                    <a:pt x="440" y="379"/>
                    <a:pt x="440" y="379"/>
                  </a:cubicBezTo>
                  <a:cubicBezTo>
                    <a:pt x="440" y="18"/>
                    <a:pt x="440" y="18"/>
                    <a:pt x="440" y="18"/>
                  </a:cubicBezTo>
                  <a:cubicBezTo>
                    <a:pt x="440" y="8"/>
                    <a:pt x="432" y="0"/>
                    <a:pt x="422" y="0"/>
                  </a:cubicBezTo>
                  <a:cubicBezTo>
                    <a:pt x="18" y="0"/>
                    <a:pt x="18" y="0"/>
                    <a:pt x="18" y="0"/>
                  </a:cubicBezTo>
                  <a:cubicBezTo>
                    <a:pt x="8" y="0"/>
                    <a:pt x="0" y="8"/>
                    <a:pt x="0" y="18"/>
                  </a:cubicBezTo>
                  <a:cubicBezTo>
                    <a:pt x="0" y="590"/>
                    <a:pt x="0" y="590"/>
                    <a:pt x="0" y="590"/>
                  </a:cubicBezTo>
                  <a:cubicBezTo>
                    <a:pt x="0" y="599"/>
                    <a:pt x="0" y="614"/>
                    <a:pt x="0" y="623"/>
                  </a:cubicBezTo>
                  <a:cubicBezTo>
                    <a:pt x="0" y="631"/>
                    <a:pt x="0" y="646"/>
                    <a:pt x="0" y="656"/>
                  </a:cubicBezTo>
                  <a:cubicBezTo>
                    <a:pt x="0" y="778"/>
                    <a:pt x="0" y="778"/>
                    <a:pt x="0" y="778"/>
                  </a:cubicBezTo>
                  <a:cubicBezTo>
                    <a:pt x="0" y="788"/>
                    <a:pt x="8" y="796"/>
                    <a:pt x="18" y="796"/>
                  </a:cubicBezTo>
                  <a:cubicBezTo>
                    <a:pt x="206" y="796"/>
                    <a:pt x="206" y="796"/>
                    <a:pt x="206" y="796"/>
                  </a:cubicBezTo>
                  <a:lnTo>
                    <a:pt x="206" y="576"/>
                  </a:lnTo>
                  <a:close/>
                  <a:moveTo>
                    <a:pt x="312" y="63"/>
                  </a:moveTo>
                  <a:cubicBezTo>
                    <a:pt x="312" y="53"/>
                    <a:pt x="320" y="45"/>
                    <a:pt x="330" y="45"/>
                  </a:cubicBezTo>
                  <a:cubicBezTo>
                    <a:pt x="378" y="45"/>
                    <a:pt x="378" y="45"/>
                    <a:pt x="378" y="45"/>
                  </a:cubicBezTo>
                  <a:cubicBezTo>
                    <a:pt x="387" y="45"/>
                    <a:pt x="395" y="53"/>
                    <a:pt x="395" y="63"/>
                  </a:cubicBezTo>
                  <a:cubicBezTo>
                    <a:pt x="395" y="130"/>
                    <a:pt x="395" y="130"/>
                    <a:pt x="395" y="130"/>
                  </a:cubicBezTo>
                  <a:cubicBezTo>
                    <a:pt x="395" y="140"/>
                    <a:pt x="387" y="148"/>
                    <a:pt x="378" y="148"/>
                  </a:cubicBezTo>
                  <a:cubicBezTo>
                    <a:pt x="330" y="148"/>
                    <a:pt x="330" y="148"/>
                    <a:pt x="330" y="148"/>
                  </a:cubicBezTo>
                  <a:cubicBezTo>
                    <a:pt x="320" y="148"/>
                    <a:pt x="312" y="140"/>
                    <a:pt x="312" y="130"/>
                  </a:cubicBezTo>
                  <a:lnTo>
                    <a:pt x="312" y="63"/>
                  </a:lnTo>
                  <a:close/>
                  <a:moveTo>
                    <a:pt x="312" y="198"/>
                  </a:moveTo>
                  <a:cubicBezTo>
                    <a:pt x="312" y="188"/>
                    <a:pt x="320" y="180"/>
                    <a:pt x="330" y="180"/>
                  </a:cubicBezTo>
                  <a:cubicBezTo>
                    <a:pt x="378" y="180"/>
                    <a:pt x="378" y="180"/>
                    <a:pt x="378" y="180"/>
                  </a:cubicBezTo>
                  <a:cubicBezTo>
                    <a:pt x="387" y="180"/>
                    <a:pt x="395" y="188"/>
                    <a:pt x="395" y="198"/>
                  </a:cubicBezTo>
                  <a:cubicBezTo>
                    <a:pt x="395" y="266"/>
                    <a:pt x="395" y="266"/>
                    <a:pt x="395" y="266"/>
                  </a:cubicBezTo>
                  <a:cubicBezTo>
                    <a:pt x="395" y="275"/>
                    <a:pt x="387" y="283"/>
                    <a:pt x="378" y="283"/>
                  </a:cubicBezTo>
                  <a:cubicBezTo>
                    <a:pt x="330" y="283"/>
                    <a:pt x="330" y="283"/>
                    <a:pt x="330" y="283"/>
                  </a:cubicBezTo>
                  <a:cubicBezTo>
                    <a:pt x="320" y="283"/>
                    <a:pt x="312" y="275"/>
                    <a:pt x="312" y="266"/>
                  </a:cubicBezTo>
                  <a:lnTo>
                    <a:pt x="312" y="198"/>
                  </a:lnTo>
                  <a:close/>
                  <a:moveTo>
                    <a:pt x="178" y="63"/>
                  </a:moveTo>
                  <a:cubicBezTo>
                    <a:pt x="178" y="53"/>
                    <a:pt x="186" y="45"/>
                    <a:pt x="196" y="45"/>
                  </a:cubicBezTo>
                  <a:cubicBezTo>
                    <a:pt x="244" y="45"/>
                    <a:pt x="244" y="45"/>
                    <a:pt x="244" y="45"/>
                  </a:cubicBezTo>
                  <a:cubicBezTo>
                    <a:pt x="254" y="45"/>
                    <a:pt x="262" y="53"/>
                    <a:pt x="262" y="63"/>
                  </a:cubicBezTo>
                  <a:cubicBezTo>
                    <a:pt x="262" y="130"/>
                    <a:pt x="262" y="130"/>
                    <a:pt x="262" y="130"/>
                  </a:cubicBezTo>
                  <a:cubicBezTo>
                    <a:pt x="262" y="140"/>
                    <a:pt x="254" y="148"/>
                    <a:pt x="244" y="148"/>
                  </a:cubicBezTo>
                  <a:cubicBezTo>
                    <a:pt x="196" y="148"/>
                    <a:pt x="196" y="148"/>
                    <a:pt x="196" y="148"/>
                  </a:cubicBezTo>
                  <a:cubicBezTo>
                    <a:pt x="186" y="148"/>
                    <a:pt x="178" y="140"/>
                    <a:pt x="178" y="130"/>
                  </a:cubicBezTo>
                  <a:lnTo>
                    <a:pt x="178" y="63"/>
                  </a:lnTo>
                  <a:close/>
                  <a:moveTo>
                    <a:pt x="178" y="198"/>
                  </a:moveTo>
                  <a:cubicBezTo>
                    <a:pt x="178" y="188"/>
                    <a:pt x="186" y="180"/>
                    <a:pt x="196" y="180"/>
                  </a:cubicBezTo>
                  <a:cubicBezTo>
                    <a:pt x="244" y="180"/>
                    <a:pt x="244" y="180"/>
                    <a:pt x="244" y="180"/>
                  </a:cubicBezTo>
                  <a:cubicBezTo>
                    <a:pt x="254" y="180"/>
                    <a:pt x="262" y="188"/>
                    <a:pt x="262" y="198"/>
                  </a:cubicBezTo>
                  <a:cubicBezTo>
                    <a:pt x="262" y="266"/>
                    <a:pt x="262" y="266"/>
                    <a:pt x="262" y="266"/>
                  </a:cubicBezTo>
                  <a:cubicBezTo>
                    <a:pt x="262" y="275"/>
                    <a:pt x="254" y="283"/>
                    <a:pt x="244" y="283"/>
                  </a:cubicBezTo>
                  <a:cubicBezTo>
                    <a:pt x="196" y="283"/>
                    <a:pt x="196" y="283"/>
                    <a:pt x="196" y="283"/>
                  </a:cubicBezTo>
                  <a:cubicBezTo>
                    <a:pt x="186" y="283"/>
                    <a:pt x="178" y="275"/>
                    <a:pt x="178" y="266"/>
                  </a:cubicBezTo>
                  <a:lnTo>
                    <a:pt x="178" y="198"/>
                  </a:lnTo>
                  <a:close/>
                  <a:moveTo>
                    <a:pt x="131" y="558"/>
                  </a:moveTo>
                  <a:cubicBezTo>
                    <a:pt x="131" y="568"/>
                    <a:pt x="123" y="576"/>
                    <a:pt x="113" y="576"/>
                  </a:cubicBezTo>
                  <a:cubicBezTo>
                    <a:pt x="65" y="576"/>
                    <a:pt x="65" y="576"/>
                    <a:pt x="65" y="576"/>
                  </a:cubicBezTo>
                  <a:cubicBezTo>
                    <a:pt x="55" y="576"/>
                    <a:pt x="47" y="568"/>
                    <a:pt x="47" y="558"/>
                  </a:cubicBezTo>
                  <a:cubicBezTo>
                    <a:pt x="47" y="490"/>
                    <a:pt x="47" y="490"/>
                    <a:pt x="47" y="490"/>
                  </a:cubicBezTo>
                  <a:cubicBezTo>
                    <a:pt x="47" y="480"/>
                    <a:pt x="55" y="472"/>
                    <a:pt x="65" y="472"/>
                  </a:cubicBezTo>
                  <a:cubicBezTo>
                    <a:pt x="113" y="472"/>
                    <a:pt x="113" y="472"/>
                    <a:pt x="113" y="472"/>
                  </a:cubicBezTo>
                  <a:cubicBezTo>
                    <a:pt x="123" y="472"/>
                    <a:pt x="131" y="480"/>
                    <a:pt x="131" y="490"/>
                  </a:cubicBezTo>
                  <a:lnTo>
                    <a:pt x="131" y="558"/>
                  </a:lnTo>
                  <a:close/>
                  <a:moveTo>
                    <a:pt x="131" y="405"/>
                  </a:moveTo>
                  <a:cubicBezTo>
                    <a:pt x="131" y="415"/>
                    <a:pt x="123" y="423"/>
                    <a:pt x="113" y="423"/>
                  </a:cubicBezTo>
                  <a:cubicBezTo>
                    <a:pt x="65" y="423"/>
                    <a:pt x="65" y="423"/>
                    <a:pt x="65" y="423"/>
                  </a:cubicBezTo>
                  <a:cubicBezTo>
                    <a:pt x="55" y="423"/>
                    <a:pt x="47" y="415"/>
                    <a:pt x="47" y="405"/>
                  </a:cubicBezTo>
                  <a:cubicBezTo>
                    <a:pt x="47" y="337"/>
                    <a:pt x="47" y="337"/>
                    <a:pt x="47" y="337"/>
                  </a:cubicBezTo>
                  <a:cubicBezTo>
                    <a:pt x="47" y="328"/>
                    <a:pt x="55" y="320"/>
                    <a:pt x="65" y="320"/>
                  </a:cubicBezTo>
                  <a:cubicBezTo>
                    <a:pt x="113" y="320"/>
                    <a:pt x="113" y="320"/>
                    <a:pt x="113" y="320"/>
                  </a:cubicBezTo>
                  <a:cubicBezTo>
                    <a:pt x="123" y="320"/>
                    <a:pt x="131" y="328"/>
                    <a:pt x="131" y="337"/>
                  </a:cubicBezTo>
                  <a:lnTo>
                    <a:pt x="131" y="405"/>
                  </a:lnTo>
                  <a:close/>
                  <a:moveTo>
                    <a:pt x="131" y="266"/>
                  </a:moveTo>
                  <a:cubicBezTo>
                    <a:pt x="131" y="275"/>
                    <a:pt x="123" y="283"/>
                    <a:pt x="113" y="283"/>
                  </a:cubicBezTo>
                  <a:cubicBezTo>
                    <a:pt x="65" y="283"/>
                    <a:pt x="65" y="283"/>
                    <a:pt x="65" y="283"/>
                  </a:cubicBezTo>
                  <a:cubicBezTo>
                    <a:pt x="55" y="283"/>
                    <a:pt x="47" y="275"/>
                    <a:pt x="47" y="266"/>
                  </a:cubicBezTo>
                  <a:cubicBezTo>
                    <a:pt x="47" y="198"/>
                    <a:pt x="47" y="198"/>
                    <a:pt x="47" y="198"/>
                  </a:cubicBezTo>
                  <a:cubicBezTo>
                    <a:pt x="47" y="188"/>
                    <a:pt x="55" y="180"/>
                    <a:pt x="65" y="180"/>
                  </a:cubicBezTo>
                  <a:cubicBezTo>
                    <a:pt x="113" y="180"/>
                    <a:pt x="113" y="180"/>
                    <a:pt x="113" y="180"/>
                  </a:cubicBezTo>
                  <a:cubicBezTo>
                    <a:pt x="123" y="180"/>
                    <a:pt x="131" y="188"/>
                    <a:pt x="131" y="198"/>
                  </a:cubicBezTo>
                  <a:lnTo>
                    <a:pt x="131" y="266"/>
                  </a:lnTo>
                  <a:close/>
                  <a:moveTo>
                    <a:pt x="131" y="130"/>
                  </a:moveTo>
                  <a:cubicBezTo>
                    <a:pt x="131" y="140"/>
                    <a:pt x="123" y="148"/>
                    <a:pt x="113" y="148"/>
                  </a:cubicBezTo>
                  <a:cubicBezTo>
                    <a:pt x="65" y="148"/>
                    <a:pt x="65" y="148"/>
                    <a:pt x="65" y="148"/>
                  </a:cubicBezTo>
                  <a:cubicBezTo>
                    <a:pt x="55" y="148"/>
                    <a:pt x="47" y="140"/>
                    <a:pt x="47" y="130"/>
                  </a:cubicBezTo>
                  <a:cubicBezTo>
                    <a:pt x="47" y="63"/>
                    <a:pt x="47" y="63"/>
                    <a:pt x="47" y="63"/>
                  </a:cubicBezTo>
                  <a:cubicBezTo>
                    <a:pt x="47" y="53"/>
                    <a:pt x="55" y="45"/>
                    <a:pt x="65" y="45"/>
                  </a:cubicBezTo>
                  <a:cubicBezTo>
                    <a:pt x="113" y="45"/>
                    <a:pt x="113" y="45"/>
                    <a:pt x="113" y="45"/>
                  </a:cubicBezTo>
                  <a:cubicBezTo>
                    <a:pt x="123" y="45"/>
                    <a:pt x="131" y="53"/>
                    <a:pt x="131" y="63"/>
                  </a:cubicBezTo>
                  <a:lnTo>
                    <a:pt x="131" y="130"/>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236" name="Freeform 18"/>
            <p:cNvSpPr>
              <a:spLocks noEditPoints="1"/>
            </p:cNvSpPr>
            <p:nvPr/>
          </p:nvSpPr>
          <p:spPr bwMode="auto">
            <a:xfrm>
              <a:off x="5646738" y="5371809"/>
              <a:ext cx="468313" cy="400050"/>
            </a:xfrm>
            <a:custGeom>
              <a:avLst/>
              <a:gdLst>
                <a:gd name="T0" fmla="*/ 18 w 447"/>
                <a:gd name="T1" fmla="*/ 0 h 382"/>
                <a:gd name="T2" fmla="*/ 0 w 447"/>
                <a:gd name="T3" fmla="*/ 18 h 382"/>
                <a:gd name="T4" fmla="*/ 0 w 447"/>
                <a:gd name="T5" fmla="*/ 364 h 382"/>
                <a:gd name="T6" fmla="*/ 18 w 447"/>
                <a:gd name="T7" fmla="*/ 382 h 382"/>
                <a:gd name="T8" fmla="*/ 429 w 447"/>
                <a:gd name="T9" fmla="*/ 382 h 382"/>
                <a:gd name="T10" fmla="*/ 447 w 447"/>
                <a:gd name="T11" fmla="*/ 364 h 382"/>
                <a:gd name="T12" fmla="*/ 447 w 447"/>
                <a:gd name="T13" fmla="*/ 18 h 382"/>
                <a:gd name="T14" fmla="*/ 429 w 447"/>
                <a:gd name="T15" fmla="*/ 0 h 382"/>
                <a:gd name="T16" fmla="*/ 18 w 447"/>
                <a:gd name="T17" fmla="*/ 0 h 382"/>
                <a:gd name="T18" fmla="*/ 133 w 447"/>
                <a:gd name="T19" fmla="*/ 301 h 382"/>
                <a:gd name="T20" fmla="*/ 115 w 447"/>
                <a:gd name="T21" fmla="*/ 319 h 382"/>
                <a:gd name="T22" fmla="*/ 66 w 447"/>
                <a:gd name="T23" fmla="*/ 319 h 382"/>
                <a:gd name="T24" fmla="*/ 48 w 447"/>
                <a:gd name="T25" fmla="*/ 301 h 382"/>
                <a:gd name="T26" fmla="*/ 48 w 447"/>
                <a:gd name="T27" fmla="*/ 232 h 382"/>
                <a:gd name="T28" fmla="*/ 66 w 447"/>
                <a:gd name="T29" fmla="*/ 214 h 382"/>
                <a:gd name="T30" fmla="*/ 115 w 447"/>
                <a:gd name="T31" fmla="*/ 214 h 382"/>
                <a:gd name="T32" fmla="*/ 133 w 447"/>
                <a:gd name="T33" fmla="*/ 232 h 382"/>
                <a:gd name="T34" fmla="*/ 133 w 447"/>
                <a:gd name="T35" fmla="*/ 301 h 382"/>
                <a:gd name="T36" fmla="*/ 133 w 447"/>
                <a:gd name="T37" fmla="*/ 146 h 382"/>
                <a:gd name="T38" fmla="*/ 115 w 447"/>
                <a:gd name="T39" fmla="*/ 164 h 382"/>
                <a:gd name="T40" fmla="*/ 66 w 447"/>
                <a:gd name="T41" fmla="*/ 164 h 382"/>
                <a:gd name="T42" fmla="*/ 48 w 447"/>
                <a:gd name="T43" fmla="*/ 146 h 382"/>
                <a:gd name="T44" fmla="*/ 48 w 447"/>
                <a:gd name="T45" fmla="*/ 77 h 382"/>
                <a:gd name="T46" fmla="*/ 66 w 447"/>
                <a:gd name="T47" fmla="*/ 59 h 382"/>
                <a:gd name="T48" fmla="*/ 115 w 447"/>
                <a:gd name="T49" fmla="*/ 59 h 382"/>
                <a:gd name="T50" fmla="*/ 133 w 447"/>
                <a:gd name="T51" fmla="*/ 77 h 382"/>
                <a:gd name="T52" fmla="*/ 133 w 447"/>
                <a:gd name="T53" fmla="*/ 146 h 382"/>
                <a:gd name="T54" fmla="*/ 266 w 447"/>
                <a:gd name="T55" fmla="*/ 301 h 382"/>
                <a:gd name="T56" fmla="*/ 248 w 447"/>
                <a:gd name="T57" fmla="*/ 319 h 382"/>
                <a:gd name="T58" fmla="*/ 199 w 447"/>
                <a:gd name="T59" fmla="*/ 319 h 382"/>
                <a:gd name="T60" fmla="*/ 181 w 447"/>
                <a:gd name="T61" fmla="*/ 301 h 382"/>
                <a:gd name="T62" fmla="*/ 181 w 447"/>
                <a:gd name="T63" fmla="*/ 232 h 382"/>
                <a:gd name="T64" fmla="*/ 199 w 447"/>
                <a:gd name="T65" fmla="*/ 214 h 382"/>
                <a:gd name="T66" fmla="*/ 248 w 447"/>
                <a:gd name="T67" fmla="*/ 214 h 382"/>
                <a:gd name="T68" fmla="*/ 266 w 447"/>
                <a:gd name="T69" fmla="*/ 232 h 382"/>
                <a:gd name="T70" fmla="*/ 266 w 447"/>
                <a:gd name="T71" fmla="*/ 301 h 382"/>
                <a:gd name="T72" fmla="*/ 266 w 447"/>
                <a:gd name="T73" fmla="*/ 146 h 382"/>
                <a:gd name="T74" fmla="*/ 248 w 447"/>
                <a:gd name="T75" fmla="*/ 164 h 382"/>
                <a:gd name="T76" fmla="*/ 199 w 447"/>
                <a:gd name="T77" fmla="*/ 164 h 382"/>
                <a:gd name="T78" fmla="*/ 181 w 447"/>
                <a:gd name="T79" fmla="*/ 146 h 382"/>
                <a:gd name="T80" fmla="*/ 181 w 447"/>
                <a:gd name="T81" fmla="*/ 77 h 382"/>
                <a:gd name="T82" fmla="*/ 199 w 447"/>
                <a:gd name="T83" fmla="*/ 59 h 382"/>
                <a:gd name="T84" fmla="*/ 248 w 447"/>
                <a:gd name="T85" fmla="*/ 59 h 382"/>
                <a:gd name="T86" fmla="*/ 266 w 447"/>
                <a:gd name="T87" fmla="*/ 77 h 382"/>
                <a:gd name="T88" fmla="*/ 266 w 447"/>
                <a:gd name="T89" fmla="*/ 146 h 382"/>
                <a:gd name="T90" fmla="*/ 401 w 447"/>
                <a:gd name="T91" fmla="*/ 301 h 382"/>
                <a:gd name="T92" fmla="*/ 383 w 447"/>
                <a:gd name="T93" fmla="*/ 319 h 382"/>
                <a:gd name="T94" fmla="*/ 334 w 447"/>
                <a:gd name="T95" fmla="*/ 319 h 382"/>
                <a:gd name="T96" fmla="*/ 316 w 447"/>
                <a:gd name="T97" fmla="*/ 301 h 382"/>
                <a:gd name="T98" fmla="*/ 316 w 447"/>
                <a:gd name="T99" fmla="*/ 232 h 382"/>
                <a:gd name="T100" fmla="*/ 334 w 447"/>
                <a:gd name="T101" fmla="*/ 214 h 382"/>
                <a:gd name="T102" fmla="*/ 383 w 447"/>
                <a:gd name="T103" fmla="*/ 214 h 382"/>
                <a:gd name="T104" fmla="*/ 401 w 447"/>
                <a:gd name="T105" fmla="*/ 232 h 382"/>
                <a:gd name="T106" fmla="*/ 401 w 447"/>
                <a:gd name="T107" fmla="*/ 301 h 382"/>
                <a:gd name="T108" fmla="*/ 401 w 447"/>
                <a:gd name="T109" fmla="*/ 146 h 382"/>
                <a:gd name="T110" fmla="*/ 383 w 447"/>
                <a:gd name="T111" fmla="*/ 164 h 382"/>
                <a:gd name="T112" fmla="*/ 334 w 447"/>
                <a:gd name="T113" fmla="*/ 164 h 382"/>
                <a:gd name="T114" fmla="*/ 316 w 447"/>
                <a:gd name="T115" fmla="*/ 146 h 382"/>
                <a:gd name="T116" fmla="*/ 316 w 447"/>
                <a:gd name="T117" fmla="*/ 77 h 382"/>
                <a:gd name="T118" fmla="*/ 334 w 447"/>
                <a:gd name="T119" fmla="*/ 59 h 382"/>
                <a:gd name="T120" fmla="*/ 383 w 447"/>
                <a:gd name="T121" fmla="*/ 59 h 382"/>
                <a:gd name="T122" fmla="*/ 401 w 447"/>
                <a:gd name="T123" fmla="*/ 77 h 382"/>
                <a:gd name="T124" fmla="*/ 401 w 447"/>
                <a:gd name="T125" fmla="*/ 1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7" h="382">
                  <a:moveTo>
                    <a:pt x="18" y="0"/>
                  </a:moveTo>
                  <a:cubicBezTo>
                    <a:pt x="8" y="0"/>
                    <a:pt x="0" y="8"/>
                    <a:pt x="0" y="18"/>
                  </a:cubicBezTo>
                  <a:cubicBezTo>
                    <a:pt x="0" y="364"/>
                    <a:pt x="0" y="364"/>
                    <a:pt x="0" y="364"/>
                  </a:cubicBezTo>
                  <a:cubicBezTo>
                    <a:pt x="0" y="374"/>
                    <a:pt x="8" y="382"/>
                    <a:pt x="18" y="382"/>
                  </a:cubicBezTo>
                  <a:cubicBezTo>
                    <a:pt x="429" y="382"/>
                    <a:pt x="429" y="382"/>
                    <a:pt x="429" y="382"/>
                  </a:cubicBezTo>
                  <a:cubicBezTo>
                    <a:pt x="439" y="382"/>
                    <a:pt x="447" y="374"/>
                    <a:pt x="447" y="364"/>
                  </a:cubicBezTo>
                  <a:cubicBezTo>
                    <a:pt x="447" y="18"/>
                    <a:pt x="447" y="18"/>
                    <a:pt x="447" y="18"/>
                  </a:cubicBezTo>
                  <a:cubicBezTo>
                    <a:pt x="447" y="8"/>
                    <a:pt x="439" y="0"/>
                    <a:pt x="429" y="0"/>
                  </a:cubicBezTo>
                  <a:lnTo>
                    <a:pt x="18" y="0"/>
                  </a:lnTo>
                  <a:close/>
                  <a:moveTo>
                    <a:pt x="133" y="301"/>
                  </a:moveTo>
                  <a:cubicBezTo>
                    <a:pt x="133" y="311"/>
                    <a:pt x="125" y="319"/>
                    <a:pt x="115" y="319"/>
                  </a:cubicBezTo>
                  <a:cubicBezTo>
                    <a:pt x="66" y="319"/>
                    <a:pt x="66" y="319"/>
                    <a:pt x="66" y="319"/>
                  </a:cubicBezTo>
                  <a:cubicBezTo>
                    <a:pt x="56" y="319"/>
                    <a:pt x="48" y="311"/>
                    <a:pt x="48" y="301"/>
                  </a:cubicBezTo>
                  <a:cubicBezTo>
                    <a:pt x="48" y="232"/>
                    <a:pt x="48" y="232"/>
                    <a:pt x="48" y="232"/>
                  </a:cubicBezTo>
                  <a:cubicBezTo>
                    <a:pt x="48" y="222"/>
                    <a:pt x="56" y="214"/>
                    <a:pt x="66" y="214"/>
                  </a:cubicBezTo>
                  <a:cubicBezTo>
                    <a:pt x="115" y="214"/>
                    <a:pt x="115" y="214"/>
                    <a:pt x="115" y="214"/>
                  </a:cubicBezTo>
                  <a:cubicBezTo>
                    <a:pt x="125" y="214"/>
                    <a:pt x="133" y="222"/>
                    <a:pt x="133" y="232"/>
                  </a:cubicBezTo>
                  <a:lnTo>
                    <a:pt x="133" y="301"/>
                  </a:lnTo>
                  <a:close/>
                  <a:moveTo>
                    <a:pt x="133" y="146"/>
                  </a:moveTo>
                  <a:cubicBezTo>
                    <a:pt x="133" y="156"/>
                    <a:pt x="125" y="164"/>
                    <a:pt x="115" y="164"/>
                  </a:cubicBezTo>
                  <a:cubicBezTo>
                    <a:pt x="66" y="164"/>
                    <a:pt x="66" y="164"/>
                    <a:pt x="66" y="164"/>
                  </a:cubicBezTo>
                  <a:cubicBezTo>
                    <a:pt x="56" y="164"/>
                    <a:pt x="48" y="156"/>
                    <a:pt x="48" y="146"/>
                  </a:cubicBezTo>
                  <a:cubicBezTo>
                    <a:pt x="48" y="77"/>
                    <a:pt x="48" y="77"/>
                    <a:pt x="48" y="77"/>
                  </a:cubicBezTo>
                  <a:cubicBezTo>
                    <a:pt x="48" y="67"/>
                    <a:pt x="56" y="59"/>
                    <a:pt x="66" y="59"/>
                  </a:cubicBezTo>
                  <a:cubicBezTo>
                    <a:pt x="115" y="59"/>
                    <a:pt x="115" y="59"/>
                    <a:pt x="115" y="59"/>
                  </a:cubicBezTo>
                  <a:cubicBezTo>
                    <a:pt x="125" y="59"/>
                    <a:pt x="133" y="67"/>
                    <a:pt x="133" y="77"/>
                  </a:cubicBezTo>
                  <a:lnTo>
                    <a:pt x="133" y="146"/>
                  </a:lnTo>
                  <a:close/>
                  <a:moveTo>
                    <a:pt x="266" y="301"/>
                  </a:moveTo>
                  <a:cubicBezTo>
                    <a:pt x="266" y="311"/>
                    <a:pt x="258" y="319"/>
                    <a:pt x="248" y="319"/>
                  </a:cubicBezTo>
                  <a:cubicBezTo>
                    <a:pt x="199" y="319"/>
                    <a:pt x="199" y="319"/>
                    <a:pt x="199" y="319"/>
                  </a:cubicBezTo>
                  <a:cubicBezTo>
                    <a:pt x="189" y="319"/>
                    <a:pt x="181" y="311"/>
                    <a:pt x="181" y="301"/>
                  </a:cubicBezTo>
                  <a:cubicBezTo>
                    <a:pt x="181" y="232"/>
                    <a:pt x="181" y="232"/>
                    <a:pt x="181" y="232"/>
                  </a:cubicBezTo>
                  <a:cubicBezTo>
                    <a:pt x="181" y="222"/>
                    <a:pt x="189" y="214"/>
                    <a:pt x="199" y="214"/>
                  </a:cubicBezTo>
                  <a:cubicBezTo>
                    <a:pt x="248" y="214"/>
                    <a:pt x="248" y="214"/>
                    <a:pt x="248" y="214"/>
                  </a:cubicBezTo>
                  <a:cubicBezTo>
                    <a:pt x="258" y="214"/>
                    <a:pt x="266" y="222"/>
                    <a:pt x="266" y="232"/>
                  </a:cubicBezTo>
                  <a:lnTo>
                    <a:pt x="266" y="301"/>
                  </a:lnTo>
                  <a:close/>
                  <a:moveTo>
                    <a:pt x="266" y="146"/>
                  </a:moveTo>
                  <a:cubicBezTo>
                    <a:pt x="266" y="156"/>
                    <a:pt x="258" y="164"/>
                    <a:pt x="248" y="164"/>
                  </a:cubicBezTo>
                  <a:cubicBezTo>
                    <a:pt x="199" y="164"/>
                    <a:pt x="199" y="164"/>
                    <a:pt x="199" y="164"/>
                  </a:cubicBezTo>
                  <a:cubicBezTo>
                    <a:pt x="189" y="164"/>
                    <a:pt x="181" y="156"/>
                    <a:pt x="181" y="146"/>
                  </a:cubicBezTo>
                  <a:cubicBezTo>
                    <a:pt x="181" y="77"/>
                    <a:pt x="181" y="77"/>
                    <a:pt x="181" y="77"/>
                  </a:cubicBezTo>
                  <a:cubicBezTo>
                    <a:pt x="181" y="67"/>
                    <a:pt x="189" y="59"/>
                    <a:pt x="199" y="59"/>
                  </a:cubicBezTo>
                  <a:cubicBezTo>
                    <a:pt x="248" y="59"/>
                    <a:pt x="248" y="59"/>
                    <a:pt x="248" y="59"/>
                  </a:cubicBezTo>
                  <a:cubicBezTo>
                    <a:pt x="258" y="59"/>
                    <a:pt x="266" y="67"/>
                    <a:pt x="266" y="77"/>
                  </a:cubicBezTo>
                  <a:lnTo>
                    <a:pt x="266" y="146"/>
                  </a:lnTo>
                  <a:close/>
                  <a:moveTo>
                    <a:pt x="401" y="301"/>
                  </a:moveTo>
                  <a:cubicBezTo>
                    <a:pt x="401" y="311"/>
                    <a:pt x="393" y="319"/>
                    <a:pt x="383" y="319"/>
                  </a:cubicBezTo>
                  <a:cubicBezTo>
                    <a:pt x="334" y="319"/>
                    <a:pt x="334" y="319"/>
                    <a:pt x="334" y="319"/>
                  </a:cubicBezTo>
                  <a:cubicBezTo>
                    <a:pt x="324" y="319"/>
                    <a:pt x="316" y="311"/>
                    <a:pt x="316" y="301"/>
                  </a:cubicBezTo>
                  <a:cubicBezTo>
                    <a:pt x="316" y="232"/>
                    <a:pt x="316" y="232"/>
                    <a:pt x="316" y="232"/>
                  </a:cubicBezTo>
                  <a:cubicBezTo>
                    <a:pt x="316" y="222"/>
                    <a:pt x="324" y="214"/>
                    <a:pt x="334" y="214"/>
                  </a:cubicBezTo>
                  <a:cubicBezTo>
                    <a:pt x="383" y="214"/>
                    <a:pt x="383" y="214"/>
                    <a:pt x="383" y="214"/>
                  </a:cubicBezTo>
                  <a:cubicBezTo>
                    <a:pt x="393" y="214"/>
                    <a:pt x="401" y="222"/>
                    <a:pt x="401" y="232"/>
                  </a:cubicBezTo>
                  <a:lnTo>
                    <a:pt x="401" y="301"/>
                  </a:lnTo>
                  <a:close/>
                  <a:moveTo>
                    <a:pt x="401" y="146"/>
                  </a:moveTo>
                  <a:cubicBezTo>
                    <a:pt x="401" y="156"/>
                    <a:pt x="393" y="164"/>
                    <a:pt x="383" y="164"/>
                  </a:cubicBezTo>
                  <a:cubicBezTo>
                    <a:pt x="334" y="164"/>
                    <a:pt x="334" y="164"/>
                    <a:pt x="334" y="164"/>
                  </a:cubicBezTo>
                  <a:cubicBezTo>
                    <a:pt x="324" y="164"/>
                    <a:pt x="316" y="156"/>
                    <a:pt x="316" y="146"/>
                  </a:cubicBezTo>
                  <a:cubicBezTo>
                    <a:pt x="316" y="77"/>
                    <a:pt x="316" y="77"/>
                    <a:pt x="316" y="77"/>
                  </a:cubicBezTo>
                  <a:cubicBezTo>
                    <a:pt x="316" y="67"/>
                    <a:pt x="324" y="59"/>
                    <a:pt x="334" y="59"/>
                  </a:cubicBezTo>
                  <a:cubicBezTo>
                    <a:pt x="383" y="59"/>
                    <a:pt x="383" y="59"/>
                    <a:pt x="383" y="59"/>
                  </a:cubicBezTo>
                  <a:cubicBezTo>
                    <a:pt x="393" y="59"/>
                    <a:pt x="401" y="67"/>
                    <a:pt x="401" y="77"/>
                  </a:cubicBezTo>
                  <a:lnTo>
                    <a:pt x="401" y="146"/>
                  </a:lnTo>
                  <a:close/>
                </a:path>
              </a:pathLst>
            </a:custGeom>
            <a:grp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grpSp>
      <p:sp>
        <p:nvSpPr>
          <p:cNvPr id="237" name="Freeform 5"/>
          <p:cNvSpPr>
            <a:spLocks noEditPoints="1"/>
          </p:cNvSpPr>
          <p:nvPr/>
        </p:nvSpPr>
        <p:spPr bwMode="auto">
          <a:xfrm rot="1148920" flipH="1">
            <a:off x="9464015" y="5484682"/>
            <a:ext cx="343548" cy="389529"/>
          </a:xfrm>
          <a:custGeom>
            <a:avLst/>
            <a:gdLst>
              <a:gd name="T0" fmla="*/ 160 w 440"/>
              <a:gd name="T1" fmla="*/ 176 h 499"/>
              <a:gd name="T2" fmla="*/ 93 w 440"/>
              <a:gd name="T3" fmla="*/ 216 h 499"/>
              <a:gd name="T4" fmla="*/ 99 w 440"/>
              <a:gd name="T5" fmla="*/ 286 h 499"/>
              <a:gd name="T6" fmla="*/ 135 w 440"/>
              <a:gd name="T7" fmla="*/ 250 h 499"/>
              <a:gd name="T8" fmla="*/ 161 w 440"/>
              <a:gd name="T9" fmla="*/ 246 h 499"/>
              <a:gd name="T10" fmla="*/ 213 w 440"/>
              <a:gd name="T11" fmla="*/ 295 h 499"/>
              <a:gd name="T12" fmla="*/ 185 w 440"/>
              <a:gd name="T13" fmla="*/ 305 h 499"/>
              <a:gd name="T14" fmla="*/ 207 w 440"/>
              <a:gd name="T15" fmla="*/ 394 h 499"/>
              <a:gd name="T16" fmla="*/ 157 w 440"/>
              <a:gd name="T17" fmla="*/ 425 h 499"/>
              <a:gd name="T18" fmla="*/ 147 w 440"/>
              <a:gd name="T19" fmla="*/ 471 h 499"/>
              <a:gd name="T20" fmla="*/ 230 w 440"/>
              <a:gd name="T21" fmla="*/ 447 h 499"/>
              <a:gd name="T22" fmla="*/ 269 w 440"/>
              <a:gd name="T23" fmla="*/ 390 h 499"/>
              <a:gd name="T24" fmla="*/ 440 w 440"/>
              <a:gd name="T25" fmla="*/ 377 h 499"/>
              <a:gd name="T26" fmla="*/ 299 w 440"/>
              <a:gd name="T27" fmla="*/ 226 h 499"/>
              <a:gd name="T28" fmla="*/ 73 w 440"/>
              <a:gd name="T29" fmla="*/ 224 h 499"/>
              <a:gd name="T30" fmla="*/ 55 w 440"/>
              <a:gd name="T31" fmla="*/ 270 h 499"/>
              <a:gd name="T32" fmla="*/ 73 w 440"/>
              <a:gd name="T33" fmla="*/ 224 h 499"/>
              <a:gd name="T34" fmla="*/ 62 w 440"/>
              <a:gd name="T35" fmla="*/ 287 h 499"/>
              <a:gd name="T36" fmla="*/ 94 w 440"/>
              <a:gd name="T37" fmla="*/ 296 h 499"/>
              <a:gd name="T38" fmla="*/ 162 w 440"/>
              <a:gd name="T39" fmla="*/ 301 h 499"/>
              <a:gd name="T40" fmla="*/ 65 w 440"/>
              <a:gd name="T41" fmla="*/ 317 h 499"/>
              <a:gd name="T42" fmla="*/ 76 w 440"/>
              <a:gd name="T43" fmla="*/ 342 h 499"/>
              <a:gd name="T44" fmla="*/ 166 w 440"/>
              <a:gd name="T45" fmla="*/ 319 h 499"/>
              <a:gd name="T46" fmla="*/ 92 w 440"/>
              <a:gd name="T47" fmla="*/ 365 h 499"/>
              <a:gd name="T48" fmla="*/ 76 w 440"/>
              <a:gd name="T49" fmla="*/ 342 h 499"/>
              <a:gd name="T50" fmla="*/ 176 w 440"/>
              <a:gd name="T51" fmla="*/ 371 h 499"/>
              <a:gd name="T52" fmla="*/ 138 w 440"/>
              <a:gd name="T53" fmla="*/ 410 h 499"/>
              <a:gd name="T54" fmla="*/ 95 w 440"/>
              <a:gd name="T55" fmla="*/ 383 h 499"/>
              <a:gd name="T56" fmla="*/ 53 w 440"/>
              <a:gd name="T57" fmla="*/ 148 h 499"/>
              <a:gd name="T58" fmla="*/ 0 w 440"/>
              <a:gd name="T59" fmla="*/ 81 h 499"/>
              <a:gd name="T60" fmla="*/ 30 w 440"/>
              <a:gd name="T61" fmla="*/ 23 h 499"/>
              <a:gd name="T62" fmla="*/ 54 w 440"/>
              <a:gd name="T63" fmla="*/ 79 h 499"/>
              <a:gd name="T64" fmla="*/ 102 w 440"/>
              <a:gd name="T65" fmla="*/ 57 h 499"/>
              <a:gd name="T66" fmla="*/ 107 w 440"/>
              <a:gd name="T67" fmla="*/ 0 h 499"/>
              <a:gd name="T68" fmla="*/ 154 w 440"/>
              <a:gd name="T69" fmla="*/ 73 h 499"/>
              <a:gd name="T70" fmla="*/ 147 w 440"/>
              <a:gd name="T71" fmla="*/ 161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0" h="499">
                <a:moveTo>
                  <a:pt x="262" y="221"/>
                </a:moveTo>
                <a:cubicBezTo>
                  <a:pt x="239" y="208"/>
                  <a:pt x="195" y="187"/>
                  <a:pt x="160" y="176"/>
                </a:cubicBezTo>
                <a:cubicBezTo>
                  <a:pt x="152" y="174"/>
                  <a:pt x="144" y="177"/>
                  <a:pt x="138" y="182"/>
                </a:cubicBezTo>
                <a:cubicBezTo>
                  <a:pt x="125" y="194"/>
                  <a:pt x="100" y="211"/>
                  <a:pt x="93" y="216"/>
                </a:cubicBezTo>
                <a:cubicBezTo>
                  <a:pt x="86" y="222"/>
                  <a:pt x="81" y="226"/>
                  <a:pt x="85" y="237"/>
                </a:cubicBezTo>
                <a:cubicBezTo>
                  <a:pt x="99" y="286"/>
                  <a:pt x="99" y="286"/>
                  <a:pt x="99" y="286"/>
                </a:cubicBezTo>
                <a:cubicBezTo>
                  <a:pt x="101" y="290"/>
                  <a:pt x="102" y="291"/>
                  <a:pt x="106" y="292"/>
                </a:cubicBezTo>
                <a:cubicBezTo>
                  <a:pt x="129" y="297"/>
                  <a:pt x="145" y="264"/>
                  <a:pt x="135" y="250"/>
                </a:cubicBezTo>
                <a:cubicBezTo>
                  <a:pt x="135" y="250"/>
                  <a:pt x="136" y="250"/>
                  <a:pt x="136" y="250"/>
                </a:cubicBezTo>
                <a:cubicBezTo>
                  <a:pt x="141" y="252"/>
                  <a:pt x="154" y="252"/>
                  <a:pt x="161" y="246"/>
                </a:cubicBezTo>
                <a:cubicBezTo>
                  <a:pt x="163" y="244"/>
                  <a:pt x="174" y="259"/>
                  <a:pt x="176" y="261"/>
                </a:cubicBezTo>
                <a:cubicBezTo>
                  <a:pt x="183" y="268"/>
                  <a:pt x="198" y="284"/>
                  <a:pt x="213" y="295"/>
                </a:cubicBezTo>
                <a:cubicBezTo>
                  <a:pt x="233" y="308"/>
                  <a:pt x="204" y="299"/>
                  <a:pt x="188" y="290"/>
                </a:cubicBezTo>
                <a:cubicBezTo>
                  <a:pt x="188" y="295"/>
                  <a:pt x="187" y="300"/>
                  <a:pt x="185" y="305"/>
                </a:cubicBezTo>
                <a:cubicBezTo>
                  <a:pt x="200" y="318"/>
                  <a:pt x="203" y="339"/>
                  <a:pt x="198" y="357"/>
                </a:cubicBezTo>
                <a:cubicBezTo>
                  <a:pt x="209" y="366"/>
                  <a:pt x="213" y="381"/>
                  <a:pt x="207" y="394"/>
                </a:cubicBezTo>
                <a:cubicBezTo>
                  <a:pt x="204" y="401"/>
                  <a:pt x="198" y="408"/>
                  <a:pt x="190" y="413"/>
                </a:cubicBezTo>
                <a:cubicBezTo>
                  <a:pt x="178" y="419"/>
                  <a:pt x="167" y="423"/>
                  <a:pt x="157" y="425"/>
                </a:cubicBezTo>
                <a:cubicBezTo>
                  <a:pt x="148" y="427"/>
                  <a:pt x="142" y="428"/>
                  <a:pt x="133" y="423"/>
                </a:cubicBezTo>
                <a:cubicBezTo>
                  <a:pt x="147" y="471"/>
                  <a:pt x="147" y="471"/>
                  <a:pt x="147" y="471"/>
                </a:cubicBezTo>
                <a:cubicBezTo>
                  <a:pt x="154" y="494"/>
                  <a:pt x="178" y="499"/>
                  <a:pt x="198" y="491"/>
                </a:cubicBezTo>
                <a:cubicBezTo>
                  <a:pt x="219" y="487"/>
                  <a:pt x="237" y="470"/>
                  <a:pt x="230" y="447"/>
                </a:cubicBezTo>
                <a:cubicBezTo>
                  <a:pt x="220" y="411"/>
                  <a:pt x="220" y="411"/>
                  <a:pt x="220" y="411"/>
                </a:cubicBezTo>
                <a:cubicBezTo>
                  <a:pt x="235" y="405"/>
                  <a:pt x="253" y="397"/>
                  <a:pt x="269" y="390"/>
                </a:cubicBezTo>
                <a:cubicBezTo>
                  <a:pt x="276" y="386"/>
                  <a:pt x="283" y="383"/>
                  <a:pt x="290" y="383"/>
                </a:cubicBezTo>
                <a:cubicBezTo>
                  <a:pt x="339" y="381"/>
                  <a:pt x="389" y="379"/>
                  <a:pt x="440" y="377"/>
                </a:cubicBezTo>
                <a:cubicBezTo>
                  <a:pt x="424" y="214"/>
                  <a:pt x="424" y="214"/>
                  <a:pt x="424" y="214"/>
                </a:cubicBezTo>
                <a:cubicBezTo>
                  <a:pt x="299" y="226"/>
                  <a:pt x="299" y="226"/>
                  <a:pt x="299" y="226"/>
                </a:cubicBezTo>
                <a:cubicBezTo>
                  <a:pt x="286" y="227"/>
                  <a:pt x="274" y="226"/>
                  <a:pt x="262" y="221"/>
                </a:cubicBezTo>
                <a:close/>
                <a:moveTo>
                  <a:pt x="73" y="224"/>
                </a:moveTo>
                <a:cubicBezTo>
                  <a:pt x="73" y="233"/>
                  <a:pt x="80" y="254"/>
                  <a:pt x="83" y="265"/>
                </a:cubicBezTo>
                <a:cubicBezTo>
                  <a:pt x="55" y="270"/>
                  <a:pt x="55" y="270"/>
                  <a:pt x="55" y="270"/>
                </a:cubicBezTo>
                <a:cubicBezTo>
                  <a:pt x="52" y="270"/>
                  <a:pt x="51" y="269"/>
                  <a:pt x="50" y="267"/>
                </a:cubicBezTo>
                <a:cubicBezTo>
                  <a:pt x="47" y="250"/>
                  <a:pt x="57" y="230"/>
                  <a:pt x="73" y="224"/>
                </a:cubicBezTo>
                <a:close/>
                <a:moveTo>
                  <a:pt x="57" y="293"/>
                </a:moveTo>
                <a:cubicBezTo>
                  <a:pt x="57" y="289"/>
                  <a:pt x="59" y="287"/>
                  <a:pt x="62" y="287"/>
                </a:cubicBezTo>
                <a:cubicBezTo>
                  <a:pt x="87" y="282"/>
                  <a:pt x="87" y="282"/>
                  <a:pt x="87" y="282"/>
                </a:cubicBezTo>
                <a:cubicBezTo>
                  <a:pt x="89" y="288"/>
                  <a:pt x="91" y="293"/>
                  <a:pt x="94" y="296"/>
                </a:cubicBezTo>
                <a:cubicBezTo>
                  <a:pt x="106" y="311"/>
                  <a:pt x="139" y="300"/>
                  <a:pt x="147" y="274"/>
                </a:cubicBezTo>
                <a:cubicBezTo>
                  <a:pt x="171" y="269"/>
                  <a:pt x="174" y="297"/>
                  <a:pt x="162" y="301"/>
                </a:cubicBezTo>
                <a:cubicBezTo>
                  <a:pt x="72" y="320"/>
                  <a:pt x="72" y="320"/>
                  <a:pt x="72" y="320"/>
                </a:cubicBezTo>
                <a:cubicBezTo>
                  <a:pt x="70" y="321"/>
                  <a:pt x="67" y="320"/>
                  <a:pt x="65" y="317"/>
                </a:cubicBezTo>
                <a:cubicBezTo>
                  <a:pt x="59" y="308"/>
                  <a:pt x="58" y="299"/>
                  <a:pt x="57" y="293"/>
                </a:cubicBezTo>
                <a:close/>
                <a:moveTo>
                  <a:pt x="76" y="342"/>
                </a:moveTo>
                <a:cubicBezTo>
                  <a:pt x="76" y="339"/>
                  <a:pt x="78" y="337"/>
                  <a:pt x="81" y="337"/>
                </a:cubicBezTo>
                <a:cubicBezTo>
                  <a:pt x="166" y="319"/>
                  <a:pt x="166" y="319"/>
                  <a:pt x="166" y="319"/>
                </a:cubicBezTo>
                <a:cubicBezTo>
                  <a:pt x="182" y="316"/>
                  <a:pt x="191" y="351"/>
                  <a:pt x="173" y="353"/>
                </a:cubicBezTo>
                <a:cubicBezTo>
                  <a:pt x="92" y="365"/>
                  <a:pt x="92" y="365"/>
                  <a:pt x="92" y="365"/>
                </a:cubicBezTo>
                <a:cubicBezTo>
                  <a:pt x="89" y="365"/>
                  <a:pt x="87" y="364"/>
                  <a:pt x="85" y="363"/>
                </a:cubicBezTo>
                <a:cubicBezTo>
                  <a:pt x="79" y="355"/>
                  <a:pt x="77" y="348"/>
                  <a:pt x="76" y="342"/>
                </a:cubicBezTo>
                <a:close/>
                <a:moveTo>
                  <a:pt x="95" y="383"/>
                </a:moveTo>
                <a:cubicBezTo>
                  <a:pt x="176" y="371"/>
                  <a:pt x="176" y="371"/>
                  <a:pt x="176" y="371"/>
                </a:cubicBezTo>
                <a:cubicBezTo>
                  <a:pt x="199" y="368"/>
                  <a:pt x="195" y="389"/>
                  <a:pt x="181" y="397"/>
                </a:cubicBezTo>
                <a:cubicBezTo>
                  <a:pt x="167" y="405"/>
                  <a:pt x="153" y="409"/>
                  <a:pt x="138" y="410"/>
                </a:cubicBezTo>
                <a:cubicBezTo>
                  <a:pt x="128" y="411"/>
                  <a:pt x="111" y="405"/>
                  <a:pt x="104" y="398"/>
                </a:cubicBezTo>
                <a:cubicBezTo>
                  <a:pt x="100" y="394"/>
                  <a:pt x="97" y="388"/>
                  <a:pt x="95" y="383"/>
                </a:cubicBezTo>
                <a:close/>
                <a:moveTo>
                  <a:pt x="73" y="216"/>
                </a:moveTo>
                <a:cubicBezTo>
                  <a:pt x="53" y="148"/>
                  <a:pt x="53" y="148"/>
                  <a:pt x="53" y="148"/>
                </a:cubicBezTo>
                <a:cubicBezTo>
                  <a:pt x="10" y="115"/>
                  <a:pt x="10" y="115"/>
                  <a:pt x="10" y="115"/>
                </a:cubicBezTo>
                <a:cubicBezTo>
                  <a:pt x="0" y="81"/>
                  <a:pt x="0" y="81"/>
                  <a:pt x="0" y="81"/>
                </a:cubicBezTo>
                <a:cubicBezTo>
                  <a:pt x="10" y="29"/>
                  <a:pt x="10" y="29"/>
                  <a:pt x="10" y="29"/>
                </a:cubicBezTo>
                <a:cubicBezTo>
                  <a:pt x="30" y="23"/>
                  <a:pt x="30" y="23"/>
                  <a:pt x="30" y="23"/>
                </a:cubicBezTo>
                <a:cubicBezTo>
                  <a:pt x="45" y="74"/>
                  <a:pt x="45" y="74"/>
                  <a:pt x="45" y="74"/>
                </a:cubicBezTo>
                <a:cubicBezTo>
                  <a:pt x="46" y="77"/>
                  <a:pt x="51" y="80"/>
                  <a:pt x="54" y="79"/>
                </a:cubicBezTo>
                <a:cubicBezTo>
                  <a:pt x="98" y="66"/>
                  <a:pt x="98" y="66"/>
                  <a:pt x="98" y="66"/>
                </a:cubicBezTo>
                <a:cubicBezTo>
                  <a:pt x="101" y="65"/>
                  <a:pt x="103" y="60"/>
                  <a:pt x="102" y="57"/>
                </a:cubicBezTo>
                <a:cubicBezTo>
                  <a:pt x="87" y="6"/>
                  <a:pt x="87" y="6"/>
                  <a:pt x="87" y="6"/>
                </a:cubicBezTo>
                <a:cubicBezTo>
                  <a:pt x="107" y="0"/>
                  <a:pt x="107" y="0"/>
                  <a:pt x="107" y="0"/>
                </a:cubicBezTo>
                <a:cubicBezTo>
                  <a:pt x="144" y="39"/>
                  <a:pt x="144" y="39"/>
                  <a:pt x="144" y="39"/>
                </a:cubicBezTo>
                <a:cubicBezTo>
                  <a:pt x="154" y="73"/>
                  <a:pt x="154" y="73"/>
                  <a:pt x="154" y="73"/>
                </a:cubicBezTo>
                <a:cubicBezTo>
                  <a:pt x="136" y="124"/>
                  <a:pt x="136" y="124"/>
                  <a:pt x="136" y="124"/>
                </a:cubicBezTo>
                <a:cubicBezTo>
                  <a:pt x="147" y="161"/>
                  <a:pt x="147" y="161"/>
                  <a:pt x="147" y="161"/>
                </a:cubicBezTo>
                <a:lnTo>
                  <a:pt x="73" y="216"/>
                </a:lnTo>
                <a:close/>
              </a:path>
            </a:pathLst>
          </a:custGeom>
          <a:solidFill>
            <a:srgbClr val="FFFFFF"/>
          </a:solidFill>
          <a:ln>
            <a:noFill/>
          </a:ln>
        </p:spPr>
        <p:txBody>
          <a:bodyPr vert="horz" wrap="square" lIns="91377" tIns="45689" rIns="91377" bIns="45689" numCol="1" anchor="t" anchorCtr="0" compatLnSpc="1">
            <a:prstTxWarp prst="textNoShape">
              <a:avLst/>
            </a:prstTxWarp>
          </a:bodyPr>
          <a:lstStyle/>
          <a:p>
            <a:pPr defTabSz="913829">
              <a:defRPr/>
            </a:pPr>
            <a:endParaRPr lang="en-US" kern="0" dirty="0">
              <a:gradFill>
                <a:gsLst>
                  <a:gs pos="1250">
                    <a:srgbClr val="FFFFFF"/>
                  </a:gs>
                  <a:gs pos="100000">
                    <a:srgbClr val="FFFFFF"/>
                  </a:gs>
                </a:gsLst>
                <a:lin ang="5400000" scaled="0"/>
              </a:gradFill>
              <a:ea typeface="MS PGothic" charset="0"/>
            </a:endParaRPr>
          </a:p>
        </p:txBody>
      </p:sp>
      <p:sp>
        <p:nvSpPr>
          <p:cNvPr id="238" name="Rectangle 237"/>
          <p:cNvSpPr/>
          <p:nvPr/>
        </p:nvSpPr>
        <p:spPr bwMode="auto">
          <a:xfrm>
            <a:off x="276327" y="2301697"/>
            <a:ext cx="2925250" cy="755013"/>
          </a:xfrm>
          <a:prstGeom prst="rect">
            <a:avLst/>
          </a:prstGeom>
          <a:solidFill>
            <a:srgbClr val="0078D7"/>
          </a:solidFill>
          <a:ln w="10795" cap="flat" cmpd="sng" algn="ctr">
            <a:noFill/>
            <a:prstDash val="solid"/>
            <a:headEnd type="none" w="med" len="med"/>
            <a:tailEnd type="none" w="med" len="med"/>
          </a:ln>
          <a:effectLst/>
        </p:spPr>
        <p:txBody>
          <a:bodyPr vert="horz" wrap="square" lIns="822727" tIns="46623" rIns="182828" bIns="46623" numCol="1" rtlCol="0" anchor="ctr" anchorCtr="0" compatLnSpc="1">
            <a:prstTxWarp prst="textNoShape">
              <a:avLst/>
            </a:prstTxWarp>
          </a:bodyPr>
          <a:lstStyle/>
          <a:p>
            <a:pPr defTabSz="932114">
              <a:lnSpc>
                <a:spcPct val="90000"/>
              </a:lnSpc>
              <a:defRPr/>
            </a:pPr>
            <a:r>
              <a:rPr lang="en-US" sz="1598" kern="0" dirty="0">
                <a:gradFill>
                  <a:gsLst>
                    <a:gs pos="1250">
                      <a:srgbClr val="FFFFFF"/>
                    </a:gs>
                    <a:gs pos="100000">
                      <a:srgbClr val="FFFFFF"/>
                    </a:gs>
                  </a:gsLst>
                  <a:lin ang="5400000" scaled="0"/>
                </a:gradFill>
                <a:ea typeface="MS PGothic" charset="0"/>
                <a:cs typeface="Segoe UI" pitchFamily="34" charset="0"/>
              </a:rPr>
              <a:t>Sales </a:t>
            </a:r>
            <a:br>
              <a:rPr lang="en-US" sz="1598" kern="0" dirty="0">
                <a:gradFill>
                  <a:gsLst>
                    <a:gs pos="1250">
                      <a:srgbClr val="FFFFFF"/>
                    </a:gs>
                    <a:gs pos="100000">
                      <a:srgbClr val="FFFFFF"/>
                    </a:gs>
                  </a:gsLst>
                  <a:lin ang="5400000" scaled="0"/>
                </a:gradFill>
                <a:ea typeface="MS PGothic" charset="0"/>
                <a:cs typeface="Segoe UI" pitchFamily="34" charset="0"/>
              </a:rPr>
            </a:br>
            <a:r>
              <a:rPr lang="en-US" sz="1598" kern="0" dirty="0">
                <a:gradFill>
                  <a:gsLst>
                    <a:gs pos="1250">
                      <a:srgbClr val="FFFFFF"/>
                    </a:gs>
                    <a:gs pos="100000">
                      <a:srgbClr val="FFFFFF"/>
                    </a:gs>
                  </a:gsLst>
                  <a:lin ang="5400000" scaled="0"/>
                </a:gradFill>
                <a:ea typeface="MS PGothic" charset="0"/>
                <a:cs typeface="Segoe UI" pitchFamily="34" charset="0"/>
              </a:rPr>
              <a:t>and marketing</a:t>
            </a:r>
          </a:p>
        </p:txBody>
      </p:sp>
      <p:sp>
        <p:nvSpPr>
          <p:cNvPr id="239" name="Rectangle 238"/>
          <p:cNvSpPr/>
          <p:nvPr/>
        </p:nvSpPr>
        <p:spPr bwMode="auto">
          <a:xfrm>
            <a:off x="3263306" y="2301697"/>
            <a:ext cx="2925250" cy="755013"/>
          </a:xfrm>
          <a:prstGeom prst="rect">
            <a:avLst/>
          </a:prstGeom>
          <a:solidFill>
            <a:srgbClr val="0078D7"/>
          </a:solidFill>
          <a:ln w="10795" cap="flat" cmpd="sng" algn="ctr">
            <a:noFill/>
            <a:prstDash val="solid"/>
            <a:headEnd type="none" w="med" len="med"/>
            <a:tailEnd type="none" w="med" len="med"/>
          </a:ln>
          <a:effectLst/>
        </p:spPr>
        <p:txBody>
          <a:bodyPr vert="horz" wrap="square" lIns="822727" tIns="46623" rIns="182828" bIns="46623" numCol="1" rtlCol="0" anchor="ctr" anchorCtr="0" compatLnSpc="1">
            <a:prstTxWarp prst="textNoShape">
              <a:avLst/>
            </a:prstTxWarp>
          </a:bodyPr>
          <a:lstStyle/>
          <a:p>
            <a:pPr defTabSz="932114">
              <a:lnSpc>
                <a:spcPct val="90000"/>
              </a:lnSpc>
              <a:defRPr/>
            </a:pPr>
            <a:r>
              <a:rPr lang="en-US" sz="1598" kern="0" dirty="0">
                <a:gradFill>
                  <a:gsLst>
                    <a:gs pos="1250">
                      <a:srgbClr val="FFFFFF"/>
                    </a:gs>
                    <a:gs pos="100000">
                      <a:srgbClr val="FFFFFF"/>
                    </a:gs>
                  </a:gsLst>
                  <a:lin ang="5400000" scaled="0"/>
                </a:gradFill>
                <a:ea typeface="MS PGothic" charset="0"/>
                <a:cs typeface="Segoe UI" pitchFamily="34" charset="0"/>
              </a:rPr>
              <a:t>Finance </a:t>
            </a:r>
            <a:br>
              <a:rPr lang="en-US" sz="1598" kern="0" dirty="0">
                <a:gradFill>
                  <a:gsLst>
                    <a:gs pos="1250">
                      <a:srgbClr val="FFFFFF"/>
                    </a:gs>
                    <a:gs pos="100000">
                      <a:srgbClr val="FFFFFF"/>
                    </a:gs>
                  </a:gsLst>
                  <a:lin ang="5400000" scaled="0"/>
                </a:gradFill>
                <a:ea typeface="MS PGothic" charset="0"/>
                <a:cs typeface="Segoe UI" pitchFamily="34" charset="0"/>
              </a:rPr>
            </a:br>
            <a:r>
              <a:rPr lang="en-US" sz="1598" kern="0" dirty="0">
                <a:gradFill>
                  <a:gsLst>
                    <a:gs pos="1250">
                      <a:srgbClr val="FFFFFF"/>
                    </a:gs>
                    <a:gs pos="100000">
                      <a:srgbClr val="FFFFFF"/>
                    </a:gs>
                  </a:gsLst>
                  <a:lin ang="5400000" scaled="0"/>
                </a:gradFill>
                <a:ea typeface="MS PGothic" charset="0"/>
                <a:cs typeface="Segoe UI" pitchFamily="34" charset="0"/>
              </a:rPr>
              <a:t>and risk</a:t>
            </a:r>
          </a:p>
        </p:txBody>
      </p:sp>
      <p:sp>
        <p:nvSpPr>
          <p:cNvPr id="240" name="Rectangle 239"/>
          <p:cNvSpPr/>
          <p:nvPr/>
        </p:nvSpPr>
        <p:spPr bwMode="auto">
          <a:xfrm>
            <a:off x="6250287" y="2301697"/>
            <a:ext cx="2925250" cy="755013"/>
          </a:xfrm>
          <a:prstGeom prst="rect">
            <a:avLst/>
          </a:prstGeom>
          <a:solidFill>
            <a:srgbClr val="0078D7"/>
          </a:solidFill>
          <a:ln w="10795" cap="flat" cmpd="sng" algn="ctr">
            <a:noFill/>
            <a:prstDash val="solid"/>
            <a:headEnd type="none" w="med" len="med"/>
            <a:tailEnd type="none" w="med" len="med"/>
          </a:ln>
          <a:effectLst/>
        </p:spPr>
        <p:txBody>
          <a:bodyPr vert="horz" wrap="square" lIns="822727" tIns="46623" rIns="182828" bIns="46623" numCol="1" rtlCol="0" anchor="ctr" anchorCtr="0" compatLnSpc="1">
            <a:prstTxWarp prst="textNoShape">
              <a:avLst/>
            </a:prstTxWarp>
          </a:bodyPr>
          <a:lstStyle/>
          <a:p>
            <a:pPr defTabSz="932114">
              <a:lnSpc>
                <a:spcPct val="90000"/>
              </a:lnSpc>
              <a:defRPr/>
            </a:pPr>
            <a:r>
              <a:rPr lang="en-US" sz="1598" kern="0" dirty="0">
                <a:gradFill>
                  <a:gsLst>
                    <a:gs pos="1250">
                      <a:srgbClr val="FFFFFF"/>
                    </a:gs>
                    <a:gs pos="100000">
                      <a:srgbClr val="FFFFFF"/>
                    </a:gs>
                  </a:gsLst>
                  <a:lin ang="5400000" scaled="0"/>
                </a:gradFill>
                <a:ea typeface="MS PGothic" charset="0"/>
                <a:cs typeface="Segoe UI" pitchFamily="34" charset="0"/>
              </a:rPr>
              <a:t>Customer </a:t>
            </a:r>
            <a:br>
              <a:rPr lang="en-US" sz="1598" kern="0" dirty="0">
                <a:gradFill>
                  <a:gsLst>
                    <a:gs pos="1250">
                      <a:srgbClr val="FFFFFF"/>
                    </a:gs>
                    <a:gs pos="100000">
                      <a:srgbClr val="FFFFFF"/>
                    </a:gs>
                  </a:gsLst>
                  <a:lin ang="5400000" scaled="0"/>
                </a:gradFill>
                <a:ea typeface="MS PGothic" charset="0"/>
                <a:cs typeface="Segoe UI" pitchFamily="34" charset="0"/>
              </a:rPr>
            </a:br>
            <a:r>
              <a:rPr lang="en-US" sz="1598" kern="0" dirty="0">
                <a:gradFill>
                  <a:gsLst>
                    <a:gs pos="1250">
                      <a:srgbClr val="FFFFFF"/>
                    </a:gs>
                    <a:gs pos="100000">
                      <a:srgbClr val="FFFFFF"/>
                    </a:gs>
                  </a:gsLst>
                  <a:lin ang="5400000" scaled="0"/>
                </a:gradFill>
                <a:ea typeface="MS PGothic" charset="0"/>
                <a:cs typeface="Segoe UI" pitchFamily="34" charset="0"/>
              </a:rPr>
              <a:t>and channel</a:t>
            </a:r>
          </a:p>
        </p:txBody>
      </p:sp>
      <p:sp>
        <p:nvSpPr>
          <p:cNvPr id="241" name="Rectangle 240"/>
          <p:cNvSpPr/>
          <p:nvPr/>
        </p:nvSpPr>
        <p:spPr bwMode="auto">
          <a:xfrm>
            <a:off x="9237268" y="2301697"/>
            <a:ext cx="2925250" cy="755013"/>
          </a:xfrm>
          <a:prstGeom prst="rect">
            <a:avLst/>
          </a:prstGeom>
          <a:solidFill>
            <a:srgbClr val="0078D7"/>
          </a:solidFill>
          <a:ln w="10795" cap="flat" cmpd="sng" algn="ctr">
            <a:noFill/>
            <a:prstDash val="solid"/>
            <a:headEnd type="none" w="med" len="med"/>
            <a:tailEnd type="none" w="med" len="med"/>
          </a:ln>
          <a:effectLst/>
        </p:spPr>
        <p:txBody>
          <a:bodyPr vert="horz" wrap="square" lIns="822727" tIns="46623" rIns="182828" bIns="46623" numCol="1" rtlCol="0" anchor="ctr" anchorCtr="0" compatLnSpc="1">
            <a:prstTxWarp prst="textNoShape">
              <a:avLst/>
            </a:prstTxWarp>
          </a:bodyPr>
          <a:lstStyle/>
          <a:p>
            <a:pPr defTabSz="932114">
              <a:lnSpc>
                <a:spcPct val="90000"/>
              </a:lnSpc>
              <a:defRPr/>
            </a:pPr>
            <a:r>
              <a:rPr lang="en-US" sz="1598" kern="0" dirty="0">
                <a:gradFill>
                  <a:gsLst>
                    <a:gs pos="1250">
                      <a:srgbClr val="FFFFFF"/>
                    </a:gs>
                    <a:gs pos="100000">
                      <a:srgbClr val="FFFFFF"/>
                    </a:gs>
                  </a:gsLst>
                  <a:lin ang="5400000" scaled="0"/>
                </a:gradFill>
                <a:ea typeface="MS PGothic" charset="0"/>
                <a:cs typeface="Segoe UI" pitchFamily="34" charset="0"/>
              </a:rPr>
              <a:t>Operational Excellence</a:t>
            </a:r>
          </a:p>
        </p:txBody>
      </p:sp>
      <p:sp>
        <p:nvSpPr>
          <p:cNvPr id="242" name="Freeform 64"/>
          <p:cNvSpPr>
            <a:spLocks noEditPoints="1"/>
          </p:cNvSpPr>
          <p:nvPr/>
        </p:nvSpPr>
        <p:spPr bwMode="black">
          <a:xfrm>
            <a:off x="433840" y="2468570"/>
            <a:ext cx="481310" cy="369645"/>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00188F"/>
          </a:solidFill>
          <a:ln>
            <a:noFill/>
          </a:ln>
        </p:spPr>
        <p:txBody>
          <a:bodyPr vert="horz" wrap="square" lIns="0" tIns="41141" rIns="82281" bIns="41141"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243" name="Freeform 242"/>
          <p:cNvSpPr>
            <a:spLocks noChangeAspect="1" noEditPoints="1"/>
          </p:cNvSpPr>
          <p:nvPr/>
        </p:nvSpPr>
        <p:spPr bwMode="auto">
          <a:xfrm>
            <a:off x="9409631" y="2490604"/>
            <a:ext cx="459591" cy="367673"/>
          </a:xfrm>
          <a:custGeom>
            <a:avLst/>
            <a:gdLst>
              <a:gd name="T0" fmla="*/ 63 w 106"/>
              <a:gd name="T1" fmla="*/ 51 h 85"/>
              <a:gd name="T2" fmla="*/ 63 w 106"/>
              <a:gd name="T3" fmla="*/ 51 h 85"/>
              <a:gd name="T4" fmla="*/ 77 w 106"/>
              <a:gd name="T5" fmla="*/ 55 h 85"/>
              <a:gd name="T6" fmla="*/ 77 w 106"/>
              <a:gd name="T7" fmla="*/ 55 h 85"/>
              <a:gd name="T8" fmla="*/ 96 w 106"/>
              <a:gd name="T9" fmla="*/ 47 h 85"/>
              <a:gd name="T10" fmla="*/ 97 w 106"/>
              <a:gd name="T11" fmla="*/ 47 h 85"/>
              <a:gd name="T12" fmla="*/ 97 w 106"/>
              <a:gd name="T13" fmla="*/ 47 h 85"/>
              <a:gd name="T14" fmla="*/ 97 w 106"/>
              <a:gd name="T15" fmla="*/ 47 h 85"/>
              <a:gd name="T16" fmla="*/ 97 w 106"/>
              <a:gd name="T17" fmla="*/ 47 h 85"/>
              <a:gd name="T18" fmla="*/ 106 w 106"/>
              <a:gd name="T19" fmla="*/ 56 h 85"/>
              <a:gd name="T20" fmla="*/ 106 w 106"/>
              <a:gd name="T21" fmla="*/ 77 h 85"/>
              <a:gd name="T22" fmla="*/ 105 w 106"/>
              <a:gd name="T23" fmla="*/ 82 h 85"/>
              <a:gd name="T24" fmla="*/ 105 w 106"/>
              <a:gd name="T25" fmla="*/ 82 h 85"/>
              <a:gd name="T26" fmla="*/ 98 w 106"/>
              <a:gd name="T27" fmla="*/ 85 h 85"/>
              <a:gd name="T28" fmla="*/ 63 w 106"/>
              <a:gd name="T29" fmla="*/ 85 h 85"/>
              <a:gd name="T30" fmla="*/ 63 w 106"/>
              <a:gd name="T31" fmla="*/ 51 h 85"/>
              <a:gd name="T32" fmla="*/ 10 w 106"/>
              <a:gd name="T33" fmla="*/ 85 h 85"/>
              <a:gd name="T34" fmla="*/ 49 w 106"/>
              <a:gd name="T35" fmla="*/ 85 h 85"/>
              <a:gd name="T36" fmla="*/ 56 w 106"/>
              <a:gd name="T37" fmla="*/ 82 h 85"/>
              <a:gd name="T38" fmla="*/ 56 w 106"/>
              <a:gd name="T39" fmla="*/ 82 h 85"/>
              <a:gd name="T40" fmla="*/ 57 w 106"/>
              <a:gd name="T41" fmla="*/ 77 h 85"/>
              <a:gd name="T42" fmla="*/ 57 w 106"/>
              <a:gd name="T43" fmla="*/ 77 h 85"/>
              <a:gd name="T44" fmla="*/ 57 w 106"/>
              <a:gd name="T45" fmla="*/ 45 h 85"/>
              <a:gd name="T46" fmla="*/ 48 w 106"/>
              <a:gd name="T47" fmla="*/ 36 h 85"/>
              <a:gd name="T48" fmla="*/ 48 w 106"/>
              <a:gd name="T49" fmla="*/ 36 h 85"/>
              <a:gd name="T50" fmla="*/ 47 w 106"/>
              <a:gd name="T51" fmla="*/ 36 h 85"/>
              <a:gd name="T52" fmla="*/ 47 w 106"/>
              <a:gd name="T53" fmla="*/ 37 h 85"/>
              <a:gd name="T54" fmla="*/ 29 w 106"/>
              <a:gd name="T55" fmla="*/ 44 h 85"/>
              <a:gd name="T56" fmla="*/ 29 w 106"/>
              <a:gd name="T57" fmla="*/ 44 h 85"/>
              <a:gd name="T58" fmla="*/ 10 w 106"/>
              <a:gd name="T59" fmla="*/ 37 h 85"/>
              <a:gd name="T60" fmla="*/ 10 w 106"/>
              <a:gd name="T61" fmla="*/ 37 h 85"/>
              <a:gd name="T62" fmla="*/ 10 w 106"/>
              <a:gd name="T63" fmla="*/ 36 h 85"/>
              <a:gd name="T64" fmla="*/ 10 w 106"/>
              <a:gd name="T65" fmla="*/ 36 h 85"/>
              <a:gd name="T66" fmla="*/ 0 w 106"/>
              <a:gd name="T67" fmla="*/ 45 h 85"/>
              <a:gd name="T68" fmla="*/ 0 w 106"/>
              <a:gd name="T69" fmla="*/ 77 h 85"/>
              <a:gd name="T70" fmla="*/ 0 w 106"/>
              <a:gd name="T71" fmla="*/ 77 h 85"/>
              <a:gd name="T72" fmla="*/ 2 w 106"/>
              <a:gd name="T73" fmla="*/ 82 h 85"/>
              <a:gd name="T74" fmla="*/ 2 w 106"/>
              <a:gd name="T75" fmla="*/ 82 h 85"/>
              <a:gd name="T76" fmla="*/ 10 w 106"/>
              <a:gd name="T77" fmla="*/ 85 h 85"/>
              <a:gd name="T78" fmla="*/ 29 w 106"/>
              <a:gd name="T79" fmla="*/ 38 h 85"/>
              <a:gd name="T80" fmla="*/ 48 w 106"/>
              <a:gd name="T81" fmla="*/ 19 h 85"/>
              <a:gd name="T82" fmla="*/ 29 w 106"/>
              <a:gd name="T83" fmla="*/ 0 h 85"/>
              <a:gd name="T84" fmla="*/ 9 w 106"/>
              <a:gd name="T85" fmla="*/ 19 h 85"/>
              <a:gd name="T86" fmla="*/ 29 w 106"/>
              <a:gd name="T87" fmla="*/ 38 h 85"/>
              <a:gd name="T88" fmla="*/ 77 w 106"/>
              <a:gd name="T89" fmla="*/ 50 h 85"/>
              <a:gd name="T90" fmla="*/ 95 w 106"/>
              <a:gd name="T91" fmla="*/ 32 h 85"/>
              <a:gd name="T92" fmla="*/ 77 w 106"/>
              <a:gd name="T93" fmla="*/ 15 h 85"/>
              <a:gd name="T94" fmla="*/ 59 w 106"/>
              <a:gd name="T95" fmla="*/ 32 h 85"/>
              <a:gd name="T96" fmla="*/ 77 w 106"/>
              <a:gd name="T97" fmla="*/ 5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85">
                <a:moveTo>
                  <a:pt x="63" y="51"/>
                </a:moveTo>
                <a:cubicBezTo>
                  <a:pt x="63" y="51"/>
                  <a:pt x="63" y="51"/>
                  <a:pt x="63" y="51"/>
                </a:cubicBezTo>
                <a:cubicBezTo>
                  <a:pt x="67" y="54"/>
                  <a:pt x="72" y="55"/>
                  <a:pt x="77" y="55"/>
                </a:cubicBezTo>
                <a:cubicBezTo>
                  <a:pt x="77" y="55"/>
                  <a:pt x="77" y="55"/>
                  <a:pt x="77" y="55"/>
                </a:cubicBezTo>
                <a:cubicBezTo>
                  <a:pt x="85" y="55"/>
                  <a:pt x="91" y="53"/>
                  <a:pt x="96" y="47"/>
                </a:cubicBezTo>
                <a:cubicBezTo>
                  <a:pt x="97" y="47"/>
                  <a:pt x="97" y="47"/>
                  <a:pt x="97" y="47"/>
                </a:cubicBezTo>
                <a:cubicBezTo>
                  <a:pt x="97" y="47"/>
                  <a:pt x="97" y="47"/>
                  <a:pt x="97" y="47"/>
                </a:cubicBezTo>
                <a:cubicBezTo>
                  <a:pt x="97" y="47"/>
                  <a:pt x="97" y="47"/>
                  <a:pt x="97" y="47"/>
                </a:cubicBezTo>
                <a:cubicBezTo>
                  <a:pt x="97" y="47"/>
                  <a:pt x="97" y="47"/>
                  <a:pt x="97" y="47"/>
                </a:cubicBezTo>
                <a:cubicBezTo>
                  <a:pt x="103" y="47"/>
                  <a:pt x="106" y="51"/>
                  <a:pt x="106" y="56"/>
                </a:cubicBezTo>
                <a:cubicBezTo>
                  <a:pt x="106" y="77"/>
                  <a:pt x="106" y="77"/>
                  <a:pt x="106" y="77"/>
                </a:cubicBezTo>
                <a:cubicBezTo>
                  <a:pt x="106" y="79"/>
                  <a:pt x="105" y="81"/>
                  <a:pt x="105" y="82"/>
                </a:cubicBezTo>
                <a:cubicBezTo>
                  <a:pt x="105" y="82"/>
                  <a:pt x="105" y="82"/>
                  <a:pt x="105" y="82"/>
                </a:cubicBezTo>
                <a:cubicBezTo>
                  <a:pt x="103" y="84"/>
                  <a:pt x="101" y="85"/>
                  <a:pt x="98" y="85"/>
                </a:cubicBezTo>
                <a:cubicBezTo>
                  <a:pt x="63" y="85"/>
                  <a:pt x="63" y="85"/>
                  <a:pt x="63" y="85"/>
                </a:cubicBezTo>
                <a:lnTo>
                  <a:pt x="63" y="51"/>
                </a:lnTo>
                <a:close/>
                <a:moveTo>
                  <a:pt x="10" y="85"/>
                </a:moveTo>
                <a:cubicBezTo>
                  <a:pt x="49" y="85"/>
                  <a:pt x="49" y="85"/>
                  <a:pt x="49" y="85"/>
                </a:cubicBezTo>
                <a:cubicBezTo>
                  <a:pt x="52" y="85"/>
                  <a:pt x="54" y="84"/>
                  <a:pt x="56" y="82"/>
                </a:cubicBezTo>
                <a:cubicBezTo>
                  <a:pt x="56" y="82"/>
                  <a:pt x="56" y="82"/>
                  <a:pt x="56" y="82"/>
                </a:cubicBezTo>
                <a:cubicBezTo>
                  <a:pt x="57" y="81"/>
                  <a:pt x="57" y="79"/>
                  <a:pt x="57" y="77"/>
                </a:cubicBezTo>
                <a:cubicBezTo>
                  <a:pt x="57" y="77"/>
                  <a:pt x="57" y="77"/>
                  <a:pt x="57" y="77"/>
                </a:cubicBezTo>
                <a:cubicBezTo>
                  <a:pt x="57" y="45"/>
                  <a:pt x="57" y="45"/>
                  <a:pt x="57" y="45"/>
                </a:cubicBezTo>
                <a:cubicBezTo>
                  <a:pt x="57" y="39"/>
                  <a:pt x="54" y="36"/>
                  <a:pt x="48" y="36"/>
                </a:cubicBezTo>
                <a:cubicBezTo>
                  <a:pt x="48" y="36"/>
                  <a:pt x="48" y="36"/>
                  <a:pt x="48" y="36"/>
                </a:cubicBezTo>
                <a:cubicBezTo>
                  <a:pt x="47" y="36"/>
                  <a:pt x="47" y="36"/>
                  <a:pt x="47" y="36"/>
                </a:cubicBezTo>
                <a:cubicBezTo>
                  <a:pt x="47" y="37"/>
                  <a:pt x="47" y="37"/>
                  <a:pt x="47" y="37"/>
                </a:cubicBezTo>
                <a:cubicBezTo>
                  <a:pt x="42" y="42"/>
                  <a:pt x="36" y="44"/>
                  <a:pt x="29" y="44"/>
                </a:cubicBezTo>
                <a:cubicBezTo>
                  <a:pt x="29" y="44"/>
                  <a:pt x="29" y="44"/>
                  <a:pt x="29" y="44"/>
                </a:cubicBezTo>
                <a:cubicBezTo>
                  <a:pt x="21" y="44"/>
                  <a:pt x="16" y="42"/>
                  <a:pt x="10" y="37"/>
                </a:cubicBezTo>
                <a:cubicBezTo>
                  <a:pt x="10" y="37"/>
                  <a:pt x="10" y="37"/>
                  <a:pt x="10" y="37"/>
                </a:cubicBezTo>
                <a:cubicBezTo>
                  <a:pt x="10" y="36"/>
                  <a:pt x="10" y="36"/>
                  <a:pt x="10" y="36"/>
                </a:cubicBezTo>
                <a:cubicBezTo>
                  <a:pt x="10" y="36"/>
                  <a:pt x="10" y="36"/>
                  <a:pt x="10" y="36"/>
                </a:cubicBezTo>
                <a:cubicBezTo>
                  <a:pt x="4" y="36"/>
                  <a:pt x="1" y="39"/>
                  <a:pt x="0" y="45"/>
                </a:cubicBezTo>
                <a:cubicBezTo>
                  <a:pt x="0" y="77"/>
                  <a:pt x="0" y="77"/>
                  <a:pt x="0" y="77"/>
                </a:cubicBezTo>
                <a:cubicBezTo>
                  <a:pt x="0" y="77"/>
                  <a:pt x="0" y="77"/>
                  <a:pt x="0" y="77"/>
                </a:cubicBezTo>
                <a:cubicBezTo>
                  <a:pt x="0" y="79"/>
                  <a:pt x="1" y="81"/>
                  <a:pt x="2" y="82"/>
                </a:cubicBezTo>
                <a:cubicBezTo>
                  <a:pt x="2" y="82"/>
                  <a:pt x="2" y="82"/>
                  <a:pt x="2" y="82"/>
                </a:cubicBezTo>
                <a:cubicBezTo>
                  <a:pt x="3" y="84"/>
                  <a:pt x="6" y="85"/>
                  <a:pt x="10" y="85"/>
                </a:cubicBezTo>
                <a:close/>
                <a:moveTo>
                  <a:pt x="29" y="38"/>
                </a:moveTo>
                <a:cubicBezTo>
                  <a:pt x="39" y="38"/>
                  <a:pt x="48" y="29"/>
                  <a:pt x="48" y="19"/>
                </a:cubicBezTo>
                <a:cubicBezTo>
                  <a:pt x="48" y="8"/>
                  <a:pt x="39" y="0"/>
                  <a:pt x="29" y="0"/>
                </a:cubicBezTo>
                <a:cubicBezTo>
                  <a:pt x="18" y="0"/>
                  <a:pt x="9" y="8"/>
                  <a:pt x="9" y="19"/>
                </a:cubicBezTo>
                <a:cubicBezTo>
                  <a:pt x="9" y="29"/>
                  <a:pt x="18" y="38"/>
                  <a:pt x="29" y="38"/>
                </a:cubicBezTo>
                <a:close/>
                <a:moveTo>
                  <a:pt x="77" y="50"/>
                </a:moveTo>
                <a:cubicBezTo>
                  <a:pt x="87" y="50"/>
                  <a:pt x="95" y="42"/>
                  <a:pt x="95" y="32"/>
                </a:cubicBezTo>
                <a:cubicBezTo>
                  <a:pt x="95" y="23"/>
                  <a:pt x="87" y="15"/>
                  <a:pt x="77" y="15"/>
                </a:cubicBezTo>
                <a:cubicBezTo>
                  <a:pt x="67" y="15"/>
                  <a:pt x="59" y="23"/>
                  <a:pt x="59" y="32"/>
                </a:cubicBezTo>
                <a:cubicBezTo>
                  <a:pt x="59" y="42"/>
                  <a:pt x="67" y="50"/>
                  <a:pt x="77" y="50"/>
                </a:cubicBezTo>
                <a:close/>
              </a:path>
            </a:pathLst>
          </a:custGeom>
          <a:solidFill>
            <a:srgbClr val="00188F"/>
          </a:solidFill>
          <a:ln>
            <a:noFill/>
          </a:ln>
          <a:extLst/>
        </p:spPr>
        <p:txBody>
          <a:bodyPr vert="horz" wrap="square" lIns="91414" tIns="45706" rIns="91414" bIns="45706" numCol="1" anchor="t" anchorCtr="0" compatLnSpc="1">
            <a:prstTxWarp prst="textNoShape">
              <a:avLst/>
            </a:prstTxWarp>
          </a:bodyPr>
          <a:lstStyle/>
          <a:p>
            <a:pPr defTabSz="932384">
              <a:defRPr/>
            </a:pPr>
            <a:endParaRPr lang="en-US" sz="2400" kern="0" baseline="-25000" dirty="0">
              <a:gradFill>
                <a:gsLst>
                  <a:gs pos="1250">
                    <a:srgbClr val="FFFFFF"/>
                  </a:gs>
                  <a:gs pos="100000">
                    <a:srgbClr val="FFFFFF"/>
                  </a:gs>
                </a:gsLst>
                <a:lin ang="5400000" scaled="0"/>
              </a:gradFill>
              <a:ea typeface="MS PGothic" charset="0"/>
            </a:endParaRPr>
          </a:p>
        </p:txBody>
      </p:sp>
      <p:sp>
        <p:nvSpPr>
          <p:cNvPr id="244" name="Freeform 12"/>
          <p:cNvSpPr>
            <a:spLocks noChangeAspect="1"/>
          </p:cNvSpPr>
          <p:nvPr/>
        </p:nvSpPr>
        <p:spPr bwMode="black">
          <a:xfrm>
            <a:off x="6423007" y="2469611"/>
            <a:ext cx="508478" cy="400962"/>
          </a:xfrm>
          <a:custGeom>
            <a:avLst/>
            <a:gdLst/>
            <a:ahLst/>
            <a:cxnLst/>
            <a:rect l="l" t="t" r="r" b="b"/>
            <a:pathLst>
              <a:path w="611218" h="481979">
                <a:moveTo>
                  <a:pt x="224745" y="94707"/>
                </a:moveTo>
                <a:cubicBezTo>
                  <a:pt x="347961" y="94707"/>
                  <a:pt x="448505" y="171589"/>
                  <a:pt x="448505" y="266213"/>
                </a:cubicBezTo>
                <a:cubicBezTo>
                  <a:pt x="448505" y="360837"/>
                  <a:pt x="347961" y="436734"/>
                  <a:pt x="224745" y="436734"/>
                </a:cubicBezTo>
                <a:cubicBezTo>
                  <a:pt x="202074" y="436734"/>
                  <a:pt x="181373" y="434763"/>
                  <a:pt x="161659" y="429834"/>
                </a:cubicBezTo>
                <a:cubicBezTo>
                  <a:pt x="135044" y="478132"/>
                  <a:pt x="86744" y="488974"/>
                  <a:pt x="44358" y="478132"/>
                </a:cubicBezTo>
                <a:cubicBezTo>
                  <a:pt x="69986" y="455462"/>
                  <a:pt x="92658" y="434763"/>
                  <a:pt x="109416" y="413078"/>
                </a:cubicBezTo>
                <a:cubicBezTo>
                  <a:pt x="43372" y="382522"/>
                  <a:pt x="0" y="328310"/>
                  <a:pt x="0" y="266213"/>
                </a:cubicBezTo>
                <a:cubicBezTo>
                  <a:pt x="0" y="171589"/>
                  <a:pt x="100544" y="94707"/>
                  <a:pt x="224745" y="94707"/>
                </a:cubicBezTo>
                <a:close/>
                <a:moveTo>
                  <a:pt x="386440" y="0"/>
                </a:moveTo>
                <a:cubicBezTo>
                  <a:pt x="510659" y="0"/>
                  <a:pt x="611218" y="76830"/>
                  <a:pt x="611218" y="170405"/>
                </a:cubicBezTo>
                <a:cubicBezTo>
                  <a:pt x="611218" y="232460"/>
                  <a:pt x="566854" y="287620"/>
                  <a:pt x="501787" y="317170"/>
                </a:cubicBezTo>
                <a:cubicBezTo>
                  <a:pt x="518546" y="338840"/>
                  <a:pt x="541221" y="360510"/>
                  <a:pt x="566854" y="382180"/>
                </a:cubicBezTo>
                <a:cubicBezTo>
                  <a:pt x="523476" y="393015"/>
                  <a:pt x="481083" y="383165"/>
                  <a:pt x="454465" y="334900"/>
                </a:cubicBezTo>
                <a:cubicBezTo>
                  <a:pt x="547137" y="154645"/>
                  <a:pt x="301656" y="47280"/>
                  <a:pt x="201097" y="73875"/>
                </a:cubicBezTo>
                <a:cubicBezTo>
                  <a:pt x="241518" y="29550"/>
                  <a:pt x="309542" y="0"/>
                  <a:pt x="386440" y="0"/>
                </a:cubicBezTo>
                <a:close/>
              </a:path>
            </a:pathLst>
          </a:custGeom>
          <a:solidFill>
            <a:srgbClr val="00188F"/>
          </a:solidFill>
          <a:ln>
            <a:noFill/>
          </a:ln>
          <a:extLst/>
        </p:spPr>
        <p:txBody>
          <a:bodyPr vert="horz" wrap="square" lIns="91414" tIns="45706" rIns="91414" bIns="45706" numCol="1" anchor="t" anchorCtr="0" compatLnSpc="1">
            <a:prstTxWarp prst="textNoShape">
              <a:avLst/>
            </a:prstTxWarp>
          </a:bodyPr>
          <a:lstStyle/>
          <a:p>
            <a:pPr defTabSz="932384">
              <a:defRPr/>
            </a:pPr>
            <a:endParaRPr lang="en-US" sz="2400" kern="0" dirty="0">
              <a:gradFill>
                <a:gsLst>
                  <a:gs pos="1250">
                    <a:srgbClr val="FFFFFF"/>
                  </a:gs>
                  <a:gs pos="100000">
                    <a:srgbClr val="FFFFFF"/>
                  </a:gs>
                </a:gsLst>
                <a:lin ang="5400000" scaled="0"/>
              </a:gradFill>
              <a:ea typeface="MS PGothic" charset="0"/>
            </a:endParaRPr>
          </a:p>
        </p:txBody>
      </p:sp>
      <p:sp>
        <p:nvSpPr>
          <p:cNvPr id="245" name="Freeform 11"/>
          <p:cNvSpPr>
            <a:spLocks noEditPoints="1"/>
          </p:cNvSpPr>
          <p:nvPr/>
        </p:nvSpPr>
        <p:spPr bwMode="auto">
          <a:xfrm>
            <a:off x="3443919" y="2571503"/>
            <a:ext cx="522765" cy="238979"/>
          </a:xfrm>
          <a:custGeom>
            <a:avLst/>
            <a:gdLst>
              <a:gd name="T0" fmla="*/ 205 w 400"/>
              <a:gd name="T1" fmla="*/ 64 h 183"/>
              <a:gd name="T2" fmla="*/ 211 w 400"/>
              <a:gd name="T3" fmla="*/ 57 h 183"/>
              <a:gd name="T4" fmla="*/ 186 w 400"/>
              <a:gd name="T5" fmla="*/ 69 h 183"/>
              <a:gd name="T6" fmla="*/ 199 w 400"/>
              <a:gd name="T7" fmla="*/ 67 h 183"/>
              <a:gd name="T8" fmla="*/ 219 w 400"/>
              <a:gd name="T9" fmla="*/ 30 h 183"/>
              <a:gd name="T10" fmla="*/ 208 w 400"/>
              <a:gd name="T11" fmla="*/ 31 h 183"/>
              <a:gd name="T12" fmla="*/ 198 w 400"/>
              <a:gd name="T13" fmla="*/ 36 h 183"/>
              <a:gd name="T14" fmla="*/ 205 w 400"/>
              <a:gd name="T15" fmla="*/ 42 h 183"/>
              <a:gd name="T16" fmla="*/ 304 w 400"/>
              <a:gd name="T17" fmla="*/ 101 h 183"/>
              <a:gd name="T18" fmla="*/ 400 w 400"/>
              <a:gd name="T19" fmla="*/ 3 h 183"/>
              <a:gd name="T20" fmla="*/ 104 w 400"/>
              <a:gd name="T21" fmla="*/ 0 h 183"/>
              <a:gd name="T22" fmla="*/ 2 w 400"/>
              <a:gd name="T23" fmla="*/ 94 h 183"/>
              <a:gd name="T24" fmla="*/ 6 w 400"/>
              <a:gd name="T25" fmla="*/ 103 h 183"/>
              <a:gd name="T26" fmla="*/ 150 w 400"/>
              <a:gd name="T27" fmla="*/ 59 h 183"/>
              <a:gd name="T28" fmla="*/ 168 w 400"/>
              <a:gd name="T29" fmla="*/ 66 h 183"/>
              <a:gd name="T30" fmla="*/ 194 w 400"/>
              <a:gd name="T31" fmla="*/ 53 h 183"/>
              <a:gd name="T32" fmla="*/ 190 w 400"/>
              <a:gd name="T33" fmla="*/ 52 h 183"/>
              <a:gd name="T34" fmla="*/ 174 w 400"/>
              <a:gd name="T35" fmla="*/ 48 h 183"/>
              <a:gd name="T36" fmla="*/ 176 w 400"/>
              <a:gd name="T37" fmla="*/ 38 h 183"/>
              <a:gd name="T38" fmla="*/ 199 w 400"/>
              <a:gd name="T39" fmla="*/ 26 h 183"/>
              <a:gd name="T40" fmla="*/ 228 w 400"/>
              <a:gd name="T41" fmla="*/ 21 h 183"/>
              <a:gd name="T42" fmla="*/ 243 w 400"/>
              <a:gd name="T43" fmla="*/ 14 h 183"/>
              <a:gd name="T44" fmla="*/ 248 w 400"/>
              <a:gd name="T45" fmla="*/ 21 h 183"/>
              <a:gd name="T46" fmla="*/ 257 w 400"/>
              <a:gd name="T47" fmla="*/ 29 h 183"/>
              <a:gd name="T48" fmla="*/ 232 w 400"/>
              <a:gd name="T49" fmla="*/ 36 h 183"/>
              <a:gd name="T50" fmla="*/ 227 w 400"/>
              <a:gd name="T51" fmla="*/ 29 h 183"/>
              <a:gd name="T52" fmla="*/ 216 w 400"/>
              <a:gd name="T53" fmla="*/ 43 h 183"/>
              <a:gd name="T54" fmla="*/ 233 w 400"/>
              <a:gd name="T55" fmla="*/ 47 h 183"/>
              <a:gd name="T56" fmla="*/ 235 w 400"/>
              <a:gd name="T57" fmla="*/ 57 h 183"/>
              <a:gd name="T58" fmla="*/ 225 w 400"/>
              <a:gd name="T59" fmla="*/ 66 h 183"/>
              <a:gd name="T60" fmla="*/ 197 w 400"/>
              <a:gd name="T61" fmla="*/ 75 h 183"/>
              <a:gd name="T62" fmla="*/ 169 w 400"/>
              <a:gd name="T63" fmla="*/ 84 h 183"/>
              <a:gd name="T64" fmla="*/ 167 w 400"/>
              <a:gd name="T65" fmla="*/ 78 h 183"/>
              <a:gd name="T66" fmla="*/ 150 w 400"/>
              <a:gd name="T67" fmla="*/ 59 h 183"/>
              <a:gd name="T68" fmla="*/ 2 w 400"/>
              <a:gd name="T69" fmla="*/ 122 h 183"/>
              <a:gd name="T70" fmla="*/ 311 w 400"/>
              <a:gd name="T71" fmla="*/ 143 h 183"/>
              <a:gd name="T72" fmla="*/ 400 w 400"/>
              <a:gd name="T73" fmla="*/ 59 h 183"/>
              <a:gd name="T74" fmla="*/ 306 w 400"/>
              <a:gd name="T75" fmla="*/ 122 h 183"/>
              <a:gd name="T76" fmla="*/ 2 w 400"/>
              <a:gd name="T77" fmla="*/ 183 h 183"/>
              <a:gd name="T78" fmla="*/ 328 w 400"/>
              <a:gd name="T79" fmla="*/ 180 h 183"/>
              <a:gd name="T80" fmla="*/ 400 w 400"/>
              <a:gd name="T81" fmla="*/ 79 h 183"/>
              <a:gd name="T82" fmla="*/ 2 w 400"/>
              <a:gd name="T83" fmla="*/ 16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0" h="183">
                <a:moveTo>
                  <a:pt x="199" y="67"/>
                </a:moveTo>
                <a:cubicBezTo>
                  <a:pt x="201" y="66"/>
                  <a:pt x="203" y="65"/>
                  <a:pt x="205" y="64"/>
                </a:cubicBezTo>
                <a:cubicBezTo>
                  <a:pt x="207" y="63"/>
                  <a:pt x="209" y="62"/>
                  <a:pt x="210" y="61"/>
                </a:cubicBezTo>
                <a:cubicBezTo>
                  <a:pt x="212" y="59"/>
                  <a:pt x="212" y="58"/>
                  <a:pt x="211" y="57"/>
                </a:cubicBezTo>
                <a:cubicBezTo>
                  <a:pt x="209" y="56"/>
                  <a:pt x="206" y="55"/>
                  <a:pt x="201" y="54"/>
                </a:cubicBezTo>
                <a:cubicBezTo>
                  <a:pt x="186" y="69"/>
                  <a:pt x="186" y="69"/>
                  <a:pt x="186" y="69"/>
                </a:cubicBezTo>
                <a:cubicBezTo>
                  <a:pt x="188" y="69"/>
                  <a:pt x="190" y="68"/>
                  <a:pt x="192" y="68"/>
                </a:cubicBezTo>
                <a:cubicBezTo>
                  <a:pt x="194" y="68"/>
                  <a:pt x="197" y="67"/>
                  <a:pt x="199" y="67"/>
                </a:cubicBezTo>
                <a:close/>
                <a:moveTo>
                  <a:pt x="205" y="42"/>
                </a:moveTo>
                <a:cubicBezTo>
                  <a:pt x="219" y="30"/>
                  <a:pt x="219" y="30"/>
                  <a:pt x="219" y="30"/>
                </a:cubicBezTo>
                <a:cubicBezTo>
                  <a:pt x="217" y="30"/>
                  <a:pt x="215" y="30"/>
                  <a:pt x="213" y="30"/>
                </a:cubicBezTo>
                <a:cubicBezTo>
                  <a:pt x="211" y="30"/>
                  <a:pt x="210" y="31"/>
                  <a:pt x="208" y="31"/>
                </a:cubicBezTo>
                <a:cubicBezTo>
                  <a:pt x="206" y="32"/>
                  <a:pt x="204" y="33"/>
                  <a:pt x="203" y="33"/>
                </a:cubicBezTo>
                <a:cubicBezTo>
                  <a:pt x="201" y="34"/>
                  <a:pt x="200" y="35"/>
                  <a:pt x="198" y="36"/>
                </a:cubicBezTo>
                <a:cubicBezTo>
                  <a:pt x="197" y="38"/>
                  <a:pt x="196" y="39"/>
                  <a:pt x="197" y="40"/>
                </a:cubicBezTo>
                <a:cubicBezTo>
                  <a:pt x="198" y="41"/>
                  <a:pt x="201" y="42"/>
                  <a:pt x="205" y="42"/>
                </a:cubicBezTo>
                <a:close/>
                <a:moveTo>
                  <a:pt x="300" y="103"/>
                </a:moveTo>
                <a:cubicBezTo>
                  <a:pt x="302" y="103"/>
                  <a:pt x="303" y="102"/>
                  <a:pt x="304" y="101"/>
                </a:cubicBezTo>
                <a:cubicBezTo>
                  <a:pt x="398" y="9"/>
                  <a:pt x="398" y="9"/>
                  <a:pt x="398" y="9"/>
                </a:cubicBezTo>
                <a:cubicBezTo>
                  <a:pt x="400" y="7"/>
                  <a:pt x="400" y="5"/>
                  <a:pt x="400" y="3"/>
                </a:cubicBezTo>
                <a:cubicBezTo>
                  <a:pt x="399" y="1"/>
                  <a:pt x="397" y="0"/>
                  <a:pt x="395" y="0"/>
                </a:cubicBezTo>
                <a:cubicBezTo>
                  <a:pt x="104" y="0"/>
                  <a:pt x="104" y="0"/>
                  <a:pt x="104" y="0"/>
                </a:cubicBezTo>
                <a:cubicBezTo>
                  <a:pt x="103" y="0"/>
                  <a:pt x="102" y="1"/>
                  <a:pt x="101" y="1"/>
                </a:cubicBezTo>
                <a:cubicBezTo>
                  <a:pt x="2" y="94"/>
                  <a:pt x="2" y="94"/>
                  <a:pt x="2" y="94"/>
                </a:cubicBezTo>
                <a:cubicBezTo>
                  <a:pt x="1" y="95"/>
                  <a:pt x="0" y="97"/>
                  <a:pt x="1" y="99"/>
                </a:cubicBezTo>
                <a:cubicBezTo>
                  <a:pt x="2" y="101"/>
                  <a:pt x="4" y="103"/>
                  <a:pt x="6" y="103"/>
                </a:cubicBezTo>
                <a:lnTo>
                  <a:pt x="300" y="103"/>
                </a:lnTo>
                <a:close/>
                <a:moveTo>
                  <a:pt x="150" y="59"/>
                </a:moveTo>
                <a:cubicBezTo>
                  <a:pt x="171" y="59"/>
                  <a:pt x="171" y="59"/>
                  <a:pt x="171" y="59"/>
                </a:cubicBezTo>
                <a:cubicBezTo>
                  <a:pt x="168" y="62"/>
                  <a:pt x="167" y="64"/>
                  <a:pt x="168" y="66"/>
                </a:cubicBezTo>
                <a:cubicBezTo>
                  <a:pt x="170" y="67"/>
                  <a:pt x="173" y="68"/>
                  <a:pt x="177" y="69"/>
                </a:cubicBezTo>
                <a:cubicBezTo>
                  <a:pt x="194" y="53"/>
                  <a:pt x="194" y="53"/>
                  <a:pt x="194" y="53"/>
                </a:cubicBezTo>
                <a:cubicBezTo>
                  <a:pt x="193" y="53"/>
                  <a:pt x="193" y="53"/>
                  <a:pt x="192" y="52"/>
                </a:cubicBezTo>
                <a:cubicBezTo>
                  <a:pt x="191" y="52"/>
                  <a:pt x="191" y="52"/>
                  <a:pt x="190" y="52"/>
                </a:cubicBezTo>
                <a:cubicBezTo>
                  <a:pt x="187" y="52"/>
                  <a:pt x="183" y="51"/>
                  <a:pt x="181" y="51"/>
                </a:cubicBezTo>
                <a:cubicBezTo>
                  <a:pt x="178" y="50"/>
                  <a:pt x="176" y="49"/>
                  <a:pt x="174" y="48"/>
                </a:cubicBezTo>
                <a:cubicBezTo>
                  <a:pt x="172" y="47"/>
                  <a:pt x="172" y="46"/>
                  <a:pt x="172" y="44"/>
                </a:cubicBezTo>
                <a:cubicBezTo>
                  <a:pt x="172" y="42"/>
                  <a:pt x="173" y="40"/>
                  <a:pt x="176" y="38"/>
                </a:cubicBezTo>
                <a:cubicBezTo>
                  <a:pt x="179" y="35"/>
                  <a:pt x="182" y="33"/>
                  <a:pt x="186" y="31"/>
                </a:cubicBezTo>
                <a:cubicBezTo>
                  <a:pt x="191" y="29"/>
                  <a:pt x="195" y="27"/>
                  <a:pt x="199" y="26"/>
                </a:cubicBezTo>
                <a:cubicBezTo>
                  <a:pt x="204" y="24"/>
                  <a:pt x="209" y="23"/>
                  <a:pt x="214" y="22"/>
                </a:cubicBezTo>
                <a:cubicBezTo>
                  <a:pt x="219" y="21"/>
                  <a:pt x="224" y="21"/>
                  <a:pt x="228" y="21"/>
                </a:cubicBezTo>
                <a:cubicBezTo>
                  <a:pt x="234" y="15"/>
                  <a:pt x="234" y="15"/>
                  <a:pt x="234" y="15"/>
                </a:cubicBezTo>
                <a:cubicBezTo>
                  <a:pt x="243" y="14"/>
                  <a:pt x="243" y="14"/>
                  <a:pt x="243" y="14"/>
                </a:cubicBezTo>
                <a:cubicBezTo>
                  <a:pt x="237" y="20"/>
                  <a:pt x="237" y="20"/>
                  <a:pt x="237" y="20"/>
                </a:cubicBezTo>
                <a:cubicBezTo>
                  <a:pt x="241" y="20"/>
                  <a:pt x="245" y="21"/>
                  <a:pt x="248" y="21"/>
                </a:cubicBezTo>
                <a:cubicBezTo>
                  <a:pt x="251" y="22"/>
                  <a:pt x="253" y="23"/>
                  <a:pt x="255" y="24"/>
                </a:cubicBezTo>
                <a:cubicBezTo>
                  <a:pt x="257" y="25"/>
                  <a:pt x="257" y="27"/>
                  <a:pt x="257" y="29"/>
                </a:cubicBezTo>
                <a:cubicBezTo>
                  <a:pt x="257" y="31"/>
                  <a:pt x="256" y="33"/>
                  <a:pt x="253" y="36"/>
                </a:cubicBezTo>
                <a:cubicBezTo>
                  <a:pt x="232" y="36"/>
                  <a:pt x="232" y="36"/>
                  <a:pt x="232" y="36"/>
                </a:cubicBezTo>
                <a:cubicBezTo>
                  <a:pt x="234" y="34"/>
                  <a:pt x="235" y="33"/>
                  <a:pt x="234" y="31"/>
                </a:cubicBezTo>
                <a:cubicBezTo>
                  <a:pt x="233" y="30"/>
                  <a:pt x="231" y="29"/>
                  <a:pt x="227" y="29"/>
                </a:cubicBezTo>
                <a:cubicBezTo>
                  <a:pt x="213" y="43"/>
                  <a:pt x="213" y="43"/>
                  <a:pt x="213" y="43"/>
                </a:cubicBezTo>
                <a:cubicBezTo>
                  <a:pt x="214" y="43"/>
                  <a:pt x="215" y="43"/>
                  <a:pt x="216" y="43"/>
                </a:cubicBezTo>
                <a:cubicBezTo>
                  <a:pt x="217" y="43"/>
                  <a:pt x="218" y="44"/>
                  <a:pt x="220" y="44"/>
                </a:cubicBezTo>
                <a:cubicBezTo>
                  <a:pt x="226" y="45"/>
                  <a:pt x="230" y="46"/>
                  <a:pt x="233" y="47"/>
                </a:cubicBezTo>
                <a:cubicBezTo>
                  <a:pt x="235" y="49"/>
                  <a:pt x="236" y="50"/>
                  <a:pt x="237" y="52"/>
                </a:cubicBezTo>
                <a:cubicBezTo>
                  <a:pt x="237" y="54"/>
                  <a:pt x="236" y="55"/>
                  <a:pt x="235" y="57"/>
                </a:cubicBezTo>
                <a:cubicBezTo>
                  <a:pt x="234" y="59"/>
                  <a:pt x="232" y="60"/>
                  <a:pt x="231" y="61"/>
                </a:cubicBezTo>
                <a:cubicBezTo>
                  <a:pt x="230" y="63"/>
                  <a:pt x="228" y="64"/>
                  <a:pt x="225" y="66"/>
                </a:cubicBezTo>
                <a:cubicBezTo>
                  <a:pt x="222" y="68"/>
                  <a:pt x="218" y="69"/>
                  <a:pt x="214" y="71"/>
                </a:cubicBezTo>
                <a:cubicBezTo>
                  <a:pt x="209" y="73"/>
                  <a:pt x="204" y="74"/>
                  <a:pt x="197" y="75"/>
                </a:cubicBezTo>
                <a:cubicBezTo>
                  <a:pt x="191" y="77"/>
                  <a:pt x="184" y="77"/>
                  <a:pt x="176" y="78"/>
                </a:cubicBezTo>
                <a:cubicBezTo>
                  <a:pt x="169" y="84"/>
                  <a:pt x="169" y="84"/>
                  <a:pt x="169" y="84"/>
                </a:cubicBezTo>
                <a:cubicBezTo>
                  <a:pt x="160" y="84"/>
                  <a:pt x="160" y="84"/>
                  <a:pt x="160" y="84"/>
                </a:cubicBezTo>
                <a:cubicBezTo>
                  <a:pt x="167" y="78"/>
                  <a:pt x="167" y="78"/>
                  <a:pt x="167" y="78"/>
                </a:cubicBezTo>
                <a:cubicBezTo>
                  <a:pt x="156" y="77"/>
                  <a:pt x="149" y="75"/>
                  <a:pt x="146" y="72"/>
                </a:cubicBezTo>
                <a:cubicBezTo>
                  <a:pt x="143" y="69"/>
                  <a:pt x="145" y="65"/>
                  <a:pt x="150" y="59"/>
                </a:cubicBezTo>
                <a:close/>
                <a:moveTo>
                  <a:pt x="306" y="122"/>
                </a:moveTo>
                <a:cubicBezTo>
                  <a:pt x="2" y="122"/>
                  <a:pt x="2" y="122"/>
                  <a:pt x="2" y="122"/>
                </a:cubicBezTo>
                <a:cubicBezTo>
                  <a:pt x="2" y="143"/>
                  <a:pt x="2" y="143"/>
                  <a:pt x="2" y="143"/>
                </a:cubicBezTo>
                <a:cubicBezTo>
                  <a:pt x="311" y="143"/>
                  <a:pt x="311" y="143"/>
                  <a:pt x="311" y="143"/>
                </a:cubicBezTo>
                <a:cubicBezTo>
                  <a:pt x="313" y="143"/>
                  <a:pt x="316" y="142"/>
                  <a:pt x="318" y="140"/>
                </a:cubicBezTo>
                <a:cubicBezTo>
                  <a:pt x="400" y="59"/>
                  <a:pt x="400" y="59"/>
                  <a:pt x="400" y="59"/>
                </a:cubicBezTo>
                <a:cubicBezTo>
                  <a:pt x="400" y="28"/>
                  <a:pt x="400" y="28"/>
                  <a:pt x="400" y="28"/>
                </a:cubicBezTo>
                <a:lnTo>
                  <a:pt x="306" y="122"/>
                </a:lnTo>
                <a:close/>
                <a:moveTo>
                  <a:pt x="2" y="162"/>
                </a:moveTo>
                <a:cubicBezTo>
                  <a:pt x="2" y="183"/>
                  <a:pt x="2" y="183"/>
                  <a:pt x="2" y="183"/>
                </a:cubicBezTo>
                <a:cubicBezTo>
                  <a:pt x="321" y="183"/>
                  <a:pt x="321" y="183"/>
                  <a:pt x="321" y="183"/>
                </a:cubicBezTo>
                <a:cubicBezTo>
                  <a:pt x="324" y="183"/>
                  <a:pt x="326" y="182"/>
                  <a:pt x="328" y="180"/>
                </a:cubicBezTo>
                <a:cubicBezTo>
                  <a:pt x="400" y="109"/>
                  <a:pt x="400" y="109"/>
                  <a:pt x="400" y="109"/>
                </a:cubicBezTo>
                <a:cubicBezTo>
                  <a:pt x="400" y="79"/>
                  <a:pt x="400" y="79"/>
                  <a:pt x="400" y="79"/>
                </a:cubicBezTo>
                <a:cubicBezTo>
                  <a:pt x="317" y="162"/>
                  <a:pt x="317" y="162"/>
                  <a:pt x="317" y="162"/>
                </a:cubicBezTo>
                <a:lnTo>
                  <a:pt x="2" y="162"/>
                </a:lnTo>
                <a:close/>
              </a:path>
            </a:pathLst>
          </a:custGeom>
          <a:solidFill>
            <a:srgbClr val="00188F"/>
          </a:solidFill>
          <a:ln>
            <a:noFill/>
          </a:ln>
        </p:spPr>
        <p:txBody>
          <a:bodyPr vert="horz" wrap="square" lIns="91414" tIns="45706" rIns="91414" bIns="45706" numCol="1" anchor="t" anchorCtr="0" compatLnSpc="1">
            <a:prstTxWarp prst="textNoShape">
              <a:avLst/>
            </a:prstTxWarp>
          </a:bodyPr>
          <a:lstStyle/>
          <a:p>
            <a:pPr defTabSz="913833">
              <a:defRPr/>
            </a:pPr>
            <a:endParaRPr lang="en-US" sz="1700" kern="0" dirty="0">
              <a:gradFill>
                <a:gsLst>
                  <a:gs pos="1250">
                    <a:srgbClr val="FFFFFF"/>
                  </a:gs>
                  <a:gs pos="100000">
                    <a:srgbClr val="FFFFFF"/>
                  </a:gs>
                </a:gsLst>
                <a:lin ang="5400000" scaled="0"/>
              </a:gradFill>
              <a:ea typeface="MS PGothic" charset="0"/>
            </a:endParaRPr>
          </a:p>
        </p:txBody>
      </p:sp>
      <p:sp>
        <p:nvSpPr>
          <p:cNvPr id="72" name="Rectangle 71"/>
          <p:cNvSpPr/>
          <p:nvPr/>
        </p:nvSpPr>
        <p:spPr bwMode="auto">
          <a:xfrm>
            <a:off x="6250287" y="5344389"/>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vert="horz" wrap="square" lIns="822727" tIns="46623" rIns="0" bIns="46623" numCol="1" rtlCol="0" anchor="ctr" anchorCtr="0" compatLnSpc="1">
            <a:prstTxWarp prst="textNoShape">
              <a:avLst/>
            </a:prstTxWarp>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cs typeface="Segoe UI" pitchFamily="34" charset="0"/>
              </a:rPr>
              <a:t>Enhanced Customer Service</a:t>
            </a:r>
          </a:p>
        </p:txBody>
      </p:sp>
      <p:sp>
        <p:nvSpPr>
          <p:cNvPr id="73" name="Freeform 12"/>
          <p:cNvSpPr>
            <a:spLocks noChangeAspect="1" noEditPoints="1"/>
          </p:cNvSpPr>
          <p:nvPr/>
        </p:nvSpPr>
        <p:spPr bwMode="black">
          <a:xfrm>
            <a:off x="6407480" y="5531669"/>
            <a:ext cx="450511" cy="271945"/>
          </a:xfrm>
          <a:custGeom>
            <a:avLst/>
            <a:gdLst>
              <a:gd name="T0" fmla="*/ 292 w 349"/>
              <a:gd name="T1" fmla="*/ 160 h 211"/>
              <a:gd name="T2" fmla="*/ 230 w 349"/>
              <a:gd name="T3" fmla="*/ 131 h 211"/>
              <a:gd name="T4" fmla="*/ 227 w 349"/>
              <a:gd name="T5" fmla="*/ 136 h 211"/>
              <a:gd name="T6" fmla="*/ 265 w 349"/>
              <a:gd name="T7" fmla="*/ 177 h 211"/>
              <a:gd name="T8" fmla="*/ 204 w 349"/>
              <a:gd name="T9" fmla="*/ 147 h 211"/>
              <a:gd name="T10" fmla="*/ 200 w 349"/>
              <a:gd name="T11" fmla="*/ 152 h 211"/>
              <a:gd name="T12" fmla="*/ 238 w 349"/>
              <a:gd name="T13" fmla="*/ 193 h 211"/>
              <a:gd name="T14" fmla="*/ 191 w 349"/>
              <a:gd name="T15" fmla="*/ 174 h 211"/>
              <a:gd name="T16" fmla="*/ 188 w 349"/>
              <a:gd name="T17" fmla="*/ 178 h 211"/>
              <a:gd name="T18" fmla="*/ 208 w 349"/>
              <a:gd name="T19" fmla="*/ 205 h 211"/>
              <a:gd name="T20" fmla="*/ 172 w 349"/>
              <a:gd name="T21" fmla="*/ 194 h 211"/>
              <a:gd name="T22" fmla="*/ 176 w 349"/>
              <a:gd name="T23" fmla="*/ 172 h 211"/>
              <a:gd name="T24" fmla="*/ 154 w 349"/>
              <a:gd name="T25" fmla="*/ 146 h 211"/>
              <a:gd name="T26" fmla="*/ 133 w 349"/>
              <a:gd name="T27" fmla="*/ 127 h 211"/>
              <a:gd name="T28" fmla="*/ 114 w 349"/>
              <a:gd name="T29" fmla="*/ 130 h 211"/>
              <a:gd name="T30" fmla="*/ 101 w 349"/>
              <a:gd name="T31" fmla="*/ 124 h 211"/>
              <a:gd name="T32" fmla="*/ 72 w 349"/>
              <a:gd name="T33" fmla="*/ 121 h 211"/>
              <a:gd name="T34" fmla="*/ 48 w 349"/>
              <a:gd name="T35" fmla="*/ 135 h 211"/>
              <a:gd name="T36" fmla="*/ 71 w 349"/>
              <a:gd name="T37" fmla="*/ 27 h 211"/>
              <a:gd name="T38" fmla="*/ 75 w 349"/>
              <a:gd name="T39" fmla="*/ 46 h 211"/>
              <a:gd name="T40" fmla="*/ 101 w 349"/>
              <a:gd name="T41" fmla="*/ 79 h 211"/>
              <a:gd name="T42" fmla="*/ 118 w 349"/>
              <a:gd name="T43" fmla="*/ 76 h 211"/>
              <a:gd name="T44" fmla="*/ 158 w 349"/>
              <a:gd name="T45" fmla="*/ 53 h 211"/>
              <a:gd name="T46" fmla="*/ 289 w 349"/>
              <a:gd name="T47" fmla="*/ 140 h 211"/>
              <a:gd name="T48" fmla="*/ 242 w 349"/>
              <a:gd name="T49" fmla="*/ 37 h 211"/>
              <a:gd name="T50" fmla="*/ 148 w 349"/>
              <a:gd name="T51" fmla="*/ 4 h 211"/>
              <a:gd name="T52" fmla="*/ 94 w 349"/>
              <a:gd name="T53" fmla="*/ 33 h 211"/>
              <a:gd name="T54" fmla="*/ 102 w 349"/>
              <a:gd name="T55" fmla="*/ 70 h 211"/>
              <a:gd name="T56" fmla="*/ 113 w 349"/>
              <a:gd name="T57" fmla="*/ 67 h 211"/>
              <a:gd name="T58" fmla="*/ 188 w 349"/>
              <a:gd name="T59" fmla="*/ 56 h 211"/>
              <a:gd name="T60" fmla="*/ 294 w 349"/>
              <a:gd name="T61" fmla="*/ 133 h 211"/>
              <a:gd name="T62" fmla="*/ 314 w 349"/>
              <a:gd name="T63" fmla="*/ 130 h 211"/>
              <a:gd name="T64" fmla="*/ 253 w 349"/>
              <a:gd name="T65" fmla="*/ 41 h 211"/>
              <a:gd name="T66" fmla="*/ 139 w 349"/>
              <a:gd name="T67" fmla="*/ 164 h 211"/>
              <a:gd name="T68" fmla="*/ 130 w 349"/>
              <a:gd name="T69" fmla="*/ 137 h 211"/>
              <a:gd name="T70" fmla="*/ 112 w 349"/>
              <a:gd name="T71" fmla="*/ 149 h 211"/>
              <a:gd name="T72" fmla="*/ 84 w 349"/>
              <a:gd name="T73" fmla="*/ 143 h 211"/>
              <a:gd name="T74" fmla="*/ 67 w 349"/>
              <a:gd name="T75" fmla="*/ 131 h 211"/>
              <a:gd name="T76" fmla="*/ 59 w 349"/>
              <a:gd name="T77" fmla="*/ 168 h 211"/>
              <a:gd name="T78" fmla="*/ 76 w 349"/>
              <a:gd name="T79" fmla="*/ 178 h 211"/>
              <a:gd name="T80" fmla="*/ 90 w 349"/>
              <a:gd name="T81" fmla="*/ 188 h 211"/>
              <a:gd name="T82" fmla="*/ 106 w 349"/>
              <a:gd name="T83" fmla="*/ 181 h 211"/>
              <a:gd name="T84" fmla="*/ 116 w 349"/>
              <a:gd name="T85" fmla="*/ 200 h 211"/>
              <a:gd name="T86" fmla="*/ 131 w 349"/>
              <a:gd name="T87" fmla="*/ 193 h 211"/>
              <a:gd name="T88" fmla="*/ 145 w 349"/>
              <a:gd name="T89" fmla="*/ 209 h 211"/>
              <a:gd name="T90" fmla="*/ 166 w 349"/>
              <a:gd name="T91" fmla="*/ 174 h 211"/>
              <a:gd name="T92" fmla="*/ 349 w 349"/>
              <a:gd name="T93" fmla="*/ 124 h 211"/>
              <a:gd name="T94" fmla="*/ 326 w 349"/>
              <a:gd name="T95" fmla="*/ 22 h 211"/>
              <a:gd name="T96" fmla="*/ 323 w 349"/>
              <a:gd name="T97" fmla="*/ 135 h 211"/>
              <a:gd name="T98" fmla="*/ 349 w 349"/>
              <a:gd name="T99" fmla="*/ 124 h 211"/>
              <a:gd name="T100" fmla="*/ 47 w 349"/>
              <a:gd name="T101" fmla="*/ 11 h 211"/>
              <a:gd name="T102" fmla="*/ 3 w 349"/>
              <a:gd name="T103" fmla="*/ 118 h 211"/>
              <a:gd name="T104" fmla="*/ 35 w 349"/>
              <a:gd name="T105" fmla="*/ 13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9" h="211">
                <a:moveTo>
                  <a:pt x="289" y="140"/>
                </a:moveTo>
                <a:cubicBezTo>
                  <a:pt x="294" y="144"/>
                  <a:pt x="296" y="154"/>
                  <a:pt x="292" y="160"/>
                </a:cubicBezTo>
                <a:cubicBezTo>
                  <a:pt x="289" y="164"/>
                  <a:pt x="285" y="167"/>
                  <a:pt x="279" y="167"/>
                </a:cubicBezTo>
                <a:cubicBezTo>
                  <a:pt x="279" y="167"/>
                  <a:pt x="279" y="167"/>
                  <a:pt x="230" y="131"/>
                </a:cubicBezTo>
                <a:cubicBezTo>
                  <a:pt x="228" y="130"/>
                  <a:pt x="227" y="131"/>
                  <a:pt x="226" y="132"/>
                </a:cubicBezTo>
                <a:cubicBezTo>
                  <a:pt x="226" y="134"/>
                  <a:pt x="226" y="135"/>
                  <a:pt x="227" y="136"/>
                </a:cubicBezTo>
                <a:cubicBezTo>
                  <a:pt x="227" y="136"/>
                  <a:pt x="227" y="136"/>
                  <a:pt x="267" y="164"/>
                </a:cubicBezTo>
                <a:cubicBezTo>
                  <a:pt x="267" y="168"/>
                  <a:pt x="267" y="172"/>
                  <a:pt x="265" y="177"/>
                </a:cubicBezTo>
                <a:cubicBezTo>
                  <a:pt x="262" y="181"/>
                  <a:pt x="257" y="183"/>
                  <a:pt x="253" y="183"/>
                </a:cubicBezTo>
                <a:cubicBezTo>
                  <a:pt x="253" y="183"/>
                  <a:pt x="253" y="183"/>
                  <a:pt x="204" y="147"/>
                </a:cubicBezTo>
                <a:cubicBezTo>
                  <a:pt x="203" y="147"/>
                  <a:pt x="200" y="147"/>
                  <a:pt x="200" y="148"/>
                </a:cubicBezTo>
                <a:cubicBezTo>
                  <a:pt x="199" y="150"/>
                  <a:pt x="199" y="151"/>
                  <a:pt x="200" y="152"/>
                </a:cubicBezTo>
                <a:cubicBezTo>
                  <a:pt x="200" y="152"/>
                  <a:pt x="200" y="152"/>
                  <a:pt x="240" y="181"/>
                </a:cubicBezTo>
                <a:cubicBezTo>
                  <a:pt x="240" y="185"/>
                  <a:pt x="240" y="189"/>
                  <a:pt x="238" y="193"/>
                </a:cubicBezTo>
                <a:cubicBezTo>
                  <a:pt x="235" y="197"/>
                  <a:pt x="231" y="198"/>
                  <a:pt x="226" y="198"/>
                </a:cubicBezTo>
                <a:cubicBezTo>
                  <a:pt x="226" y="198"/>
                  <a:pt x="226" y="198"/>
                  <a:pt x="191" y="174"/>
                </a:cubicBezTo>
                <a:cubicBezTo>
                  <a:pt x="189" y="172"/>
                  <a:pt x="188" y="172"/>
                  <a:pt x="187" y="174"/>
                </a:cubicBezTo>
                <a:cubicBezTo>
                  <a:pt x="187" y="175"/>
                  <a:pt x="187" y="177"/>
                  <a:pt x="188" y="178"/>
                </a:cubicBezTo>
                <a:cubicBezTo>
                  <a:pt x="188" y="178"/>
                  <a:pt x="188" y="178"/>
                  <a:pt x="210" y="194"/>
                </a:cubicBezTo>
                <a:cubicBezTo>
                  <a:pt x="211" y="198"/>
                  <a:pt x="210" y="202"/>
                  <a:pt x="208" y="205"/>
                </a:cubicBezTo>
                <a:cubicBezTo>
                  <a:pt x="204" y="209"/>
                  <a:pt x="200" y="211"/>
                  <a:pt x="196" y="211"/>
                </a:cubicBezTo>
                <a:cubicBezTo>
                  <a:pt x="196" y="211"/>
                  <a:pt x="196" y="211"/>
                  <a:pt x="172" y="194"/>
                </a:cubicBezTo>
                <a:cubicBezTo>
                  <a:pt x="172" y="194"/>
                  <a:pt x="172" y="194"/>
                  <a:pt x="176" y="175"/>
                </a:cubicBezTo>
                <a:cubicBezTo>
                  <a:pt x="176" y="175"/>
                  <a:pt x="176" y="174"/>
                  <a:pt x="176" y="172"/>
                </a:cubicBezTo>
                <a:cubicBezTo>
                  <a:pt x="177" y="160"/>
                  <a:pt x="169" y="150"/>
                  <a:pt x="157" y="147"/>
                </a:cubicBezTo>
                <a:cubicBezTo>
                  <a:pt x="156" y="146"/>
                  <a:pt x="156" y="146"/>
                  <a:pt x="154" y="146"/>
                </a:cubicBezTo>
                <a:cubicBezTo>
                  <a:pt x="153" y="146"/>
                  <a:pt x="152" y="146"/>
                  <a:pt x="150" y="146"/>
                </a:cubicBezTo>
                <a:cubicBezTo>
                  <a:pt x="149" y="136"/>
                  <a:pt x="142" y="130"/>
                  <a:pt x="133" y="127"/>
                </a:cubicBezTo>
                <a:cubicBezTo>
                  <a:pt x="131" y="127"/>
                  <a:pt x="130" y="127"/>
                  <a:pt x="130" y="127"/>
                </a:cubicBezTo>
                <a:cubicBezTo>
                  <a:pt x="123" y="126"/>
                  <a:pt x="118" y="127"/>
                  <a:pt x="114" y="130"/>
                </a:cubicBezTo>
                <a:cubicBezTo>
                  <a:pt x="111" y="127"/>
                  <a:pt x="107" y="124"/>
                  <a:pt x="102" y="124"/>
                </a:cubicBezTo>
                <a:cubicBezTo>
                  <a:pt x="101" y="124"/>
                  <a:pt x="101" y="124"/>
                  <a:pt x="101" y="124"/>
                </a:cubicBezTo>
                <a:cubicBezTo>
                  <a:pt x="95" y="123"/>
                  <a:pt x="90" y="124"/>
                  <a:pt x="86" y="127"/>
                </a:cubicBezTo>
                <a:cubicBezTo>
                  <a:pt x="82" y="124"/>
                  <a:pt x="76" y="121"/>
                  <a:pt x="72" y="121"/>
                </a:cubicBezTo>
                <a:cubicBezTo>
                  <a:pt x="70" y="121"/>
                  <a:pt x="67" y="121"/>
                  <a:pt x="64" y="121"/>
                </a:cubicBezTo>
                <a:cubicBezTo>
                  <a:pt x="56" y="124"/>
                  <a:pt x="51" y="128"/>
                  <a:pt x="48" y="135"/>
                </a:cubicBezTo>
                <a:cubicBezTo>
                  <a:pt x="48" y="135"/>
                  <a:pt x="48" y="135"/>
                  <a:pt x="44" y="134"/>
                </a:cubicBezTo>
                <a:cubicBezTo>
                  <a:pt x="43" y="81"/>
                  <a:pt x="71" y="27"/>
                  <a:pt x="71" y="27"/>
                </a:cubicBezTo>
                <a:cubicBezTo>
                  <a:pt x="71" y="27"/>
                  <a:pt x="76" y="27"/>
                  <a:pt x="84" y="27"/>
                </a:cubicBezTo>
                <a:cubicBezTo>
                  <a:pt x="79" y="33"/>
                  <a:pt x="75" y="40"/>
                  <a:pt x="75" y="46"/>
                </a:cubicBezTo>
                <a:cubicBezTo>
                  <a:pt x="74" y="53"/>
                  <a:pt x="75" y="58"/>
                  <a:pt x="78" y="64"/>
                </a:cubicBezTo>
                <a:cubicBezTo>
                  <a:pt x="83" y="73"/>
                  <a:pt x="91" y="79"/>
                  <a:pt x="101" y="79"/>
                </a:cubicBezTo>
                <a:cubicBezTo>
                  <a:pt x="101" y="79"/>
                  <a:pt x="101" y="79"/>
                  <a:pt x="101" y="79"/>
                </a:cubicBezTo>
                <a:cubicBezTo>
                  <a:pt x="106" y="80"/>
                  <a:pt x="113" y="79"/>
                  <a:pt x="118" y="76"/>
                </a:cubicBezTo>
                <a:cubicBezTo>
                  <a:pt x="118" y="76"/>
                  <a:pt x="118" y="76"/>
                  <a:pt x="122" y="73"/>
                </a:cubicBezTo>
                <a:cubicBezTo>
                  <a:pt x="122" y="73"/>
                  <a:pt x="122" y="73"/>
                  <a:pt x="158" y="53"/>
                </a:cubicBezTo>
                <a:cubicBezTo>
                  <a:pt x="158" y="53"/>
                  <a:pt x="158" y="53"/>
                  <a:pt x="183" y="64"/>
                </a:cubicBezTo>
                <a:cubicBezTo>
                  <a:pt x="183" y="64"/>
                  <a:pt x="183" y="64"/>
                  <a:pt x="289" y="140"/>
                </a:cubicBezTo>
                <a:close/>
                <a:moveTo>
                  <a:pt x="253" y="41"/>
                </a:moveTo>
                <a:cubicBezTo>
                  <a:pt x="250" y="41"/>
                  <a:pt x="246" y="40"/>
                  <a:pt x="242" y="37"/>
                </a:cubicBezTo>
                <a:cubicBezTo>
                  <a:pt x="165" y="2"/>
                  <a:pt x="165" y="2"/>
                  <a:pt x="165" y="2"/>
                </a:cubicBezTo>
                <a:cubicBezTo>
                  <a:pt x="160" y="0"/>
                  <a:pt x="153" y="1"/>
                  <a:pt x="148" y="4"/>
                </a:cubicBezTo>
                <a:cubicBezTo>
                  <a:pt x="117" y="21"/>
                  <a:pt x="117" y="21"/>
                  <a:pt x="117" y="21"/>
                </a:cubicBezTo>
                <a:cubicBezTo>
                  <a:pt x="94" y="33"/>
                  <a:pt x="94" y="33"/>
                  <a:pt x="94" y="33"/>
                </a:cubicBezTo>
                <a:cubicBezTo>
                  <a:pt x="85" y="39"/>
                  <a:pt x="82" y="51"/>
                  <a:pt x="87" y="60"/>
                </a:cubicBezTo>
                <a:cubicBezTo>
                  <a:pt x="90" y="66"/>
                  <a:pt x="96" y="70"/>
                  <a:pt x="102" y="70"/>
                </a:cubicBezTo>
                <a:cubicBezTo>
                  <a:pt x="106" y="70"/>
                  <a:pt x="110" y="70"/>
                  <a:pt x="113" y="67"/>
                </a:cubicBezTo>
                <a:cubicBezTo>
                  <a:pt x="113" y="67"/>
                  <a:pt x="113" y="67"/>
                  <a:pt x="113" y="67"/>
                </a:cubicBezTo>
                <a:cubicBezTo>
                  <a:pt x="159" y="43"/>
                  <a:pt x="159" y="43"/>
                  <a:pt x="159" y="43"/>
                </a:cubicBezTo>
                <a:cubicBezTo>
                  <a:pt x="188" y="56"/>
                  <a:pt x="188" y="56"/>
                  <a:pt x="188" y="56"/>
                </a:cubicBezTo>
                <a:cubicBezTo>
                  <a:pt x="228" y="86"/>
                  <a:pt x="228" y="86"/>
                  <a:pt x="228" y="86"/>
                </a:cubicBezTo>
                <a:cubicBezTo>
                  <a:pt x="294" y="133"/>
                  <a:pt x="294" y="133"/>
                  <a:pt x="294" y="133"/>
                </a:cubicBezTo>
                <a:cubicBezTo>
                  <a:pt x="295" y="134"/>
                  <a:pt x="295" y="134"/>
                  <a:pt x="295" y="134"/>
                </a:cubicBezTo>
                <a:cubicBezTo>
                  <a:pt x="314" y="130"/>
                  <a:pt x="314" y="130"/>
                  <a:pt x="314" y="130"/>
                </a:cubicBezTo>
                <a:cubicBezTo>
                  <a:pt x="317" y="68"/>
                  <a:pt x="289" y="39"/>
                  <a:pt x="289" y="39"/>
                </a:cubicBezTo>
                <a:cubicBezTo>
                  <a:pt x="289" y="39"/>
                  <a:pt x="261" y="44"/>
                  <a:pt x="253" y="41"/>
                </a:cubicBezTo>
                <a:close/>
                <a:moveTo>
                  <a:pt x="155" y="157"/>
                </a:moveTo>
                <a:cubicBezTo>
                  <a:pt x="149" y="156"/>
                  <a:pt x="142" y="158"/>
                  <a:pt x="139" y="164"/>
                </a:cubicBezTo>
                <a:cubicBezTo>
                  <a:pt x="141" y="154"/>
                  <a:pt x="141" y="154"/>
                  <a:pt x="141" y="154"/>
                </a:cubicBezTo>
                <a:cubicBezTo>
                  <a:pt x="143" y="146"/>
                  <a:pt x="138" y="138"/>
                  <a:pt x="130" y="137"/>
                </a:cubicBezTo>
                <a:cubicBezTo>
                  <a:pt x="122" y="135"/>
                  <a:pt x="114" y="139"/>
                  <a:pt x="112" y="148"/>
                </a:cubicBezTo>
                <a:cubicBezTo>
                  <a:pt x="112" y="149"/>
                  <a:pt x="112" y="149"/>
                  <a:pt x="112" y="149"/>
                </a:cubicBezTo>
                <a:cubicBezTo>
                  <a:pt x="112" y="142"/>
                  <a:pt x="107" y="135"/>
                  <a:pt x="100" y="134"/>
                </a:cubicBezTo>
                <a:cubicBezTo>
                  <a:pt x="94" y="133"/>
                  <a:pt x="86" y="137"/>
                  <a:pt x="84" y="143"/>
                </a:cubicBezTo>
                <a:cubicBezTo>
                  <a:pt x="84" y="143"/>
                  <a:pt x="84" y="143"/>
                  <a:pt x="84" y="143"/>
                </a:cubicBezTo>
                <a:cubicBezTo>
                  <a:pt x="82" y="135"/>
                  <a:pt x="74" y="130"/>
                  <a:pt x="67" y="131"/>
                </a:cubicBezTo>
                <a:cubicBezTo>
                  <a:pt x="59" y="134"/>
                  <a:pt x="53" y="141"/>
                  <a:pt x="55" y="149"/>
                </a:cubicBezTo>
                <a:cubicBezTo>
                  <a:pt x="59" y="168"/>
                  <a:pt x="59" y="168"/>
                  <a:pt x="59" y="168"/>
                </a:cubicBezTo>
                <a:cubicBezTo>
                  <a:pt x="60" y="173"/>
                  <a:pt x="65" y="178"/>
                  <a:pt x="72" y="178"/>
                </a:cubicBezTo>
                <a:cubicBezTo>
                  <a:pt x="74" y="178"/>
                  <a:pt x="75" y="178"/>
                  <a:pt x="76" y="178"/>
                </a:cubicBezTo>
                <a:cubicBezTo>
                  <a:pt x="78" y="178"/>
                  <a:pt x="78" y="178"/>
                  <a:pt x="79" y="177"/>
                </a:cubicBezTo>
                <a:cubicBezTo>
                  <a:pt x="80" y="182"/>
                  <a:pt x="84" y="186"/>
                  <a:pt x="90" y="188"/>
                </a:cubicBezTo>
                <a:cubicBezTo>
                  <a:pt x="91" y="188"/>
                  <a:pt x="91" y="188"/>
                  <a:pt x="91" y="188"/>
                </a:cubicBezTo>
                <a:cubicBezTo>
                  <a:pt x="96" y="188"/>
                  <a:pt x="102" y="185"/>
                  <a:pt x="106" y="181"/>
                </a:cubicBezTo>
                <a:cubicBezTo>
                  <a:pt x="104" y="182"/>
                  <a:pt x="104" y="182"/>
                  <a:pt x="104" y="182"/>
                </a:cubicBezTo>
                <a:cubicBezTo>
                  <a:pt x="103" y="189"/>
                  <a:pt x="108" y="197"/>
                  <a:pt x="116" y="200"/>
                </a:cubicBezTo>
                <a:cubicBezTo>
                  <a:pt x="116" y="200"/>
                  <a:pt x="116" y="200"/>
                  <a:pt x="118" y="200"/>
                </a:cubicBezTo>
                <a:cubicBezTo>
                  <a:pt x="123" y="200"/>
                  <a:pt x="129" y="197"/>
                  <a:pt x="131" y="193"/>
                </a:cubicBezTo>
                <a:cubicBezTo>
                  <a:pt x="131" y="200"/>
                  <a:pt x="135" y="206"/>
                  <a:pt x="143" y="209"/>
                </a:cubicBezTo>
                <a:cubicBezTo>
                  <a:pt x="143" y="209"/>
                  <a:pt x="143" y="209"/>
                  <a:pt x="145" y="209"/>
                </a:cubicBezTo>
                <a:cubicBezTo>
                  <a:pt x="151" y="209"/>
                  <a:pt x="158" y="205"/>
                  <a:pt x="161" y="197"/>
                </a:cubicBezTo>
                <a:cubicBezTo>
                  <a:pt x="166" y="174"/>
                  <a:pt x="166" y="174"/>
                  <a:pt x="166" y="174"/>
                </a:cubicBezTo>
                <a:cubicBezTo>
                  <a:pt x="168" y="166"/>
                  <a:pt x="162" y="158"/>
                  <a:pt x="155" y="157"/>
                </a:cubicBezTo>
                <a:close/>
                <a:moveTo>
                  <a:pt x="349" y="124"/>
                </a:moveTo>
                <a:cubicBezTo>
                  <a:pt x="338" y="30"/>
                  <a:pt x="338" y="30"/>
                  <a:pt x="338" y="30"/>
                </a:cubicBezTo>
                <a:cubicBezTo>
                  <a:pt x="337" y="24"/>
                  <a:pt x="332" y="21"/>
                  <a:pt x="326" y="22"/>
                </a:cubicBezTo>
                <a:cubicBezTo>
                  <a:pt x="294" y="30"/>
                  <a:pt x="294" y="30"/>
                  <a:pt x="294" y="30"/>
                </a:cubicBezTo>
                <a:cubicBezTo>
                  <a:pt x="294" y="30"/>
                  <a:pt x="328" y="64"/>
                  <a:pt x="323" y="135"/>
                </a:cubicBezTo>
                <a:cubicBezTo>
                  <a:pt x="338" y="135"/>
                  <a:pt x="338" y="135"/>
                  <a:pt x="338" y="135"/>
                </a:cubicBezTo>
                <a:cubicBezTo>
                  <a:pt x="345" y="135"/>
                  <a:pt x="349" y="130"/>
                  <a:pt x="349" y="124"/>
                </a:cubicBezTo>
                <a:close/>
                <a:moveTo>
                  <a:pt x="63" y="21"/>
                </a:moveTo>
                <a:cubicBezTo>
                  <a:pt x="47" y="11"/>
                  <a:pt x="47" y="11"/>
                  <a:pt x="47" y="11"/>
                </a:cubicBezTo>
                <a:cubicBezTo>
                  <a:pt x="42" y="9"/>
                  <a:pt x="36" y="11"/>
                  <a:pt x="34" y="17"/>
                </a:cubicBezTo>
                <a:cubicBezTo>
                  <a:pt x="3" y="118"/>
                  <a:pt x="3" y="118"/>
                  <a:pt x="3" y="118"/>
                </a:cubicBezTo>
                <a:cubicBezTo>
                  <a:pt x="0" y="124"/>
                  <a:pt x="4" y="130"/>
                  <a:pt x="9" y="130"/>
                </a:cubicBezTo>
                <a:cubicBezTo>
                  <a:pt x="35" y="135"/>
                  <a:pt x="35" y="135"/>
                  <a:pt x="35" y="135"/>
                </a:cubicBezTo>
                <a:cubicBezTo>
                  <a:pt x="32" y="79"/>
                  <a:pt x="63" y="21"/>
                  <a:pt x="6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endParaRPr lang="en-US" sz="2400" dirty="0">
              <a:gradFill>
                <a:gsLst>
                  <a:gs pos="1250">
                    <a:srgbClr val="FFFFFF"/>
                  </a:gs>
                  <a:gs pos="100000">
                    <a:srgbClr val="FFFFFF"/>
                  </a:gs>
                </a:gsLst>
                <a:lin ang="5400000" scaled="0"/>
              </a:gradFill>
              <a:ea typeface="MS PGothic" charset="0"/>
            </a:endParaRPr>
          </a:p>
        </p:txBody>
      </p:sp>
      <p:sp>
        <p:nvSpPr>
          <p:cNvPr id="74" name="Rectangle 73"/>
          <p:cNvSpPr/>
          <p:nvPr/>
        </p:nvSpPr>
        <p:spPr bwMode="auto">
          <a:xfrm>
            <a:off x="3260944" y="4599176"/>
            <a:ext cx="2925250" cy="673461"/>
          </a:xfrm>
          <a:prstGeom prst="rect">
            <a:avLst/>
          </a:prstGeom>
          <a:solidFill>
            <a:srgbClr val="00188F">
              <a:lumMod val="75000"/>
            </a:srgbClr>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pPr>
            <a:r>
              <a:rPr lang="en-US" sz="1398" kern="0" dirty="0">
                <a:gradFill>
                  <a:gsLst>
                    <a:gs pos="1250">
                      <a:srgbClr val="FFFFFF"/>
                    </a:gs>
                    <a:gs pos="100000">
                      <a:srgbClr val="FFFFFF"/>
                    </a:gs>
                  </a:gsLst>
                  <a:lin ang="5400000" scaled="0"/>
                </a:gradFill>
                <a:ea typeface="MS PGothic" charset="0"/>
              </a:rPr>
              <a:t>Actuarial modeling</a:t>
            </a:r>
          </a:p>
        </p:txBody>
      </p:sp>
      <p:grpSp>
        <p:nvGrpSpPr>
          <p:cNvPr id="79" name="Group 78"/>
          <p:cNvGrpSpPr/>
          <p:nvPr/>
        </p:nvGrpSpPr>
        <p:grpSpPr bwMode="black">
          <a:xfrm>
            <a:off x="3411542" y="4761450"/>
            <a:ext cx="464902" cy="378218"/>
            <a:chOff x="5184775" y="225425"/>
            <a:chExt cx="1500188" cy="1220788"/>
          </a:xfrm>
          <a:solidFill>
            <a:srgbClr val="FFFFFF"/>
          </a:solidFill>
        </p:grpSpPr>
        <p:sp>
          <p:nvSpPr>
            <p:cNvPr id="80"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81"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sp>
          <p:nvSpPr>
            <p:cNvPr id="82"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06" rIns="91414" bIns="45706" numCol="1" anchor="t" anchorCtr="0" compatLnSpc="1">
              <a:prstTxWarp prst="textNoShape">
                <a:avLst/>
              </a:prstTxWarp>
            </a:bodyPr>
            <a:lstStyle/>
            <a:p>
              <a:pPr algn="ctr" defTabSz="914012">
                <a:defRPr/>
              </a:pPr>
              <a:endParaRPr lang="en-US" sz="1598" kern="0" dirty="0">
                <a:gradFill>
                  <a:gsLst>
                    <a:gs pos="1250">
                      <a:srgbClr val="FFFFFF"/>
                    </a:gs>
                    <a:gs pos="100000">
                      <a:srgbClr val="FFFFFF"/>
                    </a:gs>
                  </a:gsLst>
                  <a:lin ang="5400000" scaled="0"/>
                </a:gradFill>
                <a:ea typeface="MS PGothic" charset="0"/>
              </a:endParaRPr>
            </a:p>
          </p:txBody>
        </p:sp>
      </p:grpSp>
    </p:spTree>
    <p:extLst>
      <p:ext uri="{BB962C8B-B14F-4D97-AF65-F5344CB8AC3E}">
        <p14:creationId xmlns:p14="http://schemas.microsoft.com/office/powerpoint/2010/main" val="344780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06"/>
          <p:cNvPicPr>
            <a:picLocks noChangeAspect="1"/>
          </p:cNvPicPr>
          <p:nvPr/>
        </p:nvPicPr>
        <p:blipFill>
          <a:blip r:embed="rId2"/>
          <a:stretch>
            <a:fillRect/>
          </a:stretch>
        </p:blipFill>
        <p:spPr>
          <a:xfrm>
            <a:off x="-1" y="-236538"/>
            <a:ext cx="12436475" cy="8290983"/>
          </a:xfrm>
          <a:prstGeom prst="rect">
            <a:avLst/>
          </a:prstGeom>
        </p:spPr>
      </p:pic>
    </p:spTree>
    <p:extLst>
      <p:ext uri="{BB962C8B-B14F-4D97-AF65-F5344CB8AC3E}">
        <p14:creationId xmlns:p14="http://schemas.microsoft.com/office/powerpoint/2010/main" val="235239471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06"/>
          <p:cNvPicPr>
            <a:picLocks noChangeAspect="1"/>
          </p:cNvPicPr>
          <p:nvPr/>
        </p:nvPicPr>
        <p:blipFill>
          <a:blip r:embed="rId2"/>
          <a:stretch>
            <a:fillRect/>
          </a:stretch>
        </p:blipFill>
        <p:spPr>
          <a:xfrm>
            <a:off x="-1" y="-236538"/>
            <a:ext cx="12436475" cy="8290983"/>
          </a:xfrm>
          <a:prstGeom prst="rect">
            <a:avLst/>
          </a:prstGeom>
        </p:spPr>
      </p:pic>
      <p:sp>
        <p:nvSpPr>
          <p:cNvPr id="208" name="Rectangle 207"/>
          <p:cNvSpPr/>
          <p:nvPr/>
        </p:nvSpPr>
        <p:spPr bwMode="auto">
          <a:xfrm>
            <a:off x="-1" y="906462"/>
            <a:ext cx="12558714" cy="55626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p:cNvSpPr/>
          <p:nvPr/>
        </p:nvSpPr>
        <p:spPr bwMode="auto">
          <a:xfrm>
            <a:off x="2713037" y="4843000"/>
            <a:ext cx="6858000" cy="1240624"/>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ctr" anchorCtr="0"/>
          <a:lstStyle/>
          <a:p>
            <a:pPr algn="ctr" defTabSz="950961"/>
            <a:endParaRPr lang="en-US" sz="1632" dirty="0">
              <a:solidFill>
                <a:srgbClr val="404040"/>
              </a:solidFill>
              <a:ea typeface="Segoe UI" pitchFamily="34" charset="0"/>
              <a:cs typeface="Segoe UI" pitchFamily="34" charset="0"/>
            </a:endParaRPr>
          </a:p>
        </p:txBody>
      </p: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237" y="5667052"/>
            <a:ext cx="416572" cy="416572"/>
          </a:xfrm>
          <a:prstGeom prst="rect">
            <a:avLst/>
          </a:prstGeom>
        </p:spPr>
      </p:pic>
      <p:sp>
        <p:nvSpPr>
          <p:cNvPr id="60" name="TextBox 59"/>
          <p:cNvSpPr txBox="1"/>
          <p:nvPr/>
        </p:nvSpPr>
        <p:spPr>
          <a:xfrm>
            <a:off x="3064786" y="5715493"/>
            <a:ext cx="2241471" cy="499107"/>
          </a:xfrm>
          <a:prstGeom prst="rect">
            <a:avLst/>
          </a:prstGeom>
          <a:noFill/>
        </p:spPr>
        <p:txBody>
          <a:bodyPr wrap="square" lIns="186521" tIns="149217" rIns="186521" bIns="149217" rtlCol="0">
            <a:spAutoFit/>
          </a:bodyPr>
          <a:lstStyle/>
          <a:p>
            <a:pPr>
              <a:lnSpc>
                <a:spcPct val="90000"/>
              </a:lnSpc>
              <a:spcAft>
                <a:spcPts val="612"/>
              </a:spcAft>
            </a:pPr>
            <a:r>
              <a:rPr lang="en-US" sz="1428" dirty="0" smtClean="0">
                <a:gradFill>
                  <a:gsLst>
                    <a:gs pos="2917">
                      <a:srgbClr val="404040"/>
                    </a:gs>
                    <a:gs pos="30000">
                      <a:srgbClr val="404040"/>
                    </a:gs>
                  </a:gsLst>
                  <a:lin ang="5400000" scaled="0"/>
                </a:gradFill>
              </a:rPr>
              <a:t>Azure Blob Storage</a:t>
            </a:r>
            <a:endParaRPr lang="en-US" sz="1428" dirty="0">
              <a:gradFill>
                <a:gsLst>
                  <a:gs pos="2917">
                    <a:srgbClr val="404040"/>
                  </a:gs>
                  <a:gs pos="30000">
                    <a:srgbClr val="404040"/>
                  </a:gs>
                </a:gsLst>
                <a:lin ang="5400000" scaled="0"/>
              </a:gradFill>
            </a:endParaRPr>
          </a:p>
        </p:txBody>
      </p:sp>
      <p:sp>
        <p:nvSpPr>
          <p:cNvPr id="154" name="TextBox 153"/>
          <p:cNvSpPr txBox="1"/>
          <p:nvPr/>
        </p:nvSpPr>
        <p:spPr>
          <a:xfrm>
            <a:off x="10119799" y="5715492"/>
            <a:ext cx="1203838" cy="499107"/>
          </a:xfrm>
          <a:prstGeom prst="rect">
            <a:avLst/>
          </a:prstGeom>
          <a:noFill/>
        </p:spPr>
        <p:txBody>
          <a:bodyPr wrap="square" lIns="186521" tIns="149217" rIns="186521" bIns="149217" rtlCol="0">
            <a:spAutoFit/>
          </a:bodyPr>
          <a:lstStyle/>
          <a:p>
            <a:pPr>
              <a:lnSpc>
                <a:spcPct val="90000"/>
              </a:lnSpc>
              <a:spcAft>
                <a:spcPts val="612"/>
              </a:spcAft>
            </a:pPr>
            <a:r>
              <a:rPr lang="en-US" sz="1428" dirty="0" smtClean="0">
                <a:gradFill>
                  <a:gsLst>
                    <a:gs pos="2917">
                      <a:srgbClr val="404040"/>
                    </a:gs>
                    <a:gs pos="30000">
                      <a:srgbClr val="404040"/>
                    </a:gs>
                  </a:gsLst>
                  <a:lin ang="5400000" scaled="0"/>
                </a:gradFill>
              </a:rPr>
              <a:t>Azure DB</a:t>
            </a:r>
            <a:endParaRPr lang="en-US" sz="1428" dirty="0">
              <a:gradFill>
                <a:gsLst>
                  <a:gs pos="2917">
                    <a:srgbClr val="404040"/>
                  </a:gs>
                  <a:gs pos="30000">
                    <a:srgbClr val="404040"/>
                  </a:gs>
                </a:gsLst>
                <a:lin ang="5400000" scaled="0"/>
              </a:gradFill>
            </a:endParaRPr>
          </a:p>
        </p:txBody>
      </p:sp>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3886" y="5681200"/>
            <a:ext cx="388702" cy="388702"/>
          </a:xfrm>
          <a:prstGeom prst="rect">
            <a:avLst/>
          </a:prstGeom>
        </p:spPr>
      </p:pic>
      <p:sp>
        <p:nvSpPr>
          <p:cNvPr id="2" name="Rectangle 1"/>
          <p:cNvSpPr/>
          <p:nvPr/>
        </p:nvSpPr>
        <p:spPr bwMode="auto">
          <a:xfrm>
            <a:off x="274637" y="2735262"/>
            <a:ext cx="2057400" cy="33346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000" dirty="0" smtClean="0">
                <a:gradFill>
                  <a:gsLst>
                    <a:gs pos="0">
                      <a:srgbClr val="FFFFFF"/>
                    </a:gs>
                    <a:gs pos="100000">
                      <a:srgbClr val="FFFFFF"/>
                    </a:gs>
                  </a:gsLst>
                  <a:lin ang="5400000" scaled="0"/>
                </a:gradFill>
                <a:ea typeface="Segoe UI" pitchFamily="34" charset="0"/>
                <a:cs typeface="Segoe UI" pitchFamily="34" charset="0"/>
              </a:rPr>
              <a:t>Raw Materials</a:t>
            </a: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73" name="Rectangle 72"/>
          <p:cNvSpPr/>
          <p:nvPr/>
        </p:nvSpPr>
        <p:spPr bwMode="auto">
          <a:xfrm>
            <a:off x="2459419" y="2748984"/>
            <a:ext cx="2057400" cy="33346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000" dirty="0" smtClean="0">
                <a:gradFill>
                  <a:gsLst>
                    <a:gs pos="0">
                      <a:srgbClr val="FFFFFF"/>
                    </a:gs>
                    <a:gs pos="100000">
                      <a:srgbClr val="FFFFFF"/>
                    </a:gs>
                  </a:gsLst>
                  <a:lin ang="5400000" scaled="0"/>
                </a:gradFill>
                <a:ea typeface="Segoe UI" pitchFamily="34" charset="0"/>
                <a:cs typeface="Segoe UI" pitchFamily="34" charset="0"/>
              </a:rPr>
              <a:t>Acquire Raw Materials</a:t>
            </a:r>
          </a:p>
        </p:txBody>
      </p:sp>
      <p:sp>
        <p:nvSpPr>
          <p:cNvPr id="74" name="Rectangle 73"/>
          <p:cNvSpPr/>
          <p:nvPr/>
        </p:nvSpPr>
        <p:spPr bwMode="auto">
          <a:xfrm>
            <a:off x="4656788" y="2748984"/>
            <a:ext cx="4673574" cy="33346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000" dirty="0" smtClean="0">
                <a:gradFill>
                  <a:gsLst>
                    <a:gs pos="0">
                      <a:srgbClr val="FFFFFF"/>
                    </a:gs>
                    <a:gs pos="100000">
                      <a:srgbClr val="FFFFFF"/>
                    </a:gs>
                  </a:gsLst>
                  <a:lin ang="5400000" scaled="0"/>
                </a:gradFill>
                <a:ea typeface="Segoe UI" pitchFamily="34" charset="0"/>
                <a:cs typeface="Segoe UI" pitchFamily="34" charset="0"/>
              </a:rPr>
              <a:t>Transform raw materials into “finished goods”</a:t>
            </a:r>
          </a:p>
        </p:txBody>
      </p:sp>
      <p:sp>
        <p:nvSpPr>
          <p:cNvPr id="75" name="Rectangle 74"/>
          <p:cNvSpPr/>
          <p:nvPr/>
        </p:nvSpPr>
        <p:spPr bwMode="auto">
          <a:xfrm>
            <a:off x="9507238" y="2748984"/>
            <a:ext cx="2057400" cy="33346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000" dirty="0" smtClean="0">
                <a:gradFill>
                  <a:gsLst>
                    <a:gs pos="0">
                      <a:srgbClr val="FFFFFF"/>
                    </a:gs>
                    <a:gs pos="100000">
                      <a:srgbClr val="FFFFFF"/>
                    </a:gs>
                  </a:gsLst>
                  <a:lin ang="5400000" scaled="0"/>
                </a:gradFill>
                <a:ea typeface="Segoe UI" pitchFamily="34" charset="0"/>
                <a:cs typeface="Segoe UI" pitchFamily="34" charset="0"/>
              </a:rPr>
              <a:t>Deliver</a:t>
            </a:r>
          </a:p>
        </p:txBody>
      </p:sp>
      <p:sp>
        <p:nvSpPr>
          <p:cNvPr id="5" name="TextBox 4"/>
          <p:cNvSpPr txBox="1"/>
          <p:nvPr/>
        </p:nvSpPr>
        <p:spPr>
          <a:xfrm>
            <a:off x="427037" y="2190497"/>
            <a:ext cx="1752600"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rgbClr val="404040"/>
                    </a:gs>
                    <a:gs pos="30000">
                      <a:srgbClr val="404040"/>
                    </a:gs>
                  </a:gsLst>
                  <a:lin ang="5400000" scaled="0"/>
                </a:gradFill>
              </a:rPr>
              <a:t>Data Sources</a:t>
            </a:r>
          </a:p>
        </p:txBody>
      </p:sp>
      <p:sp>
        <p:nvSpPr>
          <p:cNvPr id="78" name="TextBox 77"/>
          <p:cNvSpPr txBox="1"/>
          <p:nvPr/>
        </p:nvSpPr>
        <p:spPr>
          <a:xfrm>
            <a:off x="2618112" y="2190497"/>
            <a:ext cx="1752600" cy="544765"/>
          </a:xfrm>
          <a:prstGeom prst="rect">
            <a:avLst/>
          </a:prstGeom>
          <a:noFill/>
        </p:spPr>
        <p:txBody>
          <a:bodyPr wrap="square" lIns="182880" tIns="146304" rIns="182880" bIns="146304" rtlCol="0">
            <a:spAutoFit/>
          </a:bodyPr>
          <a:lstStyle/>
          <a:p>
            <a:pPr algn="ctr">
              <a:lnSpc>
                <a:spcPct val="90000"/>
              </a:lnSpc>
              <a:spcAft>
                <a:spcPts val="600"/>
              </a:spcAft>
            </a:pPr>
            <a:r>
              <a:rPr lang="en-US" dirty="0" smtClean="0">
                <a:gradFill>
                  <a:gsLst>
                    <a:gs pos="2917">
                      <a:srgbClr val="404040"/>
                    </a:gs>
                    <a:gs pos="30000">
                      <a:srgbClr val="404040"/>
                    </a:gs>
                  </a:gsLst>
                  <a:lin ang="5400000" scaled="0"/>
                </a:gradFill>
              </a:rPr>
              <a:t>Ingest</a:t>
            </a:r>
          </a:p>
        </p:txBody>
      </p:sp>
      <p:sp>
        <p:nvSpPr>
          <p:cNvPr id="79" name="TextBox 78"/>
          <p:cNvSpPr txBox="1"/>
          <p:nvPr/>
        </p:nvSpPr>
        <p:spPr>
          <a:xfrm>
            <a:off x="5761037" y="2190496"/>
            <a:ext cx="2518127" cy="544765"/>
          </a:xfrm>
          <a:prstGeom prst="rect">
            <a:avLst/>
          </a:prstGeom>
          <a:noFill/>
        </p:spPr>
        <p:txBody>
          <a:bodyPr wrap="square" lIns="182880" tIns="146304" rIns="182880" bIns="146304" rtlCol="0">
            <a:spAutoFit/>
          </a:bodyPr>
          <a:lstStyle/>
          <a:p>
            <a:pPr algn="ctr">
              <a:lnSpc>
                <a:spcPct val="90000"/>
              </a:lnSpc>
              <a:spcAft>
                <a:spcPts val="600"/>
              </a:spcAft>
            </a:pPr>
            <a:r>
              <a:rPr lang="en-US" dirty="0" smtClean="0">
                <a:gradFill>
                  <a:gsLst>
                    <a:gs pos="2917">
                      <a:srgbClr val="404040"/>
                    </a:gs>
                    <a:gs pos="30000">
                      <a:srgbClr val="404040"/>
                    </a:gs>
                  </a:gsLst>
                  <a:lin ang="5400000" scaled="0"/>
                </a:gradFill>
              </a:rPr>
              <a:t>Transform &amp; Analyze</a:t>
            </a:r>
          </a:p>
        </p:txBody>
      </p:sp>
      <p:sp>
        <p:nvSpPr>
          <p:cNvPr id="80" name="TextBox 79"/>
          <p:cNvSpPr txBox="1"/>
          <p:nvPr/>
        </p:nvSpPr>
        <p:spPr>
          <a:xfrm>
            <a:off x="9276874" y="2190496"/>
            <a:ext cx="2518127" cy="544765"/>
          </a:xfrm>
          <a:prstGeom prst="rect">
            <a:avLst/>
          </a:prstGeom>
          <a:noFill/>
        </p:spPr>
        <p:txBody>
          <a:bodyPr wrap="square" lIns="182880" tIns="146304" rIns="182880" bIns="146304" rtlCol="0">
            <a:spAutoFit/>
          </a:bodyPr>
          <a:lstStyle/>
          <a:p>
            <a:pPr algn="ctr">
              <a:lnSpc>
                <a:spcPct val="90000"/>
              </a:lnSpc>
              <a:spcAft>
                <a:spcPts val="600"/>
              </a:spcAft>
            </a:pPr>
            <a:r>
              <a:rPr lang="en-US" dirty="0" smtClean="0">
                <a:gradFill>
                  <a:gsLst>
                    <a:gs pos="2917">
                      <a:srgbClr val="404040"/>
                    </a:gs>
                    <a:gs pos="30000">
                      <a:srgbClr val="404040"/>
                    </a:gs>
                  </a:gsLst>
                  <a:lin ang="5400000" scaled="0"/>
                </a:gradFill>
              </a:rPr>
              <a:t>Publish</a:t>
            </a:r>
          </a:p>
        </p:txBody>
      </p:sp>
    </p:spTree>
    <p:extLst>
      <p:ext uri="{BB962C8B-B14F-4D97-AF65-F5344CB8AC3E}">
        <p14:creationId xmlns:p14="http://schemas.microsoft.com/office/powerpoint/2010/main" val="47254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8" grpId="0"/>
      <p:bldP spid="79" grpId="0"/>
      <p:bldP spid="8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06"/>
          <p:cNvPicPr>
            <a:picLocks noChangeAspect="1"/>
          </p:cNvPicPr>
          <p:nvPr/>
        </p:nvPicPr>
        <p:blipFill>
          <a:blip r:embed="rId2"/>
          <a:stretch>
            <a:fillRect/>
          </a:stretch>
        </p:blipFill>
        <p:spPr>
          <a:xfrm>
            <a:off x="-1" y="-236538"/>
            <a:ext cx="12436475" cy="8290983"/>
          </a:xfrm>
          <a:prstGeom prst="rect">
            <a:avLst/>
          </a:prstGeom>
        </p:spPr>
      </p:pic>
      <p:sp>
        <p:nvSpPr>
          <p:cNvPr id="3" name="Rectangle 2"/>
          <p:cNvSpPr/>
          <p:nvPr/>
        </p:nvSpPr>
        <p:spPr bwMode="auto">
          <a:xfrm>
            <a:off x="-1" y="906462"/>
            <a:ext cx="12558714" cy="55626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p:cNvPicPr>
            <a:picLocks noChangeAspect="1"/>
          </p:cNvPicPr>
          <p:nvPr/>
        </p:nvPicPr>
        <p:blipFill>
          <a:blip r:embed="rId3"/>
          <a:stretch>
            <a:fillRect/>
          </a:stretch>
        </p:blipFill>
        <p:spPr>
          <a:xfrm>
            <a:off x="427037" y="2049462"/>
            <a:ext cx="6729413" cy="1495425"/>
          </a:xfrm>
          <a:prstGeom prst="rect">
            <a:avLst/>
          </a:prstGeom>
        </p:spPr>
      </p:pic>
      <p:graphicFrame>
        <p:nvGraphicFramePr>
          <p:cNvPr id="5" name="Table 4"/>
          <p:cNvGraphicFramePr>
            <a:graphicFrameLocks noGrp="1"/>
          </p:cNvGraphicFramePr>
          <p:nvPr>
            <p:extLst/>
          </p:nvPr>
        </p:nvGraphicFramePr>
        <p:xfrm>
          <a:off x="422274" y="3954462"/>
          <a:ext cx="6481765" cy="1879600"/>
        </p:xfrm>
        <a:graphic>
          <a:graphicData uri="http://schemas.openxmlformats.org/drawingml/2006/table">
            <a:tbl>
              <a:tblPr firstRow="1" bandRow="1">
                <a:tableStyleId>{5940675A-B579-460E-94D1-54222C63F5DA}</a:tableStyleId>
              </a:tblPr>
              <a:tblGrid>
                <a:gridCol w="1296353"/>
                <a:gridCol w="1296353"/>
                <a:gridCol w="1296353"/>
                <a:gridCol w="1296353"/>
                <a:gridCol w="1296353"/>
              </a:tblGrid>
              <a:tr h="370840">
                <a:tc>
                  <a:txBody>
                    <a:bodyPr/>
                    <a:lstStyle/>
                    <a:p>
                      <a:r>
                        <a:rPr lang="en-US" dirty="0" smtClean="0">
                          <a:solidFill>
                            <a:schemeClr val="bg1"/>
                          </a:solidFill>
                        </a:rPr>
                        <a:t>Last</a:t>
                      </a:r>
                      <a:r>
                        <a:rPr lang="en-US" baseline="0" dirty="0" smtClean="0">
                          <a:solidFill>
                            <a:schemeClr val="bg1"/>
                          </a:solidFill>
                        </a:rPr>
                        <a:t> Name</a:t>
                      </a:r>
                      <a:endParaRPr lang="en-US" dirty="0">
                        <a:solidFill>
                          <a:schemeClr val="bg1"/>
                        </a:solidFill>
                      </a:endParaRPr>
                    </a:p>
                  </a:txBody>
                  <a:tcPr>
                    <a:solidFill>
                      <a:schemeClr val="accent1"/>
                    </a:solidFill>
                  </a:tcPr>
                </a:tc>
                <a:tc>
                  <a:txBody>
                    <a:bodyPr/>
                    <a:lstStyle/>
                    <a:p>
                      <a:r>
                        <a:rPr lang="en-US" dirty="0" smtClean="0">
                          <a:solidFill>
                            <a:schemeClr val="bg1"/>
                          </a:solidFill>
                        </a:rPr>
                        <a:t>First Name</a:t>
                      </a:r>
                      <a:endParaRPr lang="en-US" dirty="0">
                        <a:solidFill>
                          <a:schemeClr val="bg1"/>
                        </a:solidFill>
                      </a:endParaRPr>
                    </a:p>
                  </a:txBody>
                  <a:tcPr>
                    <a:solidFill>
                      <a:schemeClr val="accent1"/>
                    </a:solidFill>
                  </a:tcPr>
                </a:tc>
                <a:tc>
                  <a:txBody>
                    <a:bodyPr/>
                    <a:lstStyle/>
                    <a:p>
                      <a:r>
                        <a:rPr lang="en-US" dirty="0" smtClean="0">
                          <a:solidFill>
                            <a:schemeClr val="bg1"/>
                          </a:solidFill>
                        </a:rPr>
                        <a:t>Country</a:t>
                      </a:r>
                      <a:endParaRPr lang="en-US" dirty="0">
                        <a:solidFill>
                          <a:schemeClr val="bg1"/>
                        </a:solidFill>
                      </a:endParaRPr>
                    </a:p>
                  </a:txBody>
                  <a:tcPr>
                    <a:solidFill>
                      <a:schemeClr val="accent1"/>
                    </a:solidFill>
                  </a:tcPr>
                </a:tc>
                <a:tc>
                  <a:txBody>
                    <a:bodyPr/>
                    <a:lstStyle/>
                    <a:p>
                      <a:r>
                        <a:rPr lang="en-US" dirty="0" smtClean="0">
                          <a:solidFill>
                            <a:schemeClr val="bg1"/>
                          </a:solidFill>
                        </a:rPr>
                        <a:t>Age</a:t>
                      </a:r>
                      <a:endParaRPr lang="en-US" dirty="0">
                        <a:solidFill>
                          <a:schemeClr val="bg1"/>
                        </a:solidFill>
                      </a:endParaRPr>
                    </a:p>
                  </a:txBody>
                  <a:tcPr>
                    <a:solidFill>
                      <a:schemeClr val="accent1"/>
                    </a:solidFill>
                  </a:tcPr>
                </a:tc>
                <a:tc>
                  <a:txBody>
                    <a:bodyPr/>
                    <a:lstStyle/>
                    <a:p>
                      <a:r>
                        <a:rPr lang="en-US" sz="2000" dirty="0" smtClean="0">
                          <a:solidFill>
                            <a:schemeClr val="bg1"/>
                          </a:solidFill>
                        </a:rPr>
                        <a:t>…</a:t>
                      </a:r>
                      <a:endParaRPr lang="en-US" dirty="0">
                        <a:solidFill>
                          <a:schemeClr val="bg1"/>
                        </a:solidFill>
                      </a:endParaRPr>
                    </a:p>
                  </a:txBody>
                  <a:tcPr>
                    <a:solidFill>
                      <a:schemeClr val="accent1"/>
                    </a:solidFill>
                  </a:tcPr>
                </a:tc>
              </a:tr>
              <a:tr h="370840">
                <a:tc>
                  <a:txBody>
                    <a:bodyPr/>
                    <a:lstStyle/>
                    <a:p>
                      <a:r>
                        <a:rPr lang="en-US" dirty="0" smtClean="0"/>
                        <a:t>Flasko</a:t>
                      </a:r>
                      <a:endParaRPr lang="en-US" dirty="0"/>
                    </a:p>
                  </a:txBody>
                  <a:tcPr/>
                </a:tc>
                <a:tc>
                  <a:txBody>
                    <a:bodyPr/>
                    <a:lstStyle/>
                    <a:p>
                      <a:r>
                        <a:rPr lang="en-US" dirty="0" smtClean="0"/>
                        <a:t>Mike</a:t>
                      </a:r>
                      <a:endParaRPr lang="en-US" dirty="0"/>
                    </a:p>
                  </a:txBody>
                  <a:tcPr/>
                </a:tc>
                <a:tc>
                  <a:txBody>
                    <a:bodyPr/>
                    <a:lstStyle/>
                    <a:p>
                      <a:r>
                        <a:rPr lang="en-US" dirty="0" smtClean="0"/>
                        <a:t>Canada</a:t>
                      </a:r>
                      <a:endParaRPr lang="en-US" dirty="0"/>
                    </a:p>
                  </a:txBody>
                  <a:tcPr/>
                </a:tc>
                <a:tc>
                  <a:txBody>
                    <a:bodyPr/>
                    <a:lstStyle/>
                    <a:p>
                      <a:r>
                        <a:rPr lang="en-US" dirty="0" smtClean="0"/>
                        <a:t>32</a:t>
                      </a:r>
                      <a:endParaRPr lang="en-US" dirty="0"/>
                    </a:p>
                  </a:txBody>
                  <a:tcPr/>
                </a:tc>
                <a:tc>
                  <a:txBody>
                    <a:bodyPr/>
                    <a:lstStyle/>
                    <a:p>
                      <a:endParaRPr lang="en-US" dirty="0"/>
                    </a:p>
                  </a:txBody>
                  <a:tcPr/>
                </a:tc>
              </a:tr>
              <a:tr h="370840">
                <a:tc>
                  <a:txBody>
                    <a:bodyPr/>
                    <a:lstStyle/>
                    <a:p>
                      <a:r>
                        <a:rPr lang="en-US" dirty="0" smtClean="0"/>
                        <a:t>Anand</a:t>
                      </a:r>
                      <a:endParaRPr lang="en-US" dirty="0"/>
                    </a:p>
                  </a:txBody>
                  <a:tcPr/>
                </a:tc>
                <a:tc>
                  <a:txBody>
                    <a:bodyPr/>
                    <a:lstStyle/>
                    <a:p>
                      <a:r>
                        <a:rPr lang="en-US" dirty="0" smtClean="0"/>
                        <a:t>Subbaraj</a:t>
                      </a:r>
                      <a:endParaRPr lang="en-US" dirty="0"/>
                    </a:p>
                  </a:txBody>
                  <a:tcPr/>
                </a:tc>
                <a:tc>
                  <a:txBody>
                    <a:bodyPr/>
                    <a:lstStyle/>
                    <a:p>
                      <a:r>
                        <a:rPr lang="en-US" dirty="0" smtClean="0"/>
                        <a:t>USA</a:t>
                      </a:r>
                      <a:endParaRPr lang="en-US" dirty="0"/>
                    </a:p>
                  </a:txBody>
                  <a:tcPr/>
                </a:tc>
                <a:tc>
                  <a:txBody>
                    <a:bodyPr/>
                    <a:lstStyle/>
                    <a:p>
                      <a:r>
                        <a:rPr lang="en-US" dirty="0" smtClean="0"/>
                        <a:t>30</a:t>
                      </a:r>
                      <a:endParaRPr lang="en-US" dirty="0"/>
                    </a:p>
                  </a:txBody>
                  <a:tcPr/>
                </a:tc>
                <a:tc>
                  <a:txBody>
                    <a:bodyPr/>
                    <a:lstStyle/>
                    <a:p>
                      <a:endParaRPr lang="en-US" dirty="0"/>
                    </a:p>
                  </a:txBody>
                  <a:tcPr/>
                </a:tc>
              </a:tr>
              <a:tr h="370840">
                <a:tc>
                  <a:txBody>
                    <a:bodyPr/>
                    <a:lstStyle/>
                    <a:p>
                      <a:r>
                        <a:rPr lang="en-US" dirty="0" smtClean="0"/>
                        <a:t>Gaurav </a:t>
                      </a:r>
                      <a:endParaRPr lang="en-US" dirty="0"/>
                    </a:p>
                  </a:txBody>
                  <a:tcPr/>
                </a:tc>
                <a:tc>
                  <a:txBody>
                    <a:bodyPr/>
                    <a:lstStyle/>
                    <a:p>
                      <a:r>
                        <a:rPr lang="en-US" dirty="0" smtClean="0"/>
                        <a:t>Malhotra</a:t>
                      </a:r>
                      <a:endParaRPr lang="en-US" dirty="0"/>
                    </a:p>
                  </a:txBody>
                  <a:tcPr/>
                </a:tc>
                <a:tc>
                  <a:txBody>
                    <a:bodyPr/>
                    <a:lstStyle/>
                    <a:p>
                      <a:r>
                        <a:rPr lang="en-US" dirty="0" smtClean="0"/>
                        <a:t>USA</a:t>
                      </a:r>
                      <a:endParaRPr lang="en-US" dirty="0"/>
                    </a:p>
                  </a:txBody>
                  <a:tcPr/>
                </a:tc>
                <a:tc>
                  <a:txBody>
                    <a:bodyPr/>
                    <a:lstStyle/>
                    <a:p>
                      <a:r>
                        <a:rPr lang="en-US" dirty="0" smtClean="0"/>
                        <a:t>72</a:t>
                      </a:r>
                      <a:endParaRPr lang="en-US" dirty="0"/>
                    </a:p>
                  </a:txBody>
                  <a:tcPr/>
                </a:tc>
                <a:tc>
                  <a:txBody>
                    <a:bodyPr/>
                    <a:lstStyle/>
                    <a:p>
                      <a:endParaRPr lang="en-US" dirty="0"/>
                    </a:p>
                  </a:txBody>
                  <a:tcPr/>
                </a:tc>
              </a:tr>
              <a:tr h="370840">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endParaRPr lang="en-US" dirty="0"/>
                    </a:p>
                  </a:txBody>
                  <a:tcPr/>
                </a:tc>
              </a:tr>
            </a:tbl>
          </a:graphicData>
        </a:graphic>
      </p:graphicFrame>
      <p:sp>
        <p:nvSpPr>
          <p:cNvPr id="6" name="Rounded Rectangle 5"/>
          <p:cNvSpPr/>
          <p:nvPr/>
        </p:nvSpPr>
        <p:spPr bwMode="auto">
          <a:xfrm>
            <a:off x="4313237" y="1820862"/>
            <a:ext cx="7239000" cy="4267200"/>
          </a:xfrm>
          <a:prstGeom prst="roundRect">
            <a:avLst/>
          </a:prstGeom>
          <a:solidFill>
            <a:schemeClr val="bg1"/>
          </a:solidFill>
          <a:ln>
            <a:solidFill>
              <a:schemeClr val="tx1"/>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7" name="Table 6"/>
          <p:cNvGraphicFramePr>
            <a:graphicFrameLocks noGrp="1"/>
          </p:cNvGraphicFramePr>
          <p:nvPr>
            <p:extLst/>
          </p:nvPr>
        </p:nvGraphicFramePr>
        <p:xfrm>
          <a:off x="4618037" y="2125662"/>
          <a:ext cx="5793583" cy="2123440"/>
        </p:xfrm>
        <a:graphic>
          <a:graphicData uri="http://schemas.openxmlformats.org/drawingml/2006/table">
            <a:tbl>
              <a:tblPr firstRow="1" bandRow="1">
                <a:tableStyleId>{5940675A-B579-460E-94D1-54222C63F5DA}</a:tableStyleId>
              </a:tblPr>
              <a:tblGrid>
                <a:gridCol w="1296353"/>
                <a:gridCol w="1296353"/>
                <a:gridCol w="1905477"/>
                <a:gridCol w="1295400"/>
              </a:tblGrid>
              <a:tr h="370840">
                <a:tc>
                  <a:txBody>
                    <a:bodyPr/>
                    <a:lstStyle/>
                    <a:p>
                      <a:r>
                        <a:rPr lang="en-US" dirty="0" smtClean="0">
                          <a:solidFill>
                            <a:schemeClr val="bg1"/>
                          </a:solidFill>
                        </a:rPr>
                        <a:t>Last</a:t>
                      </a:r>
                      <a:r>
                        <a:rPr lang="en-US" baseline="0" dirty="0" smtClean="0">
                          <a:solidFill>
                            <a:schemeClr val="bg1"/>
                          </a:solidFill>
                        </a:rPr>
                        <a:t> Name</a:t>
                      </a:r>
                      <a:endParaRPr lang="en-US" dirty="0">
                        <a:solidFill>
                          <a:schemeClr val="bg1"/>
                        </a:solidFill>
                      </a:endParaRPr>
                    </a:p>
                  </a:txBody>
                  <a:tcPr>
                    <a:solidFill>
                      <a:schemeClr val="accent6"/>
                    </a:solidFill>
                  </a:tcPr>
                </a:tc>
                <a:tc>
                  <a:txBody>
                    <a:bodyPr/>
                    <a:lstStyle/>
                    <a:p>
                      <a:r>
                        <a:rPr lang="en-US" dirty="0" smtClean="0">
                          <a:solidFill>
                            <a:schemeClr val="bg1"/>
                          </a:solidFill>
                        </a:rPr>
                        <a:t>First Name</a:t>
                      </a:r>
                      <a:endParaRPr lang="en-US" dirty="0">
                        <a:solidFill>
                          <a:schemeClr val="bg1"/>
                        </a:solidFill>
                      </a:endParaRPr>
                    </a:p>
                  </a:txBody>
                  <a:tcPr>
                    <a:solidFill>
                      <a:schemeClr val="accent6"/>
                    </a:solidFill>
                  </a:tcPr>
                </a:tc>
                <a:tc>
                  <a:txBody>
                    <a:bodyPr/>
                    <a:lstStyle/>
                    <a:p>
                      <a:r>
                        <a:rPr lang="en-US" dirty="0" smtClean="0">
                          <a:solidFill>
                            <a:schemeClr val="bg1"/>
                          </a:solidFill>
                        </a:rPr>
                        <a:t>At risk</a:t>
                      </a:r>
                      <a:r>
                        <a:rPr lang="en-US" baseline="0" dirty="0" smtClean="0">
                          <a:solidFill>
                            <a:schemeClr val="bg1"/>
                          </a:solidFill>
                        </a:rPr>
                        <a:t> of churning</a:t>
                      </a:r>
                      <a:endParaRPr lang="en-US" dirty="0">
                        <a:solidFill>
                          <a:schemeClr val="bg1"/>
                        </a:solidFill>
                      </a:endParaRPr>
                    </a:p>
                  </a:txBody>
                  <a:tcPr>
                    <a:solidFill>
                      <a:schemeClr val="accent6"/>
                    </a:solidFill>
                  </a:tcPr>
                </a:tc>
                <a:tc>
                  <a:txBody>
                    <a:bodyPr/>
                    <a:lstStyle/>
                    <a:p>
                      <a:r>
                        <a:rPr lang="en-US" dirty="0" smtClean="0">
                          <a:solidFill>
                            <a:schemeClr val="bg1"/>
                          </a:solidFill>
                        </a:rPr>
                        <a:t>….</a:t>
                      </a:r>
                      <a:endParaRPr lang="en-US" dirty="0">
                        <a:solidFill>
                          <a:schemeClr val="bg1"/>
                        </a:solidFill>
                      </a:endParaRPr>
                    </a:p>
                  </a:txBody>
                  <a:tcPr>
                    <a:solidFill>
                      <a:schemeClr val="accent6"/>
                    </a:solidFill>
                  </a:tcPr>
                </a:tc>
              </a:tr>
              <a:tr h="370840">
                <a:tc>
                  <a:txBody>
                    <a:bodyPr/>
                    <a:lstStyle/>
                    <a:p>
                      <a:r>
                        <a:rPr lang="en-US" dirty="0" smtClean="0"/>
                        <a:t>Flasko</a:t>
                      </a:r>
                      <a:endParaRPr lang="en-US" dirty="0"/>
                    </a:p>
                  </a:txBody>
                  <a:tcPr/>
                </a:tc>
                <a:tc>
                  <a:txBody>
                    <a:bodyPr/>
                    <a:lstStyle/>
                    <a:p>
                      <a:r>
                        <a:rPr lang="en-US" dirty="0" smtClean="0"/>
                        <a:t>Mike</a:t>
                      </a:r>
                      <a:endParaRPr lang="en-US" dirty="0"/>
                    </a:p>
                  </a:txBody>
                  <a:tcPr/>
                </a:tc>
                <a:tc>
                  <a:txBody>
                    <a:bodyPr/>
                    <a:lstStyle/>
                    <a:p>
                      <a:r>
                        <a:rPr lang="en-US" dirty="0" smtClean="0"/>
                        <a:t>Yes</a:t>
                      </a:r>
                      <a:endParaRPr lang="en-US" dirty="0"/>
                    </a:p>
                  </a:txBody>
                  <a:tcPr/>
                </a:tc>
                <a:tc>
                  <a:txBody>
                    <a:bodyPr/>
                    <a:lstStyle/>
                    <a:p>
                      <a:endParaRPr lang="en-US" dirty="0"/>
                    </a:p>
                  </a:txBody>
                  <a:tcPr/>
                </a:tc>
              </a:tr>
              <a:tr h="370840">
                <a:tc>
                  <a:txBody>
                    <a:bodyPr/>
                    <a:lstStyle/>
                    <a:p>
                      <a:r>
                        <a:rPr lang="en-US" dirty="0" smtClean="0"/>
                        <a:t>Anand</a:t>
                      </a:r>
                      <a:endParaRPr lang="en-US" dirty="0"/>
                    </a:p>
                  </a:txBody>
                  <a:tcPr/>
                </a:tc>
                <a:tc>
                  <a:txBody>
                    <a:bodyPr/>
                    <a:lstStyle/>
                    <a:p>
                      <a:r>
                        <a:rPr lang="en-US" dirty="0" smtClean="0"/>
                        <a:t>Subbaraj</a:t>
                      </a:r>
                      <a:endParaRPr lang="en-US" dirty="0"/>
                    </a:p>
                  </a:txBody>
                  <a:tcPr/>
                </a:tc>
                <a:tc>
                  <a:txBody>
                    <a:bodyPr/>
                    <a:lstStyle/>
                    <a:p>
                      <a:r>
                        <a:rPr lang="en-US" dirty="0" smtClean="0"/>
                        <a:t>No</a:t>
                      </a:r>
                      <a:endParaRPr lang="en-US" dirty="0"/>
                    </a:p>
                  </a:txBody>
                  <a:tcPr/>
                </a:tc>
                <a:tc>
                  <a:txBody>
                    <a:bodyPr/>
                    <a:lstStyle/>
                    <a:p>
                      <a:endParaRPr lang="en-US" dirty="0"/>
                    </a:p>
                  </a:txBody>
                  <a:tcPr/>
                </a:tc>
              </a:tr>
              <a:tr h="370840">
                <a:tc>
                  <a:txBody>
                    <a:bodyPr/>
                    <a:lstStyle/>
                    <a:p>
                      <a:r>
                        <a:rPr lang="en-US" dirty="0" smtClean="0"/>
                        <a:t>Gaurav </a:t>
                      </a:r>
                      <a:endParaRPr lang="en-US" dirty="0"/>
                    </a:p>
                  </a:txBody>
                  <a:tcPr/>
                </a:tc>
                <a:tc>
                  <a:txBody>
                    <a:bodyPr/>
                    <a:lstStyle/>
                    <a:p>
                      <a:r>
                        <a:rPr lang="en-US" dirty="0" smtClean="0"/>
                        <a:t>Malhotra</a:t>
                      </a:r>
                      <a:endParaRPr lang="en-US" dirty="0"/>
                    </a:p>
                  </a:txBody>
                  <a:tcPr/>
                </a:tc>
                <a:tc>
                  <a:txBody>
                    <a:bodyPr/>
                    <a:lstStyle/>
                    <a:p>
                      <a:r>
                        <a:rPr lang="en-US" dirty="0" smtClean="0"/>
                        <a:t>Yes</a:t>
                      </a:r>
                      <a:endParaRPr lang="en-US" dirty="0"/>
                    </a:p>
                  </a:txBody>
                  <a:tcPr/>
                </a:tc>
                <a:tc>
                  <a:txBody>
                    <a:bodyPr/>
                    <a:lstStyle/>
                    <a:p>
                      <a:endParaRPr lang="en-US" dirty="0"/>
                    </a:p>
                  </a:txBody>
                  <a:tcPr/>
                </a:tc>
              </a:tr>
              <a:tr h="370840">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endParaRPr lang="en-US" dirty="0"/>
                    </a:p>
                  </a:txBody>
                  <a:tcPr/>
                </a:tc>
                <a:tc>
                  <a:txBody>
                    <a:bodyPr/>
                    <a:lstStyle/>
                    <a:p>
                      <a:endParaRPr lang="en-US" dirty="0"/>
                    </a:p>
                  </a:txBody>
                  <a:tcPr/>
                </a:tc>
              </a:tr>
            </a:tbl>
          </a:graphicData>
        </a:graphic>
      </p:graphicFrame>
      <p:pic>
        <p:nvPicPr>
          <p:cNvPr id="2" name="Picture 1"/>
          <p:cNvPicPr>
            <a:picLocks noChangeAspect="1"/>
          </p:cNvPicPr>
          <p:nvPr/>
        </p:nvPicPr>
        <p:blipFill>
          <a:blip r:embed="rId4"/>
          <a:stretch>
            <a:fillRect/>
          </a:stretch>
        </p:blipFill>
        <p:spPr>
          <a:xfrm>
            <a:off x="7742237" y="3268662"/>
            <a:ext cx="3586163" cy="2529557"/>
          </a:xfrm>
          <a:prstGeom prst="rect">
            <a:avLst/>
          </a:prstGeom>
        </p:spPr>
      </p:pic>
      <p:sp>
        <p:nvSpPr>
          <p:cNvPr id="8" name="TextBox 7"/>
          <p:cNvSpPr txBox="1"/>
          <p:nvPr/>
        </p:nvSpPr>
        <p:spPr>
          <a:xfrm>
            <a:off x="1158876" y="929798"/>
            <a:ext cx="3001961"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gradFill>
                  <a:gsLst>
                    <a:gs pos="2917">
                      <a:srgbClr val="404040"/>
                    </a:gs>
                    <a:gs pos="30000">
                      <a:srgbClr val="404040"/>
                    </a:gs>
                  </a:gsLst>
                  <a:lin ang="5400000" scaled="0"/>
                </a:gradFill>
              </a:rPr>
              <a:t>Raw Materials</a:t>
            </a:r>
          </a:p>
        </p:txBody>
      </p:sp>
      <p:sp>
        <p:nvSpPr>
          <p:cNvPr id="10" name="TextBox 9"/>
          <p:cNvSpPr txBox="1"/>
          <p:nvPr/>
        </p:nvSpPr>
        <p:spPr>
          <a:xfrm>
            <a:off x="7361237" y="929798"/>
            <a:ext cx="3681413"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gradFill>
                  <a:gsLst>
                    <a:gs pos="2917">
                      <a:srgbClr val="404040"/>
                    </a:gs>
                    <a:gs pos="30000">
                      <a:srgbClr val="404040"/>
                    </a:gs>
                  </a:gsLst>
                  <a:lin ang="5400000" scaled="0"/>
                </a:gradFill>
              </a:rPr>
              <a:t>“Finished Good”</a:t>
            </a:r>
          </a:p>
        </p:txBody>
      </p:sp>
      <p:sp>
        <p:nvSpPr>
          <p:cNvPr id="11" name="Rectangle 10"/>
          <p:cNvSpPr/>
          <p:nvPr/>
        </p:nvSpPr>
        <p:spPr bwMode="auto">
          <a:xfrm>
            <a:off x="9511224" y="80601"/>
            <a:ext cx="2925250" cy="673461"/>
          </a:xfrm>
          <a:prstGeom prst="rect">
            <a:avLst/>
          </a:prstGeom>
          <a:solidFill>
            <a:srgbClr val="00B294"/>
          </a:solidFill>
          <a:ln w="10795" cap="flat" cmpd="sng" algn="ctr">
            <a:noFill/>
            <a:prstDash val="solid"/>
            <a:headEnd type="none" w="med" len="med"/>
            <a:tailEnd type="none" w="med" len="med"/>
          </a:ln>
          <a:effectLst/>
        </p:spPr>
        <p:txBody>
          <a:bodyPr rot="0" spcFirstLastPara="0" vertOverflow="overflow" horzOverflow="overflow" vert="horz" wrap="square" lIns="822727" tIns="46623" rIns="0" bIns="46623" numCol="1" spcCol="0" rtlCol="0" fromWordArt="0" anchor="ctr" anchorCtr="0" forceAA="0" compatLnSpc="1">
            <a:prstTxWarp prst="textNoShape">
              <a:avLst/>
            </a:prstTxWarp>
            <a:noAutofit/>
          </a:bodyPr>
          <a:lstStyle/>
          <a:p>
            <a:pPr defTabSz="932114">
              <a:lnSpc>
                <a:spcPct val="90000"/>
              </a:lnSpc>
              <a:defRPr/>
            </a:pPr>
            <a:r>
              <a:rPr lang="en-US" sz="1398" kern="0" dirty="0">
                <a:gradFill>
                  <a:gsLst>
                    <a:gs pos="1250">
                      <a:srgbClr val="FFFFFF"/>
                    </a:gs>
                    <a:gs pos="100000">
                      <a:srgbClr val="FFFFFF"/>
                    </a:gs>
                  </a:gsLst>
                  <a:lin ang="5400000" scaled="0"/>
                </a:gradFill>
                <a:ea typeface="MS PGothic" charset="0"/>
              </a:rPr>
              <a:t>Predict customer churn</a:t>
            </a:r>
          </a:p>
        </p:txBody>
      </p:sp>
      <p:sp>
        <p:nvSpPr>
          <p:cNvPr id="12" name="Freeform 22"/>
          <p:cNvSpPr>
            <a:spLocks noChangeAspect="1" noEditPoints="1"/>
          </p:cNvSpPr>
          <p:nvPr/>
        </p:nvSpPr>
        <p:spPr bwMode="black">
          <a:xfrm>
            <a:off x="9662513" y="227969"/>
            <a:ext cx="378826" cy="378726"/>
          </a:xfrm>
          <a:custGeom>
            <a:avLst/>
            <a:gdLst>
              <a:gd name="T0" fmla="*/ 300 w 300"/>
              <a:gd name="T1" fmla="*/ 141 h 300"/>
              <a:gd name="T2" fmla="*/ 285 w 300"/>
              <a:gd name="T3" fmla="*/ 141 h 300"/>
              <a:gd name="T4" fmla="*/ 159 w 300"/>
              <a:gd name="T5" fmla="*/ 15 h 300"/>
              <a:gd name="T6" fmla="*/ 159 w 300"/>
              <a:gd name="T7" fmla="*/ 0 h 300"/>
              <a:gd name="T8" fmla="*/ 141 w 300"/>
              <a:gd name="T9" fmla="*/ 0 h 300"/>
              <a:gd name="T10" fmla="*/ 141 w 300"/>
              <a:gd name="T11" fmla="*/ 15 h 300"/>
              <a:gd name="T12" fmla="*/ 15 w 300"/>
              <a:gd name="T13" fmla="*/ 141 h 300"/>
              <a:gd name="T14" fmla="*/ 0 w 300"/>
              <a:gd name="T15" fmla="*/ 141 h 300"/>
              <a:gd name="T16" fmla="*/ 0 w 300"/>
              <a:gd name="T17" fmla="*/ 159 h 300"/>
              <a:gd name="T18" fmla="*/ 15 w 300"/>
              <a:gd name="T19" fmla="*/ 159 h 300"/>
              <a:gd name="T20" fmla="*/ 141 w 300"/>
              <a:gd name="T21" fmla="*/ 285 h 300"/>
              <a:gd name="T22" fmla="*/ 141 w 300"/>
              <a:gd name="T23" fmla="*/ 300 h 300"/>
              <a:gd name="T24" fmla="*/ 159 w 300"/>
              <a:gd name="T25" fmla="*/ 300 h 300"/>
              <a:gd name="T26" fmla="*/ 159 w 300"/>
              <a:gd name="T27" fmla="*/ 285 h 300"/>
              <a:gd name="T28" fmla="*/ 285 w 300"/>
              <a:gd name="T29" fmla="*/ 159 h 300"/>
              <a:gd name="T30" fmla="*/ 300 w 300"/>
              <a:gd name="T31" fmla="*/ 159 h 300"/>
              <a:gd name="T32" fmla="*/ 300 w 300"/>
              <a:gd name="T33" fmla="*/ 141 h 300"/>
              <a:gd name="T34" fmla="*/ 258 w 300"/>
              <a:gd name="T35" fmla="*/ 141 h 300"/>
              <a:gd name="T36" fmla="*/ 230 w 300"/>
              <a:gd name="T37" fmla="*/ 141 h 300"/>
              <a:gd name="T38" fmla="*/ 159 w 300"/>
              <a:gd name="T39" fmla="*/ 70 h 300"/>
              <a:gd name="T40" fmla="*/ 159 w 300"/>
              <a:gd name="T41" fmla="*/ 42 h 300"/>
              <a:gd name="T42" fmla="*/ 258 w 300"/>
              <a:gd name="T43" fmla="*/ 141 h 300"/>
              <a:gd name="T44" fmla="*/ 141 w 300"/>
              <a:gd name="T45" fmla="*/ 125 h 300"/>
              <a:gd name="T46" fmla="*/ 125 w 300"/>
              <a:gd name="T47" fmla="*/ 141 h 300"/>
              <a:gd name="T48" fmla="*/ 97 w 300"/>
              <a:gd name="T49" fmla="*/ 141 h 300"/>
              <a:gd name="T50" fmla="*/ 141 w 300"/>
              <a:gd name="T51" fmla="*/ 97 h 300"/>
              <a:gd name="T52" fmla="*/ 141 w 300"/>
              <a:gd name="T53" fmla="*/ 125 h 300"/>
              <a:gd name="T54" fmla="*/ 125 w 300"/>
              <a:gd name="T55" fmla="*/ 159 h 300"/>
              <a:gd name="T56" fmla="*/ 141 w 300"/>
              <a:gd name="T57" fmla="*/ 175 h 300"/>
              <a:gd name="T58" fmla="*/ 141 w 300"/>
              <a:gd name="T59" fmla="*/ 203 h 300"/>
              <a:gd name="T60" fmla="*/ 97 w 300"/>
              <a:gd name="T61" fmla="*/ 159 h 300"/>
              <a:gd name="T62" fmla="*/ 125 w 300"/>
              <a:gd name="T63" fmla="*/ 159 h 300"/>
              <a:gd name="T64" fmla="*/ 159 w 300"/>
              <a:gd name="T65" fmla="*/ 175 h 300"/>
              <a:gd name="T66" fmla="*/ 175 w 300"/>
              <a:gd name="T67" fmla="*/ 159 h 300"/>
              <a:gd name="T68" fmla="*/ 203 w 300"/>
              <a:gd name="T69" fmla="*/ 159 h 300"/>
              <a:gd name="T70" fmla="*/ 159 w 300"/>
              <a:gd name="T71" fmla="*/ 203 h 300"/>
              <a:gd name="T72" fmla="*/ 159 w 300"/>
              <a:gd name="T73" fmla="*/ 175 h 300"/>
              <a:gd name="T74" fmla="*/ 175 w 300"/>
              <a:gd name="T75" fmla="*/ 141 h 300"/>
              <a:gd name="T76" fmla="*/ 159 w 300"/>
              <a:gd name="T77" fmla="*/ 125 h 300"/>
              <a:gd name="T78" fmla="*/ 159 w 300"/>
              <a:gd name="T79" fmla="*/ 97 h 300"/>
              <a:gd name="T80" fmla="*/ 203 w 300"/>
              <a:gd name="T81" fmla="*/ 141 h 300"/>
              <a:gd name="T82" fmla="*/ 175 w 300"/>
              <a:gd name="T83" fmla="*/ 141 h 300"/>
              <a:gd name="T84" fmla="*/ 141 w 300"/>
              <a:gd name="T85" fmla="*/ 42 h 300"/>
              <a:gd name="T86" fmla="*/ 141 w 300"/>
              <a:gd name="T87" fmla="*/ 70 h 300"/>
              <a:gd name="T88" fmla="*/ 70 w 300"/>
              <a:gd name="T89" fmla="*/ 141 h 300"/>
              <a:gd name="T90" fmla="*/ 42 w 300"/>
              <a:gd name="T91" fmla="*/ 141 h 300"/>
              <a:gd name="T92" fmla="*/ 141 w 300"/>
              <a:gd name="T93" fmla="*/ 42 h 300"/>
              <a:gd name="T94" fmla="*/ 42 w 300"/>
              <a:gd name="T95" fmla="*/ 159 h 300"/>
              <a:gd name="T96" fmla="*/ 70 w 300"/>
              <a:gd name="T97" fmla="*/ 159 h 300"/>
              <a:gd name="T98" fmla="*/ 141 w 300"/>
              <a:gd name="T99" fmla="*/ 230 h 300"/>
              <a:gd name="T100" fmla="*/ 141 w 300"/>
              <a:gd name="T101" fmla="*/ 258 h 300"/>
              <a:gd name="T102" fmla="*/ 42 w 300"/>
              <a:gd name="T103" fmla="*/ 159 h 300"/>
              <a:gd name="T104" fmla="*/ 159 w 300"/>
              <a:gd name="T105" fmla="*/ 258 h 300"/>
              <a:gd name="T106" fmla="*/ 159 w 300"/>
              <a:gd name="T107" fmla="*/ 230 h 300"/>
              <a:gd name="T108" fmla="*/ 230 w 300"/>
              <a:gd name="T109" fmla="*/ 159 h 300"/>
              <a:gd name="T110" fmla="*/ 258 w 300"/>
              <a:gd name="T111" fmla="*/ 159 h 300"/>
              <a:gd name="T112" fmla="*/ 159 w 300"/>
              <a:gd name="T113" fmla="*/ 25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 h="300">
                <a:moveTo>
                  <a:pt x="300" y="141"/>
                </a:moveTo>
                <a:cubicBezTo>
                  <a:pt x="285" y="141"/>
                  <a:pt x="285" y="141"/>
                  <a:pt x="285" y="141"/>
                </a:cubicBezTo>
                <a:cubicBezTo>
                  <a:pt x="280" y="74"/>
                  <a:pt x="226" y="20"/>
                  <a:pt x="159" y="15"/>
                </a:cubicBezTo>
                <a:cubicBezTo>
                  <a:pt x="159" y="0"/>
                  <a:pt x="159" y="0"/>
                  <a:pt x="159" y="0"/>
                </a:cubicBezTo>
                <a:cubicBezTo>
                  <a:pt x="141" y="0"/>
                  <a:pt x="141" y="0"/>
                  <a:pt x="141" y="0"/>
                </a:cubicBezTo>
                <a:cubicBezTo>
                  <a:pt x="141" y="15"/>
                  <a:pt x="141" y="15"/>
                  <a:pt x="141" y="15"/>
                </a:cubicBezTo>
                <a:cubicBezTo>
                  <a:pt x="74" y="20"/>
                  <a:pt x="20" y="74"/>
                  <a:pt x="15" y="141"/>
                </a:cubicBezTo>
                <a:cubicBezTo>
                  <a:pt x="0" y="141"/>
                  <a:pt x="0" y="141"/>
                  <a:pt x="0" y="141"/>
                </a:cubicBezTo>
                <a:cubicBezTo>
                  <a:pt x="0" y="159"/>
                  <a:pt x="0" y="159"/>
                  <a:pt x="0" y="159"/>
                </a:cubicBezTo>
                <a:cubicBezTo>
                  <a:pt x="15" y="159"/>
                  <a:pt x="15" y="159"/>
                  <a:pt x="15" y="159"/>
                </a:cubicBezTo>
                <a:cubicBezTo>
                  <a:pt x="20" y="226"/>
                  <a:pt x="74" y="280"/>
                  <a:pt x="141" y="285"/>
                </a:cubicBezTo>
                <a:cubicBezTo>
                  <a:pt x="141" y="300"/>
                  <a:pt x="141" y="300"/>
                  <a:pt x="141" y="300"/>
                </a:cubicBezTo>
                <a:cubicBezTo>
                  <a:pt x="159" y="300"/>
                  <a:pt x="159" y="300"/>
                  <a:pt x="159" y="300"/>
                </a:cubicBezTo>
                <a:cubicBezTo>
                  <a:pt x="159" y="285"/>
                  <a:pt x="159" y="285"/>
                  <a:pt x="159" y="285"/>
                </a:cubicBezTo>
                <a:cubicBezTo>
                  <a:pt x="226" y="280"/>
                  <a:pt x="280" y="226"/>
                  <a:pt x="285" y="159"/>
                </a:cubicBezTo>
                <a:cubicBezTo>
                  <a:pt x="300" y="159"/>
                  <a:pt x="300" y="159"/>
                  <a:pt x="300" y="159"/>
                </a:cubicBezTo>
                <a:lnTo>
                  <a:pt x="300" y="141"/>
                </a:lnTo>
                <a:close/>
                <a:moveTo>
                  <a:pt x="258" y="141"/>
                </a:moveTo>
                <a:cubicBezTo>
                  <a:pt x="230" y="141"/>
                  <a:pt x="230" y="141"/>
                  <a:pt x="230" y="141"/>
                </a:cubicBezTo>
                <a:cubicBezTo>
                  <a:pt x="226" y="103"/>
                  <a:pt x="197" y="74"/>
                  <a:pt x="159" y="70"/>
                </a:cubicBezTo>
                <a:cubicBezTo>
                  <a:pt x="159" y="42"/>
                  <a:pt x="159" y="42"/>
                  <a:pt x="159" y="42"/>
                </a:cubicBezTo>
                <a:cubicBezTo>
                  <a:pt x="211" y="47"/>
                  <a:pt x="253" y="89"/>
                  <a:pt x="258" y="141"/>
                </a:cubicBezTo>
                <a:close/>
                <a:moveTo>
                  <a:pt x="141" y="125"/>
                </a:moveTo>
                <a:cubicBezTo>
                  <a:pt x="133" y="127"/>
                  <a:pt x="127" y="133"/>
                  <a:pt x="125" y="141"/>
                </a:cubicBezTo>
                <a:cubicBezTo>
                  <a:pt x="97" y="141"/>
                  <a:pt x="97" y="141"/>
                  <a:pt x="97" y="141"/>
                </a:cubicBezTo>
                <a:cubicBezTo>
                  <a:pt x="101" y="118"/>
                  <a:pt x="118" y="101"/>
                  <a:pt x="141" y="97"/>
                </a:cubicBezTo>
                <a:lnTo>
                  <a:pt x="141" y="125"/>
                </a:lnTo>
                <a:close/>
                <a:moveTo>
                  <a:pt x="125" y="159"/>
                </a:moveTo>
                <a:cubicBezTo>
                  <a:pt x="127" y="167"/>
                  <a:pt x="133" y="173"/>
                  <a:pt x="141" y="175"/>
                </a:cubicBezTo>
                <a:cubicBezTo>
                  <a:pt x="141" y="203"/>
                  <a:pt x="141" y="203"/>
                  <a:pt x="141" y="203"/>
                </a:cubicBezTo>
                <a:cubicBezTo>
                  <a:pt x="118" y="199"/>
                  <a:pt x="101" y="182"/>
                  <a:pt x="97" y="159"/>
                </a:cubicBezTo>
                <a:lnTo>
                  <a:pt x="125" y="159"/>
                </a:lnTo>
                <a:close/>
                <a:moveTo>
                  <a:pt x="159" y="175"/>
                </a:moveTo>
                <a:cubicBezTo>
                  <a:pt x="167" y="173"/>
                  <a:pt x="173" y="167"/>
                  <a:pt x="175" y="159"/>
                </a:cubicBezTo>
                <a:cubicBezTo>
                  <a:pt x="203" y="159"/>
                  <a:pt x="203" y="159"/>
                  <a:pt x="203" y="159"/>
                </a:cubicBezTo>
                <a:cubicBezTo>
                  <a:pt x="199" y="182"/>
                  <a:pt x="182" y="199"/>
                  <a:pt x="159" y="203"/>
                </a:cubicBezTo>
                <a:lnTo>
                  <a:pt x="159" y="175"/>
                </a:lnTo>
                <a:close/>
                <a:moveTo>
                  <a:pt x="175" y="141"/>
                </a:moveTo>
                <a:cubicBezTo>
                  <a:pt x="173" y="133"/>
                  <a:pt x="167" y="127"/>
                  <a:pt x="159" y="125"/>
                </a:cubicBezTo>
                <a:cubicBezTo>
                  <a:pt x="159" y="97"/>
                  <a:pt x="159" y="97"/>
                  <a:pt x="159" y="97"/>
                </a:cubicBezTo>
                <a:cubicBezTo>
                  <a:pt x="182" y="101"/>
                  <a:pt x="199" y="118"/>
                  <a:pt x="203" y="141"/>
                </a:cubicBezTo>
                <a:lnTo>
                  <a:pt x="175" y="141"/>
                </a:lnTo>
                <a:close/>
                <a:moveTo>
                  <a:pt x="141" y="42"/>
                </a:moveTo>
                <a:cubicBezTo>
                  <a:pt x="141" y="70"/>
                  <a:pt x="141" y="70"/>
                  <a:pt x="141" y="70"/>
                </a:cubicBezTo>
                <a:cubicBezTo>
                  <a:pt x="103" y="74"/>
                  <a:pt x="74" y="103"/>
                  <a:pt x="70" y="141"/>
                </a:cubicBezTo>
                <a:cubicBezTo>
                  <a:pt x="42" y="141"/>
                  <a:pt x="42" y="141"/>
                  <a:pt x="42" y="141"/>
                </a:cubicBezTo>
                <a:cubicBezTo>
                  <a:pt x="47" y="89"/>
                  <a:pt x="89" y="47"/>
                  <a:pt x="141" y="42"/>
                </a:cubicBezTo>
                <a:close/>
                <a:moveTo>
                  <a:pt x="42" y="159"/>
                </a:moveTo>
                <a:cubicBezTo>
                  <a:pt x="70" y="159"/>
                  <a:pt x="70" y="159"/>
                  <a:pt x="70" y="159"/>
                </a:cubicBezTo>
                <a:cubicBezTo>
                  <a:pt x="74" y="197"/>
                  <a:pt x="103" y="226"/>
                  <a:pt x="141" y="230"/>
                </a:cubicBezTo>
                <a:cubicBezTo>
                  <a:pt x="141" y="258"/>
                  <a:pt x="141" y="258"/>
                  <a:pt x="141" y="258"/>
                </a:cubicBezTo>
                <a:cubicBezTo>
                  <a:pt x="89" y="253"/>
                  <a:pt x="47" y="211"/>
                  <a:pt x="42" y="159"/>
                </a:cubicBezTo>
                <a:close/>
                <a:moveTo>
                  <a:pt x="159" y="258"/>
                </a:moveTo>
                <a:cubicBezTo>
                  <a:pt x="159" y="230"/>
                  <a:pt x="159" y="230"/>
                  <a:pt x="159" y="230"/>
                </a:cubicBezTo>
                <a:cubicBezTo>
                  <a:pt x="197" y="226"/>
                  <a:pt x="226" y="197"/>
                  <a:pt x="230" y="159"/>
                </a:cubicBezTo>
                <a:cubicBezTo>
                  <a:pt x="258" y="159"/>
                  <a:pt x="258" y="159"/>
                  <a:pt x="258" y="159"/>
                </a:cubicBezTo>
                <a:cubicBezTo>
                  <a:pt x="253" y="211"/>
                  <a:pt x="211" y="253"/>
                  <a:pt x="159" y="2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1" tIns="41141" rIns="82281" bIns="41141" numCol="1" anchor="t" anchorCtr="0" compatLnSpc="1">
            <a:prstTxWarp prst="textNoShape">
              <a:avLst/>
            </a:prstTxWarp>
          </a:bodyPr>
          <a:lstStyle/>
          <a:p>
            <a:pPr defTabSz="932384"/>
            <a:endParaRPr lang="en-US" sz="1598" dirty="0">
              <a:gradFill>
                <a:gsLst>
                  <a:gs pos="1250">
                    <a:srgbClr val="FFFFFF"/>
                  </a:gs>
                  <a:gs pos="100000">
                    <a:srgbClr val="FFFFFF"/>
                  </a:gs>
                </a:gsLst>
                <a:lin ang="5400000" scaled="0"/>
              </a:gradFill>
              <a:ea typeface="MS PGothic" charset="0"/>
            </a:endParaRPr>
          </a:p>
        </p:txBody>
      </p:sp>
    </p:spTree>
    <p:extLst>
      <p:ext uri="{BB962C8B-B14F-4D97-AF65-F5344CB8AC3E}">
        <p14:creationId xmlns:p14="http://schemas.microsoft.com/office/powerpoint/2010/main" val="1728597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06"/>
          <p:cNvPicPr>
            <a:picLocks noChangeAspect="1"/>
          </p:cNvPicPr>
          <p:nvPr/>
        </p:nvPicPr>
        <p:blipFill>
          <a:blip r:embed="rId2"/>
          <a:stretch>
            <a:fillRect/>
          </a:stretch>
        </p:blipFill>
        <p:spPr>
          <a:xfrm>
            <a:off x="-1" y="-236538"/>
            <a:ext cx="12436475" cy="8290983"/>
          </a:xfrm>
          <a:prstGeom prst="rect">
            <a:avLst/>
          </a:prstGeom>
        </p:spPr>
      </p:pic>
      <p:sp>
        <p:nvSpPr>
          <p:cNvPr id="208" name="Rectangle 207"/>
          <p:cNvSpPr/>
          <p:nvPr/>
        </p:nvSpPr>
        <p:spPr bwMode="auto">
          <a:xfrm>
            <a:off x="-1" y="906462"/>
            <a:ext cx="12558714" cy="55626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p:nvPr/>
        </p:nvGrpSpPr>
        <p:grpSpPr>
          <a:xfrm>
            <a:off x="1721445" y="3367478"/>
            <a:ext cx="7849592" cy="2847122"/>
            <a:chOff x="1721445" y="3367478"/>
            <a:chExt cx="7849592" cy="2847122"/>
          </a:xfrm>
        </p:grpSpPr>
        <p:sp>
          <p:nvSpPr>
            <p:cNvPr id="54" name="Rectangle 53"/>
            <p:cNvSpPr/>
            <p:nvPr/>
          </p:nvSpPr>
          <p:spPr bwMode="auto">
            <a:xfrm>
              <a:off x="2713037" y="4843000"/>
              <a:ext cx="6858000" cy="1240624"/>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ctr" anchorCtr="0"/>
            <a:lstStyle/>
            <a:p>
              <a:pPr algn="ctr" defTabSz="950961"/>
              <a:endParaRPr lang="en-US" sz="1632" dirty="0">
                <a:solidFill>
                  <a:srgbClr val="404040"/>
                </a:solidFill>
                <a:ea typeface="Segoe UI" pitchFamily="34" charset="0"/>
                <a:cs typeface="Segoe UI" pitchFamily="34" charset="0"/>
              </a:endParaRPr>
            </a:p>
          </p:txBody>
        </p: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237" y="5667052"/>
              <a:ext cx="416572" cy="416572"/>
            </a:xfrm>
            <a:prstGeom prst="rect">
              <a:avLst/>
            </a:prstGeom>
          </p:spPr>
        </p:pic>
        <p:sp>
          <p:nvSpPr>
            <p:cNvPr id="60" name="TextBox 59"/>
            <p:cNvSpPr txBox="1"/>
            <p:nvPr/>
          </p:nvSpPr>
          <p:spPr>
            <a:xfrm>
              <a:off x="3064786" y="5715493"/>
              <a:ext cx="2241471" cy="499107"/>
            </a:xfrm>
            <a:prstGeom prst="rect">
              <a:avLst/>
            </a:prstGeom>
            <a:noFill/>
          </p:spPr>
          <p:txBody>
            <a:bodyPr wrap="square" lIns="186521" tIns="149217" rIns="186521" bIns="149217" rtlCol="0">
              <a:spAutoFit/>
            </a:bodyPr>
            <a:lstStyle/>
            <a:p>
              <a:pPr>
                <a:lnSpc>
                  <a:spcPct val="90000"/>
                </a:lnSpc>
                <a:spcAft>
                  <a:spcPts val="612"/>
                </a:spcAft>
              </a:pPr>
              <a:r>
                <a:rPr lang="en-US" sz="1428" dirty="0" smtClean="0">
                  <a:gradFill>
                    <a:gsLst>
                      <a:gs pos="2917">
                        <a:srgbClr val="404040"/>
                      </a:gs>
                      <a:gs pos="30000">
                        <a:srgbClr val="404040"/>
                      </a:gs>
                    </a:gsLst>
                    <a:lin ang="5400000" scaled="0"/>
                  </a:gradFill>
                </a:rPr>
                <a:t>Azure Blob Storage</a:t>
              </a:r>
              <a:endParaRPr lang="en-US" sz="1428" dirty="0">
                <a:gradFill>
                  <a:gsLst>
                    <a:gs pos="2917">
                      <a:srgbClr val="404040"/>
                    </a:gs>
                    <a:gs pos="30000">
                      <a:srgbClr val="404040"/>
                    </a:gs>
                  </a:gsLst>
                  <a:lin ang="5400000" scaled="0"/>
                </a:gradFill>
              </a:endParaRPr>
            </a:p>
          </p:txBody>
        </p:sp>
        <p:sp>
          <p:nvSpPr>
            <p:cNvPr id="62" name="Rectangle 61"/>
            <p:cNvSpPr/>
            <p:nvPr/>
          </p:nvSpPr>
          <p:spPr bwMode="auto">
            <a:xfrm>
              <a:off x="2713037" y="3367478"/>
              <a:ext cx="1676400" cy="1766779"/>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ctr" anchorCtr="0"/>
            <a:lstStyle/>
            <a:p>
              <a:pPr algn="ctr" defTabSz="950961"/>
              <a:endParaRPr lang="en-US" sz="1632" dirty="0">
                <a:solidFill>
                  <a:srgbClr val="404040"/>
                </a:solidFill>
                <a:ea typeface="Segoe UI" pitchFamily="34" charset="0"/>
                <a:cs typeface="Segoe UI" pitchFamily="34" charset="0"/>
              </a:endParaRPr>
            </a:p>
          </p:txBody>
        </p:sp>
        <p:sp>
          <p:nvSpPr>
            <p:cNvPr id="63" name="Rectangle 62"/>
            <p:cNvSpPr/>
            <p:nvPr/>
          </p:nvSpPr>
          <p:spPr>
            <a:xfrm>
              <a:off x="2789237" y="3649335"/>
              <a:ext cx="1407713" cy="38254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223" dirty="0">
                <a:solidFill>
                  <a:prstClr val="black"/>
                </a:solidFill>
              </a:endParaRPr>
            </a:p>
          </p:txBody>
        </p:sp>
        <p:sp>
          <p:nvSpPr>
            <p:cNvPr id="64" name="Rectangle 63"/>
            <p:cNvSpPr/>
            <p:nvPr/>
          </p:nvSpPr>
          <p:spPr>
            <a:xfrm>
              <a:off x="2859317" y="3723995"/>
              <a:ext cx="1407713" cy="38254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223" dirty="0">
                <a:solidFill>
                  <a:prstClr val="black"/>
                </a:solidFill>
              </a:endParaRPr>
            </a:p>
          </p:txBody>
        </p:sp>
        <p:sp>
          <p:nvSpPr>
            <p:cNvPr id="65" name="Rectangle 64"/>
            <p:cNvSpPr/>
            <p:nvPr/>
          </p:nvSpPr>
          <p:spPr>
            <a:xfrm>
              <a:off x="2907944" y="3790768"/>
              <a:ext cx="1407713" cy="38254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r>
                <a:rPr lang="en-US" sz="1223" dirty="0" smtClean="0">
                  <a:solidFill>
                    <a:prstClr val="black"/>
                  </a:solidFill>
                </a:rPr>
                <a:t>Call Log Files</a:t>
              </a:r>
              <a:endParaRPr lang="en-US" sz="1223" dirty="0">
                <a:solidFill>
                  <a:prstClr val="black"/>
                </a:solidFill>
              </a:endParaRPr>
            </a:p>
          </p:txBody>
        </p:sp>
        <p:sp>
          <p:nvSpPr>
            <p:cNvPr id="107" name="Rectangle 106"/>
            <p:cNvSpPr/>
            <p:nvPr/>
          </p:nvSpPr>
          <p:spPr>
            <a:xfrm>
              <a:off x="2835003" y="4384260"/>
              <a:ext cx="1456340" cy="38254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r>
                <a:rPr lang="en-US" sz="1223" dirty="0" smtClean="0">
                  <a:solidFill>
                    <a:prstClr val="black"/>
                  </a:solidFill>
                </a:rPr>
                <a:t>Customer Table</a:t>
              </a:r>
              <a:endParaRPr lang="en-US" sz="1223" dirty="0">
                <a:solidFill>
                  <a:prstClr val="black"/>
                </a:solidFill>
              </a:endParaRPr>
            </a:p>
          </p:txBody>
        </p:sp>
        <p:cxnSp>
          <p:nvCxnSpPr>
            <p:cNvPr id="117" name="Elbow Connector 116"/>
            <p:cNvCxnSpPr>
              <a:endCxn id="107" idx="1"/>
            </p:cNvCxnSpPr>
            <p:nvPr/>
          </p:nvCxnSpPr>
          <p:spPr>
            <a:xfrm flipV="1">
              <a:off x="1878209" y="4575530"/>
              <a:ext cx="956794" cy="383401"/>
            </a:xfrm>
            <a:prstGeom prst="bentConnector3">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1721445" y="3915265"/>
              <a:ext cx="976223" cy="7770"/>
            </a:xfrm>
            <a:prstGeom prst="line">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717" y="1288237"/>
            <a:ext cx="416572" cy="416572"/>
          </a:xfrm>
          <a:prstGeom prst="rect">
            <a:avLst/>
          </a:prstGeom>
        </p:spPr>
      </p:pic>
      <p:grpSp>
        <p:nvGrpSpPr>
          <p:cNvPr id="5" name="Group 4"/>
          <p:cNvGrpSpPr/>
          <p:nvPr/>
        </p:nvGrpSpPr>
        <p:grpSpPr>
          <a:xfrm>
            <a:off x="274637" y="3090400"/>
            <a:ext cx="1909464" cy="2810627"/>
            <a:chOff x="274637" y="3090400"/>
            <a:chExt cx="1909464" cy="2810627"/>
          </a:xfrm>
        </p:grpSpPr>
        <p:sp>
          <p:nvSpPr>
            <p:cNvPr id="26" name="Rectangle 25"/>
            <p:cNvSpPr/>
            <p:nvPr/>
          </p:nvSpPr>
          <p:spPr bwMode="auto">
            <a:xfrm>
              <a:off x="402355" y="4614400"/>
              <a:ext cx="1781746" cy="1245802"/>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ctr" anchorCtr="0"/>
            <a:lstStyle/>
            <a:p>
              <a:pPr algn="ctr" defTabSz="950961"/>
              <a:endParaRPr lang="en-US" sz="1632" dirty="0">
                <a:solidFill>
                  <a:srgbClr val="404040"/>
                </a:solidFill>
                <a:ea typeface="Segoe UI" pitchFamily="34" charset="0"/>
                <a:cs typeface="Segoe UI" pitchFamily="34" charset="0"/>
              </a:endParaRPr>
            </a:p>
          </p:txBody>
        </p:sp>
        <p:sp>
          <p:nvSpPr>
            <p:cNvPr id="27" name="TextBox 26"/>
            <p:cNvSpPr txBox="1"/>
            <p:nvPr/>
          </p:nvSpPr>
          <p:spPr>
            <a:xfrm>
              <a:off x="274637" y="5127242"/>
              <a:ext cx="1795616" cy="773785"/>
            </a:xfrm>
            <a:prstGeom prst="rect">
              <a:avLst/>
            </a:prstGeom>
            <a:noFill/>
          </p:spPr>
          <p:txBody>
            <a:bodyPr wrap="square" lIns="186521" tIns="149217" rIns="186521" bIns="149217" rtlCol="0">
              <a:spAutoFit/>
            </a:bodyPr>
            <a:lstStyle/>
            <a:p>
              <a:pPr>
                <a:lnSpc>
                  <a:spcPct val="90000"/>
                </a:lnSpc>
                <a:spcAft>
                  <a:spcPts val="612"/>
                </a:spcAft>
              </a:pPr>
              <a:r>
                <a:rPr lang="en-US" sz="1428" dirty="0">
                  <a:gradFill>
                    <a:gsLst>
                      <a:gs pos="2917">
                        <a:srgbClr val="404040"/>
                      </a:gs>
                      <a:gs pos="30000">
                        <a:srgbClr val="404040"/>
                      </a:gs>
                    </a:gsLst>
                    <a:lin ang="5400000" scaled="0"/>
                  </a:gradFill>
                </a:rPr>
                <a:t>On Premises </a:t>
              </a:r>
              <a:endParaRPr lang="en-US" sz="1428" dirty="0" smtClean="0">
                <a:gradFill>
                  <a:gsLst>
                    <a:gs pos="2917">
                      <a:srgbClr val="404040"/>
                    </a:gs>
                    <a:gs pos="30000">
                      <a:srgbClr val="404040"/>
                    </a:gs>
                  </a:gsLst>
                  <a:lin ang="5400000" scaled="0"/>
                </a:gradFill>
              </a:endParaRPr>
            </a:p>
            <a:p>
              <a:pPr>
                <a:lnSpc>
                  <a:spcPct val="90000"/>
                </a:lnSpc>
                <a:spcAft>
                  <a:spcPts val="612"/>
                </a:spcAft>
              </a:pPr>
              <a:r>
                <a:rPr lang="en-US" sz="1428" dirty="0" smtClean="0">
                  <a:gradFill>
                    <a:gsLst>
                      <a:gs pos="2917">
                        <a:srgbClr val="404040"/>
                      </a:gs>
                      <a:gs pos="30000">
                        <a:srgbClr val="404040"/>
                      </a:gs>
                    </a:gsLst>
                    <a:lin ang="5400000" scaled="0"/>
                  </a:gradFill>
                </a:rPr>
                <a:t>Data Mart</a:t>
              </a:r>
              <a:endParaRPr lang="en-US" sz="1428" dirty="0">
                <a:gradFill>
                  <a:gsLst>
                    <a:gs pos="2917">
                      <a:srgbClr val="404040"/>
                    </a:gs>
                    <a:gs pos="30000">
                      <a:srgbClr val="404040"/>
                    </a:gs>
                  </a:gsLst>
                  <a:lin ang="5400000" scaled="0"/>
                </a:gradFill>
              </a:endParaRPr>
            </a:p>
          </p:txBody>
        </p:sp>
        <p:sp>
          <p:nvSpPr>
            <p:cNvPr id="43" name="Rectangle 42"/>
            <p:cNvSpPr/>
            <p:nvPr/>
          </p:nvSpPr>
          <p:spPr>
            <a:xfrm>
              <a:off x="598252" y="3754102"/>
              <a:ext cx="1092963" cy="38254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r>
                <a:rPr lang="en-US" sz="1223" dirty="0" smtClean="0">
                  <a:solidFill>
                    <a:prstClr val="black"/>
                  </a:solidFill>
                </a:rPr>
                <a:t>Call Log Files</a:t>
              </a:r>
              <a:endParaRPr lang="en-US" sz="1223" dirty="0">
                <a:solidFill>
                  <a:prstClr val="black"/>
                </a:solidFill>
              </a:endParaRPr>
            </a:p>
          </p:txBody>
        </p:sp>
        <p:grpSp>
          <p:nvGrpSpPr>
            <p:cNvPr id="68" name="Group 67"/>
            <p:cNvGrpSpPr/>
            <p:nvPr/>
          </p:nvGrpSpPr>
          <p:grpSpPr>
            <a:xfrm>
              <a:off x="512377" y="3090400"/>
              <a:ext cx="314043" cy="762000"/>
              <a:chOff x="646394" y="1973262"/>
              <a:chExt cx="434136" cy="969472"/>
            </a:xfrm>
          </p:grpSpPr>
          <p:sp>
            <p:nvSpPr>
              <p:cNvPr id="8" name="Flowchart: Connector 7"/>
              <p:cNvSpPr/>
              <p:nvPr/>
            </p:nvSpPr>
            <p:spPr bwMode="auto">
              <a:xfrm>
                <a:off x="722593" y="2333134"/>
                <a:ext cx="195122" cy="195122"/>
              </a:xfrm>
              <a:prstGeom prst="flowChartConnector">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cxnSp>
            <p:nvCxnSpPr>
              <p:cNvPr id="10" name="Straight Connector 9"/>
              <p:cNvCxnSpPr>
                <a:stCxn id="8" idx="3"/>
              </p:cNvCxnSpPr>
              <p:nvPr/>
            </p:nvCxnSpPr>
            <p:spPr>
              <a:xfrm flipH="1">
                <a:off x="646394" y="2499681"/>
                <a:ext cx="104774" cy="443053"/>
              </a:xfrm>
              <a:prstGeom prst="line">
                <a:avLst/>
              </a:prstGeom>
              <a:ln w="381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84237" y="2494778"/>
                <a:ext cx="109678" cy="414478"/>
              </a:xfrm>
              <a:prstGeom prst="line">
                <a:avLst/>
              </a:prstGeom>
              <a:ln w="381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22593" y="2680656"/>
                <a:ext cx="195122" cy="0"/>
              </a:xfrm>
              <a:prstGeom prst="line">
                <a:avLst/>
              </a:prstGeom>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22593" y="2604456"/>
                <a:ext cx="195122" cy="0"/>
              </a:xfrm>
              <a:prstGeom prst="line">
                <a:avLst/>
              </a:prstGeom>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884237" y="2071056"/>
                <a:ext cx="33478" cy="15240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993915" y="1973262"/>
                <a:ext cx="33478" cy="15240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917715" y="2071056"/>
                <a:ext cx="92939" cy="5460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937374" y="2173381"/>
                <a:ext cx="33478" cy="15240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047052" y="2075587"/>
                <a:ext cx="33478" cy="15240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970852" y="2173381"/>
                <a:ext cx="92939" cy="5460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6" name="Rectangle 105"/>
            <p:cNvSpPr/>
            <p:nvPr/>
          </p:nvSpPr>
          <p:spPr>
            <a:xfrm>
              <a:off x="577798" y="4744702"/>
              <a:ext cx="1301503" cy="38254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r>
                <a:rPr lang="en-US" sz="1223" dirty="0" smtClean="0">
                  <a:solidFill>
                    <a:prstClr val="black"/>
                  </a:solidFill>
                </a:rPr>
                <a:t>Customer Table</a:t>
              </a:r>
              <a:endParaRPr lang="en-US" sz="1223" dirty="0">
                <a:solidFill>
                  <a:prstClr val="black"/>
                </a:solidFill>
              </a:endParaRPr>
            </a:p>
          </p:txBody>
        </p:sp>
      </p:grpSp>
      <p:grpSp>
        <p:nvGrpSpPr>
          <p:cNvPr id="16" name="Group 15"/>
          <p:cNvGrpSpPr/>
          <p:nvPr/>
        </p:nvGrpSpPr>
        <p:grpSpPr>
          <a:xfrm>
            <a:off x="9742294" y="3626942"/>
            <a:ext cx="2082083" cy="2587657"/>
            <a:chOff x="9742294" y="3626942"/>
            <a:chExt cx="2082083" cy="2587657"/>
          </a:xfrm>
        </p:grpSpPr>
        <p:sp>
          <p:nvSpPr>
            <p:cNvPr id="153" name="Rectangle 152"/>
            <p:cNvSpPr/>
            <p:nvPr/>
          </p:nvSpPr>
          <p:spPr bwMode="auto">
            <a:xfrm>
              <a:off x="9742294" y="4843000"/>
              <a:ext cx="2082083" cy="1240624"/>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ctr" anchorCtr="0"/>
            <a:lstStyle/>
            <a:p>
              <a:pPr algn="ctr" defTabSz="950961"/>
              <a:endParaRPr lang="en-US" sz="1632" dirty="0">
                <a:solidFill>
                  <a:srgbClr val="404040"/>
                </a:solidFill>
                <a:ea typeface="Segoe UI" pitchFamily="34" charset="0"/>
                <a:cs typeface="Segoe UI" pitchFamily="34" charset="0"/>
              </a:endParaRPr>
            </a:p>
          </p:txBody>
        </p:sp>
        <p:sp>
          <p:nvSpPr>
            <p:cNvPr id="154" name="TextBox 153"/>
            <p:cNvSpPr txBox="1"/>
            <p:nvPr/>
          </p:nvSpPr>
          <p:spPr>
            <a:xfrm>
              <a:off x="10119799" y="5715492"/>
              <a:ext cx="1203838" cy="499107"/>
            </a:xfrm>
            <a:prstGeom prst="rect">
              <a:avLst/>
            </a:prstGeom>
            <a:noFill/>
          </p:spPr>
          <p:txBody>
            <a:bodyPr wrap="square" lIns="186521" tIns="149217" rIns="186521" bIns="149217" rtlCol="0">
              <a:spAutoFit/>
            </a:bodyPr>
            <a:lstStyle/>
            <a:p>
              <a:pPr>
                <a:lnSpc>
                  <a:spcPct val="90000"/>
                </a:lnSpc>
                <a:spcAft>
                  <a:spcPts val="612"/>
                </a:spcAft>
              </a:pPr>
              <a:r>
                <a:rPr lang="en-US" sz="1428" dirty="0" smtClean="0">
                  <a:gradFill>
                    <a:gsLst>
                      <a:gs pos="2917">
                        <a:srgbClr val="404040"/>
                      </a:gs>
                      <a:gs pos="30000">
                        <a:srgbClr val="404040"/>
                      </a:gs>
                    </a:gsLst>
                    <a:lin ang="5400000" scaled="0"/>
                  </a:gradFill>
                </a:rPr>
                <a:t>Azure DB</a:t>
              </a:r>
              <a:endParaRPr lang="en-US" sz="1428" dirty="0">
                <a:gradFill>
                  <a:gsLst>
                    <a:gs pos="2917">
                      <a:srgbClr val="404040"/>
                    </a:gs>
                    <a:gs pos="30000">
                      <a:srgbClr val="404040"/>
                    </a:gs>
                  </a:gsLst>
                  <a:lin ang="5400000" scaled="0"/>
                </a:gradFill>
              </a:endParaRPr>
            </a:p>
          </p:txBody>
        </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3886" y="5681200"/>
              <a:ext cx="388702" cy="388702"/>
            </a:xfrm>
            <a:prstGeom prst="rect">
              <a:avLst/>
            </a:prstGeom>
          </p:spPr>
        </p:pic>
        <p:cxnSp>
          <p:nvCxnSpPr>
            <p:cNvPr id="155" name="Straight Connector 154"/>
            <p:cNvCxnSpPr/>
            <p:nvPr/>
          </p:nvCxnSpPr>
          <p:spPr>
            <a:xfrm>
              <a:off x="9761792" y="4410738"/>
              <a:ext cx="547973" cy="854179"/>
            </a:xfrm>
            <a:prstGeom prst="line">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10338732" y="5040969"/>
              <a:ext cx="1061105" cy="589893"/>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r>
                <a:rPr lang="en-US" sz="1223" dirty="0" smtClean="0">
                  <a:solidFill>
                    <a:prstClr val="black"/>
                  </a:solidFill>
                </a:rPr>
                <a:t>Customer Churn Table</a:t>
              </a:r>
              <a:endParaRPr lang="en-US" sz="1223" dirty="0">
                <a:solidFill>
                  <a:prstClr val="black"/>
                </a:solidFill>
              </a:endParaRPr>
            </a:p>
          </p:txBody>
        </p:sp>
        <p:sp>
          <p:nvSpPr>
            <p:cNvPr id="160" name="Rounded Rectangle 159"/>
            <p:cNvSpPr/>
            <p:nvPr/>
          </p:nvSpPr>
          <p:spPr bwMode="auto">
            <a:xfrm>
              <a:off x="10485437" y="3626942"/>
              <a:ext cx="1262740" cy="7588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61" name="TextBox 160"/>
            <p:cNvSpPr txBox="1"/>
            <p:nvPr/>
          </p:nvSpPr>
          <p:spPr>
            <a:xfrm>
              <a:off x="10715416" y="3790195"/>
              <a:ext cx="1065421"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rgbClr val="404040"/>
                      </a:gs>
                      <a:gs pos="30000">
                        <a:srgbClr val="404040"/>
                      </a:gs>
                    </a:gsLst>
                    <a:lin ang="5400000" scaled="0"/>
                  </a:gradFill>
                </a:rPr>
                <a:t>Visualize</a:t>
              </a:r>
            </a:p>
          </p:txBody>
        </p:sp>
        <p:pic>
          <p:nvPicPr>
            <p:cNvPr id="163" name="Picture 162"/>
            <p:cNvPicPr>
              <a:picLocks noChangeAspect="1"/>
            </p:cNvPicPr>
            <p:nvPr/>
          </p:nvPicPr>
          <p:blipFill>
            <a:blip r:embed="rId6"/>
            <a:stretch>
              <a:fillRect/>
            </a:stretch>
          </p:blipFill>
          <p:spPr>
            <a:xfrm>
              <a:off x="10529341" y="3903726"/>
              <a:ext cx="307492" cy="269582"/>
            </a:xfrm>
            <a:prstGeom prst="rect">
              <a:avLst/>
            </a:prstGeom>
          </p:spPr>
        </p:pic>
        <p:cxnSp>
          <p:nvCxnSpPr>
            <p:cNvPr id="164" name="Straight Arrow Connector 163"/>
            <p:cNvCxnSpPr/>
            <p:nvPr/>
          </p:nvCxnSpPr>
          <p:spPr>
            <a:xfrm flipV="1">
              <a:off x="10913033" y="4442813"/>
              <a:ext cx="0" cy="533564"/>
            </a:xfrm>
            <a:prstGeom prst="straightConnector1">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79" name="TextBox 178"/>
          <p:cNvSpPr txBox="1"/>
          <p:nvPr/>
        </p:nvSpPr>
        <p:spPr>
          <a:xfrm>
            <a:off x="2941258" y="1165800"/>
            <a:ext cx="1328584" cy="772247"/>
          </a:xfrm>
          <a:prstGeom prst="rect">
            <a:avLst/>
          </a:prstGeom>
          <a:noFill/>
        </p:spPr>
        <p:txBody>
          <a:bodyPr wrap="square" lIns="186521" tIns="149217" rIns="186521" bIns="149217" rtlCol="0">
            <a:spAutoFit/>
          </a:bodyPr>
          <a:lstStyle/>
          <a:p>
            <a:pPr>
              <a:lnSpc>
                <a:spcPct val="90000"/>
              </a:lnSpc>
            </a:pPr>
            <a:r>
              <a:rPr lang="en-US" sz="1600" b="1" dirty="0">
                <a:gradFill>
                  <a:gsLst>
                    <a:gs pos="2917">
                      <a:srgbClr val="404040"/>
                    </a:gs>
                    <a:gs pos="30000">
                      <a:srgbClr val="404040"/>
                    </a:gs>
                  </a:gsLst>
                  <a:lin ang="5400000" scaled="0"/>
                </a:gradFill>
              </a:rPr>
              <a:t>Data Set</a:t>
            </a:r>
          </a:p>
          <a:p>
            <a:pPr>
              <a:lnSpc>
                <a:spcPct val="90000"/>
              </a:lnSpc>
            </a:pPr>
            <a:r>
              <a:rPr lang="en-US" sz="900" dirty="0">
                <a:gradFill>
                  <a:gsLst>
                    <a:gs pos="2917">
                      <a:srgbClr val="404040"/>
                    </a:gs>
                    <a:gs pos="30000">
                      <a:srgbClr val="404040"/>
                    </a:gs>
                  </a:gsLst>
                  <a:lin ang="5400000" scaled="0"/>
                </a:gradFill>
              </a:rPr>
              <a:t>(Collection of files, DB table, etc)</a:t>
            </a:r>
          </a:p>
        </p:txBody>
      </p:sp>
      <p:cxnSp>
        <p:nvCxnSpPr>
          <p:cNvPr id="183" name="Straight Arrow Connector 182"/>
          <p:cNvCxnSpPr>
            <a:stCxn id="179" idx="2"/>
          </p:cNvCxnSpPr>
          <p:nvPr/>
        </p:nvCxnSpPr>
        <p:spPr>
          <a:xfrm flipH="1">
            <a:off x="3322637" y="1938047"/>
            <a:ext cx="282913" cy="172222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a:stCxn id="179" idx="2"/>
          </p:cNvCxnSpPr>
          <p:nvPr/>
        </p:nvCxnSpPr>
        <p:spPr>
          <a:xfrm flipH="1">
            <a:off x="1350350" y="1938047"/>
            <a:ext cx="2255200" cy="287719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4928573" y="1165800"/>
            <a:ext cx="4279949" cy="2474457"/>
            <a:chOff x="4928573" y="1165800"/>
            <a:chExt cx="4279949" cy="2474457"/>
          </a:xfrm>
        </p:grpSpPr>
        <p:sp>
          <p:nvSpPr>
            <p:cNvPr id="180" name="TextBox 179"/>
            <p:cNvSpPr txBox="1"/>
            <p:nvPr/>
          </p:nvSpPr>
          <p:spPr>
            <a:xfrm>
              <a:off x="5209077" y="1165800"/>
              <a:ext cx="2791323" cy="661447"/>
            </a:xfrm>
            <a:prstGeom prst="rect">
              <a:avLst/>
            </a:prstGeom>
            <a:noFill/>
          </p:spPr>
          <p:txBody>
            <a:bodyPr wrap="square" lIns="186521" tIns="149217" rIns="186521" bIns="149217" rtlCol="0">
              <a:spAutoFit/>
            </a:bodyPr>
            <a:lstStyle/>
            <a:p>
              <a:pPr>
                <a:lnSpc>
                  <a:spcPct val="90000"/>
                </a:lnSpc>
              </a:pPr>
              <a:r>
                <a:rPr lang="en-US" sz="1600" b="1" dirty="0">
                  <a:gradFill>
                    <a:gsLst>
                      <a:gs pos="2917">
                        <a:srgbClr val="404040"/>
                      </a:gs>
                      <a:gs pos="30000">
                        <a:srgbClr val="404040"/>
                      </a:gs>
                    </a:gsLst>
                    <a:lin ang="5400000" scaled="0"/>
                  </a:gradFill>
                </a:rPr>
                <a:t>Activity</a:t>
              </a:r>
              <a:r>
                <a:rPr lang="en-US" sz="1600" dirty="0">
                  <a:gradFill>
                    <a:gsLst>
                      <a:gs pos="2917">
                        <a:srgbClr val="404040"/>
                      </a:gs>
                      <a:gs pos="30000">
                        <a:srgbClr val="404040"/>
                      </a:gs>
                    </a:gsLst>
                    <a:lin ang="5400000" scaled="0"/>
                  </a:gradFill>
                </a:rPr>
                <a:t>: a processing step </a:t>
              </a:r>
              <a:endParaRPr lang="en-US" sz="1600" dirty="0" smtClean="0">
                <a:gradFill>
                  <a:gsLst>
                    <a:gs pos="2917">
                      <a:srgbClr val="404040"/>
                    </a:gs>
                    <a:gs pos="30000">
                      <a:srgbClr val="404040"/>
                    </a:gs>
                  </a:gsLst>
                  <a:lin ang="5400000" scaled="0"/>
                </a:gradFill>
              </a:endParaRPr>
            </a:p>
            <a:p>
              <a:pPr>
                <a:lnSpc>
                  <a:spcPct val="90000"/>
                </a:lnSpc>
              </a:pPr>
              <a:r>
                <a:rPr lang="en-US" sz="900" dirty="0" smtClean="0">
                  <a:gradFill>
                    <a:gsLst>
                      <a:gs pos="2917">
                        <a:srgbClr val="404040"/>
                      </a:gs>
                      <a:gs pos="30000">
                        <a:srgbClr val="404040"/>
                      </a:gs>
                    </a:gsLst>
                    <a:lin ang="5400000" scaled="0"/>
                  </a:gradFill>
                </a:rPr>
                <a:t>(Hadoop job, custom code, ML model, etc)</a:t>
              </a:r>
              <a:endParaRPr lang="en-US" sz="900" dirty="0">
                <a:gradFill>
                  <a:gsLst>
                    <a:gs pos="2917">
                      <a:srgbClr val="404040"/>
                    </a:gs>
                    <a:gs pos="30000">
                      <a:srgbClr val="404040"/>
                    </a:gs>
                  </a:gsLst>
                  <a:lin ang="5400000" scaled="0"/>
                </a:gradFill>
              </a:endParaRPr>
            </a:p>
          </p:txBody>
        </p:sp>
        <p:cxnSp>
          <p:nvCxnSpPr>
            <p:cNvPr id="190" name="Straight Arrow Connector 189"/>
            <p:cNvCxnSpPr/>
            <p:nvPr/>
          </p:nvCxnSpPr>
          <p:spPr>
            <a:xfrm flipH="1">
              <a:off x="5664710" y="1704809"/>
              <a:ext cx="726369" cy="191459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a:endCxn id="111" idx="0"/>
            </p:cNvCxnSpPr>
            <p:nvPr/>
          </p:nvCxnSpPr>
          <p:spPr>
            <a:xfrm>
              <a:off x="6391078" y="1704809"/>
              <a:ext cx="1427359" cy="191899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6410633" y="1703635"/>
              <a:ext cx="2797889" cy="1936622"/>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05" name="Picture 20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573" y="1288237"/>
              <a:ext cx="416572" cy="416572"/>
            </a:xfrm>
            <a:prstGeom prst="rect">
              <a:avLst/>
            </a:prstGeom>
          </p:spPr>
        </p:pic>
      </p:grpSp>
      <p:grpSp>
        <p:nvGrpSpPr>
          <p:cNvPr id="24" name="Group 23"/>
          <p:cNvGrpSpPr/>
          <p:nvPr/>
        </p:nvGrpSpPr>
        <p:grpSpPr>
          <a:xfrm>
            <a:off x="4532588" y="1058862"/>
            <a:ext cx="7095849" cy="3576375"/>
            <a:chOff x="4532588" y="1058862"/>
            <a:chExt cx="7095849" cy="3576375"/>
          </a:xfrm>
        </p:grpSpPr>
        <p:sp>
          <p:nvSpPr>
            <p:cNvPr id="181" name="TextBox 180"/>
            <p:cNvSpPr txBox="1"/>
            <p:nvPr/>
          </p:nvSpPr>
          <p:spPr>
            <a:xfrm>
              <a:off x="8779815" y="1058862"/>
              <a:ext cx="2848622" cy="869196"/>
            </a:xfrm>
            <a:prstGeom prst="rect">
              <a:avLst/>
            </a:prstGeom>
            <a:noFill/>
          </p:spPr>
          <p:txBody>
            <a:bodyPr wrap="square" lIns="186521" tIns="149217" rIns="186521" bIns="149217" rtlCol="0">
              <a:spAutoFit/>
            </a:bodyPr>
            <a:lstStyle/>
            <a:p>
              <a:pPr>
                <a:lnSpc>
                  <a:spcPct val="90000"/>
                </a:lnSpc>
              </a:pPr>
              <a:r>
                <a:rPr lang="en-US" sz="1600" b="1" dirty="0">
                  <a:gradFill>
                    <a:gsLst>
                      <a:gs pos="2917">
                        <a:srgbClr val="404040"/>
                      </a:gs>
                      <a:gs pos="30000">
                        <a:srgbClr val="404040"/>
                      </a:gs>
                    </a:gsLst>
                    <a:lin ang="5400000" scaled="0"/>
                  </a:gradFill>
                </a:rPr>
                <a:t>Pipeline</a:t>
              </a:r>
              <a:r>
                <a:rPr lang="en-US" sz="1600" dirty="0">
                  <a:gradFill>
                    <a:gsLst>
                      <a:gs pos="2917">
                        <a:srgbClr val="404040"/>
                      </a:gs>
                      <a:gs pos="30000">
                        <a:srgbClr val="404040"/>
                      </a:gs>
                    </a:gsLst>
                    <a:lin ang="5400000" scaled="0"/>
                  </a:gradFill>
                </a:rPr>
                <a:t>: a sequence of </a:t>
              </a:r>
              <a:endParaRPr lang="en-US" sz="1600" dirty="0" smtClean="0">
                <a:gradFill>
                  <a:gsLst>
                    <a:gs pos="2917">
                      <a:srgbClr val="404040"/>
                    </a:gs>
                    <a:gs pos="30000">
                      <a:srgbClr val="404040"/>
                    </a:gs>
                  </a:gsLst>
                  <a:lin ang="5400000" scaled="0"/>
                </a:gradFill>
              </a:endParaRPr>
            </a:p>
            <a:p>
              <a:pPr>
                <a:lnSpc>
                  <a:spcPct val="90000"/>
                </a:lnSpc>
              </a:pPr>
              <a:r>
                <a:rPr lang="en-US" sz="1600" dirty="0" smtClean="0">
                  <a:gradFill>
                    <a:gsLst>
                      <a:gs pos="2917">
                        <a:srgbClr val="404040"/>
                      </a:gs>
                      <a:gs pos="30000">
                        <a:srgbClr val="404040"/>
                      </a:gs>
                    </a:gsLst>
                    <a:lin ang="5400000" scaled="0"/>
                  </a:gradFill>
                </a:rPr>
                <a:t>activities </a:t>
              </a:r>
              <a:r>
                <a:rPr lang="en-US" sz="1600" dirty="0">
                  <a:gradFill>
                    <a:gsLst>
                      <a:gs pos="2917">
                        <a:srgbClr val="404040"/>
                      </a:gs>
                      <a:gs pos="30000">
                        <a:srgbClr val="404040"/>
                      </a:gs>
                    </a:gsLst>
                    <a:lin ang="5400000" scaled="0"/>
                  </a:gradFill>
                </a:rPr>
                <a:t>(logical group)</a:t>
              </a:r>
            </a:p>
            <a:p>
              <a:pPr>
                <a:lnSpc>
                  <a:spcPct val="90000"/>
                </a:lnSpc>
              </a:pPr>
              <a:endParaRPr lang="en-US" sz="900" dirty="0">
                <a:gradFill>
                  <a:gsLst>
                    <a:gs pos="2917">
                      <a:srgbClr val="404040"/>
                    </a:gs>
                    <a:gs pos="30000">
                      <a:srgbClr val="404040"/>
                    </a:gs>
                  </a:gsLst>
                  <a:lin ang="5400000" scaled="0"/>
                </a:gradFill>
              </a:endParaRPr>
            </a:p>
          </p:txBody>
        </p:sp>
        <p:sp>
          <p:nvSpPr>
            <p:cNvPr id="200" name="Rectangle 199"/>
            <p:cNvSpPr/>
            <p:nvPr/>
          </p:nvSpPr>
          <p:spPr bwMode="auto">
            <a:xfrm>
              <a:off x="4532588" y="3367478"/>
              <a:ext cx="5806144" cy="1267759"/>
            </a:xfrm>
            <a:prstGeom prst="rect">
              <a:avLst/>
            </a:prstGeom>
            <a:noFill/>
            <a:ln w="25400" cmpd="sng">
              <a:solidFill>
                <a:schemeClr val="accent3">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cxnSp>
          <p:nvCxnSpPr>
            <p:cNvPr id="201" name="Straight Arrow Connector 200"/>
            <p:cNvCxnSpPr/>
            <p:nvPr/>
          </p:nvCxnSpPr>
          <p:spPr>
            <a:xfrm flipH="1">
              <a:off x="9528925" y="1890219"/>
              <a:ext cx="295412" cy="144426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06" name="Picture 20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4237" y="1343637"/>
              <a:ext cx="416572" cy="416572"/>
            </a:xfrm>
            <a:prstGeom prst="rect">
              <a:avLst/>
            </a:prstGeom>
          </p:spPr>
        </p:pic>
      </p:grpSp>
      <p:sp>
        <p:nvSpPr>
          <p:cNvPr id="209" name="Title 3"/>
          <p:cNvSpPr>
            <a:spLocks noGrp="1"/>
          </p:cNvSpPr>
          <p:nvPr>
            <p:ph type="title"/>
          </p:nvPr>
        </p:nvSpPr>
        <p:spPr>
          <a:xfrm>
            <a:off x="274637" y="1135347"/>
            <a:ext cx="2672704" cy="932603"/>
          </a:xfrm>
        </p:spPr>
        <p:txBody>
          <a:bodyPr>
            <a:normAutofit fontScale="90000"/>
          </a:bodyPr>
          <a:lstStyle/>
          <a:p>
            <a:r>
              <a:rPr lang="en-US" sz="2800" dirty="0" smtClean="0">
                <a:latin typeface="Segoe UI Light" panose="020B0502040204020203" pitchFamily="34" charset="0"/>
                <a:cs typeface="Segoe UI Light" panose="020B0502040204020203" pitchFamily="34" charset="0"/>
              </a:rPr>
              <a:t>Data Factory Concepts</a:t>
            </a:r>
            <a:endParaRPr lang="en-US" sz="2800" dirty="0">
              <a:latin typeface="Segoe UI Light" panose="020B0502040204020203" pitchFamily="34" charset="0"/>
              <a:cs typeface="Segoe UI Light" panose="020B0502040204020203" pitchFamily="34" charset="0"/>
            </a:endParaRPr>
          </a:p>
        </p:txBody>
      </p:sp>
      <p:cxnSp>
        <p:nvCxnSpPr>
          <p:cNvPr id="72" name="Straight Arrow Connector 71"/>
          <p:cNvCxnSpPr/>
          <p:nvPr/>
        </p:nvCxnSpPr>
        <p:spPr>
          <a:xfrm>
            <a:off x="3605444" y="1940894"/>
            <a:ext cx="462312" cy="48956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953293" y="2247793"/>
            <a:ext cx="750039"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a:t>
            </a:r>
          </a:p>
        </p:txBody>
      </p:sp>
      <p:grpSp>
        <p:nvGrpSpPr>
          <p:cNvPr id="22" name="Group 21"/>
          <p:cNvGrpSpPr/>
          <p:nvPr/>
        </p:nvGrpSpPr>
        <p:grpSpPr>
          <a:xfrm>
            <a:off x="427037" y="2582862"/>
            <a:ext cx="11367964" cy="544766"/>
            <a:chOff x="427037" y="2582862"/>
            <a:chExt cx="11367964" cy="544766"/>
          </a:xfrm>
        </p:grpSpPr>
        <p:sp>
          <p:nvSpPr>
            <p:cNvPr id="76" name="TextBox 75"/>
            <p:cNvSpPr txBox="1"/>
            <p:nvPr/>
          </p:nvSpPr>
          <p:spPr>
            <a:xfrm>
              <a:off x="427037" y="2582863"/>
              <a:ext cx="1752600" cy="544765"/>
            </a:xfrm>
            <a:prstGeom prst="rect">
              <a:avLst/>
            </a:prstGeom>
            <a:solidFill>
              <a:schemeClr val="accent1"/>
            </a:solidFill>
          </p:spPr>
          <p:txBody>
            <a:bodyPr wrap="square" lIns="182880" tIns="146304" rIns="182880" bIns="146304" rtlCol="0">
              <a:spAutoFit/>
            </a:bodyPr>
            <a:lstStyle/>
            <a:p>
              <a:pPr>
                <a:lnSpc>
                  <a:spcPct val="90000"/>
                </a:lnSpc>
                <a:spcAft>
                  <a:spcPts val="600"/>
                </a:spcAft>
              </a:pPr>
              <a:r>
                <a:rPr lang="en-US" dirty="0" smtClean="0">
                  <a:solidFill>
                    <a:srgbClr val="FFFFFF"/>
                  </a:solidFill>
                </a:rPr>
                <a:t>Data Sources</a:t>
              </a:r>
            </a:p>
          </p:txBody>
        </p:sp>
        <p:sp>
          <p:nvSpPr>
            <p:cNvPr id="77" name="TextBox 76"/>
            <p:cNvSpPr txBox="1"/>
            <p:nvPr/>
          </p:nvSpPr>
          <p:spPr>
            <a:xfrm>
              <a:off x="2618112" y="2582863"/>
              <a:ext cx="1752600" cy="544765"/>
            </a:xfrm>
            <a:prstGeom prst="rect">
              <a:avLst/>
            </a:prstGeom>
            <a:solidFill>
              <a:schemeClr val="accent1"/>
            </a:solidFill>
          </p:spPr>
          <p:txBody>
            <a:bodyPr wrap="square" lIns="182880" tIns="146304" rIns="182880" bIns="146304" rtlCol="0">
              <a:spAutoFit/>
            </a:bodyPr>
            <a:lstStyle/>
            <a:p>
              <a:pPr algn="ctr">
                <a:lnSpc>
                  <a:spcPct val="90000"/>
                </a:lnSpc>
                <a:spcAft>
                  <a:spcPts val="600"/>
                </a:spcAft>
              </a:pPr>
              <a:r>
                <a:rPr lang="en-US" dirty="0" smtClean="0">
                  <a:solidFill>
                    <a:srgbClr val="FFFFFF"/>
                  </a:solidFill>
                </a:rPr>
                <a:t>Ingest</a:t>
              </a:r>
            </a:p>
          </p:txBody>
        </p:sp>
        <p:sp>
          <p:nvSpPr>
            <p:cNvPr id="78" name="TextBox 77"/>
            <p:cNvSpPr txBox="1"/>
            <p:nvPr/>
          </p:nvSpPr>
          <p:spPr>
            <a:xfrm>
              <a:off x="4919731" y="2582862"/>
              <a:ext cx="4001078" cy="544765"/>
            </a:xfrm>
            <a:prstGeom prst="rect">
              <a:avLst/>
            </a:prstGeom>
            <a:solidFill>
              <a:schemeClr val="accent1"/>
            </a:solidFill>
          </p:spPr>
          <p:txBody>
            <a:bodyPr wrap="square" lIns="182880" tIns="146304" rIns="182880" bIns="146304" rtlCol="0">
              <a:spAutoFit/>
            </a:bodyPr>
            <a:lstStyle/>
            <a:p>
              <a:pPr algn="ctr">
                <a:lnSpc>
                  <a:spcPct val="90000"/>
                </a:lnSpc>
                <a:spcAft>
                  <a:spcPts val="600"/>
                </a:spcAft>
              </a:pPr>
              <a:r>
                <a:rPr lang="en-US" dirty="0" smtClean="0">
                  <a:solidFill>
                    <a:srgbClr val="FFFFFF"/>
                  </a:solidFill>
                </a:rPr>
                <a:t>Transform &amp; Analyze</a:t>
              </a:r>
            </a:p>
          </p:txBody>
        </p:sp>
        <p:sp>
          <p:nvSpPr>
            <p:cNvPr id="79" name="TextBox 78"/>
            <p:cNvSpPr txBox="1"/>
            <p:nvPr/>
          </p:nvSpPr>
          <p:spPr>
            <a:xfrm>
              <a:off x="9276874" y="2582862"/>
              <a:ext cx="2518127" cy="544765"/>
            </a:xfrm>
            <a:prstGeom prst="rect">
              <a:avLst/>
            </a:prstGeom>
            <a:solidFill>
              <a:schemeClr val="accent1"/>
            </a:solidFill>
          </p:spPr>
          <p:txBody>
            <a:bodyPr wrap="square" lIns="182880" tIns="146304" rIns="182880" bIns="146304" rtlCol="0">
              <a:spAutoFit/>
            </a:bodyPr>
            <a:lstStyle/>
            <a:p>
              <a:pPr algn="ctr">
                <a:lnSpc>
                  <a:spcPct val="90000"/>
                </a:lnSpc>
                <a:spcAft>
                  <a:spcPts val="600"/>
                </a:spcAft>
              </a:pPr>
              <a:r>
                <a:rPr lang="en-US" dirty="0" smtClean="0">
                  <a:solidFill>
                    <a:srgbClr val="FFFFFF"/>
                  </a:solidFill>
                </a:rPr>
                <a:t>Publish</a:t>
              </a:r>
            </a:p>
          </p:txBody>
        </p:sp>
      </p:grpSp>
      <p:grpSp>
        <p:nvGrpSpPr>
          <p:cNvPr id="2" name="Group 1"/>
          <p:cNvGrpSpPr/>
          <p:nvPr/>
        </p:nvGrpSpPr>
        <p:grpSpPr>
          <a:xfrm>
            <a:off x="4291343" y="3621808"/>
            <a:ext cx="6047947" cy="2023997"/>
            <a:chOff x="4291343" y="3621808"/>
            <a:chExt cx="6047947" cy="2023997"/>
          </a:xfrm>
        </p:grpSpPr>
        <p:grpSp>
          <p:nvGrpSpPr>
            <p:cNvPr id="21" name="Group 20"/>
            <p:cNvGrpSpPr/>
            <p:nvPr/>
          </p:nvGrpSpPr>
          <p:grpSpPr>
            <a:xfrm>
              <a:off x="4291343" y="3621808"/>
              <a:ext cx="6047947" cy="2023997"/>
              <a:chOff x="4291343" y="3621808"/>
              <a:chExt cx="6047947" cy="2023997"/>
            </a:xfrm>
          </p:grpSpPr>
          <p:grpSp>
            <p:nvGrpSpPr>
              <p:cNvPr id="14" name="Group 13"/>
              <p:cNvGrpSpPr/>
              <p:nvPr/>
            </p:nvGrpSpPr>
            <p:grpSpPr>
              <a:xfrm>
                <a:off x="4299219" y="3621808"/>
                <a:ext cx="6040071" cy="2023997"/>
                <a:chOff x="4299219" y="3621808"/>
                <a:chExt cx="6040071" cy="2023997"/>
              </a:xfrm>
            </p:grpSpPr>
            <p:grpSp>
              <p:nvGrpSpPr>
                <p:cNvPr id="13" name="Group 12"/>
                <p:cNvGrpSpPr/>
                <p:nvPr/>
              </p:nvGrpSpPr>
              <p:grpSpPr>
                <a:xfrm>
                  <a:off x="5985367" y="5051520"/>
                  <a:ext cx="3373562" cy="594285"/>
                  <a:chOff x="5985367" y="5051520"/>
                  <a:chExt cx="3373562" cy="594285"/>
                </a:xfrm>
              </p:grpSpPr>
              <p:sp>
                <p:nvSpPr>
                  <p:cNvPr id="127" name="Rectangle 126"/>
                  <p:cNvSpPr/>
                  <p:nvPr/>
                </p:nvSpPr>
                <p:spPr>
                  <a:xfrm>
                    <a:off x="5985367" y="5055911"/>
                    <a:ext cx="1061105" cy="589893"/>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r>
                      <a:rPr lang="en-US" sz="1223" dirty="0" smtClean="0">
                        <a:solidFill>
                          <a:prstClr val="black"/>
                        </a:solidFill>
                      </a:rPr>
                      <a:t>Customer Call Details</a:t>
                    </a:r>
                    <a:endParaRPr lang="en-US" sz="1223" dirty="0">
                      <a:solidFill>
                        <a:prstClr val="black"/>
                      </a:solidFill>
                    </a:endParaRPr>
                  </a:p>
                </p:txBody>
              </p:sp>
              <p:sp>
                <p:nvSpPr>
                  <p:cNvPr id="132" name="Rectangle 131"/>
                  <p:cNvSpPr/>
                  <p:nvPr/>
                </p:nvSpPr>
                <p:spPr>
                  <a:xfrm>
                    <a:off x="8401580" y="5051520"/>
                    <a:ext cx="957349" cy="594285"/>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r>
                      <a:rPr lang="en-US" sz="1223" dirty="0" smtClean="0">
                        <a:solidFill>
                          <a:prstClr val="black"/>
                        </a:solidFill>
                      </a:rPr>
                      <a:t>Customers Likely to Churn</a:t>
                    </a:r>
                    <a:endParaRPr lang="en-US" sz="1223" dirty="0">
                      <a:solidFill>
                        <a:prstClr val="black"/>
                      </a:solidFill>
                    </a:endParaRPr>
                  </a:p>
                </p:txBody>
              </p:sp>
            </p:grpSp>
            <p:grpSp>
              <p:nvGrpSpPr>
                <p:cNvPr id="11" name="Group 10"/>
                <p:cNvGrpSpPr/>
                <p:nvPr/>
              </p:nvGrpSpPr>
              <p:grpSpPr>
                <a:xfrm>
                  <a:off x="4299219" y="3621808"/>
                  <a:ext cx="6040071" cy="1775180"/>
                  <a:chOff x="4299219" y="3621808"/>
                  <a:chExt cx="6040071" cy="1775180"/>
                </a:xfrm>
              </p:grpSpPr>
              <p:sp>
                <p:nvSpPr>
                  <p:cNvPr id="109" name="Rounded Rectangle 108"/>
                  <p:cNvSpPr/>
                  <p:nvPr/>
                </p:nvSpPr>
                <p:spPr bwMode="auto">
                  <a:xfrm>
                    <a:off x="4694237" y="3623800"/>
                    <a:ext cx="1910502" cy="758858"/>
                  </a:xfrm>
                  <a:prstGeom prst="roundRect">
                    <a:avLst/>
                  </a:prstGeom>
                  <a:solidFill>
                    <a:schemeClr val="bg1"/>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pic>
                <p:nvPicPr>
                  <p:cNvPr id="57" name="Picture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4604" y="3771606"/>
                    <a:ext cx="407313" cy="407313"/>
                  </a:xfrm>
                  <a:prstGeom prst="rect">
                    <a:avLst/>
                  </a:prstGeom>
                </p:spPr>
              </p:pic>
              <p:sp>
                <p:nvSpPr>
                  <p:cNvPr id="110" name="TextBox 109"/>
                  <p:cNvSpPr txBox="1"/>
                  <p:nvPr/>
                </p:nvSpPr>
                <p:spPr>
                  <a:xfrm>
                    <a:off x="5143802" y="3660275"/>
                    <a:ext cx="1607835" cy="683264"/>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rgbClr val="404040"/>
                            </a:gs>
                            <a:gs pos="30000">
                              <a:srgbClr val="404040"/>
                            </a:gs>
                          </a:gsLst>
                          <a:lin ang="5400000" scaled="0"/>
                        </a:gradFill>
                      </a:rPr>
                      <a:t>Transform, Combine, etc</a:t>
                    </a:r>
                  </a:p>
                </p:txBody>
              </p:sp>
              <p:sp>
                <p:nvSpPr>
                  <p:cNvPr id="111" name="Rounded Rectangle 110"/>
                  <p:cNvSpPr/>
                  <p:nvPr/>
                </p:nvSpPr>
                <p:spPr bwMode="auto">
                  <a:xfrm>
                    <a:off x="7132637" y="3623800"/>
                    <a:ext cx="1371600" cy="758858"/>
                  </a:xfrm>
                  <a:prstGeom prst="roundRect">
                    <a:avLst/>
                  </a:prstGeom>
                  <a:solidFill>
                    <a:schemeClr val="bg1"/>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13" name="TextBox 112"/>
                  <p:cNvSpPr txBox="1"/>
                  <p:nvPr/>
                </p:nvSpPr>
                <p:spPr>
                  <a:xfrm>
                    <a:off x="7437437" y="3787053"/>
                    <a:ext cx="1065421"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rgbClr val="404040"/>
                            </a:gs>
                            <a:gs pos="30000">
                              <a:srgbClr val="404040"/>
                            </a:gs>
                          </a:gsLst>
                          <a:lin ang="5400000" scaled="0"/>
                        </a:gradFill>
                      </a:rPr>
                      <a:t>Analyze </a:t>
                    </a:r>
                  </a:p>
                </p:txBody>
              </p:sp>
              <p:pic>
                <p:nvPicPr>
                  <p:cNvPr id="114" name="Picture 1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8928" y="3869052"/>
                    <a:ext cx="313569" cy="313569"/>
                  </a:xfrm>
                  <a:prstGeom prst="rect">
                    <a:avLst/>
                  </a:prstGeom>
                </p:spPr>
              </p:pic>
              <p:cxnSp>
                <p:nvCxnSpPr>
                  <p:cNvPr id="121" name="Elbow Connector 120"/>
                  <p:cNvCxnSpPr>
                    <a:endCxn id="109" idx="1"/>
                  </p:cNvCxnSpPr>
                  <p:nvPr/>
                </p:nvCxnSpPr>
                <p:spPr>
                  <a:xfrm flipV="1">
                    <a:off x="4299219" y="4003229"/>
                    <a:ext cx="395018" cy="11186"/>
                  </a:xfrm>
                  <a:prstGeom prst="bentConnector3">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09" idx="2"/>
                    <a:endCxn id="127" idx="1"/>
                  </p:cNvCxnSpPr>
                  <p:nvPr/>
                </p:nvCxnSpPr>
                <p:spPr>
                  <a:xfrm>
                    <a:off x="5649488" y="4382658"/>
                    <a:ext cx="335879" cy="968200"/>
                  </a:xfrm>
                  <a:prstGeom prst="line">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127" idx="3"/>
                  </p:cNvCxnSpPr>
                  <p:nvPr/>
                </p:nvCxnSpPr>
                <p:spPr>
                  <a:xfrm flipV="1">
                    <a:off x="7046472" y="4400393"/>
                    <a:ext cx="390965" cy="950465"/>
                  </a:xfrm>
                  <a:prstGeom prst="straightConnector1">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051307" y="4400393"/>
                    <a:ext cx="335879" cy="864524"/>
                  </a:xfrm>
                  <a:prstGeom prst="line">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42" name="Rounded Rectangle 141"/>
                  <p:cNvSpPr/>
                  <p:nvPr/>
                </p:nvSpPr>
                <p:spPr bwMode="auto">
                  <a:xfrm>
                    <a:off x="8969069" y="3621808"/>
                    <a:ext cx="1059168" cy="758858"/>
                  </a:xfrm>
                  <a:prstGeom prst="roundRect">
                    <a:avLst/>
                  </a:prstGeom>
                  <a:solidFill>
                    <a:schemeClr val="bg1"/>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43" name="TextBox 142"/>
                  <p:cNvSpPr txBox="1"/>
                  <p:nvPr/>
                </p:nvSpPr>
                <p:spPr>
                  <a:xfrm>
                    <a:off x="9273869" y="3785061"/>
                    <a:ext cx="1065421"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rgbClr val="404040"/>
                            </a:gs>
                            <a:gs pos="30000">
                              <a:srgbClr val="404040"/>
                            </a:gs>
                          </a:gsLst>
                          <a:lin ang="5400000" scaled="0"/>
                        </a:gradFill>
                      </a:rPr>
                      <a:t>Move</a:t>
                    </a:r>
                  </a:p>
                </p:txBody>
              </p:sp>
              <p:cxnSp>
                <p:nvCxnSpPr>
                  <p:cNvPr id="150" name="Straight Arrow Connector 149"/>
                  <p:cNvCxnSpPr>
                    <a:endCxn id="142" idx="2"/>
                  </p:cNvCxnSpPr>
                  <p:nvPr/>
                </p:nvCxnSpPr>
                <p:spPr>
                  <a:xfrm flipV="1">
                    <a:off x="9373323" y="4380666"/>
                    <a:ext cx="125330" cy="1016322"/>
                  </a:xfrm>
                  <a:prstGeom prst="straightConnector1">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grpSp>
          <p:cxnSp>
            <p:nvCxnSpPr>
              <p:cNvPr id="115" name="Straight Arrow Connector 114"/>
              <p:cNvCxnSpPr>
                <a:stCxn id="107" idx="3"/>
              </p:cNvCxnSpPr>
              <p:nvPr/>
            </p:nvCxnSpPr>
            <p:spPr>
              <a:xfrm flipV="1">
                <a:off x="4291343" y="4106535"/>
                <a:ext cx="402894" cy="468995"/>
              </a:xfrm>
              <a:prstGeom prst="straightConnector1">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pic>
          <p:nvPicPr>
            <p:cNvPr id="86" name="Picture 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6839" y="3879256"/>
              <a:ext cx="303365" cy="303365"/>
            </a:xfrm>
            <a:prstGeom prst="rect">
              <a:avLst/>
            </a:prstGeom>
          </p:spPr>
        </p:pic>
      </p:grpSp>
    </p:spTree>
    <p:extLst>
      <p:ext uri="{BB962C8B-B14F-4D97-AF65-F5344CB8AC3E}">
        <p14:creationId xmlns:p14="http://schemas.microsoft.com/office/powerpoint/2010/main" val="384892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p:bldP spid="209" grpId="0"/>
      <p:bldP spid="4" grpId="0"/>
    </p:bldLst>
  </p:timing>
</p:sld>
</file>

<file path=ppt/theme/theme1.xml><?xml version="1.0" encoding="utf-8"?>
<a:theme xmlns:a="http://schemas.openxmlformats.org/drawingml/2006/main" name="5-30629_Build_Template_WHI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7B5DF659-5422-4FE0-B774-F31BE53950C5}" vid="{E3F4DD5B-E91A-4E2E-A066-DD68F9821E36}"/>
    </a:ext>
  </a:extLst>
</a:theme>
</file>

<file path=ppt/theme/theme2.xml><?xml version="1.0" encoding="utf-8"?>
<a:theme xmlns:a="http://schemas.openxmlformats.org/drawingml/2006/main" name="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7B5DF659-5422-4FE0-B774-F31BE53950C5}" vid="{5D3B3FA9-0122-4B31-B139-E383C37B88CE}"/>
    </a:ext>
  </a:extLst>
</a:theme>
</file>

<file path=ppt/theme/theme3.xml><?xml version="1.0" encoding="utf-8"?>
<a:theme xmlns:a="http://schemas.openxmlformats.org/drawingml/2006/main" name="1_5-30629_Build_Template_WHI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_v02.potx" id="{AE6B0D47-3488-4D7E-AEFE-4DBC34C239F2}" vid="{FE055DFB-2179-4F25-980C-29B98161779E}"/>
    </a:ext>
  </a:extLst>
</a:theme>
</file>

<file path=ppt/theme/theme4.xml><?xml version="1.0" encoding="utf-8"?>
<a:theme xmlns:a="http://schemas.openxmlformats.org/drawingml/2006/main" name="LIGHT COLOR TEMPLA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peaker PPT Template Feb12" id="{1F62F72E-3156-4F93-9453-C2255272D65F}" vid="{F8866550-0401-492C-A312-58A8C0666A1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pfbfa50075a04958bd8757dc155d3e08>
    <Presentation_x0020_Date xmlns="12a172fe-0250-434a-85cf-03b10810c5e5">2015-04-30T00:00:00-07:00</Presentation_x0020_Date>
    <o72fbe6ee5ae4131af0832c08ec51202 xmlns="12a172fe-0250-434a-85cf-03b10810c5e5">
      <Terms xmlns="http://schemas.microsoft.com/office/infopath/2007/PartnerControls"/>
    </o72fbe6ee5ae4131af0832c08ec51202>
    <Event_x0020_Start_x0020_Date xmlns="12a172fe-0250-434a-85cf-03b10810c5e5">2015-04-29T07:00:00+00:00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 Mike Flasko  </External_x0020_Speaker>
    <Session_x0020_Code xmlns="12a172fe-0250-434a-85cf-03b10810c5e5">2-690</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2015-05-01T07:00:00+00:00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Build 2015</TermName>
          <TermId xmlns="http://schemas.microsoft.com/office/infopath/2007/PartnerControls">54419920-0a06-43b0-b2df-79127b266d93</TermId>
        </TermInfo>
      </Terms>
    </TaxKeywordTaxHTField>
    <TaxCatchAll xmlns="230e9df3-be65-4c73-a93b-d1236ebd677e">
      <Value>173</Value>
      <Value>172</Value>
      <Value>171</Value>
      <Value>170</Value>
    </TaxCatchAll>
    <eb9cf3a3af7b473faa5c9c98148a90a4 xmlns="12a172fe-0250-434a-85cf-03b10810c5e5">
      <Terms xmlns="http://schemas.microsoft.com/office/infopath/2007/PartnerControls"/>
    </eb9cf3a3af7b473faa5c9c98148a90a4>
    <SharingHintHash xmlns="12a172fe-0250-434a-85cf-03b10810c5e5">-103767253</SharingHintHash>
    <SharedWithUsers xmlns="12a172fe-0250-434a-85cf-03b10810c5e5">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5" ma:contentTypeDescription="Create a new document." ma:contentTypeScope="" ma:versionID="9f49739d1da212619d044bf1bfa27251">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d1ec06fbcf9feb71c233288b468d8e39"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38"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purl.org/dc/terms/"/>
    <ds:schemaRef ds:uri="http://schemas.microsoft.com/office/2006/metadata/properties"/>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12a172fe-0250-434a-85cf-03b10810c5e5"/>
    <ds:schemaRef ds:uri="230e9df3-be65-4c73-a93b-d1236ebd677e"/>
    <ds:schemaRef ds:uri="http://schemas.microsoft.com/sharepoint/v3"/>
    <ds:schemaRef ds:uri="http://www.w3.org/XML/1998/namespace"/>
  </ds:schemaRefs>
</ds:datastoreItem>
</file>

<file path=customXml/itemProps2.xml><?xml version="1.0" encoding="utf-8"?>
<ds:datastoreItem xmlns:ds="http://schemas.openxmlformats.org/officeDocument/2006/customXml" ds:itemID="{99E0065C-627B-42FD-A7AD-D2ABAFAC7E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Build_2015_Template_v02</Template>
  <TotalTime>1480</TotalTime>
  <Words>1073</Words>
  <Application>Microsoft Office PowerPoint</Application>
  <PresentationFormat>Custom</PresentationFormat>
  <Paragraphs>262</Paragraphs>
  <Slides>20</Slides>
  <Notes>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20</vt:i4>
      </vt:variant>
    </vt:vector>
  </HeadingPairs>
  <TitlesOfParts>
    <vt:vector size="32" baseType="lpstr">
      <vt:lpstr>MS PGothic</vt:lpstr>
      <vt:lpstr>MS PGothic</vt:lpstr>
      <vt:lpstr>Arial</vt:lpstr>
      <vt:lpstr>Avenir LT Pro 45 Book</vt:lpstr>
      <vt:lpstr>Calibri</vt:lpstr>
      <vt:lpstr>Consolas</vt:lpstr>
      <vt:lpstr>Segoe UI</vt:lpstr>
      <vt:lpstr>Segoe UI Light</vt:lpstr>
      <vt:lpstr>5-30629_Build_Template_WHITE</vt:lpstr>
      <vt:lpstr>5-30629_Build_Template_DARK BLUE</vt:lpstr>
      <vt:lpstr>1_5-30629_Build_Template_WHITE</vt:lpstr>
      <vt:lpstr>LIGHT COLOR TEMPLATE</vt:lpstr>
      <vt:lpstr>PowerPoint Presentation</vt:lpstr>
      <vt:lpstr>Building Data Analytics Pipelines using Azure Data Factory, HDInsight, Azure ML and more</vt:lpstr>
      <vt:lpstr>Agenda</vt:lpstr>
      <vt:lpstr>Customers are looking to derive more and more value from data…</vt:lpstr>
      <vt:lpstr>Customers are looking to derive more and more value from data…</vt:lpstr>
      <vt:lpstr>PowerPoint Presentation</vt:lpstr>
      <vt:lpstr>PowerPoint Presentation</vt:lpstr>
      <vt:lpstr>PowerPoint Presentation</vt:lpstr>
      <vt:lpstr>Data Factory Concepts</vt:lpstr>
      <vt:lpstr>Demo: Customer Churn Pipeline     </vt:lpstr>
      <vt:lpstr>Data Sets: time slicing </vt:lpstr>
      <vt:lpstr>Azure Data Factory </vt:lpstr>
      <vt:lpstr>Customers are looking to derive more and more value from data…</vt:lpstr>
      <vt:lpstr>Additional Common Use Cases:      Customer Profiling:    Product Recommendations, customized offers, etc.   Operational Excellence:    Telemetry systems, usage optimization, etc </vt:lpstr>
      <vt:lpstr>PowerPoint Presentation</vt:lpstr>
      <vt:lpstr>Call to Action</vt:lpstr>
      <vt:lpstr>Questions ?</vt:lpstr>
      <vt:lpstr>Please Complete An Evaluation Form Your input is important!</vt:lpstr>
      <vt:lpstr>Resources</vt:lpstr>
      <vt:lpstr>PowerPoint Presentation</vt:lpstr>
    </vt:vector>
  </TitlesOfParts>
  <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Data Analytics Pipelines Using Azure Data Factory, HDInsight, Azure ML and More</dc:title>
  <dc:subject>Build 2015</dc:subject>
  <dc:creator>Mike Flasko</dc:creator>
  <cp:keywords>Build 2015</cp:keywords>
  <dc:description>Template: Mitchell Derrey, Silver Fox Productions
Formatting: 
Audience Type:</dc:description>
  <cp:lastModifiedBy>Amber Templeton</cp:lastModifiedBy>
  <cp:revision>55</cp:revision>
  <dcterms:created xsi:type="dcterms:W3CDTF">2015-04-24T16:12:02Z</dcterms:created>
  <dcterms:modified xsi:type="dcterms:W3CDTF">2015-04-30T23:45:25Z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173;#Moscone Center|d4f36a2e-dd0d-4424-990f-7c93b4e9f063</vt:lpwstr>
  </property>
  <property fmtid="{D5CDD505-2E9C-101B-9397-08002B2CF9AE}" pid="7" name="Track">
    <vt:lpwstr/>
  </property>
  <property fmtid="{D5CDD505-2E9C-101B-9397-08002B2CF9AE}" pid="8" name="Event Location">
    <vt:lpwstr>172;#San Francisco|84dfcb53-432b-499d-8965-93d483d36b4a</vt:lpwstr>
  </property>
  <property fmtid="{D5CDD505-2E9C-101B-9397-08002B2CF9AE}" pid="9" name="Campaign">
    <vt:lpwstr/>
  </property>
  <property fmtid="{D5CDD505-2E9C-101B-9397-08002B2CF9AE}" pid="10" name="IsMyDocuments">
    <vt:bool>true</vt:bool>
  </property>
  <property fmtid="{D5CDD505-2E9C-101B-9397-08002B2CF9AE}" pid="11" name="Audience1">
    <vt:lpwstr/>
  </property>
  <property fmtid="{D5CDD505-2E9C-101B-9397-08002B2CF9AE}" pid="12" name="TaxKeyword">
    <vt:lpwstr>170;#Build 2015|54419920-0a06-43b0-b2df-79127b266d93</vt:lpwstr>
  </property>
  <property fmtid="{D5CDD505-2E9C-101B-9397-08002B2CF9AE}" pid="13" name="Event Name">
    <vt:lpwstr>171;#BUILD|58542b36-5bf5-46a6-a53f-a41fb7a73785</vt:lpwstr>
  </property>
</Properties>
</file>