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08" r:id="rId5"/>
    <p:sldMasterId id="2147484327" r:id="rId6"/>
  </p:sldMasterIdLst>
  <p:notesMasterIdLst>
    <p:notesMasterId r:id="rId98"/>
  </p:notesMasterIdLst>
  <p:handoutMasterIdLst>
    <p:handoutMasterId r:id="rId99"/>
  </p:handoutMasterIdLst>
  <p:sldIdLst>
    <p:sldId id="256" r:id="rId7"/>
    <p:sldId id="398"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299" r:id="rId9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5 Breakout Template" id="{D75A0D65-BF15-4822-BC6D-74C66FDCD9EE}">
          <p14:sldIdLst>
            <p14:sldId id="256"/>
            <p14:sldId id="398"/>
            <p14:sldId id="310"/>
          </p14:sldIdLst>
        </p14:section>
        <p14:section name="Overview" id="{A343169D-0B29-43F4-AA36-80B584448ECA}">
          <p14:sldIdLst>
            <p14:sldId id="311"/>
            <p14:sldId id="312"/>
            <p14:sldId id="313"/>
            <p14:sldId id="314"/>
            <p14:sldId id="315"/>
            <p14:sldId id="316"/>
            <p14:sldId id="317"/>
            <p14:sldId id="318"/>
            <p14:sldId id="319"/>
            <p14:sldId id="320"/>
            <p14:sldId id="321"/>
            <p14:sldId id="322"/>
            <p14:sldId id="323"/>
            <p14:sldId id="324"/>
          </p14:sldIdLst>
        </p14:section>
        <p14:section name="HW" id="{93E24101-781E-4280-888E-A365C18C2F6F}">
          <p14:sldIdLst>
            <p14:sldId id="325"/>
            <p14:sldId id="326"/>
            <p14:sldId id="327"/>
            <p14:sldId id="328"/>
          </p14:sldIdLst>
        </p14:section>
        <p14:section name="Making your apps adaptive" id="{5D935E1C-BFD4-4D0F-A0FF-16623B9A0E31}">
          <p14:sldIdLst>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Lst>
        </p14:section>
        <p14:section name="Tailored UAP" id="{9C873A5B-50FA-422C-B833-F0454906F78C}">
          <p14:sldIdLst>
            <p14:sldId id="348"/>
            <p14:sldId id="349"/>
            <p14:sldId id="350"/>
            <p14:sldId id="351"/>
            <p14:sldId id="352"/>
          </p14:sldIdLst>
        </p14:section>
        <p14:section name="Packing Universal Apps" id="{490EA853-BD83-4AD0-BDCB-A99FA1D35469}">
          <p14:sldIdLst>
            <p14:sldId id="353"/>
            <p14:sldId id="354"/>
            <p14:sldId id="355"/>
            <p14:sldId id="356"/>
            <p14:sldId id="357"/>
            <p14:sldId id="358"/>
            <p14:sldId id="359"/>
            <p14:sldId id="360"/>
            <p14:sldId id="361"/>
            <p14:sldId id="362"/>
            <p14:sldId id="363"/>
          </p14:sldIdLst>
        </p14:section>
        <p14:section name="Testing" id="{A0331C93-8D22-4ACD-B1D1-F7C9D2F85219}">
          <p14:sldIdLst>
            <p14:sldId id="364"/>
            <p14:sldId id="365"/>
            <p14:sldId id="366"/>
            <p14:sldId id="367"/>
          </p14:sldIdLst>
        </p14:section>
        <p14:section name="Scaling" id="{76465DB3-B2E7-4B00-88BC-1D1F2B99BF2B}">
          <p14:sldIdLst>
            <p14:sldId id="368"/>
            <p14:sldId id="369"/>
            <p14:sldId id="370"/>
            <p14:sldId id="371"/>
            <p14:sldId id="372"/>
            <p14:sldId id="373"/>
            <p14:sldId id="374"/>
            <p14:sldId id="375"/>
            <p14:sldId id="376"/>
            <p14:sldId id="377"/>
            <p14:sldId id="378"/>
            <p14:sldId id="379"/>
            <p14:sldId id="380"/>
            <p14:sldId id="381"/>
            <p14:sldId id="382"/>
            <p14:sldId id="383"/>
            <p14:sldId id="384"/>
            <p14:sldId id="385"/>
          </p14:sldIdLst>
        </p14:section>
        <p14:section name="Multi-screen" id="{C5AB4712-8F77-4EDC-AF3F-12F941611C97}">
          <p14:sldIdLst>
            <p14:sldId id="386"/>
            <p14:sldId id="387"/>
            <p14:sldId id="388"/>
            <p14:sldId id="389"/>
            <p14:sldId id="390"/>
            <p14:sldId id="391"/>
            <p14:sldId id="392"/>
            <p14:sldId id="393"/>
            <p14:sldId id="394"/>
            <p14:sldId id="395"/>
          </p14:sldIdLst>
        </p14:section>
        <p14:section name="Conclusion" id="{B44E19F2-3330-47B4-AE1E-84B760A20B2D}">
          <p14:sldIdLst>
            <p14:sldId id="396"/>
            <p14:sldId id="397"/>
            <p14:sldId id="29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Darren Davis" initials="DD" lastIdx="16" clrIdx="4">
    <p:extLst>
      <p:ext uri="{19B8F6BF-5375-455C-9EA6-DF929625EA0E}">
        <p15:presenceInfo xmlns:p15="http://schemas.microsoft.com/office/powerpoint/2012/main" userId="S-1-5-21-2127521184-1604012920-1887927527-254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8F"/>
    <a:srgbClr val="00176B"/>
    <a:srgbClr val="E3008C"/>
    <a:srgbClr val="FFB900"/>
    <a:srgbClr val="107C10"/>
    <a:srgbClr val="FFFFFF"/>
    <a:srgbClr val="232832"/>
    <a:srgbClr val="525252"/>
    <a:srgbClr val="00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419" autoAdjust="0"/>
    <p:restoredTop sz="96866" autoAdjust="0"/>
  </p:normalViewPr>
  <p:slideViewPr>
    <p:cSldViewPr>
      <p:cViewPr varScale="1">
        <p:scale>
          <a:sx n="126" d="100"/>
          <a:sy n="126" d="100"/>
        </p:scale>
        <p:origin x="558" y="120"/>
      </p:cViewPr>
      <p:guideLst/>
    </p:cSldViewPr>
  </p:slideViewPr>
  <p:outlineViewPr>
    <p:cViewPr>
      <p:scale>
        <a:sx n="33" d="100"/>
        <a:sy n="33" d="100"/>
      </p:scale>
      <p:origin x="0" y="-852"/>
    </p:cViewPr>
  </p:outlineViewPr>
  <p:notesTextViewPr>
    <p:cViewPr>
      <p:scale>
        <a:sx n="100" d="100"/>
        <a:sy n="100" d="100"/>
      </p:scale>
      <p:origin x="0" y="0"/>
    </p:cViewPr>
  </p:notesTextViewPr>
  <p:sorterViewPr>
    <p:cViewPr>
      <p:scale>
        <a:sx n="33" d="100"/>
        <a:sy n="33"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AC922-A9E9-4253-8022-1FA2016B8425}" type="doc">
      <dgm:prSet loTypeId="urn:microsoft.com/office/officeart/2005/8/layout/pyramid2" loCatId="pyramid" qsTypeId="urn:microsoft.com/office/officeart/2005/8/quickstyle/simple1" qsCatId="simple" csTypeId="urn:microsoft.com/office/officeart/2005/8/colors/accent1_2" csCatId="accent1" phldr="1"/>
      <dgm:spPr/>
    </dgm:pt>
    <dgm:pt modelId="{F9E32E21-EDBF-449B-AD8D-7CC630F37A29}">
      <dgm:prSet phldrT="[Text]"/>
      <dgm:spPr/>
      <dgm:t>
        <a:bodyPr/>
        <a:lstStyle/>
        <a:p>
          <a:endParaRPr lang="en-US" dirty="0"/>
        </a:p>
      </dgm:t>
    </dgm:pt>
    <dgm:pt modelId="{870F49EB-43FA-4338-910C-B8CC813538E5}" type="parTrans" cxnId="{47EE7408-B7A6-4EAC-A31D-49523A403614}">
      <dgm:prSet/>
      <dgm:spPr/>
      <dgm:t>
        <a:bodyPr/>
        <a:lstStyle/>
        <a:p>
          <a:endParaRPr lang="en-US"/>
        </a:p>
      </dgm:t>
    </dgm:pt>
    <dgm:pt modelId="{704ADD7C-825E-48BA-8C9D-25D0CF2479B5}" type="sibTrans" cxnId="{47EE7408-B7A6-4EAC-A31D-49523A403614}">
      <dgm:prSet/>
      <dgm:spPr/>
      <dgm:t>
        <a:bodyPr/>
        <a:lstStyle/>
        <a:p>
          <a:endParaRPr lang="en-US"/>
        </a:p>
      </dgm:t>
    </dgm:pt>
    <dgm:pt modelId="{90CBA51A-A107-47CE-BBBD-EB411D6C4B57}">
      <dgm:prSet phldrT="[Text]"/>
      <dgm:spPr/>
      <dgm:t>
        <a:bodyPr/>
        <a:lstStyle/>
        <a:p>
          <a:endParaRPr lang="en-US" dirty="0"/>
        </a:p>
      </dgm:t>
    </dgm:pt>
    <dgm:pt modelId="{ED74E184-347E-455F-98F8-1917936649F0}" type="parTrans" cxnId="{69BBA524-FB82-408C-8A4A-42D25D7EC8F7}">
      <dgm:prSet/>
      <dgm:spPr/>
      <dgm:t>
        <a:bodyPr/>
        <a:lstStyle/>
        <a:p>
          <a:endParaRPr lang="en-US"/>
        </a:p>
      </dgm:t>
    </dgm:pt>
    <dgm:pt modelId="{6EA57628-16B3-4028-A8F0-201CA21951A5}" type="sibTrans" cxnId="{69BBA524-FB82-408C-8A4A-42D25D7EC8F7}">
      <dgm:prSet/>
      <dgm:spPr/>
      <dgm:t>
        <a:bodyPr/>
        <a:lstStyle/>
        <a:p>
          <a:endParaRPr lang="en-US"/>
        </a:p>
      </dgm:t>
    </dgm:pt>
    <dgm:pt modelId="{A22A4F9F-2AA8-48FA-BE60-F15D7F8F0E82}">
      <dgm:prSet phldrT="[Text]" custT="1"/>
      <dgm:spPr/>
      <dgm:t>
        <a:bodyPr/>
        <a:lstStyle/>
        <a:p>
          <a:r>
            <a:rPr lang="en-US" sz="3900" dirty="0" smtClean="0"/>
            <a:t>Fluid UI</a:t>
          </a:r>
          <a:endParaRPr lang="en-US" sz="3900" dirty="0"/>
        </a:p>
      </dgm:t>
    </dgm:pt>
    <dgm:pt modelId="{8523127E-006E-4B0C-BE00-CA7F439A13A4}" type="parTrans" cxnId="{8BEA39E7-8996-491A-B867-90FAE81DDB54}">
      <dgm:prSet/>
      <dgm:spPr/>
      <dgm:t>
        <a:bodyPr/>
        <a:lstStyle/>
        <a:p>
          <a:endParaRPr lang="en-US"/>
        </a:p>
      </dgm:t>
    </dgm:pt>
    <dgm:pt modelId="{31EA3960-5836-4961-8155-88ADC7E677F7}" type="sibTrans" cxnId="{8BEA39E7-8996-491A-B867-90FAE81DDB54}">
      <dgm:prSet/>
      <dgm:spPr/>
      <dgm:t>
        <a:bodyPr/>
        <a:lstStyle/>
        <a:p>
          <a:endParaRPr lang="en-US"/>
        </a:p>
      </dgm:t>
    </dgm:pt>
    <dgm:pt modelId="{A9076709-7C82-4C77-A905-C2FAA21533B3}" type="pres">
      <dgm:prSet presAssocID="{1E5AC922-A9E9-4253-8022-1FA2016B8425}" presName="compositeShape" presStyleCnt="0">
        <dgm:presLayoutVars>
          <dgm:dir/>
          <dgm:resizeHandles/>
        </dgm:presLayoutVars>
      </dgm:prSet>
      <dgm:spPr/>
    </dgm:pt>
    <dgm:pt modelId="{9DAF9012-00CA-4241-856A-E8A157E91EF1}" type="pres">
      <dgm:prSet presAssocID="{1E5AC922-A9E9-4253-8022-1FA2016B8425}" presName="pyramid" presStyleLbl="node1" presStyleIdx="0" presStyleCnt="1"/>
      <dgm:spPr/>
    </dgm:pt>
    <dgm:pt modelId="{0230D094-B4D9-46CA-B30D-64759829B74D}" type="pres">
      <dgm:prSet presAssocID="{1E5AC922-A9E9-4253-8022-1FA2016B8425}" presName="theList" presStyleCnt="0"/>
      <dgm:spPr/>
    </dgm:pt>
    <dgm:pt modelId="{100DBDF3-AFD4-4480-871B-77961C3499A4}" type="pres">
      <dgm:prSet presAssocID="{F9E32E21-EDBF-449B-AD8D-7CC630F37A29}" presName="aNode" presStyleLbl="fgAcc1" presStyleIdx="0" presStyleCnt="3">
        <dgm:presLayoutVars>
          <dgm:bulletEnabled val="1"/>
        </dgm:presLayoutVars>
      </dgm:prSet>
      <dgm:spPr/>
      <dgm:t>
        <a:bodyPr/>
        <a:lstStyle/>
        <a:p>
          <a:endParaRPr lang="en-US"/>
        </a:p>
      </dgm:t>
    </dgm:pt>
    <dgm:pt modelId="{4770AA08-1844-477B-8B7E-DF88694DE169}" type="pres">
      <dgm:prSet presAssocID="{F9E32E21-EDBF-449B-AD8D-7CC630F37A29}" presName="aSpace" presStyleCnt="0"/>
      <dgm:spPr/>
    </dgm:pt>
    <dgm:pt modelId="{FD243F6B-B230-47BE-99CF-16C0FF06D632}" type="pres">
      <dgm:prSet presAssocID="{90CBA51A-A107-47CE-BBBD-EB411D6C4B57}" presName="aNode" presStyleLbl="fgAcc1" presStyleIdx="1" presStyleCnt="3">
        <dgm:presLayoutVars>
          <dgm:bulletEnabled val="1"/>
        </dgm:presLayoutVars>
      </dgm:prSet>
      <dgm:spPr/>
      <dgm:t>
        <a:bodyPr/>
        <a:lstStyle/>
        <a:p>
          <a:endParaRPr lang="en-US"/>
        </a:p>
      </dgm:t>
    </dgm:pt>
    <dgm:pt modelId="{2690F676-2BC5-4BD3-B19A-E747F37EBFBC}" type="pres">
      <dgm:prSet presAssocID="{90CBA51A-A107-47CE-BBBD-EB411D6C4B57}" presName="aSpace" presStyleCnt="0"/>
      <dgm:spPr/>
    </dgm:pt>
    <dgm:pt modelId="{D2F4A532-8D1B-4B84-9CCB-918951C4CBE7}" type="pres">
      <dgm:prSet presAssocID="{A22A4F9F-2AA8-48FA-BE60-F15D7F8F0E82}" presName="aNode" presStyleLbl="fgAcc1" presStyleIdx="2" presStyleCnt="3">
        <dgm:presLayoutVars>
          <dgm:bulletEnabled val="1"/>
        </dgm:presLayoutVars>
      </dgm:prSet>
      <dgm:spPr/>
      <dgm:t>
        <a:bodyPr/>
        <a:lstStyle/>
        <a:p>
          <a:endParaRPr lang="en-US"/>
        </a:p>
      </dgm:t>
    </dgm:pt>
    <dgm:pt modelId="{D0E154DF-596D-44A7-9167-70F1DB09A3FE}" type="pres">
      <dgm:prSet presAssocID="{A22A4F9F-2AA8-48FA-BE60-F15D7F8F0E82}" presName="aSpace" presStyleCnt="0"/>
      <dgm:spPr/>
    </dgm:pt>
  </dgm:ptLst>
  <dgm:cxnLst>
    <dgm:cxn modelId="{39482640-E98A-4B74-AA39-7FB80AF06314}" type="presOf" srcId="{1E5AC922-A9E9-4253-8022-1FA2016B8425}" destId="{A9076709-7C82-4C77-A905-C2FAA21533B3}" srcOrd="0" destOrd="0" presId="urn:microsoft.com/office/officeart/2005/8/layout/pyramid2"/>
    <dgm:cxn modelId="{47EE7408-B7A6-4EAC-A31D-49523A403614}" srcId="{1E5AC922-A9E9-4253-8022-1FA2016B8425}" destId="{F9E32E21-EDBF-449B-AD8D-7CC630F37A29}" srcOrd="0" destOrd="0" parTransId="{870F49EB-43FA-4338-910C-B8CC813538E5}" sibTransId="{704ADD7C-825E-48BA-8C9D-25D0CF2479B5}"/>
    <dgm:cxn modelId="{69BBA524-FB82-408C-8A4A-42D25D7EC8F7}" srcId="{1E5AC922-A9E9-4253-8022-1FA2016B8425}" destId="{90CBA51A-A107-47CE-BBBD-EB411D6C4B57}" srcOrd="1" destOrd="0" parTransId="{ED74E184-347E-455F-98F8-1917936649F0}" sibTransId="{6EA57628-16B3-4028-A8F0-201CA21951A5}"/>
    <dgm:cxn modelId="{34F1F12D-A787-48E4-B50D-B8B0914DF69C}" type="presOf" srcId="{90CBA51A-A107-47CE-BBBD-EB411D6C4B57}" destId="{FD243F6B-B230-47BE-99CF-16C0FF06D632}" srcOrd="0" destOrd="0" presId="urn:microsoft.com/office/officeart/2005/8/layout/pyramid2"/>
    <dgm:cxn modelId="{FF7E9E28-5257-482F-9398-FB2E82AB31B2}" type="presOf" srcId="{F9E32E21-EDBF-449B-AD8D-7CC630F37A29}" destId="{100DBDF3-AFD4-4480-871B-77961C3499A4}" srcOrd="0" destOrd="0" presId="urn:microsoft.com/office/officeart/2005/8/layout/pyramid2"/>
    <dgm:cxn modelId="{8BEA39E7-8996-491A-B867-90FAE81DDB54}" srcId="{1E5AC922-A9E9-4253-8022-1FA2016B8425}" destId="{A22A4F9F-2AA8-48FA-BE60-F15D7F8F0E82}" srcOrd="2" destOrd="0" parTransId="{8523127E-006E-4B0C-BE00-CA7F439A13A4}" sibTransId="{31EA3960-5836-4961-8155-88ADC7E677F7}"/>
    <dgm:cxn modelId="{5CDAB97D-9B26-4C27-B0E7-E8D0DDB4DD56}" type="presOf" srcId="{A22A4F9F-2AA8-48FA-BE60-F15D7F8F0E82}" destId="{D2F4A532-8D1B-4B84-9CCB-918951C4CBE7}" srcOrd="0" destOrd="0" presId="urn:microsoft.com/office/officeart/2005/8/layout/pyramid2"/>
    <dgm:cxn modelId="{009243B3-BC16-4D87-9598-EBFF17D0CE66}" type="presParOf" srcId="{A9076709-7C82-4C77-A905-C2FAA21533B3}" destId="{9DAF9012-00CA-4241-856A-E8A157E91EF1}" srcOrd="0" destOrd="0" presId="urn:microsoft.com/office/officeart/2005/8/layout/pyramid2"/>
    <dgm:cxn modelId="{CD94A1BF-0005-4425-8FAF-FBE82B857E55}" type="presParOf" srcId="{A9076709-7C82-4C77-A905-C2FAA21533B3}" destId="{0230D094-B4D9-46CA-B30D-64759829B74D}" srcOrd="1" destOrd="0" presId="urn:microsoft.com/office/officeart/2005/8/layout/pyramid2"/>
    <dgm:cxn modelId="{C75F9DD1-FADB-41F5-B724-C646FE451C52}" type="presParOf" srcId="{0230D094-B4D9-46CA-B30D-64759829B74D}" destId="{100DBDF3-AFD4-4480-871B-77961C3499A4}" srcOrd="0" destOrd="0" presId="urn:microsoft.com/office/officeart/2005/8/layout/pyramid2"/>
    <dgm:cxn modelId="{A93E9881-340B-4A25-8353-3CDA0AC6EBCB}" type="presParOf" srcId="{0230D094-B4D9-46CA-B30D-64759829B74D}" destId="{4770AA08-1844-477B-8B7E-DF88694DE169}" srcOrd="1" destOrd="0" presId="urn:microsoft.com/office/officeart/2005/8/layout/pyramid2"/>
    <dgm:cxn modelId="{38F2C494-D977-4274-9A33-22D0B516470E}" type="presParOf" srcId="{0230D094-B4D9-46CA-B30D-64759829B74D}" destId="{FD243F6B-B230-47BE-99CF-16C0FF06D632}" srcOrd="2" destOrd="0" presId="urn:microsoft.com/office/officeart/2005/8/layout/pyramid2"/>
    <dgm:cxn modelId="{C9130C29-97F4-4929-9BEA-E04FD861A4C6}" type="presParOf" srcId="{0230D094-B4D9-46CA-B30D-64759829B74D}" destId="{2690F676-2BC5-4BD3-B19A-E747F37EBFBC}" srcOrd="3" destOrd="0" presId="urn:microsoft.com/office/officeart/2005/8/layout/pyramid2"/>
    <dgm:cxn modelId="{7C6CB3BD-3919-4946-ACBE-FB8192D6453E}" type="presParOf" srcId="{0230D094-B4D9-46CA-B30D-64759829B74D}" destId="{D2F4A532-8D1B-4B84-9CCB-918951C4CBE7}" srcOrd="4" destOrd="0" presId="urn:microsoft.com/office/officeart/2005/8/layout/pyramid2"/>
    <dgm:cxn modelId="{EC56E930-6236-46D2-9E79-77C906C13069}" type="presParOf" srcId="{0230D094-B4D9-46CA-B30D-64759829B74D}" destId="{D0E154DF-596D-44A7-9167-70F1DB09A3FE}"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5AC922-A9E9-4253-8022-1FA2016B8425}" type="doc">
      <dgm:prSet loTypeId="urn:microsoft.com/office/officeart/2005/8/layout/pyramid2" loCatId="pyramid" qsTypeId="urn:microsoft.com/office/officeart/2005/8/quickstyle/simple1" qsCatId="simple" csTypeId="urn:microsoft.com/office/officeart/2005/8/colors/accent1_2" csCatId="accent1" phldr="1"/>
      <dgm:spPr/>
    </dgm:pt>
    <dgm:pt modelId="{F9E32E21-EDBF-449B-AD8D-7CC630F37A29}">
      <dgm:prSet phldrT="[Text]"/>
      <dgm:spPr/>
      <dgm:t>
        <a:bodyPr/>
        <a:lstStyle/>
        <a:p>
          <a:endParaRPr lang="en-US" dirty="0"/>
        </a:p>
      </dgm:t>
    </dgm:pt>
    <dgm:pt modelId="{870F49EB-43FA-4338-910C-B8CC813538E5}" type="parTrans" cxnId="{47EE7408-B7A6-4EAC-A31D-49523A403614}">
      <dgm:prSet/>
      <dgm:spPr/>
      <dgm:t>
        <a:bodyPr/>
        <a:lstStyle/>
        <a:p>
          <a:endParaRPr lang="en-US"/>
        </a:p>
      </dgm:t>
    </dgm:pt>
    <dgm:pt modelId="{704ADD7C-825E-48BA-8C9D-25D0CF2479B5}" type="sibTrans" cxnId="{47EE7408-B7A6-4EAC-A31D-49523A403614}">
      <dgm:prSet/>
      <dgm:spPr/>
      <dgm:t>
        <a:bodyPr/>
        <a:lstStyle/>
        <a:p>
          <a:endParaRPr lang="en-US"/>
        </a:p>
      </dgm:t>
    </dgm:pt>
    <dgm:pt modelId="{90CBA51A-A107-47CE-BBBD-EB411D6C4B57}">
      <dgm:prSet phldrT="[Text]"/>
      <dgm:spPr/>
      <dgm:t>
        <a:bodyPr/>
        <a:lstStyle/>
        <a:p>
          <a:r>
            <a:rPr lang="en-US" dirty="0" smtClean="0"/>
            <a:t>Responsive UI</a:t>
          </a:r>
          <a:endParaRPr lang="en-US" dirty="0"/>
        </a:p>
      </dgm:t>
    </dgm:pt>
    <dgm:pt modelId="{ED74E184-347E-455F-98F8-1917936649F0}" type="parTrans" cxnId="{69BBA524-FB82-408C-8A4A-42D25D7EC8F7}">
      <dgm:prSet/>
      <dgm:spPr/>
      <dgm:t>
        <a:bodyPr/>
        <a:lstStyle/>
        <a:p>
          <a:endParaRPr lang="en-US"/>
        </a:p>
      </dgm:t>
    </dgm:pt>
    <dgm:pt modelId="{6EA57628-16B3-4028-A8F0-201CA21951A5}" type="sibTrans" cxnId="{69BBA524-FB82-408C-8A4A-42D25D7EC8F7}">
      <dgm:prSet/>
      <dgm:spPr/>
      <dgm:t>
        <a:bodyPr/>
        <a:lstStyle/>
        <a:p>
          <a:endParaRPr lang="en-US"/>
        </a:p>
      </dgm:t>
    </dgm:pt>
    <dgm:pt modelId="{A22A4F9F-2AA8-48FA-BE60-F15D7F8F0E82}">
      <dgm:prSet phldrT="[Text]"/>
      <dgm:spPr/>
      <dgm:t>
        <a:bodyPr/>
        <a:lstStyle/>
        <a:p>
          <a:r>
            <a:rPr lang="en-US" dirty="0" smtClean="0"/>
            <a:t>Fluid UI</a:t>
          </a:r>
          <a:endParaRPr lang="en-US" dirty="0"/>
        </a:p>
      </dgm:t>
    </dgm:pt>
    <dgm:pt modelId="{8523127E-006E-4B0C-BE00-CA7F439A13A4}" type="parTrans" cxnId="{8BEA39E7-8996-491A-B867-90FAE81DDB54}">
      <dgm:prSet/>
      <dgm:spPr/>
      <dgm:t>
        <a:bodyPr/>
        <a:lstStyle/>
        <a:p>
          <a:endParaRPr lang="en-US"/>
        </a:p>
      </dgm:t>
    </dgm:pt>
    <dgm:pt modelId="{31EA3960-5836-4961-8155-88ADC7E677F7}" type="sibTrans" cxnId="{8BEA39E7-8996-491A-B867-90FAE81DDB54}">
      <dgm:prSet/>
      <dgm:spPr/>
      <dgm:t>
        <a:bodyPr/>
        <a:lstStyle/>
        <a:p>
          <a:endParaRPr lang="en-US"/>
        </a:p>
      </dgm:t>
    </dgm:pt>
    <dgm:pt modelId="{A9076709-7C82-4C77-A905-C2FAA21533B3}" type="pres">
      <dgm:prSet presAssocID="{1E5AC922-A9E9-4253-8022-1FA2016B8425}" presName="compositeShape" presStyleCnt="0">
        <dgm:presLayoutVars>
          <dgm:dir/>
          <dgm:resizeHandles/>
        </dgm:presLayoutVars>
      </dgm:prSet>
      <dgm:spPr/>
    </dgm:pt>
    <dgm:pt modelId="{9DAF9012-00CA-4241-856A-E8A157E91EF1}" type="pres">
      <dgm:prSet presAssocID="{1E5AC922-A9E9-4253-8022-1FA2016B8425}" presName="pyramid" presStyleLbl="node1" presStyleIdx="0" presStyleCnt="1"/>
      <dgm:spPr/>
    </dgm:pt>
    <dgm:pt modelId="{0230D094-B4D9-46CA-B30D-64759829B74D}" type="pres">
      <dgm:prSet presAssocID="{1E5AC922-A9E9-4253-8022-1FA2016B8425}" presName="theList" presStyleCnt="0"/>
      <dgm:spPr/>
    </dgm:pt>
    <dgm:pt modelId="{100DBDF3-AFD4-4480-871B-77961C3499A4}" type="pres">
      <dgm:prSet presAssocID="{F9E32E21-EDBF-449B-AD8D-7CC630F37A29}" presName="aNode" presStyleLbl="fgAcc1" presStyleIdx="0" presStyleCnt="3">
        <dgm:presLayoutVars>
          <dgm:bulletEnabled val="1"/>
        </dgm:presLayoutVars>
      </dgm:prSet>
      <dgm:spPr/>
      <dgm:t>
        <a:bodyPr/>
        <a:lstStyle/>
        <a:p>
          <a:endParaRPr lang="en-US"/>
        </a:p>
      </dgm:t>
    </dgm:pt>
    <dgm:pt modelId="{4770AA08-1844-477B-8B7E-DF88694DE169}" type="pres">
      <dgm:prSet presAssocID="{F9E32E21-EDBF-449B-AD8D-7CC630F37A29}" presName="aSpace" presStyleCnt="0"/>
      <dgm:spPr/>
    </dgm:pt>
    <dgm:pt modelId="{FD243F6B-B230-47BE-99CF-16C0FF06D632}" type="pres">
      <dgm:prSet presAssocID="{90CBA51A-A107-47CE-BBBD-EB411D6C4B57}" presName="aNode" presStyleLbl="fgAcc1" presStyleIdx="1" presStyleCnt="3">
        <dgm:presLayoutVars>
          <dgm:bulletEnabled val="1"/>
        </dgm:presLayoutVars>
      </dgm:prSet>
      <dgm:spPr/>
      <dgm:t>
        <a:bodyPr/>
        <a:lstStyle/>
        <a:p>
          <a:endParaRPr lang="en-US"/>
        </a:p>
      </dgm:t>
    </dgm:pt>
    <dgm:pt modelId="{2690F676-2BC5-4BD3-B19A-E747F37EBFBC}" type="pres">
      <dgm:prSet presAssocID="{90CBA51A-A107-47CE-BBBD-EB411D6C4B57}" presName="aSpace" presStyleCnt="0"/>
      <dgm:spPr/>
    </dgm:pt>
    <dgm:pt modelId="{D2F4A532-8D1B-4B84-9CCB-918951C4CBE7}" type="pres">
      <dgm:prSet presAssocID="{A22A4F9F-2AA8-48FA-BE60-F15D7F8F0E82}" presName="aNode" presStyleLbl="fgAcc1" presStyleIdx="2" presStyleCnt="3">
        <dgm:presLayoutVars>
          <dgm:bulletEnabled val="1"/>
        </dgm:presLayoutVars>
      </dgm:prSet>
      <dgm:spPr/>
      <dgm:t>
        <a:bodyPr/>
        <a:lstStyle/>
        <a:p>
          <a:endParaRPr lang="en-US"/>
        </a:p>
      </dgm:t>
    </dgm:pt>
    <dgm:pt modelId="{D0E154DF-596D-44A7-9167-70F1DB09A3FE}" type="pres">
      <dgm:prSet presAssocID="{A22A4F9F-2AA8-48FA-BE60-F15D7F8F0E82}" presName="aSpace" presStyleCnt="0"/>
      <dgm:spPr/>
    </dgm:pt>
  </dgm:ptLst>
  <dgm:cxnLst>
    <dgm:cxn modelId="{D56DBDE1-CEF0-4CD9-8535-8AF36F0FE53D}" type="presOf" srcId="{F9E32E21-EDBF-449B-AD8D-7CC630F37A29}" destId="{100DBDF3-AFD4-4480-871B-77961C3499A4}" srcOrd="0" destOrd="0" presId="urn:microsoft.com/office/officeart/2005/8/layout/pyramid2"/>
    <dgm:cxn modelId="{AD022653-14D9-4F34-9B01-607783F43611}" type="presOf" srcId="{1E5AC922-A9E9-4253-8022-1FA2016B8425}" destId="{A9076709-7C82-4C77-A905-C2FAA21533B3}" srcOrd="0" destOrd="0" presId="urn:microsoft.com/office/officeart/2005/8/layout/pyramid2"/>
    <dgm:cxn modelId="{47EE7408-B7A6-4EAC-A31D-49523A403614}" srcId="{1E5AC922-A9E9-4253-8022-1FA2016B8425}" destId="{F9E32E21-EDBF-449B-AD8D-7CC630F37A29}" srcOrd="0" destOrd="0" parTransId="{870F49EB-43FA-4338-910C-B8CC813538E5}" sibTransId="{704ADD7C-825E-48BA-8C9D-25D0CF2479B5}"/>
    <dgm:cxn modelId="{69BBA524-FB82-408C-8A4A-42D25D7EC8F7}" srcId="{1E5AC922-A9E9-4253-8022-1FA2016B8425}" destId="{90CBA51A-A107-47CE-BBBD-EB411D6C4B57}" srcOrd="1" destOrd="0" parTransId="{ED74E184-347E-455F-98F8-1917936649F0}" sibTransId="{6EA57628-16B3-4028-A8F0-201CA21951A5}"/>
    <dgm:cxn modelId="{0F01E7E9-6D23-4993-83FD-CE9BC2264A95}" type="presOf" srcId="{A22A4F9F-2AA8-48FA-BE60-F15D7F8F0E82}" destId="{D2F4A532-8D1B-4B84-9CCB-918951C4CBE7}" srcOrd="0" destOrd="0" presId="urn:microsoft.com/office/officeart/2005/8/layout/pyramid2"/>
    <dgm:cxn modelId="{E8A44A3D-0C70-45A7-B782-526E50725FA8}" type="presOf" srcId="{90CBA51A-A107-47CE-BBBD-EB411D6C4B57}" destId="{FD243F6B-B230-47BE-99CF-16C0FF06D632}" srcOrd="0" destOrd="0" presId="urn:microsoft.com/office/officeart/2005/8/layout/pyramid2"/>
    <dgm:cxn modelId="{8BEA39E7-8996-491A-B867-90FAE81DDB54}" srcId="{1E5AC922-A9E9-4253-8022-1FA2016B8425}" destId="{A22A4F9F-2AA8-48FA-BE60-F15D7F8F0E82}" srcOrd="2" destOrd="0" parTransId="{8523127E-006E-4B0C-BE00-CA7F439A13A4}" sibTransId="{31EA3960-5836-4961-8155-88ADC7E677F7}"/>
    <dgm:cxn modelId="{7A13ADEA-122F-40BC-A2B6-C648D5BB2463}" type="presParOf" srcId="{A9076709-7C82-4C77-A905-C2FAA21533B3}" destId="{9DAF9012-00CA-4241-856A-E8A157E91EF1}" srcOrd="0" destOrd="0" presId="urn:microsoft.com/office/officeart/2005/8/layout/pyramid2"/>
    <dgm:cxn modelId="{50A296F8-2276-44F1-AF24-54FB904FEA68}" type="presParOf" srcId="{A9076709-7C82-4C77-A905-C2FAA21533B3}" destId="{0230D094-B4D9-46CA-B30D-64759829B74D}" srcOrd="1" destOrd="0" presId="urn:microsoft.com/office/officeart/2005/8/layout/pyramid2"/>
    <dgm:cxn modelId="{695FFEAA-0088-47A7-A5A9-737D2442D980}" type="presParOf" srcId="{0230D094-B4D9-46CA-B30D-64759829B74D}" destId="{100DBDF3-AFD4-4480-871B-77961C3499A4}" srcOrd="0" destOrd="0" presId="urn:microsoft.com/office/officeart/2005/8/layout/pyramid2"/>
    <dgm:cxn modelId="{9FB8457D-96AE-49A0-901E-3A445DF6A5CC}" type="presParOf" srcId="{0230D094-B4D9-46CA-B30D-64759829B74D}" destId="{4770AA08-1844-477B-8B7E-DF88694DE169}" srcOrd="1" destOrd="0" presId="urn:microsoft.com/office/officeart/2005/8/layout/pyramid2"/>
    <dgm:cxn modelId="{83495CF5-ED45-47B8-8AAB-B70D49D17138}" type="presParOf" srcId="{0230D094-B4D9-46CA-B30D-64759829B74D}" destId="{FD243F6B-B230-47BE-99CF-16C0FF06D632}" srcOrd="2" destOrd="0" presId="urn:microsoft.com/office/officeart/2005/8/layout/pyramid2"/>
    <dgm:cxn modelId="{52FB1456-C372-43BB-B878-99C2677B8A38}" type="presParOf" srcId="{0230D094-B4D9-46CA-B30D-64759829B74D}" destId="{2690F676-2BC5-4BD3-B19A-E747F37EBFBC}" srcOrd="3" destOrd="0" presId="urn:microsoft.com/office/officeart/2005/8/layout/pyramid2"/>
    <dgm:cxn modelId="{3FE112DA-63CA-4E86-B7CF-52E36EC8942E}" type="presParOf" srcId="{0230D094-B4D9-46CA-B30D-64759829B74D}" destId="{D2F4A532-8D1B-4B84-9CCB-918951C4CBE7}" srcOrd="4" destOrd="0" presId="urn:microsoft.com/office/officeart/2005/8/layout/pyramid2"/>
    <dgm:cxn modelId="{7DAE22AD-DB8C-404C-ADC2-DCCB44FC69C4}" type="presParOf" srcId="{0230D094-B4D9-46CA-B30D-64759829B74D}" destId="{D0E154DF-596D-44A7-9167-70F1DB09A3FE}"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5AC922-A9E9-4253-8022-1FA2016B8425}" type="doc">
      <dgm:prSet loTypeId="urn:microsoft.com/office/officeart/2005/8/layout/pyramid2" loCatId="pyramid" qsTypeId="urn:microsoft.com/office/officeart/2005/8/quickstyle/simple1" qsCatId="simple" csTypeId="urn:microsoft.com/office/officeart/2005/8/colors/accent1_2" csCatId="accent1" phldr="1"/>
      <dgm:spPr/>
    </dgm:pt>
    <dgm:pt modelId="{F9E32E21-EDBF-449B-AD8D-7CC630F37A29}">
      <dgm:prSet phldrT="[Text]"/>
      <dgm:spPr/>
      <dgm:t>
        <a:bodyPr/>
        <a:lstStyle/>
        <a:p>
          <a:r>
            <a:rPr lang="en-US" dirty="0" smtClean="0"/>
            <a:t>Tailored UI</a:t>
          </a:r>
          <a:endParaRPr lang="en-US" dirty="0"/>
        </a:p>
      </dgm:t>
    </dgm:pt>
    <dgm:pt modelId="{870F49EB-43FA-4338-910C-B8CC813538E5}" type="parTrans" cxnId="{47EE7408-B7A6-4EAC-A31D-49523A403614}">
      <dgm:prSet/>
      <dgm:spPr/>
      <dgm:t>
        <a:bodyPr/>
        <a:lstStyle/>
        <a:p>
          <a:endParaRPr lang="en-US"/>
        </a:p>
      </dgm:t>
    </dgm:pt>
    <dgm:pt modelId="{704ADD7C-825E-48BA-8C9D-25D0CF2479B5}" type="sibTrans" cxnId="{47EE7408-B7A6-4EAC-A31D-49523A403614}">
      <dgm:prSet/>
      <dgm:spPr/>
      <dgm:t>
        <a:bodyPr/>
        <a:lstStyle/>
        <a:p>
          <a:endParaRPr lang="en-US"/>
        </a:p>
      </dgm:t>
    </dgm:pt>
    <dgm:pt modelId="{90CBA51A-A107-47CE-BBBD-EB411D6C4B57}">
      <dgm:prSet phldrT="[Text]"/>
      <dgm:spPr/>
      <dgm:t>
        <a:bodyPr/>
        <a:lstStyle/>
        <a:p>
          <a:r>
            <a:rPr lang="en-US" dirty="0" smtClean="0"/>
            <a:t>Responsive UI</a:t>
          </a:r>
          <a:endParaRPr lang="en-US" dirty="0"/>
        </a:p>
      </dgm:t>
    </dgm:pt>
    <dgm:pt modelId="{ED74E184-347E-455F-98F8-1917936649F0}" type="parTrans" cxnId="{69BBA524-FB82-408C-8A4A-42D25D7EC8F7}">
      <dgm:prSet/>
      <dgm:spPr/>
      <dgm:t>
        <a:bodyPr/>
        <a:lstStyle/>
        <a:p>
          <a:endParaRPr lang="en-US"/>
        </a:p>
      </dgm:t>
    </dgm:pt>
    <dgm:pt modelId="{6EA57628-16B3-4028-A8F0-201CA21951A5}" type="sibTrans" cxnId="{69BBA524-FB82-408C-8A4A-42D25D7EC8F7}">
      <dgm:prSet/>
      <dgm:spPr/>
      <dgm:t>
        <a:bodyPr/>
        <a:lstStyle/>
        <a:p>
          <a:endParaRPr lang="en-US"/>
        </a:p>
      </dgm:t>
    </dgm:pt>
    <dgm:pt modelId="{A22A4F9F-2AA8-48FA-BE60-F15D7F8F0E82}">
      <dgm:prSet phldrT="[Text]"/>
      <dgm:spPr/>
      <dgm:t>
        <a:bodyPr/>
        <a:lstStyle/>
        <a:p>
          <a:r>
            <a:rPr lang="en-US" dirty="0" smtClean="0"/>
            <a:t>Fluid UI</a:t>
          </a:r>
          <a:endParaRPr lang="en-US" dirty="0"/>
        </a:p>
      </dgm:t>
    </dgm:pt>
    <dgm:pt modelId="{8523127E-006E-4B0C-BE00-CA7F439A13A4}" type="parTrans" cxnId="{8BEA39E7-8996-491A-B867-90FAE81DDB54}">
      <dgm:prSet/>
      <dgm:spPr/>
      <dgm:t>
        <a:bodyPr/>
        <a:lstStyle/>
        <a:p>
          <a:endParaRPr lang="en-US"/>
        </a:p>
      </dgm:t>
    </dgm:pt>
    <dgm:pt modelId="{31EA3960-5836-4961-8155-88ADC7E677F7}" type="sibTrans" cxnId="{8BEA39E7-8996-491A-B867-90FAE81DDB54}">
      <dgm:prSet/>
      <dgm:spPr/>
      <dgm:t>
        <a:bodyPr/>
        <a:lstStyle/>
        <a:p>
          <a:endParaRPr lang="en-US"/>
        </a:p>
      </dgm:t>
    </dgm:pt>
    <dgm:pt modelId="{A9076709-7C82-4C77-A905-C2FAA21533B3}" type="pres">
      <dgm:prSet presAssocID="{1E5AC922-A9E9-4253-8022-1FA2016B8425}" presName="compositeShape" presStyleCnt="0">
        <dgm:presLayoutVars>
          <dgm:dir/>
          <dgm:resizeHandles/>
        </dgm:presLayoutVars>
      </dgm:prSet>
      <dgm:spPr/>
    </dgm:pt>
    <dgm:pt modelId="{9DAF9012-00CA-4241-856A-E8A157E91EF1}" type="pres">
      <dgm:prSet presAssocID="{1E5AC922-A9E9-4253-8022-1FA2016B8425}" presName="pyramid" presStyleLbl="node1" presStyleIdx="0" presStyleCnt="1"/>
      <dgm:spPr/>
    </dgm:pt>
    <dgm:pt modelId="{0230D094-B4D9-46CA-B30D-64759829B74D}" type="pres">
      <dgm:prSet presAssocID="{1E5AC922-A9E9-4253-8022-1FA2016B8425}" presName="theList" presStyleCnt="0"/>
      <dgm:spPr/>
    </dgm:pt>
    <dgm:pt modelId="{100DBDF3-AFD4-4480-871B-77961C3499A4}" type="pres">
      <dgm:prSet presAssocID="{F9E32E21-EDBF-449B-AD8D-7CC630F37A29}" presName="aNode" presStyleLbl="fgAcc1" presStyleIdx="0" presStyleCnt="3">
        <dgm:presLayoutVars>
          <dgm:bulletEnabled val="1"/>
        </dgm:presLayoutVars>
      </dgm:prSet>
      <dgm:spPr/>
      <dgm:t>
        <a:bodyPr/>
        <a:lstStyle/>
        <a:p>
          <a:endParaRPr lang="en-US"/>
        </a:p>
      </dgm:t>
    </dgm:pt>
    <dgm:pt modelId="{4770AA08-1844-477B-8B7E-DF88694DE169}" type="pres">
      <dgm:prSet presAssocID="{F9E32E21-EDBF-449B-AD8D-7CC630F37A29}" presName="aSpace" presStyleCnt="0"/>
      <dgm:spPr/>
    </dgm:pt>
    <dgm:pt modelId="{FD243F6B-B230-47BE-99CF-16C0FF06D632}" type="pres">
      <dgm:prSet presAssocID="{90CBA51A-A107-47CE-BBBD-EB411D6C4B57}" presName="aNode" presStyleLbl="fgAcc1" presStyleIdx="1" presStyleCnt="3">
        <dgm:presLayoutVars>
          <dgm:bulletEnabled val="1"/>
        </dgm:presLayoutVars>
      </dgm:prSet>
      <dgm:spPr/>
      <dgm:t>
        <a:bodyPr/>
        <a:lstStyle/>
        <a:p>
          <a:endParaRPr lang="en-US"/>
        </a:p>
      </dgm:t>
    </dgm:pt>
    <dgm:pt modelId="{2690F676-2BC5-4BD3-B19A-E747F37EBFBC}" type="pres">
      <dgm:prSet presAssocID="{90CBA51A-A107-47CE-BBBD-EB411D6C4B57}" presName="aSpace" presStyleCnt="0"/>
      <dgm:spPr/>
    </dgm:pt>
    <dgm:pt modelId="{D2F4A532-8D1B-4B84-9CCB-918951C4CBE7}" type="pres">
      <dgm:prSet presAssocID="{A22A4F9F-2AA8-48FA-BE60-F15D7F8F0E82}" presName="aNode" presStyleLbl="fgAcc1" presStyleIdx="2" presStyleCnt="3">
        <dgm:presLayoutVars>
          <dgm:bulletEnabled val="1"/>
        </dgm:presLayoutVars>
      </dgm:prSet>
      <dgm:spPr/>
      <dgm:t>
        <a:bodyPr/>
        <a:lstStyle/>
        <a:p>
          <a:endParaRPr lang="en-US"/>
        </a:p>
      </dgm:t>
    </dgm:pt>
    <dgm:pt modelId="{D0E154DF-596D-44A7-9167-70F1DB09A3FE}" type="pres">
      <dgm:prSet presAssocID="{A22A4F9F-2AA8-48FA-BE60-F15D7F8F0E82}" presName="aSpace" presStyleCnt="0"/>
      <dgm:spPr/>
    </dgm:pt>
  </dgm:ptLst>
  <dgm:cxnLst>
    <dgm:cxn modelId="{72C2FEF0-6BEF-469D-A34C-3F0E022B9BC6}" type="presOf" srcId="{90CBA51A-A107-47CE-BBBD-EB411D6C4B57}" destId="{FD243F6B-B230-47BE-99CF-16C0FF06D632}" srcOrd="0" destOrd="0" presId="urn:microsoft.com/office/officeart/2005/8/layout/pyramid2"/>
    <dgm:cxn modelId="{69BBA524-FB82-408C-8A4A-42D25D7EC8F7}" srcId="{1E5AC922-A9E9-4253-8022-1FA2016B8425}" destId="{90CBA51A-A107-47CE-BBBD-EB411D6C4B57}" srcOrd="1" destOrd="0" parTransId="{ED74E184-347E-455F-98F8-1917936649F0}" sibTransId="{6EA57628-16B3-4028-A8F0-201CA21951A5}"/>
    <dgm:cxn modelId="{47EE7408-B7A6-4EAC-A31D-49523A403614}" srcId="{1E5AC922-A9E9-4253-8022-1FA2016B8425}" destId="{F9E32E21-EDBF-449B-AD8D-7CC630F37A29}" srcOrd="0" destOrd="0" parTransId="{870F49EB-43FA-4338-910C-B8CC813538E5}" sibTransId="{704ADD7C-825E-48BA-8C9D-25D0CF2479B5}"/>
    <dgm:cxn modelId="{53E3593A-D43E-4BEF-A804-1DB2A4BC391C}" type="presOf" srcId="{1E5AC922-A9E9-4253-8022-1FA2016B8425}" destId="{A9076709-7C82-4C77-A905-C2FAA21533B3}" srcOrd="0" destOrd="0" presId="urn:microsoft.com/office/officeart/2005/8/layout/pyramid2"/>
    <dgm:cxn modelId="{33CA3770-4906-4354-B7D3-C93FBA5421CC}" type="presOf" srcId="{A22A4F9F-2AA8-48FA-BE60-F15D7F8F0E82}" destId="{D2F4A532-8D1B-4B84-9CCB-918951C4CBE7}" srcOrd="0" destOrd="0" presId="urn:microsoft.com/office/officeart/2005/8/layout/pyramid2"/>
    <dgm:cxn modelId="{8BEA39E7-8996-491A-B867-90FAE81DDB54}" srcId="{1E5AC922-A9E9-4253-8022-1FA2016B8425}" destId="{A22A4F9F-2AA8-48FA-BE60-F15D7F8F0E82}" srcOrd="2" destOrd="0" parTransId="{8523127E-006E-4B0C-BE00-CA7F439A13A4}" sibTransId="{31EA3960-5836-4961-8155-88ADC7E677F7}"/>
    <dgm:cxn modelId="{2E9A1B57-7CBA-4DD8-A195-1E6A2D035770}" type="presOf" srcId="{F9E32E21-EDBF-449B-AD8D-7CC630F37A29}" destId="{100DBDF3-AFD4-4480-871B-77961C3499A4}" srcOrd="0" destOrd="0" presId="urn:microsoft.com/office/officeart/2005/8/layout/pyramid2"/>
    <dgm:cxn modelId="{7522158F-9627-4B4A-862D-3D444F9D722F}" type="presParOf" srcId="{A9076709-7C82-4C77-A905-C2FAA21533B3}" destId="{9DAF9012-00CA-4241-856A-E8A157E91EF1}" srcOrd="0" destOrd="0" presId="urn:microsoft.com/office/officeart/2005/8/layout/pyramid2"/>
    <dgm:cxn modelId="{34CB3E41-76A3-40DE-9555-EA26BF78DC2A}" type="presParOf" srcId="{A9076709-7C82-4C77-A905-C2FAA21533B3}" destId="{0230D094-B4D9-46CA-B30D-64759829B74D}" srcOrd="1" destOrd="0" presId="urn:microsoft.com/office/officeart/2005/8/layout/pyramid2"/>
    <dgm:cxn modelId="{40D3F7EA-B708-4367-AA52-298AFA7C828A}" type="presParOf" srcId="{0230D094-B4D9-46CA-B30D-64759829B74D}" destId="{100DBDF3-AFD4-4480-871B-77961C3499A4}" srcOrd="0" destOrd="0" presId="urn:microsoft.com/office/officeart/2005/8/layout/pyramid2"/>
    <dgm:cxn modelId="{4B9B2A83-EC17-45A4-9F61-41C1A69954AA}" type="presParOf" srcId="{0230D094-B4D9-46CA-B30D-64759829B74D}" destId="{4770AA08-1844-477B-8B7E-DF88694DE169}" srcOrd="1" destOrd="0" presId="urn:microsoft.com/office/officeart/2005/8/layout/pyramid2"/>
    <dgm:cxn modelId="{D8F6C872-56D9-463C-8C65-55318482BA03}" type="presParOf" srcId="{0230D094-B4D9-46CA-B30D-64759829B74D}" destId="{FD243F6B-B230-47BE-99CF-16C0FF06D632}" srcOrd="2" destOrd="0" presId="urn:microsoft.com/office/officeart/2005/8/layout/pyramid2"/>
    <dgm:cxn modelId="{C114567B-DC0F-4BAE-879F-51AE10EBA970}" type="presParOf" srcId="{0230D094-B4D9-46CA-B30D-64759829B74D}" destId="{2690F676-2BC5-4BD3-B19A-E747F37EBFBC}" srcOrd="3" destOrd="0" presId="urn:microsoft.com/office/officeart/2005/8/layout/pyramid2"/>
    <dgm:cxn modelId="{1B2AE3A3-CED0-4B1F-B225-46DE09F3E942}" type="presParOf" srcId="{0230D094-B4D9-46CA-B30D-64759829B74D}" destId="{D2F4A532-8D1B-4B84-9CCB-918951C4CBE7}" srcOrd="4" destOrd="0" presId="urn:microsoft.com/office/officeart/2005/8/layout/pyramid2"/>
    <dgm:cxn modelId="{8B443088-F015-4805-85CD-5417BD919373}" type="presParOf" srcId="{0230D094-B4D9-46CA-B30D-64759829B74D}" destId="{D0E154DF-596D-44A7-9167-70F1DB09A3FE}"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4/30/2015 6:12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latin typeface="Segoe UI" pitchFamily="34" charset="0"/>
              </a:rPr>
              <a:t>Build 2015</a:t>
            </a:r>
            <a:endParaRPr lang="en-US" dirty="0">
              <a:latin typeface="Segoe UI" pitchFamily="34" charset="0"/>
            </a:endParaRP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4/30/2015 6:12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35770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21770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57623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80543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79698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587802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24159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036579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665401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4189637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67518">
              <a:buFontTx/>
              <a:buChar char="-"/>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47414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1808262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93541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838562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773769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2256863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874567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defTabSz="967482">
              <a:lnSpc>
                <a:spcPct val="90000"/>
              </a:lnSpc>
              <a:spcBef>
                <a:spcPct val="20000"/>
              </a:spcBef>
              <a:buSzPct val="90000"/>
              <a:buFontTx/>
              <a:buChar char="-"/>
              <a:defRPr/>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243373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453832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11584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122997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46107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15051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280915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71360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196541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482">
              <a:lnSpc>
                <a:spcPct val="90000"/>
              </a:lnSpc>
              <a:spcBef>
                <a:spcPct val="20000"/>
              </a:spcBef>
              <a:buSzPct val="90000"/>
              <a:defRPr/>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172510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673638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596520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482">
              <a:lnSpc>
                <a:spcPct val="90000"/>
              </a:lnSpc>
              <a:spcBef>
                <a:spcPct val="20000"/>
              </a:spcBef>
              <a:buSzPct val="90000"/>
              <a:defRPr/>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363481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482">
              <a:lnSpc>
                <a:spcPct val="90000"/>
              </a:lnSpc>
              <a:spcBef>
                <a:spcPct val="20000"/>
              </a:spcBef>
              <a:buSzPct val="90000"/>
              <a:defRPr/>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287615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174144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18702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410" indent="-181410">
              <a:buFontTx/>
              <a:buChar char="-"/>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714423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865576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139657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925">
              <a:lnSpc>
                <a:spcPct val="90000"/>
              </a:lnSpc>
              <a:spcAft>
                <a:spcPts val="360"/>
              </a:spcAf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947752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728589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766591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072134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1221970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473224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503773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92840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577756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73599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946068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574721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967342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326850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649568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9883" lvl="1" indent="0">
              <a:buFontTx/>
              <a:buNone/>
            </a:pPr>
            <a:endParaRPr lang="en-US" dirty="0">
              <a:sym typeface="Wingdings" panose="05000000000000000000" pitchFamily="2" charset="2"/>
            </a:endParaRPr>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6419059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57</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27853695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5594545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551778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032190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944939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61</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19367577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1264175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F817CAD-5FF3-4126-B21C-5860BF75EB5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368754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F817CAD-5FF3-4126-B21C-5860BF75EB5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0909557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F817CAD-5FF3-4126-B21C-5860BF75EB5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0079176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F817CAD-5FF3-4126-B21C-5860BF75EB5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3011138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F817CAD-5FF3-4126-B21C-5860BF75EB5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9495308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F817CAD-5FF3-4126-B21C-5860BF75EB5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9108969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F817CAD-5FF3-4126-B21C-5860BF75EB5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325071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190313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F817CAD-5FF3-4126-B21C-5860BF75EB5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41209129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5017217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75111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7593177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639753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11123003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23355467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242670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2082595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79</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281616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9579B-87F8-4CA0-AAD4-FDF022D4DD1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0064638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25321661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3190972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22624120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7124234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4656149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10711260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18022577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26895372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3630545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160078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6:12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404812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1713643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98341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4600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522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95251010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9109240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129481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693302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2"/>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3" y="2117165"/>
            <a:ext cx="11887135" cy="1837298"/>
          </a:xfrm>
          <a:noFill/>
        </p:spPr>
        <p:txBody>
          <a:bodyPr lIns="146304" tIns="91440" rIns="146304" bIns="91440" anchor="t" anchorCtr="0"/>
          <a:lstStyle>
            <a:lvl1pPr>
              <a:defRPr sz="53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129838"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3" y="307622"/>
            <a:ext cx="3656013" cy="578303"/>
          </a:xfrm>
        </p:spPr>
        <p:txBody>
          <a:bodyPr lIns="182880" tIns="146304" rIns="182880" bIns="146304"/>
          <a:lstStyle>
            <a:lvl1pPr marL="0" indent="0">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422748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2"/>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3" y="2117165"/>
            <a:ext cx="11887135" cy="1837298"/>
          </a:xfrm>
          <a:noFill/>
        </p:spPr>
        <p:txBody>
          <a:bodyPr lIns="146304" tIns="91440" rIns="146304" bIns="91440" anchor="t" anchorCtr="0"/>
          <a:lstStyle>
            <a:lvl1pPr>
              <a:defRPr sz="53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4"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27" tIns="45713" rIns="91427" bIns="45713" numCol="1" anchor="t" anchorCtr="0" compatLnSpc="1">
            <a:prstTxWarp prst="textNoShape">
              <a:avLst/>
            </a:prstTxWarp>
          </a:bodyPr>
          <a:lstStyle/>
          <a:p>
            <a:pPr defTabSz="932563"/>
            <a:endParaRPr lang="en-US" sz="1800" dirty="0">
              <a:solidFill>
                <a:srgbClr val="404040"/>
              </a:solidFill>
            </a:endParaRPr>
          </a:p>
        </p:txBody>
      </p:sp>
      <p:sp>
        <p:nvSpPr>
          <p:cNvPr id="6" name="Text Placeholder 2"/>
          <p:cNvSpPr>
            <a:spLocks noGrp="1"/>
          </p:cNvSpPr>
          <p:nvPr>
            <p:ph type="body" sz="quarter" idx="13" hasCustomPrompt="1"/>
          </p:nvPr>
        </p:nvSpPr>
        <p:spPr>
          <a:xfrm>
            <a:off x="274703" y="307622"/>
            <a:ext cx="3656013" cy="578303"/>
          </a:xfrm>
        </p:spPr>
        <p:txBody>
          <a:bodyPr lIns="182880" tIns="146304" rIns="182880" bIns="146304"/>
          <a:lstStyle>
            <a:lvl1pPr marL="0" indent="0">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891647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240228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67827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9"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3991"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758905780"/>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4"/>
            <a:ext cx="10058399" cy="1828800"/>
          </a:xfrm>
        </p:spPr>
        <p:txBody>
          <a:bodyPr/>
          <a:lstStyle>
            <a:lvl1pPr>
              <a:defRPr sz="4799" baseline="0"/>
            </a:lvl1pPr>
          </a:lstStyle>
          <a:p>
            <a:r>
              <a:rPr lang="en-US" smtClean="0"/>
              <a:t>Click to edit Master title style</a:t>
            </a:r>
            <a:endParaRPr lang="en-US" dirty="0"/>
          </a:p>
        </p:txBody>
      </p:sp>
    </p:spTree>
    <p:extLst>
      <p:ext uri="{BB962C8B-B14F-4D97-AF65-F5344CB8AC3E}">
        <p14:creationId xmlns:p14="http://schemas.microsoft.com/office/powerpoint/2010/main" val="224816971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834" indent="-342834">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3991"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3152464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599"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3991"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9"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99"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02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96077732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182880" tIns="146304" rIns="182880" bIns="146304" rtlCol="0" anchor="ctr">
            <a:noAutofit/>
          </a:bodyPr>
          <a:lstStyle>
            <a:lvl1pPr marL="0" indent="0">
              <a:buNone/>
              <a:defRPr lang="en-US" sz="3599"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3991"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9"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99"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02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33639316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599" kern="1200" dirty="0" smtClean="0">
                <a:gradFill>
                  <a:gsLst>
                    <a:gs pos="1299">
                      <a:schemeClr val="tx1"/>
                    </a:gs>
                    <a:gs pos="100000">
                      <a:schemeClr val="tx1"/>
                    </a:gs>
                  </a:gsLst>
                  <a:lin ang="5400000" scaled="0"/>
                </a:gradFill>
                <a:latin typeface="+mj-lt"/>
                <a:ea typeface="+mn-ea"/>
                <a:cs typeface="+mn-cs"/>
              </a:defRPr>
            </a:lvl1pPr>
          </a:lstStyle>
          <a:p>
            <a:pPr marL="0" lvl="0" indent="0" algn="l" defTabSz="913991"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158546032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565332"/>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088" indent="-241253">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332" indent="-342834">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3991" rtl="0" eaLnBrk="1" latinLnBrk="0" hangingPunct="1">
              <a:spcBef>
                <a:spcPct val="20000"/>
              </a:spcBef>
              <a:spcAft>
                <a:spcPts val="816"/>
              </a:spcAft>
              <a:buFont typeface="Arial" pitchFamily="34" charset="0"/>
              <a:buNone/>
            </a:pPr>
            <a:r>
              <a:rPr lang="en-US" smtClean="0"/>
              <a:t>Click to edit Master text styles</a:t>
            </a:r>
          </a:p>
          <a:p>
            <a:pPr marL="0" lvl="1" indent="0" algn="l" defTabSz="913991" rtl="0" eaLnBrk="1" latinLnBrk="0" hangingPunct="1">
              <a:spcBef>
                <a:spcPct val="20000"/>
              </a:spcBef>
              <a:spcAft>
                <a:spcPts val="816"/>
              </a:spcAft>
              <a:buFont typeface="Arial" pitchFamily="34" charset="0"/>
              <a:buNone/>
            </a:pPr>
            <a:r>
              <a:rPr lang="en-US" smtClean="0"/>
              <a:t>Second level</a:t>
            </a:r>
          </a:p>
          <a:p>
            <a:pPr marL="0" lvl="2" indent="0" algn="l" defTabSz="913991"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7095600"/>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21200"/>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9" y="2473326"/>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27" tIns="45713" rIns="91427" bIns="45713" numCol="1" anchor="t" anchorCtr="0" compatLnSpc="1">
            <a:prstTxWarp prst="textNoShape">
              <a:avLst/>
            </a:prstTxWarp>
          </a:bodyPr>
          <a:lstStyle/>
          <a:p>
            <a:pPr defTabSz="932563"/>
            <a:endParaRPr lang="en-US" sz="1800" dirty="0">
              <a:solidFill>
                <a:srgbClr val="40404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129838" y="6126162"/>
            <a:ext cx="1849602" cy="394827"/>
          </a:xfrm>
          <a:prstGeom prst="rect">
            <a:avLst/>
          </a:prstGeom>
          <a:noFill/>
          <a:ln>
            <a:noFill/>
          </a:ln>
        </p:spPr>
      </p:pic>
    </p:spTree>
    <p:extLst>
      <p:ext uri="{BB962C8B-B14F-4D97-AF65-F5344CB8AC3E}">
        <p14:creationId xmlns:p14="http://schemas.microsoft.com/office/powerpoint/2010/main" val="288655395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404040"/>
                    </a:gs>
                    <a:gs pos="100000">
                      <a:srgbClr val="404040"/>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233" y="3147123"/>
            <a:ext cx="3291840" cy="701671"/>
          </a:xfrm>
          <a:prstGeom prst="rect">
            <a:avLst/>
          </a:prstGeom>
        </p:spPr>
      </p:pic>
    </p:spTree>
    <p:extLst>
      <p:ext uri="{BB962C8B-B14F-4D97-AF65-F5344CB8AC3E}">
        <p14:creationId xmlns:p14="http://schemas.microsoft.com/office/powerpoint/2010/main" val="3475390048"/>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1704966"/>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028" rtl="0" eaLnBrk="1" fontAlgn="base" latinLnBrk="0" hangingPunct="1">
              <a:lnSpc>
                <a:spcPct val="95000"/>
              </a:lnSpc>
              <a:spcBef>
                <a:spcPts val="0"/>
              </a:spcBef>
              <a:spcAft>
                <a:spcPts val="0"/>
              </a:spcAft>
              <a:buClr>
                <a:schemeClr val="accent1"/>
              </a:buClr>
              <a:buSzPct val="110000"/>
              <a:buFont typeface="Avenir LT Pro 45 Book" charset="0"/>
              <a:buNone/>
              <a:tabLst/>
              <a:defRPr sz="1599"/>
            </a:lvl1pPr>
          </a:lstStyle>
          <a:p>
            <a:r>
              <a:rPr lang="en-US" dirty="0" smtClean="0"/>
              <a:t>Click icon to add picture</a:t>
            </a:r>
            <a:endParaRPr lang="en-US" dirty="0"/>
          </a:p>
        </p:txBody>
      </p:sp>
      <p:sp>
        <p:nvSpPr>
          <p:cNvPr id="8" name="Picture Placeholder 12"/>
          <p:cNvSpPr>
            <a:spLocks noGrp="1"/>
          </p:cNvSpPr>
          <p:nvPr>
            <p:ph type="pic" sz="quarter" idx="18"/>
          </p:nvPr>
        </p:nvSpPr>
        <p:spPr>
          <a:xfrm>
            <a:off x="4745015" y="2301240"/>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99"/>
            </a:lvl1pPr>
          </a:lstStyle>
          <a:p>
            <a:r>
              <a:rPr lang="en-US" dirty="0" smtClean="0"/>
              <a:t>Click icon to add picture</a:t>
            </a:r>
            <a:endParaRPr lang="en-US" dirty="0"/>
          </a:p>
        </p:txBody>
      </p:sp>
      <p:sp>
        <p:nvSpPr>
          <p:cNvPr id="9" name="Picture Placeholder 12"/>
          <p:cNvSpPr>
            <a:spLocks noGrp="1"/>
          </p:cNvSpPr>
          <p:nvPr>
            <p:ph type="pic" sz="quarter" idx="19"/>
          </p:nvPr>
        </p:nvSpPr>
        <p:spPr>
          <a:xfrm>
            <a:off x="8258123"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99"/>
            </a:lvl1pPr>
          </a:lstStyle>
          <a:p>
            <a:r>
              <a:rPr lang="en-US" dirty="0" smtClean="0"/>
              <a:t>Click icon to add picture</a:t>
            </a:r>
            <a:endParaRPr lang="en-US" dirty="0"/>
          </a:p>
        </p:txBody>
      </p:sp>
      <p:sp>
        <p:nvSpPr>
          <p:cNvPr id="10" name="Picture Placeholder 12"/>
          <p:cNvSpPr>
            <a:spLocks noGrp="1"/>
          </p:cNvSpPr>
          <p:nvPr>
            <p:ph type="pic" sz="quarter" idx="20"/>
          </p:nvPr>
        </p:nvSpPr>
        <p:spPr>
          <a:xfrm>
            <a:off x="2118040" y="2301051"/>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028" rtl="0" eaLnBrk="1" fontAlgn="base" latinLnBrk="0" hangingPunct="1">
              <a:lnSpc>
                <a:spcPct val="95000"/>
              </a:lnSpc>
              <a:spcBef>
                <a:spcPts val="0"/>
              </a:spcBef>
              <a:spcAft>
                <a:spcPts val="0"/>
              </a:spcAft>
              <a:buClr>
                <a:schemeClr val="accent1"/>
              </a:buClr>
              <a:buSzPct val="110000"/>
              <a:buFont typeface="Avenir LT Pro 45 Book" charset="0"/>
              <a:buNone/>
              <a:tabLst/>
              <a:defRPr sz="1599"/>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5475986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1432949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234081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99965062"/>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5"/>
            </a:lvl1pPr>
          </a:lstStyle>
          <a:p>
            <a:r>
              <a:rPr lang="en-US" smtClean="0"/>
              <a:t>Click to edit Master title style</a:t>
            </a:r>
            <a:endParaRPr lang="en-US"/>
          </a:p>
        </p:txBody>
      </p:sp>
      <p:sp>
        <p:nvSpPr>
          <p:cNvPr id="3" name="Subtitle 2"/>
          <p:cNvSpPr>
            <a:spLocks noGrp="1"/>
          </p:cNvSpPr>
          <p:nvPr>
            <p:ph type="subTitle" idx="1"/>
          </p:nvPr>
        </p:nvSpPr>
        <p:spPr>
          <a:xfrm>
            <a:off x="1554560" y="3673747"/>
            <a:ext cx="9327356" cy="527358"/>
          </a:xfrm>
        </p:spPr>
        <p:txBody>
          <a:bodyPr/>
          <a:lstStyle>
            <a:lvl1pPr marL="0" indent="0" algn="ctr">
              <a:buNone/>
              <a:defRPr sz="2448"/>
            </a:lvl1pPr>
            <a:lvl2pPr marL="466120" indent="0" algn="ctr">
              <a:buNone/>
              <a:defRPr sz="2040"/>
            </a:lvl2pPr>
            <a:lvl3pPr marL="932239" indent="0" algn="ctr">
              <a:buNone/>
              <a:defRPr sz="1836"/>
            </a:lvl3pPr>
            <a:lvl4pPr marL="1398358" indent="0" algn="ctr">
              <a:buNone/>
              <a:defRPr sz="1632"/>
            </a:lvl4pPr>
            <a:lvl5pPr marL="1864477" indent="0" algn="ctr">
              <a:buNone/>
              <a:defRPr sz="1632"/>
            </a:lvl5pPr>
            <a:lvl6pPr marL="2330596" indent="0" algn="ctr">
              <a:buNone/>
              <a:defRPr sz="1632"/>
            </a:lvl6pPr>
            <a:lvl7pPr marL="2796716" indent="0" algn="ctr">
              <a:buNone/>
              <a:defRPr sz="1632"/>
            </a:lvl7pPr>
            <a:lvl8pPr marL="3262835" indent="0" algn="ctr">
              <a:buNone/>
              <a:defRPr sz="1632"/>
            </a:lvl8pPr>
            <a:lvl9pPr marL="3728953"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10" y="6482891"/>
            <a:ext cx="2798207" cy="372394"/>
          </a:xfrm>
          <a:prstGeom prst="rect">
            <a:avLst/>
          </a:prstGeom>
        </p:spPr>
        <p:txBody>
          <a:bodyPr/>
          <a:lstStyle/>
          <a:p>
            <a:pPr defTabSz="932384"/>
            <a:fld id="{CC11B7FC-13CC-4CFD-8C54-87BAF3CE1C5F}" type="datetimeFigureOut">
              <a:rPr lang="en-US" smtClean="0">
                <a:solidFill>
                  <a:prstClr val="black">
                    <a:tint val="75000"/>
                  </a:prstClr>
                </a:solidFill>
              </a:rPr>
              <a:pPr defTabSz="932384"/>
              <a:t>4/30/2015</a:t>
            </a:fld>
            <a:endParaRPr lang="en-US" dirty="0">
              <a:solidFill>
                <a:prstClr val="black">
                  <a:tint val="75000"/>
                </a:prstClr>
              </a:solidFill>
            </a:endParaRPr>
          </a:p>
        </p:txBody>
      </p:sp>
      <p:sp>
        <p:nvSpPr>
          <p:cNvPr id="5" name="Footer Placeholder 4"/>
          <p:cNvSpPr>
            <a:spLocks noGrp="1"/>
          </p:cNvSpPr>
          <p:nvPr>
            <p:ph type="ftr" sz="quarter" idx="11"/>
          </p:nvPr>
        </p:nvSpPr>
        <p:spPr>
          <a:xfrm>
            <a:off x="4119583" y="6482891"/>
            <a:ext cx="4197310" cy="372394"/>
          </a:xfrm>
          <a:prstGeom prst="rect">
            <a:avLst/>
          </a:prstGeom>
        </p:spPr>
        <p:txBody>
          <a:bodyPr/>
          <a:lstStyle/>
          <a:p>
            <a:pPr defTabSz="932384"/>
            <a:endParaRPr lang="en-US" dirty="0">
              <a:solidFill>
                <a:prstClr val="black">
                  <a:tint val="75000"/>
                </a:prstClr>
              </a:solidFill>
            </a:endParaRPr>
          </a:p>
        </p:txBody>
      </p:sp>
      <p:sp>
        <p:nvSpPr>
          <p:cNvPr id="6" name="Slide Number Placeholder 5"/>
          <p:cNvSpPr>
            <a:spLocks noGrp="1"/>
          </p:cNvSpPr>
          <p:nvPr>
            <p:ph type="sldNum" sz="quarter" idx="12"/>
          </p:nvPr>
        </p:nvSpPr>
        <p:spPr>
          <a:xfrm>
            <a:off x="8783260" y="6482891"/>
            <a:ext cx="2798207" cy="372394"/>
          </a:xfrm>
          <a:prstGeom prst="rect">
            <a:avLst/>
          </a:prstGeom>
        </p:spPr>
        <p:txBody>
          <a:bodyPr/>
          <a:lstStyle/>
          <a:p>
            <a:pPr defTabSz="932384"/>
            <a:fld id="{9DE26D35-D460-4D90-BFE6-1BE459635645}" type="slidenum">
              <a:rPr lang="en-US" smtClean="0">
                <a:solidFill>
                  <a:prstClr val="black">
                    <a:tint val="75000"/>
                  </a:prstClr>
                </a:solidFill>
              </a:rPr>
              <a:pPr defTabSz="932384"/>
              <a:t>‹#›</a:t>
            </a:fld>
            <a:endParaRPr lang="en-US" dirty="0">
              <a:solidFill>
                <a:prstClr val="black">
                  <a:tint val="75000"/>
                </a:prstClr>
              </a:solidFill>
            </a:endParaRPr>
          </a:p>
        </p:txBody>
      </p:sp>
    </p:spTree>
    <p:extLst>
      <p:ext uri="{BB962C8B-B14F-4D97-AF65-F5344CB8AC3E}">
        <p14:creationId xmlns:p14="http://schemas.microsoft.com/office/powerpoint/2010/main" val="3481855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Walkin">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40" t="10375" r="11903" b="15815"/>
          <a:stretch/>
        </p:blipFill>
        <p:spPr>
          <a:xfrm>
            <a:off x="0" y="1"/>
            <a:ext cx="12435840" cy="6995160"/>
          </a:xfrm>
          <a:prstGeom prst="rect">
            <a:avLst/>
          </a:prstGeom>
        </p:spPr>
      </p:pic>
      <p:sp>
        <p:nvSpPr>
          <p:cNvPr id="2" name="Rectangle 1"/>
          <p:cNvSpPr/>
          <p:nvPr/>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invGray">
          <a:xfrm>
            <a:off x="0" y="1"/>
            <a:ext cx="12435840" cy="6995160"/>
          </a:xfrm>
          <a:prstGeom prst="rect">
            <a:avLst/>
          </a:prstGeom>
          <a:solidFill>
            <a:srgbClr val="000000">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638" y="2137127"/>
            <a:ext cx="6402388" cy="1807811"/>
          </a:xfrm>
          <a:noFill/>
        </p:spPr>
        <p:txBody>
          <a:bodyPr lIns="146304" tIns="91440" rIns="146304" bIns="91440" anchor="t" anchorCtr="0"/>
          <a:lstStyle>
            <a:lvl1pPr>
              <a:defRPr sz="5399" spc="-100" baseline="0">
                <a:gradFill>
                  <a:gsLst>
                    <a:gs pos="84066">
                      <a:srgbClr val="FFFFFF"/>
                    </a:gs>
                    <a:gs pos="57576">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4638" y="3954464"/>
            <a:ext cx="6402388" cy="1710429"/>
          </a:xfrm>
        </p:spPr>
        <p:txBody>
          <a:bodyPr tIns="109728" bIns="109728">
            <a:noAutofit/>
          </a:bodyPr>
          <a:lstStyle>
            <a:lvl1pPr marL="0" indent="0">
              <a:spcBef>
                <a:spcPts val="0"/>
              </a:spcBef>
              <a:buNone/>
              <a:defRPr sz="2400" baseline="0">
                <a:gradFill>
                  <a:gsLst>
                    <a:gs pos="84066">
                      <a:srgbClr val="FFFFFF"/>
                    </a:gs>
                    <a:gs pos="57576">
                      <a:srgbClr val="FFFFFF"/>
                    </a:gs>
                  </a:gsLst>
                  <a:lin ang="5400000" scaled="0"/>
                </a:gradFill>
                <a:latin typeface="+mn-lt"/>
              </a:defRPr>
            </a:lvl1pPr>
          </a:lstStyle>
          <a:p>
            <a:pPr lvl="0"/>
            <a:r>
              <a:rPr lang="en-US" dirty="0" smtClean="0"/>
              <a:t>Presenter | Date</a:t>
            </a:r>
          </a:p>
        </p:txBody>
      </p:sp>
      <p:pic>
        <p:nvPicPr>
          <p:cNvPr id="8" name="Picture 7"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White">
          <a:xfrm>
            <a:off x="457581" y="6243965"/>
            <a:ext cx="1280160" cy="27303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581" y="6194255"/>
            <a:ext cx="1463409" cy="320845"/>
          </a:xfrm>
          <a:prstGeom prst="rect">
            <a:avLst/>
          </a:prstGeom>
        </p:spPr>
      </p:pic>
    </p:spTree>
    <p:extLst>
      <p:ext uri="{BB962C8B-B14F-4D97-AF65-F5344CB8AC3E}">
        <p14:creationId xmlns:p14="http://schemas.microsoft.com/office/powerpoint/2010/main" val="199628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Walkin">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260" t="21052" r="16640" b="16410"/>
          <a:stretch/>
        </p:blipFill>
        <p:spPr>
          <a:xfrm>
            <a:off x="0" y="1"/>
            <a:ext cx="12435840" cy="6995160"/>
          </a:xfrm>
          <a:prstGeom prst="rect">
            <a:avLst/>
          </a:prstGeom>
        </p:spPr>
      </p:pic>
      <p:sp>
        <p:nvSpPr>
          <p:cNvPr id="10" name="Rectangle 9"/>
          <p:cNvSpPr/>
          <p:nvPr/>
        </p:nvSpPr>
        <p:spPr bwMode="gray">
          <a:xfrm>
            <a:off x="0" y="1"/>
            <a:ext cx="12435840" cy="6995160"/>
          </a:xfrm>
          <a:prstGeom prst="rect">
            <a:avLst/>
          </a:prstGeom>
          <a:solidFill>
            <a:srgbClr val="000000">
              <a:alpha val="1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34430"/>
            <a:ext cx="6402388" cy="896112"/>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dirty="0" smtClean="0"/>
              <a:t>Event name here</a:t>
            </a:r>
            <a:endParaRPr lang="en-US" dirty="0"/>
          </a:p>
        </p:txBody>
      </p:sp>
      <p:sp>
        <p:nvSpPr>
          <p:cNvPr id="3" name="Text Placeholder 2"/>
          <p:cNvSpPr>
            <a:spLocks noGrp="1"/>
          </p:cNvSpPr>
          <p:nvPr>
            <p:ph type="body" sz="quarter" idx="14" hasCustomPrompt="1"/>
          </p:nvPr>
        </p:nvSpPr>
        <p:spPr bwMode="auto">
          <a:xfrm>
            <a:off x="273050" y="3063240"/>
            <a:ext cx="6402388" cy="731528"/>
          </a:xfrm>
        </p:spPr>
        <p:txBody>
          <a:bodyPr tIns="109728" bIns="109728">
            <a:noAutofit/>
          </a:bodyPr>
          <a:lstStyle>
            <a:lvl1pPr marL="0" indent="0">
              <a:spcBef>
                <a:spcPts val="0"/>
              </a:spcBef>
              <a:buNone/>
              <a:defRPr sz="2400">
                <a:gradFill>
                  <a:gsLst>
                    <a:gs pos="57576">
                      <a:srgbClr val="FFFFFF"/>
                    </a:gs>
                    <a:gs pos="35000">
                      <a:srgbClr val="FFFFFF"/>
                    </a:gs>
                  </a:gsLst>
                  <a:lin ang="5400000" scaled="0"/>
                </a:gradFill>
                <a:latin typeface="+mn-lt"/>
              </a:defRPr>
            </a:lvl1pPr>
          </a:lstStyle>
          <a:p>
            <a:pPr lvl="0"/>
            <a:r>
              <a:rPr lang="en-US" dirty="0" smtClean="0"/>
              <a:t>City | Date</a:t>
            </a:r>
          </a:p>
        </p:txBody>
      </p:sp>
      <p:pic>
        <p:nvPicPr>
          <p:cNvPr id="8" name="Picture 7"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White">
          <a:xfrm>
            <a:off x="457581" y="6243965"/>
            <a:ext cx="1280160" cy="2730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581" y="6194255"/>
            <a:ext cx="1463409" cy="320845"/>
          </a:xfrm>
          <a:prstGeom prst="rect">
            <a:avLst/>
          </a:prstGeom>
        </p:spPr>
      </p:pic>
    </p:spTree>
    <p:extLst>
      <p:ext uri="{BB962C8B-B14F-4D97-AF65-F5344CB8AC3E}">
        <p14:creationId xmlns:p14="http://schemas.microsoft.com/office/powerpoint/2010/main" val="223265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38228"/>
            <a:ext cx="6402388"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dirty="0" smtClean="0"/>
              <a:t>Speaker Name</a:t>
            </a:r>
          </a:p>
        </p:txBody>
      </p:sp>
      <p:pic>
        <p:nvPicPr>
          <p:cNvPr id="7" name="Picture 6"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7581" y="6243965"/>
            <a:ext cx="1280160" cy="27303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457581" y="6194255"/>
            <a:ext cx="1463409" cy="320845"/>
          </a:xfrm>
          <a:prstGeom prst="rect">
            <a:avLst/>
          </a:prstGeom>
        </p:spPr>
      </p:pic>
    </p:spTree>
    <p:extLst>
      <p:ext uri="{BB962C8B-B14F-4D97-AF65-F5344CB8AC3E}">
        <p14:creationId xmlns:p14="http://schemas.microsoft.com/office/powerpoint/2010/main" val="122757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35203"/>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hidden="1"/>
          <p:cNvPicPr>
            <a:picLocks noChangeAspect="1"/>
          </p:cNvPicPr>
          <p:nvPr/>
        </p:nvPicPr>
        <p:blipFill>
          <a:blip r:embed="rId2"/>
          <a:stretch>
            <a:fillRect/>
          </a:stretch>
        </p:blipFill>
        <p:spPr>
          <a:xfrm>
            <a:off x="457581" y="6243237"/>
            <a:ext cx="1280160" cy="2744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81" y="6194255"/>
            <a:ext cx="1463409" cy="320845"/>
          </a:xfrm>
          <a:prstGeom prst="rect">
            <a:avLst/>
          </a:prstGeom>
        </p:spPr>
      </p:pic>
    </p:spTree>
    <p:extLst>
      <p:ext uri="{BB962C8B-B14F-4D97-AF65-F5344CB8AC3E}">
        <p14:creationId xmlns:p14="http://schemas.microsoft.com/office/powerpoint/2010/main" val="29689241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176829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79248434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9959368"/>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443090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5474300"/>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067064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091167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17998786"/>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4702199"/>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05564621"/>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82859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196350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61174825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accent1"/>
                    </a:gs>
                    <a:gs pos="0">
                      <a:schemeClr val="accent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80439888"/>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70331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967988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
        <p:nvSpPr>
          <p:cNvPr id="4" name="Title 1"/>
          <p:cNvSpPr>
            <a:spLocks noGrp="1"/>
          </p:cNvSpPr>
          <p:nvPr>
            <p:ph type="title"/>
          </p:nvPr>
        </p:nvSpPr>
        <p:spPr>
          <a:xfrm>
            <a:off x="274640" y="295275"/>
            <a:ext cx="5486399" cy="917575"/>
          </a:xfrm>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274638" y="1221162"/>
            <a:ext cx="5485308" cy="258238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874605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828543"/>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5923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284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206710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505050"/>
                    </a:gs>
                    <a:gs pos="100000">
                      <a:srgbClr val="505050"/>
                    </a:gs>
                  </a:gsLst>
                  <a:lin ang="5400000" scaled="0"/>
                </a:gradFill>
                <a:cs typeface="Segoe UI" pitchFamily="34" charset="0"/>
              </a:rPr>
              <a:t>© </a:t>
            </a:r>
            <a:r>
              <a:rPr lang="en-US" sz="700" dirty="0" smtClean="0">
                <a:gradFill>
                  <a:gsLst>
                    <a:gs pos="0">
                      <a:srgbClr val="505050"/>
                    </a:gs>
                    <a:gs pos="100000">
                      <a:srgbClr val="505050"/>
                    </a:gs>
                  </a:gsLst>
                  <a:lin ang="5400000" scaled="0"/>
                </a:gradFill>
                <a:cs typeface="Segoe UI" pitchFamily="34" charset="0"/>
              </a:rPr>
              <a:t>2015 </a:t>
            </a:r>
            <a:r>
              <a:rPr lang="en-US" sz="700" dirty="0">
                <a:gradFill>
                  <a:gsLst>
                    <a:gs pos="0">
                      <a:srgbClr val="505050"/>
                    </a:gs>
                    <a:gs pos="100000">
                      <a:srgbClr val="505050"/>
                    </a:gs>
                  </a:gsLst>
                  <a:lin ang="5400000" scaled="0"/>
                </a:gradFill>
                <a:cs typeface="Segoe UI" pitchFamily="34" charset="0"/>
              </a:rPr>
              <a:t>Microsoft Corporation. All rights reserved. </a:t>
            </a:r>
          </a:p>
        </p:txBody>
      </p:sp>
      <p:pic>
        <p:nvPicPr>
          <p:cNvPr id="4" name="Picture 3"/>
          <p:cNvPicPr>
            <a:picLocks noChangeAspect="1"/>
          </p:cNvPicPr>
          <p:nvPr/>
        </p:nvPicPr>
        <p:blipFill>
          <a:blip r:embed="rId2"/>
          <a:stretch>
            <a:fillRect/>
          </a:stretch>
        </p:blipFill>
        <p:spPr bwMode="black">
          <a:xfrm>
            <a:off x="459231" y="3145040"/>
            <a:ext cx="3291840" cy="705834"/>
          </a:xfrm>
          <a:prstGeom prst="rect">
            <a:avLst/>
          </a:prstGeom>
        </p:spPr>
      </p:pic>
    </p:spTree>
    <p:extLst>
      <p:ext uri="{BB962C8B-B14F-4D97-AF65-F5344CB8AC3E}">
        <p14:creationId xmlns:p14="http://schemas.microsoft.com/office/powerpoint/2010/main" val="2517312839"/>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2015 </a:t>
            </a:r>
            <a:r>
              <a:rPr lang="en-US" sz="700" dirty="0">
                <a:gradFill>
                  <a:gsLst>
                    <a:gs pos="0">
                      <a:srgbClr val="FFFFFF"/>
                    </a:gs>
                    <a:gs pos="100000">
                      <a:srgbClr val="FFFFFF"/>
                    </a:gs>
                  </a:gsLst>
                  <a:lin ang="5400000" scaled="0"/>
                </a:gradFill>
                <a:cs typeface="Segoe UI" pitchFamily="34" charset="0"/>
              </a:rPr>
              <a:t>Microsoft Corporation. All rights reserved. </a:t>
            </a:r>
          </a:p>
        </p:txBody>
      </p:sp>
      <p:pic>
        <p:nvPicPr>
          <p:cNvPr id="4" name="Picture 3"/>
          <p:cNvPicPr>
            <a:picLocks noChangeAspect="1"/>
          </p:cNvPicPr>
          <p:nvPr/>
        </p:nvPicPr>
        <p:blipFill>
          <a:blip r:embed="rId2"/>
          <a:stretch>
            <a:fillRect/>
          </a:stretch>
        </p:blipFill>
        <p:spPr bwMode="black">
          <a:xfrm>
            <a:off x="459233" y="3145040"/>
            <a:ext cx="3291840" cy="705836"/>
          </a:xfrm>
          <a:prstGeom prst="rect">
            <a:avLst/>
          </a:prstGeom>
        </p:spPr>
      </p:pic>
    </p:spTree>
    <p:extLst>
      <p:ext uri="{BB962C8B-B14F-4D97-AF65-F5344CB8AC3E}">
        <p14:creationId xmlns:p14="http://schemas.microsoft.com/office/powerpoint/2010/main" val="35667364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281390374"/>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198176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Walk-in">
    <p:bg>
      <p:bgPr>
        <a:solidFill>
          <a:srgbClr val="09090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9360" y="1511503"/>
            <a:ext cx="7817758" cy="3788922"/>
          </a:xfrm>
          <a:prstGeom prst="rect">
            <a:avLst/>
          </a:prstGeom>
        </p:spPr>
      </p:pic>
    </p:spTree>
    <p:extLst>
      <p:ext uri="{BB962C8B-B14F-4D97-AF65-F5344CB8AC3E}">
        <p14:creationId xmlns:p14="http://schemas.microsoft.com/office/powerpoint/2010/main" val="3675143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Blank_Light">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084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resentation- red">
    <p:bg>
      <p:bgPr>
        <a:solidFill>
          <a:srgbClr val="C00000"/>
        </a:solidFill>
        <a:effectLst/>
      </p:bgPr>
    </p:bg>
    <p:spTree>
      <p:nvGrpSpPr>
        <p:cNvPr id="1" name=""/>
        <p:cNvGrpSpPr/>
        <p:nvPr/>
      </p:nvGrpSpPr>
      <p:grpSpPr>
        <a:xfrm>
          <a:off x="0" y="0"/>
          <a:ext cx="0" cy="0"/>
          <a:chOff x="0" y="0"/>
          <a:chExt cx="0" cy="0"/>
        </a:xfrm>
      </p:grpSpPr>
      <p:grpSp>
        <p:nvGrpSpPr>
          <p:cNvPr id="2" name="Group 1"/>
          <p:cNvGrpSpPr/>
          <p:nvPr/>
        </p:nvGrpSpPr>
        <p:grpSpPr>
          <a:xfrm>
            <a:off x="-11907" y="-20635"/>
            <a:ext cx="12448382" cy="7015161"/>
            <a:chOff x="0" y="-20636"/>
            <a:chExt cx="12446794" cy="7015161"/>
          </a:xfrm>
        </p:grpSpPr>
        <p:sp>
          <p:nvSpPr>
            <p:cNvPr id="6" name="Right Triangle 10"/>
            <p:cNvSpPr>
              <a:spLocks noChangeAspect="1"/>
            </p:cNvSpPr>
            <p:nvPr/>
          </p:nvSpPr>
          <p:spPr bwMode="auto">
            <a:xfrm rot="10800000" flipH="1">
              <a:off x="0" y="-20636"/>
              <a:ext cx="12434888" cy="6984999"/>
            </a:xfrm>
            <a:custGeom>
              <a:avLst/>
              <a:gdLst>
                <a:gd name="connsiteX0" fmla="*/ 0 w 7349128"/>
                <a:gd name="connsiteY0" fmla="*/ 0 h 6991673"/>
                <a:gd name="connsiteX1" fmla="*/ 7349128 w 7349128"/>
                <a:gd name="connsiteY1" fmla="*/ 0 h 6991673"/>
                <a:gd name="connsiteX2" fmla="*/ 7349128 w 7349128"/>
                <a:gd name="connsiteY2" fmla="*/ 6991673 h 6991673"/>
                <a:gd name="connsiteX3" fmla="*/ 0 w 7349128"/>
                <a:gd name="connsiteY3" fmla="*/ 6991673 h 6991673"/>
                <a:gd name="connsiteX4" fmla="*/ 0 w 7349128"/>
                <a:gd name="connsiteY4" fmla="*/ 0 h 6991673"/>
                <a:gd name="connsiteX0" fmla="*/ 0 w 7349128"/>
                <a:gd name="connsiteY0" fmla="*/ 0 h 6991673"/>
                <a:gd name="connsiteX1" fmla="*/ 4524041 w 7349128"/>
                <a:gd name="connsiteY1" fmla="*/ 40943 h 6991673"/>
                <a:gd name="connsiteX2" fmla="*/ 7349128 w 7349128"/>
                <a:gd name="connsiteY2" fmla="*/ 6991673 h 6991673"/>
                <a:gd name="connsiteX3" fmla="*/ 0 w 7349128"/>
                <a:gd name="connsiteY3" fmla="*/ 6991673 h 6991673"/>
                <a:gd name="connsiteX4" fmla="*/ 0 w 7349128"/>
                <a:gd name="connsiteY4" fmla="*/ 0 h 6991673"/>
                <a:gd name="connsiteX0" fmla="*/ 3739486 w 11088614"/>
                <a:gd name="connsiteY0" fmla="*/ 0 h 6991673"/>
                <a:gd name="connsiteX1" fmla="*/ 8263527 w 11088614"/>
                <a:gd name="connsiteY1" fmla="*/ 40943 h 6991673"/>
                <a:gd name="connsiteX2" fmla="*/ 11088614 w 11088614"/>
                <a:gd name="connsiteY2" fmla="*/ 6991673 h 6991673"/>
                <a:gd name="connsiteX3" fmla="*/ 0 w 11088614"/>
                <a:gd name="connsiteY3" fmla="*/ 6950730 h 6991673"/>
                <a:gd name="connsiteX4" fmla="*/ 3739486 w 11088614"/>
                <a:gd name="connsiteY4" fmla="*/ 0 h 6991673"/>
                <a:gd name="connsiteX0" fmla="*/ 163773 w 11088614"/>
                <a:gd name="connsiteY0" fmla="*/ 0 h 7128151"/>
                <a:gd name="connsiteX1" fmla="*/ 8263527 w 11088614"/>
                <a:gd name="connsiteY1" fmla="*/ 177421 h 7128151"/>
                <a:gd name="connsiteX2" fmla="*/ 11088614 w 11088614"/>
                <a:gd name="connsiteY2" fmla="*/ 7128151 h 7128151"/>
                <a:gd name="connsiteX3" fmla="*/ 0 w 11088614"/>
                <a:gd name="connsiteY3" fmla="*/ 7087208 h 7128151"/>
                <a:gd name="connsiteX4" fmla="*/ 163773 w 11088614"/>
                <a:gd name="connsiteY4" fmla="*/ 0 h 7128151"/>
                <a:gd name="connsiteX0" fmla="*/ 163773 w 11088614"/>
                <a:gd name="connsiteY0" fmla="*/ 0 h 7087208"/>
                <a:gd name="connsiteX1" fmla="*/ 8263527 w 11088614"/>
                <a:gd name="connsiteY1" fmla="*/ 177421 h 7087208"/>
                <a:gd name="connsiteX2" fmla="*/ 11088614 w 11088614"/>
                <a:gd name="connsiteY2" fmla="*/ 7073560 h 7087208"/>
                <a:gd name="connsiteX3" fmla="*/ 0 w 11088614"/>
                <a:gd name="connsiteY3" fmla="*/ 7087208 h 7087208"/>
                <a:gd name="connsiteX4" fmla="*/ 163773 w 11088614"/>
                <a:gd name="connsiteY4" fmla="*/ 0 h 7087208"/>
                <a:gd name="connsiteX0" fmla="*/ 163773 w 11088614"/>
                <a:gd name="connsiteY0" fmla="*/ 0 h 7087208"/>
                <a:gd name="connsiteX1" fmla="*/ 8372709 w 11088614"/>
                <a:gd name="connsiteY1" fmla="*/ 40943 h 7087208"/>
                <a:gd name="connsiteX2" fmla="*/ 11088614 w 11088614"/>
                <a:gd name="connsiteY2" fmla="*/ 7073560 h 7087208"/>
                <a:gd name="connsiteX3" fmla="*/ 0 w 11088614"/>
                <a:gd name="connsiteY3" fmla="*/ 7087208 h 7087208"/>
                <a:gd name="connsiteX4" fmla="*/ 163773 w 11088614"/>
                <a:gd name="connsiteY4" fmla="*/ 0 h 7087208"/>
                <a:gd name="connsiteX0" fmla="*/ 95534 w 11088614"/>
                <a:gd name="connsiteY0" fmla="*/ 68239 h 7046265"/>
                <a:gd name="connsiteX1" fmla="*/ 8372709 w 11088614"/>
                <a:gd name="connsiteY1" fmla="*/ 0 h 7046265"/>
                <a:gd name="connsiteX2" fmla="*/ 11088614 w 11088614"/>
                <a:gd name="connsiteY2" fmla="*/ 7032617 h 7046265"/>
                <a:gd name="connsiteX3" fmla="*/ 0 w 11088614"/>
                <a:gd name="connsiteY3" fmla="*/ 7046265 h 7046265"/>
                <a:gd name="connsiteX4" fmla="*/ 95534 w 11088614"/>
                <a:gd name="connsiteY4" fmla="*/ 68239 h 7046265"/>
                <a:gd name="connsiteX0" fmla="*/ 0 w 11102262"/>
                <a:gd name="connsiteY0" fmla="*/ 54591 h 7046265"/>
                <a:gd name="connsiteX1" fmla="*/ 8386357 w 11102262"/>
                <a:gd name="connsiteY1" fmla="*/ 0 h 7046265"/>
                <a:gd name="connsiteX2" fmla="*/ 11102262 w 11102262"/>
                <a:gd name="connsiteY2" fmla="*/ 7032617 h 7046265"/>
                <a:gd name="connsiteX3" fmla="*/ 13648 w 11102262"/>
                <a:gd name="connsiteY3" fmla="*/ 7046265 h 7046265"/>
                <a:gd name="connsiteX4" fmla="*/ 0 w 11102262"/>
                <a:gd name="connsiteY4" fmla="*/ 54591 h 7046265"/>
                <a:gd name="connsiteX0" fmla="*/ 0 w 11102262"/>
                <a:gd name="connsiteY0" fmla="*/ 0 h 6991674"/>
                <a:gd name="connsiteX1" fmla="*/ 8468244 w 11102262"/>
                <a:gd name="connsiteY1" fmla="*/ 40943 h 6991674"/>
                <a:gd name="connsiteX2" fmla="*/ 11102262 w 11102262"/>
                <a:gd name="connsiteY2" fmla="*/ 6978026 h 6991674"/>
                <a:gd name="connsiteX3" fmla="*/ 13648 w 11102262"/>
                <a:gd name="connsiteY3" fmla="*/ 6991674 h 6991674"/>
                <a:gd name="connsiteX4" fmla="*/ 0 w 11102262"/>
                <a:gd name="connsiteY4" fmla="*/ 0 h 6991674"/>
                <a:gd name="connsiteX0" fmla="*/ 0 w 11059400"/>
                <a:gd name="connsiteY0" fmla="*/ 0 h 6991674"/>
                <a:gd name="connsiteX1" fmla="*/ 8468244 w 11059400"/>
                <a:gd name="connsiteY1" fmla="*/ 40943 h 6991674"/>
                <a:gd name="connsiteX2" fmla="*/ 11059400 w 11059400"/>
                <a:gd name="connsiteY2" fmla="*/ 6920876 h 6991674"/>
                <a:gd name="connsiteX3" fmla="*/ 13648 w 11059400"/>
                <a:gd name="connsiteY3" fmla="*/ 6991674 h 6991674"/>
                <a:gd name="connsiteX4" fmla="*/ 0 w 11059400"/>
                <a:gd name="connsiteY4" fmla="*/ 0 h 6991674"/>
                <a:gd name="connsiteX0" fmla="*/ 0 w 11059400"/>
                <a:gd name="connsiteY0" fmla="*/ 101932 h 7093606"/>
                <a:gd name="connsiteX1" fmla="*/ 8039619 w 11059400"/>
                <a:gd name="connsiteY1" fmla="*/ 0 h 7093606"/>
                <a:gd name="connsiteX2" fmla="*/ 11059400 w 11059400"/>
                <a:gd name="connsiteY2" fmla="*/ 7022808 h 7093606"/>
                <a:gd name="connsiteX3" fmla="*/ 13648 w 11059400"/>
                <a:gd name="connsiteY3" fmla="*/ 7093606 h 7093606"/>
                <a:gd name="connsiteX4" fmla="*/ 0 w 11059400"/>
                <a:gd name="connsiteY4" fmla="*/ 101932 h 7093606"/>
                <a:gd name="connsiteX0" fmla="*/ 0 w 11059400"/>
                <a:gd name="connsiteY0" fmla="*/ 1920 h 6993594"/>
                <a:gd name="connsiteX1" fmla="*/ 8182494 w 11059400"/>
                <a:gd name="connsiteY1" fmla="*/ 0 h 6993594"/>
                <a:gd name="connsiteX2" fmla="*/ 11059400 w 11059400"/>
                <a:gd name="connsiteY2" fmla="*/ 6922796 h 6993594"/>
                <a:gd name="connsiteX3" fmla="*/ 13648 w 11059400"/>
                <a:gd name="connsiteY3" fmla="*/ 6993594 h 6993594"/>
                <a:gd name="connsiteX4" fmla="*/ 0 w 11059400"/>
                <a:gd name="connsiteY4" fmla="*/ 1920 h 6993594"/>
                <a:gd name="connsiteX0" fmla="*/ 29591 w 11088991"/>
                <a:gd name="connsiteY0" fmla="*/ 1920 h 7007881"/>
                <a:gd name="connsiteX1" fmla="*/ 8212085 w 11088991"/>
                <a:gd name="connsiteY1" fmla="*/ 0 h 7007881"/>
                <a:gd name="connsiteX2" fmla="*/ 11088991 w 11088991"/>
                <a:gd name="connsiteY2" fmla="*/ 6922796 h 7007881"/>
                <a:gd name="connsiteX3" fmla="*/ 376 w 11088991"/>
                <a:gd name="connsiteY3" fmla="*/ 7007881 h 7007881"/>
                <a:gd name="connsiteX4" fmla="*/ 29591 w 11088991"/>
                <a:gd name="connsiteY4" fmla="*/ 1920 h 7007881"/>
                <a:gd name="connsiteX0" fmla="*/ 29591 w 11303304"/>
                <a:gd name="connsiteY0" fmla="*/ 1920 h 7037096"/>
                <a:gd name="connsiteX1" fmla="*/ 8212085 w 11303304"/>
                <a:gd name="connsiteY1" fmla="*/ 0 h 7037096"/>
                <a:gd name="connsiteX2" fmla="*/ 11303304 w 11303304"/>
                <a:gd name="connsiteY2" fmla="*/ 7037096 h 7037096"/>
                <a:gd name="connsiteX3" fmla="*/ 376 w 11303304"/>
                <a:gd name="connsiteY3" fmla="*/ 7007881 h 7037096"/>
                <a:gd name="connsiteX4" fmla="*/ 29591 w 11303304"/>
                <a:gd name="connsiteY4" fmla="*/ 1920 h 7037096"/>
                <a:gd name="connsiteX0" fmla="*/ 29591 w 11303304"/>
                <a:gd name="connsiteY0" fmla="*/ 16278 h 7051454"/>
                <a:gd name="connsiteX1" fmla="*/ 8562296 w 11303304"/>
                <a:gd name="connsiteY1" fmla="*/ 0 h 7051454"/>
                <a:gd name="connsiteX2" fmla="*/ 11303304 w 11303304"/>
                <a:gd name="connsiteY2" fmla="*/ 7051454 h 7051454"/>
                <a:gd name="connsiteX3" fmla="*/ 376 w 11303304"/>
                <a:gd name="connsiteY3" fmla="*/ 7022239 h 7051454"/>
                <a:gd name="connsiteX4" fmla="*/ 29591 w 11303304"/>
                <a:gd name="connsiteY4" fmla="*/ 16278 h 7051454"/>
                <a:gd name="connsiteX0" fmla="*/ 29591 w 11277362"/>
                <a:gd name="connsiteY0" fmla="*/ 16278 h 7051454"/>
                <a:gd name="connsiteX1" fmla="*/ 8562296 w 11277362"/>
                <a:gd name="connsiteY1" fmla="*/ 0 h 7051454"/>
                <a:gd name="connsiteX2" fmla="*/ 11277362 w 11277362"/>
                <a:gd name="connsiteY2" fmla="*/ 7051454 h 7051454"/>
                <a:gd name="connsiteX3" fmla="*/ 376 w 11277362"/>
                <a:gd name="connsiteY3" fmla="*/ 7022239 h 7051454"/>
                <a:gd name="connsiteX4" fmla="*/ 29591 w 11277362"/>
                <a:gd name="connsiteY4" fmla="*/ 16278 h 7051454"/>
                <a:gd name="connsiteX0" fmla="*/ 29591 w 11277362"/>
                <a:gd name="connsiteY0" fmla="*/ 16278 h 7051454"/>
                <a:gd name="connsiteX1" fmla="*/ 8692003 w 11277362"/>
                <a:gd name="connsiteY1" fmla="*/ 0 h 7051454"/>
                <a:gd name="connsiteX2" fmla="*/ 11277362 w 11277362"/>
                <a:gd name="connsiteY2" fmla="*/ 7051454 h 7051454"/>
                <a:gd name="connsiteX3" fmla="*/ 376 w 11277362"/>
                <a:gd name="connsiteY3" fmla="*/ 7022239 h 7051454"/>
                <a:gd name="connsiteX4" fmla="*/ 29591 w 11277362"/>
                <a:gd name="connsiteY4" fmla="*/ 16278 h 705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7362" h="7051454">
                  <a:moveTo>
                    <a:pt x="29591" y="16278"/>
                  </a:moveTo>
                  <a:lnTo>
                    <a:pt x="8692003" y="0"/>
                  </a:lnTo>
                  <a:lnTo>
                    <a:pt x="11277362" y="7051454"/>
                  </a:lnTo>
                  <a:lnTo>
                    <a:pt x="376" y="7022239"/>
                  </a:lnTo>
                  <a:cubicBezTo>
                    <a:pt x="-4173" y="4691681"/>
                    <a:pt x="34140" y="2346836"/>
                    <a:pt x="29591" y="16278"/>
                  </a:cubicBezTo>
                  <a:close/>
                </a:path>
              </a:pathLst>
            </a:custGeom>
            <a:gradFill flip="none" rotWithShape="1">
              <a:gsLst>
                <a:gs pos="0">
                  <a:srgbClr val="C00000"/>
                </a:gs>
                <a:gs pos="79000">
                  <a:srgbClr val="FF4242">
                    <a:alpha val="42000"/>
                    <a:lumMod val="97000"/>
                  </a:srgbClr>
                </a:gs>
              </a:gsLst>
              <a:lin ang="20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3"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ight Triangle 6"/>
            <p:cNvSpPr/>
            <p:nvPr/>
          </p:nvSpPr>
          <p:spPr bwMode="auto">
            <a:xfrm flipH="1">
              <a:off x="9534930" y="-20636"/>
              <a:ext cx="2899958" cy="7015161"/>
            </a:xfrm>
            <a:prstGeom prst="rtTriangle">
              <a:avLst/>
            </a:prstGeom>
            <a:solidFill>
              <a:srgbClr val="FF4242">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3"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ight Triangle 7"/>
            <p:cNvSpPr/>
            <p:nvPr/>
          </p:nvSpPr>
          <p:spPr bwMode="auto">
            <a:xfrm flipH="1">
              <a:off x="10374716" y="2008586"/>
              <a:ext cx="2072078" cy="4985939"/>
            </a:xfrm>
            <a:prstGeom prst="rtTriangle">
              <a:avLst/>
            </a:prstGeom>
            <a:solidFill>
              <a:srgbClr val="B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3"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9" name="favic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4013" y="5875020"/>
            <a:ext cx="853549" cy="640080"/>
          </a:xfrm>
          <a:prstGeom prst="rect">
            <a:avLst/>
          </a:prstGeom>
        </p:spPr>
      </p:pic>
      <p:sp>
        <p:nvSpPr>
          <p:cNvPr id="16" name="Session code" hidden="1"/>
          <p:cNvSpPr txBox="1">
            <a:spLocks/>
          </p:cNvSpPr>
          <p:nvPr/>
        </p:nvSpPr>
        <p:spPr>
          <a:xfrm>
            <a:off x="274703" y="307621"/>
            <a:ext cx="3656013" cy="572464"/>
          </a:xfrm>
          <a:prstGeom prst="rect">
            <a:avLst/>
          </a:prstGeom>
        </p:spPr>
        <p:txBody>
          <a:bodyPr lIns="182878" tIns="146302" rIns="182878" bIns="146302"/>
          <a:lstStyle>
            <a:lvl1pPr marL="0"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solidFill>
                  <a:schemeClr val="bg1"/>
                </a:solidFill>
                <a:latin typeface="+mj-lt"/>
                <a:ea typeface="+mn-ea"/>
                <a:cs typeface="+mn-cs"/>
              </a:defRPr>
            </a:lvl1pPr>
            <a:lvl2pPr marL="342866"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571443"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800020"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4pPr>
            <a:lvl5pPr marL="1028597"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5pPr>
            <a:lvl6pPr marL="256478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0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3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5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0">
              <a:buClr>
                <a:srgbClr val="404040"/>
              </a:buClr>
              <a:defRPr/>
            </a:pPr>
            <a:r>
              <a:rPr lang="en-US" sz="2000" dirty="0" smtClean="0">
                <a:solidFill>
                  <a:srgbClr val="0078D7">
                    <a:lumMod val="60000"/>
                    <a:lumOff val="40000"/>
                  </a:srgbClr>
                </a:solidFill>
              </a:rPr>
              <a:t>Session Code Here</a:t>
            </a:r>
            <a:endParaRPr lang="en-US" sz="2000" dirty="0">
              <a:solidFill>
                <a:srgbClr val="0078D7">
                  <a:lumMod val="60000"/>
                  <a:lumOff val="40000"/>
                </a:srgbClr>
              </a:solidFill>
            </a:endParaRPr>
          </a:p>
        </p:txBody>
      </p:sp>
      <p:sp>
        <p:nvSpPr>
          <p:cNvPr id="19" name="Speaker name" hidden="1"/>
          <p:cNvSpPr txBox="1">
            <a:spLocks/>
          </p:cNvSpPr>
          <p:nvPr/>
        </p:nvSpPr>
        <p:spPr>
          <a:xfrm>
            <a:off x="256382" y="6105669"/>
            <a:ext cx="3656013" cy="572464"/>
          </a:xfrm>
          <a:prstGeom prst="rect">
            <a:avLst/>
          </a:prstGeom>
        </p:spPr>
        <p:txBody>
          <a:bodyPr lIns="182878" tIns="146302" rIns="182878" bIns="146302"/>
          <a:lstStyle>
            <a:lvl1pPr marL="0"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solidFill>
                  <a:schemeClr val="bg1"/>
                </a:solidFill>
                <a:latin typeface="+mj-lt"/>
                <a:ea typeface="+mn-ea"/>
                <a:cs typeface="+mn-cs"/>
              </a:defRPr>
            </a:lvl1pPr>
            <a:lvl2pPr marL="342866"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571443"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800020"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4pPr>
            <a:lvl5pPr marL="1028597" marR="0" indent="0" algn="l" defTabSz="932649"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5pPr>
            <a:lvl6pPr marL="256478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0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3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5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0">
              <a:buClr>
                <a:srgbClr val="404040"/>
              </a:buClr>
              <a:defRPr/>
            </a:pPr>
            <a:r>
              <a:rPr lang="en-US" sz="2000" dirty="0" smtClean="0">
                <a:solidFill>
                  <a:srgbClr val="EAEAEA"/>
                </a:solidFill>
              </a:rPr>
              <a:t>Speaker name here</a:t>
            </a:r>
            <a:endParaRPr lang="en-US" sz="2000" dirty="0">
              <a:solidFill>
                <a:srgbClr val="EAEAEA"/>
              </a:solidFill>
            </a:endParaRPr>
          </a:p>
        </p:txBody>
      </p:sp>
      <p:sp>
        <p:nvSpPr>
          <p:cNvPr id="13" name="Section title"/>
          <p:cNvSpPr>
            <a:spLocks noGrp="1"/>
          </p:cNvSpPr>
          <p:nvPr>
            <p:ph type="title" hasCustomPrompt="1"/>
          </p:nvPr>
        </p:nvSpPr>
        <p:spPr>
          <a:xfrm>
            <a:off x="278242" y="3268662"/>
            <a:ext cx="11887135" cy="1837298"/>
          </a:xfrm>
          <a:prstGeom prst="rect">
            <a:avLst/>
          </a:prstGeom>
          <a:noFill/>
        </p:spPr>
        <p:txBody>
          <a:bodyPr lIns="146304" tIns="91440" rIns="146304" bIns="91440" anchor="t" anchorCtr="0"/>
          <a:lstStyle>
            <a:lvl1pPr>
              <a:defRPr sz="5399" b="0" spc="0" baseline="0">
                <a:solidFill>
                  <a:schemeClr val="tx2"/>
                </a:solidFill>
                <a:latin typeface="+mj-lt"/>
              </a:defRPr>
            </a:lvl1pPr>
          </a:lstStyle>
          <a:p>
            <a:r>
              <a:rPr lang="en-US" dirty="0" smtClean="0"/>
              <a:t>Enter title</a:t>
            </a:r>
            <a:endParaRPr lang="en-US" dirty="0"/>
          </a:p>
        </p:txBody>
      </p:sp>
    </p:spTree>
    <p:extLst>
      <p:ext uri="{BB962C8B-B14F-4D97-AF65-F5344CB8AC3E}">
        <p14:creationId xmlns:p14="http://schemas.microsoft.com/office/powerpoint/2010/main" val="2755726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Basic title only dark">
    <p:bg>
      <p:bgPr>
        <a:solidFill>
          <a:srgbClr val="363636"/>
        </a:solidFill>
        <a:effectLst/>
      </p:bgPr>
    </p:bg>
    <p:spTree>
      <p:nvGrpSpPr>
        <p:cNvPr id="1" name=""/>
        <p:cNvGrpSpPr/>
        <p:nvPr/>
      </p:nvGrpSpPr>
      <p:grpSpPr>
        <a:xfrm>
          <a:off x="0" y="0"/>
          <a:ext cx="0" cy="0"/>
          <a:chOff x="0" y="0"/>
          <a:chExt cx="0" cy="0"/>
        </a:xfrm>
      </p:grpSpPr>
      <p:sp>
        <p:nvSpPr>
          <p:cNvPr id="3" name="Title 5"/>
          <p:cNvSpPr>
            <a:spLocks noGrp="1"/>
          </p:cNvSpPr>
          <p:nvPr>
            <p:ph type="title"/>
          </p:nvPr>
        </p:nvSpPr>
        <p:spPr>
          <a:xfrm>
            <a:off x="457259" y="479426"/>
            <a:ext cx="11889564" cy="917575"/>
          </a:xfrm>
          <a:prstGeom prst="rect">
            <a:avLst/>
          </a:prstGeom>
        </p:spPr>
        <p:txBody>
          <a:bodyPr/>
          <a:lstStyle>
            <a:lvl1pPr>
              <a:defRPr sz="4400" spc="0">
                <a:solidFill>
                  <a:schemeClr val="bg2"/>
                </a:solidFill>
                <a:latin typeface="+mj-lt"/>
              </a:defRPr>
            </a:lvl1pPr>
          </a:lstStyle>
          <a:p>
            <a:r>
              <a:rPr lang="en-US"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4013" y="5875020"/>
            <a:ext cx="853549" cy="640080"/>
          </a:xfrm>
          <a:prstGeom prst="rect">
            <a:avLst/>
          </a:prstGeom>
        </p:spPr>
      </p:pic>
    </p:spTree>
    <p:extLst>
      <p:ext uri="{BB962C8B-B14F-4D97-AF65-F5344CB8AC3E}">
        <p14:creationId xmlns:p14="http://schemas.microsoft.com/office/powerpoint/2010/main" val="1812250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Basic title only light">
    <p:bg>
      <p:bgPr>
        <a:solidFill>
          <a:srgbClr val="F7F7F7"/>
        </a:solidFill>
        <a:effectLst/>
      </p:bgPr>
    </p:bg>
    <p:spTree>
      <p:nvGrpSpPr>
        <p:cNvPr id="1" name=""/>
        <p:cNvGrpSpPr/>
        <p:nvPr/>
      </p:nvGrpSpPr>
      <p:grpSpPr>
        <a:xfrm>
          <a:off x="0" y="0"/>
          <a:ext cx="0" cy="0"/>
          <a:chOff x="0" y="0"/>
          <a:chExt cx="0" cy="0"/>
        </a:xfrm>
      </p:grpSpPr>
      <p:sp>
        <p:nvSpPr>
          <p:cNvPr id="3" name="Title 5"/>
          <p:cNvSpPr>
            <a:spLocks noGrp="1"/>
          </p:cNvSpPr>
          <p:nvPr>
            <p:ph type="title"/>
          </p:nvPr>
        </p:nvSpPr>
        <p:spPr>
          <a:xfrm>
            <a:off x="457259" y="479426"/>
            <a:ext cx="11889564" cy="917575"/>
          </a:xfrm>
          <a:prstGeom prst="rect">
            <a:avLst/>
          </a:prstGeom>
        </p:spPr>
        <p:txBody>
          <a:bodyPr/>
          <a:lstStyle>
            <a:lvl1pPr>
              <a:defRPr sz="4400" spc="0">
                <a:solidFill>
                  <a:schemeClr val="tx2"/>
                </a:solidFill>
                <a:latin typeface="+mj-lt"/>
              </a:defRPr>
            </a:lvl1pPr>
          </a:lstStyle>
          <a:p>
            <a:r>
              <a:rPr lang="en-US"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4013" y="5875020"/>
            <a:ext cx="853549" cy="640080"/>
          </a:xfrm>
          <a:prstGeom prst="rect">
            <a:avLst/>
          </a:prstGeom>
        </p:spPr>
      </p:pic>
    </p:spTree>
    <p:extLst>
      <p:ext uri="{BB962C8B-B14F-4D97-AF65-F5344CB8AC3E}">
        <p14:creationId xmlns:p14="http://schemas.microsoft.com/office/powerpoint/2010/main" val="2308993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62871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792803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6528744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image" Target="../media/image5.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theme" Target="../theme/theme3.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63" r:id="rId15"/>
    <p:sldLayoutId id="2147484307"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0"/>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3699486597"/>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3"/>
          <a:stretch>
            <a:fillRect/>
          </a:stretch>
        </p:blipFill>
        <p:spPr>
          <a:xfrm rot="5400000">
            <a:off x="9584879" y="2902196"/>
            <a:ext cx="6627287" cy="727646"/>
          </a:xfrm>
          <a:prstGeom prst="rect">
            <a:avLst/>
          </a:prstGeom>
        </p:spPr>
      </p:pic>
    </p:spTree>
    <p:extLst>
      <p:ext uri="{BB962C8B-B14F-4D97-AF65-F5344CB8AC3E}">
        <p14:creationId xmlns:p14="http://schemas.microsoft.com/office/powerpoint/2010/main" val="3229184176"/>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 id="2147484343" r:id="rId16"/>
    <p:sldLayoutId id="2147484344" r:id="rId17"/>
    <p:sldLayoutId id="2147484345" r:id="rId18"/>
    <p:sldLayoutId id="2147484346" r:id="rId19"/>
    <p:sldLayoutId id="2147484347" r:id="rId20"/>
    <p:sldLayoutId id="2147484348" r:id="rId21"/>
    <p:sldLayoutId id="2147484349" r:id="rId22"/>
    <p:sldLayoutId id="2147484350" r:id="rId23"/>
    <p:sldLayoutId id="2147484351" r:id="rId24"/>
    <p:sldLayoutId id="2147484352" r:id="rId25"/>
    <p:sldLayoutId id="2147484353" r:id="rId26"/>
    <p:sldLayoutId id="2147484354" r:id="rId27"/>
    <p:sldLayoutId id="2147484355" r:id="rId28"/>
    <p:sldLayoutId id="2147484356" r:id="rId29"/>
    <p:sldLayoutId id="2147484357" r:id="rId30"/>
    <p:sldLayoutId id="2147484358" r:id="rId31"/>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1.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3.xml"/><Relationship Id="rId1" Type="http://schemas.openxmlformats.org/officeDocument/2006/relationships/slideLayout" Target="../slideLayouts/slideLayout27.xml"/><Relationship Id="rId5" Type="http://schemas.openxmlformats.org/officeDocument/2006/relationships/image" Target="../media/image70.emf"/><Relationship Id="rId4" Type="http://schemas.openxmlformats.org/officeDocument/2006/relationships/image" Target="../media/image69.emf"/></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4.xml"/><Relationship Id="rId1" Type="http://schemas.openxmlformats.org/officeDocument/2006/relationships/slideLayout" Target="../slideLayouts/slideLayout27.xml"/><Relationship Id="rId5" Type="http://schemas.openxmlformats.org/officeDocument/2006/relationships/image" Target="../media/image70.emf"/><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5.xml"/><Relationship Id="rId1" Type="http://schemas.openxmlformats.org/officeDocument/2006/relationships/slideLayout" Target="../slideLayouts/slideLayout27.xml"/><Relationship Id="rId4" Type="http://schemas.openxmlformats.org/officeDocument/2006/relationships/image" Target="../media/image69.emf"/></Relationships>
</file>

<file path=ppt/slides/_rels/slide6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6.xml"/><Relationship Id="rId1" Type="http://schemas.openxmlformats.org/officeDocument/2006/relationships/slideLayout" Target="../slideLayouts/slideLayout27.xml"/><Relationship Id="rId4" Type="http://schemas.openxmlformats.org/officeDocument/2006/relationships/image" Target="../media/image69.emf"/></Relationships>
</file>

<file path=ppt/slides/_rels/slide6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8.xml"/><Relationship Id="rId1" Type="http://schemas.openxmlformats.org/officeDocument/2006/relationships/slideLayout" Target="../slideLayouts/slideLayout27.xml"/><Relationship Id="rId4" Type="http://schemas.openxmlformats.org/officeDocument/2006/relationships/image" Target="../media/image69.emf"/></Relationships>
</file>

<file path=ppt/slides/_rels/slide6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9.xml"/><Relationship Id="rId1" Type="http://schemas.openxmlformats.org/officeDocument/2006/relationships/slideLayout" Target="../slideLayouts/slideLayout27.xml"/><Relationship Id="rId4" Type="http://schemas.openxmlformats.org/officeDocument/2006/relationships/image" Target="../media/image69.em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70.xml"/><Relationship Id="rId1" Type="http://schemas.openxmlformats.org/officeDocument/2006/relationships/slideLayout" Target="../slideLayouts/slideLayout27.xml"/><Relationship Id="rId4" Type="http://schemas.openxmlformats.org/officeDocument/2006/relationships/image" Target="../media/image69.emf"/></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34.xml"/><Relationship Id="rId5" Type="http://schemas.openxmlformats.org/officeDocument/2006/relationships/image" Target="../media/image73.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3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34.xml"/><Relationship Id="rId5" Type="http://schemas.openxmlformats.org/officeDocument/2006/relationships/image" Target="../media/image7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21.xml"/><Relationship Id="rId5" Type="http://schemas.openxmlformats.org/officeDocument/2006/relationships/image" Target="cid:image002.png@01D07FB2.AB4BEB50" TargetMode="Externa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21.xml"/><Relationship Id="rId5" Type="http://schemas.openxmlformats.org/officeDocument/2006/relationships/image" Target="../media/image80.png"/><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2.xml"/><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82283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11"/>
          <p:cNvSpPr/>
          <p:nvPr/>
        </p:nvSpPr>
        <p:spPr bwMode="auto">
          <a:xfrm>
            <a:off x="4521959" y="4772855"/>
            <a:ext cx="764096" cy="764096"/>
          </a:xfrm>
          <a:prstGeom prst="ellipse">
            <a:avLst/>
          </a:prstGeom>
          <a:gradFill>
            <a:gsLst>
              <a:gs pos="32000">
                <a:schemeClr val="bg1">
                  <a:lumMod val="100000"/>
                </a:schemeClr>
              </a:gs>
              <a:gs pos="69000">
                <a:schemeClr val="bg1">
                  <a:alpha val="0"/>
                </a:schemeClr>
              </a:gs>
            </a:gsLst>
            <a:path path="circle">
              <a:fillToRect l="50000" t="50000" r="50000" b="5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1" name="Oval 12"/>
          <p:cNvSpPr/>
          <p:nvPr/>
        </p:nvSpPr>
        <p:spPr bwMode="auto">
          <a:xfrm>
            <a:off x="4960282" y="4754203"/>
            <a:ext cx="764096" cy="764096"/>
          </a:xfrm>
          <a:prstGeom prst="ellipse">
            <a:avLst/>
          </a:prstGeom>
          <a:gradFill>
            <a:gsLst>
              <a:gs pos="32000">
                <a:schemeClr val="bg1">
                  <a:lumMod val="100000"/>
                </a:schemeClr>
              </a:gs>
              <a:gs pos="69000">
                <a:schemeClr val="bg1">
                  <a:alpha val="0"/>
                </a:schemeClr>
              </a:gs>
            </a:gsLst>
            <a:path path="circle">
              <a:fillToRect l="50000" t="50000" r="50000" b="5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pic>
        <p:nvPicPr>
          <p:cNvPr id="20"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3889" t="11137" r="68290" b="26489"/>
          <a:stretch/>
        </p:blipFill>
        <p:spPr>
          <a:xfrm>
            <a:off x="1689306" y="1885394"/>
            <a:ext cx="1452512" cy="2541896"/>
          </a:xfrm>
          <a:prstGeom prst="rect">
            <a:avLst/>
          </a:prstGeom>
        </p:spPr>
      </p:pic>
      <p:pic>
        <p:nvPicPr>
          <p:cNvPr id="1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t="4440" b="1"/>
          <a:stretch/>
        </p:blipFill>
        <p:spPr>
          <a:xfrm>
            <a:off x="1783374" y="2066875"/>
            <a:ext cx="1264374" cy="2178932"/>
          </a:xfrm>
          <a:prstGeom prst="rect">
            <a:avLst/>
          </a:prstGeom>
        </p:spPr>
      </p:pic>
      <p:grpSp>
        <p:nvGrpSpPr>
          <p:cNvPr id="13" name="Group 2"/>
          <p:cNvGrpSpPr/>
          <p:nvPr/>
        </p:nvGrpSpPr>
        <p:grpSpPr>
          <a:xfrm>
            <a:off x="3775704" y="302773"/>
            <a:ext cx="9212340" cy="6994524"/>
            <a:chOff x="3701142" y="296863"/>
            <a:chExt cx="9032526" cy="6857999"/>
          </a:xfrm>
        </p:grpSpPr>
        <p:grpSp>
          <p:nvGrpSpPr>
            <p:cNvPr id="14" name="Group 13"/>
            <p:cNvGrpSpPr/>
            <p:nvPr/>
          </p:nvGrpSpPr>
          <p:grpSpPr>
            <a:xfrm>
              <a:off x="3701142" y="296863"/>
              <a:ext cx="9032526" cy="6857999"/>
              <a:chOff x="3701142" y="296863"/>
              <a:chExt cx="9032526" cy="6857999"/>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44834" t="63820"/>
              <a:stretch/>
            </p:blipFill>
            <p:spPr>
              <a:xfrm>
                <a:off x="5167086" y="4673600"/>
                <a:ext cx="7566582" cy="2481262"/>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34146" b="36181"/>
              <a:stretch/>
            </p:blipFill>
            <p:spPr>
              <a:xfrm>
                <a:off x="3701142" y="296863"/>
                <a:ext cx="9032526" cy="4376738"/>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39967" t="72709"/>
              <a:stretch/>
            </p:blipFill>
            <p:spPr>
              <a:xfrm>
                <a:off x="4499429" y="5283200"/>
                <a:ext cx="8234239" cy="1871662"/>
              </a:xfrm>
              <a:prstGeom prst="rect">
                <a:avLst/>
              </a:prstGeom>
            </p:spPr>
          </p:pic>
        </p:grpSp>
        <p:pic>
          <p:nvPicPr>
            <p:cNvPr id="16" name="Picture 15"/>
            <p:cNvPicPr>
              <a:picLocks noChangeAspect="1"/>
            </p:cNvPicPr>
            <p:nvPr/>
          </p:nvPicPr>
          <p:blipFill>
            <a:blip r:embed="rId5"/>
            <a:stretch>
              <a:fillRect/>
            </a:stretch>
          </p:blipFill>
          <p:spPr>
            <a:xfrm>
              <a:off x="4279900" y="1493568"/>
              <a:ext cx="6138333" cy="2988469"/>
            </a:xfrm>
            <a:prstGeom prst="rect">
              <a:avLst/>
            </a:prstGeom>
          </p:spPr>
        </p:pic>
        <p:pic>
          <p:nvPicPr>
            <p:cNvPr id="17" name="Picture 16"/>
            <p:cNvPicPr>
              <a:picLocks noChangeAspect="1"/>
            </p:cNvPicPr>
            <p:nvPr/>
          </p:nvPicPr>
          <p:blipFill>
            <a:blip r:embed="rId6"/>
            <a:stretch>
              <a:fillRect/>
            </a:stretch>
          </p:blipFill>
          <p:spPr>
            <a:xfrm>
              <a:off x="10371416" y="4270106"/>
              <a:ext cx="54769" cy="211931"/>
            </a:xfrm>
            <a:prstGeom prst="rect">
              <a:avLst/>
            </a:prstGeom>
          </p:spPr>
        </p:pic>
        <p:pic>
          <p:nvPicPr>
            <p:cNvPr id="18" name="Picture 17"/>
            <p:cNvPicPr>
              <a:picLocks noChangeAspect="1"/>
            </p:cNvPicPr>
            <p:nvPr/>
          </p:nvPicPr>
          <p:blipFill>
            <a:blip r:embed="rId6"/>
            <a:stretch>
              <a:fillRect/>
            </a:stretch>
          </p:blipFill>
          <p:spPr>
            <a:xfrm>
              <a:off x="4260467" y="4267901"/>
              <a:ext cx="54769" cy="211931"/>
            </a:xfrm>
            <a:prstGeom prst="rect">
              <a:avLst/>
            </a:prstGeom>
          </p:spPr>
        </p:pic>
      </p:grpSp>
    </p:spTree>
    <p:extLst>
      <p:ext uri="{BB962C8B-B14F-4D97-AF65-F5344CB8AC3E}">
        <p14:creationId xmlns:p14="http://schemas.microsoft.com/office/powerpoint/2010/main" val="211302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dirty="0"/>
          </a:p>
          <a:p>
            <a:r>
              <a:rPr lang="en-US" dirty="0"/>
              <a:t>Two apps run simultaneously on two </a:t>
            </a:r>
            <a:r>
              <a:rPr lang="en-US" dirty="0" smtClean="0"/>
              <a:t>screens</a:t>
            </a:r>
          </a:p>
          <a:p>
            <a:endParaRPr lang="en-US" dirty="0"/>
          </a:p>
          <a:p>
            <a:r>
              <a:rPr lang="en-US" dirty="0" smtClean="0"/>
              <a:t>Windows Apps transition seamlessly and </a:t>
            </a:r>
            <a:r>
              <a:rPr lang="en-US" dirty="0"/>
              <a:t>look beautiful </a:t>
            </a:r>
            <a:r>
              <a:rPr lang="en-US" dirty="0" smtClean="0"/>
              <a:t>on </a:t>
            </a:r>
            <a:r>
              <a:rPr lang="en-US" dirty="0"/>
              <a:t>any </a:t>
            </a:r>
            <a:r>
              <a:rPr lang="en-US" dirty="0" smtClean="0"/>
              <a:t>screen</a:t>
            </a:r>
          </a:p>
          <a:p>
            <a:endParaRPr lang="en-US" dirty="0"/>
          </a:p>
          <a:p>
            <a:r>
              <a:rPr lang="en-US" dirty="0"/>
              <a:t>K</a:t>
            </a:r>
            <a:r>
              <a:rPr lang="en-US" dirty="0" smtClean="0"/>
              <a:t>eyboard </a:t>
            </a:r>
            <a:r>
              <a:rPr lang="en-US" dirty="0"/>
              <a:t>and </a:t>
            </a:r>
            <a:r>
              <a:rPr lang="en-US" dirty="0" smtClean="0"/>
              <a:t>mouse support</a:t>
            </a:r>
          </a:p>
          <a:p>
            <a:endParaRPr lang="en-US" dirty="0"/>
          </a:p>
        </p:txBody>
      </p:sp>
      <p:sp>
        <p:nvSpPr>
          <p:cNvPr id="5" name="Title 4"/>
          <p:cNvSpPr>
            <a:spLocks noGrp="1"/>
          </p:cNvSpPr>
          <p:nvPr>
            <p:ph type="ctrTitle"/>
          </p:nvPr>
        </p:nvSpPr>
        <p:spPr/>
        <p:txBody>
          <a:bodyPr/>
          <a:lstStyle/>
          <a:p>
            <a:r>
              <a:rPr lang="en-US" sz="3927" dirty="0"/>
              <a:t>Continuum</a:t>
            </a:r>
          </a:p>
        </p:txBody>
      </p:sp>
    </p:spTree>
    <p:extLst>
      <p:ext uri="{BB962C8B-B14F-4D97-AF65-F5344CB8AC3E}">
        <p14:creationId xmlns:p14="http://schemas.microsoft.com/office/powerpoint/2010/main" val="102730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751" y="2125663"/>
            <a:ext cx="10546389" cy="1828800"/>
          </a:xfrm>
        </p:spPr>
        <p:txBody>
          <a:bodyPr/>
          <a:lstStyle/>
          <a:p>
            <a:r>
              <a:rPr lang="en-US" dirty="0"/>
              <a:t>Continuum brings Universal </a:t>
            </a:r>
            <a:r>
              <a:rPr lang="en-US" dirty="0" smtClean="0"/>
              <a:t>Windows </a:t>
            </a:r>
            <a:r>
              <a:rPr lang="en-US" dirty="0"/>
              <a:t>Apps </a:t>
            </a:r>
            <a:r>
              <a:rPr lang="en-US" dirty="0" smtClean="0"/>
              <a:t>to </a:t>
            </a:r>
            <a:r>
              <a:rPr lang="en-US" dirty="0"/>
              <a:t>any screen, powered by a phone.  </a:t>
            </a:r>
            <a:r>
              <a:rPr lang="en-US" b="1" dirty="0"/>
              <a:t>Write once, run everywhere. </a:t>
            </a:r>
          </a:p>
        </p:txBody>
      </p:sp>
    </p:spTree>
    <p:extLst>
      <p:ext uri="{BB962C8B-B14F-4D97-AF65-F5344CB8AC3E}">
        <p14:creationId xmlns:p14="http://schemas.microsoft.com/office/powerpoint/2010/main" val="271129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6351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ChangeAspect="1"/>
          </p:cNvPicPr>
          <p:nvPr/>
        </p:nvPicPr>
        <p:blipFill rotWithShape="1">
          <a:blip r:embed="rId3">
            <a:extLst>
              <a:ext uri="{28A0092B-C50C-407E-A947-70E740481C1C}">
                <a14:useLocalDpi xmlns:a14="http://schemas.microsoft.com/office/drawing/2010/main" val="0"/>
              </a:ext>
            </a:extLst>
          </a:blip>
          <a:srcRect l="20042"/>
          <a:stretch/>
        </p:blipFill>
        <p:spPr bwMode="ltGray">
          <a:xfrm>
            <a:off x="6334231" y="0"/>
            <a:ext cx="8382906" cy="6994524"/>
          </a:xfrm>
          <a:prstGeom prst="rect">
            <a:avLst/>
          </a:prstGeom>
          <a:blipFill>
            <a:blip r:embed="rId4"/>
            <a:stretch>
              <a:fillRect/>
            </a:stretch>
          </a:blipFill>
        </p:spPr>
      </p:pic>
      <p:sp>
        <p:nvSpPr>
          <p:cNvPr id="5" name="Text Placeholder 4"/>
          <p:cNvSpPr>
            <a:spLocks noGrp="1"/>
          </p:cNvSpPr>
          <p:nvPr>
            <p:ph type="body" sz="quarter" idx="11"/>
          </p:nvPr>
        </p:nvSpPr>
        <p:spPr>
          <a:xfrm>
            <a:off x="275480" y="1221162"/>
            <a:ext cx="5484530" cy="3449866"/>
          </a:xfrm>
        </p:spPr>
        <p:txBody>
          <a:bodyPr/>
          <a:lstStyle/>
          <a:p>
            <a:endParaRPr lang="en-US" dirty="0" smtClean="0"/>
          </a:p>
          <a:p>
            <a:endParaRPr lang="en-US" dirty="0"/>
          </a:p>
          <a:p>
            <a:r>
              <a:rPr lang="en-US" dirty="0" smtClean="0"/>
              <a:t>Looks like a phone</a:t>
            </a:r>
          </a:p>
          <a:p>
            <a:r>
              <a:rPr lang="en-US" dirty="0" smtClean="0"/>
              <a:t>Does like a PC</a:t>
            </a:r>
          </a:p>
          <a:p>
            <a:endParaRPr lang="en-US" dirty="0" smtClean="0"/>
          </a:p>
        </p:txBody>
      </p:sp>
    </p:spTree>
    <p:extLst>
      <p:ext uri="{BB962C8B-B14F-4D97-AF65-F5344CB8AC3E}">
        <p14:creationId xmlns:p14="http://schemas.microsoft.com/office/powerpoint/2010/main" val="281862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75480" y="1221162"/>
            <a:ext cx="5484530" cy="3326790"/>
          </a:xfrm>
        </p:spPr>
        <p:txBody>
          <a:bodyPr/>
          <a:lstStyle/>
          <a:p>
            <a:endParaRPr lang="en-US" dirty="0"/>
          </a:p>
          <a:p>
            <a:endParaRPr lang="en-US" dirty="0"/>
          </a:p>
          <a:p>
            <a:r>
              <a:rPr lang="en-US" dirty="0"/>
              <a:t>Enabling the PC Everywhere</a:t>
            </a:r>
          </a:p>
          <a:p>
            <a:endParaRPr lang="en-US" dirty="0"/>
          </a:p>
        </p:txBody>
      </p:sp>
      <p:sp>
        <p:nvSpPr>
          <p:cNvPr id="6" name="Picture Placeholder 5"/>
          <p:cNvSpPr>
            <a:spLocks noGrp="1"/>
          </p:cNvSpPr>
          <p:nvPr>
            <p:ph type="pic" sz="quarter" idx="10"/>
          </p:nvPr>
        </p:nvSpPr>
        <p:spPr/>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824" y="-2338242"/>
            <a:ext cx="6215769" cy="9332767"/>
          </a:xfrm>
          <a:prstGeom prst="rect">
            <a:avLst/>
          </a:prstGeom>
        </p:spPr>
      </p:pic>
    </p:spTree>
    <p:extLst>
      <p:ext uri="{BB962C8B-B14F-4D97-AF65-F5344CB8AC3E}">
        <p14:creationId xmlns:p14="http://schemas.microsoft.com/office/powerpoint/2010/main" val="195415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5481" y="2125662"/>
            <a:ext cx="11885514" cy="3179255"/>
          </a:xfrm>
        </p:spPr>
        <p:txBody>
          <a:bodyPr/>
          <a:lstStyle/>
          <a:p>
            <a:r>
              <a:rPr lang="en-US" dirty="0"/>
              <a:t>Continuum for phones </a:t>
            </a:r>
            <a:r>
              <a:rPr lang="en-US" dirty="0" smtClean="0"/>
              <a:t/>
            </a:r>
            <a:br>
              <a:rPr lang="en-US" dirty="0" smtClean="0"/>
            </a:br>
            <a:r>
              <a:rPr lang="en-US" dirty="0" smtClean="0"/>
              <a:t>can deliver a PC experience </a:t>
            </a:r>
            <a:br>
              <a:rPr lang="en-US" dirty="0" smtClean="0"/>
            </a:br>
            <a:r>
              <a:rPr lang="en-US" dirty="0" smtClean="0"/>
              <a:t>to </a:t>
            </a:r>
            <a:r>
              <a:rPr lang="en-US" dirty="0"/>
              <a:t>any </a:t>
            </a:r>
            <a:r>
              <a:rPr lang="en-US" dirty="0" smtClean="0"/>
              <a:t>screen</a:t>
            </a:r>
            <a:endParaRPr lang="en-US" dirty="0"/>
          </a:p>
        </p:txBody>
      </p:sp>
    </p:spTree>
    <p:extLst>
      <p:ext uri="{BB962C8B-B14F-4D97-AF65-F5344CB8AC3E}">
        <p14:creationId xmlns:p14="http://schemas.microsoft.com/office/powerpoint/2010/main" val="169193781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75480" y="1221162"/>
            <a:ext cx="5484530" cy="2772946"/>
          </a:xfrm>
        </p:spPr>
        <p:txBody>
          <a:bodyPr/>
          <a:lstStyle/>
          <a:p>
            <a:endParaRPr lang="en-US" dirty="0"/>
          </a:p>
          <a:p>
            <a:endParaRPr lang="en-US" dirty="0"/>
          </a:p>
          <a:p>
            <a:r>
              <a:rPr lang="en-US" dirty="0"/>
              <a:t>Continuum is </a:t>
            </a:r>
            <a:r>
              <a:rPr lang="en-US" dirty="0" smtClean="0"/>
              <a:t>the </a:t>
            </a:r>
            <a:r>
              <a:rPr lang="en-US" dirty="0"/>
              <a:t>future</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054" b="18325"/>
          <a:stretch/>
        </p:blipFill>
        <p:spPr>
          <a:xfrm>
            <a:off x="6684539" y="-11373"/>
            <a:ext cx="6259057" cy="7005898"/>
          </a:xfrm>
          <a:prstGeom prst="rect">
            <a:avLst/>
          </a:prstGeom>
        </p:spPr>
      </p:pic>
      <p:pic>
        <p:nvPicPr>
          <p:cNvPr id="3" name="Picture Placeholder 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0377" r="20377"/>
          <a:stretch>
            <a:fillRect/>
          </a:stretch>
        </p:blipFill>
        <p:spPr>
          <a:xfrm>
            <a:off x="6422522" y="-458236"/>
            <a:ext cx="6664307" cy="7497182"/>
          </a:xfrm>
        </p:spPr>
      </p:pic>
    </p:spTree>
    <p:extLst>
      <p:ext uri="{BB962C8B-B14F-4D97-AF65-F5344CB8AC3E}">
        <p14:creationId xmlns:p14="http://schemas.microsoft.com/office/powerpoint/2010/main" val="393750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Hardware</a:t>
            </a:r>
            <a:endParaRPr lang="en-US" dirty="0"/>
          </a:p>
          <a:p>
            <a:r>
              <a:rPr lang="en-US" dirty="0" smtClean="0"/>
              <a:t>Adaptive Apps</a:t>
            </a:r>
            <a:endParaRPr lang="en-US" dirty="0"/>
          </a:p>
          <a:p>
            <a:r>
              <a:rPr lang="en-US" dirty="0" smtClean="0"/>
              <a:t>Packaging</a:t>
            </a:r>
          </a:p>
          <a:p>
            <a:r>
              <a:rPr lang="en-US" dirty="0" smtClean="0"/>
              <a:t>Testing </a:t>
            </a:r>
          </a:p>
          <a:p>
            <a:r>
              <a:rPr lang="en-US" dirty="0" smtClean="0"/>
              <a:t>Scaling</a:t>
            </a:r>
            <a:endParaRPr lang="en-US" dirty="0"/>
          </a:p>
          <a:p>
            <a:r>
              <a:rPr lang="en-US" dirty="0" smtClean="0"/>
              <a:t>Multi-screen</a:t>
            </a:r>
            <a:endParaRPr lang="en-US" dirty="0"/>
          </a:p>
        </p:txBody>
      </p:sp>
      <p:pic>
        <p:nvPicPr>
          <p:cNvPr id="4" name="Picture Placeholder 3"/>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283604" y="2192224"/>
            <a:ext cx="3915114" cy="2610077"/>
          </a:xfrm>
        </p:spPr>
      </p:pic>
      <p:sp>
        <p:nvSpPr>
          <p:cNvPr id="5" name="Title 4"/>
          <p:cNvSpPr>
            <a:spLocks noGrp="1"/>
          </p:cNvSpPr>
          <p:nvPr>
            <p:ph type="title"/>
          </p:nvPr>
        </p:nvSpPr>
        <p:spPr/>
        <p:txBody>
          <a:bodyPr/>
          <a:lstStyle/>
          <a:p>
            <a:r>
              <a:rPr lang="en-US" dirty="0"/>
              <a:t>Developer </a:t>
            </a:r>
            <a:r>
              <a:rPr lang="en-US" dirty="0" smtClean="0"/>
              <a:t>considerations</a:t>
            </a:r>
            <a:endParaRPr lang="en-US" dirty="0"/>
          </a:p>
        </p:txBody>
      </p:sp>
      <p:sp>
        <p:nvSpPr>
          <p:cNvPr id="6" name="Right Brace 2"/>
          <p:cNvSpPr/>
          <p:nvPr/>
        </p:nvSpPr>
        <p:spPr>
          <a:xfrm>
            <a:off x="8270764" y="2457798"/>
            <a:ext cx="466302" cy="1602912"/>
          </a:xfrm>
          <a:prstGeom prst="rightBrace">
            <a:avLst>
              <a:gd name="adj1" fmla="val 43750"/>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dirty="0">
              <a:solidFill>
                <a:srgbClr val="404040"/>
              </a:solidFill>
            </a:endParaRPr>
          </a:p>
        </p:txBody>
      </p:sp>
      <p:sp>
        <p:nvSpPr>
          <p:cNvPr id="8" name="Rectangle 10"/>
          <p:cNvSpPr/>
          <p:nvPr/>
        </p:nvSpPr>
        <p:spPr>
          <a:xfrm>
            <a:off x="8737066" y="3040062"/>
            <a:ext cx="998998" cy="382308"/>
          </a:xfrm>
          <a:prstGeom prst="rect">
            <a:avLst/>
          </a:prstGeom>
        </p:spPr>
        <p:txBody>
          <a:bodyPr wrap="none">
            <a:spAutoFit/>
          </a:bodyPr>
          <a:lstStyle/>
          <a:p>
            <a:pPr defTabSz="932597"/>
            <a:r>
              <a:rPr lang="en-US" sz="1836" dirty="0">
                <a:solidFill>
                  <a:srgbClr val="404040"/>
                </a:solidFill>
              </a:rPr>
              <a:t>Integral</a:t>
            </a:r>
          </a:p>
        </p:txBody>
      </p:sp>
      <p:sp>
        <p:nvSpPr>
          <p:cNvPr id="9" name="Rectangle 11"/>
          <p:cNvSpPr/>
          <p:nvPr/>
        </p:nvSpPr>
        <p:spPr>
          <a:xfrm>
            <a:off x="8737066" y="4536726"/>
            <a:ext cx="188409" cy="382308"/>
          </a:xfrm>
          <a:prstGeom prst="rect">
            <a:avLst/>
          </a:prstGeom>
        </p:spPr>
        <p:txBody>
          <a:bodyPr wrap="none">
            <a:spAutoFit/>
          </a:bodyPr>
          <a:lstStyle/>
          <a:p>
            <a:pPr defTabSz="932597"/>
            <a:endParaRPr lang="en-US" sz="1836" dirty="0">
              <a:solidFill>
                <a:srgbClr val="404040"/>
              </a:solidFill>
            </a:endParaRPr>
          </a:p>
        </p:txBody>
      </p:sp>
    </p:spTree>
    <p:extLst>
      <p:ext uri="{BB962C8B-B14F-4D97-AF65-F5344CB8AC3E}">
        <p14:creationId xmlns:p14="http://schemas.microsoft.com/office/powerpoint/2010/main" val="140018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108" y="-34185"/>
            <a:ext cx="12661285" cy="7121971"/>
          </a:xfrm>
          <a:prstGeom prst="rect">
            <a:avLst/>
          </a:prstGeom>
        </p:spPr>
      </p:pic>
      <p:sp>
        <p:nvSpPr>
          <p:cNvPr id="24" name="Title 23"/>
          <p:cNvSpPr>
            <a:spLocks noGrp="1"/>
          </p:cNvSpPr>
          <p:nvPr>
            <p:ph type="title"/>
          </p:nvPr>
        </p:nvSpPr>
        <p:spPr/>
        <p:txBody>
          <a:bodyPr>
            <a:normAutofit/>
          </a:bodyPr>
          <a:lstStyle/>
          <a:p>
            <a:r>
              <a:rPr lang="en-US" dirty="0" smtClean="0"/>
              <a:t>Wired </a:t>
            </a:r>
            <a:r>
              <a:rPr lang="en-US" dirty="0"/>
              <a:t>d</a:t>
            </a:r>
            <a:r>
              <a:rPr lang="en-US" dirty="0" smtClean="0"/>
              <a:t>ock</a:t>
            </a:r>
            <a:endParaRPr lang="en-US" dirty="0"/>
          </a:p>
        </p:txBody>
      </p:sp>
      <p:sp>
        <p:nvSpPr>
          <p:cNvPr id="5" name="Title 23"/>
          <p:cNvSpPr txBox="1">
            <a:spLocks/>
          </p:cNvSpPr>
          <p:nvPr/>
        </p:nvSpPr>
        <p:spPr>
          <a:xfrm>
            <a:off x="268077" y="287875"/>
            <a:ext cx="11887878" cy="917575"/>
          </a:xfrm>
          <a:prstGeom prst="rect">
            <a:avLst/>
          </a:prstGeom>
        </p:spPr>
        <p:txBody>
          <a:bodyPr vert="horz" wrap="square" lIns="149217" tIns="93260" rIns="149217" bIns="93260" rtlCol="0" anchor="t">
            <a:norm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99">
                <a:gradFill>
                  <a:gsLst>
                    <a:gs pos="1250">
                      <a:srgbClr val="404040"/>
                    </a:gs>
                    <a:gs pos="100000">
                      <a:srgbClr val="404040"/>
                    </a:gs>
                  </a:gsLst>
                  <a:lin ang="5400000" scaled="0"/>
                </a:gradFill>
              </a:rPr>
              <a:t>Wireless dock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108" y="-14804"/>
            <a:ext cx="12661285" cy="7121973"/>
          </a:xfrm>
          <a:prstGeom prst="rect">
            <a:avLst/>
          </a:prstGeom>
        </p:spPr>
      </p:pic>
    </p:spTree>
    <p:extLst>
      <p:ext uri="{BB962C8B-B14F-4D97-AF65-F5344CB8AC3E}">
        <p14:creationId xmlns:p14="http://schemas.microsoft.com/office/powerpoint/2010/main" val="29271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Optimizing Windows Apps for Continuum</a:t>
            </a:r>
          </a:p>
        </p:txBody>
      </p:sp>
      <p:sp>
        <p:nvSpPr>
          <p:cNvPr id="6" name="Text Placeholder 5"/>
          <p:cNvSpPr>
            <a:spLocks noGrp="1"/>
          </p:cNvSpPr>
          <p:nvPr>
            <p:ph type="body" sz="quarter" idx="13"/>
          </p:nvPr>
        </p:nvSpPr>
        <p:spPr/>
        <p:txBody>
          <a:bodyPr/>
          <a:lstStyle/>
          <a:p>
            <a:r>
              <a:rPr lang="en-US" dirty="0" smtClean="0"/>
              <a:t>2-703</a:t>
            </a:r>
            <a:endParaRPr lang="en-US" dirty="0"/>
          </a:p>
        </p:txBody>
      </p:sp>
      <p:sp>
        <p:nvSpPr>
          <p:cNvPr id="5" name="Text Placeholder 2"/>
          <p:cNvSpPr txBox="1">
            <a:spLocks/>
          </p:cNvSpPr>
          <p:nvPr/>
        </p:nvSpPr>
        <p:spPr>
          <a:xfrm>
            <a:off x="273665" y="4196912"/>
            <a:ext cx="7314100" cy="2487232"/>
          </a:xfrm>
          <a:prstGeom prst="rect">
            <a:avLst/>
          </a:prstGeom>
          <a:noFill/>
        </p:spPr>
        <p:txBody>
          <a:bodyPr vert="horz" wrap="square" lIns="146304" tIns="109728" rIns="146304" bIns="109728" rtlCol="0" anchor="b">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000" kern="1200" spc="0" baseline="0">
                <a:gradFill>
                  <a:gsLst>
                    <a:gs pos="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36" dirty="0" smtClean="0"/>
              <a:t>Keri Moran</a:t>
            </a:r>
          </a:p>
          <a:p>
            <a:pPr>
              <a:lnSpc>
                <a:spcPct val="100000"/>
              </a:lnSpc>
            </a:pPr>
            <a:r>
              <a:rPr lang="en-US" sz="1428" dirty="0" smtClean="0"/>
              <a:t>Principal Program Manager Lead, Windows</a:t>
            </a:r>
          </a:p>
          <a:p>
            <a:pPr>
              <a:lnSpc>
                <a:spcPct val="100000"/>
              </a:lnSpc>
            </a:pPr>
            <a:endParaRPr lang="en-US" sz="1020" dirty="0" smtClean="0"/>
          </a:p>
          <a:p>
            <a:pPr>
              <a:lnSpc>
                <a:spcPct val="100000"/>
              </a:lnSpc>
            </a:pPr>
            <a:r>
              <a:rPr lang="en-US" sz="1836" dirty="0" smtClean="0"/>
              <a:t>Gino Sega</a:t>
            </a:r>
          </a:p>
          <a:p>
            <a:pPr>
              <a:lnSpc>
                <a:spcPct val="100000"/>
              </a:lnSpc>
            </a:pPr>
            <a:r>
              <a:rPr lang="en-US" sz="1428" dirty="0" smtClean="0"/>
              <a:t>Principal Program Manager, Windows</a:t>
            </a:r>
          </a:p>
          <a:p>
            <a:pPr>
              <a:lnSpc>
                <a:spcPct val="100000"/>
              </a:lnSpc>
            </a:pPr>
            <a:endParaRPr lang="en-US" sz="1020" dirty="0" smtClean="0"/>
          </a:p>
          <a:p>
            <a:pPr>
              <a:lnSpc>
                <a:spcPct val="100000"/>
              </a:lnSpc>
            </a:pPr>
            <a:r>
              <a:rPr lang="en-US" sz="1836" dirty="0" smtClean="0"/>
              <a:t>Liz </a:t>
            </a:r>
            <a:r>
              <a:rPr lang="en-US" sz="1836" dirty="0" err="1" smtClean="0"/>
              <a:t>Threlkeld</a:t>
            </a:r>
            <a:endParaRPr lang="en-US" sz="1836" dirty="0" smtClean="0"/>
          </a:p>
          <a:p>
            <a:pPr>
              <a:lnSpc>
                <a:spcPct val="100000"/>
              </a:lnSpc>
            </a:pPr>
            <a:r>
              <a:rPr lang="en-US" sz="1428" dirty="0" smtClean="0"/>
              <a:t>Program Manager, Windows</a:t>
            </a:r>
          </a:p>
        </p:txBody>
      </p:sp>
    </p:spTree>
    <p:extLst>
      <p:ext uri="{BB962C8B-B14F-4D97-AF65-F5344CB8AC3E}">
        <p14:creationId xmlns:p14="http://schemas.microsoft.com/office/powerpoint/2010/main" val="277290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a:bodyPr>
          <a:lstStyle/>
          <a:p>
            <a:r>
              <a:rPr lang="en-US" dirty="0" smtClean="0"/>
              <a:t>Wireless dongle</a:t>
            </a:r>
            <a:endParaRPr lang="en-US" dirty="0"/>
          </a:p>
        </p:txBody>
      </p:sp>
      <p:grpSp>
        <p:nvGrpSpPr>
          <p:cNvPr id="3" name="Group 2"/>
          <p:cNvGrpSpPr/>
          <p:nvPr/>
        </p:nvGrpSpPr>
        <p:grpSpPr>
          <a:xfrm>
            <a:off x="1650241" y="1230786"/>
            <a:ext cx="9135995" cy="5357807"/>
            <a:chOff x="1600601" y="755658"/>
            <a:chExt cx="8957671" cy="5253229"/>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253" t="26422" r="56551" b="27438"/>
            <a:stretch/>
          </p:blipFill>
          <p:spPr>
            <a:xfrm>
              <a:off x="1600601" y="1975103"/>
              <a:ext cx="1983847" cy="268224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7415"/>
            <a:stretch/>
          </p:blipFill>
          <p:spPr>
            <a:xfrm>
              <a:off x="3779520" y="755658"/>
              <a:ext cx="6778752" cy="5253229"/>
            </a:xfrm>
            <a:prstGeom prst="rect">
              <a:avLst/>
            </a:prstGeom>
          </p:spPr>
        </p:pic>
      </p:grpSp>
    </p:spTree>
    <p:extLst>
      <p:ext uri="{BB962C8B-B14F-4D97-AF65-F5344CB8AC3E}">
        <p14:creationId xmlns:p14="http://schemas.microsoft.com/office/powerpoint/2010/main" val="953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Users will interact with your app on a big screen with keyboard and mouse.  </a:t>
            </a:r>
            <a:endParaRPr lang="en-US" dirty="0"/>
          </a:p>
        </p:txBody>
      </p:sp>
    </p:spTree>
    <p:extLst>
      <p:ext uri="{BB962C8B-B14F-4D97-AF65-F5344CB8AC3E}">
        <p14:creationId xmlns:p14="http://schemas.microsoft.com/office/powerpoint/2010/main" val="2267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lumMod val="20000"/>
                    <a:lumOff val="80000"/>
                  </a:schemeClr>
                </a:solidFill>
              </a:rPr>
              <a:t>Hardware</a:t>
            </a:r>
            <a:endParaRPr lang="en-US" dirty="0">
              <a:solidFill>
                <a:schemeClr val="tx1">
                  <a:lumMod val="20000"/>
                  <a:lumOff val="80000"/>
                </a:schemeClr>
              </a:solidFill>
            </a:endParaRPr>
          </a:p>
          <a:p>
            <a:r>
              <a:rPr lang="en-US" dirty="0" smtClean="0"/>
              <a:t>Adaptive Apps</a:t>
            </a:r>
            <a:endParaRPr lang="en-US" dirty="0"/>
          </a:p>
          <a:p>
            <a:r>
              <a:rPr lang="en-US" dirty="0" smtClean="0">
                <a:solidFill>
                  <a:schemeClr val="tx1">
                    <a:lumMod val="20000"/>
                    <a:lumOff val="80000"/>
                  </a:schemeClr>
                </a:solidFill>
              </a:rPr>
              <a:t>Packaging</a:t>
            </a:r>
          </a:p>
          <a:p>
            <a:r>
              <a:rPr lang="en-US" dirty="0" smtClean="0">
                <a:solidFill>
                  <a:schemeClr val="tx1">
                    <a:lumMod val="20000"/>
                    <a:lumOff val="80000"/>
                  </a:schemeClr>
                </a:solidFill>
              </a:rPr>
              <a:t>Testing </a:t>
            </a:r>
          </a:p>
          <a:p>
            <a:r>
              <a:rPr lang="en-US" dirty="0" smtClean="0">
                <a:solidFill>
                  <a:schemeClr val="tx1">
                    <a:lumMod val="20000"/>
                    <a:lumOff val="80000"/>
                  </a:schemeClr>
                </a:solidFill>
              </a:rPr>
              <a:t>Scaling</a:t>
            </a:r>
            <a:endParaRPr lang="en-US" dirty="0">
              <a:solidFill>
                <a:schemeClr val="tx1">
                  <a:lumMod val="20000"/>
                  <a:lumOff val="80000"/>
                </a:schemeClr>
              </a:solidFill>
            </a:endParaRPr>
          </a:p>
          <a:p>
            <a:r>
              <a:rPr lang="en-US" dirty="0" smtClean="0">
                <a:solidFill>
                  <a:schemeClr val="tx1">
                    <a:lumMod val="20000"/>
                    <a:lumOff val="80000"/>
                  </a:schemeClr>
                </a:solidFill>
              </a:rPr>
              <a:t>Multi-screen</a:t>
            </a:r>
            <a:endParaRPr lang="en-US" dirty="0">
              <a:solidFill>
                <a:schemeClr val="tx1">
                  <a:lumMod val="20000"/>
                  <a:lumOff val="80000"/>
                </a:schemeClr>
              </a:solidFill>
            </a:endParaRPr>
          </a:p>
        </p:txBody>
      </p:sp>
      <p:pic>
        <p:nvPicPr>
          <p:cNvPr id="4" name="Picture Placeholder 3"/>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283604" y="2192224"/>
            <a:ext cx="3915114" cy="2610077"/>
          </a:xfrm>
        </p:spPr>
      </p:pic>
      <p:sp>
        <p:nvSpPr>
          <p:cNvPr id="5" name="Title 4"/>
          <p:cNvSpPr>
            <a:spLocks noGrp="1"/>
          </p:cNvSpPr>
          <p:nvPr>
            <p:ph type="title"/>
          </p:nvPr>
        </p:nvSpPr>
        <p:spPr/>
        <p:txBody>
          <a:bodyPr/>
          <a:lstStyle/>
          <a:p>
            <a:r>
              <a:rPr lang="en-US" dirty="0"/>
              <a:t>Developer </a:t>
            </a:r>
            <a:r>
              <a:rPr lang="en-US" dirty="0" smtClean="0"/>
              <a:t>considerations</a:t>
            </a:r>
            <a:endParaRPr lang="en-US" dirty="0"/>
          </a:p>
        </p:txBody>
      </p:sp>
      <p:sp>
        <p:nvSpPr>
          <p:cNvPr id="10" name="Right Brace 2"/>
          <p:cNvSpPr/>
          <p:nvPr/>
        </p:nvSpPr>
        <p:spPr>
          <a:xfrm>
            <a:off x="8270764" y="2457798"/>
            <a:ext cx="466302" cy="1602912"/>
          </a:xfrm>
          <a:prstGeom prst="rightBrace">
            <a:avLst>
              <a:gd name="adj1" fmla="val 43750"/>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dirty="0">
              <a:solidFill>
                <a:srgbClr val="404040"/>
              </a:solidFill>
            </a:endParaRPr>
          </a:p>
        </p:txBody>
      </p:sp>
      <p:sp>
        <p:nvSpPr>
          <p:cNvPr id="12" name="Rectangle 6"/>
          <p:cNvSpPr/>
          <p:nvPr/>
        </p:nvSpPr>
        <p:spPr>
          <a:xfrm>
            <a:off x="8737066" y="3040062"/>
            <a:ext cx="998998" cy="382308"/>
          </a:xfrm>
          <a:prstGeom prst="rect">
            <a:avLst/>
          </a:prstGeom>
          <a:ln>
            <a:noFill/>
          </a:ln>
        </p:spPr>
        <p:txBody>
          <a:bodyPr wrap="none">
            <a:spAutoFit/>
          </a:bodyPr>
          <a:lstStyle/>
          <a:p>
            <a:pPr defTabSz="932597"/>
            <a:r>
              <a:rPr lang="en-US" sz="1836" dirty="0">
                <a:solidFill>
                  <a:srgbClr val="404040"/>
                </a:solidFill>
              </a:rPr>
              <a:t>Integral</a:t>
            </a:r>
          </a:p>
        </p:txBody>
      </p:sp>
    </p:spTree>
    <p:extLst>
      <p:ext uri="{BB962C8B-B14F-4D97-AF65-F5344CB8AC3E}">
        <p14:creationId xmlns:p14="http://schemas.microsoft.com/office/powerpoint/2010/main" val="82028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z="4488" dirty="0"/>
              <a:t>Understanding effective pixels is key.</a:t>
            </a:r>
          </a:p>
        </p:txBody>
      </p:sp>
      <p:pic>
        <p:nvPicPr>
          <p:cNvPr id="4" name="Picture Placeholder 3"/>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283604" y="2192224"/>
            <a:ext cx="3915114" cy="2610077"/>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481" y="1988569"/>
            <a:ext cx="3923237" cy="3017383"/>
          </a:xfrm>
          <a:prstGeom prst="rect">
            <a:avLst/>
          </a:prstGeom>
        </p:spPr>
      </p:pic>
    </p:spTree>
    <p:extLst>
      <p:ext uri="{BB962C8B-B14F-4D97-AF65-F5344CB8AC3E}">
        <p14:creationId xmlns:p14="http://schemas.microsoft.com/office/powerpoint/2010/main" val="64384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751" y="2125663"/>
            <a:ext cx="10183710" cy="1828800"/>
          </a:xfrm>
        </p:spPr>
        <p:txBody>
          <a:bodyPr/>
          <a:lstStyle/>
          <a:p>
            <a:r>
              <a:rPr lang="en-US" sz="4488" dirty="0"/>
              <a:t>Developing for Continuum means making sure your Windows Apps dynamically adapt to any screen size from a phone.</a:t>
            </a:r>
            <a:br>
              <a:rPr lang="en-US" sz="4488" dirty="0"/>
            </a:br>
            <a:r>
              <a:rPr lang="en-US" sz="4488" dirty="0"/>
              <a:t/>
            </a:r>
            <a:br>
              <a:rPr lang="en-US" sz="4488" dirty="0"/>
            </a:br>
            <a:endParaRPr lang="en-US" sz="4488" b="1" dirty="0"/>
          </a:p>
        </p:txBody>
      </p:sp>
    </p:spTree>
    <p:extLst>
      <p:ext uri="{BB962C8B-B14F-4D97-AF65-F5344CB8AC3E}">
        <p14:creationId xmlns:p14="http://schemas.microsoft.com/office/powerpoint/2010/main" val="346906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821" t="37070" r="75249" b="30713"/>
          <a:stretch/>
        </p:blipFill>
        <p:spPr>
          <a:xfrm>
            <a:off x="2294827" y="2733045"/>
            <a:ext cx="880792" cy="17874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8145"/>
          <a:stretch/>
        </p:blipFill>
        <p:spPr>
          <a:xfrm>
            <a:off x="5505832" y="520910"/>
            <a:ext cx="6101082" cy="5548247"/>
          </a:xfrm>
          <a:prstGeom prst="rect">
            <a:avLst/>
          </a:prstGeom>
        </p:spPr>
      </p:pic>
      <p:sp>
        <p:nvSpPr>
          <p:cNvPr id="9" name="Rectangle 8"/>
          <p:cNvSpPr/>
          <p:nvPr/>
        </p:nvSpPr>
        <p:spPr>
          <a:xfrm>
            <a:off x="1204786" y="5013488"/>
            <a:ext cx="3060888" cy="862581"/>
          </a:xfrm>
          <a:prstGeom prst="rect">
            <a:avLst/>
          </a:prstGeom>
        </p:spPr>
        <p:txBody>
          <a:bodyPr wrap="none">
            <a:spAutoFit/>
          </a:bodyPr>
          <a:lstStyle/>
          <a:p>
            <a:pPr algn="ctr" defTabSz="932597"/>
            <a:r>
              <a:rPr lang="en-US" sz="2448" dirty="0">
                <a:gradFill>
                  <a:gsLst>
                    <a:gs pos="1250">
                      <a:srgbClr val="404040"/>
                    </a:gs>
                    <a:gs pos="100000">
                      <a:srgbClr val="404040"/>
                    </a:gs>
                  </a:gsLst>
                  <a:lin ang="5400000" scaled="0"/>
                </a:gradFill>
                <a:latin typeface="Segoe UI Light"/>
              </a:rPr>
              <a:t>“Phone optimized UI”</a:t>
            </a:r>
            <a:br>
              <a:rPr lang="en-US" sz="2448" dirty="0">
                <a:gradFill>
                  <a:gsLst>
                    <a:gs pos="1250">
                      <a:srgbClr val="404040"/>
                    </a:gs>
                    <a:gs pos="100000">
                      <a:srgbClr val="404040"/>
                    </a:gs>
                  </a:gsLst>
                  <a:lin ang="5400000" scaled="0"/>
                </a:gradFill>
                <a:latin typeface="Segoe UI Light"/>
              </a:rPr>
            </a:br>
            <a:endParaRPr lang="en-US" sz="2448" dirty="0">
              <a:solidFill>
                <a:srgbClr val="404040"/>
              </a:solidFill>
            </a:endParaRPr>
          </a:p>
        </p:txBody>
      </p:sp>
      <p:sp>
        <p:nvSpPr>
          <p:cNvPr id="10" name="Rectangle 9"/>
          <p:cNvSpPr/>
          <p:nvPr/>
        </p:nvSpPr>
        <p:spPr>
          <a:xfrm>
            <a:off x="6426379" y="5013489"/>
            <a:ext cx="3605445" cy="478376"/>
          </a:xfrm>
          <a:prstGeom prst="rect">
            <a:avLst/>
          </a:prstGeom>
        </p:spPr>
        <p:txBody>
          <a:bodyPr wrap="none">
            <a:spAutoFit/>
          </a:bodyPr>
          <a:lstStyle/>
          <a:p>
            <a:pPr algn="ctr" defTabSz="932597"/>
            <a:r>
              <a:rPr lang="en-US" sz="2448" dirty="0">
                <a:gradFill>
                  <a:gsLst>
                    <a:gs pos="1250">
                      <a:srgbClr val="404040"/>
                    </a:gs>
                    <a:gs pos="100000">
                      <a:srgbClr val="404040"/>
                    </a:gs>
                  </a:gsLst>
                  <a:lin ang="5400000" scaled="0"/>
                </a:gradFill>
                <a:latin typeface="Segoe UI Light"/>
              </a:rPr>
              <a:t>“Big Screen optimized UI”</a:t>
            </a:r>
          </a:p>
        </p:txBody>
      </p:sp>
    </p:spTree>
    <p:extLst>
      <p:ext uri="{BB962C8B-B14F-4D97-AF65-F5344CB8AC3E}">
        <p14:creationId xmlns:p14="http://schemas.microsoft.com/office/powerpoint/2010/main" val="270081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1"/>
          <p:cNvGraphicFramePr/>
          <p:nvPr>
            <p:extLst/>
          </p:nvPr>
        </p:nvGraphicFramePr>
        <p:xfrm>
          <a:off x="2073334" y="733994"/>
          <a:ext cx="8289807" cy="5526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659755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z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 y="-1"/>
            <a:ext cx="12434711" cy="6994525"/>
          </a:xfrm>
          <a:prstGeom prst="rect">
            <a:avLst/>
          </a:prstGeom>
        </p:spPr>
      </p:pic>
      <p:sp>
        <p:nvSpPr>
          <p:cNvPr id="24" name="Title 23"/>
          <p:cNvSpPr>
            <a:spLocks noGrp="1"/>
          </p:cNvSpPr>
          <p:nvPr>
            <p:ph type="title"/>
          </p:nvPr>
        </p:nvSpPr>
        <p:spPr/>
        <p:txBody>
          <a:bodyPr>
            <a:normAutofit/>
          </a:bodyPr>
          <a:lstStyle/>
          <a:p>
            <a:r>
              <a:rPr lang="en-US" dirty="0"/>
              <a:t>Fluid </a:t>
            </a:r>
            <a:r>
              <a:rPr lang="en-US" dirty="0" smtClean="0"/>
              <a:t>UI</a:t>
            </a:r>
            <a:endParaRPr lang="en-US" dirty="0"/>
          </a:p>
        </p:txBody>
      </p:sp>
      <p:sp>
        <p:nvSpPr>
          <p:cNvPr id="8" name="Text Placeholder 2"/>
          <p:cNvSpPr>
            <a:spLocks noGrp="1"/>
          </p:cNvSpPr>
          <p:nvPr>
            <p:ph type="body" sz="quarter" idx="11"/>
          </p:nvPr>
        </p:nvSpPr>
        <p:spPr>
          <a:xfrm>
            <a:off x="284832" y="1668983"/>
            <a:ext cx="2558270" cy="5027773"/>
          </a:xfrm>
        </p:spPr>
        <p:txBody>
          <a:bodyPr/>
          <a:lstStyle/>
          <a:p>
            <a:pPr marL="0" indent="0">
              <a:spcBef>
                <a:spcPct val="30000"/>
              </a:spcBef>
              <a:spcAft>
                <a:spcPts val="1224"/>
              </a:spcAft>
              <a:defRPr/>
            </a:pPr>
            <a:r>
              <a:rPr lang="en-US" dirty="0"/>
              <a:t>Given a </a:t>
            </a:r>
            <a:r>
              <a:rPr lang="en-US" dirty="0" smtClean="0"/>
              <a:t>window </a:t>
            </a:r>
            <a:r>
              <a:rPr lang="en-US" dirty="0"/>
              <a:t>size change, your app should </a:t>
            </a:r>
            <a:r>
              <a:rPr lang="en-US" b="1" dirty="0"/>
              <a:t>resize </a:t>
            </a:r>
            <a:r>
              <a:rPr lang="en-US" dirty="0"/>
              <a:t>to any screen .</a:t>
            </a:r>
          </a:p>
        </p:txBody>
      </p:sp>
    </p:spTree>
    <p:extLst>
      <p:ext uri="{BB962C8B-B14F-4D97-AF65-F5344CB8AC3E}">
        <p14:creationId xmlns:p14="http://schemas.microsoft.com/office/powerpoint/2010/main" val="155745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flow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 y="-1"/>
            <a:ext cx="12434711" cy="6994525"/>
          </a:xfrm>
          <a:prstGeom prst="rect">
            <a:avLst/>
          </a:prstGeom>
        </p:spPr>
      </p:pic>
      <p:sp>
        <p:nvSpPr>
          <p:cNvPr id="24" name="Title 23"/>
          <p:cNvSpPr>
            <a:spLocks noGrp="1"/>
          </p:cNvSpPr>
          <p:nvPr>
            <p:ph type="title"/>
          </p:nvPr>
        </p:nvSpPr>
        <p:spPr/>
        <p:txBody>
          <a:bodyPr>
            <a:normAutofit/>
          </a:bodyPr>
          <a:lstStyle/>
          <a:p>
            <a:r>
              <a:rPr lang="en-US" dirty="0"/>
              <a:t>Fluid </a:t>
            </a:r>
            <a:r>
              <a:rPr lang="en-US" dirty="0" smtClean="0"/>
              <a:t>UI</a:t>
            </a:r>
            <a:endParaRPr lang="en-US" dirty="0"/>
          </a:p>
        </p:txBody>
      </p:sp>
      <p:sp>
        <p:nvSpPr>
          <p:cNvPr id="3" name="Text Placeholder 2"/>
          <p:cNvSpPr>
            <a:spLocks noGrp="1"/>
          </p:cNvSpPr>
          <p:nvPr>
            <p:ph type="body" sz="quarter" idx="11"/>
          </p:nvPr>
        </p:nvSpPr>
        <p:spPr>
          <a:xfrm>
            <a:off x="284831" y="1668983"/>
            <a:ext cx="2620443" cy="5027773"/>
          </a:xfrm>
        </p:spPr>
        <p:txBody>
          <a:bodyPr/>
          <a:lstStyle/>
          <a:p>
            <a:pPr marL="0" indent="0">
              <a:spcBef>
                <a:spcPct val="30000"/>
              </a:spcBef>
              <a:spcAft>
                <a:spcPts val="1224"/>
              </a:spcAft>
              <a:defRPr/>
            </a:pPr>
            <a:r>
              <a:rPr lang="en-US" dirty="0"/>
              <a:t>Use</a:t>
            </a:r>
            <a:r>
              <a:rPr lang="en-US" b="1" dirty="0"/>
              <a:t> </a:t>
            </a:r>
            <a:r>
              <a:rPr lang="en-US" dirty="0" smtClean="0"/>
              <a:t>WrapGrid</a:t>
            </a:r>
            <a:r>
              <a:rPr lang="en-US" b="1" dirty="0" smtClean="0"/>
              <a:t> </a:t>
            </a:r>
            <a:r>
              <a:rPr lang="en-US" dirty="0"/>
              <a:t>style controls to </a:t>
            </a:r>
            <a:r>
              <a:rPr lang="en-US" b="1" dirty="0"/>
              <a:t>reflow</a:t>
            </a:r>
            <a:r>
              <a:rPr lang="en-US" dirty="0"/>
              <a:t> </a:t>
            </a:r>
            <a:r>
              <a:rPr lang="en-US" dirty="0" smtClean="0"/>
              <a:t>app content to better fit any screen.</a:t>
            </a:r>
            <a:endParaRPr lang="en-US" dirty="0"/>
          </a:p>
        </p:txBody>
      </p:sp>
    </p:spTree>
    <p:extLst>
      <p:ext uri="{BB962C8B-B14F-4D97-AF65-F5344CB8AC3E}">
        <p14:creationId xmlns:p14="http://schemas.microsoft.com/office/powerpoint/2010/main" val="189810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a:bodyPr>
          <a:lstStyle/>
          <a:p>
            <a:r>
              <a:rPr lang="en-US" dirty="0"/>
              <a:t>Fluid </a:t>
            </a:r>
            <a:r>
              <a:rPr lang="en-US" dirty="0" smtClean="0"/>
              <a:t>UI</a:t>
            </a:r>
            <a:endParaRPr lang="en-US" dirty="0"/>
          </a:p>
        </p:txBody>
      </p:sp>
      <p:grpSp>
        <p:nvGrpSpPr>
          <p:cNvPr id="4" name="Group 3"/>
          <p:cNvGrpSpPr/>
          <p:nvPr/>
        </p:nvGrpSpPr>
        <p:grpSpPr>
          <a:xfrm>
            <a:off x="3891654" y="295274"/>
            <a:ext cx="4653166" cy="3199912"/>
            <a:chOff x="274637" y="114020"/>
            <a:chExt cx="4786793" cy="3291804"/>
          </a:xfrm>
        </p:grpSpPr>
        <p:pic>
          <p:nvPicPr>
            <p:cNvPr id="6" name="Picture 5"/>
            <p:cNvPicPr>
              <a:picLocks noChangeAspect="1"/>
            </p:cNvPicPr>
            <p:nvPr/>
          </p:nvPicPr>
          <p:blipFill rotWithShape="1">
            <a:blip r:embed="rId3"/>
            <a:srcRect t="7272" b="8115"/>
            <a:stretch/>
          </p:blipFill>
          <p:spPr>
            <a:xfrm>
              <a:off x="274638" y="114020"/>
              <a:ext cx="4786792" cy="3291804"/>
            </a:xfrm>
            <a:prstGeom prst="rect">
              <a:avLst/>
            </a:prstGeom>
          </p:spPr>
        </p:pic>
        <p:sp>
          <p:nvSpPr>
            <p:cNvPr id="7" name="Rectangle 6"/>
            <p:cNvSpPr/>
            <p:nvPr/>
          </p:nvSpPr>
          <p:spPr>
            <a:xfrm>
              <a:off x="274637" y="1376631"/>
              <a:ext cx="1645903" cy="1937753"/>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sp>
          <p:nvSpPr>
            <p:cNvPr id="8" name="Rectangle 7"/>
            <p:cNvSpPr/>
            <p:nvPr/>
          </p:nvSpPr>
          <p:spPr>
            <a:xfrm>
              <a:off x="2001960" y="1395953"/>
              <a:ext cx="3059469" cy="1918431"/>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cxnSp>
          <p:nvCxnSpPr>
            <p:cNvPr id="9" name="Straight Arrow Connector 8"/>
            <p:cNvCxnSpPr/>
            <p:nvPr/>
          </p:nvCxnSpPr>
          <p:spPr>
            <a:xfrm>
              <a:off x="2011979" y="2217116"/>
              <a:ext cx="3049451"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4638" y="2217116"/>
              <a:ext cx="164590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94317" y="1867395"/>
              <a:ext cx="822951" cy="379938"/>
            </a:xfrm>
            <a:prstGeom prst="rect">
              <a:avLst/>
            </a:prstGeom>
            <a:noFill/>
          </p:spPr>
          <p:txBody>
            <a:bodyPr wrap="square" rtlCol="0">
              <a:spAutoFit/>
            </a:bodyPr>
            <a:lstStyle/>
            <a:p>
              <a:pPr defTabSz="932597"/>
              <a:r>
                <a:rPr lang="en-US" dirty="0">
                  <a:solidFill>
                    <a:srgbClr val="FF0000"/>
                  </a:solidFill>
                </a:rPr>
                <a:t>66.6%</a:t>
              </a:r>
            </a:p>
          </p:txBody>
        </p:sp>
        <p:sp>
          <p:nvSpPr>
            <p:cNvPr id="12" name="TextBox 11"/>
            <p:cNvSpPr txBox="1"/>
            <p:nvPr/>
          </p:nvSpPr>
          <p:spPr>
            <a:xfrm>
              <a:off x="656917" y="2151181"/>
              <a:ext cx="822951" cy="379938"/>
            </a:xfrm>
            <a:prstGeom prst="rect">
              <a:avLst/>
            </a:prstGeom>
            <a:noFill/>
          </p:spPr>
          <p:txBody>
            <a:bodyPr wrap="square" rtlCol="0">
              <a:spAutoFit/>
            </a:bodyPr>
            <a:lstStyle/>
            <a:p>
              <a:pPr defTabSz="932597"/>
              <a:r>
                <a:rPr lang="en-US" dirty="0">
                  <a:solidFill>
                    <a:srgbClr val="FF0000"/>
                  </a:solidFill>
                </a:rPr>
                <a:t>33.3%</a:t>
              </a:r>
            </a:p>
          </p:txBody>
        </p:sp>
      </p:grpSp>
    </p:spTree>
    <p:extLst>
      <p:ext uri="{BB962C8B-B14F-4D97-AF65-F5344CB8AC3E}">
        <p14:creationId xmlns:p14="http://schemas.microsoft.com/office/powerpoint/2010/main" val="330289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4626" y="4087700"/>
            <a:ext cx="10894503" cy="478376"/>
          </a:xfrm>
          <a:prstGeom prst="rect">
            <a:avLst/>
          </a:prstGeom>
        </p:spPr>
        <p:txBody>
          <a:bodyPr wrap="square">
            <a:spAutoFit/>
          </a:bodyPr>
          <a:lstStyle/>
          <a:p>
            <a:pPr defTabSz="932597"/>
            <a:r>
              <a:rPr lang="en-US" sz="2448" dirty="0">
                <a:solidFill>
                  <a:srgbClr val="505050"/>
                </a:solidFill>
                <a:latin typeface="Segoe UI Semilight" panose="020B0402040204020203" pitchFamily="34" charset="0"/>
                <a:cs typeface="Segoe UI Semilight" panose="020B0402040204020203" pitchFamily="34" charset="0"/>
              </a:rPr>
              <a:t>“You had me at Continuum for Phones” </a:t>
            </a:r>
            <a:r>
              <a:rPr lang="en-US" sz="2448" dirty="0">
                <a:solidFill>
                  <a:srgbClr val="505050"/>
                </a:solidFill>
                <a:latin typeface="Segoe UI Light" panose="020B0502040204020203" pitchFamily="34" charset="0"/>
                <a:cs typeface="Segoe UI Light" panose="020B0502040204020203" pitchFamily="34" charset="0"/>
              </a:rPr>
              <a:t>– Paul </a:t>
            </a:r>
            <a:r>
              <a:rPr lang="en-US" sz="2448" dirty="0" err="1">
                <a:solidFill>
                  <a:srgbClr val="505050"/>
                </a:solidFill>
                <a:latin typeface="Segoe UI Light" panose="020B0502040204020203" pitchFamily="34" charset="0"/>
                <a:cs typeface="Segoe UI Light" panose="020B0502040204020203" pitchFamily="34" charset="0"/>
              </a:rPr>
              <a:t>Thurrott</a:t>
            </a:r>
            <a:r>
              <a:rPr lang="en-US" sz="2448" dirty="0">
                <a:solidFill>
                  <a:srgbClr val="505050"/>
                </a:solidFill>
                <a:latin typeface="Segoe UI Light" panose="020B0502040204020203" pitchFamily="34" charset="0"/>
                <a:cs typeface="Segoe UI Light" panose="020B0502040204020203" pitchFamily="34" charset="0"/>
              </a:rPr>
              <a:t>, @</a:t>
            </a:r>
            <a:r>
              <a:rPr lang="en-US" sz="2448" dirty="0" err="1">
                <a:solidFill>
                  <a:srgbClr val="505050"/>
                </a:solidFill>
                <a:latin typeface="Segoe UI Light" panose="020B0502040204020203" pitchFamily="34" charset="0"/>
                <a:cs typeface="Segoe UI Light" panose="020B0502040204020203" pitchFamily="34" charset="0"/>
              </a:rPr>
              <a:t>thurrott</a:t>
            </a:r>
            <a:endParaRPr lang="en-US" sz="2448" dirty="0">
              <a:solidFill>
                <a:srgbClr val="505050"/>
              </a:solidFill>
              <a:latin typeface="Segoe UI Light" panose="020B0502040204020203" pitchFamily="34" charset="0"/>
              <a:cs typeface="Segoe UI Light" panose="020B0502040204020203" pitchFamily="34" charset="0"/>
            </a:endParaRPr>
          </a:p>
        </p:txBody>
      </p:sp>
      <p:sp>
        <p:nvSpPr>
          <p:cNvPr id="5" name="Rectangle 4"/>
          <p:cNvSpPr/>
          <p:nvPr/>
        </p:nvSpPr>
        <p:spPr>
          <a:xfrm>
            <a:off x="244626" y="1594405"/>
            <a:ext cx="8540532" cy="478376"/>
          </a:xfrm>
          <a:prstGeom prst="rect">
            <a:avLst/>
          </a:prstGeom>
        </p:spPr>
        <p:txBody>
          <a:bodyPr wrap="none">
            <a:spAutoFit/>
          </a:bodyPr>
          <a:lstStyle/>
          <a:p>
            <a:pPr defTabSz="932597"/>
            <a:r>
              <a:rPr lang="en-US" sz="2448" dirty="0">
                <a:solidFill>
                  <a:srgbClr val="505050"/>
                </a:solidFill>
                <a:latin typeface="Segoe UI Semilight" panose="020B0402040204020203" pitchFamily="34" charset="0"/>
                <a:cs typeface="Segoe UI Semilight" panose="020B0402040204020203" pitchFamily="34" charset="0"/>
              </a:rPr>
              <a:t>“Boom…they did it….and with panache” </a:t>
            </a:r>
            <a:r>
              <a:rPr lang="en-US" sz="2448" dirty="0">
                <a:solidFill>
                  <a:srgbClr val="505050"/>
                </a:solidFill>
                <a:latin typeface="Segoe UI Light" panose="020B0502040204020203" pitchFamily="34" charset="0"/>
                <a:cs typeface="Segoe UI Light" panose="020B0502040204020203" pitchFamily="34" charset="0"/>
              </a:rPr>
              <a:t>– </a:t>
            </a:r>
            <a:r>
              <a:rPr lang="en-US" sz="2448" dirty="0" err="1">
                <a:solidFill>
                  <a:srgbClr val="505050"/>
                </a:solidFill>
                <a:latin typeface="Segoe UI Light" panose="020B0502040204020203" pitchFamily="34" charset="0"/>
                <a:cs typeface="Segoe UI Light" panose="020B0502040204020203" pitchFamily="34" charset="0"/>
              </a:rPr>
              <a:t>jeevanm</a:t>
            </a:r>
            <a:r>
              <a:rPr lang="en-US" sz="2448" dirty="0">
                <a:solidFill>
                  <a:srgbClr val="505050"/>
                </a:solidFill>
                <a:latin typeface="Segoe UI Light" panose="020B0502040204020203" pitchFamily="34" charset="0"/>
                <a:cs typeface="Segoe UI Light" panose="020B0502040204020203" pitchFamily="34" charset="0"/>
              </a:rPr>
              <a:t>, The Verge</a:t>
            </a:r>
          </a:p>
        </p:txBody>
      </p:sp>
      <p:sp>
        <p:nvSpPr>
          <p:cNvPr id="7" name="Rectangle 6"/>
          <p:cNvSpPr/>
          <p:nvPr/>
        </p:nvSpPr>
        <p:spPr>
          <a:xfrm>
            <a:off x="244625" y="5260757"/>
            <a:ext cx="10131464" cy="1246787"/>
          </a:xfrm>
          <a:prstGeom prst="rect">
            <a:avLst/>
          </a:prstGeom>
        </p:spPr>
        <p:txBody>
          <a:bodyPr wrap="square">
            <a:spAutoFit/>
          </a:bodyPr>
          <a:lstStyle/>
          <a:p>
            <a:pPr defTabSz="932597"/>
            <a:r>
              <a:rPr lang="en-US" sz="2448" dirty="0">
                <a:solidFill>
                  <a:srgbClr val="505050"/>
                </a:solidFill>
                <a:latin typeface="Segoe UI Semilight" panose="020B0402040204020203" pitchFamily="34" charset="0"/>
                <a:cs typeface="Segoe UI Semilight" panose="020B0402040204020203" pitchFamily="34" charset="0"/>
              </a:rPr>
              <a:t>“The first glimpse Microsoft provided of Continuum for Windows 10 phones during its Build keynote on Wednesday already looks spectacular.” </a:t>
            </a:r>
            <a:r>
              <a:rPr lang="en-US" sz="2448" dirty="0">
                <a:solidFill>
                  <a:srgbClr val="505050"/>
                </a:solidFill>
                <a:latin typeface="Segoe UI Light" panose="020B0502040204020203" pitchFamily="34" charset="0"/>
                <a:cs typeface="Segoe UI Light" panose="020B0502040204020203" pitchFamily="34" charset="0"/>
              </a:rPr>
              <a:t>– Brad </a:t>
            </a:r>
            <a:r>
              <a:rPr lang="en-US" sz="2448" dirty="0" err="1">
                <a:solidFill>
                  <a:srgbClr val="505050"/>
                </a:solidFill>
                <a:latin typeface="Segoe UI Light" panose="020B0502040204020203" pitchFamily="34" charset="0"/>
                <a:cs typeface="Segoe UI Light" panose="020B0502040204020203" pitchFamily="34" charset="0"/>
              </a:rPr>
              <a:t>Chacos</a:t>
            </a:r>
            <a:r>
              <a:rPr lang="en-US" sz="2448" dirty="0">
                <a:solidFill>
                  <a:srgbClr val="505050"/>
                </a:solidFill>
                <a:latin typeface="Segoe UI Light" panose="020B0502040204020203" pitchFamily="34" charset="0"/>
                <a:cs typeface="Segoe UI Light" panose="020B0502040204020203" pitchFamily="34" charset="0"/>
              </a:rPr>
              <a:t>, PC World</a:t>
            </a:r>
          </a:p>
        </p:txBody>
      </p:sp>
      <p:sp>
        <p:nvSpPr>
          <p:cNvPr id="8" name="Rectangle 7"/>
          <p:cNvSpPr/>
          <p:nvPr/>
        </p:nvSpPr>
        <p:spPr>
          <a:xfrm>
            <a:off x="244625" y="387967"/>
            <a:ext cx="10131464" cy="862581"/>
          </a:xfrm>
          <a:prstGeom prst="rect">
            <a:avLst/>
          </a:prstGeom>
        </p:spPr>
        <p:txBody>
          <a:bodyPr wrap="square">
            <a:spAutoFit/>
          </a:bodyPr>
          <a:lstStyle/>
          <a:p>
            <a:pPr defTabSz="932597"/>
            <a:r>
              <a:rPr lang="en-US" sz="2448" dirty="0">
                <a:solidFill>
                  <a:srgbClr val="505050"/>
                </a:solidFill>
                <a:latin typeface="Segoe UI Semilight" panose="020B0402040204020203" pitchFamily="34" charset="0"/>
                <a:cs typeface="Segoe UI Semilight" panose="020B0402040204020203" pitchFamily="34" charset="0"/>
              </a:rPr>
              <a:t>“Continuum for Phones made this entire trip worth it.” </a:t>
            </a:r>
            <a:r>
              <a:rPr lang="en-US" sz="2448" dirty="0">
                <a:solidFill>
                  <a:srgbClr val="505050"/>
                </a:solidFill>
                <a:latin typeface="Segoe UI Light" panose="020B0502040204020203" pitchFamily="34" charset="0"/>
                <a:cs typeface="Segoe UI Light" panose="020B0502040204020203" pitchFamily="34" charset="0"/>
              </a:rPr>
              <a:t>– Paul </a:t>
            </a:r>
            <a:r>
              <a:rPr lang="en-US" sz="2448" dirty="0" err="1">
                <a:solidFill>
                  <a:srgbClr val="505050"/>
                </a:solidFill>
                <a:latin typeface="Segoe UI Light" panose="020B0502040204020203" pitchFamily="34" charset="0"/>
                <a:cs typeface="Segoe UI Light" panose="020B0502040204020203" pitchFamily="34" charset="0"/>
              </a:rPr>
              <a:t>Thurrott</a:t>
            </a:r>
            <a:r>
              <a:rPr lang="en-US" sz="2448" dirty="0">
                <a:solidFill>
                  <a:srgbClr val="505050"/>
                </a:solidFill>
                <a:latin typeface="Segoe UI Light" panose="020B0502040204020203" pitchFamily="34" charset="0"/>
                <a:cs typeface="Segoe UI Light" panose="020B0502040204020203" pitchFamily="34" charset="0"/>
              </a:rPr>
              <a:t>, @</a:t>
            </a:r>
            <a:r>
              <a:rPr lang="en-US" sz="2448" dirty="0" err="1">
                <a:solidFill>
                  <a:srgbClr val="505050"/>
                </a:solidFill>
                <a:latin typeface="Segoe UI Light" panose="020B0502040204020203" pitchFamily="34" charset="0"/>
                <a:cs typeface="Segoe UI Light" panose="020B0502040204020203" pitchFamily="34" charset="0"/>
              </a:rPr>
              <a:t>thurrott</a:t>
            </a:r>
            <a:endParaRPr lang="en-US" sz="2448" dirty="0">
              <a:solidFill>
                <a:srgbClr val="505050"/>
              </a:solidFill>
              <a:latin typeface="Segoe UI Light" panose="020B0502040204020203" pitchFamily="34" charset="0"/>
              <a:cs typeface="Segoe UI Light" panose="020B0502040204020203" pitchFamily="34" charset="0"/>
            </a:endParaRPr>
          </a:p>
        </p:txBody>
      </p:sp>
      <p:sp>
        <p:nvSpPr>
          <p:cNvPr id="9" name="Rectangle 8"/>
          <p:cNvSpPr/>
          <p:nvPr/>
        </p:nvSpPr>
        <p:spPr>
          <a:xfrm>
            <a:off x="244626" y="2914644"/>
            <a:ext cx="11270447" cy="478376"/>
          </a:xfrm>
          <a:prstGeom prst="rect">
            <a:avLst/>
          </a:prstGeom>
        </p:spPr>
        <p:txBody>
          <a:bodyPr wrap="none">
            <a:spAutoFit/>
          </a:bodyPr>
          <a:lstStyle/>
          <a:p>
            <a:pPr defTabSz="932597"/>
            <a:r>
              <a:rPr lang="en-US" sz="2448" dirty="0">
                <a:solidFill>
                  <a:srgbClr val="505050"/>
                </a:solidFill>
                <a:latin typeface="Segoe UI Semilight" panose="020B0402040204020203" pitchFamily="34" charset="0"/>
                <a:cs typeface="Segoe UI Semilight" panose="020B0402040204020203" pitchFamily="34" charset="0"/>
              </a:rPr>
              <a:t>“It’s a more radical vision than you’d think.”</a:t>
            </a:r>
            <a:r>
              <a:rPr lang="en-US" sz="2448" dirty="0">
                <a:solidFill>
                  <a:srgbClr val="505050"/>
                </a:solidFill>
                <a:latin typeface="Segoe UI Light" panose="020B0502040204020203" pitchFamily="34" charset="0"/>
                <a:cs typeface="Segoe UI Light" panose="020B0502040204020203" pitchFamily="34" charset="0"/>
              </a:rPr>
              <a:t> – Kelsey </a:t>
            </a:r>
            <a:r>
              <a:rPr lang="en-US" sz="2448" dirty="0" err="1">
                <a:solidFill>
                  <a:srgbClr val="505050"/>
                </a:solidFill>
                <a:latin typeface="Segoe UI Light" panose="020B0502040204020203" pitchFamily="34" charset="0"/>
                <a:cs typeface="Segoe UI Light" panose="020B0502040204020203" pitchFamily="34" charset="0"/>
              </a:rPr>
              <a:t>Cambell-Dollaghan</a:t>
            </a:r>
            <a:r>
              <a:rPr lang="en-US" sz="2448" dirty="0">
                <a:solidFill>
                  <a:srgbClr val="505050"/>
                </a:solidFill>
                <a:latin typeface="Segoe UI Light" panose="020B0502040204020203" pitchFamily="34" charset="0"/>
                <a:cs typeface="Segoe UI Light" panose="020B0502040204020203" pitchFamily="34" charset="0"/>
              </a:rPr>
              <a:t>, Gizmodo</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5859" y="853161"/>
            <a:ext cx="1886776" cy="50581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341" y="4557434"/>
            <a:ext cx="1886776" cy="505816"/>
          </a:xfrm>
          <a:prstGeom prst="rect">
            <a:avLst/>
          </a:prstGeom>
        </p:spPr>
      </p:pic>
      <p:pic>
        <p:nvPicPr>
          <p:cNvPr id="3" name="Picture 2"/>
          <p:cNvPicPr>
            <a:picLocks noChangeAspect="1"/>
          </p:cNvPicPr>
          <p:nvPr/>
        </p:nvPicPr>
        <p:blipFill>
          <a:blip r:embed="rId4"/>
          <a:stretch>
            <a:fillRect/>
          </a:stretch>
        </p:blipFill>
        <p:spPr>
          <a:xfrm>
            <a:off x="6617924" y="2095874"/>
            <a:ext cx="1773611" cy="48592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4117" y="3426397"/>
            <a:ext cx="2115012" cy="3102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4511" y="6175551"/>
            <a:ext cx="2023264" cy="505816"/>
          </a:xfrm>
          <a:prstGeom prst="rect">
            <a:avLst/>
          </a:prstGeom>
        </p:spPr>
      </p:pic>
    </p:spTree>
    <p:extLst>
      <p:ext uri="{BB962C8B-B14F-4D97-AF65-F5344CB8AC3E}">
        <p14:creationId xmlns:p14="http://schemas.microsoft.com/office/powerpoint/2010/main" val="413800322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a:bodyPr>
          <a:lstStyle/>
          <a:p>
            <a:r>
              <a:rPr lang="en-US" dirty="0"/>
              <a:t>Fluid </a:t>
            </a:r>
            <a:r>
              <a:rPr lang="en-US" dirty="0" smtClean="0"/>
              <a:t>UI</a:t>
            </a:r>
            <a:endParaRPr lang="en-US" dirty="0"/>
          </a:p>
        </p:txBody>
      </p:sp>
      <p:grpSp>
        <p:nvGrpSpPr>
          <p:cNvPr id="4" name="Group 3"/>
          <p:cNvGrpSpPr/>
          <p:nvPr/>
        </p:nvGrpSpPr>
        <p:grpSpPr>
          <a:xfrm>
            <a:off x="3889912" y="295274"/>
            <a:ext cx="4656650" cy="6399822"/>
            <a:chOff x="271053" y="114020"/>
            <a:chExt cx="4790377" cy="6583607"/>
          </a:xfrm>
        </p:grpSpPr>
        <p:pic>
          <p:nvPicPr>
            <p:cNvPr id="5" name="Picture 4"/>
            <p:cNvPicPr>
              <a:picLocks noChangeAspect="1"/>
            </p:cNvPicPr>
            <p:nvPr/>
          </p:nvPicPr>
          <p:blipFill rotWithShape="1">
            <a:blip r:embed="rId3"/>
            <a:srcRect b="11358"/>
            <a:stretch/>
          </p:blipFill>
          <p:spPr>
            <a:xfrm>
              <a:off x="271053" y="3314384"/>
              <a:ext cx="4234741" cy="3383243"/>
            </a:xfrm>
            <a:prstGeom prst="rect">
              <a:avLst/>
            </a:prstGeom>
          </p:spPr>
        </p:pic>
        <p:pic>
          <p:nvPicPr>
            <p:cNvPr id="6" name="Picture 5"/>
            <p:cNvPicPr>
              <a:picLocks noChangeAspect="1"/>
            </p:cNvPicPr>
            <p:nvPr/>
          </p:nvPicPr>
          <p:blipFill rotWithShape="1">
            <a:blip r:embed="rId4"/>
            <a:srcRect t="7272" b="8115"/>
            <a:stretch/>
          </p:blipFill>
          <p:spPr>
            <a:xfrm>
              <a:off x="274638" y="114020"/>
              <a:ext cx="4786792" cy="3291804"/>
            </a:xfrm>
            <a:prstGeom prst="rect">
              <a:avLst/>
            </a:prstGeom>
          </p:spPr>
        </p:pic>
        <p:sp>
          <p:nvSpPr>
            <p:cNvPr id="7" name="Rectangle 6"/>
            <p:cNvSpPr/>
            <p:nvPr/>
          </p:nvSpPr>
          <p:spPr>
            <a:xfrm>
              <a:off x="274637" y="1376631"/>
              <a:ext cx="1645903" cy="1937753"/>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sp>
          <p:nvSpPr>
            <p:cNvPr id="8" name="Rectangle 7"/>
            <p:cNvSpPr/>
            <p:nvPr/>
          </p:nvSpPr>
          <p:spPr>
            <a:xfrm>
              <a:off x="2001960" y="1395953"/>
              <a:ext cx="3059469" cy="1918431"/>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cxnSp>
          <p:nvCxnSpPr>
            <p:cNvPr id="9" name="Straight Arrow Connector 8"/>
            <p:cNvCxnSpPr/>
            <p:nvPr/>
          </p:nvCxnSpPr>
          <p:spPr>
            <a:xfrm>
              <a:off x="2011979" y="2217116"/>
              <a:ext cx="3049451"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4638" y="2217116"/>
              <a:ext cx="164590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94317" y="1867395"/>
              <a:ext cx="822951" cy="379938"/>
            </a:xfrm>
            <a:prstGeom prst="rect">
              <a:avLst/>
            </a:prstGeom>
            <a:noFill/>
          </p:spPr>
          <p:txBody>
            <a:bodyPr wrap="square" rtlCol="0">
              <a:spAutoFit/>
            </a:bodyPr>
            <a:lstStyle/>
            <a:p>
              <a:pPr defTabSz="932597"/>
              <a:r>
                <a:rPr lang="en-US" dirty="0">
                  <a:solidFill>
                    <a:srgbClr val="FF0000"/>
                  </a:solidFill>
                </a:rPr>
                <a:t>66.6%</a:t>
              </a:r>
            </a:p>
          </p:txBody>
        </p:sp>
        <p:sp>
          <p:nvSpPr>
            <p:cNvPr id="12" name="TextBox 11"/>
            <p:cNvSpPr txBox="1"/>
            <p:nvPr/>
          </p:nvSpPr>
          <p:spPr>
            <a:xfrm>
              <a:off x="656917" y="2151181"/>
              <a:ext cx="822951" cy="379938"/>
            </a:xfrm>
            <a:prstGeom prst="rect">
              <a:avLst/>
            </a:prstGeom>
            <a:noFill/>
          </p:spPr>
          <p:txBody>
            <a:bodyPr wrap="square" rtlCol="0">
              <a:spAutoFit/>
            </a:bodyPr>
            <a:lstStyle/>
            <a:p>
              <a:pPr defTabSz="932597"/>
              <a:r>
                <a:rPr lang="en-US" dirty="0">
                  <a:solidFill>
                    <a:srgbClr val="FF0000"/>
                  </a:solidFill>
                </a:rPr>
                <a:t>33.3%</a:t>
              </a:r>
            </a:p>
          </p:txBody>
        </p:sp>
        <p:sp>
          <p:nvSpPr>
            <p:cNvPr id="13" name="Rectangle 12"/>
            <p:cNvSpPr/>
            <p:nvPr/>
          </p:nvSpPr>
          <p:spPr>
            <a:xfrm>
              <a:off x="274638" y="4668435"/>
              <a:ext cx="1212680" cy="2029192"/>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cxnSp>
          <p:nvCxnSpPr>
            <p:cNvPr id="14" name="Straight Arrow Connector 13"/>
            <p:cNvCxnSpPr/>
            <p:nvPr/>
          </p:nvCxnSpPr>
          <p:spPr>
            <a:xfrm flipV="1">
              <a:off x="274638" y="5933132"/>
              <a:ext cx="1212680" cy="390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6917" y="5871100"/>
              <a:ext cx="822951" cy="379938"/>
            </a:xfrm>
            <a:prstGeom prst="rect">
              <a:avLst/>
            </a:prstGeom>
            <a:noFill/>
          </p:spPr>
          <p:txBody>
            <a:bodyPr wrap="square" rtlCol="0">
              <a:spAutoFit/>
            </a:bodyPr>
            <a:lstStyle/>
            <a:p>
              <a:pPr defTabSz="932597"/>
              <a:r>
                <a:rPr lang="en-US" dirty="0">
                  <a:solidFill>
                    <a:srgbClr val="FF0000"/>
                  </a:solidFill>
                </a:rPr>
                <a:t>33.3%</a:t>
              </a:r>
            </a:p>
          </p:txBody>
        </p:sp>
        <p:sp>
          <p:nvSpPr>
            <p:cNvPr id="16" name="Rectangle 15"/>
            <p:cNvSpPr/>
            <p:nvPr/>
          </p:nvSpPr>
          <p:spPr>
            <a:xfrm>
              <a:off x="1586748" y="4664243"/>
              <a:ext cx="2919046" cy="2033384"/>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cxnSp>
          <p:nvCxnSpPr>
            <p:cNvPr id="17" name="Straight Arrow Connector 16"/>
            <p:cNvCxnSpPr/>
            <p:nvPr/>
          </p:nvCxnSpPr>
          <p:spPr>
            <a:xfrm>
              <a:off x="1586748" y="5508920"/>
              <a:ext cx="2919046" cy="1961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06967" y="5143164"/>
              <a:ext cx="822951" cy="379938"/>
            </a:xfrm>
            <a:prstGeom prst="rect">
              <a:avLst/>
            </a:prstGeom>
            <a:noFill/>
          </p:spPr>
          <p:txBody>
            <a:bodyPr wrap="square" rtlCol="0">
              <a:spAutoFit/>
            </a:bodyPr>
            <a:lstStyle/>
            <a:p>
              <a:pPr defTabSz="932597"/>
              <a:r>
                <a:rPr lang="en-US" dirty="0">
                  <a:solidFill>
                    <a:srgbClr val="FF0000"/>
                  </a:solidFill>
                </a:rPr>
                <a:t>66.6%</a:t>
              </a:r>
            </a:p>
          </p:txBody>
        </p:sp>
      </p:grpSp>
    </p:spTree>
    <p:extLst>
      <p:ext uri="{BB962C8B-B14F-4D97-AF65-F5344CB8AC3E}">
        <p14:creationId xmlns:p14="http://schemas.microsoft.com/office/powerpoint/2010/main" val="276512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a:bodyPr>
          <a:lstStyle/>
          <a:p>
            <a:r>
              <a:rPr lang="en-US" dirty="0"/>
              <a:t>Fluid </a:t>
            </a:r>
            <a:r>
              <a:rPr lang="en-US" dirty="0" smtClean="0"/>
              <a:t>UI</a:t>
            </a:r>
            <a:endParaRPr lang="en-US" dirty="0"/>
          </a:p>
        </p:txBody>
      </p:sp>
      <p:sp>
        <p:nvSpPr>
          <p:cNvPr id="2" name="Text Placeholder 1"/>
          <p:cNvSpPr>
            <a:spLocks noGrp="1"/>
          </p:cNvSpPr>
          <p:nvPr>
            <p:ph type="body" sz="quarter" idx="11"/>
          </p:nvPr>
        </p:nvSpPr>
        <p:spPr/>
        <p:txBody>
          <a:bodyPr/>
          <a:lstStyle/>
          <a:p>
            <a:endParaRPr lang="en-US" dirty="0"/>
          </a:p>
        </p:txBody>
      </p:sp>
      <p:pic>
        <p:nvPicPr>
          <p:cNvPr id="4" name="Picture 3"/>
          <p:cNvPicPr>
            <a:picLocks noChangeAspect="1"/>
          </p:cNvPicPr>
          <p:nvPr/>
        </p:nvPicPr>
        <p:blipFill>
          <a:blip r:embed="rId3"/>
          <a:stretch>
            <a:fillRect/>
          </a:stretch>
        </p:blipFill>
        <p:spPr>
          <a:xfrm>
            <a:off x="881" y="177640"/>
            <a:ext cx="12398928" cy="6528223"/>
          </a:xfrm>
          <a:prstGeom prst="rect">
            <a:avLst/>
          </a:prstGeom>
        </p:spPr>
      </p:pic>
    </p:spTree>
    <p:extLst>
      <p:ext uri="{BB962C8B-B14F-4D97-AF65-F5344CB8AC3E}">
        <p14:creationId xmlns:p14="http://schemas.microsoft.com/office/powerpoint/2010/main" val="181644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73334" y="733994"/>
          <a:ext cx="8289807" cy="5526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612355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821" t="37070" r="75249" b="30713"/>
          <a:stretch/>
        </p:blipFill>
        <p:spPr>
          <a:xfrm>
            <a:off x="2294827" y="2733045"/>
            <a:ext cx="880792" cy="17874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8145"/>
          <a:stretch/>
        </p:blipFill>
        <p:spPr>
          <a:xfrm>
            <a:off x="5505832" y="520910"/>
            <a:ext cx="6101082" cy="5548247"/>
          </a:xfrm>
          <a:prstGeom prst="rect">
            <a:avLst/>
          </a:prstGeom>
        </p:spPr>
      </p:pic>
      <p:sp>
        <p:nvSpPr>
          <p:cNvPr id="9" name="Rectangle 8"/>
          <p:cNvSpPr/>
          <p:nvPr/>
        </p:nvSpPr>
        <p:spPr>
          <a:xfrm>
            <a:off x="1102606" y="5013488"/>
            <a:ext cx="3265251" cy="1246787"/>
          </a:xfrm>
          <a:prstGeom prst="rect">
            <a:avLst/>
          </a:prstGeom>
        </p:spPr>
        <p:txBody>
          <a:bodyPr wrap="none">
            <a:spAutoFit/>
          </a:bodyPr>
          <a:lstStyle/>
          <a:p>
            <a:pPr algn="ctr" defTabSz="932597"/>
            <a:r>
              <a:rPr lang="en-US" sz="2448" dirty="0">
                <a:gradFill>
                  <a:gsLst>
                    <a:gs pos="1250">
                      <a:srgbClr val="404040"/>
                    </a:gs>
                    <a:gs pos="100000">
                      <a:srgbClr val="404040"/>
                    </a:gs>
                  </a:gsLst>
                  <a:lin ang="5400000" scaled="0"/>
                </a:gradFill>
                <a:latin typeface="Segoe UI Light"/>
              </a:rPr>
              <a:t>“Phone Optimized UI”</a:t>
            </a:r>
          </a:p>
          <a:p>
            <a:pPr algn="ctr" defTabSz="932597"/>
            <a:r>
              <a:rPr lang="en-US" sz="2448" dirty="0">
                <a:gradFill>
                  <a:gsLst>
                    <a:gs pos="1250">
                      <a:srgbClr val="404040"/>
                    </a:gs>
                    <a:gs pos="100000">
                      <a:srgbClr val="404040"/>
                    </a:gs>
                  </a:gsLst>
                  <a:lin ang="5400000" scaled="0"/>
                </a:gradFill>
                <a:latin typeface="Segoe UI Light"/>
              </a:rPr>
              <a:t>Effective Width &lt;= 768</a:t>
            </a:r>
            <a:br>
              <a:rPr lang="en-US" sz="2448" dirty="0">
                <a:gradFill>
                  <a:gsLst>
                    <a:gs pos="1250">
                      <a:srgbClr val="404040"/>
                    </a:gs>
                    <a:gs pos="100000">
                      <a:srgbClr val="404040"/>
                    </a:gs>
                  </a:gsLst>
                  <a:lin ang="5400000" scaled="0"/>
                </a:gradFill>
                <a:latin typeface="Segoe UI Light"/>
              </a:rPr>
            </a:br>
            <a:endParaRPr lang="en-US" sz="2448" dirty="0">
              <a:solidFill>
                <a:srgbClr val="404040"/>
              </a:solidFill>
            </a:endParaRPr>
          </a:p>
        </p:txBody>
      </p:sp>
      <p:sp>
        <p:nvSpPr>
          <p:cNvPr id="10" name="Rectangle 9"/>
          <p:cNvSpPr/>
          <p:nvPr/>
        </p:nvSpPr>
        <p:spPr>
          <a:xfrm>
            <a:off x="6394499" y="5013488"/>
            <a:ext cx="3669207" cy="862581"/>
          </a:xfrm>
          <a:prstGeom prst="rect">
            <a:avLst/>
          </a:prstGeom>
        </p:spPr>
        <p:txBody>
          <a:bodyPr wrap="none">
            <a:spAutoFit/>
          </a:bodyPr>
          <a:lstStyle/>
          <a:p>
            <a:pPr algn="ctr" defTabSz="932597"/>
            <a:r>
              <a:rPr lang="en-US" sz="2448" dirty="0">
                <a:gradFill>
                  <a:gsLst>
                    <a:gs pos="1250">
                      <a:srgbClr val="404040"/>
                    </a:gs>
                    <a:gs pos="100000">
                      <a:srgbClr val="404040"/>
                    </a:gs>
                  </a:gsLst>
                  <a:lin ang="5400000" scaled="0"/>
                </a:gradFill>
                <a:latin typeface="Segoe UI Light"/>
              </a:rPr>
              <a:t>“Big Screen Optimized UI”</a:t>
            </a:r>
          </a:p>
          <a:p>
            <a:pPr algn="ctr" defTabSz="932597"/>
            <a:r>
              <a:rPr lang="en-US" sz="2448" dirty="0">
                <a:gradFill>
                  <a:gsLst>
                    <a:gs pos="1250">
                      <a:srgbClr val="404040"/>
                    </a:gs>
                    <a:gs pos="100000">
                      <a:srgbClr val="404040"/>
                    </a:gs>
                  </a:gsLst>
                  <a:lin ang="5400000" scaled="0"/>
                </a:gradFill>
                <a:latin typeface="Segoe UI Light"/>
              </a:rPr>
              <a:t>Effective Width &gt; 768</a:t>
            </a:r>
          </a:p>
        </p:txBody>
      </p:sp>
    </p:spTree>
    <p:extLst>
      <p:ext uri="{BB962C8B-B14F-4D97-AF65-F5344CB8AC3E}">
        <p14:creationId xmlns:p14="http://schemas.microsoft.com/office/powerpoint/2010/main" val="16904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40215_Reveal-Hi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 y="50"/>
            <a:ext cx="12434711" cy="6994426"/>
          </a:xfrm>
          <a:prstGeom prst="rect">
            <a:avLst/>
          </a:prstGeom>
        </p:spPr>
      </p:pic>
      <p:sp>
        <p:nvSpPr>
          <p:cNvPr id="24" name="Title 23"/>
          <p:cNvSpPr>
            <a:spLocks noGrp="1"/>
          </p:cNvSpPr>
          <p:nvPr>
            <p:ph type="title"/>
          </p:nvPr>
        </p:nvSpPr>
        <p:spPr/>
        <p:txBody>
          <a:bodyPr>
            <a:normAutofit/>
          </a:bodyPr>
          <a:lstStyle/>
          <a:p>
            <a:r>
              <a:rPr lang="en-US" dirty="0" smtClean="0"/>
              <a:t>Responsive UI</a:t>
            </a:r>
            <a:endParaRPr lang="en-US" dirty="0"/>
          </a:p>
        </p:txBody>
      </p:sp>
      <p:sp>
        <p:nvSpPr>
          <p:cNvPr id="3" name="Text Placeholder 2"/>
          <p:cNvSpPr>
            <a:spLocks noGrp="1"/>
          </p:cNvSpPr>
          <p:nvPr>
            <p:ph type="body" sz="quarter" idx="11"/>
          </p:nvPr>
        </p:nvSpPr>
        <p:spPr>
          <a:xfrm>
            <a:off x="284832" y="1668983"/>
            <a:ext cx="2647089" cy="5027773"/>
          </a:xfrm>
        </p:spPr>
        <p:txBody>
          <a:bodyPr/>
          <a:lstStyle/>
          <a:p>
            <a:pPr marL="0" indent="0">
              <a:spcBef>
                <a:spcPct val="30000"/>
              </a:spcBef>
              <a:spcAft>
                <a:spcPts val="1224"/>
              </a:spcAft>
              <a:defRPr/>
            </a:pPr>
            <a:r>
              <a:rPr lang="en-US" dirty="0" smtClean="0"/>
              <a:t>Use AdaptiveTriggers to </a:t>
            </a:r>
            <a:r>
              <a:rPr lang="en-US" b="1" dirty="0" smtClean="0"/>
              <a:t>reveal</a:t>
            </a:r>
            <a:r>
              <a:rPr lang="en-US" dirty="0" smtClean="0"/>
              <a:t> or hide content at set snap points.</a:t>
            </a:r>
            <a:endParaRPr lang="en-US" dirty="0"/>
          </a:p>
        </p:txBody>
      </p:sp>
    </p:spTree>
    <p:extLst>
      <p:ext uri="{BB962C8B-B14F-4D97-AF65-F5344CB8AC3E}">
        <p14:creationId xmlns:p14="http://schemas.microsoft.com/office/powerpoint/2010/main" val="303452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ezel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 y="-1"/>
            <a:ext cx="12434711" cy="6994525"/>
          </a:xfrm>
          <a:prstGeom prst="rect">
            <a:avLst/>
          </a:prstGeom>
        </p:spPr>
      </p:pic>
      <p:sp>
        <p:nvSpPr>
          <p:cNvPr id="24" name="Title 23"/>
          <p:cNvSpPr>
            <a:spLocks noGrp="1"/>
          </p:cNvSpPr>
          <p:nvPr>
            <p:ph type="title"/>
          </p:nvPr>
        </p:nvSpPr>
        <p:spPr/>
        <p:txBody>
          <a:bodyPr>
            <a:normAutofit/>
          </a:bodyPr>
          <a:lstStyle/>
          <a:p>
            <a:r>
              <a:rPr lang="en-US" dirty="0" smtClean="0"/>
              <a:t>Responsive UI</a:t>
            </a:r>
            <a:endParaRPr lang="en-US" dirty="0"/>
          </a:p>
        </p:txBody>
      </p:sp>
      <p:sp>
        <p:nvSpPr>
          <p:cNvPr id="3" name="Text Placeholder 2"/>
          <p:cNvSpPr>
            <a:spLocks noGrp="1"/>
          </p:cNvSpPr>
          <p:nvPr>
            <p:ph type="body" sz="quarter" idx="11"/>
          </p:nvPr>
        </p:nvSpPr>
        <p:spPr>
          <a:xfrm>
            <a:off x="284832" y="1668983"/>
            <a:ext cx="2727026" cy="5027773"/>
          </a:xfrm>
        </p:spPr>
        <p:txBody>
          <a:bodyPr/>
          <a:lstStyle/>
          <a:p>
            <a:pPr marL="0" indent="0">
              <a:spcBef>
                <a:spcPct val="30000"/>
              </a:spcBef>
              <a:spcAft>
                <a:spcPts val="1224"/>
              </a:spcAft>
              <a:defRPr/>
            </a:pPr>
            <a:r>
              <a:rPr lang="en-US" dirty="0" smtClean="0"/>
              <a:t>Use AdaptiveTriggers to </a:t>
            </a:r>
            <a:r>
              <a:rPr lang="en-US" b="1" dirty="0" smtClean="0"/>
              <a:t>reposition</a:t>
            </a:r>
            <a:r>
              <a:rPr lang="en-US" dirty="0" smtClean="0"/>
              <a:t> UI at specific snap points.</a:t>
            </a:r>
            <a:endParaRPr lang="en-US" dirty="0"/>
          </a:p>
        </p:txBody>
      </p:sp>
    </p:spTree>
    <p:extLst>
      <p:ext uri="{BB962C8B-B14F-4D97-AF65-F5344CB8AC3E}">
        <p14:creationId xmlns:p14="http://schemas.microsoft.com/office/powerpoint/2010/main" val="374997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a:bodyPr>
          <a:lstStyle/>
          <a:p>
            <a:r>
              <a:rPr lang="en-US" dirty="0" smtClean="0"/>
              <a:t>Responsive UI</a:t>
            </a:r>
            <a:endParaRPr lang="en-US" dirty="0"/>
          </a:p>
        </p:txBody>
      </p:sp>
      <p:sp>
        <p:nvSpPr>
          <p:cNvPr id="3" name="Text Placeholder 2"/>
          <p:cNvSpPr>
            <a:spLocks noGrp="1"/>
          </p:cNvSpPr>
          <p:nvPr>
            <p:ph type="body" sz="quarter" idx="11"/>
          </p:nvPr>
        </p:nvSpPr>
        <p:spPr>
          <a:xfrm>
            <a:off x="284832" y="1668983"/>
            <a:ext cx="3793850" cy="5027773"/>
          </a:xfrm>
        </p:spPr>
        <p:txBody>
          <a:bodyPr/>
          <a:lstStyle/>
          <a:p>
            <a:pPr marL="0" indent="0">
              <a:spcBef>
                <a:spcPct val="30000"/>
              </a:spcBef>
              <a:spcAft>
                <a:spcPts val="1224"/>
              </a:spcAft>
              <a:defRPr/>
            </a:pPr>
            <a:r>
              <a:rPr lang="en-US" dirty="0" smtClean="0"/>
              <a:t>Reposition</a:t>
            </a:r>
            <a:endParaRPr lang="en-US" dirty="0"/>
          </a:p>
        </p:txBody>
      </p:sp>
      <p:pic>
        <p:nvPicPr>
          <p:cNvPr id="14" name="Picture 13"/>
          <p:cNvPicPr>
            <a:picLocks noChangeAspect="1"/>
          </p:cNvPicPr>
          <p:nvPr/>
        </p:nvPicPr>
        <p:blipFill rotWithShape="1">
          <a:blip r:embed="rId3"/>
          <a:srcRect t="7272" b="8115"/>
          <a:stretch/>
        </p:blipFill>
        <p:spPr>
          <a:xfrm>
            <a:off x="5162222" y="202425"/>
            <a:ext cx="4653166" cy="3199912"/>
          </a:xfrm>
          <a:prstGeom prst="rect">
            <a:avLst/>
          </a:prstGeom>
        </p:spPr>
      </p:pic>
      <p:sp>
        <p:nvSpPr>
          <p:cNvPr id="15" name="Rectangle 14"/>
          <p:cNvSpPr/>
          <p:nvPr/>
        </p:nvSpPr>
        <p:spPr>
          <a:xfrm>
            <a:off x="5162222" y="1429789"/>
            <a:ext cx="1599956" cy="1883660"/>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sp>
        <p:nvSpPr>
          <p:cNvPr id="16" name="Rectangle 15"/>
          <p:cNvSpPr/>
          <p:nvPr/>
        </p:nvSpPr>
        <p:spPr>
          <a:xfrm>
            <a:off x="6841325" y="1448572"/>
            <a:ext cx="2974062" cy="1864876"/>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cxnSp>
        <p:nvCxnSpPr>
          <p:cNvPr id="17" name="Straight Arrow Connector 16"/>
          <p:cNvCxnSpPr/>
          <p:nvPr/>
        </p:nvCxnSpPr>
        <p:spPr>
          <a:xfrm>
            <a:off x="6851066" y="2246811"/>
            <a:ext cx="2964323"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162223" y="2246811"/>
            <a:ext cx="159995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875274" y="1906852"/>
            <a:ext cx="799978" cy="369332"/>
          </a:xfrm>
          <a:prstGeom prst="rect">
            <a:avLst/>
          </a:prstGeom>
          <a:noFill/>
        </p:spPr>
        <p:txBody>
          <a:bodyPr wrap="square" rtlCol="0">
            <a:spAutoFit/>
          </a:bodyPr>
          <a:lstStyle/>
          <a:p>
            <a:pPr defTabSz="932597"/>
            <a:r>
              <a:rPr lang="en-US" dirty="0">
                <a:solidFill>
                  <a:srgbClr val="FF0000"/>
                </a:solidFill>
              </a:rPr>
              <a:t>66.6%</a:t>
            </a:r>
          </a:p>
        </p:txBody>
      </p:sp>
      <p:sp>
        <p:nvSpPr>
          <p:cNvPr id="20" name="TextBox 19"/>
          <p:cNvSpPr txBox="1"/>
          <p:nvPr/>
        </p:nvSpPr>
        <p:spPr>
          <a:xfrm>
            <a:off x="5533832" y="2182716"/>
            <a:ext cx="799978" cy="369332"/>
          </a:xfrm>
          <a:prstGeom prst="rect">
            <a:avLst/>
          </a:prstGeom>
          <a:noFill/>
        </p:spPr>
        <p:txBody>
          <a:bodyPr wrap="square" rtlCol="0">
            <a:spAutoFit/>
          </a:bodyPr>
          <a:lstStyle/>
          <a:p>
            <a:pPr defTabSz="932597"/>
            <a:r>
              <a:rPr lang="en-US" dirty="0">
                <a:solidFill>
                  <a:srgbClr val="FF0000"/>
                </a:solidFill>
              </a:rPr>
              <a:t>33.3%</a:t>
            </a:r>
          </a:p>
        </p:txBody>
      </p:sp>
    </p:spTree>
    <p:extLst>
      <p:ext uri="{BB962C8B-B14F-4D97-AF65-F5344CB8AC3E}">
        <p14:creationId xmlns:p14="http://schemas.microsoft.com/office/powerpoint/2010/main" val="155719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a:bodyPr>
          <a:lstStyle/>
          <a:p>
            <a:r>
              <a:rPr lang="en-US" dirty="0" smtClean="0"/>
              <a:t>Responsive UI</a:t>
            </a:r>
            <a:endParaRPr lang="en-US" dirty="0"/>
          </a:p>
        </p:txBody>
      </p:sp>
      <p:sp>
        <p:nvSpPr>
          <p:cNvPr id="3" name="Text Placeholder 2"/>
          <p:cNvSpPr>
            <a:spLocks noGrp="1"/>
          </p:cNvSpPr>
          <p:nvPr>
            <p:ph type="body" sz="quarter" idx="11"/>
          </p:nvPr>
        </p:nvSpPr>
        <p:spPr>
          <a:xfrm>
            <a:off x="284832" y="1668983"/>
            <a:ext cx="3793850" cy="5027773"/>
          </a:xfrm>
        </p:spPr>
        <p:txBody>
          <a:bodyPr/>
          <a:lstStyle/>
          <a:p>
            <a:pPr marL="0" indent="0">
              <a:spcBef>
                <a:spcPct val="30000"/>
              </a:spcBef>
              <a:spcAft>
                <a:spcPts val="1224"/>
              </a:spcAft>
              <a:defRPr/>
            </a:pPr>
            <a:r>
              <a:rPr lang="en-US" dirty="0" smtClean="0"/>
              <a:t>Reposition</a:t>
            </a:r>
            <a:endParaRPr lang="en-US" dirty="0"/>
          </a:p>
        </p:txBody>
      </p:sp>
      <p:pic>
        <p:nvPicPr>
          <p:cNvPr id="14" name="Picture 13"/>
          <p:cNvPicPr>
            <a:picLocks noChangeAspect="1"/>
          </p:cNvPicPr>
          <p:nvPr/>
        </p:nvPicPr>
        <p:blipFill rotWithShape="1">
          <a:blip r:embed="rId3"/>
          <a:srcRect t="7272" b="8115"/>
          <a:stretch/>
        </p:blipFill>
        <p:spPr>
          <a:xfrm>
            <a:off x="5162222" y="202425"/>
            <a:ext cx="4653166" cy="3199912"/>
          </a:xfrm>
          <a:prstGeom prst="rect">
            <a:avLst/>
          </a:prstGeom>
        </p:spPr>
      </p:pic>
      <p:sp>
        <p:nvSpPr>
          <p:cNvPr id="15" name="Rectangle 14"/>
          <p:cNvSpPr/>
          <p:nvPr/>
        </p:nvSpPr>
        <p:spPr>
          <a:xfrm>
            <a:off x="5162222" y="1429789"/>
            <a:ext cx="1599956" cy="1883660"/>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sp>
        <p:nvSpPr>
          <p:cNvPr id="16" name="Rectangle 15"/>
          <p:cNvSpPr/>
          <p:nvPr/>
        </p:nvSpPr>
        <p:spPr>
          <a:xfrm>
            <a:off x="6841325" y="1448572"/>
            <a:ext cx="2974062" cy="1864876"/>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cxnSp>
        <p:nvCxnSpPr>
          <p:cNvPr id="17" name="Straight Arrow Connector 16"/>
          <p:cNvCxnSpPr/>
          <p:nvPr/>
        </p:nvCxnSpPr>
        <p:spPr>
          <a:xfrm>
            <a:off x="6851066" y="2246811"/>
            <a:ext cx="2964323"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162223" y="2246811"/>
            <a:ext cx="159995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875274" y="1906852"/>
            <a:ext cx="799978" cy="369332"/>
          </a:xfrm>
          <a:prstGeom prst="rect">
            <a:avLst/>
          </a:prstGeom>
          <a:noFill/>
        </p:spPr>
        <p:txBody>
          <a:bodyPr wrap="square" rtlCol="0">
            <a:spAutoFit/>
          </a:bodyPr>
          <a:lstStyle/>
          <a:p>
            <a:pPr defTabSz="932597"/>
            <a:r>
              <a:rPr lang="en-US" dirty="0">
                <a:solidFill>
                  <a:srgbClr val="FF0000"/>
                </a:solidFill>
              </a:rPr>
              <a:t>66.6%</a:t>
            </a:r>
          </a:p>
        </p:txBody>
      </p:sp>
      <p:sp>
        <p:nvSpPr>
          <p:cNvPr id="20" name="TextBox 19"/>
          <p:cNvSpPr txBox="1"/>
          <p:nvPr/>
        </p:nvSpPr>
        <p:spPr>
          <a:xfrm>
            <a:off x="5533832" y="2182716"/>
            <a:ext cx="799978" cy="369332"/>
          </a:xfrm>
          <a:prstGeom prst="rect">
            <a:avLst/>
          </a:prstGeom>
          <a:noFill/>
        </p:spPr>
        <p:txBody>
          <a:bodyPr wrap="square" rtlCol="0">
            <a:spAutoFit/>
          </a:bodyPr>
          <a:lstStyle/>
          <a:p>
            <a:pPr defTabSz="932597"/>
            <a:r>
              <a:rPr lang="en-US" dirty="0">
                <a:solidFill>
                  <a:srgbClr val="FF0000"/>
                </a:solidFill>
              </a:rPr>
              <a:t>33.3%</a:t>
            </a:r>
          </a:p>
        </p:txBody>
      </p:sp>
      <p:grpSp>
        <p:nvGrpSpPr>
          <p:cNvPr id="21" name="Group 20"/>
          <p:cNvGrpSpPr/>
          <p:nvPr/>
        </p:nvGrpSpPr>
        <p:grpSpPr>
          <a:xfrm>
            <a:off x="5162222" y="3402336"/>
            <a:ext cx="2468668" cy="3294420"/>
            <a:chOff x="8301753" y="845530"/>
            <a:chExt cx="3768580" cy="5029145"/>
          </a:xfrm>
        </p:grpSpPr>
        <p:pic>
          <p:nvPicPr>
            <p:cNvPr id="22" name="Picture 21"/>
            <p:cNvPicPr>
              <a:picLocks noChangeAspect="1"/>
            </p:cNvPicPr>
            <p:nvPr/>
          </p:nvPicPr>
          <p:blipFill>
            <a:blip r:embed="rId4"/>
            <a:stretch>
              <a:fillRect/>
            </a:stretch>
          </p:blipFill>
          <p:spPr>
            <a:xfrm>
              <a:off x="8306316" y="845530"/>
              <a:ext cx="3764017" cy="5029145"/>
            </a:xfrm>
            <a:prstGeom prst="rect">
              <a:avLst/>
            </a:prstGeom>
          </p:spPr>
        </p:pic>
        <p:sp>
          <p:nvSpPr>
            <p:cNvPr id="23" name="Rectangle 22"/>
            <p:cNvSpPr/>
            <p:nvPr/>
          </p:nvSpPr>
          <p:spPr>
            <a:xfrm>
              <a:off x="8340915" y="4045896"/>
              <a:ext cx="3729418" cy="1828779"/>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cxnSp>
          <p:nvCxnSpPr>
            <p:cNvPr id="25" name="Straight Arrow Connector 24"/>
            <p:cNvCxnSpPr/>
            <p:nvPr/>
          </p:nvCxnSpPr>
          <p:spPr>
            <a:xfrm>
              <a:off x="8350934" y="4867059"/>
              <a:ext cx="37172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433272" y="4334723"/>
              <a:ext cx="1003157" cy="478994"/>
            </a:xfrm>
            <a:prstGeom prst="rect">
              <a:avLst/>
            </a:prstGeom>
            <a:noFill/>
          </p:spPr>
          <p:txBody>
            <a:bodyPr wrap="square" rtlCol="0">
              <a:spAutoFit/>
            </a:bodyPr>
            <a:lstStyle/>
            <a:p>
              <a:pPr defTabSz="932597"/>
              <a:r>
                <a:rPr lang="en-US" sz="1399" dirty="0">
                  <a:solidFill>
                    <a:srgbClr val="FF0000"/>
                  </a:solidFill>
                </a:rPr>
                <a:t>100%</a:t>
              </a:r>
            </a:p>
          </p:txBody>
        </p:sp>
        <p:sp>
          <p:nvSpPr>
            <p:cNvPr id="27" name="Rectangle 26"/>
            <p:cNvSpPr/>
            <p:nvPr/>
          </p:nvSpPr>
          <p:spPr>
            <a:xfrm>
              <a:off x="8301753" y="3040067"/>
              <a:ext cx="3766387" cy="902845"/>
            </a:xfrm>
            <a:prstGeom prst="rect">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dirty="0">
                <a:solidFill>
                  <a:srgbClr val="FFFFFF"/>
                </a:solidFill>
              </a:endParaRPr>
            </a:p>
          </p:txBody>
        </p:sp>
        <p:cxnSp>
          <p:nvCxnSpPr>
            <p:cNvPr id="28" name="Straight Arrow Connector 27"/>
            <p:cNvCxnSpPr/>
            <p:nvPr/>
          </p:nvCxnSpPr>
          <p:spPr>
            <a:xfrm>
              <a:off x="8301754" y="3588701"/>
              <a:ext cx="3766387" cy="63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6608052" y="4773726"/>
            <a:ext cx="657133" cy="313772"/>
          </a:xfrm>
          <a:prstGeom prst="rect">
            <a:avLst/>
          </a:prstGeom>
          <a:noFill/>
        </p:spPr>
        <p:txBody>
          <a:bodyPr wrap="square" rtlCol="0">
            <a:spAutoFit/>
          </a:bodyPr>
          <a:lstStyle/>
          <a:p>
            <a:pPr defTabSz="932597"/>
            <a:r>
              <a:rPr lang="en-US" sz="1399" dirty="0">
                <a:solidFill>
                  <a:srgbClr val="FF0000"/>
                </a:solidFill>
              </a:rPr>
              <a:t>100%</a:t>
            </a:r>
          </a:p>
        </p:txBody>
      </p:sp>
    </p:spTree>
    <p:extLst>
      <p:ext uri="{BB962C8B-B14F-4D97-AF65-F5344CB8AC3E}">
        <p14:creationId xmlns:p14="http://schemas.microsoft.com/office/powerpoint/2010/main" val="72745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5481" y="1213174"/>
            <a:ext cx="11885514" cy="5387567"/>
          </a:xfrm>
        </p:spPr>
        <p:txBody>
          <a:bodyPr/>
          <a:lstStyle/>
          <a:p>
            <a:pPr marL="0" indent="0">
              <a:buNone/>
            </a:pPr>
            <a:r>
              <a:rPr lang="en-US" sz="1632" dirty="0">
                <a:solidFill>
                  <a:schemeClr val="accent1">
                    <a:lumMod val="60000"/>
                    <a:lumOff val="40000"/>
                  </a:schemeClr>
                </a:solidFill>
              </a:rPr>
              <a:t>&lt;</a:t>
            </a:r>
            <a:r>
              <a:rPr lang="en-US" sz="1632" dirty="0">
                <a:solidFill>
                  <a:srgbClr val="C00000"/>
                </a:solidFill>
              </a:rPr>
              <a:t>VisualState</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t> </a:t>
            </a:r>
            <a:r>
              <a:rPr lang="en-US" sz="1632" dirty="0">
                <a:solidFill>
                  <a:srgbClr val="009900"/>
                </a:solidFill>
              </a:rPr>
              <a:t>VisualState to be triggered when window width is &gt;768 effective pixel</a:t>
            </a:r>
            <a:r>
              <a:rPr lang="en-US" sz="1632" dirty="0">
                <a:solidFill>
                  <a:schemeClr val="accent1">
                    <a:lumMod val="60000"/>
                    <a:lumOff val="40000"/>
                  </a:schemeClr>
                </a:solidFill>
              </a:rPr>
              <a:t>--&gt;</a:t>
            </a:r>
            <a:r>
              <a:rPr lang="en-US" sz="1632" dirty="0"/>
              <a:t>               </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VisualState.StateTriggers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AdaptiveTrigger</a:t>
            </a:r>
            <a:r>
              <a:rPr lang="en-US" sz="1632" dirty="0"/>
              <a:t> </a:t>
            </a:r>
            <a:r>
              <a:rPr lang="en-US" sz="1632" dirty="0">
                <a:solidFill>
                  <a:srgbClr val="FF0000"/>
                </a:solidFill>
              </a:rPr>
              <a:t>MinWindowWidth</a:t>
            </a:r>
            <a:r>
              <a:rPr lang="en-US" sz="1632" dirty="0">
                <a:solidFill>
                  <a:schemeClr val="accent1">
                    <a:lumMod val="60000"/>
                    <a:lumOff val="40000"/>
                  </a:schemeClr>
                </a:solidFill>
              </a:rPr>
              <a:t>=“769" /&gt;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VisualState.StateTriggers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VisualState.Setters</a:t>
            </a:r>
            <a:r>
              <a:rPr lang="en-US" sz="1632" dirty="0">
                <a:solidFill>
                  <a:schemeClr val="accent1">
                    <a:lumMod val="60000"/>
                    <a:lumOff val="40000"/>
                  </a:schemeClr>
                </a:solidFill>
              </a:rPr>
              <a:t>&gt;</a:t>
            </a:r>
          </a:p>
          <a:p>
            <a:pPr marL="0" indent="0">
              <a:buNone/>
            </a:pPr>
            <a:r>
              <a:rPr lang="en-US" sz="1632" dirty="0">
                <a:solidFill>
                  <a:schemeClr val="accent1">
                    <a:lumMod val="60000"/>
                    <a:lumOff val="40000"/>
                  </a:schemeClr>
                </a:solidFill>
              </a:rPr>
              <a:t>		&lt;</a:t>
            </a:r>
            <a:r>
              <a:rPr lang="en-US" sz="1632" dirty="0">
                <a:solidFill>
                  <a:srgbClr val="C00000"/>
                </a:solidFill>
              </a:rPr>
              <a:t>Setter</a:t>
            </a:r>
            <a:r>
              <a:rPr lang="en-US" sz="1632" dirty="0"/>
              <a:t> </a:t>
            </a:r>
            <a:r>
              <a:rPr lang="en-US" sz="1632" dirty="0">
                <a:solidFill>
                  <a:srgbClr val="FF0000"/>
                </a:solidFill>
              </a:rPr>
              <a:t>Target</a:t>
            </a:r>
            <a:r>
              <a:rPr lang="en-US" sz="1632" dirty="0">
                <a:solidFill>
                  <a:schemeClr val="accent1">
                    <a:lumMod val="60000"/>
                    <a:lumOff val="40000"/>
                  </a:schemeClr>
                </a:solidFill>
              </a:rPr>
              <a:t>="Button1.Content”</a:t>
            </a:r>
            <a:r>
              <a:rPr lang="en-US" sz="1632" dirty="0"/>
              <a:t> </a:t>
            </a:r>
            <a:r>
              <a:rPr lang="en-US" sz="1632" dirty="0">
                <a:solidFill>
                  <a:srgbClr val="FF0000"/>
                </a:solidFill>
              </a:rPr>
              <a:t>Value</a:t>
            </a:r>
            <a:r>
              <a:rPr lang="en-US" sz="1632" dirty="0">
                <a:solidFill>
                  <a:schemeClr val="accent1">
                    <a:lumMod val="60000"/>
                    <a:lumOff val="40000"/>
                  </a:schemeClr>
                </a:solidFill>
              </a:rPr>
              <a:t>="Wide"/&gt;</a:t>
            </a:r>
            <a:r>
              <a:rPr lang="en-US" sz="1632" dirty="0"/>
              <a:t> </a:t>
            </a:r>
            <a:br>
              <a:rPr lang="en-US" sz="1632" dirty="0"/>
            </a:br>
            <a:r>
              <a:rPr lang="en-US" sz="1632" dirty="0"/>
              <a:t>	</a:t>
            </a:r>
            <a:r>
              <a:rPr lang="en-US" sz="1632" dirty="0">
                <a:solidFill>
                  <a:schemeClr val="accent1">
                    <a:lumMod val="60000"/>
                    <a:lumOff val="40000"/>
                  </a:schemeClr>
                </a:solidFill>
              </a:rPr>
              <a:t>&lt;/</a:t>
            </a:r>
            <a:r>
              <a:rPr lang="en-US" sz="1632" dirty="0">
                <a:solidFill>
                  <a:srgbClr val="C00000"/>
                </a:solidFill>
              </a:rPr>
              <a:t>VisualState.Setters</a:t>
            </a:r>
            <a:r>
              <a:rPr lang="en-US" sz="1632" dirty="0">
                <a:solidFill>
                  <a:schemeClr val="accent1">
                    <a:lumMod val="60000"/>
                    <a:lumOff val="40000"/>
                  </a:schemeClr>
                </a:solidFill>
              </a:rPr>
              <a:t>&gt;</a:t>
            </a:r>
            <a:r>
              <a:rPr lang="en-US" sz="1632" dirty="0"/>
              <a:t>                    </a:t>
            </a:r>
          </a:p>
          <a:p>
            <a:pPr marL="0" indent="0">
              <a:buNone/>
            </a:pPr>
            <a:r>
              <a:rPr lang="en-US" sz="1632" dirty="0">
                <a:solidFill>
                  <a:schemeClr val="accent1">
                    <a:lumMod val="60000"/>
                    <a:lumOff val="40000"/>
                  </a:schemeClr>
                </a:solidFill>
              </a:rPr>
              <a:t>&lt;/</a:t>
            </a:r>
            <a:r>
              <a:rPr lang="en-US" sz="1632" dirty="0">
                <a:solidFill>
                  <a:srgbClr val="C00000"/>
                </a:solidFill>
              </a:rPr>
              <a:t>VisualState</a:t>
            </a:r>
            <a:r>
              <a:rPr lang="en-US" sz="1632" dirty="0">
                <a:solidFill>
                  <a:schemeClr val="accent1">
                    <a:lumMod val="60000"/>
                    <a:lumOff val="40000"/>
                  </a:schemeClr>
                </a:solidFill>
              </a:rPr>
              <a:t>&gt;</a:t>
            </a:r>
          </a:p>
          <a:p>
            <a:pPr marL="0" indent="0">
              <a:buNone/>
            </a:pPr>
            <a:endParaRPr lang="en-US" sz="1632" dirty="0">
              <a:solidFill>
                <a:schemeClr val="accent1">
                  <a:lumMod val="60000"/>
                  <a:lumOff val="40000"/>
                </a:schemeClr>
              </a:solidFill>
            </a:endParaRPr>
          </a:p>
          <a:p>
            <a:pPr marL="0" indent="0">
              <a:buNone/>
            </a:pPr>
            <a:r>
              <a:rPr lang="en-US" sz="1632" dirty="0">
                <a:solidFill>
                  <a:schemeClr val="accent1">
                    <a:lumMod val="60000"/>
                    <a:lumOff val="40000"/>
                  </a:schemeClr>
                </a:solidFill>
              </a:rPr>
              <a:t>&lt;</a:t>
            </a:r>
            <a:r>
              <a:rPr lang="en-US" sz="1632" dirty="0">
                <a:solidFill>
                  <a:srgbClr val="C00000"/>
                </a:solidFill>
              </a:rPr>
              <a:t>VisualState</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t> </a:t>
            </a:r>
            <a:r>
              <a:rPr lang="en-US" sz="1632" dirty="0">
                <a:solidFill>
                  <a:srgbClr val="009900"/>
                </a:solidFill>
              </a:rPr>
              <a:t>VisualState to be triggered when window width is between 0 to 768 effective pixels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VisualState.StateTriggers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AdaptiveTrigger</a:t>
            </a:r>
            <a:r>
              <a:rPr lang="en-US" sz="1632" dirty="0"/>
              <a:t> </a:t>
            </a:r>
            <a:r>
              <a:rPr lang="en-US" sz="1632" dirty="0">
                <a:solidFill>
                  <a:schemeClr val="accent1">
                    <a:lumMod val="60000"/>
                    <a:lumOff val="40000"/>
                  </a:schemeClr>
                </a:solidFill>
              </a:rPr>
              <a:t>MinWindowWidth="0" /&gt;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VisualState.StateTriggers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VisualState.Setters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 &lt;</a:t>
            </a:r>
            <a:r>
              <a:rPr lang="en-US" sz="1632" dirty="0">
                <a:solidFill>
                  <a:srgbClr val="C00000"/>
                </a:solidFill>
              </a:rPr>
              <a:t>Setter</a:t>
            </a:r>
            <a:r>
              <a:rPr lang="en-US" sz="1632" dirty="0"/>
              <a:t> </a:t>
            </a:r>
            <a:r>
              <a:rPr lang="en-US" sz="1632" dirty="0">
                <a:solidFill>
                  <a:srgbClr val="FF0000"/>
                </a:solidFill>
              </a:rPr>
              <a:t>Target</a:t>
            </a:r>
            <a:r>
              <a:rPr lang="en-US" sz="1632" dirty="0">
                <a:solidFill>
                  <a:schemeClr val="accent1">
                    <a:lumMod val="60000"/>
                    <a:lumOff val="40000"/>
                  </a:schemeClr>
                </a:solidFill>
              </a:rPr>
              <a:t>="Button1.Content”</a:t>
            </a:r>
            <a:r>
              <a:rPr lang="en-US" sz="1632" dirty="0"/>
              <a:t> </a:t>
            </a:r>
            <a:r>
              <a:rPr lang="en-US" sz="1632" dirty="0">
                <a:solidFill>
                  <a:srgbClr val="FF0000"/>
                </a:solidFill>
              </a:rPr>
              <a:t>Value</a:t>
            </a:r>
            <a:r>
              <a:rPr lang="en-US" sz="1632" dirty="0">
                <a:solidFill>
                  <a:schemeClr val="accent1">
                    <a:lumMod val="60000"/>
                    <a:lumOff val="40000"/>
                  </a:schemeClr>
                </a:solidFill>
              </a:rPr>
              <a:t>=“Narrow"/&gt;</a:t>
            </a:r>
            <a:r>
              <a:rPr lang="en-US" sz="1632" dirty="0"/>
              <a:t> 	</a:t>
            </a:r>
            <a:r>
              <a:rPr lang="en-US" sz="1632" dirty="0">
                <a:solidFill>
                  <a:schemeClr val="accent1">
                    <a:lumMod val="60000"/>
                    <a:lumOff val="40000"/>
                  </a:schemeClr>
                </a:solidFill>
              </a:rPr>
              <a:t>&lt;/</a:t>
            </a:r>
            <a:r>
              <a:rPr lang="en-US" sz="1632" dirty="0">
                <a:solidFill>
                  <a:srgbClr val="C00000"/>
                </a:solidFill>
              </a:rPr>
              <a:t>VisualState.Setters</a:t>
            </a:r>
            <a:r>
              <a:rPr lang="en-US" sz="1632" dirty="0">
                <a:solidFill>
                  <a:schemeClr val="accent1">
                    <a:lumMod val="60000"/>
                    <a:lumOff val="40000"/>
                  </a:schemeClr>
                </a:solidFill>
              </a:rPr>
              <a:t>&gt;</a:t>
            </a:r>
            <a:r>
              <a:rPr lang="en-US" sz="1632" dirty="0"/>
              <a:t>                    </a:t>
            </a:r>
          </a:p>
          <a:p>
            <a:pPr marL="0" indent="0">
              <a:buNone/>
            </a:pPr>
            <a:r>
              <a:rPr lang="en-US" sz="1632" dirty="0">
                <a:solidFill>
                  <a:schemeClr val="accent1">
                    <a:lumMod val="60000"/>
                    <a:lumOff val="40000"/>
                  </a:schemeClr>
                </a:solidFill>
              </a:rPr>
              <a:t>&lt;/</a:t>
            </a:r>
            <a:r>
              <a:rPr lang="en-US" sz="1632" dirty="0">
                <a:solidFill>
                  <a:srgbClr val="C00000"/>
                </a:solidFill>
              </a:rPr>
              <a:t>VisualState</a:t>
            </a:r>
            <a:r>
              <a:rPr lang="en-US" sz="1632" dirty="0">
                <a:solidFill>
                  <a:schemeClr val="accent1">
                    <a:lumMod val="60000"/>
                    <a:lumOff val="40000"/>
                  </a:schemeClr>
                </a:solidFill>
              </a:rPr>
              <a:t>&gt;</a:t>
            </a:r>
          </a:p>
        </p:txBody>
      </p:sp>
      <p:sp>
        <p:nvSpPr>
          <p:cNvPr id="2" name="Title 1"/>
          <p:cNvSpPr>
            <a:spLocks noGrp="1"/>
          </p:cNvSpPr>
          <p:nvPr>
            <p:ph type="title"/>
          </p:nvPr>
        </p:nvSpPr>
        <p:spPr/>
        <p:txBody>
          <a:bodyPr/>
          <a:lstStyle/>
          <a:p>
            <a:r>
              <a:rPr lang="en-US" dirty="0" smtClean="0"/>
              <a:t>Adaptive Triggers</a:t>
            </a:r>
            <a:endParaRPr lang="en-US" dirty="0"/>
          </a:p>
        </p:txBody>
      </p:sp>
    </p:spTree>
    <p:extLst>
      <p:ext uri="{BB962C8B-B14F-4D97-AF65-F5344CB8AC3E}">
        <p14:creationId xmlns:p14="http://schemas.microsoft.com/office/powerpoint/2010/main" val="92313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5481" y="1213174"/>
            <a:ext cx="11885514" cy="5387567"/>
          </a:xfrm>
        </p:spPr>
        <p:txBody>
          <a:bodyPr/>
          <a:lstStyle/>
          <a:p>
            <a:pPr marL="0" indent="0">
              <a:buNone/>
            </a:pPr>
            <a:r>
              <a:rPr lang="en-US" sz="1632" dirty="0">
                <a:solidFill>
                  <a:schemeClr val="tx1">
                    <a:lumMod val="20000"/>
                    <a:lumOff val="80000"/>
                  </a:schemeClr>
                </a:solidFill>
              </a:rPr>
              <a:t>&lt;VisualState&gt;</a:t>
            </a:r>
          </a:p>
          <a:p>
            <a:pPr marL="0" indent="0">
              <a:buNone/>
            </a:pPr>
            <a:r>
              <a:rPr lang="en-US" sz="1632" dirty="0"/>
              <a:t>	</a:t>
            </a:r>
            <a:r>
              <a:rPr lang="en-US" sz="1632" dirty="0">
                <a:solidFill>
                  <a:schemeClr val="accent1">
                    <a:lumMod val="60000"/>
                    <a:lumOff val="40000"/>
                  </a:schemeClr>
                </a:solidFill>
              </a:rPr>
              <a:t>&lt;!--</a:t>
            </a:r>
            <a:r>
              <a:rPr lang="en-US" sz="1632" dirty="0"/>
              <a:t> </a:t>
            </a:r>
            <a:r>
              <a:rPr lang="en-US" sz="1632" dirty="0">
                <a:solidFill>
                  <a:srgbClr val="009900"/>
                </a:solidFill>
              </a:rPr>
              <a:t>VisualState to be triggered when window width is &gt;768 effective pixel</a:t>
            </a:r>
            <a:r>
              <a:rPr lang="en-US" sz="1632" dirty="0">
                <a:solidFill>
                  <a:schemeClr val="accent1">
                    <a:lumMod val="60000"/>
                    <a:lumOff val="40000"/>
                  </a:schemeClr>
                </a:solidFill>
              </a:rPr>
              <a:t>--&gt;</a:t>
            </a:r>
            <a:r>
              <a:rPr lang="en-US" sz="1632" dirty="0"/>
              <a:t>               </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&lt;VisualState.StateTriggers&gt;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AdaptiveTrigger</a:t>
            </a:r>
            <a:r>
              <a:rPr lang="en-US" sz="1632" dirty="0"/>
              <a:t> </a:t>
            </a:r>
            <a:r>
              <a:rPr lang="en-US" sz="1632" dirty="0">
                <a:solidFill>
                  <a:srgbClr val="FF0000"/>
                </a:solidFill>
              </a:rPr>
              <a:t>MinWindowWidth</a:t>
            </a:r>
            <a:r>
              <a:rPr lang="en-US" sz="1632" dirty="0">
                <a:solidFill>
                  <a:schemeClr val="accent1">
                    <a:lumMod val="60000"/>
                    <a:lumOff val="40000"/>
                  </a:schemeClr>
                </a:solidFill>
              </a:rPr>
              <a:t>=“769" /&gt;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&lt;/VisualState.StateTriggers&gt;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&lt;VisualState.Setters</a:t>
            </a:r>
            <a:r>
              <a:rPr lang="en-US" sz="1632" dirty="0">
                <a:solidFill>
                  <a:schemeClr val="tx1">
                    <a:lumMod val="60000"/>
                    <a:lumOff val="40000"/>
                  </a:schemeClr>
                </a:solidFill>
              </a:rPr>
              <a:t>&gt;</a:t>
            </a:r>
          </a:p>
          <a:p>
            <a:pPr marL="0" indent="0">
              <a:buNone/>
            </a:pPr>
            <a:r>
              <a:rPr lang="en-US" sz="1632" dirty="0">
                <a:solidFill>
                  <a:schemeClr val="accent1">
                    <a:lumMod val="60000"/>
                    <a:lumOff val="40000"/>
                  </a:schemeClr>
                </a:solidFill>
              </a:rPr>
              <a:t>		&lt;</a:t>
            </a:r>
            <a:r>
              <a:rPr lang="en-US" sz="1632" dirty="0">
                <a:solidFill>
                  <a:srgbClr val="C00000"/>
                </a:solidFill>
              </a:rPr>
              <a:t>Setter</a:t>
            </a:r>
            <a:r>
              <a:rPr lang="en-US" sz="1632" dirty="0"/>
              <a:t> </a:t>
            </a:r>
            <a:r>
              <a:rPr lang="en-US" sz="1632" dirty="0">
                <a:solidFill>
                  <a:srgbClr val="FF0000"/>
                </a:solidFill>
              </a:rPr>
              <a:t>Target</a:t>
            </a:r>
            <a:r>
              <a:rPr lang="en-US" sz="1632" dirty="0">
                <a:solidFill>
                  <a:schemeClr val="accent1">
                    <a:lumMod val="60000"/>
                    <a:lumOff val="40000"/>
                  </a:schemeClr>
                </a:solidFill>
              </a:rPr>
              <a:t>="Button1.Content”</a:t>
            </a:r>
            <a:r>
              <a:rPr lang="en-US" sz="1632" dirty="0"/>
              <a:t> </a:t>
            </a:r>
            <a:r>
              <a:rPr lang="en-US" sz="1632" dirty="0">
                <a:solidFill>
                  <a:srgbClr val="FF0000"/>
                </a:solidFill>
              </a:rPr>
              <a:t>Value</a:t>
            </a:r>
            <a:r>
              <a:rPr lang="en-US" sz="1632" dirty="0">
                <a:solidFill>
                  <a:schemeClr val="accent1">
                    <a:lumMod val="60000"/>
                    <a:lumOff val="40000"/>
                  </a:schemeClr>
                </a:solidFill>
              </a:rPr>
              <a:t>="Wide"/&gt;</a:t>
            </a:r>
            <a:r>
              <a:rPr lang="en-US" sz="1632" dirty="0"/>
              <a:t> </a:t>
            </a:r>
            <a:br>
              <a:rPr lang="en-US" sz="1632" dirty="0"/>
            </a:br>
            <a:r>
              <a:rPr lang="en-US" sz="1632" dirty="0">
                <a:solidFill>
                  <a:schemeClr val="tx1">
                    <a:lumMod val="60000"/>
                    <a:lumOff val="40000"/>
                  </a:schemeClr>
                </a:solidFill>
              </a:rPr>
              <a:t>	</a:t>
            </a:r>
            <a:r>
              <a:rPr lang="en-US" sz="1632" dirty="0">
                <a:solidFill>
                  <a:schemeClr val="tx1">
                    <a:lumMod val="20000"/>
                    <a:lumOff val="80000"/>
                  </a:schemeClr>
                </a:solidFill>
              </a:rPr>
              <a:t>&lt;/VisualState.Setters&gt;                    </a:t>
            </a:r>
          </a:p>
          <a:p>
            <a:pPr marL="0" indent="0">
              <a:buNone/>
            </a:pPr>
            <a:r>
              <a:rPr lang="en-US" sz="1632" dirty="0">
                <a:solidFill>
                  <a:schemeClr val="tx1">
                    <a:lumMod val="20000"/>
                    <a:lumOff val="80000"/>
                  </a:schemeClr>
                </a:solidFill>
              </a:rPr>
              <a:t>&lt;/VisualState&gt;</a:t>
            </a:r>
          </a:p>
          <a:p>
            <a:pPr marL="0" indent="0">
              <a:buNone/>
            </a:pPr>
            <a:endParaRPr lang="en-US" sz="1632" dirty="0">
              <a:solidFill>
                <a:schemeClr val="tx1">
                  <a:lumMod val="20000"/>
                  <a:lumOff val="80000"/>
                </a:schemeClr>
              </a:solidFill>
            </a:endParaRPr>
          </a:p>
          <a:p>
            <a:pPr marL="0" indent="0">
              <a:buNone/>
            </a:pPr>
            <a:r>
              <a:rPr lang="en-US" sz="1632" dirty="0">
                <a:solidFill>
                  <a:schemeClr val="tx1">
                    <a:lumMod val="20000"/>
                    <a:lumOff val="80000"/>
                  </a:schemeClr>
                </a:solidFill>
              </a:rPr>
              <a:t>&lt;VisualState&gt;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 VisualState to be triggered when window width is between 0 to 768 effective pixels--&gt;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&lt;VisualState.StateTriggers&gt;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&lt;AdaptiveTrigger MinWindowWidth="0" /&gt;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&lt;/VisualState.StateTriggers&gt;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&lt;VisualState.Setters&gt;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&lt;Setter Target="Button1.Content” Value=“Narrow"/&gt; 	&lt;/VisualState.Setters&gt;                    </a:t>
            </a:r>
          </a:p>
          <a:p>
            <a:pPr marL="0" indent="0">
              <a:buNone/>
            </a:pPr>
            <a:r>
              <a:rPr lang="en-US" sz="1632" dirty="0">
                <a:solidFill>
                  <a:schemeClr val="tx1">
                    <a:lumMod val="20000"/>
                    <a:lumOff val="80000"/>
                  </a:schemeClr>
                </a:solidFill>
              </a:rPr>
              <a:t>&lt;/VisualState&gt;</a:t>
            </a:r>
          </a:p>
        </p:txBody>
      </p:sp>
      <p:sp>
        <p:nvSpPr>
          <p:cNvPr id="2" name="Title 1"/>
          <p:cNvSpPr>
            <a:spLocks noGrp="1"/>
          </p:cNvSpPr>
          <p:nvPr>
            <p:ph type="title"/>
          </p:nvPr>
        </p:nvSpPr>
        <p:spPr/>
        <p:txBody>
          <a:bodyPr/>
          <a:lstStyle/>
          <a:p>
            <a:r>
              <a:rPr lang="en-US" dirty="0" smtClean="0"/>
              <a:t>Adaptive Triggers</a:t>
            </a:r>
            <a:endParaRPr lang="en-US" dirty="0"/>
          </a:p>
        </p:txBody>
      </p:sp>
    </p:spTree>
    <p:extLst>
      <p:ext uri="{BB962C8B-B14F-4D97-AF65-F5344CB8AC3E}">
        <p14:creationId xmlns:p14="http://schemas.microsoft.com/office/powerpoint/2010/main" val="355868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453" r="20453"/>
          <a:stretch>
            <a:fillRect/>
          </a:stretch>
        </p:blipFill>
        <p:spPr/>
      </p:pic>
      <p:sp>
        <p:nvSpPr>
          <p:cNvPr id="2" name="Text Placeholder 1"/>
          <p:cNvSpPr>
            <a:spLocks noGrp="1"/>
          </p:cNvSpPr>
          <p:nvPr>
            <p:ph type="body" sz="quarter" idx="11"/>
          </p:nvPr>
        </p:nvSpPr>
        <p:spPr>
          <a:xfrm>
            <a:off x="275480" y="1221161"/>
            <a:ext cx="5484530" cy="1972950"/>
          </a:xfrm>
        </p:spPr>
        <p:txBody>
          <a:bodyPr/>
          <a:lstStyle/>
          <a:p>
            <a:endParaRPr lang="en-US" dirty="0" smtClean="0"/>
          </a:p>
          <a:p>
            <a:r>
              <a:rPr lang="en-US" dirty="0" smtClean="0"/>
              <a:t>People </a:t>
            </a:r>
            <a:r>
              <a:rPr lang="en-US" dirty="0"/>
              <a:t>love their smartphones</a:t>
            </a:r>
          </a:p>
        </p:txBody>
      </p:sp>
      <p:sp>
        <p:nvSpPr>
          <p:cNvPr id="6" name="Text Placeholder 1"/>
          <p:cNvSpPr txBox="1">
            <a:spLocks/>
          </p:cNvSpPr>
          <p:nvPr/>
        </p:nvSpPr>
        <p:spPr>
          <a:xfrm>
            <a:off x="-1083425" y="4111393"/>
            <a:ext cx="2971379" cy="1658702"/>
          </a:xfrm>
          <a:prstGeom prst="rect">
            <a:avLst/>
          </a:prstGeom>
        </p:spPr>
        <p:txBody>
          <a:bodyPr vert="horz" wrap="square" lIns="182854" tIns="146283" rIns="182854" bIns="146283"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3600" kern="1200" spc="0" baseline="0" dirty="0" smtClean="0">
                <a:gradFill>
                  <a:gsLst>
                    <a:gs pos="1299">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sz="6599" b="1">
              <a:solidFill>
                <a:srgbClr val="FF0000"/>
              </a:solidFill>
            </a:endParaRPr>
          </a:p>
        </p:txBody>
      </p:sp>
    </p:spTree>
    <p:extLst>
      <p:ext uri="{BB962C8B-B14F-4D97-AF65-F5344CB8AC3E}">
        <p14:creationId xmlns:p14="http://schemas.microsoft.com/office/powerpoint/2010/main" val="8799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5481" y="1213174"/>
            <a:ext cx="11885514" cy="5387567"/>
          </a:xfrm>
        </p:spPr>
        <p:txBody>
          <a:bodyPr/>
          <a:lstStyle/>
          <a:p>
            <a:pPr marL="0" indent="0">
              <a:buNone/>
            </a:pPr>
            <a:r>
              <a:rPr lang="en-US" sz="1632" dirty="0">
                <a:solidFill>
                  <a:schemeClr val="tx1">
                    <a:lumMod val="20000"/>
                    <a:lumOff val="80000"/>
                  </a:schemeClr>
                </a:solidFill>
              </a:rPr>
              <a:t>&lt;VisualState&gt;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 VisualState to be triggered when window width is &gt;768 effective pixel--&gt;               </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&lt;VisualState.StateTriggers&gt;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&lt;AdaptiveTrigger MinWindowWidth=“769" /&gt;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&lt;/VisualState.StateTriggers&gt;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&lt;VisualState.Setters&gt;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&lt;Setter Target="Button1.Content” Value="Wide"/&gt; </a:t>
            </a:r>
            <a:br>
              <a:rPr lang="en-US" sz="1632" dirty="0">
                <a:solidFill>
                  <a:schemeClr val="tx1">
                    <a:lumMod val="20000"/>
                    <a:lumOff val="80000"/>
                  </a:schemeClr>
                </a:solidFill>
              </a:rPr>
            </a:br>
            <a:r>
              <a:rPr lang="en-US" sz="1632" dirty="0">
                <a:solidFill>
                  <a:schemeClr val="tx1">
                    <a:lumMod val="20000"/>
                    <a:lumOff val="80000"/>
                  </a:schemeClr>
                </a:solidFill>
              </a:rPr>
              <a:t>	&lt;/VisualState.Setters&gt;                    </a:t>
            </a:r>
          </a:p>
          <a:p>
            <a:pPr marL="0" indent="0">
              <a:buNone/>
            </a:pPr>
            <a:r>
              <a:rPr lang="en-US" sz="1632" dirty="0">
                <a:solidFill>
                  <a:schemeClr val="tx1">
                    <a:lumMod val="20000"/>
                    <a:lumOff val="80000"/>
                  </a:schemeClr>
                </a:solidFill>
              </a:rPr>
              <a:t>&lt;/VisualState&gt;</a:t>
            </a:r>
          </a:p>
          <a:p>
            <a:pPr marL="0" indent="0">
              <a:buNone/>
            </a:pPr>
            <a:endParaRPr lang="en-US" sz="1632" dirty="0">
              <a:solidFill>
                <a:schemeClr val="tx1">
                  <a:lumMod val="20000"/>
                  <a:lumOff val="80000"/>
                </a:schemeClr>
              </a:solidFill>
            </a:endParaRPr>
          </a:p>
          <a:p>
            <a:pPr marL="0" indent="0">
              <a:buNone/>
            </a:pPr>
            <a:r>
              <a:rPr lang="en-US" sz="1632" dirty="0">
                <a:solidFill>
                  <a:schemeClr val="tx1">
                    <a:lumMod val="20000"/>
                    <a:lumOff val="80000"/>
                  </a:schemeClr>
                </a:solidFill>
              </a:rPr>
              <a:t>&lt;VisualState&gt;</a:t>
            </a:r>
          </a:p>
          <a:p>
            <a:pPr marL="0" indent="0">
              <a:buNone/>
            </a:pPr>
            <a:r>
              <a:rPr lang="en-US" sz="1632" dirty="0"/>
              <a:t>	</a:t>
            </a:r>
            <a:r>
              <a:rPr lang="en-US" sz="1632" dirty="0">
                <a:solidFill>
                  <a:schemeClr val="accent1">
                    <a:lumMod val="60000"/>
                    <a:lumOff val="40000"/>
                  </a:schemeClr>
                </a:solidFill>
              </a:rPr>
              <a:t>&lt;!--</a:t>
            </a:r>
            <a:r>
              <a:rPr lang="en-US" sz="1632" dirty="0"/>
              <a:t> </a:t>
            </a:r>
            <a:r>
              <a:rPr lang="en-US" sz="1632" dirty="0">
                <a:solidFill>
                  <a:srgbClr val="009900"/>
                </a:solidFill>
              </a:rPr>
              <a:t>VisualState to be triggered when window width is between 0 to 768 effective pixels</a:t>
            </a:r>
            <a:r>
              <a:rPr lang="en-US" sz="1632" dirty="0">
                <a:solidFill>
                  <a:schemeClr val="accent1">
                    <a:lumMod val="60000"/>
                    <a:lumOff val="40000"/>
                  </a:schemeClr>
                </a:solidFill>
              </a:rPr>
              <a:t>--&gt;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&lt;VisualState.StateTriggers&gt;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AdaptiveTrigger</a:t>
            </a:r>
            <a:r>
              <a:rPr lang="en-US" sz="1632" dirty="0"/>
              <a:t> </a:t>
            </a:r>
            <a:r>
              <a:rPr lang="en-US" sz="1632" dirty="0">
                <a:solidFill>
                  <a:schemeClr val="accent1">
                    <a:lumMod val="60000"/>
                    <a:lumOff val="40000"/>
                  </a:schemeClr>
                </a:solidFill>
              </a:rPr>
              <a:t>MinWindowWidth="0" /&gt;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&lt;/VisualState.StateTriggers&gt;</a:t>
            </a:r>
          </a:p>
          <a:p>
            <a:pPr marL="0" indent="0">
              <a:buNone/>
            </a:pPr>
            <a:r>
              <a:rPr lang="en-US" sz="1632" dirty="0">
                <a:solidFill>
                  <a:schemeClr val="tx1">
                    <a:lumMod val="60000"/>
                    <a:lumOff val="40000"/>
                  </a:schemeClr>
                </a:solidFill>
              </a:rPr>
              <a:t>	</a:t>
            </a:r>
            <a:r>
              <a:rPr lang="en-US" sz="1632" dirty="0">
                <a:solidFill>
                  <a:schemeClr val="tx1">
                    <a:lumMod val="20000"/>
                    <a:lumOff val="80000"/>
                  </a:schemeClr>
                </a:solidFill>
              </a:rPr>
              <a:t>&lt;VisualState.Setters&gt;</a:t>
            </a:r>
          </a:p>
          <a:p>
            <a:pPr marL="0" indent="0">
              <a:buNone/>
            </a:pPr>
            <a:r>
              <a:rPr lang="en-US" sz="1632" dirty="0"/>
              <a:t>		</a:t>
            </a:r>
            <a:r>
              <a:rPr lang="en-US" sz="1632" dirty="0">
                <a:solidFill>
                  <a:schemeClr val="accent1">
                    <a:lumMod val="60000"/>
                    <a:lumOff val="40000"/>
                  </a:schemeClr>
                </a:solidFill>
              </a:rPr>
              <a:t> &lt;</a:t>
            </a:r>
            <a:r>
              <a:rPr lang="en-US" sz="1632" dirty="0">
                <a:solidFill>
                  <a:srgbClr val="C00000"/>
                </a:solidFill>
              </a:rPr>
              <a:t>Setter</a:t>
            </a:r>
            <a:r>
              <a:rPr lang="en-US" sz="1632" dirty="0"/>
              <a:t> </a:t>
            </a:r>
            <a:r>
              <a:rPr lang="en-US" sz="1632" dirty="0">
                <a:solidFill>
                  <a:srgbClr val="FF0000"/>
                </a:solidFill>
              </a:rPr>
              <a:t>Target</a:t>
            </a:r>
            <a:r>
              <a:rPr lang="en-US" sz="1632" dirty="0">
                <a:solidFill>
                  <a:schemeClr val="accent1">
                    <a:lumMod val="60000"/>
                    <a:lumOff val="40000"/>
                  </a:schemeClr>
                </a:solidFill>
              </a:rPr>
              <a:t>="Button1.Content”</a:t>
            </a:r>
            <a:r>
              <a:rPr lang="en-US" sz="1632" dirty="0"/>
              <a:t> </a:t>
            </a:r>
            <a:r>
              <a:rPr lang="en-US" sz="1632" dirty="0">
                <a:solidFill>
                  <a:srgbClr val="FF0000"/>
                </a:solidFill>
              </a:rPr>
              <a:t>Value</a:t>
            </a:r>
            <a:r>
              <a:rPr lang="en-US" sz="1632" dirty="0">
                <a:solidFill>
                  <a:schemeClr val="accent1">
                    <a:lumMod val="60000"/>
                    <a:lumOff val="40000"/>
                  </a:schemeClr>
                </a:solidFill>
              </a:rPr>
              <a:t>=“Narrow"/&gt;</a:t>
            </a:r>
            <a:r>
              <a:rPr lang="en-US" sz="1632" dirty="0"/>
              <a:t> </a:t>
            </a:r>
            <a:r>
              <a:rPr lang="en-US" sz="1632" dirty="0">
                <a:solidFill>
                  <a:schemeClr val="tx1">
                    <a:lumMod val="60000"/>
                    <a:lumOff val="40000"/>
                  </a:schemeClr>
                </a:solidFill>
              </a:rPr>
              <a:t>	</a:t>
            </a:r>
            <a:r>
              <a:rPr lang="en-US" sz="1632" dirty="0">
                <a:solidFill>
                  <a:schemeClr val="tx1">
                    <a:lumMod val="20000"/>
                    <a:lumOff val="80000"/>
                  </a:schemeClr>
                </a:solidFill>
              </a:rPr>
              <a:t>&lt;/VisualState.Setters&gt;                    </a:t>
            </a:r>
          </a:p>
          <a:p>
            <a:pPr marL="0" indent="0">
              <a:buNone/>
            </a:pPr>
            <a:r>
              <a:rPr lang="en-US" sz="1632" dirty="0">
                <a:solidFill>
                  <a:schemeClr val="tx1">
                    <a:lumMod val="20000"/>
                    <a:lumOff val="80000"/>
                  </a:schemeClr>
                </a:solidFill>
              </a:rPr>
              <a:t>&lt;/VisualState&gt;</a:t>
            </a:r>
          </a:p>
        </p:txBody>
      </p:sp>
      <p:sp>
        <p:nvSpPr>
          <p:cNvPr id="2" name="Title 1"/>
          <p:cNvSpPr>
            <a:spLocks noGrp="1"/>
          </p:cNvSpPr>
          <p:nvPr>
            <p:ph type="title"/>
          </p:nvPr>
        </p:nvSpPr>
        <p:spPr/>
        <p:txBody>
          <a:bodyPr/>
          <a:lstStyle/>
          <a:p>
            <a:r>
              <a:rPr lang="en-US" dirty="0" smtClean="0"/>
              <a:t>Adaptive Triggers</a:t>
            </a:r>
            <a:endParaRPr lang="en-US" dirty="0"/>
          </a:p>
        </p:txBody>
      </p:sp>
    </p:spTree>
    <p:extLst>
      <p:ext uri="{BB962C8B-B14F-4D97-AF65-F5344CB8AC3E}">
        <p14:creationId xmlns:p14="http://schemas.microsoft.com/office/powerpoint/2010/main" val="366576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073334" y="733994"/>
          <a:ext cx="8289807" cy="5526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49106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040715_Repl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 y="-1"/>
            <a:ext cx="12434711" cy="6994525"/>
          </a:xfrm>
          <a:prstGeom prst="rect">
            <a:avLst/>
          </a:prstGeom>
        </p:spPr>
      </p:pic>
      <p:sp>
        <p:nvSpPr>
          <p:cNvPr id="7" name="Title 2"/>
          <p:cNvSpPr>
            <a:spLocks noGrp="1"/>
          </p:cNvSpPr>
          <p:nvPr>
            <p:ph type="title"/>
          </p:nvPr>
        </p:nvSpPr>
        <p:spPr>
          <a:xfrm>
            <a:off x="275481" y="295274"/>
            <a:ext cx="11887878" cy="917575"/>
          </a:xfrm>
        </p:spPr>
        <p:txBody>
          <a:bodyPr/>
          <a:lstStyle/>
          <a:p>
            <a:r>
              <a:rPr lang="en-US" dirty="0" smtClean="0"/>
              <a:t>Tailored UI</a:t>
            </a:r>
            <a:endParaRPr lang="en-US" dirty="0"/>
          </a:p>
        </p:txBody>
      </p:sp>
      <p:sp>
        <p:nvSpPr>
          <p:cNvPr id="8" name="Content Placeholder 3"/>
          <p:cNvSpPr>
            <a:spLocks noGrp="1"/>
          </p:cNvSpPr>
          <p:nvPr>
            <p:ph type="body" sz="quarter" idx="11"/>
          </p:nvPr>
        </p:nvSpPr>
        <p:spPr>
          <a:xfrm>
            <a:off x="283989" y="1668462"/>
            <a:ext cx="2815032" cy="5029200"/>
          </a:xfrm>
        </p:spPr>
        <p:txBody>
          <a:bodyPr/>
          <a:lstStyle/>
          <a:p>
            <a:r>
              <a:rPr lang="en-US" sz="2448" b="1" dirty="0"/>
              <a:t>Replace</a:t>
            </a:r>
            <a:r>
              <a:rPr lang="en-US" sz="2448" dirty="0"/>
              <a:t> controls and UI elements.</a:t>
            </a:r>
          </a:p>
          <a:p>
            <a:endParaRPr lang="en-US" sz="2448" dirty="0"/>
          </a:p>
        </p:txBody>
      </p:sp>
    </p:spTree>
    <p:extLst>
      <p:ext uri="{BB962C8B-B14F-4D97-AF65-F5344CB8AC3E}">
        <p14:creationId xmlns:p14="http://schemas.microsoft.com/office/powerpoint/2010/main" val="9893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42115_Rearchit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 y="-1"/>
            <a:ext cx="12434711" cy="6994525"/>
          </a:xfrm>
          <a:prstGeom prst="rect">
            <a:avLst/>
          </a:prstGeom>
        </p:spPr>
      </p:pic>
      <p:sp>
        <p:nvSpPr>
          <p:cNvPr id="7" name="Title 2"/>
          <p:cNvSpPr>
            <a:spLocks noGrp="1"/>
          </p:cNvSpPr>
          <p:nvPr>
            <p:ph type="title"/>
          </p:nvPr>
        </p:nvSpPr>
        <p:spPr>
          <a:xfrm>
            <a:off x="275481" y="295274"/>
            <a:ext cx="11887878" cy="917575"/>
          </a:xfrm>
        </p:spPr>
        <p:txBody>
          <a:bodyPr/>
          <a:lstStyle/>
          <a:p>
            <a:r>
              <a:rPr lang="en-US" dirty="0" smtClean="0"/>
              <a:t>Tailored UI</a:t>
            </a:r>
            <a:endParaRPr lang="en-US" dirty="0"/>
          </a:p>
        </p:txBody>
      </p:sp>
      <p:sp>
        <p:nvSpPr>
          <p:cNvPr id="8" name="Content Placeholder 3"/>
          <p:cNvSpPr>
            <a:spLocks noGrp="1"/>
          </p:cNvSpPr>
          <p:nvPr>
            <p:ph type="body" sz="quarter" idx="11"/>
          </p:nvPr>
        </p:nvSpPr>
        <p:spPr>
          <a:xfrm>
            <a:off x="283989" y="1668462"/>
            <a:ext cx="2815032" cy="5029200"/>
          </a:xfrm>
        </p:spPr>
        <p:txBody>
          <a:bodyPr/>
          <a:lstStyle/>
          <a:p>
            <a:r>
              <a:rPr lang="en-US" sz="2448" b="1" dirty="0"/>
              <a:t>Re-architect</a:t>
            </a:r>
            <a:r>
              <a:rPr lang="en-US" sz="2448" dirty="0"/>
              <a:t> the navigation and layout of your application.</a:t>
            </a:r>
          </a:p>
        </p:txBody>
      </p:sp>
    </p:spTree>
    <p:extLst>
      <p:ext uri="{BB962C8B-B14F-4D97-AF65-F5344CB8AC3E}">
        <p14:creationId xmlns:p14="http://schemas.microsoft.com/office/powerpoint/2010/main" val="100029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5481" y="1213174"/>
            <a:ext cx="11885514" cy="5387567"/>
          </a:xfrm>
        </p:spPr>
        <p:txBody>
          <a:bodyPr/>
          <a:lstStyle/>
          <a:p>
            <a:pPr marL="0" indent="0">
              <a:buNone/>
            </a:pPr>
            <a:r>
              <a:rPr lang="en-US" sz="1632" dirty="0">
                <a:solidFill>
                  <a:schemeClr val="accent1">
                    <a:lumMod val="60000"/>
                    <a:lumOff val="40000"/>
                  </a:schemeClr>
                </a:solidFill>
              </a:rPr>
              <a:t>&lt;</a:t>
            </a:r>
            <a:r>
              <a:rPr lang="en-US" sz="1632" dirty="0">
                <a:solidFill>
                  <a:srgbClr val="C00000"/>
                </a:solidFill>
              </a:rPr>
              <a:t>VisualState</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t> </a:t>
            </a:r>
            <a:r>
              <a:rPr lang="en-US" sz="1632" dirty="0">
                <a:solidFill>
                  <a:srgbClr val="009900"/>
                </a:solidFill>
              </a:rPr>
              <a:t>VisualState to be triggered when window width is &gt;768 effective pixel</a:t>
            </a:r>
            <a:r>
              <a:rPr lang="en-US" sz="1632" dirty="0">
                <a:solidFill>
                  <a:schemeClr val="accent1">
                    <a:lumMod val="60000"/>
                    <a:lumOff val="40000"/>
                  </a:schemeClr>
                </a:solidFill>
              </a:rPr>
              <a:t>--&gt;</a:t>
            </a:r>
            <a:r>
              <a:rPr lang="en-US" sz="1632" dirty="0"/>
              <a:t>               </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VisualState.StateTriggers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AdaptiveTrigger</a:t>
            </a:r>
            <a:r>
              <a:rPr lang="en-US" sz="1632" dirty="0"/>
              <a:t> </a:t>
            </a:r>
            <a:r>
              <a:rPr lang="en-US" sz="1632" dirty="0">
                <a:solidFill>
                  <a:srgbClr val="FF0000"/>
                </a:solidFill>
              </a:rPr>
              <a:t>MinWindowWidth</a:t>
            </a:r>
            <a:r>
              <a:rPr lang="en-US" sz="1632" dirty="0">
                <a:solidFill>
                  <a:schemeClr val="accent1">
                    <a:lumMod val="60000"/>
                    <a:lumOff val="40000"/>
                  </a:schemeClr>
                </a:solidFill>
              </a:rPr>
              <a:t>=“769" /&gt;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VisualState.StateTriggers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VisualState.Setters</a:t>
            </a:r>
            <a:r>
              <a:rPr lang="en-US" sz="1632" dirty="0">
                <a:solidFill>
                  <a:schemeClr val="accent1">
                    <a:lumMod val="60000"/>
                    <a:lumOff val="40000"/>
                  </a:schemeClr>
                </a:solidFill>
              </a:rPr>
              <a:t>&gt;</a:t>
            </a:r>
          </a:p>
          <a:p>
            <a:pPr marL="0" indent="0">
              <a:buNone/>
            </a:pPr>
            <a:r>
              <a:rPr lang="en-US" sz="1632" dirty="0">
                <a:solidFill>
                  <a:schemeClr val="accent1">
                    <a:lumMod val="60000"/>
                    <a:lumOff val="40000"/>
                  </a:schemeClr>
                </a:solidFill>
              </a:rPr>
              <a:t>		&lt;</a:t>
            </a:r>
            <a:r>
              <a:rPr lang="en-US" sz="1632" dirty="0">
                <a:solidFill>
                  <a:srgbClr val="C00000"/>
                </a:solidFill>
              </a:rPr>
              <a:t>Setter</a:t>
            </a:r>
            <a:r>
              <a:rPr lang="en-US" sz="1632" dirty="0"/>
              <a:t> </a:t>
            </a:r>
            <a:r>
              <a:rPr lang="en-US" sz="1632" dirty="0">
                <a:solidFill>
                  <a:srgbClr val="FF0000"/>
                </a:solidFill>
              </a:rPr>
              <a:t>Target</a:t>
            </a:r>
            <a:r>
              <a:rPr lang="en-US" sz="1632" dirty="0">
                <a:solidFill>
                  <a:schemeClr val="accent1">
                    <a:lumMod val="60000"/>
                    <a:lumOff val="40000"/>
                  </a:schemeClr>
                </a:solidFill>
              </a:rPr>
              <a:t>="Button1.Content”</a:t>
            </a:r>
            <a:r>
              <a:rPr lang="en-US" sz="1632" dirty="0"/>
              <a:t> </a:t>
            </a:r>
            <a:r>
              <a:rPr lang="en-US" sz="1632" dirty="0">
                <a:solidFill>
                  <a:srgbClr val="FF0000"/>
                </a:solidFill>
              </a:rPr>
              <a:t>Value</a:t>
            </a:r>
            <a:r>
              <a:rPr lang="en-US" sz="1632" dirty="0">
                <a:solidFill>
                  <a:schemeClr val="accent1">
                    <a:lumMod val="60000"/>
                    <a:lumOff val="40000"/>
                  </a:schemeClr>
                </a:solidFill>
              </a:rPr>
              <a:t>="Wide"/&gt;</a:t>
            </a:r>
            <a:r>
              <a:rPr lang="en-US" sz="1632" dirty="0"/>
              <a:t> </a:t>
            </a:r>
            <a:br>
              <a:rPr lang="en-US" sz="1632" dirty="0"/>
            </a:br>
            <a:r>
              <a:rPr lang="en-US" sz="1632" dirty="0"/>
              <a:t>	</a:t>
            </a:r>
            <a:r>
              <a:rPr lang="en-US" sz="1632" dirty="0">
                <a:solidFill>
                  <a:schemeClr val="accent1">
                    <a:lumMod val="60000"/>
                    <a:lumOff val="40000"/>
                  </a:schemeClr>
                </a:solidFill>
              </a:rPr>
              <a:t>&lt;/</a:t>
            </a:r>
            <a:r>
              <a:rPr lang="en-US" sz="1632" dirty="0">
                <a:solidFill>
                  <a:srgbClr val="C00000"/>
                </a:solidFill>
              </a:rPr>
              <a:t>VisualState.Setters</a:t>
            </a:r>
            <a:r>
              <a:rPr lang="en-US" sz="1632" dirty="0">
                <a:solidFill>
                  <a:schemeClr val="accent1">
                    <a:lumMod val="60000"/>
                    <a:lumOff val="40000"/>
                  </a:schemeClr>
                </a:solidFill>
              </a:rPr>
              <a:t>&gt;</a:t>
            </a:r>
            <a:r>
              <a:rPr lang="en-US" sz="1632" dirty="0"/>
              <a:t>                    </a:t>
            </a:r>
          </a:p>
          <a:p>
            <a:pPr marL="0" indent="0">
              <a:buNone/>
            </a:pPr>
            <a:r>
              <a:rPr lang="en-US" sz="1632" dirty="0">
                <a:solidFill>
                  <a:schemeClr val="accent1">
                    <a:lumMod val="60000"/>
                    <a:lumOff val="40000"/>
                  </a:schemeClr>
                </a:solidFill>
              </a:rPr>
              <a:t>&lt;/</a:t>
            </a:r>
            <a:r>
              <a:rPr lang="en-US" sz="1632" dirty="0">
                <a:solidFill>
                  <a:srgbClr val="C00000"/>
                </a:solidFill>
              </a:rPr>
              <a:t>VisualState</a:t>
            </a:r>
            <a:r>
              <a:rPr lang="en-US" sz="1632" dirty="0">
                <a:solidFill>
                  <a:schemeClr val="accent1">
                    <a:lumMod val="60000"/>
                    <a:lumOff val="40000"/>
                  </a:schemeClr>
                </a:solidFill>
              </a:rPr>
              <a:t>&gt;</a:t>
            </a:r>
          </a:p>
          <a:p>
            <a:pPr marL="0" indent="0">
              <a:buNone/>
            </a:pPr>
            <a:endParaRPr lang="en-US" sz="1632" dirty="0">
              <a:solidFill>
                <a:schemeClr val="accent1">
                  <a:lumMod val="60000"/>
                  <a:lumOff val="40000"/>
                </a:schemeClr>
              </a:solidFill>
            </a:endParaRPr>
          </a:p>
          <a:p>
            <a:pPr marL="0" indent="0">
              <a:buNone/>
            </a:pPr>
            <a:r>
              <a:rPr lang="en-US" sz="1632" dirty="0">
                <a:solidFill>
                  <a:schemeClr val="accent1">
                    <a:lumMod val="60000"/>
                    <a:lumOff val="40000"/>
                  </a:schemeClr>
                </a:solidFill>
              </a:rPr>
              <a:t>&lt;</a:t>
            </a:r>
            <a:r>
              <a:rPr lang="en-US" sz="1632" dirty="0">
                <a:solidFill>
                  <a:srgbClr val="C00000"/>
                </a:solidFill>
              </a:rPr>
              <a:t>VisualState</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t> </a:t>
            </a:r>
            <a:r>
              <a:rPr lang="en-US" sz="1632" dirty="0">
                <a:solidFill>
                  <a:srgbClr val="009900"/>
                </a:solidFill>
              </a:rPr>
              <a:t>VisualState to be triggered when window width is between 0 to 768 effective pixels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VisualState.StateTriggers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AdaptiveTrigger</a:t>
            </a:r>
            <a:r>
              <a:rPr lang="en-US" sz="1632" dirty="0"/>
              <a:t> </a:t>
            </a:r>
            <a:r>
              <a:rPr lang="en-US" sz="1632" dirty="0">
                <a:solidFill>
                  <a:schemeClr val="accent1">
                    <a:lumMod val="60000"/>
                    <a:lumOff val="40000"/>
                  </a:schemeClr>
                </a:solidFill>
              </a:rPr>
              <a:t>MinWindowWidth="0" /&gt;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VisualState.StateTriggers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&lt;</a:t>
            </a:r>
            <a:r>
              <a:rPr lang="en-US" sz="1632" dirty="0">
                <a:solidFill>
                  <a:srgbClr val="C00000"/>
                </a:solidFill>
              </a:rPr>
              <a:t>VisualState.Setters</a:t>
            </a:r>
            <a:r>
              <a:rPr lang="en-US" sz="1632" dirty="0">
                <a:solidFill>
                  <a:schemeClr val="accent1">
                    <a:lumMod val="60000"/>
                    <a:lumOff val="40000"/>
                  </a:schemeClr>
                </a:solidFill>
              </a:rPr>
              <a:t>&gt;</a:t>
            </a:r>
          </a:p>
          <a:p>
            <a:pPr marL="0" indent="0">
              <a:buNone/>
            </a:pPr>
            <a:r>
              <a:rPr lang="en-US" sz="1632" dirty="0"/>
              <a:t>		</a:t>
            </a:r>
            <a:r>
              <a:rPr lang="en-US" sz="1632" dirty="0">
                <a:solidFill>
                  <a:schemeClr val="accent1">
                    <a:lumMod val="60000"/>
                    <a:lumOff val="40000"/>
                  </a:schemeClr>
                </a:solidFill>
              </a:rPr>
              <a:t> &lt;</a:t>
            </a:r>
            <a:r>
              <a:rPr lang="en-US" sz="1632" dirty="0">
                <a:solidFill>
                  <a:srgbClr val="C00000"/>
                </a:solidFill>
              </a:rPr>
              <a:t>Setter</a:t>
            </a:r>
            <a:r>
              <a:rPr lang="en-US" sz="1632" dirty="0"/>
              <a:t> </a:t>
            </a:r>
            <a:r>
              <a:rPr lang="en-US" sz="1632" dirty="0">
                <a:solidFill>
                  <a:srgbClr val="FF0000"/>
                </a:solidFill>
              </a:rPr>
              <a:t>Target</a:t>
            </a:r>
            <a:r>
              <a:rPr lang="en-US" sz="1632" dirty="0">
                <a:solidFill>
                  <a:schemeClr val="accent1">
                    <a:lumMod val="60000"/>
                    <a:lumOff val="40000"/>
                  </a:schemeClr>
                </a:solidFill>
              </a:rPr>
              <a:t>="Button1.Content”</a:t>
            </a:r>
            <a:r>
              <a:rPr lang="en-US" sz="1632" dirty="0"/>
              <a:t> </a:t>
            </a:r>
            <a:r>
              <a:rPr lang="en-US" sz="1632" dirty="0">
                <a:solidFill>
                  <a:srgbClr val="FF0000"/>
                </a:solidFill>
              </a:rPr>
              <a:t>Value</a:t>
            </a:r>
            <a:r>
              <a:rPr lang="en-US" sz="1632" dirty="0">
                <a:solidFill>
                  <a:schemeClr val="accent1">
                    <a:lumMod val="60000"/>
                    <a:lumOff val="40000"/>
                  </a:schemeClr>
                </a:solidFill>
              </a:rPr>
              <a:t>=“Narrow"/&gt;</a:t>
            </a:r>
            <a:r>
              <a:rPr lang="en-US" sz="1632" dirty="0"/>
              <a:t> 	</a:t>
            </a:r>
            <a:r>
              <a:rPr lang="en-US" sz="1632" dirty="0">
                <a:solidFill>
                  <a:schemeClr val="accent1">
                    <a:lumMod val="60000"/>
                    <a:lumOff val="40000"/>
                  </a:schemeClr>
                </a:solidFill>
              </a:rPr>
              <a:t>&lt;/</a:t>
            </a:r>
            <a:r>
              <a:rPr lang="en-US" sz="1632" dirty="0">
                <a:solidFill>
                  <a:srgbClr val="C00000"/>
                </a:solidFill>
              </a:rPr>
              <a:t>VisualState.Setters</a:t>
            </a:r>
            <a:r>
              <a:rPr lang="en-US" sz="1632" dirty="0">
                <a:solidFill>
                  <a:schemeClr val="accent1">
                    <a:lumMod val="60000"/>
                    <a:lumOff val="40000"/>
                  </a:schemeClr>
                </a:solidFill>
              </a:rPr>
              <a:t>&gt;</a:t>
            </a:r>
            <a:r>
              <a:rPr lang="en-US" sz="1632" dirty="0"/>
              <a:t>                    </a:t>
            </a:r>
          </a:p>
          <a:p>
            <a:pPr marL="0" indent="0">
              <a:buNone/>
            </a:pPr>
            <a:r>
              <a:rPr lang="en-US" sz="1632" dirty="0">
                <a:solidFill>
                  <a:schemeClr val="accent1">
                    <a:lumMod val="60000"/>
                    <a:lumOff val="40000"/>
                  </a:schemeClr>
                </a:solidFill>
              </a:rPr>
              <a:t>&lt;/</a:t>
            </a:r>
            <a:r>
              <a:rPr lang="en-US" sz="1632" dirty="0">
                <a:solidFill>
                  <a:srgbClr val="C00000"/>
                </a:solidFill>
              </a:rPr>
              <a:t>VisualState</a:t>
            </a:r>
            <a:r>
              <a:rPr lang="en-US" sz="1632" dirty="0">
                <a:solidFill>
                  <a:schemeClr val="accent1">
                    <a:lumMod val="60000"/>
                    <a:lumOff val="40000"/>
                  </a:schemeClr>
                </a:solidFill>
              </a:rPr>
              <a:t>&gt;</a:t>
            </a:r>
          </a:p>
        </p:txBody>
      </p:sp>
      <p:sp>
        <p:nvSpPr>
          <p:cNvPr id="2" name="Title 1"/>
          <p:cNvSpPr>
            <a:spLocks noGrp="1"/>
          </p:cNvSpPr>
          <p:nvPr>
            <p:ph type="title"/>
          </p:nvPr>
        </p:nvSpPr>
        <p:spPr/>
        <p:txBody>
          <a:bodyPr/>
          <a:lstStyle/>
          <a:p>
            <a:r>
              <a:rPr lang="en-US" dirty="0" smtClean="0"/>
              <a:t>Adaptive Triggers</a:t>
            </a:r>
            <a:endParaRPr lang="en-US" dirty="0"/>
          </a:p>
        </p:txBody>
      </p:sp>
    </p:spTree>
    <p:extLst>
      <p:ext uri="{BB962C8B-B14F-4D97-AF65-F5344CB8AC3E}">
        <p14:creationId xmlns:p14="http://schemas.microsoft.com/office/powerpoint/2010/main" val="22505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185012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lumMod val="20000"/>
                    <a:lumOff val="80000"/>
                  </a:schemeClr>
                </a:solidFill>
              </a:rPr>
              <a:t>Hardware</a:t>
            </a:r>
            <a:endParaRPr lang="en-US" dirty="0">
              <a:solidFill>
                <a:schemeClr val="tx1">
                  <a:lumMod val="20000"/>
                  <a:lumOff val="80000"/>
                </a:schemeClr>
              </a:solidFill>
            </a:endParaRPr>
          </a:p>
          <a:p>
            <a:r>
              <a:rPr lang="en-US" dirty="0" smtClean="0">
                <a:solidFill>
                  <a:schemeClr val="tx1">
                    <a:lumMod val="20000"/>
                    <a:lumOff val="80000"/>
                  </a:schemeClr>
                </a:solidFill>
              </a:rPr>
              <a:t>Adaptive Apps</a:t>
            </a:r>
            <a:endParaRPr lang="en-US" dirty="0">
              <a:solidFill>
                <a:schemeClr val="tx1">
                  <a:lumMod val="20000"/>
                  <a:lumOff val="80000"/>
                </a:schemeClr>
              </a:solidFill>
            </a:endParaRPr>
          </a:p>
          <a:p>
            <a:r>
              <a:rPr lang="en-US" dirty="0" smtClean="0"/>
              <a:t>Packaging</a:t>
            </a:r>
          </a:p>
          <a:p>
            <a:r>
              <a:rPr lang="en-US" dirty="0" smtClean="0">
                <a:solidFill>
                  <a:schemeClr val="tx1">
                    <a:lumMod val="20000"/>
                    <a:lumOff val="80000"/>
                  </a:schemeClr>
                </a:solidFill>
              </a:rPr>
              <a:t>Testing </a:t>
            </a:r>
          </a:p>
          <a:p>
            <a:r>
              <a:rPr lang="en-US" dirty="0" smtClean="0">
                <a:solidFill>
                  <a:schemeClr val="tx1">
                    <a:lumMod val="20000"/>
                    <a:lumOff val="80000"/>
                  </a:schemeClr>
                </a:solidFill>
              </a:rPr>
              <a:t>Scaling</a:t>
            </a:r>
            <a:endParaRPr lang="en-US" dirty="0">
              <a:solidFill>
                <a:schemeClr val="tx1">
                  <a:lumMod val="20000"/>
                  <a:lumOff val="80000"/>
                </a:schemeClr>
              </a:solidFill>
            </a:endParaRPr>
          </a:p>
          <a:p>
            <a:r>
              <a:rPr lang="en-US" dirty="0" smtClean="0">
                <a:solidFill>
                  <a:schemeClr val="tx1">
                    <a:lumMod val="20000"/>
                    <a:lumOff val="80000"/>
                  </a:schemeClr>
                </a:solidFill>
              </a:rPr>
              <a:t>Multi-screen</a:t>
            </a:r>
            <a:endParaRPr lang="en-US" dirty="0">
              <a:solidFill>
                <a:schemeClr val="tx1">
                  <a:lumMod val="20000"/>
                  <a:lumOff val="80000"/>
                </a:schemeClr>
              </a:solidFill>
            </a:endParaRPr>
          </a:p>
        </p:txBody>
      </p:sp>
      <p:pic>
        <p:nvPicPr>
          <p:cNvPr id="4" name="Picture Placeholder 3"/>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283604" y="2192224"/>
            <a:ext cx="3915114" cy="2610077"/>
          </a:xfrm>
        </p:spPr>
      </p:pic>
      <p:sp>
        <p:nvSpPr>
          <p:cNvPr id="5" name="Title 4"/>
          <p:cNvSpPr>
            <a:spLocks noGrp="1"/>
          </p:cNvSpPr>
          <p:nvPr>
            <p:ph type="title"/>
          </p:nvPr>
        </p:nvSpPr>
        <p:spPr/>
        <p:txBody>
          <a:bodyPr/>
          <a:lstStyle/>
          <a:p>
            <a:r>
              <a:rPr lang="en-US" dirty="0"/>
              <a:t>Developer </a:t>
            </a:r>
            <a:r>
              <a:rPr lang="en-US" dirty="0" smtClean="0"/>
              <a:t>considerations</a:t>
            </a:r>
            <a:endParaRPr lang="en-US" dirty="0"/>
          </a:p>
        </p:txBody>
      </p:sp>
      <p:sp>
        <p:nvSpPr>
          <p:cNvPr id="6" name="Right Brace 2"/>
          <p:cNvSpPr/>
          <p:nvPr/>
        </p:nvSpPr>
        <p:spPr>
          <a:xfrm>
            <a:off x="8270764" y="2457798"/>
            <a:ext cx="466302" cy="1602912"/>
          </a:xfrm>
          <a:prstGeom prst="rightBrace">
            <a:avLst>
              <a:gd name="adj1" fmla="val 43750"/>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dirty="0">
              <a:solidFill>
                <a:srgbClr val="404040">
                  <a:lumMod val="20000"/>
                  <a:lumOff val="80000"/>
                </a:srgbClr>
              </a:solidFill>
            </a:endParaRPr>
          </a:p>
        </p:txBody>
      </p:sp>
      <p:sp>
        <p:nvSpPr>
          <p:cNvPr id="8" name="Rectangle 10"/>
          <p:cNvSpPr/>
          <p:nvPr/>
        </p:nvSpPr>
        <p:spPr>
          <a:xfrm>
            <a:off x="8737066" y="3040062"/>
            <a:ext cx="998998" cy="382308"/>
          </a:xfrm>
          <a:prstGeom prst="rect">
            <a:avLst/>
          </a:prstGeom>
          <a:ln>
            <a:noFill/>
          </a:ln>
        </p:spPr>
        <p:txBody>
          <a:bodyPr wrap="none">
            <a:spAutoFit/>
          </a:bodyPr>
          <a:lstStyle/>
          <a:p>
            <a:pPr defTabSz="932597"/>
            <a:r>
              <a:rPr lang="en-US" sz="1836" dirty="0">
                <a:solidFill>
                  <a:srgbClr val="404040"/>
                </a:solidFill>
              </a:rPr>
              <a:t>Integral</a:t>
            </a:r>
          </a:p>
        </p:txBody>
      </p:sp>
    </p:spTree>
    <p:extLst>
      <p:ext uri="{BB962C8B-B14F-4D97-AF65-F5344CB8AC3E}">
        <p14:creationId xmlns:p14="http://schemas.microsoft.com/office/powerpoint/2010/main" val="315003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750" y="2125663"/>
            <a:ext cx="9705020" cy="1828800"/>
          </a:xfrm>
        </p:spPr>
        <p:txBody>
          <a:bodyPr/>
          <a:lstStyle/>
          <a:p>
            <a:r>
              <a:rPr lang="en-US" sz="4488" dirty="0"/>
              <a:t>If you build an adaptive Windows App that runs on Windows Mobile , your app will have a default behavior that is compatible with Continuum.</a:t>
            </a:r>
            <a:endParaRPr lang="en-US" sz="4488" b="1" dirty="0"/>
          </a:p>
        </p:txBody>
      </p:sp>
    </p:spTree>
    <p:extLst>
      <p:ext uri="{BB962C8B-B14F-4D97-AF65-F5344CB8AC3E}">
        <p14:creationId xmlns:p14="http://schemas.microsoft.com/office/powerpoint/2010/main" val="328955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4" dirty="0"/>
              <a:t>Universal App Package</a:t>
            </a:r>
          </a:p>
        </p:txBody>
      </p:sp>
      <p:grpSp>
        <p:nvGrpSpPr>
          <p:cNvPr id="4" name="Group 3"/>
          <p:cNvGrpSpPr/>
          <p:nvPr/>
        </p:nvGrpSpPr>
        <p:grpSpPr>
          <a:xfrm>
            <a:off x="275481" y="1716116"/>
            <a:ext cx="6565458" cy="1173219"/>
            <a:chOff x="269240" y="3004080"/>
            <a:chExt cx="6437308" cy="115031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5522" y="3004080"/>
              <a:ext cx="1679763" cy="110367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0761" y="3132231"/>
              <a:ext cx="1355498" cy="86954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6759" y="3129260"/>
              <a:ext cx="1266308" cy="90533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06" y="3158037"/>
              <a:ext cx="698807" cy="84980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240" y="3208119"/>
              <a:ext cx="727274" cy="852212"/>
            </a:xfrm>
            <a:prstGeom prst="rect">
              <a:avLst/>
            </a:prstGeom>
          </p:spPr>
        </p:pic>
        <p:pic>
          <p:nvPicPr>
            <p:cNvPr id="18" name="Xbox"/>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8429" y="3013585"/>
              <a:ext cx="1848119" cy="1140814"/>
            </a:xfrm>
            <a:prstGeom prst="rect">
              <a:avLst/>
            </a:prstGeom>
          </p:spPr>
        </p:pic>
      </p:grpSp>
      <p:cxnSp>
        <p:nvCxnSpPr>
          <p:cNvPr id="20" name="Straight Connector 19"/>
          <p:cNvCxnSpPr/>
          <p:nvPr/>
        </p:nvCxnSpPr>
        <p:spPr>
          <a:xfrm>
            <a:off x="436096" y="2948025"/>
            <a:ext cx="6204921" cy="0"/>
          </a:xfrm>
          <a:prstGeom prst="line">
            <a:avLst/>
          </a:prstGeom>
          <a:ln w="28575">
            <a:headEnd type="none"/>
            <a:tailEnd type="none"/>
          </a:ln>
        </p:spPr>
        <p:style>
          <a:lnRef idx="1">
            <a:schemeClr val="accent2"/>
          </a:lnRef>
          <a:fillRef idx="0">
            <a:schemeClr val="accent2"/>
          </a:fillRef>
          <a:effectRef idx="0">
            <a:schemeClr val="accent2"/>
          </a:effectRef>
          <a:fontRef idx="minor">
            <a:schemeClr val="tx1"/>
          </a:fontRef>
        </p:style>
      </p:cxnSp>
      <p:graphicFrame>
        <p:nvGraphicFramePr>
          <p:cNvPr id="2" name="Table 1"/>
          <p:cNvGraphicFramePr>
            <a:graphicFrameLocks noGrp="1"/>
          </p:cNvGraphicFramePr>
          <p:nvPr>
            <p:extLst/>
          </p:nvPr>
        </p:nvGraphicFramePr>
        <p:xfrm>
          <a:off x="436097" y="3633908"/>
          <a:ext cx="2763269" cy="1119124"/>
        </p:xfrm>
        <a:graphic>
          <a:graphicData uri="http://schemas.openxmlformats.org/drawingml/2006/table">
            <a:tbl>
              <a:tblPr firstRow="1" bandRow="1">
                <a:tableStyleId>{616DA210-FB5B-4158-B5E0-FEB733F419BA}</a:tableStyleId>
              </a:tblPr>
              <a:tblGrid>
                <a:gridCol w="2763269">
                  <a:extLst>
                    <a:ext uri="{9D8B030D-6E8A-4147-A177-3AD203B41FA5}">
                      <a16:colId xmlns="" xmlns:a16="http://schemas.microsoft.com/office/drawing/2014/main" val="20000"/>
                    </a:ext>
                  </a:extLst>
                </a:gridCol>
              </a:tblGrid>
              <a:tr h="404128">
                <a:tc>
                  <a:txBody>
                    <a:bodyPr/>
                    <a:lstStyle/>
                    <a:p>
                      <a:r>
                        <a:rPr lang="en-US" sz="2000" dirty="0" smtClean="0"/>
                        <a:t>Default</a:t>
                      </a:r>
                      <a:endParaRPr lang="en-US" sz="2000" dirty="0"/>
                    </a:p>
                  </a:txBody>
                  <a:tcPr marL="93260" marR="93260" marT="46630" marB="4663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714996">
                <a:tc>
                  <a:txBody>
                    <a:bodyPr/>
                    <a:lstStyle/>
                    <a:p>
                      <a:r>
                        <a:rPr lang="en-US" sz="2000" dirty="0" smtClean="0"/>
                        <a:t>App will reflow and adapt to any display</a:t>
                      </a:r>
                      <a:endParaRPr lang="en-US" sz="2000" dirty="0"/>
                    </a:p>
                  </a:txBody>
                  <a:tcPr marL="93260" marR="93260" marT="46630" marB="4663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19455299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Mobile-Only App Package</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403" y="1716116"/>
            <a:ext cx="1713203" cy="112565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848" y="1846818"/>
            <a:ext cx="1382482" cy="88685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3854" y="1843788"/>
            <a:ext cx="1291517" cy="92335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493" y="1873137"/>
            <a:ext cx="712718" cy="866721"/>
          </a:xfrm>
          <a:prstGeom prst="rect">
            <a:avLst/>
          </a:prstGeom>
        </p:spPr>
      </p:pic>
      <p:sp>
        <p:nvSpPr>
          <p:cNvPr id="16" name="Rectangle 15"/>
          <p:cNvSpPr/>
          <p:nvPr/>
        </p:nvSpPr>
        <p:spPr bwMode="auto">
          <a:xfrm>
            <a:off x="892053" y="1475012"/>
            <a:ext cx="4751670" cy="167868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78" y="1924216"/>
            <a:ext cx="741752" cy="869177"/>
          </a:xfrm>
          <a:prstGeom prst="rect">
            <a:avLst/>
          </a:prstGeom>
        </p:spPr>
      </p:pic>
      <p:cxnSp>
        <p:nvCxnSpPr>
          <p:cNvPr id="18" name="Straight Connector 17"/>
          <p:cNvCxnSpPr/>
          <p:nvPr/>
        </p:nvCxnSpPr>
        <p:spPr>
          <a:xfrm>
            <a:off x="510112" y="2955717"/>
            <a:ext cx="230930" cy="0"/>
          </a:xfrm>
          <a:prstGeom prst="line">
            <a:avLst/>
          </a:prstGeom>
          <a:ln w="28575">
            <a:headEnd type="none"/>
            <a:tailEnd type="none"/>
          </a:ln>
        </p:spPr>
        <p:style>
          <a:lnRef idx="1">
            <a:schemeClr val="accent2"/>
          </a:lnRef>
          <a:fillRef idx="0">
            <a:schemeClr val="accent2"/>
          </a:fillRef>
          <a:effectRef idx="0">
            <a:schemeClr val="accent2"/>
          </a:effectRef>
          <a:fontRef idx="minor">
            <a:schemeClr val="tx1"/>
          </a:fontRef>
        </p:style>
      </p:cxnSp>
      <p:graphicFrame>
        <p:nvGraphicFramePr>
          <p:cNvPr id="20" name="Table 19"/>
          <p:cNvGraphicFramePr>
            <a:graphicFrameLocks noGrp="1"/>
          </p:cNvGraphicFramePr>
          <p:nvPr>
            <p:extLst/>
          </p:nvPr>
        </p:nvGraphicFramePr>
        <p:xfrm>
          <a:off x="436543" y="3633908"/>
          <a:ext cx="2763269" cy="1119124"/>
        </p:xfrm>
        <a:graphic>
          <a:graphicData uri="http://schemas.openxmlformats.org/drawingml/2006/table">
            <a:tbl>
              <a:tblPr firstRow="1" bandRow="1">
                <a:tableStyleId>{616DA210-FB5B-4158-B5E0-FEB733F419BA}</a:tableStyleId>
              </a:tblPr>
              <a:tblGrid>
                <a:gridCol w="2763269">
                  <a:extLst>
                    <a:ext uri="{9D8B030D-6E8A-4147-A177-3AD203B41FA5}">
                      <a16:colId xmlns="" xmlns:a16="http://schemas.microsoft.com/office/drawing/2014/main" val="20000"/>
                    </a:ext>
                  </a:extLst>
                </a:gridCol>
              </a:tblGrid>
              <a:tr h="404128">
                <a:tc>
                  <a:txBody>
                    <a:bodyPr/>
                    <a:lstStyle/>
                    <a:p>
                      <a:r>
                        <a:rPr lang="en-US" sz="2000" dirty="0" smtClean="0"/>
                        <a:t>Default</a:t>
                      </a:r>
                      <a:endParaRPr lang="en-US" sz="2000" dirty="0"/>
                    </a:p>
                  </a:txBody>
                  <a:tcPr marL="93260" marR="93260" marT="46630" marB="4663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714996">
                <a:tc>
                  <a:txBody>
                    <a:bodyPr/>
                    <a:lstStyle/>
                    <a:p>
                      <a:r>
                        <a:rPr lang="en-US" sz="2000" dirty="0" smtClean="0"/>
                        <a:t>App will reflow and adapt to any display</a:t>
                      </a:r>
                      <a:endParaRPr lang="en-US" sz="2000" dirty="0"/>
                    </a:p>
                  </a:txBody>
                  <a:tcPr marL="93260" marR="93260" marT="46630" marB="4663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31653539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3"/>
          <p:cNvSpPr/>
          <p:nvPr/>
        </p:nvSpPr>
        <p:spPr bwMode="auto">
          <a:xfrm>
            <a:off x="6218237" y="0"/>
            <a:ext cx="6215769" cy="757121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p:cNvSpPr>
            <a:spLocks noGrp="1"/>
          </p:cNvSpPr>
          <p:nvPr>
            <p:ph type="body" sz="quarter" idx="11"/>
          </p:nvPr>
        </p:nvSpPr>
        <p:spPr>
          <a:xfrm>
            <a:off x="275480" y="1221162"/>
            <a:ext cx="5484530" cy="1419106"/>
          </a:xfrm>
        </p:spPr>
        <p:txBody>
          <a:bodyPr/>
          <a:lstStyle/>
          <a:p>
            <a:endParaRPr lang="en-US" dirty="0"/>
          </a:p>
          <a:p>
            <a:r>
              <a:rPr lang="en-US" dirty="0"/>
              <a:t>Phones </a:t>
            </a:r>
            <a:r>
              <a:rPr lang="en-US" dirty="0" smtClean="0"/>
              <a:t>are powerful</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1416" y="1022836"/>
            <a:ext cx="1709773" cy="328998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8581" t="58908" r="27232"/>
          <a:stretch/>
        </p:blipFill>
        <p:spPr>
          <a:xfrm>
            <a:off x="6661055" y="2923086"/>
            <a:ext cx="1892707" cy="1320136"/>
          </a:xfrm>
          <a:prstGeom prst="rect">
            <a:avLst/>
          </a:prstGeom>
        </p:spPr>
      </p:pic>
      <p:grpSp>
        <p:nvGrpSpPr>
          <p:cNvPr id="11" name="Group 3"/>
          <p:cNvGrpSpPr/>
          <p:nvPr/>
        </p:nvGrpSpPr>
        <p:grpSpPr>
          <a:xfrm>
            <a:off x="11072941" y="2370047"/>
            <a:ext cx="1013998" cy="1774496"/>
            <a:chOff x="1655468" y="1848593"/>
            <a:chExt cx="1424161" cy="2492281"/>
          </a:xfrm>
        </p:grpSpPr>
        <p:pic>
          <p:nvPicPr>
            <p:cNvPr id="12"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3889" t="11137" r="68290" b="26489"/>
            <a:stretch/>
          </p:blipFill>
          <p:spPr>
            <a:xfrm>
              <a:off x="1655468" y="1848593"/>
              <a:ext cx="1424161" cy="2492281"/>
            </a:xfrm>
            <a:prstGeom prst="rect">
              <a:avLst/>
            </a:prstGeom>
          </p:spPr>
        </p:pic>
        <p:pic>
          <p:nvPicPr>
            <p:cNvPr id="13"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7768" y="2005794"/>
              <a:ext cx="1249272" cy="2107263"/>
            </a:xfrm>
            <a:prstGeom prst="rect">
              <a:avLst/>
            </a:prstGeom>
          </p:spPr>
        </p:pic>
      </p:grpSp>
    </p:spTree>
    <p:extLst>
      <p:ext uri="{BB962C8B-B14F-4D97-AF65-F5344CB8AC3E}">
        <p14:creationId xmlns:p14="http://schemas.microsoft.com/office/powerpoint/2010/main" val="20587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Mobile-Only App Package</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403" y="1716116"/>
            <a:ext cx="1713203" cy="112565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848" y="1846818"/>
            <a:ext cx="1382482" cy="88685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3854" y="1843788"/>
            <a:ext cx="1291517" cy="92335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493" y="1873137"/>
            <a:ext cx="712718" cy="866721"/>
          </a:xfrm>
          <a:prstGeom prst="rect">
            <a:avLst/>
          </a:prstGeom>
        </p:spPr>
      </p:pic>
      <p:sp>
        <p:nvSpPr>
          <p:cNvPr id="16" name="Rectangle 15"/>
          <p:cNvSpPr/>
          <p:nvPr/>
        </p:nvSpPr>
        <p:spPr bwMode="auto">
          <a:xfrm>
            <a:off x="892052" y="1439597"/>
            <a:ext cx="4491958" cy="167868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78" y="1924216"/>
            <a:ext cx="741752" cy="869177"/>
          </a:xfrm>
          <a:prstGeom prst="rect">
            <a:avLst/>
          </a:prstGeom>
        </p:spPr>
      </p:pic>
      <p:cxnSp>
        <p:nvCxnSpPr>
          <p:cNvPr id="18" name="Straight Connector 17"/>
          <p:cNvCxnSpPr/>
          <p:nvPr/>
        </p:nvCxnSpPr>
        <p:spPr>
          <a:xfrm>
            <a:off x="510112" y="2955717"/>
            <a:ext cx="230930" cy="0"/>
          </a:xfrm>
          <a:prstGeom prst="line">
            <a:avLst/>
          </a:prstGeom>
          <a:ln w="28575">
            <a:headEnd type="none"/>
            <a:tailEnd type="none"/>
          </a:ln>
        </p:spPr>
        <p:style>
          <a:lnRef idx="1">
            <a:schemeClr val="accent2"/>
          </a:lnRef>
          <a:fillRef idx="0">
            <a:schemeClr val="accent2"/>
          </a:fillRef>
          <a:effectRef idx="0">
            <a:schemeClr val="accent2"/>
          </a:effectRef>
          <a:fontRef idx="minor">
            <a:schemeClr val="tx1"/>
          </a:fontRef>
        </p:style>
      </p:cxnSp>
      <p:graphicFrame>
        <p:nvGraphicFramePr>
          <p:cNvPr id="20" name="Table 19"/>
          <p:cNvGraphicFramePr>
            <a:graphicFrameLocks noGrp="1"/>
          </p:cNvGraphicFramePr>
          <p:nvPr>
            <p:extLst/>
          </p:nvPr>
        </p:nvGraphicFramePr>
        <p:xfrm>
          <a:off x="436543" y="3633908"/>
          <a:ext cx="6285004" cy="1119124"/>
        </p:xfrm>
        <a:graphic>
          <a:graphicData uri="http://schemas.openxmlformats.org/drawingml/2006/table">
            <a:tbl>
              <a:tblPr firstRow="1" bandRow="1">
                <a:tableStyleId>{616DA210-FB5B-4158-B5E0-FEB733F419BA}</a:tableStyleId>
              </a:tblPr>
              <a:tblGrid>
                <a:gridCol w="2763269">
                  <a:extLst>
                    <a:ext uri="{9D8B030D-6E8A-4147-A177-3AD203B41FA5}">
                      <a16:colId xmlns="" xmlns:a16="http://schemas.microsoft.com/office/drawing/2014/main" val="20000"/>
                    </a:ext>
                  </a:extLst>
                </a:gridCol>
                <a:gridCol w="3521735">
                  <a:extLst>
                    <a:ext uri="{9D8B030D-6E8A-4147-A177-3AD203B41FA5}">
                      <a16:colId xmlns="" xmlns:a16="http://schemas.microsoft.com/office/drawing/2014/main" val="20001"/>
                    </a:ext>
                  </a:extLst>
                </a:gridCol>
              </a:tblGrid>
              <a:tr h="404128">
                <a:tc>
                  <a:txBody>
                    <a:bodyPr/>
                    <a:lstStyle/>
                    <a:p>
                      <a:r>
                        <a:rPr lang="en-US" sz="2000" dirty="0" smtClean="0"/>
                        <a:t>Default</a:t>
                      </a:r>
                      <a:endParaRPr lang="en-US" sz="2000" dirty="0"/>
                    </a:p>
                  </a:txBody>
                  <a:tcPr marL="93260" marR="93260" marT="46630" marB="4663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dirty="0" smtClean="0"/>
                        <a:t>A little work</a:t>
                      </a:r>
                      <a:endParaRPr lang="en-US" sz="2000" dirty="0"/>
                    </a:p>
                  </a:txBody>
                  <a:tcPr marL="93260" marR="93260" marT="46630" marB="466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714996">
                <a:tc>
                  <a:txBody>
                    <a:bodyPr/>
                    <a:lstStyle/>
                    <a:p>
                      <a:r>
                        <a:rPr lang="en-US" sz="2000" dirty="0" smtClean="0"/>
                        <a:t>App will reflow and adapt to any display</a:t>
                      </a:r>
                      <a:endParaRPr lang="en-US" sz="2000" dirty="0"/>
                    </a:p>
                  </a:txBody>
                  <a:tcPr marL="93260" marR="93260" marT="46630" marB="4663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aseline="0" dirty="0" smtClean="0"/>
                        <a:t>Further optimize large screen layout</a:t>
                      </a:r>
                      <a:endParaRPr lang="en-US" sz="2000" dirty="0"/>
                    </a:p>
                  </a:txBody>
                  <a:tcPr marL="93260" marR="93260" marT="46630" marB="466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81017905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Mobile-Only App Package</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403" y="1716116"/>
            <a:ext cx="1713203" cy="112565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848" y="1846818"/>
            <a:ext cx="1382482" cy="88685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3854" y="1843788"/>
            <a:ext cx="1291517" cy="92335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493" y="1873137"/>
            <a:ext cx="712718" cy="866721"/>
          </a:xfrm>
          <a:prstGeom prst="rect">
            <a:avLst/>
          </a:prstGeom>
        </p:spPr>
      </p:pic>
      <p:sp>
        <p:nvSpPr>
          <p:cNvPr id="16" name="Rectangle 15"/>
          <p:cNvSpPr/>
          <p:nvPr/>
        </p:nvSpPr>
        <p:spPr bwMode="auto">
          <a:xfrm>
            <a:off x="892052" y="1439597"/>
            <a:ext cx="4964162" cy="167868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78" y="1924216"/>
            <a:ext cx="741752" cy="869177"/>
          </a:xfrm>
          <a:prstGeom prst="rect">
            <a:avLst/>
          </a:prstGeom>
        </p:spPr>
      </p:pic>
      <p:cxnSp>
        <p:nvCxnSpPr>
          <p:cNvPr id="18" name="Straight Connector 17"/>
          <p:cNvCxnSpPr/>
          <p:nvPr/>
        </p:nvCxnSpPr>
        <p:spPr>
          <a:xfrm>
            <a:off x="510112" y="2955717"/>
            <a:ext cx="230930" cy="0"/>
          </a:xfrm>
          <a:prstGeom prst="line">
            <a:avLst/>
          </a:prstGeom>
          <a:ln w="28575">
            <a:headEnd type="none"/>
            <a:tailEnd type="none"/>
          </a:ln>
        </p:spPr>
        <p:style>
          <a:lnRef idx="1">
            <a:schemeClr val="accent2"/>
          </a:lnRef>
          <a:fillRef idx="0">
            <a:schemeClr val="accent2"/>
          </a:fillRef>
          <a:effectRef idx="0">
            <a:schemeClr val="accent2"/>
          </a:effectRef>
          <a:fontRef idx="minor">
            <a:schemeClr val="tx1"/>
          </a:fontRef>
        </p:style>
      </p:cxnSp>
      <p:graphicFrame>
        <p:nvGraphicFramePr>
          <p:cNvPr id="20" name="Table 1"/>
          <p:cNvGraphicFramePr>
            <a:graphicFrameLocks noGrp="1"/>
          </p:cNvGraphicFramePr>
          <p:nvPr>
            <p:extLst/>
          </p:nvPr>
        </p:nvGraphicFramePr>
        <p:xfrm>
          <a:off x="436543" y="3633908"/>
          <a:ext cx="8683127" cy="1119124"/>
        </p:xfrm>
        <a:graphic>
          <a:graphicData uri="http://schemas.openxmlformats.org/drawingml/2006/table">
            <a:tbl>
              <a:tblPr firstRow="1" bandRow="1">
                <a:tableStyleId>{616DA210-FB5B-4158-B5E0-FEB733F419BA}</a:tableStyleId>
              </a:tblPr>
              <a:tblGrid>
                <a:gridCol w="2763269">
                  <a:extLst>
                    <a:ext uri="{9D8B030D-6E8A-4147-A177-3AD203B41FA5}">
                      <a16:colId xmlns="" xmlns:a16="http://schemas.microsoft.com/office/drawing/2014/main" val="20000"/>
                    </a:ext>
                  </a:extLst>
                </a:gridCol>
                <a:gridCol w="3521735">
                  <a:extLst>
                    <a:ext uri="{9D8B030D-6E8A-4147-A177-3AD203B41FA5}">
                      <a16:colId xmlns="" xmlns:a16="http://schemas.microsoft.com/office/drawing/2014/main" val="20001"/>
                    </a:ext>
                  </a:extLst>
                </a:gridCol>
                <a:gridCol w="2398123">
                  <a:extLst>
                    <a:ext uri="{9D8B030D-6E8A-4147-A177-3AD203B41FA5}">
                      <a16:colId xmlns="" xmlns:a16="http://schemas.microsoft.com/office/drawing/2014/main" val="20002"/>
                    </a:ext>
                  </a:extLst>
                </a:gridCol>
              </a:tblGrid>
              <a:tr h="404128">
                <a:tc>
                  <a:txBody>
                    <a:bodyPr/>
                    <a:lstStyle/>
                    <a:p>
                      <a:r>
                        <a:rPr lang="en-US" sz="2000" dirty="0" smtClean="0"/>
                        <a:t>Default</a:t>
                      </a:r>
                      <a:endParaRPr lang="en-US" sz="2000" dirty="0"/>
                    </a:p>
                  </a:txBody>
                  <a:tcPr marL="93260" marR="93260" marT="46630" marB="4663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dirty="0" smtClean="0"/>
                        <a:t>A little work</a:t>
                      </a:r>
                      <a:endParaRPr lang="en-US" sz="2000" dirty="0"/>
                    </a:p>
                  </a:txBody>
                  <a:tcPr marL="93260" marR="93260" marT="46630" marB="466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dirty="0" smtClean="0"/>
                        <a:t>More work</a:t>
                      </a:r>
                      <a:endParaRPr lang="en-US" sz="2000" dirty="0"/>
                    </a:p>
                  </a:txBody>
                  <a:tcPr marL="93260" marR="93260" marT="46630" marB="4663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714996">
                <a:tc>
                  <a:txBody>
                    <a:bodyPr/>
                    <a:lstStyle/>
                    <a:p>
                      <a:r>
                        <a:rPr lang="en-US" sz="2000" dirty="0" smtClean="0"/>
                        <a:t>App will reflow and adapt to any display</a:t>
                      </a:r>
                      <a:endParaRPr lang="en-US" sz="2000" dirty="0"/>
                    </a:p>
                  </a:txBody>
                  <a:tcPr marL="93260" marR="93260" marT="46630" marB="4663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aseline="0" dirty="0" smtClean="0"/>
                        <a:t>Further optimize large screen layout</a:t>
                      </a:r>
                      <a:endParaRPr lang="en-US" sz="2000" dirty="0"/>
                    </a:p>
                  </a:txBody>
                  <a:tcPr marL="93260" marR="93260" marT="46630" marB="466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dirty="0" smtClean="0"/>
                        <a:t>Build a Universal Windows App</a:t>
                      </a:r>
                      <a:endParaRPr lang="en-US" sz="2000" dirty="0"/>
                    </a:p>
                  </a:txBody>
                  <a:tcPr marL="93260" marR="93260" marT="46630" marB="4663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402458237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108069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Separate App Packages</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403" y="1714828"/>
            <a:ext cx="1713203" cy="112565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848" y="1845530"/>
            <a:ext cx="1382482" cy="88685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3854" y="1842499"/>
            <a:ext cx="1291517" cy="92335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493" y="1871849"/>
            <a:ext cx="712718" cy="86672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78" y="1922928"/>
            <a:ext cx="741752" cy="869177"/>
          </a:xfrm>
          <a:prstGeom prst="rect">
            <a:avLst/>
          </a:prstGeom>
        </p:spPr>
      </p:pic>
      <p:cxnSp>
        <p:nvCxnSpPr>
          <p:cNvPr id="18" name="Straight Connector 17"/>
          <p:cNvCxnSpPr/>
          <p:nvPr/>
        </p:nvCxnSpPr>
        <p:spPr>
          <a:xfrm>
            <a:off x="510112" y="2954429"/>
            <a:ext cx="230930" cy="0"/>
          </a:xfrm>
          <a:prstGeom prst="line">
            <a:avLst/>
          </a:prstGeom>
          <a:ln w="28575">
            <a:headEnd type="none"/>
            <a:tailEnd type="none"/>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953024" y="2956248"/>
            <a:ext cx="3988201" cy="0"/>
          </a:xfrm>
          <a:prstGeom prst="line">
            <a:avLst/>
          </a:prstGeom>
          <a:ln w="28575">
            <a:solidFill>
              <a:schemeClr val="accent4">
                <a:lumMod val="75000"/>
              </a:schemeClr>
            </a:solidFill>
            <a:headEnd type="none"/>
            <a:tailEnd type="none"/>
          </a:ln>
        </p:spPr>
        <p:style>
          <a:lnRef idx="1">
            <a:schemeClr val="accent2"/>
          </a:lnRef>
          <a:fillRef idx="0">
            <a:schemeClr val="accent2"/>
          </a:fillRef>
          <a:effectRef idx="0">
            <a:schemeClr val="accent2"/>
          </a:effectRef>
          <a:fontRef idx="minor">
            <a:schemeClr val="tx1"/>
          </a:fontRef>
        </p:style>
      </p:cxnSp>
      <p:graphicFrame>
        <p:nvGraphicFramePr>
          <p:cNvPr id="21" name="Table 4"/>
          <p:cNvGraphicFramePr>
            <a:graphicFrameLocks noGrp="1"/>
          </p:cNvGraphicFramePr>
          <p:nvPr>
            <p:extLst/>
          </p:nvPr>
        </p:nvGraphicFramePr>
        <p:xfrm>
          <a:off x="436544" y="3633908"/>
          <a:ext cx="9556517" cy="1119124"/>
        </p:xfrm>
        <a:graphic>
          <a:graphicData uri="http://schemas.openxmlformats.org/drawingml/2006/table">
            <a:tbl>
              <a:tblPr firstRow="1" bandRow="1">
                <a:tableStyleId>{616DA210-FB5B-4158-B5E0-FEB733F419BA}</a:tableStyleId>
              </a:tblPr>
              <a:tblGrid>
                <a:gridCol w="3028294">
                  <a:extLst>
                    <a:ext uri="{9D8B030D-6E8A-4147-A177-3AD203B41FA5}">
                      <a16:colId xmlns="" xmlns:a16="http://schemas.microsoft.com/office/drawing/2014/main" val="20000"/>
                    </a:ext>
                  </a:extLst>
                </a:gridCol>
                <a:gridCol w="3389939">
                  <a:extLst>
                    <a:ext uri="{9D8B030D-6E8A-4147-A177-3AD203B41FA5}">
                      <a16:colId xmlns="" xmlns:a16="http://schemas.microsoft.com/office/drawing/2014/main" val="20001"/>
                    </a:ext>
                  </a:extLst>
                </a:gridCol>
                <a:gridCol w="3138285">
                  <a:extLst>
                    <a:ext uri="{9D8B030D-6E8A-4147-A177-3AD203B41FA5}">
                      <a16:colId xmlns="" xmlns:a16="http://schemas.microsoft.com/office/drawing/2014/main" val="20002"/>
                    </a:ext>
                  </a:extLst>
                </a:gridCol>
              </a:tblGrid>
              <a:tr h="404128">
                <a:tc>
                  <a:txBody>
                    <a:bodyPr/>
                    <a:lstStyle/>
                    <a:p>
                      <a:r>
                        <a:rPr lang="en-US" sz="2000" dirty="0" smtClean="0"/>
                        <a:t>Default</a:t>
                      </a:r>
                      <a:endParaRPr lang="en-US" sz="2000" dirty="0"/>
                    </a:p>
                  </a:txBody>
                  <a:tcPr marL="93260" marR="93260" marT="46630" marB="4663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dirty="0" smtClean="0"/>
                        <a:t>A little work</a:t>
                      </a:r>
                      <a:endParaRPr lang="en-US" sz="2000" dirty="0"/>
                    </a:p>
                  </a:txBody>
                  <a:tcPr marL="93260" marR="93260" marT="46630" marB="466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dirty="0" smtClean="0"/>
                        <a:t>More work</a:t>
                      </a:r>
                      <a:endParaRPr lang="en-US" sz="2000" dirty="0"/>
                    </a:p>
                  </a:txBody>
                  <a:tcPr marL="93260" marR="93260" marT="46630" marB="4663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714996">
                <a:tc>
                  <a:txBody>
                    <a:bodyPr/>
                    <a:lstStyle/>
                    <a:p>
                      <a:r>
                        <a:rPr lang="en-US" sz="2000" dirty="0" smtClean="0"/>
                        <a:t>Mobile app will reflow and adapt to any display</a:t>
                      </a:r>
                      <a:endParaRPr lang="en-US" sz="2000" dirty="0"/>
                    </a:p>
                  </a:txBody>
                  <a:tcPr marL="93260" marR="93260" marT="46630" marB="4663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aseline="0" dirty="0" smtClean="0"/>
                        <a:t>Further optimize large screen layout</a:t>
                      </a:r>
                      <a:endParaRPr lang="en-US" sz="2000" dirty="0"/>
                    </a:p>
                  </a:txBody>
                  <a:tcPr marL="93260" marR="93260" marT="46630" marB="466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dirty="0" smtClean="0"/>
                        <a:t>Build a Universal</a:t>
                      </a:r>
                      <a:r>
                        <a:rPr lang="en-US" sz="2000" baseline="0" dirty="0" smtClean="0"/>
                        <a:t> Windows App</a:t>
                      </a:r>
                      <a:endParaRPr lang="en-US" sz="2000" dirty="0" smtClean="0"/>
                    </a:p>
                  </a:txBody>
                  <a:tcPr marL="93260" marR="93260" marT="46630" marB="4663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52430875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Separate App Packages</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403" y="1714828"/>
            <a:ext cx="1713203" cy="112565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848" y="1845530"/>
            <a:ext cx="1382482" cy="88685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3854" y="1842499"/>
            <a:ext cx="1291517" cy="92335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493" y="1871849"/>
            <a:ext cx="712718" cy="86672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78" y="1922928"/>
            <a:ext cx="741752" cy="869177"/>
          </a:xfrm>
          <a:prstGeom prst="rect">
            <a:avLst/>
          </a:prstGeom>
        </p:spPr>
      </p:pic>
      <p:cxnSp>
        <p:nvCxnSpPr>
          <p:cNvPr id="18" name="Straight Connector 17"/>
          <p:cNvCxnSpPr/>
          <p:nvPr/>
        </p:nvCxnSpPr>
        <p:spPr>
          <a:xfrm>
            <a:off x="510112" y="2954429"/>
            <a:ext cx="230930" cy="0"/>
          </a:xfrm>
          <a:prstGeom prst="line">
            <a:avLst/>
          </a:prstGeom>
          <a:ln w="28575">
            <a:headEnd type="none"/>
            <a:tailEnd type="none"/>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953024" y="2956248"/>
            <a:ext cx="3988201" cy="0"/>
          </a:xfrm>
          <a:prstGeom prst="line">
            <a:avLst/>
          </a:prstGeom>
          <a:ln w="28575">
            <a:solidFill>
              <a:schemeClr val="accent4">
                <a:lumMod val="75000"/>
              </a:schemeClr>
            </a:solidFill>
            <a:headEnd type="none"/>
            <a:tailEnd type="none"/>
          </a:ln>
        </p:spPr>
        <p:style>
          <a:lnRef idx="1">
            <a:schemeClr val="accent2"/>
          </a:lnRef>
          <a:fillRef idx="0">
            <a:schemeClr val="accent2"/>
          </a:fillRef>
          <a:effectRef idx="0">
            <a:schemeClr val="accent2"/>
          </a:effectRef>
          <a:fontRef idx="minor">
            <a:schemeClr val="tx1"/>
          </a:fontRef>
        </p:style>
      </p:cxnSp>
      <p:graphicFrame>
        <p:nvGraphicFramePr>
          <p:cNvPr id="21" name="Table 4"/>
          <p:cNvGraphicFramePr>
            <a:graphicFrameLocks noGrp="1"/>
          </p:cNvGraphicFramePr>
          <p:nvPr>
            <p:extLst/>
          </p:nvPr>
        </p:nvGraphicFramePr>
        <p:xfrm>
          <a:off x="436543" y="3633908"/>
          <a:ext cx="9822975" cy="2051727"/>
        </p:xfrm>
        <a:graphic>
          <a:graphicData uri="http://schemas.openxmlformats.org/drawingml/2006/table">
            <a:tbl>
              <a:tblPr firstRow="1" bandRow="1">
                <a:tableStyleId>{616DA210-FB5B-4158-B5E0-FEB733F419BA}</a:tableStyleId>
              </a:tblPr>
              <a:tblGrid>
                <a:gridCol w="3028294">
                  <a:extLst>
                    <a:ext uri="{9D8B030D-6E8A-4147-A177-3AD203B41FA5}">
                      <a16:colId xmlns="" xmlns:a16="http://schemas.microsoft.com/office/drawing/2014/main" val="20000"/>
                    </a:ext>
                  </a:extLst>
                </a:gridCol>
                <a:gridCol w="3389939">
                  <a:extLst>
                    <a:ext uri="{9D8B030D-6E8A-4147-A177-3AD203B41FA5}">
                      <a16:colId xmlns="" xmlns:a16="http://schemas.microsoft.com/office/drawing/2014/main" val="20001"/>
                    </a:ext>
                  </a:extLst>
                </a:gridCol>
                <a:gridCol w="3404743">
                  <a:extLst>
                    <a:ext uri="{9D8B030D-6E8A-4147-A177-3AD203B41FA5}">
                      <a16:colId xmlns="" xmlns:a16="http://schemas.microsoft.com/office/drawing/2014/main" val="20002"/>
                    </a:ext>
                  </a:extLst>
                </a:gridCol>
              </a:tblGrid>
              <a:tr h="404128">
                <a:tc>
                  <a:txBody>
                    <a:bodyPr/>
                    <a:lstStyle/>
                    <a:p>
                      <a:r>
                        <a:rPr lang="en-US" sz="2000" dirty="0" smtClean="0"/>
                        <a:t>Default</a:t>
                      </a:r>
                      <a:endParaRPr lang="en-US" sz="2000" dirty="0"/>
                    </a:p>
                  </a:txBody>
                  <a:tcPr marL="93260" marR="93260" marT="46630" marB="4663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dirty="0" smtClean="0"/>
                        <a:t>A little work</a:t>
                      </a:r>
                      <a:endParaRPr lang="en-US" sz="2000" dirty="0"/>
                    </a:p>
                  </a:txBody>
                  <a:tcPr marL="93260" marR="93260" marT="46630" marB="466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dirty="0" smtClean="0"/>
                        <a:t>More work</a:t>
                      </a:r>
                      <a:endParaRPr lang="en-US" sz="2000" dirty="0"/>
                    </a:p>
                  </a:txBody>
                  <a:tcPr marL="93260" marR="93260" marT="46630" marB="4663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1647599">
                <a:tc>
                  <a:txBody>
                    <a:bodyPr/>
                    <a:lstStyle/>
                    <a:p>
                      <a:r>
                        <a:rPr lang="en-US" sz="2000" dirty="0" smtClean="0"/>
                        <a:t>Mobile app will reflow and adapt to any display</a:t>
                      </a:r>
                      <a:endParaRPr lang="en-US" sz="2000" dirty="0"/>
                    </a:p>
                  </a:txBody>
                  <a:tcPr marL="93260" marR="93260" marT="46630" marB="4663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kern="1200" dirty="0" smtClean="0">
                          <a:solidFill>
                            <a:schemeClr val="tx1"/>
                          </a:solidFill>
                          <a:latin typeface="+mn-lt"/>
                          <a:ea typeface="+mn-ea"/>
                          <a:cs typeface="+mn-cs"/>
                        </a:rPr>
                        <a:t>Further optimize large screen layout</a:t>
                      </a:r>
                      <a:endParaRPr lang="en-US" sz="2000" kern="1200" dirty="0">
                        <a:solidFill>
                          <a:schemeClr val="tx1"/>
                        </a:solidFill>
                        <a:latin typeface="+mn-lt"/>
                        <a:ea typeface="+mn-ea"/>
                        <a:cs typeface="+mn-cs"/>
                      </a:endParaRPr>
                    </a:p>
                  </a:txBody>
                  <a:tcPr marL="93260" marR="93260" marT="46630" marB="466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mn-lt"/>
                          <a:ea typeface="+mn-ea"/>
                          <a:cs typeface="+mn-cs"/>
                        </a:rPr>
                        <a:t>Build a Universal </a:t>
                      </a:r>
                    </a:p>
                    <a:p>
                      <a:pPr marL="0" marR="0" indent="0" algn="l" defTabSz="914367"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mn-lt"/>
                          <a:ea typeface="+mn-ea"/>
                          <a:cs typeface="+mn-cs"/>
                        </a:rPr>
                        <a:t>Windows App</a:t>
                      </a:r>
                    </a:p>
                    <a:p>
                      <a:endParaRPr lang="en-US" sz="2000" kern="1200" dirty="0" smtClean="0">
                        <a:solidFill>
                          <a:schemeClr val="tx1"/>
                        </a:solidFill>
                        <a:latin typeface="+mn-lt"/>
                        <a:ea typeface="+mn-ea"/>
                        <a:cs typeface="+mn-cs"/>
                      </a:endParaRPr>
                    </a:p>
                    <a:p>
                      <a:r>
                        <a:rPr lang="en-US" sz="2000" b="1" kern="1200" dirty="0" smtClean="0">
                          <a:solidFill>
                            <a:schemeClr val="tx1"/>
                          </a:solidFill>
                          <a:latin typeface="+mn-lt"/>
                          <a:ea typeface="+mn-ea"/>
                          <a:cs typeface="+mn-cs"/>
                        </a:rPr>
                        <a:t>Pull PC</a:t>
                      </a:r>
                      <a:r>
                        <a:rPr lang="en-US" sz="2000" b="1" kern="1200" baseline="0" dirty="0" smtClean="0">
                          <a:solidFill>
                            <a:schemeClr val="tx1"/>
                          </a:solidFill>
                          <a:latin typeface="+mn-lt"/>
                          <a:ea typeface="+mn-ea"/>
                          <a:cs typeface="+mn-cs"/>
                        </a:rPr>
                        <a:t> </a:t>
                      </a:r>
                      <a:r>
                        <a:rPr lang="en-US" sz="2000" b="1" kern="1200" dirty="0" smtClean="0">
                          <a:solidFill>
                            <a:schemeClr val="tx1"/>
                          </a:solidFill>
                          <a:latin typeface="+mn-lt"/>
                          <a:ea typeface="+mn-ea"/>
                          <a:cs typeface="+mn-cs"/>
                        </a:rPr>
                        <a:t>views/assets into mobile package</a:t>
                      </a:r>
                    </a:p>
                  </a:txBody>
                  <a:tcPr marL="93260" marR="93260" marT="46630" marB="4663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492650979"/>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5481" y="1213174"/>
            <a:ext cx="11885514" cy="5318379"/>
          </a:xfrm>
        </p:spPr>
        <p:txBody>
          <a:bodyPr/>
          <a:lstStyle/>
          <a:p>
            <a:pPr marL="0" indent="0">
              <a:buNone/>
            </a:pPr>
            <a:endParaRPr lang="en-US" dirty="0" smtClean="0"/>
          </a:p>
          <a:p>
            <a:pPr marL="0" indent="0">
              <a:buNone/>
            </a:pPr>
            <a:r>
              <a:rPr lang="en-US" dirty="0" smtClean="0">
                <a:solidFill>
                  <a:schemeClr val="accent1">
                    <a:lumMod val="60000"/>
                    <a:lumOff val="40000"/>
                  </a:schemeClr>
                </a:solidFill>
              </a:rPr>
              <a:t>private void </a:t>
            </a:r>
            <a:r>
              <a:rPr lang="en-US" dirty="0" smtClean="0"/>
              <a:t>Page_SizeChanged(</a:t>
            </a:r>
            <a:r>
              <a:rPr lang="en-US" dirty="0">
                <a:solidFill>
                  <a:schemeClr val="accent1">
                    <a:lumMod val="60000"/>
                    <a:lumOff val="40000"/>
                  </a:schemeClr>
                </a:solidFill>
              </a:rPr>
              <a:t>object</a:t>
            </a:r>
            <a:r>
              <a:rPr lang="en-US" dirty="0" smtClean="0"/>
              <a:t> sender, </a:t>
            </a:r>
            <a:r>
              <a:rPr lang="en-US" dirty="0" smtClean="0">
                <a:solidFill>
                  <a:srgbClr val="00B0F0"/>
                </a:solidFill>
              </a:rPr>
              <a:t>SizeChangedEventArgs </a:t>
            </a:r>
            <a:r>
              <a:rPr lang="en-US" dirty="0" smtClean="0"/>
              <a:t>e)</a:t>
            </a:r>
          </a:p>
          <a:p>
            <a:pPr marL="0" indent="0">
              <a:buNone/>
            </a:pPr>
            <a:r>
              <a:rPr lang="en-US" dirty="0" smtClean="0"/>
              <a:t>{</a:t>
            </a:r>
          </a:p>
          <a:p>
            <a:pPr marL="0" indent="0">
              <a:buNone/>
            </a:pPr>
            <a:r>
              <a:rPr lang="en-US" dirty="0"/>
              <a:t>	</a:t>
            </a:r>
            <a:r>
              <a:rPr lang="en-US" dirty="0">
                <a:solidFill>
                  <a:schemeClr val="accent1">
                    <a:lumMod val="60000"/>
                    <a:lumOff val="40000"/>
                  </a:schemeClr>
                </a:solidFill>
              </a:rPr>
              <a:t>if</a:t>
            </a:r>
            <a:r>
              <a:rPr lang="en-US" dirty="0" smtClean="0"/>
              <a:t> (e.NewSize.Width &lt;= 768)</a:t>
            </a:r>
            <a:br>
              <a:rPr lang="en-US" dirty="0" smtClean="0"/>
            </a:br>
            <a:r>
              <a:rPr lang="en-US" dirty="0" smtClean="0"/>
              <a:t>	{</a:t>
            </a:r>
          </a:p>
          <a:p>
            <a:pPr marL="0" indent="0">
              <a:buNone/>
            </a:pPr>
            <a:r>
              <a:rPr lang="en-US" dirty="0"/>
              <a:t>	</a:t>
            </a:r>
            <a:r>
              <a:rPr lang="en-US" dirty="0" smtClean="0"/>
              <a:t>	Frame.Navigate(</a:t>
            </a:r>
            <a:r>
              <a:rPr lang="en-US" dirty="0">
                <a:solidFill>
                  <a:schemeClr val="accent1">
                    <a:lumMod val="60000"/>
                    <a:lumOff val="40000"/>
                  </a:schemeClr>
                </a:solidFill>
              </a:rPr>
              <a:t>typeof</a:t>
            </a:r>
            <a:r>
              <a:rPr lang="en-US" dirty="0" smtClean="0"/>
              <a:t>(</a:t>
            </a:r>
            <a:r>
              <a:rPr lang="en-US" dirty="0" smtClean="0">
                <a:solidFill>
                  <a:srgbClr val="00B0F0"/>
                </a:solidFill>
              </a:rPr>
              <a:t>PhoneView</a:t>
            </a:r>
            <a:r>
              <a:rPr lang="en-US" dirty="0" smtClean="0"/>
              <a:t>), </a:t>
            </a:r>
            <a:r>
              <a:rPr lang="en-US" dirty="0">
                <a:solidFill>
                  <a:schemeClr val="accent1">
                    <a:lumMod val="60000"/>
                    <a:lumOff val="40000"/>
                  </a:schemeClr>
                </a:solidFill>
              </a:rPr>
              <a:t>null</a:t>
            </a:r>
            <a:r>
              <a:rPr lang="en-US" dirty="0" smtClean="0"/>
              <a:t>);</a:t>
            </a:r>
          </a:p>
          <a:p>
            <a:pPr marL="0" indent="0">
              <a:buNone/>
            </a:pPr>
            <a:r>
              <a:rPr lang="en-US" dirty="0"/>
              <a:t>	</a:t>
            </a:r>
            <a:r>
              <a:rPr lang="en-US" dirty="0" smtClean="0"/>
              <a:t>}</a:t>
            </a:r>
          </a:p>
          <a:p>
            <a:pPr marL="0" indent="0">
              <a:buNone/>
            </a:pPr>
            <a:r>
              <a:rPr lang="en-US" dirty="0"/>
              <a:t>	</a:t>
            </a:r>
            <a:r>
              <a:rPr lang="en-US" dirty="0">
                <a:solidFill>
                  <a:schemeClr val="accent1">
                    <a:lumMod val="60000"/>
                    <a:lumOff val="40000"/>
                  </a:schemeClr>
                </a:solidFill>
              </a:rPr>
              <a:t>else</a:t>
            </a:r>
          </a:p>
          <a:p>
            <a:pPr marL="0" indent="0">
              <a:buNone/>
            </a:pPr>
            <a:r>
              <a:rPr lang="en-US" dirty="0"/>
              <a:t>	</a:t>
            </a:r>
            <a:r>
              <a:rPr lang="en-US" dirty="0" smtClean="0"/>
              <a:t>{</a:t>
            </a:r>
          </a:p>
          <a:p>
            <a:pPr marL="0" indent="0">
              <a:buNone/>
            </a:pPr>
            <a:r>
              <a:rPr lang="en-US" dirty="0"/>
              <a:t>	</a:t>
            </a:r>
            <a:r>
              <a:rPr lang="en-US" dirty="0" smtClean="0"/>
              <a:t>	</a:t>
            </a:r>
            <a:r>
              <a:rPr lang="en-US" dirty="0" err="1" smtClean="0"/>
              <a:t>Frame.Navigate</a:t>
            </a:r>
            <a:r>
              <a:rPr lang="en-US" dirty="0" smtClean="0"/>
              <a:t>(</a:t>
            </a:r>
            <a:r>
              <a:rPr lang="en-US" dirty="0" err="1" smtClean="0">
                <a:solidFill>
                  <a:schemeClr val="accent1">
                    <a:lumMod val="60000"/>
                    <a:lumOff val="40000"/>
                  </a:schemeClr>
                </a:solidFill>
              </a:rPr>
              <a:t>typeof</a:t>
            </a:r>
            <a:r>
              <a:rPr lang="en-US" dirty="0" smtClean="0"/>
              <a:t>(</a:t>
            </a:r>
            <a:r>
              <a:rPr lang="en-US" dirty="0" err="1" smtClean="0">
                <a:solidFill>
                  <a:srgbClr val="00B0F0"/>
                </a:solidFill>
              </a:rPr>
              <a:t>PCView</a:t>
            </a:r>
            <a:r>
              <a:rPr lang="en-US" dirty="0" smtClean="0"/>
              <a:t>), </a:t>
            </a:r>
            <a:r>
              <a:rPr lang="en-US" dirty="0">
                <a:solidFill>
                  <a:schemeClr val="accent1">
                    <a:lumMod val="60000"/>
                    <a:lumOff val="40000"/>
                  </a:schemeClr>
                </a:solidFill>
              </a:rPr>
              <a:t>null</a:t>
            </a:r>
            <a:r>
              <a:rPr lang="en-US" dirty="0" smtClean="0"/>
              <a:t>);</a:t>
            </a:r>
          </a:p>
          <a:p>
            <a:pPr marL="0" indent="0">
              <a:buNone/>
            </a:pPr>
            <a:r>
              <a:rPr lang="en-US" dirty="0"/>
              <a:t>	</a:t>
            </a:r>
            <a:r>
              <a:rPr lang="en-US" dirty="0" smtClean="0"/>
              <a:t>}</a:t>
            </a:r>
          </a:p>
          <a:p>
            <a:pPr marL="0" indent="0">
              <a:buNone/>
            </a:pPr>
            <a:r>
              <a:rPr lang="en-US" dirty="0" smtClean="0"/>
              <a:t>}</a:t>
            </a:r>
          </a:p>
          <a:p>
            <a:pPr marL="0" indent="0">
              <a:buNone/>
            </a:pPr>
            <a:endParaRPr lang="en-US" dirty="0"/>
          </a:p>
        </p:txBody>
      </p:sp>
      <p:sp>
        <p:nvSpPr>
          <p:cNvPr id="2" name="Title 1"/>
          <p:cNvSpPr>
            <a:spLocks noGrp="1"/>
          </p:cNvSpPr>
          <p:nvPr>
            <p:ph type="title"/>
          </p:nvPr>
        </p:nvSpPr>
        <p:spPr/>
        <p:txBody>
          <a:bodyPr/>
          <a:lstStyle/>
          <a:p>
            <a:r>
              <a:rPr lang="en-US" dirty="0" smtClean="0"/>
              <a:t>Switching Views</a:t>
            </a:r>
            <a:endParaRPr lang="en-US" dirty="0"/>
          </a:p>
        </p:txBody>
      </p:sp>
    </p:spTree>
    <p:extLst>
      <p:ext uri="{BB962C8B-B14F-4D97-AF65-F5344CB8AC3E}">
        <p14:creationId xmlns:p14="http://schemas.microsoft.com/office/powerpoint/2010/main" val="262389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371276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lumMod val="20000"/>
                    <a:lumOff val="80000"/>
                  </a:schemeClr>
                </a:solidFill>
              </a:rPr>
              <a:t>Hardware</a:t>
            </a:r>
            <a:endParaRPr lang="en-US" dirty="0">
              <a:solidFill>
                <a:schemeClr val="tx1">
                  <a:lumMod val="20000"/>
                  <a:lumOff val="80000"/>
                </a:schemeClr>
              </a:solidFill>
            </a:endParaRPr>
          </a:p>
          <a:p>
            <a:r>
              <a:rPr lang="en-US" dirty="0" smtClean="0">
                <a:solidFill>
                  <a:schemeClr val="tx1">
                    <a:lumMod val="20000"/>
                    <a:lumOff val="80000"/>
                  </a:schemeClr>
                </a:solidFill>
              </a:rPr>
              <a:t>Adaptive Apps</a:t>
            </a:r>
            <a:endParaRPr lang="en-US" dirty="0">
              <a:solidFill>
                <a:schemeClr val="tx1">
                  <a:lumMod val="20000"/>
                  <a:lumOff val="80000"/>
                </a:schemeClr>
              </a:solidFill>
            </a:endParaRPr>
          </a:p>
          <a:p>
            <a:r>
              <a:rPr lang="en-US" dirty="0" smtClean="0">
                <a:solidFill>
                  <a:schemeClr val="tx1">
                    <a:lumMod val="20000"/>
                    <a:lumOff val="80000"/>
                  </a:schemeClr>
                </a:solidFill>
              </a:rPr>
              <a:t>Packaging</a:t>
            </a:r>
          </a:p>
          <a:p>
            <a:r>
              <a:rPr lang="en-US" dirty="0" smtClean="0"/>
              <a:t>Testing </a:t>
            </a:r>
          </a:p>
          <a:p>
            <a:r>
              <a:rPr lang="en-US" dirty="0" smtClean="0">
                <a:solidFill>
                  <a:schemeClr val="tx1">
                    <a:lumMod val="20000"/>
                    <a:lumOff val="80000"/>
                  </a:schemeClr>
                </a:solidFill>
              </a:rPr>
              <a:t>Scaling</a:t>
            </a:r>
            <a:endParaRPr lang="en-US" dirty="0">
              <a:solidFill>
                <a:schemeClr val="tx1">
                  <a:lumMod val="20000"/>
                  <a:lumOff val="80000"/>
                </a:schemeClr>
              </a:solidFill>
            </a:endParaRPr>
          </a:p>
          <a:p>
            <a:r>
              <a:rPr lang="en-US" dirty="0" smtClean="0">
                <a:solidFill>
                  <a:schemeClr val="tx1">
                    <a:lumMod val="20000"/>
                    <a:lumOff val="80000"/>
                  </a:schemeClr>
                </a:solidFill>
              </a:rPr>
              <a:t>Multi-screen</a:t>
            </a:r>
            <a:endParaRPr lang="en-US" dirty="0">
              <a:solidFill>
                <a:schemeClr val="tx1">
                  <a:lumMod val="20000"/>
                  <a:lumOff val="80000"/>
                </a:schemeClr>
              </a:solidFill>
            </a:endParaRPr>
          </a:p>
        </p:txBody>
      </p:sp>
      <p:pic>
        <p:nvPicPr>
          <p:cNvPr id="4" name="Picture Placeholder 3"/>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283604" y="2192224"/>
            <a:ext cx="3915114" cy="2610077"/>
          </a:xfrm>
        </p:spPr>
      </p:pic>
      <p:sp>
        <p:nvSpPr>
          <p:cNvPr id="5" name="Title 4"/>
          <p:cNvSpPr>
            <a:spLocks noGrp="1"/>
          </p:cNvSpPr>
          <p:nvPr>
            <p:ph type="title"/>
          </p:nvPr>
        </p:nvSpPr>
        <p:spPr/>
        <p:txBody>
          <a:bodyPr/>
          <a:lstStyle/>
          <a:p>
            <a:r>
              <a:rPr lang="en-US" dirty="0"/>
              <a:t>Developer </a:t>
            </a:r>
            <a:r>
              <a:rPr lang="en-US" dirty="0" smtClean="0"/>
              <a:t>considerations</a:t>
            </a:r>
            <a:endParaRPr lang="en-US" dirty="0"/>
          </a:p>
        </p:txBody>
      </p:sp>
      <p:sp>
        <p:nvSpPr>
          <p:cNvPr id="6" name="Right Brace 2"/>
          <p:cNvSpPr/>
          <p:nvPr/>
        </p:nvSpPr>
        <p:spPr>
          <a:xfrm>
            <a:off x="8270764" y="2457798"/>
            <a:ext cx="466302" cy="1602912"/>
          </a:xfrm>
          <a:prstGeom prst="rightBrace">
            <a:avLst>
              <a:gd name="adj1" fmla="val 43750"/>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dirty="0">
              <a:solidFill>
                <a:srgbClr val="404040">
                  <a:lumMod val="20000"/>
                  <a:lumOff val="80000"/>
                </a:srgbClr>
              </a:solidFill>
            </a:endParaRPr>
          </a:p>
        </p:txBody>
      </p:sp>
      <p:sp>
        <p:nvSpPr>
          <p:cNvPr id="8" name="Rectangle 10"/>
          <p:cNvSpPr/>
          <p:nvPr/>
        </p:nvSpPr>
        <p:spPr>
          <a:xfrm>
            <a:off x="8737066" y="3040062"/>
            <a:ext cx="998998" cy="382308"/>
          </a:xfrm>
          <a:prstGeom prst="rect">
            <a:avLst/>
          </a:prstGeom>
          <a:ln>
            <a:noFill/>
          </a:ln>
        </p:spPr>
        <p:txBody>
          <a:bodyPr wrap="none">
            <a:spAutoFit/>
          </a:bodyPr>
          <a:lstStyle/>
          <a:p>
            <a:pPr defTabSz="932597"/>
            <a:r>
              <a:rPr lang="en-US" sz="1836" dirty="0">
                <a:solidFill>
                  <a:srgbClr val="404040"/>
                </a:solidFill>
              </a:rPr>
              <a:t>Integral</a:t>
            </a:r>
          </a:p>
        </p:txBody>
      </p:sp>
    </p:spTree>
    <p:extLst>
      <p:ext uri="{BB962C8B-B14F-4D97-AF65-F5344CB8AC3E}">
        <p14:creationId xmlns:p14="http://schemas.microsoft.com/office/powerpoint/2010/main" val="223888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[resizing simple UAP]</a:t>
            </a:r>
            <a:endParaRPr lang="en-US" dirty="0"/>
          </a:p>
        </p:txBody>
      </p:sp>
      <p:pic>
        <p:nvPicPr>
          <p:cNvPr id="5" name="Picture 4"/>
          <p:cNvPicPr>
            <a:picLocks noChangeAspect="1"/>
          </p:cNvPicPr>
          <p:nvPr/>
        </p:nvPicPr>
        <p:blipFill rotWithShape="1">
          <a:blip r:embed="rId3"/>
          <a:srcRect l="53383" b="12387"/>
          <a:stretch/>
        </p:blipFill>
        <p:spPr>
          <a:xfrm>
            <a:off x="882" y="-795574"/>
            <a:ext cx="12434711" cy="7790099"/>
          </a:xfrm>
          <a:prstGeom prst="rect">
            <a:avLst/>
          </a:prstGeom>
        </p:spPr>
      </p:pic>
      <p:sp>
        <p:nvSpPr>
          <p:cNvPr id="4" name="Title 2"/>
          <p:cNvSpPr txBox="1">
            <a:spLocks/>
          </p:cNvSpPr>
          <p:nvPr/>
        </p:nvSpPr>
        <p:spPr>
          <a:xfrm>
            <a:off x="1345185" y="2281097"/>
            <a:ext cx="10056972" cy="1828800"/>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705" b="0"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99" b="1" dirty="0">
                <a:solidFill>
                  <a:srgbClr val="FF0000"/>
                </a:solidFill>
              </a:rPr>
              <a:t>Show a different app</a:t>
            </a:r>
          </a:p>
        </p:txBody>
      </p:sp>
      <p:pic>
        <p:nvPicPr>
          <p:cNvPr id="6" name="Picture 5"/>
          <p:cNvPicPr>
            <a:picLocks noChangeAspect="1"/>
          </p:cNvPicPr>
          <p:nvPr/>
        </p:nvPicPr>
        <p:blipFill>
          <a:blip r:embed="rId4"/>
          <a:stretch>
            <a:fillRect/>
          </a:stretch>
        </p:blipFill>
        <p:spPr>
          <a:xfrm>
            <a:off x="946109" y="-143479"/>
            <a:ext cx="10456048" cy="6767079"/>
          </a:xfrm>
          <a:prstGeom prst="rect">
            <a:avLst/>
          </a:prstGeom>
        </p:spPr>
      </p:pic>
    </p:spTree>
    <p:extLst>
      <p:ext uri="{BB962C8B-B14F-4D97-AF65-F5344CB8AC3E}">
        <p14:creationId xmlns:p14="http://schemas.microsoft.com/office/powerpoint/2010/main" val="46567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3383" b="12387"/>
          <a:stretch/>
        </p:blipFill>
        <p:spPr>
          <a:xfrm>
            <a:off x="882" y="-795574"/>
            <a:ext cx="12434711" cy="7790099"/>
          </a:xfrm>
          <a:prstGeom prst="rect">
            <a:avLst/>
          </a:prstGeom>
        </p:spPr>
      </p:pic>
      <p:pic>
        <p:nvPicPr>
          <p:cNvPr id="4" name="Picture 3"/>
          <p:cNvPicPr>
            <a:picLocks noChangeAspect="1"/>
          </p:cNvPicPr>
          <p:nvPr/>
        </p:nvPicPr>
        <p:blipFill>
          <a:blip r:embed="rId4"/>
          <a:stretch>
            <a:fillRect/>
          </a:stretch>
        </p:blipFill>
        <p:spPr>
          <a:xfrm>
            <a:off x="946109" y="-136195"/>
            <a:ext cx="7963588" cy="5718991"/>
          </a:xfrm>
          <a:prstGeom prst="rect">
            <a:avLst/>
          </a:prstGeom>
        </p:spPr>
      </p:pic>
    </p:spTree>
    <p:extLst>
      <p:ext uri="{BB962C8B-B14F-4D97-AF65-F5344CB8AC3E}">
        <p14:creationId xmlns:p14="http://schemas.microsoft.com/office/powerpoint/2010/main" val="5765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494" r="20494"/>
          <a:stretch>
            <a:fillRect/>
          </a:stretch>
        </p:blipFill>
        <p:spPr/>
      </p:pic>
      <p:sp>
        <p:nvSpPr>
          <p:cNvPr id="2" name="Text Placeholder 1"/>
          <p:cNvSpPr>
            <a:spLocks noGrp="1"/>
          </p:cNvSpPr>
          <p:nvPr>
            <p:ph type="body" sz="quarter" idx="11"/>
          </p:nvPr>
        </p:nvSpPr>
        <p:spPr>
          <a:xfrm>
            <a:off x="275480" y="1221161"/>
            <a:ext cx="5484530" cy="1972950"/>
          </a:xfrm>
        </p:spPr>
        <p:txBody>
          <a:bodyPr/>
          <a:lstStyle/>
          <a:p>
            <a:endParaRPr lang="en-US" dirty="0" smtClean="0"/>
          </a:p>
          <a:p>
            <a:r>
              <a:rPr lang="en-US" dirty="0" smtClean="0"/>
              <a:t>Sometimes </a:t>
            </a:r>
            <a:r>
              <a:rPr lang="en-US" dirty="0"/>
              <a:t>a phone is not </a:t>
            </a:r>
            <a:r>
              <a:rPr lang="en-US" dirty="0" smtClean="0"/>
              <a:t>enough</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824" y="-1938"/>
            <a:ext cx="6215769" cy="7573157"/>
          </a:xfrm>
          <a:prstGeom prst="rect">
            <a:avLst/>
          </a:prstGeom>
        </p:spPr>
      </p:pic>
      <p:sp>
        <p:nvSpPr>
          <p:cNvPr id="3" name="Rectangle 2"/>
          <p:cNvSpPr/>
          <p:nvPr/>
        </p:nvSpPr>
        <p:spPr bwMode="auto">
          <a:xfrm>
            <a:off x="6219824" y="0"/>
            <a:ext cx="6215769" cy="757121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3889" t="11137" r="68290" b="26489"/>
          <a:stretch/>
        </p:blipFill>
        <p:spPr>
          <a:xfrm>
            <a:off x="7978018" y="1135305"/>
            <a:ext cx="2699381" cy="4723916"/>
          </a:xfrm>
          <a:prstGeom prst="rect">
            <a:avLst/>
          </a:prstGeom>
        </p:spPr>
      </p:pic>
      <p:pic>
        <p:nvPicPr>
          <p:cNvPr id="8"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273413" y="2416128"/>
            <a:ext cx="4105819" cy="2309523"/>
          </a:xfrm>
          <a:prstGeom prst="rect">
            <a:avLst/>
          </a:prstGeom>
        </p:spPr>
      </p:pic>
      <p:sp>
        <p:nvSpPr>
          <p:cNvPr id="4" name="Rectangle 12"/>
          <p:cNvSpPr/>
          <p:nvPr/>
        </p:nvSpPr>
        <p:spPr bwMode="auto">
          <a:xfrm>
            <a:off x="8171561" y="1382051"/>
            <a:ext cx="2309523" cy="40000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1821" y="1330700"/>
            <a:ext cx="2390529" cy="4034477"/>
          </a:xfrm>
          <a:prstGeom prst="rect">
            <a:avLst/>
          </a:prstGeom>
        </p:spPr>
      </p:pic>
    </p:spTree>
    <p:extLst>
      <p:ext uri="{BB962C8B-B14F-4D97-AF65-F5344CB8AC3E}">
        <p14:creationId xmlns:p14="http://schemas.microsoft.com/office/powerpoint/2010/main" val="329370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[resizing simple UAP]</a:t>
            </a:r>
            <a:endParaRPr lang="en-US" dirty="0"/>
          </a:p>
        </p:txBody>
      </p:sp>
      <p:pic>
        <p:nvPicPr>
          <p:cNvPr id="4" name="Picture 3"/>
          <p:cNvPicPr>
            <a:picLocks noChangeAspect="1"/>
          </p:cNvPicPr>
          <p:nvPr/>
        </p:nvPicPr>
        <p:blipFill rotWithShape="1">
          <a:blip r:embed="rId3"/>
          <a:srcRect l="53298" b="12387"/>
          <a:stretch/>
        </p:blipFill>
        <p:spPr>
          <a:xfrm>
            <a:off x="882" y="-722016"/>
            <a:ext cx="12436244" cy="7776709"/>
          </a:xfrm>
          <a:prstGeom prst="rect">
            <a:avLst/>
          </a:prstGeom>
        </p:spPr>
      </p:pic>
      <p:pic>
        <p:nvPicPr>
          <p:cNvPr id="7" name="Picture 6"/>
          <p:cNvPicPr>
            <a:picLocks noChangeAspect="1"/>
          </p:cNvPicPr>
          <p:nvPr/>
        </p:nvPicPr>
        <p:blipFill>
          <a:blip r:embed="rId4"/>
          <a:stretch>
            <a:fillRect/>
          </a:stretch>
        </p:blipFill>
        <p:spPr>
          <a:xfrm>
            <a:off x="946110" y="-143479"/>
            <a:ext cx="4271802" cy="4854321"/>
          </a:xfrm>
          <a:prstGeom prst="rect">
            <a:avLst/>
          </a:prstGeom>
        </p:spPr>
      </p:pic>
    </p:spTree>
    <p:extLst>
      <p:ext uri="{BB962C8B-B14F-4D97-AF65-F5344CB8AC3E}">
        <p14:creationId xmlns:p14="http://schemas.microsoft.com/office/powerpoint/2010/main" val="193211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lumMod val="20000"/>
                    <a:lumOff val="80000"/>
                  </a:schemeClr>
                </a:solidFill>
              </a:rPr>
              <a:t>Hardware</a:t>
            </a:r>
            <a:endParaRPr lang="en-US" dirty="0">
              <a:solidFill>
                <a:schemeClr val="tx1">
                  <a:lumMod val="20000"/>
                  <a:lumOff val="80000"/>
                </a:schemeClr>
              </a:solidFill>
            </a:endParaRPr>
          </a:p>
          <a:p>
            <a:r>
              <a:rPr lang="en-US" dirty="0" smtClean="0">
                <a:solidFill>
                  <a:schemeClr val="tx1">
                    <a:lumMod val="20000"/>
                    <a:lumOff val="80000"/>
                  </a:schemeClr>
                </a:solidFill>
              </a:rPr>
              <a:t>Adaptive Apps</a:t>
            </a:r>
            <a:endParaRPr lang="en-US" dirty="0">
              <a:solidFill>
                <a:schemeClr val="tx1">
                  <a:lumMod val="20000"/>
                  <a:lumOff val="80000"/>
                </a:schemeClr>
              </a:solidFill>
            </a:endParaRPr>
          </a:p>
          <a:p>
            <a:r>
              <a:rPr lang="en-US" dirty="0" smtClean="0">
                <a:solidFill>
                  <a:schemeClr val="tx1">
                    <a:lumMod val="20000"/>
                    <a:lumOff val="80000"/>
                  </a:schemeClr>
                </a:solidFill>
              </a:rPr>
              <a:t>Packaging</a:t>
            </a:r>
          </a:p>
          <a:p>
            <a:r>
              <a:rPr lang="en-US" dirty="0" smtClean="0">
                <a:solidFill>
                  <a:schemeClr val="tx1">
                    <a:lumMod val="20000"/>
                    <a:lumOff val="80000"/>
                  </a:schemeClr>
                </a:solidFill>
              </a:rPr>
              <a:t>Testing </a:t>
            </a:r>
          </a:p>
          <a:p>
            <a:r>
              <a:rPr lang="en-US" dirty="0" smtClean="0"/>
              <a:t>Scaling</a:t>
            </a:r>
            <a:endParaRPr lang="en-US" dirty="0"/>
          </a:p>
          <a:p>
            <a:r>
              <a:rPr lang="en-US" dirty="0" smtClean="0">
                <a:solidFill>
                  <a:schemeClr val="tx1">
                    <a:lumMod val="20000"/>
                    <a:lumOff val="80000"/>
                  </a:schemeClr>
                </a:solidFill>
              </a:rPr>
              <a:t>Multi-screen</a:t>
            </a:r>
            <a:endParaRPr lang="en-US" dirty="0">
              <a:solidFill>
                <a:schemeClr val="tx1">
                  <a:lumMod val="20000"/>
                  <a:lumOff val="80000"/>
                </a:schemeClr>
              </a:solidFill>
            </a:endParaRPr>
          </a:p>
        </p:txBody>
      </p:sp>
      <p:pic>
        <p:nvPicPr>
          <p:cNvPr id="4" name="Picture Placeholder 3"/>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283604" y="2192224"/>
            <a:ext cx="3915114" cy="2610077"/>
          </a:xfrm>
        </p:spPr>
      </p:pic>
      <p:sp>
        <p:nvSpPr>
          <p:cNvPr id="5" name="Title 4"/>
          <p:cNvSpPr>
            <a:spLocks noGrp="1"/>
          </p:cNvSpPr>
          <p:nvPr>
            <p:ph type="title"/>
          </p:nvPr>
        </p:nvSpPr>
        <p:spPr/>
        <p:txBody>
          <a:bodyPr/>
          <a:lstStyle/>
          <a:p>
            <a:r>
              <a:rPr lang="en-US" dirty="0"/>
              <a:t>Developer </a:t>
            </a:r>
            <a:r>
              <a:rPr lang="en-US" dirty="0" smtClean="0"/>
              <a:t>considerations</a:t>
            </a:r>
            <a:endParaRPr lang="en-US" dirty="0"/>
          </a:p>
        </p:txBody>
      </p:sp>
      <p:sp>
        <p:nvSpPr>
          <p:cNvPr id="6" name="Right Brace 2"/>
          <p:cNvSpPr/>
          <p:nvPr/>
        </p:nvSpPr>
        <p:spPr>
          <a:xfrm>
            <a:off x="8270764" y="2457798"/>
            <a:ext cx="466302" cy="1602912"/>
          </a:xfrm>
          <a:prstGeom prst="rightBrace">
            <a:avLst>
              <a:gd name="adj1" fmla="val 43750"/>
              <a:gd name="adj2" fmla="val 50000"/>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dirty="0">
              <a:solidFill>
                <a:srgbClr val="404040">
                  <a:lumMod val="20000"/>
                  <a:lumOff val="80000"/>
                </a:srgbClr>
              </a:solidFill>
            </a:endParaRPr>
          </a:p>
        </p:txBody>
      </p:sp>
      <p:sp>
        <p:nvSpPr>
          <p:cNvPr id="8" name="Rectangle 10"/>
          <p:cNvSpPr/>
          <p:nvPr/>
        </p:nvSpPr>
        <p:spPr>
          <a:xfrm>
            <a:off x="8737066" y="3040062"/>
            <a:ext cx="998998" cy="382308"/>
          </a:xfrm>
          <a:prstGeom prst="rect">
            <a:avLst/>
          </a:prstGeom>
          <a:ln>
            <a:noFill/>
          </a:ln>
        </p:spPr>
        <p:txBody>
          <a:bodyPr wrap="none">
            <a:spAutoFit/>
          </a:bodyPr>
          <a:lstStyle/>
          <a:p>
            <a:pPr defTabSz="932597"/>
            <a:r>
              <a:rPr lang="en-US" sz="1836" dirty="0">
                <a:solidFill>
                  <a:srgbClr val="404040">
                    <a:lumMod val="20000"/>
                    <a:lumOff val="80000"/>
                  </a:srgbClr>
                </a:solidFill>
              </a:rPr>
              <a:t>Integral</a:t>
            </a:r>
          </a:p>
        </p:txBody>
      </p:sp>
    </p:spTree>
    <p:extLst>
      <p:ext uri="{BB962C8B-B14F-4D97-AF65-F5344CB8AC3E}">
        <p14:creationId xmlns:p14="http://schemas.microsoft.com/office/powerpoint/2010/main" val="213368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751" y="2125663"/>
            <a:ext cx="9795126" cy="1828800"/>
          </a:xfrm>
        </p:spPr>
        <p:txBody>
          <a:bodyPr/>
          <a:lstStyle/>
          <a:p>
            <a:r>
              <a:rPr lang="en-US" sz="4488" dirty="0"/>
              <a:t>Think about how your app scales to the big screen.</a:t>
            </a:r>
            <a:endParaRPr lang="en-US" sz="4488" b="1" dirty="0"/>
          </a:p>
        </p:txBody>
      </p:sp>
    </p:spTree>
    <p:extLst>
      <p:ext uri="{BB962C8B-B14F-4D97-AF65-F5344CB8AC3E}">
        <p14:creationId xmlns:p14="http://schemas.microsoft.com/office/powerpoint/2010/main" val="114807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23969"/>
          <a:stretch/>
        </p:blipFill>
        <p:spPr>
          <a:xfrm>
            <a:off x="3593052" y="1883239"/>
            <a:ext cx="3594322" cy="2792248"/>
          </a:xfrm>
          <a:prstGeom prst="rect">
            <a:avLst/>
          </a:prstGeom>
        </p:spPr>
      </p:pic>
      <p:pic>
        <p:nvPicPr>
          <p:cNvPr id="30" name="Picture 29"/>
          <p:cNvPicPr>
            <a:picLocks noChangeAspect="1"/>
          </p:cNvPicPr>
          <p:nvPr/>
        </p:nvPicPr>
        <p:blipFill>
          <a:blip r:embed="rId4"/>
          <a:stretch>
            <a:fillRect/>
          </a:stretch>
        </p:blipFill>
        <p:spPr>
          <a:xfrm>
            <a:off x="877157" y="1391982"/>
            <a:ext cx="1666254" cy="3283504"/>
          </a:xfrm>
          <a:prstGeom prst="rect">
            <a:avLst/>
          </a:prstGeom>
        </p:spPr>
      </p:pic>
      <p:sp>
        <p:nvSpPr>
          <p:cNvPr id="4" name="TextBox 3"/>
          <p:cNvSpPr txBox="1"/>
          <p:nvPr/>
        </p:nvSpPr>
        <p:spPr>
          <a:xfrm>
            <a:off x="4507099" y="4784896"/>
            <a:ext cx="1766225"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Scale-100</a:t>
            </a:r>
          </a:p>
        </p:txBody>
      </p:sp>
      <p:sp>
        <p:nvSpPr>
          <p:cNvPr id="57" name="TextBox 56"/>
          <p:cNvSpPr txBox="1"/>
          <p:nvPr/>
        </p:nvSpPr>
        <p:spPr>
          <a:xfrm>
            <a:off x="8861651" y="4784896"/>
            <a:ext cx="1766225"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Scale-150</a:t>
            </a:r>
          </a:p>
        </p:txBody>
      </p:sp>
      <p:sp>
        <p:nvSpPr>
          <p:cNvPr id="61" name="TextBox 60"/>
          <p:cNvSpPr txBox="1"/>
          <p:nvPr/>
        </p:nvSpPr>
        <p:spPr>
          <a:xfrm>
            <a:off x="827170" y="4784896"/>
            <a:ext cx="1766225"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Scale-300</a:t>
            </a:r>
          </a:p>
        </p:txBody>
      </p:sp>
      <p:grpSp>
        <p:nvGrpSpPr>
          <p:cNvPr id="17" name="Group 16"/>
          <p:cNvGrpSpPr/>
          <p:nvPr/>
        </p:nvGrpSpPr>
        <p:grpSpPr>
          <a:xfrm>
            <a:off x="7430282" y="1952302"/>
            <a:ext cx="4628964" cy="2654120"/>
            <a:chOff x="164954" y="3806880"/>
            <a:chExt cx="4538612" cy="2602315"/>
          </a:xfrm>
        </p:grpSpPr>
        <p:pic>
          <p:nvPicPr>
            <p:cNvPr id="18" name="Picture 17"/>
            <p:cNvPicPr>
              <a:picLocks noChangeAspect="1"/>
            </p:cNvPicPr>
            <p:nvPr/>
          </p:nvPicPr>
          <p:blipFill rotWithShape="1">
            <a:blip r:embed="rId5"/>
            <a:srcRect b="7965"/>
            <a:stretch/>
          </p:blipFill>
          <p:spPr>
            <a:xfrm>
              <a:off x="164954" y="3806880"/>
              <a:ext cx="4538612" cy="2404509"/>
            </a:xfrm>
            <a:prstGeom prst="rect">
              <a:avLst/>
            </a:prstGeom>
          </p:spPr>
        </p:pic>
        <p:pic>
          <p:nvPicPr>
            <p:cNvPr id="19" name="Picture 18"/>
            <p:cNvPicPr>
              <a:picLocks noChangeAspect="1"/>
            </p:cNvPicPr>
            <p:nvPr/>
          </p:nvPicPr>
          <p:blipFill rotWithShape="1">
            <a:blip r:embed="rId5"/>
            <a:srcRect t="91380"/>
            <a:stretch/>
          </p:blipFill>
          <p:spPr>
            <a:xfrm rot="10800000">
              <a:off x="1712457" y="6180595"/>
              <a:ext cx="1443606" cy="228600"/>
            </a:xfrm>
            <a:prstGeom prst="rect">
              <a:avLst/>
            </a:prstGeom>
          </p:spPr>
        </p:pic>
      </p:grpSp>
    </p:spTree>
    <p:extLst>
      <p:ext uri="{BB962C8B-B14F-4D97-AF65-F5344CB8AC3E}">
        <p14:creationId xmlns:p14="http://schemas.microsoft.com/office/powerpoint/2010/main" val="3777940122"/>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939629" y="486374"/>
            <a:ext cx="5463648" cy="690942"/>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800" dirty="0">
                <a:gradFill>
                  <a:gsLst>
                    <a:gs pos="2917">
                      <a:srgbClr val="404040"/>
                    </a:gs>
                    <a:gs pos="30000">
                      <a:srgbClr val="404040"/>
                    </a:gs>
                  </a:gsLst>
                  <a:lin ang="5400000" scaled="0"/>
                </a:gradFill>
              </a:rPr>
              <a:t>Resource Management System</a:t>
            </a:r>
          </a:p>
        </p:txBody>
      </p:sp>
      <p:pic>
        <p:nvPicPr>
          <p:cNvPr id="16" name="Picture 15"/>
          <p:cNvPicPr>
            <a:picLocks noChangeAspect="1"/>
          </p:cNvPicPr>
          <p:nvPr/>
        </p:nvPicPr>
        <p:blipFill rotWithShape="1">
          <a:blip r:embed="rId3"/>
          <a:srcRect l="23969"/>
          <a:stretch/>
        </p:blipFill>
        <p:spPr>
          <a:xfrm>
            <a:off x="3593052" y="1883239"/>
            <a:ext cx="3594322" cy="2792248"/>
          </a:xfrm>
          <a:prstGeom prst="rect">
            <a:avLst/>
          </a:prstGeom>
        </p:spPr>
      </p:pic>
      <p:pic>
        <p:nvPicPr>
          <p:cNvPr id="20" name="Picture 19"/>
          <p:cNvPicPr>
            <a:picLocks noChangeAspect="1"/>
          </p:cNvPicPr>
          <p:nvPr/>
        </p:nvPicPr>
        <p:blipFill>
          <a:blip r:embed="rId4"/>
          <a:stretch>
            <a:fillRect/>
          </a:stretch>
        </p:blipFill>
        <p:spPr>
          <a:xfrm>
            <a:off x="877157" y="1391982"/>
            <a:ext cx="1666254" cy="3283504"/>
          </a:xfrm>
          <a:prstGeom prst="rect">
            <a:avLst/>
          </a:prstGeom>
        </p:spPr>
      </p:pic>
      <p:sp>
        <p:nvSpPr>
          <p:cNvPr id="22" name="TextBox 21"/>
          <p:cNvSpPr txBox="1"/>
          <p:nvPr/>
        </p:nvSpPr>
        <p:spPr>
          <a:xfrm>
            <a:off x="4507099" y="4784896"/>
            <a:ext cx="1766225"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Scale-100</a:t>
            </a:r>
          </a:p>
        </p:txBody>
      </p:sp>
      <p:sp>
        <p:nvSpPr>
          <p:cNvPr id="23" name="TextBox 22"/>
          <p:cNvSpPr txBox="1"/>
          <p:nvPr/>
        </p:nvSpPr>
        <p:spPr>
          <a:xfrm>
            <a:off x="8861651" y="4784896"/>
            <a:ext cx="1766225"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Scale-150</a:t>
            </a:r>
          </a:p>
        </p:txBody>
      </p:sp>
      <p:sp>
        <p:nvSpPr>
          <p:cNvPr id="24" name="TextBox 23"/>
          <p:cNvSpPr txBox="1"/>
          <p:nvPr/>
        </p:nvSpPr>
        <p:spPr>
          <a:xfrm>
            <a:off x="827170" y="4784896"/>
            <a:ext cx="1766225"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Scale-300</a:t>
            </a:r>
          </a:p>
        </p:txBody>
      </p:sp>
      <p:grpSp>
        <p:nvGrpSpPr>
          <p:cNvPr id="25" name="Group 24"/>
          <p:cNvGrpSpPr/>
          <p:nvPr/>
        </p:nvGrpSpPr>
        <p:grpSpPr>
          <a:xfrm>
            <a:off x="7430282" y="1952302"/>
            <a:ext cx="4628964" cy="2654120"/>
            <a:chOff x="164954" y="3806880"/>
            <a:chExt cx="4538612" cy="2602315"/>
          </a:xfrm>
        </p:grpSpPr>
        <p:pic>
          <p:nvPicPr>
            <p:cNvPr id="26" name="Picture 25"/>
            <p:cNvPicPr>
              <a:picLocks noChangeAspect="1"/>
            </p:cNvPicPr>
            <p:nvPr/>
          </p:nvPicPr>
          <p:blipFill rotWithShape="1">
            <a:blip r:embed="rId5"/>
            <a:srcRect b="7965"/>
            <a:stretch/>
          </p:blipFill>
          <p:spPr>
            <a:xfrm>
              <a:off x="164954" y="3806880"/>
              <a:ext cx="4538612" cy="2404509"/>
            </a:xfrm>
            <a:prstGeom prst="rect">
              <a:avLst/>
            </a:prstGeom>
          </p:spPr>
        </p:pic>
        <p:pic>
          <p:nvPicPr>
            <p:cNvPr id="27" name="Picture 26"/>
            <p:cNvPicPr>
              <a:picLocks noChangeAspect="1"/>
            </p:cNvPicPr>
            <p:nvPr/>
          </p:nvPicPr>
          <p:blipFill rotWithShape="1">
            <a:blip r:embed="rId5"/>
            <a:srcRect t="91380"/>
            <a:stretch/>
          </p:blipFill>
          <p:spPr>
            <a:xfrm rot="10800000">
              <a:off x="1712457" y="6180595"/>
              <a:ext cx="1443606" cy="228600"/>
            </a:xfrm>
            <a:prstGeom prst="rect">
              <a:avLst/>
            </a:prstGeom>
          </p:spPr>
        </p:pic>
      </p:grpSp>
    </p:spTree>
    <p:extLst>
      <p:ext uri="{BB962C8B-B14F-4D97-AF65-F5344CB8AC3E}">
        <p14:creationId xmlns:p14="http://schemas.microsoft.com/office/powerpoint/2010/main" val="3225495141"/>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24020"/>
          <a:stretch/>
        </p:blipFill>
        <p:spPr>
          <a:xfrm>
            <a:off x="4506316" y="857361"/>
            <a:ext cx="7232222" cy="5622081"/>
          </a:xfrm>
          <a:prstGeom prst="rect">
            <a:avLst/>
          </a:prstGeom>
        </p:spPr>
      </p:pic>
      <p:pic>
        <p:nvPicPr>
          <p:cNvPr id="30" name="Picture 29"/>
          <p:cNvPicPr>
            <a:picLocks noChangeAspect="1"/>
          </p:cNvPicPr>
          <p:nvPr/>
        </p:nvPicPr>
        <p:blipFill>
          <a:blip r:embed="rId4"/>
          <a:stretch>
            <a:fillRect/>
          </a:stretch>
        </p:blipFill>
        <p:spPr>
          <a:xfrm>
            <a:off x="1139912" y="1081841"/>
            <a:ext cx="2333171" cy="4597723"/>
          </a:xfrm>
          <a:prstGeom prst="rect">
            <a:avLst/>
          </a:prstGeom>
        </p:spPr>
      </p:pic>
      <p:sp>
        <p:nvSpPr>
          <p:cNvPr id="14" name="Rounded Rectangle 13"/>
          <p:cNvSpPr/>
          <p:nvPr/>
        </p:nvSpPr>
        <p:spPr bwMode="auto">
          <a:xfrm>
            <a:off x="4917498" y="1030030"/>
            <a:ext cx="5737081" cy="3166685"/>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8" name="Rounded Rectangle 17"/>
          <p:cNvSpPr/>
          <p:nvPr/>
        </p:nvSpPr>
        <p:spPr bwMode="auto">
          <a:xfrm>
            <a:off x="1290815" y="1612327"/>
            <a:ext cx="2031364" cy="3536749"/>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63" name="TextBox 62"/>
          <p:cNvSpPr txBox="1"/>
          <p:nvPr/>
        </p:nvSpPr>
        <p:spPr>
          <a:xfrm>
            <a:off x="1081547" y="2841935"/>
            <a:ext cx="2473154" cy="973456"/>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400" dirty="0">
                <a:gradFill>
                  <a:gsLst>
                    <a:gs pos="2917">
                      <a:srgbClr val="404040"/>
                    </a:gs>
                    <a:gs pos="30000">
                      <a:srgbClr val="404040"/>
                    </a:gs>
                  </a:gsLst>
                  <a:lin ang="5400000" scaled="0"/>
                </a:gradFill>
              </a:rPr>
              <a:t>Scale </a:t>
            </a:r>
            <a:br>
              <a:rPr lang="en-US" sz="2400" dirty="0">
                <a:gradFill>
                  <a:gsLst>
                    <a:gs pos="2917">
                      <a:srgbClr val="404040"/>
                    </a:gs>
                    <a:gs pos="30000">
                      <a:srgbClr val="404040"/>
                    </a:gs>
                  </a:gsLst>
                  <a:lin ang="5400000" scaled="0"/>
                </a:gradFill>
              </a:rPr>
            </a:br>
            <a:r>
              <a:rPr lang="en-US" sz="2400" dirty="0">
                <a:gradFill>
                  <a:gsLst>
                    <a:gs pos="2917">
                      <a:srgbClr val="404040"/>
                    </a:gs>
                    <a:gs pos="30000">
                      <a:srgbClr val="404040"/>
                    </a:gs>
                  </a:gsLst>
                  <a:lin ang="5400000" scaled="0"/>
                </a:gradFill>
              </a:rPr>
              <a:t>200-400</a:t>
            </a:r>
          </a:p>
        </p:txBody>
      </p:sp>
    </p:spTree>
    <p:extLst>
      <p:ext uri="{BB962C8B-B14F-4D97-AF65-F5344CB8AC3E}">
        <p14:creationId xmlns:p14="http://schemas.microsoft.com/office/powerpoint/2010/main" val="251317342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24020"/>
          <a:stretch/>
        </p:blipFill>
        <p:spPr>
          <a:xfrm>
            <a:off x="4506316" y="857361"/>
            <a:ext cx="7232222" cy="5622081"/>
          </a:xfrm>
          <a:prstGeom prst="rect">
            <a:avLst/>
          </a:prstGeom>
        </p:spPr>
      </p:pic>
      <p:pic>
        <p:nvPicPr>
          <p:cNvPr id="30" name="Picture 29"/>
          <p:cNvPicPr>
            <a:picLocks noChangeAspect="1"/>
          </p:cNvPicPr>
          <p:nvPr/>
        </p:nvPicPr>
        <p:blipFill>
          <a:blip r:embed="rId4"/>
          <a:stretch>
            <a:fillRect/>
          </a:stretch>
        </p:blipFill>
        <p:spPr>
          <a:xfrm>
            <a:off x="1139912" y="1081841"/>
            <a:ext cx="2333171" cy="4597723"/>
          </a:xfrm>
          <a:prstGeom prst="rect">
            <a:avLst/>
          </a:prstGeom>
        </p:spPr>
      </p:pic>
      <p:sp>
        <p:nvSpPr>
          <p:cNvPr id="14" name="Rounded Rectangle 13"/>
          <p:cNvSpPr/>
          <p:nvPr/>
        </p:nvSpPr>
        <p:spPr bwMode="auto">
          <a:xfrm>
            <a:off x="4917498" y="1030030"/>
            <a:ext cx="5737081" cy="3166685"/>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8" name="Rounded Rectangle 17"/>
          <p:cNvSpPr/>
          <p:nvPr/>
        </p:nvSpPr>
        <p:spPr bwMode="auto">
          <a:xfrm>
            <a:off x="1290815" y="1612327"/>
            <a:ext cx="2031364" cy="3536749"/>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63" name="TextBox 62"/>
          <p:cNvSpPr txBox="1"/>
          <p:nvPr/>
        </p:nvSpPr>
        <p:spPr>
          <a:xfrm>
            <a:off x="1081547" y="2841935"/>
            <a:ext cx="2473154" cy="973456"/>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400" dirty="0">
                <a:gradFill>
                  <a:gsLst>
                    <a:gs pos="2917">
                      <a:srgbClr val="404040"/>
                    </a:gs>
                    <a:gs pos="30000">
                      <a:srgbClr val="404040"/>
                    </a:gs>
                  </a:gsLst>
                  <a:lin ang="5400000" scaled="0"/>
                </a:gradFill>
              </a:rPr>
              <a:t>Scale </a:t>
            </a:r>
            <a:br>
              <a:rPr lang="en-US" sz="2400" dirty="0">
                <a:gradFill>
                  <a:gsLst>
                    <a:gs pos="2917">
                      <a:srgbClr val="404040"/>
                    </a:gs>
                    <a:gs pos="30000">
                      <a:srgbClr val="404040"/>
                    </a:gs>
                  </a:gsLst>
                  <a:lin ang="5400000" scaled="0"/>
                </a:gradFill>
              </a:rPr>
            </a:br>
            <a:r>
              <a:rPr lang="en-US" sz="2400" dirty="0">
                <a:gradFill>
                  <a:gsLst>
                    <a:gs pos="2917">
                      <a:srgbClr val="404040"/>
                    </a:gs>
                    <a:gs pos="30000">
                      <a:srgbClr val="404040"/>
                    </a:gs>
                  </a:gsLst>
                  <a:lin ang="5400000" scaled="0"/>
                </a:gradFill>
              </a:rPr>
              <a:t>200-400</a:t>
            </a:r>
          </a:p>
        </p:txBody>
      </p:sp>
      <p:sp>
        <p:nvSpPr>
          <p:cNvPr id="10" name="TextBox 9"/>
          <p:cNvSpPr txBox="1"/>
          <p:nvPr/>
        </p:nvSpPr>
        <p:spPr>
          <a:xfrm>
            <a:off x="6549462" y="2133315"/>
            <a:ext cx="2473154" cy="973456"/>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400" dirty="0">
                <a:gradFill>
                  <a:gsLst>
                    <a:gs pos="2917">
                      <a:srgbClr val="404040"/>
                    </a:gs>
                    <a:gs pos="30000">
                      <a:srgbClr val="404040"/>
                    </a:gs>
                  </a:gsLst>
                  <a:lin ang="5400000" scaled="0"/>
                </a:gradFill>
              </a:rPr>
              <a:t>Scale </a:t>
            </a:r>
            <a:br>
              <a:rPr lang="en-US" sz="2400" dirty="0">
                <a:gradFill>
                  <a:gsLst>
                    <a:gs pos="2917">
                      <a:srgbClr val="404040"/>
                    </a:gs>
                    <a:gs pos="30000">
                      <a:srgbClr val="404040"/>
                    </a:gs>
                  </a:gsLst>
                  <a:lin ang="5400000" scaled="0"/>
                </a:gradFill>
              </a:rPr>
            </a:br>
            <a:r>
              <a:rPr lang="en-US" sz="2400" dirty="0">
                <a:gradFill>
                  <a:gsLst>
                    <a:gs pos="2917">
                      <a:srgbClr val="404040"/>
                    </a:gs>
                    <a:gs pos="30000">
                      <a:srgbClr val="404040"/>
                    </a:gs>
                  </a:gsLst>
                  <a:lin ang="5400000" scaled="0"/>
                </a:gradFill>
              </a:rPr>
              <a:t>100-150</a:t>
            </a:r>
          </a:p>
        </p:txBody>
      </p:sp>
    </p:spTree>
    <p:extLst>
      <p:ext uri="{BB962C8B-B14F-4D97-AF65-F5344CB8AC3E}">
        <p14:creationId xmlns:p14="http://schemas.microsoft.com/office/powerpoint/2010/main" val="120971624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4255731" y="1402813"/>
            <a:ext cx="1666254" cy="3283504"/>
          </a:xfrm>
          <a:prstGeom prst="rect">
            <a:avLst/>
          </a:prstGeom>
        </p:spPr>
      </p:pic>
      <p:sp>
        <p:nvSpPr>
          <p:cNvPr id="18" name="Rounded Rectangle 17"/>
          <p:cNvSpPr/>
          <p:nvPr/>
        </p:nvSpPr>
        <p:spPr bwMode="auto">
          <a:xfrm>
            <a:off x="4365983" y="1813396"/>
            <a:ext cx="1450716" cy="2525801"/>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63" name="TextBox 62"/>
          <p:cNvSpPr txBox="1"/>
          <p:nvPr/>
        </p:nvSpPr>
        <p:spPr>
          <a:xfrm>
            <a:off x="4205744" y="2448521"/>
            <a:ext cx="1766225" cy="634440"/>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400" dirty="0">
                <a:gradFill>
                  <a:gsLst>
                    <a:gs pos="2917">
                      <a:srgbClr val="404040"/>
                    </a:gs>
                    <a:gs pos="30000">
                      <a:srgbClr val="404040"/>
                    </a:gs>
                  </a:gsLst>
                  <a:lin ang="5400000" scaled="0"/>
                </a:gradFill>
              </a:rPr>
              <a:t>Scale-300</a:t>
            </a:r>
          </a:p>
        </p:txBody>
      </p:sp>
      <p:sp>
        <p:nvSpPr>
          <p:cNvPr id="8" name="TextBox 7"/>
          <p:cNvSpPr txBox="1"/>
          <p:nvPr/>
        </p:nvSpPr>
        <p:spPr>
          <a:xfrm>
            <a:off x="190473" y="1081842"/>
            <a:ext cx="3021397" cy="1086460"/>
          </a:xfrm>
          <a:prstGeom prst="rect">
            <a:avLst/>
          </a:prstGeom>
          <a:noFill/>
        </p:spPr>
        <p:txBody>
          <a:bodyPr wrap="square" lIns="182854" tIns="146283" rIns="182854" bIns="146283" rtlCol="0">
            <a:spAutoFit/>
          </a:bodyPr>
          <a:lstStyle/>
          <a:p>
            <a:pPr defTabSz="932597">
              <a:lnSpc>
                <a:spcPct val="90000"/>
              </a:lnSpc>
              <a:spcAft>
                <a:spcPts val="600"/>
              </a:spcAft>
            </a:pPr>
            <a:r>
              <a:rPr lang="en-US" sz="2800" b="1" dirty="0">
                <a:gradFill>
                  <a:gsLst>
                    <a:gs pos="2917">
                      <a:srgbClr val="404040"/>
                    </a:gs>
                    <a:gs pos="30000">
                      <a:srgbClr val="404040"/>
                    </a:gs>
                  </a:gsLst>
                  <a:lin ang="5400000" scaled="0"/>
                </a:gradFill>
              </a:rPr>
              <a:t>Scale resources available:</a:t>
            </a:r>
          </a:p>
        </p:txBody>
      </p:sp>
      <p:sp>
        <p:nvSpPr>
          <p:cNvPr id="10" name="TextBox 9"/>
          <p:cNvSpPr txBox="1"/>
          <p:nvPr/>
        </p:nvSpPr>
        <p:spPr>
          <a:xfrm>
            <a:off x="190473" y="2152738"/>
            <a:ext cx="1766225"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Scale-300</a:t>
            </a:r>
          </a:p>
        </p:txBody>
      </p:sp>
    </p:spTree>
    <p:extLst>
      <p:ext uri="{BB962C8B-B14F-4D97-AF65-F5344CB8AC3E}">
        <p14:creationId xmlns:p14="http://schemas.microsoft.com/office/powerpoint/2010/main" val="370058972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24020"/>
          <a:stretch/>
        </p:blipFill>
        <p:spPr>
          <a:xfrm>
            <a:off x="6595149" y="960984"/>
            <a:ext cx="5713312" cy="4441334"/>
          </a:xfrm>
          <a:prstGeom prst="rect">
            <a:avLst/>
          </a:prstGeom>
        </p:spPr>
      </p:pic>
      <p:pic>
        <p:nvPicPr>
          <p:cNvPr id="30" name="Picture 29"/>
          <p:cNvPicPr>
            <a:picLocks noChangeAspect="1"/>
          </p:cNvPicPr>
          <p:nvPr/>
        </p:nvPicPr>
        <p:blipFill>
          <a:blip r:embed="rId4"/>
          <a:stretch>
            <a:fillRect/>
          </a:stretch>
        </p:blipFill>
        <p:spPr>
          <a:xfrm>
            <a:off x="4255731" y="1402813"/>
            <a:ext cx="1666254" cy="3283504"/>
          </a:xfrm>
          <a:prstGeom prst="rect">
            <a:avLst/>
          </a:prstGeom>
        </p:spPr>
      </p:pic>
      <p:sp>
        <p:nvSpPr>
          <p:cNvPr id="14" name="Rounded Rectangle 13"/>
          <p:cNvSpPr/>
          <p:nvPr/>
        </p:nvSpPr>
        <p:spPr bwMode="auto">
          <a:xfrm>
            <a:off x="6904738" y="1081842"/>
            <a:ext cx="4568404" cy="2513974"/>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7" name="TextBox 16"/>
          <p:cNvSpPr txBox="1"/>
          <p:nvPr/>
        </p:nvSpPr>
        <p:spPr>
          <a:xfrm>
            <a:off x="8001635" y="2032608"/>
            <a:ext cx="2374610" cy="698856"/>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856" b="1" dirty="0">
                <a:solidFill>
                  <a:srgbClr val="669900"/>
                </a:solidFill>
              </a:rPr>
              <a:t>Scale-100</a:t>
            </a:r>
          </a:p>
        </p:txBody>
      </p:sp>
      <p:sp>
        <p:nvSpPr>
          <p:cNvPr id="18" name="Rounded Rectangle 17"/>
          <p:cNvSpPr/>
          <p:nvPr/>
        </p:nvSpPr>
        <p:spPr bwMode="auto">
          <a:xfrm>
            <a:off x="4365983" y="1813396"/>
            <a:ext cx="1450716" cy="2525801"/>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63" name="TextBox 62"/>
          <p:cNvSpPr txBox="1"/>
          <p:nvPr/>
        </p:nvSpPr>
        <p:spPr>
          <a:xfrm>
            <a:off x="4205744" y="2448521"/>
            <a:ext cx="1766225" cy="634440"/>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400" dirty="0">
                <a:gradFill>
                  <a:gsLst>
                    <a:gs pos="2917">
                      <a:srgbClr val="404040"/>
                    </a:gs>
                    <a:gs pos="30000">
                      <a:srgbClr val="404040"/>
                    </a:gs>
                  </a:gsLst>
                  <a:lin ang="5400000" scaled="0"/>
                </a:gradFill>
              </a:rPr>
              <a:t>Scale-300</a:t>
            </a:r>
          </a:p>
        </p:txBody>
      </p:sp>
      <p:sp>
        <p:nvSpPr>
          <p:cNvPr id="11" name="TextBox 10"/>
          <p:cNvSpPr txBox="1"/>
          <p:nvPr/>
        </p:nvSpPr>
        <p:spPr>
          <a:xfrm>
            <a:off x="190473" y="1081842"/>
            <a:ext cx="3021397" cy="1086460"/>
          </a:xfrm>
          <a:prstGeom prst="rect">
            <a:avLst/>
          </a:prstGeom>
          <a:noFill/>
        </p:spPr>
        <p:txBody>
          <a:bodyPr wrap="square" lIns="182854" tIns="146283" rIns="182854" bIns="146283" rtlCol="0">
            <a:spAutoFit/>
          </a:bodyPr>
          <a:lstStyle/>
          <a:p>
            <a:pPr defTabSz="932597">
              <a:lnSpc>
                <a:spcPct val="90000"/>
              </a:lnSpc>
              <a:spcAft>
                <a:spcPts val="600"/>
              </a:spcAft>
            </a:pPr>
            <a:r>
              <a:rPr lang="en-US" sz="2800" b="1" dirty="0">
                <a:gradFill>
                  <a:gsLst>
                    <a:gs pos="2917">
                      <a:srgbClr val="404040"/>
                    </a:gs>
                    <a:gs pos="30000">
                      <a:srgbClr val="404040"/>
                    </a:gs>
                  </a:gsLst>
                  <a:lin ang="5400000" scaled="0"/>
                </a:gradFill>
              </a:rPr>
              <a:t>Scale resources available:</a:t>
            </a:r>
          </a:p>
        </p:txBody>
      </p:sp>
      <p:sp>
        <p:nvSpPr>
          <p:cNvPr id="12" name="TextBox 11"/>
          <p:cNvSpPr txBox="1"/>
          <p:nvPr/>
        </p:nvSpPr>
        <p:spPr>
          <a:xfrm>
            <a:off x="190473" y="2152738"/>
            <a:ext cx="1766225"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Scale-300</a:t>
            </a:r>
          </a:p>
        </p:txBody>
      </p:sp>
    </p:spTree>
    <p:extLst>
      <p:ext uri="{BB962C8B-B14F-4D97-AF65-F5344CB8AC3E}">
        <p14:creationId xmlns:p14="http://schemas.microsoft.com/office/powerpoint/2010/main" val="2296873801"/>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24020"/>
          <a:stretch/>
        </p:blipFill>
        <p:spPr>
          <a:xfrm>
            <a:off x="6595149" y="960984"/>
            <a:ext cx="5713312" cy="4441334"/>
          </a:xfrm>
          <a:prstGeom prst="rect">
            <a:avLst/>
          </a:prstGeom>
        </p:spPr>
      </p:pic>
      <p:pic>
        <p:nvPicPr>
          <p:cNvPr id="30" name="Picture 29"/>
          <p:cNvPicPr>
            <a:picLocks noChangeAspect="1"/>
          </p:cNvPicPr>
          <p:nvPr/>
        </p:nvPicPr>
        <p:blipFill>
          <a:blip r:embed="rId4"/>
          <a:stretch>
            <a:fillRect/>
          </a:stretch>
        </p:blipFill>
        <p:spPr>
          <a:xfrm>
            <a:off x="4255731" y="1402813"/>
            <a:ext cx="1666254" cy="3283504"/>
          </a:xfrm>
          <a:prstGeom prst="rect">
            <a:avLst/>
          </a:prstGeom>
        </p:spPr>
      </p:pic>
      <p:sp>
        <p:nvSpPr>
          <p:cNvPr id="14" name="Rounded Rectangle 13"/>
          <p:cNvSpPr/>
          <p:nvPr/>
        </p:nvSpPr>
        <p:spPr bwMode="auto">
          <a:xfrm>
            <a:off x="6904738" y="1081842"/>
            <a:ext cx="4568404" cy="2513974"/>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8" name="Rounded Rectangle 17"/>
          <p:cNvSpPr/>
          <p:nvPr/>
        </p:nvSpPr>
        <p:spPr bwMode="auto">
          <a:xfrm>
            <a:off x="4365983" y="1813396"/>
            <a:ext cx="1450716" cy="2525801"/>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63" name="TextBox 62"/>
          <p:cNvSpPr txBox="1"/>
          <p:nvPr/>
        </p:nvSpPr>
        <p:spPr>
          <a:xfrm>
            <a:off x="4205744" y="2448521"/>
            <a:ext cx="1766225" cy="634440"/>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400" dirty="0">
                <a:gradFill>
                  <a:gsLst>
                    <a:gs pos="2917">
                      <a:srgbClr val="404040"/>
                    </a:gs>
                    <a:gs pos="30000">
                      <a:srgbClr val="404040"/>
                    </a:gs>
                  </a:gsLst>
                  <a:lin ang="5400000" scaled="0"/>
                </a:gradFill>
              </a:rPr>
              <a:t>Scale-300</a:t>
            </a:r>
          </a:p>
        </p:txBody>
      </p:sp>
      <p:sp>
        <p:nvSpPr>
          <p:cNvPr id="15" name="TextBox 14"/>
          <p:cNvSpPr txBox="1"/>
          <p:nvPr/>
        </p:nvSpPr>
        <p:spPr>
          <a:xfrm>
            <a:off x="8001635" y="2032608"/>
            <a:ext cx="2374610" cy="698856"/>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856" b="1" dirty="0">
                <a:solidFill>
                  <a:srgbClr val="C00000"/>
                </a:solidFill>
              </a:rPr>
              <a:t>Scale-400</a:t>
            </a:r>
          </a:p>
        </p:txBody>
      </p:sp>
      <p:sp>
        <p:nvSpPr>
          <p:cNvPr id="11" name="TextBox 10"/>
          <p:cNvSpPr txBox="1"/>
          <p:nvPr/>
        </p:nvSpPr>
        <p:spPr>
          <a:xfrm>
            <a:off x="190473" y="1081842"/>
            <a:ext cx="3021397" cy="1086460"/>
          </a:xfrm>
          <a:prstGeom prst="rect">
            <a:avLst/>
          </a:prstGeom>
          <a:noFill/>
        </p:spPr>
        <p:txBody>
          <a:bodyPr wrap="square" lIns="182854" tIns="146283" rIns="182854" bIns="146283" rtlCol="0">
            <a:spAutoFit/>
          </a:bodyPr>
          <a:lstStyle/>
          <a:p>
            <a:pPr defTabSz="932597">
              <a:lnSpc>
                <a:spcPct val="90000"/>
              </a:lnSpc>
              <a:spcAft>
                <a:spcPts val="600"/>
              </a:spcAft>
            </a:pPr>
            <a:r>
              <a:rPr lang="en-US" sz="2800" b="1" dirty="0">
                <a:gradFill>
                  <a:gsLst>
                    <a:gs pos="2917">
                      <a:srgbClr val="404040"/>
                    </a:gs>
                    <a:gs pos="30000">
                      <a:srgbClr val="404040"/>
                    </a:gs>
                  </a:gsLst>
                  <a:lin ang="5400000" scaled="0"/>
                </a:gradFill>
              </a:rPr>
              <a:t>Scale resources available:</a:t>
            </a:r>
          </a:p>
        </p:txBody>
      </p:sp>
      <p:sp>
        <p:nvSpPr>
          <p:cNvPr id="12" name="TextBox 11"/>
          <p:cNvSpPr txBox="1"/>
          <p:nvPr/>
        </p:nvSpPr>
        <p:spPr>
          <a:xfrm>
            <a:off x="190473" y="2152738"/>
            <a:ext cx="1766225" cy="634440"/>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Scale-300</a:t>
            </a:r>
          </a:p>
        </p:txBody>
      </p:sp>
    </p:spTree>
    <p:extLst>
      <p:ext uri="{BB962C8B-B14F-4D97-AF65-F5344CB8AC3E}">
        <p14:creationId xmlns:p14="http://schemas.microsoft.com/office/powerpoint/2010/main" val="59839661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494" r="20494"/>
          <a:stretch>
            <a:fillRect/>
          </a:stretch>
        </p:blipFill>
        <p:spPr/>
      </p:pic>
      <p:sp>
        <p:nvSpPr>
          <p:cNvPr id="2" name="Text Placeholder 1"/>
          <p:cNvSpPr>
            <a:spLocks noGrp="1"/>
          </p:cNvSpPr>
          <p:nvPr>
            <p:ph type="body" sz="quarter" idx="11"/>
          </p:nvPr>
        </p:nvSpPr>
        <p:spPr>
          <a:xfrm>
            <a:off x="275480" y="1221162"/>
            <a:ext cx="5484530" cy="1419106"/>
          </a:xfrm>
        </p:spPr>
        <p:txBody>
          <a:bodyPr/>
          <a:lstStyle/>
          <a:p>
            <a:endParaRPr lang="en-US" dirty="0"/>
          </a:p>
          <a:p>
            <a:r>
              <a:rPr lang="en-US" dirty="0"/>
              <a:t>And </a:t>
            </a:r>
            <a:r>
              <a:rPr lang="en-US" dirty="0" smtClean="0"/>
              <a:t>we </a:t>
            </a:r>
            <a:r>
              <a:rPr lang="en-US" dirty="0"/>
              <a:t>want more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824" y="-1938"/>
            <a:ext cx="6215769" cy="7573157"/>
          </a:xfrm>
          <a:prstGeom prst="rect">
            <a:avLst/>
          </a:prstGeom>
        </p:spPr>
      </p:pic>
      <p:sp>
        <p:nvSpPr>
          <p:cNvPr id="3" name="Rectangle 2"/>
          <p:cNvSpPr/>
          <p:nvPr/>
        </p:nvSpPr>
        <p:spPr bwMode="auto">
          <a:xfrm>
            <a:off x="6219824" y="0"/>
            <a:ext cx="6215769" cy="757121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3889" t="11137" r="68290" b="26489"/>
          <a:stretch/>
        </p:blipFill>
        <p:spPr>
          <a:xfrm>
            <a:off x="7978018" y="1135305"/>
            <a:ext cx="2699381" cy="4723916"/>
          </a:xfrm>
          <a:prstGeom prst="rect">
            <a:avLst/>
          </a:prstGeom>
        </p:spPr>
      </p:pic>
      <p:pic>
        <p:nvPicPr>
          <p:cNvPr id="10"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821" y="1355830"/>
            <a:ext cx="2390529" cy="3984215"/>
          </a:xfrm>
          <a:prstGeom prst="rect">
            <a:avLst/>
          </a:prstGeom>
        </p:spPr>
      </p:pic>
    </p:spTree>
    <p:extLst>
      <p:ext uri="{BB962C8B-B14F-4D97-AF65-F5344CB8AC3E}">
        <p14:creationId xmlns:p14="http://schemas.microsoft.com/office/powerpoint/2010/main" val="108606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24020"/>
          <a:stretch/>
        </p:blipFill>
        <p:spPr>
          <a:xfrm>
            <a:off x="6595149" y="960984"/>
            <a:ext cx="5713312" cy="4441334"/>
          </a:xfrm>
          <a:prstGeom prst="rect">
            <a:avLst/>
          </a:prstGeom>
        </p:spPr>
      </p:pic>
      <p:pic>
        <p:nvPicPr>
          <p:cNvPr id="30" name="Picture 29"/>
          <p:cNvPicPr>
            <a:picLocks noChangeAspect="1"/>
          </p:cNvPicPr>
          <p:nvPr/>
        </p:nvPicPr>
        <p:blipFill>
          <a:blip r:embed="rId4"/>
          <a:stretch>
            <a:fillRect/>
          </a:stretch>
        </p:blipFill>
        <p:spPr>
          <a:xfrm>
            <a:off x="4255731" y="1402813"/>
            <a:ext cx="1666254" cy="3283504"/>
          </a:xfrm>
          <a:prstGeom prst="rect">
            <a:avLst/>
          </a:prstGeom>
        </p:spPr>
      </p:pic>
      <p:sp>
        <p:nvSpPr>
          <p:cNvPr id="14" name="Rounded Rectangle 13"/>
          <p:cNvSpPr/>
          <p:nvPr/>
        </p:nvSpPr>
        <p:spPr bwMode="auto">
          <a:xfrm>
            <a:off x="6904738" y="1081842"/>
            <a:ext cx="4568404" cy="2513974"/>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8" name="Rounded Rectangle 17"/>
          <p:cNvSpPr/>
          <p:nvPr/>
        </p:nvSpPr>
        <p:spPr bwMode="auto">
          <a:xfrm>
            <a:off x="4365983" y="1813396"/>
            <a:ext cx="1450716" cy="2525801"/>
          </a:xfrm>
          <a:prstGeom prst="roundRect">
            <a:avLst>
              <a:gd name="adj" fmla="val 2151"/>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63" name="TextBox 62"/>
          <p:cNvSpPr txBox="1"/>
          <p:nvPr/>
        </p:nvSpPr>
        <p:spPr>
          <a:xfrm>
            <a:off x="4205744" y="2448521"/>
            <a:ext cx="1766225" cy="634440"/>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400" dirty="0">
                <a:gradFill>
                  <a:gsLst>
                    <a:gs pos="2917">
                      <a:srgbClr val="404040"/>
                    </a:gs>
                    <a:gs pos="30000">
                      <a:srgbClr val="404040"/>
                    </a:gs>
                  </a:gsLst>
                  <a:lin ang="5400000" scaled="0"/>
                </a:gradFill>
              </a:rPr>
              <a:t>Scale-300</a:t>
            </a:r>
          </a:p>
        </p:txBody>
      </p:sp>
      <p:sp>
        <p:nvSpPr>
          <p:cNvPr id="16" name="TextBox 15"/>
          <p:cNvSpPr txBox="1"/>
          <p:nvPr/>
        </p:nvSpPr>
        <p:spPr>
          <a:xfrm>
            <a:off x="8001635" y="2032608"/>
            <a:ext cx="2374610" cy="698856"/>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2856" b="1" dirty="0">
                <a:solidFill>
                  <a:srgbClr val="669900"/>
                </a:solidFill>
              </a:rPr>
              <a:t>Scale-100</a:t>
            </a:r>
          </a:p>
        </p:txBody>
      </p:sp>
      <p:sp>
        <p:nvSpPr>
          <p:cNvPr id="13" name="TextBox 12"/>
          <p:cNvSpPr txBox="1"/>
          <p:nvPr/>
        </p:nvSpPr>
        <p:spPr>
          <a:xfrm>
            <a:off x="190473" y="1081842"/>
            <a:ext cx="3021397" cy="1086460"/>
          </a:xfrm>
          <a:prstGeom prst="rect">
            <a:avLst/>
          </a:prstGeom>
          <a:noFill/>
        </p:spPr>
        <p:txBody>
          <a:bodyPr wrap="square" lIns="182854" tIns="146283" rIns="182854" bIns="146283" rtlCol="0">
            <a:spAutoFit/>
          </a:bodyPr>
          <a:lstStyle/>
          <a:p>
            <a:pPr defTabSz="932597">
              <a:lnSpc>
                <a:spcPct val="90000"/>
              </a:lnSpc>
              <a:spcAft>
                <a:spcPts val="600"/>
              </a:spcAft>
            </a:pPr>
            <a:r>
              <a:rPr lang="en-US" sz="2800" b="1" dirty="0">
                <a:gradFill>
                  <a:gsLst>
                    <a:gs pos="2917">
                      <a:srgbClr val="404040"/>
                    </a:gs>
                    <a:gs pos="30000">
                      <a:srgbClr val="404040"/>
                    </a:gs>
                  </a:gsLst>
                  <a:lin ang="5400000" scaled="0"/>
                </a:gradFill>
              </a:rPr>
              <a:t>Scale resources available:</a:t>
            </a:r>
          </a:p>
        </p:txBody>
      </p:sp>
      <p:sp>
        <p:nvSpPr>
          <p:cNvPr id="15" name="TextBox 14"/>
          <p:cNvSpPr txBox="1"/>
          <p:nvPr/>
        </p:nvSpPr>
        <p:spPr>
          <a:xfrm>
            <a:off x="190473" y="2152739"/>
            <a:ext cx="1766225" cy="1051931"/>
          </a:xfrm>
          <a:prstGeom prst="rect">
            <a:avLst/>
          </a:prstGeom>
          <a:noFill/>
        </p:spPr>
        <p:txBody>
          <a:bodyPr wrap="square" lIns="182854" tIns="146283" rIns="182854" bIns="146283" rtlCol="0">
            <a:spAutoFit/>
          </a:bodyPr>
          <a:lstStyle/>
          <a:p>
            <a:pPr defTabSz="932597">
              <a:lnSpc>
                <a:spcPct val="90000"/>
              </a:lnSpc>
              <a:spcAft>
                <a:spcPts val="600"/>
              </a:spcAft>
            </a:pPr>
            <a:r>
              <a:rPr lang="en-US" sz="2400" dirty="0">
                <a:gradFill>
                  <a:gsLst>
                    <a:gs pos="2917">
                      <a:srgbClr val="404040"/>
                    </a:gs>
                    <a:gs pos="30000">
                      <a:srgbClr val="404040"/>
                    </a:gs>
                  </a:gsLst>
                  <a:lin ang="5400000" scaled="0"/>
                </a:gradFill>
              </a:rPr>
              <a:t>Scale-300</a:t>
            </a:r>
          </a:p>
          <a:p>
            <a:pPr defTabSz="932597">
              <a:lnSpc>
                <a:spcPct val="90000"/>
              </a:lnSpc>
              <a:spcAft>
                <a:spcPts val="600"/>
              </a:spcAft>
            </a:pPr>
            <a:r>
              <a:rPr lang="en-US" sz="2400" dirty="0">
                <a:gradFill>
                  <a:gsLst>
                    <a:gs pos="2917">
                      <a:srgbClr val="404040"/>
                    </a:gs>
                    <a:gs pos="30000">
                      <a:srgbClr val="404040"/>
                    </a:gs>
                  </a:gsLst>
                  <a:lin ang="5400000" scaled="0"/>
                </a:gradFill>
              </a:rPr>
              <a:t>Scale-100</a:t>
            </a:r>
          </a:p>
        </p:txBody>
      </p:sp>
    </p:spTree>
    <p:extLst>
      <p:ext uri="{BB962C8B-B14F-4D97-AF65-F5344CB8AC3E}">
        <p14:creationId xmlns:p14="http://schemas.microsoft.com/office/powerpoint/2010/main" val="2722810685"/>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3"/>
          <p:cNvSpPr txBox="1">
            <a:spLocks/>
          </p:cNvSpPr>
          <p:nvPr/>
        </p:nvSpPr>
        <p:spPr>
          <a:xfrm>
            <a:off x="275481" y="295274"/>
            <a:ext cx="11887878" cy="917575"/>
          </a:xfrm>
          <a:prstGeom prst="rect">
            <a:avLst/>
          </a:prstGeom>
        </p:spPr>
        <p:txBody>
          <a:bodyPr vert="horz" lIns="93260" tIns="46630" rIns="93260" bIns="46630" rtlCol="0" anchor="b">
            <a:normAutofit/>
          </a:bodyPr>
          <a:lstStyle>
            <a:lvl1pPr algn="ctr" defTabSz="914225" rtl="0" eaLnBrk="1" latinLnBrk="0" hangingPunct="1">
              <a:lnSpc>
                <a:spcPct val="90000"/>
              </a:lnSpc>
              <a:spcBef>
                <a:spcPct val="0"/>
              </a:spcBef>
              <a:buNone/>
              <a:defRPr sz="5998" kern="1200">
                <a:solidFill>
                  <a:schemeClr val="tx1"/>
                </a:solidFill>
                <a:latin typeface="+mj-lt"/>
                <a:ea typeface="+mj-ea"/>
                <a:cs typeface="+mj-cs"/>
              </a:defRPr>
            </a:lvl1pPr>
          </a:lstStyle>
          <a:p>
            <a:pPr algn="l"/>
            <a:r>
              <a:rPr lang="en-US" sz="4799" spc="-102" dirty="0">
                <a:ln w="3175">
                  <a:noFill/>
                </a:ln>
                <a:gradFill>
                  <a:gsLst>
                    <a:gs pos="1250">
                      <a:prstClr val="black"/>
                    </a:gs>
                    <a:gs pos="100000">
                      <a:prstClr val="black"/>
                    </a:gs>
                  </a:gsLst>
                  <a:lin ang="5400000" scaled="0"/>
                </a:gradFill>
                <a:cs typeface="Segoe UI Light" panose="020B0502040204020203" pitchFamily="34" charset="0"/>
              </a:rPr>
              <a:t>Downscaling</a:t>
            </a:r>
          </a:p>
        </p:txBody>
      </p:sp>
      <p:sp>
        <p:nvSpPr>
          <p:cNvPr id="27" name="Text Placeholder 2"/>
          <p:cNvSpPr txBox="1">
            <a:spLocks/>
          </p:cNvSpPr>
          <p:nvPr/>
        </p:nvSpPr>
        <p:spPr>
          <a:xfrm>
            <a:off x="284832" y="1668983"/>
            <a:ext cx="2810301" cy="50277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30000"/>
              </a:spcBef>
              <a:spcAft>
                <a:spcPts val="1224"/>
              </a:spcAft>
              <a:defRPr/>
            </a:pPr>
            <a:r>
              <a:rPr lang="en-US" sz="1836" dirty="0">
                <a:solidFill>
                  <a:srgbClr val="404040"/>
                </a:solidFill>
              </a:rPr>
              <a:t>System scales down UI elements.</a:t>
            </a:r>
          </a:p>
          <a:p>
            <a:pPr>
              <a:spcBef>
                <a:spcPct val="30000"/>
              </a:spcBef>
              <a:spcAft>
                <a:spcPts val="1224"/>
              </a:spcAft>
              <a:defRPr/>
            </a:pPr>
            <a:r>
              <a:rPr lang="en-US" sz="1836" dirty="0">
                <a:solidFill>
                  <a:srgbClr val="404040"/>
                </a:solidFill>
              </a:rPr>
              <a:t>Common scenario for continuum.</a:t>
            </a:r>
          </a:p>
        </p:txBody>
      </p:sp>
      <p:pic>
        <p:nvPicPr>
          <p:cNvPr id="31" name="Picture 1" descr="Calendar_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447" y="1922961"/>
            <a:ext cx="1243471" cy="124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lock_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405" y="1920689"/>
            <a:ext cx="1243471" cy="124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descr="Edit_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5364" y="1920689"/>
            <a:ext cx="1243471" cy="124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23"/>
          <p:cNvSpPr txBox="1">
            <a:spLocks/>
          </p:cNvSpPr>
          <p:nvPr/>
        </p:nvSpPr>
        <p:spPr>
          <a:xfrm>
            <a:off x="3636855" y="2494811"/>
            <a:ext cx="2207929" cy="374903"/>
          </a:xfrm>
          <a:prstGeom prst="rect">
            <a:avLst/>
          </a:prstGeom>
        </p:spPr>
        <p:txBody>
          <a:bodyPr vert="horz" lIns="93260" tIns="46630" rIns="93260" bIns="46630" rtlCol="0" anchor="b">
            <a:noAutofit/>
          </a:bodyPr>
          <a:lstStyle>
            <a:lvl1pPr algn="ctr" defTabSz="914225" rtl="0" eaLnBrk="1" latinLnBrk="0" hangingPunct="1">
              <a:lnSpc>
                <a:spcPct val="90000"/>
              </a:lnSpc>
              <a:spcBef>
                <a:spcPct val="0"/>
              </a:spcBef>
              <a:buNone/>
              <a:defRPr sz="5998" kern="1200">
                <a:solidFill>
                  <a:schemeClr val="tx1"/>
                </a:solidFill>
                <a:latin typeface="+mj-lt"/>
                <a:ea typeface="+mj-ea"/>
                <a:cs typeface="+mj-cs"/>
              </a:defRPr>
            </a:lvl1pPr>
          </a:lstStyle>
          <a:p>
            <a:pPr algn="r"/>
            <a:r>
              <a:rPr lang="en-US" sz="2856" spc="-102" dirty="0">
                <a:ln w="3175">
                  <a:noFill/>
                </a:ln>
                <a:gradFill>
                  <a:gsLst>
                    <a:gs pos="1250">
                      <a:prstClr val="black"/>
                    </a:gs>
                    <a:gs pos="100000">
                      <a:prstClr val="black"/>
                    </a:gs>
                  </a:gsLst>
                  <a:lin ang="5400000" scaled="0"/>
                </a:gradFill>
                <a:cs typeface="Segoe UI Light" panose="020B0502040204020203" pitchFamily="34" charset="0"/>
              </a:rPr>
              <a:t>Original (400)</a:t>
            </a:r>
          </a:p>
        </p:txBody>
      </p:sp>
    </p:spTree>
    <p:extLst>
      <p:ext uri="{BB962C8B-B14F-4D97-AF65-F5344CB8AC3E}">
        <p14:creationId xmlns:p14="http://schemas.microsoft.com/office/powerpoint/2010/main" val="32413910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3"/>
          <p:cNvSpPr txBox="1">
            <a:spLocks/>
          </p:cNvSpPr>
          <p:nvPr/>
        </p:nvSpPr>
        <p:spPr>
          <a:xfrm>
            <a:off x="275481" y="295274"/>
            <a:ext cx="11887878" cy="917575"/>
          </a:xfrm>
          <a:prstGeom prst="rect">
            <a:avLst/>
          </a:prstGeom>
        </p:spPr>
        <p:txBody>
          <a:bodyPr vert="horz" lIns="93260" tIns="46630" rIns="93260" bIns="46630" rtlCol="0" anchor="b">
            <a:normAutofit/>
          </a:bodyPr>
          <a:lstStyle>
            <a:lvl1pPr algn="ctr" defTabSz="914225" rtl="0" eaLnBrk="1" latinLnBrk="0" hangingPunct="1">
              <a:lnSpc>
                <a:spcPct val="90000"/>
              </a:lnSpc>
              <a:spcBef>
                <a:spcPct val="0"/>
              </a:spcBef>
              <a:buNone/>
              <a:defRPr sz="5998" kern="1200">
                <a:solidFill>
                  <a:schemeClr val="tx1"/>
                </a:solidFill>
                <a:latin typeface="+mj-lt"/>
                <a:ea typeface="+mj-ea"/>
                <a:cs typeface="+mj-cs"/>
              </a:defRPr>
            </a:lvl1pPr>
          </a:lstStyle>
          <a:p>
            <a:pPr algn="l"/>
            <a:r>
              <a:rPr lang="en-US" sz="4799" spc="-102" dirty="0">
                <a:ln w="3175">
                  <a:noFill/>
                </a:ln>
                <a:gradFill>
                  <a:gsLst>
                    <a:gs pos="1250">
                      <a:prstClr val="black"/>
                    </a:gs>
                    <a:gs pos="100000">
                      <a:prstClr val="black"/>
                    </a:gs>
                  </a:gsLst>
                  <a:lin ang="5400000" scaled="0"/>
                </a:gradFill>
                <a:cs typeface="Segoe UI Light" panose="020B0502040204020203" pitchFamily="34" charset="0"/>
              </a:rPr>
              <a:t>Downscaling</a:t>
            </a:r>
          </a:p>
        </p:txBody>
      </p:sp>
      <p:pic>
        <p:nvPicPr>
          <p:cNvPr id="1067" name="Picture 1" descr="Calendar_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447" y="1922961"/>
            <a:ext cx="1243471" cy="124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8" name="Picture 2" descr="Clock_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405" y="1920689"/>
            <a:ext cx="1243471" cy="124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9" name="Picture 3" descr="Edit_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5364" y="1920689"/>
            <a:ext cx="1243471" cy="124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itle 23"/>
          <p:cNvSpPr txBox="1">
            <a:spLocks/>
          </p:cNvSpPr>
          <p:nvPr/>
        </p:nvSpPr>
        <p:spPr>
          <a:xfrm>
            <a:off x="2600228" y="3872001"/>
            <a:ext cx="3244556" cy="374903"/>
          </a:xfrm>
          <a:prstGeom prst="rect">
            <a:avLst/>
          </a:prstGeom>
        </p:spPr>
        <p:txBody>
          <a:bodyPr vert="horz" lIns="93260" tIns="46630" rIns="93260" bIns="46630" rtlCol="0" anchor="b">
            <a:noAutofit/>
          </a:bodyPr>
          <a:lstStyle>
            <a:lvl1pPr algn="ctr" defTabSz="914225" rtl="0" eaLnBrk="1" latinLnBrk="0" hangingPunct="1">
              <a:lnSpc>
                <a:spcPct val="90000"/>
              </a:lnSpc>
              <a:spcBef>
                <a:spcPct val="0"/>
              </a:spcBef>
              <a:buNone/>
              <a:defRPr sz="5998" kern="1200">
                <a:solidFill>
                  <a:schemeClr val="tx1"/>
                </a:solidFill>
                <a:latin typeface="+mj-lt"/>
                <a:ea typeface="+mj-ea"/>
                <a:cs typeface="+mj-cs"/>
              </a:defRPr>
            </a:lvl1pPr>
          </a:lstStyle>
          <a:p>
            <a:pPr algn="r"/>
            <a:r>
              <a:rPr lang="en-US" sz="2856" spc="-102" dirty="0">
                <a:ln w="3175">
                  <a:noFill/>
                </a:ln>
                <a:gradFill>
                  <a:gsLst>
                    <a:gs pos="1250">
                      <a:prstClr val="black"/>
                    </a:gs>
                    <a:gs pos="100000">
                      <a:prstClr val="black"/>
                    </a:gs>
                  </a:gsLst>
                  <a:lin ang="5400000" scaled="0"/>
                </a:gradFill>
                <a:cs typeface="Segoe UI Light" panose="020B0502040204020203" pitchFamily="34" charset="0"/>
              </a:rPr>
              <a:t>Compressed (100)</a:t>
            </a:r>
          </a:p>
        </p:txBody>
      </p:sp>
      <p:sp>
        <p:nvSpPr>
          <p:cNvPr id="62" name="Title 23"/>
          <p:cNvSpPr txBox="1">
            <a:spLocks/>
          </p:cNvSpPr>
          <p:nvPr/>
        </p:nvSpPr>
        <p:spPr>
          <a:xfrm>
            <a:off x="3636855" y="2494811"/>
            <a:ext cx="2207929" cy="374903"/>
          </a:xfrm>
          <a:prstGeom prst="rect">
            <a:avLst/>
          </a:prstGeom>
        </p:spPr>
        <p:txBody>
          <a:bodyPr vert="horz" lIns="93260" tIns="46630" rIns="93260" bIns="46630" rtlCol="0" anchor="b">
            <a:noAutofit/>
          </a:bodyPr>
          <a:lstStyle>
            <a:lvl1pPr algn="ctr" defTabSz="914225" rtl="0" eaLnBrk="1" latinLnBrk="0" hangingPunct="1">
              <a:lnSpc>
                <a:spcPct val="90000"/>
              </a:lnSpc>
              <a:spcBef>
                <a:spcPct val="0"/>
              </a:spcBef>
              <a:buNone/>
              <a:defRPr sz="5998" kern="1200">
                <a:solidFill>
                  <a:schemeClr val="tx1"/>
                </a:solidFill>
                <a:latin typeface="+mj-lt"/>
                <a:ea typeface="+mj-ea"/>
                <a:cs typeface="+mj-cs"/>
              </a:defRPr>
            </a:lvl1pPr>
          </a:lstStyle>
          <a:p>
            <a:pPr algn="r"/>
            <a:r>
              <a:rPr lang="en-US" sz="2856" spc="-102" dirty="0">
                <a:ln w="3175">
                  <a:noFill/>
                </a:ln>
                <a:gradFill>
                  <a:gsLst>
                    <a:gs pos="1250">
                      <a:prstClr val="black"/>
                    </a:gs>
                    <a:gs pos="100000">
                      <a:prstClr val="black"/>
                    </a:gs>
                  </a:gsLst>
                  <a:lin ang="5400000" scaled="0"/>
                </a:gradFill>
                <a:cs typeface="Segoe UI Light" panose="020B0502040204020203" pitchFamily="34" charset="0"/>
              </a:rPr>
              <a:t>Original (400)</a:t>
            </a:r>
          </a:p>
        </p:txBody>
      </p:sp>
      <p:sp>
        <p:nvSpPr>
          <p:cNvPr id="27" name="Text Placeholder 2"/>
          <p:cNvSpPr txBox="1">
            <a:spLocks/>
          </p:cNvSpPr>
          <p:nvPr/>
        </p:nvSpPr>
        <p:spPr>
          <a:xfrm>
            <a:off x="284832" y="1668983"/>
            <a:ext cx="2810301" cy="50277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30000"/>
              </a:spcBef>
              <a:spcAft>
                <a:spcPts val="1224"/>
              </a:spcAft>
              <a:defRPr/>
            </a:pPr>
            <a:r>
              <a:rPr lang="en-US" sz="1836" dirty="0">
                <a:solidFill>
                  <a:srgbClr val="404040"/>
                </a:solidFill>
              </a:rPr>
              <a:t>System scales down UI elements.</a:t>
            </a:r>
          </a:p>
          <a:p>
            <a:pPr>
              <a:spcBef>
                <a:spcPct val="30000"/>
              </a:spcBef>
              <a:spcAft>
                <a:spcPts val="1224"/>
              </a:spcAft>
              <a:defRPr/>
            </a:pPr>
            <a:r>
              <a:rPr lang="en-US" sz="1836" dirty="0">
                <a:solidFill>
                  <a:srgbClr val="404040"/>
                </a:solidFill>
              </a:rPr>
              <a:t>Common scenario for continuum.</a:t>
            </a:r>
          </a:p>
        </p:txBody>
      </p:sp>
      <p:pic>
        <p:nvPicPr>
          <p:cNvPr id="12" name="Picture 19" descr="image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7998" y="3876544"/>
            <a:ext cx="310868" cy="310868"/>
          </a:xfrm>
          <a:prstGeom prst="rect">
            <a:avLst/>
          </a:prstGeom>
          <a:noFill/>
          <a:ln>
            <a:noFill/>
          </a:ln>
          <a:effectLst>
            <a:outerShdw blurRad="38100" dir="5400000" algn="ctr" rotWithShape="0">
              <a:srgbClr val="000000">
                <a:alpha val="43137"/>
              </a:srgbClr>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image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9956" y="3872000"/>
            <a:ext cx="310868" cy="310868"/>
          </a:xfrm>
          <a:prstGeom prst="rect">
            <a:avLst/>
          </a:prstGeom>
          <a:noFill/>
          <a:ln>
            <a:noFill/>
          </a:ln>
          <a:effectLst>
            <a:outerShdw blurRad="38100" dir="5400000" algn="ctr" rotWithShape="0">
              <a:srgbClr val="000000">
                <a:alpha val="43137"/>
              </a:srgbClr>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image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1914" y="3872000"/>
            <a:ext cx="310868" cy="310868"/>
          </a:xfrm>
          <a:prstGeom prst="rect">
            <a:avLst/>
          </a:prstGeom>
          <a:noFill/>
          <a:ln>
            <a:noFill/>
          </a:ln>
          <a:effectLst>
            <a:outerShdw blurRad="38100" dir="5400000" algn="ctr" rotWithShape="0">
              <a:srgbClr val="000000">
                <a:alpha val="43137"/>
              </a:srgbClr>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0288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3"/>
          <p:cNvSpPr txBox="1">
            <a:spLocks/>
          </p:cNvSpPr>
          <p:nvPr/>
        </p:nvSpPr>
        <p:spPr>
          <a:xfrm>
            <a:off x="275481" y="295274"/>
            <a:ext cx="11887878" cy="917575"/>
          </a:xfrm>
          <a:prstGeom prst="rect">
            <a:avLst/>
          </a:prstGeom>
        </p:spPr>
        <p:txBody>
          <a:bodyPr vert="horz" lIns="93260" tIns="46630" rIns="93260" bIns="46630" rtlCol="0" anchor="b">
            <a:normAutofit/>
          </a:bodyPr>
          <a:lstStyle>
            <a:lvl1pPr algn="ctr" defTabSz="914225" rtl="0" eaLnBrk="1" latinLnBrk="0" hangingPunct="1">
              <a:lnSpc>
                <a:spcPct val="90000"/>
              </a:lnSpc>
              <a:spcBef>
                <a:spcPct val="0"/>
              </a:spcBef>
              <a:buNone/>
              <a:defRPr sz="5998" kern="1200">
                <a:solidFill>
                  <a:schemeClr val="tx1"/>
                </a:solidFill>
                <a:latin typeface="+mj-lt"/>
                <a:ea typeface="+mj-ea"/>
                <a:cs typeface="+mj-cs"/>
              </a:defRPr>
            </a:lvl1pPr>
          </a:lstStyle>
          <a:p>
            <a:pPr algn="l"/>
            <a:r>
              <a:rPr lang="en-US" sz="4799" spc="-102" dirty="0">
                <a:ln w="3175">
                  <a:noFill/>
                </a:ln>
                <a:gradFill>
                  <a:gsLst>
                    <a:gs pos="1250">
                      <a:prstClr val="black"/>
                    </a:gs>
                    <a:gs pos="100000">
                      <a:prstClr val="black"/>
                    </a:gs>
                  </a:gsLst>
                  <a:lin ang="5400000" scaled="0"/>
                </a:gradFill>
                <a:cs typeface="Segoe UI Light" panose="020B0502040204020203" pitchFamily="34" charset="0"/>
              </a:rPr>
              <a:t>Downscaling</a:t>
            </a:r>
          </a:p>
        </p:txBody>
      </p:sp>
      <p:pic>
        <p:nvPicPr>
          <p:cNvPr id="1074" name="Picture 19"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998" y="3876544"/>
            <a:ext cx="310868" cy="310868"/>
          </a:xfrm>
          <a:prstGeom prst="rect">
            <a:avLst/>
          </a:prstGeom>
          <a:noFill/>
          <a:ln>
            <a:noFill/>
          </a:ln>
          <a:effectLst>
            <a:outerShdw blurRad="38100" dir="5400000" algn="ctr" rotWithShape="0">
              <a:srgbClr val="000000">
                <a:alpha val="43137"/>
              </a:srgbClr>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itle 23"/>
          <p:cNvSpPr txBox="1">
            <a:spLocks/>
          </p:cNvSpPr>
          <p:nvPr/>
        </p:nvSpPr>
        <p:spPr>
          <a:xfrm>
            <a:off x="2600228" y="3872001"/>
            <a:ext cx="3244556" cy="374903"/>
          </a:xfrm>
          <a:prstGeom prst="rect">
            <a:avLst/>
          </a:prstGeom>
        </p:spPr>
        <p:txBody>
          <a:bodyPr vert="horz" lIns="93260" tIns="46630" rIns="93260" bIns="46630" rtlCol="0" anchor="b">
            <a:noAutofit/>
          </a:bodyPr>
          <a:lstStyle>
            <a:lvl1pPr algn="ctr" defTabSz="914225" rtl="0" eaLnBrk="1" latinLnBrk="0" hangingPunct="1">
              <a:lnSpc>
                <a:spcPct val="90000"/>
              </a:lnSpc>
              <a:spcBef>
                <a:spcPct val="0"/>
              </a:spcBef>
              <a:buNone/>
              <a:defRPr sz="5998" kern="1200">
                <a:solidFill>
                  <a:schemeClr val="tx1"/>
                </a:solidFill>
                <a:latin typeface="+mj-lt"/>
                <a:ea typeface="+mj-ea"/>
                <a:cs typeface="+mj-cs"/>
              </a:defRPr>
            </a:lvl1pPr>
          </a:lstStyle>
          <a:p>
            <a:pPr algn="r"/>
            <a:r>
              <a:rPr lang="en-US" sz="2856" spc="-102">
                <a:ln w="3175">
                  <a:noFill/>
                </a:ln>
                <a:gradFill>
                  <a:gsLst>
                    <a:gs pos="1250">
                      <a:prstClr val="black"/>
                    </a:gs>
                    <a:gs pos="100000">
                      <a:prstClr val="black"/>
                    </a:gs>
                  </a:gsLst>
                  <a:lin ang="5400000" scaled="0"/>
                </a:gradFill>
                <a:cs typeface="Segoe UI Light" panose="020B0502040204020203" pitchFamily="34" charset="0"/>
              </a:rPr>
              <a:t>Compressed (400</a:t>
            </a:r>
            <a:r>
              <a:rPr lang="en-US" sz="2856" spc="-102" dirty="0">
                <a:ln w="3175">
                  <a:noFill/>
                </a:ln>
                <a:gradFill>
                  <a:gsLst>
                    <a:gs pos="1250">
                      <a:prstClr val="black"/>
                    </a:gs>
                    <a:gs pos="100000">
                      <a:prstClr val="black"/>
                    </a:gs>
                  </a:gsLst>
                  <a:lin ang="5400000" scaled="0"/>
                </a:gradFill>
                <a:cs typeface="Segoe UI Light" panose="020B0502040204020203" pitchFamily="34" charset="0"/>
              </a:rPr>
              <a:t>)</a:t>
            </a:r>
          </a:p>
        </p:txBody>
      </p:sp>
      <p:pic>
        <p:nvPicPr>
          <p:cNvPr id="1079" name="Picture 20"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956" y="3872000"/>
            <a:ext cx="310868" cy="310868"/>
          </a:xfrm>
          <a:prstGeom prst="rect">
            <a:avLst/>
          </a:prstGeom>
          <a:noFill/>
          <a:ln>
            <a:noFill/>
          </a:ln>
          <a:effectLst>
            <a:outerShdw blurRad="38100" dir="5400000" algn="ctr" rotWithShape="0">
              <a:srgbClr val="000000">
                <a:alpha val="43137"/>
              </a:srgbClr>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4" name="Picture 2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1914" y="3872000"/>
            <a:ext cx="310868" cy="310868"/>
          </a:xfrm>
          <a:prstGeom prst="rect">
            <a:avLst/>
          </a:prstGeom>
          <a:noFill/>
          <a:ln>
            <a:noFill/>
          </a:ln>
          <a:effectLst>
            <a:outerShdw blurRad="38100" dir="5400000" algn="ctr" rotWithShape="0">
              <a:srgbClr val="000000">
                <a:alpha val="43137"/>
              </a:srgbClr>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p:cNvSpPr txBox="1">
            <a:spLocks/>
          </p:cNvSpPr>
          <p:nvPr/>
        </p:nvSpPr>
        <p:spPr>
          <a:xfrm>
            <a:off x="284832" y="1668983"/>
            <a:ext cx="2810301" cy="50277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30000"/>
              </a:spcBef>
              <a:spcAft>
                <a:spcPts val="1224"/>
              </a:spcAft>
              <a:defRPr/>
            </a:pPr>
            <a:r>
              <a:rPr lang="en-US" sz="1836" dirty="0">
                <a:solidFill>
                  <a:srgbClr val="404040"/>
                </a:solidFill>
              </a:rPr>
              <a:t>System scales down UI elements.</a:t>
            </a:r>
          </a:p>
          <a:p>
            <a:pPr>
              <a:spcBef>
                <a:spcPct val="30000"/>
              </a:spcBef>
              <a:spcAft>
                <a:spcPts val="1224"/>
              </a:spcAft>
              <a:defRPr/>
            </a:pPr>
            <a:r>
              <a:rPr lang="en-US" sz="1836" dirty="0">
                <a:solidFill>
                  <a:srgbClr val="404040"/>
                </a:solidFill>
              </a:rPr>
              <a:t>Common scenario for continuum.</a:t>
            </a:r>
          </a:p>
        </p:txBody>
      </p:sp>
      <p:pic>
        <p:nvPicPr>
          <p:cNvPr id="12" name="Picture 19"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998" y="4866052"/>
            <a:ext cx="310868"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707" y="4866052"/>
            <a:ext cx="310868"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1665" y="4866052"/>
            <a:ext cx="310868"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23"/>
          <p:cNvSpPr txBox="1">
            <a:spLocks/>
          </p:cNvSpPr>
          <p:nvPr/>
        </p:nvSpPr>
        <p:spPr>
          <a:xfrm>
            <a:off x="2600228" y="4834035"/>
            <a:ext cx="3244556" cy="374903"/>
          </a:xfrm>
          <a:prstGeom prst="rect">
            <a:avLst/>
          </a:prstGeom>
        </p:spPr>
        <p:txBody>
          <a:bodyPr vert="horz" lIns="93260" tIns="46630" rIns="93260" bIns="46630" rtlCol="0" anchor="b">
            <a:noAutofit/>
          </a:bodyPr>
          <a:lstStyle>
            <a:lvl1pPr algn="ctr" defTabSz="914225" rtl="0" eaLnBrk="1" latinLnBrk="0" hangingPunct="1">
              <a:lnSpc>
                <a:spcPct val="90000"/>
              </a:lnSpc>
              <a:spcBef>
                <a:spcPct val="0"/>
              </a:spcBef>
              <a:buNone/>
              <a:defRPr sz="5998" kern="1200">
                <a:solidFill>
                  <a:schemeClr val="tx1"/>
                </a:solidFill>
                <a:latin typeface="+mj-lt"/>
                <a:ea typeface="+mj-ea"/>
                <a:cs typeface="+mj-cs"/>
              </a:defRPr>
            </a:lvl1pPr>
          </a:lstStyle>
          <a:p>
            <a:pPr algn="r"/>
            <a:r>
              <a:rPr lang="en-US" sz="2856" spc="-102" dirty="0">
                <a:ln w="3175">
                  <a:noFill/>
                </a:ln>
                <a:gradFill>
                  <a:gsLst>
                    <a:gs pos="1250">
                      <a:prstClr val="black"/>
                    </a:gs>
                    <a:gs pos="100000">
                      <a:prstClr val="black"/>
                    </a:gs>
                  </a:gsLst>
                  <a:lin ang="5400000" scaled="0"/>
                </a:gradFill>
                <a:cs typeface="Segoe UI Light" panose="020B0502040204020203" pitchFamily="34" charset="0"/>
              </a:rPr>
              <a:t>Pixel Perfect (100)</a:t>
            </a:r>
          </a:p>
        </p:txBody>
      </p:sp>
    </p:spTree>
    <p:extLst>
      <p:ext uri="{BB962C8B-B14F-4D97-AF65-F5344CB8AC3E}">
        <p14:creationId xmlns:p14="http://schemas.microsoft.com/office/powerpoint/2010/main" val="42782349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 y="-1"/>
            <a:ext cx="3244682" cy="725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rotWithShape="1">
          <a:blip r:embed="rId3">
            <a:extLst>
              <a:ext uri="{28A0092B-C50C-407E-A947-70E740481C1C}">
                <a14:useLocalDpi xmlns:a14="http://schemas.microsoft.com/office/drawing/2010/main" val="0"/>
              </a:ext>
            </a:extLst>
          </a:blip>
          <a:srcRect t="58290" b="38240"/>
          <a:stretch/>
        </p:blipFill>
        <p:spPr bwMode="auto">
          <a:xfrm>
            <a:off x="882" y="4825853"/>
            <a:ext cx="3244682" cy="25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300673" y="2768514"/>
            <a:ext cx="6946050" cy="1457497"/>
          </a:xfrm>
        </p:spPr>
        <p:txBody>
          <a:bodyPr/>
          <a:lstStyle/>
          <a:p>
            <a:r>
              <a:rPr lang="en-US" sz="4488" dirty="0"/>
              <a:t>How to add and reference scale resources</a:t>
            </a:r>
            <a:endParaRPr lang="en-US" sz="4488" b="1" dirty="0"/>
          </a:p>
        </p:txBody>
      </p:sp>
    </p:spTree>
    <p:extLst>
      <p:ext uri="{BB962C8B-B14F-4D97-AF65-F5344CB8AC3E}">
        <p14:creationId xmlns:p14="http://schemas.microsoft.com/office/powerpoint/2010/main" val="400928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 y="-1"/>
            <a:ext cx="3244682" cy="725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rotWithShape="1">
          <a:blip r:embed="rId3">
            <a:extLst>
              <a:ext uri="{28A0092B-C50C-407E-A947-70E740481C1C}">
                <a14:useLocalDpi xmlns:a14="http://schemas.microsoft.com/office/drawing/2010/main" val="0"/>
              </a:ext>
            </a:extLst>
          </a:blip>
          <a:srcRect b="66152"/>
          <a:stretch/>
        </p:blipFill>
        <p:spPr bwMode="auto">
          <a:xfrm>
            <a:off x="3478715" y="1520078"/>
            <a:ext cx="4871187" cy="36855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Right Brace 19"/>
          <p:cNvSpPr/>
          <p:nvPr/>
        </p:nvSpPr>
        <p:spPr>
          <a:xfrm>
            <a:off x="2629381" y="641164"/>
            <a:ext cx="592129" cy="1764632"/>
          </a:xfrm>
          <a:prstGeom prst="rightBrace">
            <a:avLst>
              <a:gd name="adj1" fmla="val 28958"/>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dirty="0">
              <a:solidFill>
                <a:srgbClr val="404040"/>
              </a:solidFill>
            </a:endParaRPr>
          </a:p>
        </p:txBody>
      </p:sp>
      <p:sp>
        <p:nvSpPr>
          <p:cNvPr id="21" name="Rectangle 20"/>
          <p:cNvSpPr/>
          <p:nvPr/>
        </p:nvSpPr>
        <p:spPr bwMode="auto">
          <a:xfrm>
            <a:off x="-232270" y="-932604"/>
            <a:ext cx="3453778" cy="1573768"/>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23" name="Title 1"/>
          <p:cNvSpPr txBox="1">
            <a:spLocks/>
          </p:cNvSpPr>
          <p:nvPr/>
        </p:nvSpPr>
        <p:spPr>
          <a:xfrm>
            <a:off x="3430604" y="341389"/>
            <a:ext cx="8164301" cy="816641"/>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705" b="0"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080" dirty="0">
                <a:gradFill>
                  <a:gsLst>
                    <a:gs pos="1250">
                      <a:srgbClr val="404040"/>
                    </a:gs>
                    <a:gs pos="100000">
                      <a:srgbClr val="404040"/>
                    </a:gs>
                  </a:gsLst>
                  <a:lin ang="5400000" scaled="0"/>
                </a:gradFill>
              </a:rPr>
              <a:t>Add a new resource with .scale-xxx</a:t>
            </a:r>
            <a:br>
              <a:rPr sz="4080" dirty="0">
                <a:gradFill>
                  <a:gsLst>
                    <a:gs pos="1250">
                      <a:srgbClr val="404040"/>
                    </a:gs>
                    <a:gs pos="100000">
                      <a:srgbClr val="404040"/>
                    </a:gs>
                  </a:gsLst>
                  <a:lin ang="5400000" scaled="0"/>
                </a:gradFill>
              </a:rPr>
            </a:br>
            <a:endParaRPr sz="1117" dirty="0">
              <a:gradFill>
                <a:gsLst>
                  <a:gs pos="1250">
                    <a:srgbClr val="404040"/>
                  </a:gs>
                  <a:gs pos="100000">
                    <a:srgbClr val="404040"/>
                  </a:gs>
                </a:gsLst>
                <a:lin ang="5400000" scaled="0"/>
              </a:gradFill>
            </a:endParaRPr>
          </a:p>
        </p:txBody>
      </p:sp>
      <p:pic>
        <p:nvPicPr>
          <p:cNvPr id="24"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rotWithShape="1">
          <a:blip r:embed="rId3">
            <a:extLst>
              <a:ext uri="{28A0092B-C50C-407E-A947-70E740481C1C}">
                <a14:useLocalDpi xmlns:a14="http://schemas.microsoft.com/office/drawing/2010/main" val="0"/>
              </a:ext>
            </a:extLst>
          </a:blip>
          <a:srcRect t="58290" b="38240"/>
          <a:stretch/>
        </p:blipFill>
        <p:spPr bwMode="auto">
          <a:xfrm>
            <a:off x="882" y="4825853"/>
            <a:ext cx="3244682" cy="25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bwMode="auto">
          <a:xfrm>
            <a:off x="-208214" y="2405796"/>
            <a:ext cx="3453778" cy="4847022"/>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0000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rotWithShape="1">
          <a:blip r:embed="rId3">
            <a:extLst>
              <a:ext uri="{28A0092B-C50C-407E-A947-70E740481C1C}">
                <a14:useLocalDpi xmlns:a14="http://schemas.microsoft.com/office/drawing/2010/main" val="0"/>
              </a:ext>
            </a:extLst>
          </a:blip>
          <a:srcRect r="13173"/>
          <a:stretch/>
        </p:blipFill>
        <p:spPr bwMode="auto">
          <a:xfrm>
            <a:off x="882" y="-1"/>
            <a:ext cx="2817239" cy="725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bwMode="auto">
          <a:xfrm>
            <a:off x="-251699" y="-2243505"/>
            <a:ext cx="3453778" cy="4847022"/>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635657" y="5071030"/>
            <a:ext cx="3453778" cy="4847022"/>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1"/>
          <p:cNvSpPr txBox="1">
            <a:spLocks/>
          </p:cNvSpPr>
          <p:nvPr/>
        </p:nvSpPr>
        <p:spPr>
          <a:xfrm>
            <a:off x="3430604" y="341389"/>
            <a:ext cx="8164301" cy="816641"/>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705" b="0"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080" dirty="0">
                <a:gradFill>
                  <a:gsLst>
                    <a:gs pos="1250">
                      <a:srgbClr val="404040"/>
                    </a:gs>
                    <a:gs pos="100000">
                      <a:srgbClr val="404040"/>
                    </a:gs>
                  </a:gsLst>
                  <a:lin ang="5400000" scaled="0"/>
                </a:gradFill>
              </a:rPr>
              <a:t>Add a new scale resource folder</a:t>
            </a:r>
            <a:r>
              <a:rPr sz="1224" dirty="0">
                <a:gradFill>
                  <a:gsLst>
                    <a:gs pos="1250">
                      <a:srgbClr val="404040"/>
                    </a:gs>
                    <a:gs pos="100000">
                      <a:srgbClr val="404040"/>
                    </a:gs>
                  </a:gsLst>
                  <a:lin ang="5400000" scaled="0"/>
                </a:gradFill>
              </a:rPr>
              <a:t/>
            </a:r>
            <a:br>
              <a:rPr sz="1224" dirty="0">
                <a:gradFill>
                  <a:gsLst>
                    <a:gs pos="1250">
                      <a:srgbClr val="404040"/>
                    </a:gs>
                    <a:gs pos="100000">
                      <a:srgbClr val="404040"/>
                    </a:gs>
                  </a:gsLst>
                  <a:lin ang="5400000" scaled="0"/>
                </a:gradFill>
              </a:rPr>
            </a:br>
            <a:r>
              <a:rPr sz="4080" dirty="0">
                <a:gradFill>
                  <a:gsLst>
                    <a:gs pos="1250">
                      <a:srgbClr val="404040"/>
                    </a:gs>
                    <a:gs pos="100000">
                      <a:srgbClr val="404040"/>
                    </a:gs>
                  </a:gsLst>
                  <a:lin ang="5400000" scaled="0"/>
                </a:gradFill>
              </a:rPr>
              <a:t/>
            </a:r>
            <a:br>
              <a:rPr sz="4080" dirty="0">
                <a:gradFill>
                  <a:gsLst>
                    <a:gs pos="1250">
                      <a:srgbClr val="404040"/>
                    </a:gs>
                    <a:gs pos="100000">
                      <a:srgbClr val="404040"/>
                    </a:gs>
                  </a:gsLst>
                  <a:lin ang="5400000" scaled="0"/>
                </a:gradFill>
              </a:rPr>
            </a:br>
            <a:r>
              <a:rPr sz="4080" dirty="0">
                <a:gradFill>
                  <a:gsLst>
                    <a:gs pos="1250">
                      <a:srgbClr val="404040"/>
                    </a:gs>
                    <a:gs pos="100000">
                      <a:srgbClr val="404040"/>
                    </a:gs>
                  </a:gsLst>
                  <a:lin ang="5400000" scaled="0"/>
                </a:gradFill>
              </a:rPr>
              <a:t/>
            </a:r>
            <a:br>
              <a:rPr sz="4080" dirty="0">
                <a:gradFill>
                  <a:gsLst>
                    <a:gs pos="1250">
                      <a:srgbClr val="404040"/>
                    </a:gs>
                    <a:gs pos="100000">
                      <a:srgbClr val="404040"/>
                    </a:gs>
                  </a:gsLst>
                  <a:lin ang="5400000" scaled="0"/>
                </a:gradFill>
              </a:rPr>
            </a:br>
            <a:endParaRPr sz="1117" dirty="0">
              <a:gradFill>
                <a:gsLst>
                  <a:gs pos="1250">
                    <a:srgbClr val="404040"/>
                  </a:gs>
                  <a:gs pos="100000">
                    <a:srgbClr val="404040"/>
                  </a:gs>
                </a:gsLst>
                <a:lin ang="5400000" scaled="0"/>
              </a:gradFill>
            </a:endParaRPr>
          </a:p>
        </p:txBody>
      </p:sp>
      <p:pic>
        <p:nvPicPr>
          <p:cNvPr id="19"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rotWithShape="1">
          <a:blip r:embed="rId3">
            <a:extLst>
              <a:ext uri="{28A0092B-C50C-407E-A947-70E740481C1C}">
                <a14:useLocalDpi xmlns:a14="http://schemas.microsoft.com/office/drawing/2010/main" val="0"/>
              </a:ext>
            </a:extLst>
          </a:blip>
          <a:srcRect t="58290" b="38240"/>
          <a:stretch/>
        </p:blipFill>
        <p:spPr bwMode="auto">
          <a:xfrm>
            <a:off x="882" y="4825853"/>
            <a:ext cx="3244682" cy="25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3551804" y="1709365"/>
            <a:ext cx="3379212" cy="4255817"/>
            <a:chOff x="3481613" y="1676001"/>
            <a:chExt cx="3313254" cy="4172748"/>
          </a:xfrm>
        </p:grpSpPr>
        <p:pic>
          <p:nvPicPr>
            <p:cNvPr id="11"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rotWithShape="1">
            <a:blip r:embed="rId3">
              <a:extLst>
                <a:ext uri="{28A0092B-C50C-407E-A947-70E740481C1C}">
                  <a14:useLocalDpi xmlns:a14="http://schemas.microsoft.com/office/drawing/2010/main" val="0"/>
                </a:ext>
              </a:extLst>
            </a:blip>
            <a:srcRect t="36432" r="41043" b="30350"/>
            <a:stretch/>
          </p:blipFill>
          <p:spPr bwMode="auto">
            <a:xfrm>
              <a:off x="3481614" y="1676001"/>
              <a:ext cx="3313253" cy="41727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rotWithShape="1">
            <a:blip r:embed="rId3">
              <a:extLst>
                <a:ext uri="{28A0092B-C50C-407E-A947-70E740481C1C}">
                  <a14:useLocalDpi xmlns:a14="http://schemas.microsoft.com/office/drawing/2010/main" val="0"/>
                </a:ext>
              </a:extLst>
            </a:blip>
            <a:srcRect t="58619" r="41043" b="38492"/>
            <a:stretch/>
          </p:blipFill>
          <p:spPr bwMode="auto">
            <a:xfrm>
              <a:off x="3481613" y="5485892"/>
              <a:ext cx="3313253" cy="3628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3" name="Right Brace 12"/>
          <p:cNvSpPr/>
          <p:nvPr/>
        </p:nvSpPr>
        <p:spPr>
          <a:xfrm>
            <a:off x="2818121" y="2603517"/>
            <a:ext cx="592129" cy="2467513"/>
          </a:xfrm>
          <a:prstGeom prst="rightBrace">
            <a:avLst>
              <a:gd name="adj1" fmla="val 19114"/>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dirty="0">
              <a:solidFill>
                <a:srgbClr val="404040"/>
              </a:solidFill>
            </a:endParaRPr>
          </a:p>
        </p:txBody>
      </p:sp>
    </p:spTree>
    <p:extLst>
      <p:ext uri="{BB962C8B-B14F-4D97-AF65-F5344CB8AC3E}">
        <p14:creationId xmlns:p14="http://schemas.microsoft.com/office/powerpoint/2010/main" val="30323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 y="0"/>
            <a:ext cx="3244682" cy="725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3575862" y="2344422"/>
            <a:ext cx="9215009" cy="23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0" tIns="46630" rIns="93260" bIns="46630" numCol="1" anchor="ctr" anchorCtr="0" compatLnSpc="1">
            <a:prstTxWarp prst="textNoShape">
              <a:avLst/>
            </a:prstTxWarp>
            <a:spAutoFit/>
          </a:bodyPr>
          <a:lstStyle/>
          <a:p>
            <a:pPr defTabSz="932597" eaLnBrk="0" fontAlgn="base" hangingPunct="0">
              <a:spcBef>
                <a:spcPct val="0"/>
              </a:spcBef>
              <a:spcAft>
                <a:spcPct val="0"/>
              </a:spcAft>
            </a:pPr>
            <a:r>
              <a:rPr lang="en-US" altLang="en-US" sz="2856" spc="-102" dirty="0">
                <a:ln w="3175">
                  <a:noFill/>
                </a:ln>
                <a:gradFill>
                  <a:gsLst>
                    <a:gs pos="1250">
                      <a:srgbClr val="404040"/>
                    </a:gs>
                    <a:gs pos="100000">
                      <a:srgbClr val="404040"/>
                    </a:gs>
                  </a:gsLst>
                  <a:lin ang="5400000" scaled="0"/>
                </a:gradFill>
                <a:latin typeface="Segoe UI Light"/>
                <a:cs typeface="Segoe UI" pitchFamily="34" charset="0"/>
              </a:rPr>
              <a:t>Reference resources with a URI, leaving out the "scale-xxx".  </a:t>
            </a:r>
            <a:br>
              <a:rPr lang="en-US" altLang="en-US" sz="2856" spc="-102" dirty="0">
                <a:ln w="3175">
                  <a:noFill/>
                </a:ln>
                <a:gradFill>
                  <a:gsLst>
                    <a:gs pos="1250">
                      <a:srgbClr val="404040"/>
                    </a:gs>
                    <a:gs pos="100000">
                      <a:srgbClr val="404040"/>
                    </a:gs>
                  </a:gsLst>
                  <a:lin ang="5400000" scaled="0"/>
                </a:gradFill>
                <a:latin typeface="Segoe UI Light"/>
                <a:cs typeface="Segoe UI" pitchFamily="34" charset="0"/>
              </a:rPr>
            </a:br>
            <a:r>
              <a:rPr lang="en-US" altLang="en-US" sz="2856" spc="-102" dirty="0">
                <a:ln w="3175">
                  <a:noFill/>
                </a:ln>
                <a:gradFill>
                  <a:gsLst>
                    <a:gs pos="1250">
                      <a:srgbClr val="404040"/>
                    </a:gs>
                    <a:gs pos="100000">
                      <a:srgbClr val="404040"/>
                    </a:gs>
                  </a:gsLst>
                  <a:lin ang="5400000" scaled="0"/>
                </a:gradFill>
                <a:latin typeface="Segoe UI Light"/>
                <a:cs typeface="Segoe UI" pitchFamily="34" charset="0"/>
              </a:rPr>
              <a:t>The platform does the rest for you.</a:t>
            </a:r>
          </a:p>
          <a:p>
            <a:pPr defTabSz="932597" eaLnBrk="0" fontAlgn="base" hangingPunct="0">
              <a:spcBef>
                <a:spcPct val="0"/>
              </a:spcBef>
              <a:spcAft>
                <a:spcPct val="0"/>
              </a:spcAft>
            </a:pPr>
            <a:endParaRPr lang="en-US" altLang="en-US" sz="2856" spc="-102" dirty="0">
              <a:ln w="3175">
                <a:noFill/>
              </a:ln>
              <a:gradFill>
                <a:gsLst>
                  <a:gs pos="1250">
                    <a:srgbClr val="404040"/>
                  </a:gs>
                  <a:gs pos="100000">
                    <a:srgbClr val="404040"/>
                  </a:gs>
                </a:gsLst>
                <a:lin ang="5400000" scaled="0"/>
              </a:gradFill>
              <a:latin typeface="Segoe UI Light"/>
              <a:cs typeface="Segoe UI" pitchFamily="34" charset="0"/>
            </a:endParaRPr>
          </a:p>
          <a:p>
            <a:pPr defTabSz="932597" eaLnBrk="0" fontAlgn="base" hangingPunct="0">
              <a:spcBef>
                <a:spcPct val="0"/>
              </a:spcBef>
              <a:spcAft>
                <a:spcPct val="0"/>
              </a:spcAft>
            </a:pPr>
            <a:r>
              <a:rPr lang="en-US" altLang="en-US" sz="2856" spc="-102" dirty="0">
                <a:ln w="3175">
                  <a:noFill/>
                </a:ln>
                <a:gradFill>
                  <a:gsLst>
                    <a:gs pos="1250">
                      <a:srgbClr val="404040"/>
                    </a:gs>
                    <a:gs pos="100000">
                      <a:srgbClr val="404040"/>
                    </a:gs>
                  </a:gsLst>
                  <a:lin ang="5400000" scaled="0"/>
                </a:gradFill>
                <a:latin typeface="Segoe UI Light"/>
                <a:cs typeface="Segoe UI" pitchFamily="34" charset="0"/>
              </a:rPr>
              <a:t>"ms-appx:///Assets/Logo.png"</a:t>
            </a:r>
          </a:p>
          <a:p>
            <a:pPr defTabSz="932597" eaLnBrk="0" fontAlgn="base" hangingPunct="0">
              <a:spcBef>
                <a:spcPct val="0"/>
              </a:spcBef>
              <a:spcAft>
                <a:spcPct val="0"/>
              </a:spcAft>
            </a:pPr>
            <a:r>
              <a:rPr lang="en-US" altLang="en-US" sz="2856" spc="-102" dirty="0">
                <a:ln w="3175">
                  <a:noFill/>
                </a:ln>
                <a:gradFill>
                  <a:gsLst>
                    <a:gs pos="1250">
                      <a:srgbClr val="404040"/>
                    </a:gs>
                    <a:gs pos="100000">
                      <a:srgbClr val="404040"/>
                    </a:gs>
                  </a:gsLst>
                  <a:lin ang="5400000" scaled="0"/>
                </a:gradFill>
                <a:latin typeface="Segoe UI Light"/>
                <a:cs typeface="Segoe UI" pitchFamily="34" charset="0"/>
              </a:rPr>
              <a:t>"ms-appx:///desktop.png" </a:t>
            </a:r>
          </a:p>
        </p:txBody>
      </p:sp>
      <p:pic>
        <p:nvPicPr>
          <p:cNvPr id="7"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rotWithShape="1">
          <a:blip r:embed="rId3">
            <a:extLst>
              <a:ext uri="{28A0092B-C50C-407E-A947-70E740481C1C}">
                <a14:useLocalDpi xmlns:a14="http://schemas.microsoft.com/office/drawing/2010/main" val="0"/>
              </a:ext>
            </a:extLst>
          </a:blip>
          <a:srcRect t="58290" b="38240"/>
          <a:stretch/>
        </p:blipFill>
        <p:spPr bwMode="auto">
          <a:xfrm>
            <a:off x="882" y="4825853"/>
            <a:ext cx="3244682" cy="25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61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 y="0"/>
            <a:ext cx="3244682" cy="725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3746098" y="3001961"/>
            <a:ext cx="8689495" cy="99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0" tIns="46630" rIns="93260" bIns="46630" numCol="1" anchor="ctr" anchorCtr="0" compatLnSpc="1">
            <a:prstTxWarp prst="textNoShape">
              <a:avLst/>
            </a:prstTxWarp>
            <a:spAutoFit/>
          </a:bodyPr>
          <a:lstStyle/>
          <a:p>
            <a:pPr defTabSz="932597" eaLnBrk="0" fontAlgn="base" hangingPunct="0">
              <a:spcBef>
                <a:spcPct val="0"/>
              </a:spcBef>
              <a:spcAft>
                <a:spcPct val="0"/>
              </a:spcAft>
            </a:pPr>
            <a:r>
              <a:rPr lang="en-US" altLang="en-US" sz="2856" spc="-102" dirty="0">
                <a:ln w="3175">
                  <a:noFill/>
                </a:ln>
                <a:gradFill>
                  <a:gsLst>
                    <a:gs pos="1250">
                      <a:srgbClr val="404040"/>
                    </a:gs>
                    <a:gs pos="100000">
                      <a:srgbClr val="404040"/>
                    </a:gs>
                  </a:gsLst>
                  <a:lin ang="5400000" scaled="0"/>
                </a:gradFill>
                <a:latin typeface="Segoe UI Light"/>
                <a:cs typeface="Segoe UI" pitchFamily="34" charset="0"/>
              </a:rPr>
              <a:t>An image tag in XAML could look like this:</a:t>
            </a:r>
          </a:p>
          <a:p>
            <a:pPr defTabSz="932597" eaLnBrk="0" fontAlgn="base" hangingPunct="0">
              <a:spcBef>
                <a:spcPct val="0"/>
              </a:spcBef>
              <a:spcAft>
                <a:spcPct val="0"/>
              </a:spcAft>
            </a:pPr>
            <a:endParaRPr lang="en-US" altLang="en-US" sz="2856" spc="-102" dirty="0">
              <a:ln w="3175">
                <a:noFill/>
              </a:ln>
              <a:gradFill>
                <a:gsLst>
                  <a:gs pos="1250">
                    <a:srgbClr val="404040"/>
                  </a:gs>
                  <a:gs pos="100000">
                    <a:srgbClr val="404040"/>
                  </a:gs>
                </a:gsLst>
                <a:lin ang="5400000" scaled="0"/>
              </a:gradFill>
              <a:latin typeface="Segoe UI Light"/>
              <a:cs typeface="Segoe UI" pitchFamily="34" charset="0"/>
            </a:endParaRPr>
          </a:p>
        </p:txBody>
      </p:sp>
      <p:pic>
        <p:nvPicPr>
          <p:cNvPr id="4099" name="Picture 2" descr="BDF995F6-0FFB-4514-AD85-86B8A0ABCA71.pn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746098" y="3714802"/>
            <a:ext cx="8330453" cy="5380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881" y="784570"/>
            <a:ext cx="3201198" cy="888195"/>
          </a:xfrm>
          <a:prstGeom prst="rect">
            <a:avLst/>
          </a:prstGeom>
          <a:solidFill>
            <a:srgbClr val="6699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1" descr="Machine generated alternative text:&#10;BuildDemo (Universal App Platform) &#10;properties &#10;References &#10;Assets &#10;Logo.scaIe-IDO.png &#10;Logo.scaIe-ISO.png &#10;Logo.scaIe-2DO.png &#10;Logo.scaIe-3DO.png &#10;SmallLogo.scaIe-IDO.png &#10;SplashScreen.scaIe-IDO.png &#10;StoreLogo.scaIe-IDO.png &#10;WideLogo.scaIe-IDO.png &#10;Common &#10;scale- IDO &#10;desktop.png &#10;phone.png &#10;scale- &#10;desktop.png &#10;phone.png &#10;scale-2DO &#10;desktop.png &#10;phone.png &#10;scale-3DO &#10;desktop.png &#10;phone.png &#10;App.xaml &#10;Applicationlnsights.config &#10;BuildDemo TemporaryKey.pfx &#10;DesktopView.xamI &#10;Mainpage.xaml &#10;Mainpage.xaml.cs &#10;Package.appxmanifest &#10;packages.config &#10;PhoneView.xamI "/>
          <p:cNvPicPr>
            <a:picLocks noChangeAspect="1" noChangeArrowheads="1"/>
          </p:cNvPicPr>
          <p:nvPr/>
        </p:nvPicPr>
        <p:blipFill rotWithShape="1">
          <a:blip r:embed="rId3">
            <a:extLst>
              <a:ext uri="{28A0092B-C50C-407E-A947-70E740481C1C}">
                <a14:useLocalDpi xmlns:a14="http://schemas.microsoft.com/office/drawing/2010/main" val="0"/>
              </a:ext>
            </a:extLst>
          </a:blip>
          <a:srcRect t="58290" b="38240"/>
          <a:stretch/>
        </p:blipFill>
        <p:spPr bwMode="auto">
          <a:xfrm>
            <a:off x="882" y="4825853"/>
            <a:ext cx="3244682" cy="25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85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lumMod val="20000"/>
                    <a:lumOff val="80000"/>
                  </a:schemeClr>
                </a:solidFill>
              </a:rPr>
              <a:t>Hardware</a:t>
            </a:r>
            <a:endParaRPr lang="en-US" dirty="0">
              <a:solidFill>
                <a:schemeClr val="tx1">
                  <a:lumMod val="20000"/>
                  <a:lumOff val="80000"/>
                </a:schemeClr>
              </a:solidFill>
            </a:endParaRPr>
          </a:p>
          <a:p>
            <a:r>
              <a:rPr lang="en-US" dirty="0" smtClean="0">
                <a:solidFill>
                  <a:schemeClr val="tx1">
                    <a:lumMod val="20000"/>
                    <a:lumOff val="80000"/>
                  </a:schemeClr>
                </a:solidFill>
              </a:rPr>
              <a:t>Adaptive Apps</a:t>
            </a:r>
            <a:endParaRPr lang="en-US" dirty="0">
              <a:solidFill>
                <a:schemeClr val="tx1">
                  <a:lumMod val="20000"/>
                  <a:lumOff val="80000"/>
                </a:schemeClr>
              </a:solidFill>
            </a:endParaRPr>
          </a:p>
          <a:p>
            <a:r>
              <a:rPr lang="en-US" dirty="0" smtClean="0">
                <a:solidFill>
                  <a:schemeClr val="tx1">
                    <a:lumMod val="20000"/>
                    <a:lumOff val="80000"/>
                  </a:schemeClr>
                </a:solidFill>
              </a:rPr>
              <a:t>Packaging</a:t>
            </a:r>
          </a:p>
          <a:p>
            <a:r>
              <a:rPr lang="en-US" dirty="0" smtClean="0">
                <a:solidFill>
                  <a:schemeClr val="tx1">
                    <a:lumMod val="20000"/>
                    <a:lumOff val="80000"/>
                  </a:schemeClr>
                </a:solidFill>
              </a:rPr>
              <a:t>Testing </a:t>
            </a:r>
          </a:p>
          <a:p>
            <a:r>
              <a:rPr lang="en-US" dirty="0" smtClean="0">
                <a:solidFill>
                  <a:schemeClr val="tx1">
                    <a:lumMod val="20000"/>
                    <a:lumOff val="80000"/>
                  </a:schemeClr>
                </a:solidFill>
              </a:rPr>
              <a:t>Scaling</a:t>
            </a:r>
            <a:endParaRPr lang="en-US" dirty="0">
              <a:solidFill>
                <a:schemeClr val="tx1">
                  <a:lumMod val="20000"/>
                  <a:lumOff val="80000"/>
                </a:schemeClr>
              </a:solidFill>
            </a:endParaRPr>
          </a:p>
          <a:p>
            <a:r>
              <a:rPr lang="en-US" dirty="0" smtClean="0"/>
              <a:t>Multi-screen</a:t>
            </a:r>
            <a:endParaRPr lang="en-US" dirty="0"/>
          </a:p>
        </p:txBody>
      </p:sp>
      <p:pic>
        <p:nvPicPr>
          <p:cNvPr id="4" name="Picture Placeholder 3"/>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283604" y="2192224"/>
            <a:ext cx="3915114" cy="2610077"/>
          </a:xfrm>
        </p:spPr>
      </p:pic>
      <p:sp>
        <p:nvSpPr>
          <p:cNvPr id="5" name="Title 4"/>
          <p:cNvSpPr>
            <a:spLocks noGrp="1"/>
          </p:cNvSpPr>
          <p:nvPr>
            <p:ph type="title"/>
          </p:nvPr>
        </p:nvSpPr>
        <p:spPr/>
        <p:txBody>
          <a:bodyPr/>
          <a:lstStyle/>
          <a:p>
            <a:r>
              <a:rPr lang="en-US" dirty="0"/>
              <a:t>Developer </a:t>
            </a:r>
            <a:r>
              <a:rPr lang="en-US" dirty="0" smtClean="0"/>
              <a:t>considerations</a:t>
            </a:r>
            <a:endParaRPr lang="en-US" dirty="0"/>
          </a:p>
        </p:txBody>
      </p:sp>
      <p:sp>
        <p:nvSpPr>
          <p:cNvPr id="6" name="Right Brace 2"/>
          <p:cNvSpPr/>
          <p:nvPr/>
        </p:nvSpPr>
        <p:spPr>
          <a:xfrm>
            <a:off x="8270764" y="2457798"/>
            <a:ext cx="466302" cy="1602912"/>
          </a:xfrm>
          <a:prstGeom prst="rightBrace">
            <a:avLst>
              <a:gd name="adj1" fmla="val 43750"/>
              <a:gd name="adj2" fmla="val 50000"/>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dirty="0">
              <a:solidFill>
                <a:srgbClr val="404040">
                  <a:lumMod val="20000"/>
                  <a:lumOff val="80000"/>
                </a:srgbClr>
              </a:solidFill>
            </a:endParaRPr>
          </a:p>
        </p:txBody>
      </p:sp>
      <p:sp>
        <p:nvSpPr>
          <p:cNvPr id="8" name="Rectangle 10"/>
          <p:cNvSpPr/>
          <p:nvPr/>
        </p:nvSpPr>
        <p:spPr>
          <a:xfrm>
            <a:off x="8737066" y="3040062"/>
            <a:ext cx="998998" cy="382308"/>
          </a:xfrm>
          <a:prstGeom prst="rect">
            <a:avLst/>
          </a:prstGeom>
          <a:ln>
            <a:noFill/>
          </a:ln>
        </p:spPr>
        <p:txBody>
          <a:bodyPr wrap="none">
            <a:spAutoFit/>
          </a:bodyPr>
          <a:lstStyle/>
          <a:p>
            <a:pPr defTabSz="932597"/>
            <a:r>
              <a:rPr lang="en-US" sz="1836" dirty="0">
                <a:solidFill>
                  <a:srgbClr val="404040">
                    <a:lumMod val="20000"/>
                    <a:lumOff val="80000"/>
                  </a:srgbClr>
                </a:solidFill>
              </a:rPr>
              <a:t>Integral</a:t>
            </a:r>
          </a:p>
        </p:txBody>
      </p:sp>
    </p:spTree>
    <p:extLst>
      <p:ext uri="{BB962C8B-B14F-4D97-AF65-F5344CB8AC3E}">
        <p14:creationId xmlns:p14="http://schemas.microsoft.com/office/powerpoint/2010/main" val="74514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5481" y="2125662"/>
            <a:ext cx="11885514" cy="1225598"/>
          </a:xfrm>
        </p:spPr>
        <p:txBody>
          <a:bodyPr/>
          <a:lstStyle/>
          <a:p>
            <a:r>
              <a:rPr lang="en-US" dirty="0" smtClean="0"/>
              <a:t>Introducing </a:t>
            </a:r>
            <a:r>
              <a:rPr lang="en-US" sz="7343" dirty="0"/>
              <a:t>Continuum</a:t>
            </a:r>
            <a:r>
              <a:rPr lang="en-US" dirty="0" smtClean="0"/>
              <a:t> </a:t>
            </a:r>
            <a:endParaRPr lang="en-US" dirty="0"/>
          </a:p>
        </p:txBody>
      </p:sp>
    </p:spTree>
    <p:extLst>
      <p:ext uri="{BB962C8B-B14F-4D97-AF65-F5344CB8AC3E}">
        <p14:creationId xmlns:p14="http://schemas.microsoft.com/office/powerpoint/2010/main" val="1829796584"/>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751" y="2125663"/>
            <a:ext cx="9795126" cy="1828800"/>
          </a:xfrm>
        </p:spPr>
        <p:txBody>
          <a:bodyPr/>
          <a:lstStyle/>
          <a:p>
            <a:r>
              <a:rPr lang="en-US" sz="4488" dirty="0"/>
              <a:t>Take advantage of the phone and big screen simultaneously.</a:t>
            </a:r>
            <a:endParaRPr lang="en-US" sz="4488" b="1" dirty="0"/>
          </a:p>
        </p:txBody>
      </p:sp>
    </p:spTree>
    <p:extLst>
      <p:ext uri="{BB962C8B-B14F-4D97-AF65-F5344CB8AC3E}">
        <p14:creationId xmlns:p14="http://schemas.microsoft.com/office/powerpoint/2010/main" val="229171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275481" y="295274"/>
            <a:ext cx="11887878" cy="917575"/>
          </a:xfrm>
        </p:spPr>
        <p:txBody>
          <a:bodyPr/>
          <a:lstStyle/>
          <a:p>
            <a:r>
              <a:rPr lang="en-US" dirty="0" smtClean="0"/>
              <a:t>Cast API</a:t>
            </a:r>
            <a:endParaRPr lang="en-US" dirty="0"/>
          </a:p>
        </p:txBody>
      </p:sp>
      <p:pic>
        <p:nvPicPr>
          <p:cNvPr id="8"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34146" t="-1" r="13507" b="37124"/>
          <a:stretch/>
        </p:blipFill>
        <p:spPr>
          <a:xfrm>
            <a:off x="3036100" y="799837"/>
            <a:ext cx="9273382" cy="5417519"/>
          </a:xfrm>
          <a:prstGeom prst="rect">
            <a:avLst/>
          </a:prstGeom>
        </p:spPr>
      </p:pic>
      <p:pic>
        <p:nvPicPr>
          <p:cNvPr id="9"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889" t="11137" r="68290" b="26489"/>
          <a:stretch/>
        </p:blipFill>
        <p:spPr>
          <a:xfrm>
            <a:off x="490760" y="1645306"/>
            <a:ext cx="2699381" cy="4723916"/>
          </a:xfrm>
          <a:prstGeom prst="rect">
            <a:avLst/>
          </a:prstGeom>
        </p:spPr>
      </p:pic>
      <p:pic>
        <p:nvPicPr>
          <p:cNvPr id="10"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5031"/>
          <a:stretch/>
        </p:blipFill>
        <p:spPr>
          <a:xfrm>
            <a:off x="3771420" y="1729585"/>
            <a:ext cx="7964720" cy="4293478"/>
          </a:xfrm>
          <a:prstGeom prst="rect">
            <a:avLst/>
          </a:prstGeom>
        </p:spPr>
      </p:pic>
      <p:pic>
        <p:nvPicPr>
          <p:cNvPr id="2"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161" y="1980146"/>
            <a:ext cx="2370368" cy="3864168"/>
          </a:xfrm>
          <a:prstGeom prst="rect">
            <a:avLst/>
          </a:prstGeom>
        </p:spPr>
      </p:pic>
    </p:spTree>
    <p:extLst>
      <p:ext uri="{BB962C8B-B14F-4D97-AF65-F5344CB8AC3E}">
        <p14:creationId xmlns:p14="http://schemas.microsoft.com/office/powerpoint/2010/main" val="12906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34146" t="-1" r="13507" b="37124"/>
          <a:stretch/>
        </p:blipFill>
        <p:spPr>
          <a:xfrm>
            <a:off x="3036100" y="799837"/>
            <a:ext cx="9273382" cy="5396965"/>
          </a:xfrm>
          <a:prstGeom prst="rect">
            <a:avLst/>
          </a:prstGeom>
        </p:spPr>
      </p:pic>
      <p:pic>
        <p:nvPicPr>
          <p:cNvPr id="9"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889" t="11137" r="68290" b="26489"/>
          <a:stretch/>
        </p:blipFill>
        <p:spPr>
          <a:xfrm>
            <a:off x="490760" y="1645306"/>
            <a:ext cx="2699381" cy="4723916"/>
          </a:xfrm>
          <a:prstGeom prst="rect">
            <a:avLst/>
          </a:prstGeom>
        </p:spPr>
      </p:pic>
      <p:sp>
        <p:nvSpPr>
          <p:cNvPr id="7" name="Title 2"/>
          <p:cNvSpPr>
            <a:spLocks noGrp="1"/>
          </p:cNvSpPr>
          <p:nvPr>
            <p:ph type="title"/>
          </p:nvPr>
        </p:nvSpPr>
        <p:spPr>
          <a:xfrm>
            <a:off x="275481" y="295274"/>
            <a:ext cx="11887878" cy="917575"/>
          </a:xfrm>
        </p:spPr>
        <p:txBody>
          <a:bodyPr/>
          <a:lstStyle/>
          <a:p>
            <a:r>
              <a:rPr lang="en-US" dirty="0" smtClean="0"/>
              <a:t>ProjectionManager API</a:t>
            </a:r>
            <a:endParaRPr lang="en-US" dirty="0"/>
          </a:p>
        </p:txBody>
      </p:sp>
      <p:pic>
        <p:nvPicPr>
          <p:cNvPr id="2" name="Picture 10"/>
          <p:cNvPicPr>
            <a:picLocks noChangeAspect="1"/>
          </p:cNvPicPr>
          <p:nvPr/>
        </p:nvPicPr>
        <p:blipFill rotWithShape="1">
          <a:blip r:embed="rId4"/>
          <a:srcRect l="20825" t="18920" r="4446" b="12762"/>
          <a:stretch/>
        </p:blipFill>
        <p:spPr>
          <a:xfrm>
            <a:off x="3785674" y="1678553"/>
            <a:ext cx="7928276" cy="4331557"/>
          </a:xfrm>
          <a:prstGeom prst="rect">
            <a:avLst/>
          </a:prstGeom>
        </p:spPr>
      </p:pic>
      <p:pic>
        <p:nvPicPr>
          <p:cNvPr id="6" name="Picture 5"/>
          <p:cNvPicPr>
            <a:picLocks noChangeAspect="1"/>
          </p:cNvPicPr>
          <p:nvPr/>
        </p:nvPicPr>
        <p:blipFill>
          <a:blip r:embed="rId5"/>
          <a:stretch>
            <a:fillRect/>
          </a:stretch>
        </p:blipFill>
        <p:spPr>
          <a:xfrm>
            <a:off x="644218" y="1966291"/>
            <a:ext cx="2348133" cy="4230512"/>
          </a:xfrm>
          <a:prstGeom prst="rect">
            <a:avLst/>
          </a:prstGeom>
        </p:spPr>
      </p:pic>
    </p:spTree>
    <p:extLst>
      <p:ext uri="{BB962C8B-B14F-4D97-AF65-F5344CB8AC3E}">
        <p14:creationId xmlns:p14="http://schemas.microsoft.com/office/powerpoint/2010/main" val="217280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Rectangle 3"/>
          <p:cNvSpPr/>
          <p:nvPr/>
        </p:nvSpPr>
        <p:spPr>
          <a:xfrm>
            <a:off x="-1909" y="11062"/>
            <a:ext cx="14584139" cy="7010449"/>
          </a:xfrm>
          <a:prstGeom prst="rect">
            <a:avLst/>
          </a:prstGeom>
        </p:spPr>
        <p:txBody>
          <a:bodyPr wrap="square">
            <a:spAutoFit/>
          </a:bodyPr>
          <a:lstStyle/>
          <a:p>
            <a:pPr defTabSz="932597"/>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private</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async</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void</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StartProjecting_Click(</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object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sender, RoutedEventArgs 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8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//Check whether there is already active connection to an external display</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if</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(ProjectionManager.DisPlayAvailable)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int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thisViewId;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thisViewId = ApplicationView.GetForCurrentView().Id;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var</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thisDispatcher = Window.Current.Dispatcher;</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await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CoreApplication.CreateNewView().Dispatcher.RunAsync(CoreDispatcherPriority.Normal,()=&gt;</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8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Display the page in the view. Not visible until “StartProjectionAsync” called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var</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rootFrame =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new</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Frame();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rootFrame.Navigate(</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typeof</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(ProjectionViewPage), initData);</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Window.Current.Content = rootFrame;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Window.Current.Activate();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8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Show the view on a second display</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await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ProjectionManager.StartProjectingAsync(rootPage.Id, thisViewId);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private</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async</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void</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StopProjecting_Click(</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object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sender, RoutedEventArgs 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await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ProjectionManager.StopProjectingAsync(rootPage.ProjectionViewPageControl.Id, thisViewId);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59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Rectangle 3"/>
          <p:cNvSpPr/>
          <p:nvPr/>
        </p:nvSpPr>
        <p:spPr>
          <a:xfrm>
            <a:off x="-1909" y="11062"/>
            <a:ext cx="14584139" cy="7010449"/>
          </a:xfrm>
          <a:prstGeom prst="rect">
            <a:avLst/>
          </a:prstGeom>
        </p:spPr>
        <p:txBody>
          <a:bodyPr wrap="square">
            <a:spAutoFit/>
          </a:bodyPr>
          <a:lstStyle/>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private async void StartProjecting_Click(object sender, RoutedEventArgs 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8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//Check whether there is already active connection to an external display</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if</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(ProjectionManager.DisPlayAvailable)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int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thisViewId;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thisViewId = ApplicationView.GetForCurrentView().Id;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var</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thisDispatcher = Window.Current.Dispatcher;</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await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CoreApplication.CreateNewView().Dispatcher.RunAsync(CoreDispatcherPriority.Normal,()=&gt;</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 Display the page in the view. Not visible until “StartProjectionAsync” called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var rootFrame = new Frame();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rootFrame.Navigate(typeof(ProjectionViewPage), initData);</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Window.Current.Content = rootFrame;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Window.Current.Activate();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 Show the view on a second display</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await ProjectionManager.StartProjectingAsync(rootPage.Id, thisViewId);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private async void StopProjecting_Click(object sender, RoutedEventArgs 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await ProjectionManager.StopProjectingAsync(rootPage.ProjectionViewPageControl.Id, thisViewId);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954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Rectangle 3"/>
          <p:cNvSpPr/>
          <p:nvPr/>
        </p:nvSpPr>
        <p:spPr>
          <a:xfrm>
            <a:off x="-1909" y="11062"/>
            <a:ext cx="14584139" cy="7010449"/>
          </a:xfrm>
          <a:prstGeom prst="rect">
            <a:avLst/>
          </a:prstGeom>
        </p:spPr>
        <p:txBody>
          <a:bodyPr wrap="square">
            <a:spAutoFit/>
          </a:bodyPr>
          <a:lstStyle/>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private async void StartProjecting_Click(object sender, RoutedEventArgs 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//Check whether there is already active connection to an external display</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if (ProjectionManager.DisPlayAvailable)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int thisViewId;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thisViewId = ApplicationView.GetForCurrentView().Id;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var thisDispatcher = Window.Current.Dispatcher;</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await CoreApplication.CreateNewView().Dispatcher.RunAsync(CoreDispatcherPriority.Normal,()=&gt;</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8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Display the page in the view. Not visible until “StartProjectionAsync” called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var</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rootFrame =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new</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Frame();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rootFrame.Navigate(</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typeof</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(ProjectionViewPage), initData);</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Window.Current.Content = rootFrame;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Window.Current.Activate();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 Show the view on a second display</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await ProjectionManager.StartProjectingAsync(rootPage.Id, thisViewId);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private async void StopProjecting_Click(object sender, RoutedEventArgs 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await ProjectionManager.StopProjectingAsync(rootPage.ProjectionViewPageControl.Id, thisViewId);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882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Rectangle 3"/>
          <p:cNvSpPr/>
          <p:nvPr/>
        </p:nvSpPr>
        <p:spPr>
          <a:xfrm>
            <a:off x="-1909" y="11062"/>
            <a:ext cx="14584139" cy="7010449"/>
          </a:xfrm>
          <a:prstGeom prst="rect">
            <a:avLst/>
          </a:prstGeom>
        </p:spPr>
        <p:txBody>
          <a:bodyPr wrap="square">
            <a:spAutoFit/>
          </a:bodyPr>
          <a:lstStyle/>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private async void StartProjecting_Click(object sender, RoutedEventArgs e)</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//Check whether there is already active connection to an external display</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if (ProjectionManager.DisPlayAvailable)</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int thisViewId;</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thisViewId = ApplicationView.GetForCurrentView().Id;</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var thisDispatcher = Window.Current.Dispatcher;</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await CoreApplication.CreateNewView().Dispatcher.RunAsync(CoreDispatcherPriority.Normal,()=&gt;</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 Display the page in the view. Not visible until “StartProjectionAsync” called</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var rootFrame = new Frame();</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rootFrame.Navigate(typeof(ProjectionViewPage), initData);</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Window.Current.Content = rootFrame;</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Window.Current.Activate();</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8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Show the view on a second display</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await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ProjectionManager.StartProjectingAsync(rootPage.Id, thisViewId);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private async void StopProjecting_Click(object sender, RoutedEventArgs e)</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await ProjectionManager.StopProjectingAsync(rootPage.ProjectionViewPageControl.Id, thisViewId);</a:t>
            </a: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99076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Rectangle 3"/>
          <p:cNvSpPr/>
          <p:nvPr/>
        </p:nvSpPr>
        <p:spPr>
          <a:xfrm>
            <a:off x="-1909" y="11062"/>
            <a:ext cx="14584139" cy="7010449"/>
          </a:xfrm>
          <a:prstGeom prst="rect">
            <a:avLst/>
          </a:prstGeom>
        </p:spPr>
        <p:txBody>
          <a:bodyPr wrap="square">
            <a:spAutoFit/>
          </a:bodyPr>
          <a:lstStyle/>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private async void StartProjecting_Click(object sender, RoutedEventArgs 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//Check whether there is already active connection to an external display</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if (ProjectionManager.DisPlayAvailable)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int thisViewId;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thisViewId = ApplicationView.GetForCurrentView().Id;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var thisDispatcher = Window.Current.Dispatcher;</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await CoreApplication.CreateNewView().Dispatcher.RunAsync(CoreDispatcherPriority.Normal,()=&gt;</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 Display the page in the view. Not visible until “StartProjectionAsync” called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var rootFrame = new Frame();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rootFrame.Navigate(typeof(ProjectionViewPage), initData);</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Window.Current.Content = rootFrame;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Window.Current.Activate();</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 Show the view on a second display</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await ProjectionManager.StartProjectingAsync(rootPage.Id, thisViewId);</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404040">
                    <a:lumMod val="20000"/>
                    <a:lumOff val="80000"/>
                  </a:srgbClr>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private</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async</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void</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StopProjecting_Click(</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object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sender, RoutedEventArgs e)</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r>
              <a:rPr lang="en-US" sz="1632" dirty="0">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await</a:t>
            </a:r>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ProjectionManager.StopProjectingAsync(rootPage.ProjectionViewPageControl.Id, thisViewId);</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defTabSz="932597"/>
            <a:r>
              <a:rPr lang="en-US" sz="1632" dirty="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endParaRPr lang="en-US" sz="204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033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Demo</a:t>
            </a:r>
            <a:endParaRPr lang="en-US" dirty="0"/>
          </a:p>
        </p:txBody>
      </p:sp>
    </p:spTree>
    <p:extLst>
      <p:ext uri="{BB962C8B-B14F-4D97-AF65-F5344CB8AC3E}">
        <p14:creationId xmlns:p14="http://schemas.microsoft.com/office/powerpoint/2010/main" val="215816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5481" y="1213174"/>
            <a:ext cx="11885514" cy="5737373"/>
          </a:xfrm>
        </p:spPr>
        <p:txBody>
          <a:bodyPr vert="horz" wrap="square" lIns="149217" tIns="93260" rIns="149217" bIns="93260" rtlCol="0" anchor="t">
            <a:spAutoFit/>
          </a:bodyPr>
          <a:lstStyle/>
          <a:p>
            <a:r>
              <a:rPr lang="en-US" dirty="0" smtClean="0"/>
              <a:t>Build </a:t>
            </a:r>
            <a:r>
              <a:rPr lang="en-US" dirty="0"/>
              <a:t>Universal Windows </a:t>
            </a:r>
            <a:r>
              <a:rPr lang="en-US" dirty="0" smtClean="0"/>
              <a:t>Apps or optimize mobile apps for Continuum</a:t>
            </a:r>
          </a:p>
          <a:p>
            <a:pPr lvl="1"/>
            <a:endParaRPr lang="en-US" dirty="0" smtClean="0"/>
          </a:p>
          <a:p>
            <a:r>
              <a:rPr lang="en-US" dirty="0"/>
              <a:t>Validate that your Windows </a:t>
            </a:r>
            <a:r>
              <a:rPr lang="en-US" dirty="0" smtClean="0"/>
              <a:t>Apps</a:t>
            </a:r>
            <a:endParaRPr lang="en-US" dirty="0"/>
          </a:p>
          <a:p>
            <a:pPr lvl="1"/>
            <a:r>
              <a:rPr lang="en-US" dirty="0"/>
              <a:t>Look and work great on small and large screens</a:t>
            </a:r>
          </a:p>
          <a:p>
            <a:pPr lvl="1"/>
            <a:r>
              <a:rPr lang="en-US" dirty="0"/>
              <a:t>Work with keyboard and </a:t>
            </a:r>
            <a:r>
              <a:rPr lang="en-US" dirty="0" smtClean="0"/>
              <a:t>mouse</a:t>
            </a:r>
          </a:p>
          <a:p>
            <a:pPr marL="342834" lvl="1" indent="0">
              <a:buNone/>
            </a:pPr>
            <a:r>
              <a:rPr lang="en-US" dirty="0"/>
              <a:t>	</a:t>
            </a:r>
          </a:p>
          <a:p>
            <a:r>
              <a:rPr lang="en-US" dirty="0" smtClean="0"/>
              <a:t>Include scaling assets for the big screen</a:t>
            </a:r>
          </a:p>
          <a:p>
            <a:pPr marL="0" indent="0">
              <a:buNone/>
            </a:pPr>
            <a:r>
              <a:rPr lang="en-US" dirty="0" smtClean="0"/>
              <a:t> </a:t>
            </a:r>
          </a:p>
          <a:p>
            <a:r>
              <a:rPr lang="en-US" dirty="0" smtClean="0"/>
              <a:t>Leverage multi-screen API</a:t>
            </a:r>
            <a:endParaRPr lang="en-US" dirty="0"/>
          </a:p>
        </p:txBody>
      </p:sp>
      <p:sp>
        <p:nvSpPr>
          <p:cNvPr id="2" name="Title 1"/>
          <p:cNvSpPr>
            <a:spLocks noGrp="1"/>
          </p:cNvSpPr>
          <p:nvPr>
            <p:ph type="title"/>
          </p:nvPr>
        </p:nvSpPr>
        <p:spPr/>
        <p:txBody>
          <a:bodyPr/>
          <a:lstStyle/>
          <a:p>
            <a:r>
              <a:rPr lang="en-US" dirty="0" smtClean="0"/>
              <a:t>Call to Action</a:t>
            </a:r>
            <a:endParaRPr lang="en-US" dirty="0"/>
          </a:p>
        </p:txBody>
      </p:sp>
    </p:spTree>
    <p:extLst>
      <p:ext uri="{BB962C8B-B14F-4D97-AF65-F5344CB8AC3E}">
        <p14:creationId xmlns:p14="http://schemas.microsoft.com/office/powerpoint/2010/main" val="215298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8"/>
          <p:cNvSpPr/>
          <p:nvPr/>
        </p:nvSpPr>
        <p:spPr bwMode="auto">
          <a:xfrm>
            <a:off x="4944739" y="4757312"/>
            <a:ext cx="764096" cy="764096"/>
          </a:xfrm>
          <a:prstGeom prst="ellipse">
            <a:avLst/>
          </a:prstGeom>
          <a:gradFill>
            <a:gsLst>
              <a:gs pos="32000">
                <a:schemeClr val="bg1">
                  <a:lumMod val="100000"/>
                </a:schemeClr>
              </a:gs>
              <a:gs pos="69000">
                <a:schemeClr val="bg1">
                  <a:alpha val="0"/>
                </a:schemeClr>
              </a:gs>
            </a:gsLst>
            <a:path path="circle">
              <a:fillToRect l="50000" t="50000" r="50000" b="5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3" name="Oval 9"/>
          <p:cNvSpPr/>
          <p:nvPr/>
        </p:nvSpPr>
        <p:spPr bwMode="auto">
          <a:xfrm>
            <a:off x="4521959" y="4772855"/>
            <a:ext cx="764096" cy="764096"/>
          </a:xfrm>
          <a:prstGeom prst="ellipse">
            <a:avLst/>
          </a:prstGeom>
          <a:gradFill>
            <a:gsLst>
              <a:gs pos="32000">
                <a:schemeClr val="bg1">
                  <a:lumMod val="100000"/>
                </a:schemeClr>
              </a:gs>
              <a:gs pos="69000">
                <a:schemeClr val="bg1">
                  <a:alpha val="0"/>
                </a:schemeClr>
              </a:gs>
            </a:gsLst>
            <a:path path="circle">
              <a:fillToRect l="50000" t="50000" r="50000" b="5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sp>
        <p:nvSpPr>
          <p:cNvPr id="14" name="Oval 10"/>
          <p:cNvSpPr/>
          <p:nvPr/>
        </p:nvSpPr>
        <p:spPr bwMode="auto">
          <a:xfrm>
            <a:off x="4960282" y="4754203"/>
            <a:ext cx="764096" cy="764096"/>
          </a:xfrm>
          <a:prstGeom prst="ellipse">
            <a:avLst/>
          </a:prstGeom>
          <a:gradFill>
            <a:gsLst>
              <a:gs pos="32000">
                <a:schemeClr val="bg1">
                  <a:lumMod val="100000"/>
                </a:schemeClr>
              </a:gs>
              <a:gs pos="69000">
                <a:schemeClr val="bg1">
                  <a:alpha val="0"/>
                </a:schemeClr>
              </a:gs>
            </a:gsLst>
            <a:path path="circle">
              <a:fillToRect l="50000" t="50000" r="50000" b="5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rtlCol="0" anchor="b" anchorCtr="0"/>
          <a:lstStyle/>
          <a:p>
            <a:pPr algn="ctr" defTabSz="950961"/>
            <a:endParaRPr lang="en-US" sz="816" dirty="0">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8"/>
          <p:cNvGrpSpPr/>
          <p:nvPr/>
        </p:nvGrpSpPr>
        <p:grpSpPr>
          <a:xfrm>
            <a:off x="1563850" y="2037193"/>
            <a:ext cx="1744426" cy="2390097"/>
            <a:chOff x="1482765" y="2169205"/>
            <a:chExt cx="1710377" cy="2343445"/>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1975" t="9028" r="65681" b="31027"/>
            <a:stretch/>
          </p:blipFill>
          <p:spPr>
            <a:xfrm>
              <a:off x="1482765" y="2169205"/>
              <a:ext cx="1710377" cy="2294307"/>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1975" t="53788" r="65681" b="26503"/>
            <a:stretch/>
          </p:blipFill>
          <p:spPr>
            <a:xfrm>
              <a:off x="1482765" y="3758341"/>
              <a:ext cx="1710377" cy="75430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580" y="2415742"/>
              <a:ext cx="1241112" cy="1985778"/>
            </a:xfrm>
            <a:prstGeom prst="rect">
              <a:avLst/>
            </a:prstGeom>
          </p:spPr>
        </p:pic>
      </p:grpSp>
      <p:grpSp>
        <p:nvGrpSpPr>
          <p:cNvPr id="6" name="Group 5"/>
          <p:cNvGrpSpPr/>
          <p:nvPr/>
        </p:nvGrpSpPr>
        <p:grpSpPr>
          <a:xfrm>
            <a:off x="1689306" y="1885394"/>
            <a:ext cx="1452512" cy="2541896"/>
            <a:chOff x="1655468" y="1848593"/>
            <a:chExt cx="1424161" cy="2492281"/>
          </a:xfrm>
        </p:grpSpPr>
        <p:pic>
          <p:nvPicPr>
            <p:cNvPr id="20"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3889" t="11137" r="68290" b="26489"/>
            <a:stretch/>
          </p:blipFill>
          <p:spPr>
            <a:xfrm>
              <a:off x="1655468" y="1848593"/>
              <a:ext cx="1424161" cy="249228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7768" y="2005794"/>
              <a:ext cx="1249272" cy="2107263"/>
            </a:xfrm>
            <a:prstGeom prst="rect">
              <a:avLst/>
            </a:prstGeom>
          </p:spPr>
        </p:pic>
      </p:grpSp>
      <p:grpSp>
        <p:nvGrpSpPr>
          <p:cNvPr id="23" name="Group 1"/>
          <p:cNvGrpSpPr/>
          <p:nvPr/>
        </p:nvGrpSpPr>
        <p:grpSpPr>
          <a:xfrm>
            <a:off x="3775704" y="302773"/>
            <a:ext cx="9212340" cy="6994524"/>
            <a:chOff x="3701142" y="296863"/>
            <a:chExt cx="9032526" cy="6857999"/>
          </a:xfrm>
        </p:grpSpPr>
        <p:grpSp>
          <p:nvGrpSpPr>
            <p:cNvPr id="4" name="Group 2"/>
            <p:cNvGrpSpPr/>
            <p:nvPr/>
          </p:nvGrpSpPr>
          <p:grpSpPr>
            <a:xfrm>
              <a:off x="3701142" y="296863"/>
              <a:ext cx="9032526" cy="6857999"/>
              <a:chOff x="3701142" y="296863"/>
              <a:chExt cx="9032526" cy="6857999"/>
            </a:xfrm>
          </p:grpSpPr>
          <p:pic>
            <p:nvPicPr>
              <p:cNvPr id="5"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4834" t="63820"/>
              <a:stretch/>
            </p:blipFill>
            <p:spPr>
              <a:xfrm>
                <a:off x="5167086" y="4673600"/>
                <a:ext cx="7566582" cy="2481262"/>
              </a:xfrm>
              <a:prstGeom prst="rect">
                <a:avLst/>
              </a:prstGeom>
            </p:spPr>
          </p:pic>
          <p:pic>
            <p:nvPicPr>
              <p:cNvPr id="7"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34146" b="36181"/>
              <a:stretch/>
            </p:blipFill>
            <p:spPr>
              <a:xfrm>
                <a:off x="3701142" y="296863"/>
                <a:ext cx="9032526" cy="4376738"/>
              </a:xfrm>
              <a:prstGeom prst="rect">
                <a:avLst/>
              </a:prstGeom>
            </p:spPr>
          </p:pic>
          <p:pic>
            <p:nvPicPr>
              <p:cNvPr id="8"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39967" t="72709"/>
              <a:stretch/>
            </p:blipFill>
            <p:spPr>
              <a:xfrm>
                <a:off x="4499429" y="5283200"/>
                <a:ext cx="8234239" cy="1871662"/>
              </a:xfrm>
              <a:prstGeom prst="rect">
                <a:avLst/>
              </a:prstGeom>
            </p:spPr>
          </p:pic>
        </p:grpSp>
        <p:pic>
          <p:nvPicPr>
            <p:cNvPr id="19" name="Picture 9"/>
            <p:cNvPicPr>
              <a:picLocks noChangeAspect="1"/>
            </p:cNvPicPr>
            <p:nvPr/>
          </p:nvPicPr>
          <p:blipFill>
            <a:blip r:embed="rId6"/>
            <a:stretch>
              <a:fillRect/>
            </a:stretch>
          </p:blipFill>
          <p:spPr>
            <a:xfrm>
              <a:off x="4279900" y="1493568"/>
              <a:ext cx="6138333" cy="2988469"/>
            </a:xfrm>
            <a:prstGeom prst="rect">
              <a:avLst/>
            </a:prstGeom>
          </p:spPr>
        </p:pic>
        <p:pic>
          <p:nvPicPr>
            <p:cNvPr id="21" name="Picture 20"/>
            <p:cNvPicPr>
              <a:picLocks noChangeAspect="1"/>
            </p:cNvPicPr>
            <p:nvPr/>
          </p:nvPicPr>
          <p:blipFill>
            <a:blip r:embed="rId7"/>
            <a:stretch>
              <a:fillRect/>
            </a:stretch>
          </p:blipFill>
          <p:spPr>
            <a:xfrm>
              <a:off x="10371416" y="4270106"/>
              <a:ext cx="54769" cy="211931"/>
            </a:xfrm>
            <a:prstGeom prst="rect">
              <a:avLst/>
            </a:prstGeom>
          </p:spPr>
        </p:pic>
        <p:pic>
          <p:nvPicPr>
            <p:cNvPr id="22" name="Picture 21"/>
            <p:cNvPicPr>
              <a:picLocks noChangeAspect="1"/>
            </p:cNvPicPr>
            <p:nvPr/>
          </p:nvPicPr>
          <p:blipFill>
            <a:blip r:embed="rId7"/>
            <a:stretch>
              <a:fillRect/>
            </a:stretch>
          </p:blipFill>
          <p:spPr>
            <a:xfrm>
              <a:off x="4260467" y="4267901"/>
              <a:ext cx="54769" cy="211931"/>
            </a:xfrm>
            <a:prstGeom prst="rect">
              <a:avLst/>
            </a:prstGeom>
          </p:spPr>
        </p:pic>
      </p:grpSp>
    </p:spTree>
    <p:extLst>
      <p:ext uri="{BB962C8B-B14F-4D97-AF65-F5344CB8AC3E}">
        <p14:creationId xmlns:p14="http://schemas.microsoft.com/office/powerpoint/2010/main" val="121729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txBox="1">
            <a:spLocks/>
          </p:cNvSpPr>
          <p:nvPr/>
        </p:nvSpPr>
        <p:spPr>
          <a:xfrm>
            <a:off x="291368" y="1179879"/>
            <a:ext cx="6619391" cy="6158788"/>
          </a:xfrm>
          <a:prstGeom prst="rect">
            <a:avLst/>
          </a:prstGeom>
        </p:spPr>
        <p:txBody>
          <a:bodyPr vert="horz" wrap="square" lIns="149217" tIns="93260" rIns="149217" bIns="93260" rtlCol="0" anchor="t">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None/>
            </a:pPr>
            <a:r>
              <a:rPr lang="en-US" sz="2448" dirty="0">
                <a:solidFill>
                  <a:srgbClr val="404040"/>
                </a:solidFill>
              </a:rPr>
              <a:t>622: 	Harnessing the full power of input in </a:t>
            </a:r>
            <a:br>
              <a:rPr lang="en-US" sz="2448" dirty="0">
                <a:solidFill>
                  <a:srgbClr val="404040"/>
                </a:solidFill>
              </a:rPr>
            </a:br>
            <a:r>
              <a:rPr lang="en-US" sz="2448" dirty="0">
                <a:solidFill>
                  <a:srgbClr val="404040"/>
                </a:solidFill>
              </a:rPr>
              <a:t>	Universal Windows Apps</a:t>
            </a:r>
          </a:p>
          <a:p>
            <a:pPr marL="0" indent="0">
              <a:buNone/>
            </a:pPr>
            <a:r>
              <a:rPr lang="en-US" sz="2448" dirty="0">
                <a:solidFill>
                  <a:srgbClr val="404040"/>
                </a:solidFill>
              </a:rPr>
              <a:t>658: 	Design: UX Patterns and Responsive 	Techniques for Universal Windows Apps</a:t>
            </a:r>
          </a:p>
          <a:p>
            <a:pPr marL="0" indent="0">
              <a:buNone/>
            </a:pPr>
            <a:r>
              <a:rPr lang="en-US" sz="2448" dirty="0">
                <a:solidFill>
                  <a:srgbClr val="404040"/>
                </a:solidFill>
              </a:rPr>
              <a:t>672: 	Bring Fluid, Responsive, and Highly 	Scalable UI experiences to Universal 	Windows Apps</a:t>
            </a:r>
          </a:p>
          <a:p>
            <a:pPr marL="0" indent="0">
              <a:buNone/>
            </a:pPr>
            <a:r>
              <a:rPr lang="en-US" sz="2448" dirty="0">
                <a:solidFill>
                  <a:srgbClr val="404040"/>
                </a:solidFill>
              </a:rPr>
              <a:t>679:	From the Small Screen to the Big Screen: 	Building Universal App Experiences with 	XAML </a:t>
            </a:r>
          </a:p>
          <a:p>
            <a:pPr marL="0" indent="0">
              <a:buNone/>
            </a:pPr>
            <a:r>
              <a:rPr lang="en-US" sz="2448" dirty="0">
                <a:solidFill>
                  <a:srgbClr val="404040"/>
                </a:solidFill>
              </a:rPr>
              <a:t>695:	App packaging and deployment for 	Universal Windows Apps</a:t>
            </a:r>
            <a:br>
              <a:rPr lang="en-US" sz="2448" dirty="0">
                <a:solidFill>
                  <a:srgbClr val="404040"/>
                </a:solidFill>
              </a:rPr>
            </a:br>
            <a:r>
              <a:rPr lang="en-US" sz="1224" dirty="0">
                <a:solidFill>
                  <a:srgbClr val="404040"/>
                </a:solidFill>
              </a:rPr>
              <a:t/>
            </a:r>
            <a:br>
              <a:rPr lang="en-US" sz="1224" dirty="0">
                <a:solidFill>
                  <a:srgbClr val="404040"/>
                </a:solidFill>
              </a:rPr>
            </a:br>
            <a:r>
              <a:rPr lang="en-US" sz="2448" dirty="0">
                <a:gradFill>
                  <a:gsLst>
                    <a:gs pos="1250">
                      <a:srgbClr val="404040"/>
                    </a:gs>
                    <a:gs pos="100000">
                      <a:srgbClr val="404040"/>
                    </a:gs>
                  </a:gsLst>
                  <a:lin ang="5400000" scaled="0"/>
                </a:gradFill>
              </a:rPr>
              <a:t>723: 	Screen Casting : Develop multi-screen 	Universal Windows Apps using Casting 	technologies</a:t>
            </a:r>
            <a:r>
              <a:rPr lang="en-US" sz="3672" dirty="0">
                <a:solidFill>
                  <a:srgbClr val="404040"/>
                </a:solidFill>
              </a:rPr>
              <a:t/>
            </a:r>
            <a:br>
              <a:rPr lang="en-US" sz="3672" dirty="0">
                <a:solidFill>
                  <a:srgbClr val="404040"/>
                </a:solidFill>
              </a:rPr>
            </a:br>
            <a:endParaRPr lang="en-US" sz="2448" dirty="0">
              <a:gradFill>
                <a:gsLst>
                  <a:gs pos="1250">
                    <a:srgbClr val="404040"/>
                  </a:gs>
                  <a:gs pos="100000">
                    <a:srgbClr val="404040"/>
                  </a:gs>
                </a:gsLst>
                <a:lin ang="5400000" scaled="0"/>
              </a:gradFill>
            </a:endParaRPr>
          </a:p>
        </p:txBody>
      </p:sp>
      <p:sp>
        <p:nvSpPr>
          <p:cNvPr id="4" name="Title 3"/>
          <p:cNvSpPr>
            <a:spLocks noGrp="1"/>
          </p:cNvSpPr>
          <p:nvPr>
            <p:ph type="title"/>
          </p:nvPr>
        </p:nvSpPr>
        <p:spPr/>
        <p:txBody>
          <a:bodyPr/>
          <a:lstStyle/>
          <a:p>
            <a:r>
              <a:rPr lang="en-US" sz="4800" dirty="0">
                <a:gradFill>
                  <a:gsLst>
                    <a:gs pos="1250">
                      <a:srgbClr val="404040"/>
                    </a:gs>
                    <a:gs pos="100000">
                      <a:srgbClr val="404040"/>
                    </a:gs>
                  </a:gsLst>
                  <a:lin ang="5400000" scaled="0"/>
                </a:gradFill>
              </a:rPr>
              <a:t>Reference Sessions</a:t>
            </a:r>
          </a:p>
        </p:txBody>
      </p:sp>
    </p:spTree>
    <p:extLst>
      <p:ext uri="{BB962C8B-B14F-4D97-AF65-F5344CB8AC3E}">
        <p14:creationId xmlns:p14="http://schemas.microsoft.com/office/powerpoint/2010/main" val="1903113244"/>
      </p:ext>
    </p:extLst>
  </p:cSld>
  <p:clrMapOvr>
    <a:masterClrMapping/>
  </p:clrMapOvr>
  <p:transition spd="slow">
    <p:push/>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33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_v02.potx" id="{AE6B0D47-3488-4D7E-AEFE-4DBC34C239F2}" vid="{FE055DFB-2179-4F25-980C-29B98161779E}"/>
    </a:ext>
  </a:extLst>
</a:theme>
</file>

<file path=ppt/theme/theme2.xml><?xml version="1.0" encoding="utf-8"?>
<a:theme xmlns:a="http://schemas.openxmlformats.org/drawingml/2006/main" name="1_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WTM" id="{380DDE8E-82EC-4A1C-B657-725DF353AEA7}" vid="{9F35F2F4-C244-484B-B132-83CD272086C5}"/>
    </a:ext>
  </a:extLst>
</a:theme>
</file>

<file path=ppt/theme/theme3.xml><?xml version="1.0" encoding="utf-8"?>
<a:theme xmlns:a="http://schemas.openxmlformats.org/drawingml/2006/main" name="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10_16-9_WHITE_v04 [Read-Only]" id="{4BEA1C42-D1A1-4D8B-B9B8-6AA96DD95A45}" vid="{6580E8A0-C667-47A1-BC3D-0FC6123C1C9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5" ma:contentTypeDescription="Create a new document." ma:contentTypeScope="" ma:versionID="9f49739d1da212619d044bf1bfa27251">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d1ec06fbcf9feb71c233288b468d8e39"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8"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pfbfa50075a04958bd8757dc155d3e08>
    <Presentation_x0020_Date xmlns="12a172fe-0250-434a-85cf-03b10810c5e5">2015-04-30T00:00:00-07:00</Presentation_x0020_Date>
    <o72fbe6ee5ae4131af0832c08ec51202 xmlns="12a172fe-0250-434a-85cf-03b10810c5e5">
      <Terms xmlns="http://schemas.microsoft.com/office/infopath/2007/PartnerControls"/>
    </o72fbe6ee5ae4131af0832c08ec51202>
    <Event_x0020_Start_x0020_Date xmlns="12a172fe-0250-434a-85cf-03b10810c5e5">2015-04-29T07:00:00+00:00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Gino Sega; Keri Moran; Liz Threlkeld</External_x0020_Speaker>
    <Session_x0020_Code xmlns="12a172fe-0250-434a-85cf-03b10810c5e5"> 2-703</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2015-05-01T07:00:00+00:00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Build 2015</TermName>
          <TermId xmlns="http://schemas.microsoft.com/office/infopath/2007/PartnerControls">54419920-0a06-43b0-b2df-79127b266d93</TermId>
        </TermInfo>
      </Terms>
    </TaxKeywordTaxHTField>
    <TaxCatchAll xmlns="230e9df3-be65-4c73-a93b-d1236ebd677e">
      <Value>173</Value>
      <Value>172</Value>
      <Value>171</Value>
      <Value>170</Value>
    </TaxCatchAll>
    <eb9cf3a3af7b473faa5c9c98148a90a4 xmlns="12a172fe-0250-434a-85cf-03b10810c5e5">
      <Terms xmlns="http://schemas.microsoft.com/office/infopath/2007/PartnerControls"/>
    </eb9cf3a3af7b473faa5c9c98148a90a4>
    <SharingHintHash xmlns="12a172fe-0250-434a-85cf-03b10810c5e5">-103767253</SharingHintHash>
    <SharedWithUsers xmlns="12a172fe-0250-434a-85cf-03b10810c5e5">
      <UserInfo>
        <DisplayName/>
        <AccountId xsi:nil="true"/>
        <AccountType/>
      </UserInfo>
    </SharedWithUsers>
  </documentManagement>
</p:properties>
</file>

<file path=customXml/itemProps1.xml><?xml version="1.0" encoding="utf-8"?>
<ds:datastoreItem xmlns:ds="http://schemas.openxmlformats.org/officeDocument/2006/customXml" ds:itemID="{99E0065C-627B-42FD-A7AD-D2ABAFAC7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12a172fe-0250-434a-85cf-03b10810c5e5"/>
    <ds:schemaRef ds:uri="http://purl.org/dc/terms/"/>
    <ds:schemaRef ds:uri="http://www.w3.org/XML/1998/namespace"/>
    <ds:schemaRef ds:uri="230e9df3-be65-4c73-a93b-d1236ebd677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schemas.microsoft.com/sharepoint/v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Build_2015_Template_v03</Template>
  <TotalTime>87</TotalTime>
  <Words>6454</Words>
  <Application>Microsoft Office PowerPoint</Application>
  <PresentationFormat>Custom</PresentationFormat>
  <Paragraphs>760</Paragraphs>
  <Slides>91</Slides>
  <Notes>90</Notes>
  <HiddenSlides>0</HiddenSlides>
  <MMClips>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91</vt:i4>
      </vt:variant>
    </vt:vector>
  </HeadingPairs>
  <TitlesOfParts>
    <vt:vector size="104" baseType="lpstr">
      <vt:lpstr>ＭＳ Ｐゴシック</vt:lpstr>
      <vt:lpstr>Arial</vt:lpstr>
      <vt:lpstr>Avenir LT Pro 45 Book</vt:lpstr>
      <vt:lpstr>Calibri</vt:lpstr>
      <vt:lpstr>Consolas</vt:lpstr>
      <vt:lpstr>Segoe UI</vt:lpstr>
      <vt:lpstr>Segoe UI Light</vt:lpstr>
      <vt:lpstr>Segoe UI Semilight</vt:lpstr>
      <vt:lpstr>Times New Roman</vt:lpstr>
      <vt:lpstr>Wingdings</vt:lpstr>
      <vt:lpstr>5-30629_Build_Template_WHITE</vt:lpstr>
      <vt:lpstr>1_5-30629_Build_Template_WHITE</vt:lpstr>
      <vt:lpstr>Windows 10 Brand Template 16x9</vt:lpstr>
      <vt:lpstr>PowerPoint Presentation</vt:lpstr>
      <vt:lpstr>Optimizing Windows Apps for Continuum</vt:lpstr>
      <vt:lpstr>PowerPoint Presentation</vt:lpstr>
      <vt:lpstr>PowerPoint Presentation</vt:lpstr>
      <vt:lpstr>PowerPoint Presentation</vt:lpstr>
      <vt:lpstr>PowerPoint Presentation</vt:lpstr>
      <vt:lpstr>PowerPoint Presentation</vt:lpstr>
      <vt:lpstr>Introducing Continuum </vt:lpstr>
      <vt:lpstr>PowerPoint Presentation</vt:lpstr>
      <vt:lpstr>PowerPoint Presentation</vt:lpstr>
      <vt:lpstr>Continuum</vt:lpstr>
      <vt:lpstr>Continuum brings Universal Windows Apps to any screen, powered by a phone.  Write once, run everywhere. </vt:lpstr>
      <vt:lpstr>Demo</vt:lpstr>
      <vt:lpstr>PowerPoint Presentation</vt:lpstr>
      <vt:lpstr>PowerPoint Presentation</vt:lpstr>
      <vt:lpstr>Continuum for phones  can deliver a PC experience  to any screen</vt:lpstr>
      <vt:lpstr>PowerPoint Presentation</vt:lpstr>
      <vt:lpstr>Developer considerations</vt:lpstr>
      <vt:lpstr>Wired dock</vt:lpstr>
      <vt:lpstr>Wireless dongle</vt:lpstr>
      <vt:lpstr>Users will interact with your app on a big screen with keyboard and mouse.  </vt:lpstr>
      <vt:lpstr>Developer considerations</vt:lpstr>
      <vt:lpstr>PowerPoint Presentation</vt:lpstr>
      <vt:lpstr>Developing for Continuum means making sure your Windows Apps dynamically adapt to any screen size from a phone.  </vt:lpstr>
      <vt:lpstr>PowerPoint Presentation</vt:lpstr>
      <vt:lpstr>PowerPoint Presentation</vt:lpstr>
      <vt:lpstr>Fluid UI</vt:lpstr>
      <vt:lpstr>Fluid UI</vt:lpstr>
      <vt:lpstr>Fluid UI</vt:lpstr>
      <vt:lpstr>Fluid UI</vt:lpstr>
      <vt:lpstr>Fluid UI</vt:lpstr>
      <vt:lpstr>PowerPoint Presentation</vt:lpstr>
      <vt:lpstr>PowerPoint Presentation</vt:lpstr>
      <vt:lpstr>Responsive UI</vt:lpstr>
      <vt:lpstr>Responsive UI</vt:lpstr>
      <vt:lpstr>Responsive UI</vt:lpstr>
      <vt:lpstr>Responsive UI</vt:lpstr>
      <vt:lpstr>Adaptive Triggers</vt:lpstr>
      <vt:lpstr>Adaptive Triggers</vt:lpstr>
      <vt:lpstr>Adaptive Triggers</vt:lpstr>
      <vt:lpstr>PowerPoint Presentation</vt:lpstr>
      <vt:lpstr>Tailored UI</vt:lpstr>
      <vt:lpstr>Tailored UI</vt:lpstr>
      <vt:lpstr>Adaptive Triggers</vt:lpstr>
      <vt:lpstr>Demo</vt:lpstr>
      <vt:lpstr>Developer considerations</vt:lpstr>
      <vt:lpstr>If you build an adaptive Windows App that runs on Windows Mobile , your app will have a default behavior that is compatible with Continuum.</vt:lpstr>
      <vt:lpstr>Universal App Package</vt:lpstr>
      <vt:lpstr>Mobile-Only App Package</vt:lpstr>
      <vt:lpstr>Mobile-Only App Package</vt:lpstr>
      <vt:lpstr>Mobile-Only App Package</vt:lpstr>
      <vt:lpstr>Demo</vt:lpstr>
      <vt:lpstr>Separate App Packages</vt:lpstr>
      <vt:lpstr>Separate App Packages</vt:lpstr>
      <vt:lpstr>Switching Views</vt:lpstr>
      <vt:lpstr>Demo</vt:lpstr>
      <vt:lpstr>Developer considerations</vt:lpstr>
      <vt:lpstr>[resizing simple UAP]</vt:lpstr>
      <vt:lpstr>PowerPoint Presentation</vt:lpstr>
      <vt:lpstr>[resizing simple UAP]</vt:lpstr>
      <vt:lpstr>Developer considerations</vt:lpstr>
      <vt:lpstr>Think about how your app scales to the big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add and reference scale resources</vt:lpstr>
      <vt:lpstr>PowerPoint Presentation</vt:lpstr>
      <vt:lpstr>PowerPoint Presentation</vt:lpstr>
      <vt:lpstr>PowerPoint Presentation</vt:lpstr>
      <vt:lpstr>PowerPoint Presentation</vt:lpstr>
      <vt:lpstr>Developer considerations</vt:lpstr>
      <vt:lpstr>Take advantage of the phone and big screen simultaneously.</vt:lpstr>
      <vt:lpstr>Cast API</vt:lpstr>
      <vt:lpstr>ProjectionManager API</vt:lpstr>
      <vt:lpstr>PowerPoint Presentation</vt:lpstr>
      <vt:lpstr>PowerPoint Presentation</vt:lpstr>
      <vt:lpstr>PowerPoint Presentation</vt:lpstr>
      <vt:lpstr>PowerPoint Presentation</vt:lpstr>
      <vt:lpstr>PowerPoint Presentation</vt:lpstr>
      <vt:lpstr>Demo</vt:lpstr>
      <vt:lpstr>Call to Action</vt:lpstr>
      <vt:lpstr>Reference Sessions</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Optimizing Windows Apps for Continuum</dc:title>
  <dc:subject>Build 2015</dc:subject>
  <dc:creator>Shows</dc:creator>
  <cp:keywords>Build 2015</cp:keywords>
  <dc:description>Template: Mitchell Derrey, Silver Fox Productions
Formatting: 
Audience Type:</dc:description>
  <cp:lastModifiedBy>Amber Templeton</cp:lastModifiedBy>
  <cp:revision>5</cp:revision>
  <dcterms:created xsi:type="dcterms:W3CDTF">2015-04-30T19:58:05Z</dcterms:created>
  <dcterms:modified xsi:type="dcterms:W3CDTF">2015-05-01T01:13:09Z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173;#Moscone Center|d4f36a2e-dd0d-4424-990f-7c93b4e9f063</vt:lpwstr>
  </property>
  <property fmtid="{D5CDD505-2E9C-101B-9397-08002B2CF9AE}" pid="7" name="Track">
    <vt:lpwstr/>
  </property>
  <property fmtid="{D5CDD505-2E9C-101B-9397-08002B2CF9AE}" pid="8" name="Event Location">
    <vt:lpwstr>172;#San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Audience1">
    <vt:lpwstr/>
  </property>
  <property fmtid="{D5CDD505-2E9C-101B-9397-08002B2CF9AE}" pid="12" name="TaxKeyword">
    <vt:lpwstr>170;#Build 2015|54419920-0a06-43b0-b2df-79127b266d93</vt:lpwstr>
  </property>
  <property fmtid="{D5CDD505-2E9C-101B-9397-08002B2CF9AE}" pid="13" name="Event Name">
    <vt:lpwstr>171;#BUILD|58542b36-5bf5-46a6-a53f-a41fb7a73785</vt:lpwstr>
  </property>
</Properties>
</file>