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8" r:id="rId5"/>
    <p:sldMasterId id="2147484312" r:id="rId6"/>
  </p:sldMasterIdLst>
  <p:notesMasterIdLst>
    <p:notesMasterId r:id="rId51"/>
  </p:notesMasterIdLst>
  <p:handoutMasterIdLst>
    <p:handoutMasterId r:id="rId52"/>
  </p:handoutMasterIdLst>
  <p:sldIdLst>
    <p:sldId id="256" r:id="rId7"/>
    <p:sldId id="258" r:id="rId8"/>
    <p:sldId id="275" r:id="rId9"/>
    <p:sldId id="276" r:id="rId10"/>
    <p:sldId id="281" r:id="rId11"/>
    <p:sldId id="306" r:id="rId12"/>
    <p:sldId id="330" r:id="rId13"/>
    <p:sldId id="307" r:id="rId14"/>
    <p:sldId id="325" r:id="rId15"/>
    <p:sldId id="326" r:id="rId16"/>
    <p:sldId id="308" r:id="rId17"/>
    <p:sldId id="282" r:id="rId18"/>
    <p:sldId id="343" r:id="rId19"/>
    <p:sldId id="340" r:id="rId20"/>
    <p:sldId id="341" r:id="rId21"/>
    <p:sldId id="342" r:id="rId22"/>
    <p:sldId id="344" r:id="rId23"/>
    <p:sldId id="318" r:id="rId24"/>
    <p:sldId id="315" r:id="rId25"/>
    <p:sldId id="316" r:id="rId26"/>
    <p:sldId id="309" r:id="rId27"/>
    <p:sldId id="310" r:id="rId28"/>
    <p:sldId id="311" r:id="rId29"/>
    <p:sldId id="331" r:id="rId30"/>
    <p:sldId id="314" r:id="rId31"/>
    <p:sldId id="327" r:id="rId32"/>
    <p:sldId id="328" r:id="rId33"/>
    <p:sldId id="329" r:id="rId34"/>
    <p:sldId id="319" r:id="rId35"/>
    <p:sldId id="317" r:id="rId36"/>
    <p:sldId id="334" r:id="rId37"/>
    <p:sldId id="324" r:id="rId38"/>
    <p:sldId id="338" r:id="rId39"/>
    <p:sldId id="322" r:id="rId40"/>
    <p:sldId id="320" r:id="rId41"/>
    <p:sldId id="321" r:id="rId42"/>
    <p:sldId id="337" r:id="rId43"/>
    <p:sldId id="336" r:id="rId44"/>
    <p:sldId id="323" r:id="rId45"/>
    <p:sldId id="339" r:id="rId46"/>
    <p:sldId id="332" r:id="rId47"/>
    <p:sldId id="333" r:id="rId48"/>
    <p:sldId id="347" r:id="rId49"/>
    <p:sldId id="299" r:id="rId5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5 Breakout Template" id="{D75A0D65-BF15-4822-BC6D-74C66FDCD9EE}">
          <p14:sldIdLst>
            <p14:sldId id="256"/>
            <p14:sldId id="258"/>
            <p14:sldId id="275"/>
          </p14:sldIdLst>
        </p14:section>
        <p14:section name="Azure Loves Open Source" id="{F1DCEA1D-AD77-48D6-8F7E-E1EA739A50E0}">
          <p14:sldIdLst>
            <p14:sldId id="276"/>
            <p14:sldId id="281"/>
            <p14:sldId id="306"/>
            <p14:sldId id="330"/>
            <p14:sldId id="307"/>
            <p14:sldId id="325"/>
            <p14:sldId id="326"/>
          </p14:sldIdLst>
        </p14:section>
        <p14:section name="Why OSS on Azure" id="{AC030E6A-AB6F-4BA2-9A79-A0913203D9D0}">
          <p14:sldIdLst>
            <p14:sldId id="308"/>
            <p14:sldId id="282"/>
            <p14:sldId id="343"/>
            <p14:sldId id="340"/>
            <p14:sldId id="341"/>
            <p14:sldId id="342"/>
            <p14:sldId id="344"/>
            <p14:sldId id="318"/>
          </p14:sldIdLst>
        </p14:section>
        <p14:section name="Sample scenarios - LAMP" id="{E2AE05F3-2511-463F-9F74-C52FE459B481}">
          <p14:sldIdLst>
            <p14:sldId id="315"/>
            <p14:sldId id="316"/>
            <p14:sldId id="309"/>
            <p14:sldId id="310"/>
            <p14:sldId id="311"/>
            <p14:sldId id="331"/>
            <p14:sldId id="314"/>
            <p14:sldId id="327"/>
            <p14:sldId id="328"/>
            <p14:sldId id="329"/>
          </p14:sldIdLst>
        </p14:section>
        <p14:section name="Sample scenarios - Big Data" id="{9A473404-65B3-4841-A455-B20EFD28D7CB}">
          <p14:sldIdLst>
            <p14:sldId id="319"/>
            <p14:sldId id="317"/>
            <p14:sldId id="334"/>
            <p14:sldId id="324"/>
            <p14:sldId id="338"/>
            <p14:sldId id="322"/>
          </p14:sldIdLst>
        </p14:section>
        <p14:section name="Sample scenarios - IoT" id="{7A1E980B-DDA8-4FBC-977C-FC9109B7A9E7}">
          <p14:sldIdLst>
            <p14:sldId id="320"/>
            <p14:sldId id="321"/>
            <p14:sldId id="337"/>
            <p14:sldId id="336"/>
            <p14:sldId id="323"/>
            <p14:sldId id="339"/>
          </p14:sldIdLst>
        </p14:section>
        <p14:section name="Ending" id="{F7FF0716-60DC-49A4-B992-A5381511E45F}">
          <p14:sldIdLst>
            <p14:sldId id="332"/>
            <p14:sldId id="333"/>
            <p14:sldId id="347"/>
            <p14:sldId id="29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Mahesh Thiagarajan" initials="MT" lastIdx="3" clrIdx="4">
    <p:extLst>
      <p:ext uri="{19B8F6BF-5375-455C-9EA6-DF929625EA0E}">
        <p15:presenceInfo xmlns:p15="http://schemas.microsoft.com/office/powerpoint/2012/main" userId="S-1-5-21-397955417-626881126-188441444-41240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188F"/>
    <a:srgbClr val="00176B"/>
    <a:srgbClr val="E3008C"/>
    <a:srgbClr val="FFB900"/>
    <a:srgbClr val="107C10"/>
    <a:srgbClr val="232832"/>
    <a:srgbClr val="525252"/>
    <a:srgbClr val="00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747" autoAdjust="0"/>
    <p:restoredTop sz="95501" autoAdjust="0"/>
  </p:normalViewPr>
  <p:slideViewPr>
    <p:cSldViewPr>
      <p:cViewPr varScale="1">
        <p:scale>
          <a:sx n="130" d="100"/>
          <a:sy n="130" d="100"/>
        </p:scale>
        <p:origin x="198" y="120"/>
      </p:cViewPr>
      <p:guideLst/>
    </p:cSldViewPr>
  </p:slideViewPr>
  <p:outlineViewPr>
    <p:cViewPr>
      <p:scale>
        <a:sx n="33" d="100"/>
        <a:sy n="33" d="100"/>
      </p:scale>
      <p:origin x="0" y="-85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4/30/2015 6:36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latin typeface="Segoe UI" pitchFamily="34" charset="0"/>
              </a:rPr>
              <a:t>Build 2015</a:t>
            </a:r>
            <a:endParaRPr lang="en-US" dirty="0">
              <a:latin typeface="Segoe UI" pitchFamily="34" charset="0"/>
            </a:endParaRP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4/30/2015 6:36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Build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35770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4/30/2015 6:36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4548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D02BD-CD3A-4B3A-9BA3-B7E3C890A31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019849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58255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9873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41612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FCF63DAE-D37E-4C44-BD81-0E251F1BE300}"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19</a:t>
            </a:fld>
            <a:endParaRPr lang="en-US" dirty="0"/>
          </a:p>
        </p:txBody>
      </p:sp>
      <p:sp>
        <p:nvSpPr>
          <p:cNvPr id="7" name="Header Placeholder 6"/>
          <p:cNvSpPr>
            <a:spLocks noGrp="1"/>
          </p:cNvSpPr>
          <p:nvPr>
            <p:ph type="hdr" sz="quarter" idx="13"/>
          </p:nvPr>
        </p:nvSpPr>
        <p:spPr/>
        <p:txBody>
          <a:bodyPr/>
          <a:lstStyle/>
          <a:p>
            <a:r>
              <a:rPr lang="en-US" smtClean="0"/>
              <a:t>Build 2014</a:t>
            </a:r>
            <a:endParaRPr lang="en-US" dirty="0"/>
          </a:p>
        </p:txBody>
      </p:sp>
    </p:spTree>
    <p:extLst>
      <p:ext uri="{BB962C8B-B14F-4D97-AF65-F5344CB8AC3E}">
        <p14:creationId xmlns:p14="http://schemas.microsoft.com/office/powerpoint/2010/main" val="1532452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1326577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311536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50BED4-6E87-4344-82C6-3D84CDCAFDC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16469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31372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7" name="Header Placeholder 6"/>
          <p:cNvSpPr>
            <a:spLocks noGrp="1"/>
          </p:cNvSpPr>
          <p:nvPr>
            <p:ph type="hdr" sz="quarter" idx="13"/>
          </p:nvPr>
        </p:nvSpPr>
        <p:spPr/>
        <p:txBody>
          <a:bodyPr/>
          <a:lstStyle/>
          <a:p>
            <a:r>
              <a:rPr lang="en-US" dirty="0" smtClean="0"/>
              <a:t>Build 2014</a:t>
            </a:r>
            <a:endParaRPr lang="en-US" dirty="0"/>
          </a:p>
        </p:txBody>
      </p:sp>
    </p:spTree>
    <p:extLst>
      <p:ext uri="{BB962C8B-B14F-4D97-AF65-F5344CB8AC3E}">
        <p14:creationId xmlns:p14="http://schemas.microsoft.com/office/powerpoint/2010/main" val="480285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821258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144589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392005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FCF63DAE-D37E-4C44-BD81-0E251F1BE300}"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29</a:t>
            </a:fld>
            <a:endParaRPr lang="en-US" dirty="0"/>
          </a:p>
        </p:txBody>
      </p:sp>
      <p:sp>
        <p:nvSpPr>
          <p:cNvPr id="7" name="Header Placeholder 6"/>
          <p:cNvSpPr>
            <a:spLocks noGrp="1"/>
          </p:cNvSpPr>
          <p:nvPr>
            <p:ph type="hdr" sz="quarter" idx="13"/>
          </p:nvPr>
        </p:nvSpPr>
        <p:spPr/>
        <p:txBody>
          <a:bodyPr/>
          <a:lstStyle/>
          <a:p>
            <a:r>
              <a:rPr lang="en-US" smtClean="0"/>
              <a:t>Build 2014</a:t>
            </a:r>
            <a:endParaRPr lang="en-US" dirty="0"/>
          </a:p>
        </p:txBody>
      </p:sp>
    </p:spTree>
    <p:extLst>
      <p:ext uri="{BB962C8B-B14F-4D97-AF65-F5344CB8AC3E}">
        <p14:creationId xmlns:p14="http://schemas.microsoft.com/office/powerpoint/2010/main" val="3057367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739802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FCF63DAE-D37E-4C44-BD81-0E251F1BE300}"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35</a:t>
            </a:fld>
            <a:endParaRPr lang="en-US" dirty="0"/>
          </a:p>
        </p:txBody>
      </p:sp>
      <p:sp>
        <p:nvSpPr>
          <p:cNvPr id="7" name="Header Placeholder 6"/>
          <p:cNvSpPr>
            <a:spLocks noGrp="1"/>
          </p:cNvSpPr>
          <p:nvPr>
            <p:ph type="hdr" sz="quarter" idx="13"/>
          </p:nvPr>
        </p:nvSpPr>
        <p:spPr/>
        <p:txBody>
          <a:bodyPr/>
          <a:lstStyle/>
          <a:p>
            <a:r>
              <a:rPr lang="en-US" smtClean="0"/>
              <a:t>Build 2014</a:t>
            </a:r>
            <a:endParaRPr lang="en-US" dirty="0"/>
          </a:p>
        </p:txBody>
      </p:sp>
    </p:spTree>
    <p:extLst>
      <p:ext uri="{BB962C8B-B14F-4D97-AF65-F5344CB8AC3E}">
        <p14:creationId xmlns:p14="http://schemas.microsoft.com/office/powerpoint/2010/main" val="3280449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646433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1418680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230340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B079C3B8-7366-4A44-A34B-3977080C19E7}"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a:t>
            </a:fld>
            <a:endParaRPr lang="en-US" dirty="0"/>
          </a:p>
        </p:txBody>
      </p:sp>
      <p:sp>
        <p:nvSpPr>
          <p:cNvPr id="7" name="Header Placeholder 6"/>
          <p:cNvSpPr>
            <a:spLocks noGrp="1"/>
          </p:cNvSpPr>
          <p:nvPr>
            <p:ph type="hdr" sz="quarter" idx="13"/>
          </p:nvPr>
        </p:nvSpPr>
        <p:spPr/>
        <p:txBody>
          <a:bodyPr/>
          <a:lstStyle/>
          <a:p>
            <a:r>
              <a:rPr lang="en-US" smtClean="0"/>
              <a:t>Build 2014</a:t>
            </a:r>
            <a:endParaRPr lang="en-US" dirty="0"/>
          </a:p>
        </p:txBody>
      </p:sp>
    </p:spTree>
    <p:extLst>
      <p:ext uri="{BB962C8B-B14F-4D97-AF65-F5344CB8AC3E}">
        <p14:creationId xmlns:p14="http://schemas.microsoft.com/office/powerpoint/2010/main" val="110059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FCF63DAE-D37E-4C44-BD81-0E251F1BE300}"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a:t>
            </a:fld>
            <a:endParaRPr lang="en-US" dirty="0"/>
          </a:p>
        </p:txBody>
      </p:sp>
      <p:sp>
        <p:nvSpPr>
          <p:cNvPr id="7" name="Header Placeholder 6"/>
          <p:cNvSpPr>
            <a:spLocks noGrp="1"/>
          </p:cNvSpPr>
          <p:nvPr>
            <p:ph type="hdr" sz="quarter" idx="13"/>
          </p:nvPr>
        </p:nvSpPr>
        <p:spPr/>
        <p:txBody>
          <a:bodyPr/>
          <a:lstStyle/>
          <a:p>
            <a:r>
              <a:rPr lang="en-US" smtClean="0"/>
              <a:t>Build 2014</a:t>
            </a:r>
            <a:endParaRPr lang="en-US" dirty="0"/>
          </a:p>
        </p:txBody>
      </p:sp>
    </p:spTree>
    <p:extLst>
      <p:ext uri="{BB962C8B-B14F-4D97-AF65-F5344CB8AC3E}">
        <p14:creationId xmlns:p14="http://schemas.microsoft.com/office/powerpoint/2010/main" val="202677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415618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A5FC6-696D-43F4-B0FF-6D3BBB3B1268}" type="slidenum">
              <a:rPr lang="en-US" smtClean="0"/>
              <a:t>6</a:t>
            </a:fld>
            <a:endParaRPr lang="en-US"/>
          </a:p>
        </p:txBody>
      </p:sp>
    </p:spTree>
    <p:extLst>
      <p:ext uri="{BB962C8B-B14F-4D97-AF65-F5344CB8AC3E}">
        <p14:creationId xmlns:p14="http://schemas.microsoft.com/office/powerpoint/2010/main" val="279801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36DAC288-28CF-40C3-A408-271E9A37F250}" type="slidenum">
              <a:rPr lang="en-US" smtClean="0">
                <a:solidFill>
                  <a:srgbClr val="505050"/>
                </a:solidFill>
              </a:rPr>
              <a:pPr/>
              <a:t>7</a:t>
            </a:fld>
            <a:endParaRPr lang="en-US" dirty="0">
              <a:solidFill>
                <a:srgbClr val="505050"/>
              </a:solidFill>
            </a:endParaRPr>
          </a:p>
        </p:txBody>
      </p:sp>
    </p:spTree>
    <p:extLst>
      <p:ext uri="{BB962C8B-B14F-4D97-AF65-F5344CB8AC3E}">
        <p14:creationId xmlns:p14="http://schemas.microsoft.com/office/powerpoint/2010/main" val="1934440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46938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FCF63DAE-D37E-4C44-BD81-0E251F1BE300}"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11</a:t>
            </a:fld>
            <a:endParaRPr lang="en-US" dirty="0"/>
          </a:p>
        </p:txBody>
      </p:sp>
      <p:sp>
        <p:nvSpPr>
          <p:cNvPr id="7" name="Header Placeholder 6"/>
          <p:cNvSpPr>
            <a:spLocks noGrp="1"/>
          </p:cNvSpPr>
          <p:nvPr>
            <p:ph type="hdr" sz="quarter" idx="13"/>
          </p:nvPr>
        </p:nvSpPr>
        <p:spPr/>
        <p:txBody>
          <a:bodyPr/>
          <a:lstStyle/>
          <a:p>
            <a:r>
              <a:rPr lang="en-US" smtClean="0"/>
              <a:t>Build 2014</a:t>
            </a:r>
            <a:endParaRPr lang="en-US" dirty="0"/>
          </a:p>
        </p:txBody>
      </p:sp>
    </p:spTree>
    <p:extLst>
      <p:ext uri="{BB962C8B-B14F-4D97-AF65-F5344CB8AC3E}">
        <p14:creationId xmlns:p14="http://schemas.microsoft.com/office/powerpoint/2010/main" val="3842402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983411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4600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522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95251010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9109240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129481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693302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195187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fld id="{84AAA507-5617-4F89-81E5-4D5C3818DCA0}" type="datetimeFigureOut">
              <a:rPr lang="en-US" smtClean="0"/>
              <a:t>4/30/2015</a:t>
            </a:fld>
            <a:endParaRPr lang="en-US"/>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fld id="{9C9044B1-7B1F-47FB-A77D-4E2ACBCF5775}" type="slidenum">
              <a:rPr lang="en-US" smtClean="0"/>
              <a:t>‹#›</a:t>
            </a:fld>
            <a:endParaRPr lang="en-US"/>
          </a:p>
        </p:txBody>
      </p:sp>
    </p:spTree>
    <p:extLst>
      <p:ext uri="{BB962C8B-B14F-4D97-AF65-F5344CB8AC3E}">
        <p14:creationId xmlns:p14="http://schemas.microsoft.com/office/powerpoint/2010/main" val="4233772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mp; Content Blue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4638" y="1697039"/>
            <a:ext cx="9144000" cy="849463"/>
          </a:xfrm>
        </p:spPr>
        <p:txBody>
          <a:bodyPr/>
          <a:lstStyle>
            <a:lvl1pPr marL="0" indent="0">
              <a:buNone/>
              <a:defRPr sz="4799"/>
            </a:lvl1pPr>
            <a:lvl2pPr>
              <a:defRPr sz="3599"/>
            </a:lvl2pPr>
            <a:lvl3pPr>
              <a:defRPr sz="3599"/>
            </a:lvl3pPr>
            <a:lvl4pPr>
              <a:defRPr sz="3599"/>
            </a:lvl4pPr>
            <a:lvl5pPr>
              <a:defRPr sz="3599"/>
            </a:lvl5pPr>
          </a:lstStyle>
          <a:p>
            <a:pPr lvl="0"/>
            <a:r>
              <a:rPr lang="en-US" dirty="0" smtClean="0"/>
              <a:t>Click to edit Master text styles</a:t>
            </a:r>
          </a:p>
        </p:txBody>
      </p:sp>
    </p:spTree>
    <p:extLst>
      <p:ext uri="{BB962C8B-B14F-4D97-AF65-F5344CB8AC3E}">
        <p14:creationId xmlns:p14="http://schemas.microsoft.com/office/powerpoint/2010/main" val="113598771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67827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1742723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670527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268126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317534115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48047542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303504254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6648442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2348856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62707096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436149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1704966"/>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122634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67909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9914465"/>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8330" y="1144706"/>
            <a:ext cx="11255709" cy="2435131"/>
          </a:xfrm>
        </p:spPr>
        <p:txBody>
          <a:bodyPr anchor="b"/>
          <a:lstStyle>
            <a:lvl1pPr algn="l">
              <a:defRPr sz="6119"/>
            </a:lvl1pPr>
          </a:lstStyle>
          <a:p>
            <a:r>
              <a:rPr lang="en-US" dirty="0" smtClean="0"/>
              <a:t>Click to edit Master title style</a:t>
            </a:r>
            <a:endParaRPr lang="en-US" dirty="0"/>
          </a:p>
        </p:txBody>
      </p:sp>
      <p:sp>
        <p:nvSpPr>
          <p:cNvPr id="3" name="Subtitle 2"/>
          <p:cNvSpPr>
            <a:spLocks noGrp="1"/>
          </p:cNvSpPr>
          <p:nvPr>
            <p:ph type="subTitle" idx="1"/>
          </p:nvPr>
        </p:nvSpPr>
        <p:spPr>
          <a:xfrm>
            <a:off x="618330" y="3673745"/>
            <a:ext cx="11255709" cy="1688724"/>
          </a:xfrm>
        </p:spPr>
        <p:txBody>
          <a:bodyPr>
            <a:normAutofit/>
          </a:bodyPr>
          <a:lstStyle>
            <a:lvl1pPr marL="0" indent="0" algn="l">
              <a:buNone/>
              <a:defRPr sz="3672">
                <a:solidFill>
                  <a:schemeClr val="tx1"/>
                </a:solidFill>
              </a:defRPr>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dirty="0" smtClean="0"/>
              <a:t>Click to edit Master subtitle style</a:t>
            </a:r>
            <a:endParaRPr lang="en-US" dirty="0"/>
          </a:p>
        </p:txBody>
      </p:sp>
    </p:spTree>
    <p:extLst>
      <p:ext uri="{BB962C8B-B14F-4D97-AF65-F5344CB8AC3E}">
        <p14:creationId xmlns:p14="http://schemas.microsoft.com/office/powerpoint/2010/main" val="160647654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userDrawn="1"/>
        </p:nvSpPr>
        <p:spPr>
          <a:xfrm>
            <a:off x="0" y="0"/>
            <a:ext cx="12436475" cy="6994525"/>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2" name="Title 1"/>
          <p:cNvSpPr>
            <a:spLocks noGrp="1"/>
          </p:cNvSpPr>
          <p:nvPr>
            <p:ph type="ctrTitle"/>
          </p:nvPr>
        </p:nvSpPr>
        <p:spPr>
          <a:xfrm>
            <a:off x="618330" y="1144706"/>
            <a:ext cx="11255709" cy="2435131"/>
          </a:xfrm>
        </p:spPr>
        <p:txBody>
          <a:bodyPr anchor="b"/>
          <a:lstStyle>
            <a:lvl1pPr algn="l">
              <a:defRPr sz="6119"/>
            </a:lvl1pPr>
          </a:lstStyle>
          <a:p>
            <a:r>
              <a:rPr lang="en-US" dirty="0" smtClean="0"/>
              <a:t>Click to edit Master title style</a:t>
            </a:r>
            <a:endParaRPr lang="en-US" dirty="0"/>
          </a:p>
        </p:txBody>
      </p:sp>
      <p:sp>
        <p:nvSpPr>
          <p:cNvPr id="3" name="Subtitle 2"/>
          <p:cNvSpPr>
            <a:spLocks noGrp="1"/>
          </p:cNvSpPr>
          <p:nvPr>
            <p:ph type="subTitle" idx="1"/>
          </p:nvPr>
        </p:nvSpPr>
        <p:spPr>
          <a:xfrm>
            <a:off x="618330" y="3673745"/>
            <a:ext cx="11255709" cy="1688724"/>
          </a:xfrm>
        </p:spPr>
        <p:txBody>
          <a:bodyPr>
            <a:normAutofit/>
          </a:bodyPr>
          <a:lstStyle>
            <a:lvl1pPr marL="0" indent="0" algn="l">
              <a:buNone/>
              <a:defRPr sz="3672">
                <a:solidFill>
                  <a:schemeClr val="tx1"/>
                </a:solidFill>
              </a:defRPr>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dirty="0" smtClean="0"/>
              <a:t>Click to edit Master subtitle style</a:t>
            </a:r>
            <a:endParaRPr lang="en-US" dirty="0"/>
          </a:p>
        </p:txBody>
      </p:sp>
    </p:spTree>
    <p:extLst>
      <p:ext uri="{BB962C8B-B14F-4D97-AF65-F5344CB8AC3E}">
        <p14:creationId xmlns:p14="http://schemas.microsoft.com/office/powerpoint/2010/main" val="305614022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0" y="0"/>
            <a:ext cx="12436475" cy="699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2" name="Title 1"/>
          <p:cNvSpPr>
            <a:spLocks noGrp="1"/>
          </p:cNvSpPr>
          <p:nvPr>
            <p:ph type="ctrTitle" hasCustomPrompt="1"/>
          </p:nvPr>
        </p:nvSpPr>
        <p:spPr>
          <a:xfrm>
            <a:off x="618330" y="2279697"/>
            <a:ext cx="11255709" cy="2435131"/>
          </a:xfrm>
        </p:spPr>
        <p:txBody>
          <a:bodyPr anchor="b">
            <a:normAutofit/>
          </a:bodyPr>
          <a:lstStyle>
            <a:lvl1pPr algn="l">
              <a:defRPr sz="14075"/>
            </a:lvl1pPr>
          </a:lstStyle>
          <a:p>
            <a:r>
              <a:rPr lang="en-US" dirty="0" smtClean="0"/>
              <a:t>Video</a:t>
            </a:r>
            <a:endParaRPr lang="en-US" dirty="0"/>
          </a:p>
        </p:txBody>
      </p:sp>
    </p:spTree>
    <p:extLst>
      <p:ext uri="{BB962C8B-B14F-4D97-AF65-F5344CB8AC3E}">
        <p14:creationId xmlns:p14="http://schemas.microsoft.com/office/powerpoint/2010/main" val="17188118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8330" y="1564890"/>
            <a:ext cx="11255709" cy="1027952"/>
          </a:xfrm>
        </p:spPr>
        <p:txBody>
          <a:bodyPr anchor="b"/>
          <a:lstStyle>
            <a:lvl1pPr algn="l">
              <a:defRPr sz="6119">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18330" y="2910542"/>
            <a:ext cx="11255709" cy="2451927"/>
          </a:xfrm>
        </p:spPr>
        <p:txBody>
          <a:bodyPr>
            <a:normAutofit/>
          </a:bodyPr>
          <a:lstStyle>
            <a:lvl1pPr marL="0" indent="0" algn="l">
              <a:buNone/>
              <a:defRPr sz="3672"/>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dirty="0" smtClean="0"/>
              <a:t>Click to edit Master subtitle style</a:t>
            </a:r>
            <a:endParaRPr lang="en-US" dirty="0"/>
          </a:p>
        </p:txBody>
      </p:sp>
    </p:spTree>
    <p:extLst>
      <p:ext uri="{BB962C8B-B14F-4D97-AF65-F5344CB8AC3E}">
        <p14:creationId xmlns:p14="http://schemas.microsoft.com/office/powerpoint/2010/main" val="256905716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8330" y="2873017"/>
            <a:ext cx="11255709" cy="2435131"/>
          </a:xfrm>
        </p:spPr>
        <p:txBody>
          <a:bodyPr anchor="b">
            <a:noAutofit/>
          </a:bodyPr>
          <a:lstStyle>
            <a:lvl1pPr algn="l">
              <a:defRPr sz="24376">
                <a:solidFill>
                  <a:schemeClr val="bg1"/>
                </a:solidFill>
              </a:defRPr>
            </a:lvl1pPr>
          </a:lstStyle>
          <a:p>
            <a:r>
              <a:rPr lang="en-US" dirty="0" smtClean="0"/>
              <a:t>web</a:t>
            </a:r>
            <a:endParaRPr lang="en-US" dirty="0"/>
          </a:p>
        </p:txBody>
      </p:sp>
    </p:spTree>
    <p:extLst>
      <p:ext uri="{BB962C8B-B14F-4D97-AF65-F5344CB8AC3E}">
        <p14:creationId xmlns:p14="http://schemas.microsoft.com/office/powerpoint/2010/main" val="310043472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9075832" y="6380761"/>
            <a:ext cx="2798207" cy="372394"/>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420119483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72043" y="2153641"/>
            <a:ext cx="11301996" cy="40602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9075832" y="6380761"/>
            <a:ext cx="2798207" cy="372394"/>
          </a:xfrm>
          <a:prstGeom prst="rect">
            <a:avLst/>
          </a:prstGeom>
        </p:spPr>
        <p:txBody>
          <a:bodyPr/>
          <a:lstStyle/>
          <a:p>
            <a:fld id="{0A164282-434E-41D4-9582-783D542A7B68}" type="slidenum">
              <a:rPr lang="en-US" smtClean="0"/>
              <a:pPr/>
              <a:t>‹#›</a:t>
            </a:fld>
            <a:endParaRPr lang="en-US"/>
          </a:p>
        </p:txBody>
      </p:sp>
      <p:sp>
        <p:nvSpPr>
          <p:cNvPr id="5" name="Text Placeholder 4"/>
          <p:cNvSpPr>
            <a:spLocks noGrp="1"/>
          </p:cNvSpPr>
          <p:nvPr>
            <p:ph type="body" sz="quarter" idx="13" hasCustomPrompt="1"/>
          </p:nvPr>
        </p:nvSpPr>
        <p:spPr>
          <a:xfrm>
            <a:off x="571625" y="1564636"/>
            <a:ext cx="11302942" cy="446305"/>
          </a:xfrm>
        </p:spPr>
        <p:txBody>
          <a:bodyPr>
            <a:normAutofit/>
          </a:bodyPr>
          <a:lstStyle>
            <a:lvl1pPr marL="0" indent="0">
              <a:buFontTx/>
              <a:buNone/>
              <a:defRPr sz="2040" cap="all" baseline="0"/>
            </a:lvl1pPr>
            <a:lvl5pPr>
              <a:defRPr/>
            </a:lvl5pPr>
          </a:lstStyle>
          <a:p>
            <a:pPr lvl="0"/>
            <a:r>
              <a:rPr lang="en-US" dirty="0" smtClean="0"/>
              <a:t>Secondary refining headline</a:t>
            </a:r>
            <a:endParaRPr lang="en-US" dirty="0"/>
          </a:p>
        </p:txBody>
      </p:sp>
    </p:spTree>
    <p:extLst>
      <p:ext uri="{BB962C8B-B14F-4D97-AF65-F5344CB8AC3E}">
        <p14:creationId xmlns:p14="http://schemas.microsoft.com/office/powerpoint/2010/main" val="30308840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792484346"/>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9075832" y="6380761"/>
            <a:ext cx="2798207" cy="372394"/>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428519277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2043" y="424788"/>
            <a:ext cx="11301996" cy="940467"/>
          </a:xfrm>
        </p:spPr>
        <p:txBody>
          <a:bodyPr>
            <a:normAutofit/>
          </a:bodyPr>
          <a:lstStyle>
            <a:lvl1pPr>
              <a:defRPr sz="4488"/>
            </a:lvl1pPr>
          </a:lstStyle>
          <a:p>
            <a:r>
              <a:rPr lang="en-US" smtClean="0"/>
              <a:t>Click to edit Master title style</a:t>
            </a:r>
            <a:endParaRPr lang="en-US"/>
          </a:p>
        </p:txBody>
      </p:sp>
      <p:sp>
        <p:nvSpPr>
          <p:cNvPr id="5" name="Slide Number Placeholder 4"/>
          <p:cNvSpPr>
            <a:spLocks noGrp="1"/>
          </p:cNvSpPr>
          <p:nvPr>
            <p:ph type="sldNum" sz="quarter" idx="12"/>
          </p:nvPr>
        </p:nvSpPr>
        <p:spPr>
          <a:xfrm>
            <a:off x="9075832" y="6380761"/>
            <a:ext cx="2798207" cy="372394"/>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153232329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081946" y="6380761"/>
            <a:ext cx="2798207" cy="372394"/>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320874380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50757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76"/>
            <a:ext cx="12436475" cy="6988574"/>
          </a:xfrm>
          <a:prstGeom prst="rect">
            <a:avLst/>
          </a:prstGeom>
        </p:spPr>
      </p:pic>
      <p:sp>
        <p:nvSpPr>
          <p:cNvPr id="3" name="Rectangle 2"/>
          <p:cNvSpPr/>
          <p:nvPr userDrawn="1"/>
        </p:nvSpPr>
        <p:spPr>
          <a:xfrm>
            <a:off x="0" y="0"/>
            <a:ext cx="12436475" cy="6994525"/>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Tree>
    <p:extLst>
      <p:ext uri="{BB962C8B-B14F-4D97-AF65-F5344CB8AC3E}">
        <p14:creationId xmlns:p14="http://schemas.microsoft.com/office/powerpoint/2010/main" val="34874625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2044" y="466301"/>
            <a:ext cx="4295671" cy="1975233"/>
          </a:xfrm>
        </p:spPr>
        <p:txBody>
          <a:bodyPr anchor="b">
            <a:noAutofit/>
          </a:bodyPr>
          <a:lstStyle>
            <a:lvl1pPr>
              <a:defRPr sz="4080"/>
            </a:lvl1pPr>
          </a:lstStyle>
          <a:p>
            <a:r>
              <a:rPr lang="en-US" smtClean="0"/>
              <a:t>Click to edit Master title style</a:t>
            </a:r>
            <a:endParaRPr lang="en-US"/>
          </a:p>
        </p:txBody>
      </p:sp>
      <p:sp>
        <p:nvSpPr>
          <p:cNvPr id="3" name="Content Placeholder 2"/>
          <p:cNvSpPr>
            <a:spLocks noGrp="1"/>
          </p:cNvSpPr>
          <p:nvPr>
            <p:ph idx="1"/>
          </p:nvPr>
        </p:nvSpPr>
        <p:spPr>
          <a:xfrm>
            <a:off x="5287122" y="1007083"/>
            <a:ext cx="6586917" cy="4970646"/>
          </a:xfrm>
        </p:spPr>
        <p:txBody>
          <a:bodyPr/>
          <a:lstStyle>
            <a:lvl1pPr>
              <a:defRPr sz="3264">
                <a:latin typeface="+mj-lt"/>
              </a:defRPr>
            </a:lvl1pPr>
            <a:lvl2pPr>
              <a:defRPr sz="2856">
                <a:latin typeface="+mj-lt"/>
              </a:defRPr>
            </a:lvl2pPr>
            <a:lvl3pPr>
              <a:defRPr sz="2448">
                <a:latin typeface="+mj-lt"/>
              </a:defRPr>
            </a:lvl3pPr>
            <a:lvl4pPr>
              <a:defRPr sz="2040">
                <a:latin typeface="+mj-lt"/>
              </a:defRPr>
            </a:lvl4pPr>
            <a:lvl5pPr>
              <a:defRPr sz="2040">
                <a:latin typeface="+mj-lt"/>
              </a:defRPr>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72044" y="2655911"/>
            <a:ext cx="4295671" cy="3329913"/>
          </a:xfrm>
        </p:spPr>
        <p:txBody>
          <a:bodyPr>
            <a:normAutofit/>
          </a:bodyPr>
          <a:lstStyle>
            <a:lvl1pPr marL="0" indent="0">
              <a:buNone/>
              <a:defRPr sz="2040"/>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9075832" y="6380761"/>
            <a:ext cx="2798207" cy="372394"/>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183416644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9"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p:nvPr>
        </p:nvSpPr>
        <p:spPr>
          <a:xfrm>
            <a:off x="274638" y="2125664"/>
            <a:ext cx="11887199" cy="912813"/>
          </a:xfrm>
        </p:spPr>
        <p:txBody>
          <a:bodyPr/>
          <a:lstStyle>
            <a:lvl1pPr>
              <a:defRPr sz="5399"/>
            </a:lvl1pPr>
          </a:lstStyle>
          <a:p>
            <a:r>
              <a:rPr lang="en-US" dirty="0" smtClean="0"/>
              <a:t>Click to edit Master title style</a:t>
            </a:r>
            <a:endParaRPr lang="en-US" dirty="0"/>
          </a:p>
        </p:txBody>
      </p:sp>
    </p:spTree>
    <p:extLst>
      <p:ext uri="{BB962C8B-B14F-4D97-AF65-F5344CB8AC3E}">
        <p14:creationId xmlns:p14="http://schemas.microsoft.com/office/powerpoint/2010/main" val="13393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82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Logo on Backgrou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436475" cy="699452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3" name="Text Box 3"/>
          <p:cNvSpPr txBox="1">
            <a:spLocks noChangeArrowheads="1"/>
          </p:cNvSpPr>
          <p:nvPr userDrawn="1"/>
        </p:nvSpPr>
        <p:spPr bwMode="blackWhite">
          <a:xfrm>
            <a:off x="459230" y="5612731"/>
            <a:ext cx="8812606" cy="734889"/>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Windows Vista and other product names are or may be registered trademarks and/or trademarks in the U.S. and/or other countries.</a:t>
            </a:r>
          </a:p>
          <a:p>
            <a:pPr defTabSz="932111"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81310" y="3027177"/>
            <a:ext cx="3288506" cy="704445"/>
          </a:xfrm>
          <a:prstGeom prst="rect">
            <a:avLst/>
          </a:prstGeom>
        </p:spPr>
      </p:pic>
    </p:spTree>
    <p:extLst>
      <p:ext uri="{BB962C8B-B14F-4D97-AF65-F5344CB8AC3E}">
        <p14:creationId xmlns:p14="http://schemas.microsoft.com/office/powerpoint/2010/main" val="288081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659195" y="6593058"/>
            <a:ext cx="777280" cy="414353"/>
          </a:xfrm>
          <a:prstGeom prst="rect">
            <a:avLst/>
          </a:prstGeom>
        </p:spPr>
        <p:txBody>
          <a:bodyPr anchor="ctr"/>
          <a:lstStyle>
            <a:lvl1pPr marL="0" indent="0" algn="r">
              <a:buNone/>
              <a:defRPr sz="816">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a:xfrm>
            <a:off x="3109119" y="6606831"/>
            <a:ext cx="8550076" cy="387694"/>
          </a:xfrm>
          <a:prstGeom prst="rect">
            <a:avLst/>
          </a:prstGeom>
        </p:spPr>
        <p:txBody>
          <a:bodyPr/>
          <a:lstStyle/>
          <a:p>
            <a:pPr defTabSz="932324"/>
            <a:endParaRPr lang="en-US" dirty="0">
              <a:solidFill>
                <a:srgbClr val="505050"/>
              </a:solidFill>
            </a:endParaRPr>
          </a:p>
        </p:txBody>
      </p:sp>
      <p:sp>
        <p:nvSpPr>
          <p:cNvPr id="3" name="Slide Number Placeholder 2"/>
          <p:cNvSpPr>
            <a:spLocks noGrp="1"/>
          </p:cNvSpPr>
          <p:nvPr>
            <p:ph type="sldNum" sz="quarter" idx="16"/>
          </p:nvPr>
        </p:nvSpPr>
        <p:spPr>
          <a:xfrm>
            <a:off x="11659197" y="6606833"/>
            <a:ext cx="777278" cy="387693"/>
          </a:xfrm>
          <a:prstGeom prst="rect">
            <a:avLst/>
          </a:prstGeom>
        </p:spPr>
        <p:txBody>
          <a:bodyPr/>
          <a:lstStyle/>
          <a:p>
            <a:pPr defTabSz="932324"/>
            <a:fld id="{FAADACFB-7C71-4E89-89D2-7BBA40B7BFA9}" type="slidenum">
              <a:rPr lang="en-US" smtClean="0">
                <a:solidFill>
                  <a:srgbClr val="505050"/>
                </a:solidFill>
              </a:rPr>
              <a:pPr defTabSz="932324"/>
              <a:t>‹#›</a:t>
            </a:fld>
            <a:endParaRPr lang="en-US" dirty="0">
              <a:solidFill>
                <a:srgbClr val="505050"/>
              </a:solidFill>
            </a:endParaRPr>
          </a:p>
        </p:txBody>
      </p:sp>
    </p:spTree>
    <p:extLst>
      <p:ext uri="{BB962C8B-B14F-4D97-AF65-F5344CB8AC3E}">
        <p14:creationId xmlns:p14="http://schemas.microsoft.com/office/powerpoint/2010/main" val="11402413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61174825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9173573"/>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9" name="Picture 8" descr="DataInsights_quadt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30" y="0"/>
            <a:ext cx="12436475" cy="6995517"/>
          </a:xfrm>
          <a:prstGeom prst="rect">
            <a:avLst/>
          </a:prstGeom>
        </p:spPr>
      </p:pic>
      <p:pic>
        <p:nvPicPr>
          <p:cNvPr id="14" name="Picture 13" descr="DataInsights-iStock_000022453217Large.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a:stretch/>
        </p:blipFill>
        <p:spPr>
          <a:xfrm>
            <a:off x="8158824" y="2348029"/>
            <a:ext cx="2812534" cy="2806484"/>
          </a:xfrm>
          <a:prstGeom prst="rect">
            <a:avLst/>
          </a:prstGeom>
        </p:spPr>
      </p:pic>
      <p:sp>
        <p:nvSpPr>
          <p:cNvPr id="12" name="Rectangle 11"/>
          <p:cNvSpPr/>
          <p:nvPr userDrawn="1"/>
        </p:nvSpPr>
        <p:spPr bwMode="auto">
          <a:xfrm>
            <a:off x="1" y="1"/>
            <a:ext cx="6175127" cy="7006405"/>
          </a:xfrm>
          <a:prstGeom prst="rect">
            <a:avLst/>
          </a:prstGeom>
          <a:gradFill flip="none" rotWithShape="1">
            <a:gsLst>
              <a:gs pos="100000">
                <a:srgbClr val="003963">
                  <a:alpha val="0"/>
                </a:srgbClr>
              </a:gs>
              <a:gs pos="0">
                <a:srgbClr val="03122F"/>
              </a:gs>
              <a:gs pos="50000">
                <a:srgbClr val="072450">
                  <a:alpha val="9000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endParaRPr>
          </a:p>
        </p:txBody>
      </p:sp>
      <p:pic>
        <p:nvPicPr>
          <p:cNvPr id="15"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3076" y="479426"/>
            <a:ext cx="1330325"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itle 1"/>
          <p:cNvSpPr>
            <a:spLocks noGrp="1"/>
          </p:cNvSpPr>
          <p:nvPr>
            <p:ph type="ctrTitle"/>
          </p:nvPr>
        </p:nvSpPr>
        <p:spPr>
          <a:xfrm>
            <a:off x="274640" y="1456837"/>
            <a:ext cx="5597112" cy="915537"/>
          </a:xfrm>
        </p:spPr>
        <p:txBody>
          <a:bodyPr/>
          <a:lstStyle>
            <a:lvl1pPr>
              <a:defRPr sz="5199">
                <a:solidFill>
                  <a:schemeClr val="bg1"/>
                </a:solidFill>
              </a:defRPr>
            </a:lvl1pPr>
          </a:lstStyle>
          <a:p>
            <a:r>
              <a:rPr lang="en-US" smtClean="0"/>
              <a:t>Click to edit Master title style</a:t>
            </a:r>
            <a:endParaRPr lang="en-US" dirty="0"/>
          </a:p>
        </p:txBody>
      </p:sp>
      <p:sp>
        <p:nvSpPr>
          <p:cNvPr id="17" name="Subtitle 2"/>
          <p:cNvSpPr>
            <a:spLocks noGrp="1"/>
          </p:cNvSpPr>
          <p:nvPr>
            <p:ph type="subTitle" idx="1"/>
          </p:nvPr>
        </p:nvSpPr>
        <p:spPr>
          <a:xfrm>
            <a:off x="274702" y="4440119"/>
            <a:ext cx="5597048" cy="1076679"/>
          </a:xfrm>
        </p:spPr>
        <p:txBody>
          <a:bodyPr/>
          <a:lstStyle>
            <a:lvl1pPr marL="0" indent="0" algn="l">
              <a:lnSpc>
                <a:spcPts val="2700"/>
              </a:lnSpc>
              <a:buNone/>
              <a:defRPr sz="2200">
                <a:solidFill>
                  <a:schemeClr val="bg1"/>
                </a:solidFill>
                <a:latin typeface="+mj-lt"/>
              </a:defRPr>
            </a:lvl1pPr>
            <a:lvl2pPr marL="457112" indent="0" algn="ctr">
              <a:buNone/>
              <a:defRPr>
                <a:solidFill>
                  <a:schemeClr val="tx1">
                    <a:tint val="75000"/>
                  </a:schemeClr>
                </a:solidFill>
              </a:defRPr>
            </a:lvl2pPr>
            <a:lvl3pPr marL="914224" indent="0" algn="ctr">
              <a:buNone/>
              <a:defRPr>
                <a:solidFill>
                  <a:schemeClr val="tx1">
                    <a:tint val="75000"/>
                  </a:schemeClr>
                </a:solidFill>
              </a:defRPr>
            </a:lvl3pPr>
            <a:lvl4pPr marL="1371336" indent="0" algn="ctr">
              <a:buNone/>
              <a:defRPr>
                <a:solidFill>
                  <a:schemeClr val="tx1">
                    <a:tint val="75000"/>
                  </a:schemeClr>
                </a:solidFill>
              </a:defRPr>
            </a:lvl4pPr>
            <a:lvl5pPr marL="1828449" indent="0" algn="ctr">
              <a:buNone/>
              <a:defRPr>
                <a:solidFill>
                  <a:schemeClr val="tx1">
                    <a:tint val="75000"/>
                  </a:schemeClr>
                </a:solidFill>
              </a:defRPr>
            </a:lvl5pPr>
            <a:lvl6pPr marL="2285561" indent="0" algn="ctr">
              <a:buNone/>
              <a:defRPr>
                <a:solidFill>
                  <a:schemeClr val="tx1">
                    <a:tint val="75000"/>
                  </a:schemeClr>
                </a:solidFill>
              </a:defRPr>
            </a:lvl6pPr>
            <a:lvl7pPr marL="2742673" indent="0" algn="ctr">
              <a:buNone/>
              <a:defRPr>
                <a:solidFill>
                  <a:schemeClr val="tx1">
                    <a:tint val="75000"/>
                  </a:schemeClr>
                </a:solidFill>
              </a:defRPr>
            </a:lvl7pPr>
            <a:lvl8pPr marL="3199785" indent="0" algn="ctr">
              <a:buNone/>
              <a:defRPr>
                <a:solidFill>
                  <a:schemeClr val="tx1">
                    <a:tint val="75000"/>
                  </a:schemeClr>
                </a:solidFill>
              </a:defRPr>
            </a:lvl8pPr>
            <a:lvl9pPr marL="3656897"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286838334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4"/>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153878" y="1632056"/>
            <a:ext cx="12128721" cy="46681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pPr/>
              <a:t>‹#›</a:t>
            </a:fld>
            <a:endParaRPr lang="en-US" dirty="0"/>
          </a:p>
        </p:txBody>
      </p:sp>
      <p:sp>
        <p:nvSpPr>
          <p:cNvPr id="20" name="Footer Placeholder 19"/>
          <p:cNvSpPr>
            <a:spLocks noGrp="1"/>
          </p:cNvSpPr>
          <p:nvPr>
            <p:ph type="ftr" sz="quarter" idx="16"/>
          </p:nvPr>
        </p:nvSpPr>
        <p:spPr/>
        <p:txBody>
          <a:bodyPr/>
          <a:lstStyle/>
          <a:p>
            <a:pPr defTabSz="932597"/>
            <a:endParaRPr lang="en-US" dirty="0">
              <a:solidFill>
                <a:srgbClr val="00B0F0"/>
              </a:solidFill>
            </a:endParaRPr>
          </a:p>
        </p:txBody>
      </p:sp>
    </p:spTree>
    <p:extLst>
      <p:ext uri="{BB962C8B-B14F-4D97-AF65-F5344CB8AC3E}">
        <p14:creationId xmlns:p14="http://schemas.microsoft.com/office/powerpoint/2010/main" val="175565967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4"/>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153878" y="1632056"/>
            <a:ext cx="12128721" cy="46681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pPr/>
              <a:t>‹#›</a:t>
            </a:fld>
            <a:endParaRPr lang="en-US" dirty="0"/>
          </a:p>
        </p:txBody>
      </p:sp>
      <p:sp>
        <p:nvSpPr>
          <p:cNvPr id="20" name="Footer Placeholder 19"/>
          <p:cNvSpPr>
            <a:spLocks noGrp="1"/>
          </p:cNvSpPr>
          <p:nvPr>
            <p:ph type="ftr" sz="quarter" idx="16"/>
          </p:nvPr>
        </p:nvSpPr>
        <p:spPr/>
        <p:txBody>
          <a:bodyPr/>
          <a:lstStyle/>
          <a:p>
            <a:pPr defTabSz="932597"/>
            <a:endParaRPr lang="en-US" dirty="0">
              <a:solidFill>
                <a:srgbClr val="00B0F0"/>
              </a:solidFill>
            </a:endParaRPr>
          </a:p>
        </p:txBody>
      </p:sp>
    </p:spTree>
    <p:extLst>
      <p:ext uri="{BB962C8B-B14F-4D97-AF65-F5344CB8AC3E}">
        <p14:creationId xmlns:p14="http://schemas.microsoft.com/office/powerpoint/2010/main" val="99291749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4"/>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153878" y="1632056"/>
            <a:ext cx="12128721" cy="46681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pPr/>
              <a:t>‹#›</a:t>
            </a:fld>
            <a:endParaRPr lang="en-US" dirty="0"/>
          </a:p>
        </p:txBody>
      </p:sp>
      <p:sp>
        <p:nvSpPr>
          <p:cNvPr id="20" name="Footer Placeholder 19"/>
          <p:cNvSpPr>
            <a:spLocks noGrp="1"/>
          </p:cNvSpPr>
          <p:nvPr>
            <p:ph type="ftr" sz="quarter" idx="16"/>
          </p:nvPr>
        </p:nvSpPr>
        <p:spPr/>
        <p:txBody>
          <a:bodyPr/>
          <a:lstStyle/>
          <a:p>
            <a:pPr defTabSz="932597"/>
            <a:endParaRPr lang="en-US" dirty="0">
              <a:solidFill>
                <a:srgbClr val="00B0F0"/>
              </a:solidFill>
            </a:endParaRPr>
          </a:p>
        </p:txBody>
      </p:sp>
    </p:spTree>
    <p:extLst>
      <p:ext uri="{BB962C8B-B14F-4D97-AF65-F5344CB8AC3E}">
        <p14:creationId xmlns:p14="http://schemas.microsoft.com/office/powerpoint/2010/main" val="15309814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28139037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20628718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7928033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36528744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4.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63" r:id="rId15"/>
    <p:sldLayoutId id="2147484307" r:id="rId16"/>
    <p:sldLayoutId id="2147484308" r:id="rId17"/>
    <p:sldLayoutId id="2147484310" r:id="rId18"/>
    <p:sldLayoutId id="2147484311" r:id="rId1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553714132"/>
      </p:ext>
    </p:extLst>
  </p:cSld>
  <p:clrMap bg1="dk1" tx1="lt1" bg2="dk2" tx2="lt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6" r:id="rId11"/>
    <p:sldLayoutId id="2147484304" r:id="rId12"/>
    <p:sldLayoutId id="2147484305"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D4380"/>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4" cstate="print">
            <a:extLst>
              <a:ext uri="{28A0092B-C50C-407E-A947-70E740481C1C}">
                <a14:useLocalDpi xmlns:a14="http://schemas.microsoft.com/office/drawing/2010/main" val="0"/>
              </a:ext>
            </a:extLst>
          </a:blip>
          <a:srcRect r="3957" b="4063"/>
          <a:stretch/>
        </p:blipFill>
        <p:spPr>
          <a:xfrm>
            <a:off x="11167" y="993"/>
            <a:ext cx="12414142" cy="6993533"/>
          </a:xfrm>
          <a:prstGeom prst="rect">
            <a:avLst/>
          </a:prstGeom>
        </p:spPr>
      </p:pic>
      <p:sp>
        <p:nvSpPr>
          <p:cNvPr id="2" name="Title Placeholder 1"/>
          <p:cNvSpPr>
            <a:spLocks noGrp="1"/>
          </p:cNvSpPr>
          <p:nvPr>
            <p:ph type="title"/>
          </p:nvPr>
        </p:nvSpPr>
        <p:spPr>
          <a:xfrm>
            <a:off x="572043" y="349171"/>
            <a:ext cx="11301996" cy="976663"/>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72043" y="1512331"/>
            <a:ext cx="11301996" cy="45077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Slide Number Placeholder 17"/>
          <p:cNvSpPr>
            <a:spLocks noGrp="1"/>
          </p:cNvSpPr>
          <p:nvPr>
            <p:ph type="sldNum" sz="quarter" idx="4"/>
          </p:nvPr>
        </p:nvSpPr>
        <p:spPr>
          <a:xfrm>
            <a:off x="9075832" y="6399061"/>
            <a:ext cx="2798207" cy="372394"/>
          </a:xfrm>
          <a:prstGeom prst="rect">
            <a:avLst/>
          </a:prstGeom>
        </p:spPr>
        <p:txBody>
          <a:bodyPr vert="horz" lIns="91440" tIns="45720" rIns="91440" bIns="45720" rtlCol="0" anchor="ctr"/>
          <a:lstStyle>
            <a:lvl1pPr algn="r">
              <a:defRPr sz="2040">
                <a:solidFill>
                  <a:srgbClr val="289FD7"/>
                </a:solidFill>
                <a:latin typeface="+mj-lt"/>
              </a:defRPr>
            </a:lvl1pPr>
          </a:lstStyle>
          <a:p>
            <a:pPr defTabSz="932597"/>
            <a:fld id="{0D099E2A-118A-4377-8F98-2DF40BCBA9FE}" type="slidenum">
              <a:rPr lang="en-US" smtClean="0"/>
              <a:pPr defTabSz="932597"/>
              <a:t>‹#›</a:t>
            </a:fld>
            <a:endParaRPr lang="en-US"/>
          </a:p>
        </p:txBody>
      </p:sp>
    </p:spTree>
    <p:extLst>
      <p:ext uri="{BB962C8B-B14F-4D97-AF65-F5344CB8AC3E}">
        <p14:creationId xmlns:p14="http://schemas.microsoft.com/office/powerpoint/2010/main" val="2751031999"/>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 id="2147484327" r:id="rId15"/>
    <p:sldLayoutId id="2147484328" r:id="rId16"/>
    <p:sldLayoutId id="2147484329" r:id="rId17"/>
    <p:sldLayoutId id="2147484330" r:id="rId18"/>
    <p:sldLayoutId id="2147484331" r:id="rId19"/>
    <p:sldLayoutId id="2147484332" r:id="rId20"/>
    <p:sldLayoutId id="2147484333" r:id="rId21"/>
    <p:sldLayoutId id="2147484334" r:id="rId22"/>
  </p:sldLayoutIdLst>
  <p:timing>
    <p:tnLst>
      <p:par>
        <p:cTn id="1" dur="indefinite" restart="never" nodeType="tmRoot"/>
      </p:par>
    </p:tnLst>
  </p:timing>
  <p:hf hdr="0" ftr="0" dt="0"/>
  <p:txStyles>
    <p:titleStyle>
      <a:lvl1pPr algn="l" defTabSz="932597" rtl="0" eaLnBrk="1" latinLnBrk="0" hangingPunct="1">
        <a:lnSpc>
          <a:spcPct val="90000"/>
        </a:lnSpc>
        <a:spcBef>
          <a:spcPct val="0"/>
        </a:spcBef>
        <a:buNone/>
        <a:defRPr sz="5507" kern="1200">
          <a:solidFill>
            <a:schemeClr val="bg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3672" kern="1200">
          <a:solidFill>
            <a:schemeClr val="bg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3264" kern="1200">
          <a:solidFill>
            <a:schemeClr val="bg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856" kern="1200">
          <a:solidFill>
            <a:schemeClr val="bg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2448" kern="1200">
          <a:solidFill>
            <a:schemeClr val="bg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2448" kern="1200">
          <a:solidFill>
            <a:schemeClr val="bg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5.emf"/><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emf"/></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81.png"/><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3.png"/><Relationship Id="rId21" Type="http://schemas.openxmlformats.org/officeDocument/2006/relationships/image" Target="../media/image110.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image" Target="../media/image92.png"/><Relationship Id="rId16" Type="http://schemas.openxmlformats.org/officeDocument/2006/relationships/hyperlink" Target="http://www.google.com/url?sa=i&amp;rct=j&amp;q=&amp;esrc=s&amp;source=images&amp;cd=&amp;cad=rja&amp;uact=8&amp;ved=0CAcQjRw&amp;url=http://stevetodd.typepad.com/my_weblog/2014/04/dress-for-success-with-pivotal-rabbitmq.html&amp;ei=tYBCVZWKIIHvoASawoDABg&amp;bvm=bv.92189499,d.cGU&amp;psig=AFQjCNE4gMepHxs9QXzd4Jr5QwgbuC0QQA&amp;ust=1430508082325591" TargetMode="External"/><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3.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2.png"/><Relationship Id="rId10" Type="http://schemas.openxmlformats.org/officeDocument/2006/relationships/image" Target="../media/image100.png"/><Relationship Id="rId19" Type="http://schemas.openxmlformats.org/officeDocument/2006/relationships/image" Target="../media/image108.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117.emf"/><Relationship Id="rId1" Type="http://schemas.openxmlformats.org/officeDocument/2006/relationships/slideLayout" Target="../slideLayouts/slideLayout3.xml"/><Relationship Id="rId5" Type="http://schemas.openxmlformats.org/officeDocument/2006/relationships/image" Target="../media/image119.emf"/><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emf"/><Relationship Id="rId7" Type="http://schemas.openxmlformats.org/officeDocument/2006/relationships/image" Target="../media/image123.png"/><Relationship Id="rId12" Type="http://schemas.openxmlformats.org/officeDocument/2006/relationships/image" Target="../media/image112.png"/><Relationship Id="rId2" Type="http://schemas.openxmlformats.org/officeDocument/2006/relationships/image" Target="../media/image119.emf"/><Relationship Id="rId1" Type="http://schemas.openxmlformats.org/officeDocument/2006/relationships/slideLayout" Target="../slideLayouts/slideLayout3.xml"/><Relationship Id="rId6" Type="http://schemas.openxmlformats.org/officeDocument/2006/relationships/image" Target="../media/image69.emf"/><Relationship Id="rId11" Type="http://schemas.openxmlformats.org/officeDocument/2006/relationships/image" Target="../media/image118.png"/><Relationship Id="rId5" Type="http://schemas.openxmlformats.org/officeDocument/2006/relationships/image" Target="../media/image122.emf"/><Relationship Id="rId10" Type="http://schemas.openxmlformats.org/officeDocument/2006/relationships/image" Target="../media/image126.PNG"/><Relationship Id="rId4" Type="http://schemas.openxmlformats.org/officeDocument/2006/relationships/image" Target="../media/image121.emf"/><Relationship Id="rId9" Type="http://schemas.openxmlformats.org/officeDocument/2006/relationships/image" Target="../media/image125.emf"/></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www.microsoft.com/click/services/Redirect2.ashx?CR_CC=200623246" TargetMode="External"/><Relationship Id="rId2" Type="http://schemas.openxmlformats.org/officeDocument/2006/relationships/hyperlink" Target="http://www.microsoft.com/click/services/Redirect2.ashx?CR_CC=200623237" TargetMode="External"/><Relationship Id="rId1" Type="http://schemas.openxmlformats.org/officeDocument/2006/relationships/slideLayout" Target="../slideLayouts/slideLayout3.xml"/><Relationship Id="rId4" Type="http://schemas.openxmlformats.org/officeDocument/2006/relationships/hyperlink" Target="http://www.microsoft.com/click/services/Redirect2.ashx?CR_CC=200623236"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21" Type="http://schemas.openxmlformats.org/officeDocument/2006/relationships/image" Target="../media/image29.png"/><Relationship Id="rId34" Type="http://schemas.openxmlformats.org/officeDocument/2006/relationships/image" Target="../media/image42.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8" Type="http://schemas.openxmlformats.org/officeDocument/2006/relationships/image" Target="../media/image16.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6.png"/><Relationship Id="rId21" Type="http://schemas.openxmlformats.org/officeDocument/2006/relationships/image" Target="../media/image58.png"/><Relationship Id="rId7" Type="http://schemas.openxmlformats.org/officeDocument/2006/relationships/image" Target="../media/image48.png"/><Relationship Id="rId12" Type="http://schemas.microsoft.com/office/2007/relationships/hdphoto" Target="../media/hdphoto5.wdp"/><Relationship Id="rId17" Type="http://schemas.openxmlformats.org/officeDocument/2006/relationships/image" Target="../media/image54.png"/><Relationship Id="rId25" Type="http://schemas.openxmlformats.org/officeDocument/2006/relationships/image" Target="../media/image62.emf"/><Relationship Id="rId2" Type="http://schemas.openxmlformats.org/officeDocument/2006/relationships/notesSlide" Target="../notesSlides/notesSlide7.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50.png"/><Relationship Id="rId24" Type="http://schemas.openxmlformats.org/officeDocument/2006/relationships/image" Target="../media/image61.png"/><Relationship Id="rId5" Type="http://schemas.openxmlformats.org/officeDocument/2006/relationships/image" Target="../media/image47.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microsoft.com/office/2007/relationships/hdphoto" Target="../media/hdphoto4.wdp"/><Relationship Id="rId19" Type="http://schemas.openxmlformats.org/officeDocument/2006/relationships/image" Target="../media/image56.emf"/><Relationship Id="rId4" Type="http://schemas.microsoft.com/office/2007/relationships/hdphoto" Target="../media/hdphoto1.wdp"/><Relationship Id="rId9" Type="http://schemas.openxmlformats.org/officeDocument/2006/relationships/image" Target="../media/image49.png"/><Relationship Id="rId14" Type="http://schemas.microsoft.com/office/2007/relationships/hdphoto" Target="../media/hdphoto6.wdp"/><Relationship Id="rId22" Type="http://schemas.openxmlformats.org/officeDocument/2006/relationships/image" Target="../media/image59.png"/><Relationship Id="rId27" Type="http://schemas.openxmlformats.org/officeDocument/2006/relationships/image" Target="../media/image64.gif"/><Relationship Id="rId30"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82283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165073" y="2720093"/>
            <a:ext cx="6794680" cy="3375136"/>
          </a:xfrm>
          <a:prstGeom prst="cloud">
            <a:avLst/>
          </a:prstGeom>
        </p:spPr>
        <p:style>
          <a:lnRef idx="1">
            <a:schemeClr val="accent2"/>
          </a:lnRef>
          <a:fillRef idx="2">
            <a:schemeClr val="accent2"/>
          </a:fillRef>
          <a:effectRef idx="1">
            <a:schemeClr val="accent2"/>
          </a:effectRef>
          <a:fontRef idx="minor">
            <a:schemeClr val="dk1"/>
          </a:fontRef>
        </p:style>
        <p:txBody>
          <a:bodyPr rtlCol="0" anchor="b"/>
          <a:lstStyle/>
          <a:p>
            <a:pPr algn="ctr"/>
            <a:endParaRPr lang="en-US" sz="1836" dirty="0"/>
          </a:p>
          <a:p>
            <a:pPr algn="ctr"/>
            <a:endParaRPr lang="en-US" sz="1836" dirty="0"/>
          </a:p>
          <a:p>
            <a:pPr algn="ctr"/>
            <a:endParaRPr lang="en-US" sz="1836" dirty="0"/>
          </a:p>
          <a:p>
            <a:pPr algn="ctr"/>
            <a:endParaRPr lang="en-US" sz="1836" dirty="0"/>
          </a:p>
          <a:p>
            <a:pPr algn="ctr"/>
            <a:r>
              <a:rPr lang="en-US" sz="1836" b="1" dirty="0"/>
              <a:t>West US (10.0.0.0/16)</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277" y="3244681"/>
            <a:ext cx="1748631" cy="1748631"/>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944" y="3244681"/>
            <a:ext cx="1748631" cy="174863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612" y="3244681"/>
            <a:ext cx="1748631" cy="1748631"/>
          </a:xfrm>
          <a:prstGeom prst="rect">
            <a:avLst/>
          </a:prstGeom>
        </p:spPr>
      </p:pic>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672" y="1270472"/>
            <a:ext cx="1556951" cy="136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867478" y="2571805"/>
            <a:ext cx="3519467" cy="382308"/>
          </a:xfrm>
          <a:prstGeom prst="rect">
            <a:avLst/>
          </a:prstGeom>
          <a:noFill/>
        </p:spPr>
        <p:txBody>
          <a:bodyPr wrap="square" rtlCol="0">
            <a:spAutoFit/>
          </a:bodyPr>
          <a:lstStyle/>
          <a:p>
            <a:r>
              <a:rPr lang="en-US" sz="1836" dirty="0"/>
              <a:t>Azure Blog Storage</a:t>
            </a:r>
          </a:p>
        </p:txBody>
      </p:sp>
      <p:pic>
        <p:nvPicPr>
          <p:cNvPr id="11"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4375" y="1270472"/>
            <a:ext cx="516494" cy="54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683022" y="1016082"/>
            <a:ext cx="3519467" cy="382308"/>
          </a:xfrm>
          <a:prstGeom prst="rect">
            <a:avLst/>
          </a:prstGeom>
          <a:noFill/>
        </p:spPr>
        <p:txBody>
          <a:bodyPr wrap="square" rtlCol="0">
            <a:spAutoFit/>
          </a:bodyPr>
          <a:lstStyle/>
          <a:p>
            <a:r>
              <a:rPr lang="en-US" sz="1836" dirty="0"/>
              <a:t>mongodb-node.sh</a:t>
            </a:r>
          </a:p>
        </p:txBody>
      </p:sp>
      <p:pic>
        <p:nvPicPr>
          <p:cNvPr id="13"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0922" y="2967920"/>
            <a:ext cx="646023" cy="58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5452" y="2953242"/>
            <a:ext cx="646023" cy="58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26120" y="2948490"/>
            <a:ext cx="646023" cy="58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8707379" y="2814083"/>
            <a:ext cx="3519467" cy="382308"/>
          </a:xfrm>
          <a:prstGeom prst="rect">
            <a:avLst/>
          </a:prstGeom>
          <a:noFill/>
        </p:spPr>
        <p:txBody>
          <a:bodyPr wrap="square" rtlCol="0">
            <a:spAutoFit/>
          </a:bodyPr>
          <a:lstStyle/>
          <a:p>
            <a:r>
              <a:rPr lang="en-US" sz="1836" dirty="0"/>
              <a:t>custom script extension</a:t>
            </a:r>
          </a:p>
        </p:txBody>
      </p:sp>
      <p:cxnSp>
        <p:nvCxnSpPr>
          <p:cNvPr id="18" name="Elbow Connector 17"/>
          <p:cNvCxnSpPr>
            <a:stCxn id="11" idx="3"/>
          </p:cNvCxnSpPr>
          <p:nvPr/>
        </p:nvCxnSpPr>
        <p:spPr>
          <a:xfrm>
            <a:off x="3800869" y="1540863"/>
            <a:ext cx="1263064" cy="14710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1" idx="3"/>
            <a:endCxn id="14" idx="0"/>
          </p:cNvCxnSpPr>
          <p:nvPr/>
        </p:nvCxnSpPr>
        <p:spPr>
          <a:xfrm>
            <a:off x="3800869" y="1540862"/>
            <a:ext cx="3017595" cy="141238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1" idx="3"/>
            <a:endCxn id="15" idx="0"/>
          </p:cNvCxnSpPr>
          <p:nvPr/>
        </p:nvCxnSpPr>
        <p:spPr>
          <a:xfrm>
            <a:off x="3800869" y="1540862"/>
            <a:ext cx="4648263" cy="14076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6273" y="3406087"/>
            <a:ext cx="239307" cy="25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9467" y="3352509"/>
            <a:ext cx="239307" cy="25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0498" y="3352509"/>
            <a:ext cx="239307" cy="25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839" y="4313661"/>
            <a:ext cx="1470173" cy="9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369887" y="5180719"/>
            <a:ext cx="1586075" cy="382308"/>
          </a:xfrm>
          <a:prstGeom prst="rect">
            <a:avLst/>
          </a:prstGeom>
          <a:noFill/>
        </p:spPr>
        <p:txBody>
          <a:bodyPr wrap="square" rtlCol="0">
            <a:spAutoFit/>
          </a:bodyPr>
          <a:lstStyle/>
          <a:p>
            <a:pPr algn="ctr"/>
            <a:r>
              <a:rPr lang="en-US" sz="1836" dirty="0"/>
              <a:t>Azure CLI</a:t>
            </a:r>
          </a:p>
        </p:txBody>
      </p:sp>
      <p:pic>
        <p:nvPicPr>
          <p:cNvPr id="32"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639" y="5381185"/>
            <a:ext cx="516494" cy="54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Arrow Connector 33"/>
          <p:cNvCxnSpPr>
            <a:stCxn id="30" idx="3"/>
          </p:cNvCxnSpPr>
          <p:nvPr/>
        </p:nvCxnSpPr>
        <p:spPr>
          <a:xfrm>
            <a:off x="1898011" y="4773950"/>
            <a:ext cx="1452032" cy="35061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5" idx="1"/>
          </p:cNvCxnSpPr>
          <p:nvPr/>
        </p:nvCxnSpPr>
        <p:spPr>
          <a:xfrm flipV="1">
            <a:off x="1898011" y="4118997"/>
            <a:ext cx="1858265" cy="65495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0" idx="3"/>
            <a:endCxn id="6" idx="1"/>
          </p:cNvCxnSpPr>
          <p:nvPr/>
        </p:nvCxnSpPr>
        <p:spPr>
          <a:xfrm flipV="1">
            <a:off x="1898012" y="4118997"/>
            <a:ext cx="3488933" cy="65495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0" idx="3"/>
            <a:endCxn id="7" idx="1"/>
          </p:cNvCxnSpPr>
          <p:nvPr/>
        </p:nvCxnSpPr>
        <p:spPr>
          <a:xfrm flipV="1">
            <a:off x="1898011" y="4118997"/>
            <a:ext cx="5119601" cy="65495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34962" y="4892046"/>
            <a:ext cx="0" cy="1437999"/>
          </a:xfrm>
          <a:prstGeom prst="line">
            <a:avLst/>
          </a:prstGeom>
          <a:ln>
            <a:solidFill>
              <a:schemeClr val="tx1"/>
            </a:solidFill>
            <a:headEnd w="lg" len="lg"/>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759246" y="4892046"/>
            <a:ext cx="0" cy="1437999"/>
          </a:xfrm>
          <a:prstGeom prst="line">
            <a:avLst/>
          </a:prstGeom>
          <a:ln>
            <a:solidFill>
              <a:schemeClr val="tx1"/>
            </a:solidFill>
            <a:headEnd w="lg" len="lg"/>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315206" y="4868665"/>
            <a:ext cx="0" cy="1437999"/>
          </a:xfrm>
          <a:prstGeom prst="line">
            <a:avLst/>
          </a:prstGeom>
          <a:ln>
            <a:solidFill>
              <a:schemeClr val="tx1"/>
            </a:solidFill>
            <a:headEnd w="lg" len="lg"/>
            <a:tailEnd type="oval"/>
          </a:ln>
        </p:spPr>
        <p:style>
          <a:lnRef idx="1">
            <a:schemeClr val="accent1"/>
          </a:lnRef>
          <a:fillRef idx="0">
            <a:schemeClr val="accent1"/>
          </a:fillRef>
          <a:effectRef idx="0">
            <a:schemeClr val="accent1"/>
          </a:effectRef>
          <a:fontRef idx="minor">
            <a:schemeClr val="tx1"/>
          </a:fontRef>
        </p:style>
      </p:cxnSp>
      <p:pic>
        <p:nvPicPr>
          <p:cNvPr id="49" name="Picture 23"/>
          <p:cNvPicPr>
            <a:picLocks noChangeAspect="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4846229" y="4446473"/>
            <a:ext cx="587735" cy="48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3"/>
          <p:cNvPicPr>
            <a:picLocks noChangeAspect="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6433022" y="4407934"/>
            <a:ext cx="587735" cy="48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3"/>
          <p:cNvPicPr>
            <a:picLocks noChangeAspect="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021340" y="4384553"/>
            <a:ext cx="587735" cy="48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51"/>
          <p:cNvSpPr txBox="1"/>
          <p:nvPr/>
        </p:nvSpPr>
        <p:spPr>
          <a:xfrm>
            <a:off x="8449130" y="3899260"/>
            <a:ext cx="1369055" cy="61036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122" dirty="0"/>
              <a:t>10.0.0.4 </a:t>
            </a:r>
            <a:r>
              <a:rPr lang="en-US" sz="1122" dirty="0" err="1"/>
              <a:t>mongoh</a:t>
            </a:r>
            <a:endParaRPr lang="en-US" sz="1122" dirty="0"/>
          </a:p>
          <a:p>
            <a:r>
              <a:rPr lang="en-US" sz="1122" dirty="0"/>
              <a:t>10.0.0.5 </a:t>
            </a:r>
            <a:r>
              <a:rPr lang="en-US" sz="1122" dirty="0" err="1"/>
              <a:t>mongom</a:t>
            </a:r>
            <a:endParaRPr lang="en-US" sz="1122" dirty="0"/>
          </a:p>
          <a:p>
            <a:r>
              <a:rPr lang="en-US" sz="1122" dirty="0"/>
              <a:t>10.0.0.6 </a:t>
            </a:r>
            <a:r>
              <a:rPr lang="en-US" sz="1122" dirty="0" err="1"/>
              <a:t>mongor</a:t>
            </a:r>
            <a:endParaRPr lang="en-US" sz="1122" dirty="0"/>
          </a:p>
        </p:txBody>
      </p:sp>
      <p:sp>
        <p:nvSpPr>
          <p:cNvPr id="53" name="Oval 52"/>
          <p:cNvSpPr/>
          <p:nvPr/>
        </p:nvSpPr>
        <p:spPr>
          <a:xfrm>
            <a:off x="4746224" y="5890505"/>
            <a:ext cx="4026043" cy="994006"/>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836" dirty="0">
                <a:solidFill>
                  <a:schemeClr val="tx1"/>
                </a:solidFill>
              </a:rPr>
              <a:t>Replica Set</a:t>
            </a:r>
          </a:p>
        </p:txBody>
      </p:sp>
      <p:sp>
        <p:nvSpPr>
          <p:cNvPr id="54" name="TextBox 53"/>
          <p:cNvSpPr txBox="1"/>
          <p:nvPr/>
        </p:nvSpPr>
        <p:spPr>
          <a:xfrm>
            <a:off x="607398" y="5452664"/>
            <a:ext cx="3519467" cy="382308"/>
          </a:xfrm>
          <a:prstGeom prst="rect">
            <a:avLst/>
          </a:prstGeom>
          <a:noFill/>
        </p:spPr>
        <p:txBody>
          <a:bodyPr wrap="square" rtlCol="0">
            <a:spAutoFit/>
          </a:bodyPr>
          <a:lstStyle/>
          <a:p>
            <a:r>
              <a:rPr lang="en-US" sz="1836" dirty="0"/>
              <a:t>create.sh</a:t>
            </a:r>
          </a:p>
        </p:txBody>
      </p:sp>
    </p:spTree>
    <p:extLst>
      <p:ext uri="{BB962C8B-B14F-4D97-AF65-F5344CB8AC3E}">
        <p14:creationId xmlns:p14="http://schemas.microsoft.com/office/powerpoint/2010/main" val="398434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anim calcmode="lin" valueType="num">
                                      <p:cBhvr>
                                        <p:cTn id="13" dur="500" fill="hold"/>
                                        <p:tgtEl>
                                          <p:spTgt spid="54"/>
                                        </p:tgtEl>
                                        <p:attrNameLst>
                                          <p:attrName>ppt_x</p:attrName>
                                        </p:attrNameLst>
                                      </p:cBhvr>
                                      <p:tavLst>
                                        <p:tav tm="0">
                                          <p:val>
                                            <p:strVal val="#ppt_x"/>
                                          </p:val>
                                        </p:tav>
                                        <p:tav tm="100000">
                                          <p:val>
                                            <p:strVal val="#ppt_x"/>
                                          </p:val>
                                        </p:tav>
                                      </p:tavLst>
                                    </p:anim>
                                    <p:anim calcmode="lin" valueType="num">
                                      <p:cBhvr>
                                        <p:cTn id="14" dur="5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500"/>
                                        <p:tgtEl>
                                          <p:spTgt spid="36"/>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500"/>
                                        <p:tgtEl>
                                          <p:spTgt spid="40"/>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up)">
                                      <p:cBhvr>
                                        <p:cTn id="82" dur="500"/>
                                        <p:tgtEl>
                                          <p:spTgt spid="18"/>
                                        </p:tgtEl>
                                      </p:cBhvr>
                                    </p:animEffect>
                                  </p:childTnLst>
                                </p:cTn>
                              </p:par>
                              <p:par>
                                <p:cTn id="83" presetID="22" presetClass="entr" presetSubtype="1"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up)">
                                      <p:cBhvr>
                                        <p:cTn id="85" dur="500"/>
                                        <p:tgtEl>
                                          <p:spTgt spid="20"/>
                                        </p:tgtEl>
                                      </p:cBhvr>
                                    </p:animEffect>
                                  </p:childTnLst>
                                </p:cTn>
                              </p:par>
                              <p:par>
                                <p:cTn id="86" presetID="22" presetClass="entr" presetSubtype="1" fill="hold"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up)">
                                      <p:cBhvr>
                                        <p:cTn id="88" dur="500"/>
                                        <p:tgtEl>
                                          <p:spTgt spid="23"/>
                                        </p:tgtEl>
                                      </p:cBhvr>
                                    </p:animEffect>
                                  </p:childTnLst>
                                </p:cTn>
                              </p:par>
                            </p:childTnLst>
                          </p:cTn>
                        </p:par>
                        <p:par>
                          <p:cTn id="89" fill="hold">
                            <p:stCondLst>
                              <p:cond delay="500"/>
                            </p:stCondLst>
                            <p:childTnLst>
                              <p:par>
                                <p:cTn id="90" presetID="47" presetClass="entr" presetSubtype="0" fill="hold" nodeType="after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anim calcmode="lin" valueType="num">
                                      <p:cBhvr>
                                        <p:cTn id="93" dur="500" fill="hold"/>
                                        <p:tgtEl>
                                          <p:spTgt spid="26"/>
                                        </p:tgtEl>
                                        <p:attrNameLst>
                                          <p:attrName>ppt_x</p:attrName>
                                        </p:attrNameLst>
                                      </p:cBhvr>
                                      <p:tavLst>
                                        <p:tav tm="0">
                                          <p:val>
                                            <p:strVal val="#ppt_x"/>
                                          </p:val>
                                        </p:tav>
                                        <p:tav tm="100000">
                                          <p:val>
                                            <p:strVal val="#ppt_x"/>
                                          </p:val>
                                        </p:tav>
                                      </p:tavLst>
                                    </p:anim>
                                    <p:anim calcmode="lin" valueType="num">
                                      <p:cBhvr>
                                        <p:cTn id="94" dur="500" fill="hold"/>
                                        <p:tgtEl>
                                          <p:spTgt spid="26"/>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anim calcmode="lin" valueType="num">
                                      <p:cBhvr>
                                        <p:cTn id="98" dur="500" fill="hold"/>
                                        <p:tgtEl>
                                          <p:spTgt spid="28"/>
                                        </p:tgtEl>
                                        <p:attrNameLst>
                                          <p:attrName>ppt_x</p:attrName>
                                        </p:attrNameLst>
                                      </p:cBhvr>
                                      <p:tavLst>
                                        <p:tav tm="0">
                                          <p:val>
                                            <p:strVal val="#ppt_x"/>
                                          </p:val>
                                        </p:tav>
                                        <p:tav tm="100000">
                                          <p:val>
                                            <p:strVal val="#ppt_x"/>
                                          </p:val>
                                        </p:tav>
                                      </p:tavLst>
                                    </p:anim>
                                    <p:anim calcmode="lin" valueType="num">
                                      <p:cBhvr>
                                        <p:cTn id="99" dur="500" fill="hold"/>
                                        <p:tgtEl>
                                          <p:spTgt spid="28"/>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anim calcmode="lin" valueType="num">
                                      <p:cBhvr>
                                        <p:cTn id="103" dur="500" fill="hold"/>
                                        <p:tgtEl>
                                          <p:spTgt spid="29"/>
                                        </p:tgtEl>
                                        <p:attrNameLst>
                                          <p:attrName>ppt_x</p:attrName>
                                        </p:attrNameLst>
                                      </p:cBhvr>
                                      <p:tavLst>
                                        <p:tav tm="0">
                                          <p:val>
                                            <p:strVal val="#ppt_x"/>
                                          </p:val>
                                        </p:tav>
                                        <p:tav tm="100000">
                                          <p:val>
                                            <p:strVal val="#ppt_x"/>
                                          </p:val>
                                        </p:tav>
                                      </p:tavLst>
                                    </p:anim>
                                    <p:anim calcmode="lin" valueType="num">
                                      <p:cBhvr>
                                        <p:cTn id="10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fade">
                                      <p:cBhvr>
                                        <p:cTn id="109" dur="500"/>
                                        <p:tgtEl>
                                          <p:spTgt spid="49"/>
                                        </p:tgtEl>
                                      </p:cBhvr>
                                    </p:animEffect>
                                  </p:childTnLst>
                                </p:cTn>
                              </p:par>
                              <p:par>
                                <p:cTn id="110" presetID="10" presetClass="entr" presetSubtype="0"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fade">
                                      <p:cBhvr>
                                        <p:cTn id="112" dur="500"/>
                                        <p:tgtEl>
                                          <p:spTgt spid="50"/>
                                        </p:tgtEl>
                                      </p:cBhvr>
                                    </p:animEffect>
                                  </p:childTnLst>
                                </p:cTn>
                              </p:par>
                              <p:par>
                                <p:cTn id="113" presetID="10" presetClass="entr" presetSubtype="0" fill="hold" nodeType="with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fade">
                                      <p:cBhvr>
                                        <p:cTn id="115" dur="500"/>
                                        <p:tgtEl>
                                          <p:spTgt spid="5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fade">
                                      <p:cBhvr>
                                        <p:cTn id="118" dur="500"/>
                                        <p:tgtEl>
                                          <p:spTgt spid="52"/>
                                        </p:tgtEl>
                                      </p:cBhvr>
                                    </p:animEffect>
                                  </p:childTnLst>
                                </p:cTn>
                              </p:par>
                            </p:childTnLst>
                          </p:cTn>
                        </p:par>
                        <p:par>
                          <p:cTn id="119" fill="hold">
                            <p:stCondLst>
                              <p:cond delay="500"/>
                            </p:stCondLst>
                            <p:childTnLst>
                              <p:par>
                                <p:cTn id="120" presetID="22" presetClass="entr" presetSubtype="1" fill="hold" nodeType="after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wipe(up)">
                                      <p:cBhvr>
                                        <p:cTn id="122" dur="500"/>
                                        <p:tgtEl>
                                          <p:spTgt spid="48"/>
                                        </p:tgtEl>
                                      </p:cBhvr>
                                    </p:animEffect>
                                  </p:childTnLst>
                                </p:cTn>
                              </p:par>
                              <p:par>
                                <p:cTn id="123" presetID="22" presetClass="entr" presetSubtype="1" fill="hold"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wipe(up)">
                                      <p:cBhvr>
                                        <p:cTn id="125" dur="500"/>
                                        <p:tgtEl>
                                          <p:spTgt spid="47"/>
                                        </p:tgtEl>
                                      </p:cBhvr>
                                    </p:animEffect>
                                  </p:childTnLst>
                                </p:cTn>
                              </p:par>
                              <p:par>
                                <p:cTn id="126" presetID="22" presetClass="entr" presetSubtype="1" fill="hold"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wipe(up)">
                                      <p:cBhvr>
                                        <p:cTn id="128" dur="500"/>
                                        <p:tgtEl>
                                          <p:spTgt spid="44"/>
                                        </p:tgtEl>
                                      </p:cBhvr>
                                    </p:animEffect>
                                  </p:child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fade">
                                      <p:cBhvr>
                                        <p:cTn id="13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6" grpId="0"/>
      <p:bldP spid="52" grpId="0" animBg="1"/>
      <p:bldP spid="53" grpId="0" animBg="1"/>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Use OSS on Azure</a:t>
            </a:r>
            <a:endParaRPr lang="en-US" dirty="0"/>
          </a:p>
        </p:txBody>
      </p:sp>
    </p:spTree>
    <p:extLst>
      <p:ext uri="{BB962C8B-B14F-4D97-AF65-F5344CB8AC3E}">
        <p14:creationId xmlns:p14="http://schemas.microsoft.com/office/powerpoint/2010/main" val="20869743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sz="2800" dirty="0" smtClean="0"/>
              <a:t>Scalable, Enterprise Grade &amp; Secure</a:t>
            </a:r>
          </a:p>
          <a:p>
            <a:r>
              <a:rPr lang="en-US" sz="2800" dirty="0" smtClean="0"/>
              <a:t>Azure Templates support for IaaS</a:t>
            </a:r>
          </a:p>
          <a:p>
            <a:endParaRPr lang="en-US" sz="2800" dirty="0" smtClean="0"/>
          </a:p>
        </p:txBody>
      </p:sp>
      <p:sp>
        <p:nvSpPr>
          <p:cNvPr id="5" name="Title 4"/>
          <p:cNvSpPr>
            <a:spLocks noGrp="1"/>
          </p:cNvSpPr>
          <p:nvPr>
            <p:ph type="ctrTitle"/>
          </p:nvPr>
        </p:nvSpPr>
        <p:spPr>
          <a:solidFill>
            <a:schemeClr val="accent4"/>
          </a:solidFill>
        </p:spPr>
        <p:txBody>
          <a:bodyPr/>
          <a:lstStyle/>
          <a:p>
            <a:r>
              <a:rPr lang="en-US" dirty="0" smtClean="0"/>
              <a:t>Why Run Oss on Azure…</a:t>
            </a:r>
            <a:endParaRPr lang="en-US" dirty="0"/>
          </a:p>
        </p:txBody>
      </p:sp>
    </p:spTree>
    <p:extLst>
      <p:ext uri="{BB962C8B-B14F-4D97-AF65-F5344CB8AC3E}">
        <p14:creationId xmlns:p14="http://schemas.microsoft.com/office/powerpoint/2010/main" val="11925394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2"/>
          <p:cNvSpPr txBox="1">
            <a:spLocks/>
          </p:cNvSpPr>
          <p:nvPr/>
        </p:nvSpPr>
        <p:spPr>
          <a:xfrm>
            <a:off x="2480147" y="5506797"/>
            <a:ext cx="7757569" cy="1012005"/>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2"/>
                    </a:gs>
                    <a:gs pos="99000">
                      <a:schemeClr val="tx2"/>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000" dirty="0" smtClean="0">
                <a:solidFill>
                  <a:srgbClr val="505050">
                    <a:lumMod val="50000"/>
                  </a:srgbClr>
                </a:solidFill>
              </a:rPr>
              <a:t>Azure Cloud</a:t>
            </a:r>
          </a:p>
        </p:txBody>
      </p:sp>
      <p:sp>
        <p:nvSpPr>
          <p:cNvPr id="19" name="Oval 18"/>
          <p:cNvSpPr/>
          <p:nvPr/>
        </p:nvSpPr>
        <p:spPr>
          <a:xfrm>
            <a:off x="5945795" y="2375434"/>
            <a:ext cx="2882466" cy="2882466"/>
          </a:xfrm>
          <a:prstGeom prst="ellipse">
            <a:avLst/>
          </a:prstGeom>
          <a:solidFill>
            <a:srgbClr val="FF53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ctr"/>
            <a:endParaRPr lang="en-US" sz="1100" dirty="0" err="1" smtClean="0">
              <a:solidFill>
                <a:prstClr val="white"/>
              </a:solidFill>
            </a:endParaRPr>
          </a:p>
        </p:txBody>
      </p:sp>
      <p:grpSp>
        <p:nvGrpSpPr>
          <p:cNvPr id="4" name="Group 3"/>
          <p:cNvGrpSpPr/>
          <p:nvPr/>
        </p:nvGrpSpPr>
        <p:grpSpPr>
          <a:xfrm>
            <a:off x="6704457" y="3510413"/>
            <a:ext cx="1571466" cy="1002972"/>
            <a:chOff x="8860780" y="4095818"/>
            <a:chExt cx="2154684" cy="1375205"/>
          </a:xfrm>
        </p:grpSpPr>
        <p:sp>
          <p:nvSpPr>
            <p:cNvPr id="24" name="Rectangle 23"/>
            <p:cNvSpPr/>
            <p:nvPr/>
          </p:nvSpPr>
          <p:spPr>
            <a:xfrm>
              <a:off x="8860780" y="4888660"/>
              <a:ext cx="2154684" cy="582363"/>
            </a:xfrm>
            <a:prstGeom prst="rect">
              <a:avLst/>
            </a:prstGeom>
          </p:spPr>
          <p:txBody>
            <a:bodyPr wrap="square">
              <a:spAutoFit/>
            </a:bodyPr>
            <a:lstStyle/>
            <a:p>
              <a:pPr algn="ctr" defTabSz="932192" fontAlgn="base">
                <a:lnSpc>
                  <a:spcPct val="90000"/>
                </a:lnSpc>
                <a:spcBef>
                  <a:spcPct val="0"/>
                </a:spcBef>
                <a:spcAft>
                  <a:spcPct val="0"/>
                </a:spcAft>
              </a:pPr>
              <a:r>
                <a:rPr lang="en-US" sz="2400" dirty="0" smtClean="0">
                  <a:solidFill>
                    <a:prstClr val="white"/>
                  </a:solidFill>
                  <a:latin typeface="Segoe UI Light"/>
                  <a:ea typeface="Segoe UI" pitchFamily="34" charset="0"/>
                  <a:cs typeface="Segoe UI" pitchFamily="34" charset="0"/>
                </a:rPr>
                <a:t>Hybrid</a:t>
              </a:r>
              <a:endParaRPr lang="en-US" sz="2400" dirty="0">
                <a:solidFill>
                  <a:prstClr val="white"/>
                </a:solidFill>
                <a:latin typeface="Segoe UI Light"/>
                <a:ea typeface="Segoe UI" pitchFamily="34" charset="0"/>
                <a:cs typeface="Segoe UI" pitchFamily="34" charset="0"/>
              </a:endParaRPr>
            </a:p>
          </p:txBody>
        </p:sp>
        <p:sp>
          <p:nvSpPr>
            <p:cNvPr id="25" name="Freeform 138"/>
            <p:cNvSpPr>
              <a:spLocks noEditPoints="1"/>
            </p:cNvSpPr>
            <p:nvPr/>
          </p:nvSpPr>
          <p:spPr bwMode="black">
            <a:xfrm rot="2731855">
              <a:off x="9641988" y="4022501"/>
              <a:ext cx="597877" cy="744512"/>
            </a:xfrm>
            <a:custGeom>
              <a:avLst/>
              <a:gdLst>
                <a:gd name="T0" fmla="*/ 64 w 64"/>
                <a:gd name="T1" fmla="*/ 9 h 80"/>
                <a:gd name="T2" fmla="*/ 64 w 64"/>
                <a:gd name="T3" fmla="*/ 32 h 80"/>
                <a:gd name="T4" fmla="*/ 40 w 64"/>
                <a:gd name="T5" fmla="*/ 33 h 80"/>
                <a:gd name="T6" fmla="*/ 32 w 64"/>
                <a:gd name="T7" fmla="*/ 25 h 80"/>
                <a:gd name="T8" fmla="*/ 47 w 64"/>
                <a:gd name="T9" fmla="*/ 24 h 80"/>
                <a:gd name="T10" fmla="*/ 37 w 64"/>
                <a:gd name="T11" fmla="*/ 18 h 80"/>
                <a:gd name="T12" fmla="*/ 12 w 64"/>
                <a:gd name="T13" fmla="*/ 35 h 80"/>
                <a:gd name="T14" fmla="*/ 0 w 64"/>
                <a:gd name="T15" fmla="*/ 35 h 80"/>
                <a:gd name="T16" fmla="*/ 39 w 64"/>
                <a:gd name="T17" fmla="*/ 7 h 80"/>
                <a:gd name="T18" fmla="*/ 55 w 64"/>
                <a:gd name="T19" fmla="*/ 15 h 80"/>
                <a:gd name="T20" fmla="*/ 56 w 64"/>
                <a:gd name="T21" fmla="*/ 0 h 80"/>
                <a:gd name="T22" fmla="*/ 64 w 64"/>
                <a:gd name="T23" fmla="*/ 9 h 80"/>
                <a:gd name="T24" fmla="*/ 26 w 64"/>
                <a:gd name="T25" fmla="*/ 62 h 80"/>
                <a:gd name="T26" fmla="*/ 15 w 64"/>
                <a:gd name="T27" fmla="*/ 56 h 80"/>
                <a:gd name="T28" fmla="*/ 32 w 64"/>
                <a:gd name="T29" fmla="*/ 56 h 80"/>
                <a:gd name="T30" fmla="*/ 24 w 64"/>
                <a:gd name="T31" fmla="*/ 47 h 80"/>
                <a:gd name="T32" fmla="*/ 0 w 64"/>
                <a:gd name="T33" fmla="*/ 48 h 80"/>
                <a:gd name="T34" fmla="*/ 0 w 64"/>
                <a:gd name="T35" fmla="*/ 72 h 80"/>
                <a:gd name="T36" fmla="*/ 8 w 64"/>
                <a:gd name="T37" fmla="*/ 80 h 80"/>
                <a:gd name="T38" fmla="*/ 9 w 64"/>
                <a:gd name="T39" fmla="*/ 66 h 80"/>
                <a:gd name="T40" fmla="*/ 24 w 64"/>
                <a:gd name="T41" fmla="*/ 73 h 80"/>
                <a:gd name="T42" fmla="*/ 64 w 64"/>
                <a:gd name="T43" fmla="*/ 45 h 80"/>
                <a:gd name="T44" fmla="*/ 51 w 64"/>
                <a:gd name="T45" fmla="*/ 45 h 80"/>
                <a:gd name="T46" fmla="*/ 26 w 64"/>
                <a:gd name="T47"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0">
                  <a:moveTo>
                    <a:pt x="64" y="9"/>
                  </a:moveTo>
                  <a:cubicBezTo>
                    <a:pt x="64" y="32"/>
                    <a:pt x="64" y="32"/>
                    <a:pt x="64" y="32"/>
                  </a:cubicBezTo>
                  <a:cubicBezTo>
                    <a:pt x="40" y="33"/>
                    <a:pt x="40" y="33"/>
                    <a:pt x="40" y="33"/>
                  </a:cubicBezTo>
                  <a:cubicBezTo>
                    <a:pt x="32" y="25"/>
                    <a:pt x="32" y="25"/>
                    <a:pt x="32" y="25"/>
                  </a:cubicBezTo>
                  <a:cubicBezTo>
                    <a:pt x="47" y="24"/>
                    <a:pt x="47" y="24"/>
                    <a:pt x="47" y="24"/>
                  </a:cubicBezTo>
                  <a:cubicBezTo>
                    <a:pt x="45" y="21"/>
                    <a:pt x="41" y="19"/>
                    <a:pt x="37" y="18"/>
                  </a:cubicBezTo>
                  <a:cubicBezTo>
                    <a:pt x="26" y="16"/>
                    <a:pt x="14" y="24"/>
                    <a:pt x="12" y="35"/>
                  </a:cubicBezTo>
                  <a:cubicBezTo>
                    <a:pt x="0" y="35"/>
                    <a:pt x="0" y="35"/>
                    <a:pt x="0" y="35"/>
                  </a:cubicBezTo>
                  <a:cubicBezTo>
                    <a:pt x="4" y="14"/>
                    <a:pt x="22" y="4"/>
                    <a:pt x="39" y="7"/>
                  </a:cubicBezTo>
                  <a:cubicBezTo>
                    <a:pt x="45" y="8"/>
                    <a:pt x="51" y="11"/>
                    <a:pt x="55" y="15"/>
                  </a:cubicBezTo>
                  <a:cubicBezTo>
                    <a:pt x="56" y="0"/>
                    <a:pt x="56" y="0"/>
                    <a:pt x="56" y="0"/>
                  </a:cubicBezTo>
                  <a:lnTo>
                    <a:pt x="64" y="9"/>
                  </a:lnTo>
                  <a:close/>
                  <a:moveTo>
                    <a:pt x="26" y="62"/>
                  </a:moveTo>
                  <a:cubicBezTo>
                    <a:pt x="22" y="61"/>
                    <a:pt x="18" y="59"/>
                    <a:pt x="15" y="56"/>
                  </a:cubicBezTo>
                  <a:cubicBezTo>
                    <a:pt x="32" y="56"/>
                    <a:pt x="32" y="56"/>
                    <a:pt x="32" y="56"/>
                  </a:cubicBezTo>
                  <a:cubicBezTo>
                    <a:pt x="24" y="47"/>
                    <a:pt x="24" y="47"/>
                    <a:pt x="24" y="47"/>
                  </a:cubicBezTo>
                  <a:cubicBezTo>
                    <a:pt x="0" y="48"/>
                    <a:pt x="0" y="48"/>
                    <a:pt x="0" y="48"/>
                  </a:cubicBezTo>
                  <a:cubicBezTo>
                    <a:pt x="0" y="72"/>
                    <a:pt x="0" y="72"/>
                    <a:pt x="0" y="72"/>
                  </a:cubicBezTo>
                  <a:cubicBezTo>
                    <a:pt x="8" y="80"/>
                    <a:pt x="8" y="80"/>
                    <a:pt x="8" y="80"/>
                  </a:cubicBezTo>
                  <a:cubicBezTo>
                    <a:pt x="9" y="66"/>
                    <a:pt x="9" y="66"/>
                    <a:pt x="9" y="66"/>
                  </a:cubicBezTo>
                  <a:cubicBezTo>
                    <a:pt x="13" y="70"/>
                    <a:pt x="18" y="72"/>
                    <a:pt x="24" y="73"/>
                  </a:cubicBezTo>
                  <a:cubicBezTo>
                    <a:pt x="42" y="77"/>
                    <a:pt x="60" y="66"/>
                    <a:pt x="64" y="45"/>
                  </a:cubicBezTo>
                  <a:cubicBezTo>
                    <a:pt x="51" y="45"/>
                    <a:pt x="51" y="45"/>
                    <a:pt x="51" y="45"/>
                  </a:cubicBezTo>
                  <a:cubicBezTo>
                    <a:pt x="49" y="57"/>
                    <a:pt x="38" y="64"/>
                    <a:pt x="26" y="62"/>
                  </a:cubicBezTo>
                  <a:close/>
                </a:path>
              </a:pathLst>
            </a:custGeom>
            <a:solidFill>
              <a:schemeClr val="bg1"/>
            </a:solidFill>
            <a:ln>
              <a:noFill/>
            </a:ln>
            <a:extLst/>
          </p:spPr>
          <p:txBody>
            <a:bodyPr vert="horz" wrap="square" lIns="93278" tIns="46639" rIns="93278" bIns="46639" numCol="1" anchor="t" anchorCtr="0" compatLnSpc="1">
              <a:prstTxWarp prst="textNoShape">
                <a:avLst/>
              </a:prstTxWarp>
            </a:bodyPr>
            <a:lstStyle/>
            <a:p>
              <a:pPr algn="ctr"/>
              <a:endParaRPr lang="en-US" sz="1600" dirty="0">
                <a:solidFill>
                  <a:srgbClr val="000000"/>
                </a:solidFill>
              </a:endParaRPr>
            </a:p>
          </p:txBody>
        </p:sp>
      </p:grpSp>
      <p:sp>
        <p:nvSpPr>
          <p:cNvPr id="21" name="Oval 20"/>
          <p:cNvSpPr/>
          <p:nvPr/>
        </p:nvSpPr>
        <p:spPr>
          <a:xfrm>
            <a:off x="3909060" y="2375434"/>
            <a:ext cx="2882466" cy="2882466"/>
          </a:xfrm>
          <a:prstGeom prst="ellipse">
            <a:avLst/>
          </a:prstGeom>
          <a:solidFill>
            <a:srgbClr val="FF53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ctr"/>
            <a:endParaRPr lang="en-US" sz="1100" dirty="0" err="1" smtClean="0">
              <a:solidFill>
                <a:prstClr val="white"/>
              </a:solidFill>
            </a:endParaRPr>
          </a:p>
        </p:txBody>
      </p:sp>
      <p:sp>
        <p:nvSpPr>
          <p:cNvPr id="20" name="Oval 19"/>
          <p:cNvSpPr/>
          <p:nvPr/>
        </p:nvSpPr>
        <p:spPr>
          <a:xfrm>
            <a:off x="4917701" y="906461"/>
            <a:ext cx="2882466" cy="2882466"/>
          </a:xfrm>
          <a:prstGeom prst="ellipse">
            <a:avLst/>
          </a:prstGeom>
          <a:solidFill>
            <a:srgbClr val="FF53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ctr"/>
            <a:endParaRPr lang="en-US" sz="1100" dirty="0" err="1" smtClean="0">
              <a:solidFill>
                <a:prstClr val="white"/>
              </a:solidFill>
            </a:endParaRPr>
          </a:p>
        </p:txBody>
      </p:sp>
      <p:grpSp>
        <p:nvGrpSpPr>
          <p:cNvPr id="3" name="Group 2"/>
          <p:cNvGrpSpPr/>
          <p:nvPr/>
        </p:nvGrpSpPr>
        <p:grpSpPr>
          <a:xfrm>
            <a:off x="4298082" y="3477802"/>
            <a:ext cx="1995307" cy="1478779"/>
            <a:chOff x="5561329" y="4051104"/>
            <a:chExt cx="2735825" cy="2027598"/>
          </a:xfrm>
        </p:grpSpPr>
        <p:sp>
          <p:nvSpPr>
            <p:cNvPr id="23" name="Rectangle 22"/>
            <p:cNvSpPr/>
            <p:nvPr/>
          </p:nvSpPr>
          <p:spPr>
            <a:xfrm>
              <a:off x="5561329" y="4888657"/>
              <a:ext cx="2735825" cy="1190045"/>
            </a:xfrm>
            <a:prstGeom prst="rect">
              <a:avLst/>
            </a:prstGeom>
          </p:spPr>
          <p:txBody>
            <a:bodyPr wrap="square">
              <a:spAutoFit/>
            </a:bodyPr>
            <a:lstStyle/>
            <a:p>
              <a:pPr algn="ctr" defTabSz="932192" fontAlgn="base">
                <a:lnSpc>
                  <a:spcPct val="90000"/>
                </a:lnSpc>
                <a:spcBef>
                  <a:spcPct val="0"/>
                </a:spcBef>
                <a:spcAft>
                  <a:spcPct val="0"/>
                </a:spcAft>
              </a:pPr>
              <a:r>
                <a:rPr lang="en-US" sz="2800" dirty="0" smtClean="0">
                  <a:solidFill>
                    <a:prstClr val="white"/>
                  </a:solidFill>
                  <a:latin typeface="Segoe UI Light"/>
                  <a:ea typeface="Segoe UI" pitchFamily="34" charset="0"/>
                  <a:cs typeface="Segoe UI" pitchFamily="34" charset="0"/>
                </a:rPr>
                <a:t>Enterprise Grade</a:t>
              </a:r>
              <a:endParaRPr lang="en-US" sz="2800" dirty="0">
                <a:solidFill>
                  <a:prstClr val="white"/>
                </a:solidFill>
                <a:latin typeface="Segoe UI Light"/>
                <a:ea typeface="Segoe UI" pitchFamily="34" charset="0"/>
                <a:cs typeface="Segoe UI" pitchFamily="34" charset="0"/>
              </a:endParaRPr>
            </a:p>
          </p:txBody>
        </p:sp>
        <p:pic>
          <p:nvPicPr>
            <p:cNvPr id="32" name="Picture 31"/>
            <p:cNvPicPr>
              <a:picLocks noChangeAspect="1"/>
            </p:cNvPicPr>
            <p:nvPr/>
          </p:nvPicPr>
          <p:blipFill>
            <a:blip r:embed="rId3"/>
            <a:stretch>
              <a:fillRect/>
            </a:stretch>
          </p:blipFill>
          <p:spPr>
            <a:xfrm>
              <a:off x="6666689" y="4051104"/>
              <a:ext cx="571040" cy="741558"/>
            </a:xfrm>
            <a:prstGeom prst="rect">
              <a:avLst/>
            </a:prstGeom>
          </p:spPr>
        </p:pic>
      </p:grpSp>
      <p:grpSp>
        <p:nvGrpSpPr>
          <p:cNvPr id="26" name="Group 25"/>
          <p:cNvGrpSpPr/>
          <p:nvPr/>
        </p:nvGrpSpPr>
        <p:grpSpPr>
          <a:xfrm>
            <a:off x="4928698" y="2373017"/>
            <a:ext cx="2871469" cy="2450085"/>
            <a:chOff x="6425668" y="2391838"/>
            <a:chExt cx="3937156" cy="3359384"/>
          </a:xfrm>
        </p:grpSpPr>
        <p:sp>
          <p:nvSpPr>
            <p:cNvPr id="27" name="Freeform 26"/>
            <p:cNvSpPr/>
            <p:nvPr/>
          </p:nvSpPr>
          <p:spPr bwMode="auto">
            <a:xfrm>
              <a:off x="7826083" y="2978855"/>
              <a:ext cx="1133260" cy="1360759"/>
            </a:xfrm>
            <a:custGeom>
              <a:avLst/>
              <a:gdLst>
                <a:gd name="connsiteX0" fmla="*/ 477802 w 955602"/>
                <a:gd name="connsiteY0" fmla="*/ 0 h 1147438"/>
                <a:gd name="connsiteX1" fmla="*/ 494765 w 955602"/>
                <a:gd name="connsiteY1" fmla="*/ 16857 h 1147438"/>
                <a:gd name="connsiteX2" fmla="*/ 552173 w 955602"/>
                <a:gd name="connsiteY2" fmla="*/ 80000 h 1147438"/>
                <a:gd name="connsiteX3" fmla="*/ 599237 w 955602"/>
                <a:gd name="connsiteY3" fmla="*/ 135981 h 1147438"/>
                <a:gd name="connsiteX4" fmla="*/ 638559 w 955602"/>
                <a:gd name="connsiteY4" fmla="*/ 187894 h 1147438"/>
                <a:gd name="connsiteX5" fmla="*/ 684574 w 955602"/>
                <a:gd name="connsiteY5" fmla="*/ 253832 h 1147438"/>
                <a:gd name="connsiteX6" fmla="*/ 719600 w 955602"/>
                <a:gd name="connsiteY6" fmla="*/ 309184 h 1147438"/>
                <a:gd name="connsiteX7" fmla="*/ 759616 w 955602"/>
                <a:gd name="connsiteY7" fmla="*/ 379251 h 1147438"/>
                <a:gd name="connsiteX8" fmla="*/ 789915 w 955602"/>
                <a:gd name="connsiteY8" fmla="*/ 437519 h 1147438"/>
                <a:gd name="connsiteX9" fmla="*/ 823749 w 955602"/>
                <a:gd name="connsiteY9" fmla="*/ 511739 h 1147438"/>
                <a:gd name="connsiteX10" fmla="*/ 848930 w 955602"/>
                <a:gd name="connsiteY10" fmla="*/ 572300 h 1147438"/>
                <a:gd name="connsiteX11" fmla="*/ 876332 w 955602"/>
                <a:gd name="connsiteY11" fmla="*/ 650870 h 1147438"/>
                <a:gd name="connsiteX12" fmla="*/ 896055 w 955602"/>
                <a:gd name="connsiteY12" fmla="*/ 712923 h 1147438"/>
                <a:gd name="connsiteX13" fmla="*/ 916716 w 955602"/>
                <a:gd name="connsiteY13" fmla="*/ 796478 h 1147438"/>
                <a:gd name="connsiteX14" fmla="*/ 930682 w 955602"/>
                <a:gd name="connsiteY14" fmla="*/ 858762 h 1147438"/>
                <a:gd name="connsiteX15" fmla="*/ 944174 w 955602"/>
                <a:gd name="connsiteY15" fmla="*/ 949022 h 1147438"/>
                <a:gd name="connsiteX16" fmla="*/ 952157 w 955602"/>
                <a:gd name="connsiteY16" fmla="*/ 1008853 h 1147438"/>
                <a:gd name="connsiteX17" fmla="*/ 955602 w 955602"/>
                <a:gd name="connsiteY17" fmla="*/ 1077056 h 1147438"/>
                <a:gd name="connsiteX18" fmla="*/ 865623 w 955602"/>
                <a:gd name="connsiteY18" fmla="*/ 1100183 h 1147438"/>
                <a:gd name="connsiteX19" fmla="*/ 803483 w 955602"/>
                <a:gd name="connsiteY19" fmla="*/ 1115128 h 1147438"/>
                <a:gd name="connsiteX20" fmla="*/ 696710 w 955602"/>
                <a:gd name="connsiteY20" fmla="*/ 1131418 h 1147438"/>
                <a:gd name="connsiteX21" fmla="*/ 642952 w 955602"/>
                <a:gd name="connsiteY21" fmla="*/ 1139102 h 1147438"/>
                <a:gd name="connsiteX22" fmla="*/ 477801 w 955602"/>
                <a:gd name="connsiteY22" fmla="*/ 1147438 h 1147438"/>
                <a:gd name="connsiteX23" fmla="*/ 325850 w 955602"/>
                <a:gd name="connsiteY23" fmla="*/ 1139768 h 1147438"/>
                <a:gd name="connsiteX24" fmla="*/ 284921 w 955602"/>
                <a:gd name="connsiteY24" fmla="*/ 1135389 h 1147438"/>
                <a:gd name="connsiteX25" fmla="*/ 162846 w 955602"/>
                <a:gd name="connsiteY25" fmla="*/ 1116764 h 1147438"/>
                <a:gd name="connsiteX26" fmla="*/ 135218 w 955602"/>
                <a:gd name="connsiteY26" fmla="*/ 1111811 h 1147438"/>
                <a:gd name="connsiteX27" fmla="*/ 0 w 955602"/>
                <a:gd name="connsiteY27" fmla="*/ 1077056 h 1147438"/>
                <a:gd name="connsiteX28" fmla="*/ 3487 w 955602"/>
                <a:gd name="connsiteY28" fmla="*/ 1008023 h 1147438"/>
                <a:gd name="connsiteX29" fmla="*/ 8679 w 955602"/>
                <a:gd name="connsiteY29" fmla="*/ 967412 h 1147438"/>
                <a:gd name="connsiteX30" fmla="*/ 24046 w 955602"/>
                <a:gd name="connsiteY30" fmla="*/ 864610 h 1147438"/>
                <a:gd name="connsiteX31" fmla="*/ 34381 w 955602"/>
                <a:gd name="connsiteY31" fmla="*/ 814697 h 1147438"/>
                <a:gd name="connsiteX32" fmla="*/ 57089 w 955602"/>
                <a:gd name="connsiteY32" fmla="*/ 722865 h 1147438"/>
                <a:gd name="connsiteX33" fmla="*/ 71030 w 955602"/>
                <a:gd name="connsiteY33" fmla="*/ 674499 h 1147438"/>
                <a:gd name="connsiteX34" fmla="*/ 104442 w 955602"/>
                <a:gd name="connsiteY34" fmla="*/ 578694 h 1147438"/>
                <a:gd name="connsiteX35" fmla="*/ 118306 w 955602"/>
                <a:gd name="connsiteY35" fmla="*/ 541457 h 1147438"/>
                <a:gd name="connsiteX36" fmla="*/ 176071 w 955602"/>
                <a:gd name="connsiteY36" fmla="*/ 414740 h 1147438"/>
                <a:gd name="connsiteX37" fmla="*/ 187654 w 955602"/>
                <a:gd name="connsiteY37" fmla="*/ 393841 h 1147438"/>
                <a:gd name="connsiteX38" fmla="*/ 244726 w 955602"/>
                <a:gd name="connsiteY38" fmla="*/ 293908 h 1147438"/>
                <a:gd name="connsiteX39" fmla="*/ 270282 w 955602"/>
                <a:gd name="connsiteY39" fmla="*/ 254902 h 1147438"/>
                <a:gd name="connsiteX40" fmla="*/ 323635 w 955602"/>
                <a:gd name="connsiteY40" fmla="*/ 178449 h 1147438"/>
                <a:gd name="connsiteX41" fmla="*/ 353998 w 955602"/>
                <a:gd name="connsiteY41" fmla="*/ 138797 h 1147438"/>
                <a:gd name="connsiteX42" fmla="*/ 403453 w 955602"/>
                <a:gd name="connsiteY42" fmla="*/ 79972 h 1147438"/>
                <a:gd name="connsiteX43" fmla="*/ 460818 w 955602"/>
                <a:gd name="connsiteY43" fmla="*/ 16877 h 1147438"/>
                <a:gd name="connsiteX44" fmla="*/ 477802 w 955602"/>
                <a:gd name="connsiteY44" fmla="*/ 0 h 114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5602" h="1147438">
                  <a:moveTo>
                    <a:pt x="477802" y="0"/>
                  </a:moveTo>
                  <a:lnTo>
                    <a:pt x="494765" y="16857"/>
                  </a:lnTo>
                  <a:lnTo>
                    <a:pt x="552173" y="80000"/>
                  </a:lnTo>
                  <a:lnTo>
                    <a:pt x="599237" y="135981"/>
                  </a:lnTo>
                  <a:lnTo>
                    <a:pt x="638559" y="187894"/>
                  </a:lnTo>
                  <a:lnTo>
                    <a:pt x="684574" y="253832"/>
                  </a:lnTo>
                  <a:lnTo>
                    <a:pt x="719600" y="309184"/>
                  </a:lnTo>
                  <a:lnTo>
                    <a:pt x="759616" y="379251"/>
                  </a:lnTo>
                  <a:lnTo>
                    <a:pt x="789915" y="437519"/>
                  </a:lnTo>
                  <a:lnTo>
                    <a:pt x="823749" y="511739"/>
                  </a:lnTo>
                  <a:lnTo>
                    <a:pt x="848930" y="572300"/>
                  </a:lnTo>
                  <a:lnTo>
                    <a:pt x="876332" y="650870"/>
                  </a:lnTo>
                  <a:lnTo>
                    <a:pt x="896055" y="712923"/>
                  </a:lnTo>
                  <a:lnTo>
                    <a:pt x="916716" y="796478"/>
                  </a:lnTo>
                  <a:lnTo>
                    <a:pt x="930682" y="858762"/>
                  </a:lnTo>
                  <a:lnTo>
                    <a:pt x="944174" y="949022"/>
                  </a:lnTo>
                  <a:lnTo>
                    <a:pt x="952157" y="1008853"/>
                  </a:lnTo>
                  <a:lnTo>
                    <a:pt x="955602" y="1077056"/>
                  </a:lnTo>
                  <a:lnTo>
                    <a:pt x="865623" y="1100183"/>
                  </a:lnTo>
                  <a:lnTo>
                    <a:pt x="803483" y="1115128"/>
                  </a:lnTo>
                  <a:lnTo>
                    <a:pt x="696710" y="1131418"/>
                  </a:lnTo>
                  <a:lnTo>
                    <a:pt x="642952" y="1139102"/>
                  </a:lnTo>
                  <a:lnTo>
                    <a:pt x="477801" y="1147438"/>
                  </a:lnTo>
                  <a:lnTo>
                    <a:pt x="325850" y="1139768"/>
                  </a:lnTo>
                  <a:lnTo>
                    <a:pt x="284921" y="1135389"/>
                  </a:lnTo>
                  <a:lnTo>
                    <a:pt x="162846" y="1116764"/>
                  </a:lnTo>
                  <a:lnTo>
                    <a:pt x="135218" y="1111811"/>
                  </a:lnTo>
                  <a:lnTo>
                    <a:pt x="0" y="1077056"/>
                  </a:lnTo>
                  <a:lnTo>
                    <a:pt x="3487" y="1008023"/>
                  </a:lnTo>
                  <a:lnTo>
                    <a:pt x="8679" y="967412"/>
                  </a:lnTo>
                  <a:lnTo>
                    <a:pt x="24046" y="864610"/>
                  </a:lnTo>
                  <a:lnTo>
                    <a:pt x="34381" y="814697"/>
                  </a:lnTo>
                  <a:lnTo>
                    <a:pt x="57089" y="722865"/>
                  </a:lnTo>
                  <a:lnTo>
                    <a:pt x="71030" y="674499"/>
                  </a:lnTo>
                  <a:lnTo>
                    <a:pt x="104442" y="578694"/>
                  </a:lnTo>
                  <a:lnTo>
                    <a:pt x="118306" y="541457"/>
                  </a:lnTo>
                  <a:lnTo>
                    <a:pt x="176071" y="414740"/>
                  </a:lnTo>
                  <a:lnTo>
                    <a:pt x="187654" y="393841"/>
                  </a:lnTo>
                  <a:lnTo>
                    <a:pt x="244726" y="293908"/>
                  </a:lnTo>
                  <a:lnTo>
                    <a:pt x="270282" y="254902"/>
                  </a:lnTo>
                  <a:lnTo>
                    <a:pt x="323635" y="178449"/>
                  </a:lnTo>
                  <a:lnTo>
                    <a:pt x="353998" y="138797"/>
                  </a:lnTo>
                  <a:lnTo>
                    <a:pt x="403453" y="79972"/>
                  </a:lnTo>
                  <a:lnTo>
                    <a:pt x="460818" y="16877"/>
                  </a:lnTo>
                  <a:lnTo>
                    <a:pt x="477802" y="0"/>
                  </a:lnTo>
                  <a:close/>
                </a:path>
              </a:pathLst>
            </a:custGeom>
            <a:solidFill>
              <a:srgbClr val="FFFFF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8" name="Freeform 27"/>
            <p:cNvSpPr/>
            <p:nvPr/>
          </p:nvSpPr>
          <p:spPr bwMode="auto">
            <a:xfrm>
              <a:off x="6425668" y="2391838"/>
              <a:ext cx="1967765" cy="1864269"/>
            </a:xfrm>
            <a:custGeom>
              <a:avLst/>
              <a:gdLst>
                <a:gd name="connsiteX0" fmla="*/ 477801 w 1659284"/>
                <a:gd name="connsiteY0" fmla="*/ 0 h 1572014"/>
                <a:gd name="connsiteX1" fmla="*/ 1597178 w 1659284"/>
                <a:gd name="connsiteY1" fmla="*/ 432331 h 1572014"/>
                <a:gd name="connsiteX2" fmla="*/ 1659284 w 1659284"/>
                <a:gd name="connsiteY2" fmla="*/ 494045 h 1572014"/>
                <a:gd name="connsiteX3" fmla="*/ 1557845 w 1659284"/>
                <a:gd name="connsiteY3" fmla="*/ 605616 h 1572014"/>
                <a:gd name="connsiteX4" fmla="*/ 1184278 w 1659284"/>
                <a:gd name="connsiteY4" fmla="*/ 1515069 h 1572014"/>
                <a:gd name="connsiteX5" fmla="*/ 1181760 w 1659284"/>
                <a:gd name="connsiteY5" fmla="*/ 1572014 h 1572014"/>
                <a:gd name="connsiteX6" fmla="*/ 1049703 w 1659284"/>
                <a:gd name="connsiteY6" fmla="*/ 1526904 h 1572014"/>
                <a:gd name="connsiteX7" fmla="*/ 3935 w 1659284"/>
                <a:gd name="connsiteY7" fmla="*/ 148287 h 1572014"/>
                <a:gd name="connsiteX8" fmla="*/ 0 w 1659284"/>
                <a:gd name="connsiteY8" fmla="*/ 70383 h 1572014"/>
                <a:gd name="connsiteX9" fmla="*/ 142285 w 1659284"/>
                <a:gd name="connsiteY9" fmla="*/ 33811 h 1572014"/>
                <a:gd name="connsiteX10" fmla="*/ 477801 w 1659284"/>
                <a:gd name="connsiteY10" fmla="*/ 0 h 15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9284" h="1572014">
                  <a:moveTo>
                    <a:pt x="477801" y="0"/>
                  </a:moveTo>
                  <a:cubicBezTo>
                    <a:pt x="908791" y="0"/>
                    <a:pt x="1301530" y="163716"/>
                    <a:pt x="1597178" y="432331"/>
                  </a:cubicBezTo>
                  <a:lnTo>
                    <a:pt x="1659284" y="494045"/>
                  </a:lnTo>
                  <a:lnTo>
                    <a:pt x="1557845" y="605616"/>
                  </a:lnTo>
                  <a:cubicBezTo>
                    <a:pt x="1350038" y="857331"/>
                    <a:pt x="1214833" y="1171161"/>
                    <a:pt x="1184278" y="1515069"/>
                  </a:cubicBezTo>
                  <a:lnTo>
                    <a:pt x="1181760" y="1572014"/>
                  </a:lnTo>
                  <a:lnTo>
                    <a:pt x="1049703" y="1526904"/>
                  </a:lnTo>
                  <a:cubicBezTo>
                    <a:pt x="482660" y="1303387"/>
                    <a:pt x="67876" y="777677"/>
                    <a:pt x="3935" y="148287"/>
                  </a:cubicBezTo>
                  <a:lnTo>
                    <a:pt x="0" y="70383"/>
                  </a:lnTo>
                  <a:lnTo>
                    <a:pt x="142285" y="33811"/>
                  </a:lnTo>
                  <a:cubicBezTo>
                    <a:pt x="250660" y="11642"/>
                    <a:pt x="362870" y="0"/>
                    <a:pt x="477801" y="0"/>
                  </a:cubicBez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Freeform 28"/>
            <p:cNvSpPr/>
            <p:nvPr/>
          </p:nvSpPr>
          <p:spPr bwMode="auto">
            <a:xfrm>
              <a:off x="7820556" y="4252990"/>
              <a:ext cx="1144312" cy="1498232"/>
            </a:xfrm>
            <a:custGeom>
              <a:avLst/>
              <a:gdLst>
                <a:gd name="connsiteX0" fmla="*/ 960261 w 964921"/>
                <a:gd name="connsiteY0" fmla="*/ 0 h 1263360"/>
                <a:gd name="connsiteX1" fmla="*/ 964921 w 964921"/>
                <a:gd name="connsiteY1" fmla="*/ 92243 h 1263360"/>
                <a:gd name="connsiteX2" fmla="*/ 964921 w 964921"/>
                <a:gd name="connsiteY2" fmla="*/ 92251 h 1263360"/>
                <a:gd name="connsiteX3" fmla="*/ 956816 w 964921"/>
                <a:gd name="connsiteY3" fmla="*/ 252718 h 1263360"/>
                <a:gd name="connsiteX4" fmla="*/ 949954 w 964921"/>
                <a:gd name="connsiteY4" fmla="*/ 304146 h 1263360"/>
                <a:gd name="connsiteX5" fmla="*/ 933932 w 964921"/>
                <a:gd name="connsiteY5" fmla="*/ 409088 h 1263360"/>
                <a:gd name="connsiteX6" fmla="*/ 920746 w 964921"/>
                <a:gd name="connsiteY6" fmla="*/ 467895 h 1263360"/>
                <a:gd name="connsiteX7" fmla="*/ 896850 w 964921"/>
                <a:gd name="connsiteY7" fmla="*/ 560795 h 1263360"/>
                <a:gd name="connsiteX8" fmla="*/ 877973 w 964921"/>
                <a:gd name="connsiteY8" fmla="*/ 620190 h 1263360"/>
                <a:gd name="connsiteX9" fmla="*/ 845995 w 964921"/>
                <a:gd name="connsiteY9" fmla="*/ 707526 h 1263360"/>
                <a:gd name="connsiteX10" fmla="*/ 822321 w 964921"/>
                <a:gd name="connsiteY10" fmla="*/ 764461 h 1263360"/>
                <a:gd name="connsiteX11" fmla="*/ 781407 w 964921"/>
                <a:gd name="connsiteY11" fmla="*/ 849365 h 1263360"/>
                <a:gd name="connsiteX12" fmla="*/ 754450 w 964921"/>
                <a:gd name="connsiteY12" fmla="*/ 901204 h 1263360"/>
                <a:gd name="connsiteX13" fmla="*/ 701346 w 964921"/>
                <a:gd name="connsiteY13" fmla="*/ 988586 h 1263360"/>
                <a:gd name="connsiteX14" fmla="*/ 675044 w 964921"/>
                <a:gd name="connsiteY14" fmla="*/ 1030151 h 1263360"/>
                <a:gd name="connsiteX15" fmla="*/ 584760 w 964921"/>
                <a:gd name="connsiteY15" fmla="*/ 1150841 h 1263360"/>
                <a:gd name="connsiteX16" fmla="*/ 482461 w 964921"/>
                <a:gd name="connsiteY16" fmla="*/ 1263360 h 1263360"/>
                <a:gd name="connsiteX17" fmla="*/ 380161 w 964921"/>
                <a:gd name="connsiteY17" fmla="*/ 1150841 h 1263360"/>
                <a:gd name="connsiteX18" fmla="*/ 0 w 964921"/>
                <a:gd name="connsiteY18" fmla="*/ 92250 h 1263360"/>
                <a:gd name="connsiteX19" fmla="*/ 4076 w 964921"/>
                <a:gd name="connsiteY19" fmla="*/ 57 h 1263360"/>
                <a:gd name="connsiteX20" fmla="*/ 16837 w 964921"/>
                <a:gd name="connsiteY20" fmla="*/ 4416 h 1263360"/>
                <a:gd name="connsiteX21" fmla="*/ 129199 w 964921"/>
                <a:gd name="connsiteY21" fmla="*/ 32840 h 1263360"/>
                <a:gd name="connsiteX22" fmla="*/ 152108 w 964921"/>
                <a:gd name="connsiteY22" fmla="*/ 36948 h 1263360"/>
                <a:gd name="connsiteX23" fmla="*/ 167309 w 964921"/>
                <a:gd name="connsiteY23" fmla="*/ 40603 h 1263360"/>
                <a:gd name="connsiteX24" fmla="*/ 192912 w 964921"/>
                <a:gd name="connsiteY24" fmla="*/ 44263 h 1263360"/>
                <a:gd name="connsiteX25" fmla="*/ 244451 w 964921"/>
                <a:gd name="connsiteY25" fmla="*/ 53503 h 1263360"/>
                <a:gd name="connsiteX26" fmla="*/ 296570 w 964921"/>
                <a:gd name="connsiteY26" fmla="*/ 59080 h 1263360"/>
                <a:gd name="connsiteX27" fmla="*/ 322747 w 964921"/>
                <a:gd name="connsiteY27" fmla="*/ 62822 h 1263360"/>
                <a:gd name="connsiteX28" fmla="*/ 338510 w 964921"/>
                <a:gd name="connsiteY28" fmla="*/ 63568 h 1263360"/>
                <a:gd name="connsiteX29" fmla="*/ 362302 w 964921"/>
                <a:gd name="connsiteY29" fmla="*/ 66114 h 1263360"/>
                <a:gd name="connsiteX30" fmla="*/ 482461 w 964921"/>
                <a:gd name="connsiteY30" fmla="*/ 70382 h 1263360"/>
                <a:gd name="connsiteX31" fmla="*/ 817977 w 964921"/>
                <a:gd name="connsiteY31" fmla="*/ 36571 h 1263360"/>
                <a:gd name="connsiteX32" fmla="*/ 960261 w 964921"/>
                <a:gd name="connsiteY32" fmla="*/ 0 h 126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4921" h="1263360">
                  <a:moveTo>
                    <a:pt x="960261" y="0"/>
                  </a:moveTo>
                  <a:lnTo>
                    <a:pt x="964921" y="92243"/>
                  </a:lnTo>
                  <a:lnTo>
                    <a:pt x="964921" y="92251"/>
                  </a:lnTo>
                  <a:lnTo>
                    <a:pt x="956816" y="252718"/>
                  </a:lnTo>
                  <a:lnTo>
                    <a:pt x="949954" y="304146"/>
                  </a:lnTo>
                  <a:lnTo>
                    <a:pt x="933932" y="409088"/>
                  </a:lnTo>
                  <a:lnTo>
                    <a:pt x="920746" y="467895"/>
                  </a:lnTo>
                  <a:lnTo>
                    <a:pt x="896850" y="560795"/>
                  </a:lnTo>
                  <a:lnTo>
                    <a:pt x="877973" y="620190"/>
                  </a:lnTo>
                  <a:lnTo>
                    <a:pt x="845995" y="707526"/>
                  </a:lnTo>
                  <a:lnTo>
                    <a:pt x="822321" y="764461"/>
                  </a:lnTo>
                  <a:lnTo>
                    <a:pt x="781407" y="849365"/>
                  </a:lnTo>
                  <a:lnTo>
                    <a:pt x="754450" y="901204"/>
                  </a:lnTo>
                  <a:lnTo>
                    <a:pt x="701346" y="988586"/>
                  </a:lnTo>
                  <a:lnTo>
                    <a:pt x="675044" y="1030151"/>
                  </a:lnTo>
                  <a:lnTo>
                    <a:pt x="584760" y="1150841"/>
                  </a:lnTo>
                  <a:lnTo>
                    <a:pt x="482461" y="1263360"/>
                  </a:lnTo>
                  <a:lnTo>
                    <a:pt x="380161" y="1150841"/>
                  </a:lnTo>
                  <a:cubicBezTo>
                    <a:pt x="142667" y="863168"/>
                    <a:pt x="0" y="494364"/>
                    <a:pt x="0" y="92250"/>
                  </a:cubicBezTo>
                  <a:lnTo>
                    <a:pt x="4076" y="57"/>
                  </a:lnTo>
                  <a:lnTo>
                    <a:pt x="16837" y="4416"/>
                  </a:lnTo>
                  <a:cubicBezTo>
                    <a:pt x="53777" y="15152"/>
                    <a:pt x="91248" y="24643"/>
                    <a:pt x="129199" y="32840"/>
                  </a:cubicBezTo>
                  <a:lnTo>
                    <a:pt x="152108" y="36948"/>
                  </a:lnTo>
                  <a:lnTo>
                    <a:pt x="167309" y="40603"/>
                  </a:lnTo>
                  <a:lnTo>
                    <a:pt x="192912" y="44263"/>
                  </a:lnTo>
                  <a:lnTo>
                    <a:pt x="244451" y="53503"/>
                  </a:lnTo>
                  <a:lnTo>
                    <a:pt x="296570" y="59080"/>
                  </a:lnTo>
                  <a:lnTo>
                    <a:pt x="322747" y="62822"/>
                  </a:lnTo>
                  <a:lnTo>
                    <a:pt x="338510" y="63568"/>
                  </a:lnTo>
                  <a:lnTo>
                    <a:pt x="362302" y="66114"/>
                  </a:lnTo>
                  <a:cubicBezTo>
                    <a:pt x="401987" y="68943"/>
                    <a:pt x="442056" y="70382"/>
                    <a:pt x="482461" y="70382"/>
                  </a:cubicBezTo>
                  <a:cubicBezTo>
                    <a:pt x="597392" y="70382"/>
                    <a:pt x="709603" y="58740"/>
                    <a:pt x="817977" y="36571"/>
                  </a:cubicBezTo>
                  <a:lnTo>
                    <a:pt x="960261" y="0"/>
                  </a:ln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Freeform 29"/>
            <p:cNvSpPr/>
            <p:nvPr/>
          </p:nvSpPr>
          <p:spPr bwMode="auto">
            <a:xfrm>
              <a:off x="8395059" y="2396972"/>
              <a:ext cx="1967765" cy="1864026"/>
            </a:xfrm>
            <a:custGeom>
              <a:avLst/>
              <a:gdLst>
                <a:gd name="connsiteX0" fmla="*/ 1181483 w 1659284"/>
                <a:gd name="connsiteY0" fmla="*/ 0 h 1571809"/>
                <a:gd name="connsiteX1" fmla="*/ 1516999 w 1659284"/>
                <a:gd name="connsiteY1" fmla="*/ 33811 h 1571809"/>
                <a:gd name="connsiteX2" fmla="*/ 1659284 w 1659284"/>
                <a:gd name="connsiteY2" fmla="*/ 70383 h 1571809"/>
                <a:gd name="connsiteX3" fmla="*/ 1656042 w 1659284"/>
                <a:gd name="connsiteY3" fmla="*/ 134582 h 1571809"/>
                <a:gd name="connsiteX4" fmla="*/ 1645581 w 1659284"/>
                <a:gd name="connsiteY4" fmla="*/ 219043 h 1571809"/>
                <a:gd name="connsiteX5" fmla="*/ 1640074 w 1659284"/>
                <a:gd name="connsiteY5" fmla="*/ 258936 h 1571809"/>
                <a:gd name="connsiteX6" fmla="*/ 1614210 w 1659284"/>
                <a:gd name="connsiteY6" fmla="*/ 383374 h 1571809"/>
                <a:gd name="connsiteX7" fmla="*/ 1611505 w 1659284"/>
                <a:gd name="connsiteY7" fmla="*/ 392773 h 1571809"/>
                <a:gd name="connsiteX8" fmla="*/ 1578748 w 1659284"/>
                <a:gd name="connsiteY8" fmla="*/ 504150 h 1571809"/>
                <a:gd name="connsiteX9" fmla="*/ 1564317 w 1659284"/>
                <a:gd name="connsiteY9" fmla="*/ 543563 h 1571809"/>
                <a:gd name="connsiteX10" fmla="*/ 1537111 w 1659284"/>
                <a:gd name="connsiteY10" fmla="*/ 614459 h 1571809"/>
                <a:gd name="connsiteX11" fmla="*/ 1448781 w 1659284"/>
                <a:gd name="connsiteY11" fmla="*/ 794623 h 1571809"/>
                <a:gd name="connsiteX12" fmla="*/ 1430171 w 1659284"/>
                <a:gd name="connsiteY12" fmla="*/ 826755 h 1571809"/>
                <a:gd name="connsiteX13" fmla="*/ 1318820 w 1659284"/>
                <a:gd name="connsiteY13" fmla="*/ 991600 h 1571809"/>
                <a:gd name="connsiteX14" fmla="*/ 1299394 w 1659284"/>
                <a:gd name="connsiteY14" fmla="*/ 1015567 h 1571809"/>
                <a:gd name="connsiteX15" fmla="*/ 1160914 w 1659284"/>
                <a:gd name="connsiteY15" fmla="*/ 1170032 h 1571809"/>
                <a:gd name="connsiteX16" fmla="*/ 1157845 w 1659284"/>
                <a:gd name="connsiteY16" fmla="*/ 1172803 h 1571809"/>
                <a:gd name="connsiteX17" fmla="*/ 1000622 w 1659284"/>
                <a:gd name="connsiteY17" fmla="*/ 1306192 h 1571809"/>
                <a:gd name="connsiteX18" fmla="*/ 978114 w 1659284"/>
                <a:gd name="connsiteY18" fmla="*/ 1323548 h 1571809"/>
                <a:gd name="connsiteX19" fmla="*/ 809411 w 1659284"/>
                <a:gd name="connsiteY19" fmla="*/ 1430870 h 1571809"/>
                <a:gd name="connsiteX20" fmla="*/ 776906 w 1659284"/>
                <a:gd name="connsiteY20" fmla="*/ 1448646 h 1571809"/>
                <a:gd name="connsiteX21" fmla="*/ 594473 w 1659284"/>
                <a:gd name="connsiteY21" fmla="*/ 1531875 h 1571809"/>
                <a:gd name="connsiteX22" fmla="*/ 533243 w 1659284"/>
                <a:gd name="connsiteY22" fmla="*/ 1553641 h 1571809"/>
                <a:gd name="connsiteX23" fmla="*/ 481952 w 1659284"/>
                <a:gd name="connsiteY23" fmla="*/ 1570668 h 1571809"/>
                <a:gd name="connsiteX24" fmla="*/ 477514 w 1659284"/>
                <a:gd name="connsiteY24" fmla="*/ 1571809 h 1571809"/>
                <a:gd name="connsiteX25" fmla="*/ 475005 w 1659284"/>
                <a:gd name="connsiteY25" fmla="*/ 1515070 h 1571809"/>
                <a:gd name="connsiteX26" fmla="*/ 473494 w 1659284"/>
                <a:gd name="connsiteY26" fmla="*/ 1503741 h 1571809"/>
                <a:gd name="connsiteX27" fmla="*/ 473004 w 1659284"/>
                <a:gd name="connsiteY27" fmla="*/ 1494051 h 1571809"/>
                <a:gd name="connsiteX28" fmla="*/ 465521 w 1659284"/>
                <a:gd name="connsiteY28" fmla="*/ 1443988 h 1571809"/>
                <a:gd name="connsiteX29" fmla="*/ 465512 w 1659284"/>
                <a:gd name="connsiteY29" fmla="*/ 1443923 h 1571809"/>
                <a:gd name="connsiteX30" fmla="*/ 465511 w 1659284"/>
                <a:gd name="connsiteY30" fmla="*/ 1443912 h 1571809"/>
                <a:gd name="connsiteX31" fmla="*/ 455597 w 1659284"/>
                <a:gd name="connsiteY31" fmla="*/ 1369616 h 1571809"/>
                <a:gd name="connsiteX32" fmla="*/ 452020 w 1659284"/>
                <a:gd name="connsiteY32" fmla="*/ 1353664 h 1571809"/>
                <a:gd name="connsiteX33" fmla="*/ 452020 w 1659284"/>
                <a:gd name="connsiteY33" fmla="*/ 1353663 h 1571809"/>
                <a:gd name="connsiteX34" fmla="*/ 452018 w 1659284"/>
                <a:gd name="connsiteY34" fmla="*/ 1353651 h 1571809"/>
                <a:gd name="connsiteX35" fmla="*/ 449824 w 1659284"/>
                <a:gd name="connsiteY35" fmla="*/ 1338978 h 1571809"/>
                <a:gd name="connsiteX36" fmla="*/ 438064 w 1659284"/>
                <a:gd name="connsiteY36" fmla="*/ 1291420 h 1571809"/>
                <a:gd name="connsiteX37" fmla="*/ 423934 w 1659284"/>
                <a:gd name="connsiteY37" fmla="*/ 1228405 h 1571809"/>
                <a:gd name="connsiteX38" fmla="*/ 417395 w 1659284"/>
                <a:gd name="connsiteY38" fmla="*/ 1207830 h 1571809"/>
                <a:gd name="connsiteX39" fmla="*/ 417393 w 1659284"/>
                <a:gd name="connsiteY39" fmla="*/ 1207824 h 1571809"/>
                <a:gd name="connsiteX40" fmla="*/ 417388 w 1659284"/>
                <a:gd name="connsiteY40" fmla="*/ 1207808 h 1571809"/>
                <a:gd name="connsiteX41" fmla="*/ 412716 w 1659284"/>
                <a:gd name="connsiteY41" fmla="*/ 1188915 h 1571809"/>
                <a:gd name="connsiteX42" fmla="*/ 397677 w 1659284"/>
                <a:gd name="connsiteY42" fmla="*/ 1145793 h 1571809"/>
                <a:gd name="connsiteX43" fmla="*/ 397670 w 1659284"/>
                <a:gd name="connsiteY43" fmla="*/ 1145771 h 1571809"/>
                <a:gd name="connsiteX44" fmla="*/ 397670 w 1659284"/>
                <a:gd name="connsiteY44" fmla="*/ 1145770 h 1571809"/>
                <a:gd name="connsiteX45" fmla="*/ 380579 w 1659284"/>
                <a:gd name="connsiteY45" fmla="*/ 1091998 h 1571809"/>
                <a:gd name="connsiteX46" fmla="*/ 370264 w 1659284"/>
                <a:gd name="connsiteY46" fmla="*/ 1067191 h 1571809"/>
                <a:gd name="connsiteX47" fmla="*/ 362368 w 1659284"/>
                <a:gd name="connsiteY47" fmla="*/ 1044550 h 1571809"/>
                <a:gd name="connsiteX48" fmla="*/ 345093 w 1659284"/>
                <a:gd name="connsiteY48" fmla="*/ 1006655 h 1571809"/>
                <a:gd name="connsiteX49" fmla="*/ 345087 w 1659284"/>
                <a:gd name="connsiteY49" fmla="*/ 1006640 h 1571809"/>
                <a:gd name="connsiteX50" fmla="*/ 345087 w 1659284"/>
                <a:gd name="connsiteY50" fmla="*/ 1006639 h 1571809"/>
                <a:gd name="connsiteX51" fmla="*/ 326091 w 1659284"/>
                <a:gd name="connsiteY51" fmla="*/ 960955 h 1571809"/>
                <a:gd name="connsiteX52" fmla="*/ 311249 w 1659284"/>
                <a:gd name="connsiteY52" fmla="*/ 932412 h 1571809"/>
                <a:gd name="connsiteX53" fmla="*/ 299470 w 1659284"/>
                <a:gd name="connsiteY53" fmla="*/ 906573 h 1571809"/>
                <a:gd name="connsiteX54" fmla="*/ 280959 w 1659284"/>
                <a:gd name="connsiteY54" fmla="*/ 874160 h 1571809"/>
                <a:gd name="connsiteX55" fmla="*/ 261031 w 1659284"/>
                <a:gd name="connsiteY55" fmla="*/ 835837 h 1571809"/>
                <a:gd name="connsiteX56" fmla="*/ 240932 w 1659284"/>
                <a:gd name="connsiteY56" fmla="*/ 804075 h 1571809"/>
                <a:gd name="connsiteX57" fmla="*/ 224712 w 1659284"/>
                <a:gd name="connsiteY57" fmla="*/ 775674 h 1571809"/>
                <a:gd name="connsiteX58" fmla="*/ 205920 w 1659284"/>
                <a:gd name="connsiteY58" fmla="*/ 748745 h 1571809"/>
                <a:gd name="connsiteX59" fmla="*/ 205912 w 1659284"/>
                <a:gd name="connsiteY59" fmla="*/ 748733 h 1571809"/>
                <a:gd name="connsiteX60" fmla="*/ 205908 w 1659284"/>
                <a:gd name="connsiteY60" fmla="*/ 748726 h 1571809"/>
                <a:gd name="connsiteX61" fmla="*/ 185960 w 1659284"/>
                <a:gd name="connsiteY61" fmla="*/ 717204 h 1571809"/>
                <a:gd name="connsiteX62" fmla="*/ 159900 w 1659284"/>
                <a:gd name="connsiteY62" fmla="*/ 682799 h 1571809"/>
                <a:gd name="connsiteX63" fmla="*/ 159897 w 1659284"/>
                <a:gd name="connsiteY63" fmla="*/ 682795 h 1571809"/>
                <a:gd name="connsiteX64" fmla="*/ 159890 w 1659284"/>
                <a:gd name="connsiteY64" fmla="*/ 682786 h 1571809"/>
                <a:gd name="connsiteX65" fmla="*/ 138783 w 1659284"/>
                <a:gd name="connsiteY65" fmla="*/ 652540 h 1571809"/>
                <a:gd name="connsiteX66" fmla="*/ 120576 w 1659284"/>
                <a:gd name="connsiteY66" fmla="*/ 630883 h 1571809"/>
                <a:gd name="connsiteX67" fmla="*/ 101438 w 1659284"/>
                <a:gd name="connsiteY67" fmla="*/ 605617 h 1571809"/>
                <a:gd name="connsiteX68" fmla="*/ 73508 w 1659284"/>
                <a:gd name="connsiteY68" fmla="*/ 574897 h 1571809"/>
                <a:gd name="connsiteX69" fmla="*/ 42373 w 1659284"/>
                <a:gd name="connsiteY69" fmla="*/ 537863 h 1571809"/>
                <a:gd name="connsiteX70" fmla="*/ 16108 w 1659284"/>
                <a:gd name="connsiteY70" fmla="*/ 511763 h 1571809"/>
                <a:gd name="connsiteX71" fmla="*/ 16103 w 1659284"/>
                <a:gd name="connsiteY71" fmla="*/ 511758 h 1571809"/>
                <a:gd name="connsiteX72" fmla="*/ 16098 w 1659284"/>
                <a:gd name="connsiteY72" fmla="*/ 511753 h 1571809"/>
                <a:gd name="connsiteX73" fmla="*/ 0 w 1659284"/>
                <a:gd name="connsiteY73" fmla="*/ 494047 h 1571809"/>
                <a:gd name="connsiteX74" fmla="*/ 31893 w 1659284"/>
                <a:gd name="connsiteY74" fmla="*/ 462354 h 1571809"/>
                <a:gd name="connsiteX75" fmla="*/ 94866 w 1659284"/>
                <a:gd name="connsiteY75" fmla="*/ 405141 h 1571809"/>
                <a:gd name="connsiteX76" fmla="*/ 148854 w 1659284"/>
                <a:gd name="connsiteY76" fmla="*/ 360333 h 1571809"/>
                <a:gd name="connsiteX77" fmla="*/ 217287 w 1659284"/>
                <a:gd name="connsiteY77" fmla="*/ 309178 h 1571809"/>
                <a:gd name="connsiteX78" fmla="*/ 274965 w 1659284"/>
                <a:gd name="connsiteY78" fmla="*/ 269469 h 1571809"/>
                <a:gd name="connsiteX79" fmla="*/ 348742 w 1659284"/>
                <a:gd name="connsiteY79" fmla="*/ 224664 h 1571809"/>
                <a:gd name="connsiteX80" fmla="*/ 409477 w 1659284"/>
                <a:gd name="connsiteY80" fmla="*/ 190488 h 1571809"/>
                <a:gd name="connsiteX81" fmla="*/ 488707 w 1659284"/>
                <a:gd name="connsiteY81" fmla="*/ 152335 h 1571809"/>
                <a:gd name="connsiteX82" fmla="*/ 551620 w 1659284"/>
                <a:gd name="connsiteY82" fmla="*/ 124139 h 1571809"/>
                <a:gd name="connsiteX83" fmla="*/ 636876 w 1659284"/>
                <a:gd name="connsiteY83" fmla="*/ 92946 h 1571809"/>
                <a:gd name="connsiteX84" fmla="*/ 700646 w 1659284"/>
                <a:gd name="connsiteY84" fmla="*/ 71163 h 1571809"/>
                <a:gd name="connsiteX85" fmla="*/ 793631 w 1659284"/>
                <a:gd name="connsiteY85" fmla="*/ 47263 h 1571809"/>
                <a:gd name="connsiteX86" fmla="*/ 855812 w 1659284"/>
                <a:gd name="connsiteY86" fmla="*/ 32308 h 1571809"/>
                <a:gd name="connsiteX87" fmla="*/ 962470 w 1659284"/>
                <a:gd name="connsiteY87" fmla="*/ 16036 h 1571809"/>
                <a:gd name="connsiteX88" fmla="*/ 1016344 w 1659284"/>
                <a:gd name="connsiteY88" fmla="*/ 8335 h 1571809"/>
                <a:gd name="connsiteX89" fmla="*/ 1181166 w 1659284"/>
                <a:gd name="connsiteY89" fmla="*/ 15 h 1571809"/>
                <a:gd name="connsiteX90" fmla="*/ 1181483 w 1659284"/>
                <a:gd name="connsiteY90" fmla="*/ 0 h 157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659284" h="1571809">
                  <a:moveTo>
                    <a:pt x="1181483" y="0"/>
                  </a:moveTo>
                  <a:cubicBezTo>
                    <a:pt x="1296414" y="0"/>
                    <a:pt x="1408625" y="11642"/>
                    <a:pt x="1516999" y="33811"/>
                  </a:cubicBezTo>
                  <a:lnTo>
                    <a:pt x="1659284" y="70383"/>
                  </a:lnTo>
                  <a:lnTo>
                    <a:pt x="1656042" y="134582"/>
                  </a:lnTo>
                  <a:lnTo>
                    <a:pt x="1645581" y="219043"/>
                  </a:lnTo>
                  <a:lnTo>
                    <a:pt x="1640074" y="258936"/>
                  </a:lnTo>
                  <a:lnTo>
                    <a:pt x="1614210" y="383374"/>
                  </a:lnTo>
                  <a:lnTo>
                    <a:pt x="1611505" y="392773"/>
                  </a:lnTo>
                  <a:lnTo>
                    <a:pt x="1578748" y="504150"/>
                  </a:lnTo>
                  <a:lnTo>
                    <a:pt x="1564317" y="543563"/>
                  </a:lnTo>
                  <a:lnTo>
                    <a:pt x="1537111" y="614459"/>
                  </a:lnTo>
                  <a:lnTo>
                    <a:pt x="1448781" y="794623"/>
                  </a:lnTo>
                  <a:lnTo>
                    <a:pt x="1430171" y="826755"/>
                  </a:lnTo>
                  <a:lnTo>
                    <a:pt x="1318820" y="991600"/>
                  </a:lnTo>
                  <a:lnTo>
                    <a:pt x="1299394" y="1015567"/>
                  </a:lnTo>
                  <a:lnTo>
                    <a:pt x="1160914" y="1170032"/>
                  </a:lnTo>
                  <a:lnTo>
                    <a:pt x="1157845" y="1172803"/>
                  </a:lnTo>
                  <a:lnTo>
                    <a:pt x="1000622" y="1306192"/>
                  </a:lnTo>
                  <a:lnTo>
                    <a:pt x="978114" y="1323548"/>
                  </a:lnTo>
                  <a:lnTo>
                    <a:pt x="809411" y="1430870"/>
                  </a:lnTo>
                  <a:lnTo>
                    <a:pt x="776906" y="1448646"/>
                  </a:lnTo>
                  <a:lnTo>
                    <a:pt x="594473" y="1531875"/>
                  </a:lnTo>
                  <a:lnTo>
                    <a:pt x="533243" y="1553641"/>
                  </a:lnTo>
                  <a:lnTo>
                    <a:pt x="481952" y="1570668"/>
                  </a:lnTo>
                  <a:lnTo>
                    <a:pt x="477514" y="1571809"/>
                  </a:lnTo>
                  <a:lnTo>
                    <a:pt x="475005" y="1515070"/>
                  </a:lnTo>
                  <a:lnTo>
                    <a:pt x="473494" y="1503741"/>
                  </a:lnTo>
                  <a:lnTo>
                    <a:pt x="473004" y="1494051"/>
                  </a:lnTo>
                  <a:lnTo>
                    <a:pt x="465521" y="1443988"/>
                  </a:lnTo>
                  <a:lnTo>
                    <a:pt x="465512" y="1443923"/>
                  </a:lnTo>
                  <a:lnTo>
                    <a:pt x="465511" y="1443912"/>
                  </a:lnTo>
                  <a:lnTo>
                    <a:pt x="455597" y="1369616"/>
                  </a:lnTo>
                  <a:lnTo>
                    <a:pt x="452020" y="1353664"/>
                  </a:lnTo>
                  <a:lnTo>
                    <a:pt x="452020" y="1353663"/>
                  </a:lnTo>
                  <a:lnTo>
                    <a:pt x="452018" y="1353651"/>
                  </a:lnTo>
                  <a:lnTo>
                    <a:pt x="449824" y="1338978"/>
                  </a:lnTo>
                  <a:lnTo>
                    <a:pt x="438064" y="1291420"/>
                  </a:lnTo>
                  <a:lnTo>
                    <a:pt x="423934" y="1228405"/>
                  </a:lnTo>
                  <a:lnTo>
                    <a:pt x="417395" y="1207830"/>
                  </a:lnTo>
                  <a:lnTo>
                    <a:pt x="417393" y="1207824"/>
                  </a:lnTo>
                  <a:lnTo>
                    <a:pt x="417388" y="1207808"/>
                  </a:lnTo>
                  <a:lnTo>
                    <a:pt x="412716" y="1188915"/>
                  </a:lnTo>
                  <a:lnTo>
                    <a:pt x="397677" y="1145793"/>
                  </a:lnTo>
                  <a:lnTo>
                    <a:pt x="397670" y="1145771"/>
                  </a:lnTo>
                  <a:lnTo>
                    <a:pt x="397670" y="1145770"/>
                  </a:lnTo>
                  <a:lnTo>
                    <a:pt x="380579" y="1091998"/>
                  </a:lnTo>
                  <a:lnTo>
                    <a:pt x="370264" y="1067191"/>
                  </a:lnTo>
                  <a:lnTo>
                    <a:pt x="362368" y="1044550"/>
                  </a:lnTo>
                  <a:lnTo>
                    <a:pt x="345093" y="1006655"/>
                  </a:lnTo>
                  <a:lnTo>
                    <a:pt x="345087" y="1006640"/>
                  </a:lnTo>
                  <a:lnTo>
                    <a:pt x="345087" y="1006639"/>
                  </a:lnTo>
                  <a:lnTo>
                    <a:pt x="326091" y="960955"/>
                  </a:lnTo>
                  <a:lnTo>
                    <a:pt x="311249" y="932412"/>
                  </a:lnTo>
                  <a:lnTo>
                    <a:pt x="299470" y="906573"/>
                  </a:lnTo>
                  <a:lnTo>
                    <a:pt x="280959" y="874160"/>
                  </a:lnTo>
                  <a:lnTo>
                    <a:pt x="261031" y="835837"/>
                  </a:lnTo>
                  <a:lnTo>
                    <a:pt x="240932" y="804075"/>
                  </a:lnTo>
                  <a:lnTo>
                    <a:pt x="224712" y="775674"/>
                  </a:lnTo>
                  <a:lnTo>
                    <a:pt x="205920" y="748745"/>
                  </a:lnTo>
                  <a:lnTo>
                    <a:pt x="205912" y="748733"/>
                  </a:lnTo>
                  <a:lnTo>
                    <a:pt x="205908" y="748726"/>
                  </a:lnTo>
                  <a:lnTo>
                    <a:pt x="185960" y="717204"/>
                  </a:lnTo>
                  <a:lnTo>
                    <a:pt x="159900" y="682799"/>
                  </a:lnTo>
                  <a:lnTo>
                    <a:pt x="159897" y="682795"/>
                  </a:lnTo>
                  <a:lnTo>
                    <a:pt x="159890" y="682786"/>
                  </a:lnTo>
                  <a:lnTo>
                    <a:pt x="138783" y="652540"/>
                  </a:lnTo>
                  <a:lnTo>
                    <a:pt x="120576" y="630883"/>
                  </a:lnTo>
                  <a:lnTo>
                    <a:pt x="101438" y="605617"/>
                  </a:lnTo>
                  <a:lnTo>
                    <a:pt x="73508" y="574897"/>
                  </a:lnTo>
                  <a:lnTo>
                    <a:pt x="42373" y="537863"/>
                  </a:lnTo>
                  <a:lnTo>
                    <a:pt x="16108" y="511763"/>
                  </a:lnTo>
                  <a:lnTo>
                    <a:pt x="16103" y="511758"/>
                  </a:lnTo>
                  <a:lnTo>
                    <a:pt x="16098" y="511753"/>
                  </a:lnTo>
                  <a:lnTo>
                    <a:pt x="0" y="494047"/>
                  </a:lnTo>
                  <a:lnTo>
                    <a:pt x="31893" y="462354"/>
                  </a:lnTo>
                  <a:lnTo>
                    <a:pt x="94866" y="405141"/>
                  </a:lnTo>
                  <a:lnTo>
                    <a:pt x="148854" y="360333"/>
                  </a:lnTo>
                  <a:lnTo>
                    <a:pt x="217287" y="309178"/>
                  </a:lnTo>
                  <a:lnTo>
                    <a:pt x="274965" y="269469"/>
                  </a:lnTo>
                  <a:lnTo>
                    <a:pt x="348742" y="224664"/>
                  </a:lnTo>
                  <a:lnTo>
                    <a:pt x="409477" y="190488"/>
                  </a:lnTo>
                  <a:lnTo>
                    <a:pt x="488707" y="152335"/>
                  </a:lnTo>
                  <a:lnTo>
                    <a:pt x="551620" y="124139"/>
                  </a:lnTo>
                  <a:lnTo>
                    <a:pt x="636876" y="92946"/>
                  </a:lnTo>
                  <a:lnTo>
                    <a:pt x="700646" y="71163"/>
                  </a:lnTo>
                  <a:lnTo>
                    <a:pt x="793631" y="47263"/>
                  </a:lnTo>
                  <a:lnTo>
                    <a:pt x="855812" y="32308"/>
                  </a:lnTo>
                  <a:lnTo>
                    <a:pt x="962470" y="16036"/>
                  </a:lnTo>
                  <a:lnTo>
                    <a:pt x="1016344" y="8335"/>
                  </a:lnTo>
                  <a:lnTo>
                    <a:pt x="1181166" y="15"/>
                  </a:lnTo>
                  <a:lnTo>
                    <a:pt x="1181483" y="0"/>
                  </a:ln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 name="Group 1"/>
          <p:cNvGrpSpPr/>
          <p:nvPr/>
        </p:nvGrpSpPr>
        <p:grpSpPr>
          <a:xfrm>
            <a:off x="5393285" y="2060173"/>
            <a:ext cx="1965603" cy="993656"/>
            <a:chOff x="7062994" y="2107351"/>
            <a:chExt cx="2695097" cy="1362431"/>
          </a:xfrm>
        </p:grpSpPr>
        <p:sp>
          <p:nvSpPr>
            <p:cNvPr id="31" name="Rectangle 30"/>
            <p:cNvSpPr/>
            <p:nvPr/>
          </p:nvSpPr>
          <p:spPr>
            <a:xfrm>
              <a:off x="7062994" y="2811460"/>
              <a:ext cx="2695097" cy="658322"/>
            </a:xfrm>
            <a:prstGeom prst="rect">
              <a:avLst/>
            </a:prstGeom>
          </p:spPr>
          <p:txBody>
            <a:bodyPr wrap="none">
              <a:spAutoFit/>
            </a:bodyPr>
            <a:lstStyle/>
            <a:p>
              <a:pPr algn="ctr" defTabSz="932192" fontAlgn="base">
                <a:lnSpc>
                  <a:spcPct val="90000"/>
                </a:lnSpc>
                <a:spcBef>
                  <a:spcPct val="0"/>
                </a:spcBef>
                <a:spcAft>
                  <a:spcPct val="0"/>
                </a:spcAft>
              </a:pPr>
              <a:r>
                <a:rPr lang="en-US" sz="2800" dirty="0" smtClean="0">
                  <a:solidFill>
                    <a:prstClr val="white"/>
                  </a:solidFill>
                  <a:latin typeface="Segoe UI Light"/>
                  <a:ea typeface="Segoe UI" pitchFamily="34" charset="0"/>
                  <a:cs typeface="Segoe UI" pitchFamily="34" charset="0"/>
                </a:rPr>
                <a:t>Hyper-scale</a:t>
              </a:r>
              <a:endParaRPr lang="en-US" sz="2800" dirty="0">
                <a:solidFill>
                  <a:prstClr val="white"/>
                </a:solidFill>
                <a:latin typeface="Segoe UI Light"/>
                <a:ea typeface="Segoe UI" pitchFamily="34" charset="0"/>
                <a:cs typeface="Segoe UI" pitchFamily="34" charset="0"/>
              </a:endParaRPr>
            </a:p>
          </p:txBody>
        </p:sp>
        <p:pic>
          <p:nvPicPr>
            <p:cNvPr id="33" name="Picture 32"/>
            <p:cNvPicPr>
              <a:picLocks noChangeAspect="1"/>
            </p:cNvPicPr>
            <p:nvPr/>
          </p:nvPicPr>
          <p:blipFill>
            <a:blip r:embed="rId4"/>
            <a:stretch>
              <a:fillRect/>
            </a:stretch>
          </p:blipFill>
          <p:spPr>
            <a:xfrm>
              <a:off x="8012317" y="2107351"/>
              <a:ext cx="749412" cy="593646"/>
            </a:xfrm>
            <a:prstGeom prst="rect">
              <a:avLst/>
            </a:prstGeom>
          </p:spPr>
        </p:pic>
      </p:grpSp>
      <p:pic>
        <p:nvPicPr>
          <p:cNvPr id="1028" name="Picture 4" descr="http://i.imgur.com/oBpGCt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2988" y="3217598"/>
            <a:ext cx="6183052" cy="3477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www.aleksandramir.info/img/scale/630/354/2013/03/04/Mir_BigScale_Model_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0141" y="-37334"/>
            <a:ext cx="5885459" cy="3307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pbs.twimg.com/profile_images/2504759597/A_.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9377" y="3114023"/>
            <a:ext cx="3406532" cy="3860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5274145" y="3336387"/>
            <a:ext cx="4648200" cy="10120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4000" b="1" dirty="0">
                <a:gradFill>
                  <a:gsLst>
                    <a:gs pos="0">
                      <a:srgbClr val="FFFFFF"/>
                    </a:gs>
                    <a:gs pos="100000">
                      <a:srgbClr val="FFFFFF"/>
                    </a:gs>
                  </a:gsLst>
                  <a:lin ang="5400000" scaled="0"/>
                </a:gradFill>
                <a:ea typeface="Segoe UI" pitchFamily="34" charset="0"/>
                <a:cs typeface="Segoe UI" pitchFamily="34" charset="0"/>
              </a:rPr>
              <a:t>Hybrid</a:t>
            </a:r>
          </a:p>
        </p:txBody>
      </p:sp>
      <p:sp>
        <p:nvSpPr>
          <p:cNvPr id="35" name="Rectangle 34"/>
          <p:cNvSpPr/>
          <p:nvPr/>
        </p:nvSpPr>
        <p:spPr bwMode="auto">
          <a:xfrm>
            <a:off x="2187748" y="2996318"/>
            <a:ext cx="4648200" cy="10120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4000" b="1" dirty="0" smtClean="0">
                <a:solidFill>
                  <a:srgbClr val="282828"/>
                </a:solidFill>
                <a:ea typeface="Segoe UI" pitchFamily="34" charset="0"/>
                <a:cs typeface="Segoe UI" pitchFamily="34" charset="0"/>
              </a:rPr>
              <a:t>Enterprise </a:t>
            </a:r>
          </a:p>
          <a:p>
            <a:pPr algn="ctr" defTabSz="932472" fontAlgn="base">
              <a:lnSpc>
                <a:spcPct val="90000"/>
              </a:lnSpc>
              <a:spcBef>
                <a:spcPct val="0"/>
              </a:spcBef>
              <a:spcAft>
                <a:spcPct val="0"/>
              </a:spcAft>
            </a:pPr>
            <a:r>
              <a:rPr lang="en-US" sz="4000" b="1" dirty="0" smtClean="0">
                <a:solidFill>
                  <a:srgbClr val="282828"/>
                </a:solidFill>
                <a:ea typeface="Segoe UI" pitchFamily="34" charset="0"/>
                <a:cs typeface="Segoe UI" pitchFamily="34" charset="0"/>
              </a:rPr>
              <a:t>Grade</a:t>
            </a:r>
            <a:endParaRPr lang="en-US" sz="4000" b="1" dirty="0">
              <a:solidFill>
                <a:srgbClr val="282828"/>
              </a:solidFill>
              <a:ea typeface="Segoe UI" pitchFamily="34" charset="0"/>
              <a:cs typeface="Segoe UI" pitchFamily="34" charset="0"/>
            </a:endParaRPr>
          </a:p>
        </p:txBody>
      </p:sp>
      <p:sp>
        <p:nvSpPr>
          <p:cNvPr id="36" name="Rectangle 35"/>
          <p:cNvSpPr/>
          <p:nvPr/>
        </p:nvSpPr>
        <p:spPr bwMode="auto">
          <a:xfrm rot="1331695">
            <a:off x="4290728" y="1987132"/>
            <a:ext cx="4648200" cy="10120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4000" b="1" dirty="0" smtClean="0">
                <a:solidFill>
                  <a:srgbClr val="FFFFFF"/>
                </a:solidFill>
                <a:ea typeface="Segoe UI" pitchFamily="34" charset="0"/>
                <a:cs typeface="Segoe UI" pitchFamily="34" charset="0"/>
              </a:rPr>
              <a:t>Hyper-Scale</a:t>
            </a:r>
            <a:endParaRPr lang="en-US" sz="4000" b="1"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6141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030"/>
                                        </p:tgtEl>
                                      </p:cBhvr>
                                    </p:animEffect>
                                    <p:set>
                                      <p:cBhvr>
                                        <p:cTn id="18" dur="1" fill="hold">
                                          <p:stCondLst>
                                            <p:cond delay="499"/>
                                          </p:stCondLst>
                                        </p:cTn>
                                        <p:tgtEl>
                                          <p:spTgt spid="103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32"/>
                                        </p:tgtEl>
                                      </p:cBhvr>
                                    </p:animEffect>
                                    <p:set>
                                      <p:cBhvr>
                                        <p:cTn id="21" dur="1" fill="hold">
                                          <p:stCondLst>
                                            <p:cond delay="499"/>
                                          </p:stCondLst>
                                        </p:cTn>
                                        <p:tgtEl>
                                          <p:spTgt spid="103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028"/>
                                        </p:tgtEl>
                                      </p:cBhvr>
                                    </p:animEffect>
                                    <p:set>
                                      <p:cBhvr>
                                        <p:cTn id="24" dur="1" fill="hold">
                                          <p:stCondLst>
                                            <p:cond delay="499"/>
                                          </p:stCondLst>
                                        </p:cTn>
                                        <p:tgtEl>
                                          <p:spTgt spid="102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5" grpId="0"/>
      <p:bldP spid="35" grpId="1"/>
      <p:bldP spid="36" grpId="0"/>
      <p:bldP spid="3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onut 23"/>
          <p:cNvSpPr/>
          <p:nvPr/>
        </p:nvSpPr>
        <p:spPr>
          <a:xfrm>
            <a:off x="4749649" y="2479635"/>
            <a:ext cx="2566272" cy="2557118"/>
          </a:xfrm>
          <a:prstGeom prst="donut">
            <a:avLst>
              <a:gd name="adj" fmla="val 1961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00B0F0"/>
              </a:solidFill>
            </a:endParaRPr>
          </a:p>
        </p:txBody>
      </p:sp>
      <p:sp>
        <p:nvSpPr>
          <p:cNvPr id="16" name="Donut 15"/>
          <p:cNvSpPr/>
          <p:nvPr/>
        </p:nvSpPr>
        <p:spPr>
          <a:xfrm>
            <a:off x="3018292" y="754452"/>
            <a:ext cx="6028992" cy="6007485"/>
          </a:xfrm>
          <a:prstGeom prst="donut">
            <a:avLst>
              <a:gd name="adj" fmla="val 940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00B0F0"/>
              </a:solidFill>
            </a:endParaRPr>
          </a:p>
        </p:txBody>
      </p:sp>
      <p:sp>
        <p:nvSpPr>
          <p:cNvPr id="23" name="Donut 22"/>
          <p:cNvSpPr/>
          <p:nvPr/>
        </p:nvSpPr>
        <p:spPr>
          <a:xfrm>
            <a:off x="3883798" y="1602080"/>
            <a:ext cx="4297974" cy="4282642"/>
          </a:xfrm>
          <a:prstGeom prst="donut">
            <a:avLst>
              <a:gd name="adj" fmla="val 1285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00B0F0"/>
              </a:solidFill>
            </a:endParaRPr>
          </a:p>
        </p:txBody>
      </p:sp>
      <p:sp>
        <p:nvSpPr>
          <p:cNvPr id="37" name="TextBox 36"/>
          <p:cNvSpPr txBox="1">
            <a:spLocks/>
          </p:cNvSpPr>
          <p:nvPr/>
        </p:nvSpPr>
        <p:spPr>
          <a:xfrm rot="213254">
            <a:off x="5291727" y="1046098"/>
            <a:ext cx="1695966" cy="553117"/>
          </a:xfrm>
          <a:prstGeom prst="rect">
            <a:avLst/>
          </a:prstGeom>
          <a:noFill/>
        </p:spPr>
        <p:txBody>
          <a:bodyPr wrap="square" rtlCol="0">
            <a:prstTxWarp prst="textArchUp">
              <a:avLst>
                <a:gd name="adj" fmla="val 11977206"/>
              </a:avLst>
            </a:prstTxWarp>
            <a:spAutoFit/>
          </a:bodyPr>
          <a:lstStyle/>
          <a:p>
            <a:r>
              <a:rPr lang="en-US" sz="2800" b="1" dirty="0">
                <a:solidFill>
                  <a:srgbClr val="FFFFFF"/>
                </a:solidFill>
              </a:rPr>
              <a:t>Physical </a:t>
            </a:r>
          </a:p>
        </p:txBody>
      </p:sp>
      <p:sp>
        <p:nvSpPr>
          <p:cNvPr id="51" name="TextBox 50"/>
          <p:cNvSpPr txBox="1">
            <a:spLocks/>
          </p:cNvSpPr>
          <p:nvPr/>
        </p:nvSpPr>
        <p:spPr>
          <a:xfrm>
            <a:off x="4830798" y="1999318"/>
            <a:ext cx="2617824" cy="1000772"/>
          </a:xfrm>
          <a:prstGeom prst="rect">
            <a:avLst/>
          </a:prstGeom>
          <a:noFill/>
        </p:spPr>
        <p:txBody>
          <a:bodyPr wrap="square" rtlCol="0">
            <a:prstTxWarp prst="textArchUp">
              <a:avLst>
                <a:gd name="adj" fmla="val 12362143"/>
              </a:avLst>
            </a:prstTxWarp>
            <a:spAutoFit/>
          </a:bodyPr>
          <a:lstStyle/>
          <a:p>
            <a:r>
              <a:rPr lang="en-US" sz="2800" b="1" dirty="0">
                <a:solidFill>
                  <a:srgbClr val="FFFFFF"/>
                </a:solidFill>
              </a:rPr>
              <a:t>Infrastructure</a:t>
            </a:r>
          </a:p>
        </p:txBody>
      </p:sp>
      <p:sp>
        <p:nvSpPr>
          <p:cNvPr id="52" name="TextBox 51"/>
          <p:cNvSpPr txBox="1">
            <a:spLocks/>
          </p:cNvSpPr>
          <p:nvPr/>
        </p:nvSpPr>
        <p:spPr>
          <a:xfrm rot="177462">
            <a:off x="5354800" y="2831581"/>
            <a:ext cx="1595304" cy="553117"/>
          </a:xfrm>
          <a:prstGeom prst="rect">
            <a:avLst/>
          </a:prstGeom>
          <a:noFill/>
        </p:spPr>
        <p:txBody>
          <a:bodyPr wrap="square" rtlCol="0">
            <a:prstTxWarp prst="textArchUp">
              <a:avLst>
                <a:gd name="adj" fmla="val 11146801"/>
              </a:avLst>
            </a:prstTxWarp>
            <a:spAutoFit/>
          </a:bodyPr>
          <a:lstStyle/>
          <a:p>
            <a:r>
              <a:rPr lang="en-US" sz="2800" b="1" dirty="0">
                <a:solidFill>
                  <a:srgbClr val="FFFFFF"/>
                </a:solidFill>
              </a:rPr>
              <a:t>Network</a:t>
            </a:r>
          </a:p>
        </p:txBody>
      </p:sp>
      <p:sp>
        <p:nvSpPr>
          <p:cNvPr id="17" name="Oval 16"/>
          <p:cNvSpPr/>
          <p:nvPr/>
        </p:nvSpPr>
        <p:spPr>
          <a:xfrm>
            <a:off x="5478781" y="3191474"/>
            <a:ext cx="1137297" cy="1122900"/>
          </a:xfrm>
          <a:prstGeom prst="ellipse">
            <a:avLst/>
          </a:prstGeom>
          <a:solidFill>
            <a:schemeClr val="accent3">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99" dirty="0">
              <a:solidFill>
                <a:srgbClr val="FFFFFF"/>
              </a:solidFill>
            </a:endParaRPr>
          </a:p>
        </p:txBody>
      </p:sp>
      <p:sp>
        <p:nvSpPr>
          <p:cNvPr id="2" name="TextBox 1"/>
          <p:cNvSpPr txBox="1"/>
          <p:nvPr/>
        </p:nvSpPr>
        <p:spPr>
          <a:xfrm>
            <a:off x="5550015" y="3438892"/>
            <a:ext cx="962754" cy="690942"/>
          </a:xfrm>
          <a:prstGeom prst="rect">
            <a:avLst/>
          </a:prstGeom>
          <a:noFill/>
        </p:spPr>
        <p:txBody>
          <a:bodyPr wrap="none" lIns="182854" tIns="146283" rIns="182854" bIns="146283" rtlCol="0">
            <a:spAutoFit/>
          </a:bodyPr>
          <a:lstStyle/>
          <a:p>
            <a:pPr algn="ctr">
              <a:lnSpc>
                <a:spcPct val="90000"/>
              </a:lnSpc>
              <a:spcAft>
                <a:spcPts val="600"/>
              </a:spcAft>
            </a:pPr>
            <a:r>
              <a:rPr lang="en-US" sz="2800" b="1" dirty="0">
                <a:gradFill>
                  <a:gsLst>
                    <a:gs pos="2917">
                      <a:srgbClr val="FFFFFF"/>
                    </a:gs>
                    <a:gs pos="30000">
                      <a:srgbClr val="FFFFFF"/>
                    </a:gs>
                  </a:gsLst>
                  <a:lin ang="5400000" scaled="0"/>
                </a:gradFill>
              </a:rPr>
              <a:t>VM</a:t>
            </a:r>
            <a:endParaRPr lang="en-US" b="1" dirty="0">
              <a:gradFill>
                <a:gsLst>
                  <a:gs pos="2917">
                    <a:srgbClr val="FFFFFF"/>
                  </a:gs>
                  <a:gs pos="30000">
                    <a:srgbClr val="FFFFFF"/>
                  </a:gs>
                </a:gsLst>
                <a:lin ang="5400000" scaled="0"/>
              </a:gradFill>
            </a:endParaRPr>
          </a:p>
        </p:txBody>
      </p:sp>
      <p:sp>
        <p:nvSpPr>
          <p:cNvPr id="58" name="Rectangle 57"/>
          <p:cNvSpPr/>
          <p:nvPr/>
        </p:nvSpPr>
        <p:spPr>
          <a:xfrm>
            <a:off x="139891" y="950610"/>
            <a:ext cx="2666621" cy="2731217"/>
          </a:xfrm>
          <a:prstGeom prst="rect">
            <a:avLst/>
          </a:prstGeom>
          <a:solidFill>
            <a:schemeClr val="accent1">
              <a:lumMod val="75000"/>
            </a:schemeClr>
          </a:solidFill>
          <a:ln w="171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57" name="Picture 2" descr="http://icons.iconarchive.com/icons/visualpharm/icons8-metro-style/512/Very-Basic-Lock-icon.png"/>
          <p:cNvPicPr>
            <a:picLocks noChangeAspect="1" noChangeArrowheads="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272318" y="1086397"/>
            <a:ext cx="537896" cy="690139"/>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p:cNvSpPr/>
          <p:nvPr/>
        </p:nvSpPr>
        <p:spPr>
          <a:xfrm>
            <a:off x="268737" y="1964977"/>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Cameras / Alarms</a:t>
            </a:r>
          </a:p>
        </p:txBody>
      </p:sp>
      <p:sp>
        <p:nvSpPr>
          <p:cNvPr id="83" name="Rectangle 82"/>
          <p:cNvSpPr/>
          <p:nvPr/>
        </p:nvSpPr>
        <p:spPr>
          <a:xfrm>
            <a:off x="268737" y="2286462"/>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24X7 security staff</a:t>
            </a:r>
          </a:p>
        </p:txBody>
      </p:sp>
      <p:sp>
        <p:nvSpPr>
          <p:cNvPr id="84" name="Rectangle 83"/>
          <p:cNvSpPr/>
          <p:nvPr/>
        </p:nvSpPr>
        <p:spPr>
          <a:xfrm>
            <a:off x="268737" y="2607948"/>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Barriers / Fencing</a:t>
            </a:r>
          </a:p>
        </p:txBody>
      </p:sp>
      <p:sp>
        <p:nvSpPr>
          <p:cNvPr id="89" name="Rectangle 88"/>
          <p:cNvSpPr/>
          <p:nvPr/>
        </p:nvSpPr>
        <p:spPr>
          <a:xfrm>
            <a:off x="268737" y="3236285"/>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Days of backup power</a:t>
            </a:r>
          </a:p>
        </p:txBody>
      </p:sp>
      <p:sp>
        <p:nvSpPr>
          <p:cNvPr id="91" name="Rectangle 90"/>
          <p:cNvSpPr/>
          <p:nvPr/>
        </p:nvSpPr>
        <p:spPr>
          <a:xfrm>
            <a:off x="268737" y="2923450"/>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Two-factor access control</a:t>
            </a:r>
          </a:p>
        </p:txBody>
      </p:sp>
      <p:sp>
        <p:nvSpPr>
          <p:cNvPr id="92" name="Rectangle 91"/>
          <p:cNvSpPr/>
          <p:nvPr/>
        </p:nvSpPr>
        <p:spPr>
          <a:xfrm>
            <a:off x="9289506" y="955916"/>
            <a:ext cx="2841572" cy="2819001"/>
          </a:xfrm>
          <a:prstGeom prst="rect">
            <a:avLst/>
          </a:prstGeom>
          <a:solidFill>
            <a:schemeClr val="accent6">
              <a:lumMod val="75000"/>
            </a:schemeClr>
          </a:solidFill>
          <a:ln w="171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4" name="Rectangle 93"/>
          <p:cNvSpPr/>
          <p:nvPr/>
        </p:nvSpPr>
        <p:spPr>
          <a:xfrm>
            <a:off x="9432761" y="2035324"/>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Secure By Design</a:t>
            </a:r>
          </a:p>
        </p:txBody>
      </p:sp>
      <p:sp>
        <p:nvSpPr>
          <p:cNvPr id="95" name="Rectangle 94"/>
          <p:cNvSpPr/>
          <p:nvPr/>
        </p:nvSpPr>
        <p:spPr>
          <a:xfrm>
            <a:off x="9432761" y="2356809"/>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Operation Security Controls</a:t>
            </a:r>
          </a:p>
        </p:txBody>
      </p:sp>
      <p:sp>
        <p:nvSpPr>
          <p:cNvPr id="96" name="Rectangle 95"/>
          <p:cNvSpPr/>
          <p:nvPr/>
        </p:nvSpPr>
        <p:spPr>
          <a:xfrm>
            <a:off x="9432761" y="2678295"/>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Compliance Certifications</a:t>
            </a:r>
          </a:p>
        </p:txBody>
      </p:sp>
      <p:sp>
        <p:nvSpPr>
          <p:cNvPr id="97" name="Rectangle 96"/>
          <p:cNvSpPr/>
          <p:nvPr/>
        </p:nvSpPr>
        <p:spPr>
          <a:xfrm>
            <a:off x="9432761" y="3317781"/>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Forensics</a:t>
            </a:r>
          </a:p>
        </p:txBody>
      </p:sp>
      <p:sp>
        <p:nvSpPr>
          <p:cNvPr id="99" name="Rectangle 98"/>
          <p:cNvSpPr/>
          <p:nvPr/>
        </p:nvSpPr>
        <p:spPr>
          <a:xfrm>
            <a:off x="9432761" y="2993797"/>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Penetration Testing</a:t>
            </a:r>
          </a:p>
        </p:txBody>
      </p:sp>
      <p:sp>
        <p:nvSpPr>
          <p:cNvPr id="109" name="Rectangle 108"/>
          <p:cNvSpPr/>
          <p:nvPr/>
        </p:nvSpPr>
        <p:spPr>
          <a:xfrm>
            <a:off x="133042" y="3781573"/>
            <a:ext cx="2681030" cy="2819001"/>
          </a:xfrm>
          <a:prstGeom prst="rect">
            <a:avLst/>
          </a:prstGeom>
          <a:solidFill>
            <a:schemeClr val="accent4">
              <a:lumMod val="75000"/>
            </a:schemeClr>
          </a:solidFill>
          <a:ln w="171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0" name="Rectangle 109"/>
          <p:cNvSpPr/>
          <p:nvPr/>
        </p:nvSpPr>
        <p:spPr>
          <a:xfrm>
            <a:off x="276297" y="4860981"/>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Secure and Isolated </a:t>
            </a:r>
            <a:r>
              <a:rPr lang="en-US" sz="1399" kern="0" dirty="0" err="1">
                <a:solidFill>
                  <a:schemeClr val="bg1"/>
                </a:solidFill>
              </a:rPr>
              <a:t>VNets</a:t>
            </a:r>
            <a:endParaRPr lang="en-US" sz="1399" kern="0" dirty="0">
              <a:solidFill>
                <a:schemeClr val="bg1"/>
              </a:solidFill>
            </a:endParaRPr>
          </a:p>
        </p:txBody>
      </p:sp>
      <p:sp>
        <p:nvSpPr>
          <p:cNvPr id="111" name="Rectangle 110"/>
          <p:cNvSpPr/>
          <p:nvPr/>
        </p:nvSpPr>
        <p:spPr>
          <a:xfrm>
            <a:off x="276297" y="5182466"/>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Network ACLs</a:t>
            </a:r>
          </a:p>
        </p:txBody>
      </p:sp>
      <p:sp>
        <p:nvSpPr>
          <p:cNvPr id="112" name="Rectangle 111"/>
          <p:cNvSpPr/>
          <p:nvPr/>
        </p:nvSpPr>
        <p:spPr>
          <a:xfrm>
            <a:off x="276297" y="5503951"/>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smtClean="0">
                <a:solidFill>
                  <a:schemeClr val="bg1"/>
                </a:solidFill>
              </a:rPr>
              <a:t>Azure Active Directory</a:t>
            </a:r>
            <a:endParaRPr lang="en-US" sz="1399" kern="0" dirty="0">
              <a:solidFill>
                <a:schemeClr val="bg1"/>
              </a:solidFill>
            </a:endParaRPr>
          </a:p>
        </p:txBody>
      </p:sp>
      <p:sp>
        <p:nvSpPr>
          <p:cNvPr id="113" name="Rectangle 112"/>
          <p:cNvSpPr/>
          <p:nvPr/>
        </p:nvSpPr>
        <p:spPr>
          <a:xfrm>
            <a:off x="276297" y="6143438"/>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Multiple virtual NICs</a:t>
            </a:r>
          </a:p>
        </p:txBody>
      </p:sp>
      <p:sp>
        <p:nvSpPr>
          <p:cNvPr id="114" name="Rectangle 113"/>
          <p:cNvSpPr/>
          <p:nvPr/>
        </p:nvSpPr>
        <p:spPr>
          <a:xfrm>
            <a:off x="276297" y="5819453"/>
            <a:ext cx="2386895" cy="274281"/>
          </a:xfrm>
          <a:prstGeom prst="rect">
            <a:avLst/>
          </a:prstGeom>
          <a:solidFill>
            <a:schemeClr val="tx1"/>
          </a:solidFill>
          <a:ln w="12700" cap="flat" cmpd="sng" algn="ctr">
            <a:noFill/>
            <a:prstDash val="solid"/>
            <a:miter lim="800000"/>
          </a:ln>
          <a:effectLst/>
        </p:spPr>
        <p:txBody>
          <a:bodyPr rtlCol="0" anchor="ctr"/>
          <a:lstStyle/>
          <a:p>
            <a:pPr defTabSz="914224"/>
            <a:r>
              <a:rPr lang="en-US" sz="1399" kern="0" dirty="0">
                <a:solidFill>
                  <a:schemeClr val="bg1"/>
                </a:solidFill>
              </a:rPr>
              <a:t>Security Appliances</a:t>
            </a:r>
          </a:p>
        </p:txBody>
      </p:sp>
      <p:sp>
        <p:nvSpPr>
          <p:cNvPr id="116" name="Freeform 25"/>
          <p:cNvSpPr>
            <a:spLocks/>
          </p:cNvSpPr>
          <p:nvPr/>
        </p:nvSpPr>
        <p:spPr bwMode="auto">
          <a:xfrm>
            <a:off x="276298" y="4018235"/>
            <a:ext cx="955646" cy="618304"/>
          </a:xfrm>
          <a:custGeom>
            <a:avLst/>
            <a:gdLst>
              <a:gd name="T0" fmla="*/ 73 w 457"/>
              <a:gd name="T1" fmla="*/ 131 h 299"/>
              <a:gd name="T2" fmla="*/ 73 w 457"/>
              <a:gd name="T3" fmla="*/ 126 h 299"/>
              <a:gd name="T4" fmla="*/ 199 w 457"/>
              <a:gd name="T5" fmla="*/ 0 h 299"/>
              <a:gd name="T6" fmla="*/ 304 w 457"/>
              <a:gd name="T7" fmla="*/ 56 h 299"/>
              <a:gd name="T8" fmla="*/ 339 w 457"/>
              <a:gd name="T9" fmla="*/ 47 h 299"/>
              <a:gd name="T10" fmla="*/ 379 w 457"/>
              <a:gd name="T11" fmla="*/ 59 h 299"/>
              <a:gd name="T12" fmla="*/ 412 w 457"/>
              <a:gd name="T13" fmla="*/ 118 h 299"/>
              <a:gd name="T14" fmla="*/ 457 w 457"/>
              <a:gd name="T15" fmla="*/ 201 h 299"/>
              <a:gd name="T16" fmla="*/ 369 w 457"/>
              <a:gd name="T17" fmla="*/ 299 h 299"/>
              <a:gd name="T18" fmla="*/ 358 w 457"/>
              <a:gd name="T19" fmla="*/ 299 h 299"/>
              <a:gd name="T20" fmla="*/ 348 w 457"/>
              <a:gd name="T21" fmla="*/ 299 h 299"/>
              <a:gd name="T22" fmla="*/ 142 w 457"/>
              <a:gd name="T23" fmla="*/ 299 h 299"/>
              <a:gd name="T24" fmla="*/ 138 w 457"/>
              <a:gd name="T25" fmla="*/ 299 h 299"/>
              <a:gd name="T26" fmla="*/ 133 w 457"/>
              <a:gd name="T27" fmla="*/ 299 h 299"/>
              <a:gd name="T28" fmla="*/ 117 w 457"/>
              <a:gd name="T29" fmla="*/ 299 h 299"/>
              <a:gd name="T30" fmla="*/ 85 w 457"/>
              <a:gd name="T31" fmla="*/ 299 h 299"/>
              <a:gd name="T32" fmla="*/ 0 w 457"/>
              <a:gd name="T33" fmla="*/ 215 h 299"/>
              <a:gd name="T34" fmla="*/ 73 w 457"/>
              <a:gd name="T35"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7" h="299">
                <a:moveTo>
                  <a:pt x="73" y="131"/>
                </a:moveTo>
                <a:cubicBezTo>
                  <a:pt x="73" y="130"/>
                  <a:pt x="73" y="127"/>
                  <a:pt x="73" y="126"/>
                </a:cubicBezTo>
                <a:cubicBezTo>
                  <a:pt x="73" y="56"/>
                  <a:pt x="129" y="0"/>
                  <a:pt x="199" y="0"/>
                </a:cubicBezTo>
                <a:cubicBezTo>
                  <a:pt x="243" y="0"/>
                  <a:pt x="281" y="23"/>
                  <a:pt x="304" y="56"/>
                </a:cubicBezTo>
                <a:cubicBezTo>
                  <a:pt x="314" y="50"/>
                  <a:pt x="326" y="47"/>
                  <a:pt x="339" y="47"/>
                </a:cubicBezTo>
                <a:cubicBezTo>
                  <a:pt x="354" y="47"/>
                  <a:pt x="368" y="51"/>
                  <a:pt x="379" y="59"/>
                </a:cubicBezTo>
                <a:cubicBezTo>
                  <a:pt x="399" y="72"/>
                  <a:pt x="411" y="93"/>
                  <a:pt x="412" y="118"/>
                </a:cubicBezTo>
                <a:cubicBezTo>
                  <a:pt x="439" y="136"/>
                  <a:pt x="457" y="166"/>
                  <a:pt x="457" y="201"/>
                </a:cubicBezTo>
                <a:cubicBezTo>
                  <a:pt x="457" y="252"/>
                  <a:pt x="419" y="294"/>
                  <a:pt x="369" y="299"/>
                </a:cubicBezTo>
                <a:cubicBezTo>
                  <a:pt x="366" y="299"/>
                  <a:pt x="361" y="299"/>
                  <a:pt x="358" y="299"/>
                </a:cubicBezTo>
                <a:cubicBezTo>
                  <a:pt x="355" y="299"/>
                  <a:pt x="351" y="299"/>
                  <a:pt x="348" y="299"/>
                </a:cubicBezTo>
                <a:cubicBezTo>
                  <a:pt x="302" y="299"/>
                  <a:pt x="193" y="299"/>
                  <a:pt x="142" y="299"/>
                </a:cubicBezTo>
                <a:cubicBezTo>
                  <a:pt x="140" y="299"/>
                  <a:pt x="139" y="299"/>
                  <a:pt x="138" y="299"/>
                </a:cubicBezTo>
                <a:cubicBezTo>
                  <a:pt x="133" y="299"/>
                  <a:pt x="133" y="299"/>
                  <a:pt x="133" y="299"/>
                </a:cubicBezTo>
                <a:cubicBezTo>
                  <a:pt x="130" y="299"/>
                  <a:pt x="123" y="299"/>
                  <a:pt x="117" y="299"/>
                </a:cubicBezTo>
                <a:cubicBezTo>
                  <a:pt x="85" y="299"/>
                  <a:pt x="85" y="299"/>
                  <a:pt x="85" y="299"/>
                </a:cubicBezTo>
                <a:cubicBezTo>
                  <a:pt x="38" y="299"/>
                  <a:pt x="0" y="261"/>
                  <a:pt x="0" y="215"/>
                </a:cubicBezTo>
                <a:cubicBezTo>
                  <a:pt x="0" y="172"/>
                  <a:pt x="32" y="137"/>
                  <a:pt x="73" y="131"/>
                </a:cubicBez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endParaRPr lang="en-US" dirty="0">
              <a:solidFill>
                <a:schemeClr val="bg1"/>
              </a:solidFill>
            </a:endParaRPr>
          </a:p>
        </p:txBody>
      </p:sp>
      <p:sp>
        <p:nvSpPr>
          <p:cNvPr id="6" name="TextBox 5"/>
          <p:cNvSpPr txBox="1"/>
          <p:nvPr/>
        </p:nvSpPr>
        <p:spPr>
          <a:xfrm>
            <a:off x="750141" y="1224087"/>
            <a:ext cx="1556228" cy="634440"/>
          </a:xfrm>
          <a:prstGeom prst="rect">
            <a:avLst/>
          </a:prstGeom>
          <a:noFill/>
        </p:spPr>
        <p:txBody>
          <a:bodyPr wrap="none" lIns="182854" tIns="146283" rIns="182854" bIns="146283" rtlCol="0">
            <a:spAutoFit/>
          </a:bodyPr>
          <a:lstStyle/>
          <a:p>
            <a:pPr>
              <a:lnSpc>
                <a:spcPct val="90000"/>
              </a:lnSpc>
              <a:spcAft>
                <a:spcPts val="600"/>
              </a:spcAft>
            </a:pPr>
            <a:r>
              <a:rPr lang="en-US" sz="2400" b="1" dirty="0">
                <a:solidFill>
                  <a:schemeClr val="bg1"/>
                </a:solidFill>
              </a:rPr>
              <a:t>Physical</a:t>
            </a:r>
          </a:p>
        </p:txBody>
      </p:sp>
      <p:sp>
        <p:nvSpPr>
          <p:cNvPr id="117" name="TextBox 116"/>
          <p:cNvSpPr txBox="1"/>
          <p:nvPr/>
        </p:nvSpPr>
        <p:spPr>
          <a:xfrm>
            <a:off x="9994116" y="1181732"/>
            <a:ext cx="2319406" cy="620314"/>
          </a:xfrm>
          <a:prstGeom prst="rect">
            <a:avLst/>
          </a:prstGeom>
          <a:noFill/>
        </p:spPr>
        <p:txBody>
          <a:bodyPr wrap="none" lIns="182854" tIns="146283" rIns="182854" bIns="146283" rtlCol="0">
            <a:spAutoFit/>
          </a:bodyPr>
          <a:lstStyle/>
          <a:p>
            <a:pPr>
              <a:lnSpc>
                <a:spcPct val="90000"/>
              </a:lnSpc>
              <a:spcAft>
                <a:spcPts val="600"/>
              </a:spcAft>
            </a:pPr>
            <a:r>
              <a:rPr lang="en-US" sz="2300" b="1" dirty="0">
                <a:solidFill>
                  <a:schemeClr val="bg1"/>
                </a:solidFill>
              </a:rPr>
              <a:t>Infrastructure</a:t>
            </a:r>
          </a:p>
        </p:txBody>
      </p:sp>
      <p:sp>
        <p:nvSpPr>
          <p:cNvPr id="118" name="TextBox 117"/>
          <p:cNvSpPr txBox="1"/>
          <p:nvPr/>
        </p:nvSpPr>
        <p:spPr>
          <a:xfrm>
            <a:off x="1135056" y="4050307"/>
            <a:ext cx="1649549" cy="634440"/>
          </a:xfrm>
          <a:prstGeom prst="rect">
            <a:avLst/>
          </a:prstGeom>
          <a:noFill/>
        </p:spPr>
        <p:txBody>
          <a:bodyPr wrap="none" lIns="182854" tIns="146283" rIns="182854" bIns="146283" rtlCol="0">
            <a:spAutoFit/>
          </a:bodyPr>
          <a:lstStyle/>
          <a:p>
            <a:pPr>
              <a:lnSpc>
                <a:spcPct val="90000"/>
              </a:lnSpc>
              <a:spcAft>
                <a:spcPts val="600"/>
              </a:spcAft>
            </a:pPr>
            <a:r>
              <a:rPr lang="en-US" sz="2400" b="1" dirty="0">
                <a:solidFill>
                  <a:schemeClr val="bg1"/>
                </a:solidFill>
              </a:rPr>
              <a:t>Network</a:t>
            </a:r>
          </a:p>
        </p:txBody>
      </p:sp>
      <p:sp>
        <p:nvSpPr>
          <p:cNvPr id="119" name="Rectangle 118"/>
          <p:cNvSpPr/>
          <p:nvPr/>
        </p:nvSpPr>
        <p:spPr>
          <a:xfrm>
            <a:off x="9302532" y="3896763"/>
            <a:ext cx="2828546" cy="2819001"/>
          </a:xfrm>
          <a:prstGeom prst="rect">
            <a:avLst/>
          </a:prstGeom>
          <a:solidFill>
            <a:schemeClr val="accent3">
              <a:lumMod val="75000"/>
            </a:schemeClr>
          </a:solidFill>
          <a:ln w="171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0" name="Rectangle 119"/>
          <p:cNvSpPr/>
          <p:nvPr/>
        </p:nvSpPr>
        <p:spPr>
          <a:xfrm>
            <a:off x="9445787" y="4976171"/>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Anti-Malware</a:t>
            </a:r>
          </a:p>
        </p:txBody>
      </p:sp>
      <p:sp>
        <p:nvSpPr>
          <p:cNvPr id="121" name="Rectangle 120"/>
          <p:cNvSpPr/>
          <p:nvPr/>
        </p:nvSpPr>
        <p:spPr>
          <a:xfrm>
            <a:off x="9445787" y="5297656"/>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VM Security Extensions</a:t>
            </a:r>
          </a:p>
        </p:txBody>
      </p:sp>
      <p:sp>
        <p:nvSpPr>
          <p:cNvPr id="122" name="Rectangle 121"/>
          <p:cNvSpPr/>
          <p:nvPr/>
        </p:nvSpPr>
        <p:spPr>
          <a:xfrm>
            <a:off x="9445787" y="5619142"/>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a:solidFill>
                  <a:schemeClr val="bg1"/>
                </a:solidFill>
              </a:rPr>
              <a:t>Role-Based Access Controls</a:t>
            </a:r>
            <a:endParaRPr lang="en-US" sz="1399" kern="0" dirty="0">
              <a:solidFill>
                <a:schemeClr val="bg1"/>
              </a:solidFill>
            </a:endParaRPr>
          </a:p>
        </p:txBody>
      </p:sp>
      <p:sp>
        <p:nvSpPr>
          <p:cNvPr id="123" name="Rectangle 122"/>
          <p:cNvSpPr/>
          <p:nvPr/>
        </p:nvSpPr>
        <p:spPr>
          <a:xfrm>
            <a:off x="9445787" y="6258628"/>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smtClean="0">
                <a:solidFill>
                  <a:schemeClr val="bg1"/>
                </a:solidFill>
              </a:rPr>
              <a:t>Key Vault and Encryption</a:t>
            </a:r>
            <a:endParaRPr lang="en-US" sz="1399" kern="0" dirty="0">
              <a:solidFill>
                <a:schemeClr val="bg1"/>
              </a:solidFill>
            </a:endParaRPr>
          </a:p>
        </p:txBody>
      </p:sp>
      <p:sp>
        <p:nvSpPr>
          <p:cNvPr id="124" name="Rectangle 123"/>
          <p:cNvSpPr/>
          <p:nvPr/>
        </p:nvSpPr>
        <p:spPr>
          <a:xfrm>
            <a:off x="9445787" y="5934644"/>
            <a:ext cx="2386895" cy="274281"/>
          </a:xfrm>
          <a:prstGeom prst="rect">
            <a:avLst/>
          </a:prstGeom>
          <a:solidFill>
            <a:schemeClr val="tx1"/>
          </a:solidFill>
          <a:ln w="12700" cap="flat" cmpd="sng" algn="ctr">
            <a:noFill/>
            <a:prstDash val="solid"/>
            <a:miter lim="800000"/>
          </a:ln>
          <a:effectLst/>
        </p:spPr>
        <p:txBody>
          <a:bodyPr rtlCol="0" anchor="ctr"/>
          <a:lstStyle/>
          <a:p>
            <a:pPr defTabSz="914224">
              <a:defRPr/>
            </a:pPr>
            <a:r>
              <a:rPr lang="en-US" sz="1399" kern="0" dirty="0">
                <a:solidFill>
                  <a:schemeClr val="bg1"/>
                </a:solidFill>
              </a:rPr>
              <a:t>Logging / Auditing</a:t>
            </a:r>
          </a:p>
        </p:txBody>
      </p:sp>
      <p:pic>
        <p:nvPicPr>
          <p:cNvPr id="125" name="Picture 2" descr="http://www.idera.com/%7E/media/Corporate/Images/Icons/WhyItRocks/Icon-WIR-28.ashx"/>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259061" y="1125403"/>
            <a:ext cx="1097304" cy="86870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p:cNvSpPr txBox="1"/>
          <p:nvPr/>
        </p:nvSpPr>
        <p:spPr>
          <a:xfrm>
            <a:off x="10007144" y="4122579"/>
            <a:ext cx="879373" cy="634440"/>
          </a:xfrm>
          <a:prstGeom prst="rect">
            <a:avLst/>
          </a:prstGeom>
          <a:noFill/>
        </p:spPr>
        <p:txBody>
          <a:bodyPr wrap="none" lIns="182854" tIns="146283" rIns="182854" bIns="146283" rtlCol="0">
            <a:spAutoFit/>
          </a:bodyPr>
          <a:lstStyle/>
          <a:p>
            <a:pPr>
              <a:lnSpc>
                <a:spcPct val="90000"/>
              </a:lnSpc>
              <a:spcAft>
                <a:spcPts val="600"/>
              </a:spcAft>
            </a:pPr>
            <a:r>
              <a:rPr lang="en-US" sz="2400" b="1" dirty="0">
                <a:solidFill>
                  <a:schemeClr val="bg1"/>
                </a:solidFill>
              </a:rPr>
              <a:t>VM</a:t>
            </a:r>
          </a:p>
        </p:txBody>
      </p:sp>
      <p:pic>
        <p:nvPicPr>
          <p:cNvPr id="129" name="Picture 128"/>
          <p:cNvPicPr>
            <a:picLocks noChangeAspect="1"/>
          </p:cNvPicPr>
          <p:nvPr/>
        </p:nvPicPr>
        <p:blipFill>
          <a:blip r:embed="rId7"/>
          <a:stretch>
            <a:fillRect/>
          </a:stretch>
        </p:blipFill>
        <p:spPr>
          <a:xfrm>
            <a:off x="9465318" y="4172856"/>
            <a:ext cx="644780" cy="545440"/>
          </a:xfrm>
          <a:prstGeom prst="rect">
            <a:avLst/>
          </a:prstGeom>
        </p:spPr>
      </p:pic>
      <p:cxnSp>
        <p:nvCxnSpPr>
          <p:cNvPr id="9" name="Straight Connector 8"/>
          <p:cNvCxnSpPr/>
          <p:nvPr/>
        </p:nvCxnSpPr>
        <p:spPr>
          <a:xfrm flipV="1">
            <a:off x="2786967" y="1502333"/>
            <a:ext cx="1719149" cy="14010"/>
          </a:xfrm>
          <a:prstGeom prst="line">
            <a:avLst/>
          </a:prstGeom>
          <a:ln w="95250">
            <a:solidFill>
              <a:srgbClr val="FFFF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7612307" y="2673257"/>
            <a:ext cx="1639195" cy="0"/>
          </a:xfrm>
          <a:prstGeom prst="line">
            <a:avLst/>
          </a:prstGeom>
          <a:ln w="95250">
            <a:solidFill>
              <a:srgbClr val="FFFF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2843664" y="4305198"/>
            <a:ext cx="2307925" cy="29927"/>
          </a:xfrm>
          <a:prstGeom prst="line">
            <a:avLst/>
          </a:prstGeom>
          <a:ln w="95250">
            <a:solidFill>
              <a:srgbClr val="FFFF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2" name="Title 8"/>
          <p:cNvSpPr>
            <a:spLocks noGrp="1"/>
          </p:cNvSpPr>
          <p:nvPr>
            <p:ph type="title"/>
          </p:nvPr>
        </p:nvSpPr>
        <p:spPr>
          <a:xfrm>
            <a:off x="-41716" y="-7439"/>
            <a:ext cx="5879007" cy="917444"/>
          </a:xfrm>
        </p:spPr>
        <p:txBody>
          <a:bodyPr/>
          <a:lstStyle/>
          <a:p>
            <a:r>
              <a:rPr lang="en-US" sz="4399" b="1" dirty="0">
                <a:ea typeface="メイリオ" pitchFamily="50" charset="-128"/>
                <a:cs typeface="Segoe UI Light" panose="020B0502040204020203" pitchFamily="34" charset="0"/>
              </a:rPr>
              <a:t>Trust and Control</a:t>
            </a:r>
            <a:endParaRPr lang="en-US" sz="4399" b="1" dirty="0"/>
          </a:p>
        </p:txBody>
      </p:sp>
      <p:cxnSp>
        <p:nvCxnSpPr>
          <p:cNvPr id="133" name="Straight Connector 132"/>
          <p:cNvCxnSpPr/>
          <p:nvPr/>
        </p:nvCxnSpPr>
        <p:spPr>
          <a:xfrm>
            <a:off x="6047430" y="4108698"/>
            <a:ext cx="3204073" cy="0"/>
          </a:xfrm>
          <a:prstGeom prst="line">
            <a:avLst/>
          </a:prstGeom>
          <a:ln w="95250">
            <a:solidFill>
              <a:srgbClr val="FFFF00"/>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508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fade">
                                      <p:cBhvr>
                                        <p:cTn id="45" dur="500"/>
                                        <p:tgtEl>
                                          <p:spTgt spid="9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fade">
                                      <p:cBhvr>
                                        <p:cTn id="57" dur="500"/>
                                        <p:tgtEl>
                                          <p:spTgt spid="9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fade">
                                      <p:cBhvr>
                                        <p:cTn id="60" dur="500"/>
                                        <p:tgtEl>
                                          <p:spTgt spid="117"/>
                                        </p:tgtEl>
                                      </p:cBhvr>
                                    </p:animEffect>
                                  </p:childTnLst>
                                </p:cTn>
                              </p:par>
                              <p:par>
                                <p:cTn id="61" presetID="10" presetClass="entr" presetSubtype="0" fill="hold" nodeType="withEffect">
                                  <p:stCondLst>
                                    <p:cond delay="0"/>
                                  </p:stCondLst>
                                  <p:childTnLst>
                                    <p:set>
                                      <p:cBhvr>
                                        <p:cTn id="62" dur="1" fill="hold">
                                          <p:stCondLst>
                                            <p:cond delay="0"/>
                                          </p:stCondLst>
                                        </p:cTn>
                                        <p:tgtEl>
                                          <p:spTgt spid="125"/>
                                        </p:tgtEl>
                                        <p:attrNameLst>
                                          <p:attrName>style.visibility</p:attrName>
                                        </p:attrNameLst>
                                      </p:cBhvr>
                                      <p:to>
                                        <p:strVal val="visible"/>
                                      </p:to>
                                    </p:set>
                                    <p:animEffect transition="in" filter="fade">
                                      <p:cBhvr>
                                        <p:cTn id="63" dur="500"/>
                                        <p:tgtEl>
                                          <p:spTgt spid="125"/>
                                        </p:tgtEl>
                                      </p:cBhvr>
                                    </p:animEffect>
                                  </p:childTnLst>
                                </p:cTn>
                              </p:par>
                              <p:par>
                                <p:cTn id="64" presetID="10" presetClass="entr" presetSubtype="0" fill="hold" nodeType="withEffect">
                                  <p:stCondLst>
                                    <p:cond delay="0"/>
                                  </p:stCondLst>
                                  <p:childTnLst>
                                    <p:set>
                                      <p:cBhvr>
                                        <p:cTn id="65" dur="1" fill="hold">
                                          <p:stCondLst>
                                            <p:cond delay="0"/>
                                          </p:stCondLst>
                                        </p:cTn>
                                        <p:tgtEl>
                                          <p:spTgt spid="130"/>
                                        </p:tgtEl>
                                        <p:attrNameLst>
                                          <p:attrName>style.visibility</p:attrName>
                                        </p:attrNameLst>
                                      </p:cBhvr>
                                      <p:to>
                                        <p:strVal val="visible"/>
                                      </p:to>
                                    </p:set>
                                    <p:animEffect transition="in" filter="fade">
                                      <p:cBhvr>
                                        <p:cTn id="66" dur="500"/>
                                        <p:tgtEl>
                                          <p:spTgt spid="1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500"/>
                                        <p:tgtEl>
                                          <p:spTgt spid="5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fade">
                                      <p:cBhvr>
                                        <p:cTn id="77" dur="500"/>
                                        <p:tgtEl>
                                          <p:spTgt spid="10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fade">
                                      <p:cBhvr>
                                        <p:cTn id="80" dur="500"/>
                                        <p:tgtEl>
                                          <p:spTgt spid="11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1"/>
                                        </p:tgtEl>
                                        <p:attrNameLst>
                                          <p:attrName>style.visibility</p:attrName>
                                        </p:attrNameLst>
                                      </p:cBhvr>
                                      <p:to>
                                        <p:strVal val="visible"/>
                                      </p:to>
                                    </p:set>
                                    <p:animEffect transition="in" filter="fade">
                                      <p:cBhvr>
                                        <p:cTn id="83" dur="500"/>
                                        <p:tgtEl>
                                          <p:spTgt spid="11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2"/>
                                        </p:tgtEl>
                                        <p:attrNameLst>
                                          <p:attrName>style.visibility</p:attrName>
                                        </p:attrNameLst>
                                      </p:cBhvr>
                                      <p:to>
                                        <p:strVal val="visible"/>
                                      </p:to>
                                    </p:set>
                                    <p:animEffect transition="in" filter="fade">
                                      <p:cBhvr>
                                        <p:cTn id="86" dur="500"/>
                                        <p:tgtEl>
                                          <p:spTgt spid="11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3"/>
                                        </p:tgtEl>
                                        <p:attrNameLst>
                                          <p:attrName>style.visibility</p:attrName>
                                        </p:attrNameLst>
                                      </p:cBhvr>
                                      <p:to>
                                        <p:strVal val="visible"/>
                                      </p:to>
                                    </p:set>
                                    <p:animEffect transition="in" filter="fade">
                                      <p:cBhvr>
                                        <p:cTn id="89" dur="500"/>
                                        <p:tgtEl>
                                          <p:spTgt spid="11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14"/>
                                        </p:tgtEl>
                                        <p:attrNameLst>
                                          <p:attrName>style.visibility</p:attrName>
                                        </p:attrNameLst>
                                      </p:cBhvr>
                                      <p:to>
                                        <p:strVal val="visible"/>
                                      </p:to>
                                    </p:set>
                                    <p:animEffect transition="in" filter="fade">
                                      <p:cBhvr>
                                        <p:cTn id="92" dur="500"/>
                                        <p:tgtEl>
                                          <p:spTgt spid="11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16"/>
                                        </p:tgtEl>
                                        <p:attrNameLst>
                                          <p:attrName>style.visibility</p:attrName>
                                        </p:attrNameLst>
                                      </p:cBhvr>
                                      <p:to>
                                        <p:strVal val="visible"/>
                                      </p:to>
                                    </p:set>
                                    <p:animEffect transition="in" filter="fade">
                                      <p:cBhvr>
                                        <p:cTn id="95" dur="500"/>
                                        <p:tgtEl>
                                          <p:spTgt spid="11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8"/>
                                        </p:tgtEl>
                                        <p:attrNameLst>
                                          <p:attrName>style.visibility</p:attrName>
                                        </p:attrNameLst>
                                      </p:cBhvr>
                                      <p:to>
                                        <p:strVal val="visible"/>
                                      </p:to>
                                    </p:set>
                                    <p:animEffect transition="in" filter="fade">
                                      <p:cBhvr>
                                        <p:cTn id="98" dur="500"/>
                                        <p:tgtEl>
                                          <p:spTgt spid="118"/>
                                        </p:tgtEl>
                                      </p:cBhvr>
                                    </p:animEffect>
                                  </p:childTnLst>
                                </p:cTn>
                              </p:par>
                              <p:par>
                                <p:cTn id="99" presetID="10" presetClass="entr" presetSubtype="0" fill="hold" nodeType="withEffect">
                                  <p:stCondLst>
                                    <p:cond delay="0"/>
                                  </p:stCondLst>
                                  <p:childTnLst>
                                    <p:set>
                                      <p:cBhvr>
                                        <p:cTn id="100" dur="1" fill="hold">
                                          <p:stCondLst>
                                            <p:cond delay="0"/>
                                          </p:stCondLst>
                                        </p:cTn>
                                        <p:tgtEl>
                                          <p:spTgt spid="131"/>
                                        </p:tgtEl>
                                        <p:attrNameLst>
                                          <p:attrName>style.visibility</p:attrName>
                                        </p:attrNameLst>
                                      </p:cBhvr>
                                      <p:to>
                                        <p:strVal val="visible"/>
                                      </p:to>
                                    </p:set>
                                    <p:animEffect transition="in" filter="fade">
                                      <p:cBhvr>
                                        <p:cTn id="101" dur="500"/>
                                        <p:tgtEl>
                                          <p:spTgt spid="13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19"/>
                                        </p:tgtEl>
                                        <p:attrNameLst>
                                          <p:attrName>style.visibility</p:attrName>
                                        </p:attrNameLst>
                                      </p:cBhvr>
                                      <p:to>
                                        <p:strVal val="visible"/>
                                      </p:to>
                                    </p:set>
                                    <p:animEffect transition="in" filter="fade">
                                      <p:cBhvr>
                                        <p:cTn id="112" dur="500"/>
                                        <p:tgtEl>
                                          <p:spTgt spid="11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20"/>
                                        </p:tgtEl>
                                        <p:attrNameLst>
                                          <p:attrName>style.visibility</p:attrName>
                                        </p:attrNameLst>
                                      </p:cBhvr>
                                      <p:to>
                                        <p:strVal val="visible"/>
                                      </p:to>
                                    </p:set>
                                    <p:animEffect transition="in" filter="fade">
                                      <p:cBhvr>
                                        <p:cTn id="115" dur="500"/>
                                        <p:tgtEl>
                                          <p:spTgt spid="12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21"/>
                                        </p:tgtEl>
                                        <p:attrNameLst>
                                          <p:attrName>style.visibility</p:attrName>
                                        </p:attrNameLst>
                                      </p:cBhvr>
                                      <p:to>
                                        <p:strVal val="visible"/>
                                      </p:to>
                                    </p:set>
                                    <p:animEffect transition="in" filter="fade">
                                      <p:cBhvr>
                                        <p:cTn id="118" dur="500"/>
                                        <p:tgtEl>
                                          <p:spTgt spid="12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22"/>
                                        </p:tgtEl>
                                        <p:attrNameLst>
                                          <p:attrName>style.visibility</p:attrName>
                                        </p:attrNameLst>
                                      </p:cBhvr>
                                      <p:to>
                                        <p:strVal val="visible"/>
                                      </p:to>
                                    </p:set>
                                    <p:animEffect transition="in" filter="fade">
                                      <p:cBhvr>
                                        <p:cTn id="121" dur="500"/>
                                        <p:tgtEl>
                                          <p:spTgt spid="122"/>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23"/>
                                        </p:tgtEl>
                                        <p:attrNameLst>
                                          <p:attrName>style.visibility</p:attrName>
                                        </p:attrNameLst>
                                      </p:cBhvr>
                                      <p:to>
                                        <p:strVal val="visible"/>
                                      </p:to>
                                    </p:set>
                                    <p:animEffect transition="in" filter="fade">
                                      <p:cBhvr>
                                        <p:cTn id="124" dur="500"/>
                                        <p:tgtEl>
                                          <p:spTgt spid="123"/>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24"/>
                                        </p:tgtEl>
                                        <p:attrNameLst>
                                          <p:attrName>style.visibility</p:attrName>
                                        </p:attrNameLst>
                                      </p:cBhvr>
                                      <p:to>
                                        <p:strVal val="visible"/>
                                      </p:to>
                                    </p:set>
                                    <p:animEffect transition="in" filter="fade">
                                      <p:cBhvr>
                                        <p:cTn id="127" dur="500"/>
                                        <p:tgtEl>
                                          <p:spTgt spid="124"/>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26"/>
                                        </p:tgtEl>
                                        <p:attrNameLst>
                                          <p:attrName>style.visibility</p:attrName>
                                        </p:attrNameLst>
                                      </p:cBhvr>
                                      <p:to>
                                        <p:strVal val="visible"/>
                                      </p:to>
                                    </p:set>
                                    <p:animEffect transition="in" filter="fade">
                                      <p:cBhvr>
                                        <p:cTn id="130" dur="500"/>
                                        <p:tgtEl>
                                          <p:spTgt spid="126"/>
                                        </p:tgtEl>
                                      </p:cBhvr>
                                    </p:animEffect>
                                  </p:childTnLst>
                                </p:cTn>
                              </p:par>
                              <p:par>
                                <p:cTn id="131" presetID="10" presetClass="entr" presetSubtype="0" fill="hold" nodeType="withEffect">
                                  <p:stCondLst>
                                    <p:cond delay="0"/>
                                  </p:stCondLst>
                                  <p:childTnLst>
                                    <p:set>
                                      <p:cBhvr>
                                        <p:cTn id="132" dur="1" fill="hold">
                                          <p:stCondLst>
                                            <p:cond delay="0"/>
                                          </p:stCondLst>
                                        </p:cTn>
                                        <p:tgtEl>
                                          <p:spTgt spid="129"/>
                                        </p:tgtEl>
                                        <p:attrNameLst>
                                          <p:attrName>style.visibility</p:attrName>
                                        </p:attrNameLst>
                                      </p:cBhvr>
                                      <p:to>
                                        <p:strVal val="visible"/>
                                      </p:to>
                                    </p:set>
                                    <p:animEffect transition="in" filter="fade">
                                      <p:cBhvr>
                                        <p:cTn id="133" dur="500"/>
                                        <p:tgtEl>
                                          <p:spTgt spid="129"/>
                                        </p:tgtEl>
                                      </p:cBhvr>
                                    </p:animEffect>
                                  </p:childTnLst>
                                </p:cTn>
                              </p:par>
                              <p:par>
                                <p:cTn id="134" presetID="10" presetClass="entr" presetSubtype="0" fill="hold" nodeType="withEffect">
                                  <p:stCondLst>
                                    <p:cond delay="0"/>
                                  </p:stCondLst>
                                  <p:childTnLst>
                                    <p:set>
                                      <p:cBhvr>
                                        <p:cTn id="135" dur="1" fill="hold">
                                          <p:stCondLst>
                                            <p:cond delay="0"/>
                                          </p:stCondLst>
                                        </p:cTn>
                                        <p:tgtEl>
                                          <p:spTgt spid="133"/>
                                        </p:tgtEl>
                                        <p:attrNameLst>
                                          <p:attrName>style.visibility</p:attrName>
                                        </p:attrNameLst>
                                      </p:cBhvr>
                                      <p:to>
                                        <p:strVal val="visible"/>
                                      </p:to>
                                    </p:set>
                                    <p:animEffect transition="in" filter="fade">
                                      <p:cBhvr>
                                        <p:cTn id="136" dur="500"/>
                                        <p:tgtEl>
                                          <p:spTgt spid="13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
                                        </p:tgtEl>
                                        <p:attrNameLst>
                                          <p:attrName>style.visibility</p:attrName>
                                        </p:attrNameLst>
                                      </p:cBhvr>
                                      <p:to>
                                        <p:strVal val="visible"/>
                                      </p:to>
                                    </p:set>
                                    <p:animEffect transition="in" filter="fade">
                                      <p:cBhvr>
                                        <p:cTn id="139" dur="500"/>
                                        <p:tgtEl>
                                          <p:spTgt spid="2"/>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7"/>
                                        </p:tgtEl>
                                        <p:attrNameLst>
                                          <p:attrName>style.visibility</p:attrName>
                                        </p:attrNameLst>
                                      </p:cBhvr>
                                      <p:to>
                                        <p:strVal val="visible"/>
                                      </p:to>
                                    </p:set>
                                    <p:animEffect transition="in" filter="fade">
                                      <p:cBhvr>
                                        <p:cTn id="1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23" grpId="0" animBg="1"/>
      <p:bldP spid="37" grpId="0"/>
      <p:bldP spid="51" grpId="0"/>
      <p:bldP spid="52" grpId="0"/>
      <p:bldP spid="17" grpId="0" animBg="1"/>
      <p:bldP spid="2" grpId="0"/>
      <p:bldP spid="58" grpId="0" animBg="1"/>
      <p:bldP spid="82" grpId="0" animBg="1"/>
      <p:bldP spid="83" grpId="0" animBg="1"/>
      <p:bldP spid="84" grpId="0" animBg="1"/>
      <p:bldP spid="89" grpId="0" animBg="1"/>
      <p:bldP spid="91" grpId="0" animBg="1"/>
      <p:bldP spid="92" grpId="0" animBg="1"/>
      <p:bldP spid="94" grpId="0" animBg="1"/>
      <p:bldP spid="95" grpId="0" animBg="1"/>
      <p:bldP spid="96" grpId="0" animBg="1"/>
      <p:bldP spid="97" grpId="0" animBg="1"/>
      <p:bldP spid="99" grpId="0" animBg="1"/>
      <p:bldP spid="109" grpId="0" animBg="1"/>
      <p:bldP spid="110" grpId="0" animBg="1"/>
      <p:bldP spid="111" grpId="0" animBg="1"/>
      <p:bldP spid="112" grpId="0" animBg="1"/>
      <p:bldP spid="113" grpId="0" animBg="1"/>
      <p:bldP spid="114" grpId="0" animBg="1"/>
      <p:bldP spid="116" grpId="0" animBg="1"/>
      <p:bldP spid="6" grpId="0"/>
      <p:bldP spid="117" grpId="0"/>
      <p:bldP spid="118" grpId="0"/>
      <p:bldP spid="119" grpId="0" animBg="1"/>
      <p:bldP spid="120" grpId="0" animBg="1"/>
      <p:bldP spid="121" grpId="0" animBg="1"/>
      <p:bldP spid="122" grpId="0" animBg="1"/>
      <p:bldP spid="123" grpId="0" animBg="1"/>
      <p:bldP spid="124" grpId="0" animBg="1"/>
      <p:bldP spid="1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567915" y="312592"/>
            <a:ext cx="5179510" cy="2433512"/>
          </a:xfrm>
        </p:spPr>
        <p:txBody>
          <a:bodyPr/>
          <a:lstStyle/>
          <a:p>
            <a:r>
              <a:rPr lang="en-US" sz="7343" dirty="0"/>
              <a:t>Resource Groups</a:t>
            </a:r>
          </a:p>
        </p:txBody>
      </p:sp>
      <p:sp>
        <p:nvSpPr>
          <p:cNvPr id="3" name="Subtitle 2"/>
          <p:cNvSpPr>
            <a:spLocks noGrp="1"/>
          </p:cNvSpPr>
          <p:nvPr>
            <p:ph type="subTitle" idx="4294967295"/>
          </p:nvPr>
        </p:nvSpPr>
        <p:spPr>
          <a:xfrm>
            <a:off x="6616481" y="2718852"/>
            <a:ext cx="5179510" cy="3404973"/>
          </a:xfrm>
        </p:spPr>
        <p:txBody>
          <a:bodyPr>
            <a:normAutofit/>
          </a:bodyPr>
          <a:lstStyle/>
          <a:p>
            <a:pPr marL="407932" indent="-407932">
              <a:buFont typeface="Wingdings" panose="05000000000000000000" pitchFamily="2" charset="2"/>
              <a:buChar char="à"/>
            </a:pPr>
            <a:r>
              <a:rPr lang="en-US" sz="2448" dirty="0">
                <a:solidFill>
                  <a:schemeClr val="tx1"/>
                </a:solidFill>
                <a:latin typeface="Segoe UI Light" panose="020B0502040204020203" pitchFamily="34" charset="0"/>
                <a:cs typeface="Segoe UI Light" panose="020B0502040204020203" pitchFamily="34" charset="0"/>
              </a:rPr>
              <a:t>Tightly coupled containers of multiple resources of similar or different </a:t>
            </a:r>
            <a:r>
              <a:rPr lang="en-US" sz="2448" dirty="0" smtClean="0">
                <a:solidFill>
                  <a:schemeClr val="tx1"/>
                </a:solidFill>
                <a:latin typeface="Segoe UI Light" panose="020B0502040204020203" pitchFamily="34" charset="0"/>
                <a:cs typeface="Segoe UI Light" panose="020B0502040204020203" pitchFamily="34" charset="0"/>
              </a:rPr>
              <a:t>types</a:t>
            </a:r>
          </a:p>
          <a:p>
            <a:pPr marL="407932" indent="-407932">
              <a:buFont typeface="Wingdings" panose="05000000000000000000" pitchFamily="2" charset="2"/>
              <a:buChar char="à"/>
            </a:pPr>
            <a:r>
              <a:rPr lang="en-US" sz="2448" dirty="0" smtClean="0">
                <a:solidFill>
                  <a:schemeClr val="tx1"/>
                </a:solidFill>
                <a:latin typeface="Segoe UI Light" panose="020B0502040204020203" pitchFamily="34" charset="0"/>
                <a:cs typeface="Segoe UI Light" panose="020B0502040204020203" pitchFamily="34" charset="0"/>
              </a:rPr>
              <a:t>Lifecycle, Access, Billing &amp; Identity control the resources placed in a resource group</a:t>
            </a:r>
          </a:p>
          <a:p>
            <a:pPr marL="407932" indent="-407932">
              <a:buFont typeface="Wingdings" panose="05000000000000000000" pitchFamily="2" charset="2"/>
              <a:buChar char="à"/>
            </a:pPr>
            <a:r>
              <a:rPr lang="en-US" sz="2448" dirty="0" smtClean="0">
                <a:solidFill>
                  <a:schemeClr val="tx1"/>
                </a:solidFill>
                <a:latin typeface="Segoe UI Light" panose="020B0502040204020203" pitchFamily="34" charset="0"/>
                <a:cs typeface="Segoe UI Light" panose="020B0502040204020203" pitchFamily="34" charset="0"/>
              </a:rPr>
              <a:t>Spans multiple regions </a:t>
            </a:r>
            <a:endParaRPr lang="en-US" sz="2448" dirty="0">
              <a:solidFill>
                <a:schemeClr val="tx1"/>
              </a:solidFill>
              <a:latin typeface="Segoe UI Light" panose="020B0502040204020203" pitchFamily="34" charset="0"/>
              <a:cs typeface="Segoe UI Light" panose="020B0502040204020203" pitchFamily="34" charset="0"/>
            </a:endParaRPr>
          </a:p>
        </p:txBody>
      </p:sp>
      <p:grpSp>
        <p:nvGrpSpPr>
          <p:cNvPr id="5" name="Group 4"/>
          <p:cNvGrpSpPr>
            <a:grpSpLocks noChangeAspect="1"/>
          </p:cNvGrpSpPr>
          <p:nvPr/>
        </p:nvGrpSpPr>
        <p:grpSpPr bwMode="auto">
          <a:xfrm>
            <a:off x="657407" y="1081902"/>
            <a:ext cx="5046030" cy="4819387"/>
            <a:chOff x="405" y="668"/>
            <a:chExt cx="3117" cy="2977"/>
          </a:xfrm>
        </p:grpSpPr>
        <p:sp>
          <p:nvSpPr>
            <p:cNvPr id="6" name="AutoShape 3"/>
            <p:cNvSpPr>
              <a:spLocks noChangeAspect="1" noChangeArrowheads="1" noTextEdit="1"/>
            </p:cNvSpPr>
            <p:nvPr/>
          </p:nvSpPr>
          <p:spPr bwMode="auto">
            <a:xfrm>
              <a:off x="406" y="668"/>
              <a:ext cx="3116"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 name="Freeform 5"/>
            <p:cNvSpPr>
              <a:spLocks/>
            </p:cNvSpPr>
            <p:nvPr/>
          </p:nvSpPr>
          <p:spPr bwMode="auto">
            <a:xfrm>
              <a:off x="412" y="676"/>
              <a:ext cx="3102" cy="2962"/>
            </a:xfrm>
            <a:custGeom>
              <a:avLst/>
              <a:gdLst>
                <a:gd name="T0" fmla="*/ 2649 w 2649"/>
                <a:gd name="T1" fmla="*/ 2496 h 2529"/>
                <a:gd name="T2" fmla="*/ 2616 w 2649"/>
                <a:gd name="T3" fmla="*/ 2529 h 2529"/>
                <a:gd name="T4" fmla="*/ 33 w 2649"/>
                <a:gd name="T5" fmla="*/ 2529 h 2529"/>
                <a:gd name="T6" fmla="*/ 0 w 2649"/>
                <a:gd name="T7" fmla="*/ 2496 h 2529"/>
                <a:gd name="T8" fmla="*/ 0 w 2649"/>
                <a:gd name="T9" fmla="*/ 33 h 2529"/>
                <a:gd name="T10" fmla="*/ 33 w 2649"/>
                <a:gd name="T11" fmla="*/ 0 h 2529"/>
                <a:gd name="T12" fmla="*/ 2616 w 2649"/>
                <a:gd name="T13" fmla="*/ 0 h 2529"/>
                <a:gd name="T14" fmla="*/ 2649 w 2649"/>
                <a:gd name="T15" fmla="*/ 33 h 2529"/>
                <a:gd name="T16" fmla="*/ 2649 w 2649"/>
                <a:gd name="T17" fmla="*/ 2496 h 2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9" h="2529">
                  <a:moveTo>
                    <a:pt x="2649" y="2496"/>
                  </a:moveTo>
                  <a:cubicBezTo>
                    <a:pt x="2649" y="2514"/>
                    <a:pt x="2634" y="2529"/>
                    <a:pt x="2616" y="2529"/>
                  </a:cubicBezTo>
                  <a:cubicBezTo>
                    <a:pt x="33" y="2529"/>
                    <a:pt x="33" y="2529"/>
                    <a:pt x="33" y="2529"/>
                  </a:cubicBezTo>
                  <a:cubicBezTo>
                    <a:pt x="15" y="2529"/>
                    <a:pt x="0" y="2514"/>
                    <a:pt x="0" y="2496"/>
                  </a:cubicBezTo>
                  <a:cubicBezTo>
                    <a:pt x="0" y="33"/>
                    <a:pt x="0" y="33"/>
                    <a:pt x="0" y="33"/>
                  </a:cubicBezTo>
                  <a:cubicBezTo>
                    <a:pt x="0" y="14"/>
                    <a:pt x="15" y="0"/>
                    <a:pt x="33" y="0"/>
                  </a:cubicBezTo>
                  <a:cubicBezTo>
                    <a:pt x="2616" y="0"/>
                    <a:pt x="2616" y="0"/>
                    <a:pt x="2616" y="0"/>
                  </a:cubicBezTo>
                  <a:cubicBezTo>
                    <a:pt x="2634" y="0"/>
                    <a:pt x="2649" y="14"/>
                    <a:pt x="2649" y="33"/>
                  </a:cubicBezTo>
                  <a:cubicBezTo>
                    <a:pt x="2649" y="2496"/>
                    <a:pt x="2649" y="2496"/>
                    <a:pt x="2649" y="2496"/>
                  </a:cubicBezTo>
                </a:path>
              </a:pathLst>
            </a:custGeom>
            <a:solidFill>
              <a:srgbClr val="022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 name="Freeform 6"/>
            <p:cNvSpPr>
              <a:spLocks/>
            </p:cNvSpPr>
            <p:nvPr/>
          </p:nvSpPr>
          <p:spPr bwMode="auto">
            <a:xfrm>
              <a:off x="405" y="669"/>
              <a:ext cx="3116" cy="2976"/>
            </a:xfrm>
            <a:custGeom>
              <a:avLst/>
              <a:gdLst>
                <a:gd name="T0" fmla="*/ 2655 w 2661"/>
                <a:gd name="T1" fmla="*/ 2502 h 2541"/>
                <a:gd name="T2" fmla="*/ 2649 w 2661"/>
                <a:gd name="T3" fmla="*/ 2502 h 2541"/>
                <a:gd name="T4" fmla="*/ 2641 w 2661"/>
                <a:gd name="T5" fmla="*/ 2521 h 2541"/>
                <a:gd name="T6" fmla="*/ 2622 w 2661"/>
                <a:gd name="T7" fmla="*/ 2529 h 2541"/>
                <a:gd name="T8" fmla="*/ 39 w 2661"/>
                <a:gd name="T9" fmla="*/ 2529 h 2541"/>
                <a:gd name="T10" fmla="*/ 20 w 2661"/>
                <a:gd name="T11" fmla="*/ 2521 h 2541"/>
                <a:gd name="T12" fmla="*/ 12 w 2661"/>
                <a:gd name="T13" fmla="*/ 2502 h 2541"/>
                <a:gd name="T14" fmla="*/ 12 w 2661"/>
                <a:gd name="T15" fmla="*/ 39 h 2541"/>
                <a:gd name="T16" fmla="*/ 20 w 2661"/>
                <a:gd name="T17" fmla="*/ 20 h 2541"/>
                <a:gd name="T18" fmla="*/ 39 w 2661"/>
                <a:gd name="T19" fmla="*/ 12 h 2541"/>
                <a:gd name="T20" fmla="*/ 2622 w 2661"/>
                <a:gd name="T21" fmla="*/ 12 h 2541"/>
                <a:gd name="T22" fmla="*/ 2641 w 2661"/>
                <a:gd name="T23" fmla="*/ 20 h 2541"/>
                <a:gd name="T24" fmla="*/ 2649 w 2661"/>
                <a:gd name="T25" fmla="*/ 39 h 2541"/>
                <a:gd name="T26" fmla="*/ 2649 w 2661"/>
                <a:gd name="T27" fmla="*/ 2502 h 2541"/>
                <a:gd name="T28" fmla="*/ 2655 w 2661"/>
                <a:gd name="T29" fmla="*/ 2502 h 2541"/>
                <a:gd name="T30" fmla="*/ 2661 w 2661"/>
                <a:gd name="T31" fmla="*/ 2502 h 2541"/>
                <a:gd name="T32" fmla="*/ 2661 w 2661"/>
                <a:gd name="T33" fmla="*/ 39 h 2541"/>
                <a:gd name="T34" fmla="*/ 2622 w 2661"/>
                <a:gd name="T35" fmla="*/ 0 h 2541"/>
                <a:gd name="T36" fmla="*/ 39 w 2661"/>
                <a:gd name="T37" fmla="*/ 0 h 2541"/>
                <a:gd name="T38" fmla="*/ 0 w 2661"/>
                <a:gd name="T39" fmla="*/ 39 h 2541"/>
                <a:gd name="T40" fmla="*/ 0 w 2661"/>
                <a:gd name="T41" fmla="*/ 2502 h 2541"/>
                <a:gd name="T42" fmla="*/ 39 w 2661"/>
                <a:gd name="T43" fmla="*/ 2541 h 2541"/>
                <a:gd name="T44" fmla="*/ 2622 w 2661"/>
                <a:gd name="T45" fmla="*/ 2541 h 2541"/>
                <a:gd name="T46" fmla="*/ 2661 w 2661"/>
                <a:gd name="T47" fmla="*/ 2502 h 2541"/>
                <a:gd name="T48" fmla="*/ 2655 w 2661"/>
                <a:gd name="T49" fmla="*/ 2502 h 2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61" h="2541">
                  <a:moveTo>
                    <a:pt x="2655" y="2502"/>
                  </a:moveTo>
                  <a:cubicBezTo>
                    <a:pt x="2649" y="2502"/>
                    <a:pt x="2649" y="2502"/>
                    <a:pt x="2649" y="2502"/>
                  </a:cubicBezTo>
                  <a:cubicBezTo>
                    <a:pt x="2649" y="2509"/>
                    <a:pt x="2646" y="2516"/>
                    <a:pt x="2641" y="2521"/>
                  </a:cubicBezTo>
                  <a:cubicBezTo>
                    <a:pt x="2636" y="2526"/>
                    <a:pt x="2629" y="2529"/>
                    <a:pt x="2622" y="2529"/>
                  </a:cubicBezTo>
                  <a:cubicBezTo>
                    <a:pt x="39" y="2529"/>
                    <a:pt x="39" y="2529"/>
                    <a:pt x="39" y="2529"/>
                  </a:cubicBezTo>
                  <a:cubicBezTo>
                    <a:pt x="32" y="2529"/>
                    <a:pt x="25" y="2526"/>
                    <a:pt x="20" y="2521"/>
                  </a:cubicBezTo>
                  <a:cubicBezTo>
                    <a:pt x="15" y="2516"/>
                    <a:pt x="12" y="2509"/>
                    <a:pt x="12" y="2502"/>
                  </a:cubicBezTo>
                  <a:cubicBezTo>
                    <a:pt x="12" y="39"/>
                    <a:pt x="12" y="39"/>
                    <a:pt x="12" y="39"/>
                  </a:cubicBezTo>
                  <a:cubicBezTo>
                    <a:pt x="12" y="31"/>
                    <a:pt x="15" y="25"/>
                    <a:pt x="20" y="20"/>
                  </a:cubicBezTo>
                  <a:cubicBezTo>
                    <a:pt x="25" y="15"/>
                    <a:pt x="32" y="12"/>
                    <a:pt x="39" y="12"/>
                  </a:cubicBezTo>
                  <a:cubicBezTo>
                    <a:pt x="2622" y="12"/>
                    <a:pt x="2622" y="12"/>
                    <a:pt x="2622" y="12"/>
                  </a:cubicBezTo>
                  <a:cubicBezTo>
                    <a:pt x="2629" y="12"/>
                    <a:pt x="2636" y="15"/>
                    <a:pt x="2641" y="20"/>
                  </a:cubicBezTo>
                  <a:cubicBezTo>
                    <a:pt x="2646" y="25"/>
                    <a:pt x="2649" y="31"/>
                    <a:pt x="2649" y="39"/>
                  </a:cubicBezTo>
                  <a:cubicBezTo>
                    <a:pt x="2649" y="2502"/>
                    <a:pt x="2649" y="2502"/>
                    <a:pt x="2649" y="2502"/>
                  </a:cubicBezTo>
                  <a:cubicBezTo>
                    <a:pt x="2655" y="2502"/>
                    <a:pt x="2655" y="2502"/>
                    <a:pt x="2655" y="2502"/>
                  </a:cubicBezTo>
                  <a:cubicBezTo>
                    <a:pt x="2661" y="2502"/>
                    <a:pt x="2661" y="2502"/>
                    <a:pt x="2661" y="2502"/>
                  </a:cubicBezTo>
                  <a:cubicBezTo>
                    <a:pt x="2661" y="39"/>
                    <a:pt x="2661" y="39"/>
                    <a:pt x="2661" y="39"/>
                  </a:cubicBezTo>
                  <a:cubicBezTo>
                    <a:pt x="2661" y="17"/>
                    <a:pt x="2643" y="0"/>
                    <a:pt x="2622" y="0"/>
                  </a:cubicBezTo>
                  <a:cubicBezTo>
                    <a:pt x="39" y="0"/>
                    <a:pt x="39" y="0"/>
                    <a:pt x="39" y="0"/>
                  </a:cubicBezTo>
                  <a:cubicBezTo>
                    <a:pt x="18" y="0"/>
                    <a:pt x="0" y="17"/>
                    <a:pt x="0" y="39"/>
                  </a:cubicBezTo>
                  <a:cubicBezTo>
                    <a:pt x="0" y="2502"/>
                    <a:pt x="0" y="2502"/>
                    <a:pt x="0" y="2502"/>
                  </a:cubicBezTo>
                  <a:cubicBezTo>
                    <a:pt x="0" y="2523"/>
                    <a:pt x="18" y="2541"/>
                    <a:pt x="39" y="2541"/>
                  </a:cubicBezTo>
                  <a:cubicBezTo>
                    <a:pt x="2622" y="2541"/>
                    <a:pt x="2622" y="2541"/>
                    <a:pt x="2622" y="2541"/>
                  </a:cubicBezTo>
                  <a:cubicBezTo>
                    <a:pt x="2643" y="2541"/>
                    <a:pt x="2661" y="2523"/>
                    <a:pt x="2661" y="2502"/>
                  </a:cubicBezTo>
                  <a:lnTo>
                    <a:pt x="2655" y="25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9" name="Freeform 7"/>
            <p:cNvSpPr>
              <a:spLocks/>
            </p:cNvSpPr>
            <p:nvPr/>
          </p:nvSpPr>
          <p:spPr bwMode="auto">
            <a:xfrm>
              <a:off x="999" y="1251"/>
              <a:ext cx="1928" cy="1927"/>
            </a:xfrm>
            <a:custGeom>
              <a:avLst/>
              <a:gdLst>
                <a:gd name="T0" fmla="*/ 878 w 1647"/>
                <a:gd name="T1" fmla="*/ 19 h 1645"/>
                <a:gd name="T2" fmla="*/ 1628 w 1647"/>
                <a:gd name="T3" fmla="*/ 821 h 1645"/>
                <a:gd name="T4" fmla="*/ 1392 w 1647"/>
                <a:gd name="T5" fmla="*/ 1390 h 1645"/>
                <a:gd name="T6" fmla="*/ 823 w 1647"/>
                <a:gd name="T7" fmla="*/ 1626 h 1645"/>
                <a:gd name="T8" fmla="*/ 255 w 1647"/>
                <a:gd name="T9" fmla="*/ 1390 h 1645"/>
                <a:gd name="T10" fmla="*/ 19 w 1647"/>
                <a:gd name="T11" fmla="*/ 821 h 1645"/>
                <a:gd name="T12" fmla="*/ 54 w 1647"/>
                <a:gd name="T13" fmla="*/ 587 h 1645"/>
                <a:gd name="T14" fmla="*/ 35 w 1647"/>
                <a:gd name="T15" fmla="*/ 581 h 1645"/>
                <a:gd name="T16" fmla="*/ 0 w 1647"/>
                <a:gd name="T17" fmla="*/ 821 h 1645"/>
                <a:gd name="T18" fmla="*/ 823 w 1647"/>
                <a:gd name="T19" fmla="*/ 1645 h 1645"/>
                <a:gd name="T20" fmla="*/ 1647 w 1647"/>
                <a:gd name="T21" fmla="*/ 821 h 1645"/>
                <a:gd name="T22" fmla="*/ 879 w 1647"/>
                <a:gd name="T23" fmla="*/ 0 h 1645"/>
                <a:gd name="T24" fmla="*/ 878 w 1647"/>
                <a:gd name="T25" fmla="*/ 19 h 1645"/>
                <a:gd name="T26" fmla="*/ 878 w 1647"/>
                <a:gd name="T27" fmla="*/ 19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7" h="1645">
                  <a:moveTo>
                    <a:pt x="878" y="19"/>
                  </a:moveTo>
                  <a:cubicBezTo>
                    <a:pt x="1297" y="46"/>
                    <a:pt x="1628" y="395"/>
                    <a:pt x="1628" y="821"/>
                  </a:cubicBezTo>
                  <a:cubicBezTo>
                    <a:pt x="1628" y="1043"/>
                    <a:pt x="1538" y="1245"/>
                    <a:pt x="1392" y="1390"/>
                  </a:cubicBezTo>
                  <a:cubicBezTo>
                    <a:pt x="1247" y="1536"/>
                    <a:pt x="1046" y="1626"/>
                    <a:pt x="823" y="1626"/>
                  </a:cubicBezTo>
                  <a:cubicBezTo>
                    <a:pt x="601" y="1626"/>
                    <a:pt x="400" y="1536"/>
                    <a:pt x="255" y="1390"/>
                  </a:cubicBezTo>
                  <a:cubicBezTo>
                    <a:pt x="109" y="1245"/>
                    <a:pt x="19" y="1043"/>
                    <a:pt x="19" y="821"/>
                  </a:cubicBezTo>
                  <a:cubicBezTo>
                    <a:pt x="19" y="740"/>
                    <a:pt x="31" y="661"/>
                    <a:pt x="54" y="587"/>
                  </a:cubicBezTo>
                  <a:cubicBezTo>
                    <a:pt x="35" y="581"/>
                    <a:pt x="35" y="581"/>
                    <a:pt x="35" y="581"/>
                  </a:cubicBezTo>
                  <a:cubicBezTo>
                    <a:pt x="12" y="657"/>
                    <a:pt x="0" y="738"/>
                    <a:pt x="0" y="821"/>
                  </a:cubicBezTo>
                  <a:cubicBezTo>
                    <a:pt x="0" y="1276"/>
                    <a:pt x="369" y="1645"/>
                    <a:pt x="823" y="1645"/>
                  </a:cubicBezTo>
                  <a:cubicBezTo>
                    <a:pt x="1278" y="1645"/>
                    <a:pt x="1647" y="1276"/>
                    <a:pt x="1647" y="821"/>
                  </a:cubicBezTo>
                  <a:cubicBezTo>
                    <a:pt x="1647" y="385"/>
                    <a:pt x="1308" y="28"/>
                    <a:pt x="879" y="0"/>
                  </a:cubicBezTo>
                  <a:cubicBezTo>
                    <a:pt x="878" y="19"/>
                    <a:pt x="878" y="19"/>
                    <a:pt x="878" y="19"/>
                  </a:cubicBezTo>
                  <a:cubicBezTo>
                    <a:pt x="878" y="19"/>
                    <a:pt x="878" y="19"/>
                    <a:pt x="878" y="19"/>
                  </a:cubicBezTo>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0" name="Freeform 8"/>
            <p:cNvSpPr>
              <a:spLocks/>
            </p:cNvSpPr>
            <p:nvPr/>
          </p:nvSpPr>
          <p:spPr bwMode="auto">
            <a:xfrm>
              <a:off x="1962" y="1219"/>
              <a:ext cx="80" cy="89"/>
            </a:xfrm>
            <a:custGeom>
              <a:avLst/>
              <a:gdLst>
                <a:gd name="T0" fmla="*/ 76 w 80"/>
                <a:gd name="T1" fmla="*/ 89 h 89"/>
                <a:gd name="T2" fmla="*/ 0 w 80"/>
                <a:gd name="T3" fmla="*/ 41 h 89"/>
                <a:gd name="T4" fmla="*/ 80 w 80"/>
                <a:gd name="T5" fmla="*/ 0 h 89"/>
                <a:gd name="T6" fmla="*/ 76 w 80"/>
                <a:gd name="T7" fmla="*/ 89 h 89"/>
              </a:gdLst>
              <a:ahLst/>
              <a:cxnLst>
                <a:cxn ang="0">
                  <a:pos x="T0" y="T1"/>
                </a:cxn>
                <a:cxn ang="0">
                  <a:pos x="T2" y="T3"/>
                </a:cxn>
                <a:cxn ang="0">
                  <a:pos x="T4" y="T5"/>
                </a:cxn>
                <a:cxn ang="0">
                  <a:pos x="T6" y="T7"/>
                </a:cxn>
              </a:cxnLst>
              <a:rect l="0" t="0" r="r" b="b"/>
              <a:pathLst>
                <a:path w="80" h="89">
                  <a:moveTo>
                    <a:pt x="76" y="89"/>
                  </a:moveTo>
                  <a:lnTo>
                    <a:pt x="0" y="41"/>
                  </a:lnTo>
                  <a:lnTo>
                    <a:pt x="80" y="0"/>
                  </a:lnTo>
                  <a:lnTo>
                    <a:pt x="76" y="89"/>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1" name="Freeform 9"/>
            <p:cNvSpPr>
              <a:spLocks/>
            </p:cNvSpPr>
            <p:nvPr/>
          </p:nvSpPr>
          <p:spPr bwMode="auto">
            <a:xfrm>
              <a:off x="1003" y="1891"/>
              <a:ext cx="94" cy="93"/>
            </a:xfrm>
            <a:custGeom>
              <a:avLst/>
              <a:gdLst>
                <a:gd name="T0" fmla="*/ 74 w 80"/>
                <a:gd name="T1" fmla="*/ 51 h 80"/>
                <a:gd name="T2" fmla="*/ 51 w 80"/>
                <a:gd name="T3" fmla="*/ 6 h 80"/>
                <a:gd name="T4" fmla="*/ 6 w 80"/>
                <a:gd name="T5" fmla="*/ 29 h 80"/>
                <a:gd name="T6" fmla="*/ 29 w 80"/>
                <a:gd name="T7" fmla="*/ 74 h 80"/>
                <a:gd name="T8" fmla="*/ 74 w 80"/>
                <a:gd name="T9" fmla="*/ 51 h 80"/>
              </a:gdLst>
              <a:ahLst/>
              <a:cxnLst>
                <a:cxn ang="0">
                  <a:pos x="T0" y="T1"/>
                </a:cxn>
                <a:cxn ang="0">
                  <a:pos x="T2" y="T3"/>
                </a:cxn>
                <a:cxn ang="0">
                  <a:pos x="T4" y="T5"/>
                </a:cxn>
                <a:cxn ang="0">
                  <a:pos x="T6" y="T7"/>
                </a:cxn>
                <a:cxn ang="0">
                  <a:pos x="T8" y="T9"/>
                </a:cxn>
              </a:cxnLst>
              <a:rect l="0" t="0" r="r" b="b"/>
              <a:pathLst>
                <a:path w="80" h="80">
                  <a:moveTo>
                    <a:pt x="74" y="51"/>
                  </a:moveTo>
                  <a:cubicBezTo>
                    <a:pt x="80" y="32"/>
                    <a:pt x="70" y="12"/>
                    <a:pt x="51" y="6"/>
                  </a:cubicBezTo>
                  <a:cubicBezTo>
                    <a:pt x="32" y="0"/>
                    <a:pt x="12" y="10"/>
                    <a:pt x="6" y="29"/>
                  </a:cubicBezTo>
                  <a:cubicBezTo>
                    <a:pt x="0" y="47"/>
                    <a:pt x="10" y="68"/>
                    <a:pt x="29" y="74"/>
                  </a:cubicBezTo>
                  <a:cubicBezTo>
                    <a:pt x="48" y="80"/>
                    <a:pt x="68" y="70"/>
                    <a:pt x="74" y="51"/>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2" name="Freeform 10"/>
            <p:cNvSpPr>
              <a:spLocks/>
            </p:cNvSpPr>
            <p:nvPr/>
          </p:nvSpPr>
          <p:spPr bwMode="auto">
            <a:xfrm>
              <a:off x="757" y="1125"/>
              <a:ext cx="824" cy="728"/>
            </a:xfrm>
            <a:custGeom>
              <a:avLst/>
              <a:gdLst>
                <a:gd name="T0" fmla="*/ 540 w 703"/>
                <a:gd name="T1" fmla="*/ 558 h 622"/>
                <a:gd name="T2" fmla="*/ 352 w 703"/>
                <a:gd name="T3" fmla="*/ 622 h 622"/>
                <a:gd name="T4" fmla="*/ 104 w 703"/>
                <a:gd name="T5" fmla="*/ 500 h 622"/>
                <a:gd name="T6" fmla="*/ 162 w 703"/>
                <a:gd name="T7" fmla="*/ 64 h 622"/>
                <a:gd name="T8" fmla="*/ 351 w 703"/>
                <a:gd name="T9" fmla="*/ 0 h 622"/>
                <a:gd name="T10" fmla="*/ 598 w 703"/>
                <a:gd name="T11" fmla="*/ 122 h 622"/>
                <a:gd name="T12" fmla="*/ 540 w 703"/>
                <a:gd name="T13" fmla="*/ 558 h 622"/>
              </a:gdLst>
              <a:ahLst/>
              <a:cxnLst>
                <a:cxn ang="0">
                  <a:pos x="T0" y="T1"/>
                </a:cxn>
                <a:cxn ang="0">
                  <a:pos x="T2" y="T3"/>
                </a:cxn>
                <a:cxn ang="0">
                  <a:pos x="T4" y="T5"/>
                </a:cxn>
                <a:cxn ang="0">
                  <a:pos x="T6" y="T7"/>
                </a:cxn>
                <a:cxn ang="0">
                  <a:pos x="T8" y="T9"/>
                </a:cxn>
                <a:cxn ang="0">
                  <a:pos x="T10" y="T11"/>
                </a:cxn>
                <a:cxn ang="0">
                  <a:pos x="T12" y="T13"/>
                </a:cxn>
              </a:cxnLst>
              <a:rect l="0" t="0" r="r" b="b"/>
              <a:pathLst>
                <a:path w="703" h="622">
                  <a:moveTo>
                    <a:pt x="540" y="558"/>
                  </a:moveTo>
                  <a:cubicBezTo>
                    <a:pt x="484" y="601"/>
                    <a:pt x="418" y="622"/>
                    <a:pt x="352" y="622"/>
                  </a:cubicBezTo>
                  <a:cubicBezTo>
                    <a:pt x="258" y="622"/>
                    <a:pt x="166" y="580"/>
                    <a:pt x="104" y="500"/>
                  </a:cubicBezTo>
                  <a:cubicBezTo>
                    <a:pt x="0" y="364"/>
                    <a:pt x="26" y="169"/>
                    <a:pt x="162" y="64"/>
                  </a:cubicBezTo>
                  <a:cubicBezTo>
                    <a:pt x="219" y="21"/>
                    <a:pt x="285" y="0"/>
                    <a:pt x="351" y="0"/>
                  </a:cubicBezTo>
                  <a:cubicBezTo>
                    <a:pt x="445" y="0"/>
                    <a:pt x="537" y="42"/>
                    <a:pt x="598" y="122"/>
                  </a:cubicBezTo>
                  <a:cubicBezTo>
                    <a:pt x="703" y="259"/>
                    <a:pt x="677" y="454"/>
                    <a:pt x="540" y="558"/>
                  </a:cubicBez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3" name="Freeform 11"/>
            <p:cNvSpPr>
              <a:spLocks/>
            </p:cNvSpPr>
            <p:nvPr/>
          </p:nvSpPr>
          <p:spPr bwMode="auto">
            <a:xfrm>
              <a:off x="757" y="1125"/>
              <a:ext cx="824" cy="728"/>
            </a:xfrm>
            <a:custGeom>
              <a:avLst/>
              <a:gdLst>
                <a:gd name="T0" fmla="*/ 540 w 703"/>
                <a:gd name="T1" fmla="*/ 558 h 622"/>
                <a:gd name="T2" fmla="*/ 352 w 703"/>
                <a:gd name="T3" fmla="*/ 622 h 622"/>
                <a:gd name="T4" fmla="*/ 104 w 703"/>
                <a:gd name="T5" fmla="*/ 500 h 622"/>
                <a:gd name="T6" fmla="*/ 162 w 703"/>
                <a:gd name="T7" fmla="*/ 64 h 622"/>
                <a:gd name="T8" fmla="*/ 351 w 703"/>
                <a:gd name="T9" fmla="*/ 0 h 622"/>
                <a:gd name="T10" fmla="*/ 598 w 703"/>
                <a:gd name="T11" fmla="*/ 122 h 622"/>
                <a:gd name="T12" fmla="*/ 540 w 703"/>
                <a:gd name="T13" fmla="*/ 558 h 622"/>
              </a:gdLst>
              <a:ahLst/>
              <a:cxnLst>
                <a:cxn ang="0">
                  <a:pos x="T0" y="T1"/>
                </a:cxn>
                <a:cxn ang="0">
                  <a:pos x="T2" y="T3"/>
                </a:cxn>
                <a:cxn ang="0">
                  <a:pos x="T4" y="T5"/>
                </a:cxn>
                <a:cxn ang="0">
                  <a:pos x="T6" y="T7"/>
                </a:cxn>
                <a:cxn ang="0">
                  <a:pos x="T8" y="T9"/>
                </a:cxn>
                <a:cxn ang="0">
                  <a:pos x="T10" y="T11"/>
                </a:cxn>
                <a:cxn ang="0">
                  <a:pos x="T12" y="T13"/>
                </a:cxn>
              </a:cxnLst>
              <a:rect l="0" t="0" r="r" b="b"/>
              <a:pathLst>
                <a:path w="703" h="622">
                  <a:moveTo>
                    <a:pt x="540" y="558"/>
                  </a:moveTo>
                  <a:cubicBezTo>
                    <a:pt x="484" y="601"/>
                    <a:pt x="418" y="622"/>
                    <a:pt x="352" y="622"/>
                  </a:cubicBezTo>
                  <a:cubicBezTo>
                    <a:pt x="258" y="622"/>
                    <a:pt x="166" y="580"/>
                    <a:pt x="104" y="500"/>
                  </a:cubicBezTo>
                  <a:cubicBezTo>
                    <a:pt x="0" y="364"/>
                    <a:pt x="26" y="169"/>
                    <a:pt x="162" y="64"/>
                  </a:cubicBezTo>
                  <a:cubicBezTo>
                    <a:pt x="219" y="21"/>
                    <a:pt x="285" y="0"/>
                    <a:pt x="351" y="0"/>
                  </a:cubicBezTo>
                  <a:cubicBezTo>
                    <a:pt x="445" y="0"/>
                    <a:pt x="537" y="42"/>
                    <a:pt x="598" y="122"/>
                  </a:cubicBezTo>
                  <a:cubicBezTo>
                    <a:pt x="703" y="259"/>
                    <a:pt x="677" y="454"/>
                    <a:pt x="540" y="558"/>
                  </a:cubicBez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4" name="Freeform 12"/>
            <p:cNvSpPr>
              <a:spLocks/>
            </p:cNvSpPr>
            <p:nvPr/>
          </p:nvSpPr>
          <p:spPr bwMode="auto">
            <a:xfrm>
              <a:off x="857" y="1234"/>
              <a:ext cx="99" cy="262"/>
            </a:xfrm>
            <a:custGeom>
              <a:avLst/>
              <a:gdLst>
                <a:gd name="T0" fmla="*/ 54 w 85"/>
                <a:gd name="T1" fmla="*/ 224 h 224"/>
                <a:gd name="T2" fmla="*/ 85 w 85"/>
                <a:gd name="T3" fmla="*/ 172 h 224"/>
                <a:gd name="T4" fmla="*/ 44 w 85"/>
                <a:gd name="T5" fmla="*/ 0 h 224"/>
                <a:gd name="T6" fmla="*/ 10 w 85"/>
                <a:gd name="T7" fmla="*/ 41 h 224"/>
                <a:gd name="T8" fmla="*/ 54 w 85"/>
                <a:gd name="T9" fmla="*/ 224 h 224"/>
              </a:gdLst>
              <a:ahLst/>
              <a:cxnLst>
                <a:cxn ang="0">
                  <a:pos x="T0" y="T1"/>
                </a:cxn>
                <a:cxn ang="0">
                  <a:pos x="T2" y="T3"/>
                </a:cxn>
                <a:cxn ang="0">
                  <a:pos x="T4" y="T5"/>
                </a:cxn>
                <a:cxn ang="0">
                  <a:pos x="T6" y="T7"/>
                </a:cxn>
                <a:cxn ang="0">
                  <a:pos x="T8" y="T9"/>
                </a:cxn>
              </a:cxnLst>
              <a:rect l="0" t="0" r="r" b="b"/>
              <a:pathLst>
                <a:path w="85" h="224">
                  <a:moveTo>
                    <a:pt x="54" y="224"/>
                  </a:moveTo>
                  <a:cubicBezTo>
                    <a:pt x="63" y="207"/>
                    <a:pt x="73" y="189"/>
                    <a:pt x="85" y="172"/>
                  </a:cubicBezTo>
                  <a:cubicBezTo>
                    <a:pt x="36" y="94"/>
                    <a:pt x="38" y="30"/>
                    <a:pt x="44" y="0"/>
                  </a:cubicBezTo>
                  <a:cubicBezTo>
                    <a:pt x="31" y="13"/>
                    <a:pt x="20" y="27"/>
                    <a:pt x="10" y="41"/>
                  </a:cubicBezTo>
                  <a:cubicBezTo>
                    <a:pt x="0" y="81"/>
                    <a:pt x="0" y="146"/>
                    <a:pt x="54" y="2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5" name="Freeform 13"/>
            <p:cNvSpPr>
              <a:spLocks/>
            </p:cNvSpPr>
            <p:nvPr/>
          </p:nvSpPr>
          <p:spPr bwMode="auto">
            <a:xfrm>
              <a:off x="980" y="1508"/>
              <a:ext cx="490" cy="243"/>
            </a:xfrm>
            <a:custGeom>
              <a:avLst/>
              <a:gdLst>
                <a:gd name="T0" fmla="*/ 88 w 419"/>
                <a:gd name="T1" fmla="*/ 54 h 208"/>
                <a:gd name="T2" fmla="*/ 29 w 419"/>
                <a:gd name="T3" fmla="*/ 0 h 208"/>
                <a:gd name="T4" fmla="*/ 0 w 419"/>
                <a:gd name="T5" fmla="*/ 49 h 208"/>
                <a:gd name="T6" fmla="*/ 54 w 419"/>
                <a:gd name="T7" fmla="*/ 97 h 208"/>
                <a:gd name="T8" fmla="*/ 379 w 419"/>
                <a:gd name="T9" fmla="*/ 208 h 208"/>
                <a:gd name="T10" fmla="*/ 419 w 419"/>
                <a:gd name="T11" fmla="*/ 159 h 208"/>
                <a:gd name="T12" fmla="*/ 88 w 419"/>
                <a:gd name="T13" fmla="*/ 54 h 208"/>
              </a:gdLst>
              <a:ahLst/>
              <a:cxnLst>
                <a:cxn ang="0">
                  <a:pos x="T0" y="T1"/>
                </a:cxn>
                <a:cxn ang="0">
                  <a:pos x="T2" y="T3"/>
                </a:cxn>
                <a:cxn ang="0">
                  <a:pos x="T4" y="T5"/>
                </a:cxn>
                <a:cxn ang="0">
                  <a:pos x="T6" y="T7"/>
                </a:cxn>
                <a:cxn ang="0">
                  <a:pos x="T8" y="T9"/>
                </a:cxn>
                <a:cxn ang="0">
                  <a:pos x="T10" y="T11"/>
                </a:cxn>
                <a:cxn ang="0">
                  <a:pos x="T12" y="T13"/>
                </a:cxn>
              </a:cxnLst>
              <a:rect l="0" t="0" r="r" b="b"/>
              <a:pathLst>
                <a:path w="419" h="208">
                  <a:moveTo>
                    <a:pt x="88" y="54"/>
                  </a:moveTo>
                  <a:cubicBezTo>
                    <a:pt x="65" y="36"/>
                    <a:pt x="46" y="17"/>
                    <a:pt x="29" y="0"/>
                  </a:cubicBezTo>
                  <a:cubicBezTo>
                    <a:pt x="18" y="16"/>
                    <a:pt x="8" y="33"/>
                    <a:pt x="0" y="49"/>
                  </a:cubicBezTo>
                  <a:cubicBezTo>
                    <a:pt x="15" y="65"/>
                    <a:pt x="33" y="81"/>
                    <a:pt x="54" y="97"/>
                  </a:cubicBezTo>
                  <a:cubicBezTo>
                    <a:pt x="181" y="198"/>
                    <a:pt x="308" y="208"/>
                    <a:pt x="379" y="208"/>
                  </a:cubicBezTo>
                  <a:cubicBezTo>
                    <a:pt x="384" y="208"/>
                    <a:pt x="406" y="177"/>
                    <a:pt x="419" y="159"/>
                  </a:cubicBezTo>
                  <a:cubicBezTo>
                    <a:pt x="387" y="165"/>
                    <a:pt x="251" y="183"/>
                    <a:pt x="88"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6" name="Freeform 14"/>
            <p:cNvSpPr>
              <a:spLocks/>
            </p:cNvSpPr>
            <p:nvPr/>
          </p:nvSpPr>
          <p:spPr bwMode="auto">
            <a:xfrm>
              <a:off x="1175" y="1324"/>
              <a:ext cx="348" cy="292"/>
            </a:xfrm>
            <a:custGeom>
              <a:avLst/>
              <a:gdLst>
                <a:gd name="T0" fmla="*/ 0 w 297"/>
                <a:gd name="T1" fmla="*/ 26 h 249"/>
                <a:gd name="T2" fmla="*/ 289 w 297"/>
                <a:gd name="T3" fmla="*/ 249 h 249"/>
                <a:gd name="T4" fmla="*/ 297 w 297"/>
                <a:gd name="T5" fmla="*/ 223 h 249"/>
                <a:gd name="T6" fmla="*/ 43 w 297"/>
                <a:gd name="T7" fmla="*/ 0 h 249"/>
                <a:gd name="T8" fmla="*/ 0 w 297"/>
                <a:gd name="T9" fmla="*/ 26 h 249"/>
              </a:gdLst>
              <a:ahLst/>
              <a:cxnLst>
                <a:cxn ang="0">
                  <a:pos x="T0" y="T1"/>
                </a:cxn>
                <a:cxn ang="0">
                  <a:pos x="T2" y="T3"/>
                </a:cxn>
                <a:cxn ang="0">
                  <a:pos x="T4" y="T5"/>
                </a:cxn>
                <a:cxn ang="0">
                  <a:pos x="T6" y="T7"/>
                </a:cxn>
                <a:cxn ang="0">
                  <a:pos x="T8" y="T9"/>
                </a:cxn>
              </a:cxnLst>
              <a:rect l="0" t="0" r="r" b="b"/>
              <a:pathLst>
                <a:path w="297" h="249">
                  <a:moveTo>
                    <a:pt x="0" y="26"/>
                  </a:moveTo>
                  <a:cubicBezTo>
                    <a:pt x="116" y="134"/>
                    <a:pt x="254" y="225"/>
                    <a:pt x="289" y="249"/>
                  </a:cubicBezTo>
                  <a:cubicBezTo>
                    <a:pt x="293" y="240"/>
                    <a:pt x="295" y="232"/>
                    <a:pt x="297" y="223"/>
                  </a:cubicBezTo>
                  <a:cubicBezTo>
                    <a:pt x="260" y="195"/>
                    <a:pt x="161" y="118"/>
                    <a:pt x="43" y="0"/>
                  </a:cubicBezTo>
                  <a:cubicBezTo>
                    <a:pt x="29" y="8"/>
                    <a:pt x="15" y="16"/>
                    <a:pt x="0"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7" name="Freeform 15"/>
            <p:cNvSpPr>
              <a:spLocks/>
            </p:cNvSpPr>
            <p:nvPr/>
          </p:nvSpPr>
          <p:spPr bwMode="auto">
            <a:xfrm>
              <a:off x="1008" y="1141"/>
              <a:ext cx="150" cy="145"/>
            </a:xfrm>
            <a:custGeom>
              <a:avLst/>
              <a:gdLst>
                <a:gd name="T0" fmla="*/ 128 w 128"/>
                <a:gd name="T1" fmla="*/ 96 h 124"/>
                <a:gd name="T2" fmla="*/ 41 w 128"/>
                <a:gd name="T3" fmla="*/ 0 h 124"/>
                <a:gd name="T4" fmla="*/ 0 w 128"/>
                <a:gd name="T5" fmla="*/ 17 h 124"/>
                <a:gd name="T6" fmla="*/ 84 w 128"/>
                <a:gd name="T7" fmla="*/ 124 h 124"/>
                <a:gd name="T8" fmla="*/ 128 w 128"/>
                <a:gd name="T9" fmla="*/ 96 h 124"/>
              </a:gdLst>
              <a:ahLst/>
              <a:cxnLst>
                <a:cxn ang="0">
                  <a:pos x="T0" y="T1"/>
                </a:cxn>
                <a:cxn ang="0">
                  <a:pos x="T2" y="T3"/>
                </a:cxn>
                <a:cxn ang="0">
                  <a:pos x="T4" y="T5"/>
                </a:cxn>
                <a:cxn ang="0">
                  <a:pos x="T6" y="T7"/>
                </a:cxn>
                <a:cxn ang="0">
                  <a:pos x="T8" y="T9"/>
                </a:cxn>
              </a:cxnLst>
              <a:rect l="0" t="0" r="r" b="b"/>
              <a:pathLst>
                <a:path w="128" h="124">
                  <a:moveTo>
                    <a:pt x="128" y="96"/>
                  </a:moveTo>
                  <a:cubicBezTo>
                    <a:pt x="100" y="67"/>
                    <a:pt x="71" y="35"/>
                    <a:pt x="41" y="0"/>
                  </a:cubicBezTo>
                  <a:cubicBezTo>
                    <a:pt x="27" y="5"/>
                    <a:pt x="13" y="11"/>
                    <a:pt x="0" y="17"/>
                  </a:cubicBezTo>
                  <a:cubicBezTo>
                    <a:pt x="22" y="53"/>
                    <a:pt x="51" y="89"/>
                    <a:pt x="84" y="124"/>
                  </a:cubicBezTo>
                  <a:cubicBezTo>
                    <a:pt x="99" y="113"/>
                    <a:pt x="113" y="104"/>
                    <a:pt x="128"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8" name="Freeform 16"/>
            <p:cNvSpPr>
              <a:spLocks/>
            </p:cNvSpPr>
            <p:nvPr/>
          </p:nvSpPr>
          <p:spPr bwMode="auto">
            <a:xfrm>
              <a:off x="870" y="1496"/>
              <a:ext cx="110" cy="277"/>
            </a:xfrm>
            <a:custGeom>
              <a:avLst/>
              <a:gdLst>
                <a:gd name="T0" fmla="*/ 43 w 94"/>
                <a:gd name="T1" fmla="*/ 0 h 236"/>
                <a:gd name="T2" fmla="*/ 0 w 94"/>
                <a:gd name="T3" fmla="*/ 173 h 236"/>
                <a:gd name="T4" fmla="*/ 6 w 94"/>
                <a:gd name="T5" fmla="*/ 185 h 236"/>
                <a:gd name="T6" fmla="*/ 58 w 94"/>
                <a:gd name="T7" fmla="*/ 236 h 236"/>
                <a:gd name="T8" fmla="*/ 94 w 94"/>
                <a:gd name="T9" fmla="*/ 59 h 236"/>
                <a:gd name="T10" fmla="*/ 43 w 94"/>
                <a:gd name="T11" fmla="*/ 0 h 236"/>
              </a:gdLst>
              <a:ahLst/>
              <a:cxnLst>
                <a:cxn ang="0">
                  <a:pos x="T0" y="T1"/>
                </a:cxn>
                <a:cxn ang="0">
                  <a:pos x="T2" y="T3"/>
                </a:cxn>
                <a:cxn ang="0">
                  <a:pos x="T4" y="T5"/>
                </a:cxn>
                <a:cxn ang="0">
                  <a:pos x="T6" y="T7"/>
                </a:cxn>
                <a:cxn ang="0">
                  <a:pos x="T8" y="T9"/>
                </a:cxn>
                <a:cxn ang="0">
                  <a:pos x="T10" y="T11"/>
                </a:cxn>
              </a:cxnLst>
              <a:rect l="0" t="0" r="r" b="b"/>
              <a:pathLst>
                <a:path w="94" h="236">
                  <a:moveTo>
                    <a:pt x="43" y="0"/>
                  </a:moveTo>
                  <a:cubicBezTo>
                    <a:pt x="13" y="61"/>
                    <a:pt x="3" y="123"/>
                    <a:pt x="0" y="173"/>
                  </a:cubicBezTo>
                  <a:cubicBezTo>
                    <a:pt x="3" y="177"/>
                    <a:pt x="3" y="181"/>
                    <a:pt x="6" y="185"/>
                  </a:cubicBezTo>
                  <a:cubicBezTo>
                    <a:pt x="21" y="204"/>
                    <a:pt x="40" y="222"/>
                    <a:pt x="58" y="236"/>
                  </a:cubicBezTo>
                  <a:cubicBezTo>
                    <a:pt x="55" y="195"/>
                    <a:pt x="59" y="129"/>
                    <a:pt x="94" y="59"/>
                  </a:cubicBezTo>
                  <a:cubicBezTo>
                    <a:pt x="73" y="39"/>
                    <a:pt x="57" y="19"/>
                    <a:pt x="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9" name="Freeform 17"/>
            <p:cNvSpPr>
              <a:spLocks/>
            </p:cNvSpPr>
            <p:nvPr/>
          </p:nvSpPr>
          <p:spPr bwMode="auto">
            <a:xfrm>
              <a:off x="920" y="1286"/>
              <a:ext cx="255" cy="279"/>
            </a:xfrm>
            <a:custGeom>
              <a:avLst/>
              <a:gdLst>
                <a:gd name="T0" fmla="*/ 159 w 218"/>
                <a:gd name="T1" fmla="*/ 0 h 238"/>
                <a:gd name="T2" fmla="*/ 73 w 218"/>
                <a:gd name="T3" fmla="*/ 75 h 238"/>
                <a:gd name="T4" fmla="*/ 31 w 218"/>
                <a:gd name="T5" fmla="*/ 127 h 238"/>
                <a:gd name="T6" fmla="*/ 31 w 218"/>
                <a:gd name="T7" fmla="*/ 127 h 238"/>
                <a:gd name="T8" fmla="*/ 0 w 218"/>
                <a:gd name="T9" fmla="*/ 179 h 238"/>
                <a:gd name="T10" fmla="*/ 51 w 218"/>
                <a:gd name="T11" fmla="*/ 238 h 238"/>
                <a:gd name="T12" fmla="*/ 80 w 218"/>
                <a:gd name="T13" fmla="*/ 189 h 238"/>
                <a:gd name="T14" fmla="*/ 80 w 218"/>
                <a:gd name="T15" fmla="*/ 189 h 238"/>
                <a:gd name="T16" fmla="*/ 137 w 218"/>
                <a:gd name="T17" fmla="*/ 124 h 238"/>
                <a:gd name="T18" fmla="*/ 218 w 218"/>
                <a:gd name="T19" fmla="*/ 58 h 238"/>
                <a:gd name="T20" fmla="*/ 159 w 218"/>
                <a:gd name="T2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8">
                  <a:moveTo>
                    <a:pt x="159" y="0"/>
                  </a:moveTo>
                  <a:cubicBezTo>
                    <a:pt x="131" y="19"/>
                    <a:pt x="102" y="44"/>
                    <a:pt x="73" y="75"/>
                  </a:cubicBezTo>
                  <a:cubicBezTo>
                    <a:pt x="57" y="92"/>
                    <a:pt x="43" y="109"/>
                    <a:pt x="31" y="127"/>
                  </a:cubicBezTo>
                  <a:cubicBezTo>
                    <a:pt x="31" y="127"/>
                    <a:pt x="31" y="127"/>
                    <a:pt x="31" y="127"/>
                  </a:cubicBezTo>
                  <a:cubicBezTo>
                    <a:pt x="19" y="144"/>
                    <a:pt x="9" y="162"/>
                    <a:pt x="0" y="179"/>
                  </a:cubicBezTo>
                  <a:cubicBezTo>
                    <a:pt x="14" y="198"/>
                    <a:pt x="30" y="218"/>
                    <a:pt x="51" y="238"/>
                  </a:cubicBezTo>
                  <a:cubicBezTo>
                    <a:pt x="59" y="222"/>
                    <a:pt x="69" y="205"/>
                    <a:pt x="80" y="189"/>
                  </a:cubicBezTo>
                  <a:cubicBezTo>
                    <a:pt x="80" y="189"/>
                    <a:pt x="80" y="189"/>
                    <a:pt x="80" y="189"/>
                  </a:cubicBezTo>
                  <a:cubicBezTo>
                    <a:pt x="96" y="167"/>
                    <a:pt x="114" y="145"/>
                    <a:pt x="137" y="124"/>
                  </a:cubicBezTo>
                  <a:cubicBezTo>
                    <a:pt x="166" y="97"/>
                    <a:pt x="193" y="76"/>
                    <a:pt x="218" y="58"/>
                  </a:cubicBezTo>
                  <a:cubicBezTo>
                    <a:pt x="198" y="39"/>
                    <a:pt x="178" y="20"/>
                    <a:pt x="15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0" name="Freeform 18"/>
            <p:cNvSpPr>
              <a:spLocks/>
            </p:cNvSpPr>
            <p:nvPr/>
          </p:nvSpPr>
          <p:spPr bwMode="auto">
            <a:xfrm>
              <a:off x="1106" y="1200"/>
              <a:ext cx="348" cy="154"/>
            </a:xfrm>
            <a:custGeom>
              <a:avLst/>
              <a:gdLst>
                <a:gd name="T0" fmla="*/ 252 w 297"/>
                <a:gd name="T1" fmla="*/ 8 h 132"/>
                <a:gd name="T2" fmla="*/ 44 w 297"/>
                <a:gd name="T3" fmla="*/ 47 h 132"/>
                <a:gd name="T4" fmla="*/ 44 w 297"/>
                <a:gd name="T5" fmla="*/ 46 h 132"/>
                <a:gd name="T6" fmla="*/ 0 w 297"/>
                <a:gd name="T7" fmla="*/ 74 h 132"/>
                <a:gd name="T8" fmla="*/ 59 w 297"/>
                <a:gd name="T9" fmla="*/ 132 h 132"/>
                <a:gd name="T10" fmla="*/ 102 w 297"/>
                <a:gd name="T11" fmla="*/ 106 h 132"/>
                <a:gd name="T12" fmla="*/ 102 w 297"/>
                <a:gd name="T13" fmla="*/ 106 h 132"/>
                <a:gd name="T14" fmla="*/ 297 w 297"/>
                <a:gd name="T15" fmla="*/ 54 h 132"/>
                <a:gd name="T16" fmla="*/ 252 w 297"/>
                <a:gd name="T17"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32">
                  <a:moveTo>
                    <a:pt x="252" y="8"/>
                  </a:moveTo>
                  <a:cubicBezTo>
                    <a:pt x="204" y="0"/>
                    <a:pt x="130" y="1"/>
                    <a:pt x="44" y="47"/>
                  </a:cubicBezTo>
                  <a:cubicBezTo>
                    <a:pt x="44" y="46"/>
                    <a:pt x="44" y="46"/>
                    <a:pt x="44" y="46"/>
                  </a:cubicBezTo>
                  <a:cubicBezTo>
                    <a:pt x="30" y="54"/>
                    <a:pt x="15" y="63"/>
                    <a:pt x="0" y="74"/>
                  </a:cubicBezTo>
                  <a:cubicBezTo>
                    <a:pt x="19" y="94"/>
                    <a:pt x="39" y="113"/>
                    <a:pt x="59" y="132"/>
                  </a:cubicBezTo>
                  <a:cubicBezTo>
                    <a:pt x="74" y="122"/>
                    <a:pt x="88" y="114"/>
                    <a:pt x="102" y="106"/>
                  </a:cubicBezTo>
                  <a:cubicBezTo>
                    <a:pt x="102" y="106"/>
                    <a:pt x="102" y="106"/>
                    <a:pt x="102" y="106"/>
                  </a:cubicBezTo>
                  <a:cubicBezTo>
                    <a:pt x="216" y="45"/>
                    <a:pt x="297" y="54"/>
                    <a:pt x="297" y="54"/>
                  </a:cubicBezTo>
                  <a:cubicBezTo>
                    <a:pt x="284" y="36"/>
                    <a:pt x="268" y="21"/>
                    <a:pt x="25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1" name="Freeform 19"/>
            <p:cNvSpPr>
              <a:spLocks/>
            </p:cNvSpPr>
            <p:nvPr/>
          </p:nvSpPr>
          <p:spPr bwMode="auto">
            <a:xfrm>
              <a:off x="1297" y="1418"/>
              <a:ext cx="177" cy="176"/>
            </a:xfrm>
            <a:custGeom>
              <a:avLst/>
              <a:gdLst>
                <a:gd name="T0" fmla="*/ 35 w 151"/>
                <a:gd name="T1" fmla="*/ 22 h 151"/>
                <a:gd name="T2" fmla="*/ 22 w 151"/>
                <a:gd name="T3" fmla="*/ 116 h 151"/>
                <a:gd name="T4" fmla="*/ 116 w 151"/>
                <a:gd name="T5" fmla="*/ 128 h 151"/>
                <a:gd name="T6" fmla="*/ 129 w 151"/>
                <a:gd name="T7" fmla="*/ 35 h 151"/>
                <a:gd name="T8" fmla="*/ 35 w 151"/>
                <a:gd name="T9" fmla="*/ 22 h 151"/>
              </a:gdLst>
              <a:ahLst/>
              <a:cxnLst>
                <a:cxn ang="0">
                  <a:pos x="T0" y="T1"/>
                </a:cxn>
                <a:cxn ang="0">
                  <a:pos x="T2" y="T3"/>
                </a:cxn>
                <a:cxn ang="0">
                  <a:pos x="T4" y="T5"/>
                </a:cxn>
                <a:cxn ang="0">
                  <a:pos x="T6" y="T7"/>
                </a:cxn>
                <a:cxn ang="0">
                  <a:pos x="T8" y="T9"/>
                </a:cxn>
              </a:cxnLst>
              <a:rect l="0" t="0" r="r" b="b"/>
              <a:pathLst>
                <a:path w="151" h="151">
                  <a:moveTo>
                    <a:pt x="35" y="22"/>
                  </a:moveTo>
                  <a:cubicBezTo>
                    <a:pt x="6" y="45"/>
                    <a:pt x="0" y="86"/>
                    <a:pt x="22" y="116"/>
                  </a:cubicBezTo>
                  <a:cubicBezTo>
                    <a:pt x="45" y="145"/>
                    <a:pt x="87" y="151"/>
                    <a:pt x="116" y="128"/>
                  </a:cubicBezTo>
                  <a:cubicBezTo>
                    <a:pt x="145" y="106"/>
                    <a:pt x="151" y="64"/>
                    <a:pt x="129" y="35"/>
                  </a:cubicBezTo>
                  <a:cubicBezTo>
                    <a:pt x="106" y="5"/>
                    <a:pt x="64" y="0"/>
                    <a:pt x="35"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2" name="Freeform 20"/>
            <p:cNvSpPr>
              <a:spLocks/>
            </p:cNvSpPr>
            <p:nvPr/>
          </p:nvSpPr>
          <p:spPr bwMode="auto">
            <a:xfrm>
              <a:off x="1139" y="1614"/>
              <a:ext cx="163" cy="164"/>
            </a:xfrm>
            <a:custGeom>
              <a:avLst/>
              <a:gdLst>
                <a:gd name="T0" fmla="*/ 32 w 139"/>
                <a:gd name="T1" fmla="*/ 21 h 140"/>
                <a:gd name="T2" fmla="*/ 20 w 139"/>
                <a:gd name="T3" fmla="*/ 108 h 140"/>
                <a:gd name="T4" fmla="*/ 107 w 139"/>
                <a:gd name="T5" fmla="*/ 119 h 140"/>
                <a:gd name="T6" fmla="*/ 119 w 139"/>
                <a:gd name="T7" fmla="*/ 33 h 140"/>
                <a:gd name="T8" fmla="*/ 32 w 139"/>
                <a:gd name="T9" fmla="*/ 21 h 140"/>
              </a:gdLst>
              <a:ahLst/>
              <a:cxnLst>
                <a:cxn ang="0">
                  <a:pos x="T0" y="T1"/>
                </a:cxn>
                <a:cxn ang="0">
                  <a:pos x="T2" y="T3"/>
                </a:cxn>
                <a:cxn ang="0">
                  <a:pos x="T4" y="T5"/>
                </a:cxn>
                <a:cxn ang="0">
                  <a:pos x="T6" y="T7"/>
                </a:cxn>
                <a:cxn ang="0">
                  <a:pos x="T8" y="T9"/>
                </a:cxn>
              </a:cxnLst>
              <a:rect l="0" t="0" r="r" b="b"/>
              <a:pathLst>
                <a:path w="139" h="140">
                  <a:moveTo>
                    <a:pt x="32" y="21"/>
                  </a:moveTo>
                  <a:cubicBezTo>
                    <a:pt x="5" y="42"/>
                    <a:pt x="0" y="81"/>
                    <a:pt x="20" y="108"/>
                  </a:cubicBezTo>
                  <a:cubicBezTo>
                    <a:pt x="41" y="135"/>
                    <a:pt x="80" y="140"/>
                    <a:pt x="107" y="119"/>
                  </a:cubicBezTo>
                  <a:cubicBezTo>
                    <a:pt x="134" y="98"/>
                    <a:pt x="139" y="60"/>
                    <a:pt x="119" y="33"/>
                  </a:cubicBezTo>
                  <a:cubicBezTo>
                    <a:pt x="98" y="5"/>
                    <a:pt x="59" y="0"/>
                    <a:pt x="32"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3" name="Freeform 21"/>
            <p:cNvSpPr>
              <a:spLocks/>
            </p:cNvSpPr>
            <p:nvPr/>
          </p:nvSpPr>
          <p:spPr bwMode="auto">
            <a:xfrm>
              <a:off x="846" y="1371"/>
              <a:ext cx="249" cy="249"/>
            </a:xfrm>
            <a:custGeom>
              <a:avLst/>
              <a:gdLst>
                <a:gd name="T0" fmla="*/ 49 w 212"/>
                <a:gd name="T1" fmla="*/ 32 h 213"/>
                <a:gd name="T2" fmla="*/ 31 w 212"/>
                <a:gd name="T3" fmla="*/ 163 h 213"/>
                <a:gd name="T4" fmla="*/ 163 w 212"/>
                <a:gd name="T5" fmla="*/ 181 h 213"/>
                <a:gd name="T6" fmla="*/ 181 w 212"/>
                <a:gd name="T7" fmla="*/ 49 h 213"/>
                <a:gd name="T8" fmla="*/ 49 w 212"/>
                <a:gd name="T9" fmla="*/ 32 h 213"/>
              </a:gdLst>
              <a:ahLst/>
              <a:cxnLst>
                <a:cxn ang="0">
                  <a:pos x="T0" y="T1"/>
                </a:cxn>
                <a:cxn ang="0">
                  <a:pos x="T2" y="T3"/>
                </a:cxn>
                <a:cxn ang="0">
                  <a:pos x="T4" y="T5"/>
                </a:cxn>
                <a:cxn ang="0">
                  <a:pos x="T6" y="T7"/>
                </a:cxn>
                <a:cxn ang="0">
                  <a:pos x="T8" y="T9"/>
                </a:cxn>
              </a:cxnLst>
              <a:rect l="0" t="0" r="r" b="b"/>
              <a:pathLst>
                <a:path w="212" h="213">
                  <a:moveTo>
                    <a:pt x="49" y="32"/>
                  </a:moveTo>
                  <a:cubicBezTo>
                    <a:pt x="8" y="63"/>
                    <a:pt x="0" y="122"/>
                    <a:pt x="31" y="163"/>
                  </a:cubicBezTo>
                  <a:cubicBezTo>
                    <a:pt x="63" y="205"/>
                    <a:pt x="122" y="213"/>
                    <a:pt x="163" y="181"/>
                  </a:cubicBezTo>
                  <a:cubicBezTo>
                    <a:pt x="204" y="149"/>
                    <a:pt x="212" y="91"/>
                    <a:pt x="181" y="49"/>
                  </a:cubicBezTo>
                  <a:cubicBezTo>
                    <a:pt x="149" y="8"/>
                    <a:pt x="90" y="0"/>
                    <a:pt x="49"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4" name="Freeform 22"/>
            <p:cNvSpPr>
              <a:spLocks/>
            </p:cNvSpPr>
            <p:nvPr/>
          </p:nvSpPr>
          <p:spPr bwMode="auto">
            <a:xfrm>
              <a:off x="2428" y="1228"/>
              <a:ext cx="272" cy="622"/>
            </a:xfrm>
            <a:custGeom>
              <a:avLst/>
              <a:gdLst>
                <a:gd name="T0" fmla="*/ 0 w 232"/>
                <a:gd name="T1" fmla="*/ 0 h 531"/>
                <a:gd name="T2" fmla="*/ 0 w 232"/>
                <a:gd name="T3" fmla="*/ 447 h 531"/>
                <a:gd name="T4" fmla="*/ 232 w 232"/>
                <a:gd name="T5" fmla="*/ 531 h 531"/>
                <a:gd name="T6" fmla="*/ 232 w 232"/>
                <a:gd name="T7" fmla="*/ 0 h 531"/>
                <a:gd name="T8" fmla="*/ 0 w 232"/>
                <a:gd name="T9" fmla="*/ 0 h 531"/>
              </a:gdLst>
              <a:ahLst/>
              <a:cxnLst>
                <a:cxn ang="0">
                  <a:pos x="T0" y="T1"/>
                </a:cxn>
                <a:cxn ang="0">
                  <a:pos x="T2" y="T3"/>
                </a:cxn>
                <a:cxn ang="0">
                  <a:pos x="T4" y="T5"/>
                </a:cxn>
                <a:cxn ang="0">
                  <a:pos x="T6" y="T7"/>
                </a:cxn>
                <a:cxn ang="0">
                  <a:pos x="T8" y="T9"/>
                </a:cxn>
              </a:cxnLst>
              <a:rect l="0" t="0" r="r" b="b"/>
              <a:pathLst>
                <a:path w="232" h="531">
                  <a:moveTo>
                    <a:pt x="0" y="0"/>
                  </a:moveTo>
                  <a:cubicBezTo>
                    <a:pt x="0" y="447"/>
                    <a:pt x="0" y="447"/>
                    <a:pt x="0" y="447"/>
                  </a:cubicBezTo>
                  <a:cubicBezTo>
                    <a:pt x="0" y="493"/>
                    <a:pt x="104" y="531"/>
                    <a:pt x="232" y="531"/>
                  </a:cubicBezTo>
                  <a:cubicBezTo>
                    <a:pt x="232" y="0"/>
                    <a:pt x="232" y="0"/>
                    <a:pt x="232" y="0"/>
                  </a:cubicBez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5" name="Freeform 23"/>
            <p:cNvSpPr>
              <a:spLocks/>
            </p:cNvSpPr>
            <p:nvPr/>
          </p:nvSpPr>
          <p:spPr bwMode="auto">
            <a:xfrm>
              <a:off x="2697" y="1228"/>
              <a:ext cx="275" cy="622"/>
            </a:xfrm>
            <a:custGeom>
              <a:avLst/>
              <a:gdLst>
                <a:gd name="T0" fmla="*/ 0 w 235"/>
                <a:gd name="T1" fmla="*/ 531 h 531"/>
                <a:gd name="T2" fmla="*/ 3 w 235"/>
                <a:gd name="T3" fmla="*/ 531 h 531"/>
                <a:gd name="T4" fmla="*/ 235 w 235"/>
                <a:gd name="T5" fmla="*/ 447 h 531"/>
                <a:gd name="T6" fmla="*/ 235 w 235"/>
                <a:gd name="T7" fmla="*/ 0 h 531"/>
                <a:gd name="T8" fmla="*/ 0 w 235"/>
                <a:gd name="T9" fmla="*/ 0 h 531"/>
                <a:gd name="T10" fmla="*/ 0 w 235"/>
                <a:gd name="T11" fmla="*/ 531 h 531"/>
              </a:gdLst>
              <a:ahLst/>
              <a:cxnLst>
                <a:cxn ang="0">
                  <a:pos x="T0" y="T1"/>
                </a:cxn>
                <a:cxn ang="0">
                  <a:pos x="T2" y="T3"/>
                </a:cxn>
                <a:cxn ang="0">
                  <a:pos x="T4" y="T5"/>
                </a:cxn>
                <a:cxn ang="0">
                  <a:pos x="T6" y="T7"/>
                </a:cxn>
                <a:cxn ang="0">
                  <a:pos x="T8" y="T9"/>
                </a:cxn>
                <a:cxn ang="0">
                  <a:pos x="T10" y="T11"/>
                </a:cxn>
              </a:cxnLst>
              <a:rect l="0" t="0" r="r" b="b"/>
              <a:pathLst>
                <a:path w="235" h="531">
                  <a:moveTo>
                    <a:pt x="0" y="531"/>
                  </a:moveTo>
                  <a:cubicBezTo>
                    <a:pt x="3" y="531"/>
                    <a:pt x="3" y="531"/>
                    <a:pt x="3" y="531"/>
                  </a:cubicBezTo>
                  <a:cubicBezTo>
                    <a:pt x="131" y="531"/>
                    <a:pt x="235" y="493"/>
                    <a:pt x="235" y="447"/>
                  </a:cubicBezTo>
                  <a:cubicBezTo>
                    <a:pt x="235" y="0"/>
                    <a:pt x="235" y="0"/>
                    <a:pt x="235" y="0"/>
                  </a:cubicBezTo>
                  <a:cubicBezTo>
                    <a:pt x="0" y="0"/>
                    <a:pt x="0" y="0"/>
                    <a:pt x="0" y="0"/>
                  </a:cubicBezTo>
                  <a:lnTo>
                    <a:pt x="0" y="531"/>
                  </a:lnTo>
                  <a:close/>
                </a:path>
              </a:pathLst>
            </a:custGeom>
            <a:solidFill>
              <a:srgbClr val="29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6" name="Oval 24"/>
            <p:cNvSpPr>
              <a:spLocks noChangeArrowheads="1"/>
            </p:cNvSpPr>
            <p:nvPr/>
          </p:nvSpPr>
          <p:spPr bwMode="auto">
            <a:xfrm>
              <a:off x="2428" y="1130"/>
              <a:ext cx="544" cy="1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7" name="Oval 25"/>
            <p:cNvSpPr>
              <a:spLocks noChangeArrowheads="1"/>
            </p:cNvSpPr>
            <p:nvPr/>
          </p:nvSpPr>
          <p:spPr bwMode="auto">
            <a:xfrm>
              <a:off x="2483" y="1156"/>
              <a:ext cx="434" cy="130"/>
            </a:xfrm>
            <a:prstGeom prst="ellipse">
              <a:avLst/>
            </a:prstGeom>
            <a:solidFill>
              <a:srgbClr val="85B3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8" name="Freeform 26"/>
            <p:cNvSpPr>
              <a:spLocks/>
            </p:cNvSpPr>
            <p:nvPr/>
          </p:nvSpPr>
          <p:spPr bwMode="auto">
            <a:xfrm>
              <a:off x="2483" y="1156"/>
              <a:ext cx="434" cy="106"/>
            </a:xfrm>
            <a:custGeom>
              <a:avLst/>
              <a:gdLst>
                <a:gd name="T0" fmla="*/ 331 w 370"/>
                <a:gd name="T1" fmla="*/ 90 h 90"/>
                <a:gd name="T2" fmla="*/ 370 w 370"/>
                <a:gd name="T3" fmla="*/ 56 h 90"/>
                <a:gd name="T4" fmla="*/ 185 w 370"/>
                <a:gd name="T5" fmla="*/ 0 h 90"/>
                <a:gd name="T6" fmla="*/ 0 w 370"/>
                <a:gd name="T7" fmla="*/ 56 h 90"/>
                <a:gd name="T8" fmla="*/ 39 w 370"/>
                <a:gd name="T9" fmla="*/ 90 h 90"/>
                <a:gd name="T10" fmla="*/ 185 w 370"/>
                <a:gd name="T11" fmla="*/ 68 h 90"/>
                <a:gd name="T12" fmla="*/ 331 w 370"/>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370" h="90">
                  <a:moveTo>
                    <a:pt x="331" y="90"/>
                  </a:moveTo>
                  <a:cubicBezTo>
                    <a:pt x="355" y="80"/>
                    <a:pt x="370" y="69"/>
                    <a:pt x="370" y="56"/>
                  </a:cubicBezTo>
                  <a:cubicBezTo>
                    <a:pt x="370" y="25"/>
                    <a:pt x="287" y="0"/>
                    <a:pt x="185" y="0"/>
                  </a:cubicBezTo>
                  <a:cubicBezTo>
                    <a:pt x="83" y="0"/>
                    <a:pt x="0" y="25"/>
                    <a:pt x="0" y="56"/>
                  </a:cubicBezTo>
                  <a:cubicBezTo>
                    <a:pt x="0" y="69"/>
                    <a:pt x="15" y="80"/>
                    <a:pt x="39" y="90"/>
                  </a:cubicBezTo>
                  <a:cubicBezTo>
                    <a:pt x="73" y="77"/>
                    <a:pt x="125" y="68"/>
                    <a:pt x="185" y="68"/>
                  </a:cubicBezTo>
                  <a:cubicBezTo>
                    <a:pt x="244" y="68"/>
                    <a:pt x="297" y="77"/>
                    <a:pt x="331" y="90"/>
                  </a:cubicBezTo>
                  <a:close/>
                </a:path>
              </a:pathLst>
            </a:custGeom>
            <a:solidFill>
              <a:srgbClr val="BAC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9" name="Freeform 27"/>
            <p:cNvSpPr>
              <a:spLocks noEditPoints="1"/>
            </p:cNvSpPr>
            <p:nvPr/>
          </p:nvSpPr>
          <p:spPr bwMode="auto">
            <a:xfrm>
              <a:off x="2502" y="1448"/>
              <a:ext cx="396" cy="223"/>
            </a:xfrm>
            <a:custGeom>
              <a:avLst/>
              <a:gdLst>
                <a:gd name="T0" fmla="*/ 319 w 338"/>
                <a:gd name="T1" fmla="*/ 174 h 190"/>
                <a:gd name="T2" fmla="*/ 268 w 338"/>
                <a:gd name="T3" fmla="*/ 190 h 190"/>
                <a:gd name="T4" fmla="*/ 195 w 338"/>
                <a:gd name="T5" fmla="*/ 190 h 190"/>
                <a:gd name="T6" fmla="*/ 195 w 338"/>
                <a:gd name="T7" fmla="*/ 0 h 190"/>
                <a:gd name="T8" fmla="*/ 264 w 338"/>
                <a:gd name="T9" fmla="*/ 0 h 190"/>
                <a:gd name="T10" fmla="*/ 314 w 338"/>
                <a:gd name="T11" fmla="*/ 12 h 190"/>
                <a:gd name="T12" fmla="*/ 330 w 338"/>
                <a:gd name="T13" fmla="*/ 44 h 190"/>
                <a:gd name="T14" fmla="*/ 318 w 338"/>
                <a:gd name="T15" fmla="*/ 73 h 190"/>
                <a:gd name="T16" fmla="*/ 293 w 338"/>
                <a:gd name="T17" fmla="*/ 87 h 190"/>
                <a:gd name="T18" fmla="*/ 293 w 338"/>
                <a:gd name="T19" fmla="*/ 87 h 190"/>
                <a:gd name="T20" fmla="*/ 326 w 338"/>
                <a:gd name="T21" fmla="*/ 103 h 190"/>
                <a:gd name="T22" fmla="*/ 338 w 338"/>
                <a:gd name="T23" fmla="*/ 133 h 190"/>
                <a:gd name="T24" fmla="*/ 319 w 338"/>
                <a:gd name="T25" fmla="*/ 174 h 190"/>
                <a:gd name="T26" fmla="*/ 141 w 338"/>
                <a:gd name="T27" fmla="*/ 163 h 190"/>
                <a:gd name="T28" fmla="*/ 68 w 338"/>
                <a:gd name="T29" fmla="*/ 190 h 190"/>
                <a:gd name="T30" fmla="*/ 0 w 338"/>
                <a:gd name="T31" fmla="*/ 190 h 190"/>
                <a:gd name="T32" fmla="*/ 0 w 338"/>
                <a:gd name="T33" fmla="*/ 0 h 190"/>
                <a:gd name="T34" fmla="*/ 68 w 338"/>
                <a:gd name="T35" fmla="*/ 0 h 190"/>
                <a:gd name="T36" fmla="*/ 169 w 338"/>
                <a:gd name="T37" fmla="*/ 92 h 190"/>
                <a:gd name="T38" fmla="*/ 141 w 338"/>
                <a:gd name="T39" fmla="*/ 16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8" h="190">
                  <a:moveTo>
                    <a:pt x="319" y="174"/>
                  </a:moveTo>
                  <a:cubicBezTo>
                    <a:pt x="306" y="185"/>
                    <a:pt x="290" y="190"/>
                    <a:pt x="268" y="190"/>
                  </a:cubicBezTo>
                  <a:cubicBezTo>
                    <a:pt x="195" y="190"/>
                    <a:pt x="195" y="190"/>
                    <a:pt x="195" y="190"/>
                  </a:cubicBezTo>
                  <a:cubicBezTo>
                    <a:pt x="195" y="0"/>
                    <a:pt x="195" y="0"/>
                    <a:pt x="195" y="0"/>
                  </a:cubicBezTo>
                  <a:cubicBezTo>
                    <a:pt x="264" y="0"/>
                    <a:pt x="264" y="0"/>
                    <a:pt x="264" y="0"/>
                  </a:cubicBezTo>
                  <a:cubicBezTo>
                    <a:pt x="286" y="0"/>
                    <a:pt x="302" y="3"/>
                    <a:pt x="314" y="12"/>
                  </a:cubicBezTo>
                  <a:cubicBezTo>
                    <a:pt x="325" y="19"/>
                    <a:pt x="330" y="30"/>
                    <a:pt x="330" y="44"/>
                  </a:cubicBezTo>
                  <a:cubicBezTo>
                    <a:pt x="330" y="55"/>
                    <a:pt x="326" y="64"/>
                    <a:pt x="318" y="73"/>
                  </a:cubicBezTo>
                  <a:cubicBezTo>
                    <a:pt x="311" y="79"/>
                    <a:pt x="303" y="84"/>
                    <a:pt x="293" y="87"/>
                  </a:cubicBezTo>
                  <a:cubicBezTo>
                    <a:pt x="293" y="87"/>
                    <a:pt x="293" y="87"/>
                    <a:pt x="293" y="87"/>
                  </a:cubicBezTo>
                  <a:cubicBezTo>
                    <a:pt x="307" y="89"/>
                    <a:pt x="318" y="94"/>
                    <a:pt x="326" y="103"/>
                  </a:cubicBezTo>
                  <a:cubicBezTo>
                    <a:pt x="334" y="111"/>
                    <a:pt x="338" y="121"/>
                    <a:pt x="338" y="133"/>
                  </a:cubicBezTo>
                  <a:cubicBezTo>
                    <a:pt x="338" y="150"/>
                    <a:pt x="331" y="164"/>
                    <a:pt x="319" y="174"/>
                  </a:cubicBezTo>
                  <a:close/>
                  <a:moveTo>
                    <a:pt x="141" y="163"/>
                  </a:moveTo>
                  <a:cubicBezTo>
                    <a:pt x="123" y="181"/>
                    <a:pt x="98" y="190"/>
                    <a:pt x="68" y="190"/>
                  </a:cubicBezTo>
                  <a:cubicBezTo>
                    <a:pt x="0" y="190"/>
                    <a:pt x="0" y="190"/>
                    <a:pt x="0" y="190"/>
                  </a:cubicBezTo>
                  <a:cubicBezTo>
                    <a:pt x="0" y="0"/>
                    <a:pt x="0" y="0"/>
                    <a:pt x="0" y="0"/>
                  </a:cubicBezTo>
                  <a:cubicBezTo>
                    <a:pt x="68" y="0"/>
                    <a:pt x="68" y="0"/>
                    <a:pt x="68" y="0"/>
                  </a:cubicBezTo>
                  <a:cubicBezTo>
                    <a:pt x="135" y="0"/>
                    <a:pt x="169" y="30"/>
                    <a:pt x="169" y="92"/>
                  </a:cubicBezTo>
                  <a:cubicBezTo>
                    <a:pt x="169" y="122"/>
                    <a:pt x="160" y="145"/>
                    <a:pt x="141" y="1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0" name="Freeform 28"/>
            <p:cNvSpPr>
              <a:spLocks/>
            </p:cNvSpPr>
            <p:nvPr/>
          </p:nvSpPr>
          <p:spPr bwMode="auto">
            <a:xfrm>
              <a:off x="2552" y="1488"/>
              <a:ext cx="95" cy="142"/>
            </a:xfrm>
            <a:custGeom>
              <a:avLst/>
              <a:gdLst>
                <a:gd name="T0" fmla="*/ 21 w 81"/>
                <a:gd name="T1" fmla="*/ 0 h 121"/>
                <a:gd name="T2" fmla="*/ 0 w 81"/>
                <a:gd name="T3" fmla="*/ 0 h 121"/>
                <a:gd name="T4" fmla="*/ 0 w 81"/>
                <a:gd name="T5" fmla="*/ 121 h 121"/>
                <a:gd name="T6" fmla="*/ 21 w 81"/>
                <a:gd name="T7" fmla="*/ 121 h 121"/>
                <a:gd name="T8" fmla="*/ 65 w 81"/>
                <a:gd name="T9" fmla="*/ 104 h 121"/>
                <a:gd name="T10" fmla="*/ 81 w 81"/>
                <a:gd name="T11" fmla="*/ 59 h 121"/>
                <a:gd name="T12" fmla="*/ 66 w 81"/>
                <a:gd name="T13" fmla="*/ 16 h 121"/>
                <a:gd name="T14" fmla="*/ 21 w 81"/>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21">
                  <a:moveTo>
                    <a:pt x="21" y="0"/>
                  </a:moveTo>
                  <a:cubicBezTo>
                    <a:pt x="0" y="0"/>
                    <a:pt x="0" y="0"/>
                    <a:pt x="0" y="0"/>
                  </a:cubicBezTo>
                  <a:cubicBezTo>
                    <a:pt x="0" y="121"/>
                    <a:pt x="0" y="121"/>
                    <a:pt x="0" y="121"/>
                  </a:cubicBezTo>
                  <a:cubicBezTo>
                    <a:pt x="21" y="121"/>
                    <a:pt x="21" y="121"/>
                    <a:pt x="21" y="121"/>
                  </a:cubicBezTo>
                  <a:cubicBezTo>
                    <a:pt x="40" y="121"/>
                    <a:pt x="55" y="115"/>
                    <a:pt x="65" y="104"/>
                  </a:cubicBezTo>
                  <a:cubicBezTo>
                    <a:pt x="76" y="93"/>
                    <a:pt x="81" y="78"/>
                    <a:pt x="81" y="59"/>
                  </a:cubicBezTo>
                  <a:cubicBezTo>
                    <a:pt x="81" y="41"/>
                    <a:pt x="76" y="27"/>
                    <a:pt x="66" y="16"/>
                  </a:cubicBezTo>
                  <a:cubicBezTo>
                    <a:pt x="55" y="6"/>
                    <a:pt x="40" y="0"/>
                    <a:pt x="21"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1" name="Freeform 29"/>
            <p:cNvSpPr>
              <a:spLocks/>
            </p:cNvSpPr>
            <p:nvPr/>
          </p:nvSpPr>
          <p:spPr bwMode="auto">
            <a:xfrm>
              <a:off x="2781" y="1484"/>
              <a:ext cx="55" cy="53"/>
            </a:xfrm>
            <a:custGeom>
              <a:avLst/>
              <a:gdLst>
                <a:gd name="T0" fmla="*/ 39 w 47"/>
                <a:gd name="T1" fmla="*/ 39 h 45"/>
                <a:gd name="T2" fmla="*/ 47 w 47"/>
                <a:gd name="T3" fmla="*/ 21 h 45"/>
                <a:gd name="T4" fmla="*/ 16 w 47"/>
                <a:gd name="T5" fmla="*/ 0 h 45"/>
                <a:gd name="T6" fmla="*/ 0 w 47"/>
                <a:gd name="T7" fmla="*/ 0 h 45"/>
                <a:gd name="T8" fmla="*/ 0 w 47"/>
                <a:gd name="T9" fmla="*/ 45 h 45"/>
                <a:gd name="T10" fmla="*/ 19 w 47"/>
                <a:gd name="T11" fmla="*/ 45 h 45"/>
                <a:gd name="T12" fmla="*/ 39 w 47"/>
                <a:gd name="T13" fmla="*/ 39 h 45"/>
              </a:gdLst>
              <a:ahLst/>
              <a:cxnLst>
                <a:cxn ang="0">
                  <a:pos x="T0" y="T1"/>
                </a:cxn>
                <a:cxn ang="0">
                  <a:pos x="T2" y="T3"/>
                </a:cxn>
                <a:cxn ang="0">
                  <a:pos x="T4" y="T5"/>
                </a:cxn>
                <a:cxn ang="0">
                  <a:pos x="T6" y="T7"/>
                </a:cxn>
                <a:cxn ang="0">
                  <a:pos x="T8" y="T9"/>
                </a:cxn>
                <a:cxn ang="0">
                  <a:pos x="T10" y="T11"/>
                </a:cxn>
                <a:cxn ang="0">
                  <a:pos x="T12" y="T13"/>
                </a:cxn>
              </a:cxnLst>
              <a:rect l="0" t="0" r="r" b="b"/>
              <a:pathLst>
                <a:path w="47" h="45">
                  <a:moveTo>
                    <a:pt x="39" y="39"/>
                  </a:moveTo>
                  <a:cubicBezTo>
                    <a:pt x="44" y="34"/>
                    <a:pt x="47" y="28"/>
                    <a:pt x="47" y="21"/>
                  </a:cubicBezTo>
                  <a:cubicBezTo>
                    <a:pt x="47" y="7"/>
                    <a:pt x="37" y="0"/>
                    <a:pt x="16" y="0"/>
                  </a:cubicBezTo>
                  <a:cubicBezTo>
                    <a:pt x="0" y="0"/>
                    <a:pt x="0" y="0"/>
                    <a:pt x="0" y="0"/>
                  </a:cubicBezTo>
                  <a:cubicBezTo>
                    <a:pt x="0" y="45"/>
                    <a:pt x="0" y="45"/>
                    <a:pt x="0" y="45"/>
                  </a:cubicBezTo>
                  <a:cubicBezTo>
                    <a:pt x="19" y="45"/>
                    <a:pt x="19" y="45"/>
                    <a:pt x="19" y="45"/>
                  </a:cubicBezTo>
                  <a:cubicBezTo>
                    <a:pt x="27" y="45"/>
                    <a:pt x="34" y="43"/>
                    <a:pt x="39" y="39"/>
                  </a:cubicBezTo>
                  <a:close/>
                </a:path>
              </a:pathLst>
            </a:custGeom>
            <a:solidFill>
              <a:srgbClr val="29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2" name="Freeform 30"/>
            <p:cNvSpPr>
              <a:spLocks/>
            </p:cNvSpPr>
            <p:nvPr/>
          </p:nvSpPr>
          <p:spPr bwMode="auto">
            <a:xfrm>
              <a:off x="2780" y="1575"/>
              <a:ext cx="65" cy="58"/>
            </a:xfrm>
            <a:custGeom>
              <a:avLst/>
              <a:gdLst>
                <a:gd name="T0" fmla="*/ 47 w 56"/>
                <a:gd name="T1" fmla="*/ 6 h 50"/>
                <a:gd name="T2" fmla="*/ 24 w 56"/>
                <a:gd name="T3" fmla="*/ 0 h 50"/>
                <a:gd name="T4" fmla="*/ 0 w 56"/>
                <a:gd name="T5" fmla="*/ 0 h 50"/>
                <a:gd name="T6" fmla="*/ 0 w 56"/>
                <a:gd name="T7" fmla="*/ 50 h 50"/>
                <a:gd name="T8" fmla="*/ 24 w 56"/>
                <a:gd name="T9" fmla="*/ 50 h 50"/>
                <a:gd name="T10" fmla="*/ 47 w 56"/>
                <a:gd name="T11" fmla="*/ 43 h 50"/>
                <a:gd name="T12" fmla="*/ 56 w 56"/>
                <a:gd name="T13" fmla="*/ 24 h 50"/>
                <a:gd name="T14" fmla="*/ 47 w 56"/>
                <a:gd name="T15" fmla="*/ 6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50">
                  <a:moveTo>
                    <a:pt x="47" y="6"/>
                  </a:moveTo>
                  <a:cubicBezTo>
                    <a:pt x="42" y="2"/>
                    <a:pt x="34" y="0"/>
                    <a:pt x="24" y="0"/>
                  </a:cubicBezTo>
                  <a:cubicBezTo>
                    <a:pt x="0" y="0"/>
                    <a:pt x="0" y="0"/>
                    <a:pt x="0" y="0"/>
                  </a:cubicBezTo>
                  <a:cubicBezTo>
                    <a:pt x="0" y="50"/>
                    <a:pt x="0" y="50"/>
                    <a:pt x="0" y="50"/>
                  </a:cubicBezTo>
                  <a:cubicBezTo>
                    <a:pt x="24" y="50"/>
                    <a:pt x="24" y="50"/>
                    <a:pt x="24" y="50"/>
                  </a:cubicBezTo>
                  <a:cubicBezTo>
                    <a:pt x="34" y="50"/>
                    <a:pt x="42" y="48"/>
                    <a:pt x="47" y="43"/>
                  </a:cubicBezTo>
                  <a:cubicBezTo>
                    <a:pt x="53" y="38"/>
                    <a:pt x="56" y="32"/>
                    <a:pt x="56" y="24"/>
                  </a:cubicBezTo>
                  <a:cubicBezTo>
                    <a:pt x="56" y="17"/>
                    <a:pt x="53" y="11"/>
                    <a:pt x="47" y="6"/>
                  </a:cubicBezTo>
                  <a:close/>
                </a:path>
              </a:pathLst>
            </a:custGeom>
            <a:solidFill>
              <a:srgbClr val="29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3" name="Freeform 31"/>
            <p:cNvSpPr>
              <a:spLocks/>
            </p:cNvSpPr>
            <p:nvPr/>
          </p:nvSpPr>
          <p:spPr bwMode="auto">
            <a:xfrm>
              <a:off x="2460" y="2814"/>
              <a:ext cx="479" cy="140"/>
            </a:xfrm>
            <a:custGeom>
              <a:avLst/>
              <a:gdLst>
                <a:gd name="T0" fmla="*/ 298 w 409"/>
                <a:gd name="T1" fmla="*/ 0 h 120"/>
                <a:gd name="T2" fmla="*/ 283 w 409"/>
                <a:gd name="T3" fmla="*/ 0 h 120"/>
                <a:gd name="T4" fmla="*/ 135 w 409"/>
                <a:gd name="T5" fmla="*/ 0 h 120"/>
                <a:gd name="T6" fmla="*/ 128 w 409"/>
                <a:gd name="T7" fmla="*/ 0 h 120"/>
                <a:gd name="T8" fmla="*/ 0 w 409"/>
                <a:gd name="T9" fmla="*/ 82 h 120"/>
                <a:gd name="T10" fmla="*/ 0 w 409"/>
                <a:gd name="T11" fmla="*/ 120 h 120"/>
                <a:gd name="T12" fmla="*/ 153 w 409"/>
                <a:gd name="T13" fmla="*/ 120 h 120"/>
                <a:gd name="T14" fmla="*/ 265 w 409"/>
                <a:gd name="T15" fmla="*/ 120 h 120"/>
                <a:gd name="T16" fmla="*/ 409 w 409"/>
                <a:gd name="T17" fmla="*/ 120 h 120"/>
                <a:gd name="T18" fmla="*/ 409 w 409"/>
                <a:gd name="T19" fmla="*/ 82 h 120"/>
                <a:gd name="T20" fmla="*/ 298 w 409"/>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20">
                  <a:moveTo>
                    <a:pt x="298" y="0"/>
                  </a:moveTo>
                  <a:cubicBezTo>
                    <a:pt x="283" y="0"/>
                    <a:pt x="283" y="0"/>
                    <a:pt x="283" y="0"/>
                  </a:cubicBezTo>
                  <a:cubicBezTo>
                    <a:pt x="135" y="0"/>
                    <a:pt x="135" y="0"/>
                    <a:pt x="135" y="0"/>
                  </a:cubicBezTo>
                  <a:cubicBezTo>
                    <a:pt x="128" y="0"/>
                    <a:pt x="128" y="0"/>
                    <a:pt x="128" y="0"/>
                  </a:cubicBezTo>
                  <a:cubicBezTo>
                    <a:pt x="148" y="72"/>
                    <a:pt x="121" y="82"/>
                    <a:pt x="0" y="82"/>
                  </a:cubicBezTo>
                  <a:cubicBezTo>
                    <a:pt x="0" y="120"/>
                    <a:pt x="0" y="120"/>
                    <a:pt x="0" y="120"/>
                  </a:cubicBezTo>
                  <a:cubicBezTo>
                    <a:pt x="153" y="120"/>
                    <a:pt x="153" y="120"/>
                    <a:pt x="153" y="120"/>
                  </a:cubicBezTo>
                  <a:cubicBezTo>
                    <a:pt x="265" y="120"/>
                    <a:pt x="265" y="120"/>
                    <a:pt x="265" y="120"/>
                  </a:cubicBezTo>
                  <a:cubicBezTo>
                    <a:pt x="409" y="120"/>
                    <a:pt x="409" y="120"/>
                    <a:pt x="409" y="120"/>
                  </a:cubicBezTo>
                  <a:cubicBezTo>
                    <a:pt x="409" y="82"/>
                    <a:pt x="409" y="82"/>
                    <a:pt x="409" y="82"/>
                  </a:cubicBezTo>
                  <a:cubicBezTo>
                    <a:pt x="289" y="82"/>
                    <a:pt x="277" y="72"/>
                    <a:pt x="298" y="0"/>
                  </a:cubicBez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4" name="Freeform 32"/>
            <p:cNvSpPr>
              <a:spLocks noEditPoints="1"/>
            </p:cNvSpPr>
            <p:nvPr/>
          </p:nvSpPr>
          <p:spPr bwMode="auto">
            <a:xfrm>
              <a:off x="2334" y="2278"/>
              <a:ext cx="733" cy="536"/>
            </a:xfrm>
            <a:custGeom>
              <a:avLst/>
              <a:gdLst>
                <a:gd name="T0" fmla="*/ 588 w 626"/>
                <a:gd name="T1" fmla="*/ 0 h 457"/>
                <a:gd name="T2" fmla="*/ 34 w 626"/>
                <a:gd name="T3" fmla="*/ 0 h 457"/>
                <a:gd name="T4" fmla="*/ 0 w 626"/>
                <a:gd name="T5" fmla="*/ 35 h 457"/>
                <a:gd name="T6" fmla="*/ 0 w 626"/>
                <a:gd name="T7" fmla="*/ 422 h 457"/>
                <a:gd name="T8" fmla="*/ 34 w 626"/>
                <a:gd name="T9" fmla="*/ 457 h 457"/>
                <a:gd name="T10" fmla="*/ 588 w 626"/>
                <a:gd name="T11" fmla="*/ 457 h 457"/>
                <a:gd name="T12" fmla="*/ 626 w 626"/>
                <a:gd name="T13" fmla="*/ 422 h 457"/>
                <a:gd name="T14" fmla="*/ 626 w 626"/>
                <a:gd name="T15" fmla="*/ 35 h 457"/>
                <a:gd name="T16" fmla="*/ 588 w 626"/>
                <a:gd name="T17" fmla="*/ 0 h 457"/>
                <a:gd name="T18" fmla="*/ 578 w 626"/>
                <a:gd name="T19" fmla="*/ 48 h 457"/>
                <a:gd name="T20" fmla="*/ 578 w 626"/>
                <a:gd name="T21" fmla="*/ 409 h 457"/>
                <a:gd name="T22" fmla="*/ 48 w 626"/>
                <a:gd name="T23" fmla="*/ 409 h 457"/>
                <a:gd name="T24" fmla="*/ 48 w 626"/>
                <a:gd name="T25" fmla="*/ 48 h 457"/>
                <a:gd name="T26" fmla="*/ 579 w 626"/>
                <a:gd name="T27" fmla="*/ 47 h 457"/>
                <a:gd name="T28" fmla="*/ 578 w 626"/>
                <a:gd name="T29" fmla="*/ 4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6" h="457">
                  <a:moveTo>
                    <a:pt x="588" y="0"/>
                  </a:moveTo>
                  <a:cubicBezTo>
                    <a:pt x="34" y="0"/>
                    <a:pt x="34" y="0"/>
                    <a:pt x="34" y="0"/>
                  </a:cubicBezTo>
                  <a:cubicBezTo>
                    <a:pt x="15" y="0"/>
                    <a:pt x="0" y="16"/>
                    <a:pt x="0" y="35"/>
                  </a:cubicBezTo>
                  <a:cubicBezTo>
                    <a:pt x="0" y="422"/>
                    <a:pt x="0" y="422"/>
                    <a:pt x="0" y="422"/>
                  </a:cubicBezTo>
                  <a:cubicBezTo>
                    <a:pt x="0" y="440"/>
                    <a:pt x="15" y="457"/>
                    <a:pt x="34" y="457"/>
                  </a:cubicBezTo>
                  <a:cubicBezTo>
                    <a:pt x="588" y="457"/>
                    <a:pt x="588" y="457"/>
                    <a:pt x="588" y="457"/>
                  </a:cubicBezTo>
                  <a:cubicBezTo>
                    <a:pt x="607" y="457"/>
                    <a:pt x="626" y="440"/>
                    <a:pt x="626" y="422"/>
                  </a:cubicBezTo>
                  <a:cubicBezTo>
                    <a:pt x="626" y="35"/>
                    <a:pt x="626" y="35"/>
                    <a:pt x="626" y="35"/>
                  </a:cubicBezTo>
                  <a:cubicBezTo>
                    <a:pt x="626" y="16"/>
                    <a:pt x="607" y="0"/>
                    <a:pt x="588" y="0"/>
                  </a:cubicBezTo>
                  <a:close/>
                  <a:moveTo>
                    <a:pt x="578" y="48"/>
                  </a:moveTo>
                  <a:cubicBezTo>
                    <a:pt x="578" y="409"/>
                    <a:pt x="578" y="409"/>
                    <a:pt x="578" y="409"/>
                  </a:cubicBezTo>
                  <a:cubicBezTo>
                    <a:pt x="48" y="409"/>
                    <a:pt x="48" y="409"/>
                    <a:pt x="48" y="409"/>
                  </a:cubicBezTo>
                  <a:cubicBezTo>
                    <a:pt x="48" y="48"/>
                    <a:pt x="48" y="48"/>
                    <a:pt x="48" y="48"/>
                  </a:cubicBezTo>
                  <a:cubicBezTo>
                    <a:pt x="579" y="47"/>
                    <a:pt x="579" y="47"/>
                    <a:pt x="579" y="47"/>
                  </a:cubicBezTo>
                  <a:lnTo>
                    <a:pt x="578" y="48"/>
                  </a:ln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5" name="Freeform 33"/>
            <p:cNvSpPr>
              <a:spLocks/>
            </p:cNvSpPr>
            <p:nvPr/>
          </p:nvSpPr>
          <p:spPr bwMode="auto">
            <a:xfrm>
              <a:off x="2389" y="2334"/>
              <a:ext cx="621" cy="423"/>
            </a:xfrm>
            <a:custGeom>
              <a:avLst/>
              <a:gdLst>
                <a:gd name="T0" fmla="*/ 620 w 621"/>
                <a:gd name="T1" fmla="*/ 1 h 423"/>
                <a:gd name="T2" fmla="*/ 620 w 621"/>
                <a:gd name="T3" fmla="*/ 423 h 423"/>
                <a:gd name="T4" fmla="*/ 0 w 621"/>
                <a:gd name="T5" fmla="*/ 423 h 423"/>
                <a:gd name="T6" fmla="*/ 0 w 621"/>
                <a:gd name="T7" fmla="*/ 1 h 423"/>
                <a:gd name="T8" fmla="*/ 621 w 621"/>
                <a:gd name="T9" fmla="*/ 0 h 423"/>
                <a:gd name="T10" fmla="*/ 620 w 621"/>
                <a:gd name="T11" fmla="*/ 1 h 423"/>
              </a:gdLst>
              <a:ahLst/>
              <a:cxnLst>
                <a:cxn ang="0">
                  <a:pos x="T0" y="T1"/>
                </a:cxn>
                <a:cxn ang="0">
                  <a:pos x="T2" y="T3"/>
                </a:cxn>
                <a:cxn ang="0">
                  <a:pos x="T4" y="T5"/>
                </a:cxn>
                <a:cxn ang="0">
                  <a:pos x="T6" y="T7"/>
                </a:cxn>
                <a:cxn ang="0">
                  <a:pos x="T8" y="T9"/>
                </a:cxn>
                <a:cxn ang="0">
                  <a:pos x="T10" y="T11"/>
                </a:cxn>
              </a:cxnLst>
              <a:rect l="0" t="0" r="r" b="b"/>
              <a:pathLst>
                <a:path w="621" h="423">
                  <a:moveTo>
                    <a:pt x="620" y="1"/>
                  </a:moveTo>
                  <a:lnTo>
                    <a:pt x="620" y="423"/>
                  </a:lnTo>
                  <a:lnTo>
                    <a:pt x="0" y="423"/>
                  </a:lnTo>
                  <a:lnTo>
                    <a:pt x="0" y="1"/>
                  </a:lnTo>
                  <a:lnTo>
                    <a:pt x="621" y="0"/>
                  </a:lnTo>
                  <a:lnTo>
                    <a:pt x="620" y="1"/>
                  </a:lnTo>
                  <a:close/>
                </a:path>
              </a:pathLst>
            </a:custGeom>
            <a:solidFill>
              <a:srgbClr val="00BB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6" name="Freeform 34"/>
            <p:cNvSpPr>
              <a:spLocks/>
            </p:cNvSpPr>
            <p:nvPr/>
          </p:nvSpPr>
          <p:spPr bwMode="auto">
            <a:xfrm>
              <a:off x="2389" y="2334"/>
              <a:ext cx="621" cy="423"/>
            </a:xfrm>
            <a:custGeom>
              <a:avLst/>
              <a:gdLst>
                <a:gd name="T0" fmla="*/ 620 w 621"/>
                <a:gd name="T1" fmla="*/ 1 h 423"/>
                <a:gd name="T2" fmla="*/ 620 w 621"/>
                <a:gd name="T3" fmla="*/ 423 h 423"/>
                <a:gd name="T4" fmla="*/ 0 w 621"/>
                <a:gd name="T5" fmla="*/ 423 h 423"/>
                <a:gd name="T6" fmla="*/ 0 w 621"/>
                <a:gd name="T7" fmla="*/ 1 h 423"/>
                <a:gd name="T8" fmla="*/ 621 w 621"/>
                <a:gd name="T9" fmla="*/ 0 h 423"/>
                <a:gd name="T10" fmla="*/ 620 w 621"/>
                <a:gd name="T11" fmla="*/ 1 h 423"/>
              </a:gdLst>
              <a:ahLst/>
              <a:cxnLst>
                <a:cxn ang="0">
                  <a:pos x="T0" y="T1"/>
                </a:cxn>
                <a:cxn ang="0">
                  <a:pos x="T2" y="T3"/>
                </a:cxn>
                <a:cxn ang="0">
                  <a:pos x="T4" y="T5"/>
                </a:cxn>
                <a:cxn ang="0">
                  <a:pos x="T6" y="T7"/>
                </a:cxn>
                <a:cxn ang="0">
                  <a:pos x="T8" y="T9"/>
                </a:cxn>
                <a:cxn ang="0">
                  <a:pos x="T10" y="T11"/>
                </a:cxn>
              </a:cxnLst>
              <a:rect l="0" t="0" r="r" b="b"/>
              <a:pathLst>
                <a:path w="621" h="423">
                  <a:moveTo>
                    <a:pt x="620" y="1"/>
                  </a:moveTo>
                  <a:lnTo>
                    <a:pt x="620" y="423"/>
                  </a:lnTo>
                  <a:lnTo>
                    <a:pt x="0" y="423"/>
                  </a:lnTo>
                  <a:lnTo>
                    <a:pt x="0" y="1"/>
                  </a:lnTo>
                  <a:lnTo>
                    <a:pt x="621" y="0"/>
                  </a:lnTo>
                  <a:lnTo>
                    <a:pt x="62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7" name="Freeform 35"/>
            <p:cNvSpPr>
              <a:spLocks/>
            </p:cNvSpPr>
            <p:nvPr/>
          </p:nvSpPr>
          <p:spPr bwMode="auto">
            <a:xfrm>
              <a:off x="2334" y="2278"/>
              <a:ext cx="688" cy="536"/>
            </a:xfrm>
            <a:custGeom>
              <a:avLst/>
              <a:gdLst>
                <a:gd name="T0" fmla="*/ 48 w 588"/>
                <a:gd name="T1" fmla="*/ 409 h 457"/>
                <a:gd name="T2" fmla="*/ 47 w 588"/>
                <a:gd name="T3" fmla="*/ 409 h 457"/>
                <a:gd name="T4" fmla="*/ 47 w 588"/>
                <a:gd name="T5" fmla="*/ 48 h 457"/>
                <a:gd name="T6" fmla="*/ 532 w 588"/>
                <a:gd name="T7" fmla="*/ 47 h 457"/>
                <a:gd name="T8" fmla="*/ 588 w 588"/>
                <a:gd name="T9" fmla="*/ 0 h 457"/>
                <a:gd name="T10" fmla="*/ 588 w 588"/>
                <a:gd name="T11" fmla="*/ 0 h 457"/>
                <a:gd name="T12" fmla="*/ 34 w 588"/>
                <a:gd name="T13" fmla="*/ 0 h 457"/>
                <a:gd name="T14" fmla="*/ 0 w 588"/>
                <a:gd name="T15" fmla="*/ 35 h 457"/>
                <a:gd name="T16" fmla="*/ 0 w 588"/>
                <a:gd name="T17" fmla="*/ 422 h 457"/>
                <a:gd name="T18" fmla="*/ 34 w 588"/>
                <a:gd name="T19" fmla="*/ 457 h 457"/>
                <a:gd name="T20" fmla="*/ 47 w 588"/>
                <a:gd name="T21" fmla="*/ 457 h 457"/>
                <a:gd name="T22" fmla="*/ 104 w 588"/>
                <a:gd name="T23" fmla="*/ 409 h 457"/>
                <a:gd name="T24" fmla="*/ 48 w 588"/>
                <a:gd name="T25" fmla="*/ 40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8" h="457">
                  <a:moveTo>
                    <a:pt x="48" y="409"/>
                  </a:moveTo>
                  <a:cubicBezTo>
                    <a:pt x="47" y="409"/>
                    <a:pt x="47" y="409"/>
                    <a:pt x="47" y="409"/>
                  </a:cubicBezTo>
                  <a:cubicBezTo>
                    <a:pt x="47" y="48"/>
                    <a:pt x="47" y="48"/>
                    <a:pt x="47" y="48"/>
                  </a:cubicBezTo>
                  <a:cubicBezTo>
                    <a:pt x="532" y="47"/>
                    <a:pt x="532" y="47"/>
                    <a:pt x="532" y="47"/>
                  </a:cubicBezTo>
                  <a:cubicBezTo>
                    <a:pt x="588" y="0"/>
                    <a:pt x="588" y="0"/>
                    <a:pt x="588" y="0"/>
                  </a:cubicBezTo>
                  <a:cubicBezTo>
                    <a:pt x="588" y="0"/>
                    <a:pt x="588" y="0"/>
                    <a:pt x="588" y="0"/>
                  </a:cubicBezTo>
                  <a:cubicBezTo>
                    <a:pt x="34" y="0"/>
                    <a:pt x="34" y="0"/>
                    <a:pt x="34" y="0"/>
                  </a:cubicBezTo>
                  <a:cubicBezTo>
                    <a:pt x="15" y="0"/>
                    <a:pt x="0" y="16"/>
                    <a:pt x="0" y="35"/>
                  </a:cubicBezTo>
                  <a:cubicBezTo>
                    <a:pt x="0" y="422"/>
                    <a:pt x="0" y="422"/>
                    <a:pt x="0" y="422"/>
                  </a:cubicBezTo>
                  <a:cubicBezTo>
                    <a:pt x="0" y="440"/>
                    <a:pt x="15" y="457"/>
                    <a:pt x="34" y="457"/>
                  </a:cubicBezTo>
                  <a:cubicBezTo>
                    <a:pt x="47" y="457"/>
                    <a:pt x="47" y="457"/>
                    <a:pt x="47" y="457"/>
                  </a:cubicBezTo>
                  <a:cubicBezTo>
                    <a:pt x="104" y="409"/>
                    <a:pt x="104" y="409"/>
                    <a:pt x="104" y="409"/>
                  </a:cubicBezTo>
                  <a:lnTo>
                    <a:pt x="48" y="409"/>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8" name="Freeform 36"/>
            <p:cNvSpPr>
              <a:spLocks/>
            </p:cNvSpPr>
            <p:nvPr/>
          </p:nvSpPr>
          <p:spPr bwMode="auto">
            <a:xfrm>
              <a:off x="2389" y="2334"/>
              <a:ext cx="568" cy="423"/>
            </a:xfrm>
            <a:custGeom>
              <a:avLst/>
              <a:gdLst>
                <a:gd name="T0" fmla="*/ 0 w 568"/>
                <a:gd name="T1" fmla="*/ 423 h 423"/>
                <a:gd name="T2" fmla="*/ 1 w 568"/>
                <a:gd name="T3" fmla="*/ 423 h 423"/>
                <a:gd name="T4" fmla="*/ 1 w 568"/>
                <a:gd name="T5" fmla="*/ 1 h 423"/>
                <a:gd name="T6" fmla="*/ 568 w 568"/>
                <a:gd name="T7" fmla="*/ 0 h 423"/>
                <a:gd name="T8" fmla="*/ 568 w 568"/>
                <a:gd name="T9" fmla="*/ 0 h 423"/>
                <a:gd name="T10" fmla="*/ 0 w 568"/>
                <a:gd name="T11" fmla="*/ 1 h 423"/>
                <a:gd name="T12" fmla="*/ 0 w 568"/>
                <a:gd name="T13" fmla="*/ 423 h 423"/>
              </a:gdLst>
              <a:ahLst/>
              <a:cxnLst>
                <a:cxn ang="0">
                  <a:pos x="T0" y="T1"/>
                </a:cxn>
                <a:cxn ang="0">
                  <a:pos x="T2" y="T3"/>
                </a:cxn>
                <a:cxn ang="0">
                  <a:pos x="T4" y="T5"/>
                </a:cxn>
                <a:cxn ang="0">
                  <a:pos x="T6" y="T7"/>
                </a:cxn>
                <a:cxn ang="0">
                  <a:pos x="T8" y="T9"/>
                </a:cxn>
                <a:cxn ang="0">
                  <a:pos x="T10" y="T11"/>
                </a:cxn>
                <a:cxn ang="0">
                  <a:pos x="T12" y="T13"/>
                </a:cxn>
              </a:cxnLst>
              <a:rect l="0" t="0" r="r" b="b"/>
              <a:pathLst>
                <a:path w="568" h="423">
                  <a:moveTo>
                    <a:pt x="0" y="423"/>
                  </a:moveTo>
                  <a:lnTo>
                    <a:pt x="1" y="423"/>
                  </a:lnTo>
                  <a:lnTo>
                    <a:pt x="1" y="1"/>
                  </a:lnTo>
                  <a:lnTo>
                    <a:pt x="568" y="0"/>
                  </a:lnTo>
                  <a:lnTo>
                    <a:pt x="568" y="0"/>
                  </a:lnTo>
                  <a:lnTo>
                    <a:pt x="0" y="1"/>
                  </a:lnTo>
                  <a:lnTo>
                    <a:pt x="0" y="423"/>
                  </a:ln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9" name="Rectangle 37"/>
            <p:cNvSpPr>
              <a:spLocks noChangeArrowheads="1"/>
            </p:cNvSpPr>
            <p:nvPr/>
          </p:nvSpPr>
          <p:spPr bwMode="auto">
            <a:xfrm>
              <a:off x="2460" y="2910"/>
              <a:ext cx="479" cy="44"/>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0" name="Oval 38"/>
            <p:cNvSpPr>
              <a:spLocks noChangeArrowheads="1"/>
            </p:cNvSpPr>
            <p:nvPr/>
          </p:nvSpPr>
          <p:spPr bwMode="auto">
            <a:xfrm>
              <a:off x="2687" y="2298"/>
              <a:ext cx="20" cy="21"/>
            </a:xfrm>
            <a:prstGeom prst="ellipse">
              <a:avLst/>
            </a:prstGeom>
            <a:solidFill>
              <a:srgbClr val="BAC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1" name="Freeform 39"/>
            <p:cNvSpPr>
              <a:spLocks/>
            </p:cNvSpPr>
            <p:nvPr/>
          </p:nvSpPr>
          <p:spPr bwMode="auto">
            <a:xfrm>
              <a:off x="2567" y="2383"/>
              <a:ext cx="264" cy="155"/>
            </a:xfrm>
            <a:custGeom>
              <a:avLst/>
              <a:gdLst>
                <a:gd name="T0" fmla="*/ 113 w 226"/>
                <a:gd name="T1" fmla="*/ 0 h 133"/>
                <a:gd name="T2" fmla="*/ 111 w 226"/>
                <a:gd name="T3" fmla="*/ 0 h 133"/>
                <a:gd name="T4" fmla="*/ 2 w 226"/>
                <a:gd name="T5" fmla="*/ 63 h 133"/>
                <a:gd name="T6" fmla="*/ 0 w 226"/>
                <a:gd name="T7" fmla="*/ 66 h 133"/>
                <a:gd name="T8" fmla="*/ 2 w 226"/>
                <a:gd name="T9" fmla="*/ 69 h 133"/>
                <a:gd name="T10" fmla="*/ 112 w 226"/>
                <a:gd name="T11" fmla="*/ 133 h 133"/>
                <a:gd name="T12" fmla="*/ 114 w 226"/>
                <a:gd name="T13" fmla="*/ 133 h 133"/>
                <a:gd name="T14" fmla="*/ 115 w 226"/>
                <a:gd name="T15" fmla="*/ 133 h 133"/>
                <a:gd name="T16" fmla="*/ 225 w 226"/>
                <a:gd name="T17" fmla="*/ 69 h 133"/>
                <a:gd name="T18" fmla="*/ 226 w 226"/>
                <a:gd name="T19" fmla="*/ 67 h 133"/>
                <a:gd name="T20" fmla="*/ 225 w 226"/>
                <a:gd name="T21" fmla="*/ 64 h 133"/>
                <a:gd name="T22" fmla="*/ 115 w 226"/>
                <a:gd name="T23" fmla="*/ 0 h 133"/>
                <a:gd name="T24" fmla="*/ 113 w 226"/>
                <a:gd name="T25"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133">
                  <a:moveTo>
                    <a:pt x="113" y="0"/>
                  </a:moveTo>
                  <a:cubicBezTo>
                    <a:pt x="112" y="0"/>
                    <a:pt x="112" y="0"/>
                    <a:pt x="111" y="0"/>
                  </a:cubicBezTo>
                  <a:cubicBezTo>
                    <a:pt x="2" y="63"/>
                    <a:pt x="2" y="63"/>
                    <a:pt x="2" y="63"/>
                  </a:cubicBezTo>
                  <a:cubicBezTo>
                    <a:pt x="1" y="64"/>
                    <a:pt x="0" y="65"/>
                    <a:pt x="0" y="66"/>
                  </a:cubicBezTo>
                  <a:cubicBezTo>
                    <a:pt x="0" y="67"/>
                    <a:pt x="1" y="68"/>
                    <a:pt x="2" y="69"/>
                  </a:cubicBezTo>
                  <a:cubicBezTo>
                    <a:pt x="112" y="133"/>
                    <a:pt x="112" y="133"/>
                    <a:pt x="112" y="133"/>
                  </a:cubicBezTo>
                  <a:cubicBezTo>
                    <a:pt x="112" y="133"/>
                    <a:pt x="113" y="133"/>
                    <a:pt x="114" y="133"/>
                  </a:cubicBezTo>
                  <a:cubicBezTo>
                    <a:pt x="114" y="133"/>
                    <a:pt x="115" y="133"/>
                    <a:pt x="115" y="133"/>
                  </a:cubicBezTo>
                  <a:cubicBezTo>
                    <a:pt x="225" y="69"/>
                    <a:pt x="225" y="69"/>
                    <a:pt x="225" y="69"/>
                  </a:cubicBezTo>
                  <a:cubicBezTo>
                    <a:pt x="226" y="69"/>
                    <a:pt x="226" y="68"/>
                    <a:pt x="226" y="67"/>
                  </a:cubicBezTo>
                  <a:cubicBezTo>
                    <a:pt x="226" y="65"/>
                    <a:pt x="226" y="64"/>
                    <a:pt x="225" y="64"/>
                  </a:cubicBezTo>
                  <a:cubicBezTo>
                    <a:pt x="115" y="0"/>
                    <a:pt x="115" y="0"/>
                    <a:pt x="115" y="0"/>
                  </a:cubicBezTo>
                  <a:cubicBezTo>
                    <a:pt x="114" y="0"/>
                    <a:pt x="114" y="0"/>
                    <a:pt x="113" y="0"/>
                  </a:cubicBezTo>
                </a:path>
              </a:pathLst>
            </a:custGeom>
            <a:solidFill>
              <a:srgbClr val="E5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2" name="Freeform 40"/>
            <p:cNvSpPr>
              <a:spLocks/>
            </p:cNvSpPr>
            <p:nvPr/>
          </p:nvSpPr>
          <p:spPr bwMode="auto">
            <a:xfrm>
              <a:off x="2549" y="2488"/>
              <a:ext cx="136" cy="232"/>
            </a:xfrm>
            <a:custGeom>
              <a:avLst/>
              <a:gdLst>
                <a:gd name="T0" fmla="*/ 3 w 116"/>
                <a:gd name="T1" fmla="*/ 0 h 198"/>
                <a:gd name="T2" fmla="*/ 1 w 116"/>
                <a:gd name="T3" fmla="*/ 1 h 198"/>
                <a:gd name="T4" fmla="*/ 0 w 116"/>
                <a:gd name="T5" fmla="*/ 4 h 198"/>
                <a:gd name="T6" fmla="*/ 0 w 116"/>
                <a:gd name="T7" fmla="*/ 131 h 198"/>
                <a:gd name="T8" fmla="*/ 1 w 116"/>
                <a:gd name="T9" fmla="*/ 134 h 198"/>
                <a:gd name="T10" fmla="*/ 111 w 116"/>
                <a:gd name="T11" fmla="*/ 197 h 198"/>
                <a:gd name="T12" fmla="*/ 113 w 116"/>
                <a:gd name="T13" fmla="*/ 198 h 198"/>
                <a:gd name="T14" fmla="*/ 114 w 116"/>
                <a:gd name="T15" fmla="*/ 197 h 198"/>
                <a:gd name="T16" fmla="*/ 116 w 116"/>
                <a:gd name="T17" fmla="*/ 194 h 198"/>
                <a:gd name="T18" fmla="*/ 116 w 116"/>
                <a:gd name="T19" fmla="*/ 67 h 198"/>
                <a:gd name="T20" fmla="*/ 114 w 116"/>
                <a:gd name="T21" fmla="*/ 64 h 198"/>
                <a:gd name="T22" fmla="*/ 5 w 116"/>
                <a:gd name="T23" fmla="*/ 1 h 198"/>
                <a:gd name="T24" fmla="*/ 3 w 116"/>
                <a:gd name="T2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98">
                  <a:moveTo>
                    <a:pt x="3" y="0"/>
                  </a:moveTo>
                  <a:cubicBezTo>
                    <a:pt x="2" y="0"/>
                    <a:pt x="2" y="0"/>
                    <a:pt x="1" y="1"/>
                  </a:cubicBezTo>
                  <a:cubicBezTo>
                    <a:pt x="0" y="1"/>
                    <a:pt x="0" y="2"/>
                    <a:pt x="0" y="4"/>
                  </a:cubicBezTo>
                  <a:cubicBezTo>
                    <a:pt x="0" y="131"/>
                    <a:pt x="0" y="131"/>
                    <a:pt x="0" y="131"/>
                  </a:cubicBezTo>
                  <a:cubicBezTo>
                    <a:pt x="0" y="132"/>
                    <a:pt x="0" y="133"/>
                    <a:pt x="1" y="134"/>
                  </a:cubicBezTo>
                  <a:cubicBezTo>
                    <a:pt x="111" y="197"/>
                    <a:pt x="111" y="197"/>
                    <a:pt x="111" y="197"/>
                  </a:cubicBezTo>
                  <a:cubicBezTo>
                    <a:pt x="112" y="197"/>
                    <a:pt x="112" y="198"/>
                    <a:pt x="113" y="198"/>
                  </a:cubicBezTo>
                  <a:cubicBezTo>
                    <a:pt x="113" y="198"/>
                    <a:pt x="114" y="197"/>
                    <a:pt x="114" y="197"/>
                  </a:cubicBezTo>
                  <a:cubicBezTo>
                    <a:pt x="115" y="197"/>
                    <a:pt x="116" y="196"/>
                    <a:pt x="116" y="194"/>
                  </a:cubicBezTo>
                  <a:cubicBezTo>
                    <a:pt x="116" y="67"/>
                    <a:pt x="116" y="67"/>
                    <a:pt x="116" y="67"/>
                  </a:cubicBezTo>
                  <a:cubicBezTo>
                    <a:pt x="116" y="66"/>
                    <a:pt x="115" y="65"/>
                    <a:pt x="114" y="64"/>
                  </a:cubicBezTo>
                  <a:cubicBezTo>
                    <a:pt x="5" y="1"/>
                    <a:pt x="5" y="1"/>
                    <a:pt x="5" y="1"/>
                  </a:cubicBezTo>
                  <a:cubicBezTo>
                    <a:pt x="4" y="0"/>
                    <a:pt x="3" y="0"/>
                    <a:pt x="3" y="0"/>
                  </a:cubicBezTo>
                </a:path>
              </a:pathLst>
            </a:custGeom>
            <a:solidFill>
              <a:srgbClr val="CCF1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3" name="Freeform 41"/>
            <p:cNvSpPr>
              <a:spLocks/>
            </p:cNvSpPr>
            <p:nvPr/>
          </p:nvSpPr>
          <p:spPr bwMode="auto">
            <a:xfrm>
              <a:off x="2714" y="2489"/>
              <a:ext cx="136" cy="231"/>
            </a:xfrm>
            <a:custGeom>
              <a:avLst/>
              <a:gdLst>
                <a:gd name="T0" fmla="*/ 113 w 116"/>
                <a:gd name="T1" fmla="*/ 0 h 197"/>
                <a:gd name="T2" fmla="*/ 111 w 116"/>
                <a:gd name="T3" fmla="*/ 1 h 197"/>
                <a:gd name="T4" fmla="*/ 1 w 116"/>
                <a:gd name="T5" fmla="*/ 64 h 197"/>
                <a:gd name="T6" fmla="*/ 0 w 116"/>
                <a:gd name="T7" fmla="*/ 67 h 197"/>
                <a:gd name="T8" fmla="*/ 0 w 116"/>
                <a:gd name="T9" fmla="*/ 193 h 197"/>
                <a:gd name="T10" fmla="*/ 1 w 116"/>
                <a:gd name="T11" fmla="*/ 196 h 197"/>
                <a:gd name="T12" fmla="*/ 3 w 116"/>
                <a:gd name="T13" fmla="*/ 197 h 197"/>
                <a:gd name="T14" fmla="*/ 5 w 116"/>
                <a:gd name="T15" fmla="*/ 196 h 197"/>
                <a:gd name="T16" fmla="*/ 114 w 116"/>
                <a:gd name="T17" fmla="*/ 133 h 197"/>
                <a:gd name="T18" fmla="*/ 116 w 116"/>
                <a:gd name="T19" fmla="*/ 130 h 197"/>
                <a:gd name="T20" fmla="*/ 116 w 116"/>
                <a:gd name="T21" fmla="*/ 3 h 197"/>
                <a:gd name="T22" fmla="*/ 114 w 116"/>
                <a:gd name="T23" fmla="*/ 1 h 197"/>
                <a:gd name="T24" fmla="*/ 113 w 116"/>
                <a:gd name="T2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97">
                  <a:moveTo>
                    <a:pt x="113" y="0"/>
                  </a:moveTo>
                  <a:cubicBezTo>
                    <a:pt x="112" y="0"/>
                    <a:pt x="112" y="0"/>
                    <a:pt x="111" y="1"/>
                  </a:cubicBezTo>
                  <a:cubicBezTo>
                    <a:pt x="1" y="64"/>
                    <a:pt x="1" y="64"/>
                    <a:pt x="1" y="64"/>
                  </a:cubicBezTo>
                  <a:cubicBezTo>
                    <a:pt x="0" y="65"/>
                    <a:pt x="0" y="66"/>
                    <a:pt x="0" y="67"/>
                  </a:cubicBezTo>
                  <a:cubicBezTo>
                    <a:pt x="0" y="193"/>
                    <a:pt x="0" y="193"/>
                    <a:pt x="0" y="193"/>
                  </a:cubicBezTo>
                  <a:cubicBezTo>
                    <a:pt x="0" y="195"/>
                    <a:pt x="0" y="196"/>
                    <a:pt x="1" y="196"/>
                  </a:cubicBezTo>
                  <a:cubicBezTo>
                    <a:pt x="2" y="196"/>
                    <a:pt x="2" y="197"/>
                    <a:pt x="3" y="197"/>
                  </a:cubicBezTo>
                  <a:cubicBezTo>
                    <a:pt x="3" y="197"/>
                    <a:pt x="4" y="196"/>
                    <a:pt x="5" y="196"/>
                  </a:cubicBezTo>
                  <a:cubicBezTo>
                    <a:pt x="114" y="133"/>
                    <a:pt x="114" y="133"/>
                    <a:pt x="114" y="133"/>
                  </a:cubicBezTo>
                  <a:cubicBezTo>
                    <a:pt x="115" y="132"/>
                    <a:pt x="116" y="131"/>
                    <a:pt x="116" y="130"/>
                  </a:cubicBezTo>
                  <a:cubicBezTo>
                    <a:pt x="116" y="3"/>
                    <a:pt x="116" y="3"/>
                    <a:pt x="116" y="3"/>
                  </a:cubicBezTo>
                  <a:cubicBezTo>
                    <a:pt x="116" y="2"/>
                    <a:pt x="115" y="1"/>
                    <a:pt x="114" y="1"/>
                  </a:cubicBezTo>
                  <a:cubicBezTo>
                    <a:pt x="114" y="0"/>
                    <a:pt x="113" y="0"/>
                    <a:pt x="113" y="0"/>
                  </a:cubicBezTo>
                </a:path>
              </a:pathLst>
            </a:custGeom>
            <a:solidFill>
              <a:srgbClr val="80DD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4" name="Freeform 42"/>
            <p:cNvSpPr>
              <a:spLocks/>
            </p:cNvSpPr>
            <p:nvPr/>
          </p:nvSpPr>
          <p:spPr bwMode="auto">
            <a:xfrm>
              <a:off x="818" y="2424"/>
              <a:ext cx="702" cy="492"/>
            </a:xfrm>
            <a:custGeom>
              <a:avLst/>
              <a:gdLst>
                <a:gd name="T0" fmla="*/ 0 w 599"/>
                <a:gd name="T1" fmla="*/ 398 h 420"/>
                <a:gd name="T2" fmla="*/ 22 w 599"/>
                <a:gd name="T3" fmla="*/ 420 h 420"/>
                <a:gd name="T4" fmla="*/ 577 w 599"/>
                <a:gd name="T5" fmla="*/ 420 h 420"/>
                <a:gd name="T6" fmla="*/ 599 w 599"/>
                <a:gd name="T7" fmla="*/ 398 h 420"/>
                <a:gd name="T8" fmla="*/ 599 w 599"/>
                <a:gd name="T9" fmla="*/ 0 h 420"/>
                <a:gd name="T10" fmla="*/ 0 w 599"/>
                <a:gd name="T11" fmla="*/ 0 h 420"/>
                <a:gd name="T12" fmla="*/ 0 w 599"/>
                <a:gd name="T13" fmla="*/ 398 h 420"/>
              </a:gdLst>
              <a:ahLst/>
              <a:cxnLst>
                <a:cxn ang="0">
                  <a:pos x="T0" y="T1"/>
                </a:cxn>
                <a:cxn ang="0">
                  <a:pos x="T2" y="T3"/>
                </a:cxn>
                <a:cxn ang="0">
                  <a:pos x="T4" y="T5"/>
                </a:cxn>
                <a:cxn ang="0">
                  <a:pos x="T6" y="T7"/>
                </a:cxn>
                <a:cxn ang="0">
                  <a:pos x="T8" y="T9"/>
                </a:cxn>
                <a:cxn ang="0">
                  <a:pos x="T10" y="T11"/>
                </a:cxn>
                <a:cxn ang="0">
                  <a:pos x="T12" y="T13"/>
                </a:cxn>
              </a:cxnLst>
              <a:rect l="0" t="0" r="r" b="b"/>
              <a:pathLst>
                <a:path w="599" h="420">
                  <a:moveTo>
                    <a:pt x="0" y="398"/>
                  </a:moveTo>
                  <a:cubicBezTo>
                    <a:pt x="0" y="410"/>
                    <a:pt x="10" y="420"/>
                    <a:pt x="22" y="420"/>
                  </a:cubicBezTo>
                  <a:cubicBezTo>
                    <a:pt x="577" y="420"/>
                    <a:pt x="577" y="420"/>
                    <a:pt x="577" y="420"/>
                  </a:cubicBezTo>
                  <a:cubicBezTo>
                    <a:pt x="589" y="420"/>
                    <a:pt x="599" y="410"/>
                    <a:pt x="599" y="398"/>
                  </a:cubicBezTo>
                  <a:cubicBezTo>
                    <a:pt x="599" y="0"/>
                    <a:pt x="599" y="0"/>
                    <a:pt x="599" y="0"/>
                  </a:cubicBezTo>
                  <a:cubicBezTo>
                    <a:pt x="0" y="0"/>
                    <a:pt x="0" y="0"/>
                    <a:pt x="0" y="0"/>
                  </a:cubicBezTo>
                  <a:cubicBezTo>
                    <a:pt x="0" y="398"/>
                    <a:pt x="0" y="398"/>
                    <a:pt x="0" y="398"/>
                  </a:cubicBezTo>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5" name="Freeform 43"/>
            <p:cNvSpPr>
              <a:spLocks/>
            </p:cNvSpPr>
            <p:nvPr/>
          </p:nvSpPr>
          <p:spPr bwMode="auto">
            <a:xfrm>
              <a:off x="818" y="2317"/>
              <a:ext cx="702" cy="107"/>
            </a:xfrm>
            <a:custGeom>
              <a:avLst/>
              <a:gdLst>
                <a:gd name="T0" fmla="*/ 577 w 599"/>
                <a:gd name="T1" fmla="*/ 0 h 91"/>
                <a:gd name="T2" fmla="*/ 22 w 599"/>
                <a:gd name="T3" fmla="*/ 0 h 91"/>
                <a:gd name="T4" fmla="*/ 0 w 599"/>
                <a:gd name="T5" fmla="*/ 22 h 91"/>
                <a:gd name="T6" fmla="*/ 0 w 599"/>
                <a:gd name="T7" fmla="*/ 91 h 91"/>
                <a:gd name="T8" fmla="*/ 599 w 599"/>
                <a:gd name="T9" fmla="*/ 91 h 91"/>
                <a:gd name="T10" fmla="*/ 599 w 599"/>
                <a:gd name="T11" fmla="*/ 22 h 91"/>
                <a:gd name="T12" fmla="*/ 577 w 599"/>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599" h="91">
                  <a:moveTo>
                    <a:pt x="577" y="0"/>
                  </a:moveTo>
                  <a:cubicBezTo>
                    <a:pt x="22" y="0"/>
                    <a:pt x="22" y="0"/>
                    <a:pt x="22" y="0"/>
                  </a:cubicBezTo>
                  <a:cubicBezTo>
                    <a:pt x="10" y="0"/>
                    <a:pt x="0" y="10"/>
                    <a:pt x="0" y="22"/>
                  </a:cubicBezTo>
                  <a:cubicBezTo>
                    <a:pt x="0" y="91"/>
                    <a:pt x="0" y="91"/>
                    <a:pt x="0" y="91"/>
                  </a:cubicBezTo>
                  <a:cubicBezTo>
                    <a:pt x="599" y="91"/>
                    <a:pt x="599" y="91"/>
                    <a:pt x="599" y="91"/>
                  </a:cubicBezTo>
                  <a:cubicBezTo>
                    <a:pt x="599" y="22"/>
                    <a:pt x="599" y="22"/>
                    <a:pt x="599" y="22"/>
                  </a:cubicBezTo>
                  <a:cubicBezTo>
                    <a:pt x="599" y="10"/>
                    <a:pt x="589" y="0"/>
                    <a:pt x="577" y="0"/>
                  </a:cubicBezTo>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6" name="Rectangle 44"/>
            <p:cNvSpPr>
              <a:spLocks noChangeArrowheads="1"/>
            </p:cNvSpPr>
            <p:nvPr/>
          </p:nvSpPr>
          <p:spPr bwMode="auto">
            <a:xfrm>
              <a:off x="1025" y="2577"/>
              <a:ext cx="130"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7" name="Rectangle 45"/>
            <p:cNvSpPr>
              <a:spLocks noChangeArrowheads="1"/>
            </p:cNvSpPr>
            <p:nvPr/>
          </p:nvSpPr>
          <p:spPr bwMode="auto">
            <a:xfrm>
              <a:off x="1025" y="2577"/>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8" name="Rectangle 46"/>
            <p:cNvSpPr>
              <a:spLocks noChangeArrowheads="1"/>
            </p:cNvSpPr>
            <p:nvPr/>
          </p:nvSpPr>
          <p:spPr bwMode="auto">
            <a:xfrm>
              <a:off x="1025"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9" name="Rectangle 47"/>
            <p:cNvSpPr>
              <a:spLocks noChangeArrowheads="1"/>
            </p:cNvSpPr>
            <p:nvPr/>
          </p:nvSpPr>
          <p:spPr bwMode="auto">
            <a:xfrm>
              <a:off x="1025" y="2473"/>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0" name="Rectangle 48"/>
            <p:cNvSpPr>
              <a:spLocks noChangeArrowheads="1"/>
            </p:cNvSpPr>
            <p:nvPr/>
          </p:nvSpPr>
          <p:spPr bwMode="auto">
            <a:xfrm>
              <a:off x="1025" y="2681"/>
              <a:ext cx="130" cy="79"/>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1" name="Rectangle 49"/>
            <p:cNvSpPr>
              <a:spLocks noChangeArrowheads="1"/>
            </p:cNvSpPr>
            <p:nvPr/>
          </p:nvSpPr>
          <p:spPr bwMode="auto">
            <a:xfrm>
              <a:off x="1025" y="2681"/>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2" name="Rectangle 50"/>
            <p:cNvSpPr>
              <a:spLocks noChangeArrowheads="1"/>
            </p:cNvSpPr>
            <p:nvPr/>
          </p:nvSpPr>
          <p:spPr bwMode="auto">
            <a:xfrm>
              <a:off x="1181" y="2681"/>
              <a:ext cx="130" cy="79"/>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3" name="Rectangle 51"/>
            <p:cNvSpPr>
              <a:spLocks noChangeArrowheads="1"/>
            </p:cNvSpPr>
            <p:nvPr/>
          </p:nvSpPr>
          <p:spPr bwMode="auto">
            <a:xfrm>
              <a:off x="1181" y="2577"/>
              <a:ext cx="130"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4" name="Rectangle 52"/>
            <p:cNvSpPr>
              <a:spLocks noChangeArrowheads="1"/>
            </p:cNvSpPr>
            <p:nvPr/>
          </p:nvSpPr>
          <p:spPr bwMode="auto">
            <a:xfrm>
              <a:off x="1181" y="2577"/>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5" name="Rectangle 53"/>
            <p:cNvSpPr>
              <a:spLocks noChangeArrowheads="1"/>
            </p:cNvSpPr>
            <p:nvPr/>
          </p:nvSpPr>
          <p:spPr bwMode="auto">
            <a:xfrm>
              <a:off x="1181"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6" name="Rectangle 54"/>
            <p:cNvSpPr>
              <a:spLocks noChangeArrowheads="1"/>
            </p:cNvSpPr>
            <p:nvPr/>
          </p:nvSpPr>
          <p:spPr bwMode="auto">
            <a:xfrm>
              <a:off x="1181" y="2473"/>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7" name="Rectangle 55"/>
            <p:cNvSpPr>
              <a:spLocks noChangeArrowheads="1"/>
            </p:cNvSpPr>
            <p:nvPr/>
          </p:nvSpPr>
          <p:spPr bwMode="auto">
            <a:xfrm>
              <a:off x="870"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8" name="Rectangle 56"/>
            <p:cNvSpPr>
              <a:spLocks noChangeArrowheads="1"/>
            </p:cNvSpPr>
            <p:nvPr/>
          </p:nvSpPr>
          <p:spPr bwMode="auto">
            <a:xfrm>
              <a:off x="870" y="2473"/>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9" name="Rectangle 57"/>
            <p:cNvSpPr>
              <a:spLocks noChangeArrowheads="1"/>
            </p:cNvSpPr>
            <p:nvPr/>
          </p:nvSpPr>
          <p:spPr bwMode="auto">
            <a:xfrm>
              <a:off x="870" y="2577"/>
              <a:ext cx="130"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0" name="Rectangle 58"/>
            <p:cNvSpPr>
              <a:spLocks noChangeArrowheads="1"/>
            </p:cNvSpPr>
            <p:nvPr/>
          </p:nvSpPr>
          <p:spPr bwMode="auto">
            <a:xfrm>
              <a:off x="870" y="2577"/>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1" name="Rectangle 59"/>
            <p:cNvSpPr>
              <a:spLocks noChangeArrowheads="1"/>
            </p:cNvSpPr>
            <p:nvPr/>
          </p:nvSpPr>
          <p:spPr bwMode="auto">
            <a:xfrm>
              <a:off x="870" y="2681"/>
              <a:ext cx="130" cy="79"/>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2" name="Rectangle 60"/>
            <p:cNvSpPr>
              <a:spLocks noChangeArrowheads="1"/>
            </p:cNvSpPr>
            <p:nvPr/>
          </p:nvSpPr>
          <p:spPr bwMode="auto">
            <a:xfrm>
              <a:off x="870" y="2681"/>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3" name="Rectangle 61"/>
            <p:cNvSpPr>
              <a:spLocks noChangeArrowheads="1"/>
            </p:cNvSpPr>
            <p:nvPr/>
          </p:nvSpPr>
          <p:spPr bwMode="auto">
            <a:xfrm>
              <a:off x="870" y="2786"/>
              <a:ext cx="130" cy="7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4" name="Rectangle 62"/>
            <p:cNvSpPr>
              <a:spLocks noChangeArrowheads="1"/>
            </p:cNvSpPr>
            <p:nvPr/>
          </p:nvSpPr>
          <p:spPr bwMode="auto">
            <a:xfrm>
              <a:off x="870" y="2786"/>
              <a:ext cx="13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5" name="Rectangle 63"/>
            <p:cNvSpPr>
              <a:spLocks noChangeArrowheads="1"/>
            </p:cNvSpPr>
            <p:nvPr/>
          </p:nvSpPr>
          <p:spPr bwMode="auto">
            <a:xfrm>
              <a:off x="1025" y="2786"/>
              <a:ext cx="130" cy="7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6" name="Rectangle 64"/>
            <p:cNvSpPr>
              <a:spLocks noChangeArrowheads="1"/>
            </p:cNvSpPr>
            <p:nvPr/>
          </p:nvSpPr>
          <p:spPr bwMode="auto">
            <a:xfrm>
              <a:off x="1181" y="2786"/>
              <a:ext cx="130" cy="7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7" name="Rectangle 65"/>
            <p:cNvSpPr>
              <a:spLocks noChangeArrowheads="1"/>
            </p:cNvSpPr>
            <p:nvPr/>
          </p:nvSpPr>
          <p:spPr bwMode="auto">
            <a:xfrm>
              <a:off x="1338" y="2681"/>
              <a:ext cx="130" cy="79"/>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8" name="Rectangle 66"/>
            <p:cNvSpPr>
              <a:spLocks noChangeArrowheads="1"/>
            </p:cNvSpPr>
            <p:nvPr/>
          </p:nvSpPr>
          <p:spPr bwMode="auto">
            <a:xfrm>
              <a:off x="1338" y="2577"/>
              <a:ext cx="130"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9" name="Rectangle 67"/>
            <p:cNvSpPr>
              <a:spLocks noChangeArrowheads="1"/>
            </p:cNvSpPr>
            <p:nvPr/>
          </p:nvSpPr>
          <p:spPr bwMode="auto">
            <a:xfrm>
              <a:off x="1338"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0" name="Rectangle 68"/>
            <p:cNvSpPr>
              <a:spLocks noChangeArrowheads="1"/>
            </p:cNvSpPr>
            <p:nvPr/>
          </p:nvSpPr>
          <p:spPr bwMode="auto">
            <a:xfrm>
              <a:off x="1338" y="2786"/>
              <a:ext cx="130" cy="7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1" name="Freeform 69"/>
            <p:cNvSpPr>
              <a:spLocks noEditPoints="1"/>
            </p:cNvSpPr>
            <p:nvPr/>
          </p:nvSpPr>
          <p:spPr bwMode="auto">
            <a:xfrm>
              <a:off x="840" y="2317"/>
              <a:ext cx="591" cy="0"/>
            </a:xfrm>
            <a:custGeom>
              <a:avLst/>
              <a:gdLst>
                <a:gd name="T0" fmla="*/ 140 w 504"/>
                <a:gd name="T1" fmla="*/ 5 w 504"/>
                <a:gd name="T2" fmla="*/ 0 w 504"/>
                <a:gd name="T3" fmla="*/ 3 w 504"/>
                <a:gd name="T4" fmla="*/ 140 w 504"/>
                <a:gd name="T5" fmla="*/ 140 w 504"/>
                <a:gd name="T6" fmla="*/ 504 w 504"/>
                <a:gd name="T7" fmla="*/ 159 w 504"/>
                <a:gd name="T8" fmla="*/ 159 w 504"/>
                <a:gd name="T9" fmla="*/ 503 w 504"/>
                <a:gd name="T10" fmla="*/ 504 w 50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504">
                  <a:moveTo>
                    <a:pt x="140" y="0"/>
                  </a:moveTo>
                  <a:cubicBezTo>
                    <a:pt x="5" y="0"/>
                    <a:pt x="5" y="0"/>
                    <a:pt x="5" y="0"/>
                  </a:cubicBezTo>
                  <a:cubicBezTo>
                    <a:pt x="3" y="0"/>
                    <a:pt x="1" y="0"/>
                    <a:pt x="0" y="0"/>
                  </a:cubicBezTo>
                  <a:cubicBezTo>
                    <a:pt x="1" y="0"/>
                    <a:pt x="2" y="0"/>
                    <a:pt x="3" y="0"/>
                  </a:cubicBezTo>
                  <a:cubicBezTo>
                    <a:pt x="140" y="0"/>
                    <a:pt x="140" y="0"/>
                    <a:pt x="140" y="0"/>
                  </a:cubicBezTo>
                  <a:cubicBezTo>
                    <a:pt x="140" y="0"/>
                    <a:pt x="140" y="0"/>
                    <a:pt x="140" y="0"/>
                  </a:cubicBezTo>
                  <a:moveTo>
                    <a:pt x="504" y="0"/>
                  </a:moveTo>
                  <a:cubicBezTo>
                    <a:pt x="159" y="0"/>
                    <a:pt x="159" y="0"/>
                    <a:pt x="159" y="0"/>
                  </a:cubicBezTo>
                  <a:cubicBezTo>
                    <a:pt x="159" y="0"/>
                    <a:pt x="159" y="0"/>
                    <a:pt x="159" y="0"/>
                  </a:cubicBezTo>
                  <a:cubicBezTo>
                    <a:pt x="503" y="0"/>
                    <a:pt x="503" y="0"/>
                    <a:pt x="503" y="0"/>
                  </a:cubicBezTo>
                  <a:cubicBezTo>
                    <a:pt x="504" y="0"/>
                    <a:pt x="504" y="0"/>
                    <a:pt x="504" y="0"/>
                  </a:cubicBezTo>
                </a:path>
              </a:pathLst>
            </a:custGeom>
            <a:solidFill>
              <a:srgbClr val="1C4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2" name="Freeform 70"/>
            <p:cNvSpPr>
              <a:spLocks/>
            </p:cNvSpPr>
            <p:nvPr/>
          </p:nvSpPr>
          <p:spPr bwMode="auto">
            <a:xfrm>
              <a:off x="1004" y="2317"/>
              <a:ext cx="23" cy="0"/>
            </a:xfrm>
            <a:custGeom>
              <a:avLst/>
              <a:gdLst>
                <a:gd name="T0" fmla="*/ 19 w 19"/>
                <a:gd name="T1" fmla="*/ 0 w 19"/>
                <a:gd name="T2" fmla="*/ 0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cubicBezTo>
                    <a:pt x="0" y="0"/>
                    <a:pt x="0" y="0"/>
                    <a:pt x="0" y="0"/>
                  </a:cubicBezTo>
                  <a:cubicBezTo>
                    <a:pt x="0" y="0"/>
                    <a:pt x="0" y="0"/>
                    <a:pt x="0" y="0"/>
                  </a:cubicBezTo>
                  <a:cubicBezTo>
                    <a:pt x="19" y="0"/>
                    <a:pt x="19" y="0"/>
                    <a:pt x="19" y="0"/>
                  </a:cubicBezTo>
                  <a:cubicBezTo>
                    <a:pt x="19" y="0"/>
                    <a:pt x="19" y="0"/>
                    <a:pt x="19" y="0"/>
                  </a:cubicBezTo>
                </a:path>
              </a:pathLst>
            </a:custGeom>
            <a:solidFill>
              <a:srgbClr val="89C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3" name="Freeform 71"/>
            <p:cNvSpPr>
              <a:spLocks/>
            </p:cNvSpPr>
            <p:nvPr/>
          </p:nvSpPr>
          <p:spPr bwMode="auto">
            <a:xfrm>
              <a:off x="842" y="2916"/>
              <a:ext cx="35" cy="0"/>
            </a:xfrm>
            <a:custGeom>
              <a:avLst/>
              <a:gdLst>
                <a:gd name="T0" fmla="*/ 0 w 30"/>
                <a:gd name="T1" fmla="*/ 4 w 30"/>
                <a:gd name="T2" fmla="*/ 30 w 30"/>
                <a:gd name="T3" fmla="*/ 30 w 30"/>
                <a:gd name="T4" fmla="*/ 2 w 30"/>
                <a:gd name="T5" fmla="*/ 0 w 30"/>
              </a:gdLst>
              <a:ahLst/>
              <a:cxnLst>
                <a:cxn ang="0">
                  <a:pos x="T0" y="0"/>
                </a:cxn>
                <a:cxn ang="0">
                  <a:pos x="T1" y="0"/>
                </a:cxn>
                <a:cxn ang="0">
                  <a:pos x="T2" y="0"/>
                </a:cxn>
                <a:cxn ang="0">
                  <a:pos x="T3" y="0"/>
                </a:cxn>
                <a:cxn ang="0">
                  <a:pos x="T4" y="0"/>
                </a:cxn>
                <a:cxn ang="0">
                  <a:pos x="T5" y="0"/>
                </a:cxn>
              </a:cxnLst>
              <a:rect l="0" t="0" r="r" b="b"/>
              <a:pathLst>
                <a:path w="30">
                  <a:moveTo>
                    <a:pt x="0" y="0"/>
                  </a:moveTo>
                  <a:cubicBezTo>
                    <a:pt x="1" y="0"/>
                    <a:pt x="2" y="0"/>
                    <a:pt x="4" y="0"/>
                  </a:cubicBezTo>
                  <a:cubicBezTo>
                    <a:pt x="30" y="0"/>
                    <a:pt x="30" y="0"/>
                    <a:pt x="30" y="0"/>
                  </a:cubicBezTo>
                  <a:cubicBezTo>
                    <a:pt x="30" y="0"/>
                    <a:pt x="30" y="0"/>
                    <a:pt x="30" y="0"/>
                  </a:cubicBezTo>
                  <a:cubicBezTo>
                    <a:pt x="2" y="0"/>
                    <a:pt x="2" y="0"/>
                    <a:pt x="2" y="0"/>
                  </a:cubicBezTo>
                  <a:cubicBezTo>
                    <a:pt x="1" y="0"/>
                    <a:pt x="0" y="0"/>
                    <a:pt x="0" y="0"/>
                  </a:cubicBezTo>
                </a:path>
              </a:pathLst>
            </a:custGeom>
            <a:solidFill>
              <a:srgbClr val="1C4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4" name="Freeform 72"/>
            <p:cNvSpPr>
              <a:spLocks noEditPoints="1"/>
            </p:cNvSpPr>
            <p:nvPr/>
          </p:nvSpPr>
          <p:spPr bwMode="auto">
            <a:xfrm>
              <a:off x="818" y="2424"/>
              <a:ext cx="513" cy="492"/>
            </a:xfrm>
            <a:custGeom>
              <a:avLst/>
              <a:gdLst>
                <a:gd name="T0" fmla="*/ 44 w 438"/>
                <a:gd name="T1" fmla="*/ 287 h 420"/>
                <a:gd name="T2" fmla="*/ 44 w 438"/>
                <a:gd name="T3" fmla="*/ 220 h 420"/>
                <a:gd name="T4" fmla="*/ 155 w 438"/>
                <a:gd name="T5" fmla="*/ 220 h 420"/>
                <a:gd name="T6" fmla="*/ 155 w 438"/>
                <a:gd name="T7" fmla="*/ 287 h 420"/>
                <a:gd name="T8" fmla="*/ 44 w 438"/>
                <a:gd name="T9" fmla="*/ 287 h 420"/>
                <a:gd name="T10" fmla="*/ 44 w 438"/>
                <a:gd name="T11" fmla="*/ 198 h 420"/>
                <a:gd name="T12" fmla="*/ 44 w 438"/>
                <a:gd name="T13" fmla="*/ 131 h 420"/>
                <a:gd name="T14" fmla="*/ 155 w 438"/>
                <a:gd name="T15" fmla="*/ 131 h 420"/>
                <a:gd name="T16" fmla="*/ 155 w 438"/>
                <a:gd name="T17" fmla="*/ 198 h 420"/>
                <a:gd name="T18" fmla="*/ 44 w 438"/>
                <a:gd name="T19" fmla="*/ 198 h 420"/>
                <a:gd name="T20" fmla="*/ 44 w 438"/>
                <a:gd name="T21" fmla="*/ 109 h 420"/>
                <a:gd name="T22" fmla="*/ 44 w 438"/>
                <a:gd name="T23" fmla="*/ 42 h 420"/>
                <a:gd name="T24" fmla="*/ 155 w 438"/>
                <a:gd name="T25" fmla="*/ 42 h 420"/>
                <a:gd name="T26" fmla="*/ 155 w 438"/>
                <a:gd name="T27" fmla="*/ 109 h 420"/>
                <a:gd name="T28" fmla="*/ 44 w 438"/>
                <a:gd name="T29" fmla="*/ 109 h 420"/>
                <a:gd name="T30" fmla="*/ 177 w 438"/>
                <a:gd name="T31" fmla="*/ 109 h 420"/>
                <a:gd name="T32" fmla="*/ 177 w 438"/>
                <a:gd name="T33" fmla="*/ 42 h 420"/>
                <a:gd name="T34" fmla="*/ 288 w 438"/>
                <a:gd name="T35" fmla="*/ 42 h 420"/>
                <a:gd name="T36" fmla="*/ 288 w 438"/>
                <a:gd name="T37" fmla="*/ 109 h 420"/>
                <a:gd name="T38" fmla="*/ 177 w 438"/>
                <a:gd name="T39" fmla="*/ 109 h 420"/>
                <a:gd name="T40" fmla="*/ 438 w 438"/>
                <a:gd name="T41" fmla="*/ 0 h 420"/>
                <a:gd name="T42" fmla="*/ 0 w 438"/>
                <a:gd name="T43" fmla="*/ 0 h 420"/>
                <a:gd name="T44" fmla="*/ 0 w 438"/>
                <a:gd name="T45" fmla="*/ 20 h 420"/>
                <a:gd name="T46" fmla="*/ 0 w 438"/>
                <a:gd name="T47" fmla="*/ 60 h 420"/>
                <a:gd name="T48" fmla="*/ 0 w 438"/>
                <a:gd name="T49" fmla="*/ 396 h 420"/>
                <a:gd name="T50" fmla="*/ 20 w 438"/>
                <a:gd name="T51" fmla="*/ 420 h 420"/>
                <a:gd name="T52" fmla="*/ 22 w 438"/>
                <a:gd name="T53" fmla="*/ 420 h 420"/>
                <a:gd name="T54" fmla="*/ 50 w 438"/>
                <a:gd name="T55" fmla="*/ 420 h 420"/>
                <a:gd name="T56" fmla="*/ 91 w 438"/>
                <a:gd name="T57" fmla="*/ 375 h 420"/>
                <a:gd name="T58" fmla="*/ 44 w 438"/>
                <a:gd name="T59" fmla="*/ 375 h 420"/>
                <a:gd name="T60" fmla="*/ 44 w 438"/>
                <a:gd name="T61" fmla="*/ 309 h 420"/>
                <a:gd name="T62" fmla="*/ 153 w 438"/>
                <a:gd name="T63" fmla="*/ 309 h 420"/>
                <a:gd name="T64" fmla="*/ 177 w 438"/>
                <a:gd name="T65" fmla="*/ 282 h 420"/>
                <a:gd name="T66" fmla="*/ 177 w 438"/>
                <a:gd name="T67" fmla="*/ 220 h 420"/>
                <a:gd name="T68" fmla="*/ 235 w 438"/>
                <a:gd name="T69" fmla="*/ 220 h 420"/>
                <a:gd name="T70" fmla="*/ 255 w 438"/>
                <a:gd name="T71" fmla="*/ 198 h 420"/>
                <a:gd name="T72" fmla="*/ 177 w 438"/>
                <a:gd name="T73" fmla="*/ 198 h 420"/>
                <a:gd name="T74" fmla="*/ 177 w 438"/>
                <a:gd name="T75" fmla="*/ 131 h 420"/>
                <a:gd name="T76" fmla="*/ 288 w 438"/>
                <a:gd name="T77" fmla="*/ 131 h 420"/>
                <a:gd name="T78" fmla="*/ 288 w 438"/>
                <a:gd name="T79" fmla="*/ 162 h 420"/>
                <a:gd name="T80" fmla="*/ 310 w 438"/>
                <a:gd name="T81" fmla="*/ 138 h 420"/>
                <a:gd name="T82" fmla="*/ 310 w 438"/>
                <a:gd name="T83" fmla="*/ 131 h 420"/>
                <a:gd name="T84" fmla="*/ 317 w 438"/>
                <a:gd name="T85" fmla="*/ 131 h 420"/>
                <a:gd name="T86" fmla="*/ 338 w 438"/>
                <a:gd name="T87" fmla="*/ 109 h 420"/>
                <a:gd name="T88" fmla="*/ 310 w 438"/>
                <a:gd name="T89" fmla="*/ 109 h 420"/>
                <a:gd name="T90" fmla="*/ 310 w 438"/>
                <a:gd name="T91" fmla="*/ 42 h 420"/>
                <a:gd name="T92" fmla="*/ 399 w 438"/>
                <a:gd name="T93" fmla="*/ 42 h 420"/>
                <a:gd name="T94" fmla="*/ 438 w 438"/>
                <a:gd name="T95"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8" h="420">
                  <a:moveTo>
                    <a:pt x="44" y="287"/>
                  </a:moveTo>
                  <a:cubicBezTo>
                    <a:pt x="44" y="220"/>
                    <a:pt x="44" y="220"/>
                    <a:pt x="44" y="220"/>
                  </a:cubicBezTo>
                  <a:cubicBezTo>
                    <a:pt x="155" y="220"/>
                    <a:pt x="155" y="220"/>
                    <a:pt x="155" y="220"/>
                  </a:cubicBezTo>
                  <a:cubicBezTo>
                    <a:pt x="155" y="287"/>
                    <a:pt x="155" y="287"/>
                    <a:pt x="155" y="287"/>
                  </a:cubicBezTo>
                  <a:cubicBezTo>
                    <a:pt x="44" y="287"/>
                    <a:pt x="44" y="287"/>
                    <a:pt x="44" y="287"/>
                  </a:cubicBezTo>
                  <a:moveTo>
                    <a:pt x="44" y="198"/>
                  </a:moveTo>
                  <a:cubicBezTo>
                    <a:pt x="44" y="131"/>
                    <a:pt x="44" y="131"/>
                    <a:pt x="44" y="131"/>
                  </a:cubicBezTo>
                  <a:cubicBezTo>
                    <a:pt x="155" y="131"/>
                    <a:pt x="155" y="131"/>
                    <a:pt x="155" y="131"/>
                  </a:cubicBezTo>
                  <a:cubicBezTo>
                    <a:pt x="155" y="198"/>
                    <a:pt x="155" y="198"/>
                    <a:pt x="155" y="198"/>
                  </a:cubicBezTo>
                  <a:cubicBezTo>
                    <a:pt x="44" y="198"/>
                    <a:pt x="44" y="198"/>
                    <a:pt x="44" y="198"/>
                  </a:cubicBezTo>
                  <a:moveTo>
                    <a:pt x="44" y="109"/>
                  </a:moveTo>
                  <a:cubicBezTo>
                    <a:pt x="44" y="42"/>
                    <a:pt x="44" y="42"/>
                    <a:pt x="44" y="42"/>
                  </a:cubicBezTo>
                  <a:cubicBezTo>
                    <a:pt x="155" y="42"/>
                    <a:pt x="155" y="42"/>
                    <a:pt x="155" y="42"/>
                  </a:cubicBezTo>
                  <a:cubicBezTo>
                    <a:pt x="155" y="109"/>
                    <a:pt x="155" y="109"/>
                    <a:pt x="155" y="109"/>
                  </a:cubicBezTo>
                  <a:cubicBezTo>
                    <a:pt x="44" y="109"/>
                    <a:pt x="44" y="109"/>
                    <a:pt x="44" y="109"/>
                  </a:cubicBezTo>
                  <a:moveTo>
                    <a:pt x="177" y="109"/>
                  </a:moveTo>
                  <a:cubicBezTo>
                    <a:pt x="177" y="42"/>
                    <a:pt x="177" y="42"/>
                    <a:pt x="177" y="42"/>
                  </a:cubicBezTo>
                  <a:cubicBezTo>
                    <a:pt x="288" y="42"/>
                    <a:pt x="288" y="42"/>
                    <a:pt x="288" y="42"/>
                  </a:cubicBezTo>
                  <a:cubicBezTo>
                    <a:pt x="288" y="109"/>
                    <a:pt x="288" y="109"/>
                    <a:pt x="288" y="109"/>
                  </a:cubicBezTo>
                  <a:cubicBezTo>
                    <a:pt x="177" y="109"/>
                    <a:pt x="177" y="109"/>
                    <a:pt x="177" y="109"/>
                  </a:cubicBezTo>
                  <a:moveTo>
                    <a:pt x="438" y="0"/>
                  </a:moveTo>
                  <a:cubicBezTo>
                    <a:pt x="0" y="0"/>
                    <a:pt x="0" y="0"/>
                    <a:pt x="0" y="0"/>
                  </a:cubicBezTo>
                  <a:cubicBezTo>
                    <a:pt x="0" y="20"/>
                    <a:pt x="0" y="20"/>
                    <a:pt x="0" y="20"/>
                  </a:cubicBezTo>
                  <a:cubicBezTo>
                    <a:pt x="0" y="60"/>
                    <a:pt x="0" y="60"/>
                    <a:pt x="0" y="60"/>
                  </a:cubicBezTo>
                  <a:cubicBezTo>
                    <a:pt x="0" y="396"/>
                    <a:pt x="0" y="396"/>
                    <a:pt x="0" y="396"/>
                  </a:cubicBezTo>
                  <a:cubicBezTo>
                    <a:pt x="0" y="408"/>
                    <a:pt x="8" y="418"/>
                    <a:pt x="20" y="420"/>
                  </a:cubicBezTo>
                  <a:cubicBezTo>
                    <a:pt x="20" y="420"/>
                    <a:pt x="21" y="420"/>
                    <a:pt x="22" y="420"/>
                  </a:cubicBezTo>
                  <a:cubicBezTo>
                    <a:pt x="50" y="420"/>
                    <a:pt x="50" y="420"/>
                    <a:pt x="50" y="420"/>
                  </a:cubicBezTo>
                  <a:cubicBezTo>
                    <a:pt x="91" y="375"/>
                    <a:pt x="91" y="375"/>
                    <a:pt x="91" y="375"/>
                  </a:cubicBezTo>
                  <a:cubicBezTo>
                    <a:pt x="44" y="375"/>
                    <a:pt x="44" y="375"/>
                    <a:pt x="44" y="375"/>
                  </a:cubicBezTo>
                  <a:cubicBezTo>
                    <a:pt x="44" y="309"/>
                    <a:pt x="44" y="309"/>
                    <a:pt x="44" y="309"/>
                  </a:cubicBezTo>
                  <a:cubicBezTo>
                    <a:pt x="153" y="309"/>
                    <a:pt x="153" y="309"/>
                    <a:pt x="153" y="309"/>
                  </a:cubicBezTo>
                  <a:cubicBezTo>
                    <a:pt x="177" y="282"/>
                    <a:pt x="177" y="282"/>
                    <a:pt x="177" y="282"/>
                  </a:cubicBezTo>
                  <a:cubicBezTo>
                    <a:pt x="177" y="220"/>
                    <a:pt x="177" y="220"/>
                    <a:pt x="177" y="220"/>
                  </a:cubicBezTo>
                  <a:cubicBezTo>
                    <a:pt x="235" y="220"/>
                    <a:pt x="235" y="220"/>
                    <a:pt x="235" y="220"/>
                  </a:cubicBezTo>
                  <a:cubicBezTo>
                    <a:pt x="255" y="198"/>
                    <a:pt x="255" y="198"/>
                    <a:pt x="255" y="198"/>
                  </a:cubicBezTo>
                  <a:cubicBezTo>
                    <a:pt x="177" y="198"/>
                    <a:pt x="177" y="198"/>
                    <a:pt x="177" y="198"/>
                  </a:cubicBezTo>
                  <a:cubicBezTo>
                    <a:pt x="177" y="131"/>
                    <a:pt x="177" y="131"/>
                    <a:pt x="177" y="131"/>
                  </a:cubicBezTo>
                  <a:cubicBezTo>
                    <a:pt x="288" y="131"/>
                    <a:pt x="288" y="131"/>
                    <a:pt x="288" y="131"/>
                  </a:cubicBezTo>
                  <a:cubicBezTo>
                    <a:pt x="288" y="162"/>
                    <a:pt x="288" y="162"/>
                    <a:pt x="288" y="162"/>
                  </a:cubicBezTo>
                  <a:cubicBezTo>
                    <a:pt x="310" y="138"/>
                    <a:pt x="310" y="138"/>
                    <a:pt x="310" y="138"/>
                  </a:cubicBezTo>
                  <a:cubicBezTo>
                    <a:pt x="310" y="131"/>
                    <a:pt x="310" y="131"/>
                    <a:pt x="310" y="131"/>
                  </a:cubicBezTo>
                  <a:cubicBezTo>
                    <a:pt x="317" y="131"/>
                    <a:pt x="317" y="131"/>
                    <a:pt x="317" y="131"/>
                  </a:cubicBezTo>
                  <a:cubicBezTo>
                    <a:pt x="338" y="109"/>
                    <a:pt x="338" y="109"/>
                    <a:pt x="338" y="109"/>
                  </a:cubicBezTo>
                  <a:cubicBezTo>
                    <a:pt x="310" y="109"/>
                    <a:pt x="310" y="109"/>
                    <a:pt x="310" y="109"/>
                  </a:cubicBezTo>
                  <a:cubicBezTo>
                    <a:pt x="310" y="42"/>
                    <a:pt x="310" y="42"/>
                    <a:pt x="310" y="42"/>
                  </a:cubicBezTo>
                  <a:cubicBezTo>
                    <a:pt x="399" y="42"/>
                    <a:pt x="399" y="42"/>
                    <a:pt x="399" y="42"/>
                  </a:cubicBezTo>
                  <a:cubicBezTo>
                    <a:pt x="438" y="0"/>
                    <a:pt x="438" y="0"/>
                    <a:pt x="438" y="0"/>
                  </a:cubicBezTo>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5" name="Freeform 73"/>
            <p:cNvSpPr>
              <a:spLocks/>
            </p:cNvSpPr>
            <p:nvPr/>
          </p:nvSpPr>
          <p:spPr bwMode="auto">
            <a:xfrm>
              <a:off x="818" y="2317"/>
              <a:ext cx="611" cy="107"/>
            </a:xfrm>
            <a:custGeom>
              <a:avLst/>
              <a:gdLst>
                <a:gd name="T0" fmla="*/ 522 w 522"/>
                <a:gd name="T1" fmla="*/ 0 h 91"/>
                <a:gd name="T2" fmla="*/ 178 w 522"/>
                <a:gd name="T3" fmla="*/ 0 h 91"/>
                <a:gd name="T4" fmla="*/ 159 w 522"/>
                <a:gd name="T5" fmla="*/ 0 h 91"/>
                <a:gd name="T6" fmla="*/ 22 w 522"/>
                <a:gd name="T7" fmla="*/ 0 h 91"/>
                <a:gd name="T8" fmla="*/ 19 w 522"/>
                <a:gd name="T9" fmla="*/ 0 h 91"/>
                <a:gd name="T10" fmla="*/ 0 w 522"/>
                <a:gd name="T11" fmla="*/ 24 h 91"/>
                <a:gd name="T12" fmla="*/ 0 w 522"/>
                <a:gd name="T13" fmla="*/ 91 h 91"/>
                <a:gd name="T14" fmla="*/ 438 w 522"/>
                <a:gd name="T15" fmla="*/ 91 h 91"/>
                <a:gd name="T16" fmla="*/ 522 w 522"/>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2" h="91">
                  <a:moveTo>
                    <a:pt x="522" y="0"/>
                  </a:moveTo>
                  <a:cubicBezTo>
                    <a:pt x="178" y="0"/>
                    <a:pt x="178" y="0"/>
                    <a:pt x="178" y="0"/>
                  </a:cubicBezTo>
                  <a:cubicBezTo>
                    <a:pt x="159" y="0"/>
                    <a:pt x="159" y="0"/>
                    <a:pt x="159" y="0"/>
                  </a:cubicBezTo>
                  <a:cubicBezTo>
                    <a:pt x="22" y="0"/>
                    <a:pt x="22" y="0"/>
                    <a:pt x="22" y="0"/>
                  </a:cubicBezTo>
                  <a:cubicBezTo>
                    <a:pt x="21" y="0"/>
                    <a:pt x="20" y="0"/>
                    <a:pt x="19" y="0"/>
                  </a:cubicBezTo>
                  <a:cubicBezTo>
                    <a:pt x="8" y="3"/>
                    <a:pt x="0" y="12"/>
                    <a:pt x="0" y="24"/>
                  </a:cubicBezTo>
                  <a:cubicBezTo>
                    <a:pt x="0" y="91"/>
                    <a:pt x="0" y="91"/>
                    <a:pt x="0" y="91"/>
                  </a:cubicBezTo>
                  <a:cubicBezTo>
                    <a:pt x="438" y="91"/>
                    <a:pt x="438" y="91"/>
                    <a:pt x="438" y="91"/>
                  </a:cubicBezTo>
                  <a:cubicBezTo>
                    <a:pt x="522" y="0"/>
                    <a:pt x="522" y="0"/>
                    <a:pt x="522" y="0"/>
                  </a:cubicBezTo>
                </a:path>
              </a:pathLst>
            </a:custGeom>
            <a:solidFill>
              <a:srgbClr val="99CC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6" name="Freeform 74"/>
            <p:cNvSpPr>
              <a:spLocks/>
            </p:cNvSpPr>
            <p:nvPr/>
          </p:nvSpPr>
          <p:spPr bwMode="auto">
            <a:xfrm>
              <a:off x="1025" y="2577"/>
              <a:ext cx="130" cy="79"/>
            </a:xfrm>
            <a:custGeom>
              <a:avLst/>
              <a:gdLst>
                <a:gd name="T0" fmla="*/ 130 w 130"/>
                <a:gd name="T1" fmla="*/ 0 h 79"/>
                <a:gd name="T2" fmla="*/ 0 w 130"/>
                <a:gd name="T3" fmla="*/ 0 h 79"/>
                <a:gd name="T4" fmla="*/ 0 w 130"/>
                <a:gd name="T5" fmla="*/ 79 h 79"/>
                <a:gd name="T6" fmla="*/ 92 w 130"/>
                <a:gd name="T7" fmla="*/ 79 h 79"/>
                <a:gd name="T8" fmla="*/ 130 w 130"/>
                <a:gd name="T9" fmla="*/ 36 h 79"/>
                <a:gd name="T10" fmla="*/ 130 w 130"/>
                <a:gd name="T11" fmla="*/ 0 h 79"/>
              </a:gdLst>
              <a:ahLst/>
              <a:cxnLst>
                <a:cxn ang="0">
                  <a:pos x="T0" y="T1"/>
                </a:cxn>
                <a:cxn ang="0">
                  <a:pos x="T2" y="T3"/>
                </a:cxn>
                <a:cxn ang="0">
                  <a:pos x="T4" y="T5"/>
                </a:cxn>
                <a:cxn ang="0">
                  <a:pos x="T6" y="T7"/>
                </a:cxn>
                <a:cxn ang="0">
                  <a:pos x="T8" y="T9"/>
                </a:cxn>
                <a:cxn ang="0">
                  <a:pos x="T10" y="T11"/>
                </a:cxn>
              </a:cxnLst>
              <a:rect l="0" t="0" r="r" b="b"/>
              <a:pathLst>
                <a:path w="130" h="79">
                  <a:moveTo>
                    <a:pt x="130" y="0"/>
                  </a:moveTo>
                  <a:lnTo>
                    <a:pt x="0" y="0"/>
                  </a:lnTo>
                  <a:lnTo>
                    <a:pt x="0" y="79"/>
                  </a:lnTo>
                  <a:lnTo>
                    <a:pt x="92" y="79"/>
                  </a:lnTo>
                  <a:lnTo>
                    <a:pt x="130" y="36"/>
                  </a:lnTo>
                  <a:lnTo>
                    <a:pt x="1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7" name="Freeform 75"/>
            <p:cNvSpPr>
              <a:spLocks/>
            </p:cNvSpPr>
            <p:nvPr/>
          </p:nvSpPr>
          <p:spPr bwMode="auto">
            <a:xfrm>
              <a:off x="1025" y="2577"/>
              <a:ext cx="130" cy="79"/>
            </a:xfrm>
            <a:custGeom>
              <a:avLst/>
              <a:gdLst>
                <a:gd name="T0" fmla="*/ 130 w 130"/>
                <a:gd name="T1" fmla="*/ 0 h 79"/>
                <a:gd name="T2" fmla="*/ 0 w 130"/>
                <a:gd name="T3" fmla="*/ 0 h 79"/>
                <a:gd name="T4" fmla="*/ 0 w 130"/>
                <a:gd name="T5" fmla="*/ 79 h 79"/>
                <a:gd name="T6" fmla="*/ 92 w 130"/>
                <a:gd name="T7" fmla="*/ 79 h 79"/>
                <a:gd name="T8" fmla="*/ 130 w 130"/>
                <a:gd name="T9" fmla="*/ 36 h 79"/>
                <a:gd name="T10" fmla="*/ 130 w 130"/>
                <a:gd name="T11" fmla="*/ 0 h 79"/>
              </a:gdLst>
              <a:ahLst/>
              <a:cxnLst>
                <a:cxn ang="0">
                  <a:pos x="T0" y="T1"/>
                </a:cxn>
                <a:cxn ang="0">
                  <a:pos x="T2" y="T3"/>
                </a:cxn>
                <a:cxn ang="0">
                  <a:pos x="T4" y="T5"/>
                </a:cxn>
                <a:cxn ang="0">
                  <a:pos x="T6" y="T7"/>
                </a:cxn>
                <a:cxn ang="0">
                  <a:pos x="T8" y="T9"/>
                </a:cxn>
                <a:cxn ang="0">
                  <a:pos x="T10" y="T11"/>
                </a:cxn>
              </a:cxnLst>
              <a:rect l="0" t="0" r="r" b="b"/>
              <a:pathLst>
                <a:path w="130" h="79">
                  <a:moveTo>
                    <a:pt x="130" y="0"/>
                  </a:moveTo>
                  <a:lnTo>
                    <a:pt x="0" y="0"/>
                  </a:lnTo>
                  <a:lnTo>
                    <a:pt x="0" y="79"/>
                  </a:lnTo>
                  <a:lnTo>
                    <a:pt x="92" y="79"/>
                  </a:lnTo>
                  <a:lnTo>
                    <a:pt x="130" y="36"/>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8" name="Rectangle 76"/>
            <p:cNvSpPr>
              <a:spLocks noChangeArrowheads="1"/>
            </p:cNvSpPr>
            <p:nvPr/>
          </p:nvSpPr>
          <p:spPr bwMode="auto">
            <a:xfrm>
              <a:off x="1025"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9" name="Rectangle 77"/>
            <p:cNvSpPr>
              <a:spLocks noChangeArrowheads="1"/>
            </p:cNvSpPr>
            <p:nvPr/>
          </p:nvSpPr>
          <p:spPr bwMode="auto">
            <a:xfrm>
              <a:off x="1025" y="2473"/>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0" name="Freeform 78"/>
            <p:cNvSpPr>
              <a:spLocks/>
            </p:cNvSpPr>
            <p:nvPr/>
          </p:nvSpPr>
          <p:spPr bwMode="auto">
            <a:xfrm>
              <a:off x="1025" y="2681"/>
              <a:ext cx="68" cy="73"/>
            </a:xfrm>
            <a:custGeom>
              <a:avLst/>
              <a:gdLst>
                <a:gd name="T0" fmla="*/ 68 w 68"/>
                <a:gd name="T1" fmla="*/ 0 h 73"/>
                <a:gd name="T2" fmla="*/ 0 w 68"/>
                <a:gd name="T3" fmla="*/ 0 h 73"/>
                <a:gd name="T4" fmla="*/ 0 w 68"/>
                <a:gd name="T5" fmla="*/ 73 h 73"/>
                <a:gd name="T6" fmla="*/ 68 w 68"/>
                <a:gd name="T7" fmla="*/ 0 h 73"/>
              </a:gdLst>
              <a:ahLst/>
              <a:cxnLst>
                <a:cxn ang="0">
                  <a:pos x="T0" y="T1"/>
                </a:cxn>
                <a:cxn ang="0">
                  <a:pos x="T2" y="T3"/>
                </a:cxn>
                <a:cxn ang="0">
                  <a:pos x="T4" y="T5"/>
                </a:cxn>
                <a:cxn ang="0">
                  <a:pos x="T6" y="T7"/>
                </a:cxn>
              </a:cxnLst>
              <a:rect l="0" t="0" r="r" b="b"/>
              <a:pathLst>
                <a:path w="68" h="73">
                  <a:moveTo>
                    <a:pt x="68" y="0"/>
                  </a:moveTo>
                  <a:lnTo>
                    <a:pt x="0" y="0"/>
                  </a:lnTo>
                  <a:lnTo>
                    <a:pt x="0" y="73"/>
                  </a:lnTo>
                  <a:lnTo>
                    <a:pt x="68" y="0"/>
                  </a:lnTo>
                  <a:close/>
                </a:path>
              </a:pathLst>
            </a:custGeom>
            <a:solidFill>
              <a:srgbClr val="99CC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1" name="Freeform 79"/>
            <p:cNvSpPr>
              <a:spLocks/>
            </p:cNvSpPr>
            <p:nvPr/>
          </p:nvSpPr>
          <p:spPr bwMode="auto">
            <a:xfrm>
              <a:off x="1025" y="2681"/>
              <a:ext cx="68" cy="73"/>
            </a:xfrm>
            <a:custGeom>
              <a:avLst/>
              <a:gdLst>
                <a:gd name="T0" fmla="*/ 68 w 68"/>
                <a:gd name="T1" fmla="*/ 0 h 73"/>
                <a:gd name="T2" fmla="*/ 0 w 68"/>
                <a:gd name="T3" fmla="*/ 0 h 73"/>
                <a:gd name="T4" fmla="*/ 0 w 68"/>
                <a:gd name="T5" fmla="*/ 73 h 73"/>
                <a:gd name="T6" fmla="*/ 68 w 68"/>
                <a:gd name="T7" fmla="*/ 0 h 73"/>
              </a:gdLst>
              <a:ahLst/>
              <a:cxnLst>
                <a:cxn ang="0">
                  <a:pos x="T0" y="T1"/>
                </a:cxn>
                <a:cxn ang="0">
                  <a:pos x="T2" y="T3"/>
                </a:cxn>
                <a:cxn ang="0">
                  <a:pos x="T4" y="T5"/>
                </a:cxn>
                <a:cxn ang="0">
                  <a:pos x="T6" y="T7"/>
                </a:cxn>
              </a:cxnLst>
              <a:rect l="0" t="0" r="r" b="b"/>
              <a:pathLst>
                <a:path w="68" h="73">
                  <a:moveTo>
                    <a:pt x="68" y="0"/>
                  </a:moveTo>
                  <a:lnTo>
                    <a:pt x="0" y="0"/>
                  </a:lnTo>
                  <a:lnTo>
                    <a:pt x="0" y="73"/>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2" name="Freeform 80"/>
            <p:cNvSpPr>
              <a:spLocks/>
            </p:cNvSpPr>
            <p:nvPr/>
          </p:nvSpPr>
          <p:spPr bwMode="auto">
            <a:xfrm>
              <a:off x="1181" y="2577"/>
              <a:ext cx="8" cy="8"/>
            </a:xfrm>
            <a:custGeom>
              <a:avLst/>
              <a:gdLst>
                <a:gd name="T0" fmla="*/ 8 w 8"/>
                <a:gd name="T1" fmla="*/ 0 h 8"/>
                <a:gd name="T2" fmla="*/ 0 w 8"/>
                <a:gd name="T3" fmla="*/ 0 h 8"/>
                <a:gd name="T4" fmla="*/ 0 w 8"/>
                <a:gd name="T5" fmla="*/ 8 h 8"/>
                <a:gd name="T6" fmla="*/ 8 w 8"/>
                <a:gd name="T7" fmla="*/ 0 h 8"/>
              </a:gdLst>
              <a:ahLst/>
              <a:cxnLst>
                <a:cxn ang="0">
                  <a:pos x="T0" y="T1"/>
                </a:cxn>
                <a:cxn ang="0">
                  <a:pos x="T2" y="T3"/>
                </a:cxn>
                <a:cxn ang="0">
                  <a:pos x="T4" y="T5"/>
                </a:cxn>
                <a:cxn ang="0">
                  <a:pos x="T6" y="T7"/>
                </a:cxn>
              </a:cxnLst>
              <a:rect l="0" t="0" r="r" b="b"/>
              <a:pathLst>
                <a:path w="8" h="8">
                  <a:moveTo>
                    <a:pt x="8" y="0"/>
                  </a:moveTo>
                  <a:lnTo>
                    <a:pt x="0" y="0"/>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3" name="Freeform 81"/>
            <p:cNvSpPr>
              <a:spLocks/>
            </p:cNvSpPr>
            <p:nvPr/>
          </p:nvSpPr>
          <p:spPr bwMode="auto">
            <a:xfrm>
              <a:off x="1181" y="2577"/>
              <a:ext cx="8" cy="8"/>
            </a:xfrm>
            <a:custGeom>
              <a:avLst/>
              <a:gdLst>
                <a:gd name="T0" fmla="*/ 8 w 8"/>
                <a:gd name="T1" fmla="*/ 0 h 8"/>
                <a:gd name="T2" fmla="*/ 0 w 8"/>
                <a:gd name="T3" fmla="*/ 0 h 8"/>
                <a:gd name="T4" fmla="*/ 0 w 8"/>
                <a:gd name="T5" fmla="*/ 8 h 8"/>
                <a:gd name="T6" fmla="*/ 8 w 8"/>
                <a:gd name="T7" fmla="*/ 0 h 8"/>
              </a:gdLst>
              <a:ahLst/>
              <a:cxnLst>
                <a:cxn ang="0">
                  <a:pos x="T0" y="T1"/>
                </a:cxn>
                <a:cxn ang="0">
                  <a:pos x="T2" y="T3"/>
                </a:cxn>
                <a:cxn ang="0">
                  <a:pos x="T4" y="T5"/>
                </a:cxn>
                <a:cxn ang="0">
                  <a:pos x="T6" y="T7"/>
                </a:cxn>
              </a:cxnLst>
              <a:rect l="0" t="0" r="r" b="b"/>
              <a:pathLst>
                <a:path w="8" h="8">
                  <a:moveTo>
                    <a:pt x="8" y="0"/>
                  </a:moveTo>
                  <a:lnTo>
                    <a:pt x="0" y="0"/>
                  </a:lnTo>
                  <a:lnTo>
                    <a:pt x="0" y="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4" name="Freeform 82"/>
            <p:cNvSpPr>
              <a:spLocks/>
            </p:cNvSpPr>
            <p:nvPr/>
          </p:nvSpPr>
          <p:spPr bwMode="auto">
            <a:xfrm>
              <a:off x="1181" y="2473"/>
              <a:ext cx="104" cy="78"/>
            </a:xfrm>
            <a:custGeom>
              <a:avLst/>
              <a:gdLst>
                <a:gd name="T0" fmla="*/ 104 w 104"/>
                <a:gd name="T1" fmla="*/ 0 h 78"/>
                <a:gd name="T2" fmla="*/ 0 w 104"/>
                <a:gd name="T3" fmla="*/ 0 h 78"/>
                <a:gd name="T4" fmla="*/ 0 w 104"/>
                <a:gd name="T5" fmla="*/ 78 h 78"/>
                <a:gd name="T6" fmla="*/ 33 w 104"/>
                <a:gd name="T7" fmla="*/ 78 h 78"/>
                <a:gd name="T8" fmla="*/ 104 w 104"/>
                <a:gd name="T9" fmla="*/ 0 h 78"/>
              </a:gdLst>
              <a:ahLst/>
              <a:cxnLst>
                <a:cxn ang="0">
                  <a:pos x="T0" y="T1"/>
                </a:cxn>
                <a:cxn ang="0">
                  <a:pos x="T2" y="T3"/>
                </a:cxn>
                <a:cxn ang="0">
                  <a:pos x="T4" y="T5"/>
                </a:cxn>
                <a:cxn ang="0">
                  <a:pos x="T6" y="T7"/>
                </a:cxn>
                <a:cxn ang="0">
                  <a:pos x="T8" y="T9"/>
                </a:cxn>
              </a:cxnLst>
              <a:rect l="0" t="0" r="r" b="b"/>
              <a:pathLst>
                <a:path w="104" h="78">
                  <a:moveTo>
                    <a:pt x="104" y="0"/>
                  </a:moveTo>
                  <a:lnTo>
                    <a:pt x="0" y="0"/>
                  </a:lnTo>
                  <a:lnTo>
                    <a:pt x="0" y="78"/>
                  </a:lnTo>
                  <a:lnTo>
                    <a:pt x="33" y="78"/>
                  </a:lnTo>
                  <a:lnTo>
                    <a:pt x="1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5" name="Freeform 83"/>
            <p:cNvSpPr>
              <a:spLocks/>
            </p:cNvSpPr>
            <p:nvPr/>
          </p:nvSpPr>
          <p:spPr bwMode="auto">
            <a:xfrm>
              <a:off x="1181" y="2473"/>
              <a:ext cx="104" cy="78"/>
            </a:xfrm>
            <a:custGeom>
              <a:avLst/>
              <a:gdLst>
                <a:gd name="T0" fmla="*/ 104 w 104"/>
                <a:gd name="T1" fmla="*/ 0 h 78"/>
                <a:gd name="T2" fmla="*/ 0 w 104"/>
                <a:gd name="T3" fmla="*/ 0 h 78"/>
                <a:gd name="T4" fmla="*/ 0 w 104"/>
                <a:gd name="T5" fmla="*/ 78 h 78"/>
                <a:gd name="T6" fmla="*/ 33 w 104"/>
                <a:gd name="T7" fmla="*/ 78 h 78"/>
                <a:gd name="T8" fmla="*/ 104 w 104"/>
                <a:gd name="T9" fmla="*/ 0 h 78"/>
              </a:gdLst>
              <a:ahLst/>
              <a:cxnLst>
                <a:cxn ang="0">
                  <a:pos x="T0" y="T1"/>
                </a:cxn>
                <a:cxn ang="0">
                  <a:pos x="T2" y="T3"/>
                </a:cxn>
                <a:cxn ang="0">
                  <a:pos x="T4" y="T5"/>
                </a:cxn>
                <a:cxn ang="0">
                  <a:pos x="T6" y="T7"/>
                </a:cxn>
                <a:cxn ang="0">
                  <a:pos x="T8" y="T9"/>
                </a:cxn>
              </a:cxnLst>
              <a:rect l="0" t="0" r="r" b="b"/>
              <a:pathLst>
                <a:path w="104" h="78">
                  <a:moveTo>
                    <a:pt x="104" y="0"/>
                  </a:moveTo>
                  <a:lnTo>
                    <a:pt x="0" y="0"/>
                  </a:lnTo>
                  <a:lnTo>
                    <a:pt x="0" y="78"/>
                  </a:lnTo>
                  <a:lnTo>
                    <a:pt x="33" y="78"/>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6" name="Rectangle 84"/>
            <p:cNvSpPr>
              <a:spLocks noChangeArrowheads="1"/>
            </p:cNvSpPr>
            <p:nvPr/>
          </p:nvSpPr>
          <p:spPr bwMode="auto">
            <a:xfrm>
              <a:off x="870"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7" name="Rectangle 85"/>
            <p:cNvSpPr>
              <a:spLocks noChangeArrowheads="1"/>
            </p:cNvSpPr>
            <p:nvPr/>
          </p:nvSpPr>
          <p:spPr bwMode="auto">
            <a:xfrm>
              <a:off x="870" y="2473"/>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8" name="Rectangle 86"/>
            <p:cNvSpPr>
              <a:spLocks noChangeArrowheads="1"/>
            </p:cNvSpPr>
            <p:nvPr/>
          </p:nvSpPr>
          <p:spPr bwMode="auto">
            <a:xfrm>
              <a:off x="870" y="2577"/>
              <a:ext cx="130"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89" name="Rectangle 87"/>
            <p:cNvSpPr>
              <a:spLocks noChangeArrowheads="1"/>
            </p:cNvSpPr>
            <p:nvPr/>
          </p:nvSpPr>
          <p:spPr bwMode="auto">
            <a:xfrm>
              <a:off x="870" y="2577"/>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90" name="Rectangle 88"/>
            <p:cNvSpPr>
              <a:spLocks noChangeArrowheads="1"/>
            </p:cNvSpPr>
            <p:nvPr/>
          </p:nvSpPr>
          <p:spPr bwMode="auto">
            <a:xfrm>
              <a:off x="870" y="2681"/>
              <a:ext cx="130" cy="79"/>
            </a:xfrm>
            <a:prstGeom prst="rect">
              <a:avLst/>
            </a:prstGeom>
            <a:solidFill>
              <a:srgbClr val="99CC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91" name="Rectangle 89"/>
            <p:cNvSpPr>
              <a:spLocks noChangeArrowheads="1"/>
            </p:cNvSpPr>
            <p:nvPr/>
          </p:nvSpPr>
          <p:spPr bwMode="auto">
            <a:xfrm>
              <a:off x="870" y="2681"/>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92" name="Freeform 90"/>
            <p:cNvSpPr>
              <a:spLocks/>
            </p:cNvSpPr>
            <p:nvPr/>
          </p:nvSpPr>
          <p:spPr bwMode="auto">
            <a:xfrm>
              <a:off x="870" y="2786"/>
              <a:ext cx="127" cy="77"/>
            </a:xfrm>
            <a:custGeom>
              <a:avLst/>
              <a:gdLst>
                <a:gd name="T0" fmla="*/ 127 w 127"/>
                <a:gd name="T1" fmla="*/ 0 h 77"/>
                <a:gd name="T2" fmla="*/ 0 w 127"/>
                <a:gd name="T3" fmla="*/ 0 h 77"/>
                <a:gd name="T4" fmla="*/ 0 w 127"/>
                <a:gd name="T5" fmla="*/ 77 h 77"/>
                <a:gd name="T6" fmla="*/ 55 w 127"/>
                <a:gd name="T7" fmla="*/ 77 h 77"/>
                <a:gd name="T8" fmla="*/ 127 w 127"/>
                <a:gd name="T9" fmla="*/ 0 h 77"/>
              </a:gdLst>
              <a:ahLst/>
              <a:cxnLst>
                <a:cxn ang="0">
                  <a:pos x="T0" y="T1"/>
                </a:cxn>
                <a:cxn ang="0">
                  <a:pos x="T2" y="T3"/>
                </a:cxn>
                <a:cxn ang="0">
                  <a:pos x="T4" y="T5"/>
                </a:cxn>
                <a:cxn ang="0">
                  <a:pos x="T6" y="T7"/>
                </a:cxn>
                <a:cxn ang="0">
                  <a:pos x="T8" y="T9"/>
                </a:cxn>
              </a:cxnLst>
              <a:rect l="0" t="0" r="r" b="b"/>
              <a:pathLst>
                <a:path w="127" h="77">
                  <a:moveTo>
                    <a:pt x="127" y="0"/>
                  </a:moveTo>
                  <a:lnTo>
                    <a:pt x="0" y="0"/>
                  </a:lnTo>
                  <a:lnTo>
                    <a:pt x="0" y="77"/>
                  </a:lnTo>
                  <a:lnTo>
                    <a:pt x="55" y="77"/>
                  </a:lnTo>
                  <a:lnTo>
                    <a:pt x="127" y="0"/>
                  </a:lnTo>
                  <a:close/>
                </a:path>
              </a:pathLst>
            </a:custGeom>
            <a:solidFill>
              <a:srgbClr val="99CC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93" name="Freeform 91"/>
            <p:cNvSpPr>
              <a:spLocks/>
            </p:cNvSpPr>
            <p:nvPr/>
          </p:nvSpPr>
          <p:spPr bwMode="auto">
            <a:xfrm>
              <a:off x="870" y="2786"/>
              <a:ext cx="127" cy="77"/>
            </a:xfrm>
            <a:custGeom>
              <a:avLst/>
              <a:gdLst>
                <a:gd name="T0" fmla="*/ 127 w 127"/>
                <a:gd name="T1" fmla="*/ 0 h 77"/>
                <a:gd name="T2" fmla="*/ 0 w 127"/>
                <a:gd name="T3" fmla="*/ 0 h 77"/>
                <a:gd name="T4" fmla="*/ 0 w 127"/>
                <a:gd name="T5" fmla="*/ 77 h 77"/>
                <a:gd name="T6" fmla="*/ 55 w 127"/>
                <a:gd name="T7" fmla="*/ 77 h 77"/>
                <a:gd name="T8" fmla="*/ 127 w 127"/>
                <a:gd name="T9" fmla="*/ 0 h 77"/>
              </a:gdLst>
              <a:ahLst/>
              <a:cxnLst>
                <a:cxn ang="0">
                  <a:pos x="T0" y="T1"/>
                </a:cxn>
                <a:cxn ang="0">
                  <a:pos x="T2" y="T3"/>
                </a:cxn>
                <a:cxn ang="0">
                  <a:pos x="T4" y="T5"/>
                </a:cxn>
                <a:cxn ang="0">
                  <a:pos x="T6" y="T7"/>
                </a:cxn>
                <a:cxn ang="0">
                  <a:pos x="T8" y="T9"/>
                </a:cxn>
              </a:cxnLst>
              <a:rect l="0" t="0" r="r" b="b"/>
              <a:pathLst>
                <a:path w="127" h="77">
                  <a:moveTo>
                    <a:pt x="127" y="0"/>
                  </a:moveTo>
                  <a:lnTo>
                    <a:pt x="0" y="0"/>
                  </a:lnTo>
                  <a:lnTo>
                    <a:pt x="0" y="77"/>
                  </a:lnTo>
                  <a:lnTo>
                    <a:pt x="55" y="77"/>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94" name="Rectangle 92"/>
            <p:cNvSpPr>
              <a:spLocks noChangeArrowheads="1"/>
            </p:cNvSpPr>
            <p:nvPr/>
          </p:nvSpPr>
          <p:spPr bwMode="auto">
            <a:xfrm>
              <a:off x="1487" y="2092"/>
              <a:ext cx="36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1428" b="1">
                  <a:solidFill>
                    <a:srgbClr val="FFFFFF"/>
                  </a:solidFill>
                  <a:latin typeface="Segoe UI Semibold" panose="020B0702040204020203" pitchFamily="34" charset="0"/>
                </a:rPr>
                <a:t>RESOU</a:t>
              </a:r>
              <a:endParaRPr lang="en-US" altLang="en-US" sz="1836">
                <a:solidFill>
                  <a:srgbClr val="00B0F0"/>
                </a:solidFill>
              </a:endParaRPr>
            </a:p>
          </p:txBody>
        </p:sp>
        <p:sp>
          <p:nvSpPr>
            <p:cNvPr id="95" name="Rectangle 93"/>
            <p:cNvSpPr>
              <a:spLocks noChangeArrowheads="1"/>
            </p:cNvSpPr>
            <p:nvPr/>
          </p:nvSpPr>
          <p:spPr bwMode="auto">
            <a:xfrm>
              <a:off x="1838" y="2092"/>
              <a:ext cx="7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1428" b="1">
                  <a:solidFill>
                    <a:srgbClr val="FFFFFF"/>
                  </a:solidFill>
                  <a:latin typeface="Segoe UI Semibold" panose="020B0702040204020203" pitchFamily="34" charset="0"/>
                </a:rPr>
                <a:t>R</a:t>
              </a:r>
              <a:endParaRPr lang="en-US" altLang="en-US" sz="1836">
                <a:solidFill>
                  <a:srgbClr val="00B0F0"/>
                </a:solidFill>
              </a:endParaRPr>
            </a:p>
          </p:txBody>
        </p:sp>
        <p:sp>
          <p:nvSpPr>
            <p:cNvPr id="96" name="Rectangle 94"/>
            <p:cNvSpPr>
              <a:spLocks noChangeArrowheads="1"/>
            </p:cNvSpPr>
            <p:nvPr/>
          </p:nvSpPr>
          <p:spPr bwMode="auto">
            <a:xfrm>
              <a:off x="1906" y="2092"/>
              <a:ext cx="24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1428" b="1">
                  <a:solidFill>
                    <a:srgbClr val="FFFFFF"/>
                  </a:solidFill>
                  <a:latin typeface="Segoe UI Semibold" panose="020B0702040204020203" pitchFamily="34" charset="0"/>
                </a:rPr>
                <a:t>CE G</a:t>
              </a:r>
              <a:endParaRPr lang="en-US" altLang="en-US" sz="1836">
                <a:solidFill>
                  <a:srgbClr val="00B0F0"/>
                </a:solidFill>
              </a:endParaRPr>
            </a:p>
          </p:txBody>
        </p:sp>
        <p:sp>
          <p:nvSpPr>
            <p:cNvPr id="97" name="Rectangle 95"/>
            <p:cNvSpPr>
              <a:spLocks noChangeArrowheads="1"/>
            </p:cNvSpPr>
            <p:nvPr/>
          </p:nvSpPr>
          <p:spPr bwMode="auto">
            <a:xfrm>
              <a:off x="2142" y="2092"/>
              <a:ext cx="7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1428" b="1">
                  <a:solidFill>
                    <a:srgbClr val="FFFFFF"/>
                  </a:solidFill>
                  <a:latin typeface="Segoe UI Semibold" panose="020B0702040204020203" pitchFamily="34" charset="0"/>
                </a:rPr>
                <a:t>R</a:t>
              </a:r>
              <a:endParaRPr lang="en-US" altLang="en-US" sz="1836">
                <a:solidFill>
                  <a:srgbClr val="00B0F0"/>
                </a:solidFill>
              </a:endParaRPr>
            </a:p>
          </p:txBody>
        </p:sp>
        <p:sp>
          <p:nvSpPr>
            <p:cNvPr id="98" name="Rectangle 96"/>
            <p:cNvSpPr>
              <a:spLocks noChangeArrowheads="1"/>
            </p:cNvSpPr>
            <p:nvPr/>
          </p:nvSpPr>
          <p:spPr bwMode="auto">
            <a:xfrm>
              <a:off x="2210" y="2092"/>
              <a:ext cx="23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1428" b="1">
                  <a:solidFill>
                    <a:srgbClr val="FFFFFF"/>
                  </a:solidFill>
                  <a:latin typeface="Segoe UI Semibold" panose="020B0702040204020203" pitchFamily="34" charset="0"/>
                </a:rPr>
                <a:t>OUP</a:t>
              </a:r>
              <a:endParaRPr lang="en-US" altLang="en-US" sz="1836">
                <a:solidFill>
                  <a:srgbClr val="00B0F0"/>
                </a:solidFill>
              </a:endParaRPr>
            </a:p>
          </p:txBody>
        </p:sp>
        <p:sp>
          <p:nvSpPr>
            <p:cNvPr id="99" name="Freeform 97"/>
            <p:cNvSpPr>
              <a:spLocks/>
            </p:cNvSpPr>
            <p:nvPr/>
          </p:nvSpPr>
          <p:spPr bwMode="auto">
            <a:xfrm>
              <a:off x="1735" y="1276"/>
              <a:ext cx="90" cy="16"/>
            </a:xfrm>
            <a:custGeom>
              <a:avLst/>
              <a:gdLst>
                <a:gd name="T0" fmla="*/ 7 w 77"/>
                <a:gd name="T1" fmla="*/ 14 h 14"/>
                <a:gd name="T2" fmla="*/ 0 w 77"/>
                <a:gd name="T3" fmla="*/ 7 h 14"/>
                <a:gd name="T4" fmla="*/ 7 w 77"/>
                <a:gd name="T5" fmla="*/ 0 h 14"/>
                <a:gd name="T6" fmla="*/ 70 w 77"/>
                <a:gd name="T7" fmla="*/ 0 h 14"/>
                <a:gd name="T8" fmla="*/ 77 w 77"/>
                <a:gd name="T9" fmla="*/ 7 h 14"/>
                <a:gd name="T10" fmla="*/ 70 w 77"/>
                <a:gd name="T11" fmla="*/ 14 h 14"/>
                <a:gd name="T12" fmla="*/ 7 w 7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77" h="14">
                  <a:moveTo>
                    <a:pt x="7" y="14"/>
                  </a:moveTo>
                  <a:cubicBezTo>
                    <a:pt x="3" y="14"/>
                    <a:pt x="0" y="11"/>
                    <a:pt x="0" y="7"/>
                  </a:cubicBezTo>
                  <a:cubicBezTo>
                    <a:pt x="0" y="3"/>
                    <a:pt x="3" y="0"/>
                    <a:pt x="7" y="0"/>
                  </a:cubicBezTo>
                  <a:cubicBezTo>
                    <a:pt x="70" y="0"/>
                    <a:pt x="70" y="0"/>
                    <a:pt x="70" y="0"/>
                  </a:cubicBezTo>
                  <a:cubicBezTo>
                    <a:pt x="74" y="0"/>
                    <a:pt x="77" y="3"/>
                    <a:pt x="77" y="7"/>
                  </a:cubicBezTo>
                  <a:cubicBezTo>
                    <a:pt x="77" y="11"/>
                    <a:pt x="74" y="14"/>
                    <a:pt x="70" y="14"/>
                  </a:cubicBezTo>
                  <a:lnTo>
                    <a:pt x="7" y="14"/>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00" name="Freeform 98"/>
            <p:cNvSpPr>
              <a:spLocks/>
            </p:cNvSpPr>
            <p:nvPr/>
          </p:nvSpPr>
          <p:spPr bwMode="auto">
            <a:xfrm>
              <a:off x="1735" y="1276"/>
              <a:ext cx="28" cy="16"/>
            </a:xfrm>
            <a:custGeom>
              <a:avLst/>
              <a:gdLst>
                <a:gd name="T0" fmla="*/ 22 w 24"/>
                <a:gd name="T1" fmla="*/ 0 h 14"/>
                <a:gd name="T2" fmla="*/ 7 w 24"/>
                <a:gd name="T3" fmla="*/ 0 h 14"/>
                <a:gd name="T4" fmla="*/ 0 w 24"/>
                <a:gd name="T5" fmla="*/ 7 h 14"/>
                <a:gd name="T6" fmla="*/ 7 w 24"/>
                <a:gd name="T7" fmla="*/ 14 h 14"/>
                <a:gd name="T8" fmla="*/ 22 w 24"/>
                <a:gd name="T9" fmla="*/ 14 h 14"/>
                <a:gd name="T10" fmla="*/ 24 w 24"/>
                <a:gd name="T11" fmla="*/ 7 h 14"/>
                <a:gd name="T12" fmla="*/ 22 w 2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4" h="14">
                  <a:moveTo>
                    <a:pt x="22" y="0"/>
                  </a:moveTo>
                  <a:cubicBezTo>
                    <a:pt x="7" y="0"/>
                    <a:pt x="7" y="0"/>
                    <a:pt x="7" y="0"/>
                  </a:cubicBezTo>
                  <a:cubicBezTo>
                    <a:pt x="3" y="0"/>
                    <a:pt x="0" y="3"/>
                    <a:pt x="0" y="7"/>
                  </a:cubicBezTo>
                  <a:cubicBezTo>
                    <a:pt x="0" y="11"/>
                    <a:pt x="3" y="14"/>
                    <a:pt x="7" y="14"/>
                  </a:cubicBezTo>
                  <a:cubicBezTo>
                    <a:pt x="22" y="14"/>
                    <a:pt x="22" y="14"/>
                    <a:pt x="22" y="14"/>
                  </a:cubicBezTo>
                  <a:cubicBezTo>
                    <a:pt x="23" y="12"/>
                    <a:pt x="24" y="10"/>
                    <a:pt x="24" y="7"/>
                  </a:cubicBezTo>
                  <a:cubicBezTo>
                    <a:pt x="24" y="5"/>
                    <a:pt x="23" y="2"/>
                    <a:pt x="22"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01" name="Freeform 99"/>
            <p:cNvSpPr>
              <a:spLocks/>
            </p:cNvSpPr>
            <p:nvPr/>
          </p:nvSpPr>
          <p:spPr bwMode="auto">
            <a:xfrm>
              <a:off x="1776" y="1276"/>
              <a:ext cx="8" cy="16"/>
            </a:xfrm>
            <a:custGeom>
              <a:avLst/>
              <a:gdLst>
                <a:gd name="T0" fmla="*/ 7 w 7"/>
                <a:gd name="T1" fmla="*/ 0 h 14"/>
                <a:gd name="T2" fmla="*/ 0 w 7"/>
                <a:gd name="T3" fmla="*/ 0 h 14"/>
                <a:gd name="T4" fmla="*/ 1 w 7"/>
                <a:gd name="T5" fmla="*/ 7 h 14"/>
                <a:gd name="T6" fmla="*/ 0 w 7"/>
                <a:gd name="T7" fmla="*/ 14 h 14"/>
                <a:gd name="T8" fmla="*/ 7 w 7"/>
                <a:gd name="T9" fmla="*/ 14 h 14"/>
                <a:gd name="T10" fmla="*/ 6 w 7"/>
                <a:gd name="T11" fmla="*/ 7 h 14"/>
                <a:gd name="T12" fmla="*/ 7 w 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0"/>
                  </a:moveTo>
                  <a:cubicBezTo>
                    <a:pt x="0" y="0"/>
                    <a:pt x="0" y="0"/>
                    <a:pt x="0" y="0"/>
                  </a:cubicBezTo>
                  <a:cubicBezTo>
                    <a:pt x="1" y="2"/>
                    <a:pt x="1" y="5"/>
                    <a:pt x="1" y="7"/>
                  </a:cubicBezTo>
                  <a:cubicBezTo>
                    <a:pt x="1" y="10"/>
                    <a:pt x="1" y="12"/>
                    <a:pt x="0" y="14"/>
                  </a:cubicBezTo>
                  <a:cubicBezTo>
                    <a:pt x="7" y="14"/>
                    <a:pt x="7" y="14"/>
                    <a:pt x="7" y="14"/>
                  </a:cubicBezTo>
                  <a:cubicBezTo>
                    <a:pt x="6" y="12"/>
                    <a:pt x="6" y="10"/>
                    <a:pt x="6" y="7"/>
                  </a:cubicBezTo>
                  <a:cubicBezTo>
                    <a:pt x="6" y="5"/>
                    <a:pt x="6" y="2"/>
                    <a:pt x="7"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02" name="Freeform 100"/>
            <p:cNvSpPr>
              <a:spLocks/>
            </p:cNvSpPr>
            <p:nvPr/>
          </p:nvSpPr>
          <p:spPr bwMode="auto">
            <a:xfrm>
              <a:off x="1797" y="1276"/>
              <a:ext cx="28" cy="16"/>
            </a:xfrm>
            <a:custGeom>
              <a:avLst/>
              <a:gdLst>
                <a:gd name="T0" fmla="*/ 24 w 24"/>
                <a:gd name="T1" fmla="*/ 7 h 14"/>
                <a:gd name="T2" fmla="*/ 17 w 24"/>
                <a:gd name="T3" fmla="*/ 0 h 14"/>
                <a:gd name="T4" fmla="*/ 2 w 24"/>
                <a:gd name="T5" fmla="*/ 0 h 14"/>
                <a:gd name="T6" fmla="*/ 0 w 24"/>
                <a:gd name="T7" fmla="*/ 7 h 14"/>
                <a:gd name="T8" fmla="*/ 2 w 24"/>
                <a:gd name="T9" fmla="*/ 14 h 14"/>
                <a:gd name="T10" fmla="*/ 17 w 24"/>
                <a:gd name="T11" fmla="*/ 14 h 14"/>
                <a:gd name="T12" fmla="*/ 24 w 24"/>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24" h="14">
                  <a:moveTo>
                    <a:pt x="24" y="7"/>
                  </a:moveTo>
                  <a:cubicBezTo>
                    <a:pt x="24" y="3"/>
                    <a:pt x="21" y="0"/>
                    <a:pt x="17" y="0"/>
                  </a:cubicBezTo>
                  <a:cubicBezTo>
                    <a:pt x="2" y="0"/>
                    <a:pt x="2" y="0"/>
                    <a:pt x="2" y="0"/>
                  </a:cubicBezTo>
                  <a:cubicBezTo>
                    <a:pt x="1" y="2"/>
                    <a:pt x="0" y="5"/>
                    <a:pt x="0" y="7"/>
                  </a:cubicBezTo>
                  <a:cubicBezTo>
                    <a:pt x="0" y="10"/>
                    <a:pt x="1" y="12"/>
                    <a:pt x="2" y="14"/>
                  </a:cubicBezTo>
                  <a:cubicBezTo>
                    <a:pt x="17" y="14"/>
                    <a:pt x="17" y="14"/>
                    <a:pt x="17" y="14"/>
                  </a:cubicBezTo>
                  <a:cubicBezTo>
                    <a:pt x="21" y="14"/>
                    <a:pt x="24" y="11"/>
                    <a:pt x="24" y="7"/>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03" name="Freeform 101"/>
            <p:cNvSpPr>
              <a:spLocks/>
            </p:cNvSpPr>
            <p:nvPr/>
          </p:nvSpPr>
          <p:spPr bwMode="auto">
            <a:xfrm>
              <a:off x="1761" y="1276"/>
              <a:ext cx="16" cy="16"/>
            </a:xfrm>
            <a:custGeom>
              <a:avLst/>
              <a:gdLst>
                <a:gd name="T0" fmla="*/ 13 w 14"/>
                <a:gd name="T1" fmla="*/ 0 h 14"/>
                <a:gd name="T2" fmla="*/ 0 w 14"/>
                <a:gd name="T3" fmla="*/ 0 h 14"/>
                <a:gd name="T4" fmla="*/ 2 w 14"/>
                <a:gd name="T5" fmla="*/ 7 h 14"/>
                <a:gd name="T6" fmla="*/ 0 w 14"/>
                <a:gd name="T7" fmla="*/ 14 h 14"/>
                <a:gd name="T8" fmla="*/ 13 w 14"/>
                <a:gd name="T9" fmla="*/ 14 h 14"/>
                <a:gd name="T10" fmla="*/ 14 w 14"/>
                <a:gd name="T11" fmla="*/ 7 h 14"/>
                <a:gd name="T12" fmla="*/ 13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3" y="0"/>
                  </a:moveTo>
                  <a:cubicBezTo>
                    <a:pt x="0" y="0"/>
                    <a:pt x="0" y="0"/>
                    <a:pt x="0" y="0"/>
                  </a:cubicBezTo>
                  <a:cubicBezTo>
                    <a:pt x="1" y="2"/>
                    <a:pt x="2" y="5"/>
                    <a:pt x="2" y="7"/>
                  </a:cubicBezTo>
                  <a:cubicBezTo>
                    <a:pt x="2" y="10"/>
                    <a:pt x="1" y="12"/>
                    <a:pt x="0" y="14"/>
                  </a:cubicBezTo>
                  <a:cubicBezTo>
                    <a:pt x="13" y="14"/>
                    <a:pt x="13" y="14"/>
                    <a:pt x="13" y="14"/>
                  </a:cubicBezTo>
                  <a:cubicBezTo>
                    <a:pt x="14" y="12"/>
                    <a:pt x="14" y="10"/>
                    <a:pt x="14" y="7"/>
                  </a:cubicBezTo>
                  <a:cubicBezTo>
                    <a:pt x="14" y="5"/>
                    <a:pt x="14" y="2"/>
                    <a:pt x="13"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04" name="Freeform 102"/>
            <p:cNvSpPr>
              <a:spLocks/>
            </p:cNvSpPr>
            <p:nvPr/>
          </p:nvSpPr>
          <p:spPr bwMode="auto">
            <a:xfrm>
              <a:off x="1698" y="1257"/>
              <a:ext cx="76" cy="55"/>
            </a:xfrm>
            <a:custGeom>
              <a:avLst/>
              <a:gdLst>
                <a:gd name="T0" fmla="*/ 45 w 65"/>
                <a:gd name="T1" fmla="*/ 35 h 47"/>
                <a:gd name="T2" fmla="*/ 23 w 65"/>
                <a:gd name="T3" fmla="*/ 35 h 47"/>
                <a:gd name="T4" fmla="*/ 12 w 65"/>
                <a:gd name="T5" fmla="*/ 23 h 47"/>
                <a:gd name="T6" fmla="*/ 23 w 65"/>
                <a:gd name="T7" fmla="*/ 12 h 47"/>
                <a:gd name="T8" fmla="*/ 45 w 65"/>
                <a:gd name="T9" fmla="*/ 12 h 47"/>
                <a:gd name="T10" fmla="*/ 46 w 65"/>
                <a:gd name="T11" fmla="*/ 12 h 47"/>
                <a:gd name="T12" fmla="*/ 65 w 65"/>
                <a:gd name="T13" fmla="*/ 12 h 47"/>
                <a:gd name="T14" fmla="*/ 45 w 65"/>
                <a:gd name="T15" fmla="*/ 0 h 47"/>
                <a:gd name="T16" fmla="*/ 23 w 65"/>
                <a:gd name="T17" fmla="*/ 0 h 47"/>
                <a:gd name="T18" fmla="*/ 0 w 65"/>
                <a:gd name="T19" fmla="*/ 23 h 47"/>
                <a:gd name="T20" fmla="*/ 23 w 65"/>
                <a:gd name="T21" fmla="*/ 47 h 47"/>
                <a:gd name="T22" fmla="*/ 45 w 65"/>
                <a:gd name="T23" fmla="*/ 47 h 47"/>
                <a:gd name="T24" fmla="*/ 65 w 65"/>
                <a:gd name="T25" fmla="*/ 35 h 47"/>
                <a:gd name="T26" fmla="*/ 46 w 65"/>
                <a:gd name="T27" fmla="*/ 35 h 47"/>
                <a:gd name="T28" fmla="*/ 45 w 65"/>
                <a:gd name="T2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47">
                  <a:moveTo>
                    <a:pt x="45" y="35"/>
                  </a:moveTo>
                  <a:cubicBezTo>
                    <a:pt x="23" y="35"/>
                    <a:pt x="23" y="35"/>
                    <a:pt x="23" y="35"/>
                  </a:cubicBezTo>
                  <a:cubicBezTo>
                    <a:pt x="17" y="35"/>
                    <a:pt x="12" y="30"/>
                    <a:pt x="12" y="23"/>
                  </a:cubicBezTo>
                  <a:cubicBezTo>
                    <a:pt x="12" y="17"/>
                    <a:pt x="17" y="12"/>
                    <a:pt x="23" y="12"/>
                  </a:cubicBezTo>
                  <a:cubicBezTo>
                    <a:pt x="45" y="12"/>
                    <a:pt x="45" y="12"/>
                    <a:pt x="45" y="12"/>
                  </a:cubicBezTo>
                  <a:cubicBezTo>
                    <a:pt x="45" y="12"/>
                    <a:pt x="46" y="12"/>
                    <a:pt x="46" y="12"/>
                  </a:cubicBezTo>
                  <a:cubicBezTo>
                    <a:pt x="65" y="12"/>
                    <a:pt x="65" y="12"/>
                    <a:pt x="65" y="12"/>
                  </a:cubicBezTo>
                  <a:cubicBezTo>
                    <a:pt x="61" y="5"/>
                    <a:pt x="54" y="0"/>
                    <a:pt x="45" y="0"/>
                  </a:cubicBezTo>
                  <a:cubicBezTo>
                    <a:pt x="23" y="0"/>
                    <a:pt x="23" y="0"/>
                    <a:pt x="23" y="0"/>
                  </a:cubicBezTo>
                  <a:cubicBezTo>
                    <a:pt x="10" y="0"/>
                    <a:pt x="0" y="10"/>
                    <a:pt x="0" y="23"/>
                  </a:cubicBezTo>
                  <a:cubicBezTo>
                    <a:pt x="0" y="36"/>
                    <a:pt x="10" y="47"/>
                    <a:pt x="23" y="47"/>
                  </a:cubicBezTo>
                  <a:cubicBezTo>
                    <a:pt x="45" y="47"/>
                    <a:pt x="45" y="47"/>
                    <a:pt x="45" y="47"/>
                  </a:cubicBezTo>
                  <a:cubicBezTo>
                    <a:pt x="54" y="47"/>
                    <a:pt x="61" y="42"/>
                    <a:pt x="65" y="35"/>
                  </a:cubicBezTo>
                  <a:cubicBezTo>
                    <a:pt x="46" y="35"/>
                    <a:pt x="46" y="35"/>
                    <a:pt x="46" y="35"/>
                  </a:cubicBezTo>
                  <a:cubicBezTo>
                    <a:pt x="46" y="35"/>
                    <a:pt x="45" y="35"/>
                    <a:pt x="45" y="35"/>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05" name="Freeform 103"/>
            <p:cNvSpPr>
              <a:spLocks/>
            </p:cNvSpPr>
            <p:nvPr/>
          </p:nvSpPr>
          <p:spPr bwMode="auto">
            <a:xfrm>
              <a:off x="1783" y="1276"/>
              <a:ext cx="17" cy="16"/>
            </a:xfrm>
            <a:custGeom>
              <a:avLst/>
              <a:gdLst>
                <a:gd name="T0" fmla="*/ 14 w 14"/>
                <a:gd name="T1" fmla="*/ 0 h 14"/>
                <a:gd name="T2" fmla="*/ 1 w 14"/>
                <a:gd name="T3" fmla="*/ 0 h 14"/>
                <a:gd name="T4" fmla="*/ 0 w 14"/>
                <a:gd name="T5" fmla="*/ 7 h 14"/>
                <a:gd name="T6" fmla="*/ 1 w 14"/>
                <a:gd name="T7" fmla="*/ 14 h 14"/>
                <a:gd name="T8" fmla="*/ 14 w 14"/>
                <a:gd name="T9" fmla="*/ 14 h 14"/>
                <a:gd name="T10" fmla="*/ 12 w 14"/>
                <a:gd name="T11" fmla="*/ 7 h 14"/>
                <a:gd name="T12" fmla="*/ 14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4" y="0"/>
                  </a:moveTo>
                  <a:cubicBezTo>
                    <a:pt x="1" y="0"/>
                    <a:pt x="1" y="0"/>
                    <a:pt x="1" y="0"/>
                  </a:cubicBezTo>
                  <a:cubicBezTo>
                    <a:pt x="0" y="2"/>
                    <a:pt x="0" y="5"/>
                    <a:pt x="0" y="7"/>
                  </a:cubicBezTo>
                  <a:cubicBezTo>
                    <a:pt x="0" y="10"/>
                    <a:pt x="0" y="12"/>
                    <a:pt x="1" y="14"/>
                  </a:cubicBezTo>
                  <a:cubicBezTo>
                    <a:pt x="14" y="14"/>
                    <a:pt x="14" y="14"/>
                    <a:pt x="14" y="14"/>
                  </a:cubicBezTo>
                  <a:cubicBezTo>
                    <a:pt x="13" y="12"/>
                    <a:pt x="12" y="10"/>
                    <a:pt x="12" y="7"/>
                  </a:cubicBezTo>
                  <a:cubicBezTo>
                    <a:pt x="12" y="5"/>
                    <a:pt x="13" y="2"/>
                    <a:pt x="14"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06" name="Freeform 104"/>
            <p:cNvSpPr>
              <a:spLocks/>
            </p:cNvSpPr>
            <p:nvPr/>
          </p:nvSpPr>
          <p:spPr bwMode="auto">
            <a:xfrm>
              <a:off x="1787" y="1257"/>
              <a:ext cx="77" cy="55"/>
            </a:xfrm>
            <a:custGeom>
              <a:avLst/>
              <a:gdLst>
                <a:gd name="T0" fmla="*/ 42 w 66"/>
                <a:gd name="T1" fmla="*/ 0 h 47"/>
                <a:gd name="T2" fmla="*/ 20 w 66"/>
                <a:gd name="T3" fmla="*/ 0 h 47"/>
                <a:gd name="T4" fmla="*/ 0 w 66"/>
                <a:gd name="T5" fmla="*/ 12 h 47"/>
                <a:gd name="T6" fmla="*/ 19 w 66"/>
                <a:gd name="T7" fmla="*/ 12 h 47"/>
                <a:gd name="T8" fmla="*/ 20 w 66"/>
                <a:gd name="T9" fmla="*/ 12 h 47"/>
                <a:gd name="T10" fmla="*/ 42 w 66"/>
                <a:gd name="T11" fmla="*/ 12 h 47"/>
                <a:gd name="T12" fmla="*/ 54 w 66"/>
                <a:gd name="T13" fmla="*/ 23 h 47"/>
                <a:gd name="T14" fmla="*/ 42 w 66"/>
                <a:gd name="T15" fmla="*/ 35 h 47"/>
                <a:gd name="T16" fmla="*/ 20 w 66"/>
                <a:gd name="T17" fmla="*/ 35 h 47"/>
                <a:gd name="T18" fmla="*/ 19 w 66"/>
                <a:gd name="T19" fmla="*/ 35 h 47"/>
                <a:gd name="T20" fmla="*/ 0 w 66"/>
                <a:gd name="T21" fmla="*/ 35 h 47"/>
                <a:gd name="T22" fmla="*/ 20 w 66"/>
                <a:gd name="T23" fmla="*/ 47 h 47"/>
                <a:gd name="T24" fmla="*/ 42 w 66"/>
                <a:gd name="T25" fmla="*/ 47 h 47"/>
                <a:gd name="T26" fmla="*/ 66 w 66"/>
                <a:gd name="T27" fmla="*/ 23 h 47"/>
                <a:gd name="T28" fmla="*/ 42 w 66"/>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47">
                  <a:moveTo>
                    <a:pt x="42" y="0"/>
                  </a:moveTo>
                  <a:cubicBezTo>
                    <a:pt x="20" y="0"/>
                    <a:pt x="20" y="0"/>
                    <a:pt x="20" y="0"/>
                  </a:cubicBezTo>
                  <a:cubicBezTo>
                    <a:pt x="11" y="0"/>
                    <a:pt x="4" y="5"/>
                    <a:pt x="0" y="12"/>
                  </a:cubicBezTo>
                  <a:cubicBezTo>
                    <a:pt x="19" y="12"/>
                    <a:pt x="19" y="12"/>
                    <a:pt x="19" y="12"/>
                  </a:cubicBezTo>
                  <a:cubicBezTo>
                    <a:pt x="19" y="12"/>
                    <a:pt x="20" y="12"/>
                    <a:pt x="20" y="12"/>
                  </a:cubicBezTo>
                  <a:cubicBezTo>
                    <a:pt x="42" y="12"/>
                    <a:pt x="42" y="12"/>
                    <a:pt x="42" y="12"/>
                  </a:cubicBezTo>
                  <a:cubicBezTo>
                    <a:pt x="48" y="12"/>
                    <a:pt x="54" y="17"/>
                    <a:pt x="54" y="23"/>
                  </a:cubicBezTo>
                  <a:cubicBezTo>
                    <a:pt x="54" y="30"/>
                    <a:pt x="48" y="35"/>
                    <a:pt x="42" y="35"/>
                  </a:cubicBezTo>
                  <a:cubicBezTo>
                    <a:pt x="20" y="35"/>
                    <a:pt x="20" y="35"/>
                    <a:pt x="20" y="35"/>
                  </a:cubicBezTo>
                  <a:cubicBezTo>
                    <a:pt x="20" y="35"/>
                    <a:pt x="19" y="35"/>
                    <a:pt x="19" y="35"/>
                  </a:cubicBezTo>
                  <a:cubicBezTo>
                    <a:pt x="0" y="35"/>
                    <a:pt x="0" y="35"/>
                    <a:pt x="0" y="35"/>
                  </a:cubicBezTo>
                  <a:cubicBezTo>
                    <a:pt x="4" y="42"/>
                    <a:pt x="11" y="47"/>
                    <a:pt x="20" y="47"/>
                  </a:cubicBezTo>
                  <a:cubicBezTo>
                    <a:pt x="42" y="47"/>
                    <a:pt x="42" y="47"/>
                    <a:pt x="42" y="47"/>
                  </a:cubicBezTo>
                  <a:cubicBezTo>
                    <a:pt x="55" y="47"/>
                    <a:pt x="66" y="36"/>
                    <a:pt x="66" y="23"/>
                  </a:cubicBezTo>
                  <a:cubicBezTo>
                    <a:pt x="66" y="10"/>
                    <a:pt x="55" y="0"/>
                    <a:pt x="42"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07" name="Freeform 105"/>
            <p:cNvSpPr>
              <a:spLocks noEditPoints="1"/>
            </p:cNvSpPr>
            <p:nvPr/>
          </p:nvSpPr>
          <p:spPr bwMode="auto">
            <a:xfrm>
              <a:off x="1668" y="1172"/>
              <a:ext cx="225" cy="225"/>
            </a:xfrm>
            <a:custGeom>
              <a:avLst/>
              <a:gdLst>
                <a:gd name="T0" fmla="*/ 96 w 192"/>
                <a:gd name="T1" fmla="*/ 12 h 192"/>
                <a:gd name="T2" fmla="*/ 180 w 192"/>
                <a:gd name="T3" fmla="*/ 96 h 192"/>
                <a:gd name="T4" fmla="*/ 96 w 192"/>
                <a:gd name="T5" fmla="*/ 180 h 192"/>
                <a:gd name="T6" fmla="*/ 12 w 192"/>
                <a:gd name="T7" fmla="*/ 96 h 192"/>
                <a:gd name="T8" fmla="*/ 96 w 192"/>
                <a:gd name="T9" fmla="*/ 12 h 192"/>
                <a:gd name="T10" fmla="*/ 96 w 192"/>
                <a:gd name="T11" fmla="*/ 0 h 192"/>
                <a:gd name="T12" fmla="*/ 0 w 192"/>
                <a:gd name="T13" fmla="*/ 96 h 192"/>
                <a:gd name="T14" fmla="*/ 96 w 192"/>
                <a:gd name="T15" fmla="*/ 192 h 192"/>
                <a:gd name="T16" fmla="*/ 192 w 192"/>
                <a:gd name="T17" fmla="*/ 96 h 192"/>
                <a:gd name="T18" fmla="*/ 96 w 192"/>
                <a:gd name="T1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12"/>
                  </a:moveTo>
                  <a:cubicBezTo>
                    <a:pt x="142" y="12"/>
                    <a:pt x="180" y="50"/>
                    <a:pt x="180" y="96"/>
                  </a:cubicBezTo>
                  <a:cubicBezTo>
                    <a:pt x="180" y="143"/>
                    <a:pt x="142" y="180"/>
                    <a:pt x="96" y="180"/>
                  </a:cubicBezTo>
                  <a:cubicBezTo>
                    <a:pt x="49" y="180"/>
                    <a:pt x="12" y="143"/>
                    <a:pt x="12" y="96"/>
                  </a:cubicBezTo>
                  <a:cubicBezTo>
                    <a:pt x="12" y="50"/>
                    <a:pt x="49" y="12"/>
                    <a:pt x="96" y="12"/>
                  </a:cubicBezTo>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grpSp>
    </p:spTree>
    <p:extLst>
      <p:ext uri="{BB962C8B-B14F-4D97-AF65-F5344CB8AC3E}">
        <p14:creationId xmlns:p14="http://schemas.microsoft.com/office/powerpoint/2010/main" val="212845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573644" y="1204709"/>
            <a:ext cx="3646789" cy="477359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958" dirty="0">
                <a:solidFill>
                  <a:schemeClr val="tx1"/>
                </a:solidFill>
              </a:rPr>
              <a:t>Azure Templates can:</a:t>
            </a:r>
          </a:p>
          <a:p>
            <a:pPr>
              <a:lnSpc>
                <a:spcPct val="120000"/>
              </a:lnSpc>
            </a:pPr>
            <a:r>
              <a:rPr lang="en-US" sz="1836" dirty="0">
                <a:solidFill>
                  <a:schemeClr val="tx1"/>
                </a:solidFill>
                <a:latin typeface="Segoe UI Light"/>
              </a:rPr>
              <a:t>Ensure Idempotency</a:t>
            </a:r>
          </a:p>
          <a:p>
            <a:pPr>
              <a:lnSpc>
                <a:spcPct val="120000"/>
              </a:lnSpc>
            </a:pPr>
            <a:r>
              <a:rPr lang="en-US" sz="1836" dirty="0">
                <a:solidFill>
                  <a:schemeClr val="tx1"/>
                </a:solidFill>
                <a:latin typeface="Segoe UI Light"/>
              </a:rPr>
              <a:t>Simplify Orchestration</a:t>
            </a:r>
          </a:p>
          <a:p>
            <a:pPr>
              <a:lnSpc>
                <a:spcPct val="120000"/>
              </a:lnSpc>
            </a:pPr>
            <a:r>
              <a:rPr lang="en-US" sz="1836" dirty="0">
                <a:solidFill>
                  <a:schemeClr val="tx1"/>
                </a:solidFill>
                <a:latin typeface="Segoe UI Light"/>
              </a:rPr>
              <a:t>Simplify Roll-back</a:t>
            </a:r>
          </a:p>
          <a:p>
            <a:pPr>
              <a:lnSpc>
                <a:spcPct val="120000"/>
              </a:lnSpc>
            </a:pPr>
            <a:r>
              <a:rPr lang="en-US" sz="1836" dirty="0">
                <a:solidFill>
                  <a:schemeClr val="tx1"/>
                </a:solidFill>
                <a:latin typeface="Segoe UI Light"/>
              </a:rPr>
              <a:t>Provide Cross-Resource Configuration and Update Support </a:t>
            </a:r>
          </a:p>
          <a:p>
            <a:pPr marL="0" indent="0">
              <a:buNone/>
            </a:pPr>
            <a:endParaRPr lang="en-US" sz="3672" dirty="0">
              <a:solidFill>
                <a:schemeClr val="tx1"/>
              </a:solidFill>
              <a:latin typeface="Segoe UI Light"/>
            </a:endParaRPr>
          </a:p>
          <a:p>
            <a:pPr marL="0" indent="0">
              <a:buNone/>
            </a:pPr>
            <a:r>
              <a:rPr lang="en-US" sz="2958" dirty="0">
                <a:solidFill>
                  <a:schemeClr val="tx1"/>
                </a:solidFill>
              </a:rPr>
              <a:t>Azure Templates are: </a:t>
            </a:r>
          </a:p>
          <a:p>
            <a:pPr>
              <a:lnSpc>
                <a:spcPct val="120000"/>
              </a:lnSpc>
            </a:pPr>
            <a:r>
              <a:rPr lang="en-US" sz="1836" dirty="0">
                <a:solidFill>
                  <a:schemeClr val="tx1"/>
                </a:solidFill>
                <a:latin typeface="Segoe UI Light"/>
              </a:rPr>
              <a:t>Source file, checked-in</a:t>
            </a:r>
          </a:p>
          <a:p>
            <a:pPr>
              <a:lnSpc>
                <a:spcPct val="120000"/>
              </a:lnSpc>
            </a:pPr>
            <a:r>
              <a:rPr lang="en-US" sz="1836" dirty="0">
                <a:solidFill>
                  <a:schemeClr val="tx1"/>
                </a:solidFill>
                <a:latin typeface="Segoe UI Light"/>
              </a:rPr>
              <a:t>Specifies resources and dependencies (VMs, </a:t>
            </a:r>
            <a:r>
              <a:rPr lang="en-US" sz="1836" dirty="0" err="1">
                <a:solidFill>
                  <a:schemeClr val="tx1"/>
                </a:solidFill>
                <a:latin typeface="Segoe UI Light"/>
              </a:rPr>
              <a:t>WebSites</a:t>
            </a:r>
            <a:r>
              <a:rPr lang="en-US" sz="1836" dirty="0">
                <a:solidFill>
                  <a:schemeClr val="tx1"/>
                </a:solidFill>
                <a:latin typeface="Segoe UI Light"/>
              </a:rPr>
              <a:t>, DBs) and connections (</a:t>
            </a:r>
            <a:r>
              <a:rPr lang="en-US" sz="1836" dirty="0" err="1">
                <a:solidFill>
                  <a:schemeClr val="tx1"/>
                </a:solidFill>
                <a:latin typeface="Segoe UI Light"/>
              </a:rPr>
              <a:t>config</a:t>
            </a:r>
            <a:r>
              <a:rPr lang="en-US" sz="1836" dirty="0">
                <a:solidFill>
                  <a:schemeClr val="tx1"/>
                </a:solidFill>
                <a:latin typeface="Segoe UI Light"/>
              </a:rPr>
              <a:t>, LB sets)</a:t>
            </a:r>
          </a:p>
          <a:p>
            <a:pPr>
              <a:lnSpc>
                <a:spcPct val="120000"/>
              </a:lnSpc>
            </a:pPr>
            <a:r>
              <a:rPr lang="en-US" sz="1836" dirty="0" err="1">
                <a:solidFill>
                  <a:schemeClr val="tx1"/>
                </a:solidFill>
                <a:latin typeface="Segoe UI Light"/>
              </a:rPr>
              <a:t>Parametized</a:t>
            </a:r>
            <a:r>
              <a:rPr lang="en-US" sz="1836" dirty="0">
                <a:solidFill>
                  <a:schemeClr val="tx1"/>
                </a:solidFill>
                <a:latin typeface="Segoe UI Light"/>
              </a:rPr>
              <a:t> input/output</a:t>
            </a:r>
          </a:p>
        </p:txBody>
      </p:sp>
      <p:sp>
        <p:nvSpPr>
          <p:cNvPr id="8" name="Rectangle 7"/>
          <p:cNvSpPr/>
          <p:nvPr/>
        </p:nvSpPr>
        <p:spPr bwMode="auto">
          <a:xfrm>
            <a:off x="8873497" y="1016228"/>
            <a:ext cx="3416903" cy="1300899"/>
          </a:xfrm>
          <a:prstGeom prst="rect">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t" anchorCtr="0"/>
          <a:lstStyle/>
          <a:p>
            <a:pPr defTabSz="950778"/>
            <a:r>
              <a:rPr lang="en-US" sz="1428" dirty="0">
                <a:solidFill>
                  <a:schemeClr val="tx1"/>
                </a:solidFill>
                <a:ea typeface="Segoe UI" pitchFamily="34" charset="0"/>
                <a:cs typeface="Segoe UI" pitchFamily="34" charset="0"/>
              </a:rPr>
              <a:t>Instantiation of repeatable </a:t>
            </a:r>
            <a:r>
              <a:rPr lang="en-US" sz="1428" dirty="0" err="1">
                <a:solidFill>
                  <a:schemeClr val="tx1"/>
                </a:solidFill>
                <a:ea typeface="Segoe UI" pitchFamily="34" charset="0"/>
                <a:cs typeface="Segoe UI" pitchFamily="34" charset="0"/>
              </a:rPr>
              <a:t>config</a:t>
            </a:r>
            <a:r>
              <a:rPr lang="en-US" sz="1428" dirty="0">
                <a:solidFill>
                  <a:schemeClr val="tx1"/>
                </a:solidFill>
                <a:ea typeface="Segoe UI" pitchFamily="34" charset="0"/>
                <a:cs typeface="Segoe UI" pitchFamily="34" charset="0"/>
              </a:rPr>
              <a:t>.</a:t>
            </a:r>
            <a:endParaRPr lang="en-US" sz="1122" dirty="0">
              <a:solidFill>
                <a:schemeClr val="tx1"/>
              </a:solidFill>
              <a:ea typeface="Segoe UI" pitchFamily="34" charset="0"/>
              <a:cs typeface="Segoe UI" pitchFamily="34" charset="0"/>
            </a:endParaRPr>
          </a:p>
          <a:p>
            <a:pPr defTabSz="950778"/>
            <a:r>
              <a:rPr lang="en-US" sz="1224" i="1" dirty="0">
                <a:solidFill>
                  <a:schemeClr val="tx1"/>
                </a:solidFill>
                <a:ea typeface="Segoe UI" pitchFamily="34" charset="0"/>
                <a:cs typeface="Segoe UI" pitchFamily="34" charset="0"/>
              </a:rPr>
              <a:t>Configuration </a:t>
            </a:r>
            <a:r>
              <a:rPr lang="en-US" sz="1224" i="1" dirty="0">
                <a:solidFill>
                  <a:schemeClr val="tx1"/>
                </a:solidFill>
                <a:ea typeface="Segoe UI" pitchFamily="34" charset="0"/>
                <a:cs typeface="Segoe UI" pitchFamily="34" charset="0"/>
                <a:sym typeface="Wingdings" panose="05000000000000000000" pitchFamily="2" charset="2"/>
              </a:rPr>
              <a:t> </a:t>
            </a:r>
            <a:r>
              <a:rPr lang="en-US" sz="1224" i="1" dirty="0">
                <a:solidFill>
                  <a:schemeClr val="tx1"/>
                </a:solidFill>
                <a:ea typeface="Segoe UI" pitchFamily="34" charset="0"/>
                <a:cs typeface="Segoe UI" pitchFamily="34" charset="0"/>
              </a:rPr>
              <a:t>Resource Group</a:t>
            </a:r>
          </a:p>
        </p:txBody>
      </p:sp>
      <p:sp>
        <p:nvSpPr>
          <p:cNvPr id="9" name="Title 1"/>
          <p:cNvSpPr>
            <a:spLocks noGrp="1"/>
          </p:cNvSpPr>
          <p:nvPr>
            <p:ph type="title" idx="4294967295"/>
          </p:nvPr>
        </p:nvSpPr>
        <p:spPr>
          <a:xfrm>
            <a:off x="881" y="297915"/>
            <a:ext cx="11884216" cy="913174"/>
          </a:xfrm>
        </p:spPr>
        <p:txBody>
          <a:bodyPr>
            <a:normAutofit/>
          </a:bodyPr>
          <a:lstStyle/>
          <a:p>
            <a:r>
              <a:rPr lang="en-US" sz="4488" dirty="0"/>
              <a:t>Power of Repeatability</a:t>
            </a:r>
          </a:p>
        </p:txBody>
      </p:sp>
      <p:grpSp>
        <p:nvGrpSpPr>
          <p:cNvPr id="2" name="Group 4"/>
          <p:cNvGrpSpPr>
            <a:grpSpLocks noChangeAspect="1"/>
          </p:cNvGrpSpPr>
          <p:nvPr/>
        </p:nvGrpSpPr>
        <p:grpSpPr bwMode="auto">
          <a:xfrm>
            <a:off x="4636598" y="515299"/>
            <a:ext cx="7048576" cy="5782615"/>
            <a:chOff x="2863" y="318"/>
            <a:chExt cx="4354" cy="3572"/>
          </a:xfrm>
        </p:grpSpPr>
        <p:sp>
          <p:nvSpPr>
            <p:cNvPr id="3" name="AutoShape 3"/>
            <p:cNvSpPr>
              <a:spLocks noChangeAspect="1" noChangeArrowheads="1" noTextEdit="1"/>
            </p:cNvSpPr>
            <p:nvPr/>
          </p:nvSpPr>
          <p:spPr bwMode="auto">
            <a:xfrm>
              <a:off x="2864" y="319"/>
              <a:ext cx="4353" cy="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 name="Freeform 5"/>
            <p:cNvSpPr>
              <a:spLocks/>
            </p:cNvSpPr>
            <p:nvPr/>
          </p:nvSpPr>
          <p:spPr bwMode="auto">
            <a:xfrm>
              <a:off x="2867" y="2623"/>
              <a:ext cx="1358" cy="655"/>
            </a:xfrm>
            <a:custGeom>
              <a:avLst/>
              <a:gdLst>
                <a:gd name="T0" fmla="*/ 935 w 935"/>
                <a:gd name="T1" fmla="*/ 390 h 451"/>
                <a:gd name="T2" fmla="*/ 875 w 935"/>
                <a:gd name="T3" fmla="*/ 451 h 451"/>
                <a:gd name="T4" fmla="*/ 60 w 935"/>
                <a:gd name="T5" fmla="*/ 451 h 451"/>
                <a:gd name="T6" fmla="*/ 0 w 935"/>
                <a:gd name="T7" fmla="*/ 390 h 451"/>
                <a:gd name="T8" fmla="*/ 0 w 935"/>
                <a:gd name="T9" fmla="*/ 60 h 451"/>
                <a:gd name="T10" fmla="*/ 60 w 935"/>
                <a:gd name="T11" fmla="*/ 0 h 451"/>
                <a:gd name="T12" fmla="*/ 875 w 935"/>
                <a:gd name="T13" fmla="*/ 0 h 451"/>
                <a:gd name="T14" fmla="*/ 935 w 935"/>
                <a:gd name="T15" fmla="*/ 60 h 451"/>
                <a:gd name="T16" fmla="*/ 935 w 935"/>
                <a:gd name="T17" fmla="*/ 39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5" h="451">
                  <a:moveTo>
                    <a:pt x="935" y="390"/>
                  </a:moveTo>
                  <a:cubicBezTo>
                    <a:pt x="935" y="424"/>
                    <a:pt x="908" y="451"/>
                    <a:pt x="875" y="451"/>
                  </a:cubicBezTo>
                  <a:cubicBezTo>
                    <a:pt x="60" y="451"/>
                    <a:pt x="60" y="451"/>
                    <a:pt x="60" y="451"/>
                  </a:cubicBezTo>
                  <a:cubicBezTo>
                    <a:pt x="27" y="451"/>
                    <a:pt x="0" y="424"/>
                    <a:pt x="0" y="390"/>
                  </a:cubicBezTo>
                  <a:cubicBezTo>
                    <a:pt x="0" y="60"/>
                    <a:pt x="0" y="60"/>
                    <a:pt x="0" y="60"/>
                  </a:cubicBezTo>
                  <a:cubicBezTo>
                    <a:pt x="0" y="27"/>
                    <a:pt x="27" y="0"/>
                    <a:pt x="60" y="0"/>
                  </a:cubicBezTo>
                  <a:cubicBezTo>
                    <a:pt x="875" y="0"/>
                    <a:pt x="875" y="0"/>
                    <a:pt x="875" y="0"/>
                  </a:cubicBezTo>
                  <a:cubicBezTo>
                    <a:pt x="908" y="0"/>
                    <a:pt x="935" y="27"/>
                    <a:pt x="935" y="60"/>
                  </a:cubicBezTo>
                  <a:lnTo>
                    <a:pt x="935" y="390"/>
                  </a:lnTo>
                  <a:close/>
                </a:path>
              </a:pathLst>
            </a:custGeom>
            <a:solidFill>
              <a:srgbClr val="022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 name="Freeform 6"/>
            <p:cNvSpPr>
              <a:spLocks/>
            </p:cNvSpPr>
            <p:nvPr/>
          </p:nvSpPr>
          <p:spPr bwMode="auto">
            <a:xfrm>
              <a:off x="2863" y="2620"/>
              <a:ext cx="1366" cy="661"/>
            </a:xfrm>
            <a:custGeom>
              <a:avLst/>
              <a:gdLst>
                <a:gd name="T0" fmla="*/ 938 w 941"/>
                <a:gd name="T1" fmla="*/ 392 h 455"/>
                <a:gd name="T2" fmla="*/ 936 w 941"/>
                <a:gd name="T3" fmla="*/ 392 h 455"/>
                <a:gd name="T4" fmla="*/ 919 w 941"/>
                <a:gd name="T5" fmla="*/ 433 h 455"/>
                <a:gd name="T6" fmla="*/ 878 w 941"/>
                <a:gd name="T7" fmla="*/ 450 h 455"/>
                <a:gd name="T8" fmla="*/ 63 w 941"/>
                <a:gd name="T9" fmla="*/ 450 h 455"/>
                <a:gd name="T10" fmla="*/ 22 w 941"/>
                <a:gd name="T11" fmla="*/ 433 h 455"/>
                <a:gd name="T12" fmla="*/ 5 w 941"/>
                <a:gd name="T13" fmla="*/ 392 h 455"/>
                <a:gd name="T14" fmla="*/ 5 w 941"/>
                <a:gd name="T15" fmla="*/ 62 h 455"/>
                <a:gd name="T16" fmla="*/ 22 w 941"/>
                <a:gd name="T17" fmla="*/ 22 h 455"/>
                <a:gd name="T18" fmla="*/ 63 w 941"/>
                <a:gd name="T19" fmla="*/ 5 h 455"/>
                <a:gd name="T20" fmla="*/ 878 w 941"/>
                <a:gd name="T21" fmla="*/ 5 h 455"/>
                <a:gd name="T22" fmla="*/ 919 w 941"/>
                <a:gd name="T23" fmla="*/ 22 h 455"/>
                <a:gd name="T24" fmla="*/ 936 w 941"/>
                <a:gd name="T25" fmla="*/ 62 h 455"/>
                <a:gd name="T26" fmla="*/ 936 w 941"/>
                <a:gd name="T27" fmla="*/ 392 h 455"/>
                <a:gd name="T28" fmla="*/ 938 w 941"/>
                <a:gd name="T29" fmla="*/ 392 h 455"/>
                <a:gd name="T30" fmla="*/ 941 w 941"/>
                <a:gd name="T31" fmla="*/ 392 h 455"/>
                <a:gd name="T32" fmla="*/ 941 w 941"/>
                <a:gd name="T33" fmla="*/ 62 h 455"/>
                <a:gd name="T34" fmla="*/ 878 w 941"/>
                <a:gd name="T35" fmla="*/ 0 h 455"/>
                <a:gd name="T36" fmla="*/ 63 w 941"/>
                <a:gd name="T37" fmla="*/ 0 h 455"/>
                <a:gd name="T38" fmla="*/ 0 w 941"/>
                <a:gd name="T39" fmla="*/ 62 h 455"/>
                <a:gd name="T40" fmla="*/ 0 w 941"/>
                <a:gd name="T41" fmla="*/ 392 h 455"/>
                <a:gd name="T42" fmla="*/ 63 w 941"/>
                <a:gd name="T43" fmla="*/ 455 h 455"/>
                <a:gd name="T44" fmla="*/ 878 w 941"/>
                <a:gd name="T45" fmla="*/ 455 h 455"/>
                <a:gd name="T46" fmla="*/ 941 w 941"/>
                <a:gd name="T47" fmla="*/ 392 h 455"/>
                <a:gd name="T48" fmla="*/ 938 w 941"/>
                <a:gd name="T49" fmla="*/ 39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1" h="455">
                  <a:moveTo>
                    <a:pt x="938" y="392"/>
                  </a:moveTo>
                  <a:cubicBezTo>
                    <a:pt x="936" y="392"/>
                    <a:pt x="936" y="392"/>
                    <a:pt x="936" y="392"/>
                  </a:cubicBezTo>
                  <a:cubicBezTo>
                    <a:pt x="936" y="408"/>
                    <a:pt x="929" y="423"/>
                    <a:pt x="919" y="433"/>
                  </a:cubicBezTo>
                  <a:cubicBezTo>
                    <a:pt x="908" y="444"/>
                    <a:pt x="894" y="450"/>
                    <a:pt x="878" y="450"/>
                  </a:cubicBezTo>
                  <a:cubicBezTo>
                    <a:pt x="63" y="450"/>
                    <a:pt x="63" y="450"/>
                    <a:pt x="63" y="450"/>
                  </a:cubicBezTo>
                  <a:cubicBezTo>
                    <a:pt x="47" y="450"/>
                    <a:pt x="33" y="444"/>
                    <a:pt x="22" y="433"/>
                  </a:cubicBezTo>
                  <a:cubicBezTo>
                    <a:pt x="12" y="423"/>
                    <a:pt x="5" y="408"/>
                    <a:pt x="5" y="392"/>
                  </a:cubicBezTo>
                  <a:cubicBezTo>
                    <a:pt x="5" y="62"/>
                    <a:pt x="5" y="62"/>
                    <a:pt x="5" y="62"/>
                  </a:cubicBezTo>
                  <a:cubicBezTo>
                    <a:pt x="5" y="46"/>
                    <a:pt x="12" y="32"/>
                    <a:pt x="22" y="22"/>
                  </a:cubicBezTo>
                  <a:cubicBezTo>
                    <a:pt x="33" y="11"/>
                    <a:pt x="47" y="5"/>
                    <a:pt x="63" y="5"/>
                  </a:cubicBezTo>
                  <a:cubicBezTo>
                    <a:pt x="878" y="5"/>
                    <a:pt x="878" y="5"/>
                    <a:pt x="878" y="5"/>
                  </a:cubicBezTo>
                  <a:cubicBezTo>
                    <a:pt x="894" y="5"/>
                    <a:pt x="908" y="11"/>
                    <a:pt x="919" y="22"/>
                  </a:cubicBezTo>
                  <a:cubicBezTo>
                    <a:pt x="929" y="32"/>
                    <a:pt x="936" y="46"/>
                    <a:pt x="936" y="62"/>
                  </a:cubicBezTo>
                  <a:cubicBezTo>
                    <a:pt x="936" y="392"/>
                    <a:pt x="936" y="392"/>
                    <a:pt x="936" y="392"/>
                  </a:cubicBezTo>
                  <a:cubicBezTo>
                    <a:pt x="938" y="392"/>
                    <a:pt x="938" y="392"/>
                    <a:pt x="938" y="392"/>
                  </a:cubicBezTo>
                  <a:cubicBezTo>
                    <a:pt x="941" y="392"/>
                    <a:pt x="941" y="392"/>
                    <a:pt x="941" y="392"/>
                  </a:cubicBezTo>
                  <a:cubicBezTo>
                    <a:pt x="941" y="62"/>
                    <a:pt x="941" y="62"/>
                    <a:pt x="941" y="62"/>
                  </a:cubicBezTo>
                  <a:cubicBezTo>
                    <a:pt x="941" y="28"/>
                    <a:pt x="913" y="0"/>
                    <a:pt x="878" y="0"/>
                  </a:cubicBezTo>
                  <a:cubicBezTo>
                    <a:pt x="63" y="0"/>
                    <a:pt x="63" y="0"/>
                    <a:pt x="63" y="0"/>
                  </a:cubicBezTo>
                  <a:cubicBezTo>
                    <a:pt x="28" y="0"/>
                    <a:pt x="0" y="28"/>
                    <a:pt x="0" y="62"/>
                  </a:cubicBezTo>
                  <a:cubicBezTo>
                    <a:pt x="0" y="392"/>
                    <a:pt x="0" y="392"/>
                    <a:pt x="0" y="392"/>
                  </a:cubicBezTo>
                  <a:cubicBezTo>
                    <a:pt x="0" y="427"/>
                    <a:pt x="28" y="455"/>
                    <a:pt x="63" y="455"/>
                  </a:cubicBezTo>
                  <a:cubicBezTo>
                    <a:pt x="878" y="455"/>
                    <a:pt x="878" y="455"/>
                    <a:pt x="878" y="455"/>
                  </a:cubicBezTo>
                  <a:cubicBezTo>
                    <a:pt x="913" y="455"/>
                    <a:pt x="941" y="427"/>
                    <a:pt x="941" y="392"/>
                  </a:cubicBezTo>
                  <a:lnTo>
                    <a:pt x="938"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0" name="Freeform 7"/>
            <p:cNvSpPr>
              <a:spLocks/>
            </p:cNvSpPr>
            <p:nvPr/>
          </p:nvSpPr>
          <p:spPr bwMode="auto">
            <a:xfrm>
              <a:off x="3003" y="2813"/>
              <a:ext cx="143" cy="326"/>
            </a:xfrm>
            <a:custGeom>
              <a:avLst/>
              <a:gdLst>
                <a:gd name="T0" fmla="*/ 0 w 98"/>
                <a:gd name="T1" fmla="*/ 0 h 224"/>
                <a:gd name="T2" fmla="*/ 0 w 98"/>
                <a:gd name="T3" fmla="*/ 189 h 224"/>
                <a:gd name="T4" fmla="*/ 98 w 98"/>
                <a:gd name="T5" fmla="*/ 224 h 224"/>
                <a:gd name="T6" fmla="*/ 98 w 98"/>
                <a:gd name="T7" fmla="*/ 0 h 224"/>
                <a:gd name="T8" fmla="*/ 0 w 98"/>
                <a:gd name="T9" fmla="*/ 0 h 224"/>
              </a:gdLst>
              <a:ahLst/>
              <a:cxnLst>
                <a:cxn ang="0">
                  <a:pos x="T0" y="T1"/>
                </a:cxn>
                <a:cxn ang="0">
                  <a:pos x="T2" y="T3"/>
                </a:cxn>
                <a:cxn ang="0">
                  <a:pos x="T4" y="T5"/>
                </a:cxn>
                <a:cxn ang="0">
                  <a:pos x="T6" y="T7"/>
                </a:cxn>
                <a:cxn ang="0">
                  <a:pos x="T8" y="T9"/>
                </a:cxn>
              </a:cxnLst>
              <a:rect l="0" t="0" r="r" b="b"/>
              <a:pathLst>
                <a:path w="98" h="224">
                  <a:moveTo>
                    <a:pt x="0" y="0"/>
                  </a:moveTo>
                  <a:cubicBezTo>
                    <a:pt x="0" y="189"/>
                    <a:pt x="0" y="189"/>
                    <a:pt x="0" y="189"/>
                  </a:cubicBezTo>
                  <a:cubicBezTo>
                    <a:pt x="0" y="208"/>
                    <a:pt x="44" y="224"/>
                    <a:pt x="98" y="224"/>
                  </a:cubicBezTo>
                  <a:cubicBezTo>
                    <a:pt x="98" y="0"/>
                    <a:pt x="98" y="0"/>
                    <a:pt x="98" y="0"/>
                  </a:cubicBez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1" name="Freeform 8"/>
            <p:cNvSpPr>
              <a:spLocks/>
            </p:cNvSpPr>
            <p:nvPr/>
          </p:nvSpPr>
          <p:spPr bwMode="auto">
            <a:xfrm>
              <a:off x="3144" y="2813"/>
              <a:ext cx="144" cy="326"/>
            </a:xfrm>
            <a:custGeom>
              <a:avLst/>
              <a:gdLst>
                <a:gd name="T0" fmla="*/ 0 w 99"/>
                <a:gd name="T1" fmla="*/ 224 h 224"/>
                <a:gd name="T2" fmla="*/ 1 w 99"/>
                <a:gd name="T3" fmla="*/ 224 h 224"/>
                <a:gd name="T4" fmla="*/ 99 w 99"/>
                <a:gd name="T5" fmla="*/ 189 h 224"/>
                <a:gd name="T6" fmla="*/ 99 w 99"/>
                <a:gd name="T7" fmla="*/ 0 h 224"/>
                <a:gd name="T8" fmla="*/ 0 w 99"/>
                <a:gd name="T9" fmla="*/ 0 h 224"/>
                <a:gd name="T10" fmla="*/ 0 w 99"/>
                <a:gd name="T11" fmla="*/ 224 h 224"/>
              </a:gdLst>
              <a:ahLst/>
              <a:cxnLst>
                <a:cxn ang="0">
                  <a:pos x="T0" y="T1"/>
                </a:cxn>
                <a:cxn ang="0">
                  <a:pos x="T2" y="T3"/>
                </a:cxn>
                <a:cxn ang="0">
                  <a:pos x="T4" y="T5"/>
                </a:cxn>
                <a:cxn ang="0">
                  <a:pos x="T6" y="T7"/>
                </a:cxn>
                <a:cxn ang="0">
                  <a:pos x="T8" y="T9"/>
                </a:cxn>
                <a:cxn ang="0">
                  <a:pos x="T10" y="T11"/>
                </a:cxn>
              </a:cxnLst>
              <a:rect l="0" t="0" r="r" b="b"/>
              <a:pathLst>
                <a:path w="99" h="224">
                  <a:moveTo>
                    <a:pt x="0" y="224"/>
                  </a:moveTo>
                  <a:cubicBezTo>
                    <a:pt x="1" y="224"/>
                    <a:pt x="1" y="224"/>
                    <a:pt x="1" y="224"/>
                  </a:cubicBezTo>
                  <a:cubicBezTo>
                    <a:pt x="55" y="224"/>
                    <a:pt x="99" y="208"/>
                    <a:pt x="99" y="189"/>
                  </a:cubicBezTo>
                  <a:cubicBezTo>
                    <a:pt x="99" y="0"/>
                    <a:pt x="99" y="0"/>
                    <a:pt x="99" y="0"/>
                  </a:cubicBezTo>
                  <a:cubicBezTo>
                    <a:pt x="0" y="0"/>
                    <a:pt x="0" y="0"/>
                    <a:pt x="0" y="0"/>
                  </a:cubicBezTo>
                  <a:lnTo>
                    <a:pt x="0" y="224"/>
                  </a:lnTo>
                  <a:close/>
                </a:path>
              </a:pathLst>
            </a:custGeom>
            <a:solidFill>
              <a:srgbClr val="29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2" name="Oval 9"/>
            <p:cNvSpPr>
              <a:spLocks noChangeArrowheads="1"/>
            </p:cNvSpPr>
            <p:nvPr/>
          </p:nvSpPr>
          <p:spPr bwMode="auto">
            <a:xfrm>
              <a:off x="3003" y="2761"/>
              <a:ext cx="285" cy="10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3" name="Oval 10"/>
            <p:cNvSpPr>
              <a:spLocks noChangeArrowheads="1"/>
            </p:cNvSpPr>
            <p:nvPr/>
          </p:nvSpPr>
          <p:spPr bwMode="auto">
            <a:xfrm>
              <a:off x="3033" y="2775"/>
              <a:ext cx="226" cy="69"/>
            </a:xfrm>
            <a:prstGeom prst="ellipse">
              <a:avLst/>
            </a:prstGeom>
            <a:solidFill>
              <a:srgbClr val="85B3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4" name="Freeform 11"/>
            <p:cNvSpPr>
              <a:spLocks/>
            </p:cNvSpPr>
            <p:nvPr/>
          </p:nvSpPr>
          <p:spPr bwMode="auto">
            <a:xfrm>
              <a:off x="3033" y="2775"/>
              <a:ext cx="226" cy="56"/>
            </a:xfrm>
            <a:custGeom>
              <a:avLst/>
              <a:gdLst>
                <a:gd name="T0" fmla="*/ 140 w 156"/>
                <a:gd name="T1" fmla="*/ 38 h 38"/>
                <a:gd name="T2" fmla="*/ 156 w 156"/>
                <a:gd name="T3" fmla="*/ 24 h 38"/>
                <a:gd name="T4" fmla="*/ 78 w 156"/>
                <a:gd name="T5" fmla="*/ 0 h 38"/>
                <a:gd name="T6" fmla="*/ 0 w 156"/>
                <a:gd name="T7" fmla="*/ 24 h 38"/>
                <a:gd name="T8" fmla="*/ 17 w 156"/>
                <a:gd name="T9" fmla="*/ 38 h 38"/>
                <a:gd name="T10" fmla="*/ 78 w 156"/>
                <a:gd name="T11" fmla="*/ 29 h 38"/>
                <a:gd name="T12" fmla="*/ 140 w 156"/>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56" h="38">
                  <a:moveTo>
                    <a:pt x="140" y="38"/>
                  </a:moveTo>
                  <a:cubicBezTo>
                    <a:pt x="150" y="34"/>
                    <a:pt x="156" y="29"/>
                    <a:pt x="156" y="24"/>
                  </a:cubicBezTo>
                  <a:cubicBezTo>
                    <a:pt x="156" y="11"/>
                    <a:pt x="121" y="0"/>
                    <a:pt x="78" y="0"/>
                  </a:cubicBezTo>
                  <a:cubicBezTo>
                    <a:pt x="35" y="0"/>
                    <a:pt x="0" y="11"/>
                    <a:pt x="0" y="24"/>
                  </a:cubicBezTo>
                  <a:cubicBezTo>
                    <a:pt x="0" y="29"/>
                    <a:pt x="6" y="34"/>
                    <a:pt x="17" y="38"/>
                  </a:cubicBezTo>
                  <a:cubicBezTo>
                    <a:pt x="31" y="33"/>
                    <a:pt x="53" y="29"/>
                    <a:pt x="78" y="29"/>
                  </a:cubicBezTo>
                  <a:cubicBezTo>
                    <a:pt x="103" y="29"/>
                    <a:pt x="126" y="33"/>
                    <a:pt x="140" y="38"/>
                  </a:cubicBezTo>
                  <a:close/>
                </a:path>
              </a:pathLst>
            </a:custGeom>
            <a:solidFill>
              <a:srgbClr val="BAC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5" name="Freeform 12"/>
            <p:cNvSpPr>
              <a:spLocks noEditPoints="1"/>
            </p:cNvSpPr>
            <p:nvPr/>
          </p:nvSpPr>
          <p:spPr bwMode="auto">
            <a:xfrm>
              <a:off x="3043" y="2928"/>
              <a:ext cx="207" cy="118"/>
            </a:xfrm>
            <a:custGeom>
              <a:avLst/>
              <a:gdLst>
                <a:gd name="T0" fmla="*/ 135 w 143"/>
                <a:gd name="T1" fmla="*/ 74 h 81"/>
                <a:gd name="T2" fmla="*/ 113 w 143"/>
                <a:gd name="T3" fmla="*/ 81 h 81"/>
                <a:gd name="T4" fmla="*/ 82 w 143"/>
                <a:gd name="T5" fmla="*/ 81 h 81"/>
                <a:gd name="T6" fmla="*/ 82 w 143"/>
                <a:gd name="T7" fmla="*/ 0 h 81"/>
                <a:gd name="T8" fmla="*/ 111 w 143"/>
                <a:gd name="T9" fmla="*/ 0 h 81"/>
                <a:gd name="T10" fmla="*/ 133 w 143"/>
                <a:gd name="T11" fmla="*/ 5 h 81"/>
                <a:gd name="T12" fmla="*/ 139 w 143"/>
                <a:gd name="T13" fmla="*/ 19 h 81"/>
                <a:gd name="T14" fmla="*/ 134 w 143"/>
                <a:gd name="T15" fmla="*/ 31 h 81"/>
                <a:gd name="T16" fmla="*/ 124 w 143"/>
                <a:gd name="T17" fmla="*/ 37 h 81"/>
                <a:gd name="T18" fmla="*/ 124 w 143"/>
                <a:gd name="T19" fmla="*/ 37 h 81"/>
                <a:gd name="T20" fmla="*/ 138 w 143"/>
                <a:gd name="T21" fmla="*/ 44 h 81"/>
                <a:gd name="T22" fmla="*/ 142 w 143"/>
                <a:gd name="T23" fmla="*/ 57 h 81"/>
                <a:gd name="T24" fmla="*/ 135 w 143"/>
                <a:gd name="T25" fmla="*/ 74 h 81"/>
                <a:gd name="T26" fmla="*/ 59 w 143"/>
                <a:gd name="T27" fmla="*/ 69 h 81"/>
                <a:gd name="T28" fmla="*/ 28 w 143"/>
                <a:gd name="T29" fmla="*/ 81 h 81"/>
                <a:gd name="T30" fmla="*/ 0 w 143"/>
                <a:gd name="T31" fmla="*/ 81 h 81"/>
                <a:gd name="T32" fmla="*/ 0 w 143"/>
                <a:gd name="T33" fmla="*/ 0 h 81"/>
                <a:gd name="T34" fmla="*/ 28 w 143"/>
                <a:gd name="T35" fmla="*/ 0 h 81"/>
                <a:gd name="T36" fmla="*/ 71 w 143"/>
                <a:gd name="T37" fmla="*/ 39 h 81"/>
                <a:gd name="T38" fmla="*/ 59 w 143"/>
                <a:gd name="T3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81">
                  <a:moveTo>
                    <a:pt x="135" y="74"/>
                  </a:moveTo>
                  <a:cubicBezTo>
                    <a:pt x="129" y="78"/>
                    <a:pt x="122" y="81"/>
                    <a:pt x="113" y="81"/>
                  </a:cubicBezTo>
                  <a:cubicBezTo>
                    <a:pt x="82" y="81"/>
                    <a:pt x="82" y="81"/>
                    <a:pt x="82" y="81"/>
                  </a:cubicBezTo>
                  <a:cubicBezTo>
                    <a:pt x="82" y="0"/>
                    <a:pt x="82" y="0"/>
                    <a:pt x="82" y="0"/>
                  </a:cubicBezTo>
                  <a:cubicBezTo>
                    <a:pt x="111" y="0"/>
                    <a:pt x="111" y="0"/>
                    <a:pt x="111" y="0"/>
                  </a:cubicBezTo>
                  <a:cubicBezTo>
                    <a:pt x="121" y="0"/>
                    <a:pt x="128" y="2"/>
                    <a:pt x="133" y="5"/>
                  </a:cubicBezTo>
                  <a:cubicBezTo>
                    <a:pt x="137" y="9"/>
                    <a:pt x="139" y="13"/>
                    <a:pt x="139" y="19"/>
                  </a:cubicBezTo>
                  <a:cubicBezTo>
                    <a:pt x="139" y="24"/>
                    <a:pt x="138" y="28"/>
                    <a:pt x="134" y="31"/>
                  </a:cubicBezTo>
                  <a:cubicBezTo>
                    <a:pt x="131" y="34"/>
                    <a:pt x="128" y="36"/>
                    <a:pt x="124" y="37"/>
                  </a:cubicBezTo>
                  <a:cubicBezTo>
                    <a:pt x="124" y="37"/>
                    <a:pt x="124" y="37"/>
                    <a:pt x="124" y="37"/>
                  </a:cubicBezTo>
                  <a:cubicBezTo>
                    <a:pt x="129" y="38"/>
                    <a:pt x="134" y="40"/>
                    <a:pt x="138" y="44"/>
                  </a:cubicBezTo>
                  <a:cubicBezTo>
                    <a:pt x="141" y="47"/>
                    <a:pt x="142" y="52"/>
                    <a:pt x="142" y="57"/>
                  </a:cubicBezTo>
                  <a:cubicBezTo>
                    <a:pt x="143" y="64"/>
                    <a:pt x="140" y="70"/>
                    <a:pt x="135" y="74"/>
                  </a:cubicBezTo>
                  <a:close/>
                  <a:moveTo>
                    <a:pt x="59" y="69"/>
                  </a:moveTo>
                  <a:cubicBezTo>
                    <a:pt x="52" y="77"/>
                    <a:pt x="41" y="81"/>
                    <a:pt x="28" y="81"/>
                  </a:cubicBezTo>
                  <a:cubicBezTo>
                    <a:pt x="0" y="81"/>
                    <a:pt x="0" y="81"/>
                    <a:pt x="0" y="81"/>
                  </a:cubicBezTo>
                  <a:cubicBezTo>
                    <a:pt x="0" y="0"/>
                    <a:pt x="0" y="0"/>
                    <a:pt x="0" y="0"/>
                  </a:cubicBezTo>
                  <a:cubicBezTo>
                    <a:pt x="28" y="0"/>
                    <a:pt x="28" y="0"/>
                    <a:pt x="28" y="0"/>
                  </a:cubicBezTo>
                  <a:cubicBezTo>
                    <a:pt x="57" y="0"/>
                    <a:pt x="71" y="13"/>
                    <a:pt x="71" y="39"/>
                  </a:cubicBezTo>
                  <a:cubicBezTo>
                    <a:pt x="71" y="52"/>
                    <a:pt x="67" y="62"/>
                    <a:pt x="59"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6" name="Freeform 13"/>
            <p:cNvSpPr>
              <a:spLocks/>
            </p:cNvSpPr>
            <p:nvPr/>
          </p:nvSpPr>
          <p:spPr bwMode="auto">
            <a:xfrm>
              <a:off x="3069" y="2950"/>
              <a:ext cx="49" cy="74"/>
            </a:xfrm>
            <a:custGeom>
              <a:avLst/>
              <a:gdLst>
                <a:gd name="T0" fmla="*/ 9 w 34"/>
                <a:gd name="T1" fmla="*/ 0 h 51"/>
                <a:gd name="T2" fmla="*/ 0 w 34"/>
                <a:gd name="T3" fmla="*/ 0 h 51"/>
                <a:gd name="T4" fmla="*/ 0 w 34"/>
                <a:gd name="T5" fmla="*/ 51 h 51"/>
                <a:gd name="T6" fmla="*/ 9 w 34"/>
                <a:gd name="T7" fmla="*/ 51 h 51"/>
                <a:gd name="T8" fmla="*/ 28 w 34"/>
                <a:gd name="T9" fmla="*/ 44 h 51"/>
                <a:gd name="T10" fmla="*/ 34 w 34"/>
                <a:gd name="T11" fmla="*/ 25 h 51"/>
                <a:gd name="T12" fmla="*/ 28 w 34"/>
                <a:gd name="T13" fmla="*/ 7 h 51"/>
                <a:gd name="T14" fmla="*/ 9 w 34"/>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1">
                  <a:moveTo>
                    <a:pt x="9" y="0"/>
                  </a:moveTo>
                  <a:cubicBezTo>
                    <a:pt x="0" y="0"/>
                    <a:pt x="0" y="0"/>
                    <a:pt x="0" y="0"/>
                  </a:cubicBezTo>
                  <a:cubicBezTo>
                    <a:pt x="0" y="51"/>
                    <a:pt x="0" y="51"/>
                    <a:pt x="0" y="51"/>
                  </a:cubicBezTo>
                  <a:cubicBezTo>
                    <a:pt x="9" y="51"/>
                    <a:pt x="9" y="51"/>
                    <a:pt x="9" y="51"/>
                  </a:cubicBezTo>
                  <a:cubicBezTo>
                    <a:pt x="17" y="51"/>
                    <a:pt x="23" y="49"/>
                    <a:pt x="28" y="44"/>
                  </a:cubicBezTo>
                  <a:cubicBezTo>
                    <a:pt x="32" y="39"/>
                    <a:pt x="34" y="33"/>
                    <a:pt x="34" y="25"/>
                  </a:cubicBezTo>
                  <a:cubicBezTo>
                    <a:pt x="34" y="17"/>
                    <a:pt x="32" y="11"/>
                    <a:pt x="28" y="7"/>
                  </a:cubicBezTo>
                  <a:cubicBezTo>
                    <a:pt x="23" y="2"/>
                    <a:pt x="17" y="0"/>
                    <a:pt x="9"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7" name="Freeform 14"/>
            <p:cNvSpPr>
              <a:spLocks/>
            </p:cNvSpPr>
            <p:nvPr/>
          </p:nvSpPr>
          <p:spPr bwMode="auto">
            <a:xfrm>
              <a:off x="3188" y="2948"/>
              <a:ext cx="29" cy="28"/>
            </a:xfrm>
            <a:custGeom>
              <a:avLst/>
              <a:gdLst>
                <a:gd name="T0" fmla="*/ 17 w 20"/>
                <a:gd name="T1" fmla="*/ 16 h 19"/>
                <a:gd name="T2" fmla="*/ 20 w 20"/>
                <a:gd name="T3" fmla="*/ 9 h 19"/>
                <a:gd name="T4" fmla="*/ 7 w 20"/>
                <a:gd name="T5" fmla="*/ 0 h 19"/>
                <a:gd name="T6" fmla="*/ 0 w 20"/>
                <a:gd name="T7" fmla="*/ 0 h 19"/>
                <a:gd name="T8" fmla="*/ 0 w 20"/>
                <a:gd name="T9" fmla="*/ 19 h 19"/>
                <a:gd name="T10" fmla="*/ 8 w 20"/>
                <a:gd name="T11" fmla="*/ 19 h 19"/>
                <a:gd name="T12" fmla="*/ 17 w 20"/>
                <a:gd name="T13" fmla="*/ 16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17" y="16"/>
                  </a:moveTo>
                  <a:cubicBezTo>
                    <a:pt x="19" y="14"/>
                    <a:pt x="20" y="12"/>
                    <a:pt x="20" y="9"/>
                  </a:cubicBezTo>
                  <a:cubicBezTo>
                    <a:pt x="20" y="3"/>
                    <a:pt x="16" y="0"/>
                    <a:pt x="7" y="0"/>
                  </a:cubicBezTo>
                  <a:cubicBezTo>
                    <a:pt x="0" y="0"/>
                    <a:pt x="0" y="0"/>
                    <a:pt x="0" y="0"/>
                  </a:cubicBezTo>
                  <a:cubicBezTo>
                    <a:pt x="0" y="19"/>
                    <a:pt x="0" y="19"/>
                    <a:pt x="0" y="19"/>
                  </a:cubicBezTo>
                  <a:cubicBezTo>
                    <a:pt x="8" y="19"/>
                    <a:pt x="8" y="19"/>
                    <a:pt x="8" y="19"/>
                  </a:cubicBezTo>
                  <a:cubicBezTo>
                    <a:pt x="12" y="19"/>
                    <a:pt x="15" y="18"/>
                    <a:pt x="17" y="16"/>
                  </a:cubicBezTo>
                  <a:close/>
                </a:path>
              </a:pathLst>
            </a:custGeom>
            <a:solidFill>
              <a:srgbClr val="29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8" name="Freeform 15"/>
            <p:cNvSpPr>
              <a:spLocks/>
            </p:cNvSpPr>
            <p:nvPr/>
          </p:nvSpPr>
          <p:spPr bwMode="auto">
            <a:xfrm>
              <a:off x="3188" y="2995"/>
              <a:ext cx="33" cy="30"/>
            </a:xfrm>
            <a:custGeom>
              <a:avLst/>
              <a:gdLst>
                <a:gd name="T0" fmla="*/ 20 w 23"/>
                <a:gd name="T1" fmla="*/ 3 h 21"/>
                <a:gd name="T2" fmla="*/ 10 w 23"/>
                <a:gd name="T3" fmla="*/ 0 h 21"/>
                <a:gd name="T4" fmla="*/ 0 w 23"/>
                <a:gd name="T5" fmla="*/ 0 h 21"/>
                <a:gd name="T6" fmla="*/ 0 w 23"/>
                <a:gd name="T7" fmla="*/ 21 h 21"/>
                <a:gd name="T8" fmla="*/ 10 w 23"/>
                <a:gd name="T9" fmla="*/ 21 h 21"/>
                <a:gd name="T10" fmla="*/ 20 w 23"/>
                <a:gd name="T11" fmla="*/ 18 h 21"/>
                <a:gd name="T12" fmla="*/ 23 w 23"/>
                <a:gd name="T13" fmla="*/ 10 h 21"/>
                <a:gd name="T14" fmla="*/ 20 w 23"/>
                <a:gd name="T15" fmla="*/ 3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1">
                  <a:moveTo>
                    <a:pt x="20" y="3"/>
                  </a:moveTo>
                  <a:cubicBezTo>
                    <a:pt x="18" y="1"/>
                    <a:pt x="14" y="0"/>
                    <a:pt x="10" y="0"/>
                  </a:cubicBezTo>
                  <a:cubicBezTo>
                    <a:pt x="0" y="0"/>
                    <a:pt x="0" y="0"/>
                    <a:pt x="0" y="0"/>
                  </a:cubicBezTo>
                  <a:cubicBezTo>
                    <a:pt x="0" y="21"/>
                    <a:pt x="0" y="21"/>
                    <a:pt x="0" y="21"/>
                  </a:cubicBezTo>
                  <a:cubicBezTo>
                    <a:pt x="10" y="21"/>
                    <a:pt x="10" y="21"/>
                    <a:pt x="10" y="21"/>
                  </a:cubicBezTo>
                  <a:cubicBezTo>
                    <a:pt x="14" y="21"/>
                    <a:pt x="18" y="20"/>
                    <a:pt x="20" y="18"/>
                  </a:cubicBezTo>
                  <a:cubicBezTo>
                    <a:pt x="22" y="16"/>
                    <a:pt x="23" y="14"/>
                    <a:pt x="23" y="10"/>
                  </a:cubicBezTo>
                  <a:cubicBezTo>
                    <a:pt x="23" y="7"/>
                    <a:pt x="22" y="5"/>
                    <a:pt x="20" y="3"/>
                  </a:cubicBezTo>
                  <a:close/>
                </a:path>
              </a:pathLst>
            </a:custGeom>
            <a:solidFill>
              <a:srgbClr val="29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19" name="Rectangle 16"/>
            <p:cNvSpPr>
              <a:spLocks noChangeArrowheads="1"/>
            </p:cNvSpPr>
            <p:nvPr/>
          </p:nvSpPr>
          <p:spPr bwMode="auto">
            <a:xfrm>
              <a:off x="3398" y="2838"/>
              <a:ext cx="601"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2244">
                  <a:solidFill>
                    <a:srgbClr val="FFFFFF"/>
                  </a:solidFill>
                  <a:latin typeface="Segoe Pro Display Light" panose="020B0302040504020203" pitchFamily="34" charset="0"/>
                </a:rPr>
                <a:t>SQL - A</a:t>
              </a:r>
              <a:endParaRPr lang="en-US" altLang="en-US" sz="1836">
                <a:solidFill>
                  <a:srgbClr val="00B0F0"/>
                </a:solidFill>
              </a:endParaRPr>
            </a:p>
          </p:txBody>
        </p:sp>
        <p:sp>
          <p:nvSpPr>
            <p:cNvPr id="20" name="Freeform 17"/>
            <p:cNvSpPr>
              <a:spLocks/>
            </p:cNvSpPr>
            <p:nvPr/>
          </p:nvSpPr>
          <p:spPr bwMode="auto">
            <a:xfrm>
              <a:off x="4327" y="2623"/>
              <a:ext cx="1358" cy="655"/>
            </a:xfrm>
            <a:custGeom>
              <a:avLst/>
              <a:gdLst>
                <a:gd name="T0" fmla="*/ 935 w 935"/>
                <a:gd name="T1" fmla="*/ 390 h 451"/>
                <a:gd name="T2" fmla="*/ 875 w 935"/>
                <a:gd name="T3" fmla="*/ 451 h 451"/>
                <a:gd name="T4" fmla="*/ 60 w 935"/>
                <a:gd name="T5" fmla="*/ 451 h 451"/>
                <a:gd name="T6" fmla="*/ 0 w 935"/>
                <a:gd name="T7" fmla="*/ 390 h 451"/>
                <a:gd name="T8" fmla="*/ 0 w 935"/>
                <a:gd name="T9" fmla="*/ 60 h 451"/>
                <a:gd name="T10" fmla="*/ 60 w 935"/>
                <a:gd name="T11" fmla="*/ 0 h 451"/>
                <a:gd name="T12" fmla="*/ 875 w 935"/>
                <a:gd name="T13" fmla="*/ 0 h 451"/>
                <a:gd name="T14" fmla="*/ 935 w 935"/>
                <a:gd name="T15" fmla="*/ 60 h 451"/>
                <a:gd name="T16" fmla="*/ 935 w 935"/>
                <a:gd name="T17" fmla="*/ 39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5" h="451">
                  <a:moveTo>
                    <a:pt x="935" y="390"/>
                  </a:moveTo>
                  <a:cubicBezTo>
                    <a:pt x="935" y="424"/>
                    <a:pt x="908" y="451"/>
                    <a:pt x="875" y="451"/>
                  </a:cubicBezTo>
                  <a:cubicBezTo>
                    <a:pt x="60" y="451"/>
                    <a:pt x="60" y="451"/>
                    <a:pt x="60" y="451"/>
                  </a:cubicBezTo>
                  <a:cubicBezTo>
                    <a:pt x="27" y="451"/>
                    <a:pt x="0" y="424"/>
                    <a:pt x="0" y="390"/>
                  </a:cubicBezTo>
                  <a:cubicBezTo>
                    <a:pt x="0" y="60"/>
                    <a:pt x="0" y="60"/>
                    <a:pt x="0" y="60"/>
                  </a:cubicBezTo>
                  <a:cubicBezTo>
                    <a:pt x="0" y="27"/>
                    <a:pt x="27" y="0"/>
                    <a:pt x="60" y="0"/>
                  </a:cubicBezTo>
                  <a:cubicBezTo>
                    <a:pt x="875" y="0"/>
                    <a:pt x="875" y="0"/>
                    <a:pt x="875" y="0"/>
                  </a:cubicBezTo>
                  <a:cubicBezTo>
                    <a:pt x="908" y="0"/>
                    <a:pt x="935" y="27"/>
                    <a:pt x="935" y="60"/>
                  </a:cubicBezTo>
                  <a:lnTo>
                    <a:pt x="935" y="390"/>
                  </a:lnTo>
                  <a:close/>
                </a:path>
              </a:pathLst>
            </a:custGeom>
            <a:solidFill>
              <a:srgbClr val="022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1" name="Freeform 18"/>
            <p:cNvSpPr>
              <a:spLocks/>
            </p:cNvSpPr>
            <p:nvPr/>
          </p:nvSpPr>
          <p:spPr bwMode="auto">
            <a:xfrm>
              <a:off x="4322" y="2620"/>
              <a:ext cx="1367" cy="661"/>
            </a:xfrm>
            <a:custGeom>
              <a:avLst/>
              <a:gdLst>
                <a:gd name="T0" fmla="*/ 938 w 941"/>
                <a:gd name="T1" fmla="*/ 392 h 455"/>
                <a:gd name="T2" fmla="*/ 936 w 941"/>
                <a:gd name="T3" fmla="*/ 392 h 455"/>
                <a:gd name="T4" fmla="*/ 919 w 941"/>
                <a:gd name="T5" fmla="*/ 433 h 455"/>
                <a:gd name="T6" fmla="*/ 878 w 941"/>
                <a:gd name="T7" fmla="*/ 450 h 455"/>
                <a:gd name="T8" fmla="*/ 63 w 941"/>
                <a:gd name="T9" fmla="*/ 450 h 455"/>
                <a:gd name="T10" fmla="*/ 22 w 941"/>
                <a:gd name="T11" fmla="*/ 433 h 455"/>
                <a:gd name="T12" fmla="*/ 5 w 941"/>
                <a:gd name="T13" fmla="*/ 392 h 455"/>
                <a:gd name="T14" fmla="*/ 5 w 941"/>
                <a:gd name="T15" fmla="*/ 62 h 455"/>
                <a:gd name="T16" fmla="*/ 22 w 941"/>
                <a:gd name="T17" fmla="*/ 22 h 455"/>
                <a:gd name="T18" fmla="*/ 63 w 941"/>
                <a:gd name="T19" fmla="*/ 5 h 455"/>
                <a:gd name="T20" fmla="*/ 878 w 941"/>
                <a:gd name="T21" fmla="*/ 5 h 455"/>
                <a:gd name="T22" fmla="*/ 878 w 941"/>
                <a:gd name="T23" fmla="*/ 5 h 455"/>
                <a:gd name="T24" fmla="*/ 919 w 941"/>
                <a:gd name="T25" fmla="*/ 22 h 455"/>
                <a:gd name="T26" fmla="*/ 936 w 941"/>
                <a:gd name="T27" fmla="*/ 62 h 455"/>
                <a:gd name="T28" fmla="*/ 936 w 941"/>
                <a:gd name="T29" fmla="*/ 392 h 455"/>
                <a:gd name="T30" fmla="*/ 938 w 941"/>
                <a:gd name="T31" fmla="*/ 392 h 455"/>
                <a:gd name="T32" fmla="*/ 941 w 941"/>
                <a:gd name="T33" fmla="*/ 392 h 455"/>
                <a:gd name="T34" fmla="*/ 941 w 941"/>
                <a:gd name="T35" fmla="*/ 62 h 455"/>
                <a:gd name="T36" fmla="*/ 878 w 941"/>
                <a:gd name="T37" fmla="*/ 0 h 455"/>
                <a:gd name="T38" fmla="*/ 63 w 941"/>
                <a:gd name="T39" fmla="*/ 0 h 455"/>
                <a:gd name="T40" fmla="*/ 0 w 941"/>
                <a:gd name="T41" fmla="*/ 62 h 455"/>
                <a:gd name="T42" fmla="*/ 0 w 941"/>
                <a:gd name="T43" fmla="*/ 392 h 455"/>
                <a:gd name="T44" fmla="*/ 63 w 941"/>
                <a:gd name="T45" fmla="*/ 455 h 455"/>
                <a:gd name="T46" fmla="*/ 878 w 941"/>
                <a:gd name="T47" fmla="*/ 455 h 455"/>
                <a:gd name="T48" fmla="*/ 878 w 941"/>
                <a:gd name="T49" fmla="*/ 455 h 455"/>
                <a:gd name="T50" fmla="*/ 941 w 941"/>
                <a:gd name="T51" fmla="*/ 392 h 455"/>
                <a:gd name="T52" fmla="*/ 938 w 941"/>
                <a:gd name="T53" fmla="*/ 39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1" h="455">
                  <a:moveTo>
                    <a:pt x="938" y="392"/>
                  </a:moveTo>
                  <a:cubicBezTo>
                    <a:pt x="936" y="392"/>
                    <a:pt x="936" y="392"/>
                    <a:pt x="936" y="392"/>
                  </a:cubicBezTo>
                  <a:cubicBezTo>
                    <a:pt x="936" y="408"/>
                    <a:pt x="929" y="423"/>
                    <a:pt x="919" y="433"/>
                  </a:cubicBezTo>
                  <a:cubicBezTo>
                    <a:pt x="908" y="444"/>
                    <a:pt x="894" y="450"/>
                    <a:pt x="878" y="450"/>
                  </a:cubicBezTo>
                  <a:cubicBezTo>
                    <a:pt x="63" y="450"/>
                    <a:pt x="63" y="450"/>
                    <a:pt x="63" y="450"/>
                  </a:cubicBezTo>
                  <a:cubicBezTo>
                    <a:pt x="47" y="450"/>
                    <a:pt x="32" y="444"/>
                    <a:pt x="22" y="433"/>
                  </a:cubicBezTo>
                  <a:cubicBezTo>
                    <a:pt x="11" y="423"/>
                    <a:pt x="5" y="408"/>
                    <a:pt x="5" y="392"/>
                  </a:cubicBezTo>
                  <a:cubicBezTo>
                    <a:pt x="5" y="62"/>
                    <a:pt x="5" y="62"/>
                    <a:pt x="5" y="62"/>
                  </a:cubicBezTo>
                  <a:cubicBezTo>
                    <a:pt x="5" y="46"/>
                    <a:pt x="11" y="32"/>
                    <a:pt x="22" y="22"/>
                  </a:cubicBezTo>
                  <a:cubicBezTo>
                    <a:pt x="32" y="11"/>
                    <a:pt x="47" y="5"/>
                    <a:pt x="63" y="5"/>
                  </a:cubicBezTo>
                  <a:cubicBezTo>
                    <a:pt x="878" y="5"/>
                    <a:pt x="878" y="5"/>
                    <a:pt x="878" y="5"/>
                  </a:cubicBezTo>
                  <a:cubicBezTo>
                    <a:pt x="878" y="5"/>
                    <a:pt x="878" y="5"/>
                    <a:pt x="878" y="5"/>
                  </a:cubicBezTo>
                  <a:cubicBezTo>
                    <a:pt x="894" y="5"/>
                    <a:pt x="908" y="11"/>
                    <a:pt x="919" y="22"/>
                  </a:cubicBezTo>
                  <a:cubicBezTo>
                    <a:pt x="929" y="32"/>
                    <a:pt x="936" y="46"/>
                    <a:pt x="936" y="62"/>
                  </a:cubicBezTo>
                  <a:cubicBezTo>
                    <a:pt x="936" y="392"/>
                    <a:pt x="936" y="392"/>
                    <a:pt x="936" y="392"/>
                  </a:cubicBezTo>
                  <a:cubicBezTo>
                    <a:pt x="938" y="392"/>
                    <a:pt x="938" y="392"/>
                    <a:pt x="938" y="392"/>
                  </a:cubicBezTo>
                  <a:cubicBezTo>
                    <a:pt x="941" y="392"/>
                    <a:pt x="941" y="392"/>
                    <a:pt x="941" y="392"/>
                  </a:cubicBezTo>
                  <a:cubicBezTo>
                    <a:pt x="941" y="62"/>
                    <a:pt x="941" y="62"/>
                    <a:pt x="941" y="62"/>
                  </a:cubicBezTo>
                  <a:cubicBezTo>
                    <a:pt x="941" y="28"/>
                    <a:pt x="912" y="0"/>
                    <a:pt x="878" y="0"/>
                  </a:cubicBezTo>
                  <a:cubicBezTo>
                    <a:pt x="63" y="0"/>
                    <a:pt x="63" y="0"/>
                    <a:pt x="63" y="0"/>
                  </a:cubicBezTo>
                  <a:cubicBezTo>
                    <a:pt x="28" y="0"/>
                    <a:pt x="0" y="28"/>
                    <a:pt x="0" y="62"/>
                  </a:cubicBezTo>
                  <a:cubicBezTo>
                    <a:pt x="0" y="392"/>
                    <a:pt x="0" y="392"/>
                    <a:pt x="0" y="392"/>
                  </a:cubicBezTo>
                  <a:cubicBezTo>
                    <a:pt x="0" y="427"/>
                    <a:pt x="28" y="455"/>
                    <a:pt x="63" y="455"/>
                  </a:cubicBezTo>
                  <a:cubicBezTo>
                    <a:pt x="878" y="455"/>
                    <a:pt x="878" y="455"/>
                    <a:pt x="878" y="455"/>
                  </a:cubicBezTo>
                  <a:cubicBezTo>
                    <a:pt x="878" y="455"/>
                    <a:pt x="878" y="455"/>
                    <a:pt x="878" y="455"/>
                  </a:cubicBezTo>
                  <a:cubicBezTo>
                    <a:pt x="912" y="455"/>
                    <a:pt x="941" y="427"/>
                    <a:pt x="941" y="392"/>
                  </a:cubicBezTo>
                  <a:lnTo>
                    <a:pt x="938"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2" name="Freeform 19"/>
            <p:cNvSpPr>
              <a:spLocks/>
            </p:cNvSpPr>
            <p:nvPr/>
          </p:nvSpPr>
          <p:spPr bwMode="auto">
            <a:xfrm>
              <a:off x="4431" y="2800"/>
              <a:ext cx="340" cy="301"/>
            </a:xfrm>
            <a:custGeom>
              <a:avLst/>
              <a:gdLst>
                <a:gd name="T0" fmla="*/ 180 w 234"/>
                <a:gd name="T1" fmla="*/ 186 h 207"/>
                <a:gd name="T2" fmla="*/ 117 w 234"/>
                <a:gd name="T3" fmla="*/ 207 h 207"/>
                <a:gd name="T4" fmla="*/ 35 w 234"/>
                <a:gd name="T5" fmla="*/ 166 h 207"/>
                <a:gd name="T6" fmla="*/ 54 w 234"/>
                <a:gd name="T7" fmla="*/ 21 h 207"/>
                <a:gd name="T8" fmla="*/ 117 w 234"/>
                <a:gd name="T9" fmla="*/ 0 h 207"/>
                <a:gd name="T10" fmla="*/ 199 w 234"/>
                <a:gd name="T11" fmla="*/ 41 h 207"/>
                <a:gd name="T12" fmla="*/ 180 w 234"/>
                <a:gd name="T13" fmla="*/ 186 h 207"/>
              </a:gdLst>
              <a:ahLst/>
              <a:cxnLst>
                <a:cxn ang="0">
                  <a:pos x="T0" y="T1"/>
                </a:cxn>
                <a:cxn ang="0">
                  <a:pos x="T2" y="T3"/>
                </a:cxn>
                <a:cxn ang="0">
                  <a:pos x="T4" y="T5"/>
                </a:cxn>
                <a:cxn ang="0">
                  <a:pos x="T6" y="T7"/>
                </a:cxn>
                <a:cxn ang="0">
                  <a:pos x="T8" y="T9"/>
                </a:cxn>
                <a:cxn ang="0">
                  <a:pos x="T10" y="T11"/>
                </a:cxn>
                <a:cxn ang="0">
                  <a:pos x="T12" y="T13"/>
                </a:cxn>
              </a:cxnLst>
              <a:rect l="0" t="0" r="r" b="b"/>
              <a:pathLst>
                <a:path w="234" h="207">
                  <a:moveTo>
                    <a:pt x="180" y="186"/>
                  </a:moveTo>
                  <a:cubicBezTo>
                    <a:pt x="161" y="200"/>
                    <a:pt x="139" y="207"/>
                    <a:pt x="117" y="207"/>
                  </a:cubicBezTo>
                  <a:cubicBezTo>
                    <a:pt x="86" y="207"/>
                    <a:pt x="55" y="193"/>
                    <a:pt x="35" y="166"/>
                  </a:cubicBezTo>
                  <a:cubicBezTo>
                    <a:pt x="0" y="121"/>
                    <a:pt x="9" y="56"/>
                    <a:pt x="54" y="21"/>
                  </a:cubicBezTo>
                  <a:cubicBezTo>
                    <a:pt x="73" y="7"/>
                    <a:pt x="95" y="0"/>
                    <a:pt x="117" y="0"/>
                  </a:cubicBezTo>
                  <a:cubicBezTo>
                    <a:pt x="148" y="0"/>
                    <a:pt x="179" y="14"/>
                    <a:pt x="199" y="41"/>
                  </a:cubicBezTo>
                  <a:cubicBezTo>
                    <a:pt x="234" y="86"/>
                    <a:pt x="225" y="151"/>
                    <a:pt x="180" y="186"/>
                  </a:cubicBez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3" name="Freeform 20"/>
            <p:cNvSpPr>
              <a:spLocks/>
            </p:cNvSpPr>
            <p:nvPr/>
          </p:nvSpPr>
          <p:spPr bwMode="auto">
            <a:xfrm>
              <a:off x="4431" y="2800"/>
              <a:ext cx="340" cy="301"/>
            </a:xfrm>
            <a:custGeom>
              <a:avLst/>
              <a:gdLst>
                <a:gd name="T0" fmla="*/ 180 w 234"/>
                <a:gd name="T1" fmla="*/ 186 h 207"/>
                <a:gd name="T2" fmla="*/ 117 w 234"/>
                <a:gd name="T3" fmla="*/ 207 h 207"/>
                <a:gd name="T4" fmla="*/ 35 w 234"/>
                <a:gd name="T5" fmla="*/ 166 h 207"/>
                <a:gd name="T6" fmla="*/ 54 w 234"/>
                <a:gd name="T7" fmla="*/ 21 h 207"/>
                <a:gd name="T8" fmla="*/ 117 w 234"/>
                <a:gd name="T9" fmla="*/ 0 h 207"/>
                <a:gd name="T10" fmla="*/ 199 w 234"/>
                <a:gd name="T11" fmla="*/ 41 h 207"/>
                <a:gd name="T12" fmla="*/ 180 w 234"/>
                <a:gd name="T13" fmla="*/ 186 h 207"/>
              </a:gdLst>
              <a:ahLst/>
              <a:cxnLst>
                <a:cxn ang="0">
                  <a:pos x="T0" y="T1"/>
                </a:cxn>
                <a:cxn ang="0">
                  <a:pos x="T2" y="T3"/>
                </a:cxn>
                <a:cxn ang="0">
                  <a:pos x="T4" y="T5"/>
                </a:cxn>
                <a:cxn ang="0">
                  <a:pos x="T6" y="T7"/>
                </a:cxn>
                <a:cxn ang="0">
                  <a:pos x="T8" y="T9"/>
                </a:cxn>
                <a:cxn ang="0">
                  <a:pos x="T10" y="T11"/>
                </a:cxn>
                <a:cxn ang="0">
                  <a:pos x="T12" y="T13"/>
                </a:cxn>
              </a:cxnLst>
              <a:rect l="0" t="0" r="r" b="b"/>
              <a:pathLst>
                <a:path w="234" h="207">
                  <a:moveTo>
                    <a:pt x="180" y="186"/>
                  </a:moveTo>
                  <a:cubicBezTo>
                    <a:pt x="161" y="200"/>
                    <a:pt x="139" y="207"/>
                    <a:pt x="117" y="207"/>
                  </a:cubicBezTo>
                  <a:cubicBezTo>
                    <a:pt x="86" y="207"/>
                    <a:pt x="55" y="193"/>
                    <a:pt x="35" y="166"/>
                  </a:cubicBezTo>
                  <a:cubicBezTo>
                    <a:pt x="0" y="121"/>
                    <a:pt x="9" y="56"/>
                    <a:pt x="54" y="21"/>
                  </a:cubicBezTo>
                  <a:cubicBezTo>
                    <a:pt x="73" y="7"/>
                    <a:pt x="95" y="0"/>
                    <a:pt x="117" y="0"/>
                  </a:cubicBezTo>
                  <a:cubicBezTo>
                    <a:pt x="148" y="0"/>
                    <a:pt x="179" y="14"/>
                    <a:pt x="199" y="41"/>
                  </a:cubicBezTo>
                  <a:cubicBezTo>
                    <a:pt x="234" y="86"/>
                    <a:pt x="225" y="151"/>
                    <a:pt x="180" y="186"/>
                  </a:cubicBez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4" name="Freeform 21"/>
            <p:cNvSpPr>
              <a:spLocks/>
            </p:cNvSpPr>
            <p:nvPr/>
          </p:nvSpPr>
          <p:spPr bwMode="auto">
            <a:xfrm>
              <a:off x="4472" y="2845"/>
              <a:ext cx="42" cy="108"/>
            </a:xfrm>
            <a:custGeom>
              <a:avLst/>
              <a:gdLst>
                <a:gd name="T0" fmla="*/ 19 w 29"/>
                <a:gd name="T1" fmla="*/ 74 h 74"/>
                <a:gd name="T2" fmla="*/ 29 w 29"/>
                <a:gd name="T3" fmla="*/ 57 h 74"/>
                <a:gd name="T4" fmla="*/ 15 w 29"/>
                <a:gd name="T5" fmla="*/ 0 h 74"/>
                <a:gd name="T6" fmla="*/ 4 w 29"/>
                <a:gd name="T7" fmla="*/ 13 h 74"/>
                <a:gd name="T8" fmla="*/ 19 w 29"/>
                <a:gd name="T9" fmla="*/ 74 h 74"/>
              </a:gdLst>
              <a:ahLst/>
              <a:cxnLst>
                <a:cxn ang="0">
                  <a:pos x="T0" y="T1"/>
                </a:cxn>
                <a:cxn ang="0">
                  <a:pos x="T2" y="T3"/>
                </a:cxn>
                <a:cxn ang="0">
                  <a:pos x="T4" y="T5"/>
                </a:cxn>
                <a:cxn ang="0">
                  <a:pos x="T6" y="T7"/>
                </a:cxn>
                <a:cxn ang="0">
                  <a:pos x="T8" y="T9"/>
                </a:cxn>
              </a:cxnLst>
              <a:rect l="0" t="0" r="r" b="b"/>
              <a:pathLst>
                <a:path w="29" h="74">
                  <a:moveTo>
                    <a:pt x="19" y="74"/>
                  </a:moveTo>
                  <a:cubicBezTo>
                    <a:pt x="21" y="69"/>
                    <a:pt x="25" y="63"/>
                    <a:pt x="29" y="57"/>
                  </a:cubicBezTo>
                  <a:cubicBezTo>
                    <a:pt x="12" y="31"/>
                    <a:pt x="13" y="10"/>
                    <a:pt x="15" y="0"/>
                  </a:cubicBezTo>
                  <a:cubicBezTo>
                    <a:pt x="11" y="4"/>
                    <a:pt x="7" y="9"/>
                    <a:pt x="4" y="13"/>
                  </a:cubicBezTo>
                  <a:cubicBezTo>
                    <a:pt x="1" y="27"/>
                    <a:pt x="0" y="48"/>
                    <a:pt x="19"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5" name="Freeform 22"/>
            <p:cNvSpPr>
              <a:spLocks/>
            </p:cNvSpPr>
            <p:nvPr/>
          </p:nvSpPr>
          <p:spPr bwMode="auto">
            <a:xfrm>
              <a:off x="4523" y="2958"/>
              <a:ext cx="203" cy="101"/>
            </a:xfrm>
            <a:custGeom>
              <a:avLst/>
              <a:gdLst>
                <a:gd name="T0" fmla="*/ 30 w 140"/>
                <a:gd name="T1" fmla="*/ 17 h 69"/>
                <a:gd name="T2" fmla="*/ 10 w 140"/>
                <a:gd name="T3" fmla="*/ 0 h 69"/>
                <a:gd name="T4" fmla="*/ 0 w 140"/>
                <a:gd name="T5" fmla="*/ 16 h 69"/>
                <a:gd name="T6" fmla="*/ 18 w 140"/>
                <a:gd name="T7" fmla="*/ 32 h 69"/>
                <a:gd name="T8" fmla="*/ 126 w 140"/>
                <a:gd name="T9" fmla="*/ 69 h 69"/>
                <a:gd name="T10" fmla="*/ 140 w 140"/>
                <a:gd name="T11" fmla="*/ 52 h 69"/>
                <a:gd name="T12" fmla="*/ 30 w 140"/>
                <a:gd name="T13" fmla="*/ 17 h 69"/>
              </a:gdLst>
              <a:ahLst/>
              <a:cxnLst>
                <a:cxn ang="0">
                  <a:pos x="T0" y="T1"/>
                </a:cxn>
                <a:cxn ang="0">
                  <a:pos x="T2" y="T3"/>
                </a:cxn>
                <a:cxn ang="0">
                  <a:pos x="T4" y="T5"/>
                </a:cxn>
                <a:cxn ang="0">
                  <a:pos x="T6" y="T7"/>
                </a:cxn>
                <a:cxn ang="0">
                  <a:pos x="T8" y="T9"/>
                </a:cxn>
                <a:cxn ang="0">
                  <a:pos x="T10" y="T11"/>
                </a:cxn>
                <a:cxn ang="0">
                  <a:pos x="T12" y="T13"/>
                </a:cxn>
              </a:cxnLst>
              <a:rect l="0" t="0" r="r" b="b"/>
              <a:pathLst>
                <a:path w="140" h="69">
                  <a:moveTo>
                    <a:pt x="30" y="17"/>
                  </a:moveTo>
                  <a:cubicBezTo>
                    <a:pt x="22" y="11"/>
                    <a:pt x="16" y="5"/>
                    <a:pt x="10" y="0"/>
                  </a:cubicBezTo>
                  <a:cubicBezTo>
                    <a:pt x="6" y="5"/>
                    <a:pt x="3" y="11"/>
                    <a:pt x="0" y="16"/>
                  </a:cubicBezTo>
                  <a:cubicBezTo>
                    <a:pt x="6" y="21"/>
                    <a:pt x="11" y="26"/>
                    <a:pt x="18" y="32"/>
                  </a:cubicBezTo>
                  <a:cubicBezTo>
                    <a:pt x="61" y="66"/>
                    <a:pt x="103" y="69"/>
                    <a:pt x="126" y="69"/>
                  </a:cubicBezTo>
                  <a:cubicBezTo>
                    <a:pt x="128" y="69"/>
                    <a:pt x="135" y="59"/>
                    <a:pt x="140" y="52"/>
                  </a:cubicBezTo>
                  <a:cubicBezTo>
                    <a:pt x="129" y="55"/>
                    <a:pt x="84" y="60"/>
                    <a:pt x="3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6" name="Freeform 23"/>
            <p:cNvSpPr>
              <a:spLocks/>
            </p:cNvSpPr>
            <p:nvPr/>
          </p:nvSpPr>
          <p:spPr bwMode="auto">
            <a:xfrm>
              <a:off x="4604" y="2881"/>
              <a:ext cx="144" cy="121"/>
            </a:xfrm>
            <a:custGeom>
              <a:avLst/>
              <a:gdLst>
                <a:gd name="T0" fmla="*/ 0 w 99"/>
                <a:gd name="T1" fmla="*/ 9 h 83"/>
                <a:gd name="T2" fmla="*/ 96 w 99"/>
                <a:gd name="T3" fmla="*/ 83 h 83"/>
                <a:gd name="T4" fmla="*/ 99 w 99"/>
                <a:gd name="T5" fmla="*/ 74 h 83"/>
                <a:gd name="T6" fmla="*/ 14 w 99"/>
                <a:gd name="T7" fmla="*/ 0 h 83"/>
                <a:gd name="T8" fmla="*/ 0 w 99"/>
                <a:gd name="T9" fmla="*/ 9 h 83"/>
              </a:gdLst>
              <a:ahLst/>
              <a:cxnLst>
                <a:cxn ang="0">
                  <a:pos x="T0" y="T1"/>
                </a:cxn>
                <a:cxn ang="0">
                  <a:pos x="T2" y="T3"/>
                </a:cxn>
                <a:cxn ang="0">
                  <a:pos x="T4" y="T5"/>
                </a:cxn>
                <a:cxn ang="0">
                  <a:pos x="T6" y="T7"/>
                </a:cxn>
                <a:cxn ang="0">
                  <a:pos x="T8" y="T9"/>
                </a:cxn>
              </a:cxnLst>
              <a:rect l="0" t="0" r="r" b="b"/>
              <a:pathLst>
                <a:path w="99" h="83">
                  <a:moveTo>
                    <a:pt x="0" y="9"/>
                  </a:moveTo>
                  <a:cubicBezTo>
                    <a:pt x="39" y="45"/>
                    <a:pt x="84" y="75"/>
                    <a:pt x="96" y="83"/>
                  </a:cubicBezTo>
                  <a:cubicBezTo>
                    <a:pt x="97" y="80"/>
                    <a:pt x="98" y="77"/>
                    <a:pt x="99" y="74"/>
                  </a:cubicBezTo>
                  <a:cubicBezTo>
                    <a:pt x="86" y="65"/>
                    <a:pt x="54" y="40"/>
                    <a:pt x="14" y="0"/>
                  </a:cubicBezTo>
                  <a:cubicBezTo>
                    <a:pt x="10" y="3"/>
                    <a:pt x="5" y="6"/>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7" name="Freeform 24"/>
            <p:cNvSpPr>
              <a:spLocks/>
            </p:cNvSpPr>
            <p:nvPr/>
          </p:nvSpPr>
          <p:spPr bwMode="auto">
            <a:xfrm>
              <a:off x="4534" y="2807"/>
              <a:ext cx="63" cy="60"/>
            </a:xfrm>
            <a:custGeom>
              <a:avLst/>
              <a:gdLst>
                <a:gd name="T0" fmla="*/ 43 w 43"/>
                <a:gd name="T1" fmla="*/ 32 h 41"/>
                <a:gd name="T2" fmla="*/ 14 w 43"/>
                <a:gd name="T3" fmla="*/ 0 h 41"/>
                <a:gd name="T4" fmla="*/ 0 w 43"/>
                <a:gd name="T5" fmla="*/ 5 h 41"/>
                <a:gd name="T6" fmla="*/ 28 w 43"/>
                <a:gd name="T7" fmla="*/ 41 h 41"/>
                <a:gd name="T8" fmla="*/ 43 w 43"/>
                <a:gd name="T9" fmla="*/ 32 h 41"/>
              </a:gdLst>
              <a:ahLst/>
              <a:cxnLst>
                <a:cxn ang="0">
                  <a:pos x="T0" y="T1"/>
                </a:cxn>
                <a:cxn ang="0">
                  <a:pos x="T2" y="T3"/>
                </a:cxn>
                <a:cxn ang="0">
                  <a:pos x="T4" y="T5"/>
                </a:cxn>
                <a:cxn ang="0">
                  <a:pos x="T6" y="T7"/>
                </a:cxn>
                <a:cxn ang="0">
                  <a:pos x="T8" y="T9"/>
                </a:cxn>
              </a:cxnLst>
              <a:rect l="0" t="0" r="r" b="b"/>
              <a:pathLst>
                <a:path w="43" h="41">
                  <a:moveTo>
                    <a:pt x="43" y="32"/>
                  </a:moveTo>
                  <a:cubicBezTo>
                    <a:pt x="34" y="22"/>
                    <a:pt x="24" y="11"/>
                    <a:pt x="14" y="0"/>
                  </a:cubicBezTo>
                  <a:cubicBezTo>
                    <a:pt x="9" y="1"/>
                    <a:pt x="5" y="3"/>
                    <a:pt x="0" y="5"/>
                  </a:cubicBezTo>
                  <a:cubicBezTo>
                    <a:pt x="8" y="17"/>
                    <a:pt x="17" y="29"/>
                    <a:pt x="28" y="41"/>
                  </a:cubicBezTo>
                  <a:cubicBezTo>
                    <a:pt x="33" y="37"/>
                    <a:pt x="38" y="34"/>
                    <a:pt x="4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8" name="Freeform 25"/>
            <p:cNvSpPr>
              <a:spLocks/>
            </p:cNvSpPr>
            <p:nvPr/>
          </p:nvSpPr>
          <p:spPr bwMode="auto">
            <a:xfrm>
              <a:off x="4478" y="2953"/>
              <a:ext cx="45" cy="114"/>
            </a:xfrm>
            <a:custGeom>
              <a:avLst/>
              <a:gdLst>
                <a:gd name="T0" fmla="*/ 15 w 31"/>
                <a:gd name="T1" fmla="*/ 0 h 79"/>
                <a:gd name="T2" fmla="*/ 0 w 31"/>
                <a:gd name="T3" fmla="*/ 58 h 79"/>
                <a:gd name="T4" fmla="*/ 2 w 31"/>
                <a:gd name="T5" fmla="*/ 62 h 79"/>
                <a:gd name="T6" fmla="*/ 19 w 31"/>
                <a:gd name="T7" fmla="*/ 79 h 79"/>
                <a:gd name="T8" fmla="*/ 31 w 31"/>
                <a:gd name="T9" fmla="*/ 20 h 79"/>
                <a:gd name="T10" fmla="*/ 15 w 31"/>
                <a:gd name="T11" fmla="*/ 0 h 79"/>
              </a:gdLst>
              <a:ahLst/>
              <a:cxnLst>
                <a:cxn ang="0">
                  <a:pos x="T0" y="T1"/>
                </a:cxn>
                <a:cxn ang="0">
                  <a:pos x="T2" y="T3"/>
                </a:cxn>
                <a:cxn ang="0">
                  <a:pos x="T4" y="T5"/>
                </a:cxn>
                <a:cxn ang="0">
                  <a:pos x="T6" y="T7"/>
                </a:cxn>
                <a:cxn ang="0">
                  <a:pos x="T8" y="T9"/>
                </a:cxn>
                <a:cxn ang="0">
                  <a:pos x="T10" y="T11"/>
                </a:cxn>
              </a:cxnLst>
              <a:rect l="0" t="0" r="r" b="b"/>
              <a:pathLst>
                <a:path w="31" h="79">
                  <a:moveTo>
                    <a:pt x="15" y="0"/>
                  </a:moveTo>
                  <a:cubicBezTo>
                    <a:pt x="5" y="21"/>
                    <a:pt x="1" y="41"/>
                    <a:pt x="0" y="58"/>
                  </a:cubicBezTo>
                  <a:cubicBezTo>
                    <a:pt x="1" y="59"/>
                    <a:pt x="1" y="60"/>
                    <a:pt x="2" y="62"/>
                  </a:cubicBezTo>
                  <a:cubicBezTo>
                    <a:pt x="7" y="68"/>
                    <a:pt x="13" y="74"/>
                    <a:pt x="19" y="79"/>
                  </a:cubicBezTo>
                  <a:cubicBezTo>
                    <a:pt x="18" y="65"/>
                    <a:pt x="20" y="43"/>
                    <a:pt x="31" y="20"/>
                  </a:cubicBezTo>
                  <a:cubicBezTo>
                    <a:pt x="24" y="13"/>
                    <a:pt x="19" y="7"/>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29" name="Freeform 26"/>
            <p:cNvSpPr>
              <a:spLocks/>
            </p:cNvSpPr>
            <p:nvPr/>
          </p:nvSpPr>
          <p:spPr bwMode="auto">
            <a:xfrm>
              <a:off x="4499" y="2867"/>
              <a:ext cx="105" cy="115"/>
            </a:xfrm>
            <a:custGeom>
              <a:avLst/>
              <a:gdLst>
                <a:gd name="T0" fmla="*/ 52 w 72"/>
                <a:gd name="T1" fmla="*/ 0 h 79"/>
                <a:gd name="T2" fmla="*/ 24 w 72"/>
                <a:gd name="T3" fmla="*/ 25 h 79"/>
                <a:gd name="T4" fmla="*/ 10 w 72"/>
                <a:gd name="T5" fmla="*/ 42 h 79"/>
                <a:gd name="T6" fmla="*/ 10 w 72"/>
                <a:gd name="T7" fmla="*/ 42 h 79"/>
                <a:gd name="T8" fmla="*/ 0 w 72"/>
                <a:gd name="T9" fmla="*/ 59 h 79"/>
                <a:gd name="T10" fmla="*/ 16 w 72"/>
                <a:gd name="T11" fmla="*/ 79 h 79"/>
                <a:gd name="T12" fmla="*/ 26 w 72"/>
                <a:gd name="T13" fmla="*/ 63 h 79"/>
                <a:gd name="T14" fmla="*/ 26 w 72"/>
                <a:gd name="T15" fmla="*/ 63 h 79"/>
                <a:gd name="T16" fmla="*/ 45 w 72"/>
                <a:gd name="T17" fmla="*/ 41 h 79"/>
                <a:gd name="T18" fmla="*/ 72 w 72"/>
                <a:gd name="T19" fmla="*/ 19 h 79"/>
                <a:gd name="T20" fmla="*/ 52 w 72"/>
                <a:gd name="T2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9">
                  <a:moveTo>
                    <a:pt x="52" y="0"/>
                  </a:moveTo>
                  <a:cubicBezTo>
                    <a:pt x="43" y="6"/>
                    <a:pt x="33" y="14"/>
                    <a:pt x="24" y="25"/>
                  </a:cubicBezTo>
                  <a:cubicBezTo>
                    <a:pt x="18" y="30"/>
                    <a:pt x="14" y="36"/>
                    <a:pt x="10" y="42"/>
                  </a:cubicBezTo>
                  <a:cubicBezTo>
                    <a:pt x="10" y="42"/>
                    <a:pt x="10" y="42"/>
                    <a:pt x="10" y="42"/>
                  </a:cubicBezTo>
                  <a:cubicBezTo>
                    <a:pt x="6" y="48"/>
                    <a:pt x="2" y="54"/>
                    <a:pt x="0" y="59"/>
                  </a:cubicBezTo>
                  <a:cubicBezTo>
                    <a:pt x="4" y="66"/>
                    <a:pt x="9" y="72"/>
                    <a:pt x="16" y="79"/>
                  </a:cubicBezTo>
                  <a:cubicBezTo>
                    <a:pt x="19" y="74"/>
                    <a:pt x="22" y="68"/>
                    <a:pt x="26" y="63"/>
                  </a:cubicBezTo>
                  <a:cubicBezTo>
                    <a:pt x="26" y="63"/>
                    <a:pt x="26" y="63"/>
                    <a:pt x="26" y="63"/>
                  </a:cubicBezTo>
                  <a:cubicBezTo>
                    <a:pt x="31" y="55"/>
                    <a:pt x="37" y="48"/>
                    <a:pt x="45" y="41"/>
                  </a:cubicBezTo>
                  <a:cubicBezTo>
                    <a:pt x="55" y="32"/>
                    <a:pt x="64" y="25"/>
                    <a:pt x="72" y="19"/>
                  </a:cubicBezTo>
                  <a:cubicBezTo>
                    <a:pt x="65" y="13"/>
                    <a:pt x="58" y="6"/>
                    <a:pt x="5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0" name="Freeform 27"/>
            <p:cNvSpPr>
              <a:spLocks/>
            </p:cNvSpPr>
            <p:nvPr/>
          </p:nvSpPr>
          <p:spPr bwMode="auto">
            <a:xfrm>
              <a:off x="4575" y="2831"/>
              <a:ext cx="144" cy="63"/>
            </a:xfrm>
            <a:custGeom>
              <a:avLst/>
              <a:gdLst>
                <a:gd name="T0" fmla="*/ 84 w 99"/>
                <a:gd name="T1" fmla="*/ 3 h 44"/>
                <a:gd name="T2" fmla="*/ 15 w 99"/>
                <a:gd name="T3" fmla="*/ 16 h 44"/>
                <a:gd name="T4" fmla="*/ 15 w 99"/>
                <a:gd name="T5" fmla="*/ 16 h 44"/>
                <a:gd name="T6" fmla="*/ 0 w 99"/>
                <a:gd name="T7" fmla="*/ 25 h 44"/>
                <a:gd name="T8" fmla="*/ 20 w 99"/>
                <a:gd name="T9" fmla="*/ 44 h 44"/>
                <a:gd name="T10" fmla="*/ 34 w 99"/>
                <a:gd name="T11" fmla="*/ 35 h 44"/>
                <a:gd name="T12" fmla="*/ 34 w 99"/>
                <a:gd name="T13" fmla="*/ 35 h 44"/>
                <a:gd name="T14" fmla="*/ 99 w 99"/>
                <a:gd name="T15" fmla="*/ 18 h 44"/>
                <a:gd name="T16" fmla="*/ 84 w 99"/>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44">
                  <a:moveTo>
                    <a:pt x="84" y="3"/>
                  </a:moveTo>
                  <a:cubicBezTo>
                    <a:pt x="68" y="0"/>
                    <a:pt x="43" y="1"/>
                    <a:pt x="15" y="16"/>
                  </a:cubicBezTo>
                  <a:cubicBezTo>
                    <a:pt x="15" y="16"/>
                    <a:pt x="15" y="16"/>
                    <a:pt x="15" y="16"/>
                  </a:cubicBezTo>
                  <a:cubicBezTo>
                    <a:pt x="10" y="18"/>
                    <a:pt x="5" y="21"/>
                    <a:pt x="0" y="25"/>
                  </a:cubicBezTo>
                  <a:cubicBezTo>
                    <a:pt x="6" y="31"/>
                    <a:pt x="13" y="38"/>
                    <a:pt x="20" y="44"/>
                  </a:cubicBezTo>
                  <a:cubicBezTo>
                    <a:pt x="25" y="41"/>
                    <a:pt x="30" y="38"/>
                    <a:pt x="34" y="35"/>
                  </a:cubicBezTo>
                  <a:cubicBezTo>
                    <a:pt x="34" y="35"/>
                    <a:pt x="34" y="35"/>
                    <a:pt x="34" y="35"/>
                  </a:cubicBezTo>
                  <a:cubicBezTo>
                    <a:pt x="72" y="15"/>
                    <a:pt x="99" y="18"/>
                    <a:pt x="99" y="18"/>
                  </a:cubicBezTo>
                  <a:cubicBezTo>
                    <a:pt x="95" y="12"/>
                    <a:pt x="90" y="7"/>
                    <a:pt x="8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1" name="Freeform 28"/>
            <p:cNvSpPr>
              <a:spLocks/>
            </p:cNvSpPr>
            <p:nvPr/>
          </p:nvSpPr>
          <p:spPr bwMode="auto">
            <a:xfrm>
              <a:off x="4653" y="2921"/>
              <a:ext cx="75" cy="72"/>
            </a:xfrm>
            <a:custGeom>
              <a:avLst/>
              <a:gdLst>
                <a:gd name="T0" fmla="*/ 12 w 51"/>
                <a:gd name="T1" fmla="*/ 7 h 50"/>
                <a:gd name="T2" fmla="*/ 8 w 51"/>
                <a:gd name="T3" fmla="*/ 39 h 50"/>
                <a:gd name="T4" fmla="*/ 39 w 51"/>
                <a:gd name="T5" fmla="*/ 43 h 50"/>
                <a:gd name="T6" fmla="*/ 43 w 51"/>
                <a:gd name="T7" fmla="*/ 12 h 50"/>
                <a:gd name="T8" fmla="*/ 12 w 51"/>
                <a:gd name="T9" fmla="*/ 7 h 50"/>
              </a:gdLst>
              <a:ahLst/>
              <a:cxnLst>
                <a:cxn ang="0">
                  <a:pos x="T0" y="T1"/>
                </a:cxn>
                <a:cxn ang="0">
                  <a:pos x="T2" y="T3"/>
                </a:cxn>
                <a:cxn ang="0">
                  <a:pos x="T4" y="T5"/>
                </a:cxn>
                <a:cxn ang="0">
                  <a:pos x="T6" y="T7"/>
                </a:cxn>
                <a:cxn ang="0">
                  <a:pos x="T8" y="T9"/>
                </a:cxn>
              </a:cxnLst>
              <a:rect l="0" t="0" r="r" b="b"/>
              <a:pathLst>
                <a:path w="51" h="50">
                  <a:moveTo>
                    <a:pt x="12" y="7"/>
                  </a:moveTo>
                  <a:cubicBezTo>
                    <a:pt x="2" y="15"/>
                    <a:pt x="0" y="29"/>
                    <a:pt x="8" y="39"/>
                  </a:cubicBezTo>
                  <a:cubicBezTo>
                    <a:pt x="15" y="48"/>
                    <a:pt x="29" y="50"/>
                    <a:pt x="39" y="43"/>
                  </a:cubicBezTo>
                  <a:cubicBezTo>
                    <a:pt x="49" y="35"/>
                    <a:pt x="51" y="21"/>
                    <a:pt x="43" y="12"/>
                  </a:cubicBezTo>
                  <a:cubicBezTo>
                    <a:pt x="36" y="2"/>
                    <a:pt x="22" y="0"/>
                    <a:pt x="1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2" name="Freeform 29"/>
            <p:cNvSpPr>
              <a:spLocks/>
            </p:cNvSpPr>
            <p:nvPr/>
          </p:nvSpPr>
          <p:spPr bwMode="auto">
            <a:xfrm>
              <a:off x="4590" y="3002"/>
              <a:ext cx="66" cy="67"/>
            </a:xfrm>
            <a:custGeom>
              <a:avLst/>
              <a:gdLst>
                <a:gd name="T0" fmla="*/ 10 w 46"/>
                <a:gd name="T1" fmla="*/ 7 h 46"/>
                <a:gd name="T2" fmla="*/ 6 w 46"/>
                <a:gd name="T3" fmla="*/ 36 h 46"/>
                <a:gd name="T4" fmla="*/ 35 w 46"/>
                <a:gd name="T5" fmla="*/ 40 h 46"/>
                <a:gd name="T6" fmla="*/ 39 w 46"/>
                <a:gd name="T7" fmla="*/ 11 h 46"/>
                <a:gd name="T8" fmla="*/ 10 w 46"/>
                <a:gd name="T9" fmla="*/ 7 h 46"/>
              </a:gdLst>
              <a:ahLst/>
              <a:cxnLst>
                <a:cxn ang="0">
                  <a:pos x="T0" y="T1"/>
                </a:cxn>
                <a:cxn ang="0">
                  <a:pos x="T2" y="T3"/>
                </a:cxn>
                <a:cxn ang="0">
                  <a:pos x="T4" y="T5"/>
                </a:cxn>
                <a:cxn ang="0">
                  <a:pos x="T6" y="T7"/>
                </a:cxn>
                <a:cxn ang="0">
                  <a:pos x="T8" y="T9"/>
                </a:cxn>
              </a:cxnLst>
              <a:rect l="0" t="0" r="r" b="b"/>
              <a:pathLst>
                <a:path w="46" h="46">
                  <a:moveTo>
                    <a:pt x="10" y="7"/>
                  </a:moveTo>
                  <a:cubicBezTo>
                    <a:pt x="1" y="14"/>
                    <a:pt x="0" y="27"/>
                    <a:pt x="6" y="36"/>
                  </a:cubicBezTo>
                  <a:cubicBezTo>
                    <a:pt x="13" y="45"/>
                    <a:pt x="26" y="46"/>
                    <a:pt x="35" y="40"/>
                  </a:cubicBezTo>
                  <a:cubicBezTo>
                    <a:pt x="44" y="33"/>
                    <a:pt x="46" y="20"/>
                    <a:pt x="39" y="11"/>
                  </a:cubicBezTo>
                  <a:cubicBezTo>
                    <a:pt x="32" y="2"/>
                    <a:pt x="19" y="0"/>
                    <a:pt x="1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3" name="Freeform 30"/>
            <p:cNvSpPr>
              <a:spLocks/>
            </p:cNvSpPr>
            <p:nvPr/>
          </p:nvSpPr>
          <p:spPr bwMode="auto">
            <a:xfrm>
              <a:off x="4468" y="2902"/>
              <a:ext cx="103" cy="101"/>
            </a:xfrm>
            <a:custGeom>
              <a:avLst/>
              <a:gdLst>
                <a:gd name="T0" fmla="*/ 17 w 71"/>
                <a:gd name="T1" fmla="*/ 10 h 70"/>
                <a:gd name="T2" fmla="*/ 11 w 71"/>
                <a:gd name="T3" fmla="*/ 54 h 70"/>
                <a:gd name="T4" fmla="*/ 55 w 71"/>
                <a:gd name="T5" fmla="*/ 60 h 70"/>
                <a:gd name="T6" fmla="*/ 61 w 71"/>
                <a:gd name="T7" fmla="*/ 16 h 70"/>
                <a:gd name="T8" fmla="*/ 17 w 71"/>
                <a:gd name="T9" fmla="*/ 10 h 70"/>
              </a:gdLst>
              <a:ahLst/>
              <a:cxnLst>
                <a:cxn ang="0">
                  <a:pos x="T0" y="T1"/>
                </a:cxn>
                <a:cxn ang="0">
                  <a:pos x="T2" y="T3"/>
                </a:cxn>
                <a:cxn ang="0">
                  <a:pos x="T4" y="T5"/>
                </a:cxn>
                <a:cxn ang="0">
                  <a:pos x="T6" y="T7"/>
                </a:cxn>
                <a:cxn ang="0">
                  <a:pos x="T8" y="T9"/>
                </a:cxn>
              </a:cxnLst>
              <a:rect l="0" t="0" r="r" b="b"/>
              <a:pathLst>
                <a:path w="71" h="70">
                  <a:moveTo>
                    <a:pt x="17" y="10"/>
                  </a:moveTo>
                  <a:cubicBezTo>
                    <a:pt x="3" y="21"/>
                    <a:pt x="0" y="40"/>
                    <a:pt x="11" y="54"/>
                  </a:cubicBezTo>
                  <a:cubicBezTo>
                    <a:pt x="21" y="68"/>
                    <a:pt x="41" y="70"/>
                    <a:pt x="55" y="60"/>
                  </a:cubicBezTo>
                  <a:cubicBezTo>
                    <a:pt x="68" y="49"/>
                    <a:pt x="71" y="30"/>
                    <a:pt x="61" y="16"/>
                  </a:cubicBezTo>
                  <a:cubicBezTo>
                    <a:pt x="50" y="2"/>
                    <a:pt x="30" y="0"/>
                    <a:pt x="17"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4" name="Rectangle 31"/>
            <p:cNvSpPr>
              <a:spLocks noChangeArrowheads="1"/>
            </p:cNvSpPr>
            <p:nvPr/>
          </p:nvSpPr>
          <p:spPr bwMode="auto">
            <a:xfrm>
              <a:off x="4884" y="2838"/>
              <a:ext cx="621"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2244">
                  <a:solidFill>
                    <a:srgbClr val="FFFFFF"/>
                  </a:solidFill>
                  <a:latin typeface="Segoe Pro Display Light" panose="020B0302040504020203" pitchFamily="34" charset="0"/>
                </a:rPr>
                <a:t>Website</a:t>
              </a:r>
              <a:endParaRPr lang="en-US" altLang="en-US" sz="1836">
                <a:solidFill>
                  <a:srgbClr val="00B0F0"/>
                </a:solidFill>
              </a:endParaRPr>
            </a:p>
          </p:txBody>
        </p:sp>
        <p:sp>
          <p:nvSpPr>
            <p:cNvPr id="35" name="Freeform 32"/>
            <p:cNvSpPr>
              <a:spLocks/>
            </p:cNvSpPr>
            <p:nvPr/>
          </p:nvSpPr>
          <p:spPr bwMode="auto">
            <a:xfrm>
              <a:off x="5778" y="2584"/>
              <a:ext cx="1353" cy="647"/>
            </a:xfrm>
            <a:custGeom>
              <a:avLst/>
              <a:gdLst>
                <a:gd name="T0" fmla="*/ 874 w 932"/>
                <a:gd name="T1" fmla="*/ 0 h 446"/>
                <a:gd name="T2" fmla="*/ 59 w 932"/>
                <a:gd name="T3" fmla="*/ 0 h 446"/>
                <a:gd name="T4" fmla="*/ 18 w 932"/>
                <a:gd name="T5" fmla="*/ 17 h 446"/>
                <a:gd name="T6" fmla="*/ 0 w 932"/>
                <a:gd name="T7" fmla="*/ 58 h 446"/>
                <a:gd name="T8" fmla="*/ 0 w 932"/>
                <a:gd name="T9" fmla="*/ 388 h 446"/>
                <a:gd name="T10" fmla="*/ 18 w 932"/>
                <a:gd name="T11" fmla="*/ 430 h 446"/>
                <a:gd name="T12" fmla="*/ 53 w 932"/>
                <a:gd name="T13" fmla="*/ 446 h 446"/>
                <a:gd name="T14" fmla="*/ 53 w 932"/>
                <a:gd name="T15" fmla="*/ 442 h 446"/>
                <a:gd name="T16" fmla="*/ 53 w 932"/>
                <a:gd name="T17" fmla="*/ 113 h 446"/>
                <a:gd name="T18" fmla="*/ 113 w 932"/>
                <a:gd name="T19" fmla="*/ 52 h 446"/>
                <a:gd name="T20" fmla="*/ 928 w 932"/>
                <a:gd name="T21" fmla="*/ 52 h 446"/>
                <a:gd name="T22" fmla="*/ 932 w 932"/>
                <a:gd name="T23" fmla="*/ 52 h 446"/>
                <a:gd name="T24" fmla="*/ 915 w 932"/>
                <a:gd name="T25" fmla="*/ 17 h 446"/>
                <a:gd name="T26" fmla="*/ 874 w 932"/>
                <a:gd name="T2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2" h="446">
                  <a:moveTo>
                    <a:pt x="874" y="0"/>
                  </a:moveTo>
                  <a:cubicBezTo>
                    <a:pt x="59" y="0"/>
                    <a:pt x="59" y="0"/>
                    <a:pt x="59" y="0"/>
                  </a:cubicBezTo>
                  <a:cubicBezTo>
                    <a:pt x="43" y="0"/>
                    <a:pt x="28" y="7"/>
                    <a:pt x="18" y="17"/>
                  </a:cubicBezTo>
                  <a:cubicBezTo>
                    <a:pt x="7" y="28"/>
                    <a:pt x="0" y="42"/>
                    <a:pt x="0" y="58"/>
                  </a:cubicBezTo>
                  <a:cubicBezTo>
                    <a:pt x="0" y="388"/>
                    <a:pt x="0" y="388"/>
                    <a:pt x="0" y="388"/>
                  </a:cubicBezTo>
                  <a:cubicBezTo>
                    <a:pt x="0" y="404"/>
                    <a:pt x="7" y="419"/>
                    <a:pt x="18" y="430"/>
                  </a:cubicBezTo>
                  <a:cubicBezTo>
                    <a:pt x="27" y="439"/>
                    <a:pt x="39" y="445"/>
                    <a:pt x="53" y="446"/>
                  </a:cubicBezTo>
                  <a:cubicBezTo>
                    <a:pt x="53" y="445"/>
                    <a:pt x="53" y="444"/>
                    <a:pt x="53" y="442"/>
                  </a:cubicBezTo>
                  <a:cubicBezTo>
                    <a:pt x="53" y="113"/>
                    <a:pt x="53" y="113"/>
                    <a:pt x="53" y="113"/>
                  </a:cubicBezTo>
                  <a:cubicBezTo>
                    <a:pt x="53" y="79"/>
                    <a:pt x="80" y="52"/>
                    <a:pt x="113" y="52"/>
                  </a:cubicBezTo>
                  <a:cubicBezTo>
                    <a:pt x="928" y="52"/>
                    <a:pt x="928" y="52"/>
                    <a:pt x="928" y="52"/>
                  </a:cubicBezTo>
                  <a:cubicBezTo>
                    <a:pt x="929" y="52"/>
                    <a:pt x="930" y="52"/>
                    <a:pt x="932" y="52"/>
                  </a:cubicBezTo>
                  <a:cubicBezTo>
                    <a:pt x="930" y="39"/>
                    <a:pt x="924" y="26"/>
                    <a:pt x="915" y="17"/>
                  </a:cubicBezTo>
                  <a:cubicBezTo>
                    <a:pt x="904" y="7"/>
                    <a:pt x="890" y="0"/>
                    <a:pt x="874" y="0"/>
                  </a:cubicBezTo>
                </a:path>
              </a:pathLst>
            </a:custGeom>
            <a:solidFill>
              <a:srgbClr val="4E6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6" name="Freeform 33"/>
            <p:cNvSpPr>
              <a:spLocks/>
            </p:cNvSpPr>
            <p:nvPr/>
          </p:nvSpPr>
          <p:spPr bwMode="auto">
            <a:xfrm>
              <a:off x="5772" y="2578"/>
              <a:ext cx="1365" cy="659"/>
            </a:xfrm>
            <a:custGeom>
              <a:avLst/>
              <a:gdLst>
                <a:gd name="T0" fmla="*/ 878 w 940"/>
                <a:gd name="T1" fmla="*/ 0 h 454"/>
                <a:gd name="T2" fmla="*/ 63 w 940"/>
                <a:gd name="T3" fmla="*/ 0 h 454"/>
                <a:gd name="T4" fmla="*/ 0 w 940"/>
                <a:gd name="T5" fmla="*/ 62 h 454"/>
                <a:gd name="T6" fmla="*/ 0 w 940"/>
                <a:gd name="T7" fmla="*/ 392 h 454"/>
                <a:gd name="T8" fmla="*/ 57 w 940"/>
                <a:gd name="T9" fmla="*/ 454 h 454"/>
                <a:gd name="T10" fmla="*/ 57 w 940"/>
                <a:gd name="T11" fmla="*/ 450 h 454"/>
                <a:gd name="T12" fmla="*/ 22 w 940"/>
                <a:gd name="T13" fmla="*/ 434 h 454"/>
                <a:gd name="T14" fmla="*/ 4 w 940"/>
                <a:gd name="T15" fmla="*/ 392 h 454"/>
                <a:gd name="T16" fmla="*/ 4 w 940"/>
                <a:gd name="T17" fmla="*/ 62 h 454"/>
                <a:gd name="T18" fmla="*/ 22 w 940"/>
                <a:gd name="T19" fmla="*/ 21 h 454"/>
                <a:gd name="T20" fmla="*/ 63 w 940"/>
                <a:gd name="T21" fmla="*/ 4 h 454"/>
                <a:gd name="T22" fmla="*/ 878 w 940"/>
                <a:gd name="T23" fmla="*/ 4 h 454"/>
                <a:gd name="T24" fmla="*/ 919 w 940"/>
                <a:gd name="T25" fmla="*/ 21 h 454"/>
                <a:gd name="T26" fmla="*/ 936 w 940"/>
                <a:gd name="T27" fmla="*/ 56 h 454"/>
                <a:gd name="T28" fmla="*/ 940 w 940"/>
                <a:gd name="T29" fmla="*/ 57 h 454"/>
                <a:gd name="T30" fmla="*/ 878 w 940"/>
                <a:gd name="T3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0" h="454">
                  <a:moveTo>
                    <a:pt x="878" y="0"/>
                  </a:moveTo>
                  <a:cubicBezTo>
                    <a:pt x="63" y="0"/>
                    <a:pt x="63" y="0"/>
                    <a:pt x="63" y="0"/>
                  </a:cubicBezTo>
                  <a:cubicBezTo>
                    <a:pt x="28" y="0"/>
                    <a:pt x="0" y="28"/>
                    <a:pt x="0" y="62"/>
                  </a:cubicBezTo>
                  <a:cubicBezTo>
                    <a:pt x="0" y="392"/>
                    <a:pt x="0" y="392"/>
                    <a:pt x="0" y="392"/>
                  </a:cubicBezTo>
                  <a:cubicBezTo>
                    <a:pt x="0" y="425"/>
                    <a:pt x="25" y="452"/>
                    <a:pt x="57" y="454"/>
                  </a:cubicBezTo>
                  <a:cubicBezTo>
                    <a:pt x="57" y="453"/>
                    <a:pt x="57" y="452"/>
                    <a:pt x="57" y="450"/>
                  </a:cubicBezTo>
                  <a:cubicBezTo>
                    <a:pt x="43" y="449"/>
                    <a:pt x="31" y="443"/>
                    <a:pt x="22" y="434"/>
                  </a:cubicBezTo>
                  <a:cubicBezTo>
                    <a:pt x="11" y="423"/>
                    <a:pt x="4" y="408"/>
                    <a:pt x="4" y="392"/>
                  </a:cubicBezTo>
                  <a:cubicBezTo>
                    <a:pt x="4" y="62"/>
                    <a:pt x="4" y="62"/>
                    <a:pt x="4" y="62"/>
                  </a:cubicBezTo>
                  <a:cubicBezTo>
                    <a:pt x="4" y="46"/>
                    <a:pt x="11" y="32"/>
                    <a:pt x="22" y="21"/>
                  </a:cubicBezTo>
                  <a:cubicBezTo>
                    <a:pt x="32" y="11"/>
                    <a:pt x="47" y="4"/>
                    <a:pt x="63" y="4"/>
                  </a:cubicBezTo>
                  <a:cubicBezTo>
                    <a:pt x="878" y="4"/>
                    <a:pt x="878" y="4"/>
                    <a:pt x="878" y="4"/>
                  </a:cubicBezTo>
                  <a:cubicBezTo>
                    <a:pt x="894" y="4"/>
                    <a:pt x="908" y="11"/>
                    <a:pt x="919" y="21"/>
                  </a:cubicBezTo>
                  <a:cubicBezTo>
                    <a:pt x="928" y="30"/>
                    <a:pt x="934" y="43"/>
                    <a:pt x="936" y="56"/>
                  </a:cubicBezTo>
                  <a:cubicBezTo>
                    <a:pt x="937" y="56"/>
                    <a:pt x="938" y="57"/>
                    <a:pt x="940" y="57"/>
                  </a:cubicBezTo>
                  <a:cubicBezTo>
                    <a:pt x="937" y="25"/>
                    <a:pt x="910" y="0"/>
                    <a:pt x="8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7" name="Freeform 34"/>
            <p:cNvSpPr>
              <a:spLocks/>
            </p:cNvSpPr>
            <p:nvPr/>
          </p:nvSpPr>
          <p:spPr bwMode="auto">
            <a:xfrm>
              <a:off x="5855" y="2659"/>
              <a:ext cx="1358" cy="655"/>
            </a:xfrm>
            <a:custGeom>
              <a:avLst/>
              <a:gdLst>
                <a:gd name="T0" fmla="*/ 935 w 935"/>
                <a:gd name="T1" fmla="*/ 390 h 451"/>
                <a:gd name="T2" fmla="*/ 875 w 935"/>
                <a:gd name="T3" fmla="*/ 451 h 451"/>
                <a:gd name="T4" fmla="*/ 60 w 935"/>
                <a:gd name="T5" fmla="*/ 451 h 451"/>
                <a:gd name="T6" fmla="*/ 0 w 935"/>
                <a:gd name="T7" fmla="*/ 390 h 451"/>
                <a:gd name="T8" fmla="*/ 0 w 935"/>
                <a:gd name="T9" fmla="*/ 61 h 451"/>
                <a:gd name="T10" fmla="*/ 60 w 935"/>
                <a:gd name="T11" fmla="*/ 0 h 451"/>
                <a:gd name="T12" fmla="*/ 875 w 935"/>
                <a:gd name="T13" fmla="*/ 0 h 451"/>
                <a:gd name="T14" fmla="*/ 935 w 935"/>
                <a:gd name="T15" fmla="*/ 61 h 451"/>
                <a:gd name="T16" fmla="*/ 935 w 935"/>
                <a:gd name="T17" fmla="*/ 39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5" h="451">
                  <a:moveTo>
                    <a:pt x="935" y="390"/>
                  </a:moveTo>
                  <a:cubicBezTo>
                    <a:pt x="935" y="424"/>
                    <a:pt x="908" y="451"/>
                    <a:pt x="875" y="451"/>
                  </a:cubicBezTo>
                  <a:cubicBezTo>
                    <a:pt x="60" y="451"/>
                    <a:pt x="60" y="451"/>
                    <a:pt x="60" y="451"/>
                  </a:cubicBezTo>
                  <a:cubicBezTo>
                    <a:pt x="27" y="451"/>
                    <a:pt x="0" y="424"/>
                    <a:pt x="0" y="390"/>
                  </a:cubicBezTo>
                  <a:cubicBezTo>
                    <a:pt x="0" y="61"/>
                    <a:pt x="0" y="61"/>
                    <a:pt x="0" y="61"/>
                  </a:cubicBezTo>
                  <a:cubicBezTo>
                    <a:pt x="0" y="27"/>
                    <a:pt x="27" y="0"/>
                    <a:pt x="60" y="0"/>
                  </a:cubicBezTo>
                  <a:cubicBezTo>
                    <a:pt x="875" y="0"/>
                    <a:pt x="875" y="0"/>
                    <a:pt x="875" y="0"/>
                  </a:cubicBezTo>
                  <a:cubicBezTo>
                    <a:pt x="908" y="0"/>
                    <a:pt x="935" y="27"/>
                    <a:pt x="935" y="61"/>
                  </a:cubicBezTo>
                  <a:cubicBezTo>
                    <a:pt x="935" y="390"/>
                    <a:pt x="935" y="390"/>
                    <a:pt x="935" y="390"/>
                  </a:cubicBezTo>
                </a:path>
              </a:pathLst>
            </a:custGeom>
            <a:solidFill>
              <a:srgbClr val="022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8" name="Freeform 35"/>
            <p:cNvSpPr>
              <a:spLocks/>
            </p:cNvSpPr>
            <p:nvPr/>
          </p:nvSpPr>
          <p:spPr bwMode="auto">
            <a:xfrm>
              <a:off x="5850" y="2656"/>
              <a:ext cx="1367" cy="661"/>
            </a:xfrm>
            <a:custGeom>
              <a:avLst/>
              <a:gdLst>
                <a:gd name="T0" fmla="*/ 938 w 941"/>
                <a:gd name="T1" fmla="*/ 392 h 455"/>
                <a:gd name="T2" fmla="*/ 936 w 941"/>
                <a:gd name="T3" fmla="*/ 392 h 455"/>
                <a:gd name="T4" fmla="*/ 919 w 941"/>
                <a:gd name="T5" fmla="*/ 433 h 455"/>
                <a:gd name="T6" fmla="*/ 878 w 941"/>
                <a:gd name="T7" fmla="*/ 450 h 455"/>
                <a:gd name="T8" fmla="*/ 63 w 941"/>
                <a:gd name="T9" fmla="*/ 450 h 455"/>
                <a:gd name="T10" fmla="*/ 22 w 941"/>
                <a:gd name="T11" fmla="*/ 433 h 455"/>
                <a:gd name="T12" fmla="*/ 5 w 941"/>
                <a:gd name="T13" fmla="*/ 392 h 455"/>
                <a:gd name="T14" fmla="*/ 5 w 941"/>
                <a:gd name="T15" fmla="*/ 63 h 455"/>
                <a:gd name="T16" fmla="*/ 22 w 941"/>
                <a:gd name="T17" fmla="*/ 22 h 455"/>
                <a:gd name="T18" fmla="*/ 63 w 941"/>
                <a:gd name="T19" fmla="*/ 5 h 455"/>
                <a:gd name="T20" fmla="*/ 878 w 941"/>
                <a:gd name="T21" fmla="*/ 5 h 455"/>
                <a:gd name="T22" fmla="*/ 919 w 941"/>
                <a:gd name="T23" fmla="*/ 22 h 455"/>
                <a:gd name="T24" fmla="*/ 936 w 941"/>
                <a:gd name="T25" fmla="*/ 63 h 455"/>
                <a:gd name="T26" fmla="*/ 936 w 941"/>
                <a:gd name="T27" fmla="*/ 392 h 455"/>
                <a:gd name="T28" fmla="*/ 938 w 941"/>
                <a:gd name="T29" fmla="*/ 392 h 455"/>
                <a:gd name="T30" fmla="*/ 941 w 941"/>
                <a:gd name="T31" fmla="*/ 392 h 455"/>
                <a:gd name="T32" fmla="*/ 941 w 941"/>
                <a:gd name="T33" fmla="*/ 63 h 455"/>
                <a:gd name="T34" fmla="*/ 878 w 941"/>
                <a:gd name="T35" fmla="*/ 0 h 455"/>
                <a:gd name="T36" fmla="*/ 63 w 941"/>
                <a:gd name="T37" fmla="*/ 0 h 455"/>
                <a:gd name="T38" fmla="*/ 0 w 941"/>
                <a:gd name="T39" fmla="*/ 63 h 455"/>
                <a:gd name="T40" fmla="*/ 0 w 941"/>
                <a:gd name="T41" fmla="*/ 392 h 455"/>
                <a:gd name="T42" fmla="*/ 63 w 941"/>
                <a:gd name="T43" fmla="*/ 455 h 455"/>
                <a:gd name="T44" fmla="*/ 878 w 941"/>
                <a:gd name="T45" fmla="*/ 455 h 455"/>
                <a:gd name="T46" fmla="*/ 941 w 941"/>
                <a:gd name="T47" fmla="*/ 392 h 455"/>
                <a:gd name="T48" fmla="*/ 938 w 941"/>
                <a:gd name="T49" fmla="*/ 39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1" h="455">
                  <a:moveTo>
                    <a:pt x="938" y="392"/>
                  </a:moveTo>
                  <a:cubicBezTo>
                    <a:pt x="936" y="392"/>
                    <a:pt x="936" y="392"/>
                    <a:pt x="936" y="392"/>
                  </a:cubicBezTo>
                  <a:cubicBezTo>
                    <a:pt x="936" y="408"/>
                    <a:pt x="929" y="423"/>
                    <a:pt x="919" y="433"/>
                  </a:cubicBezTo>
                  <a:cubicBezTo>
                    <a:pt x="908" y="444"/>
                    <a:pt x="894" y="450"/>
                    <a:pt x="878" y="450"/>
                  </a:cubicBezTo>
                  <a:cubicBezTo>
                    <a:pt x="63" y="450"/>
                    <a:pt x="63" y="450"/>
                    <a:pt x="63" y="450"/>
                  </a:cubicBezTo>
                  <a:cubicBezTo>
                    <a:pt x="47" y="450"/>
                    <a:pt x="33" y="444"/>
                    <a:pt x="22" y="433"/>
                  </a:cubicBezTo>
                  <a:cubicBezTo>
                    <a:pt x="12" y="423"/>
                    <a:pt x="5" y="408"/>
                    <a:pt x="5" y="392"/>
                  </a:cubicBezTo>
                  <a:cubicBezTo>
                    <a:pt x="5" y="63"/>
                    <a:pt x="5" y="63"/>
                    <a:pt x="5" y="63"/>
                  </a:cubicBezTo>
                  <a:cubicBezTo>
                    <a:pt x="5" y="47"/>
                    <a:pt x="12" y="32"/>
                    <a:pt x="22" y="22"/>
                  </a:cubicBezTo>
                  <a:cubicBezTo>
                    <a:pt x="33" y="11"/>
                    <a:pt x="47" y="5"/>
                    <a:pt x="63" y="5"/>
                  </a:cubicBezTo>
                  <a:cubicBezTo>
                    <a:pt x="878" y="5"/>
                    <a:pt x="878" y="5"/>
                    <a:pt x="878" y="5"/>
                  </a:cubicBezTo>
                  <a:cubicBezTo>
                    <a:pt x="894" y="5"/>
                    <a:pt x="908" y="11"/>
                    <a:pt x="919" y="22"/>
                  </a:cubicBezTo>
                  <a:cubicBezTo>
                    <a:pt x="929" y="32"/>
                    <a:pt x="936" y="47"/>
                    <a:pt x="936" y="63"/>
                  </a:cubicBezTo>
                  <a:cubicBezTo>
                    <a:pt x="936" y="392"/>
                    <a:pt x="936" y="392"/>
                    <a:pt x="936" y="392"/>
                  </a:cubicBezTo>
                  <a:cubicBezTo>
                    <a:pt x="938" y="392"/>
                    <a:pt x="938" y="392"/>
                    <a:pt x="938" y="392"/>
                  </a:cubicBezTo>
                  <a:cubicBezTo>
                    <a:pt x="941" y="392"/>
                    <a:pt x="941" y="392"/>
                    <a:pt x="941" y="392"/>
                  </a:cubicBezTo>
                  <a:cubicBezTo>
                    <a:pt x="941" y="63"/>
                    <a:pt x="941" y="63"/>
                    <a:pt x="941" y="63"/>
                  </a:cubicBezTo>
                  <a:cubicBezTo>
                    <a:pt x="941" y="28"/>
                    <a:pt x="913" y="0"/>
                    <a:pt x="878" y="0"/>
                  </a:cubicBezTo>
                  <a:cubicBezTo>
                    <a:pt x="63" y="0"/>
                    <a:pt x="63" y="0"/>
                    <a:pt x="63" y="0"/>
                  </a:cubicBezTo>
                  <a:cubicBezTo>
                    <a:pt x="28" y="0"/>
                    <a:pt x="0" y="28"/>
                    <a:pt x="0" y="63"/>
                  </a:cubicBezTo>
                  <a:cubicBezTo>
                    <a:pt x="0" y="392"/>
                    <a:pt x="0" y="392"/>
                    <a:pt x="0" y="392"/>
                  </a:cubicBezTo>
                  <a:cubicBezTo>
                    <a:pt x="0" y="427"/>
                    <a:pt x="28" y="455"/>
                    <a:pt x="63" y="455"/>
                  </a:cubicBezTo>
                  <a:cubicBezTo>
                    <a:pt x="878" y="455"/>
                    <a:pt x="878" y="455"/>
                    <a:pt x="878" y="455"/>
                  </a:cubicBezTo>
                  <a:cubicBezTo>
                    <a:pt x="913" y="455"/>
                    <a:pt x="941" y="427"/>
                    <a:pt x="941" y="392"/>
                  </a:cubicBezTo>
                  <a:lnTo>
                    <a:pt x="938"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39" name="Freeform 36"/>
            <p:cNvSpPr>
              <a:spLocks/>
            </p:cNvSpPr>
            <p:nvPr/>
          </p:nvSpPr>
          <p:spPr bwMode="auto">
            <a:xfrm>
              <a:off x="6068" y="3044"/>
              <a:ext cx="211" cy="63"/>
            </a:xfrm>
            <a:custGeom>
              <a:avLst/>
              <a:gdLst>
                <a:gd name="T0" fmla="*/ 105 w 145"/>
                <a:gd name="T1" fmla="*/ 0 h 43"/>
                <a:gd name="T2" fmla="*/ 100 w 145"/>
                <a:gd name="T3" fmla="*/ 0 h 43"/>
                <a:gd name="T4" fmla="*/ 48 w 145"/>
                <a:gd name="T5" fmla="*/ 0 h 43"/>
                <a:gd name="T6" fmla="*/ 45 w 145"/>
                <a:gd name="T7" fmla="*/ 0 h 43"/>
                <a:gd name="T8" fmla="*/ 0 w 145"/>
                <a:gd name="T9" fmla="*/ 29 h 43"/>
                <a:gd name="T10" fmla="*/ 0 w 145"/>
                <a:gd name="T11" fmla="*/ 43 h 43"/>
                <a:gd name="T12" fmla="*/ 54 w 145"/>
                <a:gd name="T13" fmla="*/ 43 h 43"/>
                <a:gd name="T14" fmla="*/ 94 w 145"/>
                <a:gd name="T15" fmla="*/ 43 h 43"/>
                <a:gd name="T16" fmla="*/ 145 w 145"/>
                <a:gd name="T17" fmla="*/ 43 h 43"/>
                <a:gd name="T18" fmla="*/ 145 w 145"/>
                <a:gd name="T19" fmla="*/ 29 h 43"/>
                <a:gd name="T20" fmla="*/ 105 w 145"/>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43">
                  <a:moveTo>
                    <a:pt x="105" y="0"/>
                  </a:moveTo>
                  <a:cubicBezTo>
                    <a:pt x="100" y="0"/>
                    <a:pt x="100" y="0"/>
                    <a:pt x="100" y="0"/>
                  </a:cubicBezTo>
                  <a:cubicBezTo>
                    <a:pt x="48" y="0"/>
                    <a:pt x="48" y="0"/>
                    <a:pt x="48" y="0"/>
                  </a:cubicBezTo>
                  <a:cubicBezTo>
                    <a:pt x="45" y="0"/>
                    <a:pt x="45" y="0"/>
                    <a:pt x="45" y="0"/>
                  </a:cubicBezTo>
                  <a:cubicBezTo>
                    <a:pt x="52" y="26"/>
                    <a:pt x="43" y="29"/>
                    <a:pt x="0" y="29"/>
                  </a:cubicBezTo>
                  <a:cubicBezTo>
                    <a:pt x="0" y="43"/>
                    <a:pt x="0" y="43"/>
                    <a:pt x="0" y="43"/>
                  </a:cubicBezTo>
                  <a:cubicBezTo>
                    <a:pt x="54" y="43"/>
                    <a:pt x="54" y="43"/>
                    <a:pt x="54" y="43"/>
                  </a:cubicBezTo>
                  <a:cubicBezTo>
                    <a:pt x="94" y="43"/>
                    <a:pt x="94" y="43"/>
                    <a:pt x="94" y="43"/>
                  </a:cubicBezTo>
                  <a:cubicBezTo>
                    <a:pt x="145" y="43"/>
                    <a:pt x="145" y="43"/>
                    <a:pt x="145" y="43"/>
                  </a:cubicBezTo>
                  <a:cubicBezTo>
                    <a:pt x="145" y="29"/>
                    <a:pt x="145" y="29"/>
                    <a:pt x="145" y="29"/>
                  </a:cubicBezTo>
                  <a:cubicBezTo>
                    <a:pt x="102" y="29"/>
                    <a:pt x="98" y="26"/>
                    <a:pt x="105" y="0"/>
                  </a:cubicBez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0" name="Freeform 37"/>
            <p:cNvSpPr>
              <a:spLocks noEditPoints="1"/>
            </p:cNvSpPr>
            <p:nvPr/>
          </p:nvSpPr>
          <p:spPr bwMode="auto">
            <a:xfrm>
              <a:off x="6013" y="2810"/>
              <a:ext cx="321" cy="234"/>
            </a:xfrm>
            <a:custGeom>
              <a:avLst/>
              <a:gdLst>
                <a:gd name="T0" fmla="*/ 207 w 221"/>
                <a:gd name="T1" fmla="*/ 0 h 161"/>
                <a:gd name="T2" fmla="*/ 12 w 221"/>
                <a:gd name="T3" fmla="*/ 0 h 161"/>
                <a:gd name="T4" fmla="*/ 0 w 221"/>
                <a:gd name="T5" fmla="*/ 13 h 161"/>
                <a:gd name="T6" fmla="*/ 0 w 221"/>
                <a:gd name="T7" fmla="*/ 149 h 161"/>
                <a:gd name="T8" fmla="*/ 12 w 221"/>
                <a:gd name="T9" fmla="*/ 161 h 161"/>
                <a:gd name="T10" fmla="*/ 207 w 221"/>
                <a:gd name="T11" fmla="*/ 161 h 161"/>
                <a:gd name="T12" fmla="*/ 221 w 221"/>
                <a:gd name="T13" fmla="*/ 149 h 161"/>
                <a:gd name="T14" fmla="*/ 221 w 221"/>
                <a:gd name="T15" fmla="*/ 13 h 161"/>
                <a:gd name="T16" fmla="*/ 207 w 221"/>
                <a:gd name="T17" fmla="*/ 0 h 161"/>
                <a:gd name="T18" fmla="*/ 204 w 221"/>
                <a:gd name="T19" fmla="*/ 17 h 161"/>
                <a:gd name="T20" fmla="*/ 204 w 221"/>
                <a:gd name="T21" fmla="*/ 144 h 161"/>
                <a:gd name="T22" fmla="*/ 17 w 221"/>
                <a:gd name="T23" fmla="*/ 144 h 161"/>
                <a:gd name="T24" fmla="*/ 17 w 221"/>
                <a:gd name="T25" fmla="*/ 17 h 161"/>
                <a:gd name="T26" fmla="*/ 204 w 221"/>
                <a:gd name="T27" fmla="*/ 17 h 161"/>
                <a:gd name="T28" fmla="*/ 204 w 221"/>
                <a:gd name="T29" fmla="*/ 1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161">
                  <a:moveTo>
                    <a:pt x="207" y="0"/>
                  </a:moveTo>
                  <a:cubicBezTo>
                    <a:pt x="12" y="0"/>
                    <a:pt x="12" y="0"/>
                    <a:pt x="12" y="0"/>
                  </a:cubicBezTo>
                  <a:cubicBezTo>
                    <a:pt x="6" y="0"/>
                    <a:pt x="0" y="6"/>
                    <a:pt x="0" y="13"/>
                  </a:cubicBezTo>
                  <a:cubicBezTo>
                    <a:pt x="0" y="149"/>
                    <a:pt x="0" y="149"/>
                    <a:pt x="0" y="149"/>
                  </a:cubicBezTo>
                  <a:cubicBezTo>
                    <a:pt x="0" y="155"/>
                    <a:pt x="6" y="161"/>
                    <a:pt x="12" y="161"/>
                  </a:cubicBezTo>
                  <a:cubicBezTo>
                    <a:pt x="207" y="161"/>
                    <a:pt x="207" y="161"/>
                    <a:pt x="207" y="161"/>
                  </a:cubicBezTo>
                  <a:cubicBezTo>
                    <a:pt x="214" y="161"/>
                    <a:pt x="221" y="155"/>
                    <a:pt x="221" y="149"/>
                  </a:cubicBezTo>
                  <a:cubicBezTo>
                    <a:pt x="221" y="13"/>
                    <a:pt x="221" y="13"/>
                    <a:pt x="221" y="13"/>
                  </a:cubicBezTo>
                  <a:cubicBezTo>
                    <a:pt x="221" y="6"/>
                    <a:pt x="214" y="0"/>
                    <a:pt x="207" y="0"/>
                  </a:cubicBezTo>
                  <a:moveTo>
                    <a:pt x="204" y="17"/>
                  </a:moveTo>
                  <a:cubicBezTo>
                    <a:pt x="204" y="144"/>
                    <a:pt x="204" y="144"/>
                    <a:pt x="204" y="144"/>
                  </a:cubicBezTo>
                  <a:cubicBezTo>
                    <a:pt x="17" y="144"/>
                    <a:pt x="17" y="144"/>
                    <a:pt x="17" y="144"/>
                  </a:cubicBezTo>
                  <a:cubicBezTo>
                    <a:pt x="17" y="17"/>
                    <a:pt x="17" y="17"/>
                    <a:pt x="17" y="17"/>
                  </a:cubicBezTo>
                  <a:cubicBezTo>
                    <a:pt x="204" y="17"/>
                    <a:pt x="204" y="17"/>
                    <a:pt x="204" y="17"/>
                  </a:cubicBezTo>
                  <a:cubicBezTo>
                    <a:pt x="204" y="17"/>
                    <a:pt x="204" y="17"/>
                    <a:pt x="204" y="17"/>
                  </a:cubicBezTo>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1" name="Freeform 38"/>
            <p:cNvSpPr>
              <a:spLocks/>
            </p:cNvSpPr>
            <p:nvPr/>
          </p:nvSpPr>
          <p:spPr bwMode="auto">
            <a:xfrm>
              <a:off x="6038" y="2835"/>
              <a:ext cx="271" cy="184"/>
            </a:xfrm>
            <a:custGeom>
              <a:avLst/>
              <a:gdLst>
                <a:gd name="T0" fmla="*/ 271 w 271"/>
                <a:gd name="T1" fmla="*/ 0 h 184"/>
                <a:gd name="T2" fmla="*/ 271 w 271"/>
                <a:gd name="T3" fmla="*/ 184 h 184"/>
                <a:gd name="T4" fmla="*/ 0 w 271"/>
                <a:gd name="T5" fmla="*/ 184 h 184"/>
                <a:gd name="T6" fmla="*/ 0 w 271"/>
                <a:gd name="T7" fmla="*/ 0 h 184"/>
                <a:gd name="T8" fmla="*/ 271 w 271"/>
                <a:gd name="T9" fmla="*/ 0 h 184"/>
                <a:gd name="T10" fmla="*/ 271 w 271"/>
                <a:gd name="T11" fmla="*/ 0 h 184"/>
              </a:gdLst>
              <a:ahLst/>
              <a:cxnLst>
                <a:cxn ang="0">
                  <a:pos x="T0" y="T1"/>
                </a:cxn>
                <a:cxn ang="0">
                  <a:pos x="T2" y="T3"/>
                </a:cxn>
                <a:cxn ang="0">
                  <a:pos x="T4" y="T5"/>
                </a:cxn>
                <a:cxn ang="0">
                  <a:pos x="T6" y="T7"/>
                </a:cxn>
                <a:cxn ang="0">
                  <a:pos x="T8" y="T9"/>
                </a:cxn>
                <a:cxn ang="0">
                  <a:pos x="T10" y="T11"/>
                </a:cxn>
              </a:cxnLst>
              <a:rect l="0" t="0" r="r" b="b"/>
              <a:pathLst>
                <a:path w="271" h="184">
                  <a:moveTo>
                    <a:pt x="271" y="0"/>
                  </a:moveTo>
                  <a:lnTo>
                    <a:pt x="271" y="184"/>
                  </a:lnTo>
                  <a:lnTo>
                    <a:pt x="0" y="184"/>
                  </a:lnTo>
                  <a:lnTo>
                    <a:pt x="0" y="0"/>
                  </a:lnTo>
                  <a:lnTo>
                    <a:pt x="271" y="0"/>
                  </a:lnTo>
                  <a:lnTo>
                    <a:pt x="271" y="0"/>
                  </a:lnTo>
                  <a:close/>
                </a:path>
              </a:pathLst>
            </a:custGeom>
            <a:solidFill>
              <a:srgbClr val="00BB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2" name="Freeform 39"/>
            <p:cNvSpPr>
              <a:spLocks/>
            </p:cNvSpPr>
            <p:nvPr/>
          </p:nvSpPr>
          <p:spPr bwMode="auto">
            <a:xfrm>
              <a:off x="6038" y="2835"/>
              <a:ext cx="271" cy="184"/>
            </a:xfrm>
            <a:custGeom>
              <a:avLst/>
              <a:gdLst>
                <a:gd name="T0" fmla="*/ 271 w 271"/>
                <a:gd name="T1" fmla="*/ 0 h 184"/>
                <a:gd name="T2" fmla="*/ 271 w 271"/>
                <a:gd name="T3" fmla="*/ 184 h 184"/>
                <a:gd name="T4" fmla="*/ 0 w 271"/>
                <a:gd name="T5" fmla="*/ 184 h 184"/>
                <a:gd name="T6" fmla="*/ 0 w 271"/>
                <a:gd name="T7" fmla="*/ 0 h 184"/>
                <a:gd name="T8" fmla="*/ 271 w 271"/>
                <a:gd name="T9" fmla="*/ 0 h 184"/>
                <a:gd name="T10" fmla="*/ 271 w 271"/>
                <a:gd name="T11" fmla="*/ 0 h 184"/>
              </a:gdLst>
              <a:ahLst/>
              <a:cxnLst>
                <a:cxn ang="0">
                  <a:pos x="T0" y="T1"/>
                </a:cxn>
                <a:cxn ang="0">
                  <a:pos x="T2" y="T3"/>
                </a:cxn>
                <a:cxn ang="0">
                  <a:pos x="T4" y="T5"/>
                </a:cxn>
                <a:cxn ang="0">
                  <a:pos x="T6" y="T7"/>
                </a:cxn>
                <a:cxn ang="0">
                  <a:pos x="T8" y="T9"/>
                </a:cxn>
                <a:cxn ang="0">
                  <a:pos x="T10" y="T11"/>
                </a:cxn>
              </a:cxnLst>
              <a:rect l="0" t="0" r="r" b="b"/>
              <a:pathLst>
                <a:path w="271" h="184">
                  <a:moveTo>
                    <a:pt x="271" y="0"/>
                  </a:moveTo>
                  <a:lnTo>
                    <a:pt x="271" y="184"/>
                  </a:lnTo>
                  <a:lnTo>
                    <a:pt x="0" y="184"/>
                  </a:lnTo>
                  <a:lnTo>
                    <a:pt x="0" y="0"/>
                  </a:lnTo>
                  <a:lnTo>
                    <a:pt x="271" y="0"/>
                  </a:lnTo>
                  <a:lnTo>
                    <a:pt x="2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3" name="Freeform 40"/>
            <p:cNvSpPr>
              <a:spLocks/>
            </p:cNvSpPr>
            <p:nvPr/>
          </p:nvSpPr>
          <p:spPr bwMode="auto">
            <a:xfrm>
              <a:off x="6013" y="2810"/>
              <a:ext cx="302" cy="234"/>
            </a:xfrm>
            <a:custGeom>
              <a:avLst/>
              <a:gdLst>
                <a:gd name="T0" fmla="*/ 17 w 208"/>
                <a:gd name="T1" fmla="*/ 144 h 161"/>
                <a:gd name="T2" fmla="*/ 17 w 208"/>
                <a:gd name="T3" fmla="*/ 144 h 161"/>
                <a:gd name="T4" fmla="*/ 17 w 208"/>
                <a:gd name="T5" fmla="*/ 17 h 161"/>
                <a:gd name="T6" fmla="*/ 188 w 208"/>
                <a:gd name="T7" fmla="*/ 17 h 161"/>
                <a:gd name="T8" fmla="*/ 208 w 208"/>
                <a:gd name="T9" fmla="*/ 0 h 161"/>
                <a:gd name="T10" fmla="*/ 207 w 208"/>
                <a:gd name="T11" fmla="*/ 0 h 161"/>
                <a:gd name="T12" fmla="*/ 12 w 208"/>
                <a:gd name="T13" fmla="*/ 0 h 161"/>
                <a:gd name="T14" fmla="*/ 0 w 208"/>
                <a:gd name="T15" fmla="*/ 13 h 161"/>
                <a:gd name="T16" fmla="*/ 0 w 208"/>
                <a:gd name="T17" fmla="*/ 149 h 161"/>
                <a:gd name="T18" fmla="*/ 12 w 208"/>
                <a:gd name="T19" fmla="*/ 161 h 161"/>
                <a:gd name="T20" fmla="*/ 17 w 208"/>
                <a:gd name="T21" fmla="*/ 161 h 161"/>
                <a:gd name="T22" fmla="*/ 37 w 208"/>
                <a:gd name="T23" fmla="*/ 144 h 161"/>
                <a:gd name="T24" fmla="*/ 17 w 208"/>
                <a:gd name="T25" fmla="*/ 1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161">
                  <a:moveTo>
                    <a:pt x="17" y="144"/>
                  </a:moveTo>
                  <a:cubicBezTo>
                    <a:pt x="17" y="144"/>
                    <a:pt x="17" y="144"/>
                    <a:pt x="17" y="144"/>
                  </a:cubicBezTo>
                  <a:cubicBezTo>
                    <a:pt x="17" y="17"/>
                    <a:pt x="17" y="17"/>
                    <a:pt x="17" y="17"/>
                  </a:cubicBezTo>
                  <a:cubicBezTo>
                    <a:pt x="188" y="17"/>
                    <a:pt x="188" y="17"/>
                    <a:pt x="188" y="17"/>
                  </a:cubicBezTo>
                  <a:cubicBezTo>
                    <a:pt x="208" y="0"/>
                    <a:pt x="208" y="0"/>
                    <a:pt x="208" y="0"/>
                  </a:cubicBezTo>
                  <a:cubicBezTo>
                    <a:pt x="207" y="0"/>
                    <a:pt x="207" y="0"/>
                    <a:pt x="207" y="0"/>
                  </a:cubicBezTo>
                  <a:cubicBezTo>
                    <a:pt x="12" y="0"/>
                    <a:pt x="12" y="0"/>
                    <a:pt x="12" y="0"/>
                  </a:cubicBezTo>
                  <a:cubicBezTo>
                    <a:pt x="6" y="0"/>
                    <a:pt x="0" y="6"/>
                    <a:pt x="0" y="13"/>
                  </a:cubicBezTo>
                  <a:cubicBezTo>
                    <a:pt x="0" y="149"/>
                    <a:pt x="0" y="149"/>
                    <a:pt x="0" y="149"/>
                  </a:cubicBezTo>
                  <a:cubicBezTo>
                    <a:pt x="0" y="155"/>
                    <a:pt x="6" y="161"/>
                    <a:pt x="12" y="161"/>
                  </a:cubicBezTo>
                  <a:cubicBezTo>
                    <a:pt x="17" y="161"/>
                    <a:pt x="17" y="161"/>
                    <a:pt x="17" y="161"/>
                  </a:cubicBezTo>
                  <a:cubicBezTo>
                    <a:pt x="37" y="144"/>
                    <a:pt x="37" y="144"/>
                    <a:pt x="37" y="144"/>
                  </a:cubicBezTo>
                  <a:lnTo>
                    <a:pt x="17" y="144"/>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4" name="Freeform 41"/>
            <p:cNvSpPr>
              <a:spLocks/>
            </p:cNvSpPr>
            <p:nvPr/>
          </p:nvSpPr>
          <p:spPr bwMode="auto">
            <a:xfrm>
              <a:off x="6038" y="2835"/>
              <a:ext cx="248" cy="184"/>
            </a:xfrm>
            <a:custGeom>
              <a:avLst/>
              <a:gdLst>
                <a:gd name="T0" fmla="*/ 0 w 248"/>
                <a:gd name="T1" fmla="*/ 184 h 184"/>
                <a:gd name="T2" fmla="*/ 0 w 248"/>
                <a:gd name="T3" fmla="*/ 184 h 184"/>
                <a:gd name="T4" fmla="*/ 0 w 248"/>
                <a:gd name="T5" fmla="*/ 0 h 184"/>
                <a:gd name="T6" fmla="*/ 248 w 248"/>
                <a:gd name="T7" fmla="*/ 0 h 184"/>
                <a:gd name="T8" fmla="*/ 248 w 248"/>
                <a:gd name="T9" fmla="*/ 0 h 184"/>
                <a:gd name="T10" fmla="*/ 0 w 248"/>
                <a:gd name="T11" fmla="*/ 0 h 184"/>
                <a:gd name="T12" fmla="*/ 0 w 248"/>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248" h="184">
                  <a:moveTo>
                    <a:pt x="0" y="184"/>
                  </a:moveTo>
                  <a:lnTo>
                    <a:pt x="0" y="184"/>
                  </a:lnTo>
                  <a:lnTo>
                    <a:pt x="0" y="0"/>
                  </a:lnTo>
                  <a:lnTo>
                    <a:pt x="248" y="0"/>
                  </a:lnTo>
                  <a:lnTo>
                    <a:pt x="248" y="0"/>
                  </a:lnTo>
                  <a:lnTo>
                    <a:pt x="0" y="0"/>
                  </a:lnTo>
                  <a:lnTo>
                    <a:pt x="0" y="184"/>
                  </a:ln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5" name="Rectangle 42"/>
            <p:cNvSpPr>
              <a:spLocks noChangeArrowheads="1"/>
            </p:cNvSpPr>
            <p:nvPr/>
          </p:nvSpPr>
          <p:spPr bwMode="auto">
            <a:xfrm>
              <a:off x="6068" y="3086"/>
              <a:ext cx="211" cy="21"/>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6" name="Oval 43"/>
            <p:cNvSpPr>
              <a:spLocks noChangeArrowheads="1"/>
            </p:cNvSpPr>
            <p:nvPr/>
          </p:nvSpPr>
          <p:spPr bwMode="auto">
            <a:xfrm>
              <a:off x="6167" y="2819"/>
              <a:ext cx="10" cy="9"/>
            </a:xfrm>
            <a:prstGeom prst="ellipse">
              <a:avLst/>
            </a:prstGeom>
            <a:solidFill>
              <a:srgbClr val="BAC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7" name="Freeform 44"/>
            <p:cNvSpPr>
              <a:spLocks/>
            </p:cNvSpPr>
            <p:nvPr/>
          </p:nvSpPr>
          <p:spPr bwMode="auto">
            <a:xfrm>
              <a:off x="6115" y="2855"/>
              <a:ext cx="116" cy="70"/>
            </a:xfrm>
            <a:custGeom>
              <a:avLst/>
              <a:gdLst>
                <a:gd name="T0" fmla="*/ 40 w 80"/>
                <a:gd name="T1" fmla="*/ 0 h 48"/>
                <a:gd name="T2" fmla="*/ 40 w 80"/>
                <a:gd name="T3" fmla="*/ 1 h 48"/>
                <a:gd name="T4" fmla="*/ 1 w 80"/>
                <a:gd name="T5" fmla="*/ 23 h 48"/>
                <a:gd name="T6" fmla="*/ 0 w 80"/>
                <a:gd name="T7" fmla="*/ 24 h 48"/>
                <a:gd name="T8" fmla="*/ 1 w 80"/>
                <a:gd name="T9" fmla="*/ 25 h 48"/>
                <a:gd name="T10" fmla="*/ 40 w 80"/>
                <a:gd name="T11" fmla="*/ 47 h 48"/>
                <a:gd name="T12" fmla="*/ 40 w 80"/>
                <a:gd name="T13" fmla="*/ 48 h 48"/>
                <a:gd name="T14" fmla="*/ 41 w 80"/>
                <a:gd name="T15" fmla="*/ 47 h 48"/>
                <a:gd name="T16" fmla="*/ 80 w 80"/>
                <a:gd name="T17" fmla="*/ 25 h 48"/>
                <a:gd name="T18" fmla="*/ 80 w 80"/>
                <a:gd name="T19" fmla="*/ 24 h 48"/>
                <a:gd name="T20" fmla="*/ 80 w 80"/>
                <a:gd name="T21" fmla="*/ 23 h 48"/>
                <a:gd name="T22" fmla="*/ 41 w 80"/>
                <a:gd name="T23" fmla="*/ 1 h 48"/>
                <a:gd name="T24" fmla="*/ 40 w 80"/>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48">
                  <a:moveTo>
                    <a:pt x="40" y="0"/>
                  </a:moveTo>
                  <a:cubicBezTo>
                    <a:pt x="40" y="0"/>
                    <a:pt x="40" y="1"/>
                    <a:pt x="40" y="1"/>
                  </a:cubicBezTo>
                  <a:cubicBezTo>
                    <a:pt x="1" y="23"/>
                    <a:pt x="1" y="23"/>
                    <a:pt x="1" y="23"/>
                  </a:cubicBezTo>
                  <a:cubicBezTo>
                    <a:pt x="1" y="23"/>
                    <a:pt x="0" y="23"/>
                    <a:pt x="0" y="24"/>
                  </a:cubicBezTo>
                  <a:cubicBezTo>
                    <a:pt x="0" y="24"/>
                    <a:pt x="1" y="25"/>
                    <a:pt x="1" y="25"/>
                  </a:cubicBezTo>
                  <a:cubicBezTo>
                    <a:pt x="40" y="47"/>
                    <a:pt x="40" y="47"/>
                    <a:pt x="40" y="47"/>
                  </a:cubicBezTo>
                  <a:cubicBezTo>
                    <a:pt x="40" y="48"/>
                    <a:pt x="40" y="48"/>
                    <a:pt x="40" y="48"/>
                  </a:cubicBezTo>
                  <a:cubicBezTo>
                    <a:pt x="41" y="47"/>
                    <a:pt x="41" y="47"/>
                    <a:pt x="41" y="47"/>
                  </a:cubicBezTo>
                  <a:cubicBezTo>
                    <a:pt x="80" y="25"/>
                    <a:pt x="80" y="25"/>
                    <a:pt x="80" y="25"/>
                  </a:cubicBezTo>
                  <a:cubicBezTo>
                    <a:pt x="80" y="25"/>
                    <a:pt x="80" y="24"/>
                    <a:pt x="80" y="24"/>
                  </a:cubicBezTo>
                  <a:cubicBezTo>
                    <a:pt x="80" y="24"/>
                    <a:pt x="80" y="23"/>
                    <a:pt x="80" y="23"/>
                  </a:cubicBezTo>
                  <a:cubicBezTo>
                    <a:pt x="41" y="1"/>
                    <a:pt x="41" y="1"/>
                    <a:pt x="41" y="1"/>
                  </a:cubicBezTo>
                  <a:cubicBezTo>
                    <a:pt x="41" y="1"/>
                    <a:pt x="40" y="0"/>
                    <a:pt x="40" y="0"/>
                  </a:cubicBezTo>
                </a:path>
              </a:pathLst>
            </a:custGeom>
            <a:solidFill>
              <a:srgbClr val="E5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8" name="Freeform 45"/>
            <p:cNvSpPr>
              <a:spLocks/>
            </p:cNvSpPr>
            <p:nvPr/>
          </p:nvSpPr>
          <p:spPr bwMode="auto">
            <a:xfrm>
              <a:off x="6107" y="2902"/>
              <a:ext cx="60" cy="101"/>
            </a:xfrm>
            <a:custGeom>
              <a:avLst/>
              <a:gdLst>
                <a:gd name="T0" fmla="*/ 1 w 41"/>
                <a:gd name="T1" fmla="*/ 0 h 70"/>
                <a:gd name="T2" fmla="*/ 0 w 41"/>
                <a:gd name="T3" fmla="*/ 1 h 70"/>
                <a:gd name="T4" fmla="*/ 0 w 41"/>
                <a:gd name="T5" fmla="*/ 2 h 70"/>
                <a:gd name="T6" fmla="*/ 0 w 41"/>
                <a:gd name="T7" fmla="*/ 46 h 70"/>
                <a:gd name="T8" fmla="*/ 0 w 41"/>
                <a:gd name="T9" fmla="*/ 47 h 70"/>
                <a:gd name="T10" fmla="*/ 39 w 41"/>
                <a:gd name="T11" fmla="*/ 70 h 70"/>
                <a:gd name="T12" fmla="*/ 40 w 41"/>
                <a:gd name="T13" fmla="*/ 70 h 70"/>
                <a:gd name="T14" fmla="*/ 40 w 41"/>
                <a:gd name="T15" fmla="*/ 70 h 70"/>
                <a:gd name="T16" fmla="*/ 41 w 41"/>
                <a:gd name="T17" fmla="*/ 69 h 70"/>
                <a:gd name="T18" fmla="*/ 41 w 41"/>
                <a:gd name="T19" fmla="*/ 24 h 70"/>
                <a:gd name="T20" fmla="*/ 40 w 41"/>
                <a:gd name="T21" fmla="*/ 23 h 70"/>
                <a:gd name="T22" fmla="*/ 2 w 41"/>
                <a:gd name="T23" fmla="*/ 1 h 70"/>
                <a:gd name="T24" fmla="*/ 1 w 41"/>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70">
                  <a:moveTo>
                    <a:pt x="1" y="0"/>
                  </a:moveTo>
                  <a:cubicBezTo>
                    <a:pt x="1" y="0"/>
                    <a:pt x="1" y="1"/>
                    <a:pt x="0" y="1"/>
                  </a:cubicBezTo>
                  <a:cubicBezTo>
                    <a:pt x="0" y="1"/>
                    <a:pt x="0" y="1"/>
                    <a:pt x="0" y="2"/>
                  </a:cubicBezTo>
                  <a:cubicBezTo>
                    <a:pt x="0" y="46"/>
                    <a:pt x="0" y="46"/>
                    <a:pt x="0" y="46"/>
                  </a:cubicBezTo>
                  <a:cubicBezTo>
                    <a:pt x="0" y="47"/>
                    <a:pt x="0" y="47"/>
                    <a:pt x="0" y="47"/>
                  </a:cubicBezTo>
                  <a:cubicBezTo>
                    <a:pt x="39" y="70"/>
                    <a:pt x="39" y="70"/>
                    <a:pt x="39" y="70"/>
                  </a:cubicBezTo>
                  <a:cubicBezTo>
                    <a:pt x="40" y="70"/>
                    <a:pt x="40" y="70"/>
                    <a:pt x="40" y="70"/>
                  </a:cubicBezTo>
                  <a:cubicBezTo>
                    <a:pt x="40" y="70"/>
                    <a:pt x="40" y="70"/>
                    <a:pt x="40" y="70"/>
                  </a:cubicBezTo>
                  <a:cubicBezTo>
                    <a:pt x="41" y="70"/>
                    <a:pt x="41" y="69"/>
                    <a:pt x="41" y="69"/>
                  </a:cubicBezTo>
                  <a:cubicBezTo>
                    <a:pt x="41" y="24"/>
                    <a:pt x="41" y="24"/>
                    <a:pt x="41" y="24"/>
                  </a:cubicBezTo>
                  <a:cubicBezTo>
                    <a:pt x="41" y="24"/>
                    <a:pt x="41" y="23"/>
                    <a:pt x="40" y="23"/>
                  </a:cubicBezTo>
                  <a:cubicBezTo>
                    <a:pt x="2" y="1"/>
                    <a:pt x="2" y="1"/>
                    <a:pt x="2" y="1"/>
                  </a:cubicBezTo>
                  <a:cubicBezTo>
                    <a:pt x="1" y="1"/>
                    <a:pt x="1" y="0"/>
                    <a:pt x="1" y="0"/>
                  </a:cubicBezTo>
                </a:path>
              </a:pathLst>
            </a:custGeom>
            <a:solidFill>
              <a:srgbClr val="CCF1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49" name="Freeform 46"/>
            <p:cNvSpPr>
              <a:spLocks/>
            </p:cNvSpPr>
            <p:nvPr/>
          </p:nvSpPr>
          <p:spPr bwMode="auto">
            <a:xfrm>
              <a:off x="6180" y="2903"/>
              <a:ext cx="59" cy="100"/>
            </a:xfrm>
            <a:custGeom>
              <a:avLst/>
              <a:gdLst>
                <a:gd name="T0" fmla="*/ 39 w 41"/>
                <a:gd name="T1" fmla="*/ 0 h 69"/>
                <a:gd name="T2" fmla="*/ 39 w 41"/>
                <a:gd name="T3" fmla="*/ 0 h 69"/>
                <a:gd name="T4" fmla="*/ 0 w 41"/>
                <a:gd name="T5" fmla="*/ 22 h 69"/>
                <a:gd name="T6" fmla="*/ 0 w 41"/>
                <a:gd name="T7" fmla="*/ 23 h 69"/>
                <a:gd name="T8" fmla="*/ 0 w 41"/>
                <a:gd name="T9" fmla="*/ 68 h 69"/>
                <a:gd name="T10" fmla="*/ 0 w 41"/>
                <a:gd name="T11" fmla="*/ 69 h 69"/>
                <a:gd name="T12" fmla="*/ 1 w 41"/>
                <a:gd name="T13" fmla="*/ 69 h 69"/>
                <a:gd name="T14" fmla="*/ 1 w 41"/>
                <a:gd name="T15" fmla="*/ 69 h 69"/>
                <a:gd name="T16" fmla="*/ 40 w 41"/>
                <a:gd name="T17" fmla="*/ 46 h 69"/>
                <a:gd name="T18" fmla="*/ 41 w 41"/>
                <a:gd name="T19" fmla="*/ 45 h 69"/>
                <a:gd name="T20" fmla="*/ 41 w 41"/>
                <a:gd name="T21" fmla="*/ 1 h 69"/>
                <a:gd name="T22" fmla="*/ 40 w 41"/>
                <a:gd name="T23" fmla="*/ 0 h 69"/>
                <a:gd name="T24" fmla="*/ 39 w 41"/>
                <a:gd name="T2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9">
                  <a:moveTo>
                    <a:pt x="39" y="0"/>
                  </a:moveTo>
                  <a:cubicBezTo>
                    <a:pt x="39" y="0"/>
                    <a:pt x="39" y="0"/>
                    <a:pt x="39" y="0"/>
                  </a:cubicBezTo>
                  <a:cubicBezTo>
                    <a:pt x="0" y="22"/>
                    <a:pt x="0" y="22"/>
                    <a:pt x="0" y="22"/>
                  </a:cubicBezTo>
                  <a:cubicBezTo>
                    <a:pt x="0" y="22"/>
                    <a:pt x="0" y="23"/>
                    <a:pt x="0" y="23"/>
                  </a:cubicBezTo>
                  <a:cubicBezTo>
                    <a:pt x="0" y="68"/>
                    <a:pt x="0" y="68"/>
                    <a:pt x="0" y="68"/>
                  </a:cubicBezTo>
                  <a:cubicBezTo>
                    <a:pt x="0" y="68"/>
                    <a:pt x="0" y="69"/>
                    <a:pt x="0" y="69"/>
                  </a:cubicBezTo>
                  <a:cubicBezTo>
                    <a:pt x="1" y="69"/>
                    <a:pt x="1" y="69"/>
                    <a:pt x="1" y="69"/>
                  </a:cubicBezTo>
                  <a:cubicBezTo>
                    <a:pt x="1" y="69"/>
                    <a:pt x="1" y="69"/>
                    <a:pt x="1" y="69"/>
                  </a:cubicBezTo>
                  <a:cubicBezTo>
                    <a:pt x="40" y="46"/>
                    <a:pt x="40" y="46"/>
                    <a:pt x="40" y="46"/>
                  </a:cubicBezTo>
                  <a:cubicBezTo>
                    <a:pt x="40" y="46"/>
                    <a:pt x="41" y="46"/>
                    <a:pt x="41" y="45"/>
                  </a:cubicBezTo>
                  <a:cubicBezTo>
                    <a:pt x="41" y="1"/>
                    <a:pt x="41" y="1"/>
                    <a:pt x="41" y="1"/>
                  </a:cubicBezTo>
                  <a:cubicBezTo>
                    <a:pt x="41" y="0"/>
                    <a:pt x="40" y="0"/>
                    <a:pt x="40" y="0"/>
                  </a:cubicBezTo>
                  <a:cubicBezTo>
                    <a:pt x="40" y="0"/>
                    <a:pt x="40" y="0"/>
                    <a:pt x="39" y="0"/>
                  </a:cubicBezTo>
                </a:path>
              </a:pathLst>
            </a:custGeom>
            <a:solidFill>
              <a:srgbClr val="80DD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0" name="Rectangle 47"/>
            <p:cNvSpPr>
              <a:spLocks noChangeArrowheads="1"/>
            </p:cNvSpPr>
            <p:nvPr/>
          </p:nvSpPr>
          <p:spPr bwMode="auto">
            <a:xfrm>
              <a:off x="6417" y="2788"/>
              <a:ext cx="391"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1734">
                  <a:solidFill>
                    <a:srgbClr val="FFFFFF"/>
                  </a:solidFill>
                  <a:latin typeface="Segoe Pro Display Light" panose="020B0302040504020203" pitchFamily="34" charset="0"/>
                </a:rPr>
                <a:t>Virtual</a:t>
              </a:r>
              <a:endParaRPr lang="en-US" altLang="en-US" sz="1836">
                <a:solidFill>
                  <a:srgbClr val="00B0F0"/>
                </a:solidFill>
              </a:endParaRPr>
            </a:p>
          </p:txBody>
        </p:sp>
        <p:sp>
          <p:nvSpPr>
            <p:cNvPr id="51" name="Rectangle 48"/>
            <p:cNvSpPr>
              <a:spLocks noChangeArrowheads="1"/>
            </p:cNvSpPr>
            <p:nvPr/>
          </p:nvSpPr>
          <p:spPr bwMode="auto">
            <a:xfrm>
              <a:off x="6417" y="2933"/>
              <a:ext cx="60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1836">
                  <a:solidFill>
                    <a:srgbClr val="FFFFFF"/>
                  </a:solidFill>
                  <a:latin typeface="Segoe Pro Display Light" panose="020B0302040504020203" pitchFamily="34" charset="0"/>
                </a:rPr>
                <a:t>Machines</a:t>
              </a:r>
              <a:endParaRPr lang="en-US" altLang="en-US" sz="1836">
                <a:solidFill>
                  <a:srgbClr val="00B0F0"/>
                </a:solidFill>
              </a:endParaRPr>
            </a:p>
          </p:txBody>
        </p:sp>
        <p:sp>
          <p:nvSpPr>
            <p:cNvPr id="52" name="Freeform 49"/>
            <p:cNvSpPr>
              <a:spLocks/>
            </p:cNvSpPr>
            <p:nvPr/>
          </p:nvSpPr>
          <p:spPr bwMode="auto">
            <a:xfrm>
              <a:off x="4531" y="318"/>
              <a:ext cx="945" cy="955"/>
            </a:xfrm>
            <a:custGeom>
              <a:avLst/>
              <a:gdLst>
                <a:gd name="T0" fmla="*/ 650 w 650"/>
                <a:gd name="T1" fmla="*/ 0 h 658"/>
                <a:gd name="T2" fmla="*/ 608 w 650"/>
                <a:gd name="T3" fmla="*/ 42 h 658"/>
                <a:gd name="T4" fmla="*/ 608 w 650"/>
                <a:gd name="T5" fmla="*/ 602 h 658"/>
                <a:gd name="T6" fmla="*/ 608 w 650"/>
                <a:gd name="T7" fmla="*/ 617 h 658"/>
                <a:gd name="T8" fmla="*/ 566 w 650"/>
                <a:gd name="T9" fmla="*/ 658 h 658"/>
                <a:gd name="T10" fmla="*/ 0 w 650"/>
                <a:gd name="T11" fmla="*/ 658 h 658"/>
                <a:gd name="T12" fmla="*/ 42 w 650"/>
                <a:gd name="T13" fmla="*/ 617 h 658"/>
                <a:gd name="T14" fmla="*/ 42 w 650"/>
                <a:gd name="T15" fmla="*/ 602 h 658"/>
                <a:gd name="T16" fmla="*/ 42 w 650"/>
                <a:gd name="T17" fmla="*/ 42 h 658"/>
                <a:gd name="T18" fmla="*/ 84 w 650"/>
                <a:gd name="T19" fmla="*/ 0 h 658"/>
                <a:gd name="T20" fmla="*/ 650 w 650"/>
                <a:gd name="T2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0" h="658">
                  <a:moveTo>
                    <a:pt x="650" y="0"/>
                  </a:moveTo>
                  <a:cubicBezTo>
                    <a:pt x="627" y="0"/>
                    <a:pt x="608" y="19"/>
                    <a:pt x="608" y="42"/>
                  </a:cubicBezTo>
                  <a:cubicBezTo>
                    <a:pt x="608" y="602"/>
                    <a:pt x="608" y="602"/>
                    <a:pt x="608" y="602"/>
                  </a:cubicBezTo>
                  <a:cubicBezTo>
                    <a:pt x="608" y="617"/>
                    <a:pt x="608" y="617"/>
                    <a:pt x="608" y="617"/>
                  </a:cubicBezTo>
                  <a:cubicBezTo>
                    <a:pt x="608" y="640"/>
                    <a:pt x="590" y="658"/>
                    <a:pt x="566" y="658"/>
                  </a:cubicBezTo>
                  <a:cubicBezTo>
                    <a:pt x="0" y="658"/>
                    <a:pt x="0" y="658"/>
                    <a:pt x="0" y="658"/>
                  </a:cubicBezTo>
                  <a:cubicBezTo>
                    <a:pt x="23" y="658"/>
                    <a:pt x="42" y="640"/>
                    <a:pt x="42" y="617"/>
                  </a:cubicBezTo>
                  <a:cubicBezTo>
                    <a:pt x="42" y="602"/>
                    <a:pt x="42" y="602"/>
                    <a:pt x="42" y="602"/>
                  </a:cubicBezTo>
                  <a:cubicBezTo>
                    <a:pt x="42" y="42"/>
                    <a:pt x="42" y="42"/>
                    <a:pt x="42" y="42"/>
                  </a:cubicBezTo>
                  <a:cubicBezTo>
                    <a:pt x="42" y="19"/>
                    <a:pt x="60" y="0"/>
                    <a:pt x="84" y="0"/>
                  </a:cubicBezTo>
                  <a:lnTo>
                    <a:pt x="65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3" name="Freeform 50"/>
            <p:cNvSpPr>
              <a:spLocks/>
            </p:cNvSpPr>
            <p:nvPr/>
          </p:nvSpPr>
          <p:spPr bwMode="auto">
            <a:xfrm>
              <a:off x="4653" y="318"/>
              <a:ext cx="884" cy="120"/>
            </a:xfrm>
            <a:custGeom>
              <a:avLst/>
              <a:gdLst>
                <a:gd name="T0" fmla="*/ 566 w 608"/>
                <a:gd name="T1" fmla="*/ 0 h 83"/>
                <a:gd name="T2" fmla="*/ 0 w 608"/>
                <a:gd name="T3" fmla="*/ 0 h 83"/>
                <a:gd name="T4" fmla="*/ 41 w 608"/>
                <a:gd name="T5" fmla="*/ 42 h 83"/>
                <a:gd name="T6" fmla="*/ 0 w 608"/>
                <a:gd name="T7" fmla="*/ 83 h 83"/>
                <a:gd name="T8" fmla="*/ 566 w 608"/>
                <a:gd name="T9" fmla="*/ 83 h 83"/>
                <a:gd name="T10" fmla="*/ 608 w 608"/>
                <a:gd name="T11" fmla="*/ 42 h 83"/>
                <a:gd name="T12" fmla="*/ 566 w 60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608" h="83">
                  <a:moveTo>
                    <a:pt x="566" y="0"/>
                  </a:moveTo>
                  <a:cubicBezTo>
                    <a:pt x="0" y="0"/>
                    <a:pt x="0" y="0"/>
                    <a:pt x="0" y="0"/>
                  </a:cubicBezTo>
                  <a:cubicBezTo>
                    <a:pt x="23" y="0"/>
                    <a:pt x="41" y="19"/>
                    <a:pt x="41" y="42"/>
                  </a:cubicBezTo>
                  <a:cubicBezTo>
                    <a:pt x="41" y="65"/>
                    <a:pt x="23" y="83"/>
                    <a:pt x="0" y="83"/>
                  </a:cubicBezTo>
                  <a:cubicBezTo>
                    <a:pt x="566" y="83"/>
                    <a:pt x="566" y="83"/>
                    <a:pt x="566" y="83"/>
                  </a:cubicBezTo>
                  <a:cubicBezTo>
                    <a:pt x="589" y="83"/>
                    <a:pt x="608" y="65"/>
                    <a:pt x="608" y="42"/>
                  </a:cubicBezTo>
                  <a:cubicBezTo>
                    <a:pt x="608" y="19"/>
                    <a:pt x="589" y="0"/>
                    <a:pt x="56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4" name="Freeform 51"/>
            <p:cNvSpPr>
              <a:spLocks/>
            </p:cNvSpPr>
            <p:nvPr/>
          </p:nvSpPr>
          <p:spPr bwMode="auto">
            <a:xfrm>
              <a:off x="4611" y="379"/>
              <a:ext cx="102" cy="59"/>
            </a:xfrm>
            <a:custGeom>
              <a:avLst/>
              <a:gdLst>
                <a:gd name="T0" fmla="*/ 3 w 70"/>
                <a:gd name="T1" fmla="*/ 24 h 41"/>
                <a:gd name="T2" fmla="*/ 29 w 70"/>
                <a:gd name="T3" fmla="*/ 41 h 41"/>
                <a:gd name="T4" fmla="*/ 70 w 70"/>
                <a:gd name="T5" fmla="*/ 0 h 41"/>
                <a:gd name="T6" fmla="*/ 29 w 70"/>
                <a:gd name="T7" fmla="*/ 0 h 41"/>
                <a:gd name="T8" fmla="*/ 3 w 70"/>
                <a:gd name="T9" fmla="*/ 24 h 41"/>
              </a:gdLst>
              <a:ahLst/>
              <a:cxnLst>
                <a:cxn ang="0">
                  <a:pos x="T0" y="T1"/>
                </a:cxn>
                <a:cxn ang="0">
                  <a:pos x="T2" y="T3"/>
                </a:cxn>
                <a:cxn ang="0">
                  <a:pos x="T4" y="T5"/>
                </a:cxn>
                <a:cxn ang="0">
                  <a:pos x="T6" y="T7"/>
                </a:cxn>
                <a:cxn ang="0">
                  <a:pos x="T8" y="T9"/>
                </a:cxn>
              </a:cxnLst>
              <a:rect l="0" t="0" r="r" b="b"/>
              <a:pathLst>
                <a:path w="70" h="41">
                  <a:moveTo>
                    <a:pt x="3" y="24"/>
                  </a:moveTo>
                  <a:cubicBezTo>
                    <a:pt x="7" y="40"/>
                    <a:pt x="29" y="41"/>
                    <a:pt x="29" y="41"/>
                  </a:cubicBezTo>
                  <a:cubicBezTo>
                    <a:pt x="52" y="41"/>
                    <a:pt x="70" y="23"/>
                    <a:pt x="70" y="0"/>
                  </a:cubicBezTo>
                  <a:cubicBezTo>
                    <a:pt x="29" y="0"/>
                    <a:pt x="29" y="0"/>
                    <a:pt x="29" y="0"/>
                  </a:cubicBezTo>
                  <a:cubicBezTo>
                    <a:pt x="15" y="0"/>
                    <a:pt x="0" y="9"/>
                    <a:pt x="3" y="24"/>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5" name="Freeform 52"/>
            <p:cNvSpPr>
              <a:spLocks/>
            </p:cNvSpPr>
            <p:nvPr/>
          </p:nvSpPr>
          <p:spPr bwMode="auto">
            <a:xfrm>
              <a:off x="4531" y="1153"/>
              <a:ext cx="61" cy="61"/>
            </a:xfrm>
            <a:custGeom>
              <a:avLst/>
              <a:gdLst>
                <a:gd name="T0" fmla="*/ 0 w 42"/>
                <a:gd name="T1" fmla="*/ 0 h 42"/>
                <a:gd name="T2" fmla="*/ 25 w 42"/>
                <a:gd name="T3" fmla="*/ 17 h 42"/>
                <a:gd name="T4" fmla="*/ 0 w 42"/>
                <a:gd name="T5" fmla="*/ 42 h 42"/>
                <a:gd name="T6" fmla="*/ 42 w 42"/>
                <a:gd name="T7" fmla="*/ 42 h 42"/>
                <a:gd name="T8" fmla="*/ 42 w 42"/>
                <a:gd name="T9" fmla="*/ 0 h 42"/>
                <a:gd name="T10" fmla="*/ 0 w 42"/>
                <a:gd name="T11" fmla="*/ 0 h 42"/>
              </a:gdLst>
              <a:ahLst/>
              <a:cxnLst>
                <a:cxn ang="0">
                  <a:pos x="T0" y="T1"/>
                </a:cxn>
                <a:cxn ang="0">
                  <a:pos x="T2" y="T3"/>
                </a:cxn>
                <a:cxn ang="0">
                  <a:pos x="T4" y="T5"/>
                </a:cxn>
                <a:cxn ang="0">
                  <a:pos x="T6" y="T7"/>
                </a:cxn>
                <a:cxn ang="0">
                  <a:pos x="T8" y="T9"/>
                </a:cxn>
                <a:cxn ang="0">
                  <a:pos x="T10" y="T11"/>
                </a:cxn>
              </a:cxnLst>
              <a:rect l="0" t="0" r="r" b="b"/>
              <a:pathLst>
                <a:path w="42" h="42">
                  <a:moveTo>
                    <a:pt x="0" y="0"/>
                  </a:moveTo>
                  <a:cubicBezTo>
                    <a:pt x="0" y="0"/>
                    <a:pt x="22" y="2"/>
                    <a:pt x="25" y="17"/>
                  </a:cubicBezTo>
                  <a:cubicBezTo>
                    <a:pt x="29" y="32"/>
                    <a:pt x="13" y="42"/>
                    <a:pt x="0" y="42"/>
                  </a:cubicBezTo>
                  <a:cubicBezTo>
                    <a:pt x="42" y="42"/>
                    <a:pt x="42" y="42"/>
                    <a:pt x="42" y="42"/>
                  </a:cubicBezTo>
                  <a:cubicBezTo>
                    <a:pt x="42" y="0"/>
                    <a:pt x="42" y="0"/>
                    <a:pt x="42" y="0"/>
                  </a:cubicBezTo>
                  <a:cubicBezTo>
                    <a:pt x="0" y="0"/>
                    <a:pt x="0" y="0"/>
                    <a:pt x="0" y="0"/>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6" name="Freeform 53"/>
            <p:cNvSpPr>
              <a:spLocks/>
            </p:cNvSpPr>
            <p:nvPr/>
          </p:nvSpPr>
          <p:spPr bwMode="auto">
            <a:xfrm>
              <a:off x="4470" y="1153"/>
              <a:ext cx="122" cy="120"/>
            </a:xfrm>
            <a:custGeom>
              <a:avLst/>
              <a:gdLst>
                <a:gd name="T0" fmla="*/ 42 w 84"/>
                <a:gd name="T1" fmla="*/ 42 h 83"/>
                <a:gd name="T2" fmla="*/ 67 w 84"/>
                <a:gd name="T3" fmla="*/ 17 h 83"/>
                <a:gd name="T4" fmla="*/ 42 w 84"/>
                <a:gd name="T5" fmla="*/ 0 h 83"/>
                <a:gd name="T6" fmla="*/ 0 w 84"/>
                <a:gd name="T7" fmla="*/ 42 h 83"/>
                <a:gd name="T8" fmla="*/ 42 w 84"/>
                <a:gd name="T9" fmla="*/ 83 h 83"/>
                <a:gd name="T10" fmla="*/ 84 w 84"/>
                <a:gd name="T11" fmla="*/ 42 h 83"/>
                <a:gd name="T12" fmla="*/ 82 w 84"/>
                <a:gd name="T13" fmla="*/ 42 h 83"/>
                <a:gd name="T14" fmla="*/ 42 w 84"/>
                <a:gd name="T15" fmla="*/ 4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83">
                  <a:moveTo>
                    <a:pt x="42" y="42"/>
                  </a:moveTo>
                  <a:cubicBezTo>
                    <a:pt x="55" y="42"/>
                    <a:pt x="71" y="32"/>
                    <a:pt x="67" y="17"/>
                  </a:cubicBezTo>
                  <a:cubicBezTo>
                    <a:pt x="64" y="2"/>
                    <a:pt x="42" y="0"/>
                    <a:pt x="42" y="0"/>
                  </a:cubicBezTo>
                  <a:cubicBezTo>
                    <a:pt x="19" y="0"/>
                    <a:pt x="0" y="19"/>
                    <a:pt x="0" y="42"/>
                  </a:cubicBezTo>
                  <a:cubicBezTo>
                    <a:pt x="0" y="65"/>
                    <a:pt x="19" y="83"/>
                    <a:pt x="42" y="83"/>
                  </a:cubicBezTo>
                  <a:cubicBezTo>
                    <a:pt x="65" y="83"/>
                    <a:pt x="84" y="65"/>
                    <a:pt x="84" y="42"/>
                  </a:cubicBezTo>
                  <a:cubicBezTo>
                    <a:pt x="82" y="42"/>
                    <a:pt x="82" y="42"/>
                    <a:pt x="82" y="42"/>
                  </a:cubicBezTo>
                  <a:lnTo>
                    <a:pt x="42" y="42"/>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57" name="Rectangle 54"/>
            <p:cNvSpPr>
              <a:spLocks noChangeArrowheads="1"/>
            </p:cNvSpPr>
            <p:nvPr/>
          </p:nvSpPr>
          <p:spPr bwMode="auto">
            <a:xfrm>
              <a:off x="4731" y="523"/>
              <a:ext cx="571"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2550">
                  <a:solidFill>
                    <a:srgbClr val="414042"/>
                  </a:solidFill>
                  <a:latin typeface="Segoe Pro Display Light" panose="020B0302040504020203" pitchFamily="34" charset="0"/>
                </a:rPr>
                <a:t>SQL-A</a:t>
              </a:r>
              <a:endParaRPr lang="en-US" altLang="en-US" sz="1836">
                <a:solidFill>
                  <a:srgbClr val="00B0F0"/>
                </a:solidFill>
              </a:endParaRPr>
            </a:p>
          </p:txBody>
        </p:sp>
        <p:sp>
          <p:nvSpPr>
            <p:cNvPr id="58" name="Rectangle 55"/>
            <p:cNvSpPr>
              <a:spLocks noChangeArrowheads="1"/>
            </p:cNvSpPr>
            <p:nvPr/>
          </p:nvSpPr>
          <p:spPr bwMode="auto">
            <a:xfrm>
              <a:off x="4671" y="738"/>
              <a:ext cx="708"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2550">
                  <a:solidFill>
                    <a:srgbClr val="414042"/>
                  </a:solidFill>
                  <a:latin typeface="Segoe Pro Display Light" panose="020B0302040504020203" pitchFamily="34" charset="0"/>
                </a:rPr>
                <a:t>Website</a:t>
              </a:r>
              <a:endParaRPr lang="en-US" altLang="en-US" sz="1836">
                <a:solidFill>
                  <a:srgbClr val="00B0F0"/>
                </a:solidFill>
              </a:endParaRPr>
            </a:p>
          </p:txBody>
        </p:sp>
        <p:sp>
          <p:nvSpPr>
            <p:cNvPr id="59" name="Rectangle 56"/>
            <p:cNvSpPr>
              <a:spLocks noChangeArrowheads="1"/>
            </p:cNvSpPr>
            <p:nvPr/>
          </p:nvSpPr>
          <p:spPr bwMode="auto">
            <a:xfrm>
              <a:off x="4676" y="1020"/>
              <a:ext cx="67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816" b="1">
                  <a:solidFill>
                    <a:srgbClr val="414042"/>
                  </a:solidFill>
                  <a:latin typeface="Segoe Pro Display Semibold" panose="020B0702040504020203" pitchFamily="34" charset="0"/>
                </a:rPr>
                <a:t>[SQL CONFIG] VM (2x)</a:t>
              </a:r>
              <a:endParaRPr lang="en-US" altLang="en-US" sz="1836">
                <a:solidFill>
                  <a:srgbClr val="00B0F0"/>
                </a:solidFill>
              </a:endParaRPr>
            </a:p>
          </p:txBody>
        </p:sp>
        <p:sp>
          <p:nvSpPr>
            <p:cNvPr id="60" name="Freeform 57"/>
            <p:cNvSpPr>
              <a:spLocks/>
            </p:cNvSpPr>
            <p:nvPr/>
          </p:nvSpPr>
          <p:spPr bwMode="auto">
            <a:xfrm>
              <a:off x="3534" y="1411"/>
              <a:ext cx="1332" cy="1058"/>
            </a:xfrm>
            <a:custGeom>
              <a:avLst/>
              <a:gdLst>
                <a:gd name="T0" fmla="*/ 1308 w 1332"/>
                <a:gd name="T1" fmla="*/ 0 h 1058"/>
                <a:gd name="T2" fmla="*/ 1308 w 1332"/>
                <a:gd name="T3" fmla="*/ 432 h 1058"/>
                <a:gd name="T4" fmla="*/ 0 w 1332"/>
                <a:gd name="T5" fmla="*/ 432 h 1058"/>
                <a:gd name="T6" fmla="*/ 0 w 1332"/>
                <a:gd name="T7" fmla="*/ 1058 h 1058"/>
                <a:gd name="T8" fmla="*/ 24 w 1332"/>
                <a:gd name="T9" fmla="*/ 1058 h 1058"/>
                <a:gd name="T10" fmla="*/ 24 w 1332"/>
                <a:gd name="T11" fmla="*/ 455 h 1058"/>
                <a:gd name="T12" fmla="*/ 1332 w 1332"/>
                <a:gd name="T13" fmla="*/ 455 h 1058"/>
                <a:gd name="T14" fmla="*/ 1332 w 1332"/>
                <a:gd name="T15" fmla="*/ 0 h 1058"/>
                <a:gd name="T16" fmla="*/ 1308 w 1332"/>
                <a:gd name="T17" fmla="*/ 0 h 1058"/>
                <a:gd name="T18" fmla="*/ 1308 w 1332"/>
                <a:gd name="T19"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2" h="1058">
                  <a:moveTo>
                    <a:pt x="1308" y="0"/>
                  </a:moveTo>
                  <a:lnTo>
                    <a:pt x="1308" y="432"/>
                  </a:lnTo>
                  <a:lnTo>
                    <a:pt x="0" y="432"/>
                  </a:lnTo>
                  <a:lnTo>
                    <a:pt x="0" y="1058"/>
                  </a:lnTo>
                  <a:lnTo>
                    <a:pt x="24" y="1058"/>
                  </a:lnTo>
                  <a:lnTo>
                    <a:pt x="24" y="455"/>
                  </a:lnTo>
                  <a:lnTo>
                    <a:pt x="1332" y="455"/>
                  </a:lnTo>
                  <a:lnTo>
                    <a:pt x="1332" y="0"/>
                  </a:lnTo>
                  <a:lnTo>
                    <a:pt x="1308" y="0"/>
                  </a:lnTo>
                  <a:lnTo>
                    <a:pt x="1308" y="0"/>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1" name="Oval 58"/>
            <p:cNvSpPr>
              <a:spLocks noChangeArrowheads="1"/>
            </p:cNvSpPr>
            <p:nvPr/>
          </p:nvSpPr>
          <p:spPr bwMode="auto">
            <a:xfrm>
              <a:off x="4809" y="1368"/>
              <a:ext cx="90" cy="91"/>
            </a:xfrm>
            <a:prstGeom prst="ellipse">
              <a:avLst/>
            </a:pr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2" name="Freeform 59"/>
            <p:cNvSpPr>
              <a:spLocks/>
            </p:cNvSpPr>
            <p:nvPr/>
          </p:nvSpPr>
          <p:spPr bwMode="auto">
            <a:xfrm>
              <a:off x="3497" y="2454"/>
              <a:ext cx="98" cy="83"/>
            </a:xfrm>
            <a:custGeom>
              <a:avLst/>
              <a:gdLst>
                <a:gd name="T0" fmla="*/ 0 w 98"/>
                <a:gd name="T1" fmla="*/ 0 h 83"/>
                <a:gd name="T2" fmla="*/ 48 w 98"/>
                <a:gd name="T3" fmla="*/ 83 h 83"/>
                <a:gd name="T4" fmla="*/ 98 w 98"/>
                <a:gd name="T5" fmla="*/ 0 h 83"/>
                <a:gd name="T6" fmla="*/ 0 w 98"/>
                <a:gd name="T7" fmla="*/ 0 h 83"/>
              </a:gdLst>
              <a:ahLst/>
              <a:cxnLst>
                <a:cxn ang="0">
                  <a:pos x="T0" y="T1"/>
                </a:cxn>
                <a:cxn ang="0">
                  <a:pos x="T2" y="T3"/>
                </a:cxn>
                <a:cxn ang="0">
                  <a:pos x="T4" y="T5"/>
                </a:cxn>
                <a:cxn ang="0">
                  <a:pos x="T6" y="T7"/>
                </a:cxn>
              </a:cxnLst>
              <a:rect l="0" t="0" r="r" b="b"/>
              <a:pathLst>
                <a:path w="98" h="83">
                  <a:moveTo>
                    <a:pt x="0" y="0"/>
                  </a:moveTo>
                  <a:lnTo>
                    <a:pt x="48" y="83"/>
                  </a:lnTo>
                  <a:lnTo>
                    <a:pt x="98" y="0"/>
                  </a:lnTo>
                  <a:lnTo>
                    <a:pt x="0" y="0"/>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3" name="Rectangle 60"/>
            <p:cNvSpPr>
              <a:spLocks noChangeArrowheads="1"/>
            </p:cNvSpPr>
            <p:nvPr/>
          </p:nvSpPr>
          <p:spPr bwMode="auto">
            <a:xfrm>
              <a:off x="4995" y="1411"/>
              <a:ext cx="23" cy="1085"/>
            </a:xfrm>
            <a:prstGeom prst="rect">
              <a:avLst/>
            </a:prstGeom>
            <a:solidFill>
              <a:srgbClr val="7CCA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4" name="Freeform 61"/>
            <p:cNvSpPr>
              <a:spLocks/>
            </p:cNvSpPr>
            <p:nvPr/>
          </p:nvSpPr>
          <p:spPr bwMode="auto">
            <a:xfrm>
              <a:off x="4995" y="1411"/>
              <a:ext cx="23" cy="1085"/>
            </a:xfrm>
            <a:custGeom>
              <a:avLst/>
              <a:gdLst>
                <a:gd name="T0" fmla="*/ 0 w 23"/>
                <a:gd name="T1" fmla="*/ 0 h 1085"/>
                <a:gd name="T2" fmla="*/ 0 w 23"/>
                <a:gd name="T3" fmla="*/ 1085 h 1085"/>
                <a:gd name="T4" fmla="*/ 23 w 23"/>
                <a:gd name="T5" fmla="*/ 1085 h 1085"/>
                <a:gd name="T6" fmla="*/ 23 w 23"/>
                <a:gd name="T7" fmla="*/ 0 h 1085"/>
              </a:gdLst>
              <a:ahLst/>
              <a:cxnLst>
                <a:cxn ang="0">
                  <a:pos x="T0" y="T1"/>
                </a:cxn>
                <a:cxn ang="0">
                  <a:pos x="T2" y="T3"/>
                </a:cxn>
                <a:cxn ang="0">
                  <a:pos x="T4" y="T5"/>
                </a:cxn>
                <a:cxn ang="0">
                  <a:pos x="T6" y="T7"/>
                </a:cxn>
              </a:cxnLst>
              <a:rect l="0" t="0" r="r" b="b"/>
              <a:pathLst>
                <a:path w="23" h="1085">
                  <a:moveTo>
                    <a:pt x="0" y="0"/>
                  </a:moveTo>
                  <a:lnTo>
                    <a:pt x="0" y="1085"/>
                  </a:lnTo>
                  <a:lnTo>
                    <a:pt x="23" y="1085"/>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5" name="Oval 62"/>
            <p:cNvSpPr>
              <a:spLocks noChangeArrowheads="1"/>
            </p:cNvSpPr>
            <p:nvPr/>
          </p:nvSpPr>
          <p:spPr bwMode="auto">
            <a:xfrm>
              <a:off x="4961" y="1368"/>
              <a:ext cx="90" cy="91"/>
            </a:xfrm>
            <a:prstGeom prst="ellipse">
              <a:avLst/>
            </a:pr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6" name="Freeform 63"/>
            <p:cNvSpPr>
              <a:spLocks/>
            </p:cNvSpPr>
            <p:nvPr/>
          </p:nvSpPr>
          <p:spPr bwMode="auto">
            <a:xfrm>
              <a:off x="4958" y="2483"/>
              <a:ext cx="96" cy="83"/>
            </a:xfrm>
            <a:custGeom>
              <a:avLst/>
              <a:gdLst>
                <a:gd name="T0" fmla="*/ 0 w 96"/>
                <a:gd name="T1" fmla="*/ 0 h 83"/>
                <a:gd name="T2" fmla="*/ 48 w 96"/>
                <a:gd name="T3" fmla="*/ 83 h 83"/>
                <a:gd name="T4" fmla="*/ 96 w 96"/>
                <a:gd name="T5" fmla="*/ 0 h 83"/>
                <a:gd name="T6" fmla="*/ 0 w 96"/>
                <a:gd name="T7" fmla="*/ 0 h 83"/>
              </a:gdLst>
              <a:ahLst/>
              <a:cxnLst>
                <a:cxn ang="0">
                  <a:pos x="T0" y="T1"/>
                </a:cxn>
                <a:cxn ang="0">
                  <a:pos x="T2" y="T3"/>
                </a:cxn>
                <a:cxn ang="0">
                  <a:pos x="T4" y="T5"/>
                </a:cxn>
                <a:cxn ang="0">
                  <a:pos x="T6" y="T7"/>
                </a:cxn>
              </a:cxnLst>
              <a:rect l="0" t="0" r="r" b="b"/>
              <a:pathLst>
                <a:path w="96" h="83">
                  <a:moveTo>
                    <a:pt x="0" y="0"/>
                  </a:moveTo>
                  <a:lnTo>
                    <a:pt x="48" y="83"/>
                  </a:lnTo>
                  <a:lnTo>
                    <a:pt x="96" y="0"/>
                  </a:lnTo>
                  <a:lnTo>
                    <a:pt x="0" y="0"/>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7" name="Freeform 64"/>
            <p:cNvSpPr>
              <a:spLocks/>
            </p:cNvSpPr>
            <p:nvPr/>
          </p:nvSpPr>
          <p:spPr bwMode="auto">
            <a:xfrm>
              <a:off x="5147" y="1411"/>
              <a:ext cx="1416" cy="1085"/>
            </a:xfrm>
            <a:custGeom>
              <a:avLst/>
              <a:gdLst>
                <a:gd name="T0" fmla="*/ 0 w 1416"/>
                <a:gd name="T1" fmla="*/ 0 h 1085"/>
                <a:gd name="T2" fmla="*/ 0 w 1416"/>
                <a:gd name="T3" fmla="*/ 455 h 1085"/>
                <a:gd name="T4" fmla="*/ 1392 w 1416"/>
                <a:gd name="T5" fmla="*/ 455 h 1085"/>
                <a:gd name="T6" fmla="*/ 1392 w 1416"/>
                <a:gd name="T7" fmla="*/ 1085 h 1085"/>
                <a:gd name="T8" fmla="*/ 1416 w 1416"/>
                <a:gd name="T9" fmla="*/ 1085 h 1085"/>
                <a:gd name="T10" fmla="*/ 1416 w 1416"/>
                <a:gd name="T11" fmla="*/ 432 h 1085"/>
                <a:gd name="T12" fmla="*/ 25 w 1416"/>
                <a:gd name="T13" fmla="*/ 432 h 1085"/>
                <a:gd name="T14" fmla="*/ 25 w 1416"/>
                <a:gd name="T15" fmla="*/ 0 h 1085"/>
                <a:gd name="T16" fmla="*/ 0 w 1416"/>
                <a:gd name="T17" fmla="*/ 0 h 1085"/>
                <a:gd name="T18" fmla="*/ 0 w 1416"/>
                <a:gd name="T19" fmla="*/ 0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6" h="1085">
                  <a:moveTo>
                    <a:pt x="0" y="0"/>
                  </a:moveTo>
                  <a:lnTo>
                    <a:pt x="0" y="455"/>
                  </a:lnTo>
                  <a:lnTo>
                    <a:pt x="1392" y="455"/>
                  </a:lnTo>
                  <a:lnTo>
                    <a:pt x="1392" y="1085"/>
                  </a:lnTo>
                  <a:lnTo>
                    <a:pt x="1416" y="1085"/>
                  </a:lnTo>
                  <a:lnTo>
                    <a:pt x="1416" y="432"/>
                  </a:lnTo>
                  <a:lnTo>
                    <a:pt x="25" y="432"/>
                  </a:lnTo>
                  <a:lnTo>
                    <a:pt x="25" y="0"/>
                  </a:lnTo>
                  <a:lnTo>
                    <a:pt x="0" y="0"/>
                  </a:lnTo>
                  <a:lnTo>
                    <a:pt x="0" y="0"/>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8" name="Oval 65"/>
            <p:cNvSpPr>
              <a:spLocks noChangeArrowheads="1"/>
            </p:cNvSpPr>
            <p:nvPr/>
          </p:nvSpPr>
          <p:spPr bwMode="auto">
            <a:xfrm>
              <a:off x="5114" y="1368"/>
              <a:ext cx="91" cy="91"/>
            </a:xfrm>
            <a:prstGeom prst="ellipse">
              <a:avLst/>
            </a:pr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69" name="Freeform 66"/>
            <p:cNvSpPr>
              <a:spLocks/>
            </p:cNvSpPr>
            <p:nvPr/>
          </p:nvSpPr>
          <p:spPr bwMode="auto">
            <a:xfrm>
              <a:off x="6502" y="2483"/>
              <a:ext cx="98" cy="83"/>
            </a:xfrm>
            <a:custGeom>
              <a:avLst/>
              <a:gdLst>
                <a:gd name="T0" fmla="*/ 0 w 98"/>
                <a:gd name="T1" fmla="*/ 0 h 83"/>
                <a:gd name="T2" fmla="*/ 48 w 98"/>
                <a:gd name="T3" fmla="*/ 83 h 83"/>
                <a:gd name="T4" fmla="*/ 98 w 98"/>
                <a:gd name="T5" fmla="*/ 0 h 83"/>
                <a:gd name="T6" fmla="*/ 0 w 98"/>
                <a:gd name="T7" fmla="*/ 0 h 83"/>
              </a:gdLst>
              <a:ahLst/>
              <a:cxnLst>
                <a:cxn ang="0">
                  <a:pos x="T0" y="T1"/>
                </a:cxn>
                <a:cxn ang="0">
                  <a:pos x="T2" y="T3"/>
                </a:cxn>
                <a:cxn ang="0">
                  <a:pos x="T4" y="T5"/>
                </a:cxn>
                <a:cxn ang="0">
                  <a:pos x="T6" y="T7"/>
                </a:cxn>
              </a:cxnLst>
              <a:rect l="0" t="0" r="r" b="b"/>
              <a:pathLst>
                <a:path w="98" h="83">
                  <a:moveTo>
                    <a:pt x="0" y="0"/>
                  </a:moveTo>
                  <a:lnTo>
                    <a:pt x="48" y="83"/>
                  </a:lnTo>
                  <a:lnTo>
                    <a:pt x="98" y="0"/>
                  </a:lnTo>
                  <a:lnTo>
                    <a:pt x="0" y="0"/>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0" name="Freeform 67"/>
            <p:cNvSpPr>
              <a:spLocks/>
            </p:cNvSpPr>
            <p:nvPr/>
          </p:nvSpPr>
          <p:spPr bwMode="auto">
            <a:xfrm>
              <a:off x="6193" y="2059"/>
              <a:ext cx="681" cy="254"/>
            </a:xfrm>
            <a:custGeom>
              <a:avLst/>
              <a:gdLst>
                <a:gd name="T0" fmla="*/ 469 w 469"/>
                <a:gd name="T1" fmla="*/ 145 h 175"/>
                <a:gd name="T2" fmla="*/ 439 w 469"/>
                <a:gd name="T3" fmla="*/ 175 h 175"/>
                <a:gd name="T4" fmla="*/ 30 w 469"/>
                <a:gd name="T5" fmla="*/ 175 h 175"/>
                <a:gd name="T6" fmla="*/ 0 w 469"/>
                <a:gd name="T7" fmla="*/ 145 h 175"/>
                <a:gd name="T8" fmla="*/ 0 w 469"/>
                <a:gd name="T9" fmla="*/ 30 h 175"/>
                <a:gd name="T10" fmla="*/ 30 w 469"/>
                <a:gd name="T11" fmla="*/ 0 h 175"/>
                <a:gd name="T12" fmla="*/ 439 w 469"/>
                <a:gd name="T13" fmla="*/ 0 h 175"/>
                <a:gd name="T14" fmla="*/ 469 w 469"/>
                <a:gd name="T15" fmla="*/ 30 h 175"/>
                <a:gd name="T16" fmla="*/ 469 w 469"/>
                <a:gd name="T17" fmla="*/ 14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175">
                  <a:moveTo>
                    <a:pt x="469" y="145"/>
                  </a:moveTo>
                  <a:cubicBezTo>
                    <a:pt x="469" y="162"/>
                    <a:pt x="455" y="175"/>
                    <a:pt x="439" y="175"/>
                  </a:cubicBezTo>
                  <a:cubicBezTo>
                    <a:pt x="30" y="175"/>
                    <a:pt x="30" y="175"/>
                    <a:pt x="30" y="175"/>
                  </a:cubicBezTo>
                  <a:cubicBezTo>
                    <a:pt x="13" y="175"/>
                    <a:pt x="0" y="162"/>
                    <a:pt x="0" y="145"/>
                  </a:cubicBezTo>
                  <a:cubicBezTo>
                    <a:pt x="0" y="30"/>
                    <a:pt x="0" y="30"/>
                    <a:pt x="0" y="30"/>
                  </a:cubicBezTo>
                  <a:cubicBezTo>
                    <a:pt x="0" y="13"/>
                    <a:pt x="13" y="0"/>
                    <a:pt x="30" y="0"/>
                  </a:cubicBezTo>
                  <a:cubicBezTo>
                    <a:pt x="439" y="0"/>
                    <a:pt x="439" y="0"/>
                    <a:pt x="439" y="0"/>
                  </a:cubicBezTo>
                  <a:cubicBezTo>
                    <a:pt x="455" y="0"/>
                    <a:pt x="469" y="13"/>
                    <a:pt x="469" y="30"/>
                  </a:cubicBezTo>
                  <a:lnTo>
                    <a:pt x="469" y="145"/>
                  </a:lnTo>
                  <a:close/>
                </a:path>
              </a:pathLst>
            </a:custGeom>
            <a:solidFill>
              <a:srgbClr val="007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1" name="Rectangle 68"/>
            <p:cNvSpPr>
              <a:spLocks noChangeArrowheads="1"/>
            </p:cNvSpPr>
            <p:nvPr/>
          </p:nvSpPr>
          <p:spPr bwMode="auto">
            <a:xfrm>
              <a:off x="6236" y="2141"/>
              <a:ext cx="61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918" b="1">
                  <a:solidFill>
                    <a:srgbClr val="FFFFFF"/>
                  </a:solidFill>
                  <a:latin typeface="Segoe UI Semibold" panose="020B0702040204020203" pitchFamily="34" charset="0"/>
                </a:rPr>
                <a:t>DEPENDS ON SQL</a:t>
              </a:r>
              <a:endParaRPr lang="en-US" altLang="en-US" sz="1836">
                <a:solidFill>
                  <a:srgbClr val="00B0F0"/>
                </a:solidFill>
              </a:endParaRPr>
            </a:p>
          </p:txBody>
        </p:sp>
        <p:sp>
          <p:nvSpPr>
            <p:cNvPr id="72" name="Freeform 69"/>
            <p:cNvSpPr>
              <a:spLocks/>
            </p:cNvSpPr>
            <p:nvPr/>
          </p:nvSpPr>
          <p:spPr bwMode="auto">
            <a:xfrm>
              <a:off x="4669" y="2059"/>
              <a:ext cx="682" cy="254"/>
            </a:xfrm>
            <a:custGeom>
              <a:avLst/>
              <a:gdLst>
                <a:gd name="T0" fmla="*/ 469 w 469"/>
                <a:gd name="T1" fmla="*/ 145 h 175"/>
                <a:gd name="T2" fmla="*/ 439 w 469"/>
                <a:gd name="T3" fmla="*/ 175 h 175"/>
                <a:gd name="T4" fmla="*/ 31 w 469"/>
                <a:gd name="T5" fmla="*/ 175 h 175"/>
                <a:gd name="T6" fmla="*/ 0 w 469"/>
                <a:gd name="T7" fmla="*/ 145 h 175"/>
                <a:gd name="T8" fmla="*/ 0 w 469"/>
                <a:gd name="T9" fmla="*/ 30 h 175"/>
                <a:gd name="T10" fmla="*/ 31 w 469"/>
                <a:gd name="T11" fmla="*/ 0 h 175"/>
                <a:gd name="T12" fmla="*/ 439 w 469"/>
                <a:gd name="T13" fmla="*/ 0 h 175"/>
                <a:gd name="T14" fmla="*/ 469 w 469"/>
                <a:gd name="T15" fmla="*/ 30 h 175"/>
                <a:gd name="T16" fmla="*/ 469 w 469"/>
                <a:gd name="T17" fmla="*/ 14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175">
                  <a:moveTo>
                    <a:pt x="469" y="145"/>
                  </a:moveTo>
                  <a:cubicBezTo>
                    <a:pt x="469" y="162"/>
                    <a:pt x="456" y="175"/>
                    <a:pt x="439" y="175"/>
                  </a:cubicBezTo>
                  <a:cubicBezTo>
                    <a:pt x="31" y="175"/>
                    <a:pt x="31" y="175"/>
                    <a:pt x="31" y="175"/>
                  </a:cubicBezTo>
                  <a:cubicBezTo>
                    <a:pt x="14" y="175"/>
                    <a:pt x="0" y="162"/>
                    <a:pt x="0" y="145"/>
                  </a:cubicBezTo>
                  <a:cubicBezTo>
                    <a:pt x="0" y="30"/>
                    <a:pt x="0" y="30"/>
                    <a:pt x="0" y="30"/>
                  </a:cubicBezTo>
                  <a:cubicBezTo>
                    <a:pt x="0" y="13"/>
                    <a:pt x="14" y="0"/>
                    <a:pt x="31" y="0"/>
                  </a:cubicBezTo>
                  <a:cubicBezTo>
                    <a:pt x="439" y="0"/>
                    <a:pt x="439" y="0"/>
                    <a:pt x="439" y="0"/>
                  </a:cubicBezTo>
                  <a:cubicBezTo>
                    <a:pt x="456" y="0"/>
                    <a:pt x="469" y="13"/>
                    <a:pt x="469" y="30"/>
                  </a:cubicBezTo>
                  <a:lnTo>
                    <a:pt x="469" y="145"/>
                  </a:lnTo>
                  <a:close/>
                </a:path>
              </a:pathLst>
            </a:custGeom>
            <a:solidFill>
              <a:srgbClr val="007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3" name="Rectangle 70"/>
            <p:cNvSpPr>
              <a:spLocks noChangeArrowheads="1"/>
            </p:cNvSpPr>
            <p:nvPr/>
          </p:nvSpPr>
          <p:spPr bwMode="auto">
            <a:xfrm>
              <a:off x="4713" y="2141"/>
              <a:ext cx="61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918" b="1">
                  <a:solidFill>
                    <a:srgbClr val="FFFFFF"/>
                  </a:solidFill>
                  <a:latin typeface="Segoe UI Semibold" panose="020B0702040204020203" pitchFamily="34" charset="0"/>
                </a:rPr>
                <a:t>DEPENDS ON SQL</a:t>
              </a:r>
              <a:endParaRPr lang="en-US" altLang="en-US" sz="1836">
                <a:solidFill>
                  <a:srgbClr val="00B0F0"/>
                </a:solidFill>
              </a:endParaRPr>
            </a:p>
          </p:txBody>
        </p:sp>
        <p:sp>
          <p:nvSpPr>
            <p:cNvPr id="74" name="Freeform 71"/>
            <p:cNvSpPr>
              <a:spLocks/>
            </p:cNvSpPr>
            <p:nvPr/>
          </p:nvSpPr>
          <p:spPr bwMode="auto">
            <a:xfrm>
              <a:off x="3500" y="3277"/>
              <a:ext cx="1535" cy="499"/>
            </a:xfrm>
            <a:custGeom>
              <a:avLst/>
              <a:gdLst>
                <a:gd name="T0" fmla="*/ 0 w 1535"/>
                <a:gd name="T1" fmla="*/ 0 h 499"/>
                <a:gd name="T2" fmla="*/ 0 w 1535"/>
                <a:gd name="T3" fmla="*/ 499 h 499"/>
                <a:gd name="T4" fmla="*/ 1535 w 1535"/>
                <a:gd name="T5" fmla="*/ 499 h 499"/>
                <a:gd name="T6" fmla="*/ 1535 w 1535"/>
                <a:gd name="T7" fmla="*/ 113 h 499"/>
                <a:gd name="T8" fmla="*/ 1511 w 1535"/>
                <a:gd name="T9" fmla="*/ 113 h 499"/>
                <a:gd name="T10" fmla="*/ 1511 w 1535"/>
                <a:gd name="T11" fmla="*/ 475 h 499"/>
                <a:gd name="T12" fmla="*/ 25 w 1535"/>
                <a:gd name="T13" fmla="*/ 475 h 499"/>
                <a:gd name="T14" fmla="*/ 25 w 1535"/>
                <a:gd name="T15" fmla="*/ 0 h 499"/>
                <a:gd name="T16" fmla="*/ 0 w 1535"/>
                <a:gd name="T17" fmla="*/ 0 h 499"/>
                <a:gd name="T18" fmla="*/ 0 w 1535"/>
                <a:gd name="T19"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99">
                  <a:moveTo>
                    <a:pt x="0" y="0"/>
                  </a:moveTo>
                  <a:lnTo>
                    <a:pt x="0" y="499"/>
                  </a:lnTo>
                  <a:lnTo>
                    <a:pt x="1535" y="499"/>
                  </a:lnTo>
                  <a:lnTo>
                    <a:pt x="1535" y="113"/>
                  </a:lnTo>
                  <a:lnTo>
                    <a:pt x="1511" y="113"/>
                  </a:lnTo>
                  <a:lnTo>
                    <a:pt x="1511" y="475"/>
                  </a:lnTo>
                  <a:lnTo>
                    <a:pt x="25" y="475"/>
                  </a:lnTo>
                  <a:lnTo>
                    <a:pt x="25" y="0"/>
                  </a:lnTo>
                  <a:lnTo>
                    <a:pt x="0" y="0"/>
                  </a:lnTo>
                  <a:lnTo>
                    <a:pt x="0" y="0"/>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5" name="Oval 72"/>
            <p:cNvSpPr>
              <a:spLocks noChangeArrowheads="1"/>
            </p:cNvSpPr>
            <p:nvPr/>
          </p:nvSpPr>
          <p:spPr bwMode="auto">
            <a:xfrm>
              <a:off x="3467" y="3233"/>
              <a:ext cx="90" cy="91"/>
            </a:xfrm>
            <a:prstGeom prst="ellipse">
              <a:avLst/>
            </a:pr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6" name="Freeform 73"/>
            <p:cNvSpPr>
              <a:spLocks/>
            </p:cNvSpPr>
            <p:nvPr/>
          </p:nvSpPr>
          <p:spPr bwMode="auto">
            <a:xfrm>
              <a:off x="4976" y="3322"/>
              <a:ext cx="96" cy="82"/>
            </a:xfrm>
            <a:custGeom>
              <a:avLst/>
              <a:gdLst>
                <a:gd name="T0" fmla="*/ 96 w 96"/>
                <a:gd name="T1" fmla="*/ 82 h 82"/>
                <a:gd name="T2" fmla="*/ 48 w 96"/>
                <a:gd name="T3" fmla="*/ 0 h 82"/>
                <a:gd name="T4" fmla="*/ 0 w 96"/>
                <a:gd name="T5" fmla="*/ 82 h 82"/>
                <a:gd name="T6" fmla="*/ 96 w 96"/>
                <a:gd name="T7" fmla="*/ 82 h 82"/>
              </a:gdLst>
              <a:ahLst/>
              <a:cxnLst>
                <a:cxn ang="0">
                  <a:pos x="T0" y="T1"/>
                </a:cxn>
                <a:cxn ang="0">
                  <a:pos x="T2" y="T3"/>
                </a:cxn>
                <a:cxn ang="0">
                  <a:pos x="T4" y="T5"/>
                </a:cxn>
                <a:cxn ang="0">
                  <a:pos x="T6" y="T7"/>
                </a:cxn>
              </a:cxnLst>
              <a:rect l="0" t="0" r="r" b="b"/>
              <a:pathLst>
                <a:path w="96" h="82">
                  <a:moveTo>
                    <a:pt x="96" y="82"/>
                  </a:moveTo>
                  <a:lnTo>
                    <a:pt x="48" y="0"/>
                  </a:lnTo>
                  <a:lnTo>
                    <a:pt x="0" y="82"/>
                  </a:lnTo>
                  <a:lnTo>
                    <a:pt x="96" y="82"/>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7" name="Freeform 74"/>
            <p:cNvSpPr>
              <a:spLocks/>
            </p:cNvSpPr>
            <p:nvPr/>
          </p:nvSpPr>
          <p:spPr bwMode="auto">
            <a:xfrm>
              <a:off x="3929" y="3635"/>
              <a:ext cx="681" cy="255"/>
            </a:xfrm>
            <a:custGeom>
              <a:avLst/>
              <a:gdLst>
                <a:gd name="T0" fmla="*/ 469 w 469"/>
                <a:gd name="T1" fmla="*/ 145 h 175"/>
                <a:gd name="T2" fmla="*/ 438 w 469"/>
                <a:gd name="T3" fmla="*/ 175 h 175"/>
                <a:gd name="T4" fmla="*/ 30 w 469"/>
                <a:gd name="T5" fmla="*/ 175 h 175"/>
                <a:gd name="T6" fmla="*/ 0 w 469"/>
                <a:gd name="T7" fmla="*/ 145 h 175"/>
                <a:gd name="T8" fmla="*/ 0 w 469"/>
                <a:gd name="T9" fmla="*/ 30 h 175"/>
                <a:gd name="T10" fmla="*/ 30 w 469"/>
                <a:gd name="T11" fmla="*/ 0 h 175"/>
                <a:gd name="T12" fmla="*/ 438 w 469"/>
                <a:gd name="T13" fmla="*/ 0 h 175"/>
                <a:gd name="T14" fmla="*/ 469 w 469"/>
                <a:gd name="T15" fmla="*/ 30 h 175"/>
                <a:gd name="T16" fmla="*/ 469 w 469"/>
                <a:gd name="T17" fmla="*/ 14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175">
                  <a:moveTo>
                    <a:pt x="469" y="145"/>
                  </a:moveTo>
                  <a:cubicBezTo>
                    <a:pt x="469" y="162"/>
                    <a:pt x="455" y="175"/>
                    <a:pt x="438" y="175"/>
                  </a:cubicBezTo>
                  <a:cubicBezTo>
                    <a:pt x="30" y="175"/>
                    <a:pt x="30" y="175"/>
                    <a:pt x="30" y="175"/>
                  </a:cubicBezTo>
                  <a:cubicBezTo>
                    <a:pt x="13" y="175"/>
                    <a:pt x="0" y="162"/>
                    <a:pt x="0" y="145"/>
                  </a:cubicBezTo>
                  <a:cubicBezTo>
                    <a:pt x="0" y="30"/>
                    <a:pt x="0" y="30"/>
                    <a:pt x="0" y="30"/>
                  </a:cubicBezTo>
                  <a:cubicBezTo>
                    <a:pt x="0" y="13"/>
                    <a:pt x="13" y="0"/>
                    <a:pt x="30" y="0"/>
                  </a:cubicBezTo>
                  <a:cubicBezTo>
                    <a:pt x="438" y="0"/>
                    <a:pt x="438" y="0"/>
                    <a:pt x="438" y="0"/>
                  </a:cubicBezTo>
                  <a:cubicBezTo>
                    <a:pt x="455" y="0"/>
                    <a:pt x="469" y="13"/>
                    <a:pt x="469" y="30"/>
                  </a:cubicBezTo>
                  <a:lnTo>
                    <a:pt x="469" y="145"/>
                  </a:lnTo>
                  <a:close/>
                </a:path>
              </a:pathLst>
            </a:custGeom>
            <a:solidFill>
              <a:srgbClr val="007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00B0F0"/>
                </a:solidFill>
              </a:endParaRPr>
            </a:p>
          </p:txBody>
        </p:sp>
        <p:sp>
          <p:nvSpPr>
            <p:cNvPr id="78" name="Rectangle 75"/>
            <p:cNvSpPr>
              <a:spLocks noChangeArrowheads="1"/>
            </p:cNvSpPr>
            <p:nvPr/>
          </p:nvSpPr>
          <p:spPr bwMode="auto">
            <a:xfrm>
              <a:off x="4023" y="3702"/>
              <a:ext cx="16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1122" b="1">
                  <a:solidFill>
                    <a:srgbClr val="FFFFFF"/>
                  </a:solidFill>
                  <a:latin typeface="Segoe UI Semibold" panose="020B0702040204020203" pitchFamily="34" charset="0"/>
                </a:rPr>
                <a:t>SQL</a:t>
              </a:r>
              <a:endParaRPr lang="en-US" altLang="en-US" sz="1836">
                <a:solidFill>
                  <a:srgbClr val="00B0F0"/>
                </a:solidFill>
              </a:endParaRPr>
            </a:p>
          </p:txBody>
        </p:sp>
        <p:sp>
          <p:nvSpPr>
            <p:cNvPr id="79" name="Rectangle 76"/>
            <p:cNvSpPr>
              <a:spLocks noChangeArrowheads="1"/>
            </p:cNvSpPr>
            <p:nvPr/>
          </p:nvSpPr>
          <p:spPr bwMode="auto">
            <a:xfrm>
              <a:off x="4204" y="3702"/>
              <a:ext cx="5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1122" b="1">
                  <a:solidFill>
                    <a:srgbClr val="FFFFFF"/>
                  </a:solidFill>
                  <a:latin typeface="Segoe UI Semibold" panose="020B0702040204020203" pitchFamily="34" charset="0"/>
                </a:rPr>
                <a:t>C</a:t>
              </a:r>
              <a:endParaRPr lang="en-US" altLang="en-US" sz="1836">
                <a:solidFill>
                  <a:srgbClr val="00B0F0"/>
                </a:solidFill>
              </a:endParaRPr>
            </a:p>
          </p:txBody>
        </p:sp>
        <p:sp>
          <p:nvSpPr>
            <p:cNvPr id="80" name="Rectangle 77"/>
            <p:cNvSpPr>
              <a:spLocks noChangeArrowheads="1"/>
            </p:cNvSpPr>
            <p:nvPr/>
          </p:nvSpPr>
          <p:spPr bwMode="auto">
            <a:xfrm>
              <a:off x="4257" y="3702"/>
              <a:ext cx="27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418"/>
              <a:r>
                <a:rPr lang="en-US" altLang="en-US" sz="1122" b="1">
                  <a:solidFill>
                    <a:srgbClr val="FFFFFF"/>
                  </a:solidFill>
                  <a:latin typeface="Segoe UI Semibold" panose="020B0702040204020203" pitchFamily="34" charset="0"/>
                </a:rPr>
                <a:t>ONFIG</a:t>
              </a:r>
              <a:endParaRPr lang="en-US" altLang="en-US" sz="1836">
                <a:solidFill>
                  <a:srgbClr val="00B0F0"/>
                </a:solidFill>
              </a:endParaRPr>
            </a:p>
          </p:txBody>
        </p:sp>
      </p:grpSp>
    </p:spTree>
    <p:extLst>
      <p:ext uri="{BB962C8B-B14F-4D97-AF65-F5344CB8AC3E}">
        <p14:creationId xmlns:p14="http://schemas.microsoft.com/office/powerpoint/2010/main" val="82796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97220" y="192811"/>
            <a:ext cx="11884216" cy="913174"/>
          </a:xfrm>
        </p:spPr>
        <p:txBody>
          <a:bodyPr/>
          <a:lstStyle/>
          <a:p>
            <a:r>
              <a:rPr lang="en-US" sz="4080" dirty="0" smtClean="0"/>
              <a:t>Azure Templates for IaaS Stack</a:t>
            </a:r>
            <a:endParaRPr lang="en-US" sz="4080" dirty="0"/>
          </a:p>
        </p:txBody>
      </p:sp>
      <p:sp>
        <p:nvSpPr>
          <p:cNvPr id="7" name="Text Placeholder 6"/>
          <p:cNvSpPr>
            <a:spLocks noGrp="1"/>
          </p:cNvSpPr>
          <p:nvPr>
            <p:ph type="body" sz="quarter" idx="4294967295"/>
          </p:nvPr>
        </p:nvSpPr>
        <p:spPr>
          <a:xfrm>
            <a:off x="197220" y="1126307"/>
            <a:ext cx="6305269" cy="4576637"/>
          </a:xfrm>
        </p:spPr>
        <p:txBody>
          <a:bodyPr/>
          <a:lstStyle/>
          <a:p>
            <a:pPr marL="466298" lvl="1" indent="-466298"/>
            <a:r>
              <a:rPr lang="en-US" b="1" u="sng" dirty="0" smtClean="0">
                <a:solidFill>
                  <a:schemeClr val="tx1"/>
                </a:solidFill>
                <a:latin typeface="+mj-lt"/>
              </a:rPr>
              <a:t>Complexity </a:t>
            </a:r>
            <a:r>
              <a:rPr lang="en-US" b="1" u="sng" dirty="0">
                <a:solidFill>
                  <a:schemeClr val="tx1"/>
                </a:solidFill>
                <a:latin typeface="+mj-lt"/>
              </a:rPr>
              <a:t>made Simple </a:t>
            </a:r>
            <a:r>
              <a:rPr lang="en-US" dirty="0">
                <a:solidFill>
                  <a:schemeClr val="tx1"/>
                </a:solidFill>
                <a:latin typeface="+mj-lt"/>
              </a:rPr>
              <a:t>– Build, integrate and  deploy complex applications with </a:t>
            </a:r>
            <a:r>
              <a:rPr lang="en-US" dirty="0" smtClean="0">
                <a:solidFill>
                  <a:schemeClr val="tx1"/>
                </a:solidFill>
                <a:latin typeface="+mj-lt"/>
              </a:rPr>
              <a:t>ease using Azure Templates</a:t>
            </a:r>
            <a:endParaRPr lang="en-US" dirty="0">
              <a:solidFill>
                <a:schemeClr val="tx1"/>
              </a:solidFill>
              <a:latin typeface="+mj-lt"/>
            </a:endParaRPr>
          </a:p>
          <a:p>
            <a:pPr marL="466298" lvl="1" indent="-466298"/>
            <a:r>
              <a:rPr lang="en-US" dirty="0" smtClean="0">
                <a:solidFill>
                  <a:schemeClr val="tx1"/>
                </a:solidFill>
                <a:latin typeface="+mj-lt"/>
              </a:rPr>
              <a:t>Build applications </a:t>
            </a:r>
            <a:r>
              <a:rPr lang="en-US" b="1" u="sng" dirty="0" smtClean="0">
                <a:solidFill>
                  <a:schemeClr val="tx1"/>
                </a:solidFill>
                <a:latin typeface="+mj-lt"/>
              </a:rPr>
              <a:t>using IaaS &amp; PaaS Azure Services in a single Template </a:t>
            </a:r>
            <a:r>
              <a:rPr lang="en-US" dirty="0" smtClean="0">
                <a:solidFill>
                  <a:schemeClr val="tx1"/>
                </a:solidFill>
                <a:latin typeface="+mj-lt"/>
              </a:rPr>
              <a:t>(For </a:t>
            </a:r>
            <a:r>
              <a:rPr lang="en-US" dirty="0">
                <a:solidFill>
                  <a:schemeClr val="tx1"/>
                </a:solidFill>
                <a:latin typeface="+mj-lt"/>
              </a:rPr>
              <a:t>Example: Websites + VM</a:t>
            </a:r>
            <a:r>
              <a:rPr lang="en-US" dirty="0" smtClean="0">
                <a:solidFill>
                  <a:schemeClr val="tx1"/>
                </a:solidFill>
                <a:latin typeface="+mj-lt"/>
              </a:rPr>
              <a:t>)</a:t>
            </a:r>
          </a:p>
          <a:p>
            <a:pPr marL="466298" lvl="1" indent="-466298"/>
            <a:r>
              <a:rPr lang="en-US" b="1" u="sng" dirty="0" smtClean="0">
                <a:solidFill>
                  <a:schemeClr val="tx1"/>
                </a:solidFill>
                <a:latin typeface="+mj-lt"/>
              </a:rPr>
              <a:t>Easily Scalable Deployments </a:t>
            </a:r>
            <a:r>
              <a:rPr lang="en-US" dirty="0" smtClean="0">
                <a:solidFill>
                  <a:schemeClr val="tx1"/>
                </a:solidFill>
                <a:latin typeface="+mj-lt"/>
              </a:rPr>
              <a:t>using Copy &amp; CopyIndex (Loops) in Azure RM</a:t>
            </a:r>
          </a:p>
          <a:p>
            <a:pPr marL="466298" lvl="1" indent="-466298"/>
            <a:r>
              <a:rPr lang="en-US" b="1" u="sng" dirty="0" smtClean="0">
                <a:solidFill>
                  <a:schemeClr val="tx1"/>
                </a:solidFill>
                <a:latin typeface="+mj-lt"/>
              </a:rPr>
              <a:t>Role-Based Access Control </a:t>
            </a:r>
            <a:r>
              <a:rPr lang="en-US" dirty="0" smtClean="0">
                <a:solidFill>
                  <a:schemeClr val="tx1"/>
                </a:solidFill>
                <a:latin typeface="+mj-lt"/>
              </a:rPr>
              <a:t>support </a:t>
            </a:r>
            <a:endParaRPr lang="en-US" dirty="0">
              <a:solidFill>
                <a:schemeClr val="tx1"/>
              </a:solidFill>
              <a:latin typeface="+mj-lt"/>
            </a:endParaRPr>
          </a:p>
          <a:p>
            <a:pPr marL="466298" lvl="1" indent="-466298"/>
            <a:r>
              <a:rPr lang="en-US" b="1" u="sng" dirty="0" smtClean="0">
                <a:solidFill>
                  <a:schemeClr val="tx1"/>
                </a:solidFill>
                <a:latin typeface="+mj-lt"/>
              </a:rPr>
              <a:t>Tags Configuration </a:t>
            </a:r>
            <a:r>
              <a:rPr lang="en-US" dirty="0" smtClean="0">
                <a:solidFill>
                  <a:schemeClr val="tx1"/>
                </a:solidFill>
                <a:latin typeface="+mj-lt"/>
              </a:rPr>
              <a:t>and billing propagation to the monthly usage bill</a:t>
            </a:r>
            <a:endParaRPr lang="en-US" dirty="0">
              <a:solidFill>
                <a:schemeClr val="tx1"/>
              </a:solidFill>
              <a:latin typeface="+mj-lt"/>
            </a:endParaRPr>
          </a:p>
          <a:p>
            <a:pPr marL="466298" indent="-466298"/>
            <a:endParaRPr lang="en-US" sz="2400" dirty="0">
              <a:solidFill>
                <a:schemeClr val="tx1"/>
              </a:solidFill>
            </a:endParaRPr>
          </a:p>
        </p:txBody>
      </p:sp>
      <p:pic>
        <p:nvPicPr>
          <p:cNvPr id="8" name="Picture 7"/>
          <p:cNvPicPr>
            <a:picLocks noChangeAspect="1"/>
          </p:cNvPicPr>
          <p:nvPr/>
        </p:nvPicPr>
        <p:blipFill>
          <a:blip r:embed="rId2"/>
          <a:stretch>
            <a:fillRect/>
          </a:stretch>
        </p:blipFill>
        <p:spPr>
          <a:xfrm>
            <a:off x="6675437" y="1126307"/>
            <a:ext cx="5588090" cy="8153400"/>
          </a:xfrm>
          <a:prstGeom prst="rect">
            <a:avLst/>
          </a:prstGeom>
        </p:spPr>
      </p:pic>
    </p:spTree>
    <p:extLst>
      <p:ext uri="{BB962C8B-B14F-4D97-AF65-F5344CB8AC3E}">
        <p14:creationId xmlns:p14="http://schemas.microsoft.com/office/powerpoint/2010/main" val="185041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solidFill>
              </a:rPr>
              <a:t>Deploy &lt;&gt; on Azure</a:t>
            </a:r>
            <a:endParaRPr lang="en-US" dirty="0"/>
          </a:p>
        </p:txBody>
      </p:sp>
      <p:pic>
        <p:nvPicPr>
          <p:cNvPr id="5" name="Picture Placeholder 4"/>
          <p:cNvPicPr>
            <a:picLocks noGrp="1" noChangeAspect="1"/>
          </p:cNvPicPr>
          <p:nvPr>
            <p:ph type="pic" sz="quarter" idx="16"/>
          </p:nvPr>
        </p:nvPicPr>
        <p:blipFill rotWithShape="1">
          <a:blip r:embed="rId3" cstate="email">
            <a:extLst>
              <a:ext uri="{28A0092B-C50C-407E-A947-70E740481C1C}">
                <a14:useLocalDpi xmlns:a14="http://schemas.microsoft.com/office/drawing/2010/main"/>
              </a:ext>
            </a:extLst>
          </a:blip>
          <a:srcRect l="20" r="20"/>
          <a:stretch/>
        </p:blipFill>
        <p:spPr/>
      </p:pic>
      <p:sp>
        <p:nvSpPr>
          <p:cNvPr id="3" name="Title 2"/>
          <p:cNvSpPr>
            <a:spLocks noGrp="1"/>
          </p:cNvSpPr>
          <p:nvPr>
            <p:ph type="title"/>
          </p:nvPr>
        </p:nvSpPr>
        <p:spPr/>
        <p:txBody>
          <a:bodyPr/>
          <a:lstStyle/>
          <a:p>
            <a:r>
              <a:rPr lang="en-US" dirty="0" smtClean="0"/>
              <a:t>DEMOs</a:t>
            </a:r>
            <a:endParaRPr lang="en-US" dirty="0"/>
          </a:p>
        </p:txBody>
      </p:sp>
    </p:spTree>
    <p:extLst>
      <p:ext uri="{BB962C8B-B14F-4D97-AF65-F5344CB8AC3E}">
        <p14:creationId xmlns:p14="http://schemas.microsoft.com/office/powerpoint/2010/main" val="17472908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Sample Scenarios</a:t>
            </a:r>
            <a:endParaRPr lang="en-US" dirty="0"/>
          </a:p>
        </p:txBody>
      </p:sp>
    </p:spTree>
    <p:extLst>
      <p:ext uri="{BB962C8B-B14F-4D97-AF65-F5344CB8AC3E}">
        <p14:creationId xmlns:p14="http://schemas.microsoft.com/office/powerpoint/2010/main" val="14596020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p:txBody>
          <a:bodyPr/>
          <a:lstStyle/>
          <a:p>
            <a:r>
              <a:rPr lang="en-US" dirty="0"/>
              <a:t>Haishi Bai</a:t>
            </a:r>
          </a:p>
          <a:p>
            <a:r>
              <a:rPr lang="en-US" dirty="0"/>
              <a:t>SENIOR SDE, TED Services &amp; Devices</a:t>
            </a:r>
          </a:p>
          <a:p>
            <a:endParaRPr lang="en-US" dirty="0"/>
          </a:p>
          <a:p>
            <a:r>
              <a:rPr lang="en-US" dirty="0"/>
              <a:t>Mahesh Thiagarajan</a:t>
            </a:r>
          </a:p>
          <a:p>
            <a:r>
              <a:rPr lang="en-US" dirty="0"/>
              <a:t>Senior Program </a:t>
            </a:r>
            <a:r>
              <a:rPr lang="en-US" dirty="0" smtClean="0"/>
              <a:t>Manager, Azure Compute</a:t>
            </a:r>
            <a:endParaRPr lang="en-US" dirty="0"/>
          </a:p>
          <a:p>
            <a:endParaRPr lang="en-US" dirty="0"/>
          </a:p>
          <a:p>
            <a:r>
              <a:rPr lang="en-US" dirty="0"/>
              <a:t>Brian Benz</a:t>
            </a:r>
          </a:p>
          <a:p>
            <a:r>
              <a:rPr lang="en-US" dirty="0"/>
              <a:t>Senior Technical Evangelist</a:t>
            </a:r>
          </a:p>
        </p:txBody>
      </p:sp>
      <p:sp>
        <p:nvSpPr>
          <p:cNvPr id="2" name="Title 1"/>
          <p:cNvSpPr>
            <a:spLocks noGrp="1"/>
          </p:cNvSpPr>
          <p:nvPr>
            <p:ph type="ctrTitle"/>
          </p:nvPr>
        </p:nvSpPr>
        <p:spPr/>
        <p:txBody>
          <a:bodyPr/>
          <a:lstStyle/>
          <a:p>
            <a:r>
              <a:rPr lang="en-US" dirty="0"/>
              <a:t>Deploying Complex Open Source Workloads on Azure </a:t>
            </a:r>
          </a:p>
        </p:txBody>
      </p:sp>
      <p:sp>
        <p:nvSpPr>
          <p:cNvPr id="6" name="Text Placeholder 5"/>
          <p:cNvSpPr>
            <a:spLocks noGrp="1"/>
          </p:cNvSpPr>
          <p:nvPr>
            <p:ph type="body" sz="quarter" idx="13"/>
          </p:nvPr>
        </p:nvSpPr>
        <p:spPr/>
        <p:txBody>
          <a:bodyPr/>
          <a:lstStyle/>
          <a:p>
            <a:r>
              <a:rPr lang="en-US" dirty="0" smtClean="0"/>
              <a:t>2-732</a:t>
            </a:r>
            <a:endParaRPr lang="en-US" dirty="0"/>
          </a:p>
        </p:txBody>
      </p:sp>
    </p:spTree>
    <p:extLst>
      <p:ext uri="{BB962C8B-B14F-4D97-AF65-F5344CB8AC3E}">
        <p14:creationId xmlns:p14="http://schemas.microsoft.com/office/powerpoint/2010/main" val="127114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LAMP</a:t>
            </a:r>
          </a:p>
        </p:txBody>
      </p:sp>
      <p:sp>
        <p:nvSpPr>
          <p:cNvPr id="5" name="Title 4"/>
          <p:cNvSpPr>
            <a:spLocks noGrp="1"/>
          </p:cNvSpPr>
          <p:nvPr>
            <p:ph type="ctrTitle"/>
          </p:nvPr>
        </p:nvSpPr>
        <p:spPr>
          <a:solidFill>
            <a:schemeClr val="accent5"/>
          </a:solidFill>
        </p:spPr>
        <p:txBody>
          <a:bodyPr/>
          <a:lstStyle/>
          <a:p>
            <a:r>
              <a:rPr lang="en-US" dirty="0" smtClean="0"/>
              <a:t>Sample scenarios</a:t>
            </a:r>
            <a:endParaRPr lang="en-US" dirty="0"/>
          </a:p>
        </p:txBody>
      </p:sp>
    </p:spTree>
    <p:extLst>
      <p:ext uri="{BB962C8B-B14F-4D97-AF65-F5344CB8AC3E}">
        <p14:creationId xmlns:p14="http://schemas.microsoft.com/office/powerpoint/2010/main" val="38276901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38664"/>
          </a:xfrm>
        </p:spPr>
        <p:txBody>
          <a:bodyPr/>
          <a:lstStyle/>
          <a:p>
            <a:endParaRPr lang="en-US"/>
          </a:p>
        </p:txBody>
      </p:sp>
      <p:sp>
        <p:nvSpPr>
          <p:cNvPr id="3" name="Title 2"/>
          <p:cNvSpPr>
            <a:spLocks noGrp="1"/>
          </p:cNvSpPr>
          <p:nvPr>
            <p:ph type="title"/>
          </p:nvPr>
        </p:nvSpPr>
        <p:spPr/>
        <p:txBody>
          <a:bodyPr/>
          <a:lstStyle/>
          <a:p>
            <a:r>
              <a:rPr lang="en-US" dirty="0" smtClean="0"/>
              <a:t>Web Apps</a:t>
            </a:r>
            <a:endParaRPr lang="en-US" dirty="0"/>
          </a:p>
        </p:txBody>
      </p:sp>
      <p:pic>
        <p:nvPicPr>
          <p:cNvPr id="4" name="Picture 3"/>
          <p:cNvPicPr>
            <a:picLocks noChangeAspect="1"/>
          </p:cNvPicPr>
          <p:nvPr/>
        </p:nvPicPr>
        <p:blipFill rotWithShape="1">
          <a:blip r:embed="rId2"/>
          <a:srcRect l="426" t="28175" r="24529" b="5236"/>
          <a:stretch/>
        </p:blipFill>
        <p:spPr>
          <a:xfrm>
            <a:off x="275480" y="1212849"/>
            <a:ext cx="11887582" cy="5669636"/>
          </a:xfrm>
          <a:prstGeom prst="rect">
            <a:avLst/>
          </a:prstGeom>
        </p:spPr>
      </p:pic>
    </p:spTree>
    <p:extLst>
      <p:ext uri="{BB962C8B-B14F-4D97-AF65-F5344CB8AC3E}">
        <p14:creationId xmlns:p14="http://schemas.microsoft.com/office/powerpoint/2010/main" val="108928577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VM Depot</a:t>
            </a:r>
            <a:endParaRPr lang="en-US" dirty="0"/>
          </a:p>
        </p:txBody>
      </p:sp>
      <p:sp>
        <p:nvSpPr>
          <p:cNvPr id="2" name="Text Placeholder 1"/>
          <p:cNvSpPr>
            <a:spLocks noGrp="1"/>
          </p:cNvSpPr>
          <p:nvPr>
            <p:ph idx="4294967295"/>
          </p:nvPr>
        </p:nvSpPr>
        <p:spPr>
          <a:xfrm>
            <a:off x="275481" y="1213175"/>
            <a:ext cx="11885514" cy="6300318"/>
          </a:xfrm>
          <a:prstGeom prst="rect">
            <a:avLst/>
          </a:prstGeom>
        </p:spPr>
        <p:txBody>
          <a:bodyPr/>
          <a:lstStyle/>
          <a:p>
            <a:pPr lvl="0"/>
            <a:r>
              <a:rPr lang="en-US" dirty="0" smtClean="0"/>
              <a:t>Azure VM Images</a:t>
            </a:r>
          </a:p>
          <a:p>
            <a:pPr lvl="0"/>
            <a:r>
              <a:rPr lang="en-US" dirty="0" smtClean="0"/>
              <a:t>Community managed</a:t>
            </a:r>
          </a:p>
          <a:p>
            <a:pPr lvl="0"/>
            <a:r>
              <a:rPr lang="en-US" dirty="0" smtClean="0"/>
              <a:t>Linux and FreeBSD images</a:t>
            </a:r>
          </a:p>
          <a:p>
            <a:pPr lvl="0"/>
            <a:r>
              <a:rPr lang="en-US" dirty="0" smtClean="0"/>
              <a:t>Deploy from VM depot</a:t>
            </a:r>
          </a:p>
          <a:p>
            <a:pPr lvl="0"/>
            <a:r>
              <a:rPr lang="en-US" dirty="0" smtClean="0"/>
              <a:t>Deployment scripts and tutorials</a:t>
            </a:r>
          </a:p>
          <a:p>
            <a:pPr lvl="0"/>
            <a:r>
              <a:rPr lang="en-US" dirty="0" smtClean="0"/>
              <a:t>Over 1000 images</a:t>
            </a:r>
          </a:p>
          <a:p>
            <a:pPr lvl="0"/>
            <a:r>
              <a:rPr lang="en-US" dirty="0" smtClean="0"/>
              <a:t>http://</a:t>
            </a:r>
            <a:r>
              <a:rPr lang="en-US" dirty="0" err="1" smtClean="0"/>
              <a:t>aka.ms</a:t>
            </a:r>
            <a:r>
              <a:rPr lang="en-US" dirty="0" smtClean="0"/>
              <a:t>/</a:t>
            </a:r>
            <a:r>
              <a:rPr lang="en-US" dirty="0" err="1" smtClean="0"/>
              <a:t>vmdepot</a:t>
            </a:r>
            <a:endParaRPr lang="en-US" dirty="0" smtClean="0"/>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301900353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7686" t="28063" r="18644" b="2796"/>
          <a:stretch/>
        </p:blipFill>
        <p:spPr>
          <a:xfrm>
            <a:off x="620249" y="496"/>
            <a:ext cx="11261381" cy="6573169"/>
          </a:xfrm>
          <a:prstGeom prst="rect">
            <a:avLst/>
          </a:prstGeom>
        </p:spPr>
      </p:pic>
    </p:spTree>
    <p:extLst>
      <p:ext uri="{BB962C8B-B14F-4D97-AF65-F5344CB8AC3E}">
        <p14:creationId xmlns:p14="http://schemas.microsoft.com/office/powerpoint/2010/main" val="56720082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2536932" y="2997639"/>
            <a:ext cx="7778817" cy="1062567"/>
          </a:xfrm>
          <a:prstGeom prst="rect">
            <a:avLst/>
          </a:prstGeom>
        </p:spPr>
        <p:txBody>
          <a:bodyPr>
            <a:normAutofit/>
          </a:bodyPr>
          <a:lstStyle>
            <a:lvl1pPr algn="l" defTabSz="914400" rtl="0" eaLnBrk="1" latinLnBrk="0" hangingPunct="1">
              <a:lnSpc>
                <a:spcPct val="90000"/>
              </a:lnSpc>
              <a:spcBef>
                <a:spcPct val="0"/>
              </a:spcBef>
              <a:buNone/>
              <a:defRPr sz="5400" kern="1200">
                <a:solidFill>
                  <a:schemeClr val="bg1"/>
                </a:solidFill>
                <a:latin typeface="+mj-lt"/>
                <a:ea typeface="+mj-ea"/>
                <a:cs typeface="+mj-cs"/>
              </a:defRPr>
            </a:lvl1pPr>
          </a:lstStyle>
          <a:p>
            <a:pPr algn="ctr" defTabSz="932563">
              <a:defRPr/>
            </a:pPr>
            <a:r>
              <a:rPr lang="en-US" sz="3264">
                <a:solidFill>
                  <a:srgbClr val="FFFFFF"/>
                </a:solidFill>
              </a:rPr>
              <a:t>Microsoft Runs Mission Critical WordPress Apps on Azure</a:t>
            </a:r>
            <a:endParaRPr lang="en-US" sz="3264" dirty="0">
              <a:gradFill>
                <a:gsLst>
                  <a:gs pos="2917">
                    <a:srgbClr val="FFFFFF"/>
                  </a:gs>
                  <a:gs pos="73000">
                    <a:srgbClr val="FFFFFF"/>
                  </a:gs>
                </a:gsLst>
                <a:lin ang="5400000" scaled="0"/>
              </a:gradFill>
            </a:endParaRPr>
          </a:p>
        </p:txBody>
      </p:sp>
      <p:pic>
        <p:nvPicPr>
          <p:cNvPr id="5" name="Picture 4"/>
          <p:cNvPicPr>
            <a:picLocks noChangeAspect="1"/>
          </p:cNvPicPr>
          <p:nvPr/>
        </p:nvPicPr>
        <p:blipFill rotWithShape="1">
          <a:blip r:embed="rId3"/>
          <a:srcRect l="4869" r="5148" b="1768"/>
          <a:stretch/>
        </p:blipFill>
        <p:spPr>
          <a:xfrm>
            <a:off x="4162907" y="-73"/>
            <a:ext cx="4167572" cy="2671170"/>
          </a:xfrm>
          <a:prstGeom prst="rect">
            <a:avLst/>
          </a:prstGeom>
        </p:spPr>
      </p:pic>
      <p:pic>
        <p:nvPicPr>
          <p:cNvPr id="6" name="Picture 5"/>
          <p:cNvPicPr>
            <a:picLocks noChangeAspect="1"/>
          </p:cNvPicPr>
          <p:nvPr/>
        </p:nvPicPr>
        <p:blipFill rotWithShape="1">
          <a:blip r:embed="rId4"/>
          <a:srcRect l="4154" r="4470"/>
          <a:stretch/>
        </p:blipFill>
        <p:spPr>
          <a:xfrm>
            <a:off x="881" y="0"/>
            <a:ext cx="4162026" cy="2671098"/>
          </a:xfrm>
          <a:prstGeom prst="rect">
            <a:avLst/>
          </a:prstGeom>
        </p:spPr>
      </p:pic>
      <p:pic>
        <p:nvPicPr>
          <p:cNvPr id="7" name="Picture 6"/>
          <p:cNvPicPr>
            <a:picLocks noChangeAspect="1"/>
          </p:cNvPicPr>
          <p:nvPr/>
        </p:nvPicPr>
        <p:blipFill rotWithShape="1">
          <a:blip r:embed="rId5"/>
          <a:srcRect l="4352" r="5804"/>
          <a:stretch/>
        </p:blipFill>
        <p:spPr>
          <a:xfrm>
            <a:off x="8324934" y="-1774"/>
            <a:ext cx="4124576" cy="2672872"/>
          </a:xfrm>
          <a:prstGeom prst="rect">
            <a:avLst/>
          </a:prstGeom>
        </p:spPr>
      </p:pic>
      <p:pic>
        <p:nvPicPr>
          <p:cNvPr id="8" name="Picture 7"/>
          <p:cNvPicPr>
            <a:picLocks noChangeAspect="1"/>
          </p:cNvPicPr>
          <p:nvPr/>
        </p:nvPicPr>
        <p:blipFill rotWithShape="1">
          <a:blip r:embed="rId6"/>
          <a:srcRect l="7009" r="4821"/>
          <a:stretch/>
        </p:blipFill>
        <p:spPr>
          <a:xfrm>
            <a:off x="4162908" y="4329834"/>
            <a:ext cx="4207915" cy="2657540"/>
          </a:xfrm>
          <a:prstGeom prst="rect">
            <a:avLst/>
          </a:prstGeom>
        </p:spPr>
      </p:pic>
      <p:pic>
        <p:nvPicPr>
          <p:cNvPr id="9" name="Picture 8"/>
          <p:cNvPicPr>
            <a:picLocks noChangeAspect="1"/>
          </p:cNvPicPr>
          <p:nvPr/>
        </p:nvPicPr>
        <p:blipFill rotWithShape="1">
          <a:blip r:embed="rId7"/>
          <a:srcRect l="6288" r="4228" b="2146"/>
          <a:stretch/>
        </p:blipFill>
        <p:spPr>
          <a:xfrm>
            <a:off x="14766" y="4329834"/>
            <a:ext cx="4148142" cy="2664691"/>
          </a:xfrm>
          <a:prstGeom prst="rect">
            <a:avLst/>
          </a:prstGeom>
        </p:spPr>
      </p:pic>
      <p:pic>
        <p:nvPicPr>
          <p:cNvPr id="10" name="Picture 9"/>
          <p:cNvPicPr>
            <a:picLocks noChangeAspect="1"/>
          </p:cNvPicPr>
          <p:nvPr/>
        </p:nvPicPr>
        <p:blipFill rotWithShape="1">
          <a:blip r:embed="rId8"/>
          <a:srcRect l="6821" r="2524"/>
          <a:stretch/>
        </p:blipFill>
        <p:spPr>
          <a:xfrm>
            <a:off x="8324933" y="4329834"/>
            <a:ext cx="4131839" cy="2671098"/>
          </a:xfrm>
          <a:prstGeom prst="rect">
            <a:avLst/>
          </a:prstGeom>
        </p:spPr>
      </p:pic>
    </p:spTree>
    <p:extLst>
      <p:ext uri="{BB962C8B-B14F-4D97-AF65-F5344CB8AC3E}">
        <p14:creationId xmlns:p14="http://schemas.microsoft.com/office/powerpoint/2010/main" val="230130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par>
                                <p:cTn id="9" presetID="12" presetClass="entr" presetSubtype="1" fill="hold"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down)">
                                      <p:cBhvr>
                                        <p:cTn id="12" dur="500"/>
                                        <p:tgtEl>
                                          <p:spTgt spid="5"/>
                                        </p:tgtEl>
                                      </p:cBhvr>
                                    </p:animEffect>
                                  </p:childTnLst>
                                </p:cTn>
                              </p:par>
                              <p:par>
                                <p:cTn id="13" presetID="12" presetClass="entr" presetSubtype="1"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par>
                                <p:cTn id="17" presetID="12" presetClass="entr" presetSubtype="4"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par>
                                <p:cTn id="21" presetID="12" presetClass="entr" presetSubtype="4" fill="hold" nodeType="withEffect">
                                  <p:stCondLst>
                                    <p:cond delay="4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ppt_y</p:attrName>
                                        </p:attrNameLst>
                                      </p:cBhvr>
                                      <p:tavLst>
                                        <p:tav tm="0">
                                          <p:val>
                                            <p:strVal val="#ppt_y+#ppt_h*1.125000"/>
                                          </p:val>
                                        </p:tav>
                                        <p:tav tm="100000">
                                          <p:val>
                                            <p:strVal val="#ppt_y"/>
                                          </p:val>
                                        </p:tav>
                                      </p:tavLst>
                                    </p:anim>
                                    <p:animEffect transition="in" filter="wipe(up)">
                                      <p:cBhvr>
                                        <p:cTn id="24" dur="500"/>
                                        <p:tgtEl>
                                          <p:spTgt spid="10"/>
                                        </p:tgtEl>
                                      </p:cBhvr>
                                    </p:animEffect>
                                  </p:childTnLst>
                                </p:cTn>
                              </p:par>
                              <p:par>
                                <p:cTn id="25" presetID="12" presetClass="entr" presetSubtype="4" fill="hold"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solidFill>
                  <a:schemeClr val="tx1"/>
                </a:solidFill>
              </a:rPr>
              <a:t>Deploying WordPress on Azure via Web Apps and VM Depot</a:t>
            </a:r>
            <a:endParaRPr lang="en-US" dirty="0"/>
          </a:p>
        </p:txBody>
      </p:sp>
      <p:pic>
        <p:nvPicPr>
          <p:cNvPr id="5" name="Picture Placeholder 4"/>
          <p:cNvPicPr>
            <a:picLocks noGrp="1" noChangeAspect="1"/>
          </p:cNvPicPr>
          <p:nvPr>
            <p:ph type="pic" sz="quarter" idx="16"/>
          </p:nvPr>
        </p:nvPicPr>
        <p:blipFill rotWithShape="1">
          <a:blip r:embed="rId3" cstate="email">
            <a:extLst>
              <a:ext uri="{28A0092B-C50C-407E-A947-70E740481C1C}">
                <a14:useLocalDpi xmlns:a14="http://schemas.microsoft.com/office/drawing/2010/main"/>
              </a:ext>
            </a:extLst>
          </a:blip>
          <a:srcRect l="20" r="20"/>
          <a:stretch/>
        </p:blipFill>
        <p:spPr/>
      </p:pic>
      <p:sp>
        <p:nvSpPr>
          <p:cNvPr id="3" name="Title 2"/>
          <p:cNvSpPr>
            <a:spLocks noGrp="1"/>
          </p:cNvSpPr>
          <p:nvPr>
            <p:ph type="title"/>
          </p:nvPr>
        </p:nvSpPr>
        <p:spPr/>
        <p:txBody>
          <a:bodyPr/>
          <a:lstStyle/>
          <a:p>
            <a:r>
              <a:rPr lang="en-US" dirty="0" smtClean="0"/>
              <a:t>DEMOs</a:t>
            </a:r>
            <a:endParaRPr lang="en-US" dirty="0"/>
          </a:p>
        </p:txBody>
      </p:sp>
    </p:spTree>
    <p:extLst>
      <p:ext uri="{BB962C8B-B14F-4D97-AF65-F5344CB8AC3E}">
        <p14:creationId xmlns:p14="http://schemas.microsoft.com/office/powerpoint/2010/main" val="14517776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Azure Toolkit for Eclipse</a:t>
            </a:r>
          </a:p>
        </p:txBody>
      </p:sp>
      <p:sp>
        <p:nvSpPr>
          <p:cNvPr id="2" name="Text Placeholder 1"/>
          <p:cNvSpPr>
            <a:spLocks noGrp="1"/>
          </p:cNvSpPr>
          <p:nvPr>
            <p:ph idx="4294967295"/>
          </p:nvPr>
        </p:nvSpPr>
        <p:spPr>
          <a:xfrm>
            <a:off x="530467" y="1476910"/>
            <a:ext cx="11373923" cy="5182483"/>
          </a:xfrm>
          <a:prstGeom prst="rect">
            <a:avLst/>
          </a:prstGeom>
        </p:spPr>
        <p:txBody>
          <a:bodyPr/>
          <a:lstStyle/>
          <a:p>
            <a:r>
              <a:rPr lang="en-US" sz="3597" dirty="0"/>
              <a:t>Test with Azure Emulator</a:t>
            </a:r>
          </a:p>
          <a:p>
            <a:r>
              <a:rPr lang="en-US" sz="3597" dirty="0"/>
              <a:t>SSL</a:t>
            </a:r>
          </a:p>
          <a:p>
            <a:r>
              <a:rPr lang="en-US" sz="3597" dirty="0"/>
              <a:t>Sticky Sessions</a:t>
            </a:r>
          </a:p>
          <a:p>
            <a:r>
              <a:rPr lang="en-US" sz="3597" dirty="0"/>
              <a:t>Configure your roles</a:t>
            </a:r>
          </a:p>
          <a:p>
            <a:pPr lvl="1"/>
            <a:r>
              <a:rPr lang="en-US" sz="1999" dirty="0"/>
              <a:t>Instance count</a:t>
            </a:r>
          </a:p>
          <a:p>
            <a:pPr lvl="1"/>
            <a:r>
              <a:rPr lang="en-US" sz="1999" dirty="0"/>
              <a:t>Size</a:t>
            </a:r>
          </a:p>
          <a:p>
            <a:pPr lvl="1"/>
            <a:r>
              <a:rPr lang="en-US" sz="1999" dirty="0"/>
              <a:t>Endpoints</a:t>
            </a:r>
          </a:p>
          <a:p>
            <a:pPr lvl="1"/>
            <a:r>
              <a:rPr lang="en-US" sz="1999" dirty="0"/>
              <a:t>Names</a:t>
            </a:r>
          </a:p>
          <a:p>
            <a:r>
              <a:rPr lang="en-US" sz="3597" dirty="0"/>
              <a:t>Self-Signed Certs for testing</a:t>
            </a:r>
          </a:p>
          <a:p>
            <a:r>
              <a:rPr lang="en-US" sz="3597" dirty="0"/>
              <a:t>Publish to Azure</a:t>
            </a:r>
          </a:p>
        </p:txBody>
      </p:sp>
    </p:spTree>
    <p:extLst>
      <p:ext uri="{BB962C8B-B14F-4D97-AF65-F5344CB8AC3E}">
        <p14:creationId xmlns:p14="http://schemas.microsoft.com/office/powerpoint/2010/main" val="404701678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MS Open Tech Tools Plugin </a:t>
            </a:r>
            <a:r>
              <a:rPr lang="en-US" dirty="0"/>
              <a:t>for </a:t>
            </a:r>
            <a:r>
              <a:rPr lang="en-US" dirty="0" smtClean="0"/>
              <a:t>IntelliJ</a:t>
            </a:r>
            <a:endParaRPr lang="en-US" dirty="0"/>
          </a:p>
        </p:txBody>
      </p:sp>
      <p:sp>
        <p:nvSpPr>
          <p:cNvPr id="2" name="Text Placeholder 1"/>
          <p:cNvSpPr>
            <a:spLocks noGrp="1"/>
          </p:cNvSpPr>
          <p:nvPr>
            <p:ph idx="4294967295"/>
          </p:nvPr>
        </p:nvSpPr>
        <p:spPr>
          <a:xfrm>
            <a:off x="530467" y="1476909"/>
            <a:ext cx="11373923" cy="5345844"/>
          </a:xfrm>
          <a:prstGeom prst="rect">
            <a:avLst/>
          </a:prstGeom>
        </p:spPr>
        <p:txBody>
          <a:bodyPr/>
          <a:lstStyle/>
          <a:p>
            <a:r>
              <a:rPr lang="en-US" sz="3597" dirty="0"/>
              <a:t>Limited Java functionality compared to the Eclipse Toolkit</a:t>
            </a:r>
          </a:p>
          <a:p>
            <a:pPr lvl="1"/>
            <a:r>
              <a:rPr lang="en-US" sz="3189" dirty="0"/>
              <a:t>Test using Azure Emulator, deploy to Azure</a:t>
            </a:r>
          </a:p>
          <a:p>
            <a:pPr lvl="1"/>
            <a:r>
              <a:rPr lang="en-US" sz="3189" dirty="0"/>
              <a:t>Configure deployment components for more advanced deployment configurations</a:t>
            </a:r>
          </a:p>
          <a:p>
            <a:pPr lvl="1"/>
            <a:r>
              <a:rPr lang="en-US" sz="3189" dirty="0"/>
              <a:t>Configure Azure storage accounts for your deployments to use</a:t>
            </a:r>
          </a:p>
          <a:p>
            <a:pPr lvl="1"/>
            <a:r>
              <a:rPr lang="en-US" sz="3264" dirty="0"/>
              <a:t>Enable sticky sessions (session affinity)</a:t>
            </a:r>
          </a:p>
          <a:p>
            <a:pPr lvl="1"/>
            <a:r>
              <a:rPr lang="en-US" sz="3264" dirty="0"/>
              <a:t>Add additional Java applications to your deployment (as WAR files)</a:t>
            </a:r>
          </a:p>
        </p:txBody>
      </p:sp>
    </p:spTree>
    <p:extLst>
      <p:ext uri="{BB962C8B-B14F-4D97-AF65-F5344CB8AC3E}">
        <p14:creationId xmlns:p14="http://schemas.microsoft.com/office/powerpoint/2010/main" val="406590978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t>Deploying a Tomcat Java App to Cloud Services </a:t>
            </a:r>
          </a:p>
        </p:txBody>
      </p:sp>
      <p:pic>
        <p:nvPicPr>
          <p:cNvPr id="5" name="Picture Placeholder 4"/>
          <p:cNvPicPr>
            <a:picLocks noGrp="1" noChangeAspect="1"/>
          </p:cNvPicPr>
          <p:nvPr>
            <p:ph type="pic" sz="quarter" idx="16"/>
          </p:nvPr>
        </p:nvPicPr>
        <p:blipFill rotWithShape="1">
          <a:blip r:embed="rId3" cstate="email">
            <a:extLst>
              <a:ext uri="{28A0092B-C50C-407E-A947-70E740481C1C}">
                <a14:useLocalDpi xmlns:a14="http://schemas.microsoft.com/office/drawing/2010/main"/>
              </a:ext>
            </a:extLst>
          </a:blip>
          <a:srcRect l="20" r="20"/>
          <a:stretch/>
        </p:blipFill>
        <p:spPr/>
      </p:pic>
      <p:sp>
        <p:nvSpPr>
          <p:cNvPr id="3" name="Title 2"/>
          <p:cNvSpPr>
            <a:spLocks noGrp="1"/>
          </p:cNvSpPr>
          <p:nvPr>
            <p:ph type="title"/>
          </p:nvPr>
        </p:nvSpPr>
        <p:spPr/>
        <p:txBody>
          <a:bodyPr/>
          <a:lstStyle/>
          <a:p>
            <a:r>
              <a:rPr lang="en-US" dirty="0" smtClean="0"/>
              <a:t>DEMOs</a:t>
            </a:r>
            <a:endParaRPr lang="en-US" dirty="0"/>
          </a:p>
        </p:txBody>
      </p:sp>
    </p:spTree>
    <p:extLst>
      <p:ext uri="{BB962C8B-B14F-4D97-AF65-F5344CB8AC3E}">
        <p14:creationId xmlns:p14="http://schemas.microsoft.com/office/powerpoint/2010/main" val="42026690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Sample Scenarios</a:t>
            </a:r>
            <a:endParaRPr lang="en-US" dirty="0"/>
          </a:p>
        </p:txBody>
      </p:sp>
    </p:spTree>
    <p:extLst>
      <p:ext uri="{BB962C8B-B14F-4D97-AF65-F5344CB8AC3E}">
        <p14:creationId xmlns:p14="http://schemas.microsoft.com/office/powerpoint/2010/main" val="5342018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Azure Loves Open Source</a:t>
            </a:r>
          </a:p>
          <a:p>
            <a:r>
              <a:rPr lang="en-US" dirty="0" smtClean="0"/>
              <a:t>Why Use OSS on Azure</a:t>
            </a:r>
          </a:p>
          <a:p>
            <a:r>
              <a:rPr lang="en-US" dirty="0" smtClean="0"/>
              <a:t>Sample Scenarios</a:t>
            </a:r>
          </a:p>
        </p:txBody>
      </p:sp>
      <p:pic>
        <p:nvPicPr>
          <p:cNvPr id="4" name="Picture Placeholder 3"/>
          <p:cNvPicPr>
            <a:picLocks noGrp="1" noChangeAspect="1"/>
          </p:cNvPicPr>
          <p:nvPr>
            <p:ph type="pic" sz="quarter" idx="16"/>
          </p:nvPr>
        </p:nvPicPr>
        <p:blipFill rotWithShape="1">
          <a:blip r:embed="rId3" cstate="email">
            <a:extLst>
              <a:ext uri="{28A0092B-C50C-407E-A947-70E740481C1C}">
                <a14:useLocalDpi xmlns:a14="http://schemas.microsoft.com/office/drawing/2010/main"/>
              </a:ext>
            </a:extLst>
          </a:blip>
          <a:srcRect l="16545" r="16545"/>
          <a:stretch/>
        </p:blipFill>
        <p:spPr/>
      </p:pic>
      <p:sp>
        <p:nvSpPr>
          <p:cNvPr id="5" name="Title 4"/>
          <p:cNvSpPr>
            <a:spLocks noGrp="1"/>
          </p:cNvSpPr>
          <p:nvPr>
            <p:ph type="title"/>
          </p:nvPr>
        </p:nvSpPr>
        <p:spPr/>
        <p:txBody>
          <a:bodyPr/>
          <a:lstStyle/>
          <a:p>
            <a:r>
              <a:rPr lang="en-US" dirty="0" smtClean="0"/>
              <a:t>Agenda</a:t>
            </a:r>
            <a:br>
              <a:rPr lang="en-US" dirty="0" smtClean="0"/>
            </a:br>
            <a:endParaRPr lang="en-US" dirty="0"/>
          </a:p>
        </p:txBody>
      </p:sp>
    </p:spTree>
    <p:extLst>
      <p:ext uri="{BB962C8B-B14F-4D97-AF65-F5344CB8AC3E}">
        <p14:creationId xmlns:p14="http://schemas.microsoft.com/office/powerpoint/2010/main" val="31933214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Big Data</a:t>
            </a:r>
          </a:p>
        </p:txBody>
      </p:sp>
      <p:sp>
        <p:nvSpPr>
          <p:cNvPr id="5" name="Title 4"/>
          <p:cNvSpPr>
            <a:spLocks noGrp="1"/>
          </p:cNvSpPr>
          <p:nvPr>
            <p:ph type="ctrTitle"/>
          </p:nvPr>
        </p:nvSpPr>
        <p:spPr>
          <a:solidFill>
            <a:schemeClr val="accent3"/>
          </a:solidFill>
        </p:spPr>
        <p:txBody>
          <a:bodyPr/>
          <a:lstStyle/>
          <a:p>
            <a:r>
              <a:rPr lang="en-US" dirty="0" smtClean="0"/>
              <a:t>Sample scenarios</a:t>
            </a:r>
            <a:endParaRPr lang="en-US" dirty="0"/>
          </a:p>
        </p:txBody>
      </p:sp>
    </p:spTree>
    <p:extLst>
      <p:ext uri="{BB962C8B-B14F-4D97-AF65-F5344CB8AC3E}">
        <p14:creationId xmlns:p14="http://schemas.microsoft.com/office/powerpoint/2010/main" val="4041644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2114" y="525458"/>
            <a:ext cx="1752600" cy="914400"/>
          </a:xfrm>
          <a:prstGeom prst="rect">
            <a:avLst/>
          </a:prstGeom>
        </p:spPr>
        <p:style>
          <a:lnRef idx="3">
            <a:schemeClr val="lt1"/>
          </a:lnRef>
          <a:fillRef idx="1">
            <a:schemeClr val="accent2"/>
          </a:fillRef>
          <a:effectRef idx="1">
            <a:schemeClr val="accent2"/>
          </a:effectRef>
          <a:fontRef idx="minor">
            <a:schemeClr val="lt1"/>
          </a:fontRef>
        </p:style>
        <p:txBody>
          <a:bodyPr wrap="square" lIns="182880" tIns="146304" rIns="182880" bIns="146304" rtlCol="0">
            <a:noAutofit/>
          </a:bodyPr>
          <a:lstStyle/>
          <a:p>
            <a:pPr>
              <a:lnSpc>
                <a:spcPct val="90000"/>
              </a:lnSpc>
              <a:spcAft>
                <a:spcPts val="600"/>
              </a:spcAft>
            </a:pPr>
            <a:r>
              <a:rPr lang="en-US" sz="2400" dirty="0" smtClean="0">
                <a:gradFill>
                  <a:gsLst>
                    <a:gs pos="2917">
                      <a:schemeClr val="tx1"/>
                    </a:gs>
                    <a:gs pos="30000">
                      <a:schemeClr val="tx1"/>
                    </a:gs>
                  </a:gsLst>
                  <a:lin ang="5400000" scaled="0"/>
                </a:gradFill>
              </a:rPr>
              <a:t>Produce</a:t>
            </a:r>
          </a:p>
        </p:txBody>
      </p:sp>
      <p:sp>
        <p:nvSpPr>
          <p:cNvPr id="6" name="TextBox 5"/>
          <p:cNvSpPr txBox="1"/>
          <p:nvPr/>
        </p:nvSpPr>
        <p:spPr>
          <a:xfrm>
            <a:off x="2350579" y="525458"/>
            <a:ext cx="1752600" cy="914400"/>
          </a:xfrm>
          <a:prstGeom prst="rect">
            <a:avLst/>
          </a:prstGeom>
        </p:spPr>
        <p:style>
          <a:lnRef idx="3">
            <a:schemeClr val="lt1"/>
          </a:lnRef>
          <a:fillRef idx="1">
            <a:schemeClr val="accent2"/>
          </a:fillRef>
          <a:effectRef idx="1">
            <a:schemeClr val="accent2"/>
          </a:effectRef>
          <a:fontRef idx="minor">
            <a:schemeClr val="lt1"/>
          </a:fontRef>
        </p:style>
        <p:txBody>
          <a:bodyPr wrap="square" lIns="182880" tIns="146304" rIns="182880" bIns="146304" rtlCol="0">
            <a:noAutofit/>
          </a:bodyPr>
          <a:lstStyle/>
          <a:p>
            <a:pPr>
              <a:lnSpc>
                <a:spcPct val="90000"/>
              </a:lnSpc>
              <a:spcAft>
                <a:spcPts val="600"/>
              </a:spcAft>
            </a:pPr>
            <a:r>
              <a:rPr lang="en-US" sz="2400" dirty="0" smtClean="0">
                <a:gradFill>
                  <a:gsLst>
                    <a:gs pos="2917">
                      <a:schemeClr val="tx1"/>
                    </a:gs>
                    <a:gs pos="30000">
                      <a:schemeClr val="tx1"/>
                    </a:gs>
                  </a:gsLst>
                  <a:lin ang="5400000" scaled="0"/>
                </a:gradFill>
              </a:rPr>
              <a:t>Collect</a:t>
            </a:r>
          </a:p>
        </p:txBody>
      </p:sp>
      <p:sp>
        <p:nvSpPr>
          <p:cNvPr id="7" name="TextBox 6"/>
          <p:cNvSpPr txBox="1"/>
          <p:nvPr/>
        </p:nvSpPr>
        <p:spPr>
          <a:xfrm>
            <a:off x="4289044" y="525458"/>
            <a:ext cx="1752600" cy="914400"/>
          </a:xfrm>
          <a:prstGeom prst="rect">
            <a:avLst/>
          </a:prstGeom>
        </p:spPr>
        <p:style>
          <a:lnRef idx="3">
            <a:schemeClr val="lt1"/>
          </a:lnRef>
          <a:fillRef idx="1">
            <a:schemeClr val="accent2"/>
          </a:fillRef>
          <a:effectRef idx="1">
            <a:schemeClr val="accent2"/>
          </a:effectRef>
          <a:fontRef idx="minor">
            <a:schemeClr val="lt1"/>
          </a:fontRef>
        </p:style>
        <p:txBody>
          <a:bodyPr wrap="square" lIns="182880" tIns="146304" rIns="182880" bIns="146304" rtlCol="0">
            <a:noAutofit/>
          </a:bodyPr>
          <a:lstStyle/>
          <a:p>
            <a:pPr>
              <a:lnSpc>
                <a:spcPct val="90000"/>
              </a:lnSpc>
              <a:spcAft>
                <a:spcPts val="600"/>
              </a:spcAft>
            </a:pPr>
            <a:r>
              <a:rPr lang="en-US" sz="2400" dirty="0" smtClean="0">
                <a:gradFill>
                  <a:gsLst>
                    <a:gs pos="2917">
                      <a:schemeClr val="tx1"/>
                    </a:gs>
                    <a:gs pos="30000">
                      <a:schemeClr val="tx1"/>
                    </a:gs>
                  </a:gsLst>
                  <a:lin ang="5400000" scaled="0"/>
                </a:gradFill>
              </a:rPr>
              <a:t>Ingress</a:t>
            </a:r>
          </a:p>
        </p:txBody>
      </p:sp>
      <p:sp>
        <p:nvSpPr>
          <p:cNvPr id="8" name="TextBox 7"/>
          <p:cNvSpPr txBox="1"/>
          <p:nvPr/>
        </p:nvSpPr>
        <p:spPr>
          <a:xfrm>
            <a:off x="6227509" y="525458"/>
            <a:ext cx="1752600" cy="914400"/>
          </a:xfrm>
          <a:prstGeom prst="rect">
            <a:avLst/>
          </a:prstGeom>
        </p:spPr>
        <p:style>
          <a:lnRef idx="3">
            <a:schemeClr val="lt1"/>
          </a:lnRef>
          <a:fillRef idx="1">
            <a:schemeClr val="accent2"/>
          </a:fillRef>
          <a:effectRef idx="1">
            <a:schemeClr val="accent2"/>
          </a:effectRef>
          <a:fontRef idx="minor">
            <a:schemeClr val="lt1"/>
          </a:fontRef>
        </p:style>
        <p:txBody>
          <a:bodyPr wrap="square" lIns="182880" tIns="146304" rIns="182880" bIns="146304" rtlCol="0">
            <a:noAutofit/>
          </a:bodyPr>
          <a:lstStyle/>
          <a:p>
            <a:pPr>
              <a:lnSpc>
                <a:spcPct val="90000"/>
              </a:lnSpc>
              <a:spcAft>
                <a:spcPts val="600"/>
              </a:spcAft>
            </a:pPr>
            <a:r>
              <a:rPr lang="en-US" sz="2400" dirty="0" smtClean="0">
                <a:gradFill>
                  <a:gsLst>
                    <a:gs pos="2917">
                      <a:schemeClr val="tx1"/>
                    </a:gs>
                    <a:gs pos="30000">
                      <a:schemeClr val="tx1"/>
                    </a:gs>
                  </a:gsLst>
                  <a:lin ang="5400000" scaled="0"/>
                </a:gradFill>
              </a:rPr>
              <a:t>Transform</a:t>
            </a:r>
          </a:p>
        </p:txBody>
      </p:sp>
      <p:sp>
        <p:nvSpPr>
          <p:cNvPr id="9" name="TextBox 8"/>
          <p:cNvSpPr txBox="1"/>
          <p:nvPr/>
        </p:nvSpPr>
        <p:spPr>
          <a:xfrm>
            <a:off x="8165974" y="525458"/>
            <a:ext cx="1752600" cy="914400"/>
          </a:xfrm>
          <a:prstGeom prst="rect">
            <a:avLst/>
          </a:prstGeom>
        </p:spPr>
        <p:style>
          <a:lnRef idx="3">
            <a:schemeClr val="lt1"/>
          </a:lnRef>
          <a:fillRef idx="1">
            <a:schemeClr val="accent2"/>
          </a:fillRef>
          <a:effectRef idx="1">
            <a:schemeClr val="accent2"/>
          </a:effectRef>
          <a:fontRef idx="minor">
            <a:schemeClr val="lt1"/>
          </a:fontRef>
        </p:style>
        <p:txBody>
          <a:bodyPr wrap="square" lIns="182880" tIns="146304" rIns="182880" bIns="146304" rtlCol="0">
            <a:noAutofit/>
          </a:bodyPr>
          <a:lstStyle/>
          <a:p>
            <a:pPr>
              <a:lnSpc>
                <a:spcPct val="90000"/>
              </a:lnSpc>
              <a:spcAft>
                <a:spcPts val="600"/>
              </a:spcAft>
            </a:pPr>
            <a:r>
              <a:rPr lang="en-US" sz="2400" dirty="0" smtClean="0">
                <a:gradFill>
                  <a:gsLst>
                    <a:gs pos="2917">
                      <a:schemeClr val="tx1"/>
                    </a:gs>
                    <a:gs pos="30000">
                      <a:schemeClr val="tx1"/>
                    </a:gs>
                  </a:gsLst>
                  <a:lin ang="5400000" scaled="0"/>
                </a:gradFill>
              </a:rPr>
              <a:t>Store</a:t>
            </a:r>
          </a:p>
        </p:txBody>
      </p:sp>
      <p:sp>
        <p:nvSpPr>
          <p:cNvPr id="10" name="TextBox 9"/>
          <p:cNvSpPr txBox="1"/>
          <p:nvPr/>
        </p:nvSpPr>
        <p:spPr>
          <a:xfrm>
            <a:off x="10104437" y="525458"/>
            <a:ext cx="1752600" cy="914400"/>
          </a:xfrm>
          <a:prstGeom prst="rect">
            <a:avLst/>
          </a:prstGeom>
        </p:spPr>
        <p:style>
          <a:lnRef idx="3">
            <a:schemeClr val="lt1"/>
          </a:lnRef>
          <a:fillRef idx="1">
            <a:schemeClr val="accent2"/>
          </a:fillRef>
          <a:effectRef idx="1">
            <a:schemeClr val="accent2"/>
          </a:effectRef>
          <a:fontRef idx="minor">
            <a:schemeClr val="lt1"/>
          </a:fontRef>
        </p:style>
        <p:txBody>
          <a:bodyPr wrap="square" lIns="182880" tIns="146304" rIns="182880" bIns="146304" rtlCol="0">
            <a:noAutofit/>
          </a:bodyPr>
          <a:lstStyle/>
          <a:p>
            <a:pPr>
              <a:lnSpc>
                <a:spcPct val="90000"/>
              </a:lnSpc>
              <a:spcAft>
                <a:spcPts val="600"/>
              </a:spcAft>
            </a:pPr>
            <a:r>
              <a:rPr lang="en-US" sz="2400" dirty="0" smtClean="0">
                <a:gradFill>
                  <a:gsLst>
                    <a:gs pos="2917">
                      <a:schemeClr val="tx1"/>
                    </a:gs>
                    <a:gs pos="30000">
                      <a:schemeClr val="tx1"/>
                    </a:gs>
                  </a:gsLst>
                  <a:lin ang="5400000" scaled="0"/>
                </a:gradFill>
              </a:rPr>
              <a:t>Present</a:t>
            </a:r>
          </a:p>
          <a:p>
            <a:pPr>
              <a:lnSpc>
                <a:spcPct val="90000"/>
              </a:lnSpc>
              <a:spcAft>
                <a:spcPts val="600"/>
              </a:spcAft>
            </a:pPr>
            <a:r>
              <a:rPr lang="en-US" sz="2400" dirty="0" smtClean="0">
                <a:gradFill>
                  <a:gsLst>
                    <a:gs pos="2917">
                      <a:schemeClr val="tx1"/>
                    </a:gs>
                    <a:gs pos="30000">
                      <a:schemeClr val="tx1"/>
                    </a:gs>
                  </a:gsLst>
                  <a:lin ang="5400000" scaled="0"/>
                </a:gradFill>
              </a:rPr>
              <a:t>Act</a:t>
            </a:r>
          </a:p>
        </p:txBody>
      </p:sp>
      <p:sp>
        <p:nvSpPr>
          <p:cNvPr id="12" name="Rectangle 11"/>
          <p:cNvSpPr/>
          <p:nvPr/>
        </p:nvSpPr>
        <p:spPr bwMode="auto">
          <a:xfrm>
            <a:off x="412114" y="1439858"/>
            <a:ext cx="1752600" cy="51816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2350579" y="1439858"/>
            <a:ext cx="1752600" cy="51816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4289042" y="1439858"/>
            <a:ext cx="1752600" cy="51816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6227511" y="1439858"/>
            <a:ext cx="1752600" cy="51816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8165968" y="1439858"/>
            <a:ext cx="1752600" cy="51816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10104756" y="1439858"/>
            <a:ext cx="1752600" cy="51816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nvGrpSpPr>
          <p:cNvPr id="71" name="Group 70"/>
          <p:cNvGrpSpPr/>
          <p:nvPr/>
        </p:nvGrpSpPr>
        <p:grpSpPr>
          <a:xfrm>
            <a:off x="696561" y="1530180"/>
            <a:ext cx="1219200" cy="1244235"/>
            <a:chOff x="696561" y="1530180"/>
            <a:chExt cx="1219200" cy="1244235"/>
          </a:xfrm>
        </p:grpSpPr>
        <p:pic>
          <p:nvPicPr>
            <p:cNvPr id="22" name="Picture 21"/>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915461" y="1530180"/>
              <a:ext cx="731520" cy="731520"/>
            </a:xfrm>
            <a:prstGeom prst="rect">
              <a:avLst/>
            </a:prstGeom>
          </p:spPr>
        </p:pic>
        <p:sp>
          <p:nvSpPr>
            <p:cNvPr id="25" name="TextBox 24"/>
            <p:cNvSpPr txBox="1"/>
            <p:nvPr/>
          </p:nvSpPr>
          <p:spPr>
            <a:xfrm>
              <a:off x="696561" y="2312750"/>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Application</a:t>
              </a:r>
            </a:p>
          </p:txBody>
        </p:sp>
      </p:grpSp>
      <p:grpSp>
        <p:nvGrpSpPr>
          <p:cNvPr id="79" name="Group 78"/>
          <p:cNvGrpSpPr/>
          <p:nvPr/>
        </p:nvGrpSpPr>
        <p:grpSpPr>
          <a:xfrm>
            <a:off x="4555742" y="1556626"/>
            <a:ext cx="1219200" cy="1217789"/>
            <a:chOff x="4555742" y="1556626"/>
            <a:chExt cx="1219200" cy="1217789"/>
          </a:xfrm>
        </p:grpSpPr>
        <p:pic>
          <p:nvPicPr>
            <p:cNvPr id="19" name="Picture 18"/>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775197" y="1556626"/>
              <a:ext cx="731520" cy="731520"/>
            </a:xfrm>
            <a:prstGeom prst="rect">
              <a:avLst/>
            </a:prstGeom>
          </p:spPr>
        </p:pic>
        <p:sp>
          <p:nvSpPr>
            <p:cNvPr id="26" name="TextBox 25"/>
            <p:cNvSpPr txBox="1"/>
            <p:nvPr/>
          </p:nvSpPr>
          <p:spPr>
            <a:xfrm>
              <a:off x="4555742" y="2312750"/>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Event Hubs</a:t>
              </a:r>
            </a:p>
          </p:txBody>
        </p:sp>
      </p:grpSp>
      <p:grpSp>
        <p:nvGrpSpPr>
          <p:cNvPr id="83" name="Group 82"/>
          <p:cNvGrpSpPr/>
          <p:nvPr/>
        </p:nvGrpSpPr>
        <p:grpSpPr>
          <a:xfrm>
            <a:off x="6220973" y="1537939"/>
            <a:ext cx="1752609" cy="1236476"/>
            <a:chOff x="6220973" y="1537939"/>
            <a:chExt cx="1752609" cy="1236476"/>
          </a:xfrm>
        </p:grpSpPr>
        <p:pic>
          <p:nvPicPr>
            <p:cNvPr id="21" name="Picture 20"/>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6713664" y="1537939"/>
              <a:ext cx="731520" cy="731520"/>
            </a:xfrm>
            <a:prstGeom prst="rect">
              <a:avLst/>
            </a:prstGeom>
          </p:spPr>
        </p:pic>
        <p:sp>
          <p:nvSpPr>
            <p:cNvPr id="27" name="TextBox 26"/>
            <p:cNvSpPr txBox="1"/>
            <p:nvPr/>
          </p:nvSpPr>
          <p:spPr>
            <a:xfrm>
              <a:off x="6220973" y="2312750"/>
              <a:ext cx="1752609"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Stream Analytics</a:t>
              </a:r>
            </a:p>
          </p:txBody>
        </p:sp>
      </p:grpSp>
      <p:grpSp>
        <p:nvGrpSpPr>
          <p:cNvPr id="87" name="Group 86"/>
          <p:cNvGrpSpPr/>
          <p:nvPr/>
        </p:nvGrpSpPr>
        <p:grpSpPr>
          <a:xfrm>
            <a:off x="8345299" y="1570776"/>
            <a:ext cx="1448098" cy="1179034"/>
            <a:chOff x="8345299" y="1570776"/>
            <a:chExt cx="1448098" cy="1179034"/>
          </a:xfrm>
        </p:grpSpPr>
        <p:pic>
          <p:nvPicPr>
            <p:cNvPr id="23" name="Picture 22"/>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8647597" y="1570776"/>
              <a:ext cx="731520" cy="731520"/>
            </a:xfrm>
            <a:prstGeom prst="rect">
              <a:avLst/>
            </a:prstGeom>
          </p:spPr>
        </p:pic>
        <p:sp>
          <p:nvSpPr>
            <p:cNvPr id="28" name="TextBox 27"/>
            <p:cNvSpPr txBox="1"/>
            <p:nvPr/>
          </p:nvSpPr>
          <p:spPr>
            <a:xfrm>
              <a:off x="8345299" y="2288145"/>
              <a:ext cx="1448098"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Azure Storage</a:t>
              </a:r>
            </a:p>
          </p:txBody>
        </p:sp>
      </p:grpSp>
      <p:grpSp>
        <p:nvGrpSpPr>
          <p:cNvPr id="84" name="Group 83"/>
          <p:cNvGrpSpPr/>
          <p:nvPr/>
        </p:nvGrpSpPr>
        <p:grpSpPr>
          <a:xfrm>
            <a:off x="6110191" y="2753986"/>
            <a:ext cx="1938466" cy="1240685"/>
            <a:chOff x="6110191" y="2753986"/>
            <a:chExt cx="1938466" cy="1240685"/>
          </a:xfrm>
        </p:grpSpPr>
        <p:pic>
          <p:nvPicPr>
            <p:cNvPr id="24" name="Picture 23"/>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6738048" y="2753986"/>
              <a:ext cx="731520" cy="731520"/>
            </a:xfrm>
            <a:prstGeom prst="rect">
              <a:avLst/>
            </a:prstGeom>
          </p:spPr>
        </p:pic>
        <p:sp>
          <p:nvSpPr>
            <p:cNvPr id="29" name="TextBox 28"/>
            <p:cNvSpPr txBox="1"/>
            <p:nvPr/>
          </p:nvSpPr>
          <p:spPr>
            <a:xfrm>
              <a:off x="6110191" y="3533006"/>
              <a:ext cx="1938466"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Machine Learning</a:t>
              </a:r>
            </a:p>
          </p:txBody>
        </p:sp>
      </p:grpSp>
      <p:grpSp>
        <p:nvGrpSpPr>
          <p:cNvPr id="91" name="Group 90"/>
          <p:cNvGrpSpPr/>
          <p:nvPr/>
        </p:nvGrpSpPr>
        <p:grpSpPr>
          <a:xfrm>
            <a:off x="10346752" y="1537939"/>
            <a:ext cx="1219200" cy="1211872"/>
            <a:chOff x="10346752" y="1537939"/>
            <a:chExt cx="1219200" cy="1211872"/>
          </a:xfrm>
        </p:grpSpPr>
        <p:pic>
          <p:nvPicPr>
            <p:cNvPr id="20" name="Picture 19"/>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10590592" y="1537939"/>
              <a:ext cx="731520" cy="731520"/>
            </a:xfrm>
            <a:prstGeom prst="rect">
              <a:avLst/>
            </a:prstGeom>
          </p:spPr>
        </p:pic>
        <p:sp>
          <p:nvSpPr>
            <p:cNvPr id="31" name="TextBox 30"/>
            <p:cNvSpPr txBox="1"/>
            <p:nvPr/>
          </p:nvSpPr>
          <p:spPr>
            <a:xfrm>
              <a:off x="10346752" y="2288146"/>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Power BI</a:t>
              </a:r>
            </a:p>
          </p:txBody>
        </p:sp>
      </p:grpSp>
      <p:grpSp>
        <p:nvGrpSpPr>
          <p:cNvPr id="85" name="Group 84"/>
          <p:cNvGrpSpPr/>
          <p:nvPr/>
        </p:nvGrpSpPr>
        <p:grpSpPr>
          <a:xfrm>
            <a:off x="6494208" y="4034146"/>
            <a:ext cx="1219200" cy="1225033"/>
            <a:chOff x="6494208" y="4034146"/>
            <a:chExt cx="1219200" cy="1225033"/>
          </a:xfrm>
        </p:grpSpPr>
        <p:pic>
          <p:nvPicPr>
            <p:cNvPr id="32" name="Picture 31"/>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6738048" y="4034146"/>
              <a:ext cx="731520" cy="731520"/>
            </a:xfrm>
            <a:prstGeom prst="rect">
              <a:avLst/>
            </a:prstGeom>
          </p:spPr>
        </p:pic>
        <p:sp>
          <p:nvSpPr>
            <p:cNvPr id="33" name="TextBox 32"/>
            <p:cNvSpPr txBox="1"/>
            <p:nvPr/>
          </p:nvSpPr>
          <p:spPr>
            <a:xfrm>
              <a:off x="6494208" y="4797514"/>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err="1" smtClean="0">
                  <a:solidFill>
                    <a:schemeClr val="bg1"/>
                  </a:solidFill>
                </a:rPr>
                <a:t>HDInsight</a:t>
              </a:r>
              <a:endParaRPr lang="en-US" dirty="0" smtClean="0">
                <a:solidFill>
                  <a:schemeClr val="bg1"/>
                </a:solidFill>
              </a:endParaRPr>
            </a:p>
          </p:txBody>
        </p:sp>
      </p:grpSp>
      <p:grpSp>
        <p:nvGrpSpPr>
          <p:cNvPr id="89" name="Group 88"/>
          <p:cNvGrpSpPr/>
          <p:nvPr/>
        </p:nvGrpSpPr>
        <p:grpSpPr>
          <a:xfrm>
            <a:off x="8029506" y="3982184"/>
            <a:ext cx="1965404" cy="1274939"/>
            <a:chOff x="8029506" y="3982184"/>
            <a:chExt cx="1965404" cy="1274939"/>
          </a:xfrm>
        </p:grpSpPr>
        <p:pic>
          <p:nvPicPr>
            <p:cNvPr id="35" name="Picture 34"/>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76508" y="3982184"/>
              <a:ext cx="731520" cy="731520"/>
            </a:xfrm>
            <a:prstGeom prst="rect">
              <a:avLst/>
            </a:prstGeom>
          </p:spPr>
        </p:pic>
        <p:sp>
          <p:nvSpPr>
            <p:cNvPr id="36" name="TextBox 35"/>
            <p:cNvSpPr txBox="1"/>
            <p:nvPr/>
          </p:nvSpPr>
          <p:spPr>
            <a:xfrm>
              <a:off x="8029506" y="4795458"/>
              <a:ext cx="1965404"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SQL Database</a:t>
              </a:r>
            </a:p>
          </p:txBody>
        </p:sp>
      </p:grpSp>
      <p:grpSp>
        <p:nvGrpSpPr>
          <p:cNvPr id="75" name="Group 74"/>
          <p:cNvGrpSpPr/>
          <p:nvPr/>
        </p:nvGrpSpPr>
        <p:grpSpPr>
          <a:xfrm>
            <a:off x="2593592" y="1537939"/>
            <a:ext cx="1219200" cy="1236476"/>
            <a:chOff x="2593592" y="1537939"/>
            <a:chExt cx="1219200" cy="1236476"/>
          </a:xfrm>
        </p:grpSpPr>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7432" y="1537939"/>
              <a:ext cx="731520" cy="731520"/>
            </a:xfrm>
            <a:prstGeom prst="rect">
              <a:avLst/>
            </a:prstGeom>
          </p:spPr>
        </p:pic>
        <p:sp>
          <p:nvSpPr>
            <p:cNvPr id="37" name="TextBox 36"/>
            <p:cNvSpPr txBox="1"/>
            <p:nvPr/>
          </p:nvSpPr>
          <p:spPr>
            <a:xfrm>
              <a:off x="2593592" y="2312750"/>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Connectors</a:t>
              </a:r>
            </a:p>
          </p:txBody>
        </p:sp>
      </p:grpSp>
      <p:grpSp>
        <p:nvGrpSpPr>
          <p:cNvPr id="92" name="Group 91"/>
          <p:cNvGrpSpPr/>
          <p:nvPr/>
        </p:nvGrpSpPr>
        <p:grpSpPr>
          <a:xfrm>
            <a:off x="10370078" y="2783839"/>
            <a:ext cx="1219200" cy="1128484"/>
            <a:chOff x="10370078" y="2783839"/>
            <a:chExt cx="1219200" cy="1128484"/>
          </a:xfrm>
        </p:grpSpPr>
        <p:pic>
          <p:nvPicPr>
            <p:cNvPr id="38" name="Picture 37"/>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10590592" y="2783839"/>
              <a:ext cx="731520" cy="731520"/>
            </a:xfrm>
            <a:prstGeom prst="rect">
              <a:avLst/>
            </a:prstGeom>
          </p:spPr>
        </p:pic>
        <p:sp>
          <p:nvSpPr>
            <p:cNvPr id="39" name="TextBox 38"/>
            <p:cNvSpPr txBox="1"/>
            <p:nvPr/>
          </p:nvSpPr>
          <p:spPr>
            <a:xfrm>
              <a:off x="10370078" y="3450658"/>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Excel</a:t>
              </a:r>
            </a:p>
          </p:txBody>
        </p:sp>
      </p:grpSp>
      <p:grpSp>
        <p:nvGrpSpPr>
          <p:cNvPr id="93" name="Group 92"/>
          <p:cNvGrpSpPr/>
          <p:nvPr/>
        </p:nvGrpSpPr>
        <p:grpSpPr>
          <a:xfrm>
            <a:off x="10370078" y="3932547"/>
            <a:ext cx="1219200" cy="1289079"/>
            <a:chOff x="10370078" y="3932547"/>
            <a:chExt cx="1219200" cy="1289079"/>
          </a:xfrm>
        </p:grpSpPr>
        <p:sp>
          <p:nvSpPr>
            <p:cNvPr id="41" name="TextBox 40"/>
            <p:cNvSpPr txBox="1"/>
            <p:nvPr/>
          </p:nvSpPr>
          <p:spPr>
            <a:xfrm>
              <a:off x="10370078" y="4759961"/>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Dashboards</a:t>
              </a:r>
            </a:p>
          </p:txBody>
        </p:sp>
        <p:pic>
          <p:nvPicPr>
            <p:cNvPr id="42" name="Picture 41"/>
            <p:cNvPicPr>
              <a:picLocks noChangeAspect="1"/>
            </p:cNvPicPr>
            <p:nvPr/>
          </p:nvPicPr>
          <p:blipFill>
            <a:blip r:embed="rId12">
              <a:biLevel thresh="25000"/>
              <a:extLst>
                <a:ext uri="{28A0092B-C50C-407E-A947-70E740481C1C}">
                  <a14:useLocalDpi xmlns:a14="http://schemas.microsoft.com/office/drawing/2010/main" val="0"/>
                </a:ext>
              </a:extLst>
            </a:blip>
            <a:stretch>
              <a:fillRect/>
            </a:stretch>
          </p:blipFill>
          <p:spPr>
            <a:xfrm>
              <a:off x="10589771" y="3932547"/>
              <a:ext cx="731520" cy="731520"/>
            </a:xfrm>
            <a:prstGeom prst="rect">
              <a:avLst/>
            </a:prstGeom>
          </p:spPr>
        </p:pic>
      </p:grpSp>
      <p:grpSp>
        <p:nvGrpSpPr>
          <p:cNvPr id="72" name="Group 71"/>
          <p:cNvGrpSpPr/>
          <p:nvPr/>
        </p:nvGrpSpPr>
        <p:grpSpPr>
          <a:xfrm>
            <a:off x="677814" y="2749810"/>
            <a:ext cx="1219200" cy="1208234"/>
            <a:chOff x="677814" y="2749810"/>
            <a:chExt cx="1219200" cy="1208234"/>
          </a:xfrm>
        </p:grpSpPr>
        <p:pic>
          <p:nvPicPr>
            <p:cNvPr id="43" name="Picture 4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760" y="2749810"/>
              <a:ext cx="731520" cy="731520"/>
            </a:xfrm>
            <a:prstGeom prst="rect">
              <a:avLst/>
            </a:prstGeom>
          </p:spPr>
        </p:pic>
        <p:sp>
          <p:nvSpPr>
            <p:cNvPr id="44" name="TextBox 43"/>
            <p:cNvSpPr txBox="1"/>
            <p:nvPr/>
          </p:nvSpPr>
          <p:spPr>
            <a:xfrm>
              <a:off x="677814" y="3496379"/>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Devices</a:t>
              </a:r>
            </a:p>
            <a:p>
              <a:pPr algn="ctr">
                <a:lnSpc>
                  <a:spcPct val="90000"/>
                </a:lnSpc>
                <a:spcAft>
                  <a:spcPts val="600"/>
                </a:spcAft>
              </a:pPr>
              <a:r>
                <a:rPr lang="en-US" dirty="0" smtClean="0">
                  <a:solidFill>
                    <a:schemeClr val="bg1"/>
                  </a:solidFill>
                </a:rPr>
                <a:t>Sensors</a:t>
              </a:r>
            </a:p>
          </p:txBody>
        </p:sp>
      </p:grpSp>
      <p:grpSp>
        <p:nvGrpSpPr>
          <p:cNvPr id="94" name="Group 93"/>
          <p:cNvGrpSpPr/>
          <p:nvPr/>
        </p:nvGrpSpPr>
        <p:grpSpPr>
          <a:xfrm>
            <a:off x="10370078" y="5221626"/>
            <a:ext cx="1219200" cy="1193185"/>
            <a:chOff x="10370078" y="5221626"/>
            <a:chExt cx="1219200" cy="1193185"/>
          </a:xfrm>
        </p:grpSpPr>
        <p:pic>
          <p:nvPicPr>
            <p:cNvPr id="45" name="Picture 44"/>
            <p:cNvPicPr>
              <a:picLocks noChangeAspect="1"/>
            </p:cNvPicPr>
            <p:nvPr/>
          </p:nvPicPr>
          <p:blipFill>
            <a:blip r:embed="rId14">
              <a:biLevel thresh="25000"/>
              <a:extLst>
                <a:ext uri="{28A0092B-C50C-407E-A947-70E740481C1C}">
                  <a14:useLocalDpi xmlns:a14="http://schemas.microsoft.com/office/drawing/2010/main" val="0"/>
                </a:ext>
              </a:extLst>
            </a:blip>
            <a:stretch>
              <a:fillRect/>
            </a:stretch>
          </p:blipFill>
          <p:spPr>
            <a:xfrm>
              <a:off x="10589771" y="5221626"/>
              <a:ext cx="731520" cy="731520"/>
            </a:xfrm>
            <a:prstGeom prst="rect">
              <a:avLst/>
            </a:prstGeom>
          </p:spPr>
        </p:pic>
        <p:sp>
          <p:nvSpPr>
            <p:cNvPr id="46" name="TextBox 45"/>
            <p:cNvSpPr txBox="1"/>
            <p:nvPr/>
          </p:nvSpPr>
          <p:spPr>
            <a:xfrm>
              <a:off x="10370078" y="5953146"/>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Mobile</a:t>
              </a:r>
            </a:p>
          </p:txBody>
        </p:sp>
      </p:grpSp>
      <p:grpSp>
        <p:nvGrpSpPr>
          <p:cNvPr id="80" name="Group 79"/>
          <p:cNvGrpSpPr/>
          <p:nvPr/>
        </p:nvGrpSpPr>
        <p:grpSpPr>
          <a:xfrm>
            <a:off x="4171728" y="2700373"/>
            <a:ext cx="1938466" cy="1287263"/>
            <a:chOff x="4171728" y="2700373"/>
            <a:chExt cx="1938466" cy="1287263"/>
          </a:xfrm>
        </p:grpSpPr>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23610" y="2700373"/>
              <a:ext cx="982567" cy="982567"/>
            </a:xfrm>
            <a:prstGeom prst="rect">
              <a:avLst/>
            </a:prstGeom>
          </p:spPr>
        </p:pic>
        <p:sp>
          <p:nvSpPr>
            <p:cNvPr id="48" name="TextBox 47"/>
            <p:cNvSpPr txBox="1"/>
            <p:nvPr/>
          </p:nvSpPr>
          <p:spPr>
            <a:xfrm>
              <a:off x="4171728" y="3525971"/>
              <a:ext cx="1938466"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err="1" smtClean="0">
                  <a:solidFill>
                    <a:schemeClr val="bg1"/>
                  </a:solidFill>
                </a:rPr>
                <a:t>ActiveMQ</a:t>
              </a:r>
              <a:endParaRPr lang="en-US" dirty="0" smtClean="0">
                <a:solidFill>
                  <a:schemeClr val="bg1"/>
                </a:solidFill>
              </a:endParaRPr>
            </a:p>
          </p:txBody>
        </p:sp>
      </p:grpSp>
      <p:grpSp>
        <p:nvGrpSpPr>
          <p:cNvPr id="81" name="Group 80"/>
          <p:cNvGrpSpPr/>
          <p:nvPr/>
        </p:nvGrpSpPr>
        <p:grpSpPr>
          <a:xfrm>
            <a:off x="4555562" y="4107612"/>
            <a:ext cx="1219200" cy="1213221"/>
            <a:chOff x="4555562" y="4107612"/>
            <a:chExt cx="1219200" cy="1213221"/>
          </a:xfrm>
        </p:grpSpPr>
        <p:pic>
          <p:nvPicPr>
            <p:cNvPr id="1026" name="Picture 2" descr="http://stevetodd.typepad.com/.a/6a00e5500d4900883401a3fcf50b4c970b-pi">
              <a:hlinkClick r:id="rId16"/>
            </p:cNvPr>
            <p:cNvPicPr>
              <a:picLocks noChangeAspect="1" noChangeArrowheads="1"/>
            </p:cNvPicPr>
            <p:nvPr/>
          </p:nvPicPr>
          <p:blipFill>
            <a:blip r:embed="rId17">
              <a:biLevel thresh="25000"/>
              <a:extLst>
                <a:ext uri="{28A0092B-C50C-407E-A947-70E740481C1C}">
                  <a14:useLocalDpi xmlns:a14="http://schemas.microsoft.com/office/drawing/2010/main" val="0"/>
                </a:ext>
              </a:extLst>
            </a:blip>
            <a:srcRect/>
            <a:stretch>
              <a:fillRect/>
            </a:stretch>
          </p:blipFill>
          <p:spPr bwMode="auto">
            <a:xfrm>
              <a:off x="4923850" y="4107612"/>
              <a:ext cx="582867" cy="58286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4555562" y="4859168"/>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err="1" smtClean="0">
                  <a:solidFill>
                    <a:schemeClr val="bg1"/>
                  </a:solidFill>
                </a:rPr>
                <a:t>RabbitMQ</a:t>
              </a:r>
              <a:endParaRPr lang="en-US" dirty="0" smtClean="0">
                <a:solidFill>
                  <a:schemeClr val="bg1"/>
                </a:solidFill>
              </a:endParaRPr>
            </a:p>
          </p:txBody>
        </p:sp>
      </p:grpSp>
      <p:grpSp>
        <p:nvGrpSpPr>
          <p:cNvPr id="82" name="Group 81"/>
          <p:cNvGrpSpPr/>
          <p:nvPr/>
        </p:nvGrpSpPr>
        <p:grpSpPr>
          <a:xfrm>
            <a:off x="4605683" y="5320833"/>
            <a:ext cx="1219200" cy="1102364"/>
            <a:chOff x="4605683" y="5320833"/>
            <a:chExt cx="1219200" cy="1102364"/>
          </a:xfrm>
        </p:grpSpPr>
        <p:pic>
          <p:nvPicPr>
            <p:cNvPr id="49" name="Picture 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41813" y="5320833"/>
              <a:ext cx="440502" cy="687184"/>
            </a:xfrm>
            <a:prstGeom prst="rect">
              <a:avLst/>
            </a:prstGeom>
          </p:spPr>
        </p:pic>
        <p:sp>
          <p:nvSpPr>
            <p:cNvPr id="52" name="TextBox 51"/>
            <p:cNvSpPr txBox="1"/>
            <p:nvPr/>
          </p:nvSpPr>
          <p:spPr>
            <a:xfrm>
              <a:off x="4605683" y="5961532"/>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Kafka</a:t>
              </a:r>
            </a:p>
          </p:txBody>
        </p:sp>
      </p:grpSp>
      <p:grpSp>
        <p:nvGrpSpPr>
          <p:cNvPr id="74" name="Group 73"/>
          <p:cNvGrpSpPr/>
          <p:nvPr/>
        </p:nvGrpSpPr>
        <p:grpSpPr>
          <a:xfrm>
            <a:off x="412114" y="3763838"/>
            <a:ext cx="1768969" cy="1493285"/>
            <a:chOff x="412114" y="3763838"/>
            <a:chExt cx="1768969" cy="1493285"/>
          </a:xfrm>
        </p:grpSpPr>
        <p:pic>
          <p:nvPicPr>
            <p:cNvPr id="51" name="Picture 50"/>
            <p:cNvPicPr>
              <a:picLocks noChangeAspect="1"/>
            </p:cNvPicPr>
            <p:nvPr/>
          </p:nvPicPr>
          <p:blipFill>
            <a:blip r:embed="rId19">
              <a:biLevel thresh="50000"/>
              <a:extLst>
                <a:ext uri="{28A0092B-C50C-407E-A947-70E740481C1C}">
                  <a14:useLocalDpi xmlns:a14="http://schemas.microsoft.com/office/drawing/2010/main" val="0"/>
                </a:ext>
              </a:extLst>
            </a:blip>
            <a:stretch>
              <a:fillRect/>
            </a:stretch>
          </p:blipFill>
          <p:spPr>
            <a:xfrm>
              <a:off x="603377" y="3763838"/>
              <a:ext cx="1312384" cy="1312384"/>
            </a:xfrm>
            <a:prstGeom prst="rect">
              <a:avLst/>
            </a:prstGeom>
          </p:spPr>
        </p:pic>
        <p:sp>
          <p:nvSpPr>
            <p:cNvPr id="54" name="TextBox 53"/>
            <p:cNvSpPr txBox="1"/>
            <p:nvPr/>
          </p:nvSpPr>
          <p:spPr>
            <a:xfrm>
              <a:off x="412114" y="4795458"/>
              <a:ext cx="1768969"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Social</a:t>
              </a:r>
            </a:p>
            <a:p>
              <a:pPr algn="ctr">
                <a:lnSpc>
                  <a:spcPct val="90000"/>
                </a:lnSpc>
                <a:spcAft>
                  <a:spcPts val="600"/>
                </a:spcAft>
              </a:pPr>
              <a:r>
                <a:rPr lang="en-US" dirty="0" smtClean="0">
                  <a:solidFill>
                    <a:schemeClr val="bg1"/>
                  </a:solidFill>
                </a:rPr>
                <a:t>Web / Search</a:t>
              </a:r>
            </a:p>
          </p:txBody>
        </p:sp>
      </p:grpSp>
      <p:grpSp>
        <p:nvGrpSpPr>
          <p:cNvPr id="86" name="Group 85"/>
          <p:cNvGrpSpPr/>
          <p:nvPr/>
        </p:nvGrpSpPr>
        <p:grpSpPr>
          <a:xfrm>
            <a:off x="6487677" y="5129225"/>
            <a:ext cx="1219200" cy="1230568"/>
            <a:chOff x="6487677" y="5129225"/>
            <a:chExt cx="1219200" cy="1230568"/>
          </a:xfrm>
        </p:grpSpPr>
        <p:pic>
          <p:nvPicPr>
            <p:cNvPr id="53" name="Picture 52"/>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6672240" y="5129225"/>
              <a:ext cx="916568" cy="898857"/>
            </a:xfrm>
            <a:prstGeom prst="rect">
              <a:avLst/>
            </a:prstGeom>
          </p:spPr>
        </p:pic>
        <p:sp>
          <p:nvSpPr>
            <p:cNvPr id="56" name="TextBox 55"/>
            <p:cNvSpPr txBox="1"/>
            <p:nvPr/>
          </p:nvSpPr>
          <p:spPr>
            <a:xfrm>
              <a:off x="6487677" y="5898128"/>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Storm</a:t>
              </a:r>
            </a:p>
          </p:txBody>
        </p:sp>
      </p:grpSp>
      <p:grpSp>
        <p:nvGrpSpPr>
          <p:cNvPr id="76" name="Group 75"/>
          <p:cNvGrpSpPr/>
          <p:nvPr/>
        </p:nvGrpSpPr>
        <p:grpSpPr>
          <a:xfrm>
            <a:off x="2257482" y="2801511"/>
            <a:ext cx="1938466" cy="1193160"/>
            <a:chOff x="2257482" y="2801511"/>
            <a:chExt cx="1938466" cy="1193160"/>
          </a:xfrm>
        </p:grpSpPr>
        <p:pic>
          <p:nvPicPr>
            <p:cNvPr id="57" name="Picture 5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78552" y="2801511"/>
              <a:ext cx="780290" cy="780290"/>
            </a:xfrm>
            <a:prstGeom prst="rect">
              <a:avLst/>
            </a:prstGeom>
          </p:spPr>
        </p:pic>
        <p:sp>
          <p:nvSpPr>
            <p:cNvPr id="60" name="TextBox 59"/>
            <p:cNvSpPr txBox="1"/>
            <p:nvPr/>
          </p:nvSpPr>
          <p:spPr>
            <a:xfrm>
              <a:off x="2257482" y="3533006"/>
              <a:ext cx="1938466"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Cloud gateways</a:t>
              </a:r>
            </a:p>
          </p:txBody>
        </p:sp>
      </p:grpSp>
      <p:grpSp>
        <p:nvGrpSpPr>
          <p:cNvPr id="77" name="Group 76"/>
          <p:cNvGrpSpPr/>
          <p:nvPr/>
        </p:nvGrpSpPr>
        <p:grpSpPr>
          <a:xfrm>
            <a:off x="2407315" y="4080088"/>
            <a:ext cx="1612182" cy="1251716"/>
            <a:chOff x="2407315" y="4080088"/>
            <a:chExt cx="1612182" cy="1251716"/>
          </a:xfrm>
        </p:grpSpPr>
        <p:pic>
          <p:nvPicPr>
            <p:cNvPr id="59" name="Picture 5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95778" y="4080088"/>
              <a:ext cx="673174" cy="673174"/>
            </a:xfrm>
            <a:prstGeom prst="rect">
              <a:avLst/>
            </a:prstGeom>
          </p:spPr>
        </p:pic>
        <p:sp>
          <p:nvSpPr>
            <p:cNvPr id="62" name="TextBox 61"/>
            <p:cNvSpPr txBox="1"/>
            <p:nvPr/>
          </p:nvSpPr>
          <p:spPr>
            <a:xfrm>
              <a:off x="2407315" y="4870139"/>
              <a:ext cx="1612182"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Field gateways</a:t>
              </a:r>
            </a:p>
          </p:txBody>
        </p:sp>
      </p:grpSp>
      <p:grpSp>
        <p:nvGrpSpPr>
          <p:cNvPr id="90" name="Group 89"/>
          <p:cNvGrpSpPr/>
          <p:nvPr/>
        </p:nvGrpSpPr>
        <p:grpSpPr>
          <a:xfrm>
            <a:off x="8424434" y="5242671"/>
            <a:ext cx="1219200" cy="1227011"/>
            <a:chOff x="8424434" y="5242671"/>
            <a:chExt cx="1219200" cy="1227011"/>
          </a:xfrm>
        </p:grpSpPr>
        <p:pic>
          <p:nvPicPr>
            <p:cNvPr id="61" name="Picture 6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530663" y="5242671"/>
              <a:ext cx="1012780" cy="862739"/>
            </a:xfrm>
            <a:prstGeom prst="rect">
              <a:avLst/>
            </a:prstGeom>
          </p:spPr>
        </p:pic>
        <p:sp>
          <p:nvSpPr>
            <p:cNvPr id="64" name="TextBox 63"/>
            <p:cNvSpPr txBox="1"/>
            <p:nvPr/>
          </p:nvSpPr>
          <p:spPr>
            <a:xfrm>
              <a:off x="8424434" y="6008017"/>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err="1" smtClean="0">
                  <a:solidFill>
                    <a:schemeClr val="bg1"/>
                  </a:solidFill>
                </a:rPr>
                <a:t>Redis</a:t>
              </a:r>
              <a:endParaRPr lang="en-US" dirty="0" smtClean="0">
                <a:solidFill>
                  <a:schemeClr val="bg1"/>
                </a:solidFill>
              </a:endParaRPr>
            </a:p>
          </p:txBody>
        </p:sp>
      </p:grpSp>
      <p:grpSp>
        <p:nvGrpSpPr>
          <p:cNvPr id="88" name="Group 87"/>
          <p:cNvGrpSpPr/>
          <p:nvPr/>
        </p:nvGrpSpPr>
        <p:grpSpPr>
          <a:xfrm>
            <a:off x="8331525" y="2714991"/>
            <a:ext cx="1475646" cy="1232180"/>
            <a:chOff x="8331525" y="2714991"/>
            <a:chExt cx="1475646" cy="1232180"/>
          </a:xfrm>
        </p:grpSpPr>
        <p:sp>
          <p:nvSpPr>
            <p:cNvPr id="30" name="TextBox 29"/>
            <p:cNvSpPr txBox="1"/>
            <p:nvPr/>
          </p:nvSpPr>
          <p:spPr>
            <a:xfrm>
              <a:off x="8331525" y="3485506"/>
              <a:ext cx="1475646"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err="1" smtClean="0">
                  <a:solidFill>
                    <a:schemeClr val="bg1"/>
                  </a:solidFill>
                </a:rPr>
                <a:t>HBase</a:t>
              </a:r>
              <a:endParaRPr lang="en-US" dirty="0" smtClean="0">
                <a:solidFill>
                  <a:schemeClr val="bg1"/>
                </a:solidFill>
              </a:endParaRPr>
            </a:p>
          </p:txBody>
        </p:sp>
        <p:pic>
          <p:nvPicPr>
            <p:cNvPr id="65" name="Picture 6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36748" y="2714991"/>
              <a:ext cx="739135" cy="770674"/>
            </a:xfrm>
            <a:prstGeom prst="rect">
              <a:avLst/>
            </a:prstGeom>
          </p:spPr>
        </p:pic>
      </p:grpSp>
      <p:grpSp>
        <p:nvGrpSpPr>
          <p:cNvPr id="78" name="Group 77"/>
          <p:cNvGrpSpPr/>
          <p:nvPr/>
        </p:nvGrpSpPr>
        <p:grpSpPr>
          <a:xfrm>
            <a:off x="2332314" y="5173662"/>
            <a:ext cx="1770539" cy="1273980"/>
            <a:chOff x="2332314" y="5173662"/>
            <a:chExt cx="1770539" cy="1273980"/>
          </a:xfrm>
        </p:grpSpPr>
        <p:grpSp>
          <p:nvGrpSpPr>
            <p:cNvPr id="67" name="Group 66"/>
            <p:cNvGrpSpPr/>
            <p:nvPr/>
          </p:nvGrpSpPr>
          <p:grpSpPr>
            <a:xfrm>
              <a:off x="2771019" y="5173662"/>
              <a:ext cx="932618" cy="901454"/>
              <a:chOff x="2813047" y="5325120"/>
              <a:chExt cx="932690" cy="932690"/>
            </a:xfrm>
          </p:grpSpPr>
          <p:pic>
            <p:nvPicPr>
              <p:cNvPr id="66" name="Picture 6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13047" y="5325120"/>
                <a:ext cx="780290" cy="780290"/>
              </a:xfrm>
              <a:prstGeom prst="rect">
                <a:avLst/>
              </a:prstGeom>
            </p:spPr>
          </p:pic>
          <p:pic>
            <p:nvPicPr>
              <p:cNvPr id="68" name="Picture 6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5400000">
                <a:off x="2965447" y="5477520"/>
                <a:ext cx="780290" cy="780290"/>
              </a:xfrm>
              <a:prstGeom prst="rect">
                <a:avLst/>
              </a:prstGeom>
            </p:spPr>
          </p:pic>
        </p:grpSp>
        <p:sp>
          <p:nvSpPr>
            <p:cNvPr id="70" name="TextBox 69"/>
            <p:cNvSpPr txBox="1"/>
            <p:nvPr/>
          </p:nvSpPr>
          <p:spPr>
            <a:xfrm>
              <a:off x="2332314" y="5985977"/>
              <a:ext cx="1770539"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Sensor networks</a:t>
              </a:r>
            </a:p>
          </p:txBody>
        </p:sp>
      </p:grpSp>
      <p:grpSp>
        <p:nvGrpSpPr>
          <p:cNvPr id="73" name="Group 72"/>
          <p:cNvGrpSpPr/>
          <p:nvPr/>
        </p:nvGrpSpPr>
        <p:grpSpPr>
          <a:xfrm>
            <a:off x="677814" y="5155567"/>
            <a:ext cx="1272330" cy="1329052"/>
            <a:chOff x="677814" y="5155567"/>
            <a:chExt cx="1272330" cy="1329052"/>
          </a:xfrm>
        </p:grpSpPr>
        <p:sp>
          <p:nvSpPr>
            <p:cNvPr id="58" name="TextBox 57"/>
            <p:cNvSpPr txBox="1"/>
            <p:nvPr/>
          </p:nvSpPr>
          <p:spPr>
            <a:xfrm>
              <a:off x="677814" y="6022954"/>
              <a:ext cx="1272330" cy="461665"/>
            </a:xfrm>
            <a:prstGeom prst="rect">
              <a:avLst/>
            </a:prstGeom>
            <a:noFill/>
          </p:spPr>
          <p:txBody>
            <a:bodyPr wrap="square" lIns="0" tIns="0" rIns="0" bIns="0" rtlCol="0" anchor="ctr" anchorCtr="0">
              <a:noAutofit/>
            </a:bodyPr>
            <a:lstStyle/>
            <a:p>
              <a:pPr algn="ctr">
                <a:lnSpc>
                  <a:spcPct val="90000"/>
                </a:lnSpc>
                <a:spcAft>
                  <a:spcPts val="600"/>
                </a:spcAft>
              </a:pPr>
              <a:r>
                <a:rPr lang="en-US" dirty="0" smtClean="0">
                  <a:solidFill>
                    <a:schemeClr val="bg1"/>
                  </a:solidFill>
                </a:rPr>
                <a:t>Tags</a:t>
              </a:r>
            </a:p>
          </p:txBody>
        </p:sp>
        <p:pic>
          <p:nvPicPr>
            <p:cNvPr id="69" name="Picture 6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4835" y="5155567"/>
              <a:ext cx="1133176" cy="1133176"/>
            </a:xfrm>
            <a:prstGeom prst="rect">
              <a:avLst/>
            </a:prstGeom>
          </p:spPr>
        </p:pic>
      </p:grpSp>
    </p:spTree>
    <p:extLst>
      <p:ext uri="{BB962C8B-B14F-4D97-AF65-F5344CB8AC3E}">
        <p14:creationId xmlns:p14="http://schemas.microsoft.com/office/powerpoint/2010/main" val="1866003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par>
                                <p:cTn id="8" presetID="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50" fill="hold"/>
                                        <p:tgtEl>
                                          <p:spTgt spid="5"/>
                                        </p:tgtEl>
                                        <p:attrNameLst>
                                          <p:attrName>ppt_x</p:attrName>
                                        </p:attrNameLst>
                                      </p:cBhvr>
                                      <p:tavLst>
                                        <p:tav tm="0">
                                          <p:val>
                                            <p:strVal val="#ppt_x"/>
                                          </p:val>
                                        </p:tav>
                                        <p:tav tm="100000">
                                          <p:val>
                                            <p:strVal val="#ppt_x"/>
                                          </p:val>
                                        </p:tav>
                                      </p:tavLst>
                                    </p:anim>
                                    <p:anim calcmode="lin" valueType="num">
                                      <p:cBhvr additive="base">
                                        <p:cTn id="11" dur="250" fill="hold"/>
                                        <p:tgtEl>
                                          <p:spTgt spid="5"/>
                                        </p:tgtEl>
                                        <p:attrNameLst>
                                          <p:attrName>ppt_y</p:attrName>
                                        </p:attrNameLst>
                                      </p:cBhvr>
                                      <p:tavLst>
                                        <p:tav tm="0">
                                          <p:val>
                                            <p:strVal val="0-#ppt_h/2"/>
                                          </p:val>
                                        </p:tav>
                                        <p:tav tm="100000">
                                          <p:val>
                                            <p:strVal val="#ppt_y"/>
                                          </p:val>
                                        </p:tav>
                                      </p:tavLst>
                                    </p:anim>
                                  </p:childTnLst>
                                </p:cTn>
                              </p:par>
                            </p:childTnLst>
                          </p:cTn>
                        </p:par>
                        <p:par>
                          <p:cTn id="12" fill="hold">
                            <p:stCondLst>
                              <p:cond delay="25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250"/>
                                        <p:tgtEl>
                                          <p:spTgt spid="13"/>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50" fill="hold"/>
                                        <p:tgtEl>
                                          <p:spTgt spid="6"/>
                                        </p:tgtEl>
                                        <p:attrNameLst>
                                          <p:attrName>ppt_x</p:attrName>
                                        </p:attrNameLst>
                                      </p:cBhvr>
                                      <p:tavLst>
                                        <p:tav tm="0">
                                          <p:val>
                                            <p:strVal val="#ppt_x"/>
                                          </p:val>
                                        </p:tav>
                                        <p:tav tm="100000">
                                          <p:val>
                                            <p:strVal val="#ppt_x"/>
                                          </p:val>
                                        </p:tav>
                                      </p:tavLst>
                                    </p:anim>
                                    <p:anim calcmode="lin" valueType="num">
                                      <p:cBhvr additive="base">
                                        <p:cTn id="19" dur="25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250"/>
                                        <p:tgtEl>
                                          <p:spTgt spid="14"/>
                                        </p:tgtEl>
                                      </p:cBhvr>
                                    </p:animEffect>
                                  </p:childTnLst>
                                </p:cTn>
                              </p:par>
                              <p:par>
                                <p:cTn id="24" presetID="2"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250" fill="hold"/>
                                        <p:tgtEl>
                                          <p:spTgt spid="7"/>
                                        </p:tgtEl>
                                        <p:attrNameLst>
                                          <p:attrName>ppt_x</p:attrName>
                                        </p:attrNameLst>
                                      </p:cBhvr>
                                      <p:tavLst>
                                        <p:tav tm="0">
                                          <p:val>
                                            <p:strVal val="#ppt_x"/>
                                          </p:val>
                                        </p:tav>
                                        <p:tav tm="100000">
                                          <p:val>
                                            <p:strVal val="#ppt_x"/>
                                          </p:val>
                                        </p:tav>
                                      </p:tavLst>
                                    </p:anim>
                                    <p:anim calcmode="lin" valueType="num">
                                      <p:cBhvr additive="base">
                                        <p:cTn id="27" dur="250" fill="hold"/>
                                        <p:tgtEl>
                                          <p:spTgt spid="7"/>
                                        </p:tgtEl>
                                        <p:attrNameLst>
                                          <p:attrName>ppt_y</p:attrName>
                                        </p:attrNameLst>
                                      </p:cBhvr>
                                      <p:tavLst>
                                        <p:tav tm="0">
                                          <p:val>
                                            <p:strVal val="0-#ppt_h/2"/>
                                          </p:val>
                                        </p:tav>
                                        <p:tav tm="100000">
                                          <p:val>
                                            <p:strVal val="#ppt_y"/>
                                          </p:val>
                                        </p:tav>
                                      </p:tavLst>
                                    </p:anim>
                                  </p:childTnLst>
                                </p:cTn>
                              </p:par>
                            </p:childTnLst>
                          </p:cTn>
                        </p:par>
                        <p:par>
                          <p:cTn id="28" fill="hold">
                            <p:stCondLst>
                              <p:cond delay="750"/>
                            </p:stCondLst>
                            <p:childTnLst>
                              <p:par>
                                <p:cTn id="29" presetID="2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250"/>
                                        <p:tgtEl>
                                          <p:spTgt spid="15"/>
                                        </p:tgtEl>
                                      </p:cBhvr>
                                    </p:animEffect>
                                  </p:childTnLst>
                                </p:cTn>
                              </p:par>
                              <p:par>
                                <p:cTn id="32" presetID="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250" fill="hold"/>
                                        <p:tgtEl>
                                          <p:spTgt spid="8"/>
                                        </p:tgtEl>
                                        <p:attrNameLst>
                                          <p:attrName>ppt_x</p:attrName>
                                        </p:attrNameLst>
                                      </p:cBhvr>
                                      <p:tavLst>
                                        <p:tav tm="0">
                                          <p:val>
                                            <p:strVal val="#ppt_x"/>
                                          </p:val>
                                        </p:tav>
                                        <p:tav tm="100000">
                                          <p:val>
                                            <p:strVal val="#ppt_x"/>
                                          </p:val>
                                        </p:tav>
                                      </p:tavLst>
                                    </p:anim>
                                    <p:anim calcmode="lin" valueType="num">
                                      <p:cBhvr additive="base">
                                        <p:cTn id="35" dur="250" fill="hold"/>
                                        <p:tgtEl>
                                          <p:spTgt spid="8"/>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50"/>
                                        <p:tgtEl>
                                          <p:spTgt spid="16"/>
                                        </p:tgtEl>
                                      </p:cBhvr>
                                    </p:animEffect>
                                  </p:childTnLst>
                                </p:cTn>
                              </p:par>
                              <p:par>
                                <p:cTn id="40" presetID="2" presetClass="entr" presetSubtype="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250" fill="hold"/>
                                        <p:tgtEl>
                                          <p:spTgt spid="9"/>
                                        </p:tgtEl>
                                        <p:attrNameLst>
                                          <p:attrName>ppt_x</p:attrName>
                                        </p:attrNameLst>
                                      </p:cBhvr>
                                      <p:tavLst>
                                        <p:tav tm="0">
                                          <p:val>
                                            <p:strVal val="#ppt_x"/>
                                          </p:val>
                                        </p:tav>
                                        <p:tav tm="100000">
                                          <p:val>
                                            <p:strVal val="#ppt_x"/>
                                          </p:val>
                                        </p:tav>
                                      </p:tavLst>
                                    </p:anim>
                                    <p:anim calcmode="lin" valueType="num">
                                      <p:cBhvr additive="base">
                                        <p:cTn id="43" dur="250" fill="hold"/>
                                        <p:tgtEl>
                                          <p:spTgt spid="9"/>
                                        </p:tgtEl>
                                        <p:attrNameLst>
                                          <p:attrName>ppt_y</p:attrName>
                                        </p:attrNameLst>
                                      </p:cBhvr>
                                      <p:tavLst>
                                        <p:tav tm="0">
                                          <p:val>
                                            <p:strVal val="0-#ppt_h/2"/>
                                          </p:val>
                                        </p:tav>
                                        <p:tav tm="100000">
                                          <p:val>
                                            <p:strVal val="#ppt_y"/>
                                          </p:val>
                                        </p:tav>
                                      </p:tavLst>
                                    </p:anim>
                                  </p:childTnLst>
                                </p:cTn>
                              </p:par>
                            </p:childTnLst>
                          </p:cTn>
                        </p:par>
                        <p:par>
                          <p:cTn id="44" fill="hold">
                            <p:stCondLst>
                              <p:cond delay="1250"/>
                            </p:stCondLst>
                            <p:childTnLst>
                              <p:par>
                                <p:cTn id="45" presetID="22" presetClass="entr" presetSubtype="4"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250"/>
                                        <p:tgtEl>
                                          <p:spTgt spid="17"/>
                                        </p:tgtEl>
                                      </p:cBhvr>
                                    </p:animEffect>
                                  </p:childTnLst>
                                </p:cTn>
                              </p:par>
                              <p:par>
                                <p:cTn id="48" presetID="2" presetClass="entr" presetSubtype="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250" fill="hold"/>
                                        <p:tgtEl>
                                          <p:spTgt spid="10"/>
                                        </p:tgtEl>
                                        <p:attrNameLst>
                                          <p:attrName>ppt_x</p:attrName>
                                        </p:attrNameLst>
                                      </p:cBhvr>
                                      <p:tavLst>
                                        <p:tav tm="0">
                                          <p:val>
                                            <p:strVal val="#ppt_x"/>
                                          </p:val>
                                        </p:tav>
                                        <p:tav tm="100000">
                                          <p:val>
                                            <p:strVal val="#ppt_x"/>
                                          </p:val>
                                        </p:tav>
                                      </p:tavLst>
                                    </p:anim>
                                    <p:anim calcmode="lin" valueType="num">
                                      <p:cBhvr additive="base">
                                        <p:cTn id="51" dur="2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71"/>
                                        </p:tgtEl>
                                        <p:attrNameLst>
                                          <p:attrName>style.visibility</p:attrName>
                                        </p:attrNameLst>
                                      </p:cBhvr>
                                      <p:to>
                                        <p:strVal val="visible"/>
                                      </p:to>
                                    </p:set>
                                    <p:anim calcmode="lin" valueType="num">
                                      <p:cBhvr additive="base">
                                        <p:cTn id="56" dur="250" fill="hold"/>
                                        <p:tgtEl>
                                          <p:spTgt spid="71"/>
                                        </p:tgtEl>
                                        <p:attrNameLst>
                                          <p:attrName>ppt_x</p:attrName>
                                        </p:attrNameLst>
                                      </p:cBhvr>
                                      <p:tavLst>
                                        <p:tav tm="0">
                                          <p:val>
                                            <p:strVal val="#ppt_x"/>
                                          </p:val>
                                        </p:tav>
                                        <p:tav tm="100000">
                                          <p:val>
                                            <p:strVal val="#ppt_x"/>
                                          </p:val>
                                        </p:tav>
                                      </p:tavLst>
                                    </p:anim>
                                    <p:anim calcmode="lin" valueType="num">
                                      <p:cBhvr additive="base">
                                        <p:cTn id="57" dur="250" fill="hold"/>
                                        <p:tgtEl>
                                          <p:spTgt spid="71"/>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 calcmode="lin" valueType="num">
                                      <p:cBhvr additive="base">
                                        <p:cTn id="60" dur="250" fill="hold"/>
                                        <p:tgtEl>
                                          <p:spTgt spid="72"/>
                                        </p:tgtEl>
                                        <p:attrNameLst>
                                          <p:attrName>ppt_x</p:attrName>
                                        </p:attrNameLst>
                                      </p:cBhvr>
                                      <p:tavLst>
                                        <p:tav tm="0">
                                          <p:val>
                                            <p:strVal val="#ppt_x"/>
                                          </p:val>
                                        </p:tav>
                                        <p:tav tm="100000">
                                          <p:val>
                                            <p:strVal val="#ppt_x"/>
                                          </p:val>
                                        </p:tav>
                                      </p:tavLst>
                                    </p:anim>
                                    <p:anim calcmode="lin" valueType="num">
                                      <p:cBhvr additive="base">
                                        <p:cTn id="61" dur="250" fill="hold"/>
                                        <p:tgtEl>
                                          <p:spTgt spid="7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74"/>
                                        </p:tgtEl>
                                        <p:attrNameLst>
                                          <p:attrName>style.visibility</p:attrName>
                                        </p:attrNameLst>
                                      </p:cBhvr>
                                      <p:to>
                                        <p:strVal val="visible"/>
                                      </p:to>
                                    </p:set>
                                    <p:anim calcmode="lin" valueType="num">
                                      <p:cBhvr additive="base">
                                        <p:cTn id="64" dur="250" fill="hold"/>
                                        <p:tgtEl>
                                          <p:spTgt spid="74"/>
                                        </p:tgtEl>
                                        <p:attrNameLst>
                                          <p:attrName>ppt_x</p:attrName>
                                        </p:attrNameLst>
                                      </p:cBhvr>
                                      <p:tavLst>
                                        <p:tav tm="0">
                                          <p:val>
                                            <p:strVal val="#ppt_x"/>
                                          </p:val>
                                        </p:tav>
                                        <p:tav tm="100000">
                                          <p:val>
                                            <p:strVal val="#ppt_x"/>
                                          </p:val>
                                        </p:tav>
                                      </p:tavLst>
                                    </p:anim>
                                    <p:anim calcmode="lin" valueType="num">
                                      <p:cBhvr additive="base">
                                        <p:cTn id="65" dur="250" fill="hold"/>
                                        <p:tgtEl>
                                          <p:spTgt spid="74"/>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73"/>
                                        </p:tgtEl>
                                        <p:attrNameLst>
                                          <p:attrName>style.visibility</p:attrName>
                                        </p:attrNameLst>
                                      </p:cBhvr>
                                      <p:to>
                                        <p:strVal val="visible"/>
                                      </p:to>
                                    </p:set>
                                    <p:anim calcmode="lin" valueType="num">
                                      <p:cBhvr additive="base">
                                        <p:cTn id="68" dur="250" fill="hold"/>
                                        <p:tgtEl>
                                          <p:spTgt spid="73"/>
                                        </p:tgtEl>
                                        <p:attrNameLst>
                                          <p:attrName>ppt_x</p:attrName>
                                        </p:attrNameLst>
                                      </p:cBhvr>
                                      <p:tavLst>
                                        <p:tav tm="0">
                                          <p:val>
                                            <p:strVal val="#ppt_x"/>
                                          </p:val>
                                        </p:tav>
                                        <p:tav tm="100000">
                                          <p:val>
                                            <p:strVal val="#ppt_x"/>
                                          </p:val>
                                        </p:tav>
                                      </p:tavLst>
                                    </p:anim>
                                    <p:anim calcmode="lin" valueType="num">
                                      <p:cBhvr additive="base">
                                        <p:cTn id="69" dur="25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anim calcmode="lin" valueType="num">
                                      <p:cBhvr additive="base">
                                        <p:cTn id="74" dur="250" fill="hold"/>
                                        <p:tgtEl>
                                          <p:spTgt spid="75"/>
                                        </p:tgtEl>
                                        <p:attrNameLst>
                                          <p:attrName>ppt_x</p:attrName>
                                        </p:attrNameLst>
                                      </p:cBhvr>
                                      <p:tavLst>
                                        <p:tav tm="0">
                                          <p:val>
                                            <p:strVal val="#ppt_x"/>
                                          </p:val>
                                        </p:tav>
                                        <p:tav tm="100000">
                                          <p:val>
                                            <p:strVal val="#ppt_x"/>
                                          </p:val>
                                        </p:tav>
                                      </p:tavLst>
                                    </p:anim>
                                    <p:anim calcmode="lin" valueType="num">
                                      <p:cBhvr additive="base">
                                        <p:cTn id="75" dur="250" fill="hold"/>
                                        <p:tgtEl>
                                          <p:spTgt spid="75"/>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additive="base">
                                        <p:cTn id="78" dur="250" fill="hold"/>
                                        <p:tgtEl>
                                          <p:spTgt spid="76"/>
                                        </p:tgtEl>
                                        <p:attrNameLst>
                                          <p:attrName>ppt_x</p:attrName>
                                        </p:attrNameLst>
                                      </p:cBhvr>
                                      <p:tavLst>
                                        <p:tav tm="0">
                                          <p:val>
                                            <p:strVal val="#ppt_x"/>
                                          </p:val>
                                        </p:tav>
                                        <p:tav tm="100000">
                                          <p:val>
                                            <p:strVal val="#ppt_x"/>
                                          </p:val>
                                        </p:tav>
                                      </p:tavLst>
                                    </p:anim>
                                    <p:anim calcmode="lin" valueType="num">
                                      <p:cBhvr additive="base">
                                        <p:cTn id="79" dur="250" fill="hold"/>
                                        <p:tgtEl>
                                          <p:spTgt spid="76"/>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77"/>
                                        </p:tgtEl>
                                        <p:attrNameLst>
                                          <p:attrName>style.visibility</p:attrName>
                                        </p:attrNameLst>
                                      </p:cBhvr>
                                      <p:to>
                                        <p:strVal val="visible"/>
                                      </p:to>
                                    </p:set>
                                    <p:anim calcmode="lin" valueType="num">
                                      <p:cBhvr additive="base">
                                        <p:cTn id="82" dur="250" fill="hold"/>
                                        <p:tgtEl>
                                          <p:spTgt spid="77"/>
                                        </p:tgtEl>
                                        <p:attrNameLst>
                                          <p:attrName>ppt_x</p:attrName>
                                        </p:attrNameLst>
                                      </p:cBhvr>
                                      <p:tavLst>
                                        <p:tav tm="0">
                                          <p:val>
                                            <p:strVal val="#ppt_x"/>
                                          </p:val>
                                        </p:tav>
                                        <p:tav tm="100000">
                                          <p:val>
                                            <p:strVal val="#ppt_x"/>
                                          </p:val>
                                        </p:tav>
                                      </p:tavLst>
                                    </p:anim>
                                    <p:anim calcmode="lin" valueType="num">
                                      <p:cBhvr additive="base">
                                        <p:cTn id="83" dur="250" fill="hold"/>
                                        <p:tgtEl>
                                          <p:spTgt spid="77"/>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78"/>
                                        </p:tgtEl>
                                        <p:attrNameLst>
                                          <p:attrName>style.visibility</p:attrName>
                                        </p:attrNameLst>
                                      </p:cBhvr>
                                      <p:to>
                                        <p:strVal val="visible"/>
                                      </p:to>
                                    </p:set>
                                    <p:anim calcmode="lin" valueType="num">
                                      <p:cBhvr additive="base">
                                        <p:cTn id="86" dur="250" fill="hold"/>
                                        <p:tgtEl>
                                          <p:spTgt spid="78"/>
                                        </p:tgtEl>
                                        <p:attrNameLst>
                                          <p:attrName>ppt_x</p:attrName>
                                        </p:attrNameLst>
                                      </p:cBhvr>
                                      <p:tavLst>
                                        <p:tav tm="0">
                                          <p:val>
                                            <p:strVal val="#ppt_x"/>
                                          </p:val>
                                        </p:tav>
                                        <p:tav tm="100000">
                                          <p:val>
                                            <p:strVal val="#ppt_x"/>
                                          </p:val>
                                        </p:tav>
                                      </p:tavLst>
                                    </p:anim>
                                    <p:anim calcmode="lin" valueType="num">
                                      <p:cBhvr additive="base">
                                        <p:cTn id="87" dur="25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79"/>
                                        </p:tgtEl>
                                        <p:attrNameLst>
                                          <p:attrName>style.visibility</p:attrName>
                                        </p:attrNameLst>
                                      </p:cBhvr>
                                      <p:to>
                                        <p:strVal val="visible"/>
                                      </p:to>
                                    </p:set>
                                    <p:anim calcmode="lin" valueType="num">
                                      <p:cBhvr additive="base">
                                        <p:cTn id="92" dur="250" fill="hold"/>
                                        <p:tgtEl>
                                          <p:spTgt spid="79"/>
                                        </p:tgtEl>
                                        <p:attrNameLst>
                                          <p:attrName>ppt_x</p:attrName>
                                        </p:attrNameLst>
                                      </p:cBhvr>
                                      <p:tavLst>
                                        <p:tav tm="0">
                                          <p:val>
                                            <p:strVal val="#ppt_x"/>
                                          </p:val>
                                        </p:tav>
                                        <p:tav tm="100000">
                                          <p:val>
                                            <p:strVal val="#ppt_x"/>
                                          </p:val>
                                        </p:tav>
                                      </p:tavLst>
                                    </p:anim>
                                    <p:anim calcmode="lin" valueType="num">
                                      <p:cBhvr additive="base">
                                        <p:cTn id="93" dur="250" fill="hold"/>
                                        <p:tgtEl>
                                          <p:spTgt spid="79"/>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80"/>
                                        </p:tgtEl>
                                        <p:attrNameLst>
                                          <p:attrName>style.visibility</p:attrName>
                                        </p:attrNameLst>
                                      </p:cBhvr>
                                      <p:to>
                                        <p:strVal val="visible"/>
                                      </p:to>
                                    </p:set>
                                    <p:anim calcmode="lin" valueType="num">
                                      <p:cBhvr additive="base">
                                        <p:cTn id="96" dur="250" fill="hold"/>
                                        <p:tgtEl>
                                          <p:spTgt spid="80"/>
                                        </p:tgtEl>
                                        <p:attrNameLst>
                                          <p:attrName>ppt_x</p:attrName>
                                        </p:attrNameLst>
                                      </p:cBhvr>
                                      <p:tavLst>
                                        <p:tav tm="0">
                                          <p:val>
                                            <p:strVal val="#ppt_x"/>
                                          </p:val>
                                        </p:tav>
                                        <p:tav tm="100000">
                                          <p:val>
                                            <p:strVal val="#ppt_x"/>
                                          </p:val>
                                        </p:tav>
                                      </p:tavLst>
                                    </p:anim>
                                    <p:anim calcmode="lin" valueType="num">
                                      <p:cBhvr additive="base">
                                        <p:cTn id="97" dur="250" fill="hold"/>
                                        <p:tgtEl>
                                          <p:spTgt spid="80"/>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 calcmode="lin" valueType="num">
                                      <p:cBhvr additive="base">
                                        <p:cTn id="100" dur="250" fill="hold"/>
                                        <p:tgtEl>
                                          <p:spTgt spid="81"/>
                                        </p:tgtEl>
                                        <p:attrNameLst>
                                          <p:attrName>ppt_x</p:attrName>
                                        </p:attrNameLst>
                                      </p:cBhvr>
                                      <p:tavLst>
                                        <p:tav tm="0">
                                          <p:val>
                                            <p:strVal val="#ppt_x"/>
                                          </p:val>
                                        </p:tav>
                                        <p:tav tm="100000">
                                          <p:val>
                                            <p:strVal val="#ppt_x"/>
                                          </p:val>
                                        </p:tav>
                                      </p:tavLst>
                                    </p:anim>
                                    <p:anim calcmode="lin" valueType="num">
                                      <p:cBhvr additive="base">
                                        <p:cTn id="101" dur="250" fill="hold"/>
                                        <p:tgtEl>
                                          <p:spTgt spid="81"/>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82"/>
                                        </p:tgtEl>
                                        <p:attrNameLst>
                                          <p:attrName>style.visibility</p:attrName>
                                        </p:attrNameLst>
                                      </p:cBhvr>
                                      <p:to>
                                        <p:strVal val="visible"/>
                                      </p:to>
                                    </p:set>
                                    <p:anim calcmode="lin" valueType="num">
                                      <p:cBhvr additive="base">
                                        <p:cTn id="104" dur="250" fill="hold"/>
                                        <p:tgtEl>
                                          <p:spTgt spid="82"/>
                                        </p:tgtEl>
                                        <p:attrNameLst>
                                          <p:attrName>ppt_x</p:attrName>
                                        </p:attrNameLst>
                                      </p:cBhvr>
                                      <p:tavLst>
                                        <p:tav tm="0">
                                          <p:val>
                                            <p:strVal val="#ppt_x"/>
                                          </p:val>
                                        </p:tav>
                                        <p:tav tm="100000">
                                          <p:val>
                                            <p:strVal val="#ppt_x"/>
                                          </p:val>
                                        </p:tav>
                                      </p:tavLst>
                                    </p:anim>
                                    <p:anim calcmode="lin" valueType="num">
                                      <p:cBhvr additive="base">
                                        <p:cTn id="105" dur="25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83"/>
                                        </p:tgtEl>
                                        <p:attrNameLst>
                                          <p:attrName>style.visibility</p:attrName>
                                        </p:attrNameLst>
                                      </p:cBhvr>
                                      <p:to>
                                        <p:strVal val="visible"/>
                                      </p:to>
                                    </p:set>
                                    <p:anim calcmode="lin" valueType="num">
                                      <p:cBhvr additive="base">
                                        <p:cTn id="110" dur="250" fill="hold"/>
                                        <p:tgtEl>
                                          <p:spTgt spid="83"/>
                                        </p:tgtEl>
                                        <p:attrNameLst>
                                          <p:attrName>ppt_x</p:attrName>
                                        </p:attrNameLst>
                                      </p:cBhvr>
                                      <p:tavLst>
                                        <p:tav tm="0">
                                          <p:val>
                                            <p:strVal val="#ppt_x"/>
                                          </p:val>
                                        </p:tav>
                                        <p:tav tm="100000">
                                          <p:val>
                                            <p:strVal val="#ppt_x"/>
                                          </p:val>
                                        </p:tav>
                                      </p:tavLst>
                                    </p:anim>
                                    <p:anim calcmode="lin" valueType="num">
                                      <p:cBhvr additive="base">
                                        <p:cTn id="111" dur="250" fill="hold"/>
                                        <p:tgtEl>
                                          <p:spTgt spid="83"/>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84"/>
                                        </p:tgtEl>
                                        <p:attrNameLst>
                                          <p:attrName>style.visibility</p:attrName>
                                        </p:attrNameLst>
                                      </p:cBhvr>
                                      <p:to>
                                        <p:strVal val="visible"/>
                                      </p:to>
                                    </p:set>
                                    <p:anim calcmode="lin" valueType="num">
                                      <p:cBhvr additive="base">
                                        <p:cTn id="114" dur="250" fill="hold"/>
                                        <p:tgtEl>
                                          <p:spTgt spid="84"/>
                                        </p:tgtEl>
                                        <p:attrNameLst>
                                          <p:attrName>ppt_x</p:attrName>
                                        </p:attrNameLst>
                                      </p:cBhvr>
                                      <p:tavLst>
                                        <p:tav tm="0">
                                          <p:val>
                                            <p:strVal val="#ppt_x"/>
                                          </p:val>
                                        </p:tav>
                                        <p:tav tm="100000">
                                          <p:val>
                                            <p:strVal val="#ppt_x"/>
                                          </p:val>
                                        </p:tav>
                                      </p:tavLst>
                                    </p:anim>
                                    <p:anim calcmode="lin" valueType="num">
                                      <p:cBhvr additive="base">
                                        <p:cTn id="115" dur="250" fill="hold"/>
                                        <p:tgtEl>
                                          <p:spTgt spid="84"/>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85"/>
                                        </p:tgtEl>
                                        <p:attrNameLst>
                                          <p:attrName>style.visibility</p:attrName>
                                        </p:attrNameLst>
                                      </p:cBhvr>
                                      <p:to>
                                        <p:strVal val="visible"/>
                                      </p:to>
                                    </p:set>
                                    <p:anim calcmode="lin" valueType="num">
                                      <p:cBhvr additive="base">
                                        <p:cTn id="118" dur="250" fill="hold"/>
                                        <p:tgtEl>
                                          <p:spTgt spid="85"/>
                                        </p:tgtEl>
                                        <p:attrNameLst>
                                          <p:attrName>ppt_x</p:attrName>
                                        </p:attrNameLst>
                                      </p:cBhvr>
                                      <p:tavLst>
                                        <p:tav tm="0">
                                          <p:val>
                                            <p:strVal val="#ppt_x"/>
                                          </p:val>
                                        </p:tav>
                                        <p:tav tm="100000">
                                          <p:val>
                                            <p:strVal val="#ppt_x"/>
                                          </p:val>
                                        </p:tav>
                                      </p:tavLst>
                                    </p:anim>
                                    <p:anim calcmode="lin" valueType="num">
                                      <p:cBhvr additive="base">
                                        <p:cTn id="119" dur="250" fill="hold"/>
                                        <p:tgtEl>
                                          <p:spTgt spid="85"/>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86"/>
                                        </p:tgtEl>
                                        <p:attrNameLst>
                                          <p:attrName>style.visibility</p:attrName>
                                        </p:attrNameLst>
                                      </p:cBhvr>
                                      <p:to>
                                        <p:strVal val="visible"/>
                                      </p:to>
                                    </p:set>
                                    <p:anim calcmode="lin" valueType="num">
                                      <p:cBhvr additive="base">
                                        <p:cTn id="122" dur="250" fill="hold"/>
                                        <p:tgtEl>
                                          <p:spTgt spid="86"/>
                                        </p:tgtEl>
                                        <p:attrNameLst>
                                          <p:attrName>ppt_x</p:attrName>
                                        </p:attrNameLst>
                                      </p:cBhvr>
                                      <p:tavLst>
                                        <p:tav tm="0">
                                          <p:val>
                                            <p:strVal val="#ppt_x"/>
                                          </p:val>
                                        </p:tav>
                                        <p:tav tm="100000">
                                          <p:val>
                                            <p:strVal val="#ppt_x"/>
                                          </p:val>
                                        </p:tav>
                                      </p:tavLst>
                                    </p:anim>
                                    <p:anim calcmode="lin" valueType="num">
                                      <p:cBhvr additive="base">
                                        <p:cTn id="123" dur="25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87"/>
                                        </p:tgtEl>
                                        <p:attrNameLst>
                                          <p:attrName>style.visibility</p:attrName>
                                        </p:attrNameLst>
                                      </p:cBhvr>
                                      <p:to>
                                        <p:strVal val="visible"/>
                                      </p:to>
                                    </p:set>
                                    <p:anim calcmode="lin" valueType="num">
                                      <p:cBhvr additive="base">
                                        <p:cTn id="128" dur="250" fill="hold"/>
                                        <p:tgtEl>
                                          <p:spTgt spid="87"/>
                                        </p:tgtEl>
                                        <p:attrNameLst>
                                          <p:attrName>ppt_x</p:attrName>
                                        </p:attrNameLst>
                                      </p:cBhvr>
                                      <p:tavLst>
                                        <p:tav tm="0">
                                          <p:val>
                                            <p:strVal val="#ppt_x"/>
                                          </p:val>
                                        </p:tav>
                                        <p:tav tm="100000">
                                          <p:val>
                                            <p:strVal val="#ppt_x"/>
                                          </p:val>
                                        </p:tav>
                                      </p:tavLst>
                                    </p:anim>
                                    <p:anim calcmode="lin" valueType="num">
                                      <p:cBhvr additive="base">
                                        <p:cTn id="129" dur="250" fill="hold"/>
                                        <p:tgtEl>
                                          <p:spTgt spid="87"/>
                                        </p:tgtEl>
                                        <p:attrNameLst>
                                          <p:attrName>ppt_y</p:attrName>
                                        </p:attrNameLst>
                                      </p:cBhvr>
                                      <p:tavLst>
                                        <p:tav tm="0">
                                          <p:val>
                                            <p:strVal val="1+#ppt_h/2"/>
                                          </p:val>
                                        </p:tav>
                                        <p:tav tm="100000">
                                          <p:val>
                                            <p:strVal val="#ppt_y"/>
                                          </p:val>
                                        </p:tav>
                                      </p:tavLst>
                                    </p:anim>
                                  </p:childTnLst>
                                </p:cTn>
                              </p:par>
                              <p:par>
                                <p:cTn id="130" presetID="2" presetClass="entr" presetSubtype="4" fill="hold" nodeType="withEffect">
                                  <p:stCondLst>
                                    <p:cond delay="0"/>
                                  </p:stCondLst>
                                  <p:childTnLst>
                                    <p:set>
                                      <p:cBhvr>
                                        <p:cTn id="131" dur="1" fill="hold">
                                          <p:stCondLst>
                                            <p:cond delay="0"/>
                                          </p:stCondLst>
                                        </p:cTn>
                                        <p:tgtEl>
                                          <p:spTgt spid="88"/>
                                        </p:tgtEl>
                                        <p:attrNameLst>
                                          <p:attrName>style.visibility</p:attrName>
                                        </p:attrNameLst>
                                      </p:cBhvr>
                                      <p:to>
                                        <p:strVal val="visible"/>
                                      </p:to>
                                    </p:set>
                                    <p:anim calcmode="lin" valueType="num">
                                      <p:cBhvr additive="base">
                                        <p:cTn id="132" dur="250" fill="hold"/>
                                        <p:tgtEl>
                                          <p:spTgt spid="88"/>
                                        </p:tgtEl>
                                        <p:attrNameLst>
                                          <p:attrName>ppt_x</p:attrName>
                                        </p:attrNameLst>
                                      </p:cBhvr>
                                      <p:tavLst>
                                        <p:tav tm="0">
                                          <p:val>
                                            <p:strVal val="#ppt_x"/>
                                          </p:val>
                                        </p:tav>
                                        <p:tav tm="100000">
                                          <p:val>
                                            <p:strVal val="#ppt_x"/>
                                          </p:val>
                                        </p:tav>
                                      </p:tavLst>
                                    </p:anim>
                                    <p:anim calcmode="lin" valueType="num">
                                      <p:cBhvr additive="base">
                                        <p:cTn id="133" dur="250" fill="hold"/>
                                        <p:tgtEl>
                                          <p:spTgt spid="88"/>
                                        </p:tgtEl>
                                        <p:attrNameLst>
                                          <p:attrName>ppt_y</p:attrName>
                                        </p:attrNameLst>
                                      </p:cBhvr>
                                      <p:tavLst>
                                        <p:tav tm="0">
                                          <p:val>
                                            <p:strVal val="1+#ppt_h/2"/>
                                          </p:val>
                                        </p:tav>
                                        <p:tav tm="100000">
                                          <p:val>
                                            <p:strVal val="#ppt_y"/>
                                          </p:val>
                                        </p:tav>
                                      </p:tavLst>
                                    </p:anim>
                                  </p:childTnLst>
                                </p:cTn>
                              </p:par>
                              <p:par>
                                <p:cTn id="134" presetID="2" presetClass="entr" presetSubtype="4" fill="hold" nodeType="withEffect">
                                  <p:stCondLst>
                                    <p:cond delay="0"/>
                                  </p:stCondLst>
                                  <p:childTnLst>
                                    <p:set>
                                      <p:cBhvr>
                                        <p:cTn id="135" dur="1" fill="hold">
                                          <p:stCondLst>
                                            <p:cond delay="0"/>
                                          </p:stCondLst>
                                        </p:cTn>
                                        <p:tgtEl>
                                          <p:spTgt spid="89"/>
                                        </p:tgtEl>
                                        <p:attrNameLst>
                                          <p:attrName>style.visibility</p:attrName>
                                        </p:attrNameLst>
                                      </p:cBhvr>
                                      <p:to>
                                        <p:strVal val="visible"/>
                                      </p:to>
                                    </p:set>
                                    <p:anim calcmode="lin" valueType="num">
                                      <p:cBhvr additive="base">
                                        <p:cTn id="136" dur="250" fill="hold"/>
                                        <p:tgtEl>
                                          <p:spTgt spid="89"/>
                                        </p:tgtEl>
                                        <p:attrNameLst>
                                          <p:attrName>ppt_x</p:attrName>
                                        </p:attrNameLst>
                                      </p:cBhvr>
                                      <p:tavLst>
                                        <p:tav tm="0">
                                          <p:val>
                                            <p:strVal val="#ppt_x"/>
                                          </p:val>
                                        </p:tav>
                                        <p:tav tm="100000">
                                          <p:val>
                                            <p:strVal val="#ppt_x"/>
                                          </p:val>
                                        </p:tav>
                                      </p:tavLst>
                                    </p:anim>
                                    <p:anim calcmode="lin" valueType="num">
                                      <p:cBhvr additive="base">
                                        <p:cTn id="137" dur="250" fill="hold"/>
                                        <p:tgtEl>
                                          <p:spTgt spid="89"/>
                                        </p:tgtEl>
                                        <p:attrNameLst>
                                          <p:attrName>ppt_y</p:attrName>
                                        </p:attrNameLst>
                                      </p:cBhvr>
                                      <p:tavLst>
                                        <p:tav tm="0">
                                          <p:val>
                                            <p:strVal val="1+#ppt_h/2"/>
                                          </p:val>
                                        </p:tav>
                                        <p:tav tm="100000">
                                          <p:val>
                                            <p:strVal val="#ppt_y"/>
                                          </p:val>
                                        </p:tav>
                                      </p:tavLst>
                                    </p:anim>
                                  </p:childTnLst>
                                </p:cTn>
                              </p:par>
                              <p:par>
                                <p:cTn id="138" presetID="2" presetClass="entr" presetSubtype="4" fill="hold" nodeType="withEffect">
                                  <p:stCondLst>
                                    <p:cond delay="0"/>
                                  </p:stCondLst>
                                  <p:childTnLst>
                                    <p:set>
                                      <p:cBhvr>
                                        <p:cTn id="139" dur="1" fill="hold">
                                          <p:stCondLst>
                                            <p:cond delay="0"/>
                                          </p:stCondLst>
                                        </p:cTn>
                                        <p:tgtEl>
                                          <p:spTgt spid="90"/>
                                        </p:tgtEl>
                                        <p:attrNameLst>
                                          <p:attrName>style.visibility</p:attrName>
                                        </p:attrNameLst>
                                      </p:cBhvr>
                                      <p:to>
                                        <p:strVal val="visible"/>
                                      </p:to>
                                    </p:set>
                                    <p:anim calcmode="lin" valueType="num">
                                      <p:cBhvr additive="base">
                                        <p:cTn id="140" dur="250" fill="hold"/>
                                        <p:tgtEl>
                                          <p:spTgt spid="90"/>
                                        </p:tgtEl>
                                        <p:attrNameLst>
                                          <p:attrName>ppt_x</p:attrName>
                                        </p:attrNameLst>
                                      </p:cBhvr>
                                      <p:tavLst>
                                        <p:tav tm="0">
                                          <p:val>
                                            <p:strVal val="#ppt_x"/>
                                          </p:val>
                                        </p:tav>
                                        <p:tav tm="100000">
                                          <p:val>
                                            <p:strVal val="#ppt_x"/>
                                          </p:val>
                                        </p:tav>
                                      </p:tavLst>
                                    </p:anim>
                                    <p:anim calcmode="lin" valueType="num">
                                      <p:cBhvr additive="base">
                                        <p:cTn id="141" dur="25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nodeType="clickEffect">
                                  <p:stCondLst>
                                    <p:cond delay="0"/>
                                  </p:stCondLst>
                                  <p:childTnLst>
                                    <p:set>
                                      <p:cBhvr>
                                        <p:cTn id="145" dur="1" fill="hold">
                                          <p:stCondLst>
                                            <p:cond delay="0"/>
                                          </p:stCondLst>
                                        </p:cTn>
                                        <p:tgtEl>
                                          <p:spTgt spid="91"/>
                                        </p:tgtEl>
                                        <p:attrNameLst>
                                          <p:attrName>style.visibility</p:attrName>
                                        </p:attrNameLst>
                                      </p:cBhvr>
                                      <p:to>
                                        <p:strVal val="visible"/>
                                      </p:to>
                                    </p:set>
                                    <p:anim calcmode="lin" valueType="num">
                                      <p:cBhvr additive="base">
                                        <p:cTn id="146" dur="250" fill="hold"/>
                                        <p:tgtEl>
                                          <p:spTgt spid="91"/>
                                        </p:tgtEl>
                                        <p:attrNameLst>
                                          <p:attrName>ppt_x</p:attrName>
                                        </p:attrNameLst>
                                      </p:cBhvr>
                                      <p:tavLst>
                                        <p:tav tm="0">
                                          <p:val>
                                            <p:strVal val="#ppt_x"/>
                                          </p:val>
                                        </p:tav>
                                        <p:tav tm="100000">
                                          <p:val>
                                            <p:strVal val="#ppt_x"/>
                                          </p:val>
                                        </p:tav>
                                      </p:tavLst>
                                    </p:anim>
                                    <p:anim calcmode="lin" valueType="num">
                                      <p:cBhvr additive="base">
                                        <p:cTn id="147" dur="250" fill="hold"/>
                                        <p:tgtEl>
                                          <p:spTgt spid="91"/>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92"/>
                                        </p:tgtEl>
                                        <p:attrNameLst>
                                          <p:attrName>style.visibility</p:attrName>
                                        </p:attrNameLst>
                                      </p:cBhvr>
                                      <p:to>
                                        <p:strVal val="visible"/>
                                      </p:to>
                                    </p:set>
                                    <p:anim calcmode="lin" valueType="num">
                                      <p:cBhvr additive="base">
                                        <p:cTn id="150" dur="250" fill="hold"/>
                                        <p:tgtEl>
                                          <p:spTgt spid="92"/>
                                        </p:tgtEl>
                                        <p:attrNameLst>
                                          <p:attrName>ppt_x</p:attrName>
                                        </p:attrNameLst>
                                      </p:cBhvr>
                                      <p:tavLst>
                                        <p:tav tm="0">
                                          <p:val>
                                            <p:strVal val="#ppt_x"/>
                                          </p:val>
                                        </p:tav>
                                        <p:tav tm="100000">
                                          <p:val>
                                            <p:strVal val="#ppt_x"/>
                                          </p:val>
                                        </p:tav>
                                      </p:tavLst>
                                    </p:anim>
                                    <p:anim calcmode="lin" valueType="num">
                                      <p:cBhvr additive="base">
                                        <p:cTn id="151" dur="250" fill="hold"/>
                                        <p:tgtEl>
                                          <p:spTgt spid="92"/>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93"/>
                                        </p:tgtEl>
                                        <p:attrNameLst>
                                          <p:attrName>style.visibility</p:attrName>
                                        </p:attrNameLst>
                                      </p:cBhvr>
                                      <p:to>
                                        <p:strVal val="visible"/>
                                      </p:to>
                                    </p:set>
                                    <p:anim calcmode="lin" valueType="num">
                                      <p:cBhvr additive="base">
                                        <p:cTn id="154" dur="250" fill="hold"/>
                                        <p:tgtEl>
                                          <p:spTgt spid="93"/>
                                        </p:tgtEl>
                                        <p:attrNameLst>
                                          <p:attrName>ppt_x</p:attrName>
                                        </p:attrNameLst>
                                      </p:cBhvr>
                                      <p:tavLst>
                                        <p:tav tm="0">
                                          <p:val>
                                            <p:strVal val="#ppt_x"/>
                                          </p:val>
                                        </p:tav>
                                        <p:tav tm="100000">
                                          <p:val>
                                            <p:strVal val="#ppt_x"/>
                                          </p:val>
                                        </p:tav>
                                      </p:tavLst>
                                    </p:anim>
                                    <p:anim calcmode="lin" valueType="num">
                                      <p:cBhvr additive="base">
                                        <p:cTn id="155" dur="250" fill="hold"/>
                                        <p:tgtEl>
                                          <p:spTgt spid="93"/>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94"/>
                                        </p:tgtEl>
                                        <p:attrNameLst>
                                          <p:attrName>style.visibility</p:attrName>
                                        </p:attrNameLst>
                                      </p:cBhvr>
                                      <p:to>
                                        <p:strVal val="visible"/>
                                      </p:to>
                                    </p:set>
                                    <p:anim calcmode="lin" valueType="num">
                                      <p:cBhvr additive="base">
                                        <p:cTn id="158" dur="250" fill="hold"/>
                                        <p:tgtEl>
                                          <p:spTgt spid="94"/>
                                        </p:tgtEl>
                                        <p:attrNameLst>
                                          <p:attrName>ppt_x</p:attrName>
                                        </p:attrNameLst>
                                      </p:cBhvr>
                                      <p:tavLst>
                                        <p:tav tm="0">
                                          <p:val>
                                            <p:strVal val="#ppt_x"/>
                                          </p:val>
                                        </p:tav>
                                        <p:tav tm="100000">
                                          <p:val>
                                            <p:strVal val="#ppt_x"/>
                                          </p:val>
                                        </p:tav>
                                      </p:tavLst>
                                    </p:anim>
                                    <p:anim calcmode="lin" valueType="num">
                                      <p:cBhvr additive="base">
                                        <p:cTn id="159" dur="250" fill="hold"/>
                                        <p:tgtEl>
                                          <p:spTgt spid="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4720" y="296862"/>
            <a:ext cx="11889564" cy="917575"/>
          </a:xfrm>
        </p:spPr>
        <p:txBody>
          <a:bodyPr>
            <a:normAutofit/>
          </a:bodyPr>
          <a:lstStyle/>
          <a:p>
            <a:r>
              <a:rPr lang="en-US" dirty="0" smtClean="0"/>
              <a:t>Selected customer scenarios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493250142"/>
              </p:ext>
            </p:extLst>
          </p:nvPr>
        </p:nvGraphicFramePr>
        <p:xfrm>
          <a:off x="503237" y="1211263"/>
          <a:ext cx="11660727" cy="5555205"/>
        </p:xfrm>
        <a:graphic>
          <a:graphicData uri="http://schemas.openxmlformats.org/drawingml/2006/table">
            <a:tbl>
              <a:tblPr firstRow="1" bandRow="1">
                <a:tableStyleId>{793D81CF-94F2-401A-BA57-92F5A7B2D0C5}</a:tableStyleId>
              </a:tblPr>
              <a:tblGrid>
                <a:gridCol w="1946183"/>
                <a:gridCol w="1941069"/>
                <a:gridCol w="1951302"/>
                <a:gridCol w="1962559"/>
                <a:gridCol w="1929807"/>
                <a:gridCol w="1929807"/>
              </a:tblGrid>
              <a:tr h="927344">
                <a:tc>
                  <a:txBody>
                    <a:bodyPr/>
                    <a:lstStyle/>
                    <a:p>
                      <a:r>
                        <a:rPr lang="en-US" sz="1600" dirty="0" smtClean="0">
                          <a:gradFill>
                            <a:gsLst>
                              <a:gs pos="9934">
                                <a:srgbClr val="1E1E1E"/>
                              </a:gs>
                              <a:gs pos="100000">
                                <a:srgbClr val="1E1E1E"/>
                              </a:gs>
                            </a:gsLst>
                            <a:lin ang="5400000" scaled="0"/>
                          </a:gradFill>
                          <a:latin typeface="+mn-lt"/>
                        </a:rPr>
                        <a:t>Scenario</a:t>
                      </a:r>
                      <a:endParaRPr lang="en-US" sz="1600" b="0" dirty="0">
                        <a:gradFill>
                          <a:gsLst>
                            <a:gs pos="9934">
                              <a:srgbClr val="1E1E1E"/>
                            </a:gs>
                            <a:gs pos="100000">
                              <a:srgbClr val="1E1E1E"/>
                            </a:gs>
                          </a:gsLst>
                          <a:lin ang="5400000" scaled="0"/>
                        </a:gradFill>
                        <a:latin typeface="+mn-lt"/>
                      </a:endParaRPr>
                    </a:p>
                  </a:txBody>
                  <a:tcPr marT="0" marB="0" anchor="ctr">
                    <a:lnL w="12700" cmpd="sng">
                      <a:noFill/>
                    </a:lnL>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rgbClr val="00BCF2"/>
                    </a:solidFill>
                  </a:tcPr>
                </a:tc>
                <a:tc>
                  <a:txBody>
                    <a:bodyPr/>
                    <a:lstStyle/>
                    <a:p>
                      <a:r>
                        <a:rPr lang="en-US" sz="1600" dirty="0" smtClean="0">
                          <a:gradFill>
                            <a:gsLst>
                              <a:gs pos="9934">
                                <a:srgbClr val="1E1E1E"/>
                              </a:gs>
                              <a:gs pos="100000">
                                <a:srgbClr val="1E1E1E"/>
                              </a:gs>
                            </a:gsLst>
                            <a:lin ang="5400000" scaled="0"/>
                          </a:gradFill>
                          <a:latin typeface="+mn-lt"/>
                        </a:rPr>
                        <a:t>Input</a:t>
                      </a:r>
                      <a:endParaRPr lang="en-US" sz="1600" b="0" dirty="0">
                        <a:gradFill>
                          <a:gsLst>
                            <a:gs pos="9934">
                              <a:srgbClr val="1E1E1E"/>
                            </a:gs>
                            <a:gs pos="100000">
                              <a:srgbClr val="1E1E1E"/>
                            </a:gs>
                          </a:gsLst>
                          <a:lin ang="5400000" scaled="0"/>
                        </a:gradFill>
                        <a:latin typeface="+mn-lt"/>
                      </a:endParaRPr>
                    </a:p>
                  </a:txBody>
                  <a:tcPr marT="0" marB="0" anchor="ct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rgbClr val="00BCF2"/>
                    </a:solidFill>
                  </a:tcPr>
                </a:tc>
                <a:tc>
                  <a:txBody>
                    <a:bodyPr/>
                    <a:lstStyle/>
                    <a:p>
                      <a:r>
                        <a:rPr lang="en-US" sz="1600" dirty="0" smtClean="0">
                          <a:gradFill>
                            <a:gsLst>
                              <a:gs pos="9934">
                                <a:srgbClr val="1E1E1E"/>
                              </a:gs>
                              <a:gs pos="100000">
                                <a:srgbClr val="1E1E1E"/>
                              </a:gs>
                            </a:gsLst>
                            <a:lin ang="5400000" scaled="0"/>
                          </a:gradFill>
                          <a:latin typeface="+mn-lt"/>
                        </a:rPr>
                        <a:t>Operators </a:t>
                      </a:r>
                    </a:p>
                    <a:p>
                      <a:r>
                        <a:rPr lang="en-US" sz="1600" b="0" dirty="0" smtClean="0">
                          <a:gradFill>
                            <a:gsLst>
                              <a:gs pos="9934">
                                <a:srgbClr val="1E1E1E"/>
                              </a:gs>
                              <a:gs pos="100000">
                                <a:srgbClr val="1E1E1E"/>
                              </a:gs>
                            </a:gsLst>
                            <a:lin ang="5400000" scaled="0"/>
                          </a:gradFill>
                          <a:latin typeface="+mn-lt"/>
                        </a:rPr>
                        <a:t>(Examples)</a:t>
                      </a:r>
                      <a:endParaRPr lang="en-US" sz="1600" b="0" dirty="0">
                        <a:gradFill>
                          <a:gsLst>
                            <a:gs pos="9934">
                              <a:srgbClr val="1E1E1E"/>
                            </a:gs>
                            <a:gs pos="100000">
                              <a:srgbClr val="1E1E1E"/>
                            </a:gs>
                          </a:gsLst>
                          <a:lin ang="5400000" scaled="0"/>
                        </a:gradFill>
                        <a:latin typeface="+mn-lt"/>
                      </a:endParaRPr>
                    </a:p>
                  </a:txBody>
                  <a:tcPr marT="0" marB="0" anchor="ct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rgbClr val="00BCF2"/>
                    </a:solidFill>
                  </a:tcPr>
                </a:tc>
                <a:tc>
                  <a:txBody>
                    <a:bodyPr/>
                    <a:lstStyle/>
                    <a:p>
                      <a:r>
                        <a:rPr lang="en-US" sz="1600" dirty="0" smtClean="0">
                          <a:gradFill>
                            <a:gsLst>
                              <a:gs pos="9934">
                                <a:srgbClr val="1E1E1E"/>
                              </a:gs>
                              <a:gs pos="100000">
                                <a:srgbClr val="1E1E1E"/>
                              </a:gs>
                            </a:gsLst>
                            <a:lin ang="5400000" scaled="0"/>
                          </a:gradFill>
                          <a:latin typeface="+mn-lt"/>
                        </a:rPr>
                        <a:t>Side Lookup</a:t>
                      </a:r>
                      <a:endParaRPr lang="en-US" sz="1600" b="0" dirty="0">
                        <a:gradFill>
                          <a:gsLst>
                            <a:gs pos="9934">
                              <a:srgbClr val="1E1E1E"/>
                            </a:gs>
                            <a:gs pos="100000">
                              <a:srgbClr val="1E1E1E"/>
                            </a:gs>
                          </a:gsLst>
                          <a:lin ang="5400000" scaled="0"/>
                        </a:gradFill>
                        <a:latin typeface="+mn-lt"/>
                      </a:endParaRPr>
                    </a:p>
                  </a:txBody>
                  <a:tcPr marT="0" marB="0" anchor="ct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rgbClr val="00BCF2"/>
                    </a:solidFill>
                  </a:tcPr>
                </a:tc>
                <a:tc>
                  <a:txBody>
                    <a:bodyPr/>
                    <a:lstStyle/>
                    <a:p>
                      <a:r>
                        <a:rPr lang="en-US" sz="1600" b="1" dirty="0" smtClean="0">
                          <a:gradFill>
                            <a:gsLst>
                              <a:gs pos="9934">
                                <a:srgbClr val="1E1E1E"/>
                              </a:gs>
                              <a:gs pos="100000">
                                <a:srgbClr val="1E1E1E"/>
                              </a:gs>
                            </a:gsLst>
                            <a:lin ang="5400000" scaled="0"/>
                          </a:gradFill>
                          <a:latin typeface="+mn-lt"/>
                        </a:rPr>
                        <a:t>Output</a:t>
                      </a:r>
                      <a:endParaRPr lang="en-US" sz="1600" b="1" dirty="0">
                        <a:gradFill>
                          <a:gsLst>
                            <a:gs pos="9934">
                              <a:srgbClr val="1E1E1E"/>
                            </a:gs>
                            <a:gs pos="100000">
                              <a:srgbClr val="1E1E1E"/>
                            </a:gs>
                          </a:gsLst>
                          <a:lin ang="5400000" scaled="0"/>
                        </a:gradFill>
                        <a:latin typeface="+mn-lt"/>
                      </a:endParaRPr>
                    </a:p>
                  </a:txBody>
                  <a:tcPr marT="0" marB="0" anchor="ct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rgbClr val="00BCF2"/>
                    </a:solidFill>
                  </a:tcPr>
                </a:tc>
                <a:tc>
                  <a:txBody>
                    <a:bodyPr/>
                    <a:lstStyle/>
                    <a:p>
                      <a:r>
                        <a:rPr lang="en-US" sz="1600" b="1" dirty="0" smtClean="0">
                          <a:gradFill>
                            <a:gsLst>
                              <a:gs pos="9934">
                                <a:srgbClr val="1E1E1E"/>
                              </a:gs>
                              <a:gs pos="100000">
                                <a:srgbClr val="1E1E1E"/>
                              </a:gs>
                            </a:gsLst>
                            <a:lin ang="5400000" scaled="0"/>
                          </a:gradFill>
                          <a:latin typeface="+mn-lt"/>
                        </a:rPr>
                        <a:t>Programming Language</a:t>
                      </a:r>
                      <a:endParaRPr lang="en-US" sz="1600" b="1" dirty="0">
                        <a:gradFill>
                          <a:gsLst>
                            <a:gs pos="9934">
                              <a:srgbClr val="1E1E1E"/>
                            </a:gs>
                            <a:gs pos="100000">
                              <a:srgbClr val="1E1E1E"/>
                            </a:gs>
                          </a:gsLst>
                          <a:lin ang="5400000" scaled="0"/>
                        </a:gradFill>
                        <a:latin typeface="+mn-lt"/>
                      </a:endParaRPr>
                    </a:p>
                  </a:txBody>
                  <a:tcPr marT="0" marB="0" anchor="ctr">
                    <a:lnR w="12700" cmpd="sng">
                      <a:noFill/>
                    </a:ln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rgbClr val="00BCF2"/>
                    </a:solidFill>
                  </a:tcPr>
                </a:tc>
              </a:tr>
              <a:tr h="569683">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Connected</a:t>
                      </a:r>
                      <a:r>
                        <a:rPr lang="en-US" sz="1400" baseline="0" dirty="0" smtClean="0">
                          <a:gradFill>
                            <a:gsLst>
                              <a:gs pos="66981">
                                <a:schemeClr val="tx1">
                                  <a:lumMod val="75000"/>
                                  <a:lumOff val="25000"/>
                                </a:schemeClr>
                              </a:gs>
                              <a:gs pos="0">
                                <a:schemeClr val="tx1">
                                  <a:lumMod val="75000"/>
                                  <a:lumOff val="25000"/>
                                </a:schemeClr>
                              </a:gs>
                            </a:gsLst>
                            <a:lin ang="5400000" scaled="0"/>
                          </a:gradFill>
                        </a:rPr>
                        <a:t> Cars</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Event</a:t>
                      </a:r>
                      <a:r>
                        <a:rPr lang="en-US" sz="1400" baseline="0" dirty="0" smtClean="0">
                          <a:gradFill>
                            <a:gsLst>
                              <a:gs pos="66981">
                                <a:schemeClr val="tx1">
                                  <a:lumMod val="75000"/>
                                  <a:lumOff val="25000"/>
                                </a:schemeClr>
                              </a:gs>
                              <a:gs pos="0">
                                <a:schemeClr val="tx1">
                                  <a:lumMod val="75000"/>
                                  <a:lumOff val="25000"/>
                                </a:schemeClr>
                              </a:gs>
                            </a:gsLst>
                            <a:lin ang="5400000" scaled="0"/>
                          </a:gradFill>
                        </a:rPr>
                        <a:t> Hubs</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Window</a:t>
                      </a:r>
                      <a:r>
                        <a:rPr lang="en-US" sz="1400" baseline="0" dirty="0" smtClean="0">
                          <a:gradFill>
                            <a:gsLst>
                              <a:gs pos="66981">
                                <a:schemeClr val="tx1">
                                  <a:lumMod val="75000"/>
                                  <a:lumOff val="25000"/>
                                </a:schemeClr>
                              </a:gs>
                              <a:gs pos="0">
                                <a:schemeClr val="tx1">
                                  <a:lumMod val="75000"/>
                                  <a:lumOff val="25000"/>
                                </a:schemeClr>
                              </a:gs>
                            </a:gsLst>
                            <a:lin ang="5400000" scaled="0"/>
                          </a:gradFill>
                        </a:rPr>
                        <a:t>-based aggregation, join stream / split stream</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err="1" smtClean="0">
                          <a:gradFill>
                            <a:gsLst>
                              <a:gs pos="66981">
                                <a:schemeClr val="tx1">
                                  <a:lumMod val="75000"/>
                                  <a:lumOff val="25000"/>
                                </a:schemeClr>
                              </a:gs>
                              <a:gs pos="0">
                                <a:schemeClr val="tx1">
                                  <a:lumMod val="75000"/>
                                  <a:lumOff val="25000"/>
                                </a:schemeClr>
                              </a:gs>
                            </a:gsLst>
                            <a:lin ang="5400000" scaled="0"/>
                          </a:gradFill>
                        </a:rPr>
                        <a:t>HBase</a:t>
                      </a:r>
                      <a:r>
                        <a:rPr lang="en-US" sz="1400" dirty="0" smtClean="0">
                          <a:gradFill>
                            <a:gsLst>
                              <a:gs pos="66981">
                                <a:schemeClr val="tx1">
                                  <a:lumMod val="75000"/>
                                  <a:lumOff val="25000"/>
                                </a:schemeClr>
                              </a:gs>
                              <a:gs pos="0">
                                <a:schemeClr val="tx1">
                                  <a:lumMod val="75000"/>
                                  <a:lumOff val="25000"/>
                                </a:schemeClr>
                              </a:gs>
                            </a:gsLst>
                            <a:lin ang="5400000" scaled="0"/>
                          </a:gradFill>
                        </a:rPr>
                        <a:t>,</a:t>
                      </a:r>
                      <a:r>
                        <a:rPr lang="en-US" sz="1400" baseline="0" dirty="0" smtClean="0">
                          <a:gradFill>
                            <a:gsLst>
                              <a:gs pos="66981">
                                <a:schemeClr val="tx1">
                                  <a:lumMod val="75000"/>
                                  <a:lumOff val="25000"/>
                                </a:schemeClr>
                              </a:gs>
                              <a:gs pos="0">
                                <a:schemeClr val="tx1">
                                  <a:lumMod val="75000"/>
                                  <a:lumOff val="25000"/>
                                </a:schemeClr>
                              </a:gs>
                            </a:gsLst>
                            <a:lin ang="5400000" scaled="0"/>
                          </a:gradFill>
                        </a:rPr>
                        <a:t> ML</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err="1" smtClean="0">
                          <a:gradFill>
                            <a:gsLst>
                              <a:gs pos="66981">
                                <a:schemeClr val="tx1">
                                  <a:lumMod val="75000"/>
                                  <a:lumOff val="25000"/>
                                </a:schemeClr>
                              </a:gs>
                              <a:gs pos="0">
                                <a:schemeClr val="tx1">
                                  <a:lumMod val="75000"/>
                                  <a:lumOff val="25000"/>
                                </a:schemeClr>
                              </a:gs>
                            </a:gsLst>
                            <a:lin ang="5400000" scaled="0"/>
                          </a:gradFill>
                        </a:rPr>
                        <a:t>DocumentDB</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C# hybrid, Java</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12700" cmpd="sng">
                      <a:noFill/>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569683">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ETL</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Event</a:t>
                      </a:r>
                      <a:r>
                        <a:rPr lang="en-US" sz="1400" baseline="0" dirty="0" smtClean="0">
                          <a:gradFill>
                            <a:gsLst>
                              <a:gs pos="66981">
                                <a:schemeClr val="tx1">
                                  <a:lumMod val="75000"/>
                                  <a:lumOff val="25000"/>
                                </a:schemeClr>
                              </a:gs>
                              <a:gs pos="0">
                                <a:schemeClr val="tx1">
                                  <a:lumMod val="75000"/>
                                  <a:lumOff val="25000"/>
                                </a:schemeClr>
                              </a:gs>
                            </a:gsLst>
                            <a:lin ang="5400000" scaled="0"/>
                          </a:gradFill>
                        </a:rPr>
                        <a:t> Hubs</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Partitioning</a:t>
                      </a:r>
                      <a:r>
                        <a:rPr lang="en-US" sz="1400" baseline="0" dirty="0" smtClean="0">
                          <a:gradFill>
                            <a:gsLst>
                              <a:gs pos="66981">
                                <a:schemeClr val="tx1">
                                  <a:lumMod val="75000"/>
                                  <a:lumOff val="25000"/>
                                </a:schemeClr>
                              </a:gs>
                              <a:gs pos="0">
                                <a:schemeClr val="tx1">
                                  <a:lumMod val="75000"/>
                                  <a:lumOff val="25000"/>
                                </a:schemeClr>
                              </a:gs>
                            </a:gsLst>
                            <a:lin ang="5400000" scaled="0"/>
                          </a:gradFill>
                        </a:rPr>
                        <a:t> / organize</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N/A</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WASB</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Java</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r>
              <a:tr h="569683">
                <a:tc>
                  <a:txBody>
                    <a:bodyPr/>
                    <a:lstStyle/>
                    <a:p>
                      <a:r>
                        <a:rPr lang="en-US" sz="1400" dirty="0" err="1" smtClean="0">
                          <a:gradFill>
                            <a:gsLst>
                              <a:gs pos="66981">
                                <a:schemeClr val="tx1">
                                  <a:lumMod val="75000"/>
                                  <a:lumOff val="25000"/>
                                </a:schemeClr>
                              </a:gs>
                              <a:gs pos="0">
                                <a:schemeClr val="tx1">
                                  <a:lumMod val="75000"/>
                                  <a:lumOff val="25000"/>
                                </a:schemeClr>
                              </a:gs>
                            </a:gsLst>
                            <a:lin ang="5400000" scaled="0"/>
                          </a:gradFill>
                        </a:rPr>
                        <a:t>IoT</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Event</a:t>
                      </a:r>
                      <a:r>
                        <a:rPr lang="en-US" sz="1400" baseline="0" dirty="0" smtClean="0">
                          <a:gradFill>
                            <a:gsLst>
                              <a:gs pos="66981">
                                <a:schemeClr val="tx1">
                                  <a:lumMod val="75000"/>
                                  <a:lumOff val="25000"/>
                                </a:schemeClr>
                              </a:gs>
                              <a:gs pos="0">
                                <a:schemeClr val="tx1">
                                  <a:lumMod val="75000"/>
                                  <a:lumOff val="25000"/>
                                </a:schemeClr>
                              </a:gs>
                            </a:gsLst>
                            <a:lin ang="5400000" scaled="0"/>
                          </a:gradFill>
                        </a:rPr>
                        <a:t> Hubs</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Window-based</a:t>
                      </a:r>
                      <a:r>
                        <a:rPr lang="en-US" sz="1400" baseline="0" dirty="0" smtClean="0">
                          <a:gradFill>
                            <a:gsLst>
                              <a:gs pos="66981">
                                <a:schemeClr val="tx1">
                                  <a:lumMod val="75000"/>
                                  <a:lumOff val="25000"/>
                                </a:schemeClr>
                              </a:gs>
                              <a:gs pos="0">
                                <a:schemeClr val="tx1">
                                  <a:lumMod val="75000"/>
                                  <a:lumOff val="25000"/>
                                </a:schemeClr>
                              </a:gs>
                            </a:gsLst>
                            <a:lin ang="5400000" scaled="0"/>
                          </a:gradFill>
                        </a:rPr>
                        <a:t> aggregation</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err="1" smtClean="0">
                          <a:gradFill>
                            <a:gsLst>
                              <a:gs pos="66981">
                                <a:schemeClr val="tx1">
                                  <a:lumMod val="75000"/>
                                  <a:lumOff val="25000"/>
                                </a:schemeClr>
                              </a:gs>
                              <a:gs pos="0">
                                <a:schemeClr val="tx1">
                                  <a:lumMod val="75000"/>
                                  <a:lumOff val="25000"/>
                                </a:schemeClr>
                              </a:gs>
                            </a:gsLst>
                            <a:lin ang="5400000" scaled="0"/>
                          </a:gradFill>
                        </a:rPr>
                        <a:t>Hbase</a:t>
                      </a:r>
                      <a:r>
                        <a:rPr lang="en-US" sz="1400" dirty="0" smtClean="0">
                          <a:gradFill>
                            <a:gsLst>
                              <a:gs pos="66981">
                                <a:schemeClr val="tx1">
                                  <a:lumMod val="75000"/>
                                  <a:lumOff val="25000"/>
                                </a:schemeClr>
                              </a:gs>
                              <a:gs pos="0">
                                <a:schemeClr val="tx1">
                                  <a:lumMod val="75000"/>
                                  <a:lumOff val="25000"/>
                                </a:schemeClr>
                              </a:gs>
                            </a:gsLst>
                            <a:lin ang="5400000" scaled="0"/>
                          </a:gradFill>
                        </a:rPr>
                        <a:t>, ML</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err="1" smtClean="0">
                          <a:gradFill>
                            <a:gsLst>
                              <a:gs pos="66981">
                                <a:schemeClr val="tx1">
                                  <a:lumMod val="75000"/>
                                  <a:lumOff val="25000"/>
                                </a:schemeClr>
                              </a:gs>
                              <a:gs pos="0">
                                <a:schemeClr val="tx1">
                                  <a:lumMod val="75000"/>
                                  <a:lumOff val="25000"/>
                                </a:schemeClr>
                              </a:gs>
                            </a:gsLst>
                            <a:lin ang="5400000" scaled="0"/>
                          </a:gradFill>
                        </a:rPr>
                        <a:t>DocumentDB</a:t>
                      </a:r>
                      <a:r>
                        <a:rPr lang="en-US" sz="1400" dirty="0" smtClean="0">
                          <a:gradFill>
                            <a:gsLst>
                              <a:gs pos="66981">
                                <a:schemeClr val="tx1">
                                  <a:lumMod val="75000"/>
                                  <a:lumOff val="25000"/>
                                </a:schemeClr>
                              </a:gs>
                              <a:gs pos="0">
                                <a:schemeClr val="tx1">
                                  <a:lumMod val="75000"/>
                                  <a:lumOff val="25000"/>
                                </a:schemeClr>
                              </a:gs>
                            </a:gsLst>
                            <a:lin ang="5400000" scaled="0"/>
                          </a:gradFill>
                        </a:rPr>
                        <a:t>,</a:t>
                      </a:r>
                      <a:r>
                        <a:rPr lang="en-US" sz="1400" baseline="0" dirty="0" smtClean="0">
                          <a:gradFill>
                            <a:gsLst>
                              <a:gs pos="66981">
                                <a:schemeClr val="tx1">
                                  <a:lumMod val="75000"/>
                                  <a:lumOff val="25000"/>
                                </a:schemeClr>
                              </a:gs>
                              <a:gs pos="0">
                                <a:schemeClr val="tx1">
                                  <a:lumMod val="75000"/>
                                  <a:lumOff val="25000"/>
                                </a:schemeClr>
                              </a:gs>
                            </a:gsLst>
                            <a:lin ang="5400000" scaled="0"/>
                          </a:gradFill>
                        </a:rPr>
                        <a:t> </a:t>
                      </a:r>
                      <a:r>
                        <a:rPr lang="en-US" sz="1400" baseline="0" dirty="0" err="1" smtClean="0">
                          <a:gradFill>
                            <a:gsLst>
                              <a:gs pos="66981">
                                <a:schemeClr val="tx1">
                                  <a:lumMod val="75000"/>
                                  <a:lumOff val="25000"/>
                                </a:schemeClr>
                              </a:gs>
                              <a:gs pos="0">
                                <a:schemeClr val="tx1">
                                  <a:lumMod val="75000"/>
                                  <a:lumOff val="25000"/>
                                </a:schemeClr>
                              </a:gs>
                            </a:gsLst>
                            <a:lin ang="5400000" scaled="0"/>
                          </a:gradFill>
                        </a:rPr>
                        <a:t>Hbase</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Java</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569683">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Fraud</a:t>
                      </a:r>
                      <a:r>
                        <a:rPr lang="en-US" sz="1400" baseline="0" dirty="0" smtClean="0">
                          <a:gradFill>
                            <a:gsLst>
                              <a:gs pos="66981">
                                <a:schemeClr val="tx1">
                                  <a:lumMod val="75000"/>
                                  <a:lumOff val="25000"/>
                                </a:schemeClr>
                              </a:gs>
                              <a:gs pos="0">
                                <a:schemeClr val="tx1">
                                  <a:lumMod val="75000"/>
                                  <a:lumOff val="25000"/>
                                </a:schemeClr>
                              </a:gs>
                            </a:gsLst>
                            <a:lin ang="5400000" scaled="0"/>
                          </a:gradFill>
                        </a:rPr>
                        <a:t> Detection</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Service</a:t>
                      </a:r>
                      <a:r>
                        <a:rPr lang="en-US" sz="1400" baseline="0" dirty="0" smtClean="0">
                          <a:gradFill>
                            <a:gsLst>
                              <a:gs pos="66981">
                                <a:schemeClr val="tx1">
                                  <a:lumMod val="75000"/>
                                  <a:lumOff val="25000"/>
                                </a:schemeClr>
                              </a:gs>
                              <a:gs pos="0">
                                <a:schemeClr val="tx1">
                                  <a:lumMod val="75000"/>
                                  <a:lumOff val="25000"/>
                                </a:schemeClr>
                              </a:gs>
                            </a:gsLst>
                            <a:lin ang="5400000" scaled="0"/>
                          </a:gradFill>
                        </a:rPr>
                        <a:t> Bus  Queue</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Filter</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ML</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err="1" smtClean="0">
                          <a:gradFill>
                            <a:gsLst>
                              <a:gs pos="66981">
                                <a:schemeClr val="tx1">
                                  <a:lumMod val="75000"/>
                                  <a:lumOff val="25000"/>
                                </a:schemeClr>
                              </a:gs>
                              <a:gs pos="0">
                                <a:schemeClr val="tx1">
                                  <a:lumMod val="75000"/>
                                  <a:lumOff val="25000"/>
                                </a:schemeClr>
                              </a:gs>
                            </a:gsLst>
                            <a:lin ang="5400000" scaled="0"/>
                          </a:gradFill>
                        </a:rPr>
                        <a:t>HBase</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C# hybrid</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r>
              <a:tr h="569683">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Social</a:t>
                      </a:r>
                      <a:r>
                        <a:rPr lang="en-US" sz="1400" baseline="0" dirty="0" smtClean="0">
                          <a:gradFill>
                            <a:gsLst>
                              <a:gs pos="66981">
                                <a:schemeClr val="tx1">
                                  <a:lumMod val="75000"/>
                                  <a:lumOff val="25000"/>
                                </a:schemeClr>
                              </a:gs>
                              <a:gs pos="0">
                                <a:schemeClr val="tx1">
                                  <a:lumMod val="75000"/>
                                  <a:lumOff val="25000"/>
                                </a:schemeClr>
                              </a:gs>
                            </a:gsLst>
                            <a:lin ang="5400000" scaled="0"/>
                          </a:gradFill>
                        </a:rPr>
                        <a:t> Analysis</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Twitter</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Group-by</a:t>
                      </a:r>
                      <a:r>
                        <a:rPr lang="en-US" sz="1400" baseline="0" dirty="0" smtClean="0">
                          <a:gradFill>
                            <a:gsLst>
                              <a:gs pos="66981">
                                <a:schemeClr val="tx1">
                                  <a:lumMod val="75000"/>
                                  <a:lumOff val="25000"/>
                                </a:schemeClr>
                              </a:gs>
                              <a:gs pos="0">
                                <a:schemeClr val="tx1">
                                  <a:lumMod val="75000"/>
                                  <a:lumOff val="25000"/>
                                </a:schemeClr>
                              </a:gs>
                            </a:gsLst>
                            <a:lin ang="5400000" scaled="0"/>
                          </a:gradFill>
                        </a:rPr>
                        <a:t> / trending topics</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N/A</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Realtime Dashboard (BI)</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Trident</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569683">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Network</a:t>
                      </a:r>
                      <a:r>
                        <a:rPr lang="en-US" sz="1400" baseline="0" dirty="0" smtClean="0">
                          <a:gradFill>
                            <a:gsLst>
                              <a:gs pos="66981">
                                <a:schemeClr val="tx1">
                                  <a:lumMod val="75000"/>
                                  <a:lumOff val="25000"/>
                                </a:schemeClr>
                              </a:gs>
                              <a:gs pos="0">
                                <a:schemeClr val="tx1">
                                  <a:lumMod val="75000"/>
                                  <a:lumOff val="25000"/>
                                </a:schemeClr>
                              </a:gs>
                            </a:gsLst>
                            <a:lin ang="5400000" scaled="0"/>
                          </a:gradFill>
                        </a:rPr>
                        <a:t> Monitoring</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Kafka</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Split</a:t>
                      </a:r>
                      <a:r>
                        <a:rPr lang="en-US" sz="1400" baseline="0" dirty="0" smtClean="0">
                          <a:gradFill>
                            <a:gsLst>
                              <a:gs pos="66981">
                                <a:schemeClr val="tx1">
                                  <a:lumMod val="75000"/>
                                  <a:lumOff val="25000"/>
                                </a:schemeClr>
                              </a:gs>
                              <a:gs pos="0">
                                <a:schemeClr val="tx1">
                                  <a:lumMod val="75000"/>
                                  <a:lumOff val="25000"/>
                                </a:schemeClr>
                              </a:gs>
                            </a:gsLst>
                            <a:lin ang="5400000" scaled="0"/>
                          </a:gradFill>
                        </a:rPr>
                        <a:t> (on success / failure)</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ML</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SQL</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C# hybrid</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r>
              <a:tr h="569683">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Log</a:t>
                      </a:r>
                      <a:r>
                        <a:rPr lang="en-US" sz="1400" baseline="0" dirty="0" smtClean="0">
                          <a:gradFill>
                            <a:gsLst>
                              <a:gs pos="66981">
                                <a:schemeClr val="tx1">
                                  <a:lumMod val="75000"/>
                                  <a:lumOff val="25000"/>
                                </a:schemeClr>
                              </a:gs>
                              <a:gs pos="0">
                                <a:schemeClr val="tx1">
                                  <a:lumMod val="75000"/>
                                  <a:lumOff val="25000"/>
                                </a:schemeClr>
                              </a:gs>
                            </a:gsLst>
                            <a:lin ang="5400000" scaled="0"/>
                          </a:gradFill>
                        </a:rPr>
                        <a:t> Search</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Storage Queue / Event Hubs</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Parsing</a:t>
                      </a:r>
                      <a:r>
                        <a:rPr lang="en-US" sz="1400" baseline="0" dirty="0" smtClean="0">
                          <a:gradFill>
                            <a:gsLst>
                              <a:gs pos="66981">
                                <a:schemeClr val="tx1">
                                  <a:lumMod val="75000"/>
                                  <a:lumOff val="25000"/>
                                </a:schemeClr>
                              </a:gs>
                              <a:gs pos="0">
                                <a:schemeClr val="tx1">
                                  <a:lumMod val="75000"/>
                                  <a:lumOff val="25000"/>
                                </a:schemeClr>
                              </a:gs>
                            </a:gsLst>
                            <a:lin ang="5400000" scaled="0"/>
                          </a:gradFill>
                        </a:rPr>
                        <a:t> &amp; index</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N/A</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Elastic</a:t>
                      </a:r>
                      <a:r>
                        <a:rPr lang="en-US" sz="1400" baseline="0" dirty="0" smtClean="0">
                          <a:gradFill>
                            <a:gsLst>
                              <a:gs pos="66981">
                                <a:schemeClr val="tx1">
                                  <a:lumMod val="75000"/>
                                  <a:lumOff val="25000"/>
                                </a:schemeClr>
                              </a:gs>
                              <a:gs pos="0">
                                <a:schemeClr val="tx1">
                                  <a:lumMod val="75000"/>
                                  <a:lumOff val="25000"/>
                                </a:schemeClr>
                              </a:gs>
                            </a:gsLst>
                            <a:lin ang="5400000" scaled="0"/>
                          </a:gradFill>
                        </a:rPr>
                        <a:t> Search</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Java</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569683">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Mobile</a:t>
                      </a:r>
                      <a:r>
                        <a:rPr lang="en-US" sz="1400" baseline="0" dirty="0" smtClean="0">
                          <a:gradFill>
                            <a:gsLst>
                              <a:gs pos="66981">
                                <a:schemeClr val="tx1">
                                  <a:lumMod val="75000"/>
                                  <a:lumOff val="25000"/>
                                </a:schemeClr>
                              </a:gs>
                              <a:gs pos="0">
                                <a:schemeClr val="tx1">
                                  <a:lumMod val="75000"/>
                                  <a:lumOff val="25000"/>
                                </a:schemeClr>
                              </a:gs>
                            </a:gsLst>
                            <a:lin ang="5400000" scaled="0"/>
                          </a:gradFill>
                        </a:rPr>
                        <a:t> Engagement</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mpd="sng">
                      <a:noFill/>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Event</a:t>
                      </a:r>
                      <a:r>
                        <a:rPr lang="en-US" sz="1400" baseline="0" dirty="0" smtClean="0">
                          <a:gradFill>
                            <a:gsLst>
                              <a:gs pos="66981">
                                <a:schemeClr val="tx1">
                                  <a:lumMod val="75000"/>
                                  <a:lumOff val="25000"/>
                                </a:schemeClr>
                              </a:gs>
                              <a:gs pos="0">
                                <a:schemeClr val="tx1">
                                  <a:lumMod val="75000"/>
                                  <a:lumOff val="25000"/>
                                </a:schemeClr>
                              </a:gs>
                            </a:gsLst>
                            <a:lin ang="5400000" scaled="0"/>
                          </a:gradFill>
                        </a:rPr>
                        <a:t> Hubs</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mpd="sng">
                      <a:noFill/>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Count</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mpd="sng">
                      <a:noFill/>
                    </a:lnB>
                    <a:solidFill>
                      <a:srgbClr val="00BCF2">
                        <a:alpha val="10000"/>
                      </a:srgbClr>
                    </a:solidFill>
                  </a:tcPr>
                </a:tc>
                <a:tc>
                  <a:txBody>
                    <a:bodyPr/>
                    <a:lstStyle/>
                    <a:p>
                      <a:r>
                        <a:rPr lang="en-US" sz="1400" dirty="0" err="1" smtClean="0">
                          <a:gradFill>
                            <a:gsLst>
                              <a:gs pos="66981">
                                <a:schemeClr val="tx1">
                                  <a:lumMod val="75000"/>
                                  <a:lumOff val="25000"/>
                                </a:schemeClr>
                              </a:gs>
                              <a:gs pos="0">
                                <a:schemeClr val="tx1">
                                  <a:lumMod val="75000"/>
                                  <a:lumOff val="25000"/>
                                </a:schemeClr>
                              </a:gs>
                            </a:gsLst>
                            <a:lin ang="5400000" scaled="0"/>
                          </a:gradFill>
                        </a:rPr>
                        <a:t>HBase</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mpd="sng">
                      <a:noFill/>
                    </a:lnB>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SignalR</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CF2">
                        <a:alpha val="10000"/>
                      </a:srgbClr>
                    </a:solidFill>
                  </a:tcPr>
                </a:tc>
                <a:tc>
                  <a:txBody>
                    <a:bodyPr/>
                    <a:lstStyle/>
                    <a:p>
                      <a:r>
                        <a:rPr lang="en-US" sz="1400" dirty="0" smtClean="0">
                          <a:gradFill>
                            <a:gsLst>
                              <a:gs pos="66981">
                                <a:schemeClr val="tx1">
                                  <a:lumMod val="75000"/>
                                  <a:lumOff val="25000"/>
                                </a:schemeClr>
                              </a:gs>
                              <a:gs pos="0">
                                <a:schemeClr val="tx1">
                                  <a:lumMod val="75000"/>
                                  <a:lumOff val="25000"/>
                                </a:schemeClr>
                              </a:gs>
                            </a:gsLst>
                            <a:lin ang="5400000" scaled="0"/>
                          </a:gradFill>
                        </a:rPr>
                        <a:t>C# hybrid</a:t>
                      </a:r>
                      <a:endParaRPr lang="en-US" sz="1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CF2">
                        <a:alpha val="10000"/>
                      </a:srgbClr>
                    </a:solidFill>
                  </a:tcPr>
                </a:tc>
              </a:tr>
            </a:tbl>
          </a:graphicData>
        </a:graphic>
      </p:graphicFrame>
    </p:spTree>
    <p:extLst>
      <p:ext uri="{BB962C8B-B14F-4D97-AF65-F5344CB8AC3E}">
        <p14:creationId xmlns:p14="http://schemas.microsoft.com/office/powerpoint/2010/main" val="394864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652" t="3232" r="19412" b="5598"/>
          <a:stretch/>
        </p:blipFill>
        <p:spPr>
          <a:xfrm>
            <a:off x="1312848" y="-1"/>
            <a:ext cx="9041511" cy="6994526"/>
          </a:xfrm>
          <a:prstGeom prst="rect">
            <a:avLst/>
          </a:prstGeom>
        </p:spPr>
      </p:pic>
      <p:sp>
        <p:nvSpPr>
          <p:cNvPr id="3" name="Title 2"/>
          <p:cNvSpPr>
            <a:spLocks noGrp="1"/>
          </p:cNvSpPr>
          <p:nvPr>
            <p:ph type="title"/>
          </p:nvPr>
        </p:nvSpPr>
        <p:spPr>
          <a:xfrm>
            <a:off x="198437" y="144462"/>
            <a:ext cx="11889564" cy="917575"/>
          </a:xfrm>
        </p:spPr>
        <p:txBody>
          <a:bodyPr/>
          <a:lstStyle/>
          <a:p>
            <a:r>
              <a:rPr lang="en-US" dirty="0" smtClean="0"/>
              <a:t>Emerson</a:t>
            </a:r>
            <a:endParaRPr lang="en-US" dirty="0"/>
          </a:p>
        </p:txBody>
      </p:sp>
    </p:spTree>
    <p:extLst>
      <p:ext uri="{BB962C8B-B14F-4D97-AF65-F5344CB8AC3E}">
        <p14:creationId xmlns:p14="http://schemas.microsoft.com/office/powerpoint/2010/main" val="26613152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solidFill>
              </a:rPr>
              <a:t>Kafka with </a:t>
            </a:r>
            <a:r>
              <a:rPr lang="en-US" dirty="0" err="1" smtClean="0">
                <a:solidFill>
                  <a:schemeClr val="tx1"/>
                </a:solidFill>
              </a:rPr>
              <a:t>HDInight</a:t>
            </a:r>
            <a:endParaRPr lang="en-US" dirty="0"/>
          </a:p>
        </p:txBody>
      </p:sp>
      <p:pic>
        <p:nvPicPr>
          <p:cNvPr id="5" name="Picture Placeholder 4"/>
          <p:cNvPicPr>
            <a:picLocks noGrp="1" noChangeAspect="1"/>
          </p:cNvPicPr>
          <p:nvPr>
            <p:ph type="pic" sz="quarter" idx="16"/>
          </p:nvPr>
        </p:nvPicPr>
        <p:blipFill rotWithShape="1">
          <a:blip r:embed="rId3" cstate="email">
            <a:extLst>
              <a:ext uri="{28A0092B-C50C-407E-A947-70E740481C1C}">
                <a14:useLocalDpi xmlns:a14="http://schemas.microsoft.com/office/drawing/2010/main"/>
              </a:ext>
            </a:extLst>
          </a:blip>
          <a:srcRect l="20" r="20"/>
          <a:stretch/>
        </p:blipFill>
        <p:spPr/>
      </p:pic>
      <p:sp>
        <p:nvSpPr>
          <p:cNvPr id="3" name="Title 2"/>
          <p:cNvSpPr>
            <a:spLocks noGrp="1"/>
          </p:cNvSpPr>
          <p:nvPr>
            <p:ph type="title"/>
          </p:nvPr>
        </p:nvSpPr>
        <p:spPr/>
        <p:txBody>
          <a:bodyPr/>
          <a:lstStyle/>
          <a:p>
            <a:r>
              <a:rPr lang="en-US" dirty="0" smtClean="0"/>
              <a:t>DEMOs</a:t>
            </a:r>
            <a:endParaRPr lang="en-US" dirty="0"/>
          </a:p>
        </p:txBody>
      </p:sp>
    </p:spTree>
    <p:extLst>
      <p:ext uri="{BB962C8B-B14F-4D97-AF65-F5344CB8AC3E}">
        <p14:creationId xmlns:p14="http://schemas.microsoft.com/office/powerpoint/2010/main" val="17366306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Sample Scenarios</a:t>
            </a:r>
            <a:endParaRPr lang="en-US" dirty="0"/>
          </a:p>
        </p:txBody>
      </p:sp>
    </p:spTree>
    <p:extLst>
      <p:ext uri="{BB962C8B-B14F-4D97-AF65-F5344CB8AC3E}">
        <p14:creationId xmlns:p14="http://schemas.microsoft.com/office/powerpoint/2010/main" val="9839430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Internet of Things</a:t>
            </a:r>
          </a:p>
        </p:txBody>
      </p:sp>
      <p:sp>
        <p:nvSpPr>
          <p:cNvPr id="5" name="Title 4"/>
          <p:cNvSpPr>
            <a:spLocks noGrp="1"/>
          </p:cNvSpPr>
          <p:nvPr>
            <p:ph type="ctrTitle"/>
          </p:nvPr>
        </p:nvSpPr>
        <p:spPr>
          <a:solidFill>
            <a:schemeClr val="accent2"/>
          </a:solidFill>
        </p:spPr>
        <p:txBody>
          <a:bodyPr/>
          <a:lstStyle/>
          <a:p>
            <a:r>
              <a:rPr lang="en-US" dirty="0" smtClean="0"/>
              <a:t>Sample scenarios</a:t>
            </a:r>
            <a:endParaRPr lang="en-US" dirty="0"/>
          </a:p>
        </p:txBody>
      </p:sp>
    </p:spTree>
    <p:extLst>
      <p:ext uri="{BB962C8B-B14F-4D97-AF65-F5344CB8AC3E}">
        <p14:creationId xmlns:p14="http://schemas.microsoft.com/office/powerpoint/2010/main" val="23672311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loud 38"/>
          <p:cNvSpPr/>
          <p:nvPr/>
        </p:nvSpPr>
        <p:spPr>
          <a:xfrm>
            <a:off x="5403794" y="3766667"/>
            <a:ext cx="1055543" cy="646128"/>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ectangle 10"/>
          <p:cNvSpPr/>
          <p:nvPr/>
        </p:nvSpPr>
        <p:spPr>
          <a:xfrm>
            <a:off x="3720951" y="4706789"/>
            <a:ext cx="1478242" cy="115927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ectangle 7"/>
          <p:cNvSpPr/>
          <p:nvPr/>
        </p:nvSpPr>
        <p:spPr>
          <a:xfrm>
            <a:off x="4541837" y="1744662"/>
            <a:ext cx="3499464" cy="216876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Title 1"/>
          <p:cNvSpPr>
            <a:spLocks noGrp="1"/>
          </p:cNvSpPr>
          <p:nvPr>
            <p:ph type="title"/>
          </p:nvPr>
        </p:nvSpPr>
        <p:spPr/>
        <p:txBody>
          <a:bodyPr/>
          <a:lstStyle/>
          <a:p>
            <a:r>
              <a:rPr lang="en-US" dirty="0" smtClean="0"/>
              <a:t>OPC Virtual Compatibility Lab Architecture</a:t>
            </a:r>
            <a:endParaRPr lang="en-US" dirty="0"/>
          </a:p>
        </p:txBody>
      </p:sp>
      <p:pic>
        <p:nvPicPr>
          <p:cNvPr id="4"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5938" y="2702341"/>
            <a:ext cx="612021"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0522" y="1937731"/>
            <a:ext cx="612021"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0522" y="2512512"/>
            <a:ext cx="612021"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0521" y="3087293"/>
            <a:ext cx="612021"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3584" y="5069468"/>
            <a:ext cx="692976" cy="43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0847" y="2687768"/>
            <a:ext cx="519732" cy="51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arallelogram 11"/>
          <p:cNvSpPr/>
          <p:nvPr/>
        </p:nvSpPr>
        <p:spPr>
          <a:xfrm>
            <a:off x="4512278" y="3913431"/>
            <a:ext cx="657356" cy="793358"/>
          </a:xfrm>
          <a:prstGeom prst="parallelogram">
            <a:avLst>
              <a:gd name="adj" fmla="val 48211"/>
            </a:avLst>
          </a:prstGeom>
        </p:spPr>
        <p:style>
          <a:lnRef idx="1">
            <a:schemeClr val="accent3"/>
          </a:lnRef>
          <a:fillRef idx="2">
            <a:schemeClr val="accent3"/>
          </a:fillRef>
          <a:effectRef idx="1">
            <a:schemeClr val="accent3"/>
          </a:effectRef>
          <a:fontRef idx="minor">
            <a:schemeClr val="dk1"/>
          </a:fontRef>
        </p:style>
        <p:txBody>
          <a:bodyPr vert="vert270" lIns="91440" tIns="0" bIns="0" rtlCol="0" anchor="ctr"/>
          <a:lstStyle/>
          <a:p>
            <a:pPr algn="ctr"/>
            <a:r>
              <a:rPr lang="en-US" sz="1200" dirty="0">
                <a:solidFill>
                  <a:schemeClr val="tx1"/>
                </a:solidFill>
              </a:rPr>
              <a:t>VPN</a:t>
            </a:r>
          </a:p>
        </p:txBody>
      </p:sp>
      <p:sp>
        <p:nvSpPr>
          <p:cNvPr id="13" name="Rectangle 12"/>
          <p:cNvSpPr/>
          <p:nvPr/>
        </p:nvSpPr>
        <p:spPr>
          <a:xfrm>
            <a:off x="5937504" y="4706789"/>
            <a:ext cx="2215710" cy="115927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9612" y="4913244"/>
            <a:ext cx="631450" cy="64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arallelogram 14"/>
          <p:cNvSpPr/>
          <p:nvPr/>
        </p:nvSpPr>
        <p:spPr>
          <a:xfrm flipH="1">
            <a:off x="7264842" y="3913431"/>
            <a:ext cx="657356" cy="793358"/>
          </a:xfrm>
          <a:prstGeom prst="parallelogram">
            <a:avLst>
              <a:gd name="adj" fmla="val 48211"/>
            </a:avLst>
          </a:prstGeom>
        </p:spPr>
        <p:style>
          <a:lnRef idx="1">
            <a:schemeClr val="accent3"/>
          </a:lnRef>
          <a:fillRef idx="2">
            <a:schemeClr val="accent3"/>
          </a:fillRef>
          <a:effectRef idx="1">
            <a:schemeClr val="accent3"/>
          </a:effectRef>
          <a:fontRef idx="minor">
            <a:schemeClr val="dk1"/>
          </a:fontRef>
        </p:style>
        <p:txBody>
          <a:bodyPr vert="vert270" lIns="91440" tIns="0" bIns="0" rtlCol="0" anchor="ctr"/>
          <a:lstStyle/>
          <a:p>
            <a:pPr algn="ctr"/>
            <a:r>
              <a:rPr lang="en-US" sz="1122" dirty="0" smtClean="0">
                <a:solidFill>
                  <a:schemeClr val="tx1"/>
                </a:solidFill>
              </a:rPr>
              <a:t>VPN</a:t>
            </a:r>
            <a:endParaRPr lang="en-US" sz="1122" dirty="0">
              <a:solidFill>
                <a:schemeClr val="tx1"/>
              </a:solidFill>
            </a:endParaRPr>
          </a:p>
        </p:txBody>
      </p:sp>
      <p:pic>
        <p:nvPicPr>
          <p:cNvPr id="1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24306" y="4913244"/>
            <a:ext cx="631450" cy="64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5071" y="1947445"/>
            <a:ext cx="612021"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5071" y="2512511"/>
            <a:ext cx="612021"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5071" y="3077576"/>
            <a:ext cx="612021"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a:stCxn id="10" idx="2"/>
            <a:endCxn id="9" idx="0"/>
          </p:cNvCxnSpPr>
          <p:nvPr/>
        </p:nvCxnSpPr>
        <p:spPr>
          <a:xfrm>
            <a:off x="3700714" y="3207500"/>
            <a:ext cx="759359" cy="1861968"/>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4803875">
            <a:off x="3318605" y="3630665"/>
            <a:ext cx="964986" cy="286306"/>
          </a:xfrm>
          <a:prstGeom prst="rect">
            <a:avLst/>
          </a:prstGeom>
          <a:noFill/>
        </p:spPr>
        <p:txBody>
          <a:bodyPr wrap="square" rtlCol="0">
            <a:spAutoFit/>
          </a:bodyPr>
          <a:lstStyle/>
          <a:p>
            <a:r>
              <a:rPr lang="en-US" sz="1224" dirty="0"/>
              <a:t>HTTP</a:t>
            </a:r>
          </a:p>
        </p:txBody>
      </p:sp>
      <p:sp>
        <p:nvSpPr>
          <p:cNvPr id="24" name="TextBox 23"/>
          <p:cNvSpPr txBox="1"/>
          <p:nvPr/>
        </p:nvSpPr>
        <p:spPr>
          <a:xfrm>
            <a:off x="4800084" y="3202707"/>
            <a:ext cx="964986" cy="286306"/>
          </a:xfrm>
          <a:prstGeom prst="rect">
            <a:avLst/>
          </a:prstGeom>
          <a:noFill/>
        </p:spPr>
        <p:txBody>
          <a:bodyPr wrap="square" rtlCol="0">
            <a:spAutoFit/>
          </a:bodyPr>
          <a:lstStyle/>
          <a:p>
            <a:r>
              <a:rPr lang="en-US" sz="1224" dirty="0"/>
              <a:t>DC</a:t>
            </a:r>
          </a:p>
        </p:txBody>
      </p:sp>
      <p:sp>
        <p:nvSpPr>
          <p:cNvPr id="25" name="TextBox 24"/>
          <p:cNvSpPr txBox="1"/>
          <p:nvPr/>
        </p:nvSpPr>
        <p:spPr>
          <a:xfrm>
            <a:off x="3021729" y="2454317"/>
            <a:ext cx="1159793" cy="280718"/>
          </a:xfrm>
          <a:prstGeom prst="rect">
            <a:avLst/>
          </a:prstGeom>
          <a:noFill/>
        </p:spPr>
        <p:txBody>
          <a:bodyPr wrap="square" rtlCol="0">
            <a:spAutoFit/>
          </a:bodyPr>
          <a:lstStyle/>
          <a:p>
            <a:r>
              <a:rPr lang="en-US" sz="1224" dirty="0"/>
              <a:t>OPC Test DB</a:t>
            </a:r>
          </a:p>
        </p:txBody>
      </p:sp>
      <p:sp>
        <p:nvSpPr>
          <p:cNvPr id="26" name="TextBox 25"/>
          <p:cNvSpPr txBox="1"/>
          <p:nvPr/>
        </p:nvSpPr>
        <p:spPr>
          <a:xfrm>
            <a:off x="3895506" y="5489646"/>
            <a:ext cx="1129131" cy="478442"/>
          </a:xfrm>
          <a:prstGeom prst="rect">
            <a:avLst/>
          </a:prstGeom>
          <a:noFill/>
        </p:spPr>
        <p:txBody>
          <a:bodyPr wrap="square" rtlCol="0">
            <a:spAutoFit/>
          </a:bodyPr>
          <a:lstStyle/>
          <a:p>
            <a:r>
              <a:rPr lang="en-US" sz="1224" dirty="0"/>
              <a:t>Test Lab Client</a:t>
            </a:r>
          </a:p>
        </p:txBody>
      </p:sp>
      <p:sp>
        <p:nvSpPr>
          <p:cNvPr id="27" name="TextBox 26"/>
          <p:cNvSpPr txBox="1"/>
          <p:nvPr/>
        </p:nvSpPr>
        <p:spPr>
          <a:xfrm>
            <a:off x="5969886" y="5595282"/>
            <a:ext cx="2388178" cy="286306"/>
          </a:xfrm>
          <a:prstGeom prst="rect">
            <a:avLst/>
          </a:prstGeom>
          <a:noFill/>
        </p:spPr>
        <p:txBody>
          <a:bodyPr wrap="square" rtlCol="0">
            <a:spAutoFit/>
          </a:bodyPr>
          <a:lstStyle/>
          <a:p>
            <a:r>
              <a:rPr lang="en-US" sz="1224" dirty="0"/>
              <a:t>On-premises OPC Server/Client</a:t>
            </a:r>
          </a:p>
        </p:txBody>
      </p:sp>
      <p:pic>
        <p:nvPicPr>
          <p:cNvPr id="28"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2450" y="1947445"/>
            <a:ext cx="612021"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2450" y="2522226"/>
            <a:ext cx="612021"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2449" y="3097007"/>
            <a:ext cx="612021"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5542442" y="1702783"/>
            <a:ext cx="2388178" cy="286306"/>
          </a:xfrm>
          <a:prstGeom prst="rect">
            <a:avLst/>
          </a:prstGeom>
          <a:noFill/>
        </p:spPr>
        <p:txBody>
          <a:bodyPr wrap="square" rtlCol="0">
            <a:spAutoFit/>
          </a:bodyPr>
          <a:lstStyle/>
          <a:p>
            <a:pPr algn="ctr"/>
            <a:r>
              <a:rPr lang="en-US" sz="1224" dirty="0"/>
              <a:t>OPC Server/Client</a:t>
            </a:r>
          </a:p>
        </p:txBody>
      </p:sp>
      <p:cxnSp>
        <p:nvCxnSpPr>
          <p:cNvPr id="16" name="Straight Connector 15"/>
          <p:cNvCxnSpPr/>
          <p:nvPr/>
        </p:nvCxnSpPr>
        <p:spPr>
          <a:xfrm flipH="1">
            <a:off x="6067033" y="3576261"/>
            <a:ext cx="4047" cy="530238"/>
          </a:xfrm>
          <a:prstGeom prst="line">
            <a:avLst/>
          </a:prstGeom>
          <a:ln>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682087" y="2753341"/>
            <a:ext cx="668690" cy="3653"/>
          </a:xfrm>
          <a:prstGeom prst="line">
            <a:avLst/>
          </a:prstGeom>
          <a:ln>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14" idx="0"/>
          </p:cNvCxnSpPr>
          <p:nvPr/>
        </p:nvCxnSpPr>
        <p:spPr>
          <a:xfrm>
            <a:off x="6146367" y="4194876"/>
            <a:ext cx="488970" cy="718369"/>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914372" y="3577154"/>
            <a:ext cx="4047" cy="530238"/>
          </a:xfrm>
          <a:prstGeom prst="line">
            <a:avLst/>
          </a:prstGeom>
          <a:ln>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598290" y="4194876"/>
            <a:ext cx="1316082" cy="884830"/>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603555" y="3703165"/>
            <a:ext cx="2388178" cy="286306"/>
          </a:xfrm>
          <a:prstGeom prst="rect">
            <a:avLst/>
          </a:prstGeom>
          <a:noFill/>
        </p:spPr>
        <p:txBody>
          <a:bodyPr wrap="square" rtlCol="0">
            <a:spAutoFit/>
          </a:bodyPr>
          <a:lstStyle/>
          <a:p>
            <a:pPr algn="ctr"/>
            <a:r>
              <a:rPr lang="en-US" altLang="zh-CN" sz="1224" dirty="0"/>
              <a:t>OPC Server endpoint</a:t>
            </a:r>
            <a:endParaRPr lang="en-US" sz="1224" dirty="0"/>
          </a:p>
        </p:txBody>
      </p:sp>
      <p:sp>
        <p:nvSpPr>
          <p:cNvPr id="48" name="TextBox 47"/>
          <p:cNvSpPr txBox="1"/>
          <p:nvPr/>
        </p:nvSpPr>
        <p:spPr>
          <a:xfrm>
            <a:off x="4232360" y="3696294"/>
            <a:ext cx="2388178" cy="286306"/>
          </a:xfrm>
          <a:prstGeom prst="rect">
            <a:avLst/>
          </a:prstGeom>
          <a:noFill/>
        </p:spPr>
        <p:txBody>
          <a:bodyPr wrap="square" rtlCol="0">
            <a:spAutoFit/>
          </a:bodyPr>
          <a:lstStyle/>
          <a:p>
            <a:pPr algn="ctr"/>
            <a:r>
              <a:rPr lang="en-US" altLang="zh-CN" sz="1224" dirty="0"/>
              <a:t>RDP endpoint</a:t>
            </a:r>
            <a:endParaRPr lang="en-US" sz="1224" dirty="0"/>
          </a:p>
        </p:txBody>
      </p:sp>
    </p:spTree>
    <p:extLst>
      <p:ext uri="{BB962C8B-B14F-4D97-AF65-F5344CB8AC3E}">
        <p14:creationId xmlns:p14="http://schemas.microsoft.com/office/powerpoint/2010/main" val="223190303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OPC Connector-Azure Integration</a:t>
            </a:r>
            <a:endParaRPr lang="en-US" dirty="0"/>
          </a:p>
        </p:txBody>
      </p:sp>
      <p:sp>
        <p:nvSpPr>
          <p:cNvPr id="13" name="Rectangle 12"/>
          <p:cNvSpPr/>
          <p:nvPr/>
        </p:nvSpPr>
        <p:spPr>
          <a:xfrm>
            <a:off x="238306" y="3250381"/>
            <a:ext cx="3272661" cy="115927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1801" y="3481912"/>
            <a:ext cx="631450" cy="64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70689" y="4138874"/>
            <a:ext cx="2388178" cy="286306"/>
          </a:xfrm>
          <a:prstGeom prst="rect">
            <a:avLst/>
          </a:prstGeom>
          <a:noFill/>
        </p:spPr>
        <p:txBody>
          <a:bodyPr wrap="square" rtlCol="0">
            <a:spAutoFit/>
          </a:bodyPr>
          <a:lstStyle/>
          <a:p>
            <a:r>
              <a:rPr lang="en-US" sz="1224" dirty="0"/>
              <a:t>On-premises OPC Server</a:t>
            </a:r>
          </a:p>
        </p:txBody>
      </p:sp>
      <p:pic>
        <p:nvPicPr>
          <p:cNvPr id="3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1216" y="3688348"/>
            <a:ext cx="631450" cy="22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1652851" y="3391571"/>
            <a:ext cx="2388178" cy="286306"/>
          </a:xfrm>
          <a:prstGeom prst="rect">
            <a:avLst/>
          </a:prstGeom>
          <a:noFill/>
        </p:spPr>
        <p:txBody>
          <a:bodyPr wrap="square" rtlCol="0">
            <a:spAutoFit/>
          </a:bodyPr>
          <a:lstStyle/>
          <a:p>
            <a:pPr algn="ctr"/>
            <a:r>
              <a:rPr lang="en-US" sz="1224" dirty="0"/>
              <a:t>OPC </a:t>
            </a:r>
            <a:r>
              <a:rPr lang="en-US" sz="1224" dirty="0" smtClean="0"/>
              <a:t>Connector</a:t>
            </a:r>
            <a:endParaRPr lang="en-US" sz="1224" dirty="0"/>
          </a:p>
        </p:txBody>
      </p:sp>
      <p:cxnSp>
        <p:nvCxnSpPr>
          <p:cNvPr id="34" name="Straight Arrow Connector 33"/>
          <p:cNvCxnSpPr>
            <a:stCxn id="17" idx="3"/>
            <a:endCxn id="32" idx="1"/>
          </p:cNvCxnSpPr>
          <p:nvPr/>
        </p:nvCxnSpPr>
        <p:spPr>
          <a:xfrm>
            <a:off x="1403251" y="3802495"/>
            <a:ext cx="1127965" cy="0"/>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38307" y="1635289"/>
            <a:ext cx="1666251" cy="62581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36" dirty="0"/>
              <a:t>Produce</a:t>
            </a:r>
          </a:p>
        </p:txBody>
      </p:sp>
      <p:sp>
        <p:nvSpPr>
          <p:cNvPr id="36" name="Rectangle 35"/>
          <p:cNvSpPr/>
          <p:nvPr/>
        </p:nvSpPr>
        <p:spPr>
          <a:xfrm>
            <a:off x="1924765" y="1635289"/>
            <a:ext cx="1666251" cy="625815"/>
          </a:xfrm>
          <a:prstGeom prst="rect">
            <a:avLst/>
          </a:prstGeom>
          <a:solidFill>
            <a:schemeClr val="bg1">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836" dirty="0" smtClean="0"/>
              <a:t>Collect</a:t>
            </a:r>
            <a:endParaRPr lang="en-US" sz="1836" dirty="0"/>
          </a:p>
        </p:txBody>
      </p:sp>
      <p:sp>
        <p:nvSpPr>
          <p:cNvPr id="37" name="Rectangle 36"/>
          <p:cNvSpPr/>
          <p:nvPr/>
        </p:nvSpPr>
        <p:spPr>
          <a:xfrm>
            <a:off x="3631429" y="1627063"/>
            <a:ext cx="1666251" cy="625815"/>
          </a:xfrm>
          <a:prstGeom prst="rect">
            <a:avLst/>
          </a:prstGeom>
          <a:solidFill>
            <a:schemeClr val="tx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836" dirty="0" smtClean="0"/>
              <a:t>Ingress</a:t>
            </a:r>
            <a:endParaRPr lang="en-US" sz="1836" dirty="0"/>
          </a:p>
        </p:txBody>
      </p:sp>
      <p:sp>
        <p:nvSpPr>
          <p:cNvPr id="38" name="Rectangle 37"/>
          <p:cNvSpPr/>
          <p:nvPr/>
        </p:nvSpPr>
        <p:spPr>
          <a:xfrm>
            <a:off x="5338093" y="1627063"/>
            <a:ext cx="1666251" cy="625815"/>
          </a:xfrm>
          <a:prstGeom prst="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836" dirty="0" smtClean="0"/>
              <a:t>Transform</a:t>
            </a:r>
            <a:endParaRPr lang="en-US" sz="1836" dirty="0"/>
          </a:p>
        </p:txBody>
      </p:sp>
      <p:sp>
        <p:nvSpPr>
          <p:cNvPr id="39" name="Rectangle 38"/>
          <p:cNvSpPr/>
          <p:nvPr/>
        </p:nvSpPr>
        <p:spPr>
          <a:xfrm>
            <a:off x="7044757" y="1635289"/>
            <a:ext cx="1666251" cy="625815"/>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36" dirty="0" smtClean="0"/>
              <a:t>Store</a:t>
            </a:r>
            <a:endParaRPr lang="en-US" sz="1836" dirty="0"/>
          </a:p>
        </p:txBody>
      </p:sp>
      <p:sp>
        <p:nvSpPr>
          <p:cNvPr id="40" name="Rectangle 39"/>
          <p:cNvSpPr/>
          <p:nvPr/>
        </p:nvSpPr>
        <p:spPr>
          <a:xfrm>
            <a:off x="8751420" y="1630819"/>
            <a:ext cx="3388458" cy="625815"/>
          </a:xfrm>
          <a:prstGeom prst="rect">
            <a:avLst/>
          </a:prstGeom>
          <a:solidFill>
            <a:schemeClr val="accent1">
              <a:lumMod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836" dirty="0" smtClean="0"/>
              <a:t>Present and Action</a:t>
            </a:r>
            <a:endParaRPr lang="en-US" sz="1836" dirty="0"/>
          </a:p>
        </p:txBody>
      </p:sp>
      <p:cxnSp>
        <p:nvCxnSpPr>
          <p:cNvPr id="44" name="Straight Connector 43"/>
          <p:cNvCxnSpPr/>
          <p:nvPr/>
        </p:nvCxnSpPr>
        <p:spPr>
          <a:xfrm>
            <a:off x="3615885" y="1995491"/>
            <a:ext cx="0" cy="3730413"/>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0631" y="3517533"/>
            <a:ext cx="495446" cy="56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p:nvPr/>
        </p:nvSpPr>
        <p:spPr>
          <a:xfrm>
            <a:off x="3940676" y="3206194"/>
            <a:ext cx="997108" cy="286306"/>
          </a:xfrm>
          <a:prstGeom prst="rect">
            <a:avLst/>
          </a:prstGeom>
          <a:noFill/>
        </p:spPr>
        <p:txBody>
          <a:bodyPr wrap="square" rtlCol="0">
            <a:spAutoFit/>
          </a:bodyPr>
          <a:lstStyle/>
          <a:p>
            <a:pPr algn="ctr"/>
            <a:r>
              <a:rPr lang="en-US" sz="1224" dirty="0"/>
              <a:t>Event Hub</a:t>
            </a:r>
          </a:p>
        </p:txBody>
      </p:sp>
      <p:cxnSp>
        <p:nvCxnSpPr>
          <p:cNvPr id="47" name="Straight Arrow Connector 46"/>
          <p:cNvCxnSpPr>
            <a:stCxn id="32" idx="3"/>
            <a:endCxn id="45" idx="1"/>
          </p:cNvCxnSpPr>
          <p:nvPr/>
        </p:nvCxnSpPr>
        <p:spPr>
          <a:xfrm>
            <a:off x="3162666" y="3802495"/>
            <a:ext cx="1127965" cy="0"/>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52"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01286" y="3757328"/>
            <a:ext cx="697348" cy="5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5644959" y="4405455"/>
            <a:ext cx="997108" cy="478442"/>
          </a:xfrm>
          <a:prstGeom prst="rect">
            <a:avLst/>
          </a:prstGeom>
          <a:noFill/>
        </p:spPr>
        <p:txBody>
          <a:bodyPr wrap="square" rtlCol="0">
            <a:spAutoFit/>
          </a:bodyPr>
          <a:lstStyle/>
          <a:p>
            <a:pPr algn="ctr"/>
            <a:r>
              <a:rPr lang="en-US" sz="1224" dirty="0"/>
              <a:t>Storage Adapters</a:t>
            </a:r>
          </a:p>
        </p:txBody>
      </p:sp>
      <p:pic>
        <p:nvPicPr>
          <p:cNvPr id="54"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3771" y="4658157"/>
            <a:ext cx="616878" cy="53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Arrow Connector 56"/>
          <p:cNvCxnSpPr>
            <a:stCxn id="45" idx="3"/>
            <a:endCxn id="52" idx="1"/>
          </p:cNvCxnSpPr>
          <p:nvPr/>
        </p:nvCxnSpPr>
        <p:spPr>
          <a:xfrm>
            <a:off x="4786076" y="3802495"/>
            <a:ext cx="1015210" cy="248315"/>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7">
            <a:duotone>
              <a:prstClr val="black"/>
              <a:schemeClr val="accent1">
                <a:tint val="45000"/>
                <a:satMod val="400000"/>
              </a:schemeClr>
            </a:duotone>
          </a:blip>
          <a:stretch>
            <a:fillRect/>
          </a:stretch>
        </p:blipFill>
        <p:spPr>
          <a:xfrm>
            <a:off x="9441069" y="4448155"/>
            <a:ext cx="929779" cy="727253"/>
          </a:xfrm>
          <a:prstGeom prst="rect">
            <a:avLst/>
          </a:prstGeom>
        </p:spPr>
      </p:pic>
      <p:sp>
        <p:nvSpPr>
          <p:cNvPr id="68" name="TextBox 67"/>
          <p:cNvSpPr txBox="1"/>
          <p:nvPr/>
        </p:nvSpPr>
        <p:spPr>
          <a:xfrm>
            <a:off x="9267668" y="5009551"/>
            <a:ext cx="1145503" cy="286306"/>
          </a:xfrm>
          <a:prstGeom prst="rect">
            <a:avLst/>
          </a:prstGeom>
          <a:noFill/>
        </p:spPr>
        <p:txBody>
          <a:bodyPr wrap="square" rtlCol="0">
            <a:spAutoFit/>
          </a:bodyPr>
          <a:lstStyle/>
          <a:p>
            <a:pPr algn="ctr"/>
            <a:r>
              <a:rPr lang="en-US" sz="1224" dirty="0"/>
              <a:t>Azure Search</a:t>
            </a:r>
          </a:p>
        </p:txBody>
      </p:sp>
      <p:cxnSp>
        <p:nvCxnSpPr>
          <p:cNvPr id="69" name="Straight Arrow Connector 68"/>
          <p:cNvCxnSpPr>
            <a:stCxn id="54" idx="3"/>
            <a:endCxn id="67" idx="1"/>
          </p:cNvCxnSpPr>
          <p:nvPr/>
        </p:nvCxnSpPr>
        <p:spPr>
          <a:xfrm flipV="1">
            <a:off x="8130649" y="4811782"/>
            <a:ext cx="1310420" cy="115956"/>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8">
            <a:duotone>
              <a:prstClr val="black"/>
              <a:schemeClr val="accent6">
                <a:lumMod val="75000"/>
                <a:tint val="45000"/>
                <a:satMod val="400000"/>
              </a:schemeClr>
            </a:duotone>
          </a:blip>
          <a:stretch>
            <a:fillRect/>
          </a:stretch>
        </p:blipFill>
        <p:spPr>
          <a:xfrm>
            <a:off x="9580164" y="5197319"/>
            <a:ext cx="638328" cy="619664"/>
          </a:xfrm>
          <a:prstGeom prst="rect">
            <a:avLst/>
          </a:prstGeom>
        </p:spPr>
      </p:pic>
      <p:sp>
        <p:nvSpPr>
          <p:cNvPr id="73" name="TextBox 72"/>
          <p:cNvSpPr txBox="1"/>
          <p:nvPr/>
        </p:nvSpPr>
        <p:spPr>
          <a:xfrm>
            <a:off x="9333207" y="5816983"/>
            <a:ext cx="1145503" cy="670577"/>
          </a:xfrm>
          <a:prstGeom prst="rect">
            <a:avLst/>
          </a:prstGeom>
          <a:noFill/>
        </p:spPr>
        <p:txBody>
          <a:bodyPr wrap="square" rtlCol="0">
            <a:spAutoFit/>
          </a:bodyPr>
          <a:lstStyle/>
          <a:p>
            <a:pPr algn="ctr"/>
            <a:r>
              <a:rPr lang="en-US" sz="1224" dirty="0"/>
              <a:t>Azure Machine Learning</a:t>
            </a:r>
          </a:p>
        </p:txBody>
      </p:sp>
      <p:sp>
        <p:nvSpPr>
          <p:cNvPr id="74" name="Rectangle 73"/>
          <p:cNvSpPr/>
          <p:nvPr/>
        </p:nvSpPr>
        <p:spPr>
          <a:xfrm rot="5400000">
            <a:off x="9540041" y="3671523"/>
            <a:ext cx="3269331" cy="62581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36" dirty="0"/>
              <a:t>OPC Data Analysis Service (ODAS)</a:t>
            </a:r>
          </a:p>
        </p:txBody>
      </p:sp>
      <p:cxnSp>
        <p:nvCxnSpPr>
          <p:cNvPr id="75" name="Straight Arrow Connector 74"/>
          <p:cNvCxnSpPr>
            <a:stCxn id="54" idx="3"/>
            <a:endCxn id="72" idx="1"/>
          </p:cNvCxnSpPr>
          <p:nvPr/>
        </p:nvCxnSpPr>
        <p:spPr>
          <a:xfrm>
            <a:off x="8130649" y="4927738"/>
            <a:ext cx="1449515" cy="579413"/>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0370847" y="4804203"/>
            <a:ext cx="464237" cy="0"/>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10370848" y="5507015"/>
            <a:ext cx="464237" cy="17426"/>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80"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36059" y="2364518"/>
            <a:ext cx="547257" cy="55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 name="Straight Arrow Connector 80"/>
          <p:cNvCxnSpPr>
            <a:stCxn id="52" idx="3"/>
            <a:endCxn id="80" idx="1"/>
          </p:cNvCxnSpPr>
          <p:nvPr/>
        </p:nvCxnSpPr>
        <p:spPr>
          <a:xfrm flipV="1">
            <a:off x="6498635" y="2642194"/>
            <a:ext cx="1137424" cy="1408616"/>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251096" y="5166707"/>
            <a:ext cx="997108" cy="478442"/>
          </a:xfrm>
          <a:prstGeom prst="rect">
            <a:avLst/>
          </a:prstGeom>
          <a:noFill/>
        </p:spPr>
        <p:txBody>
          <a:bodyPr wrap="square" rtlCol="0">
            <a:spAutoFit/>
          </a:bodyPr>
          <a:lstStyle/>
          <a:p>
            <a:pPr algn="ctr"/>
            <a:r>
              <a:rPr lang="en-US" sz="1224" dirty="0"/>
              <a:t>Azure Storage</a:t>
            </a:r>
          </a:p>
        </p:txBody>
      </p:sp>
      <p:sp>
        <p:nvSpPr>
          <p:cNvPr id="86" name="TextBox 85"/>
          <p:cNvSpPr txBox="1"/>
          <p:nvPr/>
        </p:nvSpPr>
        <p:spPr>
          <a:xfrm>
            <a:off x="7336298" y="2851276"/>
            <a:ext cx="997108" cy="286306"/>
          </a:xfrm>
          <a:prstGeom prst="rect">
            <a:avLst/>
          </a:prstGeom>
          <a:noFill/>
        </p:spPr>
        <p:txBody>
          <a:bodyPr wrap="square" rtlCol="0">
            <a:spAutoFit/>
          </a:bodyPr>
          <a:lstStyle/>
          <a:p>
            <a:pPr algn="ctr"/>
            <a:r>
              <a:rPr lang="en-US" sz="1224" dirty="0"/>
              <a:t>HDInsight</a:t>
            </a:r>
          </a:p>
        </p:txBody>
      </p:sp>
      <p:pic>
        <p:nvPicPr>
          <p:cNvPr id="87" name="Picture 8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6023" y="2461726"/>
            <a:ext cx="818124" cy="360937"/>
          </a:xfrm>
          <a:prstGeom prst="rect">
            <a:avLst/>
          </a:prstGeom>
        </p:spPr>
      </p:pic>
      <p:cxnSp>
        <p:nvCxnSpPr>
          <p:cNvPr id="88" name="Straight Arrow Connector 87"/>
          <p:cNvCxnSpPr>
            <a:stCxn id="80" idx="3"/>
            <a:endCxn id="87" idx="1"/>
          </p:cNvCxnSpPr>
          <p:nvPr/>
        </p:nvCxnSpPr>
        <p:spPr>
          <a:xfrm>
            <a:off x="8183315" y="2642194"/>
            <a:ext cx="1262708" cy="0"/>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10319975" y="2642194"/>
            <a:ext cx="469835" cy="0"/>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904558" y="1995491"/>
            <a:ext cx="0" cy="3730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313223" y="1995491"/>
            <a:ext cx="0" cy="3730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013670" y="1995491"/>
            <a:ext cx="0" cy="3730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723442" y="1995491"/>
            <a:ext cx="0" cy="3730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2" idx="3"/>
            <a:endCxn id="54" idx="1"/>
          </p:cNvCxnSpPr>
          <p:nvPr/>
        </p:nvCxnSpPr>
        <p:spPr>
          <a:xfrm>
            <a:off x="6498634" y="4050810"/>
            <a:ext cx="1015137" cy="876928"/>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100"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83968" y="5397267"/>
            <a:ext cx="519732" cy="51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72807" y="5391430"/>
            <a:ext cx="519732" cy="51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Box 101"/>
          <p:cNvSpPr txBox="1"/>
          <p:nvPr/>
        </p:nvSpPr>
        <p:spPr>
          <a:xfrm>
            <a:off x="1621899" y="6103548"/>
            <a:ext cx="2388178" cy="286306"/>
          </a:xfrm>
          <a:prstGeom prst="rect">
            <a:avLst/>
          </a:prstGeom>
          <a:noFill/>
        </p:spPr>
        <p:txBody>
          <a:bodyPr wrap="square" rtlCol="0">
            <a:spAutoFit/>
          </a:bodyPr>
          <a:lstStyle/>
          <a:p>
            <a:pPr algn="ctr"/>
            <a:r>
              <a:rPr lang="en-US" sz="1224" dirty="0"/>
              <a:t>Other data sources</a:t>
            </a:r>
          </a:p>
        </p:txBody>
      </p:sp>
      <p:pic>
        <p:nvPicPr>
          <p:cNvPr id="103"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25778" y="5510233"/>
            <a:ext cx="519732" cy="51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33679" y="5522753"/>
            <a:ext cx="519732" cy="51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104"/>
          <p:cNvSpPr txBox="1"/>
          <p:nvPr/>
        </p:nvSpPr>
        <p:spPr>
          <a:xfrm>
            <a:off x="3162666" y="6117092"/>
            <a:ext cx="2388178" cy="286306"/>
          </a:xfrm>
          <a:prstGeom prst="rect">
            <a:avLst/>
          </a:prstGeom>
          <a:noFill/>
        </p:spPr>
        <p:txBody>
          <a:bodyPr wrap="square" rtlCol="0">
            <a:spAutoFit/>
          </a:bodyPr>
          <a:lstStyle/>
          <a:p>
            <a:pPr algn="ctr"/>
            <a:r>
              <a:rPr lang="en-US" sz="1224" dirty="0"/>
              <a:t>Other data sources</a:t>
            </a:r>
          </a:p>
        </p:txBody>
      </p:sp>
      <p:cxnSp>
        <p:nvCxnSpPr>
          <p:cNvPr id="106" name="Straight Arrow Connector 105"/>
          <p:cNvCxnSpPr>
            <a:stCxn id="100" idx="0"/>
            <a:endCxn id="32" idx="2"/>
          </p:cNvCxnSpPr>
          <p:nvPr/>
        </p:nvCxnSpPr>
        <p:spPr>
          <a:xfrm flipV="1">
            <a:off x="2843834" y="3916642"/>
            <a:ext cx="3108" cy="1480625"/>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101" idx="0"/>
            <a:endCxn id="45" idx="2"/>
          </p:cNvCxnSpPr>
          <p:nvPr/>
        </p:nvCxnSpPr>
        <p:spPr>
          <a:xfrm flipV="1">
            <a:off x="4532673" y="4087457"/>
            <a:ext cx="5681" cy="1303973"/>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116"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55640" y="3757328"/>
            <a:ext cx="697348" cy="5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TextBox 116"/>
          <p:cNvSpPr txBox="1"/>
          <p:nvPr/>
        </p:nvSpPr>
        <p:spPr>
          <a:xfrm>
            <a:off x="9140868" y="4330705"/>
            <a:ext cx="1434444" cy="280718"/>
          </a:xfrm>
          <a:prstGeom prst="rect">
            <a:avLst/>
          </a:prstGeom>
          <a:noFill/>
        </p:spPr>
        <p:txBody>
          <a:bodyPr wrap="square" rtlCol="0">
            <a:spAutoFit/>
          </a:bodyPr>
          <a:lstStyle/>
          <a:p>
            <a:pPr algn="ctr"/>
            <a:r>
              <a:rPr lang="en-US" sz="1224" dirty="0"/>
              <a:t>Batch Processes</a:t>
            </a:r>
          </a:p>
        </p:txBody>
      </p:sp>
      <p:cxnSp>
        <p:nvCxnSpPr>
          <p:cNvPr id="118" name="Straight Arrow Connector 117"/>
          <p:cNvCxnSpPr>
            <a:stCxn id="116" idx="3"/>
          </p:cNvCxnSpPr>
          <p:nvPr/>
        </p:nvCxnSpPr>
        <p:spPr>
          <a:xfrm flipV="1">
            <a:off x="10252988" y="4050810"/>
            <a:ext cx="552566" cy="1"/>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54" idx="3"/>
            <a:endCxn id="116" idx="1"/>
          </p:cNvCxnSpPr>
          <p:nvPr/>
        </p:nvCxnSpPr>
        <p:spPr>
          <a:xfrm flipV="1">
            <a:off x="8130649" y="4050810"/>
            <a:ext cx="1424991" cy="876928"/>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rot="5400000">
            <a:off x="11262783" y="2602088"/>
            <a:ext cx="1130465" cy="62581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36" dirty="0"/>
              <a:t>Mobile</a:t>
            </a:r>
          </a:p>
        </p:txBody>
      </p:sp>
      <p:sp>
        <p:nvSpPr>
          <p:cNvPr id="135" name="Rectangle 134"/>
          <p:cNvSpPr/>
          <p:nvPr/>
        </p:nvSpPr>
        <p:spPr>
          <a:xfrm rot="5400000">
            <a:off x="11330768" y="3695947"/>
            <a:ext cx="994495" cy="62581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36" dirty="0"/>
              <a:t>Web</a:t>
            </a:r>
          </a:p>
        </p:txBody>
      </p:sp>
      <p:sp>
        <p:nvSpPr>
          <p:cNvPr id="136" name="Rectangle 135"/>
          <p:cNvSpPr/>
          <p:nvPr/>
        </p:nvSpPr>
        <p:spPr>
          <a:xfrm rot="5400000">
            <a:off x="11286240" y="4758743"/>
            <a:ext cx="1084682" cy="62581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36" dirty="0"/>
              <a:t>API</a:t>
            </a:r>
          </a:p>
        </p:txBody>
      </p:sp>
      <p:sp>
        <p:nvSpPr>
          <p:cNvPr id="3" name="Rounded Rectangle 2"/>
          <p:cNvSpPr/>
          <p:nvPr/>
        </p:nvSpPr>
        <p:spPr bwMode="auto">
          <a:xfrm>
            <a:off x="1491428" y="3657184"/>
            <a:ext cx="772927" cy="356048"/>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r>
              <a:rPr lang="en-US" sz="2000" dirty="0" smtClean="0">
                <a:gradFill>
                  <a:gsLst>
                    <a:gs pos="0">
                      <a:srgbClr val="FFFFFF"/>
                    </a:gs>
                    <a:gs pos="100000">
                      <a:srgbClr val="FFFFFF"/>
                    </a:gs>
                  </a:gsLst>
                  <a:lin ang="5400000" scaled="0"/>
                </a:gradFill>
                <a:ea typeface="Segoe UI" pitchFamily="34" charset="0"/>
                <a:cs typeface="Segoe UI" pitchFamily="34" charset="0"/>
              </a:rPr>
              <a:t>OPC</a:t>
            </a: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66" name="Rounded Rectangle 65"/>
          <p:cNvSpPr/>
          <p:nvPr/>
        </p:nvSpPr>
        <p:spPr bwMode="auto">
          <a:xfrm>
            <a:off x="3250785" y="3624470"/>
            <a:ext cx="772927" cy="356048"/>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r>
              <a:rPr lang="en-US" sz="1600" dirty="0" smtClean="0">
                <a:gradFill>
                  <a:gsLst>
                    <a:gs pos="0">
                      <a:srgbClr val="FFFFFF"/>
                    </a:gs>
                    <a:gs pos="100000">
                      <a:srgbClr val="FFFFFF"/>
                    </a:gs>
                  </a:gsLst>
                  <a:lin ang="5400000" scaled="0"/>
                </a:gradFill>
                <a:ea typeface="Segoe UI" pitchFamily="34" charset="0"/>
                <a:cs typeface="Segoe UI" pitchFamily="34" charset="0"/>
              </a:rPr>
              <a:t>AMQP</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grpSp>
        <p:nvGrpSpPr>
          <p:cNvPr id="70" name="Group 69"/>
          <p:cNvGrpSpPr/>
          <p:nvPr/>
        </p:nvGrpSpPr>
        <p:grpSpPr>
          <a:xfrm>
            <a:off x="7446083" y="3453559"/>
            <a:ext cx="743214" cy="860877"/>
            <a:chOff x="8424434" y="5242671"/>
            <a:chExt cx="1219200" cy="1227011"/>
          </a:xfrm>
        </p:grpSpPr>
        <p:pic>
          <p:nvPicPr>
            <p:cNvPr id="71" name="Picture 70"/>
            <p:cNvPicPr>
              <a:picLocks noChangeAspect="1"/>
            </p:cNvPicPr>
            <p:nvPr/>
          </p:nvPicPr>
          <p:blipFill>
            <a:blip r:embed="rId1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30663" y="5242671"/>
              <a:ext cx="1012780" cy="862739"/>
            </a:xfrm>
            <a:prstGeom prst="rect">
              <a:avLst/>
            </a:prstGeom>
          </p:spPr>
        </p:pic>
        <p:sp>
          <p:nvSpPr>
            <p:cNvPr id="76" name="TextBox 75"/>
            <p:cNvSpPr txBox="1"/>
            <p:nvPr/>
          </p:nvSpPr>
          <p:spPr>
            <a:xfrm>
              <a:off x="8424434" y="6008017"/>
              <a:ext cx="1219200" cy="461665"/>
            </a:xfrm>
            <a:prstGeom prst="rect">
              <a:avLst/>
            </a:prstGeom>
            <a:noFill/>
          </p:spPr>
          <p:txBody>
            <a:bodyPr wrap="square" lIns="0" tIns="0" rIns="0" bIns="0" rtlCol="0" anchor="ctr" anchorCtr="0">
              <a:noAutofit/>
            </a:bodyPr>
            <a:lstStyle/>
            <a:p>
              <a:pPr algn="ctr">
                <a:lnSpc>
                  <a:spcPct val="90000"/>
                </a:lnSpc>
                <a:spcAft>
                  <a:spcPts val="600"/>
                </a:spcAft>
              </a:pPr>
              <a:r>
                <a:rPr lang="en-US" sz="1400" dirty="0" err="1" smtClean="0"/>
                <a:t>Redis</a:t>
              </a:r>
              <a:endParaRPr lang="en-US" sz="1400" dirty="0" smtClean="0"/>
            </a:p>
          </p:txBody>
        </p:sp>
      </p:grpSp>
      <p:cxnSp>
        <p:nvCxnSpPr>
          <p:cNvPr id="82" name="Straight Arrow Connector 81"/>
          <p:cNvCxnSpPr>
            <a:stCxn id="52" idx="3"/>
            <a:endCxn id="71" idx="1"/>
          </p:cNvCxnSpPr>
          <p:nvPr/>
        </p:nvCxnSpPr>
        <p:spPr>
          <a:xfrm flipV="1">
            <a:off x="6498634" y="3756210"/>
            <a:ext cx="1012205" cy="294600"/>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8099278" y="3612794"/>
            <a:ext cx="2734462" cy="1"/>
          </a:xfrm>
          <a:prstGeom prst="straightConnector1">
            <a:avLst/>
          </a:prstGeom>
          <a:ln>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552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250" fill="hold"/>
                                        <p:tgtEl>
                                          <p:spTgt spid="70"/>
                                        </p:tgtEl>
                                        <p:attrNameLst>
                                          <p:attrName>ppt_x</p:attrName>
                                        </p:attrNameLst>
                                      </p:cBhvr>
                                      <p:tavLst>
                                        <p:tav tm="0">
                                          <p:val>
                                            <p:strVal val="#ppt_x"/>
                                          </p:val>
                                        </p:tav>
                                        <p:tav tm="100000">
                                          <p:val>
                                            <p:strVal val="#ppt_x"/>
                                          </p:val>
                                        </p:tav>
                                      </p:tavLst>
                                    </p:anim>
                                    <p:anim calcmode="lin" valueType="num">
                                      <p:cBhvr additive="base">
                                        <p:cTn id="8" dur="25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solidFill>
              </a:rPr>
              <a:t>OPC Foundation on Azure</a:t>
            </a:r>
            <a:endParaRPr lang="en-US" dirty="0"/>
          </a:p>
        </p:txBody>
      </p:sp>
      <p:pic>
        <p:nvPicPr>
          <p:cNvPr id="5" name="Picture Placeholder 4"/>
          <p:cNvPicPr>
            <a:picLocks noGrp="1" noChangeAspect="1"/>
          </p:cNvPicPr>
          <p:nvPr>
            <p:ph type="pic" sz="quarter" idx="16"/>
          </p:nvPr>
        </p:nvPicPr>
        <p:blipFill rotWithShape="1">
          <a:blip r:embed="rId3" cstate="email">
            <a:extLst>
              <a:ext uri="{28A0092B-C50C-407E-A947-70E740481C1C}">
                <a14:useLocalDpi xmlns:a14="http://schemas.microsoft.com/office/drawing/2010/main"/>
              </a:ext>
            </a:extLst>
          </a:blip>
          <a:srcRect l="20" r="20"/>
          <a:stretch/>
        </p:blipFill>
        <p:spPr/>
      </p:pic>
      <p:sp>
        <p:nvSpPr>
          <p:cNvPr id="3" name="Title 2"/>
          <p:cNvSpPr>
            <a:spLocks noGrp="1"/>
          </p:cNvSpPr>
          <p:nvPr>
            <p:ph type="title"/>
          </p:nvPr>
        </p:nvSpPr>
        <p:spPr/>
        <p:txBody>
          <a:bodyPr/>
          <a:lstStyle/>
          <a:p>
            <a:r>
              <a:rPr lang="en-US" dirty="0" smtClean="0"/>
              <a:t>DEMOs</a:t>
            </a:r>
            <a:endParaRPr lang="en-US" dirty="0"/>
          </a:p>
        </p:txBody>
      </p:sp>
    </p:spTree>
    <p:extLst>
      <p:ext uri="{BB962C8B-B14F-4D97-AF65-F5344CB8AC3E}">
        <p14:creationId xmlns:p14="http://schemas.microsoft.com/office/powerpoint/2010/main" val="35231827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88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Azure Loves Open Source</a:t>
            </a:r>
            <a:endParaRPr lang="en-US" dirty="0"/>
          </a:p>
        </p:txBody>
      </p:sp>
    </p:spTree>
    <p:extLst>
      <p:ext uri="{BB962C8B-B14F-4D97-AF65-F5344CB8AC3E}">
        <p14:creationId xmlns:p14="http://schemas.microsoft.com/office/powerpoint/2010/main" val="30928590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98837" y="754062"/>
            <a:ext cx="5046273" cy="50345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78578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azure.github.com</a:t>
            </a:r>
            <a:endParaRPr lang="en-US" dirty="0"/>
          </a:p>
        </p:txBody>
      </p:sp>
      <p:pic>
        <p:nvPicPr>
          <p:cNvPr id="6" name="Picture 5"/>
          <p:cNvPicPr>
            <a:picLocks noChangeAspect="1"/>
          </p:cNvPicPr>
          <p:nvPr/>
        </p:nvPicPr>
        <p:blipFill rotWithShape="1">
          <a:blip r:embed="rId3"/>
          <a:srcRect l="3820" t="8220" r="6415" b="7641"/>
          <a:stretch/>
        </p:blipFill>
        <p:spPr>
          <a:xfrm>
            <a:off x="2256398" y="1213173"/>
            <a:ext cx="6476082" cy="5338393"/>
          </a:xfrm>
          <a:prstGeom prst="rect">
            <a:avLst/>
          </a:prstGeom>
        </p:spPr>
      </p:pic>
    </p:spTree>
    <p:extLst>
      <p:ext uri="{BB962C8B-B14F-4D97-AF65-F5344CB8AC3E}">
        <p14:creationId xmlns:p14="http://schemas.microsoft.com/office/powerpoint/2010/main" val="426946292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msopentech.github.com</a:t>
            </a:r>
            <a:endParaRPr lang="en-US" dirty="0"/>
          </a:p>
        </p:txBody>
      </p:sp>
      <p:pic>
        <p:nvPicPr>
          <p:cNvPr id="2" name="Picture 1"/>
          <p:cNvPicPr>
            <a:picLocks noChangeAspect="1"/>
          </p:cNvPicPr>
          <p:nvPr/>
        </p:nvPicPr>
        <p:blipFill rotWithShape="1">
          <a:blip r:embed="rId3"/>
          <a:srcRect l="14149" t="12500" r="16424" b="12500"/>
          <a:stretch/>
        </p:blipFill>
        <p:spPr>
          <a:xfrm>
            <a:off x="2332589" y="1651261"/>
            <a:ext cx="7990745" cy="4639788"/>
          </a:xfrm>
          <a:prstGeom prst="rect">
            <a:avLst/>
          </a:prstGeom>
        </p:spPr>
      </p:pic>
    </p:spTree>
    <p:extLst>
      <p:ext uri="{BB962C8B-B14F-4D97-AF65-F5344CB8AC3E}">
        <p14:creationId xmlns:p14="http://schemas.microsoft.com/office/powerpoint/2010/main" val="354836491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930276" y="1744662"/>
            <a:ext cx="10926761" cy="46482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188720" tIns="146304" rIns="548640" bIns="146304" rtlCol="0" anchor="t" anchorCtr="0"/>
          <a:lstStyle/>
          <a:p>
            <a:pPr lvl="0" fontAlgn="ctr">
              <a:lnSpc>
                <a:spcPct val="85000"/>
              </a:lnSpc>
              <a:spcAft>
                <a:spcPts val="3600"/>
              </a:spcAft>
              <a:buSzPct val="90000"/>
            </a:pPr>
            <a:r>
              <a:rPr lang="en-US" sz="3600" dirty="0">
                <a:gradFill>
                  <a:gsLst>
                    <a:gs pos="20354">
                      <a:schemeClr val="bg1"/>
                    </a:gs>
                    <a:gs pos="46000">
                      <a:schemeClr val="bg1"/>
                    </a:gs>
                  </a:gsLst>
                  <a:lin ang="5400000" scaled="0"/>
                </a:gradFill>
                <a:latin typeface="Segoe UI Light"/>
              </a:rPr>
              <a:t>Improve your skills by enrolling in our </a:t>
            </a:r>
            <a:r>
              <a:rPr lang="en-US" sz="3600" dirty="0" smtClean="0">
                <a:gradFill>
                  <a:gsLst>
                    <a:gs pos="20354">
                      <a:schemeClr val="bg1"/>
                    </a:gs>
                    <a:gs pos="46000">
                      <a:schemeClr val="bg1"/>
                    </a:gs>
                  </a:gsLst>
                  <a:lin ang="5400000" scaled="0"/>
                </a:gradFill>
                <a:latin typeface="Segoe UI Light"/>
              </a:rPr>
              <a:t/>
            </a:r>
            <a:br>
              <a:rPr lang="en-US" sz="3600" dirty="0" smtClean="0">
                <a:gradFill>
                  <a:gsLst>
                    <a:gs pos="20354">
                      <a:schemeClr val="bg1"/>
                    </a:gs>
                    <a:gs pos="46000">
                      <a:schemeClr val="bg1"/>
                    </a:gs>
                  </a:gsLst>
                  <a:lin ang="5400000" scaled="0"/>
                </a:gradFill>
                <a:latin typeface="Segoe UI Light"/>
              </a:rPr>
            </a:br>
            <a:r>
              <a:rPr lang="en-US" sz="3600" dirty="0" smtClean="0">
                <a:gradFill>
                  <a:gsLst>
                    <a:gs pos="20354">
                      <a:schemeClr val="bg1"/>
                    </a:gs>
                    <a:gs pos="46000">
                      <a:schemeClr val="bg1"/>
                    </a:gs>
                  </a:gsLst>
                  <a:lin ang="5400000" scaled="0"/>
                </a:gradFill>
                <a:latin typeface="Segoe UI Light"/>
                <a:hlinkClick r:id="rId2"/>
              </a:rPr>
              <a:t>free </a:t>
            </a:r>
            <a:r>
              <a:rPr lang="en-US" sz="3600" dirty="0">
                <a:gradFill>
                  <a:gsLst>
                    <a:gs pos="20354">
                      <a:schemeClr val="bg1"/>
                    </a:gs>
                    <a:gs pos="46000">
                      <a:schemeClr val="bg1"/>
                    </a:gs>
                  </a:gsLst>
                  <a:lin ang="5400000" scaled="0"/>
                </a:gradFill>
                <a:latin typeface="Segoe UI Light"/>
                <a:hlinkClick r:id="rId2"/>
              </a:rPr>
              <a:t>cloud development courses </a:t>
            </a:r>
            <a:r>
              <a:rPr lang="en-US" sz="3600" dirty="0">
                <a:gradFill>
                  <a:gsLst>
                    <a:gs pos="20354">
                      <a:schemeClr val="bg1"/>
                    </a:gs>
                    <a:gs pos="46000">
                      <a:schemeClr val="bg1"/>
                    </a:gs>
                  </a:gsLst>
                  <a:lin ang="5400000" scaled="0"/>
                </a:gradFill>
                <a:latin typeface="Segoe UI Light"/>
              </a:rPr>
              <a:t>at the Microsoft Virtual Academy.</a:t>
            </a:r>
          </a:p>
          <a:p>
            <a:pPr lvl="0" fontAlgn="ctr">
              <a:lnSpc>
                <a:spcPct val="85000"/>
              </a:lnSpc>
              <a:spcAft>
                <a:spcPts val="3600"/>
              </a:spcAft>
              <a:buSzPct val="90000"/>
            </a:pPr>
            <a:r>
              <a:rPr lang="en-US" sz="3600" dirty="0">
                <a:gradFill>
                  <a:gsLst>
                    <a:gs pos="20354">
                      <a:schemeClr val="bg1"/>
                    </a:gs>
                    <a:gs pos="46000">
                      <a:schemeClr val="bg1"/>
                    </a:gs>
                  </a:gsLst>
                  <a:lin ang="5400000" scaled="0"/>
                </a:gradFill>
                <a:latin typeface="Segoe UI Light"/>
                <a:hlinkClick r:id="rId3"/>
              </a:rPr>
              <a:t>Try Microsoft Azure for free </a:t>
            </a:r>
            <a:r>
              <a:rPr lang="en-US" sz="3600" dirty="0">
                <a:gradFill>
                  <a:gsLst>
                    <a:gs pos="20354">
                      <a:schemeClr val="bg1"/>
                    </a:gs>
                    <a:gs pos="46000">
                      <a:schemeClr val="bg1"/>
                    </a:gs>
                  </a:gsLst>
                  <a:lin ang="5400000" scaled="0"/>
                </a:gradFill>
                <a:latin typeface="Segoe UI Light"/>
              </a:rPr>
              <a:t>and deploy your first cloud solution in under 5 minutes!</a:t>
            </a:r>
          </a:p>
          <a:p>
            <a:pPr lvl="0" fontAlgn="ctr">
              <a:lnSpc>
                <a:spcPct val="85000"/>
              </a:lnSpc>
              <a:spcAft>
                <a:spcPts val="3600"/>
              </a:spcAft>
              <a:buSzPct val="90000"/>
            </a:pPr>
            <a:r>
              <a:rPr lang="en-US" sz="3600" dirty="0">
                <a:gradFill>
                  <a:gsLst>
                    <a:gs pos="20354">
                      <a:schemeClr val="bg1"/>
                    </a:gs>
                    <a:gs pos="46000">
                      <a:schemeClr val="bg1"/>
                    </a:gs>
                  </a:gsLst>
                  <a:lin ang="5400000" scaled="0"/>
                </a:gradFill>
                <a:latin typeface="Segoe UI Light"/>
              </a:rPr>
              <a:t>Easily build web and mobile apps for any platform with </a:t>
            </a:r>
            <a:r>
              <a:rPr lang="en-US" sz="3600" dirty="0" err="1">
                <a:gradFill>
                  <a:gsLst>
                    <a:gs pos="20354">
                      <a:schemeClr val="bg1"/>
                    </a:gs>
                    <a:gs pos="46000">
                      <a:schemeClr val="bg1"/>
                    </a:gs>
                  </a:gsLst>
                  <a:lin ang="5400000" scaled="0"/>
                </a:gradFill>
                <a:latin typeface="Segoe UI Light"/>
                <a:hlinkClick r:id="rId4"/>
              </a:rPr>
              <a:t>AzureAppService</a:t>
            </a:r>
            <a:r>
              <a:rPr lang="en-US" sz="3600" dirty="0">
                <a:gradFill>
                  <a:gsLst>
                    <a:gs pos="20354">
                      <a:schemeClr val="bg1"/>
                    </a:gs>
                    <a:gs pos="46000">
                      <a:schemeClr val="bg1"/>
                    </a:gs>
                  </a:gsLst>
                  <a:lin ang="5400000" scaled="0"/>
                </a:gradFill>
                <a:latin typeface="Segoe UI Light"/>
                <a:hlinkClick r:id="rId4"/>
              </a:rPr>
              <a:t> for free</a:t>
            </a:r>
            <a:r>
              <a:rPr lang="en-US" sz="3600" dirty="0">
                <a:gradFill>
                  <a:gsLst>
                    <a:gs pos="20354">
                      <a:schemeClr val="bg1"/>
                    </a:gs>
                    <a:gs pos="46000">
                      <a:schemeClr val="bg1"/>
                    </a:gs>
                  </a:gsLst>
                  <a:lin ang="5400000" scaled="0"/>
                </a:gradFill>
                <a:latin typeface="Segoe UI Light"/>
              </a:rPr>
              <a:t>.</a:t>
            </a:r>
          </a:p>
        </p:txBody>
      </p:sp>
      <p:sp>
        <p:nvSpPr>
          <p:cNvPr id="2" name="Title 1"/>
          <p:cNvSpPr>
            <a:spLocks noGrp="1"/>
          </p:cNvSpPr>
          <p:nvPr>
            <p:ph type="title"/>
          </p:nvPr>
        </p:nvSpPr>
        <p:spPr/>
        <p:txBody>
          <a:bodyPr/>
          <a:lstStyle/>
          <a:p>
            <a:r>
              <a:rPr lang="en-US" smtClean="0"/>
              <a:t>Resources</a:t>
            </a:r>
            <a:endParaRPr lang="en-US" dirty="0"/>
          </a:p>
        </p:txBody>
      </p:sp>
      <p:sp useBgFill="1">
        <p:nvSpPr>
          <p:cNvPr id="7" name="Oval 6"/>
          <p:cNvSpPr/>
          <p:nvPr/>
        </p:nvSpPr>
        <p:spPr bwMode="auto">
          <a:xfrm>
            <a:off x="427037" y="1212849"/>
            <a:ext cx="1524000" cy="1524000"/>
          </a:xfrm>
          <a:prstGeom prst="ellipse">
            <a:avLst/>
          </a:prstGeom>
          <a:ln w="571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9" name="Freeform 17"/>
          <p:cNvSpPr>
            <a:spLocks noChangeAspect="1" noEditPoints="1"/>
          </p:cNvSpPr>
          <p:nvPr/>
        </p:nvSpPr>
        <p:spPr bwMode="auto">
          <a:xfrm>
            <a:off x="892174" y="1504980"/>
            <a:ext cx="593726" cy="939738"/>
          </a:xfrm>
          <a:custGeom>
            <a:avLst/>
            <a:gdLst>
              <a:gd name="T0" fmla="*/ 0 w 61"/>
              <a:gd name="T1" fmla="*/ 0 h 98"/>
              <a:gd name="T2" fmla="*/ 0 w 61"/>
              <a:gd name="T3" fmla="*/ 98 h 98"/>
              <a:gd name="T4" fmla="*/ 61 w 61"/>
              <a:gd name="T5" fmla="*/ 98 h 98"/>
              <a:gd name="T6" fmla="*/ 61 w 61"/>
              <a:gd name="T7" fmla="*/ 0 h 98"/>
              <a:gd name="T8" fmla="*/ 0 w 61"/>
              <a:gd name="T9" fmla="*/ 0 h 98"/>
              <a:gd name="T10" fmla="*/ 55 w 61"/>
              <a:gd name="T11" fmla="*/ 92 h 98"/>
              <a:gd name="T12" fmla="*/ 6 w 61"/>
              <a:gd name="T13" fmla="*/ 92 h 98"/>
              <a:gd name="T14" fmla="*/ 6 w 61"/>
              <a:gd name="T15" fmla="*/ 7 h 98"/>
              <a:gd name="T16" fmla="*/ 55 w 61"/>
              <a:gd name="T17" fmla="*/ 7 h 98"/>
              <a:gd name="T18" fmla="*/ 55 w 61"/>
              <a:gd name="T19" fmla="*/ 92 h 98"/>
              <a:gd name="T20" fmla="*/ 28 w 61"/>
              <a:gd name="T21" fmla="*/ 80 h 98"/>
              <a:gd name="T22" fmla="*/ 34 w 61"/>
              <a:gd name="T23" fmla="*/ 80 h 98"/>
              <a:gd name="T24" fmla="*/ 34 w 61"/>
              <a:gd name="T25" fmla="*/ 86 h 98"/>
              <a:gd name="T26" fmla="*/ 28 w 61"/>
              <a:gd name="T27" fmla="*/ 86 h 98"/>
              <a:gd name="T28" fmla="*/ 28 w 61"/>
              <a:gd name="T29" fmla="*/ 80 h 98"/>
              <a:gd name="T30" fmla="*/ 40 w 61"/>
              <a:gd name="T31" fmla="*/ 41 h 98"/>
              <a:gd name="T32" fmla="*/ 39 w 61"/>
              <a:gd name="T33" fmla="*/ 41 h 98"/>
              <a:gd name="T34" fmla="*/ 31 w 61"/>
              <a:gd name="T35" fmla="*/ 35 h 98"/>
              <a:gd name="T36" fmla="*/ 24 w 61"/>
              <a:gd name="T37" fmla="*/ 39 h 98"/>
              <a:gd name="T38" fmla="*/ 24 w 61"/>
              <a:gd name="T39" fmla="*/ 38 h 98"/>
              <a:gd name="T40" fmla="*/ 23 w 61"/>
              <a:gd name="T41" fmla="*/ 38 h 98"/>
              <a:gd name="T42" fmla="*/ 17 w 61"/>
              <a:gd name="T43" fmla="*/ 45 h 98"/>
              <a:gd name="T44" fmla="*/ 23 w 61"/>
              <a:gd name="T45" fmla="*/ 51 h 98"/>
              <a:gd name="T46" fmla="*/ 40 w 61"/>
              <a:gd name="T47" fmla="*/ 51 h 98"/>
              <a:gd name="T48" fmla="*/ 45 w 61"/>
              <a:gd name="T49" fmla="*/ 46 h 98"/>
              <a:gd name="T50" fmla="*/ 40 w 61"/>
              <a:gd name="T51" fmla="*/ 4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98">
                <a:moveTo>
                  <a:pt x="0" y="0"/>
                </a:moveTo>
                <a:cubicBezTo>
                  <a:pt x="0" y="98"/>
                  <a:pt x="0" y="98"/>
                  <a:pt x="0" y="98"/>
                </a:cubicBezTo>
                <a:cubicBezTo>
                  <a:pt x="61" y="98"/>
                  <a:pt x="61" y="98"/>
                  <a:pt x="61" y="98"/>
                </a:cubicBezTo>
                <a:cubicBezTo>
                  <a:pt x="61" y="0"/>
                  <a:pt x="61" y="0"/>
                  <a:pt x="61" y="0"/>
                </a:cubicBezTo>
                <a:lnTo>
                  <a:pt x="0" y="0"/>
                </a:lnTo>
                <a:close/>
                <a:moveTo>
                  <a:pt x="55" y="92"/>
                </a:moveTo>
                <a:cubicBezTo>
                  <a:pt x="6" y="92"/>
                  <a:pt x="6" y="92"/>
                  <a:pt x="6" y="92"/>
                </a:cubicBezTo>
                <a:cubicBezTo>
                  <a:pt x="6" y="7"/>
                  <a:pt x="6" y="7"/>
                  <a:pt x="6" y="7"/>
                </a:cubicBezTo>
                <a:cubicBezTo>
                  <a:pt x="55" y="7"/>
                  <a:pt x="55" y="7"/>
                  <a:pt x="55" y="7"/>
                </a:cubicBezTo>
                <a:lnTo>
                  <a:pt x="55" y="92"/>
                </a:lnTo>
                <a:close/>
                <a:moveTo>
                  <a:pt x="28" y="80"/>
                </a:moveTo>
                <a:cubicBezTo>
                  <a:pt x="34" y="80"/>
                  <a:pt x="34" y="80"/>
                  <a:pt x="34" y="80"/>
                </a:cubicBezTo>
                <a:cubicBezTo>
                  <a:pt x="34" y="86"/>
                  <a:pt x="34" y="86"/>
                  <a:pt x="34" y="86"/>
                </a:cubicBezTo>
                <a:cubicBezTo>
                  <a:pt x="28" y="86"/>
                  <a:pt x="28" y="86"/>
                  <a:pt x="28" y="86"/>
                </a:cubicBezTo>
                <a:lnTo>
                  <a:pt x="28" y="80"/>
                </a:lnTo>
                <a:close/>
                <a:moveTo>
                  <a:pt x="40" y="41"/>
                </a:moveTo>
                <a:cubicBezTo>
                  <a:pt x="39" y="41"/>
                  <a:pt x="39" y="41"/>
                  <a:pt x="39" y="41"/>
                </a:cubicBezTo>
                <a:cubicBezTo>
                  <a:pt x="38" y="37"/>
                  <a:pt x="35" y="35"/>
                  <a:pt x="31" y="35"/>
                </a:cubicBezTo>
                <a:cubicBezTo>
                  <a:pt x="28" y="35"/>
                  <a:pt x="25" y="36"/>
                  <a:pt x="24" y="39"/>
                </a:cubicBezTo>
                <a:cubicBezTo>
                  <a:pt x="24" y="39"/>
                  <a:pt x="24" y="39"/>
                  <a:pt x="24" y="38"/>
                </a:cubicBezTo>
                <a:cubicBezTo>
                  <a:pt x="23" y="38"/>
                  <a:pt x="23" y="38"/>
                  <a:pt x="23" y="38"/>
                </a:cubicBezTo>
                <a:cubicBezTo>
                  <a:pt x="19" y="38"/>
                  <a:pt x="17" y="41"/>
                  <a:pt x="17" y="45"/>
                </a:cubicBezTo>
                <a:cubicBezTo>
                  <a:pt x="17" y="48"/>
                  <a:pt x="20" y="51"/>
                  <a:pt x="23" y="51"/>
                </a:cubicBezTo>
                <a:cubicBezTo>
                  <a:pt x="40" y="51"/>
                  <a:pt x="40" y="51"/>
                  <a:pt x="40" y="51"/>
                </a:cubicBezTo>
                <a:cubicBezTo>
                  <a:pt x="42" y="51"/>
                  <a:pt x="45" y="49"/>
                  <a:pt x="45" y="46"/>
                </a:cubicBezTo>
                <a:cubicBezTo>
                  <a:pt x="45" y="43"/>
                  <a:pt x="42" y="41"/>
                  <a:pt x="40" y="4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914400"/>
            <a:endParaRPr lang="en-US" dirty="0"/>
          </a:p>
        </p:txBody>
      </p:sp>
    </p:spTree>
    <p:extLst>
      <p:ext uri="{BB962C8B-B14F-4D97-AF65-F5344CB8AC3E}">
        <p14:creationId xmlns:p14="http://schemas.microsoft.com/office/powerpoint/2010/main" val="90661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33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638" y="3040062"/>
            <a:ext cx="7589837" cy="914400"/>
          </a:xfrm>
        </p:spPr>
        <p:txBody>
          <a:bodyPr/>
          <a:lstStyle/>
          <a:p>
            <a:r>
              <a:rPr lang="en-US" dirty="0" smtClean="0"/>
              <a:t>20% of Azure VM are Linux Machines</a:t>
            </a:r>
          </a:p>
        </p:txBody>
      </p:sp>
      <p:sp>
        <p:nvSpPr>
          <p:cNvPr id="5" name="Title 4"/>
          <p:cNvSpPr>
            <a:spLocks noGrp="1"/>
          </p:cNvSpPr>
          <p:nvPr>
            <p:ph type="ctrTitle"/>
          </p:nvPr>
        </p:nvSpPr>
        <p:spPr/>
        <p:txBody>
          <a:bodyPr/>
          <a:lstStyle/>
          <a:p>
            <a:r>
              <a:rPr lang="en-US" dirty="0" smtClean="0"/>
              <a:t>In the past year…</a:t>
            </a:r>
            <a:endParaRPr lang="en-US" dirty="0"/>
          </a:p>
        </p:txBody>
      </p:sp>
      <p:sp>
        <p:nvSpPr>
          <p:cNvPr id="6" name="Text Placeholder 1"/>
          <p:cNvSpPr txBox="1">
            <a:spLocks/>
          </p:cNvSpPr>
          <p:nvPr/>
        </p:nvSpPr>
        <p:spPr>
          <a:xfrm>
            <a:off x="1341438" y="5478711"/>
            <a:ext cx="5029200"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HDInsight</a:t>
            </a:r>
            <a:r>
              <a:rPr lang="en-US" dirty="0"/>
              <a:t> runs on Linux</a:t>
            </a:r>
          </a:p>
        </p:txBody>
      </p:sp>
      <p:sp>
        <p:nvSpPr>
          <p:cNvPr id="7" name="Text Placeholder 1"/>
          <p:cNvSpPr txBox="1">
            <a:spLocks/>
          </p:cNvSpPr>
          <p:nvPr/>
        </p:nvSpPr>
        <p:spPr>
          <a:xfrm>
            <a:off x="7208837" y="444822"/>
            <a:ext cx="5029200"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Azure </a:t>
            </a:r>
            <a:r>
              <a:rPr lang="en-US" dirty="0" err="1"/>
              <a:t>Redis</a:t>
            </a:r>
            <a:r>
              <a:rPr lang="en-US" dirty="0"/>
              <a:t> Cache</a:t>
            </a:r>
          </a:p>
        </p:txBody>
      </p:sp>
      <p:sp>
        <p:nvSpPr>
          <p:cNvPr id="8" name="Text Placeholder 1"/>
          <p:cNvSpPr txBox="1">
            <a:spLocks/>
          </p:cNvSpPr>
          <p:nvPr/>
        </p:nvSpPr>
        <p:spPr>
          <a:xfrm>
            <a:off x="5928518" y="4541550"/>
            <a:ext cx="7589837"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Azure Search uses </a:t>
            </a:r>
            <a:r>
              <a:rPr lang="en-US" dirty="0" err="1" smtClean="0"/>
              <a:t>Elasticsearch</a:t>
            </a:r>
            <a:endParaRPr lang="en-US" dirty="0"/>
          </a:p>
        </p:txBody>
      </p:sp>
      <p:sp>
        <p:nvSpPr>
          <p:cNvPr id="9" name="Text Placeholder 1"/>
          <p:cNvSpPr txBox="1">
            <a:spLocks/>
          </p:cNvSpPr>
          <p:nvPr/>
        </p:nvSpPr>
        <p:spPr>
          <a:xfrm>
            <a:off x="4821423" y="2125662"/>
            <a:ext cx="4869871"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Open source </a:t>
            </a:r>
            <a:r>
              <a:rPr lang="en-US" dirty="0" err="1"/>
              <a:t>CoreCLR</a:t>
            </a:r>
            <a:endParaRPr lang="en-US" dirty="0"/>
          </a:p>
        </p:txBody>
      </p:sp>
      <p:sp>
        <p:nvSpPr>
          <p:cNvPr id="10" name="Text Placeholder 1"/>
          <p:cNvSpPr txBox="1">
            <a:spLocks/>
          </p:cNvSpPr>
          <p:nvPr/>
        </p:nvSpPr>
        <p:spPr>
          <a:xfrm>
            <a:off x="8123237" y="3804268"/>
            <a:ext cx="7589837"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ASP.NET and OWIN</a:t>
            </a:r>
          </a:p>
        </p:txBody>
      </p:sp>
      <p:sp>
        <p:nvSpPr>
          <p:cNvPr id="11" name="Text Placeholder 1"/>
          <p:cNvSpPr txBox="1">
            <a:spLocks/>
          </p:cNvSpPr>
          <p:nvPr/>
        </p:nvSpPr>
        <p:spPr>
          <a:xfrm>
            <a:off x="6317714" y="5455929"/>
            <a:ext cx="7589837"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Docker integration</a:t>
            </a:r>
          </a:p>
        </p:txBody>
      </p:sp>
      <p:sp>
        <p:nvSpPr>
          <p:cNvPr id="12" name="Text Placeholder 1"/>
          <p:cNvSpPr txBox="1">
            <a:spLocks/>
          </p:cNvSpPr>
          <p:nvPr/>
        </p:nvSpPr>
        <p:spPr>
          <a:xfrm>
            <a:off x="8123237" y="1299821"/>
            <a:ext cx="5029200"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Windows containers</a:t>
            </a:r>
          </a:p>
        </p:txBody>
      </p:sp>
      <p:sp>
        <p:nvSpPr>
          <p:cNvPr id="13" name="Text Placeholder 1"/>
          <p:cNvSpPr txBox="1">
            <a:spLocks/>
          </p:cNvSpPr>
          <p:nvPr/>
        </p:nvSpPr>
        <p:spPr>
          <a:xfrm>
            <a:off x="4706845" y="1324722"/>
            <a:ext cx="5029200"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Azure Template</a:t>
            </a:r>
          </a:p>
        </p:txBody>
      </p:sp>
      <p:sp>
        <p:nvSpPr>
          <p:cNvPr id="14" name="Text Placeholder 1"/>
          <p:cNvSpPr txBox="1">
            <a:spLocks/>
          </p:cNvSpPr>
          <p:nvPr/>
        </p:nvSpPr>
        <p:spPr>
          <a:xfrm>
            <a:off x="4968578" y="3790806"/>
            <a:ext cx="5029200"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Marketplace</a:t>
            </a:r>
            <a:endParaRPr lang="en-US" dirty="0"/>
          </a:p>
        </p:txBody>
      </p:sp>
      <p:sp>
        <p:nvSpPr>
          <p:cNvPr id="15" name="Text Placeholder 1"/>
          <p:cNvSpPr txBox="1">
            <a:spLocks/>
          </p:cNvSpPr>
          <p:nvPr/>
        </p:nvSpPr>
        <p:spPr>
          <a:xfrm>
            <a:off x="1271982" y="415757"/>
            <a:ext cx="9424209"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150+ Standardization bodies</a:t>
            </a:r>
            <a:endParaRPr lang="en-US" dirty="0"/>
          </a:p>
        </p:txBody>
      </p:sp>
      <p:sp>
        <p:nvSpPr>
          <p:cNvPr id="16" name="Text Placeholder 1"/>
          <p:cNvSpPr txBox="1">
            <a:spLocks/>
          </p:cNvSpPr>
          <p:nvPr/>
        </p:nvSpPr>
        <p:spPr>
          <a:xfrm>
            <a:off x="4206579" y="4539410"/>
            <a:ext cx="1721939"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AMQP</a:t>
            </a:r>
            <a:endParaRPr lang="en-US" dirty="0"/>
          </a:p>
        </p:txBody>
      </p:sp>
      <p:sp>
        <p:nvSpPr>
          <p:cNvPr id="17" name="Text Placeholder 1"/>
          <p:cNvSpPr txBox="1">
            <a:spLocks/>
          </p:cNvSpPr>
          <p:nvPr/>
        </p:nvSpPr>
        <p:spPr>
          <a:xfrm>
            <a:off x="9691294" y="2114261"/>
            <a:ext cx="1721939"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OPC</a:t>
            </a:r>
            <a:endParaRPr lang="en-US" dirty="0"/>
          </a:p>
        </p:txBody>
      </p:sp>
      <p:sp>
        <p:nvSpPr>
          <p:cNvPr id="19" name="Text Placeholder 1"/>
          <p:cNvSpPr txBox="1">
            <a:spLocks/>
          </p:cNvSpPr>
          <p:nvPr/>
        </p:nvSpPr>
        <p:spPr>
          <a:xfrm>
            <a:off x="10140809" y="5478711"/>
            <a:ext cx="5029200" cy="914400"/>
          </a:xfrm>
          <a:prstGeom prst="rect">
            <a:avLst/>
          </a:prstGeom>
        </p:spPr>
        <p:txBody>
          <a:bodyPr vert="horz" wrap="square" lIns="182880" tIns="146304" rIns="182880" bIns="146304" rtlCol="0" anchor="ctr">
            <a:noAutofit/>
          </a:bodyPr>
          <a:lstStyle>
            <a:lvl1pPr marL="0" marR="0" indent="0" algn="l" defTabSz="932742" rtl="0" eaLnBrk="1" fontAlgn="auto" latinLnBrk="0" hangingPunct="1">
              <a:lnSpc>
                <a:spcPct val="95000"/>
              </a:lnSpc>
              <a:spcBef>
                <a:spcPts val="0"/>
              </a:spcBef>
              <a:spcAft>
                <a:spcPts val="1632"/>
              </a:spcAft>
              <a:buClrTx/>
              <a:buSzPct val="90000"/>
              <a:buFont typeface="Arial" pitchFamily="34" charset="0"/>
              <a:buNone/>
              <a:tabLst/>
              <a:defRPr lang="en-US" sz="3600" kern="1200" spc="0" baseline="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marL="584200" marR="0" indent="-2413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2pPr>
            <a:lvl3pPr marL="8001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3pPr>
            <a:lvl4pPr marL="10287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4pPr>
            <a:lvl5pPr marL="1257300" marR="0" indent="-228600" algn="l" defTabSz="932742" rtl="0" eaLnBrk="1" fontAlgn="auto" latinLnBrk="0" hangingPunct="1">
              <a:lnSpc>
                <a:spcPct val="100000"/>
              </a:lnSpc>
              <a:spcBef>
                <a:spcPts val="816"/>
              </a:spcBef>
              <a:spcAft>
                <a:spcPts val="0"/>
              </a:spcAft>
              <a:buClrTx/>
              <a:buSzPct val="90000"/>
              <a:buFont typeface="Arial" pitchFamily="34" charset="0"/>
              <a:buChar char="•"/>
              <a:tabLst/>
              <a:defRPr sz="1900" kern="1200" spc="0" baseline="0">
                <a:solidFill>
                  <a:srgbClr val="FFFFFF"/>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VM </a:t>
            </a:r>
            <a:r>
              <a:rPr lang="en-US" dirty="0" err="1" smtClean="0"/>
              <a:t>Depo</a:t>
            </a:r>
            <a:endParaRPr lang="en-US" dirty="0"/>
          </a:p>
        </p:txBody>
      </p:sp>
    </p:spTree>
    <p:extLst>
      <p:ext uri="{BB962C8B-B14F-4D97-AF65-F5344CB8AC3E}">
        <p14:creationId xmlns:p14="http://schemas.microsoft.com/office/powerpoint/2010/main" val="29595717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fade">
                                      <p:cBhvr>
                                        <p:cTn id="52" dur="500"/>
                                        <p:tgtEl>
                                          <p:spTgt spid="1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Effect transition="in" filter="fade">
                                      <p:cBhvr>
                                        <p:cTn id="57" dur="500"/>
                                        <p:tgtEl>
                                          <p:spTgt spid="1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Effect transition="in" filter="fade">
                                      <p:cBhvr>
                                        <p:cTn id="62" dur="500"/>
                                        <p:tgtEl>
                                          <p:spTgt spid="1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xEl>
                                              <p:pRg st="0" end="0"/>
                                            </p:txEl>
                                          </p:spTgt>
                                        </p:tgtEl>
                                        <p:attrNameLst>
                                          <p:attrName>style.visibility</p:attrName>
                                        </p:attrNameLst>
                                      </p:cBhvr>
                                      <p:to>
                                        <p:strVal val="visible"/>
                                      </p:to>
                                    </p:set>
                                    <p:animEffect transition="in" filter="fade">
                                      <p:cBhvr>
                                        <p:cTn id="67" dur="500"/>
                                        <p:tgtEl>
                                          <p:spTgt spid="1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fade">
                                      <p:cBhvr>
                                        <p:cTn id="7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7" grpId="0" build="p"/>
      <p:bldP spid="8" grpId="0" build="p"/>
      <p:bldP spid="9" grpId="0" build="p"/>
      <p:bldP spid="10" grpId="0" build="p"/>
      <p:bldP spid="11" grpId="0" build="p"/>
      <p:bldP spid="12" grpId="0" build="p"/>
      <p:bldP spid="13" grpId="0" build="p"/>
      <p:bldP spid="14" grpId="0" build="p"/>
      <p:bldP spid="15" grpId="0" build="p"/>
      <p:bldP spid="16" grpId="0" build="p"/>
      <p:bldP spid="17" grpId="0" build="p"/>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OSS on Azure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250" y="1572842"/>
            <a:ext cx="1017386" cy="1017386"/>
          </a:xfrm>
          <a:prstGeom prst="rect">
            <a:avLst/>
          </a:prstGeom>
          <a:noFill/>
          <a:ln>
            <a:no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023" y="1572842"/>
            <a:ext cx="1017386" cy="1017386"/>
          </a:xfrm>
          <a:prstGeom prst="rect">
            <a:avLst/>
          </a:prstGeom>
          <a:noFill/>
          <a:ln>
            <a:no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797" y="1572842"/>
            <a:ext cx="1017386" cy="1017386"/>
          </a:xfrm>
          <a:prstGeom prst="rect">
            <a:avLst/>
          </a:prstGeom>
          <a:noFill/>
          <a:ln>
            <a:noFill/>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9570" y="1572842"/>
            <a:ext cx="1017386" cy="1017386"/>
          </a:xfrm>
          <a:prstGeom prst="rect">
            <a:avLst/>
          </a:prstGeom>
          <a:noFill/>
          <a:ln>
            <a:noFill/>
          </a:ln>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8343" y="1572842"/>
            <a:ext cx="1017386" cy="1017386"/>
          </a:xfrm>
          <a:prstGeom prst="rect">
            <a:avLst/>
          </a:prstGeom>
          <a:noFill/>
          <a:ln>
            <a:noFill/>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7117" y="1572842"/>
            <a:ext cx="1017386" cy="1017386"/>
          </a:xfrm>
          <a:prstGeom prst="rect">
            <a:avLst/>
          </a:prstGeom>
          <a:noFill/>
          <a:ln>
            <a:noFill/>
          </a:ln>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5890" y="1592111"/>
            <a:ext cx="1017386" cy="1017386"/>
          </a:xfrm>
          <a:prstGeom prst="rect">
            <a:avLst/>
          </a:prstGeom>
          <a:noFill/>
          <a:ln>
            <a:noFill/>
          </a:ln>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4664" y="1592111"/>
            <a:ext cx="1017386" cy="1017386"/>
          </a:xfrm>
          <a:prstGeom prst="rect">
            <a:avLst/>
          </a:prstGeom>
          <a:noFill/>
          <a:ln>
            <a:noFill/>
          </a:ln>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23435" y="1592111"/>
            <a:ext cx="1017386" cy="1017386"/>
          </a:xfrm>
          <a:prstGeom prst="rect">
            <a:avLst/>
          </a:prstGeom>
          <a:noFill/>
          <a:ln>
            <a:noFill/>
          </a:ln>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250" y="2788052"/>
            <a:ext cx="1017386" cy="1017386"/>
          </a:xfrm>
          <a:prstGeom prst="rect">
            <a:avLst/>
          </a:prstGeom>
          <a:noFill/>
          <a:ln>
            <a:noFill/>
          </a:ln>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50797" y="2788052"/>
            <a:ext cx="1017386" cy="1017386"/>
          </a:xfrm>
          <a:prstGeom prst="rect">
            <a:avLst/>
          </a:prstGeom>
          <a:noFill/>
          <a:ln>
            <a:noFill/>
          </a:ln>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29570" y="2788052"/>
            <a:ext cx="1017386" cy="1017386"/>
          </a:xfrm>
          <a:prstGeom prst="rect">
            <a:avLst/>
          </a:prstGeom>
          <a:noFill/>
          <a:ln>
            <a:noFill/>
          </a:ln>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8343" y="2788052"/>
            <a:ext cx="1017386" cy="1017386"/>
          </a:xfrm>
          <a:prstGeom prst="rect">
            <a:avLst/>
          </a:prstGeom>
          <a:noFill/>
          <a:ln>
            <a:noFill/>
          </a:ln>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87117" y="2788052"/>
            <a:ext cx="1017386" cy="1017386"/>
          </a:xfrm>
          <a:prstGeom prst="rect">
            <a:avLst/>
          </a:prstGeom>
          <a:noFill/>
          <a:ln>
            <a:noFill/>
          </a:ln>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65890" y="2788052"/>
            <a:ext cx="1017386" cy="1017386"/>
          </a:xfrm>
          <a:prstGeom prst="rect">
            <a:avLst/>
          </a:prstGeom>
          <a:noFill/>
          <a:ln>
            <a:noFill/>
          </a:ln>
        </p:spPr>
      </p:pic>
      <p:pic>
        <p:nvPicPr>
          <p:cNvPr id="25" name="Pictur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44664" y="2788052"/>
            <a:ext cx="1017386" cy="1017386"/>
          </a:xfrm>
          <a:prstGeom prst="rect">
            <a:avLst/>
          </a:prstGeom>
          <a:noFill/>
          <a:ln>
            <a:noFill/>
          </a:ln>
        </p:spPr>
      </p:pic>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23435" y="2788052"/>
            <a:ext cx="1017386" cy="1017386"/>
          </a:xfrm>
          <a:prstGeom prst="rect">
            <a:avLst/>
          </a:prstGeom>
          <a:noFill/>
          <a:ln>
            <a:noFill/>
          </a:ln>
        </p:spPr>
      </p:pic>
      <p:pic>
        <p:nvPicPr>
          <p:cNvPr id="27" name="Picture 2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3250" y="4003263"/>
            <a:ext cx="1017386" cy="1017386"/>
          </a:xfrm>
          <a:prstGeom prst="rect">
            <a:avLst/>
          </a:prstGeom>
          <a:noFill/>
          <a:ln>
            <a:noFill/>
          </a:ln>
        </p:spPr>
      </p:pic>
      <p:pic>
        <p:nvPicPr>
          <p:cNvPr id="28" name="Pictur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29570" y="4003263"/>
            <a:ext cx="1017386" cy="1017386"/>
          </a:xfrm>
          <a:prstGeom prst="rect">
            <a:avLst/>
          </a:prstGeom>
          <a:noFill/>
          <a:ln>
            <a:noFill/>
          </a:ln>
        </p:spPr>
      </p:pic>
      <p:pic>
        <p:nvPicPr>
          <p:cNvPr id="29" name="Picture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72619" y="5218473"/>
            <a:ext cx="1017386" cy="1017386"/>
          </a:xfrm>
          <a:prstGeom prst="rect">
            <a:avLst/>
          </a:prstGeom>
          <a:noFill/>
          <a:ln>
            <a:noFill/>
          </a:ln>
        </p:spPr>
      </p:pic>
      <p:pic>
        <p:nvPicPr>
          <p:cNvPr id="30" name="Pictur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87117" y="4003263"/>
            <a:ext cx="1017386" cy="1017386"/>
          </a:xfrm>
          <a:prstGeom prst="rect">
            <a:avLst/>
          </a:prstGeom>
          <a:noFill/>
          <a:ln>
            <a:noFill/>
          </a:ln>
        </p:spPr>
      </p:pic>
      <p:pic>
        <p:nvPicPr>
          <p:cNvPr id="31" name="Picture 3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065890" y="4003263"/>
            <a:ext cx="1017386" cy="1017386"/>
          </a:xfrm>
          <a:prstGeom prst="rect">
            <a:avLst/>
          </a:prstGeom>
          <a:noFill/>
          <a:ln>
            <a:noFill/>
          </a:ln>
        </p:spPr>
      </p:pic>
      <p:pic>
        <p:nvPicPr>
          <p:cNvPr id="32" name="Picture 3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44664" y="4003263"/>
            <a:ext cx="1017386" cy="1017386"/>
          </a:xfrm>
          <a:prstGeom prst="rect">
            <a:avLst/>
          </a:prstGeom>
          <a:noFill/>
          <a:ln>
            <a:noFill/>
          </a:ln>
        </p:spPr>
      </p:pic>
      <p:pic>
        <p:nvPicPr>
          <p:cNvPr id="33" name="Picture 3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423435" y="4003263"/>
            <a:ext cx="1017386" cy="1017386"/>
          </a:xfrm>
          <a:prstGeom prst="rect">
            <a:avLst/>
          </a:prstGeom>
          <a:noFill/>
          <a:ln>
            <a:noFill/>
          </a:ln>
        </p:spPr>
      </p:pic>
      <p:pic>
        <p:nvPicPr>
          <p:cNvPr id="34" name="Picture 3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93250" y="5218473"/>
            <a:ext cx="1017386" cy="1017386"/>
          </a:xfrm>
          <a:prstGeom prst="rect">
            <a:avLst/>
          </a:prstGeom>
          <a:noFill/>
          <a:ln>
            <a:noFill/>
          </a:ln>
        </p:spPr>
      </p:pic>
      <p:pic>
        <p:nvPicPr>
          <p:cNvPr id="35" name="Picture 3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351987" y="5218473"/>
            <a:ext cx="1017386" cy="1017386"/>
          </a:xfrm>
          <a:prstGeom prst="rect">
            <a:avLst/>
          </a:prstGeom>
          <a:noFill/>
          <a:ln>
            <a:noFill/>
          </a:ln>
        </p:spPr>
      </p:pic>
      <p:pic>
        <p:nvPicPr>
          <p:cNvPr id="36" name="Picture 3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708343" y="4003263"/>
            <a:ext cx="1017386" cy="1017386"/>
          </a:xfrm>
          <a:prstGeom prst="rect">
            <a:avLst/>
          </a:prstGeom>
          <a:noFill/>
          <a:ln>
            <a:noFill/>
          </a:ln>
        </p:spPr>
      </p:pic>
      <p:pic>
        <p:nvPicPr>
          <p:cNvPr id="37" name="Picture 3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531356" y="5218473"/>
            <a:ext cx="1017386" cy="1017386"/>
          </a:xfrm>
          <a:prstGeom prst="rect">
            <a:avLst/>
          </a:prstGeom>
          <a:noFill/>
          <a:ln>
            <a:noFill/>
          </a:ln>
        </p:spPr>
      </p:pic>
      <p:pic>
        <p:nvPicPr>
          <p:cNvPr id="38" name="Picture 3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710724" y="5218473"/>
            <a:ext cx="1017386" cy="1017386"/>
          </a:xfrm>
          <a:prstGeom prst="rect">
            <a:avLst/>
          </a:prstGeom>
          <a:noFill/>
          <a:ln>
            <a:noFill/>
          </a:ln>
        </p:spPr>
      </p:pic>
      <p:pic>
        <p:nvPicPr>
          <p:cNvPr id="39" name="Picture 3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890093" y="5218473"/>
            <a:ext cx="1017386" cy="1017386"/>
          </a:xfrm>
          <a:prstGeom prst="rect">
            <a:avLst/>
          </a:prstGeom>
          <a:noFill/>
          <a:ln>
            <a:noFill/>
          </a:ln>
        </p:spPr>
      </p:pic>
      <p:pic>
        <p:nvPicPr>
          <p:cNvPr id="40" name="Picture 3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069462" y="5218473"/>
            <a:ext cx="1017386" cy="1017386"/>
          </a:xfrm>
          <a:prstGeom prst="rect">
            <a:avLst/>
          </a:prstGeom>
          <a:noFill/>
          <a:ln>
            <a:noFill/>
          </a:ln>
        </p:spPr>
      </p:pic>
      <p:pic>
        <p:nvPicPr>
          <p:cNvPr id="41" name="Picture 40"/>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248830" y="5218473"/>
            <a:ext cx="1017386" cy="1017386"/>
          </a:xfrm>
          <a:prstGeom prst="rect">
            <a:avLst/>
          </a:prstGeom>
          <a:noFill/>
          <a:ln>
            <a:noFill/>
          </a:ln>
        </p:spPr>
      </p:pic>
      <p:pic>
        <p:nvPicPr>
          <p:cNvPr id="42" name="Picture 4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28204" y="5218473"/>
            <a:ext cx="1017386" cy="1017386"/>
          </a:xfrm>
          <a:prstGeom prst="rect">
            <a:avLst/>
          </a:prstGeom>
          <a:noFill/>
          <a:ln>
            <a:noFill/>
          </a:ln>
        </p:spPr>
      </p:pic>
      <p:pic>
        <p:nvPicPr>
          <p:cNvPr id="43" name="Picture 4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172023" y="2788052"/>
            <a:ext cx="1017386" cy="1017386"/>
          </a:xfrm>
          <a:prstGeom prst="rect">
            <a:avLst/>
          </a:prstGeom>
          <a:noFill/>
          <a:ln>
            <a:noFill/>
          </a:ln>
        </p:spPr>
      </p:pic>
      <p:pic>
        <p:nvPicPr>
          <p:cNvPr id="44" name="Picture 2"/>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399988" y="4209746"/>
            <a:ext cx="1872785" cy="55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0241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par>
                                <p:cTn id="17" presetID="10" presetClass="entr" presetSubtype="0" fill="hold" nodeType="with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par>
                                <p:cTn id="23" presetID="10" presetClass="entr" presetSubtype="0" fill="hold" nodeType="with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par>
                                <p:cTn id="29" presetID="10" presetClass="entr" presetSubtype="0" fill="hold" nodeType="withEffect">
                                  <p:stCondLst>
                                    <p:cond delay="25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par>
                                <p:cTn id="32" presetID="10" presetClass="entr" presetSubtype="0" fill="hold" nodeType="withEffect">
                                  <p:stCondLst>
                                    <p:cond delay="150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50"/>
                                        <p:tgtEl>
                                          <p:spTgt spid="19"/>
                                        </p:tgtEl>
                                      </p:cBhvr>
                                    </p:animEffect>
                                  </p:childTnLst>
                                </p:cTn>
                              </p:par>
                              <p:par>
                                <p:cTn id="35" presetID="10" presetClass="entr" presetSubtype="0" fill="hold" nodeType="withEffect">
                                  <p:stCondLst>
                                    <p:cond delay="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5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250"/>
                                        <p:tgtEl>
                                          <p:spTgt spid="21"/>
                                        </p:tgtEl>
                                      </p:cBhvr>
                                    </p:animEffect>
                                  </p:childTnLst>
                                </p:cTn>
                              </p:par>
                              <p:par>
                                <p:cTn id="41" presetID="10" presetClass="entr" presetSubtype="0" fill="hold" nodeType="withEffect">
                                  <p:stCondLst>
                                    <p:cond delay="75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50"/>
                                        <p:tgtEl>
                                          <p:spTgt spid="22"/>
                                        </p:tgtEl>
                                      </p:cBhvr>
                                    </p:animEffect>
                                  </p:childTnLst>
                                </p:cTn>
                              </p:par>
                              <p:par>
                                <p:cTn id="44" presetID="10" presetClass="entr" presetSubtype="0" fill="hold" nodeType="withEffect">
                                  <p:stCondLst>
                                    <p:cond delay="25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50"/>
                                        <p:tgtEl>
                                          <p:spTgt spid="23"/>
                                        </p:tgtEl>
                                      </p:cBhvr>
                                    </p:animEffect>
                                  </p:childTnLst>
                                </p:cTn>
                              </p:par>
                              <p:par>
                                <p:cTn id="47" presetID="10" presetClass="entr" presetSubtype="0" fill="hold" nodeType="withEffect">
                                  <p:stCondLst>
                                    <p:cond delay="125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5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250"/>
                                        <p:tgtEl>
                                          <p:spTgt spid="25"/>
                                        </p:tgtEl>
                                      </p:cBhvr>
                                    </p:animEffect>
                                  </p:childTnLst>
                                </p:cTn>
                              </p:par>
                              <p:par>
                                <p:cTn id="53" presetID="10" presetClass="entr" presetSubtype="0" fill="hold" nodeType="withEffect">
                                  <p:stCondLst>
                                    <p:cond delay="75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250"/>
                                        <p:tgtEl>
                                          <p:spTgt spid="26"/>
                                        </p:tgtEl>
                                      </p:cBhvr>
                                    </p:animEffect>
                                  </p:childTnLst>
                                </p:cTn>
                              </p:par>
                              <p:par>
                                <p:cTn id="56" presetID="10" presetClass="entr" presetSubtype="0" fill="hold" nodeType="withEffect">
                                  <p:stCondLst>
                                    <p:cond delay="25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50"/>
                                        <p:tgtEl>
                                          <p:spTgt spid="27"/>
                                        </p:tgtEl>
                                      </p:cBhvr>
                                    </p:animEffect>
                                  </p:childTnLst>
                                </p:cTn>
                              </p:par>
                              <p:par>
                                <p:cTn id="59" presetID="10" presetClass="entr" presetSubtype="0" fill="hold" nodeType="withEffect">
                                  <p:stCondLst>
                                    <p:cond delay="75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250"/>
                                        <p:tgtEl>
                                          <p:spTgt spid="28"/>
                                        </p:tgtEl>
                                      </p:cBhvr>
                                    </p:animEffect>
                                  </p:childTnLst>
                                </p:cTn>
                              </p:par>
                              <p:par>
                                <p:cTn id="62" presetID="10" presetClass="entr" presetSubtype="0" fill="hold" nodeType="withEffect">
                                  <p:stCondLst>
                                    <p:cond delay="50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250"/>
                                        <p:tgtEl>
                                          <p:spTgt spid="29"/>
                                        </p:tgtEl>
                                      </p:cBhvr>
                                    </p:animEffect>
                                  </p:childTnLst>
                                </p:cTn>
                              </p:par>
                              <p:par>
                                <p:cTn id="65" presetID="10"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250"/>
                                        <p:tgtEl>
                                          <p:spTgt spid="30"/>
                                        </p:tgtEl>
                                      </p:cBhvr>
                                    </p:animEffect>
                                  </p:childTnLst>
                                </p:cTn>
                              </p:par>
                              <p:par>
                                <p:cTn id="68" presetID="10" presetClass="entr" presetSubtype="0" fill="hold" nodeType="withEffect">
                                  <p:stCondLst>
                                    <p:cond delay="50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250"/>
                                        <p:tgtEl>
                                          <p:spTgt spid="31"/>
                                        </p:tgtEl>
                                      </p:cBhvr>
                                    </p:animEffect>
                                  </p:childTnLst>
                                </p:cTn>
                              </p:par>
                              <p:par>
                                <p:cTn id="71" presetID="10" presetClass="entr" presetSubtype="0" fill="hold" nodeType="withEffect">
                                  <p:stCondLst>
                                    <p:cond delay="75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250"/>
                                        <p:tgtEl>
                                          <p:spTgt spid="32"/>
                                        </p:tgtEl>
                                      </p:cBhvr>
                                    </p:animEffect>
                                  </p:childTnLst>
                                </p:cTn>
                              </p:par>
                              <p:par>
                                <p:cTn id="74" presetID="10" presetClass="entr" presetSubtype="0" fill="hold" nodeType="withEffect">
                                  <p:stCondLst>
                                    <p:cond delay="50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250"/>
                                        <p:tgtEl>
                                          <p:spTgt spid="33"/>
                                        </p:tgtEl>
                                      </p:cBhvr>
                                    </p:animEffect>
                                  </p:childTnLst>
                                </p:cTn>
                              </p:par>
                              <p:par>
                                <p:cTn id="77" presetID="10" presetClass="entr" presetSubtype="0" fill="hold" nodeType="withEffect">
                                  <p:stCondLst>
                                    <p:cond delay="125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250"/>
                                        <p:tgtEl>
                                          <p:spTgt spid="34"/>
                                        </p:tgtEl>
                                      </p:cBhvr>
                                    </p:animEffect>
                                  </p:childTnLst>
                                </p:cTn>
                              </p:par>
                              <p:par>
                                <p:cTn id="80" presetID="10" presetClass="entr" presetSubtype="0" fill="hold" nodeType="withEffect">
                                  <p:stCondLst>
                                    <p:cond delay="25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250"/>
                                        <p:tgtEl>
                                          <p:spTgt spid="35"/>
                                        </p:tgtEl>
                                      </p:cBhvr>
                                    </p:animEffect>
                                  </p:childTnLst>
                                </p:cTn>
                              </p:par>
                              <p:par>
                                <p:cTn id="83" presetID="10" presetClass="entr" presetSubtype="0" fill="hold" nodeType="withEffect">
                                  <p:stCondLst>
                                    <p:cond delay="50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250"/>
                                        <p:tgtEl>
                                          <p:spTgt spid="36"/>
                                        </p:tgtEl>
                                      </p:cBhvr>
                                    </p:animEffect>
                                  </p:childTnLst>
                                </p:cTn>
                              </p:par>
                              <p:par>
                                <p:cTn id="86" presetID="10" presetClass="entr" presetSubtype="0" fill="hold" nodeType="withEffect">
                                  <p:stCondLst>
                                    <p:cond delay="25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250"/>
                                        <p:tgtEl>
                                          <p:spTgt spid="37"/>
                                        </p:tgtEl>
                                      </p:cBhvr>
                                    </p:animEffect>
                                  </p:childTnLst>
                                </p:cTn>
                              </p:par>
                              <p:par>
                                <p:cTn id="89" presetID="10" presetClass="entr" presetSubtype="0" fill="hold" nodeType="withEffect">
                                  <p:stCondLst>
                                    <p:cond delay="50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250"/>
                                        <p:tgtEl>
                                          <p:spTgt spid="38"/>
                                        </p:tgtEl>
                                      </p:cBhvr>
                                    </p:animEffect>
                                  </p:childTnLst>
                                </p:cTn>
                              </p:par>
                              <p:par>
                                <p:cTn id="92" presetID="10" presetClass="entr" presetSubtype="0" fill="hold" nodeType="withEffect">
                                  <p:stCondLst>
                                    <p:cond delay="75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250"/>
                                        <p:tgtEl>
                                          <p:spTgt spid="39"/>
                                        </p:tgtEl>
                                      </p:cBhvr>
                                    </p:animEffect>
                                  </p:childTnLst>
                                </p:cTn>
                              </p:par>
                              <p:par>
                                <p:cTn id="95" presetID="10" presetClass="entr" presetSubtype="0" fill="hold" nodeType="with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250"/>
                                        <p:tgtEl>
                                          <p:spTgt spid="40"/>
                                        </p:tgtEl>
                                      </p:cBhvr>
                                    </p:animEffect>
                                  </p:childTnLst>
                                </p:cTn>
                              </p:par>
                              <p:par>
                                <p:cTn id="98" presetID="10" presetClass="entr" presetSubtype="0" fill="hold" nodeType="withEffect">
                                  <p:stCondLst>
                                    <p:cond delay="50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250"/>
                                        <p:tgtEl>
                                          <p:spTgt spid="41"/>
                                        </p:tgtEl>
                                      </p:cBhvr>
                                    </p:animEffect>
                                  </p:childTnLst>
                                </p:cTn>
                              </p:par>
                              <p:par>
                                <p:cTn id="101" presetID="10" presetClass="entr" presetSubtype="0" fill="hold" nodeType="withEffect">
                                  <p:stCondLst>
                                    <p:cond delay="50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250"/>
                                        <p:tgtEl>
                                          <p:spTgt spid="42"/>
                                        </p:tgtEl>
                                      </p:cBhvr>
                                    </p:animEffect>
                                  </p:childTnLst>
                                </p:cTn>
                              </p:par>
                              <p:par>
                                <p:cTn id="104" presetID="10" presetClass="entr" presetSubtype="0"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250"/>
                                        <p:tgtEl>
                                          <p:spTgt spid="43"/>
                                        </p:tgtEl>
                                      </p:cBhvr>
                                    </p:animEffect>
                                  </p:childTnLst>
                                </p:cTn>
                              </p:par>
                              <p:par>
                                <p:cTn id="107" presetID="10" presetClass="entr" presetSubtype="0" fill="hold" nodeType="with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3908633" y="-2035460"/>
            <a:ext cx="2749383" cy="7320229"/>
            <a:chOff x="4330625" y="-2038472"/>
            <a:chExt cx="2750880" cy="7324214"/>
          </a:xfrm>
        </p:grpSpPr>
        <p:grpSp>
          <p:nvGrpSpPr>
            <p:cNvPr id="48" name="Group 47"/>
            <p:cNvGrpSpPr/>
            <p:nvPr/>
          </p:nvGrpSpPr>
          <p:grpSpPr>
            <a:xfrm>
              <a:off x="4330625" y="-2038472"/>
              <a:ext cx="2750880" cy="3674850"/>
              <a:chOff x="4330625" y="1610892"/>
              <a:chExt cx="2750880" cy="3674850"/>
            </a:xfrm>
          </p:grpSpPr>
          <p:sp>
            <p:nvSpPr>
              <p:cNvPr id="4" name="Rectangle 3"/>
              <p:cNvSpPr/>
              <p:nvPr/>
            </p:nvSpPr>
            <p:spPr>
              <a:xfrm>
                <a:off x="4330625" y="1610892"/>
                <a:ext cx="2750880" cy="3657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780" tIns="146225" rIns="182780" bIns="146225" rtlCol="0" anchor="t" anchorCtr="0"/>
              <a:lstStyle/>
              <a:p>
                <a:pPr algn="ctr" defTabSz="932418">
                  <a:lnSpc>
                    <a:spcPct val="90000"/>
                  </a:lnSpc>
                  <a:spcBef>
                    <a:spcPts val="600"/>
                  </a:spcBef>
                </a:pPr>
                <a:endParaRPr lang="en-US" sz="1999" dirty="0">
                  <a:solidFill>
                    <a:prstClr val="white"/>
                  </a:solidFill>
                </a:endParaRPr>
              </a:p>
            </p:txBody>
          </p:sp>
          <p:sp>
            <p:nvSpPr>
              <p:cNvPr id="5" name="Freeform 8"/>
              <p:cNvSpPr>
                <a:spLocks noEditPoints="1"/>
              </p:cNvSpPr>
              <p:nvPr/>
            </p:nvSpPr>
            <p:spPr bwMode="auto">
              <a:xfrm>
                <a:off x="4791665" y="2870152"/>
                <a:ext cx="1836480" cy="953130"/>
              </a:xfrm>
              <a:custGeom>
                <a:avLst/>
                <a:gdLst>
                  <a:gd name="T0" fmla="*/ 202 w 251"/>
                  <a:gd name="T1" fmla="*/ 60 h 133"/>
                  <a:gd name="T2" fmla="*/ 43 w 251"/>
                  <a:gd name="T3" fmla="*/ 0 h 133"/>
                  <a:gd name="T4" fmla="*/ 37 w 251"/>
                  <a:gd name="T5" fmla="*/ 29 h 133"/>
                  <a:gd name="T6" fmla="*/ 0 w 251"/>
                  <a:gd name="T7" fmla="*/ 41 h 133"/>
                  <a:gd name="T8" fmla="*/ 37 w 251"/>
                  <a:gd name="T9" fmla="*/ 87 h 133"/>
                  <a:gd name="T10" fmla="*/ 0 w 251"/>
                  <a:gd name="T11" fmla="*/ 99 h 133"/>
                  <a:gd name="T12" fmla="*/ 37 w 251"/>
                  <a:gd name="T13" fmla="*/ 127 h 133"/>
                  <a:gd name="T14" fmla="*/ 120 w 251"/>
                  <a:gd name="T15" fmla="*/ 133 h 133"/>
                  <a:gd name="T16" fmla="*/ 251 w 251"/>
                  <a:gd name="T17" fmla="*/ 72 h 133"/>
                  <a:gd name="T18" fmla="*/ 120 w 251"/>
                  <a:gd name="T19" fmla="*/ 121 h 133"/>
                  <a:gd name="T20" fmla="*/ 49 w 251"/>
                  <a:gd name="T21" fmla="*/ 12 h 133"/>
                  <a:gd name="T22" fmla="*/ 191 w 251"/>
                  <a:gd name="T23" fmla="*/ 66 h 133"/>
                  <a:gd name="T24" fmla="*/ 78 w 251"/>
                  <a:gd name="T25" fmla="*/ 50 h 133"/>
                  <a:gd name="T26" fmla="*/ 70 w 251"/>
                  <a:gd name="T27" fmla="*/ 83 h 133"/>
                  <a:gd name="T28" fmla="*/ 87 w 251"/>
                  <a:gd name="T29" fmla="*/ 74 h 133"/>
                  <a:gd name="T30" fmla="*/ 95 w 251"/>
                  <a:gd name="T31" fmla="*/ 83 h 133"/>
                  <a:gd name="T32" fmla="*/ 78 w 251"/>
                  <a:gd name="T33" fmla="*/ 50 h 133"/>
                  <a:gd name="T34" fmla="*/ 80 w 251"/>
                  <a:gd name="T35" fmla="*/ 56 h 133"/>
                  <a:gd name="T36" fmla="*/ 80 w 251"/>
                  <a:gd name="T37" fmla="*/ 54 h 133"/>
                  <a:gd name="T38" fmla="*/ 86 w 251"/>
                  <a:gd name="T39" fmla="*/ 70 h 133"/>
                  <a:gd name="T40" fmla="*/ 137 w 251"/>
                  <a:gd name="T41" fmla="*/ 50 h 133"/>
                  <a:gd name="T42" fmla="*/ 128 w 251"/>
                  <a:gd name="T43" fmla="*/ 83 h 133"/>
                  <a:gd name="T44" fmla="*/ 150 w 251"/>
                  <a:gd name="T45" fmla="*/ 79 h 133"/>
                  <a:gd name="T46" fmla="*/ 137 w 251"/>
                  <a:gd name="T47" fmla="*/ 50 h 133"/>
                  <a:gd name="T48" fmla="*/ 137 w 251"/>
                  <a:gd name="T49" fmla="*/ 80 h 133"/>
                  <a:gd name="T50" fmla="*/ 132 w 251"/>
                  <a:gd name="T51" fmla="*/ 53 h 133"/>
                  <a:gd name="T52" fmla="*/ 151 w 251"/>
                  <a:gd name="T53" fmla="*/ 66 h 133"/>
                  <a:gd name="T54" fmla="*/ 119 w 251"/>
                  <a:gd name="T55" fmla="*/ 50 h 133"/>
                  <a:gd name="T56" fmla="*/ 123 w 251"/>
                  <a:gd name="T57" fmla="*/ 83 h 133"/>
                  <a:gd name="T58" fmla="*/ 101 w 251"/>
                  <a:gd name="T59" fmla="*/ 56 h 133"/>
                  <a:gd name="T60" fmla="*/ 100 w 251"/>
                  <a:gd name="T61" fmla="*/ 54 h 133"/>
                  <a:gd name="T62" fmla="*/ 100 w 251"/>
                  <a:gd name="T63" fmla="*/ 83 h 133"/>
                  <a:gd name="T64" fmla="*/ 96 w 251"/>
                  <a:gd name="T65" fmla="*/ 50 h 133"/>
                  <a:gd name="T66" fmla="*/ 118 w 251"/>
                  <a:gd name="T67" fmla="*/ 76 h 133"/>
                  <a:gd name="T68" fmla="*/ 120 w 251"/>
                  <a:gd name="T69" fmla="*/ 78 h 133"/>
                  <a:gd name="T70" fmla="*/ 119 w 251"/>
                  <a:gd name="T71" fmla="*/ 5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33">
                    <a:moveTo>
                      <a:pt x="251" y="60"/>
                    </a:moveTo>
                    <a:cubicBezTo>
                      <a:pt x="202" y="60"/>
                      <a:pt x="202" y="60"/>
                      <a:pt x="202" y="60"/>
                    </a:cubicBezTo>
                    <a:cubicBezTo>
                      <a:pt x="199" y="26"/>
                      <a:pt x="163" y="0"/>
                      <a:pt x="120" y="0"/>
                    </a:cubicBezTo>
                    <a:cubicBezTo>
                      <a:pt x="43" y="0"/>
                      <a:pt x="43" y="0"/>
                      <a:pt x="43" y="0"/>
                    </a:cubicBezTo>
                    <a:cubicBezTo>
                      <a:pt x="40" y="0"/>
                      <a:pt x="37" y="2"/>
                      <a:pt x="37" y="6"/>
                    </a:cubicBezTo>
                    <a:cubicBezTo>
                      <a:pt x="37" y="29"/>
                      <a:pt x="37" y="29"/>
                      <a:pt x="37" y="29"/>
                    </a:cubicBezTo>
                    <a:cubicBezTo>
                      <a:pt x="0" y="29"/>
                      <a:pt x="0" y="29"/>
                      <a:pt x="0" y="29"/>
                    </a:cubicBezTo>
                    <a:cubicBezTo>
                      <a:pt x="0" y="41"/>
                      <a:pt x="0" y="41"/>
                      <a:pt x="0" y="41"/>
                    </a:cubicBezTo>
                    <a:cubicBezTo>
                      <a:pt x="37" y="41"/>
                      <a:pt x="37" y="41"/>
                      <a:pt x="37" y="41"/>
                    </a:cubicBezTo>
                    <a:cubicBezTo>
                      <a:pt x="37" y="87"/>
                      <a:pt x="37" y="87"/>
                      <a:pt x="37" y="87"/>
                    </a:cubicBezTo>
                    <a:cubicBezTo>
                      <a:pt x="0" y="87"/>
                      <a:pt x="0" y="87"/>
                      <a:pt x="0" y="87"/>
                    </a:cubicBezTo>
                    <a:cubicBezTo>
                      <a:pt x="0" y="99"/>
                      <a:pt x="0" y="99"/>
                      <a:pt x="0" y="99"/>
                    </a:cubicBezTo>
                    <a:cubicBezTo>
                      <a:pt x="37" y="99"/>
                      <a:pt x="37" y="99"/>
                      <a:pt x="37" y="99"/>
                    </a:cubicBezTo>
                    <a:cubicBezTo>
                      <a:pt x="37" y="127"/>
                      <a:pt x="37" y="127"/>
                      <a:pt x="37" y="127"/>
                    </a:cubicBezTo>
                    <a:cubicBezTo>
                      <a:pt x="37" y="130"/>
                      <a:pt x="40" y="133"/>
                      <a:pt x="43" y="133"/>
                    </a:cubicBezTo>
                    <a:cubicBezTo>
                      <a:pt x="120" y="133"/>
                      <a:pt x="120" y="133"/>
                      <a:pt x="120" y="133"/>
                    </a:cubicBezTo>
                    <a:cubicBezTo>
                      <a:pt x="163" y="133"/>
                      <a:pt x="199" y="106"/>
                      <a:pt x="202" y="72"/>
                    </a:cubicBezTo>
                    <a:cubicBezTo>
                      <a:pt x="251" y="72"/>
                      <a:pt x="251" y="72"/>
                      <a:pt x="251" y="72"/>
                    </a:cubicBezTo>
                    <a:lnTo>
                      <a:pt x="251" y="60"/>
                    </a:lnTo>
                    <a:close/>
                    <a:moveTo>
                      <a:pt x="120" y="121"/>
                    </a:moveTo>
                    <a:cubicBezTo>
                      <a:pt x="49" y="121"/>
                      <a:pt x="49" y="121"/>
                      <a:pt x="49" y="121"/>
                    </a:cubicBezTo>
                    <a:cubicBezTo>
                      <a:pt x="49" y="12"/>
                      <a:pt x="49" y="12"/>
                      <a:pt x="49" y="12"/>
                    </a:cubicBezTo>
                    <a:cubicBezTo>
                      <a:pt x="120" y="12"/>
                      <a:pt x="120" y="12"/>
                      <a:pt x="120" y="12"/>
                    </a:cubicBezTo>
                    <a:cubicBezTo>
                      <a:pt x="159" y="12"/>
                      <a:pt x="191" y="36"/>
                      <a:pt x="191" y="66"/>
                    </a:cubicBezTo>
                    <a:cubicBezTo>
                      <a:pt x="191" y="96"/>
                      <a:pt x="159" y="121"/>
                      <a:pt x="120" y="121"/>
                    </a:cubicBezTo>
                    <a:close/>
                    <a:moveTo>
                      <a:pt x="78" y="50"/>
                    </a:moveTo>
                    <a:cubicBezTo>
                      <a:pt x="65" y="83"/>
                      <a:pt x="65" y="83"/>
                      <a:pt x="65" y="83"/>
                    </a:cubicBezTo>
                    <a:cubicBezTo>
                      <a:pt x="70" y="83"/>
                      <a:pt x="70" y="83"/>
                      <a:pt x="70" y="83"/>
                    </a:cubicBezTo>
                    <a:cubicBezTo>
                      <a:pt x="73" y="74"/>
                      <a:pt x="73" y="74"/>
                      <a:pt x="73" y="74"/>
                    </a:cubicBezTo>
                    <a:cubicBezTo>
                      <a:pt x="87" y="74"/>
                      <a:pt x="87" y="74"/>
                      <a:pt x="87" y="74"/>
                    </a:cubicBezTo>
                    <a:cubicBezTo>
                      <a:pt x="91" y="83"/>
                      <a:pt x="91" y="83"/>
                      <a:pt x="91" y="83"/>
                    </a:cubicBezTo>
                    <a:cubicBezTo>
                      <a:pt x="95" y="83"/>
                      <a:pt x="95" y="83"/>
                      <a:pt x="95" y="83"/>
                    </a:cubicBezTo>
                    <a:cubicBezTo>
                      <a:pt x="82" y="50"/>
                      <a:pt x="82" y="50"/>
                      <a:pt x="82" y="50"/>
                    </a:cubicBezTo>
                    <a:lnTo>
                      <a:pt x="78" y="50"/>
                    </a:lnTo>
                    <a:close/>
                    <a:moveTo>
                      <a:pt x="74" y="70"/>
                    </a:moveTo>
                    <a:cubicBezTo>
                      <a:pt x="80" y="56"/>
                      <a:pt x="80" y="56"/>
                      <a:pt x="80" y="56"/>
                    </a:cubicBezTo>
                    <a:cubicBezTo>
                      <a:pt x="80" y="55"/>
                      <a:pt x="80" y="55"/>
                      <a:pt x="80" y="54"/>
                    </a:cubicBezTo>
                    <a:cubicBezTo>
                      <a:pt x="80" y="54"/>
                      <a:pt x="80" y="54"/>
                      <a:pt x="80" y="54"/>
                    </a:cubicBezTo>
                    <a:cubicBezTo>
                      <a:pt x="80" y="55"/>
                      <a:pt x="81" y="56"/>
                      <a:pt x="81" y="56"/>
                    </a:cubicBezTo>
                    <a:cubicBezTo>
                      <a:pt x="86" y="70"/>
                      <a:pt x="86" y="70"/>
                      <a:pt x="86" y="70"/>
                    </a:cubicBezTo>
                    <a:lnTo>
                      <a:pt x="74" y="70"/>
                    </a:lnTo>
                    <a:close/>
                    <a:moveTo>
                      <a:pt x="137" y="50"/>
                    </a:moveTo>
                    <a:cubicBezTo>
                      <a:pt x="128" y="50"/>
                      <a:pt x="128" y="50"/>
                      <a:pt x="128" y="50"/>
                    </a:cubicBezTo>
                    <a:cubicBezTo>
                      <a:pt x="128" y="83"/>
                      <a:pt x="128" y="83"/>
                      <a:pt x="128" y="83"/>
                    </a:cubicBezTo>
                    <a:cubicBezTo>
                      <a:pt x="137" y="83"/>
                      <a:pt x="137" y="83"/>
                      <a:pt x="137" y="83"/>
                    </a:cubicBezTo>
                    <a:cubicBezTo>
                      <a:pt x="142" y="83"/>
                      <a:pt x="147" y="82"/>
                      <a:pt x="150" y="79"/>
                    </a:cubicBezTo>
                    <a:cubicBezTo>
                      <a:pt x="153" y="75"/>
                      <a:pt x="155" y="71"/>
                      <a:pt x="155" y="66"/>
                    </a:cubicBezTo>
                    <a:cubicBezTo>
                      <a:pt x="155" y="55"/>
                      <a:pt x="149" y="50"/>
                      <a:pt x="137" y="50"/>
                    </a:cubicBezTo>
                    <a:close/>
                    <a:moveTo>
                      <a:pt x="147" y="76"/>
                    </a:moveTo>
                    <a:cubicBezTo>
                      <a:pt x="145" y="79"/>
                      <a:pt x="141" y="80"/>
                      <a:pt x="137" y="80"/>
                    </a:cubicBezTo>
                    <a:cubicBezTo>
                      <a:pt x="132" y="80"/>
                      <a:pt x="132" y="80"/>
                      <a:pt x="132" y="80"/>
                    </a:cubicBezTo>
                    <a:cubicBezTo>
                      <a:pt x="132" y="53"/>
                      <a:pt x="132" y="53"/>
                      <a:pt x="132" y="53"/>
                    </a:cubicBezTo>
                    <a:cubicBezTo>
                      <a:pt x="137" y="53"/>
                      <a:pt x="137" y="53"/>
                      <a:pt x="137" y="53"/>
                    </a:cubicBezTo>
                    <a:cubicBezTo>
                      <a:pt x="146" y="53"/>
                      <a:pt x="151" y="58"/>
                      <a:pt x="151" y="66"/>
                    </a:cubicBezTo>
                    <a:cubicBezTo>
                      <a:pt x="151" y="70"/>
                      <a:pt x="150" y="74"/>
                      <a:pt x="147" y="76"/>
                    </a:cubicBezTo>
                    <a:close/>
                    <a:moveTo>
                      <a:pt x="119" y="50"/>
                    </a:moveTo>
                    <a:cubicBezTo>
                      <a:pt x="123" y="50"/>
                      <a:pt x="123" y="50"/>
                      <a:pt x="123" y="50"/>
                    </a:cubicBezTo>
                    <a:cubicBezTo>
                      <a:pt x="123" y="83"/>
                      <a:pt x="123" y="83"/>
                      <a:pt x="123" y="83"/>
                    </a:cubicBezTo>
                    <a:cubicBezTo>
                      <a:pt x="118" y="83"/>
                      <a:pt x="118" y="83"/>
                      <a:pt x="118" y="83"/>
                    </a:cubicBezTo>
                    <a:cubicBezTo>
                      <a:pt x="101" y="56"/>
                      <a:pt x="101" y="56"/>
                      <a:pt x="101" y="56"/>
                    </a:cubicBezTo>
                    <a:cubicBezTo>
                      <a:pt x="101" y="56"/>
                      <a:pt x="100" y="55"/>
                      <a:pt x="100" y="54"/>
                    </a:cubicBezTo>
                    <a:cubicBezTo>
                      <a:pt x="100" y="54"/>
                      <a:pt x="100" y="54"/>
                      <a:pt x="100" y="54"/>
                    </a:cubicBezTo>
                    <a:cubicBezTo>
                      <a:pt x="100" y="55"/>
                      <a:pt x="100" y="57"/>
                      <a:pt x="100" y="59"/>
                    </a:cubicBezTo>
                    <a:cubicBezTo>
                      <a:pt x="100" y="83"/>
                      <a:pt x="100" y="83"/>
                      <a:pt x="100" y="83"/>
                    </a:cubicBezTo>
                    <a:cubicBezTo>
                      <a:pt x="96" y="83"/>
                      <a:pt x="96" y="83"/>
                      <a:pt x="96" y="83"/>
                    </a:cubicBezTo>
                    <a:cubicBezTo>
                      <a:pt x="96" y="50"/>
                      <a:pt x="96" y="50"/>
                      <a:pt x="96" y="50"/>
                    </a:cubicBezTo>
                    <a:cubicBezTo>
                      <a:pt x="101" y="50"/>
                      <a:pt x="101" y="50"/>
                      <a:pt x="101" y="50"/>
                    </a:cubicBezTo>
                    <a:cubicBezTo>
                      <a:pt x="118" y="76"/>
                      <a:pt x="118" y="76"/>
                      <a:pt x="118" y="76"/>
                    </a:cubicBezTo>
                    <a:cubicBezTo>
                      <a:pt x="119" y="77"/>
                      <a:pt x="119" y="78"/>
                      <a:pt x="119" y="78"/>
                    </a:cubicBezTo>
                    <a:cubicBezTo>
                      <a:pt x="120" y="78"/>
                      <a:pt x="120" y="78"/>
                      <a:pt x="120" y="78"/>
                    </a:cubicBezTo>
                    <a:cubicBezTo>
                      <a:pt x="119" y="77"/>
                      <a:pt x="119" y="76"/>
                      <a:pt x="119" y="73"/>
                    </a:cubicBezTo>
                    <a:lnTo>
                      <a:pt x="119" y="50"/>
                    </a:lnTo>
                    <a:close/>
                  </a:path>
                </a:pathLst>
              </a:custGeom>
              <a:solidFill>
                <a:srgbClr val="FFFFFF"/>
              </a:solidFill>
              <a:ln>
                <a:noFill/>
              </a:ln>
            </p:spPr>
            <p:txBody>
              <a:bodyPr vert="horz" wrap="square" lIns="91390" tIns="45696" rIns="91390" bIns="45696" numCol="1" anchor="t" anchorCtr="0" compatLnSpc="1">
                <a:prstTxWarp prst="textNoShape">
                  <a:avLst/>
                </a:prstTxWarp>
              </a:bodyPr>
              <a:lstStyle/>
              <a:p>
                <a:pPr defTabSz="931955"/>
                <a:endParaRPr lang="en-US" sz="1799" dirty="0">
                  <a:solidFill>
                    <a:srgbClr val="505050"/>
                  </a:solidFill>
                </a:endParaRPr>
              </a:p>
            </p:txBody>
          </p:sp>
          <p:sp>
            <p:nvSpPr>
              <p:cNvPr id="6" name="TextBox 5"/>
              <p:cNvSpPr txBox="1"/>
              <p:nvPr/>
            </p:nvSpPr>
            <p:spPr>
              <a:xfrm>
                <a:off x="4338305" y="1826336"/>
                <a:ext cx="2743200" cy="734978"/>
              </a:xfrm>
              <a:prstGeom prst="rect">
                <a:avLst/>
              </a:prstGeom>
              <a:noFill/>
            </p:spPr>
            <p:txBody>
              <a:bodyPr wrap="square" lIns="182780" tIns="146225" rIns="182780" bIns="146225" rtlCol="0">
                <a:spAutoFit/>
              </a:bodyPr>
              <a:lstStyle/>
              <a:p>
                <a:pPr algn="ctr" defTabSz="932418"/>
                <a:r>
                  <a:rPr lang="en-US" sz="2799" dirty="0">
                    <a:solidFill>
                      <a:prstClr val="white"/>
                    </a:solidFill>
                    <a:latin typeface="Segoe UI Light"/>
                  </a:rPr>
                  <a:t>Heterogeneity</a:t>
                </a:r>
              </a:p>
            </p:txBody>
          </p:sp>
          <p:sp>
            <p:nvSpPr>
              <p:cNvPr id="7" name="TextBox 6"/>
              <p:cNvSpPr txBox="1"/>
              <p:nvPr/>
            </p:nvSpPr>
            <p:spPr>
              <a:xfrm>
                <a:off x="4338305" y="4111253"/>
                <a:ext cx="2743200" cy="1174489"/>
              </a:xfrm>
              <a:prstGeom prst="rect">
                <a:avLst/>
              </a:prstGeom>
              <a:noFill/>
            </p:spPr>
            <p:txBody>
              <a:bodyPr wrap="square" lIns="182780" tIns="146225" rIns="182780" bIns="146225" rtlCol="0">
                <a:spAutoFit/>
              </a:bodyPr>
              <a:lstStyle/>
              <a:p>
                <a:pPr algn="ctr" defTabSz="932418"/>
                <a:r>
                  <a:rPr lang="en-US" sz="2799" dirty="0">
                    <a:solidFill>
                      <a:prstClr val="white"/>
                    </a:solidFill>
                    <a:latin typeface="Segoe UI Light"/>
                  </a:rPr>
                  <a:t>Open, broad,</a:t>
                </a:r>
              </a:p>
              <a:p>
                <a:pPr algn="ctr" defTabSz="932418"/>
                <a:r>
                  <a:rPr lang="en-US" sz="2799" dirty="0">
                    <a:solidFill>
                      <a:prstClr val="white"/>
                    </a:solidFill>
                    <a:latin typeface="Segoe UI Light"/>
                  </a:rPr>
                  <a:t>and flexible</a:t>
                </a:r>
              </a:p>
            </p:txBody>
          </p:sp>
        </p:grpSp>
        <p:grpSp>
          <p:nvGrpSpPr>
            <p:cNvPr id="54" name="Group 53"/>
            <p:cNvGrpSpPr/>
            <p:nvPr/>
          </p:nvGrpSpPr>
          <p:grpSpPr>
            <a:xfrm>
              <a:off x="4330625" y="1610892"/>
              <a:ext cx="2750880" cy="3674850"/>
              <a:chOff x="4330625" y="1610892"/>
              <a:chExt cx="2750880" cy="3674850"/>
            </a:xfrm>
          </p:grpSpPr>
          <p:sp>
            <p:nvSpPr>
              <p:cNvPr id="55" name="Rectangle 54"/>
              <p:cNvSpPr/>
              <p:nvPr/>
            </p:nvSpPr>
            <p:spPr>
              <a:xfrm>
                <a:off x="4330625" y="1610892"/>
                <a:ext cx="2750880" cy="3657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780" tIns="146225" rIns="182780" bIns="146225" rtlCol="0" anchor="t" anchorCtr="0"/>
              <a:lstStyle/>
              <a:p>
                <a:pPr algn="ctr" defTabSz="932418">
                  <a:lnSpc>
                    <a:spcPct val="90000"/>
                  </a:lnSpc>
                  <a:spcBef>
                    <a:spcPts val="600"/>
                  </a:spcBef>
                </a:pPr>
                <a:endParaRPr lang="en-US" sz="1999" dirty="0">
                  <a:solidFill>
                    <a:prstClr val="white"/>
                  </a:solidFill>
                </a:endParaRPr>
              </a:p>
            </p:txBody>
          </p:sp>
          <p:sp>
            <p:nvSpPr>
              <p:cNvPr id="56" name="Freeform 8"/>
              <p:cNvSpPr>
                <a:spLocks noEditPoints="1"/>
              </p:cNvSpPr>
              <p:nvPr/>
            </p:nvSpPr>
            <p:spPr bwMode="auto">
              <a:xfrm>
                <a:off x="4791665" y="2982492"/>
                <a:ext cx="1836480" cy="953130"/>
              </a:xfrm>
              <a:custGeom>
                <a:avLst/>
                <a:gdLst>
                  <a:gd name="T0" fmla="*/ 202 w 251"/>
                  <a:gd name="T1" fmla="*/ 60 h 133"/>
                  <a:gd name="T2" fmla="*/ 43 w 251"/>
                  <a:gd name="T3" fmla="*/ 0 h 133"/>
                  <a:gd name="T4" fmla="*/ 37 w 251"/>
                  <a:gd name="T5" fmla="*/ 29 h 133"/>
                  <a:gd name="T6" fmla="*/ 0 w 251"/>
                  <a:gd name="T7" fmla="*/ 41 h 133"/>
                  <a:gd name="T8" fmla="*/ 37 w 251"/>
                  <a:gd name="T9" fmla="*/ 87 h 133"/>
                  <a:gd name="T10" fmla="*/ 0 w 251"/>
                  <a:gd name="T11" fmla="*/ 99 h 133"/>
                  <a:gd name="T12" fmla="*/ 37 w 251"/>
                  <a:gd name="T13" fmla="*/ 127 h 133"/>
                  <a:gd name="T14" fmla="*/ 120 w 251"/>
                  <a:gd name="T15" fmla="*/ 133 h 133"/>
                  <a:gd name="T16" fmla="*/ 251 w 251"/>
                  <a:gd name="T17" fmla="*/ 72 h 133"/>
                  <a:gd name="T18" fmla="*/ 120 w 251"/>
                  <a:gd name="T19" fmla="*/ 121 h 133"/>
                  <a:gd name="T20" fmla="*/ 49 w 251"/>
                  <a:gd name="T21" fmla="*/ 12 h 133"/>
                  <a:gd name="T22" fmla="*/ 191 w 251"/>
                  <a:gd name="T23" fmla="*/ 66 h 133"/>
                  <a:gd name="T24" fmla="*/ 78 w 251"/>
                  <a:gd name="T25" fmla="*/ 50 h 133"/>
                  <a:gd name="T26" fmla="*/ 70 w 251"/>
                  <a:gd name="T27" fmla="*/ 83 h 133"/>
                  <a:gd name="T28" fmla="*/ 87 w 251"/>
                  <a:gd name="T29" fmla="*/ 74 h 133"/>
                  <a:gd name="T30" fmla="*/ 95 w 251"/>
                  <a:gd name="T31" fmla="*/ 83 h 133"/>
                  <a:gd name="T32" fmla="*/ 78 w 251"/>
                  <a:gd name="T33" fmla="*/ 50 h 133"/>
                  <a:gd name="T34" fmla="*/ 80 w 251"/>
                  <a:gd name="T35" fmla="*/ 56 h 133"/>
                  <a:gd name="T36" fmla="*/ 80 w 251"/>
                  <a:gd name="T37" fmla="*/ 54 h 133"/>
                  <a:gd name="T38" fmla="*/ 86 w 251"/>
                  <a:gd name="T39" fmla="*/ 70 h 133"/>
                  <a:gd name="T40" fmla="*/ 137 w 251"/>
                  <a:gd name="T41" fmla="*/ 50 h 133"/>
                  <a:gd name="T42" fmla="*/ 128 w 251"/>
                  <a:gd name="T43" fmla="*/ 83 h 133"/>
                  <a:gd name="T44" fmla="*/ 150 w 251"/>
                  <a:gd name="T45" fmla="*/ 79 h 133"/>
                  <a:gd name="T46" fmla="*/ 137 w 251"/>
                  <a:gd name="T47" fmla="*/ 50 h 133"/>
                  <a:gd name="T48" fmla="*/ 137 w 251"/>
                  <a:gd name="T49" fmla="*/ 80 h 133"/>
                  <a:gd name="T50" fmla="*/ 132 w 251"/>
                  <a:gd name="T51" fmla="*/ 53 h 133"/>
                  <a:gd name="T52" fmla="*/ 151 w 251"/>
                  <a:gd name="T53" fmla="*/ 66 h 133"/>
                  <a:gd name="T54" fmla="*/ 119 w 251"/>
                  <a:gd name="T55" fmla="*/ 50 h 133"/>
                  <a:gd name="T56" fmla="*/ 123 w 251"/>
                  <a:gd name="T57" fmla="*/ 83 h 133"/>
                  <a:gd name="T58" fmla="*/ 101 w 251"/>
                  <a:gd name="T59" fmla="*/ 56 h 133"/>
                  <a:gd name="T60" fmla="*/ 100 w 251"/>
                  <a:gd name="T61" fmla="*/ 54 h 133"/>
                  <a:gd name="T62" fmla="*/ 100 w 251"/>
                  <a:gd name="T63" fmla="*/ 83 h 133"/>
                  <a:gd name="T64" fmla="*/ 96 w 251"/>
                  <a:gd name="T65" fmla="*/ 50 h 133"/>
                  <a:gd name="T66" fmla="*/ 118 w 251"/>
                  <a:gd name="T67" fmla="*/ 76 h 133"/>
                  <a:gd name="T68" fmla="*/ 120 w 251"/>
                  <a:gd name="T69" fmla="*/ 78 h 133"/>
                  <a:gd name="T70" fmla="*/ 119 w 251"/>
                  <a:gd name="T71" fmla="*/ 5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33">
                    <a:moveTo>
                      <a:pt x="251" y="60"/>
                    </a:moveTo>
                    <a:cubicBezTo>
                      <a:pt x="202" y="60"/>
                      <a:pt x="202" y="60"/>
                      <a:pt x="202" y="60"/>
                    </a:cubicBezTo>
                    <a:cubicBezTo>
                      <a:pt x="199" y="26"/>
                      <a:pt x="163" y="0"/>
                      <a:pt x="120" y="0"/>
                    </a:cubicBezTo>
                    <a:cubicBezTo>
                      <a:pt x="43" y="0"/>
                      <a:pt x="43" y="0"/>
                      <a:pt x="43" y="0"/>
                    </a:cubicBezTo>
                    <a:cubicBezTo>
                      <a:pt x="40" y="0"/>
                      <a:pt x="37" y="2"/>
                      <a:pt x="37" y="6"/>
                    </a:cubicBezTo>
                    <a:cubicBezTo>
                      <a:pt x="37" y="29"/>
                      <a:pt x="37" y="29"/>
                      <a:pt x="37" y="29"/>
                    </a:cubicBezTo>
                    <a:cubicBezTo>
                      <a:pt x="0" y="29"/>
                      <a:pt x="0" y="29"/>
                      <a:pt x="0" y="29"/>
                    </a:cubicBezTo>
                    <a:cubicBezTo>
                      <a:pt x="0" y="41"/>
                      <a:pt x="0" y="41"/>
                      <a:pt x="0" y="41"/>
                    </a:cubicBezTo>
                    <a:cubicBezTo>
                      <a:pt x="37" y="41"/>
                      <a:pt x="37" y="41"/>
                      <a:pt x="37" y="41"/>
                    </a:cubicBezTo>
                    <a:cubicBezTo>
                      <a:pt x="37" y="87"/>
                      <a:pt x="37" y="87"/>
                      <a:pt x="37" y="87"/>
                    </a:cubicBezTo>
                    <a:cubicBezTo>
                      <a:pt x="0" y="87"/>
                      <a:pt x="0" y="87"/>
                      <a:pt x="0" y="87"/>
                    </a:cubicBezTo>
                    <a:cubicBezTo>
                      <a:pt x="0" y="99"/>
                      <a:pt x="0" y="99"/>
                      <a:pt x="0" y="99"/>
                    </a:cubicBezTo>
                    <a:cubicBezTo>
                      <a:pt x="37" y="99"/>
                      <a:pt x="37" y="99"/>
                      <a:pt x="37" y="99"/>
                    </a:cubicBezTo>
                    <a:cubicBezTo>
                      <a:pt x="37" y="127"/>
                      <a:pt x="37" y="127"/>
                      <a:pt x="37" y="127"/>
                    </a:cubicBezTo>
                    <a:cubicBezTo>
                      <a:pt x="37" y="130"/>
                      <a:pt x="40" y="133"/>
                      <a:pt x="43" y="133"/>
                    </a:cubicBezTo>
                    <a:cubicBezTo>
                      <a:pt x="120" y="133"/>
                      <a:pt x="120" y="133"/>
                      <a:pt x="120" y="133"/>
                    </a:cubicBezTo>
                    <a:cubicBezTo>
                      <a:pt x="163" y="133"/>
                      <a:pt x="199" y="106"/>
                      <a:pt x="202" y="72"/>
                    </a:cubicBezTo>
                    <a:cubicBezTo>
                      <a:pt x="251" y="72"/>
                      <a:pt x="251" y="72"/>
                      <a:pt x="251" y="72"/>
                    </a:cubicBezTo>
                    <a:lnTo>
                      <a:pt x="251" y="60"/>
                    </a:lnTo>
                    <a:close/>
                    <a:moveTo>
                      <a:pt x="120" y="121"/>
                    </a:moveTo>
                    <a:cubicBezTo>
                      <a:pt x="49" y="121"/>
                      <a:pt x="49" y="121"/>
                      <a:pt x="49" y="121"/>
                    </a:cubicBezTo>
                    <a:cubicBezTo>
                      <a:pt x="49" y="12"/>
                      <a:pt x="49" y="12"/>
                      <a:pt x="49" y="12"/>
                    </a:cubicBezTo>
                    <a:cubicBezTo>
                      <a:pt x="120" y="12"/>
                      <a:pt x="120" y="12"/>
                      <a:pt x="120" y="12"/>
                    </a:cubicBezTo>
                    <a:cubicBezTo>
                      <a:pt x="159" y="12"/>
                      <a:pt x="191" y="36"/>
                      <a:pt x="191" y="66"/>
                    </a:cubicBezTo>
                    <a:cubicBezTo>
                      <a:pt x="191" y="96"/>
                      <a:pt x="159" y="121"/>
                      <a:pt x="120" y="121"/>
                    </a:cubicBezTo>
                    <a:close/>
                    <a:moveTo>
                      <a:pt x="78" y="50"/>
                    </a:moveTo>
                    <a:cubicBezTo>
                      <a:pt x="65" y="83"/>
                      <a:pt x="65" y="83"/>
                      <a:pt x="65" y="83"/>
                    </a:cubicBezTo>
                    <a:cubicBezTo>
                      <a:pt x="70" y="83"/>
                      <a:pt x="70" y="83"/>
                      <a:pt x="70" y="83"/>
                    </a:cubicBezTo>
                    <a:cubicBezTo>
                      <a:pt x="73" y="74"/>
                      <a:pt x="73" y="74"/>
                      <a:pt x="73" y="74"/>
                    </a:cubicBezTo>
                    <a:cubicBezTo>
                      <a:pt x="87" y="74"/>
                      <a:pt x="87" y="74"/>
                      <a:pt x="87" y="74"/>
                    </a:cubicBezTo>
                    <a:cubicBezTo>
                      <a:pt x="91" y="83"/>
                      <a:pt x="91" y="83"/>
                      <a:pt x="91" y="83"/>
                    </a:cubicBezTo>
                    <a:cubicBezTo>
                      <a:pt x="95" y="83"/>
                      <a:pt x="95" y="83"/>
                      <a:pt x="95" y="83"/>
                    </a:cubicBezTo>
                    <a:cubicBezTo>
                      <a:pt x="82" y="50"/>
                      <a:pt x="82" y="50"/>
                      <a:pt x="82" y="50"/>
                    </a:cubicBezTo>
                    <a:lnTo>
                      <a:pt x="78" y="50"/>
                    </a:lnTo>
                    <a:close/>
                    <a:moveTo>
                      <a:pt x="74" y="70"/>
                    </a:moveTo>
                    <a:cubicBezTo>
                      <a:pt x="80" y="56"/>
                      <a:pt x="80" y="56"/>
                      <a:pt x="80" y="56"/>
                    </a:cubicBezTo>
                    <a:cubicBezTo>
                      <a:pt x="80" y="55"/>
                      <a:pt x="80" y="55"/>
                      <a:pt x="80" y="54"/>
                    </a:cubicBezTo>
                    <a:cubicBezTo>
                      <a:pt x="80" y="54"/>
                      <a:pt x="80" y="54"/>
                      <a:pt x="80" y="54"/>
                    </a:cubicBezTo>
                    <a:cubicBezTo>
                      <a:pt x="80" y="55"/>
                      <a:pt x="81" y="56"/>
                      <a:pt x="81" y="56"/>
                    </a:cubicBezTo>
                    <a:cubicBezTo>
                      <a:pt x="86" y="70"/>
                      <a:pt x="86" y="70"/>
                      <a:pt x="86" y="70"/>
                    </a:cubicBezTo>
                    <a:lnTo>
                      <a:pt x="74" y="70"/>
                    </a:lnTo>
                    <a:close/>
                    <a:moveTo>
                      <a:pt x="137" y="50"/>
                    </a:moveTo>
                    <a:cubicBezTo>
                      <a:pt x="128" y="50"/>
                      <a:pt x="128" y="50"/>
                      <a:pt x="128" y="50"/>
                    </a:cubicBezTo>
                    <a:cubicBezTo>
                      <a:pt x="128" y="83"/>
                      <a:pt x="128" y="83"/>
                      <a:pt x="128" y="83"/>
                    </a:cubicBezTo>
                    <a:cubicBezTo>
                      <a:pt x="137" y="83"/>
                      <a:pt x="137" y="83"/>
                      <a:pt x="137" y="83"/>
                    </a:cubicBezTo>
                    <a:cubicBezTo>
                      <a:pt x="142" y="83"/>
                      <a:pt x="147" y="82"/>
                      <a:pt x="150" y="79"/>
                    </a:cubicBezTo>
                    <a:cubicBezTo>
                      <a:pt x="153" y="75"/>
                      <a:pt x="155" y="71"/>
                      <a:pt x="155" y="66"/>
                    </a:cubicBezTo>
                    <a:cubicBezTo>
                      <a:pt x="155" y="55"/>
                      <a:pt x="149" y="50"/>
                      <a:pt x="137" y="50"/>
                    </a:cubicBezTo>
                    <a:close/>
                    <a:moveTo>
                      <a:pt x="147" y="76"/>
                    </a:moveTo>
                    <a:cubicBezTo>
                      <a:pt x="145" y="79"/>
                      <a:pt x="141" y="80"/>
                      <a:pt x="137" y="80"/>
                    </a:cubicBezTo>
                    <a:cubicBezTo>
                      <a:pt x="132" y="80"/>
                      <a:pt x="132" y="80"/>
                      <a:pt x="132" y="80"/>
                    </a:cubicBezTo>
                    <a:cubicBezTo>
                      <a:pt x="132" y="53"/>
                      <a:pt x="132" y="53"/>
                      <a:pt x="132" y="53"/>
                    </a:cubicBezTo>
                    <a:cubicBezTo>
                      <a:pt x="137" y="53"/>
                      <a:pt x="137" y="53"/>
                      <a:pt x="137" y="53"/>
                    </a:cubicBezTo>
                    <a:cubicBezTo>
                      <a:pt x="146" y="53"/>
                      <a:pt x="151" y="58"/>
                      <a:pt x="151" y="66"/>
                    </a:cubicBezTo>
                    <a:cubicBezTo>
                      <a:pt x="151" y="70"/>
                      <a:pt x="150" y="74"/>
                      <a:pt x="147" y="76"/>
                    </a:cubicBezTo>
                    <a:close/>
                    <a:moveTo>
                      <a:pt x="119" y="50"/>
                    </a:moveTo>
                    <a:cubicBezTo>
                      <a:pt x="123" y="50"/>
                      <a:pt x="123" y="50"/>
                      <a:pt x="123" y="50"/>
                    </a:cubicBezTo>
                    <a:cubicBezTo>
                      <a:pt x="123" y="83"/>
                      <a:pt x="123" y="83"/>
                      <a:pt x="123" y="83"/>
                    </a:cubicBezTo>
                    <a:cubicBezTo>
                      <a:pt x="118" y="83"/>
                      <a:pt x="118" y="83"/>
                      <a:pt x="118" y="83"/>
                    </a:cubicBezTo>
                    <a:cubicBezTo>
                      <a:pt x="101" y="56"/>
                      <a:pt x="101" y="56"/>
                      <a:pt x="101" y="56"/>
                    </a:cubicBezTo>
                    <a:cubicBezTo>
                      <a:pt x="101" y="56"/>
                      <a:pt x="100" y="55"/>
                      <a:pt x="100" y="54"/>
                    </a:cubicBezTo>
                    <a:cubicBezTo>
                      <a:pt x="100" y="54"/>
                      <a:pt x="100" y="54"/>
                      <a:pt x="100" y="54"/>
                    </a:cubicBezTo>
                    <a:cubicBezTo>
                      <a:pt x="100" y="55"/>
                      <a:pt x="100" y="57"/>
                      <a:pt x="100" y="59"/>
                    </a:cubicBezTo>
                    <a:cubicBezTo>
                      <a:pt x="100" y="83"/>
                      <a:pt x="100" y="83"/>
                      <a:pt x="100" y="83"/>
                    </a:cubicBezTo>
                    <a:cubicBezTo>
                      <a:pt x="96" y="83"/>
                      <a:pt x="96" y="83"/>
                      <a:pt x="96" y="83"/>
                    </a:cubicBezTo>
                    <a:cubicBezTo>
                      <a:pt x="96" y="50"/>
                      <a:pt x="96" y="50"/>
                      <a:pt x="96" y="50"/>
                    </a:cubicBezTo>
                    <a:cubicBezTo>
                      <a:pt x="101" y="50"/>
                      <a:pt x="101" y="50"/>
                      <a:pt x="101" y="50"/>
                    </a:cubicBezTo>
                    <a:cubicBezTo>
                      <a:pt x="118" y="76"/>
                      <a:pt x="118" y="76"/>
                      <a:pt x="118" y="76"/>
                    </a:cubicBezTo>
                    <a:cubicBezTo>
                      <a:pt x="119" y="77"/>
                      <a:pt x="119" y="78"/>
                      <a:pt x="119" y="78"/>
                    </a:cubicBezTo>
                    <a:cubicBezTo>
                      <a:pt x="120" y="78"/>
                      <a:pt x="120" y="78"/>
                      <a:pt x="120" y="78"/>
                    </a:cubicBezTo>
                    <a:cubicBezTo>
                      <a:pt x="119" y="77"/>
                      <a:pt x="119" y="76"/>
                      <a:pt x="119" y="73"/>
                    </a:cubicBezTo>
                    <a:lnTo>
                      <a:pt x="119" y="50"/>
                    </a:lnTo>
                    <a:close/>
                  </a:path>
                </a:pathLst>
              </a:custGeom>
              <a:solidFill>
                <a:srgbClr val="FFFFFF"/>
              </a:solidFill>
              <a:ln>
                <a:noFill/>
              </a:ln>
            </p:spPr>
            <p:txBody>
              <a:bodyPr vert="horz" wrap="square" lIns="91390" tIns="45696" rIns="91390" bIns="45696" numCol="1" anchor="t" anchorCtr="0" compatLnSpc="1">
                <a:prstTxWarp prst="textNoShape">
                  <a:avLst/>
                </a:prstTxWarp>
              </a:bodyPr>
              <a:lstStyle/>
              <a:p>
                <a:pPr defTabSz="931955"/>
                <a:endParaRPr lang="en-US" sz="1799" dirty="0">
                  <a:solidFill>
                    <a:srgbClr val="505050"/>
                  </a:solidFill>
                </a:endParaRPr>
              </a:p>
            </p:txBody>
          </p:sp>
          <p:sp>
            <p:nvSpPr>
              <p:cNvPr id="57" name="TextBox 56"/>
              <p:cNvSpPr txBox="1"/>
              <p:nvPr/>
            </p:nvSpPr>
            <p:spPr>
              <a:xfrm>
                <a:off x="4338305" y="1826336"/>
                <a:ext cx="2743200" cy="734978"/>
              </a:xfrm>
              <a:prstGeom prst="rect">
                <a:avLst/>
              </a:prstGeom>
              <a:noFill/>
            </p:spPr>
            <p:txBody>
              <a:bodyPr wrap="square" lIns="182780" tIns="146225" rIns="182780" bIns="146225" rtlCol="0">
                <a:spAutoFit/>
              </a:bodyPr>
              <a:lstStyle/>
              <a:p>
                <a:pPr algn="ctr" defTabSz="932418"/>
                <a:r>
                  <a:rPr lang="en-US" sz="2799" dirty="0">
                    <a:solidFill>
                      <a:prstClr val="white"/>
                    </a:solidFill>
                    <a:latin typeface="Segoe UI Light"/>
                  </a:rPr>
                  <a:t>Integration</a:t>
                </a:r>
              </a:p>
            </p:txBody>
          </p:sp>
          <p:sp>
            <p:nvSpPr>
              <p:cNvPr id="58" name="TextBox 57"/>
              <p:cNvSpPr txBox="1"/>
              <p:nvPr/>
            </p:nvSpPr>
            <p:spPr>
              <a:xfrm>
                <a:off x="4338305" y="4111253"/>
                <a:ext cx="2743200" cy="1174489"/>
              </a:xfrm>
              <a:prstGeom prst="rect">
                <a:avLst/>
              </a:prstGeom>
              <a:noFill/>
            </p:spPr>
            <p:txBody>
              <a:bodyPr wrap="square" lIns="182780" tIns="146225" rIns="182780" bIns="146225" rtlCol="0">
                <a:spAutoFit/>
              </a:bodyPr>
              <a:lstStyle/>
              <a:p>
                <a:pPr algn="ctr" defTabSz="932418"/>
                <a:r>
                  <a:rPr lang="en-US" sz="2799" dirty="0">
                    <a:solidFill>
                      <a:prstClr val="white"/>
                    </a:solidFill>
                    <a:latin typeface="Segoe UI Light"/>
                  </a:rPr>
                  <a:t>On-premises </a:t>
                </a:r>
                <a:br>
                  <a:rPr lang="en-US" sz="2799" dirty="0">
                    <a:solidFill>
                      <a:prstClr val="white"/>
                    </a:solidFill>
                    <a:latin typeface="Segoe UI Light"/>
                  </a:rPr>
                </a:br>
                <a:r>
                  <a:rPr lang="en-US" sz="2799" dirty="0">
                    <a:solidFill>
                      <a:prstClr val="white"/>
                    </a:solidFill>
                    <a:latin typeface="Segoe UI Light"/>
                  </a:rPr>
                  <a:t>AND cloud</a:t>
                </a:r>
              </a:p>
            </p:txBody>
          </p:sp>
        </p:grpSp>
      </p:grpSp>
      <p:sp>
        <p:nvSpPr>
          <p:cNvPr id="73" name="Rectangle 72"/>
          <p:cNvSpPr/>
          <p:nvPr/>
        </p:nvSpPr>
        <p:spPr>
          <a:xfrm>
            <a:off x="3908634" y="5267528"/>
            <a:ext cx="2749384" cy="1725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780" tIns="146225" rIns="182780" bIns="146225" rtlCol="0" anchor="t" anchorCtr="0"/>
          <a:lstStyle/>
          <a:p>
            <a:pPr algn="ctr" defTabSz="932418">
              <a:lnSpc>
                <a:spcPct val="90000"/>
              </a:lnSpc>
              <a:spcBef>
                <a:spcPts val="600"/>
              </a:spcBef>
            </a:pPr>
            <a:endParaRPr lang="en-US" sz="1999" dirty="0">
              <a:solidFill>
                <a:prstClr val="white"/>
              </a:solidFill>
            </a:endParaRPr>
          </a:p>
        </p:txBody>
      </p:sp>
      <p:sp>
        <p:nvSpPr>
          <p:cNvPr id="61" name="Rectangle 60"/>
          <p:cNvSpPr/>
          <p:nvPr/>
        </p:nvSpPr>
        <p:spPr>
          <a:xfrm>
            <a:off x="3908633" y="1904"/>
            <a:ext cx="2749384" cy="161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780" tIns="146225" rIns="182780" bIns="146225" rtlCol="0" anchor="t" anchorCtr="0"/>
          <a:lstStyle/>
          <a:p>
            <a:pPr algn="ctr" defTabSz="932418">
              <a:lnSpc>
                <a:spcPct val="90000"/>
              </a:lnSpc>
              <a:spcBef>
                <a:spcPts val="600"/>
              </a:spcBef>
            </a:pPr>
            <a:endParaRPr lang="en-US" sz="1999" dirty="0">
              <a:solidFill>
                <a:prstClr val="white"/>
              </a:solidFill>
            </a:endParaRPr>
          </a:p>
        </p:txBody>
      </p:sp>
      <p:sp>
        <p:nvSpPr>
          <p:cNvPr id="8" name="TextBox 7"/>
          <p:cNvSpPr txBox="1"/>
          <p:nvPr/>
        </p:nvSpPr>
        <p:spPr>
          <a:xfrm>
            <a:off x="277870" y="1545940"/>
            <a:ext cx="2741708" cy="1173849"/>
          </a:xfrm>
          <a:prstGeom prst="rect">
            <a:avLst/>
          </a:prstGeom>
          <a:noFill/>
        </p:spPr>
        <p:txBody>
          <a:bodyPr wrap="square" lIns="182780" tIns="146225" rIns="182780" bIns="146225" rtlCol="0">
            <a:spAutoFit/>
          </a:bodyPr>
          <a:lstStyle/>
          <a:p>
            <a:pPr algn="r" defTabSz="932418"/>
            <a:r>
              <a:rPr lang="en-US" sz="2799" dirty="0">
                <a:solidFill>
                  <a:srgbClr val="505050"/>
                </a:solidFill>
                <a:latin typeface="Segoe UI Light"/>
              </a:rPr>
              <a:t>Enterprise </a:t>
            </a:r>
            <a:br>
              <a:rPr lang="en-US" sz="2799" dirty="0">
                <a:solidFill>
                  <a:srgbClr val="505050"/>
                </a:solidFill>
                <a:latin typeface="Segoe UI Light"/>
              </a:rPr>
            </a:br>
            <a:r>
              <a:rPr lang="en-US" sz="2799" dirty="0">
                <a:solidFill>
                  <a:srgbClr val="505050"/>
                </a:solidFill>
                <a:latin typeface="Segoe UI Light"/>
              </a:rPr>
              <a:t>needs</a:t>
            </a:r>
          </a:p>
        </p:txBody>
      </p:sp>
      <p:sp>
        <p:nvSpPr>
          <p:cNvPr id="9" name="Freeform 9"/>
          <p:cNvSpPr>
            <a:spLocks noEditPoints="1"/>
          </p:cNvSpPr>
          <p:nvPr/>
        </p:nvSpPr>
        <p:spPr bwMode="black">
          <a:xfrm>
            <a:off x="3038654" y="1789762"/>
            <a:ext cx="666259" cy="668965"/>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4">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342" tIns="146225" rIns="0" bIns="146225" numCol="1" spcCol="0" rtlCol="0" fromWordArt="0" anchor="ctr" anchorCtr="0" forceAA="0" compatLnSpc="1">
            <a:prstTxWarp prst="textNoShape">
              <a:avLst/>
            </a:prstTxWarp>
            <a:noAutofit/>
          </a:bodyPr>
          <a:lstStyle/>
          <a:p>
            <a:pPr defTabSz="931955"/>
            <a:endParaRPr lang="en-US" sz="3197" dirty="0">
              <a:gradFill>
                <a:gsLst>
                  <a:gs pos="0">
                    <a:srgbClr val="FFFFFF"/>
                  </a:gs>
                  <a:gs pos="100000">
                    <a:srgbClr val="FFFFFF"/>
                  </a:gs>
                </a:gsLst>
                <a:lin ang="5400000" scaled="0"/>
              </a:gradFill>
              <a:latin typeface="Segoe UI Light"/>
            </a:endParaRPr>
          </a:p>
        </p:txBody>
      </p:sp>
      <p:sp>
        <p:nvSpPr>
          <p:cNvPr id="10" name="TextBox 9"/>
          <p:cNvSpPr txBox="1"/>
          <p:nvPr/>
        </p:nvSpPr>
        <p:spPr>
          <a:xfrm>
            <a:off x="277870" y="4044938"/>
            <a:ext cx="2741708" cy="1156824"/>
          </a:xfrm>
          <a:prstGeom prst="rect">
            <a:avLst/>
          </a:prstGeom>
          <a:noFill/>
        </p:spPr>
        <p:txBody>
          <a:bodyPr wrap="square" lIns="182780" tIns="146225" rIns="182780" bIns="146225" rtlCol="0">
            <a:spAutoFit/>
          </a:bodyPr>
          <a:lstStyle/>
          <a:p>
            <a:pPr algn="r" defTabSz="932418"/>
            <a:r>
              <a:rPr lang="en-US" sz="2799" dirty="0">
                <a:solidFill>
                  <a:srgbClr val="505050"/>
                </a:solidFill>
                <a:latin typeface="Segoe UI Light"/>
              </a:rPr>
              <a:t>Microsoft Azure</a:t>
            </a:r>
            <a:br>
              <a:rPr lang="en-US" sz="2799" dirty="0">
                <a:solidFill>
                  <a:srgbClr val="505050"/>
                </a:solidFill>
                <a:latin typeface="Segoe UI Light"/>
              </a:rPr>
            </a:br>
            <a:r>
              <a:rPr lang="en-US" sz="2799" dirty="0">
                <a:solidFill>
                  <a:srgbClr val="505050"/>
                </a:solidFill>
                <a:latin typeface="Segoe UI Light"/>
              </a:rPr>
              <a:t>fundamentals</a:t>
            </a:r>
          </a:p>
        </p:txBody>
      </p:sp>
      <p:sp>
        <p:nvSpPr>
          <p:cNvPr id="11" name="Freeform 9"/>
          <p:cNvSpPr>
            <a:spLocks noEditPoints="1"/>
          </p:cNvSpPr>
          <p:nvPr/>
        </p:nvSpPr>
        <p:spPr bwMode="black">
          <a:xfrm>
            <a:off x="3038654" y="4288761"/>
            <a:ext cx="666259" cy="668965"/>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4"/>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80" tIns="146225" rIns="182780" bIns="146225" numCol="1" spcCol="0" rtlCol="0" fromWordArt="0" anchor="ctr" anchorCtr="0" forceAA="0" compatLnSpc="1">
            <a:prstTxWarp prst="textNoShape">
              <a:avLst/>
            </a:prstTxWarp>
            <a:noAutofit/>
          </a:bodyPr>
          <a:lstStyle/>
          <a:p>
            <a:pPr defTabSz="931955"/>
            <a:endParaRPr lang="en-US" sz="3197" dirty="0">
              <a:gradFill>
                <a:gsLst>
                  <a:gs pos="0">
                    <a:srgbClr val="FFFFFF"/>
                  </a:gs>
                  <a:gs pos="100000">
                    <a:srgbClr val="FFFFFF"/>
                  </a:gs>
                </a:gsLst>
                <a:lin ang="5400000" scaled="0"/>
              </a:gradFill>
              <a:latin typeface="Segoe UI Light"/>
            </a:endParaRPr>
          </a:p>
        </p:txBody>
      </p:sp>
      <p:sp>
        <p:nvSpPr>
          <p:cNvPr id="132" name="TextBox 131"/>
          <p:cNvSpPr txBox="1"/>
          <p:nvPr/>
        </p:nvSpPr>
        <p:spPr>
          <a:xfrm>
            <a:off x="6837365" y="4226741"/>
            <a:ext cx="985478" cy="470527"/>
          </a:xfrm>
          <a:prstGeom prst="rect">
            <a:avLst/>
          </a:prstGeom>
          <a:noFill/>
        </p:spPr>
        <p:txBody>
          <a:bodyPr wrap="square" rtlCol="0">
            <a:spAutoFit/>
          </a:bodyPr>
          <a:lstStyle/>
          <a:p>
            <a:pPr defTabSz="932418"/>
            <a:r>
              <a:rPr lang="en-US" sz="1198" dirty="0">
                <a:solidFill>
                  <a:srgbClr val="505050"/>
                </a:solidFill>
              </a:rPr>
              <a:t>Operating </a:t>
            </a:r>
            <a:br>
              <a:rPr lang="en-US" sz="1198" dirty="0">
                <a:solidFill>
                  <a:srgbClr val="505050"/>
                </a:solidFill>
              </a:rPr>
            </a:br>
            <a:r>
              <a:rPr lang="en-US" sz="1198" dirty="0">
                <a:solidFill>
                  <a:srgbClr val="505050"/>
                </a:solidFill>
              </a:rPr>
              <a:t>systems</a:t>
            </a:r>
          </a:p>
        </p:txBody>
      </p:sp>
      <p:pic>
        <p:nvPicPr>
          <p:cNvPr id="117" name="Picture 4" descr="http://www.jbase.com/new/products/images/java.png"/>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Lst>
          </a:blip>
          <a:srcRect/>
          <a:stretch>
            <a:fillRect/>
          </a:stretch>
        </p:blipFill>
        <p:spPr bwMode="auto">
          <a:xfrm>
            <a:off x="11602377" y="1524343"/>
            <a:ext cx="239964" cy="472668"/>
          </a:xfrm>
          <a:prstGeom prst="rect">
            <a:avLst/>
          </a:prstGeom>
          <a:noFill/>
        </p:spPr>
      </p:pic>
      <p:pic>
        <p:nvPicPr>
          <p:cNvPr id="119" name="Picture 118"/>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109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621345" y="1679328"/>
            <a:ext cx="713802" cy="199206"/>
          </a:xfrm>
          <a:prstGeom prst="rect">
            <a:avLst/>
          </a:prstGeom>
        </p:spPr>
      </p:pic>
      <p:grpSp>
        <p:nvGrpSpPr>
          <p:cNvPr id="110" name="Group 109"/>
          <p:cNvGrpSpPr/>
          <p:nvPr/>
        </p:nvGrpSpPr>
        <p:grpSpPr>
          <a:xfrm>
            <a:off x="8036878" y="4295003"/>
            <a:ext cx="361006" cy="334003"/>
            <a:chOff x="7096506" y="4127194"/>
            <a:chExt cx="566886" cy="568064"/>
          </a:xfrm>
          <a:solidFill>
            <a:srgbClr val="0072C6"/>
          </a:solidFill>
        </p:grpSpPr>
        <p:sp>
          <p:nvSpPr>
            <p:cNvPr id="112" name="Freeform 12"/>
            <p:cNvSpPr>
              <a:spLocks/>
            </p:cNvSpPr>
            <p:nvPr/>
          </p:nvSpPr>
          <p:spPr bwMode="auto">
            <a:xfrm>
              <a:off x="7355732" y="4127194"/>
              <a:ext cx="307660" cy="271766"/>
            </a:xfrm>
            <a:custGeom>
              <a:avLst/>
              <a:gdLst>
                <a:gd name="T0" fmla="*/ 0 w 1140"/>
                <a:gd name="T1" fmla="*/ 1007 h 1007"/>
                <a:gd name="T2" fmla="*/ 1140 w 1140"/>
                <a:gd name="T3" fmla="*/ 1007 h 1007"/>
                <a:gd name="T4" fmla="*/ 1140 w 1140"/>
                <a:gd name="T5" fmla="*/ 0 h 1007"/>
                <a:gd name="T6" fmla="*/ 0 w 1140"/>
                <a:gd name="T7" fmla="*/ 161 h 1007"/>
                <a:gd name="T8" fmla="*/ 0 w 1140"/>
                <a:gd name="T9" fmla="*/ 1007 h 1007"/>
              </a:gdLst>
              <a:ahLst/>
              <a:cxnLst>
                <a:cxn ang="0">
                  <a:pos x="T0" y="T1"/>
                </a:cxn>
                <a:cxn ang="0">
                  <a:pos x="T2" y="T3"/>
                </a:cxn>
                <a:cxn ang="0">
                  <a:pos x="T4" y="T5"/>
                </a:cxn>
                <a:cxn ang="0">
                  <a:pos x="T6" y="T7"/>
                </a:cxn>
                <a:cxn ang="0">
                  <a:pos x="T8" y="T9"/>
                </a:cxn>
              </a:cxnLst>
              <a:rect l="0" t="0" r="r" b="b"/>
              <a:pathLst>
                <a:path w="1140" h="1007">
                  <a:moveTo>
                    <a:pt x="0" y="1007"/>
                  </a:moveTo>
                  <a:lnTo>
                    <a:pt x="1140" y="1007"/>
                  </a:lnTo>
                  <a:lnTo>
                    <a:pt x="1140" y="0"/>
                  </a:lnTo>
                  <a:lnTo>
                    <a:pt x="0" y="161"/>
                  </a:lnTo>
                  <a:lnTo>
                    <a:pt x="0" y="1007"/>
                  </a:lnTo>
                  <a:close/>
                </a:path>
              </a:pathLst>
            </a:custGeom>
            <a:solidFill>
              <a:srgbClr val="5C90C4"/>
            </a:solidFill>
            <a:ln>
              <a:noFill/>
            </a:ln>
          </p:spPr>
          <p:txBody>
            <a:bodyPr vert="horz" wrap="square" lIns="91390" tIns="45696" rIns="91390" bIns="45696" numCol="1" anchor="t" anchorCtr="0" compatLnSpc="1">
              <a:prstTxWarp prst="textNoShape">
                <a:avLst/>
              </a:prstTxWarp>
            </a:bodyPr>
            <a:lstStyle/>
            <a:p>
              <a:pPr defTabSz="931955"/>
              <a:endParaRPr lang="en-US" sz="1799" dirty="0">
                <a:solidFill>
                  <a:srgbClr val="505050"/>
                </a:solidFill>
              </a:endParaRPr>
            </a:p>
          </p:txBody>
        </p:sp>
        <p:sp>
          <p:nvSpPr>
            <p:cNvPr id="113" name="Freeform 13"/>
            <p:cNvSpPr>
              <a:spLocks/>
            </p:cNvSpPr>
            <p:nvPr/>
          </p:nvSpPr>
          <p:spPr bwMode="auto">
            <a:xfrm>
              <a:off x="7096506" y="4171994"/>
              <a:ext cx="235333" cy="226967"/>
            </a:xfrm>
            <a:custGeom>
              <a:avLst/>
              <a:gdLst>
                <a:gd name="T0" fmla="*/ 872 w 872"/>
                <a:gd name="T1" fmla="*/ 841 h 841"/>
                <a:gd name="T2" fmla="*/ 872 w 872"/>
                <a:gd name="T3" fmla="*/ 0 h 841"/>
                <a:gd name="T4" fmla="*/ 0 w 872"/>
                <a:gd name="T5" fmla="*/ 121 h 841"/>
                <a:gd name="T6" fmla="*/ 0 w 872"/>
                <a:gd name="T7" fmla="*/ 841 h 841"/>
                <a:gd name="T8" fmla="*/ 872 w 872"/>
                <a:gd name="T9" fmla="*/ 841 h 841"/>
              </a:gdLst>
              <a:ahLst/>
              <a:cxnLst>
                <a:cxn ang="0">
                  <a:pos x="T0" y="T1"/>
                </a:cxn>
                <a:cxn ang="0">
                  <a:pos x="T2" y="T3"/>
                </a:cxn>
                <a:cxn ang="0">
                  <a:pos x="T4" y="T5"/>
                </a:cxn>
                <a:cxn ang="0">
                  <a:pos x="T6" y="T7"/>
                </a:cxn>
                <a:cxn ang="0">
                  <a:pos x="T8" y="T9"/>
                </a:cxn>
              </a:cxnLst>
              <a:rect l="0" t="0" r="r" b="b"/>
              <a:pathLst>
                <a:path w="872" h="841">
                  <a:moveTo>
                    <a:pt x="872" y="841"/>
                  </a:moveTo>
                  <a:lnTo>
                    <a:pt x="872" y="0"/>
                  </a:lnTo>
                  <a:lnTo>
                    <a:pt x="0" y="121"/>
                  </a:lnTo>
                  <a:lnTo>
                    <a:pt x="0" y="841"/>
                  </a:lnTo>
                  <a:lnTo>
                    <a:pt x="872" y="841"/>
                  </a:lnTo>
                  <a:close/>
                </a:path>
              </a:pathLst>
            </a:custGeom>
            <a:solidFill>
              <a:srgbClr val="5C90C4"/>
            </a:solidFill>
            <a:ln>
              <a:noFill/>
            </a:ln>
          </p:spPr>
          <p:txBody>
            <a:bodyPr vert="horz" wrap="square" lIns="91390" tIns="45696" rIns="91390" bIns="45696" numCol="1" anchor="t" anchorCtr="0" compatLnSpc="1">
              <a:prstTxWarp prst="textNoShape">
                <a:avLst/>
              </a:prstTxWarp>
            </a:bodyPr>
            <a:lstStyle/>
            <a:p>
              <a:pPr defTabSz="931955"/>
              <a:endParaRPr lang="en-US" sz="1799" dirty="0">
                <a:solidFill>
                  <a:srgbClr val="505050"/>
                </a:solidFill>
              </a:endParaRPr>
            </a:p>
          </p:txBody>
        </p:sp>
        <p:sp>
          <p:nvSpPr>
            <p:cNvPr id="114" name="Freeform 14"/>
            <p:cNvSpPr>
              <a:spLocks/>
            </p:cNvSpPr>
            <p:nvPr/>
          </p:nvSpPr>
          <p:spPr bwMode="auto">
            <a:xfrm>
              <a:off x="7355732" y="4424032"/>
              <a:ext cx="307660" cy="271226"/>
            </a:xfrm>
            <a:custGeom>
              <a:avLst/>
              <a:gdLst>
                <a:gd name="T0" fmla="*/ 0 w 1140"/>
                <a:gd name="T1" fmla="*/ 0 h 1005"/>
                <a:gd name="T2" fmla="*/ 0 w 1140"/>
                <a:gd name="T3" fmla="*/ 846 h 1005"/>
                <a:gd name="T4" fmla="*/ 1140 w 1140"/>
                <a:gd name="T5" fmla="*/ 1005 h 1005"/>
                <a:gd name="T6" fmla="*/ 1140 w 1140"/>
                <a:gd name="T7" fmla="*/ 0 h 1005"/>
                <a:gd name="T8" fmla="*/ 0 w 1140"/>
                <a:gd name="T9" fmla="*/ 0 h 1005"/>
              </a:gdLst>
              <a:ahLst/>
              <a:cxnLst>
                <a:cxn ang="0">
                  <a:pos x="T0" y="T1"/>
                </a:cxn>
                <a:cxn ang="0">
                  <a:pos x="T2" y="T3"/>
                </a:cxn>
                <a:cxn ang="0">
                  <a:pos x="T4" y="T5"/>
                </a:cxn>
                <a:cxn ang="0">
                  <a:pos x="T6" y="T7"/>
                </a:cxn>
                <a:cxn ang="0">
                  <a:pos x="T8" y="T9"/>
                </a:cxn>
              </a:cxnLst>
              <a:rect l="0" t="0" r="r" b="b"/>
              <a:pathLst>
                <a:path w="1140" h="1005">
                  <a:moveTo>
                    <a:pt x="0" y="0"/>
                  </a:moveTo>
                  <a:lnTo>
                    <a:pt x="0" y="846"/>
                  </a:lnTo>
                  <a:lnTo>
                    <a:pt x="1140" y="1005"/>
                  </a:lnTo>
                  <a:lnTo>
                    <a:pt x="1140" y="0"/>
                  </a:lnTo>
                  <a:lnTo>
                    <a:pt x="0" y="0"/>
                  </a:lnTo>
                  <a:close/>
                </a:path>
              </a:pathLst>
            </a:custGeom>
            <a:solidFill>
              <a:srgbClr val="5C90C4"/>
            </a:solidFill>
            <a:ln>
              <a:noFill/>
            </a:ln>
          </p:spPr>
          <p:txBody>
            <a:bodyPr vert="horz" wrap="square" lIns="91390" tIns="45696" rIns="91390" bIns="45696" numCol="1" anchor="t" anchorCtr="0" compatLnSpc="1">
              <a:prstTxWarp prst="textNoShape">
                <a:avLst/>
              </a:prstTxWarp>
            </a:bodyPr>
            <a:lstStyle/>
            <a:p>
              <a:pPr defTabSz="931955"/>
              <a:endParaRPr lang="en-US" sz="1799" dirty="0">
                <a:solidFill>
                  <a:srgbClr val="505050"/>
                </a:solidFill>
              </a:endParaRPr>
            </a:p>
          </p:txBody>
        </p:sp>
        <p:sp>
          <p:nvSpPr>
            <p:cNvPr id="115" name="Freeform 15"/>
            <p:cNvSpPr>
              <a:spLocks/>
            </p:cNvSpPr>
            <p:nvPr/>
          </p:nvSpPr>
          <p:spPr bwMode="auto">
            <a:xfrm>
              <a:off x="7096506" y="4424032"/>
              <a:ext cx="235333" cy="226967"/>
            </a:xfrm>
            <a:custGeom>
              <a:avLst/>
              <a:gdLst>
                <a:gd name="T0" fmla="*/ 872 w 872"/>
                <a:gd name="T1" fmla="*/ 0 h 841"/>
                <a:gd name="T2" fmla="*/ 0 w 872"/>
                <a:gd name="T3" fmla="*/ 0 h 841"/>
                <a:gd name="T4" fmla="*/ 0 w 872"/>
                <a:gd name="T5" fmla="*/ 720 h 841"/>
                <a:gd name="T6" fmla="*/ 872 w 872"/>
                <a:gd name="T7" fmla="*/ 841 h 841"/>
                <a:gd name="T8" fmla="*/ 872 w 872"/>
                <a:gd name="T9" fmla="*/ 0 h 841"/>
              </a:gdLst>
              <a:ahLst/>
              <a:cxnLst>
                <a:cxn ang="0">
                  <a:pos x="T0" y="T1"/>
                </a:cxn>
                <a:cxn ang="0">
                  <a:pos x="T2" y="T3"/>
                </a:cxn>
                <a:cxn ang="0">
                  <a:pos x="T4" y="T5"/>
                </a:cxn>
                <a:cxn ang="0">
                  <a:pos x="T6" y="T7"/>
                </a:cxn>
                <a:cxn ang="0">
                  <a:pos x="T8" y="T9"/>
                </a:cxn>
              </a:cxnLst>
              <a:rect l="0" t="0" r="r" b="b"/>
              <a:pathLst>
                <a:path w="872" h="841">
                  <a:moveTo>
                    <a:pt x="872" y="0"/>
                  </a:moveTo>
                  <a:lnTo>
                    <a:pt x="0" y="0"/>
                  </a:lnTo>
                  <a:lnTo>
                    <a:pt x="0" y="720"/>
                  </a:lnTo>
                  <a:lnTo>
                    <a:pt x="872" y="841"/>
                  </a:lnTo>
                  <a:lnTo>
                    <a:pt x="872" y="0"/>
                  </a:lnTo>
                  <a:close/>
                </a:path>
              </a:pathLst>
            </a:custGeom>
            <a:solidFill>
              <a:srgbClr val="5C90C4"/>
            </a:solidFill>
            <a:ln>
              <a:noFill/>
            </a:ln>
          </p:spPr>
          <p:txBody>
            <a:bodyPr vert="horz" wrap="square" lIns="91390" tIns="45696" rIns="91390" bIns="45696" numCol="1" anchor="t" anchorCtr="0" compatLnSpc="1">
              <a:prstTxWarp prst="textNoShape">
                <a:avLst/>
              </a:prstTxWarp>
            </a:bodyPr>
            <a:lstStyle/>
            <a:p>
              <a:pPr defTabSz="931955"/>
              <a:endParaRPr lang="en-US" sz="1799" dirty="0">
                <a:solidFill>
                  <a:srgbClr val="505050"/>
                </a:solidFill>
              </a:endParaRPr>
            </a:p>
          </p:txBody>
        </p:sp>
      </p:grpSp>
      <p:sp>
        <p:nvSpPr>
          <p:cNvPr id="111" name="Freeform 6"/>
          <p:cNvSpPr>
            <a:spLocks noEditPoints="1"/>
          </p:cNvSpPr>
          <p:nvPr/>
        </p:nvSpPr>
        <p:spPr bwMode="auto">
          <a:xfrm>
            <a:off x="8787539" y="4265466"/>
            <a:ext cx="372505" cy="393078"/>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5C90C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80" tIns="146225" rIns="182780" bIns="146225" numCol="1" spcCol="0" rtlCol="0" fromWordArt="0" anchor="t" anchorCtr="0" forceAA="0" compatLnSpc="1">
            <a:prstTxWarp prst="textNoShape">
              <a:avLst/>
            </a:prstTxWarp>
            <a:noAutofit/>
          </a:bodyPr>
          <a:lstStyle/>
          <a:p>
            <a:pPr algn="ctr" defTabSz="913561" fontAlgn="base">
              <a:lnSpc>
                <a:spcPct val="90000"/>
              </a:lnSpc>
              <a:spcBef>
                <a:spcPct val="0"/>
              </a:spcBef>
              <a:spcAft>
                <a:spcPct val="0"/>
              </a:spcAft>
            </a:pPr>
            <a:endParaRPr lang="en-US" dirty="0">
              <a:solidFill>
                <a:srgbClr val="FFFFFF"/>
              </a:solidFill>
            </a:endParaRPr>
          </a:p>
        </p:txBody>
      </p:sp>
      <p:pic>
        <p:nvPicPr>
          <p:cNvPr id="108" name="Picture 107"/>
          <p:cNvPicPr>
            <a:picLocks noChangeAspect="1"/>
          </p:cNvPicPr>
          <p:nvPr/>
        </p:nvPicPr>
        <p:blipFill rotWithShape="1">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8477418" y="3547165"/>
            <a:ext cx="743795" cy="168098"/>
          </a:xfrm>
          <a:prstGeom prst="rect">
            <a:avLst/>
          </a:prstGeom>
        </p:spPr>
      </p:pic>
      <p:pic>
        <p:nvPicPr>
          <p:cNvPr id="109" name="Picture 2" descr="https://encrypted-tbn1.gstatic.com/images?q=tbn:ANd9GcSU4_TkMLpE3Fd8IzUzpdhHuyuUHMZj1NQSvjo-kBjZLpJnpc_Uxg"/>
          <p:cNvPicPr>
            <a:picLocks noChangeAspect="1" noChangeArrowheads="1"/>
          </p:cNvPicPr>
          <p:nvPr/>
        </p:nvPicPr>
        <p:blipFill>
          <a:blip r:embed="rId9" cstate="print">
            <a:duotone>
              <a:schemeClr val="accent1">
                <a:shade val="45000"/>
                <a:satMod val="135000"/>
              </a:schemeClr>
              <a:prstClr val="white"/>
            </a:duotone>
            <a:extLst>
              <a:ext uri="{BEBA8EAE-BF5A-486C-A8C5-ECC9F3942E4B}">
                <a14:imgProps xmlns:a14="http://schemas.microsoft.com/office/drawing/2010/main">
                  <a14:imgLayer r:embed="rId10">
                    <a14:imgEffect>
                      <a14:backgroundRemoval t="0" b="99083" l="0" r="10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599419" y="3839687"/>
            <a:ext cx="797912" cy="18366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https://encrypted-tbn3.gstatic.com/images?q=tbn:ANd9GcQgAB8I4GUYPGAuHqEufTpFML_JWZior9mwUJP3P5Tro4I_bcL5"/>
          <p:cNvPicPr>
            <a:picLocks noChangeAspect="1" noChangeArrowheads="1"/>
          </p:cNvPicPr>
          <p:nvPr/>
        </p:nvPicPr>
        <p:blipFill>
          <a:blip r:embed="rId11" cstate="print">
            <a:duotone>
              <a:schemeClr val="accent1">
                <a:shade val="45000"/>
                <a:satMod val="135000"/>
              </a:schemeClr>
              <a:prstClr val="white"/>
            </a:duotone>
            <a:extLst>
              <a:ext uri="{BEBA8EAE-BF5A-486C-A8C5-ECC9F3942E4B}">
                <a14:imgProps xmlns:a14="http://schemas.microsoft.com/office/drawing/2010/main">
                  <a14:imgLayer r:embed="rId12">
                    <a14:imgEffect>
                      <a14:backgroundRemoval t="0" b="100000" l="0" r="100000">
                        <a14:foregroundMark x1="14222" y1="48889" x2="16000" y2="67556"/>
                        <a14:foregroundMark x1="44889" y1="64444" x2="51556" y2="84444"/>
                        <a14:foregroundMark x1="84444" y1="52000" x2="86667" y2="71556"/>
                        <a14:foregroundMark x1="67556" y1="4444" x2="73333" y2="9333"/>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920260" y="2199123"/>
            <a:ext cx="446031" cy="42882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p:cNvPicPr>
            <a:picLocks noChangeAspect="1"/>
          </p:cNvPicPr>
          <p:nvPr/>
        </p:nvPicPr>
        <p:blipFill>
          <a:blip r:embed="rId13" cstate="print">
            <a:duotone>
              <a:schemeClr val="accent1">
                <a:shade val="45000"/>
                <a:satMod val="135000"/>
              </a:schemeClr>
              <a:prstClr val="white"/>
            </a:duotone>
            <a:extLst>
              <a:ext uri="{BEBA8EAE-BF5A-486C-A8C5-ECC9F3942E4B}">
                <a14:imgProps xmlns:a14="http://schemas.microsoft.com/office/drawing/2010/main">
                  <a14:imgLayer r:embed="rId14">
                    <a14:imgEffect>
                      <a14:colorTemperature colorTemp="112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01104" y="2208875"/>
            <a:ext cx="635664" cy="453325"/>
          </a:xfrm>
          <a:prstGeom prst="rect">
            <a:avLst/>
          </a:prstGeom>
        </p:spPr>
      </p:pic>
      <p:grpSp>
        <p:nvGrpSpPr>
          <p:cNvPr id="2" name="Group 1"/>
          <p:cNvGrpSpPr/>
          <p:nvPr/>
        </p:nvGrpSpPr>
        <p:grpSpPr>
          <a:xfrm>
            <a:off x="9716211" y="2167680"/>
            <a:ext cx="449588" cy="514674"/>
            <a:chOff x="9716707" y="1997363"/>
            <a:chExt cx="449652" cy="514747"/>
          </a:xfrm>
        </p:grpSpPr>
        <p:pic>
          <p:nvPicPr>
            <p:cNvPr id="106" name="Picture 105"/>
            <p:cNvPicPr>
              <a:picLocks noChangeAspect="1"/>
            </p:cNvPicPr>
            <p:nvPr/>
          </p:nvPicPr>
          <p:blipFill rotWithShape="1">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9716707" y="1997363"/>
              <a:ext cx="447612" cy="385764"/>
            </a:xfrm>
            <a:prstGeom prst="rect">
              <a:avLst/>
            </a:prstGeom>
          </p:spPr>
        </p:pic>
        <p:pic>
          <p:nvPicPr>
            <p:cNvPr id="107" name="Picture 106"/>
            <p:cNvPicPr>
              <a:picLocks noChangeAspect="1"/>
            </p:cNvPicPr>
            <p:nvPr/>
          </p:nvPicPr>
          <p:blipFill rotWithShape="1">
            <a:blip r:embed="rId16"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9718747" y="2370509"/>
              <a:ext cx="447612" cy="141601"/>
            </a:xfrm>
            <a:prstGeom prst="rect">
              <a:avLst/>
            </a:prstGeom>
          </p:spPr>
        </p:pic>
      </p:grpSp>
      <p:pic>
        <p:nvPicPr>
          <p:cNvPr id="100" name="Picture 7"/>
          <p:cNvPicPr>
            <a:picLocks noChangeAspect="1" noChangeArrowheads="1"/>
          </p:cNvPicPr>
          <p:nvPr/>
        </p:nvPicPr>
        <p:blipFill>
          <a:blip r:embed="rId1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07951" y="2858594"/>
            <a:ext cx="305424" cy="49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8"/>
          <p:cNvPicPr>
            <a:picLocks noChangeAspect="1" noChangeArrowheads="1"/>
          </p:cNvPicPr>
          <p:nvPr/>
        </p:nvPicPr>
        <p:blipFill>
          <a:blip r:embed="rId1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81283" y="2883678"/>
            <a:ext cx="260782" cy="44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 name="TextBox 127"/>
          <p:cNvSpPr txBox="1"/>
          <p:nvPr/>
        </p:nvSpPr>
        <p:spPr>
          <a:xfrm>
            <a:off x="6837366" y="1630536"/>
            <a:ext cx="1005853" cy="282342"/>
          </a:xfrm>
          <a:prstGeom prst="rect">
            <a:avLst/>
          </a:prstGeom>
          <a:noFill/>
        </p:spPr>
        <p:txBody>
          <a:bodyPr wrap="square" rtlCol="0">
            <a:spAutoFit/>
          </a:bodyPr>
          <a:lstStyle/>
          <a:p>
            <a:pPr defTabSz="932418"/>
            <a:r>
              <a:rPr lang="en-US" sz="1198" dirty="0">
                <a:solidFill>
                  <a:srgbClr val="505050"/>
                </a:solidFill>
              </a:rPr>
              <a:t>Languages</a:t>
            </a:r>
          </a:p>
        </p:txBody>
      </p:sp>
      <p:sp>
        <p:nvSpPr>
          <p:cNvPr id="129" name="TextBox 128"/>
          <p:cNvSpPr txBox="1"/>
          <p:nvPr/>
        </p:nvSpPr>
        <p:spPr>
          <a:xfrm>
            <a:off x="6837366" y="2285837"/>
            <a:ext cx="660338" cy="282342"/>
          </a:xfrm>
          <a:prstGeom prst="rect">
            <a:avLst/>
          </a:prstGeom>
          <a:noFill/>
        </p:spPr>
        <p:txBody>
          <a:bodyPr wrap="square" rtlCol="0">
            <a:spAutoFit/>
          </a:bodyPr>
          <a:lstStyle/>
          <a:p>
            <a:pPr defTabSz="932418"/>
            <a:r>
              <a:rPr lang="en-US" sz="1198" dirty="0">
                <a:solidFill>
                  <a:srgbClr val="505050"/>
                </a:solidFill>
              </a:rPr>
              <a:t>CMS</a:t>
            </a:r>
          </a:p>
        </p:txBody>
      </p:sp>
      <p:sp>
        <p:nvSpPr>
          <p:cNvPr id="130" name="TextBox 129"/>
          <p:cNvSpPr txBox="1"/>
          <p:nvPr/>
        </p:nvSpPr>
        <p:spPr>
          <a:xfrm>
            <a:off x="6837365" y="2966634"/>
            <a:ext cx="985478" cy="282342"/>
          </a:xfrm>
          <a:prstGeom prst="rect">
            <a:avLst/>
          </a:prstGeom>
          <a:noFill/>
        </p:spPr>
        <p:txBody>
          <a:bodyPr wrap="square" rtlCol="0">
            <a:spAutoFit/>
          </a:bodyPr>
          <a:lstStyle/>
          <a:p>
            <a:pPr defTabSz="932418"/>
            <a:r>
              <a:rPr lang="en-US" sz="1198" dirty="0">
                <a:solidFill>
                  <a:srgbClr val="505050"/>
                </a:solidFill>
              </a:rPr>
              <a:t>Devices</a:t>
            </a:r>
          </a:p>
        </p:txBody>
      </p:sp>
      <p:sp>
        <p:nvSpPr>
          <p:cNvPr id="131" name="TextBox 130"/>
          <p:cNvSpPr txBox="1"/>
          <p:nvPr/>
        </p:nvSpPr>
        <p:spPr>
          <a:xfrm>
            <a:off x="6837367" y="3656379"/>
            <a:ext cx="985477" cy="282342"/>
          </a:xfrm>
          <a:prstGeom prst="rect">
            <a:avLst/>
          </a:prstGeom>
          <a:noFill/>
        </p:spPr>
        <p:txBody>
          <a:bodyPr wrap="square" rtlCol="0">
            <a:spAutoFit/>
          </a:bodyPr>
          <a:lstStyle/>
          <a:p>
            <a:pPr defTabSz="932418"/>
            <a:r>
              <a:rPr lang="en-US" sz="1198" dirty="0">
                <a:solidFill>
                  <a:srgbClr val="505050"/>
                </a:solidFill>
              </a:rPr>
              <a:t>Databases</a:t>
            </a:r>
          </a:p>
        </p:txBody>
      </p:sp>
      <p:grpSp>
        <p:nvGrpSpPr>
          <p:cNvPr id="75" name="Group 74"/>
          <p:cNvGrpSpPr/>
          <p:nvPr/>
        </p:nvGrpSpPr>
        <p:grpSpPr>
          <a:xfrm>
            <a:off x="3908633" y="1655844"/>
            <a:ext cx="2749383" cy="3672850"/>
            <a:chOff x="4330625" y="1610892"/>
            <a:chExt cx="2750880" cy="3674850"/>
          </a:xfrm>
        </p:grpSpPr>
        <p:sp>
          <p:nvSpPr>
            <p:cNvPr id="81" name="Rectangle 80"/>
            <p:cNvSpPr/>
            <p:nvPr/>
          </p:nvSpPr>
          <p:spPr>
            <a:xfrm>
              <a:off x="4330625" y="1610892"/>
              <a:ext cx="2750880" cy="3657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780" tIns="146225" rIns="182780" bIns="146225" rtlCol="0" anchor="t" anchorCtr="0"/>
            <a:lstStyle/>
            <a:p>
              <a:pPr algn="ctr" defTabSz="932418">
                <a:lnSpc>
                  <a:spcPct val="90000"/>
                </a:lnSpc>
                <a:spcBef>
                  <a:spcPts val="600"/>
                </a:spcBef>
              </a:pPr>
              <a:endParaRPr lang="en-US" sz="1999" dirty="0">
                <a:solidFill>
                  <a:prstClr val="white"/>
                </a:solidFill>
              </a:endParaRPr>
            </a:p>
          </p:txBody>
        </p:sp>
        <p:sp>
          <p:nvSpPr>
            <p:cNvPr id="82" name="Freeform 8"/>
            <p:cNvSpPr>
              <a:spLocks noEditPoints="1"/>
            </p:cNvSpPr>
            <p:nvPr/>
          </p:nvSpPr>
          <p:spPr bwMode="auto">
            <a:xfrm>
              <a:off x="4791665" y="2870153"/>
              <a:ext cx="1836480" cy="953130"/>
            </a:xfrm>
            <a:custGeom>
              <a:avLst/>
              <a:gdLst>
                <a:gd name="T0" fmla="*/ 202 w 251"/>
                <a:gd name="T1" fmla="*/ 60 h 133"/>
                <a:gd name="T2" fmla="*/ 43 w 251"/>
                <a:gd name="T3" fmla="*/ 0 h 133"/>
                <a:gd name="T4" fmla="*/ 37 w 251"/>
                <a:gd name="T5" fmla="*/ 29 h 133"/>
                <a:gd name="T6" fmla="*/ 0 w 251"/>
                <a:gd name="T7" fmla="*/ 41 h 133"/>
                <a:gd name="T8" fmla="*/ 37 w 251"/>
                <a:gd name="T9" fmla="*/ 87 h 133"/>
                <a:gd name="T10" fmla="*/ 0 w 251"/>
                <a:gd name="T11" fmla="*/ 99 h 133"/>
                <a:gd name="T12" fmla="*/ 37 w 251"/>
                <a:gd name="T13" fmla="*/ 127 h 133"/>
                <a:gd name="T14" fmla="*/ 120 w 251"/>
                <a:gd name="T15" fmla="*/ 133 h 133"/>
                <a:gd name="T16" fmla="*/ 251 w 251"/>
                <a:gd name="T17" fmla="*/ 72 h 133"/>
                <a:gd name="T18" fmla="*/ 120 w 251"/>
                <a:gd name="T19" fmla="*/ 121 h 133"/>
                <a:gd name="T20" fmla="*/ 49 w 251"/>
                <a:gd name="T21" fmla="*/ 12 h 133"/>
                <a:gd name="T22" fmla="*/ 191 w 251"/>
                <a:gd name="T23" fmla="*/ 66 h 133"/>
                <a:gd name="T24" fmla="*/ 78 w 251"/>
                <a:gd name="T25" fmla="*/ 50 h 133"/>
                <a:gd name="T26" fmla="*/ 70 w 251"/>
                <a:gd name="T27" fmla="*/ 83 h 133"/>
                <a:gd name="T28" fmla="*/ 87 w 251"/>
                <a:gd name="T29" fmla="*/ 74 h 133"/>
                <a:gd name="T30" fmla="*/ 95 w 251"/>
                <a:gd name="T31" fmla="*/ 83 h 133"/>
                <a:gd name="T32" fmla="*/ 78 w 251"/>
                <a:gd name="T33" fmla="*/ 50 h 133"/>
                <a:gd name="T34" fmla="*/ 80 w 251"/>
                <a:gd name="T35" fmla="*/ 56 h 133"/>
                <a:gd name="T36" fmla="*/ 80 w 251"/>
                <a:gd name="T37" fmla="*/ 54 h 133"/>
                <a:gd name="T38" fmla="*/ 86 w 251"/>
                <a:gd name="T39" fmla="*/ 70 h 133"/>
                <a:gd name="T40" fmla="*/ 137 w 251"/>
                <a:gd name="T41" fmla="*/ 50 h 133"/>
                <a:gd name="T42" fmla="*/ 128 w 251"/>
                <a:gd name="T43" fmla="*/ 83 h 133"/>
                <a:gd name="T44" fmla="*/ 150 w 251"/>
                <a:gd name="T45" fmla="*/ 79 h 133"/>
                <a:gd name="T46" fmla="*/ 137 w 251"/>
                <a:gd name="T47" fmla="*/ 50 h 133"/>
                <a:gd name="T48" fmla="*/ 137 w 251"/>
                <a:gd name="T49" fmla="*/ 80 h 133"/>
                <a:gd name="T50" fmla="*/ 132 w 251"/>
                <a:gd name="T51" fmla="*/ 53 h 133"/>
                <a:gd name="T52" fmla="*/ 151 w 251"/>
                <a:gd name="T53" fmla="*/ 66 h 133"/>
                <a:gd name="T54" fmla="*/ 119 w 251"/>
                <a:gd name="T55" fmla="*/ 50 h 133"/>
                <a:gd name="T56" fmla="*/ 123 w 251"/>
                <a:gd name="T57" fmla="*/ 83 h 133"/>
                <a:gd name="T58" fmla="*/ 101 w 251"/>
                <a:gd name="T59" fmla="*/ 56 h 133"/>
                <a:gd name="T60" fmla="*/ 100 w 251"/>
                <a:gd name="T61" fmla="*/ 54 h 133"/>
                <a:gd name="T62" fmla="*/ 100 w 251"/>
                <a:gd name="T63" fmla="*/ 83 h 133"/>
                <a:gd name="T64" fmla="*/ 96 w 251"/>
                <a:gd name="T65" fmla="*/ 50 h 133"/>
                <a:gd name="T66" fmla="*/ 118 w 251"/>
                <a:gd name="T67" fmla="*/ 76 h 133"/>
                <a:gd name="T68" fmla="*/ 120 w 251"/>
                <a:gd name="T69" fmla="*/ 78 h 133"/>
                <a:gd name="T70" fmla="*/ 119 w 251"/>
                <a:gd name="T71" fmla="*/ 5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33">
                  <a:moveTo>
                    <a:pt x="251" y="60"/>
                  </a:moveTo>
                  <a:cubicBezTo>
                    <a:pt x="202" y="60"/>
                    <a:pt x="202" y="60"/>
                    <a:pt x="202" y="60"/>
                  </a:cubicBezTo>
                  <a:cubicBezTo>
                    <a:pt x="199" y="26"/>
                    <a:pt x="163" y="0"/>
                    <a:pt x="120" y="0"/>
                  </a:cubicBezTo>
                  <a:cubicBezTo>
                    <a:pt x="43" y="0"/>
                    <a:pt x="43" y="0"/>
                    <a:pt x="43" y="0"/>
                  </a:cubicBezTo>
                  <a:cubicBezTo>
                    <a:pt x="40" y="0"/>
                    <a:pt x="37" y="2"/>
                    <a:pt x="37" y="6"/>
                  </a:cubicBezTo>
                  <a:cubicBezTo>
                    <a:pt x="37" y="29"/>
                    <a:pt x="37" y="29"/>
                    <a:pt x="37" y="29"/>
                  </a:cubicBezTo>
                  <a:cubicBezTo>
                    <a:pt x="0" y="29"/>
                    <a:pt x="0" y="29"/>
                    <a:pt x="0" y="29"/>
                  </a:cubicBezTo>
                  <a:cubicBezTo>
                    <a:pt x="0" y="41"/>
                    <a:pt x="0" y="41"/>
                    <a:pt x="0" y="41"/>
                  </a:cubicBezTo>
                  <a:cubicBezTo>
                    <a:pt x="37" y="41"/>
                    <a:pt x="37" y="41"/>
                    <a:pt x="37" y="41"/>
                  </a:cubicBezTo>
                  <a:cubicBezTo>
                    <a:pt x="37" y="87"/>
                    <a:pt x="37" y="87"/>
                    <a:pt x="37" y="87"/>
                  </a:cubicBezTo>
                  <a:cubicBezTo>
                    <a:pt x="0" y="87"/>
                    <a:pt x="0" y="87"/>
                    <a:pt x="0" y="87"/>
                  </a:cubicBezTo>
                  <a:cubicBezTo>
                    <a:pt x="0" y="99"/>
                    <a:pt x="0" y="99"/>
                    <a:pt x="0" y="99"/>
                  </a:cubicBezTo>
                  <a:cubicBezTo>
                    <a:pt x="37" y="99"/>
                    <a:pt x="37" y="99"/>
                    <a:pt x="37" y="99"/>
                  </a:cubicBezTo>
                  <a:cubicBezTo>
                    <a:pt x="37" y="127"/>
                    <a:pt x="37" y="127"/>
                    <a:pt x="37" y="127"/>
                  </a:cubicBezTo>
                  <a:cubicBezTo>
                    <a:pt x="37" y="130"/>
                    <a:pt x="40" y="133"/>
                    <a:pt x="43" y="133"/>
                  </a:cubicBezTo>
                  <a:cubicBezTo>
                    <a:pt x="120" y="133"/>
                    <a:pt x="120" y="133"/>
                    <a:pt x="120" y="133"/>
                  </a:cubicBezTo>
                  <a:cubicBezTo>
                    <a:pt x="163" y="133"/>
                    <a:pt x="199" y="106"/>
                    <a:pt x="202" y="72"/>
                  </a:cubicBezTo>
                  <a:cubicBezTo>
                    <a:pt x="251" y="72"/>
                    <a:pt x="251" y="72"/>
                    <a:pt x="251" y="72"/>
                  </a:cubicBezTo>
                  <a:lnTo>
                    <a:pt x="251" y="60"/>
                  </a:lnTo>
                  <a:close/>
                  <a:moveTo>
                    <a:pt x="120" y="121"/>
                  </a:moveTo>
                  <a:cubicBezTo>
                    <a:pt x="49" y="121"/>
                    <a:pt x="49" y="121"/>
                    <a:pt x="49" y="121"/>
                  </a:cubicBezTo>
                  <a:cubicBezTo>
                    <a:pt x="49" y="12"/>
                    <a:pt x="49" y="12"/>
                    <a:pt x="49" y="12"/>
                  </a:cubicBezTo>
                  <a:cubicBezTo>
                    <a:pt x="120" y="12"/>
                    <a:pt x="120" y="12"/>
                    <a:pt x="120" y="12"/>
                  </a:cubicBezTo>
                  <a:cubicBezTo>
                    <a:pt x="159" y="12"/>
                    <a:pt x="191" y="36"/>
                    <a:pt x="191" y="66"/>
                  </a:cubicBezTo>
                  <a:cubicBezTo>
                    <a:pt x="191" y="96"/>
                    <a:pt x="159" y="121"/>
                    <a:pt x="120" y="121"/>
                  </a:cubicBezTo>
                  <a:close/>
                  <a:moveTo>
                    <a:pt x="78" y="50"/>
                  </a:moveTo>
                  <a:cubicBezTo>
                    <a:pt x="65" y="83"/>
                    <a:pt x="65" y="83"/>
                    <a:pt x="65" y="83"/>
                  </a:cubicBezTo>
                  <a:cubicBezTo>
                    <a:pt x="70" y="83"/>
                    <a:pt x="70" y="83"/>
                    <a:pt x="70" y="83"/>
                  </a:cubicBezTo>
                  <a:cubicBezTo>
                    <a:pt x="73" y="74"/>
                    <a:pt x="73" y="74"/>
                    <a:pt x="73" y="74"/>
                  </a:cubicBezTo>
                  <a:cubicBezTo>
                    <a:pt x="87" y="74"/>
                    <a:pt x="87" y="74"/>
                    <a:pt x="87" y="74"/>
                  </a:cubicBezTo>
                  <a:cubicBezTo>
                    <a:pt x="91" y="83"/>
                    <a:pt x="91" y="83"/>
                    <a:pt x="91" y="83"/>
                  </a:cubicBezTo>
                  <a:cubicBezTo>
                    <a:pt x="95" y="83"/>
                    <a:pt x="95" y="83"/>
                    <a:pt x="95" y="83"/>
                  </a:cubicBezTo>
                  <a:cubicBezTo>
                    <a:pt x="82" y="50"/>
                    <a:pt x="82" y="50"/>
                    <a:pt x="82" y="50"/>
                  </a:cubicBezTo>
                  <a:lnTo>
                    <a:pt x="78" y="50"/>
                  </a:lnTo>
                  <a:close/>
                  <a:moveTo>
                    <a:pt x="74" y="70"/>
                  </a:moveTo>
                  <a:cubicBezTo>
                    <a:pt x="80" y="56"/>
                    <a:pt x="80" y="56"/>
                    <a:pt x="80" y="56"/>
                  </a:cubicBezTo>
                  <a:cubicBezTo>
                    <a:pt x="80" y="55"/>
                    <a:pt x="80" y="55"/>
                    <a:pt x="80" y="54"/>
                  </a:cubicBezTo>
                  <a:cubicBezTo>
                    <a:pt x="80" y="54"/>
                    <a:pt x="80" y="54"/>
                    <a:pt x="80" y="54"/>
                  </a:cubicBezTo>
                  <a:cubicBezTo>
                    <a:pt x="80" y="55"/>
                    <a:pt x="81" y="56"/>
                    <a:pt x="81" y="56"/>
                  </a:cubicBezTo>
                  <a:cubicBezTo>
                    <a:pt x="86" y="70"/>
                    <a:pt x="86" y="70"/>
                    <a:pt x="86" y="70"/>
                  </a:cubicBezTo>
                  <a:lnTo>
                    <a:pt x="74" y="70"/>
                  </a:lnTo>
                  <a:close/>
                  <a:moveTo>
                    <a:pt x="137" y="50"/>
                  </a:moveTo>
                  <a:cubicBezTo>
                    <a:pt x="128" y="50"/>
                    <a:pt x="128" y="50"/>
                    <a:pt x="128" y="50"/>
                  </a:cubicBezTo>
                  <a:cubicBezTo>
                    <a:pt x="128" y="83"/>
                    <a:pt x="128" y="83"/>
                    <a:pt x="128" y="83"/>
                  </a:cubicBezTo>
                  <a:cubicBezTo>
                    <a:pt x="137" y="83"/>
                    <a:pt x="137" y="83"/>
                    <a:pt x="137" y="83"/>
                  </a:cubicBezTo>
                  <a:cubicBezTo>
                    <a:pt x="142" y="83"/>
                    <a:pt x="147" y="82"/>
                    <a:pt x="150" y="79"/>
                  </a:cubicBezTo>
                  <a:cubicBezTo>
                    <a:pt x="153" y="75"/>
                    <a:pt x="155" y="71"/>
                    <a:pt x="155" y="66"/>
                  </a:cubicBezTo>
                  <a:cubicBezTo>
                    <a:pt x="155" y="55"/>
                    <a:pt x="149" y="50"/>
                    <a:pt x="137" y="50"/>
                  </a:cubicBezTo>
                  <a:close/>
                  <a:moveTo>
                    <a:pt x="147" y="76"/>
                  </a:moveTo>
                  <a:cubicBezTo>
                    <a:pt x="145" y="79"/>
                    <a:pt x="141" y="80"/>
                    <a:pt x="137" y="80"/>
                  </a:cubicBezTo>
                  <a:cubicBezTo>
                    <a:pt x="132" y="80"/>
                    <a:pt x="132" y="80"/>
                    <a:pt x="132" y="80"/>
                  </a:cubicBezTo>
                  <a:cubicBezTo>
                    <a:pt x="132" y="53"/>
                    <a:pt x="132" y="53"/>
                    <a:pt x="132" y="53"/>
                  </a:cubicBezTo>
                  <a:cubicBezTo>
                    <a:pt x="137" y="53"/>
                    <a:pt x="137" y="53"/>
                    <a:pt x="137" y="53"/>
                  </a:cubicBezTo>
                  <a:cubicBezTo>
                    <a:pt x="146" y="53"/>
                    <a:pt x="151" y="58"/>
                    <a:pt x="151" y="66"/>
                  </a:cubicBezTo>
                  <a:cubicBezTo>
                    <a:pt x="151" y="70"/>
                    <a:pt x="150" y="74"/>
                    <a:pt x="147" y="76"/>
                  </a:cubicBezTo>
                  <a:close/>
                  <a:moveTo>
                    <a:pt x="119" y="50"/>
                  </a:moveTo>
                  <a:cubicBezTo>
                    <a:pt x="123" y="50"/>
                    <a:pt x="123" y="50"/>
                    <a:pt x="123" y="50"/>
                  </a:cubicBezTo>
                  <a:cubicBezTo>
                    <a:pt x="123" y="83"/>
                    <a:pt x="123" y="83"/>
                    <a:pt x="123" y="83"/>
                  </a:cubicBezTo>
                  <a:cubicBezTo>
                    <a:pt x="118" y="83"/>
                    <a:pt x="118" y="83"/>
                    <a:pt x="118" y="83"/>
                  </a:cubicBezTo>
                  <a:cubicBezTo>
                    <a:pt x="101" y="56"/>
                    <a:pt x="101" y="56"/>
                    <a:pt x="101" y="56"/>
                  </a:cubicBezTo>
                  <a:cubicBezTo>
                    <a:pt x="101" y="56"/>
                    <a:pt x="100" y="55"/>
                    <a:pt x="100" y="54"/>
                  </a:cubicBezTo>
                  <a:cubicBezTo>
                    <a:pt x="100" y="54"/>
                    <a:pt x="100" y="54"/>
                    <a:pt x="100" y="54"/>
                  </a:cubicBezTo>
                  <a:cubicBezTo>
                    <a:pt x="100" y="55"/>
                    <a:pt x="100" y="57"/>
                    <a:pt x="100" y="59"/>
                  </a:cubicBezTo>
                  <a:cubicBezTo>
                    <a:pt x="100" y="83"/>
                    <a:pt x="100" y="83"/>
                    <a:pt x="100" y="83"/>
                  </a:cubicBezTo>
                  <a:cubicBezTo>
                    <a:pt x="96" y="83"/>
                    <a:pt x="96" y="83"/>
                    <a:pt x="96" y="83"/>
                  </a:cubicBezTo>
                  <a:cubicBezTo>
                    <a:pt x="96" y="50"/>
                    <a:pt x="96" y="50"/>
                    <a:pt x="96" y="50"/>
                  </a:cubicBezTo>
                  <a:cubicBezTo>
                    <a:pt x="101" y="50"/>
                    <a:pt x="101" y="50"/>
                    <a:pt x="101" y="50"/>
                  </a:cubicBezTo>
                  <a:cubicBezTo>
                    <a:pt x="118" y="76"/>
                    <a:pt x="118" y="76"/>
                    <a:pt x="118" y="76"/>
                  </a:cubicBezTo>
                  <a:cubicBezTo>
                    <a:pt x="119" y="77"/>
                    <a:pt x="119" y="78"/>
                    <a:pt x="119" y="78"/>
                  </a:cubicBezTo>
                  <a:cubicBezTo>
                    <a:pt x="120" y="78"/>
                    <a:pt x="120" y="78"/>
                    <a:pt x="120" y="78"/>
                  </a:cubicBezTo>
                  <a:cubicBezTo>
                    <a:pt x="119" y="77"/>
                    <a:pt x="119" y="76"/>
                    <a:pt x="119" y="73"/>
                  </a:cubicBezTo>
                  <a:lnTo>
                    <a:pt x="119" y="50"/>
                  </a:lnTo>
                  <a:close/>
                </a:path>
              </a:pathLst>
            </a:custGeom>
            <a:solidFill>
              <a:srgbClr val="FFFFFF"/>
            </a:solidFill>
            <a:ln>
              <a:noFill/>
            </a:ln>
          </p:spPr>
          <p:txBody>
            <a:bodyPr vert="horz" wrap="square" lIns="91390" tIns="45696" rIns="91390" bIns="45696" numCol="1" anchor="t" anchorCtr="0" compatLnSpc="1">
              <a:prstTxWarp prst="textNoShape">
                <a:avLst/>
              </a:prstTxWarp>
            </a:bodyPr>
            <a:lstStyle/>
            <a:p>
              <a:pPr defTabSz="931955"/>
              <a:endParaRPr lang="en-US" sz="1799" dirty="0">
                <a:solidFill>
                  <a:srgbClr val="505050"/>
                </a:solidFill>
              </a:endParaRPr>
            </a:p>
          </p:txBody>
        </p:sp>
        <p:sp>
          <p:nvSpPr>
            <p:cNvPr id="83" name="TextBox 82"/>
            <p:cNvSpPr txBox="1"/>
            <p:nvPr/>
          </p:nvSpPr>
          <p:spPr>
            <a:xfrm>
              <a:off x="4338305" y="1826336"/>
              <a:ext cx="2743200" cy="734978"/>
            </a:xfrm>
            <a:prstGeom prst="rect">
              <a:avLst/>
            </a:prstGeom>
            <a:noFill/>
          </p:spPr>
          <p:txBody>
            <a:bodyPr wrap="square" lIns="182780" tIns="146225" rIns="182780" bIns="146225" rtlCol="0">
              <a:spAutoFit/>
            </a:bodyPr>
            <a:lstStyle/>
            <a:p>
              <a:pPr algn="ctr" defTabSz="932418"/>
              <a:r>
                <a:rPr lang="en-US" sz="2799" dirty="0">
                  <a:solidFill>
                    <a:prstClr val="white"/>
                  </a:solidFill>
                  <a:latin typeface="Segoe UI Light"/>
                </a:rPr>
                <a:t>Heterogeneity</a:t>
              </a:r>
            </a:p>
          </p:txBody>
        </p:sp>
        <p:sp>
          <p:nvSpPr>
            <p:cNvPr id="84" name="TextBox 83"/>
            <p:cNvSpPr txBox="1"/>
            <p:nvPr/>
          </p:nvSpPr>
          <p:spPr>
            <a:xfrm>
              <a:off x="4338305" y="4111253"/>
              <a:ext cx="2743200" cy="1174489"/>
            </a:xfrm>
            <a:prstGeom prst="rect">
              <a:avLst/>
            </a:prstGeom>
            <a:noFill/>
          </p:spPr>
          <p:txBody>
            <a:bodyPr wrap="square" lIns="182780" tIns="146225" rIns="182780" bIns="146225" rtlCol="0">
              <a:spAutoFit/>
            </a:bodyPr>
            <a:lstStyle/>
            <a:p>
              <a:pPr algn="ctr" defTabSz="932418"/>
              <a:r>
                <a:rPr lang="en-US" sz="2799" dirty="0">
                  <a:solidFill>
                    <a:prstClr val="white"/>
                  </a:solidFill>
                  <a:latin typeface="Segoe UI Light"/>
                </a:rPr>
                <a:t>Open, broad,</a:t>
              </a:r>
            </a:p>
            <a:p>
              <a:pPr algn="ctr" defTabSz="932418"/>
              <a:r>
                <a:rPr lang="en-US" sz="2799" dirty="0">
                  <a:solidFill>
                    <a:prstClr val="white"/>
                  </a:solidFill>
                  <a:latin typeface="Segoe UI Light"/>
                </a:rPr>
                <a:t>and flexible</a:t>
              </a:r>
            </a:p>
          </p:txBody>
        </p:sp>
      </p:grpSp>
      <p:sp>
        <p:nvSpPr>
          <p:cNvPr id="17" name="Freeform 5"/>
          <p:cNvSpPr>
            <a:spLocks noEditPoints="1"/>
          </p:cNvSpPr>
          <p:nvPr/>
        </p:nvSpPr>
        <p:spPr bwMode="auto">
          <a:xfrm>
            <a:off x="8477418" y="3903729"/>
            <a:ext cx="688121" cy="67840"/>
          </a:xfrm>
          <a:custGeom>
            <a:avLst/>
            <a:gdLst>
              <a:gd name="T0" fmla="*/ 627 w 1260"/>
              <a:gd name="T1" fmla="*/ 106 h 164"/>
              <a:gd name="T2" fmla="*/ 502 w 1260"/>
              <a:gd name="T3" fmla="*/ 164 h 164"/>
              <a:gd name="T4" fmla="*/ 564 w 1260"/>
              <a:gd name="T5" fmla="*/ 10 h 164"/>
              <a:gd name="T6" fmla="*/ 602 w 1260"/>
              <a:gd name="T7" fmla="*/ 10 h 164"/>
              <a:gd name="T8" fmla="*/ 664 w 1260"/>
              <a:gd name="T9" fmla="*/ 164 h 164"/>
              <a:gd name="T10" fmla="*/ 562 w 1260"/>
              <a:gd name="T11" fmla="*/ 135 h 164"/>
              <a:gd name="T12" fmla="*/ 926 w 1260"/>
              <a:gd name="T13" fmla="*/ 135 h 164"/>
              <a:gd name="T14" fmla="*/ 895 w 1260"/>
              <a:gd name="T15" fmla="*/ 1 h 164"/>
              <a:gd name="T16" fmla="*/ 899 w 1260"/>
              <a:gd name="T17" fmla="*/ 159 h 164"/>
              <a:gd name="T18" fmla="*/ 1053 w 1260"/>
              <a:gd name="T19" fmla="*/ 164 h 164"/>
              <a:gd name="T20" fmla="*/ 926 w 1260"/>
              <a:gd name="T21" fmla="*/ 135 h 164"/>
              <a:gd name="T22" fmla="*/ 464 w 1260"/>
              <a:gd name="T23" fmla="*/ 56 h 164"/>
              <a:gd name="T24" fmla="*/ 273 w 1260"/>
              <a:gd name="T25" fmla="*/ 1 h 164"/>
              <a:gd name="T26" fmla="*/ 304 w 1260"/>
              <a:gd name="T27" fmla="*/ 164 h 164"/>
              <a:gd name="T28" fmla="*/ 407 w 1260"/>
              <a:gd name="T29" fmla="*/ 30 h 164"/>
              <a:gd name="T30" fmla="*/ 407 w 1260"/>
              <a:gd name="T31" fmla="*/ 83 h 164"/>
              <a:gd name="T32" fmla="*/ 413 w 1260"/>
              <a:gd name="T33" fmla="*/ 164 h 164"/>
              <a:gd name="T34" fmla="*/ 395 w 1260"/>
              <a:gd name="T35" fmla="*/ 111 h 164"/>
              <a:gd name="T36" fmla="*/ 81 w 1260"/>
              <a:gd name="T37" fmla="*/ 164 h 164"/>
              <a:gd name="T38" fmla="*/ 81 w 1260"/>
              <a:gd name="T39" fmla="*/ 1 h 164"/>
              <a:gd name="T40" fmla="*/ 256 w 1260"/>
              <a:gd name="T41" fmla="*/ 83 h 164"/>
              <a:gd name="T42" fmla="*/ 81 w 1260"/>
              <a:gd name="T43" fmla="*/ 164 h 164"/>
              <a:gd name="T44" fmla="*/ 226 w 1260"/>
              <a:gd name="T45" fmla="*/ 83 h 164"/>
              <a:gd name="T46" fmla="*/ 83 w 1260"/>
              <a:gd name="T47" fmla="*/ 30 h 164"/>
              <a:gd name="T48" fmla="*/ 83 w 1260"/>
              <a:gd name="T49" fmla="*/ 135 h 164"/>
              <a:gd name="T50" fmla="*/ 766 w 1260"/>
              <a:gd name="T51" fmla="*/ 164 h 164"/>
              <a:gd name="T52" fmla="*/ 766 w 1260"/>
              <a:gd name="T53" fmla="*/ 1 h 164"/>
              <a:gd name="T54" fmla="*/ 860 w 1260"/>
              <a:gd name="T55" fmla="*/ 30 h 164"/>
              <a:gd name="T56" fmla="*/ 715 w 1260"/>
              <a:gd name="T57" fmla="*/ 83 h 164"/>
              <a:gd name="T58" fmla="*/ 880 w 1260"/>
              <a:gd name="T59" fmla="*/ 135 h 164"/>
              <a:gd name="T60" fmla="*/ 766 w 1260"/>
              <a:gd name="T61" fmla="*/ 164 h 164"/>
              <a:gd name="T62" fmla="*/ 1097 w 1260"/>
              <a:gd name="T63" fmla="*/ 97 h 164"/>
              <a:gd name="T64" fmla="*/ 1249 w 1260"/>
              <a:gd name="T65" fmla="*/ 68 h 164"/>
              <a:gd name="T66" fmla="*/ 1148 w 1260"/>
              <a:gd name="T67" fmla="*/ 30 h 164"/>
              <a:gd name="T68" fmla="*/ 1258 w 1260"/>
              <a:gd name="T69" fmla="*/ 1 h 164"/>
              <a:gd name="T70" fmla="*/ 1064 w 1260"/>
              <a:gd name="T71" fmla="*/ 83 h 164"/>
              <a:gd name="T72" fmla="*/ 1242 w 1260"/>
              <a:gd name="T73" fmla="*/ 164 h 164"/>
              <a:gd name="T74" fmla="*/ 1148 w 1260"/>
              <a:gd name="T75" fmla="*/ 13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0" h="164">
                <a:moveTo>
                  <a:pt x="544" y="106"/>
                </a:moveTo>
                <a:cubicBezTo>
                  <a:pt x="627" y="106"/>
                  <a:pt x="627" y="106"/>
                  <a:pt x="627" y="106"/>
                </a:cubicBezTo>
                <a:cubicBezTo>
                  <a:pt x="583" y="36"/>
                  <a:pt x="583" y="36"/>
                  <a:pt x="583" y="36"/>
                </a:cubicBezTo>
                <a:cubicBezTo>
                  <a:pt x="502" y="164"/>
                  <a:pt x="502" y="164"/>
                  <a:pt x="502" y="164"/>
                </a:cubicBezTo>
                <a:cubicBezTo>
                  <a:pt x="466" y="164"/>
                  <a:pt x="466" y="164"/>
                  <a:pt x="466" y="164"/>
                </a:cubicBezTo>
                <a:cubicBezTo>
                  <a:pt x="564" y="10"/>
                  <a:pt x="564" y="10"/>
                  <a:pt x="564" y="10"/>
                </a:cubicBezTo>
                <a:cubicBezTo>
                  <a:pt x="568" y="4"/>
                  <a:pt x="575" y="0"/>
                  <a:pt x="583" y="0"/>
                </a:cubicBezTo>
                <a:cubicBezTo>
                  <a:pt x="591" y="0"/>
                  <a:pt x="598" y="4"/>
                  <a:pt x="602" y="10"/>
                </a:cubicBezTo>
                <a:cubicBezTo>
                  <a:pt x="701" y="164"/>
                  <a:pt x="701" y="164"/>
                  <a:pt x="701" y="164"/>
                </a:cubicBezTo>
                <a:cubicBezTo>
                  <a:pt x="664" y="164"/>
                  <a:pt x="664" y="164"/>
                  <a:pt x="664" y="164"/>
                </a:cubicBezTo>
                <a:cubicBezTo>
                  <a:pt x="647" y="135"/>
                  <a:pt x="647" y="135"/>
                  <a:pt x="647" y="135"/>
                </a:cubicBezTo>
                <a:cubicBezTo>
                  <a:pt x="562" y="135"/>
                  <a:pt x="562" y="135"/>
                  <a:pt x="562" y="135"/>
                </a:cubicBezTo>
                <a:lnTo>
                  <a:pt x="544" y="106"/>
                </a:lnTo>
                <a:close/>
                <a:moveTo>
                  <a:pt x="926" y="135"/>
                </a:moveTo>
                <a:cubicBezTo>
                  <a:pt x="926" y="1"/>
                  <a:pt x="926" y="1"/>
                  <a:pt x="926" y="1"/>
                </a:cubicBezTo>
                <a:cubicBezTo>
                  <a:pt x="895" y="1"/>
                  <a:pt x="895" y="1"/>
                  <a:pt x="895" y="1"/>
                </a:cubicBezTo>
                <a:cubicBezTo>
                  <a:pt x="895" y="148"/>
                  <a:pt x="895" y="148"/>
                  <a:pt x="895" y="148"/>
                </a:cubicBezTo>
                <a:cubicBezTo>
                  <a:pt x="895" y="152"/>
                  <a:pt x="896" y="156"/>
                  <a:pt x="899" y="159"/>
                </a:cubicBezTo>
                <a:cubicBezTo>
                  <a:pt x="902" y="162"/>
                  <a:pt x="906" y="164"/>
                  <a:pt x="911" y="164"/>
                </a:cubicBezTo>
                <a:cubicBezTo>
                  <a:pt x="1053" y="164"/>
                  <a:pt x="1053" y="164"/>
                  <a:pt x="1053" y="164"/>
                </a:cubicBezTo>
                <a:cubicBezTo>
                  <a:pt x="1071" y="135"/>
                  <a:pt x="1071" y="135"/>
                  <a:pt x="1071" y="135"/>
                </a:cubicBezTo>
                <a:lnTo>
                  <a:pt x="926" y="135"/>
                </a:lnTo>
                <a:close/>
                <a:moveTo>
                  <a:pt x="410" y="111"/>
                </a:moveTo>
                <a:cubicBezTo>
                  <a:pt x="440" y="111"/>
                  <a:pt x="464" y="87"/>
                  <a:pt x="464" y="56"/>
                </a:cubicBezTo>
                <a:cubicBezTo>
                  <a:pt x="464" y="26"/>
                  <a:pt x="440" y="1"/>
                  <a:pt x="410" y="1"/>
                </a:cubicBezTo>
                <a:cubicBezTo>
                  <a:pt x="273" y="1"/>
                  <a:pt x="273" y="1"/>
                  <a:pt x="273" y="1"/>
                </a:cubicBezTo>
                <a:cubicBezTo>
                  <a:pt x="273" y="164"/>
                  <a:pt x="273" y="164"/>
                  <a:pt x="273" y="164"/>
                </a:cubicBezTo>
                <a:cubicBezTo>
                  <a:pt x="304" y="164"/>
                  <a:pt x="304" y="164"/>
                  <a:pt x="304" y="164"/>
                </a:cubicBezTo>
                <a:cubicBezTo>
                  <a:pt x="304" y="30"/>
                  <a:pt x="304" y="30"/>
                  <a:pt x="304" y="30"/>
                </a:cubicBezTo>
                <a:cubicBezTo>
                  <a:pt x="407" y="30"/>
                  <a:pt x="407" y="30"/>
                  <a:pt x="407" y="30"/>
                </a:cubicBezTo>
                <a:cubicBezTo>
                  <a:pt x="422" y="30"/>
                  <a:pt x="434" y="42"/>
                  <a:pt x="434" y="56"/>
                </a:cubicBezTo>
                <a:cubicBezTo>
                  <a:pt x="434" y="71"/>
                  <a:pt x="422" y="83"/>
                  <a:pt x="407" y="83"/>
                </a:cubicBezTo>
                <a:cubicBezTo>
                  <a:pt x="319" y="83"/>
                  <a:pt x="319" y="83"/>
                  <a:pt x="319" y="83"/>
                </a:cubicBezTo>
                <a:cubicBezTo>
                  <a:pt x="413" y="164"/>
                  <a:pt x="413" y="164"/>
                  <a:pt x="413" y="164"/>
                </a:cubicBezTo>
                <a:cubicBezTo>
                  <a:pt x="458" y="164"/>
                  <a:pt x="458" y="164"/>
                  <a:pt x="458" y="164"/>
                </a:cubicBezTo>
                <a:cubicBezTo>
                  <a:pt x="395" y="111"/>
                  <a:pt x="395" y="111"/>
                  <a:pt x="395" y="111"/>
                </a:cubicBezTo>
                <a:lnTo>
                  <a:pt x="410" y="111"/>
                </a:lnTo>
                <a:close/>
                <a:moveTo>
                  <a:pt x="81" y="164"/>
                </a:moveTo>
                <a:cubicBezTo>
                  <a:pt x="36" y="164"/>
                  <a:pt x="0" y="127"/>
                  <a:pt x="0" y="83"/>
                </a:cubicBezTo>
                <a:cubicBezTo>
                  <a:pt x="0" y="38"/>
                  <a:pt x="36" y="1"/>
                  <a:pt x="81" y="1"/>
                </a:cubicBezTo>
                <a:cubicBezTo>
                  <a:pt x="175" y="1"/>
                  <a:pt x="175" y="1"/>
                  <a:pt x="175" y="1"/>
                </a:cubicBezTo>
                <a:cubicBezTo>
                  <a:pt x="220" y="1"/>
                  <a:pt x="256" y="38"/>
                  <a:pt x="256" y="83"/>
                </a:cubicBezTo>
                <a:cubicBezTo>
                  <a:pt x="256" y="127"/>
                  <a:pt x="220" y="164"/>
                  <a:pt x="175" y="164"/>
                </a:cubicBezTo>
                <a:lnTo>
                  <a:pt x="81" y="164"/>
                </a:lnTo>
                <a:close/>
                <a:moveTo>
                  <a:pt x="173" y="135"/>
                </a:moveTo>
                <a:cubicBezTo>
                  <a:pt x="202" y="135"/>
                  <a:pt x="226" y="112"/>
                  <a:pt x="226" y="83"/>
                </a:cubicBezTo>
                <a:cubicBezTo>
                  <a:pt x="226" y="54"/>
                  <a:pt x="202" y="30"/>
                  <a:pt x="173" y="30"/>
                </a:cubicBezTo>
                <a:cubicBezTo>
                  <a:pt x="83" y="30"/>
                  <a:pt x="83" y="30"/>
                  <a:pt x="83" y="30"/>
                </a:cubicBezTo>
                <a:cubicBezTo>
                  <a:pt x="54" y="30"/>
                  <a:pt x="30" y="54"/>
                  <a:pt x="30" y="83"/>
                </a:cubicBezTo>
                <a:cubicBezTo>
                  <a:pt x="30" y="112"/>
                  <a:pt x="54" y="135"/>
                  <a:pt x="83" y="135"/>
                </a:cubicBezTo>
                <a:lnTo>
                  <a:pt x="173" y="135"/>
                </a:lnTo>
                <a:close/>
                <a:moveTo>
                  <a:pt x="766" y="164"/>
                </a:moveTo>
                <a:cubicBezTo>
                  <a:pt x="721" y="164"/>
                  <a:pt x="685" y="127"/>
                  <a:pt x="685" y="83"/>
                </a:cubicBezTo>
                <a:cubicBezTo>
                  <a:pt x="685" y="38"/>
                  <a:pt x="721" y="1"/>
                  <a:pt x="766" y="1"/>
                </a:cubicBezTo>
                <a:cubicBezTo>
                  <a:pt x="878" y="1"/>
                  <a:pt x="878" y="1"/>
                  <a:pt x="878" y="1"/>
                </a:cubicBezTo>
                <a:cubicBezTo>
                  <a:pt x="860" y="30"/>
                  <a:pt x="860" y="30"/>
                  <a:pt x="860" y="30"/>
                </a:cubicBezTo>
                <a:cubicBezTo>
                  <a:pt x="768" y="30"/>
                  <a:pt x="768" y="30"/>
                  <a:pt x="768" y="30"/>
                </a:cubicBezTo>
                <a:cubicBezTo>
                  <a:pt x="739" y="30"/>
                  <a:pt x="715" y="54"/>
                  <a:pt x="715" y="83"/>
                </a:cubicBezTo>
                <a:cubicBezTo>
                  <a:pt x="715" y="112"/>
                  <a:pt x="739" y="135"/>
                  <a:pt x="768" y="135"/>
                </a:cubicBezTo>
                <a:cubicBezTo>
                  <a:pt x="880" y="135"/>
                  <a:pt x="880" y="135"/>
                  <a:pt x="880" y="135"/>
                </a:cubicBezTo>
                <a:cubicBezTo>
                  <a:pt x="862" y="164"/>
                  <a:pt x="862" y="164"/>
                  <a:pt x="862" y="164"/>
                </a:cubicBezTo>
                <a:lnTo>
                  <a:pt x="766" y="164"/>
                </a:lnTo>
                <a:close/>
                <a:moveTo>
                  <a:pt x="1148" y="135"/>
                </a:moveTo>
                <a:cubicBezTo>
                  <a:pt x="1124" y="135"/>
                  <a:pt x="1103" y="119"/>
                  <a:pt x="1097" y="97"/>
                </a:cubicBezTo>
                <a:cubicBezTo>
                  <a:pt x="1230" y="97"/>
                  <a:pt x="1230" y="97"/>
                  <a:pt x="1230" y="97"/>
                </a:cubicBezTo>
                <a:cubicBezTo>
                  <a:pt x="1249" y="68"/>
                  <a:pt x="1249" y="68"/>
                  <a:pt x="1249" y="68"/>
                </a:cubicBezTo>
                <a:cubicBezTo>
                  <a:pt x="1097" y="68"/>
                  <a:pt x="1097" y="68"/>
                  <a:pt x="1097" y="68"/>
                </a:cubicBezTo>
                <a:cubicBezTo>
                  <a:pt x="1103" y="46"/>
                  <a:pt x="1123" y="30"/>
                  <a:pt x="1148" y="30"/>
                </a:cubicBezTo>
                <a:cubicBezTo>
                  <a:pt x="1239" y="30"/>
                  <a:pt x="1239" y="30"/>
                  <a:pt x="1239" y="30"/>
                </a:cubicBezTo>
                <a:cubicBezTo>
                  <a:pt x="1258" y="1"/>
                  <a:pt x="1258" y="1"/>
                  <a:pt x="1258" y="1"/>
                </a:cubicBezTo>
                <a:cubicBezTo>
                  <a:pt x="1145" y="1"/>
                  <a:pt x="1145" y="1"/>
                  <a:pt x="1145" y="1"/>
                </a:cubicBezTo>
                <a:cubicBezTo>
                  <a:pt x="1101" y="1"/>
                  <a:pt x="1064" y="38"/>
                  <a:pt x="1064" y="83"/>
                </a:cubicBezTo>
                <a:cubicBezTo>
                  <a:pt x="1064" y="127"/>
                  <a:pt x="1101" y="164"/>
                  <a:pt x="1145" y="164"/>
                </a:cubicBezTo>
                <a:cubicBezTo>
                  <a:pt x="1242" y="164"/>
                  <a:pt x="1242" y="164"/>
                  <a:pt x="1242" y="164"/>
                </a:cubicBezTo>
                <a:cubicBezTo>
                  <a:pt x="1260" y="135"/>
                  <a:pt x="1260" y="135"/>
                  <a:pt x="1260" y="135"/>
                </a:cubicBezTo>
                <a:lnTo>
                  <a:pt x="1148" y="135"/>
                </a:lnTo>
                <a:close/>
              </a:path>
            </a:pathLst>
          </a:custGeom>
          <a:solidFill>
            <a:srgbClr val="0072C6"/>
          </a:solidFill>
          <a:ln>
            <a:noFill/>
          </a:ln>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72" name="TextBox 71"/>
          <p:cNvSpPr txBox="1"/>
          <p:nvPr/>
        </p:nvSpPr>
        <p:spPr>
          <a:xfrm>
            <a:off x="6833350" y="4829473"/>
            <a:ext cx="1159098" cy="470202"/>
          </a:xfrm>
          <a:prstGeom prst="rect">
            <a:avLst/>
          </a:prstGeom>
          <a:noFill/>
        </p:spPr>
        <p:txBody>
          <a:bodyPr wrap="square" rtlCol="0">
            <a:spAutoFit/>
          </a:bodyPr>
          <a:lstStyle/>
          <a:p>
            <a:pPr defTabSz="932418"/>
            <a:r>
              <a:rPr lang="en-US" sz="1198" dirty="0">
                <a:solidFill>
                  <a:srgbClr val="505050"/>
                </a:solidFill>
              </a:rPr>
              <a:t>Configuration</a:t>
            </a:r>
            <a:br>
              <a:rPr lang="en-US" sz="1198" dirty="0">
                <a:solidFill>
                  <a:srgbClr val="505050"/>
                </a:solidFill>
              </a:rPr>
            </a:br>
            <a:r>
              <a:rPr lang="en-US" sz="1198" dirty="0">
                <a:solidFill>
                  <a:srgbClr val="505050"/>
                </a:solidFill>
              </a:rPr>
              <a:t>management</a:t>
            </a:r>
          </a:p>
        </p:txBody>
      </p:sp>
      <p:cxnSp>
        <p:nvCxnSpPr>
          <p:cNvPr id="122" name="Straight Connector 121"/>
          <p:cNvCxnSpPr/>
          <p:nvPr/>
        </p:nvCxnSpPr>
        <p:spPr>
          <a:xfrm>
            <a:off x="6929929" y="1435993"/>
            <a:ext cx="5233112"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929929" y="2080826"/>
            <a:ext cx="5233112"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929929" y="2757553"/>
            <a:ext cx="5233112"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929929" y="3455543"/>
            <a:ext cx="5233112"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929929" y="4766470"/>
            <a:ext cx="5233112"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6929929" y="4153533"/>
            <a:ext cx="5233112"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925237" y="5875412"/>
            <a:ext cx="5233112"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8"/>
          <p:cNvGrpSpPr>
            <a:grpSpLocks noChangeAspect="1"/>
          </p:cNvGrpSpPr>
          <p:nvPr/>
        </p:nvGrpSpPr>
        <p:grpSpPr bwMode="auto">
          <a:xfrm>
            <a:off x="9892292" y="4967861"/>
            <a:ext cx="677760" cy="184569"/>
            <a:chOff x="6118" y="3499"/>
            <a:chExt cx="448" cy="122"/>
          </a:xfrm>
          <a:solidFill>
            <a:srgbClr val="5C90C4"/>
          </a:solidFill>
        </p:grpSpPr>
        <p:sp>
          <p:nvSpPr>
            <p:cNvPr id="25" name="Freeform 9"/>
            <p:cNvSpPr>
              <a:spLocks/>
            </p:cNvSpPr>
            <p:nvPr/>
          </p:nvSpPr>
          <p:spPr bwMode="auto">
            <a:xfrm>
              <a:off x="6118" y="3499"/>
              <a:ext cx="88" cy="122"/>
            </a:xfrm>
            <a:custGeom>
              <a:avLst/>
              <a:gdLst>
                <a:gd name="T0" fmla="*/ 154 w 157"/>
                <a:gd name="T1" fmla="*/ 93 h 216"/>
                <a:gd name="T2" fmla="*/ 87 w 157"/>
                <a:gd name="T3" fmla="*/ 93 h 216"/>
                <a:gd name="T4" fmla="*/ 83 w 157"/>
                <a:gd name="T5" fmla="*/ 96 h 216"/>
                <a:gd name="T6" fmla="*/ 83 w 157"/>
                <a:gd name="T7" fmla="*/ 129 h 216"/>
                <a:gd name="T8" fmla="*/ 87 w 157"/>
                <a:gd name="T9" fmla="*/ 132 h 216"/>
                <a:gd name="T10" fmla="*/ 113 w 157"/>
                <a:gd name="T11" fmla="*/ 132 h 216"/>
                <a:gd name="T12" fmla="*/ 113 w 157"/>
                <a:gd name="T13" fmla="*/ 173 h 216"/>
                <a:gd name="T14" fmla="*/ 91 w 157"/>
                <a:gd name="T15" fmla="*/ 175 h 216"/>
                <a:gd name="T16" fmla="*/ 45 w 157"/>
                <a:gd name="T17" fmla="*/ 109 h 216"/>
                <a:gd name="T18" fmla="*/ 99 w 157"/>
                <a:gd name="T19" fmla="*/ 42 h 216"/>
                <a:gd name="T20" fmla="*/ 137 w 157"/>
                <a:gd name="T21" fmla="*/ 48 h 216"/>
                <a:gd name="T22" fmla="*/ 141 w 157"/>
                <a:gd name="T23" fmla="*/ 45 h 216"/>
                <a:gd name="T24" fmla="*/ 149 w 157"/>
                <a:gd name="T25" fmla="*/ 13 h 216"/>
                <a:gd name="T26" fmla="*/ 147 w 157"/>
                <a:gd name="T27" fmla="*/ 11 h 216"/>
                <a:gd name="T28" fmla="*/ 91 w 157"/>
                <a:gd name="T29" fmla="*/ 0 h 216"/>
                <a:gd name="T30" fmla="*/ 0 w 157"/>
                <a:gd name="T31" fmla="*/ 111 h 216"/>
                <a:gd name="T32" fmla="*/ 97 w 157"/>
                <a:gd name="T33" fmla="*/ 216 h 216"/>
                <a:gd name="T34" fmla="*/ 156 w 157"/>
                <a:gd name="T35" fmla="*/ 200 h 216"/>
                <a:gd name="T36" fmla="*/ 157 w 157"/>
                <a:gd name="T37" fmla="*/ 198 h 216"/>
                <a:gd name="T38" fmla="*/ 157 w 157"/>
                <a:gd name="T39" fmla="*/ 96 h 216"/>
                <a:gd name="T40" fmla="*/ 154 w 157"/>
                <a:gd name="T41" fmla="*/ 9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7" h="216">
                  <a:moveTo>
                    <a:pt x="154" y="93"/>
                  </a:moveTo>
                  <a:cubicBezTo>
                    <a:pt x="87" y="93"/>
                    <a:pt x="87" y="93"/>
                    <a:pt x="87" y="93"/>
                  </a:cubicBezTo>
                  <a:cubicBezTo>
                    <a:pt x="85" y="93"/>
                    <a:pt x="83" y="94"/>
                    <a:pt x="83" y="96"/>
                  </a:cubicBezTo>
                  <a:cubicBezTo>
                    <a:pt x="83" y="129"/>
                    <a:pt x="83" y="129"/>
                    <a:pt x="83" y="129"/>
                  </a:cubicBezTo>
                  <a:cubicBezTo>
                    <a:pt x="83" y="130"/>
                    <a:pt x="85" y="132"/>
                    <a:pt x="87" y="132"/>
                  </a:cubicBezTo>
                  <a:cubicBezTo>
                    <a:pt x="113" y="132"/>
                    <a:pt x="113" y="132"/>
                    <a:pt x="113" y="132"/>
                  </a:cubicBezTo>
                  <a:cubicBezTo>
                    <a:pt x="113" y="173"/>
                    <a:pt x="113" y="173"/>
                    <a:pt x="113" y="173"/>
                  </a:cubicBezTo>
                  <a:cubicBezTo>
                    <a:pt x="113" y="173"/>
                    <a:pt x="107" y="175"/>
                    <a:pt x="91" y="175"/>
                  </a:cubicBezTo>
                  <a:cubicBezTo>
                    <a:pt x="71" y="175"/>
                    <a:pt x="45" y="168"/>
                    <a:pt x="45" y="109"/>
                  </a:cubicBezTo>
                  <a:cubicBezTo>
                    <a:pt x="45" y="50"/>
                    <a:pt x="73" y="42"/>
                    <a:pt x="99" y="42"/>
                  </a:cubicBezTo>
                  <a:cubicBezTo>
                    <a:pt x="121" y="42"/>
                    <a:pt x="131" y="46"/>
                    <a:pt x="137" y="48"/>
                  </a:cubicBezTo>
                  <a:cubicBezTo>
                    <a:pt x="139" y="48"/>
                    <a:pt x="141" y="47"/>
                    <a:pt x="141" y="45"/>
                  </a:cubicBezTo>
                  <a:cubicBezTo>
                    <a:pt x="149" y="13"/>
                    <a:pt x="149" y="13"/>
                    <a:pt x="149" y="13"/>
                  </a:cubicBezTo>
                  <a:cubicBezTo>
                    <a:pt x="149" y="12"/>
                    <a:pt x="148" y="11"/>
                    <a:pt x="147" y="11"/>
                  </a:cubicBezTo>
                  <a:cubicBezTo>
                    <a:pt x="145" y="9"/>
                    <a:pt x="129" y="0"/>
                    <a:pt x="91" y="0"/>
                  </a:cubicBezTo>
                  <a:cubicBezTo>
                    <a:pt x="46" y="0"/>
                    <a:pt x="0" y="19"/>
                    <a:pt x="0" y="111"/>
                  </a:cubicBezTo>
                  <a:cubicBezTo>
                    <a:pt x="0" y="203"/>
                    <a:pt x="52" y="216"/>
                    <a:pt x="97" y="216"/>
                  </a:cubicBezTo>
                  <a:cubicBezTo>
                    <a:pt x="133" y="216"/>
                    <a:pt x="156" y="200"/>
                    <a:pt x="156" y="200"/>
                  </a:cubicBezTo>
                  <a:cubicBezTo>
                    <a:pt x="157" y="200"/>
                    <a:pt x="157" y="199"/>
                    <a:pt x="157" y="198"/>
                  </a:cubicBezTo>
                  <a:cubicBezTo>
                    <a:pt x="157" y="96"/>
                    <a:pt x="157" y="96"/>
                    <a:pt x="157" y="96"/>
                  </a:cubicBezTo>
                  <a:cubicBezTo>
                    <a:pt x="157" y="94"/>
                    <a:pt x="155" y="93"/>
                    <a:pt x="154"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26" name="Freeform 10"/>
            <p:cNvSpPr>
              <a:spLocks/>
            </p:cNvSpPr>
            <p:nvPr/>
          </p:nvSpPr>
          <p:spPr bwMode="auto">
            <a:xfrm>
              <a:off x="6316" y="3503"/>
              <a:ext cx="82" cy="115"/>
            </a:xfrm>
            <a:custGeom>
              <a:avLst/>
              <a:gdLst>
                <a:gd name="T0" fmla="*/ 147 w 147"/>
                <a:gd name="T1" fmla="*/ 3 h 204"/>
                <a:gd name="T2" fmla="*/ 144 w 147"/>
                <a:gd name="T3" fmla="*/ 0 h 204"/>
                <a:gd name="T4" fmla="*/ 107 w 147"/>
                <a:gd name="T5" fmla="*/ 0 h 204"/>
                <a:gd name="T6" fmla="*/ 103 w 147"/>
                <a:gd name="T7" fmla="*/ 3 h 204"/>
                <a:gd name="T8" fmla="*/ 103 w 147"/>
                <a:gd name="T9" fmla="*/ 76 h 204"/>
                <a:gd name="T10" fmla="*/ 44 w 147"/>
                <a:gd name="T11" fmla="*/ 76 h 204"/>
                <a:gd name="T12" fmla="*/ 44 w 147"/>
                <a:gd name="T13" fmla="*/ 3 h 204"/>
                <a:gd name="T14" fmla="*/ 41 w 147"/>
                <a:gd name="T15" fmla="*/ 0 h 204"/>
                <a:gd name="T16" fmla="*/ 4 w 147"/>
                <a:gd name="T17" fmla="*/ 0 h 204"/>
                <a:gd name="T18" fmla="*/ 0 w 147"/>
                <a:gd name="T19" fmla="*/ 3 h 204"/>
                <a:gd name="T20" fmla="*/ 0 w 147"/>
                <a:gd name="T21" fmla="*/ 201 h 204"/>
                <a:gd name="T22" fmla="*/ 4 w 147"/>
                <a:gd name="T23" fmla="*/ 204 h 204"/>
                <a:gd name="T24" fmla="*/ 41 w 147"/>
                <a:gd name="T25" fmla="*/ 204 h 204"/>
                <a:gd name="T26" fmla="*/ 44 w 147"/>
                <a:gd name="T27" fmla="*/ 201 h 204"/>
                <a:gd name="T28" fmla="*/ 44 w 147"/>
                <a:gd name="T29" fmla="*/ 116 h 204"/>
                <a:gd name="T30" fmla="*/ 103 w 147"/>
                <a:gd name="T31" fmla="*/ 116 h 204"/>
                <a:gd name="T32" fmla="*/ 103 w 147"/>
                <a:gd name="T33" fmla="*/ 201 h 204"/>
                <a:gd name="T34" fmla="*/ 106 w 147"/>
                <a:gd name="T35" fmla="*/ 204 h 204"/>
                <a:gd name="T36" fmla="*/ 144 w 147"/>
                <a:gd name="T37" fmla="*/ 204 h 204"/>
                <a:gd name="T38" fmla="*/ 147 w 147"/>
                <a:gd name="T39" fmla="*/ 201 h 204"/>
                <a:gd name="T40" fmla="*/ 147 w 147"/>
                <a:gd name="T41" fmla="*/ 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04">
                  <a:moveTo>
                    <a:pt x="147" y="3"/>
                  </a:moveTo>
                  <a:cubicBezTo>
                    <a:pt x="147" y="1"/>
                    <a:pt x="146" y="0"/>
                    <a:pt x="144" y="0"/>
                  </a:cubicBezTo>
                  <a:cubicBezTo>
                    <a:pt x="107" y="0"/>
                    <a:pt x="107" y="0"/>
                    <a:pt x="107" y="0"/>
                  </a:cubicBezTo>
                  <a:cubicBezTo>
                    <a:pt x="105" y="0"/>
                    <a:pt x="103" y="1"/>
                    <a:pt x="103" y="3"/>
                  </a:cubicBezTo>
                  <a:cubicBezTo>
                    <a:pt x="103" y="3"/>
                    <a:pt x="103" y="76"/>
                    <a:pt x="103" y="76"/>
                  </a:cubicBezTo>
                  <a:cubicBezTo>
                    <a:pt x="44" y="76"/>
                    <a:pt x="44" y="76"/>
                    <a:pt x="44" y="76"/>
                  </a:cubicBezTo>
                  <a:cubicBezTo>
                    <a:pt x="44" y="3"/>
                    <a:pt x="44" y="3"/>
                    <a:pt x="44" y="3"/>
                  </a:cubicBezTo>
                  <a:cubicBezTo>
                    <a:pt x="44" y="1"/>
                    <a:pt x="43" y="0"/>
                    <a:pt x="41" y="0"/>
                  </a:cubicBezTo>
                  <a:cubicBezTo>
                    <a:pt x="4" y="0"/>
                    <a:pt x="4" y="0"/>
                    <a:pt x="4" y="0"/>
                  </a:cubicBezTo>
                  <a:cubicBezTo>
                    <a:pt x="2" y="0"/>
                    <a:pt x="0" y="1"/>
                    <a:pt x="0" y="3"/>
                  </a:cubicBezTo>
                  <a:cubicBezTo>
                    <a:pt x="0" y="201"/>
                    <a:pt x="0" y="201"/>
                    <a:pt x="0" y="201"/>
                  </a:cubicBezTo>
                  <a:cubicBezTo>
                    <a:pt x="0" y="203"/>
                    <a:pt x="2" y="204"/>
                    <a:pt x="4" y="204"/>
                  </a:cubicBezTo>
                  <a:cubicBezTo>
                    <a:pt x="41" y="204"/>
                    <a:pt x="41" y="204"/>
                    <a:pt x="41" y="204"/>
                  </a:cubicBezTo>
                  <a:cubicBezTo>
                    <a:pt x="43" y="204"/>
                    <a:pt x="44" y="203"/>
                    <a:pt x="44" y="201"/>
                  </a:cubicBezTo>
                  <a:cubicBezTo>
                    <a:pt x="44" y="116"/>
                    <a:pt x="44" y="116"/>
                    <a:pt x="44" y="116"/>
                  </a:cubicBezTo>
                  <a:cubicBezTo>
                    <a:pt x="103" y="116"/>
                    <a:pt x="103" y="116"/>
                    <a:pt x="103" y="116"/>
                  </a:cubicBezTo>
                  <a:cubicBezTo>
                    <a:pt x="103" y="116"/>
                    <a:pt x="103" y="201"/>
                    <a:pt x="103" y="201"/>
                  </a:cubicBezTo>
                  <a:cubicBezTo>
                    <a:pt x="103" y="203"/>
                    <a:pt x="105" y="204"/>
                    <a:pt x="106" y="204"/>
                  </a:cubicBezTo>
                  <a:cubicBezTo>
                    <a:pt x="144" y="204"/>
                    <a:pt x="144" y="204"/>
                    <a:pt x="144" y="204"/>
                  </a:cubicBezTo>
                  <a:cubicBezTo>
                    <a:pt x="146" y="204"/>
                    <a:pt x="147" y="203"/>
                    <a:pt x="147" y="201"/>
                  </a:cubicBezTo>
                  <a:lnTo>
                    <a:pt x="14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27" name="Oval 11"/>
            <p:cNvSpPr>
              <a:spLocks noChangeArrowheads="1"/>
            </p:cNvSpPr>
            <p:nvPr/>
          </p:nvSpPr>
          <p:spPr bwMode="auto">
            <a:xfrm>
              <a:off x="6217" y="3506"/>
              <a:ext cx="27"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28" name="Freeform 12"/>
            <p:cNvSpPr>
              <a:spLocks/>
            </p:cNvSpPr>
            <p:nvPr/>
          </p:nvSpPr>
          <p:spPr bwMode="auto">
            <a:xfrm>
              <a:off x="6218" y="3540"/>
              <a:ext cx="25" cy="78"/>
            </a:xfrm>
            <a:custGeom>
              <a:avLst/>
              <a:gdLst>
                <a:gd name="T0" fmla="*/ 44 w 44"/>
                <a:gd name="T1" fmla="*/ 94 h 139"/>
                <a:gd name="T2" fmla="*/ 44 w 44"/>
                <a:gd name="T3" fmla="*/ 3 h 139"/>
                <a:gd name="T4" fmla="*/ 41 w 44"/>
                <a:gd name="T5" fmla="*/ 0 h 139"/>
                <a:gd name="T6" fmla="*/ 3 w 44"/>
                <a:gd name="T7" fmla="*/ 0 h 139"/>
                <a:gd name="T8" fmla="*/ 0 w 44"/>
                <a:gd name="T9" fmla="*/ 3 h 139"/>
                <a:gd name="T10" fmla="*/ 0 w 44"/>
                <a:gd name="T11" fmla="*/ 134 h 139"/>
                <a:gd name="T12" fmla="*/ 6 w 44"/>
                <a:gd name="T13" fmla="*/ 139 h 139"/>
                <a:gd name="T14" fmla="*/ 40 w 44"/>
                <a:gd name="T15" fmla="*/ 139 h 139"/>
                <a:gd name="T16" fmla="*/ 44 w 44"/>
                <a:gd name="T17" fmla="*/ 134 h 139"/>
                <a:gd name="T18" fmla="*/ 44 w 44"/>
                <a:gd name="T19" fmla="*/ 9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39">
                  <a:moveTo>
                    <a:pt x="44" y="94"/>
                  </a:moveTo>
                  <a:cubicBezTo>
                    <a:pt x="44" y="89"/>
                    <a:pt x="44" y="3"/>
                    <a:pt x="44" y="3"/>
                  </a:cubicBezTo>
                  <a:cubicBezTo>
                    <a:pt x="44" y="1"/>
                    <a:pt x="43" y="0"/>
                    <a:pt x="41" y="0"/>
                  </a:cubicBezTo>
                  <a:cubicBezTo>
                    <a:pt x="3" y="0"/>
                    <a:pt x="3" y="0"/>
                    <a:pt x="3" y="0"/>
                  </a:cubicBezTo>
                  <a:cubicBezTo>
                    <a:pt x="2" y="0"/>
                    <a:pt x="0" y="2"/>
                    <a:pt x="0" y="3"/>
                  </a:cubicBezTo>
                  <a:cubicBezTo>
                    <a:pt x="0" y="3"/>
                    <a:pt x="0" y="113"/>
                    <a:pt x="0" y="134"/>
                  </a:cubicBezTo>
                  <a:cubicBezTo>
                    <a:pt x="0" y="138"/>
                    <a:pt x="3" y="139"/>
                    <a:pt x="6" y="139"/>
                  </a:cubicBezTo>
                  <a:cubicBezTo>
                    <a:pt x="6" y="139"/>
                    <a:pt x="22" y="139"/>
                    <a:pt x="40" y="139"/>
                  </a:cubicBezTo>
                  <a:cubicBezTo>
                    <a:pt x="43" y="139"/>
                    <a:pt x="44" y="137"/>
                    <a:pt x="44" y="134"/>
                  </a:cubicBezTo>
                  <a:cubicBezTo>
                    <a:pt x="44" y="127"/>
                    <a:pt x="44" y="100"/>
                    <a:pt x="44"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29" name="Freeform 13"/>
            <p:cNvSpPr>
              <a:spLocks/>
            </p:cNvSpPr>
            <p:nvPr/>
          </p:nvSpPr>
          <p:spPr bwMode="auto">
            <a:xfrm>
              <a:off x="6409" y="3540"/>
              <a:ext cx="72" cy="81"/>
            </a:xfrm>
            <a:custGeom>
              <a:avLst/>
              <a:gdLst>
                <a:gd name="T0" fmla="*/ 125 w 128"/>
                <a:gd name="T1" fmla="*/ 0 h 143"/>
                <a:gd name="T2" fmla="*/ 87 w 128"/>
                <a:gd name="T3" fmla="*/ 0 h 143"/>
                <a:gd name="T4" fmla="*/ 84 w 128"/>
                <a:gd name="T5" fmla="*/ 3 h 143"/>
                <a:gd name="T6" fmla="*/ 84 w 128"/>
                <a:gd name="T7" fmla="*/ 100 h 143"/>
                <a:gd name="T8" fmla="*/ 61 w 128"/>
                <a:gd name="T9" fmla="*/ 107 h 143"/>
                <a:gd name="T10" fmla="*/ 44 w 128"/>
                <a:gd name="T11" fmla="*/ 88 h 143"/>
                <a:gd name="T12" fmla="*/ 44 w 128"/>
                <a:gd name="T13" fmla="*/ 3 h 143"/>
                <a:gd name="T14" fmla="*/ 41 w 128"/>
                <a:gd name="T15" fmla="*/ 0 h 143"/>
                <a:gd name="T16" fmla="*/ 3 w 128"/>
                <a:gd name="T17" fmla="*/ 0 h 143"/>
                <a:gd name="T18" fmla="*/ 0 w 128"/>
                <a:gd name="T19" fmla="*/ 3 h 143"/>
                <a:gd name="T20" fmla="*/ 0 w 128"/>
                <a:gd name="T21" fmla="*/ 94 h 143"/>
                <a:gd name="T22" fmla="*/ 52 w 128"/>
                <a:gd name="T23" fmla="*/ 143 h 143"/>
                <a:gd name="T24" fmla="*/ 97 w 128"/>
                <a:gd name="T25" fmla="*/ 129 h 143"/>
                <a:gd name="T26" fmla="*/ 98 w 128"/>
                <a:gd name="T27" fmla="*/ 138 h 143"/>
                <a:gd name="T28" fmla="*/ 101 w 128"/>
                <a:gd name="T29" fmla="*/ 139 h 143"/>
                <a:gd name="T30" fmla="*/ 125 w 128"/>
                <a:gd name="T31" fmla="*/ 139 h 143"/>
                <a:gd name="T32" fmla="*/ 128 w 128"/>
                <a:gd name="T33" fmla="*/ 136 h 143"/>
                <a:gd name="T34" fmla="*/ 128 w 128"/>
                <a:gd name="T35" fmla="*/ 3 h 143"/>
                <a:gd name="T36" fmla="*/ 125 w 128"/>
                <a:gd name="T3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143">
                  <a:moveTo>
                    <a:pt x="125" y="0"/>
                  </a:moveTo>
                  <a:cubicBezTo>
                    <a:pt x="87" y="0"/>
                    <a:pt x="87" y="0"/>
                    <a:pt x="87" y="0"/>
                  </a:cubicBezTo>
                  <a:cubicBezTo>
                    <a:pt x="86" y="0"/>
                    <a:pt x="84" y="2"/>
                    <a:pt x="84" y="3"/>
                  </a:cubicBezTo>
                  <a:cubicBezTo>
                    <a:pt x="84" y="100"/>
                    <a:pt x="84" y="100"/>
                    <a:pt x="84" y="100"/>
                  </a:cubicBezTo>
                  <a:cubicBezTo>
                    <a:pt x="84" y="100"/>
                    <a:pt x="75" y="107"/>
                    <a:pt x="61" y="107"/>
                  </a:cubicBezTo>
                  <a:cubicBezTo>
                    <a:pt x="48" y="107"/>
                    <a:pt x="44" y="101"/>
                    <a:pt x="44" y="88"/>
                  </a:cubicBezTo>
                  <a:cubicBezTo>
                    <a:pt x="44" y="75"/>
                    <a:pt x="44" y="3"/>
                    <a:pt x="44" y="3"/>
                  </a:cubicBezTo>
                  <a:cubicBezTo>
                    <a:pt x="44" y="2"/>
                    <a:pt x="43" y="0"/>
                    <a:pt x="41" y="0"/>
                  </a:cubicBezTo>
                  <a:cubicBezTo>
                    <a:pt x="3" y="0"/>
                    <a:pt x="3" y="0"/>
                    <a:pt x="3" y="0"/>
                  </a:cubicBezTo>
                  <a:cubicBezTo>
                    <a:pt x="1" y="0"/>
                    <a:pt x="0" y="2"/>
                    <a:pt x="0" y="3"/>
                  </a:cubicBezTo>
                  <a:cubicBezTo>
                    <a:pt x="0" y="3"/>
                    <a:pt x="0" y="55"/>
                    <a:pt x="0" y="94"/>
                  </a:cubicBezTo>
                  <a:cubicBezTo>
                    <a:pt x="0" y="134"/>
                    <a:pt x="22" y="143"/>
                    <a:pt x="52" y="143"/>
                  </a:cubicBezTo>
                  <a:cubicBezTo>
                    <a:pt x="77" y="143"/>
                    <a:pt x="97" y="129"/>
                    <a:pt x="97" y="129"/>
                  </a:cubicBezTo>
                  <a:cubicBezTo>
                    <a:pt x="97" y="129"/>
                    <a:pt x="98" y="137"/>
                    <a:pt x="98" y="138"/>
                  </a:cubicBezTo>
                  <a:cubicBezTo>
                    <a:pt x="98" y="138"/>
                    <a:pt x="100" y="139"/>
                    <a:pt x="101" y="139"/>
                  </a:cubicBezTo>
                  <a:cubicBezTo>
                    <a:pt x="125" y="139"/>
                    <a:pt x="125" y="139"/>
                    <a:pt x="125" y="139"/>
                  </a:cubicBezTo>
                  <a:cubicBezTo>
                    <a:pt x="127" y="139"/>
                    <a:pt x="128" y="138"/>
                    <a:pt x="128" y="136"/>
                  </a:cubicBezTo>
                  <a:cubicBezTo>
                    <a:pt x="128" y="3"/>
                    <a:pt x="128" y="3"/>
                    <a:pt x="128" y="3"/>
                  </a:cubicBezTo>
                  <a:cubicBezTo>
                    <a:pt x="128" y="2"/>
                    <a:pt x="127" y="0"/>
                    <a:pt x="1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30" name="Freeform 14"/>
            <p:cNvSpPr>
              <a:spLocks noEditPoints="1"/>
            </p:cNvSpPr>
            <p:nvPr/>
          </p:nvSpPr>
          <p:spPr bwMode="auto">
            <a:xfrm>
              <a:off x="6492" y="3503"/>
              <a:ext cx="74" cy="118"/>
            </a:xfrm>
            <a:custGeom>
              <a:avLst/>
              <a:gdLst>
                <a:gd name="T0" fmla="*/ 79 w 132"/>
                <a:gd name="T1" fmla="*/ 61 h 208"/>
                <a:gd name="T2" fmla="*/ 44 w 132"/>
                <a:gd name="T3" fmla="*/ 70 h 208"/>
                <a:gd name="T4" fmla="*/ 44 w 132"/>
                <a:gd name="T5" fmla="*/ 3 h 208"/>
                <a:gd name="T6" fmla="*/ 41 w 132"/>
                <a:gd name="T7" fmla="*/ 0 h 208"/>
                <a:gd name="T8" fmla="*/ 3 w 132"/>
                <a:gd name="T9" fmla="*/ 0 h 208"/>
                <a:gd name="T10" fmla="*/ 0 w 132"/>
                <a:gd name="T11" fmla="*/ 3 h 208"/>
                <a:gd name="T12" fmla="*/ 0 w 132"/>
                <a:gd name="T13" fmla="*/ 201 h 208"/>
                <a:gd name="T14" fmla="*/ 3 w 132"/>
                <a:gd name="T15" fmla="*/ 204 h 208"/>
                <a:gd name="T16" fmla="*/ 29 w 132"/>
                <a:gd name="T17" fmla="*/ 204 h 208"/>
                <a:gd name="T18" fmla="*/ 32 w 132"/>
                <a:gd name="T19" fmla="*/ 202 h 208"/>
                <a:gd name="T20" fmla="*/ 33 w 132"/>
                <a:gd name="T21" fmla="*/ 193 h 208"/>
                <a:gd name="T22" fmla="*/ 78 w 132"/>
                <a:gd name="T23" fmla="*/ 208 h 208"/>
                <a:gd name="T24" fmla="*/ 132 w 132"/>
                <a:gd name="T25" fmla="*/ 130 h 208"/>
                <a:gd name="T26" fmla="*/ 79 w 132"/>
                <a:gd name="T27" fmla="*/ 61 h 208"/>
                <a:gd name="T28" fmla="*/ 65 w 132"/>
                <a:gd name="T29" fmla="*/ 172 h 208"/>
                <a:gd name="T30" fmla="*/ 43 w 132"/>
                <a:gd name="T31" fmla="*/ 166 h 208"/>
                <a:gd name="T32" fmla="*/ 43 w 132"/>
                <a:gd name="T33" fmla="*/ 103 h 208"/>
                <a:gd name="T34" fmla="*/ 62 w 132"/>
                <a:gd name="T35" fmla="*/ 97 h 208"/>
                <a:gd name="T36" fmla="*/ 89 w 132"/>
                <a:gd name="T37" fmla="*/ 132 h 208"/>
                <a:gd name="T38" fmla="*/ 65 w 132"/>
                <a:gd name="T39" fmla="*/ 17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208">
                  <a:moveTo>
                    <a:pt x="79" y="61"/>
                  </a:moveTo>
                  <a:cubicBezTo>
                    <a:pt x="58" y="61"/>
                    <a:pt x="44" y="70"/>
                    <a:pt x="44" y="70"/>
                  </a:cubicBezTo>
                  <a:cubicBezTo>
                    <a:pt x="44" y="3"/>
                    <a:pt x="44" y="3"/>
                    <a:pt x="44" y="3"/>
                  </a:cubicBezTo>
                  <a:cubicBezTo>
                    <a:pt x="44" y="1"/>
                    <a:pt x="42" y="0"/>
                    <a:pt x="41" y="0"/>
                  </a:cubicBezTo>
                  <a:cubicBezTo>
                    <a:pt x="3" y="0"/>
                    <a:pt x="3" y="0"/>
                    <a:pt x="3" y="0"/>
                  </a:cubicBezTo>
                  <a:cubicBezTo>
                    <a:pt x="1" y="0"/>
                    <a:pt x="0" y="1"/>
                    <a:pt x="0" y="3"/>
                  </a:cubicBezTo>
                  <a:cubicBezTo>
                    <a:pt x="0" y="201"/>
                    <a:pt x="0" y="201"/>
                    <a:pt x="0" y="201"/>
                  </a:cubicBezTo>
                  <a:cubicBezTo>
                    <a:pt x="0" y="203"/>
                    <a:pt x="1" y="204"/>
                    <a:pt x="3" y="204"/>
                  </a:cubicBezTo>
                  <a:cubicBezTo>
                    <a:pt x="3" y="204"/>
                    <a:pt x="29" y="204"/>
                    <a:pt x="29" y="204"/>
                  </a:cubicBezTo>
                  <a:cubicBezTo>
                    <a:pt x="30" y="204"/>
                    <a:pt x="31" y="203"/>
                    <a:pt x="32" y="202"/>
                  </a:cubicBezTo>
                  <a:cubicBezTo>
                    <a:pt x="32" y="201"/>
                    <a:pt x="33" y="193"/>
                    <a:pt x="33" y="193"/>
                  </a:cubicBezTo>
                  <a:cubicBezTo>
                    <a:pt x="33" y="193"/>
                    <a:pt x="49" y="208"/>
                    <a:pt x="78" y="208"/>
                  </a:cubicBezTo>
                  <a:cubicBezTo>
                    <a:pt x="113" y="208"/>
                    <a:pt x="132" y="190"/>
                    <a:pt x="132" y="130"/>
                  </a:cubicBezTo>
                  <a:cubicBezTo>
                    <a:pt x="132" y="69"/>
                    <a:pt x="101" y="61"/>
                    <a:pt x="79" y="61"/>
                  </a:cubicBezTo>
                  <a:close/>
                  <a:moveTo>
                    <a:pt x="65" y="172"/>
                  </a:moveTo>
                  <a:cubicBezTo>
                    <a:pt x="52" y="172"/>
                    <a:pt x="43" y="166"/>
                    <a:pt x="43" y="166"/>
                  </a:cubicBezTo>
                  <a:cubicBezTo>
                    <a:pt x="43" y="103"/>
                    <a:pt x="43" y="103"/>
                    <a:pt x="43" y="103"/>
                  </a:cubicBezTo>
                  <a:cubicBezTo>
                    <a:pt x="43" y="103"/>
                    <a:pt x="52" y="98"/>
                    <a:pt x="62" y="97"/>
                  </a:cubicBezTo>
                  <a:cubicBezTo>
                    <a:pt x="76" y="96"/>
                    <a:pt x="89" y="100"/>
                    <a:pt x="89" y="132"/>
                  </a:cubicBezTo>
                  <a:cubicBezTo>
                    <a:pt x="89" y="166"/>
                    <a:pt x="83" y="173"/>
                    <a:pt x="65"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31" name="Freeform 15"/>
            <p:cNvSpPr>
              <a:spLocks/>
            </p:cNvSpPr>
            <p:nvPr/>
          </p:nvSpPr>
          <p:spPr bwMode="auto">
            <a:xfrm>
              <a:off x="6250" y="3517"/>
              <a:ext cx="56" cy="104"/>
            </a:xfrm>
            <a:custGeom>
              <a:avLst/>
              <a:gdLst>
                <a:gd name="T0" fmla="*/ 95 w 98"/>
                <a:gd name="T1" fmla="*/ 40 h 183"/>
                <a:gd name="T2" fmla="*/ 66 w 98"/>
                <a:gd name="T3" fmla="*/ 40 h 183"/>
                <a:gd name="T4" fmla="*/ 66 w 98"/>
                <a:gd name="T5" fmla="*/ 2 h 183"/>
                <a:gd name="T6" fmla="*/ 64 w 98"/>
                <a:gd name="T7" fmla="*/ 0 h 183"/>
                <a:gd name="T8" fmla="*/ 25 w 98"/>
                <a:gd name="T9" fmla="*/ 0 h 183"/>
                <a:gd name="T10" fmla="*/ 23 w 98"/>
                <a:gd name="T11" fmla="*/ 2 h 183"/>
                <a:gd name="T12" fmla="*/ 23 w 98"/>
                <a:gd name="T13" fmla="*/ 41 h 183"/>
                <a:gd name="T14" fmla="*/ 2 w 98"/>
                <a:gd name="T15" fmla="*/ 46 h 183"/>
                <a:gd name="T16" fmla="*/ 0 w 98"/>
                <a:gd name="T17" fmla="*/ 49 h 183"/>
                <a:gd name="T18" fmla="*/ 0 w 98"/>
                <a:gd name="T19" fmla="*/ 73 h 183"/>
                <a:gd name="T20" fmla="*/ 3 w 98"/>
                <a:gd name="T21" fmla="*/ 77 h 183"/>
                <a:gd name="T22" fmla="*/ 23 w 98"/>
                <a:gd name="T23" fmla="*/ 77 h 183"/>
                <a:gd name="T24" fmla="*/ 23 w 98"/>
                <a:gd name="T25" fmla="*/ 135 h 183"/>
                <a:gd name="T26" fmla="*/ 74 w 98"/>
                <a:gd name="T27" fmla="*/ 183 h 183"/>
                <a:gd name="T28" fmla="*/ 97 w 98"/>
                <a:gd name="T29" fmla="*/ 179 h 183"/>
                <a:gd name="T30" fmla="*/ 98 w 98"/>
                <a:gd name="T31" fmla="*/ 176 h 183"/>
                <a:gd name="T32" fmla="*/ 98 w 98"/>
                <a:gd name="T33" fmla="*/ 149 h 183"/>
                <a:gd name="T34" fmla="*/ 95 w 98"/>
                <a:gd name="T35" fmla="*/ 146 h 183"/>
                <a:gd name="T36" fmla="*/ 85 w 98"/>
                <a:gd name="T37" fmla="*/ 147 h 183"/>
                <a:gd name="T38" fmla="*/ 66 w 98"/>
                <a:gd name="T39" fmla="*/ 132 h 183"/>
                <a:gd name="T40" fmla="*/ 66 w 98"/>
                <a:gd name="T41" fmla="*/ 77 h 183"/>
                <a:gd name="T42" fmla="*/ 95 w 98"/>
                <a:gd name="T43" fmla="*/ 77 h 183"/>
                <a:gd name="T44" fmla="*/ 98 w 98"/>
                <a:gd name="T45" fmla="*/ 73 h 183"/>
                <a:gd name="T46" fmla="*/ 98 w 98"/>
                <a:gd name="T47" fmla="*/ 43 h 183"/>
                <a:gd name="T48" fmla="*/ 95 w 98"/>
                <a:gd name="T49" fmla="*/ 4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83">
                  <a:moveTo>
                    <a:pt x="95" y="40"/>
                  </a:moveTo>
                  <a:cubicBezTo>
                    <a:pt x="66" y="40"/>
                    <a:pt x="66" y="40"/>
                    <a:pt x="66" y="40"/>
                  </a:cubicBezTo>
                  <a:cubicBezTo>
                    <a:pt x="66" y="40"/>
                    <a:pt x="66" y="2"/>
                    <a:pt x="66" y="2"/>
                  </a:cubicBezTo>
                  <a:cubicBezTo>
                    <a:pt x="66" y="1"/>
                    <a:pt x="66" y="0"/>
                    <a:pt x="64" y="0"/>
                  </a:cubicBezTo>
                  <a:cubicBezTo>
                    <a:pt x="25" y="0"/>
                    <a:pt x="25" y="0"/>
                    <a:pt x="25" y="0"/>
                  </a:cubicBezTo>
                  <a:cubicBezTo>
                    <a:pt x="24" y="0"/>
                    <a:pt x="23" y="1"/>
                    <a:pt x="23" y="2"/>
                  </a:cubicBezTo>
                  <a:cubicBezTo>
                    <a:pt x="23" y="41"/>
                    <a:pt x="23" y="41"/>
                    <a:pt x="23" y="41"/>
                  </a:cubicBezTo>
                  <a:cubicBezTo>
                    <a:pt x="23" y="41"/>
                    <a:pt x="4" y="46"/>
                    <a:pt x="2" y="46"/>
                  </a:cubicBezTo>
                  <a:cubicBezTo>
                    <a:pt x="1" y="46"/>
                    <a:pt x="0" y="48"/>
                    <a:pt x="0" y="49"/>
                  </a:cubicBezTo>
                  <a:cubicBezTo>
                    <a:pt x="0" y="73"/>
                    <a:pt x="0" y="73"/>
                    <a:pt x="0" y="73"/>
                  </a:cubicBezTo>
                  <a:cubicBezTo>
                    <a:pt x="0" y="75"/>
                    <a:pt x="2" y="77"/>
                    <a:pt x="3" y="77"/>
                  </a:cubicBezTo>
                  <a:cubicBezTo>
                    <a:pt x="23" y="77"/>
                    <a:pt x="23" y="77"/>
                    <a:pt x="23" y="77"/>
                  </a:cubicBezTo>
                  <a:cubicBezTo>
                    <a:pt x="23" y="77"/>
                    <a:pt x="23" y="102"/>
                    <a:pt x="23" y="135"/>
                  </a:cubicBezTo>
                  <a:cubicBezTo>
                    <a:pt x="23" y="178"/>
                    <a:pt x="54" y="183"/>
                    <a:pt x="74" y="183"/>
                  </a:cubicBezTo>
                  <a:cubicBezTo>
                    <a:pt x="84" y="183"/>
                    <a:pt x="95" y="180"/>
                    <a:pt x="97" y="179"/>
                  </a:cubicBezTo>
                  <a:cubicBezTo>
                    <a:pt x="98" y="179"/>
                    <a:pt x="98" y="177"/>
                    <a:pt x="98" y="176"/>
                  </a:cubicBezTo>
                  <a:cubicBezTo>
                    <a:pt x="98" y="149"/>
                    <a:pt x="98" y="149"/>
                    <a:pt x="98" y="149"/>
                  </a:cubicBezTo>
                  <a:cubicBezTo>
                    <a:pt x="98" y="148"/>
                    <a:pt x="97" y="146"/>
                    <a:pt x="95" y="146"/>
                  </a:cubicBezTo>
                  <a:cubicBezTo>
                    <a:pt x="94" y="146"/>
                    <a:pt x="89" y="147"/>
                    <a:pt x="85" y="147"/>
                  </a:cubicBezTo>
                  <a:cubicBezTo>
                    <a:pt x="71" y="147"/>
                    <a:pt x="66" y="141"/>
                    <a:pt x="66" y="132"/>
                  </a:cubicBezTo>
                  <a:cubicBezTo>
                    <a:pt x="66" y="124"/>
                    <a:pt x="66" y="77"/>
                    <a:pt x="66" y="77"/>
                  </a:cubicBezTo>
                  <a:cubicBezTo>
                    <a:pt x="95" y="77"/>
                    <a:pt x="95" y="77"/>
                    <a:pt x="95" y="77"/>
                  </a:cubicBezTo>
                  <a:cubicBezTo>
                    <a:pt x="97" y="77"/>
                    <a:pt x="98" y="75"/>
                    <a:pt x="98" y="73"/>
                  </a:cubicBezTo>
                  <a:cubicBezTo>
                    <a:pt x="98" y="43"/>
                    <a:pt x="98" y="43"/>
                    <a:pt x="98" y="43"/>
                  </a:cubicBezTo>
                  <a:cubicBezTo>
                    <a:pt x="98" y="41"/>
                    <a:pt x="97" y="40"/>
                    <a:pt x="9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grpSp>
      <p:grpSp>
        <p:nvGrpSpPr>
          <p:cNvPr id="32" name="Group 18"/>
          <p:cNvGrpSpPr>
            <a:grpSpLocks noChangeAspect="1"/>
          </p:cNvGrpSpPr>
          <p:nvPr/>
        </p:nvGrpSpPr>
        <p:grpSpPr bwMode="auto">
          <a:xfrm>
            <a:off x="7932496" y="2870795"/>
            <a:ext cx="405071" cy="474018"/>
            <a:chOff x="4997" y="2004"/>
            <a:chExt cx="282" cy="330"/>
          </a:xfrm>
          <a:solidFill>
            <a:srgbClr val="0072C6"/>
          </a:solidFill>
        </p:grpSpPr>
        <p:sp>
          <p:nvSpPr>
            <p:cNvPr id="34" name="Freeform 19"/>
            <p:cNvSpPr>
              <a:spLocks noEditPoints="1"/>
            </p:cNvSpPr>
            <p:nvPr/>
          </p:nvSpPr>
          <p:spPr bwMode="auto">
            <a:xfrm>
              <a:off x="4997" y="2108"/>
              <a:ext cx="282" cy="120"/>
            </a:xfrm>
            <a:custGeom>
              <a:avLst/>
              <a:gdLst>
                <a:gd name="T0" fmla="*/ 574 w 618"/>
                <a:gd name="T1" fmla="*/ 0 h 264"/>
                <a:gd name="T2" fmla="*/ 530 w 618"/>
                <a:gd name="T3" fmla="*/ 45 h 264"/>
                <a:gd name="T4" fmla="*/ 530 w 618"/>
                <a:gd name="T5" fmla="*/ 219 h 264"/>
                <a:gd name="T6" fmla="*/ 574 w 618"/>
                <a:gd name="T7" fmla="*/ 264 h 264"/>
                <a:gd name="T8" fmla="*/ 618 w 618"/>
                <a:gd name="T9" fmla="*/ 219 h 264"/>
                <a:gd name="T10" fmla="*/ 618 w 618"/>
                <a:gd name="T11" fmla="*/ 45 h 264"/>
                <a:gd name="T12" fmla="*/ 574 w 618"/>
                <a:gd name="T13" fmla="*/ 0 h 264"/>
                <a:gd name="T14" fmla="*/ 44 w 618"/>
                <a:gd name="T15" fmla="*/ 0 h 264"/>
                <a:gd name="T16" fmla="*/ 0 w 618"/>
                <a:gd name="T17" fmla="*/ 45 h 264"/>
                <a:gd name="T18" fmla="*/ 0 w 618"/>
                <a:gd name="T19" fmla="*/ 219 h 264"/>
                <a:gd name="T20" fmla="*/ 44 w 618"/>
                <a:gd name="T21" fmla="*/ 264 h 264"/>
                <a:gd name="T22" fmla="*/ 88 w 618"/>
                <a:gd name="T23" fmla="*/ 219 h 264"/>
                <a:gd name="T24" fmla="*/ 88 w 618"/>
                <a:gd name="T25" fmla="*/ 45 h 264"/>
                <a:gd name="T26" fmla="*/ 44 w 618"/>
                <a:gd name="T27"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8" h="264">
                  <a:moveTo>
                    <a:pt x="574" y="0"/>
                  </a:moveTo>
                  <a:cubicBezTo>
                    <a:pt x="550" y="0"/>
                    <a:pt x="530" y="20"/>
                    <a:pt x="530" y="45"/>
                  </a:cubicBezTo>
                  <a:cubicBezTo>
                    <a:pt x="530" y="219"/>
                    <a:pt x="530" y="219"/>
                    <a:pt x="530" y="219"/>
                  </a:cubicBezTo>
                  <a:cubicBezTo>
                    <a:pt x="530" y="244"/>
                    <a:pt x="550" y="264"/>
                    <a:pt x="574" y="264"/>
                  </a:cubicBezTo>
                  <a:cubicBezTo>
                    <a:pt x="598" y="264"/>
                    <a:pt x="618" y="244"/>
                    <a:pt x="618" y="219"/>
                  </a:cubicBezTo>
                  <a:cubicBezTo>
                    <a:pt x="618" y="45"/>
                    <a:pt x="618" y="45"/>
                    <a:pt x="618" y="45"/>
                  </a:cubicBezTo>
                  <a:cubicBezTo>
                    <a:pt x="618" y="20"/>
                    <a:pt x="598" y="0"/>
                    <a:pt x="574" y="0"/>
                  </a:cubicBezTo>
                  <a:close/>
                  <a:moveTo>
                    <a:pt x="44" y="0"/>
                  </a:moveTo>
                  <a:cubicBezTo>
                    <a:pt x="20" y="0"/>
                    <a:pt x="0" y="20"/>
                    <a:pt x="0" y="45"/>
                  </a:cubicBezTo>
                  <a:cubicBezTo>
                    <a:pt x="0" y="219"/>
                    <a:pt x="0" y="219"/>
                    <a:pt x="0" y="219"/>
                  </a:cubicBezTo>
                  <a:cubicBezTo>
                    <a:pt x="0" y="244"/>
                    <a:pt x="20" y="264"/>
                    <a:pt x="44" y="264"/>
                  </a:cubicBezTo>
                  <a:cubicBezTo>
                    <a:pt x="68" y="264"/>
                    <a:pt x="88" y="244"/>
                    <a:pt x="88" y="219"/>
                  </a:cubicBezTo>
                  <a:cubicBezTo>
                    <a:pt x="88" y="45"/>
                    <a:pt x="88" y="45"/>
                    <a:pt x="88" y="45"/>
                  </a:cubicBezTo>
                  <a:cubicBezTo>
                    <a:pt x="88" y="20"/>
                    <a:pt x="68" y="0"/>
                    <a:pt x="44" y="0"/>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35" name="Freeform 20"/>
            <p:cNvSpPr>
              <a:spLocks/>
            </p:cNvSpPr>
            <p:nvPr/>
          </p:nvSpPr>
          <p:spPr bwMode="auto">
            <a:xfrm>
              <a:off x="5049" y="2108"/>
              <a:ext cx="178" cy="226"/>
            </a:xfrm>
            <a:custGeom>
              <a:avLst/>
              <a:gdLst>
                <a:gd name="T0" fmla="*/ 0 w 390"/>
                <a:gd name="T1" fmla="*/ 0 h 495"/>
                <a:gd name="T2" fmla="*/ 0 w 390"/>
                <a:gd name="T3" fmla="*/ 319 h 495"/>
                <a:gd name="T4" fmla="*/ 34 w 390"/>
                <a:gd name="T5" fmla="*/ 353 h 495"/>
                <a:gd name="T6" fmla="*/ 73 w 390"/>
                <a:gd name="T7" fmla="*/ 353 h 495"/>
                <a:gd name="T8" fmla="*/ 73 w 390"/>
                <a:gd name="T9" fmla="*/ 450 h 495"/>
                <a:gd name="T10" fmla="*/ 117 w 390"/>
                <a:gd name="T11" fmla="*/ 495 h 495"/>
                <a:gd name="T12" fmla="*/ 161 w 390"/>
                <a:gd name="T13" fmla="*/ 450 h 495"/>
                <a:gd name="T14" fmla="*/ 161 w 390"/>
                <a:gd name="T15" fmla="*/ 353 h 495"/>
                <a:gd name="T16" fmla="*/ 229 w 390"/>
                <a:gd name="T17" fmla="*/ 353 h 495"/>
                <a:gd name="T18" fmla="*/ 229 w 390"/>
                <a:gd name="T19" fmla="*/ 450 h 495"/>
                <a:gd name="T20" fmla="*/ 273 w 390"/>
                <a:gd name="T21" fmla="*/ 495 h 495"/>
                <a:gd name="T22" fmla="*/ 317 w 390"/>
                <a:gd name="T23" fmla="*/ 450 h 495"/>
                <a:gd name="T24" fmla="*/ 317 w 390"/>
                <a:gd name="T25" fmla="*/ 353 h 495"/>
                <a:gd name="T26" fmla="*/ 356 w 390"/>
                <a:gd name="T27" fmla="*/ 353 h 495"/>
                <a:gd name="T28" fmla="*/ 390 w 390"/>
                <a:gd name="T29" fmla="*/ 319 h 495"/>
                <a:gd name="T30" fmla="*/ 390 w 390"/>
                <a:gd name="T31" fmla="*/ 0 h 495"/>
                <a:gd name="T32" fmla="*/ 0 w 390"/>
                <a:gd name="T33"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0" h="495">
                  <a:moveTo>
                    <a:pt x="0" y="0"/>
                  </a:moveTo>
                  <a:cubicBezTo>
                    <a:pt x="0" y="319"/>
                    <a:pt x="0" y="319"/>
                    <a:pt x="0" y="319"/>
                  </a:cubicBezTo>
                  <a:cubicBezTo>
                    <a:pt x="0" y="338"/>
                    <a:pt x="15" y="353"/>
                    <a:pt x="34" y="353"/>
                  </a:cubicBezTo>
                  <a:cubicBezTo>
                    <a:pt x="73" y="353"/>
                    <a:pt x="73" y="353"/>
                    <a:pt x="73" y="353"/>
                  </a:cubicBezTo>
                  <a:cubicBezTo>
                    <a:pt x="73" y="450"/>
                    <a:pt x="73" y="450"/>
                    <a:pt x="73" y="450"/>
                  </a:cubicBezTo>
                  <a:cubicBezTo>
                    <a:pt x="73" y="475"/>
                    <a:pt x="93" y="495"/>
                    <a:pt x="117" y="495"/>
                  </a:cubicBezTo>
                  <a:cubicBezTo>
                    <a:pt x="141" y="495"/>
                    <a:pt x="161" y="475"/>
                    <a:pt x="161" y="450"/>
                  </a:cubicBezTo>
                  <a:cubicBezTo>
                    <a:pt x="161" y="353"/>
                    <a:pt x="161" y="353"/>
                    <a:pt x="161" y="353"/>
                  </a:cubicBezTo>
                  <a:cubicBezTo>
                    <a:pt x="229" y="353"/>
                    <a:pt x="229" y="353"/>
                    <a:pt x="229" y="353"/>
                  </a:cubicBezTo>
                  <a:cubicBezTo>
                    <a:pt x="229" y="450"/>
                    <a:pt x="229" y="450"/>
                    <a:pt x="229" y="450"/>
                  </a:cubicBezTo>
                  <a:cubicBezTo>
                    <a:pt x="229" y="475"/>
                    <a:pt x="249" y="495"/>
                    <a:pt x="273" y="495"/>
                  </a:cubicBezTo>
                  <a:cubicBezTo>
                    <a:pt x="297" y="495"/>
                    <a:pt x="317" y="475"/>
                    <a:pt x="317" y="450"/>
                  </a:cubicBezTo>
                  <a:cubicBezTo>
                    <a:pt x="317" y="353"/>
                    <a:pt x="317" y="353"/>
                    <a:pt x="317" y="353"/>
                  </a:cubicBezTo>
                  <a:cubicBezTo>
                    <a:pt x="356" y="353"/>
                    <a:pt x="356" y="353"/>
                    <a:pt x="356" y="353"/>
                  </a:cubicBezTo>
                  <a:cubicBezTo>
                    <a:pt x="375" y="353"/>
                    <a:pt x="390" y="338"/>
                    <a:pt x="390" y="319"/>
                  </a:cubicBezTo>
                  <a:cubicBezTo>
                    <a:pt x="390" y="0"/>
                    <a:pt x="390" y="0"/>
                    <a:pt x="390" y="0"/>
                  </a:cubicBezTo>
                  <a:lnTo>
                    <a:pt x="0" y="0"/>
                  </a:ln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36" name="Freeform 21"/>
            <p:cNvSpPr>
              <a:spLocks noEditPoints="1"/>
            </p:cNvSpPr>
            <p:nvPr/>
          </p:nvSpPr>
          <p:spPr bwMode="auto">
            <a:xfrm>
              <a:off x="5049" y="2004"/>
              <a:ext cx="178" cy="91"/>
            </a:xfrm>
            <a:custGeom>
              <a:avLst/>
              <a:gdLst>
                <a:gd name="T0" fmla="*/ 288 w 390"/>
                <a:gd name="T1" fmla="*/ 63 h 200"/>
                <a:gd name="T2" fmla="*/ 324 w 390"/>
                <a:gd name="T3" fmla="*/ 11 h 200"/>
                <a:gd name="T4" fmla="*/ 323 w 390"/>
                <a:gd name="T5" fmla="*/ 2 h 200"/>
                <a:gd name="T6" fmla="*/ 314 w 390"/>
                <a:gd name="T7" fmla="*/ 4 h 200"/>
                <a:gd name="T8" fmla="*/ 276 w 390"/>
                <a:gd name="T9" fmla="*/ 59 h 200"/>
                <a:gd name="T10" fmla="*/ 195 w 390"/>
                <a:gd name="T11" fmla="*/ 43 h 200"/>
                <a:gd name="T12" fmla="*/ 114 w 390"/>
                <a:gd name="T13" fmla="*/ 59 h 200"/>
                <a:gd name="T14" fmla="*/ 76 w 390"/>
                <a:gd name="T15" fmla="*/ 4 h 200"/>
                <a:gd name="T16" fmla="*/ 67 w 390"/>
                <a:gd name="T17" fmla="*/ 2 h 200"/>
                <a:gd name="T18" fmla="*/ 66 w 390"/>
                <a:gd name="T19" fmla="*/ 11 h 200"/>
                <a:gd name="T20" fmla="*/ 102 w 390"/>
                <a:gd name="T21" fmla="*/ 63 h 200"/>
                <a:gd name="T22" fmla="*/ 0 w 390"/>
                <a:gd name="T23" fmla="*/ 200 h 200"/>
                <a:gd name="T24" fmla="*/ 390 w 390"/>
                <a:gd name="T25" fmla="*/ 200 h 200"/>
                <a:gd name="T26" fmla="*/ 288 w 390"/>
                <a:gd name="T27" fmla="*/ 63 h 200"/>
                <a:gd name="T28" fmla="*/ 113 w 390"/>
                <a:gd name="T29" fmla="*/ 146 h 200"/>
                <a:gd name="T30" fmla="*/ 91 w 390"/>
                <a:gd name="T31" fmla="*/ 124 h 200"/>
                <a:gd name="T32" fmla="*/ 113 w 390"/>
                <a:gd name="T33" fmla="*/ 103 h 200"/>
                <a:gd name="T34" fmla="*/ 134 w 390"/>
                <a:gd name="T35" fmla="*/ 124 h 200"/>
                <a:gd name="T36" fmla="*/ 113 w 390"/>
                <a:gd name="T37" fmla="*/ 146 h 200"/>
                <a:gd name="T38" fmla="*/ 280 w 390"/>
                <a:gd name="T39" fmla="*/ 146 h 200"/>
                <a:gd name="T40" fmla="*/ 259 w 390"/>
                <a:gd name="T41" fmla="*/ 124 h 200"/>
                <a:gd name="T42" fmla="*/ 280 w 390"/>
                <a:gd name="T43" fmla="*/ 103 h 200"/>
                <a:gd name="T44" fmla="*/ 302 w 390"/>
                <a:gd name="T45" fmla="*/ 124 h 200"/>
                <a:gd name="T46" fmla="*/ 280 w 390"/>
                <a:gd name="T47"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200">
                  <a:moveTo>
                    <a:pt x="288" y="63"/>
                  </a:moveTo>
                  <a:cubicBezTo>
                    <a:pt x="324" y="11"/>
                    <a:pt x="324" y="11"/>
                    <a:pt x="324" y="11"/>
                  </a:cubicBezTo>
                  <a:cubicBezTo>
                    <a:pt x="326" y="8"/>
                    <a:pt x="325" y="4"/>
                    <a:pt x="323" y="2"/>
                  </a:cubicBezTo>
                  <a:cubicBezTo>
                    <a:pt x="320" y="0"/>
                    <a:pt x="316" y="1"/>
                    <a:pt x="314" y="4"/>
                  </a:cubicBezTo>
                  <a:cubicBezTo>
                    <a:pt x="276" y="59"/>
                    <a:pt x="276" y="59"/>
                    <a:pt x="276" y="59"/>
                  </a:cubicBezTo>
                  <a:cubicBezTo>
                    <a:pt x="251" y="49"/>
                    <a:pt x="224" y="43"/>
                    <a:pt x="195" y="43"/>
                  </a:cubicBezTo>
                  <a:cubicBezTo>
                    <a:pt x="166" y="43"/>
                    <a:pt x="139" y="49"/>
                    <a:pt x="114" y="59"/>
                  </a:cubicBezTo>
                  <a:cubicBezTo>
                    <a:pt x="76" y="4"/>
                    <a:pt x="76" y="4"/>
                    <a:pt x="76" y="4"/>
                  </a:cubicBezTo>
                  <a:cubicBezTo>
                    <a:pt x="74" y="1"/>
                    <a:pt x="70" y="0"/>
                    <a:pt x="67" y="2"/>
                  </a:cubicBezTo>
                  <a:cubicBezTo>
                    <a:pt x="65" y="4"/>
                    <a:pt x="64" y="8"/>
                    <a:pt x="66" y="11"/>
                  </a:cubicBezTo>
                  <a:cubicBezTo>
                    <a:pt x="102" y="63"/>
                    <a:pt x="102" y="63"/>
                    <a:pt x="102" y="63"/>
                  </a:cubicBezTo>
                  <a:cubicBezTo>
                    <a:pt x="45" y="90"/>
                    <a:pt x="5" y="141"/>
                    <a:pt x="0" y="200"/>
                  </a:cubicBezTo>
                  <a:cubicBezTo>
                    <a:pt x="390" y="200"/>
                    <a:pt x="390" y="200"/>
                    <a:pt x="390" y="200"/>
                  </a:cubicBezTo>
                  <a:cubicBezTo>
                    <a:pt x="385" y="141"/>
                    <a:pt x="345" y="90"/>
                    <a:pt x="288" y="63"/>
                  </a:cubicBezTo>
                  <a:close/>
                  <a:moveTo>
                    <a:pt x="113" y="146"/>
                  </a:moveTo>
                  <a:cubicBezTo>
                    <a:pt x="101" y="146"/>
                    <a:pt x="91" y="136"/>
                    <a:pt x="91" y="124"/>
                  </a:cubicBezTo>
                  <a:cubicBezTo>
                    <a:pt x="91" y="113"/>
                    <a:pt x="101" y="103"/>
                    <a:pt x="113" y="103"/>
                  </a:cubicBezTo>
                  <a:cubicBezTo>
                    <a:pt x="125" y="103"/>
                    <a:pt x="134" y="113"/>
                    <a:pt x="134" y="124"/>
                  </a:cubicBezTo>
                  <a:cubicBezTo>
                    <a:pt x="134" y="136"/>
                    <a:pt x="125" y="146"/>
                    <a:pt x="113" y="146"/>
                  </a:cubicBezTo>
                  <a:close/>
                  <a:moveTo>
                    <a:pt x="280" y="146"/>
                  </a:moveTo>
                  <a:cubicBezTo>
                    <a:pt x="268" y="146"/>
                    <a:pt x="259" y="136"/>
                    <a:pt x="259" y="124"/>
                  </a:cubicBezTo>
                  <a:cubicBezTo>
                    <a:pt x="259" y="113"/>
                    <a:pt x="268" y="103"/>
                    <a:pt x="280" y="103"/>
                  </a:cubicBezTo>
                  <a:cubicBezTo>
                    <a:pt x="292" y="103"/>
                    <a:pt x="302" y="113"/>
                    <a:pt x="302" y="124"/>
                  </a:cubicBezTo>
                  <a:cubicBezTo>
                    <a:pt x="302" y="136"/>
                    <a:pt x="292" y="146"/>
                    <a:pt x="280" y="146"/>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grpSp>
      <p:grpSp>
        <p:nvGrpSpPr>
          <p:cNvPr id="37" name="Group 24"/>
          <p:cNvGrpSpPr>
            <a:grpSpLocks noChangeAspect="1"/>
          </p:cNvGrpSpPr>
          <p:nvPr/>
        </p:nvGrpSpPr>
        <p:grpSpPr bwMode="auto">
          <a:xfrm>
            <a:off x="9576437" y="1678685"/>
            <a:ext cx="879578" cy="229173"/>
            <a:chOff x="6050" y="1189"/>
            <a:chExt cx="545" cy="142"/>
          </a:xfrm>
          <a:solidFill>
            <a:srgbClr val="0072C6"/>
          </a:solidFill>
        </p:grpSpPr>
        <p:sp>
          <p:nvSpPr>
            <p:cNvPr id="39" name="Freeform 25"/>
            <p:cNvSpPr>
              <a:spLocks noEditPoints="1"/>
            </p:cNvSpPr>
            <p:nvPr/>
          </p:nvSpPr>
          <p:spPr bwMode="auto">
            <a:xfrm>
              <a:off x="6215" y="1226"/>
              <a:ext cx="53" cy="100"/>
            </a:xfrm>
            <a:custGeom>
              <a:avLst/>
              <a:gdLst>
                <a:gd name="T0" fmla="*/ 116 w 149"/>
                <a:gd name="T1" fmla="*/ 91 h 265"/>
                <a:gd name="T2" fmla="*/ 76 w 149"/>
                <a:gd name="T3" fmla="*/ 19 h 265"/>
                <a:gd name="T4" fmla="*/ 45 w 149"/>
                <a:gd name="T5" fmla="*/ 24 h 265"/>
                <a:gd name="T6" fmla="*/ 29 w 149"/>
                <a:gd name="T7" fmla="*/ 33 h 265"/>
                <a:gd name="T8" fmla="*/ 29 w 149"/>
                <a:gd name="T9" fmla="*/ 144 h 265"/>
                <a:gd name="T10" fmla="*/ 74 w 149"/>
                <a:gd name="T11" fmla="*/ 159 h 265"/>
                <a:gd name="T12" fmla="*/ 116 w 149"/>
                <a:gd name="T13" fmla="*/ 91 h 265"/>
                <a:gd name="T14" fmla="*/ 149 w 149"/>
                <a:gd name="T15" fmla="*/ 93 h 265"/>
                <a:gd name="T16" fmla="*/ 132 w 149"/>
                <a:gd name="T17" fmla="*/ 152 h 265"/>
                <a:gd name="T18" fmla="*/ 80 w 149"/>
                <a:gd name="T19" fmla="*/ 180 h 265"/>
                <a:gd name="T20" fmla="*/ 29 w 149"/>
                <a:gd name="T21" fmla="*/ 164 h 265"/>
                <a:gd name="T22" fmla="*/ 29 w 149"/>
                <a:gd name="T23" fmla="*/ 265 h 265"/>
                <a:gd name="T24" fmla="*/ 0 w 149"/>
                <a:gd name="T25" fmla="*/ 255 h 265"/>
                <a:gd name="T26" fmla="*/ 0 w 149"/>
                <a:gd name="T27" fmla="*/ 30 h 265"/>
                <a:gd name="T28" fmla="*/ 18 w 149"/>
                <a:gd name="T29" fmla="*/ 15 h 265"/>
                <a:gd name="T30" fmla="*/ 80 w 149"/>
                <a:gd name="T31" fmla="*/ 0 h 265"/>
                <a:gd name="T32" fmla="*/ 81 w 149"/>
                <a:gd name="T33" fmla="*/ 0 h 265"/>
                <a:gd name="T34" fmla="*/ 132 w 149"/>
                <a:gd name="T35" fmla="*/ 28 h 265"/>
                <a:gd name="T36" fmla="*/ 149 w 149"/>
                <a:gd name="T37" fmla="*/ 9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9" h="265">
                  <a:moveTo>
                    <a:pt x="116" y="91"/>
                  </a:moveTo>
                  <a:cubicBezTo>
                    <a:pt x="116" y="45"/>
                    <a:pt x="103" y="21"/>
                    <a:pt x="76" y="19"/>
                  </a:cubicBezTo>
                  <a:cubicBezTo>
                    <a:pt x="65" y="19"/>
                    <a:pt x="55" y="20"/>
                    <a:pt x="45" y="24"/>
                  </a:cubicBezTo>
                  <a:cubicBezTo>
                    <a:pt x="37" y="27"/>
                    <a:pt x="32" y="30"/>
                    <a:pt x="29" y="33"/>
                  </a:cubicBezTo>
                  <a:cubicBezTo>
                    <a:pt x="29" y="144"/>
                    <a:pt x="29" y="144"/>
                    <a:pt x="29" y="144"/>
                  </a:cubicBezTo>
                  <a:cubicBezTo>
                    <a:pt x="46" y="155"/>
                    <a:pt x="61" y="160"/>
                    <a:pt x="74" y="159"/>
                  </a:cubicBezTo>
                  <a:cubicBezTo>
                    <a:pt x="102" y="157"/>
                    <a:pt x="116" y="135"/>
                    <a:pt x="116" y="91"/>
                  </a:cubicBezTo>
                  <a:close/>
                  <a:moveTo>
                    <a:pt x="149" y="93"/>
                  </a:moveTo>
                  <a:cubicBezTo>
                    <a:pt x="149" y="117"/>
                    <a:pt x="143" y="137"/>
                    <a:pt x="132" y="152"/>
                  </a:cubicBezTo>
                  <a:cubicBezTo>
                    <a:pt x="120" y="170"/>
                    <a:pt x="102" y="179"/>
                    <a:pt x="80" y="180"/>
                  </a:cubicBezTo>
                  <a:cubicBezTo>
                    <a:pt x="64" y="180"/>
                    <a:pt x="46" y="175"/>
                    <a:pt x="29" y="164"/>
                  </a:cubicBezTo>
                  <a:cubicBezTo>
                    <a:pt x="29" y="265"/>
                    <a:pt x="29" y="265"/>
                    <a:pt x="29" y="265"/>
                  </a:cubicBezTo>
                  <a:cubicBezTo>
                    <a:pt x="0" y="255"/>
                    <a:pt x="0" y="255"/>
                    <a:pt x="0" y="255"/>
                  </a:cubicBezTo>
                  <a:cubicBezTo>
                    <a:pt x="0" y="30"/>
                    <a:pt x="0" y="30"/>
                    <a:pt x="0" y="30"/>
                  </a:cubicBezTo>
                  <a:cubicBezTo>
                    <a:pt x="5" y="24"/>
                    <a:pt x="11" y="19"/>
                    <a:pt x="18" y="15"/>
                  </a:cubicBezTo>
                  <a:cubicBezTo>
                    <a:pt x="35" y="5"/>
                    <a:pt x="56" y="0"/>
                    <a:pt x="80" y="0"/>
                  </a:cubicBezTo>
                  <a:cubicBezTo>
                    <a:pt x="81" y="0"/>
                    <a:pt x="81" y="0"/>
                    <a:pt x="81" y="0"/>
                  </a:cubicBezTo>
                  <a:cubicBezTo>
                    <a:pt x="103" y="0"/>
                    <a:pt x="120" y="9"/>
                    <a:pt x="132" y="28"/>
                  </a:cubicBezTo>
                  <a:cubicBezTo>
                    <a:pt x="143" y="45"/>
                    <a:pt x="149" y="67"/>
                    <a:pt x="149" y="93"/>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40" name="Freeform 26"/>
            <p:cNvSpPr>
              <a:spLocks/>
            </p:cNvSpPr>
            <p:nvPr/>
          </p:nvSpPr>
          <p:spPr bwMode="auto">
            <a:xfrm>
              <a:off x="6279" y="1226"/>
              <a:ext cx="51" cy="100"/>
            </a:xfrm>
            <a:custGeom>
              <a:avLst/>
              <a:gdLst>
                <a:gd name="T0" fmla="*/ 144 w 144"/>
                <a:gd name="T1" fmla="*/ 160 h 265"/>
                <a:gd name="T2" fmla="*/ 134 w 144"/>
                <a:gd name="T3" fmla="*/ 226 h 265"/>
                <a:gd name="T4" fmla="*/ 97 w 144"/>
                <a:gd name="T5" fmla="*/ 255 h 265"/>
                <a:gd name="T6" fmla="*/ 50 w 144"/>
                <a:gd name="T7" fmla="*/ 265 h 265"/>
                <a:gd name="T8" fmla="*/ 45 w 144"/>
                <a:gd name="T9" fmla="*/ 247 h 265"/>
                <a:gd name="T10" fmla="*/ 82 w 144"/>
                <a:gd name="T11" fmla="*/ 239 h 265"/>
                <a:gd name="T12" fmla="*/ 110 w 144"/>
                <a:gd name="T13" fmla="*/ 218 h 265"/>
                <a:gd name="T14" fmla="*/ 117 w 144"/>
                <a:gd name="T15" fmla="*/ 173 h 265"/>
                <a:gd name="T16" fmla="*/ 117 w 144"/>
                <a:gd name="T17" fmla="*/ 166 h 265"/>
                <a:gd name="T18" fmla="*/ 55 w 144"/>
                <a:gd name="T19" fmla="*/ 179 h 265"/>
                <a:gd name="T20" fmla="*/ 18 w 144"/>
                <a:gd name="T21" fmla="*/ 166 h 265"/>
                <a:gd name="T22" fmla="*/ 0 w 144"/>
                <a:gd name="T23" fmla="*/ 129 h 265"/>
                <a:gd name="T24" fmla="*/ 0 w 144"/>
                <a:gd name="T25" fmla="*/ 10 h 265"/>
                <a:gd name="T26" fmla="*/ 28 w 144"/>
                <a:gd name="T27" fmla="*/ 0 h 265"/>
                <a:gd name="T28" fmla="*/ 28 w 144"/>
                <a:gd name="T29" fmla="*/ 120 h 265"/>
                <a:gd name="T30" fmla="*/ 41 w 144"/>
                <a:gd name="T31" fmla="*/ 149 h 265"/>
                <a:gd name="T32" fmla="*/ 73 w 144"/>
                <a:gd name="T33" fmla="*/ 159 h 265"/>
                <a:gd name="T34" fmla="*/ 115 w 144"/>
                <a:gd name="T35" fmla="*/ 144 h 265"/>
                <a:gd name="T36" fmla="*/ 115 w 144"/>
                <a:gd name="T37" fmla="*/ 4 h 265"/>
                <a:gd name="T38" fmla="*/ 144 w 144"/>
                <a:gd name="T39" fmla="*/ 4 h 265"/>
                <a:gd name="T40" fmla="*/ 144 w 144"/>
                <a:gd name="T41" fmla="*/ 16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265">
                  <a:moveTo>
                    <a:pt x="144" y="160"/>
                  </a:moveTo>
                  <a:cubicBezTo>
                    <a:pt x="144" y="191"/>
                    <a:pt x="140" y="214"/>
                    <a:pt x="134" y="226"/>
                  </a:cubicBezTo>
                  <a:cubicBezTo>
                    <a:pt x="128" y="238"/>
                    <a:pt x="115" y="248"/>
                    <a:pt x="97" y="255"/>
                  </a:cubicBezTo>
                  <a:cubicBezTo>
                    <a:pt x="83" y="261"/>
                    <a:pt x="67" y="264"/>
                    <a:pt x="50" y="265"/>
                  </a:cubicBezTo>
                  <a:cubicBezTo>
                    <a:pt x="45" y="247"/>
                    <a:pt x="45" y="247"/>
                    <a:pt x="45" y="247"/>
                  </a:cubicBezTo>
                  <a:cubicBezTo>
                    <a:pt x="63" y="244"/>
                    <a:pt x="75" y="242"/>
                    <a:pt x="82" y="239"/>
                  </a:cubicBezTo>
                  <a:cubicBezTo>
                    <a:pt x="96" y="235"/>
                    <a:pt x="105" y="228"/>
                    <a:pt x="110" y="218"/>
                  </a:cubicBezTo>
                  <a:cubicBezTo>
                    <a:pt x="114" y="210"/>
                    <a:pt x="117" y="195"/>
                    <a:pt x="117" y="173"/>
                  </a:cubicBezTo>
                  <a:cubicBezTo>
                    <a:pt x="117" y="166"/>
                    <a:pt x="117" y="166"/>
                    <a:pt x="117" y="166"/>
                  </a:cubicBezTo>
                  <a:cubicBezTo>
                    <a:pt x="97" y="174"/>
                    <a:pt x="76" y="179"/>
                    <a:pt x="55" y="179"/>
                  </a:cubicBezTo>
                  <a:cubicBezTo>
                    <a:pt x="41" y="179"/>
                    <a:pt x="29" y="174"/>
                    <a:pt x="18" y="166"/>
                  </a:cubicBezTo>
                  <a:cubicBezTo>
                    <a:pt x="6" y="156"/>
                    <a:pt x="0" y="144"/>
                    <a:pt x="0" y="129"/>
                  </a:cubicBezTo>
                  <a:cubicBezTo>
                    <a:pt x="0" y="10"/>
                    <a:pt x="0" y="10"/>
                    <a:pt x="0" y="10"/>
                  </a:cubicBezTo>
                  <a:cubicBezTo>
                    <a:pt x="28" y="0"/>
                    <a:pt x="28" y="0"/>
                    <a:pt x="28" y="0"/>
                  </a:cubicBezTo>
                  <a:cubicBezTo>
                    <a:pt x="28" y="120"/>
                    <a:pt x="28" y="120"/>
                    <a:pt x="28" y="120"/>
                  </a:cubicBezTo>
                  <a:cubicBezTo>
                    <a:pt x="28" y="133"/>
                    <a:pt x="33" y="142"/>
                    <a:pt x="41" y="149"/>
                  </a:cubicBezTo>
                  <a:cubicBezTo>
                    <a:pt x="49" y="156"/>
                    <a:pt x="60" y="160"/>
                    <a:pt x="73" y="159"/>
                  </a:cubicBezTo>
                  <a:cubicBezTo>
                    <a:pt x="86" y="159"/>
                    <a:pt x="100" y="154"/>
                    <a:pt x="115" y="144"/>
                  </a:cubicBezTo>
                  <a:cubicBezTo>
                    <a:pt x="115" y="4"/>
                    <a:pt x="115" y="4"/>
                    <a:pt x="115" y="4"/>
                  </a:cubicBezTo>
                  <a:cubicBezTo>
                    <a:pt x="144" y="4"/>
                    <a:pt x="144" y="4"/>
                    <a:pt x="144" y="4"/>
                  </a:cubicBezTo>
                  <a:lnTo>
                    <a:pt x="144" y="160"/>
                  </a:ln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41" name="Freeform 27"/>
            <p:cNvSpPr>
              <a:spLocks/>
            </p:cNvSpPr>
            <p:nvPr/>
          </p:nvSpPr>
          <p:spPr bwMode="auto">
            <a:xfrm>
              <a:off x="6342" y="1205"/>
              <a:ext cx="28" cy="88"/>
            </a:xfrm>
            <a:custGeom>
              <a:avLst/>
              <a:gdLst>
                <a:gd name="T0" fmla="*/ 80 w 80"/>
                <a:gd name="T1" fmla="*/ 232 h 232"/>
                <a:gd name="T2" fmla="*/ 71 w 80"/>
                <a:gd name="T3" fmla="*/ 232 h 232"/>
                <a:gd name="T4" fmla="*/ 33 w 80"/>
                <a:gd name="T5" fmla="*/ 221 h 232"/>
                <a:gd name="T6" fmla="*/ 19 w 80"/>
                <a:gd name="T7" fmla="*/ 189 h 232"/>
                <a:gd name="T8" fmla="*/ 19 w 80"/>
                <a:gd name="T9" fmla="*/ 76 h 232"/>
                <a:gd name="T10" fmla="*/ 0 w 80"/>
                <a:gd name="T11" fmla="*/ 76 h 232"/>
                <a:gd name="T12" fmla="*/ 0 w 80"/>
                <a:gd name="T13" fmla="*/ 58 h 232"/>
                <a:gd name="T14" fmla="*/ 19 w 80"/>
                <a:gd name="T15" fmla="*/ 58 h 232"/>
                <a:gd name="T16" fmla="*/ 19 w 80"/>
                <a:gd name="T17" fmla="*/ 11 h 232"/>
                <a:gd name="T18" fmla="*/ 48 w 80"/>
                <a:gd name="T19" fmla="*/ 0 h 232"/>
                <a:gd name="T20" fmla="*/ 48 w 80"/>
                <a:gd name="T21" fmla="*/ 58 h 232"/>
                <a:gd name="T22" fmla="*/ 80 w 80"/>
                <a:gd name="T23" fmla="*/ 58 h 232"/>
                <a:gd name="T24" fmla="*/ 80 w 80"/>
                <a:gd name="T25" fmla="*/ 76 h 232"/>
                <a:gd name="T26" fmla="*/ 48 w 80"/>
                <a:gd name="T27" fmla="*/ 76 h 232"/>
                <a:gd name="T28" fmla="*/ 48 w 80"/>
                <a:gd name="T29" fmla="*/ 188 h 232"/>
                <a:gd name="T30" fmla="*/ 57 w 80"/>
                <a:gd name="T31" fmla="*/ 211 h 232"/>
                <a:gd name="T32" fmla="*/ 80 w 80"/>
                <a:gd name="T33" fmla="*/ 217 h 232"/>
                <a:gd name="T34" fmla="*/ 80 w 80"/>
                <a:gd name="T35"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232">
                  <a:moveTo>
                    <a:pt x="80" y="232"/>
                  </a:moveTo>
                  <a:cubicBezTo>
                    <a:pt x="77" y="232"/>
                    <a:pt x="74" y="232"/>
                    <a:pt x="71" y="232"/>
                  </a:cubicBezTo>
                  <a:cubicBezTo>
                    <a:pt x="55" y="232"/>
                    <a:pt x="42" y="229"/>
                    <a:pt x="33" y="221"/>
                  </a:cubicBezTo>
                  <a:cubicBezTo>
                    <a:pt x="24" y="213"/>
                    <a:pt x="19" y="203"/>
                    <a:pt x="19" y="189"/>
                  </a:cubicBezTo>
                  <a:cubicBezTo>
                    <a:pt x="19" y="76"/>
                    <a:pt x="19" y="76"/>
                    <a:pt x="19" y="76"/>
                  </a:cubicBezTo>
                  <a:cubicBezTo>
                    <a:pt x="0" y="76"/>
                    <a:pt x="0" y="76"/>
                    <a:pt x="0" y="76"/>
                  </a:cubicBezTo>
                  <a:cubicBezTo>
                    <a:pt x="0" y="58"/>
                    <a:pt x="0" y="58"/>
                    <a:pt x="0" y="58"/>
                  </a:cubicBezTo>
                  <a:cubicBezTo>
                    <a:pt x="19" y="58"/>
                    <a:pt x="19" y="58"/>
                    <a:pt x="19" y="58"/>
                  </a:cubicBezTo>
                  <a:cubicBezTo>
                    <a:pt x="19" y="11"/>
                    <a:pt x="19" y="11"/>
                    <a:pt x="19" y="11"/>
                  </a:cubicBezTo>
                  <a:cubicBezTo>
                    <a:pt x="48" y="0"/>
                    <a:pt x="48" y="0"/>
                    <a:pt x="48" y="0"/>
                  </a:cubicBezTo>
                  <a:cubicBezTo>
                    <a:pt x="48" y="58"/>
                    <a:pt x="48" y="58"/>
                    <a:pt x="48" y="58"/>
                  </a:cubicBezTo>
                  <a:cubicBezTo>
                    <a:pt x="80" y="58"/>
                    <a:pt x="80" y="58"/>
                    <a:pt x="80" y="58"/>
                  </a:cubicBezTo>
                  <a:cubicBezTo>
                    <a:pt x="80" y="76"/>
                    <a:pt x="80" y="76"/>
                    <a:pt x="80" y="76"/>
                  </a:cubicBezTo>
                  <a:cubicBezTo>
                    <a:pt x="48" y="76"/>
                    <a:pt x="48" y="76"/>
                    <a:pt x="48" y="76"/>
                  </a:cubicBezTo>
                  <a:cubicBezTo>
                    <a:pt x="48" y="188"/>
                    <a:pt x="48" y="188"/>
                    <a:pt x="48" y="188"/>
                  </a:cubicBezTo>
                  <a:cubicBezTo>
                    <a:pt x="48" y="199"/>
                    <a:pt x="51" y="206"/>
                    <a:pt x="57" y="211"/>
                  </a:cubicBezTo>
                  <a:cubicBezTo>
                    <a:pt x="62" y="215"/>
                    <a:pt x="69" y="217"/>
                    <a:pt x="80" y="217"/>
                  </a:cubicBezTo>
                  <a:lnTo>
                    <a:pt x="80" y="232"/>
                  </a:ln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42" name="Freeform 28"/>
            <p:cNvSpPr>
              <a:spLocks/>
            </p:cNvSpPr>
            <p:nvPr/>
          </p:nvSpPr>
          <p:spPr bwMode="auto">
            <a:xfrm>
              <a:off x="6382" y="1189"/>
              <a:ext cx="50" cy="104"/>
            </a:xfrm>
            <a:custGeom>
              <a:avLst/>
              <a:gdLst>
                <a:gd name="T0" fmla="*/ 139 w 139"/>
                <a:gd name="T1" fmla="*/ 273 h 273"/>
                <a:gd name="T2" fmla="*/ 111 w 139"/>
                <a:gd name="T3" fmla="*/ 273 h 273"/>
                <a:gd name="T4" fmla="*/ 111 w 139"/>
                <a:gd name="T5" fmla="*/ 162 h 273"/>
                <a:gd name="T6" fmla="*/ 103 w 139"/>
                <a:gd name="T7" fmla="*/ 133 h 273"/>
                <a:gd name="T8" fmla="*/ 78 w 139"/>
                <a:gd name="T9" fmla="*/ 120 h 273"/>
                <a:gd name="T10" fmla="*/ 28 w 139"/>
                <a:gd name="T11" fmla="*/ 140 h 273"/>
                <a:gd name="T12" fmla="*/ 28 w 139"/>
                <a:gd name="T13" fmla="*/ 273 h 273"/>
                <a:gd name="T14" fmla="*/ 0 w 139"/>
                <a:gd name="T15" fmla="*/ 273 h 273"/>
                <a:gd name="T16" fmla="*/ 0 w 139"/>
                <a:gd name="T17" fmla="*/ 9 h 273"/>
                <a:gd name="T18" fmla="*/ 28 w 139"/>
                <a:gd name="T19" fmla="*/ 0 h 273"/>
                <a:gd name="T20" fmla="*/ 28 w 139"/>
                <a:gd name="T21" fmla="*/ 120 h 273"/>
                <a:gd name="T22" fmla="*/ 88 w 139"/>
                <a:gd name="T23" fmla="*/ 100 h 273"/>
                <a:gd name="T24" fmla="*/ 125 w 139"/>
                <a:gd name="T25" fmla="*/ 115 h 273"/>
                <a:gd name="T26" fmla="*/ 139 w 139"/>
                <a:gd name="T27" fmla="*/ 153 h 273"/>
                <a:gd name="T28" fmla="*/ 139 w 139"/>
                <a:gd name="T29"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73">
                  <a:moveTo>
                    <a:pt x="139" y="273"/>
                  </a:moveTo>
                  <a:cubicBezTo>
                    <a:pt x="111" y="273"/>
                    <a:pt x="111" y="273"/>
                    <a:pt x="111" y="273"/>
                  </a:cubicBezTo>
                  <a:cubicBezTo>
                    <a:pt x="111" y="162"/>
                    <a:pt x="111" y="162"/>
                    <a:pt x="111" y="162"/>
                  </a:cubicBezTo>
                  <a:cubicBezTo>
                    <a:pt x="111" y="151"/>
                    <a:pt x="108" y="142"/>
                    <a:pt x="103" y="133"/>
                  </a:cubicBezTo>
                  <a:cubicBezTo>
                    <a:pt x="97" y="124"/>
                    <a:pt x="88" y="120"/>
                    <a:pt x="78" y="120"/>
                  </a:cubicBezTo>
                  <a:cubicBezTo>
                    <a:pt x="64" y="120"/>
                    <a:pt x="48" y="127"/>
                    <a:pt x="28" y="140"/>
                  </a:cubicBezTo>
                  <a:cubicBezTo>
                    <a:pt x="28" y="273"/>
                    <a:pt x="28" y="273"/>
                    <a:pt x="28" y="273"/>
                  </a:cubicBezTo>
                  <a:cubicBezTo>
                    <a:pt x="0" y="273"/>
                    <a:pt x="0" y="273"/>
                    <a:pt x="0" y="273"/>
                  </a:cubicBezTo>
                  <a:cubicBezTo>
                    <a:pt x="0" y="9"/>
                    <a:pt x="0" y="9"/>
                    <a:pt x="0" y="9"/>
                  </a:cubicBezTo>
                  <a:cubicBezTo>
                    <a:pt x="28" y="0"/>
                    <a:pt x="28" y="0"/>
                    <a:pt x="28" y="0"/>
                  </a:cubicBezTo>
                  <a:cubicBezTo>
                    <a:pt x="28" y="120"/>
                    <a:pt x="28" y="120"/>
                    <a:pt x="28" y="120"/>
                  </a:cubicBezTo>
                  <a:cubicBezTo>
                    <a:pt x="47" y="107"/>
                    <a:pt x="67" y="100"/>
                    <a:pt x="88" y="100"/>
                  </a:cubicBezTo>
                  <a:cubicBezTo>
                    <a:pt x="103" y="100"/>
                    <a:pt x="116" y="105"/>
                    <a:pt x="125" y="115"/>
                  </a:cubicBezTo>
                  <a:cubicBezTo>
                    <a:pt x="134" y="126"/>
                    <a:pt x="139" y="138"/>
                    <a:pt x="139" y="153"/>
                  </a:cubicBezTo>
                  <a:cubicBezTo>
                    <a:pt x="139" y="273"/>
                    <a:pt x="139" y="273"/>
                    <a:pt x="139" y="273"/>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43" name="Freeform 29"/>
            <p:cNvSpPr>
              <a:spLocks noEditPoints="1"/>
            </p:cNvSpPr>
            <p:nvPr/>
          </p:nvSpPr>
          <p:spPr bwMode="auto">
            <a:xfrm>
              <a:off x="6441" y="1226"/>
              <a:ext cx="56" cy="68"/>
            </a:xfrm>
            <a:custGeom>
              <a:avLst/>
              <a:gdLst>
                <a:gd name="T0" fmla="*/ 126 w 157"/>
                <a:gd name="T1" fmla="*/ 87 h 179"/>
                <a:gd name="T2" fmla="*/ 116 w 157"/>
                <a:gd name="T3" fmla="*/ 42 h 179"/>
                <a:gd name="T4" fmla="*/ 78 w 157"/>
                <a:gd name="T5" fmla="*/ 20 h 179"/>
                <a:gd name="T6" fmla="*/ 31 w 157"/>
                <a:gd name="T7" fmla="*/ 87 h 179"/>
                <a:gd name="T8" fmla="*/ 41 w 157"/>
                <a:gd name="T9" fmla="*/ 136 h 179"/>
                <a:gd name="T10" fmla="*/ 79 w 157"/>
                <a:gd name="T11" fmla="*/ 161 h 179"/>
                <a:gd name="T12" fmla="*/ 126 w 157"/>
                <a:gd name="T13" fmla="*/ 87 h 179"/>
                <a:gd name="T14" fmla="*/ 157 w 157"/>
                <a:gd name="T15" fmla="*/ 87 h 179"/>
                <a:gd name="T16" fmla="*/ 138 w 157"/>
                <a:gd name="T17" fmla="*/ 151 h 179"/>
                <a:gd name="T18" fmla="*/ 78 w 157"/>
                <a:gd name="T19" fmla="*/ 179 h 179"/>
                <a:gd name="T20" fmla="*/ 20 w 157"/>
                <a:gd name="T21" fmla="*/ 151 h 179"/>
                <a:gd name="T22" fmla="*/ 0 w 157"/>
                <a:gd name="T23" fmla="*/ 87 h 179"/>
                <a:gd name="T24" fmla="*/ 21 w 157"/>
                <a:gd name="T25" fmla="*/ 26 h 179"/>
                <a:gd name="T26" fmla="*/ 79 w 157"/>
                <a:gd name="T27" fmla="*/ 0 h 179"/>
                <a:gd name="T28" fmla="*/ 137 w 157"/>
                <a:gd name="T29" fmla="*/ 26 h 179"/>
                <a:gd name="T30" fmla="*/ 157 w 157"/>
                <a:gd name="T31" fmla="*/ 8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79">
                  <a:moveTo>
                    <a:pt x="126" y="87"/>
                  </a:moveTo>
                  <a:cubicBezTo>
                    <a:pt x="126" y="69"/>
                    <a:pt x="123" y="54"/>
                    <a:pt x="116" y="42"/>
                  </a:cubicBezTo>
                  <a:cubicBezTo>
                    <a:pt x="108" y="28"/>
                    <a:pt x="95" y="20"/>
                    <a:pt x="78" y="20"/>
                  </a:cubicBezTo>
                  <a:cubicBezTo>
                    <a:pt x="47" y="21"/>
                    <a:pt x="31" y="44"/>
                    <a:pt x="31" y="87"/>
                  </a:cubicBezTo>
                  <a:cubicBezTo>
                    <a:pt x="31" y="107"/>
                    <a:pt x="35" y="123"/>
                    <a:pt x="41" y="136"/>
                  </a:cubicBezTo>
                  <a:cubicBezTo>
                    <a:pt x="50" y="153"/>
                    <a:pt x="62" y="162"/>
                    <a:pt x="79" y="161"/>
                  </a:cubicBezTo>
                  <a:cubicBezTo>
                    <a:pt x="110" y="161"/>
                    <a:pt x="126" y="136"/>
                    <a:pt x="126" y="87"/>
                  </a:cubicBezTo>
                  <a:close/>
                  <a:moveTo>
                    <a:pt x="157" y="87"/>
                  </a:moveTo>
                  <a:cubicBezTo>
                    <a:pt x="157" y="112"/>
                    <a:pt x="151" y="134"/>
                    <a:pt x="138" y="151"/>
                  </a:cubicBezTo>
                  <a:cubicBezTo>
                    <a:pt x="123" y="170"/>
                    <a:pt x="104" y="179"/>
                    <a:pt x="78" y="179"/>
                  </a:cubicBezTo>
                  <a:cubicBezTo>
                    <a:pt x="53" y="179"/>
                    <a:pt x="34" y="170"/>
                    <a:pt x="20" y="151"/>
                  </a:cubicBezTo>
                  <a:cubicBezTo>
                    <a:pt x="7" y="134"/>
                    <a:pt x="0" y="112"/>
                    <a:pt x="0" y="87"/>
                  </a:cubicBezTo>
                  <a:cubicBezTo>
                    <a:pt x="0" y="63"/>
                    <a:pt x="7" y="43"/>
                    <a:pt x="21" y="26"/>
                  </a:cubicBezTo>
                  <a:cubicBezTo>
                    <a:pt x="36" y="9"/>
                    <a:pt x="55" y="0"/>
                    <a:pt x="79" y="0"/>
                  </a:cubicBezTo>
                  <a:cubicBezTo>
                    <a:pt x="102" y="0"/>
                    <a:pt x="122" y="9"/>
                    <a:pt x="137" y="26"/>
                  </a:cubicBezTo>
                  <a:cubicBezTo>
                    <a:pt x="150" y="43"/>
                    <a:pt x="157" y="63"/>
                    <a:pt x="157" y="87"/>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44" name="Freeform 30"/>
            <p:cNvSpPr>
              <a:spLocks/>
            </p:cNvSpPr>
            <p:nvPr/>
          </p:nvSpPr>
          <p:spPr bwMode="auto">
            <a:xfrm>
              <a:off x="6506" y="1226"/>
              <a:ext cx="50" cy="67"/>
            </a:xfrm>
            <a:custGeom>
              <a:avLst/>
              <a:gdLst>
                <a:gd name="T0" fmla="*/ 138 w 138"/>
                <a:gd name="T1" fmla="*/ 176 h 176"/>
                <a:gd name="T2" fmla="*/ 110 w 138"/>
                <a:gd name="T3" fmla="*/ 176 h 176"/>
                <a:gd name="T4" fmla="*/ 110 w 138"/>
                <a:gd name="T5" fmla="*/ 59 h 176"/>
                <a:gd name="T6" fmla="*/ 98 w 138"/>
                <a:gd name="T7" fmla="*/ 29 h 176"/>
                <a:gd name="T8" fmla="*/ 67 w 138"/>
                <a:gd name="T9" fmla="*/ 19 h 176"/>
                <a:gd name="T10" fmla="*/ 29 w 138"/>
                <a:gd name="T11" fmla="*/ 32 h 176"/>
                <a:gd name="T12" fmla="*/ 29 w 138"/>
                <a:gd name="T13" fmla="*/ 176 h 176"/>
                <a:gd name="T14" fmla="*/ 0 w 138"/>
                <a:gd name="T15" fmla="*/ 176 h 176"/>
                <a:gd name="T16" fmla="*/ 0 w 138"/>
                <a:gd name="T17" fmla="*/ 29 h 176"/>
                <a:gd name="T18" fmla="*/ 45 w 138"/>
                <a:gd name="T19" fmla="*/ 5 h 176"/>
                <a:gd name="T20" fmla="*/ 80 w 138"/>
                <a:gd name="T21" fmla="*/ 0 h 176"/>
                <a:gd name="T22" fmla="*/ 99 w 138"/>
                <a:gd name="T23" fmla="*/ 2 h 176"/>
                <a:gd name="T24" fmla="*/ 126 w 138"/>
                <a:gd name="T25" fmla="*/ 16 h 176"/>
                <a:gd name="T26" fmla="*/ 138 w 138"/>
                <a:gd name="T27" fmla="*/ 45 h 176"/>
                <a:gd name="T28" fmla="*/ 138 w 138"/>
                <a:gd name="T29"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76">
                  <a:moveTo>
                    <a:pt x="138" y="176"/>
                  </a:moveTo>
                  <a:cubicBezTo>
                    <a:pt x="110" y="176"/>
                    <a:pt x="110" y="176"/>
                    <a:pt x="110" y="176"/>
                  </a:cubicBezTo>
                  <a:cubicBezTo>
                    <a:pt x="110" y="59"/>
                    <a:pt x="110" y="59"/>
                    <a:pt x="110" y="59"/>
                  </a:cubicBezTo>
                  <a:cubicBezTo>
                    <a:pt x="110" y="46"/>
                    <a:pt x="106" y="36"/>
                    <a:pt x="98" y="29"/>
                  </a:cubicBezTo>
                  <a:cubicBezTo>
                    <a:pt x="90" y="22"/>
                    <a:pt x="80" y="19"/>
                    <a:pt x="67" y="19"/>
                  </a:cubicBezTo>
                  <a:cubicBezTo>
                    <a:pt x="54" y="19"/>
                    <a:pt x="41" y="24"/>
                    <a:pt x="29" y="32"/>
                  </a:cubicBezTo>
                  <a:cubicBezTo>
                    <a:pt x="29" y="176"/>
                    <a:pt x="29" y="176"/>
                    <a:pt x="29" y="176"/>
                  </a:cubicBezTo>
                  <a:cubicBezTo>
                    <a:pt x="0" y="176"/>
                    <a:pt x="0" y="176"/>
                    <a:pt x="0" y="176"/>
                  </a:cubicBezTo>
                  <a:cubicBezTo>
                    <a:pt x="0" y="29"/>
                    <a:pt x="0" y="29"/>
                    <a:pt x="0" y="29"/>
                  </a:cubicBezTo>
                  <a:cubicBezTo>
                    <a:pt x="16" y="17"/>
                    <a:pt x="32" y="9"/>
                    <a:pt x="45" y="5"/>
                  </a:cubicBezTo>
                  <a:cubicBezTo>
                    <a:pt x="58" y="2"/>
                    <a:pt x="70" y="0"/>
                    <a:pt x="80" y="0"/>
                  </a:cubicBezTo>
                  <a:cubicBezTo>
                    <a:pt x="87" y="0"/>
                    <a:pt x="93" y="1"/>
                    <a:pt x="99" y="2"/>
                  </a:cubicBezTo>
                  <a:cubicBezTo>
                    <a:pt x="110" y="5"/>
                    <a:pt x="119" y="9"/>
                    <a:pt x="126" y="16"/>
                  </a:cubicBezTo>
                  <a:cubicBezTo>
                    <a:pt x="134" y="24"/>
                    <a:pt x="138" y="34"/>
                    <a:pt x="138" y="45"/>
                  </a:cubicBezTo>
                  <a:lnTo>
                    <a:pt x="138" y="176"/>
                  </a:ln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45" name="Freeform 31"/>
            <p:cNvSpPr>
              <a:spLocks noEditPoints="1"/>
            </p:cNvSpPr>
            <p:nvPr/>
          </p:nvSpPr>
          <p:spPr bwMode="auto">
            <a:xfrm>
              <a:off x="6050" y="1193"/>
              <a:ext cx="96" cy="101"/>
            </a:xfrm>
            <a:custGeom>
              <a:avLst/>
              <a:gdLst>
                <a:gd name="T0" fmla="*/ 179 w 267"/>
                <a:gd name="T1" fmla="*/ 0 h 267"/>
                <a:gd name="T2" fmla="*/ 138 w 267"/>
                <a:gd name="T3" fmla="*/ 4 h 267"/>
                <a:gd name="T4" fmla="*/ 95 w 267"/>
                <a:gd name="T5" fmla="*/ 48 h 267"/>
                <a:gd name="T6" fmla="*/ 95 w 267"/>
                <a:gd name="T7" fmla="*/ 81 h 267"/>
                <a:gd name="T8" fmla="*/ 181 w 267"/>
                <a:gd name="T9" fmla="*/ 81 h 267"/>
                <a:gd name="T10" fmla="*/ 181 w 267"/>
                <a:gd name="T11" fmla="*/ 92 h 267"/>
                <a:gd name="T12" fmla="*/ 95 w 267"/>
                <a:gd name="T13" fmla="*/ 92 h 267"/>
                <a:gd name="T14" fmla="*/ 62 w 267"/>
                <a:gd name="T15" fmla="*/ 92 h 267"/>
                <a:gd name="T16" fmla="*/ 9 w 267"/>
                <a:gd name="T17" fmla="*/ 136 h 267"/>
                <a:gd name="T18" fmla="*/ 9 w 267"/>
                <a:gd name="T19" fmla="*/ 223 h 267"/>
                <a:gd name="T20" fmla="*/ 54 w 267"/>
                <a:gd name="T21" fmla="*/ 267 h 267"/>
                <a:gd name="T22" fmla="*/ 84 w 267"/>
                <a:gd name="T23" fmla="*/ 267 h 267"/>
                <a:gd name="T24" fmla="*/ 84 w 267"/>
                <a:gd name="T25" fmla="*/ 227 h 267"/>
                <a:gd name="T26" fmla="*/ 138 w 267"/>
                <a:gd name="T27" fmla="*/ 174 h 267"/>
                <a:gd name="T28" fmla="*/ 224 w 267"/>
                <a:gd name="T29" fmla="*/ 174 h 267"/>
                <a:gd name="T30" fmla="*/ 267 w 267"/>
                <a:gd name="T31" fmla="*/ 130 h 267"/>
                <a:gd name="T32" fmla="*/ 267 w 267"/>
                <a:gd name="T33" fmla="*/ 48 h 267"/>
                <a:gd name="T34" fmla="*/ 224 w 267"/>
                <a:gd name="T35" fmla="*/ 4 h 267"/>
                <a:gd name="T36" fmla="*/ 179 w 267"/>
                <a:gd name="T37" fmla="*/ 0 h 267"/>
                <a:gd name="T38" fmla="*/ 132 w 267"/>
                <a:gd name="T39" fmla="*/ 26 h 267"/>
                <a:gd name="T40" fmla="*/ 148 w 267"/>
                <a:gd name="T41" fmla="*/ 43 h 267"/>
                <a:gd name="T42" fmla="*/ 132 w 267"/>
                <a:gd name="T43" fmla="*/ 59 h 267"/>
                <a:gd name="T44" fmla="*/ 116 w 267"/>
                <a:gd name="T45" fmla="*/ 43 h 267"/>
                <a:gd name="T46" fmla="*/ 132 w 267"/>
                <a:gd name="T47" fmla="*/ 2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7" h="267">
                  <a:moveTo>
                    <a:pt x="179" y="0"/>
                  </a:moveTo>
                  <a:cubicBezTo>
                    <a:pt x="164" y="0"/>
                    <a:pt x="150" y="1"/>
                    <a:pt x="138" y="4"/>
                  </a:cubicBezTo>
                  <a:cubicBezTo>
                    <a:pt x="101" y="10"/>
                    <a:pt x="95" y="23"/>
                    <a:pt x="95" y="48"/>
                  </a:cubicBezTo>
                  <a:cubicBezTo>
                    <a:pt x="95" y="81"/>
                    <a:pt x="95" y="81"/>
                    <a:pt x="95" y="81"/>
                  </a:cubicBezTo>
                  <a:cubicBezTo>
                    <a:pt x="181" y="81"/>
                    <a:pt x="181" y="81"/>
                    <a:pt x="181" y="81"/>
                  </a:cubicBezTo>
                  <a:cubicBezTo>
                    <a:pt x="181" y="92"/>
                    <a:pt x="181" y="92"/>
                    <a:pt x="181" y="92"/>
                  </a:cubicBezTo>
                  <a:cubicBezTo>
                    <a:pt x="95" y="92"/>
                    <a:pt x="95" y="92"/>
                    <a:pt x="95" y="92"/>
                  </a:cubicBezTo>
                  <a:cubicBezTo>
                    <a:pt x="62" y="92"/>
                    <a:pt x="62" y="92"/>
                    <a:pt x="62" y="92"/>
                  </a:cubicBezTo>
                  <a:cubicBezTo>
                    <a:pt x="37" y="92"/>
                    <a:pt x="16" y="107"/>
                    <a:pt x="9" y="136"/>
                  </a:cubicBezTo>
                  <a:cubicBezTo>
                    <a:pt x="1" y="168"/>
                    <a:pt x="0" y="189"/>
                    <a:pt x="9" y="223"/>
                  </a:cubicBezTo>
                  <a:cubicBezTo>
                    <a:pt x="15" y="248"/>
                    <a:pt x="29" y="267"/>
                    <a:pt x="54" y="267"/>
                  </a:cubicBezTo>
                  <a:cubicBezTo>
                    <a:pt x="84" y="267"/>
                    <a:pt x="84" y="267"/>
                    <a:pt x="84" y="267"/>
                  </a:cubicBezTo>
                  <a:cubicBezTo>
                    <a:pt x="84" y="227"/>
                    <a:pt x="84" y="227"/>
                    <a:pt x="84" y="227"/>
                  </a:cubicBezTo>
                  <a:cubicBezTo>
                    <a:pt x="84" y="199"/>
                    <a:pt x="109" y="174"/>
                    <a:pt x="138" y="174"/>
                  </a:cubicBezTo>
                  <a:cubicBezTo>
                    <a:pt x="224" y="174"/>
                    <a:pt x="224" y="174"/>
                    <a:pt x="224" y="174"/>
                  </a:cubicBezTo>
                  <a:cubicBezTo>
                    <a:pt x="248" y="174"/>
                    <a:pt x="267" y="154"/>
                    <a:pt x="267" y="130"/>
                  </a:cubicBezTo>
                  <a:cubicBezTo>
                    <a:pt x="267" y="48"/>
                    <a:pt x="267" y="48"/>
                    <a:pt x="267" y="48"/>
                  </a:cubicBezTo>
                  <a:cubicBezTo>
                    <a:pt x="267" y="25"/>
                    <a:pt x="247" y="7"/>
                    <a:pt x="224" y="4"/>
                  </a:cubicBezTo>
                  <a:cubicBezTo>
                    <a:pt x="209" y="1"/>
                    <a:pt x="194" y="0"/>
                    <a:pt x="179" y="0"/>
                  </a:cubicBezTo>
                  <a:close/>
                  <a:moveTo>
                    <a:pt x="132" y="26"/>
                  </a:moveTo>
                  <a:cubicBezTo>
                    <a:pt x="141" y="26"/>
                    <a:pt x="148" y="34"/>
                    <a:pt x="148" y="43"/>
                  </a:cubicBezTo>
                  <a:cubicBezTo>
                    <a:pt x="148" y="52"/>
                    <a:pt x="141" y="59"/>
                    <a:pt x="132" y="59"/>
                  </a:cubicBezTo>
                  <a:cubicBezTo>
                    <a:pt x="123" y="59"/>
                    <a:pt x="116" y="52"/>
                    <a:pt x="116" y="43"/>
                  </a:cubicBezTo>
                  <a:cubicBezTo>
                    <a:pt x="116" y="34"/>
                    <a:pt x="123" y="26"/>
                    <a:pt x="132" y="26"/>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46" name="Freeform 32"/>
            <p:cNvSpPr>
              <a:spLocks noEditPoints="1"/>
            </p:cNvSpPr>
            <p:nvPr/>
          </p:nvSpPr>
          <p:spPr bwMode="auto">
            <a:xfrm>
              <a:off x="6084" y="1228"/>
              <a:ext cx="95" cy="103"/>
            </a:xfrm>
            <a:custGeom>
              <a:avLst/>
              <a:gdLst>
                <a:gd name="T0" fmla="*/ 182 w 267"/>
                <a:gd name="T1" fmla="*/ 0 h 272"/>
                <a:gd name="T2" fmla="*/ 182 w 267"/>
                <a:gd name="T3" fmla="*/ 38 h 272"/>
                <a:gd name="T4" fmla="*/ 129 w 267"/>
                <a:gd name="T5" fmla="*/ 93 h 272"/>
                <a:gd name="T6" fmla="*/ 43 w 267"/>
                <a:gd name="T7" fmla="*/ 93 h 272"/>
                <a:gd name="T8" fmla="*/ 0 w 267"/>
                <a:gd name="T9" fmla="*/ 136 h 272"/>
                <a:gd name="T10" fmla="*/ 0 w 267"/>
                <a:gd name="T11" fmla="*/ 218 h 272"/>
                <a:gd name="T12" fmla="*/ 43 w 267"/>
                <a:gd name="T13" fmla="*/ 262 h 272"/>
                <a:gd name="T14" fmla="*/ 129 w 267"/>
                <a:gd name="T15" fmla="*/ 262 h 272"/>
                <a:gd name="T16" fmla="*/ 172 w 267"/>
                <a:gd name="T17" fmla="*/ 218 h 272"/>
                <a:gd name="T18" fmla="*/ 172 w 267"/>
                <a:gd name="T19" fmla="*/ 186 h 272"/>
                <a:gd name="T20" fmla="*/ 86 w 267"/>
                <a:gd name="T21" fmla="*/ 186 h 272"/>
                <a:gd name="T22" fmla="*/ 86 w 267"/>
                <a:gd name="T23" fmla="*/ 175 h 272"/>
                <a:gd name="T24" fmla="*/ 172 w 267"/>
                <a:gd name="T25" fmla="*/ 175 h 272"/>
                <a:gd name="T26" fmla="*/ 215 w 267"/>
                <a:gd name="T27" fmla="*/ 175 h 272"/>
                <a:gd name="T28" fmla="*/ 258 w 267"/>
                <a:gd name="T29" fmla="*/ 131 h 272"/>
                <a:gd name="T30" fmla="*/ 258 w 267"/>
                <a:gd name="T31" fmla="*/ 44 h 272"/>
                <a:gd name="T32" fmla="*/ 215 w 267"/>
                <a:gd name="T33" fmla="*/ 0 h 272"/>
                <a:gd name="T34" fmla="*/ 182 w 267"/>
                <a:gd name="T35" fmla="*/ 0 h 272"/>
                <a:gd name="T36" fmla="*/ 134 w 267"/>
                <a:gd name="T37" fmla="*/ 207 h 272"/>
                <a:gd name="T38" fmla="*/ 150 w 267"/>
                <a:gd name="T39" fmla="*/ 224 h 272"/>
                <a:gd name="T40" fmla="*/ 134 w 267"/>
                <a:gd name="T41" fmla="*/ 240 h 272"/>
                <a:gd name="T42" fmla="*/ 118 w 267"/>
                <a:gd name="T43" fmla="*/ 224 h 272"/>
                <a:gd name="T44" fmla="*/ 134 w 267"/>
                <a:gd name="T45" fmla="*/ 20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 h="272">
                  <a:moveTo>
                    <a:pt x="182" y="0"/>
                  </a:moveTo>
                  <a:cubicBezTo>
                    <a:pt x="182" y="38"/>
                    <a:pt x="182" y="38"/>
                    <a:pt x="182" y="38"/>
                  </a:cubicBezTo>
                  <a:cubicBezTo>
                    <a:pt x="182" y="68"/>
                    <a:pt x="157" y="93"/>
                    <a:pt x="129" y="93"/>
                  </a:cubicBezTo>
                  <a:cubicBezTo>
                    <a:pt x="43" y="93"/>
                    <a:pt x="43" y="93"/>
                    <a:pt x="43" y="93"/>
                  </a:cubicBezTo>
                  <a:cubicBezTo>
                    <a:pt x="19" y="93"/>
                    <a:pt x="0" y="113"/>
                    <a:pt x="0" y="136"/>
                  </a:cubicBezTo>
                  <a:cubicBezTo>
                    <a:pt x="0" y="218"/>
                    <a:pt x="0" y="218"/>
                    <a:pt x="0" y="218"/>
                  </a:cubicBezTo>
                  <a:cubicBezTo>
                    <a:pt x="0" y="242"/>
                    <a:pt x="20" y="255"/>
                    <a:pt x="43" y="262"/>
                  </a:cubicBezTo>
                  <a:cubicBezTo>
                    <a:pt x="70" y="270"/>
                    <a:pt x="96" y="272"/>
                    <a:pt x="129" y="262"/>
                  </a:cubicBezTo>
                  <a:cubicBezTo>
                    <a:pt x="150" y="256"/>
                    <a:pt x="172" y="243"/>
                    <a:pt x="172" y="218"/>
                  </a:cubicBezTo>
                  <a:cubicBezTo>
                    <a:pt x="172" y="186"/>
                    <a:pt x="172" y="186"/>
                    <a:pt x="172" y="186"/>
                  </a:cubicBezTo>
                  <a:cubicBezTo>
                    <a:pt x="86" y="186"/>
                    <a:pt x="86" y="186"/>
                    <a:pt x="86" y="186"/>
                  </a:cubicBezTo>
                  <a:cubicBezTo>
                    <a:pt x="86" y="175"/>
                    <a:pt x="86" y="175"/>
                    <a:pt x="86" y="175"/>
                  </a:cubicBezTo>
                  <a:cubicBezTo>
                    <a:pt x="172" y="175"/>
                    <a:pt x="172" y="175"/>
                    <a:pt x="172" y="175"/>
                  </a:cubicBezTo>
                  <a:cubicBezTo>
                    <a:pt x="215" y="175"/>
                    <a:pt x="215" y="175"/>
                    <a:pt x="215" y="175"/>
                  </a:cubicBezTo>
                  <a:cubicBezTo>
                    <a:pt x="240" y="175"/>
                    <a:pt x="249" y="157"/>
                    <a:pt x="258" y="131"/>
                  </a:cubicBezTo>
                  <a:cubicBezTo>
                    <a:pt x="267" y="104"/>
                    <a:pt x="266" y="78"/>
                    <a:pt x="258" y="44"/>
                  </a:cubicBezTo>
                  <a:cubicBezTo>
                    <a:pt x="252" y="19"/>
                    <a:pt x="240" y="0"/>
                    <a:pt x="215" y="0"/>
                  </a:cubicBezTo>
                  <a:lnTo>
                    <a:pt x="182" y="0"/>
                  </a:lnTo>
                  <a:close/>
                  <a:moveTo>
                    <a:pt x="134" y="207"/>
                  </a:moveTo>
                  <a:cubicBezTo>
                    <a:pt x="143" y="207"/>
                    <a:pt x="150" y="215"/>
                    <a:pt x="150" y="224"/>
                  </a:cubicBezTo>
                  <a:cubicBezTo>
                    <a:pt x="150" y="233"/>
                    <a:pt x="143" y="240"/>
                    <a:pt x="134" y="240"/>
                  </a:cubicBezTo>
                  <a:cubicBezTo>
                    <a:pt x="125" y="240"/>
                    <a:pt x="118" y="233"/>
                    <a:pt x="118" y="224"/>
                  </a:cubicBezTo>
                  <a:cubicBezTo>
                    <a:pt x="118" y="215"/>
                    <a:pt x="125" y="207"/>
                    <a:pt x="134" y="207"/>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47" name="Freeform 33"/>
            <p:cNvSpPr>
              <a:spLocks noEditPoints="1"/>
            </p:cNvSpPr>
            <p:nvPr/>
          </p:nvSpPr>
          <p:spPr bwMode="auto">
            <a:xfrm>
              <a:off x="6571" y="1205"/>
              <a:ext cx="24" cy="13"/>
            </a:xfrm>
            <a:custGeom>
              <a:avLst/>
              <a:gdLst>
                <a:gd name="T0" fmla="*/ 5 w 24"/>
                <a:gd name="T1" fmla="*/ 13 h 13"/>
                <a:gd name="T2" fmla="*/ 6 w 24"/>
                <a:gd name="T3" fmla="*/ 13 h 13"/>
                <a:gd name="T4" fmla="*/ 6 w 24"/>
                <a:gd name="T5" fmla="*/ 1 h 13"/>
                <a:gd name="T6" fmla="*/ 11 w 24"/>
                <a:gd name="T7" fmla="*/ 1 h 13"/>
                <a:gd name="T8" fmla="*/ 11 w 24"/>
                <a:gd name="T9" fmla="*/ 0 h 13"/>
                <a:gd name="T10" fmla="*/ 0 w 24"/>
                <a:gd name="T11" fmla="*/ 0 h 13"/>
                <a:gd name="T12" fmla="*/ 0 w 24"/>
                <a:gd name="T13" fmla="*/ 1 h 13"/>
                <a:gd name="T14" fmla="*/ 5 w 24"/>
                <a:gd name="T15" fmla="*/ 1 h 13"/>
                <a:gd name="T16" fmla="*/ 5 w 24"/>
                <a:gd name="T17" fmla="*/ 13 h 13"/>
                <a:gd name="T18" fmla="*/ 12 w 24"/>
                <a:gd name="T19" fmla="*/ 13 h 13"/>
                <a:gd name="T20" fmla="*/ 14 w 24"/>
                <a:gd name="T21" fmla="*/ 13 h 13"/>
                <a:gd name="T22" fmla="*/ 14 w 24"/>
                <a:gd name="T23" fmla="*/ 2 h 13"/>
                <a:gd name="T24" fmla="*/ 17 w 24"/>
                <a:gd name="T25" fmla="*/ 13 h 13"/>
                <a:gd name="T26" fmla="*/ 19 w 24"/>
                <a:gd name="T27" fmla="*/ 13 h 13"/>
                <a:gd name="T28" fmla="*/ 22 w 24"/>
                <a:gd name="T29" fmla="*/ 2 h 13"/>
                <a:gd name="T30" fmla="*/ 22 w 24"/>
                <a:gd name="T31" fmla="*/ 13 h 13"/>
                <a:gd name="T32" fmla="*/ 24 w 24"/>
                <a:gd name="T33" fmla="*/ 13 h 13"/>
                <a:gd name="T34" fmla="*/ 24 w 24"/>
                <a:gd name="T35" fmla="*/ 0 h 13"/>
                <a:gd name="T36" fmla="*/ 22 w 24"/>
                <a:gd name="T37" fmla="*/ 0 h 13"/>
                <a:gd name="T38" fmla="*/ 18 w 24"/>
                <a:gd name="T39" fmla="*/ 11 h 13"/>
                <a:gd name="T40" fmla="*/ 15 w 24"/>
                <a:gd name="T41" fmla="*/ 0 h 13"/>
                <a:gd name="T42" fmla="*/ 12 w 24"/>
                <a:gd name="T43" fmla="*/ 0 h 13"/>
                <a:gd name="T44" fmla="*/ 12 w 24"/>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3">
                  <a:moveTo>
                    <a:pt x="5" y="13"/>
                  </a:moveTo>
                  <a:lnTo>
                    <a:pt x="6" y="13"/>
                  </a:lnTo>
                  <a:lnTo>
                    <a:pt x="6" y="1"/>
                  </a:lnTo>
                  <a:lnTo>
                    <a:pt x="11" y="1"/>
                  </a:lnTo>
                  <a:lnTo>
                    <a:pt x="11" y="0"/>
                  </a:lnTo>
                  <a:lnTo>
                    <a:pt x="0" y="0"/>
                  </a:lnTo>
                  <a:lnTo>
                    <a:pt x="0" y="1"/>
                  </a:lnTo>
                  <a:lnTo>
                    <a:pt x="5" y="1"/>
                  </a:lnTo>
                  <a:lnTo>
                    <a:pt x="5" y="13"/>
                  </a:lnTo>
                  <a:close/>
                  <a:moveTo>
                    <a:pt x="12" y="13"/>
                  </a:moveTo>
                  <a:lnTo>
                    <a:pt x="14" y="13"/>
                  </a:lnTo>
                  <a:lnTo>
                    <a:pt x="14" y="2"/>
                  </a:lnTo>
                  <a:lnTo>
                    <a:pt x="17" y="13"/>
                  </a:lnTo>
                  <a:lnTo>
                    <a:pt x="19" y="13"/>
                  </a:lnTo>
                  <a:lnTo>
                    <a:pt x="22" y="2"/>
                  </a:lnTo>
                  <a:lnTo>
                    <a:pt x="22" y="13"/>
                  </a:lnTo>
                  <a:lnTo>
                    <a:pt x="24" y="13"/>
                  </a:lnTo>
                  <a:lnTo>
                    <a:pt x="24" y="0"/>
                  </a:lnTo>
                  <a:lnTo>
                    <a:pt x="22" y="0"/>
                  </a:lnTo>
                  <a:lnTo>
                    <a:pt x="18" y="11"/>
                  </a:lnTo>
                  <a:lnTo>
                    <a:pt x="15" y="0"/>
                  </a:lnTo>
                  <a:lnTo>
                    <a:pt x="12" y="0"/>
                  </a:lnTo>
                  <a:lnTo>
                    <a:pt x="1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49" name="Freeform 34"/>
            <p:cNvSpPr>
              <a:spLocks noEditPoints="1"/>
            </p:cNvSpPr>
            <p:nvPr/>
          </p:nvSpPr>
          <p:spPr bwMode="auto">
            <a:xfrm>
              <a:off x="6571" y="1205"/>
              <a:ext cx="24" cy="13"/>
            </a:xfrm>
            <a:custGeom>
              <a:avLst/>
              <a:gdLst>
                <a:gd name="T0" fmla="*/ 5 w 24"/>
                <a:gd name="T1" fmla="*/ 13 h 13"/>
                <a:gd name="T2" fmla="*/ 6 w 24"/>
                <a:gd name="T3" fmla="*/ 13 h 13"/>
                <a:gd name="T4" fmla="*/ 6 w 24"/>
                <a:gd name="T5" fmla="*/ 1 h 13"/>
                <a:gd name="T6" fmla="*/ 11 w 24"/>
                <a:gd name="T7" fmla="*/ 1 h 13"/>
                <a:gd name="T8" fmla="*/ 11 w 24"/>
                <a:gd name="T9" fmla="*/ 0 h 13"/>
                <a:gd name="T10" fmla="*/ 0 w 24"/>
                <a:gd name="T11" fmla="*/ 0 h 13"/>
                <a:gd name="T12" fmla="*/ 0 w 24"/>
                <a:gd name="T13" fmla="*/ 1 h 13"/>
                <a:gd name="T14" fmla="*/ 5 w 24"/>
                <a:gd name="T15" fmla="*/ 1 h 13"/>
                <a:gd name="T16" fmla="*/ 5 w 24"/>
                <a:gd name="T17" fmla="*/ 13 h 13"/>
                <a:gd name="T18" fmla="*/ 12 w 24"/>
                <a:gd name="T19" fmla="*/ 13 h 13"/>
                <a:gd name="T20" fmla="*/ 14 w 24"/>
                <a:gd name="T21" fmla="*/ 13 h 13"/>
                <a:gd name="T22" fmla="*/ 14 w 24"/>
                <a:gd name="T23" fmla="*/ 2 h 13"/>
                <a:gd name="T24" fmla="*/ 17 w 24"/>
                <a:gd name="T25" fmla="*/ 13 h 13"/>
                <a:gd name="T26" fmla="*/ 19 w 24"/>
                <a:gd name="T27" fmla="*/ 13 h 13"/>
                <a:gd name="T28" fmla="*/ 22 w 24"/>
                <a:gd name="T29" fmla="*/ 2 h 13"/>
                <a:gd name="T30" fmla="*/ 22 w 24"/>
                <a:gd name="T31" fmla="*/ 13 h 13"/>
                <a:gd name="T32" fmla="*/ 24 w 24"/>
                <a:gd name="T33" fmla="*/ 13 h 13"/>
                <a:gd name="T34" fmla="*/ 24 w 24"/>
                <a:gd name="T35" fmla="*/ 0 h 13"/>
                <a:gd name="T36" fmla="*/ 22 w 24"/>
                <a:gd name="T37" fmla="*/ 0 h 13"/>
                <a:gd name="T38" fmla="*/ 18 w 24"/>
                <a:gd name="T39" fmla="*/ 11 h 13"/>
                <a:gd name="T40" fmla="*/ 15 w 24"/>
                <a:gd name="T41" fmla="*/ 0 h 13"/>
                <a:gd name="T42" fmla="*/ 12 w 24"/>
                <a:gd name="T43" fmla="*/ 0 h 13"/>
                <a:gd name="T44" fmla="*/ 12 w 24"/>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3">
                  <a:moveTo>
                    <a:pt x="5" y="13"/>
                  </a:moveTo>
                  <a:lnTo>
                    <a:pt x="6" y="13"/>
                  </a:lnTo>
                  <a:lnTo>
                    <a:pt x="6" y="1"/>
                  </a:lnTo>
                  <a:lnTo>
                    <a:pt x="11" y="1"/>
                  </a:lnTo>
                  <a:lnTo>
                    <a:pt x="11" y="0"/>
                  </a:lnTo>
                  <a:lnTo>
                    <a:pt x="0" y="0"/>
                  </a:lnTo>
                  <a:lnTo>
                    <a:pt x="0" y="1"/>
                  </a:lnTo>
                  <a:lnTo>
                    <a:pt x="5" y="1"/>
                  </a:lnTo>
                  <a:lnTo>
                    <a:pt x="5" y="13"/>
                  </a:lnTo>
                  <a:moveTo>
                    <a:pt x="12" y="13"/>
                  </a:moveTo>
                  <a:lnTo>
                    <a:pt x="14" y="13"/>
                  </a:lnTo>
                  <a:lnTo>
                    <a:pt x="14" y="2"/>
                  </a:lnTo>
                  <a:lnTo>
                    <a:pt x="17" y="13"/>
                  </a:lnTo>
                  <a:lnTo>
                    <a:pt x="19" y="13"/>
                  </a:lnTo>
                  <a:lnTo>
                    <a:pt x="22" y="2"/>
                  </a:lnTo>
                  <a:lnTo>
                    <a:pt x="22" y="13"/>
                  </a:lnTo>
                  <a:lnTo>
                    <a:pt x="24" y="13"/>
                  </a:lnTo>
                  <a:lnTo>
                    <a:pt x="24" y="0"/>
                  </a:lnTo>
                  <a:lnTo>
                    <a:pt x="22" y="0"/>
                  </a:lnTo>
                  <a:lnTo>
                    <a:pt x="18" y="11"/>
                  </a:lnTo>
                  <a:lnTo>
                    <a:pt x="15" y="0"/>
                  </a:lnTo>
                  <a:lnTo>
                    <a:pt x="12" y="0"/>
                  </a:lnTo>
                  <a:lnTo>
                    <a:pt x="12" y="13"/>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grpSp>
      <p:grpSp>
        <p:nvGrpSpPr>
          <p:cNvPr id="50" name="Group 37"/>
          <p:cNvGrpSpPr>
            <a:grpSpLocks noChangeAspect="1"/>
          </p:cNvGrpSpPr>
          <p:nvPr/>
        </p:nvGrpSpPr>
        <p:grpSpPr bwMode="auto">
          <a:xfrm>
            <a:off x="8774835" y="1639586"/>
            <a:ext cx="557177" cy="288907"/>
            <a:chOff x="5475" y="1116"/>
            <a:chExt cx="486" cy="252"/>
          </a:xfrm>
          <a:solidFill>
            <a:srgbClr val="0072C6"/>
          </a:solidFill>
        </p:grpSpPr>
        <p:sp>
          <p:nvSpPr>
            <p:cNvPr id="52" name="Freeform 38"/>
            <p:cNvSpPr>
              <a:spLocks noEditPoints="1"/>
            </p:cNvSpPr>
            <p:nvPr/>
          </p:nvSpPr>
          <p:spPr bwMode="auto">
            <a:xfrm>
              <a:off x="5475" y="1116"/>
              <a:ext cx="486" cy="252"/>
            </a:xfrm>
            <a:custGeom>
              <a:avLst/>
              <a:gdLst>
                <a:gd name="T0" fmla="*/ 4323 w 4548"/>
                <a:gd name="T1" fmla="*/ 709 h 2362"/>
                <a:gd name="T2" fmla="*/ 3463 w 4548"/>
                <a:gd name="T3" fmla="*/ 219 h 2362"/>
                <a:gd name="T4" fmla="*/ 2452 w 4548"/>
                <a:gd name="T5" fmla="*/ 49 h 2362"/>
                <a:gd name="T6" fmla="*/ 130 w 4548"/>
                <a:gd name="T7" fmla="*/ 842 h 2362"/>
                <a:gd name="T8" fmla="*/ 46 w 4548"/>
                <a:gd name="T9" fmla="*/ 1387 h 2362"/>
                <a:gd name="T10" fmla="*/ 525 w 4548"/>
                <a:gd name="T11" fmla="*/ 1931 h 2362"/>
                <a:gd name="T12" fmla="*/ 1725 w 4548"/>
                <a:gd name="T13" fmla="*/ 2324 h 2362"/>
                <a:gd name="T14" fmla="*/ 2280 w 4548"/>
                <a:gd name="T15" fmla="*/ 2362 h 2362"/>
                <a:gd name="T16" fmla="*/ 2870 w 4548"/>
                <a:gd name="T17" fmla="*/ 2320 h 2362"/>
                <a:gd name="T18" fmla="*/ 3712 w 4548"/>
                <a:gd name="T19" fmla="*/ 2097 h 2362"/>
                <a:gd name="T20" fmla="*/ 4444 w 4548"/>
                <a:gd name="T21" fmla="*/ 1540 h 2362"/>
                <a:gd name="T22" fmla="*/ 4518 w 4548"/>
                <a:gd name="T23" fmla="*/ 1034 h 2362"/>
                <a:gd name="T24" fmla="*/ 1362 w 4548"/>
                <a:gd name="T25" fmla="*/ 1563 h 2362"/>
                <a:gd name="T26" fmla="*/ 993 w 4548"/>
                <a:gd name="T27" fmla="*/ 1567 h 2362"/>
                <a:gd name="T28" fmla="*/ 912 w 4548"/>
                <a:gd name="T29" fmla="*/ 1884 h 2362"/>
                <a:gd name="T30" fmla="*/ 641 w 4548"/>
                <a:gd name="T31" fmla="*/ 1898 h 2362"/>
                <a:gd name="T32" fmla="*/ 901 w 4548"/>
                <a:gd name="T33" fmla="*/ 651 h 2362"/>
                <a:gd name="T34" fmla="*/ 1646 w 4548"/>
                <a:gd name="T35" fmla="*/ 693 h 2362"/>
                <a:gd name="T36" fmla="*/ 1683 w 4548"/>
                <a:gd name="T37" fmla="*/ 1386 h 2362"/>
                <a:gd name="T38" fmla="*/ 2426 w 4548"/>
                <a:gd name="T39" fmla="*/ 1566 h 2362"/>
                <a:gd name="T40" fmla="*/ 2510 w 4548"/>
                <a:gd name="T41" fmla="*/ 1125 h 2362"/>
                <a:gd name="T42" fmla="*/ 2540 w 4548"/>
                <a:gd name="T43" fmla="*/ 941 h 2362"/>
                <a:gd name="T44" fmla="*/ 2419 w 4548"/>
                <a:gd name="T45" fmla="*/ 856 h 2362"/>
                <a:gd name="T46" fmla="*/ 2168 w 4548"/>
                <a:gd name="T47" fmla="*/ 878 h 2362"/>
                <a:gd name="T48" fmla="*/ 2033 w 4548"/>
                <a:gd name="T49" fmla="*/ 1557 h 2362"/>
                <a:gd name="T50" fmla="*/ 1771 w 4548"/>
                <a:gd name="T51" fmla="*/ 1567 h 2362"/>
                <a:gd name="T52" fmla="*/ 2009 w 4548"/>
                <a:gd name="T53" fmla="*/ 319 h 2362"/>
                <a:gd name="T54" fmla="*/ 2263 w 4548"/>
                <a:gd name="T55" fmla="*/ 394 h 2362"/>
                <a:gd name="T56" fmla="*/ 2238 w 4548"/>
                <a:gd name="T57" fmla="*/ 651 h 2362"/>
                <a:gd name="T58" fmla="*/ 2702 w 4548"/>
                <a:gd name="T59" fmla="*/ 694 h 2362"/>
                <a:gd name="T60" fmla="*/ 2816 w 4548"/>
                <a:gd name="T61" fmla="*/ 944 h 2362"/>
                <a:gd name="T62" fmla="*/ 2726 w 4548"/>
                <a:gd name="T63" fmla="*/ 1474 h 2362"/>
                <a:gd name="T64" fmla="*/ 3762 w 4548"/>
                <a:gd name="T65" fmla="*/ 1426 h 2362"/>
                <a:gd name="T66" fmla="*/ 3381 w 4548"/>
                <a:gd name="T67" fmla="*/ 1567 h 2362"/>
                <a:gd name="T68" fmla="*/ 3110 w 4548"/>
                <a:gd name="T69" fmla="*/ 1567 h 2362"/>
                <a:gd name="T70" fmla="*/ 3051 w 4548"/>
                <a:gd name="T71" fmla="*/ 1768 h 2362"/>
                <a:gd name="T72" fmla="*/ 3019 w 4548"/>
                <a:gd name="T73" fmla="*/ 1899 h 2362"/>
                <a:gd name="T74" fmla="*/ 2758 w 4548"/>
                <a:gd name="T75" fmla="*/ 1897 h 2362"/>
                <a:gd name="T76" fmla="*/ 2855 w 4548"/>
                <a:gd name="T77" fmla="*/ 1406 h 2362"/>
                <a:gd name="T78" fmla="*/ 2998 w 4548"/>
                <a:gd name="T79" fmla="*/ 682 h 2362"/>
                <a:gd name="T80" fmla="*/ 3567 w 4548"/>
                <a:gd name="T81" fmla="*/ 651 h 2362"/>
                <a:gd name="T82" fmla="*/ 3930 w 4548"/>
                <a:gd name="T83" fmla="*/ 907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48" h="2362">
                  <a:moveTo>
                    <a:pt x="4518" y="1034"/>
                  </a:moveTo>
                  <a:cubicBezTo>
                    <a:pt x="4481" y="909"/>
                    <a:pt x="4412" y="804"/>
                    <a:pt x="4323" y="709"/>
                  </a:cubicBezTo>
                  <a:cubicBezTo>
                    <a:pt x="4231" y="611"/>
                    <a:pt x="4125" y="530"/>
                    <a:pt x="4010" y="461"/>
                  </a:cubicBezTo>
                  <a:cubicBezTo>
                    <a:pt x="3838" y="357"/>
                    <a:pt x="3654" y="279"/>
                    <a:pt x="3463" y="219"/>
                  </a:cubicBezTo>
                  <a:cubicBezTo>
                    <a:pt x="3241" y="148"/>
                    <a:pt x="3014" y="102"/>
                    <a:pt x="2782" y="75"/>
                  </a:cubicBezTo>
                  <a:cubicBezTo>
                    <a:pt x="2673" y="62"/>
                    <a:pt x="2563" y="53"/>
                    <a:pt x="2452" y="49"/>
                  </a:cubicBezTo>
                  <a:cubicBezTo>
                    <a:pt x="2452" y="49"/>
                    <a:pt x="1744" y="0"/>
                    <a:pt x="1078" y="217"/>
                  </a:cubicBezTo>
                  <a:cubicBezTo>
                    <a:pt x="536" y="394"/>
                    <a:pt x="308" y="582"/>
                    <a:pt x="130" y="842"/>
                  </a:cubicBezTo>
                  <a:cubicBezTo>
                    <a:pt x="105" y="878"/>
                    <a:pt x="86" y="919"/>
                    <a:pt x="69" y="959"/>
                  </a:cubicBezTo>
                  <a:cubicBezTo>
                    <a:pt x="8" y="1098"/>
                    <a:pt x="0" y="1242"/>
                    <a:pt x="46" y="1387"/>
                  </a:cubicBezTo>
                  <a:cubicBezTo>
                    <a:pt x="81" y="1497"/>
                    <a:pt x="141" y="1591"/>
                    <a:pt x="217" y="1676"/>
                  </a:cubicBezTo>
                  <a:cubicBezTo>
                    <a:pt x="306" y="1777"/>
                    <a:pt x="411" y="1859"/>
                    <a:pt x="525" y="1931"/>
                  </a:cubicBezTo>
                  <a:cubicBezTo>
                    <a:pt x="688" y="2033"/>
                    <a:pt x="863" y="2111"/>
                    <a:pt x="1046" y="2172"/>
                  </a:cubicBezTo>
                  <a:cubicBezTo>
                    <a:pt x="1267" y="2246"/>
                    <a:pt x="1494" y="2296"/>
                    <a:pt x="1725" y="2324"/>
                  </a:cubicBezTo>
                  <a:cubicBezTo>
                    <a:pt x="1821" y="2336"/>
                    <a:pt x="1918" y="2345"/>
                    <a:pt x="2014" y="2352"/>
                  </a:cubicBezTo>
                  <a:cubicBezTo>
                    <a:pt x="2103" y="2358"/>
                    <a:pt x="2191" y="2359"/>
                    <a:pt x="2280" y="2362"/>
                  </a:cubicBezTo>
                  <a:cubicBezTo>
                    <a:pt x="2406" y="2360"/>
                    <a:pt x="2532" y="2356"/>
                    <a:pt x="2657" y="2343"/>
                  </a:cubicBezTo>
                  <a:cubicBezTo>
                    <a:pt x="2728" y="2336"/>
                    <a:pt x="2799" y="2328"/>
                    <a:pt x="2870" y="2320"/>
                  </a:cubicBezTo>
                  <a:cubicBezTo>
                    <a:pt x="2974" y="2306"/>
                    <a:pt x="3077" y="2287"/>
                    <a:pt x="3180" y="2264"/>
                  </a:cubicBezTo>
                  <a:cubicBezTo>
                    <a:pt x="3362" y="2223"/>
                    <a:pt x="3540" y="2170"/>
                    <a:pt x="3712" y="2097"/>
                  </a:cubicBezTo>
                  <a:cubicBezTo>
                    <a:pt x="3889" y="2022"/>
                    <a:pt x="4057" y="1931"/>
                    <a:pt x="4206" y="1808"/>
                  </a:cubicBezTo>
                  <a:cubicBezTo>
                    <a:pt x="4299" y="1731"/>
                    <a:pt x="4382" y="1644"/>
                    <a:pt x="4444" y="1540"/>
                  </a:cubicBezTo>
                  <a:cubicBezTo>
                    <a:pt x="4496" y="1453"/>
                    <a:pt x="4530" y="1361"/>
                    <a:pt x="4540" y="1260"/>
                  </a:cubicBezTo>
                  <a:cubicBezTo>
                    <a:pt x="4548" y="1183"/>
                    <a:pt x="4540" y="1108"/>
                    <a:pt x="4518" y="1034"/>
                  </a:cubicBezTo>
                  <a:close/>
                  <a:moveTo>
                    <a:pt x="1683" y="1386"/>
                  </a:moveTo>
                  <a:cubicBezTo>
                    <a:pt x="1599" y="1484"/>
                    <a:pt x="1491" y="1544"/>
                    <a:pt x="1362" y="1563"/>
                  </a:cubicBezTo>
                  <a:cubicBezTo>
                    <a:pt x="1331" y="1568"/>
                    <a:pt x="1299" y="1567"/>
                    <a:pt x="1268" y="1567"/>
                  </a:cubicBezTo>
                  <a:cubicBezTo>
                    <a:pt x="1176" y="1567"/>
                    <a:pt x="1084" y="1567"/>
                    <a:pt x="993" y="1567"/>
                  </a:cubicBezTo>
                  <a:cubicBezTo>
                    <a:pt x="976" y="1567"/>
                    <a:pt x="972" y="1570"/>
                    <a:pt x="969" y="1586"/>
                  </a:cubicBezTo>
                  <a:cubicBezTo>
                    <a:pt x="949" y="1686"/>
                    <a:pt x="931" y="1785"/>
                    <a:pt x="912" y="1884"/>
                  </a:cubicBezTo>
                  <a:cubicBezTo>
                    <a:pt x="911" y="1889"/>
                    <a:pt x="910" y="1893"/>
                    <a:pt x="908" y="1898"/>
                  </a:cubicBezTo>
                  <a:cubicBezTo>
                    <a:pt x="820" y="1898"/>
                    <a:pt x="732" y="1898"/>
                    <a:pt x="641" y="1898"/>
                  </a:cubicBezTo>
                  <a:cubicBezTo>
                    <a:pt x="723" y="1482"/>
                    <a:pt x="805" y="1067"/>
                    <a:pt x="887" y="651"/>
                  </a:cubicBezTo>
                  <a:cubicBezTo>
                    <a:pt x="893" y="651"/>
                    <a:pt x="897" y="651"/>
                    <a:pt x="901" y="651"/>
                  </a:cubicBezTo>
                  <a:cubicBezTo>
                    <a:pt x="1084" y="651"/>
                    <a:pt x="1266" y="650"/>
                    <a:pt x="1449" y="651"/>
                  </a:cubicBezTo>
                  <a:cubicBezTo>
                    <a:pt x="1517" y="651"/>
                    <a:pt x="1584" y="665"/>
                    <a:pt x="1646" y="693"/>
                  </a:cubicBezTo>
                  <a:cubicBezTo>
                    <a:pt x="1742" y="737"/>
                    <a:pt x="1800" y="812"/>
                    <a:pt x="1815" y="915"/>
                  </a:cubicBezTo>
                  <a:cubicBezTo>
                    <a:pt x="1840" y="1091"/>
                    <a:pt x="1800" y="1250"/>
                    <a:pt x="1683" y="1386"/>
                  </a:cubicBezTo>
                  <a:close/>
                  <a:moveTo>
                    <a:pt x="2710" y="1566"/>
                  </a:moveTo>
                  <a:cubicBezTo>
                    <a:pt x="2615" y="1566"/>
                    <a:pt x="2521" y="1566"/>
                    <a:pt x="2426" y="1566"/>
                  </a:cubicBezTo>
                  <a:cubicBezTo>
                    <a:pt x="2433" y="1531"/>
                    <a:pt x="2440" y="1496"/>
                    <a:pt x="2446" y="1461"/>
                  </a:cubicBezTo>
                  <a:cubicBezTo>
                    <a:pt x="2467" y="1349"/>
                    <a:pt x="2489" y="1237"/>
                    <a:pt x="2510" y="1125"/>
                  </a:cubicBezTo>
                  <a:cubicBezTo>
                    <a:pt x="2519" y="1077"/>
                    <a:pt x="2528" y="1029"/>
                    <a:pt x="2537" y="981"/>
                  </a:cubicBezTo>
                  <a:cubicBezTo>
                    <a:pt x="2539" y="968"/>
                    <a:pt x="2540" y="954"/>
                    <a:pt x="2540" y="941"/>
                  </a:cubicBezTo>
                  <a:cubicBezTo>
                    <a:pt x="2541" y="896"/>
                    <a:pt x="2517" y="867"/>
                    <a:pt x="2472" y="861"/>
                  </a:cubicBezTo>
                  <a:cubicBezTo>
                    <a:pt x="2455" y="858"/>
                    <a:pt x="2437" y="856"/>
                    <a:pt x="2419" y="856"/>
                  </a:cubicBezTo>
                  <a:cubicBezTo>
                    <a:pt x="2344" y="856"/>
                    <a:pt x="2270" y="856"/>
                    <a:pt x="2195" y="856"/>
                  </a:cubicBezTo>
                  <a:cubicBezTo>
                    <a:pt x="2176" y="856"/>
                    <a:pt x="2172" y="859"/>
                    <a:pt x="2168" y="878"/>
                  </a:cubicBezTo>
                  <a:cubicBezTo>
                    <a:pt x="2142" y="1011"/>
                    <a:pt x="2115" y="1145"/>
                    <a:pt x="2088" y="1278"/>
                  </a:cubicBezTo>
                  <a:cubicBezTo>
                    <a:pt x="2070" y="1371"/>
                    <a:pt x="2051" y="1464"/>
                    <a:pt x="2033" y="1557"/>
                  </a:cubicBezTo>
                  <a:cubicBezTo>
                    <a:pt x="2031" y="1564"/>
                    <a:pt x="2029" y="1567"/>
                    <a:pt x="2021" y="1567"/>
                  </a:cubicBezTo>
                  <a:cubicBezTo>
                    <a:pt x="1938" y="1567"/>
                    <a:pt x="1854" y="1567"/>
                    <a:pt x="1771" y="1567"/>
                  </a:cubicBezTo>
                  <a:cubicBezTo>
                    <a:pt x="1769" y="1567"/>
                    <a:pt x="1766" y="1566"/>
                    <a:pt x="1763" y="1566"/>
                  </a:cubicBezTo>
                  <a:cubicBezTo>
                    <a:pt x="1845" y="1150"/>
                    <a:pt x="1927" y="735"/>
                    <a:pt x="2009" y="319"/>
                  </a:cubicBezTo>
                  <a:cubicBezTo>
                    <a:pt x="2098" y="319"/>
                    <a:pt x="2187" y="319"/>
                    <a:pt x="2277" y="319"/>
                  </a:cubicBezTo>
                  <a:cubicBezTo>
                    <a:pt x="2272" y="345"/>
                    <a:pt x="2268" y="370"/>
                    <a:pt x="2263" y="394"/>
                  </a:cubicBezTo>
                  <a:cubicBezTo>
                    <a:pt x="2248" y="472"/>
                    <a:pt x="2233" y="550"/>
                    <a:pt x="2218" y="628"/>
                  </a:cubicBezTo>
                  <a:cubicBezTo>
                    <a:pt x="2216" y="643"/>
                    <a:pt x="2222" y="651"/>
                    <a:pt x="2238" y="651"/>
                  </a:cubicBezTo>
                  <a:cubicBezTo>
                    <a:pt x="2329" y="651"/>
                    <a:pt x="2419" y="649"/>
                    <a:pt x="2509" y="651"/>
                  </a:cubicBezTo>
                  <a:cubicBezTo>
                    <a:pt x="2576" y="652"/>
                    <a:pt x="2641" y="664"/>
                    <a:pt x="2702" y="694"/>
                  </a:cubicBezTo>
                  <a:cubicBezTo>
                    <a:pt x="2760" y="722"/>
                    <a:pt x="2803" y="764"/>
                    <a:pt x="2818" y="830"/>
                  </a:cubicBezTo>
                  <a:cubicBezTo>
                    <a:pt x="2827" y="868"/>
                    <a:pt x="2823" y="906"/>
                    <a:pt x="2816" y="944"/>
                  </a:cubicBezTo>
                  <a:cubicBezTo>
                    <a:pt x="2800" y="1035"/>
                    <a:pt x="2785" y="1125"/>
                    <a:pt x="2770" y="1216"/>
                  </a:cubicBezTo>
                  <a:cubicBezTo>
                    <a:pt x="2755" y="1302"/>
                    <a:pt x="2740" y="1388"/>
                    <a:pt x="2726" y="1474"/>
                  </a:cubicBezTo>
                  <a:cubicBezTo>
                    <a:pt x="2720" y="1504"/>
                    <a:pt x="2715" y="1535"/>
                    <a:pt x="2710" y="1566"/>
                  </a:cubicBezTo>
                  <a:close/>
                  <a:moveTo>
                    <a:pt x="3762" y="1426"/>
                  </a:moveTo>
                  <a:cubicBezTo>
                    <a:pt x="3683" y="1502"/>
                    <a:pt x="3588" y="1547"/>
                    <a:pt x="3480" y="1563"/>
                  </a:cubicBezTo>
                  <a:cubicBezTo>
                    <a:pt x="3447" y="1568"/>
                    <a:pt x="3414" y="1567"/>
                    <a:pt x="3381" y="1567"/>
                  </a:cubicBezTo>
                  <a:cubicBezTo>
                    <a:pt x="3308" y="1567"/>
                    <a:pt x="3236" y="1567"/>
                    <a:pt x="3163" y="1567"/>
                  </a:cubicBezTo>
                  <a:cubicBezTo>
                    <a:pt x="3145" y="1567"/>
                    <a:pt x="3128" y="1567"/>
                    <a:pt x="3110" y="1567"/>
                  </a:cubicBezTo>
                  <a:cubicBezTo>
                    <a:pt x="3093" y="1567"/>
                    <a:pt x="3089" y="1570"/>
                    <a:pt x="3085" y="1587"/>
                  </a:cubicBezTo>
                  <a:cubicBezTo>
                    <a:pt x="3074" y="1647"/>
                    <a:pt x="3062" y="1708"/>
                    <a:pt x="3051" y="1768"/>
                  </a:cubicBezTo>
                  <a:cubicBezTo>
                    <a:pt x="3043" y="1809"/>
                    <a:pt x="3035" y="1850"/>
                    <a:pt x="3027" y="1891"/>
                  </a:cubicBezTo>
                  <a:cubicBezTo>
                    <a:pt x="3026" y="1894"/>
                    <a:pt x="3021" y="1899"/>
                    <a:pt x="3019" y="1899"/>
                  </a:cubicBezTo>
                  <a:cubicBezTo>
                    <a:pt x="2933" y="1899"/>
                    <a:pt x="2848" y="1899"/>
                    <a:pt x="2762" y="1899"/>
                  </a:cubicBezTo>
                  <a:cubicBezTo>
                    <a:pt x="2762" y="1899"/>
                    <a:pt x="2761" y="1898"/>
                    <a:pt x="2758" y="1897"/>
                  </a:cubicBezTo>
                  <a:cubicBezTo>
                    <a:pt x="2767" y="1856"/>
                    <a:pt x="2775" y="1815"/>
                    <a:pt x="2783" y="1775"/>
                  </a:cubicBezTo>
                  <a:cubicBezTo>
                    <a:pt x="2807" y="1652"/>
                    <a:pt x="2831" y="1529"/>
                    <a:pt x="2855" y="1406"/>
                  </a:cubicBezTo>
                  <a:cubicBezTo>
                    <a:pt x="2880" y="1283"/>
                    <a:pt x="2904" y="1160"/>
                    <a:pt x="2928" y="1038"/>
                  </a:cubicBezTo>
                  <a:cubicBezTo>
                    <a:pt x="2952" y="919"/>
                    <a:pt x="2975" y="801"/>
                    <a:pt x="2998" y="682"/>
                  </a:cubicBezTo>
                  <a:cubicBezTo>
                    <a:pt x="3005" y="651"/>
                    <a:pt x="3004" y="651"/>
                    <a:pt x="3036" y="651"/>
                  </a:cubicBezTo>
                  <a:cubicBezTo>
                    <a:pt x="3213" y="651"/>
                    <a:pt x="3390" y="650"/>
                    <a:pt x="3567" y="651"/>
                  </a:cubicBezTo>
                  <a:cubicBezTo>
                    <a:pt x="3644" y="652"/>
                    <a:pt x="3719" y="668"/>
                    <a:pt x="3788" y="706"/>
                  </a:cubicBezTo>
                  <a:cubicBezTo>
                    <a:pt x="3868" y="750"/>
                    <a:pt x="3917" y="818"/>
                    <a:pt x="3930" y="907"/>
                  </a:cubicBezTo>
                  <a:cubicBezTo>
                    <a:pt x="3961" y="1107"/>
                    <a:pt x="3909" y="1283"/>
                    <a:pt x="3762" y="1426"/>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53" name="Freeform 39"/>
            <p:cNvSpPr>
              <a:spLocks/>
            </p:cNvSpPr>
            <p:nvPr/>
          </p:nvSpPr>
          <p:spPr bwMode="auto">
            <a:xfrm>
              <a:off x="5585" y="1208"/>
              <a:ext cx="55" cy="54"/>
            </a:xfrm>
            <a:custGeom>
              <a:avLst/>
              <a:gdLst>
                <a:gd name="T0" fmla="*/ 336 w 509"/>
                <a:gd name="T1" fmla="*/ 2 h 506"/>
                <a:gd name="T2" fmla="*/ 210 w 509"/>
                <a:gd name="T3" fmla="*/ 2 h 506"/>
                <a:gd name="T4" fmla="*/ 210 w 509"/>
                <a:gd name="T5" fmla="*/ 0 h 506"/>
                <a:gd name="T6" fmla="*/ 103 w 509"/>
                <a:gd name="T7" fmla="*/ 0 h 506"/>
                <a:gd name="T8" fmla="*/ 79 w 509"/>
                <a:gd name="T9" fmla="*/ 20 h 506"/>
                <a:gd name="T10" fmla="*/ 76 w 509"/>
                <a:gd name="T11" fmla="*/ 40 h 506"/>
                <a:gd name="T12" fmla="*/ 35 w 509"/>
                <a:gd name="T13" fmla="*/ 290 h 506"/>
                <a:gd name="T14" fmla="*/ 3 w 509"/>
                <a:gd name="T15" fmla="*/ 481 h 506"/>
                <a:gd name="T16" fmla="*/ 24 w 509"/>
                <a:gd name="T17" fmla="*/ 505 h 506"/>
                <a:gd name="T18" fmla="*/ 171 w 509"/>
                <a:gd name="T19" fmla="*/ 506 h 506"/>
                <a:gd name="T20" fmla="*/ 272 w 509"/>
                <a:gd name="T21" fmla="*/ 496 h 506"/>
                <a:gd name="T22" fmla="*/ 478 w 509"/>
                <a:gd name="T23" fmla="*/ 318 h 506"/>
                <a:gd name="T24" fmla="*/ 506 w 509"/>
                <a:gd name="T25" fmla="*/ 167 h 506"/>
                <a:gd name="T26" fmla="*/ 467 w 509"/>
                <a:gd name="T27" fmla="*/ 56 h 506"/>
                <a:gd name="T28" fmla="*/ 336 w 509"/>
                <a:gd name="T29" fmla="*/ 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9" h="506">
                  <a:moveTo>
                    <a:pt x="336" y="2"/>
                  </a:moveTo>
                  <a:cubicBezTo>
                    <a:pt x="294" y="0"/>
                    <a:pt x="252" y="2"/>
                    <a:pt x="210" y="2"/>
                  </a:cubicBezTo>
                  <a:cubicBezTo>
                    <a:pt x="210" y="1"/>
                    <a:pt x="210" y="1"/>
                    <a:pt x="210" y="0"/>
                  </a:cubicBezTo>
                  <a:cubicBezTo>
                    <a:pt x="174" y="0"/>
                    <a:pt x="139" y="0"/>
                    <a:pt x="103" y="0"/>
                  </a:cubicBezTo>
                  <a:cubicBezTo>
                    <a:pt x="87" y="0"/>
                    <a:pt x="82" y="4"/>
                    <a:pt x="79" y="20"/>
                  </a:cubicBezTo>
                  <a:cubicBezTo>
                    <a:pt x="78" y="26"/>
                    <a:pt x="77" y="33"/>
                    <a:pt x="76" y="40"/>
                  </a:cubicBezTo>
                  <a:cubicBezTo>
                    <a:pt x="62" y="123"/>
                    <a:pt x="49" y="206"/>
                    <a:pt x="35" y="290"/>
                  </a:cubicBezTo>
                  <a:cubicBezTo>
                    <a:pt x="24" y="353"/>
                    <a:pt x="13" y="417"/>
                    <a:pt x="3" y="481"/>
                  </a:cubicBezTo>
                  <a:cubicBezTo>
                    <a:pt x="0" y="499"/>
                    <a:pt x="5" y="505"/>
                    <a:pt x="24" y="505"/>
                  </a:cubicBezTo>
                  <a:cubicBezTo>
                    <a:pt x="73" y="506"/>
                    <a:pt x="122" y="505"/>
                    <a:pt x="171" y="506"/>
                  </a:cubicBezTo>
                  <a:cubicBezTo>
                    <a:pt x="205" y="506"/>
                    <a:pt x="239" y="503"/>
                    <a:pt x="272" y="496"/>
                  </a:cubicBezTo>
                  <a:cubicBezTo>
                    <a:pt x="374" y="475"/>
                    <a:pt x="444" y="417"/>
                    <a:pt x="478" y="318"/>
                  </a:cubicBezTo>
                  <a:cubicBezTo>
                    <a:pt x="495" y="269"/>
                    <a:pt x="503" y="218"/>
                    <a:pt x="506" y="167"/>
                  </a:cubicBezTo>
                  <a:cubicBezTo>
                    <a:pt x="509" y="124"/>
                    <a:pt x="497" y="87"/>
                    <a:pt x="467" y="56"/>
                  </a:cubicBezTo>
                  <a:cubicBezTo>
                    <a:pt x="431" y="20"/>
                    <a:pt x="385" y="5"/>
                    <a:pt x="336" y="2"/>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65" name="Freeform 40"/>
            <p:cNvSpPr>
              <a:spLocks/>
            </p:cNvSpPr>
            <p:nvPr/>
          </p:nvSpPr>
          <p:spPr bwMode="auto">
            <a:xfrm>
              <a:off x="5811" y="1208"/>
              <a:ext cx="54" cy="54"/>
            </a:xfrm>
            <a:custGeom>
              <a:avLst/>
              <a:gdLst>
                <a:gd name="T0" fmla="*/ 456 w 508"/>
                <a:gd name="T1" fmla="*/ 46 h 506"/>
                <a:gd name="T2" fmla="*/ 336 w 508"/>
                <a:gd name="T3" fmla="*/ 2 h 506"/>
                <a:gd name="T4" fmla="*/ 210 w 508"/>
                <a:gd name="T5" fmla="*/ 2 h 506"/>
                <a:gd name="T6" fmla="*/ 210 w 508"/>
                <a:gd name="T7" fmla="*/ 0 h 506"/>
                <a:gd name="T8" fmla="*/ 105 w 508"/>
                <a:gd name="T9" fmla="*/ 0 h 506"/>
                <a:gd name="T10" fmla="*/ 79 w 508"/>
                <a:gd name="T11" fmla="*/ 22 h 506"/>
                <a:gd name="T12" fmla="*/ 40 w 508"/>
                <a:gd name="T13" fmla="*/ 258 h 506"/>
                <a:gd name="T14" fmla="*/ 3 w 508"/>
                <a:gd name="T15" fmla="*/ 482 h 506"/>
                <a:gd name="T16" fmla="*/ 24 w 508"/>
                <a:gd name="T17" fmla="*/ 505 h 506"/>
                <a:gd name="T18" fmla="*/ 172 w 508"/>
                <a:gd name="T19" fmla="*/ 506 h 506"/>
                <a:gd name="T20" fmla="*/ 272 w 508"/>
                <a:gd name="T21" fmla="*/ 496 h 506"/>
                <a:gd name="T22" fmla="*/ 478 w 508"/>
                <a:gd name="T23" fmla="*/ 317 h 506"/>
                <a:gd name="T24" fmla="*/ 507 w 508"/>
                <a:gd name="T25" fmla="*/ 158 h 506"/>
                <a:gd name="T26" fmla="*/ 456 w 508"/>
                <a:gd name="T27" fmla="*/ 4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506">
                  <a:moveTo>
                    <a:pt x="456" y="46"/>
                  </a:moveTo>
                  <a:cubicBezTo>
                    <a:pt x="421" y="17"/>
                    <a:pt x="380" y="5"/>
                    <a:pt x="336" y="2"/>
                  </a:cubicBezTo>
                  <a:cubicBezTo>
                    <a:pt x="294" y="0"/>
                    <a:pt x="252" y="2"/>
                    <a:pt x="210" y="2"/>
                  </a:cubicBezTo>
                  <a:cubicBezTo>
                    <a:pt x="210" y="1"/>
                    <a:pt x="210" y="1"/>
                    <a:pt x="210" y="0"/>
                  </a:cubicBezTo>
                  <a:cubicBezTo>
                    <a:pt x="175" y="0"/>
                    <a:pt x="140" y="0"/>
                    <a:pt x="105" y="0"/>
                  </a:cubicBezTo>
                  <a:cubicBezTo>
                    <a:pt x="86" y="0"/>
                    <a:pt x="82" y="4"/>
                    <a:pt x="79" y="22"/>
                  </a:cubicBezTo>
                  <a:cubicBezTo>
                    <a:pt x="66" y="101"/>
                    <a:pt x="53" y="179"/>
                    <a:pt x="40" y="258"/>
                  </a:cubicBezTo>
                  <a:cubicBezTo>
                    <a:pt x="28" y="332"/>
                    <a:pt x="15" y="407"/>
                    <a:pt x="3" y="482"/>
                  </a:cubicBezTo>
                  <a:cubicBezTo>
                    <a:pt x="0" y="500"/>
                    <a:pt x="5" y="505"/>
                    <a:pt x="24" y="505"/>
                  </a:cubicBezTo>
                  <a:cubicBezTo>
                    <a:pt x="73" y="506"/>
                    <a:pt x="123" y="505"/>
                    <a:pt x="172" y="506"/>
                  </a:cubicBezTo>
                  <a:cubicBezTo>
                    <a:pt x="206" y="506"/>
                    <a:pt x="239" y="502"/>
                    <a:pt x="272" y="496"/>
                  </a:cubicBezTo>
                  <a:cubicBezTo>
                    <a:pt x="374" y="475"/>
                    <a:pt x="444" y="417"/>
                    <a:pt x="478" y="317"/>
                  </a:cubicBezTo>
                  <a:cubicBezTo>
                    <a:pt x="496" y="265"/>
                    <a:pt x="505" y="212"/>
                    <a:pt x="507" y="158"/>
                  </a:cubicBezTo>
                  <a:cubicBezTo>
                    <a:pt x="508" y="112"/>
                    <a:pt x="491" y="74"/>
                    <a:pt x="456" y="46"/>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grpSp>
      <p:pic>
        <p:nvPicPr>
          <p:cNvPr id="67" name="Picture 66"/>
          <p:cNvPicPr>
            <a:picLocks noChangeAspect="1"/>
          </p:cNvPicPr>
          <p:nvPr/>
        </p:nvPicPr>
        <p:blipFill>
          <a:blip r:embed="rId19">
            <a:duotone>
              <a:schemeClr val="accent1">
                <a:shade val="45000"/>
                <a:satMod val="135000"/>
              </a:schemeClr>
              <a:prstClr val="white"/>
            </a:duotone>
            <a:lum/>
          </a:blip>
          <a:stretch>
            <a:fillRect/>
          </a:stretch>
        </p:blipFill>
        <p:spPr>
          <a:xfrm>
            <a:off x="8771145" y="4946937"/>
            <a:ext cx="840712" cy="247678"/>
          </a:xfrm>
          <a:prstGeom prst="rect">
            <a:avLst/>
          </a:prstGeom>
        </p:spPr>
      </p:pic>
      <p:grpSp>
        <p:nvGrpSpPr>
          <p:cNvPr id="139" name="Group 66"/>
          <p:cNvGrpSpPr>
            <a:grpSpLocks noChangeAspect="1"/>
          </p:cNvGrpSpPr>
          <p:nvPr/>
        </p:nvGrpSpPr>
        <p:grpSpPr bwMode="auto">
          <a:xfrm>
            <a:off x="8036878" y="4886339"/>
            <a:ext cx="439676" cy="347614"/>
            <a:chOff x="5757" y="3429"/>
            <a:chExt cx="277" cy="219"/>
          </a:xfrm>
          <a:solidFill>
            <a:srgbClr val="0072C6"/>
          </a:solidFill>
        </p:grpSpPr>
        <p:sp>
          <p:nvSpPr>
            <p:cNvPr id="141" name="Freeform 67"/>
            <p:cNvSpPr>
              <a:spLocks/>
            </p:cNvSpPr>
            <p:nvPr/>
          </p:nvSpPr>
          <p:spPr bwMode="auto">
            <a:xfrm>
              <a:off x="5757" y="3560"/>
              <a:ext cx="82" cy="88"/>
            </a:xfrm>
            <a:custGeom>
              <a:avLst/>
              <a:gdLst>
                <a:gd name="T0" fmla="*/ 103 w 117"/>
                <a:gd name="T1" fmla="*/ 91 h 124"/>
                <a:gd name="T2" fmla="*/ 64 w 117"/>
                <a:gd name="T3" fmla="*/ 110 h 124"/>
                <a:gd name="T4" fmla="*/ 29 w 117"/>
                <a:gd name="T5" fmla="*/ 96 h 124"/>
                <a:gd name="T6" fmla="*/ 16 w 117"/>
                <a:gd name="T7" fmla="*/ 62 h 124"/>
                <a:gd name="T8" fmla="*/ 22 w 117"/>
                <a:gd name="T9" fmla="*/ 38 h 124"/>
                <a:gd name="T10" fmla="*/ 39 w 117"/>
                <a:gd name="T11" fmla="*/ 21 h 124"/>
                <a:gd name="T12" fmla="*/ 64 w 117"/>
                <a:gd name="T13" fmla="*/ 15 h 124"/>
                <a:gd name="T14" fmla="*/ 86 w 117"/>
                <a:gd name="T15" fmla="*/ 20 h 124"/>
                <a:gd name="T16" fmla="*/ 103 w 117"/>
                <a:gd name="T17" fmla="*/ 34 h 124"/>
                <a:gd name="T18" fmla="*/ 104 w 117"/>
                <a:gd name="T19" fmla="*/ 36 h 124"/>
                <a:gd name="T20" fmla="*/ 117 w 117"/>
                <a:gd name="T21" fmla="*/ 26 h 124"/>
                <a:gd name="T22" fmla="*/ 116 w 117"/>
                <a:gd name="T23" fmla="*/ 25 h 124"/>
                <a:gd name="T24" fmla="*/ 94 w 117"/>
                <a:gd name="T25" fmla="*/ 6 h 124"/>
                <a:gd name="T26" fmla="*/ 64 w 117"/>
                <a:gd name="T27" fmla="*/ 0 h 124"/>
                <a:gd name="T28" fmla="*/ 18 w 117"/>
                <a:gd name="T29" fmla="*/ 18 h 124"/>
                <a:gd name="T30" fmla="*/ 0 w 117"/>
                <a:gd name="T31" fmla="*/ 61 h 124"/>
                <a:gd name="T32" fmla="*/ 15 w 117"/>
                <a:gd name="T33" fmla="*/ 104 h 124"/>
                <a:gd name="T34" fmla="*/ 64 w 117"/>
                <a:gd name="T35" fmla="*/ 124 h 124"/>
                <a:gd name="T36" fmla="*/ 93 w 117"/>
                <a:gd name="T37" fmla="*/ 118 h 124"/>
                <a:gd name="T38" fmla="*/ 115 w 117"/>
                <a:gd name="T39" fmla="*/ 101 h 124"/>
                <a:gd name="T40" fmla="*/ 117 w 117"/>
                <a:gd name="T41" fmla="*/ 99 h 124"/>
                <a:gd name="T42" fmla="*/ 105 w 117"/>
                <a:gd name="T43" fmla="*/ 90 h 124"/>
                <a:gd name="T44" fmla="*/ 103 w 117"/>
                <a:gd name="T45" fmla="*/ 9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124">
                  <a:moveTo>
                    <a:pt x="103" y="91"/>
                  </a:moveTo>
                  <a:cubicBezTo>
                    <a:pt x="93" y="103"/>
                    <a:pt x="80" y="110"/>
                    <a:pt x="64" y="110"/>
                  </a:cubicBezTo>
                  <a:cubicBezTo>
                    <a:pt x="50" y="110"/>
                    <a:pt x="39" y="105"/>
                    <a:pt x="29" y="96"/>
                  </a:cubicBezTo>
                  <a:cubicBezTo>
                    <a:pt x="20" y="87"/>
                    <a:pt x="16" y="76"/>
                    <a:pt x="16" y="62"/>
                  </a:cubicBezTo>
                  <a:cubicBezTo>
                    <a:pt x="16" y="54"/>
                    <a:pt x="18" y="45"/>
                    <a:pt x="22" y="38"/>
                  </a:cubicBezTo>
                  <a:cubicBezTo>
                    <a:pt x="26" y="31"/>
                    <a:pt x="32" y="26"/>
                    <a:pt x="39" y="21"/>
                  </a:cubicBezTo>
                  <a:cubicBezTo>
                    <a:pt x="47" y="17"/>
                    <a:pt x="55" y="15"/>
                    <a:pt x="64" y="15"/>
                  </a:cubicBezTo>
                  <a:cubicBezTo>
                    <a:pt x="72" y="15"/>
                    <a:pt x="79" y="17"/>
                    <a:pt x="86" y="20"/>
                  </a:cubicBezTo>
                  <a:cubicBezTo>
                    <a:pt x="93" y="23"/>
                    <a:pt x="98" y="28"/>
                    <a:pt x="103" y="34"/>
                  </a:cubicBezTo>
                  <a:cubicBezTo>
                    <a:pt x="104" y="36"/>
                    <a:pt x="104" y="36"/>
                    <a:pt x="104" y="36"/>
                  </a:cubicBezTo>
                  <a:cubicBezTo>
                    <a:pt x="117" y="26"/>
                    <a:pt x="117" y="26"/>
                    <a:pt x="117" y="26"/>
                  </a:cubicBezTo>
                  <a:cubicBezTo>
                    <a:pt x="116" y="25"/>
                    <a:pt x="116" y="25"/>
                    <a:pt x="116" y="25"/>
                  </a:cubicBezTo>
                  <a:cubicBezTo>
                    <a:pt x="110" y="17"/>
                    <a:pt x="102" y="11"/>
                    <a:pt x="94" y="6"/>
                  </a:cubicBezTo>
                  <a:cubicBezTo>
                    <a:pt x="85" y="2"/>
                    <a:pt x="75" y="0"/>
                    <a:pt x="64" y="0"/>
                  </a:cubicBezTo>
                  <a:cubicBezTo>
                    <a:pt x="45" y="0"/>
                    <a:pt x="30" y="6"/>
                    <a:pt x="18" y="18"/>
                  </a:cubicBezTo>
                  <a:cubicBezTo>
                    <a:pt x="6" y="29"/>
                    <a:pt x="0" y="44"/>
                    <a:pt x="0" y="61"/>
                  </a:cubicBezTo>
                  <a:cubicBezTo>
                    <a:pt x="0" y="78"/>
                    <a:pt x="5" y="92"/>
                    <a:pt x="15" y="104"/>
                  </a:cubicBezTo>
                  <a:cubicBezTo>
                    <a:pt x="27" y="117"/>
                    <a:pt x="43" y="124"/>
                    <a:pt x="64" y="124"/>
                  </a:cubicBezTo>
                  <a:cubicBezTo>
                    <a:pt x="75" y="124"/>
                    <a:pt x="85" y="122"/>
                    <a:pt x="93" y="118"/>
                  </a:cubicBezTo>
                  <a:cubicBezTo>
                    <a:pt x="102" y="114"/>
                    <a:pt x="110" y="108"/>
                    <a:pt x="115" y="101"/>
                  </a:cubicBezTo>
                  <a:cubicBezTo>
                    <a:pt x="117" y="99"/>
                    <a:pt x="117" y="99"/>
                    <a:pt x="117" y="99"/>
                  </a:cubicBezTo>
                  <a:cubicBezTo>
                    <a:pt x="105" y="90"/>
                    <a:pt x="105" y="90"/>
                    <a:pt x="105" y="90"/>
                  </a:cubicBezTo>
                  <a:lnTo>
                    <a:pt x="103" y="91"/>
                  </a:ln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142" name="Freeform 68"/>
            <p:cNvSpPr>
              <a:spLocks/>
            </p:cNvSpPr>
            <p:nvPr/>
          </p:nvSpPr>
          <p:spPr bwMode="auto">
            <a:xfrm>
              <a:off x="5855" y="3560"/>
              <a:ext cx="55" cy="86"/>
            </a:xfrm>
            <a:custGeom>
              <a:avLst/>
              <a:gdLst>
                <a:gd name="T0" fmla="*/ 62 w 78"/>
                <a:gd name="T1" fmla="*/ 36 h 122"/>
                <a:gd name="T2" fmla="*/ 44 w 78"/>
                <a:gd name="T3" fmla="*/ 30 h 122"/>
                <a:gd name="T4" fmla="*/ 26 w 78"/>
                <a:gd name="T5" fmla="*/ 35 h 122"/>
                <a:gd name="T6" fmla="*/ 14 w 78"/>
                <a:gd name="T7" fmla="*/ 44 h 122"/>
                <a:gd name="T8" fmla="*/ 14 w 78"/>
                <a:gd name="T9" fmla="*/ 0 h 122"/>
                <a:gd name="T10" fmla="*/ 0 w 78"/>
                <a:gd name="T11" fmla="*/ 0 h 122"/>
                <a:gd name="T12" fmla="*/ 0 w 78"/>
                <a:gd name="T13" fmla="*/ 122 h 122"/>
                <a:gd name="T14" fmla="*/ 14 w 78"/>
                <a:gd name="T15" fmla="*/ 122 h 122"/>
                <a:gd name="T16" fmla="*/ 14 w 78"/>
                <a:gd name="T17" fmla="*/ 88 h 122"/>
                <a:gd name="T18" fmla="*/ 16 w 78"/>
                <a:gd name="T19" fmla="*/ 66 h 122"/>
                <a:gd name="T20" fmla="*/ 26 w 78"/>
                <a:gd name="T21" fmla="*/ 51 h 122"/>
                <a:gd name="T22" fmla="*/ 42 w 78"/>
                <a:gd name="T23" fmla="*/ 44 h 122"/>
                <a:gd name="T24" fmla="*/ 55 w 78"/>
                <a:gd name="T25" fmla="*/ 48 h 122"/>
                <a:gd name="T26" fmla="*/ 62 w 78"/>
                <a:gd name="T27" fmla="*/ 60 h 122"/>
                <a:gd name="T28" fmla="*/ 63 w 78"/>
                <a:gd name="T29" fmla="*/ 79 h 122"/>
                <a:gd name="T30" fmla="*/ 63 w 78"/>
                <a:gd name="T31" fmla="*/ 122 h 122"/>
                <a:gd name="T32" fmla="*/ 78 w 78"/>
                <a:gd name="T33" fmla="*/ 122 h 122"/>
                <a:gd name="T34" fmla="*/ 78 w 78"/>
                <a:gd name="T35" fmla="*/ 76 h 122"/>
                <a:gd name="T36" fmla="*/ 74 w 78"/>
                <a:gd name="T37" fmla="*/ 49 h 122"/>
                <a:gd name="T38" fmla="*/ 62 w 78"/>
                <a:gd name="T39" fmla="*/ 3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22">
                  <a:moveTo>
                    <a:pt x="62" y="36"/>
                  </a:moveTo>
                  <a:cubicBezTo>
                    <a:pt x="57" y="32"/>
                    <a:pt x="51" y="30"/>
                    <a:pt x="44" y="30"/>
                  </a:cubicBezTo>
                  <a:cubicBezTo>
                    <a:pt x="38" y="30"/>
                    <a:pt x="32" y="32"/>
                    <a:pt x="26" y="35"/>
                  </a:cubicBezTo>
                  <a:cubicBezTo>
                    <a:pt x="22" y="37"/>
                    <a:pt x="18" y="40"/>
                    <a:pt x="14" y="44"/>
                  </a:cubicBezTo>
                  <a:cubicBezTo>
                    <a:pt x="14" y="0"/>
                    <a:pt x="14" y="0"/>
                    <a:pt x="14" y="0"/>
                  </a:cubicBezTo>
                  <a:cubicBezTo>
                    <a:pt x="0" y="0"/>
                    <a:pt x="0" y="0"/>
                    <a:pt x="0" y="0"/>
                  </a:cubicBezTo>
                  <a:cubicBezTo>
                    <a:pt x="0" y="122"/>
                    <a:pt x="0" y="122"/>
                    <a:pt x="0" y="122"/>
                  </a:cubicBezTo>
                  <a:cubicBezTo>
                    <a:pt x="14" y="122"/>
                    <a:pt x="14" y="122"/>
                    <a:pt x="14" y="122"/>
                  </a:cubicBezTo>
                  <a:cubicBezTo>
                    <a:pt x="14" y="88"/>
                    <a:pt x="14" y="88"/>
                    <a:pt x="14" y="88"/>
                  </a:cubicBezTo>
                  <a:cubicBezTo>
                    <a:pt x="14" y="77"/>
                    <a:pt x="15" y="70"/>
                    <a:pt x="16" y="66"/>
                  </a:cubicBezTo>
                  <a:cubicBezTo>
                    <a:pt x="18" y="60"/>
                    <a:pt x="21" y="55"/>
                    <a:pt x="26" y="51"/>
                  </a:cubicBezTo>
                  <a:cubicBezTo>
                    <a:pt x="31" y="46"/>
                    <a:pt x="36" y="44"/>
                    <a:pt x="42" y="44"/>
                  </a:cubicBezTo>
                  <a:cubicBezTo>
                    <a:pt x="47" y="44"/>
                    <a:pt x="52" y="46"/>
                    <a:pt x="55" y="48"/>
                  </a:cubicBezTo>
                  <a:cubicBezTo>
                    <a:pt x="58" y="51"/>
                    <a:pt x="60" y="55"/>
                    <a:pt x="62" y="60"/>
                  </a:cubicBezTo>
                  <a:cubicBezTo>
                    <a:pt x="62" y="63"/>
                    <a:pt x="63" y="69"/>
                    <a:pt x="63" y="79"/>
                  </a:cubicBezTo>
                  <a:cubicBezTo>
                    <a:pt x="63" y="122"/>
                    <a:pt x="63" y="122"/>
                    <a:pt x="63" y="122"/>
                  </a:cubicBezTo>
                  <a:cubicBezTo>
                    <a:pt x="78" y="122"/>
                    <a:pt x="78" y="122"/>
                    <a:pt x="78" y="122"/>
                  </a:cubicBezTo>
                  <a:cubicBezTo>
                    <a:pt x="78" y="76"/>
                    <a:pt x="78" y="76"/>
                    <a:pt x="78" y="76"/>
                  </a:cubicBezTo>
                  <a:cubicBezTo>
                    <a:pt x="78" y="64"/>
                    <a:pt x="76" y="55"/>
                    <a:pt x="74" y="49"/>
                  </a:cubicBezTo>
                  <a:cubicBezTo>
                    <a:pt x="72" y="44"/>
                    <a:pt x="68" y="39"/>
                    <a:pt x="62" y="36"/>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143" name="Freeform 69"/>
            <p:cNvSpPr>
              <a:spLocks noEditPoints="1"/>
            </p:cNvSpPr>
            <p:nvPr/>
          </p:nvSpPr>
          <p:spPr bwMode="auto">
            <a:xfrm>
              <a:off x="5925" y="3581"/>
              <a:ext cx="65" cy="67"/>
            </a:xfrm>
            <a:custGeom>
              <a:avLst/>
              <a:gdLst>
                <a:gd name="T0" fmla="*/ 92 w 92"/>
                <a:gd name="T1" fmla="*/ 48 h 94"/>
                <a:gd name="T2" fmla="*/ 82 w 92"/>
                <a:gd name="T3" fmla="*/ 18 h 94"/>
                <a:gd name="T4" fmla="*/ 46 w 92"/>
                <a:gd name="T5" fmla="*/ 0 h 94"/>
                <a:gd name="T6" fmla="*/ 11 w 92"/>
                <a:gd name="T7" fmla="*/ 17 h 94"/>
                <a:gd name="T8" fmla="*/ 0 w 92"/>
                <a:gd name="T9" fmla="*/ 47 h 94"/>
                <a:gd name="T10" fmla="*/ 13 w 92"/>
                <a:gd name="T11" fmla="*/ 79 h 94"/>
                <a:gd name="T12" fmla="*/ 47 w 92"/>
                <a:gd name="T13" fmla="*/ 94 h 94"/>
                <a:gd name="T14" fmla="*/ 64 w 92"/>
                <a:gd name="T15" fmla="*/ 91 h 94"/>
                <a:gd name="T16" fmla="*/ 78 w 92"/>
                <a:gd name="T17" fmla="*/ 82 h 94"/>
                <a:gd name="T18" fmla="*/ 89 w 92"/>
                <a:gd name="T19" fmla="*/ 67 h 94"/>
                <a:gd name="T20" fmla="*/ 90 w 92"/>
                <a:gd name="T21" fmla="*/ 65 h 94"/>
                <a:gd name="T22" fmla="*/ 77 w 92"/>
                <a:gd name="T23" fmla="*/ 59 h 94"/>
                <a:gd name="T24" fmla="*/ 76 w 92"/>
                <a:gd name="T25" fmla="*/ 60 h 94"/>
                <a:gd name="T26" fmla="*/ 67 w 92"/>
                <a:gd name="T27" fmla="*/ 72 h 94"/>
                <a:gd name="T28" fmla="*/ 58 w 92"/>
                <a:gd name="T29" fmla="*/ 78 h 94"/>
                <a:gd name="T30" fmla="*/ 46 w 92"/>
                <a:gd name="T31" fmla="*/ 80 h 94"/>
                <a:gd name="T32" fmla="*/ 25 w 92"/>
                <a:gd name="T33" fmla="*/ 71 h 94"/>
                <a:gd name="T34" fmla="*/ 16 w 92"/>
                <a:gd name="T35" fmla="*/ 50 h 94"/>
                <a:gd name="T36" fmla="*/ 92 w 92"/>
                <a:gd name="T37" fmla="*/ 50 h 94"/>
                <a:gd name="T38" fmla="*/ 92 w 92"/>
                <a:gd name="T39" fmla="*/ 48 h 94"/>
                <a:gd name="T40" fmla="*/ 17 w 92"/>
                <a:gd name="T41" fmla="*/ 36 h 94"/>
                <a:gd name="T42" fmla="*/ 26 w 92"/>
                <a:gd name="T43" fmla="*/ 22 h 94"/>
                <a:gd name="T44" fmla="*/ 46 w 92"/>
                <a:gd name="T45" fmla="*/ 15 h 94"/>
                <a:gd name="T46" fmla="*/ 60 w 92"/>
                <a:gd name="T47" fmla="*/ 18 h 94"/>
                <a:gd name="T48" fmla="*/ 70 w 92"/>
                <a:gd name="T49" fmla="*/ 26 h 94"/>
                <a:gd name="T50" fmla="*/ 75 w 92"/>
                <a:gd name="T51" fmla="*/ 36 h 94"/>
                <a:gd name="T52" fmla="*/ 17 w 92"/>
                <a:gd name="T53" fmla="*/ 3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94">
                  <a:moveTo>
                    <a:pt x="92" y="48"/>
                  </a:moveTo>
                  <a:cubicBezTo>
                    <a:pt x="92" y="36"/>
                    <a:pt x="89" y="26"/>
                    <a:pt x="82" y="18"/>
                  </a:cubicBezTo>
                  <a:cubicBezTo>
                    <a:pt x="73" y="6"/>
                    <a:pt x="61" y="0"/>
                    <a:pt x="46" y="0"/>
                  </a:cubicBezTo>
                  <a:cubicBezTo>
                    <a:pt x="31" y="0"/>
                    <a:pt x="20" y="6"/>
                    <a:pt x="11" y="17"/>
                  </a:cubicBezTo>
                  <a:cubicBezTo>
                    <a:pt x="4" y="26"/>
                    <a:pt x="0" y="36"/>
                    <a:pt x="0" y="47"/>
                  </a:cubicBezTo>
                  <a:cubicBezTo>
                    <a:pt x="0" y="59"/>
                    <a:pt x="5" y="70"/>
                    <a:pt x="13" y="79"/>
                  </a:cubicBezTo>
                  <a:cubicBezTo>
                    <a:pt x="21" y="89"/>
                    <a:pt x="32" y="94"/>
                    <a:pt x="47" y="94"/>
                  </a:cubicBezTo>
                  <a:cubicBezTo>
                    <a:pt x="53" y="94"/>
                    <a:pt x="59" y="93"/>
                    <a:pt x="64" y="91"/>
                  </a:cubicBezTo>
                  <a:cubicBezTo>
                    <a:pt x="69" y="89"/>
                    <a:pt x="74" y="86"/>
                    <a:pt x="78" y="82"/>
                  </a:cubicBezTo>
                  <a:cubicBezTo>
                    <a:pt x="82" y="78"/>
                    <a:pt x="86" y="73"/>
                    <a:pt x="89" y="67"/>
                  </a:cubicBezTo>
                  <a:cubicBezTo>
                    <a:pt x="90" y="65"/>
                    <a:pt x="90" y="65"/>
                    <a:pt x="90" y="65"/>
                  </a:cubicBezTo>
                  <a:cubicBezTo>
                    <a:pt x="77" y="59"/>
                    <a:pt x="77" y="59"/>
                    <a:pt x="77" y="59"/>
                  </a:cubicBezTo>
                  <a:cubicBezTo>
                    <a:pt x="76" y="60"/>
                    <a:pt x="76" y="60"/>
                    <a:pt x="76" y="60"/>
                  </a:cubicBezTo>
                  <a:cubicBezTo>
                    <a:pt x="73" y="66"/>
                    <a:pt x="70" y="70"/>
                    <a:pt x="67" y="72"/>
                  </a:cubicBezTo>
                  <a:cubicBezTo>
                    <a:pt x="65" y="74"/>
                    <a:pt x="61" y="76"/>
                    <a:pt x="58" y="78"/>
                  </a:cubicBezTo>
                  <a:cubicBezTo>
                    <a:pt x="54" y="79"/>
                    <a:pt x="50" y="80"/>
                    <a:pt x="46" y="80"/>
                  </a:cubicBezTo>
                  <a:cubicBezTo>
                    <a:pt x="37" y="80"/>
                    <a:pt x="30" y="77"/>
                    <a:pt x="25" y="71"/>
                  </a:cubicBezTo>
                  <a:cubicBezTo>
                    <a:pt x="19" y="65"/>
                    <a:pt x="16" y="58"/>
                    <a:pt x="16" y="50"/>
                  </a:cubicBezTo>
                  <a:cubicBezTo>
                    <a:pt x="92" y="50"/>
                    <a:pt x="92" y="50"/>
                    <a:pt x="92" y="50"/>
                  </a:cubicBezTo>
                  <a:lnTo>
                    <a:pt x="92" y="48"/>
                  </a:lnTo>
                  <a:close/>
                  <a:moveTo>
                    <a:pt x="17" y="36"/>
                  </a:moveTo>
                  <a:cubicBezTo>
                    <a:pt x="20" y="30"/>
                    <a:pt x="22" y="26"/>
                    <a:pt x="26" y="22"/>
                  </a:cubicBezTo>
                  <a:cubicBezTo>
                    <a:pt x="32" y="17"/>
                    <a:pt x="38" y="15"/>
                    <a:pt x="46" y="15"/>
                  </a:cubicBezTo>
                  <a:cubicBezTo>
                    <a:pt x="51" y="15"/>
                    <a:pt x="56" y="16"/>
                    <a:pt x="60" y="18"/>
                  </a:cubicBezTo>
                  <a:cubicBezTo>
                    <a:pt x="64" y="20"/>
                    <a:pt x="68" y="22"/>
                    <a:pt x="70" y="26"/>
                  </a:cubicBezTo>
                  <a:cubicBezTo>
                    <a:pt x="72" y="28"/>
                    <a:pt x="74" y="32"/>
                    <a:pt x="75" y="36"/>
                  </a:cubicBezTo>
                  <a:lnTo>
                    <a:pt x="17" y="36"/>
                  </a:ln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144" name="Freeform 70"/>
            <p:cNvSpPr>
              <a:spLocks/>
            </p:cNvSpPr>
            <p:nvPr/>
          </p:nvSpPr>
          <p:spPr bwMode="auto">
            <a:xfrm>
              <a:off x="6002" y="3558"/>
              <a:ext cx="32" cy="88"/>
            </a:xfrm>
            <a:custGeom>
              <a:avLst/>
              <a:gdLst>
                <a:gd name="T0" fmla="*/ 27 w 45"/>
                <a:gd name="T1" fmla="*/ 18 h 125"/>
                <a:gd name="T2" fmla="*/ 28 w 45"/>
                <a:gd name="T3" fmla="*/ 16 h 125"/>
                <a:gd name="T4" fmla="*/ 42 w 45"/>
                <a:gd name="T5" fmla="*/ 17 h 125"/>
                <a:gd name="T6" fmla="*/ 45 w 45"/>
                <a:gd name="T7" fmla="*/ 18 h 125"/>
                <a:gd name="T8" fmla="*/ 45 w 45"/>
                <a:gd name="T9" fmla="*/ 3 h 125"/>
                <a:gd name="T10" fmla="*/ 43 w 45"/>
                <a:gd name="T11" fmla="*/ 3 h 125"/>
                <a:gd name="T12" fmla="*/ 19 w 45"/>
                <a:gd name="T13" fmla="*/ 3 h 125"/>
                <a:gd name="T14" fmla="*/ 13 w 45"/>
                <a:gd name="T15" fmla="*/ 10 h 125"/>
                <a:gd name="T16" fmla="*/ 11 w 45"/>
                <a:gd name="T17" fmla="*/ 24 h 125"/>
                <a:gd name="T18" fmla="*/ 11 w 45"/>
                <a:gd name="T19" fmla="*/ 36 h 125"/>
                <a:gd name="T20" fmla="*/ 0 w 45"/>
                <a:gd name="T21" fmla="*/ 36 h 125"/>
                <a:gd name="T22" fmla="*/ 0 w 45"/>
                <a:gd name="T23" fmla="*/ 49 h 125"/>
                <a:gd name="T24" fmla="*/ 11 w 45"/>
                <a:gd name="T25" fmla="*/ 49 h 125"/>
                <a:gd name="T26" fmla="*/ 11 w 45"/>
                <a:gd name="T27" fmla="*/ 125 h 125"/>
                <a:gd name="T28" fmla="*/ 26 w 45"/>
                <a:gd name="T29" fmla="*/ 125 h 125"/>
                <a:gd name="T30" fmla="*/ 26 w 45"/>
                <a:gd name="T31" fmla="*/ 49 h 125"/>
                <a:gd name="T32" fmla="*/ 44 w 45"/>
                <a:gd name="T33" fmla="*/ 49 h 125"/>
                <a:gd name="T34" fmla="*/ 44 w 45"/>
                <a:gd name="T35" fmla="*/ 36 h 125"/>
                <a:gd name="T36" fmla="*/ 26 w 45"/>
                <a:gd name="T37" fmla="*/ 36 h 125"/>
                <a:gd name="T38" fmla="*/ 26 w 45"/>
                <a:gd name="T39" fmla="*/ 26 h 125"/>
                <a:gd name="T40" fmla="*/ 27 w 45"/>
                <a:gd name="T41" fmla="*/ 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125">
                  <a:moveTo>
                    <a:pt x="27" y="18"/>
                  </a:moveTo>
                  <a:cubicBezTo>
                    <a:pt x="27" y="17"/>
                    <a:pt x="27" y="16"/>
                    <a:pt x="28" y="16"/>
                  </a:cubicBezTo>
                  <a:cubicBezTo>
                    <a:pt x="31" y="14"/>
                    <a:pt x="36" y="15"/>
                    <a:pt x="42" y="17"/>
                  </a:cubicBezTo>
                  <a:cubicBezTo>
                    <a:pt x="45" y="18"/>
                    <a:pt x="45" y="18"/>
                    <a:pt x="45" y="18"/>
                  </a:cubicBezTo>
                  <a:cubicBezTo>
                    <a:pt x="45" y="3"/>
                    <a:pt x="45" y="3"/>
                    <a:pt x="45" y="3"/>
                  </a:cubicBezTo>
                  <a:cubicBezTo>
                    <a:pt x="43" y="3"/>
                    <a:pt x="43" y="3"/>
                    <a:pt x="43" y="3"/>
                  </a:cubicBezTo>
                  <a:cubicBezTo>
                    <a:pt x="33" y="0"/>
                    <a:pt x="25" y="0"/>
                    <a:pt x="19" y="3"/>
                  </a:cubicBezTo>
                  <a:cubicBezTo>
                    <a:pt x="16" y="5"/>
                    <a:pt x="14" y="7"/>
                    <a:pt x="13" y="10"/>
                  </a:cubicBezTo>
                  <a:cubicBezTo>
                    <a:pt x="12" y="13"/>
                    <a:pt x="11" y="18"/>
                    <a:pt x="11" y="24"/>
                  </a:cubicBezTo>
                  <a:cubicBezTo>
                    <a:pt x="11" y="36"/>
                    <a:pt x="11" y="36"/>
                    <a:pt x="11" y="36"/>
                  </a:cubicBezTo>
                  <a:cubicBezTo>
                    <a:pt x="0" y="36"/>
                    <a:pt x="0" y="36"/>
                    <a:pt x="0" y="36"/>
                  </a:cubicBezTo>
                  <a:cubicBezTo>
                    <a:pt x="0" y="49"/>
                    <a:pt x="0" y="49"/>
                    <a:pt x="0" y="49"/>
                  </a:cubicBezTo>
                  <a:cubicBezTo>
                    <a:pt x="11" y="49"/>
                    <a:pt x="11" y="49"/>
                    <a:pt x="11" y="49"/>
                  </a:cubicBezTo>
                  <a:cubicBezTo>
                    <a:pt x="11" y="125"/>
                    <a:pt x="11" y="125"/>
                    <a:pt x="11" y="125"/>
                  </a:cubicBezTo>
                  <a:cubicBezTo>
                    <a:pt x="26" y="125"/>
                    <a:pt x="26" y="125"/>
                    <a:pt x="26" y="125"/>
                  </a:cubicBezTo>
                  <a:cubicBezTo>
                    <a:pt x="26" y="49"/>
                    <a:pt x="26" y="49"/>
                    <a:pt x="26" y="49"/>
                  </a:cubicBezTo>
                  <a:cubicBezTo>
                    <a:pt x="44" y="49"/>
                    <a:pt x="44" y="49"/>
                    <a:pt x="44" y="49"/>
                  </a:cubicBezTo>
                  <a:cubicBezTo>
                    <a:pt x="44" y="36"/>
                    <a:pt x="44" y="36"/>
                    <a:pt x="44" y="36"/>
                  </a:cubicBezTo>
                  <a:cubicBezTo>
                    <a:pt x="26" y="36"/>
                    <a:pt x="26" y="36"/>
                    <a:pt x="26" y="36"/>
                  </a:cubicBezTo>
                  <a:cubicBezTo>
                    <a:pt x="26" y="26"/>
                    <a:pt x="26" y="26"/>
                    <a:pt x="26" y="26"/>
                  </a:cubicBezTo>
                  <a:cubicBezTo>
                    <a:pt x="26" y="20"/>
                    <a:pt x="26" y="18"/>
                    <a:pt x="27" y="18"/>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sp>
          <p:nvSpPr>
            <p:cNvPr id="145" name="Freeform 71"/>
            <p:cNvSpPr>
              <a:spLocks noEditPoints="1"/>
            </p:cNvSpPr>
            <p:nvPr/>
          </p:nvSpPr>
          <p:spPr bwMode="auto">
            <a:xfrm>
              <a:off x="5840" y="3429"/>
              <a:ext cx="123" cy="120"/>
            </a:xfrm>
            <a:custGeom>
              <a:avLst/>
              <a:gdLst>
                <a:gd name="T0" fmla="*/ 50 w 174"/>
                <a:gd name="T1" fmla="*/ 62 h 170"/>
                <a:gd name="T2" fmla="*/ 51 w 174"/>
                <a:gd name="T3" fmla="*/ 63 h 170"/>
                <a:gd name="T4" fmla="*/ 53 w 174"/>
                <a:gd name="T5" fmla="*/ 72 h 170"/>
                <a:gd name="T6" fmla="*/ 53 w 174"/>
                <a:gd name="T7" fmla="*/ 148 h 170"/>
                <a:gd name="T8" fmla="*/ 75 w 174"/>
                <a:gd name="T9" fmla="*/ 170 h 170"/>
                <a:gd name="T10" fmla="*/ 152 w 174"/>
                <a:gd name="T11" fmla="*/ 170 h 170"/>
                <a:gd name="T12" fmla="*/ 174 w 174"/>
                <a:gd name="T13" fmla="*/ 148 h 170"/>
                <a:gd name="T14" fmla="*/ 174 w 174"/>
                <a:gd name="T15" fmla="*/ 70 h 170"/>
                <a:gd name="T16" fmla="*/ 152 w 174"/>
                <a:gd name="T17" fmla="*/ 49 h 170"/>
                <a:gd name="T18" fmla="*/ 75 w 174"/>
                <a:gd name="T19" fmla="*/ 49 h 170"/>
                <a:gd name="T20" fmla="*/ 74 w 174"/>
                <a:gd name="T21" fmla="*/ 49 h 170"/>
                <a:gd name="T22" fmla="*/ 64 w 174"/>
                <a:gd name="T23" fmla="*/ 47 h 170"/>
                <a:gd name="T24" fmla="*/ 63 w 174"/>
                <a:gd name="T25" fmla="*/ 47 h 170"/>
                <a:gd name="T26" fmla="*/ 66 w 174"/>
                <a:gd name="T27" fmla="*/ 33 h 170"/>
                <a:gd name="T28" fmla="*/ 33 w 174"/>
                <a:gd name="T29" fmla="*/ 0 h 170"/>
                <a:gd name="T30" fmla="*/ 0 w 174"/>
                <a:gd name="T31" fmla="*/ 33 h 170"/>
                <a:gd name="T32" fmla="*/ 33 w 174"/>
                <a:gd name="T33" fmla="*/ 66 h 170"/>
                <a:gd name="T34" fmla="*/ 50 w 174"/>
                <a:gd name="T35" fmla="*/ 62 h 170"/>
                <a:gd name="T36" fmla="*/ 77 w 174"/>
                <a:gd name="T37" fmla="*/ 86 h 170"/>
                <a:gd name="T38" fmla="*/ 93 w 174"/>
                <a:gd name="T39" fmla="*/ 70 h 170"/>
                <a:gd name="T40" fmla="*/ 117 w 174"/>
                <a:gd name="T41" fmla="*/ 63 h 170"/>
                <a:gd name="T42" fmla="*/ 138 w 174"/>
                <a:gd name="T43" fmla="*/ 68 h 170"/>
                <a:gd name="T44" fmla="*/ 155 w 174"/>
                <a:gd name="T45" fmla="*/ 81 h 170"/>
                <a:gd name="T46" fmla="*/ 156 w 174"/>
                <a:gd name="T47" fmla="*/ 82 h 170"/>
                <a:gd name="T48" fmla="*/ 142 w 174"/>
                <a:gd name="T49" fmla="*/ 96 h 170"/>
                <a:gd name="T50" fmla="*/ 141 w 174"/>
                <a:gd name="T51" fmla="*/ 94 h 170"/>
                <a:gd name="T52" fmla="*/ 117 w 174"/>
                <a:gd name="T53" fmla="*/ 83 h 170"/>
                <a:gd name="T54" fmla="*/ 98 w 174"/>
                <a:gd name="T55" fmla="*/ 90 h 170"/>
                <a:gd name="T56" fmla="*/ 91 w 174"/>
                <a:gd name="T57" fmla="*/ 109 h 170"/>
                <a:gd name="T58" fmla="*/ 94 w 174"/>
                <a:gd name="T59" fmla="*/ 123 h 170"/>
                <a:gd name="T60" fmla="*/ 103 w 174"/>
                <a:gd name="T61" fmla="*/ 132 h 170"/>
                <a:gd name="T62" fmla="*/ 117 w 174"/>
                <a:gd name="T63" fmla="*/ 136 h 170"/>
                <a:gd name="T64" fmla="*/ 129 w 174"/>
                <a:gd name="T65" fmla="*/ 133 h 170"/>
                <a:gd name="T66" fmla="*/ 141 w 174"/>
                <a:gd name="T67" fmla="*/ 124 h 170"/>
                <a:gd name="T68" fmla="*/ 142 w 174"/>
                <a:gd name="T69" fmla="*/ 123 h 170"/>
                <a:gd name="T70" fmla="*/ 156 w 174"/>
                <a:gd name="T71" fmla="*/ 137 h 170"/>
                <a:gd name="T72" fmla="*/ 154 w 174"/>
                <a:gd name="T73" fmla="*/ 138 h 170"/>
                <a:gd name="T74" fmla="*/ 136 w 174"/>
                <a:gd name="T75" fmla="*/ 151 h 170"/>
                <a:gd name="T76" fmla="*/ 117 w 174"/>
                <a:gd name="T77" fmla="*/ 155 h 170"/>
                <a:gd name="T78" fmla="*/ 84 w 174"/>
                <a:gd name="T79" fmla="*/ 142 h 170"/>
                <a:gd name="T80" fmla="*/ 71 w 174"/>
                <a:gd name="T81" fmla="*/ 109 h 170"/>
                <a:gd name="T82" fmla="*/ 77 w 174"/>
                <a:gd name="T83" fmla="*/ 86 h 170"/>
                <a:gd name="T84" fmla="*/ 20 w 174"/>
                <a:gd name="T85" fmla="*/ 33 h 170"/>
                <a:gd name="T86" fmla="*/ 33 w 174"/>
                <a:gd name="T87" fmla="*/ 20 h 170"/>
                <a:gd name="T88" fmla="*/ 46 w 174"/>
                <a:gd name="T89" fmla="*/ 33 h 170"/>
                <a:gd name="T90" fmla="*/ 33 w 174"/>
                <a:gd name="T91" fmla="*/ 46 h 170"/>
                <a:gd name="T92" fmla="*/ 20 w 174"/>
                <a:gd name="T93" fmla="*/ 3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4" h="170">
                  <a:moveTo>
                    <a:pt x="50" y="62"/>
                  </a:moveTo>
                  <a:cubicBezTo>
                    <a:pt x="50" y="62"/>
                    <a:pt x="51" y="62"/>
                    <a:pt x="51" y="63"/>
                  </a:cubicBezTo>
                  <a:cubicBezTo>
                    <a:pt x="53" y="64"/>
                    <a:pt x="53" y="70"/>
                    <a:pt x="53" y="72"/>
                  </a:cubicBezTo>
                  <a:cubicBezTo>
                    <a:pt x="53" y="148"/>
                    <a:pt x="53" y="148"/>
                    <a:pt x="53" y="148"/>
                  </a:cubicBezTo>
                  <a:cubicBezTo>
                    <a:pt x="53" y="160"/>
                    <a:pt x="63" y="170"/>
                    <a:pt x="75" y="170"/>
                  </a:cubicBezTo>
                  <a:cubicBezTo>
                    <a:pt x="152" y="170"/>
                    <a:pt x="152" y="170"/>
                    <a:pt x="152" y="170"/>
                  </a:cubicBezTo>
                  <a:cubicBezTo>
                    <a:pt x="164" y="170"/>
                    <a:pt x="174" y="160"/>
                    <a:pt x="174" y="148"/>
                  </a:cubicBezTo>
                  <a:cubicBezTo>
                    <a:pt x="174" y="70"/>
                    <a:pt x="174" y="70"/>
                    <a:pt x="174" y="70"/>
                  </a:cubicBezTo>
                  <a:cubicBezTo>
                    <a:pt x="174" y="58"/>
                    <a:pt x="164" y="49"/>
                    <a:pt x="152" y="49"/>
                  </a:cubicBezTo>
                  <a:cubicBezTo>
                    <a:pt x="75" y="49"/>
                    <a:pt x="75" y="49"/>
                    <a:pt x="75" y="49"/>
                  </a:cubicBezTo>
                  <a:cubicBezTo>
                    <a:pt x="74" y="49"/>
                    <a:pt x="74" y="49"/>
                    <a:pt x="74" y="49"/>
                  </a:cubicBezTo>
                  <a:cubicBezTo>
                    <a:pt x="71" y="49"/>
                    <a:pt x="67" y="48"/>
                    <a:pt x="64" y="47"/>
                  </a:cubicBezTo>
                  <a:cubicBezTo>
                    <a:pt x="63" y="47"/>
                    <a:pt x="63" y="47"/>
                    <a:pt x="63" y="47"/>
                  </a:cubicBezTo>
                  <a:cubicBezTo>
                    <a:pt x="65" y="42"/>
                    <a:pt x="66" y="38"/>
                    <a:pt x="66" y="33"/>
                  </a:cubicBezTo>
                  <a:cubicBezTo>
                    <a:pt x="66" y="15"/>
                    <a:pt x="51" y="0"/>
                    <a:pt x="33" y="0"/>
                  </a:cubicBezTo>
                  <a:cubicBezTo>
                    <a:pt x="15" y="0"/>
                    <a:pt x="0" y="15"/>
                    <a:pt x="0" y="33"/>
                  </a:cubicBezTo>
                  <a:cubicBezTo>
                    <a:pt x="0" y="51"/>
                    <a:pt x="15" y="66"/>
                    <a:pt x="33" y="66"/>
                  </a:cubicBezTo>
                  <a:cubicBezTo>
                    <a:pt x="39" y="66"/>
                    <a:pt x="45" y="64"/>
                    <a:pt x="50" y="62"/>
                  </a:cubicBezTo>
                  <a:close/>
                  <a:moveTo>
                    <a:pt x="77" y="86"/>
                  </a:moveTo>
                  <a:cubicBezTo>
                    <a:pt x="80" y="79"/>
                    <a:pt x="86" y="74"/>
                    <a:pt x="93" y="70"/>
                  </a:cubicBezTo>
                  <a:cubicBezTo>
                    <a:pt x="101" y="65"/>
                    <a:pt x="109" y="63"/>
                    <a:pt x="117" y="63"/>
                  </a:cubicBezTo>
                  <a:cubicBezTo>
                    <a:pt x="124" y="63"/>
                    <a:pt x="131" y="65"/>
                    <a:pt x="138" y="68"/>
                  </a:cubicBezTo>
                  <a:cubicBezTo>
                    <a:pt x="144" y="71"/>
                    <a:pt x="150" y="75"/>
                    <a:pt x="155" y="81"/>
                  </a:cubicBezTo>
                  <a:cubicBezTo>
                    <a:pt x="156" y="82"/>
                    <a:pt x="156" y="82"/>
                    <a:pt x="156" y="82"/>
                  </a:cubicBezTo>
                  <a:cubicBezTo>
                    <a:pt x="142" y="96"/>
                    <a:pt x="142" y="96"/>
                    <a:pt x="142" y="96"/>
                  </a:cubicBezTo>
                  <a:cubicBezTo>
                    <a:pt x="141" y="94"/>
                    <a:pt x="141" y="94"/>
                    <a:pt x="141" y="94"/>
                  </a:cubicBezTo>
                  <a:cubicBezTo>
                    <a:pt x="134" y="87"/>
                    <a:pt x="126" y="83"/>
                    <a:pt x="117" y="83"/>
                  </a:cubicBezTo>
                  <a:cubicBezTo>
                    <a:pt x="109" y="83"/>
                    <a:pt x="103" y="85"/>
                    <a:pt x="98" y="90"/>
                  </a:cubicBezTo>
                  <a:cubicBezTo>
                    <a:pt x="93" y="95"/>
                    <a:pt x="91" y="102"/>
                    <a:pt x="91" y="109"/>
                  </a:cubicBezTo>
                  <a:cubicBezTo>
                    <a:pt x="91" y="114"/>
                    <a:pt x="92" y="119"/>
                    <a:pt x="94" y="123"/>
                  </a:cubicBezTo>
                  <a:cubicBezTo>
                    <a:pt x="96" y="127"/>
                    <a:pt x="99" y="130"/>
                    <a:pt x="103" y="132"/>
                  </a:cubicBezTo>
                  <a:cubicBezTo>
                    <a:pt x="107" y="135"/>
                    <a:pt x="112" y="136"/>
                    <a:pt x="117" y="136"/>
                  </a:cubicBezTo>
                  <a:cubicBezTo>
                    <a:pt x="121" y="136"/>
                    <a:pt x="125" y="135"/>
                    <a:pt x="129" y="133"/>
                  </a:cubicBezTo>
                  <a:cubicBezTo>
                    <a:pt x="132" y="132"/>
                    <a:pt x="137" y="129"/>
                    <a:pt x="141" y="124"/>
                  </a:cubicBezTo>
                  <a:cubicBezTo>
                    <a:pt x="142" y="123"/>
                    <a:pt x="142" y="123"/>
                    <a:pt x="142" y="123"/>
                  </a:cubicBezTo>
                  <a:cubicBezTo>
                    <a:pt x="156" y="137"/>
                    <a:pt x="156" y="137"/>
                    <a:pt x="156" y="137"/>
                  </a:cubicBezTo>
                  <a:cubicBezTo>
                    <a:pt x="154" y="138"/>
                    <a:pt x="154" y="138"/>
                    <a:pt x="154" y="138"/>
                  </a:cubicBezTo>
                  <a:cubicBezTo>
                    <a:pt x="148" y="145"/>
                    <a:pt x="142" y="149"/>
                    <a:pt x="136" y="151"/>
                  </a:cubicBezTo>
                  <a:cubicBezTo>
                    <a:pt x="131" y="154"/>
                    <a:pt x="124" y="155"/>
                    <a:pt x="117" y="155"/>
                  </a:cubicBezTo>
                  <a:cubicBezTo>
                    <a:pt x="103" y="155"/>
                    <a:pt x="92" y="151"/>
                    <a:pt x="84" y="142"/>
                  </a:cubicBezTo>
                  <a:cubicBezTo>
                    <a:pt x="75" y="133"/>
                    <a:pt x="71" y="122"/>
                    <a:pt x="71" y="109"/>
                  </a:cubicBezTo>
                  <a:cubicBezTo>
                    <a:pt x="71" y="100"/>
                    <a:pt x="73" y="93"/>
                    <a:pt x="77" y="86"/>
                  </a:cubicBezTo>
                  <a:close/>
                  <a:moveTo>
                    <a:pt x="20" y="33"/>
                  </a:moveTo>
                  <a:cubicBezTo>
                    <a:pt x="20" y="26"/>
                    <a:pt x="26" y="20"/>
                    <a:pt x="33" y="20"/>
                  </a:cubicBezTo>
                  <a:cubicBezTo>
                    <a:pt x="40" y="20"/>
                    <a:pt x="46" y="26"/>
                    <a:pt x="46" y="33"/>
                  </a:cubicBezTo>
                  <a:cubicBezTo>
                    <a:pt x="46" y="40"/>
                    <a:pt x="40" y="46"/>
                    <a:pt x="33" y="46"/>
                  </a:cubicBezTo>
                  <a:cubicBezTo>
                    <a:pt x="26" y="46"/>
                    <a:pt x="20" y="40"/>
                    <a:pt x="20" y="33"/>
                  </a:cubicBezTo>
                  <a:close/>
                </a:path>
              </a:pathLst>
            </a:custGeom>
            <a:solidFill>
              <a:srgbClr val="5C9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dirty="0">
                <a:solidFill>
                  <a:srgbClr val="000000"/>
                </a:solidFill>
              </a:endParaRPr>
            </a:p>
          </p:txBody>
        </p:sp>
      </p:grpSp>
      <p:pic>
        <p:nvPicPr>
          <p:cNvPr id="147" name="Picture 146"/>
          <p:cNvPicPr>
            <a:picLocks noChangeAspect="1"/>
          </p:cNvPicPr>
          <p:nvPr/>
        </p:nvPicPr>
        <p:blipFill>
          <a:blip r:embed="rId20">
            <a:duotone>
              <a:schemeClr val="accent1">
                <a:shade val="45000"/>
                <a:satMod val="135000"/>
              </a:schemeClr>
              <a:prstClr val="white"/>
            </a:duotone>
          </a:blip>
          <a:stretch>
            <a:fillRect/>
          </a:stretch>
        </p:blipFill>
        <p:spPr>
          <a:xfrm>
            <a:off x="9322088" y="3612195"/>
            <a:ext cx="542669" cy="402435"/>
          </a:xfrm>
          <a:prstGeom prst="rect">
            <a:avLst/>
          </a:prstGeom>
        </p:spPr>
      </p:pic>
      <p:pic>
        <p:nvPicPr>
          <p:cNvPr id="148" name="Picture 147"/>
          <p:cNvPicPr>
            <a:picLocks noChangeAspect="1"/>
          </p:cNvPicPr>
          <p:nvPr/>
        </p:nvPicPr>
        <p:blipFill>
          <a:blip r:embed="rId21">
            <a:duotone>
              <a:schemeClr val="accent1">
                <a:shade val="45000"/>
                <a:satMod val="135000"/>
              </a:schemeClr>
              <a:prstClr val="white"/>
            </a:duotone>
          </a:blip>
          <a:stretch>
            <a:fillRect/>
          </a:stretch>
        </p:blipFill>
        <p:spPr>
          <a:xfrm>
            <a:off x="9984412" y="3605906"/>
            <a:ext cx="458757" cy="403788"/>
          </a:xfrm>
          <a:prstGeom prst="rect">
            <a:avLst/>
          </a:prstGeom>
        </p:spPr>
      </p:pic>
      <p:pic>
        <p:nvPicPr>
          <p:cNvPr id="149" name="Picture 148"/>
          <p:cNvPicPr>
            <a:picLocks noChangeAspect="1"/>
          </p:cNvPicPr>
          <p:nvPr/>
        </p:nvPicPr>
        <p:blipFill>
          <a:blip r:embed="rId22">
            <a:duotone>
              <a:schemeClr val="accent1">
                <a:shade val="45000"/>
                <a:satMod val="135000"/>
              </a:schemeClr>
              <a:prstClr val="white"/>
            </a:duotone>
          </a:blip>
          <a:stretch>
            <a:fillRect/>
          </a:stretch>
        </p:blipFill>
        <p:spPr>
          <a:xfrm>
            <a:off x="10626098" y="3542293"/>
            <a:ext cx="773837" cy="234771"/>
          </a:xfrm>
          <a:prstGeom prst="rect">
            <a:avLst/>
          </a:prstGeom>
        </p:spPr>
      </p:pic>
      <p:pic>
        <p:nvPicPr>
          <p:cNvPr id="150" name="Picture 149"/>
          <p:cNvPicPr>
            <a:picLocks noChangeAspect="1"/>
          </p:cNvPicPr>
          <p:nvPr/>
        </p:nvPicPr>
        <p:blipFill>
          <a:blip r:embed="rId23">
            <a:duotone>
              <a:schemeClr val="accent1">
                <a:shade val="45000"/>
                <a:satMod val="135000"/>
              </a:schemeClr>
              <a:prstClr val="white"/>
            </a:duotone>
          </a:blip>
          <a:stretch>
            <a:fillRect/>
          </a:stretch>
        </p:blipFill>
        <p:spPr>
          <a:xfrm>
            <a:off x="11559464" y="3616225"/>
            <a:ext cx="569916" cy="382299"/>
          </a:xfrm>
          <a:prstGeom prst="rect">
            <a:avLst/>
          </a:prstGeom>
        </p:spPr>
      </p:pic>
      <p:sp>
        <p:nvSpPr>
          <p:cNvPr id="102" name="Title 5"/>
          <p:cNvSpPr txBox="1">
            <a:spLocks/>
          </p:cNvSpPr>
          <p:nvPr/>
        </p:nvSpPr>
        <p:spPr>
          <a:xfrm>
            <a:off x="275163" y="354495"/>
            <a:ext cx="11887878"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2400" b="0" kern="1200" cap="none" spc="-102" baseline="0">
                <a:ln w="3175">
                  <a:noFill/>
                </a:ln>
                <a:gradFill>
                  <a:gsLst>
                    <a:gs pos="7080">
                      <a:schemeClr val="tx1"/>
                    </a:gs>
                    <a:gs pos="26000">
                      <a:schemeClr val="tx1"/>
                    </a:gs>
                  </a:gsLst>
                  <a:lin ang="5400000" scaled="0"/>
                </a:gradFill>
                <a:effectLst/>
                <a:latin typeface="+mj-lt"/>
                <a:ea typeface="+mn-ea"/>
                <a:cs typeface="Segoe UI" pitchFamily="34" charset="0"/>
              </a:defRPr>
            </a:lvl1pPr>
          </a:lstStyle>
          <a:p>
            <a:r>
              <a:rPr sz="3999" dirty="0">
                <a:solidFill>
                  <a:schemeClr val="tx1"/>
                </a:solidFill>
              </a:rPr>
              <a:t>Microsoft Azure: Your Open Cloud</a:t>
            </a:r>
          </a:p>
        </p:txBody>
      </p:sp>
      <p:grpSp>
        <p:nvGrpSpPr>
          <p:cNvPr id="19" name="Group 18"/>
          <p:cNvGrpSpPr/>
          <p:nvPr/>
        </p:nvGrpSpPr>
        <p:grpSpPr>
          <a:xfrm>
            <a:off x="-44448" y="5285265"/>
            <a:ext cx="12480042" cy="1737113"/>
            <a:chOff x="-45337" y="5285518"/>
            <a:chExt cx="12481812" cy="1737360"/>
          </a:xfrm>
        </p:grpSpPr>
        <p:sp>
          <p:nvSpPr>
            <p:cNvPr id="15" name="Rectangle 14"/>
            <p:cNvSpPr/>
            <p:nvPr/>
          </p:nvSpPr>
          <p:spPr bwMode="auto">
            <a:xfrm>
              <a:off x="-106" y="6160450"/>
              <a:ext cx="12436581" cy="83907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p:nvSpPr>
          <p:spPr>
            <a:xfrm>
              <a:off x="2112405" y="6253724"/>
              <a:ext cx="10213135" cy="596240"/>
            </a:xfrm>
            <a:prstGeom prst="rect">
              <a:avLst/>
            </a:prstGeom>
          </p:spPr>
          <p:txBody>
            <a:bodyPr wrap="square">
              <a:spAutoFit/>
            </a:bodyPr>
            <a:lstStyle/>
            <a:p>
              <a:pPr defTabSz="932597"/>
              <a:r>
                <a:rPr lang="en-US" sz="1599" i="1" dirty="0">
                  <a:solidFill>
                    <a:srgbClr val="FFFFFF"/>
                  </a:solidFill>
                </a:rPr>
                <a:t>“We have really made sure that [Azure] is a very open platform. It’s not just about .NET and Windows…we have the most open infrastructure. We want to thrive in this heterogeneous world when it comes to the public cloud.</a:t>
              </a:r>
              <a:r>
                <a:rPr lang="en-US" sz="1599" dirty="0">
                  <a:solidFill>
                    <a:srgbClr val="FFFFFF"/>
                  </a:solidFill>
                </a:rPr>
                <a:t>”</a:t>
              </a:r>
            </a:p>
          </p:txBody>
        </p:sp>
        <p:pic>
          <p:nvPicPr>
            <p:cNvPr id="18" name="Picture 1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337" y="5285518"/>
              <a:ext cx="2316479" cy="1737360"/>
            </a:xfrm>
            <a:prstGeom prst="rect">
              <a:avLst/>
            </a:prstGeom>
          </p:spPr>
        </p:pic>
      </p:grpSp>
      <p:cxnSp>
        <p:nvCxnSpPr>
          <p:cNvPr id="105" name="Straight Connector 104"/>
          <p:cNvCxnSpPr/>
          <p:nvPr/>
        </p:nvCxnSpPr>
        <p:spPr>
          <a:xfrm>
            <a:off x="6929929" y="5368783"/>
            <a:ext cx="5233112"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837367" y="5478166"/>
            <a:ext cx="1082894" cy="282187"/>
          </a:xfrm>
          <a:prstGeom prst="rect">
            <a:avLst/>
          </a:prstGeom>
          <a:noFill/>
        </p:spPr>
        <p:txBody>
          <a:bodyPr wrap="square" rtlCol="0">
            <a:spAutoFit/>
          </a:bodyPr>
          <a:lstStyle/>
          <a:p>
            <a:pPr defTabSz="932418"/>
            <a:r>
              <a:rPr lang="en-US" sz="1198" dirty="0">
                <a:solidFill>
                  <a:srgbClr val="505050"/>
                </a:solidFill>
              </a:rPr>
              <a:t>Applications</a:t>
            </a:r>
          </a:p>
        </p:txBody>
      </p:sp>
      <p:grpSp>
        <p:nvGrpSpPr>
          <p:cNvPr id="16" name="Group 15"/>
          <p:cNvGrpSpPr/>
          <p:nvPr/>
        </p:nvGrpSpPr>
        <p:grpSpPr>
          <a:xfrm>
            <a:off x="8908622" y="5421938"/>
            <a:ext cx="2818308" cy="435057"/>
            <a:chOff x="9048704" y="5422210"/>
            <a:chExt cx="2818708" cy="435119"/>
          </a:xfrm>
        </p:grpSpPr>
        <p:pic>
          <p:nvPicPr>
            <p:cNvPr id="138" name="Picture 137"/>
            <p:cNvPicPr>
              <a:picLocks noChangeAspect="1"/>
            </p:cNvPicPr>
            <p:nvPr/>
          </p:nvPicPr>
          <p:blipFill>
            <a:blip r:embed="rId25">
              <a:duotone>
                <a:schemeClr val="accent1">
                  <a:shade val="45000"/>
                  <a:satMod val="135000"/>
                </a:schemeClr>
                <a:prstClr val="white"/>
              </a:duotone>
            </a:blip>
            <a:stretch>
              <a:fillRect/>
            </a:stretch>
          </p:blipFill>
          <p:spPr>
            <a:xfrm>
              <a:off x="9048704" y="5509805"/>
              <a:ext cx="1135068" cy="268175"/>
            </a:xfrm>
            <a:prstGeom prst="rect">
              <a:avLst/>
            </a:prstGeom>
          </p:spPr>
        </p:pic>
        <p:pic>
          <p:nvPicPr>
            <p:cNvPr id="3" name="Picture 2"/>
            <p:cNvPicPr>
              <a:picLocks noChangeAspect="1"/>
            </p:cNvPicPr>
            <p:nvPr/>
          </p:nvPicPr>
          <p:blipFill>
            <a:blip r:embed="rId2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32307" y="5476809"/>
              <a:ext cx="428019" cy="306468"/>
            </a:xfrm>
            <a:prstGeom prst="rect">
              <a:avLst/>
            </a:prstGeom>
          </p:spPr>
        </p:pic>
        <p:pic>
          <p:nvPicPr>
            <p:cNvPr id="12" name="Picture 11"/>
            <p:cNvPicPr>
              <a:picLocks noChangeAspect="1"/>
            </p:cNvPicPr>
            <p:nvPr/>
          </p:nvPicPr>
          <p:blipFill>
            <a:blip r:embed="rId2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925648" y="5422210"/>
              <a:ext cx="941764" cy="435119"/>
            </a:xfrm>
            <a:prstGeom prst="rect">
              <a:avLst/>
            </a:prstGeom>
          </p:spPr>
        </p:pic>
      </p:grpSp>
      <p:sp>
        <p:nvSpPr>
          <p:cNvPr id="13" name="TextBox 12"/>
          <p:cNvSpPr txBox="1"/>
          <p:nvPr/>
        </p:nvSpPr>
        <p:spPr>
          <a:xfrm>
            <a:off x="7934872" y="3682108"/>
            <a:ext cx="388581" cy="285253"/>
          </a:xfrm>
          <a:prstGeom prst="rect">
            <a:avLst/>
          </a:prstGeom>
          <a:solidFill>
            <a:srgbClr val="5C90C4"/>
          </a:solidFill>
        </p:spPr>
        <p:txBody>
          <a:bodyPr wrap="square" lIns="0" tIns="0" rIns="0" bIns="0" rtlCol="0" anchor="ctr" anchorCtr="1">
            <a:noAutofit/>
          </a:bodyPr>
          <a:lstStyle/>
          <a:p>
            <a:pPr defTabSz="932597">
              <a:lnSpc>
                <a:spcPct val="90000"/>
              </a:lnSpc>
              <a:spcAft>
                <a:spcPts val="600"/>
              </a:spcAft>
            </a:pPr>
            <a:r>
              <a:rPr lang="en-US" sz="1399" dirty="0">
                <a:solidFill>
                  <a:srgbClr val="FFFFFF"/>
                </a:solidFill>
              </a:rPr>
              <a:t>DB2</a:t>
            </a:r>
          </a:p>
        </p:txBody>
      </p:sp>
      <p:pic>
        <p:nvPicPr>
          <p:cNvPr id="2050" name="Picture 2" descr="http://www.myloadtest.com/resources/websphere-mq-logo.png"/>
          <p:cNvPicPr>
            <a:picLocks noChangeAspect="1" noChangeArrowheads="1"/>
          </p:cNvPicPr>
          <p:nvPr/>
        </p:nvPicPr>
        <p:blipFill rotWithShape="1">
          <a:blip r:embed="rId28" cstate="print">
            <a:duotone>
              <a:schemeClr val="accent1">
                <a:shade val="45000"/>
                <a:satMod val="135000"/>
              </a:schemeClr>
              <a:prstClr val="white"/>
            </a:duotone>
            <a:extLst>
              <a:ext uri="{28A0092B-C50C-407E-A947-70E740481C1C}">
                <a14:useLocalDpi xmlns:a14="http://schemas.microsoft.com/office/drawing/2010/main" val="0"/>
              </a:ext>
            </a:extLst>
          </a:blip>
          <a:srcRect t="25224"/>
          <a:stretch/>
        </p:blipFill>
        <p:spPr bwMode="auto">
          <a:xfrm>
            <a:off x="8003547" y="5474089"/>
            <a:ext cx="720623" cy="31469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s://mediabank.partners.extranet.microsoft.com/Assets/Active/M-Q/Microsoft_.NET/Microsoft_NET_ADO_.NET/Logos+Logotypes/NET-ADO_bL.png"/>
          <p:cNvPicPr>
            <a:picLocks noChangeAspect="1" noChangeArrowheads="1"/>
          </p:cNvPicPr>
          <p:nvPr/>
        </p:nvPicPr>
        <p:blipFill>
          <a:blip r:embed="rId29" cstate="print">
            <a:alphaModFix/>
            <a:duotone>
              <a:schemeClr val="accent1">
                <a:shade val="45000"/>
                <a:satMod val="135000"/>
              </a:schemeClr>
              <a:prstClr val="white"/>
            </a:duotone>
            <a:extLst>
              <a:ext uri="{BEBA8EAE-BF5A-486C-A8C5-ECC9F3942E4B}">
                <a14:imgProps xmlns:a14="http://schemas.microsoft.com/office/drawing/2010/main">
                  <a14:imgLayer r:embed="rId30">
                    <a14:imgEffect>
                      <a14:artisticCrisscrossEtching/>
                    </a14:imgEffect>
                    <a14:imgEffect>
                      <a14:colorTemperature colorTemp="8800"/>
                    </a14:imgEffect>
                  </a14:imgLayer>
                </a14:imgProps>
              </a:ext>
            </a:extLst>
          </a:blip>
          <a:srcRect r="31488"/>
          <a:stretch>
            <a:fillRect/>
          </a:stretch>
        </p:blipFill>
        <p:spPr bwMode="auto">
          <a:xfrm>
            <a:off x="7867234" y="1659386"/>
            <a:ext cx="730750" cy="222962"/>
          </a:xfrm>
          <a:prstGeom prst="rect">
            <a:avLst/>
          </a:prstGeom>
          <a:noFill/>
          <a:effectLst>
            <a:outerShdw blurRad="50800" dist="50800" dir="5400000" algn="ctr" rotWithShape="0">
              <a:schemeClr val="bg1"/>
            </a:outerShdw>
          </a:effectLst>
        </p:spPr>
      </p:pic>
    </p:spTree>
    <p:extLst>
      <p:ext uri="{BB962C8B-B14F-4D97-AF65-F5344CB8AC3E}">
        <p14:creationId xmlns:p14="http://schemas.microsoft.com/office/powerpoint/2010/main" val="33851035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37366E-6 7.69231E-7 L -2.37366E-6 0.5228 " pathEditMode="relative" rAng="0" ptsTypes="AA">
                                      <p:cBhvr>
                                        <p:cTn id="6" dur="750" fill="hold"/>
                                        <p:tgtEl>
                                          <p:spTgt spid="59"/>
                                        </p:tgtEl>
                                        <p:attrNameLst>
                                          <p:attrName>ppt_x</p:attrName>
                                          <p:attrName>ppt_y</p:attrName>
                                        </p:attrNameLst>
                                      </p:cBhvr>
                                      <p:rCtr x="0" y="26140"/>
                                    </p:animMotion>
                                  </p:childTnLst>
                                </p:cTn>
                              </p:par>
                            </p:childTnLst>
                          </p:cTn>
                        </p:par>
                        <p:par>
                          <p:cTn id="7" fill="hold">
                            <p:stCondLst>
                              <p:cond delay="750"/>
                            </p:stCondLst>
                            <p:childTnLst>
                              <p:par>
                                <p:cTn id="8" presetID="1" presetClass="entr" presetSubtype="0" fill="hold" nodeType="afterEffect">
                                  <p:stCondLst>
                                    <p:cond delay="0"/>
                                  </p:stCondLst>
                                  <p:childTnLst>
                                    <p:set>
                                      <p:cBhvr>
                                        <p:cTn id="9" dur="1" fill="hold">
                                          <p:stCondLst>
                                            <p:cond delay="0"/>
                                          </p:stCondLst>
                                        </p:cTn>
                                        <p:tgtEl>
                                          <p:spTgt spid="75"/>
                                        </p:tgtEl>
                                        <p:attrNameLst>
                                          <p:attrName>style.visibility</p:attrName>
                                        </p:attrNameLst>
                                      </p:cBhvr>
                                      <p:to>
                                        <p:strVal val="visible"/>
                                      </p:to>
                                    </p:se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390" fill="hold"/>
                                        <p:tgtEl>
                                          <p:spTgt spid="19"/>
                                        </p:tgtEl>
                                        <p:attrNameLst>
                                          <p:attrName>ppt_x</p:attrName>
                                        </p:attrNameLst>
                                      </p:cBhvr>
                                      <p:tavLst>
                                        <p:tav tm="0">
                                          <p:val>
                                            <p:strVal val="#ppt_x"/>
                                          </p:val>
                                        </p:tav>
                                        <p:tav tm="100000">
                                          <p:val>
                                            <p:strVal val="#ppt_x"/>
                                          </p:val>
                                        </p:tav>
                                      </p:tavLst>
                                    </p:anim>
                                    <p:anim calcmode="lin" valueType="num">
                                      <p:cBhvr additive="base">
                                        <p:cTn id="14" dur="39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err="1" smtClean="0"/>
              <a:t>CoreCLR</a:t>
            </a:r>
            <a:r>
              <a:rPr lang="en-US" dirty="0" smtClean="0"/>
              <a:t> on Linux</a:t>
            </a:r>
          </a:p>
          <a:p>
            <a:r>
              <a:rPr lang="en-US" dirty="0" smtClean="0"/>
              <a:t>Windows Container with Docker</a:t>
            </a:r>
          </a:p>
          <a:p>
            <a:r>
              <a:rPr lang="en-US" dirty="0" smtClean="0"/>
              <a:t>Cross-region MongoDB Replica</a:t>
            </a:r>
            <a:endParaRPr lang="en-US" dirty="0"/>
          </a:p>
        </p:txBody>
      </p:sp>
      <p:pic>
        <p:nvPicPr>
          <p:cNvPr id="5" name="Picture Placeholder 4"/>
          <p:cNvPicPr>
            <a:picLocks noGrp="1" noChangeAspect="1"/>
          </p:cNvPicPr>
          <p:nvPr>
            <p:ph type="pic" sz="quarter" idx="16"/>
          </p:nvPr>
        </p:nvPicPr>
        <p:blipFill rotWithShape="1">
          <a:blip r:embed="rId3" cstate="email">
            <a:extLst>
              <a:ext uri="{28A0092B-C50C-407E-A947-70E740481C1C}">
                <a14:useLocalDpi xmlns:a14="http://schemas.microsoft.com/office/drawing/2010/main"/>
              </a:ext>
            </a:extLst>
          </a:blip>
          <a:srcRect l="20" r="20"/>
          <a:stretch/>
        </p:blipFill>
        <p:spPr/>
      </p:pic>
      <p:sp>
        <p:nvSpPr>
          <p:cNvPr id="3" name="Title 2"/>
          <p:cNvSpPr>
            <a:spLocks noGrp="1"/>
          </p:cNvSpPr>
          <p:nvPr>
            <p:ph type="title"/>
          </p:nvPr>
        </p:nvSpPr>
        <p:spPr/>
        <p:txBody>
          <a:bodyPr/>
          <a:lstStyle/>
          <a:p>
            <a:r>
              <a:rPr lang="en-US" dirty="0" smtClean="0"/>
              <a:t>DEMOs</a:t>
            </a:r>
            <a:endParaRPr lang="en-US" dirty="0"/>
          </a:p>
        </p:txBody>
      </p:sp>
    </p:spTree>
    <p:extLst>
      <p:ext uri="{BB962C8B-B14F-4D97-AF65-F5344CB8AC3E}">
        <p14:creationId xmlns:p14="http://schemas.microsoft.com/office/powerpoint/2010/main" val="22893705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1477504" y="1093588"/>
            <a:ext cx="8875490" cy="1489575"/>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836" dirty="0">
                <a:solidFill>
                  <a:schemeClr val="tx1"/>
                </a:solidFill>
              </a:rPr>
              <a:t>Replica Set</a:t>
            </a:r>
          </a:p>
        </p:txBody>
      </p:sp>
      <p:sp>
        <p:nvSpPr>
          <p:cNvPr id="4" name="Cloud 3"/>
          <p:cNvSpPr/>
          <p:nvPr/>
        </p:nvSpPr>
        <p:spPr>
          <a:xfrm>
            <a:off x="1588529" y="2387021"/>
            <a:ext cx="4207817" cy="3375136"/>
          </a:xfrm>
          <a:prstGeom prst="cloud">
            <a:avLst/>
          </a:prstGeom>
        </p:spPr>
        <p:style>
          <a:lnRef idx="1">
            <a:schemeClr val="accent2"/>
          </a:lnRef>
          <a:fillRef idx="2">
            <a:schemeClr val="accent2"/>
          </a:fillRef>
          <a:effectRef idx="1">
            <a:schemeClr val="accent2"/>
          </a:effectRef>
          <a:fontRef idx="minor">
            <a:schemeClr val="dk1"/>
          </a:fontRef>
        </p:style>
        <p:txBody>
          <a:bodyPr rtlCol="0" anchor="b"/>
          <a:lstStyle/>
          <a:p>
            <a:pPr algn="ctr"/>
            <a:endParaRPr lang="en-US" sz="1836" dirty="0"/>
          </a:p>
          <a:p>
            <a:pPr algn="ctr"/>
            <a:endParaRPr lang="en-US" sz="1836" dirty="0"/>
          </a:p>
          <a:p>
            <a:pPr algn="ctr"/>
            <a:endParaRPr lang="en-US" sz="1836" dirty="0"/>
          </a:p>
          <a:p>
            <a:pPr algn="ctr"/>
            <a:endParaRPr lang="en-US" sz="1836" dirty="0"/>
          </a:p>
          <a:p>
            <a:pPr algn="ctr"/>
            <a:r>
              <a:rPr lang="en-US" sz="1836" b="1" dirty="0"/>
              <a:t>West US (10.1.0.0/16)</a:t>
            </a:r>
          </a:p>
        </p:txBody>
      </p:sp>
      <p:sp>
        <p:nvSpPr>
          <p:cNvPr id="5" name="Cloud 4"/>
          <p:cNvSpPr/>
          <p:nvPr/>
        </p:nvSpPr>
        <p:spPr>
          <a:xfrm>
            <a:off x="6307058" y="2387021"/>
            <a:ext cx="4207817" cy="3375136"/>
          </a:xfrm>
          <a:prstGeom prst="cloud">
            <a:avLst/>
          </a:prstGeom>
        </p:spPr>
        <p:style>
          <a:lnRef idx="1">
            <a:schemeClr val="accent2"/>
          </a:lnRef>
          <a:fillRef idx="2">
            <a:schemeClr val="accent2"/>
          </a:fillRef>
          <a:effectRef idx="1">
            <a:schemeClr val="accent2"/>
          </a:effectRef>
          <a:fontRef idx="minor">
            <a:schemeClr val="dk1"/>
          </a:fontRef>
        </p:style>
        <p:txBody>
          <a:bodyPr rtlCol="0" anchor="b"/>
          <a:lstStyle/>
          <a:p>
            <a:pPr algn="ctr"/>
            <a:r>
              <a:rPr lang="en-US" sz="1836" b="1" dirty="0"/>
              <a:t>West Europe (10.2.0.0/16)</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732" y="2911609"/>
            <a:ext cx="1748631" cy="174863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2436" y="2911609"/>
            <a:ext cx="1748631" cy="174863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547" y="2911609"/>
            <a:ext cx="1748631" cy="1748631"/>
          </a:xfrm>
          <a:prstGeom prst="rect">
            <a:avLst/>
          </a:prstGeom>
        </p:spPr>
      </p:pic>
      <p:sp>
        <p:nvSpPr>
          <p:cNvPr id="9" name="Flowchart: Terminator 8"/>
          <p:cNvSpPr/>
          <p:nvPr/>
        </p:nvSpPr>
        <p:spPr>
          <a:xfrm>
            <a:off x="5210230" y="3941359"/>
            <a:ext cx="1918405" cy="333073"/>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36" dirty="0"/>
              <a:t>VNet-to-VNet</a:t>
            </a:r>
          </a:p>
        </p:txBody>
      </p:sp>
      <p:sp>
        <p:nvSpPr>
          <p:cNvPr id="10" name="TextBox 9"/>
          <p:cNvSpPr txBox="1"/>
          <p:nvPr/>
        </p:nvSpPr>
        <p:spPr>
          <a:xfrm>
            <a:off x="865837" y="2787632"/>
            <a:ext cx="2015981" cy="382308"/>
          </a:xfrm>
          <a:prstGeom prst="rect">
            <a:avLst/>
          </a:prstGeom>
          <a:noFill/>
        </p:spPr>
        <p:txBody>
          <a:bodyPr wrap="none" rtlCol="0">
            <a:spAutoFit/>
          </a:bodyPr>
          <a:lstStyle/>
          <a:p>
            <a:r>
              <a:rPr lang="en-US" sz="1836" dirty="0"/>
              <a:t>Primary (10.1.0.4)</a:t>
            </a:r>
          </a:p>
        </p:txBody>
      </p:sp>
      <p:sp>
        <p:nvSpPr>
          <p:cNvPr id="11" name="TextBox 10"/>
          <p:cNvSpPr txBox="1"/>
          <p:nvPr/>
        </p:nvSpPr>
        <p:spPr>
          <a:xfrm>
            <a:off x="4358984" y="2911609"/>
            <a:ext cx="2313536" cy="382308"/>
          </a:xfrm>
          <a:prstGeom prst="rect">
            <a:avLst/>
          </a:prstGeom>
          <a:noFill/>
        </p:spPr>
        <p:txBody>
          <a:bodyPr wrap="none" rtlCol="0">
            <a:spAutoFit/>
          </a:bodyPr>
          <a:lstStyle/>
          <a:p>
            <a:r>
              <a:rPr lang="en-US" sz="1836" dirty="0"/>
              <a:t>Secondary (10.1.0.5)</a:t>
            </a:r>
          </a:p>
        </p:txBody>
      </p:sp>
      <p:sp>
        <p:nvSpPr>
          <p:cNvPr id="12" name="TextBox 11"/>
          <p:cNvSpPr txBox="1"/>
          <p:nvPr/>
        </p:nvSpPr>
        <p:spPr>
          <a:xfrm>
            <a:off x="8195363" y="2911609"/>
            <a:ext cx="2313536" cy="382308"/>
          </a:xfrm>
          <a:prstGeom prst="rect">
            <a:avLst/>
          </a:prstGeom>
          <a:noFill/>
        </p:spPr>
        <p:txBody>
          <a:bodyPr wrap="none" rtlCol="0">
            <a:spAutoFit/>
          </a:bodyPr>
          <a:lstStyle/>
          <a:p>
            <a:r>
              <a:rPr lang="en-US" sz="1836" dirty="0"/>
              <a:t>Secondary (10.2.0.4)</a:t>
            </a:r>
          </a:p>
        </p:txBody>
      </p:sp>
      <p:cxnSp>
        <p:nvCxnSpPr>
          <p:cNvPr id="14" name="Straight Connector 13"/>
          <p:cNvCxnSpPr>
            <a:endCxn id="15" idx="1"/>
          </p:cNvCxnSpPr>
          <p:nvPr/>
        </p:nvCxnSpPr>
        <p:spPr>
          <a:xfrm flipV="1">
            <a:off x="4272698" y="2226237"/>
            <a:ext cx="0" cy="979193"/>
          </a:xfrm>
          <a:prstGeom prst="line">
            <a:avLst/>
          </a:prstGeom>
          <a:ln>
            <a:solidFill>
              <a:schemeClr val="tx1"/>
            </a:solidFill>
            <a:headEnd w="lg" len="lg"/>
            <a:tailEnd type="ova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72698" y="2070200"/>
            <a:ext cx="3251473" cy="312073"/>
          </a:xfrm>
          <a:prstGeom prst="rect">
            <a:avLst/>
          </a:prstGeom>
          <a:noFill/>
        </p:spPr>
        <p:txBody>
          <a:bodyPr wrap="square" rtlCol="0">
            <a:spAutoFit/>
          </a:bodyPr>
          <a:lstStyle/>
          <a:p>
            <a:r>
              <a:rPr lang="en-US" sz="1428" dirty="0"/>
              <a:t>hbai15-mongo-t2.cloudapp.net:27000</a:t>
            </a:r>
          </a:p>
        </p:txBody>
      </p:sp>
      <p:cxnSp>
        <p:nvCxnSpPr>
          <p:cNvPr id="16" name="Straight Connector 15"/>
          <p:cNvCxnSpPr/>
          <p:nvPr/>
        </p:nvCxnSpPr>
        <p:spPr>
          <a:xfrm flipV="1">
            <a:off x="2787721" y="1925536"/>
            <a:ext cx="25727" cy="1314520"/>
          </a:xfrm>
          <a:prstGeom prst="line">
            <a:avLst/>
          </a:prstGeom>
          <a:ln>
            <a:solidFill>
              <a:schemeClr val="tx1"/>
            </a:solidFill>
            <a:headEnd w="lg" len="lg"/>
            <a:tailEnd type="ova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812493" y="1777384"/>
            <a:ext cx="3220498" cy="542399"/>
          </a:xfrm>
          <a:prstGeom prst="rect">
            <a:avLst/>
          </a:prstGeom>
          <a:noFill/>
        </p:spPr>
        <p:txBody>
          <a:bodyPr wrap="square" rtlCol="0">
            <a:spAutoFit/>
          </a:bodyPr>
          <a:lstStyle/>
          <a:p>
            <a:r>
              <a:rPr lang="en-US" sz="1428" dirty="0"/>
              <a:t>hbai15-mongo-t1.cloudapp.net: 27000</a:t>
            </a:r>
          </a:p>
        </p:txBody>
      </p:sp>
      <p:cxnSp>
        <p:nvCxnSpPr>
          <p:cNvPr id="18" name="Straight Connector 17"/>
          <p:cNvCxnSpPr/>
          <p:nvPr/>
        </p:nvCxnSpPr>
        <p:spPr>
          <a:xfrm flipH="1" flipV="1">
            <a:off x="8034884" y="2242689"/>
            <a:ext cx="11103" cy="962736"/>
          </a:xfrm>
          <a:prstGeom prst="line">
            <a:avLst/>
          </a:prstGeom>
          <a:ln>
            <a:solidFill>
              <a:schemeClr val="tx1"/>
            </a:solidFill>
            <a:headEnd w="lg" len="lg"/>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67981" y="1836253"/>
            <a:ext cx="3240369" cy="312073"/>
          </a:xfrm>
          <a:prstGeom prst="rect">
            <a:avLst/>
          </a:prstGeom>
          <a:noFill/>
        </p:spPr>
        <p:txBody>
          <a:bodyPr wrap="square" rtlCol="0">
            <a:spAutoFit/>
          </a:bodyPr>
          <a:lstStyle/>
          <a:p>
            <a:r>
              <a:rPr lang="en-US" sz="1428" dirty="0"/>
              <a:t>hbai15-mongo-t3.cloudapp.net:27000</a:t>
            </a:r>
          </a:p>
        </p:txBody>
      </p:sp>
      <p:sp>
        <p:nvSpPr>
          <p:cNvPr id="22" name="Folded Corner 21"/>
          <p:cNvSpPr/>
          <p:nvPr/>
        </p:nvSpPr>
        <p:spPr>
          <a:xfrm>
            <a:off x="8137568" y="3843415"/>
            <a:ext cx="1989637" cy="643943"/>
          </a:xfrm>
          <a:prstGeom prst="foldedCorner">
            <a:avLst/>
          </a:prstGeom>
          <a:solidFill>
            <a:srgbClr val="FFFFFF"/>
          </a:solidFill>
        </p:spPr>
        <p:style>
          <a:lnRef idx="1">
            <a:schemeClr val="accent1"/>
          </a:lnRef>
          <a:fillRef idx="2">
            <a:schemeClr val="accent1"/>
          </a:fillRef>
          <a:effectRef idx="1">
            <a:schemeClr val="accent1"/>
          </a:effectRef>
          <a:fontRef idx="minor">
            <a:schemeClr val="dk1"/>
          </a:fontRef>
        </p:style>
        <p:txBody>
          <a:bodyPr lIns="93260" tIns="466302" rIns="0" bIns="0" rtlCol="0" anchor="ctr"/>
          <a:lstStyle/>
          <a:p>
            <a:r>
              <a:rPr lang="en-US" sz="1224" dirty="0"/>
              <a:t>hbai15-mongo-t1  10.1.0.4</a:t>
            </a:r>
          </a:p>
          <a:p>
            <a:r>
              <a:rPr lang="en-US" sz="1224" dirty="0"/>
              <a:t>hbai15-mongo-t2  10.1.0.5</a:t>
            </a:r>
          </a:p>
          <a:p>
            <a:r>
              <a:rPr lang="en-US" sz="1224" dirty="0"/>
              <a:t>hbai15-mongo-t3  10.2.0.4</a:t>
            </a:r>
          </a:p>
          <a:p>
            <a:pPr algn="ctr"/>
            <a:endParaRPr lang="en-US" sz="1836" dirty="0"/>
          </a:p>
        </p:txBody>
      </p:sp>
      <p:sp>
        <p:nvSpPr>
          <p:cNvPr id="23" name="Folded Corner 22"/>
          <p:cNvSpPr/>
          <p:nvPr/>
        </p:nvSpPr>
        <p:spPr>
          <a:xfrm>
            <a:off x="2521890" y="3843415"/>
            <a:ext cx="2076319" cy="643943"/>
          </a:xfrm>
          <a:prstGeom prst="foldedCorner">
            <a:avLst/>
          </a:prstGeom>
          <a:solidFill>
            <a:srgbClr val="FFFFFF"/>
          </a:solidFill>
        </p:spPr>
        <p:style>
          <a:lnRef idx="1">
            <a:schemeClr val="accent1"/>
          </a:lnRef>
          <a:fillRef idx="2">
            <a:schemeClr val="accent1"/>
          </a:fillRef>
          <a:effectRef idx="1">
            <a:schemeClr val="accent1"/>
          </a:effectRef>
          <a:fontRef idx="minor">
            <a:schemeClr val="dk1"/>
          </a:fontRef>
        </p:style>
        <p:txBody>
          <a:bodyPr lIns="93260" tIns="466302" rIns="0" bIns="0" rtlCol="0" anchor="ctr"/>
          <a:lstStyle/>
          <a:p>
            <a:r>
              <a:rPr lang="en-US" sz="1224" dirty="0"/>
              <a:t>hbai15-mongo-t1  10.1.0.4</a:t>
            </a:r>
          </a:p>
          <a:p>
            <a:r>
              <a:rPr lang="en-US" sz="1224" dirty="0"/>
              <a:t>hbai15-mongo-t2  10.1.0.5</a:t>
            </a:r>
          </a:p>
          <a:p>
            <a:r>
              <a:rPr lang="en-US" sz="1224" dirty="0"/>
              <a:t>hbai15-mongo-t3  10.2.0.4</a:t>
            </a:r>
          </a:p>
          <a:p>
            <a:pPr algn="ctr"/>
            <a:endParaRPr lang="en-US" sz="1836" dirty="0"/>
          </a:p>
        </p:txBody>
      </p:sp>
    </p:spTree>
    <p:extLst>
      <p:ext uri="{BB962C8B-B14F-4D97-AF65-F5344CB8AC3E}">
        <p14:creationId xmlns:p14="http://schemas.microsoft.com/office/powerpoint/2010/main" val="3329152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F679F084-D38F-4D58-8D42-16142FAAC001}" vid="{7DE45071-2A89-4D03-B7B8-35307917B425}"/>
    </a:ext>
  </a:extLst>
</a:theme>
</file>

<file path=ppt/theme/theme2.xml><?xml version="1.0" encoding="utf-8"?>
<a:theme xmlns:a="http://schemas.openxmlformats.org/drawingml/2006/main" name="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F679F084-D38F-4D58-8D42-16142FAAC001}" vid="{4C24B212-59C8-40FF-AF40-B2F54A66F91F}"/>
    </a:ext>
  </a:extLst>
</a:theme>
</file>

<file path=ppt/theme/theme3.xml><?xml version="1.0" encoding="utf-8"?>
<a:theme xmlns:a="http://schemas.openxmlformats.org/drawingml/2006/main" name="Azure Medium">
  <a:themeElements>
    <a:clrScheme name="Azure Basic">
      <a:dk1>
        <a:srgbClr val="00B0F0"/>
      </a:dk1>
      <a:lt1>
        <a:srgbClr val="FFFFFF"/>
      </a:lt1>
      <a:dk2>
        <a:srgbClr val="44546A"/>
      </a:dk2>
      <a:lt2>
        <a:srgbClr val="FFFFFF"/>
      </a:lt2>
      <a:accent1>
        <a:srgbClr val="00B0F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pfbfa50075a04958bd8757dc155d3e08>
    <Presentation_x0020_Date xmlns="12a172fe-0250-434a-85cf-03b10810c5e5">2015-05-01T00:00:00-07:00</Presentation_x0020_Date>
    <o72fbe6ee5ae4131af0832c08ec51202 xmlns="12a172fe-0250-434a-85cf-03b10810c5e5">
      <Terms xmlns="http://schemas.microsoft.com/office/infopath/2007/PartnerControls"/>
    </o72fbe6ee5ae4131af0832c08ec51202>
    <Event_x0020_Start_x0020_Date xmlns="12a172fe-0250-434a-85cf-03b10810c5e5">2015-04-29T07:00:00+00:00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Brian Benz;Haishi Bai;Mahesh Thiagarajan</External_x0020_Speaker>
    <Session_x0020_Code xmlns="12a172fe-0250-434a-85cf-03b10810c5e5">2-732</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2015-05-01T07:00:00+00:00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Build 2015</TermName>
          <TermId xmlns="http://schemas.microsoft.com/office/infopath/2007/PartnerControls">54419920-0a06-43b0-b2df-79127b266d93</TermId>
        </TermInfo>
      </Terms>
    </TaxKeywordTaxHTField>
    <TaxCatchAll xmlns="230e9df3-be65-4c73-a93b-d1236ebd677e">
      <Value>173</Value>
      <Value>172</Value>
      <Value>171</Value>
      <Value>170</Value>
    </TaxCatchAll>
    <eb9cf3a3af7b473faa5c9c98148a90a4 xmlns="12a172fe-0250-434a-85cf-03b10810c5e5">
      <Terms xmlns="http://schemas.microsoft.com/office/infopath/2007/PartnerControls"/>
    </eb9cf3a3af7b473faa5c9c98148a90a4>
    <SharingHintHash xmlns="12a172fe-0250-434a-85cf-03b10810c5e5">-103767253</SharingHintHash>
    <SharedWithUsers xmlns="12a172fe-0250-434a-85cf-03b10810c5e5">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5" ma:contentTypeDescription="Create a new document." ma:contentTypeScope="" ma:versionID="9f49739d1da212619d044bf1bfa27251">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d1ec06fbcf9feb71c233288b468d8e39"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8"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sharepoint/v3"/>
    <ds:schemaRef ds:uri="http://schemas.openxmlformats.org/package/2006/metadata/core-properties"/>
    <ds:schemaRef ds:uri="http://purl.org/dc/elements/1.1/"/>
    <ds:schemaRef ds:uri="http://www.w3.org/XML/1998/namespace"/>
    <ds:schemaRef ds:uri="http://purl.org/dc/terms/"/>
    <ds:schemaRef ds:uri="http://schemas.microsoft.com/office/2006/documentManagement/types"/>
    <ds:schemaRef ds:uri="230e9df3-be65-4c73-a93b-d1236ebd677e"/>
    <ds:schemaRef ds:uri="http://purl.org/dc/dcmitype/"/>
    <ds:schemaRef ds:uri="http://schemas.microsoft.com/office/infopath/2007/PartnerControls"/>
    <ds:schemaRef ds:uri="12a172fe-0250-434a-85cf-03b10810c5e5"/>
    <ds:schemaRef ds:uri="http://schemas.microsoft.com/office/2006/metadata/properties"/>
  </ds:schemaRefs>
</ds:datastoreItem>
</file>

<file path=customXml/itemProps2.xml><?xml version="1.0" encoding="utf-8"?>
<ds:datastoreItem xmlns:ds="http://schemas.openxmlformats.org/officeDocument/2006/customXml" ds:itemID="{99E0065C-627B-42FD-A7AD-D2ABAFAC7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572</TotalTime>
  <Words>3052</Words>
  <Application>Microsoft Office PowerPoint</Application>
  <PresentationFormat>Custom</PresentationFormat>
  <Paragraphs>432</Paragraphs>
  <Slides>44</Slides>
  <Notes>28</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メイリオ</vt:lpstr>
      <vt:lpstr>ＭＳ Ｐゴシック</vt:lpstr>
      <vt:lpstr>Arial</vt:lpstr>
      <vt:lpstr>Avenir LT Pro 45 Book</vt:lpstr>
      <vt:lpstr>Consolas</vt:lpstr>
      <vt:lpstr>Segoe Pro Display Light</vt:lpstr>
      <vt:lpstr>Segoe Pro Display Semibold</vt:lpstr>
      <vt:lpstr>Segoe UI</vt:lpstr>
      <vt:lpstr>Segoe UI Light</vt:lpstr>
      <vt:lpstr>Segoe UI Semibold</vt:lpstr>
      <vt:lpstr>Wingdings</vt:lpstr>
      <vt:lpstr>5-30629_Build_Template_WHITE</vt:lpstr>
      <vt:lpstr>5-30629_Build_Template_DARK BLUE</vt:lpstr>
      <vt:lpstr>Azure Medium</vt:lpstr>
      <vt:lpstr>PowerPoint Presentation</vt:lpstr>
      <vt:lpstr>Deploying Complex Open Source Workloads on Azure </vt:lpstr>
      <vt:lpstr>Agenda </vt:lpstr>
      <vt:lpstr>Azure Loves Open Source</vt:lpstr>
      <vt:lpstr>In the past year…</vt:lpstr>
      <vt:lpstr>OSS on Azure</vt:lpstr>
      <vt:lpstr>PowerPoint Presentation</vt:lpstr>
      <vt:lpstr>DEMOs</vt:lpstr>
      <vt:lpstr>PowerPoint Presentation</vt:lpstr>
      <vt:lpstr>PowerPoint Presentation</vt:lpstr>
      <vt:lpstr>Why Use OSS on Azure</vt:lpstr>
      <vt:lpstr>Why Run Oss on Azure…</vt:lpstr>
      <vt:lpstr>PowerPoint Presentation</vt:lpstr>
      <vt:lpstr>Trust and Control</vt:lpstr>
      <vt:lpstr>Resource Groups</vt:lpstr>
      <vt:lpstr>Power of Repeatability</vt:lpstr>
      <vt:lpstr>Azure Templates for IaaS Stack</vt:lpstr>
      <vt:lpstr>DEMOs</vt:lpstr>
      <vt:lpstr>Sample Scenarios</vt:lpstr>
      <vt:lpstr>Sample scenarios</vt:lpstr>
      <vt:lpstr>Web Apps</vt:lpstr>
      <vt:lpstr>VM Depot</vt:lpstr>
      <vt:lpstr>PowerPoint Presentation</vt:lpstr>
      <vt:lpstr>PowerPoint Presentation</vt:lpstr>
      <vt:lpstr>DEMOs</vt:lpstr>
      <vt:lpstr>Azure Toolkit for Eclipse</vt:lpstr>
      <vt:lpstr>MS Open Tech Tools Plugin for IntelliJ</vt:lpstr>
      <vt:lpstr>DEMOs</vt:lpstr>
      <vt:lpstr>Sample Scenarios</vt:lpstr>
      <vt:lpstr>Sample scenarios</vt:lpstr>
      <vt:lpstr>PowerPoint Presentation</vt:lpstr>
      <vt:lpstr>Selected customer scenarios </vt:lpstr>
      <vt:lpstr>Emerson</vt:lpstr>
      <vt:lpstr>DEMOs</vt:lpstr>
      <vt:lpstr>Sample Scenarios</vt:lpstr>
      <vt:lpstr>Sample scenarios</vt:lpstr>
      <vt:lpstr>OPC Virtual Compatibility Lab Architecture</vt:lpstr>
      <vt:lpstr>OPC Connector-Azure Integration</vt:lpstr>
      <vt:lpstr>DEMOs</vt:lpstr>
      <vt:lpstr>PowerPoint Presentation</vt:lpstr>
      <vt:lpstr>azure.github.com</vt:lpstr>
      <vt:lpstr>msopentech.github.com</vt:lpstr>
      <vt:lpstr>Resources</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Deploying Complex Open Source Workloads on Azure</dc:title>
  <dc:subject>Build 2015</dc:subject>
  <dc:creator>&lt;Speaker name here&gt;</dc:creator>
  <cp:keywords>Build 2015</cp:keywords>
  <dc:description>Template: Mitchell Derrey, Silver Fox Productions
Formatting: 
Audience Type:</dc:description>
  <cp:lastModifiedBy>Amber Templeton</cp:lastModifiedBy>
  <cp:revision>57</cp:revision>
  <dcterms:created xsi:type="dcterms:W3CDTF">2015-02-12T17:51:17Z</dcterms:created>
  <dcterms:modified xsi:type="dcterms:W3CDTF">2015-05-01T01:36:50Z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173;#Moscone Center|d4f36a2e-dd0d-4424-990f-7c93b4e9f063</vt:lpwstr>
  </property>
  <property fmtid="{D5CDD505-2E9C-101B-9397-08002B2CF9AE}" pid="7" name="Track">
    <vt:lpwstr/>
  </property>
  <property fmtid="{D5CDD505-2E9C-101B-9397-08002B2CF9AE}" pid="8" name="Event Location">
    <vt:lpwstr>172;#San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Audience1">
    <vt:lpwstr/>
  </property>
  <property fmtid="{D5CDD505-2E9C-101B-9397-08002B2CF9AE}" pid="12" name="TaxKeyword">
    <vt:lpwstr>170;#Build 2015|54419920-0a06-43b0-b2df-79127b266d93</vt:lpwstr>
  </property>
  <property fmtid="{D5CDD505-2E9C-101B-9397-08002B2CF9AE}" pid="13" name="Event Name">
    <vt:lpwstr>171;#BUILD|58542b36-5bf5-46a6-a53f-a41fb7a73785</vt:lpwstr>
  </property>
</Properties>
</file>