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Lst>
  <p:notesMasterIdLst>
    <p:notesMasterId r:id="rId58"/>
  </p:notesMasterIdLst>
  <p:handoutMasterIdLst>
    <p:handoutMasterId r:id="rId59"/>
  </p:handoutMasterIdLst>
  <p:sldIdLst>
    <p:sldId id="256" r:id="rId6"/>
    <p:sldId id="447" r:id="rId7"/>
    <p:sldId id="359" r:id="rId8"/>
    <p:sldId id="303" r:id="rId9"/>
    <p:sldId id="275" r:id="rId10"/>
    <p:sldId id="441" r:id="rId11"/>
    <p:sldId id="407" r:id="rId12"/>
    <p:sldId id="405" r:id="rId13"/>
    <p:sldId id="406" r:id="rId14"/>
    <p:sldId id="438" r:id="rId15"/>
    <p:sldId id="415" r:id="rId16"/>
    <p:sldId id="416" r:id="rId17"/>
    <p:sldId id="417" r:id="rId18"/>
    <p:sldId id="427" r:id="rId19"/>
    <p:sldId id="419" r:id="rId20"/>
    <p:sldId id="420" r:id="rId21"/>
    <p:sldId id="421" r:id="rId22"/>
    <p:sldId id="422" r:id="rId23"/>
    <p:sldId id="423" r:id="rId24"/>
    <p:sldId id="412" r:id="rId25"/>
    <p:sldId id="370" r:id="rId26"/>
    <p:sldId id="444" r:id="rId27"/>
    <p:sldId id="332" r:id="rId28"/>
    <p:sldId id="347" r:id="rId29"/>
    <p:sldId id="368" r:id="rId30"/>
    <p:sldId id="369" r:id="rId31"/>
    <p:sldId id="388" r:id="rId32"/>
    <p:sldId id="340" r:id="rId33"/>
    <p:sldId id="433" r:id="rId34"/>
    <p:sldId id="435" r:id="rId35"/>
    <p:sldId id="341" r:id="rId36"/>
    <p:sldId id="357" r:id="rId37"/>
    <p:sldId id="342" r:id="rId38"/>
    <p:sldId id="402" r:id="rId39"/>
    <p:sldId id="395" r:id="rId40"/>
    <p:sldId id="396" r:id="rId41"/>
    <p:sldId id="378" r:id="rId42"/>
    <p:sldId id="392" r:id="rId43"/>
    <p:sldId id="403" r:id="rId44"/>
    <p:sldId id="397" r:id="rId45"/>
    <p:sldId id="394" r:id="rId46"/>
    <p:sldId id="398" r:id="rId47"/>
    <p:sldId id="393" r:id="rId48"/>
    <p:sldId id="399" r:id="rId49"/>
    <p:sldId id="404" r:id="rId50"/>
    <p:sldId id="400" r:id="rId51"/>
    <p:sldId id="345" r:id="rId52"/>
    <p:sldId id="409" r:id="rId53"/>
    <p:sldId id="296" r:id="rId54"/>
    <p:sldId id="365" r:id="rId55"/>
    <p:sldId id="448" r:id="rId56"/>
    <p:sldId id="299"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447"/>
            <p14:sldId id="359"/>
            <p14:sldId id="303"/>
            <p14:sldId id="275"/>
            <p14:sldId id="441"/>
            <p14:sldId id="407"/>
            <p14:sldId id="405"/>
            <p14:sldId id="406"/>
            <p14:sldId id="438"/>
            <p14:sldId id="415"/>
            <p14:sldId id="416"/>
            <p14:sldId id="417"/>
            <p14:sldId id="427"/>
            <p14:sldId id="419"/>
            <p14:sldId id="420"/>
            <p14:sldId id="421"/>
            <p14:sldId id="422"/>
            <p14:sldId id="423"/>
            <p14:sldId id="412"/>
            <p14:sldId id="370"/>
            <p14:sldId id="444"/>
            <p14:sldId id="332"/>
            <p14:sldId id="347"/>
            <p14:sldId id="368"/>
            <p14:sldId id="369"/>
            <p14:sldId id="388"/>
            <p14:sldId id="340"/>
            <p14:sldId id="433"/>
            <p14:sldId id="435"/>
            <p14:sldId id="341"/>
            <p14:sldId id="357"/>
            <p14:sldId id="342"/>
            <p14:sldId id="402"/>
            <p14:sldId id="395"/>
            <p14:sldId id="396"/>
            <p14:sldId id="378"/>
            <p14:sldId id="392"/>
            <p14:sldId id="403"/>
            <p14:sldId id="397"/>
            <p14:sldId id="394"/>
            <p14:sldId id="398"/>
            <p14:sldId id="393"/>
            <p14:sldId id="399"/>
            <p14:sldId id="404"/>
            <p14:sldId id="400"/>
            <p14:sldId id="345"/>
            <p14:sldId id="409"/>
            <p14:sldId id="296"/>
            <p14:sldId id="365"/>
            <p14:sldId id="44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A0FF"/>
    <a:srgbClr val="00188F"/>
    <a:srgbClr val="00176B"/>
    <a:srgbClr val="E3008C"/>
    <a:srgbClr val="FFB900"/>
    <a:srgbClr val="107C10"/>
    <a:srgbClr val="232832"/>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6323" autoAdjust="0"/>
  </p:normalViewPr>
  <p:slideViewPr>
    <p:cSldViewPr>
      <p:cViewPr varScale="1">
        <p:scale>
          <a:sx n="113" d="100"/>
          <a:sy n="113" d="100"/>
        </p:scale>
        <p:origin x="84" y="138"/>
      </p:cViewPr>
      <p:guideLst/>
    </p:cSldViewPr>
  </p:slideViewPr>
  <p:outlineViewPr>
    <p:cViewPr>
      <p:scale>
        <a:sx n="33" d="100"/>
        <a:sy n="33" d="100"/>
      </p:scale>
      <p:origin x="0" y="-852"/>
    </p:cViewPr>
  </p:outlineViewPr>
  <p:notesTextViewPr>
    <p:cViewPr>
      <p:scale>
        <a:sx n="3" d="2"/>
        <a:sy n="3" d="2"/>
      </p:scale>
      <p:origin x="0" y="0"/>
    </p:cViewPr>
  </p:notesTextViewPr>
  <p:sorterViewPr>
    <p:cViewPr>
      <p:scale>
        <a:sx n="70" d="100"/>
        <a:sy n="70"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5/3/2015 11:46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5/3/2015 11:46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5/3/2015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5/3/2015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373818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5/3/2015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10059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6632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27.xml"/><Relationship Id="rId5" Type="http://schemas.openxmlformats.org/officeDocument/2006/relationships/image" Target="../media/image17.WM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Joe@Contoso.com" TargetMode="Externa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1.png"/><Relationship Id="rId7" Type="http://schemas.openxmlformats.org/officeDocument/2006/relationships/image" Target="../media/image6.emf"/><Relationship Id="rId2"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skwan/WebApp-GroupClaims-DotNet" TargetMode="Externa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hyperlink" Target="https://msdn.microsoft.com/en-us/Library/Azure/Ad/Graph/api/api-catalog"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github.com/AzureAD"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19.xml"/><Relationship Id="rId4" Type="http://schemas.openxmlformats.org/officeDocument/2006/relationships/image" Target="../media/image45.gif"/></Relationships>
</file>

<file path=ppt/slides/_rels/slide49.xml.rels><?xml version="1.0" encoding="UTF-8" standalone="yes"?>
<Relationships xmlns="http://schemas.openxmlformats.org/package/2006/relationships"><Relationship Id="rId3" Type="http://schemas.openxmlformats.org/officeDocument/2006/relationships/hyperlink" Target="http://blogs.technet.com/b/ad/" TargetMode="External"/><Relationship Id="rId2" Type="http://schemas.openxmlformats.org/officeDocument/2006/relationships/hyperlink" Target="http://azure.microsoft.com/en-us/documentation/articles/active-directory-developers-guide/"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3.xml"/><Relationship Id="rId4" Type="http://schemas.openxmlformats.org/officeDocument/2006/relationships/hyperlink" Target="http://www.microsoft.com/click/services/Redirect2.ashx?CR_CC=200623236"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Promote Your App in Azure AD App Gallery</a:t>
            </a:r>
            <a:endParaRPr lang="en-US" dirty="0"/>
          </a:p>
        </p:txBody>
      </p:sp>
      <p:sp>
        <p:nvSpPr>
          <p:cNvPr id="9" name="TextBox 8"/>
          <p:cNvSpPr txBox="1"/>
          <p:nvPr/>
        </p:nvSpPr>
        <p:spPr>
          <a:xfrm>
            <a:off x="9571037" y="3268661"/>
            <a:ext cx="2745566"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Register your app to appear in Azure AD App Gallery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67" y="1592262"/>
            <a:ext cx="8745170" cy="6106377"/>
          </a:xfrm>
          <a:prstGeom prst="rect">
            <a:avLst/>
          </a:prstGeom>
        </p:spPr>
      </p:pic>
      <p:sp>
        <p:nvSpPr>
          <p:cNvPr id="7" name="Rectangle 6"/>
          <p:cNvSpPr/>
          <p:nvPr/>
        </p:nvSpPr>
        <p:spPr bwMode="auto">
          <a:xfrm>
            <a:off x="2883267" y="6088062"/>
            <a:ext cx="3124200" cy="533399"/>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0000"/>
                </a:solidFill>
                <a:ea typeface="Segoe UI" pitchFamily="34" charset="0"/>
                <a:cs typeface="Segoe UI" pitchFamily="34" charset="0"/>
              </a:rPr>
              <a:t>Your app here</a:t>
            </a:r>
          </a:p>
        </p:txBody>
      </p:sp>
      <p:sp>
        <p:nvSpPr>
          <p:cNvPr id="15" name="Rectangle 14"/>
          <p:cNvSpPr/>
          <p:nvPr/>
        </p:nvSpPr>
        <p:spPr bwMode="auto">
          <a:xfrm>
            <a:off x="6312267" y="2620962"/>
            <a:ext cx="2514600" cy="647699"/>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0000"/>
                </a:solidFill>
                <a:ea typeface="Segoe UI" pitchFamily="34" charset="0"/>
                <a:cs typeface="Segoe UI" pitchFamily="34" charset="0"/>
              </a:rPr>
              <a:t>Your logo</a:t>
            </a:r>
          </a:p>
        </p:txBody>
      </p:sp>
      <p:sp>
        <p:nvSpPr>
          <p:cNvPr id="16" name="Rectangle 15"/>
          <p:cNvSpPr/>
          <p:nvPr/>
        </p:nvSpPr>
        <p:spPr bwMode="auto">
          <a:xfrm>
            <a:off x="7264767" y="3421062"/>
            <a:ext cx="1562100" cy="1066800"/>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0000"/>
                </a:solidFill>
                <a:ea typeface="Segoe UI" pitchFamily="34" charset="0"/>
                <a:cs typeface="Segoe UI" pitchFamily="34" charset="0"/>
              </a:rPr>
              <a:t>Your details</a:t>
            </a:r>
          </a:p>
        </p:txBody>
      </p:sp>
      <p:sp>
        <p:nvSpPr>
          <p:cNvPr id="17" name="Rectangle 16"/>
          <p:cNvSpPr/>
          <p:nvPr/>
        </p:nvSpPr>
        <p:spPr bwMode="auto">
          <a:xfrm>
            <a:off x="6312267" y="4640263"/>
            <a:ext cx="2514600" cy="1066800"/>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0000"/>
                </a:solidFill>
                <a:ea typeface="Segoe UI" pitchFamily="34" charset="0"/>
                <a:cs typeface="Segoe UI" pitchFamily="34" charset="0"/>
              </a:rPr>
              <a:t>Your description</a:t>
            </a:r>
          </a:p>
        </p:txBody>
      </p:sp>
      <p:sp>
        <p:nvSpPr>
          <p:cNvPr id="18" name="Rectangle 17"/>
          <p:cNvSpPr/>
          <p:nvPr/>
        </p:nvSpPr>
        <p:spPr bwMode="auto">
          <a:xfrm>
            <a:off x="7092900" y="5859462"/>
            <a:ext cx="1733967" cy="292433"/>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FF0000"/>
                </a:solidFill>
                <a:ea typeface="Segoe UI" pitchFamily="34" charset="0"/>
                <a:cs typeface="Segoe UI" pitchFamily="34" charset="0"/>
              </a:rPr>
              <a:t>Your app</a:t>
            </a:r>
          </a:p>
        </p:txBody>
      </p:sp>
      <p:cxnSp>
        <p:nvCxnSpPr>
          <p:cNvPr id="24" name="Elbow Connector 23"/>
          <p:cNvCxnSpPr>
            <a:stCxn id="9" idx="1"/>
            <a:endCxn id="15" idx="3"/>
          </p:cNvCxnSpPr>
          <p:nvPr/>
        </p:nvCxnSpPr>
        <p:spPr>
          <a:xfrm rot="10800000">
            <a:off x="8826867" y="2944813"/>
            <a:ext cx="744170" cy="1136379"/>
          </a:xfrm>
          <a:prstGeom prst="bentConnector3">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6" idx="3"/>
          </p:cNvCxnSpPr>
          <p:nvPr/>
        </p:nvCxnSpPr>
        <p:spPr>
          <a:xfrm rot="10800000">
            <a:off x="8826867" y="3954463"/>
            <a:ext cx="744170" cy="126729"/>
          </a:xfrm>
          <a:prstGeom prst="bentConnector3">
            <a:avLst>
              <a:gd name="adj1" fmla="val 50000"/>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1"/>
            <a:endCxn id="17" idx="3"/>
          </p:cNvCxnSpPr>
          <p:nvPr/>
        </p:nvCxnSpPr>
        <p:spPr>
          <a:xfrm rot="10800000" flipV="1">
            <a:off x="8826867" y="4081191"/>
            <a:ext cx="744170" cy="1092472"/>
          </a:xfrm>
          <a:prstGeom prst="bentConnector3">
            <a:avLst>
              <a:gd name="adj1" fmla="val 50000"/>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9" idx="1"/>
            <a:endCxn id="18" idx="3"/>
          </p:cNvCxnSpPr>
          <p:nvPr/>
        </p:nvCxnSpPr>
        <p:spPr>
          <a:xfrm rot="10800000" flipV="1">
            <a:off x="8826867" y="4081191"/>
            <a:ext cx="744170" cy="1924488"/>
          </a:xfrm>
          <a:prstGeom prst="bentConnector3">
            <a:avLst>
              <a:gd name="adj1" fmla="val 50000"/>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1"/>
            <a:endCxn id="7" idx="3"/>
          </p:cNvCxnSpPr>
          <p:nvPr/>
        </p:nvCxnSpPr>
        <p:spPr>
          <a:xfrm rot="10800000" flipV="1">
            <a:off x="6007467" y="4081190"/>
            <a:ext cx="3563570" cy="2273571"/>
          </a:xfrm>
          <a:prstGeom prst="bentConnector3">
            <a:avLst>
              <a:gd name="adj1" fmla="val 10170"/>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808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80">
                                          <p:stCondLst>
                                            <p:cond delay="0"/>
                                          </p:stCondLst>
                                        </p:cTn>
                                        <p:tgtEl>
                                          <p:spTgt spid="17"/>
                                        </p:tgtEl>
                                      </p:cBhvr>
                                    </p:animEffect>
                                    <p:anim calcmode="lin" valueType="num">
                                      <p:cBhvr>
                                        <p:cTn id="5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1" dur="26">
                                          <p:stCondLst>
                                            <p:cond delay="650"/>
                                          </p:stCondLst>
                                        </p:cTn>
                                        <p:tgtEl>
                                          <p:spTgt spid="17"/>
                                        </p:tgtEl>
                                      </p:cBhvr>
                                      <p:to x="100000" y="60000"/>
                                    </p:animScale>
                                    <p:animScale>
                                      <p:cBhvr>
                                        <p:cTn id="62" dur="166" decel="50000">
                                          <p:stCondLst>
                                            <p:cond delay="676"/>
                                          </p:stCondLst>
                                        </p:cTn>
                                        <p:tgtEl>
                                          <p:spTgt spid="17"/>
                                        </p:tgtEl>
                                      </p:cBhvr>
                                      <p:to x="100000" y="100000"/>
                                    </p:animScale>
                                    <p:animScale>
                                      <p:cBhvr>
                                        <p:cTn id="63" dur="26">
                                          <p:stCondLst>
                                            <p:cond delay="1312"/>
                                          </p:stCondLst>
                                        </p:cTn>
                                        <p:tgtEl>
                                          <p:spTgt spid="17"/>
                                        </p:tgtEl>
                                      </p:cBhvr>
                                      <p:to x="100000" y="80000"/>
                                    </p:animScale>
                                    <p:animScale>
                                      <p:cBhvr>
                                        <p:cTn id="64" dur="166" decel="50000">
                                          <p:stCondLst>
                                            <p:cond delay="1338"/>
                                          </p:stCondLst>
                                        </p:cTn>
                                        <p:tgtEl>
                                          <p:spTgt spid="17"/>
                                        </p:tgtEl>
                                      </p:cBhvr>
                                      <p:to x="100000" y="100000"/>
                                    </p:animScale>
                                    <p:animScale>
                                      <p:cBhvr>
                                        <p:cTn id="65" dur="26">
                                          <p:stCondLst>
                                            <p:cond delay="1642"/>
                                          </p:stCondLst>
                                        </p:cTn>
                                        <p:tgtEl>
                                          <p:spTgt spid="17"/>
                                        </p:tgtEl>
                                      </p:cBhvr>
                                      <p:to x="100000" y="90000"/>
                                    </p:animScale>
                                    <p:animScale>
                                      <p:cBhvr>
                                        <p:cTn id="66" dur="166" decel="50000">
                                          <p:stCondLst>
                                            <p:cond delay="1668"/>
                                          </p:stCondLst>
                                        </p:cTn>
                                        <p:tgtEl>
                                          <p:spTgt spid="17"/>
                                        </p:tgtEl>
                                      </p:cBhvr>
                                      <p:to x="100000" y="100000"/>
                                    </p:animScale>
                                    <p:animScale>
                                      <p:cBhvr>
                                        <p:cTn id="67" dur="26">
                                          <p:stCondLst>
                                            <p:cond delay="1808"/>
                                          </p:stCondLst>
                                        </p:cTn>
                                        <p:tgtEl>
                                          <p:spTgt spid="17"/>
                                        </p:tgtEl>
                                      </p:cBhvr>
                                      <p:to x="100000" y="95000"/>
                                    </p:animScale>
                                    <p:animScale>
                                      <p:cBhvr>
                                        <p:cTn id="68" dur="166" decel="50000">
                                          <p:stCondLst>
                                            <p:cond delay="1834"/>
                                          </p:stCondLst>
                                        </p:cTn>
                                        <p:tgtEl>
                                          <p:spTgt spid="1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80">
                                          <p:stCondLst>
                                            <p:cond delay="0"/>
                                          </p:stCondLst>
                                        </p:cTn>
                                        <p:tgtEl>
                                          <p:spTgt spid="18"/>
                                        </p:tgtEl>
                                      </p:cBhvr>
                                    </p:animEffect>
                                    <p:anim calcmode="lin" valueType="num">
                                      <p:cBhvr>
                                        <p:cTn id="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7" dur="26">
                                          <p:stCondLst>
                                            <p:cond delay="650"/>
                                          </p:stCondLst>
                                        </p:cTn>
                                        <p:tgtEl>
                                          <p:spTgt spid="18"/>
                                        </p:tgtEl>
                                      </p:cBhvr>
                                      <p:to x="100000" y="60000"/>
                                    </p:animScale>
                                    <p:animScale>
                                      <p:cBhvr>
                                        <p:cTn id="78" dur="166" decel="50000">
                                          <p:stCondLst>
                                            <p:cond delay="676"/>
                                          </p:stCondLst>
                                        </p:cTn>
                                        <p:tgtEl>
                                          <p:spTgt spid="18"/>
                                        </p:tgtEl>
                                      </p:cBhvr>
                                      <p:to x="100000" y="100000"/>
                                    </p:animScale>
                                    <p:animScale>
                                      <p:cBhvr>
                                        <p:cTn id="79" dur="26">
                                          <p:stCondLst>
                                            <p:cond delay="1312"/>
                                          </p:stCondLst>
                                        </p:cTn>
                                        <p:tgtEl>
                                          <p:spTgt spid="18"/>
                                        </p:tgtEl>
                                      </p:cBhvr>
                                      <p:to x="100000" y="80000"/>
                                    </p:animScale>
                                    <p:animScale>
                                      <p:cBhvr>
                                        <p:cTn id="80" dur="166" decel="50000">
                                          <p:stCondLst>
                                            <p:cond delay="1338"/>
                                          </p:stCondLst>
                                        </p:cTn>
                                        <p:tgtEl>
                                          <p:spTgt spid="18"/>
                                        </p:tgtEl>
                                      </p:cBhvr>
                                      <p:to x="100000" y="100000"/>
                                    </p:animScale>
                                    <p:animScale>
                                      <p:cBhvr>
                                        <p:cTn id="81" dur="26">
                                          <p:stCondLst>
                                            <p:cond delay="1642"/>
                                          </p:stCondLst>
                                        </p:cTn>
                                        <p:tgtEl>
                                          <p:spTgt spid="18"/>
                                        </p:tgtEl>
                                      </p:cBhvr>
                                      <p:to x="100000" y="90000"/>
                                    </p:animScale>
                                    <p:animScale>
                                      <p:cBhvr>
                                        <p:cTn id="82" dur="166" decel="50000">
                                          <p:stCondLst>
                                            <p:cond delay="1668"/>
                                          </p:stCondLst>
                                        </p:cTn>
                                        <p:tgtEl>
                                          <p:spTgt spid="18"/>
                                        </p:tgtEl>
                                      </p:cBhvr>
                                      <p:to x="100000" y="100000"/>
                                    </p:animScale>
                                    <p:animScale>
                                      <p:cBhvr>
                                        <p:cTn id="83" dur="26">
                                          <p:stCondLst>
                                            <p:cond delay="1808"/>
                                          </p:stCondLst>
                                        </p:cTn>
                                        <p:tgtEl>
                                          <p:spTgt spid="18"/>
                                        </p:tgtEl>
                                      </p:cBhvr>
                                      <p:to x="100000" y="95000"/>
                                    </p:animScale>
                                    <p:animScale>
                                      <p:cBhvr>
                                        <p:cTn id="8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Promote Your App in Office 365 Store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60" y="1531937"/>
            <a:ext cx="7542877" cy="6994525"/>
          </a:xfrm>
          <a:prstGeom prst="rect">
            <a:avLst/>
          </a:prstGeom>
        </p:spPr>
      </p:pic>
      <p:pic>
        <p:nvPicPr>
          <p:cNvPr id="5" name="Picture 4"/>
          <p:cNvPicPr>
            <a:picLocks noChangeAspect="1"/>
          </p:cNvPicPr>
          <p:nvPr/>
        </p:nvPicPr>
        <p:blipFill>
          <a:blip r:embed="rId3"/>
          <a:stretch>
            <a:fillRect/>
          </a:stretch>
        </p:blipFill>
        <p:spPr>
          <a:xfrm>
            <a:off x="6282405" y="4427537"/>
            <a:ext cx="1524000" cy="1143000"/>
          </a:xfrm>
          <a:prstGeom prst="rect">
            <a:avLst/>
          </a:prstGeom>
        </p:spPr>
      </p:pic>
      <p:sp>
        <p:nvSpPr>
          <p:cNvPr id="7" name="Rectangle 6"/>
          <p:cNvSpPr/>
          <p:nvPr/>
        </p:nvSpPr>
        <p:spPr bwMode="auto">
          <a:xfrm>
            <a:off x="6282405" y="4427537"/>
            <a:ext cx="1398675" cy="1295400"/>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0000"/>
                </a:solidFill>
                <a:ea typeface="Segoe UI" pitchFamily="34" charset="0"/>
                <a:cs typeface="Segoe UI" pitchFamily="34" charset="0"/>
              </a:rPr>
              <a:t>Your app here</a:t>
            </a:r>
          </a:p>
        </p:txBody>
      </p:sp>
      <p:sp>
        <p:nvSpPr>
          <p:cNvPr id="9" name="TextBox 8"/>
          <p:cNvSpPr txBox="1"/>
          <p:nvPr/>
        </p:nvSpPr>
        <p:spPr>
          <a:xfrm>
            <a:off x="8790605" y="3544668"/>
            <a:ext cx="3164584" cy="1292662"/>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Register your app to</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appear in Office 365</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Store – </a:t>
            </a:r>
            <a:r>
              <a:rPr lang="en-US" sz="2400" i="1" dirty="0" smtClean="0">
                <a:gradFill>
                  <a:gsLst>
                    <a:gs pos="2917">
                      <a:schemeClr val="tx1"/>
                    </a:gs>
                    <a:gs pos="30000">
                      <a:schemeClr val="tx1"/>
                    </a:gs>
                  </a:gsLst>
                  <a:lin ang="5400000" scaled="0"/>
                </a:gradFill>
              </a:rPr>
              <a:t>coming soon</a:t>
            </a:r>
          </a:p>
        </p:txBody>
      </p:sp>
      <p:cxnSp>
        <p:nvCxnSpPr>
          <p:cNvPr id="11" name="Straight Arrow Connector 10"/>
          <p:cNvCxnSpPr>
            <a:stCxn id="9" idx="1"/>
            <a:endCxn id="7" idx="3"/>
          </p:cNvCxnSpPr>
          <p:nvPr/>
        </p:nvCxnSpPr>
        <p:spPr>
          <a:xfrm flipH="1">
            <a:off x="7681080" y="4190999"/>
            <a:ext cx="1109525" cy="884238"/>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356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Appear in Office 365 My Apps Listing</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9" y="1516063"/>
            <a:ext cx="7315198" cy="5488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437" y="6240462"/>
            <a:ext cx="3505200" cy="614492"/>
          </a:xfrm>
          <a:prstGeom prst="rect">
            <a:avLst/>
          </a:prstGeom>
        </p:spPr>
      </p:pic>
      <p:sp>
        <p:nvSpPr>
          <p:cNvPr id="10" name="Rectangle 9"/>
          <p:cNvSpPr/>
          <p:nvPr/>
        </p:nvSpPr>
        <p:spPr bwMode="auto">
          <a:xfrm>
            <a:off x="4084637" y="6316662"/>
            <a:ext cx="1600200" cy="457200"/>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FF0000"/>
                </a:solidFill>
                <a:ea typeface="Segoe UI" pitchFamily="34" charset="0"/>
                <a:cs typeface="Segoe UI" pitchFamily="34" charset="0"/>
              </a:rPr>
              <a:t>Your app</a:t>
            </a:r>
          </a:p>
        </p:txBody>
      </p:sp>
      <p:sp>
        <p:nvSpPr>
          <p:cNvPr id="11" name="TextBox 10"/>
          <p:cNvSpPr txBox="1"/>
          <p:nvPr/>
        </p:nvSpPr>
        <p:spPr>
          <a:xfrm>
            <a:off x="8580437" y="3344862"/>
            <a:ext cx="3048000"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Your app will appear in user’s </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My Apps listing</a:t>
            </a:r>
          </a:p>
        </p:txBody>
      </p:sp>
      <p:cxnSp>
        <p:nvCxnSpPr>
          <p:cNvPr id="12" name="Straight Arrow Connector 11"/>
          <p:cNvCxnSpPr>
            <a:stCxn id="11" idx="1"/>
            <a:endCxn id="10" idx="0"/>
          </p:cNvCxnSpPr>
          <p:nvPr/>
        </p:nvCxnSpPr>
        <p:spPr>
          <a:xfrm flipH="1">
            <a:off x="4884737" y="3991193"/>
            <a:ext cx="3695700" cy="2325469"/>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132637" y="5242702"/>
            <a:ext cx="4381497" cy="1353957"/>
            <a:chOff x="7094539" y="5118841"/>
            <a:chExt cx="4381497" cy="1353957"/>
          </a:xfrm>
        </p:grpSpPr>
        <p:sp>
          <p:nvSpPr>
            <p:cNvPr id="16" name="TextBox 15"/>
            <p:cNvSpPr txBox="1"/>
            <p:nvPr/>
          </p:nvSpPr>
          <p:spPr>
            <a:xfrm>
              <a:off x="8016871" y="5118841"/>
              <a:ext cx="3459165"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User can pin your app to their App Launcher</a:t>
              </a:r>
            </a:p>
          </p:txBody>
        </p:sp>
        <p:cxnSp>
          <p:nvCxnSpPr>
            <p:cNvPr id="17" name="Straight Arrow Connector 16"/>
            <p:cNvCxnSpPr>
              <a:stCxn id="16" idx="1"/>
            </p:cNvCxnSpPr>
            <p:nvPr/>
          </p:nvCxnSpPr>
          <p:spPr>
            <a:xfrm flipH="1">
              <a:off x="7094539" y="5598973"/>
              <a:ext cx="922332" cy="873825"/>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45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To App Launcher – Drive User Engagement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9" y="1516062"/>
            <a:ext cx="7545139" cy="6994525"/>
          </a:xfrm>
          <a:prstGeom prst="rect">
            <a:avLst/>
          </a:prstGeom>
        </p:spPr>
      </p:pic>
      <p:sp>
        <p:nvSpPr>
          <p:cNvPr id="4" name="Rectangle 3"/>
          <p:cNvSpPr/>
          <p:nvPr/>
        </p:nvSpPr>
        <p:spPr bwMode="auto">
          <a:xfrm>
            <a:off x="1570038" y="4640262"/>
            <a:ext cx="990600" cy="914400"/>
          </a:xfrm>
          <a:prstGeom prst="rect">
            <a:avLst/>
          </a:prstGeom>
          <a:noFill/>
          <a:ln w="28575">
            <a:solidFill>
              <a:srgbClr val="FF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FF0000"/>
                </a:solidFill>
                <a:ea typeface="Segoe UI" pitchFamily="34" charset="0"/>
                <a:cs typeface="Segoe UI" pitchFamily="34" charset="0"/>
              </a:rPr>
              <a:t>Your app here</a:t>
            </a:r>
          </a:p>
        </p:txBody>
      </p:sp>
      <p:sp>
        <p:nvSpPr>
          <p:cNvPr id="5" name="TextBox 4"/>
          <p:cNvSpPr txBox="1"/>
          <p:nvPr/>
        </p:nvSpPr>
        <p:spPr>
          <a:xfrm>
            <a:off x="8504237" y="3497262"/>
            <a:ext cx="3368867"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Pinned app will appear in user’s </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App Launcher</a:t>
            </a:r>
          </a:p>
        </p:txBody>
      </p:sp>
      <p:grpSp>
        <p:nvGrpSpPr>
          <p:cNvPr id="19" name="Group 18"/>
          <p:cNvGrpSpPr/>
          <p:nvPr/>
        </p:nvGrpSpPr>
        <p:grpSpPr>
          <a:xfrm>
            <a:off x="671705" y="1863536"/>
            <a:ext cx="7832532" cy="3233926"/>
            <a:chOff x="671705" y="1863536"/>
            <a:chExt cx="7832532" cy="3233926"/>
          </a:xfrm>
        </p:grpSpPr>
        <p:cxnSp>
          <p:nvCxnSpPr>
            <p:cNvPr id="6" name="Straight Arrow Connector 5"/>
            <p:cNvCxnSpPr>
              <a:stCxn id="5" idx="1"/>
            </p:cNvCxnSpPr>
            <p:nvPr/>
          </p:nvCxnSpPr>
          <p:spPr>
            <a:xfrm flipH="1" flipV="1">
              <a:off x="671705" y="1863536"/>
              <a:ext cx="7832532" cy="2280057"/>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a:endCxn id="4" idx="3"/>
            </p:cNvCxnSpPr>
            <p:nvPr/>
          </p:nvCxnSpPr>
          <p:spPr>
            <a:xfrm flipH="1">
              <a:off x="2560638" y="4143593"/>
              <a:ext cx="5943599" cy="953869"/>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3515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Advanced Security Monitoring Benefits</a:t>
            </a:r>
            <a:endParaRPr lang="en-US" dirty="0"/>
          </a:p>
        </p:txBody>
      </p:sp>
    </p:spTree>
    <p:extLst>
      <p:ext uri="{BB962C8B-B14F-4D97-AF65-F5344CB8AC3E}">
        <p14:creationId xmlns:p14="http://schemas.microsoft.com/office/powerpoint/2010/main" val="8276760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Detect:  </a:t>
            </a:r>
            <a:br>
              <a:rPr lang="en-US" dirty="0" smtClean="0"/>
            </a:br>
            <a:r>
              <a:rPr lang="en-US" dirty="0" smtClean="0"/>
              <a:t>Brute Force Attack</a:t>
            </a:r>
            <a:endParaRPr lang="en-US" dirty="0"/>
          </a:p>
        </p:txBody>
      </p:sp>
      <p:sp>
        <p:nvSpPr>
          <p:cNvPr id="5" name="TextBox 4"/>
          <p:cNvSpPr txBox="1"/>
          <p:nvPr/>
        </p:nvSpPr>
        <p:spPr>
          <a:xfrm>
            <a:off x="6465669" y="228318"/>
            <a:ext cx="5303462" cy="1371585"/>
          </a:xfrm>
          <a:prstGeom prst="rect">
            <a:avLst/>
          </a:prstGeom>
          <a:noFill/>
        </p:spPr>
        <p:txBody>
          <a:bodyPr wrap="square" lIns="182880" tIns="146304" rIns="182880" bIns="146304" rtlCol="0">
            <a:noAutofit/>
          </a:bodyPr>
          <a:lstStyle/>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1: &lt;</a:t>
            </a:r>
            <a:r>
              <a:rPr lang="en-US" sz="2400" dirty="0" err="1" smtClean="0">
                <a:gradFill>
                  <a:gsLst>
                    <a:gs pos="2917">
                      <a:srgbClr val="FFFFFF"/>
                    </a:gs>
                    <a:gs pos="30000">
                      <a:srgbClr val="FFFFFF"/>
                    </a:gs>
                  </a:gsLst>
                  <a:lin ang="5400000" scaled="0"/>
                </a:gradFill>
                <a:latin typeface="Segoe UI"/>
                <a:cs typeface="+mn-cs"/>
              </a:rPr>
              <a:t>qwrsd</a:t>
            </a:r>
            <a:r>
              <a:rPr lang="en-US" sz="2400" dirty="0" smtClean="0">
                <a:gradFill>
                  <a:gsLst>
                    <a:gs pos="2917">
                      <a:srgbClr val="FFFFFF"/>
                    </a:gs>
                    <a:gs pos="30000">
                      <a:srgbClr val="FFFFFF"/>
                    </a:gs>
                  </a:gsLst>
                  <a:lin ang="5400000" scaled="0"/>
                </a:gradFill>
                <a:latin typeface="Segoe UI"/>
                <a:cs typeface="+mn-cs"/>
              </a:rPr>
              <a:t>!@@#&gt; </a:t>
            </a:r>
            <a:r>
              <a:rPr lang="en-US" sz="2000" i="1" dirty="0" smtClean="0">
                <a:gradFill>
                  <a:gsLst>
                    <a:gs pos="2917">
                      <a:srgbClr val="FFFFFF"/>
                    </a:gs>
                    <a:gs pos="30000">
                      <a:srgbClr val="FFFFFF"/>
                    </a:gs>
                  </a:gsLst>
                  <a:lin ang="5400000" scaled="0"/>
                </a:gradFill>
                <a:latin typeface="Segoe UI"/>
                <a:cs typeface="+mn-cs"/>
              </a:rPr>
              <a:t>Nah! Didn’t work</a:t>
            </a:r>
            <a:endParaRPr lang="en-US" sz="2400" i="1" dirty="0" smtClean="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2: &lt;</a:t>
            </a:r>
            <a:r>
              <a:rPr lang="en-US" sz="2400" dirty="0" err="1" smtClean="0">
                <a:gradFill>
                  <a:gsLst>
                    <a:gs pos="2917">
                      <a:srgbClr val="FFFFFF"/>
                    </a:gs>
                    <a:gs pos="30000">
                      <a:srgbClr val="FFFFFF"/>
                    </a:gs>
                  </a:gsLst>
                  <a:lin ang="5400000" scaled="0"/>
                </a:gradFill>
                <a:latin typeface="Segoe UI"/>
                <a:cs typeface="+mn-cs"/>
              </a:rPr>
              <a:t>sdsaswer</a:t>
            </a:r>
            <a:r>
              <a:rPr lang="en-US" sz="2400" dirty="0" smtClean="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work </a:t>
            </a:r>
            <a:endParaRPr lang="en-US" sz="2400" i="1" dirty="0" smtClean="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3: &lt;34sdfs&gt; </a:t>
            </a:r>
            <a:r>
              <a:rPr lang="en-US" sz="2000" i="1" dirty="0" smtClean="0">
                <a:gradFill>
                  <a:gsLst>
                    <a:gs pos="2917">
                      <a:srgbClr val="FFFFFF"/>
                    </a:gs>
                    <a:gs pos="30000">
                      <a:srgbClr val="FFFFFF"/>
                    </a:gs>
                  </a:gsLst>
                  <a:lin ang="5400000" scaled="0"/>
                </a:gradFill>
                <a:latin typeface="Segoe UI"/>
                <a:cs typeface="+mn-cs"/>
              </a:rPr>
              <a:t>Nah! Didn’t work</a:t>
            </a:r>
            <a:endParaRPr lang="en-US" sz="2400" i="1" dirty="0" smtClean="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4: </a:t>
            </a:r>
            <a:r>
              <a:rPr lang="en-US" sz="2400" dirty="0">
                <a:gradFill>
                  <a:gsLst>
                    <a:gs pos="2917">
                      <a:srgbClr val="FFFFFF"/>
                    </a:gs>
                    <a:gs pos="30000">
                      <a:srgbClr val="FFFFFF"/>
                    </a:gs>
                  </a:gsLst>
                  <a:lin ang="5400000" scaled="0"/>
                </a:gradFill>
                <a:latin typeface="Segoe UI"/>
                <a:cs typeface="+mn-cs"/>
              </a:rPr>
              <a:t>&lt;</a:t>
            </a:r>
            <a:r>
              <a:rPr lang="en-US" sz="2400" dirty="0" err="1">
                <a:gradFill>
                  <a:gsLst>
                    <a:gs pos="2917">
                      <a:srgbClr val="FFFFFF"/>
                    </a:gs>
                    <a:gs pos="30000">
                      <a:srgbClr val="FFFFFF"/>
                    </a:gs>
                  </a:gsLst>
                  <a:lin ang="5400000" scaled="0"/>
                </a:gradFill>
                <a:latin typeface="Segoe UI"/>
                <a:cs typeface="+mn-cs"/>
              </a:rPr>
              <a:t>sdsaswer</a:t>
            </a:r>
            <a:r>
              <a:rPr lang="en-US" sz="2400" dirty="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work</a:t>
            </a:r>
            <a:endParaRPr lang="en-US" sz="2400" i="1" dirty="0" smtClean="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a:gradFill>
                  <a:gsLst>
                    <a:gs pos="2917">
                      <a:srgbClr val="FFFFFF"/>
                    </a:gs>
                    <a:gs pos="30000">
                      <a:srgbClr val="FFFFFF"/>
                    </a:gs>
                  </a:gsLst>
                  <a:lin ang="5400000" scaled="0"/>
                </a:gradFill>
                <a:latin typeface="Segoe UI"/>
                <a:cs typeface="+mn-cs"/>
              </a:rPr>
              <a:t>5: </a:t>
            </a:r>
            <a:r>
              <a:rPr lang="en-US" sz="2400" dirty="0" smtClean="0">
                <a:gradFill>
                  <a:gsLst>
                    <a:gs pos="2917">
                      <a:srgbClr val="FFFFFF"/>
                    </a:gs>
                    <a:gs pos="30000">
                      <a:srgbClr val="FFFFFF"/>
                    </a:gs>
                  </a:gsLst>
                  <a:lin ang="5400000" scaled="0"/>
                </a:gradFill>
                <a:latin typeface="Segoe UI"/>
                <a:cs typeface="+mn-cs"/>
              </a:rPr>
              <a:t>&lt;</a:t>
            </a:r>
            <a:r>
              <a:rPr lang="en-US" sz="2400" dirty="0" err="1" smtClean="0">
                <a:gradFill>
                  <a:gsLst>
                    <a:gs pos="2917">
                      <a:srgbClr val="FFFFFF"/>
                    </a:gs>
                    <a:gs pos="30000">
                      <a:srgbClr val="FFFFFF"/>
                    </a:gs>
                  </a:gsLst>
                  <a:lin ang="5400000" scaled="0"/>
                </a:gradFill>
                <a:latin typeface="Segoe UI"/>
                <a:cs typeface="+mn-cs"/>
              </a:rPr>
              <a:t>asas</a:t>
            </a:r>
            <a:r>
              <a:rPr lang="en-US" sz="2400" dirty="0" smtClean="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a:t>
            </a:r>
            <a:r>
              <a:rPr lang="en-US" sz="2000" i="1" dirty="0" smtClean="0">
                <a:gradFill>
                  <a:gsLst>
                    <a:gs pos="2917">
                      <a:srgbClr val="FFFFFF"/>
                    </a:gs>
                    <a:gs pos="30000">
                      <a:srgbClr val="FFFFFF"/>
                    </a:gs>
                  </a:gsLst>
                  <a:lin ang="5400000" scaled="0"/>
                </a:gradFill>
                <a:latin typeface="Segoe UI"/>
                <a:cs typeface="+mn-cs"/>
              </a:rPr>
              <a:t>work</a:t>
            </a: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6: </a:t>
            </a:r>
            <a:r>
              <a:rPr lang="en-US" sz="2400" dirty="0">
                <a:gradFill>
                  <a:gsLst>
                    <a:gs pos="2917">
                      <a:srgbClr val="FFFFFF"/>
                    </a:gs>
                    <a:gs pos="30000">
                      <a:srgbClr val="FFFFFF"/>
                    </a:gs>
                  </a:gsLst>
                  <a:lin ang="5400000" scaled="0"/>
                </a:gradFill>
                <a:latin typeface="Segoe UI"/>
                <a:cs typeface="+mn-cs"/>
              </a:rPr>
              <a:t>&lt;</a:t>
            </a:r>
            <a:r>
              <a:rPr lang="en-US" sz="2400" dirty="0" err="1">
                <a:gradFill>
                  <a:gsLst>
                    <a:gs pos="2917">
                      <a:srgbClr val="FFFFFF"/>
                    </a:gs>
                    <a:gs pos="30000">
                      <a:srgbClr val="FFFFFF"/>
                    </a:gs>
                  </a:gsLst>
                  <a:lin ang="5400000" scaled="0"/>
                </a:gradFill>
                <a:latin typeface="Segoe UI"/>
                <a:cs typeface="+mn-cs"/>
              </a:rPr>
              <a:t>qwrsd</a:t>
            </a:r>
            <a:r>
              <a:rPr lang="en-US" sz="2400" dirty="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work</a:t>
            </a:r>
            <a:endParaRPr lang="en-US" sz="2400" i="1" dirty="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7: </a:t>
            </a:r>
            <a:r>
              <a:rPr lang="en-US" sz="2400" dirty="0">
                <a:gradFill>
                  <a:gsLst>
                    <a:gs pos="2917">
                      <a:srgbClr val="FFFFFF"/>
                    </a:gs>
                    <a:gs pos="30000">
                      <a:srgbClr val="FFFFFF"/>
                    </a:gs>
                  </a:gsLst>
                  <a:lin ang="5400000" scaled="0"/>
                </a:gradFill>
                <a:latin typeface="Segoe UI"/>
                <a:cs typeface="+mn-cs"/>
              </a:rPr>
              <a:t>&lt;</a:t>
            </a:r>
            <a:r>
              <a:rPr lang="en-US" sz="2400" dirty="0" err="1">
                <a:gradFill>
                  <a:gsLst>
                    <a:gs pos="2917">
                      <a:srgbClr val="FFFFFF"/>
                    </a:gs>
                    <a:gs pos="30000">
                      <a:srgbClr val="FFFFFF"/>
                    </a:gs>
                  </a:gsLst>
                  <a:lin ang="5400000" scaled="0"/>
                </a:gradFill>
                <a:latin typeface="Segoe UI"/>
                <a:cs typeface="+mn-cs"/>
              </a:rPr>
              <a:t>sdsaswer</a:t>
            </a:r>
            <a:r>
              <a:rPr lang="en-US" sz="2400" dirty="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work</a:t>
            </a:r>
            <a:endParaRPr lang="en-US" sz="2400" i="1" dirty="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8: </a:t>
            </a:r>
            <a:r>
              <a:rPr lang="en-US" sz="2400" dirty="0">
                <a:gradFill>
                  <a:gsLst>
                    <a:gs pos="2917">
                      <a:srgbClr val="FFFFFF"/>
                    </a:gs>
                    <a:gs pos="30000">
                      <a:srgbClr val="FFFFFF"/>
                    </a:gs>
                  </a:gsLst>
                  <a:lin ang="5400000" scaled="0"/>
                </a:gradFill>
                <a:latin typeface="Segoe UI"/>
                <a:cs typeface="+mn-cs"/>
              </a:rPr>
              <a:t>&lt;34sdfs&gt; </a:t>
            </a:r>
            <a:r>
              <a:rPr lang="en-US" sz="2000" i="1" dirty="0">
                <a:gradFill>
                  <a:gsLst>
                    <a:gs pos="2917">
                      <a:srgbClr val="FFFFFF"/>
                    </a:gs>
                    <a:gs pos="30000">
                      <a:srgbClr val="FFFFFF"/>
                    </a:gs>
                  </a:gsLst>
                  <a:lin ang="5400000" scaled="0"/>
                </a:gradFill>
                <a:latin typeface="Segoe UI"/>
                <a:cs typeface="+mn-cs"/>
              </a:rPr>
              <a:t>Nah! Didn’t work</a:t>
            </a:r>
            <a:endParaRPr lang="en-US" sz="2400" i="1" dirty="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9: </a:t>
            </a:r>
            <a:r>
              <a:rPr lang="en-US" sz="2400" dirty="0">
                <a:gradFill>
                  <a:gsLst>
                    <a:gs pos="2917">
                      <a:srgbClr val="FFFFFF"/>
                    </a:gs>
                    <a:gs pos="30000">
                      <a:srgbClr val="FFFFFF"/>
                    </a:gs>
                  </a:gsLst>
                  <a:lin ang="5400000" scaled="0"/>
                </a:gradFill>
                <a:latin typeface="Segoe UI"/>
                <a:cs typeface="+mn-cs"/>
              </a:rPr>
              <a:t>&lt;</a:t>
            </a:r>
            <a:r>
              <a:rPr lang="en-US" sz="2400" dirty="0" err="1">
                <a:gradFill>
                  <a:gsLst>
                    <a:gs pos="2917">
                      <a:srgbClr val="FFFFFF"/>
                    </a:gs>
                    <a:gs pos="30000">
                      <a:srgbClr val="FFFFFF"/>
                    </a:gs>
                  </a:gsLst>
                  <a:lin ang="5400000" scaled="0"/>
                </a:gradFill>
                <a:latin typeface="Segoe UI"/>
                <a:cs typeface="+mn-cs"/>
              </a:rPr>
              <a:t>sdsaswer</a:t>
            </a:r>
            <a:r>
              <a:rPr lang="en-US" sz="2400" dirty="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work</a:t>
            </a:r>
            <a:endParaRPr lang="en-US" sz="2400" i="1" dirty="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10: </a:t>
            </a:r>
            <a:r>
              <a:rPr lang="en-US" sz="2400" dirty="0">
                <a:gradFill>
                  <a:gsLst>
                    <a:gs pos="2917">
                      <a:srgbClr val="FFFFFF"/>
                    </a:gs>
                    <a:gs pos="30000">
                      <a:srgbClr val="FFFFFF"/>
                    </a:gs>
                  </a:gsLst>
                  <a:lin ang="5400000" scaled="0"/>
                </a:gradFill>
                <a:latin typeface="Segoe UI"/>
                <a:cs typeface="+mn-cs"/>
              </a:rPr>
              <a:t>&lt;</a:t>
            </a:r>
            <a:r>
              <a:rPr lang="en-US" sz="2400" dirty="0" err="1">
                <a:gradFill>
                  <a:gsLst>
                    <a:gs pos="2917">
                      <a:srgbClr val="FFFFFF"/>
                    </a:gs>
                    <a:gs pos="30000">
                      <a:srgbClr val="FFFFFF"/>
                    </a:gs>
                  </a:gsLst>
                  <a:lin ang="5400000" scaled="0"/>
                </a:gradFill>
                <a:latin typeface="Segoe UI"/>
                <a:cs typeface="+mn-cs"/>
              </a:rPr>
              <a:t>asas</a:t>
            </a:r>
            <a:r>
              <a:rPr lang="en-US" sz="2400" dirty="0">
                <a:gradFill>
                  <a:gsLst>
                    <a:gs pos="2917">
                      <a:srgbClr val="FFFFFF"/>
                    </a:gs>
                    <a:gs pos="30000">
                      <a:srgbClr val="FFFFFF"/>
                    </a:gs>
                  </a:gsLst>
                  <a:lin ang="5400000" scaled="0"/>
                </a:gradFill>
                <a:latin typeface="Segoe UI"/>
                <a:cs typeface="+mn-cs"/>
              </a:rPr>
              <a:t>&gt; </a:t>
            </a:r>
            <a:r>
              <a:rPr lang="en-US" sz="2000" i="1" dirty="0">
                <a:gradFill>
                  <a:gsLst>
                    <a:gs pos="2917">
                      <a:srgbClr val="FFFFFF"/>
                    </a:gs>
                    <a:gs pos="30000">
                      <a:srgbClr val="FFFFFF"/>
                    </a:gs>
                  </a:gsLst>
                  <a:lin ang="5400000" scaled="0"/>
                </a:gradFill>
                <a:latin typeface="Segoe UI"/>
                <a:cs typeface="+mn-cs"/>
              </a:rPr>
              <a:t>Nah! Didn’t </a:t>
            </a:r>
            <a:r>
              <a:rPr lang="en-US" sz="2000" i="1" dirty="0" smtClean="0">
                <a:gradFill>
                  <a:gsLst>
                    <a:gs pos="2917">
                      <a:srgbClr val="FFFFFF"/>
                    </a:gs>
                    <a:gs pos="30000">
                      <a:srgbClr val="FFFFFF"/>
                    </a:gs>
                  </a:gsLst>
                  <a:lin ang="5400000" scaled="0"/>
                </a:gradFill>
                <a:latin typeface="Segoe UI"/>
                <a:cs typeface="+mn-cs"/>
              </a:rPr>
              <a:t>work</a:t>
            </a:r>
          </a:p>
          <a:p>
            <a:pPr defTabSz="932742" fontAlgn="auto">
              <a:lnSpc>
                <a:spcPct val="90000"/>
              </a:lnSpc>
              <a:spcBef>
                <a:spcPts val="0"/>
              </a:spcBef>
              <a:spcAft>
                <a:spcPts val="600"/>
              </a:spcAft>
            </a:pPr>
            <a:r>
              <a:rPr lang="en-US" sz="2000" i="1" dirty="0" smtClean="0">
                <a:gradFill>
                  <a:gsLst>
                    <a:gs pos="2917">
                      <a:srgbClr val="FFFFFF"/>
                    </a:gs>
                    <a:gs pos="30000">
                      <a:srgbClr val="FFFFFF"/>
                    </a:gs>
                  </a:gsLst>
                  <a:lin ang="5400000" scaled="0"/>
                </a:gradFill>
                <a:latin typeface="Segoe UI"/>
                <a:cs typeface="+mn-cs"/>
              </a:rPr>
              <a:t>……………………………………</a:t>
            </a:r>
          </a:p>
          <a:p>
            <a:pPr defTabSz="932742" fontAlgn="auto">
              <a:lnSpc>
                <a:spcPct val="90000"/>
              </a:lnSpc>
              <a:spcBef>
                <a:spcPts val="0"/>
              </a:spcBef>
              <a:spcAft>
                <a:spcPts val="600"/>
              </a:spcAft>
            </a:pPr>
            <a:r>
              <a:rPr lang="en-US" sz="2000" i="1" dirty="0" smtClean="0">
                <a:gradFill>
                  <a:gsLst>
                    <a:gs pos="2917">
                      <a:srgbClr val="FFFFFF"/>
                    </a:gs>
                    <a:gs pos="30000">
                      <a:srgbClr val="FFFFFF"/>
                    </a:gs>
                  </a:gsLst>
                  <a:lin ang="5400000" scaled="0"/>
                </a:gradFill>
                <a:latin typeface="Segoe UI"/>
                <a:cs typeface="+mn-cs"/>
              </a:rPr>
              <a:t>……………………………………….</a:t>
            </a:r>
          </a:p>
          <a:p>
            <a:pPr defTabSz="932742" fontAlgn="auto">
              <a:lnSpc>
                <a:spcPct val="90000"/>
              </a:lnSpc>
              <a:spcBef>
                <a:spcPts val="0"/>
              </a:spcBef>
              <a:spcAft>
                <a:spcPts val="600"/>
              </a:spcAft>
            </a:pPr>
            <a:r>
              <a:rPr lang="en-US" sz="2000" i="1" dirty="0" smtClean="0">
                <a:gradFill>
                  <a:gsLst>
                    <a:gs pos="2917">
                      <a:srgbClr val="FFFFFF"/>
                    </a:gs>
                    <a:gs pos="30000">
                      <a:srgbClr val="FFFFFF"/>
                    </a:gs>
                  </a:gsLst>
                  <a:lin ang="5400000" scaled="0"/>
                </a:gradFill>
                <a:latin typeface="Segoe UI"/>
                <a:cs typeface="+mn-cs"/>
              </a:rPr>
              <a:t>………………………………………….</a:t>
            </a:r>
          </a:p>
          <a:p>
            <a:pPr defTabSz="932742" fontAlgn="auto">
              <a:lnSpc>
                <a:spcPct val="90000"/>
              </a:lnSpc>
              <a:spcBef>
                <a:spcPts val="0"/>
              </a:spcBef>
              <a:spcAft>
                <a:spcPts val="600"/>
              </a:spcAft>
            </a:pPr>
            <a:r>
              <a:rPr lang="en-US" sz="2000" i="1" dirty="0" smtClean="0">
                <a:gradFill>
                  <a:gsLst>
                    <a:gs pos="2917">
                      <a:srgbClr val="FFFFFF"/>
                    </a:gs>
                    <a:gs pos="30000">
                      <a:srgbClr val="FFFFFF"/>
                    </a:gs>
                  </a:gsLst>
                  <a:lin ang="5400000" scaled="0"/>
                </a:gradFill>
                <a:latin typeface="Segoe UI"/>
                <a:cs typeface="+mn-cs"/>
              </a:rPr>
              <a:t>……………………………………..</a:t>
            </a:r>
          </a:p>
          <a:p>
            <a:pPr defTabSz="932742" fontAlgn="auto">
              <a:lnSpc>
                <a:spcPct val="90000"/>
              </a:lnSpc>
              <a:spcBef>
                <a:spcPts val="0"/>
              </a:spcBef>
              <a:spcAft>
                <a:spcPts val="600"/>
              </a:spcAft>
            </a:pPr>
            <a:r>
              <a:rPr lang="en-US" sz="2000" i="1" dirty="0" smtClean="0">
                <a:gradFill>
                  <a:gsLst>
                    <a:gs pos="2917">
                      <a:srgbClr val="FFFFFF"/>
                    </a:gs>
                    <a:gs pos="30000">
                      <a:srgbClr val="FFFFFF"/>
                    </a:gs>
                  </a:gsLst>
                  <a:lin ang="5400000" scaled="0"/>
                </a:gradFill>
                <a:latin typeface="Segoe UI"/>
                <a:cs typeface="+mn-cs"/>
              </a:rPr>
              <a:t>…………………………………..</a:t>
            </a:r>
          </a:p>
          <a:p>
            <a:pPr defTabSz="932742" fontAlgn="auto">
              <a:lnSpc>
                <a:spcPct val="90000"/>
              </a:lnSpc>
              <a:spcBef>
                <a:spcPts val="0"/>
              </a:spcBef>
              <a:spcAft>
                <a:spcPts val="600"/>
              </a:spcAft>
            </a:pPr>
            <a:endParaRPr lang="en-US" sz="2400" i="1" dirty="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endParaRPr lang="en-US" sz="2400" dirty="0" smtClean="0">
              <a:gradFill>
                <a:gsLst>
                  <a:gs pos="2917">
                    <a:srgbClr val="FFFFFF"/>
                  </a:gs>
                  <a:gs pos="30000">
                    <a:srgbClr val="FFFFFF"/>
                  </a:gs>
                </a:gsLst>
                <a:lin ang="5400000" scaled="0"/>
              </a:gradFill>
              <a:latin typeface="Segoe UI"/>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14" y="2399994"/>
            <a:ext cx="5010841" cy="3079302"/>
          </a:xfrm>
          <a:prstGeom prst="rect">
            <a:avLst/>
          </a:prstGeom>
        </p:spPr>
      </p:pic>
      <p:sp>
        <p:nvSpPr>
          <p:cNvPr id="7" name="TextBox 6"/>
          <p:cNvSpPr txBox="1"/>
          <p:nvPr/>
        </p:nvSpPr>
        <p:spPr>
          <a:xfrm>
            <a:off x="6365078" y="5563455"/>
            <a:ext cx="5504644" cy="981807"/>
          </a:xfrm>
          <a:prstGeom prst="rect">
            <a:avLst/>
          </a:prstGeom>
          <a:solidFill>
            <a:schemeClr val="bg2"/>
          </a:solidFill>
        </p:spPr>
        <p:txBody>
          <a:bodyPr wrap="square" lIns="182880" tIns="146304" rIns="182880" bIns="146304" rtlCol="0">
            <a:spAutoFit/>
          </a:bodyPr>
          <a:lstStyle/>
          <a:p>
            <a:pPr defTabSz="932742" fontAlgn="auto">
              <a:lnSpc>
                <a:spcPct val="90000"/>
              </a:lnSpc>
              <a:spcBef>
                <a:spcPts val="0"/>
              </a:spcBef>
              <a:spcAft>
                <a:spcPts val="600"/>
              </a:spcAft>
            </a:pPr>
            <a:r>
              <a:rPr lang="en-US" sz="2000" dirty="0" smtClean="0">
                <a:gradFill>
                  <a:gsLst>
                    <a:gs pos="2917">
                      <a:srgbClr val="FFFFFF"/>
                    </a:gs>
                    <a:gs pos="30000">
                      <a:srgbClr val="FFFFFF"/>
                    </a:gs>
                  </a:gsLst>
                  <a:lin ang="5400000" scaled="0"/>
                </a:gradFill>
                <a:latin typeface="Segoe UI"/>
                <a:cs typeface="+mn-cs"/>
              </a:rPr>
              <a:t>78: &lt;Password&gt;</a:t>
            </a:r>
            <a:r>
              <a:rPr lang="en-US" sz="2000" i="1" dirty="0" smtClean="0">
                <a:gradFill>
                  <a:gsLst>
                    <a:gs pos="2917">
                      <a:srgbClr val="FFFFFF"/>
                    </a:gs>
                    <a:gs pos="30000">
                      <a:srgbClr val="FFFFFF"/>
                    </a:gs>
                  </a:gsLst>
                  <a:lin ang="5400000" scaled="0"/>
                </a:gradFill>
                <a:latin typeface="Segoe UI"/>
                <a:cs typeface="+mn-cs"/>
              </a:rPr>
              <a:t>Aha!!!!! That worked! Duh!</a:t>
            </a:r>
          </a:p>
          <a:p>
            <a:pPr defTabSz="932742" fontAlgn="auto">
              <a:lnSpc>
                <a:spcPct val="90000"/>
              </a:lnSpc>
              <a:spcBef>
                <a:spcPts val="0"/>
              </a:spcBef>
              <a:spcAft>
                <a:spcPts val="600"/>
              </a:spcAft>
            </a:pPr>
            <a:endParaRPr lang="en-US" sz="2400" dirty="0" smtClean="0">
              <a:gradFill>
                <a:gsLst>
                  <a:gs pos="2917">
                    <a:srgbClr val="FFFFFF"/>
                  </a:gs>
                  <a:gs pos="30000">
                    <a:srgbClr val="FFFFFF"/>
                  </a:gs>
                </a:gsLst>
                <a:lin ang="5400000" scaled="0"/>
              </a:gradFill>
              <a:latin typeface="Segoe UI"/>
              <a:cs typeface="+mn-cs"/>
            </a:endParaRPr>
          </a:p>
        </p:txBody>
      </p:sp>
      <p:sp>
        <p:nvSpPr>
          <p:cNvPr id="8" name="TextBox 7"/>
          <p:cNvSpPr txBox="1"/>
          <p:nvPr/>
        </p:nvSpPr>
        <p:spPr>
          <a:xfrm>
            <a:off x="2063542" y="6231330"/>
            <a:ext cx="8309391" cy="627864"/>
          </a:xfrm>
          <a:prstGeom prst="rect">
            <a:avLst/>
          </a:prstGeom>
          <a:noFill/>
          <a:ln>
            <a:solidFill>
              <a:srgbClr val="FFFFFF"/>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Signal if appears attacker has brute forced user’s password</a:t>
            </a:r>
          </a:p>
        </p:txBody>
      </p:sp>
    </p:spTree>
    <p:extLst>
      <p:ext uri="{BB962C8B-B14F-4D97-AF65-F5344CB8AC3E}">
        <p14:creationId xmlns:p14="http://schemas.microsoft.com/office/powerpoint/2010/main" val="2708782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9429869" y="2850413"/>
            <a:ext cx="2927344" cy="1977364"/>
          </a:xfrm>
          <a:prstGeom prst="rect">
            <a:avLst/>
          </a:prstGeom>
        </p:spPr>
      </p:pic>
      <p:pic>
        <p:nvPicPr>
          <p:cNvPr id="22" name="Picture 21"/>
          <p:cNvPicPr>
            <a:picLocks noChangeAspect="1"/>
          </p:cNvPicPr>
          <p:nvPr/>
        </p:nvPicPr>
        <p:blipFill>
          <a:blip r:embed="rId3"/>
          <a:stretch>
            <a:fillRect/>
          </a:stretch>
        </p:blipFill>
        <p:spPr>
          <a:xfrm>
            <a:off x="10244279" y="3259889"/>
            <a:ext cx="1295294" cy="1295294"/>
          </a:xfrm>
          <a:prstGeom prst="rect">
            <a:avLst/>
          </a:prstGeom>
        </p:spPr>
      </p:pic>
      <p:sp>
        <p:nvSpPr>
          <p:cNvPr id="2" name="Title 1"/>
          <p:cNvSpPr>
            <a:spLocks noGrp="1"/>
          </p:cNvSpPr>
          <p:nvPr>
            <p:ph type="title"/>
          </p:nvPr>
        </p:nvSpPr>
        <p:spPr/>
        <p:txBody>
          <a:bodyPr/>
          <a:lstStyle/>
          <a:p>
            <a:r>
              <a:rPr lang="en-US" dirty="0" smtClean="0"/>
              <a:t>Detect:  Sign In From Anonymizer Network</a:t>
            </a:r>
            <a:endParaRPr lang="en-US" dirty="0"/>
          </a:p>
        </p:txBody>
      </p:sp>
      <p:pic>
        <p:nvPicPr>
          <p:cNvPr id="3" name="Picture 2"/>
          <p:cNvPicPr>
            <a:picLocks noChangeAspect="1"/>
          </p:cNvPicPr>
          <p:nvPr/>
        </p:nvPicPr>
        <p:blipFill>
          <a:blip r:embed="rId4"/>
          <a:stretch>
            <a:fillRect/>
          </a:stretch>
        </p:blipFill>
        <p:spPr>
          <a:xfrm>
            <a:off x="183263" y="3131506"/>
            <a:ext cx="3073498" cy="1905015"/>
          </a:xfrm>
          <a:prstGeom prst="rect">
            <a:avLst/>
          </a:prstGeom>
          <a:scene3d>
            <a:camera prst="orthographicFront">
              <a:rot lat="0" lon="10800000" rev="0"/>
            </a:camera>
            <a:lightRig rig="flat" dir="t"/>
          </a:scene3d>
        </p:spPr>
      </p:pic>
      <p:sp>
        <p:nvSpPr>
          <p:cNvPr id="4" name="Cloud 3"/>
          <p:cNvSpPr/>
          <p:nvPr/>
        </p:nvSpPr>
        <p:spPr bwMode="auto">
          <a:xfrm>
            <a:off x="3553378" y="1653849"/>
            <a:ext cx="5760657" cy="3695677"/>
          </a:xfrm>
          <a:prstGeom prst="cloud">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a:endParaRPr lang="en-US" sz="20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5972" y="2430627"/>
            <a:ext cx="885139" cy="9811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29" y="3297358"/>
            <a:ext cx="885139" cy="9811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567" y="2177363"/>
            <a:ext cx="885139" cy="98115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730" y="2010258"/>
            <a:ext cx="885139" cy="98115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524" y="3041870"/>
            <a:ext cx="885139" cy="9811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546" y="3751220"/>
            <a:ext cx="885139" cy="98115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399" y="4328970"/>
            <a:ext cx="885139" cy="98115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893" y="2493194"/>
            <a:ext cx="885139" cy="981151"/>
          </a:xfrm>
          <a:prstGeom prst="rect">
            <a:avLst/>
          </a:prstGeom>
        </p:spPr>
      </p:pic>
      <p:cxnSp>
        <p:nvCxnSpPr>
          <p:cNvPr id="13" name="Straight Arrow Connector 12"/>
          <p:cNvCxnSpPr>
            <a:stCxn id="5" idx="3"/>
            <a:endCxn id="6" idx="1"/>
          </p:cNvCxnSpPr>
          <p:nvPr/>
        </p:nvCxnSpPr>
        <p:spPr>
          <a:xfrm>
            <a:off x="5201111" y="2921203"/>
            <a:ext cx="489818" cy="866731"/>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9" idx="1"/>
          </p:cNvCxnSpPr>
          <p:nvPr/>
        </p:nvCxnSpPr>
        <p:spPr>
          <a:xfrm flipV="1">
            <a:off x="6576068" y="3532446"/>
            <a:ext cx="347456" cy="255488"/>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2" idx="1"/>
          </p:cNvCxnSpPr>
          <p:nvPr/>
        </p:nvCxnSpPr>
        <p:spPr>
          <a:xfrm flipV="1">
            <a:off x="7808663" y="2983770"/>
            <a:ext cx="150230" cy="548676"/>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a:off x="8844032" y="2983770"/>
            <a:ext cx="959821" cy="420508"/>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5" idx="1"/>
          </p:cNvCxnSpPr>
          <p:nvPr/>
        </p:nvCxnSpPr>
        <p:spPr>
          <a:xfrm flipV="1">
            <a:off x="3292809" y="2921203"/>
            <a:ext cx="1023163" cy="1162672"/>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43486" y="5036521"/>
            <a:ext cx="1890737" cy="911019"/>
          </a:xfrm>
          <a:prstGeom prst="rect">
            <a:avLst/>
          </a:prstGeom>
          <a:solidFill>
            <a:srgbClr val="FF0000"/>
          </a:solidFill>
        </p:spPr>
        <p:txBody>
          <a:bodyPr wrap="square" lIns="182880" tIns="146304" rIns="182880" bIns="146304" rtlCol="0">
            <a:spAutoFit/>
          </a:bodyPr>
          <a:lstStyle/>
          <a:p>
            <a:pPr defTabSz="932742" fontAlgn="auto">
              <a:spcBef>
                <a:spcPts val="0"/>
              </a:spcBef>
              <a:spcAft>
                <a:spcPts val="600"/>
              </a:spcAft>
            </a:pPr>
            <a:r>
              <a:rPr lang="en-US" sz="2000" dirty="0" smtClean="0">
                <a:gradFill>
                  <a:gsLst>
                    <a:gs pos="2917">
                      <a:srgbClr val="FFFFFF"/>
                    </a:gs>
                    <a:gs pos="30000">
                      <a:srgbClr val="FFFFFF"/>
                    </a:gs>
                  </a:gsLst>
                  <a:lin ang="5400000" scaled="0"/>
                </a:gradFill>
                <a:latin typeface="Segoe UI"/>
                <a:cs typeface="+mn-cs"/>
              </a:rPr>
              <a:t>IP address: 199.34.28.10</a:t>
            </a:r>
          </a:p>
        </p:txBody>
      </p:sp>
      <p:sp>
        <p:nvSpPr>
          <p:cNvPr id="19" name="TextBox 18"/>
          <p:cNvSpPr txBox="1"/>
          <p:nvPr/>
        </p:nvSpPr>
        <p:spPr>
          <a:xfrm>
            <a:off x="8965878" y="1673912"/>
            <a:ext cx="1675949" cy="987963"/>
          </a:xfrm>
          <a:prstGeom prst="rect">
            <a:avLst/>
          </a:prstGeom>
          <a:solidFill>
            <a:schemeClr val="accent2"/>
          </a:solidFill>
        </p:spPr>
        <p:txBody>
          <a:bodyPr wrap="square" lIns="182880" tIns="146304" rIns="182880" bIns="146304" rtlCol="0">
            <a:spAutoFit/>
          </a:bodyPr>
          <a:lstStyle/>
          <a:p>
            <a:pPr defTabSz="932742" fontAlgn="auto">
              <a:spcBef>
                <a:spcPts val="0"/>
              </a:spcBef>
              <a:spcAft>
                <a:spcPts val="600"/>
              </a:spcAft>
            </a:pPr>
            <a:r>
              <a:rPr lang="en-US" sz="2000" dirty="0" smtClean="0">
                <a:latin typeface="Segoe UI"/>
                <a:cs typeface="+mn-cs"/>
              </a:rPr>
              <a:t>IP Address:</a:t>
            </a:r>
          </a:p>
          <a:p>
            <a:pPr defTabSz="932742" fontAlgn="auto">
              <a:spcBef>
                <a:spcPts val="0"/>
              </a:spcBef>
              <a:spcAft>
                <a:spcPts val="600"/>
              </a:spcAft>
            </a:pPr>
            <a:r>
              <a:rPr lang="en-US" sz="2000" dirty="0" smtClean="0">
                <a:latin typeface="Segoe UI"/>
                <a:cs typeface="+mn-cs"/>
              </a:rPr>
              <a:t>31.172.30.4</a:t>
            </a:r>
          </a:p>
        </p:txBody>
      </p:sp>
      <p:sp>
        <p:nvSpPr>
          <p:cNvPr id="20" name="TextBox 19"/>
          <p:cNvSpPr txBox="1"/>
          <p:nvPr/>
        </p:nvSpPr>
        <p:spPr>
          <a:xfrm>
            <a:off x="4655849" y="5328632"/>
            <a:ext cx="3840438" cy="627864"/>
          </a:xfrm>
          <a:prstGeom prst="rect">
            <a:avLst/>
          </a:prstGeom>
          <a:noFill/>
        </p:spPr>
        <p:txBody>
          <a:bodyPr wrap="square" lIns="182880" tIns="146304" rIns="182880" bIns="146304" rtlCol="0">
            <a:spAutoFit/>
          </a:bodyPr>
          <a:lstStyle/>
          <a:p>
            <a:pPr algn="ct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TOR Network</a:t>
            </a:r>
          </a:p>
        </p:txBody>
      </p:sp>
      <p:sp>
        <p:nvSpPr>
          <p:cNvPr id="24" name="TextBox 23"/>
          <p:cNvSpPr txBox="1"/>
          <p:nvPr/>
        </p:nvSpPr>
        <p:spPr>
          <a:xfrm>
            <a:off x="2434926" y="6290924"/>
            <a:ext cx="7566622" cy="627864"/>
          </a:xfrm>
          <a:prstGeom prst="rect">
            <a:avLst/>
          </a:prstGeom>
          <a:noFill/>
          <a:ln>
            <a:solidFill>
              <a:schemeClr val="tx1"/>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Signal if requests originate from anonymizer network</a:t>
            </a:r>
          </a:p>
        </p:txBody>
      </p:sp>
    </p:spTree>
    <p:extLst>
      <p:ext uri="{BB962C8B-B14F-4D97-AF65-F5344CB8AC3E}">
        <p14:creationId xmlns:p14="http://schemas.microsoft.com/office/powerpoint/2010/main" val="1768542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  Unlikely Travel</a:t>
            </a:r>
            <a:endParaRPr lang="en-US" dirty="0"/>
          </a:p>
        </p:txBody>
      </p:sp>
      <p:sp>
        <p:nvSpPr>
          <p:cNvPr id="3" name="TextBox 2"/>
          <p:cNvSpPr txBox="1"/>
          <p:nvPr/>
        </p:nvSpPr>
        <p:spPr>
          <a:xfrm>
            <a:off x="274637" y="3615568"/>
            <a:ext cx="2805534" cy="1634294"/>
          </a:xfrm>
          <a:prstGeom prst="rect">
            <a:avLst/>
          </a:prstGeom>
          <a:solidFill>
            <a:srgbClr val="00BCF2">
              <a:alpha val="0"/>
            </a:srgbClr>
          </a:solidFill>
        </p:spPr>
        <p:txBody>
          <a:bodyPr wrap="square" lIns="182880" tIns="146304" rIns="182880" bIns="146304" rtlCol="0">
            <a:spAutoFit/>
          </a:bodyPr>
          <a:lstStyle/>
          <a:p>
            <a:pPr defTabSz="932742" fontAlgn="auto">
              <a:lnSpc>
                <a:spcPct val="90000"/>
              </a:lnSpc>
              <a:spcBef>
                <a:spcPts val="0"/>
              </a:spcBef>
              <a:spcAft>
                <a:spcPts val="600"/>
              </a:spcAft>
            </a:pPr>
            <a:r>
              <a:rPr lang="en-US" sz="2000" dirty="0" smtClean="0">
                <a:gradFill>
                  <a:gsLst>
                    <a:gs pos="2917">
                      <a:srgbClr val="FFFFFF"/>
                    </a:gs>
                    <a:gs pos="30000">
                      <a:srgbClr val="FFFFFF"/>
                    </a:gs>
                  </a:gsLst>
                  <a:lin ang="5400000" scaled="0"/>
                </a:gradFill>
                <a:latin typeface="Segoe UI"/>
                <a:cs typeface="+mn-cs"/>
                <a:hlinkClick r:id="rId2"/>
              </a:rPr>
              <a:t>Joe@Contoso.com</a:t>
            </a:r>
            <a:endParaRPr lang="en-US" sz="2000" dirty="0" smtClean="0">
              <a:gradFill>
                <a:gsLst>
                  <a:gs pos="2917">
                    <a:srgbClr val="FFFFFF"/>
                  </a:gs>
                  <a:gs pos="30000">
                    <a:srgbClr val="FFFFFF"/>
                  </a:gs>
                </a:gsLst>
                <a:lin ang="5400000" scaled="0"/>
              </a:gradFill>
              <a:latin typeface="Segoe UI"/>
              <a:cs typeface="+mn-cs"/>
            </a:endParaRPr>
          </a:p>
          <a:p>
            <a:pPr defTabSz="932742" fontAlgn="auto">
              <a:lnSpc>
                <a:spcPct val="90000"/>
              </a:lnSpc>
              <a:spcBef>
                <a:spcPts val="0"/>
              </a:spcBef>
              <a:spcAft>
                <a:spcPts val="600"/>
              </a:spcAft>
            </a:pPr>
            <a:r>
              <a:rPr lang="en-US" sz="2000" dirty="0" smtClean="0">
                <a:solidFill>
                  <a:srgbClr val="FFFFFF"/>
                </a:solidFill>
                <a:latin typeface="Segoe UI"/>
                <a:cs typeface="+mn-cs"/>
              </a:rPr>
              <a:t>Location: Seattle, WA</a:t>
            </a:r>
          </a:p>
          <a:p>
            <a:pPr defTabSz="932742" fontAlgn="auto">
              <a:lnSpc>
                <a:spcPct val="90000"/>
              </a:lnSpc>
              <a:spcBef>
                <a:spcPts val="0"/>
              </a:spcBef>
              <a:spcAft>
                <a:spcPts val="600"/>
              </a:spcAft>
            </a:pPr>
            <a:r>
              <a:rPr lang="en-US" sz="2000" dirty="0" smtClean="0">
                <a:solidFill>
                  <a:srgbClr val="FFFFFF"/>
                </a:solidFill>
                <a:latin typeface="Segoe UI"/>
                <a:cs typeface="+mn-cs"/>
              </a:rPr>
              <a:t>Time: 8:29 AM, PST </a:t>
            </a:r>
          </a:p>
          <a:p>
            <a:pPr defTabSz="932742" fontAlgn="auto">
              <a:lnSpc>
                <a:spcPct val="90000"/>
              </a:lnSpc>
              <a:spcBef>
                <a:spcPts val="0"/>
              </a:spcBef>
              <a:spcAft>
                <a:spcPts val="600"/>
              </a:spcAft>
            </a:pPr>
            <a:r>
              <a:rPr lang="en-US" dirty="0" smtClean="0">
                <a:solidFill>
                  <a:srgbClr val="FFFFFF"/>
                </a:solidFill>
                <a:latin typeface="Segoe UI"/>
                <a:cs typeface="+mn-cs"/>
              </a:rPr>
              <a:t>(3:29 PM, UTC)</a:t>
            </a:r>
          </a:p>
        </p:txBody>
      </p:sp>
      <p:sp>
        <p:nvSpPr>
          <p:cNvPr id="4" name="TextBox 3"/>
          <p:cNvSpPr txBox="1"/>
          <p:nvPr/>
        </p:nvSpPr>
        <p:spPr>
          <a:xfrm>
            <a:off x="8809037" y="2864375"/>
            <a:ext cx="3596575" cy="1606594"/>
          </a:xfrm>
          <a:prstGeom prst="rect">
            <a:avLst/>
          </a:prstGeom>
          <a:solidFill>
            <a:srgbClr val="00B0F0">
              <a:alpha val="0"/>
            </a:srgbClr>
          </a:solidFill>
        </p:spPr>
        <p:txBody>
          <a:bodyPr wrap="square" lIns="182880" tIns="146304" rIns="182880" bIns="146304" rtlCol="0">
            <a:spAutoFit/>
          </a:bodyPr>
          <a:lstStyle/>
          <a:p>
            <a:pPr defTabSz="932742" fontAlgn="auto">
              <a:lnSpc>
                <a:spcPct val="90000"/>
              </a:lnSpc>
              <a:spcBef>
                <a:spcPts val="0"/>
              </a:spcBef>
              <a:spcAft>
                <a:spcPts val="600"/>
              </a:spcAft>
            </a:pPr>
            <a:r>
              <a:rPr lang="en-US" sz="2000" dirty="0" smtClean="0">
                <a:gradFill>
                  <a:gsLst>
                    <a:gs pos="2917">
                      <a:srgbClr val="FFFFFF"/>
                    </a:gs>
                    <a:gs pos="30000">
                      <a:srgbClr val="FFFFFF"/>
                    </a:gs>
                  </a:gsLst>
                  <a:lin ang="5400000" scaled="0"/>
                </a:gradFill>
                <a:latin typeface="Segoe UI"/>
                <a:cs typeface="+mn-cs"/>
                <a:hlinkClick r:id="rId2"/>
              </a:rPr>
              <a:t>Joe@Contoso.com</a:t>
            </a:r>
            <a:endParaRPr lang="en-US" sz="2000" dirty="0" smtClean="0">
              <a:solidFill>
                <a:srgbClr val="FFFFFF"/>
              </a:solidFill>
              <a:latin typeface="Segoe UI"/>
              <a:cs typeface="+mn-cs"/>
            </a:endParaRPr>
          </a:p>
          <a:p>
            <a:pPr defTabSz="932742" fontAlgn="auto">
              <a:lnSpc>
                <a:spcPct val="90000"/>
              </a:lnSpc>
              <a:spcBef>
                <a:spcPts val="0"/>
              </a:spcBef>
              <a:spcAft>
                <a:spcPts val="600"/>
              </a:spcAft>
            </a:pPr>
            <a:r>
              <a:rPr lang="en-US" sz="2000" dirty="0" smtClean="0">
                <a:solidFill>
                  <a:srgbClr val="FFFFFF"/>
                </a:solidFill>
                <a:latin typeface="Segoe UI"/>
                <a:cs typeface="+mn-cs"/>
              </a:rPr>
              <a:t>Location: Somewhere in </a:t>
            </a:r>
            <a:r>
              <a:rPr lang="en-US" sz="2000" dirty="0" smtClean="0">
                <a:solidFill>
                  <a:srgbClr val="FFFFFF"/>
                </a:solidFill>
                <a:latin typeface="Segoe UI"/>
              </a:rPr>
              <a:t>Asia</a:t>
            </a:r>
            <a:endParaRPr lang="en-US" sz="2000" dirty="0" smtClean="0">
              <a:solidFill>
                <a:srgbClr val="FFFFFF"/>
              </a:solidFill>
              <a:latin typeface="Segoe UI"/>
              <a:cs typeface="+mn-cs"/>
            </a:endParaRPr>
          </a:p>
          <a:p>
            <a:pPr defTabSz="932742" fontAlgn="auto">
              <a:lnSpc>
                <a:spcPct val="90000"/>
              </a:lnSpc>
              <a:spcBef>
                <a:spcPts val="0"/>
              </a:spcBef>
              <a:spcAft>
                <a:spcPts val="600"/>
              </a:spcAft>
            </a:pPr>
            <a:r>
              <a:rPr lang="en-US" sz="2000" dirty="0" smtClean="0">
                <a:solidFill>
                  <a:srgbClr val="FFFFFF"/>
                </a:solidFill>
                <a:latin typeface="Segoe UI"/>
                <a:cs typeface="+mn-cs"/>
              </a:rPr>
              <a:t>Time: 7:54 AM, local time</a:t>
            </a:r>
          </a:p>
          <a:p>
            <a:pPr defTabSz="932742" fontAlgn="auto">
              <a:lnSpc>
                <a:spcPct val="90000"/>
              </a:lnSpc>
              <a:spcBef>
                <a:spcPts val="0"/>
              </a:spcBef>
              <a:spcAft>
                <a:spcPts val="600"/>
              </a:spcAft>
            </a:pPr>
            <a:r>
              <a:rPr lang="en-US" dirty="0">
                <a:solidFill>
                  <a:srgbClr val="FFFFFF"/>
                </a:solidFill>
                <a:latin typeface="Segoe UI"/>
                <a:cs typeface="+mn-cs"/>
              </a:rPr>
              <a:t>(</a:t>
            </a:r>
            <a:r>
              <a:rPr lang="en-US" dirty="0" smtClean="0">
                <a:solidFill>
                  <a:srgbClr val="FFFFFF"/>
                </a:solidFill>
                <a:latin typeface="Segoe UI"/>
                <a:cs typeface="+mn-cs"/>
              </a:rPr>
              <a:t>3:54 PM, </a:t>
            </a:r>
            <a:r>
              <a:rPr lang="en-US" dirty="0">
                <a:solidFill>
                  <a:srgbClr val="FFFFFF"/>
                </a:solidFill>
                <a:latin typeface="Segoe UI"/>
                <a:cs typeface="+mn-cs"/>
              </a:rPr>
              <a:t>UTC</a:t>
            </a:r>
            <a:r>
              <a:rPr lang="en-US" dirty="0" smtClean="0">
                <a:solidFill>
                  <a:srgbClr val="FFFFFF"/>
                </a:solidFill>
                <a:latin typeface="Segoe UI"/>
                <a:cs typeface="+mn-cs"/>
              </a:rPr>
              <a:t>)</a:t>
            </a:r>
            <a:endParaRPr lang="en-US" dirty="0">
              <a:solidFill>
                <a:srgbClr val="FFFFFF"/>
              </a:solidFill>
              <a:latin typeface="Segoe UI"/>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211" y="1306808"/>
            <a:ext cx="9448800" cy="4933654"/>
          </a:xfrm>
          <a:prstGeom prst="rect">
            <a:avLst/>
          </a:prstGeom>
        </p:spPr>
      </p:pic>
      <p:sp>
        <p:nvSpPr>
          <p:cNvPr id="6" name="Oval 5"/>
          <p:cNvSpPr/>
          <p:nvPr/>
        </p:nvSpPr>
        <p:spPr bwMode="auto">
          <a:xfrm>
            <a:off x="2707919" y="2705146"/>
            <a:ext cx="381000" cy="381000"/>
          </a:xfrm>
          <a:prstGeom prst="ellipse">
            <a:avLst/>
          </a:prstGeom>
          <a:solidFill>
            <a:srgbClr val="7FBA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p:nvSpPr>
        <p:spPr bwMode="auto">
          <a:xfrm>
            <a:off x="8275637" y="243802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26" y="2362174"/>
            <a:ext cx="1238785" cy="1275087"/>
          </a:xfrm>
          <a:prstGeom prst="rect">
            <a:avLst/>
          </a:prstGeom>
        </p:spPr>
      </p:pic>
      <p:pic>
        <p:nvPicPr>
          <p:cNvPr id="9" name="Picture 8"/>
          <p:cNvPicPr>
            <a:picLocks noChangeAspect="1"/>
          </p:cNvPicPr>
          <p:nvPr/>
        </p:nvPicPr>
        <p:blipFill>
          <a:blip r:embed="rId5"/>
          <a:stretch>
            <a:fillRect/>
          </a:stretch>
        </p:blipFill>
        <p:spPr>
          <a:xfrm>
            <a:off x="9004981" y="1658669"/>
            <a:ext cx="2053087" cy="1272544"/>
          </a:xfrm>
          <a:prstGeom prst="rect">
            <a:avLst/>
          </a:prstGeom>
        </p:spPr>
      </p:pic>
      <p:sp>
        <p:nvSpPr>
          <p:cNvPr id="10" name="TextBox 9"/>
          <p:cNvSpPr txBox="1"/>
          <p:nvPr/>
        </p:nvSpPr>
        <p:spPr>
          <a:xfrm>
            <a:off x="560126" y="6278391"/>
            <a:ext cx="11318611" cy="627864"/>
          </a:xfrm>
          <a:prstGeom prst="rect">
            <a:avLst/>
          </a:prstGeom>
          <a:noFill/>
          <a:ln>
            <a:solidFill>
              <a:schemeClr val="tx1"/>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Signal if user signs in from locations distant from each other in short time period</a:t>
            </a:r>
          </a:p>
        </p:txBody>
      </p:sp>
    </p:spTree>
    <p:extLst>
      <p:ext uri="{BB962C8B-B14F-4D97-AF65-F5344CB8AC3E}">
        <p14:creationId xmlns:p14="http://schemas.microsoft.com/office/powerpoint/2010/main" val="3563143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211" y="1306808"/>
            <a:ext cx="9448800" cy="4933654"/>
          </a:xfrm>
          <a:prstGeom prst="rect">
            <a:avLst/>
          </a:prstGeom>
        </p:spPr>
      </p:pic>
      <p:sp>
        <p:nvSpPr>
          <p:cNvPr id="2" name="Title 1"/>
          <p:cNvSpPr>
            <a:spLocks noGrp="1"/>
          </p:cNvSpPr>
          <p:nvPr>
            <p:ph type="title"/>
          </p:nvPr>
        </p:nvSpPr>
        <p:spPr/>
        <p:txBody>
          <a:bodyPr/>
          <a:lstStyle/>
          <a:p>
            <a:r>
              <a:rPr lang="en-US" dirty="0" smtClean="0"/>
              <a:t>Detect:  Anomalous Activity Spanning Tenants</a:t>
            </a:r>
            <a:endParaRPr lang="en-US" dirty="0"/>
          </a:p>
        </p:txBody>
      </p:sp>
      <p:sp>
        <p:nvSpPr>
          <p:cNvPr id="70" name="TextBox 69"/>
          <p:cNvSpPr txBox="1"/>
          <p:nvPr/>
        </p:nvSpPr>
        <p:spPr>
          <a:xfrm>
            <a:off x="8909958" y="2956176"/>
            <a:ext cx="3200365" cy="544765"/>
          </a:xfrm>
          <a:prstGeom prst="rect">
            <a:avLst/>
          </a:prstGeom>
          <a:solidFill>
            <a:srgbClr val="00B0F0">
              <a:alpha val="0"/>
            </a:srgbClr>
          </a:solidFill>
        </p:spPr>
        <p:txBody>
          <a:bodyPr wrap="square" lIns="182880" tIns="146304" rIns="182880" bIns="146304" rtlCol="0">
            <a:spAutoFit/>
          </a:bodyPr>
          <a:lstStyle/>
          <a:p>
            <a:pPr defTabSz="932742" fontAlgn="auto">
              <a:lnSpc>
                <a:spcPct val="90000"/>
              </a:lnSpc>
              <a:spcBef>
                <a:spcPts val="0"/>
              </a:spcBef>
              <a:spcAft>
                <a:spcPts val="600"/>
              </a:spcAft>
            </a:pPr>
            <a:r>
              <a:rPr lang="en-US" dirty="0" smtClean="0">
                <a:solidFill>
                  <a:srgbClr val="FFFFFF"/>
                </a:solidFill>
                <a:latin typeface="Segoe UI"/>
                <a:cs typeface="+mn-cs"/>
              </a:rPr>
              <a:t>IP Address: 199.34.28.10</a:t>
            </a:r>
            <a:endParaRPr lang="en-US" dirty="0">
              <a:solidFill>
                <a:srgbClr val="FFFFFF"/>
              </a:solidFill>
              <a:latin typeface="Segoe UI"/>
              <a:cs typeface="+mn-cs"/>
            </a:endParaRPr>
          </a:p>
        </p:txBody>
      </p:sp>
      <p:grpSp>
        <p:nvGrpSpPr>
          <p:cNvPr id="71" name="Group 70"/>
          <p:cNvGrpSpPr/>
          <p:nvPr/>
        </p:nvGrpSpPr>
        <p:grpSpPr>
          <a:xfrm>
            <a:off x="5918804" y="2016509"/>
            <a:ext cx="4066153" cy="2735908"/>
            <a:chOff x="5918804" y="2016509"/>
            <a:chExt cx="4066153" cy="2735908"/>
          </a:xfrm>
        </p:grpSpPr>
        <p:sp>
          <p:nvSpPr>
            <p:cNvPr id="72" name="Oval 71"/>
            <p:cNvSpPr/>
            <p:nvPr/>
          </p:nvSpPr>
          <p:spPr bwMode="auto">
            <a:xfrm>
              <a:off x="6790680" y="2382737"/>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Arc 72"/>
            <p:cNvSpPr/>
            <p:nvPr/>
          </p:nvSpPr>
          <p:spPr>
            <a:xfrm rot="18929784">
              <a:off x="5918804" y="2016509"/>
              <a:ext cx="4066153" cy="2735908"/>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74" name="TextBox 73"/>
            <p:cNvSpPr txBox="1"/>
            <p:nvPr/>
          </p:nvSpPr>
          <p:spPr>
            <a:xfrm>
              <a:off x="6460639" y="2651651"/>
              <a:ext cx="2563266"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username</a:t>
              </a:r>
            </a:p>
          </p:txBody>
        </p:sp>
      </p:grpSp>
      <p:grpSp>
        <p:nvGrpSpPr>
          <p:cNvPr id="75" name="Group 74"/>
          <p:cNvGrpSpPr/>
          <p:nvPr/>
        </p:nvGrpSpPr>
        <p:grpSpPr>
          <a:xfrm>
            <a:off x="-188581" y="-753723"/>
            <a:ext cx="10325122" cy="6306235"/>
            <a:chOff x="-188581" y="-753723"/>
            <a:chExt cx="10325122" cy="6306235"/>
          </a:xfrm>
        </p:grpSpPr>
        <p:sp>
          <p:nvSpPr>
            <p:cNvPr id="76" name="Oval 75"/>
            <p:cNvSpPr/>
            <p:nvPr/>
          </p:nvSpPr>
          <p:spPr bwMode="auto">
            <a:xfrm>
              <a:off x="3932237" y="4460569"/>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Arc 76"/>
            <p:cNvSpPr/>
            <p:nvPr/>
          </p:nvSpPr>
          <p:spPr>
            <a:xfrm rot="6257498">
              <a:off x="2190376" y="-3132680"/>
              <a:ext cx="5567208" cy="10325122"/>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78" name="TextBox 77"/>
            <p:cNvSpPr txBox="1"/>
            <p:nvPr/>
          </p:nvSpPr>
          <p:spPr>
            <a:xfrm>
              <a:off x="6674338" y="4924648"/>
              <a:ext cx="2516395"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password</a:t>
              </a:r>
            </a:p>
          </p:txBody>
        </p:sp>
      </p:grpSp>
      <p:grpSp>
        <p:nvGrpSpPr>
          <p:cNvPr id="79" name="Group 78"/>
          <p:cNvGrpSpPr/>
          <p:nvPr/>
        </p:nvGrpSpPr>
        <p:grpSpPr>
          <a:xfrm>
            <a:off x="2324666" y="1265268"/>
            <a:ext cx="10545514" cy="6199107"/>
            <a:chOff x="2324666" y="1265268"/>
            <a:chExt cx="10545514" cy="6199107"/>
          </a:xfrm>
        </p:grpSpPr>
        <p:sp>
          <p:nvSpPr>
            <p:cNvPr id="80" name="Oval 79"/>
            <p:cNvSpPr/>
            <p:nvPr/>
          </p:nvSpPr>
          <p:spPr bwMode="auto">
            <a:xfrm>
              <a:off x="3246437" y="289851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Arc 80"/>
            <p:cNvSpPr/>
            <p:nvPr/>
          </p:nvSpPr>
          <p:spPr>
            <a:xfrm rot="17830459">
              <a:off x="5042620" y="-363185"/>
              <a:ext cx="5923888" cy="9731232"/>
            </a:xfrm>
            <a:prstGeom prst="arc">
              <a:avLst>
                <a:gd name="adj1" fmla="val 15647578"/>
                <a:gd name="adj2" fmla="val 0"/>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82" name="TextBox 81"/>
            <p:cNvSpPr txBox="1"/>
            <p:nvPr/>
          </p:nvSpPr>
          <p:spPr>
            <a:xfrm>
              <a:off x="2324666" y="1265268"/>
              <a:ext cx="2516395"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password</a:t>
              </a:r>
            </a:p>
          </p:txBody>
        </p:sp>
      </p:grpSp>
      <p:grpSp>
        <p:nvGrpSpPr>
          <p:cNvPr id="83" name="Group 82"/>
          <p:cNvGrpSpPr/>
          <p:nvPr/>
        </p:nvGrpSpPr>
        <p:grpSpPr>
          <a:xfrm>
            <a:off x="4819594" y="1590635"/>
            <a:ext cx="5904499" cy="4807284"/>
            <a:chOff x="4819594" y="1590635"/>
            <a:chExt cx="5904499" cy="4807284"/>
          </a:xfrm>
        </p:grpSpPr>
        <p:sp>
          <p:nvSpPr>
            <p:cNvPr id="84" name="Oval 83"/>
            <p:cNvSpPr/>
            <p:nvPr/>
          </p:nvSpPr>
          <p:spPr bwMode="auto">
            <a:xfrm>
              <a:off x="6027737" y="2881234"/>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Arc 84"/>
            <p:cNvSpPr/>
            <p:nvPr/>
          </p:nvSpPr>
          <p:spPr>
            <a:xfrm rot="17830459">
              <a:off x="5877972" y="1551797"/>
              <a:ext cx="4807284" cy="4884959"/>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86" name="TextBox 85"/>
            <p:cNvSpPr txBox="1"/>
            <p:nvPr/>
          </p:nvSpPr>
          <p:spPr>
            <a:xfrm>
              <a:off x="4819594" y="3077504"/>
              <a:ext cx="2516395"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password</a:t>
              </a:r>
            </a:p>
          </p:txBody>
        </p:sp>
      </p:grpSp>
      <p:grpSp>
        <p:nvGrpSpPr>
          <p:cNvPr id="87" name="Group 86"/>
          <p:cNvGrpSpPr/>
          <p:nvPr/>
        </p:nvGrpSpPr>
        <p:grpSpPr>
          <a:xfrm>
            <a:off x="5434651" y="1699309"/>
            <a:ext cx="4590260" cy="2676881"/>
            <a:chOff x="5434651" y="1699309"/>
            <a:chExt cx="4590260" cy="2676881"/>
          </a:xfrm>
        </p:grpSpPr>
        <p:sp>
          <p:nvSpPr>
            <p:cNvPr id="88" name="Oval 87"/>
            <p:cNvSpPr/>
            <p:nvPr/>
          </p:nvSpPr>
          <p:spPr bwMode="auto">
            <a:xfrm>
              <a:off x="7878695" y="381173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Arc 88"/>
            <p:cNvSpPr/>
            <p:nvPr/>
          </p:nvSpPr>
          <p:spPr>
            <a:xfrm rot="6399873">
              <a:off x="7395695" y="1502478"/>
              <a:ext cx="2432385" cy="2826047"/>
            </a:xfrm>
            <a:prstGeom prst="arc">
              <a:avLst>
                <a:gd name="adj1" fmla="val 16199998"/>
                <a:gd name="adj2" fmla="val 0"/>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90" name="TextBox 89"/>
            <p:cNvSpPr txBox="1"/>
            <p:nvPr/>
          </p:nvSpPr>
          <p:spPr>
            <a:xfrm>
              <a:off x="5434651" y="3748326"/>
              <a:ext cx="2563266"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username</a:t>
              </a:r>
            </a:p>
          </p:txBody>
        </p:sp>
      </p:grpSp>
      <p:grpSp>
        <p:nvGrpSpPr>
          <p:cNvPr id="91" name="Group 90"/>
          <p:cNvGrpSpPr/>
          <p:nvPr/>
        </p:nvGrpSpPr>
        <p:grpSpPr>
          <a:xfrm>
            <a:off x="8484384" y="2407721"/>
            <a:ext cx="3473422" cy="1631896"/>
            <a:chOff x="8484384" y="2407721"/>
            <a:chExt cx="3473422" cy="1631896"/>
          </a:xfrm>
        </p:grpSpPr>
        <p:sp>
          <p:nvSpPr>
            <p:cNvPr id="92" name="Oval 91"/>
            <p:cNvSpPr/>
            <p:nvPr/>
          </p:nvSpPr>
          <p:spPr bwMode="auto">
            <a:xfrm>
              <a:off x="8540128" y="3452922"/>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Arc 92"/>
            <p:cNvSpPr/>
            <p:nvPr/>
          </p:nvSpPr>
          <p:spPr>
            <a:xfrm rot="6788216">
              <a:off x="8507025" y="2385080"/>
              <a:ext cx="1446857" cy="1492140"/>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94" name="TextBox 93"/>
            <p:cNvSpPr txBox="1"/>
            <p:nvPr/>
          </p:nvSpPr>
          <p:spPr>
            <a:xfrm>
              <a:off x="9394540" y="3411753"/>
              <a:ext cx="2563266"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username</a:t>
              </a:r>
            </a:p>
          </p:txBody>
        </p:sp>
      </p:grpSp>
      <p:grpSp>
        <p:nvGrpSpPr>
          <p:cNvPr id="95" name="Group 94"/>
          <p:cNvGrpSpPr/>
          <p:nvPr/>
        </p:nvGrpSpPr>
        <p:grpSpPr>
          <a:xfrm>
            <a:off x="8352780" y="1268069"/>
            <a:ext cx="2870511" cy="1994164"/>
            <a:chOff x="8352780" y="1268069"/>
            <a:chExt cx="2870511" cy="1994164"/>
          </a:xfrm>
        </p:grpSpPr>
        <p:sp>
          <p:nvSpPr>
            <p:cNvPr id="96" name="Oval 95"/>
            <p:cNvSpPr/>
            <p:nvPr/>
          </p:nvSpPr>
          <p:spPr bwMode="auto">
            <a:xfrm>
              <a:off x="8352780" y="259042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Arc 96"/>
            <p:cNvSpPr/>
            <p:nvPr/>
          </p:nvSpPr>
          <p:spPr>
            <a:xfrm rot="16200000">
              <a:off x="8519283" y="1792735"/>
              <a:ext cx="1446857" cy="1492140"/>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98" name="TextBox 97"/>
            <p:cNvSpPr txBox="1"/>
            <p:nvPr/>
          </p:nvSpPr>
          <p:spPr>
            <a:xfrm>
              <a:off x="8660025" y="1268069"/>
              <a:ext cx="2563266"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username</a:t>
              </a:r>
            </a:p>
          </p:txBody>
        </p:sp>
      </p:grpSp>
      <p:grpSp>
        <p:nvGrpSpPr>
          <p:cNvPr id="99" name="Group 98"/>
          <p:cNvGrpSpPr/>
          <p:nvPr/>
        </p:nvGrpSpPr>
        <p:grpSpPr>
          <a:xfrm>
            <a:off x="3673011" y="1182674"/>
            <a:ext cx="6919252" cy="6543665"/>
            <a:chOff x="3673011" y="1182674"/>
            <a:chExt cx="6919252" cy="6543665"/>
          </a:xfrm>
        </p:grpSpPr>
        <p:sp>
          <p:nvSpPr>
            <p:cNvPr id="100" name="Oval 99"/>
            <p:cNvSpPr/>
            <p:nvPr/>
          </p:nvSpPr>
          <p:spPr bwMode="auto">
            <a:xfrm>
              <a:off x="3771479" y="2893113"/>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Arc 100"/>
            <p:cNvSpPr/>
            <p:nvPr/>
          </p:nvSpPr>
          <p:spPr>
            <a:xfrm rot="17830459">
              <a:off x="3860804" y="994881"/>
              <a:ext cx="6543665" cy="6919252"/>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102" name="TextBox 101"/>
            <p:cNvSpPr txBox="1"/>
            <p:nvPr/>
          </p:nvSpPr>
          <p:spPr>
            <a:xfrm>
              <a:off x="3859279" y="2343561"/>
              <a:ext cx="2516395" cy="627864"/>
            </a:xfrm>
            <a:prstGeom prst="rect">
              <a:avLst/>
            </a:prstGeom>
            <a:noFill/>
          </p:spPr>
          <p:txBody>
            <a:bodyPr wrap="none" lIns="182880" tIns="146304" rIns="182880" bIns="146304" rtlCol="0">
              <a:spAutoFit/>
            </a:bodyPr>
            <a:lstStyle/>
            <a:p>
              <a:pPr defTabSz="932742" fontAlgn="auto">
                <a:lnSpc>
                  <a:spcPct val="90000"/>
                </a:lnSpc>
                <a:spcBef>
                  <a:spcPts val="0"/>
                </a:spcBef>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latin typeface="Segoe UI"/>
                  <a:cs typeface="+mn-cs"/>
                </a:rPr>
                <a:t> </a:t>
              </a:r>
              <a:r>
                <a:rPr lang="en-US" sz="2400" dirty="0" smtClean="0">
                  <a:solidFill>
                    <a:srgbClr val="FFFFFF"/>
                  </a:solidFill>
                  <a:latin typeface="Segoe UI"/>
                  <a:cs typeface="+mn-cs"/>
                </a:rPr>
                <a:t>Bad password</a:t>
              </a:r>
            </a:p>
          </p:txBody>
        </p:sp>
      </p:grpSp>
      <p:grpSp>
        <p:nvGrpSpPr>
          <p:cNvPr id="103" name="Group 102"/>
          <p:cNvGrpSpPr/>
          <p:nvPr/>
        </p:nvGrpSpPr>
        <p:grpSpPr>
          <a:xfrm>
            <a:off x="1092428" y="-6015541"/>
            <a:ext cx="9960498" cy="11147099"/>
            <a:chOff x="1092428" y="-6015541"/>
            <a:chExt cx="9960498" cy="11147099"/>
          </a:xfrm>
        </p:grpSpPr>
        <p:sp>
          <p:nvSpPr>
            <p:cNvPr id="104" name="Arc 103"/>
            <p:cNvSpPr/>
            <p:nvPr/>
          </p:nvSpPr>
          <p:spPr>
            <a:xfrm rot="8147291">
              <a:off x="1092428" y="-6015541"/>
              <a:ext cx="9960498" cy="11147099"/>
            </a:xfrm>
            <a:prstGeom prst="arc">
              <a:avLst>
                <a:gd name="adj1" fmla="val 15810691"/>
                <a:gd name="adj2" fmla="val 0"/>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742" fontAlgn="auto">
                <a:spcBef>
                  <a:spcPts val="0"/>
                </a:spcBef>
                <a:spcAft>
                  <a:spcPts val="0"/>
                </a:spcAft>
              </a:pPr>
              <a:endParaRPr lang="en-US">
                <a:solidFill>
                  <a:srgbClr val="FFFFFF"/>
                </a:solidFill>
              </a:endParaRPr>
            </a:p>
          </p:txBody>
        </p:sp>
        <p:sp>
          <p:nvSpPr>
            <p:cNvPr id="105" name="Oval 104"/>
            <p:cNvSpPr/>
            <p:nvPr/>
          </p:nvSpPr>
          <p:spPr bwMode="auto">
            <a:xfrm>
              <a:off x="2473972" y="2881234"/>
              <a:ext cx="381000" cy="381000"/>
            </a:xfrm>
            <a:prstGeom prst="ellipse">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8" name="Picture 107"/>
          <p:cNvPicPr>
            <a:picLocks noChangeAspect="1"/>
          </p:cNvPicPr>
          <p:nvPr/>
        </p:nvPicPr>
        <p:blipFill>
          <a:blip r:embed="rId3"/>
          <a:stretch>
            <a:fillRect/>
          </a:stretch>
        </p:blipFill>
        <p:spPr>
          <a:xfrm>
            <a:off x="9460857" y="1731348"/>
            <a:ext cx="2011792" cy="1246949"/>
          </a:xfrm>
          <a:prstGeom prst="rect">
            <a:avLst/>
          </a:prstGeom>
          <a:scene3d>
            <a:camera prst="orthographicFront">
              <a:rot lat="0" lon="10800000" rev="0"/>
            </a:camera>
            <a:lightRig rig="flat" dir="t"/>
          </a:scene3d>
        </p:spPr>
      </p:pic>
      <p:sp>
        <p:nvSpPr>
          <p:cNvPr id="109" name="TextBox 108"/>
          <p:cNvSpPr txBox="1"/>
          <p:nvPr/>
        </p:nvSpPr>
        <p:spPr>
          <a:xfrm>
            <a:off x="1600043" y="6307044"/>
            <a:ext cx="8945269" cy="627864"/>
          </a:xfrm>
          <a:prstGeom prst="rect">
            <a:avLst/>
          </a:prstGeom>
          <a:noFill/>
          <a:ln>
            <a:solidFill>
              <a:schemeClr val="tx1"/>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Signa</a:t>
            </a:r>
            <a:r>
              <a:rPr lang="en-US" sz="2400" dirty="0">
                <a:gradFill>
                  <a:gsLst>
                    <a:gs pos="2917">
                      <a:schemeClr val="tx1"/>
                    </a:gs>
                    <a:gs pos="30000">
                      <a:schemeClr val="tx1"/>
                    </a:gs>
                  </a:gsLst>
                  <a:lin ang="5400000" scaled="0"/>
                </a:gradFill>
              </a:rPr>
              <a:t>l</a:t>
            </a:r>
            <a:r>
              <a:rPr lang="en-US" sz="2400" dirty="0" smtClean="0">
                <a:gradFill>
                  <a:gsLst>
                    <a:gs pos="2917">
                      <a:schemeClr val="tx1"/>
                    </a:gs>
                    <a:gs pos="30000">
                      <a:schemeClr val="tx1"/>
                    </a:gs>
                  </a:gsLst>
                  <a:lin ang="5400000" scaled="0"/>
                </a:gradFill>
              </a:rPr>
              <a:t> if multiple failed requests from single IP to many tenants</a:t>
            </a:r>
          </a:p>
        </p:txBody>
      </p:sp>
    </p:spTree>
    <p:extLst>
      <p:ext uri="{BB962C8B-B14F-4D97-AF65-F5344CB8AC3E}">
        <p14:creationId xmlns:p14="http://schemas.microsoft.com/office/powerpoint/2010/main" val="3185908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right)">
                                      <p:cBhvr>
                                        <p:cTn id="7" dur="500"/>
                                        <p:tgtEl>
                                          <p:spTgt spid="9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right)">
                                      <p:cBhvr>
                                        <p:cTn id="11" dur="500"/>
                                        <p:tgtEl>
                                          <p:spTgt spid="7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right)">
                                      <p:cBhvr>
                                        <p:cTn id="15" dur="500"/>
                                        <p:tgtEl>
                                          <p:spTgt spid="9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right)">
                                      <p:cBhvr>
                                        <p:cTn id="19" dur="500"/>
                                        <p:tgtEl>
                                          <p:spTgt spid="7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right)">
                                      <p:cBhvr>
                                        <p:cTn id="27" dur="500"/>
                                        <p:tgtEl>
                                          <p:spTgt spid="8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right)">
                                      <p:cBhvr>
                                        <p:cTn id="31" dur="500"/>
                                        <p:tgtEl>
                                          <p:spTgt spid="9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right)">
                                      <p:cBhvr>
                                        <p:cTn id="35" dur="500"/>
                                        <p:tgtEl>
                                          <p:spTgt spid="83"/>
                                        </p:tgtEl>
                                      </p:cBhvr>
                                    </p:animEffec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  Sign In From Known Infected Device</a:t>
            </a:r>
            <a:endParaRPr lang="en-US" dirty="0"/>
          </a:p>
        </p:txBody>
      </p:sp>
      <p:sp>
        <p:nvSpPr>
          <p:cNvPr id="3" name="TextBox 2"/>
          <p:cNvSpPr txBox="1"/>
          <p:nvPr/>
        </p:nvSpPr>
        <p:spPr>
          <a:xfrm>
            <a:off x="2776029" y="2896014"/>
            <a:ext cx="3348776" cy="627864"/>
          </a:xfrm>
          <a:prstGeom prst="rect">
            <a:avLst/>
          </a:prstGeom>
          <a:noFill/>
        </p:spPr>
        <p:txBody>
          <a:bodyPr wrap="square" lIns="182880" tIns="146304" rIns="182880" bIns="146304" rtlCol="0">
            <a:spAutoFit/>
          </a:bodyPr>
          <a:lstStyle/>
          <a:p>
            <a:pPr defTabSz="932742" fontAlgn="auto">
              <a:lnSpc>
                <a:spcPct val="90000"/>
              </a:lnSpc>
              <a:spcBef>
                <a:spcPts val="0"/>
              </a:spcBef>
              <a:spcAft>
                <a:spcPts val="600"/>
              </a:spcAft>
            </a:pPr>
            <a:r>
              <a:rPr lang="en-US" sz="2400" dirty="0" smtClean="0">
                <a:gradFill>
                  <a:gsLst>
                    <a:gs pos="2917">
                      <a:srgbClr val="FFFFFF"/>
                    </a:gs>
                    <a:gs pos="30000">
                      <a:srgbClr val="FFFFFF"/>
                    </a:gs>
                  </a:gsLst>
                  <a:lin ang="5400000" scaled="0"/>
                </a:gradFill>
                <a:latin typeface="Segoe UI"/>
                <a:cs typeface="+mn-cs"/>
              </a:rPr>
              <a:t>Botnet control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610" y="5364750"/>
            <a:ext cx="933450" cy="86677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23" y="5045977"/>
            <a:ext cx="933450" cy="86677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848" y="4153038"/>
            <a:ext cx="933450" cy="86677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643" y="5720725"/>
            <a:ext cx="933450" cy="8667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78" y="5708182"/>
            <a:ext cx="933450" cy="866775"/>
          </a:xfrm>
          <a:prstGeom prst="rect">
            <a:avLst/>
          </a:prstGeom>
        </p:spPr>
      </p:pic>
      <p:grpSp>
        <p:nvGrpSpPr>
          <p:cNvPr id="9" name="Group 8"/>
          <p:cNvGrpSpPr/>
          <p:nvPr/>
        </p:nvGrpSpPr>
        <p:grpSpPr>
          <a:xfrm>
            <a:off x="3328368" y="5769855"/>
            <a:ext cx="684460" cy="684460"/>
            <a:chOff x="5380037" y="2260199"/>
            <a:chExt cx="803911" cy="803911"/>
          </a:xfrm>
        </p:grpSpPr>
        <p:sp>
          <p:nvSpPr>
            <p:cNvPr id="10" name="Oval 9"/>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12" name="Group 11"/>
          <p:cNvGrpSpPr/>
          <p:nvPr/>
        </p:nvGrpSpPr>
        <p:grpSpPr>
          <a:xfrm>
            <a:off x="4536683" y="5378495"/>
            <a:ext cx="684460" cy="684460"/>
            <a:chOff x="5380037" y="2260199"/>
            <a:chExt cx="803911" cy="803911"/>
          </a:xfrm>
        </p:grpSpPr>
        <p:sp>
          <p:nvSpPr>
            <p:cNvPr id="13" name="Oval 12"/>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15" name="Group 14"/>
          <p:cNvGrpSpPr/>
          <p:nvPr/>
        </p:nvGrpSpPr>
        <p:grpSpPr>
          <a:xfrm>
            <a:off x="4584661" y="4197314"/>
            <a:ext cx="684460" cy="684460"/>
            <a:chOff x="5380037" y="2260199"/>
            <a:chExt cx="803911" cy="803911"/>
          </a:xfrm>
        </p:grpSpPr>
        <p:sp>
          <p:nvSpPr>
            <p:cNvPr id="16" name="Oval 15"/>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18" name="Group 17"/>
          <p:cNvGrpSpPr/>
          <p:nvPr/>
        </p:nvGrpSpPr>
        <p:grpSpPr>
          <a:xfrm>
            <a:off x="1159976" y="5755807"/>
            <a:ext cx="684460" cy="684460"/>
            <a:chOff x="5380037" y="2260199"/>
            <a:chExt cx="803911" cy="803911"/>
          </a:xfrm>
        </p:grpSpPr>
        <p:sp>
          <p:nvSpPr>
            <p:cNvPr id="19" name="Oval 18"/>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21" name="Group 20"/>
          <p:cNvGrpSpPr/>
          <p:nvPr/>
        </p:nvGrpSpPr>
        <p:grpSpPr>
          <a:xfrm>
            <a:off x="2253124" y="5086086"/>
            <a:ext cx="684460" cy="684460"/>
            <a:chOff x="5380037" y="2260199"/>
            <a:chExt cx="803911" cy="803911"/>
          </a:xfrm>
        </p:grpSpPr>
        <p:sp>
          <p:nvSpPr>
            <p:cNvPr id="22" name="Oval 21"/>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cxnSp>
        <p:nvCxnSpPr>
          <p:cNvPr id="24" name="Straight Arrow Connector 23"/>
          <p:cNvCxnSpPr/>
          <p:nvPr/>
        </p:nvCxnSpPr>
        <p:spPr>
          <a:xfrm flipH="1">
            <a:off x="1252049" y="3897560"/>
            <a:ext cx="876574" cy="158180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26078" y="3899050"/>
            <a:ext cx="118452" cy="98272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33616" y="3899050"/>
            <a:ext cx="786265" cy="156332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54177" y="3853085"/>
            <a:ext cx="1002472" cy="1511665"/>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
            <a:off x="3555362" y="3603767"/>
            <a:ext cx="655507" cy="69099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164" y="2708487"/>
            <a:ext cx="570997" cy="959274"/>
          </a:xfrm>
          <a:prstGeom prst="rect">
            <a:avLst/>
          </a:prstGeom>
        </p:spPr>
      </p:pic>
      <p:grpSp>
        <p:nvGrpSpPr>
          <p:cNvPr id="30" name="Group 29"/>
          <p:cNvGrpSpPr/>
          <p:nvPr/>
        </p:nvGrpSpPr>
        <p:grpSpPr>
          <a:xfrm>
            <a:off x="117378" y="1317700"/>
            <a:ext cx="1954146" cy="1912938"/>
            <a:chOff x="117378" y="1317700"/>
            <a:chExt cx="1954146" cy="1912938"/>
          </a:xfrm>
        </p:grpSpPr>
        <p:sp>
          <p:nvSpPr>
            <p:cNvPr id="31" name="Oval 30"/>
            <p:cNvSpPr/>
            <p:nvPr/>
          </p:nvSpPr>
          <p:spPr bwMode="auto">
            <a:xfrm>
              <a:off x="117378" y="1317700"/>
              <a:ext cx="1954146" cy="1912938"/>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dirty="0" err="1">
                <a:solidFill>
                  <a:srgbClr val="FFFFFF"/>
                </a:solidFill>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795" y="1491747"/>
              <a:ext cx="1170946" cy="1426153"/>
            </a:xfrm>
            <a:prstGeom prst="rect">
              <a:avLst/>
            </a:prstGeom>
          </p:spPr>
        </p:pic>
      </p:grpSp>
      <p:pic>
        <p:nvPicPr>
          <p:cNvPr id="33" name="Picture 32"/>
          <p:cNvPicPr>
            <a:picLocks noChangeAspect="1"/>
          </p:cNvPicPr>
          <p:nvPr/>
        </p:nvPicPr>
        <p:blipFill>
          <a:blip r:embed="rId6"/>
          <a:stretch>
            <a:fillRect/>
          </a:stretch>
        </p:blipFill>
        <p:spPr>
          <a:xfrm>
            <a:off x="574431" y="1238144"/>
            <a:ext cx="2363153" cy="1489110"/>
          </a:xfrm>
          <a:prstGeom prst="rect">
            <a:avLst/>
          </a:prstGeom>
        </p:spPr>
      </p:pic>
      <p:cxnSp>
        <p:nvCxnSpPr>
          <p:cNvPr id="40" name="Straight Arrow Connector 39"/>
          <p:cNvCxnSpPr/>
          <p:nvPr/>
        </p:nvCxnSpPr>
        <p:spPr>
          <a:xfrm flipH="1">
            <a:off x="5548694" y="3230638"/>
            <a:ext cx="3336542" cy="1111139"/>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08300" y="3712085"/>
            <a:ext cx="3348776" cy="544765"/>
          </a:xfrm>
          <a:prstGeom prst="rect">
            <a:avLst/>
          </a:prstGeom>
          <a:noFill/>
        </p:spPr>
        <p:txBody>
          <a:bodyPr wrap="square" lIns="182880" tIns="146304" rIns="182880" bIns="146304" rtlCol="0">
            <a:spAutoFit/>
          </a:bodyPr>
          <a:lstStyle/>
          <a:p>
            <a:pPr defTabSz="932742" fontAlgn="auto">
              <a:lnSpc>
                <a:spcPct val="90000"/>
              </a:lnSpc>
              <a:spcBef>
                <a:spcPts val="0"/>
              </a:spcBef>
              <a:spcAft>
                <a:spcPts val="600"/>
              </a:spcAft>
            </a:pPr>
            <a:r>
              <a:rPr lang="en-US" dirty="0" smtClean="0">
                <a:gradFill>
                  <a:gsLst>
                    <a:gs pos="2917">
                      <a:srgbClr val="FFFFFF"/>
                    </a:gs>
                    <a:gs pos="30000">
                      <a:srgbClr val="FFFFFF"/>
                    </a:gs>
                  </a:gsLst>
                  <a:lin ang="5400000" scaled="0"/>
                </a:gradFill>
                <a:latin typeface="Segoe UI"/>
                <a:cs typeface="+mn-cs"/>
              </a:rPr>
              <a:t>IP = 199.34.28.10</a:t>
            </a:r>
          </a:p>
        </p:txBody>
      </p:sp>
      <p:sp>
        <p:nvSpPr>
          <p:cNvPr id="42" name="TextBox 41"/>
          <p:cNvSpPr txBox="1"/>
          <p:nvPr/>
        </p:nvSpPr>
        <p:spPr>
          <a:xfrm>
            <a:off x="4108300" y="3712085"/>
            <a:ext cx="3348776" cy="544765"/>
          </a:xfrm>
          <a:prstGeom prst="rect">
            <a:avLst/>
          </a:prstGeom>
          <a:noFill/>
        </p:spPr>
        <p:txBody>
          <a:bodyPr wrap="square" lIns="182880" tIns="146304" rIns="182880" bIns="146304" rtlCol="0">
            <a:spAutoFit/>
          </a:bodyPr>
          <a:lstStyle/>
          <a:p>
            <a:pPr defTabSz="932742" fontAlgn="auto">
              <a:lnSpc>
                <a:spcPct val="90000"/>
              </a:lnSpc>
              <a:spcBef>
                <a:spcPts val="0"/>
              </a:spcBef>
              <a:spcAft>
                <a:spcPts val="600"/>
              </a:spcAft>
            </a:pPr>
            <a:r>
              <a:rPr lang="en-US" dirty="0" smtClean="0">
                <a:gradFill>
                  <a:gsLst>
                    <a:gs pos="2917">
                      <a:srgbClr val="FFFFFF"/>
                    </a:gs>
                    <a:gs pos="30000">
                      <a:srgbClr val="FFFFFF"/>
                    </a:gs>
                  </a:gsLst>
                  <a:lin ang="5400000" scaled="0"/>
                </a:gradFill>
                <a:latin typeface="Segoe UI"/>
                <a:cs typeface="+mn-cs"/>
              </a:rPr>
              <a:t>IP = 199.34.28.10</a:t>
            </a:r>
          </a:p>
        </p:txBody>
      </p:sp>
      <p:cxnSp>
        <p:nvCxnSpPr>
          <p:cNvPr id="43" name="Straight Arrow Connector 42"/>
          <p:cNvCxnSpPr/>
          <p:nvPr/>
        </p:nvCxnSpPr>
        <p:spPr>
          <a:xfrm>
            <a:off x="4628756" y="2351619"/>
            <a:ext cx="2370159" cy="466399"/>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7"/>
          <a:stretch>
            <a:fillRect/>
          </a:stretch>
        </p:blipFill>
        <p:spPr>
          <a:xfrm>
            <a:off x="8885236" y="1587488"/>
            <a:ext cx="2927344" cy="1977364"/>
          </a:xfrm>
          <a:prstGeom prst="rect">
            <a:avLst/>
          </a:prstGeom>
        </p:spPr>
      </p:pic>
      <p:pic>
        <p:nvPicPr>
          <p:cNvPr id="45" name="Picture 44"/>
          <p:cNvPicPr>
            <a:picLocks noChangeAspect="1"/>
          </p:cNvPicPr>
          <p:nvPr/>
        </p:nvPicPr>
        <p:blipFill>
          <a:blip r:embed="rId8"/>
          <a:stretch>
            <a:fillRect/>
          </a:stretch>
        </p:blipFill>
        <p:spPr>
          <a:xfrm>
            <a:off x="9699646" y="1996964"/>
            <a:ext cx="1295294" cy="1295294"/>
          </a:xfrm>
          <a:prstGeom prst="rect">
            <a:avLst/>
          </a:prstGeom>
        </p:spPr>
      </p:pic>
      <p:sp>
        <p:nvSpPr>
          <p:cNvPr id="46" name="TextBox 45"/>
          <p:cNvSpPr txBox="1"/>
          <p:nvPr/>
        </p:nvSpPr>
        <p:spPr>
          <a:xfrm>
            <a:off x="7194823" y="5132745"/>
            <a:ext cx="3963980" cy="960263"/>
          </a:xfrm>
          <a:prstGeom prst="rect">
            <a:avLst/>
          </a:prstGeom>
          <a:noFill/>
          <a:ln>
            <a:solidFill>
              <a:schemeClr val="tx1"/>
            </a:solidFill>
          </a:ln>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Signal if requests from known infected devices</a:t>
            </a:r>
          </a:p>
        </p:txBody>
      </p:sp>
    </p:spTree>
    <p:extLst>
      <p:ext uri="{BB962C8B-B14F-4D97-AF65-F5344CB8AC3E}">
        <p14:creationId xmlns:p14="http://schemas.microsoft.com/office/powerpoint/2010/main" val="2939403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grpId="0" nodeType="afterEffect">
                                  <p:stCondLst>
                                    <p:cond delay="0"/>
                                  </p:stCondLst>
                                  <p:childTnLst>
                                    <p:animMotion origin="layout" path="M 3.39546E-6 -7.48979E-7 L -0.1177 -0.23468 " pathEditMode="relative" rAng="0" ptsTypes="AA">
                                      <p:cBhvr>
                                        <p:cTn id="12" dur="2000" fill="hold"/>
                                        <p:tgtEl>
                                          <p:spTgt spid="41"/>
                                        </p:tgtEl>
                                        <p:attrNameLst>
                                          <p:attrName>ppt_x</p:attrName>
                                          <p:attrName>ppt_y</p:attrName>
                                        </p:attrNameLst>
                                      </p:cBhvr>
                                      <p:rCtr x="-5885" y="-11734"/>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2000"/>
                            </p:stCondLst>
                            <p:childTnLst>
                              <p:par>
                                <p:cTn id="17" presetID="42" presetClass="path" presetSubtype="0" accel="50000" decel="50000" fill="hold" grpId="0" nodeType="afterEffect">
                                  <p:stCondLst>
                                    <p:cond delay="0"/>
                                  </p:stCondLst>
                                  <p:childTnLst>
                                    <p:animMotion origin="layout" path="M 3.39546E-6 -7.48979E-7 L 0.23079 -0.14775 " pathEditMode="relative" rAng="0" ptsTypes="AA">
                                      <p:cBhvr>
                                        <p:cTn id="18" dur="2000" fill="hold"/>
                                        <p:tgtEl>
                                          <p:spTgt spid="42"/>
                                        </p:tgtEl>
                                        <p:attrNameLst>
                                          <p:attrName>ppt_x</p:attrName>
                                          <p:attrName>ppt_y</p:attrName>
                                        </p:attrNameLst>
                                      </p:cBhvr>
                                      <p:rCtr x="11539" y="-7399"/>
                                    </p:animMotion>
                                  </p:childTnLst>
                                </p:cTn>
                              </p:par>
                            </p:childTnLst>
                          </p:cTn>
                        </p:par>
                        <p:par>
                          <p:cTn id="19" fill="hold">
                            <p:stCondLst>
                              <p:cond delay="4000"/>
                            </p:stCondLst>
                            <p:childTnLst>
                              <p:par>
                                <p:cTn id="20" presetID="1"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Active Directory: Identity Management as a Service for </a:t>
            </a:r>
            <a:r>
              <a:rPr lang="en-US" dirty="0" smtClean="0"/>
              <a:t/>
            </a:r>
            <a:br>
              <a:rPr lang="en-US" dirty="0" smtClean="0"/>
            </a:br>
            <a:r>
              <a:rPr lang="en-US" dirty="0" smtClean="0"/>
              <a:t>Modern </a:t>
            </a:r>
            <a:r>
              <a:rPr lang="en-US" dirty="0"/>
              <a:t>Applications</a:t>
            </a:r>
          </a:p>
        </p:txBody>
      </p:sp>
      <p:sp>
        <p:nvSpPr>
          <p:cNvPr id="3" name="Text Placeholder 2"/>
          <p:cNvSpPr>
            <a:spLocks noGrp="1"/>
          </p:cNvSpPr>
          <p:nvPr>
            <p:ph type="body" sz="quarter" idx="12"/>
          </p:nvPr>
        </p:nvSpPr>
        <p:spPr/>
        <p:txBody>
          <a:bodyPr/>
          <a:lstStyle/>
          <a:p>
            <a:r>
              <a:rPr lang="en-US" dirty="0"/>
              <a:t>Stuart Kwan</a:t>
            </a:r>
          </a:p>
        </p:txBody>
      </p:sp>
      <p:sp>
        <p:nvSpPr>
          <p:cNvPr id="4" name="Text Placeholder 3"/>
          <p:cNvSpPr>
            <a:spLocks noGrp="1"/>
          </p:cNvSpPr>
          <p:nvPr>
            <p:ph type="body" sz="quarter" idx="13"/>
          </p:nvPr>
        </p:nvSpPr>
        <p:spPr/>
        <p:txBody>
          <a:bodyPr/>
          <a:lstStyle/>
          <a:p>
            <a:r>
              <a:rPr lang="en-US" dirty="0" smtClean="0"/>
              <a:t>2-738</a:t>
            </a:r>
            <a:endParaRPr lang="en-US" dirty="0"/>
          </a:p>
        </p:txBody>
      </p:sp>
    </p:spTree>
    <p:extLst>
      <p:ext uri="{BB962C8B-B14F-4D97-AF65-F5344CB8AC3E}">
        <p14:creationId xmlns:p14="http://schemas.microsoft.com/office/powerpoint/2010/main" val="1711778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Integrate With Azure AD</a:t>
            </a:r>
            <a:endParaRPr lang="en-US" dirty="0"/>
          </a:p>
        </p:txBody>
      </p:sp>
    </p:spTree>
    <p:extLst>
      <p:ext uri="{BB962C8B-B14F-4D97-AF65-F5344CB8AC3E}">
        <p14:creationId xmlns:p14="http://schemas.microsoft.com/office/powerpoint/2010/main" val="36087098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Steps</a:t>
            </a:r>
            <a:endParaRPr lang="en-US" dirty="0"/>
          </a:p>
        </p:txBody>
      </p:sp>
      <p:sp>
        <p:nvSpPr>
          <p:cNvPr id="3" name="Text Placeholder 2"/>
          <p:cNvSpPr>
            <a:spLocks noGrp="1"/>
          </p:cNvSpPr>
          <p:nvPr>
            <p:ph type="body" sz="quarter" idx="10"/>
          </p:nvPr>
        </p:nvSpPr>
        <p:spPr>
          <a:xfrm>
            <a:off x="274638" y="1212850"/>
            <a:ext cx="11887200" cy="4579715"/>
          </a:xfrm>
        </p:spPr>
        <p:txBody>
          <a:bodyPr/>
          <a:lstStyle/>
          <a:p>
            <a:pPr lvl="1"/>
            <a:endParaRPr lang="en-US" dirty="0" smtClean="0"/>
          </a:p>
          <a:p>
            <a:pPr marL="742950" indent="-742950">
              <a:buFont typeface="+mj-lt"/>
              <a:buAutoNum type="arabicPeriod"/>
            </a:pPr>
            <a:r>
              <a:rPr lang="en-US" dirty="0" smtClean="0"/>
              <a:t>Register your app in AD section of Azure portal</a:t>
            </a:r>
          </a:p>
          <a:p>
            <a:pPr lvl="1"/>
            <a:r>
              <a:rPr lang="en-US" dirty="0" smtClean="0"/>
              <a:t>Get a client ID, secret (if needed), register redirect URL, request API permissions</a:t>
            </a:r>
          </a:p>
          <a:p>
            <a:pPr lvl="1"/>
            <a:endParaRPr lang="en-US" dirty="0" smtClean="0"/>
          </a:p>
          <a:p>
            <a:pPr marL="742950" indent="-742950">
              <a:buFont typeface="+mj-lt"/>
              <a:buAutoNum type="arabicPeriod"/>
            </a:pPr>
            <a:r>
              <a:rPr lang="en-US" dirty="0" smtClean="0"/>
              <a:t>Add code for sign in</a:t>
            </a:r>
          </a:p>
          <a:p>
            <a:pPr lvl="1"/>
            <a:r>
              <a:rPr lang="en-US" dirty="0" smtClean="0"/>
              <a:t>Send request, process response, validate token, extract claims, redeem </a:t>
            </a:r>
            <a:r>
              <a:rPr lang="en-US" dirty="0" err="1" smtClean="0"/>
              <a:t>auth</a:t>
            </a:r>
            <a:r>
              <a:rPr lang="en-US" dirty="0" smtClean="0"/>
              <a:t> code</a:t>
            </a:r>
          </a:p>
          <a:p>
            <a:pPr lvl="1"/>
            <a:endParaRPr lang="en-US" dirty="0" smtClean="0"/>
          </a:p>
          <a:p>
            <a:pPr marL="742950" indent="-742950">
              <a:buFont typeface="+mj-lt"/>
              <a:buAutoNum type="arabicPeriod"/>
            </a:pPr>
            <a:r>
              <a:rPr lang="en-US" dirty="0" smtClean="0"/>
              <a:t>Add code to query Azure AD Graph API (optional)</a:t>
            </a:r>
          </a:p>
          <a:p>
            <a:pPr lvl="1"/>
            <a:r>
              <a:rPr lang="en-US" dirty="0" smtClean="0"/>
              <a:t>OData v3 compliant REST API</a:t>
            </a:r>
            <a:endParaRPr lang="en-US" dirty="0"/>
          </a:p>
        </p:txBody>
      </p:sp>
    </p:spTree>
    <p:extLst>
      <p:ext uri="{BB962C8B-B14F-4D97-AF65-F5344CB8AC3E}">
        <p14:creationId xmlns:p14="http://schemas.microsoft.com/office/powerpoint/2010/main" val="28447240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43021" y="537577"/>
            <a:ext cx="3350432" cy="608013"/>
          </a:xfrm>
          <a:prstGeom prst="rect">
            <a:avLst/>
          </a:prstGeom>
          <a:solidFill>
            <a:schemeClr val="accent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 AD</a:t>
            </a:r>
          </a:p>
        </p:txBody>
      </p:sp>
      <p:sp>
        <p:nvSpPr>
          <p:cNvPr id="7" name="Rectangle 6"/>
          <p:cNvSpPr/>
          <p:nvPr/>
        </p:nvSpPr>
        <p:spPr bwMode="auto">
          <a:xfrm>
            <a:off x="884237" y="525462"/>
            <a:ext cx="1676400" cy="1213686"/>
          </a:xfrm>
          <a:prstGeom prst="rect">
            <a:avLst/>
          </a:prstGeom>
          <a:solidFill>
            <a:schemeClr val="accent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Browser</a:t>
            </a:r>
          </a:p>
        </p:txBody>
      </p:sp>
      <p:sp>
        <p:nvSpPr>
          <p:cNvPr id="8" name="Rectangle 7"/>
          <p:cNvSpPr/>
          <p:nvPr/>
        </p:nvSpPr>
        <p:spPr bwMode="auto">
          <a:xfrm>
            <a:off x="9799637" y="537577"/>
            <a:ext cx="1832351" cy="1244221"/>
          </a:xfrm>
          <a:prstGeom prst="rect">
            <a:avLst/>
          </a:prstGeom>
          <a:solidFill>
            <a:schemeClr val="accent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App</a:t>
            </a:r>
          </a:p>
        </p:txBody>
      </p:sp>
      <p:cxnSp>
        <p:nvCxnSpPr>
          <p:cNvPr id="10" name="Straight Connector 9"/>
          <p:cNvCxnSpPr>
            <a:stCxn id="7" idx="2"/>
          </p:cNvCxnSpPr>
          <p:nvPr/>
        </p:nvCxnSpPr>
        <p:spPr>
          <a:xfrm>
            <a:off x="1722437" y="1739148"/>
            <a:ext cx="1333" cy="48823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4543021" y="1215189"/>
            <a:ext cx="1065616" cy="457200"/>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authorize</a:t>
            </a:r>
          </a:p>
        </p:txBody>
      </p:sp>
      <p:sp>
        <p:nvSpPr>
          <p:cNvPr id="12" name="Rectangle 11"/>
          <p:cNvSpPr/>
          <p:nvPr/>
        </p:nvSpPr>
        <p:spPr bwMode="auto">
          <a:xfrm>
            <a:off x="5685429" y="1211262"/>
            <a:ext cx="1065616" cy="457200"/>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token</a:t>
            </a:r>
          </a:p>
        </p:txBody>
      </p:sp>
      <p:cxnSp>
        <p:nvCxnSpPr>
          <p:cNvPr id="14" name="Straight Connector 13"/>
          <p:cNvCxnSpPr>
            <a:stCxn id="11" idx="2"/>
          </p:cNvCxnSpPr>
          <p:nvPr/>
        </p:nvCxnSpPr>
        <p:spPr>
          <a:xfrm flipH="1">
            <a:off x="5075237" y="1672389"/>
            <a:ext cx="592" cy="494907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p:cNvCxnSpPr>
          <p:nvPr/>
        </p:nvCxnSpPr>
        <p:spPr>
          <a:xfrm>
            <a:off x="6218237" y="1668462"/>
            <a:ext cx="31168" cy="4953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2"/>
          </p:cNvCxnSpPr>
          <p:nvPr/>
        </p:nvCxnSpPr>
        <p:spPr>
          <a:xfrm flipH="1">
            <a:off x="10712113" y="1781798"/>
            <a:ext cx="3700" cy="483966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6827837" y="1216776"/>
            <a:ext cx="1065616" cy="457200"/>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graph</a:t>
            </a:r>
          </a:p>
        </p:txBody>
      </p:sp>
      <p:cxnSp>
        <p:nvCxnSpPr>
          <p:cNvPr id="43" name="Straight Connector 42"/>
          <p:cNvCxnSpPr>
            <a:stCxn id="42" idx="2"/>
          </p:cNvCxnSpPr>
          <p:nvPr/>
        </p:nvCxnSpPr>
        <p:spPr>
          <a:xfrm>
            <a:off x="7360645" y="1673976"/>
            <a:ext cx="25775" cy="494748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718736" y="1857998"/>
            <a:ext cx="9019936" cy="609599"/>
            <a:chOff x="1718736" y="1857998"/>
            <a:chExt cx="9019936" cy="609599"/>
          </a:xfrm>
        </p:grpSpPr>
        <p:cxnSp>
          <p:nvCxnSpPr>
            <p:cNvPr id="20" name="Straight Arrow Connector 19"/>
            <p:cNvCxnSpPr/>
            <p:nvPr/>
          </p:nvCxnSpPr>
          <p:spPr>
            <a:xfrm>
              <a:off x="1722437" y="2278062"/>
              <a:ext cx="8989675"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718736" y="1857998"/>
              <a:ext cx="898967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Navigate to your application</a:t>
              </a:r>
            </a:p>
          </p:txBody>
        </p:sp>
        <p:sp>
          <p:nvSpPr>
            <p:cNvPr id="89" name="Rectangle 88"/>
            <p:cNvSpPr/>
            <p:nvPr/>
          </p:nvSpPr>
          <p:spPr bwMode="auto">
            <a:xfrm>
              <a:off x="10692953" y="2085010"/>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1718736" y="3762998"/>
            <a:ext cx="9019936" cy="617850"/>
            <a:chOff x="1718736" y="3762998"/>
            <a:chExt cx="9019936" cy="617850"/>
          </a:xfrm>
        </p:grpSpPr>
        <p:cxnSp>
          <p:nvCxnSpPr>
            <p:cNvPr id="28" name="Straight Arrow Connector 27"/>
            <p:cNvCxnSpPr/>
            <p:nvPr/>
          </p:nvCxnSpPr>
          <p:spPr>
            <a:xfrm flipV="1">
              <a:off x="1721845" y="4178303"/>
              <a:ext cx="8990266" cy="3172"/>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718736" y="3762998"/>
              <a:ext cx="898967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Post token and </a:t>
              </a:r>
              <a:r>
                <a:rPr lang="en-US" sz="200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auth</a:t>
              </a: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 code to your application’s redirect URL</a:t>
              </a:r>
            </a:p>
          </p:txBody>
        </p:sp>
        <p:sp>
          <p:nvSpPr>
            <p:cNvPr id="95" name="Rectangle 94"/>
            <p:cNvSpPr/>
            <p:nvPr/>
          </p:nvSpPr>
          <p:spPr bwMode="auto">
            <a:xfrm>
              <a:off x="10692953" y="3998261"/>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10692953" y="1985761"/>
            <a:ext cx="1925073" cy="1043363"/>
            <a:chOff x="10692953" y="1985761"/>
            <a:chExt cx="1925073" cy="1043363"/>
          </a:xfrm>
        </p:grpSpPr>
        <p:sp>
          <p:nvSpPr>
            <p:cNvPr id="90" name="Rectangle 89"/>
            <p:cNvSpPr/>
            <p:nvPr/>
          </p:nvSpPr>
          <p:spPr bwMode="auto">
            <a:xfrm>
              <a:off x="10692953" y="2547288"/>
              <a:ext cx="45719" cy="3825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2" name="Elbow Connector 91"/>
            <p:cNvCxnSpPr>
              <a:stCxn id="89" idx="3"/>
              <a:endCxn id="90" idx="3"/>
            </p:cNvCxnSpPr>
            <p:nvPr/>
          </p:nvCxnSpPr>
          <p:spPr>
            <a:xfrm>
              <a:off x="10738672" y="2276304"/>
              <a:ext cx="12700" cy="462278"/>
            </a:xfrm>
            <a:prstGeom prst="bent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0855684" y="1985761"/>
              <a:ext cx="1762342" cy="1043363"/>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No session,</a:t>
              </a:r>
              <a:b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b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send </a:t>
              </a:r>
              <a:r>
                <a:rPr lang="en-US"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authN</a:t>
              </a: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
              </a:r>
              <a:b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b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request</a:t>
              </a:r>
            </a:p>
          </p:txBody>
        </p:sp>
      </p:grpSp>
      <p:grpSp>
        <p:nvGrpSpPr>
          <p:cNvPr id="15" name="Group 14"/>
          <p:cNvGrpSpPr/>
          <p:nvPr/>
        </p:nvGrpSpPr>
        <p:grpSpPr>
          <a:xfrm>
            <a:off x="10689253" y="3895422"/>
            <a:ext cx="1694393" cy="1043363"/>
            <a:chOff x="10689253" y="3895422"/>
            <a:chExt cx="1694393" cy="1043363"/>
          </a:xfrm>
        </p:grpSpPr>
        <p:sp>
          <p:nvSpPr>
            <p:cNvPr id="96" name="Rectangle 95"/>
            <p:cNvSpPr/>
            <p:nvPr/>
          </p:nvSpPr>
          <p:spPr bwMode="auto">
            <a:xfrm>
              <a:off x="10689253" y="4453360"/>
              <a:ext cx="45719" cy="3825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7" name="Elbow Connector 96"/>
            <p:cNvCxnSpPr>
              <a:stCxn id="95" idx="3"/>
              <a:endCxn id="96" idx="3"/>
            </p:cNvCxnSpPr>
            <p:nvPr/>
          </p:nvCxnSpPr>
          <p:spPr>
            <a:xfrm flipH="1">
              <a:off x="10734972" y="4189555"/>
              <a:ext cx="3700" cy="455099"/>
            </a:xfrm>
            <a:prstGeom prst="bentConnector3">
              <a:avLst>
                <a:gd name="adj1" fmla="val -617837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0874579" y="3895422"/>
              <a:ext cx="1509067" cy="1043363"/>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Verify</a:t>
              </a:r>
              <a:b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b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token</a:t>
              </a:r>
              <a:r>
                <a:rPr lang="en-US"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
              </a:r>
              <a:br>
                <a:rPr lang="en-US"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br>
              <a:r>
                <a:rPr lang="en-US"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signature</a:t>
              </a:r>
            </a:p>
          </p:txBody>
        </p:sp>
      </p:grpSp>
      <p:grpSp>
        <p:nvGrpSpPr>
          <p:cNvPr id="4" name="Group 3"/>
          <p:cNvGrpSpPr/>
          <p:nvPr/>
        </p:nvGrpSpPr>
        <p:grpSpPr>
          <a:xfrm>
            <a:off x="1701014" y="2315198"/>
            <a:ext cx="9029568" cy="605208"/>
            <a:chOff x="1701014" y="2315198"/>
            <a:chExt cx="9029568" cy="605208"/>
          </a:xfrm>
        </p:grpSpPr>
        <p:cxnSp>
          <p:nvCxnSpPr>
            <p:cNvPr id="22" name="Straight Arrow Connector 21"/>
            <p:cNvCxnSpPr/>
            <p:nvPr/>
          </p:nvCxnSpPr>
          <p:spPr>
            <a:xfrm flipH="1">
              <a:off x="1722437" y="2733675"/>
              <a:ext cx="8989676"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21845" y="2315198"/>
              <a:ext cx="9008737"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302 redirect for sign in</a:t>
              </a:r>
            </a:p>
          </p:txBody>
        </p:sp>
        <p:sp>
          <p:nvSpPr>
            <p:cNvPr id="102" name="Rectangle 101"/>
            <p:cNvSpPr/>
            <p:nvPr/>
          </p:nvSpPr>
          <p:spPr bwMode="auto">
            <a:xfrm>
              <a:off x="1701014" y="2537819"/>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p:cNvGrpSpPr/>
          <p:nvPr/>
        </p:nvGrpSpPr>
        <p:grpSpPr>
          <a:xfrm>
            <a:off x="1718736" y="2772398"/>
            <a:ext cx="3472746" cy="606769"/>
            <a:chOff x="1718736" y="2772398"/>
            <a:chExt cx="3472746" cy="606769"/>
          </a:xfrm>
        </p:grpSpPr>
        <p:cxnSp>
          <p:nvCxnSpPr>
            <p:cNvPr id="24" name="Straight Arrow Connector 23"/>
            <p:cNvCxnSpPr/>
            <p:nvPr/>
          </p:nvCxnSpPr>
          <p:spPr>
            <a:xfrm>
              <a:off x="1721845" y="3190875"/>
              <a:ext cx="3353392"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bwMode="auto">
            <a:xfrm>
              <a:off x="5057590" y="2996580"/>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TextBox 78"/>
            <p:cNvSpPr txBox="1"/>
            <p:nvPr/>
          </p:nvSpPr>
          <p:spPr>
            <a:xfrm>
              <a:off x="1718736" y="2772398"/>
              <a:ext cx="3472746"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OpenID</a:t>
              </a: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 Connect request</a:t>
              </a:r>
            </a:p>
          </p:txBody>
        </p:sp>
      </p:grpSp>
      <p:grpSp>
        <p:nvGrpSpPr>
          <p:cNvPr id="9" name="Group 8"/>
          <p:cNvGrpSpPr/>
          <p:nvPr/>
        </p:nvGrpSpPr>
        <p:grpSpPr>
          <a:xfrm>
            <a:off x="1700910" y="3192462"/>
            <a:ext cx="3381712" cy="642979"/>
            <a:chOff x="1700910" y="3192462"/>
            <a:chExt cx="3381712" cy="642979"/>
          </a:xfrm>
        </p:grpSpPr>
        <p:cxnSp>
          <p:nvCxnSpPr>
            <p:cNvPr id="26" name="Straight Arrow Connector 25"/>
            <p:cNvCxnSpPr/>
            <p:nvPr/>
          </p:nvCxnSpPr>
          <p:spPr>
            <a:xfrm flipH="1">
              <a:off x="1721845" y="3648075"/>
              <a:ext cx="3353392" cy="0"/>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718144" y="3192462"/>
              <a:ext cx="3364478"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(user signs in)</a:t>
              </a:r>
            </a:p>
          </p:txBody>
        </p:sp>
        <p:sp>
          <p:nvSpPr>
            <p:cNvPr id="104" name="Rectangle 103"/>
            <p:cNvSpPr/>
            <p:nvPr/>
          </p:nvSpPr>
          <p:spPr bwMode="auto">
            <a:xfrm>
              <a:off x="1700910" y="3452854"/>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1700910" y="4220198"/>
            <a:ext cx="9011201" cy="626106"/>
            <a:chOff x="1700910" y="4220198"/>
            <a:chExt cx="9011201" cy="626106"/>
          </a:xfrm>
        </p:grpSpPr>
        <p:cxnSp>
          <p:nvCxnSpPr>
            <p:cNvPr id="30" name="Straight Arrow Connector 29"/>
            <p:cNvCxnSpPr/>
            <p:nvPr/>
          </p:nvCxnSpPr>
          <p:spPr>
            <a:xfrm flipH="1">
              <a:off x="1721845" y="4640262"/>
              <a:ext cx="8990266" cy="1587"/>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718735" y="4220198"/>
              <a:ext cx="8978607"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a:t>
              </a: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et cookie and return user to page they started on</a:t>
              </a:r>
            </a:p>
          </p:txBody>
        </p:sp>
        <p:sp>
          <p:nvSpPr>
            <p:cNvPr id="105" name="Rectangle 104"/>
            <p:cNvSpPr/>
            <p:nvPr/>
          </p:nvSpPr>
          <p:spPr bwMode="auto">
            <a:xfrm>
              <a:off x="1700910" y="4463717"/>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 name="Group 18"/>
          <p:cNvGrpSpPr/>
          <p:nvPr/>
        </p:nvGrpSpPr>
        <p:grpSpPr>
          <a:xfrm>
            <a:off x="6215720" y="4716462"/>
            <a:ext cx="4498318" cy="647077"/>
            <a:chOff x="6215720" y="4716462"/>
            <a:chExt cx="4498318" cy="647077"/>
          </a:xfrm>
        </p:grpSpPr>
        <p:cxnSp>
          <p:nvCxnSpPr>
            <p:cNvPr id="32" name="Straight Arrow Connector 31"/>
            <p:cNvCxnSpPr/>
            <p:nvPr/>
          </p:nvCxnSpPr>
          <p:spPr>
            <a:xfrm flipH="1">
              <a:off x="6215720" y="5173662"/>
              <a:ext cx="4496391"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249406" y="4716462"/>
              <a:ext cx="4464632"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Redeem </a:t>
              </a:r>
              <a:r>
                <a:rPr lang="en-US" sz="200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auth</a:t>
              </a: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 code</a:t>
              </a:r>
            </a:p>
          </p:txBody>
        </p:sp>
        <p:sp>
          <p:nvSpPr>
            <p:cNvPr id="106" name="Rectangle 105"/>
            <p:cNvSpPr/>
            <p:nvPr/>
          </p:nvSpPr>
          <p:spPr bwMode="auto">
            <a:xfrm>
              <a:off x="6224952" y="4980952"/>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p:cNvGrpSpPr/>
          <p:nvPr/>
        </p:nvGrpSpPr>
        <p:grpSpPr>
          <a:xfrm>
            <a:off x="5125327" y="5249862"/>
            <a:ext cx="5613345" cy="655595"/>
            <a:chOff x="5125327" y="5249862"/>
            <a:chExt cx="5613345" cy="655595"/>
          </a:xfrm>
        </p:grpSpPr>
        <p:cxnSp>
          <p:nvCxnSpPr>
            <p:cNvPr id="34" name="Straight Arrow Connector 33"/>
            <p:cNvCxnSpPr/>
            <p:nvPr/>
          </p:nvCxnSpPr>
          <p:spPr>
            <a:xfrm>
              <a:off x="6215720" y="5707062"/>
              <a:ext cx="4496392"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125327" y="5249862"/>
              <a:ext cx="5588710"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Return access token and refresh token</a:t>
              </a:r>
            </a:p>
          </p:txBody>
        </p:sp>
        <p:sp>
          <p:nvSpPr>
            <p:cNvPr id="107" name="Rectangle 106"/>
            <p:cNvSpPr/>
            <p:nvPr/>
          </p:nvSpPr>
          <p:spPr bwMode="auto">
            <a:xfrm>
              <a:off x="10692953" y="5522870"/>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p:nvPr/>
        </p:nvGrpSpPr>
        <p:grpSpPr>
          <a:xfrm>
            <a:off x="7358128" y="5783262"/>
            <a:ext cx="3355910" cy="649911"/>
            <a:chOff x="7358128" y="5783262"/>
            <a:chExt cx="3355910" cy="649911"/>
          </a:xfrm>
        </p:grpSpPr>
        <p:cxnSp>
          <p:nvCxnSpPr>
            <p:cNvPr id="72" name="Straight Arrow Connector 71"/>
            <p:cNvCxnSpPr/>
            <p:nvPr/>
          </p:nvCxnSpPr>
          <p:spPr>
            <a:xfrm flipH="1">
              <a:off x="7358128" y="6240462"/>
              <a:ext cx="3353983"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bwMode="auto">
            <a:xfrm>
              <a:off x="7361967" y="6050586"/>
              <a:ext cx="45719" cy="382587"/>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TextBox 84"/>
            <p:cNvSpPr txBox="1"/>
            <p:nvPr/>
          </p:nvSpPr>
          <p:spPr>
            <a:xfrm>
              <a:off x="7401192" y="5783262"/>
              <a:ext cx="3312846"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Call the Graph API</a:t>
              </a:r>
            </a:p>
          </p:txBody>
        </p:sp>
      </p:grpSp>
    </p:spTree>
    <p:extLst>
      <p:ext uri="{BB962C8B-B14F-4D97-AF65-F5344CB8AC3E}">
        <p14:creationId xmlns:p14="http://schemas.microsoft.com/office/powerpoint/2010/main" val="1665466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9037" y="1363662"/>
            <a:ext cx="10058399" cy="1828800"/>
          </a:xfrm>
        </p:spPr>
        <p:txBody>
          <a:bodyPr/>
          <a:lstStyle/>
          <a:p>
            <a:r>
              <a:rPr lang="en-US" dirty="0" smtClean="0"/>
              <a:t>Demo:</a:t>
            </a:r>
            <a:r>
              <a:rPr lang="en-US" dirty="0"/>
              <a:t/>
            </a:r>
            <a:br>
              <a:rPr lang="en-US" dirty="0"/>
            </a:br>
            <a:r>
              <a:rPr lang="en-US" dirty="0" smtClean="0"/>
              <a:t/>
            </a:r>
            <a:br>
              <a:rPr lang="en-US" dirty="0" smtClean="0"/>
            </a:br>
            <a:r>
              <a:rPr lang="en-US" dirty="0" smtClean="0"/>
              <a:t>Integrating with Azure AD for Sign </a:t>
            </a:r>
            <a:r>
              <a:rPr lang="en-US" dirty="0"/>
              <a:t>I</a:t>
            </a:r>
            <a:r>
              <a:rPr lang="en-US" dirty="0" smtClean="0"/>
              <a:t>n and Directory Services</a:t>
            </a:r>
            <a:br>
              <a:rPr lang="en-US" dirty="0" smtClean="0"/>
            </a:br>
            <a:r>
              <a:rPr lang="en-US" dirty="0"/>
              <a:t/>
            </a:r>
            <a:br>
              <a:rPr lang="en-US" dirty="0"/>
            </a:br>
            <a:r>
              <a:rPr lang="en-US" sz="3200" dirty="0">
                <a:hlinkClick r:id="rId2"/>
              </a:rPr>
              <a:t>https://</a:t>
            </a:r>
            <a:r>
              <a:rPr lang="en-US" sz="3200" dirty="0" smtClean="0">
                <a:hlinkClick r:id="rId2"/>
              </a:rPr>
              <a:t>github.com/skwan/WebApp-GroupClaims-DotNet</a:t>
            </a:r>
            <a:r>
              <a:rPr lang="en-US" dirty="0" smtClean="0"/>
              <a:t/>
            </a:r>
            <a:br>
              <a:rPr lang="en-US" dirty="0" smtClean="0"/>
            </a:br>
            <a:r>
              <a:rPr lang="en-US" sz="3600" dirty="0" smtClean="0"/>
              <a:t/>
            </a:r>
            <a:br>
              <a:rPr lang="en-US" sz="3600" dirty="0" smtClean="0"/>
            </a:br>
            <a:r>
              <a:rPr lang="en-US" dirty="0" smtClean="0"/>
              <a:t/>
            </a:r>
            <a:br>
              <a:rPr lang="en-US" dirty="0" smtClean="0"/>
            </a:br>
            <a:endParaRPr lang="en-US" dirty="0"/>
          </a:p>
        </p:txBody>
      </p:sp>
    </p:spTree>
    <p:extLst>
      <p:ext uri="{BB962C8B-B14F-4D97-AF65-F5344CB8AC3E}">
        <p14:creationId xmlns:p14="http://schemas.microsoft.com/office/powerpoint/2010/main" val="6906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Authentication Scenarios</a:t>
            </a:r>
            <a:endParaRPr lang="en-US" dirty="0"/>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6" name="TextBox 5"/>
          <p:cNvSpPr txBox="1"/>
          <p:nvPr/>
        </p:nvSpPr>
        <p:spPr>
          <a:xfrm>
            <a:off x="506464" y="5859462"/>
            <a:ext cx="5099598"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chemeClr val="tx1">
                    <a:alpha val="99000"/>
                  </a:schemeClr>
                </a:solidFill>
              </a:rPr>
              <a:t>Clients using wide variety of devices/languages/platforms</a:t>
            </a:r>
          </a:p>
        </p:txBody>
      </p:sp>
      <p:sp>
        <p:nvSpPr>
          <p:cNvPr id="7" name="TextBox 6"/>
          <p:cNvSpPr txBox="1"/>
          <p:nvPr/>
        </p:nvSpPr>
        <p:spPr>
          <a:xfrm>
            <a:off x="6551612" y="5859462"/>
            <a:ext cx="4933114"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chemeClr val="tx1">
                    <a:alpha val="99000"/>
                  </a:schemeClr>
                </a:solidFill>
              </a:rPr>
              <a:t>Server applications using wide variety of platforms/languages</a:t>
            </a:r>
          </a:p>
        </p:txBody>
      </p:sp>
      <p:sp>
        <p:nvSpPr>
          <p:cNvPr id="8" name="Rectangle 7"/>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latin typeface="Segoe UI" pitchFamily="34" charset="0"/>
                <a:ea typeface="Segoe UI" pitchFamily="34" charset="0"/>
                <a:cs typeface="Segoe UI" pitchFamily="34" charset="0"/>
              </a:rPr>
              <a:t>Browser</a:t>
            </a:r>
          </a:p>
        </p:txBody>
      </p:sp>
      <p:sp>
        <p:nvSpPr>
          <p:cNvPr id="9" name="Rectangle 8"/>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latin typeface="Segoe UI" pitchFamily="34" charset="0"/>
                <a:ea typeface="Segoe UI" pitchFamily="34" charset="0"/>
                <a:cs typeface="Segoe UI" pitchFamily="34" charset="0"/>
              </a:rPr>
              <a:t>Native app</a:t>
            </a:r>
          </a:p>
        </p:txBody>
      </p:sp>
      <p:sp>
        <p:nvSpPr>
          <p:cNvPr id="10" name="Rectangle 9"/>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latin typeface="Segoe UI" pitchFamily="34" charset="0"/>
                <a:ea typeface="Segoe UI" pitchFamily="34" charset="0"/>
                <a:cs typeface="Segoe UI" pitchFamily="34" charset="0"/>
              </a:rPr>
              <a:t>Server app</a:t>
            </a:r>
          </a:p>
        </p:txBody>
      </p:sp>
      <p:sp>
        <p:nvSpPr>
          <p:cNvPr id="11" name="Rectangle 10"/>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application</a:t>
            </a:r>
          </a:p>
        </p:txBody>
      </p:sp>
      <p:sp>
        <p:nvSpPr>
          <p:cNvPr id="12" name="Rectangle 11"/>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API</a:t>
            </a:r>
          </a:p>
        </p:txBody>
      </p:sp>
      <p:sp>
        <p:nvSpPr>
          <p:cNvPr id="13" name="Oval 12"/>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4" name="Straight Connector 13"/>
          <p:cNvCxnSpPr>
            <a:stCxn id="13" idx="6"/>
            <a:endCxn id="12"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8"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3"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3"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9" name="Straight Connector 18"/>
          <p:cNvCxnSpPr>
            <a:stCxn id="18" idx="6"/>
            <a:endCxn id="11"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2"/>
            <a:endCxn id="13"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25" name="Rectangle 24"/>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26" name="Rectangle 25"/>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API</a:t>
            </a:r>
          </a:p>
        </p:txBody>
      </p:sp>
      <p:sp>
        <p:nvSpPr>
          <p:cNvPr id="27" name="Rectangle 26"/>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API</a:t>
            </a:r>
          </a:p>
        </p:txBody>
      </p:sp>
      <p:sp>
        <p:nvSpPr>
          <p:cNvPr id="28" name="Oval 27"/>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29" name="Straight Connector 28"/>
          <p:cNvCxnSpPr>
            <a:stCxn id="28" idx="6"/>
            <a:endCxn id="27"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31" name="Straight Connector 30"/>
          <p:cNvCxnSpPr>
            <a:stCxn id="30" idx="6"/>
            <a:endCxn id="26"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28"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30"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3"/>
            <a:endCxn id="13"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js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0386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Authentication Scenarios</a:t>
            </a:r>
            <a:endParaRPr lang="en-US" dirty="0"/>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latin typeface="Segoe UI" pitchFamily="34" charset="0"/>
                <a:ea typeface="Segoe UI" pitchFamily="34" charset="0"/>
                <a:cs typeface="Segoe UI" pitchFamily="34" charset="0"/>
              </a:rPr>
              <a:t>Browser</a:t>
            </a:r>
          </a:p>
        </p:txBody>
      </p:sp>
      <p:sp>
        <p:nvSpPr>
          <p:cNvPr id="7" name="Rectangle 6"/>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latin typeface="Segoe UI" pitchFamily="34" charset="0"/>
                <a:ea typeface="Segoe UI" pitchFamily="34" charset="0"/>
                <a:cs typeface="Segoe UI" pitchFamily="34" charset="0"/>
              </a:rPr>
              <a:t>Native app</a:t>
            </a:r>
          </a:p>
        </p:txBody>
      </p:sp>
      <p:sp>
        <p:nvSpPr>
          <p:cNvPr id="8" name="Rectangle 7"/>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latin typeface="Segoe UI" pitchFamily="34" charset="0"/>
                <a:ea typeface="Segoe UI" pitchFamily="34" charset="0"/>
                <a:cs typeface="Segoe UI" pitchFamily="34" charset="0"/>
              </a:rPr>
              <a:t>Server app</a:t>
            </a:r>
          </a:p>
        </p:txBody>
      </p:sp>
      <p:sp>
        <p:nvSpPr>
          <p:cNvPr id="9" name="Rectangle 8"/>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application</a:t>
            </a:r>
          </a:p>
        </p:txBody>
      </p:sp>
      <p:sp>
        <p:nvSpPr>
          <p:cNvPr id="10" name="Rectangle 9"/>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API</a:t>
            </a:r>
          </a:p>
        </p:txBody>
      </p:sp>
      <p:sp>
        <p:nvSpPr>
          <p:cNvPr id="11" name="Oval 10"/>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2" name="Straight Connector 11"/>
          <p:cNvCxnSpPr>
            <a:stCxn id="11" idx="6"/>
            <a:endCxn id="10"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16"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1"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1"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7" name="Straight Connector 16"/>
          <p:cNvCxnSpPr>
            <a:stCxn id="16" idx="6"/>
            <a:endCxn id="9"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11"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24" name="Rectangle 23"/>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API</a:t>
            </a:r>
          </a:p>
        </p:txBody>
      </p:sp>
      <p:sp>
        <p:nvSpPr>
          <p:cNvPr id="25" name="Rectangle 24"/>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Web API</a:t>
            </a:r>
          </a:p>
        </p:txBody>
      </p:sp>
      <p:sp>
        <p:nvSpPr>
          <p:cNvPr id="26" name="Oval 25"/>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27" name="Straight Connector 26"/>
          <p:cNvCxnSpPr>
            <a:stCxn id="26" idx="6"/>
            <a:endCxn id="25"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29" name="Straight Connector 28"/>
          <p:cNvCxnSpPr>
            <a:stCxn id="28" idx="6"/>
            <a:endCxn id="24"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26"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28"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5692" y="6164291"/>
            <a:ext cx="10839385" cy="5170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chemeClr val="tx1">
                    <a:alpha val="99000"/>
                  </a:schemeClr>
                </a:solidFill>
              </a:rPr>
              <a:t>Standard-based, http-based protocols for maximum platform reach</a:t>
            </a:r>
          </a:p>
        </p:txBody>
      </p:sp>
      <p:sp>
        <p:nvSpPr>
          <p:cNvPr id="33" name="Rectangular Callout 32"/>
          <p:cNvSpPr/>
          <p:nvPr/>
        </p:nvSpPr>
        <p:spPr>
          <a:xfrm>
            <a:off x="3008262" y="136076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WS-Fed, SAML 2.0, </a:t>
            </a:r>
            <a:r>
              <a:rPr lang="en-US" sz="1400" dirty="0" err="1" smtClean="0"/>
              <a:t>OpenID</a:t>
            </a:r>
            <a:r>
              <a:rPr lang="en-US" sz="1400" dirty="0" smtClean="0"/>
              <a:t> Connect</a:t>
            </a:r>
            <a:endParaRPr lang="en-US" sz="1400" dirty="0"/>
          </a:p>
        </p:txBody>
      </p:sp>
      <p:sp>
        <p:nvSpPr>
          <p:cNvPr id="34" name="Rectangular Callout 33"/>
          <p:cNvSpPr/>
          <p:nvPr/>
        </p:nvSpPr>
        <p:spPr>
          <a:xfrm>
            <a:off x="3015046" y="2907374"/>
            <a:ext cx="1730612" cy="655534"/>
          </a:xfrm>
          <a:prstGeom prst="wedgeRectCallout">
            <a:avLst>
              <a:gd name="adj1" fmla="val -20833"/>
              <a:gd name="adj2" fmla="val 7883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OAuth</a:t>
            </a:r>
            <a:r>
              <a:rPr lang="en-US" sz="1400" dirty="0" smtClean="0"/>
              <a:t> 2.0</a:t>
            </a:r>
            <a:endParaRPr lang="en-US" sz="1400" dirty="0"/>
          </a:p>
        </p:txBody>
      </p:sp>
      <p:sp>
        <p:nvSpPr>
          <p:cNvPr id="35" name="Rectangular Callout 34"/>
          <p:cNvSpPr/>
          <p:nvPr/>
        </p:nvSpPr>
        <p:spPr>
          <a:xfrm>
            <a:off x="3015046" y="4932722"/>
            <a:ext cx="1730612" cy="655534"/>
          </a:xfrm>
          <a:prstGeom prst="wedgeRectCallout">
            <a:avLst>
              <a:gd name="adj1" fmla="val -20833"/>
              <a:gd name="adj2" fmla="val -694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OAuth</a:t>
            </a:r>
            <a:r>
              <a:rPr lang="en-US" sz="1400" dirty="0" smtClean="0"/>
              <a:t> 2.0</a:t>
            </a:r>
            <a:endParaRPr lang="en-US" sz="1400" dirty="0"/>
          </a:p>
        </p:txBody>
      </p:sp>
      <p:sp>
        <p:nvSpPr>
          <p:cNvPr id="36" name="Rectangular Callout 35"/>
          <p:cNvSpPr/>
          <p:nvPr/>
        </p:nvSpPr>
        <p:spPr>
          <a:xfrm>
            <a:off x="6145385" y="3183087"/>
            <a:ext cx="1596852" cy="478046"/>
          </a:xfrm>
          <a:prstGeom prst="wedgeRectCallout">
            <a:avLst>
              <a:gd name="adj1" fmla="val -57486"/>
              <a:gd name="adj2" fmla="val -25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OAuth</a:t>
            </a:r>
            <a:r>
              <a:rPr lang="en-US" sz="1400" dirty="0" smtClean="0"/>
              <a:t> 2.0</a:t>
            </a:r>
            <a:endParaRPr lang="en-US" sz="1400" dirty="0"/>
          </a:p>
        </p:txBody>
      </p:sp>
      <p:sp>
        <p:nvSpPr>
          <p:cNvPr id="37" name="Rectangular Callout 36"/>
          <p:cNvSpPr/>
          <p:nvPr/>
        </p:nvSpPr>
        <p:spPr>
          <a:xfrm>
            <a:off x="7102304" y="155792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OAuth</a:t>
            </a:r>
            <a:r>
              <a:rPr lang="en-US" sz="1400" dirty="0" smtClean="0"/>
              <a:t> 2.0</a:t>
            </a:r>
            <a:endParaRPr lang="en-US" sz="1400" dirty="0"/>
          </a:p>
        </p:txBody>
      </p:sp>
      <p:sp>
        <p:nvSpPr>
          <p:cNvPr id="38" name="Rectangular Callout 37"/>
          <p:cNvSpPr/>
          <p:nvPr/>
        </p:nvSpPr>
        <p:spPr>
          <a:xfrm>
            <a:off x="7147975" y="4604215"/>
            <a:ext cx="1730612" cy="655534"/>
          </a:xfrm>
          <a:prstGeom prst="wedgeRectCallout">
            <a:avLst>
              <a:gd name="adj1" fmla="val -20833"/>
              <a:gd name="adj2" fmla="val -7070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OAuth</a:t>
            </a:r>
            <a:r>
              <a:rPr lang="en-US" sz="1400" dirty="0" smtClean="0"/>
              <a:t> 2.0</a:t>
            </a:r>
            <a:endParaRPr lang="en-US" sz="1400" dirty="0"/>
          </a:p>
        </p:txBody>
      </p:sp>
      <p:cxnSp>
        <p:nvCxnSpPr>
          <p:cNvPr id="39" name="Straight Arrow Connector 38"/>
          <p:cNvCxnSpPr>
            <a:stCxn id="40" idx="3"/>
            <a:endCxn id="11"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js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31400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94128" y="1668463"/>
            <a:ext cx="8767709" cy="5029200"/>
          </a:xfrm>
        </p:spPr>
        <p:txBody>
          <a:bodyPr/>
          <a:lstStyle/>
          <a:p>
            <a:r>
              <a:rPr lang="en-US" dirty="0" smtClean="0"/>
              <a:t>RESTful </a:t>
            </a:r>
            <a:r>
              <a:rPr lang="en-US" dirty="0"/>
              <a:t>access to </a:t>
            </a:r>
            <a:r>
              <a:rPr lang="en-US" dirty="0" smtClean="0"/>
              <a:t>directory</a:t>
            </a:r>
            <a:endParaRPr lang="en-US" dirty="0"/>
          </a:p>
          <a:p>
            <a:pPr lvl="1"/>
            <a:r>
              <a:rPr lang="en-US" dirty="0" smtClean="0"/>
              <a:t>Objects:  users</a:t>
            </a:r>
            <a:r>
              <a:rPr lang="en-US" dirty="0"/>
              <a:t>, groups, </a:t>
            </a:r>
            <a:r>
              <a:rPr lang="en-US" dirty="0" smtClean="0"/>
              <a:t>devices</a:t>
            </a:r>
            <a:r>
              <a:rPr lang="en-US" dirty="0"/>
              <a:t>, licenses</a:t>
            </a:r>
          </a:p>
          <a:p>
            <a:pPr lvl="1"/>
            <a:r>
              <a:rPr lang="en-US" dirty="0" smtClean="0"/>
              <a:t>Relationships:  member/</a:t>
            </a:r>
            <a:r>
              <a:rPr lang="en-US" dirty="0" err="1" smtClean="0"/>
              <a:t>memberOf</a:t>
            </a:r>
            <a:r>
              <a:rPr lang="en-US" dirty="0"/>
              <a:t>, </a:t>
            </a:r>
            <a:r>
              <a:rPr lang="en-US" dirty="0" smtClean="0"/>
              <a:t>manager/</a:t>
            </a:r>
            <a:r>
              <a:rPr lang="en-US" dirty="0" err="1" smtClean="0"/>
              <a:t>directReport</a:t>
            </a:r>
            <a:endParaRPr lang="en-US" dirty="0"/>
          </a:p>
          <a:p>
            <a:pPr lvl="1"/>
            <a:r>
              <a:rPr lang="en-US" dirty="0" smtClean="0"/>
              <a:t>POST</a:t>
            </a:r>
            <a:r>
              <a:rPr lang="en-US" dirty="0"/>
              <a:t>, GET, PATCH, DELETE to create, read, update, </a:t>
            </a:r>
            <a:r>
              <a:rPr lang="en-US" dirty="0" smtClean="0"/>
              <a:t>delete</a:t>
            </a:r>
          </a:p>
          <a:p>
            <a:pPr lvl="1"/>
            <a:r>
              <a:rPr lang="en-US" dirty="0" smtClean="0"/>
              <a:t>Full text search (in preview)</a:t>
            </a:r>
          </a:p>
          <a:p>
            <a:pPr lvl="1"/>
            <a:r>
              <a:rPr lang="en-US" dirty="0" smtClean="0"/>
              <a:t>Supports CORS</a:t>
            </a:r>
            <a:endParaRPr lang="en-US" dirty="0"/>
          </a:p>
          <a:p>
            <a:pPr lvl="1"/>
            <a:r>
              <a:rPr lang="en-US" dirty="0"/>
              <a:t>Response in </a:t>
            </a:r>
            <a:r>
              <a:rPr lang="en-US" dirty="0" smtClean="0"/>
              <a:t>JSON (optionally XML)</a:t>
            </a:r>
            <a:endParaRPr lang="en-US" dirty="0"/>
          </a:p>
          <a:p>
            <a:pPr lvl="1"/>
            <a:r>
              <a:rPr lang="en-US" dirty="0" smtClean="0"/>
              <a:t>OData v3 compatible (v4 support coming soon)</a:t>
            </a:r>
            <a:endParaRPr lang="en-US" dirty="0"/>
          </a:p>
          <a:p>
            <a:pPr lvl="1"/>
            <a:r>
              <a:rPr lang="en-US" dirty="0" err="1" smtClean="0"/>
              <a:t>.Net</a:t>
            </a:r>
            <a:r>
              <a:rPr lang="en-US" dirty="0" smtClean="0"/>
              <a:t>, Cordova, iOS, Android libraries available</a:t>
            </a:r>
          </a:p>
          <a:p>
            <a:pPr lvl="1"/>
            <a:r>
              <a:rPr lang="en-US" dirty="0" smtClean="0"/>
              <a:t>Check out the API ref at:  </a:t>
            </a:r>
            <a:r>
              <a:rPr lang="en-US" u="sng" dirty="0">
                <a:hlinkClick r:id="rId2"/>
              </a:rPr>
              <a:t>https://msdn.microsoft.com/en-us/Library/Azure/Ad/Graph/api/api-catalog</a:t>
            </a:r>
            <a:endParaRPr lang="en-US" dirty="0"/>
          </a:p>
        </p:txBody>
      </p:sp>
      <p:sp>
        <p:nvSpPr>
          <p:cNvPr id="3" name="Title 2"/>
          <p:cNvSpPr>
            <a:spLocks noGrp="1"/>
          </p:cNvSpPr>
          <p:nvPr>
            <p:ph type="title"/>
          </p:nvPr>
        </p:nvSpPr>
        <p:spPr/>
        <p:txBody>
          <a:bodyPr/>
          <a:lstStyle/>
          <a:p>
            <a:r>
              <a:rPr lang="en-US" dirty="0" smtClean="0"/>
              <a:t>Azure AD Graph API</a:t>
            </a:r>
            <a:endParaRPr lang="en-US" dirty="0"/>
          </a:p>
        </p:txBody>
      </p:sp>
      <p:sp>
        <p:nvSpPr>
          <p:cNvPr id="6" name="Text Placeholder 5"/>
          <p:cNvSpPr>
            <a:spLocks noGrp="1"/>
          </p:cNvSpPr>
          <p:nvPr>
            <p:ph type="body" sz="quarter" idx="11"/>
          </p:nvPr>
        </p:nvSpPr>
        <p:spPr/>
        <p:txBody>
          <a:bodyPr/>
          <a:lstStyle/>
          <a:p>
            <a:pPr algn="ctr"/>
            <a:r>
              <a:rPr lang="en-US" i="1" dirty="0" smtClean="0"/>
              <a:t>Azure AD doesn’t support LDAP as a query protocol – REST is simpler and cloud and mobile friendlier</a:t>
            </a:r>
            <a:endParaRPr lang="en-US" i="1" dirty="0"/>
          </a:p>
        </p:txBody>
      </p:sp>
    </p:spTree>
    <p:extLst>
      <p:ext uri="{BB962C8B-B14F-4D97-AF65-F5344CB8AC3E}">
        <p14:creationId xmlns:p14="http://schemas.microsoft.com/office/powerpoint/2010/main" val="41719634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336846"/>
          </a:xfrm>
        </p:spPr>
        <p:txBody>
          <a:bodyPr/>
          <a:lstStyle/>
          <a:p>
            <a:pPr lvl="1"/>
            <a:endParaRPr lang="en-US" sz="2000" dirty="0" smtClean="0"/>
          </a:p>
          <a:p>
            <a:r>
              <a:rPr lang="en-US" sz="3600" dirty="0" smtClean="0"/>
              <a:t>Client:  Active Directory Authentication Library (ADAL)</a:t>
            </a:r>
          </a:p>
          <a:p>
            <a:pPr lvl="1"/>
            <a:r>
              <a:rPr lang="en-US" dirty="0" err="1" smtClean="0"/>
              <a:t>.Net</a:t>
            </a:r>
            <a:r>
              <a:rPr lang="en-US" dirty="0" smtClean="0"/>
              <a:t>, Windows Store, Windows Phone</a:t>
            </a:r>
          </a:p>
          <a:p>
            <a:pPr lvl="1"/>
            <a:r>
              <a:rPr lang="en-US" dirty="0" smtClean="0"/>
              <a:t>JavaScript</a:t>
            </a:r>
          </a:p>
          <a:p>
            <a:pPr lvl="1"/>
            <a:r>
              <a:rPr lang="en-US" dirty="0" smtClean="0"/>
              <a:t>iOS</a:t>
            </a:r>
          </a:p>
          <a:p>
            <a:pPr lvl="1"/>
            <a:r>
              <a:rPr lang="en-US" dirty="0" smtClean="0"/>
              <a:t>Android</a:t>
            </a:r>
            <a:endParaRPr lang="en-US" sz="2000" dirty="0" smtClean="0"/>
          </a:p>
          <a:p>
            <a:r>
              <a:rPr lang="en-US" sz="3600" dirty="0" smtClean="0"/>
              <a:t>Server</a:t>
            </a:r>
          </a:p>
          <a:p>
            <a:pPr lvl="1"/>
            <a:r>
              <a:rPr lang="en-US" dirty="0" err="1" smtClean="0"/>
              <a:t>.Net</a:t>
            </a:r>
            <a:r>
              <a:rPr lang="en-US" dirty="0" smtClean="0"/>
              <a:t>:  </a:t>
            </a:r>
            <a:r>
              <a:rPr lang="en-US" dirty="0" err="1" smtClean="0"/>
              <a:t>ASP.Net</a:t>
            </a:r>
            <a:r>
              <a:rPr lang="en-US" dirty="0" smtClean="0"/>
              <a:t> OWIN middleware for </a:t>
            </a:r>
            <a:r>
              <a:rPr lang="en-US" dirty="0" err="1" smtClean="0"/>
              <a:t>OpenID</a:t>
            </a:r>
            <a:r>
              <a:rPr lang="en-US" dirty="0" smtClean="0"/>
              <a:t> Connect and OAuth 2.0</a:t>
            </a:r>
          </a:p>
          <a:p>
            <a:pPr lvl="1"/>
            <a:r>
              <a:rPr lang="en-US" dirty="0" smtClean="0"/>
              <a:t>Node.js</a:t>
            </a:r>
            <a:endParaRPr lang="en-US" sz="2000" dirty="0" smtClean="0"/>
          </a:p>
          <a:p>
            <a:r>
              <a:rPr lang="en-US" sz="3600" dirty="0" smtClean="0"/>
              <a:t>In use today by Office apps, Visual Studio, and more</a:t>
            </a:r>
          </a:p>
          <a:p>
            <a:r>
              <a:rPr lang="en-US" sz="3600" dirty="0" smtClean="0"/>
              <a:t>More languages to come!</a:t>
            </a:r>
          </a:p>
        </p:txBody>
      </p:sp>
      <p:sp>
        <p:nvSpPr>
          <p:cNvPr id="3" name="Title 2"/>
          <p:cNvSpPr>
            <a:spLocks noGrp="1"/>
          </p:cNvSpPr>
          <p:nvPr>
            <p:ph type="title"/>
          </p:nvPr>
        </p:nvSpPr>
        <p:spPr/>
        <p:txBody>
          <a:bodyPr/>
          <a:lstStyle/>
          <a:p>
            <a:r>
              <a:rPr lang="en-US" dirty="0" smtClean="0"/>
              <a:t>OSS Libraries:  </a:t>
            </a:r>
            <a:r>
              <a:rPr lang="en-US" dirty="0">
                <a:hlinkClick r:id="rId2"/>
              </a:rPr>
              <a:t>http://</a:t>
            </a:r>
            <a:r>
              <a:rPr lang="en-US" dirty="0" smtClean="0">
                <a:hlinkClick r:id="rId2"/>
              </a:rPr>
              <a:t>github.com/AzureAD</a:t>
            </a:r>
            <a:endParaRPr lang="en-US" dirty="0"/>
          </a:p>
        </p:txBody>
      </p:sp>
      <p:sp>
        <p:nvSpPr>
          <p:cNvPr id="2" name="TextBox 1"/>
          <p:cNvSpPr txBox="1"/>
          <p:nvPr/>
        </p:nvSpPr>
        <p:spPr>
          <a:xfrm>
            <a:off x="6159673" y="2115029"/>
            <a:ext cx="2268364" cy="1846659"/>
          </a:xfrm>
          <a:prstGeom prst="rect">
            <a:avLst/>
          </a:prstGeom>
          <a:noFill/>
        </p:spPr>
        <p:txBody>
          <a:bodyPr wrap="square" lIns="182880" tIns="146304" rIns="182880" bIns="146304" rtlCol="0">
            <a:spAutoFit/>
          </a:bodyPr>
          <a:lstStyle/>
          <a:p>
            <a:pPr marL="584200" lvl="1" indent="-241300">
              <a:lnSpc>
                <a:spcPct val="90000"/>
              </a:lnSpc>
              <a:spcBef>
                <a:spcPct val="20000"/>
              </a:spcBef>
              <a:buSzPct val="90000"/>
              <a:buFont typeface="Arial" pitchFamily="34" charset="0"/>
              <a:buChar char="•"/>
            </a:pPr>
            <a:r>
              <a:rPr lang="en-US" sz="2400" dirty="0" err="1">
                <a:gradFill>
                  <a:gsLst>
                    <a:gs pos="1250">
                      <a:schemeClr val="tx1"/>
                    </a:gs>
                    <a:gs pos="100000">
                      <a:schemeClr val="tx1"/>
                    </a:gs>
                  </a:gsLst>
                  <a:lin ang="5400000" scaled="0"/>
                </a:gradFill>
              </a:rPr>
              <a:t>Xamarin</a:t>
            </a:r>
            <a:endParaRPr lang="en-US" sz="2400" dirty="0">
              <a:gradFill>
                <a:gsLst>
                  <a:gs pos="1250">
                    <a:schemeClr val="tx1"/>
                  </a:gs>
                  <a:gs pos="100000">
                    <a:schemeClr val="tx1"/>
                  </a:gs>
                </a:gsLst>
                <a:lin ang="5400000" scaled="0"/>
              </a:gradFill>
            </a:endParaRPr>
          </a:p>
          <a:p>
            <a:pPr marL="584200" lvl="1" indent="-241300">
              <a:lnSpc>
                <a:spcPct val="90000"/>
              </a:lnSpc>
              <a:spcBef>
                <a:spcPct val="20000"/>
              </a:spcBef>
              <a:buSzPct val="90000"/>
              <a:buFont typeface="Arial" pitchFamily="34" charset="0"/>
              <a:buChar char="•"/>
            </a:pPr>
            <a:r>
              <a:rPr lang="en-US" sz="2400" dirty="0">
                <a:gradFill>
                  <a:gsLst>
                    <a:gs pos="1250">
                      <a:schemeClr val="tx1"/>
                    </a:gs>
                    <a:gs pos="100000">
                      <a:schemeClr val="tx1"/>
                    </a:gs>
                  </a:gsLst>
                  <a:lin ang="5400000" scaled="0"/>
                </a:gradFill>
              </a:rPr>
              <a:t>Cordova</a:t>
            </a:r>
          </a:p>
          <a:p>
            <a:pPr marL="584200" lvl="1" indent="-241300">
              <a:lnSpc>
                <a:spcPct val="90000"/>
              </a:lnSpc>
              <a:spcBef>
                <a:spcPct val="20000"/>
              </a:spcBef>
              <a:buSzPct val="90000"/>
              <a:buFont typeface="Arial" pitchFamily="34" charset="0"/>
              <a:buChar char="•"/>
            </a:pPr>
            <a:r>
              <a:rPr lang="en-US" sz="2400" dirty="0">
                <a:gradFill>
                  <a:gsLst>
                    <a:gs pos="1250">
                      <a:schemeClr val="tx1"/>
                    </a:gs>
                    <a:gs pos="100000">
                      <a:schemeClr val="tx1"/>
                    </a:gs>
                  </a:gsLst>
                  <a:lin ang="5400000" scaled="0"/>
                </a:gradFill>
              </a:rPr>
              <a:t>Node.js</a:t>
            </a:r>
          </a:p>
          <a:p>
            <a:pPr marL="584200" lvl="1" indent="-241300">
              <a:lnSpc>
                <a:spcPct val="90000"/>
              </a:lnSpc>
              <a:spcBef>
                <a:spcPct val="20000"/>
              </a:spcBef>
              <a:buSzPct val="90000"/>
              <a:buFont typeface="Arial" pitchFamily="34" charset="0"/>
              <a:buChar char="•"/>
            </a:pPr>
            <a:r>
              <a:rPr lang="en-US" sz="2400" dirty="0" smtClean="0">
                <a:gradFill>
                  <a:gsLst>
                    <a:gs pos="1250">
                      <a:schemeClr val="tx1"/>
                    </a:gs>
                    <a:gs pos="100000">
                      <a:schemeClr val="tx1"/>
                    </a:gs>
                  </a:gsLst>
                  <a:lin ang="5400000" scaled="0"/>
                </a:gradFill>
              </a:rPr>
              <a:t>Java</a:t>
            </a:r>
            <a:endParaRPr lang="en-US" sz="24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877324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Futures:</a:t>
            </a:r>
            <a:br>
              <a:rPr lang="en-US" dirty="0" smtClean="0"/>
            </a:br>
            <a:r>
              <a:rPr lang="en-US" dirty="0"/>
              <a:t/>
            </a:r>
            <a:br>
              <a:rPr lang="en-US" dirty="0"/>
            </a:br>
            <a:r>
              <a:rPr lang="en-US" dirty="0" smtClean="0"/>
              <a:t>There’s lots more coming!</a:t>
            </a:r>
            <a:endParaRPr lang="en-US" dirty="0"/>
          </a:p>
        </p:txBody>
      </p:sp>
    </p:spTree>
    <p:extLst>
      <p:ext uri="{BB962C8B-B14F-4D97-AF65-F5344CB8AC3E}">
        <p14:creationId xmlns:p14="http://schemas.microsoft.com/office/powerpoint/2010/main" val="18104054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Reduce exposure of keys to dev/ops</a:t>
            </a:r>
          </a:p>
          <a:p>
            <a:pPr lvl="1"/>
            <a:r>
              <a:rPr lang="en-US" dirty="0" smtClean="0"/>
              <a:t>Keys stored encrypted in Key Vault service</a:t>
            </a:r>
          </a:p>
          <a:p>
            <a:pPr lvl="1"/>
            <a:r>
              <a:rPr lang="en-US" dirty="0" smtClean="0"/>
              <a:t>Store secrets e.g. Storage keys</a:t>
            </a:r>
          </a:p>
          <a:p>
            <a:pPr lvl="1"/>
            <a:r>
              <a:rPr lang="en-US" dirty="0" smtClean="0"/>
              <a:t>Store and perform key operations e.g. encryption keys</a:t>
            </a:r>
          </a:p>
          <a:p>
            <a:r>
              <a:rPr lang="en-US" dirty="0" smtClean="0"/>
              <a:t>Enable customer to bring own keys</a:t>
            </a:r>
          </a:p>
          <a:p>
            <a:pPr lvl="1"/>
            <a:r>
              <a:rPr lang="en-US" dirty="0" smtClean="0"/>
              <a:t>Many customers need control for compliance purposes</a:t>
            </a:r>
          </a:p>
          <a:p>
            <a:r>
              <a:rPr lang="en-US" dirty="0" smtClean="0"/>
              <a:t>Access to keys monitored and audited</a:t>
            </a:r>
          </a:p>
          <a:p>
            <a:pPr lvl="1"/>
            <a:r>
              <a:rPr lang="en-US" dirty="0" smtClean="0"/>
              <a:t>Only Azure AD users/apps can be granted access to keys</a:t>
            </a:r>
          </a:p>
          <a:p>
            <a:pPr lvl="1"/>
            <a:r>
              <a:rPr lang="en-US" dirty="0" smtClean="0"/>
              <a:t>If identity revoked from Azure AD, access to keys lost</a:t>
            </a:r>
          </a:p>
        </p:txBody>
      </p:sp>
      <p:sp>
        <p:nvSpPr>
          <p:cNvPr id="4" name="Title 3"/>
          <p:cNvSpPr>
            <a:spLocks noGrp="1"/>
          </p:cNvSpPr>
          <p:nvPr>
            <p:ph type="title"/>
          </p:nvPr>
        </p:nvSpPr>
        <p:spPr/>
        <p:txBody>
          <a:bodyPr/>
          <a:lstStyle/>
          <a:p>
            <a:r>
              <a:rPr lang="en-US" dirty="0" smtClean="0"/>
              <a:t>Key Vault – Safeguarding Keys and Secrets</a:t>
            </a:r>
            <a:endParaRPr lang="en-US" dirty="0"/>
          </a:p>
        </p:txBody>
      </p:sp>
      <p:sp>
        <p:nvSpPr>
          <p:cNvPr id="6" name="Text Placeholder 5"/>
          <p:cNvSpPr>
            <a:spLocks noGrp="1"/>
          </p:cNvSpPr>
          <p:nvPr>
            <p:ph type="body" sz="quarter" idx="11"/>
          </p:nvPr>
        </p:nvSpPr>
        <p:spPr/>
        <p:txBody>
          <a:bodyPr/>
          <a:lstStyle/>
          <a:p>
            <a:pPr algn="ctr"/>
            <a:r>
              <a:rPr lang="en-US" i="1" dirty="0" smtClean="0"/>
              <a:t>Key Vault is designed to promote good key hygiene and aid in meeting compliance requirements</a:t>
            </a:r>
          </a:p>
          <a:p>
            <a:pPr algn="ctr"/>
            <a:r>
              <a:rPr lang="en-US" i="1" dirty="0" smtClean="0"/>
              <a:t>- </a:t>
            </a:r>
            <a:r>
              <a:rPr lang="en-US" i="1" dirty="0"/>
              <a:t>i</a:t>
            </a:r>
            <a:r>
              <a:rPr lang="en-US" i="1" dirty="0" smtClean="0"/>
              <a:t>n preview now</a:t>
            </a:r>
            <a:endParaRPr lang="en-US" i="1" dirty="0"/>
          </a:p>
        </p:txBody>
      </p:sp>
      <p:sp>
        <p:nvSpPr>
          <p:cNvPr id="7" name="Rectangle 6"/>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650327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9038" y="1058862"/>
            <a:ext cx="10058399" cy="1828800"/>
          </a:xfrm>
        </p:spPr>
        <p:txBody>
          <a:bodyPr/>
          <a:lstStyle/>
          <a:p>
            <a:r>
              <a:rPr lang="en-US" dirty="0" smtClean="0"/>
              <a:t>“If you are successful, enterprise customers will require you to integrate your application with their enterprise identity management system.”</a:t>
            </a:r>
            <a:endParaRPr lang="en-US" dirty="0"/>
          </a:p>
        </p:txBody>
      </p:sp>
      <p:sp>
        <p:nvSpPr>
          <p:cNvPr id="7" name="TextBox 6"/>
          <p:cNvSpPr txBox="1"/>
          <p:nvPr/>
        </p:nvSpPr>
        <p:spPr>
          <a:xfrm rot="21431590">
            <a:off x="6393117" y="3534474"/>
            <a:ext cx="5111399" cy="1043363"/>
          </a:xfrm>
          <a:prstGeom prst="rect">
            <a:avLst/>
          </a:prstGeom>
          <a:noFill/>
        </p:spPr>
        <p:txBody>
          <a:bodyPr wrap="none" lIns="182880" tIns="146304" rIns="182880" bIns="146304" rtlCol="0">
            <a:spAutoFit/>
          </a:bodyPr>
          <a:lstStyle/>
          <a:p>
            <a:pPr>
              <a:lnSpc>
                <a:spcPct val="90000"/>
              </a:lnSpc>
              <a:spcAft>
                <a:spcPts val="600"/>
              </a:spcAft>
            </a:pPr>
            <a:r>
              <a:rPr lang="en-US" sz="5400" i="1" dirty="0" smtClean="0"/>
              <a:t>Active Directory</a:t>
            </a:r>
          </a:p>
        </p:txBody>
      </p:sp>
      <p:sp>
        <p:nvSpPr>
          <p:cNvPr id="2" name="Freeform 1"/>
          <p:cNvSpPr/>
          <p:nvPr/>
        </p:nvSpPr>
        <p:spPr bwMode="auto">
          <a:xfrm>
            <a:off x="6523037" y="2784592"/>
            <a:ext cx="3810000" cy="69172"/>
          </a:xfrm>
          <a:custGeom>
            <a:avLst/>
            <a:gdLst>
              <a:gd name="connsiteX0" fmla="*/ 0 w 4333875"/>
              <a:gd name="connsiteY0" fmla="*/ 42823 h 90448"/>
              <a:gd name="connsiteX1" fmla="*/ 200025 w 4333875"/>
              <a:gd name="connsiteY1" fmla="*/ 52348 h 90448"/>
              <a:gd name="connsiteX2" fmla="*/ 266700 w 4333875"/>
              <a:gd name="connsiteY2" fmla="*/ 61873 h 90448"/>
              <a:gd name="connsiteX3" fmla="*/ 381000 w 4333875"/>
              <a:gd name="connsiteY3" fmla="*/ 71398 h 90448"/>
              <a:gd name="connsiteX4" fmla="*/ 600075 w 4333875"/>
              <a:gd name="connsiteY4" fmla="*/ 61873 h 90448"/>
              <a:gd name="connsiteX5" fmla="*/ 1028700 w 4333875"/>
              <a:gd name="connsiteY5" fmla="*/ 61873 h 90448"/>
              <a:gd name="connsiteX6" fmla="*/ 1085850 w 4333875"/>
              <a:gd name="connsiteY6" fmla="*/ 52348 h 90448"/>
              <a:gd name="connsiteX7" fmla="*/ 1200150 w 4333875"/>
              <a:gd name="connsiteY7" fmla="*/ 42823 h 90448"/>
              <a:gd name="connsiteX8" fmla="*/ 1285875 w 4333875"/>
              <a:gd name="connsiteY8" fmla="*/ 33298 h 90448"/>
              <a:gd name="connsiteX9" fmla="*/ 2095500 w 4333875"/>
              <a:gd name="connsiteY9" fmla="*/ 14248 h 90448"/>
              <a:gd name="connsiteX10" fmla="*/ 2219325 w 4333875"/>
              <a:gd name="connsiteY10" fmla="*/ 4723 h 90448"/>
              <a:gd name="connsiteX11" fmla="*/ 2609850 w 4333875"/>
              <a:gd name="connsiteY11" fmla="*/ 23773 h 90448"/>
              <a:gd name="connsiteX12" fmla="*/ 2686050 w 4333875"/>
              <a:gd name="connsiteY12" fmla="*/ 33298 h 90448"/>
              <a:gd name="connsiteX13" fmla="*/ 2733675 w 4333875"/>
              <a:gd name="connsiteY13" fmla="*/ 42823 h 90448"/>
              <a:gd name="connsiteX14" fmla="*/ 2886075 w 4333875"/>
              <a:gd name="connsiteY14" fmla="*/ 52348 h 90448"/>
              <a:gd name="connsiteX15" fmla="*/ 3171825 w 4333875"/>
              <a:gd name="connsiteY15" fmla="*/ 80923 h 90448"/>
              <a:gd name="connsiteX16" fmla="*/ 3238500 w 4333875"/>
              <a:gd name="connsiteY16" fmla="*/ 90448 h 90448"/>
              <a:gd name="connsiteX17" fmla="*/ 3705225 w 4333875"/>
              <a:gd name="connsiteY17" fmla="*/ 71398 h 90448"/>
              <a:gd name="connsiteX18" fmla="*/ 3762375 w 4333875"/>
              <a:gd name="connsiteY18" fmla="*/ 61873 h 90448"/>
              <a:gd name="connsiteX19" fmla="*/ 3952875 w 4333875"/>
              <a:gd name="connsiteY19" fmla="*/ 52348 h 90448"/>
              <a:gd name="connsiteX20" fmla="*/ 4029075 w 4333875"/>
              <a:gd name="connsiteY20" fmla="*/ 33298 h 90448"/>
              <a:gd name="connsiteX21" fmla="*/ 4095750 w 4333875"/>
              <a:gd name="connsiteY21" fmla="*/ 23773 h 90448"/>
              <a:gd name="connsiteX22" fmla="*/ 4333875 w 4333875"/>
              <a:gd name="connsiteY22" fmla="*/ 14248 h 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33875" h="90448">
                <a:moveTo>
                  <a:pt x="0" y="42823"/>
                </a:moveTo>
                <a:cubicBezTo>
                  <a:pt x="66675" y="45998"/>
                  <a:pt x="133444" y="47592"/>
                  <a:pt x="200025" y="52348"/>
                </a:cubicBezTo>
                <a:cubicBezTo>
                  <a:pt x="222419" y="53948"/>
                  <a:pt x="244373" y="59523"/>
                  <a:pt x="266700" y="61873"/>
                </a:cubicBezTo>
                <a:cubicBezTo>
                  <a:pt x="304722" y="65875"/>
                  <a:pt x="342900" y="68223"/>
                  <a:pt x="381000" y="71398"/>
                </a:cubicBezTo>
                <a:cubicBezTo>
                  <a:pt x="454025" y="68223"/>
                  <a:pt x="526981" y="61873"/>
                  <a:pt x="600075" y="61873"/>
                </a:cubicBezTo>
                <a:cubicBezTo>
                  <a:pt x="1143051" y="61873"/>
                  <a:pt x="565716" y="85022"/>
                  <a:pt x="1028700" y="61873"/>
                </a:cubicBezTo>
                <a:cubicBezTo>
                  <a:pt x="1047750" y="58698"/>
                  <a:pt x="1066655" y="54481"/>
                  <a:pt x="1085850" y="52348"/>
                </a:cubicBezTo>
                <a:cubicBezTo>
                  <a:pt x="1123848" y="48126"/>
                  <a:pt x="1162090" y="46448"/>
                  <a:pt x="1200150" y="42823"/>
                </a:cubicBezTo>
                <a:cubicBezTo>
                  <a:pt x="1228771" y="40097"/>
                  <a:pt x="1257300" y="36473"/>
                  <a:pt x="1285875" y="33298"/>
                </a:cubicBezTo>
                <a:cubicBezTo>
                  <a:pt x="1575050" y="-38996"/>
                  <a:pt x="1280248" y="31594"/>
                  <a:pt x="2095500" y="14248"/>
                </a:cubicBezTo>
                <a:cubicBezTo>
                  <a:pt x="2136888" y="13367"/>
                  <a:pt x="2178050" y="7898"/>
                  <a:pt x="2219325" y="4723"/>
                </a:cubicBezTo>
                <a:lnTo>
                  <a:pt x="2609850" y="23773"/>
                </a:lnTo>
                <a:cubicBezTo>
                  <a:pt x="2635372" y="25736"/>
                  <a:pt x="2660750" y="29406"/>
                  <a:pt x="2686050" y="33298"/>
                </a:cubicBezTo>
                <a:cubicBezTo>
                  <a:pt x="2702051" y="35760"/>
                  <a:pt x="2717559" y="41288"/>
                  <a:pt x="2733675" y="42823"/>
                </a:cubicBezTo>
                <a:cubicBezTo>
                  <a:pt x="2784345" y="47649"/>
                  <a:pt x="2835275" y="49173"/>
                  <a:pt x="2886075" y="52348"/>
                </a:cubicBezTo>
                <a:cubicBezTo>
                  <a:pt x="3043670" y="83867"/>
                  <a:pt x="2948987" y="69781"/>
                  <a:pt x="3171825" y="80923"/>
                </a:cubicBezTo>
                <a:cubicBezTo>
                  <a:pt x="3194050" y="84098"/>
                  <a:pt x="3216049" y="90448"/>
                  <a:pt x="3238500" y="90448"/>
                </a:cubicBezTo>
                <a:cubicBezTo>
                  <a:pt x="3465252" y="90448"/>
                  <a:pt x="3521584" y="84515"/>
                  <a:pt x="3705225" y="71398"/>
                </a:cubicBezTo>
                <a:cubicBezTo>
                  <a:pt x="3724275" y="68223"/>
                  <a:pt x="3743119" y="63354"/>
                  <a:pt x="3762375" y="61873"/>
                </a:cubicBezTo>
                <a:cubicBezTo>
                  <a:pt x="3825767" y="56997"/>
                  <a:pt x="3889657" y="59121"/>
                  <a:pt x="3952875" y="52348"/>
                </a:cubicBezTo>
                <a:cubicBezTo>
                  <a:pt x="3978908" y="49559"/>
                  <a:pt x="4003156" y="37001"/>
                  <a:pt x="4029075" y="33298"/>
                </a:cubicBezTo>
                <a:cubicBezTo>
                  <a:pt x="4051300" y="30123"/>
                  <a:pt x="4073423" y="26123"/>
                  <a:pt x="4095750" y="23773"/>
                </a:cubicBezTo>
                <a:cubicBezTo>
                  <a:pt x="4218801" y="10820"/>
                  <a:pt x="4206777" y="14248"/>
                  <a:pt x="4333875" y="14248"/>
                </a:cubicBezTo>
              </a:path>
            </a:pathLst>
          </a:cu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Freeform 2"/>
          <p:cNvSpPr/>
          <p:nvPr/>
        </p:nvSpPr>
        <p:spPr bwMode="auto">
          <a:xfrm>
            <a:off x="1352549" y="3409950"/>
            <a:ext cx="7151687" cy="152400"/>
          </a:xfrm>
          <a:custGeom>
            <a:avLst/>
            <a:gdLst>
              <a:gd name="connsiteX0" fmla="*/ 0 w 5143500"/>
              <a:gd name="connsiteY0" fmla="*/ 0 h 152400"/>
              <a:gd name="connsiteX1" fmla="*/ 1828800 w 5143500"/>
              <a:gd name="connsiteY1" fmla="*/ 57150 h 152400"/>
              <a:gd name="connsiteX2" fmla="*/ 2028825 w 5143500"/>
              <a:gd name="connsiteY2" fmla="*/ 47625 h 152400"/>
              <a:gd name="connsiteX3" fmla="*/ 2257425 w 5143500"/>
              <a:gd name="connsiteY3" fmla="*/ 28575 h 152400"/>
              <a:gd name="connsiteX4" fmla="*/ 3000375 w 5143500"/>
              <a:gd name="connsiteY4" fmla="*/ 38100 h 152400"/>
              <a:gd name="connsiteX5" fmla="*/ 3171825 w 5143500"/>
              <a:gd name="connsiteY5" fmla="*/ 47625 h 152400"/>
              <a:gd name="connsiteX6" fmla="*/ 3371850 w 5143500"/>
              <a:gd name="connsiteY6" fmla="*/ 57150 h 152400"/>
              <a:gd name="connsiteX7" fmla="*/ 3467100 w 5143500"/>
              <a:gd name="connsiteY7" fmla="*/ 66675 h 152400"/>
              <a:gd name="connsiteX8" fmla="*/ 3543300 w 5143500"/>
              <a:gd name="connsiteY8" fmla="*/ 76200 h 152400"/>
              <a:gd name="connsiteX9" fmla="*/ 3724275 w 5143500"/>
              <a:gd name="connsiteY9" fmla="*/ 85725 h 152400"/>
              <a:gd name="connsiteX10" fmla="*/ 3781425 w 5143500"/>
              <a:gd name="connsiteY10" fmla="*/ 95250 h 152400"/>
              <a:gd name="connsiteX11" fmla="*/ 4219575 w 5143500"/>
              <a:gd name="connsiteY11" fmla="*/ 114300 h 152400"/>
              <a:gd name="connsiteX12" fmla="*/ 4276725 w 5143500"/>
              <a:gd name="connsiteY12" fmla="*/ 123825 h 152400"/>
              <a:gd name="connsiteX13" fmla="*/ 4314825 w 5143500"/>
              <a:gd name="connsiteY13" fmla="*/ 133350 h 152400"/>
              <a:gd name="connsiteX14" fmla="*/ 4410075 w 5143500"/>
              <a:gd name="connsiteY14" fmla="*/ 142875 h 152400"/>
              <a:gd name="connsiteX15" fmla="*/ 4476750 w 5143500"/>
              <a:gd name="connsiteY15" fmla="*/ 152400 h 152400"/>
              <a:gd name="connsiteX16" fmla="*/ 5143500 w 5143500"/>
              <a:gd name="connsiteY16"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43500" h="152400">
                <a:moveTo>
                  <a:pt x="0" y="0"/>
                </a:moveTo>
                <a:lnTo>
                  <a:pt x="1828800" y="57150"/>
                </a:lnTo>
                <a:cubicBezTo>
                  <a:pt x="1895532" y="58716"/>
                  <a:pt x="1962190" y="51545"/>
                  <a:pt x="2028825" y="47625"/>
                </a:cubicBezTo>
                <a:cubicBezTo>
                  <a:pt x="2098041" y="43553"/>
                  <a:pt x="2187305" y="34950"/>
                  <a:pt x="2257425" y="28575"/>
                </a:cubicBezTo>
                <a:lnTo>
                  <a:pt x="3000375" y="38100"/>
                </a:lnTo>
                <a:cubicBezTo>
                  <a:pt x="3057601" y="39292"/>
                  <a:pt x="3114662" y="44694"/>
                  <a:pt x="3171825" y="47625"/>
                </a:cubicBezTo>
                <a:lnTo>
                  <a:pt x="3371850" y="57150"/>
                </a:lnTo>
                <a:lnTo>
                  <a:pt x="3467100" y="66675"/>
                </a:lnTo>
                <a:cubicBezTo>
                  <a:pt x="3492541" y="69502"/>
                  <a:pt x="3517772" y="74309"/>
                  <a:pt x="3543300" y="76200"/>
                </a:cubicBezTo>
                <a:cubicBezTo>
                  <a:pt x="3603543" y="80662"/>
                  <a:pt x="3663950" y="82550"/>
                  <a:pt x="3724275" y="85725"/>
                </a:cubicBezTo>
                <a:cubicBezTo>
                  <a:pt x="3743325" y="88900"/>
                  <a:pt x="3762245" y="92993"/>
                  <a:pt x="3781425" y="95250"/>
                </a:cubicBezTo>
                <a:cubicBezTo>
                  <a:pt x="3932230" y="112992"/>
                  <a:pt x="4056195" y="109632"/>
                  <a:pt x="4219575" y="114300"/>
                </a:cubicBezTo>
                <a:cubicBezTo>
                  <a:pt x="4238625" y="117475"/>
                  <a:pt x="4257787" y="120037"/>
                  <a:pt x="4276725" y="123825"/>
                </a:cubicBezTo>
                <a:cubicBezTo>
                  <a:pt x="4289562" y="126392"/>
                  <a:pt x="4301866" y="131499"/>
                  <a:pt x="4314825" y="133350"/>
                </a:cubicBezTo>
                <a:cubicBezTo>
                  <a:pt x="4346413" y="137863"/>
                  <a:pt x="4378385" y="139147"/>
                  <a:pt x="4410075" y="142875"/>
                </a:cubicBezTo>
                <a:cubicBezTo>
                  <a:pt x="4432372" y="145498"/>
                  <a:pt x="4454525" y="149225"/>
                  <a:pt x="4476750" y="152400"/>
                </a:cubicBezTo>
                <a:cubicBezTo>
                  <a:pt x="4838543" y="135955"/>
                  <a:pt x="4616378" y="142875"/>
                  <a:pt x="5143500" y="142875"/>
                </a:cubicBezTo>
              </a:path>
            </a:pathLst>
          </a:cu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p:cNvSpPr txBox="1"/>
          <p:nvPr/>
        </p:nvSpPr>
        <p:spPr>
          <a:xfrm>
            <a:off x="1189038" y="4187708"/>
            <a:ext cx="2971647"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latin typeface="+mj-lt"/>
              </a:rPr>
              <a:t>- Stuart Kwan</a:t>
            </a:r>
          </a:p>
        </p:txBody>
      </p:sp>
    </p:spTree>
    <p:extLst>
      <p:ext uri="{BB962C8B-B14F-4D97-AF65-F5344CB8AC3E}">
        <p14:creationId xmlns:p14="http://schemas.microsoft.com/office/powerpoint/2010/main" val="3133954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207579"/>
          </a:xfrm>
        </p:spPr>
        <p:txBody>
          <a:bodyPr/>
          <a:lstStyle/>
          <a:p>
            <a:r>
              <a:rPr lang="en-US" dirty="0" smtClean="0"/>
              <a:t>Reduce dev/ops exposure to Storage keys</a:t>
            </a:r>
          </a:p>
          <a:p>
            <a:r>
              <a:rPr lang="en-US" dirty="0" smtClean="0"/>
              <a:t>At setup time</a:t>
            </a:r>
          </a:p>
          <a:p>
            <a:pPr marL="800100" lvl="1" indent="-457200">
              <a:buFont typeface="+mj-lt"/>
              <a:buAutoNum type="arabicPeriod"/>
            </a:pPr>
            <a:r>
              <a:rPr lang="en-US" dirty="0"/>
              <a:t>Developer creates Key Vault, adds Storage keys</a:t>
            </a:r>
          </a:p>
          <a:p>
            <a:pPr marL="800100" lvl="1" indent="-457200">
              <a:buFont typeface="+mj-lt"/>
              <a:buAutoNum type="arabicPeriod"/>
            </a:pPr>
            <a:r>
              <a:rPr lang="en-US" dirty="0" smtClean="0"/>
              <a:t>Developer registers new application in Azure AD</a:t>
            </a:r>
          </a:p>
          <a:p>
            <a:pPr marL="800100" lvl="1" indent="-457200">
              <a:buFont typeface="+mj-lt"/>
              <a:buAutoNum type="arabicPeriod"/>
            </a:pPr>
            <a:r>
              <a:rPr lang="en-US" dirty="0" smtClean="0"/>
              <a:t>Developer creates cert as credential for app and uploads to Azure and Azure AD</a:t>
            </a:r>
          </a:p>
          <a:p>
            <a:pPr marL="800100" lvl="1" indent="-457200">
              <a:buFont typeface="+mj-lt"/>
              <a:buAutoNum type="arabicPeriod"/>
            </a:pPr>
            <a:r>
              <a:rPr lang="en-US" dirty="0" smtClean="0"/>
              <a:t>Developer grants application identity access to Storage keys</a:t>
            </a:r>
          </a:p>
          <a:p>
            <a:r>
              <a:rPr lang="en-US" dirty="0" smtClean="0"/>
              <a:t>At runtime</a:t>
            </a:r>
          </a:p>
          <a:p>
            <a:pPr marL="800100" lvl="1" indent="-457200">
              <a:buFont typeface="+mj-lt"/>
              <a:buAutoNum type="arabicPeriod"/>
            </a:pPr>
            <a:r>
              <a:rPr lang="en-US" dirty="0" smtClean="0"/>
              <a:t>Application requests token to Key Vault from Azure AD</a:t>
            </a:r>
          </a:p>
          <a:p>
            <a:pPr marL="800100" lvl="1" indent="-457200">
              <a:buFont typeface="+mj-lt"/>
              <a:buAutoNum type="arabicPeriod"/>
            </a:pPr>
            <a:r>
              <a:rPr lang="en-US" dirty="0" smtClean="0"/>
              <a:t>Application retrieves Storage secrets from Key Vault</a:t>
            </a:r>
          </a:p>
          <a:p>
            <a:r>
              <a:rPr lang="en-US" dirty="0"/>
              <a:t>Net – no secrets in source code</a:t>
            </a:r>
          </a:p>
        </p:txBody>
      </p:sp>
      <p:sp>
        <p:nvSpPr>
          <p:cNvPr id="5" name="Title 4"/>
          <p:cNvSpPr>
            <a:spLocks noGrp="1"/>
          </p:cNvSpPr>
          <p:nvPr>
            <p:ph type="title"/>
          </p:nvPr>
        </p:nvSpPr>
        <p:spPr/>
        <p:txBody>
          <a:bodyPr/>
          <a:lstStyle/>
          <a:p>
            <a:r>
              <a:rPr lang="en-US" dirty="0" smtClean="0"/>
              <a:t>Key Vault Example:  Protect Storage Keys</a:t>
            </a:r>
            <a:endParaRPr lang="en-US" dirty="0"/>
          </a:p>
        </p:txBody>
      </p:sp>
      <p:sp>
        <p:nvSpPr>
          <p:cNvPr id="7" name="Rectangle 6"/>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8071362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Azure AD security, availability, and scalability for customer IDM</a:t>
            </a:r>
          </a:p>
          <a:p>
            <a:r>
              <a:rPr lang="en-US" dirty="0" smtClean="0"/>
              <a:t>Adds B2C features to Azure AD</a:t>
            </a:r>
          </a:p>
          <a:p>
            <a:pPr lvl="1"/>
            <a:r>
              <a:rPr lang="en-US" dirty="0" smtClean="0"/>
              <a:t>Social </a:t>
            </a:r>
            <a:r>
              <a:rPr lang="en-US" dirty="0" err="1" smtClean="0"/>
              <a:t>IdPs</a:t>
            </a:r>
            <a:r>
              <a:rPr lang="en-US" dirty="0" smtClean="0"/>
              <a:t> and “application local accounts”</a:t>
            </a:r>
          </a:p>
          <a:p>
            <a:pPr lvl="1"/>
            <a:r>
              <a:rPr lang="en-US" dirty="0" smtClean="0"/>
              <a:t>Self-service sign up, password reset, profile management</a:t>
            </a:r>
          </a:p>
          <a:p>
            <a:pPr lvl="1"/>
            <a:r>
              <a:rPr lang="en-US" dirty="0" smtClean="0"/>
              <a:t>Customizable sign in and sign up UI</a:t>
            </a:r>
          </a:p>
          <a:p>
            <a:pPr lvl="1"/>
            <a:r>
              <a:rPr lang="en-US" dirty="0" smtClean="0"/>
              <a:t>Same protocols, libraries, and programming model</a:t>
            </a:r>
          </a:p>
          <a:p>
            <a:r>
              <a:rPr lang="en-US" dirty="0" smtClean="0"/>
              <a:t>Consumption based pricing</a:t>
            </a:r>
          </a:p>
          <a:p>
            <a:pPr lvl="1"/>
            <a:r>
              <a:rPr lang="en-US" dirty="0" smtClean="0"/>
              <a:t>Meters for # of users and # of authentications</a:t>
            </a:r>
            <a:endParaRPr lang="en-US" dirty="0"/>
          </a:p>
        </p:txBody>
      </p:sp>
      <p:sp>
        <p:nvSpPr>
          <p:cNvPr id="3" name="Title 2"/>
          <p:cNvSpPr>
            <a:spLocks noGrp="1"/>
          </p:cNvSpPr>
          <p:nvPr>
            <p:ph type="title"/>
          </p:nvPr>
        </p:nvSpPr>
        <p:spPr/>
        <p:txBody>
          <a:bodyPr/>
          <a:lstStyle/>
          <a:p>
            <a:r>
              <a:rPr lang="en-US" dirty="0" smtClean="0"/>
              <a:t>Azure AD B2C:  “</a:t>
            </a:r>
            <a:r>
              <a:rPr lang="en-US" dirty="0" err="1" smtClean="0"/>
              <a:t>IDMaaS</a:t>
            </a:r>
            <a:r>
              <a:rPr lang="en-US" dirty="0" smtClean="0"/>
              <a:t> for Applications”</a:t>
            </a:r>
            <a:endParaRPr lang="en-US" dirty="0"/>
          </a:p>
        </p:txBody>
      </p:sp>
      <p:sp>
        <p:nvSpPr>
          <p:cNvPr id="6" name="Text Placeholder 5"/>
          <p:cNvSpPr>
            <a:spLocks noGrp="1"/>
          </p:cNvSpPr>
          <p:nvPr>
            <p:ph type="body" sz="quarter" idx="11"/>
          </p:nvPr>
        </p:nvSpPr>
        <p:spPr/>
        <p:txBody>
          <a:bodyPr/>
          <a:lstStyle/>
          <a:p>
            <a:pPr algn="ctr"/>
            <a:r>
              <a:rPr lang="en-US" i="1" dirty="0" smtClean="0"/>
              <a:t>The goal of </a:t>
            </a:r>
            <a:br>
              <a:rPr lang="en-US" i="1" dirty="0" smtClean="0"/>
            </a:br>
            <a:r>
              <a:rPr lang="en-US" i="1" dirty="0" smtClean="0"/>
              <a:t>Azure AD B2C is to provide all IDM functions an app needs to handle a customer audience – </a:t>
            </a:r>
          </a:p>
          <a:p>
            <a:pPr algn="ctr"/>
            <a:r>
              <a:rPr lang="en-US" i="1" dirty="0" smtClean="0"/>
              <a:t>preview coming soon</a:t>
            </a:r>
            <a:endParaRPr lang="en-US" i="1" dirty="0"/>
          </a:p>
        </p:txBody>
      </p:sp>
      <p:sp>
        <p:nvSpPr>
          <p:cNvPr id="7" name="Rectangle 6"/>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121238906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8" y="2928651"/>
            <a:ext cx="7868748" cy="392484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253" y="808362"/>
            <a:ext cx="4163006" cy="6058746"/>
          </a:xfrm>
          <a:prstGeom prst="rect">
            <a:avLst/>
          </a:prstGeom>
        </p:spPr>
      </p:pic>
      <p:sp>
        <p:nvSpPr>
          <p:cNvPr id="5" name="Title 4"/>
          <p:cNvSpPr>
            <a:spLocks noGrp="1"/>
          </p:cNvSpPr>
          <p:nvPr>
            <p:ph type="title"/>
          </p:nvPr>
        </p:nvSpPr>
        <p:spPr/>
        <p:txBody>
          <a:bodyPr/>
          <a:lstStyle/>
          <a:p>
            <a:r>
              <a:rPr lang="en-US" dirty="0" smtClean="0"/>
              <a:t>Azure AD B2C</a:t>
            </a:r>
            <a:endParaRPr lang="en-US" dirty="0"/>
          </a:p>
        </p:txBody>
      </p:sp>
      <p:sp>
        <p:nvSpPr>
          <p:cNvPr id="15" name="Rectangle 14"/>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grpSp>
        <p:nvGrpSpPr>
          <p:cNvPr id="36" name="Group 35"/>
          <p:cNvGrpSpPr/>
          <p:nvPr/>
        </p:nvGrpSpPr>
        <p:grpSpPr>
          <a:xfrm>
            <a:off x="317717" y="434491"/>
            <a:ext cx="8566169" cy="5805971"/>
            <a:chOff x="317717" y="434491"/>
            <a:chExt cx="8566169" cy="5805971"/>
          </a:xfrm>
        </p:grpSpPr>
        <p:sp>
          <p:nvSpPr>
            <p:cNvPr id="8" name="TextBox 7"/>
            <p:cNvSpPr txBox="1"/>
            <p:nvPr/>
          </p:nvSpPr>
          <p:spPr>
            <a:xfrm>
              <a:off x="317717" y="1856109"/>
              <a:ext cx="1787157"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Customize</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UI</a:t>
              </a:r>
            </a:p>
          </p:txBody>
        </p:sp>
        <p:sp>
          <p:nvSpPr>
            <p:cNvPr id="9" name="TextBox 8"/>
            <p:cNvSpPr txBox="1"/>
            <p:nvPr/>
          </p:nvSpPr>
          <p:spPr>
            <a:xfrm>
              <a:off x="2298489" y="1456617"/>
              <a:ext cx="2292935"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Social and</a:t>
              </a:r>
              <a:r>
                <a:rPr lang="en-US" sz="2400" dirty="0">
                  <a:gradFill>
                    <a:gsLst>
                      <a:gs pos="2917">
                        <a:schemeClr val="tx1"/>
                      </a:gs>
                      <a:gs pos="30000">
                        <a:schemeClr val="tx1"/>
                      </a:gs>
                    </a:gsLst>
                    <a:lin ang="5400000" scaled="0"/>
                  </a:gradFill>
                </a:rPr>
                <a:t/>
              </a:r>
              <a:br>
                <a:rPr lang="en-US" sz="2400" dirty="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local accounts</a:t>
              </a:r>
            </a:p>
          </p:txBody>
        </p:sp>
        <p:sp>
          <p:nvSpPr>
            <p:cNvPr id="10" name="TextBox 9"/>
            <p:cNvSpPr txBox="1"/>
            <p:nvPr/>
          </p:nvSpPr>
          <p:spPr>
            <a:xfrm>
              <a:off x="4934368" y="434491"/>
              <a:ext cx="3320461"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Define attributes to </a:t>
              </a:r>
            </a:p>
            <a:p>
              <a:pPr algn="ctr">
                <a:lnSpc>
                  <a:spcPct val="90000"/>
                </a:lnSpc>
                <a:spcAft>
                  <a:spcPts val="600"/>
                </a:spcAft>
              </a:pPr>
              <a:r>
                <a:rPr lang="en-US" sz="2400" dirty="0" smtClean="0">
                  <a:gradFill>
                    <a:gsLst>
                      <a:gs pos="2917">
                        <a:schemeClr val="tx1"/>
                      </a:gs>
                      <a:gs pos="30000">
                        <a:schemeClr val="tx1"/>
                      </a:gs>
                    </a:gsLst>
                    <a:lin ang="5400000" scaled="0"/>
                  </a:gradFill>
                </a:rPr>
                <a:t>gather during sign up</a:t>
              </a:r>
            </a:p>
          </p:txBody>
        </p:sp>
        <p:cxnSp>
          <p:nvCxnSpPr>
            <p:cNvPr id="12" name="Straight Arrow Connector 11"/>
            <p:cNvCxnSpPr>
              <a:stCxn id="8" idx="2"/>
            </p:cNvCxnSpPr>
            <p:nvPr/>
          </p:nvCxnSpPr>
          <p:spPr>
            <a:xfrm>
              <a:off x="1211296" y="2816372"/>
              <a:ext cx="270340" cy="471411"/>
            </a:xfrm>
            <a:prstGeom prst="straightConnector1">
              <a:avLst/>
            </a:prstGeom>
            <a:ln w="762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p:cNvCxnSpPr>
            <p:nvPr/>
          </p:nvCxnSpPr>
          <p:spPr>
            <a:xfrm>
              <a:off x="3444957" y="2416880"/>
              <a:ext cx="1347111" cy="2162350"/>
            </a:xfrm>
            <a:prstGeom prst="straightConnector1">
              <a:avLst/>
            </a:prstGeom>
            <a:ln w="762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287068" y="1456617"/>
              <a:ext cx="1596818" cy="4174245"/>
            </a:xfrm>
            <a:prstGeom prst="straightConnector1">
              <a:avLst/>
            </a:prstGeom>
            <a:ln w="762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flipH="1">
              <a:off x="2224244" y="2416880"/>
              <a:ext cx="1220713" cy="2162350"/>
            </a:xfrm>
            <a:prstGeom prst="straightConnector1">
              <a:avLst/>
            </a:prstGeom>
            <a:ln w="762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68156" y="1844805"/>
              <a:ext cx="2619949"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Handles sign up,</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password reset</a:t>
              </a:r>
            </a:p>
          </p:txBody>
        </p:sp>
        <p:cxnSp>
          <p:nvCxnSpPr>
            <p:cNvPr id="28" name="Straight Arrow Connector 27"/>
            <p:cNvCxnSpPr>
              <a:stCxn id="25" idx="2"/>
            </p:cNvCxnSpPr>
            <p:nvPr/>
          </p:nvCxnSpPr>
          <p:spPr>
            <a:xfrm flipH="1">
              <a:off x="5978130" y="2805068"/>
              <a:ext cx="1" cy="3435394"/>
            </a:xfrm>
            <a:prstGeom prst="straightConnector1">
              <a:avLst/>
            </a:prstGeom>
            <a:ln w="762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p:cNvCxnSpPr>
            <p:nvPr/>
          </p:nvCxnSpPr>
          <p:spPr>
            <a:xfrm>
              <a:off x="5978131" y="2805068"/>
              <a:ext cx="1011247" cy="2749594"/>
            </a:xfrm>
            <a:prstGeom prst="straightConnector1">
              <a:avLst/>
            </a:prstGeom>
            <a:ln w="762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5875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Many apps want to sign users in from both Microsoft account and Azure AD</a:t>
            </a:r>
          </a:p>
          <a:p>
            <a:r>
              <a:rPr lang="en-US" dirty="0" smtClean="0"/>
              <a:t>Working on unified dev experience</a:t>
            </a:r>
          </a:p>
          <a:p>
            <a:pPr lvl="1"/>
            <a:r>
              <a:rPr lang="en-US" dirty="0" smtClean="0"/>
              <a:t>Single endpoint, </a:t>
            </a:r>
            <a:r>
              <a:rPr lang="en-US" dirty="0" err="1" smtClean="0"/>
              <a:t>OpenID</a:t>
            </a:r>
            <a:r>
              <a:rPr lang="en-US" dirty="0" smtClean="0"/>
              <a:t> Connect and OAuth 2.0</a:t>
            </a:r>
          </a:p>
          <a:p>
            <a:pPr lvl="1"/>
            <a:r>
              <a:rPr lang="en-US" dirty="0" smtClean="0"/>
              <a:t>Single SDK</a:t>
            </a:r>
          </a:p>
          <a:p>
            <a:pPr lvl="1"/>
            <a:r>
              <a:rPr lang="en-US" dirty="0" smtClean="0"/>
              <a:t>Single end user sign in experience</a:t>
            </a:r>
          </a:p>
          <a:p>
            <a:pPr lvl="1"/>
            <a:r>
              <a:rPr lang="en-US" dirty="0" smtClean="0"/>
              <a:t>Single streamlined app registration experience, outside of Azure portal, no Azure subscription required</a:t>
            </a:r>
          </a:p>
          <a:p>
            <a:r>
              <a:rPr lang="en-US" dirty="0" smtClean="0"/>
              <a:t>Works with unified Office business + consumer APIs</a:t>
            </a:r>
            <a:endParaRPr lang="en-US" dirty="0"/>
          </a:p>
        </p:txBody>
      </p:sp>
      <p:sp>
        <p:nvSpPr>
          <p:cNvPr id="3" name="Title 2"/>
          <p:cNvSpPr>
            <a:spLocks noGrp="1"/>
          </p:cNvSpPr>
          <p:nvPr>
            <p:ph type="title"/>
          </p:nvPr>
        </p:nvSpPr>
        <p:spPr/>
        <p:txBody>
          <a:bodyPr/>
          <a:lstStyle/>
          <a:p>
            <a:r>
              <a:rPr lang="en-US" dirty="0" smtClean="0"/>
              <a:t>Microsoft account + Azure AD</a:t>
            </a:r>
            <a:endParaRPr lang="en-US" dirty="0"/>
          </a:p>
        </p:txBody>
      </p:sp>
      <p:sp>
        <p:nvSpPr>
          <p:cNvPr id="6" name="Text Placeholder 5"/>
          <p:cNvSpPr>
            <a:spLocks noGrp="1"/>
          </p:cNvSpPr>
          <p:nvPr>
            <p:ph type="body" sz="quarter" idx="11"/>
          </p:nvPr>
        </p:nvSpPr>
        <p:spPr/>
        <p:txBody>
          <a:bodyPr/>
          <a:lstStyle/>
          <a:p>
            <a:pPr algn="ctr"/>
            <a:r>
              <a:rPr lang="en-US" i="1" dirty="0" smtClean="0"/>
              <a:t>Making it easier to support both Microsoft account and Azure AD sign-in in the same app - </a:t>
            </a:r>
          </a:p>
          <a:p>
            <a:pPr algn="ctr"/>
            <a:r>
              <a:rPr lang="en-US" i="1" dirty="0"/>
              <a:t>p</a:t>
            </a:r>
            <a:r>
              <a:rPr lang="en-US" i="1" dirty="0" smtClean="0"/>
              <a:t>review coming soon</a:t>
            </a:r>
            <a:endParaRPr lang="en-US" i="1" dirty="0"/>
          </a:p>
        </p:txBody>
      </p:sp>
      <p:sp>
        <p:nvSpPr>
          <p:cNvPr id="7" name="Rectangle 6"/>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314354310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sign in with an Azure AD account</a:t>
            </a:r>
            <a:endParaRPr lang="en-US" dirty="0"/>
          </a:p>
        </p:txBody>
      </p:sp>
    </p:spTree>
    <p:extLst>
      <p:ext uri="{BB962C8B-B14F-4D97-AF65-F5344CB8AC3E}">
        <p14:creationId xmlns:p14="http://schemas.microsoft.com/office/powerpoint/2010/main" val="19095727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Account + Azure AD</a:t>
            </a:r>
            <a:endParaRPr lang="en-US" dirty="0"/>
          </a:p>
        </p:txBody>
      </p:sp>
      <p:grpSp>
        <p:nvGrpSpPr>
          <p:cNvPr id="26" name="Group 25"/>
          <p:cNvGrpSpPr/>
          <p:nvPr/>
        </p:nvGrpSpPr>
        <p:grpSpPr>
          <a:xfrm>
            <a:off x="2027237" y="1212849"/>
            <a:ext cx="8146634" cy="5531293"/>
            <a:chOff x="624114" y="433432"/>
            <a:chExt cx="8877073" cy="6027237"/>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8" name="TextBox 27"/>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29" name="TextBox 28"/>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75514" y="1541469"/>
            <a:ext cx="4931293" cy="5143169"/>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8617" y="6264564"/>
            <a:ext cx="603251" cy="237383"/>
          </a:xfrm>
          <a:prstGeom prst="rect">
            <a:avLst/>
          </a:prstGeom>
        </p:spPr>
      </p:pic>
      <p:sp>
        <p:nvSpPr>
          <p:cNvPr id="34" name="TextBox 4"/>
          <p:cNvSpPr txBox="1"/>
          <p:nvPr/>
        </p:nvSpPr>
        <p:spPr>
          <a:xfrm>
            <a:off x="7955220" y="2319362"/>
            <a:ext cx="1896648" cy="447542"/>
          </a:xfrm>
          <a:prstGeom prst="rect">
            <a:avLst/>
          </a:prstGeom>
          <a:noFill/>
        </p:spPr>
        <p:txBody>
          <a:bodyPr wrap="none" lIns="0" tIns="0" rIns="0" bIns="0" rtlCol="0" anchor="ctr">
            <a:noAutofit/>
          </a:bodyPr>
          <a:lstStyle/>
          <a:p>
            <a:pPr defTabSz="914400"/>
            <a:r>
              <a:rPr lang="en-US" dirty="0" err="1" smtClean="0">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smtClean="0">
                <a:solidFill>
                  <a:prstClr val="black">
                    <a:lumMod val="95000"/>
                    <a:lumOff val="5000"/>
                  </a:prstClr>
                </a:solidFill>
                <a:latin typeface="Segoe UI Light" panose="020B0502040204020203" pitchFamily="34" charset="0"/>
                <a:cs typeface="Segoe UI Light" panose="020B0502040204020203" pitchFamily="34" charset="0"/>
              </a:rPr>
              <a:t> </a:t>
            </a:r>
            <a:r>
              <a:rPr lang="en-US" dirty="0">
                <a:solidFill>
                  <a:prstClr val="black">
                    <a:lumMod val="95000"/>
                    <a:lumOff val="5000"/>
                  </a:prstClr>
                </a:solidFill>
                <a:latin typeface="Segoe UI Light" panose="020B0502040204020203" pitchFamily="34" charset="0"/>
                <a:cs typeface="Segoe UI Light" panose="020B0502040204020203" pitchFamily="34" charset="0"/>
              </a:rPr>
              <a:t>C</a:t>
            </a:r>
            <a:r>
              <a:rPr lang="en-US" dirty="0" smtClean="0">
                <a:solidFill>
                  <a:prstClr val="black">
                    <a:lumMod val="95000"/>
                    <a:lumOff val="5000"/>
                  </a:prstClr>
                </a:solidFill>
                <a:latin typeface="Segoe UI Light" panose="020B0502040204020203" pitchFamily="34" charset="0"/>
                <a:cs typeface="Segoe UI Light" panose="020B0502040204020203" pitchFamily="34" charset="0"/>
              </a:rPr>
              <a:t>alendar</a:t>
            </a:r>
            <a:endParaRPr lang="en-US" dirty="0">
              <a:solidFill>
                <a:prstClr val="black">
                  <a:lumMod val="95000"/>
                  <a:lumOff val="5000"/>
                </a:prstClr>
              </a:solidFill>
              <a:latin typeface="Segoe UI Light" panose="020B0502040204020203" pitchFamily="34" charset="0"/>
              <a:cs typeface="Segoe UI Light" panose="020B0502040204020203" pitchFamily="34" charset="0"/>
            </a:endParaRPr>
          </a:p>
        </p:txBody>
      </p:sp>
      <p:sp>
        <p:nvSpPr>
          <p:cNvPr id="35" name="Rectangle 34"/>
          <p:cNvSpPr/>
          <p:nvPr/>
        </p:nvSpPr>
        <p:spPr>
          <a:xfrm>
            <a:off x="7337653"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6" name="Rectangle 35"/>
          <p:cNvSpPr/>
          <p:nvPr/>
        </p:nvSpPr>
        <p:spPr>
          <a:xfrm>
            <a:off x="7337653"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333619"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Microsoft account (personal or business)</a:t>
            </a:r>
            <a:endParaRPr lang="en-US" sz="700" dirty="0">
              <a:solidFill>
                <a:prstClr val="black"/>
              </a:solidFill>
              <a:latin typeface="Segoe UI" panose="020B0502040204020203" pitchFamily="34" charset="0"/>
              <a:cs typeface="Segoe UI" panose="020B0502040204020203" pitchFamily="34" charset="0"/>
            </a:endParaRPr>
          </a:p>
        </p:txBody>
      </p:sp>
      <p:sp>
        <p:nvSpPr>
          <p:cNvPr id="39" name="TextBox 38"/>
          <p:cNvSpPr txBox="1"/>
          <p:nvPr/>
        </p:nvSpPr>
        <p:spPr>
          <a:xfrm>
            <a:off x="7336323" y="4744109"/>
            <a:ext cx="2639589" cy="661720"/>
          </a:xfrm>
          <a:prstGeom prst="rect">
            <a:avLst/>
          </a:prstGeom>
          <a:noFill/>
        </p:spPr>
        <p:txBody>
          <a:bodyPr wrap="square" lIns="0" tIns="0" rIns="0" bIns="0" rtlCol="0">
            <a:spAutoFit/>
          </a:bodyPr>
          <a:lstStyle/>
          <a:p>
            <a:pPr defTabSz="914400">
              <a:lnSpc>
                <a:spcPts val="1400"/>
              </a:lnSpc>
              <a:tabLst>
                <a:tab pos="3200400" algn="r"/>
              </a:tabLst>
            </a:pPr>
            <a:r>
              <a:rPr lang="en-US" sz="800" dirty="0" smtClean="0">
                <a:solidFill>
                  <a:srgbClr val="0072C6"/>
                </a:solidFill>
                <a:cs typeface="Segoe UI" panose="020B0502040204020203" pitchFamily="34" charset="0"/>
              </a:rPr>
              <a:t>Can’t access your account?</a:t>
            </a:r>
          </a:p>
          <a:p>
            <a:pPr defTabSz="914400">
              <a:lnSpc>
                <a:spcPts val="1400"/>
              </a:lnSpc>
              <a:tabLst>
                <a:tab pos="3200400" algn="r"/>
              </a:tabLst>
            </a:pPr>
            <a:r>
              <a:rPr lang="en-US" sz="800" dirty="0" smtClean="0">
                <a:solidFill>
                  <a:srgbClr val="0072C6"/>
                </a:solidFill>
                <a:cs typeface="Segoe UI" panose="020B0502040204020203" pitchFamily="34" charset="0"/>
              </a:rPr>
              <a:t>Other sign in options</a:t>
            </a:r>
          </a:p>
          <a:p>
            <a:pPr defTabSz="914400">
              <a:lnSpc>
                <a:spcPts val="1400"/>
              </a:lnSpc>
              <a:tabLst>
                <a:tab pos="3200400" algn="r"/>
              </a:tabLst>
            </a:pPr>
            <a:r>
              <a:rPr lang="en-US" sz="800" dirty="0" smtClean="0">
                <a:solidFill>
                  <a:srgbClr val="0072C6"/>
                </a:solidFill>
                <a:cs typeface="Segoe UI" panose="020B0502040204020203" pitchFamily="34" charset="0"/>
              </a:rPr>
              <a:t>Get a new account</a:t>
            </a:r>
            <a:endParaRPr lang="en-US" sz="800" dirty="0" smtClean="0">
              <a:solidFill>
                <a:prstClr val="black"/>
              </a:solidFill>
              <a:cs typeface="Segoe UI" panose="020B0502040204020203" pitchFamily="34" charset="0"/>
            </a:endParaRPr>
          </a:p>
          <a:p>
            <a:pPr defTabSz="914400">
              <a:tabLst>
                <a:tab pos="3200400" algn="r"/>
              </a:tabLst>
            </a:pPr>
            <a:endParaRPr lang="en-US" sz="800" dirty="0" smtClean="0">
              <a:solidFill>
                <a:prstClr val="black"/>
              </a:solidFill>
              <a:cs typeface="Segoe UI" panose="020B0502040204020203" pitchFamily="34" charset="0"/>
            </a:endParaRPr>
          </a:p>
        </p:txBody>
      </p:sp>
      <p:sp>
        <p:nvSpPr>
          <p:cNvPr id="40" name="Rectangle 39"/>
          <p:cNvSpPr/>
          <p:nvPr/>
        </p:nvSpPr>
        <p:spPr>
          <a:xfrm>
            <a:off x="7337652" y="4083763"/>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41" name="Rectangle 40"/>
          <p:cNvSpPr/>
          <p:nvPr/>
        </p:nvSpPr>
        <p:spPr>
          <a:xfrm>
            <a:off x="8126010" y="4083763"/>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476" y="3139656"/>
            <a:ext cx="103332" cy="103332"/>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6056" y="2310716"/>
            <a:ext cx="518675" cy="464833"/>
          </a:xfrm>
          <a:prstGeom prst="rect">
            <a:avLst/>
          </a:prstGeom>
        </p:spPr>
      </p:pic>
      <p:sp>
        <p:nvSpPr>
          <p:cNvPr id="44" name="TextBox 43"/>
          <p:cNvSpPr txBox="1"/>
          <p:nvPr/>
        </p:nvSpPr>
        <p:spPr>
          <a:xfrm>
            <a:off x="7357275"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21" name="Rectangle 20"/>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4356287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Account + Azure AD</a:t>
            </a:r>
            <a:endParaRPr lang="en-US" dirty="0"/>
          </a:p>
        </p:txBody>
      </p:sp>
      <p:grpSp>
        <p:nvGrpSpPr>
          <p:cNvPr id="26" name="Group 25"/>
          <p:cNvGrpSpPr/>
          <p:nvPr/>
        </p:nvGrpSpPr>
        <p:grpSpPr>
          <a:xfrm>
            <a:off x="2027237" y="1212849"/>
            <a:ext cx="8146634" cy="5531293"/>
            <a:chOff x="624114" y="433432"/>
            <a:chExt cx="8877073" cy="6027237"/>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8" name="TextBox 27"/>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29" name="TextBox 28"/>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75514" y="1541469"/>
            <a:ext cx="4931293" cy="5143169"/>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8617" y="6264564"/>
            <a:ext cx="603251" cy="237383"/>
          </a:xfrm>
          <a:prstGeom prst="rect">
            <a:avLst/>
          </a:prstGeom>
        </p:spPr>
      </p:pic>
      <p:sp>
        <p:nvSpPr>
          <p:cNvPr id="34" name="TextBox 4"/>
          <p:cNvSpPr txBox="1"/>
          <p:nvPr/>
        </p:nvSpPr>
        <p:spPr>
          <a:xfrm>
            <a:off x="7955220" y="2319362"/>
            <a:ext cx="1896648" cy="447542"/>
          </a:xfrm>
          <a:prstGeom prst="rect">
            <a:avLst/>
          </a:prstGeom>
          <a:noFill/>
        </p:spPr>
        <p:txBody>
          <a:bodyPr wrap="none" lIns="0" tIns="0" rIns="0" bIns="0" rtlCol="0" anchor="ctr">
            <a:noAutofit/>
          </a:bodyPr>
          <a:lstStyle/>
          <a:p>
            <a:pPr defTabSz="914400"/>
            <a:r>
              <a:rPr lang="en-US" dirty="0" err="1" smtClean="0">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smtClean="0">
                <a:solidFill>
                  <a:prstClr val="black">
                    <a:lumMod val="95000"/>
                    <a:lumOff val="5000"/>
                  </a:prstClr>
                </a:solidFill>
                <a:latin typeface="Segoe UI Light" panose="020B0502040204020203" pitchFamily="34" charset="0"/>
                <a:cs typeface="Segoe UI Light" panose="020B0502040204020203" pitchFamily="34" charset="0"/>
              </a:rPr>
              <a:t> Calendar</a:t>
            </a:r>
            <a:endParaRPr lang="en-US" dirty="0">
              <a:solidFill>
                <a:prstClr val="black">
                  <a:lumMod val="95000"/>
                  <a:lumOff val="5000"/>
                </a:prstClr>
              </a:solidFill>
              <a:latin typeface="Segoe UI Light" panose="020B0502040204020203" pitchFamily="34" charset="0"/>
              <a:cs typeface="Segoe UI Light" panose="020B0502040204020203" pitchFamily="34" charset="0"/>
            </a:endParaRPr>
          </a:p>
        </p:txBody>
      </p:sp>
      <p:sp>
        <p:nvSpPr>
          <p:cNvPr id="35" name="Rectangle 34"/>
          <p:cNvSpPr/>
          <p:nvPr/>
        </p:nvSpPr>
        <p:spPr>
          <a:xfrm>
            <a:off x="7337653"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kelly@contoso.com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6" name="Rectangle 35"/>
          <p:cNvSpPr/>
          <p:nvPr/>
        </p:nvSpPr>
        <p:spPr>
          <a:xfrm>
            <a:off x="7337653"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333619"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Microsoft account (personal or business)</a:t>
            </a:r>
            <a:endParaRPr lang="en-US" sz="700" dirty="0">
              <a:solidFill>
                <a:prstClr val="black"/>
              </a:solidFill>
              <a:latin typeface="Segoe UI" panose="020B0502040204020203" pitchFamily="34" charset="0"/>
              <a:cs typeface="Segoe UI" panose="020B0502040204020203" pitchFamily="34" charset="0"/>
            </a:endParaRPr>
          </a:p>
        </p:txBody>
      </p:sp>
      <p:sp>
        <p:nvSpPr>
          <p:cNvPr id="39" name="TextBox 38"/>
          <p:cNvSpPr txBox="1"/>
          <p:nvPr/>
        </p:nvSpPr>
        <p:spPr>
          <a:xfrm>
            <a:off x="7336323" y="4744109"/>
            <a:ext cx="2639589" cy="661720"/>
          </a:xfrm>
          <a:prstGeom prst="rect">
            <a:avLst/>
          </a:prstGeom>
          <a:noFill/>
        </p:spPr>
        <p:txBody>
          <a:bodyPr wrap="square" lIns="0" tIns="0" rIns="0" bIns="0" rtlCol="0">
            <a:spAutoFit/>
          </a:bodyPr>
          <a:lstStyle/>
          <a:p>
            <a:pPr defTabSz="914400">
              <a:lnSpc>
                <a:spcPts val="1400"/>
              </a:lnSpc>
              <a:tabLst>
                <a:tab pos="3200400" algn="r"/>
              </a:tabLst>
            </a:pPr>
            <a:r>
              <a:rPr lang="en-US" sz="800" dirty="0" smtClean="0">
                <a:solidFill>
                  <a:srgbClr val="0072C6"/>
                </a:solidFill>
                <a:cs typeface="Segoe UI" panose="020B0502040204020203" pitchFamily="34" charset="0"/>
              </a:rPr>
              <a:t>Can’t access your account?</a:t>
            </a:r>
          </a:p>
          <a:p>
            <a:pPr defTabSz="914400">
              <a:lnSpc>
                <a:spcPts val="1400"/>
              </a:lnSpc>
              <a:tabLst>
                <a:tab pos="3200400" algn="r"/>
              </a:tabLst>
            </a:pPr>
            <a:r>
              <a:rPr lang="en-US" sz="800" dirty="0" smtClean="0">
                <a:solidFill>
                  <a:srgbClr val="0072C6"/>
                </a:solidFill>
                <a:cs typeface="Segoe UI" panose="020B0502040204020203" pitchFamily="34" charset="0"/>
              </a:rPr>
              <a:t>Other sign in options</a:t>
            </a:r>
          </a:p>
          <a:p>
            <a:pPr defTabSz="914400">
              <a:lnSpc>
                <a:spcPts val="1400"/>
              </a:lnSpc>
              <a:tabLst>
                <a:tab pos="3200400" algn="r"/>
              </a:tabLst>
            </a:pPr>
            <a:r>
              <a:rPr lang="en-US" sz="800" dirty="0" smtClean="0">
                <a:solidFill>
                  <a:srgbClr val="0072C6"/>
                </a:solidFill>
                <a:cs typeface="Segoe UI" panose="020B0502040204020203" pitchFamily="34" charset="0"/>
              </a:rPr>
              <a:t>Get a new account</a:t>
            </a:r>
            <a:endParaRPr lang="en-US" sz="800" dirty="0" smtClean="0">
              <a:solidFill>
                <a:prstClr val="black"/>
              </a:solidFill>
              <a:cs typeface="Segoe UI" panose="020B0502040204020203" pitchFamily="34" charset="0"/>
            </a:endParaRPr>
          </a:p>
          <a:p>
            <a:pPr defTabSz="914400">
              <a:tabLst>
                <a:tab pos="3200400" algn="r"/>
              </a:tabLst>
            </a:pPr>
            <a:endParaRPr lang="en-US" sz="800" dirty="0" smtClean="0">
              <a:solidFill>
                <a:prstClr val="black"/>
              </a:solidFill>
              <a:cs typeface="Segoe UI" panose="020B0502040204020203" pitchFamily="34" charset="0"/>
            </a:endParaRPr>
          </a:p>
        </p:txBody>
      </p:sp>
      <p:sp>
        <p:nvSpPr>
          <p:cNvPr id="40" name="Rectangle 39"/>
          <p:cNvSpPr/>
          <p:nvPr/>
        </p:nvSpPr>
        <p:spPr>
          <a:xfrm>
            <a:off x="7337652" y="4083763"/>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41" name="Rectangle 40"/>
          <p:cNvSpPr/>
          <p:nvPr/>
        </p:nvSpPr>
        <p:spPr>
          <a:xfrm>
            <a:off x="8126010" y="4083763"/>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476" y="3139656"/>
            <a:ext cx="103332" cy="103332"/>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6056" y="2310716"/>
            <a:ext cx="518675" cy="464833"/>
          </a:xfrm>
          <a:prstGeom prst="rect">
            <a:avLst/>
          </a:prstGeom>
        </p:spPr>
      </p:pic>
      <p:sp>
        <p:nvSpPr>
          <p:cNvPr id="44" name="TextBox 43"/>
          <p:cNvSpPr txBox="1"/>
          <p:nvPr/>
        </p:nvSpPr>
        <p:spPr>
          <a:xfrm>
            <a:off x="7357275"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21" name="Rectangle 20"/>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129490603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Account + Azure AD</a:t>
            </a:r>
            <a:endParaRPr lang="en-US" dirty="0"/>
          </a:p>
        </p:txBody>
      </p:sp>
      <p:grpSp>
        <p:nvGrpSpPr>
          <p:cNvPr id="26" name="Group 25"/>
          <p:cNvGrpSpPr/>
          <p:nvPr/>
        </p:nvGrpSpPr>
        <p:grpSpPr>
          <a:xfrm>
            <a:off x="2027237" y="1212849"/>
            <a:ext cx="8146634" cy="5531293"/>
            <a:chOff x="624114" y="433432"/>
            <a:chExt cx="8877073" cy="6027237"/>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8" name="TextBox 27"/>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29" name="TextBox 28"/>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75514" y="1541469"/>
            <a:ext cx="4931293" cy="5143169"/>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8617" y="6264564"/>
            <a:ext cx="603251" cy="237383"/>
          </a:xfrm>
          <a:prstGeom prst="rect">
            <a:avLst/>
          </a:prstGeom>
        </p:spPr>
      </p:pic>
      <p:sp>
        <p:nvSpPr>
          <p:cNvPr id="34" name="TextBox 4"/>
          <p:cNvSpPr txBox="1"/>
          <p:nvPr/>
        </p:nvSpPr>
        <p:spPr>
          <a:xfrm>
            <a:off x="7955220" y="2319362"/>
            <a:ext cx="1896648" cy="447542"/>
          </a:xfrm>
          <a:prstGeom prst="rect">
            <a:avLst/>
          </a:prstGeom>
          <a:noFill/>
        </p:spPr>
        <p:txBody>
          <a:bodyPr wrap="none" lIns="0" tIns="0" rIns="0" bIns="0" rtlCol="0" anchor="ctr">
            <a:noAutofit/>
          </a:bodyPr>
          <a:lstStyle/>
          <a:p>
            <a:pPr defTabSz="914400"/>
            <a:r>
              <a:rPr lang="en-US" dirty="0" err="1">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a:solidFill>
                  <a:prstClr val="black">
                    <a:lumMod val="95000"/>
                    <a:lumOff val="5000"/>
                  </a:prstClr>
                </a:solidFill>
                <a:latin typeface="Segoe UI Light" panose="020B0502040204020203" pitchFamily="34" charset="0"/>
                <a:cs typeface="Segoe UI Light" panose="020B0502040204020203" pitchFamily="34" charset="0"/>
              </a:rPr>
              <a:t> Calendar</a:t>
            </a:r>
          </a:p>
        </p:txBody>
      </p:sp>
      <p:sp>
        <p:nvSpPr>
          <p:cNvPr id="35" name="Rectangle 34"/>
          <p:cNvSpPr/>
          <p:nvPr/>
        </p:nvSpPr>
        <p:spPr>
          <a:xfrm>
            <a:off x="7337653"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kelly@contoso.com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6" name="Rectangle 35"/>
          <p:cNvSpPr/>
          <p:nvPr/>
        </p:nvSpPr>
        <p:spPr>
          <a:xfrm>
            <a:off x="7337653"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333619"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Microsoft account (personal or business)</a:t>
            </a:r>
            <a:endParaRPr lang="en-US" sz="700" dirty="0">
              <a:solidFill>
                <a:prstClr val="black"/>
              </a:solidFill>
              <a:latin typeface="Segoe UI" panose="020B0502040204020203" pitchFamily="34" charset="0"/>
              <a:cs typeface="Segoe UI" panose="020B0502040204020203" pitchFamily="34" charset="0"/>
            </a:endParaRPr>
          </a:p>
        </p:txBody>
      </p:sp>
      <p:sp>
        <p:nvSpPr>
          <p:cNvPr id="38" name="TextBox 37"/>
          <p:cNvSpPr txBox="1"/>
          <p:nvPr/>
        </p:nvSpPr>
        <p:spPr>
          <a:xfrm>
            <a:off x="7995221" y="3366962"/>
            <a:ext cx="1322478" cy="215444"/>
          </a:xfrm>
          <a:prstGeom prst="rect">
            <a:avLst/>
          </a:prstGeom>
          <a:noFill/>
        </p:spPr>
        <p:txBody>
          <a:bodyPr wrap="none" lIns="0" tIns="0" rIns="0" bIns="0" rtlCol="0">
            <a:spAutoFit/>
          </a:bodyPr>
          <a:lstStyle/>
          <a:p>
            <a:pPr defTabSz="914400"/>
            <a:r>
              <a:rPr lang="en-US" sz="400" dirty="0" smtClean="0">
                <a:solidFill>
                  <a:prstClr val="black"/>
                </a:solidFill>
                <a:cs typeface="Segoe UI" panose="020B0502040204020203" pitchFamily="34" charset="0"/>
              </a:rPr>
              <a:t>	</a:t>
            </a:r>
          </a:p>
          <a:p>
            <a:pPr defTabSz="914400"/>
            <a:r>
              <a:rPr lang="en-US" sz="1000" dirty="0" smtClean="0">
                <a:solidFill>
                  <a:prstClr val="black"/>
                </a:solidFill>
                <a:cs typeface="Segoe UI" panose="020B0502040204020203" pitchFamily="34" charset="0"/>
              </a:rPr>
              <a:t>    ٠         ٠        ٠   ٠  ٠ ٠٠</a:t>
            </a:r>
          </a:p>
        </p:txBody>
      </p:sp>
      <p:sp>
        <p:nvSpPr>
          <p:cNvPr id="39" name="TextBox 38"/>
          <p:cNvSpPr txBox="1"/>
          <p:nvPr/>
        </p:nvSpPr>
        <p:spPr>
          <a:xfrm>
            <a:off x="7336323" y="4744109"/>
            <a:ext cx="2639589" cy="661720"/>
          </a:xfrm>
          <a:prstGeom prst="rect">
            <a:avLst/>
          </a:prstGeom>
          <a:noFill/>
        </p:spPr>
        <p:txBody>
          <a:bodyPr wrap="square" lIns="0" tIns="0" rIns="0" bIns="0" rtlCol="0">
            <a:spAutoFit/>
          </a:bodyPr>
          <a:lstStyle/>
          <a:p>
            <a:pPr defTabSz="914400">
              <a:lnSpc>
                <a:spcPts val="1400"/>
              </a:lnSpc>
              <a:tabLst>
                <a:tab pos="3200400" algn="r"/>
              </a:tabLst>
            </a:pPr>
            <a:r>
              <a:rPr lang="en-US" sz="800" dirty="0" smtClean="0">
                <a:solidFill>
                  <a:srgbClr val="0072C6"/>
                </a:solidFill>
                <a:cs typeface="Segoe UI" panose="020B0502040204020203" pitchFamily="34" charset="0"/>
              </a:rPr>
              <a:t>Can’t access your account?</a:t>
            </a:r>
          </a:p>
          <a:p>
            <a:pPr defTabSz="914400">
              <a:lnSpc>
                <a:spcPts val="1400"/>
              </a:lnSpc>
              <a:tabLst>
                <a:tab pos="3200400" algn="r"/>
              </a:tabLst>
            </a:pPr>
            <a:r>
              <a:rPr lang="en-US" sz="800" dirty="0" smtClean="0">
                <a:solidFill>
                  <a:srgbClr val="0072C6"/>
                </a:solidFill>
                <a:cs typeface="Segoe UI" panose="020B0502040204020203" pitchFamily="34" charset="0"/>
              </a:rPr>
              <a:t>Other sign in options</a:t>
            </a:r>
          </a:p>
          <a:p>
            <a:pPr defTabSz="914400">
              <a:lnSpc>
                <a:spcPts val="1400"/>
              </a:lnSpc>
              <a:tabLst>
                <a:tab pos="3200400" algn="r"/>
              </a:tabLst>
            </a:pPr>
            <a:r>
              <a:rPr lang="en-US" sz="800" dirty="0" smtClean="0">
                <a:solidFill>
                  <a:srgbClr val="0072C6"/>
                </a:solidFill>
                <a:cs typeface="Segoe UI" panose="020B0502040204020203" pitchFamily="34" charset="0"/>
              </a:rPr>
              <a:t>Get a new account</a:t>
            </a:r>
            <a:endParaRPr lang="en-US" sz="800" dirty="0" smtClean="0">
              <a:solidFill>
                <a:prstClr val="black"/>
              </a:solidFill>
              <a:cs typeface="Segoe UI" panose="020B0502040204020203" pitchFamily="34" charset="0"/>
            </a:endParaRPr>
          </a:p>
          <a:p>
            <a:pPr defTabSz="914400">
              <a:tabLst>
                <a:tab pos="3200400" algn="r"/>
              </a:tabLst>
            </a:pPr>
            <a:endParaRPr lang="en-US" sz="800" dirty="0" smtClean="0">
              <a:solidFill>
                <a:prstClr val="black"/>
              </a:solidFill>
              <a:cs typeface="Segoe UI" panose="020B0502040204020203" pitchFamily="34" charset="0"/>
            </a:endParaRPr>
          </a:p>
        </p:txBody>
      </p:sp>
      <p:sp>
        <p:nvSpPr>
          <p:cNvPr id="40" name="Rectangle 39"/>
          <p:cNvSpPr/>
          <p:nvPr/>
        </p:nvSpPr>
        <p:spPr>
          <a:xfrm>
            <a:off x="7337652" y="4083763"/>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41" name="Rectangle 40"/>
          <p:cNvSpPr/>
          <p:nvPr/>
        </p:nvSpPr>
        <p:spPr>
          <a:xfrm>
            <a:off x="8126010" y="4083763"/>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476" y="3139656"/>
            <a:ext cx="103332" cy="103332"/>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6056" y="2310716"/>
            <a:ext cx="518675" cy="464833"/>
          </a:xfrm>
          <a:prstGeom prst="rect">
            <a:avLst/>
          </a:prstGeom>
        </p:spPr>
      </p:pic>
      <p:sp>
        <p:nvSpPr>
          <p:cNvPr id="44" name="TextBox 43"/>
          <p:cNvSpPr txBox="1"/>
          <p:nvPr/>
        </p:nvSpPr>
        <p:spPr>
          <a:xfrm>
            <a:off x="7357275"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22" name="Rectangle 21"/>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272577964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Account + Azure AD</a:t>
            </a:r>
            <a:endParaRPr lang="en-US" dirty="0"/>
          </a:p>
        </p:txBody>
      </p:sp>
      <p:grpSp>
        <p:nvGrpSpPr>
          <p:cNvPr id="21" name="Group 20"/>
          <p:cNvGrpSpPr/>
          <p:nvPr/>
        </p:nvGrpSpPr>
        <p:grpSpPr>
          <a:xfrm>
            <a:off x="2027237" y="1211262"/>
            <a:ext cx="8146634" cy="5531293"/>
            <a:chOff x="624114" y="433432"/>
            <a:chExt cx="8877073" cy="6027237"/>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3" name="TextBox 22"/>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a:t>
              </a:r>
              <a:r>
                <a:rPr lang="en-US" sz="700" dirty="0" smtClean="0">
                  <a:solidFill>
                    <a:prstClr val="black"/>
                  </a:solidFill>
                  <a:cs typeface="Segoe UI" panose="020B0502040204020203" pitchFamily="34" charset="0"/>
                </a:rPr>
                <a:t>://login.</a:t>
              </a:r>
              <a:r>
                <a:rPr lang="en-US" sz="700" b="1" dirty="0" smtClean="0">
                  <a:solidFill>
                    <a:prstClr val="black"/>
                  </a:solidFill>
                  <a:cs typeface="Segoe UI" panose="020B0502040204020203" pitchFamily="34" charset="0"/>
                </a:rPr>
                <a:t>microsoftonline.com</a:t>
              </a:r>
              <a:r>
                <a:rPr lang="en-US" sz="700" dirty="0" smtClean="0">
                  <a:solidFill>
                    <a:prstClr val="black"/>
                  </a:solidFill>
                  <a:cs typeface="Segoe UI" panose="020B0502040204020203" pitchFamily="34" charset="0"/>
                </a:rPr>
                <a:t>/xxxxx</a:t>
              </a:r>
              <a:endParaRPr lang="en-US" sz="700" dirty="0">
                <a:solidFill>
                  <a:prstClr val="black"/>
                </a:solidFill>
                <a:cs typeface="Segoe UI" panose="020B0502040204020203" pitchFamily="34" charset="0"/>
              </a:endParaRPr>
            </a:p>
          </p:txBody>
        </p:sp>
        <p:sp>
          <p:nvSpPr>
            <p:cNvPr id="24" name="TextBox 23"/>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7090" r="15839"/>
          <a:stretch/>
        </p:blipFill>
        <p:spPr>
          <a:xfrm>
            <a:off x="9248617" y="6262977"/>
            <a:ext cx="603251" cy="237383"/>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3619" y="2338623"/>
            <a:ext cx="1431787" cy="427399"/>
          </a:xfrm>
          <a:prstGeom prst="rect">
            <a:avLst/>
          </a:prstGeom>
        </p:spPr>
      </p:pic>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19395"/>
          <a:stretch/>
        </p:blipFill>
        <p:spPr>
          <a:xfrm>
            <a:off x="2080277" y="1540061"/>
            <a:ext cx="4923673" cy="5162042"/>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787" y="1409115"/>
            <a:ext cx="101583" cy="101583"/>
          </a:xfrm>
          <a:prstGeom prst="rect">
            <a:avLst/>
          </a:prstGeom>
        </p:spPr>
      </p:pic>
      <p:sp>
        <p:nvSpPr>
          <p:cNvPr id="30" name="Rectangle 29"/>
          <p:cNvSpPr/>
          <p:nvPr/>
        </p:nvSpPr>
        <p:spPr>
          <a:xfrm>
            <a:off x="7333619" y="3954828"/>
            <a:ext cx="113665" cy="11900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7426324" y="3906203"/>
            <a:ext cx="1439064" cy="215444"/>
          </a:xfrm>
          <a:prstGeom prst="rect">
            <a:avLst/>
          </a:prstGeom>
          <a:noFill/>
        </p:spPr>
        <p:txBody>
          <a:bodyPr wrap="square" rtlCol="0">
            <a:spAutoFit/>
          </a:bodyPr>
          <a:lstStyle/>
          <a:p>
            <a:pPr defTabSz="914400"/>
            <a:r>
              <a:rPr lang="en-US" sz="800" dirty="0" smtClean="0">
                <a:solidFill>
                  <a:prstClr val="black"/>
                </a:solidFill>
                <a:cs typeface="Segoe UI" panose="020B0502040204020203" pitchFamily="34" charset="0"/>
              </a:rPr>
              <a:t>Keep me signed in</a:t>
            </a:r>
            <a:endParaRPr lang="en-US" sz="800" dirty="0">
              <a:solidFill>
                <a:prstClr val="black"/>
              </a:solidFill>
              <a:cs typeface="Segoe UI" panose="020B0502040204020203" pitchFamily="34" charset="0"/>
            </a:endParaRPr>
          </a:p>
        </p:txBody>
      </p:sp>
      <p:sp>
        <p:nvSpPr>
          <p:cNvPr id="32" name="Rectangle 31"/>
          <p:cNvSpPr/>
          <p:nvPr/>
        </p:nvSpPr>
        <p:spPr>
          <a:xfrm>
            <a:off x="7337653" y="3633508"/>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7333619" y="3131719"/>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Sign in to </a:t>
            </a:r>
            <a:r>
              <a:rPr lang="en-US" sz="700" dirty="0" err="1" smtClean="0">
                <a:solidFill>
                  <a:prstClr val="black"/>
                </a:solidFill>
                <a:latin typeface="Segoe UI" panose="020B0502040204020203" pitchFamily="34" charset="0"/>
                <a:cs typeface="Segoe UI" panose="020B0502040204020203" pitchFamily="34" charset="0"/>
              </a:rPr>
              <a:t>Fabrikam</a:t>
            </a:r>
            <a:r>
              <a:rPr lang="en-US" sz="700" dirty="0" smtClean="0">
                <a:solidFill>
                  <a:prstClr val="black"/>
                </a:solidFill>
                <a:latin typeface="Segoe UI" panose="020B0502040204020203" pitchFamily="34" charset="0"/>
                <a:cs typeface="Segoe UI" panose="020B0502040204020203" pitchFamily="34" charset="0"/>
              </a:rPr>
              <a:t> Calendar</a:t>
            </a:r>
            <a:endParaRPr lang="en-US" sz="700" dirty="0">
              <a:solidFill>
                <a:prstClr val="black"/>
              </a:solidFill>
              <a:latin typeface="Segoe UI" panose="020B0502040204020203" pitchFamily="34" charset="0"/>
              <a:cs typeface="Segoe UI" panose="020B0502040204020203" pitchFamily="34" charset="0"/>
            </a:endParaRPr>
          </a:p>
        </p:txBody>
      </p:sp>
      <p:sp>
        <p:nvSpPr>
          <p:cNvPr id="34" name="TextBox 33"/>
          <p:cNvSpPr txBox="1"/>
          <p:nvPr/>
        </p:nvSpPr>
        <p:spPr>
          <a:xfrm>
            <a:off x="7336323" y="4861790"/>
            <a:ext cx="2639589" cy="615553"/>
          </a:xfrm>
          <a:prstGeom prst="rect">
            <a:avLst/>
          </a:prstGeom>
          <a:noFill/>
        </p:spPr>
        <p:txBody>
          <a:bodyPr wrap="square" lIns="0" tIns="0" rIns="0" bIns="0" rtlCol="0">
            <a:spAutoFit/>
          </a:bodyPr>
          <a:lstStyle/>
          <a:p>
            <a:pPr defTabSz="914400">
              <a:tabLst>
                <a:tab pos="3200400" algn="r"/>
              </a:tabLst>
            </a:pPr>
            <a:r>
              <a:rPr lang="en-US" sz="800" dirty="0">
                <a:solidFill>
                  <a:srgbClr val="0072C6"/>
                </a:solidFill>
                <a:cs typeface="Segoe UI" panose="020B0502040204020203" pitchFamily="34" charset="0"/>
              </a:rPr>
              <a:t>Can’t access your account? </a:t>
            </a:r>
          </a:p>
          <a:p>
            <a:pPr defTabSz="914400">
              <a:tabLst>
                <a:tab pos="3200400" algn="r"/>
              </a:tabLst>
            </a:pPr>
            <a:endParaRPr lang="en-US" sz="800" dirty="0">
              <a:solidFill>
                <a:srgbClr val="0072C6"/>
              </a:solidFill>
              <a:cs typeface="Segoe UI" panose="020B0502040204020203" pitchFamily="34" charset="0"/>
            </a:endParaRPr>
          </a:p>
          <a:p>
            <a:pPr defTabSz="914400">
              <a:tabLst>
                <a:tab pos="3200400" algn="r"/>
              </a:tabLst>
            </a:pPr>
            <a:r>
              <a:rPr lang="en-US" sz="800" dirty="0">
                <a:solidFill>
                  <a:prstClr val="black">
                    <a:lumMod val="75000"/>
                    <a:lumOff val="25000"/>
                  </a:prstClr>
                </a:solidFill>
                <a:cs typeface="Segoe UI" panose="020B0502040204020203" pitchFamily="34" charset="0"/>
              </a:rPr>
              <a:t>Contact Help Desk at (206) 555-1234. This site is operated by Microsoft on behalf of Contoso Inc and is for the exclusive use of its employees and partners.</a:t>
            </a:r>
          </a:p>
        </p:txBody>
      </p:sp>
      <p:sp>
        <p:nvSpPr>
          <p:cNvPr id="35" name="Rectangle 34"/>
          <p:cNvSpPr/>
          <p:nvPr/>
        </p:nvSpPr>
        <p:spPr>
          <a:xfrm>
            <a:off x="7337652" y="4201444"/>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36" name="Rectangle 35"/>
          <p:cNvSpPr/>
          <p:nvPr/>
        </p:nvSpPr>
        <p:spPr>
          <a:xfrm>
            <a:off x="8126010" y="4201444"/>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sp>
        <p:nvSpPr>
          <p:cNvPr id="37" name="Rectangle 36"/>
          <p:cNvSpPr/>
          <p:nvPr/>
        </p:nvSpPr>
        <p:spPr>
          <a:xfrm>
            <a:off x="7337653" y="3304568"/>
            <a:ext cx="2513810" cy="226827"/>
          </a:xfrm>
          <a:prstGeom prst="rect">
            <a:avLst/>
          </a:prstGeom>
          <a:solidFill>
            <a:sysClr val="window" lastClr="FFFFFF"/>
          </a:solidFill>
          <a:ln w="9525" cap="flat" cmpd="sng" algn="ctr">
            <a:solidFill>
              <a:sysClr val="window" lastClr="FFFFFF">
                <a:lumMod val="65000"/>
              </a:sysClr>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kelly@contoso.com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8" name="TextBox 37"/>
          <p:cNvSpPr txBox="1"/>
          <p:nvPr/>
        </p:nvSpPr>
        <p:spPr>
          <a:xfrm>
            <a:off x="7357275" y="6353802"/>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39" name="Rectangle 38"/>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281132724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 sign in with a Microsoft account</a:t>
            </a:r>
            <a:endParaRPr lang="en-US" dirty="0"/>
          </a:p>
        </p:txBody>
      </p:sp>
    </p:spTree>
    <p:extLst>
      <p:ext uri="{BB962C8B-B14F-4D97-AF65-F5344CB8AC3E}">
        <p14:creationId xmlns:p14="http://schemas.microsoft.com/office/powerpoint/2010/main" val="1390024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2-738</a:t>
            </a:r>
            <a:endParaRPr lang="en-US" dirty="0"/>
          </a:p>
        </p:txBody>
      </p:sp>
      <p:sp>
        <p:nvSpPr>
          <p:cNvPr id="2" name="Title 1"/>
          <p:cNvSpPr>
            <a:spLocks noGrp="1"/>
          </p:cNvSpPr>
          <p:nvPr>
            <p:ph type="title"/>
          </p:nvPr>
        </p:nvSpPr>
        <p:spPr/>
        <p:txBody>
          <a:bodyPr/>
          <a:lstStyle/>
          <a:p>
            <a:r>
              <a:rPr lang="en-US" dirty="0"/>
              <a:t>Azure Active </a:t>
            </a:r>
            <a:r>
              <a:rPr lang="en-US" dirty="0" smtClean="0"/>
              <a:t>Directory:</a:t>
            </a:r>
            <a:br>
              <a:rPr lang="en-US" dirty="0" smtClean="0"/>
            </a:br>
            <a:r>
              <a:rPr lang="en-US" dirty="0" smtClean="0"/>
              <a:t>Identity </a:t>
            </a:r>
            <a:r>
              <a:rPr lang="en-US" dirty="0"/>
              <a:t>Management as a Service for Modern Applications</a:t>
            </a:r>
          </a:p>
        </p:txBody>
      </p:sp>
      <p:sp>
        <p:nvSpPr>
          <p:cNvPr id="3" name="Subtitle 2"/>
          <p:cNvSpPr>
            <a:spLocks noGrp="1"/>
          </p:cNvSpPr>
          <p:nvPr>
            <p:ph type="body" sz="quarter" idx="13"/>
          </p:nvPr>
        </p:nvSpPr>
        <p:spPr>
          <a:xfrm>
            <a:off x="274702" y="307621"/>
            <a:ext cx="3656013" cy="1249573"/>
          </a:xfrm>
        </p:spPr>
        <p:txBody>
          <a:bodyPr/>
          <a:lstStyle/>
          <a:p>
            <a:r>
              <a:rPr lang="en-US" dirty="0" smtClean="0"/>
              <a:t>Stuart Kwan @</a:t>
            </a:r>
            <a:r>
              <a:rPr lang="en-US" dirty="0" err="1" smtClean="0"/>
              <a:t>stuartkwan</a:t>
            </a:r>
            <a:endParaRPr lang="en-US" dirty="0" smtClean="0"/>
          </a:p>
          <a:p>
            <a:r>
              <a:rPr lang="en-US" dirty="0" smtClean="0"/>
              <a:t>Principal Program Manager</a:t>
            </a:r>
          </a:p>
          <a:p>
            <a:r>
              <a:rPr lang="en-US" dirty="0" smtClean="0"/>
              <a:t>Microsoft Corporation</a:t>
            </a:r>
            <a:endParaRPr lang="en-US" dirty="0"/>
          </a:p>
        </p:txBody>
      </p:sp>
    </p:spTree>
    <p:extLst>
      <p:ext uri="{BB962C8B-B14F-4D97-AF65-F5344CB8AC3E}">
        <p14:creationId xmlns:p14="http://schemas.microsoft.com/office/powerpoint/2010/main" val="39041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Account + Azure AD</a:t>
            </a:r>
            <a:endParaRPr lang="en-US" dirty="0"/>
          </a:p>
        </p:txBody>
      </p:sp>
      <p:grpSp>
        <p:nvGrpSpPr>
          <p:cNvPr id="26" name="Group 25"/>
          <p:cNvGrpSpPr/>
          <p:nvPr/>
        </p:nvGrpSpPr>
        <p:grpSpPr>
          <a:xfrm>
            <a:off x="2027237" y="1212849"/>
            <a:ext cx="8146634" cy="5531293"/>
            <a:chOff x="624114" y="433432"/>
            <a:chExt cx="8877073" cy="6027237"/>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8" name="TextBox 27"/>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29" name="TextBox 28"/>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75514" y="1541469"/>
            <a:ext cx="4931293" cy="5143169"/>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8617" y="6264564"/>
            <a:ext cx="603251" cy="237383"/>
          </a:xfrm>
          <a:prstGeom prst="rect">
            <a:avLst/>
          </a:prstGeom>
        </p:spPr>
      </p:pic>
      <p:sp>
        <p:nvSpPr>
          <p:cNvPr id="34" name="TextBox 4"/>
          <p:cNvSpPr txBox="1"/>
          <p:nvPr/>
        </p:nvSpPr>
        <p:spPr>
          <a:xfrm>
            <a:off x="7955220" y="2319362"/>
            <a:ext cx="1896648" cy="447542"/>
          </a:xfrm>
          <a:prstGeom prst="rect">
            <a:avLst/>
          </a:prstGeom>
          <a:noFill/>
        </p:spPr>
        <p:txBody>
          <a:bodyPr wrap="none" lIns="0" tIns="0" rIns="0" bIns="0" rtlCol="0" anchor="ctr">
            <a:noAutofit/>
          </a:bodyPr>
          <a:lstStyle/>
          <a:p>
            <a:pPr defTabSz="914400"/>
            <a:r>
              <a:rPr lang="en-US" dirty="0" err="1" smtClean="0">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smtClean="0">
                <a:solidFill>
                  <a:prstClr val="black">
                    <a:lumMod val="95000"/>
                    <a:lumOff val="5000"/>
                  </a:prstClr>
                </a:solidFill>
                <a:latin typeface="Segoe UI Light" panose="020B0502040204020203" pitchFamily="34" charset="0"/>
                <a:cs typeface="Segoe UI Light" panose="020B0502040204020203" pitchFamily="34" charset="0"/>
              </a:rPr>
              <a:t> Calendar</a:t>
            </a:r>
            <a:endParaRPr lang="en-US" dirty="0">
              <a:solidFill>
                <a:prstClr val="black">
                  <a:lumMod val="95000"/>
                  <a:lumOff val="5000"/>
                </a:prstClr>
              </a:solidFill>
              <a:latin typeface="Segoe UI Light" panose="020B0502040204020203" pitchFamily="34" charset="0"/>
              <a:cs typeface="Segoe UI Light" panose="020B0502040204020203" pitchFamily="34" charset="0"/>
            </a:endParaRPr>
          </a:p>
        </p:txBody>
      </p:sp>
      <p:sp>
        <p:nvSpPr>
          <p:cNvPr id="35" name="Rectangle 34"/>
          <p:cNvSpPr/>
          <p:nvPr/>
        </p:nvSpPr>
        <p:spPr>
          <a:xfrm>
            <a:off x="7337653"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6" name="Rectangle 35"/>
          <p:cNvSpPr/>
          <p:nvPr/>
        </p:nvSpPr>
        <p:spPr>
          <a:xfrm>
            <a:off x="7337653"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333619"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Microsoft account (personal or business)</a:t>
            </a:r>
            <a:endParaRPr lang="en-US" sz="700" dirty="0">
              <a:solidFill>
                <a:prstClr val="black"/>
              </a:solidFill>
              <a:latin typeface="Segoe UI" panose="020B0502040204020203" pitchFamily="34" charset="0"/>
              <a:cs typeface="Segoe UI" panose="020B0502040204020203" pitchFamily="34" charset="0"/>
            </a:endParaRPr>
          </a:p>
        </p:txBody>
      </p:sp>
      <p:sp>
        <p:nvSpPr>
          <p:cNvPr id="39" name="TextBox 38"/>
          <p:cNvSpPr txBox="1"/>
          <p:nvPr/>
        </p:nvSpPr>
        <p:spPr>
          <a:xfrm>
            <a:off x="7336323" y="4744109"/>
            <a:ext cx="2639589" cy="661720"/>
          </a:xfrm>
          <a:prstGeom prst="rect">
            <a:avLst/>
          </a:prstGeom>
          <a:noFill/>
        </p:spPr>
        <p:txBody>
          <a:bodyPr wrap="square" lIns="0" tIns="0" rIns="0" bIns="0" rtlCol="0">
            <a:spAutoFit/>
          </a:bodyPr>
          <a:lstStyle/>
          <a:p>
            <a:pPr defTabSz="914400">
              <a:lnSpc>
                <a:spcPts val="1400"/>
              </a:lnSpc>
              <a:tabLst>
                <a:tab pos="3200400" algn="r"/>
              </a:tabLst>
            </a:pPr>
            <a:r>
              <a:rPr lang="en-US" sz="800" dirty="0" smtClean="0">
                <a:solidFill>
                  <a:srgbClr val="0072C6"/>
                </a:solidFill>
                <a:cs typeface="Segoe UI" panose="020B0502040204020203" pitchFamily="34" charset="0"/>
              </a:rPr>
              <a:t>Can’t access your account?</a:t>
            </a:r>
          </a:p>
          <a:p>
            <a:pPr defTabSz="914400">
              <a:lnSpc>
                <a:spcPts val="1400"/>
              </a:lnSpc>
              <a:tabLst>
                <a:tab pos="3200400" algn="r"/>
              </a:tabLst>
            </a:pPr>
            <a:r>
              <a:rPr lang="en-US" sz="800" dirty="0" smtClean="0">
                <a:solidFill>
                  <a:srgbClr val="0072C6"/>
                </a:solidFill>
                <a:cs typeface="Segoe UI" panose="020B0502040204020203" pitchFamily="34" charset="0"/>
              </a:rPr>
              <a:t>Other sign in options</a:t>
            </a:r>
          </a:p>
          <a:p>
            <a:pPr defTabSz="914400">
              <a:lnSpc>
                <a:spcPts val="1400"/>
              </a:lnSpc>
              <a:tabLst>
                <a:tab pos="3200400" algn="r"/>
              </a:tabLst>
            </a:pPr>
            <a:r>
              <a:rPr lang="en-US" sz="800" dirty="0" smtClean="0">
                <a:solidFill>
                  <a:srgbClr val="0072C6"/>
                </a:solidFill>
                <a:cs typeface="Segoe UI" panose="020B0502040204020203" pitchFamily="34" charset="0"/>
              </a:rPr>
              <a:t>Get a new account</a:t>
            </a:r>
            <a:endParaRPr lang="en-US" sz="800" dirty="0" smtClean="0">
              <a:solidFill>
                <a:prstClr val="black"/>
              </a:solidFill>
              <a:cs typeface="Segoe UI" panose="020B0502040204020203" pitchFamily="34" charset="0"/>
            </a:endParaRPr>
          </a:p>
          <a:p>
            <a:pPr defTabSz="914400">
              <a:tabLst>
                <a:tab pos="3200400" algn="r"/>
              </a:tabLst>
            </a:pPr>
            <a:endParaRPr lang="en-US" sz="800" dirty="0" smtClean="0">
              <a:solidFill>
                <a:prstClr val="black"/>
              </a:solidFill>
              <a:cs typeface="Segoe UI" panose="020B0502040204020203" pitchFamily="34" charset="0"/>
            </a:endParaRPr>
          </a:p>
        </p:txBody>
      </p:sp>
      <p:sp>
        <p:nvSpPr>
          <p:cNvPr id="40" name="Rectangle 39"/>
          <p:cNvSpPr/>
          <p:nvPr/>
        </p:nvSpPr>
        <p:spPr>
          <a:xfrm>
            <a:off x="7337652" y="4083763"/>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41" name="Rectangle 40"/>
          <p:cNvSpPr/>
          <p:nvPr/>
        </p:nvSpPr>
        <p:spPr>
          <a:xfrm>
            <a:off x="8126010" y="4083763"/>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476" y="3139656"/>
            <a:ext cx="103332" cy="103332"/>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6056" y="2310716"/>
            <a:ext cx="518675" cy="464833"/>
          </a:xfrm>
          <a:prstGeom prst="rect">
            <a:avLst/>
          </a:prstGeom>
        </p:spPr>
      </p:pic>
      <p:sp>
        <p:nvSpPr>
          <p:cNvPr id="44" name="TextBox 43"/>
          <p:cNvSpPr txBox="1"/>
          <p:nvPr/>
        </p:nvSpPr>
        <p:spPr>
          <a:xfrm>
            <a:off x="7357275"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21" name="Rectangle 20"/>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119214210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Account + Azure AD</a:t>
            </a:r>
            <a:endParaRPr lang="en-US" dirty="0"/>
          </a:p>
        </p:txBody>
      </p:sp>
      <p:grpSp>
        <p:nvGrpSpPr>
          <p:cNvPr id="26" name="Group 25"/>
          <p:cNvGrpSpPr/>
          <p:nvPr/>
        </p:nvGrpSpPr>
        <p:grpSpPr>
          <a:xfrm>
            <a:off x="2027237" y="1212849"/>
            <a:ext cx="8146634" cy="5531293"/>
            <a:chOff x="624114" y="433432"/>
            <a:chExt cx="8877073" cy="6027237"/>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8" name="TextBox 27"/>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29" name="TextBox 28"/>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75514" y="1541469"/>
            <a:ext cx="4931293" cy="5143169"/>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8617" y="6264564"/>
            <a:ext cx="603251" cy="237383"/>
          </a:xfrm>
          <a:prstGeom prst="rect">
            <a:avLst/>
          </a:prstGeom>
        </p:spPr>
      </p:pic>
      <p:sp>
        <p:nvSpPr>
          <p:cNvPr id="34" name="TextBox 4"/>
          <p:cNvSpPr txBox="1"/>
          <p:nvPr/>
        </p:nvSpPr>
        <p:spPr>
          <a:xfrm>
            <a:off x="7955220" y="2319362"/>
            <a:ext cx="1896648" cy="447542"/>
          </a:xfrm>
          <a:prstGeom prst="rect">
            <a:avLst/>
          </a:prstGeom>
          <a:noFill/>
        </p:spPr>
        <p:txBody>
          <a:bodyPr wrap="none" lIns="0" tIns="0" rIns="0" bIns="0" rtlCol="0" anchor="ctr">
            <a:noAutofit/>
          </a:bodyPr>
          <a:lstStyle/>
          <a:p>
            <a:pPr defTabSz="914400"/>
            <a:r>
              <a:rPr lang="en-US" dirty="0" err="1" smtClean="0">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smtClean="0">
                <a:solidFill>
                  <a:prstClr val="black">
                    <a:lumMod val="95000"/>
                    <a:lumOff val="5000"/>
                  </a:prstClr>
                </a:solidFill>
                <a:latin typeface="Segoe UI Light" panose="020B0502040204020203" pitchFamily="34" charset="0"/>
                <a:cs typeface="Segoe UI Light" panose="020B0502040204020203" pitchFamily="34" charset="0"/>
              </a:rPr>
              <a:t> Calendar</a:t>
            </a:r>
            <a:endParaRPr lang="en-US" dirty="0">
              <a:solidFill>
                <a:prstClr val="black">
                  <a:lumMod val="95000"/>
                  <a:lumOff val="5000"/>
                </a:prstClr>
              </a:solidFill>
              <a:latin typeface="Segoe UI Light" panose="020B0502040204020203" pitchFamily="34" charset="0"/>
              <a:cs typeface="Segoe UI Light" panose="020B0502040204020203" pitchFamily="34" charset="0"/>
            </a:endParaRPr>
          </a:p>
        </p:txBody>
      </p:sp>
      <p:sp>
        <p:nvSpPr>
          <p:cNvPr id="35" name="Rectangle 34"/>
          <p:cNvSpPr/>
          <p:nvPr/>
        </p:nvSpPr>
        <p:spPr>
          <a:xfrm>
            <a:off x="7337653"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kelly@outlook.com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6" name="Rectangle 35"/>
          <p:cNvSpPr/>
          <p:nvPr/>
        </p:nvSpPr>
        <p:spPr>
          <a:xfrm>
            <a:off x="7337653"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333619"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Microsoft account (personal or business)</a:t>
            </a:r>
            <a:endParaRPr lang="en-US" sz="700" dirty="0">
              <a:solidFill>
                <a:prstClr val="black"/>
              </a:solidFill>
              <a:latin typeface="Segoe UI" panose="020B0502040204020203" pitchFamily="34" charset="0"/>
              <a:cs typeface="Segoe UI" panose="020B0502040204020203" pitchFamily="34" charset="0"/>
            </a:endParaRPr>
          </a:p>
        </p:txBody>
      </p:sp>
      <p:sp>
        <p:nvSpPr>
          <p:cNvPr id="39" name="TextBox 38"/>
          <p:cNvSpPr txBox="1"/>
          <p:nvPr/>
        </p:nvSpPr>
        <p:spPr>
          <a:xfrm>
            <a:off x="7336323" y="4744109"/>
            <a:ext cx="2639589" cy="661720"/>
          </a:xfrm>
          <a:prstGeom prst="rect">
            <a:avLst/>
          </a:prstGeom>
          <a:noFill/>
        </p:spPr>
        <p:txBody>
          <a:bodyPr wrap="square" lIns="0" tIns="0" rIns="0" bIns="0" rtlCol="0">
            <a:spAutoFit/>
          </a:bodyPr>
          <a:lstStyle/>
          <a:p>
            <a:pPr defTabSz="914400">
              <a:lnSpc>
                <a:spcPts val="1400"/>
              </a:lnSpc>
              <a:tabLst>
                <a:tab pos="3200400" algn="r"/>
              </a:tabLst>
            </a:pPr>
            <a:r>
              <a:rPr lang="en-US" sz="800" dirty="0" smtClean="0">
                <a:solidFill>
                  <a:srgbClr val="0072C6"/>
                </a:solidFill>
                <a:cs typeface="Segoe UI" panose="020B0502040204020203" pitchFamily="34" charset="0"/>
              </a:rPr>
              <a:t>Can’t access your account?</a:t>
            </a:r>
          </a:p>
          <a:p>
            <a:pPr defTabSz="914400">
              <a:lnSpc>
                <a:spcPts val="1400"/>
              </a:lnSpc>
              <a:tabLst>
                <a:tab pos="3200400" algn="r"/>
              </a:tabLst>
            </a:pPr>
            <a:r>
              <a:rPr lang="en-US" sz="800" dirty="0" smtClean="0">
                <a:solidFill>
                  <a:srgbClr val="0072C6"/>
                </a:solidFill>
                <a:cs typeface="Segoe UI" panose="020B0502040204020203" pitchFamily="34" charset="0"/>
              </a:rPr>
              <a:t>Other sign in options</a:t>
            </a:r>
          </a:p>
          <a:p>
            <a:pPr defTabSz="914400">
              <a:lnSpc>
                <a:spcPts val="1400"/>
              </a:lnSpc>
              <a:tabLst>
                <a:tab pos="3200400" algn="r"/>
              </a:tabLst>
            </a:pPr>
            <a:r>
              <a:rPr lang="en-US" sz="800" dirty="0" smtClean="0">
                <a:solidFill>
                  <a:srgbClr val="0072C6"/>
                </a:solidFill>
                <a:cs typeface="Segoe UI" panose="020B0502040204020203" pitchFamily="34" charset="0"/>
              </a:rPr>
              <a:t>Get a new account</a:t>
            </a:r>
            <a:endParaRPr lang="en-US" sz="800" dirty="0" smtClean="0">
              <a:solidFill>
                <a:prstClr val="black"/>
              </a:solidFill>
              <a:cs typeface="Segoe UI" panose="020B0502040204020203" pitchFamily="34" charset="0"/>
            </a:endParaRPr>
          </a:p>
          <a:p>
            <a:pPr defTabSz="914400">
              <a:tabLst>
                <a:tab pos="3200400" algn="r"/>
              </a:tabLst>
            </a:pPr>
            <a:endParaRPr lang="en-US" sz="800" dirty="0" smtClean="0">
              <a:solidFill>
                <a:prstClr val="black"/>
              </a:solidFill>
              <a:cs typeface="Segoe UI" panose="020B0502040204020203" pitchFamily="34" charset="0"/>
            </a:endParaRPr>
          </a:p>
        </p:txBody>
      </p:sp>
      <p:sp>
        <p:nvSpPr>
          <p:cNvPr id="40" name="Rectangle 39"/>
          <p:cNvSpPr/>
          <p:nvPr/>
        </p:nvSpPr>
        <p:spPr>
          <a:xfrm>
            <a:off x="7337652" y="4083763"/>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41" name="Rectangle 40"/>
          <p:cNvSpPr/>
          <p:nvPr/>
        </p:nvSpPr>
        <p:spPr>
          <a:xfrm>
            <a:off x="8126010" y="4083763"/>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476" y="3139656"/>
            <a:ext cx="103332" cy="103332"/>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6056" y="2310716"/>
            <a:ext cx="518675" cy="464833"/>
          </a:xfrm>
          <a:prstGeom prst="rect">
            <a:avLst/>
          </a:prstGeom>
        </p:spPr>
      </p:pic>
      <p:sp>
        <p:nvSpPr>
          <p:cNvPr id="44" name="TextBox 43"/>
          <p:cNvSpPr txBox="1"/>
          <p:nvPr/>
        </p:nvSpPr>
        <p:spPr>
          <a:xfrm>
            <a:off x="7357275"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21" name="Rectangle 20"/>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195364800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Account + Azure AD</a:t>
            </a:r>
            <a:endParaRPr lang="en-US" dirty="0"/>
          </a:p>
        </p:txBody>
      </p:sp>
      <p:grpSp>
        <p:nvGrpSpPr>
          <p:cNvPr id="26" name="Group 25"/>
          <p:cNvGrpSpPr/>
          <p:nvPr/>
        </p:nvGrpSpPr>
        <p:grpSpPr>
          <a:xfrm>
            <a:off x="2027237" y="1212849"/>
            <a:ext cx="8146634" cy="5531293"/>
            <a:chOff x="624114" y="433432"/>
            <a:chExt cx="8877073" cy="6027237"/>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28" name="TextBox 27"/>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29" name="TextBox 28"/>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75514" y="1541469"/>
            <a:ext cx="4931293" cy="5143169"/>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8617" y="6264564"/>
            <a:ext cx="603251" cy="237383"/>
          </a:xfrm>
          <a:prstGeom prst="rect">
            <a:avLst/>
          </a:prstGeom>
        </p:spPr>
      </p:pic>
      <p:sp>
        <p:nvSpPr>
          <p:cNvPr id="34" name="TextBox 4"/>
          <p:cNvSpPr txBox="1"/>
          <p:nvPr/>
        </p:nvSpPr>
        <p:spPr>
          <a:xfrm>
            <a:off x="7955220" y="2319362"/>
            <a:ext cx="1896648" cy="447542"/>
          </a:xfrm>
          <a:prstGeom prst="rect">
            <a:avLst/>
          </a:prstGeom>
          <a:noFill/>
        </p:spPr>
        <p:txBody>
          <a:bodyPr wrap="none" lIns="0" tIns="0" rIns="0" bIns="0" rtlCol="0" anchor="ctr">
            <a:noAutofit/>
          </a:bodyPr>
          <a:lstStyle/>
          <a:p>
            <a:pPr defTabSz="914400"/>
            <a:r>
              <a:rPr lang="en-US" dirty="0" err="1">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a:solidFill>
                  <a:prstClr val="black">
                    <a:lumMod val="95000"/>
                    <a:lumOff val="5000"/>
                  </a:prstClr>
                </a:solidFill>
                <a:latin typeface="Segoe UI Light" panose="020B0502040204020203" pitchFamily="34" charset="0"/>
                <a:cs typeface="Segoe UI Light" panose="020B0502040204020203" pitchFamily="34" charset="0"/>
              </a:rPr>
              <a:t> Calendar</a:t>
            </a:r>
          </a:p>
        </p:txBody>
      </p:sp>
      <p:sp>
        <p:nvSpPr>
          <p:cNvPr id="35" name="Rectangle 34"/>
          <p:cNvSpPr/>
          <p:nvPr/>
        </p:nvSpPr>
        <p:spPr>
          <a:xfrm>
            <a:off x="7337653"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kelly@outlook.com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36" name="Rectangle 35"/>
          <p:cNvSpPr/>
          <p:nvPr/>
        </p:nvSpPr>
        <p:spPr>
          <a:xfrm>
            <a:off x="7337653"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333619"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smtClean="0">
                <a:solidFill>
                  <a:prstClr val="black"/>
                </a:solidFill>
                <a:latin typeface="Segoe UI" panose="020B0502040204020203" pitchFamily="34" charset="0"/>
                <a:cs typeface="Segoe UI" panose="020B0502040204020203" pitchFamily="34" charset="0"/>
              </a:rPr>
              <a:t>Microsoft account (personal or business)</a:t>
            </a:r>
            <a:endParaRPr lang="en-US" sz="700" dirty="0">
              <a:solidFill>
                <a:prstClr val="black"/>
              </a:solidFill>
              <a:latin typeface="Segoe UI" panose="020B0502040204020203" pitchFamily="34" charset="0"/>
              <a:cs typeface="Segoe UI" panose="020B0502040204020203" pitchFamily="34" charset="0"/>
            </a:endParaRPr>
          </a:p>
        </p:txBody>
      </p:sp>
      <p:sp>
        <p:nvSpPr>
          <p:cNvPr id="38" name="TextBox 37"/>
          <p:cNvSpPr txBox="1"/>
          <p:nvPr/>
        </p:nvSpPr>
        <p:spPr>
          <a:xfrm>
            <a:off x="7995221" y="3366962"/>
            <a:ext cx="1322478" cy="215444"/>
          </a:xfrm>
          <a:prstGeom prst="rect">
            <a:avLst/>
          </a:prstGeom>
          <a:noFill/>
        </p:spPr>
        <p:txBody>
          <a:bodyPr wrap="none" lIns="0" tIns="0" rIns="0" bIns="0" rtlCol="0">
            <a:spAutoFit/>
          </a:bodyPr>
          <a:lstStyle/>
          <a:p>
            <a:pPr defTabSz="914400"/>
            <a:r>
              <a:rPr lang="en-US" sz="400" dirty="0" smtClean="0">
                <a:solidFill>
                  <a:prstClr val="black"/>
                </a:solidFill>
                <a:cs typeface="Segoe UI" panose="020B0502040204020203" pitchFamily="34" charset="0"/>
              </a:rPr>
              <a:t>	</a:t>
            </a:r>
          </a:p>
          <a:p>
            <a:pPr defTabSz="914400"/>
            <a:r>
              <a:rPr lang="en-US" sz="1000" dirty="0" smtClean="0">
                <a:solidFill>
                  <a:prstClr val="black"/>
                </a:solidFill>
                <a:cs typeface="Segoe UI" panose="020B0502040204020203" pitchFamily="34" charset="0"/>
              </a:rPr>
              <a:t>    ٠         ٠        ٠   ٠  ٠ ٠٠</a:t>
            </a:r>
          </a:p>
        </p:txBody>
      </p:sp>
      <p:sp>
        <p:nvSpPr>
          <p:cNvPr id="39" name="TextBox 38"/>
          <p:cNvSpPr txBox="1"/>
          <p:nvPr/>
        </p:nvSpPr>
        <p:spPr>
          <a:xfrm>
            <a:off x="7336323" y="4744109"/>
            <a:ext cx="2639589" cy="661720"/>
          </a:xfrm>
          <a:prstGeom prst="rect">
            <a:avLst/>
          </a:prstGeom>
          <a:noFill/>
        </p:spPr>
        <p:txBody>
          <a:bodyPr wrap="square" lIns="0" tIns="0" rIns="0" bIns="0" rtlCol="0">
            <a:spAutoFit/>
          </a:bodyPr>
          <a:lstStyle/>
          <a:p>
            <a:pPr defTabSz="914400">
              <a:lnSpc>
                <a:spcPts val="1400"/>
              </a:lnSpc>
              <a:tabLst>
                <a:tab pos="3200400" algn="r"/>
              </a:tabLst>
            </a:pPr>
            <a:r>
              <a:rPr lang="en-US" sz="800" dirty="0" smtClean="0">
                <a:solidFill>
                  <a:srgbClr val="0072C6"/>
                </a:solidFill>
                <a:cs typeface="Segoe UI" panose="020B0502040204020203" pitchFamily="34" charset="0"/>
              </a:rPr>
              <a:t>Can’t access your account?</a:t>
            </a:r>
          </a:p>
          <a:p>
            <a:pPr defTabSz="914400">
              <a:lnSpc>
                <a:spcPts val="1400"/>
              </a:lnSpc>
              <a:tabLst>
                <a:tab pos="3200400" algn="r"/>
              </a:tabLst>
            </a:pPr>
            <a:r>
              <a:rPr lang="en-US" sz="800" dirty="0" smtClean="0">
                <a:solidFill>
                  <a:srgbClr val="0072C6"/>
                </a:solidFill>
                <a:cs typeface="Segoe UI" panose="020B0502040204020203" pitchFamily="34" charset="0"/>
              </a:rPr>
              <a:t>Other sign in options</a:t>
            </a:r>
          </a:p>
          <a:p>
            <a:pPr defTabSz="914400">
              <a:lnSpc>
                <a:spcPts val="1400"/>
              </a:lnSpc>
              <a:tabLst>
                <a:tab pos="3200400" algn="r"/>
              </a:tabLst>
            </a:pPr>
            <a:r>
              <a:rPr lang="en-US" sz="800" dirty="0" smtClean="0">
                <a:solidFill>
                  <a:srgbClr val="0072C6"/>
                </a:solidFill>
                <a:cs typeface="Segoe UI" panose="020B0502040204020203" pitchFamily="34" charset="0"/>
              </a:rPr>
              <a:t>Get a new account</a:t>
            </a:r>
            <a:endParaRPr lang="en-US" sz="800" dirty="0" smtClean="0">
              <a:solidFill>
                <a:prstClr val="black"/>
              </a:solidFill>
              <a:cs typeface="Segoe UI" panose="020B0502040204020203" pitchFamily="34" charset="0"/>
            </a:endParaRPr>
          </a:p>
          <a:p>
            <a:pPr defTabSz="914400">
              <a:tabLst>
                <a:tab pos="3200400" algn="r"/>
              </a:tabLst>
            </a:pPr>
            <a:endParaRPr lang="en-US" sz="800" dirty="0" smtClean="0">
              <a:solidFill>
                <a:prstClr val="black"/>
              </a:solidFill>
              <a:cs typeface="Segoe UI" panose="020B0502040204020203" pitchFamily="34" charset="0"/>
            </a:endParaRPr>
          </a:p>
        </p:txBody>
      </p:sp>
      <p:sp>
        <p:nvSpPr>
          <p:cNvPr id="40" name="Rectangle 39"/>
          <p:cNvSpPr/>
          <p:nvPr/>
        </p:nvSpPr>
        <p:spPr>
          <a:xfrm>
            <a:off x="7337652" y="4083763"/>
            <a:ext cx="731520" cy="230832"/>
          </a:xfrm>
          <a:prstGeom prst="rect">
            <a:avLst/>
          </a:prstGeom>
          <a:solidFill>
            <a:srgbClr val="0072C6"/>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ea typeface="+mn-ea"/>
                <a:cs typeface="Segoe UI" panose="020B0502040204020203" pitchFamily="34" charset="0"/>
              </a:rPr>
              <a:t>Sign in</a:t>
            </a:r>
          </a:p>
        </p:txBody>
      </p:sp>
      <p:sp>
        <p:nvSpPr>
          <p:cNvPr id="41" name="Rectangle 40"/>
          <p:cNvSpPr/>
          <p:nvPr/>
        </p:nvSpPr>
        <p:spPr>
          <a:xfrm>
            <a:off x="8126010" y="4083763"/>
            <a:ext cx="731520" cy="230832"/>
          </a:xfrm>
          <a:prstGeom prst="rect">
            <a:avLst/>
          </a:prstGeom>
          <a:solidFill>
            <a:sysClr val="window" lastClr="FFFFFF">
              <a:lumMod val="85000"/>
            </a:sysClr>
          </a:solidFill>
          <a:ln w="12700" cap="flat" cmpd="sng" algn="ctr">
            <a:noFill/>
            <a:prstDash val="solid"/>
            <a:miter lim="800000"/>
          </a:ln>
          <a:effectLst/>
        </p:spPr>
        <p:txBody>
          <a:bodyPr wrap="none" lIns="164592" tIns="45720" rIns="164592" bIns="4572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Back</a:t>
            </a: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476" y="3139656"/>
            <a:ext cx="103332" cy="103332"/>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6056" y="2310716"/>
            <a:ext cx="518675" cy="464833"/>
          </a:xfrm>
          <a:prstGeom prst="rect">
            <a:avLst/>
          </a:prstGeom>
        </p:spPr>
      </p:pic>
      <p:sp>
        <p:nvSpPr>
          <p:cNvPr id="44" name="TextBox 43"/>
          <p:cNvSpPr txBox="1"/>
          <p:nvPr/>
        </p:nvSpPr>
        <p:spPr>
          <a:xfrm>
            <a:off x="7357275"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sp>
        <p:nvSpPr>
          <p:cNvPr id="22" name="Rectangle 21"/>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2477898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Account + Azure AD</a:t>
            </a:r>
            <a:endParaRPr lang="en-US" dirty="0"/>
          </a:p>
        </p:txBody>
      </p:sp>
      <p:grpSp>
        <p:nvGrpSpPr>
          <p:cNvPr id="3" name="Group 2"/>
          <p:cNvGrpSpPr/>
          <p:nvPr/>
        </p:nvGrpSpPr>
        <p:grpSpPr>
          <a:xfrm>
            <a:off x="2025294" y="1212849"/>
            <a:ext cx="8146634" cy="5531293"/>
            <a:chOff x="624114" y="433432"/>
            <a:chExt cx="8877073" cy="602723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5" name="TextBox 4"/>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6" name="TextBox 5"/>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69625" y="1537523"/>
            <a:ext cx="4931293" cy="5143169"/>
          </a:xfrm>
          <a:prstGeom prst="rect">
            <a:avLst/>
          </a:prstGeom>
        </p:spPr>
      </p:pic>
      <p:sp>
        <p:nvSpPr>
          <p:cNvPr id="10" name="TextBox 9"/>
          <p:cNvSpPr txBox="1"/>
          <p:nvPr/>
        </p:nvSpPr>
        <p:spPr>
          <a:xfrm>
            <a:off x="7331070" y="2810887"/>
            <a:ext cx="2639588" cy="307777"/>
          </a:xfrm>
          <a:prstGeom prst="rect">
            <a:avLst/>
          </a:prstGeom>
          <a:noFill/>
        </p:spPr>
        <p:txBody>
          <a:bodyPr wrap="square" lIns="0" tIns="0" rIns="0" bIns="0" rtlCol="0">
            <a:spAutoFit/>
          </a:bodyPr>
          <a:lstStyle/>
          <a:p>
            <a:pPr defTabSz="914400">
              <a:tabLst>
                <a:tab pos="3200400" algn="r"/>
              </a:tabLst>
            </a:pPr>
            <a:r>
              <a:rPr lang="en-US" sz="1000" dirty="0" smtClean="0">
                <a:solidFill>
                  <a:prstClr val="black">
                    <a:lumMod val="75000"/>
                    <a:lumOff val="25000"/>
                  </a:prstClr>
                </a:solidFill>
                <a:latin typeface="Segoe UI Light" panose="020B0502040204020203" pitchFamily="34" charset="0"/>
                <a:cs typeface="Segoe UI Light" panose="020B0502040204020203" pitchFamily="34" charset="0"/>
              </a:rPr>
              <a:t>Taking you to the sign in page for Microsoft accounts. </a:t>
            </a:r>
            <a:r>
              <a:rPr lang="en-US" sz="800" dirty="0">
                <a:solidFill>
                  <a:srgbClr val="2672EC"/>
                </a:solidFill>
                <a:cs typeface="Segoe UI" panose="020B0502040204020203" pitchFamily="34" charset="0"/>
              </a:rPr>
              <a:t>Cancel</a:t>
            </a:r>
            <a:endParaRPr lang="en-US" sz="1000" dirty="0" smtClean="0">
              <a:solidFill>
                <a:prstClr val="black">
                  <a:lumMod val="75000"/>
                  <a:lumOff val="25000"/>
                </a:prstClr>
              </a:solidFill>
              <a:latin typeface="Segoe UI Light" panose="020B0502040204020203" pitchFamily="34" charset="0"/>
              <a:cs typeface="Segoe UI Light" panose="020B0502040204020203" pitchFamily="34" charset="0"/>
            </a:endParaRPr>
          </a:p>
        </p:txBody>
      </p:sp>
      <p:sp>
        <p:nvSpPr>
          <p:cNvPr id="11" name="Rectangle 10"/>
          <p:cNvSpPr/>
          <p:nvPr/>
        </p:nvSpPr>
        <p:spPr>
          <a:xfrm>
            <a:off x="7335710" y="3306155"/>
            <a:ext cx="2513810" cy="226827"/>
          </a:xfrm>
          <a:prstGeom prst="rect">
            <a:avLst/>
          </a:prstGeom>
          <a:solidFill>
            <a:sysClr val="window" lastClr="FFFFFF"/>
          </a:solidFill>
          <a:ln w="9525" cap="flat" cmpd="sng" algn="ctr">
            <a:solidFill>
              <a:sysClr val="windowText" lastClr="000000"/>
            </a:solid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kelly@outlook.com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12" name="Rectangle 11"/>
          <p:cNvSpPr/>
          <p:nvPr/>
        </p:nvSpPr>
        <p:spPr>
          <a:xfrm>
            <a:off x="7335710" y="3635095"/>
            <a:ext cx="2513810" cy="226827"/>
          </a:xfrm>
          <a:prstGeom prst="rect">
            <a:avLst/>
          </a:prstGeom>
          <a:solidFill>
            <a:sysClr val="window" lastClr="FFFFFF"/>
          </a:solidFill>
          <a:ln w="952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Segoe UI" panose="020B0502040204020203" pitchFamily="34" charset="0"/>
              </a:rPr>
              <a:t>Password</a:t>
            </a:r>
            <a:endPar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993278" y="3366962"/>
            <a:ext cx="1322478" cy="215444"/>
          </a:xfrm>
          <a:prstGeom prst="rect">
            <a:avLst/>
          </a:prstGeom>
          <a:noFill/>
        </p:spPr>
        <p:txBody>
          <a:bodyPr wrap="none" lIns="0" tIns="0" rIns="0" bIns="0" rtlCol="0">
            <a:spAutoFit/>
          </a:bodyPr>
          <a:lstStyle/>
          <a:p>
            <a:pPr defTabSz="914400"/>
            <a:r>
              <a:rPr lang="en-US" sz="400" dirty="0" smtClean="0">
                <a:solidFill>
                  <a:prstClr val="black"/>
                </a:solidFill>
                <a:cs typeface="Segoe UI" panose="020B0502040204020203" pitchFamily="34" charset="0"/>
              </a:rPr>
              <a:t>	</a:t>
            </a:r>
          </a:p>
          <a:p>
            <a:pPr defTabSz="914400"/>
            <a:r>
              <a:rPr lang="en-US" sz="1000" dirty="0" smtClean="0">
                <a:solidFill>
                  <a:prstClr val="black"/>
                </a:solidFill>
                <a:cs typeface="Segoe UI" panose="020B0502040204020203" pitchFamily="34" charset="0"/>
              </a:rPr>
              <a:t>    ٠         ٠        ٠   ٠  ٠ ٠٠</a:t>
            </a:r>
          </a:p>
        </p:txBody>
      </p:sp>
      <p:sp>
        <p:nvSpPr>
          <p:cNvPr id="14" name="Rectangle 13"/>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1618370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Account + Azure AD</a:t>
            </a:r>
            <a:endParaRPr lang="en-US" dirty="0"/>
          </a:p>
        </p:txBody>
      </p:sp>
      <p:grpSp>
        <p:nvGrpSpPr>
          <p:cNvPr id="3" name="Group 2"/>
          <p:cNvGrpSpPr/>
          <p:nvPr/>
        </p:nvGrpSpPr>
        <p:grpSpPr>
          <a:xfrm>
            <a:off x="2027237" y="1211262"/>
            <a:ext cx="8146634" cy="5531293"/>
            <a:chOff x="624114" y="433432"/>
            <a:chExt cx="8877073" cy="602723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5" name="TextBox 4"/>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a:t>
              </a:r>
              <a:r>
                <a:rPr lang="en-US" sz="700" dirty="0" smtClean="0">
                  <a:solidFill>
                    <a:prstClr val="black"/>
                  </a:solidFill>
                  <a:cs typeface="Segoe UI" panose="020B0502040204020203" pitchFamily="34" charset="0"/>
                </a:rPr>
                <a:t>://login.</a:t>
              </a:r>
              <a:r>
                <a:rPr lang="en-US" sz="700" b="1" dirty="0" smtClean="0">
                  <a:solidFill>
                    <a:prstClr val="black"/>
                  </a:solidFill>
                  <a:cs typeface="Segoe UI" panose="020B0502040204020203" pitchFamily="34" charset="0"/>
                </a:rPr>
                <a:t>live.com</a:t>
              </a:r>
              <a:r>
                <a:rPr lang="en-US" sz="700" dirty="0" smtClean="0">
                  <a:solidFill>
                    <a:prstClr val="black"/>
                  </a:solidFill>
                  <a:cs typeface="Segoe UI" panose="020B0502040204020203" pitchFamily="34" charset="0"/>
                </a:rPr>
                <a:t>/xxxxx</a:t>
              </a:r>
              <a:endParaRPr lang="en-US" sz="700" dirty="0">
                <a:solidFill>
                  <a:prstClr val="black"/>
                </a:solidFill>
                <a:cs typeface="Segoe UI" panose="020B0502040204020203" pitchFamily="34" charset="0"/>
              </a:endParaRPr>
            </a:p>
          </p:txBody>
        </p:sp>
        <p:sp>
          <p:nvSpPr>
            <p:cNvPr id="6" name="TextBox 5"/>
            <p:cNvSpPr txBox="1"/>
            <p:nvPr/>
          </p:nvSpPr>
          <p:spPr>
            <a:xfrm>
              <a:off x="4440525" y="649451"/>
              <a:ext cx="981012" cy="100612"/>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Microsof…</a:t>
              </a:r>
              <a:endParaRPr lang="en-US" sz="600" dirty="0">
                <a:solidFill>
                  <a:prstClr val="black"/>
                </a:solidFill>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9" name="Picture 8"/>
          <p:cNvPicPr>
            <a:picLocks noChangeAspect="1"/>
          </p:cNvPicPr>
          <p:nvPr/>
        </p:nvPicPr>
        <p:blipFill>
          <a:blip r:embed="rId4"/>
          <a:stretch>
            <a:fillRect/>
          </a:stretch>
        </p:blipFill>
        <p:spPr>
          <a:xfrm>
            <a:off x="4562601" y="2482568"/>
            <a:ext cx="3179576" cy="3288116"/>
          </a:xfrm>
          <a:prstGeom prst="rect">
            <a:avLst/>
          </a:prstGeom>
        </p:spPr>
      </p:pic>
      <p:sp>
        <p:nvSpPr>
          <p:cNvPr id="11" name="Rectangle 10"/>
          <p:cNvSpPr/>
          <p:nvPr/>
        </p:nvSpPr>
        <p:spPr bwMode="auto">
          <a:xfrm>
            <a:off x="5043341" y="3305720"/>
            <a:ext cx="1676400" cy="152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4999827" y="3268506"/>
            <a:ext cx="2513810" cy="226827"/>
          </a:xfrm>
          <a:prstGeom prst="rect">
            <a:avLst/>
          </a:prstGeom>
          <a:noFill/>
          <a:ln w="9525" cap="flat" cmpd="sng" algn="ctr">
            <a:noFill/>
            <a:prstDash val="solid"/>
            <a:miter lim="800000"/>
          </a:ln>
          <a:effectLst/>
        </p:spPr>
        <p:txBody>
          <a:bodyPr lIns="4572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Segoe UI" panose="020B0502040204020203" pitchFamily="34" charset="0"/>
              </a:rPr>
              <a:t>kelly@outlook.com</a:t>
            </a:r>
            <a:endParaRPr kumimoji="0" lang="en-US" sz="3600" b="0" i="0" u="none" strike="noStrike" kern="0" cap="none" spc="0" normalizeH="0" baseline="0" noProof="0" dirty="0" smtClean="0">
              <a:ln>
                <a:noFill/>
              </a:ln>
              <a:solidFill>
                <a:prstClr val="white">
                  <a:lumMod val="75000"/>
                </a:prstClr>
              </a:solidFill>
              <a:effectLst/>
              <a:uLnTx/>
              <a:uFillTx/>
              <a:latin typeface="Calibri" panose="020F0502020204030204"/>
              <a:ea typeface="+mn-ea"/>
              <a:cs typeface="+mn-cs"/>
            </a:endParaRPr>
          </a:p>
        </p:txBody>
      </p:sp>
      <p:sp>
        <p:nvSpPr>
          <p:cNvPr id="12" name="Rectangle 11"/>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29183794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If you sign in with both Azure AD and MSA and return to sign in again later…</a:t>
            </a:r>
            <a:endParaRPr lang="en-US" dirty="0"/>
          </a:p>
        </p:txBody>
      </p:sp>
    </p:spTree>
    <p:extLst>
      <p:ext uri="{BB962C8B-B14F-4D97-AF65-F5344CB8AC3E}">
        <p14:creationId xmlns:p14="http://schemas.microsoft.com/office/powerpoint/2010/main" val="178233244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Account + Azure AD</a:t>
            </a:r>
            <a:endParaRPr lang="en-US" dirty="0"/>
          </a:p>
        </p:txBody>
      </p:sp>
      <p:grpSp>
        <p:nvGrpSpPr>
          <p:cNvPr id="3" name="Group 2"/>
          <p:cNvGrpSpPr/>
          <p:nvPr/>
        </p:nvGrpSpPr>
        <p:grpSpPr>
          <a:xfrm>
            <a:off x="2025294" y="1212849"/>
            <a:ext cx="8146634" cy="5531293"/>
            <a:chOff x="624114" y="433432"/>
            <a:chExt cx="8877073" cy="602723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4" y="433432"/>
              <a:ext cx="8877073" cy="6027237"/>
            </a:xfrm>
            <a:prstGeom prst="rect">
              <a:avLst/>
            </a:prstGeom>
          </p:spPr>
        </p:pic>
        <p:sp>
          <p:nvSpPr>
            <p:cNvPr id="5" name="TextBox 4"/>
            <p:cNvSpPr txBox="1"/>
            <p:nvPr/>
          </p:nvSpPr>
          <p:spPr>
            <a:xfrm>
              <a:off x="1327264" y="633537"/>
              <a:ext cx="2059539" cy="117381"/>
            </a:xfrm>
            <a:prstGeom prst="rect">
              <a:avLst/>
            </a:prstGeom>
            <a:noFill/>
          </p:spPr>
          <p:txBody>
            <a:bodyPr wrap="square" lIns="0" tIns="0" rIns="0" bIns="0" rtlCol="0" anchor="ctr" anchorCtr="0">
              <a:spAutoFit/>
            </a:bodyPr>
            <a:lstStyle/>
            <a:p>
              <a:pPr defTabSz="914400"/>
              <a:r>
                <a:rPr lang="en-US" sz="700" dirty="0">
                  <a:solidFill>
                    <a:prstClr val="black"/>
                  </a:solidFill>
                  <a:cs typeface="Segoe UI" panose="020B0502040204020203" pitchFamily="34" charset="0"/>
                </a:rPr>
                <a:t>https://login.</a:t>
              </a:r>
              <a:r>
                <a:rPr lang="en-US" sz="700" b="1" dirty="0">
                  <a:solidFill>
                    <a:prstClr val="black"/>
                  </a:solidFill>
                  <a:cs typeface="Segoe UI" panose="020B0502040204020203" pitchFamily="34" charset="0"/>
                </a:rPr>
                <a:t>microsoft.com</a:t>
              </a:r>
              <a:r>
                <a:rPr lang="en-US" sz="700" dirty="0">
                  <a:solidFill>
                    <a:prstClr val="black"/>
                  </a:solidFill>
                  <a:cs typeface="Segoe UI" panose="020B0502040204020203" pitchFamily="34" charset="0"/>
                </a:rPr>
                <a:t>/xxxxx</a:t>
              </a:r>
            </a:p>
          </p:txBody>
        </p:sp>
        <p:sp>
          <p:nvSpPr>
            <p:cNvPr id="6" name="TextBox 5"/>
            <p:cNvSpPr txBox="1"/>
            <p:nvPr/>
          </p:nvSpPr>
          <p:spPr>
            <a:xfrm>
              <a:off x="4440526" y="653591"/>
              <a:ext cx="912020" cy="92333"/>
            </a:xfrm>
            <a:prstGeom prst="rect">
              <a:avLst/>
            </a:prstGeom>
            <a:solidFill>
              <a:srgbClr val="FFFFFF"/>
            </a:solidFill>
          </p:spPr>
          <p:txBody>
            <a:bodyPr wrap="square" lIns="0" tIns="0" rIns="0" bIns="0" rtlCol="0" anchor="ctr" anchorCtr="0">
              <a:spAutoFit/>
            </a:bodyPr>
            <a:lstStyle/>
            <a:p>
              <a:pPr defTabSz="914400"/>
              <a:r>
                <a:rPr lang="en-US" sz="600" dirty="0" smtClean="0">
                  <a:solidFill>
                    <a:prstClr val="black"/>
                  </a:solidFill>
                  <a:cs typeface="Segoe UI" panose="020B0502040204020203" pitchFamily="34" charset="0"/>
                </a:rPr>
                <a:t>Sign in to your account</a:t>
              </a:r>
              <a:endParaRPr lang="en-US" sz="600" dirty="0">
                <a:solidFill>
                  <a:prstClr val="black"/>
                </a:solidFill>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97" y="649025"/>
              <a:ext cx="110691" cy="1106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42" y="635233"/>
              <a:ext cx="110691" cy="110691"/>
            </a:xfrm>
            <a:prstGeom prst="rect">
              <a:avLst/>
            </a:prstGeom>
          </p:spPr>
        </p:pic>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7077"/>
          <a:stretch/>
        </p:blipFill>
        <p:spPr>
          <a:xfrm>
            <a:off x="2069625" y="1537523"/>
            <a:ext cx="4931293" cy="514316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090" r="15839"/>
          <a:stretch/>
        </p:blipFill>
        <p:spPr>
          <a:xfrm>
            <a:off x="9246674" y="6264564"/>
            <a:ext cx="603251" cy="237383"/>
          </a:xfrm>
          <a:prstGeom prst="rect">
            <a:avLst/>
          </a:prstGeom>
        </p:spPr>
      </p:pic>
      <p:sp>
        <p:nvSpPr>
          <p:cNvPr id="11" name="TextBox 4"/>
          <p:cNvSpPr txBox="1"/>
          <p:nvPr/>
        </p:nvSpPr>
        <p:spPr>
          <a:xfrm>
            <a:off x="7953277" y="2319362"/>
            <a:ext cx="1896648" cy="447542"/>
          </a:xfrm>
          <a:prstGeom prst="rect">
            <a:avLst/>
          </a:prstGeom>
          <a:noFill/>
        </p:spPr>
        <p:txBody>
          <a:bodyPr wrap="none" lIns="0" tIns="0" rIns="0" bIns="0" rtlCol="0" anchor="ctr">
            <a:noAutofit/>
          </a:bodyPr>
          <a:lstStyle/>
          <a:p>
            <a:pPr defTabSz="914400"/>
            <a:r>
              <a:rPr lang="en-US" dirty="0" err="1">
                <a:solidFill>
                  <a:prstClr val="black">
                    <a:lumMod val="95000"/>
                    <a:lumOff val="5000"/>
                  </a:prstClr>
                </a:solidFill>
                <a:latin typeface="Segoe UI Light" panose="020B0502040204020203" pitchFamily="34" charset="0"/>
                <a:cs typeface="Segoe UI Light" panose="020B0502040204020203" pitchFamily="34" charset="0"/>
              </a:rPr>
              <a:t>Fabrikam</a:t>
            </a:r>
            <a:r>
              <a:rPr lang="en-US" dirty="0">
                <a:solidFill>
                  <a:prstClr val="black">
                    <a:lumMod val="95000"/>
                    <a:lumOff val="5000"/>
                  </a:prstClr>
                </a:solidFill>
                <a:latin typeface="Segoe UI Light" panose="020B0502040204020203" pitchFamily="34" charset="0"/>
                <a:cs typeface="Segoe UI Light" panose="020B0502040204020203" pitchFamily="34" charset="0"/>
              </a:rPr>
              <a:t> Calendar</a:t>
            </a:r>
          </a:p>
        </p:txBody>
      </p:sp>
      <p:sp>
        <p:nvSpPr>
          <p:cNvPr id="12" name="TextBox 11"/>
          <p:cNvSpPr txBox="1"/>
          <p:nvPr/>
        </p:nvSpPr>
        <p:spPr>
          <a:xfrm>
            <a:off x="7727450" y="3477405"/>
            <a:ext cx="1717306" cy="292388"/>
          </a:xfrm>
          <a:prstGeom prst="rect">
            <a:avLst/>
          </a:prstGeom>
          <a:noFill/>
        </p:spPr>
        <p:txBody>
          <a:bodyPr wrap="square" lIns="0" tIns="0" rIns="0" bIns="0" rtlCol="0" anchor="t">
            <a:spAutoFit/>
          </a:bodyPr>
          <a:lstStyle/>
          <a:p>
            <a:pPr defTabSz="914400"/>
            <a:r>
              <a:rPr lang="en-US" sz="1000" dirty="0">
                <a:solidFill>
                  <a:prstClr val="black"/>
                </a:solidFill>
                <a:latin typeface="Segoe UI Semibold" panose="020B0702040204020203" pitchFamily="34" charset="0"/>
                <a:cs typeface="Segoe UI Semibold" panose="020B0702040204020203" pitchFamily="34" charset="0"/>
              </a:rPr>
              <a:t>Kelly Yang</a:t>
            </a:r>
            <a:endParaRPr lang="en-US" sz="1050" dirty="0">
              <a:solidFill>
                <a:prstClr val="black"/>
              </a:solidFill>
              <a:latin typeface="Segoe UI Semibold" panose="020B0702040204020203" pitchFamily="34" charset="0"/>
              <a:cs typeface="Segoe UI Semibold" panose="020B0702040204020203" pitchFamily="34" charset="0"/>
            </a:endParaRPr>
          </a:p>
          <a:p>
            <a:pPr defTabSz="914400"/>
            <a:r>
              <a:rPr lang="en-US" sz="900" dirty="0" smtClean="0">
                <a:solidFill>
                  <a:prstClr val="black">
                    <a:lumMod val="65000"/>
                    <a:lumOff val="35000"/>
                  </a:prstClr>
                </a:solidFill>
                <a:cs typeface="Segoe UI" panose="020B0502040204020203" pitchFamily="34" charset="0"/>
              </a:rPr>
              <a:t>kelly@outlook.com</a:t>
            </a:r>
            <a:endParaRPr lang="en-US" sz="800" dirty="0" smtClean="0">
              <a:solidFill>
                <a:prstClr val="black">
                  <a:lumMod val="65000"/>
                  <a:lumOff val="35000"/>
                </a:prstClr>
              </a:solidFill>
              <a:cs typeface="Segoe UI" panose="020B0502040204020203" pitchFamily="34" charset="0"/>
            </a:endParaRPr>
          </a:p>
        </p:txBody>
      </p:sp>
      <p:sp>
        <p:nvSpPr>
          <p:cNvPr id="13" name="TextBox 12"/>
          <p:cNvSpPr txBox="1"/>
          <p:nvPr/>
        </p:nvSpPr>
        <p:spPr>
          <a:xfrm>
            <a:off x="7727450" y="4053786"/>
            <a:ext cx="1717306" cy="300082"/>
          </a:xfrm>
          <a:prstGeom prst="rect">
            <a:avLst/>
          </a:prstGeom>
          <a:noFill/>
        </p:spPr>
        <p:txBody>
          <a:bodyPr wrap="square" lIns="0" tIns="0" rIns="0" bIns="0" rtlCol="0" anchor="ctr">
            <a:spAutoFit/>
          </a:bodyPr>
          <a:lstStyle/>
          <a:p>
            <a:pPr defTabSz="914400"/>
            <a:r>
              <a:rPr lang="en-US" sz="1050" dirty="0" smtClean="0">
                <a:solidFill>
                  <a:prstClr val="black"/>
                </a:solidFill>
                <a:latin typeface="Segoe UI Semibold" panose="020B0702040204020203" pitchFamily="34" charset="0"/>
                <a:cs typeface="Segoe UI Semibold" panose="020B0702040204020203" pitchFamily="34" charset="0"/>
              </a:rPr>
              <a:t>Kelly</a:t>
            </a:r>
            <a:endParaRPr lang="en-US" sz="1050" dirty="0">
              <a:solidFill>
                <a:prstClr val="black"/>
              </a:solidFill>
              <a:latin typeface="Segoe UI Semibold" panose="020B0702040204020203" pitchFamily="34" charset="0"/>
              <a:cs typeface="Segoe UI Semibold" panose="020B0702040204020203" pitchFamily="34" charset="0"/>
            </a:endParaRPr>
          </a:p>
          <a:p>
            <a:pPr defTabSz="914400"/>
            <a:r>
              <a:rPr lang="en-US" sz="900" dirty="0" smtClean="0">
                <a:solidFill>
                  <a:prstClr val="black">
                    <a:lumMod val="65000"/>
                    <a:lumOff val="35000"/>
                  </a:prstClr>
                </a:solidFill>
                <a:cs typeface="Segoe UI" panose="020B0502040204020203" pitchFamily="34" charset="0"/>
              </a:rPr>
              <a:t>kelly@contoso.com</a:t>
            </a:r>
          </a:p>
        </p:txBody>
      </p:sp>
      <p:sp>
        <p:nvSpPr>
          <p:cNvPr id="14" name="TextBox 13"/>
          <p:cNvSpPr txBox="1"/>
          <p:nvPr/>
        </p:nvSpPr>
        <p:spPr>
          <a:xfrm>
            <a:off x="7727450" y="4684508"/>
            <a:ext cx="1944640" cy="153888"/>
          </a:xfrm>
          <a:prstGeom prst="rect">
            <a:avLst/>
          </a:prstGeom>
          <a:noFill/>
        </p:spPr>
        <p:txBody>
          <a:bodyPr wrap="square" lIns="0" tIns="0" rIns="0" bIns="0" rtlCol="0" anchor="ctr">
            <a:spAutoFit/>
          </a:bodyPr>
          <a:lstStyle/>
          <a:p>
            <a:pPr defTabSz="914400"/>
            <a:r>
              <a:rPr lang="en-US" sz="1000" dirty="0" smtClean="0">
                <a:solidFill>
                  <a:prstClr val="black"/>
                </a:solidFill>
                <a:latin typeface="Segoe UI Semibold" panose="020B0702040204020203" pitchFamily="34" charset="0"/>
                <a:cs typeface="Segoe UI Semibold" panose="020B0702040204020203" pitchFamily="34" charset="0"/>
              </a:rPr>
              <a:t>Use another account</a:t>
            </a:r>
            <a:endParaRPr lang="en-US" sz="1000" dirty="0">
              <a:solidFill>
                <a:prstClr val="black"/>
              </a:solidFill>
              <a:latin typeface="Segoe UI Semibold" panose="020B0702040204020203" pitchFamily="34" charset="0"/>
              <a:cs typeface="Segoe UI Semibold" panose="020B0702040204020203" pitchFamily="34" charset="0"/>
            </a:endParaRPr>
          </a:p>
        </p:txBody>
      </p:sp>
      <p:sp>
        <p:nvSpPr>
          <p:cNvPr id="15" name="TextBox 14"/>
          <p:cNvSpPr txBox="1"/>
          <p:nvPr/>
        </p:nvSpPr>
        <p:spPr>
          <a:xfrm>
            <a:off x="9675324" y="3484109"/>
            <a:ext cx="142965" cy="86471"/>
          </a:xfrm>
          <a:prstGeom prst="rect">
            <a:avLst/>
          </a:prstGeom>
          <a:noFill/>
        </p:spPr>
        <p:txBody>
          <a:bodyPr wrap="none" lIns="0" tIns="0" rIns="0" bIns="0" rtlCol="0" anchor="ctr">
            <a:noAutofit/>
          </a:bodyPr>
          <a:lstStyle/>
          <a:p>
            <a:pPr algn="r" defTabSz="914400"/>
            <a:r>
              <a:rPr lang="en-US" sz="1000" kern="0" dirty="0" smtClean="0">
                <a:solidFill>
                  <a:prstClr val="black"/>
                </a:solidFill>
                <a:latin typeface="Segoe UI Light" panose="020B0502040204020203" pitchFamily="34" charset="0"/>
                <a:cs typeface="Segoe UI Light" panose="020B0502040204020203" pitchFamily="34" charset="0"/>
              </a:rPr>
              <a:t>•••</a:t>
            </a:r>
          </a:p>
        </p:txBody>
      </p:sp>
      <p:sp>
        <p:nvSpPr>
          <p:cNvPr id="16" name="TextBox 15"/>
          <p:cNvSpPr txBox="1"/>
          <p:nvPr/>
        </p:nvSpPr>
        <p:spPr>
          <a:xfrm>
            <a:off x="9675324" y="4025346"/>
            <a:ext cx="142965" cy="86471"/>
          </a:xfrm>
          <a:prstGeom prst="rect">
            <a:avLst/>
          </a:prstGeom>
          <a:noFill/>
        </p:spPr>
        <p:txBody>
          <a:bodyPr wrap="none" lIns="0" tIns="0" rIns="0" bIns="0" rtlCol="0" anchor="ctr">
            <a:noAutofit/>
          </a:bodyPr>
          <a:lstStyle/>
          <a:p>
            <a:pPr algn="r" defTabSz="914400"/>
            <a:r>
              <a:rPr lang="en-US" sz="1000" kern="0" dirty="0" smtClean="0">
                <a:solidFill>
                  <a:prstClr val="black"/>
                </a:solidFill>
                <a:latin typeface="Segoe UI Light" panose="020B0502040204020203" pitchFamily="34" charset="0"/>
                <a:cs typeface="Segoe UI Light" panose="020B0502040204020203" pitchFamily="34" charset="0"/>
              </a:rPr>
              <a:t>•••</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1676" y="4066901"/>
            <a:ext cx="292608" cy="292608"/>
          </a:xfrm>
          <a:prstGeom prst="ellipse">
            <a:avLst/>
          </a:prstGeom>
          <a:ln w="63500" cap="rnd">
            <a:noFill/>
          </a:ln>
          <a:effectLst/>
        </p:spPr>
      </p:pic>
      <p:grpSp>
        <p:nvGrpSpPr>
          <p:cNvPr id="18" name="Group 17"/>
          <p:cNvGrpSpPr/>
          <p:nvPr/>
        </p:nvGrpSpPr>
        <p:grpSpPr>
          <a:xfrm>
            <a:off x="7322544" y="4061357"/>
            <a:ext cx="304514" cy="294502"/>
            <a:chOff x="5441177" y="3491450"/>
            <a:chExt cx="304514" cy="294502"/>
          </a:xfrm>
        </p:grpSpPr>
        <p:sp>
          <p:nvSpPr>
            <p:cNvPr id="19" name="Oval 18"/>
            <p:cNvSpPr/>
            <p:nvPr/>
          </p:nvSpPr>
          <p:spPr>
            <a:xfrm>
              <a:off x="5446183" y="3491450"/>
              <a:ext cx="294502" cy="294502"/>
            </a:xfrm>
            <a:prstGeom prst="ellipse">
              <a:avLst/>
            </a:prstGeom>
            <a:solidFill>
              <a:sysClr val="windowText" lastClr="000000">
                <a:lumMod val="50000"/>
                <a:lumOff val="50000"/>
              </a:sysClr>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5441177" y="3521455"/>
              <a:ext cx="304514"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Segoe MDL2 Assets" panose="050A0102010101010101" pitchFamily="18" charset="0"/>
                </a:rPr>
                <a:t></a:t>
              </a:r>
            </a:p>
          </p:txBody>
        </p:sp>
      </p:grpSp>
      <p:grpSp>
        <p:nvGrpSpPr>
          <p:cNvPr id="21" name="Group 20"/>
          <p:cNvGrpSpPr/>
          <p:nvPr/>
        </p:nvGrpSpPr>
        <p:grpSpPr>
          <a:xfrm>
            <a:off x="7322544" y="3476868"/>
            <a:ext cx="304514" cy="294502"/>
            <a:chOff x="5441177" y="2814194"/>
            <a:chExt cx="304514" cy="294502"/>
          </a:xfrm>
        </p:grpSpPr>
        <p:sp>
          <p:nvSpPr>
            <p:cNvPr id="22" name="Oval 21"/>
            <p:cNvSpPr/>
            <p:nvPr/>
          </p:nvSpPr>
          <p:spPr>
            <a:xfrm>
              <a:off x="5446183" y="2814194"/>
              <a:ext cx="294502" cy="294502"/>
            </a:xfrm>
            <a:prstGeom prst="ellipse">
              <a:avLst/>
            </a:prstGeom>
            <a:solidFill>
              <a:sysClr val="windowText" lastClr="000000">
                <a:lumMod val="50000"/>
                <a:lumOff val="50000"/>
              </a:sysClr>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441177" y="2820384"/>
              <a:ext cx="304514"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Segoe MDL2 Assets" panose="050A0102010101010101" pitchFamily="18" charset="0"/>
                </a:rPr>
                <a:t></a:t>
              </a:r>
              <a:endParaRPr kumimoji="0" lang="en-US" sz="1100" b="0" i="0" u="none" strike="noStrike" kern="0" cap="none" spc="0" normalizeH="0" baseline="0" noProof="0" dirty="0" smtClean="0">
                <a:ln>
                  <a:noFill/>
                </a:ln>
                <a:solidFill>
                  <a:prstClr val="white"/>
                </a:solidFill>
                <a:effectLst/>
                <a:uLnTx/>
                <a:uFillTx/>
                <a:latin typeface="Segoe MDL2 Assets" panose="050A0102010101010101" pitchFamily="18" charset="0"/>
              </a:endParaRPr>
            </a:p>
          </p:txBody>
        </p:sp>
      </p:grpSp>
      <p:grpSp>
        <p:nvGrpSpPr>
          <p:cNvPr id="24" name="Group 23"/>
          <p:cNvGrpSpPr/>
          <p:nvPr/>
        </p:nvGrpSpPr>
        <p:grpSpPr>
          <a:xfrm>
            <a:off x="7327550" y="4619105"/>
            <a:ext cx="313797" cy="294502"/>
            <a:chOff x="5446183" y="4091525"/>
            <a:chExt cx="313797" cy="294502"/>
          </a:xfrm>
        </p:grpSpPr>
        <p:sp>
          <p:nvSpPr>
            <p:cNvPr id="25" name="Oval 24"/>
            <p:cNvSpPr/>
            <p:nvPr/>
          </p:nvSpPr>
          <p:spPr>
            <a:xfrm>
              <a:off x="5446183" y="4091525"/>
              <a:ext cx="294502" cy="294502"/>
            </a:xfrm>
            <a:prstGeom prst="ellipse">
              <a:avLst/>
            </a:prstGeom>
            <a:solidFill>
              <a:sysClr val="windowText" lastClr="000000">
                <a:lumMod val="50000"/>
                <a:lumOff val="50000"/>
              </a:sysClr>
            </a:solidFill>
            <a:ln w="12700" cap="flat" cmpd="sng" algn="ctr">
              <a:noFill/>
              <a:prstDash val="solid"/>
              <a:miter lim="800000"/>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5455466" y="4121530"/>
              <a:ext cx="304514"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Segoe MDL2 Assets" panose="050A0102010101010101" pitchFamily="18" charset="0"/>
                </a:rPr>
                <a:t></a:t>
              </a:r>
            </a:p>
          </p:txBody>
        </p:sp>
      </p:gr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6619" r="6673" b="15422"/>
          <a:stretch/>
        </p:blipFill>
        <p:spPr>
          <a:xfrm>
            <a:off x="7324113" y="2310716"/>
            <a:ext cx="518675" cy="464833"/>
          </a:xfrm>
          <a:prstGeom prst="rect">
            <a:avLst/>
          </a:prstGeom>
        </p:spPr>
      </p:pic>
      <p:sp>
        <p:nvSpPr>
          <p:cNvPr id="28" name="TextBox 27"/>
          <p:cNvSpPr txBox="1"/>
          <p:nvPr/>
        </p:nvSpPr>
        <p:spPr>
          <a:xfrm>
            <a:off x="7331676" y="3133306"/>
            <a:ext cx="2546693" cy="107722"/>
          </a:xfrm>
          <a:prstGeom prst="rect">
            <a:avLst/>
          </a:prstGeom>
          <a:noFill/>
        </p:spPr>
        <p:txBody>
          <a:bodyPr wrap="square" lIns="0" tIns="0" rIns="0" bIns="0" rtlCol="0">
            <a:spAutoFit/>
          </a:bodyPr>
          <a:lstStyle>
            <a:defPPr>
              <a:defRPr lang="en-US"/>
            </a:defPPr>
            <a:lvl1pPr>
              <a:defRPr sz="800">
                <a:latin typeface="Segoe UI Semibold" panose="020B0702040204020203" pitchFamily="34" charset="0"/>
                <a:cs typeface="Segoe UI Semibold" panose="020B0702040204020203" pitchFamily="34" charset="0"/>
              </a:defRPr>
            </a:lvl1pPr>
          </a:lstStyle>
          <a:p>
            <a:pPr defTabSz="914400"/>
            <a:r>
              <a:rPr lang="en-US" sz="700" dirty="0">
                <a:solidFill>
                  <a:prstClr val="black"/>
                </a:solidFill>
                <a:latin typeface="Segoe UI" panose="020B0502040204020203" pitchFamily="34" charset="0"/>
                <a:cs typeface="Segoe UI" panose="020B0502040204020203" pitchFamily="34" charset="0"/>
              </a:rPr>
              <a:t>Which account do you want to use?</a:t>
            </a:r>
          </a:p>
        </p:txBody>
      </p:sp>
      <p:pic>
        <p:nvPicPr>
          <p:cNvPr id="29" name="Picture 28"/>
          <p:cNvPicPr>
            <a:picLocks noChangeAspect="1"/>
          </p:cNvPicPr>
          <p:nvPr/>
        </p:nvPicPr>
        <p:blipFill>
          <a:blip r:embed="rId8"/>
          <a:stretch>
            <a:fillRect/>
          </a:stretch>
        </p:blipFill>
        <p:spPr>
          <a:xfrm>
            <a:off x="7326242" y="3472863"/>
            <a:ext cx="318983" cy="1447094"/>
          </a:xfrm>
          <a:prstGeom prst="rect">
            <a:avLst/>
          </a:prstGeom>
        </p:spPr>
      </p:pic>
      <p:sp>
        <p:nvSpPr>
          <p:cNvPr id="30" name="TextBox 29"/>
          <p:cNvSpPr txBox="1"/>
          <p:nvPr/>
        </p:nvSpPr>
        <p:spPr>
          <a:xfrm>
            <a:off x="7355332" y="6355389"/>
            <a:ext cx="1461939" cy="76944"/>
          </a:xfrm>
          <a:prstGeom prst="rect">
            <a:avLst/>
          </a:prstGeom>
          <a:noFill/>
        </p:spPr>
        <p:txBody>
          <a:bodyPr wrap="none" lIns="0" tIns="0" rIns="0" bIns="0" rtlCol="0">
            <a:spAutoFit/>
          </a:bodyPr>
          <a:lstStyle/>
          <a:p>
            <a:pPr defTabSz="914400"/>
            <a:r>
              <a:rPr lang="en-US" sz="500" dirty="0" smtClean="0">
                <a:solidFill>
                  <a:prstClr val="black">
                    <a:lumMod val="50000"/>
                    <a:lumOff val="50000"/>
                  </a:prstClr>
                </a:solidFill>
                <a:cs typeface="Segoe UI" panose="020B0502040204020203" pitchFamily="34" charset="0"/>
              </a:rPr>
              <a:t>© </a:t>
            </a:r>
            <a:r>
              <a:rPr lang="en-US" sz="500" dirty="0">
                <a:solidFill>
                  <a:prstClr val="black">
                    <a:lumMod val="50000"/>
                    <a:lumOff val="50000"/>
                  </a:prstClr>
                </a:solidFill>
                <a:cs typeface="Segoe UI" panose="020B0502040204020203" pitchFamily="34" charset="0"/>
              </a:rPr>
              <a:t>2015 </a:t>
            </a:r>
            <a:r>
              <a:rPr lang="en-US" sz="500" dirty="0" smtClean="0">
                <a:solidFill>
                  <a:prstClr val="black">
                    <a:lumMod val="50000"/>
                    <a:lumOff val="50000"/>
                  </a:prstClr>
                </a:solidFill>
                <a:cs typeface="Segoe UI" panose="020B0502040204020203" pitchFamily="34" charset="0"/>
              </a:rPr>
              <a:t>Microsoft </a:t>
            </a:r>
            <a:r>
              <a:rPr lang="en-US" sz="500" dirty="0">
                <a:solidFill>
                  <a:srgbClr val="0072C6"/>
                </a:solidFill>
                <a:cs typeface="Segoe UI" panose="020B0502040204020203" pitchFamily="34" charset="0"/>
              </a:rPr>
              <a:t>Terms of Use  </a:t>
            </a:r>
            <a:r>
              <a:rPr lang="en-US" sz="500" dirty="0" smtClean="0">
                <a:solidFill>
                  <a:srgbClr val="0072C6"/>
                </a:solidFill>
                <a:cs typeface="Segoe UI" panose="020B0502040204020203" pitchFamily="34" charset="0"/>
              </a:rPr>
              <a:t>Privacy </a:t>
            </a:r>
            <a:r>
              <a:rPr lang="en-US" sz="500" dirty="0">
                <a:solidFill>
                  <a:srgbClr val="0072C6"/>
                </a:solidFill>
                <a:cs typeface="Segoe UI" panose="020B0502040204020203" pitchFamily="34" charset="0"/>
              </a:rPr>
              <a:t>&amp; Cookies</a:t>
            </a: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2788" y="3916858"/>
            <a:ext cx="2712770" cy="5527667"/>
          </a:xfrm>
          <a:prstGeom prst="rect">
            <a:avLst/>
          </a:prstGeom>
        </p:spPr>
      </p:pic>
      <p:sp>
        <p:nvSpPr>
          <p:cNvPr id="32" name="Rectangle 31"/>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2125432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30002" y="2278062"/>
            <a:ext cx="6934201" cy="3416320"/>
          </a:xfrm>
        </p:spPr>
        <p:txBody>
          <a:bodyPr/>
          <a:lstStyle/>
          <a:p>
            <a:r>
              <a:rPr lang="en-US" sz="3600" dirty="0" smtClean="0"/>
              <a:t>Windows 10 Azure AD Join:  sign-in to desktop with </a:t>
            </a:r>
            <a:r>
              <a:rPr lang="en-US" sz="3600" dirty="0"/>
              <a:t/>
            </a:r>
            <a:br>
              <a:rPr lang="en-US" sz="3600" dirty="0"/>
            </a:br>
            <a:r>
              <a:rPr lang="en-US" sz="3600" dirty="0" smtClean="0"/>
              <a:t>Azure AD account</a:t>
            </a:r>
          </a:p>
          <a:p>
            <a:r>
              <a:rPr lang="en-US" sz="3600" dirty="0" smtClean="0"/>
              <a:t>Single sign on to:</a:t>
            </a:r>
          </a:p>
          <a:p>
            <a:pPr lvl="1"/>
            <a:r>
              <a:rPr lang="en-US" sz="2000" dirty="0" smtClean="0"/>
              <a:t>Kerberos-based on-premises applications</a:t>
            </a:r>
          </a:p>
          <a:p>
            <a:pPr lvl="1"/>
            <a:r>
              <a:rPr lang="en-US" sz="2000" dirty="0" smtClean="0"/>
              <a:t>Native applications that use </a:t>
            </a:r>
            <a:r>
              <a:rPr lang="en-US" sz="2000" dirty="0" err="1" smtClean="0">
                <a:latin typeface="Consolas" panose="020B0609020204030204" pitchFamily="49" charset="0"/>
                <a:cs typeface="Consolas" panose="020B0609020204030204" pitchFamily="49" charset="0"/>
              </a:rPr>
              <a:t>WebAccountManager</a:t>
            </a:r>
            <a:endParaRPr lang="en-US" sz="2000" dirty="0" smtClean="0">
              <a:latin typeface="Consolas" panose="020B0609020204030204" pitchFamily="49" charset="0"/>
              <a:cs typeface="Consolas" panose="020B0609020204030204" pitchFamily="49" charset="0"/>
            </a:endParaRPr>
          </a:p>
          <a:p>
            <a:pPr lvl="1"/>
            <a:r>
              <a:rPr lang="en-US" sz="2000" dirty="0" smtClean="0"/>
              <a:t>Web apps that support Azure AD sign-in</a:t>
            </a:r>
          </a:p>
        </p:txBody>
      </p:sp>
      <p:sp>
        <p:nvSpPr>
          <p:cNvPr id="3" name="Title 2"/>
          <p:cNvSpPr>
            <a:spLocks noGrp="1"/>
          </p:cNvSpPr>
          <p:nvPr>
            <p:ph type="title"/>
          </p:nvPr>
        </p:nvSpPr>
        <p:spPr/>
        <p:txBody>
          <a:bodyPr/>
          <a:lstStyle/>
          <a:p>
            <a:r>
              <a:rPr lang="en-US" dirty="0" smtClean="0"/>
              <a:t>Enhanced Device Support – Windows 10</a:t>
            </a:r>
            <a:endParaRPr lang="en-US" dirty="0"/>
          </a:p>
        </p:txBody>
      </p:sp>
      <p:sp>
        <p:nvSpPr>
          <p:cNvPr id="8" name="Rectangle 7"/>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pic>
        <p:nvPicPr>
          <p:cNvPr id="2" name="Picture 1"/>
          <p:cNvPicPr>
            <a:picLocks noChangeAspect="1"/>
          </p:cNvPicPr>
          <p:nvPr/>
        </p:nvPicPr>
        <p:blipFill>
          <a:blip r:embed="rId2"/>
          <a:stretch>
            <a:fillRect/>
          </a:stretch>
        </p:blipFill>
        <p:spPr>
          <a:xfrm>
            <a:off x="427037" y="1744662"/>
            <a:ext cx="4486275" cy="4772025"/>
          </a:xfrm>
          <a:prstGeom prst="rect">
            <a:avLst/>
          </a:prstGeom>
        </p:spPr>
      </p:pic>
    </p:spTree>
    <p:extLst>
      <p:ext uri="{BB962C8B-B14F-4D97-AF65-F5344CB8AC3E}">
        <p14:creationId xmlns:p14="http://schemas.microsoft.com/office/powerpoint/2010/main" val="341395178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84482" y="2393441"/>
            <a:ext cx="5427389" cy="3090077"/>
          </a:xfrm>
        </p:spPr>
        <p:txBody>
          <a:bodyPr/>
          <a:lstStyle/>
          <a:p>
            <a:r>
              <a:rPr lang="en-US" sz="3600" dirty="0" smtClean="0"/>
              <a:t>Updated iOS &amp; Android authenticator apps</a:t>
            </a:r>
          </a:p>
          <a:p>
            <a:pPr lvl="1"/>
            <a:r>
              <a:rPr lang="en-US" sz="2000" dirty="0" smtClean="0"/>
              <a:t>Single sign on across mobile apps that use ADAL library</a:t>
            </a:r>
          </a:p>
          <a:p>
            <a:pPr lvl="1"/>
            <a:r>
              <a:rPr lang="en-US" sz="2000" dirty="0" smtClean="0"/>
              <a:t>Device </a:t>
            </a:r>
            <a:r>
              <a:rPr lang="en-US" sz="2000" dirty="0"/>
              <a:t>conditional access</a:t>
            </a:r>
          </a:p>
          <a:p>
            <a:pPr lvl="1"/>
            <a:r>
              <a:rPr lang="en-US" sz="2000" dirty="0" smtClean="0"/>
              <a:t>Multi-factor authentication</a:t>
            </a:r>
          </a:p>
          <a:p>
            <a:pPr lvl="1"/>
            <a:r>
              <a:rPr lang="en-US" sz="2000" dirty="0"/>
              <a:t>Apps using ADAL </a:t>
            </a:r>
            <a:r>
              <a:rPr lang="en-US" sz="2000" dirty="0" smtClean="0"/>
              <a:t>seamlessly </a:t>
            </a:r>
            <a:r>
              <a:rPr lang="en-US" sz="2000" dirty="0"/>
              <a:t>take advantage of </a:t>
            </a:r>
            <a:r>
              <a:rPr lang="en-US" sz="2000" dirty="0" smtClean="0"/>
              <a:t>authenticator</a:t>
            </a:r>
            <a:endParaRPr lang="en-US" sz="2000" dirty="0"/>
          </a:p>
        </p:txBody>
      </p:sp>
      <p:sp>
        <p:nvSpPr>
          <p:cNvPr id="3" name="Title 2"/>
          <p:cNvSpPr>
            <a:spLocks noGrp="1"/>
          </p:cNvSpPr>
          <p:nvPr>
            <p:ph type="title"/>
          </p:nvPr>
        </p:nvSpPr>
        <p:spPr/>
        <p:txBody>
          <a:bodyPr/>
          <a:lstStyle/>
          <a:p>
            <a:r>
              <a:rPr lang="en-US" dirty="0" smtClean="0"/>
              <a:t>Enhanced Device Support – iOS &amp; Android</a:t>
            </a:r>
            <a:endParaRPr lang="en-US" dirty="0"/>
          </a:p>
        </p:txBody>
      </p:sp>
      <p:pic>
        <p:nvPicPr>
          <p:cNvPr id="7" name="Picture 6" descr="AAD-iOS-MaM-Registration---0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86" y="1668462"/>
            <a:ext cx="2088827" cy="4544561"/>
          </a:xfrm>
          <a:prstGeom prst="rect">
            <a:avLst/>
          </a:prstGeom>
        </p:spPr>
      </p:pic>
      <p:pic>
        <p:nvPicPr>
          <p:cNvPr id="8" name="Picture 7" descr="AAD-iOS-MaM-Registration---0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037" y="1668462"/>
            <a:ext cx="2146279" cy="4544561"/>
          </a:xfrm>
          <a:prstGeom prst="rect">
            <a:avLst/>
          </a:prstGeom>
        </p:spPr>
      </p:pic>
      <p:pic>
        <p:nvPicPr>
          <p:cNvPr id="9" name="Picture 8" descr="AAD-iOS-MaM-Registration---08.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328" y="1668462"/>
            <a:ext cx="2144142" cy="4540036"/>
          </a:xfrm>
          <a:prstGeom prst="rect">
            <a:avLst/>
          </a:prstGeom>
        </p:spPr>
      </p:pic>
      <p:sp>
        <p:nvSpPr>
          <p:cNvPr id="10" name="Rectangle 9"/>
          <p:cNvSpPr/>
          <p:nvPr/>
        </p:nvSpPr>
        <p:spPr bwMode="auto">
          <a:xfrm>
            <a:off x="7894637" y="-84138"/>
            <a:ext cx="4694238" cy="525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r>
              <a:rPr lang="en-US" sz="2000" i="1" dirty="0" smtClean="0">
                <a:solidFill>
                  <a:schemeClr val="accent2">
                    <a:alpha val="50000"/>
                  </a:schemeClr>
                </a:solidFill>
                <a:ea typeface="Segoe UI" pitchFamily="34" charset="0"/>
                <a:cs typeface="Segoe UI" pitchFamily="34" charset="0"/>
              </a:rPr>
              <a:t>Future capability - in development</a:t>
            </a:r>
          </a:p>
        </p:txBody>
      </p:sp>
    </p:spTree>
    <p:extLst>
      <p:ext uri="{BB962C8B-B14F-4D97-AF65-F5344CB8AC3E}">
        <p14:creationId xmlns:p14="http://schemas.microsoft.com/office/powerpoint/2010/main" val="141286582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478423"/>
          </a:xfrm>
        </p:spPr>
        <p:txBody>
          <a:bodyPr/>
          <a:lstStyle/>
          <a:p>
            <a:r>
              <a:rPr lang="en-US" dirty="0" smtClean="0"/>
              <a:t>Sign up for an Azure trial to get Azure AD</a:t>
            </a:r>
          </a:p>
          <a:p>
            <a:pPr lvl="1"/>
            <a:r>
              <a:rPr lang="en-US" dirty="0" smtClean="0"/>
              <a:t>You won’t be charged if you only use Azure AD free capabilities</a:t>
            </a:r>
          </a:p>
          <a:p>
            <a:r>
              <a:rPr lang="en-US" dirty="0" smtClean="0"/>
              <a:t>Check out the Azure AD Developer Guide</a:t>
            </a:r>
          </a:p>
          <a:p>
            <a:pPr lvl="1"/>
            <a:r>
              <a:rPr lang="en-US" sz="2000" dirty="0" smtClean="0"/>
              <a:t>Azure.com </a:t>
            </a:r>
            <a:r>
              <a:rPr lang="en-US" sz="2000" dirty="0" smtClean="0">
                <a:sym typeface="Wingdings" panose="05000000000000000000" pitchFamily="2" charset="2"/>
              </a:rPr>
              <a:t> Documentation  ID&amp;A Management  Active Directory  Develop</a:t>
            </a:r>
          </a:p>
          <a:p>
            <a:pPr lvl="1"/>
            <a:r>
              <a:rPr lang="en-US" sz="2000" u="sng" dirty="0">
                <a:hlinkClick r:id="rId2"/>
              </a:rPr>
              <a:t>http://azure.microsoft.com/en-us/documentation/articles/active-directory-developers-guide/</a:t>
            </a:r>
            <a:endParaRPr lang="en-US" sz="2000" dirty="0" smtClean="0"/>
          </a:p>
          <a:p>
            <a:r>
              <a:rPr lang="en-US" dirty="0" smtClean="0"/>
              <a:t>Go deeper at //build</a:t>
            </a:r>
          </a:p>
          <a:p>
            <a:pPr lvl="1"/>
            <a:r>
              <a:rPr lang="en-US" dirty="0" smtClean="0"/>
              <a:t>Vittorio Bertocci</a:t>
            </a:r>
            <a:r>
              <a:rPr lang="en-US" dirty="0"/>
              <a:t>:  “Develop Modern Web Applications with Azure </a:t>
            </a:r>
            <a:r>
              <a:rPr lang="en-US" dirty="0" smtClean="0"/>
              <a:t>AD” (</a:t>
            </a:r>
            <a:r>
              <a:rPr lang="en-US" b="1" dirty="0" smtClean="0"/>
              <a:t>2-753</a:t>
            </a:r>
            <a:r>
              <a:rPr lang="en-US" dirty="0" smtClean="0"/>
              <a:t>)</a:t>
            </a:r>
          </a:p>
          <a:p>
            <a:pPr lvl="1"/>
            <a:r>
              <a:rPr lang="en-US" dirty="0" smtClean="0"/>
              <a:t>Vittorio Bertocci</a:t>
            </a:r>
            <a:r>
              <a:rPr lang="en-US" dirty="0"/>
              <a:t>:  “Develop Modern Native Applications with Azure </a:t>
            </a:r>
            <a:r>
              <a:rPr lang="en-US" dirty="0" smtClean="0"/>
              <a:t>AD” (</a:t>
            </a:r>
            <a:r>
              <a:rPr lang="en-US" b="1" dirty="0" smtClean="0"/>
              <a:t>2-769</a:t>
            </a:r>
            <a:r>
              <a:rPr lang="en-US" dirty="0" smtClean="0"/>
              <a:t>)</a:t>
            </a:r>
          </a:p>
          <a:p>
            <a:pPr lvl="1"/>
            <a:r>
              <a:rPr lang="en-US" dirty="0" smtClean="0"/>
              <a:t>Mat Velloso</a:t>
            </a:r>
            <a:r>
              <a:rPr lang="en-US" dirty="0"/>
              <a:t>:  “Cloud </a:t>
            </a:r>
            <a:r>
              <a:rPr lang="en-US" dirty="0" smtClean="0"/>
              <a:t>Auth </a:t>
            </a:r>
            <a:r>
              <a:rPr lang="en-US" dirty="0"/>
              <a:t>Troubleshooting and Recipes for Developers” </a:t>
            </a:r>
            <a:r>
              <a:rPr lang="en-US" dirty="0" smtClean="0"/>
              <a:t>(</a:t>
            </a:r>
            <a:r>
              <a:rPr lang="en-US" b="1" dirty="0" smtClean="0"/>
              <a:t>2-740</a:t>
            </a:r>
            <a:r>
              <a:rPr lang="en-US" dirty="0" smtClean="0"/>
              <a:t>)</a:t>
            </a:r>
          </a:p>
          <a:p>
            <a:r>
              <a:rPr lang="en-US" dirty="0" smtClean="0"/>
              <a:t>Subscribe to AD team blog</a:t>
            </a:r>
          </a:p>
          <a:p>
            <a:pPr lvl="1"/>
            <a:r>
              <a:rPr lang="en-US" dirty="0">
                <a:hlinkClick r:id="rId3"/>
              </a:rPr>
              <a:t>http://</a:t>
            </a:r>
            <a:r>
              <a:rPr lang="en-US" dirty="0" smtClean="0">
                <a:hlinkClick r:id="rId3"/>
              </a:rPr>
              <a:t>blogs.technet.com/b/ad/</a:t>
            </a:r>
            <a:r>
              <a:rPr lang="en-US" dirty="0"/>
              <a:t> </a:t>
            </a:r>
            <a:r>
              <a:rPr lang="en-US" dirty="0" smtClean="0"/>
              <a:t>or search for “active directory team blog”</a:t>
            </a:r>
            <a:endParaRPr lang="en-US" dirty="0"/>
          </a:p>
        </p:txBody>
      </p:sp>
      <p:sp>
        <p:nvSpPr>
          <p:cNvPr id="2" name="Title 1"/>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32127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Azure AD and </a:t>
            </a:r>
            <a:r>
              <a:rPr lang="en-US" dirty="0" err="1" smtClean="0"/>
              <a:t>IDMaaS</a:t>
            </a:r>
            <a:endParaRPr lang="en-US" dirty="0" smtClean="0"/>
          </a:p>
          <a:p>
            <a:r>
              <a:rPr lang="en-US" dirty="0" smtClean="0"/>
              <a:t>Benefits of integrating</a:t>
            </a:r>
          </a:p>
          <a:p>
            <a:r>
              <a:rPr lang="en-US" dirty="0" smtClean="0"/>
              <a:t>How to integrate</a:t>
            </a:r>
          </a:p>
          <a:p>
            <a:r>
              <a:rPr lang="en-US" dirty="0" smtClean="0"/>
              <a:t>Futures</a:t>
            </a:r>
          </a:p>
          <a:p>
            <a:r>
              <a:rPr lang="en-US" dirty="0" smtClean="0"/>
              <a:t>Next steps</a:t>
            </a:r>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1442" b="11442"/>
          <a:stretch>
            <a:fillRect/>
          </a:stretch>
        </p:blipFill>
        <p:spPr>
          <a:xfrm>
            <a:off x="274638" y="1535875"/>
            <a:ext cx="3931920" cy="3922776"/>
          </a:xfrm>
        </p:spPr>
      </p:pic>
    </p:spTree>
    <p:extLst>
      <p:ext uri="{BB962C8B-B14F-4D97-AF65-F5344CB8AC3E}">
        <p14:creationId xmlns:p14="http://schemas.microsoft.com/office/powerpoint/2010/main" val="31933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49047"/>
          </a:xfrm>
        </p:spPr>
        <p:txBody>
          <a:bodyPr/>
          <a:lstStyle/>
          <a:p>
            <a:r>
              <a:rPr lang="en-US" dirty="0" smtClean="0"/>
              <a:t>If you’re successful, enterprises will require you to integrate with Active Directory</a:t>
            </a:r>
          </a:p>
          <a:p>
            <a:r>
              <a:rPr lang="en-US" dirty="0" smtClean="0"/>
              <a:t>Integrating with Azure AD == integrating with AD</a:t>
            </a:r>
          </a:p>
          <a:p>
            <a:r>
              <a:rPr lang="en-US" dirty="0" smtClean="0"/>
              <a:t>Benefits</a:t>
            </a:r>
          </a:p>
          <a:p>
            <a:pPr lvl="1"/>
            <a:r>
              <a:rPr lang="en-US" dirty="0" smtClean="0"/>
              <a:t>Reduce security surface area</a:t>
            </a:r>
          </a:p>
          <a:p>
            <a:pPr lvl="1"/>
            <a:r>
              <a:rPr lang="en-US" dirty="0"/>
              <a:t>R</a:t>
            </a:r>
            <a:r>
              <a:rPr lang="en-US" dirty="0" smtClean="0"/>
              <a:t>educe sign in friction and sign up drop off</a:t>
            </a:r>
          </a:p>
          <a:p>
            <a:pPr lvl="1"/>
            <a:r>
              <a:rPr lang="en-US" dirty="0" smtClean="0"/>
              <a:t>Promote your application in the Office 365 and Azure Marketplaces</a:t>
            </a:r>
          </a:p>
          <a:p>
            <a:pPr lvl="1"/>
            <a:r>
              <a:rPr lang="en-US" dirty="0" smtClean="0"/>
              <a:t>Increase using engagement by appearing in the Office 365 application launcher</a:t>
            </a:r>
            <a:endParaRPr lang="en-US" dirty="0"/>
          </a:p>
          <a:p>
            <a:r>
              <a:rPr lang="en-US" dirty="0" smtClean="0"/>
              <a:t>Standard protocols and open source libraries</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96565306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Improve your skills by enrolling in our </a:t>
            </a:r>
            <a:r>
              <a:rPr lang="en-US" sz="3600" dirty="0" smtClean="0">
                <a:gradFill>
                  <a:gsLst>
                    <a:gs pos="20354">
                      <a:schemeClr val="bg1"/>
                    </a:gs>
                    <a:gs pos="46000">
                      <a:schemeClr val="bg1"/>
                    </a:gs>
                  </a:gsLst>
                  <a:lin ang="5400000" scaled="0"/>
                </a:gradFill>
                <a:latin typeface="Segoe UI Light"/>
              </a:rPr>
              <a:t/>
            </a:r>
            <a:br>
              <a:rPr lang="en-US" sz="3600" dirty="0" smtClean="0">
                <a:gradFill>
                  <a:gsLst>
                    <a:gs pos="20354">
                      <a:schemeClr val="bg1"/>
                    </a:gs>
                    <a:gs pos="46000">
                      <a:schemeClr val="bg1"/>
                    </a:gs>
                  </a:gsLst>
                  <a:lin ang="5400000" scaled="0"/>
                </a:gradFill>
                <a:latin typeface="Segoe UI Light"/>
              </a:rPr>
            </a:br>
            <a:r>
              <a:rPr lang="en-US" sz="3600" dirty="0" smtClean="0">
                <a:gradFill>
                  <a:gsLst>
                    <a:gs pos="20354">
                      <a:schemeClr val="bg1"/>
                    </a:gs>
                    <a:gs pos="46000">
                      <a:schemeClr val="bg1"/>
                    </a:gs>
                  </a:gsLst>
                  <a:lin ang="5400000" scaled="0"/>
                </a:gradFill>
                <a:latin typeface="Segoe UI Light"/>
                <a:hlinkClick r:id="rId2"/>
              </a:rPr>
              <a:t>free </a:t>
            </a:r>
            <a:r>
              <a:rPr lang="en-US" sz="3600" dirty="0">
                <a:gradFill>
                  <a:gsLst>
                    <a:gs pos="20354">
                      <a:schemeClr val="bg1"/>
                    </a:gs>
                    <a:gs pos="46000">
                      <a:schemeClr val="bg1"/>
                    </a:gs>
                  </a:gsLst>
                  <a:lin ang="5400000" scaled="0"/>
                </a:gradFill>
                <a:latin typeface="Segoe UI Light"/>
                <a:hlinkClick r:id="rId2"/>
              </a:rPr>
              <a:t>cloud development courses </a:t>
            </a:r>
            <a:r>
              <a:rPr lang="en-US" sz="3600" dirty="0">
                <a:gradFill>
                  <a:gsLst>
                    <a:gs pos="20354">
                      <a:schemeClr val="bg1"/>
                    </a:gs>
                    <a:gs pos="46000">
                      <a:schemeClr val="bg1"/>
                    </a:gs>
                  </a:gsLst>
                  <a:lin ang="5400000" scaled="0"/>
                </a:gradFill>
                <a:latin typeface="Segoe UI Light"/>
              </a:rPr>
              <a:t>at the Microsoft Virtual Academy.</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hlinkClick r:id="rId3"/>
              </a:rPr>
              <a:t>Try Microsoft Azure for free </a:t>
            </a:r>
            <a:r>
              <a:rPr lang="en-US" sz="3600" dirty="0">
                <a:gradFill>
                  <a:gsLst>
                    <a:gs pos="20354">
                      <a:schemeClr val="bg1"/>
                    </a:gs>
                    <a:gs pos="46000">
                      <a:schemeClr val="bg1"/>
                    </a:gs>
                  </a:gsLst>
                  <a:lin ang="5400000" scaled="0"/>
                </a:gradFill>
                <a:latin typeface="Segoe UI Light"/>
              </a:rPr>
              <a:t>and deploy your first cloud solution in under 5 minutes!</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Easily build web and mobile apps for any platform with </a:t>
            </a:r>
            <a:r>
              <a:rPr lang="en-US" sz="3600" dirty="0" err="1">
                <a:gradFill>
                  <a:gsLst>
                    <a:gs pos="20354">
                      <a:schemeClr val="bg1"/>
                    </a:gs>
                    <a:gs pos="46000">
                      <a:schemeClr val="bg1"/>
                    </a:gs>
                  </a:gsLst>
                  <a:lin ang="5400000" scaled="0"/>
                </a:gradFill>
                <a:latin typeface="Segoe UI Light"/>
                <a:hlinkClick r:id="rId4"/>
              </a:rPr>
              <a:t>AzureAppService</a:t>
            </a:r>
            <a:r>
              <a:rPr lang="en-US" sz="3600" dirty="0">
                <a:gradFill>
                  <a:gsLst>
                    <a:gs pos="20354">
                      <a:schemeClr val="bg1"/>
                    </a:gs>
                    <a:gs pos="46000">
                      <a:schemeClr val="bg1"/>
                    </a:gs>
                  </a:gsLst>
                  <a:lin ang="5400000" scaled="0"/>
                </a:gradFill>
                <a:latin typeface="Segoe UI Light"/>
                <a:hlinkClick r:id="rId4"/>
              </a:rPr>
              <a:t> for free</a:t>
            </a:r>
            <a:r>
              <a:rPr lang="en-US" sz="3600" dirty="0">
                <a:gradFill>
                  <a:gsLst>
                    <a:gs pos="20354">
                      <a:schemeClr val="bg1"/>
                    </a:gs>
                    <a:gs pos="46000">
                      <a:schemeClr val="bg1"/>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p>
        </p:txBody>
      </p:sp>
    </p:spTree>
    <p:extLst>
      <p:ext uri="{BB962C8B-B14F-4D97-AF65-F5344CB8AC3E}">
        <p14:creationId xmlns:p14="http://schemas.microsoft.com/office/powerpoint/2010/main" val="23089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p:cNvGrpSpPr/>
          <p:nvPr/>
        </p:nvGrpSpPr>
        <p:grpSpPr>
          <a:xfrm>
            <a:off x="301319" y="2934194"/>
            <a:ext cx="4392918" cy="4220668"/>
            <a:chOff x="301319" y="2934194"/>
            <a:chExt cx="4392918" cy="4220668"/>
          </a:xfrm>
        </p:grpSpPr>
        <p:sp>
          <p:nvSpPr>
            <p:cNvPr id="128" name="Oval 127"/>
            <p:cNvSpPr/>
            <p:nvPr/>
          </p:nvSpPr>
          <p:spPr bwMode="auto">
            <a:xfrm>
              <a:off x="301319" y="2934194"/>
              <a:ext cx="4392918" cy="4220668"/>
            </a:xfrm>
            <a:prstGeom prst="ellipse">
              <a:avLst/>
            </a:prstGeom>
            <a:solidFill>
              <a:srgbClr val="B4A0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TextBox 147"/>
            <p:cNvSpPr txBox="1"/>
            <p:nvPr/>
          </p:nvSpPr>
          <p:spPr>
            <a:xfrm>
              <a:off x="940926" y="5587922"/>
              <a:ext cx="3193054"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Enterprise customer</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with Active Directory</a:t>
              </a:r>
            </a:p>
          </p:txBody>
        </p:sp>
      </p:grpSp>
      <p:sp>
        <p:nvSpPr>
          <p:cNvPr id="3" name="Title 2"/>
          <p:cNvSpPr>
            <a:spLocks noGrp="1"/>
          </p:cNvSpPr>
          <p:nvPr>
            <p:ph type="title"/>
          </p:nvPr>
        </p:nvSpPr>
        <p:spPr/>
        <p:txBody>
          <a:bodyPr/>
          <a:lstStyle/>
          <a:p>
            <a:r>
              <a:rPr lang="en-US" dirty="0" smtClean="0"/>
              <a:t>Before Azure AD and </a:t>
            </a:r>
            <a:r>
              <a:rPr lang="en-US" dirty="0" err="1" smtClean="0"/>
              <a:t>IDMaaS</a:t>
            </a:r>
            <a:endParaRPr lang="en-US" dirty="0"/>
          </a:p>
        </p:txBody>
      </p:sp>
      <p:sp>
        <p:nvSpPr>
          <p:cNvPr id="4" name="Oval 3"/>
          <p:cNvSpPr/>
          <p:nvPr/>
        </p:nvSpPr>
        <p:spPr bwMode="auto">
          <a:xfrm>
            <a:off x="4846637" y="1345532"/>
            <a:ext cx="3048000" cy="1828800"/>
          </a:xfrm>
          <a:prstGeom prst="ellipse">
            <a:avLst/>
          </a:prstGeom>
          <a:solidFill>
            <a:schemeClr val="accent2"/>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3200" dirty="0" smtClean="0">
                <a:gradFill>
                  <a:gsLst>
                    <a:gs pos="0">
                      <a:srgbClr val="FFFFFF"/>
                    </a:gs>
                    <a:gs pos="100000">
                      <a:srgbClr val="FFFFFF"/>
                    </a:gs>
                  </a:gsLst>
                  <a:lin ang="5400000" scaled="0"/>
                </a:gradFill>
                <a:ea typeface="Segoe UI" pitchFamily="34" charset="0"/>
                <a:cs typeface="Segoe UI" pitchFamily="34" charset="0"/>
              </a:rPr>
              <a:t>Your application</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2" name="Group 41"/>
          <p:cNvGrpSpPr/>
          <p:nvPr/>
        </p:nvGrpSpPr>
        <p:grpSpPr>
          <a:xfrm>
            <a:off x="1646237" y="3329766"/>
            <a:ext cx="2117196" cy="2471352"/>
            <a:chOff x="1638076" y="4194317"/>
            <a:chExt cx="2117196" cy="2471352"/>
          </a:xfrm>
        </p:grpSpPr>
        <p:grpSp>
          <p:nvGrpSpPr>
            <p:cNvPr id="5" name="Group 4"/>
            <p:cNvGrpSpPr/>
            <p:nvPr/>
          </p:nvGrpSpPr>
          <p:grpSpPr>
            <a:xfrm>
              <a:off x="1638076" y="4194317"/>
              <a:ext cx="1286469" cy="1827789"/>
              <a:chOff x="4410437" y="5171160"/>
              <a:chExt cx="871461" cy="1238332"/>
            </a:xfrm>
          </p:grpSpPr>
          <p:sp>
            <p:nvSpPr>
              <p:cNvPr id="6"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2"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3"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4"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5"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6"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7"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8"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9"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0"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1"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2"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3"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4"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5"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6"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7"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8"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9"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0"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1"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2"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3"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4"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5"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6"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7"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8"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9"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0"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grpSp>
        <p:pic>
          <p:nvPicPr>
            <p:cNvPr id="41" name="Picture 40"/>
            <p:cNvPicPr>
              <a:picLocks noChangeAspect="1"/>
            </p:cNvPicPr>
            <p:nvPr/>
          </p:nvPicPr>
          <p:blipFill>
            <a:blip r:embed="rId2"/>
            <a:stretch>
              <a:fillRect/>
            </a:stretch>
          </p:blipFill>
          <p:spPr>
            <a:xfrm>
              <a:off x="2225419" y="5135816"/>
              <a:ext cx="1529853" cy="1529853"/>
            </a:xfrm>
            <a:prstGeom prst="rect">
              <a:avLst/>
            </a:prstGeom>
          </p:spPr>
        </p:pic>
      </p:grpSp>
      <p:grpSp>
        <p:nvGrpSpPr>
          <p:cNvPr id="43" name="Group 42"/>
          <p:cNvGrpSpPr/>
          <p:nvPr/>
        </p:nvGrpSpPr>
        <p:grpSpPr>
          <a:xfrm>
            <a:off x="5312039" y="4520738"/>
            <a:ext cx="2117196" cy="2471352"/>
            <a:chOff x="1638076" y="4194317"/>
            <a:chExt cx="2117196" cy="2471352"/>
          </a:xfrm>
        </p:grpSpPr>
        <p:grpSp>
          <p:nvGrpSpPr>
            <p:cNvPr id="44" name="Group 43"/>
            <p:cNvGrpSpPr/>
            <p:nvPr/>
          </p:nvGrpSpPr>
          <p:grpSpPr>
            <a:xfrm>
              <a:off x="1638076" y="4194317"/>
              <a:ext cx="1286469" cy="1827789"/>
              <a:chOff x="4410437" y="5171160"/>
              <a:chExt cx="871461" cy="1238332"/>
            </a:xfrm>
          </p:grpSpPr>
          <p:sp>
            <p:nvSpPr>
              <p:cNvPr id="46"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7"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8"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9"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0"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1"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2"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3"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4"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5"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6"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7"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8"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59"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0"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1"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2"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3"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4"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5"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6"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7"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8"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69"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0"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1"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2"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3"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4"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5"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6"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7"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8"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79"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0"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grpSp>
        <p:pic>
          <p:nvPicPr>
            <p:cNvPr id="45" name="Picture 44"/>
            <p:cNvPicPr>
              <a:picLocks noChangeAspect="1"/>
            </p:cNvPicPr>
            <p:nvPr/>
          </p:nvPicPr>
          <p:blipFill>
            <a:blip r:embed="rId2"/>
            <a:stretch>
              <a:fillRect/>
            </a:stretch>
          </p:blipFill>
          <p:spPr>
            <a:xfrm>
              <a:off x="2225419" y="5135816"/>
              <a:ext cx="1529853" cy="1529853"/>
            </a:xfrm>
            <a:prstGeom prst="rect">
              <a:avLst/>
            </a:prstGeom>
          </p:spPr>
        </p:pic>
      </p:grpSp>
      <p:grpSp>
        <p:nvGrpSpPr>
          <p:cNvPr id="81" name="Group 80"/>
          <p:cNvGrpSpPr/>
          <p:nvPr/>
        </p:nvGrpSpPr>
        <p:grpSpPr>
          <a:xfrm>
            <a:off x="8932493" y="3433513"/>
            <a:ext cx="2117196" cy="2471352"/>
            <a:chOff x="1638076" y="4194317"/>
            <a:chExt cx="2117196" cy="2471352"/>
          </a:xfrm>
        </p:grpSpPr>
        <p:grpSp>
          <p:nvGrpSpPr>
            <p:cNvPr id="82" name="Group 81"/>
            <p:cNvGrpSpPr/>
            <p:nvPr/>
          </p:nvGrpSpPr>
          <p:grpSpPr>
            <a:xfrm>
              <a:off x="1638076" y="4194317"/>
              <a:ext cx="1286469" cy="1827789"/>
              <a:chOff x="4410437" y="5171160"/>
              <a:chExt cx="871461" cy="1238332"/>
            </a:xfrm>
          </p:grpSpPr>
          <p:sp>
            <p:nvSpPr>
              <p:cNvPr id="84"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5"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6"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7"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8"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89"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0"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1"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2"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3"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4"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5"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6"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7"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8"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99"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0"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1"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2"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3"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4"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5"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6"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7"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8"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09"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0"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1"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2"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3"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4"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5"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6"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7"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8"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grpSp>
        <p:pic>
          <p:nvPicPr>
            <p:cNvPr id="83" name="Picture 82"/>
            <p:cNvPicPr>
              <a:picLocks noChangeAspect="1"/>
            </p:cNvPicPr>
            <p:nvPr/>
          </p:nvPicPr>
          <p:blipFill>
            <a:blip r:embed="rId2"/>
            <a:stretch>
              <a:fillRect/>
            </a:stretch>
          </p:blipFill>
          <p:spPr>
            <a:xfrm>
              <a:off x="2225419" y="5135816"/>
              <a:ext cx="1529853" cy="1529853"/>
            </a:xfrm>
            <a:prstGeom prst="rect">
              <a:avLst/>
            </a:prstGeom>
          </p:spPr>
        </p:pic>
      </p:grpSp>
      <p:grpSp>
        <p:nvGrpSpPr>
          <p:cNvPr id="124" name="Group 123"/>
          <p:cNvGrpSpPr/>
          <p:nvPr/>
        </p:nvGrpSpPr>
        <p:grpSpPr>
          <a:xfrm>
            <a:off x="940926" y="1423665"/>
            <a:ext cx="8148091" cy="3097073"/>
            <a:chOff x="940926" y="1423665"/>
            <a:chExt cx="8148091" cy="3097073"/>
          </a:xfrm>
        </p:grpSpPr>
        <p:cxnSp>
          <p:nvCxnSpPr>
            <p:cNvPr id="123" name="Straight Arrow Connector 122"/>
            <p:cNvCxnSpPr/>
            <p:nvPr/>
          </p:nvCxnSpPr>
          <p:spPr>
            <a:xfrm flipH="1">
              <a:off x="3170237" y="2659062"/>
              <a:ext cx="1676400" cy="1109727"/>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7451567" y="2941739"/>
              <a:ext cx="1637450" cy="1189974"/>
            </a:xfrm>
            <a:prstGeom prst="straightConnector1">
              <a:avLst/>
            </a:prstGeom>
            <a:ln w="762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6247953" y="3222488"/>
              <a:ext cx="10259" cy="1298250"/>
            </a:xfrm>
            <a:prstGeom prst="straightConnector1">
              <a:avLst/>
            </a:prstGeom>
            <a:ln w="762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40926" y="1423665"/>
              <a:ext cx="7073501" cy="2382512"/>
              <a:chOff x="940926" y="1423665"/>
              <a:chExt cx="7073501" cy="2382512"/>
            </a:xfrm>
          </p:grpSpPr>
          <p:sp>
            <p:nvSpPr>
              <p:cNvPr id="126" name="TextBox 125"/>
              <p:cNvSpPr txBox="1"/>
              <p:nvPr/>
            </p:nvSpPr>
            <p:spPr>
              <a:xfrm rot="19551839">
                <a:off x="3152996" y="2745815"/>
                <a:ext cx="153471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federation</a:t>
                </a:r>
              </a:p>
            </p:txBody>
          </p:sp>
          <p:grpSp>
            <p:nvGrpSpPr>
              <p:cNvPr id="140" name="Group 139"/>
              <p:cNvGrpSpPr/>
              <p:nvPr/>
            </p:nvGrpSpPr>
            <p:grpSpPr>
              <a:xfrm>
                <a:off x="940926" y="1423665"/>
                <a:ext cx="7073501" cy="2382512"/>
                <a:chOff x="940926" y="1423665"/>
                <a:chExt cx="7073501" cy="2382512"/>
              </a:xfrm>
            </p:grpSpPr>
            <p:sp>
              <p:nvSpPr>
                <p:cNvPr id="119" name="TextBox 118"/>
                <p:cNvSpPr txBox="1"/>
                <p:nvPr/>
              </p:nvSpPr>
              <p:spPr>
                <a:xfrm>
                  <a:off x="940926" y="1423665"/>
                  <a:ext cx="3625864" cy="849463"/>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Complex per-customer steps</a:t>
                  </a:r>
                  <a:br>
                    <a:rPr lang="en-US" sz="2000" dirty="0" smtClean="0">
                      <a:gradFill>
                        <a:gsLst>
                          <a:gs pos="2917">
                            <a:srgbClr val="FFFFFF"/>
                          </a:gs>
                          <a:gs pos="30000">
                            <a:srgbClr val="FFFFFF"/>
                          </a:gs>
                        </a:gsLst>
                        <a:lin ang="5400000" scaled="0"/>
                      </a:gradFill>
                    </a:rPr>
                  </a:br>
                  <a:r>
                    <a:rPr lang="en-US" sz="2000" dirty="0" smtClean="0">
                      <a:gradFill>
                        <a:gsLst>
                          <a:gs pos="2917">
                            <a:srgbClr val="FFFFFF"/>
                          </a:gs>
                          <a:gs pos="30000">
                            <a:srgbClr val="FFFFFF"/>
                          </a:gs>
                        </a:gsLst>
                        <a:lin ang="5400000" scaled="0"/>
                      </a:gradFill>
                    </a:rPr>
                    <a:t>to set up federation</a:t>
                  </a:r>
                </a:p>
              </p:txBody>
            </p:sp>
            <p:cxnSp>
              <p:nvCxnSpPr>
                <p:cNvPr id="122" name="Straight Arrow Connector 121"/>
                <p:cNvCxnSpPr>
                  <a:stCxn id="119" idx="2"/>
                </p:cNvCxnSpPr>
                <p:nvPr/>
              </p:nvCxnSpPr>
              <p:spPr>
                <a:xfrm>
                  <a:off x="2753858" y="2273128"/>
                  <a:ext cx="1009575" cy="75891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19" idx="2"/>
                </p:cNvCxnSpPr>
                <p:nvPr/>
              </p:nvCxnSpPr>
              <p:spPr>
                <a:xfrm>
                  <a:off x="2753858" y="2273128"/>
                  <a:ext cx="3343560" cy="15330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19" idx="2"/>
                </p:cNvCxnSpPr>
                <p:nvPr/>
              </p:nvCxnSpPr>
              <p:spPr>
                <a:xfrm>
                  <a:off x="2753858" y="2273128"/>
                  <a:ext cx="5260569" cy="12241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30" name="Group 129"/>
          <p:cNvGrpSpPr/>
          <p:nvPr/>
        </p:nvGrpSpPr>
        <p:grpSpPr>
          <a:xfrm>
            <a:off x="3269934" y="722998"/>
            <a:ext cx="8894269" cy="3823044"/>
            <a:chOff x="3269934" y="722998"/>
            <a:chExt cx="8894269" cy="3823044"/>
          </a:xfrm>
        </p:grpSpPr>
        <p:cxnSp>
          <p:nvCxnSpPr>
            <p:cNvPr id="125" name="Straight Arrow Connector 124"/>
            <p:cNvCxnSpPr/>
            <p:nvPr/>
          </p:nvCxnSpPr>
          <p:spPr>
            <a:xfrm flipV="1">
              <a:off x="3342689" y="2887662"/>
              <a:ext cx="1751710" cy="1186883"/>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786332" y="2689912"/>
              <a:ext cx="1507216" cy="1130751"/>
            </a:xfrm>
            <a:prstGeom prst="straightConnector1">
              <a:avLst/>
            </a:prstGeom>
            <a:ln w="762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597327" y="3247712"/>
              <a:ext cx="1910" cy="1298330"/>
            </a:xfrm>
            <a:prstGeom prst="straightConnector1">
              <a:avLst/>
            </a:prstGeom>
            <a:ln w="762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3269934" y="722998"/>
              <a:ext cx="8894269" cy="3204239"/>
              <a:chOff x="3269934" y="722998"/>
              <a:chExt cx="8894269" cy="3204239"/>
            </a:xfrm>
          </p:grpSpPr>
          <p:sp>
            <p:nvSpPr>
              <p:cNvPr id="127" name="TextBox 126"/>
              <p:cNvSpPr txBox="1"/>
              <p:nvPr/>
            </p:nvSpPr>
            <p:spPr>
              <a:xfrm rot="19529591">
                <a:off x="3269934" y="3354773"/>
                <a:ext cx="231999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user provisioning</a:t>
                </a:r>
              </a:p>
            </p:txBody>
          </p:sp>
          <p:grpSp>
            <p:nvGrpSpPr>
              <p:cNvPr id="141" name="Group 140"/>
              <p:cNvGrpSpPr/>
              <p:nvPr/>
            </p:nvGrpSpPr>
            <p:grpSpPr>
              <a:xfrm>
                <a:off x="4566790" y="722998"/>
                <a:ext cx="7597413" cy="3091439"/>
                <a:chOff x="4566790" y="722998"/>
                <a:chExt cx="7597413" cy="3091439"/>
              </a:xfrm>
            </p:grpSpPr>
            <p:sp>
              <p:nvSpPr>
                <p:cNvPr id="120" name="TextBox 119"/>
                <p:cNvSpPr txBox="1"/>
                <p:nvPr/>
              </p:nvSpPr>
              <p:spPr>
                <a:xfrm>
                  <a:off x="8779298" y="722998"/>
                  <a:ext cx="3384905" cy="1126462"/>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Per-customer custom code</a:t>
                  </a:r>
                  <a:br>
                    <a:rPr lang="en-US" sz="2000" dirty="0" smtClean="0">
                      <a:gradFill>
                        <a:gsLst>
                          <a:gs pos="2917">
                            <a:srgbClr val="FFFFFF"/>
                          </a:gs>
                          <a:gs pos="30000">
                            <a:srgbClr val="FFFFFF"/>
                          </a:gs>
                        </a:gsLst>
                        <a:lin ang="5400000" scaled="0"/>
                      </a:gradFill>
                    </a:rPr>
                  </a:br>
                  <a:r>
                    <a:rPr lang="en-US" sz="2000" dirty="0" smtClean="0">
                      <a:gradFill>
                        <a:gsLst>
                          <a:gs pos="2917">
                            <a:srgbClr val="FFFFFF"/>
                          </a:gs>
                          <a:gs pos="30000">
                            <a:srgbClr val="FFFFFF"/>
                          </a:gs>
                        </a:gsLst>
                        <a:lin ang="5400000" scaled="0"/>
                      </a:gradFill>
                    </a:rPr>
                    <a:t>and manual steps</a:t>
                  </a:r>
                  <a:br>
                    <a:rPr lang="en-US" sz="2000" dirty="0" smtClean="0">
                      <a:gradFill>
                        <a:gsLst>
                          <a:gs pos="2917">
                            <a:srgbClr val="FFFFFF"/>
                          </a:gs>
                          <a:gs pos="30000">
                            <a:srgbClr val="FFFFFF"/>
                          </a:gs>
                        </a:gsLst>
                        <a:lin ang="5400000" scaled="0"/>
                      </a:gradFill>
                    </a:rPr>
                  </a:br>
                  <a:r>
                    <a:rPr lang="en-US" sz="2000" dirty="0" smtClean="0">
                      <a:gradFill>
                        <a:gsLst>
                          <a:gs pos="2917">
                            <a:srgbClr val="FFFFFF"/>
                          </a:gs>
                          <a:gs pos="30000">
                            <a:srgbClr val="FFFFFF"/>
                          </a:gs>
                        </a:gsLst>
                        <a:lin ang="5400000" scaled="0"/>
                      </a:gradFill>
                    </a:rPr>
                    <a:t>for user provisioning</a:t>
                  </a:r>
                </a:p>
              </p:txBody>
            </p:sp>
            <p:cxnSp>
              <p:nvCxnSpPr>
                <p:cNvPr id="133" name="Straight Arrow Connector 132"/>
                <p:cNvCxnSpPr>
                  <a:stCxn id="120" idx="2"/>
                </p:cNvCxnSpPr>
                <p:nvPr/>
              </p:nvCxnSpPr>
              <p:spPr>
                <a:xfrm flipH="1">
                  <a:off x="4566790" y="1849460"/>
                  <a:ext cx="5904961" cy="158152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0" idx="2"/>
                </p:cNvCxnSpPr>
                <p:nvPr/>
              </p:nvCxnSpPr>
              <p:spPr>
                <a:xfrm flipH="1">
                  <a:off x="6713484" y="1849460"/>
                  <a:ext cx="3758267" cy="196497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20" idx="2"/>
                </p:cNvCxnSpPr>
                <p:nvPr/>
              </p:nvCxnSpPr>
              <p:spPr>
                <a:xfrm flipH="1">
                  <a:off x="8762175" y="1849460"/>
                  <a:ext cx="1709576" cy="13313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888717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bwMode="auto">
          <a:xfrm>
            <a:off x="-1858963" y="3292635"/>
            <a:ext cx="5334000" cy="5005228"/>
          </a:xfrm>
          <a:prstGeom prst="ellipse">
            <a:avLst/>
          </a:prstGeom>
          <a:solidFill>
            <a:srgbClr val="B4A0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With Azure AD</a:t>
            </a:r>
            <a:endParaRPr lang="en-US" dirty="0"/>
          </a:p>
        </p:txBody>
      </p:sp>
      <p:sp>
        <p:nvSpPr>
          <p:cNvPr id="6" name="Oval 5"/>
          <p:cNvSpPr/>
          <p:nvPr/>
        </p:nvSpPr>
        <p:spPr bwMode="auto">
          <a:xfrm>
            <a:off x="9266237" y="2993094"/>
            <a:ext cx="3048000" cy="1828800"/>
          </a:xfrm>
          <a:prstGeom prst="ellipse">
            <a:avLst/>
          </a:prstGeom>
          <a:solidFill>
            <a:schemeClr val="accent2"/>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91440" tIns="91440" rIns="34294" bIns="34294" rtlCol="0" anchor="t" anchorCtr="0"/>
          <a:lstStyle/>
          <a:p>
            <a:pPr algn="ctr" defTabSz="932406"/>
            <a:r>
              <a:rPr lang="en-US" sz="3200" b="1" dirty="0" smtClean="0">
                <a:gradFill>
                  <a:gsLst>
                    <a:gs pos="0">
                      <a:srgbClr val="FFFFFF"/>
                    </a:gs>
                    <a:gs pos="100000">
                      <a:srgbClr val="FFFFFF"/>
                    </a:gs>
                  </a:gsLst>
                  <a:lin ang="5400000" scaled="0"/>
                </a:gradFill>
                <a:ea typeface="Segoe UI" pitchFamily="34" charset="0"/>
                <a:cs typeface="Segoe UI" pitchFamily="34" charset="0"/>
              </a:rPr>
              <a:t>Your</a:t>
            </a:r>
            <a:br>
              <a:rPr lang="en-US" sz="3200" b="1" dirty="0" smtClean="0">
                <a:gradFill>
                  <a:gsLst>
                    <a:gs pos="0">
                      <a:srgbClr val="FFFFFF"/>
                    </a:gs>
                    <a:gs pos="100000">
                      <a:srgbClr val="FFFFFF"/>
                    </a:gs>
                  </a:gsLst>
                  <a:lin ang="5400000" scaled="0"/>
                </a:gradFill>
                <a:ea typeface="Segoe UI" pitchFamily="34" charset="0"/>
                <a:cs typeface="Segoe UI" pitchFamily="34" charset="0"/>
              </a:rPr>
            </a:br>
            <a:r>
              <a:rPr lang="en-US" sz="3200" b="1" dirty="0" smtClean="0">
                <a:gradFill>
                  <a:gsLst>
                    <a:gs pos="0">
                      <a:srgbClr val="FFFFFF"/>
                    </a:gs>
                    <a:gs pos="100000">
                      <a:srgbClr val="FFFFFF"/>
                    </a:gs>
                  </a:gsLst>
                  <a:lin ang="5400000" scaled="0"/>
                </a:gradFill>
                <a:ea typeface="Segoe UI" pitchFamily="34" charset="0"/>
                <a:cs typeface="Segoe UI" pitchFamily="34" charset="0"/>
              </a:rPr>
              <a:t>Application</a:t>
            </a:r>
            <a:endParaRPr lang="en-US" sz="3200"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722773" y="3769851"/>
            <a:ext cx="1286469" cy="1827789"/>
            <a:chOff x="4410437" y="5171160"/>
            <a:chExt cx="871461" cy="1238332"/>
          </a:xfrm>
        </p:grpSpPr>
        <p:sp>
          <p:nvSpPr>
            <p:cNvPr id="10"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1"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2"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3"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4"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5"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6"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7"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8"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19"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0"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1"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2"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3"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4"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5"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6"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7"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8"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29"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0"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1"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2"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3"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4"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5"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6"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7"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8"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39"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0"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1"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2"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3"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sp>
          <p:nvSpPr>
            <p:cNvPr id="44"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596" fontAlgn="base">
                <a:spcBef>
                  <a:spcPct val="0"/>
                </a:spcBef>
                <a:spcAft>
                  <a:spcPct val="0"/>
                </a:spcAft>
              </a:pPr>
              <a:endParaRPr lang="en-US">
                <a:solidFill>
                  <a:srgbClr val="505050"/>
                </a:solidFill>
                <a:ea typeface="ＭＳ Ｐゴシック" charset="0"/>
              </a:endParaRPr>
            </a:p>
          </p:txBody>
        </p:sp>
      </p:grpSp>
      <p:sp>
        <p:nvSpPr>
          <p:cNvPr id="47" name="TextBox 46"/>
          <p:cNvSpPr txBox="1"/>
          <p:nvPr/>
        </p:nvSpPr>
        <p:spPr>
          <a:xfrm>
            <a:off x="17462" y="6028007"/>
            <a:ext cx="3193054"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Enterprise customer</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with Active Directory</a:t>
            </a:r>
          </a:p>
        </p:txBody>
      </p:sp>
      <p:sp>
        <p:nvSpPr>
          <p:cNvPr id="48" name="Oval 47"/>
          <p:cNvSpPr/>
          <p:nvPr/>
        </p:nvSpPr>
        <p:spPr bwMode="auto">
          <a:xfrm>
            <a:off x="9190037" y="144462"/>
            <a:ext cx="3048000" cy="1828800"/>
          </a:xfrm>
          <a:prstGeom prst="ellipse">
            <a:avLst/>
          </a:prstGeom>
          <a:solidFill>
            <a:schemeClr val="accent2"/>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lstStyle/>
          <a:p>
            <a:pPr algn="ctr" defTabSz="932406"/>
            <a:r>
              <a:rPr lang="en-US" sz="3200" dirty="0" smtClean="0">
                <a:gradFill>
                  <a:gsLst>
                    <a:gs pos="0">
                      <a:srgbClr val="FFFFFF"/>
                    </a:gs>
                    <a:gs pos="100000">
                      <a:srgbClr val="FFFFFF"/>
                    </a:gs>
                  </a:gsLst>
                  <a:lin ang="5400000" scaled="0"/>
                </a:gradFill>
                <a:ea typeface="Segoe UI" pitchFamily="34" charset="0"/>
                <a:cs typeface="Segoe UI" pitchFamily="34" charset="0"/>
              </a:rPr>
              <a:t>Office 365 and more</a:t>
            </a:r>
          </a:p>
        </p:txBody>
      </p:sp>
      <p:pic>
        <p:nvPicPr>
          <p:cNvPr id="52" name="Picture 51"/>
          <p:cNvPicPr>
            <a:picLocks noChangeAspect="1"/>
          </p:cNvPicPr>
          <p:nvPr/>
        </p:nvPicPr>
        <p:blipFill>
          <a:blip r:embed="rId2"/>
          <a:stretch>
            <a:fillRect/>
          </a:stretch>
        </p:blipFill>
        <p:spPr>
          <a:xfrm>
            <a:off x="4156241" y="1516062"/>
            <a:ext cx="2927344" cy="1977364"/>
          </a:xfrm>
          <a:prstGeom prst="rect">
            <a:avLst/>
          </a:prstGeom>
        </p:spPr>
      </p:pic>
      <p:sp>
        <p:nvSpPr>
          <p:cNvPr id="55" name="TextBox 54"/>
          <p:cNvSpPr txBox="1"/>
          <p:nvPr/>
        </p:nvSpPr>
        <p:spPr>
          <a:xfrm>
            <a:off x="4792908" y="3431900"/>
            <a:ext cx="16460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Azure AD</a:t>
            </a:r>
          </a:p>
        </p:txBody>
      </p:sp>
      <p:grpSp>
        <p:nvGrpSpPr>
          <p:cNvPr id="7" name="Group 6"/>
          <p:cNvGrpSpPr/>
          <p:nvPr/>
        </p:nvGrpSpPr>
        <p:grpSpPr>
          <a:xfrm>
            <a:off x="6904037" y="1363661"/>
            <a:ext cx="4628037" cy="4688333"/>
            <a:chOff x="6904037" y="1363661"/>
            <a:chExt cx="4628037" cy="4688333"/>
          </a:xfrm>
        </p:grpSpPr>
        <p:cxnSp>
          <p:nvCxnSpPr>
            <p:cNvPr id="62" name="Straight Arrow Connector 61"/>
            <p:cNvCxnSpPr/>
            <p:nvPr/>
          </p:nvCxnSpPr>
          <p:spPr>
            <a:xfrm flipH="1" flipV="1">
              <a:off x="7083585" y="3116262"/>
              <a:ext cx="2102216" cy="597905"/>
            </a:xfrm>
            <a:prstGeom prst="straightConnector1">
              <a:avLst/>
            </a:prstGeom>
            <a:ln w="1778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904037" y="1363661"/>
              <a:ext cx="2281764" cy="851599"/>
            </a:xfrm>
            <a:prstGeom prst="straightConnector1">
              <a:avLst/>
            </a:prstGeom>
            <a:ln w="1778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7850924" y="3182886"/>
              <a:ext cx="3681150" cy="2869108"/>
              <a:chOff x="7850924" y="3182886"/>
              <a:chExt cx="3681150" cy="2869108"/>
            </a:xfrm>
          </p:grpSpPr>
          <p:grpSp>
            <p:nvGrpSpPr>
              <p:cNvPr id="60" name="Group 59"/>
              <p:cNvGrpSpPr/>
              <p:nvPr/>
            </p:nvGrpSpPr>
            <p:grpSpPr>
              <a:xfrm>
                <a:off x="7850924" y="3714167"/>
                <a:ext cx="3681150" cy="2337827"/>
                <a:chOff x="5420338" y="2997753"/>
                <a:chExt cx="3681150" cy="2337827"/>
              </a:xfrm>
            </p:grpSpPr>
            <p:sp>
              <p:nvSpPr>
                <p:cNvPr id="81" name="TextBox 80"/>
                <p:cNvSpPr txBox="1"/>
                <p:nvPr/>
              </p:nvSpPr>
              <p:spPr>
                <a:xfrm>
                  <a:off x="5420338" y="4209118"/>
                  <a:ext cx="3681150" cy="1126462"/>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Use Azure AD for sign up, sign in, provisioning, and directory services</a:t>
                  </a:r>
                  <a:endParaRPr lang="en-US" sz="2000" i="1" dirty="0" smtClean="0">
                    <a:gradFill>
                      <a:gsLst>
                        <a:gs pos="2917">
                          <a:schemeClr val="tx1"/>
                        </a:gs>
                        <a:gs pos="30000">
                          <a:schemeClr val="tx1"/>
                        </a:gs>
                      </a:gsLst>
                      <a:lin ang="5400000" scaled="0"/>
                    </a:gradFill>
                  </a:endParaRPr>
                </a:p>
              </p:txBody>
            </p:sp>
            <p:cxnSp>
              <p:nvCxnSpPr>
                <p:cNvPr id="83" name="Straight Arrow Connector 82"/>
                <p:cNvCxnSpPr>
                  <a:endCxn id="113" idx="4"/>
                </p:cNvCxnSpPr>
                <p:nvPr/>
              </p:nvCxnSpPr>
              <p:spPr>
                <a:xfrm flipH="1" flipV="1">
                  <a:off x="5716142" y="2997753"/>
                  <a:ext cx="684080" cy="121101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3" name="Oval 112"/>
              <p:cNvSpPr/>
              <p:nvPr/>
            </p:nvSpPr>
            <p:spPr bwMode="auto">
              <a:xfrm>
                <a:off x="7881087" y="3182886"/>
                <a:ext cx="531281" cy="531281"/>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1</a:t>
                </a:r>
              </a:p>
            </p:txBody>
          </p:sp>
        </p:grpSp>
      </p:grpSp>
      <p:grpSp>
        <p:nvGrpSpPr>
          <p:cNvPr id="9" name="Group 8"/>
          <p:cNvGrpSpPr/>
          <p:nvPr/>
        </p:nvGrpSpPr>
        <p:grpSpPr>
          <a:xfrm>
            <a:off x="722778" y="1650772"/>
            <a:ext cx="4387731" cy="3488322"/>
            <a:chOff x="722778" y="1650772"/>
            <a:chExt cx="4387731" cy="3488322"/>
          </a:xfrm>
        </p:grpSpPr>
        <p:cxnSp>
          <p:nvCxnSpPr>
            <p:cNvPr id="71" name="Straight Arrow Connector 70"/>
            <p:cNvCxnSpPr/>
            <p:nvPr/>
          </p:nvCxnSpPr>
          <p:spPr>
            <a:xfrm flipH="1">
              <a:off x="2438892" y="3007946"/>
              <a:ext cx="2671617" cy="2131148"/>
            </a:xfrm>
            <a:prstGeom prst="straightConnector1">
              <a:avLst/>
            </a:prstGeom>
            <a:ln w="1778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22778" y="1650772"/>
              <a:ext cx="3732142" cy="2355480"/>
              <a:chOff x="722778" y="1650772"/>
              <a:chExt cx="3732142" cy="2355480"/>
            </a:xfrm>
          </p:grpSpPr>
          <p:grpSp>
            <p:nvGrpSpPr>
              <p:cNvPr id="59" name="Group 58"/>
              <p:cNvGrpSpPr/>
              <p:nvPr/>
            </p:nvGrpSpPr>
            <p:grpSpPr>
              <a:xfrm>
                <a:off x="722778" y="1650772"/>
                <a:ext cx="3315780" cy="1897031"/>
                <a:chOff x="443368" y="1483683"/>
                <a:chExt cx="3315780" cy="1897031"/>
              </a:xfrm>
            </p:grpSpPr>
            <p:sp>
              <p:nvSpPr>
                <p:cNvPr id="77" name="TextBox 76"/>
                <p:cNvSpPr txBox="1"/>
                <p:nvPr/>
              </p:nvSpPr>
              <p:spPr>
                <a:xfrm>
                  <a:off x="443368" y="1483683"/>
                  <a:ext cx="3315780" cy="1126462"/>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t>Sync and federation </a:t>
                  </a:r>
                  <a:br>
                    <a:rPr lang="en-US" sz="2000" dirty="0" smtClean="0"/>
                  </a:br>
                  <a:r>
                    <a:rPr lang="en-US" sz="2000" dirty="0" smtClean="0"/>
                    <a:t>between on-premises and</a:t>
                  </a:r>
                  <a:br>
                    <a:rPr lang="en-US" sz="2000" dirty="0" smtClean="0"/>
                  </a:br>
                  <a:r>
                    <a:rPr lang="en-US" sz="2000" dirty="0" smtClean="0"/>
                    <a:t>cloud identity systems</a:t>
                  </a:r>
                  <a:endParaRPr lang="en-US" sz="2000" i="1" dirty="0" smtClean="0"/>
                </a:p>
              </p:txBody>
            </p:sp>
            <p:cxnSp>
              <p:nvCxnSpPr>
                <p:cNvPr id="79" name="Straight Arrow Connector 78"/>
                <p:cNvCxnSpPr>
                  <a:stCxn id="77" idx="2"/>
                </p:cNvCxnSpPr>
                <p:nvPr/>
              </p:nvCxnSpPr>
              <p:spPr>
                <a:xfrm>
                  <a:off x="2101258" y="2610145"/>
                  <a:ext cx="1622541" cy="77056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5" name="Oval 114"/>
              <p:cNvSpPr/>
              <p:nvPr/>
            </p:nvSpPr>
            <p:spPr bwMode="auto">
              <a:xfrm>
                <a:off x="3923639" y="3474971"/>
                <a:ext cx="531281" cy="531281"/>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2</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 name="Group 4"/>
          <p:cNvGrpSpPr/>
          <p:nvPr/>
        </p:nvGrpSpPr>
        <p:grpSpPr>
          <a:xfrm>
            <a:off x="1489736" y="3085361"/>
            <a:ext cx="4942944" cy="1212151"/>
            <a:chOff x="1489736" y="3085361"/>
            <a:chExt cx="4942944" cy="1212151"/>
          </a:xfrm>
        </p:grpSpPr>
        <p:sp>
          <p:nvSpPr>
            <p:cNvPr id="103" name="Trapezoid 102"/>
            <p:cNvSpPr/>
            <p:nvPr/>
          </p:nvSpPr>
          <p:spPr bwMode="auto">
            <a:xfrm rot="8470635">
              <a:off x="1735433" y="3356191"/>
              <a:ext cx="4697247" cy="941321"/>
            </a:xfrm>
            <a:prstGeom prst="trapezoid">
              <a:avLst>
                <a:gd name="adj" fmla="val 0"/>
              </a:avLst>
            </a:prstGeom>
            <a:solidFill>
              <a:schemeClr val="accent3">
                <a:alpha val="20000"/>
              </a:schemeClr>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rot="19256908">
              <a:off x="1489736" y="3085361"/>
              <a:ext cx="422622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Manage as single logical directory</a:t>
              </a:r>
            </a:p>
          </p:txBody>
        </p:sp>
      </p:grpSp>
      <p:grpSp>
        <p:nvGrpSpPr>
          <p:cNvPr id="124" name="Group 123"/>
          <p:cNvGrpSpPr/>
          <p:nvPr/>
        </p:nvGrpSpPr>
        <p:grpSpPr>
          <a:xfrm>
            <a:off x="3227743" y="4020750"/>
            <a:ext cx="4262562" cy="1619303"/>
            <a:chOff x="3227743" y="4020750"/>
            <a:chExt cx="4262562" cy="1619303"/>
          </a:xfrm>
        </p:grpSpPr>
        <p:grpSp>
          <p:nvGrpSpPr>
            <p:cNvPr id="78" name="Group 77"/>
            <p:cNvGrpSpPr/>
            <p:nvPr/>
          </p:nvGrpSpPr>
          <p:grpSpPr>
            <a:xfrm>
              <a:off x="3681220" y="4474227"/>
              <a:ext cx="3809085" cy="1165826"/>
              <a:chOff x="120069" y="777954"/>
              <a:chExt cx="3809085" cy="1165826"/>
            </a:xfrm>
          </p:grpSpPr>
          <p:sp>
            <p:nvSpPr>
              <p:cNvPr id="80" name="TextBox 79"/>
              <p:cNvSpPr txBox="1"/>
              <p:nvPr/>
            </p:nvSpPr>
            <p:spPr>
              <a:xfrm>
                <a:off x="1176074" y="817318"/>
                <a:ext cx="2753080" cy="1126462"/>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t>On-premises identity</a:t>
                </a:r>
                <a:br>
                  <a:rPr lang="en-US" sz="2000" dirty="0" smtClean="0"/>
                </a:br>
                <a:r>
                  <a:rPr lang="en-US" sz="2000" dirty="0" smtClean="0"/>
                  <a:t>management functions from cloud</a:t>
                </a:r>
                <a:endParaRPr lang="en-US" sz="2000" i="1" dirty="0" smtClean="0"/>
              </a:p>
            </p:txBody>
          </p:sp>
          <p:cxnSp>
            <p:nvCxnSpPr>
              <p:cNvPr id="82" name="Straight Arrow Connector 81"/>
              <p:cNvCxnSpPr>
                <a:stCxn id="80" idx="1"/>
                <a:endCxn id="114" idx="5"/>
              </p:cNvCxnSpPr>
              <p:nvPr/>
            </p:nvCxnSpPr>
            <p:spPr>
              <a:xfrm flipH="1" flipV="1">
                <a:off x="120069" y="777954"/>
                <a:ext cx="1056005" cy="6025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4" name="Oval 113"/>
            <p:cNvSpPr/>
            <p:nvPr/>
          </p:nvSpPr>
          <p:spPr bwMode="auto">
            <a:xfrm>
              <a:off x="3227743" y="4020750"/>
              <a:ext cx="531281" cy="531281"/>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3</a:t>
              </a:r>
            </a:p>
          </p:txBody>
        </p:sp>
      </p:grpSp>
      <p:sp>
        <p:nvSpPr>
          <p:cNvPr id="46" name="TextBox 45"/>
          <p:cNvSpPr txBox="1"/>
          <p:nvPr/>
        </p:nvSpPr>
        <p:spPr>
          <a:xfrm>
            <a:off x="4562529" y="6213150"/>
            <a:ext cx="7144328" cy="627864"/>
          </a:xfrm>
          <a:prstGeom prst="rect">
            <a:avLst/>
          </a:prstGeom>
          <a:noFill/>
          <a:ln>
            <a:solidFill>
              <a:schemeClr val="tx1"/>
            </a:solidFill>
          </a:ln>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Integrating with Azure AD == Integrating with AD</a:t>
            </a:r>
          </a:p>
        </p:txBody>
      </p:sp>
      <p:pic>
        <p:nvPicPr>
          <p:cNvPr id="104" name="Picture 103"/>
          <p:cNvPicPr>
            <a:picLocks noChangeAspect="1"/>
          </p:cNvPicPr>
          <p:nvPr/>
        </p:nvPicPr>
        <p:blipFill>
          <a:blip r:embed="rId3"/>
          <a:stretch>
            <a:fillRect/>
          </a:stretch>
        </p:blipFill>
        <p:spPr>
          <a:xfrm>
            <a:off x="1383530" y="4821838"/>
            <a:ext cx="1295294" cy="1295294"/>
          </a:xfrm>
          <a:prstGeom prst="rect">
            <a:avLst/>
          </a:prstGeom>
        </p:spPr>
      </p:pic>
      <p:pic>
        <p:nvPicPr>
          <p:cNvPr id="54" name="Picture 53"/>
          <p:cNvPicPr>
            <a:picLocks noChangeAspect="1"/>
          </p:cNvPicPr>
          <p:nvPr/>
        </p:nvPicPr>
        <p:blipFill>
          <a:blip r:embed="rId3"/>
          <a:stretch>
            <a:fillRect/>
          </a:stretch>
        </p:blipFill>
        <p:spPr>
          <a:xfrm>
            <a:off x="4970651" y="1925538"/>
            <a:ext cx="1295294" cy="1295294"/>
          </a:xfrm>
          <a:prstGeom prst="rect">
            <a:avLst/>
          </a:prstGeom>
        </p:spPr>
      </p:pic>
    </p:spTree>
    <p:extLst>
      <p:ext uri="{BB962C8B-B14F-4D97-AF65-F5344CB8AC3E}">
        <p14:creationId xmlns:p14="http://schemas.microsoft.com/office/powerpoint/2010/main" val="3825268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930283"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4080" dirty="0">
                <a:solidFill>
                  <a:srgbClr val="FFFFFF"/>
                </a:solidFill>
                <a:latin typeface="+mj-lt"/>
              </a:rPr>
              <a:t>1 Trillion</a:t>
            </a:r>
          </a:p>
          <a:p>
            <a:pPr defTabSz="685701" fontAlgn="base">
              <a:spcBef>
                <a:spcPct val="0"/>
              </a:spcBef>
              <a:spcAft>
                <a:spcPct val="0"/>
              </a:spcAft>
            </a:pPr>
            <a:r>
              <a:rPr lang="en-US" dirty="0" smtClean="0">
                <a:solidFill>
                  <a:srgbClr val="FFFFFF"/>
                </a:solidFill>
                <a:latin typeface="+mj-lt"/>
              </a:rPr>
              <a:t>Azure </a:t>
            </a:r>
            <a:r>
              <a:rPr lang="en-US" dirty="0">
                <a:solidFill>
                  <a:srgbClr val="FFFFFF"/>
                </a:solidFill>
                <a:latin typeface="+mj-lt"/>
              </a:rPr>
              <a:t>AD authentications since the release of the service</a:t>
            </a:r>
            <a:endParaRPr lang="en-US" sz="1600" i="1" dirty="0">
              <a:solidFill>
                <a:srgbClr val="FFFFFF"/>
              </a:solidFill>
              <a:latin typeface="+mj-lt"/>
            </a:endParaRPr>
          </a:p>
        </p:txBody>
      </p:sp>
      <p:sp>
        <p:nvSpPr>
          <p:cNvPr id="31" name="Rectangle 30"/>
          <p:cNvSpPr/>
          <p:nvPr/>
        </p:nvSpPr>
        <p:spPr bwMode="auto">
          <a:xfrm>
            <a:off x="7043485" y="3602428"/>
            <a:ext cx="2108166" cy="2102605"/>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lvl="0" defTabSz="672322" fontAlgn="base">
              <a:spcBef>
                <a:spcPct val="0"/>
              </a:spcBef>
              <a:spcAft>
                <a:spcPct val="0"/>
              </a:spcAft>
            </a:pPr>
            <a:r>
              <a:rPr lang="en-US" sz="4000" dirty="0" smtClean="0">
                <a:solidFill>
                  <a:srgbClr val="FFFFFF"/>
                </a:solidFill>
                <a:latin typeface="Segoe UI Light"/>
              </a:rPr>
              <a:t>50 M</a:t>
            </a:r>
            <a:br>
              <a:rPr lang="en-US" sz="4000" dirty="0" smtClean="0">
                <a:solidFill>
                  <a:srgbClr val="FFFFFF"/>
                </a:solidFill>
                <a:latin typeface="Segoe UI Light"/>
              </a:rPr>
            </a:br>
            <a:r>
              <a:rPr lang="en-US" dirty="0" smtClean="0">
                <a:solidFill>
                  <a:srgbClr val="FFFFFF"/>
                </a:solidFill>
                <a:latin typeface="Segoe UI Light"/>
              </a:rPr>
              <a:t>Office 365 users active every month</a:t>
            </a:r>
            <a:endParaRPr lang="en-US" sz="800" dirty="0">
              <a:solidFill>
                <a:srgbClr val="FFFFFF"/>
              </a:solidFill>
            </a:endParaRPr>
          </a:p>
        </p:txBody>
      </p:sp>
      <p:sp>
        <p:nvSpPr>
          <p:cNvPr id="32" name="Rectangle 31"/>
          <p:cNvSpPr/>
          <p:nvPr/>
        </p:nvSpPr>
        <p:spPr bwMode="auto">
          <a:xfrm>
            <a:off x="9151651"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3672" spc="-102" dirty="0">
                <a:solidFill>
                  <a:srgbClr val="FFFFFF"/>
                </a:solidFill>
                <a:latin typeface="Segoe UI Light"/>
              </a:rPr>
              <a:t>&gt;1 </a:t>
            </a:r>
            <a:r>
              <a:rPr lang="en-US" sz="3672" spc="-102" dirty="0" smtClean="0">
                <a:solidFill>
                  <a:srgbClr val="FFFFFF"/>
                </a:solidFill>
                <a:latin typeface="Segoe UI Light"/>
              </a:rPr>
              <a:t>Billion </a:t>
            </a:r>
            <a:r>
              <a:rPr lang="en-US" sz="2000" spc="-102" dirty="0">
                <a:solidFill>
                  <a:srgbClr val="FFFFFF"/>
                </a:solidFill>
                <a:latin typeface="Segoe UI Light"/>
              </a:rPr>
              <a:t>authentications every day on Azure AD</a:t>
            </a:r>
            <a:endParaRPr lang="en-US" sz="2000" dirty="0">
              <a:solidFill>
                <a:srgbClr val="FFFFFF"/>
              </a:solidFill>
            </a:endParaRPr>
          </a:p>
        </p:txBody>
      </p:sp>
      <p:sp>
        <p:nvSpPr>
          <p:cNvPr id="21" name="Rectangle 20"/>
          <p:cNvSpPr/>
          <p:nvPr/>
        </p:nvSpPr>
        <p:spPr bwMode="auto">
          <a:xfrm>
            <a:off x="915165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lvl="0" defTabSz="672322" fontAlgn="base">
              <a:spcBef>
                <a:spcPct val="0"/>
              </a:spcBef>
              <a:spcAft>
                <a:spcPct val="0"/>
              </a:spcAft>
            </a:pPr>
            <a:r>
              <a:rPr lang="en-US" dirty="0">
                <a:solidFill>
                  <a:srgbClr val="FFFFFF"/>
                </a:solidFill>
                <a:latin typeface="Segoe UI Light"/>
              </a:rPr>
              <a:t>More than </a:t>
            </a:r>
          </a:p>
          <a:p>
            <a:pPr lvl="0" defTabSz="672322" fontAlgn="base">
              <a:spcBef>
                <a:spcPct val="0"/>
              </a:spcBef>
              <a:spcAft>
                <a:spcPct val="0"/>
              </a:spcAft>
            </a:pPr>
            <a:r>
              <a:rPr lang="en-US" sz="4000" dirty="0">
                <a:solidFill>
                  <a:srgbClr val="FFFFFF"/>
                </a:solidFill>
                <a:latin typeface="Segoe UI Light"/>
              </a:rPr>
              <a:t>500 M</a:t>
            </a:r>
            <a:r>
              <a:rPr lang="en-US" sz="1400" dirty="0">
                <a:solidFill>
                  <a:srgbClr val="FFFFFF"/>
                </a:solidFill>
                <a:latin typeface="Segoe UI Light"/>
              </a:rPr>
              <a:t> </a:t>
            </a:r>
            <a:r>
              <a:rPr lang="en-US" dirty="0">
                <a:solidFill>
                  <a:srgbClr val="FFFFFF"/>
                </a:solidFill>
                <a:latin typeface="Segoe UI Light"/>
              </a:rPr>
              <a:t>objects hosted on Azure Active Directory</a:t>
            </a:r>
            <a:endParaRPr lang="en-US" sz="1400" dirty="0">
              <a:solidFill>
                <a:srgbClr val="FFFFFF"/>
              </a:solidFill>
              <a:latin typeface="Segoe UI Light"/>
            </a:endParaRPr>
          </a:p>
        </p:txBody>
      </p:sp>
      <p:grpSp>
        <p:nvGrpSpPr>
          <p:cNvPr id="86" name="Group 85"/>
          <p:cNvGrpSpPr/>
          <p:nvPr/>
        </p:nvGrpSpPr>
        <p:grpSpPr>
          <a:xfrm>
            <a:off x="7043485" y="1287462"/>
            <a:ext cx="2108166" cy="2148507"/>
            <a:chOff x="6955020" y="1339219"/>
            <a:chExt cx="2067310" cy="2106870"/>
          </a:xfrm>
        </p:grpSpPr>
        <p:sp>
          <p:nvSpPr>
            <p:cNvPr id="15" name="Rectangle 14"/>
            <p:cNvSpPr/>
            <p:nvPr/>
          </p:nvSpPr>
          <p:spPr bwMode="auto">
            <a:xfrm>
              <a:off x="6955020" y="1339219"/>
              <a:ext cx="2067310" cy="2061858"/>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1836" dirty="0">
                  <a:latin typeface="+mj-lt"/>
                </a:rPr>
                <a:t>Azure AD manages identity data for  </a:t>
              </a:r>
            </a:p>
            <a:p>
              <a:pPr defTabSz="685701" fontAlgn="base">
                <a:spcBef>
                  <a:spcPct val="0"/>
                </a:spcBef>
                <a:spcAft>
                  <a:spcPct val="0"/>
                </a:spcAft>
              </a:pPr>
              <a:r>
                <a:rPr lang="en-US" sz="3264" dirty="0" smtClean="0">
                  <a:latin typeface="+mj-lt"/>
                </a:rPr>
                <a:t>&gt;5 M </a:t>
              </a:r>
              <a:r>
                <a:rPr lang="en-US" sz="1836" dirty="0">
                  <a:latin typeface="+mj-lt"/>
                </a:rPr>
                <a:t>organizations</a:t>
              </a:r>
              <a:r>
                <a:rPr lang="en-US" sz="1428" dirty="0">
                  <a:latin typeface="+mj-lt"/>
                </a:rPr>
                <a:t> </a:t>
              </a:r>
            </a:p>
          </p:txBody>
        </p:sp>
        <p:sp>
          <p:nvSpPr>
            <p:cNvPr id="72" name="Rectangle 71"/>
            <p:cNvSpPr/>
            <p:nvPr/>
          </p:nvSpPr>
          <p:spPr>
            <a:xfrm>
              <a:off x="6972797" y="3212466"/>
              <a:ext cx="1897750" cy="233623"/>
            </a:xfrm>
            <a:prstGeom prst="rect">
              <a:avLst/>
            </a:prstGeom>
          </p:spPr>
          <p:txBody>
            <a:bodyPr wrap="square">
              <a:spAutoFit/>
            </a:bodyPr>
            <a:lstStyle/>
            <a:p>
              <a:pPr defTabSz="685701" fontAlgn="base">
                <a:spcBef>
                  <a:spcPts val="306"/>
                </a:spcBef>
                <a:spcAft>
                  <a:spcPct val="0"/>
                </a:spcAft>
              </a:pPr>
              <a:endParaRPr lang="en-US" sz="918" dirty="0">
                <a:solidFill>
                  <a:srgbClr val="FFFFFF">
                    <a:alpha val="60000"/>
                  </a:srgbClr>
                </a:solidFill>
              </a:endParaRPr>
            </a:p>
          </p:txBody>
        </p:sp>
      </p:grpSp>
      <p:sp>
        <p:nvSpPr>
          <p:cNvPr id="12" name="Rectangle 11"/>
          <p:cNvSpPr/>
          <p:nvPr/>
        </p:nvSpPr>
        <p:spPr bwMode="auto">
          <a:xfrm>
            <a:off x="493532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85701" fontAlgn="base">
              <a:spcBef>
                <a:spcPct val="0"/>
              </a:spcBef>
              <a:spcAft>
                <a:spcPct val="0"/>
              </a:spcAft>
            </a:pPr>
            <a:endParaRPr lang="en-US" sz="4896" dirty="0">
              <a:solidFill>
                <a:schemeClr val="tx1"/>
              </a:solidFill>
              <a:latin typeface="Calibri" panose="020F0502020204030204"/>
            </a:endParaRPr>
          </a:p>
          <a:p>
            <a:pPr defTabSz="685701" fontAlgn="base">
              <a:spcBef>
                <a:spcPct val="0"/>
              </a:spcBef>
              <a:spcAft>
                <a:spcPct val="0"/>
              </a:spcAft>
            </a:pPr>
            <a:endParaRPr lang="en-US" sz="4896" dirty="0">
              <a:solidFill>
                <a:schemeClr val="tx1"/>
              </a:solidFill>
              <a:latin typeface="Calibri" panose="020F0502020204030204"/>
            </a:endParaRPr>
          </a:p>
          <a:p>
            <a:pPr defTabSz="685701" fontAlgn="base">
              <a:spcBef>
                <a:spcPct val="0"/>
              </a:spcBef>
              <a:spcAft>
                <a:spcPct val="0"/>
              </a:spcAft>
            </a:pPr>
            <a:endParaRPr lang="en-US" sz="4896" dirty="0">
              <a:solidFill>
                <a:schemeClr val="tx1"/>
              </a:solidFill>
              <a:latin typeface="Calibri" panose="020F0502020204030204"/>
            </a:endParaRPr>
          </a:p>
          <a:p>
            <a:pPr defTabSz="685701" fontAlgn="base">
              <a:spcBef>
                <a:spcPct val="0"/>
              </a:spcBef>
              <a:spcAft>
                <a:spcPct val="0"/>
              </a:spcAft>
            </a:pPr>
            <a:endParaRPr lang="en-US" sz="4896" dirty="0">
              <a:solidFill>
                <a:schemeClr val="tx1"/>
              </a:solidFill>
              <a:latin typeface="Calibri" panose="020F0502020204030204"/>
            </a:endParaRPr>
          </a:p>
          <a:p>
            <a:pPr defTabSz="685701" fontAlgn="base">
              <a:spcBef>
                <a:spcPct val="0"/>
              </a:spcBef>
              <a:spcAft>
                <a:spcPct val="0"/>
              </a:spcAft>
            </a:pPr>
            <a:r>
              <a:rPr lang="en-US" sz="4080" dirty="0">
                <a:solidFill>
                  <a:schemeClr val="tx1"/>
                </a:solidFill>
                <a:latin typeface="+mj-lt"/>
              </a:rPr>
              <a:t>86% </a:t>
            </a:r>
          </a:p>
          <a:p>
            <a:pPr defTabSz="685701" fontAlgn="base">
              <a:spcBef>
                <a:spcPct val="0"/>
              </a:spcBef>
              <a:spcAft>
                <a:spcPct val="0"/>
              </a:spcAft>
            </a:pPr>
            <a:r>
              <a:rPr lang="en-US" sz="1400" dirty="0">
                <a:solidFill>
                  <a:schemeClr val="tx1"/>
                </a:solidFill>
                <a:latin typeface="+mj-lt"/>
              </a:rPr>
              <a:t>of Fortune 500 companies on Microsoft Cloud (Azure, O365, CRM Online and </a:t>
            </a:r>
            <a:r>
              <a:rPr lang="en-US" sz="1400" dirty="0" err="1">
                <a:solidFill>
                  <a:schemeClr val="tx1"/>
                </a:solidFill>
                <a:latin typeface="+mj-lt"/>
              </a:rPr>
              <a:t>PowerBI</a:t>
            </a:r>
            <a:r>
              <a:rPr lang="en-US" sz="1400" dirty="0" smtClean="0">
                <a:solidFill>
                  <a:schemeClr val="tx1"/>
                </a:solidFill>
                <a:latin typeface="Calibri" panose="020F0502020204030204"/>
              </a:rPr>
              <a:t>)</a:t>
            </a:r>
          </a:p>
          <a:p>
            <a:pPr defTabSz="685701" fontAlgn="base">
              <a:spcBef>
                <a:spcPct val="0"/>
              </a:spcBef>
              <a:spcAft>
                <a:spcPct val="0"/>
              </a:spcAft>
            </a:pPr>
            <a:endParaRPr lang="en-US" sz="1071" dirty="0">
              <a:solidFill>
                <a:schemeClr val="tx1"/>
              </a:solidFill>
            </a:endParaRPr>
          </a:p>
        </p:txBody>
      </p:sp>
      <p:sp>
        <p:nvSpPr>
          <p:cNvPr id="62" name="Rectangle 61"/>
          <p:cNvSpPr/>
          <p:nvPr/>
        </p:nvSpPr>
        <p:spPr>
          <a:xfrm>
            <a:off x="391453" y="6319031"/>
            <a:ext cx="1906694" cy="549741"/>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srgbClr val="FFFFFF"/>
              </a:solidFill>
            </a:endParaRPr>
          </a:p>
        </p:txBody>
      </p:sp>
      <p:grpSp>
        <p:nvGrpSpPr>
          <p:cNvPr id="69" name="Group 68"/>
          <p:cNvGrpSpPr/>
          <p:nvPr/>
        </p:nvGrpSpPr>
        <p:grpSpPr>
          <a:xfrm>
            <a:off x="-372876" y="6484857"/>
            <a:ext cx="6108009" cy="1272434"/>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56" name="Rectangle 55"/>
          <p:cNvSpPr/>
          <p:nvPr/>
        </p:nvSpPr>
        <p:spPr bwMode="auto">
          <a:xfrm>
            <a:off x="488876" y="5774611"/>
            <a:ext cx="2322383" cy="1219421"/>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3312" y="5985028"/>
            <a:ext cx="618133" cy="1009002"/>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4" name="Title 3"/>
          <p:cNvSpPr>
            <a:spLocks noGrp="1"/>
          </p:cNvSpPr>
          <p:nvPr>
            <p:ph type="title"/>
          </p:nvPr>
        </p:nvSpPr>
        <p:spPr/>
        <p:txBody>
          <a:bodyPr>
            <a:noAutofit/>
          </a:bodyPr>
          <a:lstStyle/>
          <a:p>
            <a:r>
              <a:rPr lang="en-US" sz="4896" dirty="0" smtClean="0"/>
              <a:t>Azure AD by the Numbers</a:t>
            </a:r>
            <a:endParaRPr lang="en-US" sz="4896" dirty="0"/>
          </a:p>
        </p:txBody>
      </p:sp>
      <p:grpSp>
        <p:nvGrpSpPr>
          <p:cNvPr id="36" name="Group 35"/>
          <p:cNvGrpSpPr/>
          <p:nvPr/>
        </p:nvGrpSpPr>
        <p:grpSpPr>
          <a:xfrm>
            <a:off x="1765" y="6072514"/>
            <a:ext cx="1067747" cy="926495"/>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grpSp>
        <p:nvGrpSpPr>
          <p:cNvPr id="43" name="Group 42"/>
          <p:cNvGrpSpPr/>
          <p:nvPr/>
        </p:nvGrpSpPr>
        <p:grpSpPr>
          <a:xfrm>
            <a:off x="1108160" y="5399017"/>
            <a:ext cx="1225708" cy="1599993"/>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pic>
        <p:nvPicPr>
          <p:cNvPr id="76" name="Picture 75"/>
          <p:cNvPicPr>
            <a:picLocks noChangeAspect="1"/>
          </p:cNvPicPr>
          <p:nvPr/>
        </p:nvPicPr>
        <p:blipFill>
          <a:blip r:embed="rId3"/>
          <a:stretch>
            <a:fillRect/>
          </a:stretch>
        </p:blipFill>
        <p:spPr>
          <a:xfrm>
            <a:off x="357947" y="1387752"/>
            <a:ext cx="2706146" cy="1820725"/>
          </a:xfrm>
          <a:prstGeom prst="rect">
            <a:avLst/>
          </a:prstGeom>
        </p:spPr>
      </p:pic>
      <p:pic>
        <p:nvPicPr>
          <p:cNvPr id="77" name="Picture 76"/>
          <p:cNvPicPr>
            <a:picLocks noChangeAspect="1"/>
          </p:cNvPicPr>
          <p:nvPr/>
        </p:nvPicPr>
        <p:blipFill>
          <a:blip r:embed="rId3"/>
          <a:stretch>
            <a:fillRect/>
          </a:stretch>
        </p:blipFill>
        <p:spPr>
          <a:xfrm>
            <a:off x="642925" y="1582664"/>
            <a:ext cx="2706146" cy="1820725"/>
          </a:xfrm>
          <a:prstGeom prst="rect">
            <a:avLst/>
          </a:prstGeom>
        </p:spPr>
      </p:pic>
      <p:pic>
        <p:nvPicPr>
          <p:cNvPr id="78" name="Picture 77"/>
          <p:cNvPicPr>
            <a:picLocks noChangeAspect="1"/>
          </p:cNvPicPr>
          <p:nvPr/>
        </p:nvPicPr>
        <p:blipFill>
          <a:blip r:embed="rId4"/>
          <a:stretch>
            <a:fillRect/>
          </a:stretch>
        </p:blipFill>
        <p:spPr>
          <a:xfrm>
            <a:off x="1536144" y="2208061"/>
            <a:ext cx="919705" cy="919705"/>
          </a:xfrm>
          <a:prstGeom prst="rect">
            <a:avLst/>
          </a:prstGeom>
        </p:spPr>
      </p:pic>
      <p:sp>
        <p:nvSpPr>
          <p:cNvPr id="2" name="TextBox 1"/>
          <p:cNvSpPr txBox="1"/>
          <p:nvPr/>
        </p:nvSpPr>
        <p:spPr>
          <a:xfrm>
            <a:off x="4720521" y="5870859"/>
            <a:ext cx="6754093"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Every Office 365 and Microsoft Azure customer</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uses Azure Active directory</a:t>
            </a:r>
          </a:p>
        </p:txBody>
      </p:sp>
    </p:spTree>
    <p:extLst>
      <p:ext uri="{BB962C8B-B14F-4D97-AF65-F5344CB8AC3E}">
        <p14:creationId xmlns:p14="http://schemas.microsoft.com/office/powerpoint/2010/main" val="32224312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AD Can Help Promote Your App</a:t>
            </a:r>
            <a:endParaRPr lang="en-US" dirty="0"/>
          </a:p>
        </p:txBody>
      </p:sp>
    </p:spTree>
    <p:extLst>
      <p:ext uri="{BB962C8B-B14F-4D97-AF65-F5344CB8AC3E}">
        <p14:creationId xmlns:p14="http://schemas.microsoft.com/office/powerpoint/2010/main" val="8624084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Stuart Kwan</External_x0020_Speaker>
    <Session_x0020_Code xmlns="12a172fe-0250-434a-85cf-03b10810c5e5">2-738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230e9df3-be65-4c73-a93b-d1236ebd677e"/>
    <ds:schemaRef ds:uri="12a172fe-0250-434a-85cf-03b10810c5e5"/>
    <ds:schemaRef ds:uri="http://schemas.microsoft.com/sharepoint/v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8236</TotalTime>
  <Words>2363</Words>
  <Application>Microsoft Office PowerPoint</Application>
  <PresentationFormat>Custom</PresentationFormat>
  <Paragraphs>448</Paragraphs>
  <Slides>52</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52</vt:i4>
      </vt:variant>
    </vt:vector>
  </HeadingPairs>
  <TitlesOfParts>
    <vt:vector size="65" baseType="lpstr">
      <vt:lpstr>ＭＳ Ｐゴシック</vt:lpstr>
      <vt:lpstr>Arial</vt:lpstr>
      <vt:lpstr>Avenir LT Pro 45 Book</vt:lpstr>
      <vt:lpstr>Calibri</vt:lpstr>
      <vt:lpstr>Consolas</vt:lpstr>
      <vt:lpstr>Gisha</vt:lpstr>
      <vt:lpstr>Segoe MDL2 Assets</vt:lpstr>
      <vt:lpstr>Segoe UI</vt:lpstr>
      <vt:lpstr>Segoe UI Light</vt:lpstr>
      <vt:lpstr>Segoe UI Semibold</vt:lpstr>
      <vt:lpstr>Wingdings</vt:lpstr>
      <vt:lpstr>5-30629_Build_Template_WHITE</vt:lpstr>
      <vt:lpstr>5-30629_Build_Template_DARK BLUE</vt:lpstr>
      <vt:lpstr>PowerPoint Presentation</vt:lpstr>
      <vt:lpstr>Azure Active Directory: Identity Management as a Service for  Modern Applications</vt:lpstr>
      <vt:lpstr>“If you are successful, enterprise customers will require you to integrate your application with their enterprise identity management system.”</vt:lpstr>
      <vt:lpstr>Azure Active Directory: Identity Management as a Service for Modern Applications</vt:lpstr>
      <vt:lpstr>Agenda </vt:lpstr>
      <vt:lpstr>Before Azure AD and IDMaaS</vt:lpstr>
      <vt:lpstr>With Azure AD</vt:lpstr>
      <vt:lpstr>Azure AD by the Numbers</vt:lpstr>
      <vt:lpstr>Azure AD Can Help Promote Your App</vt:lpstr>
      <vt:lpstr>Promote Your App in Azure AD App Gallery</vt:lpstr>
      <vt:lpstr>Promote Your App in Office 365 Store</vt:lpstr>
      <vt:lpstr>Appear in Office 365 My Apps Listing</vt:lpstr>
      <vt:lpstr>Pin To App Launcher – Drive User Engagement</vt:lpstr>
      <vt:lpstr>Advanced Security Monitoring Benefits</vt:lpstr>
      <vt:lpstr>Detect:   Brute Force Attack</vt:lpstr>
      <vt:lpstr>Detect:  Sign In From Anonymizer Network</vt:lpstr>
      <vt:lpstr>Detect:  Unlikely Travel</vt:lpstr>
      <vt:lpstr>Detect:  Anomalous Activity Spanning Tenants</vt:lpstr>
      <vt:lpstr>Detect:  Sign In From Known Infected Device</vt:lpstr>
      <vt:lpstr>How to Integrate With Azure AD</vt:lpstr>
      <vt:lpstr>Integration Steps</vt:lpstr>
      <vt:lpstr>PowerPoint Presentation</vt:lpstr>
      <vt:lpstr>Demo:  Integrating with Azure AD for Sign In and Directory Services  https://github.com/skwan/WebApp-GroupClaims-DotNet   </vt:lpstr>
      <vt:lpstr>Authentication Scenarios</vt:lpstr>
      <vt:lpstr>Authentication Scenarios</vt:lpstr>
      <vt:lpstr>Azure AD Graph API</vt:lpstr>
      <vt:lpstr>OSS Libraries:  http://github.com/AzureAD</vt:lpstr>
      <vt:lpstr>Futures:  There’s lots more coming!</vt:lpstr>
      <vt:lpstr>Key Vault – Safeguarding Keys and Secrets</vt:lpstr>
      <vt:lpstr>Key Vault Example:  Protect Storage Keys</vt:lpstr>
      <vt:lpstr>Azure AD B2C:  “IDMaaS for Applications”</vt:lpstr>
      <vt:lpstr>Azure AD B2C</vt:lpstr>
      <vt:lpstr>Microsoft account + Azure AD</vt:lpstr>
      <vt:lpstr>First, sign in with an Azure AD account</vt:lpstr>
      <vt:lpstr>Microsoft Account + Azure AD</vt:lpstr>
      <vt:lpstr>Microsoft Account + Azure AD</vt:lpstr>
      <vt:lpstr>Microsoft Account + Azure AD</vt:lpstr>
      <vt:lpstr>Microsoft Account + Azure AD</vt:lpstr>
      <vt:lpstr>Or, sign in with a Microsoft account</vt:lpstr>
      <vt:lpstr>Microsoft Account + Azure AD</vt:lpstr>
      <vt:lpstr>Microsoft Account + Azure AD</vt:lpstr>
      <vt:lpstr>Microsoft Account + Azure AD</vt:lpstr>
      <vt:lpstr>Microsoft Account + Azure AD</vt:lpstr>
      <vt:lpstr>Microsoft Account + Azure AD</vt:lpstr>
      <vt:lpstr>If you sign in with both Azure AD and MSA and return to sign in again later…</vt:lpstr>
      <vt:lpstr>Microsoft Account + Azure AD</vt:lpstr>
      <vt:lpstr>Enhanced Device Support – Windows 10</vt:lpstr>
      <vt:lpstr>Enhanced Device Support – iOS &amp; Android</vt:lpstr>
      <vt:lpstr>Next Steps</vt:lpstr>
      <vt:lpstr>Summary</vt:lpstr>
      <vt:lpstr>Resources</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Active Directory: Identity Management as a Service for Modern Applications</dc:title>
  <dc:subject>Build 2015</dc:subject>
  <dc:creator>Stuart Kwan</dc:creator>
  <cp:keywords>Build 2015</cp:keywords>
  <dc:description>Template: Mitchell Derrey, Silver Fox Productions
Formatting: 
Audience Type:</dc:description>
  <cp:lastModifiedBy>Staff</cp:lastModifiedBy>
  <cp:revision>240</cp:revision>
  <dcterms:created xsi:type="dcterms:W3CDTF">2015-04-16T17:25:12Z</dcterms:created>
  <dcterms:modified xsi:type="dcterms:W3CDTF">2015-05-03T16:47:34Z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