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29" r:id="rId4"/>
    <p:sldMasterId id="2147484308" r:id="rId5"/>
  </p:sldMasterIdLst>
  <p:notesMasterIdLst>
    <p:notesMasterId r:id="rId32"/>
  </p:notesMasterIdLst>
  <p:handoutMasterIdLst>
    <p:handoutMasterId r:id="rId33"/>
  </p:handoutMasterIdLst>
  <p:sldIdLst>
    <p:sldId id="256" r:id="rId6"/>
    <p:sldId id="258" r:id="rId7"/>
    <p:sldId id="300" r:id="rId8"/>
    <p:sldId id="301" r:id="rId9"/>
    <p:sldId id="302" r:id="rId10"/>
    <p:sldId id="303" r:id="rId11"/>
    <p:sldId id="329" r:id="rId12"/>
    <p:sldId id="304" r:id="rId13"/>
    <p:sldId id="319" r:id="rId14"/>
    <p:sldId id="321" r:id="rId15"/>
    <p:sldId id="322" r:id="rId16"/>
    <p:sldId id="306" r:id="rId17"/>
    <p:sldId id="324" r:id="rId18"/>
    <p:sldId id="307" r:id="rId19"/>
    <p:sldId id="308" r:id="rId20"/>
    <p:sldId id="309" r:id="rId21"/>
    <p:sldId id="312" r:id="rId22"/>
    <p:sldId id="313" r:id="rId23"/>
    <p:sldId id="310" r:id="rId24"/>
    <p:sldId id="314" r:id="rId25"/>
    <p:sldId id="311" r:id="rId26"/>
    <p:sldId id="325" r:id="rId27"/>
    <p:sldId id="316" r:id="rId28"/>
    <p:sldId id="317" r:id="rId29"/>
    <p:sldId id="328" r:id="rId30"/>
    <p:sldId id="299" r:id="rId31"/>
  </p:sldIdLst>
  <p:sldSz cx="12436475"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uild 2015 Breakout Template" id="{D75A0D65-BF15-4822-BC6D-74C66FDCD9EE}">
          <p14:sldIdLst>
            <p14:sldId id="256"/>
            <p14:sldId id="258"/>
            <p14:sldId id="300"/>
            <p14:sldId id="301"/>
            <p14:sldId id="302"/>
            <p14:sldId id="303"/>
            <p14:sldId id="329"/>
            <p14:sldId id="304"/>
            <p14:sldId id="319"/>
            <p14:sldId id="321"/>
            <p14:sldId id="322"/>
            <p14:sldId id="306"/>
            <p14:sldId id="324"/>
            <p14:sldId id="307"/>
            <p14:sldId id="308"/>
            <p14:sldId id="309"/>
            <p14:sldId id="312"/>
            <p14:sldId id="313"/>
            <p14:sldId id="310"/>
            <p14:sldId id="314"/>
            <p14:sldId id="311"/>
            <p14:sldId id="325"/>
            <p14:sldId id="316"/>
            <p14:sldId id="317"/>
            <p14:sldId id="328"/>
            <p14:sldId id="299"/>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 id="2" name="Monica Lueder" initials="ML" lastIdx="22" clrIdx="2">
    <p:extLst>
      <p:ext uri="{19B8F6BF-5375-455C-9EA6-DF929625EA0E}">
        <p15:presenceInfo xmlns:p15="http://schemas.microsoft.com/office/powerpoint/2012/main" userId="S-1-5-21-2127521184-1604012920-1887927527-2598260" providerId="AD"/>
      </p:ext>
    </p:extLst>
  </p:cmAuthor>
  <p:cmAuthor id="3" name="Mary Feil-Jacobs" initials="MF" lastIdx="22" clrIdx="3">
    <p:extLst>
      <p:ext uri="{19B8F6BF-5375-455C-9EA6-DF929625EA0E}">
        <p15:presenceInfo xmlns:p15="http://schemas.microsoft.com/office/powerpoint/2012/main" userId="S-1-5-21-2127521184-1604012920-1887927527-650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5252"/>
    <a:srgbClr val="00188F"/>
    <a:srgbClr val="00176B"/>
    <a:srgbClr val="E3008C"/>
    <a:srgbClr val="FFB900"/>
    <a:srgbClr val="107C10"/>
    <a:srgbClr val="FFFFFF"/>
    <a:srgbClr val="232832"/>
    <a:srgbClr val="000000"/>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075" autoAdjust="0"/>
    <p:restoredTop sz="96323" autoAdjust="0"/>
  </p:normalViewPr>
  <p:slideViewPr>
    <p:cSldViewPr>
      <p:cViewPr varScale="1">
        <p:scale>
          <a:sx n="130" d="100"/>
          <a:sy n="130" d="100"/>
        </p:scale>
        <p:origin x="198" y="120"/>
      </p:cViewPr>
      <p:guideLst/>
    </p:cSldViewPr>
  </p:slideViewPr>
  <p:outlineViewPr>
    <p:cViewPr>
      <p:scale>
        <a:sx n="33" d="100"/>
        <a:sy n="33" d="100"/>
      </p:scale>
      <p:origin x="0" y="-852"/>
    </p:cViewPr>
  </p:outlineViewPr>
  <p:notesTextViewPr>
    <p:cViewPr>
      <p:scale>
        <a:sx n="100" d="100"/>
        <a:sy n="100" d="100"/>
      </p:scale>
      <p:origin x="0" y="0"/>
    </p:cViewPr>
  </p:notesTextViewPr>
  <p:sorterViewPr>
    <p:cViewPr>
      <p:scale>
        <a:sx n="75" d="100"/>
        <a:sy n="75" d="100"/>
      </p:scale>
      <p:origin x="0" y="0"/>
    </p:cViewPr>
  </p:sorterViewPr>
  <p:notesViewPr>
    <p:cSldViewPr showGuides="1">
      <p:cViewPr varScale="1">
        <p:scale>
          <a:sx n="83" d="100"/>
          <a:sy n="83" d="100"/>
        </p:scale>
        <p:origin x="299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11574"/>
            <a:ext cx="2971800" cy="457200"/>
          </a:xfrm>
          <a:prstGeom prst="rect">
            <a:avLst/>
          </a:prstGeom>
        </p:spPr>
        <p:txBody>
          <a:bodyPr vert="horz" lIns="91440" tIns="45720" rIns="91440" bIns="45720" rtlCol="0"/>
          <a:lstStyle>
            <a:lvl1pPr algn="l">
              <a:defRPr sz="1200"/>
            </a:lvl1pPr>
          </a:lstStyle>
          <a:p>
            <a:r>
              <a:rPr lang="en-US" dirty="0" smtClean="0">
                <a:latin typeface="Segoe UI" pitchFamily="34" charset="0"/>
              </a:rPr>
              <a:t>Build 2015</a:t>
            </a:r>
            <a:endParaRPr lang="en-US" dirty="0">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8D045D-9A66-44E7-900A-FC6D0BD4E54A}" type="datetime8">
              <a:rPr lang="en-US" smtClean="0">
                <a:latin typeface="Segoe UI" pitchFamily="34" charset="0"/>
              </a:rPr>
              <a:t>4/30/2015 6:22 PM</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latin typeface="Segoe UI" pitchFamily="34" charset="0"/>
              </a:rPr>
              <a:t>Build 2015</a:t>
            </a:r>
            <a:endParaRPr lang="en-US" dirty="0">
              <a:latin typeface="Segoe UI" pitchFamily="34" charset="0"/>
            </a:endParaRPr>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38EEC551-8CDA-4EB6-89BB-2A86C9F091C8}" type="datetime8">
              <a:rPr lang="en-US" smtClean="0"/>
              <a:t>4/30/2015 6:22 PM</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Build 2015</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9F00D60D-1703-4D24-8308-FEE06A50A69C}" type="datetime1">
              <a:rPr lang="en-US" smtClean="0"/>
              <a:t>4/30/2015</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a:t>
            </a:fld>
            <a:endParaRPr lang="en-US" dirty="0"/>
          </a:p>
        </p:txBody>
      </p:sp>
    </p:spTree>
    <p:extLst>
      <p:ext uri="{BB962C8B-B14F-4D97-AF65-F5344CB8AC3E}">
        <p14:creationId xmlns:p14="http://schemas.microsoft.com/office/powerpoint/2010/main" val="1357700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C6996B83-60CF-42A8-BA06-F99D0BEC30B3}" type="datetime1">
              <a:rPr lang="en-US" smtClean="0"/>
              <a:t>4/30/2015</a:t>
            </a:fld>
            <a:endParaRPr lang="en-US" dirty="0"/>
          </a:p>
        </p:txBody>
      </p:sp>
      <p:sp>
        <p:nvSpPr>
          <p:cNvPr id="6" name="Slide Number Placeholder 5"/>
          <p:cNvSpPr>
            <a:spLocks noGrp="1"/>
          </p:cNvSpPr>
          <p:nvPr>
            <p:ph type="sldNum" sz="quarter" idx="12"/>
          </p:nvPr>
        </p:nvSpPr>
        <p:spPr/>
        <p:txBody>
          <a:bodyPr/>
          <a:lstStyle/>
          <a:p>
            <a:fld id="{B4008EB6-D09E-4580-8CD6-DDB14511944F}" type="slidenum">
              <a:rPr lang="en-US" smtClean="0"/>
              <a:pPr/>
              <a:t>2</a:t>
            </a:fld>
            <a:endParaRPr lang="en-US" dirty="0"/>
          </a:p>
        </p:txBody>
      </p:sp>
      <p:sp>
        <p:nvSpPr>
          <p:cNvPr id="7" name="Header Placeholder 6"/>
          <p:cNvSpPr>
            <a:spLocks noGrp="1"/>
          </p:cNvSpPr>
          <p:nvPr>
            <p:ph type="hdr" sz="quarter" idx="13"/>
          </p:nvPr>
        </p:nvSpPr>
        <p:spPr/>
        <p:txBody>
          <a:bodyPr/>
          <a:lstStyle/>
          <a:p>
            <a:r>
              <a:rPr lang="en-US" dirty="0" smtClean="0"/>
              <a:t>Build 2014</a:t>
            </a:r>
            <a:endParaRPr lang="en-US" dirty="0"/>
          </a:p>
        </p:txBody>
      </p:sp>
    </p:spTree>
    <p:extLst>
      <p:ext uri="{BB962C8B-B14F-4D97-AF65-F5344CB8AC3E}">
        <p14:creationId xmlns:p14="http://schemas.microsoft.com/office/powerpoint/2010/main" val="480285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8C67A6-C0E7-47DF-97C2-CA9B11275397}"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2752351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8C67A6-C0E7-47DF-97C2-CA9B11275397}"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5498754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
        <p:nvSpPr>
          <p:cNvPr id="3"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39834113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84200" indent="-2413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71441" indent="-3429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smtClean="0"/>
              <a:t>Click to edit Master text styles</a:t>
            </a:r>
          </a:p>
          <a:p>
            <a:pPr marL="0" lvl="1" indent="0" algn="l" defTabSz="914166" rtl="0" eaLnBrk="1" latinLnBrk="0" hangingPunct="1">
              <a:spcBef>
                <a:spcPct val="20000"/>
              </a:spcBef>
              <a:spcAft>
                <a:spcPts val="816"/>
              </a:spcAft>
              <a:buFont typeface="Arial" pitchFamily="34" charset="0"/>
              <a:buNone/>
            </a:pPr>
            <a:r>
              <a:rPr lang="en-US" smtClean="0"/>
              <a:t>Second level</a:t>
            </a:r>
          </a:p>
          <a:p>
            <a:pPr marL="0" lvl="2" indent="0" algn="l" defTabSz="914166" rtl="0" eaLnBrk="1" latinLnBrk="0" hangingPunct="1">
              <a:spcBef>
                <a:spcPct val="20000"/>
              </a:spcBef>
              <a:spcAft>
                <a:spcPts val="816"/>
              </a:spcAft>
              <a:buFont typeface="Arial" pitchFamily="34" charset="0"/>
              <a:buNone/>
            </a:pPr>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8446005"/>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bg bwMode="gray">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345222"/>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1952510109"/>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logo slide">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74638" y="6294476"/>
            <a:ext cx="11887199" cy="403187"/>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chemeClr val="tx1"/>
                    </a:gs>
                    <a:gs pos="100000">
                      <a:schemeClr val="tx1"/>
                    </a:gs>
                  </a:gsLst>
                  <a:lin ang="5400000" scaled="0"/>
                </a:gradFill>
                <a:cs typeface="Segoe UI" pitchFamily="34" charset="0"/>
              </a:rPr>
              <a:t>© </a:t>
            </a:r>
            <a:r>
              <a:rPr lang="en-US" sz="700" dirty="0" smtClean="0">
                <a:gradFill>
                  <a:gsLst>
                    <a:gs pos="0">
                      <a:schemeClr val="tx1"/>
                    </a:gs>
                    <a:gs pos="100000">
                      <a:schemeClr val="tx1"/>
                    </a:gs>
                  </a:gsLst>
                  <a:lin ang="5400000" scaled="0"/>
                </a:gradFill>
                <a:cs typeface="Segoe UI" pitchFamily="34" charset="0"/>
              </a:rPr>
              <a:t>2015 </a:t>
            </a:r>
            <a:r>
              <a:rPr lang="en-US" sz="700" dirty="0">
                <a:gradFill>
                  <a:gsLst>
                    <a:gs pos="0">
                      <a:schemeClr val="tx1"/>
                    </a:gs>
                    <a:gs pos="100000">
                      <a:schemeClr val="tx1"/>
                    </a:gs>
                  </a:gsLst>
                  <a:lin ang="5400000" scaled="0"/>
                </a:gradFill>
                <a:cs typeface="Segoe UI" pitchFamily="34" charset="0"/>
              </a:rPr>
              <a:t>Microsoft Corporation. All rights reserved. </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9232" y="3147122"/>
            <a:ext cx="3291840" cy="701671"/>
          </a:xfrm>
          <a:prstGeom prst="rect">
            <a:avLst/>
          </a:prstGeom>
        </p:spPr>
      </p:pic>
    </p:spTree>
    <p:extLst>
      <p:ext uri="{BB962C8B-B14F-4D97-AF65-F5344CB8AC3E}">
        <p14:creationId xmlns:p14="http://schemas.microsoft.com/office/powerpoint/2010/main" val="291092407"/>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651294812"/>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82969643"/>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ck Notes slide Layout No Bar">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69330256"/>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
        <p:nvSpPr>
          <p:cNvPr id="3"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186371740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
        <p:nvSpPr>
          <p:cNvPr id="6"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7463866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23542934"/>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
        <p:nvSpPr>
          <p:cNvPr id="6"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26782781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smtClean="0"/>
              <a:t>Click to edit Master text styles</a:t>
            </a:r>
          </a:p>
        </p:txBody>
      </p:sp>
    </p:spTree>
    <p:extLst>
      <p:ext uri="{BB962C8B-B14F-4D97-AF65-F5344CB8AC3E}">
        <p14:creationId xmlns:p14="http://schemas.microsoft.com/office/powerpoint/2010/main" val="3033894082"/>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smtClean="0"/>
              <a:t>Click to edit Master title style</a:t>
            </a:r>
            <a:endParaRPr lang="en-US" dirty="0"/>
          </a:p>
        </p:txBody>
      </p:sp>
    </p:spTree>
    <p:extLst>
      <p:ext uri="{BB962C8B-B14F-4D97-AF65-F5344CB8AC3E}">
        <p14:creationId xmlns:p14="http://schemas.microsoft.com/office/powerpoint/2010/main" val="4026039229"/>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283148" y="1668463"/>
            <a:ext cx="2743200" cy="5029200"/>
          </a:xfrm>
        </p:spPr>
        <p:txBody>
          <a:bodyPr>
            <a:noAutofit/>
          </a:bodyPr>
          <a:lstStyle>
            <a:lvl1pPr marL="342900" indent="-34290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a:t>
            </a:r>
            <a:br>
              <a:rPr lang="en-US" dirty="0" smtClean="0"/>
            </a:br>
            <a:r>
              <a:rPr lang="en-US" dirty="0" smtClean="0"/>
              <a:t>Master text styles</a:t>
            </a:r>
          </a:p>
        </p:txBody>
      </p:sp>
    </p:spTree>
    <p:extLst>
      <p:ext uri="{BB962C8B-B14F-4D97-AF65-F5344CB8AC3E}">
        <p14:creationId xmlns:p14="http://schemas.microsoft.com/office/powerpoint/2010/main" val="3271401018"/>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marL="0" indent="0">
              <a:lnSpc>
                <a:spcPct val="95000"/>
              </a:lnSpc>
              <a:spcBef>
                <a:spcPts val="0"/>
              </a:spcBef>
              <a:spcAft>
                <a:spcPts val="1632"/>
              </a:spcAft>
              <a:buNone/>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65159277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None/>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418242724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Font typeface="Arial" panose="020B0604020202020204" pitchFamily="34" charset="0"/>
              <a:buNone/>
              <a:defRPr lang="en-US" sz="3600" kern="1200" dirty="0" smtClean="0">
                <a:gradFill>
                  <a:gsLst>
                    <a:gs pos="1299">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smtClean="0"/>
              <a:t>Click to edit Master title style</a:t>
            </a:r>
            <a:endParaRPr lang="en-US" dirty="0"/>
          </a:p>
        </p:txBody>
      </p:sp>
    </p:spTree>
    <p:extLst>
      <p:ext uri="{BB962C8B-B14F-4D97-AF65-F5344CB8AC3E}">
        <p14:creationId xmlns:p14="http://schemas.microsoft.com/office/powerpoint/2010/main" val="1253081258"/>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84200" indent="-2413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71441" indent="-3429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smtClean="0"/>
              <a:t>Click to edit Master text styles</a:t>
            </a:r>
          </a:p>
          <a:p>
            <a:pPr marL="0" lvl="1" indent="0" algn="l" defTabSz="914166" rtl="0" eaLnBrk="1" latinLnBrk="0" hangingPunct="1">
              <a:spcBef>
                <a:spcPct val="20000"/>
              </a:spcBef>
              <a:spcAft>
                <a:spcPts val="816"/>
              </a:spcAft>
              <a:buFont typeface="Arial" pitchFamily="34" charset="0"/>
              <a:buNone/>
            </a:pPr>
            <a:r>
              <a:rPr lang="en-US" smtClean="0"/>
              <a:t>Second level</a:t>
            </a:r>
          </a:p>
          <a:p>
            <a:pPr marL="0" lvl="2" indent="0" algn="l" defTabSz="914166" rtl="0" eaLnBrk="1" latinLnBrk="0" hangingPunct="1">
              <a:spcBef>
                <a:spcPct val="20000"/>
              </a:spcBef>
              <a:spcAft>
                <a:spcPts val="816"/>
              </a:spcAft>
              <a:buFont typeface="Arial" pitchFamily="34" charset="0"/>
              <a:buNone/>
            </a:pPr>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46548166"/>
      </p:ext>
    </p:extLst>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p:bg bwMode="gray">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2614789"/>
      </p:ext>
    </p:extLst>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3270822423"/>
      </p:ext>
    </p:extLst>
  </p:cSld>
  <p:clrMapOvr>
    <a:masterClrMapping/>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losing logo slide">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74638" y="6294476"/>
            <a:ext cx="11887199" cy="403187"/>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404040"/>
                    </a:gs>
                    <a:gs pos="100000">
                      <a:srgbClr val="404040"/>
                    </a:gs>
                  </a:gsLst>
                  <a:lin ang="5400000" scaled="0"/>
                </a:gradFill>
                <a:cs typeface="Segoe UI" pitchFamily="34" charset="0"/>
              </a:rPr>
              <a:t>© </a:t>
            </a:r>
            <a:r>
              <a:rPr lang="en-US" sz="700" dirty="0" smtClean="0">
                <a:gradFill>
                  <a:gsLst>
                    <a:gs pos="0">
                      <a:srgbClr val="404040"/>
                    </a:gs>
                    <a:gs pos="100000">
                      <a:srgbClr val="404040"/>
                    </a:gs>
                  </a:gsLst>
                  <a:lin ang="5400000" scaled="0"/>
                </a:gradFill>
                <a:cs typeface="Segoe UI" pitchFamily="34" charset="0"/>
              </a:rPr>
              <a:t>2015 </a:t>
            </a:r>
            <a:r>
              <a:rPr lang="en-US" sz="700" dirty="0">
                <a:gradFill>
                  <a:gsLst>
                    <a:gs pos="0">
                      <a:srgbClr val="404040"/>
                    </a:gs>
                    <a:gs pos="100000">
                      <a:srgbClr val="404040"/>
                    </a:gs>
                  </a:gsLst>
                  <a:lin ang="5400000" scaled="0"/>
                </a:gradFill>
                <a:cs typeface="Segoe UI" pitchFamily="34" charset="0"/>
              </a:rPr>
              <a:t>Microsoft Corporation. All rights reserved. </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9232" y="3147122"/>
            <a:ext cx="3291840" cy="701671"/>
          </a:xfrm>
          <a:prstGeom prst="rect">
            <a:avLst/>
          </a:prstGeom>
        </p:spPr>
      </p:pic>
    </p:spTree>
    <p:extLst>
      <p:ext uri="{BB962C8B-B14F-4D97-AF65-F5344CB8AC3E}">
        <p14:creationId xmlns:p14="http://schemas.microsoft.com/office/powerpoint/2010/main" val="1539638761"/>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41704966"/>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785388651"/>
      </p:ext>
    </p:extLst>
  </p:cSld>
  <p:clrMapOvr>
    <a:masterClrMapping/>
  </p:clrMapOvr>
  <p:transition>
    <p:fad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276552508"/>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lack Notes slide Layout No Bar">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077959544"/>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smtClean="0"/>
              <a:t>Click to edit Master text styles</a:t>
            </a:r>
          </a:p>
        </p:txBody>
      </p:sp>
    </p:spTree>
    <p:extLst>
      <p:ext uri="{BB962C8B-B14F-4D97-AF65-F5344CB8AC3E}">
        <p14:creationId xmlns:p14="http://schemas.microsoft.com/office/powerpoint/2010/main" val="3792484346"/>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smtClean="0"/>
              <a:t>Click to edit Master title style</a:t>
            </a:r>
            <a:endParaRPr lang="en-US" dirty="0"/>
          </a:p>
        </p:txBody>
      </p:sp>
    </p:spTree>
    <p:extLst>
      <p:ext uri="{BB962C8B-B14F-4D97-AF65-F5344CB8AC3E}">
        <p14:creationId xmlns:p14="http://schemas.microsoft.com/office/powerpoint/2010/main" val="2611748254"/>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283148" y="1668463"/>
            <a:ext cx="2743200" cy="5029200"/>
          </a:xfrm>
        </p:spPr>
        <p:txBody>
          <a:bodyPr>
            <a:noAutofit/>
          </a:bodyPr>
          <a:lstStyle>
            <a:lvl1pPr marL="342900" indent="-34290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a:t>
            </a:r>
            <a:br>
              <a:rPr lang="en-US" dirty="0" smtClean="0"/>
            </a:br>
            <a:r>
              <a:rPr lang="en-US" dirty="0" smtClean="0"/>
              <a:t>Master text styles</a:t>
            </a:r>
          </a:p>
        </p:txBody>
      </p:sp>
    </p:spTree>
    <p:extLst>
      <p:ext uri="{BB962C8B-B14F-4D97-AF65-F5344CB8AC3E}">
        <p14:creationId xmlns:p14="http://schemas.microsoft.com/office/powerpoint/2010/main" val="1281390374"/>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marL="0" indent="0">
              <a:lnSpc>
                <a:spcPct val="95000"/>
              </a:lnSpc>
              <a:spcBef>
                <a:spcPts val="0"/>
              </a:spcBef>
              <a:spcAft>
                <a:spcPts val="1632"/>
              </a:spcAft>
              <a:buNone/>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4206287181"/>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None/>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879280334"/>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Font typeface="Arial" panose="020B0604020202020204" pitchFamily="34" charset="0"/>
              <a:buNone/>
              <a:defRPr lang="en-US" sz="3600" kern="1200" dirty="0" smtClean="0">
                <a:gradFill>
                  <a:gsLst>
                    <a:gs pos="1299">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smtClean="0"/>
              <a:t>Click to edit Master title style</a:t>
            </a:r>
            <a:endParaRPr lang="en-US" dirty="0"/>
          </a:p>
        </p:txBody>
      </p:sp>
    </p:spTree>
    <p:extLst>
      <p:ext uri="{BB962C8B-B14F-4D97-AF65-F5344CB8AC3E}">
        <p14:creationId xmlns:p14="http://schemas.microsoft.com/office/powerpoint/2010/main" val="3652874421"/>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092881"/>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18"/>
          <a:stretch>
            <a:fillRect/>
          </a:stretch>
        </p:blipFill>
        <p:spPr>
          <a:xfrm rot="5400000">
            <a:off x="9393899" y="3050513"/>
            <a:ext cx="6995160" cy="894134"/>
          </a:xfrm>
          <a:prstGeom prst="rect">
            <a:avLst/>
          </a:prstGeom>
        </p:spPr>
      </p:pic>
    </p:spTree>
    <p:extLst>
      <p:ext uri="{BB962C8B-B14F-4D97-AF65-F5344CB8AC3E}">
        <p14:creationId xmlns:p14="http://schemas.microsoft.com/office/powerpoint/2010/main" val="3588427678"/>
      </p:ext>
    </p:extLst>
  </p:cSld>
  <p:clrMap bg1="lt1" tx1="dk1" bg2="lt2" tx2="dk2" accent1="accent1" accent2="accent2" accent3="accent3" accent4="accent4" accent5="accent5" accent6="accent6" hlink="hlink" folHlink="folHlink"/>
  <p:sldLayoutIdLst>
    <p:sldLayoutId id="2147484264" r:id="rId1"/>
    <p:sldLayoutId id="2147484265" r:id="rId2"/>
    <p:sldLayoutId id="2147484266" r:id="rId3"/>
    <p:sldLayoutId id="2147484267" r:id="rId4"/>
    <p:sldLayoutId id="2147484268" r:id="rId5"/>
    <p:sldLayoutId id="2147484269" r:id="rId6"/>
    <p:sldLayoutId id="2147484270" r:id="rId7"/>
    <p:sldLayoutId id="2147484271" r:id="rId8"/>
    <p:sldLayoutId id="2147484272" r:id="rId9"/>
    <p:sldLayoutId id="2147484273" r:id="rId10"/>
    <p:sldLayoutId id="2147484274" r:id="rId11"/>
    <p:sldLayoutId id="2147484275" r:id="rId12"/>
    <p:sldLayoutId id="2147484276" r:id="rId13"/>
    <p:sldLayoutId id="2147484277" r:id="rId14"/>
    <p:sldLayoutId id="2147484263" r:id="rId15"/>
    <p:sldLayoutId id="2147484307" r:id="rId16"/>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092881"/>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18"/>
          <a:stretch>
            <a:fillRect/>
          </a:stretch>
        </p:blipFill>
        <p:spPr>
          <a:xfrm rot="5400000">
            <a:off x="9393899" y="3050513"/>
            <a:ext cx="6995160" cy="894134"/>
          </a:xfrm>
          <a:prstGeom prst="rect">
            <a:avLst/>
          </a:prstGeom>
        </p:spPr>
      </p:pic>
    </p:spTree>
    <p:extLst>
      <p:ext uri="{BB962C8B-B14F-4D97-AF65-F5344CB8AC3E}">
        <p14:creationId xmlns:p14="http://schemas.microsoft.com/office/powerpoint/2010/main" val="332303640"/>
      </p:ext>
    </p:extLst>
  </p:cSld>
  <p:clrMap bg1="lt1" tx1="dk1" bg2="lt2" tx2="dk2" accent1="accent1" accent2="accent2" accent3="accent3" accent4="accent4" accent5="accent5" accent6="accent6" hlink="hlink" folHlink="folHlink"/>
  <p:sldLayoutIdLst>
    <p:sldLayoutId id="2147484309"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 id="2147484320" r:id="rId12"/>
    <p:sldLayoutId id="2147484321" r:id="rId13"/>
    <p:sldLayoutId id="2147484322" r:id="rId14"/>
    <p:sldLayoutId id="2147484323" r:id="rId15"/>
    <p:sldLayoutId id="2147484324" r:id="rId16"/>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emf"/></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aka.ms/apiappsfeedback" TargetMode="External"/><Relationship Id="rId2" Type="http://schemas.openxmlformats.org/officeDocument/2006/relationships/hyperlink" Target="http://aka.ms/apiappdocs" TargetMode="External"/><Relationship Id="rId1" Type="http://schemas.openxmlformats.org/officeDocument/2006/relationships/slideLayout" Target="../slideLayouts/slideLayout3.xml"/><Relationship Id="rId4" Type="http://schemas.openxmlformats.org/officeDocument/2006/relationships/hyperlink" Target="http://aka.ms/apiappsforum"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microsoft.com/click/services/Redirect2.ashx?CR_CC=200623246" TargetMode="External"/><Relationship Id="rId2" Type="http://schemas.openxmlformats.org/officeDocument/2006/relationships/hyperlink" Target="http://www.microsoft.com/click/services/Redirect2.ashx?CR_CC=200623237" TargetMode="External"/><Relationship Id="rId1" Type="http://schemas.openxmlformats.org/officeDocument/2006/relationships/slideLayout" Target="../slideLayouts/slideLayout19.xml"/><Relationship Id="rId4" Type="http://schemas.openxmlformats.org/officeDocument/2006/relationships/hyperlink" Target="http://www.microsoft.com/click/services/Redirect2.ashx?CR_CC=200623236"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282283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3191380" y="1805506"/>
            <a:ext cx="6498175" cy="491592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836" dirty="0">
                <a:solidFill>
                  <a:prstClr val="white">
                    <a:lumMod val="50000"/>
                  </a:prstClr>
                </a:solidFill>
              </a:rPr>
              <a:t>Resource Group – App Service</a:t>
            </a:r>
          </a:p>
        </p:txBody>
      </p:sp>
      <p:sp>
        <p:nvSpPr>
          <p:cNvPr id="28" name="Rectangle 27"/>
          <p:cNvSpPr/>
          <p:nvPr/>
        </p:nvSpPr>
        <p:spPr>
          <a:xfrm>
            <a:off x="3778802" y="2145924"/>
            <a:ext cx="634100" cy="325633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en-US" sz="1836" dirty="0">
                <a:solidFill>
                  <a:prstClr val="white"/>
                </a:solidFill>
              </a:rPr>
              <a:t>API App Gateway</a:t>
            </a:r>
          </a:p>
        </p:txBody>
      </p:sp>
      <p:pic>
        <p:nvPicPr>
          <p:cNvPr id="47" name="Picture 46"/>
          <p:cNvPicPr>
            <a:picLocks noChangeAspect="1"/>
          </p:cNvPicPr>
          <p:nvPr/>
        </p:nvPicPr>
        <p:blipFill>
          <a:blip r:embed="rId3"/>
          <a:stretch>
            <a:fillRect/>
          </a:stretch>
        </p:blipFill>
        <p:spPr>
          <a:xfrm>
            <a:off x="5591395" y="6041452"/>
            <a:ext cx="564213" cy="596304"/>
          </a:xfrm>
          <a:prstGeom prst="rect">
            <a:avLst/>
          </a:prstGeom>
        </p:spPr>
      </p:pic>
      <p:pic>
        <p:nvPicPr>
          <p:cNvPr id="49" name="Picture 48"/>
          <p:cNvPicPr>
            <a:picLocks noChangeAspect="1"/>
          </p:cNvPicPr>
          <p:nvPr/>
        </p:nvPicPr>
        <p:blipFill>
          <a:blip r:embed="rId4"/>
          <a:stretch>
            <a:fillRect/>
          </a:stretch>
        </p:blipFill>
        <p:spPr>
          <a:xfrm>
            <a:off x="6332097" y="6041452"/>
            <a:ext cx="509115" cy="557663"/>
          </a:xfrm>
          <a:prstGeom prst="rect">
            <a:avLst/>
          </a:prstGeom>
        </p:spPr>
      </p:pic>
      <p:sp>
        <p:nvSpPr>
          <p:cNvPr id="50" name="Rectangle 49"/>
          <p:cNvSpPr/>
          <p:nvPr/>
        </p:nvSpPr>
        <p:spPr>
          <a:xfrm>
            <a:off x="7033139" y="6036836"/>
            <a:ext cx="2331508" cy="55956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36" dirty="0">
                <a:solidFill>
                  <a:prstClr val="white"/>
                </a:solidFill>
              </a:rPr>
              <a:t>other Azure services…</a:t>
            </a:r>
          </a:p>
        </p:txBody>
      </p:sp>
      <p:sp>
        <p:nvSpPr>
          <p:cNvPr id="53" name="Rectangle 52"/>
          <p:cNvSpPr/>
          <p:nvPr/>
        </p:nvSpPr>
        <p:spPr>
          <a:xfrm>
            <a:off x="704729" y="2978282"/>
            <a:ext cx="1964471" cy="159162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36" dirty="0">
                <a:solidFill>
                  <a:prstClr val="white"/>
                </a:solidFill>
              </a:rPr>
              <a:t>Clients</a:t>
            </a:r>
          </a:p>
          <a:p>
            <a:pPr marL="291436" indent="-291436">
              <a:buFont typeface="Arial" panose="020B0604020202020204" pitchFamily="34" charset="0"/>
              <a:buChar char="•"/>
            </a:pPr>
            <a:r>
              <a:rPr lang="en-US" sz="1836" dirty="0">
                <a:solidFill>
                  <a:prstClr val="white"/>
                </a:solidFill>
              </a:rPr>
              <a:t>Web </a:t>
            </a:r>
          </a:p>
          <a:p>
            <a:pPr marL="291436" indent="-291436">
              <a:buFont typeface="Arial" panose="020B0604020202020204" pitchFamily="34" charset="0"/>
              <a:buChar char="•"/>
            </a:pPr>
            <a:r>
              <a:rPr lang="en-US" sz="1836" dirty="0">
                <a:solidFill>
                  <a:prstClr val="white"/>
                </a:solidFill>
              </a:rPr>
              <a:t>Mobile (iOS)</a:t>
            </a:r>
          </a:p>
          <a:p>
            <a:pPr marL="291436" indent="-291436">
              <a:buFont typeface="Arial" panose="020B0604020202020204" pitchFamily="34" charset="0"/>
              <a:buChar char="•"/>
            </a:pPr>
            <a:r>
              <a:rPr lang="en-US" sz="1836" dirty="0">
                <a:solidFill>
                  <a:prstClr val="white"/>
                </a:solidFill>
              </a:rPr>
              <a:t>Flow</a:t>
            </a:r>
          </a:p>
        </p:txBody>
      </p:sp>
      <p:cxnSp>
        <p:nvCxnSpPr>
          <p:cNvPr id="54" name="Straight Arrow Connector 53"/>
          <p:cNvCxnSpPr>
            <a:stCxn id="53" idx="3"/>
          </p:cNvCxnSpPr>
          <p:nvPr/>
        </p:nvCxnSpPr>
        <p:spPr>
          <a:xfrm>
            <a:off x="2669200" y="3774093"/>
            <a:ext cx="1102649" cy="3565"/>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10637411" y="3797167"/>
            <a:ext cx="1044361" cy="932603"/>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white"/>
                </a:solidFill>
              </a:rPr>
              <a:t>3</a:t>
            </a:r>
            <a:r>
              <a:rPr lang="en-US" sz="1600" baseline="30000" dirty="0">
                <a:solidFill>
                  <a:prstClr val="white"/>
                </a:solidFill>
              </a:rPr>
              <a:t>rd</a:t>
            </a:r>
            <a:r>
              <a:rPr lang="en-US" sz="1600" dirty="0">
                <a:solidFill>
                  <a:prstClr val="white"/>
                </a:solidFill>
              </a:rPr>
              <a:t> party SaaS</a:t>
            </a:r>
          </a:p>
        </p:txBody>
      </p:sp>
      <p:sp>
        <p:nvSpPr>
          <p:cNvPr id="140" name="Rectangle 139"/>
          <p:cNvSpPr/>
          <p:nvPr/>
        </p:nvSpPr>
        <p:spPr>
          <a:xfrm>
            <a:off x="4945607" y="2213757"/>
            <a:ext cx="2236668" cy="3256336"/>
          </a:xfrm>
          <a:prstGeom prst="rect">
            <a:avLst/>
          </a:prstGeom>
          <a:noFill/>
          <a:ln>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28" dirty="0">
                <a:solidFill>
                  <a:prstClr val="white">
                    <a:lumMod val="50000"/>
                  </a:prstClr>
                </a:solidFill>
              </a:rPr>
              <a:t>API Apps from Gallery</a:t>
            </a:r>
          </a:p>
        </p:txBody>
      </p:sp>
      <p:grpSp>
        <p:nvGrpSpPr>
          <p:cNvPr id="141" name="Group 140"/>
          <p:cNvGrpSpPr/>
          <p:nvPr/>
        </p:nvGrpSpPr>
        <p:grpSpPr>
          <a:xfrm>
            <a:off x="5123086" y="2615651"/>
            <a:ext cx="1678686" cy="652822"/>
            <a:chOff x="6875316" y="3837770"/>
            <a:chExt cx="1859280" cy="944880"/>
          </a:xfrm>
        </p:grpSpPr>
        <p:sp>
          <p:nvSpPr>
            <p:cNvPr id="168" name="Rectangle 167"/>
            <p:cNvSpPr/>
            <p:nvPr/>
          </p:nvSpPr>
          <p:spPr>
            <a:xfrm>
              <a:off x="6875316" y="3837770"/>
              <a:ext cx="1554480" cy="64008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8" dirty="0">
                <a:solidFill>
                  <a:prstClr val="white"/>
                </a:solidFill>
              </a:endParaRPr>
            </a:p>
          </p:txBody>
        </p:sp>
        <p:sp>
          <p:nvSpPr>
            <p:cNvPr id="169" name="Rectangle 168"/>
            <p:cNvSpPr/>
            <p:nvPr/>
          </p:nvSpPr>
          <p:spPr>
            <a:xfrm>
              <a:off x="7027716" y="3990170"/>
              <a:ext cx="1554480" cy="64008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8" dirty="0">
                <a:solidFill>
                  <a:prstClr val="white"/>
                </a:solidFill>
              </a:endParaRPr>
            </a:p>
          </p:txBody>
        </p:sp>
        <p:sp>
          <p:nvSpPr>
            <p:cNvPr id="170" name="Rectangle 169"/>
            <p:cNvSpPr/>
            <p:nvPr/>
          </p:nvSpPr>
          <p:spPr>
            <a:xfrm>
              <a:off x="7180116" y="4142570"/>
              <a:ext cx="1554480" cy="64008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28" dirty="0">
                  <a:solidFill>
                    <a:prstClr val="white"/>
                  </a:solidFill>
                </a:rPr>
                <a:t>Salesforce Connector</a:t>
              </a:r>
            </a:p>
          </p:txBody>
        </p:sp>
      </p:grpSp>
      <p:grpSp>
        <p:nvGrpSpPr>
          <p:cNvPr id="142" name="Group 141"/>
          <p:cNvGrpSpPr/>
          <p:nvPr/>
        </p:nvGrpSpPr>
        <p:grpSpPr>
          <a:xfrm>
            <a:off x="5123086" y="3567070"/>
            <a:ext cx="1678686" cy="652822"/>
            <a:chOff x="6875316" y="3837770"/>
            <a:chExt cx="1859280" cy="944880"/>
          </a:xfrm>
        </p:grpSpPr>
        <p:sp>
          <p:nvSpPr>
            <p:cNvPr id="165" name="Rectangle 164"/>
            <p:cNvSpPr/>
            <p:nvPr/>
          </p:nvSpPr>
          <p:spPr>
            <a:xfrm>
              <a:off x="6875316" y="3837770"/>
              <a:ext cx="1554480" cy="64008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8" dirty="0">
                <a:solidFill>
                  <a:prstClr val="white"/>
                </a:solidFill>
              </a:endParaRPr>
            </a:p>
          </p:txBody>
        </p:sp>
        <p:sp>
          <p:nvSpPr>
            <p:cNvPr id="166" name="Rectangle 165"/>
            <p:cNvSpPr/>
            <p:nvPr/>
          </p:nvSpPr>
          <p:spPr>
            <a:xfrm>
              <a:off x="7027716" y="3990170"/>
              <a:ext cx="1554480" cy="64008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8" dirty="0">
                <a:solidFill>
                  <a:prstClr val="white"/>
                </a:solidFill>
              </a:endParaRPr>
            </a:p>
          </p:txBody>
        </p:sp>
        <p:sp>
          <p:nvSpPr>
            <p:cNvPr id="167" name="Rectangle 166"/>
            <p:cNvSpPr/>
            <p:nvPr/>
          </p:nvSpPr>
          <p:spPr>
            <a:xfrm>
              <a:off x="7180116" y="4142570"/>
              <a:ext cx="1554480" cy="64008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28" dirty="0">
                  <a:solidFill>
                    <a:prstClr val="white"/>
                  </a:solidFill>
                </a:rPr>
                <a:t>Office 365 Connector</a:t>
              </a:r>
            </a:p>
          </p:txBody>
        </p:sp>
      </p:grpSp>
      <p:sp>
        <p:nvSpPr>
          <p:cNvPr id="145" name="Rectangle 144"/>
          <p:cNvSpPr/>
          <p:nvPr/>
        </p:nvSpPr>
        <p:spPr>
          <a:xfrm>
            <a:off x="7371608" y="2213756"/>
            <a:ext cx="2055239" cy="1950037"/>
          </a:xfrm>
          <a:prstGeom prst="rect">
            <a:avLst/>
          </a:prstGeom>
          <a:noFill/>
          <a:ln>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28" dirty="0">
                <a:solidFill>
                  <a:prstClr val="white">
                    <a:lumMod val="50000"/>
                  </a:prstClr>
                </a:solidFill>
              </a:rPr>
              <a:t>Custom Code</a:t>
            </a:r>
          </a:p>
        </p:txBody>
      </p:sp>
      <p:grpSp>
        <p:nvGrpSpPr>
          <p:cNvPr id="146" name="Group 145"/>
          <p:cNvGrpSpPr/>
          <p:nvPr/>
        </p:nvGrpSpPr>
        <p:grpSpPr>
          <a:xfrm>
            <a:off x="7552493" y="2615651"/>
            <a:ext cx="1678686" cy="1485187"/>
            <a:chOff x="3540142" y="800491"/>
            <a:chExt cx="1645920" cy="1456198"/>
          </a:xfrm>
        </p:grpSpPr>
        <p:grpSp>
          <p:nvGrpSpPr>
            <p:cNvPr id="152" name="Group 151"/>
            <p:cNvGrpSpPr/>
            <p:nvPr/>
          </p:nvGrpSpPr>
          <p:grpSpPr>
            <a:xfrm>
              <a:off x="3540142" y="800491"/>
              <a:ext cx="1645920" cy="640080"/>
              <a:chOff x="6875316" y="3837770"/>
              <a:chExt cx="1859280" cy="944880"/>
            </a:xfrm>
          </p:grpSpPr>
          <p:sp>
            <p:nvSpPr>
              <p:cNvPr id="157" name="Rectangle 156"/>
              <p:cNvSpPr/>
              <p:nvPr/>
            </p:nvSpPr>
            <p:spPr>
              <a:xfrm>
                <a:off x="6875316" y="3837770"/>
                <a:ext cx="1554480" cy="64008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8" dirty="0">
                  <a:solidFill>
                    <a:prstClr val="white"/>
                  </a:solidFill>
                </a:endParaRPr>
              </a:p>
            </p:txBody>
          </p:sp>
          <p:sp>
            <p:nvSpPr>
              <p:cNvPr id="158" name="Rectangle 157"/>
              <p:cNvSpPr/>
              <p:nvPr/>
            </p:nvSpPr>
            <p:spPr>
              <a:xfrm>
                <a:off x="7027716" y="3990170"/>
                <a:ext cx="1554480" cy="64008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8" dirty="0">
                  <a:solidFill>
                    <a:prstClr val="white"/>
                  </a:solidFill>
                </a:endParaRPr>
              </a:p>
            </p:txBody>
          </p:sp>
          <p:sp>
            <p:nvSpPr>
              <p:cNvPr id="159" name="Rectangle 158"/>
              <p:cNvSpPr/>
              <p:nvPr/>
            </p:nvSpPr>
            <p:spPr>
              <a:xfrm>
                <a:off x="7180116" y="4142570"/>
                <a:ext cx="1554480" cy="64008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28" dirty="0">
                    <a:solidFill>
                      <a:prstClr val="white"/>
                    </a:solidFill>
                  </a:rPr>
                  <a:t>Mobile App (Data Access)</a:t>
                </a:r>
              </a:p>
            </p:txBody>
          </p:sp>
        </p:grpSp>
        <p:grpSp>
          <p:nvGrpSpPr>
            <p:cNvPr id="153" name="Group 152"/>
            <p:cNvGrpSpPr/>
            <p:nvPr/>
          </p:nvGrpSpPr>
          <p:grpSpPr>
            <a:xfrm>
              <a:off x="3540142" y="1616609"/>
              <a:ext cx="1645920" cy="640080"/>
              <a:chOff x="6875316" y="3837770"/>
              <a:chExt cx="1859280" cy="944880"/>
            </a:xfrm>
          </p:grpSpPr>
          <p:sp>
            <p:nvSpPr>
              <p:cNvPr id="154" name="Rectangle 153"/>
              <p:cNvSpPr/>
              <p:nvPr/>
            </p:nvSpPr>
            <p:spPr>
              <a:xfrm>
                <a:off x="6875316" y="3837770"/>
                <a:ext cx="1554480" cy="64008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8" dirty="0">
                  <a:solidFill>
                    <a:prstClr val="white"/>
                  </a:solidFill>
                </a:endParaRPr>
              </a:p>
            </p:txBody>
          </p:sp>
          <p:sp>
            <p:nvSpPr>
              <p:cNvPr id="155" name="Rectangle 154"/>
              <p:cNvSpPr/>
              <p:nvPr/>
            </p:nvSpPr>
            <p:spPr>
              <a:xfrm>
                <a:off x="7027716" y="3990170"/>
                <a:ext cx="1554480" cy="64008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8" dirty="0">
                  <a:solidFill>
                    <a:prstClr val="white"/>
                  </a:solidFill>
                </a:endParaRPr>
              </a:p>
            </p:txBody>
          </p:sp>
          <p:sp>
            <p:nvSpPr>
              <p:cNvPr id="156" name="Rectangle 155"/>
              <p:cNvSpPr/>
              <p:nvPr/>
            </p:nvSpPr>
            <p:spPr>
              <a:xfrm>
                <a:off x="7180116" y="4142570"/>
                <a:ext cx="1554480" cy="64008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28" dirty="0">
                    <a:solidFill>
                      <a:prstClr val="white"/>
                    </a:solidFill>
                  </a:rPr>
                  <a:t>Direct deployed</a:t>
                </a:r>
              </a:p>
            </p:txBody>
          </p:sp>
        </p:grpSp>
      </p:grpSp>
      <p:sp>
        <p:nvSpPr>
          <p:cNvPr id="147" name="Rectangle 146"/>
          <p:cNvSpPr/>
          <p:nvPr/>
        </p:nvSpPr>
        <p:spPr>
          <a:xfrm>
            <a:off x="7358317" y="4280381"/>
            <a:ext cx="2068529" cy="1189713"/>
          </a:xfrm>
          <a:prstGeom prst="rect">
            <a:avLst/>
          </a:prstGeom>
          <a:noFill/>
          <a:ln>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28" dirty="0" smtClean="0">
                <a:solidFill>
                  <a:prstClr val="white">
                    <a:lumMod val="50000"/>
                  </a:prstClr>
                </a:solidFill>
              </a:rPr>
              <a:t>Logic Apps</a:t>
            </a:r>
            <a:endParaRPr lang="en-US" sz="1428" dirty="0">
              <a:solidFill>
                <a:prstClr val="white">
                  <a:lumMod val="50000"/>
                </a:prstClr>
              </a:solidFill>
            </a:endParaRPr>
          </a:p>
        </p:txBody>
      </p:sp>
      <p:cxnSp>
        <p:nvCxnSpPr>
          <p:cNvPr id="175" name="Straight Arrow Connector 174"/>
          <p:cNvCxnSpPr>
            <a:stCxn id="45" idx="3"/>
            <a:endCxn id="59" idx="1"/>
          </p:cNvCxnSpPr>
          <p:nvPr/>
        </p:nvCxnSpPr>
        <p:spPr>
          <a:xfrm flipV="1">
            <a:off x="9689556" y="4263469"/>
            <a:ext cx="947856" cy="1"/>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10625686" y="2316149"/>
            <a:ext cx="1044361" cy="932603"/>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white"/>
                </a:solidFill>
              </a:rPr>
              <a:t>On-premises </a:t>
            </a:r>
          </a:p>
        </p:txBody>
      </p:sp>
      <p:cxnSp>
        <p:nvCxnSpPr>
          <p:cNvPr id="61" name="Straight Arrow Connector 60"/>
          <p:cNvCxnSpPr>
            <a:endCxn id="60" idx="1"/>
          </p:cNvCxnSpPr>
          <p:nvPr/>
        </p:nvCxnSpPr>
        <p:spPr>
          <a:xfrm flipV="1">
            <a:off x="9677831" y="2782451"/>
            <a:ext cx="947856" cy="1"/>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nvGrpSpPr>
          <p:cNvPr id="62" name="Group 61"/>
          <p:cNvGrpSpPr/>
          <p:nvPr/>
        </p:nvGrpSpPr>
        <p:grpSpPr>
          <a:xfrm>
            <a:off x="7552492" y="4609462"/>
            <a:ext cx="1678686" cy="652822"/>
            <a:chOff x="1060866" y="3292692"/>
            <a:chExt cx="1859280" cy="939812"/>
          </a:xfrm>
        </p:grpSpPr>
        <p:sp>
          <p:nvSpPr>
            <p:cNvPr id="63" name="Rectangle 62"/>
            <p:cNvSpPr/>
            <p:nvPr/>
          </p:nvSpPr>
          <p:spPr>
            <a:xfrm>
              <a:off x="1060866" y="3592424"/>
              <a:ext cx="1859280" cy="64008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400" dirty="0" smtClean="0">
                  <a:solidFill>
                    <a:prstClr val="white"/>
                  </a:solidFill>
                </a:rPr>
                <a:t>Logic App </a:t>
              </a:r>
              <a:r>
                <a:rPr lang="en-US" sz="600" dirty="0" smtClean="0">
                  <a:solidFill>
                    <a:prstClr val="white"/>
                  </a:solidFill>
                </a:rPr>
                <a:t>(also </a:t>
              </a:r>
              <a:r>
                <a:rPr lang="en-US" sz="600" dirty="0">
                  <a:solidFill>
                    <a:prstClr val="white"/>
                  </a:solidFill>
                </a:rPr>
                <a:t>from gallery)</a:t>
              </a:r>
              <a:endParaRPr lang="en-US" sz="1400" dirty="0">
                <a:solidFill>
                  <a:prstClr val="white"/>
                </a:solidFill>
              </a:endParaRPr>
            </a:p>
          </p:txBody>
        </p:sp>
        <p:grpSp>
          <p:nvGrpSpPr>
            <p:cNvPr id="64" name="Group 63"/>
            <p:cNvGrpSpPr/>
            <p:nvPr/>
          </p:nvGrpSpPr>
          <p:grpSpPr>
            <a:xfrm>
              <a:off x="1060866" y="3292692"/>
              <a:ext cx="1828800" cy="457200"/>
              <a:chOff x="1124987" y="4325450"/>
              <a:chExt cx="1859280" cy="944880"/>
            </a:xfrm>
            <a:solidFill>
              <a:srgbClr val="00B0F0"/>
            </a:solidFill>
          </p:grpSpPr>
          <p:sp>
            <p:nvSpPr>
              <p:cNvPr id="65" name="Rectangle 64"/>
              <p:cNvSpPr/>
              <p:nvPr/>
            </p:nvSpPr>
            <p:spPr>
              <a:xfrm>
                <a:off x="1124987" y="4325450"/>
                <a:ext cx="1554480" cy="640080"/>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28" dirty="0">
                  <a:solidFill>
                    <a:prstClr val="white"/>
                  </a:solidFill>
                </a:endParaRPr>
              </a:p>
            </p:txBody>
          </p:sp>
          <p:sp>
            <p:nvSpPr>
              <p:cNvPr id="66" name="Rectangle 65"/>
              <p:cNvSpPr/>
              <p:nvPr/>
            </p:nvSpPr>
            <p:spPr>
              <a:xfrm>
                <a:off x="1277387" y="4477850"/>
                <a:ext cx="1554480" cy="640080"/>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28" dirty="0">
                  <a:solidFill>
                    <a:prstClr val="white"/>
                  </a:solidFill>
                </a:endParaRPr>
              </a:p>
            </p:txBody>
          </p:sp>
          <p:sp>
            <p:nvSpPr>
              <p:cNvPr id="67" name="Rectangle 66"/>
              <p:cNvSpPr/>
              <p:nvPr/>
            </p:nvSpPr>
            <p:spPr>
              <a:xfrm>
                <a:off x="1429787" y="4630250"/>
                <a:ext cx="1554480" cy="640080"/>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900" dirty="0" smtClean="0">
                    <a:solidFill>
                      <a:prstClr val="white"/>
                    </a:solidFill>
                  </a:rPr>
                  <a:t>Logic App Definitions</a:t>
                </a:r>
                <a:endParaRPr lang="en-US" sz="900" dirty="0">
                  <a:solidFill>
                    <a:prstClr val="white"/>
                  </a:solidFill>
                </a:endParaRPr>
              </a:p>
            </p:txBody>
          </p:sp>
        </p:grpSp>
      </p:grpSp>
      <p:sp>
        <p:nvSpPr>
          <p:cNvPr id="7" name="Can 6"/>
          <p:cNvSpPr/>
          <p:nvPr/>
        </p:nvSpPr>
        <p:spPr>
          <a:xfrm>
            <a:off x="3387852" y="5589985"/>
            <a:ext cx="1416000" cy="1006413"/>
          </a:xfrm>
          <a:prstGeom prst="can">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36" dirty="0">
                <a:solidFill>
                  <a:prstClr val="white"/>
                </a:solidFill>
              </a:rPr>
              <a:t>Token Store</a:t>
            </a:r>
          </a:p>
        </p:txBody>
      </p:sp>
      <p:sp>
        <p:nvSpPr>
          <p:cNvPr id="72" name="TextBox 71"/>
          <p:cNvSpPr txBox="1"/>
          <p:nvPr/>
        </p:nvSpPr>
        <p:spPr>
          <a:xfrm>
            <a:off x="2636837" y="3344862"/>
            <a:ext cx="1182501" cy="382308"/>
          </a:xfrm>
          <a:prstGeom prst="rect">
            <a:avLst/>
          </a:prstGeom>
          <a:noFill/>
        </p:spPr>
        <p:txBody>
          <a:bodyPr wrap="none" rtlCol="0">
            <a:spAutoFit/>
          </a:bodyPr>
          <a:lstStyle/>
          <a:p>
            <a:r>
              <a:rPr lang="en-US" sz="1836" dirty="0">
                <a:solidFill>
                  <a:prstClr val="black"/>
                </a:solidFill>
              </a:rPr>
              <a:t>Azure AD</a:t>
            </a:r>
          </a:p>
        </p:txBody>
      </p:sp>
      <p:grpSp>
        <p:nvGrpSpPr>
          <p:cNvPr id="73" name="Group 72"/>
          <p:cNvGrpSpPr/>
          <p:nvPr/>
        </p:nvGrpSpPr>
        <p:grpSpPr>
          <a:xfrm>
            <a:off x="5120872" y="4575316"/>
            <a:ext cx="1678686" cy="652822"/>
            <a:chOff x="6875316" y="3837770"/>
            <a:chExt cx="1859280" cy="944880"/>
          </a:xfrm>
        </p:grpSpPr>
        <p:sp>
          <p:nvSpPr>
            <p:cNvPr id="74" name="Rectangle 73"/>
            <p:cNvSpPr/>
            <p:nvPr/>
          </p:nvSpPr>
          <p:spPr>
            <a:xfrm>
              <a:off x="6875316" y="3837770"/>
              <a:ext cx="1554480" cy="64008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8" dirty="0">
                <a:solidFill>
                  <a:prstClr val="white"/>
                </a:solidFill>
              </a:endParaRPr>
            </a:p>
          </p:txBody>
        </p:sp>
        <p:sp>
          <p:nvSpPr>
            <p:cNvPr id="75" name="Rectangle 74"/>
            <p:cNvSpPr/>
            <p:nvPr/>
          </p:nvSpPr>
          <p:spPr>
            <a:xfrm>
              <a:off x="7027716" y="3990170"/>
              <a:ext cx="1554480" cy="64008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8" dirty="0">
                <a:solidFill>
                  <a:prstClr val="white"/>
                </a:solidFill>
              </a:endParaRPr>
            </a:p>
          </p:txBody>
        </p:sp>
        <p:sp>
          <p:nvSpPr>
            <p:cNvPr id="76" name="Rectangle 75"/>
            <p:cNvSpPr/>
            <p:nvPr/>
          </p:nvSpPr>
          <p:spPr>
            <a:xfrm>
              <a:off x="7180116" y="4142570"/>
              <a:ext cx="1554480" cy="64008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28" dirty="0" smtClean="0">
                  <a:solidFill>
                    <a:prstClr val="white"/>
                  </a:solidFill>
                </a:rPr>
                <a:t>Twilio Connector</a:t>
              </a:r>
              <a:endParaRPr lang="en-US" sz="1428" dirty="0">
                <a:solidFill>
                  <a:prstClr val="white"/>
                </a:solidFill>
              </a:endParaRPr>
            </a:p>
          </p:txBody>
        </p:sp>
      </p:grpSp>
      <p:sp>
        <p:nvSpPr>
          <p:cNvPr id="78" name="Rectangle 77"/>
          <p:cNvSpPr/>
          <p:nvPr/>
        </p:nvSpPr>
        <p:spPr>
          <a:xfrm>
            <a:off x="752263" y="5690926"/>
            <a:ext cx="1869403" cy="80453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836" dirty="0">
                <a:solidFill>
                  <a:prstClr val="white">
                    <a:lumMod val="50000"/>
                  </a:prstClr>
                </a:solidFill>
              </a:rPr>
              <a:t>Consent Server</a:t>
            </a:r>
          </a:p>
          <a:p>
            <a:pPr algn="ctr"/>
            <a:r>
              <a:rPr lang="en-US" sz="1122" dirty="0">
                <a:solidFill>
                  <a:prstClr val="white">
                    <a:lumMod val="50000"/>
                  </a:prstClr>
                </a:solidFill>
              </a:rPr>
              <a:t>Facilitates </a:t>
            </a:r>
            <a:r>
              <a:rPr lang="en-US" sz="1122" dirty="0" smtClean="0">
                <a:solidFill>
                  <a:prstClr val="white">
                    <a:lumMod val="50000"/>
                  </a:prstClr>
                </a:solidFill>
              </a:rPr>
              <a:t>SaaS login </a:t>
            </a:r>
            <a:r>
              <a:rPr lang="en-US" sz="1122" dirty="0">
                <a:solidFill>
                  <a:prstClr val="white">
                    <a:lumMod val="50000"/>
                  </a:prstClr>
                </a:solidFill>
              </a:rPr>
              <a:t>and token refresh</a:t>
            </a:r>
            <a:endParaRPr lang="en-US" sz="1836" dirty="0">
              <a:solidFill>
                <a:prstClr val="white">
                  <a:lumMod val="50000"/>
                </a:prstClr>
              </a:solidFill>
            </a:endParaRPr>
          </a:p>
        </p:txBody>
      </p:sp>
      <p:cxnSp>
        <p:nvCxnSpPr>
          <p:cNvPr id="81" name="Straight Arrow Connector 80"/>
          <p:cNvCxnSpPr>
            <a:stCxn id="28" idx="2"/>
            <a:endCxn id="7" idx="0"/>
          </p:cNvCxnSpPr>
          <p:nvPr/>
        </p:nvCxnSpPr>
        <p:spPr>
          <a:xfrm>
            <a:off x="4095852" y="5402262"/>
            <a:ext cx="0" cy="439326"/>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stCxn id="53" idx="2"/>
            <a:endCxn id="78" idx="0"/>
          </p:cNvCxnSpPr>
          <p:nvPr/>
        </p:nvCxnSpPr>
        <p:spPr>
          <a:xfrm>
            <a:off x="1686965" y="4569904"/>
            <a:ext cx="0" cy="1121022"/>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78" idx="3"/>
            <a:endCxn id="7" idx="2"/>
          </p:cNvCxnSpPr>
          <p:nvPr/>
        </p:nvCxnSpPr>
        <p:spPr>
          <a:xfrm>
            <a:off x="2621666" y="6093192"/>
            <a:ext cx="766186" cy="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rot="16200000">
            <a:off x="911568" y="4945936"/>
            <a:ext cx="1182501" cy="382308"/>
          </a:xfrm>
          <a:prstGeom prst="rect">
            <a:avLst/>
          </a:prstGeom>
          <a:noFill/>
        </p:spPr>
        <p:txBody>
          <a:bodyPr wrap="none" rtlCol="0">
            <a:spAutoFit/>
          </a:bodyPr>
          <a:lstStyle/>
          <a:p>
            <a:r>
              <a:rPr lang="en-US" sz="1836" dirty="0">
                <a:solidFill>
                  <a:prstClr val="black"/>
                </a:solidFill>
              </a:rPr>
              <a:t>Azure AD</a:t>
            </a:r>
          </a:p>
        </p:txBody>
      </p:sp>
      <p:sp>
        <p:nvSpPr>
          <p:cNvPr id="30" name="Title 29"/>
          <p:cNvSpPr>
            <a:spLocks noGrp="1"/>
          </p:cNvSpPr>
          <p:nvPr>
            <p:ph type="title"/>
          </p:nvPr>
        </p:nvSpPr>
        <p:spPr/>
        <p:txBody>
          <a:bodyPr/>
          <a:lstStyle/>
          <a:p>
            <a:r>
              <a:rPr lang="en-US" dirty="0" smtClean="0"/>
              <a:t>API Apps Architecture Example</a:t>
            </a:r>
            <a:endParaRPr lang="en-US" dirty="0"/>
          </a:p>
        </p:txBody>
      </p:sp>
      <p:sp>
        <p:nvSpPr>
          <p:cNvPr id="33" name="TextBox 32"/>
          <p:cNvSpPr txBox="1"/>
          <p:nvPr/>
        </p:nvSpPr>
        <p:spPr>
          <a:xfrm>
            <a:off x="327776" y="970081"/>
            <a:ext cx="11836427" cy="657359"/>
          </a:xfrm>
          <a:prstGeom prst="rect">
            <a:avLst/>
          </a:prstGeom>
          <a:noFill/>
        </p:spPr>
        <p:txBody>
          <a:bodyPr wrap="square" rtlCol="0">
            <a:spAutoFit/>
          </a:bodyPr>
          <a:lstStyle/>
          <a:p>
            <a:r>
              <a:rPr lang="en-US" sz="1836" dirty="0">
                <a:solidFill>
                  <a:prstClr val="black"/>
                </a:solidFill>
              </a:rPr>
              <a:t>Backend is an API App with APIs from the gallery, as well as custom code.  It is registered with and protected by </a:t>
            </a:r>
            <a:r>
              <a:rPr lang="en-US" sz="1836" dirty="0" smtClean="0">
                <a:solidFill>
                  <a:prstClr val="black"/>
                </a:solidFill>
              </a:rPr>
              <a:t>AAD. Logins </a:t>
            </a:r>
            <a:r>
              <a:rPr lang="en-US" sz="1836" dirty="0">
                <a:solidFill>
                  <a:prstClr val="black"/>
                </a:solidFill>
              </a:rPr>
              <a:t>to downstream SaaS are facilitated by a consent server and token store, using a server flow.</a:t>
            </a:r>
          </a:p>
        </p:txBody>
      </p:sp>
    </p:spTree>
    <p:extLst>
      <p:ext uri="{BB962C8B-B14F-4D97-AF65-F5344CB8AC3E}">
        <p14:creationId xmlns:p14="http://schemas.microsoft.com/office/powerpoint/2010/main" val="269599828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3191380" y="1805506"/>
            <a:ext cx="6498175" cy="491592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836" dirty="0">
                <a:solidFill>
                  <a:prstClr val="white">
                    <a:lumMod val="50000"/>
                  </a:prstClr>
                </a:solidFill>
              </a:rPr>
              <a:t>Resource Group – App Service</a:t>
            </a:r>
          </a:p>
        </p:txBody>
      </p:sp>
      <p:pic>
        <p:nvPicPr>
          <p:cNvPr id="47" name="Picture 46"/>
          <p:cNvPicPr>
            <a:picLocks noChangeAspect="1"/>
          </p:cNvPicPr>
          <p:nvPr/>
        </p:nvPicPr>
        <p:blipFill>
          <a:blip r:embed="rId3"/>
          <a:stretch>
            <a:fillRect/>
          </a:stretch>
        </p:blipFill>
        <p:spPr>
          <a:xfrm>
            <a:off x="5591395" y="6041452"/>
            <a:ext cx="564213" cy="596304"/>
          </a:xfrm>
          <a:prstGeom prst="rect">
            <a:avLst/>
          </a:prstGeom>
        </p:spPr>
      </p:pic>
      <p:pic>
        <p:nvPicPr>
          <p:cNvPr id="49" name="Picture 48"/>
          <p:cNvPicPr>
            <a:picLocks noChangeAspect="1"/>
          </p:cNvPicPr>
          <p:nvPr/>
        </p:nvPicPr>
        <p:blipFill>
          <a:blip r:embed="rId4"/>
          <a:stretch>
            <a:fillRect/>
          </a:stretch>
        </p:blipFill>
        <p:spPr>
          <a:xfrm>
            <a:off x="6332097" y="6041452"/>
            <a:ext cx="509115" cy="557663"/>
          </a:xfrm>
          <a:prstGeom prst="rect">
            <a:avLst/>
          </a:prstGeom>
        </p:spPr>
      </p:pic>
      <p:sp>
        <p:nvSpPr>
          <p:cNvPr id="50" name="Rectangle 49"/>
          <p:cNvSpPr/>
          <p:nvPr/>
        </p:nvSpPr>
        <p:spPr>
          <a:xfrm>
            <a:off x="7033139" y="6036836"/>
            <a:ext cx="2331508" cy="55956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36" dirty="0">
                <a:solidFill>
                  <a:prstClr val="white"/>
                </a:solidFill>
              </a:rPr>
              <a:t>other Azure services…</a:t>
            </a:r>
          </a:p>
        </p:txBody>
      </p:sp>
      <p:sp>
        <p:nvSpPr>
          <p:cNvPr id="53" name="Rectangle 52"/>
          <p:cNvSpPr/>
          <p:nvPr/>
        </p:nvSpPr>
        <p:spPr>
          <a:xfrm>
            <a:off x="704729" y="2978282"/>
            <a:ext cx="1964471" cy="159162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36" dirty="0">
                <a:solidFill>
                  <a:prstClr val="white"/>
                </a:solidFill>
              </a:rPr>
              <a:t>Clients</a:t>
            </a:r>
          </a:p>
          <a:p>
            <a:pPr marL="291436" indent="-291436">
              <a:buFont typeface="Arial" panose="020B0604020202020204" pitchFamily="34" charset="0"/>
              <a:buChar char="•"/>
            </a:pPr>
            <a:r>
              <a:rPr lang="en-US" sz="1836" dirty="0">
                <a:solidFill>
                  <a:prstClr val="white"/>
                </a:solidFill>
              </a:rPr>
              <a:t>Web </a:t>
            </a:r>
          </a:p>
          <a:p>
            <a:pPr marL="291436" indent="-291436">
              <a:buFont typeface="Arial" panose="020B0604020202020204" pitchFamily="34" charset="0"/>
              <a:buChar char="•"/>
            </a:pPr>
            <a:r>
              <a:rPr lang="en-US" sz="1836" dirty="0">
                <a:solidFill>
                  <a:prstClr val="white"/>
                </a:solidFill>
              </a:rPr>
              <a:t>Mobile (iOS)</a:t>
            </a:r>
          </a:p>
          <a:p>
            <a:pPr marL="291436" indent="-291436">
              <a:buFont typeface="Arial" panose="020B0604020202020204" pitchFamily="34" charset="0"/>
              <a:buChar char="•"/>
            </a:pPr>
            <a:r>
              <a:rPr lang="en-US" sz="1836" dirty="0">
                <a:solidFill>
                  <a:prstClr val="white"/>
                </a:solidFill>
              </a:rPr>
              <a:t>Flow</a:t>
            </a:r>
          </a:p>
        </p:txBody>
      </p:sp>
      <p:cxnSp>
        <p:nvCxnSpPr>
          <p:cNvPr id="54" name="Straight Arrow Connector 53"/>
          <p:cNvCxnSpPr>
            <a:stCxn id="53" idx="3"/>
          </p:cNvCxnSpPr>
          <p:nvPr/>
        </p:nvCxnSpPr>
        <p:spPr>
          <a:xfrm>
            <a:off x="2669200" y="3774093"/>
            <a:ext cx="1102649" cy="3565"/>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10637411" y="3797167"/>
            <a:ext cx="1044361" cy="932603"/>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white"/>
                </a:solidFill>
              </a:rPr>
              <a:t>3</a:t>
            </a:r>
            <a:r>
              <a:rPr lang="en-US" sz="1600" baseline="30000" dirty="0">
                <a:solidFill>
                  <a:prstClr val="white"/>
                </a:solidFill>
              </a:rPr>
              <a:t>rd</a:t>
            </a:r>
            <a:r>
              <a:rPr lang="en-US" sz="1600" dirty="0">
                <a:solidFill>
                  <a:prstClr val="white"/>
                </a:solidFill>
              </a:rPr>
              <a:t> party SaaS</a:t>
            </a:r>
          </a:p>
        </p:txBody>
      </p:sp>
      <p:sp>
        <p:nvSpPr>
          <p:cNvPr id="140" name="Rectangle 139"/>
          <p:cNvSpPr/>
          <p:nvPr/>
        </p:nvSpPr>
        <p:spPr>
          <a:xfrm>
            <a:off x="4945607" y="2213757"/>
            <a:ext cx="2236668" cy="3256336"/>
          </a:xfrm>
          <a:prstGeom prst="rect">
            <a:avLst/>
          </a:prstGeom>
          <a:noFill/>
          <a:ln>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28" dirty="0">
                <a:solidFill>
                  <a:prstClr val="white">
                    <a:lumMod val="50000"/>
                  </a:prstClr>
                </a:solidFill>
              </a:rPr>
              <a:t>API Apps from Gallery</a:t>
            </a:r>
          </a:p>
        </p:txBody>
      </p:sp>
      <p:grpSp>
        <p:nvGrpSpPr>
          <p:cNvPr id="141" name="Group 140"/>
          <p:cNvGrpSpPr/>
          <p:nvPr/>
        </p:nvGrpSpPr>
        <p:grpSpPr>
          <a:xfrm>
            <a:off x="5123086" y="2615651"/>
            <a:ext cx="1678686" cy="652822"/>
            <a:chOff x="6875316" y="3837770"/>
            <a:chExt cx="1859280" cy="944880"/>
          </a:xfrm>
        </p:grpSpPr>
        <p:sp>
          <p:nvSpPr>
            <p:cNvPr id="168" name="Rectangle 167"/>
            <p:cNvSpPr/>
            <p:nvPr/>
          </p:nvSpPr>
          <p:spPr>
            <a:xfrm>
              <a:off x="6875316" y="3837770"/>
              <a:ext cx="1554480" cy="64008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8" dirty="0">
                <a:solidFill>
                  <a:prstClr val="white"/>
                </a:solidFill>
              </a:endParaRPr>
            </a:p>
          </p:txBody>
        </p:sp>
        <p:sp>
          <p:nvSpPr>
            <p:cNvPr id="169" name="Rectangle 168"/>
            <p:cNvSpPr/>
            <p:nvPr/>
          </p:nvSpPr>
          <p:spPr>
            <a:xfrm>
              <a:off x="7027716" y="3990170"/>
              <a:ext cx="1554480" cy="64008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8" dirty="0">
                <a:solidFill>
                  <a:prstClr val="white"/>
                </a:solidFill>
              </a:endParaRPr>
            </a:p>
          </p:txBody>
        </p:sp>
        <p:sp>
          <p:nvSpPr>
            <p:cNvPr id="170" name="Rectangle 169"/>
            <p:cNvSpPr/>
            <p:nvPr/>
          </p:nvSpPr>
          <p:spPr>
            <a:xfrm>
              <a:off x="7180116" y="4142570"/>
              <a:ext cx="1554480" cy="64008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28" dirty="0">
                  <a:solidFill>
                    <a:prstClr val="white"/>
                  </a:solidFill>
                </a:rPr>
                <a:t>Salesforce Connector</a:t>
              </a:r>
            </a:p>
          </p:txBody>
        </p:sp>
      </p:grpSp>
      <p:grpSp>
        <p:nvGrpSpPr>
          <p:cNvPr id="142" name="Group 141"/>
          <p:cNvGrpSpPr/>
          <p:nvPr/>
        </p:nvGrpSpPr>
        <p:grpSpPr>
          <a:xfrm>
            <a:off x="5123086" y="3567070"/>
            <a:ext cx="1678686" cy="652822"/>
            <a:chOff x="6875316" y="3837770"/>
            <a:chExt cx="1859280" cy="944880"/>
          </a:xfrm>
        </p:grpSpPr>
        <p:sp>
          <p:nvSpPr>
            <p:cNvPr id="165" name="Rectangle 164"/>
            <p:cNvSpPr/>
            <p:nvPr/>
          </p:nvSpPr>
          <p:spPr>
            <a:xfrm>
              <a:off x="6875316" y="3837770"/>
              <a:ext cx="1554480" cy="64008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8" dirty="0">
                <a:solidFill>
                  <a:prstClr val="white"/>
                </a:solidFill>
              </a:endParaRPr>
            </a:p>
          </p:txBody>
        </p:sp>
        <p:sp>
          <p:nvSpPr>
            <p:cNvPr id="166" name="Rectangle 165"/>
            <p:cNvSpPr/>
            <p:nvPr/>
          </p:nvSpPr>
          <p:spPr>
            <a:xfrm>
              <a:off x="7027716" y="3990170"/>
              <a:ext cx="1554480" cy="64008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8" dirty="0">
                <a:solidFill>
                  <a:prstClr val="white"/>
                </a:solidFill>
              </a:endParaRPr>
            </a:p>
          </p:txBody>
        </p:sp>
        <p:sp>
          <p:nvSpPr>
            <p:cNvPr id="167" name="Rectangle 166"/>
            <p:cNvSpPr/>
            <p:nvPr/>
          </p:nvSpPr>
          <p:spPr>
            <a:xfrm>
              <a:off x="7180116" y="4142570"/>
              <a:ext cx="1554480" cy="64008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28" dirty="0">
                  <a:solidFill>
                    <a:prstClr val="white"/>
                  </a:solidFill>
                </a:rPr>
                <a:t>Office 365 Connector</a:t>
              </a:r>
            </a:p>
          </p:txBody>
        </p:sp>
      </p:grpSp>
      <p:sp>
        <p:nvSpPr>
          <p:cNvPr id="145" name="Rectangle 144"/>
          <p:cNvSpPr/>
          <p:nvPr/>
        </p:nvSpPr>
        <p:spPr>
          <a:xfrm>
            <a:off x="7371608" y="2213756"/>
            <a:ext cx="2055239" cy="1950037"/>
          </a:xfrm>
          <a:prstGeom prst="rect">
            <a:avLst/>
          </a:prstGeom>
          <a:noFill/>
          <a:ln>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28" dirty="0">
                <a:solidFill>
                  <a:prstClr val="white">
                    <a:lumMod val="50000"/>
                  </a:prstClr>
                </a:solidFill>
              </a:rPr>
              <a:t>Custom Code</a:t>
            </a:r>
          </a:p>
        </p:txBody>
      </p:sp>
      <p:grpSp>
        <p:nvGrpSpPr>
          <p:cNvPr id="146" name="Group 145"/>
          <p:cNvGrpSpPr/>
          <p:nvPr/>
        </p:nvGrpSpPr>
        <p:grpSpPr>
          <a:xfrm>
            <a:off x="7552493" y="2615651"/>
            <a:ext cx="1678686" cy="1485187"/>
            <a:chOff x="3540142" y="800491"/>
            <a:chExt cx="1645920" cy="1456198"/>
          </a:xfrm>
        </p:grpSpPr>
        <p:grpSp>
          <p:nvGrpSpPr>
            <p:cNvPr id="152" name="Group 151"/>
            <p:cNvGrpSpPr/>
            <p:nvPr/>
          </p:nvGrpSpPr>
          <p:grpSpPr>
            <a:xfrm>
              <a:off x="3540142" y="800491"/>
              <a:ext cx="1645920" cy="640080"/>
              <a:chOff x="6875316" y="3837770"/>
              <a:chExt cx="1859280" cy="944880"/>
            </a:xfrm>
          </p:grpSpPr>
          <p:sp>
            <p:nvSpPr>
              <p:cNvPr id="157" name="Rectangle 156"/>
              <p:cNvSpPr/>
              <p:nvPr/>
            </p:nvSpPr>
            <p:spPr>
              <a:xfrm>
                <a:off x="6875316" y="3837770"/>
                <a:ext cx="1554480" cy="64008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8" dirty="0">
                  <a:solidFill>
                    <a:prstClr val="white"/>
                  </a:solidFill>
                </a:endParaRPr>
              </a:p>
            </p:txBody>
          </p:sp>
          <p:sp>
            <p:nvSpPr>
              <p:cNvPr id="158" name="Rectangle 157"/>
              <p:cNvSpPr/>
              <p:nvPr/>
            </p:nvSpPr>
            <p:spPr>
              <a:xfrm>
                <a:off x="7027716" y="3990170"/>
                <a:ext cx="1554480" cy="64008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8" dirty="0">
                  <a:solidFill>
                    <a:prstClr val="white"/>
                  </a:solidFill>
                </a:endParaRPr>
              </a:p>
            </p:txBody>
          </p:sp>
          <p:sp>
            <p:nvSpPr>
              <p:cNvPr id="159" name="Rectangle 158"/>
              <p:cNvSpPr/>
              <p:nvPr/>
            </p:nvSpPr>
            <p:spPr>
              <a:xfrm>
                <a:off x="7180116" y="4142570"/>
                <a:ext cx="1554480" cy="64008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28" dirty="0">
                    <a:solidFill>
                      <a:prstClr val="white"/>
                    </a:solidFill>
                  </a:rPr>
                  <a:t>Mobile App (Data Access)</a:t>
                </a:r>
              </a:p>
            </p:txBody>
          </p:sp>
        </p:grpSp>
        <p:grpSp>
          <p:nvGrpSpPr>
            <p:cNvPr id="153" name="Group 152"/>
            <p:cNvGrpSpPr/>
            <p:nvPr/>
          </p:nvGrpSpPr>
          <p:grpSpPr>
            <a:xfrm>
              <a:off x="3540142" y="1616609"/>
              <a:ext cx="1645920" cy="640080"/>
              <a:chOff x="6875316" y="3837770"/>
              <a:chExt cx="1859280" cy="944880"/>
            </a:xfrm>
          </p:grpSpPr>
          <p:sp>
            <p:nvSpPr>
              <p:cNvPr id="154" name="Rectangle 153"/>
              <p:cNvSpPr/>
              <p:nvPr/>
            </p:nvSpPr>
            <p:spPr>
              <a:xfrm>
                <a:off x="6875316" y="3837770"/>
                <a:ext cx="1554480" cy="64008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8" dirty="0">
                  <a:solidFill>
                    <a:prstClr val="white"/>
                  </a:solidFill>
                </a:endParaRPr>
              </a:p>
            </p:txBody>
          </p:sp>
          <p:sp>
            <p:nvSpPr>
              <p:cNvPr id="155" name="Rectangle 154"/>
              <p:cNvSpPr/>
              <p:nvPr/>
            </p:nvSpPr>
            <p:spPr>
              <a:xfrm>
                <a:off x="7027716" y="3990170"/>
                <a:ext cx="1554480" cy="64008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8" dirty="0">
                  <a:solidFill>
                    <a:prstClr val="white"/>
                  </a:solidFill>
                </a:endParaRPr>
              </a:p>
            </p:txBody>
          </p:sp>
          <p:sp>
            <p:nvSpPr>
              <p:cNvPr id="156" name="Rectangle 155"/>
              <p:cNvSpPr/>
              <p:nvPr/>
            </p:nvSpPr>
            <p:spPr>
              <a:xfrm>
                <a:off x="7180116" y="4142570"/>
                <a:ext cx="1554480" cy="64008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28" dirty="0">
                    <a:solidFill>
                      <a:prstClr val="white"/>
                    </a:solidFill>
                  </a:rPr>
                  <a:t>Direct deployed</a:t>
                </a:r>
              </a:p>
            </p:txBody>
          </p:sp>
        </p:grpSp>
      </p:grpSp>
      <p:sp>
        <p:nvSpPr>
          <p:cNvPr id="147" name="Rectangle 146"/>
          <p:cNvSpPr/>
          <p:nvPr/>
        </p:nvSpPr>
        <p:spPr>
          <a:xfrm>
            <a:off x="7358317" y="4280381"/>
            <a:ext cx="2068529" cy="1189713"/>
          </a:xfrm>
          <a:prstGeom prst="rect">
            <a:avLst/>
          </a:prstGeom>
          <a:noFill/>
          <a:ln>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28" dirty="0" smtClean="0">
                <a:solidFill>
                  <a:prstClr val="white">
                    <a:lumMod val="50000"/>
                  </a:prstClr>
                </a:solidFill>
              </a:rPr>
              <a:t>Logic Apps</a:t>
            </a:r>
            <a:endParaRPr lang="en-US" sz="1428" dirty="0">
              <a:solidFill>
                <a:prstClr val="white">
                  <a:lumMod val="50000"/>
                </a:prstClr>
              </a:solidFill>
            </a:endParaRPr>
          </a:p>
        </p:txBody>
      </p:sp>
      <p:cxnSp>
        <p:nvCxnSpPr>
          <p:cNvPr id="175" name="Straight Arrow Connector 174"/>
          <p:cNvCxnSpPr>
            <a:stCxn id="45" idx="3"/>
            <a:endCxn id="59" idx="1"/>
          </p:cNvCxnSpPr>
          <p:nvPr/>
        </p:nvCxnSpPr>
        <p:spPr>
          <a:xfrm flipV="1">
            <a:off x="9689556" y="4263469"/>
            <a:ext cx="947856" cy="1"/>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10625686" y="2316149"/>
            <a:ext cx="1044361" cy="932603"/>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white"/>
                </a:solidFill>
              </a:rPr>
              <a:t>On-premises </a:t>
            </a:r>
          </a:p>
        </p:txBody>
      </p:sp>
      <p:cxnSp>
        <p:nvCxnSpPr>
          <p:cNvPr id="61" name="Straight Arrow Connector 60"/>
          <p:cNvCxnSpPr>
            <a:endCxn id="60" idx="1"/>
          </p:cNvCxnSpPr>
          <p:nvPr/>
        </p:nvCxnSpPr>
        <p:spPr>
          <a:xfrm flipV="1">
            <a:off x="9677831" y="2782451"/>
            <a:ext cx="947856" cy="1"/>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nvGrpSpPr>
          <p:cNvPr id="62" name="Group 61"/>
          <p:cNvGrpSpPr/>
          <p:nvPr/>
        </p:nvGrpSpPr>
        <p:grpSpPr>
          <a:xfrm>
            <a:off x="7552492" y="4609462"/>
            <a:ext cx="1678686" cy="652822"/>
            <a:chOff x="1060866" y="3292692"/>
            <a:chExt cx="1859280" cy="939812"/>
          </a:xfrm>
        </p:grpSpPr>
        <p:sp>
          <p:nvSpPr>
            <p:cNvPr id="63" name="Rectangle 62"/>
            <p:cNvSpPr/>
            <p:nvPr/>
          </p:nvSpPr>
          <p:spPr>
            <a:xfrm>
              <a:off x="1060866" y="3592424"/>
              <a:ext cx="1859280" cy="64008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400" dirty="0" smtClean="0">
                  <a:solidFill>
                    <a:prstClr val="white"/>
                  </a:solidFill>
                </a:rPr>
                <a:t>Logic App </a:t>
              </a:r>
              <a:r>
                <a:rPr lang="en-US" sz="600" dirty="0" smtClean="0">
                  <a:solidFill>
                    <a:prstClr val="white"/>
                  </a:solidFill>
                </a:rPr>
                <a:t> (also from gallery)</a:t>
              </a:r>
              <a:endParaRPr lang="en-US" sz="1400" dirty="0">
                <a:solidFill>
                  <a:prstClr val="white"/>
                </a:solidFill>
              </a:endParaRPr>
            </a:p>
          </p:txBody>
        </p:sp>
        <p:grpSp>
          <p:nvGrpSpPr>
            <p:cNvPr id="64" name="Group 63"/>
            <p:cNvGrpSpPr/>
            <p:nvPr/>
          </p:nvGrpSpPr>
          <p:grpSpPr>
            <a:xfrm>
              <a:off x="1060866" y="3292692"/>
              <a:ext cx="1828800" cy="457200"/>
              <a:chOff x="1124987" y="4325450"/>
              <a:chExt cx="1859280" cy="944880"/>
            </a:xfrm>
            <a:solidFill>
              <a:srgbClr val="00B0F0"/>
            </a:solidFill>
          </p:grpSpPr>
          <p:sp>
            <p:nvSpPr>
              <p:cNvPr id="65" name="Rectangle 64"/>
              <p:cNvSpPr/>
              <p:nvPr/>
            </p:nvSpPr>
            <p:spPr>
              <a:xfrm>
                <a:off x="1124987" y="4325450"/>
                <a:ext cx="1554480" cy="640080"/>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28" dirty="0">
                  <a:solidFill>
                    <a:prstClr val="white"/>
                  </a:solidFill>
                </a:endParaRPr>
              </a:p>
            </p:txBody>
          </p:sp>
          <p:sp>
            <p:nvSpPr>
              <p:cNvPr id="66" name="Rectangle 65"/>
              <p:cNvSpPr/>
              <p:nvPr/>
            </p:nvSpPr>
            <p:spPr>
              <a:xfrm>
                <a:off x="1277387" y="4477850"/>
                <a:ext cx="1554480" cy="640080"/>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28" dirty="0">
                  <a:solidFill>
                    <a:prstClr val="white"/>
                  </a:solidFill>
                </a:endParaRPr>
              </a:p>
            </p:txBody>
          </p:sp>
          <p:sp>
            <p:nvSpPr>
              <p:cNvPr id="67" name="Rectangle 66"/>
              <p:cNvSpPr/>
              <p:nvPr/>
            </p:nvSpPr>
            <p:spPr>
              <a:xfrm>
                <a:off x="1429787" y="4630250"/>
                <a:ext cx="1554480" cy="640080"/>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900" dirty="0" smtClean="0">
                    <a:solidFill>
                      <a:prstClr val="white"/>
                    </a:solidFill>
                  </a:rPr>
                  <a:t>Logic App Definitions</a:t>
                </a:r>
                <a:endParaRPr lang="en-US" sz="900" dirty="0">
                  <a:solidFill>
                    <a:prstClr val="white"/>
                  </a:solidFill>
                </a:endParaRPr>
              </a:p>
            </p:txBody>
          </p:sp>
        </p:grpSp>
      </p:grpSp>
      <p:sp>
        <p:nvSpPr>
          <p:cNvPr id="7" name="Can 6"/>
          <p:cNvSpPr/>
          <p:nvPr/>
        </p:nvSpPr>
        <p:spPr>
          <a:xfrm>
            <a:off x="3387852" y="5589985"/>
            <a:ext cx="1416000" cy="1006413"/>
          </a:xfrm>
          <a:prstGeom prst="can">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36" dirty="0">
                <a:solidFill>
                  <a:prstClr val="white"/>
                </a:solidFill>
              </a:rPr>
              <a:t>Token Store</a:t>
            </a:r>
          </a:p>
        </p:txBody>
      </p:sp>
      <p:sp>
        <p:nvSpPr>
          <p:cNvPr id="72" name="TextBox 71"/>
          <p:cNvSpPr txBox="1"/>
          <p:nvPr/>
        </p:nvSpPr>
        <p:spPr>
          <a:xfrm>
            <a:off x="2636837" y="3344862"/>
            <a:ext cx="1182501" cy="382308"/>
          </a:xfrm>
          <a:prstGeom prst="rect">
            <a:avLst/>
          </a:prstGeom>
          <a:noFill/>
        </p:spPr>
        <p:txBody>
          <a:bodyPr wrap="none" rtlCol="0">
            <a:spAutoFit/>
          </a:bodyPr>
          <a:lstStyle/>
          <a:p>
            <a:r>
              <a:rPr lang="en-US" sz="1836" dirty="0">
                <a:solidFill>
                  <a:prstClr val="black"/>
                </a:solidFill>
              </a:rPr>
              <a:t>Azure AD</a:t>
            </a:r>
          </a:p>
        </p:txBody>
      </p:sp>
      <p:grpSp>
        <p:nvGrpSpPr>
          <p:cNvPr id="73" name="Group 72"/>
          <p:cNvGrpSpPr/>
          <p:nvPr/>
        </p:nvGrpSpPr>
        <p:grpSpPr>
          <a:xfrm>
            <a:off x="5120872" y="4575316"/>
            <a:ext cx="1678686" cy="652822"/>
            <a:chOff x="6875316" y="3837770"/>
            <a:chExt cx="1859280" cy="944880"/>
          </a:xfrm>
        </p:grpSpPr>
        <p:sp>
          <p:nvSpPr>
            <p:cNvPr id="74" name="Rectangle 73"/>
            <p:cNvSpPr/>
            <p:nvPr/>
          </p:nvSpPr>
          <p:spPr>
            <a:xfrm>
              <a:off x="6875316" y="3837770"/>
              <a:ext cx="1554480" cy="64008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8" dirty="0">
                <a:solidFill>
                  <a:prstClr val="white"/>
                </a:solidFill>
              </a:endParaRPr>
            </a:p>
          </p:txBody>
        </p:sp>
        <p:sp>
          <p:nvSpPr>
            <p:cNvPr id="75" name="Rectangle 74"/>
            <p:cNvSpPr/>
            <p:nvPr/>
          </p:nvSpPr>
          <p:spPr>
            <a:xfrm>
              <a:off x="7027716" y="3990170"/>
              <a:ext cx="1554480" cy="64008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8" dirty="0">
                <a:solidFill>
                  <a:prstClr val="white"/>
                </a:solidFill>
              </a:endParaRPr>
            </a:p>
          </p:txBody>
        </p:sp>
        <p:sp>
          <p:nvSpPr>
            <p:cNvPr id="76" name="Rectangle 75"/>
            <p:cNvSpPr/>
            <p:nvPr/>
          </p:nvSpPr>
          <p:spPr>
            <a:xfrm>
              <a:off x="7180116" y="4142570"/>
              <a:ext cx="1554480" cy="640080"/>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28" dirty="0">
                  <a:solidFill>
                    <a:prstClr val="white"/>
                  </a:solidFill>
                </a:rPr>
                <a:t>Mobile Services</a:t>
              </a:r>
            </a:p>
          </p:txBody>
        </p:sp>
      </p:grpSp>
      <p:sp>
        <p:nvSpPr>
          <p:cNvPr id="78" name="Rectangle 77"/>
          <p:cNvSpPr/>
          <p:nvPr/>
        </p:nvSpPr>
        <p:spPr>
          <a:xfrm>
            <a:off x="752263" y="5690926"/>
            <a:ext cx="1869403" cy="80453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836" dirty="0">
                <a:solidFill>
                  <a:prstClr val="white">
                    <a:lumMod val="50000"/>
                  </a:prstClr>
                </a:solidFill>
              </a:rPr>
              <a:t>Consent Server</a:t>
            </a:r>
          </a:p>
          <a:p>
            <a:pPr algn="ctr"/>
            <a:r>
              <a:rPr lang="en-US" sz="1122" dirty="0">
                <a:solidFill>
                  <a:prstClr val="white">
                    <a:lumMod val="50000"/>
                  </a:prstClr>
                </a:solidFill>
              </a:rPr>
              <a:t>Facilitates </a:t>
            </a:r>
            <a:r>
              <a:rPr lang="en-US" sz="1122" dirty="0" smtClean="0">
                <a:solidFill>
                  <a:prstClr val="white">
                    <a:lumMod val="50000"/>
                  </a:prstClr>
                </a:solidFill>
              </a:rPr>
              <a:t>SaaS login </a:t>
            </a:r>
            <a:r>
              <a:rPr lang="en-US" sz="1122" dirty="0">
                <a:solidFill>
                  <a:prstClr val="white">
                    <a:lumMod val="50000"/>
                  </a:prstClr>
                </a:solidFill>
              </a:rPr>
              <a:t>and token refresh</a:t>
            </a:r>
            <a:endParaRPr lang="en-US" sz="1836" dirty="0">
              <a:solidFill>
                <a:prstClr val="white">
                  <a:lumMod val="50000"/>
                </a:prstClr>
              </a:solidFill>
            </a:endParaRPr>
          </a:p>
        </p:txBody>
      </p:sp>
      <p:cxnSp>
        <p:nvCxnSpPr>
          <p:cNvPr id="81" name="Straight Arrow Connector 80"/>
          <p:cNvCxnSpPr>
            <a:stCxn id="28" idx="2"/>
            <a:endCxn id="7" idx="0"/>
          </p:cNvCxnSpPr>
          <p:nvPr/>
        </p:nvCxnSpPr>
        <p:spPr>
          <a:xfrm>
            <a:off x="4095852" y="5402262"/>
            <a:ext cx="0" cy="439326"/>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stCxn id="53" idx="2"/>
            <a:endCxn id="78" idx="0"/>
          </p:cNvCxnSpPr>
          <p:nvPr/>
        </p:nvCxnSpPr>
        <p:spPr>
          <a:xfrm>
            <a:off x="1686965" y="4569904"/>
            <a:ext cx="0" cy="1121022"/>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78" idx="3"/>
            <a:endCxn id="7" idx="2"/>
          </p:cNvCxnSpPr>
          <p:nvPr/>
        </p:nvCxnSpPr>
        <p:spPr>
          <a:xfrm>
            <a:off x="2621666" y="6093192"/>
            <a:ext cx="766186" cy="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rot="16200000">
            <a:off x="911568" y="4945936"/>
            <a:ext cx="1182501" cy="382308"/>
          </a:xfrm>
          <a:prstGeom prst="rect">
            <a:avLst/>
          </a:prstGeom>
          <a:noFill/>
        </p:spPr>
        <p:txBody>
          <a:bodyPr wrap="none" rtlCol="0">
            <a:spAutoFit/>
          </a:bodyPr>
          <a:lstStyle/>
          <a:p>
            <a:r>
              <a:rPr lang="en-US" sz="1836" dirty="0">
                <a:solidFill>
                  <a:prstClr val="black"/>
                </a:solidFill>
              </a:rPr>
              <a:t>Azure AD</a:t>
            </a:r>
          </a:p>
        </p:txBody>
      </p:sp>
      <p:sp>
        <p:nvSpPr>
          <p:cNvPr id="30" name="Title 29"/>
          <p:cNvSpPr>
            <a:spLocks noGrp="1"/>
          </p:cNvSpPr>
          <p:nvPr>
            <p:ph type="title"/>
          </p:nvPr>
        </p:nvSpPr>
        <p:spPr/>
        <p:txBody>
          <a:bodyPr/>
          <a:lstStyle/>
          <a:p>
            <a:r>
              <a:rPr lang="en-US" dirty="0" smtClean="0"/>
              <a:t>API Apps Architecture Example</a:t>
            </a:r>
            <a:endParaRPr lang="en-US" dirty="0"/>
          </a:p>
        </p:txBody>
      </p:sp>
      <p:sp>
        <p:nvSpPr>
          <p:cNvPr id="33" name="TextBox 32"/>
          <p:cNvSpPr txBox="1"/>
          <p:nvPr/>
        </p:nvSpPr>
        <p:spPr>
          <a:xfrm>
            <a:off x="327776" y="970081"/>
            <a:ext cx="11836427" cy="657359"/>
          </a:xfrm>
          <a:prstGeom prst="rect">
            <a:avLst/>
          </a:prstGeom>
          <a:noFill/>
        </p:spPr>
        <p:txBody>
          <a:bodyPr wrap="square" rtlCol="0">
            <a:spAutoFit/>
          </a:bodyPr>
          <a:lstStyle/>
          <a:p>
            <a:r>
              <a:rPr lang="en-US" sz="1836" dirty="0">
                <a:solidFill>
                  <a:prstClr val="black"/>
                </a:solidFill>
              </a:rPr>
              <a:t>Backend is an API App with APIs from the gallery, as well as custom code.  It is registered with and protected by </a:t>
            </a:r>
            <a:r>
              <a:rPr lang="en-US" sz="1836" dirty="0" smtClean="0">
                <a:solidFill>
                  <a:prstClr val="black"/>
                </a:solidFill>
              </a:rPr>
              <a:t>AAD. Logins </a:t>
            </a:r>
            <a:r>
              <a:rPr lang="en-US" sz="1836" dirty="0">
                <a:solidFill>
                  <a:prstClr val="black"/>
                </a:solidFill>
              </a:rPr>
              <a:t>to downstream SaaS are facilitated by a consent server and token store, using a server flow.</a:t>
            </a:r>
          </a:p>
        </p:txBody>
      </p:sp>
      <p:sp>
        <p:nvSpPr>
          <p:cNvPr id="4" name="Multiply 3"/>
          <p:cNvSpPr/>
          <p:nvPr/>
        </p:nvSpPr>
        <p:spPr>
          <a:xfrm>
            <a:off x="5064947" y="4439073"/>
            <a:ext cx="1881204" cy="925308"/>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86" name="Rectangle 85"/>
          <p:cNvSpPr/>
          <p:nvPr/>
        </p:nvSpPr>
        <p:spPr>
          <a:xfrm>
            <a:off x="0" y="1"/>
            <a:ext cx="12436474" cy="6994524"/>
          </a:xfrm>
          <a:prstGeom prst="rect">
            <a:avLst/>
          </a:prstGeom>
          <a:solidFill>
            <a:srgbClr val="000000">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3778802" y="2145924"/>
            <a:ext cx="634100" cy="325633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en-US" sz="1836" dirty="0">
                <a:solidFill>
                  <a:prstClr val="white"/>
                </a:solidFill>
              </a:rPr>
              <a:t>API App Gateway</a:t>
            </a:r>
          </a:p>
        </p:txBody>
      </p:sp>
      <p:sp>
        <p:nvSpPr>
          <p:cNvPr id="87" name="Multiply 86"/>
          <p:cNvSpPr/>
          <p:nvPr/>
        </p:nvSpPr>
        <p:spPr>
          <a:xfrm>
            <a:off x="4965220" y="4352427"/>
            <a:ext cx="1844485" cy="907247"/>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8440549" y="5468270"/>
            <a:ext cx="1737360" cy="2743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prstClr val="white"/>
                </a:solidFill>
              </a:rPr>
              <a:t>Isolated storage</a:t>
            </a:r>
            <a:endParaRPr lang="en-US" sz="1400" dirty="0">
              <a:solidFill>
                <a:prstClr val="white"/>
              </a:solidFill>
            </a:endParaRPr>
          </a:p>
        </p:txBody>
      </p:sp>
      <p:sp>
        <p:nvSpPr>
          <p:cNvPr id="90" name="Rectangle 89"/>
          <p:cNvSpPr/>
          <p:nvPr/>
        </p:nvSpPr>
        <p:spPr>
          <a:xfrm>
            <a:off x="8440549" y="5771446"/>
            <a:ext cx="1737360" cy="2743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prstClr val="white"/>
                </a:solidFill>
              </a:rPr>
              <a:t>Shared </a:t>
            </a:r>
            <a:r>
              <a:rPr lang="en-US" sz="1400" dirty="0" err="1" smtClean="0">
                <a:solidFill>
                  <a:prstClr val="white"/>
                </a:solidFill>
              </a:rPr>
              <a:t>config</a:t>
            </a:r>
            <a:endParaRPr lang="en-US" sz="1400" dirty="0">
              <a:solidFill>
                <a:prstClr val="white"/>
              </a:solidFill>
            </a:endParaRPr>
          </a:p>
        </p:txBody>
      </p:sp>
      <p:sp>
        <p:nvSpPr>
          <p:cNvPr id="91" name="Rectangle 90"/>
          <p:cNvSpPr/>
          <p:nvPr/>
        </p:nvSpPr>
        <p:spPr>
          <a:xfrm>
            <a:off x="8440549" y="6074622"/>
            <a:ext cx="1737360" cy="2743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prstClr val="white"/>
                </a:solidFill>
              </a:rPr>
              <a:t>Secure token store</a:t>
            </a:r>
            <a:endParaRPr lang="en-US" sz="1400" dirty="0">
              <a:solidFill>
                <a:prstClr val="white"/>
              </a:solidFill>
            </a:endParaRPr>
          </a:p>
        </p:txBody>
      </p:sp>
      <p:sp>
        <p:nvSpPr>
          <p:cNvPr id="92" name="Rectangle 91"/>
          <p:cNvSpPr/>
          <p:nvPr/>
        </p:nvSpPr>
        <p:spPr>
          <a:xfrm>
            <a:off x="5222114" y="1691638"/>
            <a:ext cx="2743200" cy="467960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smtClean="0">
                <a:solidFill>
                  <a:prstClr val="white"/>
                </a:solidFill>
              </a:rPr>
              <a:t>API App Gateway</a:t>
            </a:r>
            <a:endParaRPr lang="en-US" dirty="0">
              <a:solidFill>
                <a:prstClr val="white"/>
              </a:solidFill>
            </a:endParaRPr>
          </a:p>
        </p:txBody>
      </p:sp>
      <p:sp>
        <p:nvSpPr>
          <p:cNvPr id="93" name="Rectangle 92"/>
          <p:cNvSpPr/>
          <p:nvPr/>
        </p:nvSpPr>
        <p:spPr>
          <a:xfrm>
            <a:off x="5215528" y="2132995"/>
            <a:ext cx="2743200" cy="1097280"/>
          </a:xfrm>
          <a:prstGeom prst="rect">
            <a:avLst/>
          </a:prstGeom>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prstClr val="white"/>
                </a:solidFill>
              </a:rPr>
              <a:t>Runtime</a:t>
            </a:r>
          </a:p>
          <a:p>
            <a:pPr marL="285750" indent="-285750">
              <a:buFont typeface="Arial" panose="020B0604020202020204" pitchFamily="34" charset="0"/>
              <a:buChar char="•"/>
            </a:pPr>
            <a:r>
              <a:rPr lang="en-US" sz="1600" dirty="0" smtClean="0">
                <a:solidFill>
                  <a:prstClr val="white"/>
                </a:solidFill>
              </a:rPr>
              <a:t>Name resolution</a:t>
            </a:r>
          </a:p>
          <a:p>
            <a:pPr marL="285750" indent="-285750">
              <a:buFont typeface="Arial" panose="020B0604020202020204" pitchFamily="34" charset="0"/>
              <a:buChar char="•"/>
            </a:pPr>
            <a:r>
              <a:rPr lang="en-US" sz="1600" dirty="0" smtClean="0">
                <a:solidFill>
                  <a:prstClr val="white"/>
                </a:solidFill>
              </a:rPr>
              <a:t>Isolated storage</a:t>
            </a:r>
          </a:p>
          <a:p>
            <a:pPr marL="285750" indent="-285750">
              <a:buFont typeface="Arial" panose="020B0604020202020204" pitchFamily="34" charset="0"/>
              <a:buChar char="•"/>
            </a:pPr>
            <a:r>
              <a:rPr lang="en-US" sz="1600" dirty="0" smtClean="0">
                <a:solidFill>
                  <a:prstClr val="white"/>
                </a:solidFill>
              </a:rPr>
              <a:t>Shared </a:t>
            </a:r>
            <a:r>
              <a:rPr lang="en-US" sz="1600" dirty="0" err="1" smtClean="0">
                <a:solidFill>
                  <a:prstClr val="white"/>
                </a:solidFill>
              </a:rPr>
              <a:t>config</a:t>
            </a:r>
            <a:endParaRPr lang="en-US" sz="1600" dirty="0">
              <a:solidFill>
                <a:prstClr val="white"/>
              </a:solidFill>
            </a:endParaRPr>
          </a:p>
        </p:txBody>
      </p:sp>
      <p:sp>
        <p:nvSpPr>
          <p:cNvPr id="94" name="Rectangle 93"/>
          <p:cNvSpPr/>
          <p:nvPr/>
        </p:nvSpPr>
        <p:spPr>
          <a:xfrm>
            <a:off x="5215528" y="3230275"/>
            <a:ext cx="2743200" cy="1097280"/>
          </a:xfrm>
          <a:prstGeom prst="rect">
            <a:avLst/>
          </a:prstGeom>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solidFill>
                  <a:prstClr val="white"/>
                </a:solidFill>
              </a:rPr>
              <a:t>Proxy</a:t>
            </a:r>
          </a:p>
          <a:p>
            <a:pPr marL="285750" indent="-285750">
              <a:buFont typeface="Arial" panose="020B0604020202020204" pitchFamily="34" charset="0"/>
              <a:buChar char="•"/>
            </a:pPr>
            <a:r>
              <a:rPr lang="en-US" sz="1600" dirty="0" smtClean="0">
                <a:solidFill>
                  <a:prstClr val="white"/>
                </a:solidFill>
              </a:rPr>
              <a:t>API logging</a:t>
            </a:r>
            <a:endParaRPr lang="en-US" sz="1600" dirty="0" smtClean="0">
              <a:solidFill>
                <a:srgbClr val="FF0000"/>
              </a:solidFill>
            </a:endParaRPr>
          </a:p>
          <a:p>
            <a:pPr marL="285750" indent="-285750">
              <a:buFont typeface="Arial" panose="020B0604020202020204" pitchFamily="34" charset="0"/>
              <a:buChar char="•"/>
            </a:pPr>
            <a:r>
              <a:rPr lang="en-US" sz="1600" dirty="0" smtClean="0">
                <a:solidFill>
                  <a:prstClr val="white"/>
                </a:solidFill>
              </a:rPr>
              <a:t>API access level</a:t>
            </a:r>
          </a:p>
          <a:p>
            <a:pPr marL="285750" indent="-285750">
              <a:buFont typeface="Arial" panose="020B0604020202020204" pitchFamily="34" charset="0"/>
              <a:buChar char="•"/>
            </a:pPr>
            <a:r>
              <a:rPr lang="en-US" sz="1600" dirty="0" smtClean="0">
                <a:solidFill>
                  <a:prstClr val="white"/>
                </a:solidFill>
              </a:rPr>
              <a:t>Transforming API definition</a:t>
            </a:r>
            <a:endParaRPr lang="en-US" sz="1600" dirty="0">
              <a:solidFill>
                <a:prstClr val="white"/>
              </a:solidFill>
            </a:endParaRPr>
          </a:p>
        </p:txBody>
      </p:sp>
      <p:sp>
        <p:nvSpPr>
          <p:cNvPr id="95" name="Rectangle 94"/>
          <p:cNvSpPr/>
          <p:nvPr/>
        </p:nvSpPr>
        <p:spPr>
          <a:xfrm>
            <a:off x="5222114" y="4327555"/>
            <a:ext cx="2743200" cy="1097280"/>
          </a:xfrm>
          <a:prstGeom prst="rect">
            <a:avLst/>
          </a:prstGeom>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solidFill>
                  <a:prstClr val="white"/>
                </a:solidFill>
              </a:rPr>
              <a:t>Identity Broker</a:t>
            </a:r>
          </a:p>
          <a:p>
            <a:pPr marL="285750" indent="-285750">
              <a:buFont typeface="Arial" panose="020B0604020202020204" pitchFamily="34" charset="0"/>
              <a:buChar char="•"/>
            </a:pPr>
            <a:r>
              <a:rPr lang="en-US" sz="1600" dirty="0" smtClean="0">
                <a:solidFill>
                  <a:prstClr val="white"/>
                </a:solidFill>
              </a:rPr>
              <a:t>AAD &amp; social login</a:t>
            </a:r>
          </a:p>
          <a:p>
            <a:pPr marL="285750" indent="-285750">
              <a:buFont typeface="Arial" panose="020B0604020202020204" pitchFamily="34" charset="0"/>
              <a:buChar char="•"/>
            </a:pPr>
            <a:r>
              <a:rPr lang="en-US" sz="1600" dirty="0" smtClean="0">
                <a:solidFill>
                  <a:prstClr val="white"/>
                </a:solidFill>
              </a:rPr>
              <a:t>Secure token store</a:t>
            </a:r>
          </a:p>
          <a:p>
            <a:pPr marL="285750" indent="-285750">
              <a:buFont typeface="Arial" panose="020B0604020202020204" pitchFamily="34" charset="0"/>
              <a:buChar char="•"/>
            </a:pPr>
            <a:r>
              <a:rPr lang="en-US" sz="1600" dirty="0" smtClean="0">
                <a:solidFill>
                  <a:prstClr val="white"/>
                </a:solidFill>
              </a:rPr>
              <a:t>Consent server for SSO</a:t>
            </a:r>
            <a:endParaRPr lang="en-US" sz="1600" dirty="0">
              <a:solidFill>
                <a:prstClr val="white"/>
              </a:solidFill>
            </a:endParaRPr>
          </a:p>
        </p:txBody>
      </p:sp>
      <p:cxnSp>
        <p:nvCxnSpPr>
          <p:cNvPr id="96" name="Straight Arrow Connector 80"/>
          <p:cNvCxnSpPr>
            <a:endCxn id="89" idx="1"/>
          </p:cNvCxnSpPr>
          <p:nvPr/>
        </p:nvCxnSpPr>
        <p:spPr>
          <a:xfrm rot="16200000" flipH="1">
            <a:off x="6812229" y="3977109"/>
            <a:ext cx="2756347" cy="500293"/>
          </a:xfrm>
          <a:prstGeom prst="curvedConnector2">
            <a:avLst/>
          </a:prstGeom>
          <a:ln w="38100">
            <a:solidFill>
              <a:srgbClr val="00B0F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80"/>
          <p:cNvCxnSpPr>
            <a:endCxn id="90" idx="1"/>
          </p:cNvCxnSpPr>
          <p:nvPr/>
        </p:nvCxnSpPr>
        <p:spPr>
          <a:xfrm rot="16200000" flipH="1">
            <a:off x="6660641" y="4128697"/>
            <a:ext cx="3059523" cy="500293"/>
          </a:xfrm>
          <a:prstGeom prst="curvedConnector2">
            <a:avLst/>
          </a:prstGeom>
          <a:ln w="38100">
            <a:solidFill>
              <a:srgbClr val="00B0F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80"/>
          <p:cNvCxnSpPr>
            <a:stCxn id="95" idx="3"/>
            <a:endCxn id="91" idx="1"/>
          </p:cNvCxnSpPr>
          <p:nvPr/>
        </p:nvCxnSpPr>
        <p:spPr>
          <a:xfrm>
            <a:off x="7965314" y="4876195"/>
            <a:ext cx="475235" cy="1335587"/>
          </a:xfrm>
          <a:prstGeom prst="curvedConnector3">
            <a:avLst>
              <a:gd name="adj1" fmla="val 50000"/>
            </a:avLst>
          </a:prstGeom>
          <a:ln w="38100">
            <a:solidFill>
              <a:srgbClr val="00B0F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99" name="Left Brace 98"/>
          <p:cNvSpPr/>
          <p:nvPr/>
        </p:nvSpPr>
        <p:spPr>
          <a:xfrm>
            <a:off x="4708646" y="1691638"/>
            <a:ext cx="628174" cy="4670976"/>
          </a:xfrm>
          <a:prstGeom prst="leftBrace">
            <a:avLst/>
          </a:prstGeom>
          <a:ln w="28575"/>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680272072"/>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4850559"/>
          </a:xfrm>
        </p:spPr>
        <p:txBody>
          <a:bodyPr/>
          <a:lstStyle/>
          <a:p>
            <a:r>
              <a:rPr lang="en-US" dirty="0" smtClean="0"/>
              <a:t>Access levels</a:t>
            </a:r>
          </a:p>
          <a:p>
            <a:pPr lvl="1"/>
            <a:r>
              <a:rPr lang="en-US" dirty="0"/>
              <a:t>Public (anonymous</a:t>
            </a:r>
            <a:r>
              <a:rPr lang="en-US" dirty="0" smtClean="0"/>
              <a:t>): </a:t>
            </a:r>
            <a:r>
              <a:rPr lang="en-US" dirty="0"/>
              <a:t>Anyone can call the API app from outside the resource group without being logged in.</a:t>
            </a:r>
          </a:p>
          <a:p>
            <a:pPr lvl="1"/>
            <a:r>
              <a:rPr lang="en-US" dirty="0"/>
              <a:t>Public (authenticated</a:t>
            </a:r>
            <a:r>
              <a:rPr lang="en-US" dirty="0" smtClean="0"/>
              <a:t>): </a:t>
            </a:r>
            <a:r>
              <a:rPr lang="en-US" dirty="0"/>
              <a:t>Only authenticated users are allowed to call the API app from outside the resource group.</a:t>
            </a:r>
          </a:p>
          <a:p>
            <a:pPr lvl="1"/>
            <a:r>
              <a:rPr lang="en-US" dirty="0" smtClean="0"/>
              <a:t>Internal: </a:t>
            </a:r>
            <a:r>
              <a:rPr lang="en-US" dirty="0"/>
              <a:t>Only other API apps in the same resource group are allowed to call the API app</a:t>
            </a:r>
            <a:r>
              <a:rPr lang="en-US" dirty="0" smtClean="0"/>
              <a:t>.</a:t>
            </a:r>
          </a:p>
          <a:p>
            <a:r>
              <a:rPr lang="en-US" dirty="0" smtClean="0"/>
              <a:t>Public Authenticated</a:t>
            </a:r>
          </a:p>
          <a:p>
            <a:pPr lvl="1"/>
            <a:r>
              <a:rPr lang="en-US" dirty="0" smtClean="0"/>
              <a:t>Azure AD</a:t>
            </a:r>
          </a:p>
          <a:p>
            <a:pPr lvl="1"/>
            <a:r>
              <a:rPr lang="en-US" dirty="0" smtClean="0"/>
              <a:t>Microsoft Account</a:t>
            </a:r>
          </a:p>
          <a:p>
            <a:pPr lvl="1"/>
            <a:r>
              <a:rPr lang="en-US" dirty="0" smtClean="0"/>
              <a:t>Social </a:t>
            </a:r>
            <a:r>
              <a:rPr lang="en-US" dirty="0" err="1" smtClean="0"/>
              <a:t>IdPs</a:t>
            </a:r>
            <a:r>
              <a:rPr lang="en-US" dirty="0" smtClean="0"/>
              <a:t>: Facebook, Google, Twitter</a:t>
            </a:r>
          </a:p>
        </p:txBody>
      </p:sp>
      <p:sp>
        <p:nvSpPr>
          <p:cNvPr id="3" name="Title 2"/>
          <p:cNvSpPr>
            <a:spLocks noGrp="1"/>
          </p:cNvSpPr>
          <p:nvPr>
            <p:ph type="title"/>
          </p:nvPr>
        </p:nvSpPr>
        <p:spPr/>
        <p:txBody>
          <a:bodyPr/>
          <a:lstStyle/>
          <a:p>
            <a:r>
              <a:rPr lang="en-US" dirty="0" smtClean="0"/>
              <a:t>Authentication</a:t>
            </a:r>
            <a:endParaRPr lang="en-US" dirty="0"/>
          </a:p>
        </p:txBody>
      </p:sp>
    </p:spTree>
    <p:extLst>
      <p:ext uri="{BB962C8B-B14F-4D97-AF65-F5344CB8AC3E}">
        <p14:creationId xmlns:p14="http://schemas.microsoft.com/office/powerpoint/2010/main" val="1824181705"/>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4850559"/>
          </a:xfrm>
        </p:spPr>
        <p:txBody>
          <a:bodyPr/>
          <a:lstStyle/>
          <a:p>
            <a:r>
              <a:rPr lang="en-US" dirty="0" smtClean="0"/>
              <a:t>Access levels</a:t>
            </a:r>
          </a:p>
          <a:p>
            <a:pPr lvl="1"/>
            <a:r>
              <a:rPr lang="en-US" dirty="0"/>
              <a:t>Public (anonymous</a:t>
            </a:r>
            <a:r>
              <a:rPr lang="en-US" dirty="0" smtClean="0"/>
              <a:t>): </a:t>
            </a:r>
            <a:r>
              <a:rPr lang="en-US" dirty="0"/>
              <a:t>Anyone can call the API app from outside the resource group without being logged in.</a:t>
            </a:r>
          </a:p>
          <a:p>
            <a:pPr lvl="1"/>
            <a:r>
              <a:rPr lang="en-US" dirty="0"/>
              <a:t>Public (authenticated</a:t>
            </a:r>
            <a:r>
              <a:rPr lang="en-US" dirty="0" smtClean="0"/>
              <a:t>): </a:t>
            </a:r>
            <a:r>
              <a:rPr lang="en-US" dirty="0"/>
              <a:t>Only authenticated users are allowed to call the API app from outside the resource group.</a:t>
            </a:r>
          </a:p>
          <a:p>
            <a:pPr lvl="1"/>
            <a:r>
              <a:rPr lang="en-US" dirty="0" smtClean="0"/>
              <a:t>Internal: </a:t>
            </a:r>
            <a:r>
              <a:rPr lang="en-US" dirty="0"/>
              <a:t>Only other API apps in the same resource group are allowed to call the API app</a:t>
            </a:r>
            <a:r>
              <a:rPr lang="en-US" dirty="0" smtClean="0"/>
              <a:t>.</a:t>
            </a:r>
          </a:p>
          <a:p>
            <a:r>
              <a:rPr lang="en-US" dirty="0" smtClean="0"/>
              <a:t>Public Authenticated</a:t>
            </a:r>
          </a:p>
          <a:p>
            <a:pPr lvl="1"/>
            <a:r>
              <a:rPr lang="en-US" dirty="0" smtClean="0"/>
              <a:t>Azure AD</a:t>
            </a:r>
          </a:p>
          <a:p>
            <a:pPr lvl="1"/>
            <a:r>
              <a:rPr lang="en-US" dirty="0" smtClean="0"/>
              <a:t>Microsoft Account</a:t>
            </a:r>
          </a:p>
          <a:p>
            <a:pPr lvl="1"/>
            <a:r>
              <a:rPr lang="en-US" dirty="0" smtClean="0"/>
              <a:t>Social </a:t>
            </a:r>
            <a:r>
              <a:rPr lang="en-US" dirty="0" err="1" smtClean="0"/>
              <a:t>IdPs</a:t>
            </a:r>
            <a:r>
              <a:rPr lang="en-US" dirty="0" smtClean="0"/>
              <a:t>: Facebook, Google, Twitter</a:t>
            </a:r>
          </a:p>
        </p:txBody>
      </p:sp>
      <p:sp>
        <p:nvSpPr>
          <p:cNvPr id="3" name="Title 2"/>
          <p:cNvSpPr>
            <a:spLocks noGrp="1"/>
          </p:cNvSpPr>
          <p:nvPr>
            <p:ph type="title"/>
          </p:nvPr>
        </p:nvSpPr>
        <p:spPr/>
        <p:txBody>
          <a:bodyPr/>
          <a:lstStyle/>
          <a:p>
            <a:r>
              <a:rPr lang="en-US" dirty="0" smtClean="0"/>
              <a:t>Authentication</a:t>
            </a:r>
            <a:endParaRPr lang="en-US" dirty="0"/>
          </a:p>
        </p:txBody>
      </p:sp>
    </p:spTree>
    <p:extLst>
      <p:ext uri="{BB962C8B-B14F-4D97-AF65-F5344CB8AC3E}">
        <p14:creationId xmlns:p14="http://schemas.microsoft.com/office/powerpoint/2010/main" val="3174158726"/>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DEMO: Adding AAD Support to Your API App</a:t>
            </a:r>
            <a:endParaRPr lang="en-US" dirty="0"/>
          </a:p>
        </p:txBody>
      </p:sp>
    </p:spTree>
    <p:extLst>
      <p:ext uri="{BB962C8B-B14F-4D97-AF65-F5344CB8AC3E}">
        <p14:creationId xmlns:p14="http://schemas.microsoft.com/office/powerpoint/2010/main" val="1947583238"/>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5343001"/>
          </a:xfrm>
        </p:spPr>
        <p:txBody>
          <a:bodyPr/>
          <a:lstStyle/>
          <a:p>
            <a:r>
              <a:rPr lang="en-US" dirty="0" smtClean="0"/>
              <a:t>Languages</a:t>
            </a:r>
          </a:p>
          <a:p>
            <a:pPr lvl="1"/>
            <a:r>
              <a:rPr lang="en-US" dirty="0" smtClean="0"/>
              <a:t>Anything supported by Azure App Services</a:t>
            </a:r>
          </a:p>
          <a:p>
            <a:pPr lvl="1"/>
            <a:r>
              <a:rPr lang="en-US" dirty="0" smtClean="0"/>
              <a:t>.NET, Java, PHP, Python, Node, … and yes, even Go!</a:t>
            </a:r>
          </a:p>
          <a:p>
            <a:r>
              <a:rPr lang="en-US" dirty="0" smtClean="0"/>
              <a:t>Tooling</a:t>
            </a:r>
          </a:p>
          <a:p>
            <a:pPr lvl="1"/>
            <a:r>
              <a:rPr lang="en-US" dirty="0" smtClean="0"/>
              <a:t>Visual Studio: templates, publishing, debugging</a:t>
            </a:r>
          </a:p>
          <a:p>
            <a:pPr lvl="1"/>
            <a:r>
              <a:rPr lang="en-US" dirty="0" smtClean="0"/>
              <a:t>X-platform Command Line tool (coming soon!)</a:t>
            </a:r>
          </a:p>
          <a:p>
            <a:r>
              <a:rPr lang="en-US" dirty="0" smtClean="0"/>
              <a:t>SDKs</a:t>
            </a:r>
          </a:p>
          <a:p>
            <a:pPr lvl="1"/>
            <a:r>
              <a:rPr lang="en-US" dirty="0" err="1" smtClean="0"/>
              <a:t>NuGet</a:t>
            </a:r>
            <a:r>
              <a:rPr lang="en-US" dirty="0" smtClean="0"/>
              <a:t> package for .NET; more coming!</a:t>
            </a:r>
          </a:p>
          <a:p>
            <a:pPr lvl="1"/>
            <a:r>
              <a:rPr lang="en-US" dirty="0" smtClean="0"/>
              <a:t>Any </a:t>
            </a:r>
            <a:r>
              <a:rPr lang="en-US" dirty="0" err="1" smtClean="0"/>
              <a:t>HttpClient</a:t>
            </a:r>
            <a:endParaRPr lang="en-US" dirty="0" smtClean="0"/>
          </a:p>
          <a:p>
            <a:pPr lvl="1"/>
            <a:r>
              <a:rPr lang="en-US" dirty="0" smtClean="0"/>
              <a:t>Client code generation for C#, Java, and JavaScript</a:t>
            </a:r>
          </a:p>
          <a:p>
            <a:pPr lvl="1"/>
            <a:r>
              <a:rPr lang="en-US" dirty="0" smtClean="0"/>
              <a:t>Drag/drop experience in Logic Apps</a:t>
            </a:r>
            <a:endParaRPr lang="en-US" dirty="0"/>
          </a:p>
        </p:txBody>
      </p:sp>
      <p:sp>
        <p:nvSpPr>
          <p:cNvPr id="3" name="Title 2"/>
          <p:cNvSpPr>
            <a:spLocks noGrp="1"/>
          </p:cNvSpPr>
          <p:nvPr>
            <p:ph type="title"/>
          </p:nvPr>
        </p:nvSpPr>
        <p:spPr/>
        <p:txBody>
          <a:bodyPr/>
          <a:lstStyle/>
          <a:p>
            <a:r>
              <a:rPr lang="en-US" dirty="0" smtClean="0"/>
              <a:t>Languages, tools, and SDKs</a:t>
            </a:r>
            <a:endParaRPr lang="en-US" dirty="0"/>
          </a:p>
        </p:txBody>
      </p:sp>
    </p:spTree>
    <p:extLst>
      <p:ext uri="{BB962C8B-B14F-4D97-AF65-F5344CB8AC3E}">
        <p14:creationId xmlns:p14="http://schemas.microsoft.com/office/powerpoint/2010/main" val="511566770"/>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DEMO: Building an API App with Go</a:t>
            </a:r>
            <a:endParaRPr lang="en-US" dirty="0"/>
          </a:p>
        </p:txBody>
      </p:sp>
    </p:spTree>
    <p:extLst>
      <p:ext uri="{BB962C8B-B14F-4D97-AF65-F5344CB8AC3E}">
        <p14:creationId xmlns:p14="http://schemas.microsoft.com/office/powerpoint/2010/main" val="2663211130"/>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Connecting to On-Premises Data</a:t>
            </a:r>
            <a:endParaRPr lang="en-US" dirty="0"/>
          </a:p>
        </p:txBody>
      </p:sp>
      <p:sp>
        <p:nvSpPr>
          <p:cNvPr id="2" name="Text Placeholder 1"/>
          <p:cNvSpPr>
            <a:spLocks noGrp="1"/>
          </p:cNvSpPr>
          <p:nvPr>
            <p:ph type="body" sz="quarter" idx="10"/>
          </p:nvPr>
        </p:nvSpPr>
        <p:spPr>
          <a:xfrm>
            <a:off x="274638" y="1212850"/>
            <a:ext cx="5941233" cy="5637212"/>
          </a:xfrm>
        </p:spPr>
        <p:txBody>
          <a:bodyPr/>
          <a:lstStyle/>
          <a:p>
            <a:pPr marL="0" indent="0">
              <a:buNone/>
            </a:pPr>
            <a:r>
              <a:rPr lang="en-US" dirty="0" smtClean="0"/>
              <a:t>Hybrid Connections</a:t>
            </a:r>
            <a:endParaRPr lang="en-US" dirty="0"/>
          </a:p>
          <a:p>
            <a:r>
              <a:rPr lang="en-US" sz="3200" dirty="0" smtClean="0"/>
              <a:t>Allows Web Apps, Mobile Apps, and Logic Apps to access existing on-premises data</a:t>
            </a:r>
          </a:p>
          <a:p>
            <a:r>
              <a:rPr lang="en-US" sz="3200" dirty="0" smtClean="0"/>
              <a:t>Multiple apps can share a hybrid connection</a:t>
            </a:r>
          </a:p>
          <a:p>
            <a:r>
              <a:rPr lang="en-US" sz="3200" dirty="0" smtClean="0"/>
              <a:t>TCP ports for network access to specific resources</a:t>
            </a:r>
          </a:p>
          <a:p>
            <a:r>
              <a:rPr lang="en-US" sz="3200" dirty="0" smtClean="0"/>
              <a:t>Group Policy settings, event and audit logs</a:t>
            </a:r>
            <a:endParaRPr lang="en-US" dirty="0" smtClean="0"/>
          </a:p>
          <a:p>
            <a:endParaRPr lang="en-US" dirty="0" smtClean="0"/>
          </a:p>
          <a:p>
            <a:endParaRPr lang="en-US" dirty="0" smtClean="0"/>
          </a:p>
          <a:p>
            <a:endParaRPr lang="en-US" dirty="0"/>
          </a:p>
          <a:p>
            <a:endParaRPr lang="en-US" dirty="0"/>
          </a:p>
        </p:txBody>
      </p:sp>
      <p:sp>
        <p:nvSpPr>
          <p:cNvPr id="6" name="Text Placeholder 3"/>
          <p:cNvSpPr>
            <a:spLocks noGrp="1"/>
          </p:cNvSpPr>
          <p:nvPr/>
        </p:nvSpPr>
        <p:spPr>
          <a:xfrm>
            <a:off x="6218237" y="1211262"/>
            <a:ext cx="5943600" cy="4062651"/>
          </a:xfrm>
          <a:prstGeom prst="rect">
            <a:avLst/>
          </a:prstGeom>
        </p:spPr>
        <p:txBody>
          <a:bodyPr vert="horz" wrap="square" lIns="146304" tIns="91440" rIns="146304" bIns="91440" rtlCol="0">
            <a:spAutoFit/>
          </a:bodyPr>
          <a:lst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smtClean="0"/>
              <a:t>Virtual Networks</a:t>
            </a:r>
          </a:p>
          <a:p>
            <a:r>
              <a:rPr lang="en-US" sz="3200" dirty="0" smtClean="0"/>
              <a:t>Industry standard site-to-site and point-to-site </a:t>
            </a:r>
            <a:r>
              <a:rPr lang="en-US" sz="3200" dirty="0" err="1" smtClean="0"/>
              <a:t>IPSec</a:t>
            </a:r>
            <a:r>
              <a:rPr lang="en-US" sz="3200" dirty="0" smtClean="0"/>
              <a:t> VPN.</a:t>
            </a:r>
          </a:p>
          <a:p>
            <a:r>
              <a:rPr lang="en-US" sz="3200" dirty="0" smtClean="0"/>
              <a:t>Allows access to your local network. </a:t>
            </a:r>
          </a:p>
          <a:p>
            <a:endParaRPr lang="en-US" dirty="0" smtClean="0"/>
          </a:p>
          <a:p>
            <a:endParaRPr lang="en-US" dirty="0"/>
          </a:p>
        </p:txBody>
      </p:sp>
    </p:spTree>
    <p:extLst>
      <p:ext uri="{BB962C8B-B14F-4D97-AF65-F5344CB8AC3E}">
        <p14:creationId xmlns:p14="http://schemas.microsoft.com/office/powerpoint/2010/main" val="2033221746"/>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DEMO: Connecting to SQL Server Running On-Premises</a:t>
            </a:r>
            <a:endParaRPr lang="en-US" dirty="0"/>
          </a:p>
        </p:txBody>
      </p:sp>
    </p:spTree>
    <p:extLst>
      <p:ext uri="{BB962C8B-B14F-4D97-AF65-F5344CB8AC3E}">
        <p14:creationId xmlns:p14="http://schemas.microsoft.com/office/powerpoint/2010/main" val="2371866365"/>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SaaS Connectors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343" y="1"/>
            <a:ext cx="5600432" cy="7000540"/>
          </a:xfrm>
          <a:prstGeom prst="rect">
            <a:avLst/>
          </a:prstGeom>
        </p:spPr>
      </p:pic>
      <p:sp>
        <p:nvSpPr>
          <p:cNvPr id="7" name="TextBox 6"/>
          <p:cNvSpPr txBox="1">
            <a:spLocks/>
          </p:cNvSpPr>
          <p:nvPr/>
        </p:nvSpPr>
        <p:spPr>
          <a:xfrm>
            <a:off x="465413" y="1632676"/>
            <a:ext cx="6369231" cy="2646848"/>
          </a:xfrm>
          <a:prstGeom prst="rect">
            <a:avLst/>
          </a:prstGeom>
          <a:noFill/>
        </p:spPr>
        <p:txBody>
          <a:bodyPr wrap="square" lIns="182880" tIns="146304" rIns="182880" bIns="146304" numCol="3" rtlCol="0">
            <a:noAutofit/>
          </a:bodyPr>
          <a:lstStyle/>
          <a:p>
            <a:pPr marL="285750" indent="-285750">
              <a:spcAft>
                <a:spcPts val="150"/>
              </a:spcAft>
              <a:buFont typeface="Arial" panose="020B0604020202020204" pitchFamily="34" charset="0"/>
              <a:buChar char="•"/>
            </a:pPr>
            <a:r>
              <a:rPr lang="en-US" sz="1200" dirty="0" smtClean="0">
                <a:solidFill>
                  <a:srgbClr val="525252"/>
                </a:solidFill>
              </a:rPr>
              <a:t>Box</a:t>
            </a:r>
            <a:endParaRPr lang="en-US" sz="1200" dirty="0">
              <a:solidFill>
                <a:srgbClr val="525252"/>
              </a:solidFill>
            </a:endParaRPr>
          </a:p>
          <a:p>
            <a:pPr marL="285750" indent="-285750">
              <a:spcAft>
                <a:spcPts val="150"/>
              </a:spcAft>
              <a:buFont typeface="Arial" panose="020B0604020202020204" pitchFamily="34" charset="0"/>
              <a:buChar char="•"/>
            </a:pPr>
            <a:r>
              <a:rPr lang="en-US" sz="1200" dirty="0" smtClean="0">
                <a:solidFill>
                  <a:srgbClr val="525252"/>
                </a:solidFill>
              </a:rPr>
              <a:t>Chatter</a:t>
            </a:r>
            <a:endParaRPr lang="en-US" sz="1200" dirty="0">
              <a:solidFill>
                <a:srgbClr val="525252"/>
              </a:solidFill>
            </a:endParaRPr>
          </a:p>
          <a:p>
            <a:pPr marL="285750" indent="-285750">
              <a:spcAft>
                <a:spcPts val="150"/>
              </a:spcAft>
              <a:buFont typeface="Arial" panose="020B0604020202020204" pitchFamily="34" charset="0"/>
              <a:buChar char="•"/>
            </a:pPr>
            <a:r>
              <a:rPr lang="en-US" sz="1200" dirty="0" smtClean="0">
                <a:solidFill>
                  <a:srgbClr val="525252"/>
                </a:solidFill>
              </a:rPr>
              <a:t>Delay</a:t>
            </a:r>
            <a:endParaRPr lang="en-US" sz="1200" dirty="0">
              <a:solidFill>
                <a:srgbClr val="525252"/>
              </a:solidFill>
            </a:endParaRPr>
          </a:p>
          <a:p>
            <a:pPr marL="285750" indent="-285750">
              <a:spcAft>
                <a:spcPts val="150"/>
              </a:spcAft>
              <a:buFont typeface="Arial" panose="020B0604020202020204" pitchFamily="34" charset="0"/>
              <a:buChar char="•"/>
            </a:pPr>
            <a:r>
              <a:rPr lang="en-US" sz="1200" dirty="0" smtClean="0">
                <a:solidFill>
                  <a:srgbClr val="525252"/>
                </a:solidFill>
              </a:rPr>
              <a:t>Dropbox</a:t>
            </a:r>
          </a:p>
          <a:p>
            <a:pPr marL="285750" indent="-285750">
              <a:spcAft>
                <a:spcPts val="150"/>
              </a:spcAft>
              <a:buFont typeface="Arial" panose="020B0604020202020204" pitchFamily="34" charset="0"/>
              <a:buChar char="•"/>
            </a:pPr>
            <a:r>
              <a:rPr lang="en-US" sz="1200" dirty="0" smtClean="0">
                <a:solidFill>
                  <a:srgbClr val="525252"/>
                </a:solidFill>
              </a:rPr>
              <a:t>Azure HD Insight</a:t>
            </a:r>
            <a:endParaRPr lang="en-US" sz="1200" dirty="0">
              <a:solidFill>
                <a:srgbClr val="525252"/>
              </a:solidFill>
            </a:endParaRPr>
          </a:p>
          <a:p>
            <a:pPr marL="285750" indent="-285750">
              <a:spcAft>
                <a:spcPts val="150"/>
              </a:spcAft>
              <a:buFont typeface="Arial" panose="020B0604020202020204" pitchFamily="34" charset="0"/>
              <a:buChar char="•"/>
            </a:pPr>
            <a:r>
              <a:rPr lang="en-US" sz="1200" dirty="0" err="1" smtClean="0">
                <a:solidFill>
                  <a:srgbClr val="525252"/>
                </a:solidFill>
              </a:rPr>
              <a:t>Marketo</a:t>
            </a:r>
            <a:endParaRPr lang="en-US" sz="1200" dirty="0" smtClean="0">
              <a:solidFill>
                <a:srgbClr val="525252"/>
              </a:solidFill>
            </a:endParaRPr>
          </a:p>
          <a:p>
            <a:pPr marL="285750" indent="-285750">
              <a:spcAft>
                <a:spcPts val="150"/>
              </a:spcAft>
              <a:buFont typeface="Arial" panose="020B0604020202020204" pitchFamily="34" charset="0"/>
              <a:buChar char="•"/>
            </a:pPr>
            <a:r>
              <a:rPr lang="en-US" sz="1200" dirty="0">
                <a:solidFill>
                  <a:srgbClr val="525252"/>
                </a:solidFill>
              </a:rPr>
              <a:t>Azure Media </a:t>
            </a:r>
            <a:r>
              <a:rPr lang="en-US" sz="1200" dirty="0" smtClean="0">
                <a:solidFill>
                  <a:srgbClr val="525252"/>
                </a:solidFill>
              </a:rPr>
              <a:t>Services</a:t>
            </a:r>
            <a:endParaRPr lang="en-US" sz="1200" dirty="0">
              <a:solidFill>
                <a:srgbClr val="525252"/>
              </a:solidFill>
            </a:endParaRPr>
          </a:p>
          <a:p>
            <a:pPr marL="285750" indent="-285750">
              <a:spcAft>
                <a:spcPts val="150"/>
              </a:spcAft>
              <a:buFont typeface="Arial" panose="020B0604020202020204" pitchFamily="34" charset="0"/>
              <a:buChar char="•"/>
            </a:pPr>
            <a:r>
              <a:rPr lang="en-US" sz="1200" dirty="0" smtClean="0">
                <a:solidFill>
                  <a:srgbClr val="525252"/>
                </a:solidFill>
              </a:rPr>
              <a:t>OneDrive</a:t>
            </a:r>
          </a:p>
          <a:p>
            <a:pPr marL="285750" indent="-285750">
              <a:spcAft>
                <a:spcPts val="150"/>
              </a:spcAft>
              <a:buFont typeface="Arial" panose="020B0604020202020204" pitchFamily="34" charset="0"/>
              <a:buChar char="•"/>
            </a:pPr>
            <a:r>
              <a:rPr lang="en-US" sz="1200" dirty="0" smtClean="0">
                <a:solidFill>
                  <a:srgbClr val="525252"/>
                </a:solidFill>
              </a:rPr>
              <a:t>SharePoint </a:t>
            </a:r>
          </a:p>
          <a:p>
            <a:pPr marL="285750" indent="-285750">
              <a:spcAft>
                <a:spcPts val="150"/>
              </a:spcAft>
              <a:buFont typeface="Arial" panose="020B0604020202020204" pitchFamily="34" charset="0"/>
              <a:buChar char="•"/>
            </a:pPr>
            <a:r>
              <a:rPr lang="en-US" sz="1200" dirty="0" smtClean="0">
                <a:solidFill>
                  <a:srgbClr val="525252"/>
                </a:solidFill>
              </a:rPr>
              <a:t>SQL Server</a:t>
            </a:r>
          </a:p>
          <a:p>
            <a:pPr marL="285750" indent="-285750">
              <a:spcAft>
                <a:spcPts val="150"/>
              </a:spcAft>
              <a:buFont typeface="Arial" panose="020B0604020202020204" pitchFamily="34" charset="0"/>
              <a:buChar char="•"/>
            </a:pPr>
            <a:r>
              <a:rPr lang="en-US" sz="1200" dirty="0" smtClean="0">
                <a:solidFill>
                  <a:srgbClr val="525252"/>
                </a:solidFill>
              </a:rPr>
              <a:t>Office 365</a:t>
            </a:r>
          </a:p>
          <a:p>
            <a:pPr marL="285750" indent="-285750">
              <a:spcAft>
                <a:spcPts val="150"/>
              </a:spcAft>
              <a:buFont typeface="Arial" panose="020B0604020202020204" pitchFamily="34" charset="0"/>
              <a:buChar char="•"/>
            </a:pPr>
            <a:r>
              <a:rPr lang="en-US" sz="1200" dirty="0" smtClean="0">
                <a:solidFill>
                  <a:srgbClr val="525252"/>
                </a:solidFill>
              </a:rPr>
              <a:t>Oracle</a:t>
            </a:r>
          </a:p>
          <a:p>
            <a:pPr marL="285750" indent="-285750">
              <a:spcAft>
                <a:spcPts val="150"/>
              </a:spcAft>
              <a:buFont typeface="Arial" panose="020B0604020202020204" pitchFamily="34" charset="0"/>
              <a:buChar char="•"/>
            </a:pPr>
            <a:r>
              <a:rPr lang="en-US" sz="1200" dirty="0" smtClean="0">
                <a:solidFill>
                  <a:srgbClr val="525252"/>
                </a:solidFill>
              </a:rPr>
              <a:t>QuickBooks</a:t>
            </a:r>
          </a:p>
          <a:p>
            <a:pPr marL="285750" indent="-285750">
              <a:spcAft>
                <a:spcPts val="150"/>
              </a:spcAft>
              <a:buFont typeface="Arial" panose="020B0604020202020204" pitchFamily="34" charset="0"/>
              <a:buChar char="•"/>
            </a:pPr>
            <a:r>
              <a:rPr lang="en-US" sz="1200" dirty="0" err="1" smtClean="0">
                <a:solidFill>
                  <a:srgbClr val="525252"/>
                </a:solidFill>
              </a:rPr>
              <a:t>SalesForce</a:t>
            </a:r>
            <a:endParaRPr lang="en-US" sz="1200" dirty="0" smtClean="0">
              <a:solidFill>
                <a:srgbClr val="525252"/>
              </a:solidFill>
            </a:endParaRPr>
          </a:p>
          <a:p>
            <a:pPr marL="285750" indent="-285750">
              <a:spcAft>
                <a:spcPts val="150"/>
              </a:spcAft>
              <a:buFont typeface="Arial" panose="020B0604020202020204" pitchFamily="34" charset="0"/>
              <a:buChar char="•"/>
            </a:pPr>
            <a:r>
              <a:rPr lang="en-US" sz="1200" dirty="0" smtClean="0">
                <a:solidFill>
                  <a:srgbClr val="525252"/>
                </a:solidFill>
              </a:rPr>
              <a:t>Sugar CRM </a:t>
            </a:r>
          </a:p>
          <a:p>
            <a:pPr marL="285750" indent="-285750">
              <a:spcAft>
                <a:spcPts val="150"/>
              </a:spcAft>
              <a:buFont typeface="Arial" panose="020B0604020202020204" pitchFamily="34" charset="0"/>
              <a:buChar char="•"/>
            </a:pPr>
            <a:r>
              <a:rPr lang="en-US" sz="1200" dirty="0" smtClean="0">
                <a:solidFill>
                  <a:srgbClr val="525252"/>
                </a:solidFill>
              </a:rPr>
              <a:t>SAP</a:t>
            </a:r>
          </a:p>
          <a:p>
            <a:pPr marL="285750" indent="-285750">
              <a:spcAft>
                <a:spcPts val="150"/>
              </a:spcAft>
              <a:buFont typeface="Arial" panose="020B0604020202020204" pitchFamily="34" charset="0"/>
              <a:buChar char="•"/>
            </a:pPr>
            <a:r>
              <a:rPr lang="en-US" sz="1200" dirty="0">
                <a:solidFill>
                  <a:srgbClr val="525252"/>
                </a:solidFill>
              </a:rPr>
              <a:t>Azure Service Bus</a:t>
            </a:r>
          </a:p>
          <a:p>
            <a:pPr marL="285750" indent="-285750">
              <a:spcAft>
                <a:spcPts val="150"/>
              </a:spcAft>
              <a:buFont typeface="Arial" panose="020B0604020202020204" pitchFamily="34" charset="0"/>
              <a:buChar char="•"/>
            </a:pPr>
            <a:r>
              <a:rPr lang="en-US" sz="1200" dirty="0">
                <a:solidFill>
                  <a:srgbClr val="525252"/>
                </a:solidFill>
              </a:rPr>
              <a:t>Azure </a:t>
            </a:r>
            <a:r>
              <a:rPr lang="en-US" sz="1200" dirty="0" smtClean="0">
                <a:solidFill>
                  <a:srgbClr val="525252"/>
                </a:solidFill>
              </a:rPr>
              <a:t>Storage</a:t>
            </a:r>
          </a:p>
          <a:p>
            <a:pPr marL="285750" indent="-285750">
              <a:spcAft>
                <a:spcPts val="150"/>
              </a:spcAft>
              <a:buFont typeface="Arial" panose="020B0604020202020204" pitchFamily="34" charset="0"/>
              <a:buChar char="•"/>
            </a:pPr>
            <a:r>
              <a:rPr lang="en-US" sz="1200" dirty="0" smtClean="0">
                <a:solidFill>
                  <a:srgbClr val="525252"/>
                </a:solidFill>
              </a:rPr>
              <a:t>Timer / Recurrence</a:t>
            </a:r>
          </a:p>
          <a:p>
            <a:pPr marL="285750" indent="-285750">
              <a:spcAft>
                <a:spcPts val="150"/>
              </a:spcAft>
              <a:buFont typeface="Arial" panose="020B0604020202020204" pitchFamily="34" charset="0"/>
              <a:buChar char="•"/>
            </a:pPr>
            <a:r>
              <a:rPr lang="en-US" sz="1200" dirty="0" err="1" smtClean="0">
                <a:solidFill>
                  <a:srgbClr val="525252"/>
                </a:solidFill>
              </a:rPr>
              <a:t>Twilio</a:t>
            </a:r>
            <a:endParaRPr lang="en-US" sz="1200" dirty="0" smtClean="0">
              <a:solidFill>
                <a:srgbClr val="525252"/>
              </a:solidFill>
            </a:endParaRPr>
          </a:p>
          <a:p>
            <a:pPr marL="285750" indent="-285750">
              <a:spcAft>
                <a:spcPts val="150"/>
              </a:spcAft>
              <a:buFont typeface="Arial" panose="020B0604020202020204" pitchFamily="34" charset="0"/>
              <a:buChar char="•"/>
            </a:pPr>
            <a:r>
              <a:rPr lang="en-US" sz="1200" dirty="0" smtClean="0">
                <a:solidFill>
                  <a:srgbClr val="525252"/>
                </a:solidFill>
              </a:rPr>
              <a:t>Twitter</a:t>
            </a:r>
          </a:p>
          <a:p>
            <a:pPr marL="285750" indent="-285750">
              <a:spcAft>
                <a:spcPts val="150"/>
              </a:spcAft>
              <a:buFont typeface="Arial" panose="020B0604020202020204" pitchFamily="34" charset="0"/>
              <a:buChar char="•"/>
            </a:pPr>
            <a:r>
              <a:rPr lang="en-US" sz="1200" dirty="0" smtClean="0">
                <a:solidFill>
                  <a:srgbClr val="525252"/>
                </a:solidFill>
              </a:rPr>
              <a:t>IBM DB2 </a:t>
            </a:r>
          </a:p>
          <a:p>
            <a:pPr marL="285750" indent="-285750">
              <a:spcAft>
                <a:spcPts val="150"/>
              </a:spcAft>
              <a:buFont typeface="Arial" panose="020B0604020202020204" pitchFamily="34" charset="0"/>
              <a:buChar char="•"/>
            </a:pPr>
            <a:r>
              <a:rPr lang="en-US" sz="1200" dirty="0" smtClean="0">
                <a:solidFill>
                  <a:srgbClr val="525252"/>
                </a:solidFill>
              </a:rPr>
              <a:t>Informix</a:t>
            </a:r>
          </a:p>
          <a:p>
            <a:pPr marL="285750" indent="-285750">
              <a:spcAft>
                <a:spcPts val="150"/>
              </a:spcAft>
              <a:buFont typeface="Arial" panose="020B0604020202020204" pitchFamily="34" charset="0"/>
              <a:buChar char="•"/>
            </a:pPr>
            <a:r>
              <a:rPr lang="en-US" sz="1200" dirty="0" err="1" smtClean="0">
                <a:solidFill>
                  <a:srgbClr val="525252"/>
                </a:solidFill>
              </a:rPr>
              <a:t>Websphere</a:t>
            </a:r>
            <a:r>
              <a:rPr lang="en-US" sz="1200" dirty="0" smtClean="0">
                <a:solidFill>
                  <a:srgbClr val="525252"/>
                </a:solidFill>
              </a:rPr>
              <a:t> MQ</a:t>
            </a:r>
          </a:p>
          <a:p>
            <a:pPr marL="285750" indent="-285750">
              <a:spcAft>
                <a:spcPts val="150"/>
              </a:spcAft>
              <a:buFont typeface="Arial" panose="020B0604020202020204" pitchFamily="34" charset="0"/>
              <a:buChar char="•"/>
            </a:pPr>
            <a:r>
              <a:rPr lang="en-US" sz="1200" dirty="0" smtClean="0">
                <a:solidFill>
                  <a:srgbClr val="525252"/>
                </a:solidFill>
              </a:rPr>
              <a:t>Azure Web Jobs</a:t>
            </a:r>
          </a:p>
          <a:p>
            <a:pPr marL="285750" indent="-285750">
              <a:spcAft>
                <a:spcPts val="150"/>
              </a:spcAft>
              <a:buFont typeface="Arial" panose="020B0604020202020204" pitchFamily="34" charset="0"/>
              <a:buChar char="•"/>
            </a:pPr>
            <a:r>
              <a:rPr lang="en-US" sz="1200" dirty="0" smtClean="0">
                <a:solidFill>
                  <a:srgbClr val="525252"/>
                </a:solidFill>
              </a:rPr>
              <a:t>Yammer</a:t>
            </a:r>
          </a:p>
          <a:p>
            <a:pPr marL="285750" indent="-285750">
              <a:spcAft>
                <a:spcPts val="150"/>
              </a:spcAft>
              <a:buFont typeface="Arial" panose="020B0604020202020204" pitchFamily="34" charset="0"/>
              <a:buChar char="•"/>
            </a:pPr>
            <a:r>
              <a:rPr lang="en-US" sz="1200" dirty="0" smtClean="0">
                <a:solidFill>
                  <a:srgbClr val="525252"/>
                </a:solidFill>
              </a:rPr>
              <a:t>Dynamics CRM</a:t>
            </a:r>
          </a:p>
          <a:p>
            <a:pPr marL="285750" indent="-285750">
              <a:spcAft>
                <a:spcPts val="150"/>
              </a:spcAft>
              <a:buFont typeface="Arial" panose="020B0604020202020204" pitchFamily="34" charset="0"/>
              <a:buChar char="•"/>
            </a:pPr>
            <a:r>
              <a:rPr lang="en-US" sz="1200" dirty="0" smtClean="0">
                <a:solidFill>
                  <a:srgbClr val="525252"/>
                </a:solidFill>
              </a:rPr>
              <a:t>Dynamics AX</a:t>
            </a:r>
          </a:p>
          <a:p>
            <a:pPr marL="285750" indent="-285750">
              <a:spcAft>
                <a:spcPts val="150"/>
              </a:spcAft>
              <a:buFont typeface="Arial" panose="020B0604020202020204" pitchFamily="34" charset="0"/>
              <a:buChar char="•"/>
            </a:pPr>
            <a:r>
              <a:rPr lang="en-US" sz="1200" dirty="0" smtClean="0">
                <a:solidFill>
                  <a:srgbClr val="525252"/>
                </a:solidFill>
              </a:rPr>
              <a:t>Hybrid Connectivity</a:t>
            </a:r>
          </a:p>
          <a:p>
            <a:pPr marL="285750" indent="-285750">
              <a:spcAft>
                <a:spcPts val="150"/>
              </a:spcAft>
              <a:buFont typeface="Arial" panose="020B0604020202020204" pitchFamily="34" charset="0"/>
              <a:buChar char="•"/>
            </a:pPr>
            <a:endParaRPr lang="en-US" sz="1200" dirty="0" smtClean="0">
              <a:solidFill>
                <a:srgbClr val="525252"/>
              </a:solidFill>
            </a:endParaRPr>
          </a:p>
          <a:p>
            <a:pPr marL="285750" indent="-285750">
              <a:spcAft>
                <a:spcPts val="150"/>
              </a:spcAft>
              <a:buFont typeface="Arial" panose="020B0604020202020204" pitchFamily="34" charset="0"/>
              <a:buChar char="•"/>
            </a:pPr>
            <a:endParaRPr lang="en-US" sz="1200" dirty="0" smtClean="0">
              <a:solidFill>
                <a:srgbClr val="525252"/>
              </a:solidFill>
            </a:endParaRPr>
          </a:p>
          <a:p>
            <a:pPr marL="285750" indent="-285750">
              <a:spcAft>
                <a:spcPts val="150"/>
              </a:spcAft>
              <a:buFont typeface="Arial" panose="020B0604020202020204" pitchFamily="34" charset="0"/>
              <a:buChar char="•"/>
            </a:pPr>
            <a:endParaRPr lang="en-US" sz="1200" dirty="0" smtClean="0">
              <a:solidFill>
                <a:srgbClr val="525252"/>
              </a:solidFill>
            </a:endParaRPr>
          </a:p>
          <a:p>
            <a:pPr marL="285750" indent="-285750">
              <a:spcAft>
                <a:spcPts val="150"/>
              </a:spcAft>
              <a:buFont typeface="Arial" panose="020B0604020202020204" pitchFamily="34" charset="0"/>
              <a:buChar char="•"/>
            </a:pPr>
            <a:endParaRPr lang="en-US" sz="1200" dirty="0" smtClean="0">
              <a:solidFill>
                <a:srgbClr val="525252"/>
              </a:solidFill>
            </a:endParaRPr>
          </a:p>
          <a:p>
            <a:pPr marL="285750" indent="-285750">
              <a:spcAft>
                <a:spcPts val="150"/>
              </a:spcAft>
              <a:buFont typeface="Arial" panose="020B0604020202020204" pitchFamily="34" charset="0"/>
              <a:buChar char="•"/>
            </a:pPr>
            <a:endParaRPr lang="en-US" sz="1200" dirty="0" smtClean="0">
              <a:solidFill>
                <a:srgbClr val="525252"/>
              </a:solidFill>
            </a:endParaRPr>
          </a:p>
          <a:p>
            <a:pPr marL="285750" indent="-285750">
              <a:spcAft>
                <a:spcPts val="150"/>
              </a:spcAft>
              <a:buFont typeface="Arial" panose="020B0604020202020204" pitchFamily="34" charset="0"/>
              <a:buChar char="•"/>
            </a:pPr>
            <a:endParaRPr lang="en-US" sz="1200" dirty="0" smtClean="0">
              <a:solidFill>
                <a:srgbClr val="525252"/>
              </a:solidFill>
            </a:endParaRPr>
          </a:p>
          <a:p>
            <a:pPr marL="285750" indent="-285750">
              <a:spcAft>
                <a:spcPts val="150"/>
              </a:spcAft>
              <a:buFont typeface="Arial" panose="020B0604020202020204" pitchFamily="34" charset="0"/>
              <a:buChar char="•"/>
            </a:pPr>
            <a:endParaRPr lang="en-US" sz="1200" dirty="0" smtClean="0">
              <a:solidFill>
                <a:srgbClr val="525252"/>
              </a:solidFill>
            </a:endParaRPr>
          </a:p>
        </p:txBody>
      </p:sp>
      <p:sp>
        <p:nvSpPr>
          <p:cNvPr id="8" name="Rectangle 7"/>
          <p:cNvSpPr/>
          <p:nvPr/>
        </p:nvSpPr>
        <p:spPr>
          <a:xfrm>
            <a:off x="554386" y="4964672"/>
            <a:ext cx="1785926" cy="1538883"/>
          </a:xfrm>
          <a:prstGeom prst="rect">
            <a:avLst/>
          </a:prstGeom>
        </p:spPr>
        <p:txBody>
          <a:bodyPr wrap="square">
            <a:spAutoFit/>
          </a:bodyPr>
          <a:lstStyle/>
          <a:p>
            <a:pPr marL="285750" indent="-285750">
              <a:spcAft>
                <a:spcPts val="150"/>
              </a:spcAft>
              <a:buFont typeface="Arial" panose="020B0604020202020204" pitchFamily="34" charset="0"/>
              <a:buChar char="•"/>
            </a:pPr>
            <a:r>
              <a:rPr lang="en-US" sz="1200" dirty="0">
                <a:solidFill>
                  <a:srgbClr val="525252"/>
                </a:solidFill>
              </a:rPr>
              <a:t>HTTP, HTTPS </a:t>
            </a:r>
          </a:p>
          <a:p>
            <a:pPr marL="285750" indent="-285750">
              <a:spcAft>
                <a:spcPts val="150"/>
              </a:spcAft>
              <a:buFont typeface="Arial" panose="020B0604020202020204" pitchFamily="34" charset="0"/>
              <a:buChar char="•"/>
            </a:pPr>
            <a:r>
              <a:rPr lang="en-US" sz="1200" dirty="0" smtClean="0">
                <a:solidFill>
                  <a:srgbClr val="525252"/>
                </a:solidFill>
              </a:rPr>
              <a:t>File</a:t>
            </a:r>
          </a:p>
          <a:p>
            <a:pPr marL="285750" indent="-285750">
              <a:spcAft>
                <a:spcPts val="150"/>
              </a:spcAft>
              <a:buFont typeface="Arial" panose="020B0604020202020204" pitchFamily="34" charset="0"/>
              <a:buChar char="•"/>
            </a:pPr>
            <a:r>
              <a:rPr lang="en-US" sz="1200" dirty="0" smtClean="0">
                <a:solidFill>
                  <a:srgbClr val="525252"/>
                </a:solidFill>
              </a:rPr>
              <a:t>Flat File</a:t>
            </a:r>
          </a:p>
          <a:p>
            <a:pPr marL="285750" indent="-285750">
              <a:spcAft>
                <a:spcPts val="150"/>
              </a:spcAft>
              <a:buFont typeface="Arial" panose="020B0604020202020204" pitchFamily="34" charset="0"/>
              <a:buChar char="•"/>
            </a:pPr>
            <a:r>
              <a:rPr lang="en-US" sz="1200" dirty="0" smtClean="0">
                <a:solidFill>
                  <a:srgbClr val="525252"/>
                </a:solidFill>
              </a:rPr>
              <a:t>FTP, SFTP</a:t>
            </a:r>
            <a:endParaRPr lang="en-US" sz="1200" dirty="0">
              <a:solidFill>
                <a:srgbClr val="525252"/>
              </a:solidFill>
            </a:endParaRPr>
          </a:p>
          <a:p>
            <a:pPr marL="285750" indent="-285750">
              <a:spcAft>
                <a:spcPts val="150"/>
              </a:spcAft>
              <a:buFont typeface="Arial" panose="020B0604020202020204" pitchFamily="34" charset="0"/>
              <a:buChar char="•"/>
            </a:pPr>
            <a:r>
              <a:rPr lang="en-US" sz="1200" dirty="0">
                <a:solidFill>
                  <a:srgbClr val="525252"/>
                </a:solidFill>
              </a:rPr>
              <a:t>POP3/IMAP</a:t>
            </a:r>
          </a:p>
          <a:p>
            <a:pPr marL="285750" indent="-285750">
              <a:spcAft>
                <a:spcPts val="150"/>
              </a:spcAft>
              <a:buFont typeface="Arial" panose="020B0604020202020204" pitchFamily="34" charset="0"/>
              <a:buChar char="•"/>
            </a:pPr>
            <a:r>
              <a:rPr lang="en-US" sz="1200" dirty="0">
                <a:solidFill>
                  <a:srgbClr val="525252"/>
                </a:solidFill>
              </a:rPr>
              <a:t>SMTP</a:t>
            </a:r>
          </a:p>
          <a:p>
            <a:pPr marL="285750" indent="-285750">
              <a:spcAft>
                <a:spcPts val="150"/>
              </a:spcAft>
              <a:buFont typeface="Arial" panose="020B0604020202020204" pitchFamily="34" charset="0"/>
              <a:buChar char="•"/>
            </a:pPr>
            <a:r>
              <a:rPr lang="en-US" sz="1200" dirty="0">
                <a:solidFill>
                  <a:srgbClr val="525252"/>
                </a:solidFill>
              </a:rPr>
              <a:t>SOAP + WCF</a:t>
            </a:r>
          </a:p>
        </p:txBody>
      </p:sp>
      <p:sp>
        <p:nvSpPr>
          <p:cNvPr id="9" name="Rectangle 8"/>
          <p:cNvSpPr/>
          <p:nvPr/>
        </p:nvSpPr>
        <p:spPr>
          <a:xfrm>
            <a:off x="2880869" y="4964672"/>
            <a:ext cx="3953776" cy="1564531"/>
          </a:xfrm>
          <a:prstGeom prst="rect">
            <a:avLst/>
          </a:prstGeom>
        </p:spPr>
        <p:txBody>
          <a:bodyPr wrap="square" numCol="2">
            <a:spAutoFit/>
          </a:bodyPr>
          <a:lstStyle/>
          <a:p>
            <a:pPr marL="285750" indent="-285750">
              <a:spcAft>
                <a:spcPts val="150"/>
              </a:spcAft>
              <a:buFont typeface="Arial" panose="020B0604020202020204" pitchFamily="34" charset="0"/>
              <a:buChar char="•"/>
            </a:pPr>
            <a:r>
              <a:rPr lang="en-US" sz="1200" dirty="0" smtClean="0">
                <a:solidFill>
                  <a:srgbClr val="525252"/>
                </a:solidFill>
              </a:rPr>
              <a:t>Batching / </a:t>
            </a:r>
            <a:r>
              <a:rPr lang="en-US" sz="1200" dirty="0" err="1" smtClean="0">
                <a:solidFill>
                  <a:srgbClr val="525252"/>
                </a:solidFill>
              </a:rPr>
              <a:t>Debatching</a:t>
            </a:r>
            <a:endParaRPr lang="en-US" sz="1200" dirty="0">
              <a:solidFill>
                <a:srgbClr val="525252"/>
              </a:solidFill>
            </a:endParaRPr>
          </a:p>
          <a:p>
            <a:pPr marL="285750" indent="-285750">
              <a:spcAft>
                <a:spcPts val="150"/>
              </a:spcAft>
              <a:buFont typeface="Arial" panose="020B0604020202020204" pitchFamily="34" charset="0"/>
              <a:buChar char="•"/>
            </a:pPr>
            <a:r>
              <a:rPr lang="en-US" sz="1200" dirty="0">
                <a:solidFill>
                  <a:srgbClr val="525252"/>
                </a:solidFill>
              </a:rPr>
              <a:t>Validate</a:t>
            </a:r>
          </a:p>
          <a:p>
            <a:pPr marL="285750" indent="-285750">
              <a:spcAft>
                <a:spcPts val="150"/>
              </a:spcAft>
              <a:buFont typeface="Arial" panose="020B0604020202020204" pitchFamily="34" charset="0"/>
              <a:buChar char="•"/>
            </a:pPr>
            <a:r>
              <a:rPr lang="en-US" sz="1200" dirty="0">
                <a:solidFill>
                  <a:srgbClr val="525252"/>
                </a:solidFill>
              </a:rPr>
              <a:t>Extract </a:t>
            </a:r>
            <a:r>
              <a:rPr lang="en-US" sz="1200" dirty="0" smtClean="0">
                <a:solidFill>
                  <a:srgbClr val="525252"/>
                </a:solidFill>
              </a:rPr>
              <a:t>(XPath</a:t>
            </a:r>
            <a:r>
              <a:rPr lang="en-US" sz="1200" dirty="0">
                <a:solidFill>
                  <a:srgbClr val="525252"/>
                </a:solidFill>
              </a:rPr>
              <a:t>)</a:t>
            </a:r>
          </a:p>
          <a:p>
            <a:pPr marL="285750" indent="-285750">
              <a:spcAft>
                <a:spcPts val="150"/>
              </a:spcAft>
              <a:buFont typeface="Arial" panose="020B0604020202020204" pitchFamily="34" charset="0"/>
              <a:buChar char="•"/>
            </a:pPr>
            <a:r>
              <a:rPr lang="en-US" sz="1200" dirty="0">
                <a:solidFill>
                  <a:srgbClr val="525252"/>
                </a:solidFill>
              </a:rPr>
              <a:t>Transform (+Mapper)</a:t>
            </a:r>
          </a:p>
          <a:p>
            <a:pPr marL="285750" indent="-285750">
              <a:spcAft>
                <a:spcPts val="150"/>
              </a:spcAft>
              <a:buFont typeface="Arial" panose="020B0604020202020204" pitchFamily="34" charset="0"/>
              <a:buChar char="•"/>
            </a:pPr>
            <a:r>
              <a:rPr lang="en-US" sz="1200" dirty="0" smtClean="0">
                <a:solidFill>
                  <a:srgbClr val="525252"/>
                </a:solidFill>
              </a:rPr>
              <a:t>Convert (XML-JSON)</a:t>
            </a:r>
            <a:endParaRPr lang="en-US" sz="1200" dirty="0">
              <a:solidFill>
                <a:srgbClr val="525252"/>
              </a:solidFill>
            </a:endParaRPr>
          </a:p>
          <a:p>
            <a:pPr marL="285750" indent="-285750">
              <a:spcAft>
                <a:spcPts val="150"/>
              </a:spcAft>
              <a:buFont typeface="Arial" panose="020B0604020202020204" pitchFamily="34" charset="0"/>
              <a:buChar char="•"/>
            </a:pPr>
            <a:r>
              <a:rPr lang="en-US" sz="1200" dirty="0">
                <a:solidFill>
                  <a:srgbClr val="525252"/>
                </a:solidFill>
              </a:rPr>
              <a:t>Convert (XML-FF)</a:t>
            </a:r>
          </a:p>
          <a:p>
            <a:pPr marL="285750" indent="-285750">
              <a:spcAft>
                <a:spcPts val="150"/>
              </a:spcAft>
              <a:buFont typeface="Arial" panose="020B0604020202020204" pitchFamily="34" charset="0"/>
              <a:buChar char="•"/>
            </a:pPr>
            <a:r>
              <a:rPr lang="en-US" sz="1200" dirty="0">
                <a:solidFill>
                  <a:srgbClr val="525252"/>
                </a:solidFill>
              </a:rPr>
              <a:t>X12</a:t>
            </a:r>
          </a:p>
          <a:p>
            <a:pPr marL="285750" indent="-285750">
              <a:spcAft>
                <a:spcPts val="150"/>
              </a:spcAft>
              <a:buFont typeface="Arial" panose="020B0604020202020204" pitchFamily="34" charset="0"/>
              <a:buChar char="•"/>
            </a:pPr>
            <a:r>
              <a:rPr lang="en-US" sz="1200" dirty="0">
                <a:solidFill>
                  <a:srgbClr val="525252"/>
                </a:solidFill>
              </a:rPr>
              <a:t>EDIFACT</a:t>
            </a:r>
          </a:p>
          <a:p>
            <a:pPr marL="285750" indent="-285750">
              <a:spcAft>
                <a:spcPts val="150"/>
              </a:spcAft>
              <a:buFont typeface="Arial" panose="020B0604020202020204" pitchFamily="34" charset="0"/>
              <a:buChar char="•"/>
            </a:pPr>
            <a:r>
              <a:rPr lang="en-US" sz="1200" dirty="0">
                <a:solidFill>
                  <a:srgbClr val="525252"/>
                </a:solidFill>
              </a:rPr>
              <a:t>AS2</a:t>
            </a:r>
          </a:p>
          <a:p>
            <a:pPr marL="285750" indent="-285750">
              <a:spcAft>
                <a:spcPts val="150"/>
              </a:spcAft>
              <a:buFont typeface="Arial" panose="020B0604020202020204" pitchFamily="34" charset="0"/>
              <a:buChar char="•"/>
            </a:pPr>
            <a:r>
              <a:rPr lang="en-US" sz="1200" dirty="0">
                <a:solidFill>
                  <a:srgbClr val="525252"/>
                </a:solidFill>
              </a:rPr>
              <a:t>TPMOM</a:t>
            </a:r>
          </a:p>
          <a:p>
            <a:pPr marL="285750" indent="-285750">
              <a:spcAft>
                <a:spcPts val="150"/>
              </a:spcAft>
              <a:buFont typeface="Arial" panose="020B0604020202020204" pitchFamily="34" charset="0"/>
              <a:buChar char="•"/>
            </a:pPr>
            <a:r>
              <a:rPr lang="en-US" sz="1200" dirty="0">
                <a:solidFill>
                  <a:srgbClr val="525252"/>
                </a:solidFill>
              </a:rPr>
              <a:t>Rules Engine</a:t>
            </a:r>
          </a:p>
        </p:txBody>
      </p:sp>
      <p:sp>
        <p:nvSpPr>
          <p:cNvPr id="10" name="Rectangle 9"/>
          <p:cNvSpPr/>
          <p:nvPr/>
        </p:nvSpPr>
        <p:spPr>
          <a:xfrm>
            <a:off x="492638" y="1372528"/>
            <a:ext cx="1340239" cy="341632"/>
          </a:xfrm>
          <a:prstGeom prst="rect">
            <a:avLst/>
          </a:prstGeom>
        </p:spPr>
        <p:txBody>
          <a:bodyPr wrap="none">
            <a:spAutoFit/>
          </a:bodyPr>
          <a:lstStyle/>
          <a:p>
            <a:pPr>
              <a:lnSpc>
                <a:spcPct val="90000"/>
              </a:lnSpc>
            </a:pPr>
            <a:r>
              <a:rPr lang="en-US" sz="1800" dirty="0">
                <a:solidFill>
                  <a:srgbClr val="525252"/>
                </a:solidFill>
              </a:rPr>
              <a:t>Connectors</a:t>
            </a:r>
            <a:endParaRPr lang="en-US" sz="2400" dirty="0">
              <a:solidFill>
                <a:srgbClr val="525252"/>
              </a:solidFill>
            </a:endParaRPr>
          </a:p>
        </p:txBody>
      </p:sp>
      <p:sp>
        <p:nvSpPr>
          <p:cNvPr id="11" name="Rectangle 10"/>
          <p:cNvSpPr/>
          <p:nvPr/>
        </p:nvSpPr>
        <p:spPr>
          <a:xfrm>
            <a:off x="492638" y="4557311"/>
            <a:ext cx="1133644" cy="369332"/>
          </a:xfrm>
          <a:prstGeom prst="rect">
            <a:avLst/>
          </a:prstGeom>
        </p:spPr>
        <p:txBody>
          <a:bodyPr wrap="none">
            <a:spAutoFit/>
          </a:bodyPr>
          <a:lstStyle/>
          <a:p>
            <a:r>
              <a:rPr lang="en-US" sz="1800" dirty="0">
                <a:solidFill>
                  <a:srgbClr val="525252"/>
                </a:solidFill>
              </a:rPr>
              <a:t>Protocols</a:t>
            </a:r>
          </a:p>
        </p:txBody>
      </p:sp>
      <p:sp>
        <p:nvSpPr>
          <p:cNvPr id="12" name="Rectangle 11"/>
          <p:cNvSpPr/>
          <p:nvPr/>
        </p:nvSpPr>
        <p:spPr>
          <a:xfrm>
            <a:off x="2828823" y="4585011"/>
            <a:ext cx="1750031" cy="341632"/>
          </a:xfrm>
          <a:prstGeom prst="rect">
            <a:avLst/>
          </a:prstGeom>
        </p:spPr>
        <p:txBody>
          <a:bodyPr wrap="none">
            <a:spAutoFit/>
          </a:bodyPr>
          <a:lstStyle/>
          <a:p>
            <a:pPr>
              <a:lnSpc>
                <a:spcPct val="90000"/>
              </a:lnSpc>
            </a:pPr>
            <a:r>
              <a:rPr lang="en-US" sz="1800" dirty="0" smtClean="0">
                <a:solidFill>
                  <a:srgbClr val="525252"/>
                </a:solidFill>
              </a:rPr>
              <a:t>BizTalk Services</a:t>
            </a:r>
            <a:endParaRPr lang="en-US" sz="2400" dirty="0">
              <a:solidFill>
                <a:srgbClr val="525252"/>
              </a:solidFill>
            </a:endParaRPr>
          </a:p>
        </p:txBody>
      </p:sp>
    </p:spTree>
    <p:extLst>
      <p:ext uri="{BB962C8B-B14F-4D97-AF65-F5344CB8AC3E}">
        <p14:creationId xmlns:p14="http://schemas.microsoft.com/office/powerpoint/2010/main" val="365962475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2"/>
          </p:nvPr>
        </p:nvSpPr>
        <p:spPr/>
        <p:txBody>
          <a:bodyPr/>
          <a:lstStyle/>
          <a:p>
            <a:r>
              <a:rPr lang="en-US" dirty="0" smtClean="0"/>
              <a:t>Wade Wegner</a:t>
            </a:r>
          </a:p>
          <a:p>
            <a:r>
              <a:rPr lang="en-US" dirty="0" smtClean="0"/>
              <a:t>Program Manager, Azure AppPlat</a:t>
            </a:r>
          </a:p>
          <a:p>
            <a:r>
              <a:rPr lang="en-US" dirty="0" smtClean="0"/>
              <a:t>@</a:t>
            </a:r>
            <a:r>
              <a:rPr lang="en-US" dirty="0" err="1" smtClean="0"/>
              <a:t>WadeWegner</a:t>
            </a:r>
            <a:endParaRPr lang="en-US" dirty="0" smtClean="0"/>
          </a:p>
        </p:txBody>
      </p:sp>
      <p:sp>
        <p:nvSpPr>
          <p:cNvPr id="2" name="Title 1"/>
          <p:cNvSpPr>
            <a:spLocks noGrp="1"/>
          </p:cNvSpPr>
          <p:nvPr>
            <p:ph type="ctrTitle"/>
          </p:nvPr>
        </p:nvSpPr>
        <p:spPr/>
        <p:txBody>
          <a:bodyPr/>
          <a:lstStyle/>
          <a:p>
            <a:r>
              <a:rPr lang="en-US" b="1" dirty="0"/>
              <a:t>Azure API Apps for Web, Mobile and Logic Apps</a:t>
            </a:r>
            <a:endParaRPr lang="en-US" dirty="0"/>
          </a:p>
        </p:txBody>
      </p:sp>
      <p:sp>
        <p:nvSpPr>
          <p:cNvPr id="6" name="Text Placeholder 5"/>
          <p:cNvSpPr>
            <a:spLocks noGrp="1"/>
          </p:cNvSpPr>
          <p:nvPr>
            <p:ph type="body" sz="quarter" idx="13"/>
          </p:nvPr>
        </p:nvSpPr>
        <p:spPr/>
        <p:txBody>
          <a:bodyPr/>
          <a:lstStyle/>
          <a:p>
            <a:r>
              <a:rPr lang="en-US" dirty="0"/>
              <a:t>2-760</a:t>
            </a:r>
          </a:p>
        </p:txBody>
      </p:sp>
    </p:spTree>
    <p:extLst>
      <p:ext uri="{BB962C8B-B14F-4D97-AF65-F5344CB8AC3E}">
        <p14:creationId xmlns:p14="http://schemas.microsoft.com/office/powerpoint/2010/main" val="1271149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4001095"/>
          </a:xfrm>
        </p:spPr>
        <p:txBody>
          <a:bodyPr/>
          <a:lstStyle/>
          <a:p>
            <a:r>
              <a:rPr lang="en-US" dirty="0" smtClean="0"/>
              <a:t>Visually create business process and workflows</a:t>
            </a:r>
          </a:p>
          <a:p>
            <a:r>
              <a:rPr lang="en-US" dirty="0" smtClean="0"/>
              <a:t>Deliver integration capabilities in Web, Mobile, and API Apps</a:t>
            </a:r>
          </a:p>
          <a:p>
            <a:r>
              <a:rPr lang="en-US" dirty="0" smtClean="0"/>
              <a:t>Integrate with your SaaS and enterprise applications</a:t>
            </a:r>
          </a:p>
          <a:p>
            <a:r>
              <a:rPr lang="en-US" dirty="0" smtClean="0"/>
              <a:t>Automate EAI/B2B and business processes</a:t>
            </a:r>
          </a:p>
          <a:p>
            <a:r>
              <a:rPr lang="en-US" dirty="0" smtClean="0"/>
              <a:t>Connect to on-premises data</a:t>
            </a:r>
            <a:endParaRPr lang="en-US" dirty="0"/>
          </a:p>
        </p:txBody>
      </p:sp>
      <p:sp>
        <p:nvSpPr>
          <p:cNvPr id="3" name="Title 2"/>
          <p:cNvSpPr>
            <a:spLocks noGrp="1"/>
          </p:cNvSpPr>
          <p:nvPr>
            <p:ph type="title"/>
          </p:nvPr>
        </p:nvSpPr>
        <p:spPr/>
        <p:txBody>
          <a:bodyPr/>
          <a:lstStyle/>
          <a:p>
            <a:r>
              <a:rPr lang="en-US" dirty="0" smtClean="0"/>
              <a:t>Logic Apps</a:t>
            </a:r>
            <a:endParaRPr lang="en-US" dirty="0"/>
          </a:p>
        </p:txBody>
      </p:sp>
    </p:spTree>
    <p:extLst>
      <p:ext uri="{BB962C8B-B14F-4D97-AF65-F5344CB8AC3E}">
        <p14:creationId xmlns:p14="http://schemas.microsoft.com/office/powerpoint/2010/main" val="1515692622"/>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DEMO: Deploying and Consuming SaaS Connectors in Logic Apps</a:t>
            </a:r>
            <a:endParaRPr lang="en-US" dirty="0"/>
          </a:p>
        </p:txBody>
      </p:sp>
    </p:spTree>
    <p:extLst>
      <p:ext uri="{BB962C8B-B14F-4D97-AF65-F5344CB8AC3E}">
        <p14:creationId xmlns:p14="http://schemas.microsoft.com/office/powerpoint/2010/main" val="1826375640"/>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4555093"/>
          </a:xfrm>
        </p:spPr>
        <p:txBody>
          <a:bodyPr/>
          <a:lstStyle/>
          <a:p>
            <a:r>
              <a:rPr lang="en-US" dirty="0" smtClean="0"/>
              <a:t>Azure API Apps provide new benefits for building, deploying, and running APIs on Azure</a:t>
            </a:r>
          </a:p>
          <a:p>
            <a:r>
              <a:rPr lang="en-US" dirty="0" smtClean="0"/>
              <a:t>Many ways to secure your APIs</a:t>
            </a:r>
          </a:p>
          <a:p>
            <a:r>
              <a:rPr lang="en-US" dirty="0" smtClean="0"/>
              <a:t>Metadata support for rich client interactivity</a:t>
            </a:r>
          </a:p>
          <a:p>
            <a:r>
              <a:rPr lang="en-US" dirty="0" smtClean="0"/>
              <a:t>Multiple ways to connect to on-premises resources</a:t>
            </a:r>
          </a:p>
          <a:p>
            <a:r>
              <a:rPr lang="en-US" dirty="0" smtClean="0"/>
              <a:t>Easy to use existing Connectors to consume your SaaS services</a:t>
            </a:r>
          </a:p>
        </p:txBody>
      </p:sp>
      <p:sp>
        <p:nvSpPr>
          <p:cNvPr id="3" name="Title 2"/>
          <p:cNvSpPr>
            <a:spLocks noGrp="1"/>
          </p:cNvSpPr>
          <p:nvPr>
            <p:ph type="title"/>
          </p:nvPr>
        </p:nvSpPr>
        <p:spPr/>
        <p:txBody>
          <a:bodyPr/>
          <a:lstStyle/>
          <a:p>
            <a:r>
              <a:rPr lang="en-US" dirty="0" smtClean="0"/>
              <a:t>Summary</a:t>
            </a:r>
            <a:endParaRPr lang="en-US" dirty="0"/>
          </a:p>
        </p:txBody>
      </p:sp>
    </p:spTree>
    <p:extLst>
      <p:ext uri="{BB962C8B-B14F-4D97-AF65-F5344CB8AC3E}">
        <p14:creationId xmlns:p14="http://schemas.microsoft.com/office/powerpoint/2010/main" val="1345641412"/>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5481" y="1213175"/>
            <a:ext cx="11885514" cy="2769989"/>
          </a:xfrm>
        </p:spPr>
        <p:txBody>
          <a:bodyPr/>
          <a:lstStyle/>
          <a:p>
            <a:r>
              <a:rPr lang="en-US" dirty="0" smtClean="0"/>
              <a:t>Public Gallery Self-Service Publishing</a:t>
            </a:r>
          </a:p>
          <a:p>
            <a:r>
              <a:rPr lang="en-US" dirty="0" smtClean="0"/>
              <a:t>Private/Organizational Gallery</a:t>
            </a:r>
          </a:p>
          <a:p>
            <a:r>
              <a:rPr lang="en-US" dirty="0" smtClean="0"/>
              <a:t>Monetization</a:t>
            </a:r>
          </a:p>
          <a:p>
            <a:r>
              <a:rPr lang="en-US" dirty="0" smtClean="0"/>
              <a:t>Better APIM integration</a:t>
            </a:r>
            <a:endParaRPr lang="en-US" dirty="0"/>
          </a:p>
        </p:txBody>
      </p:sp>
      <p:sp>
        <p:nvSpPr>
          <p:cNvPr id="3" name="Title 2"/>
          <p:cNvSpPr>
            <a:spLocks noGrp="1"/>
          </p:cNvSpPr>
          <p:nvPr>
            <p:ph type="title"/>
          </p:nvPr>
        </p:nvSpPr>
        <p:spPr/>
        <p:txBody>
          <a:bodyPr/>
          <a:lstStyle/>
          <a:p>
            <a:r>
              <a:rPr lang="en-US" dirty="0" smtClean="0"/>
              <a:t>Future</a:t>
            </a:r>
            <a:endParaRPr lang="en-US" dirty="0"/>
          </a:p>
        </p:txBody>
      </p:sp>
    </p:spTree>
    <p:extLst>
      <p:ext uri="{BB962C8B-B14F-4D97-AF65-F5344CB8AC3E}">
        <p14:creationId xmlns:p14="http://schemas.microsoft.com/office/powerpoint/2010/main" val="1740324541"/>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5478423"/>
          </a:xfrm>
        </p:spPr>
        <p:txBody>
          <a:bodyPr/>
          <a:lstStyle/>
          <a:p>
            <a:r>
              <a:rPr lang="en-US" dirty="0" smtClean="0"/>
              <a:t>Azure Documentation: </a:t>
            </a:r>
            <a:r>
              <a:rPr lang="en-US" dirty="0" smtClean="0">
                <a:hlinkClick r:id="rId2"/>
              </a:rPr>
              <a:t>http://aka.ms/apiappdocs</a:t>
            </a:r>
            <a:endParaRPr lang="en-US" dirty="0" smtClean="0"/>
          </a:p>
          <a:p>
            <a:r>
              <a:rPr lang="en-US" dirty="0"/>
              <a:t>Feedback: </a:t>
            </a:r>
            <a:r>
              <a:rPr lang="en-US" dirty="0">
                <a:hlinkClick r:id="rId3"/>
              </a:rPr>
              <a:t>http://</a:t>
            </a:r>
            <a:r>
              <a:rPr lang="en-US" dirty="0" smtClean="0">
                <a:hlinkClick r:id="rId3"/>
              </a:rPr>
              <a:t>aka.ms/apiappsfeedback</a:t>
            </a:r>
            <a:endParaRPr lang="en-US" dirty="0" smtClean="0"/>
          </a:p>
          <a:p>
            <a:r>
              <a:rPr lang="en-US" dirty="0" smtClean="0"/>
              <a:t>Forum</a:t>
            </a:r>
            <a:r>
              <a:rPr lang="en-US" dirty="0"/>
              <a:t>: </a:t>
            </a:r>
            <a:r>
              <a:rPr lang="en-US" dirty="0">
                <a:hlinkClick r:id="rId4"/>
              </a:rPr>
              <a:t>http://</a:t>
            </a:r>
            <a:r>
              <a:rPr lang="en-US" dirty="0" smtClean="0">
                <a:hlinkClick r:id="rId4"/>
              </a:rPr>
              <a:t>aka.ms/apiappsforum</a:t>
            </a:r>
            <a:endParaRPr lang="en-US" dirty="0" smtClean="0"/>
          </a:p>
          <a:p>
            <a:endParaRPr lang="en-US" dirty="0"/>
          </a:p>
          <a:p>
            <a:pPr marL="0" indent="0">
              <a:buNone/>
            </a:pPr>
            <a:r>
              <a:rPr lang="en-US" dirty="0" smtClean="0"/>
              <a:t>@</a:t>
            </a:r>
            <a:r>
              <a:rPr lang="en-US" dirty="0" err="1" smtClean="0"/>
              <a:t>WadeWegner</a:t>
            </a:r>
            <a:endParaRPr lang="en-US" dirty="0" smtClean="0"/>
          </a:p>
          <a:p>
            <a:pPr marL="0" indent="0">
              <a:buNone/>
            </a:pPr>
            <a:r>
              <a:rPr lang="en-US" dirty="0" smtClean="0"/>
              <a:t>wwegner@microsoft.com</a:t>
            </a:r>
          </a:p>
          <a:p>
            <a:endParaRPr lang="en-US" dirty="0" smtClean="0"/>
          </a:p>
          <a:p>
            <a:endParaRPr lang="en-US" dirty="0"/>
          </a:p>
        </p:txBody>
      </p:sp>
      <p:sp>
        <p:nvSpPr>
          <p:cNvPr id="3" name="Title 2"/>
          <p:cNvSpPr>
            <a:spLocks noGrp="1"/>
          </p:cNvSpPr>
          <p:nvPr>
            <p:ph type="title"/>
          </p:nvPr>
        </p:nvSpPr>
        <p:spPr/>
        <p:txBody>
          <a:bodyPr/>
          <a:lstStyle/>
          <a:p>
            <a:r>
              <a:rPr lang="en-US" dirty="0" smtClean="0"/>
              <a:t>Learn More</a:t>
            </a:r>
            <a:endParaRPr lang="en-US" dirty="0"/>
          </a:p>
        </p:txBody>
      </p:sp>
    </p:spTree>
    <p:extLst>
      <p:ext uri="{BB962C8B-B14F-4D97-AF65-F5344CB8AC3E}">
        <p14:creationId xmlns:p14="http://schemas.microsoft.com/office/powerpoint/2010/main" val="4149007835"/>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bwMode="auto">
          <a:xfrm>
            <a:off x="930276" y="1744662"/>
            <a:ext cx="10926761" cy="4648200"/>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1188720" tIns="146304" rIns="548640" bIns="146304" rtlCol="0" anchor="t" anchorCtr="0"/>
          <a:lstStyle/>
          <a:p>
            <a:pPr fontAlgn="ctr">
              <a:lnSpc>
                <a:spcPct val="85000"/>
              </a:lnSpc>
              <a:spcAft>
                <a:spcPts val="3600"/>
              </a:spcAft>
              <a:buSzPct val="90000"/>
            </a:pPr>
            <a:r>
              <a:rPr lang="en-US" sz="3600" dirty="0">
                <a:gradFill>
                  <a:gsLst>
                    <a:gs pos="20354">
                      <a:srgbClr val="FFFFFF"/>
                    </a:gs>
                    <a:gs pos="46000">
                      <a:srgbClr val="FFFFFF"/>
                    </a:gs>
                  </a:gsLst>
                  <a:lin ang="5400000" scaled="0"/>
                </a:gradFill>
                <a:latin typeface="Segoe UI Light"/>
              </a:rPr>
              <a:t>Improve your skills by enrolling in our </a:t>
            </a:r>
            <a:r>
              <a:rPr lang="en-US" sz="3600" dirty="0" smtClean="0">
                <a:gradFill>
                  <a:gsLst>
                    <a:gs pos="20354">
                      <a:srgbClr val="FFFFFF"/>
                    </a:gs>
                    <a:gs pos="46000">
                      <a:srgbClr val="FFFFFF"/>
                    </a:gs>
                  </a:gsLst>
                  <a:lin ang="5400000" scaled="0"/>
                </a:gradFill>
                <a:latin typeface="Segoe UI Light"/>
              </a:rPr>
              <a:t/>
            </a:r>
            <a:br>
              <a:rPr lang="en-US" sz="3600" dirty="0" smtClean="0">
                <a:gradFill>
                  <a:gsLst>
                    <a:gs pos="20354">
                      <a:srgbClr val="FFFFFF"/>
                    </a:gs>
                    <a:gs pos="46000">
                      <a:srgbClr val="FFFFFF"/>
                    </a:gs>
                  </a:gsLst>
                  <a:lin ang="5400000" scaled="0"/>
                </a:gradFill>
                <a:latin typeface="Segoe UI Light"/>
              </a:rPr>
            </a:br>
            <a:r>
              <a:rPr lang="en-US" sz="3600" dirty="0" smtClean="0">
                <a:gradFill>
                  <a:gsLst>
                    <a:gs pos="20354">
                      <a:srgbClr val="FFFFFF"/>
                    </a:gs>
                    <a:gs pos="46000">
                      <a:srgbClr val="FFFFFF"/>
                    </a:gs>
                  </a:gsLst>
                  <a:lin ang="5400000" scaled="0"/>
                </a:gradFill>
                <a:latin typeface="Segoe UI Light"/>
                <a:hlinkClick r:id="rId2"/>
              </a:rPr>
              <a:t>free </a:t>
            </a:r>
            <a:r>
              <a:rPr lang="en-US" sz="3600" dirty="0">
                <a:gradFill>
                  <a:gsLst>
                    <a:gs pos="20354">
                      <a:srgbClr val="FFFFFF"/>
                    </a:gs>
                    <a:gs pos="46000">
                      <a:srgbClr val="FFFFFF"/>
                    </a:gs>
                  </a:gsLst>
                  <a:lin ang="5400000" scaled="0"/>
                </a:gradFill>
                <a:latin typeface="Segoe UI Light"/>
                <a:hlinkClick r:id="rId2"/>
              </a:rPr>
              <a:t>cloud development courses </a:t>
            </a:r>
            <a:r>
              <a:rPr lang="en-US" sz="3600" dirty="0">
                <a:gradFill>
                  <a:gsLst>
                    <a:gs pos="20354">
                      <a:srgbClr val="FFFFFF"/>
                    </a:gs>
                    <a:gs pos="46000">
                      <a:srgbClr val="FFFFFF"/>
                    </a:gs>
                  </a:gsLst>
                  <a:lin ang="5400000" scaled="0"/>
                </a:gradFill>
                <a:latin typeface="Segoe UI Light"/>
              </a:rPr>
              <a:t>at the Microsoft Virtual Academy.</a:t>
            </a:r>
          </a:p>
          <a:p>
            <a:pPr fontAlgn="ctr">
              <a:lnSpc>
                <a:spcPct val="85000"/>
              </a:lnSpc>
              <a:spcAft>
                <a:spcPts val="3600"/>
              </a:spcAft>
              <a:buSzPct val="90000"/>
            </a:pPr>
            <a:r>
              <a:rPr lang="en-US" sz="3600" dirty="0">
                <a:gradFill>
                  <a:gsLst>
                    <a:gs pos="20354">
                      <a:srgbClr val="FFFFFF"/>
                    </a:gs>
                    <a:gs pos="46000">
                      <a:srgbClr val="FFFFFF"/>
                    </a:gs>
                  </a:gsLst>
                  <a:lin ang="5400000" scaled="0"/>
                </a:gradFill>
                <a:latin typeface="Segoe UI Light"/>
                <a:hlinkClick r:id="rId3"/>
              </a:rPr>
              <a:t>Try Microsoft Azure for free </a:t>
            </a:r>
            <a:r>
              <a:rPr lang="en-US" sz="3600" dirty="0">
                <a:gradFill>
                  <a:gsLst>
                    <a:gs pos="20354">
                      <a:srgbClr val="FFFFFF"/>
                    </a:gs>
                    <a:gs pos="46000">
                      <a:srgbClr val="FFFFFF"/>
                    </a:gs>
                  </a:gsLst>
                  <a:lin ang="5400000" scaled="0"/>
                </a:gradFill>
                <a:latin typeface="Segoe UI Light"/>
              </a:rPr>
              <a:t>and deploy your first cloud solution in under 5 minutes!</a:t>
            </a:r>
          </a:p>
          <a:p>
            <a:pPr fontAlgn="ctr">
              <a:lnSpc>
                <a:spcPct val="85000"/>
              </a:lnSpc>
              <a:spcAft>
                <a:spcPts val="3600"/>
              </a:spcAft>
              <a:buSzPct val="90000"/>
            </a:pPr>
            <a:r>
              <a:rPr lang="en-US" sz="3600" dirty="0">
                <a:gradFill>
                  <a:gsLst>
                    <a:gs pos="20354">
                      <a:srgbClr val="FFFFFF"/>
                    </a:gs>
                    <a:gs pos="46000">
                      <a:srgbClr val="FFFFFF"/>
                    </a:gs>
                  </a:gsLst>
                  <a:lin ang="5400000" scaled="0"/>
                </a:gradFill>
                <a:latin typeface="Segoe UI Light"/>
              </a:rPr>
              <a:t>Easily build web and mobile apps for any platform with </a:t>
            </a:r>
            <a:r>
              <a:rPr lang="en-US" sz="3600" dirty="0" err="1">
                <a:gradFill>
                  <a:gsLst>
                    <a:gs pos="20354">
                      <a:srgbClr val="FFFFFF"/>
                    </a:gs>
                    <a:gs pos="46000">
                      <a:srgbClr val="FFFFFF"/>
                    </a:gs>
                  </a:gsLst>
                  <a:lin ang="5400000" scaled="0"/>
                </a:gradFill>
                <a:latin typeface="Segoe UI Light"/>
                <a:hlinkClick r:id="rId4"/>
              </a:rPr>
              <a:t>AzureAppService</a:t>
            </a:r>
            <a:r>
              <a:rPr lang="en-US" sz="3600" dirty="0">
                <a:gradFill>
                  <a:gsLst>
                    <a:gs pos="20354">
                      <a:srgbClr val="FFFFFF"/>
                    </a:gs>
                    <a:gs pos="46000">
                      <a:srgbClr val="FFFFFF"/>
                    </a:gs>
                  </a:gsLst>
                  <a:lin ang="5400000" scaled="0"/>
                </a:gradFill>
                <a:latin typeface="Segoe UI Light"/>
                <a:hlinkClick r:id="rId4"/>
              </a:rPr>
              <a:t> for free</a:t>
            </a:r>
            <a:r>
              <a:rPr lang="en-US" sz="3600" dirty="0">
                <a:gradFill>
                  <a:gsLst>
                    <a:gs pos="20354">
                      <a:srgbClr val="FFFFFF"/>
                    </a:gs>
                    <a:gs pos="46000">
                      <a:srgbClr val="FFFFFF"/>
                    </a:gs>
                  </a:gsLst>
                  <a:lin ang="5400000" scaled="0"/>
                </a:gradFill>
                <a:latin typeface="Segoe UI Light"/>
              </a:rPr>
              <a:t>.</a:t>
            </a:r>
          </a:p>
        </p:txBody>
      </p:sp>
      <p:sp>
        <p:nvSpPr>
          <p:cNvPr id="2" name="Title 1"/>
          <p:cNvSpPr>
            <a:spLocks noGrp="1"/>
          </p:cNvSpPr>
          <p:nvPr>
            <p:ph type="title"/>
          </p:nvPr>
        </p:nvSpPr>
        <p:spPr/>
        <p:txBody>
          <a:bodyPr/>
          <a:lstStyle/>
          <a:p>
            <a:r>
              <a:rPr lang="en-US" smtClean="0"/>
              <a:t>Resources</a:t>
            </a:r>
            <a:endParaRPr lang="en-US" dirty="0"/>
          </a:p>
        </p:txBody>
      </p:sp>
      <p:sp useBgFill="1">
        <p:nvSpPr>
          <p:cNvPr id="7" name="Oval 6"/>
          <p:cNvSpPr/>
          <p:nvPr/>
        </p:nvSpPr>
        <p:spPr bwMode="auto">
          <a:xfrm>
            <a:off x="427037" y="1212849"/>
            <a:ext cx="1524000" cy="1524000"/>
          </a:xfrm>
          <a:prstGeom prst="ellipse">
            <a:avLst/>
          </a:prstGeom>
          <a:ln w="5715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9" name="Freeform 17"/>
          <p:cNvSpPr>
            <a:spLocks noChangeAspect="1" noEditPoints="1"/>
          </p:cNvSpPr>
          <p:nvPr/>
        </p:nvSpPr>
        <p:spPr bwMode="auto">
          <a:xfrm>
            <a:off x="892174" y="1504980"/>
            <a:ext cx="593726" cy="939738"/>
          </a:xfrm>
          <a:custGeom>
            <a:avLst/>
            <a:gdLst>
              <a:gd name="T0" fmla="*/ 0 w 61"/>
              <a:gd name="T1" fmla="*/ 0 h 98"/>
              <a:gd name="T2" fmla="*/ 0 w 61"/>
              <a:gd name="T3" fmla="*/ 98 h 98"/>
              <a:gd name="T4" fmla="*/ 61 w 61"/>
              <a:gd name="T5" fmla="*/ 98 h 98"/>
              <a:gd name="T6" fmla="*/ 61 w 61"/>
              <a:gd name="T7" fmla="*/ 0 h 98"/>
              <a:gd name="T8" fmla="*/ 0 w 61"/>
              <a:gd name="T9" fmla="*/ 0 h 98"/>
              <a:gd name="T10" fmla="*/ 55 w 61"/>
              <a:gd name="T11" fmla="*/ 92 h 98"/>
              <a:gd name="T12" fmla="*/ 6 w 61"/>
              <a:gd name="T13" fmla="*/ 92 h 98"/>
              <a:gd name="T14" fmla="*/ 6 w 61"/>
              <a:gd name="T15" fmla="*/ 7 h 98"/>
              <a:gd name="T16" fmla="*/ 55 w 61"/>
              <a:gd name="T17" fmla="*/ 7 h 98"/>
              <a:gd name="T18" fmla="*/ 55 w 61"/>
              <a:gd name="T19" fmla="*/ 92 h 98"/>
              <a:gd name="T20" fmla="*/ 28 w 61"/>
              <a:gd name="T21" fmla="*/ 80 h 98"/>
              <a:gd name="T22" fmla="*/ 34 w 61"/>
              <a:gd name="T23" fmla="*/ 80 h 98"/>
              <a:gd name="T24" fmla="*/ 34 w 61"/>
              <a:gd name="T25" fmla="*/ 86 h 98"/>
              <a:gd name="T26" fmla="*/ 28 w 61"/>
              <a:gd name="T27" fmla="*/ 86 h 98"/>
              <a:gd name="T28" fmla="*/ 28 w 61"/>
              <a:gd name="T29" fmla="*/ 80 h 98"/>
              <a:gd name="T30" fmla="*/ 40 w 61"/>
              <a:gd name="T31" fmla="*/ 41 h 98"/>
              <a:gd name="T32" fmla="*/ 39 w 61"/>
              <a:gd name="T33" fmla="*/ 41 h 98"/>
              <a:gd name="T34" fmla="*/ 31 w 61"/>
              <a:gd name="T35" fmla="*/ 35 h 98"/>
              <a:gd name="T36" fmla="*/ 24 w 61"/>
              <a:gd name="T37" fmla="*/ 39 h 98"/>
              <a:gd name="T38" fmla="*/ 24 w 61"/>
              <a:gd name="T39" fmla="*/ 38 h 98"/>
              <a:gd name="T40" fmla="*/ 23 w 61"/>
              <a:gd name="T41" fmla="*/ 38 h 98"/>
              <a:gd name="T42" fmla="*/ 17 w 61"/>
              <a:gd name="T43" fmla="*/ 45 h 98"/>
              <a:gd name="T44" fmla="*/ 23 w 61"/>
              <a:gd name="T45" fmla="*/ 51 h 98"/>
              <a:gd name="T46" fmla="*/ 40 w 61"/>
              <a:gd name="T47" fmla="*/ 51 h 98"/>
              <a:gd name="T48" fmla="*/ 45 w 61"/>
              <a:gd name="T49" fmla="*/ 46 h 98"/>
              <a:gd name="T50" fmla="*/ 40 w 61"/>
              <a:gd name="T51" fmla="*/ 41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1" h="98">
                <a:moveTo>
                  <a:pt x="0" y="0"/>
                </a:moveTo>
                <a:cubicBezTo>
                  <a:pt x="0" y="98"/>
                  <a:pt x="0" y="98"/>
                  <a:pt x="0" y="98"/>
                </a:cubicBezTo>
                <a:cubicBezTo>
                  <a:pt x="61" y="98"/>
                  <a:pt x="61" y="98"/>
                  <a:pt x="61" y="98"/>
                </a:cubicBezTo>
                <a:cubicBezTo>
                  <a:pt x="61" y="0"/>
                  <a:pt x="61" y="0"/>
                  <a:pt x="61" y="0"/>
                </a:cubicBezTo>
                <a:lnTo>
                  <a:pt x="0" y="0"/>
                </a:lnTo>
                <a:close/>
                <a:moveTo>
                  <a:pt x="55" y="92"/>
                </a:moveTo>
                <a:cubicBezTo>
                  <a:pt x="6" y="92"/>
                  <a:pt x="6" y="92"/>
                  <a:pt x="6" y="92"/>
                </a:cubicBezTo>
                <a:cubicBezTo>
                  <a:pt x="6" y="7"/>
                  <a:pt x="6" y="7"/>
                  <a:pt x="6" y="7"/>
                </a:cubicBezTo>
                <a:cubicBezTo>
                  <a:pt x="55" y="7"/>
                  <a:pt x="55" y="7"/>
                  <a:pt x="55" y="7"/>
                </a:cubicBezTo>
                <a:lnTo>
                  <a:pt x="55" y="92"/>
                </a:lnTo>
                <a:close/>
                <a:moveTo>
                  <a:pt x="28" y="80"/>
                </a:moveTo>
                <a:cubicBezTo>
                  <a:pt x="34" y="80"/>
                  <a:pt x="34" y="80"/>
                  <a:pt x="34" y="80"/>
                </a:cubicBezTo>
                <a:cubicBezTo>
                  <a:pt x="34" y="86"/>
                  <a:pt x="34" y="86"/>
                  <a:pt x="34" y="86"/>
                </a:cubicBezTo>
                <a:cubicBezTo>
                  <a:pt x="28" y="86"/>
                  <a:pt x="28" y="86"/>
                  <a:pt x="28" y="86"/>
                </a:cubicBezTo>
                <a:lnTo>
                  <a:pt x="28" y="80"/>
                </a:lnTo>
                <a:close/>
                <a:moveTo>
                  <a:pt x="40" y="41"/>
                </a:moveTo>
                <a:cubicBezTo>
                  <a:pt x="39" y="41"/>
                  <a:pt x="39" y="41"/>
                  <a:pt x="39" y="41"/>
                </a:cubicBezTo>
                <a:cubicBezTo>
                  <a:pt x="38" y="37"/>
                  <a:pt x="35" y="35"/>
                  <a:pt x="31" y="35"/>
                </a:cubicBezTo>
                <a:cubicBezTo>
                  <a:pt x="28" y="35"/>
                  <a:pt x="25" y="36"/>
                  <a:pt x="24" y="39"/>
                </a:cubicBezTo>
                <a:cubicBezTo>
                  <a:pt x="24" y="39"/>
                  <a:pt x="24" y="39"/>
                  <a:pt x="24" y="38"/>
                </a:cubicBezTo>
                <a:cubicBezTo>
                  <a:pt x="23" y="38"/>
                  <a:pt x="23" y="38"/>
                  <a:pt x="23" y="38"/>
                </a:cubicBezTo>
                <a:cubicBezTo>
                  <a:pt x="19" y="38"/>
                  <a:pt x="17" y="41"/>
                  <a:pt x="17" y="45"/>
                </a:cubicBezTo>
                <a:cubicBezTo>
                  <a:pt x="17" y="48"/>
                  <a:pt x="20" y="51"/>
                  <a:pt x="23" y="51"/>
                </a:cubicBezTo>
                <a:cubicBezTo>
                  <a:pt x="40" y="51"/>
                  <a:pt x="40" y="51"/>
                  <a:pt x="40" y="51"/>
                </a:cubicBezTo>
                <a:cubicBezTo>
                  <a:pt x="42" y="51"/>
                  <a:pt x="45" y="49"/>
                  <a:pt x="45" y="46"/>
                </a:cubicBezTo>
                <a:cubicBezTo>
                  <a:pt x="45" y="43"/>
                  <a:pt x="42" y="41"/>
                  <a:pt x="40" y="41"/>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defTabSz="914400"/>
            <a:endParaRPr lang="en-US" dirty="0">
              <a:solidFill>
                <a:srgbClr val="404040"/>
              </a:solidFill>
            </a:endParaRPr>
          </a:p>
        </p:txBody>
      </p:sp>
    </p:spTree>
    <p:extLst>
      <p:ext uri="{BB962C8B-B14F-4D97-AF65-F5344CB8AC3E}">
        <p14:creationId xmlns:p14="http://schemas.microsoft.com/office/powerpoint/2010/main" val="1574400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8330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5"/>
          </p:nvPr>
        </p:nvSpPr>
        <p:spPr/>
        <p:txBody>
          <a:bodyPr/>
          <a:lstStyle/>
          <a:p>
            <a:r>
              <a:rPr lang="en-US" dirty="0" smtClean="0"/>
              <a:t>Challenges authoring and consuming APIs</a:t>
            </a:r>
          </a:p>
          <a:p>
            <a:r>
              <a:rPr lang="en-US" dirty="0" smtClean="0"/>
              <a:t>API Apps overview &amp; architecture</a:t>
            </a:r>
          </a:p>
          <a:p>
            <a:r>
              <a:rPr lang="en-US" dirty="0" smtClean="0"/>
              <a:t>Authentication</a:t>
            </a:r>
          </a:p>
          <a:p>
            <a:r>
              <a:rPr lang="en-US" dirty="0" smtClean="0"/>
              <a:t>Languages, tools, and SDKs</a:t>
            </a:r>
          </a:p>
          <a:p>
            <a:r>
              <a:rPr lang="en-US"/>
              <a:t>On-Premises</a:t>
            </a:r>
          </a:p>
          <a:p>
            <a:r>
              <a:rPr lang="en-US" smtClean="0"/>
              <a:t>SaaS </a:t>
            </a:r>
            <a:r>
              <a:rPr lang="en-US" dirty="0" smtClean="0"/>
              <a:t>Connectors</a:t>
            </a:r>
          </a:p>
          <a:p>
            <a:r>
              <a:rPr lang="en-US" dirty="0" smtClean="0"/>
              <a:t>Supporting Logic Apps</a:t>
            </a:r>
          </a:p>
        </p:txBody>
      </p:sp>
      <p:sp>
        <p:nvSpPr>
          <p:cNvPr id="7" name="Title 6"/>
          <p:cNvSpPr>
            <a:spLocks noGrp="1"/>
          </p:cNvSpPr>
          <p:nvPr>
            <p:ph type="ctrTitle"/>
          </p:nvPr>
        </p:nvSpPr>
        <p:spPr/>
        <p:txBody>
          <a:bodyPr/>
          <a:lstStyle/>
          <a:p>
            <a:r>
              <a:rPr lang="en-US" dirty="0" smtClean="0"/>
              <a:t>Agenda</a:t>
            </a:r>
            <a:endParaRPr lang="en-US" dirty="0"/>
          </a:p>
        </p:txBody>
      </p:sp>
    </p:spTree>
    <p:extLst>
      <p:ext uri="{BB962C8B-B14F-4D97-AF65-F5344CB8AC3E}">
        <p14:creationId xmlns:p14="http://schemas.microsoft.com/office/powerpoint/2010/main" val="40386631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75481" y="1213175"/>
            <a:ext cx="11885514" cy="4007251"/>
          </a:xfrm>
        </p:spPr>
        <p:txBody>
          <a:bodyPr/>
          <a:lstStyle/>
          <a:p>
            <a:r>
              <a:rPr lang="en-US" sz="3600" dirty="0" smtClean="0"/>
              <a:t>Manual plumbing: Logging, </a:t>
            </a:r>
            <a:r>
              <a:rPr lang="en-US" sz="3600" dirty="0" err="1" smtClean="0"/>
              <a:t>auth</a:t>
            </a:r>
            <a:r>
              <a:rPr lang="en-US" sz="3600" dirty="0" smtClean="0"/>
              <a:t>/SSO, secret store, </a:t>
            </a:r>
            <a:r>
              <a:rPr lang="en-US" sz="3600" dirty="0" err="1" smtClean="0"/>
              <a:t>config</a:t>
            </a:r>
            <a:r>
              <a:rPr lang="en-US" sz="3600" dirty="0" smtClean="0"/>
              <a:t>, updating, versioning</a:t>
            </a:r>
          </a:p>
          <a:p>
            <a:r>
              <a:rPr lang="en-US" sz="3600" dirty="0" smtClean="0"/>
              <a:t>Difficult to integrate to on-premises and SaaS investments</a:t>
            </a:r>
          </a:p>
          <a:p>
            <a:r>
              <a:rPr lang="en-US" sz="3600" dirty="0" smtClean="0"/>
              <a:t>No governance or monitoring of API performance without separate APIM product</a:t>
            </a:r>
          </a:p>
          <a:p>
            <a:r>
              <a:rPr lang="en-US" sz="3600" dirty="0" smtClean="0"/>
              <a:t>Monolithic designs complicating versioning, agility, and scale</a:t>
            </a:r>
            <a:endParaRPr lang="en-US" sz="3600" dirty="0"/>
          </a:p>
        </p:txBody>
      </p:sp>
      <p:sp>
        <p:nvSpPr>
          <p:cNvPr id="4" name="Title 3"/>
          <p:cNvSpPr>
            <a:spLocks noGrp="1"/>
          </p:cNvSpPr>
          <p:nvPr>
            <p:ph type="title"/>
          </p:nvPr>
        </p:nvSpPr>
        <p:spPr/>
        <p:txBody>
          <a:bodyPr/>
          <a:lstStyle/>
          <a:p>
            <a:r>
              <a:rPr lang="en-US" smtClean="0"/>
              <a:t>Challenges </a:t>
            </a:r>
            <a:r>
              <a:rPr lang="en-US" dirty="0" smtClean="0"/>
              <a:t>Authoring APIs</a:t>
            </a:r>
            <a:endParaRPr lang="en-US" dirty="0"/>
          </a:p>
        </p:txBody>
      </p:sp>
    </p:spTree>
    <p:extLst>
      <p:ext uri="{BB962C8B-B14F-4D97-AF65-F5344CB8AC3E}">
        <p14:creationId xmlns:p14="http://schemas.microsoft.com/office/powerpoint/2010/main" val="52792538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3619452"/>
          </a:xfrm>
        </p:spPr>
        <p:txBody>
          <a:bodyPr/>
          <a:lstStyle/>
          <a:p>
            <a:r>
              <a:rPr lang="en-US" sz="3600" dirty="0" smtClean="0"/>
              <a:t>Difficult for professional developers; impossible for business users</a:t>
            </a:r>
          </a:p>
          <a:p>
            <a:r>
              <a:rPr lang="en-US" sz="3600" dirty="0" smtClean="0"/>
              <a:t>Inconsistent metadata and authentication story</a:t>
            </a:r>
          </a:p>
          <a:p>
            <a:r>
              <a:rPr lang="en-US" sz="3600" dirty="0" smtClean="0"/>
              <a:t>Lack of organizationally-scoped galleries</a:t>
            </a:r>
          </a:p>
          <a:p>
            <a:r>
              <a:rPr lang="en-US" sz="3600" dirty="0" smtClean="0"/>
              <a:t>Inconsistent (or lack) of API documentation</a:t>
            </a:r>
          </a:p>
          <a:p>
            <a:endParaRPr lang="en-US" sz="3600" dirty="0"/>
          </a:p>
        </p:txBody>
      </p:sp>
      <p:sp>
        <p:nvSpPr>
          <p:cNvPr id="3" name="Title 2"/>
          <p:cNvSpPr>
            <a:spLocks noGrp="1"/>
          </p:cNvSpPr>
          <p:nvPr>
            <p:ph type="title"/>
          </p:nvPr>
        </p:nvSpPr>
        <p:spPr/>
        <p:txBody>
          <a:bodyPr/>
          <a:lstStyle/>
          <a:p>
            <a:r>
              <a:rPr lang="en-US" dirty="0" smtClean="0"/>
              <a:t>Challenges Consuming APIs</a:t>
            </a:r>
            <a:endParaRPr lang="en-US" dirty="0"/>
          </a:p>
        </p:txBody>
      </p:sp>
    </p:spTree>
    <p:extLst>
      <p:ext uri="{BB962C8B-B14F-4D97-AF65-F5344CB8AC3E}">
        <p14:creationId xmlns:p14="http://schemas.microsoft.com/office/powerpoint/2010/main" val="6891324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579436" y="2553926"/>
            <a:ext cx="11307763" cy="1735860"/>
          </a:xfrm>
        </p:spPr>
        <p:txBody>
          <a:bodyPr anchor="ctr"/>
          <a:lstStyle/>
          <a:p>
            <a:pPr marL="0" indent="0">
              <a:buNone/>
            </a:pPr>
            <a:r>
              <a:rPr lang="en-US" b="1" dirty="0" smtClean="0"/>
              <a:t>Azure API Apps </a:t>
            </a:r>
            <a:r>
              <a:rPr lang="en-US" sz="3600" dirty="0" smtClean="0"/>
              <a:t>provide a rich platform and ecosystem for </a:t>
            </a:r>
            <a:r>
              <a:rPr lang="en-US" sz="3600" b="1" dirty="0" smtClean="0"/>
              <a:t>building</a:t>
            </a:r>
            <a:r>
              <a:rPr lang="en-US" sz="3600" dirty="0" smtClean="0"/>
              <a:t>, </a:t>
            </a:r>
            <a:r>
              <a:rPr lang="en-US" sz="3600" b="1" dirty="0" smtClean="0"/>
              <a:t>consuming</a:t>
            </a:r>
            <a:r>
              <a:rPr lang="en-US" sz="3600" dirty="0" smtClean="0"/>
              <a:t>, and </a:t>
            </a:r>
            <a:r>
              <a:rPr lang="en-US" sz="3600" b="1" dirty="0" smtClean="0"/>
              <a:t>distributing</a:t>
            </a:r>
            <a:r>
              <a:rPr lang="en-US" sz="3600" dirty="0" smtClean="0"/>
              <a:t> APIs in the cloud and on-premises.</a:t>
            </a:r>
            <a:endParaRPr lang="en-US" sz="3600" dirty="0"/>
          </a:p>
        </p:txBody>
      </p:sp>
    </p:spTree>
    <p:extLst>
      <p:ext uri="{BB962C8B-B14F-4D97-AF65-F5344CB8AC3E}">
        <p14:creationId xmlns:p14="http://schemas.microsoft.com/office/powerpoint/2010/main" val="385908199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5943600" cy="5561522"/>
          </a:xfrm>
        </p:spPr>
        <p:txBody>
          <a:bodyPr/>
          <a:lstStyle/>
          <a:p>
            <a:pPr marL="0" indent="0">
              <a:buNone/>
            </a:pPr>
            <a:r>
              <a:rPr lang="en-US" sz="3600" dirty="0" smtClean="0"/>
              <a:t>Benefits of App Services</a:t>
            </a:r>
          </a:p>
          <a:p>
            <a:r>
              <a:rPr lang="en-US" sz="2700" dirty="0" smtClean="0"/>
              <a:t>Automatic OS patching</a:t>
            </a:r>
          </a:p>
          <a:p>
            <a:r>
              <a:rPr lang="en-US" sz="2700" dirty="0" smtClean="0"/>
              <a:t>Enterprise grade security</a:t>
            </a:r>
          </a:p>
          <a:p>
            <a:r>
              <a:rPr lang="en-US" sz="2700" dirty="0" smtClean="0"/>
              <a:t>High availability</a:t>
            </a:r>
          </a:p>
          <a:p>
            <a:r>
              <a:rPr lang="en-US" sz="2700" dirty="0" smtClean="0"/>
              <a:t>Support for many platforms &amp; languages</a:t>
            </a:r>
          </a:p>
          <a:p>
            <a:r>
              <a:rPr lang="en-US" sz="2700" dirty="0" smtClean="0"/>
              <a:t>Auto scaling and load balancing</a:t>
            </a:r>
          </a:p>
          <a:p>
            <a:r>
              <a:rPr lang="en-US" sz="2700" dirty="0" err="1" smtClean="0"/>
              <a:t>WebJobs</a:t>
            </a:r>
            <a:r>
              <a:rPr lang="en-US" sz="2700" dirty="0" smtClean="0"/>
              <a:t> for background processing</a:t>
            </a:r>
          </a:p>
          <a:p>
            <a:r>
              <a:rPr lang="en-US" sz="2700" dirty="0" smtClean="0"/>
              <a:t>Easy deployment, including continuous delivery</a:t>
            </a:r>
          </a:p>
          <a:p>
            <a:r>
              <a:rPr lang="en-US" sz="2700" dirty="0"/>
              <a:t>Access on-premises data</a:t>
            </a:r>
          </a:p>
          <a:p>
            <a:endParaRPr lang="en-US" sz="2800" dirty="0"/>
          </a:p>
        </p:txBody>
      </p:sp>
      <p:sp>
        <p:nvSpPr>
          <p:cNvPr id="3" name="Title 2"/>
          <p:cNvSpPr>
            <a:spLocks noGrp="1"/>
          </p:cNvSpPr>
          <p:nvPr>
            <p:ph type="title"/>
          </p:nvPr>
        </p:nvSpPr>
        <p:spPr/>
        <p:txBody>
          <a:bodyPr/>
          <a:lstStyle/>
          <a:p>
            <a:r>
              <a:rPr lang="en-US" dirty="0" smtClean="0"/>
              <a:t>Why Azure API Apps?</a:t>
            </a:r>
            <a:endParaRPr lang="en-US" dirty="0"/>
          </a:p>
        </p:txBody>
      </p:sp>
      <p:sp>
        <p:nvSpPr>
          <p:cNvPr id="5" name="Text Placeholder 3"/>
          <p:cNvSpPr txBox="1">
            <a:spLocks/>
          </p:cNvSpPr>
          <p:nvPr/>
        </p:nvSpPr>
        <p:spPr>
          <a:xfrm>
            <a:off x="6220603" y="1212849"/>
            <a:ext cx="5943600" cy="4796698"/>
          </a:xfrm>
          <a:prstGeom prst="rect">
            <a:avLst/>
          </a:prstGeom>
        </p:spPr>
        <p:txBody>
          <a:bodyPr vert="horz" wrap="square" lIns="146304" tIns="91440" rIns="146304" bIns="91440" rtlCol="0">
            <a:spAutoFit/>
          </a:bodyPr>
          <a:lst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3600" dirty="0" smtClean="0"/>
              <a:t>Additional Benefits</a:t>
            </a:r>
          </a:p>
          <a:p>
            <a:r>
              <a:rPr lang="en-US" sz="2700" dirty="0" smtClean="0"/>
              <a:t>Bring your API as-is</a:t>
            </a:r>
          </a:p>
          <a:p>
            <a:r>
              <a:rPr lang="en-US" sz="2700" dirty="0" smtClean="0"/>
              <a:t>Simple access control</a:t>
            </a:r>
          </a:p>
          <a:p>
            <a:r>
              <a:rPr lang="en-US" sz="2700" dirty="0" smtClean="0"/>
              <a:t>Connectivity to SaaS platforms</a:t>
            </a:r>
          </a:p>
          <a:p>
            <a:r>
              <a:rPr lang="en-US" sz="2700" dirty="0" smtClean="0"/>
              <a:t>Swagger metadata</a:t>
            </a:r>
          </a:p>
          <a:p>
            <a:r>
              <a:rPr lang="en-US" sz="2700" dirty="0" smtClean="0"/>
              <a:t>Logic App integration</a:t>
            </a:r>
          </a:p>
          <a:p>
            <a:r>
              <a:rPr lang="en-US" sz="2700" dirty="0" smtClean="0"/>
              <a:t>Visual Studio tooling and support</a:t>
            </a:r>
          </a:p>
          <a:p>
            <a:r>
              <a:rPr lang="en-US" sz="2700" dirty="0"/>
              <a:t>Public and private marketplaces</a:t>
            </a:r>
          </a:p>
          <a:p>
            <a:r>
              <a:rPr lang="en-US" sz="2700" dirty="0"/>
              <a:t>Automatic dependency deployment</a:t>
            </a:r>
          </a:p>
          <a:p>
            <a:r>
              <a:rPr lang="en-US" sz="2700" dirty="0"/>
              <a:t>Automatic </a:t>
            </a:r>
            <a:r>
              <a:rPr lang="en-US" sz="2700" dirty="0" smtClean="0"/>
              <a:t>updates</a:t>
            </a:r>
            <a:endParaRPr lang="en-US" sz="2700" dirty="0"/>
          </a:p>
        </p:txBody>
      </p:sp>
    </p:spTree>
    <p:extLst>
      <p:ext uri="{BB962C8B-B14F-4D97-AF65-F5344CB8AC3E}">
        <p14:creationId xmlns:p14="http://schemas.microsoft.com/office/powerpoint/2010/main" val="131328346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DEMO: Building your first API App</a:t>
            </a:r>
            <a:endParaRPr lang="en-US" dirty="0"/>
          </a:p>
        </p:txBody>
      </p:sp>
    </p:spTree>
    <p:extLst>
      <p:ext uri="{BB962C8B-B14F-4D97-AF65-F5344CB8AC3E}">
        <p14:creationId xmlns:p14="http://schemas.microsoft.com/office/powerpoint/2010/main" val="382345805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5943600" cy="5072158"/>
          </a:xfrm>
        </p:spPr>
        <p:txBody>
          <a:bodyPr/>
          <a:lstStyle/>
          <a:p>
            <a:pPr marL="0" indent="0">
              <a:buNone/>
            </a:pPr>
            <a:r>
              <a:rPr lang="en-US" dirty="0" smtClean="0"/>
              <a:t>Authoring APIs</a:t>
            </a:r>
          </a:p>
          <a:p>
            <a:r>
              <a:rPr lang="en-US" sz="3200" dirty="0" smtClean="0"/>
              <a:t>Web Apps++</a:t>
            </a:r>
          </a:p>
          <a:p>
            <a:r>
              <a:rPr lang="en-US" sz="3200" dirty="0" smtClean="0"/>
              <a:t>Simple access </a:t>
            </a:r>
            <a:r>
              <a:rPr lang="en-US" sz="3200" dirty="0"/>
              <a:t>c</a:t>
            </a:r>
            <a:r>
              <a:rPr lang="en-US" sz="3200" dirty="0" smtClean="0"/>
              <a:t>ontrol</a:t>
            </a:r>
          </a:p>
          <a:p>
            <a:r>
              <a:rPr lang="en-US" sz="3200" dirty="0" smtClean="0"/>
              <a:t>SSO</a:t>
            </a:r>
          </a:p>
          <a:p>
            <a:r>
              <a:rPr lang="en-US" sz="3200" dirty="0" smtClean="0"/>
              <a:t>Metadata contracts</a:t>
            </a:r>
          </a:p>
          <a:p>
            <a:r>
              <a:rPr lang="en-US" sz="3200" dirty="0" err="1" smtClean="0"/>
              <a:t>Microservice</a:t>
            </a:r>
            <a:r>
              <a:rPr lang="en-US" sz="3200" dirty="0" smtClean="0"/>
              <a:t>-style</a:t>
            </a:r>
          </a:p>
          <a:p>
            <a:r>
              <a:rPr lang="en-US" sz="3200" dirty="0" smtClean="0"/>
              <a:t>Expose on-premises APIs</a:t>
            </a:r>
          </a:p>
          <a:p>
            <a:r>
              <a:rPr lang="en-US" sz="3200" dirty="0" smtClean="0"/>
              <a:t>Easily package and publish</a:t>
            </a:r>
          </a:p>
          <a:p>
            <a:endParaRPr lang="en-US" sz="3200" dirty="0"/>
          </a:p>
        </p:txBody>
      </p:sp>
      <p:sp>
        <p:nvSpPr>
          <p:cNvPr id="3" name="Title 2"/>
          <p:cNvSpPr>
            <a:spLocks noGrp="1"/>
          </p:cNvSpPr>
          <p:nvPr>
            <p:ph type="title"/>
          </p:nvPr>
        </p:nvSpPr>
        <p:spPr/>
        <p:txBody>
          <a:bodyPr/>
          <a:lstStyle/>
          <a:p>
            <a:r>
              <a:rPr lang="en-US" dirty="0" smtClean="0"/>
              <a:t>Benefits of API Apps</a:t>
            </a:r>
            <a:endParaRPr lang="en-US" dirty="0"/>
          </a:p>
        </p:txBody>
      </p:sp>
      <p:sp>
        <p:nvSpPr>
          <p:cNvPr id="5" name="Text Placeholder 3"/>
          <p:cNvSpPr>
            <a:spLocks noGrp="1"/>
          </p:cNvSpPr>
          <p:nvPr/>
        </p:nvSpPr>
        <p:spPr>
          <a:xfrm>
            <a:off x="6218237" y="1211262"/>
            <a:ext cx="5943600" cy="4431983"/>
          </a:xfrm>
          <a:prstGeom prst="rect">
            <a:avLst/>
          </a:prstGeom>
        </p:spPr>
        <p:txBody>
          <a:bodyPr vert="horz" wrap="square" lIns="146304" tIns="91440" rIns="146304" bIns="91440" rtlCol="0">
            <a:spAutoFit/>
          </a:bodyPr>
          <a:lst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smtClean="0"/>
              <a:t>Consuming API Apps</a:t>
            </a:r>
          </a:p>
          <a:p>
            <a:r>
              <a:rPr lang="en-US" sz="3200" dirty="0" smtClean="0"/>
              <a:t>Built-in </a:t>
            </a:r>
            <a:r>
              <a:rPr lang="en-US" sz="3200" dirty="0" err="1" smtClean="0"/>
              <a:t>authN</a:t>
            </a:r>
            <a:r>
              <a:rPr lang="en-US" sz="3200" dirty="0" smtClean="0"/>
              <a:t> support</a:t>
            </a:r>
          </a:p>
          <a:p>
            <a:r>
              <a:rPr lang="en-US" sz="3200" dirty="0" smtClean="0"/>
              <a:t>SSO handled by server</a:t>
            </a:r>
          </a:p>
          <a:p>
            <a:r>
              <a:rPr lang="en-US" sz="3200" dirty="0" smtClean="0"/>
              <a:t>Manual/automatic updates</a:t>
            </a:r>
          </a:p>
          <a:p>
            <a:r>
              <a:rPr lang="en-US" sz="3200" dirty="0" smtClean="0"/>
              <a:t>SDK generation</a:t>
            </a:r>
          </a:p>
          <a:p>
            <a:r>
              <a:rPr lang="en-US" sz="3200" dirty="0" smtClean="0"/>
              <a:t>API discovery</a:t>
            </a:r>
          </a:p>
          <a:p>
            <a:r>
              <a:rPr lang="en-US" sz="3200" dirty="0" smtClean="0"/>
              <a:t>Public and organizational* galleries</a:t>
            </a:r>
          </a:p>
        </p:txBody>
      </p:sp>
    </p:spTree>
    <p:extLst>
      <p:ext uri="{BB962C8B-B14F-4D97-AF65-F5344CB8AC3E}">
        <p14:creationId xmlns:p14="http://schemas.microsoft.com/office/powerpoint/2010/main" val="181836023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5-30629_Build_Template_WHITE">
  <a:themeElements>
    <a:clrScheme name="Build 2015">
      <a:dk1>
        <a:srgbClr val="404040"/>
      </a:dk1>
      <a:lt1>
        <a:srgbClr val="FFFFFF"/>
      </a:lt1>
      <a:dk2>
        <a:srgbClr val="00188F"/>
      </a:dk2>
      <a:lt2>
        <a:srgbClr val="FFFFFF"/>
      </a:lt2>
      <a:accent1>
        <a:srgbClr val="00188F"/>
      </a:accent1>
      <a:accent2>
        <a:srgbClr val="00BCF2"/>
      </a:accent2>
      <a:accent3>
        <a:srgbClr val="B4A0FF"/>
      </a:accent3>
      <a:accent4>
        <a:srgbClr val="BAD80A"/>
      </a:accent4>
      <a:accent5>
        <a:srgbClr val="FF8C00"/>
      </a:accent5>
      <a:accent6>
        <a:srgbClr val="00B294"/>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lIns="91440" tIns="91440" rIns="34294" bIns="34294" anchor="b" anchorCtr="0"/>
      <a:lstStyle>
        <a:defPPr defTabSz="932406">
          <a:defRPr sz="800"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5_Template.potx" id="{7B5DF659-5422-4FE0-B774-F31BE53950C5}" vid="{E3F4DD5B-E91A-4E2E-A066-DD68F9821E36}"/>
    </a:ext>
  </a:extLst>
</a:theme>
</file>

<file path=ppt/theme/theme2.xml><?xml version="1.0" encoding="utf-8"?>
<a:theme xmlns:a="http://schemas.openxmlformats.org/drawingml/2006/main" name="1_5-30629_Build_Template_WHITE">
  <a:themeElements>
    <a:clrScheme name="Build 2015">
      <a:dk1>
        <a:srgbClr val="404040"/>
      </a:dk1>
      <a:lt1>
        <a:srgbClr val="FFFFFF"/>
      </a:lt1>
      <a:dk2>
        <a:srgbClr val="00188F"/>
      </a:dk2>
      <a:lt2>
        <a:srgbClr val="FFFFFF"/>
      </a:lt2>
      <a:accent1>
        <a:srgbClr val="00188F"/>
      </a:accent1>
      <a:accent2>
        <a:srgbClr val="00BCF2"/>
      </a:accent2>
      <a:accent3>
        <a:srgbClr val="B4A0FF"/>
      </a:accent3>
      <a:accent4>
        <a:srgbClr val="BAD80A"/>
      </a:accent4>
      <a:accent5>
        <a:srgbClr val="FF8C00"/>
      </a:accent5>
      <a:accent6>
        <a:srgbClr val="00B294"/>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lIns="91440" tIns="91440" rIns="34294" bIns="34294" anchor="b" anchorCtr="0"/>
      <a:lstStyle>
        <a:defPPr defTabSz="932406">
          <a:defRPr sz="800"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5_Template_v02.potx" id="{AE6B0D47-3488-4D7E-AEFE-4DBC34C239F2}" vid="{FE055DFB-2179-4F25-980C-29B98161779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resentationsDoc" ma:contentTypeID="0x01010046EBBE4F454C2C47A5E89CD935B1FC7800E83BCD34BAE21044A0567CF64FDFDE54" ma:contentTypeVersion="5" ma:contentTypeDescription="Create a new document." ma:contentTypeScope="" ma:versionID="9f49739d1da212619d044bf1bfa27251">
  <xsd:schema xmlns:xsd="http://www.w3.org/2001/XMLSchema" xmlns:xs="http://www.w3.org/2001/XMLSchema" xmlns:p="http://schemas.microsoft.com/office/2006/metadata/properties" xmlns:ns1="http://schemas.microsoft.com/sharepoint/v3" xmlns:ns2="12a172fe-0250-434a-85cf-03b10810c5e5" xmlns:ns3="230e9df3-be65-4c73-a93b-d1236ebd677e" targetNamespace="http://schemas.microsoft.com/office/2006/metadata/properties" ma:root="true" ma:fieldsID="d1ec06fbcf9feb71c233288b468d8e39" ns1:_="" ns2:_="" ns3:_="">
    <xsd:import namespace="http://schemas.microsoft.com/sharepoint/v3"/>
    <xsd:import namespace="12a172fe-0250-434a-85cf-03b10810c5e5"/>
    <xsd:import namespace="230e9df3-be65-4c73-a93b-d1236ebd677e"/>
    <xsd:element name="properties">
      <xsd:complexType>
        <xsd:sequence>
          <xsd:element name="documentManagement">
            <xsd:complexType>
              <xsd:all>
                <xsd:element ref="ns2:k62f7d35b80b40fb8c27985e50b34fcd" minOccurs="0"/>
                <xsd:element ref="ns3:TaxCatchAll" minOccurs="0"/>
                <xsd:element ref="ns3:TaxCatchAllLabel" minOccurs="0"/>
                <xsd:element ref="ns2:pfbfa50075a04958bd8757dc155d3e08" minOccurs="0"/>
                <xsd:element ref="ns2:h9a868b2ee15488883f623ae5237ecae" minOccurs="0"/>
                <xsd:element ref="ns2:Event_x0020_Start_x0020_Date" minOccurs="0"/>
                <xsd:element ref="ns2:Event_x0020_End_x0020_Date" minOccurs="0"/>
                <xsd:element ref="ns2:Presentation_x0020_Date" minOccurs="0"/>
                <xsd:element ref="ns2:MS_x0020_Speaker" minOccurs="0"/>
                <xsd:element ref="ns2:External_x0020_Speaker" minOccurs="0"/>
                <xsd:element ref="ns2:o72fbe6ee5ae4131af0832c08ec51202" minOccurs="0"/>
                <xsd:element ref="ns2:eb9cf3a3af7b473faa5c9c98148a90a4" minOccurs="0"/>
                <xsd:element ref="ns2:Session_x0020_Code" minOccurs="0"/>
                <xsd:element ref="ns2:MS_x0020_Content_x0020_Owner" minOccurs="0"/>
                <xsd:element ref="ns2:le8386062bd54e24a95c83b32ccbdb34" minOccurs="0"/>
                <xsd:element ref="ns2:j4d4d959795b4220a289a041ed046605" minOccurs="0"/>
                <xsd:element ref="ns3:TaxKeywordTaxHTField" minOccurs="0"/>
                <xsd:element ref="ns1:AverageRating" minOccurs="0"/>
                <xsd:element ref="ns1:RatingCount" minOccurs="0"/>
                <xsd:element ref="ns1:LikesCount" minOccurs="0"/>
                <xsd:element ref="ns2:SharedWithUsers" minOccurs="0"/>
                <xsd:element ref="ns2: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33" nillable="true" ma:displayName="Rating (0-5)" ma:decimals="2" ma:description="Average value of all the ratings that have been submitted" ma:internalName="AverageRating" ma:readOnly="true">
      <xsd:simpleType>
        <xsd:restriction base="dms:Number"/>
      </xsd:simpleType>
    </xsd:element>
    <xsd:element name="RatingCount" ma:index="34" nillable="true" ma:displayName="Number of Ratings" ma:decimals="0" ma:description="Number of ratings submitted" ma:internalName="RatingCount" ma:readOnly="true">
      <xsd:simpleType>
        <xsd:restriction base="dms:Number"/>
      </xsd:simpleType>
    </xsd:element>
    <xsd:element name="LikesCount" ma:index="35" nillable="true" ma:displayName="Number of Likes" ma:internalName="LikesCount">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2a172fe-0250-434a-85cf-03b10810c5e5" elementFormDefault="qualified">
    <xsd:import namespace="http://schemas.microsoft.com/office/2006/documentManagement/types"/>
    <xsd:import namespace="http://schemas.microsoft.com/office/infopath/2007/PartnerControls"/>
    <xsd:element name="k62f7d35b80b40fb8c27985e50b34fcd" ma:index="8" nillable="true" ma:taxonomy="true" ma:internalName="k62f7d35b80b40fb8c27985e50b34fcd" ma:taxonomyFieldName="Event_x0020_Name" ma:displayName="Event Name" ma:default="" ma:fieldId="{462f7d35-b80b-40fb-8c27-985e50b34fcd}" ma:sspId="e385fb40-52d4-4fae-9c5b-3e8ff8a5878e" ma:termSetId="32cfb7b5-aebe-4989-95ed-0d5619f5d6c0" ma:anchorId="eaa4d92a-3824-4a49-92be-7ef169e4e325" ma:open="false" ma:isKeyword="false">
      <xsd:complexType>
        <xsd:sequence>
          <xsd:element ref="pc:Terms" minOccurs="0" maxOccurs="1"/>
        </xsd:sequence>
      </xsd:complexType>
    </xsd:element>
    <xsd:element name="pfbfa50075a04958bd8757dc155d3e08" ma:index="12" nillable="true" ma:taxonomy="true" ma:internalName="pfbfa50075a04958bd8757dc155d3e08" ma:taxonomyFieldName="Event_x0020_Location" ma:displayName="Event Location" ma:default="" ma:fieldId="{9fbfa500-75a0-4958-bd87-57dc155d3e08}" ma:sspId="e385fb40-52d4-4fae-9c5b-3e8ff8a5878e" ma:termSetId="ff02addd-433e-4baa-a831-22be402789db" ma:anchorId="00000000-0000-0000-0000-000000000000" ma:open="false" ma:isKeyword="false">
      <xsd:complexType>
        <xsd:sequence>
          <xsd:element ref="pc:Terms" minOccurs="0" maxOccurs="1"/>
        </xsd:sequence>
      </xsd:complexType>
    </xsd:element>
    <xsd:element name="h9a868b2ee15488883f623ae5237ecae" ma:index="14" nillable="true" ma:taxonomy="true" ma:internalName="h9a868b2ee15488883f623ae5237ecae" ma:taxonomyFieldName="Event_x0020_Venue" ma:displayName="Event Venue" ma:default="" ma:fieldId="{19a868b2-ee15-4888-83f6-23ae5237ecae}" ma:sspId="e385fb40-52d4-4fae-9c5b-3e8ff8a5878e" ma:termSetId="ff02addd-433e-4baa-a831-22be402789db" ma:anchorId="d989be80-0593-11e1-be50-0800200c9a66" ma:open="false" ma:isKeyword="false">
      <xsd:complexType>
        <xsd:sequence>
          <xsd:element ref="pc:Terms" minOccurs="0" maxOccurs="1"/>
        </xsd:sequence>
      </xsd:complexType>
    </xsd:element>
    <xsd:element name="Event_x0020_Start_x0020_Date" ma:index="16" nillable="true" ma:displayName="Event Start Date" ma:format="DateOnly" ma:internalName="Event_x0020_Start_x0020_Date">
      <xsd:simpleType>
        <xsd:restriction base="dms:DateTime"/>
      </xsd:simpleType>
    </xsd:element>
    <xsd:element name="Event_x0020_End_x0020_Date" ma:index="17" nillable="true" ma:displayName="Event End Date" ma:format="DateOnly" ma:internalName="Event_x0020_End_x0020_Date">
      <xsd:simpleType>
        <xsd:restriction base="dms:DateTime"/>
      </xsd:simpleType>
    </xsd:element>
    <xsd:element name="Presentation_x0020_Date" ma:index="18" nillable="true" ma:displayName="Presentation Date" ma:format="DateOnly" ma:internalName="Presentation_x0020_Date">
      <xsd:simpleType>
        <xsd:restriction base="dms:DateTime"/>
      </xsd:simpleType>
    </xsd:element>
    <xsd:element name="MS_x0020_Speaker" ma:index="19" nillable="true" ma:displayName="MS Speaker" ma:list="UserInfo" ma:SharePointGroup="0" ma:internalName="MS_x0020_Speaker"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20" nillable="true" ma:displayName="External Speaker" ma:internalName="External_x0020_Speaker">
      <xsd:simpleType>
        <xsd:restriction base="dms:Text">
          <xsd:maxLength value="255"/>
        </xsd:restriction>
      </xsd:simpleType>
    </xsd:element>
    <xsd:element name="o72fbe6ee5ae4131af0832c08ec51202" ma:index="21" nillable="true" ma:taxonomy="true" ma:internalName="o72fbe6ee5ae4131af0832c08ec51202" ma:taxonomyFieldName="Product" ma:displayName="Product" ma:default="" ma:fieldId="{872fbe6e-e5ae-4131-af08-32c08ec51202}" ma:taxonomyMulti="true" ma:sspId="e385fb40-52d4-4fae-9c5b-3e8ff8a5878e" ma:termSetId="e8298524-23d5-441d-8e61-21bed1c2c470" ma:anchorId="00000000-0000-0000-0000-000000000000" ma:open="false" ma:isKeyword="false">
      <xsd:complexType>
        <xsd:sequence>
          <xsd:element ref="pc:Terms" minOccurs="0" maxOccurs="1"/>
        </xsd:sequence>
      </xsd:complexType>
    </xsd:element>
    <xsd:element name="eb9cf3a3af7b473faa5c9c98148a90a4" ma:index="23" nillable="true" ma:taxonomy="true" ma:internalName="eb9cf3a3af7b473faa5c9c98148a90a4" ma:taxonomyFieldName="Campaign" ma:displayName="Campaign" ma:default="" ma:fieldId="{eb9cf3a3-af7b-473f-aa5c-9c98148a90a4}" ma:sspId="e385fb40-52d4-4fae-9c5b-3e8ff8a5878e" ma:termSetId="eb6054b1-3a98-4c79-97b4-d20150dd266e" ma:anchorId="a7bf803d-fc4f-4bb4-903c-88e76437cc17" ma:open="false" ma:isKeyword="false">
      <xsd:complexType>
        <xsd:sequence>
          <xsd:element ref="pc:Terms" minOccurs="0" maxOccurs="1"/>
        </xsd:sequence>
      </xsd:complexType>
    </xsd:element>
    <xsd:element name="Session_x0020_Code" ma:index="25" nillable="true" ma:displayName="Session Code" ma:internalName="Session_x0020_Code">
      <xsd:simpleType>
        <xsd:restriction base="dms:Text">
          <xsd:maxLength value="255"/>
        </xsd:restriction>
      </xsd:simpleType>
    </xsd:element>
    <xsd:element name="MS_x0020_Content_x0020_Owner" ma:index="26"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e8386062bd54e24a95c83b32ccbdb34" ma:index="27" nillable="true" ma:taxonomy="true" ma:internalName="le8386062bd54e24a95c83b32ccbdb34" ma:taxonomyFieldName="Track" ma:displayName="Track" ma:default="" ma:fieldId="{5e838606-2bd5-4e24-a95c-83b32ccbdb34}" ma:sspId="e385fb40-52d4-4fae-9c5b-3e8ff8a5878e" ma:termSetId="043e2b11-12ce-49cc-a347-2f73f2b7fe4b" ma:anchorId="00000000-0000-0000-0000-000000000000" ma:open="false" ma:isKeyword="false">
      <xsd:complexType>
        <xsd:sequence>
          <xsd:element ref="pc:Terms" minOccurs="0" maxOccurs="1"/>
        </xsd:sequence>
      </xsd:complexType>
    </xsd:element>
    <xsd:element name="j4d4d959795b4220a289a041ed046605" ma:index="29" nillable="true" ma:taxonomy="true" ma:internalName="j4d4d959795b4220a289a041ed046605" ma:taxonomyFieldName="Audience1" ma:displayName="Audience" ma:default="" ma:fieldId="{34d4d959-795b-4220-a289-a041ed046605}" ma:sspId="e385fb40-52d4-4fae-9c5b-3e8ff8a5878e" ma:termSetId="02c0b350-7782-44ed-b079-a5ef0c1b9fe9" ma:anchorId="00000000-0000-0000-0000-000000000000" ma:open="false" ma:isKeyword="false">
      <xsd:complexType>
        <xsd:sequence>
          <xsd:element ref="pc:Terms" minOccurs="0" maxOccurs="1"/>
        </xsd:sequence>
      </xsd:complexType>
    </xsd:element>
    <xsd:element name="SharedWithUsers" ma:index="3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38" nillable="true" ma:displayName="Sharing Hint Hash"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5b797c71-5459-41dc-9095-63a63c56aa91}" ma:internalName="TaxCatchAll" ma:showField="CatchAllData" ma:web="12a172fe-0250-434a-85cf-03b10810c5e5">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5b797c71-5459-41dc-9095-63a63c56aa91}" ma:internalName="TaxCatchAllLabel" ma:readOnly="true" ma:showField="CatchAllDataLabel" ma:web="12a172fe-0250-434a-85cf-03b10810c5e5">
      <xsd:complexType>
        <xsd:complexContent>
          <xsd:extension base="dms:MultiChoiceLookup">
            <xsd:sequence>
              <xsd:element name="Value" type="dms:Lookup" maxOccurs="unbounded" minOccurs="0" nillable="true"/>
            </xsd:sequence>
          </xsd:extension>
        </xsd:complexContent>
      </xsd:complexType>
    </xsd:element>
    <xsd:element name="TaxKeywordTaxHTField" ma:index="31" nillable="true" ma:taxonomy="true" ma:internalName="TaxKeywordTaxHTField" ma:taxonomyFieldName="TaxKeyword" ma:displayName="Enterprise Keywords" ma:fieldId="{23f27201-bee3-471e-b2e7-b64fd8b7ca38}" ma:taxonomyMulti="true" ma:sspId="e385fb40-52d4-4fae-9c5b-3e8ff8a5878e"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36"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h9a868b2ee15488883f623ae5237ecae xmlns="12a172fe-0250-434a-85cf-03b10810c5e5">
      <Terms xmlns="http://schemas.microsoft.com/office/infopath/2007/PartnerControls">
        <TermInfo xmlns="http://schemas.microsoft.com/office/infopath/2007/PartnerControls">
          <TermName xmlns="http://schemas.microsoft.com/office/infopath/2007/PartnerControls">Moscone Center</TermName>
          <TermId xmlns="http://schemas.microsoft.com/office/infopath/2007/PartnerControls">d4f36a2e-dd0d-4424-990f-7c93b4e9f063</TermId>
        </TermInfo>
      </Terms>
    </h9a868b2ee15488883f623ae5237ecae>
    <k62f7d35b80b40fb8c27985e50b34fcd xmlns="12a172fe-0250-434a-85cf-03b10810c5e5">
      <Terms xmlns="http://schemas.microsoft.com/office/infopath/2007/PartnerControls">
        <TermInfo xmlns="http://schemas.microsoft.com/office/infopath/2007/PartnerControls">
          <TermName xmlns="http://schemas.microsoft.com/office/infopath/2007/PartnerControls">BUILD</TermName>
          <TermId xmlns="http://schemas.microsoft.com/office/infopath/2007/PartnerControls">58542b36-5bf5-46a6-a53f-a41fb7a73785</TermId>
        </TermInfo>
      </Terms>
    </k62f7d35b80b40fb8c27985e50b34fcd>
    <LikesCount xmlns="http://schemas.microsoft.com/sharepoint/v3" xsi:nil="true"/>
    <pfbfa50075a04958bd8757dc155d3e08 xmlns="12a172fe-0250-434a-85cf-03b10810c5e5">
      <Terms xmlns="http://schemas.microsoft.com/office/infopath/2007/PartnerControls">
        <TermInfo xmlns="http://schemas.microsoft.com/office/infopath/2007/PartnerControls">
          <TermName xmlns="http://schemas.microsoft.com/office/infopath/2007/PartnerControls">San Francisco</TermName>
          <TermId xmlns="http://schemas.microsoft.com/office/infopath/2007/PartnerControls">84dfcb53-432b-499d-8965-93d483d36b4a</TermId>
        </TermInfo>
      </Terms>
    </pfbfa50075a04958bd8757dc155d3e08>
    <Presentation_x0020_Date xmlns="12a172fe-0250-434a-85cf-03b10810c5e5">2015-04-30T00:00:00-07:00</Presentation_x0020_Date>
    <o72fbe6ee5ae4131af0832c08ec51202 xmlns="12a172fe-0250-434a-85cf-03b10810c5e5">
      <Terms xmlns="http://schemas.microsoft.com/office/infopath/2007/PartnerControls"/>
    </o72fbe6ee5ae4131af0832c08ec51202>
    <Event_x0020_Start_x0020_Date xmlns="12a172fe-0250-434a-85cf-03b10810c5e5">2015-04-29T07:00:00+00:00</Event_x0020_Start_x0020_Date>
    <MS_x0020_Content_x0020_Owner xmlns="12a172fe-0250-434a-85cf-03b10810c5e5">
      <UserInfo>
        <DisplayName/>
        <AccountId xsi:nil="true"/>
        <AccountType/>
      </UserInfo>
    </MS_x0020_Content_x0020_Owner>
    <MS_x0020_Speaker xmlns="12a172fe-0250-434a-85cf-03b10810c5e5">
      <UserInfo>
        <DisplayName/>
        <AccountId xsi:nil="true"/>
        <AccountType/>
      </UserInfo>
    </MS_x0020_Speaker>
    <External_x0020_Speaker xmlns="12a172fe-0250-434a-85cf-03b10810c5e5"> Wade Wegner</External_x0020_Speaker>
    <Session_x0020_Code xmlns="12a172fe-0250-434a-85cf-03b10810c5e5"> 2-760</Session_x0020_Code>
    <le8386062bd54e24a95c83b32ccbdb34 xmlns="12a172fe-0250-434a-85cf-03b10810c5e5">
      <Terms xmlns="http://schemas.microsoft.com/office/infopath/2007/PartnerControls"/>
    </le8386062bd54e24a95c83b32ccbdb34>
    <j4d4d959795b4220a289a041ed046605 xmlns="12a172fe-0250-434a-85cf-03b10810c5e5">
      <Terms xmlns="http://schemas.microsoft.com/office/infopath/2007/PartnerControls"/>
    </j4d4d959795b4220a289a041ed046605>
    <Event_x0020_End_x0020_Date xmlns="12a172fe-0250-434a-85cf-03b10810c5e5">2015-05-01T07:00:00+00:00</Event_x0020_End_x0020_Date>
    <TaxKeywordTaxHTField xmlns="230e9df3-be65-4c73-a93b-d1236ebd677e">
      <Terms xmlns="http://schemas.microsoft.com/office/infopath/2007/PartnerControls">
        <TermInfo xmlns="http://schemas.microsoft.com/office/infopath/2007/PartnerControls">
          <TermName xmlns="http://schemas.microsoft.com/office/infopath/2007/PartnerControls">Build 2015</TermName>
          <TermId xmlns="http://schemas.microsoft.com/office/infopath/2007/PartnerControls">54419920-0a06-43b0-b2df-79127b266d93</TermId>
        </TermInfo>
      </Terms>
    </TaxKeywordTaxHTField>
    <TaxCatchAll xmlns="230e9df3-be65-4c73-a93b-d1236ebd677e">
      <Value>173</Value>
      <Value>172</Value>
      <Value>171</Value>
      <Value>170</Value>
    </TaxCatchAll>
    <eb9cf3a3af7b473faa5c9c98148a90a4 xmlns="12a172fe-0250-434a-85cf-03b10810c5e5">
      <Terms xmlns="http://schemas.microsoft.com/office/infopath/2007/PartnerControls"/>
    </eb9cf3a3af7b473faa5c9c98148a90a4>
    <SharingHintHash xmlns="12a172fe-0250-434a-85cf-03b10810c5e5">-103767253</SharingHintHash>
    <SharedWithUsers xmlns="12a172fe-0250-434a-85cf-03b10810c5e5">
      <UserInfo>
        <DisplayName/>
        <AccountId xsi:nil="true"/>
        <AccountType/>
      </UserInfo>
    </SharedWithUsers>
  </documentManagement>
</p:properties>
</file>

<file path=customXml/itemProps1.xml><?xml version="1.0" encoding="utf-8"?>
<ds:datastoreItem xmlns:ds="http://schemas.openxmlformats.org/officeDocument/2006/customXml" ds:itemID="{99E0065C-627B-42FD-A7AD-D2ABAFAC7E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2a172fe-0250-434a-85cf-03b10810c5e5"/>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3.xml><?xml version="1.0" encoding="utf-8"?>
<ds:datastoreItem xmlns:ds="http://schemas.openxmlformats.org/officeDocument/2006/customXml" ds:itemID="{F990F116-B58F-4255-B05B-DA3808E0E5C6}">
  <ds:schemaRefs>
    <ds:schemaRef ds:uri="http://www.w3.org/XML/1998/namespace"/>
    <ds:schemaRef ds:uri="http://schemas.microsoft.com/office/2006/documentManagement/types"/>
    <ds:schemaRef ds:uri="http://purl.org/dc/terms/"/>
    <ds:schemaRef ds:uri="http://purl.org/dc/dcmitype/"/>
    <ds:schemaRef ds:uri="http://schemas.microsoft.com/sharepoint/v3"/>
    <ds:schemaRef ds:uri="http://purl.org/dc/elements/1.1/"/>
    <ds:schemaRef ds:uri="http://schemas.microsoft.com/office/infopath/2007/PartnerControls"/>
    <ds:schemaRef ds:uri="12a172fe-0250-434a-85cf-03b10810c5e5"/>
    <ds:schemaRef ds:uri="http://schemas.openxmlformats.org/package/2006/metadata/core-properties"/>
    <ds:schemaRef ds:uri="230e9df3-be65-4c73-a93b-d1236ebd677e"/>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Build_2015_Template_v02</Template>
  <TotalTime>2326</TotalTime>
  <Words>1236</Words>
  <Application>Microsoft Office PowerPoint</Application>
  <PresentationFormat>Custom</PresentationFormat>
  <Paragraphs>268</Paragraphs>
  <Slides>26</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26</vt:i4>
      </vt:variant>
    </vt:vector>
  </HeadingPairs>
  <TitlesOfParts>
    <vt:vector size="34" baseType="lpstr">
      <vt:lpstr>ＭＳ Ｐゴシック</vt:lpstr>
      <vt:lpstr>Arial</vt:lpstr>
      <vt:lpstr>Avenir LT Pro 45 Book</vt:lpstr>
      <vt:lpstr>Consolas</vt:lpstr>
      <vt:lpstr>Segoe UI</vt:lpstr>
      <vt:lpstr>Segoe UI Light</vt:lpstr>
      <vt:lpstr>5-30629_Build_Template_WHITE</vt:lpstr>
      <vt:lpstr>1_5-30629_Build_Template_WHITE</vt:lpstr>
      <vt:lpstr>PowerPoint Presentation</vt:lpstr>
      <vt:lpstr>Azure API Apps for Web, Mobile and Logic Apps</vt:lpstr>
      <vt:lpstr>Agenda</vt:lpstr>
      <vt:lpstr>Challenges Authoring APIs</vt:lpstr>
      <vt:lpstr>Challenges Consuming APIs</vt:lpstr>
      <vt:lpstr>PowerPoint Presentation</vt:lpstr>
      <vt:lpstr>Why Azure API Apps?</vt:lpstr>
      <vt:lpstr>DEMO: Building your first API App</vt:lpstr>
      <vt:lpstr>Benefits of API Apps</vt:lpstr>
      <vt:lpstr>API Apps Architecture Example</vt:lpstr>
      <vt:lpstr>API Apps Architecture Example</vt:lpstr>
      <vt:lpstr>Authentication</vt:lpstr>
      <vt:lpstr>Authentication</vt:lpstr>
      <vt:lpstr>DEMO: Adding AAD Support to Your API App</vt:lpstr>
      <vt:lpstr>Languages, tools, and SDKs</vt:lpstr>
      <vt:lpstr>DEMO: Building an API App with Go</vt:lpstr>
      <vt:lpstr>Connecting to On-Premises Data</vt:lpstr>
      <vt:lpstr>DEMO: Connecting to SQL Server Running On-Premises</vt:lpstr>
      <vt:lpstr>SaaS Connectors</vt:lpstr>
      <vt:lpstr>Logic Apps</vt:lpstr>
      <vt:lpstr>DEMO: Deploying and Consuming SaaS Connectors in Logic Apps</vt:lpstr>
      <vt:lpstr>Summary</vt:lpstr>
      <vt:lpstr>Future</vt:lpstr>
      <vt:lpstr>Learn More</vt:lpstr>
      <vt:lpstr>Resources</vt:lpstr>
      <vt:lpstr>PowerPoint Presentation</vt:lpstr>
    </vt:vector>
  </TitlesOfParts>
  <Manager/>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Azure API Apps for Web, Mobile and Logic Apps</dc:title>
  <dc:subject>Build 2015</dc:subject>
  <dc:creator>Wade Wegner</dc:creator>
  <cp:keywords>Build 2015</cp:keywords>
  <dc:description>Template: Mitchell Derrey, Silver Fox Productions
Formatting: 
Audience Type:</dc:description>
  <cp:lastModifiedBy>Amber Templeton</cp:lastModifiedBy>
  <cp:revision>52</cp:revision>
  <dcterms:created xsi:type="dcterms:W3CDTF">2015-04-27T00:49:59Z</dcterms:created>
  <dcterms:modified xsi:type="dcterms:W3CDTF">2015-05-01T01:22:43Z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0x01010046EBBE4F454C2C47A5E89CD935B1FC7800E83BCD34BAE21044A0567CF64FDFDE54</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173;#Moscone Center|d4f36a2e-dd0d-4424-990f-7c93b4e9f063</vt:lpwstr>
  </property>
  <property fmtid="{D5CDD505-2E9C-101B-9397-08002B2CF9AE}" pid="7" name="Track">
    <vt:lpwstr/>
  </property>
  <property fmtid="{D5CDD505-2E9C-101B-9397-08002B2CF9AE}" pid="8" name="Event Location">
    <vt:lpwstr>172;#San Francisco|84dfcb53-432b-499d-8965-93d483d36b4a</vt:lpwstr>
  </property>
  <property fmtid="{D5CDD505-2E9C-101B-9397-08002B2CF9AE}" pid="9" name="Campaign">
    <vt:lpwstr/>
  </property>
  <property fmtid="{D5CDD505-2E9C-101B-9397-08002B2CF9AE}" pid="10" name="IsMyDocuments">
    <vt:bool>true</vt:bool>
  </property>
  <property fmtid="{D5CDD505-2E9C-101B-9397-08002B2CF9AE}" pid="11" name="Audience1">
    <vt:lpwstr/>
  </property>
  <property fmtid="{D5CDD505-2E9C-101B-9397-08002B2CF9AE}" pid="12" name="TaxKeyword">
    <vt:lpwstr>170;#Build 2015|54419920-0a06-43b0-b2df-79127b266d93</vt:lpwstr>
  </property>
  <property fmtid="{D5CDD505-2E9C-101B-9397-08002B2CF9AE}" pid="13" name="Event Name">
    <vt:lpwstr>171;#BUILD|58542b36-5bf5-46a6-a53f-a41fb7a73785</vt:lpwstr>
  </property>
</Properties>
</file>