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65"/>
    <p:sldMasterId id="2147484278" r:id="rId66"/>
    <p:sldMasterId id="2147484308" r:id="rId67"/>
  </p:sldMasterIdLst>
  <p:notesMasterIdLst>
    <p:notesMasterId r:id="rId101"/>
  </p:notesMasterIdLst>
  <p:handoutMasterIdLst>
    <p:handoutMasterId r:id="rId102"/>
  </p:handoutMasterIdLst>
  <p:sldIdLst>
    <p:sldId id="256" r:id="rId68"/>
    <p:sldId id="258" r:id="rId69"/>
    <p:sldId id="322" r:id="rId70"/>
    <p:sldId id="334" r:id="rId71"/>
    <p:sldId id="304" r:id="rId72"/>
    <p:sldId id="348" r:id="rId73"/>
    <p:sldId id="325" r:id="rId74"/>
    <p:sldId id="323" r:id="rId75"/>
    <p:sldId id="324" r:id="rId76"/>
    <p:sldId id="326" r:id="rId77"/>
    <p:sldId id="306" r:id="rId78"/>
    <p:sldId id="307" r:id="rId79"/>
    <p:sldId id="316" r:id="rId80"/>
    <p:sldId id="336" r:id="rId81"/>
    <p:sldId id="317" r:id="rId82"/>
    <p:sldId id="309" r:id="rId83"/>
    <p:sldId id="329" r:id="rId84"/>
    <p:sldId id="330" r:id="rId85"/>
    <p:sldId id="332" r:id="rId86"/>
    <p:sldId id="320" r:id="rId87"/>
    <p:sldId id="337" r:id="rId88"/>
    <p:sldId id="310" r:id="rId89"/>
    <p:sldId id="318" r:id="rId90"/>
    <p:sldId id="327" r:id="rId91"/>
    <p:sldId id="333" r:id="rId92"/>
    <p:sldId id="312" r:id="rId93"/>
    <p:sldId id="319" r:id="rId94"/>
    <p:sldId id="346" r:id="rId95"/>
    <p:sldId id="321" r:id="rId96"/>
    <p:sldId id="335" r:id="rId97"/>
    <p:sldId id="345" r:id="rId98"/>
    <p:sldId id="342" r:id="rId99"/>
    <p:sldId id="299" r:id="rId10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75A0D65-BF15-4822-BC6D-74C66FDCD9EE}">
          <p14:sldIdLst>
            <p14:sldId id="256"/>
            <p14:sldId id="258"/>
            <p14:sldId id="322"/>
            <p14:sldId id="334"/>
            <p14:sldId id="304"/>
            <p14:sldId id="348"/>
          </p14:sldIdLst>
        </p14:section>
        <p14:section name="Pattern" id="{FFBA76CE-B003-4FDF-8726-D7A56363D2E1}">
          <p14:sldIdLst>
            <p14:sldId id="325"/>
            <p14:sldId id="323"/>
            <p14:sldId id="324"/>
          </p14:sldIdLst>
        </p14:section>
        <p14:section name="Going Native" id="{F4A7047E-E7F6-46E8-BDA6-9405415879B7}">
          <p14:sldIdLst>
            <p14:sldId id="326"/>
            <p14:sldId id="306"/>
            <p14:sldId id="307"/>
            <p14:sldId id="316"/>
            <p14:sldId id="336"/>
            <p14:sldId id="317"/>
            <p14:sldId id="309"/>
            <p14:sldId id="329"/>
            <p14:sldId id="330"/>
            <p14:sldId id="332"/>
            <p14:sldId id="320"/>
            <p14:sldId id="337"/>
            <p14:sldId id="310"/>
            <p14:sldId id="318"/>
          </p14:sldIdLst>
        </p14:section>
        <p14:section name="Multi platform development" id="{45E389A1-FB88-43BD-B048-9D152FFEE9F1}">
          <p14:sldIdLst>
            <p14:sldId id="327"/>
            <p14:sldId id="333"/>
            <p14:sldId id="312"/>
            <p14:sldId id="319"/>
            <p14:sldId id="346"/>
            <p14:sldId id="321"/>
          </p14:sldIdLst>
        </p14:section>
        <p14:section name="Wrap" id="{2141CD7F-73E8-4B4E-95E7-2F66FCC96A0B}">
          <p14:sldIdLst>
            <p14:sldId id="335"/>
            <p14:sldId id="345"/>
          </p14:sldIdLst>
        </p14:section>
        <p14:section name="Untitled Section" id="{444AF42E-2C36-4BED-B829-5934CEC991FB}">
          <p14:sldIdLst>
            <p14:sldId id="34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E3008C"/>
    <a:srgbClr val="00188F"/>
    <a:srgbClr val="00176B"/>
    <a:srgbClr val="FFB900"/>
    <a:srgbClr val="107C10"/>
    <a:srgbClr val="FFFFFF"/>
    <a:srgbClr val="232832"/>
    <a:srgbClr val="52525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374" autoAdjust="0"/>
    <p:restoredTop sz="94434" autoAdjust="0"/>
  </p:normalViewPr>
  <p:slideViewPr>
    <p:cSldViewPr>
      <p:cViewPr varScale="1">
        <p:scale>
          <a:sx n="69" d="100"/>
          <a:sy n="69" d="100"/>
        </p:scale>
        <p:origin x="1140" y="78"/>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159" d="100"/>
        <a:sy n="159"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tableStyles" Target="tableStyle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Master" Target="slideMasters/slideMaster2.xml"/><Relationship Id="rId74" Type="http://schemas.openxmlformats.org/officeDocument/2006/relationships/slide" Target="slides/slide7.xml"/><Relationship Id="rId79" Type="http://schemas.openxmlformats.org/officeDocument/2006/relationships/slide" Target="slides/slide12.xml"/><Relationship Id="rId87" Type="http://schemas.openxmlformats.org/officeDocument/2006/relationships/slide" Target="slides/slide20.xml"/><Relationship Id="rId102"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5.xml"/><Relationship Id="rId90" Type="http://schemas.openxmlformats.org/officeDocument/2006/relationships/slide" Target="slides/slide23.xml"/><Relationship Id="rId95" Type="http://schemas.openxmlformats.org/officeDocument/2006/relationships/slide" Target="slides/slide2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 Target="slides/slide2.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80" Type="http://schemas.openxmlformats.org/officeDocument/2006/relationships/slide" Target="slides/slide13.xml"/><Relationship Id="rId85" Type="http://schemas.openxmlformats.org/officeDocument/2006/relationships/slide" Target="slides/slide18.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3.xml"/><Relationship Id="rId103"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3.xml"/><Relationship Id="rId75" Type="http://schemas.openxmlformats.org/officeDocument/2006/relationships/slide" Target="slides/slide8.xml"/><Relationship Id="rId83" Type="http://schemas.openxmlformats.org/officeDocument/2006/relationships/slide" Target="slides/slide16.xml"/><Relationship Id="rId88" Type="http://schemas.openxmlformats.org/officeDocument/2006/relationships/slide" Target="slides/slide21.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Master" Target="slideMasters/slideMaster1.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5/4/2015 2:50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5/4/2015 2:50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5/4/2015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5/4/2015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8675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98576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98526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78185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692419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918416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70836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91734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70327624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28031574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227649694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01389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7012240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464587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764547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608080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58146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112052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3.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884546958"/>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customXml" Target="../../customXml/item58.xml"/><Relationship Id="rId13" Type="http://schemas.openxmlformats.org/officeDocument/2006/relationships/image" Target="../media/image12.png"/><Relationship Id="rId3" Type="http://schemas.openxmlformats.org/officeDocument/2006/relationships/customXml" Target="../../customXml/item24.xml"/><Relationship Id="rId7" Type="http://schemas.openxmlformats.org/officeDocument/2006/relationships/customXml" Target="../../customXml/item9.xml"/><Relationship Id="rId12" Type="http://schemas.openxmlformats.org/officeDocument/2006/relationships/image" Target="../media/image14.emf"/><Relationship Id="rId2" Type="http://schemas.openxmlformats.org/officeDocument/2006/relationships/customXml" Target="../../customXml/item26.xml"/><Relationship Id="rId1" Type="http://schemas.openxmlformats.org/officeDocument/2006/relationships/customXml" Target="../../customXml/item5.xml"/><Relationship Id="rId6" Type="http://schemas.openxmlformats.org/officeDocument/2006/relationships/customXml" Target="../../customXml/item11.xml"/><Relationship Id="rId11" Type="http://schemas.openxmlformats.org/officeDocument/2006/relationships/image" Target="../media/image16.emf"/><Relationship Id="rId5" Type="http://schemas.openxmlformats.org/officeDocument/2006/relationships/customXml" Target="../../customXml/item7.xml"/><Relationship Id="rId10" Type="http://schemas.openxmlformats.org/officeDocument/2006/relationships/image" Target="../media/image9.png"/><Relationship Id="rId4" Type="http://schemas.openxmlformats.org/officeDocument/2006/relationships/customXml" Target="../../customXml/item51.xml"/><Relationship Id="rId9"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customXml/item4.xml"/><Relationship Id="rId7" Type="http://schemas.openxmlformats.org/officeDocument/2006/relationships/image" Target="../media/image18.emf"/><Relationship Id="rId2" Type="http://schemas.openxmlformats.org/officeDocument/2006/relationships/customXml" Target="../../customXml/item16.xml"/><Relationship Id="rId1" Type="http://schemas.openxmlformats.org/officeDocument/2006/relationships/customXml" Target="../../customXml/item41.xml"/><Relationship Id="rId6" Type="http://schemas.openxmlformats.org/officeDocument/2006/relationships/image" Target="../media/image17.emf"/><Relationship Id="rId5" Type="http://schemas.openxmlformats.org/officeDocument/2006/relationships/slideLayout" Target="../slideLayouts/slideLayout3.xml"/><Relationship Id="rId10" Type="http://schemas.openxmlformats.org/officeDocument/2006/relationships/image" Target="../media/image14.emf"/><Relationship Id="rId4" Type="http://schemas.openxmlformats.org/officeDocument/2006/relationships/customXml" Target="../../customXml/item44.xml"/><Relationship Id="rId9"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loudidentity.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github.com/AzureAD/azure-activedirectory-library-for-objc"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lay.google.com/store/apps/details?id=com.azure.authenticator" TargetMode="External"/><Relationship Id="rId2" Type="http://schemas.openxmlformats.org/officeDocument/2006/relationships/hyperlink" Target="https://github.com/AzureAD/azure-activedirectory-library-for-android"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customXml/item8.xml"/><Relationship Id="rId7" Type="http://schemas.openxmlformats.org/officeDocument/2006/relationships/image" Target="../media/image16.emf"/><Relationship Id="rId2" Type="http://schemas.openxmlformats.org/officeDocument/2006/relationships/customXml" Target="../../customXml/item14.xml"/><Relationship Id="rId1" Type="http://schemas.openxmlformats.org/officeDocument/2006/relationships/customXml" Target="../../customXml/item6.xml"/><Relationship Id="rId6" Type="http://schemas.openxmlformats.org/officeDocument/2006/relationships/slideLayout" Target="../slideLayouts/slideLayout3.xml"/><Relationship Id="rId5" Type="http://schemas.openxmlformats.org/officeDocument/2006/relationships/customXml" Target="../../customXml/item35.xml"/><Relationship Id="rId4" Type="http://schemas.openxmlformats.org/officeDocument/2006/relationships/customXml" Target="../../customXml/item13.xml"/><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blogs.technet.com/b/ad/" TargetMode="External"/><Relationship Id="rId2" Type="http://schemas.openxmlformats.org/officeDocument/2006/relationships/hyperlink" Target="http://azure.microsoft.com/en-us/documentation/articles/active-directory-developers-guid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3.xml"/><Relationship Id="rId4" Type="http://schemas.openxmlformats.org/officeDocument/2006/relationships/hyperlink" Target="http://www.microsoft.com/click/services/Redirect2.ashx?CR_CC=20062323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15.png"/><Relationship Id="rId3" Type="http://schemas.openxmlformats.org/officeDocument/2006/relationships/customXml" Target="../../customXml/item21.xml"/><Relationship Id="rId7" Type="http://schemas.openxmlformats.org/officeDocument/2006/relationships/customXml" Target="../../customXml/item62.xml"/><Relationship Id="rId12" Type="http://schemas.openxmlformats.org/officeDocument/2006/relationships/image" Target="../media/image14.emf"/><Relationship Id="rId2" Type="http://schemas.openxmlformats.org/officeDocument/2006/relationships/customXml" Target="../../customXml/item2.xml"/><Relationship Id="rId1" Type="http://schemas.openxmlformats.org/officeDocument/2006/relationships/customXml" Target="../../customXml/item48.xml"/><Relationship Id="rId6" Type="http://schemas.openxmlformats.org/officeDocument/2006/relationships/customXml" Target="../../customXml/item31.xml"/><Relationship Id="rId11" Type="http://schemas.openxmlformats.org/officeDocument/2006/relationships/image" Target="../media/image13.emf"/><Relationship Id="rId5" Type="http://schemas.openxmlformats.org/officeDocument/2006/relationships/customXml" Target="../../customXml/item32.xml"/><Relationship Id="rId10" Type="http://schemas.openxmlformats.org/officeDocument/2006/relationships/image" Target="../media/image12.png"/><Relationship Id="rId4" Type="http://schemas.openxmlformats.org/officeDocument/2006/relationships/customXml" Target="../../customXml/item33.xml"/><Relationship Id="rId9"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customXml/item17.xml"/><Relationship Id="rId7" Type="http://schemas.openxmlformats.org/officeDocument/2006/relationships/image" Target="../media/image12.png"/><Relationship Id="rId2" Type="http://schemas.openxmlformats.org/officeDocument/2006/relationships/customXml" Target="../../customXml/item18.xml"/><Relationship Id="rId1" Type="http://schemas.openxmlformats.org/officeDocument/2006/relationships/customXml" Target="../../customXml/item63.xml"/><Relationship Id="rId6" Type="http://schemas.openxmlformats.org/officeDocument/2006/relationships/image" Target="../media/image13.emf"/><Relationship Id="rId5" Type="http://schemas.openxmlformats.org/officeDocument/2006/relationships/notesSlide" Target="../notesSlides/notesSlide5.xml"/><Relationship Id="rId10" Type="http://schemas.openxmlformats.org/officeDocument/2006/relationships/image" Target="../media/image14.emf"/><Relationship Id="rId4" Type="http://schemas.openxmlformats.org/officeDocument/2006/relationships/slideLayout" Target="../slideLayouts/slideLayout3.xml"/><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Going Native</a:t>
            </a:r>
            <a:endParaRPr lang="en-US" dirty="0"/>
          </a:p>
        </p:txBody>
      </p:sp>
    </p:spTree>
    <p:extLst>
      <p:ext uri="{BB962C8B-B14F-4D97-AF65-F5344CB8AC3E}">
        <p14:creationId xmlns:p14="http://schemas.microsoft.com/office/powerpoint/2010/main" val="41166966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447098"/>
          </a:xfrm>
        </p:spPr>
        <p:txBody>
          <a:bodyPr/>
          <a:lstStyle/>
          <a:p>
            <a:r>
              <a:rPr lang="en-US" dirty="0" smtClean="0"/>
              <a:t>Windows 10 – </a:t>
            </a:r>
            <a:r>
              <a:rPr lang="en-US" dirty="0" err="1" smtClean="0"/>
              <a:t>WebAccountManager</a:t>
            </a:r>
            <a:endParaRPr lang="en-US" dirty="0" smtClean="0"/>
          </a:p>
          <a:p>
            <a:r>
              <a:rPr lang="en-US" dirty="0" smtClean="0"/>
              <a:t>Windows 7+– </a:t>
            </a:r>
            <a:r>
              <a:rPr lang="en-US" dirty="0"/>
              <a:t>ADAL </a:t>
            </a:r>
            <a:r>
              <a:rPr lang="en-US" dirty="0" smtClean="0"/>
              <a:t>.NET</a:t>
            </a:r>
          </a:p>
          <a:p>
            <a:r>
              <a:rPr lang="en-US" dirty="0" smtClean="0"/>
              <a:t>iOS </a:t>
            </a:r>
            <a:r>
              <a:rPr lang="en-US" dirty="0"/>
              <a:t>– </a:t>
            </a:r>
            <a:r>
              <a:rPr lang="en-US" dirty="0" smtClean="0"/>
              <a:t>ADAL </a:t>
            </a:r>
            <a:r>
              <a:rPr lang="en-US" dirty="0" err="1" smtClean="0"/>
              <a:t>ObjC</a:t>
            </a:r>
            <a:endParaRPr lang="en-US" dirty="0" smtClean="0"/>
          </a:p>
          <a:p>
            <a:r>
              <a:rPr lang="en-US" dirty="0" smtClean="0"/>
              <a:t>Android </a:t>
            </a:r>
            <a:r>
              <a:rPr lang="en-US" dirty="0"/>
              <a:t>– </a:t>
            </a:r>
            <a:r>
              <a:rPr lang="en-US" dirty="0" smtClean="0"/>
              <a:t>ADAL Android</a:t>
            </a:r>
          </a:p>
          <a:p>
            <a:endParaRPr lang="en-US" dirty="0"/>
          </a:p>
        </p:txBody>
      </p:sp>
      <p:sp>
        <p:nvSpPr>
          <p:cNvPr id="5" name="Title 4"/>
          <p:cNvSpPr>
            <a:spLocks noGrp="1"/>
          </p:cNvSpPr>
          <p:nvPr>
            <p:ph type="title"/>
          </p:nvPr>
        </p:nvSpPr>
        <p:spPr/>
        <p:txBody>
          <a:bodyPr/>
          <a:lstStyle/>
          <a:p>
            <a:r>
              <a:rPr lang="en-US" dirty="0" smtClean="0"/>
              <a:t>Going Native</a:t>
            </a:r>
            <a:endParaRPr lang="en-US" dirty="0"/>
          </a:p>
        </p:txBody>
      </p:sp>
    </p:spTree>
    <p:extLst>
      <p:ext uri="{BB962C8B-B14F-4D97-AF65-F5344CB8AC3E}">
        <p14:creationId xmlns:p14="http://schemas.microsoft.com/office/powerpoint/2010/main" val="197699787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10 </a:t>
            </a:r>
            <a:r>
              <a:rPr lang="en-US" dirty="0" err="1" smtClean="0"/>
              <a:t>WebAccountManager</a:t>
            </a:r>
            <a:endParaRPr lang="en-US" dirty="0"/>
          </a:p>
        </p:txBody>
      </p:sp>
      <p:sp>
        <p:nvSpPr>
          <p:cNvPr id="6" name="Rectangle 5"/>
          <p:cNvSpPr/>
          <p:nvPr/>
        </p:nvSpPr>
        <p:spPr>
          <a:xfrm>
            <a:off x="668751" y="1821553"/>
            <a:ext cx="4112803" cy="1734821"/>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grpSp>
        <p:nvGrpSpPr>
          <p:cNvPr id="64" name="Group 63"/>
          <p:cNvGrpSpPr/>
          <p:nvPr/>
        </p:nvGrpSpPr>
        <p:grpSpPr>
          <a:xfrm>
            <a:off x="4983158" y="5085747"/>
            <a:ext cx="2356340" cy="1610999"/>
            <a:chOff x="5462097" y="4733798"/>
            <a:chExt cx="2356340" cy="1610999"/>
          </a:xfrm>
        </p:grpSpPr>
        <p:sp>
          <p:nvSpPr>
            <p:cNvPr id="35" name="Rounded Rectangle 34"/>
            <p:cNvSpPr/>
            <p:nvPr/>
          </p:nvSpPr>
          <p:spPr bwMode="auto">
            <a:xfrm>
              <a:off x="5462097" y="4733798"/>
              <a:ext cx="2356340" cy="1610999"/>
            </a:xfrm>
            <a:prstGeom prst="roundRect">
              <a:avLst>
                <a:gd name="adj" fmla="val 186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5657408" y="4886838"/>
              <a:ext cx="1856230" cy="127742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p:cNvGrpSpPr/>
            <p:nvPr/>
          </p:nvGrpSpPr>
          <p:grpSpPr>
            <a:xfrm>
              <a:off x="7549995" y="5411181"/>
              <a:ext cx="228600" cy="228737"/>
              <a:chOff x="8961437" y="1354680"/>
              <a:chExt cx="2286000" cy="2287371"/>
            </a:xfrm>
            <a:solidFill>
              <a:schemeClr val="bg1"/>
            </a:solidFill>
          </p:grpSpPr>
          <p:sp>
            <p:nvSpPr>
              <p:cNvPr id="44" name="Rectangle 43"/>
              <p:cNvSpPr/>
              <p:nvPr/>
            </p:nvSpPr>
            <p:spPr bwMode="auto">
              <a:xfrm>
                <a:off x="8961437" y="1366620"/>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0180637" y="1354680"/>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961437" y="2575251"/>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0180637" y="2563311"/>
                <a:ext cx="1066800" cy="10668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1" name="Oval 60"/>
          <p:cNvSpPr/>
          <p:nvPr/>
        </p:nvSpPr>
        <p:spPr bwMode="auto">
          <a:xfrm>
            <a:off x="10790237" y="1364353"/>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sp>
        <p:nvSpPr>
          <p:cNvPr id="42" name="Rectangle 41"/>
          <p:cNvSpPr/>
          <p:nvPr/>
        </p:nvSpPr>
        <p:spPr bwMode="auto">
          <a:xfrm>
            <a:off x="664644" y="3705134"/>
            <a:ext cx="4116911" cy="30362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Windows</a:t>
            </a:r>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73" y="6138495"/>
            <a:ext cx="517254" cy="567088"/>
          </a:xfrm>
          <a:prstGeom prst="rect">
            <a:avLst/>
          </a:prstGeom>
        </p:spPr>
      </p:pic>
      <p:grpSp>
        <p:nvGrpSpPr>
          <p:cNvPr id="60" name="Group 59"/>
          <p:cNvGrpSpPr/>
          <p:nvPr>
            <p:custDataLst>
              <p:custData r:id="rId1"/>
            </p:custDataLst>
          </p:nvPr>
        </p:nvGrpSpPr>
        <p:grpSpPr>
          <a:xfrm>
            <a:off x="9723437" y="4865851"/>
            <a:ext cx="1769414" cy="1758262"/>
            <a:chOff x="7132627" y="3532820"/>
            <a:chExt cx="1769414" cy="1758262"/>
          </a:xfrm>
        </p:grpSpPr>
        <p:sp>
          <p:nvSpPr>
            <p:cNvPr id="66" name="Rectangle 65"/>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7"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68"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69"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70"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
        <p:nvSpPr>
          <p:cNvPr id="49" name="Rectangle 48"/>
          <p:cNvSpPr/>
          <p:nvPr>
            <p:custDataLst>
              <p:custData r:id="rId2"/>
            </p:custDataLst>
          </p:nvPr>
        </p:nvSpPr>
        <p:spPr>
          <a:xfrm>
            <a:off x="924558" y="4569857"/>
            <a:ext cx="1776691" cy="953700"/>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r>
              <a:rPr lang="en-US" sz="1100" dirty="0" smtClean="0">
                <a:gradFill>
                  <a:gsLst>
                    <a:gs pos="0">
                      <a:srgbClr val="FFFFFF"/>
                    </a:gs>
                    <a:gs pos="100000">
                      <a:srgbClr val="FFFFFF"/>
                    </a:gs>
                  </a:gsLst>
                  <a:lin ang="5400000" scaled="0"/>
                </a:gradFill>
              </a:rPr>
              <a:t>Web Account Provider 1</a:t>
            </a:r>
            <a:endParaRPr lang="en-US" sz="1100" dirty="0">
              <a:gradFill>
                <a:gsLst>
                  <a:gs pos="0">
                    <a:srgbClr val="FFFFFF"/>
                  </a:gs>
                  <a:gs pos="100000">
                    <a:srgbClr val="FFFFFF"/>
                  </a:gs>
                </a:gsLst>
                <a:lin ang="5400000" scaled="0"/>
              </a:gradFill>
            </a:endParaRPr>
          </a:p>
        </p:txBody>
      </p:sp>
      <p:sp>
        <p:nvSpPr>
          <p:cNvPr id="50" name="Rectangle 49"/>
          <p:cNvSpPr/>
          <p:nvPr>
            <p:custDataLst>
              <p:custData r:id="rId3"/>
            </p:custDataLst>
          </p:nvPr>
        </p:nvSpPr>
        <p:spPr>
          <a:xfrm>
            <a:off x="2896560" y="4547824"/>
            <a:ext cx="1776691" cy="953700"/>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r>
              <a:rPr lang="en-US" sz="1100" dirty="0" smtClean="0">
                <a:gradFill>
                  <a:gsLst>
                    <a:gs pos="0">
                      <a:srgbClr val="FFFFFF"/>
                    </a:gs>
                    <a:gs pos="100000">
                      <a:srgbClr val="FFFFFF"/>
                    </a:gs>
                  </a:gsLst>
                  <a:lin ang="5400000" scaled="0"/>
                </a:gradFill>
              </a:rPr>
              <a:t>Web Account Provider 1</a:t>
            </a:r>
            <a:endParaRPr lang="en-US" sz="1100" dirty="0">
              <a:gradFill>
                <a:gsLst>
                  <a:gs pos="0">
                    <a:srgbClr val="FFFFFF"/>
                  </a:gs>
                  <a:gs pos="100000">
                    <a:srgbClr val="FFFFFF"/>
                  </a:gs>
                </a:gsLst>
                <a:lin ang="5400000" scaled="0"/>
              </a:gradFill>
            </a:endParaRPr>
          </a:p>
        </p:txBody>
      </p:sp>
      <p:grpSp>
        <p:nvGrpSpPr>
          <p:cNvPr id="51" name="Group 50"/>
          <p:cNvGrpSpPr/>
          <p:nvPr>
            <p:custDataLst>
              <p:custData r:id="rId4"/>
            </p:custDataLst>
          </p:nvPr>
        </p:nvGrpSpPr>
        <p:grpSpPr>
          <a:xfrm>
            <a:off x="924558" y="5557962"/>
            <a:ext cx="3635643" cy="1036734"/>
            <a:chOff x="984320" y="5148182"/>
            <a:chExt cx="3635643" cy="1036734"/>
          </a:xfrm>
        </p:grpSpPr>
        <p:sp>
          <p:nvSpPr>
            <p:cNvPr id="52" name="Can 51"/>
            <p:cNvSpPr/>
            <p:nvPr/>
          </p:nvSpPr>
          <p:spPr bwMode="auto">
            <a:xfrm>
              <a:off x="984320" y="5148182"/>
              <a:ext cx="3635643" cy="1036734"/>
            </a:xfrm>
            <a:prstGeom prst="can">
              <a:avLst/>
            </a:prstGeom>
            <a:solidFill>
              <a:schemeClr val="bg2">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53" name="Rectangle 52"/>
            <p:cNvSpPr/>
            <p:nvPr/>
          </p:nvSpPr>
          <p:spPr>
            <a:xfrm>
              <a:off x="2030244" y="5833002"/>
              <a:ext cx="1501630" cy="307777"/>
            </a:xfrm>
            <a:prstGeom prst="rect">
              <a:avLst/>
            </a:prstGeom>
          </p:spPr>
          <p:txBody>
            <a:bodyPr wrap="none">
              <a:spAutoFit/>
            </a:bodyPr>
            <a:lstStyle/>
            <a:p>
              <a:pPr algn="ctr"/>
              <a:r>
                <a:rPr lang="en-US" sz="1400" dirty="0" smtClean="0">
                  <a:solidFill>
                    <a:srgbClr val="000000"/>
                  </a:solidFill>
                </a:rPr>
                <a:t>System accounts</a:t>
              </a:r>
              <a:endParaRPr lang="en-US" sz="1400" dirty="0">
                <a:solidFill>
                  <a:srgbClr val="000000"/>
                </a:solidFill>
              </a:endParaRPr>
            </a:p>
          </p:txBody>
        </p:sp>
      </p:grpSp>
      <p:sp>
        <p:nvSpPr>
          <p:cNvPr id="54" name="Rectangle 53"/>
          <p:cNvSpPr/>
          <p:nvPr>
            <p:custDataLst>
              <p:custData r:id="rId5"/>
            </p:custDataLst>
          </p:nvPr>
        </p:nvSpPr>
        <p:spPr>
          <a:xfrm>
            <a:off x="883427" y="3346569"/>
            <a:ext cx="3635643" cy="607751"/>
          </a:xfrm>
          <a:prstGeom prst="rect">
            <a:avLst/>
          </a:prstGeom>
          <a:solidFill>
            <a:schemeClr val="accent1">
              <a:lumMod val="75000"/>
            </a:schemeClr>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gradFill>
                  <a:gsLst>
                    <a:gs pos="0">
                      <a:srgbClr val="FFFFFF"/>
                    </a:gs>
                    <a:gs pos="100000">
                      <a:srgbClr val="FFFFFF"/>
                    </a:gs>
                  </a:gsLst>
                  <a:lin ang="5400000" scaled="0"/>
                </a:gradFill>
              </a:rPr>
              <a:t>Web Account Manager</a:t>
            </a:r>
            <a:endParaRPr lang="en-US" dirty="0">
              <a:gradFill>
                <a:gsLst>
                  <a:gs pos="0">
                    <a:srgbClr val="FFFFFF"/>
                  </a:gs>
                  <a:gs pos="100000">
                    <a:srgbClr val="FFFFFF"/>
                  </a:gs>
                </a:gsLst>
                <a:lin ang="5400000" scaled="0"/>
              </a:gradFill>
            </a:endParaRPr>
          </a:p>
        </p:txBody>
      </p:sp>
      <p:grpSp>
        <p:nvGrpSpPr>
          <p:cNvPr id="55" name="Group 54"/>
          <p:cNvGrpSpPr/>
          <p:nvPr>
            <p:custDataLst>
              <p:custData r:id="rId6"/>
            </p:custDataLst>
          </p:nvPr>
        </p:nvGrpSpPr>
        <p:grpSpPr>
          <a:xfrm>
            <a:off x="1647646" y="5715852"/>
            <a:ext cx="1903145" cy="571184"/>
            <a:chOff x="2521915" y="3286671"/>
            <a:chExt cx="2436545" cy="731272"/>
          </a:xfrm>
        </p:grpSpPr>
        <p:grpSp>
          <p:nvGrpSpPr>
            <p:cNvPr id="56" name="Group 55"/>
            <p:cNvGrpSpPr/>
            <p:nvPr/>
          </p:nvGrpSpPr>
          <p:grpSpPr>
            <a:xfrm>
              <a:off x="3356270" y="3286671"/>
              <a:ext cx="767835" cy="731272"/>
              <a:chOff x="2954396" y="3325247"/>
              <a:chExt cx="1440164" cy="1371585"/>
            </a:xfrm>
          </p:grpSpPr>
          <p:sp>
            <p:nvSpPr>
              <p:cNvPr id="84" name="Regular Pentagon 83"/>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5" name="Picture 5"/>
              <p:cNvPicPr>
                <a:picLocks noChangeAspect="1" noChangeArrowheads="1"/>
              </p:cNvPicPr>
              <p:nvPr/>
            </p:nvPicPr>
            <p:blipFill>
              <a:blip r:embed="rId11"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Group 56"/>
            <p:cNvGrpSpPr/>
            <p:nvPr/>
          </p:nvGrpSpPr>
          <p:grpSpPr>
            <a:xfrm>
              <a:off x="2521915" y="3286671"/>
              <a:ext cx="767835" cy="731272"/>
              <a:chOff x="4546960" y="3332224"/>
              <a:chExt cx="1440164" cy="1371585"/>
            </a:xfrm>
          </p:grpSpPr>
          <p:sp>
            <p:nvSpPr>
              <p:cNvPr id="65" name="Regular Pentagon 64"/>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3"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8" name="Group 57"/>
            <p:cNvGrpSpPr/>
            <p:nvPr/>
          </p:nvGrpSpPr>
          <p:grpSpPr>
            <a:xfrm>
              <a:off x="4190625" y="3286671"/>
              <a:ext cx="767835" cy="731272"/>
              <a:chOff x="6052909" y="3350922"/>
              <a:chExt cx="1440164" cy="1371585"/>
            </a:xfrm>
          </p:grpSpPr>
          <p:sp>
            <p:nvSpPr>
              <p:cNvPr id="59" name="Regular Pentagon 58"/>
              <p:cNvSpPr/>
              <p:nvPr/>
            </p:nvSpPr>
            <p:spPr bwMode="auto">
              <a:xfrm>
                <a:off x="6052909" y="3350922"/>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pic>
        <p:nvPicPr>
          <p:cNvPr id="86" name="Picture 85"/>
          <p:cNvPicPr>
            <a:picLocks noChangeAspect="1"/>
          </p:cNvPicPr>
          <p:nvPr>
            <p:custDataLst>
              <p:custData r:id="rId7"/>
            </p:custDataLst>
          </p:nvPr>
        </p:nvPicPr>
        <p:blipFill>
          <a:blip r:embed="rId13"/>
          <a:stretch>
            <a:fillRect/>
          </a:stretch>
        </p:blipFill>
        <p:spPr>
          <a:xfrm>
            <a:off x="5191824" y="5314206"/>
            <a:ext cx="853701" cy="1139574"/>
          </a:xfrm>
          <a:prstGeom prst="rect">
            <a:avLst/>
          </a:prstGeom>
        </p:spPr>
      </p:pic>
      <p:grpSp>
        <p:nvGrpSpPr>
          <p:cNvPr id="87" name="Group 86"/>
          <p:cNvGrpSpPr/>
          <p:nvPr>
            <p:custDataLst>
              <p:custData r:id="rId8"/>
            </p:custDataLst>
          </p:nvPr>
        </p:nvGrpSpPr>
        <p:grpSpPr>
          <a:xfrm>
            <a:off x="5603091" y="5251775"/>
            <a:ext cx="863549" cy="1116852"/>
            <a:chOff x="9571037" y="4841394"/>
            <a:chExt cx="863549" cy="1116852"/>
          </a:xfrm>
        </p:grpSpPr>
        <p:sp>
          <p:nvSpPr>
            <p:cNvPr id="88" name="Rectangle 87"/>
            <p:cNvSpPr/>
            <p:nvPr/>
          </p:nvSpPr>
          <p:spPr bwMode="auto">
            <a:xfrm>
              <a:off x="9571037" y="4841394"/>
              <a:ext cx="863549" cy="1116852"/>
            </a:xfrm>
            <a:prstGeom prst="rect">
              <a:avLst/>
            </a:prstGeom>
            <a:solidFill>
              <a:schemeClr val="bg1"/>
            </a:solidFill>
            <a:ln w="2857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89" name="Group 88"/>
            <p:cNvGrpSpPr/>
            <p:nvPr/>
          </p:nvGrpSpPr>
          <p:grpSpPr>
            <a:xfrm>
              <a:off x="9683933" y="4933451"/>
              <a:ext cx="122103" cy="317904"/>
              <a:chOff x="6734176" y="1646237"/>
              <a:chExt cx="444500" cy="1157289"/>
            </a:xfrm>
            <a:solidFill>
              <a:schemeClr val="tx1">
                <a:lumMod val="50000"/>
              </a:schemeClr>
            </a:solidFill>
          </p:grpSpPr>
          <p:sp>
            <p:nvSpPr>
              <p:cNvPr id="109"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p:cNvGrpSpPr/>
            <p:nvPr/>
          </p:nvGrpSpPr>
          <p:grpSpPr>
            <a:xfrm>
              <a:off x="9683933" y="5302612"/>
              <a:ext cx="122103" cy="317904"/>
              <a:chOff x="6734176" y="1646237"/>
              <a:chExt cx="444500" cy="1157289"/>
            </a:xfrm>
            <a:solidFill>
              <a:schemeClr val="tx1">
                <a:lumMod val="50000"/>
              </a:schemeClr>
            </a:solidFill>
          </p:grpSpPr>
          <p:sp>
            <p:nvSpPr>
              <p:cNvPr id="107" name="Oval 24"/>
              <p:cNvSpPr>
                <a:spLocks noChangeArrowheads="1"/>
              </p:cNvSpPr>
              <p:nvPr/>
            </p:nvSpPr>
            <p:spPr bwMode="auto">
              <a:xfrm>
                <a:off x="6862763" y="1646237"/>
                <a:ext cx="187325" cy="185738"/>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 name="Freeform 25"/>
              <p:cNvSpPr>
                <a:spLocks/>
              </p:cNvSpPr>
              <p:nvPr/>
            </p:nvSpPr>
            <p:spPr bwMode="auto">
              <a:xfrm>
                <a:off x="6734176" y="1865313"/>
                <a:ext cx="444500" cy="938213"/>
              </a:xfrm>
              <a:custGeom>
                <a:avLst/>
                <a:gdLst>
                  <a:gd name="T0" fmla="*/ 354 w 470"/>
                  <a:gd name="T1" fmla="*/ 3 h 994"/>
                  <a:gd name="T2" fmla="*/ 322 w 470"/>
                  <a:gd name="T3" fmla="*/ 0 h 994"/>
                  <a:gd name="T4" fmla="*/ 143 w 470"/>
                  <a:gd name="T5" fmla="*/ 0 h 994"/>
                  <a:gd name="T6" fmla="*/ 111 w 470"/>
                  <a:gd name="T7" fmla="*/ 3 h 994"/>
                  <a:gd name="T8" fmla="*/ 0 w 470"/>
                  <a:gd name="T9" fmla="*/ 152 h 994"/>
                  <a:gd name="T10" fmla="*/ 0 w 470"/>
                  <a:gd name="T11" fmla="*/ 428 h 994"/>
                  <a:gd name="T12" fmla="*/ 38 w 470"/>
                  <a:gd name="T13" fmla="*/ 478 h 994"/>
                  <a:gd name="T14" fmla="*/ 78 w 470"/>
                  <a:gd name="T15" fmla="*/ 428 h 994"/>
                  <a:gd name="T16" fmla="*/ 78 w 470"/>
                  <a:gd name="T17" fmla="*/ 152 h 994"/>
                  <a:gd name="T18" fmla="*/ 97 w 470"/>
                  <a:gd name="T19" fmla="*/ 126 h 994"/>
                  <a:gd name="T20" fmla="*/ 111 w 470"/>
                  <a:gd name="T21" fmla="*/ 126 h 994"/>
                  <a:gd name="T22" fmla="*/ 111 w 470"/>
                  <a:gd name="T23" fmla="*/ 153 h 994"/>
                  <a:gd name="T24" fmla="*/ 111 w 470"/>
                  <a:gd name="T25" fmla="*/ 300 h 994"/>
                  <a:gd name="T26" fmla="*/ 111 w 470"/>
                  <a:gd name="T27" fmla="*/ 938 h 994"/>
                  <a:gd name="T28" fmla="*/ 163 w 470"/>
                  <a:gd name="T29" fmla="*/ 994 h 994"/>
                  <a:gd name="T30" fmla="*/ 219 w 470"/>
                  <a:gd name="T31" fmla="*/ 940 h 994"/>
                  <a:gd name="T32" fmla="*/ 219 w 470"/>
                  <a:gd name="T33" fmla="*/ 515 h 994"/>
                  <a:gd name="T34" fmla="*/ 233 w 470"/>
                  <a:gd name="T35" fmla="*/ 495 h 994"/>
                  <a:gd name="T36" fmla="*/ 235 w 470"/>
                  <a:gd name="T37" fmla="*/ 495 h 994"/>
                  <a:gd name="T38" fmla="*/ 237 w 470"/>
                  <a:gd name="T39" fmla="*/ 495 h 994"/>
                  <a:gd name="T40" fmla="*/ 251 w 470"/>
                  <a:gd name="T41" fmla="*/ 515 h 994"/>
                  <a:gd name="T42" fmla="*/ 251 w 470"/>
                  <a:gd name="T43" fmla="*/ 940 h 994"/>
                  <a:gd name="T44" fmla="*/ 307 w 470"/>
                  <a:gd name="T45" fmla="*/ 994 h 994"/>
                  <a:gd name="T46" fmla="*/ 359 w 470"/>
                  <a:gd name="T47" fmla="*/ 938 h 994"/>
                  <a:gd name="T48" fmla="*/ 359 w 470"/>
                  <a:gd name="T49" fmla="*/ 126 h 994"/>
                  <a:gd name="T50" fmla="*/ 373 w 470"/>
                  <a:gd name="T51" fmla="*/ 126 h 994"/>
                  <a:gd name="T52" fmla="*/ 392 w 470"/>
                  <a:gd name="T53" fmla="*/ 152 h 994"/>
                  <a:gd name="T54" fmla="*/ 392 w 470"/>
                  <a:gd name="T55" fmla="*/ 428 h 994"/>
                  <a:gd name="T56" fmla="*/ 432 w 470"/>
                  <a:gd name="T57" fmla="*/ 478 h 994"/>
                  <a:gd name="T58" fmla="*/ 470 w 470"/>
                  <a:gd name="T59" fmla="*/ 428 h 994"/>
                  <a:gd name="T60" fmla="*/ 470 w 470"/>
                  <a:gd name="T61" fmla="*/ 152 h 994"/>
                  <a:gd name="T62" fmla="*/ 354 w 470"/>
                  <a:gd name="T63" fmla="*/ 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994">
                    <a:moveTo>
                      <a:pt x="354" y="3"/>
                    </a:moveTo>
                    <a:cubicBezTo>
                      <a:pt x="344" y="1"/>
                      <a:pt x="333" y="0"/>
                      <a:pt x="322" y="0"/>
                    </a:cubicBezTo>
                    <a:cubicBezTo>
                      <a:pt x="143" y="0"/>
                      <a:pt x="143" y="0"/>
                      <a:pt x="143" y="0"/>
                    </a:cubicBezTo>
                    <a:cubicBezTo>
                      <a:pt x="132" y="0"/>
                      <a:pt x="121" y="1"/>
                      <a:pt x="111" y="3"/>
                    </a:cubicBezTo>
                    <a:cubicBezTo>
                      <a:pt x="41" y="13"/>
                      <a:pt x="0" y="52"/>
                      <a:pt x="0" y="152"/>
                    </a:cubicBezTo>
                    <a:cubicBezTo>
                      <a:pt x="0" y="428"/>
                      <a:pt x="0" y="428"/>
                      <a:pt x="0" y="428"/>
                    </a:cubicBezTo>
                    <a:cubicBezTo>
                      <a:pt x="0" y="468"/>
                      <a:pt x="13" y="478"/>
                      <a:pt x="38" y="478"/>
                    </a:cubicBezTo>
                    <a:cubicBezTo>
                      <a:pt x="61" y="478"/>
                      <a:pt x="78" y="470"/>
                      <a:pt x="78" y="428"/>
                    </a:cubicBezTo>
                    <a:cubicBezTo>
                      <a:pt x="78" y="152"/>
                      <a:pt x="78" y="152"/>
                      <a:pt x="78" y="152"/>
                    </a:cubicBezTo>
                    <a:cubicBezTo>
                      <a:pt x="78" y="129"/>
                      <a:pt x="90" y="126"/>
                      <a:pt x="97" y="126"/>
                    </a:cubicBezTo>
                    <a:cubicBezTo>
                      <a:pt x="111" y="126"/>
                      <a:pt x="111" y="126"/>
                      <a:pt x="111" y="126"/>
                    </a:cubicBezTo>
                    <a:cubicBezTo>
                      <a:pt x="111" y="153"/>
                      <a:pt x="111" y="153"/>
                      <a:pt x="111" y="153"/>
                    </a:cubicBezTo>
                    <a:cubicBezTo>
                      <a:pt x="111" y="161"/>
                      <a:pt x="111" y="219"/>
                      <a:pt x="111" y="300"/>
                    </a:cubicBezTo>
                    <a:cubicBezTo>
                      <a:pt x="111" y="528"/>
                      <a:pt x="111" y="938"/>
                      <a:pt x="111" y="938"/>
                    </a:cubicBezTo>
                    <a:cubicBezTo>
                      <a:pt x="111" y="989"/>
                      <a:pt x="149" y="994"/>
                      <a:pt x="163" y="994"/>
                    </a:cubicBezTo>
                    <a:cubicBezTo>
                      <a:pt x="178" y="994"/>
                      <a:pt x="219" y="989"/>
                      <a:pt x="219" y="940"/>
                    </a:cubicBezTo>
                    <a:cubicBezTo>
                      <a:pt x="219" y="896"/>
                      <a:pt x="219" y="515"/>
                      <a:pt x="219" y="515"/>
                    </a:cubicBezTo>
                    <a:cubicBezTo>
                      <a:pt x="219" y="501"/>
                      <a:pt x="222" y="495"/>
                      <a:pt x="233" y="495"/>
                    </a:cubicBezTo>
                    <a:cubicBezTo>
                      <a:pt x="234" y="495"/>
                      <a:pt x="234" y="495"/>
                      <a:pt x="235" y="495"/>
                    </a:cubicBezTo>
                    <a:cubicBezTo>
                      <a:pt x="236" y="495"/>
                      <a:pt x="236" y="495"/>
                      <a:pt x="237" y="495"/>
                    </a:cubicBezTo>
                    <a:cubicBezTo>
                      <a:pt x="248" y="495"/>
                      <a:pt x="251" y="501"/>
                      <a:pt x="251" y="515"/>
                    </a:cubicBezTo>
                    <a:cubicBezTo>
                      <a:pt x="251" y="515"/>
                      <a:pt x="251" y="896"/>
                      <a:pt x="251" y="940"/>
                    </a:cubicBezTo>
                    <a:cubicBezTo>
                      <a:pt x="251" y="989"/>
                      <a:pt x="292" y="994"/>
                      <a:pt x="307" y="994"/>
                    </a:cubicBezTo>
                    <a:cubicBezTo>
                      <a:pt x="321" y="994"/>
                      <a:pt x="359" y="989"/>
                      <a:pt x="359" y="938"/>
                    </a:cubicBezTo>
                    <a:cubicBezTo>
                      <a:pt x="359" y="938"/>
                      <a:pt x="359" y="353"/>
                      <a:pt x="359" y="126"/>
                    </a:cubicBezTo>
                    <a:cubicBezTo>
                      <a:pt x="373" y="126"/>
                      <a:pt x="373" y="126"/>
                      <a:pt x="373" y="126"/>
                    </a:cubicBezTo>
                    <a:cubicBezTo>
                      <a:pt x="380" y="126"/>
                      <a:pt x="392" y="129"/>
                      <a:pt x="392" y="152"/>
                    </a:cubicBezTo>
                    <a:cubicBezTo>
                      <a:pt x="392" y="428"/>
                      <a:pt x="392" y="428"/>
                      <a:pt x="392" y="428"/>
                    </a:cubicBezTo>
                    <a:cubicBezTo>
                      <a:pt x="392" y="470"/>
                      <a:pt x="409" y="478"/>
                      <a:pt x="432" y="478"/>
                    </a:cubicBezTo>
                    <a:cubicBezTo>
                      <a:pt x="457" y="478"/>
                      <a:pt x="470" y="468"/>
                      <a:pt x="470" y="428"/>
                    </a:cubicBezTo>
                    <a:cubicBezTo>
                      <a:pt x="470" y="152"/>
                      <a:pt x="470" y="152"/>
                      <a:pt x="470" y="152"/>
                    </a:cubicBezTo>
                    <a:cubicBezTo>
                      <a:pt x="470" y="52"/>
                      <a:pt x="425" y="13"/>
                      <a:pt x="354" y="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05" name="Rectangle 104"/>
            <p:cNvSpPr/>
            <p:nvPr/>
          </p:nvSpPr>
          <p:spPr bwMode="auto">
            <a:xfrm>
              <a:off x="9872898" y="5006482"/>
              <a:ext cx="448790" cy="212093"/>
            </a:xfrm>
            <a:prstGeom prst="rect">
              <a:avLst/>
            </a:prstGeom>
            <a:solidFill>
              <a:schemeClr val="bg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sz="800" dirty="0" smtClean="0">
                  <a:gradFill>
                    <a:gsLst>
                      <a:gs pos="0">
                        <a:srgbClr val="FFFFFF"/>
                      </a:gs>
                      <a:gs pos="100000">
                        <a:srgbClr val="FFFFFF"/>
                      </a:gs>
                    </a:gsLst>
                    <a:lin ang="5400000" scaled="0"/>
                  </a:gradFill>
                  <a:ea typeface="Segoe UI" pitchFamily="34" charset="0"/>
                  <a:cs typeface="Segoe UI" pitchFamily="34" charset="0"/>
                </a:rPr>
                <a:t>&lt;&lt;&lt;</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9872898" y="5385607"/>
              <a:ext cx="448790" cy="212093"/>
            </a:xfrm>
            <a:prstGeom prst="rect">
              <a:avLst/>
            </a:prstGeom>
            <a:solidFill>
              <a:schemeClr val="bg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sz="800" dirty="0" smtClean="0">
                  <a:gradFill>
                    <a:gsLst>
                      <a:gs pos="0">
                        <a:srgbClr val="FFFFFF"/>
                      </a:gs>
                      <a:gs pos="100000">
                        <a:srgbClr val="FFFFFF"/>
                      </a:gs>
                    </a:gsLst>
                    <a:lin ang="5400000" scaled="0"/>
                  </a:gradFill>
                  <a:ea typeface="Segoe UI" pitchFamily="34" charset="0"/>
                  <a:cs typeface="Segoe UI" pitchFamily="34" charset="0"/>
                </a:rPr>
                <a:t>&lt;&lt;&lt;</a:t>
              </a:r>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083197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142125"/>
          </a:xfrm>
        </p:spPr>
        <p:txBody>
          <a:bodyPr/>
          <a:lstStyle/>
          <a:p>
            <a:pPr marL="0" indent="0">
              <a:buNone/>
            </a:pPr>
            <a:r>
              <a:rPr lang="en-US" dirty="0" smtClean="0">
                <a:latin typeface="+mj-lt"/>
              </a:rPr>
              <a:t>General token acquisition pattern</a:t>
            </a:r>
          </a:p>
          <a:p>
            <a:pPr marL="457200" indent="-457200">
              <a:buFont typeface="+mj-lt"/>
              <a:buAutoNum type="arabicPeriod"/>
            </a:pPr>
            <a:r>
              <a:rPr lang="en-US" dirty="0" err="1" smtClean="0"/>
              <a:t>FindAccountProviderAsync</a:t>
            </a:r>
            <a:endParaRPr lang="en-US" dirty="0" smtClean="0"/>
          </a:p>
          <a:p>
            <a:pPr marL="457200" indent="-457200">
              <a:buFont typeface="+mj-lt"/>
              <a:buAutoNum type="arabicPeriod"/>
            </a:pPr>
            <a:r>
              <a:rPr lang="en-US" dirty="0" smtClean="0"/>
              <a:t>&lt;</a:t>
            </a:r>
            <a:r>
              <a:rPr lang="en-US" dirty="0" err="1" smtClean="0"/>
              <a:t>WebTokenRequest</a:t>
            </a:r>
            <a:r>
              <a:rPr lang="en-US" dirty="0" smtClean="0"/>
              <a:t>&gt;</a:t>
            </a:r>
          </a:p>
          <a:p>
            <a:pPr marL="457200" indent="-457200">
              <a:buFont typeface="+mj-lt"/>
              <a:buAutoNum type="arabicPeriod"/>
            </a:pPr>
            <a:r>
              <a:rPr lang="en-US" dirty="0" err="1" smtClean="0"/>
              <a:t>RequestTokenAsync</a:t>
            </a:r>
            <a:r>
              <a:rPr lang="en-US" dirty="0" smtClean="0"/>
              <a:t> / </a:t>
            </a:r>
            <a:r>
              <a:rPr lang="en-US" dirty="0" err="1" smtClean="0"/>
              <a:t>GetTokenSilentlyAsync</a:t>
            </a:r>
            <a:endParaRPr lang="en-US" dirty="0" smtClean="0"/>
          </a:p>
          <a:p>
            <a:pPr marL="457200" indent="-457200">
              <a:buFont typeface="+mj-lt"/>
              <a:buAutoNum type="arabicPeriod"/>
            </a:pPr>
            <a:r>
              <a:rPr lang="en-US" dirty="0" err="1" smtClean="0"/>
              <a:t>WebTokenRequestResult</a:t>
            </a:r>
            <a:endParaRPr lang="en-US" dirty="0"/>
          </a:p>
        </p:txBody>
      </p:sp>
      <p:sp>
        <p:nvSpPr>
          <p:cNvPr id="3" name="Title 2"/>
          <p:cNvSpPr>
            <a:spLocks noGrp="1"/>
          </p:cNvSpPr>
          <p:nvPr>
            <p:ph type="title"/>
          </p:nvPr>
        </p:nvSpPr>
        <p:spPr/>
        <p:txBody>
          <a:bodyPr/>
          <a:lstStyle/>
          <a:p>
            <a:r>
              <a:rPr lang="en-US" dirty="0" err="1" smtClean="0"/>
              <a:t>WebAccountManager</a:t>
            </a:r>
            <a:r>
              <a:rPr lang="en-US" dirty="0" smtClean="0"/>
              <a:t> API and AAD</a:t>
            </a:r>
            <a:endParaRPr lang="en-US" dirty="0"/>
          </a:p>
        </p:txBody>
      </p:sp>
    </p:spTree>
    <p:extLst>
      <p:ext uri="{BB962C8B-B14F-4D97-AF65-F5344CB8AC3E}">
        <p14:creationId xmlns:p14="http://schemas.microsoft.com/office/powerpoint/2010/main" val="1499645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333768"/>
          </a:xfrm>
        </p:spPr>
        <p:txBody>
          <a:bodyPr/>
          <a:lstStyle/>
          <a:p>
            <a:r>
              <a:rPr lang="en-US" dirty="0" smtClean="0"/>
              <a:t>Every app must </a:t>
            </a:r>
          </a:p>
          <a:p>
            <a:pPr lvl="1"/>
            <a:r>
              <a:rPr lang="en-US" dirty="0" smtClean="0"/>
              <a:t>be registered in Azure AD</a:t>
            </a:r>
          </a:p>
          <a:p>
            <a:pPr lvl="1"/>
            <a:r>
              <a:rPr lang="en-US" dirty="0" smtClean="0"/>
              <a:t>declare in advance what resources it wants to access</a:t>
            </a:r>
          </a:p>
          <a:p>
            <a:r>
              <a:rPr lang="en-US" dirty="0" smtClean="0"/>
              <a:t>To register your app to use WAM, you need its SID</a:t>
            </a:r>
          </a:p>
          <a:p>
            <a:pPr lvl="1"/>
            <a:r>
              <a:rPr lang="en-US" dirty="0" smtClean="0"/>
              <a:t>Execute </a:t>
            </a:r>
            <a:r>
              <a:rPr lang="en-US" sz="2000" dirty="0" err="1" smtClean="0">
                <a:latin typeface="Consolas" panose="020B0609020204030204" pitchFamily="49" charset="0"/>
                <a:cs typeface="Consolas" panose="020B0609020204030204" pitchFamily="49" charset="0"/>
              </a:rPr>
              <a:t>WebAuthenticationBroker.GetCurrentApplicationCallbackUri</a:t>
            </a:r>
            <a:r>
              <a:rPr lang="en-US" sz="2000" dirty="0">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ToString</a:t>
            </a:r>
            <a:r>
              <a:rPr lang="en-US" sz="2000" dirty="0">
                <a:latin typeface="Consolas" panose="020B0609020204030204" pitchFamily="49" charset="0"/>
                <a:cs typeface="Consolas" panose="020B0609020204030204" pitchFamily="49" charset="0"/>
              </a:rPr>
              <a:t>()</a:t>
            </a:r>
            <a:r>
              <a:rPr lang="en-US" dirty="0"/>
              <a:t>;</a:t>
            </a:r>
            <a:endParaRPr lang="en-US" dirty="0" smtClean="0"/>
          </a:p>
          <a:p>
            <a:pPr lvl="1"/>
            <a:r>
              <a:rPr lang="en-US" dirty="0" smtClean="0"/>
              <a:t>The SID is the red part: </a:t>
            </a:r>
            <a:r>
              <a:rPr lang="en-US" sz="1800" dirty="0" err="1" smtClean="0">
                <a:latin typeface="Consolas" panose="020B0609020204030204" pitchFamily="49" charset="0"/>
                <a:cs typeface="Consolas" panose="020B0609020204030204" pitchFamily="49" charset="0"/>
              </a:rPr>
              <a:t>ms</a:t>
            </a:r>
            <a:r>
              <a:rPr lang="en-US" sz="1800" dirty="0" smtClean="0">
                <a:latin typeface="Consolas" panose="020B0609020204030204" pitchFamily="49" charset="0"/>
                <a:cs typeface="Consolas" panose="020B0609020204030204" pitchFamily="49" charset="0"/>
              </a:rPr>
              <a:t>-app://</a:t>
            </a:r>
            <a:r>
              <a:rPr lang="en-US" sz="1800" dirty="0" smtClean="0">
                <a:solidFill>
                  <a:srgbClr val="FF0000"/>
                </a:solidFill>
                <a:latin typeface="Consolas" panose="020B0609020204030204" pitchFamily="49" charset="0"/>
                <a:cs typeface="Consolas" panose="020B0609020204030204" pitchFamily="49" charset="0"/>
              </a:rPr>
              <a:t>s-1-15-2-976907911-141810403-2436685389-2899494419-3003676602-2661416415-1464266181</a:t>
            </a:r>
            <a:endParaRPr lang="en-US" dirty="0" smtClean="0"/>
          </a:p>
          <a:p>
            <a:pPr lvl="1"/>
            <a:r>
              <a:rPr lang="en-US" dirty="0" smtClean="0"/>
              <a:t>Important: change the ‘s’ in the SID to UPPERCASE</a:t>
            </a:r>
          </a:p>
          <a:p>
            <a:pPr lvl="1"/>
            <a:r>
              <a:rPr lang="en-US" dirty="0" smtClean="0"/>
              <a:t>You need to use the SID at registration time to build a redirect </a:t>
            </a:r>
            <a:r>
              <a:rPr lang="en-US" dirty="0" err="1" smtClean="0"/>
              <a:t>uri</a:t>
            </a:r>
            <a:r>
              <a:rPr lang="en-US" dirty="0" smtClean="0"/>
              <a:t> as follows:</a:t>
            </a:r>
          </a:p>
          <a:p>
            <a:pPr marL="342900" lvl="1" indent="0">
              <a:buNone/>
            </a:pPr>
            <a:r>
              <a:rPr lang="en-US" sz="1800" dirty="0" err="1">
                <a:latin typeface="Consolas" panose="020B0609020204030204" pitchFamily="49" charset="0"/>
                <a:cs typeface="Consolas" panose="020B0609020204030204" pitchFamily="49" charset="0"/>
              </a:rPr>
              <a:t>ms</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appx</a:t>
            </a:r>
            <a:r>
              <a:rPr lang="en-US" sz="1800" dirty="0">
                <a:latin typeface="Consolas" panose="020B0609020204030204" pitchFamily="49" charset="0"/>
                <a:cs typeface="Consolas" panose="020B0609020204030204" pitchFamily="49" charset="0"/>
              </a:rPr>
              <a:t>-web://</a:t>
            </a:r>
            <a:r>
              <a:rPr lang="en-US" sz="1800" dirty="0" err="1" smtClean="0">
                <a:latin typeface="Consolas" panose="020B0609020204030204" pitchFamily="49" charset="0"/>
                <a:cs typeface="Consolas" panose="020B0609020204030204" pitchFamily="49" charset="0"/>
              </a:rPr>
              <a:t>Microsoft.AAD.BrokerPlugIn</a:t>
            </a:r>
            <a:r>
              <a:rPr lang="en-US" sz="1800" dirty="0" smtClean="0">
                <a:latin typeface="Consolas" panose="020B0609020204030204" pitchFamily="49" charset="0"/>
                <a:cs typeface="Consolas" panose="020B0609020204030204" pitchFamily="49" charset="0"/>
              </a:rPr>
              <a:t>/</a:t>
            </a:r>
            <a:r>
              <a:rPr lang="en-US" sz="1800" b="1" u="sng" dirty="0" smtClean="0">
                <a:solidFill>
                  <a:srgbClr val="FF0000"/>
                </a:solidFill>
                <a:latin typeface="Consolas" panose="020B0609020204030204" pitchFamily="49" charset="0"/>
                <a:cs typeface="Consolas" panose="020B0609020204030204" pitchFamily="49" charset="0"/>
              </a:rPr>
              <a:t>S</a:t>
            </a:r>
            <a:r>
              <a:rPr lang="en-US" sz="1800" dirty="0" smtClean="0">
                <a:solidFill>
                  <a:srgbClr val="FF0000"/>
                </a:solidFill>
                <a:latin typeface="Consolas" panose="020B0609020204030204" pitchFamily="49" charset="0"/>
                <a:cs typeface="Consolas" panose="020B0609020204030204" pitchFamily="49" charset="0"/>
              </a:rPr>
              <a:t>-1-15-2-976907911-141810403-2436685389-2899494419-3003676602-2661416415-1464266181</a:t>
            </a:r>
            <a:endParaRPr lang="en-US" sz="1800" dirty="0">
              <a:solidFill>
                <a:srgbClr val="FF0000"/>
              </a:solidFill>
              <a:latin typeface="Consolas" panose="020B0609020204030204" pitchFamily="49" charset="0"/>
              <a:cs typeface="Consolas" panose="020B0609020204030204" pitchFamily="49" charset="0"/>
            </a:endParaRPr>
          </a:p>
          <a:p>
            <a:endParaRPr lang="en-US" dirty="0"/>
          </a:p>
        </p:txBody>
      </p:sp>
      <p:sp>
        <p:nvSpPr>
          <p:cNvPr id="3" name="Title 2"/>
          <p:cNvSpPr>
            <a:spLocks noGrp="1"/>
          </p:cNvSpPr>
          <p:nvPr>
            <p:ph type="title"/>
          </p:nvPr>
        </p:nvSpPr>
        <p:spPr/>
        <p:txBody>
          <a:bodyPr/>
          <a:lstStyle/>
          <a:p>
            <a:r>
              <a:rPr lang="en-US" dirty="0" smtClean="0"/>
              <a:t>Registering a Universal App with Azure AD</a:t>
            </a:r>
            <a:endParaRPr lang="en-US" dirty="0"/>
          </a:p>
        </p:txBody>
      </p:sp>
    </p:spTree>
    <p:extLst>
      <p:ext uri="{BB962C8B-B14F-4D97-AF65-F5344CB8AC3E}">
        <p14:creationId xmlns:p14="http://schemas.microsoft.com/office/powerpoint/2010/main" val="38371485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3600" dirty="0" smtClean="0"/>
              <a:t>Getting Azure AD tokens via </a:t>
            </a:r>
            <a:r>
              <a:rPr lang="en-US" sz="3600" dirty="0" err="1" smtClean="0"/>
              <a:t>WebAccountManager</a:t>
            </a:r>
            <a:endParaRPr lang="en-US" dirty="0"/>
          </a:p>
        </p:txBody>
      </p:sp>
    </p:spTree>
    <p:extLst>
      <p:ext uri="{BB962C8B-B14F-4D97-AF65-F5344CB8AC3E}">
        <p14:creationId xmlns:p14="http://schemas.microsoft.com/office/powerpoint/2010/main" val="37727849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292662"/>
          </a:xfrm>
        </p:spPr>
        <p:txBody>
          <a:bodyPr/>
          <a:lstStyle/>
          <a:p>
            <a:r>
              <a:rPr lang="en-US" dirty="0" smtClean="0"/>
              <a:t>Redistributable libraries help you to prompt users, perform requests, handle sessions</a:t>
            </a:r>
          </a:p>
        </p:txBody>
      </p:sp>
      <p:sp>
        <p:nvSpPr>
          <p:cNvPr id="3" name="Title 2"/>
          <p:cNvSpPr>
            <a:spLocks noGrp="1"/>
          </p:cNvSpPr>
          <p:nvPr>
            <p:ph type="title"/>
          </p:nvPr>
        </p:nvSpPr>
        <p:spPr/>
        <p:txBody>
          <a:bodyPr/>
          <a:lstStyle/>
          <a:p>
            <a:r>
              <a:rPr lang="en-US" dirty="0" smtClean="0"/>
              <a:t>Targeting Windows 7 onward</a:t>
            </a:r>
            <a:endParaRPr lang="en-US" dirty="0"/>
          </a:p>
        </p:txBody>
      </p:sp>
    </p:spTree>
    <p:extLst>
      <p:ext uri="{BB962C8B-B14F-4D97-AF65-F5344CB8AC3E}">
        <p14:creationId xmlns:p14="http://schemas.microsoft.com/office/powerpoint/2010/main" val="9702200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5173132"/>
          </a:xfrm>
        </p:spPr>
        <p:txBody>
          <a:bodyPr/>
          <a:lstStyle/>
          <a:p>
            <a:r>
              <a:rPr lang="en-US" dirty="0" smtClean="0"/>
              <a:t>Available on multiple platforms</a:t>
            </a:r>
          </a:p>
          <a:p>
            <a:pPr lvl="1"/>
            <a:r>
              <a:rPr lang="en-US" dirty="0" smtClean="0"/>
              <a:t>.NET, Windows Store, Windows Phone 8.1, iOS, Android, Node.JS, Java</a:t>
            </a:r>
          </a:p>
          <a:p>
            <a:r>
              <a:rPr lang="en-US" dirty="0" smtClean="0"/>
              <a:t>Open source</a:t>
            </a:r>
          </a:p>
          <a:p>
            <a:r>
              <a:rPr lang="en-US" dirty="0" smtClean="0"/>
              <a:t>Consistent primitives, native programming models</a:t>
            </a:r>
          </a:p>
          <a:p>
            <a:r>
              <a:rPr lang="en-US" dirty="0" smtClean="0"/>
              <a:t>Sophisticated features</a:t>
            </a:r>
          </a:p>
          <a:p>
            <a:pPr lvl="1"/>
            <a:r>
              <a:rPr lang="en-US" dirty="0" smtClean="0"/>
              <a:t>Works across Windows Server and Azure Active Directory</a:t>
            </a:r>
          </a:p>
          <a:p>
            <a:pPr lvl="1"/>
            <a:r>
              <a:rPr lang="en-US" dirty="0" smtClean="0"/>
              <a:t>Cache and automatic refresh</a:t>
            </a:r>
          </a:p>
          <a:p>
            <a:pPr lvl="1"/>
            <a:r>
              <a:rPr lang="en-US" dirty="0" smtClean="0"/>
              <a:t>Multi user support</a:t>
            </a:r>
          </a:p>
          <a:p>
            <a:r>
              <a:rPr lang="en-US" dirty="0" smtClean="0"/>
              <a:t>NOT a protocol library</a:t>
            </a:r>
          </a:p>
        </p:txBody>
      </p:sp>
      <p:sp>
        <p:nvSpPr>
          <p:cNvPr id="3" name="Title 2"/>
          <p:cNvSpPr>
            <a:spLocks noGrp="1"/>
          </p:cNvSpPr>
          <p:nvPr>
            <p:ph type="title"/>
          </p:nvPr>
        </p:nvSpPr>
        <p:spPr/>
        <p:txBody>
          <a:bodyPr/>
          <a:lstStyle/>
          <a:p>
            <a:r>
              <a:rPr lang="en-US" sz="4896" dirty="0"/>
              <a:t>Active Directory Authentication Library (ADAL)</a:t>
            </a:r>
          </a:p>
        </p:txBody>
      </p:sp>
    </p:spTree>
    <p:extLst>
      <p:ext uri="{BB962C8B-B14F-4D97-AF65-F5344CB8AC3E}">
        <p14:creationId xmlns:p14="http://schemas.microsoft.com/office/powerpoint/2010/main" val="1441121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4"/>
            <a:ext cx="11885514" cy="1443956"/>
          </a:xfrm>
        </p:spPr>
        <p:txBody>
          <a:bodyPr/>
          <a:lstStyle/>
          <a:p>
            <a:r>
              <a:rPr lang="en-US" dirty="0" smtClean="0"/>
              <a:t>Abstracts away most protocol considerations</a:t>
            </a:r>
          </a:p>
          <a:p>
            <a:r>
              <a:rPr lang="en-US" dirty="0" smtClean="0"/>
              <a:t>Handles tokens persistence &amp; refresh automatically</a:t>
            </a:r>
            <a:endParaRPr lang="en-US" dirty="0"/>
          </a:p>
        </p:txBody>
      </p:sp>
      <p:sp>
        <p:nvSpPr>
          <p:cNvPr id="3" name="Title 2"/>
          <p:cNvSpPr>
            <a:spLocks noGrp="1"/>
          </p:cNvSpPr>
          <p:nvPr>
            <p:ph type="title"/>
          </p:nvPr>
        </p:nvSpPr>
        <p:spPr/>
        <p:txBody>
          <a:bodyPr/>
          <a:lstStyle/>
          <a:p>
            <a:r>
              <a:rPr lang="en-US" sz="4896" dirty="0"/>
              <a:t>ADAL – Main Token Acquisition Pattern</a:t>
            </a:r>
          </a:p>
        </p:txBody>
      </p:sp>
      <p:grpSp>
        <p:nvGrpSpPr>
          <p:cNvPr id="5" name="Group 4"/>
          <p:cNvGrpSpPr/>
          <p:nvPr/>
        </p:nvGrpSpPr>
        <p:grpSpPr>
          <a:xfrm>
            <a:off x="10596337" y="3101071"/>
            <a:ext cx="1564658" cy="1401234"/>
            <a:chOff x="8647966" y="1813774"/>
            <a:chExt cx="1564880" cy="1401433"/>
          </a:xfrm>
        </p:grpSpPr>
        <p:pic>
          <p:nvPicPr>
            <p:cNvPr id="6" name="Picture 13"/>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8647966" y="1813774"/>
              <a:ext cx="1503359" cy="12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275525" y="2607737"/>
              <a:ext cx="937321" cy="607470"/>
              <a:chOff x="6021272" y="1941802"/>
              <a:chExt cx="937321" cy="607470"/>
            </a:xfrm>
          </p:grpSpPr>
          <p:pic>
            <p:nvPicPr>
              <p:cNvPr id="8" name="Picture 3"/>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6021272" y="1941802"/>
                <a:ext cx="937321" cy="60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6078496" y="1978888"/>
                <a:ext cx="822873" cy="53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9"/>
          <p:cNvGrpSpPr/>
          <p:nvPr/>
        </p:nvGrpSpPr>
        <p:grpSpPr>
          <a:xfrm>
            <a:off x="2090560" y="5087138"/>
            <a:ext cx="931358" cy="604358"/>
            <a:chOff x="789870" y="3891565"/>
            <a:chExt cx="1299125" cy="843003"/>
          </a:xfrm>
          <a:solidFill>
            <a:schemeClr val="tx1"/>
          </a:solidFill>
        </p:grpSpPr>
        <p:sp>
          <p:nvSpPr>
            <p:cNvPr id="21" name="Freeform 7"/>
            <p:cNvSpPr>
              <a:spLocks noEditPoints="1"/>
            </p:cNvSpPr>
            <p:nvPr/>
          </p:nvSpPr>
          <p:spPr bwMode="auto">
            <a:xfrm>
              <a:off x="789870" y="3891565"/>
              <a:ext cx="1299125" cy="843003"/>
            </a:xfrm>
            <a:custGeom>
              <a:avLst/>
              <a:gdLst>
                <a:gd name="T0" fmla="*/ 1080 w 1136"/>
                <a:gd name="T1" fmla="*/ 0 h 737"/>
                <a:gd name="T2" fmla="*/ 56 w 1136"/>
                <a:gd name="T3" fmla="*/ 0 h 737"/>
                <a:gd name="T4" fmla="*/ 0 w 1136"/>
                <a:gd name="T5" fmla="*/ 56 h 737"/>
                <a:gd name="T6" fmla="*/ 0 w 1136"/>
                <a:gd name="T7" fmla="*/ 681 h 737"/>
                <a:gd name="T8" fmla="*/ 56 w 1136"/>
                <a:gd name="T9" fmla="*/ 737 h 737"/>
                <a:gd name="T10" fmla="*/ 1080 w 1136"/>
                <a:gd name="T11" fmla="*/ 737 h 737"/>
                <a:gd name="T12" fmla="*/ 1136 w 1136"/>
                <a:gd name="T13" fmla="*/ 681 h 737"/>
                <a:gd name="T14" fmla="*/ 1136 w 1136"/>
                <a:gd name="T15" fmla="*/ 56 h 737"/>
                <a:gd name="T16" fmla="*/ 1080 w 1136"/>
                <a:gd name="T17" fmla="*/ 0 h 737"/>
                <a:gd name="T18" fmla="*/ 1080 w 1136"/>
                <a:gd name="T19" fmla="*/ 681 h 737"/>
                <a:gd name="T20" fmla="*/ 1080 w 1136"/>
                <a:gd name="T21" fmla="*/ 681 h 737"/>
                <a:gd name="T22" fmla="*/ 56 w 1136"/>
                <a:gd name="T23" fmla="*/ 681 h 737"/>
                <a:gd name="T24" fmla="*/ 56 w 1136"/>
                <a:gd name="T25" fmla="*/ 681 h 737"/>
                <a:gd name="T26" fmla="*/ 56 w 1136"/>
                <a:gd name="T27" fmla="*/ 56 h 737"/>
                <a:gd name="T28" fmla="*/ 56 w 1136"/>
                <a:gd name="T29" fmla="*/ 56 h 737"/>
                <a:gd name="T30" fmla="*/ 1080 w 1136"/>
                <a:gd name="T31" fmla="*/ 56 h 737"/>
                <a:gd name="T32" fmla="*/ 1080 w 1136"/>
                <a:gd name="T33" fmla="*/ 56 h 737"/>
                <a:gd name="T34" fmla="*/ 1080 w 1136"/>
                <a:gd name="T35" fmla="*/ 681 h 737"/>
                <a:gd name="T36" fmla="*/ 1080 w 1136"/>
                <a:gd name="T37" fmla="*/ 68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6" h="737">
                  <a:moveTo>
                    <a:pt x="1080" y="0"/>
                  </a:moveTo>
                  <a:cubicBezTo>
                    <a:pt x="56" y="0"/>
                    <a:pt x="56" y="0"/>
                    <a:pt x="56" y="0"/>
                  </a:cubicBezTo>
                  <a:cubicBezTo>
                    <a:pt x="25" y="0"/>
                    <a:pt x="0" y="25"/>
                    <a:pt x="0" y="56"/>
                  </a:cubicBezTo>
                  <a:cubicBezTo>
                    <a:pt x="0" y="681"/>
                    <a:pt x="0" y="681"/>
                    <a:pt x="0" y="681"/>
                  </a:cubicBezTo>
                  <a:cubicBezTo>
                    <a:pt x="0" y="712"/>
                    <a:pt x="25" y="737"/>
                    <a:pt x="56" y="737"/>
                  </a:cubicBezTo>
                  <a:cubicBezTo>
                    <a:pt x="1080" y="737"/>
                    <a:pt x="1080" y="737"/>
                    <a:pt x="1080" y="737"/>
                  </a:cubicBezTo>
                  <a:cubicBezTo>
                    <a:pt x="1111" y="737"/>
                    <a:pt x="1136" y="712"/>
                    <a:pt x="1136" y="681"/>
                  </a:cubicBezTo>
                  <a:cubicBezTo>
                    <a:pt x="1136" y="56"/>
                    <a:pt x="1136" y="56"/>
                    <a:pt x="1136" y="56"/>
                  </a:cubicBezTo>
                  <a:cubicBezTo>
                    <a:pt x="1136" y="25"/>
                    <a:pt x="1111" y="0"/>
                    <a:pt x="1080" y="0"/>
                  </a:cubicBezTo>
                  <a:close/>
                  <a:moveTo>
                    <a:pt x="1080" y="681"/>
                  </a:moveTo>
                  <a:cubicBezTo>
                    <a:pt x="1080" y="681"/>
                    <a:pt x="1080" y="681"/>
                    <a:pt x="1080" y="681"/>
                  </a:cubicBezTo>
                  <a:cubicBezTo>
                    <a:pt x="56" y="681"/>
                    <a:pt x="56" y="681"/>
                    <a:pt x="56" y="681"/>
                  </a:cubicBezTo>
                  <a:cubicBezTo>
                    <a:pt x="56" y="681"/>
                    <a:pt x="56" y="681"/>
                    <a:pt x="56" y="681"/>
                  </a:cubicBezTo>
                  <a:cubicBezTo>
                    <a:pt x="56" y="56"/>
                    <a:pt x="56" y="56"/>
                    <a:pt x="56" y="56"/>
                  </a:cubicBezTo>
                  <a:cubicBezTo>
                    <a:pt x="56" y="56"/>
                    <a:pt x="56" y="56"/>
                    <a:pt x="56" y="56"/>
                  </a:cubicBezTo>
                  <a:cubicBezTo>
                    <a:pt x="1080" y="56"/>
                    <a:pt x="1080" y="56"/>
                    <a:pt x="1080" y="56"/>
                  </a:cubicBezTo>
                  <a:cubicBezTo>
                    <a:pt x="1080" y="56"/>
                    <a:pt x="1080" y="56"/>
                    <a:pt x="1080" y="56"/>
                  </a:cubicBezTo>
                  <a:cubicBezTo>
                    <a:pt x="1080" y="681"/>
                    <a:pt x="1080" y="681"/>
                    <a:pt x="1080" y="681"/>
                  </a:cubicBezTo>
                  <a:cubicBezTo>
                    <a:pt x="1080" y="681"/>
                    <a:pt x="1080" y="681"/>
                    <a:pt x="1080" y="6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2" name="Freeform 8"/>
            <p:cNvSpPr>
              <a:spLocks/>
            </p:cNvSpPr>
            <p:nvPr/>
          </p:nvSpPr>
          <p:spPr bwMode="auto">
            <a:xfrm>
              <a:off x="1516179" y="4307982"/>
              <a:ext cx="97325" cy="97325"/>
            </a:xfrm>
            <a:custGeom>
              <a:avLst/>
              <a:gdLst>
                <a:gd name="T0" fmla="*/ 57 w 85"/>
                <a:gd name="T1" fmla="*/ 9 h 85"/>
                <a:gd name="T2" fmla="*/ 8 w 85"/>
                <a:gd name="T3" fmla="*/ 28 h 85"/>
                <a:gd name="T4" fmla="*/ 28 w 85"/>
                <a:gd name="T5" fmla="*/ 77 h 85"/>
                <a:gd name="T6" fmla="*/ 77 w 85"/>
                <a:gd name="T7" fmla="*/ 57 h 85"/>
                <a:gd name="T8" fmla="*/ 57 w 85"/>
                <a:gd name="T9" fmla="*/ 9 h 85"/>
              </a:gdLst>
              <a:ahLst/>
              <a:cxnLst>
                <a:cxn ang="0">
                  <a:pos x="T0" y="T1"/>
                </a:cxn>
                <a:cxn ang="0">
                  <a:pos x="T2" y="T3"/>
                </a:cxn>
                <a:cxn ang="0">
                  <a:pos x="T4" y="T5"/>
                </a:cxn>
                <a:cxn ang="0">
                  <a:pos x="T6" y="T7"/>
                </a:cxn>
                <a:cxn ang="0">
                  <a:pos x="T8" y="T9"/>
                </a:cxn>
              </a:cxnLst>
              <a:rect l="0" t="0" r="r" b="b"/>
              <a:pathLst>
                <a:path w="85" h="85">
                  <a:moveTo>
                    <a:pt x="57" y="9"/>
                  </a:moveTo>
                  <a:cubicBezTo>
                    <a:pt x="38" y="0"/>
                    <a:pt x="16" y="9"/>
                    <a:pt x="8" y="28"/>
                  </a:cubicBezTo>
                  <a:cubicBezTo>
                    <a:pt x="0" y="47"/>
                    <a:pt x="9" y="69"/>
                    <a:pt x="28" y="77"/>
                  </a:cubicBezTo>
                  <a:cubicBezTo>
                    <a:pt x="47" y="85"/>
                    <a:pt x="69" y="76"/>
                    <a:pt x="77" y="57"/>
                  </a:cubicBezTo>
                  <a:cubicBezTo>
                    <a:pt x="85" y="38"/>
                    <a:pt x="76" y="17"/>
                    <a:pt x="5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3" name="Freeform 9"/>
            <p:cNvSpPr>
              <a:spLocks/>
            </p:cNvSpPr>
            <p:nvPr/>
          </p:nvSpPr>
          <p:spPr bwMode="auto">
            <a:xfrm>
              <a:off x="1231466" y="4150131"/>
              <a:ext cx="63915" cy="63915"/>
            </a:xfrm>
            <a:custGeom>
              <a:avLst/>
              <a:gdLst>
                <a:gd name="T0" fmla="*/ 38 w 56"/>
                <a:gd name="T1" fmla="*/ 5 h 56"/>
                <a:gd name="T2" fmla="*/ 6 w 56"/>
                <a:gd name="T3" fmla="*/ 18 h 56"/>
                <a:gd name="T4" fmla="*/ 18 w 56"/>
                <a:gd name="T5" fmla="*/ 50 h 56"/>
                <a:gd name="T6" fmla="*/ 51 w 56"/>
                <a:gd name="T7" fmla="*/ 37 h 56"/>
                <a:gd name="T8" fmla="*/ 38 w 56"/>
                <a:gd name="T9" fmla="*/ 5 h 56"/>
              </a:gdLst>
              <a:ahLst/>
              <a:cxnLst>
                <a:cxn ang="0">
                  <a:pos x="T0" y="T1"/>
                </a:cxn>
                <a:cxn ang="0">
                  <a:pos x="T2" y="T3"/>
                </a:cxn>
                <a:cxn ang="0">
                  <a:pos x="T4" y="T5"/>
                </a:cxn>
                <a:cxn ang="0">
                  <a:pos x="T6" y="T7"/>
                </a:cxn>
                <a:cxn ang="0">
                  <a:pos x="T8" y="T9"/>
                </a:cxn>
              </a:cxnLst>
              <a:rect l="0" t="0" r="r" b="b"/>
              <a:pathLst>
                <a:path w="56" h="56">
                  <a:moveTo>
                    <a:pt x="38" y="5"/>
                  </a:moveTo>
                  <a:cubicBezTo>
                    <a:pt x="25" y="0"/>
                    <a:pt x="11" y="6"/>
                    <a:pt x="6" y="18"/>
                  </a:cubicBezTo>
                  <a:cubicBezTo>
                    <a:pt x="0" y="31"/>
                    <a:pt x="6" y="45"/>
                    <a:pt x="18" y="50"/>
                  </a:cubicBezTo>
                  <a:cubicBezTo>
                    <a:pt x="31" y="56"/>
                    <a:pt x="45" y="50"/>
                    <a:pt x="51" y="37"/>
                  </a:cubicBezTo>
                  <a:cubicBezTo>
                    <a:pt x="56" y="25"/>
                    <a:pt x="50" y="11"/>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4" name="Freeform 10"/>
            <p:cNvSpPr>
              <a:spLocks noEditPoints="1"/>
            </p:cNvSpPr>
            <p:nvPr/>
          </p:nvSpPr>
          <p:spPr bwMode="auto">
            <a:xfrm>
              <a:off x="1172877" y="4091542"/>
              <a:ext cx="180609" cy="180609"/>
            </a:xfrm>
            <a:custGeom>
              <a:avLst/>
              <a:gdLst>
                <a:gd name="T0" fmla="*/ 106 w 158"/>
                <a:gd name="T1" fmla="*/ 15 h 158"/>
                <a:gd name="T2" fmla="*/ 15 w 158"/>
                <a:gd name="T3" fmla="*/ 52 h 158"/>
                <a:gd name="T4" fmla="*/ 52 w 158"/>
                <a:gd name="T5" fmla="*/ 143 h 158"/>
                <a:gd name="T6" fmla="*/ 143 w 158"/>
                <a:gd name="T7" fmla="*/ 106 h 158"/>
                <a:gd name="T8" fmla="*/ 106 w 158"/>
                <a:gd name="T9" fmla="*/ 15 h 158"/>
                <a:gd name="T10" fmla="*/ 123 w 158"/>
                <a:gd name="T11" fmla="*/ 97 h 158"/>
                <a:gd name="T12" fmla="*/ 60 w 158"/>
                <a:gd name="T13" fmla="*/ 122 h 158"/>
                <a:gd name="T14" fmla="*/ 35 w 158"/>
                <a:gd name="T15" fmla="*/ 60 h 158"/>
                <a:gd name="T16" fmla="*/ 98 w 158"/>
                <a:gd name="T17" fmla="*/ 35 h 158"/>
                <a:gd name="T18" fmla="*/ 123 w 158"/>
                <a:gd name="T1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106" y="15"/>
                  </a:moveTo>
                  <a:cubicBezTo>
                    <a:pt x="71" y="0"/>
                    <a:pt x="30" y="16"/>
                    <a:pt x="15" y="52"/>
                  </a:cubicBezTo>
                  <a:cubicBezTo>
                    <a:pt x="0" y="87"/>
                    <a:pt x="17" y="128"/>
                    <a:pt x="52" y="143"/>
                  </a:cubicBezTo>
                  <a:cubicBezTo>
                    <a:pt x="87" y="158"/>
                    <a:pt x="128" y="141"/>
                    <a:pt x="143" y="106"/>
                  </a:cubicBezTo>
                  <a:cubicBezTo>
                    <a:pt x="158" y="71"/>
                    <a:pt x="141" y="30"/>
                    <a:pt x="106" y="15"/>
                  </a:cubicBezTo>
                  <a:close/>
                  <a:moveTo>
                    <a:pt x="123" y="97"/>
                  </a:moveTo>
                  <a:cubicBezTo>
                    <a:pt x="112" y="121"/>
                    <a:pt x="85" y="133"/>
                    <a:pt x="60" y="122"/>
                  </a:cubicBezTo>
                  <a:cubicBezTo>
                    <a:pt x="36" y="112"/>
                    <a:pt x="25" y="84"/>
                    <a:pt x="35" y="60"/>
                  </a:cubicBezTo>
                  <a:cubicBezTo>
                    <a:pt x="46" y="36"/>
                    <a:pt x="73" y="25"/>
                    <a:pt x="98" y="35"/>
                  </a:cubicBezTo>
                  <a:cubicBezTo>
                    <a:pt x="122" y="45"/>
                    <a:pt x="133" y="73"/>
                    <a:pt x="12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5" name="Freeform 11"/>
            <p:cNvSpPr>
              <a:spLocks noEditPoints="1"/>
            </p:cNvSpPr>
            <p:nvPr/>
          </p:nvSpPr>
          <p:spPr bwMode="auto">
            <a:xfrm>
              <a:off x="1426601" y="4219857"/>
              <a:ext cx="275997" cy="274545"/>
            </a:xfrm>
            <a:custGeom>
              <a:avLst/>
              <a:gdLst>
                <a:gd name="T0" fmla="*/ 162 w 241"/>
                <a:gd name="T1" fmla="*/ 22 h 240"/>
                <a:gd name="T2" fmla="*/ 23 w 241"/>
                <a:gd name="T3" fmla="*/ 78 h 240"/>
                <a:gd name="T4" fmla="*/ 79 w 241"/>
                <a:gd name="T5" fmla="*/ 217 h 240"/>
                <a:gd name="T6" fmla="*/ 218 w 241"/>
                <a:gd name="T7" fmla="*/ 161 h 240"/>
                <a:gd name="T8" fmla="*/ 162 w 241"/>
                <a:gd name="T9" fmla="*/ 22 h 240"/>
                <a:gd name="T10" fmla="*/ 187 w 241"/>
                <a:gd name="T11" fmla="*/ 148 h 240"/>
                <a:gd name="T12" fmla="*/ 92 w 241"/>
                <a:gd name="T13" fmla="*/ 186 h 240"/>
                <a:gd name="T14" fmla="*/ 54 w 241"/>
                <a:gd name="T15" fmla="*/ 92 h 240"/>
                <a:gd name="T16" fmla="*/ 149 w 241"/>
                <a:gd name="T17" fmla="*/ 53 h 240"/>
                <a:gd name="T18" fmla="*/ 187 w 241"/>
                <a:gd name="T19"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0">
                  <a:moveTo>
                    <a:pt x="162" y="22"/>
                  </a:moveTo>
                  <a:cubicBezTo>
                    <a:pt x="108" y="0"/>
                    <a:pt x="46" y="25"/>
                    <a:pt x="23" y="78"/>
                  </a:cubicBezTo>
                  <a:cubicBezTo>
                    <a:pt x="0" y="132"/>
                    <a:pt x="25" y="194"/>
                    <a:pt x="79" y="217"/>
                  </a:cubicBezTo>
                  <a:cubicBezTo>
                    <a:pt x="133" y="240"/>
                    <a:pt x="195" y="215"/>
                    <a:pt x="218" y="161"/>
                  </a:cubicBezTo>
                  <a:cubicBezTo>
                    <a:pt x="241" y="107"/>
                    <a:pt x="216" y="45"/>
                    <a:pt x="162" y="22"/>
                  </a:cubicBezTo>
                  <a:close/>
                  <a:moveTo>
                    <a:pt x="187" y="148"/>
                  </a:moveTo>
                  <a:cubicBezTo>
                    <a:pt x="171" y="185"/>
                    <a:pt x="129" y="202"/>
                    <a:pt x="92" y="186"/>
                  </a:cubicBezTo>
                  <a:cubicBezTo>
                    <a:pt x="55" y="171"/>
                    <a:pt x="38" y="128"/>
                    <a:pt x="54" y="92"/>
                  </a:cubicBezTo>
                  <a:cubicBezTo>
                    <a:pt x="69" y="55"/>
                    <a:pt x="112" y="38"/>
                    <a:pt x="149" y="53"/>
                  </a:cubicBezTo>
                  <a:cubicBezTo>
                    <a:pt x="186" y="69"/>
                    <a:pt x="203" y="111"/>
                    <a:pt x="187"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sp>
          <p:nvSpPr>
            <p:cNvPr id="26" name="Freeform 12"/>
            <p:cNvSpPr>
              <a:spLocks noEditPoints="1"/>
            </p:cNvSpPr>
            <p:nvPr/>
          </p:nvSpPr>
          <p:spPr bwMode="auto">
            <a:xfrm>
              <a:off x="876542" y="3978238"/>
              <a:ext cx="1125779" cy="669173"/>
            </a:xfrm>
            <a:custGeom>
              <a:avLst/>
              <a:gdLst>
                <a:gd name="T0" fmla="*/ 984 w 984"/>
                <a:gd name="T1" fmla="*/ 0 h 585"/>
                <a:gd name="T2" fmla="*/ 0 w 984"/>
                <a:gd name="T3" fmla="*/ 0 h 585"/>
                <a:gd name="T4" fmla="*/ 0 w 984"/>
                <a:gd name="T5" fmla="*/ 585 h 585"/>
                <a:gd name="T6" fmla="*/ 984 w 984"/>
                <a:gd name="T7" fmla="*/ 585 h 585"/>
                <a:gd name="T8" fmla="*/ 984 w 984"/>
                <a:gd name="T9" fmla="*/ 0 h 585"/>
                <a:gd name="T10" fmla="*/ 408 w 984"/>
                <a:gd name="T11" fmla="*/ 268 h 585"/>
                <a:gd name="T12" fmla="*/ 375 w 984"/>
                <a:gd name="T13" fmla="*/ 264 h 585"/>
                <a:gd name="T14" fmla="*/ 355 w 984"/>
                <a:gd name="T15" fmla="*/ 291 h 585"/>
                <a:gd name="T16" fmla="*/ 321 w 984"/>
                <a:gd name="T17" fmla="*/ 291 h 585"/>
                <a:gd name="T18" fmla="*/ 302 w 984"/>
                <a:gd name="T19" fmla="*/ 264 h 585"/>
                <a:gd name="T20" fmla="*/ 268 w 984"/>
                <a:gd name="T21" fmla="*/ 268 h 585"/>
                <a:gd name="T22" fmla="*/ 247 w 984"/>
                <a:gd name="T23" fmla="*/ 246 h 585"/>
                <a:gd name="T24" fmla="*/ 252 w 984"/>
                <a:gd name="T25" fmla="*/ 213 h 585"/>
                <a:gd name="T26" fmla="*/ 225 w 984"/>
                <a:gd name="T27" fmla="*/ 193 h 585"/>
                <a:gd name="T28" fmla="*/ 225 w 984"/>
                <a:gd name="T29" fmla="*/ 163 h 585"/>
                <a:gd name="T30" fmla="*/ 252 w 984"/>
                <a:gd name="T31" fmla="*/ 142 h 585"/>
                <a:gd name="T32" fmla="*/ 247 w 984"/>
                <a:gd name="T33" fmla="*/ 109 h 585"/>
                <a:gd name="T34" fmla="*/ 268 w 984"/>
                <a:gd name="T35" fmla="*/ 87 h 585"/>
                <a:gd name="T36" fmla="*/ 302 w 984"/>
                <a:gd name="T37" fmla="*/ 92 h 585"/>
                <a:gd name="T38" fmla="*/ 321 w 984"/>
                <a:gd name="T39" fmla="*/ 65 h 585"/>
                <a:gd name="T40" fmla="*/ 355 w 984"/>
                <a:gd name="T41" fmla="*/ 65 h 585"/>
                <a:gd name="T42" fmla="*/ 374 w 984"/>
                <a:gd name="T43" fmla="*/ 92 h 585"/>
                <a:gd name="T44" fmla="*/ 408 w 984"/>
                <a:gd name="T45" fmla="*/ 87 h 585"/>
                <a:gd name="T46" fmla="*/ 429 w 984"/>
                <a:gd name="T47" fmla="*/ 109 h 585"/>
                <a:gd name="T48" fmla="*/ 424 w 984"/>
                <a:gd name="T49" fmla="*/ 143 h 585"/>
                <a:gd name="T50" fmla="*/ 451 w 984"/>
                <a:gd name="T51" fmla="*/ 163 h 585"/>
                <a:gd name="T52" fmla="*/ 451 w 984"/>
                <a:gd name="T53" fmla="*/ 193 h 585"/>
                <a:gd name="T54" fmla="*/ 424 w 984"/>
                <a:gd name="T55" fmla="*/ 213 h 585"/>
                <a:gd name="T56" fmla="*/ 429 w 984"/>
                <a:gd name="T57" fmla="*/ 247 h 585"/>
                <a:gd name="T58" fmla="*/ 408 w 984"/>
                <a:gd name="T59" fmla="*/ 268 h 585"/>
                <a:gd name="T60" fmla="*/ 774 w 984"/>
                <a:gd name="T61" fmla="*/ 354 h 585"/>
                <a:gd name="T62" fmla="*/ 733 w 984"/>
                <a:gd name="T63" fmla="*/ 385 h 585"/>
                <a:gd name="T64" fmla="*/ 741 w 984"/>
                <a:gd name="T65" fmla="*/ 436 h 585"/>
                <a:gd name="T66" fmla="*/ 708 w 984"/>
                <a:gd name="T67" fmla="*/ 469 h 585"/>
                <a:gd name="T68" fmla="*/ 657 w 984"/>
                <a:gd name="T69" fmla="*/ 462 h 585"/>
                <a:gd name="T70" fmla="*/ 627 w 984"/>
                <a:gd name="T71" fmla="*/ 503 h 585"/>
                <a:gd name="T72" fmla="*/ 576 w 984"/>
                <a:gd name="T73" fmla="*/ 503 h 585"/>
                <a:gd name="T74" fmla="*/ 546 w 984"/>
                <a:gd name="T75" fmla="*/ 462 h 585"/>
                <a:gd name="T76" fmla="*/ 495 w 984"/>
                <a:gd name="T77" fmla="*/ 469 h 585"/>
                <a:gd name="T78" fmla="*/ 462 w 984"/>
                <a:gd name="T79" fmla="*/ 435 h 585"/>
                <a:gd name="T80" fmla="*/ 470 w 984"/>
                <a:gd name="T81" fmla="*/ 385 h 585"/>
                <a:gd name="T82" fmla="*/ 429 w 984"/>
                <a:gd name="T83" fmla="*/ 354 h 585"/>
                <a:gd name="T84" fmla="*/ 429 w 984"/>
                <a:gd name="T85" fmla="*/ 308 h 585"/>
                <a:gd name="T86" fmla="*/ 470 w 984"/>
                <a:gd name="T87" fmla="*/ 277 h 585"/>
                <a:gd name="T88" fmla="*/ 462 w 984"/>
                <a:gd name="T89" fmla="*/ 226 h 585"/>
                <a:gd name="T90" fmla="*/ 495 w 984"/>
                <a:gd name="T91" fmla="*/ 193 h 585"/>
                <a:gd name="T92" fmla="*/ 546 w 984"/>
                <a:gd name="T93" fmla="*/ 200 h 585"/>
                <a:gd name="T94" fmla="*/ 576 w 984"/>
                <a:gd name="T95" fmla="*/ 158 h 585"/>
                <a:gd name="T96" fmla="*/ 627 w 984"/>
                <a:gd name="T97" fmla="*/ 158 h 585"/>
                <a:gd name="T98" fmla="*/ 657 w 984"/>
                <a:gd name="T99" fmla="*/ 200 h 585"/>
                <a:gd name="T100" fmla="*/ 708 w 984"/>
                <a:gd name="T101" fmla="*/ 193 h 585"/>
                <a:gd name="T102" fmla="*/ 741 w 984"/>
                <a:gd name="T103" fmla="*/ 226 h 585"/>
                <a:gd name="T104" fmla="*/ 733 w 984"/>
                <a:gd name="T105" fmla="*/ 277 h 585"/>
                <a:gd name="T106" fmla="*/ 774 w 984"/>
                <a:gd name="T107" fmla="*/ 308 h 585"/>
                <a:gd name="T108" fmla="*/ 774 w 984"/>
                <a:gd name="T109" fmla="*/ 35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585">
                  <a:moveTo>
                    <a:pt x="984" y="0"/>
                  </a:moveTo>
                  <a:cubicBezTo>
                    <a:pt x="0" y="0"/>
                    <a:pt x="0" y="0"/>
                    <a:pt x="0" y="0"/>
                  </a:cubicBezTo>
                  <a:cubicBezTo>
                    <a:pt x="0" y="585"/>
                    <a:pt x="0" y="585"/>
                    <a:pt x="0" y="585"/>
                  </a:cubicBezTo>
                  <a:cubicBezTo>
                    <a:pt x="984" y="585"/>
                    <a:pt x="984" y="585"/>
                    <a:pt x="984" y="585"/>
                  </a:cubicBezTo>
                  <a:lnTo>
                    <a:pt x="984" y="0"/>
                  </a:lnTo>
                  <a:close/>
                  <a:moveTo>
                    <a:pt x="408" y="268"/>
                  </a:moveTo>
                  <a:cubicBezTo>
                    <a:pt x="399" y="261"/>
                    <a:pt x="386" y="259"/>
                    <a:pt x="375" y="264"/>
                  </a:cubicBezTo>
                  <a:cubicBezTo>
                    <a:pt x="363" y="269"/>
                    <a:pt x="356" y="279"/>
                    <a:pt x="355" y="291"/>
                  </a:cubicBezTo>
                  <a:cubicBezTo>
                    <a:pt x="344" y="293"/>
                    <a:pt x="333" y="293"/>
                    <a:pt x="321" y="291"/>
                  </a:cubicBezTo>
                  <a:cubicBezTo>
                    <a:pt x="320" y="279"/>
                    <a:pt x="313" y="269"/>
                    <a:pt x="302" y="264"/>
                  </a:cubicBezTo>
                  <a:cubicBezTo>
                    <a:pt x="290" y="259"/>
                    <a:pt x="277" y="261"/>
                    <a:pt x="268" y="268"/>
                  </a:cubicBezTo>
                  <a:cubicBezTo>
                    <a:pt x="260" y="262"/>
                    <a:pt x="253" y="255"/>
                    <a:pt x="247" y="246"/>
                  </a:cubicBezTo>
                  <a:cubicBezTo>
                    <a:pt x="254" y="237"/>
                    <a:pt x="256" y="225"/>
                    <a:pt x="252" y="213"/>
                  </a:cubicBezTo>
                  <a:cubicBezTo>
                    <a:pt x="247" y="201"/>
                    <a:pt x="236" y="194"/>
                    <a:pt x="225" y="193"/>
                  </a:cubicBezTo>
                  <a:cubicBezTo>
                    <a:pt x="223" y="183"/>
                    <a:pt x="223" y="173"/>
                    <a:pt x="225" y="163"/>
                  </a:cubicBezTo>
                  <a:cubicBezTo>
                    <a:pt x="236" y="161"/>
                    <a:pt x="247" y="154"/>
                    <a:pt x="252" y="142"/>
                  </a:cubicBezTo>
                  <a:cubicBezTo>
                    <a:pt x="256" y="131"/>
                    <a:pt x="254" y="118"/>
                    <a:pt x="247" y="109"/>
                  </a:cubicBezTo>
                  <a:cubicBezTo>
                    <a:pt x="253" y="101"/>
                    <a:pt x="260" y="94"/>
                    <a:pt x="268" y="87"/>
                  </a:cubicBezTo>
                  <a:cubicBezTo>
                    <a:pt x="277" y="95"/>
                    <a:pt x="290" y="97"/>
                    <a:pt x="302" y="92"/>
                  </a:cubicBezTo>
                  <a:cubicBezTo>
                    <a:pt x="313" y="87"/>
                    <a:pt x="320" y="76"/>
                    <a:pt x="321" y="65"/>
                  </a:cubicBezTo>
                  <a:cubicBezTo>
                    <a:pt x="332" y="63"/>
                    <a:pt x="343" y="63"/>
                    <a:pt x="355" y="65"/>
                  </a:cubicBezTo>
                  <a:cubicBezTo>
                    <a:pt x="356" y="76"/>
                    <a:pt x="363" y="87"/>
                    <a:pt x="374" y="92"/>
                  </a:cubicBezTo>
                  <a:cubicBezTo>
                    <a:pt x="386" y="97"/>
                    <a:pt x="399" y="95"/>
                    <a:pt x="408" y="87"/>
                  </a:cubicBezTo>
                  <a:cubicBezTo>
                    <a:pt x="416" y="94"/>
                    <a:pt x="423" y="101"/>
                    <a:pt x="429" y="109"/>
                  </a:cubicBezTo>
                  <a:cubicBezTo>
                    <a:pt x="422" y="118"/>
                    <a:pt x="420" y="131"/>
                    <a:pt x="424" y="143"/>
                  </a:cubicBezTo>
                  <a:cubicBezTo>
                    <a:pt x="429" y="154"/>
                    <a:pt x="440" y="162"/>
                    <a:pt x="451" y="163"/>
                  </a:cubicBezTo>
                  <a:cubicBezTo>
                    <a:pt x="453" y="173"/>
                    <a:pt x="453" y="183"/>
                    <a:pt x="451" y="193"/>
                  </a:cubicBezTo>
                  <a:cubicBezTo>
                    <a:pt x="440" y="194"/>
                    <a:pt x="429" y="202"/>
                    <a:pt x="424" y="213"/>
                  </a:cubicBezTo>
                  <a:cubicBezTo>
                    <a:pt x="420" y="225"/>
                    <a:pt x="422" y="238"/>
                    <a:pt x="429" y="247"/>
                  </a:cubicBezTo>
                  <a:cubicBezTo>
                    <a:pt x="423" y="255"/>
                    <a:pt x="416" y="262"/>
                    <a:pt x="408" y="268"/>
                  </a:cubicBezTo>
                  <a:close/>
                  <a:moveTo>
                    <a:pt x="774" y="354"/>
                  </a:moveTo>
                  <a:cubicBezTo>
                    <a:pt x="756" y="356"/>
                    <a:pt x="740" y="367"/>
                    <a:pt x="733" y="385"/>
                  </a:cubicBezTo>
                  <a:cubicBezTo>
                    <a:pt x="726" y="402"/>
                    <a:pt x="729" y="422"/>
                    <a:pt x="741" y="436"/>
                  </a:cubicBezTo>
                  <a:cubicBezTo>
                    <a:pt x="731" y="448"/>
                    <a:pt x="720" y="459"/>
                    <a:pt x="708" y="469"/>
                  </a:cubicBezTo>
                  <a:cubicBezTo>
                    <a:pt x="694" y="457"/>
                    <a:pt x="675" y="454"/>
                    <a:pt x="657" y="462"/>
                  </a:cubicBezTo>
                  <a:cubicBezTo>
                    <a:pt x="640" y="469"/>
                    <a:pt x="628" y="485"/>
                    <a:pt x="627" y="503"/>
                  </a:cubicBezTo>
                  <a:cubicBezTo>
                    <a:pt x="610" y="506"/>
                    <a:pt x="593" y="506"/>
                    <a:pt x="576" y="503"/>
                  </a:cubicBezTo>
                  <a:cubicBezTo>
                    <a:pt x="575" y="485"/>
                    <a:pt x="564" y="469"/>
                    <a:pt x="546" y="462"/>
                  </a:cubicBezTo>
                  <a:cubicBezTo>
                    <a:pt x="528" y="454"/>
                    <a:pt x="509" y="458"/>
                    <a:pt x="495" y="469"/>
                  </a:cubicBezTo>
                  <a:cubicBezTo>
                    <a:pt x="482" y="459"/>
                    <a:pt x="471" y="448"/>
                    <a:pt x="462" y="435"/>
                  </a:cubicBezTo>
                  <a:cubicBezTo>
                    <a:pt x="473" y="422"/>
                    <a:pt x="477" y="402"/>
                    <a:pt x="470" y="385"/>
                  </a:cubicBezTo>
                  <a:cubicBezTo>
                    <a:pt x="463" y="367"/>
                    <a:pt x="446" y="356"/>
                    <a:pt x="429" y="354"/>
                  </a:cubicBezTo>
                  <a:cubicBezTo>
                    <a:pt x="427" y="339"/>
                    <a:pt x="427" y="323"/>
                    <a:pt x="429" y="308"/>
                  </a:cubicBezTo>
                  <a:cubicBezTo>
                    <a:pt x="446" y="306"/>
                    <a:pt x="463" y="295"/>
                    <a:pt x="470" y="277"/>
                  </a:cubicBezTo>
                  <a:cubicBezTo>
                    <a:pt x="477" y="259"/>
                    <a:pt x="474" y="240"/>
                    <a:pt x="462" y="226"/>
                  </a:cubicBezTo>
                  <a:cubicBezTo>
                    <a:pt x="472" y="213"/>
                    <a:pt x="483" y="202"/>
                    <a:pt x="495" y="193"/>
                  </a:cubicBezTo>
                  <a:cubicBezTo>
                    <a:pt x="509" y="204"/>
                    <a:pt x="528" y="207"/>
                    <a:pt x="546" y="200"/>
                  </a:cubicBezTo>
                  <a:cubicBezTo>
                    <a:pt x="563" y="192"/>
                    <a:pt x="575" y="176"/>
                    <a:pt x="576" y="158"/>
                  </a:cubicBezTo>
                  <a:cubicBezTo>
                    <a:pt x="593" y="156"/>
                    <a:pt x="610" y="156"/>
                    <a:pt x="627" y="158"/>
                  </a:cubicBezTo>
                  <a:cubicBezTo>
                    <a:pt x="628" y="176"/>
                    <a:pt x="639" y="192"/>
                    <a:pt x="657" y="200"/>
                  </a:cubicBezTo>
                  <a:cubicBezTo>
                    <a:pt x="675" y="207"/>
                    <a:pt x="694" y="204"/>
                    <a:pt x="708" y="193"/>
                  </a:cubicBezTo>
                  <a:cubicBezTo>
                    <a:pt x="721" y="203"/>
                    <a:pt x="732" y="214"/>
                    <a:pt x="741" y="226"/>
                  </a:cubicBezTo>
                  <a:cubicBezTo>
                    <a:pt x="729" y="240"/>
                    <a:pt x="726" y="259"/>
                    <a:pt x="733" y="277"/>
                  </a:cubicBezTo>
                  <a:cubicBezTo>
                    <a:pt x="740" y="295"/>
                    <a:pt x="757" y="306"/>
                    <a:pt x="774" y="308"/>
                  </a:cubicBezTo>
                  <a:cubicBezTo>
                    <a:pt x="776" y="323"/>
                    <a:pt x="776" y="338"/>
                    <a:pt x="774" y="3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404040"/>
                </a:solidFill>
              </a:endParaRPr>
            </a:p>
          </p:txBody>
        </p:sp>
      </p:grpSp>
      <p:grpSp>
        <p:nvGrpSpPr>
          <p:cNvPr id="47" name="Group 46"/>
          <p:cNvGrpSpPr/>
          <p:nvPr/>
        </p:nvGrpSpPr>
        <p:grpSpPr>
          <a:xfrm>
            <a:off x="10378386" y="6006766"/>
            <a:ext cx="1995598" cy="1050840"/>
            <a:chOff x="10190783" y="3216818"/>
            <a:chExt cx="1995881" cy="1050989"/>
          </a:xfrm>
        </p:grpSpPr>
        <p:grpSp>
          <p:nvGrpSpPr>
            <p:cNvPr id="48" name="Group 47"/>
            <p:cNvGrpSpPr/>
            <p:nvPr/>
          </p:nvGrpSpPr>
          <p:grpSpPr>
            <a:xfrm>
              <a:off x="10953021" y="3216818"/>
              <a:ext cx="1233643" cy="1050989"/>
              <a:chOff x="9022942" y="1345883"/>
              <a:chExt cx="1233643" cy="1050989"/>
            </a:xfrm>
          </p:grpSpPr>
          <p:pic>
            <p:nvPicPr>
              <p:cNvPr id="52" name="Picture 12"/>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a:off x="9022942" y="1345883"/>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9319264" y="1789402"/>
                <a:ext cx="937321" cy="607470"/>
                <a:chOff x="3604512" y="1182199"/>
                <a:chExt cx="1740880" cy="1128250"/>
              </a:xfrm>
            </p:grpSpPr>
            <p:pic>
              <p:nvPicPr>
                <p:cNvPr id="54" name="Picture 3"/>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3604512" y="1182199"/>
                  <a:ext cx="1740880" cy="112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710794" y="1251079"/>
                  <a:ext cx="1528317" cy="99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oup 48"/>
            <p:cNvGrpSpPr/>
            <p:nvPr/>
          </p:nvGrpSpPr>
          <p:grpSpPr>
            <a:xfrm>
              <a:off x="10190783" y="3469556"/>
              <a:ext cx="822951" cy="274317"/>
              <a:chOff x="4115140" y="4685969"/>
              <a:chExt cx="822951" cy="274317"/>
            </a:xfrm>
          </p:grpSpPr>
          <p:sp>
            <p:nvSpPr>
              <p:cNvPr id="50" name="Oval 49"/>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Connector 50"/>
              <p:cNvCxnSpPr>
                <a:stCxn id="50" idx="6"/>
              </p:cNvCxnSpPr>
              <p:nvPr/>
            </p:nvCxnSpPr>
            <p:spPr>
              <a:xfrm flipV="1">
                <a:off x="4389457" y="4823127"/>
                <a:ext cx="548634" cy="1"/>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sp>
        <p:nvSpPr>
          <p:cNvPr id="27" name="Rectangle 26"/>
          <p:cNvSpPr/>
          <p:nvPr>
            <p:custDataLst>
              <p:custData r:id="rId1"/>
            </p:custDataLst>
          </p:nvPr>
        </p:nvSpPr>
        <p:spPr>
          <a:xfrm>
            <a:off x="450815" y="2939008"/>
            <a:ext cx="10468545" cy="646331"/>
          </a:xfrm>
          <a:prstGeom prst="rect">
            <a:avLst/>
          </a:prstGeom>
        </p:spPr>
        <p:txBody>
          <a:bodyPr wrap="square">
            <a:spAutoFit/>
          </a:bodyPr>
          <a:lstStyle/>
          <a:p>
            <a:r>
              <a:rPr lang="en-US" dirty="0">
                <a:solidFill>
                  <a:srgbClr val="2B91AF"/>
                </a:solidFill>
                <a:highlight>
                  <a:srgbClr val="FFFFFF"/>
                </a:highlight>
                <a:latin typeface="Consolas" panose="020B0609020204030204" pitchFamily="49" charset="0"/>
              </a:rPr>
              <a:t>AuthenticationContext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ctx</a:t>
            </a:r>
            <a:r>
              <a:rPr lang="en-US" dirty="0">
                <a:solidFill>
                  <a:srgbClr val="000000"/>
                </a:solidFill>
                <a:highlight>
                  <a:srgbClr val="FFFFFF"/>
                </a:highlight>
                <a:latin typeface="Consolas" panose="020B0609020204030204" pitchFamily="49" charset="0"/>
              </a:rPr>
              <a:t>= </a:t>
            </a:r>
          </a:p>
          <a:p>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a:t>
            </a:r>
            <a:r>
              <a:rPr lang="en-US" dirty="0">
                <a:solidFill>
                  <a:srgbClr val="2B91AF"/>
                </a:solidFill>
                <a:highlight>
                  <a:srgbClr val="FFFFFF"/>
                </a:highlight>
                <a:latin typeface="Consolas" panose="020B0609020204030204" pitchFamily="49" charset="0"/>
              </a:rPr>
              <a:t>AuthenticationContext</a:t>
            </a:r>
            <a:r>
              <a:rPr lang="en-US" dirty="0">
                <a:solidFill>
                  <a:srgbClr val="000000"/>
                </a:solidFill>
                <a:highlight>
                  <a:srgbClr val="FFFFFF"/>
                </a:highlight>
                <a:latin typeface="Consolas" panose="020B0609020204030204" pitchFamily="49" charset="0"/>
              </a:rPr>
              <a:t>(</a:t>
            </a:r>
            <a:r>
              <a:rPr lang="en-US" dirty="0">
                <a:solidFill>
                  <a:srgbClr val="A31515"/>
                </a:solidFill>
                <a:highlight>
                  <a:srgbClr val="FFFFFF"/>
                </a:highlight>
                <a:latin typeface="Consolas" panose="020B0609020204030204" pitchFamily="49" charset="0"/>
              </a:rPr>
              <a:t>"https://login.windows.net/contoso.onmicrosoft.com"</a:t>
            </a:r>
            <a:r>
              <a:rPr lang="en-US" dirty="0">
                <a:solidFill>
                  <a:srgbClr val="000000"/>
                </a:solidFill>
                <a:highlight>
                  <a:srgbClr val="FFFFFF"/>
                </a:highlight>
                <a:latin typeface="Consolas" panose="020B0609020204030204" pitchFamily="49" charset="0"/>
              </a:rPr>
              <a:t>);</a:t>
            </a:r>
          </a:p>
        </p:txBody>
      </p:sp>
      <p:sp>
        <p:nvSpPr>
          <p:cNvPr id="28" name="Rectangle 27"/>
          <p:cNvSpPr/>
          <p:nvPr>
            <p:custDataLst>
              <p:custData r:id="rId2"/>
            </p:custDataLst>
          </p:nvPr>
        </p:nvSpPr>
        <p:spPr>
          <a:xfrm>
            <a:off x="408136" y="3851086"/>
            <a:ext cx="10126688" cy="941711"/>
          </a:xfrm>
          <a:prstGeom prst="rect">
            <a:avLst/>
          </a:prstGeom>
        </p:spPr>
        <p:txBody>
          <a:bodyPr wrap="square">
            <a:spAutoFit/>
          </a:bodyPr>
          <a:lstStyle/>
          <a:p>
            <a:r>
              <a:rPr lang="en-US" dirty="0" err="1">
                <a:solidFill>
                  <a:srgbClr val="2B91AF"/>
                </a:solidFill>
                <a:highlight>
                  <a:srgbClr val="FFFFFF"/>
                </a:highlight>
                <a:latin typeface="Consolas" panose="020B0609020204030204" pitchFamily="49" charset="0"/>
              </a:rPr>
              <a:t>AuthenticationResult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rez</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await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ctx.AcquireTokenAsync</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"https://outlook.office365.com/"</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"5fc4a5a2-78d5-4d94-b890-a6e6b3341081"</a:t>
            </a:r>
            <a:r>
              <a:rPr lang="en-US" dirty="0">
                <a:solidFill>
                  <a:srgbClr val="000000"/>
                </a:solidFill>
                <a:highlight>
                  <a:srgbClr val="FFFFFF"/>
                </a:highlight>
                <a:latin typeface="Consolas" panose="020B0609020204030204" pitchFamily="49" charset="0"/>
              </a:rPr>
              <a:t>);</a:t>
            </a:r>
            <a:endParaRPr lang="en-US" dirty="0">
              <a:solidFill>
                <a:srgbClr val="505050"/>
              </a:solidFill>
            </a:endParaRPr>
          </a:p>
        </p:txBody>
      </p:sp>
      <p:grpSp>
        <p:nvGrpSpPr>
          <p:cNvPr id="29" name="Group 28"/>
          <p:cNvGrpSpPr/>
          <p:nvPr>
            <p:custDataLst>
              <p:custData r:id="rId3"/>
            </p:custDataLst>
          </p:nvPr>
        </p:nvGrpSpPr>
        <p:grpSpPr>
          <a:xfrm>
            <a:off x="10632811" y="4480238"/>
            <a:ext cx="1445981" cy="433978"/>
            <a:chOff x="2521915" y="3286671"/>
            <a:chExt cx="2436545" cy="731272"/>
          </a:xfrm>
        </p:grpSpPr>
        <p:grpSp>
          <p:nvGrpSpPr>
            <p:cNvPr id="30" name="Group 29"/>
            <p:cNvGrpSpPr/>
            <p:nvPr/>
          </p:nvGrpSpPr>
          <p:grpSpPr>
            <a:xfrm>
              <a:off x="3356270" y="3286671"/>
              <a:ext cx="767835" cy="731272"/>
              <a:chOff x="2954396" y="3325247"/>
              <a:chExt cx="1440164" cy="1371585"/>
            </a:xfrm>
          </p:grpSpPr>
          <p:sp>
            <p:nvSpPr>
              <p:cNvPr id="37" name="Regular Pentagon 36"/>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5"/>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30"/>
            <p:cNvGrpSpPr/>
            <p:nvPr/>
          </p:nvGrpSpPr>
          <p:grpSpPr>
            <a:xfrm>
              <a:off x="2521915" y="3286671"/>
              <a:ext cx="767835" cy="731272"/>
              <a:chOff x="4546960" y="3332224"/>
              <a:chExt cx="1440164" cy="1371585"/>
            </a:xfrm>
          </p:grpSpPr>
          <p:sp>
            <p:nvSpPr>
              <p:cNvPr id="35" name="Regular Pentagon 34"/>
              <p:cNvSpPr/>
              <p:nvPr/>
            </p:nvSpPr>
            <p:spPr bwMode="auto">
              <a:xfrm>
                <a:off x="4546960" y="3332224"/>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6" name="Picture 4"/>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4190625" y="3286671"/>
              <a:ext cx="767835" cy="731272"/>
              <a:chOff x="6052909" y="3350922"/>
              <a:chExt cx="1440164" cy="1371585"/>
            </a:xfrm>
          </p:grpSpPr>
          <p:sp>
            <p:nvSpPr>
              <p:cNvPr id="33" name="Regular Pentagon 32"/>
              <p:cNvSpPr/>
              <p:nvPr/>
            </p:nvSpPr>
            <p:spPr bwMode="auto">
              <a:xfrm>
                <a:off x="6052909" y="3350922"/>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Freeform 33"/>
              <p:cNvSpPr>
                <a:spLocks noEditPoints="1"/>
              </p:cNvSpPr>
              <p:nvPr/>
            </p:nvSpPr>
            <p:spPr bwMode="auto">
              <a:xfrm>
                <a:off x="6300966" y="3505724"/>
                <a:ext cx="939800" cy="1150938"/>
              </a:xfrm>
              <a:custGeom>
                <a:avLst/>
                <a:gdLst>
                  <a:gd name="T0" fmla="*/ 500 w 1000"/>
                  <a:gd name="T1" fmla="*/ 197 h 1225"/>
                  <a:gd name="T2" fmla="*/ 599 w 1000"/>
                  <a:gd name="T3" fmla="*/ 98 h 1225"/>
                  <a:gd name="T4" fmla="*/ 500 w 1000"/>
                  <a:gd name="T5" fmla="*/ 0 h 1225"/>
                  <a:gd name="T6" fmla="*/ 401 w 1000"/>
                  <a:gd name="T7" fmla="*/ 98 h 1225"/>
                  <a:gd name="T8" fmla="*/ 500 w 1000"/>
                  <a:gd name="T9" fmla="*/ 197 h 1225"/>
                  <a:gd name="T10" fmla="*/ 954 w 1000"/>
                  <a:gd name="T11" fmla="*/ 309 h 1225"/>
                  <a:gd name="T12" fmla="*/ 687 w 1000"/>
                  <a:gd name="T13" fmla="*/ 240 h 1225"/>
                  <a:gd name="T14" fmla="*/ 620 w 1000"/>
                  <a:gd name="T15" fmla="*/ 231 h 1225"/>
                  <a:gd name="T16" fmla="*/ 620 w 1000"/>
                  <a:gd name="T17" fmla="*/ 231 h 1225"/>
                  <a:gd name="T18" fmla="*/ 380 w 1000"/>
                  <a:gd name="T19" fmla="*/ 231 h 1225"/>
                  <a:gd name="T20" fmla="*/ 380 w 1000"/>
                  <a:gd name="T21" fmla="*/ 231 h 1225"/>
                  <a:gd name="T22" fmla="*/ 313 w 1000"/>
                  <a:gd name="T23" fmla="*/ 240 h 1225"/>
                  <a:gd name="T24" fmla="*/ 46 w 1000"/>
                  <a:gd name="T25" fmla="*/ 309 h 1225"/>
                  <a:gd name="T26" fmla="*/ 6 w 1000"/>
                  <a:gd name="T27" fmla="*/ 358 h 1225"/>
                  <a:gd name="T28" fmla="*/ 65 w 1000"/>
                  <a:gd name="T29" fmla="*/ 384 h 1225"/>
                  <a:gd name="T30" fmla="*/ 332 w 1000"/>
                  <a:gd name="T31" fmla="*/ 315 h 1225"/>
                  <a:gd name="T32" fmla="*/ 363 w 1000"/>
                  <a:gd name="T33" fmla="*/ 327 h 1225"/>
                  <a:gd name="T34" fmla="*/ 376 w 1000"/>
                  <a:gd name="T35" fmla="*/ 400 h 1225"/>
                  <a:gd name="T36" fmla="*/ 376 w 1000"/>
                  <a:gd name="T37" fmla="*/ 1170 h 1225"/>
                  <a:gd name="T38" fmla="*/ 428 w 1000"/>
                  <a:gd name="T39" fmla="*/ 1225 h 1225"/>
                  <a:gd name="T40" fmla="*/ 484 w 1000"/>
                  <a:gd name="T41" fmla="*/ 1171 h 1225"/>
                  <a:gd name="T42" fmla="*/ 484 w 1000"/>
                  <a:gd name="T43" fmla="*/ 747 h 1225"/>
                  <a:gd name="T44" fmla="*/ 498 w 1000"/>
                  <a:gd name="T45" fmla="*/ 726 h 1225"/>
                  <a:gd name="T46" fmla="*/ 500 w 1000"/>
                  <a:gd name="T47" fmla="*/ 726 h 1225"/>
                  <a:gd name="T48" fmla="*/ 502 w 1000"/>
                  <a:gd name="T49" fmla="*/ 726 h 1225"/>
                  <a:gd name="T50" fmla="*/ 516 w 1000"/>
                  <a:gd name="T51" fmla="*/ 747 h 1225"/>
                  <a:gd name="T52" fmla="*/ 516 w 1000"/>
                  <a:gd name="T53" fmla="*/ 1171 h 1225"/>
                  <a:gd name="T54" fmla="*/ 572 w 1000"/>
                  <a:gd name="T55" fmla="*/ 1225 h 1225"/>
                  <a:gd name="T56" fmla="*/ 624 w 1000"/>
                  <a:gd name="T57" fmla="*/ 1170 h 1225"/>
                  <a:gd name="T58" fmla="*/ 624 w 1000"/>
                  <a:gd name="T59" fmla="*/ 400 h 1225"/>
                  <a:gd name="T60" fmla="*/ 637 w 1000"/>
                  <a:gd name="T61" fmla="*/ 327 h 1225"/>
                  <a:gd name="T62" fmla="*/ 668 w 1000"/>
                  <a:gd name="T63" fmla="*/ 315 h 1225"/>
                  <a:gd name="T64" fmla="*/ 935 w 1000"/>
                  <a:gd name="T65" fmla="*/ 384 h 1225"/>
                  <a:gd name="T66" fmla="*/ 994 w 1000"/>
                  <a:gd name="T67" fmla="*/ 358 h 1225"/>
                  <a:gd name="T68" fmla="*/ 954 w 1000"/>
                  <a:gd name="T69" fmla="*/ 309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 h="1225">
                    <a:moveTo>
                      <a:pt x="500" y="197"/>
                    </a:moveTo>
                    <a:cubicBezTo>
                      <a:pt x="554" y="197"/>
                      <a:pt x="599" y="153"/>
                      <a:pt x="599" y="98"/>
                    </a:cubicBezTo>
                    <a:cubicBezTo>
                      <a:pt x="599" y="44"/>
                      <a:pt x="554" y="0"/>
                      <a:pt x="500" y="0"/>
                    </a:cubicBezTo>
                    <a:cubicBezTo>
                      <a:pt x="446" y="0"/>
                      <a:pt x="401" y="44"/>
                      <a:pt x="401" y="98"/>
                    </a:cubicBezTo>
                    <a:cubicBezTo>
                      <a:pt x="401" y="153"/>
                      <a:pt x="446" y="197"/>
                      <a:pt x="500" y="197"/>
                    </a:cubicBezTo>
                    <a:close/>
                    <a:moveTo>
                      <a:pt x="954" y="309"/>
                    </a:moveTo>
                    <a:cubicBezTo>
                      <a:pt x="687" y="240"/>
                      <a:pt x="687" y="240"/>
                      <a:pt x="687" y="240"/>
                    </a:cubicBezTo>
                    <a:cubicBezTo>
                      <a:pt x="661" y="233"/>
                      <a:pt x="639" y="231"/>
                      <a:pt x="620" y="231"/>
                    </a:cubicBezTo>
                    <a:cubicBezTo>
                      <a:pt x="620" y="231"/>
                      <a:pt x="620" y="231"/>
                      <a:pt x="620" y="231"/>
                    </a:cubicBezTo>
                    <a:cubicBezTo>
                      <a:pt x="380" y="231"/>
                      <a:pt x="380" y="231"/>
                      <a:pt x="380" y="231"/>
                    </a:cubicBezTo>
                    <a:cubicBezTo>
                      <a:pt x="380" y="231"/>
                      <a:pt x="380" y="231"/>
                      <a:pt x="380" y="231"/>
                    </a:cubicBezTo>
                    <a:cubicBezTo>
                      <a:pt x="361" y="231"/>
                      <a:pt x="339" y="233"/>
                      <a:pt x="313" y="240"/>
                    </a:cubicBezTo>
                    <a:cubicBezTo>
                      <a:pt x="46" y="309"/>
                      <a:pt x="46" y="309"/>
                      <a:pt x="46" y="309"/>
                    </a:cubicBezTo>
                    <a:cubicBezTo>
                      <a:pt x="7" y="319"/>
                      <a:pt x="0" y="334"/>
                      <a:pt x="6" y="358"/>
                    </a:cubicBezTo>
                    <a:cubicBezTo>
                      <a:pt x="12" y="380"/>
                      <a:pt x="25" y="394"/>
                      <a:pt x="65" y="384"/>
                    </a:cubicBezTo>
                    <a:cubicBezTo>
                      <a:pt x="332" y="315"/>
                      <a:pt x="332" y="315"/>
                      <a:pt x="332" y="315"/>
                    </a:cubicBezTo>
                    <a:cubicBezTo>
                      <a:pt x="355" y="309"/>
                      <a:pt x="361" y="320"/>
                      <a:pt x="363" y="327"/>
                    </a:cubicBezTo>
                    <a:cubicBezTo>
                      <a:pt x="376" y="400"/>
                      <a:pt x="376" y="400"/>
                      <a:pt x="376" y="400"/>
                    </a:cubicBezTo>
                    <a:cubicBezTo>
                      <a:pt x="376" y="512"/>
                      <a:pt x="376" y="1170"/>
                      <a:pt x="376" y="1170"/>
                    </a:cubicBezTo>
                    <a:cubicBezTo>
                      <a:pt x="376" y="1221"/>
                      <a:pt x="414" y="1225"/>
                      <a:pt x="428" y="1225"/>
                    </a:cubicBezTo>
                    <a:cubicBezTo>
                      <a:pt x="443" y="1225"/>
                      <a:pt x="484" y="1220"/>
                      <a:pt x="484" y="1171"/>
                    </a:cubicBezTo>
                    <a:cubicBezTo>
                      <a:pt x="484" y="1127"/>
                      <a:pt x="484" y="747"/>
                      <a:pt x="484" y="747"/>
                    </a:cubicBezTo>
                    <a:cubicBezTo>
                      <a:pt x="484" y="732"/>
                      <a:pt x="487" y="726"/>
                      <a:pt x="498" y="726"/>
                    </a:cubicBezTo>
                    <a:cubicBezTo>
                      <a:pt x="499" y="726"/>
                      <a:pt x="499" y="726"/>
                      <a:pt x="500" y="726"/>
                    </a:cubicBezTo>
                    <a:cubicBezTo>
                      <a:pt x="501" y="726"/>
                      <a:pt x="501" y="726"/>
                      <a:pt x="502" y="726"/>
                    </a:cubicBezTo>
                    <a:cubicBezTo>
                      <a:pt x="513" y="726"/>
                      <a:pt x="516" y="732"/>
                      <a:pt x="516" y="747"/>
                    </a:cubicBezTo>
                    <a:cubicBezTo>
                      <a:pt x="516" y="747"/>
                      <a:pt x="516" y="1127"/>
                      <a:pt x="516" y="1171"/>
                    </a:cubicBezTo>
                    <a:cubicBezTo>
                      <a:pt x="516" y="1220"/>
                      <a:pt x="557" y="1225"/>
                      <a:pt x="572" y="1225"/>
                    </a:cubicBezTo>
                    <a:cubicBezTo>
                      <a:pt x="586" y="1225"/>
                      <a:pt x="624" y="1221"/>
                      <a:pt x="624" y="1170"/>
                    </a:cubicBezTo>
                    <a:cubicBezTo>
                      <a:pt x="624" y="1170"/>
                      <a:pt x="624" y="512"/>
                      <a:pt x="624" y="400"/>
                    </a:cubicBezTo>
                    <a:cubicBezTo>
                      <a:pt x="637" y="327"/>
                      <a:pt x="637" y="327"/>
                      <a:pt x="637" y="327"/>
                    </a:cubicBezTo>
                    <a:cubicBezTo>
                      <a:pt x="639" y="320"/>
                      <a:pt x="645" y="309"/>
                      <a:pt x="668" y="315"/>
                    </a:cubicBezTo>
                    <a:cubicBezTo>
                      <a:pt x="935" y="384"/>
                      <a:pt x="935" y="384"/>
                      <a:pt x="935" y="384"/>
                    </a:cubicBezTo>
                    <a:cubicBezTo>
                      <a:pt x="975" y="394"/>
                      <a:pt x="988" y="380"/>
                      <a:pt x="994" y="358"/>
                    </a:cubicBezTo>
                    <a:cubicBezTo>
                      <a:pt x="1000" y="334"/>
                      <a:pt x="993" y="319"/>
                      <a:pt x="954" y="309"/>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14187">
                  <a:defRPr/>
                </a:pPr>
                <a:endParaRPr lang="en-US" kern="0">
                  <a:solidFill>
                    <a:srgbClr val="FFFFFF"/>
                  </a:solidFill>
                </a:endParaRPr>
              </a:p>
            </p:txBody>
          </p:sp>
        </p:grpSp>
      </p:grpSp>
      <p:sp>
        <p:nvSpPr>
          <p:cNvPr id="39" name="Can 38"/>
          <p:cNvSpPr/>
          <p:nvPr>
            <p:custDataLst>
              <p:custData r:id="rId4"/>
            </p:custDataLst>
          </p:nvPr>
        </p:nvSpPr>
        <p:spPr bwMode="auto">
          <a:xfrm>
            <a:off x="1423738" y="5733500"/>
            <a:ext cx="2444467" cy="1114513"/>
          </a:xfrm>
          <a:prstGeom prst="can">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1467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500"/>
                            </p:stCondLst>
                            <p:childTnLst>
                              <p:par>
                                <p:cTn id="34" presetID="0" presetClass="path" presetSubtype="0" accel="50000" decel="50000" fill="hold" nodeType="afterEffect">
                                  <p:stCondLst>
                                    <p:cond delay="0"/>
                                  </p:stCondLst>
                                  <p:childTnLst>
                                    <p:animMotion origin="layout" path="M 0.00013 -1.85185E-6 L 0.00013 -1.85185E-6 C -0.0017 0.0331 0.00091 0.01435 -0.00313 0.03032 C -0.00339 0.03148 -0.00326 0.03287 -0.00378 0.0338 C -0.00417 0.03472 -0.00508 0.03449 -0.0056 0.03495 C -0.00612 0.03727 -0.00599 0.03981 -0.0069 0.04167 C -0.00756 0.04282 -0.0086 0.04236 -0.00951 0.04282 C -0.01016 0.04306 -0.01068 0.04352 -0.01133 0.04398 C -0.01224 0.04514 -0.01329 0.04583 -0.01394 0.04722 C -0.01446 0.04861 -0.01394 0.05093 -0.01459 0.05185 C -0.01563 0.05347 -0.01706 0.05324 -0.01836 0.05417 C -0.02292 0.05949 -0.02084 0.05741 -0.02474 0.06088 C -0.02552 0.0625 -0.02631 0.06412 -0.02722 0.06551 C -0.02787 0.0662 -0.02852 0.0669 -0.02917 0.06759 C -0.03008 0.06875 -0.03086 0.06991 -0.03177 0.07106 C -0.03217 0.07176 -0.03256 0.07268 -0.03295 0.07338 C -0.03373 0.07431 -0.03477 0.07477 -0.03555 0.07546 C -0.03763 0.07778 -0.03985 0.07986 -0.04193 0.08241 C -0.05118 0.09329 -0.04141 0.08218 -0.04818 0.08912 C -0.04896 0.08981 -0.04948 0.09074 -0.05013 0.09143 C -0.05079 0.0919 -0.05144 0.09213 -0.05209 0.09259 C -0.05287 0.09329 -0.05378 0.09398 -0.05456 0.09468 C -0.05521 0.09537 -0.05573 0.09653 -0.05651 0.09699 C -0.05756 0.09768 -0.0586 0.09768 -0.05964 0.09815 C -0.07618 0.10972 -0.09219 0.12431 -0.10925 0.1331 C -0.128 0.14282 -0.12435 0.14143 -0.1461 0.15023 C -0.15222 0.15255 -0.15834 0.15532 -0.16459 0.15694 C -0.17188 0.1588 -0.17943 0.15903 -0.18685 0.16018 C -0.18802 0.16042 -0.18933 0.16111 -0.19063 0.16134 C -0.19128 0.16181 -0.19193 0.16227 -0.19258 0.1625 C -0.19636 0.16389 -0.2017 0.16435 -0.20521 0.16481 C -0.20782 0.16597 -0.21029 0.16759 -0.21289 0.16829 C -0.25287 0.17801 -0.24805 0.17523 -0.28659 0.1794 C -0.28894 0.17986 -0.29128 0.18032 -0.29362 0.18056 L -0.34766 0.18518 L -0.37943 0.1875 C -0.38256 0.18773 -0.38581 0.18819 -0.38894 0.18843 L -0.43972 0.19306 C -0.45404 0.19468 -0.4681 0.19838 -0.48243 0.19977 C -0.49701 0.20116 -0.48998 0.20046 -0.50339 0.20208 C -0.51967 0.20787 -0.5 0.20139 -0.53386 0.2088 C -0.54597 0.21157 -0.55795 0.21551 -0.57006 0.21782 C -0.57474 0.21875 -0.57943 0.21852 -0.58412 0.21898 L -0.61394 0.22245 L -0.675 0.22014 C -0.68021 0.22014 -0.68555 0.2206 -0.69089 0.2213 C -0.69219 0.22153 -0.69336 0.22222 -0.69467 0.22245 C -0.7 0.22361 -0.69883 0.22361 -0.70222 0.22361 L -0.7017 0.22593 " pathEditMode="relative" ptsTypes="AAAAAAAAAAAAAAAAAAAAAAAAAAAAAAAAAAAAAAAAAAAAAAAAA">
                                      <p:cBhvr>
                                        <p:cTn id="35" dur="2000" fill="hold"/>
                                        <p:tgtEl>
                                          <p:spTgt spid="29"/>
                                        </p:tgtEl>
                                        <p:attrNameLst>
                                          <p:attrName>ppt_x</p:attrName>
                                          <p:attrName>ppt_y</p:attrName>
                                        </p:attrNameLst>
                                      </p:cBhvr>
                                    </p:animMotion>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40" y="1212852"/>
            <a:ext cx="11887200" cy="4936736"/>
          </a:xfrm>
        </p:spPr>
        <p:txBody>
          <a:bodyPr/>
          <a:lstStyle/>
          <a:p>
            <a:r>
              <a:rPr lang="en-US" dirty="0" smtClean="0"/>
              <a:t>Current supported version: V2.x</a:t>
            </a:r>
          </a:p>
          <a:p>
            <a:r>
              <a:rPr lang="en-US" dirty="0" smtClean="0"/>
              <a:t>Desktop</a:t>
            </a:r>
          </a:p>
          <a:p>
            <a:pPr lvl="1"/>
            <a:r>
              <a:rPr lang="en-US" dirty="0" smtClean="0"/>
              <a:t>Default cache in-memory</a:t>
            </a:r>
          </a:p>
          <a:p>
            <a:pPr lvl="1"/>
            <a:r>
              <a:rPr lang="en-US" dirty="0" smtClean="0"/>
              <a:t>Extra flows for public clients only:</a:t>
            </a:r>
          </a:p>
          <a:p>
            <a:pPr lvl="1"/>
            <a:r>
              <a:rPr lang="en-US" dirty="0"/>
              <a:t>	</a:t>
            </a:r>
            <a:r>
              <a:rPr lang="en-US" dirty="0" smtClean="0"/>
              <a:t>Windows integrated authentication</a:t>
            </a:r>
          </a:p>
          <a:p>
            <a:pPr lvl="1"/>
            <a:r>
              <a:rPr lang="en-US" dirty="0"/>
              <a:t>	</a:t>
            </a:r>
            <a:r>
              <a:rPr lang="en-US" dirty="0" smtClean="0"/>
              <a:t>Direct use of username &amp; password</a:t>
            </a:r>
          </a:p>
          <a:p>
            <a:r>
              <a:rPr lang="en-US" dirty="0" smtClean="0"/>
              <a:t>Windows Store, Windows Phone 8.1</a:t>
            </a:r>
          </a:p>
          <a:p>
            <a:pPr lvl="1"/>
            <a:r>
              <a:rPr lang="en-US" dirty="0" smtClean="0"/>
              <a:t>Persistent per-app cache</a:t>
            </a:r>
          </a:p>
          <a:p>
            <a:pPr lvl="1"/>
            <a:r>
              <a:rPr lang="en-US" dirty="0" smtClean="0"/>
              <a:t>Windows Runtime Components</a:t>
            </a:r>
          </a:p>
          <a:p>
            <a:pPr lvl="2"/>
            <a:r>
              <a:rPr lang="en-US" dirty="0" smtClean="0"/>
              <a:t>Works with C#, </a:t>
            </a:r>
            <a:r>
              <a:rPr lang="en-US" dirty="0" err="1" smtClean="0"/>
              <a:t>WinJS</a:t>
            </a:r>
            <a:r>
              <a:rPr lang="en-US" dirty="0" smtClean="0"/>
              <a:t>, C++</a:t>
            </a:r>
            <a:endParaRPr lang="en-US" dirty="0"/>
          </a:p>
        </p:txBody>
      </p:sp>
      <p:sp>
        <p:nvSpPr>
          <p:cNvPr id="3" name="Title 2"/>
          <p:cNvSpPr>
            <a:spLocks noGrp="1"/>
          </p:cNvSpPr>
          <p:nvPr>
            <p:ph type="title"/>
          </p:nvPr>
        </p:nvSpPr>
        <p:spPr/>
        <p:txBody>
          <a:bodyPr/>
          <a:lstStyle/>
          <a:p>
            <a:r>
              <a:rPr lang="en-US" dirty="0" smtClean="0"/>
              <a:t>ADAL .NET</a:t>
            </a:r>
            <a:endParaRPr lang="en-US" dirty="0"/>
          </a:p>
        </p:txBody>
      </p:sp>
    </p:spTree>
    <p:extLst>
      <p:ext uri="{BB962C8B-B14F-4D97-AF65-F5344CB8AC3E}">
        <p14:creationId xmlns:p14="http://schemas.microsoft.com/office/powerpoint/2010/main" val="361447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 Modern Native Applications with Azure Active </a:t>
            </a:r>
            <a:r>
              <a:rPr lang="en-US" dirty="0" smtClean="0"/>
              <a:t>Directory</a:t>
            </a:r>
            <a:endParaRPr lang="en-US" dirty="0"/>
          </a:p>
        </p:txBody>
      </p:sp>
      <p:sp>
        <p:nvSpPr>
          <p:cNvPr id="6" name="Text Placeholder 5"/>
          <p:cNvSpPr>
            <a:spLocks noGrp="1"/>
          </p:cNvSpPr>
          <p:nvPr>
            <p:ph type="body" sz="quarter" idx="13"/>
          </p:nvPr>
        </p:nvSpPr>
        <p:spPr/>
        <p:txBody>
          <a:bodyPr/>
          <a:lstStyle/>
          <a:p>
            <a:r>
              <a:rPr lang="en-US" dirty="0"/>
              <a:t>2-769</a:t>
            </a:r>
          </a:p>
        </p:txBody>
      </p:sp>
      <p:sp>
        <p:nvSpPr>
          <p:cNvPr id="7" name="Subtitle 2"/>
          <p:cNvSpPr txBox="1">
            <a:spLocks/>
          </p:cNvSpPr>
          <p:nvPr/>
        </p:nvSpPr>
        <p:spPr>
          <a:xfrm>
            <a:off x="276540" y="5783263"/>
            <a:ext cx="9142098" cy="902608"/>
          </a:xfrm>
          <a:prstGeom prst="rect">
            <a:avLst/>
          </a:prstGeom>
          <a:noFill/>
        </p:spPr>
        <p:txBody>
          <a:bodyPr vert="horz" wrap="square" lIns="146304" tIns="109728" rIns="146304" bIns="109728" rtlCol="0" anchor="b">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000" kern="1200" spc="0" baseline="0">
                <a:gradFill>
                  <a:gsLst>
                    <a:gs pos="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Vittorio Bertocci         @</a:t>
            </a:r>
            <a:r>
              <a:rPr lang="en-US" dirty="0" err="1" smtClean="0"/>
              <a:t>vibronet</a:t>
            </a:r>
            <a:endParaRPr lang="en-US" dirty="0" smtClean="0"/>
          </a:p>
          <a:p>
            <a:r>
              <a:rPr lang="en-US" dirty="0" smtClean="0"/>
              <a:t>                                    </a:t>
            </a:r>
            <a:r>
              <a:rPr lang="en-US" dirty="0" smtClean="0">
                <a:hlinkClick r:id="rId3"/>
              </a:rPr>
              <a:t>www.cloudidentity.com</a:t>
            </a:r>
            <a:endParaRPr lang="en-US" dirty="0" smtClean="0"/>
          </a:p>
          <a:p>
            <a:r>
              <a:rPr lang="en-US" dirty="0" smtClean="0"/>
              <a:t> </a:t>
            </a:r>
          </a:p>
          <a:p>
            <a:r>
              <a:rPr lang="en-US" dirty="0" smtClean="0"/>
              <a:t>Principal Program Manager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437" y="5400741"/>
            <a:ext cx="382522" cy="382522"/>
          </a:xfrm>
          <a:prstGeom prst="rect">
            <a:avLst/>
          </a:prstGeom>
        </p:spPr>
      </p:pic>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dirty="0" smtClean="0"/>
              <a:t>Getting Tokens via ADAL .NET</a:t>
            </a:r>
            <a:endParaRPr lang="en-US" dirty="0"/>
          </a:p>
        </p:txBody>
      </p:sp>
    </p:spTree>
    <p:extLst>
      <p:ext uri="{BB962C8B-B14F-4D97-AF65-F5344CB8AC3E}">
        <p14:creationId xmlns:p14="http://schemas.microsoft.com/office/powerpoint/2010/main" val="12280447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36736"/>
          </a:xfrm>
        </p:spPr>
        <p:txBody>
          <a:bodyPr/>
          <a:lstStyle/>
          <a:p>
            <a:r>
              <a:rPr lang="en-US" dirty="0" err="1" smtClean="0"/>
              <a:t>WebAccountManager</a:t>
            </a:r>
            <a:endParaRPr lang="en-US" dirty="0" smtClean="0"/>
          </a:p>
          <a:p>
            <a:pPr lvl="1"/>
            <a:r>
              <a:rPr lang="en-US" dirty="0" smtClean="0"/>
              <a:t>If you are targeting Windows 10 onward exclusively</a:t>
            </a:r>
          </a:p>
          <a:p>
            <a:pPr lvl="1"/>
            <a:r>
              <a:rPr lang="en-US" dirty="0" smtClean="0"/>
              <a:t>For apps that use more than one provider type</a:t>
            </a:r>
          </a:p>
          <a:p>
            <a:r>
              <a:rPr lang="en-US" dirty="0" smtClean="0"/>
              <a:t>ADAL .NET</a:t>
            </a:r>
          </a:p>
          <a:p>
            <a:pPr lvl="1"/>
            <a:r>
              <a:rPr lang="en-US" dirty="0" smtClean="0"/>
              <a:t>For Azure AD and ADFS only</a:t>
            </a:r>
          </a:p>
          <a:p>
            <a:pPr lvl="1"/>
            <a:r>
              <a:rPr lang="en-US" dirty="0" smtClean="0"/>
              <a:t>If you are targeting all versions of Windows from Win7 onward</a:t>
            </a:r>
          </a:p>
          <a:p>
            <a:pPr lvl="1"/>
            <a:r>
              <a:rPr lang="en-US" dirty="0" smtClean="0"/>
              <a:t>If you want to target iOS and Android via </a:t>
            </a:r>
            <a:r>
              <a:rPr lang="en-US" dirty="0" err="1" smtClean="0"/>
              <a:t>Xamarin</a:t>
            </a:r>
            <a:endParaRPr lang="en-US" dirty="0" smtClean="0"/>
          </a:p>
          <a:p>
            <a:pPr lvl="1"/>
            <a:r>
              <a:rPr lang="en-US" dirty="0" smtClean="0"/>
              <a:t>If you need authentication flows not covered by </a:t>
            </a:r>
            <a:r>
              <a:rPr lang="en-US" dirty="0" err="1" smtClean="0"/>
              <a:t>WebAuthenticationBroker</a:t>
            </a:r>
            <a:endParaRPr lang="en-US" dirty="0" smtClean="0"/>
          </a:p>
          <a:p>
            <a:pPr lvl="2"/>
            <a:r>
              <a:rPr lang="en-US" dirty="0" smtClean="0"/>
              <a:t>direct username/password, app identity</a:t>
            </a:r>
          </a:p>
          <a:p>
            <a:r>
              <a:rPr lang="en-US" dirty="0" smtClean="0"/>
              <a:t>A future ADAL .NET release will use WAM on Win10</a:t>
            </a:r>
            <a:endParaRPr lang="en-US" dirty="0"/>
          </a:p>
        </p:txBody>
      </p:sp>
      <p:sp>
        <p:nvSpPr>
          <p:cNvPr id="3" name="Title 2"/>
          <p:cNvSpPr>
            <a:spLocks noGrp="1"/>
          </p:cNvSpPr>
          <p:nvPr>
            <p:ph type="title"/>
          </p:nvPr>
        </p:nvSpPr>
        <p:spPr/>
        <p:txBody>
          <a:bodyPr/>
          <a:lstStyle/>
          <a:p>
            <a:r>
              <a:rPr lang="en-US" dirty="0" smtClean="0"/>
              <a:t>ADAL or </a:t>
            </a:r>
            <a:r>
              <a:rPr lang="en-US" dirty="0" err="1" smtClean="0"/>
              <a:t>WebAccountManager</a:t>
            </a:r>
            <a:r>
              <a:rPr lang="en-US" dirty="0" smtClean="0"/>
              <a:t>?</a:t>
            </a:r>
            <a:endParaRPr lang="en-US" dirty="0"/>
          </a:p>
        </p:txBody>
      </p:sp>
    </p:spTree>
    <p:extLst>
      <p:ext uri="{BB962C8B-B14F-4D97-AF65-F5344CB8AC3E}">
        <p14:creationId xmlns:p14="http://schemas.microsoft.com/office/powerpoint/2010/main" val="223720382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53363"/>
          </a:xfrm>
        </p:spPr>
        <p:txBody>
          <a:bodyPr/>
          <a:lstStyle/>
          <a:p>
            <a:r>
              <a:rPr lang="en-US" dirty="0" smtClean="0">
                <a:hlinkClick r:id="rId2"/>
              </a:rPr>
              <a:t>OSS Objective C library</a:t>
            </a:r>
            <a:endParaRPr lang="en-US" dirty="0" smtClean="0"/>
          </a:p>
          <a:p>
            <a:r>
              <a:rPr lang="en-US" dirty="0" smtClean="0"/>
              <a:t>How to get it: source ZIP, </a:t>
            </a:r>
            <a:r>
              <a:rPr lang="en-US" dirty="0" err="1" smtClean="0"/>
              <a:t>Cocoapods</a:t>
            </a:r>
            <a:endParaRPr lang="en-US" dirty="0" smtClean="0"/>
          </a:p>
          <a:p>
            <a:r>
              <a:rPr lang="en-US" dirty="0" smtClean="0"/>
              <a:t>Persistent cache via </a:t>
            </a:r>
            <a:r>
              <a:rPr lang="en-US" dirty="0" err="1" smtClean="0"/>
              <a:t>KeyChain</a:t>
            </a:r>
            <a:endParaRPr lang="en-US" dirty="0" smtClean="0"/>
          </a:p>
          <a:p>
            <a:pPr lvl="1"/>
            <a:r>
              <a:rPr lang="en-US" dirty="0" smtClean="0"/>
              <a:t>Apps from the same publisher can share tokens</a:t>
            </a:r>
          </a:p>
          <a:p>
            <a:r>
              <a:rPr lang="en-US" dirty="0" smtClean="0"/>
              <a:t>NTLM</a:t>
            </a:r>
          </a:p>
          <a:p>
            <a:endParaRPr lang="en-US" dirty="0"/>
          </a:p>
        </p:txBody>
      </p:sp>
      <p:sp>
        <p:nvSpPr>
          <p:cNvPr id="3" name="Title 2"/>
          <p:cNvSpPr>
            <a:spLocks noGrp="1"/>
          </p:cNvSpPr>
          <p:nvPr>
            <p:ph type="title"/>
          </p:nvPr>
        </p:nvSpPr>
        <p:spPr/>
        <p:txBody>
          <a:bodyPr/>
          <a:lstStyle/>
          <a:p>
            <a:r>
              <a:rPr lang="en-US" dirty="0" smtClean="0"/>
              <a:t>ADAL iOS</a:t>
            </a:r>
            <a:endParaRPr lang="en-US" dirty="0"/>
          </a:p>
        </p:txBody>
      </p:sp>
    </p:spTree>
    <p:extLst>
      <p:ext uri="{BB962C8B-B14F-4D97-AF65-F5344CB8AC3E}">
        <p14:creationId xmlns:p14="http://schemas.microsoft.com/office/powerpoint/2010/main" val="34322186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69135"/>
          </a:xfrm>
        </p:spPr>
        <p:txBody>
          <a:bodyPr/>
          <a:lstStyle/>
          <a:p>
            <a:r>
              <a:rPr lang="en-US" dirty="0" smtClean="0">
                <a:hlinkClick r:id="rId2"/>
              </a:rPr>
              <a:t>OSS Java library</a:t>
            </a:r>
            <a:endParaRPr lang="en-US" dirty="0" smtClean="0"/>
          </a:p>
          <a:p>
            <a:r>
              <a:rPr lang="en-US" dirty="0" smtClean="0"/>
              <a:t>How to get it: source ZIP, </a:t>
            </a:r>
            <a:r>
              <a:rPr lang="en-US" dirty="0" err="1" smtClean="0"/>
              <a:t>git</a:t>
            </a:r>
            <a:r>
              <a:rPr lang="en-US" dirty="0" smtClean="0"/>
              <a:t> clone, </a:t>
            </a:r>
            <a:r>
              <a:rPr lang="en-US" dirty="0" err="1" smtClean="0"/>
              <a:t>Gradle</a:t>
            </a:r>
            <a:r>
              <a:rPr lang="en-US" dirty="0" smtClean="0"/>
              <a:t>, Maven</a:t>
            </a:r>
          </a:p>
          <a:p>
            <a:r>
              <a:rPr lang="en-US" dirty="0" smtClean="0"/>
              <a:t>Persistent cache on shared preference file</a:t>
            </a:r>
          </a:p>
          <a:p>
            <a:pPr lvl="1"/>
            <a:r>
              <a:rPr lang="en-US" dirty="0" smtClean="0"/>
              <a:t>Encrypted via </a:t>
            </a:r>
            <a:r>
              <a:rPr lang="en-US" dirty="0" err="1" smtClean="0"/>
              <a:t>AndroidKeyStore</a:t>
            </a:r>
            <a:endParaRPr lang="en-US" dirty="0" smtClean="0"/>
          </a:p>
          <a:p>
            <a:r>
              <a:rPr lang="en-US" dirty="0" smtClean="0"/>
              <a:t>Integrated with the Account Manager</a:t>
            </a:r>
          </a:p>
          <a:p>
            <a:pPr lvl="1"/>
            <a:r>
              <a:rPr lang="en-US" dirty="0" smtClean="0"/>
              <a:t>Via Azure Authenticator </a:t>
            </a:r>
            <a:r>
              <a:rPr lang="en-US" dirty="0"/>
              <a:t>app - </a:t>
            </a:r>
            <a:r>
              <a:rPr lang="en-US" dirty="0">
                <a:hlinkClick r:id="rId3"/>
              </a:rPr>
              <a:t>https://</a:t>
            </a:r>
            <a:r>
              <a:rPr lang="en-US" dirty="0" smtClean="0">
                <a:hlinkClick r:id="rId3"/>
              </a:rPr>
              <a:t>play.google.com/store/apps/details?id=com.azure.authenticator</a:t>
            </a:r>
            <a:r>
              <a:rPr lang="en-US" dirty="0" smtClean="0"/>
              <a:t>  </a:t>
            </a:r>
          </a:p>
          <a:p>
            <a:r>
              <a:rPr lang="en-US" dirty="0" smtClean="0"/>
              <a:t>NTLM</a:t>
            </a:r>
          </a:p>
          <a:p>
            <a:endParaRPr lang="en-US" dirty="0"/>
          </a:p>
        </p:txBody>
      </p:sp>
      <p:sp>
        <p:nvSpPr>
          <p:cNvPr id="3" name="Title 2"/>
          <p:cNvSpPr>
            <a:spLocks noGrp="1"/>
          </p:cNvSpPr>
          <p:nvPr>
            <p:ph type="title"/>
          </p:nvPr>
        </p:nvSpPr>
        <p:spPr/>
        <p:txBody>
          <a:bodyPr/>
          <a:lstStyle/>
          <a:p>
            <a:r>
              <a:rPr lang="en-US" dirty="0" smtClean="0"/>
              <a:t>ADAL Android</a:t>
            </a:r>
            <a:endParaRPr lang="en-US" dirty="0"/>
          </a:p>
        </p:txBody>
      </p:sp>
    </p:spTree>
    <p:extLst>
      <p:ext uri="{BB962C8B-B14F-4D97-AF65-F5344CB8AC3E}">
        <p14:creationId xmlns:p14="http://schemas.microsoft.com/office/powerpoint/2010/main" val="1916094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Targeting Multiple Platforms at Once: </a:t>
            </a:r>
            <a:r>
              <a:rPr lang="en-US" dirty="0" err="1" smtClean="0"/>
              <a:t>Xamarin</a:t>
            </a:r>
            <a:r>
              <a:rPr lang="en-US" dirty="0" smtClean="0"/>
              <a:t>, Apache Cordova</a:t>
            </a:r>
            <a:endParaRPr lang="en-US" dirty="0"/>
          </a:p>
        </p:txBody>
      </p:sp>
    </p:spTree>
    <p:extLst>
      <p:ext uri="{BB962C8B-B14F-4D97-AF65-F5344CB8AC3E}">
        <p14:creationId xmlns:p14="http://schemas.microsoft.com/office/powerpoint/2010/main" val="7130841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Use C# to target popular mobile platforms</a:t>
            </a:r>
          </a:p>
          <a:p>
            <a:r>
              <a:rPr lang="en-US" dirty="0" smtClean="0"/>
              <a:t>Reuse code across multiple platforms</a:t>
            </a:r>
            <a:endParaRPr lang="en-US" dirty="0"/>
          </a:p>
        </p:txBody>
      </p:sp>
      <p:sp>
        <p:nvSpPr>
          <p:cNvPr id="3" name="Title 2"/>
          <p:cNvSpPr>
            <a:spLocks noGrp="1"/>
          </p:cNvSpPr>
          <p:nvPr>
            <p:ph type="title"/>
          </p:nvPr>
        </p:nvSpPr>
        <p:spPr/>
        <p:txBody>
          <a:bodyPr/>
          <a:lstStyle/>
          <a:p>
            <a:r>
              <a:rPr lang="en-US" dirty="0" err="1" smtClean="0"/>
              <a:t>Xamarin</a:t>
            </a:r>
            <a:endParaRPr lang="en-US" dirty="0"/>
          </a:p>
        </p:txBody>
      </p:sp>
      <p:sp>
        <p:nvSpPr>
          <p:cNvPr id="4" name="Rectangle 3"/>
          <p:cNvSpPr/>
          <p:nvPr/>
        </p:nvSpPr>
        <p:spPr bwMode="auto">
          <a:xfrm>
            <a:off x="2941637" y="4945062"/>
            <a:ext cx="6140110" cy="1524000"/>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Shared C# code</a:t>
            </a:r>
          </a:p>
        </p:txBody>
      </p:sp>
      <p:sp>
        <p:nvSpPr>
          <p:cNvPr id="5" name="Rectangle 4"/>
          <p:cNvSpPr/>
          <p:nvPr/>
        </p:nvSpPr>
        <p:spPr bwMode="auto">
          <a:xfrm>
            <a:off x="2941637" y="3822911"/>
            <a:ext cx="1872910" cy="1012447"/>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iOS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5075237" y="3822911"/>
            <a:ext cx="1872910" cy="101244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Android</a:t>
            </a:r>
          </a:p>
        </p:txBody>
      </p:sp>
      <p:sp>
        <p:nvSpPr>
          <p:cNvPr id="7" name="Rectangle 6"/>
          <p:cNvSpPr/>
          <p:nvPr/>
        </p:nvSpPr>
        <p:spPr bwMode="auto">
          <a:xfrm>
            <a:off x="7208837" y="3822911"/>
            <a:ext cx="1872910" cy="101244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Win8+ Store</a:t>
            </a:r>
          </a:p>
        </p:txBody>
      </p:sp>
      <p:pic>
        <p:nvPicPr>
          <p:cNvPr id="8" name="Picture 7"/>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27437" y="3177480"/>
            <a:ext cx="651560" cy="5357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837" y="3177480"/>
            <a:ext cx="583473" cy="58347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237" y="3200971"/>
            <a:ext cx="517254" cy="567088"/>
          </a:xfrm>
          <a:prstGeom prst="rect">
            <a:avLst/>
          </a:prstGeom>
        </p:spPr>
      </p:pic>
    </p:spTree>
    <p:extLst>
      <p:ext uri="{BB962C8B-B14F-4D97-AF65-F5344CB8AC3E}">
        <p14:creationId xmlns:p14="http://schemas.microsoft.com/office/powerpoint/2010/main" val="128332546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3551237" y="3160369"/>
            <a:ext cx="2539954" cy="1373034"/>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C# iOS Project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04213" y="3160369"/>
            <a:ext cx="2558468" cy="3557511"/>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 v3 </a:t>
            </a:r>
            <a:r>
              <a:rPr lang="en-US" dirty="0" err="1" smtClean="0">
                <a:gradFill>
                  <a:gsLst>
                    <a:gs pos="0">
                      <a:srgbClr val="FFFFFF"/>
                    </a:gs>
                    <a:gs pos="100000">
                      <a:srgbClr val="FFFFFF"/>
                    </a:gs>
                  </a:gsLst>
                  <a:lin ang="5400000" scaled="0"/>
                </a:gradFill>
                <a:ea typeface="Segoe UI" pitchFamily="34" charset="0"/>
                <a:cs typeface="Segoe UI" pitchFamily="34" charset="0"/>
              </a:rPr>
              <a:t>Nuget</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0"/>
          </p:nvPr>
        </p:nvSpPr>
        <p:spPr>
          <a:xfrm>
            <a:off x="274638" y="1212850"/>
            <a:ext cx="11887200" cy="1329595"/>
          </a:xfrm>
        </p:spPr>
        <p:txBody>
          <a:bodyPr/>
          <a:lstStyle/>
          <a:p>
            <a:r>
              <a:rPr lang="en-US" sz="2400" dirty="0" smtClean="0"/>
              <a:t>A PCL containing all the main primitives</a:t>
            </a:r>
          </a:p>
          <a:p>
            <a:r>
              <a:rPr lang="en-US" sz="2400" dirty="0" smtClean="0"/>
              <a:t>Platform specific assemblies handling presentation, token storage</a:t>
            </a:r>
          </a:p>
          <a:p>
            <a:r>
              <a:rPr lang="en-US" sz="2400" dirty="0" smtClean="0"/>
              <a:t>Dynamic dependency injection</a:t>
            </a:r>
            <a:endParaRPr lang="en-US" sz="2400" dirty="0"/>
          </a:p>
        </p:txBody>
      </p:sp>
      <p:sp>
        <p:nvSpPr>
          <p:cNvPr id="3" name="Title 2"/>
          <p:cNvSpPr>
            <a:spLocks noGrp="1"/>
          </p:cNvSpPr>
          <p:nvPr>
            <p:ph type="title"/>
          </p:nvPr>
        </p:nvSpPr>
        <p:spPr/>
        <p:txBody>
          <a:bodyPr/>
          <a:lstStyle/>
          <a:p>
            <a:r>
              <a:rPr lang="en-US" dirty="0" smtClean="0"/>
              <a:t>ADAL v3 and </a:t>
            </a:r>
            <a:r>
              <a:rPr lang="en-US" dirty="0" err="1" smtClean="0"/>
              <a:t>Xamarin</a:t>
            </a:r>
            <a:endParaRPr lang="en-US" dirty="0"/>
          </a:p>
        </p:txBody>
      </p:sp>
      <p:sp>
        <p:nvSpPr>
          <p:cNvPr id="26" name="Rectangle 25"/>
          <p:cNvSpPr/>
          <p:nvPr/>
        </p:nvSpPr>
        <p:spPr bwMode="auto">
          <a:xfrm>
            <a:off x="3589876" y="4610205"/>
            <a:ext cx="8326932" cy="2066778"/>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PCL Project</a:t>
            </a:r>
          </a:p>
        </p:txBody>
      </p:sp>
      <p:sp>
        <p:nvSpPr>
          <p:cNvPr id="28" name="Rectangle 27"/>
          <p:cNvSpPr/>
          <p:nvPr/>
        </p:nvSpPr>
        <p:spPr bwMode="auto">
          <a:xfrm>
            <a:off x="6444726" y="3129293"/>
            <a:ext cx="2539954" cy="137303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C# Android Project</a:t>
            </a:r>
          </a:p>
        </p:txBody>
      </p:sp>
      <p:sp>
        <p:nvSpPr>
          <p:cNvPr id="29" name="Rectangle 28"/>
          <p:cNvSpPr/>
          <p:nvPr/>
        </p:nvSpPr>
        <p:spPr bwMode="auto">
          <a:xfrm>
            <a:off x="9338215" y="3129293"/>
            <a:ext cx="2539954" cy="13730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C# Windows Project</a:t>
            </a:r>
          </a:p>
        </p:txBody>
      </p:sp>
      <p:pic>
        <p:nvPicPr>
          <p:cNvPr id="30" name="Picture 2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95434" y="2454327"/>
            <a:ext cx="651560" cy="5357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637" y="2446134"/>
            <a:ext cx="583473" cy="583473"/>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9565" y="2454327"/>
            <a:ext cx="517254" cy="567088"/>
          </a:xfrm>
          <a:prstGeom prst="rect">
            <a:avLst/>
          </a:prstGeom>
        </p:spPr>
      </p:pic>
      <p:grpSp>
        <p:nvGrpSpPr>
          <p:cNvPr id="59" name="Group 58"/>
          <p:cNvGrpSpPr/>
          <p:nvPr/>
        </p:nvGrpSpPr>
        <p:grpSpPr>
          <a:xfrm>
            <a:off x="509558" y="3422644"/>
            <a:ext cx="914400" cy="685327"/>
            <a:chOff x="588514" y="2945226"/>
            <a:chExt cx="914400" cy="685327"/>
          </a:xfrm>
        </p:grpSpPr>
        <p:grpSp>
          <p:nvGrpSpPr>
            <p:cNvPr id="47" name="Group 46"/>
            <p:cNvGrpSpPr/>
            <p:nvPr/>
          </p:nvGrpSpPr>
          <p:grpSpPr>
            <a:xfrm>
              <a:off x="588514" y="2945226"/>
              <a:ext cx="914400" cy="457200"/>
              <a:chOff x="726069" y="2945226"/>
              <a:chExt cx="914400" cy="457200"/>
            </a:xfrm>
          </p:grpSpPr>
          <p:sp>
            <p:nvSpPr>
              <p:cNvPr id="4" name="Rectangle 3"/>
              <p:cNvSpPr/>
              <p:nvPr/>
            </p:nvSpPr>
            <p:spPr bwMode="auto">
              <a:xfrm>
                <a:off x="726069" y="2945226"/>
                <a:ext cx="914400" cy="457200"/>
              </a:xfrm>
              <a:prstGeom prst="rect">
                <a:avLst/>
              </a:prstGeom>
              <a:solidFill>
                <a:schemeClr val="bg1">
                  <a:lumMod val="5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 name="Rectangle 52"/>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a:off x="1758601" y="3422644"/>
            <a:ext cx="914400" cy="691733"/>
            <a:chOff x="1837557" y="2945226"/>
            <a:chExt cx="914400" cy="691733"/>
          </a:xfrm>
        </p:grpSpPr>
        <p:grpSp>
          <p:nvGrpSpPr>
            <p:cNvPr id="49" name="Group 48"/>
            <p:cNvGrpSpPr/>
            <p:nvPr/>
          </p:nvGrpSpPr>
          <p:grpSpPr>
            <a:xfrm>
              <a:off x="1837557" y="2945226"/>
              <a:ext cx="914400" cy="457200"/>
              <a:chOff x="726069" y="4194906"/>
              <a:chExt cx="914400" cy="457200"/>
            </a:xfrm>
          </p:grpSpPr>
          <p:sp>
            <p:nvSpPr>
              <p:cNvPr id="5" name="Rectangle 4"/>
              <p:cNvSpPr/>
              <p:nvPr/>
            </p:nvSpPr>
            <p:spPr bwMode="auto">
              <a:xfrm>
                <a:off x="726069" y="4194906"/>
                <a:ext cx="914400" cy="457200"/>
              </a:xfrm>
              <a:prstGeom prst="rect">
                <a:avLst/>
              </a:prstGeom>
              <a:solidFill>
                <a:schemeClr val="bg1">
                  <a:lumMod val="6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35" name="Group 34"/>
              <p:cNvGrpSpPr/>
              <p:nvPr/>
            </p:nvGrpSpPr>
            <p:grpSpPr>
              <a:xfrm>
                <a:off x="935994" y="4289054"/>
                <a:ext cx="494550" cy="253290"/>
                <a:chOff x="935994" y="3672021"/>
                <a:chExt cx="494550" cy="253290"/>
              </a:xfrm>
            </p:grpSpPr>
            <p:pic>
              <p:nvPicPr>
                <p:cNvPr id="36" name="Picture 35"/>
                <p:cNvPicPr>
                  <a:picLocks noChangeAspect="1"/>
                </p:cNvPicPr>
                <p:nvPr/>
              </p:nvPicPr>
              <p:blipFill>
                <a:blip r:embed="rId7"/>
                <a:stretch>
                  <a:fillRect/>
                </a:stretch>
              </p:blipFill>
              <p:spPr>
                <a:xfrm>
                  <a:off x="935994" y="3672021"/>
                  <a:ext cx="189750" cy="253290"/>
                </a:xfrm>
                <a:prstGeom prst="rect">
                  <a:avLst/>
                </a:prstGeom>
              </p:spPr>
            </p:pic>
            <p:pic>
              <p:nvPicPr>
                <p:cNvPr id="37" name="Picture 36"/>
                <p:cNvPicPr>
                  <a:picLocks noChangeAspect="1"/>
                </p:cNvPicPr>
                <p:nvPr/>
              </p:nvPicPr>
              <p:blipFill>
                <a:blip r:embed="rId8"/>
                <a:stretch>
                  <a:fillRect/>
                </a:stretch>
              </p:blipFill>
              <p:spPr>
                <a:xfrm>
                  <a:off x="1216508" y="3673907"/>
                  <a:ext cx="214036" cy="249517"/>
                </a:xfrm>
                <a:prstGeom prst="rect">
                  <a:avLst/>
                </a:prstGeom>
              </p:spPr>
            </p:pic>
          </p:grpSp>
        </p:grpSp>
        <p:sp>
          <p:nvSpPr>
            <p:cNvPr id="54" name="Rectangle 53"/>
            <p:cNvSpPr/>
            <p:nvPr/>
          </p:nvSpPr>
          <p:spPr>
            <a:xfrm>
              <a:off x="2085405" y="3359960"/>
              <a:ext cx="418704"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iOS</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2" name="Group 61"/>
          <p:cNvGrpSpPr/>
          <p:nvPr/>
        </p:nvGrpSpPr>
        <p:grpSpPr>
          <a:xfrm>
            <a:off x="1758601" y="4205176"/>
            <a:ext cx="914400" cy="678689"/>
            <a:chOff x="1837557" y="3727758"/>
            <a:chExt cx="914400" cy="678689"/>
          </a:xfrm>
        </p:grpSpPr>
        <p:grpSp>
          <p:nvGrpSpPr>
            <p:cNvPr id="50" name="Group 49"/>
            <p:cNvGrpSpPr/>
            <p:nvPr/>
          </p:nvGrpSpPr>
          <p:grpSpPr>
            <a:xfrm>
              <a:off x="1837557" y="3727758"/>
              <a:ext cx="914400" cy="457200"/>
              <a:chOff x="726069" y="4819746"/>
              <a:chExt cx="914400" cy="457200"/>
            </a:xfrm>
          </p:grpSpPr>
          <p:sp>
            <p:nvSpPr>
              <p:cNvPr id="6" name="Rectangle 5"/>
              <p:cNvSpPr/>
              <p:nvPr/>
            </p:nvSpPr>
            <p:spPr bwMode="auto">
              <a:xfrm>
                <a:off x="726069" y="4819746"/>
                <a:ext cx="914400" cy="457200"/>
              </a:xfrm>
              <a:prstGeom prst="rect">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935994" y="4921701"/>
                <a:ext cx="494550" cy="253290"/>
                <a:chOff x="935994" y="3672021"/>
                <a:chExt cx="494550" cy="253290"/>
              </a:xfrm>
            </p:grpSpPr>
            <p:pic>
              <p:nvPicPr>
                <p:cNvPr id="39" name="Picture 38"/>
                <p:cNvPicPr>
                  <a:picLocks noChangeAspect="1"/>
                </p:cNvPicPr>
                <p:nvPr/>
              </p:nvPicPr>
              <p:blipFill>
                <a:blip r:embed="rId7"/>
                <a:stretch>
                  <a:fillRect/>
                </a:stretch>
              </p:blipFill>
              <p:spPr>
                <a:xfrm>
                  <a:off x="935994" y="3672021"/>
                  <a:ext cx="189750" cy="253290"/>
                </a:xfrm>
                <a:prstGeom prst="rect">
                  <a:avLst/>
                </a:prstGeom>
              </p:spPr>
            </p:pic>
            <p:pic>
              <p:nvPicPr>
                <p:cNvPr id="40" name="Picture 39"/>
                <p:cNvPicPr>
                  <a:picLocks noChangeAspect="1"/>
                </p:cNvPicPr>
                <p:nvPr/>
              </p:nvPicPr>
              <p:blipFill>
                <a:blip r:embed="rId8"/>
                <a:stretch>
                  <a:fillRect/>
                </a:stretch>
              </p:blipFill>
              <p:spPr>
                <a:xfrm>
                  <a:off x="1216508" y="3673907"/>
                  <a:ext cx="214036" cy="249517"/>
                </a:xfrm>
                <a:prstGeom prst="rect">
                  <a:avLst/>
                </a:prstGeom>
              </p:spPr>
            </p:pic>
          </p:grpSp>
        </p:grpSp>
        <p:sp>
          <p:nvSpPr>
            <p:cNvPr id="55" name="Rectangle 54"/>
            <p:cNvSpPr/>
            <p:nvPr/>
          </p:nvSpPr>
          <p:spPr>
            <a:xfrm>
              <a:off x="1929336" y="4129448"/>
              <a:ext cx="730842"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Android</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 name="Group 62"/>
          <p:cNvGrpSpPr/>
          <p:nvPr/>
        </p:nvGrpSpPr>
        <p:grpSpPr>
          <a:xfrm>
            <a:off x="419428" y="4212053"/>
            <a:ext cx="1094660" cy="678042"/>
            <a:chOff x="498384" y="3734635"/>
            <a:chExt cx="1094660" cy="678042"/>
          </a:xfrm>
        </p:grpSpPr>
        <p:grpSp>
          <p:nvGrpSpPr>
            <p:cNvPr id="48" name="Group 47"/>
            <p:cNvGrpSpPr/>
            <p:nvPr/>
          </p:nvGrpSpPr>
          <p:grpSpPr>
            <a:xfrm>
              <a:off x="588514" y="3734635"/>
              <a:ext cx="914400" cy="457200"/>
              <a:chOff x="726069" y="3570066"/>
              <a:chExt cx="914400" cy="457200"/>
            </a:xfrm>
          </p:grpSpPr>
          <p:sp>
            <p:nvSpPr>
              <p:cNvPr id="8" name="Rectangle 7"/>
              <p:cNvSpPr/>
              <p:nvPr/>
            </p:nvSpPr>
            <p:spPr bwMode="auto">
              <a:xfrm>
                <a:off x="726069" y="3570066"/>
                <a:ext cx="914400" cy="457200"/>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935994" y="3672021"/>
                <a:ext cx="494550" cy="253290"/>
                <a:chOff x="935994" y="3672021"/>
                <a:chExt cx="494550" cy="253290"/>
              </a:xfrm>
            </p:grpSpPr>
            <p:pic>
              <p:nvPicPr>
                <p:cNvPr id="13" name="Picture 12"/>
                <p:cNvPicPr>
                  <a:picLocks noChangeAspect="1"/>
                </p:cNvPicPr>
                <p:nvPr/>
              </p:nvPicPr>
              <p:blipFill>
                <a:blip r:embed="rId7"/>
                <a:stretch>
                  <a:fillRect/>
                </a:stretch>
              </p:blipFill>
              <p:spPr>
                <a:xfrm>
                  <a:off x="935994" y="3672021"/>
                  <a:ext cx="189750" cy="253290"/>
                </a:xfrm>
                <a:prstGeom prst="rect">
                  <a:avLst/>
                </a:prstGeom>
              </p:spPr>
            </p:pic>
            <p:pic>
              <p:nvPicPr>
                <p:cNvPr id="17" name="Picture 16"/>
                <p:cNvPicPr>
                  <a:picLocks noChangeAspect="1"/>
                </p:cNvPicPr>
                <p:nvPr/>
              </p:nvPicPr>
              <p:blipFill>
                <a:blip r:embed="rId8"/>
                <a:stretch>
                  <a:fillRect/>
                </a:stretch>
              </p:blipFill>
              <p:spPr>
                <a:xfrm>
                  <a:off x="1216508" y="3673907"/>
                  <a:ext cx="214036" cy="249517"/>
                </a:xfrm>
                <a:prstGeom prst="rect">
                  <a:avLst/>
                </a:prstGeom>
              </p:spPr>
            </p:pic>
          </p:grpSp>
        </p:grpSp>
        <p:sp>
          <p:nvSpPr>
            <p:cNvPr id="56" name="Rectangle 55"/>
            <p:cNvSpPr/>
            <p:nvPr/>
          </p:nvSpPr>
          <p:spPr>
            <a:xfrm>
              <a:off x="498384" y="4135678"/>
              <a:ext cx="109466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.NET Desktop</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4" name="Group 63"/>
          <p:cNvGrpSpPr/>
          <p:nvPr/>
        </p:nvGrpSpPr>
        <p:grpSpPr>
          <a:xfrm>
            <a:off x="339105" y="5001461"/>
            <a:ext cx="1200778" cy="679929"/>
            <a:chOff x="418061" y="4524043"/>
            <a:chExt cx="1200778" cy="679929"/>
          </a:xfrm>
        </p:grpSpPr>
        <p:grpSp>
          <p:nvGrpSpPr>
            <p:cNvPr id="51" name="Group 50"/>
            <p:cNvGrpSpPr/>
            <p:nvPr/>
          </p:nvGrpSpPr>
          <p:grpSpPr>
            <a:xfrm>
              <a:off x="588514" y="4524043"/>
              <a:ext cx="914400" cy="457200"/>
              <a:chOff x="726069" y="5444586"/>
              <a:chExt cx="914400" cy="457200"/>
            </a:xfrm>
          </p:grpSpPr>
          <p:sp>
            <p:nvSpPr>
              <p:cNvPr id="7" name="Rectangle 6"/>
              <p:cNvSpPr/>
              <p:nvPr/>
            </p:nvSpPr>
            <p:spPr bwMode="auto">
              <a:xfrm>
                <a:off x="726069" y="5444586"/>
                <a:ext cx="914400" cy="457200"/>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p:cNvGrpSpPr/>
              <p:nvPr/>
            </p:nvGrpSpPr>
            <p:grpSpPr>
              <a:xfrm>
                <a:off x="935994" y="5546541"/>
                <a:ext cx="494550" cy="253290"/>
                <a:chOff x="935994" y="3672021"/>
                <a:chExt cx="494550" cy="253290"/>
              </a:xfrm>
            </p:grpSpPr>
            <p:pic>
              <p:nvPicPr>
                <p:cNvPr id="45" name="Picture 44"/>
                <p:cNvPicPr>
                  <a:picLocks noChangeAspect="1"/>
                </p:cNvPicPr>
                <p:nvPr/>
              </p:nvPicPr>
              <p:blipFill>
                <a:blip r:embed="rId7"/>
                <a:stretch>
                  <a:fillRect/>
                </a:stretch>
              </p:blipFill>
              <p:spPr>
                <a:xfrm>
                  <a:off x="935994" y="3672021"/>
                  <a:ext cx="189750" cy="253290"/>
                </a:xfrm>
                <a:prstGeom prst="rect">
                  <a:avLst/>
                </a:prstGeom>
              </p:spPr>
            </p:pic>
            <p:pic>
              <p:nvPicPr>
                <p:cNvPr id="46" name="Picture 45"/>
                <p:cNvPicPr>
                  <a:picLocks noChangeAspect="1"/>
                </p:cNvPicPr>
                <p:nvPr/>
              </p:nvPicPr>
              <p:blipFill>
                <a:blip r:embed="rId8"/>
                <a:stretch>
                  <a:fillRect/>
                </a:stretch>
              </p:blipFill>
              <p:spPr>
                <a:xfrm>
                  <a:off x="1216508" y="3673907"/>
                  <a:ext cx="214036" cy="249517"/>
                </a:xfrm>
                <a:prstGeom prst="rect">
                  <a:avLst/>
                </a:prstGeom>
              </p:spPr>
            </p:pic>
          </p:grpSp>
        </p:grpSp>
        <p:sp>
          <p:nvSpPr>
            <p:cNvPr id="57" name="Rectangle 56"/>
            <p:cNvSpPr/>
            <p:nvPr/>
          </p:nvSpPr>
          <p:spPr>
            <a:xfrm>
              <a:off x="418061" y="4926973"/>
              <a:ext cx="1200778"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Windows Store</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5" name="Group 64"/>
          <p:cNvGrpSpPr/>
          <p:nvPr/>
        </p:nvGrpSpPr>
        <p:grpSpPr>
          <a:xfrm>
            <a:off x="1567147" y="4987707"/>
            <a:ext cx="1322798" cy="885907"/>
            <a:chOff x="1646103" y="4510289"/>
            <a:chExt cx="1322798" cy="885907"/>
          </a:xfrm>
        </p:grpSpPr>
        <p:grpSp>
          <p:nvGrpSpPr>
            <p:cNvPr id="52" name="Group 51"/>
            <p:cNvGrpSpPr/>
            <p:nvPr/>
          </p:nvGrpSpPr>
          <p:grpSpPr>
            <a:xfrm>
              <a:off x="1837557" y="4510289"/>
              <a:ext cx="914400" cy="457200"/>
              <a:chOff x="726069" y="6069426"/>
              <a:chExt cx="914400" cy="457200"/>
            </a:xfrm>
          </p:grpSpPr>
          <p:sp>
            <p:nvSpPr>
              <p:cNvPr id="10" name="Rectangle 9"/>
              <p:cNvSpPr/>
              <p:nvPr/>
            </p:nvSpPr>
            <p:spPr bwMode="auto">
              <a:xfrm>
                <a:off x="726069" y="6069426"/>
                <a:ext cx="914400" cy="457200"/>
              </a:xfrm>
              <a:prstGeom prst="rect">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935994" y="6171381"/>
                <a:ext cx="494550" cy="253290"/>
                <a:chOff x="935994" y="3672021"/>
                <a:chExt cx="494550" cy="253290"/>
              </a:xfrm>
            </p:grpSpPr>
            <p:pic>
              <p:nvPicPr>
                <p:cNvPr id="42" name="Picture 41"/>
                <p:cNvPicPr>
                  <a:picLocks noChangeAspect="1"/>
                </p:cNvPicPr>
                <p:nvPr/>
              </p:nvPicPr>
              <p:blipFill>
                <a:blip r:embed="rId7"/>
                <a:stretch>
                  <a:fillRect/>
                </a:stretch>
              </p:blipFill>
              <p:spPr>
                <a:xfrm>
                  <a:off x="935994" y="3672021"/>
                  <a:ext cx="189750" cy="253290"/>
                </a:xfrm>
                <a:prstGeom prst="rect">
                  <a:avLst/>
                </a:prstGeom>
              </p:spPr>
            </p:pic>
            <p:pic>
              <p:nvPicPr>
                <p:cNvPr id="43" name="Picture 42"/>
                <p:cNvPicPr>
                  <a:picLocks noChangeAspect="1"/>
                </p:cNvPicPr>
                <p:nvPr/>
              </p:nvPicPr>
              <p:blipFill>
                <a:blip r:embed="rId8"/>
                <a:stretch>
                  <a:fillRect/>
                </a:stretch>
              </p:blipFill>
              <p:spPr>
                <a:xfrm>
                  <a:off x="1216508" y="3673907"/>
                  <a:ext cx="214036" cy="249517"/>
                </a:xfrm>
                <a:prstGeom prst="rect">
                  <a:avLst/>
                </a:prstGeom>
              </p:spPr>
            </p:pic>
          </p:grpSp>
        </p:grpSp>
        <p:sp>
          <p:nvSpPr>
            <p:cNvPr id="58" name="Rectangle 57"/>
            <p:cNvSpPr/>
            <p:nvPr/>
          </p:nvSpPr>
          <p:spPr>
            <a:xfrm>
              <a:off x="1646103" y="4934531"/>
              <a:ext cx="1322798" cy="461665"/>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Windows Phone </a:t>
              </a:r>
            </a:p>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8.1 Store</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1" name="Group 60"/>
          <p:cNvGrpSpPr/>
          <p:nvPr/>
        </p:nvGrpSpPr>
        <p:grpSpPr>
          <a:xfrm>
            <a:off x="4317069" y="5151327"/>
            <a:ext cx="914400" cy="685327"/>
            <a:chOff x="588514" y="2945226"/>
            <a:chExt cx="914400" cy="685327"/>
          </a:xfrm>
        </p:grpSpPr>
        <p:grpSp>
          <p:nvGrpSpPr>
            <p:cNvPr id="66" name="Group 65"/>
            <p:cNvGrpSpPr/>
            <p:nvPr/>
          </p:nvGrpSpPr>
          <p:grpSpPr>
            <a:xfrm>
              <a:off x="588514" y="2945226"/>
              <a:ext cx="914400" cy="457200"/>
              <a:chOff x="726069" y="2945226"/>
              <a:chExt cx="914400" cy="457200"/>
            </a:xfrm>
          </p:grpSpPr>
          <p:sp>
            <p:nvSpPr>
              <p:cNvPr id="68" name="Rectangle 67"/>
              <p:cNvSpPr/>
              <p:nvPr/>
            </p:nvSpPr>
            <p:spPr bwMode="auto">
              <a:xfrm>
                <a:off x="726069" y="2945226"/>
                <a:ext cx="914400" cy="457200"/>
              </a:xfrm>
              <a:prstGeom prst="rect">
                <a:avLst/>
              </a:prstGeom>
              <a:solidFill>
                <a:schemeClr val="bg1">
                  <a:lumMod val="5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69"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 name="Rectangle 66"/>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Group 69"/>
          <p:cNvGrpSpPr/>
          <p:nvPr/>
        </p:nvGrpSpPr>
        <p:grpSpPr>
          <a:xfrm>
            <a:off x="3551237" y="3397544"/>
            <a:ext cx="914400" cy="685327"/>
            <a:chOff x="588514" y="2945226"/>
            <a:chExt cx="914400" cy="685327"/>
          </a:xfrm>
        </p:grpSpPr>
        <p:grpSp>
          <p:nvGrpSpPr>
            <p:cNvPr id="71" name="Group 70"/>
            <p:cNvGrpSpPr/>
            <p:nvPr/>
          </p:nvGrpSpPr>
          <p:grpSpPr>
            <a:xfrm>
              <a:off x="588514" y="2945226"/>
              <a:ext cx="914400" cy="457200"/>
              <a:chOff x="726069" y="2945226"/>
              <a:chExt cx="914400" cy="457200"/>
            </a:xfrm>
          </p:grpSpPr>
          <p:sp>
            <p:nvSpPr>
              <p:cNvPr id="73" name="Rectangle 72"/>
              <p:cNvSpPr/>
              <p:nvPr/>
            </p:nvSpPr>
            <p:spPr bwMode="auto">
              <a:xfrm>
                <a:off x="726069" y="2945226"/>
                <a:ext cx="914400" cy="457200"/>
              </a:xfrm>
              <a:prstGeom prst="rect">
                <a:avLst/>
              </a:prstGeom>
              <a:solidFill>
                <a:schemeClr val="bg1">
                  <a:lumMod val="5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2" name="Rectangle 71"/>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5" name="Group 74"/>
          <p:cNvGrpSpPr/>
          <p:nvPr/>
        </p:nvGrpSpPr>
        <p:grpSpPr>
          <a:xfrm>
            <a:off x="4950474" y="3378186"/>
            <a:ext cx="914400" cy="691733"/>
            <a:chOff x="1837557" y="2945226"/>
            <a:chExt cx="914400" cy="691733"/>
          </a:xfrm>
        </p:grpSpPr>
        <p:grpSp>
          <p:nvGrpSpPr>
            <p:cNvPr id="76" name="Group 75"/>
            <p:cNvGrpSpPr/>
            <p:nvPr/>
          </p:nvGrpSpPr>
          <p:grpSpPr>
            <a:xfrm>
              <a:off x="1837557" y="2945226"/>
              <a:ext cx="914400" cy="457200"/>
              <a:chOff x="726069" y="4194906"/>
              <a:chExt cx="914400" cy="457200"/>
            </a:xfrm>
          </p:grpSpPr>
          <p:sp>
            <p:nvSpPr>
              <p:cNvPr id="78" name="Rectangle 77"/>
              <p:cNvSpPr/>
              <p:nvPr/>
            </p:nvSpPr>
            <p:spPr bwMode="auto">
              <a:xfrm>
                <a:off x="726069" y="4194906"/>
                <a:ext cx="914400" cy="457200"/>
              </a:xfrm>
              <a:prstGeom prst="rect">
                <a:avLst/>
              </a:prstGeom>
              <a:solidFill>
                <a:schemeClr val="bg1">
                  <a:lumMod val="6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79" name="Group 78"/>
              <p:cNvGrpSpPr/>
              <p:nvPr/>
            </p:nvGrpSpPr>
            <p:grpSpPr>
              <a:xfrm>
                <a:off x="935994" y="4289054"/>
                <a:ext cx="494550" cy="253290"/>
                <a:chOff x="935994" y="3672021"/>
                <a:chExt cx="494550" cy="253290"/>
              </a:xfrm>
            </p:grpSpPr>
            <p:pic>
              <p:nvPicPr>
                <p:cNvPr id="80" name="Picture 79"/>
                <p:cNvPicPr>
                  <a:picLocks noChangeAspect="1"/>
                </p:cNvPicPr>
                <p:nvPr/>
              </p:nvPicPr>
              <p:blipFill>
                <a:blip r:embed="rId7"/>
                <a:stretch>
                  <a:fillRect/>
                </a:stretch>
              </p:blipFill>
              <p:spPr>
                <a:xfrm>
                  <a:off x="935994" y="3672021"/>
                  <a:ext cx="189750" cy="253290"/>
                </a:xfrm>
                <a:prstGeom prst="rect">
                  <a:avLst/>
                </a:prstGeom>
              </p:spPr>
            </p:pic>
            <p:pic>
              <p:nvPicPr>
                <p:cNvPr id="81" name="Picture 80"/>
                <p:cNvPicPr>
                  <a:picLocks noChangeAspect="1"/>
                </p:cNvPicPr>
                <p:nvPr/>
              </p:nvPicPr>
              <p:blipFill>
                <a:blip r:embed="rId8"/>
                <a:stretch>
                  <a:fillRect/>
                </a:stretch>
              </p:blipFill>
              <p:spPr>
                <a:xfrm>
                  <a:off x="1216508" y="3673907"/>
                  <a:ext cx="214036" cy="249517"/>
                </a:xfrm>
                <a:prstGeom prst="rect">
                  <a:avLst/>
                </a:prstGeom>
              </p:spPr>
            </p:pic>
          </p:grpSp>
        </p:grpSp>
        <p:sp>
          <p:nvSpPr>
            <p:cNvPr id="77" name="Rectangle 76"/>
            <p:cNvSpPr/>
            <p:nvPr/>
          </p:nvSpPr>
          <p:spPr>
            <a:xfrm>
              <a:off x="2085405" y="3359960"/>
              <a:ext cx="418704"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iOS</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 name="Group 81"/>
          <p:cNvGrpSpPr/>
          <p:nvPr/>
        </p:nvGrpSpPr>
        <p:grpSpPr>
          <a:xfrm>
            <a:off x="6366676" y="3308580"/>
            <a:ext cx="914400" cy="685327"/>
            <a:chOff x="588514" y="2945226"/>
            <a:chExt cx="914400" cy="685327"/>
          </a:xfrm>
        </p:grpSpPr>
        <p:grpSp>
          <p:nvGrpSpPr>
            <p:cNvPr id="83" name="Group 82"/>
            <p:cNvGrpSpPr/>
            <p:nvPr/>
          </p:nvGrpSpPr>
          <p:grpSpPr>
            <a:xfrm>
              <a:off x="588514" y="2945226"/>
              <a:ext cx="914400" cy="457200"/>
              <a:chOff x="726069" y="2945226"/>
              <a:chExt cx="914400" cy="457200"/>
            </a:xfrm>
          </p:grpSpPr>
          <p:sp>
            <p:nvSpPr>
              <p:cNvPr id="85" name="Rectangle 84"/>
              <p:cNvSpPr/>
              <p:nvPr/>
            </p:nvSpPr>
            <p:spPr bwMode="auto">
              <a:xfrm>
                <a:off x="726069" y="2945226"/>
                <a:ext cx="914400" cy="457200"/>
              </a:xfrm>
              <a:prstGeom prst="rect">
                <a:avLst/>
              </a:prstGeom>
              <a:solidFill>
                <a:schemeClr val="bg1">
                  <a:lumMod val="5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86"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4" name="Rectangle 83"/>
            <p:cNvSpPr/>
            <p:nvPr/>
          </p:nvSpPr>
          <p:spPr>
            <a:xfrm>
              <a:off x="826744" y="3353554"/>
              <a:ext cx="437940"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PCL</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7" name="Group 86"/>
          <p:cNvGrpSpPr/>
          <p:nvPr/>
        </p:nvGrpSpPr>
        <p:grpSpPr>
          <a:xfrm>
            <a:off x="7509568" y="3280609"/>
            <a:ext cx="914400" cy="678689"/>
            <a:chOff x="1837557" y="3727758"/>
            <a:chExt cx="914400" cy="678689"/>
          </a:xfrm>
        </p:grpSpPr>
        <p:grpSp>
          <p:nvGrpSpPr>
            <p:cNvPr id="88" name="Group 87"/>
            <p:cNvGrpSpPr/>
            <p:nvPr/>
          </p:nvGrpSpPr>
          <p:grpSpPr>
            <a:xfrm>
              <a:off x="1837557" y="3727758"/>
              <a:ext cx="914400" cy="457200"/>
              <a:chOff x="726069" y="4819746"/>
              <a:chExt cx="914400" cy="457200"/>
            </a:xfrm>
          </p:grpSpPr>
          <p:sp>
            <p:nvSpPr>
              <p:cNvPr id="90" name="Rectangle 89"/>
              <p:cNvSpPr/>
              <p:nvPr/>
            </p:nvSpPr>
            <p:spPr bwMode="auto">
              <a:xfrm>
                <a:off x="726069" y="4819746"/>
                <a:ext cx="914400" cy="457200"/>
              </a:xfrm>
              <a:prstGeom prst="rect">
                <a:avLst/>
              </a:prstGeom>
              <a:solidFill>
                <a:srgbClr val="92D050"/>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1" name="Group 90"/>
              <p:cNvGrpSpPr/>
              <p:nvPr/>
            </p:nvGrpSpPr>
            <p:grpSpPr>
              <a:xfrm>
                <a:off x="935994" y="4921701"/>
                <a:ext cx="494550" cy="253290"/>
                <a:chOff x="935994" y="3672021"/>
                <a:chExt cx="494550" cy="253290"/>
              </a:xfrm>
            </p:grpSpPr>
            <p:pic>
              <p:nvPicPr>
                <p:cNvPr id="92" name="Picture 91"/>
                <p:cNvPicPr>
                  <a:picLocks noChangeAspect="1"/>
                </p:cNvPicPr>
                <p:nvPr/>
              </p:nvPicPr>
              <p:blipFill>
                <a:blip r:embed="rId7"/>
                <a:stretch>
                  <a:fillRect/>
                </a:stretch>
              </p:blipFill>
              <p:spPr>
                <a:xfrm>
                  <a:off x="935994" y="3672021"/>
                  <a:ext cx="189750" cy="253290"/>
                </a:xfrm>
                <a:prstGeom prst="rect">
                  <a:avLst/>
                </a:prstGeom>
              </p:spPr>
            </p:pic>
            <p:pic>
              <p:nvPicPr>
                <p:cNvPr id="93" name="Picture 92"/>
                <p:cNvPicPr>
                  <a:picLocks noChangeAspect="1"/>
                </p:cNvPicPr>
                <p:nvPr/>
              </p:nvPicPr>
              <p:blipFill>
                <a:blip r:embed="rId8"/>
                <a:stretch>
                  <a:fillRect/>
                </a:stretch>
              </p:blipFill>
              <p:spPr>
                <a:xfrm>
                  <a:off x="1216508" y="3673907"/>
                  <a:ext cx="214036" cy="249517"/>
                </a:xfrm>
                <a:prstGeom prst="rect">
                  <a:avLst/>
                </a:prstGeom>
              </p:spPr>
            </p:pic>
          </p:grpSp>
        </p:grpSp>
        <p:sp>
          <p:nvSpPr>
            <p:cNvPr id="89" name="Rectangle 88"/>
            <p:cNvSpPr/>
            <p:nvPr/>
          </p:nvSpPr>
          <p:spPr>
            <a:xfrm>
              <a:off x="1929336" y="4129448"/>
              <a:ext cx="730842" cy="276999"/>
            </a:xfrm>
            <a:prstGeom prst="rect">
              <a:avLst/>
            </a:prstGeom>
          </p:spPr>
          <p:txBody>
            <a:bodyPr wrap="none">
              <a:spAutoFit/>
            </a:bodyPr>
            <a:lstStyle/>
            <a:p>
              <a:pPr algn="ctr" defTabSz="932406"/>
              <a:r>
                <a:rPr lang="en-US" sz="1200" dirty="0" smtClean="0">
                  <a:gradFill>
                    <a:gsLst>
                      <a:gs pos="0">
                        <a:srgbClr val="FFFFFF"/>
                      </a:gs>
                      <a:gs pos="100000">
                        <a:srgbClr val="FFFFFF"/>
                      </a:gs>
                    </a:gsLst>
                    <a:lin ang="5400000" scaled="0"/>
                  </a:gradFill>
                  <a:ea typeface="Segoe UI" pitchFamily="34" charset="0"/>
                  <a:cs typeface="Segoe UI" pitchFamily="34" charset="0"/>
                </a:rPr>
                <a:t>Android</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509975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2400" dirty="0" smtClean="0"/>
              <a:t>Getting Azure AD tokens for a C# iOS app</a:t>
            </a:r>
            <a:endParaRPr lang="en-US" sz="2400" dirty="0"/>
          </a:p>
        </p:txBody>
      </p:sp>
    </p:spTree>
    <p:extLst>
      <p:ext uri="{BB962C8B-B14F-4D97-AF65-F5344CB8AC3E}">
        <p14:creationId xmlns:p14="http://schemas.microsoft.com/office/powerpoint/2010/main" val="215801567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JavaScript façade to native ADALs</a:t>
            </a:r>
            <a:endParaRPr lang="en-US" dirty="0"/>
          </a:p>
        </p:txBody>
      </p:sp>
      <p:sp>
        <p:nvSpPr>
          <p:cNvPr id="3" name="Title 2"/>
          <p:cNvSpPr>
            <a:spLocks noGrp="1"/>
          </p:cNvSpPr>
          <p:nvPr>
            <p:ph type="title"/>
          </p:nvPr>
        </p:nvSpPr>
        <p:spPr/>
        <p:txBody>
          <a:bodyPr/>
          <a:lstStyle/>
          <a:p>
            <a:r>
              <a:rPr lang="en-US" dirty="0" smtClean="0"/>
              <a:t>Apache Cordova Plugin for ADAL</a:t>
            </a:r>
            <a:endParaRPr lang="en-US" dirty="0"/>
          </a:p>
        </p:txBody>
      </p:sp>
      <p:sp>
        <p:nvSpPr>
          <p:cNvPr id="106" name="Rectangle 105"/>
          <p:cNvSpPr/>
          <p:nvPr/>
        </p:nvSpPr>
        <p:spPr>
          <a:xfrm>
            <a:off x="655637" y="2125662"/>
            <a:ext cx="3805827" cy="4432327"/>
          </a:xfrm>
          <a:prstGeom prst="rect">
            <a:avLst/>
          </a:prstGeom>
          <a:noFill/>
          <a:ln w="38100">
            <a:solidFill>
              <a:srgbClr val="0000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endParaRPr lang="en-US" sz="1100" dirty="0">
              <a:gradFill>
                <a:gsLst>
                  <a:gs pos="0">
                    <a:srgbClr val="FFFFFF"/>
                  </a:gs>
                  <a:gs pos="100000">
                    <a:srgbClr val="FFFFFF"/>
                  </a:gs>
                </a:gsLst>
                <a:lin ang="5400000" scaled="0"/>
              </a:gradFill>
            </a:endParaRPr>
          </a:p>
        </p:txBody>
      </p:sp>
      <p:sp>
        <p:nvSpPr>
          <p:cNvPr id="107" name="Rectangle 106"/>
          <p:cNvSpPr/>
          <p:nvPr/>
        </p:nvSpPr>
        <p:spPr>
          <a:xfrm>
            <a:off x="1060474" y="2495224"/>
            <a:ext cx="3055161" cy="2363019"/>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108" name="Can 107"/>
          <p:cNvSpPr/>
          <p:nvPr/>
        </p:nvSpPr>
        <p:spPr bwMode="auto">
          <a:xfrm>
            <a:off x="1233021" y="5172971"/>
            <a:ext cx="2730517" cy="1218303"/>
          </a:xfrm>
          <a:prstGeom prst="can">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109" name="Rectangle 108"/>
          <p:cNvSpPr/>
          <p:nvPr/>
        </p:nvSpPr>
        <p:spPr>
          <a:xfrm>
            <a:off x="1060475" y="5010899"/>
            <a:ext cx="3055160" cy="1456575"/>
          </a:xfrm>
          <a:prstGeom prst="rect">
            <a:avLst/>
          </a:prstGeom>
          <a:noFill/>
          <a:ln w="28575">
            <a:solidFill>
              <a:schemeClr val="tx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1100" dirty="0">
              <a:solidFill>
                <a:schemeClr val="bg2">
                  <a:lumMod val="85000"/>
                </a:schemeClr>
              </a:solidFill>
            </a:endParaRPr>
          </a:p>
        </p:txBody>
      </p:sp>
      <p:grpSp>
        <p:nvGrpSpPr>
          <p:cNvPr id="110" name="Group 109"/>
          <p:cNvGrpSpPr/>
          <p:nvPr/>
        </p:nvGrpSpPr>
        <p:grpSpPr>
          <a:xfrm>
            <a:off x="4263696" y="5188672"/>
            <a:ext cx="914400" cy="1610999"/>
            <a:chOff x="6599237" y="4259262"/>
            <a:chExt cx="914400" cy="1610999"/>
          </a:xfrm>
        </p:grpSpPr>
        <p:sp>
          <p:nvSpPr>
            <p:cNvPr id="111" name="Rounded Rectangle 110"/>
            <p:cNvSpPr/>
            <p:nvPr/>
          </p:nvSpPr>
          <p:spPr bwMode="auto">
            <a:xfrm>
              <a:off x="6599237" y="4259262"/>
              <a:ext cx="914400" cy="1610999"/>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6637337" y="4516014"/>
              <a:ext cx="838200" cy="1023283"/>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3" name="Oval 112"/>
            <p:cNvSpPr/>
            <p:nvPr/>
          </p:nvSpPr>
          <p:spPr bwMode="auto">
            <a:xfrm>
              <a:off x="6980237" y="5628579"/>
              <a:ext cx="152400" cy="152400"/>
            </a:xfrm>
            <a:prstGeom prst="ellipse">
              <a:avLst/>
            </a:prstGeom>
            <a:solidFill>
              <a:schemeClr val="tx1">
                <a:lumMod val="60000"/>
                <a:lumOff val="40000"/>
              </a:schemeClr>
            </a:solidFill>
            <a:ln w="31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100" dirty="0">
                <a:gradFill>
                  <a:gsLst>
                    <a:gs pos="0">
                      <a:srgbClr val="FFFFFF"/>
                    </a:gs>
                    <a:gs pos="100000">
                      <a:srgbClr val="FFFFFF"/>
                    </a:gs>
                  </a:gsLst>
                  <a:lin ang="5400000" scaled="0"/>
                </a:gradFill>
              </a:endParaRPr>
            </a:p>
          </p:txBody>
        </p:sp>
      </p:grpSp>
      <p:grpSp>
        <p:nvGrpSpPr>
          <p:cNvPr id="114" name="Group 113"/>
          <p:cNvGrpSpPr/>
          <p:nvPr>
            <p:custDataLst>
              <p:custData r:id="rId1"/>
            </p:custDataLst>
          </p:nvPr>
        </p:nvGrpSpPr>
        <p:grpSpPr>
          <a:xfrm>
            <a:off x="1842485" y="5522269"/>
            <a:ext cx="1602190" cy="731272"/>
            <a:chOff x="1851881" y="6096529"/>
            <a:chExt cx="1602190" cy="731272"/>
          </a:xfrm>
        </p:grpSpPr>
        <p:grpSp>
          <p:nvGrpSpPr>
            <p:cNvPr id="115" name="Group 114"/>
            <p:cNvGrpSpPr/>
            <p:nvPr/>
          </p:nvGrpSpPr>
          <p:grpSpPr>
            <a:xfrm>
              <a:off x="2686236" y="6096529"/>
              <a:ext cx="767835" cy="731272"/>
              <a:chOff x="2954396" y="3325247"/>
              <a:chExt cx="1440164" cy="1371585"/>
            </a:xfrm>
          </p:grpSpPr>
          <p:sp>
            <p:nvSpPr>
              <p:cNvPr id="119" name="Regular Pentagon 118"/>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0" name="Picture 5"/>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6" name="Group 115"/>
            <p:cNvGrpSpPr/>
            <p:nvPr/>
          </p:nvGrpSpPr>
          <p:grpSpPr>
            <a:xfrm>
              <a:off x="1851881" y="6096529"/>
              <a:ext cx="767835" cy="731272"/>
              <a:chOff x="4546960" y="3332224"/>
              <a:chExt cx="1440164" cy="1371585"/>
            </a:xfrm>
          </p:grpSpPr>
          <p:sp>
            <p:nvSpPr>
              <p:cNvPr id="117" name="Regular Pentagon 116"/>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8" name="Picture 4"/>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8" name="Rectangle 47"/>
          <p:cNvSpPr/>
          <p:nvPr>
            <p:custDataLst>
              <p:custData r:id="rId2"/>
            </p:custDataLst>
          </p:nvPr>
        </p:nvSpPr>
        <p:spPr>
          <a:xfrm>
            <a:off x="1773369" y="4381323"/>
            <a:ext cx="1447800" cy="381000"/>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100" dirty="0" smtClean="0">
                <a:gradFill>
                  <a:gsLst>
                    <a:gs pos="12583">
                      <a:srgbClr val="1E1E1E"/>
                    </a:gs>
                    <a:gs pos="100000">
                      <a:srgbClr val="1E1E1E"/>
                    </a:gs>
                  </a:gsLst>
                  <a:lin ang="5400000" scaled="0"/>
                </a:gradFill>
              </a:rPr>
              <a:t>Adal Native</a:t>
            </a:r>
            <a:endParaRPr lang="en-US" sz="1100" dirty="0">
              <a:gradFill>
                <a:gsLst>
                  <a:gs pos="12583">
                    <a:srgbClr val="1E1E1E"/>
                  </a:gs>
                  <a:gs pos="100000">
                    <a:srgbClr val="1E1E1E"/>
                  </a:gs>
                </a:gsLst>
                <a:lin ang="5400000" scaled="0"/>
              </a:gradFill>
            </a:endParaRPr>
          </a:p>
        </p:txBody>
      </p:sp>
      <p:sp>
        <p:nvSpPr>
          <p:cNvPr id="77" name="Rectangle 76"/>
          <p:cNvSpPr/>
          <p:nvPr/>
        </p:nvSpPr>
        <p:spPr>
          <a:xfrm>
            <a:off x="1191185" y="2734572"/>
            <a:ext cx="2772354" cy="1436638"/>
          </a:xfrm>
          <a:prstGeom prst="rect">
            <a:avLst/>
          </a:prstGeom>
          <a:solidFill>
            <a:schemeClr val="bg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Cordova Frame</a:t>
            </a:r>
            <a:endParaRPr lang="en-US" sz="1050" dirty="0">
              <a:solidFill>
                <a:schemeClr val="accent1">
                  <a:lumMod val="75000"/>
                </a:schemeClr>
              </a:solidFill>
            </a:endParaRPr>
          </a:p>
        </p:txBody>
      </p:sp>
      <p:pic>
        <p:nvPicPr>
          <p:cNvPr id="85" name="Picture 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1772" y="3648278"/>
            <a:ext cx="670516" cy="670516"/>
          </a:xfrm>
          <a:prstGeom prst="rect">
            <a:avLst/>
          </a:prstGeom>
        </p:spPr>
      </p:pic>
      <p:sp>
        <p:nvSpPr>
          <p:cNvPr id="78" name="Rectangle 77"/>
          <p:cNvSpPr/>
          <p:nvPr>
            <p:custDataLst>
              <p:custData r:id="rId3"/>
            </p:custDataLst>
          </p:nvPr>
        </p:nvSpPr>
        <p:spPr>
          <a:xfrm>
            <a:off x="1367596" y="3008341"/>
            <a:ext cx="2077079" cy="1097830"/>
          </a:xfrm>
          <a:prstGeom prst="rect">
            <a:avLst/>
          </a:prstGeom>
          <a:solidFill>
            <a:schemeClr val="accent2">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JS App</a:t>
            </a:r>
            <a:endParaRPr lang="en-US" sz="1050" dirty="0">
              <a:solidFill>
                <a:schemeClr val="accent1">
                  <a:lumMod val="75000"/>
                </a:schemeClr>
              </a:solidFill>
            </a:endParaRPr>
          </a:p>
        </p:txBody>
      </p:sp>
      <p:sp>
        <p:nvSpPr>
          <p:cNvPr id="76" name="Rectangle 75"/>
          <p:cNvSpPr/>
          <p:nvPr>
            <p:custDataLst>
              <p:custData r:id="rId4"/>
            </p:custDataLst>
          </p:nvPr>
        </p:nvSpPr>
        <p:spPr>
          <a:xfrm>
            <a:off x="1773369" y="3949141"/>
            <a:ext cx="1447800" cy="381000"/>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100" dirty="0" smtClean="0">
                <a:gradFill>
                  <a:gsLst>
                    <a:gs pos="12583">
                      <a:srgbClr val="1E1E1E"/>
                    </a:gs>
                    <a:gs pos="100000">
                      <a:srgbClr val="1E1E1E"/>
                    </a:gs>
                  </a:gsLst>
                  <a:lin ang="5400000" scaled="0"/>
                </a:gradFill>
              </a:rPr>
              <a:t>Adal Cordova Plugin</a:t>
            </a:r>
            <a:endParaRPr lang="en-US" sz="1100" dirty="0">
              <a:gradFill>
                <a:gsLst>
                  <a:gs pos="12583">
                    <a:srgbClr val="1E1E1E"/>
                  </a:gs>
                  <a:gs pos="100000">
                    <a:srgbClr val="1E1E1E"/>
                  </a:gs>
                </a:gsLst>
                <a:lin ang="5400000" scaled="0"/>
              </a:gradFill>
            </a:endParaRPr>
          </a:p>
        </p:txBody>
      </p:sp>
      <p:sp>
        <p:nvSpPr>
          <p:cNvPr id="136" name="Oval 135"/>
          <p:cNvSpPr/>
          <p:nvPr/>
        </p:nvSpPr>
        <p:spPr bwMode="auto">
          <a:xfrm>
            <a:off x="10333037" y="2374228"/>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grpSp>
        <p:nvGrpSpPr>
          <p:cNvPr id="25" name="Group 24"/>
          <p:cNvGrpSpPr/>
          <p:nvPr>
            <p:custDataLst>
              <p:custData r:id="rId5"/>
            </p:custDataLst>
          </p:nvPr>
        </p:nvGrpSpPr>
        <p:grpSpPr>
          <a:xfrm>
            <a:off x="9723437" y="4865851"/>
            <a:ext cx="1769414" cy="1758262"/>
            <a:chOff x="7132627" y="3532820"/>
            <a:chExt cx="1769414" cy="1758262"/>
          </a:xfrm>
        </p:grpSpPr>
        <p:sp>
          <p:nvSpPr>
            <p:cNvPr id="26" name="Rectangle 25"/>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28"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9"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30"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Tree>
    <p:extLst>
      <p:ext uri="{BB962C8B-B14F-4D97-AF65-F5344CB8AC3E}">
        <p14:creationId xmlns:p14="http://schemas.microsoft.com/office/powerpoint/2010/main" val="29099633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br>
              <a:rPr lang="en-US" dirty="0" smtClean="0"/>
            </a:br>
            <a:r>
              <a:rPr lang="en-US" sz="2800" dirty="0" smtClean="0"/>
              <a:t>Getting Azure AD Tokens from a Cordova JavaScript App</a:t>
            </a:r>
            <a:endParaRPr lang="en-US" dirty="0"/>
          </a:p>
        </p:txBody>
      </p:sp>
    </p:spTree>
    <p:extLst>
      <p:ext uri="{BB962C8B-B14F-4D97-AF65-F5344CB8AC3E}">
        <p14:creationId xmlns:p14="http://schemas.microsoft.com/office/powerpoint/2010/main" val="32617185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Going Native or Multi Target Stacks?</a:t>
            </a:r>
            <a:endParaRPr lang="en-US" dirty="0"/>
          </a:p>
        </p:txBody>
      </p:sp>
      <p:pic>
        <p:nvPicPr>
          <p:cNvPr id="4" name="Picture 3"/>
          <p:cNvPicPr>
            <a:picLocks noChangeAspect="1"/>
          </p:cNvPicPr>
          <p:nvPr/>
        </p:nvPicPr>
        <p:blipFill>
          <a:blip r:embed="rId2"/>
          <a:stretch>
            <a:fillRect/>
          </a:stretch>
        </p:blipFill>
        <p:spPr>
          <a:xfrm>
            <a:off x="6782965" y="1820862"/>
            <a:ext cx="5150585" cy="386293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078" r="10394"/>
          <a:stretch/>
        </p:blipFill>
        <p:spPr>
          <a:xfrm>
            <a:off x="655637" y="1850733"/>
            <a:ext cx="5351212" cy="3833068"/>
          </a:xfrm>
          <a:prstGeom prst="rect">
            <a:avLst/>
          </a:prstGeom>
        </p:spPr>
      </p:pic>
    </p:spTree>
    <p:extLst>
      <p:ext uri="{BB962C8B-B14F-4D97-AF65-F5344CB8AC3E}">
        <p14:creationId xmlns:p14="http://schemas.microsoft.com/office/powerpoint/2010/main" val="248029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Choose any platform or dev stack…</a:t>
            </a:r>
            <a:endParaRPr lang="en-US" dirty="0"/>
          </a:p>
        </p:txBody>
      </p:sp>
      <p:sp>
        <p:nvSpPr>
          <p:cNvPr id="4" name="Rectangle 3"/>
          <p:cNvSpPr/>
          <p:nvPr/>
        </p:nvSpPr>
        <p:spPr bwMode="auto">
          <a:xfrm>
            <a:off x="1876948" y="2156738"/>
            <a:ext cx="2539954" cy="3689693"/>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iOS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770437" y="2125662"/>
            <a:ext cx="2539954" cy="368969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Android</a:t>
            </a:r>
          </a:p>
        </p:txBody>
      </p:sp>
      <p:sp>
        <p:nvSpPr>
          <p:cNvPr id="6" name="Rectangle 5"/>
          <p:cNvSpPr/>
          <p:nvPr/>
        </p:nvSpPr>
        <p:spPr bwMode="auto">
          <a:xfrm>
            <a:off x="7663926" y="2125662"/>
            <a:ext cx="2539954" cy="368969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Windows</a:t>
            </a:r>
          </a:p>
        </p:txBody>
      </p:sp>
      <p:pic>
        <p:nvPicPr>
          <p:cNvPr id="7" name="Picture 6"/>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21145" y="1450697"/>
            <a:ext cx="651560" cy="5357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48" y="1442504"/>
            <a:ext cx="583473" cy="5834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276" y="1450697"/>
            <a:ext cx="517254" cy="567088"/>
          </a:xfrm>
          <a:prstGeom prst="rect">
            <a:avLst/>
          </a:prstGeom>
        </p:spPr>
      </p:pic>
      <p:sp>
        <p:nvSpPr>
          <p:cNvPr id="10" name="Title 2"/>
          <p:cNvSpPr txBox="1">
            <a:spLocks/>
          </p:cNvSpPr>
          <p:nvPr/>
        </p:nvSpPr>
        <p:spPr>
          <a:xfrm>
            <a:off x="427037" y="598566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…Azure AD has your back.</a:t>
            </a:r>
            <a:endParaRPr lang="en-US" dirty="0"/>
          </a:p>
        </p:txBody>
      </p:sp>
      <p:cxnSp>
        <p:nvCxnSpPr>
          <p:cNvPr id="13" name="Straight Connector 12"/>
          <p:cNvCxnSpPr/>
          <p:nvPr/>
        </p:nvCxnSpPr>
        <p:spPr>
          <a:xfrm>
            <a:off x="1493837" y="3954462"/>
            <a:ext cx="9296400" cy="0"/>
          </a:xfrm>
          <a:prstGeom prst="line">
            <a:avLst/>
          </a:prstGeom>
          <a:ln w="285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1189037" y="4030662"/>
            <a:ext cx="152400" cy="1676400"/>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a:off x="1189037" y="2156738"/>
            <a:ext cx="152400" cy="1797724"/>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234051" y="4684196"/>
            <a:ext cx="838949" cy="369332"/>
          </a:xfrm>
          <a:prstGeom prst="rect">
            <a:avLst/>
          </a:prstGeom>
        </p:spPr>
        <p:txBody>
          <a:bodyPr wrap="none">
            <a:spAutoFit/>
          </a:bodyPr>
          <a:lstStyle/>
          <a:p>
            <a:pPr algn="ctr" defTabSz="932406"/>
            <a:r>
              <a:rPr lang="en-US" dirty="0" smtClean="0">
                <a:ea typeface="Segoe UI" pitchFamily="34" charset="0"/>
                <a:cs typeface="Segoe UI" pitchFamily="34" charset="0"/>
              </a:rPr>
              <a:t>Native</a:t>
            </a:r>
            <a:endParaRPr lang="en-US" dirty="0">
              <a:ea typeface="Segoe UI" pitchFamily="34" charset="0"/>
              <a:cs typeface="Segoe UI" pitchFamily="34" charset="0"/>
            </a:endParaRPr>
          </a:p>
        </p:txBody>
      </p:sp>
      <p:sp>
        <p:nvSpPr>
          <p:cNvPr id="18" name="Rectangle 17"/>
          <p:cNvSpPr/>
          <p:nvPr/>
        </p:nvSpPr>
        <p:spPr>
          <a:xfrm>
            <a:off x="367162" y="2870934"/>
            <a:ext cx="758542" cy="369332"/>
          </a:xfrm>
          <a:prstGeom prst="rect">
            <a:avLst/>
          </a:prstGeom>
        </p:spPr>
        <p:txBody>
          <a:bodyPr wrap="none">
            <a:spAutoFit/>
          </a:bodyPr>
          <a:lstStyle/>
          <a:p>
            <a:pPr algn="ctr" defTabSz="932406"/>
            <a:r>
              <a:rPr lang="en-US" dirty="0" smtClean="0">
                <a:ea typeface="Segoe UI" pitchFamily="34" charset="0"/>
                <a:cs typeface="Segoe UI" pitchFamily="34" charset="0"/>
              </a:rPr>
              <a:t>C#/JS</a:t>
            </a:r>
            <a:endParaRPr lang="en-US" dirty="0">
              <a:ea typeface="Segoe UI" pitchFamily="34" charset="0"/>
              <a:cs typeface="Segoe UI" pitchFamily="34" charset="0"/>
            </a:endParaRPr>
          </a:p>
        </p:txBody>
      </p:sp>
      <p:sp>
        <p:nvSpPr>
          <p:cNvPr id="22" name="Rectangle 21"/>
          <p:cNvSpPr/>
          <p:nvPr/>
        </p:nvSpPr>
        <p:spPr bwMode="auto">
          <a:xfrm>
            <a:off x="2119257" y="2463180"/>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 + </a:t>
            </a:r>
            <a:r>
              <a:rPr lang="en-US" dirty="0" err="1" smtClean="0">
                <a:gradFill>
                  <a:gsLst>
                    <a:gs pos="0">
                      <a:srgbClr val="FFFFFF"/>
                    </a:gs>
                    <a:gs pos="100000">
                      <a:srgbClr val="FFFFFF"/>
                    </a:gs>
                  </a:gsLst>
                  <a:lin ang="5400000" scaled="0"/>
                </a:gradFill>
                <a:ea typeface="Segoe UI" pitchFamily="34" charset="0"/>
                <a:cs typeface="Segoe UI" pitchFamily="34" charset="0"/>
              </a:rPr>
              <a:t>Xamarin</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2124006" y="3317765"/>
            <a:ext cx="7832817" cy="997689"/>
            <a:chOff x="2124006" y="3317765"/>
            <a:chExt cx="7832817" cy="997689"/>
          </a:xfrm>
        </p:grpSpPr>
        <p:sp>
          <p:nvSpPr>
            <p:cNvPr id="23" name="Rectangle 22"/>
            <p:cNvSpPr/>
            <p:nvPr/>
          </p:nvSpPr>
          <p:spPr bwMode="auto">
            <a:xfrm>
              <a:off x="2124006" y="3317765"/>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Apache Cordova Plugin for ADAL</a:t>
              </a:r>
            </a:p>
          </p:txBody>
        </p:sp>
        <p:sp>
          <p:nvSpPr>
            <p:cNvPr id="24" name="Rectangle 23"/>
            <p:cNvSpPr/>
            <p:nvPr/>
          </p:nvSpPr>
          <p:spPr bwMode="auto">
            <a:xfrm>
              <a:off x="3025240" y="3790497"/>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5929815" y="3767856"/>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8799534" y="3730608"/>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8" name="Rectangle 27"/>
          <p:cNvSpPr/>
          <p:nvPr/>
        </p:nvSpPr>
        <p:spPr bwMode="auto">
          <a:xfrm>
            <a:off x="7861297" y="5008619"/>
            <a:ext cx="2083805" cy="469766"/>
          </a:xfrm>
          <a:prstGeom prst="rect">
            <a:avLst/>
          </a:prstGeom>
          <a:solidFill>
            <a:srgbClr val="00B0F0"/>
          </a:solidFill>
          <a:ln w="381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err="1" smtClean="0">
                <a:solidFill>
                  <a:srgbClr val="C00000"/>
                </a:solidFill>
                <a:ea typeface="Segoe UI" pitchFamily="34" charset="0"/>
                <a:cs typeface="Segoe UI" pitchFamily="34" charset="0"/>
              </a:rPr>
              <a:t>WebAccountManager</a:t>
            </a:r>
            <a:endParaRPr lang="en-US" sz="1400" dirty="0" smtClean="0">
              <a:solidFill>
                <a:srgbClr val="C00000"/>
              </a:solidFill>
              <a:ea typeface="Segoe UI" pitchFamily="34" charset="0"/>
              <a:cs typeface="Segoe UI" pitchFamily="34" charset="0"/>
            </a:endParaRPr>
          </a:p>
        </p:txBody>
      </p:sp>
      <p:sp>
        <p:nvSpPr>
          <p:cNvPr id="19" name="Rectangle 18"/>
          <p:cNvSpPr/>
          <p:nvPr/>
        </p:nvSpPr>
        <p:spPr bwMode="auto">
          <a:xfrm>
            <a:off x="7868269"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20" name="Rectangle 19"/>
          <p:cNvSpPr/>
          <p:nvPr/>
        </p:nvSpPr>
        <p:spPr bwMode="auto">
          <a:xfrm>
            <a:off x="2100313"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t>
            </a:r>
            <a:r>
              <a:rPr lang="en-US" dirty="0" err="1" smtClean="0">
                <a:gradFill>
                  <a:gsLst>
                    <a:gs pos="0">
                      <a:srgbClr val="FFFFFF"/>
                    </a:gs>
                    <a:gs pos="100000">
                      <a:srgbClr val="FFFFFF"/>
                    </a:gs>
                  </a:gsLst>
                  <a:lin ang="5400000" scaled="0"/>
                </a:gradFill>
                <a:ea typeface="Segoe UI" pitchFamily="34" charset="0"/>
                <a:cs typeface="Segoe UI" pitchFamily="34" charset="0"/>
              </a:rPr>
              <a:t>Obj</a:t>
            </a:r>
            <a:r>
              <a:rPr lang="en-US" dirty="0" smtClean="0">
                <a:gradFill>
                  <a:gsLst>
                    <a:gs pos="0">
                      <a:srgbClr val="FFFFFF"/>
                    </a:gs>
                    <a:gs pos="100000">
                      <a:srgbClr val="FFFFFF"/>
                    </a:gs>
                  </a:gsLst>
                  <a:lin ang="5400000" scaled="0"/>
                </a:gradFill>
                <a:ea typeface="Segoe UI" pitchFamily="34" charset="0"/>
                <a:cs typeface="Segoe UI" pitchFamily="34" charset="0"/>
              </a:rPr>
              <a:t>-C</a:t>
            </a:r>
          </a:p>
        </p:txBody>
      </p:sp>
      <p:sp>
        <p:nvSpPr>
          <p:cNvPr id="21" name="Rectangle 20"/>
          <p:cNvSpPr/>
          <p:nvPr/>
        </p:nvSpPr>
        <p:spPr bwMode="auto">
          <a:xfrm>
            <a:off x="4993802" y="4208190"/>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Android</a:t>
            </a:r>
          </a:p>
        </p:txBody>
      </p:sp>
    </p:spTree>
    <p:extLst>
      <p:ext uri="{BB962C8B-B14F-4D97-AF65-F5344CB8AC3E}">
        <p14:creationId xmlns:p14="http://schemas.microsoft.com/office/powerpoint/2010/main" val="39084115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478423"/>
          </a:xfrm>
        </p:spPr>
        <p:txBody>
          <a:bodyPr/>
          <a:lstStyle/>
          <a:p>
            <a:r>
              <a:rPr lang="en-US" dirty="0" smtClean="0"/>
              <a:t>Sign up for an Azure trial to get Azure AD</a:t>
            </a:r>
          </a:p>
          <a:p>
            <a:pPr lvl="1"/>
            <a:r>
              <a:rPr lang="en-US" dirty="0" smtClean="0"/>
              <a:t>You won’t be charged if you only use Azure AD free capabilities</a:t>
            </a:r>
          </a:p>
          <a:p>
            <a:r>
              <a:rPr lang="en-US" dirty="0" smtClean="0"/>
              <a:t>Check out the Azure AD Developer Guide</a:t>
            </a:r>
          </a:p>
          <a:p>
            <a:pPr lvl="1"/>
            <a:r>
              <a:rPr lang="en-US" sz="2000" dirty="0" smtClean="0"/>
              <a:t>Azure.com </a:t>
            </a:r>
            <a:r>
              <a:rPr lang="en-US" sz="2000" dirty="0" smtClean="0">
                <a:sym typeface="Wingdings" panose="05000000000000000000" pitchFamily="2" charset="2"/>
              </a:rPr>
              <a:t> Documentation  ID&amp;A Management  Active Directory  Develop</a:t>
            </a:r>
          </a:p>
          <a:p>
            <a:pPr lvl="1"/>
            <a:r>
              <a:rPr lang="en-US" sz="2000" u="sng" dirty="0">
                <a:hlinkClick r:id="rId2"/>
              </a:rPr>
              <a:t>http://azure.microsoft.com/en-us/documentation/articles/active-directory-developers-guide/</a:t>
            </a:r>
            <a:endParaRPr lang="en-US" sz="2000" dirty="0" smtClean="0"/>
          </a:p>
          <a:p>
            <a:r>
              <a:rPr lang="en-US" dirty="0" smtClean="0"/>
              <a:t>Go deeper at //build</a:t>
            </a:r>
          </a:p>
          <a:p>
            <a:pPr lvl="1"/>
            <a:r>
              <a:rPr lang="en-US" dirty="0" smtClean="0"/>
              <a:t>Vittorio Bertocci</a:t>
            </a:r>
            <a:r>
              <a:rPr lang="en-US" dirty="0"/>
              <a:t>:  “Develop Modern Web Applications with Azure </a:t>
            </a:r>
            <a:r>
              <a:rPr lang="en-US" dirty="0" smtClean="0"/>
              <a:t>AD” (</a:t>
            </a:r>
            <a:r>
              <a:rPr lang="en-US" b="1" dirty="0" smtClean="0"/>
              <a:t>2-753</a:t>
            </a:r>
            <a:r>
              <a:rPr lang="en-US" dirty="0" smtClean="0"/>
              <a:t>)</a:t>
            </a:r>
          </a:p>
          <a:p>
            <a:pPr lvl="1"/>
            <a:r>
              <a:rPr lang="en-US" dirty="0" smtClean="0"/>
              <a:t>Vittorio Bertocci</a:t>
            </a:r>
            <a:r>
              <a:rPr lang="en-US" dirty="0"/>
              <a:t>:  “Develop Modern Native Applications with Azure </a:t>
            </a:r>
            <a:r>
              <a:rPr lang="en-US" dirty="0" smtClean="0"/>
              <a:t>AD” (</a:t>
            </a:r>
            <a:r>
              <a:rPr lang="en-US" b="1" dirty="0" smtClean="0"/>
              <a:t>2-769</a:t>
            </a:r>
            <a:r>
              <a:rPr lang="en-US" dirty="0" smtClean="0"/>
              <a:t>)</a:t>
            </a:r>
          </a:p>
          <a:p>
            <a:pPr lvl="1"/>
            <a:r>
              <a:rPr lang="en-US" dirty="0" smtClean="0"/>
              <a:t>Mat Velloso</a:t>
            </a:r>
            <a:r>
              <a:rPr lang="en-US" dirty="0"/>
              <a:t>:  “Cloud </a:t>
            </a:r>
            <a:r>
              <a:rPr lang="en-US" dirty="0" smtClean="0"/>
              <a:t>Auth </a:t>
            </a:r>
            <a:r>
              <a:rPr lang="en-US" dirty="0"/>
              <a:t>Troubleshooting and Recipes for Developers” </a:t>
            </a:r>
            <a:r>
              <a:rPr lang="en-US" dirty="0" smtClean="0"/>
              <a:t>(</a:t>
            </a:r>
            <a:r>
              <a:rPr lang="en-US" b="1" dirty="0" smtClean="0"/>
              <a:t>2-740</a:t>
            </a:r>
            <a:r>
              <a:rPr lang="en-US" dirty="0" smtClean="0"/>
              <a:t>)</a:t>
            </a:r>
          </a:p>
          <a:p>
            <a:r>
              <a:rPr lang="en-US" dirty="0" smtClean="0"/>
              <a:t>Subscribe to AD team blog</a:t>
            </a:r>
          </a:p>
          <a:p>
            <a:pPr lvl="1"/>
            <a:r>
              <a:rPr lang="en-US" dirty="0">
                <a:hlinkClick r:id="rId3"/>
              </a:rPr>
              <a:t>http://</a:t>
            </a:r>
            <a:r>
              <a:rPr lang="en-US" dirty="0" smtClean="0">
                <a:hlinkClick r:id="rId3"/>
              </a:rPr>
              <a:t>blogs.technet.com/b/ad/</a:t>
            </a:r>
            <a:r>
              <a:rPr lang="en-US" dirty="0"/>
              <a:t> </a:t>
            </a:r>
            <a:r>
              <a:rPr lang="en-US" dirty="0" smtClean="0"/>
              <a:t>or search for “active directory team blog”</a:t>
            </a:r>
            <a:endParaRPr lang="en-US" dirty="0"/>
          </a:p>
        </p:txBody>
      </p:sp>
      <p:sp>
        <p:nvSpPr>
          <p:cNvPr id="2" name="Title 1"/>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293404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rPr>
              <a:t>Improve your skills by enrolling in our </a:t>
            </a:r>
            <a:r>
              <a:rPr lang="en-US" sz="3600" dirty="0" smtClean="0">
                <a:gradFill>
                  <a:gsLst>
                    <a:gs pos="20354">
                      <a:srgbClr val="FFFFFF"/>
                    </a:gs>
                    <a:gs pos="46000">
                      <a:srgbClr val="FFFFFF"/>
                    </a:gs>
                  </a:gsLst>
                  <a:lin ang="5400000" scaled="0"/>
                </a:gradFill>
                <a:latin typeface="Segoe UI Light"/>
              </a:rPr>
              <a:t/>
            </a:r>
            <a:br>
              <a:rPr lang="en-US" sz="3600" dirty="0" smtClean="0">
                <a:gradFill>
                  <a:gsLst>
                    <a:gs pos="20354">
                      <a:srgbClr val="FFFFFF"/>
                    </a:gs>
                    <a:gs pos="46000">
                      <a:srgbClr val="FFFFFF"/>
                    </a:gs>
                  </a:gsLst>
                  <a:lin ang="5400000" scaled="0"/>
                </a:gradFill>
                <a:latin typeface="Segoe UI Light"/>
              </a:rPr>
            </a:br>
            <a:r>
              <a:rPr lang="en-US" sz="3600" dirty="0" smtClean="0">
                <a:gradFill>
                  <a:gsLst>
                    <a:gs pos="20354">
                      <a:srgbClr val="FFFFFF"/>
                    </a:gs>
                    <a:gs pos="46000">
                      <a:srgbClr val="FFFFFF"/>
                    </a:gs>
                  </a:gsLst>
                  <a:lin ang="5400000" scaled="0"/>
                </a:gradFill>
                <a:latin typeface="Segoe UI Light"/>
                <a:hlinkClick r:id="rId2"/>
              </a:rPr>
              <a:t>free </a:t>
            </a:r>
            <a:r>
              <a:rPr lang="en-US" sz="3600" dirty="0">
                <a:gradFill>
                  <a:gsLst>
                    <a:gs pos="20354">
                      <a:srgbClr val="FFFFFF"/>
                    </a:gs>
                    <a:gs pos="46000">
                      <a:srgbClr val="FFFFFF"/>
                    </a:gs>
                  </a:gsLst>
                  <a:lin ang="5400000" scaled="0"/>
                </a:gradFill>
                <a:latin typeface="Segoe UI Light"/>
                <a:hlinkClick r:id="rId2"/>
              </a:rPr>
              <a:t>cloud development courses </a:t>
            </a:r>
            <a:r>
              <a:rPr lang="en-US" sz="3600" dirty="0">
                <a:gradFill>
                  <a:gsLst>
                    <a:gs pos="20354">
                      <a:srgbClr val="FFFFFF"/>
                    </a:gs>
                    <a:gs pos="46000">
                      <a:srgbClr val="FFFFFF"/>
                    </a:gs>
                  </a:gsLst>
                  <a:lin ang="5400000" scaled="0"/>
                </a:gradFill>
                <a:latin typeface="Segoe UI Light"/>
              </a:rPr>
              <a:t>at the Microsoft Virtual Academy.</a:t>
            </a:r>
          </a:p>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hlinkClick r:id="rId3"/>
              </a:rPr>
              <a:t>Try Microsoft Azure for free </a:t>
            </a:r>
            <a:r>
              <a:rPr lang="en-US" sz="3600" dirty="0">
                <a:gradFill>
                  <a:gsLst>
                    <a:gs pos="20354">
                      <a:srgbClr val="FFFFFF"/>
                    </a:gs>
                    <a:gs pos="46000">
                      <a:srgbClr val="FFFFFF"/>
                    </a:gs>
                  </a:gsLst>
                  <a:lin ang="5400000" scaled="0"/>
                </a:gradFill>
                <a:latin typeface="Segoe UI Light"/>
              </a:rPr>
              <a:t>and deploy your first cloud solution in under 5 minutes!</a:t>
            </a:r>
          </a:p>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rPr>
              <a:t>Easily build web and mobile apps for any platform with </a:t>
            </a:r>
            <a:r>
              <a:rPr lang="en-US" sz="3600" dirty="0" err="1">
                <a:gradFill>
                  <a:gsLst>
                    <a:gs pos="20354">
                      <a:srgbClr val="FFFFFF"/>
                    </a:gs>
                    <a:gs pos="46000">
                      <a:srgbClr val="FFFFFF"/>
                    </a:gs>
                  </a:gsLst>
                  <a:lin ang="5400000" scaled="0"/>
                </a:gradFill>
                <a:latin typeface="Segoe UI Light"/>
                <a:hlinkClick r:id="rId4"/>
              </a:rPr>
              <a:t>AzureAppService</a:t>
            </a:r>
            <a:r>
              <a:rPr lang="en-US" sz="3600" dirty="0">
                <a:gradFill>
                  <a:gsLst>
                    <a:gs pos="20354">
                      <a:srgbClr val="FFFFFF"/>
                    </a:gs>
                    <a:gs pos="46000">
                      <a:srgbClr val="FFFFFF"/>
                    </a:gs>
                  </a:gsLst>
                  <a:lin ang="5400000" scaled="0"/>
                </a:gradFill>
                <a:latin typeface="Segoe UI Light"/>
                <a:hlinkClick r:id="rId4"/>
              </a:rPr>
              <a:t> for free</a:t>
            </a:r>
            <a:r>
              <a:rPr lang="en-US" sz="3600" dirty="0">
                <a:gradFill>
                  <a:gsLst>
                    <a:gs pos="20354">
                      <a:srgbClr val="FFFFFF"/>
                    </a:gs>
                    <a:gs pos="46000">
                      <a:srgbClr val="FFFFFF"/>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solidFill>
                <a:srgbClr val="404040"/>
              </a:solidFill>
            </a:endParaRPr>
          </a:p>
        </p:txBody>
      </p:sp>
    </p:spTree>
    <p:extLst>
      <p:ext uri="{BB962C8B-B14F-4D97-AF65-F5344CB8AC3E}">
        <p14:creationId xmlns:p14="http://schemas.microsoft.com/office/powerpoint/2010/main" val="12786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Choose any platform or dev stack…</a:t>
            </a:r>
            <a:endParaRPr lang="en-US" dirty="0"/>
          </a:p>
        </p:txBody>
      </p:sp>
      <p:sp>
        <p:nvSpPr>
          <p:cNvPr id="4" name="Rectangle 3"/>
          <p:cNvSpPr/>
          <p:nvPr/>
        </p:nvSpPr>
        <p:spPr bwMode="auto">
          <a:xfrm>
            <a:off x="1876948" y="2156738"/>
            <a:ext cx="2539954" cy="3689693"/>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iOS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770437" y="2125662"/>
            <a:ext cx="2539954" cy="3689693"/>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Android</a:t>
            </a:r>
          </a:p>
        </p:txBody>
      </p:sp>
      <p:sp>
        <p:nvSpPr>
          <p:cNvPr id="6" name="Rectangle 5"/>
          <p:cNvSpPr/>
          <p:nvPr/>
        </p:nvSpPr>
        <p:spPr bwMode="auto">
          <a:xfrm>
            <a:off x="7663926" y="2125662"/>
            <a:ext cx="2539954" cy="368969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Windows</a:t>
            </a:r>
          </a:p>
        </p:txBody>
      </p:sp>
      <p:pic>
        <p:nvPicPr>
          <p:cNvPr id="7" name="Picture 6"/>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21145" y="1450697"/>
            <a:ext cx="651560" cy="5357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348" y="1442504"/>
            <a:ext cx="583473" cy="5834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5276" y="1450697"/>
            <a:ext cx="517254" cy="567088"/>
          </a:xfrm>
          <a:prstGeom prst="rect">
            <a:avLst/>
          </a:prstGeom>
        </p:spPr>
      </p:pic>
      <p:sp>
        <p:nvSpPr>
          <p:cNvPr id="10" name="Title 2"/>
          <p:cNvSpPr txBox="1">
            <a:spLocks/>
          </p:cNvSpPr>
          <p:nvPr/>
        </p:nvSpPr>
        <p:spPr>
          <a:xfrm>
            <a:off x="427037" y="598566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lang="en-US" dirty="0" smtClean="0"/>
              <a:t>…Azure AD has your back.</a:t>
            </a:r>
            <a:endParaRPr lang="en-US" dirty="0"/>
          </a:p>
        </p:txBody>
      </p:sp>
      <p:cxnSp>
        <p:nvCxnSpPr>
          <p:cNvPr id="13" name="Straight Connector 12"/>
          <p:cNvCxnSpPr/>
          <p:nvPr/>
        </p:nvCxnSpPr>
        <p:spPr>
          <a:xfrm>
            <a:off x="1493837" y="3954462"/>
            <a:ext cx="9296400" cy="0"/>
          </a:xfrm>
          <a:prstGeom prst="line">
            <a:avLst/>
          </a:prstGeom>
          <a:ln w="285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1189037" y="4030662"/>
            <a:ext cx="152400" cy="1676400"/>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a:off x="1189037" y="2156738"/>
            <a:ext cx="152400" cy="1797724"/>
          </a:xfrm>
          <a:prstGeom prst="lef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234051" y="4684196"/>
            <a:ext cx="838949" cy="369332"/>
          </a:xfrm>
          <a:prstGeom prst="rect">
            <a:avLst/>
          </a:prstGeom>
        </p:spPr>
        <p:txBody>
          <a:bodyPr wrap="none">
            <a:spAutoFit/>
          </a:bodyPr>
          <a:lstStyle/>
          <a:p>
            <a:pPr algn="ctr" defTabSz="932406"/>
            <a:r>
              <a:rPr lang="en-US" dirty="0" smtClean="0">
                <a:ea typeface="Segoe UI" pitchFamily="34" charset="0"/>
                <a:cs typeface="Segoe UI" pitchFamily="34" charset="0"/>
              </a:rPr>
              <a:t>Native</a:t>
            </a:r>
            <a:endParaRPr lang="en-US" dirty="0">
              <a:ea typeface="Segoe UI" pitchFamily="34" charset="0"/>
              <a:cs typeface="Segoe UI" pitchFamily="34" charset="0"/>
            </a:endParaRPr>
          </a:p>
        </p:txBody>
      </p:sp>
      <p:sp>
        <p:nvSpPr>
          <p:cNvPr id="18" name="Rectangle 17"/>
          <p:cNvSpPr/>
          <p:nvPr/>
        </p:nvSpPr>
        <p:spPr>
          <a:xfrm>
            <a:off x="367162" y="2870934"/>
            <a:ext cx="758542" cy="369332"/>
          </a:xfrm>
          <a:prstGeom prst="rect">
            <a:avLst/>
          </a:prstGeom>
        </p:spPr>
        <p:txBody>
          <a:bodyPr wrap="none">
            <a:spAutoFit/>
          </a:bodyPr>
          <a:lstStyle/>
          <a:p>
            <a:pPr algn="ctr" defTabSz="932406"/>
            <a:r>
              <a:rPr lang="en-US" dirty="0" smtClean="0">
                <a:ea typeface="Segoe UI" pitchFamily="34" charset="0"/>
                <a:cs typeface="Segoe UI" pitchFamily="34" charset="0"/>
              </a:rPr>
              <a:t>C#/JS</a:t>
            </a:r>
            <a:endParaRPr lang="en-US" dirty="0">
              <a:ea typeface="Segoe UI" pitchFamily="34" charset="0"/>
              <a:cs typeface="Segoe UI" pitchFamily="34" charset="0"/>
            </a:endParaRPr>
          </a:p>
        </p:txBody>
      </p:sp>
      <p:sp>
        <p:nvSpPr>
          <p:cNvPr id="22" name="Rectangle 21"/>
          <p:cNvSpPr/>
          <p:nvPr/>
        </p:nvSpPr>
        <p:spPr bwMode="auto">
          <a:xfrm>
            <a:off x="2119257" y="2463180"/>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 + </a:t>
            </a:r>
            <a:r>
              <a:rPr lang="en-US" dirty="0" err="1" smtClean="0">
                <a:gradFill>
                  <a:gsLst>
                    <a:gs pos="0">
                      <a:srgbClr val="FFFFFF"/>
                    </a:gs>
                    <a:gs pos="100000">
                      <a:srgbClr val="FFFFFF"/>
                    </a:gs>
                  </a:gsLst>
                  <a:lin ang="5400000" scaled="0"/>
                </a:gradFill>
                <a:ea typeface="Segoe UI" pitchFamily="34" charset="0"/>
                <a:cs typeface="Segoe UI" pitchFamily="34" charset="0"/>
              </a:rPr>
              <a:t>Xamarin</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2124006" y="3317765"/>
            <a:ext cx="7832817" cy="997689"/>
            <a:chOff x="2124006" y="3317765"/>
            <a:chExt cx="7832817" cy="997689"/>
          </a:xfrm>
        </p:grpSpPr>
        <p:sp>
          <p:nvSpPr>
            <p:cNvPr id="23" name="Rectangle 22"/>
            <p:cNvSpPr/>
            <p:nvPr/>
          </p:nvSpPr>
          <p:spPr bwMode="auto">
            <a:xfrm>
              <a:off x="2124006" y="3317765"/>
              <a:ext cx="7832817" cy="542054"/>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Apache Cordova Plugin for ADAL</a:t>
              </a:r>
            </a:p>
          </p:txBody>
        </p:sp>
        <p:sp>
          <p:nvSpPr>
            <p:cNvPr id="24" name="Rectangle 23"/>
            <p:cNvSpPr/>
            <p:nvPr/>
          </p:nvSpPr>
          <p:spPr bwMode="auto">
            <a:xfrm>
              <a:off x="3025240" y="3790497"/>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5929815" y="3767856"/>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8799534" y="3730608"/>
              <a:ext cx="238103" cy="524957"/>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8" name="Rectangle 27"/>
          <p:cNvSpPr/>
          <p:nvPr/>
        </p:nvSpPr>
        <p:spPr bwMode="auto">
          <a:xfrm>
            <a:off x="7861297" y="5008619"/>
            <a:ext cx="2083805" cy="469766"/>
          </a:xfrm>
          <a:prstGeom prst="rect">
            <a:avLst/>
          </a:prstGeom>
          <a:solidFill>
            <a:srgbClr val="00B0F0"/>
          </a:solidFill>
          <a:ln w="38100">
            <a:solidFill>
              <a:srgbClr val="C0000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err="1" smtClean="0">
                <a:solidFill>
                  <a:srgbClr val="C00000"/>
                </a:solidFill>
                <a:ea typeface="Segoe UI" pitchFamily="34" charset="0"/>
                <a:cs typeface="Segoe UI" pitchFamily="34" charset="0"/>
              </a:rPr>
              <a:t>WebAccountManager</a:t>
            </a:r>
            <a:endParaRPr lang="en-US" sz="1400" dirty="0" smtClean="0">
              <a:solidFill>
                <a:srgbClr val="C00000"/>
              </a:solidFill>
              <a:ea typeface="Segoe UI" pitchFamily="34" charset="0"/>
              <a:cs typeface="Segoe UI" pitchFamily="34" charset="0"/>
            </a:endParaRPr>
          </a:p>
        </p:txBody>
      </p:sp>
      <p:sp>
        <p:nvSpPr>
          <p:cNvPr id="19" name="Rectangle 18"/>
          <p:cNvSpPr/>
          <p:nvPr/>
        </p:nvSpPr>
        <p:spPr bwMode="auto">
          <a:xfrm>
            <a:off x="7868269"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.NET</a:t>
            </a:r>
          </a:p>
        </p:txBody>
      </p:sp>
      <p:sp>
        <p:nvSpPr>
          <p:cNvPr id="20" name="Rectangle 19"/>
          <p:cNvSpPr/>
          <p:nvPr/>
        </p:nvSpPr>
        <p:spPr bwMode="auto">
          <a:xfrm>
            <a:off x="2100313" y="4208191"/>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t>
            </a:r>
            <a:r>
              <a:rPr lang="en-US" dirty="0" err="1" smtClean="0">
                <a:gradFill>
                  <a:gsLst>
                    <a:gs pos="0">
                      <a:srgbClr val="FFFFFF"/>
                    </a:gs>
                    <a:gs pos="100000">
                      <a:srgbClr val="FFFFFF"/>
                    </a:gs>
                  </a:gsLst>
                  <a:lin ang="5400000" scaled="0"/>
                </a:gradFill>
                <a:ea typeface="Segoe UI" pitchFamily="34" charset="0"/>
                <a:cs typeface="Segoe UI" pitchFamily="34" charset="0"/>
              </a:rPr>
              <a:t>Obj</a:t>
            </a:r>
            <a:r>
              <a:rPr lang="en-US" dirty="0" smtClean="0">
                <a:gradFill>
                  <a:gsLst>
                    <a:gs pos="0">
                      <a:srgbClr val="FFFFFF"/>
                    </a:gs>
                    <a:gs pos="100000">
                      <a:srgbClr val="FFFFFF"/>
                    </a:gs>
                  </a:gsLst>
                  <a:lin ang="5400000" scaled="0"/>
                </a:gradFill>
                <a:ea typeface="Segoe UI" pitchFamily="34" charset="0"/>
                <a:cs typeface="Segoe UI" pitchFamily="34" charset="0"/>
              </a:rPr>
              <a:t>-C</a:t>
            </a:r>
          </a:p>
        </p:txBody>
      </p:sp>
      <p:sp>
        <p:nvSpPr>
          <p:cNvPr id="21" name="Rectangle 20"/>
          <p:cNvSpPr/>
          <p:nvPr/>
        </p:nvSpPr>
        <p:spPr bwMode="auto">
          <a:xfrm>
            <a:off x="4993802" y="4208190"/>
            <a:ext cx="2083805" cy="70113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dirty="0" smtClean="0">
                <a:gradFill>
                  <a:gsLst>
                    <a:gs pos="0">
                      <a:srgbClr val="FFFFFF"/>
                    </a:gs>
                    <a:gs pos="100000">
                      <a:srgbClr val="FFFFFF"/>
                    </a:gs>
                  </a:gsLst>
                  <a:lin ang="5400000" scaled="0"/>
                </a:gradFill>
                <a:ea typeface="Segoe UI" pitchFamily="34" charset="0"/>
                <a:cs typeface="Segoe UI" pitchFamily="34" charset="0"/>
              </a:rPr>
              <a:t>ADAL Android</a:t>
            </a:r>
          </a:p>
        </p:txBody>
      </p:sp>
    </p:spTree>
    <p:extLst>
      <p:ext uri="{BB962C8B-B14F-4D97-AF65-F5344CB8AC3E}">
        <p14:creationId xmlns:p14="http://schemas.microsoft.com/office/powerpoint/2010/main" val="92918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17" grpId="0"/>
      <p:bldP spid="18" grpId="0"/>
      <p:bldP spid="22" grpId="0" animBg="1"/>
      <p:bldP spid="2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124206"/>
          </a:xfrm>
        </p:spPr>
        <p:txBody>
          <a:bodyPr/>
          <a:lstStyle/>
          <a:p>
            <a:r>
              <a:rPr lang="en-US" dirty="0" smtClean="0"/>
              <a:t>The Token Requestor Pattern</a:t>
            </a:r>
          </a:p>
          <a:p>
            <a:r>
              <a:rPr lang="en-US" dirty="0" smtClean="0"/>
              <a:t>Going Native</a:t>
            </a:r>
          </a:p>
          <a:p>
            <a:pPr lvl="1"/>
            <a:r>
              <a:rPr lang="en-US" dirty="0" smtClean="0"/>
              <a:t>Windows 10, Windows 7+</a:t>
            </a:r>
          </a:p>
          <a:p>
            <a:pPr lvl="1"/>
            <a:r>
              <a:rPr lang="en-US" dirty="0" smtClean="0"/>
              <a:t>iOS</a:t>
            </a:r>
          </a:p>
          <a:p>
            <a:pPr lvl="1"/>
            <a:r>
              <a:rPr lang="en-US" dirty="0" smtClean="0"/>
              <a:t>Android</a:t>
            </a:r>
          </a:p>
          <a:p>
            <a:r>
              <a:rPr lang="en-US" dirty="0" smtClean="0"/>
              <a:t>Going </a:t>
            </a:r>
            <a:r>
              <a:rPr lang="en-US" dirty="0" err="1" smtClean="0"/>
              <a:t>Multitarget</a:t>
            </a:r>
            <a:endParaRPr lang="en-US" dirty="0" smtClean="0"/>
          </a:p>
          <a:p>
            <a:pPr lvl="1"/>
            <a:r>
              <a:rPr lang="en-US" dirty="0" err="1" smtClean="0"/>
              <a:t>Xamarin</a:t>
            </a:r>
            <a:endParaRPr lang="en-US" dirty="0" smtClean="0"/>
          </a:p>
          <a:p>
            <a:pPr lvl="1"/>
            <a:r>
              <a:rPr lang="en-US" dirty="0" smtClean="0"/>
              <a:t>Cordova</a:t>
            </a:r>
            <a:endParaRPr lang="en-US" dirty="0"/>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0750494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930283"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4080" dirty="0">
                <a:solidFill>
                  <a:srgbClr val="FFFFFF"/>
                </a:solidFill>
                <a:latin typeface="Segoe UI Light"/>
              </a:rPr>
              <a:t>1 Trillion</a:t>
            </a:r>
          </a:p>
          <a:p>
            <a:pPr defTabSz="685701" fontAlgn="base">
              <a:spcBef>
                <a:spcPct val="0"/>
              </a:spcBef>
              <a:spcAft>
                <a:spcPct val="0"/>
              </a:spcAft>
            </a:pPr>
            <a:r>
              <a:rPr lang="en-US" dirty="0" smtClean="0">
                <a:solidFill>
                  <a:srgbClr val="FFFFFF"/>
                </a:solidFill>
                <a:latin typeface="Segoe UI Light"/>
              </a:rPr>
              <a:t>Azure </a:t>
            </a:r>
            <a:r>
              <a:rPr lang="en-US" dirty="0">
                <a:solidFill>
                  <a:srgbClr val="FFFFFF"/>
                </a:solidFill>
                <a:latin typeface="Segoe UI Light"/>
              </a:rPr>
              <a:t>AD authentications since the release of the service</a:t>
            </a:r>
            <a:endParaRPr lang="en-US" sz="1600" i="1" dirty="0">
              <a:solidFill>
                <a:srgbClr val="FFFFFF"/>
              </a:solidFill>
              <a:latin typeface="Segoe UI Light"/>
            </a:endParaRPr>
          </a:p>
        </p:txBody>
      </p:sp>
      <p:sp>
        <p:nvSpPr>
          <p:cNvPr id="31" name="Rectangle 30"/>
          <p:cNvSpPr/>
          <p:nvPr/>
        </p:nvSpPr>
        <p:spPr bwMode="auto">
          <a:xfrm>
            <a:off x="7043485" y="3602428"/>
            <a:ext cx="2108166" cy="2102605"/>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72322" fontAlgn="base">
              <a:spcBef>
                <a:spcPct val="0"/>
              </a:spcBef>
              <a:spcAft>
                <a:spcPct val="0"/>
              </a:spcAft>
            </a:pPr>
            <a:r>
              <a:rPr lang="en-US" sz="4000" dirty="0" smtClean="0">
                <a:solidFill>
                  <a:srgbClr val="FFFFFF"/>
                </a:solidFill>
                <a:latin typeface="Segoe UI Light"/>
              </a:rPr>
              <a:t>50 M</a:t>
            </a:r>
            <a:br>
              <a:rPr lang="en-US" sz="4000" dirty="0" smtClean="0">
                <a:solidFill>
                  <a:srgbClr val="FFFFFF"/>
                </a:solidFill>
                <a:latin typeface="Segoe UI Light"/>
              </a:rPr>
            </a:br>
            <a:r>
              <a:rPr lang="en-US" dirty="0" smtClean="0">
                <a:solidFill>
                  <a:srgbClr val="FFFFFF"/>
                </a:solidFill>
                <a:latin typeface="Segoe UI Light"/>
              </a:rPr>
              <a:t>Office 365 users active every month</a:t>
            </a:r>
            <a:endParaRPr lang="en-US" sz="800" dirty="0">
              <a:solidFill>
                <a:srgbClr val="FFFFFF"/>
              </a:solidFill>
            </a:endParaRPr>
          </a:p>
        </p:txBody>
      </p:sp>
      <p:sp>
        <p:nvSpPr>
          <p:cNvPr id="32" name="Rectangle 31"/>
          <p:cNvSpPr/>
          <p:nvPr/>
        </p:nvSpPr>
        <p:spPr bwMode="auto">
          <a:xfrm>
            <a:off x="9151651"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3672" spc="-102" dirty="0">
                <a:solidFill>
                  <a:srgbClr val="FFFFFF"/>
                </a:solidFill>
                <a:latin typeface="Segoe UI Light"/>
              </a:rPr>
              <a:t>&gt;1 </a:t>
            </a:r>
            <a:r>
              <a:rPr lang="en-US" sz="3672" spc="-102" dirty="0" smtClean="0">
                <a:solidFill>
                  <a:srgbClr val="FFFFFF"/>
                </a:solidFill>
                <a:latin typeface="Segoe UI Light"/>
              </a:rPr>
              <a:t>Billion </a:t>
            </a:r>
            <a:r>
              <a:rPr lang="en-US" sz="2000" spc="-102" dirty="0">
                <a:solidFill>
                  <a:srgbClr val="FFFFFF"/>
                </a:solidFill>
                <a:latin typeface="Segoe UI Light"/>
              </a:rPr>
              <a:t>authentications every day on Azure AD</a:t>
            </a:r>
            <a:endParaRPr lang="en-US" sz="2000" dirty="0">
              <a:solidFill>
                <a:srgbClr val="FFFFFF"/>
              </a:solidFill>
            </a:endParaRPr>
          </a:p>
        </p:txBody>
      </p:sp>
      <p:sp>
        <p:nvSpPr>
          <p:cNvPr id="21" name="Rectangle 20"/>
          <p:cNvSpPr/>
          <p:nvPr/>
        </p:nvSpPr>
        <p:spPr bwMode="auto">
          <a:xfrm>
            <a:off x="915165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72322" fontAlgn="base">
              <a:spcBef>
                <a:spcPct val="0"/>
              </a:spcBef>
              <a:spcAft>
                <a:spcPct val="0"/>
              </a:spcAft>
            </a:pPr>
            <a:r>
              <a:rPr lang="en-US" dirty="0">
                <a:solidFill>
                  <a:srgbClr val="FFFFFF"/>
                </a:solidFill>
                <a:latin typeface="Segoe UI Light"/>
              </a:rPr>
              <a:t>More than </a:t>
            </a:r>
          </a:p>
          <a:p>
            <a:pPr defTabSz="672322" fontAlgn="base">
              <a:spcBef>
                <a:spcPct val="0"/>
              </a:spcBef>
              <a:spcAft>
                <a:spcPct val="0"/>
              </a:spcAft>
            </a:pPr>
            <a:r>
              <a:rPr lang="en-US" sz="4000" dirty="0">
                <a:solidFill>
                  <a:srgbClr val="FFFFFF"/>
                </a:solidFill>
                <a:latin typeface="Segoe UI Light"/>
              </a:rPr>
              <a:t>500 M</a:t>
            </a:r>
            <a:r>
              <a:rPr lang="en-US" sz="1400" dirty="0">
                <a:solidFill>
                  <a:srgbClr val="FFFFFF"/>
                </a:solidFill>
                <a:latin typeface="Segoe UI Light"/>
              </a:rPr>
              <a:t> </a:t>
            </a:r>
            <a:r>
              <a:rPr lang="en-US" dirty="0">
                <a:solidFill>
                  <a:srgbClr val="FFFFFF"/>
                </a:solidFill>
                <a:latin typeface="Segoe UI Light"/>
              </a:rPr>
              <a:t>objects hosted on Azure Active Directory</a:t>
            </a:r>
            <a:endParaRPr lang="en-US" sz="1400" dirty="0">
              <a:solidFill>
                <a:srgbClr val="FFFFFF"/>
              </a:solidFill>
              <a:latin typeface="Segoe UI Light"/>
            </a:endParaRPr>
          </a:p>
        </p:txBody>
      </p:sp>
      <p:grpSp>
        <p:nvGrpSpPr>
          <p:cNvPr id="86" name="Group 85"/>
          <p:cNvGrpSpPr/>
          <p:nvPr/>
        </p:nvGrpSpPr>
        <p:grpSpPr>
          <a:xfrm>
            <a:off x="7043485" y="1287462"/>
            <a:ext cx="2108166" cy="2148507"/>
            <a:chOff x="6955020" y="1339219"/>
            <a:chExt cx="2067310" cy="2106870"/>
          </a:xfrm>
        </p:grpSpPr>
        <p:sp>
          <p:nvSpPr>
            <p:cNvPr id="15" name="Rectangle 14"/>
            <p:cNvSpPr/>
            <p:nvPr/>
          </p:nvSpPr>
          <p:spPr bwMode="auto">
            <a:xfrm>
              <a:off x="6955020" y="1339219"/>
              <a:ext cx="2067310" cy="2061858"/>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1836" dirty="0">
                  <a:solidFill>
                    <a:srgbClr val="FFFFFF"/>
                  </a:solidFill>
                  <a:latin typeface="Segoe UI Light"/>
                </a:rPr>
                <a:t>Azure AD manages identity data for  </a:t>
              </a:r>
            </a:p>
            <a:p>
              <a:pPr defTabSz="685701" fontAlgn="base">
                <a:spcBef>
                  <a:spcPct val="0"/>
                </a:spcBef>
                <a:spcAft>
                  <a:spcPct val="0"/>
                </a:spcAft>
              </a:pPr>
              <a:r>
                <a:rPr lang="en-US" sz="3264" dirty="0" smtClean="0">
                  <a:solidFill>
                    <a:srgbClr val="FFFFFF"/>
                  </a:solidFill>
                  <a:latin typeface="Segoe UI Light"/>
                </a:rPr>
                <a:t>&gt;5 M </a:t>
              </a:r>
              <a:r>
                <a:rPr lang="en-US" sz="1836" dirty="0">
                  <a:solidFill>
                    <a:srgbClr val="FFFFFF"/>
                  </a:solidFill>
                  <a:latin typeface="Segoe UI Light"/>
                </a:rPr>
                <a:t>organizations</a:t>
              </a:r>
              <a:r>
                <a:rPr lang="en-US" sz="1428" dirty="0">
                  <a:solidFill>
                    <a:srgbClr val="FFFFFF"/>
                  </a:solidFill>
                  <a:latin typeface="Segoe UI Light"/>
                </a:rPr>
                <a:t> </a:t>
              </a:r>
            </a:p>
          </p:txBody>
        </p:sp>
        <p:sp>
          <p:nvSpPr>
            <p:cNvPr id="72" name="Rectangle 71"/>
            <p:cNvSpPr/>
            <p:nvPr/>
          </p:nvSpPr>
          <p:spPr>
            <a:xfrm>
              <a:off x="6972797" y="3212466"/>
              <a:ext cx="1897750" cy="233623"/>
            </a:xfrm>
            <a:prstGeom prst="rect">
              <a:avLst/>
            </a:prstGeom>
          </p:spPr>
          <p:txBody>
            <a:bodyPr wrap="square">
              <a:spAutoFit/>
            </a:bodyPr>
            <a:lstStyle/>
            <a:p>
              <a:pPr defTabSz="685701" fontAlgn="base">
                <a:spcBef>
                  <a:spcPts val="306"/>
                </a:spcBef>
                <a:spcAft>
                  <a:spcPct val="0"/>
                </a:spcAft>
              </a:pPr>
              <a:endParaRPr lang="en-US" sz="918" dirty="0">
                <a:solidFill>
                  <a:srgbClr val="FFFFFF">
                    <a:alpha val="60000"/>
                  </a:srgbClr>
                </a:solidFill>
              </a:endParaRPr>
            </a:p>
          </p:txBody>
        </p:sp>
      </p:grpSp>
      <p:sp>
        <p:nvSpPr>
          <p:cNvPr id="12" name="Rectangle 11"/>
          <p:cNvSpPr/>
          <p:nvPr/>
        </p:nvSpPr>
        <p:spPr bwMode="auto">
          <a:xfrm>
            <a:off x="493532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r>
              <a:rPr lang="en-US" sz="4080" dirty="0">
                <a:solidFill>
                  <a:srgbClr val="FFFFFF"/>
                </a:solidFill>
                <a:latin typeface="Segoe UI Light"/>
              </a:rPr>
              <a:t>86% </a:t>
            </a:r>
          </a:p>
          <a:p>
            <a:pPr defTabSz="685701" fontAlgn="base">
              <a:spcBef>
                <a:spcPct val="0"/>
              </a:spcBef>
              <a:spcAft>
                <a:spcPct val="0"/>
              </a:spcAft>
            </a:pPr>
            <a:r>
              <a:rPr lang="en-US" sz="1400" dirty="0">
                <a:solidFill>
                  <a:srgbClr val="FFFFFF"/>
                </a:solidFill>
                <a:latin typeface="Segoe UI Light"/>
              </a:rPr>
              <a:t>of Fortune 500 companies on Microsoft Cloud (Azure, O365, CRM Online and </a:t>
            </a:r>
            <a:r>
              <a:rPr lang="en-US" sz="1400" dirty="0" err="1">
                <a:solidFill>
                  <a:srgbClr val="FFFFFF"/>
                </a:solidFill>
                <a:latin typeface="Segoe UI Light"/>
              </a:rPr>
              <a:t>PowerBI</a:t>
            </a:r>
            <a:r>
              <a:rPr lang="en-US" sz="1400" dirty="0" smtClean="0">
                <a:solidFill>
                  <a:srgbClr val="FFFFFF"/>
                </a:solidFill>
                <a:latin typeface="Calibri" panose="020F0502020204030204"/>
              </a:rPr>
              <a:t>)</a:t>
            </a:r>
          </a:p>
          <a:p>
            <a:pPr defTabSz="685701" fontAlgn="base">
              <a:spcBef>
                <a:spcPct val="0"/>
              </a:spcBef>
              <a:spcAft>
                <a:spcPct val="0"/>
              </a:spcAft>
            </a:pPr>
            <a:endParaRPr lang="en-US" sz="1071" dirty="0">
              <a:solidFill>
                <a:srgbClr val="FFFFFF"/>
              </a:solidFill>
            </a:endParaRPr>
          </a:p>
        </p:txBody>
      </p:sp>
      <p:sp>
        <p:nvSpPr>
          <p:cNvPr id="62" name="Rectangle 61"/>
          <p:cNvSpPr/>
          <p:nvPr/>
        </p:nvSpPr>
        <p:spPr>
          <a:xfrm>
            <a:off x="391453" y="6319031"/>
            <a:ext cx="1906694" cy="549741"/>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srgbClr val="FFFFFF"/>
              </a:solidFill>
            </a:endParaRPr>
          </a:p>
        </p:txBody>
      </p:sp>
      <p:grpSp>
        <p:nvGrpSpPr>
          <p:cNvPr id="69" name="Group 68"/>
          <p:cNvGrpSpPr/>
          <p:nvPr/>
        </p:nvGrpSpPr>
        <p:grpSpPr>
          <a:xfrm>
            <a:off x="-372876" y="6484857"/>
            <a:ext cx="6108009" cy="1272434"/>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56" name="Rectangle 55"/>
          <p:cNvSpPr/>
          <p:nvPr/>
        </p:nvSpPr>
        <p:spPr bwMode="auto">
          <a:xfrm>
            <a:off x="488876" y="5774611"/>
            <a:ext cx="2322383" cy="1219421"/>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3312" y="5985028"/>
            <a:ext cx="618133" cy="1009002"/>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4" name="Title 3"/>
          <p:cNvSpPr>
            <a:spLocks noGrp="1"/>
          </p:cNvSpPr>
          <p:nvPr>
            <p:ph type="title"/>
          </p:nvPr>
        </p:nvSpPr>
        <p:spPr/>
        <p:txBody>
          <a:bodyPr>
            <a:noAutofit/>
          </a:bodyPr>
          <a:lstStyle/>
          <a:p>
            <a:r>
              <a:rPr lang="en-US" sz="4896" dirty="0" smtClean="0"/>
              <a:t>Azure AD by the Numbers</a:t>
            </a:r>
            <a:endParaRPr lang="en-US" sz="4896" dirty="0"/>
          </a:p>
        </p:txBody>
      </p:sp>
      <p:grpSp>
        <p:nvGrpSpPr>
          <p:cNvPr id="36" name="Group 35"/>
          <p:cNvGrpSpPr/>
          <p:nvPr/>
        </p:nvGrpSpPr>
        <p:grpSpPr>
          <a:xfrm>
            <a:off x="1765" y="6072514"/>
            <a:ext cx="1067747" cy="926495"/>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grpSp>
        <p:nvGrpSpPr>
          <p:cNvPr id="43" name="Group 42"/>
          <p:cNvGrpSpPr/>
          <p:nvPr/>
        </p:nvGrpSpPr>
        <p:grpSpPr>
          <a:xfrm>
            <a:off x="1108160" y="5399017"/>
            <a:ext cx="1225708" cy="1599993"/>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pic>
        <p:nvPicPr>
          <p:cNvPr id="76" name="Picture 75"/>
          <p:cNvPicPr>
            <a:picLocks noChangeAspect="1"/>
          </p:cNvPicPr>
          <p:nvPr/>
        </p:nvPicPr>
        <p:blipFill>
          <a:blip r:embed="rId3"/>
          <a:stretch>
            <a:fillRect/>
          </a:stretch>
        </p:blipFill>
        <p:spPr>
          <a:xfrm>
            <a:off x="357947" y="1387752"/>
            <a:ext cx="2706146" cy="1820725"/>
          </a:xfrm>
          <a:prstGeom prst="rect">
            <a:avLst/>
          </a:prstGeom>
        </p:spPr>
      </p:pic>
      <p:pic>
        <p:nvPicPr>
          <p:cNvPr id="77" name="Picture 76"/>
          <p:cNvPicPr>
            <a:picLocks noChangeAspect="1"/>
          </p:cNvPicPr>
          <p:nvPr/>
        </p:nvPicPr>
        <p:blipFill>
          <a:blip r:embed="rId3"/>
          <a:stretch>
            <a:fillRect/>
          </a:stretch>
        </p:blipFill>
        <p:spPr>
          <a:xfrm>
            <a:off x="642925" y="1582664"/>
            <a:ext cx="2706146" cy="1820725"/>
          </a:xfrm>
          <a:prstGeom prst="rect">
            <a:avLst/>
          </a:prstGeom>
        </p:spPr>
      </p:pic>
      <p:pic>
        <p:nvPicPr>
          <p:cNvPr id="78" name="Picture 77"/>
          <p:cNvPicPr>
            <a:picLocks noChangeAspect="1"/>
          </p:cNvPicPr>
          <p:nvPr/>
        </p:nvPicPr>
        <p:blipFill>
          <a:blip r:embed="rId4"/>
          <a:stretch>
            <a:fillRect/>
          </a:stretch>
        </p:blipFill>
        <p:spPr>
          <a:xfrm>
            <a:off x="1536144" y="2208061"/>
            <a:ext cx="919705" cy="919705"/>
          </a:xfrm>
          <a:prstGeom prst="rect">
            <a:avLst/>
          </a:prstGeom>
        </p:spPr>
      </p:pic>
      <p:sp>
        <p:nvSpPr>
          <p:cNvPr id="2" name="TextBox 1"/>
          <p:cNvSpPr txBox="1"/>
          <p:nvPr/>
        </p:nvSpPr>
        <p:spPr>
          <a:xfrm>
            <a:off x="4720521" y="5870859"/>
            <a:ext cx="6754093"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Every Office 365 and Microsoft Azure customer</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uses Azure Active directory</a:t>
            </a:r>
          </a:p>
        </p:txBody>
      </p:sp>
    </p:spTree>
    <p:extLst>
      <p:ext uri="{BB962C8B-B14F-4D97-AF65-F5344CB8AC3E}">
        <p14:creationId xmlns:p14="http://schemas.microsoft.com/office/powerpoint/2010/main" val="4874938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Native Clients, and Azure AD</a:t>
            </a:r>
            <a:endParaRPr lang="en-US" dirty="0"/>
          </a:p>
        </p:txBody>
      </p:sp>
    </p:spTree>
    <p:extLst>
      <p:ext uri="{BB962C8B-B14F-4D97-AF65-F5344CB8AC3E}">
        <p14:creationId xmlns:p14="http://schemas.microsoft.com/office/powerpoint/2010/main" val="6253954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Native Clients and Identity</a:t>
            </a:r>
            <a:endParaRPr lang="en-US" dirty="0"/>
          </a:p>
        </p:txBody>
      </p:sp>
      <p:sp>
        <p:nvSpPr>
          <p:cNvPr id="25" name="Rectangle 24"/>
          <p:cNvSpPr/>
          <p:nvPr/>
        </p:nvSpPr>
        <p:spPr>
          <a:xfrm>
            <a:off x="351679" y="1212849"/>
            <a:ext cx="3058878" cy="4657412"/>
          </a:xfrm>
          <a:prstGeom prst="rect">
            <a:avLst/>
          </a:prstGeom>
          <a:noFill/>
          <a:ln w="38100">
            <a:solidFill>
              <a:srgbClr val="0000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endParaRPr lang="en-US" sz="1100" dirty="0">
              <a:gradFill>
                <a:gsLst>
                  <a:gs pos="0">
                    <a:srgbClr val="FFFFFF"/>
                  </a:gs>
                  <a:gs pos="100000">
                    <a:srgbClr val="FFFFFF"/>
                  </a:gs>
                </a:gsLst>
                <a:lin ang="5400000" scaled="0"/>
              </a:gradFill>
            </a:endParaRPr>
          </a:p>
        </p:txBody>
      </p:sp>
      <p:sp>
        <p:nvSpPr>
          <p:cNvPr id="14" name="Rectangle 13"/>
          <p:cNvSpPr/>
          <p:nvPr/>
        </p:nvSpPr>
        <p:spPr>
          <a:xfrm>
            <a:off x="756515" y="1582411"/>
            <a:ext cx="2185121" cy="1961222"/>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3" name="Can 2"/>
          <p:cNvSpPr/>
          <p:nvPr/>
        </p:nvSpPr>
        <p:spPr bwMode="auto">
          <a:xfrm>
            <a:off x="929063" y="4313951"/>
            <a:ext cx="945774" cy="1006972"/>
          </a:xfrm>
          <a:prstGeom prst="can">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8" name="Rectangle 7"/>
          <p:cNvSpPr/>
          <p:nvPr/>
        </p:nvSpPr>
        <p:spPr>
          <a:xfrm>
            <a:off x="756516" y="3649662"/>
            <a:ext cx="2185121" cy="1904999"/>
          </a:xfrm>
          <a:prstGeom prst="rect">
            <a:avLst/>
          </a:prstGeom>
          <a:noFill/>
          <a:ln w="28575">
            <a:solidFill>
              <a:schemeClr val="tx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1100" dirty="0">
              <a:solidFill>
                <a:schemeClr val="bg2">
                  <a:lumMod val="85000"/>
                </a:schemeClr>
              </a:solidFill>
            </a:endParaRPr>
          </a:p>
        </p:txBody>
      </p:sp>
      <p:grpSp>
        <p:nvGrpSpPr>
          <p:cNvPr id="57" name="Group 56"/>
          <p:cNvGrpSpPr/>
          <p:nvPr/>
        </p:nvGrpSpPr>
        <p:grpSpPr>
          <a:xfrm>
            <a:off x="3325950" y="4593891"/>
            <a:ext cx="914400" cy="1610999"/>
            <a:chOff x="6599237" y="4259262"/>
            <a:chExt cx="914400" cy="1610999"/>
          </a:xfrm>
        </p:grpSpPr>
        <p:sp>
          <p:nvSpPr>
            <p:cNvPr id="54" name="Rounded Rectangle 53"/>
            <p:cNvSpPr/>
            <p:nvPr/>
          </p:nvSpPr>
          <p:spPr bwMode="auto">
            <a:xfrm>
              <a:off x="6599237" y="4259262"/>
              <a:ext cx="914400" cy="1610999"/>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6637337" y="4516014"/>
              <a:ext cx="838200" cy="1023283"/>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6980237" y="5628579"/>
              <a:ext cx="152400" cy="152400"/>
            </a:xfrm>
            <a:prstGeom prst="ellipse">
              <a:avLst/>
            </a:prstGeom>
            <a:solidFill>
              <a:schemeClr val="tx1">
                <a:lumMod val="60000"/>
                <a:lumOff val="40000"/>
              </a:schemeClr>
            </a:solidFill>
            <a:ln w="31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100" dirty="0">
                <a:gradFill>
                  <a:gsLst>
                    <a:gs pos="0">
                      <a:srgbClr val="FFFFFF"/>
                    </a:gs>
                    <a:gs pos="100000">
                      <a:srgbClr val="FFFFFF"/>
                    </a:gs>
                  </a:gsLst>
                  <a:lin ang="5400000" scaled="0"/>
                </a:gradFill>
              </a:endParaRPr>
            </a:p>
          </p:txBody>
        </p:sp>
      </p:grpSp>
      <p:grpSp>
        <p:nvGrpSpPr>
          <p:cNvPr id="61" name="Group 60"/>
          <p:cNvGrpSpPr/>
          <p:nvPr/>
        </p:nvGrpSpPr>
        <p:grpSpPr>
          <a:xfrm>
            <a:off x="1986674" y="4709466"/>
            <a:ext cx="713653" cy="339761"/>
            <a:chOff x="6268098" y="3733800"/>
            <a:chExt cx="1280439" cy="609600"/>
          </a:xfrm>
          <a:solidFill>
            <a:schemeClr val="tx1">
              <a:lumMod val="60000"/>
              <a:lumOff val="40000"/>
            </a:schemeClr>
          </a:solidFill>
        </p:grpSpPr>
        <p:sp>
          <p:nvSpPr>
            <p:cNvPr id="62" name="Rectangle 61"/>
            <p:cNvSpPr/>
            <p:nvPr/>
          </p:nvSpPr>
          <p:spPr bwMode="auto">
            <a:xfrm>
              <a:off x="6780212" y="3946398"/>
              <a:ext cx="768325" cy="184404"/>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3" name="Rectangle 62"/>
            <p:cNvSpPr/>
            <p:nvPr/>
          </p:nvSpPr>
          <p:spPr bwMode="auto">
            <a:xfrm>
              <a:off x="7386540"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4" name="Donut 63"/>
            <p:cNvSpPr/>
            <p:nvPr/>
          </p:nvSpPr>
          <p:spPr bwMode="auto">
            <a:xfrm>
              <a:off x="6268098" y="3733800"/>
              <a:ext cx="588314" cy="609600"/>
            </a:xfrm>
            <a:prstGeom prst="donu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5" name="Rectangle 64"/>
            <p:cNvSpPr/>
            <p:nvPr/>
          </p:nvSpPr>
          <p:spPr bwMode="auto">
            <a:xfrm>
              <a:off x="7210778" y="4114800"/>
              <a:ext cx="129038" cy="15240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
        <p:nvSpPr>
          <p:cNvPr id="46" name="Oval 45"/>
          <p:cNvSpPr/>
          <p:nvPr/>
        </p:nvSpPr>
        <p:spPr bwMode="auto">
          <a:xfrm>
            <a:off x="10965518" y="1154636"/>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pic>
        <p:nvPicPr>
          <p:cNvPr id="17" name="Picture 16"/>
          <p:cNvPicPr>
            <a:picLocks noChangeAspect="1"/>
          </p:cNvPicPr>
          <p:nvPr>
            <p:custDataLst>
              <p:custData r:id="rId1"/>
            </p:custDataLst>
          </p:nvPr>
        </p:nvPicPr>
        <p:blipFill>
          <a:blip r:embed="rId10"/>
          <a:stretch>
            <a:fillRect/>
          </a:stretch>
        </p:blipFill>
        <p:spPr>
          <a:xfrm>
            <a:off x="3367599" y="4751136"/>
            <a:ext cx="853701" cy="1139574"/>
          </a:xfrm>
          <a:prstGeom prst="rect">
            <a:avLst/>
          </a:prstGeom>
        </p:spPr>
      </p:pic>
      <p:grpSp>
        <p:nvGrpSpPr>
          <p:cNvPr id="18" name="Group 17"/>
          <p:cNvGrpSpPr/>
          <p:nvPr>
            <p:custDataLst>
              <p:custData r:id="rId2"/>
            </p:custDataLst>
          </p:nvPr>
        </p:nvGrpSpPr>
        <p:grpSpPr>
          <a:xfrm>
            <a:off x="6827837" y="5084077"/>
            <a:ext cx="1769414" cy="1758262"/>
            <a:chOff x="7132627" y="3532820"/>
            <a:chExt cx="1769414" cy="1758262"/>
          </a:xfrm>
        </p:grpSpPr>
        <p:sp>
          <p:nvSpPr>
            <p:cNvPr id="19" name="Rectangle 18"/>
            <p:cNvSpPr/>
            <p:nvPr/>
          </p:nvSpPr>
          <p:spPr bwMode="auto">
            <a:xfrm rot="2561021">
              <a:off x="7515003" y="3964259"/>
              <a:ext cx="1006882" cy="113197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21"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2"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3"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pic>
        <p:nvPicPr>
          <p:cNvPr id="26" name="Picture 12"/>
          <p:cNvPicPr>
            <a:picLocks noChangeAspect="1" noChangeArrowheads="1"/>
          </p:cNvPicPr>
          <p:nvPr>
            <p:custDataLst>
              <p:custData r:id="rId3"/>
            </p:custDataLst>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5061996" y="3524878"/>
            <a:ext cx="998034" cy="7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custDataLst>
              <p:custData r:id="rId4"/>
            </p:custDataLst>
          </p:nvPr>
        </p:nvGrpSpPr>
        <p:grpSpPr>
          <a:xfrm>
            <a:off x="10492758" y="1238101"/>
            <a:ext cx="599457" cy="570912"/>
            <a:chOff x="4546960" y="3332224"/>
            <a:chExt cx="1440164" cy="1371585"/>
          </a:xfrm>
        </p:grpSpPr>
        <p:sp>
          <p:nvSpPr>
            <p:cNvPr id="28" name="Regular Pentagon 27"/>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custDataLst>
              <p:custData r:id="rId5"/>
            </p:custDataLst>
          </p:nvPr>
        </p:nvGrpSpPr>
        <p:grpSpPr>
          <a:xfrm>
            <a:off x="1101877" y="4513165"/>
            <a:ext cx="599457" cy="570912"/>
            <a:chOff x="4546960" y="3332224"/>
            <a:chExt cx="1440164" cy="1371585"/>
          </a:xfrm>
        </p:grpSpPr>
        <p:sp>
          <p:nvSpPr>
            <p:cNvPr id="33" name="Regular Pentagon 32"/>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4"/>
            <p:cNvPicPr>
              <a:picLocks noChangeAspect="1" noChangeArrowheads="1"/>
            </p:cNvPicPr>
            <p:nvPr/>
          </p:nvPicPr>
          <p:blipFill>
            <a:blip r:embed="rId12"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Group 34"/>
          <p:cNvGrpSpPr/>
          <p:nvPr>
            <p:custDataLst>
              <p:custData r:id="rId6"/>
            </p:custDataLst>
          </p:nvPr>
        </p:nvGrpSpPr>
        <p:grpSpPr>
          <a:xfrm>
            <a:off x="1312863" y="2697163"/>
            <a:ext cx="914400" cy="457200"/>
            <a:chOff x="726069" y="2945226"/>
            <a:chExt cx="914400" cy="457200"/>
          </a:xfrm>
        </p:grpSpPr>
        <p:sp>
          <p:nvSpPr>
            <p:cNvPr id="36" name="Rectangle 35"/>
            <p:cNvSpPr/>
            <p:nvPr/>
          </p:nvSpPr>
          <p:spPr bwMode="auto">
            <a:xfrm>
              <a:off x="726069" y="294522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37" name="Picture 12"/>
            <p:cNvPicPr>
              <a:picLocks noChangeAspect="1" noChangeArrowheads="1"/>
            </p:cNvPicPr>
            <p:nvPr/>
          </p:nvPicPr>
          <p:blipFill>
            <a:blip r:embed="rId11"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p:cNvGrpSpPr/>
          <p:nvPr>
            <p:custDataLst>
              <p:custData r:id="rId7"/>
            </p:custDataLst>
          </p:nvPr>
        </p:nvGrpSpPr>
        <p:grpSpPr>
          <a:xfrm>
            <a:off x="1306948" y="3124220"/>
            <a:ext cx="914400" cy="457200"/>
            <a:chOff x="726069" y="4194906"/>
            <a:chExt cx="914400" cy="457200"/>
          </a:xfrm>
        </p:grpSpPr>
        <p:sp>
          <p:nvSpPr>
            <p:cNvPr id="39" name="Rectangle 38"/>
            <p:cNvSpPr/>
            <p:nvPr/>
          </p:nvSpPr>
          <p:spPr bwMode="auto">
            <a:xfrm>
              <a:off x="726069" y="419490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935994" y="4289054"/>
              <a:ext cx="494550" cy="253290"/>
              <a:chOff x="935994" y="3672021"/>
              <a:chExt cx="494550" cy="253290"/>
            </a:xfrm>
          </p:grpSpPr>
          <p:pic>
            <p:nvPicPr>
              <p:cNvPr id="41" name="Picture 40"/>
              <p:cNvPicPr>
                <a:picLocks noChangeAspect="1"/>
              </p:cNvPicPr>
              <p:nvPr/>
            </p:nvPicPr>
            <p:blipFill>
              <a:blip r:embed="rId10"/>
              <a:stretch>
                <a:fillRect/>
              </a:stretch>
            </p:blipFill>
            <p:spPr>
              <a:xfrm>
                <a:off x="935994" y="3672021"/>
                <a:ext cx="189750" cy="253290"/>
              </a:xfrm>
              <a:prstGeom prst="rect">
                <a:avLst/>
              </a:prstGeom>
            </p:spPr>
          </p:pic>
          <p:pic>
            <p:nvPicPr>
              <p:cNvPr id="42" name="Picture 41"/>
              <p:cNvPicPr>
                <a:picLocks noChangeAspect="1"/>
              </p:cNvPicPr>
              <p:nvPr/>
            </p:nvPicPr>
            <p:blipFill>
              <a:blip r:embed="rId13"/>
              <a:stretch>
                <a:fillRect/>
              </a:stretch>
            </p:blipFill>
            <p:spPr>
              <a:xfrm>
                <a:off x="1216508" y="3673907"/>
                <a:ext cx="214036" cy="249517"/>
              </a:xfrm>
              <a:prstGeom prst="rect">
                <a:avLst/>
              </a:prstGeom>
            </p:spPr>
          </p:pic>
        </p:grpSp>
      </p:grpSp>
    </p:spTree>
    <p:extLst>
      <p:ext uri="{BB962C8B-B14F-4D97-AF65-F5344CB8AC3E}">
        <p14:creationId xmlns:p14="http://schemas.microsoft.com/office/powerpoint/2010/main" val="35397256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Native Clients, Identity and Azure AD</a:t>
            </a:r>
            <a:endParaRPr lang="en-US" dirty="0"/>
          </a:p>
        </p:txBody>
      </p:sp>
      <p:grpSp>
        <p:nvGrpSpPr>
          <p:cNvPr id="49" name="Group 48"/>
          <p:cNvGrpSpPr/>
          <p:nvPr>
            <p:custDataLst>
              <p:custData r:id="rId1"/>
            </p:custDataLst>
          </p:nvPr>
        </p:nvGrpSpPr>
        <p:grpSpPr>
          <a:xfrm>
            <a:off x="6724046" y="3587666"/>
            <a:ext cx="3571884" cy="3124201"/>
            <a:chOff x="901522" y="6181270"/>
            <a:chExt cx="3571884" cy="3124201"/>
          </a:xfrm>
        </p:grpSpPr>
        <p:sp>
          <p:nvSpPr>
            <p:cNvPr id="50" name="Rounded Rectangle 49"/>
            <p:cNvSpPr/>
            <p:nvPr/>
          </p:nvSpPr>
          <p:spPr bwMode="auto">
            <a:xfrm>
              <a:off x="2003404" y="6213817"/>
              <a:ext cx="2457439" cy="3091654"/>
            </a:xfrm>
            <a:prstGeom prst="roundRect">
              <a:avLst/>
            </a:prstGeom>
            <a:solidFill>
              <a:schemeClr val="bg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1" name="Group 50"/>
            <p:cNvGrpSpPr/>
            <p:nvPr/>
          </p:nvGrpSpPr>
          <p:grpSpPr>
            <a:xfrm>
              <a:off x="901522" y="6213816"/>
              <a:ext cx="1769414" cy="1758262"/>
              <a:chOff x="7132627" y="3532820"/>
              <a:chExt cx="1769414" cy="1758262"/>
            </a:xfrm>
          </p:grpSpPr>
          <p:sp>
            <p:nvSpPr>
              <p:cNvPr id="53" name="Rectangle 52"/>
              <p:cNvSpPr/>
              <p:nvPr/>
            </p:nvSpPr>
            <p:spPr bwMode="auto">
              <a:xfrm rot="2561021">
                <a:off x="7515003" y="3964259"/>
                <a:ext cx="1006882" cy="11319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4"/>
              <p:cNvGrpSpPr>
                <a:grpSpLocks noChangeAspect="1"/>
              </p:cNvGrpSpPr>
              <p:nvPr/>
            </p:nvGrpSpPr>
            <p:grpSpPr bwMode="auto">
              <a:xfrm>
                <a:off x="7132627" y="3532820"/>
                <a:ext cx="1769414" cy="1758262"/>
                <a:chOff x="3125" y="1415"/>
                <a:chExt cx="1586" cy="1576"/>
              </a:xfrm>
              <a:solidFill>
                <a:schemeClr val="tx1">
                  <a:lumMod val="50000"/>
                </a:schemeClr>
              </a:solidFill>
            </p:grpSpPr>
            <p:sp>
              <p:nvSpPr>
                <p:cNvPr id="55"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56"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57"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sp>
          <p:nvSpPr>
            <p:cNvPr id="52" name="TextBox 51"/>
            <p:cNvSpPr txBox="1"/>
            <p:nvPr/>
          </p:nvSpPr>
          <p:spPr>
            <a:xfrm>
              <a:off x="2092883" y="6181270"/>
              <a:ext cx="2380523" cy="489365"/>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c</a:t>
              </a:r>
              <a:r>
                <a:rPr lang="en-US" sz="1400" dirty="0" smtClean="0">
                  <a:gradFill>
                    <a:gsLst>
                      <a:gs pos="2917">
                        <a:schemeClr val="tx1"/>
                      </a:gs>
                      <a:gs pos="30000">
                        <a:schemeClr val="tx1"/>
                      </a:gs>
                    </a:gsLst>
                    <a:lin ang="5400000" scaled="0"/>
                  </a:gradFill>
                </a:rPr>
                <a:t>ontoso.onmicrosoft.com</a:t>
              </a:r>
            </a:p>
          </p:txBody>
        </p:sp>
      </p:grpSp>
      <p:sp>
        <p:nvSpPr>
          <p:cNvPr id="61" name="Rectangle 60"/>
          <p:cNvSpPr/>
          <p:nvPr/>
        </p:nvSpPr>
        <p:spPr>
          <a:xfrm>
            <a:off x="351678" y="1212849"/>
            <a:ext cx="3805827" cy="5497196"/>
          </a:xfrm>
          <a:prstGeom prst="rect">
            <a:avLst/>
          </a:prstGeom>
          <a:noFill/>
          <a:ln w="38100">
            <a:solidFill>
              <a:srgbClr val="000000"/>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endParaRPr lang="en-US" sz="1100" dirty="0">
              <a:gradFill>
                <a:gsLst>
                  <a:gs pos="0">
                    <a:srgbClr val="FFFFFF"/>
                  </a:gs>
                  <a:gs pos="100000">
                    <a:srgbClr val="FFFFFF"/>
                  </a:gs>
                </a:gsLst>
                <a:lin ang="5400000" scaled="0"/>
              </a:gradFill>
            </a:endParaRPr>
          </a:p>
        </p:txBody>
      </p:sp>
      <p:sp>
        <p:nvSpPr>
          <p:cNvPr id="62" name="Rectangle 61"/>
          <p:cNvSpPr/>
          <p:nvPr/>
        </p:nvSpPr>
        <p:spPr>
          <a:xfrm>
            <a:off x="756515" y="1582411"/>
            <a:ext cx="3055161" cy="1762451"/>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63" name="Can 62"/>
          <p:cNvSpPr/>
          <p:nvPr/>
        </p:nvSpPr>
        <p:spPr bwMode="auto">
          <a:xfrm>
            <a:off x="929062" y="3725862"/>
            <a:ext cx="2730517" cy="1752599"/>
          </a:xfrm>
          <a:prstGeom prst="can">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1050" dirty="0">
              <a:solidFill>
                <a:schemeClr val="accent1">
                  <a:lumMod val="75000"/>
                </a:schemeClr>
              </a:solidFill>
            </a:endParaRPr>
          </a:p>
        </p:txBody>
      </p:sp>
      <p:sp>
        <p:nvSpPr>
          <p:cNvPr id="64" name="Rectangle 63"/>
          <p:cNvSpPr/>
          <p:nvPr/>
        </p:nvSpPr>
        <p:spPr>
          <a:xfrm>
            <a:off x="756516" y="3519684"/>
            <a:ext cx="3055160" cy="2034977"/>
          </a:xfrm>
          <a:prstGeom prst="rect">
            <a:avLst/>
          </a:prstGeom>
          <a:noFill/>
          <a:ln w="28575">
            <a:solidFill>
              <a:schemeClr val="tx1">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1100" dirty="0">
              <a:solidFill>
                <a:schemeClr val="bg2">
                  <a:lumMod val="85000"/>
                </a:schemeClr>
              </a:solidFill>
            </a:endParaRPr>
          </a:p>
        </p:txBody>
      </p:sp>
      <p:grpSp>
        <p:nvGrpSpPr>
          <p:cNvPr id="68" name="Group 67"/>
          <p:cNvGrpSpPr/>
          <p:nvPr/>
        </p:nvGrpSpPr>
        <p:grpSpPr>
          <a:xfrm>
            <a:off x="4016752" y="5340728"/>
            <a:ext cx="914400" cy="1610999"/>
            <a:chOff x="6599237" y="4259262"/>
            <a:chExt cx="914400" cy="1610999"/>
          </a:xfrm>
        </p:grpSpPr>
        <p:sp>
          <p:nvSpPr>
            <p:cNvPr id="69" name="Rounded Rectangle 68"/>
            <p:cNvSpPr/>
            <p:nvPr/>
          </p:nvSpPr>
          <p:spPr bwMode="auto">
            <a:xfrm>
              <a:off x="6599237" y="4259262"/>
              <a:ext cx="914400" cy="1610999"/>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6637337" y="4516014"/>
              <a:ext cx="838200" cy="1023283"/>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6980237" y="5628579"/>
              <a:ext cx="152400" cy="152400"/>
            </a:xfrm>
            <a:prstGeom prst="ellipse">
              <a:avLst/>
            </a:prstGeom>
            <a:solidFill>
              <a:schemeClr val="tx1">
                <a:lumMod val="60000"/>
                <a:lumOff val="40000"/>
              </a:schemeClr>
            </a:solidFill>
            <a:ln w="31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100" dirty="0">
                <a:gradFill>
                  <a:gsLst>
                    <a:gs pos="0">
                      <a:srgbClr val="FFFFFF"/>
                    </a:gs>
                    <a:gs pos="100000">
                      <a:srgbClr val="FFFFFF"/>
                    </a:gs>
                  </a:gsLst>
                  <a:lin ang="5400000" scaled="0"/>
                </a:gradFill>
              </a:endParaRPr>
            </a:p>
          </p:txBody>
        </p:sp>
      </p:grpSp>
      <p:sp>
        <p:nvSpPr>
          <p:cNvPr id="81" name="Oval 80"/>
          <p:cNvSpPr/>
          <p:nvPr/>
        </p:nvSpPr>
        <p:spPr bwMode="auto">
          <a:xfrm>
            <a:off x="10965518" y="1154636"/>
            <a:ext cx="914400" cy="914400"/>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sp>
        <p:nvSpPr>
          <p:cNvPr id="82" name="Oval 81"/>
          <p:cNvSpPr/>
          <p:nvPr/>
        </p:nvSpPr>
        <p:spPr bwMode="auto">
          <a:xfrm>
            <a:off x="10994990" y="2296805"/>
            <a:ext cx="914400" cy="914400"/>
          </a:xfrm>
          <a:prstGeom prst="ellipse">
            <a:avLst/>
          </a:prstGeom>
          <a:solidFill>
            <a:srgbClr val="E3008C"/>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R2</a:t>
            </a:r>
            <a:endParaRPr lang="en-US" sz="1100" dirty="0">
              <a:gradFill>
                <a:gsLst>
                  <a:gs pos="0">
                    <a:srgbClr val="FFFFFF"/>
                  </a:gs>
                  <a:gs pos="100000">
                    <a:srgbClr val="FFFFFF"/>
                  </a:gs>
                </a:gsLst>
                <a:lin ang="5400000" scaled="0"/>
              </a:gradFill>
            </a:endParaRPr>
          </a:p>
        </p:txBody>
      </p:sp>
      <p:grpSp>
        <p:nvGrpSpPr>
          <p:cNvPr id="108" name="Group 107"/>
          <p:cNvGrpSpPr/>
          <p:nvPr/>
        </p:nvGrpSpPr>
        <p:grpSpPr>
          <a:xfrm>
            <a:off x="1793635" y="2335635"/>
            <a:ext cx="914400" cy="457200"/>
            <a:chOff x="726069" y="2945226"/>
            <a:chExt cx="914400" cy="457200"/>
          </a:xfrm>
        </p:grpSpPr>
        <p:sp>
          <p:nvSpPr>
            <p:cNvPr id="109" name="Rectangle 108"/>
            <p:cNvSpPr/>
            <p:nvPr/>
          </p:nvSpPr>
          <p:spPr bwMode="auto">
            <a:xfrm>
              <a:off x="726069" y="294522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10" name="Picture 12"/>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1030869" y="3062085"/>
              <a:ext cx="304800" cy="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1" name="Group 110"/>
          <p:cNvGrpSpPr/>
          <p:nvPr/>
        </p:nvGrpSpPr>
        <p:grpSpPr>
          <a:xfrm>
            <a:off x="1793635" y="2788196"/>
            <a:ext cx="914400" cy="457200"/>
            <a:chOff x="726069" y="4194906"/>
            <a:chExt cx="914400" cy="457200"/>
          </a:xfrm>
        </p:grpSpPr>
        <p:sp>
          <p:nvSpPr>
            <p:cNvPr id="112" name="Rectangle 111"/>
            <p:cNvSpPr/>
            <p:nvPr/>
          </p:nvSpPr>
          <p:spPr bwMode="auto">
            <a:xfrm>
              <a:off x="726069" y="4194906"/>
              <a:ext cx="914400" cy="457200"/>
            </a:xfrm>
            <a:prstGeom prst="rect">
              <a:avLst/>
            </a:prstGeom>
            <a:solidFill>
              <a:srgbClr val="FF0000"/>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dirty="0">
                <a:gradFill>
                  <a:gsLst>
                    <a:gs pos="0">
                      <a:srgbClr val="FFFFFF"/>
                    </a:gs>
                    <a:gs pos="100000">
                      <a:srgbClr val="FFFFFF"/>
                    </a:gs>
                  </a:gsLst>
                  <a:lin ang="5400000" scaled="0"/>
                </a:gradFill>
                <a:ea typeface="Segoe UI" pitchFamily="34" charset="0"/>
                <a:cs typeface="Segoe UI" pitchFamily="34" charset="0"/>
              </a:endParaRPr>
            </a:p>
          </p:txBody>
        </p:sp>
        <p:grpSp>
          <p:nvGrpSpPr>
            <p:cNvPr id="113" name="Group 112"/>
            <p:cNvGrpSpPr/>
            <p:nvPr/>
          </p:nvGrpSpPr>
          <p:grpSpPr>
            <a:xfrm>
              <a:off x="935994" y="4289054"/>
              <a:ext cx="494550" cy="253290"/>
              <a:chOff x="935994" y="3672021"/>
              <a:chExt cx="494550" cy="253290"/>
            </a:xfrm>
          </p:grpSpPr>
          <p:pic>
            <p:nvPicPr>
              <p:cNvPr id="114" name="Picture 113"/>
              <p:cNvPicPr>
                <a:picLocks noChangeAspect="1"/>
              </p:cNvPicPr>
              <p:nvPr/>
            </p:nvPicPr>
            <p:blipFill>
              <a:blip r:embed="rId7"/>
              <a:stretch>
                <a:fillRect/>
              </a:stretch>
            </p:blipFill>
            <p:spPr>
              <a:xfrm>
                <a:off x="935994" y="3672021"/>
                <a:ext cx="189750" cy="253290"/>
              </a:xfrm>
              <a:prstGeom prst="rect">
                <a:avLst/>
              </a:prstGeom>
            </p:spPr>
          </p:pic>
          <p:pic>
            <p:nvPicPr>
              <p:cNvPr id="115" name="Picture 114"/>
              <p:cNvPicPr>
                <a:picLocks noChangeAspect="1"/>
              </p:cNvPicPr>
              <p:nvPr/>
            </p:nvPicPr>
            <p:blipFill>
              <a:blip r:embed="rId8"/>
              <a:stretch>
                <a:fillRect/>
              </a:stretch>
            </p:blipFill>
            <p:spPr>
              <a:xfrm>
                <a:off x="1216508" y="3673907"/>
                <a:ext cx="214036" cy="249517"/>
              </a:xfrm>
              <a:prstGeom prst="rect">
                <a:avLst/>
              </a:prstGeom>
            </p:spPr>
          </p:pic>
        </p:grpSp>
      </p:grpSp>
      <p:grpSp>
        <p:nvGrpSpPr>
          <p:cNvPr id="30" name="Group 29"/>
          <p:cNvGrpSpPr/>
          <p:nvPr>
            <p:custDataLst>
              <p:custData r:id="rId2"/>
            </p:custDataLst>
          </p:nvPr>
        </p:nvGrpSpPr>
        <p:grpSpPr>
          <a:xfrm>
            <a:off x="5816451" y="3481527"/>
            <a:ext cx="1723877" cy="1893447"/>
            <a:chOff x="5120341" y="3261277"/>
            <a:chExt cx="1723877" cy="1893447"/>
          </a:xfrm>
        </p:grpSpPr>
        <p:grpSp>
          <p:nvGrpSpPr>
            <p:cNvPr id="31" name="Group 30"/>
            <p:cNvGrpSpPr/>
            <p:nvPr/>
          </p:nvGrpSpPr>
          <p:grpSpPr>
            <a:xfrm>
              <a:off x="5120342" y="3559687"/>
              <a:ext cx="1723876" cy="177082"/>
              <a:chOff x="4115140" y="4685969"/>
              <a:chExt cx="2670449" cy="274317"/>
            </a:xfrm>
          </p:grpSpPr>
          <p:sp>
            <p:nvSpPr>
              <p:cNvPr id="45" name="Oval 44"/>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6" name="Straight Connector 45"/>
              <p:cNvCxnSpPr>
                <a:stCxn id="45" idx="6"/>
              </p:cNvCxnSpPr>
              <p:nvPr/>
            </p:nvCxnSpPr>
            <p:spPr>
              <a:xfrm>
                <a:off x="4389457" y="4823128"/>
                <a:ext cx="2396132"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2" name="TextBox 31"/>
            <p:cNvSpPr txBox="1"/>
            <p:nvPr/>
          </p:nvSpPr>
          <p:spPr>
            <a:xfrm>
              <a:off x="5218647" y="4162166"/>
              <a:ext cx="930383"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SAML</a:t>
              </a:r>
            </a:p>
          </p:txBody>
        </p:sp>
        <p:grpSp>
          <p:nvGrpSpPr>
            <p:cNvPr id="33" name="Group 32"/>
            <p:cNvGrpSpPr/>
            <p:nvPr/>
          </p:nvGrpSpPr>
          <p:grpSpPr>
            <a:xfrm>
              <a:off x="5120341" y="4016581"/>
              <a:ext cx="1357629" cy="177082"/>
              <a:chOff x="4115140" y="4685969"/>
              <a:chExt cx="2103098" cy="274317"/>
            </a:xfrm>
          </p:grpSpPr>
          <p:sp>
            <p:nvSpPr>
              <p:cNvPr id="43" name="Oval 42"/>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4" name="Straight Connector 43"/>
              <p:cNvCxnSpPr>
                <a:stCxn id="43" idx="6"/>
              </p:cNvCxnSpPr>
              <p:nvPr/>
            </p:nvCxnSpPr>
            <p:spPr>
              <a:xfrm>
                <a:off x="4389457" y="4823128"/>
                <a:ext cx="1828781"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4" name="TextBox 33"/>
            <p:cNvSpPr txBox="1"/>
            <p:nvPr/>
          </p:nvSpPr>
          <p:spPr>
            <a:xfrm>
              <a:off x="5218647" y="4637659"/>
              <a:ext cx="1119537"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WS-Fed</a:t>
              </a:r>
            </a:p>
          </p:txBody>
        </p:sp>
        <p:grpSp>
          <p:nvGrpSpPr>
            <p:cNvPr id="35" name="Group 34"/>
            <p:cNvGrpSpPr/>
            <p:nvPr/>
          </p:nvGrpSpPr>
          <p:grpSpPr>
            <a:xfrm>
              <a:off x="5120341" y="4473475"/>
              <a:ext cx="1357629" cy="177082"/>
              <a:chOff x="4115140" y="4685969"/>
              <a:chExt cx="2103098" cy="274317"/>
            </a:xfrm>
          </p:grpSpPr>
          <p:sp>
            <p:nvSpPr>
              <p:cNvPr id="41" name="Oval 40"/>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2" name="Straight Connector 41"/>
              <p:cNvCxnSpPr>
                <a:stCxn id="41" idx="6"/>
              </p:cNvCxnSpPr>
              <p:nvPr/>
            </p:nvCxnSpPr>
            <p:spPr>
              <a:xfrm>
                <a:off x="4389457" y="4823128"/>
                <a:ext cx="1828781"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36" name="TextBox 35"/>
            <p:cNvSpPr txBox="1"/>
            <p:nvPr/>
          </p:nvSpPr>
          <p:spPr>
            <a:xfrm>
              <a:off x="5244482" y="3261277"/>
              <a:ext cx="1220655"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OAuth-A</a:t>
              </a:r>
            </a:p>
          </p:txBody>
        </p:sp>
        <p:sp>
          <p:nvSpPr>
            <p:cNvPr id="37" name="TextBox 36"/>
            <p:cNvSpPr txBox="1"/>
            <p:nvPr/>
          </p:nvSpPr>
          <p:spPr>
            <a:xfrm>
              <a:off x="5244482" y="3736769"/>
              <a:ext cx="1196610" cy="517065"/>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chemeClr val="tx1"/>
                      </a:gs>
                      <a:gs pos="30000">
                        <a:schemeClr val="tx1"/>
                      </a:gs>
                    </a:gsLst>
                    <a:lin ang="5400000" scaled="0"/>
                  </a:gradFill>
                </a:rPr>
                <a:t>OAuth-T</a:t>
              </a:r>
            </a:p>
          </p:txBody>
        </p:sp>
        <p:grpSp>
          <p:nvGrpSpPr>
            <p:cNvPr id="38" name="Group 37"/>
            <p:cNvGrpSpPr/>
            <p:nvPr/>
          </p:nvGrpSpPr>
          <p:grpSpPr>
            <a:xfrm>
              <a:off x="5120342" y="4930370"/>
              <a:ext cx="1723876" cy="177082"/>
              <a:chOff x="4115140" y="4685969"/>
              <a:chExt cx="2670449" cy="274317"/>
            </a:xfrm>
          </p:grpSpPr>
          <p:sp>
            <p:nvSpPr>
              <p:cNvPr id="39" name="Oval 38"/>
              <p:cNvSpPr/>
              <p:nvPr/>
            </p:nvSpPr>
            <p:spPr bwMode="auto">
              <a:xfrm>
                <a:off x="4115140" y="4685969"/>
                <a:ext cx="274317" cy="274317"/>
              </a:xfrm>
              <a:prstGeom prst="ellips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0" name="Straight Connector 39"/>
              <p:cNvCxnSpPr>
                <a:stCxn id="39" idx="6"/>
              </p:cNvCxnSpPr>
              <p:nvPr/>
            </p:nvCxnSpPr>
            <p:spPr>
              <a:xfrm>
                <a:off x="4389457" y="4823128"/>
                <a:ext cx="2396132" cy="0"/>
              </a:xfrm>
              <a:prstGeom prst="line">
                <a:avLst/>
              </a:prstGeom>
              <a:noFill/>
              <a:ln w="571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grpSp>
        <p:nvGrpSpPr>
          <p:cNvPr id="58" name="Group 57"/>
          <p:cNvGrpSpPr/>
          <p:nvPr>
            <p:custDataLst>
              <p:custData r:id="rId3"/>
            </p:custDataLst>
          </p:nvPr>
        </p:nvGrpSpPr>
        <p:grpSpPr>
          <a:xfrm>
            <a:off x="8185808" y="4459796"/>
            <a:ext cx="1882826" cy="1735811"/>
            <a:chOff x="8126466" y="4830690"/>
            <a:chExt cx="1882826" cy="1735811"/>
          </a:xfrm>
        </p:grpSpPr>
        <p:sp>
          <p:nvSpPr>
            <p:cNvPr id="59" name="Rectangle 58"/>
            <p:cNvSpPr/>
            <p:nvPr/>
          </p:nvSpPr>
          <p:spPr>
            <a:xfrm>
              <a:off x="8126466" y="5583532"/>
              <a:ext cx="733988" cy="982969"/>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b"/>
            <a:lstStyle/>
            <a:p>
              <a:pPr algn="ctr"/>
              <a:r>
                <a:rPr lang="en-US" sz="1050" dirty="0" smtClean="0">
                  <a:solidFill>
                    <a:schemeClr val="accent1">
                      <a:lumMod val="75000"/>
                    </a:schemeClr>
                  </a:solidFill>
                </a:rPr>
                <a:t>App1</a:t>
              </a:r>
              <a:endParaRPr lang="en-US" sz="1050" dirty="0">
                <a:solidFill>
                  <a:schemeClr val="accent1">
                    <a:lumMod val="75000"/>
                  </a:schemeClr>
                </a:solidFill>
              </a:endParaRPr>
            </a:p>
          </p:txBody>
        </p:sp>
        <p:sp>
          <p:nvSpPr>
            <p:cNvPr id="60" name="Oval 59"/>
            <p:cNvSpPr/>
            <p:nvPr/>
          </p:nvSpPr>
          <p:spPr bwMode="auto">
            <a:xfrm>
              <a:off x="9382747" y="5939956"/>
              <a:ext cx="626545" cy="626545"/>
            </a:xfrm>
            <a:prstGeom prst="ellipse">
              <a:avLst/>
            </a:prstGeom>
            <a:solidFill>
              <a:srgbClr val="E3008C"/>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R2</a:t>
              </a:r>
              <a:endParaRPr lang="en-US" sz="1100" dirty="0">
                <a:gradFill>
                  <a:gsLst>
                    <a:gs pos="0">
                      <a:srgbClr val="FFFFFF"/>
                    </a:gs>
                    <a:gs pos="100000">
                      <a:srgbClr val="FFFFFF"/>
                    </a:gs>
                  </a:gsLst>
                  <a:lin ang="5400000" scaled="0"/>
                </a:gradFill>
              </a:endParaRPr>
            </a:p>
          </p:txBody>
        </p:sp>
        <p:sp>
          <p:nvSpPr>
            <p:cNvPr id="65" name="Oval 64"/>
            <p:cNvSpPr/>
            <p:nvPr/>
          </p:nvSpPr>
          <p:spPr bwMode="auto">
            <a:xfrm>
              <a:off x="9069475" y="4830690"/>
              <a:ext cx="626545" cy="626545"/>
            </a:xfrm>
            <a:prstGeom prst="ellipse">
              <a:avLst/>
            </a:prstGeom>
            <a:solidFill>
              <a:srgbClr val="00B050"/>
            </a:solid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100" dirty="0" smtClean="0">
                  <a:gradFill>
                    <a:gsLst>
                      <a:gs pos="0">
                        <a:srgbClr val="FFFFFF"/>
                      </a:gs>
                      <a:gs pos="100000">
                        <a:srgbClr val="FFFFFF"/>
                      </a:gs>
                    </a:gsLst>
                    <a:lin ang="5400000" scaled="0"/>
                  </a:gradFill>
                </a:rPr>
                <a:t>R1</a:t>
              </a:r>
              <a:endParaRPr lang="en-US" sz="1100" dirty="0">
                <a:gradFill>
                  <a:gsLst>
                    <a:gs pos="0">
                      <a:srgbClr val="FFFFFF"/>
                    </a:gs>
                    <a:gs pos="100000">
                      <a:srgbClr val="FFFFFF"/>
                    </a:gs>
                  </a:gsLst>
                  <a:lin ang="5400000" scaled="0"/>
                </a:gradFill>
              </a:endParaRPr>
            </a:p>
          </p:txBody>
        </p:sp>
      </p:grpSp>
      <p:grpSp>
        <p:nvGrpSpPr>
          <p:cNvPr id="67" name="Group 66"/>
          <p:cNvGrpSpPr/>
          <p:nvPr/>
        </p:nvGrpSpPr>
        <p:grpSpPr>
          <a:xfrm>
            <a:off x="2377998" y="4090477"/>
            <a:ext cx="767835" cy="731272"/>
            <a:chOff x="2954396" y="3325247"/>
            <a:chExt cx="1440164" cy="1371585"/>
          </a:xfrm>
        </p:grpSpPr>
        <p:sp>
          <p:nvSpPr>
            <p:cNvPr id="75" name="Regular Pentagon 74"/>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6" name="Picture 5"/>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2" name="Group 71"/>
          <p:cNvGrpSpPr/>
          <p:nvPr/>
        </p:nvGrpSpPr>
        <p:grpSpPr>
          <a:xfrm>
            <a:off x="1543643" y="4090477"/>
            <a:ext cx="767835" cy="731272"/>
            <a:chOff x="4546960" y="3332224"/>
            <a:chExt cx="1440164" cy="1371585"/>
          </a:xfrm>
        </p:grpSpPr>
        <p:sp>
          <p:nvSpPr>
            <p:cNvPr id="73" name="Regular Pentagon 72"/>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4"/>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p:cNvGrpSpPr/>
          <p:nvPr/>
        </p:nvGrpSpPr>
        <p:grpSpPr>
          <a:xfrm>
            <a:off x="10485437" y="1154636"/>
            <a:ext cx="767835" cy="731272"/>
            <a:chOff x="4546960" y="3332224"/>
            <a:chExt cx="1440164" cy="1371585"/>
          </a:xfrm>
        </p:grpSpPr>
        <p:sp>
          <p:nvSpPr>
            <p:cNvPr id="78" name="Regular Pentagon 77"/>
            <p:cNvSpPr/>
            <p:nvPr/>
          </p:nvSpPr>
          <p:spPr bwMode="auto">
            <a:xfrm>
              <a:off x="4546960" y="3332224"/>
              <a:ext cx="1440164" cy="1371585"/>
            </a:xfrm>
            <a:prstGeom prst="pentagon">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9" name="Picture 4"/>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0" name="Group 79"/>
          <p:cNvGrpSpPr/>
          <p:nvPr/>
        </p:nvGrpSpPr>
        <p:grpSpPr>
          <a:xfrm>
            <a:off x="5303590" y="3831460"/>
            <a:ext cx="767835" cy="731272"/>
            <a:chOff x="2954396" y="3325247"/>
            <a:chExt cx="1440164" cy="1371585"/>
          </a:xfrm>
        </p:grpSpPr>
        <p:sp>
          <p:nvSpPr>
            <p:cNvPr id="83" name="Regular Pentagon 82"/>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4" name="Picture 5"/>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6" name="Group 85"/>
          <p:cNvGrpSpPr/>
          <p:nvPr/>
        </p:nvGrpSpPr>
        <p:grpSpPr>
          <a:xfrm>
            <a:off x="2268458" y="4773068"/>
            <a:ext cx="767835" cy="731272"/>
            <a:chOff x="2954396" y="3325247"/>
            <a:chExt cx="1440164" cy="1371585"/>
          </a:xfrm>
        </p:grpSpPr>
        <p:sp>
          <p:nvSpPr>
            <p:cNvPr id="90" name="Regular Pentagon 89"/>
            <p:cNvSpPr/>
            <p:nvPr/>
          </p:nvSpPr>
          <p:spPr bwMode="auto">
            <a:xfrm>
              <a:off x="2954396" y="3325247"/>
              <a:ext cx="1440164" cy="1371585"/>
            </a:xfrm>
            <a:prstGeom prst="pentagon">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5"/>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3290303" y="3826180"/>
              <a:ext cx="7683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7" name="Group 86"/>
          <p:cNvGrpSpPr/>
          <p:nvPr/>
        </p:nvGrpSpPr>
        <p:grpSpPr>
          <a:xfrm>
            <a:off x="1434103" y="4773068"/>
            <a:ext cx="767835" cy="731272"/>
            <a:chOff x="4546960" y="3332224"/>
            <a:chExt cx="1440164" cy="1371585"/>
          </a:xfrm>
        </p:grpSpPr>
        <p:sp>
          <p:nvSpPr>
            <p:cNvPr id="88" name="Regular Pentagon 87"/>
            <p:cNvSpPr/>
            <p:nvPr/>
          </p:nvSpPr>
          <p:spPr bwMode="auto">
            <a:xfrm>
              <a:off x="4546960" y="3332224"/>
              <a:ext cx="1440164" cy="1371585"/>
            </a:xfrm>
            <a:prstGeom prst="pentagon">
              <a:avLst/>
            </a:prstGeom>
            <a:solidFill>
              <a:srgbClr val="E3008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9" name="Picture 4"/>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a:off x="4925153" y="3660122"/>
              <a:ext cx="683778" cy="9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008965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3.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afa7cef8-776e-4f56-af99-2a68392c647b" Revision="1" Stencil="System.MyShapes" StencilVersion="1.0"/>
</Control>
</file>

<file path=customXml/item10.xml><?xml version="1.0" encoding="utf-8"?>
<Control xmlns="http://schemas.microsoft.com/VisualStudio/2011/storyboarding/control">
  <Id Name="bffec2d5-1a33-4511-a262-7f852758f82a" Revision="1" Stencil="8d79ec16-90ee-4920-a772-12bc6d2b927d" StencilVersion="1.0"/>
</Control>
</file>

<file path=customXml/item11.xml><?xml version="1.0" encoding="utf-8"?>
<Control xmlns="http://schemas.microsoft.com/VisualStudio/2011/storyboarding/control">
  <Id Name="c02eabdd-33c9-47ba-8630-a16155cb8077" Revision="1" Stencil="96b86132-bbb0-4a5a-9b3e-e0ac554efdd1" StencilVersion="1.0"/>
</Control>
</file>

<file path=customXml/item12.xml><?xml version="1.0" encoding="utf-8"?>
<Control xmlns="http://schemas.microsoft.com/VisualStudio/2011/storyboarding/control">
  <Id Name="4cfed8b3-d4fd-4f9a-bdae-f65644362f64" Revision="1" Stencil="System.MyShapes" StencilVersion="1.0"/>
</Control>
</file>

<file path=customXml/item13.xml><?xml version="1.0" encoding="utf-8"?>
<Control xmlns="http://schemas.microsoft.com/VisualStudio/2011/storyboarding/control">
  <Id Name="168c3f1d-e6e3-46e1-84b1-22be9845f95e" Revision="1" Stencil="425d152a-b3b8-487d-b537-ad48765ae4fa" StencilVersion="1.0"/>
</Control>
</file>

<file path=customXml/item14.xml><?xml version="1.0" encoding="utf-8"?>
<Control xmlns="http://schemas.microsoft.com/VisualStudio/2011/storyboarding/control">
  <Id Name="055fe77f-1d4f-4d78-89ac-f5a5280d02bd" Revision="1" Stencil="425d152a-b3b8-487d-b537-ad48765ae4fa" StencilVersion="1.0"/>
</Control>
</file>

<file path=customXml/item15.xml><?xml version="1.0" encoding="utf-8"?>
<Control xmlns="http://schemas.microsoft.com/VisualStudio/2011/storyboarding/control">
  <Id Name="68a1c091-7e64-4203-a870-fff596ddd133" Revision="1" Stencil="System.MyShapes" StencilVersion="1.0"/>
</Control>
</file>

<file path=customXml/item16.xml><?xml version="1.0" encoding="utf-8"?>
<Control xmlns="http://schemas.microsoft.com/VisualStudio/2011/storyboarding/control">
  <Id Name="3b9a0b70-ad2c-4112-9fc1-7babdceef7a4" Revision="1" Stencil="b0d7e08f-6833-4c6f-9e25-cebdbae93be1" StencilVersion="1.0"/>
</Control>
</file>

<file path=customXml/item17.xml><?xml version="1.0" encoding="utf-8"?>
<Control xmlns="http://schemas.microsoft.com/VisualStudio/2011/storyboarding/control">
  <Id Name="04de56e0-89e9-4a3b-aa8f-73e056fe1e46" Revision="1" Stencil="425d152a-b3b8-487d-b537-ad48765ae4fa" StencilVersion="1.0"/>
</Control>
</file>

<file path=customXml/item18.xml><?xml version="1.0" encoding="utf-8"?>
<Control xmlns="http://schemas.microsoft.com/VisualStudio/2011/storyboarding/control">
  <Id Name="ce8e5302-b8e6-462a-9ff6-930fdca152b8" Revision="1" Stencil="System.MyShapes" StencilVersion="1.0"/>
</Control>
</file>

<file path=customXml/item19.xml><?xml version="1.0" encoding="utf-8"?>
<Control xmlns="http://schemas.microsoft.com/VisualStudio/2011/storyboarding/control">
  <Id Name="fbd42e0d-e116-4442-b5e5-9dd9d98037f3" Revision="1" Stencil="System.MyShapes" StencilVersion="1.0"/>
</Control>
</file>

<file path=customXml/item2.xml><?xml version="1.0" encoding="utf-8"?>
<Control xmlns="http://schemas.microsoft.com/VisualStudio/2011/storyboarding/control">
  <Id Name="168c3f1d-e6e3-46e1-84b1-22be9845f95e" Revision="1" Stencil="425d152a-b3b8-487d-b537-ad48765ae4fa" StencilVersion="1.0"/>
</Control>
</file>

<file path=customXml/item20.xml><?xml version="1.0" encoding="utf-8"?>
<Control xmlns="http://schemas.microsoft.com/VisualStudio/2011/storyboarding/control">
  <Id Name="b24ddd96-b066-434f-9124-945fa65a8f3e" Revision="1" Stencil="c003417c-7cb0-43a5-88d8-450eb9de30d3" StencilVersion="1.0"/>
</Control>
</file>

<file path=customXml/item21.xml><?xml version="1.0" encoding="utf-8"?>
<Control xmlns="http://schemas.microsoft.com/VisualStudio/2011/storyboarding/control">
  <Id Name="550774d2-01b8-4e97-9e60-b6a94b7e1cd6" Revision="1" Stencil="8d79ec16-90ee-4920-a772-12bc6d2b927d" StencilVersion="1.0"/>
</Control>
</file>

<file path=customXml/item22.xml><?xml version="1.0" encoding="utf-8"?>
<Control xmlns="http://schemas.microsoft.com/VisualStudio/2011/storyboarding/control">
  <Id Name="92dd6dcd-94f0-4e38-ae11-4400d01512a5" Revision="1" Stencil="f495da7d-e4c8-48fc-ab13-d6b5197cf177" StencilVersion="1.0"/>
</Control>
</file>

<file path=customXml/item23.xml><?xml version="1.0" encoding="utf-8"?>
<Control xmlns="http://schemas.microsoft.com/VisualStudio/2011/storyboarding/control">
  <Id Name="bf4ff92f-3f32-4192-98dd-e45cdfd05b5a" Revision="1" Stencil="System.MyShapes" StencilVersion="1.0"/>
</Control>
</file>

<file path=customXml/item24.xml><?xml version="1.0" encoding="utf-8"?>
<Control xmlns="http://schemas.microsoft.com/VisualStudio/2011/storyboarding/control">
  <Id Name="19302784-5957-4f84-9cff-fe9defcfd00d" Revision="1" Stencil="1d2a3126-75d0-424f-ab51-dd8f6ad24d40" StencilVersion="1.0"/>
</Control>
</file>

<file path=customXml/item25.xml><?xml version="1.0" encoding="utf-8"?>
<Control xmlns="http://schemas.microsoft.com/VisualStudio/2011/storyboarding/control">
  <Id Name="12dee9d3-c7a2-4bb6-a186-32c6212948c1" Revision="1" Stencil="8d79ec16-90ee-4920-a772-12bc6d2b927d" StencilVersion="1.0"/>
</Control>
</file>

<file path=customXml/item26.xml><?xml version="1.0" encoding="utf-8"?>
<Control xmlns="http://schemas.microsoft.com/VisualStudio/2011/storyboarding/control">
  <Id Name="bf4ff92f-3f32-4192-98dd-e45cdfd05b5a" Revision="1" Stencil="96b86132-bbb0-4a5a-9b3e-e0ac554efdd1" StencilVersion="1.0"/>
</Control>
</file>

<file path=customXml/item27.xml><?xml version="1.0" encoding="utf-8"?>
<Control xmlns="http://schemas.microsoft.com/VisualStudio/2011/storyboarding/control">
  <Id Name="c688c497-63f7-4c84-9ec5-6ff9d939e632" Revision="1" Stencil="8d79ec16-90ee-4920-a772-12bc6d2b927d" StencilVersion="1.0"/>
</Control>
</file>

<file path=customXml/item28.xml><?xml version="1.0" encoding="utf-8"?>
<Control xmlns="http://schemas.microsoft.com/VisualStudio/2011/storyboarding/control">
  <Id Name="055fe77f-1d4f-4d78-89ac-f5a5280d02bd" Revision="1" Stencil="System.MyShapes" StencilVersion="1.0"/>
</Control>
</file>

<file path=customXml/item29.xml><?xml version="1.0" encoding="utf-8"?>
<Control xmlns="http://schemas.microsoft.com/VisualStudio/2011/storyboarding/control">
  <Id Name="bf4ff92f-3f32-4192-98dd-e45cdfd05b5a" Revision="1" Stencil="96b86132-bbb0-4a5a-9b3e-e0ac554efdd1" StencilVersion="1.0"/>
</Control>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 xsi:nil="tru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xsi:nil="true"/>
    <Session_x0020_Code xmlns="12a172fe-0250-434a-85cf-03b10810c5e5" xsi:nil="tru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30.xml><?xml version="1.0" encoding="utf-8"?>
<Control xmlns="http://schemas.microsoft.com/VisualStudio/2011/storyboarding/control">
  <Id Name="19302784-5957-4f84-9cff-fe9defcfd00d" Revision="1" Stencil="1d2a3126-75d0-424f-ab51-dd8f6ad24d40" StencilVersion="1.0"/>
</Control>
</file>

<file path=customXml/item31.xml><?xml version="1.0" encoding="utf-8"?>
<Control xmlns="http://schemas.microsoft.com/VisualStudio/2011/storyboarding/control">
  <Id Name="ce8c0531-88b3-46c7-93db-f14d0737f6a8" Revision="1" Stencil="b0d7e08f-6833-4c6f-9e25-cebdbae93be1" StencilVersion="1.0"/>
</Control>
</file>

<file path=customXml/item32.xml><?xml version="1.0" encoding="utf-8"?>
<Control xmlns="http://schemas.microsoft.com/VisualStudio/2011/storyboarding/control">
  <Id Name="6a6e3206-feea-470f-86e4-0e46e167e8d9" Revision="1" Stencil="8d79ec16-90ee-4920-a772-12bc6d2b927d" StencilVersion="1.0"/>
</Control>
</file>

<file path=customXml/item33.xml><?xml version="1.0" encoding="utf-8"?>
<Control xmlns="http://schemas.microsoft.com/VisualStudio/2011/storyboarding/control">
  <Id Name="6a6e3206-feea-470f-86e4-0e46e167e8d9" Revision="1" Stencil="8d79ec16-90ee-4920-a772-12bc6d2b927d" StencilVersion="1.0"/>
</Control>
</file>

<file path=customXml/item34.xml><?xml version="1.0" encoding="utf-8"?>
<Control xmlns="http://schemas.microsoft.com/VisualStudio/2011/storyboarding/control">
  <Id Name="550774d2-01b8-4e97-9e60-b6a94b7e1cd6" Revision="1" Stencil="8d79ec16-90ee-4920-a772-12bc6d2b927d" StencilVersion="1.0"/>
</Control>
</file>

<file path=customXml/item35.xml><?xml version="1.0" encoding="utf-8"?>
<Control xmlns="http://schemas.microsoft.com/VisualStudio/2011/storyboarding/control">
  <Id Name="df4a9fb6-a451-4f5a-b03d-bd7090343126" Revision="1" Stencil="e2acb1d9-0aab-4c9b-91d1-c54b4b0ca0e6" StencilVersion="1.0"/>
</Control>
</file>

<file path=customXml/item36.xml><?xml version="1.0" encoding="utf-8"?>
<Control xmlns="http://schemas.microsoft.com/VisualStudio/2011/storyboarding/control">
  <Id Name="19302784-5957-4f84-9cff-fe9defcfd00d" Revision="1" Stencil="1d2a3126-75d0-424f-ab51-dd8f6ad24d40" StencilVersion="1.0"/>
</Control>
</file>

<file path=customXml/item37.xml><?xml version="1.0" encoding="utf-8"?>
<Control xmlns="http://schemas.microsoft.com/VisualStudio/2011/storyboarding/control">
  <Id Name="51085e94-c1d9-40ae-b419-0631f70f9e2a" Revision="1" Stencil="System.MyShapes" StencilVersion="1.0"/>
</Control>
</file>

<file path=customXml/item38.xml><?xml version="1.0" encoding="utf-8"?>
<Control xmlns="http://schemas.microsoft.com/VisualStudio/2011/storyboarding/control">
  <Id Name="afa7cef8-776e-4f56-af99-2a68392c647b" Revision="1" Stencil="425d152a-b3b8-487d-b537-ad48765ae4fa" StencilVersion="1.0"/>
</Control>
</file>

<file path=customXml/item39.xml><?xml version="1.0" encoding="utf-8"?>
<Control xmlns="http://schemas.microsoft.com/VisualStudio/2011/storyboarding/control">
  <Id Name="c02eabdd-33c9-47ba-8630-a16155cb8077" Revision="1" Stencil="System.MyShapes" StencilVersion="1.0"/>
</Control>
</file>

<file path=customXml/item4.xml><?xml version="1.0" encoding="utf-8"?>
<Control xmlns="http://schemas.microsoft.com/VisualStudio/2011/storyboarding/control">
  <Id Name="ce8e5302-b8e6-462a-9ff6-930fdca152b8" Revision="1" Stencil="96b86132-bbb0-4a5a-9b3e-e0ac554efdd1" StencilVersion="1.0"/>
</Control>
</file>

<file path=customXml/item40.xml><?xml version="1.0" encoding="utf-8"?>
<Control xmlns="http://schemas.microsoft.com/VisualStudio/2011/storyboarding/control">
  <Id Name="51085e94-c1d9-40ae-b419-0631f70f9e2a" Revision="1" Stencil="8d79ec16-90ee-4920-a772-12bc6d2b927d" StencilVersion="1.0"/>
</Control>
</file>

<file path=customXml/item41.xml><?xml version="1.0" encoding="utf-8"?>
<Control xmlns="http://schemas.microsoft.com/VisualStudio/2011/storyboarding/control">
  <Id Name="430bc702-08b6-4483-ba2a-c030e63f3791" Revision="1" Stencil="b0d7e08f-6833-4c6f-9e25-cebdbae93be1" StencilVersion="1.0"/>
</Control>
</file>

<file path=customXml/item42.xml><?xml version="1.0" encoding="utf-8"?>
<Control xmlns="http://schemas.microsoft.com/VisualStudio/2011/storyboarding/control">
  <Id Name="04de56e0-89e9-4a3b-aa8f-73e056fe1e46" Revision="1" Stencil="425d152a-b3b8-487d-b537-ad48765ae4fa" StencilVersion="1.0"/>
</Control>
</file>

<file path=customXml/item43.xml><?xml version="1.0" encoding="utf-8"?>
<Control xmlns="http://schemas.microsoft.com/VisualStudio/2011/storyboarding/control">
  <Id Name="168c3f1d-e6e3-46e1-84b1-22be9845f95e" Revision="1" Stencil="System.MyShapes" StencilVersion="1.0"/>
</Control>
</file>

<file path=customXml/item44.xml><?xml version="1.0" encoding="utf-8"?>
<Control xmlns="http://schemas.microsoft.com/VisualStudio/2011/storyboarding/control">
  <Id Name="055fe77f-1d4f-4d78-89ac-f5a5280d02bd" Revision="1" Stencil="425d152a-b3b8-487d-b537-ad48765ae4fa" StencilVersion="1.0"/>
</Control>
</file>

<file path=customXml/item45.xml><?xml version="1.0" encoding="utf-8"?>
<Control xmlns="http://schemas.microsoft.com/VisualStudio/2011/storyboarding/control">
  <Id Name="b1967393-ebb5-4d44-a017-3107a1dc4be9" Revision="1" Stencil="2d299e1b-21e2-4933-8307-16978672c153" StencilVersion="1.0"/>
</Control>
</file>

<file path=customXml/item46.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6" ma:contentTypeDescription="Create a new document." ma:contentTypeScope="" ma:versionID="015d1fe3fc1665535cd1c61b4c788a7e">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4a08799ffe24ca16e93240db9a18dbb7"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7.xml><?xml version="1.0" encoding="utf-8"?>
<Control xmlns="http://schemas.microsoft.com/VisualStudio/2011/storyboarding/control">
  <Id Name="04de56e0-89e9-4a3b-aa8f-73e056fe1e46" Revision="1" Stencil="System.MyShapes" StencilVersion="1.0"/>
</Control>
</file>

<file path=customXml/item48.xml><?xml version="1.0" encoding="utf-8"?>
<Control xmlns="http://schemas.microsoft.com/VisualStudio/2011/storyboarding/control">
  <Id Name="c688c497-63f7-4c84-9ec5-6ff9d939e632" Revision="1" Stencil="8d79ec16-90ee-4920-a772-12bc6d2b927d" StencilVersion="1.0"/>
</Control>
</file>

<file path=customXml/item49.xml><?xml version="1.0" encoding="utf-8"?>
<Control xmlns="http://schemas.microsoft.com/VisualStudio/2011/storyboarding/control">
  <Id Name="70f2b53b-4109-4939-a2b6-05588aec97a7" Revision="1" Stencil="System.MyShapes" StencilVersion="1.0"/>
</Control>
</file>

<file path=customXml/item5.xml><?xml version="1.0" encoding="utf-8"?>
<Control xmlns="http://schemas.microsoft.com/VisualStudio/2011/storyboarding/control">
  <Id Name="19302784-5957-4f84-9cff-fe9defcfd00d" Revision="1" Stencil="1d2a3126-75d0-424f-ab51-dd8f6ad24d40" StencilVersion="1.0"/>
</Control>
</file>

<file path=customXml/item50.xml><?xml version="1.0" encoding="utf-8"?>
<Control xmlns="http://schemas.microsoft.com/VisualStudio/2011/storyboarding/control">
  <Id Name="154d56a1-c9d1-4f3c-91d3-c21a55835787" Revision="1" Stencil="c003417c-7cb0-43a5-88d8-450eb9de30d3" StencilVersion="1.0"/>
</Control>
</file>

<file path=customXml/item51.xml><?xml version="1.0" encoding="utf-8"?>
<Control xmlns="http://schemas.microsoft.com/VisualStudio/2011/storyboarding/control">
  <Id Name="afa7cef8-776e-4f56-af99-2a68392c647b" Revision="1" Stencil="425d152a-b3b8-487d-b537-ad48765ae4fa" StencilVersion="1.0"/>
</Control>
</file>

<file path=customXml/item52.xml><?xml version="1.0" encoding="utf-8"?>
<Control xmlns="http://schemas.microsoft.com/VisualStudio/2011/storyboarding/control">
  <Id Name="c688c497-63f7-4c84-9ec5-6ff9d939e632" Revision="1" Stencil="System.MyShapes" StencilVersion="1.0"/>
</Control>
</file>

<file path=customXml/item53.xml><?xml version="1.0" encoding="utf-8"?>
<Control xmlns="http://schemas.microsoft.com/VisualStudio/2011/storyboarding/control">
  <Id Name="bffec2d5-1a33-4511-a262-7f852758f82a" Revision="1" Stencil="8d79ec16-90ee-4920-a772-12bc6d2b927d" StencilVersion="1.0"/>
</Control>
</file>

<file path=customXml/item54.xml><?xml version="1.0" encoding="utf-8"?>
<Control xmlns="http://schemas.microsoft.com/VisualStudio/2011/storyboarding/control">
  <Id Name="adb46276-2f59-4a19-a67b-2298153286b8" Revision="1" Stencil="f495da7d-e4c8-48fc-ab13-d6b5197cf177" StencilVersion="1.0"/>
</Control>
</file>

<file path=customXml/item55.xml><?xml version="1.0" encoding="utf-8"?>
<Control xmlns="http://schemas.microsoft.com/VisualStudio/2011/storyboarding/control">
  <Id Name="ee05e23b-77a6-4f00-a916-9ac6a9b91396" Revision="1" Stencil="96b86132-bbb0-4a5a-9b3e-e0ac554efdd1" StencilVersion="1.0"/>
</Control>
</file>

<file path=customXml/item56.xml><?xml version="1.0" encoding="utf-8"?>
<Control xmlns="http://schemas.microsoft.com/VisualStudio/2011/storyboarding/control">
  <Id Name="2a7927ab-4422-4ac4-b151-8bc5f1ff8d86" Revision="1" Stencil="System.MyShapes" StencilVersion="1.0"/>
</Control>
</file>

<file path=customXml/item57.xml><?xml version="1.0" encoding="utf-8"?>
<Control xmlns="http://schemas.microsoft.com/VisualStudio/2011/storyboarding/control">
  <Id Name="6a6e3206-feea-470f-86e4-0e46e167e8d9" Revision="1" Stencil="System.MyShapes" StencilVersion="1.0"/>
</Control>
</file>

<file path=customXml/item58.xml><?xml version="1.0" encoding="utf-8"?>
<Control xmlns="http://schemas.microsoft.com/VisualStudio/2011/storyboarding/control">
  <Id Name="70f2b53b-4109-4939-a2b6-05588aec97a7" Revision="1" Stencil="96b86132-bbb0-4a5a-9b3e-e0ac554efdd1" StencilVersion="1.0"/>
</Control>
</file>

<file path=customXml/item59.xml><?xml version="1.0" encoding="utf-8"?>
<Control xmlns="http://schemas.microsoft.com/VisualStudio/2011/storyboarding/control">
  <Id Name="05cd032c-1100-47e3-a7fa-7d87191ef5b4" Revision="1" Stencil="System.MyShapes" StencilVersion="1.0"/>
</Control>
</file>

<file path=customXml/item6.xml><?xml version="1.0" encoding="utf-8"?>
<Control xmlns="http://schemas.microsoft.com/VisualStudio/2011/storyboarding/control">
  <Id Name="4e59c839-43f3-48bb-bba1-88684aa78723" Revision="1" Stencil="System.MyShapes" StencilVersion="1.0"/>
</Control>
</file>

<file path=customXml/item60.xml><?xml version="1.0" encoding="utf-8"?>
<Control xmlns="http://schemas.microsoft.com/VisualStudio/2011/storyboarding/control">
  <Id Name="df4a9fb6-a451-4f5a-b03d-bd7090343126" Revision="1" Stencil="e2acb1d9-0aab-4c9b-91d1-c54b4b0ca0e6" StencilVersion="1.0"/>
</Control>
</file>

<file path=customXml/item61.xml><?xml version="1.0" encoding="utf-8"?>
<?mso-contentType ?>
<FormTemplates xmlns="http://schemas.microsoft.com/sharepoint/v3/contenttype/forms">
  <Display>DocumentLibraryForm</Display>
  <Edit>DocumentLibraryForm</Edit>
  <New>DocumentLibraryForm</New>
</FormTemplates>
</file>

<file path=customXml/item62.xml><?xml version="1.0" encoding="utf-8"?>
<Control xmlns="http://schemas.microsoft.com/VisualStudio/2011/storyboarding/control">
  <Id Name="12dee9d3-c7a2-4bb6-a186-32c6212948c1" Revision="1" Stencil="8d79ec16-90ee-4920-a772-12bc6d2b927d" StencilVersion="1.0"/>
</Control>
</file>

<file path=customXml/item63.xml><?xml version="1.0" encoding="utf-8"?>
<Control xmlns="http://schemas.microsoft.com/VisualStudio/2011/storyboarding/control">
  <Id Name="b24ddd96-b066-434f-9124-945fa65a8f3e" Revision="1" Stencil="c003417c-7cb0-43a5-88d8-450eb9de30d3" StencilVersion="1.0"/>
</Control>
</file>

<file path=customXml/item64.xml><?xml version="1.0" encoding="utf-8"?>
<Control xmlns="http://schemas.microsoft.com/VisualStudio/2011/storyboarding/control">
  <Id Name="fbd42e0d-e116-4442-b5e5-9dd9d98037f3" Revision="1" Stencil="2d299e1b-21e2-4933-8307-16978672c153" StencilVersion="1.0"/>
</Control>
</file>

<file path=customXml/item7.xml><?xml version="1.0" encoding="utf-8"?>
<Control xmlns="http://schemas.microsoft.com/VisualStudio/2011/storyboarding/control">
  <Id Name="51085e94-c1d9-40ae-b419-0631f70f9e2a" Revision="1" Stencil="8d79ec16-90ee-4920-a772-12bc6d2b927d" StencilVersion="1.0"/>
</Control>
</file>

<file path=customXml/item8.xml><?xml version="1.0" encoding="utf-8"?>
<Control xmlns="http://schemas.microsoft.com/VisualStudio/2011/storyboarding/control">
  <Id Name="68a1c091-7e64-4203-a870-fff596ddd133" Revision="1" Stencil="96b86132-bbb0-4a5a-9b3e-e0ac554efdd1" StencilVersion="1.0"/>
</Control>
</file>

<file path=customXml/item9.xml><?xml version="1.0" encoding="utf-8"?>
<Control xmlns="http://schemas.microsoft.com/VisualStudio/2011/storyboarding/control">
  <Id Name="b1967393-ebb5-4d44-a017-3107a1dc4be9" Revision="1" Stencil="System.MyShapes" StencilVersion="1.0"/>
</Control>
</file>

<file path=customXml/itemProps1.xml><?xml version="1.0" encoding="utf-8"?>
<ds:datastoreItem xmlns:ds="http://schemas.openxmlformats.org/officeDocument/2006/customXml" ds:itemID="{B8CF646C-26E0-4707-B0A7-E1766402D4D2}"/>
</file>

<file path=customXml/itemProps10.xml><?xml version="1.0" encoding="utf-8"?>
<ds:datastoreItem xmlns:ds="http://schemas.openxmlformats.org/officeDocument/2006/customXml" ds:itemID="{BD00DAA0-EFDD-4033-9C7A-2B8756D70C97}"/>
</file>

<file path=customXml/itemProps11.xml><?xml version="1.0" encoding="utf-8"?>
<ds:datastoreItem xmlns:ds="http://schemas.openxmlformats.org/officeDocument/2006/customXml" ds:itemID="{13EF47AB-0F17-46D1-B2AD-A774F6CA83E5}"/>
</file>

<file path=customXml/itemProps12.xml><?xml version="1.0" encoding="utf-8"?>
<ds:datastoreItem xmlns:ds="http://schemas.openxmlformats.org/officeDocument/2006/customXml" ds:itemID="{B89CD411-4627-4CE1-82A7-5A635DE555B8}"/>
</file>

<file path=customXml/itemProps13.xml><?xml version="1.0" encoding="utf-8"?>
<ds:datastoreItem xmlns:ds="http://schemas.openxmlformats.org/officeDocument/2006/customXml" ds:itemID="{D2B22C89-78A8-4BDB-8E96-9C3B0FDFACD1}"/>
</file>

<file path=customXml/itemProps14.xml><?xml version="1.0" encoding="utf-8"?>
<ds:datastoreItem xmlns:ds="http://schemas.openxmlformats.org/officeDocument/2006/customXml" ds:itemID="{3F374741-ABDA-43DD-A4B4-C4705BFBA3C5}"/>
</file>

<file path=customXml/itemProps15.xml><?xml version="1.0" encoding="utf-8"?>
<ds:datastoreItem xmlns:ds="http://schemas.openxmlformats.org/officeDocument/2006/customXml" ds:itemID="{585922E7-A136-4F93-B619-E57FB16DF15C}"/>
</file>

<file path=customXml/itemProps16.xml><?xml version="1.0" encoding="utf-8"?>
<ds:datastoreItem xmlns:ds="http://schemas.openxmlformats.org/officeDocument/2006/customXml" ds:itemID="{84A7D1F3-65CE-437F-9DEA-791E4E1D9369}"/>
</file>

<file path=customXml/itemProps17.xml><?xml version="1.0" encoding="utf-8"?>
<ds:datastoreItem xmlns:ds="http://schemas.openxmlformats.org/officeDocument/2006/customXml" ds:itemID="{87F02E90-AC3E-4649-8BBC-BD03F7A94DBD}"/>
</file>

<file path=customXml/itemProps18.xml><?xml version="1.0" encoding="utf-8"?>
<ds:datastoreItem xmlns:ds="http://schemas.openxmlformats.org/officeDocument/2006/customXml" ds:itemID="{D9520077-BBD3-40EC-84D2-4732245340FC}"/>
</file>

<file path=customXml/itemProps19.xml><?xml version="1.0" encoding="utf-8"?>
<ds:datastoreItem xmlns:ds="http://schemas.openxmlformats.org/officeDocument/2006/customXml" ds:itemID="{32448054-03E9-434D-A633-BDE49AA16702}"/>
</file>

<file path=customXml/itemProps2.xml><?xml version="1.0" encoding="utf-8"?>
<ds:datastoreItem xmlns:ds="http://schemas.openxmlformats.org/officeDocument/2006/customXml" ds:itemID="{944B2510-6F56-4A33-86BC-547545DF4D1B}"/>
</file>

<file path=customXml/itemProps20.xml><?xml version="1.0" encoding="utf-8"?>
<ds:datastoreItem xmlns:ds="http://schemas.openxmlformats.org/officeDocument/2006/customXml" ds:itemID="{9241EED0-E6FE-4228-8ABF-1A7A6A2DFFB2}"/>
</file>

<file path=customXml/itemProps21.xml><?xml version="1.0" encoding="utf-8"?>
<ds:datastoreItem xmlns:ds="http://schemas.openxmlformats.org/officeDocument/2006/customXml" ds:itemID="{4667AE87-A44A-4D02-A46E-89596028022E}"/>
</file>

<file path=customXml/itemProps22.xml><?xml version="1.0" encoding="utf-8"?>
<ds:datastoreItem xmlns:ds="http://schemas.openxmlformats.org/officeDocument/2006/customXml" ds:itemID="{CBCFB453-0FA8-4B58-A707-C6FF3B4700BE}"/>
</file>

<file path=customXml/itemProps23.xml><?xml version="1.0" encoding="utf-8"?>
<ds:datastoreItem xmlns:ds="http://schemas.openxmlformats.org/officeDocument/2006/customXml" ds:itemID="{8D9837B9-3CDA-434D-AD08-46DCD5315BD8}"/>
</file>

<file path=customXml/itemProps24.xml><?xml version="1.0" encoding="utf-8"?>
<ds:datastoreItem xmlns:ds="http://schemas.openxmlformats.org/officeDocument/2006/customXml" ds:itemID="{AB42554F-2F2D-4337-BB01-486D1BA333D9}"/>
</file>

<file path=customXml/itemProps25.xml><?xml version="1.0" encoding="utf-8"?>
<ds:datastoreItem xmlns:ds="http://schemas.openxmlformats.org/officeDocument/2006/customXml" ds:itemID="{738CC713-6BFA-4591-89D4-D151A7CF41F8}"/>
</file>

<file path=customXml/itemProps26.xml><?xml version="1.0" encoding="utf-8"?>
<ds:datastoreItem xmlns:ds="http://schemas.openxmlformats.org/officeDocument/2006/customXml" ds:itemID="{3116D4E2-E848-4241-89C0-531C502EB358}"/>
</file>

<file path=customXml/itemProps27.xml><?xml version="1.0" encoding="utf-8"?>
<ds:datastoreItem xmlns:ds="http://schemas.openxmlformats.org/officeDocument/2006/customXml" ds:itemID="{CF68EF75-FDB4-4404-A57C-55FF70918198}"/>
</file>

<file path=customXml/itemProps28.xml><?xml version="1.0" encoding="utf-8"?>
<ds:datastoreItem xmlns:ds="http://schemas.openxmlformats.org/officeDocument/2006/customXml" ds:itemID="{F2229444-7D63-4636-B12C-37F06F4A8A1D}"/>
</file>

<file path=customXml/itemProps29.xml><?xml version="1.0" encoding="utf-8"?>
<ds:datastoreItem xmlns:ds="http://schemas.openxmlformats.org/officeDocument/2006/customXml" ds:itemID="{920D1596-1882-40BC-91AE-130ED505C429}"/>
</file>

<file path=customXml/itemProps3.xml><?xml version="1.0" encoding="utf-8"?>
<ds:datastoreItem xmlns:ds="http://schemas.openxmlformats.org/officeDocument/2006/customXml" ds:itemID="{F990F116-B58F-4255-B05B-DA3808E0E5C6}"/>
</file>

<file path=customXml/itemProps30.xml><?xml version="1.0" encoding="utf-8"?>
<ds:datastoreItem xmlns:ds="http://schemas.openxmlformats.org/officeDocument/2006/customXml" ds:itemID="{7194335B-8E8E-40A7-9A7E-E8DE8AE67F8E}"/>
</file>

<file path=customXml/itemProps31.xml><?xml version="1.0" encoding="utf-8"?>
<ds:datastoreItem xmlns:ds="http://schemas.openxmlformats.org/officeDocument/2006/customXml" ds:itemID="{586D39CF-4060-4BED-8A64-3A7E7789F40E}"/>
</file>

<file path=customXml/itemProps32.xml><?xml version="1.0" encoding="utf-8"?>
<ds:datastoreItem xmlns:ds="http://schemas.openxmlformats.org/officeDocument/2006/customXml" ds:itemID="{A237F9E0-7031-4F74-96B8-44CEB0C70946}"/>
</file>

<file path=customXml/itemProps33.xml><?xml version="1.0" encoding="utf-8"?>
<ds:datastoreItem xmlns:ds="http://schemas.openxmlformats.org/officeDocument/2006/customXml" ds:itemID="{94130D48-F390-44A3-B938-0380CBB5182D}"/>
</file>

<file path=customXml/itemProps34.xml><?xml version="1.0" encoding="utf-8"?>
<ds:datastoreItem xmlns:ds="http://schemas.openxmlformats.org/officeDocument/2006/customXml" ds:itemID="{EFAAF2FB-8772-45C7-BD9E-9F23391D7B81}"/>
</file>

<file path=customXml/itemProps35.xml><?xml version="1.0" encoding="utf-8"?>
<ds:datastoreItem xmlns:ds="http://schemas.openxmlformats.org/officeDocument/2006/customXml" ds:itemID="{B327DE4E-3FBB-49D2-9DA4-1DD32EA72CE3}"/>
</file>

<file path=customXml/itemProps36.xml><?xml version="1.0" encoding="utf-8"?>
<ds:datastoreItem xmlns:ds="http://schemas.openxmlformats.org/officeDocument/2006/customXml" ds:itemID="{1262B638-E0C8-460B-9091-DE324F57BB2E}"/>
</file>

<file path=customXml/itemProps37.xml><?xml version="1.0" encoding="utf-8"?>
<ds:datastoreItem xmlns:ds="http://schemas.openxmlformats.org/officeDocument/2006/customXml" ds:itemID="{DF8FFAC0-91EC-4C5A-803C-3F748A12AB1B}"/>
</file>

<file path=customXml/itemProps38.xml><?xml version="1.0" encoding="utf-8"?>
<ds:datastoreItem xmlns:ds="http://schemas.openxmlformats.org/officeDocument/2006/customXml" ds:itemID="{3EC34F16-CE70-438E-B94C-335C03D60AFE}"/>
</file>

<file path=customXml/itemProps39.xml><?xml version="1.0" encoding="utf-8"?>
<ds:datastoreItem xmlns:ds="http://schemas.openxmlformats.org/officeDocument/2006/customXml" ds:itemID="{17993D91-59D9-4A8E-8D98-A8951B06C868}"/>
</file>

<file path=customXml/itemProps4.xml><?xml version="1.0" encoding="utf-8"?>
<ds:datastoreItem xmlns:ds="http://schemas.openxmlformats.org/officeDocument/2006/customXml" ds:itemID="{9D9822E8-5503-4BB4-AC35-64EDD0DB9787}"/>
</file>

<file path=customXml/itemProps40.xml><?xml version="1.0" encoding="utf-8"?>
<ds:datastoreItem xmlns:ds="http://schemas.openxmlformats.org/officeDocument/2006/customXml" ds:itemID="{E887ADE0-19C8-4E6E-864D-C3FA041C3983}"/>
</file>

<file path=customXml/itemProps41.xml><?xml version="1.0" encoding="utf-8"?>
<ds:datastoreItem xmlns:ds="http://schemas.openxmlformats.org/officeDocument/2006/customXml" ds:itemID="{A1305641-8649-4D7D-9820-21354BC4FEEA}"/>
</file>

<file path=customXml/itemProps42.xml><?xml version="1.0" encoding="utf-8"?>
<ds:datastoreItem xmlns:ds="http://schemas.openxmlformats.org/officeDocument/2006/customXml" ds:itemID="{79821944-E32F-48F6-B7FD-879BAA9961E6}"/>
</file>

<file path=customXml/itemProps43.xml><?xml version="1.0" encoding="utf-8"?>
<ds:datastoreItem xmlns:ds="http://schemas.openxmlformats.org/officeDocument/2006/customXml" ds:itemID="{5A44C82F-3421-4870-875F-D3B1D4EE0AC0}"/>
</file>

<file path=customXml/itemProps44.xml><?xml version="1.0" encoding="utf-8"?>
<ds:datastoreItem xmlns:ds="http://schemas.openxmlformats.org/officeDocument/2006/customXml" ds:itemID="{ACC5AB9A-B388-410F-8FAE-31E143E40EA3}"/>
</file>

<file path=customXml/itemProps45.xml><?xml version="1.0" encoding="utf-8"?>
<ds:datastoreItem xmlns:ds="http://schemas.openxmlformats.org/officeDocument/2006/customXml" ds:itemID="{7DF84228-83DA-4973-A9EA-8FE1918F112A}"/>
</file>

<file path=customXml/itemProps46.xml><?xml version="1.0" encoding="utf-8"?>
<ds:datastoreItem xmlns:ds="http://schemas.openxmlformats.org/officeDocument/2006/customXml" ds:itemID="{007A579C-909A-4D5D-8CBC-2BFA34AD7BDF}"/>
</file>

<file path=customXml/itemProps47.xml><?xml version="1.0" encoding="utf-8"?>
<ds:datastoreItem xmlns:ds="http://schemas.openxmlformats.org/officeDocument/2006/customXml" ds:itemID="{20D0AA1F-1F92-48A3-8B8A-F838D5A7F355}"/>
</file>

<file path=customXml/itemProps48.xml><?xml version="1.0" encoding="utf-8"?>
<ds:datastoreItem xmlns:ds="http://schemas.openxmlformats.org/officeDocument/2006/customXml" ds:itemID="{6B8EC74F-0DA6-42BD-9240-7439B4D34712}"/>
</file>

<file path=customXml/itemProps49.xml><?xml version="1.0" encoding="utf-8"?>
<ds:datastoreItem xmlns:ds="http://schemas.openxmlformats.org/officeDocument/2006/customXml" ds:itemID="{0AE9CC28-186C-4FDF-A324-76A527C5B8E1}"/>
</file>

<file path=customXml/itemProps5.xml><?xml version="1.0" encoding="utf-8"?>
<ds:datastoreItem xmlns:ds="http://schemas.openxmlformats.org/officeDocument/2006/customXml" ds:itemID="{6558BC69-229F-4A2F-84FE-24574B4B96BE}"/>
</file>

<file path=customXml/itemProps50.xml><?xml version="1.0" encoding="utf-8"?>
<ds:datastoreItem xmlns:ds="http://schemas.openxmlformats.org/officeDocument/2006/customXml" ds:itemID="{1DC88C57-3D43-494F-AB5D-FF7A7CA9377F}"/>
</file>

<file path=customXml/itemProps51.xml><?xml version="1.0" encoding="utf-8"?>
<ds:datastoreItem xmlns:ds="http://schemas.openxmlformats.org/officeDocument/2006/customXml" ds:itemID="{AC8BE763-ACC9-46DC-8124-0F52A1057604}"/>
</file>

<file path=customXml/itemProps52.xml><?xml version="1.0" encoding="utf-8"?>
<ds:datastoreItem xmlns:ds="http://schemas.openxmlformats.org/officeDocument/2006/customXml" ds:itemID="{A252DCBB-5AED-4FFF-8249-C293F5485188}"/>
</file>

<file path=customXml/itemProps53.xml><?xml version="1.0" encoding="utf-8"?>
<ds:datastoreItem xmlns:ds="http://schemas.openxmlformats.org/officeDocument/2006/customXml" ds:itemID="{D7F4CB6C-9E53-4351-A326-8FC8FBF1FB5E}"/>
</file>

<file path=customXml/itemProps54.xml><?xml version="1.0" encoding="utf-8"?>
<ds:datastoreItem xmlns:ds="http://schemas.openxmlformats.org/officeDocument/2006/customXml" ds:itemID="{19BEA62D-8942-43E7-8F3E-A567A2BCC177}"/>
</file>

<file path=customXml/itemProps55.xml><?xml version="1.0" encoding="utf-8"?>
<ds:datastoreItem xmlns:ds="http://schemas.openxmlformats.org/officeDocument/2006/customXml" ds:itemID="{8578F615-89E9-4405-A98E-4D86994F159D}"/>
</file>

<file path=customXml/itemProps56.xml><?xml version="1.0" encoding="utf-8"?>
<ds:datastoreItem xmlns:ds="http://schemas.openxmlformats.org/officeDocument/2006/customXml" ds:itemID="{F68BA9FA-E4A7-4F11-95FB-921055CE5BBE}"/>
</file>

<file path=customXml/itemProps57.xml><?xml version="1.0" encoding="utf-8"?>
<ds:datastoreItem xmlns:ds="http://schemas.openxmlformats.org/officeDocument/2006/customXml" ds:itemID="{BE332D90-A85E-4B87-95D0-77C8B5921F42}"/>
</file>

<file path=customXml/itemProps58.xml><?xml version="1.0" encoding="utf-8"?>
<ds:datastoreItem xmlns:ds="http://schemas.openxmlformats.org/officeDocument/2006/customXml" ds:itemID="{EBBA6C6B-E34C-4B98-B8C9-BEDB8F63FEB6}"/>
</file>

<file path=customXml/itemProps59.xml><?xml version="1.0" encoding="utf-8"?>
<ds:datastoreItem xmlns:ds="http://schemas.openxmlformats.org/officeDocument/2006/customXml" ds:itemID="{E472794D-AFFD-4998-B15A-9829C7981C12}"/>
</file>

<file path=customXml/itemProps6.xml><?xml version="1.0" encoding="utf-8"?>
<ds:datastoreItem xmlns:ds="http://schemas.openxmlformats.org/officeDocument/2006/customXml" ds:itemID="{57B59D09-1DB4-4D92-83C3-D66B7844F76C}"/>
</file>

<file path=customXml/itemProps60.xml><?xml version="1.0" encoding="utf-8"?>
<ds:datastoreItem xmlns:ds="http://schemas.openxmlformats.org/officeDocument/2006/customXml" ds:itemID="{6A1AB7B6-77A4-4C2A-951B-76E35566FBF0}"/>
</file>

<file path=customXml/itemProps61.xml><?xml version="1.0" encoding="utf-8"?>
<ds:datastoreItem xmlns:ds="http://schemas.openxmlformats.org/officeDocument/2006/customXml" ds:itemID="{758FDAC0-319D-4A54-8D8E-1D42CB1F8004}"/>
</file>

<file path=customXml/itemProps62.xml><?xml version="1.0" encoding="utf-8"?>
<ds:datastoreItem xmlns:ds="http://schemas.openxmlformats.org/officeDocument/2006/customXml" ds:itemID="{F72C5946-91B7-43AC-BC66-1B416123F6AB}"/>
</file>

<file path=customXml/itemProps63.xml><?xml version="1.0" encoding="utf-8"?>
<ds:datastoreItem xmlns:ds="http://schemas.openxmlformats.org/officeDocument/2006/customXml" ds:itemID="{4EAF66B4-BA60-4E7A-A1EA-504760E2C544}"/>
</file>

<file path=customXml/itemProps64.xml><?xml version="1.0" encoding="utf-8"?>
<ds:datastoreItem xmlns:ds="http://schemas.openxmlformats.org/officeDocument/2006/customXml" ds:itemID="{35AB8FAC-06C1-4597-96D4-15CEAB8A29B1}"/>
</file>

<file path=customXml/itemProps7.xml><?xml version="1.0" encoding="utf-8"?>
<ds:datastoreItem xmlns:ds="http://schemas.openxmlformats.org/officeDocument/2006/customXml" ds:itemID="{577544B7-BC30-4F1A-866E-EC43F4763BB0}"/>
</file>

<file path=customXml/itemProps8.xml><?xml version="1.0" encoding="utf-8"?>
<ds:datastoreItem xmlns:ds="http://schemas.openxmlformats.org/officeDocument/2006/customXml" ds:itemID="{86FD3465-82DB-4293-962D-43EE8316DD2F}"/>
</file>

<file path=customXml/itemProps9.xml><?xml version="1.0" encoding="utf-8"?>
<ds:datastoreItem xmlns:ds="http://schemas.openxmlformats.org/officeDocument/2006/customXml" ds:itemID="{A4037B97-2CBE-41DD-9CFB-9A3C8ABBBF6F}"/>
</file>

<file path=docProps/app.xml><?xml version="1.0" encoding="utf-8"?>
<Properties xmlns="http://schemas.openxmlformats.org/officeDocument/2006/extended-properties" xmlns:vt="http://schemas.openxmlformats.org/officeDocument/2006/docPropsVTypes">
  <Template>Build_2015_Template</Template>
  <TotalTime>9667</TotalTime>
  <Words>1165</Words>
  <Application>Microsoft Office PowerPoint</Application>
  <PresentationFormat>Custom</PresentationFormat>
  <Paragraphs>244</Paragraphs>
  <Slides>33</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ＭＳ Ｐゴシック</vt:lpstr>
      <vt:lpstr>Arial</vt:lpstr>
      <vt:lpstr>Avenir LT Pro 45 Book</vt:lpstr>
      <vt:lpstr>Calibri</vt:lpstr>
      <vt:lpstr>Consolas</vt:lpstr>
      <vt:lpstr>Segoe UI</vt:lpstr>
      <vt:lpstr>Segoe UI Light</vt:lpstr>
      <vt:lpstr>Wingdings</vt:lpstr>
      <vt:lpstr>5-30629_Build_Template_WHITE</vt:lpstr>
      <vt:lpstr>5-30629_Build_Template_DARK BLUE</vt:lpstr>
      <vt:lpstr>1_5-30629_Build_Template_DARK BLUE</vt:lpstr>
      <vt:lpstr>PowerPoint Presentation</vt:lpstr>
      <vt:lpstr>Develop Modern Native Applications with Azure Active Directory</vt:lpstr>
      <vt:lpstr>Going Native or Multi Target Stacks?</vt:lpstr>
      <vt:lpstr>Choose any platform or dev stack…</vt:lpstr>
      <vt:lpstr>Agenda</vt:lpstr>
      <vt:lpstr>Azure AD by the Numbers</vt:lpstr>
      <vt:lpstr>Identity, Native Clients, and Azure AD</vt:lpstr>
      <vt:lpstr>Native Clients and Identity</vt:lpstr>
      <vt:lpstr>Native Clients, Identity and Azure AD</vt:lpstr>
      <vt:lpstr>Going Native</vt:lpstr>
      <vt:lpstr>Going Native</vt:lpstr>
      <vt:lpstr>Windows 10 WebAccountManager</vt:lpstr>
      <vt:lpstr>WebAccountManager API and AAD</vt:lpstr>
      <vt:lpstr>Registering a Universal App with Azure AD</vt:lpstr>
      <vt:lpstr>DEMO Getting Azure AD tokens via WebAccountManager</vt:lpstr>
      <vt:lpstr>Targeting Windows 7 onward</vt:lpstr>
      <vt:lpstr>Active Directory Authentication Library (ADAL)</vt:lpstr>
      <vt:lpstr>ADAL – Main Token Acquisition Pattern</vt:lpstr>
      <vt:lpstr>ADAL .NET</vt:lpstr>
      <vt:lpstr>DEMO Getting Tokens via ADAL .NET</vt:lpstr>
      <vt:lpstr>ADAL or WebAccountManager?</vt:lpstr>
      <vt:lpstr>ADAL iOS</vt:lpstr>
      <vt:lpstr>ADAL Android</vt:lpstr>
      <vt:lpstr>Targeting Multiple Platforms at Once: Xamarin, Apache Cordova</vt:lpstr>
      <vt:lpstr>Xamarin</vt:lpstr>
      <vt:lpstr>ADAL v3 and Xamarin</vt:lpstr>
      <vt:lpstr>DEMO Getting Azure AD tokens for a C# iOS app</vt:lpstr>
      <vt:lpstr>Apache Cordova Plugin for ADAL</vt:lpstr>
      <vt:lpstr>DEMO Getting Azure AD Tokens from a Cordova JavaScript App</vt:lpstr>
      <vt:lpstr>Choose any platform or dev stack…</vt:lpstr>
      <vt:lpstr>Next Steps</vt:lpstr>
      <vt:lpstr>Resources</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Build 2015</dc:subject>
  <dc:creator>Seth Brickman</dc:creator>
  <cp:keywords>Build 2015</cp:keywords>
  <dc:description>Template: Mitchell Derrey, Silver Fox Productions
Formatting: 
Audience Type:</dc:description>
  <cp:lastModifiedBy>Amber Templeton</cp:lastModifiedBy>
  <cp:revision>109</cp:revision>
  <dcterms:created xsi:type="dcterms:W3CDTF">2015-03-02T15:58:31Z</dcterms:created>
  <dcterms:modified xsi:type="dcterms:W3CDTF">2015-05-04T21:51:21Z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y fmtid="{D5CDD505-2E9C-101B-9397-08002B2CF9AE}" pid="14" name="Tfs.IsStoryboard">
    <vt:bool>true</vt:bool>
  </property>
</Properties>
</file>