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Lst>
  <p:notesMasterIdLst>
    <p:notesMasterId r:id="rId44"/>
  </p:notesMasterIdLst>
  <p:handoutMasterIdLst>
    <p:handoutMasterId r:id="rId45"/>
  </p:handoutMasterIdLst>
  <p:sldIdLst>
    <p:sldId id="304" r:id="rId6"/>
    <p:sldId id="305" r:id="rId7"/>
    <p:sldId id="306" r:id="rId8"/>
    <p:sldId id="307" r:id="rId9"/>
    <p:sldId id="308" r:id="rId10"/>
    <p:sldId id="309" r:id="rId11"/>
    <p:sldId id="310" r:id="rId12"/>
    <p:sldId id="311" r:id="rId13"/>
    <p:sldId id="312" r:id="rId14"/>
    <p:sldId id="313" r:id="rId15"/>
    <p:sldId id="314" r:id="rId16"/>
    <p:sldId id="341" r:id="rId17"/>
    <p:sldId id="315" r:id="rId18"/>
    <p:sldId id="316" r:id="rId19"/>
    <p:sldId id="317" r:id="rId20"/>
    <p:sldId id="319" r:id="rId21"/>
    <p:sldId id="318"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04"/>
            <p14:sldId id="305"/>
            <p14:sldId id="306"/>
            <p14:sldId id="307"/>
            <p14:sldId id="308"/>
            <p14:sldId id="309"/>
            <p14:sldId id="310"/>
            <p14:sldId id="311"/>
            <p14:sldId id="312"/>
            <p14:sldId id="313"/>
            <p14:sldId id="314"/>
            <p14:sldId id="341"/>
            <p14:sldId id="315"/>
            <p14:sldId id="316"/>
            <p14:sldId id="317"/>
            <p14:sldId id="319"/>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Himadri Sarkar" initials="HS" lastIdx="1" clrIdx="7">
    <p:extLst>
      <p:ext uri="{19B8F6BF-5375-455C-9EA6-DF929625EA0E}">
        <p15:presenceInfo xmlns:p15="http://schemas.microsoft.com/office/powerpoint/2012/main" userId="S-1-5-21-2127521184-1604012920-1887927527-7541471" providerId="AD"/>
      </p:ext>
    </p:extLst>
  </p:cmAuthor>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Diego Perez Botero" initials="DPB" lastIdx="23" clrIdx="4">
    <p:extLst>
      <p:ext uri="{19B8F6BF-5375-455C-9EA6-DF929625EA0E}">
        <p15:presenceInfo xmlns:p15="http://schemas.microsoft.com/office/powerpoint/2012/main" userId="S-1-5-21-2127521184-1604012920-1887927527-12077468" providerId="AD"/>
      </p:ext>
    </p:extLst>
  </p:cmAuthor>
  <p:cmAuthor id="5" name="Sidharth Nabar" initials="SN" lastIdx="15" clrIdx="5">
    <p:extLst>
      <p:ext uri="{19B8F6BF-5375-455C-9EA6-DF929625EA0E}">
        <p15:presenceInfo xmlns:p15="http://schemas.microsoft.com/office/powerpoint/2012/main" userId="S-1-5-21-2127521184-1604012920-1887927527-8134428" providerId="AD"/>
      </p:ext>
    </p:extLst>
  </p:cmAuthor>
  <p:cmAuthor id="6" name="David Goll" initials="DG" lastIdx="9" clrIdx="6">
    <p:extLst>
      <p:ext uri="{19B8F6BF-5375-455C-9EA6-DF929625EA0E}">
        <p15:presenceInfo xmlns:p15="http://schemas.microsoft.com/office/powerpoint/2012/main" userId="S-1-5-21-2127521184-1604012920-1887927527-71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0000"/>
    <a:srgbClr val="545454"/>
    <a:srgbClr val="0078D7"/>
    <a:srgbClr val="5C005C"/>
    <a:srgbClr val="00188F"/>
    <a:srgbClr val="00176B"/>
    <a:srgbClr val="E3008C"/>
    <a:srgbClr val="FFB900"/>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79565" autoAdjust="0"/>
  </p:normalViewPr>
  <p:slideViewPr>
    <p:cSldViewPr>
      <p:cViewPr varScale="1">
        <p:scale>
          <a:sx n="72" d="100"/>
          <a:sy n="72" d="100"/>
        </p:scale>
        <p:origin x="1308" y="6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4/23/2015 1:39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4/23/2015 1:38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2687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6618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88259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2464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86260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13749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4/23/2015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15915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06517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4/23/2015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51515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38836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4/23/2015 1:38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68669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4/23/2015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99228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84164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4/23/2015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94766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4/23/2015 1:39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81754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4/23/2015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469508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msdn.microsoft.com/en-us/library/windows/apps/windows.web.http.filters.asp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wpdev.uservoice.com/forums/110705-dev-platform/category/22999-network-apis"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154892"/>
      </p:ext>
    </p:extLst>
  </p:cSld>
  <p:clrMapOvr>
    <a:masterClrMapping/>
  </p:clrMapOvr>
  <p:transition advTm="1763">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206579" y="3040063"/>
            <a:ext cx="8107657" cy="914400"/>
          </a:xfrm>
        </p:spPr>
        <p:txBody>
          <a:bodyPr/>
          <a:lstStyle/>
          <a:p>
            <a:r>
              <a:rPr lang="en-US" sz="1800" dirty="0"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details = </a:t>
            </a:r>
            <a:r>
              <a:rPr lang="en-US" sz="1800" dirty="0" err="1" smtClean="0">
                <a:solidFill>
                  <a:srgbClr val="000000"/>
                </a:solidFill>
                <a:highlight>
                  <a:srgbClr val="FFFFFF"/>
                </a:highlight>
                <a:latin typeface="Consolas" panose="020B0609020204030204" pitchFamily="49" charset="0"/>
              </a:rPr>
              <a:t>task.TriggerDetails</a:t>
            </a: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as</a:t>
            </a:r>
            <a:br>
              <a:rPr lang="en-US" sz="1800" dirty="0" smtClean="0">
                <a:solidFill>
                  <a:srgbClr val="0000FF"/>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SocketActivityTriggerDetails</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socketInformation</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details.SocketInformation</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switch</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err="1">
                <a:solidFill>
                  <a:srgbClr val="000000"/>
                </a:solidFill>
                <a:highlight>
                  <a:srgbClr val="FFFFFF"/>
                </a:highlight>
                <a:latin typeface="Consolas" panose="020B0609020204030204" pitchFamily="49" charset="0"/>
              </a:rPr>
              <a:t>details.Reason</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case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SocketActivityTriggerReason</a:t>
            </a:r>
            <a:r>
              <a:rPr lang="en-US" sz="1800" dirty="0" err="1" smtClean="0">
                <a:solidFill>
                  <a:srgbClr val="000000"/>
                </a:solidFill>
                <a:highlight>
                  <a:srgbClr val="FFFFFF"/>
                </a:highlight>
                <a:latin typeface="Consolas" panose="020B0609020204030204" pitchFamily="49" charset="0"/>
              </a:rPr>
              <a:t>.SocketActivity</a:t>
            </a: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case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SocketActivityTriggerReason</a:t>
            </a:r>
            <a:r>
              <a:rPr lang="en-US" sz="1800" dirty="0" err="1" smtClean="0">
                <a:solidFill>
                  <a:srgbClr val="000000"/>
                </a:solidFill>
                <a:highlight>
                  <a:srgbClr val="FFFFFF"/>
                </a:highlight>
                <a:latin typeface="Consolas" panose="020B0609020204030204" pitchFamily="49" charset="0"/>
              </a:rPr>
              <a:t>.KeepAliveTimerExpired</a:t>
            </a: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case</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SocketActivityTriggerReason</a:t>
            </a:r>
            <a:r>
              <a:rPr lang="en-US" sz="1800" dirty="0" err="1" smtClean="0">
                <a:solidFill>
                  <a:srgbClr val="000000"/>
                </a:solidFill>
                <a:highlight>
                  <a:srgbClr val="FFFFFF"/>
                </a:highlight>
                <a:latin typeface="Consolas" panose="020B0609020204030204" pitchFamily="49" charset="0"/>
              </a:rPr>
              <a:t>.SocketClosed</a:t>
            </a:r>
            <a:r>
              <a:rPr lang="en-US" sz="1800" dirty="0" smtClean="0">
                <a:solidFill>
                  <a:srgbClr val="000000"/>
                </a:solidFill>
                <a:highlight>
                  <a:srgbClr val="FFFFFF"/>
                </a:highlight>
                <a:latin typeface="Consolas" panose="020B0609020204030204" pitchFamily="49" charset="0"/>
              </a:rPr>
              <a:t>: …</a:t>
            </a:r>
            <a:r>
              <a:rPr lang="en-US" sz="1800" dirty="0" smtClean="0">
                <a:highlight>
                  <a:srgbClr val="FFFFFF"/>
                </a:highlight>
              </a:rPr>
              <a:t/>
            </a:r>
            <a:br>
              <a:rPr lang="en-US" sz="1800" dirty="0" smtClean="0">
                <a:highlight>
                  <a:srgbClr val="FFFFFF"/>
                </a:highlight>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default</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rPr>
              <a:t>break</a:t>
            </a:r>
            <a:r>
              <a:rPr lang="en-US" sz="1800" dirty="0" smtClean="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4" name="Title 3"/>
          <p:cNvSpPr>
            <a:spLocks noGrp="1"/>
          </p:cNvSpPr>
          <p:nvPr>
            <p:ph type="ctrTitle"/>
          </p:nvPr>
        </p:nvSpPr>
        <p:spPr>
          <a:solidFill>
            <a:srgbClr val="004B50"/>
          </a:solidFill>
        </p:spPr>
        <p:txBody>
          <a:bodyPr/>
          <a:lstStyle/>
          <a:p>
            <a:r>
              <a:rPr lang="en-US" dirty="0" smtClean="0"/>
              <a:t>Background task activated when activity occurs on socket</a:t>
            </a:r>
            <a:endParaRPr lang="en-US" dirty="0"/>
          </a:p>
        </p:txBody>
      </p:sp>
    </p:spTree>
    <p:extLst>
      <p:ext uri="{BB962C8B-B14F-4D97-AF65-F5344CB8AC3E}">
        <p14:creationId xmlns:p14="http://schemas.microsoft.com/office/powerpoint/2010/main" val="587367034"/>
      </p:ext>
    </p:extLst>
  </p:cSld>
  <p:clrMapOvr>
    <a:masterClrMapping/>
  </p:clrMapOvr>
  <p:transition advTm="57294">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922838" y="3040063"/>
            <a:ext cx="6781800" cy="914400"/>
          </a:xfrm>
        </p:spPr>
        <p:txBody>
          <a:bodyPr/>
          <a:lstStyle/>
          <a:p>
            <a:r>
              <a:rPr lang="en-US" sz="1800" dirty="0" err="1" smtClean="0">
                <a:solidFill>
                  <a:srgbClr val="2B91AF"/>
                </a:solidFill>
                <a:highlight>
                  <a:srgbClr val="FFFFFF"/>
                </a:highlight>
                <a:latin typeface="Consolas" panose="020B0609020204030204" pitchFamily="49" charset="0"/>
              </a:rPr>
              <a:t>SocketActivityInformation</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socketInformation</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err="1">
                <a:solidFill>
                  <a:srgbClr val="2B91AF"/>
                </a:solidFill>
                <a:highlight>
                  <a:srgbClr val="FFFFFF"/>
                </a:highlight>
                <a:latin typeface="Consolas" panose="020B0609020204030204" pitchFamily="49" charset="0"/>
              </a:rPr>
              <a:t>StreamSocket</a:t>
            </a:r>
            <a:r>
              <a:rPr lang="en-US" sz="1800" dirty="0">
                <a:solidFill>
                  <a:srgbClr val="000000"/>
                </a:solidFill>
                <a:highlight>
                  <a:srgbClr val="FFFFFF"/>
                </a:highlight>
                <a:latin typeface="Consolas" panose="020B0609020204030204" pitchFamily="49" charset="0"/>
              </a:rPr>
              <a:t> socket = </a:t>
            </a:r>
            <a:r>
              <a:rPr lang="en-US" sz="1800" dirty="0">
                <a:solidFill>
                  <a:srgbClr val="0000FF"/>
                </a:solidFill>
                <a:highlight>
                  <a:srgbClr val="FFFFFF"/>
                </a:highlight>
                <a:latin typeface="Consolas" panose="020B0609020204030204" pitchFamily="49" charset="0"/>
              </a:rPr>
              <a:t>null</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if</a:t>
            </a:r>
            <a:r>
              <a:rPr lang="en-US" sz="1800" dirty="0" smtClean="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a:t>
            </a:r>
            <a:r>
              <a:rPr lang="en-US" sz="1800" dirty="0" err="1">
                <a:solidFill>
                  <a:srgbClr val="2B91AF"/>
                </a:solidFill>
                <a:highlight>
                  <a:srgbClr val="FFFFFF"/>
                </a:highlight>
                <a:latin typeface="Consolas" panose="020B0609020204030204" pitchFamily="49" charset="0"/>
              </a:rPr>
              <a:t>SocketActivityInformation</a:t>
            </a:r>
            <a:r>
              <a:rPr lang="en-US" sz="1800" dirty="0" err="1">
                <a:solidFill>
                  <a:srgbClr val="000000"/>
                </a:solidFill>
                <a:highlight>
                  <a:srgbClr val="FFFFFF"/>
                </a:highlight>
                <a:latin typeface="Consolas" panose="020B0609020204030204" pitchFamily="49" charset="0"/>
              </a:rPr>
              <a:t>.AllSockets</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TryGetValue</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socketId</a:t>
            </a:r>
            <a:r>
              <a:rPr lang="en-US" sz="1800" dirty="0">
                <a:solidFill>
                  <a:srgbClr val="000000"/>
                </a:solidFill>
                <a:highlight>
                  <a:srgbClr val="FFFFFF"/>
                </a:highlight>
                <a:latin typeface="Consolas" panose="020B0609020204030204" pitchFamily="49" charset="0"/>
              </a:rPr>
              <a:t>, </a:t>
            </a:r>
            <a:r>
              <a:rPr lang="en-US" sz="1800" dirty="0">
                <a:solidFill>
                  <a:srgbClr val="0000FF"/>
                </a:solidFill>
                <a:highlight>
                  <a:srgbClr val="FFFFFF"/>
                </a:highlight>
                <a:latin typeface="Consolas" panose="020B0609020204030204" pitchFamily="49" charset="0"/>
              </a:rPr>
              <a:t>out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socketInformation</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socket </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socketInformation.StreamSocket</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p>
        </p:txBody>
      </p:sp>
      <p:sp>
        <p:nvSpPr>
          <p:cNvPr id="4" name="Title 3"/>
          <p:cNvSpPr>
            <a:spLocks noGrp="1"/>
          </p:cNvSpPr>
          <p:nvPr>
            <p:ph type="ctrTitle"/>
          </p:nvPr>
        </p:nvSpPr>
        <p:spPr>
          <a:solidFill>
            <a:srgbClr val="5C005C"/>
          </a:solidFill>
        </p:spPr>
        <p:txBody>
          <a:bodyPr/>
          <a:lstStyle/>
          <a:p>
            <a:r>
              <a:rPr lang="en-US" dirty="0" smtClean="0"/>
              <a:t>Foreground app recovers socket upon launch/resume</a:t>
            </a:r>
            <a:endParaRPr lang="en-US" dirty="0"/>
          </a:p>
        </p:txBody>
      </p:sp>
    </p:spTree>
    <p:extLst>
      <p:ext uri="{BB962C8B-B14F-4D97-AF65-F5344CB8AC3E}">
        <p14:creationId xmlns:p14="http://schemas.microsoft.com/office/powerpoint/2010/main" val="1921859554"/>
      </p:ext>
    </p:extLst>
  </p:cSld>
  <p:clrMapOvr>
    <a:masterClrMapping/>
  </p:clrMapOvr>
  <p:transition advTm="4744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56038" y="1439862"/>
            <a:ext cx="8305804" cy="3581400"/>
          </a:xfrm>
        </p:spPr>
        <p:txBody>
          <a:bodyPr/>
          <a:lstStyle/>
          <a:p>
            <a:r>
              <a:rPr lang="en-US" b="1" dirty="0" err="1">
                <a:solidFill>
                  <a:srgbClr val="0078D7"/>
                </a:solidFill>
              </a:rPr>
              <a:t>Windows.Networking.Sockets</a:t>
            </a:r>
            <a:endParaRPr lang="en-US" b="1" dirty="0">
              <a:solidFill>
                <a:srgbClr val="0078D7"/>
              </a:solidFill>
            </a:endParaRPr>
          </a:p>
          <a:p>
            <a:pPr lvl="1"/>
            <a:r>
              <a:rPr lang="en-US" dirty="0" smtClean="0">
                <a:solidFill>
                  <a:srgbClr val="404040"/>
                </a:solidFill>
              </a:rPr>
              <a:t>Socket Broker </a:t>
            </a:r>
            <a:r>
              <a:rPr lang="en-US" dirty="0">
                <a:solidFill>
                  <a:srgbClr val="404040"/>
                </a:solidFill>
              </a:rPr>
              <a:t>for </a:t>
            </a:r>
            <a:r>
              <a:rPr lang="en-US" dirty="0" smtClean="0">
                <a:solidFill>
                  <a:srgbClr val="404040"/>
                </a:solidFill>
              </a:rPr>
              <a:t>long-running communication</a:t>
            </a:r>
          </a:p>
          <a:p>
            <a:pPr lvl="1"/>
            <a:r>
              <a:rPr lang="en-US" dirty="0" smtClean="0">
                <a:solidFill>
                  <a:srgbClr val="0078D7"/>
                </a:solidFill>
              </a:rPr>
              <a:t>Lower-overhead </a:t>
            </a:r>
            <a:r>
              <a:rPr lang="en-US" dirty="0">
                <a:solidFill>
                  <a:srgbClr val="0078D7"/>
                </a:solidFill>
              </a:rPr>
              <a:t>path for bursts of data</a:t>
            </a:r>
            <a:endParaRPr lang="en-US" sz="3600" dirty="0">
              <a:solidFill>
                <a:srgbClr val="0078D7"/>
              </a:solidFill>
            </a:endParaRPr>
          </a:p>
          <a:p>
            <a:r>
              <a:rPr lang="en-US" dirty="0">
                <a:solidFill>
                  <a:srgbClr val="404040"/>
                </a:solidFill>
              </a:rPr>
              <a:t>Windows.Web.Http</a:t>
            </a:r>
          </a:p>
          <a:p>
            <a:r>
              <a:rPr lang="en-US" dirty="0" err="1">
                <a:solidFill>
                  <a:srgbClr val="404040"/>
                </a:solidFill>
              </a:rPr>
              <a:t>Windows.Networking.BackgroundTransfer</a:t>
            </a:r>
            <a:endParaRPr lang="en-US" dirty="0">
              <a:solidFill>
                <a:srgbClr val="404040"/>
              </a:solidFill>
            </a:endParaRPr>
          </a:p>
          <a:p>
            <a:r>
              <a:rPr lang="en-US" dirty="0">
                <a:solidFill>
                  <a:srgbClr val="404040"/>
                </a:solidFill>
              </a:rPr>
              <a:t>Other areas of improvement</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a:xfrm>
            <a:off x="274638" y="1535875"/>
            <a:ext cx="3124199" cy="3116933"/>
          </a:xfrm>
        </p:spPr>
      </p:pic>
      <p:sp>
        <p:nvSpPr>
          <p:cNvPr id="5" name="Title 4"/>
          <p:cNvSpPr>
            <a:spLocks noGrp="1"/>
          </p:cNvSpPr>
          <p:nvPr>
            <p:ph type="title"/>
          </p:nvPr>
        </p:nvSpPr>
        <p:spPr/>
        <p:txBody>
          <a:bodyPr/>
          <a:lstStyle/>
          <a:p>
            <a:r>
              <a:rPr lang="en-US" dirty="0" smtClean="0"/>
              <a:t>Outline</a:t>
            </a:r>
            <a:br>
              <a:rPr lang="en-US" dirty="0" smtClean="0"/>
            </a:br>
            <a:endParaRPr lang="en-US" dirty="0"/>
          </a:p>
        </p:txBody>
      </p:sp>
    </p:spTree>
    <p:extLst>
      <p:ext uri="{BB962C8B-B14F-4D97-AF65-F5344CB8AC3E}">
        <p14:creationId xmlns:p14="http://schemas.microsoft.com/office/powerpoint/2010/main" val="1218699994"/>
      </p:ext>
    </p:extLst>
  </p:cSld>
  <p:clrMapOvr>
    <a:masterClrMapping/>
  </p:clrMapOvr>
  <mc:AlternateContent xmlns:mc="http://schemas.openxmlformats.org/markup-compatibility/2006" xmlns:p14="http://schemas.microsoft.com/office/powerpoint/2010/main">
    <mc:Choice Requires="p14">
      <p:transition spd="med" p14:dur="700" advTm="19629">
        <p:fade/>
      </p:transition>
    </mc:Choice>
    <mc:Fallback xmlns="">
      <p:transition spd="med" advTm="1962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592262"/>
            <a:ext cx="11887200" cy="3237809"/>
          </a:xfrm>
        </p:spPr>
        <p:txBody>
          <a:bodyPr/>
          <a:lstStyle/>
          <a:p>
            <a:r>
              <a:rPr lang="en-US" sz="3600" dirty="0" smtClean="0">
                <a:solidFill>
                  <a:srgbClr val="404040"/>
                </a:solidFill>
              </a:rPr>
              <a:t>Every </a:t>
            </a:r>
            <a:r>
              <a:rPr lang="en-US" sz="3200" i="1" dirty="0" err="1" smtClean="0">
                <a:solidFill>
                  <a:srgbClr val="404040"/>
                </a:solidFill>
                <a:highlight>
                  <a:srgbClr val="FFFFFF"/>
                </a:highlight>
              </a:rPr>
              <a:t>WriteAsync</a:t>
            </a:r>
            <a:r>
              <a:rPr lang="en-US" sz="3200" i="1" dirty="0" smtClean="0">
                <a:solidFill>
                  <a:srgbClr val="404040"/>
                </a:solidFill>
                <a:highlight>
                  <a:srgbClr val="FFFFFF"/>
                </a:highlight>
              </a:rPr>
              <a:t> </a:t>
            </a:r>
            <a:r>
              <a:rPr lang="en-US" sz="3200" dirty="0" smtClean="0">
                <a:solidFill>
                  <a:srgbClr val="404040"/>
                </a:solidFill>
                <a:highlight>
                  <a:srgbClr val="FFFFFF"/>
                </a:highlight>
              </a:rPr>
              <a:t>call</a:t>
            </a:r>
            <a:r>
              <a:rPr lang="en-US" sz="3200" dirty="0" smtClean="0">
                <a:solidFill>
                  <a:srgbClr val="404040"/>
                </a:solidFill>
              </a:rPr>
              <a:t> </a:t>
            </a:r>
            <a:r>
              <a:rPr lang="en-US" sz="3600" dirty="0" smtClean="0">
                <a:solidFill>
                  <a:srgbClr val="404040"/>
                </a:solidFill>
              </a:rPr>
              <a:t>on </a:t>
            </a:r>
            <a:r>
              <a:rPr lang="en-US" sz="3600" dirty="0">
                <a:solidFill>
                  <a:srgbClr val="404040"/>
                </a:solidFill>
              </a:rPr>
              <a:t>a socket </a:t>
            </a:r>
            <a:r>
              <a:rPr lang="en-US" sz="3600" dirty="0" smtClean="0">
                <a:solidFill>
                  <a:srgbClr val="404040"/>
                </a:solidFill>
              </a:rPr>
              <a:t>triggers a </a:t>
            </a:r>
            <a:r>
              <a:rPr lang="en-US" sz="3600" dirty="0">
                <a:solidFill>
                  <a:srgbClr val="404040"/>
                </a:solidFill>
              </a:rPr>
              <a:t>kernel transition to reach the network stack</a:t>
            </a:r>
          </a:p>
          <a:p>
            <a:r>
              <a:rPr lang="en-US" sz="3600" dirty="0" smtClean="0">
                <a:solidFill>
                  <a:srgbClr val="404040"/>
                </a:solidFill>
              </a:rPr>
              <a:t>For apps writing many buffers at a time, this creates substantial overhead</a:t>
            </a:r>
          </a:p>
          <a:p>
            <a:r>
              <a:rPr lang="en-US" sz="3600" dirty="0" smtClean="0">
                <a:solidFill>
                  <a:srgbClr val="404040"/>
                </a:solidFill>
              </a:rPr>
              <a:t>New pattern optimizes frequency of kernel transitions</a:t>
            </a:r>
          </a:p>
          <a:p>
            <a:pPr lvl="1"/>
            <a:r>
              <a:rPr lang="en-US" sz="2000" dirty="0" smtClean="0">
                <a:solidFill>
                  <a:srgbClr val="404040"/>
                </a:solidFill>
              </a:rPr>
              <a:t>Currently limited to </a:t>
            </a:r>
            <a:r>
              <a:rPr lang="en-US" sz="2000" dirty="0" err="1" smtClean="0">
                <a:solidFill>
                  <a:srgbClr val="404040"/>
                </a:solidFill>
              </a:rPr>
              <a:t>StreamSocket</a:t>
            </a:r>
            <a:r>
              <a:rPr lang="en-US" sz="2000" dirty="0" smtClean="0">
                <a:solidFill>
                  <a:srgbClr val="404040"/>
                </a:solidFill>
              </a:rPr>
              <a:t> and </a:t>
            </a:r>
            <a:r>
              <a:rPr lang="en-US" sz="2000" b="1" dirty="0" smtClean="0">
                <a:solidFill>
                  <a:srgbClr val="404040"/>
                </a:solidFill>
              </a:rPr>
              <a:t>connected</a:t>
            </a:r>
            <a:r>
              <a:rPr lang="en-US" sz="2000" dirty="0" smtClean="0">
                <a:solidFill>
                  <a:srgbClr val="404040"/>
                </a:solidFill>
              </a:rPr>
              <a:t> </a:t>
            </a:r>
            <a:r>
              <a:rPr lang="en-US" sz="2000" dirty="0" err="1" smtClean="0">
                <a:solidFill>
                  <a:srgbClr val="404040"/>
                </a:solidFill>
              </a:rPr>
              <a:t>DatagramSockets</a:t>
            </a:r>
            <a:endParaRPr lang="en-US" sz="2000" dirty="0">
              <a:solidFill>
                <a:srgbClr val="404040"/>
              </a:solidFill>
            </a:endParaRPr>
          </a:p>
        </p:txBody>
      </p:sp>
      <p:sp>
        <p:nvSpPr>
          <p:cNvPr id="3" name="Title 2"/>
          <p:cNvSpPr>
            <a:spLocks noGrp="1"/>
          </p:cNvSpPr>
          <p:nvPr>
            <p:ph type="title"/>
          </p:nvPr>
        </p:nvSpPr>
        <p:spPr/>
        <p:txBody>
          <a:bodyPr/>
          <a:lstStyle/>
          <a:p>
            <a:r>
              <a:rPr lang="en-US" dirty="0" smtClean="0"/>
              <a:t>Lower Overhead Writes in Sockets</a:t>
            </a:r>
            <a:endParaRPr lang="en-US" dirty="0"/>
          </a:p>
        </p:txBody>
      </p:sp>
    </p:spTree>
    <p:extLst>
      <p:ext uri="{BB962C8B-B14F-4D97-AF65-F5344CB8AC3E}">
        <p14:creationId xmlns:p14="http://schemas.microsoft.com/office/powerpoint/2010/main" val="2163809406"/>
      </p:ext>
    </p:extLst>
  </p:cSld>
  <p:clrMapOvr>
    <a:masterClrMapping/>
  </p:clrMapOvr>
  <p:transition advTm="5693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1320336"/>
            <a:ext cx="6781800" cy="914400"/>
          </a:xfrm>
        </p:spPr>
        <p:txBody>
          <a:bodyPr/>
          <a:lstStyle/>
          <a:p>
            <a:r>
              <a:rPr lang="en-US" sz="1800" dirty="0" err="1">
                <a:solidFill>
                  <a:srgbClr val="2B91AF"/>
                </a:solidFill>
                <a:highlight>
                  <a:srgbClr val="FFFFFF"/>
                </a:highlight>
                <a:latin typeface="Consolas" panose="020B0609020204030204" pitchFamily="49" charset="0"/>
              </a:rPr>
              <a:t>IList</a:t>
            </a:r>
            <a:r>
              <a:rPr lang="en-US" sz="1800" dirty="0">
                <a:solidFill>
                  <a:srgbClr val="000000"/>
                </a:solidFill>
                <a:highlight>
                  <a:srgbClr val="FFFFFF"/>
                </a:highlight>
                <a:latin typeface="Consolas" panose="020B0609020204030204" pitchFamily="49" charset="0"/>
              </a:rPr>
              <a:t>&lt;</a:t>
            </a:r>
            <a:r>
              <a:rPr lang="en-US" sz="1800" dirty="0" err="1">
                <a:solidFill>
                  <a:srgbClr val="2B91AF"/>
                </a:solidFill>
                <a:highlight>
                  <a:srgbClr val="FFFFFF"/>
                </a:highlight>
                <a:latin typeface="Consolas" panose="020B0609020204030204" pitchFamily="49" charset="0"/>
              </a:rPr>
              <a:t>IBuffer</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packetsToSend</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PreparePackets</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a:solidFill>
                  <a:srgbClr val="0000FF"/>
                </a:solidFill>
                <a:highlight>
                  <a:srgbClr val="FFFFFF"/>
                </a:highlight>
                <a:latin typeface="Consolas" panose="020B0609020204030204" pitchFamily="49" charset="0"/>
              </a:rPr>
              <a:t>var</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outputStream</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socket.OutputStream</a:t>
            </a:r>
            <a:r>
              <a:rPr lang="en-US" sz="1800" dirty="0">
                <a:solidFill>
                  <a:srgbClr val="000000"/>
                </a:solidFill>
                <a:highlight>
                  <a:srgbClr val="FFFFFF"/>
                </a:highlight>
                <a:latin typeface="Consolas" panose="020B0609020204030204" pitchFamily="49" charset="0"/>
              </a:rPr>
              <a:t>;</a:t>
            </a:r>
          </a:p>
          <a:p>
            <a:r>
              <a:rPr lang="en-US" sz="1800" dirty="0" err="1">
                <a:solidFill>
                  <a:srgbClr val="0000FF"/>
                </a:solidFill>
                <a:highlight>
                  <a:srgbClr val="FFFFFF"/>
                </a:highlight>
                <a:latin typeface="Consolas" panose="020B0609020204030204" pitchFamily="49" charset="0"/>
              </a:rPr>
              <a:t>foreach</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IBuffer</a:t>
            </a:r>
            <a:r>
              <a:rPr lang="en-US" sz="1800" dirty="0">
                <a:solidFill>
                  <a:srgbClr val="000000"/>
                </a:solidFill>
                <a:highlight>
                  <a:srgbClr val="FFFFFF"/>
                </a:highlight>
                <a:latin typeface="Consolas" panose="020B0609020204030204" pitchFamily="49" charset="0"/>
              </a:rPr>
              <a:t> packet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packetsToSend</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   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outputStream.WriteAsync</a:t>
            </a:r>
            <a:r>
              <a:rPr lang="en-US" sz="1800" dirty="0">
                <a:solidFill>
                  <a:srgbClr val="000000"/>
                </a:solidFill>
                <a:highlight>
                  <a:srgbClr val="FFFFFF"/>
                </a:highlight>
                <a:latin typeface="Consolas" panose="020B0609020204030204" pitchFamily="49" charset="0"/>
              </a:rPr>
              <a:t>(packet</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p>
        </p:txBody>
      </p:sp>
      <p:sp>
        <p:nvSpPr>
          <p:cNvPr id="4" name="Title 3"/>
          <p:cNvSpPr>
            <a:spLocks noGrp="1" noChangeAspect="1"/>
          </p:cNvSpPr>
          <p:nvPr>
            <p:ph type="ctrTitle"/>
          </p:nvPr>
        </p:nvSpPr>
        <p:spPr>
          <a:xfrm>
            <a:off x="274638" y="144462"/>
            <a:ext cx="3276600" cy="3266148"/>
          </a:xfrm>
          <a:solidFill>
            <a:srgbClr val="5C2D91"/>
          </a:solidFill>
        </p:spPr>
        <p:txBody>
          <a:bodyPr/>
          <a:lstStyle/>
          <a:p>
            <a:r>
              <a:rPr lang="en-US" dirty="0" smtClean="0"/>
              <a:t>Basic programming pattern</a:t>
            </a:r>
            <a:endParaRPr lang="en-US" dirty="0"/>
          </a:p>
        </p:txBody>
      </p:sp>
      <p:sp>
        <p:nvSpPr>
          <p:cNvPr id="5" name="Title 3"/>
          <p:cNvSpPr txBox="1">
            <a:spLocks noChangeAspect="1"/>
          </p:cNvSpPr>
          <p:nvPr/>
        </p:nvSpPr>
        <p:spPr>
          <a:xfrm>
            <a:off x="8885237" y="3372663"/>
            <a:ext cx="3167502" cy="3157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78D7"/>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dirty="0" smtClean="0"/>
              <a:t>Higher performance (C#)</a:t>
            </a:r>
            <a:endParaRPr lang="en-US" sz="3600" dirty="0"/>
          </a:p>
        </p:txBody>
      </p:sp>
      <p:sp>
        <p:nvSpPr>
          <p:cNvPr id="6" name="Text Placeholder 1"/>
          <p:cNvSpPr txBox="1">
            <a:spLocks/>
          </p:cNvSpPr>
          <p:nvPr/>
        </p:nvSpPr>
        <p:spPr>
          <a:xfrm>
            <a:off x="503237" y="4868862"/>
            <a:ext cx="6781800" cy="914400"/>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5000"/>
              </a:lnSpc>
              <a:spcBef>
                <a:spcPts val="0"/>
              </a:spcBef>
              <a:spcAft>
                <a:spcPts val="1632"/>
              </a:spcAft>
              <a:buClrTx/>
              <a:buSzPct val="90000"/>
              <a:buFont typeface="Arial" pitchFamily="34" charset="0"/>
              <a:buNone/>
              <a:tabLst/>
              <a:defRPr lang="en-US" sz="3600" kern="1200" spc="0" baseline="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marL="584200" marR="0" indent="-2413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2pPr>
            <a:lvl3pPr marL="8001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3pPr>
            <a:lvl4pPr marL="10287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4pPr>
            <a:lvl5pPr marL="12573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000000"/>
              </a:solidFill>
              <a:highlight>
                <a:srgbClr val="FFFFFF"/>
              </a:highlight>
              <a:latin typeface="Consolas" panose="020B0609020204030204" pitchFamily="49" charset="0"/>
            </a:endParaRPr>
          </a:p>
        </p:txBody>
      </p:sp>
      <p:sp>
        <p:nvSpPr>
          <p:cNvPr id="7" name="Rectangle 6"/>
          <p:cNvSpPr/>
          <p:nvPr/>
        </p:nvSpPr>
        <p:spPr>
          <a:xfrm>
            <a:off x="655637" y="3520201"/>
            <a:ext cx="7696200" cy="2862322"/>
          </a:xfrm>
          <a:prstGeom prst="rect">
            <a:avLst/>
          </a:prstGeom>
        </p:spPr>
        <p:txBody>
          <a:bodyPr wrap="square">
            <a:spAutoFit/>
          </a:bodyPr>
          <a:lstStyle/>
          <a:p>
            <a:r>
              <a:rPr lang="en-US" dirty="0" err="1">
                <a:solidFill>
                  <a:srgbClr val="0000FF"/>
                </a:solidFill>
                <a:highlight>
                  <a:srgbClr val="FFFFFF"/>
                </a:highlight>
                <a:latin typeface="Consolas" panose="020B0609020204030204" pitchFamily="49" charset="0"/>
              </a:rPr>
              <a:t>int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 0;</a:t>
            </a:r>
          </a:p>
          <a:p>
            <a:r>
              <a:rPr lang="en-US" dirty="0" smtClean="0">
                <a:solidFill>
                  <a:srgbClr val="000000"/>
                </a:solidFill>
                <a:highlight>
                  <a:srgbClr val="FFFFFF"/>
                </a:highlight>
                <a:latin typeface="Consolas" panose="020B0609020204030204" pitchFamily="49" charset="0"/>
              </a:rPr>
              <a:t>Task</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pendingTasks</a:t>
            </a:r>
            <a:r>
              <a:rPr lang="en-US" dirty="0">
                <a:solidFill>
                  <a:srgbClr val="000000"/>
                </a:solidFill>
                <a:highlight>
                  <a:srgbClr val="FFFFFF"/>
                </a:highlight>
                <a:latin typeface="Consolas" panose="020B0609020204030204" pitchFamily="49" charset="0"/>
              </a:rPr>
              <a:t> = </a:t>
            </a:r>
            <a:r>
              <a:rPr lang="en-US" dirty="0">
                <a:solidFill>
                  <a:srgbClr val="0000FF"/>
                </a:solidFill>
                <a:highlight>
                  <a:srgbClr val="FFFFFF"/>
                </a:highlight>
                <a:latin typeface="Consolas" panose="020B0609020204030204" pitchFamily="49" charset="0"/>
              </a:rPr>
              <a:t>new</a:t>
            </a:r>
            <a:r>
              <a:rPr lang="en-US" dirty="0">
                <a:solidFill>
                  <a:srgbClr val="000000"/>
                </a:solidFill>
                <a:highlight>
                  <a:srgbClr val="FFFFFF"/>
                </a:highlight>
                <a:latin typeface="Consolas" panose="020B0609020204030204" pitchFamily="49" charset="0"/>
              </a:rPr>
              <a:t> Task[</a:t>
            </a:r>
            <a:r>
              <a:rPr lang="en-US" dirty="0" err="1">
                <a:solidFill>
                  <a:srgbClr val="000000"/>
                </a:solidFill>
                <a:highlight>
                  <a:srgbClr val="FFFFFF"/>
                </a:highlight>
                <a:latin typeface="Consolas" panose="020B0609020204030204" pitchFamily="49" charset="0"/>
              </a:rPr>
              <a:t>packetsToSend.Count</a:t>
            </a:r>
            <a:r>
              <a:rPr lang="en-US" dirty="0">
                <a:solidFill>
                  <a:srgbClr val="000000"/>
                </a:solidFill>
                <a:highlight>
                  <a:srgbClr val="FFFFFF"/>
                </a:highlight>
                <a:latin typeface="Consolas" panose="020B0609020204030204" pitchFamily="49" charset="0"/>
              </a:rPr>
              <a:t>];</a:t>
            </a:r>
          </a:p>
          <a:p>
            <a:r>
              <a:rPr lang="en-US" dirty="0" err="1">
                <a:solidFill>
                  <a:srgbClr val="0000FF"/>
                </a:solidFill>
                <a:highlight>
                  <a:srgbClr val="FFFFFF"/>
                </a:highlight>
                <a:latin typeface="Consolas" panose="020B0609020204030204" pitchFamily="49" charset="0"/>
              </a:rPr>
              <a:t>foreach</a:t>
            </a:r>
            <a:r>
              <a:rPr lang="en-US" dirty="0">
                <a:solidFill>
                  <a:srgbClr val="000000"/>
                </a:solidFill>
                <a:highlight>
                  <a:srgbClr val="FFFFFF"/>
                </a:highlight>
                <a:latin typeface="Consolas" panose="020B0609020204030204" pitchFamily="49" charset="0"/>
              </a:rPr>
              <a:t> (</a:t>
            </a:r>
            <a:r>
              <a:rPr lang="en-US" dirty="0" err="1">
                <a:solidFill>
                  <a:srgbClr val="2B91AF"/>
                </a:solidFill>
                <a:highlight>
                  <a:srgbClr val="FFFFFF"/>
                </a:highlight>
                <a:latin typeface="Consolas" panose="020B0609020204030204" pitchFamily="49" charset="0"/>
              </a:rPr>
              <a:t>IBuffer</a:t>
            </a:r>
            <a:r>
              <a:rPr lang="en-US" dirty="0">
                <a:solidFill>
                  <a:srgbClr val="000000"/>
                </a:solidFill>
                <a:highlight>
                  <a:srgbClr val="FFFFFF"/>
                </a:highlight>
                <a:latin typeface="Consolas" panose="020B0609020204030204" pitchFamily="49" charset="0"/>
              </a:rPr>
              <a:t> packet </a:t>
            </a:r>
            <a:r>
              <a:rPr lang="en-US" dirty="0">
                <a:solidFill>
                  <a:srgbClr val="0000FF"/>
                </a:solidFill>
                <a:highlight>
                  <a:srgbClr val="FFFFFF"/>
                </a:highlight>
                <a:latin typeface="Consolas" panose="020B0609020204030204" pitchFamily="49" charset="0"/>
              </a:rPr>
              <a:t>in</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packetsToSend</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pendingTasks</a:t>
            </a:r>
            <a:r>
              <a:rPr lang="en-US" dirty="0" smtClean="0">
                <a:solidFill>
                  <a:srgbClr val="000000"/>
                </a:solidFill>
                <a:highlight>
                  <a:srgbClr val="FFFFFF"/>
                </a:highlight>
                <a:latin typeface="Consolas" panose="020B0609020204030204" pitchFamily="49" charset="0"/>
              </a:rPr>
              <a:t>[</a:t>
            </a:r>
            <a:r>
              <a:rPr lang="en-US" dirty="0" err="1" smtClean="0">
                <a:solidFill>
                  <a:srgbClr val="000000"/>
                </a:solidFill>
                <a:highlight>
                  <a:srgbClr val="FFFFFF"/>
                </a:highlight>
                <a:latin typeface="Consolas" panose="020B0609020204030204" pitchFamily="49" charset="0"/>
              </a:rPr>
              <a:t>i</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br>
              <a:rPr lang="en-US" dirty="0" smtClean="0">
                <a:solidFill>
                  <a:srgbClr val="000000"/>
                </a:solidFill>
                <a:highlight>
                  <a:srgbClr val="FFFFFF"/>
                </a:highlight>
                <a:latin typeface="Consolas" panose="020B0609020204030204" pitchFamily="49" charset="0"/>
              </a:rPr>
            </a:br>
            <a:r>
              <a:rPr lang="en-US" dirty="0" smtClean="0">
                <a:solidFill>
                  <a:srgbClr val="000000"/>
                </a:solidFill>
                <a:highlight>
                  <a:srgbClr val="FFFFFF"/>
                </a:highlight>
                <a:latin typeface="Consolas" panose="020B0609020204030204" pitchFamily="49" charset="0"/>
              </a:rPr>
              <a:t>        </a:t>
            </a:r>
            <a:r>
              <a:rPr lang="en-US" dirty="0" err="1" smtClean="0">
                <a:solidFill>
                  <a:srgbClr val="000000"/>
                </a:solidFill>
                <a:highlight>
                  <a:srgbClr val="FFFFFF"/>
                </a:highlight>
                <a:latin typeface="Consolas" panose="020B0609020204030204" pitchFamily="49" charset="0"/>
              </a:rPr>
              <a:t>outputStream.WriteAsync</a:t>
            </a:r>
            <a:r>
              <a:rPr lang="en-US" dirty="0" smtClean="0">
                <a:solidFill>
                  <a:srgbClr val="000000"/>
                </a:solidFill>
                <a:highlight>
                  <a:srgbClr val="FFFFFF"/>
                </a:highlight>
                <a:latin typeface="Consolas" panose="020B0609020204030204" pitchFamily="49" charset="0"/>
              </a:rPr>
              <a:t>(packet</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AsTask</a:t>
            </a:r>
            <a:r>
              <a:rPr lang="en-US" dirty="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a:t>
            </a:r>
          </a:p>
          <a:p>
            <a:endParaRPr lang="en-US" dirty="0">
              <a:solidFill>
                <a:srgbClr val="000000"/>
              </a:solidFill>
              <a:highlight>
                <a:srgbClr val="FFFFFF"/>
              </a:highlight>
              <a:latin typeface="Consolas" panose="020B0609020204030204" pitchFamily="49" charset="0"/>
            </a:endParaRPr>
          </a:p>
          <a:p>
            <a:r>
              <a:rPr lang="en-US" dirty="0">
                <a:solidFill>
                  <a:srgbClr val="008000"/>
                </a:solidFill>
                <a:highlight>
                  <a:srgbClr val="FFFFFF"/>
                </a:highlight>
                <a:latin typeface="Consolas" panose="020B0609020204030204" pitchFamily="49" charset="0"/>
              </a:rPr>
              <a:t>// Wait for all pending writes to complete.</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await</a:t>
            </a:r>
            <a:r>
              <a:rPr lang="en-US" dirty="0">
                <a:solidFill>
                  <a:srgbClr val="000000"/>
                </a:solidFill>
                <a:highlight>
                  <a:srgbClr val="FFFFFF"/>
                </a:highlight>
                <a:latin typeface="Consolas" panose="020B0609020204030204" pitchFamily="49" charset="0"/>
              </a:rPr>
              <a:t> </a:t>
            </a:r>
            <a:r>
              <a:rPr lang="en-US" dirty="0" err="1">
                <a:solidFill>
                  <a:srgbClr val="000000"/>
                </a:solidFill>
                <a:highlight>
                  <a:srgbClr val="FFFFFF"/>
                </a:highlight>
                <a:latin typeface="Consolas" panose="020B0609020204030204" pitchFamily="49" charset="0"/>
              </a:rPr>
              <a:t>Task.WaitAll</a:t>
            </a:r>
            <a:r>
              <a:rPr lang="en-US" dirty="0">
                <a:solidFill>
                  <a:srgbClr val="000000"/>
                </a:solidFill>
                <a:highlight>
                  <a:srgbClr val="FFFFFF"/>
                </a:highlight>
                <a:latin typeface="Consolas" panose="020B0609020204030204" pitchFamily="49" charset="0"/>
              </a:rPr>
              <a:t>(</a:t>
            </a:r>
            <a:r>
              <a:rPr lang="en-US" dirty="0" err="1">
                <a:solidFill>
                  <a:srgbClr val="000000"/>
                </a:solidFill>
                <a:highlight>
                  <a:srgbClr val="FFFFFF"/>
                </a:highlight>
                <a:latin typeface="Consolas" panose="020B0609020204030204" pitchFamily="49" charset="0"/>
              </a:rPr>
              <a:t>pendingTasks</a:t>
            </a:r>
            <a:r>
              <a:rPr lang="en-US" dirty="0">
                <a:solidFill>
                  <a:srgbClr val="000000"/>
                </a:solidFill>
                <a:highlight>
                  <a:srgbClr val="FFFFFF"/>
                </a:highlight>
                <a:latin typeface="Consolas" panose="020B0609020204030204" pitchFamily="49" charset="0"/>
              </a:rPr>
              <a:t>);</a:t>
            </a:r>
            <a:endParaRPr lang="en-US" dirty="0"/>
          </a:p>
        </p:txBody>
      </p:sp>
    </p:spTree>
    <p:custDataLst>
      <p:tags r:id="rId1"/>
    </p:custDataLst>
    <p:extLst>
      <p:ext uri="{BB962C8B-B14F-4D97-AF65-F5344CB8AC3E}">
        <p14:creationId xmlns:p14="http://schemas.microsoft.com/office/powerpoint/2010/main" val="1626910332"/>
      </p:ext>
    </p:extLst>
  </p:cSld>
  <p:clrMapOvr>
    <a:masterClrMapping/>
  </p:clrMapOvr>
  <p:transition advTm="7727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313237" y="3040063"/>
            <a:ext cx="8001000" cy="914400"/>
          </a:xfrm>
        </p:spPr>
        <p:txBody>
          <a:bodyPr/>
          <a:lstStyle/>
          <a:p>
            <a:r>
              <a:rPr lang="en-US" sz="1800" dirty="0" err="1">
                <a:solidFill>
                  <a:srgbClr val="0000FF"/>
                </a:solidFill>
                <a:highlight>
                  <a:srgbClr val="FFFFFF"/>
                </a:highlight>
                <a:latin typeface="Consolas" panose="020B0609020204030204" pitchFamily="49" charset="0"/>
              </a:rPr>
              <a:t>int</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 </a:t>
            </a:r>
            <a:r>
              <a:rPr lang="en-US" sz="1800" dirty="0" smtClean="0">
                <a:solidFill>
                  <a:srgbClr val="000000"/>
                </a:solidFill>
                <a:highlight>
                  <a:srgbClr val="FFFFFF"/>
                </a:highlight>
                <a:latin typeface="Consolas" panose="020B0609020204030204" pitchFamily="49" charset="0"/>
              </a:rPr>
              <a:t>0;</a:t>
            </a:r>
            <a:br>
              <a:rPr lang="en-US" sz="1800" dirty="0" smtClean="0">
                <a:solidFill>
                  <a:srgbClr val="000000"/>
                </a:solidFill>
                <a:highlight>
                  <a:srgbClr val="FFFFFF"/>
                </a:highlight>
                <a:latin typeface="Consolas" panose="020B0609020204030204" pitchFamily="49" charset="0"/>
              </a:rPr>
            </a:br>
            <a:r>
              <a:rPr lang="en-US" sz="1800" dirty="0" err="1" smtClean="0">
                <a:solidFill>
                  <a:srgbClr val="2B91AF"/>
                </a:solidFill>
                <a:highlight>
                  <a:srgbClr val="FFFFFF"/>
                </a:highlight>
                <a:latin typeface="Consolas" panose="020B0609020204030204" pitchFamily="49" charset="0"/>
              </a:rPr>
              <a:t>IList</a:t>
            </a:r>
            <a:r>
              <a:rPr lang="en-US" sz="1800" dirty="0" smtClean="0">
                <a:solidFill>
                  <a:srgbClr val="000000"/>
                </a:solidFill>
                <a:highlight>
                  <a:srgbClr val="FFFFFF"/>
                </a:highlight>
                <a:latin typeface="Consolas" panose="020B0609020204030204" pitchFamily="49" charset="0"/>
              </a:rPr>
              <a:t>&lt;</a:t>
            </a:r>
            <a:r>
              <a:rPr lang="en-US" sz="1800" dirty="0" err="1" smtClean="0">
                <a:solidFill>
                  <a:srgbClr val="2B91AF"/>
                </a:solidFill>
                <a:highlight>
                  <a:srgbClr val="FFFFFF"/>
                </a:highlight>
                <a:latin typeface="Consolas" panose="020B0609020204030204" pitchFamily="49" charset="0"/>
              </a:rPr>
              <a:t>IBuffer</a:t>
            </a:r>
            <a:r>
              <a:rPr lang="en-US" sz="1800" dirty="0">
                <a:solidFill>
                  <a:srgbClr val="000000"/>
                </a:solidFill>
                <a:highlight>
                  <a:srgbClr val="FFFFFF"/>
                </a:highlight>
                <a:latin typeface="Consolas" panose="020B0609020204030204" pitchFamily="49" charset="0"/>
              </a:rPr>
              <a:t>&gt; </a:t>
            </a:r>
            <a:r>
              <a:rPr lang="en-US" sz="1800" dirty="0" err="1">
                <a:solidFill>
                  <a:srgbClr val="000000"/>
                </a:solidFill>
                <a:highlight>
                  <a:srgbClr val="FFFFFF"/>
                </a:highlight>
                <a:latin typeface="Consolas" panose="020B0609020204030204" pitchFamily="49" charset="0"/>
              </a:rPr>
              <a:t>packetsToSend</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PreparePackets</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outputStream</a:t>
            </a:r>
            <a:r>
              <a:rPr lang="en-US" sz="1800" dirty="0">
                <a:solidFill>
                  <a:srgbClr val="000000"/>
                </a:solidFill>
                <a:highlight>
                  <a:srgbClr val="FFFFFF"/>
                </a:highlight>
                <a:latin typeface="Consolas" panose="020B0609020204030204" pitchFamily="49" charset="0"/>
              </a:rPr>
              <a:t> = </a:t>
            </a:r>
            <a:r>
              <a:rPr lang="en-US" sz="1800" dirty="0" err="1">
                <a:solidFill>
                  <a:srgbClr val="000000"/>
                </a:solidFill>
                <a:highlight>
                  <a:srgbClr val="FFFFFF"/>
                </a:highlight>
                <a:latin typeface="Consolas" panose="020B0609020204030204" pitchFamily="49" charset="0"/>
              </a:rPr>
              <a:t>socket.OutputStream</a:t>
            </a:r>
            <a:r>
              <a:rPr lang="en-US" sz="1800" dirty="0">
                <a:solidFill>
                  <a:srgbClr val="000000"/>
                </a:solidFill>
                <a:highlight>
                  <a:srgbClr val="FFFFFF"/>
                </a:highlight>
                <a:latin typeface="Consolas" panose="020B0609020204030204" pitchFamily="49" charset="0"/>
              </a:rPr>
              <a:t>;</a:t>
            </a:r>
          </a:p>
          <a:p>
            <a:r>
              <a:rPr lang="en-US" sz="1800" dirty="0" smtClean="0">
                <a:solidFill>
                  <a:srgbClr val="0000FF"/>
                </a:solidFill>
                <a:highlight>
                  <a:srgbClr val="FFFFFF"/>
                </a:highlight>
                <a:latin typeface="Consolas" panose="020B0609020204030204" pitchFamily="49" charset="0"/>
              </a:rPr>
              <a:t>var</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pendingWrites</a:t>
            </a:r>
            <a:r>
              <a:rPr lang="en-US" sz="1800" dirty="0">
                <a:solidFill>
                  <a:srgbClr val="000000"/>
                </a:solidFill>
                <a:highlight>
                  <a:srgbClr val="FFFFFF"/>
                </a:highlight>
                <a:latin typeface="Consolas" panose="020B0609020204030204" pitchFamily="49" charset="0"/>
              </a:rPr>
              <a:t> = </a:t>
            </a:r>
            <a:r>
              <a:rPr lang="en-US" sz="1800" dirty="0" smtClean="0">
                <a:solidFill>
                  <a:srgbClr val="0000FF"/>
                </a:solidFill>
                <a:highlight>
                  <a:srgbClr val="FFFFFF"/>
                </a:highlight>
                <a:latin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2B91AF"/>
                </a:solidFill>
                <a:highlight>
                  <a:srgbClr val="FFFFFF"/>
                </a:highlight>
                <a:latin typeface="Consolas" panose="020B0609020204030204" pitchFamily="49" charset="0"/>
              </a:rPr>
              <a:t>IAsyncOperationWithProgress</a:t>
            </a:r>
            <a:r>
              <a:rPr lang="en-US" sz="1800" dirty="0" smtClean="0">
                <a:solidFill>
                  <a:srgbClr val="000000"/>
                </a:solidFill>
                <a:highlight>
                  <a:srgbClr val="FFFFFF"/>
                </a:highlight>
                <a:latin typeface="Consolas" panose="020B0609020204030204" pitchFamily="49" charset="0"/>
              </a:rPr>
              <a:t>&lt;</a:t>
            </a:r>
            <a:r>
              <a:rPr lang="en-US" sz="1800" dirty="0" err="1" smtClean="0">
                <a:solidFill>
                  <a:srgbClr val="0000FF"/>
                </a:solidFill>
                <a:highlight>
                  <a:srgbClr val="FFFFFF"/>
                </a:highlight>
                <a:latin typeface="Consolas" panose="020B0609020204030204" pitchFamily="49" charset="0"/>
              </a:rPr>
              <a:t>uint</a:t>
            </a:r>
            <a:r>
              <a:rPr lang="en-US" sz="1800" dirty="0" err="1" smtClean="0">
                <a:solidFill>
                  <a:srgbClr val="000000"/>
                </a:solidFill>
                <a:highlight>
                  <a:srgbClr val="FFFFFF"/>
                </a:highlight>
                <a:latin typeface="Consolas" panose="020B0609020204030204" pitchFamily="49" charset="0"/>
              </a:rPr>
              <a:t>,</a:t>
            </a:r>
            <a:r>
              <a:rPr lang="en-US" sz="1800" dirty="0" err="1" smtClean="0">
                <a:solidFill>
                  <a:srgbClr val="0000FF"/>
                </a:solidFill>
                <a:highlight>
                  <a:srgbClr val="FFFFFF"/>
                </a:highlight>
                <a:latin typeface="Consolas" panose="020B0609020204030204" pitchFamily="49" charset="0"/>
              </a:rPr>
              <a:t>uint</a:t>
            </a:r>
            <a:r>
              <a:rPr lang="en-US" sz="1800" dirty="0" smtClean="0">
                <a:solidFill>
                  <a:srgbClr val="000000"/>
                </a:solidFill>
                <a:highlight>
                  <a:srgbClr val="FFFFFF"/>
                </a:highlight>
                <a:latin typeface="Consolas" panose="020B0609020204030204" pitchFamily="49" charset="0"/>
              </a:rPr>
              <a:t>&gt;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packetsToSend.Count</a:t>
            </a:r>
            <a:r>
              <a:rPr lang="en-US" sz="1800" dirty="0">
                <a:solidFill>
                  <a:srgbClr val="000000"/>
                </a:solidFill>
                <a:highlight>
                  <a:srgbClr val="FFFFFF"/>
                </a:highlight>
                <a:latin typeface="Consolas" panose="020B0609020204030204" pitchFamily="49" charset="0"/>
              </a:rPr>
              <a:t>];</a:t>
            </a:r>
          </a:p>
          <a:p>
            <a:r>
              <a:rPr lang="en-US" sz="1800" dirty="0" err="1">
                <a:solidFill>
                  <a:srgbClr val="0000FF"/>
                </a:solidFill>
                <a:highlight>
                  <a:srgbClr val="FFFFFF"/>
                </a:highlight>
                <a:latin typeface="Consolas" panose="020B0609020204030204" pitchFamily="49" charset="0"/>
              </a:rPr>
              <a:t>foreach</a:t>
            </a:r>
            <a:r>
              <a:rPr lang="en-US" sz="1800" dirty="0">
                <a:solidFill>
                  <a:srgbClr val="000000"/>
                </a:solidFill>
                <a:highlight>
                  <a:srgbClr val="FFFFFF"/>
                </a:highlight>
                <a:latin typeface="Consolas" panose="020B0609020204030204" pitchFamily="49" charset="0"/>
              </a:rPr>
              <a:t> (</a:t>
            </a:r>
            <a:r>
              <a:rPr lang="en-US" sz="1800" dirty="0" err="1">
                <a:solidFill>
                  <a:srgbClr val="2B91AF"/>
                </a:solidFill>
                <a:highlight>
                  <a:srgbClr val="FFFFFF"/>
                </a:highlight>
                <a:latin typeface="Consolas" panose="020B0609020204030204" pitchFamily="49" charset="0"/>
              </a:rPr>
              <a:t>IBuffer</a:t>
            </a:r>
            <a:r>
              <a:rPr lang="en-US" sz="1800" dirty="0">
                <a:solidFill>
                  <a:srgbClr val="000000"/>
                </a:solidFill>
                <a:highlight>
                  <a:srgbClr val="FFFFFF"/>
                </a:highlight>
                <a:latin typeface="Consolas" panose="020B0609020204030204" pitchFamily="49" charset="0"/>
              </a:rPr>
              <a:t> packet </a:t>
            </a:r>
            <a:r>
              <a:rPr lang="en-US" sz="1800" dirty="0">
                <a:solidFill>
                  <a:srgbClr val="0000FF"/>
                </a:solidFill>
                <a:highlight>
                  <a:srgbClr val="FFFFFF"/>
                </a:highlight>
                <a:latin typeface="Consolas" panose="020B0609020204030204" pitchFamily="49" charset="0"/>
              </a:rPr>
              <a:t>in</a:t>
            </a:r>
            <a:r>
              <a:rPr lang="en-US" sz="1800" dirty="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packetsToSend</a:t>
            </a: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pendingWrites</a:t>
            </a:r>
            <a:r>
              <a:rPr lang="en-US" sz="1800" dirty="0" smtClean="0">
                <a:solidFill>
                  <a:srgbClr val="000000"/>
                </a:solidFill>
                <a:highlight>
                  <a:srgbClr val="FFFFFF"/>
                </a:highlight>
                <a:latin typeface="Consolas" panose="020B0609020204030204" pitchFamily="49" charset="0"/>
              </a:rPr>
              <a:t>[</a:t>
            </a:r>
            <a:r>
              <a:rPr lang="en-US" sz="1800" dirty="0" err="1" smtClean="0">
                <a:solidFill>
                  <a:srgbClr val="000000"/>
                </a:solidFill>
                <a:highlight>
                  <a:srgbClr val="FFFFFF"/>
                </a:highlight>
                <a:latin typeface="Consolas" panose="020B0609020204030204" pitchFamily="49" charset="0"/>
              </a:rPr>
              <a:t>i</a:t>
            </a:r>
            <a:r>
              <a:rPr lang="en-US" sz="1800" dirty="0">
                <a:solidFill>
                  <a:srgbClr val="000000"/>
                </a:solidFill>
                <a:highlight>
                  <a:srgbClr val="FFFFFF"/>
                </a:highlight>
                <a:latin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rPr>
              <a:t>= </a:t>
            </a:r>
            <a:r>
              <a:rPr lang="en-US" sz="1800" dirty="0" err="1" smtClean="0">
                <a:solidFill>
                  <a:srgbClr val="000000"/>
                </a:solidFill>
                <a:highlight>
                  <a:srgbClr val="FFFFFF"/>
                </a:highlight>
                <a:latin typeface="Consolas" panose="020B0609020204030204" pitchFamily="49" charset="0"/>
              </a:rPr>
              <a:t>outputStream.WriteAsync</a:t>
            </a:r>
            <a:r>
              <a:rPr lang="en-US" sz="1800" dirty="0" smtClean="0">
                <a:solidFill>
                  <a:srgbClr val="000000"/>
                </a:solidFill>
                <a:highlight>
                  <a:srgbClr val="FFFFFF"/>
                </a:highlight>
                <a:latin typeface="Consolas" panose="020B0609020204030204" pitchFamily="49" charset="0"/>
              </a:rPr>
              <a:t>(packet);</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a:p>
            <a:r>
              <a:rPr lang="en-US" sz="1800" dirty="0" smtClean="0">
                <a:solidFill>
                  <a:srgbClr val="008000"/>
                </a:solidFill>
                <a:highlight>
                  <a:srgbClr val="FFFFFF"/>
                </a:highlight>
                <a:latin typeface="Consolas" panose="020B0609020204030204" pitchFamily="49" charset="0"/>
              </a:rPr>
              <a:t>// </a:t>
            </a:r>
            <a:r>
              <a:rPr lang="en-US" sz="1800" dirty="0">
                <a:solidFill>
                  <a:srgbClr val="008000"/>
                </a:solidFill>
                <a:highlight>
                  <a:srgbClr val="FFFFFF"/>
                </a:highlight>
                <a:latin typeface="Consolas" panose="020B0609020204030204" pitchFamily="49" charset="0"/>
              </a:rPr>
              <a:t>Wait for all pending writes to </a:t>
            </a:r>
            <a:r>
              <a:rPr lang="en-US" sz="1800" dirty="0" smtClean="0">
                <a:solidFill>
                  <a:srgbClr val="008000"/>
                </a:solidFill>
                <a:highlight>
                  <a:srgbClr val="FFFFFF"/>
                </a:highlight>
                <a:latin typeface="Consolas" panose="020B0609020204030204" pitchFamily="49" charset="0"/>
              </a:rPr>
              <a:t>complete.</a:t>
            </a:r>
            <a:r>
              <a:rPr lang="en-US" sz="1800" dirty="0" smtClean="0">
                <a:solidFill>
                  <a:srgbClr val="000000"/>
                </a:solidFill>
                <a:highlight>
                  <a:srgbClr val="FFFFFF"/>
                </a:highlight>
                <a:latin typeface="Consolas" panose="020B0609020204030204" pitchFamily="49" charset="0"/>
              </a:rPr>
              <a:t/>
            </a:r>
            <a:br>
              <a:rPr lang="en-US" sz="1800" dirty="0" smtClean="0">
                <a:solidFill>
                  <a:srgbClr val="000000"/>
                </a:solidFill>
                <a:highlight>
                  <a:srgbClr val="FFFFFF"/>
                </a:highlight>
                <a:latin typeface="Consolas" panose="020B0609020204030204" pitchFamily="49" charset="0"/>
              </a:rPr>
            </a:br>
            <a:r>
              <a:rPr lang="en-US" sz="1800" dirty="0" smtClean="0">
                <a:solidFill>
                  <a:srgbClr val="0000FF"/>
                </a:solidFill>
                <a:highlight>
                  <a:srgbClr val="FFFFFF"/>
                </a:highlight>
                <a:latin typeface="Consolas" panose="020B0609020204030204" pitchFamily="49" charset="0"/>
              </a:rPr>
              <a:t>await</a:t>
            </a:r>
            <a:r>
              <a:rPr lang="en-US" sz="1800" dirty="0" smtClean="0">
                <a:solidFill>
                  <a:srgbClr val="000000"/>
                </a:solidFill>
                <a:highlight>
                  <a:srgbClr val="FFFFFF"/>
                </a:highlight>
                <a:latin typeface="Consolas" panose="020B0609020204030204" pitchFamily="49" charset="0"/>
              </a:rPr>
              <a:t> </a:t>
            </a:r>
            <a:r>
              <a:rPr lang="en-US" sz="1800" dirty="0" err="1">
                <a:solidFill>
                  <a:srgbClr val="000000"/>
                </a:solidFill>
                <a:highlight>
                  <a:srgbClr val="FFFFFF"/>
                </a:highlight>
                <a:latin typeface="Consolas" panose="020B0609020204030204" pitchFamily="49" charset="0"/>
              </a:rPr>
              <a:t>outputStream.FlushAsync</a:t>
            </a:r>
            <a:r>
              <a:rPr lang="en-US" sz="1800" dirty="0" smtClean="0">
                <a:solidFill>
                  <a:srgbClr val="000000"/>
                </a:solidFill>
                <a:highlight>
                  <a:srgbClr val="FFFFFF"/>
                </a:highlight>
                <a:latin typeface="Consolas" panose="020B0609020204030204" pitchFamily="49" charset="0"/>
              </a:rPr>
              <a:t>();</a:t>
            </a:r>
            <a:endParaRPr lang="en-US" sz="1800" dirty="0">
              <a:solidFill>
                <a:srgbClr val="000000"/>
              </a:solidFill>
              <a:highlight>
                <a:srgbClr val="FFFFFF"/>
              </a:highlight>
              <a:latin typeface="Consolas" panose="020B0609020204030204" pitchFamily="49" charset="0"/>
            </a:endParaRPr>
          </a:p>
        </p:txBody>
      </p:sp>
      <p:sp>
        <p:nvSpPr>
          <p:cNvPr id="4" name="Title 3"/>
          <p:cNvSpPr>
            <a:spLocks noGrp="1"/>
          </p:cNvSpPr>
          <p:nvPr>
            <p:ph type="ctrTitle"/>
          </p:nvPr>
        </p:nvSpPr>
        <p:spPr>
          <a:xfrm>
            <a:off x="274638" y="1537563"/>
            <a:ext cx="3733799" cy="3919398"/>
          </a:xfrm>
          <a:solidFill>
            <a:srgbClr val="00B294"/>
          </a:solidFill>
        </p:spPr>
        <p:txBody>
          <a:bodyPr/>
          <a:lstStyle/>
          <a:p>
            <a:r>
              <a:rPr lang="en-US" dirty="0" smtClean="0"/>
              <a:t>Cross-language high performance</a:t>
            </a:r>
            <a:br>
              <a:rPr lang="en-US" dirty="0" smtClean="0"/>
            </a:br>
            <a:r>
              <a:rPr lang="en-US" dirty="0" smtClean="0"/>
              <a:t>(Windows 10)</a:t>
            </a:r>
            <a:endParaRPr lang="en-US" dirty="0"/>
          </a:p>
        </p:txBody>
      </p:sp>
    </p:spTree>
    <p:extLst>
      <p:ext uri="{BB962C8B-B14F-4D97-AF65-F5344CB8AC3E}">
        <p14:creationId xmlns:p14="http://schemas.microsoft.com/office/powerpoint/2010/main" val="3796673799"/>
      </p:ext>
    </p:extLst>
  </p:cSld>
  <p:clrMapOvr>
    <a:masterClrMapping/>
  </p:clrMapOvr>
  <p:transition advTm="728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03" y="1820862"/>
            <a:ext cx="11887200" cy="3865674"/>
          </a:xfrm>
        </p:spPr>
        <p:txBody>
          <a:bodyPr/>
          <a:lstStyle/>
          <a:p>
            <a:r>
              <a:rPr lang="en-US" dirty="0">
                <a:solidFill>
                  <a:srgbClr val="404040"/>
                </a:solidFill>
              </a:rPr>
              <a:t>Can’t modify the </a:t>
            </a:r>
            <a:r>
              <a:rPr lang="en-US" i="1" dirty="0" err="1">
                <a:solidFill>
                  <a:srgbClr val="404040"/>
                </a:solidFill>
              </a:rPr>
              <a:t>IBuffer</a:t>
            </a:r>
            <a:r>
              <a:rPr lang="en-US" dirty="0">
                <a:solidFill>
                  <a:srgbClr val="404040"/>
                </a:solidFill>
              </a:rPr>
              <a:t> until the </a:t>
            </a:r>
            <a:r>
              <a:rPr lang="en-US" dirty="0" smtClean="0">
                <a:solidFill>
                  <a:srgbClr val="404040"/>
                </a:solidFill>
              </a:rPr>
              <a:t>asynchronous write is complete</a:t>
            </a:r>
          </a:p>
          <a:p>
            <a:pPr marL="0" indent="0">
              <a:buNone/>
            </a:pPr>
            <a:endParaRPr lang="en-US" dirty="0" smtClean="0">
              <a:solidFill>
                <a:srgbClr val="404040"/>
              </a:solidFill>
            </a:endParaRPr>
          </a:p>
          <a:p>
            <a:r>
              <a:rPr lang="en-US" i="1" dirty="0" err="1" smtClean="0">
                <a:solidFill>
                  <a:srgbClr val="404040"/>
                </a:solidFill>
              </a:rPr>
              <a:t>FlushAsync</a:t>
            </a:r>
            <a:r>
              <a:rPr lang="en-US" i="1" dirty="0" smtClean="0">
                <a:solidFill>
                  <a:srgbClr val="404040"/>
                </a:solidFill>
              </a:rPr>
              <a:t>()</a:t>
            </a:r>
            <a:r>
              <a:rPr lang="en-US" dirty="0" smtClean="0">
                <a:solidFill>
                  <a:srgbClr val="404040"/>
                </a:solidFill>
              </a:rPr>
              <a:t> pattern only works:</a:t>
            </a:r>
          </a:p>
          <a:p>
            <a:pPr lvl="1"/>
            <a:r>
              <a:rPr lang="en-US" dirty="0" smtClean="0">
                <a:solidFill>
                  <a:srgbClr val="404040"/>
                </a:solidFill>
              </a:rPr>
              <a:t>On </a:t>
            </a:r>
            <a:r>
              <a:rPr lang="en-US" i="1" dirty="0" err="1" smtClean="0">
                <a:solidFill>
                  <a:srgbClr val="404040"/>
                </a:solidFill>
              </a:rPr>
              <a:t>StreamSocket.OutputStream</a:t>
            </a:r>
            <a:r>
              <a:rPr lang="en-US" dirty="0" smtClean="0">
                <a:solidFill>
                  <a:srgbClr val="404040"/>
                </a:solidFill>
              </a:rPr>
              <a:t> and </a:t>
            </a:r>
            <a:r>
              <a:rPr lang="en-US" i="1" dirty="0" err="1" smtClean="0">
                <a:solidFill>
                  <a:srgbClr val="404040"/>
                </a:solidFill>
              </a:rPr>
              <a:t>DatagramSocket.OutputStream</a:t>
            </a:r>
            <a:endParaRPr lang="en-US" i="1" dirty="0">
              <a:solidFill>
                <a:srgbClr val="404040"/>
              </a:solidFill>
            </a:endParaRPr>
          </a:p>
          <a:p>
            <a:pPr lvl="1"/>
            <a:r>
              <a:rPr lang="en-US" dirty="0" smtClean="0">
                <a:solidFill>
                  <a:srgbClr val="404040"/>
                </a:solidFill>
              </a:rPr>
              <a:t>In Windows 10 onwards</a:t>
            </a:r>
          </a:p>
          <a:p>
            <a:pPr lvl="1"/>
            <a:r>
              <a:rPr lang="en-US" dirty="0" smtClean="0">
                <a:solidFill>
                  <a:srgbClr val="404040"/>
                </a:solidFill>
              </a:rPr>
              <a:t>For other cases, use </a:t>
            </a:r>
            <a:r>
              <a:rPr lang="en-US" i="1" dirty="0" err="1" smtClean="0">
                <a:solidFill>
                  <a:srgbClr val="404040"/>
                </a:solidFill>
              </a:rPr>
              <a:t>Task.WaitAll</a:t>
            </a:r>
            <a:r>
              <a:rPr lang="en-US" i="1" dirty="0" smtClean="0">
                <a:solidFill>
                  <a:srgbClr val="404040"/>
                </a:solidFill>
              </a:rPr>
              <a:t>()</a:t>
            </a:r>
          </a:p>
        </p:txBody>
      </p:sp>
      <p:sp>
        <p:nvSpPr>
          <p:cNvPr id="3" name="Title 2"/>
          <p:cNvSpPr>
            <a:spLocks noGrp="1"/>
          </p:cNvSpPr>
          <p:nvPr>
            <p:ph type="title"/>
          </p:nvPr>
        </p:nvSpPr>
        <p:spPr/>
        <p:txBody>
          <a:bodyPr/>
          <a:lstStyle/>
          <a:p>
            <a:r>
              <a:rPr lang="en-US" dirty="0" smtClean="0"/>
              <a:t>Important considerations</a:t>
            </a:r>
            <a:endParaRPr lang="en-US" dirty="0"/>
          </a:p>
        </p:txBody>
      </p:sp>
    </p:spTree>
    <p:extLst>
      <p:ext uri="{BB962C8B-B14F-4D97-AF65-F5344CB8AC3E}">
        <p14:creationId xmlns:p14="http://schemas.microsoft.com/office/powerpoint/2010/main" val="2686342567"/>
      </p:ext>
    </p:extLst>
  </p:cSld>
  <p:clrMapOvr>
    <a:masterClrMapping/>
  </p:clrMapOvr>
  <p:transition advTm="4912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Demo</a:t>
            </a:r>
            <a:r>
              <a:rPr lang="en-US" dirty="0"/>
              <a:t/>
            </a:r>
            <a:br>
              <a:rPr lang="en-US" dirty="0"/>
            </a:br>
            <a:r>
              <a:rPr lang="en-US" dirty="0" smtClean="0"/>
              <a:t/>
            </a:r>
            <a:br>
              <a:rPr lang="en-US" dirty="0" smtClean="0"/>
            </a:br>
            <a:r>
              <a:rPr lang="en-US" dirty="0" smtClean="0"/>
              <a:t>Batched Sends in UAP app </a:t>
            </a:r>
            <a:endParaRPr lang="en-US" dirty="0"/>
          </a:p>
        </p:txBody>
      </p:sp>
    </p:spTree>
    <p:extLst>
      <p:ext uri="{BB962C8B-B14F-4D97-AF65-F5344CB8AC3E}">
        <p14:creationId xmlns:p14="http://schemas.microsoft.com/office/powerpoint/2010/main" val="2732540489"/>
      </p:ext>
    </p:extLst>
  </p:cSld>
  <p:clrMapOvr>
    <a:masterClrMapping/>
  </p:clrMapOvr>
  <mc:AlternateContent xmlns:mc="http://schemas.openxmlformats.org/markup-compatibility/2006" xmlns:p14="http://schemas.microsoft.com/office/powerpoint/2010/main">
    <mc:Choice Requires="p14">
      <p:transition spd="med" p14:dur="700" advTm="1943">
        <p:fade/>
      </p:transition>
    </mc:Choice>
    <mc:Fallback xmlns="">
      <p:transition spd="med" advTm="194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56038" y="1439862"/>
            <a:ext cx="8305804" cy="3581400"/>
          </a:xfrm>
        </p:spPr>
        <p:txBody>
          <a:bodyPr/>
          <a:lstStyle/>
          <a:p>
            <a:r>
              <a:rPr lang="en-US" dirty="0" err="1"/>
              <a:t>Windows.Networking.Sockets</a:t>
            </a:r>
            <a:endParaRPr lang="en-US" dirty="0"/>
          </a:p>
          <a:p>
            <a:r>
              <a:rPr lang="en-US" b="1" dirty="0" smtClean="0">
                <a:solidFill>
                  <a:srgbClr val="0078D7"/>
                </a:solidFill>
              </a:rPr>
              <a:t>Windows.Web.Http</a:t>
            </a:r>
            <a:endParaRPr lang="en-US" b="1" dirty="0">
              <a:solidFill>
                <a:srgbClr val="0078D7"/>
              </a:solidFill>
            </a:endParaRPr>
          </a:p>
          <a:p>
            <a:r>
              <a:rPr lang="en-US" dirty="0" err="1"/>
              <a:t>Windows.Networking.BackgroundTransfer</a:t>
            </a:r>
            <a:endParaRPr lang="en-US" dirty="0"/>
          </a:p>
          <a:p>
            <a:r>
              <a:rPr lang="en-US" dirty="0"/>
              <a:t>Other areas of improvement</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a:xfrm>
            <a:off x="274638" y="1535875"/>
            <a:ext cx="3124199" cy="3116933"/>
          </a:xfrm>
        </p:spPr>
      </p:pic>
      <p:sp>
        <p:nvSpPr>
          <p:cNvPr id="5" name="Title 4"/>
          <p:cNvSpPr>
            <a:spLocks noGrp="1"/>
          </p:cNvSpPr>
          <p:nvPr>
            <p:ph type="title"/>
          </p:nvPr>
        </p:nvSpPr>
        <p:spPr/>
        <p:txBody>
          <a:bodyPr/>
          <a:lstStyle/>
          <a:p>
            <a:r>
              <a:rPr lang="en-US" dirty="0" smtClean="0"/>
              <a:t>Outline</a:t>
            </a:r>
            <a:br>
              <a:rPr lang="en-US" dirty="0" smtClean="0"/>
            </a:br>
            <a:endParaRPr lang="en-US" dirty="0"/>
          </a:p>
        </p:txBody>
      </p:sp>
    </p:spTree>
    <p:extLst>
      <p:ext uri="{BB962C8B-B14F-4D97-AF65-F5344CB8AC3E}">
        <p14:creationId xmlns:p14="http://schemas.microsoft.com/office/powerpoint/2010/main" val="3496054981"/>
      </p:ext>
    </p:extLst>
  </p:cSld>
  <p:clrMapOvr>
    <a:masterClrMapping/>
  </p:clrMapOvr>
  <mc:AlternateContent xmlns:mc="http://schemas.openxmlformats.org/markup-compatibility/2006" xmlns:p14="http://schemas.microsoft.com/office/powerpoint/2010/main">
    <mc:Choice Requires="p14">
      <p:transition spd="med" p14:dur="700" advTm="12702">
        <p:fade/>
      </p:transition>
    </mc:Choice>
    <mc:Fallback xmlns="">
      <p:transition spd="med" advTm="12702">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838" y="1668463"/>
            <a:ext cx="11658600" cy="4343399"/>
          </a:xfrm>
        </p:spPr>
        <p:txBody>
          <a:bodyPr/>
          <a:lstStyle/>
          <a:p>
            <a:pPr>
              <a:lnSpc>
                <a:spcPct val="100000"/>
              </a:lnSpc>
            </a:pPr>
            <a:r>
              <a:rPr lang="en-US" sz="3400" dirty="0" smtClean="0"/>
              <a:t>Available since Windows/Windows Phone 8.1</a:t>
            </a:r>
          </a:p>
          <a:p>
            <a:pPr>
              <a:lnSpc>
                <a:spcPct val="100000"/>
              </a:lnSpc>
            </a:pPr>
            <a:r>
              <a:rPr lang="en-US" sz="3400" dirty="0" smtClean="0"/>
              <a:t>Very similar to </a:t>
            </a:r>
            <a:r>
              <a:rPr lang="en-US" sz="3400" dirty="0" err="1" smtClean="0"/>
              <a:t>System.Net.Http</a:t>
            </a:r>
            <a:endParaRPr lang="en-US" sz="3400" dirty="0" smtClean="0"/>
          </a:p>
          <a:p>
            <a:pPr>
              <a:lnSpc>
                <a:spcPct val="100000"/>
              </a:lnSpc>
            </a:pPr>
            <a:r>
              <a:rPr lang="en-US" sz="3400" dirty="0" smtClean="0"/>
              <a:t>Basic API Pattern: Create an </a:t>
            </a:r>
            <a:r>
              <a:rPr lang="en-US" sz="3400" b="1" i="1" dirty="0" smtClean="0"/>
              <a:t>HttpClient</a:t>
            </a:r>
            <a:r>
              <a:rPr lang="en-US" sz="3400" dirty="0" smtClean="0"/>
              <a:t> object and use it to send multiple requests and receive responses from server</a:t>
            </a:r>
          </a:p>
          <a:p>
            <a:pPr>
              <a:lnSpc>
                <a:spcPct val="100000"/>
              </a:lnSpc>
            </a:pPr>
            <a:r>
              <a:rPr lang="en-US" sz="3400" dirty="0" smtClean="0"/>
              <a:t>Optional Additions:</a:t>
            </a:r>
          </a:p>
          <a:p>
            <a:pPr lvl="1">
              <a:lnSpc>
                <a:spcPct val="100000"/>
              </a:lnSpc>
            </a:pPr>
            <a:r>
              <a:rPr lang="en-US" sz="2000" dirty="0" smtClean="0"/>
              <a:t>Customize an </a:t>
            </a:r>
            <a:r>
              <a:rPr lang="en-US" sz="2000" i="1" dirty="0" err="1" smtClean="0"/>
              <a:t>HttpBaseProtocolFilter</a:t>
            </a:r>
            <a:endParaRPr lang="en-US" sz="2000" i="1" dirty="0" smtClean="0"/>
          </a:p>
          <a:p>
            <a:pPr lvl="1">
              <a:lnSpc>
                <a:spcPct val="100000"/>
              </a:lnSpc>
            </a:pPr>
            <a:r>
              <a:rPr lang="en-US" sz="2000" dirty="0" smtClean="0"/>
              <a:t>Fully custom </a:t>
            </a:r>
            <a:r>
              <a:rPr lang="en-US" sz="2000" i="1" dirty="0" err="1" smtClean="0"/>
              <a:t>IHttpFilter</a:t>
            </a:r>
            <a:r>
              <a:rPr lang="en-US" sz="2000" dirty="0" err="1"/>
              <a:t>s</a:t>
            </a:r>
            <a:endParaRPr lang="en-US" sz="2000" dirty="0" smtClean="0"/>
          </a:p>
          <a:p>
            <a:pPr lvl="1">
              <a:lnSpc>
                <a:spcPct val="100000"/>
              </a:lnSpc>
            </a:pPr>
            <a:r>
              <a:rPr lang="en-US" sz="2000" dirty="0" smtClean="0"/>
              <a:t>Chain multiple </a:t>
            </a:r>
            <a:r>
              <a:rPr lang="en-US" sz="2000" dirty="0"/>
              <a:t>filters (See </a:t>
            </a:r>
            <a:r>
              <a:rPr lang="en-US" sz="2000" dirty="0" err="1" smtClean="0">
                <a:hlinkClick r:id="rId3"/>
              </a:rPr>
              <a:t>Windows.Web.Http.Filters</a:t>
            </a:r>
            <a:r>
              <a:rPr lang="en-US" sz="2000" dirty="0" smtClean="0">
                <a:hlinkClick r:id="rId3"/>
              </a:rPr>
              <a:t> on MSDN</a:t>
            </a:r>
            <a:r>
              <a:rPr lang="en-US" sz="2000" dirty="0" smtClean="0"/>
              <a:t>)</a:t>
            </a:r>
          </a:p>
          <a:p>
            <a:pPr lvl="1"/>
            <a:endParaRPr lang="en-US" sz="1800" dirty="0"/>
          </a:p>
          <a:p>
            <a:pPr marL="0" lvl="0" indent="0">
              <a:buNone/>
            </a:pPr>
            <a:r>
              <a:rPr lang="en-US" sz="2000" dirty="0" smtClean="0">
                <a:gradFill>
                  <a:gsLst>
                    <a:gs pos="100000">
                      <a:srgbClr val="404040"/>
                    </a:gs>
                    <a:gs pos="0">
                      <a:srgbClr val="404040"/>
                    </a:gs>
                  </a:gsLst>
                  <a:lin ang="5400000" scaled="0"/>
                </a:gradFill>
                <a:latin typeface="Consolas" pitchFamily="49" charset="0"/>
                <a:cs typeface="Consolas" pitchFamily="49" charset="0"/>
              </a:rPr>
              <a:t>	</a:t>
            </a:r>
            <a:endParaRPr lang="en-US" sz="1800" dirty="0" smtClean="0"/>
          </a:p>
        </p:txBody>
      </p:sp>
      <p:sp>
        <p:nvSpPr>
          <p:cNvPr id="3" name="Title 2"/>
          <p:cNvSpPr>
            <a:spLocks noGrp="1"/>
          </p:cNvSpPr>
          <p:nvPr>
            <p:ph type="title"/>
          </p:nvPr>
        </p:nvSpPr>
        <p:spPr/>
        <p:txBody>
          <a:bodyPr/>
          <a:lstStyle/>
          <a:p>
            <a:r>
              <a:rPr lang="en-US" dirty="0" smtClean="0"/>
              <a:t>Windows.Web.Http API</a:t>
            </a:r>
            <a:endParaRPr lang="en-US" dirty="0"/>
          </a:p>
        </p:txBody>
      </p:sp>
    </p:spTree>
    <p:extLst>
      <p:ext uri="{BB962C8B-B14F-4D97-AF65-F5344CB8AC3E}">
        <p14:creationId xmlns:p14="http://schemas.microsoft.com/office/powerpoint/2010/main" val="1425749821"/>
      </p:ext>
    </p:extLst>
  </p:cSld>
  <p:clrMapOvr>
    <a:masterClrMapping/>
  </p:clrMapOvr>
  <mc:AlternateContent xmlns:mc="http://schemas.openxmlformats.org/markup-compatibility/2006" xmlns:p14="http://schemas.microsoft.com/office/powerpoint/2010/main">
    <mc:Choice Requires="p14">
      <p:transition spd="med" p14:dur="700" advTm="87906">
        <p:fade/>
      </p:transition>
    </mc:Choice>
    <mc:Fallback xmlns="">
      <p:transition spd="med" advTm="8790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Faster, More </a:t>
            </a:r>
            <a:r>
              <a:rPr lang="en-US" dirty="0"/>
              <a:t>C</a:t>
            </a:r>
            <a:r>
              <a:rPr lang="en-US" dirty="0" smtClean="0"/>
              <a:t>apable </a:t>
            </a:r>
            <a:r>
              <a:rPr lang="en-US" dirty="0"/>
              <a:t>C</a:t>
            </a:r>
            <a:r>
              <a:rPr lang="en-US" dirty="0" smtClean="0"/>
              <a:t>loud-powered </a:t>
            </a:r>
            <a:r>
              <a:rPr lang="en-US" dirty="0"/>
              <a:t>A</a:t>
            </a:r>
            <a:r>
              <a:rPr lang="en-US" dirty="0" smtClean="0"/>
              <a:t>pps in Windows 10</a:t>
            </a:r>
            <a:endParaRPr lang="en-US" dirty="0"/>
          </a:p>
        </p:txBody>
      </p:sp>
      <p:sp>
        <p:nvSpPr>
          <p:cNvPr id="3" name="Text Placeholder 2"/>
          <p:cNvSpPr>
            <a:spLocks noGrp="1"/>
          </p:cNvSpPr>
          <p:nvPr>
            <p:ph type="body" sz="quarter" idx="12"/>
          </p:nvPr>
        </p:nvSpPr>
        <p:spPr>
          <a:xfrm>
            <a:off x="198437" y="6164262"/>
            <a:ext cx="9142098" cy="674009"/>
          </a:xfrm>
        </p:spPr>
        <p:txBody>
          <a:bodyPr/>
          <a:lstStyle/>
          <a:p>
            <a:r>
              <a:rPr lang="en-US" dirty="0" smtClean="0"/>
              <a:t>Sidharth Nabar, Himadri Sarkar</a:t>
            </a:r>
          </a:p>
          <a:p>
            <a:r>
              <a:rPr lang="en-US" dirty="0" smtClean="0"/>
              <a:t>Program Management – Windows Networking API team</a:t>
            </a:r>
          </a:p>
          <a:p>
            <a:endParaRPr lang="en-US" dirty="0"/>
          </a:p>
        </p:txBody>
      </p:sp>
      <p:sp>
        <p:nvSpPr>
          <p:cNvPr id="4" name="Text Placeholder 3"/>
          <p:cNvSpPr>
            <a:spLocks noGrp="1"/>
          </p:cNvSpPr>
          <p:nvPr>
            <p:ph type="body" sz="quarter" idx="13"/>
          </p:nvPr>
        </p:nvSpPr>
        <p:spPr/>
        <p:txBody>
          <a:bodyPr/>
          <a:lstStyle/>
          <a:p>
            <a:r>
              <a:rPr lang="en-US" dirty="0" smtClean="0"/>
              <a:t>2-83</a:t>
            </a:r>
            <a:endParaRPr lang="en-US" dirty="0"/>
          </a:p>
        </p:txBody>
      </p:sp>
    </p:spTree>
    <p:extLst>
      <p:ext uri="{BB962C8B-B14F-4D97-AF65-F5344CB8AC3E}">
        <p14:creationId xmlns:p14="http://schemas.microsoft.com/office/powerpoint/2010/main" val="3244327005"/>
      </p:ext>
    </p:extLst>
  </p:cSld>
  <p:clrMapOvr>
    <a:masterClrMapping/>
  </p:clrMapOvr>
  <mc:AlternateContent xmlns:mc="http://schemas.openxmlformats.org/markup-compatibility/2006" xmlns:p14="http://schemas.microsoft.com/office/powerpoint/2010/main">
    <mc:Choice Requires="p14">
      <p:transition spd="slow" p14:dur="3400" advTm="34765">
        <p14:reveal/>
      </p:transition>
    </mc:Choice>
    <mc:Fallback xmlns="">
      <p:transition spd="slow" advTm="3476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Windows.Web.Http API gets HTTP/2 support in Windows 10!</a:t>
            </a:r>
          </a:p>
        </p:txBody>
      </p:sp>
    </p:spTree>
    <p:extLst>
      <p:ext uri="{BB962C8B-B14F-4D97-AF65-F5344CB8AC3E}">
        <p14:creationId xmlns:p14="http://schemas.microsoft.com/office/powerpoint/2010/main" val="1576662154"/>
      </p:ext>
    </p:extLst>
  </p:cSld>
  <p:clrMapOvr>
    <a:masterClrMapping/>
  </p:clrMapOvr>
  <mc:AlternateContent xmlns:mc="http://schemas.openxmlformats.org/markup-compatibility/2006" xmlns:p14="http://schemas.microsoft.com/office/powerpoint/2010/main">
    <mc:Choice Requires="p14">
      <p:transition spd="med" p14:dur="700" advTm="14533">
        <p:fade/>
      </p:transition>
    </mc:Choice>
    <mc:Fallback xmlns="">
      <p:transition spd="med" advTm="14533">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52517" y="3344862"/>
            <a:ext cx="9856720" cy="903495"/>
          </a:xfrm>
        </p:spPr>
        <p:txBody>
          <a:bodyPr/>
          <a:lstStyle/>
          <a:p>
            <a:pPr marL="571500" indent="-571500"/>
            <a:r>
              <a:rPr lang="en-US" dirty="0" smtClean="0">
                <a:gradFill>
                  <a:gsLst>
                    <a:gs pos="1250">
                      <a:schemeClr val="tx1"/>
                    </a:gs>
                    <a:gs pos="100000">
                      <a:schemeClr val="tx1"/>
                    </a:gs>
                  </a:gsLst>
                  <a:lin ang="5400000" scaled="0"/>
                </a:gradFill>
              </a:rPr>
              <a:t>What makes HTTP/2 Faster?</a:t>
            </a:r>
            <a:endParaRPr lang="en-US" dirty="0">
              <a:gradFill>
                <a:gsLst>
                  <a:gs pos="1250">
                    <a:schemeClr val="tx1"/>
                  </a:gs>
                  <a:gs pos="100000">
                    <a:schemeClr val="tx1"/>
                  </a:gs>
                </a:gsLst>
                <a:lin ang="5400000" scaled="0"/>
              </a:gradFill>
            </a:endParaRPr>
          </a:p>
        </p:txBody>
      </p:sp>
      <p:sp>
        <p:nvSpPr>
          <p:cNvPr id="3" name="Title 2"/>
          <p:cNvSpPr>
            <a:spLocks noGrp="1"/>
          </p:cNvSpPr>
          <p:nvPr>
            <p:ph type="title"/>
          </p:nvPr>
        </p:nvSpPr>
        <p:spPr/>
        <p:txBody>
          <a:bodyPr/>
          <a:lstStyle/>
          <a:p>
            <a:r>
              <a:rPr lang="en-US" dirty="0" smtClean="0"/>
              <a:t>HTTP/2: A faster web experience</a:t>
            </a:r>
            <a:endParaRPr lang="en-US" dirty="0"/>
          </a:p>
        </p:txBody>
      </p:sp>
      <p:grpSp>
        <p:nvGrpSpPr>
          <p:cNvPr id="6" name="Group 5"/>
          <p:cNvGrpSpPr/>
          <p:nvPr/>
        </p:nvGrpSpPr>
        <p:grpSpPr>
          <a:xfrm>
            <a:off x="1112837" y="1233486"/>
            <a:ext cx="8763000" cy="1981200"/>
            <a:chOff x="674687" y="2125662"/>
            <a:chExt cx="9393083" cy="2314575"/>
          </a:xfrm>
        </p:grpSpPr>
        <p:pic>
          <p:nvPicPr>
            <p:cNvPr id="7" name="Picture 6" descr="C:\Users\robt\Documents\PPT artwork\Icon_Library_final_png\Webserver2.png"/>
            <p:cNvPicPr>
              <a:picLocks noChangeAspect="1" noChangeArrowheads="1"/>
            </p:cNvPicPr>
            <p:nvPr/>
          </p:nvPicPr>
          <p:blipFill rotWithShape="1">
            <a:blip r:embed="rId4">
              <a:extLst>
                <a:ext uri="{28A0092B-C50C-407E-A947-70E740481C1C}">
                  <a14:useLocalDpi xmlns:a14="http://schemas.microsoft.com/office/drawing/2010/main" val="0"/>
                </a:ext>
              </a:extLst>
            </a:blip>
            <a:srcRect b="35127"/>
            <a:stretch/>
          </p:blipFill>
          <p:spPr bwMode="auto">
            <a:xfrm>
              <a:off x="8767305" y="2659062"/>
              <a:ext cx="1137107" cy="737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687" y="2660263"/>
              <a:ext cx="1152525" cy="842624"/>
            </a:xfrm>
            <a:prstGeom prst="rect">
              <a:avLst/>
            </a:prstGeom>
          </p:spPr>
        </p:pic>
        <p:sp>
          <p:nvSpPr>
            <p:cNvPr id="9" name="TextBox 8"/>
            <p:cNvSpPr txBox="1"/>
            <p:nvPr/>
          </p:nvSpPr>
          <p:spPr>
            <a:xfrm>
              <a:off x="932555" y="3525063"/>
              <a:ext cx="838200" cy="276999"/>
            </a:xfrm>
            <a:prstGeom prst="rect">
              <a:avLst/>
            </a:prstGeom>
            <a:noFill/>
          </p:spPr>
          <p:txBody>
            <a:bodyPr wrap="square" rtlCol="0">
              <a:spAutoFit/>
            </a:bodyPr>
            <a:lstStyle/>
            <a:p>
              <a:r>
                <a:rPr lang="en-US" sz="1200" dirty="0" smtClean="0"/>
                <a:t>Client</a:t>
              </a:r>
              <a:endParaRPr lang="en-US" sz="1200" dirty="0"/>
            </a:p>
          </p:txBody>
        </p:sp>
        <p:sp>
          <p:nvSpPr>
            <p:cNvPr id="10" name="TextBox 9"/>
            <p:cNvSpPr txBox="1"/>
            <p:nvPr/>
          </p:nvSpPr>
          <p:spPr>
            <a:xfrm>
              <a:off x="8914070" y="3435327"/>
              <a:ext cx="1153700" cy="323609"/>
            </a:xfrm>
            <a:prstGeom prst="rect">
              <a:avLst/>
            </a:prstGeom>
            <a:noFill/>
          </p:spPr>
          <p:txBody>
            <a:bodyPr wrap="square" rtlCol="0">
              <a:spAutoFit/>
            </a:bodyPr>
            <a:lstStyle/>
            <a:p>
              <a:r>
                <a:rPr lang="en-US" sz="1200" dirty="0" smtClean="0"/>
                <a:t>Web Server</a:t>
              </a:r>
              <a:endParaRPr lang="en-US" sz="1200" dirty="0"/>
            </a:p>
          </p:txBody>
        </p:sp>
        <p:grpSp>
          <p:nvGrpSpPr>
            <p:cNvPr id="11" name="Group 10"/>
            <p:cNvGrpSpPr/>
            <p:nvPr/>
          </p:nvGrpSpPr>
          <p:grpSpPr>
            <a:xfrm>
              <a:off x="7931281" y="2700108"/>
              <a:ext cx="838200" cy="1025754"/>
              <a:chOff x="6704012" y="5097624"/>
              <a:chExt cx="838200" cy="1025754"/>
            </a:xfrm>
          </p:grpSpPr>
          <p:sp>
            <p:nvSpPr>
              <p:cNvPr id="26" name="Rectangle 25"/>
              <p:cNvSpPr/>
              <p:nvPr/>
            </p:nvSpPr>
            <p:spPr>
              <a:xfrm>
                <a:off x="6704012" y="5097624"/>
                <a:ext cx="838200" cy="342811"/>
              </a:xfrm>
              <a:prstGeom prst="rect">
                <a:avLst/>
              </a:prstGeom>
              <a:solidFill>
                <a:schemeClr val="bg1"/>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tx1"/>
                    </a:solidFill>
                  </a:rPr>
                  <a:t>HTTP</a:t>
                </a:r>
                <a:endParaRPr lang="en-US" sz="1600" dirty="0">
                  <a:solidFill>
                    <a:schemeClr val="tx1"/>
                  </a:solidFill>
                </a:endParaRPr>
              </a:p>
            </p:txBody>
          </p:sp>
          <p:sp>
            <p:nvSpPr>
              <p:cNvPr id="27" name="Rectangle 26"/>
              <p:cNvSpPr/>
              <p:nvPr/>
            </p:nvSpPr>
            <p:spPr>
              <a:xfrm>
                <a:off x="6704012" y="5780567"/>
                <a:ext cx="838200" cy="342811"/>
              </a:xfrm>
              <a:prstGeom prst="rect">
                <a:avLst/>
              </a:prstGeom>
              <a:solidFill>
                <a:srgbClr val="D7D7D7"/>
              </a:solid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TCP</a:t>
                </a:r>
                <a:endParaRPr lang="en-US" sz="1400" dirty="0">
                  <a:solidFill>
                    <a:schemeClr val="tx1"/>
                  </a:solidFill>
                </a:endParaRPr>
              </a:p>
            </p:txBody>
          </p:sp>
          <p:sp>
            <p:nvSpPr>
              <p:cNvPr id="28" name="Rectangle 27"/>
              <p:cNvSpPr/>
              <p:nvPr/>
            </p:nvSpPr>
            <p:spPr>
              <a:xfrm>
                <a:off x="6704012" y="5440435"/>
                <a:ext cx="838200" cy="342811"/>
              </a:xfrm>
              <a:prstGeom prst="rect">
                <a:avLst/>
              </a:prstGeom>
              <a:solidFill>
                <a:srgbClr val="0078D7"/>
              </a:solidFill>
              <a:ln>
                <a:solidFill>
                  <a:srgbClr val="001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Stream</a:t>
                </a:r>
                <a:endParaRPr lang="en-US" sz="1600" dirty="0">
                  <a:solidFill>
                    <a:schemeClr val="bg1"/>
                  </a:solidFill>
                </a:endParaRPr>
              </a:p>
            </p:txBody>
          </p:sp>
        </p:grpSp>
        <p:grpSp>
          <p:nvGrpSpPr>
            <p:cNvPr id="12" name="Group 11"/>
            <p:cNvGrpSpPr/>
            <p:nvPr/>
          </p:nvGrpSpPr>
          <p:grpSpPr>
            <a:xfrm>
              <a:off x="1787894" y="2700108"/>
              <a:ext cx="838200" cy="1025754"/>
              <a:chOff x="5483304" y="5079913"/>
              <a:chExt cx="838200" cy="1025754"/>
            </a:xfrm>
          </p:grpSpPr>
          <p:sp>
            <p:nvSpPr>
              <p:cNvPr id="23" name="Rectangle 22"/>
              <p:cNvSpPr/>
              <p:nvPr/>
            </p:nvSpPr>
            <p:spPr>
              <a:xfrm>
                <a:off x="5483304" y="5079913"/>
                <a:ext cx="838200" cy="342811"/>
              </a:xfrm>
              <a:prstGeom prst="rect">
                <a:avLst/>
              </a:prstGeom>
              <a:solidFill>
                <a:schemeClr val="bg1"/>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tx1"/>
                    </a:solidFill>
                  </a:rPr>
                  <a:t>HTTP</a:t>
                </a:r>
                <a:endParaRPr lang="en-US" sz="1600" dirty="0">
                  <a:solidFill>
                    <a:schemeClr val="tx1"/>
                  </a:solidFill>
                </a:endParaRPr>
              </a:p>
            </p:txBody>
          </p:sp>
          <p:sp>
            <p:nvSpPr>
              <p:cNvPr id="24" name="Rectangle 23"/>
              <p:cNvSpPr/>
              <p:nvPr/>
            </p:nvSpPr>
            <p:spPr>
              <a:xfrm>
                <a:off x="5483304" y="5762856"/>
                <a:ext cx="838200" cy="342811"/>
              </a:xfrm>
              <a:prstGeom prst="rect">
                <a:avLst/>
              </a:prstGeom>
              <a:solidFill>
                <a:srgbClr val="D7D7D7"/>
              </a:solid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TCP</a:t>
                </a:r>
                <a:endParaRPr lang="en-US" sz="1400" dirty="0">
                  <a:solidFill>
                    <a:schemeClr val="tx1"/>
                  </a:solidFill>
                </a:endParaRPr>
              </a:p>
            </p:txBody>
          </p:sp>
          <p:sp>
            <p:nvSpPr>
              <p:cNvPr id="25" name="Rectangle 24"/>
              <p:cNvSpPr/>
              <p:nvPr/>
            </p:nvSpPr>
            <p:spPr>
              <a:xfrm>
                <a:off x="5483304" y="5422724"/>
                <a:ext cx="838200" cy="342811"/>
              </a:xfrm>
              <a:prstGeom prst="rect">
                <a:avLst/>
              </a:prstGeom>
              <a:solidFill>
                <a:srgbClr val="0078D7"/>
              </a:solidFill>
              <a:ln>
                <a:solidFill>
                  <a:srgbClr val="001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Stream</a:t>
                </a:r>
                <a:endParaRPr lang="en-US" sz="1600" dirty="0">
                  <a:solidFill>
                    <a:schemeClr val="bg1"/>
                  </a:solidFill>
                </a:endParaRPr>
              </a:p>
            </p:txBody>
          </p:sp>
        </p:grpSp>
        <p:sp>
          <p:nvSpPr>
            <p:cNvPr id="13" name="Left-Right Arrow 12"/>
            <p:cNvSpPr/>
            <p:nvPr/>
          </p:nvSpPr>
          <p:spPr>
            <a:xfrm>
              <a:off x="2875476" y="2125662"/>
              <a:ext cx="4742936" cy="2314575"/>
            </a:xfrm>
            <a:prstGeom prst="leftRightArrow">
              <a:avLst>
                <a:gd name="adj1" fmla="val 66124"/>
                <a:gd name="adj2" fmla="val 19025"/>
              </a:avLst>
            </a:prstGeom>
            <a:solidFill>
              <a:srgbClr val="D7D7D7"/>
            </a:solid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246436" y="3632812"/>
              <a:ext cx="3986085" cy="406801"/>
            </a:xfrm>
            <a:prstGeom prst="leftRightArrow">
              <a:avLst>
                <a:gd name="adj1" fmla="val 59240"/>
                <a:gd name="adj2" fmla="val 30954"/>
              </a:avLst>
            </a:prstGeom>
            <a:solidFill>
              <a:srgbClr val="0078D7"/>
            </a:solidFill>
            <a:ln>
              <a:solidFill>
                <a:srgbClr val="001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682784" y="3787379"/>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82785" y="3868228"/>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Left-Right Arrow 16"/>
            <p:cNvSpPr/>
            <p:nvPr/>
          </p:nvSpPr>
          <p:spPr>
            <a:xfrm>
              <a:off x="3246437" y="3080675"/>
              <a:ext cx="3986085" cy="416587"/>
            </a:xfrm>
            <a:prstGeom prst="leftRightArrow">
              <a:avLst>
                <a:gd name="adj1" fmla="val 59240"/>
                <a:gd name="adj2" fmla="val 30954"/>
              </a:avLst>
            </a:prstGeom>
            <a:solidFill>
              <a:srgbClr val="0078D7"/>
            </a:solidFill>
            <a:ln>
              <a:solidFill>
                <a:srgbClr val="001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682784" y="3262069"/>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82784" y="3344863"/>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Left-Right Arrow 19"/>
            <p:cNvSpPr/>
            <p:nvPr/>
          </p:nvSpPr>
          <p:spPr>
            <a:xfrm>
              <a:off x="3246437" y="2547275"/>
              <a:ext cx="3986085" cy="416587"/>
            </a:xfrm>
            <a:prstGeom prst="leftRightArrow">
              <a:avLst>
                <a:gd name="adj1" fmla="val 59240"/>
                <a:gd name="adj2" fmla="val 30954"/>
              </a:avLst>
            </a:prstGeom>
            <a:solidFill>
              <a:srgbClr val="0078D7"/>
            </a:solidFill>
            <a:ln>
              <a:solidFill>
                <a:srgbClr val="0018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650091" y="2728669"/>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650091" y="2811463"/>
              <a:ext cx="312831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 Placeholder 1"/>
          <p:cNvSpPr txBox="1">
            <a:spLocks/>
          </p:cNvSpPr>
          <p:nvPr/>
        </p:nvSpPr>
        <p:spPr>
          <a:xfrm>
            <a:off x="577788" y="4409096"/>
            <a:ext cx="9601200" cy="902623"/>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3600" kern="1200" spc="0" baseline="0" dirty="0" smtClean="0">
                <a:gradFill>
                  <a:gsLst>
                    <a:gs pos="1299">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US" sz="3200" dirty="0" smtClean="0">
                <a:gradFill>
                  <a:gsLst>
                    <a:gs pos="1250">
                      <a:schemeClr val="tx1"/>
                    </a:gs>
                    <a:gs pos="100000">
                      <a:schemeClr val="tx1"/>
                    </a:gs>
                  </a:gsLst>
                  <a:lin ang="5400000" scaled="0"/>
                </a:gradFill>
              </a:rPr>
              <a:t>Fewer round-trip messages: Multiple independent requests on one TCP connection</a:t>
            </a:r>
            <a:endParaRPr lang="en-US" sz="2400" dirty="0" smtClean="0">
              <a:gradFill>
                <a:gsLst>
                  <a:gs pos="1250">
                    <a:schemeClr val="tx1"/>
                  </a:gs>
                  <a:gs pos="100000">
                    <a:schemeClr val="tx1"/>
                  </a:gs>
                </a:gsLst>
                <a:lin ang="5400000" scaled="0"/>
              </a:gradFill>
            </a:endParaRPr>
          </a:p>
          <a:p>
            <a:pPr marL="571500" indent="-571500"/>
            <a:endParaRPr lang="en-US" sz="3200" dirty="0">
              <a:gradFill>
                <a:gsLst>
                  <a:gs pos="1250">
                    <a:schemeClr val="tx1"/>
                  </a:gs>
                  <a:gs pos="100000">
                    <a:schemeClr val="tx1"/>
                  </a:gs>
                </a:gsLst>
                <a:lin ang="5400000" scaled="0"/>
              </a:gradFill>
            </a:endParaRPr>
          </a:p>
        </p:txBody>
      </p:sp>
      <p:sp>
        <p:nvSpPr>
          <p:cNvPr id="30" name="Text Placeholder 1"/>
          <p:cNvSpPr txBox="1">
            <a:spLocks/>
          </p:cNvSpPr>
          <p:nvPr/>
        </p:nvSpPr>
        <p:spPr>
          <a:xfrm>
            <a:off x="552517" y="5039674"/>
            <a:ext cx="9856720" cy="667388"/>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3600" kern="1200" spc="0" baseline="0" dirty="0" smtClean="0">
                <a:gradFill>
                  <a:gsLst>
                    <a:gs pos="1299">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lang="en-US" sz="3200" dirty="0" smtClean="0">
                <a:gradFill>
                  <a:gsLst>
                    <a:gs pos="1250">
                      <a:schemeClr val="tx1"/>
                    </a:gs>
                    <a:gs pos="100000">
                      <a:schemeClr val="tx1"/>
                    </a:gs>
                  </a:gsLst>
                  <a:lin ang="5400000" scaled="0"/>
                </a:gradFill>
              </a:rPr>
              <a:t>Fewer bytes on the wire: header compression</a:t>
            </a:r>
          </a:p>
        </p:txBody>
      </p:sp>
      <p:sp>
        <p:nvSpPr>
          <p:cNvPr id="31" name="Text Placeholder 1"/>
          <p:cNvSpPr txBox="1">
            <a:spLocks/>
          </p:cNvSpPr>
          <p:nvPr/>
        </p:nvSpPr>
        <p:spPr>
          <a:xfrm>
            <a:off x="552517" y="5859462"/>
            <a:ext cx="9856720" cy="784542"/>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3600" kern="1200" spc="0" baseline="0" dirty="0" smtClean="0">
                <a:gradFill>
                  <a:gsLst>
                    <a:gs pos="1299">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gradFill>
                  <a:gsLst>
                    <a:gs pos="1250">
                      <a:schemeClr val="tx1"/>
                    </a:gs>
                    <a:gs pos="100000">
                      <a:schemeClr val="tx1"/>
                    </a:gs>
                  </a:gsLst>
                  <a:lin ang="5400000" scaled="0"/>
                </a:gradFill>
              </a:rPr>
              <a:t>It’s almost here! Final draft pending publication as RFC</a:t>
            </a:r>
          </a:p>
        </p:txBody>
      </p:sp>
    </p:spTree>
    <p:custDataLst>
      <p:tags r:id="rId1"/>
    </p:custDataLst>
    <p:extLst>
      <p:ext uri="{BB962C8B-B14F-4D97-AF65-F5344CB8AC3E}">
        <p14:creationId xmlns:p14="http://schemas.microsoft.com/office/powerpoint/2010/main" val="1556561963"/>
      </p:ext>
    </p:extLst>
  </p:cSld>
  <p:clrMapOvr>
    <a:masterClrMapping/>
  </p:clrMapOvr>
  <mc:AlternateContent xmlns:mc="http://schemas.openxmlformats.org/markup-compatibility/2006" xmlns:p14="http://schemas.microsoft.com/office/powerpoint/2010/main">
    <mc:Choice Requires="p14">
      <p:transition spd="med" p14:dur="700" advTm="93555">
        <p:fade/>
      </p:transition>
    </mc:Choice>
    <mc:Fallback xmlns="">
      <p:transition spd="med" advTm="935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838" y="1668463"/>
            <a:ext cx="11658600" cy="2743199"/>
          </a:xfrm>
        </p:spPr>
        <p:txBody>
          <a:bodyPr/>
          <a:lstStyle/>
          <a:p>
            <a:pPr>
              <a:lnSpc>
                <a:spcPct val="150000"/>
              </a:lnSpc>
            </a:pPr>
            <a:r>
              <a:rPr lang="en-US" sz="3400" dirty="0" smtClean="0"/>
              <a:t>On by default for new and existing apps</a:t>
            </a:r>
          </a:p>
          <a:p>
            <a:pPr>
              <a:lnSpc>
                <a:spcPct val="150000"/>
              </a:lnSpc>
            </a:pPr>
            <a:r>
              <a:rPr lang="en-US" sz="3400" dirty="0" smtClean="0"/>
              <a:t>Built-in negotiation</a:t>
            </a:r>
          </a:p>
          <a:p>
            <a:pPr>
              <a:lnSpc>
                <a:spcPct val="150000"/>
              </a:lnSpc>
            </a:pPr>
            <a:r>
              <a:rPr lang="en-US" sz="3400" dirty="0" smtClean="0"/>
              <a:t>Single line of code to switch back to HTTP 1.1</a:t>
            </a:r>
          </a:p>
          <a:p>
            <a:pPr>
              <a:lnSpc>
                <a:spcPct val="150000"/>
              </a:lnSpc>
            </a:pPr>
            <a:r>
              <a:rPr lang="en-US" sz="3400" dirty="0" smtClean="0"/>
              <a:t>Work in progress: HTTP/2 in System.Net.Http API for UAP apps</a:t>
            </a:r>
            <a:endParaRPr lang="en-US" sz="3400" dirty="0"/>
          </a:p>
          <a:p>
            <a:endParaRPr lang="en-US" sz="1800" dirty="0"/>
          </a:p>
          <a:p>
            <a:pPr marL="0" lvl="0" indent="0">
              <a:buNone/>
            </a:pPr>
            <a:r>
              <a:rPr lang="en-US" sz="2000" dirty="0" smtClean="0">
                <a:gradFill>
                  <a:gsLst>
                    <a:gs pos="100000">
                      <a:srgbClr val="404040"/>
                    </a:gs>
                    <a:gs pos="0">
                      <a:srgbClr val="404040"/>
                    </a:gs>
                  </a:gsLst>
                  <a:lin ang="5400000" scaled="0"/>
                </a:gradFill>
                <a:latin typeface="Consolas" pitchFamily="49" charset="0"/>
                <a:cs typeface="Consolas" pitchFamily="49" charset="0"/>
              </a:rPr>
              <a:t>	</a:t>
            </a:r>
            <a:endParaRPr lang="en-US" sz="1800" dirty="0" smtClean="0"/>
          </a:p>
        </p:txBody>
      </p:sp>
      <p:sp>
        <p:nvSpPr>
          <p:cNvPr id="3" name="Title 2"/>
          <p:cNvSpPr>
            <a:spLocks noGrp="1"/>
          </p:cNvSpPr>
          <p:nvPr>
            <p:ph type="title"/>
          </p:nvPr>
        </p:nvSpPr>
        <p:spPr/>
        <p:txBody>
          <a:bodyPr/>
          <a:lstStyle/>
          <a:p>
            <a:r>
              <a:rPr lang="en-US" dirty="0"/>
              <a:t>HTTP/2 in Windows.Web.Http</a:t>
            </a:r>
          </a:p>
        </p:txBody>
      </p:sp>
    </p:spTree>
    <p:extLst>
      <p:ext uri="{BB962C8B-B14F-4D97-AF65-F5344CB8AC3E}">
        <p14:creationId xmlns:p14="http://schemas.microsoft.com/office/powerpoint/2010/main" val="2009137679"/>
      </p:ext>
    </p:extLst>
  </p:cSld>
  <p:clrMapOvr>
    <a:masterClrMapping/>
  </p:clrMapOvr>
  <mc:AlternateContent xmlns:mc="http://schemas.openxmlformats.org/markup-compatibility/2006" xmlns:p14="http://schemas.microsoft.com/office/powerpoint/2010/main">
    <mc:Choice Requires="p14">
      <p:transition spd="med" p14:dur="700" advTm="78488">
        <p:fade/>
      </p:transition>
    </mc:Choice>
    <mc:Fallback xmlns="">
      <p:transition spd="med" advTm="78488">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906462"/>
            <a:ext cx="6324600" cy="1676400"/>
          </a:xfrm>
        </p:spPr>
        <p:txBody>
          <a:bodyPr>
            <a:noAutofit/>
          </a:bodyPr>
          <a:lstStyle/>
          <a:p>
            <a:r>
              <a:rPr lang="en-US" sz="2400" dirty="0" err="1">
                <a:solidFill>
                  <a:srgbClr val="2B91AF"/>
                </a:solidFill>
                <a:highlight>
                  <a:srgbClr val="FFFFFF"/>
                </a:highlight>
                <a:latin typeface="Consolas" panose="020B0609020204030204" pitchFamily="49" charset="0"/>
              </a:rPr>
              <a:t>HttpBaseProtocolFilter</a:t>
            </a:r>
            <a:r>
              <a:rPr lang="en-US" sz="2400" dirty="0">
                <a:solidFill>
                  <a:schemeClr val="tx1"/>
                </a:solidFill>
                <a:highlight>
                  <a:srgbClr val="FFFFFF"/>
                </a:highlight>
                <a:latin typeface="Consolas" panose="020B0609020204030204" pitchFamily="49" charset="0"/>
              </a:rPr>
              <a:t> filter = </a:t>
            </a:r>
            <a:r>
              <a:rPr lang="en-US" sz="2400" dirty="0">
                <a:solidFill>
                  <a:srgbClr val="0000FF"/>
                </a:solidFill>
                <a:highlight>
                  <a:srgbClr val="FFFFFF"/>
                </a:highlight>
                <a:latin typeface="Consolas" panose="020B0609020204030204" pitchFamily="49" charset="0"/>
              </a:rPr>
              <a:t>new</a:t>
            </a:r>
            <a:r>
              <a:rPr lang="en-US" sz="2400" dirty="0">
                <a:solidFill>
                  <a:schemeClr val="tx1"/>
                </a:solidFill>
                <a:highlight>
                  <a:srgbClr val="FFFFFF"/>
                </a:highlight>
                <a:latin typeface="Consolas" panose="020B0609020204030204" pitchFamily="49" charset="0"/>
              </a:rPr>
              <a:t> </a:t>
            </a:r>
            <a:r>
              <a:rPr lang="en-US" sz="2400" dirty="0" smtClean="0">
                <a:solidFill>
                  <a:schemeClr val="tx1"/>
                </a:solidFill>
                <a:highlight>
                  <a:srgbClr val="FFFFFF"/>
                </a:highlight>
                <a:latin typeface="Consolas" panose="020B0609020204030204" pitchFamily="49" charset="0"/>
              </a:rPr>
              <a:t>	</a:t>
            </a:r>
            <a:r>
              <a:rPr lang="en-US" sz="2400" dirty="0" err="1" smtClean="0">
                <a:solidFill>
                  <a:srgbClr val="2B91AF"/>
                </a:solidFill>
                <a:highlight>
                  <a:srgbClr val="FFFFFF"/>
                </a:highlight>
                <a:latin typeface="Consolas" panose="020B0609020204030204" pitchFamily="49" charset="0"/>
              </a:rPr>
              <a:t>HttpBaseProtocolFilter</a:t>
            </a:r>
            <a:r>
              <a:rPr lang="en-US" sz="2400" dirty="0">
                <a:solidFill>
                  <a:schemeClr val="tx1"/>
                </a:solidFill>
                <a:highlight>
                  <a:srgbClr val="FFFFFF"/>
                </a:highlight>
                <a:latin typeface="Consolas" panose="020B0609020204030204" pitchFamily="49" charset="0"/>
              </a:rPr>
              <a:t>();</a:t>
            </a:r>
          </a:p>
          <a:p>
            <a:r>
              <a:rPr lang="en-US" sz="2400" dirty="0" err="1" smtClean="0">
                <a:solidFill>
                  <a:srgbClr val="2B91AF"/>
                </a:solidFill>
                <a:highlight>
                  <a:srgbClr val="FFFFFF"/>
                </a:highlight>
                <a:latin typeface="Consolas" panose="020B0609020204030204" pitchFamily="49" charset="0"/>
              </a:rPr>
              <a:t>Debug</a:t>
            </a:r>
            <a:r>
              <a:rPr lang="en-US" sz="2400" dirty="0" err="1" smtClean="0">
                <a:solidFill>
                  <a:schemeClr val="tx1"/>
                </a:solidFill>
                <a:highlight>
                  <a:srgbClr val="FFFFFF"/>
                </a:highlight>
                <a:latin typeface="Consolas" panose="020B0609020204030204" pitchFamily="49" charset="0"/>
              </a:rPr>
              <a:t>.WriteLine</a:t>
            </a:r>
            <a:r>
              <a:rPr lang="en-US" sz="2400" dirty="0" smtClean="0">
                <a:solidFill>
                  <a:schemeClr val="tx1"/>
                </a:solidFill>
                <a:highlight>
                  <a:srgbClr val="FFFFFF"/>
                </a:highlight>
                <a:latin typeface="Consolas" panose="020B0609020204030204" pitchFamily="49" charset="0"/>
              </a:rPr>
              <a:t>(</a:t>
            </a:r>
            <a:r>
              <a:rPr lang="en-US" sz="2400" dirty="0" err="1" smtClean="0">
                <a:solidFill>
                  <a:schemeClr val="tx1"/>
                </a:solidFill>
                <a:highlight>
                  <a:srgbClr val="FFFFFF"/>
                </a:highlight>
                <a:latin typeface="Consolas" panose="020B0609020204030204" pitchFamily="49" charset="0"/>
              </a:rPr>
              <a:t>filter.</a:t>
            </a:r>
            <a:r>
              <a:rPr lang="en-US" sz="2400" b="1" dirty="0" err="1" smtClean="0">
                <a:solidFill>
                  <a:schemeClr val="tx1"/>
                </a:solidFill>
                <a:highlight>
                  <a:srgbClr val="FFFFFF"/>
                </a:highlight>
                <a:latin typeface="Consolas" panose="020B0609020204030204" pitchFamily="49" charset="0"/>
              </a:rPr>
              <a:t>MaxVersion</a:t>
            </a:r>
            <a:r>
              <a:rPr lang="en-US" sz="2400" dirty="0" smtClean="0">
                <a:solidFill>
                  <a:schemeClr val="tx1"/>
                </a:solidFill>
                <a:highlight>
                  <a:srgbClr val="FFFFFF"/>
                </a:highlight>
                <a:latin typeface="Consolas" panose="020B0609020204030204" pitchFamily="49" charset="0"/>
              </a:rPr>
              <a:t>);</a:t>
            </a:r>
            <a:r>
              <a:rPr lang="en-US" sz="2400" dirty="0" smtClean="0">
                <a:solidFill>
                  <a:srgbClr val="107C10"/>
                </a:solidFill>
                <a:highlight>
                  <a:srgbClr val="FFFFFF"/>
                </a:highlight>
                <a:latin typeface="Consolas" panose="020B0609020204030204" pitchFamily="49" charset="0"/>
              </a:rPr>
              <a:t>//Default Output</a:t>
            </a:r>
            <a:r>
              <a:rPr lang="en-US" sz="2400" dirty="0">
                <a:solidFill>
                  <a:srgbClr val="107C10"/>
                </a:solidFill>
                <a:highlight>
                  <a:srgbClr val="FFFFFF"/>
                </a:highlight>
                <a:latin typeface="Consolas" panose="020B0609020204030204" pitchFamily="49" charset="0"/>
              </a:rPr>
              <a:t>: </a:t>
            </a:r>
            <a:r>
              <a:rPr lang="en-US" sz="2400" dirty="0" smtClean="0">
                <a:solidFill>
                  <a:srgbClr val="107C10"/>
                </a:solidFill>
                <a:highlight>
                  <a:srgbClr val="FFFFFF"/>
                </a:highlight>
                <a:latin typeface="Consolas" panose="020B0609020204030204" pitchFamily="49" charset="0"/>
              </a:rPr>
              <a:t>Http20</a:t>
            </a:r>
            <a:endParaRPr lang="en-US" sz="2400" dirty="0">
              <a:solidFill>
                <a:srgbClr val="107C10"/>
              </a:solidFill>
              <a:highlight>
                <a:srgbClr val="FFFFFF"/>
              </a:highlight>
              <a:latin typeface="Consolas" panose="020B0609020204030204" pitchFamily="49" charset="0"/>
            </a:endParaRPr>
          </a:p>
        </p:txBody>
      </p:sp>
      <p:sp>
        <p:nvSpPr>
          <p:cNvPr id="4" name="Title 3"/>
          <p:cNvSpPr>
            <a:spLocks noGrp="1" noChangeAspect="1"/>
          </p:cNvSpPr>
          <p:nvPr>
            <p:ph type="ctrTitle"/>
          </p:nvPr>
        </p:nvSpPr>
        <p:spPr>
          <a:xfrm>
            <a:off x="274638" y="144462"/>
            <a:ext cx="3276600" cy="3266148"/>
          </a:xfrm>
          <a:solidFill>
            <a:srgbClr val="5C2D91"/>
          </a:solidFill>
        </p:spPr>
        <p:txBody>
          <a:bodyPr/>
          <a:lstStyle/>
          <a:p>
            <a:r>
              <a:rPr lang="en-US" dirty="0" smtClean="0"/>
              <a:t>Control client HTTP version</a:t>
            </a:r>
            <a:endParaRPr lang="en-US" dirty="0"/>
          </a:p>
        </p:txBody>
      </p:sp>
      <p:sp>
        <p:nvSpPr>
          <p:cNvPr id="5" name="Title 3"/>
          <p:cNvSpPr txBox="1">
            <a:spLocks noChangeAspect="1"/>
          </p:cNvSpPr>
          <p:nvPr/>
        </p:nvSpPr>
        <p:spPr>
          <a:xfrm>
            <a:off x="8961437" y="3410610"/>
            <a:ext cx="3167502" cy="3157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78D7"/>
          </a:solidFill>
          <a:ln>
            <a:noFill/>
          </a:ln>
          <a:extLst/>
        </p:spPr>
        <p:txBody>
          <a:bodyPr vert="horz" wrap="square" lIns="182880" tIns="146304" rIns="182880" bIns="146304" numCol="1" rtlCol="0" anchor="ctr" anchorCtr="0" compatLnSpc="1">
            <a:prstTxWarp prst="textNoShape">
              <a:avLst/>
            </a:prstTxWarp>
            <a:noAutofit/>
          </a:bodyPr>
          <a:lstStyle>
            <a:lvl1pPr algn="l" defTabSz="932742" rtl="0" eaLnBrk="1" latinLnBrk="0" hangingPunct="1">
              <a:lnSpc>
                <a:spcPct val="95000"/>
              </a:lnSpc>
              <a:spcBef>
                <a:spcPct val="0"/>
              </a:spcBef>
              <a:buNone/>
              <a:defRPr lang="en-US" sz="4000" b="0" kern="1200" cap="none" spc="-102" baseline="0" dirty="0" smtClean="0">
                <a:ln w="3175">
                  <a:noFill/>
                </a:ln>
                <a:gradFill>
                  <a:gsLst>
                    <a:gs pos="0">
                      <a:srgbClr val="FFFFFF"/>
                    </a:gs>
                    <a:gs pos="100000">
                      <a:srgbClr val="FFFFFF"/>
                    </a:gs>
                  </a:gsLst>
                  <a:lin ang="5400000" scaled="0"/>
                </a:gradFill>
                <a:effectLst/>
                <a:latin typeface="Segoe UI Light"/>
                <a:ea typeface="ＭＳ Ｐゴシック" charset="0"/>
                <a:cs typeface="Segoe UI Light"/>
              </a:defRPr>
            </a:lvl1pPr>
          </a:lstStyle>
          <a:p>
            <a:r>
              <a:rPr lang="en-US" dirty="0" smtClean="0"/>
              <a:t>Query server HTTP version</a:t>
            </a:r>
            <a:endParaRPr lang="en-US" sz="3600" dirty="0"/>
          </a:p>
        </p:txBody>
      </p:sp>
      <p:sp>
        <p:nvSpPr>
          <p:cNvPr id="6" name="Text Placeholder 1"/>
          <p:cNvSpPr txBox="1">
            <a:spLocks/>
          </p:cNvSpPr>
          <p:nvPr/>
        </p:nvSpPr>
        <p:spPr>
          <a:xfrm>
            <a:off x="503237" y="4868862"/>
            <a:ext cx="6781800" cy="914400"/>
          </a:xfrm>
          <a:prstGeom prst="rect">
            <a:avLst/>
          </a:prstGeom>
        </p:spPr>
        <p:txBody>
          <a:bodyPr vert="horz" wrap="square" lIns="182880" tIns="146304" rIns="182880" bIns="146304" rtlCol="0" anchor="ctr">
            <a:noAutofit/>
          </a:bodyPr>
          <a:lstStyle>
            <a:lvl1pPr marL="0" marR="0" indent="0" algn="l" defTabSz="932742" rtl="0" eaLnBrk="1" fontAlgn="auto" latinLnBrk="0" hangingPunct="1">
              <a:lnSpc>
                <a:spcPct val="95000"/>
              </a:lnSpc>
              <a:spcBef>
                <a:spcPts val="0"/>
              </a:spcBef>
              <a:spcAft>
                <a:spcPts val="1632"/>
              </a:spcAft>
              <a:buClrTx/>
              <a:buSzPct val="90000"/>
              <a:buFont typeface="Arial" pitchFamily="34" charset="0"/>
              <a:buNone/>
              <a:tabLst/>
              <a:defRPr lang="en-US" sz="3600" kern="1200" spc="0" baseline="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marL="584200" marR="0" indent="-2413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2pPr>
            <a:lvl3pPr marL="8001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3pPr>
            <a:lvl4pPr marL="10287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4pPr>
            <a:lvl5pPr marL="1257300" marR="0" indent="-228600" algn="l" defTabSz="932742" rtl="0" eaLnBrk="1" fontAlgn="auto" latinLnBrk="0" hangingPunct="1">
              <a:lnSpc>
                <a:spcPct val="100000"/>
              </a:lnSpc>
              <a:spcBef>
                <a:spcPts val="816"/>
              </a:spcBef>
              <a:spcAft>
                <a:spcPts val="0"/>
              </a:spcAft>
              <a:buClrTx/>
              <a:buSzPct val="90000"/>
              <a:buFont typeface="Arial" pitchFamily="34" charset="0"/>
              <a:buChar char="•"/>
              <a:tabLst/>
              <a:defRPr sz="1900" kern="1200" spc="0" baseline="0">
                <a:solidFill>
                  <a:srgbClr val="FFFFFF"/>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000000"/>
              </a:solidFill>
              <a:highlight>
                <a:srgbClr val="FFFFFF"/>
              </a:highlight>
              <a:latin typeface="Consolas" panose="020B0609020204030204" pitchFamily="49" charset="0"/>
            </a:endParaRPr>
          </a:p>
        </p:txBody>
      </p:sp>
      <p:sp>
        <p:nvSpPr>
          <p:cNvPr id="7" name="Rectangle 6"/>
          <p:cNvSpPr/>
          <p:nvPr/>
        </p:nvSpPr>
        <p:spPr>
          <a:xfrm>
            <a:off x="503237" y="3835147"/>
            <a:ext cx="7772400" cy="2308324"/>
          </a:xfrm>
          <a:prstGeom prst="rect">
            <a:avLst/>
          </a:prstGeom>
        </p:spPr>
        <p:txBody>
          <a:bodyPr wrap="square">
            <a:spAutoFit/>
          </a:bodyPr>
          <a:lstStyle/>
          <a:p>
            <a:pPr lvl="0">
              <a:lnSpc>
                <a:spcPct val="90000"/>
              </a:lnSpc>
              <a:spcBef>
                <a:spcPct val="20000"/>
              </a:spcBef>
              <a:buSzPct val="90000"/>
            </a:pPr>
            <a:r>
              <a:rPr lang="en-US" sz="2400" dirty="0">
                <a:solidFill>
                  <a:srgbClr val="2B91AF"/>
                </a:solidFill>
                <a:latin typeface="Consolas" pitchFamily="49" charset="0"/>
                <a:cs typeface="Consolas" pitchFamily="49" charset="0"/>
              </a:rPr>
              <a:t>HttpClient</a:t>
            </a:r>
            <a:r>
              <a:rPr lang="en-US" sz="2400" dirty="0">
                <a:gradFill>
                  <a:gsLst>
                    <a:gs pos="100000">
                      <a:srgbClr val="404040"/>
                    </a:gs>
                    <a:gs pos="0">
                      <a:srgbClr val="404040"/>
                    </a:gs>
                  </a:gsLst>
                  <a:lin ang="5400000" scaled="0"/>
                </a:gradFill>
                <a:latin typeface="Consolas" pitchFamily="49" charset="0"/>
                <a:cs typeface="Consolas" pitchFamily="49" charset="0"/>
              </a:rPr>
              <a:t> client = </a:t>
            </a:r>
            <a:r>
              <a:rPr lang="en-US" sz="2400" dirty="0">
                <a:solidFill>
                  <a:srgbClr val="0000FF"/>
                </a:solidFill>
                <a:latin typeface="Consolas" pitchFamily="49" charset="0"/>
                <a:cs typeface="Consolas" pitchFamily="49" charset="0"/>
              </a:rPr>
              <a:t>new</a:t>
            </a: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a:solidFill>
                  <a:srgbClr val="2B91AF"/>
                </a:solidFill>
                <a:latin typeface="Consolas" pitchFamily="49" charset="0"/>
                <a:cs typeface="Consolas" pitchFamily="49" charset="0"/>
              </a:rPr>
              <a:t>HttpClient</a:t>
            </a:r>
            <a:r>
              <a:rPr lang="en-US" sz="2400" dirty="0">
                <a:gradFill>
                  <a:gsLst>
                    <a:gs pos="100000">
                      <a:srgbClr val="404040"/>
                    </a:gs>
                    <a:gs pos="0">
                      <a:srgbClr val="404040"/>
                    </a:gs>
                  </a:gsLst>
                  <a:lin ang="5400000" scaled="0"/>
                </a:gradFill>
                <a:latin typeface="Consolas" pitchFamily="49" charset="0"/>
                <a:cs typeface="Consolas" pitchFamily="49" charset="0"/>
              </a:rPr>
              <a:t>(filter);</a:t>
            </a:r>
          </a:p>
          <a:p>
            <a:pPr lvl="0">
              <a:lnSpc>
                <a:spcPct val="90000"/>
              </a:lnSpc>
              <a:spcBef>
                <a:spcPct val="20000"/>
              </a:spcBef>
              <a:buSzPct val="90000"/>
            </a:pPr>
            <a:endParaRPr lang="en-US" sz="2400" dirty="0">
              <a:gradFill>
                <a:gsLst>
                  <a:gs pos="100000">
                    <a:srgbClr val="404040"/>
                  </a:gs>
                  <a:gs pos="0">
                    <a:srgbClr val="404040"/>
                  </a:gs>
                </a:gsLst>
                <a:lin ang="5400000" scaled="0"/>
              </a:gradFill>
              <a:latin typeface="Consolas" pitchFamily="49" charset="0"/>
              <a:cs typeface="Consolas" pitchFamily="49" charset="0"/>
            </a:endParaRPr>
          </a:p>
          <a:p>
            <a:pPr lvl="0">
              <a:lnSpc>
                <a:spcPct val="90000"/>
              </a:lnSpc>
              <a:spcBef>
                <a:spcPct val="20000"/>
              </a:spcBef>
              <a:buSzPct val="90000"/>
            </a:pPr>
            <a:r>
              <a:rPr lang="en-US" sz="2400" dirty="0" err="1">
                <a:solidFill>
                  <a:srgbClr val="0000FF"/>
                </a:solidFill>
                <a:latin typeface="Consolas" pitchFamily="49" charset="0"/>
                <a:cs typeface="Consolas" pitchFamily="49" charset="0"/>
              </a:rPr>
              <a:t>v</a:t>
            </a:r>
            <a:r>
              <a:rPr lang="en-US" sz="2400" dirty="0" err="1" smtClean="0">
                <a:solidFill>
                  <a:srgbClr val="0000FF"/>
                </a:solidFill>
                <a:latin typeface="Consolas" pitchFamily="49" charset="0"/>
                <a:cs typeface="Consolas" pitchFamily="49" charset="0"/>
              </a:rPr>
              <a:t>ar</a:t>
            </a:r>
            <a:r>
              <a:rPr lang="en-US" sz="2400" dirty="0" smtClean="0">
                <a:gradFill>
                  <a:gsLst>
                    <a:gs pos="100000">
                      <a:srgbClr val="404040"/>
                    </a:gs>
                    <a:gs pos="0">
                      <a:srgbClr val="404040"/>
                    </a:gs>
                  </a:gsLst>
                  <a:lin ang="5400000" scaled="0"/>
                </a:gradFill>
                <a:latin typeface="Consolas" pitchFamily="49" charset="0"/>
                <a:cs typeface="Consolas" pitchFamily="49" charset="0"/>
              </a:rPr>
              <a:t> response </a:t>
            </a: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a:solidFill>
                  <a:srgbClr val="0000FF"/>
                </a:solidFill>
                <a:latin typeface="Consolas" pitchFamily="49" charset="0"/>
                <a:cs typeface="Consolas" pitchFamily="49" charset="0"/>
              </a:rPr>
              <a:t>await</a:t>
            </a:r>
            <a:r>
              <a:rPr lang="en-US" sz="2400" dirty="0">
                <a:gradFill>
                  <a:gsLst>
                    <a:gs pos="100000">
                      <a:srgbClr val="404040"/>
                    </a:gs>
                    <a:gs pos="0">
                      <a:srgbClr val="404040"/>
                    </a:gs>
                  </a:gsLst>
                  <a:lin ang="5400000" scaled="0"/>
                </a:gradFill>
                <a:latin typeface="Consolas" pitchFamily="49" charset="0"/>
                <a:cs typeface="Consolas" pitchFamily="49" charset="0"/>
              </a:rPr>
              <a:t> </a:t>
            </a:r>
            <a:r>
              <a:rPr lang="en-US" sz="2400" dirty="0" err="1">
                <a:gradFill>
                  <a:gsLst>
                    <a:gs pos="100000">
                      <a:srgbClr val="404040"/>
                    </a:gs>
                    <a:gs pos="0">
                      <a:srgbClr val="404040"/>
                    </a:gs>
                  </a:gsLst>
                  <a:lin ang="5400000" scaled="0"/>
                </a:gradFill>
                <a:latin typeface="Consolas" pitchFamily="49" charset="0"/>
                <a:cs typeface="Consolas" pitchFamily="49" charset="0"/>
              </a:rPr>
              <a:t>client.GetAsync</a:t>
            </a:r>
            <a:r>
              <a:rPr lang="en-US" sz="2400" dirty="0">
                <a:gradFill>
                  <a:gsLst>
                    <a:gs pos="100000">
                      <a:srgbClr val="404040"/>
                    </a:gs>
                    <a:gs pos="0">
                      <a:srgbClr val="404040"/>
                    </a:gs>
                  </a:gsLst>
                  <a:lin ang="5400000" scaled="0"/>
                </a:gradFill>
                <a:latin typeface="Consolas" pitchFamily="49" charset="0"/>
                <a:cs typeface="Consolas" pitchFamily="49" charset="0"/>
              </a:rPr>
              <a:t>(new </a:t>
            </a:r>
            <a:r>
              <a:rPr lang="en-US" sz="2400" dirty="0" smtClean="0">
                <a:gradFill>
                  <a:gsLst>
                    <a:gs pos="100000">
                      <a:srgbClr val="404040"/>
                    </a:gs>
                    <a:gs pos="0">
                      <a:srgbClr val="404040"/>
                    </a:gs>
                  </a:gsLst>
                  <a:lin ang="5400000" scaled="0"/>
                </a:gradFill>
                <a:latin typeface="Consolas" pitchFamily="49" charset="0"/>
                <a:cs typeface="Consolas" pitchFamily="49" charset="0"/>
              </a:rPr>
              <a:t>	</a:t>
            </a:r>
            <a:r>
              <a:rPr lang="en-US" sz="2400" dirty="0" smtClean="0">
                <a:solidFill>
                  <a:srgbClr val="2B91AF"/>
                </a:solidFill>
                <a:latin typeface="Consolas" pitchFamily="49" charset="0"/>
                <a:cs typeface="Consolas" pitchFamily="49" charset="0"/>
              </a:rPr>
              <a:t>Uri</a:t>
            </a:r>
            <a:r>
              <a:rPr lang="en-US" sz="2400" dirty="0">
                <a:gradFill>
                  <a:gsLst>
                    <a:gs pos="100000">
                      <a:srgbClr val="404040"/>
                    </a:gs>
                    <a:gs pos="0">
                      <a:srgbClr val="404040"/>
                    </a:gs>
                  </a:gsLst>
                  <a:lin ang="5400000" scaled="0"/>
                </a:gradFill>
                <a:latin typeface="Consolas" pitchFamily="49" charset="0"/>
                <a:cs typeface="Consolas" pitchFamily="49" charset="0"/>
              </a:rPr>
              <a:t>(</a:t>
            </a:r>
            <a:r>
              <a:rPr lang="en-US" sz="2400" dirty="0">
                <a:solidFill>
                  <a:srgbClr val="A31515"/>
                </a:solidFill>
                <a:highlight>
                  <a:srgbClr val="FFFFFF"/>
                </a:highlight>
                <a:latin typeface="Consolas" panose="020B0609020204030204" pitchFamily="49" charset="0"/>
              </a:rPr>
              <a:t>"https://www.contoso.com"</a:t>
            </a:r>
            <a:r>
              <a:rPr lang="en-US" sz="2400" dirty="0">
                <a:gradFill>
                  <a:gsLst>
                    <a:gs pos="100000">
                      <a:srgbClr val="404040"/>
                    </a:gs>
                    <a:gs pos="0">
                      <a:srgbClr val="404040"/>
                    </a:gs>
                  </a:gsLst>
                  <a:lin ang="5400000" scaled="0"/>
                </a:gradFill>
                <a:latin typeface="Consolas" pitchFamily="49" charset="0"/>
                <a:cs typeface="Consolas" pitchFamily="49" charset="0"/>
              </a:rPr>
              <a:t>));</a:t>
            </a:r>
          </a:p>
          <a:p>
            <a:pPr lvl="0">
              <a:lnSpc>
                <a:spcPct val="90000"/>
              </a:lnSpc>
              <a:spcBef>
                <a:spcPct val="20000"/>
              </a:spcBef>
              <a:buSzPct val="90000"/>
            </a:pPr>
            <a:r>
              <a:rPr lang="en-US" sz="2400" dirty="0" err="1">
                <a:solidFill>
                  <a:srgbClr val="2B91AF"/>
                </a:solidFill>
                <a:latin typeface="Consolas" pitchFamily="49" charset="0"/>
                <a:cs typeface="Consolas" pitchFamily="49" charset="0"/>
              </a:rPr>
              <a:t>Debug</a:t>
            </a:r>
            <a:r>
              <a:rPr lang="en-US" sz="2400" dirty="0" err="1">
                <a:gradFill>
                  <a:gsLst>
                    <a:gs pos="100000">
                      <a:srgbClr val="404040"/>
                    </a:gs>
                    <a:gs pos="0">
                      <a:srgbClr val="404040"/>
                    </a:gs>
                  </a:gsLst>
                  <a:lin ang="5400000" scaled="0"/>
                </a:gradFill>
                <a:latin typeface="Consolas" pitchFamily="49" charset="0"/>
                <a:cs typeface="Consolas" pitchFamily="49" charset="0"/>
              </a:rPr>
              <a:t>.WriteLine</a:t>
            </a:r>
            <a:r>
              <a:rPr lang="en-US" sz="2400" dirty="0">
                <a:gradFill>
                  <a:gsLst>
                    <a:gs pos="100000">
                      <a:srgbClr val="404040"/>
                    </a:gs>
                    <a:gs pos="0">
                      <a:srgbClr val="404040"/>
                    </a:gs>
                  </a:gsLst>
                  <a:lin ang="5400000" scaled="0"/>
                </a:gradFill>
                <a:latin typeface="Consolas" pitchFamily="49" charset="0"/>
                <a:cs typeface="Consolas" pitchFamily="49" charset="0"/>
              </a:rPr>
              <a:t>(</a:t>
            </a:r>
            <a:r>
              <a:rPr lang="en-US" sz="2400" dirty="0" err="1">
                <a:gradFill>
                  <a:gsLst>
                    <a:gs pos="100000">
                      <a:srgbClr val="404040"/>
                    </a:gs>
                    <a:gs pos="0">
                      <a:srgbClr val="404040"/>
                    </a:gs>
                  </a:gsLst>
                  <a:lin ang="5400000" scaled="0"/>
                </a:gradFill>
                <a:latin typeface="Consolas" pitchFamily="49" charset="0"/>
                <a:cs typeface="Consolas" pitchFamily="49" charset="0"/>
              </a:rPr>
              <a:t>response.</a:t>
            </a:r>
            <a:r>
              <a:rPr lang="en-US" sz="2400" b="1" dirty="0" err="1">
                <a:gradFill>
                  <a:gsLst>
                    <a:gs pos="100000">
                      <a:srgbClr val="404040"/>
                    </a:gs>
                    <a:gs pos="0">
                      <a:srgbClr val="404040"/>
                    </a:gs>
                  </a:gsLst>
                  <a:lin ang="5400000" scaled="0"/>
                </a:gradFill>
                <a:latin typeface="Consolas" pitchFamily="49" charset="0"/>
                <a:cs typeface="Consolas" pitchFamily="49" charset="0"/>
              </a:rPr>
              <a:t>Version</a:t>
            </a:r>
            <a:r>
              <a:rPr lang="en-US" sz="2400" dirty="0" err="1">
                <a:gradFill>
                  <a:gsLst>
                    <a:gs pos="100000">
                      <a:srgbClr val="404040"/>
                    </a:gs>
                    <a:gs pos="0">
                      <a:srgbClr val="404040"/>
                    </a:gs>
                  </a:gsLst>
                  <a:lin ang="5400000" scaled="0"/>
                </a:gradFill>
                <a:latin typeface="Consolas" pitchFamily="49" charset="0"/>
                <a:cs typeface="Consolas" pitchFamily="49" charset="0"/>
              </a:rPr>
              <a:t>.ToString</a:t>
            </a:r>
            <a:r>
              <a:rPr lang="en-US" sz="2400" dirty="0">
                <a:gradFill>
                  <a:gsLst>
                    <a:gs pos="100000">
                      <a:srgbClr val="404040"/>
                    </a:gs>
                    <a:gs pos="0">
                      <a:srgbClr val="404040"/>
                    </a:gs>
                  </a:gsLst>
                  <a:lin ang="5400000" scaled="0"/>
                </a:gradFill>
                <a:latin typeface="Consolas" pitchFamily="49" charset="0"/>
                <a:cs typeface="Consolas" pitchFamily="49" charset="0"/>
              </a:rPr>
              <a:t>());</a:t>
            </a:r>
            <a:r>
              <a:rPr lang="en-US" sz="2400" dirty="0">
                <a:solidFill>
                  <a:srgbClr val="107C10"/>
                </a:solidFill>
                <a:highlight>
                  <a:srgbClr val="FFFFFF"/>
                </a:highlight>
                <a:latin typeface="Consolas" panose="020B0609020204030204" pitchFamily="49" charset="0"/>
              </a:rPr>
              <a:t>//Could be Http20 or Http11</a:t>
            </a:r>
          </a:p>
        </p:txBody>
      </p:sp>
    </p:spTree>
    <p:custDataLst>
      <p:tags r:id="rId1"/>
    </p:custDataLst>
    <p:extLst>
      <p:ext uri="{BB962C8B-B14F-4D97-AF65-F5344CB8AC3E}">
        <p14:creationId xmlns:p14="http://schemas.microsoft.com/office/powerpoint/2010/main" val="2108732756"/>
      </p:ext>
    </p:extLst>
  </p:cSld>
  <p:clrMapOvr>
    <a:masterClrMapping/>
  </p:clrMapOvr>
  <p:transition advTm="590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Demo</a:t>
            </a:r>
            <a:r>
              <a:rPr lang="en-US" dirty="0"/>
              <a:t/>
            </a:r>
            <a:br>
              <a:rPr lang="en-US" dirty="0"/>
            </a:br>
            <a:r>
              <a:rPr lang="en-US" dirty="0" smtClean="0"/>
              <a:t/>
            </a:r>
            <a:br>
              <a:rPr lang="en-US" dirty="0" smtClean="0"/>
            </a:br>
            <a:r>
              <a:rPr lang="en-US" dirty="0" smtClean="0"/>
              <a:t>HTTP 1.1 vs HTTP 2.0 in a UAP app </a:t>
            </a:r>
            <a:endParaRPr lang="en-US" dirty="0"/>
          </a:p>
        </p:txBody>
      </p:sp>
    </p:spTree>
    <p:extLst>
      <p:ext uri="{BB962C8B-B14F-4D97-AF65-F5344CB8AC3E}">
        <p14:creationId xmlns:p14="http://schemas.microsoft.com/office/powerpoint/2010/main" val="1855775635"/>
      </p:ext>
    </p:extLst>
  </p:cSld>
  <p:clrMapOvr>
    <a:masterClrMapping/>
  </p:clrMapOvr>
  <mc:AlternateContent xmlns:mc="http://schemas.openxmlformats.org/markup-compatibility/2006" xmlns:p14="http://schemas.microsoft.com/office/powerpoint/2010/main">
    <mc:Choice Requires="p14">
      <p:transition spd="med" p14:dur="700" advTm="4466">
        <p:fade/>
      </p:transition>
    </mc:Choice>
    <mc:Fallback xmlns="">
      <p:transition spd="med" advTm="4466">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58399" y="1303641"/>
            <a:ext cx="8305804" cy="3581400"/>
          </a:xfrm>
        </p:spPr>
        <p:txBody>
          <a:bodyPr/>
          <a:lstStyle/>
          <a:p>
            <a:r>
              <a:rPr lang="en-US" dirty="0" err="1"/>
              <a:t>Windows.Networking.Sockets</a:t>
            </a:r>
            <a:endParaRPr lang="en-US" dirty="0"/>
          </a:p>
          <a:p>
            <a:r>
              <a:rPr lang="en-US" dirty="0" smtClean="0"/>
              <a:t>Windows.Web.Http</a:t>
            </a:r>
            <a:endParaRPr lang="en-US" dirty="0"/>
          </a:p>
          <a:p>
            <a:r>
              <a:rPr lang="en-US" b="1" dirty="0" err="1" smtClean="0">
                <a:solidFill>
                  <a:srgbClr val="0078D7"/>
                </a:solidFill>
              </a:rPr>
              <a:t>Windows.Networking.BackgroundTransfer</a:t>
            </a:r>
            <a:endParaRPr lang="en-US" b="1" dirty="0" smtClean="0">
              <a:solidFill>
                <a:srgbClr val="0078D7"/>
              </a:solidFill>
            </a:endParaRPr>
          </a:p>
          <a:p>
            <a:r>
              <a:rPr lang="en-US" dirty="0" smtClean="0"/>
              <a:t>Other </a:t>
            </a:r>
            <a:r>
              <a:rPr lang="en-US" dirty="0"/>
              <a:t>areas of improvement</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a:xfrm>
            <a:off x="274638" y="1535875"/>
            <a:ext cx="3124199" cy="3116933"/>
          </a:xfrm>
        </p:spPr>
      </p:pic>
      <p:sp>
        <p:nvSpPr>
          <p:cNvPr id="5" name="Title 4"/>
          <p:cNvSpPr>
            <a:spLocks noGrp="1"/>
          </p:cNvSpPr>
          <p:nvPr>
            <p:ph type="title"/>
          </p:nvPr>
        </p:nvSpPr>
        <p:spPr/>
        <p:txBody>
          <a:bodyPr/>
          <a:lstStyle/>
          <a:p>
            <a:r>
              <a:rPr lang="en-US" dirty="0" smtClean="0"/>
              <a:t>Outline</a:t>
            </a:r>
            <a:br>
              <a:rPr lang="en-US" dirty="0" smtClean="0"/>
            </a:br>
            <a:endParaRPr lang="en-US" dirty="0"/>
          </a:p>
        </p:txBody>
      </p:sp>
    </p:spTree>
    <p:extLst>
      <p:ext uri="{BB962C8B-B14F-4D97-AF65-F5344CB8AC3E}">
        <p14:creationId xmlns:p14="http://schemas.microsoft.com/office/powerpoint/2010/main" val="3682454430"/>
      </p:ext>
    </p:extLst>
  </p:cSld>
  <p:clrMapOvr>
    <a:masterClrMapping/>
  </p:clrMapOvr>
  <mc:AlternateContent xmlns:mc="http://schemas.openxmlformats.org/markup-compatibility/2006" xmlns:p14="http://schemas.microsoft.com/office/powerpoint/2010/main">
    <mc:Choice Requires="p14">
      <p:transition spd="med" p14:dur="700" advTm="54942">
        <p:fade/>
      </p:transition>
    </mc:Choice>
    <mc:Fallback xmlns="">
      <p:transition spd="med" advTm="54942">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838" y="1668463"/>
            <a:ext cx="11658600" cy="4343399"/>
          </a:xfrm>
        </p:spPr>
        <p:txBody>
          <a:bodyPr/>
          <a:lstStyle/>
          <a:p>
            <a:pPr>
              <a:lnSpc>
                <a:spcPct val="100000"/>
              </a:lnSpc>
            </a:pPr>
            <a:r>
              <a:rPr lang="en-US" sz="3200" dirty="0" smtClean="0"/>
              <a:t>Available since Windows 8/Windows Phone 8.1</a:t>
            </a:r>
          </a:p>
          <a:p>
            <a:pPr>
              <a:lnSpc>
                <a:spcPct val="100000"/>
              </a:lnSpc>
            </a:pPr>
            <a:r>
              <a:rPr lang="en-US" sz="3200" dirty="0" smtClean="0"/>
              <a:t>Basic API Pattern: Create a </a:t>
            </a:r>
            <a:r>
              <a:rPr lang="en-US" sz="3200" dirty="0" err="1" smtClean="0"/>
              <a:t>BackgroundDownloader</a:t>
            </a:r>
            <a:r>
              <a:rPr lang="en-US" sz="3200" dirty="0" smtClean="0"/>
              <a:t> object and use it to schedule downloads as background tasks</a:t>
            </a:r>
          </a:p>
          <a:p>
            <a:pPr>
              <a:lnSpc>
                <a:spcPct val="100000"/>
              </a:lnSpc>
            </a:pPr>
            <a:r>
              <a:rPr lang="en-US" sz="3200" dirty="0" smtClean="0"/>
              <a:t>Features:</a:t>
            </a:r>
          </a:p>
          <a:p>
            <a:pPr lvl="1">
              <a:lnSpc>
                <a:spcPct val="100000"/>
              </a:lnSpc>
            </a:pPr>
            <a:r>
              <a:rPr lang="en-US" sz="2000" dirty="0"/>
              <a:t>Supports HTTP(s) and FTP</a:t>
            </a:r>
          </a:p>
          <a:p>
            <a:pPr lvl="1">
              <a:lnSpc>
                <a:spcPct val="100000"/>
              </a:lnSpc>
            </a:pPr>
            <a:r>
              <a:rPr lang="en-US" sz="2000" dirty="0"/>
              <a:t>Network </a:t>
            </a:r>
            <a:r>
              <a:rPr lang="en-US" sz="2000" dirty="0" smtClean="0"/>
              <a:t>resilience</a:t>
            </a:r>
          </a:p>
          <a:p>
            <a:pPr lvl="1">
              <a:lnSpc>
                <a:spcPct val="100000"/>
              </a:lnSpc>
            </a:pPr>
            <a:r>
              <a:rPr lang="en-US" sz="2000" dirty="0" smtClean="0"/>
              <a:t>Data Sense-aware</a:t>
            </a:r>
          </a:p>
          <a:p>
            <a:pPr lvl="1">
              <a:lnSpc>
                <a:spcPct val="100000"/>
              </a:lnSpc>
            </a:pPr>
            <a:r>
              <a:rPr lang="en-US" sz="2000" dirty="0" smtClean="0"/>
              <a:t>Battery Sense-aware</a:t>
            </a:r>
            <a:endParaRPr lang="en-US" sz="2000" dirty="0"/>
          </a:p>
          <a:p>
            <a:pPr lvl="1"/>
            <a:endParaRPr lang="en-US" sz="1800" dirty="0"/>
          </a:p>
          <a:p>
            <a:pPr marL="0" lvl="0" indent="0">
              <a:buNone/>
            </a:pPr>
            <a:r>
              <a:rPr lang="en-US" sz="2000" dirty="0" smtClean="0">
                <a:gradFill>
                  <a:gsLst>
                    <a:gs pos="100000">
                      <a:srgbClr val="404040"/>
                    </a:gs>
                    <a:gs pos="0">
                      <a:srgbClr val="404040"/>
                    </a:gs>
                  </a:gsLst>
                  <a:lin ang="5400000" scaled="0"/>
                </a:gradFill>
                <a:latin typeface="Consolas" pitchFamily="49" charset="0"/>
                <a:cs typeface="Consolas" pitchFamily="49" charset="0"/>
              </a:rPr>
              <a:t>	</a:t>
            </a:r>
            <a:endParaRPr lang="en-US" sz="1800" dirty="0" smtClean="0"/>
          </a:p>
        </p:txBody>
      </p:sp>
      <p:sp>
        <p:nvSpPr>
          <p:cNvPr id="3" name="Title 2"/>
          <p:cNvSpPr>
            <a:spLocks noGrp="1"/>
          </p:cNvSpPr>
          <p:nvPr>
            <p:ph type="title"/>
          </p:nvPr>
        </p:nvSpPr>
        <p:spPr/>
        <p:txBody>
          <a:bodyPr/>
          <a:lstStyle/>
          <a:p>
            <a:r>
              <a:rPr lang="en-US" dirty="0" err="1" smtClean="0"/>
              <a:t>Windows.Networking.BackgroundTransfer</a:t>
            </a:r>
            <a:endParaRPr lang="en-US" dirty="0"/>
          </a:p>
        </p:txBody>
      </p:sp>
    </p:spTree>
    <p:extLst>
      <p:ext uri="{BB962C8B-B14F-4D97-AF65-F5344CB8AC3E}">
        <p14:creationId xmlns:p14="http://schemas.microsoft.com/office/powerpoint/2010/main" val="2545299470"/>
      </p:ext>
    </p:extLst>
  </p:cSld>
  <p:clrMapOvr>
    <a:masterClrMapping/>
  </p:clrMapOvr>
  <mc:AlternateContent xmlns:mc="http://schemas.openxmlformats.org/markup-compatibility/2006" xmlns:p14="http://schemas.microsoft.com/office/powerpoint/2010/main">
    <mc:Choice Requires="p14">
      <p:transition spd="med" p14:dur="700" advTm="69572">
        <p:fade/>
      </p:transition>
    </mc:Choice>
    <mc:Fallback xmlns="">
      <p:transition spd="med" advTm="69572">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10 adds Post-processing </a:t>
            </a:r>
            <a:r>
              <a:rPr lang="en-US" dirty="0"/>
              <a:t>Support </a:t>
            </a:r>
            <a:r>
              <a:rPr lang="en-US" dirty="0" smtClean="0"/>
              <a:t>to </a:t>
            </a:r>
            <a:r>
              <a:rPr lang="en-US" dirty="0"/>
              <a:t>Background </a:t>
            </a:r>
            <a:r>
              <a:rPr lang="en-US" dirty="0" smtClean="0"/>
              <a:t>Transfer API</a:t>
            </a:r>
            <a:endParaRPr lang="en-US" dirty="0"/>
          </a:p>
        </p:txBody>
      </p:sp>
    </p:spTree>
    <p:extLst>
      <p:ext uri="{BB962C8B-B14F-4D97-AF65-F5344CB8AC3E}">
        <p14:creationId xmlns:p14="http://schemas.microsoft.com/office/powerpoint/2010/main" val="2800878665"/>
      </p:ext>
    </p:extLst>
  </p:cSld>
  <p:clrMapOvr>
    <a:masterClrMapping/>
  </p:clrMapOvr>
  <mc:AlternateContent xmlns:mc="http://schemas.openxmlformats.org/markup-compatibility/2006" xmlns:p14="http://schemas.microsoft.com/office/powerpoint/2010/main">
    <mc:Choice Requires="p14">
      <p:transition spd="med" p14:dur="700" advTm="10985">
        <p:fade/>
      </p:transition>
    </mc:Choice>
    <mc:Fallback xmlns="">
      <p:transition spd="med" advTm="10985">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506894"/>
            <a:ext cx="11887200" cy="1846659"/>
          </a:xfrm>
        </p:spPr>
        <p:txBody>
          <a:bodyPr/>
          <a:lstStyle/>
          <a:p>
            <a:pPr lvl="0"/>
            <a:r>
              <a:rPr lang="en-US" dirty="0" smtClean="0">
                <a:latin typeface="Segoe UI Light" panose="020B0502040204020203" pitchFamily="34" charset="0"/>
                <a:cs typeface="Segoe UI Light" panose="020B0502040204020203" pitchFamily="34" charset="0"/>
              </a:rPr>
              <a:t>Ability </a:t>
            </a:r>
            <a:r>
              <a:rPr lang="en-US" dirty="0">
                <a:latin typeface="Segoe UI Light" panose="020B0502040204020203" pitchFamily="34" charset="0"/>
                <a:cs typeface="Segoe UI Light" panose="020B0502040204020203" pitchFamily="34" charset="0"/>
              </a:rPr>
              <a:t>to run application code at the completion </a:t>
            </a:r>
            <a:r>
              <a:rPr lang="en-US" dirty="0" smtClean="0">
                <a:latin typeface="Segoe UI Light" panose="020B0502040204020203" pitchFamily="34" charset="0"/>
                <a:cs typeface="Segoe UI Light" panose="020B0502040204020203" pitchFamily="34" charset="0"/>
              </a:rPr>
              <a:t>of </a:t>
            </a:r>
            <a:r>
              <a:rPr lang="en-US" dirty="0">
                <a:latin typeface="Segoe UI Light" panose="020B0502040204020203" pitchFamily="34" charset="0"/>
                <a:cs typeface="Segoe UI Light" panose="020B0502040204020203" pitchFamily="34" charset="0"/>
              </a:rPr>
              <a:t>Background transfer even when the app is </a:t>
            </a:r>
            <a:r>
              <a:rPr lang="en-US" dirty="0" smtClean="0">
                <a:latin typeface="Segoe UI Light" panose="020B0502040204020203" pitchFamily="34" charset="0"/>
                <a:cs typeface="Segoe UI Light" panose="020B0502040204020203" pitchFamily="34" charset="0"/>
              </a:rPr>
              <a:t>not running</a:t>
            </a:r>
            <a:endParaRPr lang="en-US" dirty="0">
              <a:latin typeface="Segoe UI Light" panose="020B0502040204020203" pitchFamily="34" charset="0"/>
              <a:cs typeface="Segoe UI Light" panose="020B0502040204020203" pitchFamily="34" charset="0"/>
            </a:endParaRPr>
          </a:p>
        </p:txBody>
      </p:sp>
      <p:sp>
        <p:nvSpPr>
          <p:cNvPr id="3" name="Title 2"/>
          <p:cNvSpPr>
            <a:spLocks noGrp="1"/>
          </p:cNvSpPr>
          <p:nvPr>
            <p:ph type="title"/>
          </p:nvPr>
        </p:nvSpPr>
        <p:spPr/>
        <p:txBody>
          <a:bodyPr/>
          <a:lstStyle/>
          <a:p>
            <a:r>
              <a:rPr lang="en-US" dirty="0" smtClean="0"/>
              <a:t>What is Post-processing?</a:t>
            </a:r>
            <a:endParaRPr lang="en-US" dirty="0"/>
          </a:p>
        </p:txBody>
      </p:sp>
      <p:sp>
        <p:nvSpPr>
          <p:cNvPr id="6" name="Text Placeholder 4"/>
          <p:cNvSpPr txBox="1">
            <a:spLocks/>
          </p:cNvSpPr>
          <p:nvPr/>
        </p:nvSpPr>
        <p:spPr>
          <a:xfrm>
            <a:off x="274638" y="3802062"/>
            <a:ext cx="11887200" cy="141577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latin typeface="Segoe UI Light" panose="020B0502040204020203" pitchFamily="34" charset="0"/>
                <a:cs typeface="Segoe UI Light" panose="020B0502040204020203" pitchFamily="34" charset="0"/>
              </a:rPr>
              <a:t>How:</a:t>
            </a:r>
          </a:p>
          <a:p>
            <a:pPr marL="0" lvl="0" indent="0">
              <a:buNone/>
            </a:pPr>
            <a:r>
              <a:rPr lang="en-US" dirty="0">
                <a:latin typeface="Segoe UI Light" panose="020B0502040204020203" pitchFamily="34" charset="0"/>
                <a:cs typeface="Segoe UI Light" panose="020B0502040204020203" pitchFamily="34" charset="0"/>
              </a:rPr>
              <a:t>	</a:t>
            </a:r>
            <a:r>
              <a:rPr lang="en-US" dirty="0" smtClean="0">
                <a:latin typeface="Segoe UI Light" panose="020B0502040204020203" pitchFamily="34" charset="0"/>
                <a:cs typeface="Segoe UI Light" panose="020B0502040204020203" pitchFamily="34" charset="0"/>
              </a:rPr>
              <a:t>Building </a:t>
            </a:r>
            <a:r>
              <a:rPr lang="en-US" dirty="0">
                <a:latin typeface="Segoe UI Light" panose="020B0502040204020203" pitchFamily="34" charset="0"/>
                <a:cs typeface="Segoe UI Light" panose="020B0502040204020203" pitchFamily="34" charset="0"/>
              </a:rPr>
              <a:t>upon the Background Task Infrastructure</a:t>
            </a:r>
          </a:p>
        </p:txBody>
      </p:sp>
    </p:spTree>
    <p:custDataLst>
      <p:tags r:id="rId1"/>
    </p:custDataLst>
    <p:extLst>
      <p:ext uri="{BB962C8B-B14F-4D97-AF65-F5344CB8AC3E}">
        <p14:creationId xmlns:p14="http://schemas.microsoft.com/office/powerpoint/2010/main" val="4206272946"/>
      </p:ext>
    </p:extLst>
  </p:cSld>
  <p:clrMapOvr>
    <a:masterClrMapping/>
  </p:clrMapOvr>
  <p:transition advTm="323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877985"/>
          </a:xfrm>
        </p:spPr>
        <p:txBody>
          <a:bodyPr/>
          <a:lstStyle/>
          <a:p>
            <a:pPr>
              <a:lnSpc>
                <a:spcPct val="150000"/>
              </a:lnSpc>
            </a:pPr>
            <a:r>
              <a:rPr lang="en-US" dirty="0"/>
              <a:t>Automatically process downloaded files</a:t>
            </a:r>
          </a:p>
          <a:p>
            <a:pPr>
              <a:lnSpc>
                <a:spcPct val="150000"/>
              </a:lnSpc>
            </a:pPr>
            <a:r>
              <a:rPr lang="en-US" dirty="0"/>
              <a:t>Send </a:t>
            </a:r>
            <a:r>
              <a:rPr lang="en-US"/>
              <a:t>server ACK </a:t>
            </a:r>
            <a:r>
              <a:rPr lang="en-US" smtClean="0"/>
              <a:t>in </a:t>
            </a:r>
            <a:r>
              <a:rPr lang="en-US" dirty="0"/>
              <a:t>background</a:t>
            </a:r>
          </a:p>
          <a:p>
            <a:pPr>
              <a:lnSpc>
                <a:spcPct val="150000"/>
              </a:lnSpc>
            </a:pPr>
            <a:r>
              <a:rPr lang="en-US" dirty="0">
                <a:latin typeface="Segoe UI Light" panose="020B0502040204020203" pitchFamily="34" charset="0"/>
                <a:cs typeface="Segoe UI Light" panose="020B0502040204020203" pitchFamily="34" charset="0"/>
              </a:rPr>
              <a:t>Customize failed transfer retries</a:t>
            </a:r>
            <a:endParaRPr lang="en-US" dirty="0"/>
          </a:p>
          <a:p>
            <a:endParaRPr lang="en-US" dirty="0"/>
          </a:p>
        </p:txBody>
      </p:sp>
      <p:sp>
        <p:nvSpPr>
          <p:cNvPr id="3" name="Title 2"/>
          <p:cNvSpPr>
            <a:spLocks noGrp="1"/>
          </p:cNvSpPr>
          <p:nvPr>
            <p:ph type="title"/>
          </p:nvPr>
        </p:nvSpPr>
        <p:spPr/>
        <p:txBody>
          <a:bodyPr/>
          <a:lstStyle/>
          <a:p>
            <a:r>
              <a:rPr lang="en-US" dirty="0"/>
              <a:t>Why use </a:t>
            </a:r>
            <a:r>
              <a:rPr lang="en-US"/>
              <a:t>Post-processing? </a:t>
            </a:r>
            <a:endParaRPr lang="en-US" dirty="0"/>
          </a:p>
        </p:txBody>
      </p:sp>
    </p:spTree>
    <p:extLst>
      <p:ext uri="{BB962C8B-B14F-4D97-AF65-F5344CB8AC3E}">
        <p14:creationId xmlns:p14="http://schemas.microsoft.com/office/powerpoint/2010/main" val="4238727897"/>
      </p:ext>
    </p:extLst>
  </p:cSld>
  <p:clrMapOvr>
    <a:masterClrMapping/>
  </p:clrMapOvr>
  <p:transition advTm="5940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7003" y="2442732"/>
            <a:ext cx="5214638" cy="1415772"/>
          </a:xfrm>
        </p:spPr>
        <p:txBody>
          <a:bodyPr/>
          <a:lstStyle/>
          <a:p>
            <a:pPr marL="0" indent="0">
              <a:buNone/>
            </a:pPr>
            <a:r>
              <a:rPr lang="en-US" b="1" dirty="0" smtClean="0">
                <a:solidFill>
                  <a:srgbClr val="0078D7"/>
                </a:solidFill>
              </a:rPr>
              <a:t>Cloud-powered apps </a:t>
            </a:r>
          </a:p>
          <a:p>
            <a:pPr marL="0" indent="0">
              <a:buNone/>
            </a:pPr>
            <a:endParaRPr lang="en-US" b="1" dirty="0">
              <a:solidFill>
                <a:srgbClr val="0078D7"/>
              </a:solidFill>
            </a:endParaRPr>
          </a:p>
        </p:txBody>
      </p:sp>
      <p:sp>
        <p:nvSpPr>
          <p:cNvPr id="5" name="Title 4"/>
          <p:cNvSpPr>
            <a:spLocks noGrp="1"/>
          </p:cNvSpPr>
          <p:nvPr>
            <p:ph type="title"/>
          </p:nvPr>
        </p:nvSpPr>
        <p:spPr/>
        <p:txBody>
          <a:bodyPr/>
          <a:lstStyle/>
          <a:p>
            <a:r>
              <a:rPr lang="en-US" dirty="0" smtClean="0"/>
              <a:t>What is this talk about?</a:t>
            </a:r>
            <a:endParaRPr lang="en-US" dirty="0"/>
          </a:p>
        </p:txBody>
      </p:sp>
      <p:sp>
        <p:nvSpPr>
          <p:cNvPr id="8" name="TextBox 7"/>
          <p:cNvSpPr txBox="1"/>
          <p:nvPr/>
        </p:nvSpPr>
        <p:spPr>
          <a:xfrm>
            <a:off x="5491641" y="1962600"/>
            <a:ext cx="59436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45454"/>
                </a:solidFill>
              </a:rPr>
              <a:t>Apps that fetch content from the web or peer devices</a:t>
            </a:r>
          </a:p>
        </p:txBody>
      </p:sp>
      <p:sp>
        <p:nvSpPr>
          <p:cNvPr id="10" name="Text Placeholder 8"/>
          <p:cNvSpPr txBox="1">
            <a:spLocks/>
          </p:cNvSpPr>
          <p:nvPr/>
        </p:nvSpPr>
        <p:spPr>
          <a:xfrm>
            <a:off x="277003" y="4824690"/>
            <a:ext cx="5175508"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0078D7"/>
                </a:solidFill>
              </a:rPr>
              <a:t>Faster, More </a:t>
            </a:r>
            <a:r>
              <a:rPr lang="en-US" b="1" dirty="0" smtClean="0">
                <a:solidFill>
                  <a:srgbClr val="0078D7"/>
                </a:solidFill>
              </a:rPr>
              <a:t>Capable</a:t>
            </a:r>
            <a:endParaRPr lang="en-US" b="1" dirty="0">
              <a:solidFill>
                <a:srgbClr val="0078D7"/>
              </a:solidFill>
            </a:endParaRPr>
          </a:p>
        </p:txBody>
      </p:sp>
      <p:sp>
        <p:nvSpPr>
          <p:cNvPr id="11" name="TextBox 10"/>
          <p:cNvSpPr txBox="1"/>
          <p:nvPr/>
        </p:nvSpPr>
        <p:spPr>
          <a:xfrm>
            <a:off x="5456237" y="2976612"/>
            <a:ext cx="5943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45454"/>
                </a:solidFill>
              </a:rPr>
              <a:t>Built using networking APIs in Windows</a:t>
            </a:r>
          </a:p>
        </p:txBody>
      </p:sp>
      <p:sp>
        <p:nvSpPr>
          <p:cNvPr id="12" name="TextBox 11"/>
          <p:cNvSpPr txBox="1"/>
          <p:nvPr/>
        </p:nvSpPr>
        <p:spPr>
          <a:xfrm>
            <a:off x="5452511" y="4519890"/>
            <a:ext cx="6707966"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45454"/>
                </a:solidFill>
              </a:rPr>
              <a:t>Higher performance sockets</a:t>
            </a:r>
          </a:p>
          <a:p>
            <a:pPr>
              <a:lnSpc>
                <a:spcPct val="90000"/>
              </a:lnSpc>
              <a:spcAft>
                <a:spcPts val="600"/>
              </a:spcAft>
            </a:pPr>
            <a:r>
              <a:rPr lang="en-US" sz="2400" dirty="0" smtClean="0">
                <a:solidFill>
                  <a:srgbClr val="545454"/>
                </a:solidFill>
              </a:rPr>
              <a:t>Faster HTTP</a:t>
            </a:r>
          </a:p>
          <a:p>
            <a:pPr>
              <a:lnSpc>
                <a:spcPct val="90000"/>
              </a:lnSpc>
              <a:spcAft>
                <a:spcPts val="600"/>
              </a:spcAft>
            </a:pPr>
            <a:endParaRPr lang="en-US" sz="2400" dirty="0" smtClean="0">
              <a:solidFill>
                <a:srgbClr val="545454"/>
              </a:solidFill>
            </a:endParaRPr>
          </a:p>
          <a:p>
            <a:pPr>
              <a:lnSpc>
                <a:spcPct val="90000"/>
              </a:lnSpc>
              <a:spcAft>
                <a:spcPts val="600"/>
              </a:spcAft>
            </a:pPr>
            <a:r>
              <a:rPr lang="en-US" sz="2400" dirty="0" smtClean="0">
                <a:solidFill>
                  <a:srgbClr val="545454"/>
                </a:solidFill>
              </a:rPr>
              <a:t>New capabilities for background data transfers</a:t>
            </a:r>
          </a:p>
        </p:txBody>
      </p:sp>
    </p:spTree>
    <p:custDataLst>
      <p:tags r:id="rId1"/>
    </p:custDataLst>
    <p:extLst>
      <p:ext uri="{BB962C8B-B14F-4D97-AF65-F5344CB8AC3E}">
        <p14:creationId xmlns:p14="http://schemas.microsoft.com/office/powerpoint/2010/main" val="4008625330"/>
      </p:ext>
    </p:extLst>
  </p:cSld>
  <p:clrMapOvr>
    <a:masterClrMapping/>
  </p:clrMapOvr>
  <p:transition advTm="819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9" y="314065"/>
            <a:ext cx="11889564" cy="917575"/>
          </a:xfrm>
        </p:spPr>
        <p:txBody>
          <a:bodyPr/>
          <a:lstStyle/>
          <a:p>
            <a:r>
              <a:rPr lang="en-US" dirty="0" smtClean="0"/>
              <a:t>Windows 8.1</a:t>
            </a:r>
            <a:endParaRPr lang="en-US" dirty="0"/>
          </a:p>
        </p:txBody>
      </p:sp>
      <p:sp>
        <p:nvSpPr>
          <p:cNvPr id="9" name="Rounded Rectangle 8"/>
          <p:cNvSpPr/>
          <p:nvPr/>
        </p:nvSpPr>
        <p:spPr bwMode="auto">
          <a:xfrm>
            <a:off x="1545024" y="1640647"/>
            <a:ext cx="1676400" cy="112149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Create Background Transfers</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3834745" y="1721824"/>
            <a:ext cx="1676400" cy="990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Start transfers</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Down Arrow 10"/>
          <p:cNvSpPr/>
          <p:nvPr/>
        </p:nvSpPr>
        <p:spPr bwMode="auto">
          <a:xfrm>
            <a:off x="9379196" y="2866913"/>
            <a:ext cx="304800" cy="2247009"/>
          </a:xfrm>
          <a:prstGeom prst="down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1545024" y="3258774"/>
            <a:ext cx="1676400" cy="1121499"/>
          </a:xfrm>
          <a:prstGeom prst="round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a:gradFill>
                  <a:gsLst>
                    <a:gs pos="0">
                      <a:srgbClr val="FFFFFF"/>
                    </a:gs>
                    <a:gs pos="100000">
                      <a:srgbClr val="FFFFFF"/>
                    </a:gs>
                  </a:gsLst>
                  <a:lin ang="5400000" scaled="0"/>
                </a:gradFill>
                <a:ea typeface="Segoe UI" pitchFamily="34" charset="0"/>
                <a:cs typeface="Segoe UI" pitchFamily="34" charset="0"/>
              </a:rPr>
              <a:t>Create a </a:t>
            </a:r>
            <a:r>
              <a:rPr lang="en-US" sz="1400" i="1" dirty="0" err="1" smtClean="0">
                <a:gradFill>
                  <a:gsLst>
                    <a:gs pos="0">
                      <a:srgbClr val="FFFFFF"/>
                    </a:gs>
                    <a:gs pos="100000">
                      <a:srgbClr val="FFFFFF"/>
                    </a:gs>
                  </a:gsLst>
                  <a:lin ang="5400000" scaled="0"/>
                </a:gradFill>
                <a:ea typeface="Segoe UI" pitchFamily="34" charset="0"/>
                <a:cs typeface="Segoe UI" pitchFamily="34" charset="0"/>
              </a:rPr>
              <a:t>BackgroundTask</a:t>
            </a:r>
            <a:r>
              <a:rPr lang="en-US" sz="1400" i="1" dirty="0" smtClean="0">
                <a:gradFill>
                  <a:gsLst>
                    <a:gs pos="0">
                      <a:srgbClr val="FFFFFF"/>
                    </a:gs>
                    <a:gs pos="100000">
                      <a:srgbClr val="FFFFFF"/>
                    </a:gs>
                  </a:gsLst>
                  <a:lin ang="5400000" scaled="0"/>
                </a:gradFill>
                <a:ea typeface="Segoe UI" pitchFamily="34" charset="0"/>
                <a:cs typeface="Segoe UI" pitchFamily="34" charset="0"/>
              </a:rPr>
              <a:t> </a:t>
            </a:r>
            <a:r>
              <a:rPr lang="en-US" sz="1400" dirty="0">
                <a:gradFill>
                  <a:gsLst>
                    <a:gs pos="0">
                      <a:srgbClr val="FFFFFF"/>
                    </a:gs>
                    <a:gs pos="100000">
                      <a:srgbClr val="FFFFFF"/>
                    </a:gs>
                  </a:gsLst>
                  <a:lin ang="5400000" scaled="0"/>
                </a:gradFill>
                <a:ea typeface="Segoe UI" pitchFamily="34" charset="0"/>
                <a:cs typeface="Segoe UI" pitchFamily="34" charset="0"/>
              </a:rPr>
              <a:t>and completion trigger</a:t>
            </a:r>
          </a:p>
        </p:txBody>
      </p:sp>
      <p:sp>
        <p:nvSpPr>
          <p:cNvPr id="13" name="Rounded Rectangle 12"/>
          <p:cNvSpPr/>
          <p:nvPr/>
        </p:nvSpPr>
        <p:spPr bwMode="auto">
          <a:xfrm>
            <a:off x="3834745" y="3272460"/>
            <a:ext cx="1676400" cy="1121499"/>
          </a:xfrm>
          <a:prstGeom prst="round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a:gradFill>
                  <a:gsLst>
                    <a:gs pos="0">
                      <a:srgbClr val="FFFFFF"/>
                    </a:gs>
                    <a:gs pos="100000">
                      <a:srgbClr val="FFFFFF"/>
                    </a:gs>
                  </a:gsLst>
                  <a:lin ang="5400000" scaled="0"/>
                </a:gradFill>
                <a:ea typeface="Segoe UI" pitchFamily="34" charset="0"/>
                <a:cs typeface="Segoe UI" pitchFamily="34" charset="0"/>
              </a:rPr>
              <a:t>Link the </a:t>
            </a:r>
            <a:r>
              <a:rPr lang="en-US" sz="1400" i="1" dirty="0" err="1" smtClean="0">
                <a:gradFill>
                  <a:gsLst>
                    <a:gs pos="0">
                      <a:srgbClr val="FFFFFF"/>
                    </a:gs>
                    <a:gs pos="100000">
                      <a:srgbClr val="FFFFFF"/>
                    </a:gs>
                  </a:gsLst>
                  <a:lin ang="5400000" scaled="0"/>
                </a:gradFill>
                <a:ea typeface="Segoe UI" pitchFamily="34" charset="0"/>
                <a:cs typeface="Segoe UI" pitchFamily="34" charset="0"/>
              </a:rPr>
              <a:t>BackgroundTask</a:t>
            </a:r>
            <a:r>
              <a:rPr lang="en-US" sz="1400" dirty="0" smtClean="0">
                <a:gradFill>
                  <a:gsLst>
                    <a:gs pos="0">
                      <a:srgbClr val="FFFFFF"/>
                    </a:gs>
                    <a:gs pos="100000">
                      <a:srgbClr val="FFFFFF"/>
                    </a:gs>
                  </a:gsLst>
                  <a:lin ang="5400000" scaled="0"/>
                </a:gradFill>
                <a:ea typeface="Segoe UI" pitchFamily="34" charset="0"/>
                <a:cs typeface="Segoe UI" pitchFamily="34" charset="0"/>
              </a:rPr>
              <a:t> to </a:t>
            </a:r>
            <a:r>
              <a:rPr lang="en-US" sz="1400" dirty="0">
                <a:gradFill>
                  <a:gsLst>
                    <a:gs pos="0">
                      <a:srgbClr val="FFFFFF"/>
                    </a:gs>
                    <a:gs pos="100000">
                      <a:srgbClr val="FFFFFF"/>
                    </a:gs>
                  </a:gsLst>
                  <a:lin ang="5400000" scaled="0"/>
                </a:gradFill>
                <a:ea typeface="Segoe UI" pitchFamily="34" charset="0"/>
                <a:cs typeface="Segoe UI" pitchFamily="34" charset="0"/>
              </a:rPr>
              <a:t>the transfers</a:t>
            </a:r>
          </a:p>
        </p:txBody>
      </p:sp>
      <p:sp>
        <p:nvSpPr>
          <p:cNvPr id="24" name="Right Arrow 23"/>
          <p:cNvSpPr/>
          <p:nvPr/>
        </p:nvSpPr>
        <p:spPr bwMode="auto">
          <a:xfrm>
            <a:off x="3268963" y="2125754"/>
            <a:ext cx="565782" cy="336749"/>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ight Arrow 25"/>
          <p:cNvSpPr/>
          <p:nvPr/>
        </p:nvSpPr>
        <p:spPr bwMode="auto">
          <a:xfrm>
            <a:off x="5578884" y="2113423"/>
            <a:ext cx="2996281" cy="356343"/>
          </a:xfrm>
          <a:prstGeom prst="rightArrow">
            <a:avLst/>
          </a:prstGeom>
          <a:solidFill>
            <a:srgbClr val="007AD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8" name="Rounded Rectangle 27"/>
          <p:cNvSpPr/>
          <p:nvPr/>
        </p:nvSpPr>
        <p:spPr bwMode="auto">
          <a:xfrm>
            <a:off x="8732837" y="5113923"/>
            <a:ext cx="1676400" cy="1024110"/>
          </a:xfrm>
          <a:prstGeom prst="round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Handle Completion in </a:t>
            </a:r>
            <a:r>
              <a:rPr lang="en-US" sz="1400" dirty="0" err="1" smtClean="0">
                <a:gradFill>
                  <a:gsLst>
                    <a:gs pos="0">
                      <a:srgbClr val="FFFFFF"/>
                    </a:gs>
                    <a:gs pos="100000">
                      <a:srgbClr val="FFFFFF"/>
                    </a:gs>
                  </a:gsLst>
                  <a:lin ang="5400000" scaled="0"/>
                </a:gradFill>
                <a:ea typeface="Segoe UI" pitchFamily="34" charset="0"/>
                <a:cs typeface="Segoe UI" pitchFamily="34" charset="0"/>
              </a:rPr>
              <a:t>BackgroundTask</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Title 6"/>
          <p:cNvSpPr txBox="1">
            <a:spLocks/>
          </p:cNvSpPr>
          <p:nvPr/>
        </p:nvSpPr>
        <p:spPr>
          <a:xfrm>
            <a:off x="274639" y="314066"/>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Windows 10</a:t>
            </a:r>
            <a:endParaRPr lang="en-US" dirty="0"/>
          </a:p>
        </p:txBody>
      </p:sp>
      <p:sp>
        <p:nvSpPr>
          <p:cNvPr id="2" name="Rounded Rectangle 1"/>
          <p:cNvSpPr/>
          <p:nvPr/>
        </p:nvSpPr>
        <p:spPr bwMode="auto">
          <a:xfrm>
            <a:off x="1036637" y="1287462"/>
            <a:ext cx="5087829" cy="5410200"/>
          </a:xfrm>
          <a:prstGeom prst="roundRect">
            <a:avLst/>
          </a:prstGeom>
          <a:noFill/>
          <a:ln>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2050"/>
              </a:solidFill>
              <a:ea typeface="Segoe UI" pitchFamily="34" charset="0"/>
              <a:cs typeface="Segoe UI" pitchFamily="34" charset="0"/>
            </a:endParaRPr>
          </a:p>
        </p:txBody>
      </p:sp>
      <p:sp>
        <p:nvSpPr>
          <p:cNvPr id="17" name="Rounded Rectangle 16"/>
          <p:cNvSpPr/>
          <p:nvPr/>
        </p:nvSpPr>
        <p:spPr bwMode="auto">
          <a:xfrm>
            <a:off x="6835282" y="1287462"/>
            <a:ext cx="5087829" cy="5410200"/>
          </a:xfrm>
          <a:prstGeom prst="roundRect">
            <a:avLst/>
          </a:prstGeom>
          <a:noFill/>
          <a:ln>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8642904" y="1745415"/>
            <a:ext cx="1676400" cy="1121499"/>
          </a:xfrm>
          <a:prstGeom prst="round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Transfer Data</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3790943" y="5076110"/>
            <a:ext cx="1676400" cy="1063250"/>
          </a:xfrm>
          <a:prstGeom prst="round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Handle Completion</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Right Arrow 19"/>
          <p:cNvSpPr/>
          <p:nvPr/>
        </p:nvSpPr>
        <p:spPr bwMode="auto">
          <a:xfrm rot="5400000">
            <a:off x="2149399" y="2888968"/>
            <a:ext cx="506341" cy="302477"/>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a:off x="3245355" y="3651148"/>
            <a:ext cx="565782" cy="336749"/>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ight Arrow 21"/>
          <p:cNvSpPr/>
          <p:nvPr/>
        </p:nvSpPr>
        <p:spPr bwMode="auto">
          <a:xfrm rot="16200000">
            <a:off x="4332702" y="2811776"/>
            <a:ext cx="557244" cy="336749"/>
          </a:xfrm>
          <a:prstGeom prst="rightArrow">
            <a:avLst>
              <a:gd name="adj1" fmla="val 43758"/>
              <a:gd name="adj2" fmla="val 50000"/>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3" name="Right Arrow 2"/>
          <p:cNvSpPr/>
          <p:nvPr/>
        </p:nvSpPr>
        <p:spPr bwMode="auto">
          <a:xfrm rot="8556967">
            <a:off x="5056084" y="4117437"/>
            <a:ext cx="4485548" cy="304800"/>
          </a:xfrm>
          <a:prstGeom prst="rightArrow">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2632896" y="6145998"/>
            <a:ext cx="17907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Your App</a:t>
            </a:r>
          </a:p>
        </p:txBody>
      </p:sp>
      <p:sp>
        <p:nvSpPr>
          <p:cNvPr id="25" name="TextBox 24"/>
          <p:cNvSpPr txBox="1"/>
          <p:nvPr/>
        </p:nvSpPr>
        <p:spPr>
          <a:xfrm>
            <a:off x="8388596" y="6151712"/>
            <a:ext cx="1981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Background</a:t>
            </a:r>
          </a:p>
        </p:txBody>
      </p:sp>
    </p:spTree>
    <p:custDataLst>
      <p:tags r:id="rId1"/>
    </p:custDataLst>
    <p:extLst>
      <p:ext uri="{BB962C8B-B14F-4D97-AF65-F5344CB8AC3E}">
        <p14:creationId xmlns:p14="http://schemas.microsoft.com/office/powerpoint/2010/main" val="1707889475"/>
      </p:ext>
    </p:extLst>
  </p:cSld>
  <p:clrMapOvr>
    <a:masterClrMapping/>
  </p:clrMapOvr>
  <p:transition advTm="890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24" grpId="0" animBg="1"/>
      <p:bldP spid="28" grpId="0" animBg="1"/>
      <p:bldP spid="16" grpId="0"/>
      <p:bldP spid="16" grpId="1"/>
      <p:bldP spid="20" grpId="0" animBg="1"/>
      <p:bldP spid="21"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4389437" y="525462"/>
            <a:ext cx="7772400" cy="5943600"/>
          </a:xfrm>
        </p:spPr>
        <p:txBody>
          <a:bodyPr/>
          <a:lstStyle/>
          <a:p>
            <a:pPr>
              <a:lnSpc>
                <a:spcPct val="100000"/>
              </a:lnSpc>
              <a:spcAft>
                <a:spcPts val="0"/>
              </a:spcAft>
            </a:pPr>
            <a:r>
              <a:rPr lang="en-US" sz="2000" dirty="0">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completionGroup</a:t>
            </a:r>
            <a:r>
              <a:rPr lang="en-US" sz="2000" dirty="0">
                <a:solidFill>
                  <a:srgbClr val="000000"/>
                </a:solidFill>
                <a:highlight>
                  <a:srgbClr val="FFFFFF"/>
                </a:highlight>
                <a:latin typeface="Consolas" panose="020B0609020204030204" pitchFamily="49" charset="0"/>
              </a:rPr>
              <a:t> =</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new </a:t>
            </a:r>
            <a:r>
              <a:rPr lang="en-US" sz="2000" dirty="0" err="1">
                <a:solidFill>
                  <a:srgbClr val="2B91AF"/>
                </a:solidFill>
                <a:highlight>
                  <a:srgbClr val="FFFFFF"/>
                </a:highlight>
                <a:latin typeface="Consolas" panose="020B0609020204030204" pitchFamily="49" charset="0"/>
              </a:rPr>
              <a:t>BackgroundTransferCompletionGroup</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err="1">
                <a:solidFill>
                  <a:srgbClr val="2B91AF"/>
                </a:solidFill>
                <a:highlight>
                  <a:srgbClr val="FFFFFF"/>
                </a:highlight>
                <a:latin typeface="Consolas" panose="020B0609020204030204" pitchFamily="49" charset="0"/>
              </a:rPr>
              <a:t>BackgroundTaskBuilder</a:t>
            </a:r>
            <a:r>
              <a:rPr lang="en-US" sz="2000" dirty="0">
                <a:solidFill>
                  <a:srgbClr val="000000"/>
                </a:solidFill>
                <a:highlight>
                  <a:srgbClr val="FFFFFF"/>
                </a:highlight>
                <a:latin typeface="Consolas" panose="020B0609020204030204" pitchFamily="49" charset="0"/>
              </a:rPr>
              <a:t> builder =</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new </a:t>
            </a:r>
            <a:r>
              <a:rPr lang="en-US" sz="2000" dirty="0" err="1">
                <a:solidFill>
                  <a:srgbClr val="2B91AF"/>
                </a:solidFill>
                <a:highlight>
                  <a:srgbClr val="FFFFFF"/>
                </a:highlight>
                <a:latin typeface="Consolas" panose="020B0609020204030204" pitchFamily="49" charset="0"/>
              </a:rPr>
              <a:t>BackgroundTaskBuilder</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a:solidFill>
                  <a:srgbClr val="008000"/>
                </a:solidFill>
                <a:highlight>
                  <a:srgbClr val="FFFFFF"/>
                </a:highlight>
                <a:latin typeface="Consolas" panose="020B0609020204030204" pitchFamily="49" charset="0"/>
              </a:rPr>
              <a:t>// Many </a:t>
            </a:r>
            <a:r>
              <a:rPr lang="en-US" sz="2000" dirty="0" err="1">
                <a:solidFill>
                  <a:srgbClr val="008000"/>
                </a:solidFill>
                <a:highlight>
                  <a:srgbClr val="FFFFFF"/>
                </a:highlight>
                <a:latin typeface="Consolas" panose="020B0609020204030204" pitchFamily="49" charset="0"/>
              </a:rPr>
              <a:t>CompletionGroups</a:t>
            </a:r>
            <a:r>
              <a:rPr lang="en-US" sz="2000" dirty="0">
                <a:solidFill>
                  <a:srgbClr val="008000"/>
                </a:solidFill>
                <a:highlight>
                  <a:srgbClr val="FFFFFF"/>
                </a:highlight>
                <a:latin typeface="Consolas" panose="020B0609020204030204" pitchFamily="49" charset="0"/>
              </a:rPr>
              <a:t> can share one </a:t>
            </a:r>
            <a:r>
              <a:rPr lang="en-US" sz="2000" dirty="0" err="1">
                <a:solidFill>
                  <a:srgbClr val="008000"/>
                </a:solidFill>
                <a:highlight>
                  <a:srgbClr val="FFFFFF"/>
                </a:highlight>
                <a:latin typeface="Consolas" panose="020B0609020204030204" pitchFamily="49" charset="0"/>
              </a:rPr>
              <a:t>TaskEntryPoint</a:t>
            </a:r>
            <a:endParaRPr lang="en-US" sz="2000" dirty="0">
              <a:solidFill>
                <a:srgbClr val="008000"/>
              </a:solidFill>
              <a:highlight>
                <a:srgbClr val="FFFFFF"/>
              </a:highlight>
              <a:latin typeface="Consolas" panose="020B0609020204030204" pitchFamily="49" charset="0"/>
            </a:endParaRPr>
          </a:p>
          <a:p>
            <a:pPr>
              <a:lnSpc>
                <a:spcPct val="100000"/>
              </a:lnSpc>
              <a:spcAft>
                <a:spcPts val="0"/>
              </a:spcAft>
            </a:pPr>
            <a:r>
              <a:rPr lang="en-US" sz="2000" dirty="0">
                <a:solidFill>
                  <a:srgbClr val="008000"/>
                </a:solidFill>
                <a:highlight>
                  <a:srgbClr val="FFFFFF"/>
                </a:highlight>
                <a:latin typeface="Consolas" panose="020B0609020204030204" pitchFamily="49" charset="0"/>
              </a:rPr>
              <a:t>// One </a:t>
            </a:r>
            <a:r>
              <a:rPr lang="en-US" sz="2000" dirty="0" err="1">
                <a:solidFill>
                  <a:srgbClr val="008000"/>
                </a:solidFill>
                <a:highlight>
                  <a:srgbClr val="FFFFFF"/>
                </a:highlight>
                <a:latin typeface="Consolas" panose="020B0609020204030204" pitchFamily="49" charset="0"/>
              </a:rPr>
              <a:t>CompletionGroup</a:t>
            </a:r>
            <a:r>
              <a:rPr lang="en-US" sz="2000" dirty="0">
                <a:solidFill>
                  <a:srgbClr val="008000"/>
                </a:solidFill>
                <a:highlight>
                  <a:srgbClr val="FFFFFF"/>
                </a:highlight>
                <a:latin typeface="Consolas" panose="020B0609020204030204" pitchFamily="49" charset="0"/>
              </a:rPr>
              <a:t> per </a:t>
            </a:r>
            <a:r>
              <a:rPr lang="en-US" sz="2000" dirty="0" err="1">
                <a:solidFill>
                  <a:srgbClr val="008000"/>
                </a:solidFill>
                <a:highlight>
                  <a:srgbClr val="FFFFFF"/>
                </a:highlight>
                <a:latin typeface="Consolas" panose="020B0609020204030204" pitchFamily="49" charset="0"/>
              </a:rPr>
              <a:t>BackgroundTaskRegistration</a:t>
            </a:r>
            <a:endParaRPr lang="en-US" sz="2000" dirty="0">
              <a:solidFill>
                <a:srgbClr val="008000"/>
              </a:solidFill>
              <a:highlight>
                <a:srgbClr val="FFFFFF"/>
              </a:highlight>
              <a:latin typeface="Consolas" panose="020B0609020204030204" pitchFamily="49" charset="0"/>
            </a:endParaRPr>
          </a:p>
          <a:p>
            <a:pPr>
              <a:lnSpc>
                <a:spcPct val="100000"/>
              </a:lnSpc>
              <a:spcAft>
                <a:spcPts val="0"/>
              </a:spcAft>
            </a:pPr>
            <a:r>
              <a:rPr lang="en-US" sz="2000" dirty="0" err="1">
                <a:solidFill>
                  <a:srgbClr val="000000"/>
                </a:solidFill>
                <a:highlight>
                  <a:srgbClr val="FFFFFF"/>
                </a:highlight>
                <a:latin typeface="Consolas" panose="020B0609020204030204" pitchFamily="49" charset="0"/>
              </a:rPr>
              <a:t>builder.Name</a:t>
            </a:r>
            <a:r>
              <a:rPr lang="en-US" sz="2000" dirty="0">
                <a:solidFill>
                  <a:srgbClr val="000000"/>
                </a:solidFill>
                <a:highlight>
                  <a:srgbClr val="FFFFFF"/>
                </a:highlight>
                <a:latin typeface="Consolas" panose="020B0609020204030204" pitchFamily="49" charset="0"/>
              </a:rPr>
              <a:t> = </a:t>
            </a:r>
            <a:r>
              <a:rPr lang="en-US" sz="2000" dirty="0">
                <a:solidFill>
                  <a:srgbClr val="A31515"/>
                </a:solidFill>
                <a:highlight>
                  <a:srgbClr val="FFFFFF"/>
                </a:highlight>
                <a:latin typeface="Consolas" panose="020B0609020204030204" pitchFamily="49" charset="0"/>
              </a:rPr>
              <a:t>“</a:t>
            </a:r>
            <a:r>
              <a:rPr lang="en-US" sz="2000" dirty="0" err="1">
                <a:solidFill>
                  <a:srgbClr val="A31515"/>
                </a:solidFill>
                <a:highlight>
                  <a:srgbClr val="FFFFFF"/>
                </a:highlight>
                <a:latin typeface="Consolas" panose="020B0609020204030204" pitchFamily="49" charset="0"/>
              </a:rPr>
              <a:t>MyDownloadProcessingTask</a:t>
            </a:r>
            <a:r>
              <a:rPr lang="en-US" sz="2000" dirty="0">
                <a:solidFill>
                  <a:srgbClr val="A31515"/>
                </a:solidFill>
                <a:highlight>
                  <a:srgbClr val="FFFFFF"/>
                </a:highlight>
                <a:latin typeface="Consolas" panose="020B0609020204030204" pitchFamily="49" charset="0"/>
              </a:rPr>
              <a:t> "</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r>
              <a:rPr lang="en-US" sz="2000" dirty="0" err="1">
                <a:solidFill>
                  <a:srgbClr val="000000"/>
                </a:solidFill>
                <a:highlight>
                  <a:srgbClr val="FFFFFF"/>
                </a:highlight>
                <a:latin typeface="Consolas" panose="020B0609020204030204" pitchFamily="49" charset="0"/>
              </a:rPr>
              <a:t>builder.SetTrigger</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completionGroup.Trigger</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r>
              <a:rPr lang="en-US" sz="2000" dirty="0" err="1">
                <a:solidFill>
                  <a:srgbClr val="000000"/>
                </a:solidFill>
                <a:highlight>
                  <a:srgbClr val="FFFFFF"/>
                </a:highlight>
                <a:latin typeface="Consolas" panose="020B0609020204030204" pitchFamily="49" charset="0"/>
              </a:rPr>
              <a:t>builder.TaskEntryPoint</a:t>
            </a:r>
            <a:r>
              <a:rPr lang="en-US" sz="2000" dirty="0">
                <a:solidFill>
                  <a:srgbClr val="000000"/>
                </a:solidFill>
                <a:highlight>
                  <a:srgbClr val="FFFFFF"/>
                </a:highlight>
                <a:latin typeface="Consolas" panose="020B0609020204030204" pitchFamily="49" charset="0"/>
              </a:rPr>
              <a:t> =</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smtClean="0">
                <a:solidFill>
                  <a:srgbClr val="A31515"/>
                </a:solidFill>
                <a:highlight>
                  <a:srgbClr val="FFFFFF"/>
                </a:highlight>
                <a:latin typeface="Consolas" panose="020B0609020204030204" pitchFamily="49" charset="0"/>
              </a:rPr>
              <a:t>“</a:t>
            </a:r>
            <a:r>
              <a:rPr lang="en-US" sz="2000" dirty="0" err="1" smtClean="0">
                <a:solidFill>
                  <a:srgbClr val="A31515"/>
                </a:solidFill>
                <a:highlight>
                  <a:srgbClr val="FFFFFF"/>
                </a:highlight>
                <a:latin typeface="Consolas" panose="020B0609020204030204" pitchFamily="49" charset="0"/>
              </a:rPr>
              <a:t>Tasks.BackgroundDownloadProcessingTask</a:t>
            </a:r>
            <a:r>
              <a:rPr lang="en-US" sz="2000" dirty="0">
                <a:solidFill>
                  <a:srgbClr val="A31515"/>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err="1">
                <a:solidFill>
                  <a:srgbClr val="2B91AF"/>
                </a:solidFill>
                <a:highlight>
                  <a:srgbClr val="FFFFFF"/>
                </a:highlight>
                <a:latin typeface="Consolas" panose="020B0609020204030204" pitchFamily="49" charset="0"/>
              </a:rPr>
              <a:t>BackgroundTaskRegistration</a:t>
            </a:r>
            <a:r>
              <a:rPr lang="en-US" sz="2000" dirty="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downloadProcessingTask</a:t>
            </a:r>
            <a:r>
              <a:rPr lang="en-US" sz="2000" dirty="0" smtClean="0">
                <a:solidFill>
                  <a:srgbClr val="000000"/>
                </a:solidFill>
                <a:highlight>
                  <a:srgbClr val="FFFFFF"/>
                </a:highlight>
                <a:latin typeface="Consolas" panose="020B0609020204030204" pitchFamily="49" charset="0"/>
              </a:rPr>
              <a:t>= </a:t>
            </a: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builder.Register</a:t>
            </a:r>
            <a:r>
              <a:rPr lang="en-US" sz="2000" dirty="0">
                <a:solidFill>
                  <a:srgbClr val="000000"/>
                </a:solidFill>
                <a:highlight>
                  <a:srgbClr val="FFFFFF"/>
                </a:highlight>
                <a:latin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6" name="Title 5"/>
          <p:cNvSpPr>
            <a:spLocks noGrp="1"/>
          </p:cNvSpPr>
          <p:nvPr>
            <p:ph type="ctrTitle"/>
          </p:nvPr>
        </p:nvSpPr>
        <p:spPr/>
        <p:txBody>
          <a:bodyPr/>
          <a:lstStyle/>
          <a:p>
            <a:pPr algn="ctr" defTabSz="932406"/>
            <a:r>
              <a:rPr lang="en-US" dirty="0">
                <a:ea typeface="Segoe UI" pitchFamily="34" charset="0"/>
                <a:cs typeface="Segoe UI" pitchFamily="34" charset="0"/>
              </a:rPr>
              <a:t>Create a background </a:t>
            </a:r>
            <a:r>
              <a:rPr lang="en-US" dirty="0" smtClean="0">
                <a:ea typeface="Segoe UI" pitchFamily="34" charset="0"/>
                <a:cs typeface="Segoe UI" pitchFamily="34" charset="0"/>
              </a:rPr>
              <a:t>task </a:t>
            </a:r>
            <a:r>
              <a:rPr lang="en-US" dirty="0">
                <a:ea typeface="Segoe UI" pitchFamily="34" charset="0"/>
                <a:cs typeface="Segoe UI" pitchFamily="34" charset="0"/>
              </a:rPr>
              <a:t>and completion trigger</a:t>
            </a:r>
          </a:p>
        </p:txBody>
      </p:sp>
    </p:spTree>
    <p:extLst>
      <p:ext uri="{BB962C8B-B14F-4D97-AF65-F5344CB8AC3E}">
        <p14:creationId xmlns:p14="http://schemas.microsoft.com/office/powerpoint/2010/main" val="528399924"/>
      </p:ext>
    </p:extLst>
  </p:cSld>
  <p:clrMapOvr>
    <a:masterClrMapping/>
  </p:clrMapOvr>
  <p:transition advTm="46647">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3154361"/>
            <a:ext cx="7010399" cy="685801"/>
          </a:xfrm>
        </p:spPr>
        <p:txBody>
          <a:bodyPr/>
          <a:lstStyle/>
          <a:p>
            <a:pPr>
              <a:lnSpc>
                <a:spcPct val="100000"/>
              </a:lnSpc>
              <a:spcAft>
                <a:spcPts val="0"/>
              </a:spcAft>
            </a:pPr>
            <a:r>
              <a:rPr lang="en-US" sz="2000" dirty="0" err="1" smtClean="0">
                <a:solidFill>
                  <a:srgbClr val="2B91AF"/>
                </a:solidFill>
                <a:highlight>
                  <a:srgbClr val="FFFFFF"/>
                </a:highlight>
                <a:latin typeface="Consolas" panose="020B0609020204030204" pitchFamily="49" charset="0"/>
              </a:rPr>
              <a:t>BackgroundDownloader</a:t>
            </a:r>
            <a:r>
              <a:rPr lang="en-US" sz="2000" dirty="0" smtClean="0">
                <a:solidFill>
                  <a:srgbClr val="000000"/>
                </a:solidFill>
                <a:highlight>
                  <a:srgbClr val="FFFFFF"/>
                </a:highlight>
                <a:latin typeface="Consolas" panose="020B0609020204030204" pitchFamily="49" charset="0"/>
              </a:rPr>
              <a:t> </a:t>
            </a:r>
            <a:r>
              <a:rPr lang="en-US" sz="2000" dirty="0">
                <a:solidFill>
                  <a:srgbClr val="000000"/>
                </a:solidFill>
                <a:highlight>
                  <a:srgbClr val="FFFFFF"/>
                </a:highlight>
                <a:latin typeface="Consolas" panose="020B0609020204030204" pitchFamily="49" charset="0"/>
              </a:rPr>
              <a:t>downloader = </a:t>
            </a:r>
            <a:r>
              <a:rPr lang="en-US" sz="2000" dirty="0">
                <a:solidFill>
                  <a:srgbClr val="0000FF"/>
                </a:solidFill>
                <a:highlight>
                  <a:srgbClr val="FFFFFF"/>
                </a:highlight>
                <a:latin typeface="Consolas" panose="020B0609020204030204" pitchFamily="49" charset="0"/>
              </a:rPr>
              <a:t>new</a:t>
            </a:r>
            <a:r>
              <a:rPr lang="en-US" sz="2000" dirty="0">
                <a:solidFill>
                  <a:srgbClr val="2B91AF"/>
                </a:solidFill>
                <a:highlight>
                  <a:srgbClr val="FFFFFF"/>
                </a:highlight>
                <a:latin typeface="Consolas" panose="020B0609020204030204" pitchFamily="49" charset="0"/>
              </a:rPr>
              <a:t> </a:t>
            </a:r>
          </a:p>
          <a:p>
            <a:pPr>
              <a:lnSpc>
                <a:spcPct val="100000"/>
              </a:lnSpc>
              <a:spcAft>
                <a:spcPts val="0"/>
              </a:spcAft>
            </a:pPr>
            <a:r>
              <a:rPr lang="en-US" sz="2000" dirty="0">
                <a:solidFill>
                  <a:srgbClr val="2B91AF"/>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BackgroundDownloader</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completionGroup</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err="1">
                <a:solidFill>
                  <a:srgbClr val="2B91AF"/>
                </a:solidFill>
                <a:highlight>
                  <a:srgbClr val="FFFFFF"/>
                </a:highlight>
                <a:latin typeface="Consolas" panose="020B0609020204030204" pitchFamily="49" charset="0"/>
              </a:rPr>
              <a:t>DownloadOperation</a:t>
            </a:r>
            <a:r>
              <a:rPr lang="en-US" sz="2000" dirty="0">
                <a:solidFill>
                  <a:srgbClr val="000000"/>
                </a:solidFill>
                <a:highlight>
                  <a:srgbClr val="FFFFFF"/>
                </a:highlight>
                <a:latin typeface="Consolas" panose="020B0609020204030204" pitchFamily="49" charset="0"/>
              </a:rPr>
              <a:t> download =</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downloader.CreateDownload</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uri</a:t>
            </a:r>
            <a:r>
              <a:rPr lang="en-US" sz="2000" dirty="0">
                <a:solidFill>
                  <a:srgbClr val="000000"/>
                </a:solidFill>
                <a:highlight>
                  <a:srgbClr val="FFFFFF"/>
                </a:highlight>
                <a:latin typeface="Consolas" panose="020B0609020204030204" pitchFamily="49" charset="0"/>
              </a:rPr>
              <a:t>, file);</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a:solidFill>
                  <a:srgbClr val="2B91AF"/>
                </a:solidFill>
                <a:highlight>
                  <a:srgbClr val="FFFFFF"/>
                </a:highlight>
                <a:latin typeface="Consolas" panose="020B0609020204030204" pitchFamily="49" charset="0"/>
              </a:rPr>
              <a:t>Task</a:t>
            </a:r>
            <a:r>
              <a:rPr lang="en-US" sz="2000" dirty="0">
                <a:solidFill>
                  <a:srgbClr val="000000"/>
                </a:solidFill>
                <a:highlight>
                  <a:srgbClr val="FFFFFF"/>
                </a:highlight>
                <a:latin typeface="Consolas" panose="020B0609020204030204" pitchFamily="49" charset="0"/>
              </a:rPr>
              <a:t>&lt;</a:t>
            </a:r>
            <a:r>
              <a:rPr lang="en-US" sz="2000" dirty="0" err="1">
                <a:solidFill>
                  <a:srgbClr val="2B91AF"/>
                </a:solidFill>
                <a:highlight>
                  <a:srgbClr val="FFFFFF"/>
                </a:highlight>
                <a:latin typeface="Consolas" panose="020B0609020204030204" pitchFamily="49" charset="0"/>
              </a:rPr>
              <a:t>DownloadOperation</a:t>
            </a:r>
            <a:r>
              <a:rPr lang="en-US" sz="2000" dirty="0">
                <a:solidFill>
                  <a:srgbClr val="000000"/>
                </a:solidFill>
                <a:highlight>
                  <a:srgbClr val="FFFFFF"/>
                </a:highlight>
                <a:latin typeface="Consolas" panose="020B0609020204030204" pitchFamily="49" charset="0"/>
              </a:rPr>
              <a:t>&gt; </a:t>
            </a:r>
            <a:r>
              <a:rPr lang="en-US" sz="2000" dirty="0" err="1">
                <a:solidFill>
                  <a:srgbClr val="000000"/>
                </a:solidFill>
                <a:highlight>
                  <a:srgbClr val="FFFFFF"/>
                </a:highlight>
                <a:latin typeface="Consolas" panose="020B0609020204030204" pitchFamily="49" charset="0"/>
              </a:rPr>
              <a:t>startTask</a:t>
            </a:r>
            <a:r>
              <a:rPr lang="en-US" sz="2000" dirty="0">
                <a:solidFill>
                  <a:srgbClr val="000000"/>
                </a:solidFill>
                <a:highlight>
                  <a:srgbClr val="FFFFFF"/>
                </a:highlight>
                <a:latin typeface="Consolas" panose="020B0609020204030204" pitchFamily="49" charset="0"/>
              </a:rPr>
              <a:t> =</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18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download.StartAsync</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AsTask</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a:solidFill>
                  <a:srgbClr val="008000"/>
                </a:solidFill>
                <a:highlight>
                  <a:srgbClr val="FFFFFF"/>
                </a:highlight>
                <a:latin typeface="Consolas" panose="020B0609020204030204" pitchFamily="49" charset="0"/>
              </a:rPr>
              <a:t>// App still sees the normal completion path</a:t>
            </a:r>
          </a:p>
          <a:p>
            <a:pPr>
              <a:lnSpc>
                <a:spcPct val="100000"/>
              </a:lnSpc>
              <a:spcAft>
                <a:spcPts val="0"/>
              </a:spcAft>
            </a:pPr>
            <a:r>
              <a:rPr lang="en-US" sz="2000" dirty="0" err="1">
                <a:solidFill>
                  <a:srgbClr val="000000"/>
                </a:solidFill>
                <a:highlight>
                  <a:srgbClr val="FFFFFF"/>
                </a:highlight>
                <a:latin typeface="Consolas" panose="020B0609020204030204" pitchFamily="49" charset="0"/>
              </a:rPr>
              <a:t>startTask.ContinueWith</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ForegroundCompletionHandler</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endParaRPr lang="en-US" sz="2000" dirty="0">
              <a:solidFill>
                <a:srgbClr val="008000"/>
              </a:solidFill>
              <a:highlight>
                <a:srgbClr val="FFFFFF"/>
              </a:highlight>
              <a:latin typeface="Consolas" panose="020B0609020204030204" pitchFamily="49" charset="0"/>
            </a:endParaRPr>
          </a:p>
          <a:p>
            <a:pPr>
              <a:lnSpc>
                <a:spcPct val="100000"/>
              </a:lnSpc>
              <a:spcAft>
                <a:spcPts val="0"/>
              </a:spcAft>
            </a:pPr>
            <a:r>
              <a:rPr lang="en-US" sz="2000" dirty="0">
                <a:solidFill>
                  <a:srgbClr val="008000"/>
                </a:solidFill>
                <a:highlight>
                  <a:srgbClr val="FFFFFF"/>
                </a:highlight>
                <a:latin typeface="Consolas" panose="020B0609020204030204" pitchFamily="49" charset="0"/>
              </a:rPr>
              <a:t>// Do not enable the </a:t>
            </a:r>
            <a:r>
              <a:rPr lang="en-US" sz="2000" dirty="0" err="1">
                <a:solidFill>
                  <a:srgbClr val="008000"/>
                </a:solidFill>
                <a:highlight>
                  <a:srgbClr val="FFFFFF"/>
                </a:highlight>
                <a:latin typeface="Consolas" panose="020B0609020204030204" pitchFamily="49" charset="0"/>
              </a:rPr>
              <a:t>CompletionGroup</a:t>
            </a:r>
            <a:r>
              <a:rPr lang="en-US" sz="2000" dirty="0">
                <a:solidFill>
                  <a:srgbClr val="008000"/>
                </a:solidFill>
                <a:highlight>
                  <a:srgbClr val="FFFFFF"/>
                </a:highlight>
                <a:latin typeface="Consolas" panose="020B0609020204030204" pitchFamily="49" charset="0"/>
              </a:rPr>
              <a:t> until</a:t>
            </a:r>
          </a:p>
          <a:p>
            <a:pPr>
              <a:lnSpc>
                <a:spcPct val="100000"/>
              </a:lnSpc>
              <a:spcAft>
                <a:spcPts val="0"/>
              </a:spcAft>
            </a:pPr>
            <a:r>
              <a:rPr lang="en-US" sz="2000" dirty="0">
                <a:solidFill>
                  <a:srgbClr val="008000"/>
                </a:solidFill>
                <a:highlight>
                  <a:srgbClr val="FFFFFF"/>
                </a:highlight>
                <a:latin typeface="Consolas" panose="020B0609020204030204" pitchFamily="49" charset="0"/>
              </a:rPr>
              <a:t>// </a:t>
            </a:r>
            <a:r>
              <a:rPr lang="en-US" sz="2000" b="1" dirty="0">
                <a:solidFill>
                  <a:srgbClr val="008000"/>
                </a:solidFill>
                <a:highlight>
                  <a:srgbClr val="FFFFFF"/>
                </a:highlight>
                <a:latin typeface="Consolas" panose="020B0609020204030204" pitchFamily="49" charset="0"/>
              </a:rPr>
              <a:t>after</a:t>
            </a:r>
            <a:r>
              <a:rPr lang="en-US" sz="2000" dirty="0">
                <a:solidFill>
                  <a:srgbClr val="008000"/>
                </a:solidFill>
                <a:highlight>
                  <a:srgbClr val="FFFFFF"/>
                </a:highlight>
                <a:latin typeface="Consolas" panose="020B0609020204030204" pitchFamily="49" charset="0"/>
              </a:rPr>
              <a:t> all the downloads are created!</a:t>
            </a: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err="1">
                <a:solidFill>
                  <a:srgbClr val="000000"/>
                </a:solidFill>
                <a:highlight>
                  <a:srgbClr val="FFFFFF"/>
                </a:highlight>
                <a:latin typeface="Consolas" panose="020B0609020204030204" pitchFamily="49" charset="0"/>
              </a:rPr>
              <a:t>downloader.CompletionGroup.Enable</a:t>
            </a:r>
            <a:r>
              <a:rPr lang="en-US" sz="2000" dirty="0">
                <a:solidFill>
                  <a:srgbClr val="000000"/>
                </a:solidFill>
                <a:highlight>
                  <a:srgbClr val="FFFFFF"/>
                </a:highlight>
                <a:latin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3" name="Title 2"/>
          <p:cNvSpPr>
            <a:spLocks noGrp="1"/>
          </p:cNvSpPr>
          <p:nvPr>
            <p:ph type="ctrTitle"/>
          </p:nvPr>
        </p:nvSpPr>
        <p:spPr/>
        <p:txBody>
          <a:bodyPr/>
          <a:lstStyle/>
          <a:p>
            <a:pPr algn="ctr" defTabSz="932406"/>
            <a:r>
              <a:rPr lang="en-US" sz="3600" dirty="0">
                <a:ea typeface="Segoe UI" pitchFamily="34" charset="0"/>
                <a:cs typeface="Segoe UI" pitchFamily="34" charset="0"/>
              </a:rPr>
              <a:t>Link the background task to the transfers</a:t>
            </a:r>
          </a:p>
        </p:txBody>
      </p:sp>
    </p:spTree>
    <p:extLst>
      <p:ext uri="{BB962C8B-B14F-4D97-AF65-F5344CB8AC3E}">
        <p14:creationId xmlns:p14="http://schemas.microsoft.com/office/powerpoint/2010/main" val="1939983833"/>
      </p:ext>
    </p:extLst>
  </p:cSld>
  <p:clrMapOvr>
    <a:masterClrMapping/>
  </p:clrMapOvr>
  <p:transition advTm="54085">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770437" y="3040062"/>
            <a:ext cx="7315203" cy="914400"/>
          </a:xfrm>
        </p:spPr>
        <p:txBody>
          <a:bodyPr/>
          <a:lstStyle/>
          <a:p>
            <a:pPr>
              <a:lnSpc>
                <a:spcPct val="100000"/>
              </a:lnSpc>
              <a:spcAft>
                <a:spcPts val="0"/>
              </a:spcAft>
            </a:pPr>
            <a:r>
              <a:rPr lang="en-US" sz="2000" dirty="0" smtClean="0">
                <a:solidFill>
                  <a:srgbClr val="0000FF"/>
                </a:solidFill>
                <a:highlight>
                  <a:srgbClr val="FFFFFF"/>
                </a:highlight>
                <a:latin typeface="Consolas" panose="020B0609020204030204" pitchFamily="49" charset="0"/>
              </a:rPr>
              <a:t>public</a:t>
            </a:r>
            <a:r>
              <a:rPr lang="en-US" sz="2000" dirty="0" smtClean="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class</a:t>
            </a:r>
            <a:r>
              <a:rPr lang="en-US" sz="2000" dirty="0">
                <a:solidFill>
                  <a:srgbClr val="000000"/>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BackgroundDownloadProcessingTask</a:t>
            </a:r>
            <a:r>
              <a:rPr lang="en-US" sz="2000" dirty="0">
                <a:solidFill>
                  <a:srgbClr val="000000"/>
                </a:solidFill>
                <a:highlight>
                  <a:srgbClr val="FFFFFF"/>
                </a:highlight>
                <a:latin typeface="Consolas" panose="020B0609020204030204" pitchFamily="49" charset="0"/>
              </a:rPr>
              <a:t> : </a:t>
            </a:r>
            <a:r>
              <a:rPr lang="en-US" sz="2000" dirty="0" err="1">
                <a:solidFill>
                  <a:srgbClr val="2B91AF"/>
                </a:solidFill>
                <a:highlight>
                  <a:srgbClr val="FFFFFF"/>
                </a:highlight>
                <a:latin typeface="Consolas" panose="020B0609020204030204" pitchFamily="49" charset="0"/>
              </a:rPr>
              <a:t>IBackgroundTask</a:t>
            </a:r>
            <a:endParaRPr lang="en-US" sz="2000" dirty="0">
              <a:solidFill>
                <a:srgbClr val="000000"/>
              </a:solidFill>
              <a:highlight>
                <a:srgbClr val="FFFFFF"/>
              </a:highlight>
              <a:latin typeface="Consolas" panose="020B0609020204030204" pitchFamily="49" charset="0"/>
            </a:endParaRP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public</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FF"/>
                </a:solidFill>
                <a:highlight>
                  <a:srgbClr val="FFFFFF"/>
                </a:highlight>
                <a:latin typeface="Consolas" panose="020B0609020204030204" pitchFamily="49" charset="0"/>
              </a:rPr>
              <a:t>async</a:t>
            </a:r>
            <a:r>
              <a:rPr lang="en-US" sz="2000" dirty="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void</a:t>
            </a:r>
            <a:r>
              <a:rPr lang="en-US" sz="2000" dirty="0">
                <a:solidFill>
                  <a:srgbClr val="000000"/>
                </a:solidFill>
                <a:highlight>
                  <a:srgbClr val="FFFFFF"/>
                </a:highlight>
                <a:latin typeface="Consolas" panose="020B0609020204030204" pitchFamily="49" charset="0"/>
              </a:rPr>
              <a:t> Run</a:t>
            </a:r>
            <a:r>
              <a:rPr lang="en-US" sz="2000" dirty="0" smtClean="0">
                <a:solidFill>
                  <a:srgbClr val="000000"/>
                </a:solidFill>
                <a:highlight>
                  <a:srgbClr val="FFFFFF"/>
                </a:highlight>
                <a:latin typeface="Consolas" panose="020B0609020204030204" pitchFamily="49" charset="0"/>
              </a:rPr>
              <a:t>(</a:t>
            </a:r>
          </a:p>
          <a:p>
            <a:pPr>
              <a:lnSpc>
                <a:spcPct val="100000"/>
              </a:lnSpc>
              <a:spcAft>
                <a:spcPts val="0"/>
              </a:spcAft>
            </a:pPr>
            <a:r>
              <a:rPr lang="en-US" sz="2000" dirty="0">
                <a:solidFill>
                  <a:srgbClr val="000000"/>
                </a:solidFill>
                <a:highlight>
                  <a:srgbClr val="FFFFFF"/>
                </a:highlight>
                <a:latin typeface="Consolas" panose="020B0609020204030204" pitchFamily="49" charset="0"/>
              </a:rPr>
              <a:t> </a:t>
            </a: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IBackgroundTaskInstance</a:t>
            </a: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taskInstance</a:t>
            </a:r>
            <a:r>
              <a:rPr lang="en-US" sz="2000" dirty="0" smtClean="0">
                <a:solidFill>
                  <a:srgbClr val="000000"/>
                </a:solidFill>
                <a:highlight>
                  <a:srgbClr val="FFFFFF"/>
                </a:highlight>
                <a:latin typeface="Consolas" panose="020B0609020204030204" pitchFamily="49" charset="0"/>
              </a:rPr>
              <a:t>)</a:t>
            </a: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  { </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0000FF"/>
                </a:solidFill>
                <a:highlight>
                  <a:srgbClr val="FFFFFF"/>
                </a:highlight>
                <a:latin typeface="Consolas" panose="020B0609020204030204" pitchFamily="49" charset="0"/>
              </a:rPr>
              <a:t>var</a:t>
            </a:r>
            <a:r>
              <a:rPr lang="en-US" sz="2000" dirty="0" smtClean="0">
                <a:solidFill>
                  <a:srgbClr val="000000"/>
                </a:solidFill>
                <a:highlight>
                  <a:srgbClr val="FFFFFF"/>
                </a:highlight>
                <a:latin typeface="Consolas" panose="020B0609020204030204" pitchFamily="49" charset="0"/>
              </a:rPr>
              <a:t> details =</a:t>
            </a: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BackgroundTransferCompletionGroupTri</a:t>
            </a:r>
            <a:endParaRPr lang="en-US" sz="2000" dirty="0" smtClean="0">
              <a:solidFill>
                <a:srgbClr val="2B91AF"/>
              </a:solidFill>
              <a:highlight>
                <a:srgbClr val="FFFFFF"/>
              </a:highlight>
              <a:latin typeface="Consolas" panose="020B0609020204030204" pitchFamily="49" charset="0"/>
            </a:endParaRPr>
          </a:p>
          <a:p>
            <a:pPr>
              <a:lnSpc>
                <a:spcPct val="100000"/>
              </a:lnSpc>
              <a:spcAft>
                <a:spcPts val="0"/>
              </a:spcAft>
            </a:pPr>
            <a:r>
              <a:rPr lang="en-US" sz="2000" dirty="0" smtClean="0">
                <a:solidFill>
                  <a:srgbClr val="2B91AF"/>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ggerDetails</a:t>
            </a:r>
            <a:r>
              <a:rPr lang="en-US" sz="2000" dirty="0" smtClean="0">
                <a:solidFill>
                  <a:srgbClr val="000000"/>
                </a:solidFill>
                <a:highlight>
                  <a:srgbClr val="FFFFFF"/>
                </a:highlight>
                <a:latin typeface="Consolas" panose="020B0609020204030204" pitchFamily="49" charset="0"/>
              </a:rPr>
              <a:t>)</a:t>
            </a: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taskInstance.TriggerDetails</a:t>
            </a:r>
            <a:r>
              <a:rPr lang="en-US" sz="2000" dirty="0">
                <a:solidFill>
                  <a:srgbClr val="000000"/>
                </a:solidFill>
                <a:highlight>
                  <a:srgbClr val="FFFFFF"/>
                </a:highlight>
                <a:latin typeface="Consolas" panose="020B0609020204030204" pitchFamily="49" charset="0"/>
              </a:rPr>
              <a:t>;</a:t>
            </a:r>
          </a:p>
          <a:p>
            <a:pPr>
              <a:lnSpc>
                <a:spcPct val="100000"/>
              </a:lnSpc>
              <a:spcAft>
                <a:spcPts val="0"/>
              </a:spcAft>
            </a:pPr>
            <a:r>
              <a:rPr lang="en-US" sz="2000" dirty="0" smtClean="0">
                <a:solidFill>
                  <a:srgbClr val="2B91AF"/>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IReadOnlyList</a:t>
            </a:r>
            <a:r>
              <a:rPr lang="en-US" sz="2000" dirty="0" smtClean="0">
                <a:solidFill>
                  <a:srgbClr val="000000"/>
                </a:solidFill>
                <a:highlight>
                  <a:srgbClr val="FFFFFF"/>
                </a:highlight>
                <a:latin typeface="Consolas" panose="020B0609020204030204" pitchFamily="49" charset="0"/>
              </a:rPr>
              <a:t>&lt;</a:t>
            </a:r>
            <a:r>
              <a:rPr lang="en-US" sz="2000" dirty="0" err="1" smtClean="0">
                <a:solidFill>
                  <a:srgbClr val="2B91AF"/>
                </a:solidFill>
                <a:highlight>
                  <a:srgbClr val="FFFFFF"/>
                </a:highlight>
                <a:latin typeface="Consolas" panose="020B0609020204030204" pitchFamily="49" charset="0"/>
              </a:rPr>
              <a:t>DownloadOperation</a:t>
            </a:r>
            <a:r>
              <a:rPr lang="en-US" sz="2000" dirty="0" smtClean="0">
                <a:solidFill>
                  <a:srgbClr val="000000"/>
                </a:solidFill>
                <a:highlight>
                  <a:srgbClr val="FFFFFF"/>
                </a:highlight>
                <a:latin typeface="Consolas" panose="020B0609020204030204" pitchFamily="49" charset="0"/>
              </a:rPr>
              <a:t>&gt; downloads =</a:t>
            </a: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details.Downloads</a:t>
            </a:r>
            <a:r>
              <a:rPr lang="en-US" sz="2000" dirty="0" smtClean="0">
                <a:solidFill>
                  <a:srgbClr val="000000"/>
                </a:solidFill>
                <a:highlight>
                  <a:srgbClr val="FFFFFF"/>
                </a:highlight>
                <a:latin typeface="Consolas" panose="020B0609020204030204" pitchFamily="49" charset="0"/>
              </a:rPr>
              <a:t>;</a:t>
            </a:r>
          </a:p>
          <a:p>
            <a:pPr>
              <a:lnSpc>
                <a:spcPct val="100000"/>
              </a:lnSpc>
              <a:spcAft>
                <a:spcPts val="0"/>
              </a:spcAft>
            </a:pPr>
            <a:r>
              <a:rPr lang="en-US" sz="2000" dirty="0" smtClean="0">
                <a:solidFill>
                  <a:srgbClr val="000000"/>
                </a:solidFill>
                <a:highlight>
                  <a:srgbClr val="FFFFFF"/>
                </a:highlight>
                <a:latin typeface="Consolas" panose="020B0609020204030204" pitchFamily="49" charset="0"/>
              </a:rPr>
              <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    </a:t>
            </a:r>
            <a:r>
              <a:rPr lang="en-US" sz="2000" dirty="0" smtClean="0">
                <a:solidFill>
                  <a:srgbClr val="008000"/>
                </a:solidFill>
                <a:highlight>
                  <a:srgbClr val="FFFFFF"/>
                </a:highlight>
                <a:latin typeface="Consolas" panose="020B0609020204030204" pitchFamily="49" charset="0"/>
              </a:rPr>
              <a:t>//Do </a:t>
            </a:r>
            <a:r>
              <a:rPr lang="en-US" sz="2000" dirty="0">
                <a:solidFill>
                  <a:srgbClr val="008000"/>
                </a:solidFill>
                <a:highlight>
                  <a:srgbClr val="FFFFFF"/>
                </a:highlight>
                <a:latin typeface="Consolas" panose="020B0609020204030204" pitchFamily="49" charset="0"/>
              </a:rPr>
              <a:t>something with the finished </a:t>
            </a:r>
            <a:r>
              <a:rPr lang="en-US" sz="2000" dirty="0" smtClean="0">
                <a:solidFill>
                  <a:srgbClr val="008000"/>
                </a:solidFill>
                <a:highlight>
                  <a:srgbClr val="FFFFFF"/>
                </a:highlight>
                <a:latin typeface="Consolas" panose="020B0609020204030204" pitchFamily="49" charset="0"/>
              </a:rPr>
              <a:t>operations</a:t>
            </a:r>
          </a:p>
          <a:p>
            <a:pPr>
              <a:lnSpc>
                <a:spcPct val="100000"/>
              </a:lnSpc>
              <a:spcAft>
                <a:spcPts val="0"/>
              </a:spcAft>
            </a:pPr>
            <a:endParaRPr lang="en-US" sz="2000" dirty="0" smtClean="0">
              <a:solidFill>
                <a:srgbClr val="008000"/>
              </a:solidFill>
              <a:highlight>
                <a:srgbClr val="FFFFFF"/>
              </a:highlight>
              <a:latin typeface="Consolas" panose="020B0609020204030204" pitchFamily="49" charset="0"/>
            </a:endParaRPr>
          </a:p>
          <a:p>
            <a:pPr>
              <a:lnSpc>
                <a:spcPct val="100000"/>
              </a:lnSpc>
              <a:spcAft>
                <a:spcPts val="0"/>
              </a:spcAft>
            </a:pPr>
            <a:r>
              <a:rPr lang="en-US" sz="2000" dirty="0">
                <a:solidFill>
                  <a:srgbClr val="008000"/>
                </a:solidFill>
                <a:highlight>
                  <a:srgbClr val="FFFFFF"/>
                </a:highlight>
                <a:latin typeface="Consolas" panose="020B0609020204030204" pitchFamily="49" charset="0"/>
              </a:rPr>
              <a:t> </a:t>
            </a:r>
            <a:r>
              <a:rPr lang="en-US" sz="2000" dirty="0" smtClean="0">
                <a:solidFill>
                  <a:srgbClr val="008000"/>
                </a:solidFill>
                <a:highlight>
                  <a:srgbClr val="FFFFFF"/>
                </a:highlight>
                <a:latin typeface="Consolas" panose="020B0609020204030204" pitchFamily="49" charset="0"/>
              </a:rPr>
              <a:t> </a:t>
            </a:r>
            <a:r>
              <a:rPr lang="en-US" sz="2000" dirty="0">
                <a:solidFill>
                  <a:srgbClr val="000000"/>
                </a:solidFill>
                <a:highlight>
                  <a:srgbClr val="FFFFFF"/>
                </a:highlight>
                <a:latin typeface="Consolas" panose="020B0609020204030204" pitchFamily="49" charset="0"/>
              </a:rPr>
              <a:t>}</a:t>
            </a:r>
            <a:r>
              <a:rPr lang="en-US" sz="2000" dirty="0" smtClean="0">
                <a:solidFill>
                  <a:srgbClr val="000000"/>
                </a:solidFill>
                <a:highlight>
                  <a:srgbClr val="FFFFFF"/>
                </a:highlight>
                <a:latin typeface="Consolas" panose="020B0609020204030204" pitchFamily="49" charset="0"/>
              </a:rPr>
              <a:t/>
            </a:r>
            <a:br>
              <a:rPr lang="en-US" sz="2000" dirty="0" smtClean="0">
                <a:solidFill>
                  <a:srgbClr val="000000"/>
                </a:solidFill>
                <a:highlight>
                  <a:srgbClr val="FFFFFF"/>
                </a:highlight>
                <a:latin typeface="Consolas" panose="020B0609020204030204" pitchFamily="49" charset="0"/>
              </a:rPr>
            </a:br>
            <a:r>
              <a:rPr lang="en-US" sz="2000" dirty="0" smtClean="0">
                <a:solidFill>
                  <a:srgbClr val="000000"/>
                </a:solidFill>
                <a:highlight>
                  <a:srgbClr val="FFFFFF"/>
                </a:highlight>
                <a:latin typeface="Consolas" panose="020B0609020204030204" pitchFamily="49" charset="0"/>
              </a:rPr>
              <a:t>}</a:t>
            </a:r>
            <a:endParaRPr lang="en-US" sz="3200" dirty="0"/>
          </a:p>
        </p:txBody>
      </p:sp>
      <p:sp>
        <p:nvSpPr>
          <p:cNvPr id="3" name="Title 2"/>
          <p:cNvSpPr>
            <a:spLocks noGrp="1"/>
          </p:cNvSpPr>
          <p:nvPr>
            <p:ph type="ctrTitle"/>
          </p:nvPr>
        </p:nvSpPr>
        <p:spPr/>
        <p:txBody>
          <a:bodyPr/>
          <a:lstStyle/>
          <a:p>
            <a:r>
              <a:rPr lang="en-US" dirty="0"/>
              <a:t>Background task code sample</a:t>
            </a:r>
          </a:p>
        </p:txBody>
      </p:sp>
    </p:spTree>
    <p:extLst>
      <p:ext uri="{BB962C8B-B14F-4D97-AF65-F5344CB8AC3E}">
        <p14:creationId xmlns:p14="http://schemas.microsoft.com/office/powerpoint/2010/main" val="3564095309"/>
      </p:ext>
    </p:extLst>
  </p:cSld>
  <p:clrMapOvr>
    <a:masterClrMapping/>
  </p:clrMapOvr>
  <p:transition advTm="31639">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7037" y="1592262"/>
            <a:ext cx="11737166" cy="3410164"/>
          </a:xfrm>
        </p:spPr>
        <p:txBody>
          <a:bodyPr/>
          <a:lstStyle/>
          <a:p>
            <a:pPr>
              <a:lnSpc>
                <a:spcPct val="150000"/>
              </a:lnSpc>
            </a:pPr>
            <a:r>
              <a:rPr lang="en-US" dirty="0"/>
              <a:t>Regular Background Task</a:t>
            </a:r>
          </a:p>
          <a:p>
            <a:pPr lvl="1">
              <a:lnSpc>
                <a:spcPct val="150000"/>
              </a:lnSpc>
            </a:pPr>
            <a:r>
              <a:rPr lang="en-US" dirty="0"/>
              <a:t>Subject to same resource management policy</a:t>
            </a:r>
          </a:p>
          <a:p>
            <a:pPr lvl="1">
              <a:lnSpc>
                <a:spcPct val="150000"/>
              </a:lnSpc>
            </a:pPr>
            <a:r>
              <a:rPr lang="en-US" dirty="0"/>
              <a:t>Part of the pool of all </a:t>
            </a:r>
            <a:r>
              <a:rPr lang="en-US" dirty="0" smtClean="0"/>
              <a:t>background tasks</a:t>
            </a:r>
          </a:p>
          <a:p>
            <a:pPr>
              <a:lnSpc>
                <a:spcPct val="150000"/>
              </a:lnSpc>
            </a:pPr>
            <a:r>
              <a:rPr lang="en-US" dirty="0" smtClean="0"/>
              <a:t>Does not replace foreground completion handlers</a:t>
            </a:r>
            <a:endParaRPr lang="en-US" dirty="0"/>
          </a:p>
        </p:txBody>
      </p:sp>
      <p:sp>
        <p:nvSpPr>
          <p:cNvPr id="4" name="Title 3"/>
          <p:cNvSpPr>
            <a:spLocks noGrp="1"/>
          </p:cNvSpPr>
          <p:nvPr>
            <p:ph type="title"/>
          </p:nvPr>
        </p:nvSpPr>
        <p:spPr/>
        <p:txBody>
          <a:bodyPr/>
          <a:lstStyle/>
          <a:p>
            <a:r>
              <a:rPr lang="en-US" dirty="0" smtClean="0"/>
              <a:t>Post-processing– Important Considerations</a:t>
            </a:r>
            <a:endParaRPr lang="en-US" dirty="0"/>
          </a:p>
        </p:txBody>
      </p:sp>
    </p:spTree>
    <p:extLst>
      <p:ext uri="{BB962C8B-B14F-4D97-AF65-F5344CB8AC3E}">
        <p14:creationId xmlns:p14="http://schemas.microsoft.com/office/powerpoint/2010/main" val="3645889772"/>
      </p:ext>
    </p:extLst>
  </p:cSld>
  <p:clrMapOvr>
    <a:masterClrMapping/>
  </p:clrMapOvr>
  <p:transition advTm="35939">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Demo</a:t>
            </a:r>
            <a:r>
              <a:rPr lang="en-US" dirty="0"/>
              <a:t/>
            </a:r>
            <a:br>
              <a:rPr lang="en-US" dirty="0"/>
            </a:br>
            <a:r>
              <a:rPr lang="en-US" dirty="0" smtClean="0"/>
              <a:t/>
            </a:r>
            <a:br>
              <a:rPr lang="en-US" dirty="0" smtClean="0"/>
            </a:br>
            <a:r>
              <a:rPr lang="en-US" dirty="0" smtClean="0"/>
              <a:t>Post-processing of background transfer in UAP app </a:t>
            </a:r>
            <a:endParaRPr lang="en-US" dirty="0"/>
          </a:p>
        </p:txBody>
      </p:sp>
    </p:spTree>
    <p:extLst>
      <p:ext uri="{BB962C8B-B14F-4D97-AF65-F5344CB8AC3E}">
        <p14:creationId xmlns:p14="http://schemas.microsoft.com/office/powerpoint/2010/main" val="3458007127"/>
      </p:ext>
    </p:extLst>
  </p:cSld>
  <p:clrMapOvr>
    <a:masterClrMapping/>
  </p:clrMapOvr>
  <mc:AlternateContent xmlns:mc="http://schemas.openxmlformats.org/markup-compatibility/2006" xmlns:p14="http://schemas.microsoft.com/office/powerpoint/2010/main">
    <mc:Choice Requires="p14">
      <p:transition spd="med" p14:dur="700" advTm="5620">
        <p:fade/>
      </p:transition>
    </mc:Choice>
    <mc:Fallback xmlns="">
      <p:transition spd="med" advTm="562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7003" y="1439862"/>
            <a:ext cx="11887200" cy="4936736"/>
          </a:xfrm>
        </p:spPr>
        <p:txBody>
          <a:bodyPr/>
          <a:lstStyle/>
          <a:p>
            <a:r>
              <a:rPr lang="en-US" b="1" dirty="0" err="1" smtClean="0">
                <a:solidFill>
                  <a:srgbClr val="0078D7"/>
                </a:solidFill>
              </a:rPr>
              <a:t>Windows.Data.Json</a:t>
            </a:r>
            <a:endParaRPr lang="en-US" sz="3200" b="1" dirty="0">
              <a:solidFill>
                <a:srgbClr val="0078D7"/>
              </a:solidFill>
            </a:endParaRPr>
          </a:p>
          <a:p>
            <a:pPr lvl="1"/>
            <a:r>
              <a:rPr lang="en-US" dirty="0"/>
              <a:t>Improved debugging experience in VS</a:t>
            </a:r>
            <a:endParaRPr lang="en-US" dirty="0">
              <a:gradFill>
                <a:gsLst>
                  <a:gs pos="1250">
                    <a:schemeClr val="tx1"/>
                  </a:gs>
                  <a:gs pos="100000">
                    <a:schemeClr val="tx1"/>
                  </a:gs>
                </a:gsLst>
                <a:lin ang="5400000" scaled="0"/>
              </a:gradFill>
              <a:latin typeface="+mj-lt"/>
              <a:cs typeface="+mn-cs"/>
            </a:endParaRPr>
          </a:p>
          <a:p>
            <a:pPr lvl="1"/>
            <a:r>
              <a:rPr lang="en-US" dirty="0"/>
              <a:t>New APIs for serializing/</a:t>
            </a:r>
            <a:r>
              <a:rPr lang="en-US" dirty="0" err="1"/>
              <a:t>deserializing</a:t>
            </a:r>
            <a:r>
              <a:rPr lang="en-US" dirty="0"/>
              <a:t> null </a:t>
            </a:r>
            <a:r>
              <a:rPr lang="en-US" dirty="0" smtClean="0"/>
              <a:t>values</a:t>
            </a:r>
          </a:p>
          <a:p>
            <a:pPr marL="342900" lvl="1" indent="0">
              <a:buNone/>
            </a:pPr>
            <a:endParaRPr lang="en-US" dirty="0">
              <a:gradFill>
                <a:gsLst>
                  <a:gs pos="1250">
                    <a:schemeClr val="tx1"/>
                  </a:gs>
                  <a:gs pos="100000">
                    <a:schemeClr val="tx1"/>
                  </a:gs>
                </a:gsLst>
                <a:lin ang="5400000" scaled="0"/>
              </a:gradFill>
              <a:latin typeface="+mj-lt"/>
              <a:cs typeface="+mn-cs"/>
            </a:endParaRPr>
          </a:p>
          <a:p>
            <a:r>
              <a:rPr lang="en-US" b="1" dirty="0" err="1">
                <a:solidFill>
                  <a:srgbClr val="0078D7"/>
                </a:solidFill>
              </a:rPr>
              <a:t>Windows.Networking.BackgroundTransfer</a:t>
            </a:r>
            <a:endParaRPr lang="en-US" b="1" dirty="0">
              <a:solidFill>
                <a:srgbClr val="0078D7"/>
              </a:solidFill>
            </a:endParaRPr>
          </a:p>
          <a:p>
            <a:pPr lvl="1"/>
            <a:r>
              <a:rPr lang="en-US" dirty="0"/>
              <a:t>Improved support for removable media (SD card</a:t>
            </a:r>
            <a:r>
              <a:rPr lang="en-US" dirty="0" smtClean="0"/>
              <a:t>)</a:t>
            </a:r>
          </a:p>
          <a:p>
            <a:pPr lvl="1"/>
            <a:endParaRPr lang="en-US" dirty="0"/>
          </a:p>
          <a:p>
            <a:r>
              <a:rPr lang="en-US" b="1" dirty="0" err="1" smtClean="0">
                <a:solidFill>
                  <a:srgbClr val="0078D7"/>
                </a:solidFill>
              </a:rPr>
              <a:t>Windows.Networking.Sockets</a:t>
            </a:r>
            <a:endParaRPr lang="en-US" b="1" dirty="0" smtClean="0">
              <a:solidFill>
                <a:srgbClr val="0078D7"/>
              </a:solidFill>
            </a:endParaRPr>
          </a:p>
          <a:p>
            <a:pPr lvl="1"/>
            <a:r>
              <a:rPr lang="en-US" dirty="0" smtClean="0"/>
              <a:t>Client </a:t>
            </a:r>
            <a:r>
              <a:rPr lang="en-US" dirty="0"/>
              <a:t>c</a:t>
            </a:r>
            <a:r>
              <a:rPr lang="en-US" dirty="0" smtClean="0"/>
              <a:t>ertificate support for </a:t>
            </a:r>
            <a:r>
              <a:rPr lang="en-US" dirty="0" err="1" smtClean="0"/>
              <a:t>StreamSocket</a:t>
            </a:r>
            <a:endParaRPr lang="en-US" dirty="0" smtClean="0"/>
          </a:p>
          <a:p>
            <a:pPr lvl="1"/>
            <a:r>
              <a:rPr lang="en-US" dirty="0" smtClean="0"/>
              <a:t>Port sharing for </a:t>
            </a:r>
            <a:r>
              <a:rPr lang="en-US" dirty="0" err="1" smtClean="0"/>
              <a:t>DatagramSocket</a:t>
            </a:r>
            <a:endParaRPr lang="en-US" dirty="0" smtClean="0"/>
          </a:p>
        </p:txBody>
      </p:sp>
      <p:sp>
        <p:nvSpPr>
          <p:cNvPr id="2" name="Title 1"/>
          <p:cNvSpPr>
            <a:spLocks noGrp="1"/>
          </p:cNvSpPr>
          <p:nvPr>
            <p:ph type="title"/>
          </p:nvPr>
        </p:nvSpPr>
        <p:spPr/>
        <p:txBody>
          <a:bodyPr/>
          <a:lstStyle/>
          <a:p>
            <a:r>
              <a:rPr lang="en-US" dirty="0" smtClean="0"/>
              <a:t>Other Networking API Improvements</a:t>
            </a:r>
            <a:endParaRPr lang="en-US" dirty="0"/>
          </a:p>
        </p:txBody>
      </p:sp>
    </p:spTree>
    <p:extLst>
      <p:ext uri="{BB962C8B-B14F-4D97-AF65-F5344CB8AC3E}">
        <p14:creationId xmlns:p14="http://schemas.microsoft.com/office/powerpoint/2010/main" val="3345007502"/>
      </p:ext>
    </p:extLst>
  </p:cSld>
  <p:clrMapOvr>
    <a:masterClrMapping/>
  </p:clrMapOvr>
  <mc:AlternateContent xmlns:mc="http://schemas.openxmlformats.org/markup-compatibility/2006" xmlns:p14="http://schemas.microsoft.com/office/powerpoint/2010/main">
    <mc:Choice Requires="p14">
      <p:transition spd="med" p14:dur="700" advTm="111422">
        <p:fade/>
      </p:transition>
    </mc:Choice>
    <mc:Fallback xmlns="">
      <p:transition spd="med" advTm="111422">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2125662"/>
            <a:ext cx="10667999" cy="2714589"/>
          </a:xfrm>
        </p:spPr>
        <p:txBody>
          <a:bodyPr/>
          <a:lstStyle/>
          <a:p>
            <a:pPr marL="0" indent="0">
              <a:buNone/>
            </a:pPr>
            <a:r>
              <a:rPr lang="en-US" dirty="0" smtClean="0"/>
              <a:t>Please provide feedback and requests for new features:</a:t>
            </a:r>
          </a:p>
          <a:p>
            <a:pPr lvl="1"/>
            <a:r>
              <a:rPr lang="en-US" sz="2800" dirty="0" smtClean="0"/>
              <a:t>Comments on this Channel 9 video</a:t>
            </a:r>
          </a:p>
          <a:p>
            <a:pPr lvl="1"/>
            <a:r>
              <a:rPr lang="en-US" sz="2800" dirty="0" smtClean="0"/>
              <a:t>Ideas on </a:t>
            </a:r>
            <a:r>
              <a:rPr lang="en-US" sz="2800" dirty="0" smtClean="0">
                <a:hlinkClick r:id="rId2"/>
              </a:rPr>
              <a:t>wpdev.uservoice.com</a:t>
            </a:r>
            <a:endParaRPr lang="en-US" sz="2800" dirty="0" smtClean="0"/>
          </a:p>
          <a:p>
            <a:pPr lvl="1"/>
            <a:r>
              <a:rPr lang="en-US" sz="2800" dirty="0" smtClean="0"/>
              <a:t>Windows Insider Program</a:t>
            </a:r>
          </a:p>
        </p:txBody>
      </p:sp>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3024402"/>
      </p:ext>
    </p:extLst>
  </p:cSld>
  <p:clrMapOvr>
    <a:masterClrMapping/>
  </p:clrMapOvr>
  <mc:AlternateContent xmlns:mc="http://schemas.openxmlformats.org/markup-compatibility/2006" xmlns:p14="http://schemas.microsoft.com/office/powerpoint/2010/main">
    <mc:Choice Requires="p14">
      <p:transition spd="med" p14:dur="700" advTm="66445">
        <p:fade/>
      </p:transition>
    </mc:Choice>
    <mc:Fallback xmlns="">
      <p:transition spd="med" advTm="66445">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864444"/>
      </p:ext>
    </p:extLst>
  </p:cSld>
  <p:clrMapOvr>
    <a:masterClrMapping/>
  </p:clrMapOvr>
  <mc:AlternateContent xmlns:mc="http://schemas.openxmlformats.org/markup-compatibility/2006" xmlns:p14="http://schemas.microsoft.com/office/powerpoint/2010/main">
    <mc:Choice Requires="p14">
      <p:transition spd="med" p14:dur="700" advTm="1073">
        <p:fade/>
      </p:transition>
    </mc:Choice>
    <mc:Fallback xmlns="">
      <p:transition spd="med" advTm="107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Cloud-Powered Apps</a:t>
            </a:r>
            <a:endParaRPr lang="en-US" dirty="0"/>
          </a:p>
        </p:txBody>
      </p:sp>
      <p:sp>
        <p:nvSpPr>
          <p:cNvPr id="6" name="Rounded Rectangle 5"/>
          <p:cNvSpPr/>
          <p:nvPr/>
        </p:nvSpPr>
        <p:spPr bwMode="auto">
          <a:xfrm>
            <a:off x="198437" y="5402262"/>
            <a:ext cx="4267200" cy="1066800"/>
          </a:xfrm>
          <a:prstGeom prst="roundRect">
            <a:avLst/>
          </a:prstGeom>
          <a:solidFill>
            <a:srgbClr val="B8A4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VoIP apps, P2P Chat apps, P2P games, </a:t>
            </a:r>
            <a:r>
              <a:rPr lang="en-US" sz="2000" dirty="0" err="1" smtClean="0">
                <a:gradFill>
                  <a:gsLst>
                    <a:gs pos="0">
                      <a:srgbClr val="FFFFFF"/>
                    </a:gs>
                    <a:gs pos="100000">
                      <a:srgbClr val="FFFFFF"/>
                    </a:gs>
                  </a:gsLst>
                  <a:lin ang="5400000" scaled="0"/>
                </a:gradFill>
                <a:ea typeface="Segoe UI" pitchFamily="34" charset="0"/>
                <a:cs typeface="Segoe UI" pitchFamily="34" charset="0"/>
              </a:rPr>
              <a:t>Webservice</a:t>
            </a:r>
            <a:r>
              <a:rPr lang="en-US" sz="2000" dirty="0" smtClean="0">
                <a:gradFill>
                  <a:gsLst>
                    <a:gs pos="0">
                      <a:srgbClr val="FFFFFF"/>
                    </a:gs>
                    <a:gs pos="100000">
                      <a:srgbClr val="FFFFFF"/>
                    </a:gs>
                  </a:gsLst>
                  <a:lin ang="5400000" scaled="0"/>
                </a:gradFill>
                <a:ea typeface="Segoe UI" pitchFamily="34" charset="0"/>
                <a:cs typeface="Segoe UI" pitchFamily="34" charset="0"/>
              </a:rPr>
              <a:t> printer apps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98437" y="3802062"/>
            <a:ext cx="4267200" cy="1066800"/>
          </a:xfrm>
          <a:prstGeom prst="round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Social Network apps, Apps serving web content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231027" y="2270124"/>
            <a:ext cx="4267200" cy="914400"/>
          </a:xfrm>
          <a:prstGeom prst="round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Podcast &amp; Media Downloaders, Online video, Cloud Storage apps </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ight Arrow 8"/>
          <p:cNvSpPr/>
          <p:nvPr/>
        </p:nvSpPr>
        <p:spPr bwMode="auto">
          <a:xfrm>
            <a:off x="4694237" y="25066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ight Arrow 9"/>
          <p:cNvSpPr/>
          <p:nvPr/>
        </p:nvSpPr>
        <p:spPr bwMode="auto">
          <a:xfrm>
            <a:off x="4694237" y="41068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ight Arrow 10"/>
          <p:cNvSpPr/>
          <p:nvPr/>
        </p:nvSpPr>
        <p:spPr bwMode="auto">
          <a:xfrm>
            <a:off x="4694237" y="57070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761037" y="5394324"/>
            <a:ext cx="2057400" cy="1066800"/>
          </a:xfrm>
          <a:prstGeom prst="rect">
            <a:avLst/>
          </a:prstGeom>
          <a:solidFill>
            <a:srgbClr val="B8A4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Socket Communication</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5761037" y="3794124"/>
            <a:ext cx="2057400" cy="10668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Communicate with an HTTP REST </a:t>
            </a:r>
            <a:r>
              <a:rPr lang="en-US" sz="2000" dirty="0" err="1" smtClean="0">
                <a:gradFill>
                  <a:gsLst>
                    <a:gs pos="0">
                      <a:srgbClr val="FFFFFF"/>
                    </a:gs>
                    <a:gs pos="100000">
                      <a:srgbClr val="FFFFFF"/>
                    </a:gs>
                  </a:gsLst>
                  <a:lin ang="5400000" scaled="0"/>
                </a:gradFill>
                <a:ea typeface="Segoe UI" pitchFamily="34" charset="0"/>
                <a:cs typeface="Segoe UI" pitchFamily="34" charset="0"/>
              </a:rPr>
              <a:t>webservice</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5761037" y="2193924"/>
            <a:ext cx="2057400" cy="1066800"/>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2000" dirty="0" smtClean="0">
                <a:gradFill>
                  <a:gsLst>
                    <a:gs pos="0">
                      <a:srgbClr val="FFFFFF"/>
                    </a:gs>
                    <a:gs pos="100000">
                      <a:srgbClr val="FFFFFF"/>
                    </a:gs>
                  </a:gsLst>
                  <a:lin ang="5400000" scaled="0"/>
                </a:gradFill>
                <a:ea typeface="Segoe UI" pitchFamily="34" charset="0"/>
                <a:cs typeface="Segoe UI" pitchFamily="34" charset="0"/>
              </a:rPr>
              <a:t>Background Data Transfer capabilities</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ight Arrow 14"/>
          <p:cNvSpPr/>
          <p:nvPr/>
        </p:nvSpPr>
        <p:spPr bwMode="auto">
          <a:xfrm>
            <a:off x="8047037" y="25066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ight Arrow 15"/>
          <p:cNvSpPr/>
          <p:nvPr/>
        </p:nvSpPr>
        <p:spPr bwMode="auto">
          <a:xfrm>
            <a:off x="8047037" y="41068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Right Arrow 16"/>
          <p:cNvSpPr/>
          <p:nvPr/>
        </p:nvSpPr>
        <p:spPr bwMode="auto">
          <a:xfrm>
            <a:off x="8047037" y="5707062"/>
            <a:ext cx="838200" cy="4572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8971739" y="2310530"/>
            <a:ext cx="3037697" cy="849463"/>
          </a:xfrm>
          <a:prstGeom prst="rect">
            <a:avLst/>
          </a:prstGeom>
          <a:noFill/>
        </p:spPr>
        <p:txBody>
          <a:bodyPr wrap="square" lIns="182880" tIns="146304" rIns="182880" bIns="146304" rtlCol="0">
            <a:spAutoFit/>
          </a:bodyPr>
          <a:lstStyle/>
          <a:p>
            <a:pPr>
              <a:lnSpc>
                <a:spcPct val="90000"/>
              </a:lnSpc>
              <a:spcAft>
                <a:spcPts val="600"/>
              </a:spcAft>
            </a:pPr>
            <a:r>
              <a:rPr lang="en-US" sz="2000" b="1" dirty="0" err="1" smtClean="0">
                <a:solidFill>
                  <a:srgbClr val="00B294"/>
                </a:solidFill>
              </a:rPr>
              <a:t>Windows.Networking.BackgroundTransfer</a:t>
            </a:r>
            <a:endParaRPr lang="en-US" sz="2000" b="1" dirty="0" smtClean="0">
              <a:solidFill>
                <a:srgbClr val="00B294"/>
              </a:solidFill>
            </a:endParaRPr>
          </a:p>
        </p:txBody>
      </p:sp>
      <p:sp>
        <p:nvSpPr>
          <p:cNvPr id="19" name="TextBox 18"/>
          <p:cNvSpPr txBox="1"/>
          <p:nvPr/>
        </p:nvSpPr>
        <p:spPr>
          <a:xfrm>
            <a:off x="8971740" y="4049230"/>
            <a:ext cx="2819400" cy="572464"/>
          </a:xfrm>
          <a:prstGeom prst="rect">
            <a:avLst/>
          </a:prstGeom>
          <a:noFill/>
        </p:spPr>
        <p:txBody>
          <a:bodyPr wrap="square" lIns="182880" tIns="146304" rIns="182880" bIns="146304" rtlCol="0">
            <a:spAutoFit/>
          </a:bodyPr>
          <a:lstStyle/>
          <a:p>
            <a:pPr>
              <a:lnSpc>
                <a:spcPct val="90000"/>
              </a:lnSpc>
              <a:spcAft>
                <a:spcPts val="600"/>
              </a:spcAft>
            </a:pPr>
            <a:r>
              <a:rPr lang="en-US" sz="2000" b="1" dirty="0" smtClean="0">
                <a:solidFill>
                  <a:srgbClr val="00BCF2"/>
                </a:solidFill>
              </a:rPr>
              <a:t>Windows.Web.Http</a:t>
            </a:r>
          </a:p>
        </p:txBody>
      </p:sp>
      <p:sp>
        <p:nvSpPr>
          <p:cNvPr id="20" name="TextBox 19"/>
          <p:cNvSpPr txBox="1"/>
          <p:nvPr/>
        </p:nvSpPr>
        <p:spPr>
          <a:xfrm>
            <a:off x="8961436" y="5510930"/>
            <a:ext cx="3047999" cy="849463"/>
          </a:xfrm>
          <a:prstGeom prst="rect">
            <a:avLst/>
          </a:prstGeom>
          <a:noFill/>
        </p:spPr>
        <p:txBody>
          <a:bodyPr wrap="square" lIns="182880" tIns="146304" rIns="182880" bIns="146304" rtlCol="0">
            <a:spAutoFit/>
          </a:bodyPr>
          <a:lstStyle/>
          <a:p>
            <a:pPr>
              <a:lnSpc>
                <a:spcPct val="90000"/>
              </a:lnSpc>
              <a:spcAft>
                <a:spcPts val="600"/>
              </a:spcAft>
            </a:pPr>
            <a:r>
              <a:rPr lang="en-US" sz="2000" b="1" dirty="0" err="1" smtClean="0">
                <a:solidFill>
                  <a:srgbClr val="B8A4FF"/>
                </a:solidFill>
              </a:rPr>
              <a:t>Windows.Networking.Sockets</a:t>
            </a:r>
            <a:endParaRPr lang="en-US" sz="2000" b="1" dirty="0" smtClean="0">
              <a:solidFill>
                <a:srgbClr val="B8A4FF"/>
              </a:solidFill>
            </a:endParaRPr>
          </a:p>
        </p:txBody>
      </p:sp>
    </p:spTree>
    <p:extLst>
      <p:ext uri="{BB962C8B-B14F-4D97-AF65-F5344CB8AC3E}">
        <p14:creationId xmlns:p14="http://schemas.microsoft.com/office/powerpoint/2010/main" val="136462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58399" y="1303641"/>
            <a:ext cx="8305804" cy="3581400"/>
          </a:xfrm>
        </p:spPr>
        <p:txBody>
          <a:bodyPr/>
          <a:lstStyle/>
          <a:p>
            <a:r>
              <a:rPr lang="en-US" b="1" dirty="0" err="1">
                <a:solidFill>
                  <a:srgbClr val="0078D7"/>
                </a:solidFill>
              </a:rPr>
              <a:t>Windows.Networking.Sockets</a:t>
            </a:r>
            <a:endParaRPr lang="en-US" b="1" dirty="0">
              <a:solidFill>
                <a:srgbClr val="0078D7"/>
              </a:solidFill>
            </a:endParaRPr>
          </a:p>
          <a:p>
            <a:pPr lvl="1"/>
            <a:r>
              <a:rPr lang="en-US" dirty="0" smtClean="0">
                <a:solidFill>
                  <a:srgbClr val="0078D7"/>
                </a:solidFill>
              </a:rPr>
              <a:t>Socket Broker </a:t>
            </a:r>
            <a:r>
              <a:rPr lang="en-US" dirty="0">
                <a:solidFill>
                  <a:srgbClr val="0078D7"/>
                </a:solidFill>
              </a:rPr>
              <a:t>for </a:t>
            </a:r>
            <a:r>
              <a:rPr lang="en-US" dirty="0" smtClean="0">
                <a:solidFill>
                  <a:srgbClr val="0078D7"/>
                </a:solidFill>
              </a:rPr>
              <a:t>long-running communication</a:t>
            </a:r>
          </a:p>
          <a:p>
            <a:pPr lvl="1"/>
            <a:r>
              <a:rPr lang="en-US" dirty="0" smtClean="0">
                <a:solidFill>
                  <a:srgbClr val="545454"/>
                </a:solidFill>
              </a:rPr>
              <a:t>Lower-overhead </a:t>
            </a:r>
            <a:r>
              <a:rPr lang="en-US" dirty="0">
                <a:solidFill>
                  <a:srgbClr val="545454"/>
                </a:solidFill>
              </a:rPr>
              <a:t>path for bursts of data</a:t>
            </a:r>
            <a:endParaRPr lang="en-US" sz="3600" dirty="0">
              <a:solidFill>
                <a:srgbClr val="545454"/>
              </a:solidFill>
            </a:endParaRPr>
          </a:p>
          <a:p>
            <a:r>
              <a:rPr lang="en-US" dirty="0"/>
              <a:t>Windows.Web.Http</a:t>
            </a:r>
          </a:p>
          <a:p>
            <a:r>
              <a:rPr lang="en-US" dirty="0" err="1"/>
              <a:t>Windows.Networking.BackgroundTransfer</a:t>
            </a:r>
            <a:endParaRPr lang="en-US" dirty="0"/>
          </a:p>
          <a:p>
            <a:r>
              <a:rPr lang="en-US" dirty="0"/>
              <a:t>Other areas of improvement</a:t>
            </a:r>
          </a:p>
        </p:txBody>
      </p:sp>
      <p:pic>
        <p:nvPicPr>
          <p:cNvPr id="4" name="Picture Placeholder 3"/>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l="16545" r="16545"/>
          <a:stretch/>
        </p:blipFill>
        <p:spPr>
          <a:xfrm>
            <a:off x="274638" y="1535875"/>
            <a:ext cx="3124199" cy="3116933"/>
          </a:xfrm>
        </p:spPr>
      </p:pic>
      <p:sp>
        <p:nvSpPr>
          <p:cNvPr id="5" name="Title 4"/>
          <p:cNvSpPr>
            <a:spLocks noGrp="1"/>
          </p:cNvSpPr>
          <p:nvPr>
            <p:ph type="title"/>
          </p:nvPr>
        </p:nvSpPr>
        <p:spPr/>
        <p:txBody>
          <a:bodyPr/>
          <a:lstStyle/>
          <a:p>
            <a:r>
              <a:rPr lang="en-US" dirty="0" smtClean="0"/>
              <a:t>Outline</a:t>
            </a:r>
            <a:br>
              <a:rPr lang="en-US" dirty="0" smtClean="0"/>
            </a:br>
            <a:endParaRPr lang="en-US" dirty="0"/>
          </a:p>
        </p:txBody>
      </p:sp>
    </p:spTree>
    <p:extLst>
      <p:ext uri="{BB962C8B-B14F-4D97-AF65-F5344CB8AC3E}">
        <p14:creationId xmlns:p14="http://schemas.microsoft.com/office/powerpoint/2010/main" val="1897763566"/>
      </p:ext>
    </p:extLst>
  </p:cSld>
  <p:clrMapOvr>
    <a:masterClrMapping/>
  </p:clrMapOvr>
  <mc:AlternateContent xmlns:mc="http://schemas.openxmlformats.org/markup-compatibility/2006" xmlns:p14="http://schemas.microsoft.com/office/powerpoint/2010/main">
    <mc:Choice Requires="p14">
      <p:transition spd="med" p14:dur="700" advTm="19629">
        <p:fade/>
      </p:transition>
    </mc:Choice>
    <mc:Fallback xmlns="">
      <p:transition spd="med" advTm="1962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400" dirty="0">
                <a:solidFill>
                  <a:srgbClr val="0000FF"/>
                </a:solidFill>
                <a:highlight>
                  <a:srgbClr val="FFFFFF"/>
                </a:highlight>
                <a:latin typeface="Consolas" panose="020B0609020204030204" pitchFamily="49" charset="0"/>
              </a:rPr>
              <a:t>var</a:t>
            </a:r>
            <a:r>
              <a:rPr lang="en-US" sz="2400" dirty="0">
                <a:solidFill>
                  <a:srgbClr val="000000"/>
                </a:solidFill>
                <a:highlight>
                  <a:srgbClr val="FFFFFF"/>
                </a:highlight>
                <a:latin typeface="Consolas" panose="020B0609020204030204" pitchFamily="49" charset="0"/>
              </a:rPr>
              <a:t> socket = </a:t>
            </a:r>
            <a:r>
              <a:rPr lang="en-US" sz="2400" dirty="0">
                <a:solidFill>
                  <a:srgbClr val="0000FF"/>
                </a:solidFill>
                <a:highlight>
                  <a:srgbClr val="FFFFFF"/>
                </a:highlight>
                <a:latin typeface="Consolas" panose="020B0609020204030204" pitchFamily="49" charset="0"/>
              </a:rPr>
              <a:t>new</a:t>
            </a:r>
            <a:r>
              <a:rPr lang="en-US" sz="2400" dirty="0">
                <a:solidFill>
                  <a:srgbClr val="000000"/>
                </a:solidFill>
                <a:highlight>
                  <a:srgbClr val="FFFFFF"/>
                </a:highlight>
                <a:latin typeface="Consolas" panose="020B0609020204030204" pitchFamily="49" charset="0"/>
              </a:rPr>
              <a:t> </a:t>
            </a:r>
            <a:r>
              <a:rPr lang="en-US" sz="2400" dirty="0" err="1">
                <a:solidFill>
                  <a:srgbClr val="2B91AF"/>
                </a:solidFill>
                <a:highlight>
                  <a:srgbClr val="FFFFFF"/>
                </a:highlight>
                <a:latin typeface="Consolas" panose="020B0609020204030204" pitchFamily="49" charset="0"/>
              </a:rPr>
              <a:t>StreamSocket</a:t>
            </a:r>
            <a:r>
              <a:rPr lang="en-US" sz="2400" dirty="0">
                <a:solidFill>
                  <a:srgbClr val="000000"/>
                </a:solidFill>
                <a:highlight>
                  <a:srgbClr val="FFFFFF"/>
                </a:highlight>
                <a:latin typeface="Consolas" panose="020B0609020204030204" pitchFamily="49" charset="0"/>
              </a:rPr>
              <a:t>();</a:t>
            </a:r>
          </a:p>
          <a:p>
            <a:r>
              <a:rPr lang="en-US" sz="2400" dirty="0" err="1" smtClean="0">
                <a:solidFill>
                  <a:srgbClr val="000000"/>
                </a:solidFill>
                <a:highlight>
                  <a:srgbClr val="FFFFFF"/>
                </a:highlight>
                <a:latin typeface="Consolas" panose="020B0609020204030204" pitchFamily="49" charset="0"/>
              </a:rPr>
              <a:t>Windows.Security.Cryptography.Certificates.</a:t>
            </a:r>
            <a:r>
              <a:rPr lang="en-US" sz="2400" dirty="0" err="1" smtClean="0">
                <a:solidFill>
                  <a:srgbClr val="2B91AF"/>
                </a:solidFill>
                <a:highlight>
                  <a:srgbClr val="FFFFFF"/>
                </a:highlight>
                <a:latin typeface="Consolas" panose="020B0609020204030204" pitchFamily="49" charset="0"/>
              </a:rPr>
              <a:t>Certificate</a:t>
            </a:r>
            <a:r>
              <a:rPr lang="en-US" sz="2400" dirty="0" smtClean="0">
                <a:solidFill>
                  <a:srgbClr val="2B91AF"/>
                </a:solidFill>
                <a:highlight>
                  <a:srgbClr val="FFFFFF"/>
                </a:highlight>
                <a:latin typeface="Consolas" panose="020B0609020204030204" pitchFamily="49" charset="0"/>
              </a:rPr>
              <a:t/>
            </a:r>
            <a:br>
              <a:rPr lang="en-US" sz="2400" dirty="0" smtClean="0">
                <a:solidFill>
                  <a:srgbClr val="2B91AF"/>
                </a:solidFill>
                <a:highlight>
                  <a:srgbClr val="FFFFFF"/>
                </a:highlight>
                <a:latin typeface="Consolas" panose="020B0609020204030204" pitchFamily="49" charset="0"/>
              </a:rPr>
            </a:br>
            <a:r>
              <a:rPr lang="en-US" sz="2400" dirty="0" smtClean="0">
                <a:solidFill>
                  <a:srgbClr val="2B91AF"/>
                </a:solidFill>
                <a:highlight>
                  <a:srgbClr val="FFFFFF"/>
                </a:highlight>
                <a:latin typeface="Consolas" panose="020B0609020204030204" pitchFamily="49" charset="0"/>
              </a:rPr>
              <a:t>    </a:t>
            </a:r>
            <a:r>
              <a:rPr lang="en-US" sz="2400" dirty="0" smtClean="0">
                <a:solidFill>
                  <a:srgbClr val="000000"/>
                </a:solidFill>
                <a:highlight>
                  <a:srgbClr val="FFFFFF"/>
                </a:highlight>
                <a:latin typeface="Consolas" panose="020B0609020204030204" pitchFamily="49" charset="0"/>
              </a:rPr>
              <a:t>certificate </a:t>
            </a:r>
            <a:r>
              <a:rPr lang="en-US" sz="2400" dirty="0">
                <a:solidFill>
                  <a:srgbClr val="000000"/>
                </a:solidFill>
                <a:highlight>
                  <a:srgbClr val="FFFFFF"/>
                </a:highlight>
                <a:latin typeface="Consolas" panose="020B0609020204030204" pitchFamily="49" charset="0"/>
              </a:rPr>
              <a:t>= </a:t>
            </a:r>
            <a:r>
              <a:rPr lang="en-US" sz="2400" dirty="0">
                <a:solidFill>
                  <a:srgbClr val="0000FF"/>
                </a:solidFill>
                <a:highlight>
                  <a:srgbClr val="FFFFFF"/>
                </a:highlight>
                <a:latin typeface="Consolas" panose="020B0609020204030204" pitchFamily="49" charset="0"/>
              </a:rPr>
              <a:t>await</a:t>
            </a:r>
            <a:r>
              <a:rPr lang="en-US" sz="2400" dirty="0">
                <a:solidFill>
                  <a:srgbClr val="000000"/>
                </a:solidFill>
                <a:highlight>
                  <a:srgbClr val="FFFFFF"/>
                </a:highlight>
                <a:latin typeface="Consolas" panose="020B0609020204030204" pitchFamily="49" charset="0"/>
              </a:rPr>
              <a:t> </a:t>
            </a:r>
            <a:r>
              <a:rPr lang="en-US" sz="2400" dirty="0" err="1">
                <a:solidFill>
                  <a:srgbClr val="000000"/>
                </a:solidFill>
                <a:highlight>
                  <a:srgbClr val="FFFFFF"/>
                </a:highlight>
                <a:latin typeface="Consolas" panose="020B0609020204030204" pitchFamily="49" charset="0"/>
              </a:rPr>
              <a:t>GetClientCert</a:t>
            </a:r>
            <a:r>
              <a:rPr lang="en-US" sz="2400" dirty="0">
                <a:solidFill>
                  <a:srgbClr val="000000"/>
                </a:solidFill>
                <a:highlight>
                  <a:srgbClr val="FFFFFF"/>
                </a:highlight>
                <a:latin typeface="Consolas" panose="020B0609020204030204" pitchFamily="49" charset="0"/>
              </a:rPr>
              <a:t>();</a:t>
            </a:r>
          </a:p>
          <a:p>
            <a:r>
              <a:rPr lang="en-US" sz="2400" dirty="0" err="1">
                <a:solidFill>
                  <a:srgbClr val="000000"/>
                </a:solidFill>
                <a:highlight>
                  <a:srgbClr val="FFFFFF"/>
                </a:highlight>
                <a:latin typeface="Consolas" panose="020B0609020204030204" pitchFamily="49" charset="0"/>
              </a:rPr>
              <a:t>socket.Control</a:t>
            </a:r>
            <a:r>
              <a:rPr lang="en-US" sz="2400" b="1" dirty="0" err="1">
                <a:solidFill>
                  <a:srgbClr val="000000"/>
                </a:solidFill>
                <a:highlight>
                  <a:srgbClr val="FFFFFF"/>
                </a:highlight>
                <a:latin typeface="Consolas" panose="020B0609020204030204" pitchFamily="49" charset="0"/>
              </a:rPr>
              <a:t>.ClientCertificate</a:t>
            </a:r>
            <a:r>
              <a:rPr lang="en-US" sz="2400" dirty="0">
                <a:solidFill>
                  <a:srgbClr val="000000"/>
                </a:solidFill>
                <a:highlight>
                  <a:srgbClr val="FFFFFF"/>
                </a:highlight>
                <a:latin typeface="Consolas" panose="020B0609020204030204" pitchFamily="49" charset="0"/>
              </a:rPr>
              <a:t> = certificate;</a:t>
            </a:r>
          </a:p>
          <a:p>
            <a:r>
              <a:rPr lang="en-US" sz="2400" dirty="0">
                <a:solidFill>
                  <a:srgbClr val="0000FF"/>
                </a:solidFill>
                <a:highlight>
                  <a:srgbClr val="FFFFFF"/>
                </a:highlight>
                <a:latin typeface="Consolas" panose="020B0609020204030204" pitchFamily="49" charset="0"/>
              </a:rPr>
              <a:t>await</a:t>
            </a:r>
            <a:r>
              <a:rPr lang="en-US" sz="2400" dirty="0">
                <a:solidFill>
                  <a:srgbClr val="000000"/>
                </a:solidFill>
                <a:highlight>
                  <a:srgbClr val="FFFFFF"/>
                </a:highlight>
                <a:latin typeface="Consolas" panose="020B0609020204030204" pitchFamily="49" charset="0"/>
              </a:rPr>
              <a:t> </a:t>
            </a:r>
            <a:r>
              <a:rPr lang="en-US" sz="2400" dirty="0" err="1" smtClean="0">
                <a:solidFill>
                  <a:srgbClr val="000000"/>
                </a:solidFill>
                <a:highlight>
                  <a:srgbClr val="FFFFFF"/>
                </a:highlight>
                <a:latin typeface="Consolas" panose="020B0609020204030204" pitchFamily="49" charset="0"/>
              </a:rPr>
              <a:t>socket.ConnectAsync</a:t>
            </a:r>
            <a:r>
              <a:rPr lang="en-US" sz="2400" dirty="0" smtClean="0">
                <a:solidFill>
                  <a:srgbClr val="000000"/>
                </a:solidFill>
                <a:highlight>
                  <a:srgbClr val="FFFFFF"/>
                </a:highlight>
                <a:latin typeface="Consolas" panose="020B0609020204030204" pitchFamily="49" charset="0"/>
              </a:rPr>
              <a:t>(destination,</a:t>
            </a:r>
            <a:br>
              <a:rPr lang="en-US" sz="2400" dirty="0" smtClean="0">
                <a:solidFill>
                  <a:srgbClr val="000000"/>
                </a:solidFill>
                <a:highlight>
                  <a:srgbClr val="FFFFFF"/>
                </a:highlight>
                <a:latin typeface="Consolas" panose="020B0609020204030204" pitchFamily="49" charset="0"/>
              </a:rPr>
            </a:br>
            <a:r>
              <a:rPr lang="en-US" sz="2400" dirty="0" smtClean="0">
                <a:solidFill>
                  <a:srgbClr val="000000"/>
                </a:solidFill>
                <a:highlight>
                  <a:srgbClr val="FFFFFF"/>
                </a:highlight>
                <a:latin typeface="Consolas" panose="020B0609020204030204" pitchFamily="49" charset="0"/>
              </a:rPr>
              <a:t>    </a:t>
            </a:r>
            <a:r>
              <a:rPr lang="en-US" sz="2400" dirty="0" smtClean="0">
                <a:solidFill>
                  <a:srgbClr val="2B91AF"/>
                </a:solidFill>
                <a:highlight>
                  <a:srgbClr val="FFFFFF"/>
                </a:highlight>
                <a:latin typeface="Consolas" panose="020B0609020204030204" pitchFamily="49" charset="0"/>
              </a:rPr>
              <a:t>SocketProtectionLevel</a:t>
            </a:r>
            <a:r>
              <a:rPr lang="en-US" sz="2400" dirty="0" smtClean="0">
                <a:solidFill>
                  <a:srgbClr val="000000"/>
                </a:solidFill>
                <a:highlight>
                  <a:srgbClr val="FFFFFF"/>
                </a:highlight>
                <a:latin typeface="Consolas" panose="020B0609020204030204" pitchFamily="49" charset="0"/>
              </a:rPr>
              <a:t>.Tls12</a:t>
            </a:r>
            <a:r>
              <a:rPr lang="en-US" sz="2400" dirty="0">
                <a:solidFill>
                  <a:srgbClr val="000000"/>
                </a:solidFill>
                <a:highlight>
                  <a:srgbClr val="FFFFFF"/>
                </a:highlight>
                <a:latin typeface="Consolas" panose="020B0609020204030204" pitchFamily="49" charset="0"/>
              </a:rPr>
              <a:t>);</a:t>
            </a:r>
            <a:endParaRPr lang="en-US" sz="2400" dirty="0"/>
          </a:p>
        </p:txBody>
      </p:sp>
      <p:sp>
        <p:nvSpPr>
          <p:cNvPr id="3" name="Title 2"/>
          <p:cNvSpPr>
            <a:spLocks noGrp="1"/>
          </p:cNvSpPr>
          <p:nvPr>
            <p:ph type="ctrTitle"/>
          </p:nvPr>
        </p:nvSpPr>
        <p:spPr>
          <a:solidFill>
            <a:srgbClr val="0078D7"/>
          </a:solidFill>
        </p:spPr>
        <p:txBody>
          <a:bodyPr/>
          <a:lstStyle/>
          <a:p>
            <a:r>
              <a:rPr lang="en-US" dirty="0" smtClean="0"/>
              <a:t>Providing a Client Certificate</a:t>
            </a:r>
            <a:endParaRPr lang="en-US" dirty="0"/>
          </a:p>
        </p:txBody>
      </p:sp>
    </p:spTree>
    <p:extLst>
      <p:ext uri="{BB962C8B-B14F-4D97-AF65-F5344CB8AC3E}">
        <p14:creationId xmlns:p14="http://schemas.microsoft.com/office/powerpoint/2010/main" val="28921509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Sockets in the Background</a:t>
            </a:r>
            <a:endParaRPr lang="en-US" dirty="0"/>
          </a:p>
        </p:txBody>
      </p:sp>
      <p:sp>
        <p:nvSpPr>
          <p:cNvPr id="18" name="Text Placeholder 17"/>
          <p:cNvSpPr>
            <a:spLocks noGrp="1"/>
          </p:cNvSpPr>
          <p:nvPr>
            <p:ph type="body" sz="quarter" idx="11"/>
          </p:nvPr>
        </p:nvSpPr>
        <p:spPr/>
        <p:txBody>
          <a:bodyPr/>
          <a:lstStyle/>
          <a:p>
            <a:r>
              <a:rPr lang="en-US" dirty="0" smtClean="0">
                <a:solidFill>
                  <a:srgbClr val="404040"/>
                </a:solidFill>
              </a:rPr>
              <a:t>Sockets can remain active while the app is Suspended or Terminated</a:t>
            </a:r>
            <a:endParaRPr lang="en-US" dirty="0">
              <a:solidFill>
                <a:srgbClr val="404040"/>
              </a:solidFill>
            </a:endParaRPr>
          </a:p>
        </p:txBody>
      </p:sp>
      <p:sp>
        <p:nvSpPr>
          <p:cNvPr id="4" name="Rounded Rectangle 3"/>
          <p:cNvSpPr/>
          <p:nvPr/>
        </p:nvSpPr>
        <p:spPr bwMode="auto">
          <a:xfrm>
            <a:off x="3322637" y="1668463"/>
            <a:ext cx="2209800" cy="1371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App creates a socket and associates it with a background task</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7208837" y="2735262"/>
            <a:ext cx="2209800" cy="1371600"/>
          </a:xfrm>
          <a:prstGeom prst="roundRect">
            <a:avLst/>
          </a:prstGeom>
          <a:solidFill>
            <a:srgbClr val="0078D7"/>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When app is suspended, ownership of socket is transferred to Socket Broker</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9954403" y="4106862"/>
            <a:ext cx="2209800" cy="1371600"/>
          </a:xfrm>
          <a:prstGeom prst="roundRect">
            <a:avLst/>
          </a:prstGeom>
          <a:solidFill>
            <a:srgbClr val="004B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When activity occurs on the socket, background task is invoked</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7208837" y="5478462"/>
            <a:ext cx="2209800" cy="1371600"/>
          </a:xfrm>
          <a:prstGeom prst="roundRect">
            <a:avLst/>
          </a:prstGeom>
          <a:solidFill>
            <a:srgbClr val="004B1C"/>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Background task acts on the received data</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618037" y="4108449"/>
            <a:ext cx="2209800" cy="1371600"/>
          </a:xfrm>
          <a:prstGeom prst="roundRect">
            <a:avLst/>
          </a:prstGeom>
          <a:solidFill>
            <a:srgbClr val="5C005C"/>
          </a:solidFill>
          <a:ln>
            <a:solidFill>
              <a:srgbClr val="5C005C"/>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1440" tIns="91440" rIns="34294" bIns="34294" rtlCol="0" anchor="ctr" anchorCtr="0"/>
          <a:lstStyle/>
          <a:p>
            <a:pPr algn="ctr" defTabSz="932406"/>
            <a:r>
              <a:rPr lang="en-US" sz="1400" dirty="0" smtClean="0">
                <a:gradFill>
                  <a:gsLst>
                    <a:gs pos="0">
                      <a:srgbClr val="FFFFFF"/>
                    </a:gs>
                    <a:gs pos="100000">
                      <a:srgbClr val="FFFFFF"/>
                    </a:gs>
                  </a:gsLst>
                  <a:lin ang="5400000" scaled="0"/>
                </a:gradFill>
                <a:ea typeface="Segoe UI" pitchFamily="34" charset="0"/>
                <a:cs typeface="Segoe UI" pitchFamily="34" charset="0"/>
              </a:rPr>
              <a:t>When app is launched or resumed, socket is transferred back to foreground app</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Bent Arrow 8"/>
          <p:cNvSpPr/>
          <p:nvPr/>
        </p:nvSpPr>
        <p:spPr bwMode="auto">
          <a:xfrm>
            <a:off x="5532437" y="3192462"/>
            <a:ext cx="1447800" cy="838200"/>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Bent Arrow 11"/>
          <p:cNvSpPr/>
          <p:nvPr/>
        </p:nvSpPr>
        <p:spPr bwMode="auto">
          <a:xfrm rot="5400000">
            <a:off x="9952037" y="2890710"/>
            <a:ext cx="841248" cy="1444752"/>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Bent Arrow 14"/>
          <p:cNvSpPr/>
          <p:nvPr/>
        </p:nvSpPr>
        <p:spPr bwMode="auto">
          <a:xfrm rot="10800000">
            <a:off x="9650285" y="5551614"/>
            <a:ext cx="1447800" cy="838200"/>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Bent Arrow 15"/>
          <p:cNvSpPr/>
          <p:nvPr/>
        </p:nvSpPr>
        <p:spPr bwMode="auto">
          <a:xfrm rot="16200000">
            <a:off x="5798797" y="5249862"/>
            <a:ext cx="841248" cy="1444752"/>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Bent Arrow 16"/>
          <p:cNvSpPr/>
          <p:nvPr/>
        </p:nvSpPr>
        <p:spPr bwMode="auto">
          <a:xfrm rot="5400000">
            <a:off x="6772211" y="1003239"/>
            <a:ext cx="609599" cy="2854452"/>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4000856259"/>
      </p:ext>
    </p:extLst>
  </p:cSld>
  <p:clrMapOvr>
    <a:masterClrMapping/>
  </p:clrMapOvr>
  <p:transition advTm="889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2430461"/>
            <a:ext cx="7315203" cy="2133601"/>
          </a:xfrm>
        </p:spPr>
        <p:txBody>
          <a:bodyPr/>
          <a:lstStyle/>
          <a:p>
            <a:r>
              <a:rPr lang="en-US" sz="2000" dirty="0" err="1">
                <a:solidFill>
                  <a:srgbClr val="0000FF"/>
                </a:solidFill>
                <a:highlight>
                  <a:srgbClr val="FFFFFF"/>
                </a:highlight>
                <a:latin typeface="Consolas" panose="020B0609020204030204" pitchFamily="49" charset="0"/>
              </a:rPr>
              <a:t>var</a:t>
            </a:r>
            <a:r>
              <a:rPr lang="en-US" sz="2000" dirty="0">
                <a:solidFill>
                  <a:srgbClr val="000000"/>
                </a:solidFill>
                <a:highlight>
                  <a:srgbClr val="FFFFFF"/>
                </a:highlight>
                <a:latin typeface="Consolas" panose="020B0609020204030204" pitchFamily="49" charset="0"/>
              </a:rPr>
              <a:t> trigger =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SocketActivityTrigger</a:t>
            </a:r>
            <a:r>
              <a:rPr lang="en-US" sz="2000" dirty="0">
                <a:solidFill>
                  <a:srgbClr val="000000"/>
                </a:solidFill>
                <a:highlight>
                  <a:srgbClr val="FFFFFF"/>
                </a:highlight>
                <a:latin typeface="Consolas" panose="020B0609020204030204" pitchFamily="49" charset="0"/>
              </a:rPr>
              <a:t>(); </a:t>
            </a:r>
          </a:p>
          <a:p>
            <a:r>
              <a:rPr lang="en-US" sz="2000" dirty="0" err="1" smtClean="0">
                <a:solidFill>
                  <a:srgbClr val="000000"/>
                </a:solidFill>
                <a:highlight>
                  <a:srgbClr val="FFFFFF"/>
                </a:highlight>
                <a:latin typeface="Consolas" panose="020B0609020204030204" pitchFamily="49" charset="0"/>
              </a:rPr>
              <a:t>socketTaskBuilder.SetTrigger</a:t>
            </a:r>
            <a:r>
              <a:rPr lang="en-US" sz="2000" dirty="0" smtClean="0">
                <a:solidFill>
                  <a:srgbClr val="000000"/>
                </a:solidFill>
                <a:highlight>
                  <a:srgbClr val="FFFFFF"/>
                </a:highlight>
                <a:latin typeface="Consolas" panose="020B0609020204030204" pitchFamily="49" charset="0"/>
              </a:rPr>
              <a:t>(trigger</a:t>
            </a:r>
            <a:r>
              <a:rPr lang="en-US" sz="2000" dirty="0">
                <a:solidFill>
                  <a:srgbClr val="000000"/>
                </a:solidFill>
                <a:highlight>
                  <a:srgbClr val="FFFFFF"/>
                </a:highlight>
                <a:latin typeface="Consolas" panose="020B0609020204030204" pitchFamily="49" charset="0"/>
              </a:rPr>
              <a:t>); </a:t>
            </a:r>
          </a:p>
          <a:p>
            <a:r>
              <a:rPr lang="en-US" sz="2000" dirty="0" smtClean="0">
                <a:solidFill>
                  <a:srgbClr val="000000"/>
                </a:solidFill>
                <a:highlight>
                  <a:srgbClr val="FFFFFF"/>
                </a:highlight>
                <a:latin typeface="Consolas" panose="020B0609020204030204" pitchFamily="49" charset="0"/>
              </a:rPr>
              <a:t>task </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socketTaskBuilder.Register</a:t>
            </a:r>
            <a:r>
              <a:rPr lang="en-US" sz="2000" dirty="0">
                <a:solidFill>
                  <a:srgbClr val="000000"/>
                </a:solidFill>
                <a:highlight>
                  <a:srgbClr val="FFFFFF"/>
                </a:highlight>
                <a:latin typeface="Consolas" panose="020B0609020204030204" pitchFamily="49" charset="0"/>
              </a:rPr>
              <a:t>(); </a:t>
            </a:r>
            <a:endParaRPr lang="en-US" sz="2000" dirty="0" smtClean="0">
              <a:solidFill>
                <a:srgbClr val="000000"/>
              </a:solidFill>
              <a:highlight>
                <a:srgbClr val="FFFFFF"/>
              </a:highlight>
              <a:latin typeface="Consolas" panose="020B0609020204030204" pitchFamily="49" charset="0"/>
            </a:endParaRPr>
          </a:p>
          <a:p>
            <a:r>
              <a:rPr lang="en-US" sz="2000" dirty="0" smtClean="0">
                <a:solidFill>
                  <a:srgbClr val="000000"/>
                </a:solidFill>
                <a:highlight>
                  <a:srgbClr val="FFFFFF"/>
                </a:highlight>
                <a:latin typeface="Consolas" panose="020B0609020204030204" pitchFamily="49" charset="0"/>
              </a:rPr>
              <a:t>socket = </a:t>
            </a:r>
            <a:r>
              <a:rPr lang="en-US" sz="2000" dirty="0" smtClean="0">
                <a:solidFill>
                  <a:srgbClr val="0000FF"/>
                </a:solidFill>
                <a:highlight>
                  <a:srgbClr val="FFFFFF"/>
                </a:highlight>
                <a:latin typeface="Consolas" panose="020B0609020204030204" pitchFamily="49" charset="0"/>
              </a:rPr>
              <a:t>new</a:t>
            </a:r>
            <a:r>
              <a:rPr lang="en-US" sz="2000" dirty="0" smtClean="0">
                <a:solidFill>
                  <a:srgbClr val="000000"/>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StreamSocket</a:t>
            </a:r>
            <a:r>
              <a:rPr lang="en-US" sz="2000" dirty="0" smtClean="0">
                <a:solidFill>
                  <a:srgbClr val="000000"/>
                </a:solidFill>
                <a:highlight>
                  <a:srgbClr val="FFFFFF"/>
                </a:highlight>
                <a:latin typeface="Consolas" panose="020B0609020204030204" pitchFamily="49" charset="0"/>
              </a:rPr>
              <a:t>();                 </a:t>
            </a:r>
          </a:p>
          <a:p>
            <a:r>
              <a:rPr lang="en-US" sz="2000" dirty="0" err="1" smtClean="0">
                <a:solidFill>
                  <a:srgbClr val="000000"/>
                </a:solidFill>
                <a:highlight>
                  <a:srgbClr val="FFFFFF"/>
                </a:highlight>
                <a:latin typeface="Consolas" panose="020B0609020204030204" pitchFamily="49" charset="0"/>
              </a:rPr>
              <a:t>socket.EnableTransferOwnership</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task.TaskId</a:t>
            </a:r>
            <a:r>
              <a:rPr lang="en-US" sz="2000" dirty="0" smtClean="0">
                <a:solidFill>
                  <a:srgbClr val="000000"/>
                </a:solidFill>
                <a:highlight>
                  <a:srgbClr val="FFFFFF"/>
                </a:highlight>
                <a:latin typeface="Consolas" panose="020B0609020204030204" pitchFamily="49" charset="0"/>
              </a:rPr>
              <a:t>);</a:t>
            </a:r>
            <a:endParaRPr lang="en-US" sz="2000" dirty="0">
              <a:solidFill>
                <a:srgbClr val="000000"/>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await</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socket.ConnectAsync</a:t>
            </a:r>
            <a:r>
              <a:rPr lang="en-US" sz="2000" dirty="0">
                <a:solidFill>
                  <a:srgbClr val="000000"/>
                </a:solidFill>
                <a:highlight>
                  <a:srgbClr val="FFFFFF"/>
                </a:highlight>
                <a:latin typeface="Consolas" panose="020B0609020204030204" pitchFamily="49" charset="0"/>
              </a:rPr>
              <a:t>(</a:t>
            </a:r>
            <a:r>
              <a:rPr lang="en-US" sz="2000" dirty="0" err="1">
                <a:solidFill>
                  <a:srgbClr val="000000"/>
                </a:solidFill>
                <a:highlight>
                  <a:srgbClr val="FFFFFF"/>
                </a:highlight>
                <a:latin typeface="Consolas" panose="020B0609020204030204" pitchFamily="49" charset="0"/>
              </a:rPr>
              <a:t>targetServer</a:t>
            </a:r>
            <a:r>
              <a:rPr lang="en-US" sz="2000" dirty="0">
                <a:solidFill>
                  <a:srgbClr val="000000"/>
                </a:solidFill>
                <a:highlight>
                  <a:srgbClr val="FFFFFF"/>
                </a:highlight>
                <a:latin typeface="Consolas" panose="020B0609020204030204" pitchFamily="49" charset="0"/>
              </a:rPr>
              <a:t>, port);</a:t>
            </a:r>
            <a:endParaRPr lang="en-US" sz="2000" dirty="0"/>
          </a:p>
        </p:txBody>
      </p:sp>
      <p:sp>
        <p:nvSpPr>
          <p:cNvPr id="4" name="Title 3"/>
          <p:cNvSpPr>
            <a:spLocks noGrp="1"/>
          </p:cNvSpPr>
          <p:nvPr>
            <p:ph type="ctrTitle"/>
          </p:nvPr>
        </p:nvSpPr>
        <p:spPr/>
        <p:txBody>
          <a:bodyPr/>
          <a:lstStyle/>
          <a:p>
            <a:r>
              <a:rPr lang="en-US" dirty="0" smtClean="0"/>
              <a:t>Associate socket with background task at creation </a:t>
            </a:r>
            <a:endParaRPr lang="en-US" dirty="0"/>
          </a:p>
        </p:txBody>
      </p:sp>
    </p:spTree>
    <p:extLst>
      <p:ext uri="{BB962C8B-B14F-4D97-AF65-F5344CB8AC3E}">
        <p14:creationId xmlns:p14="http://schemas.microsoft.com/office/powerpoint/2010/main" val="2384573943"/>
      </p:ext>
    </p:extLst>
  </p:cSld>
  <p:clrMapOvr>
    <a:masterClrMapping/>
  </p:clrMapOvr>
  <p:transition advTm="56014">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7" y="3040062"/>
            <a:ext cx="7315203" cy="914400"/>
          </a:xfrm>
        </p:spPr>
        <p:txBody>
          <a:bodyPr/>
          <a:lstStyle/>
          <a:p>
            <a:r>
              <a:rPr lang="en-US" sz="2000" dirty="0" err="1">
                <a:solidFill>
                  <a:srgbClr val="0000FF"/>
                </a:solidFill>
                <a:highlight>
                  <a:srgbClr val="FFFFFF"/>
                </a:highlight>
                <a:latin typeface="Consolas" panose="020B0609020204030204" pitchFamily="49" charset="0"/>
              </a:rPr>
              <a:t>async</a:t>
            </a:r>
            <a:r>
              <a:rPr lang="en-US" sz="2000" dirty="0">
                <a:solidFill>
                  <a:srgbClr val="0000FF"/>
                </a:solidFill>
                <a:highlight>
                  <a:srgbClr val="FFFFFF"/>
                </a:highlight>
                <a:latin typeface="Consolas" panose="020B0609020204030204" pitchFamily="49" charset="0"/>
              </a:rPr>
              <a:t> protected void </a:t>
            </a:r>
            <a:r>
              <a:rPr lang="en-US" sz="2000" dirty="0" err="1">
                <a:solidFill>
                  <a:srgbClr val="000000"/>
                </a:solidFill>
                <a:highlight>
                  <a:srgbClr val="FFFFFF"/>
                </a:highlight>
                <a:latin typeface="Consolas" panose="020B0609020204030204" pitchFamily="49" charset="0"/>
              </a:rPr>
              <a:t>OnSuspending</a:t>
            </a:r>
            <a:r>
              <a:rPr lang="en-US" sz="2000" dirty="0">
                <a:solidFill>
                  <a:srgbClr val="000000"/>
                </a:solidFill>
                <a:highlight>
                  <a:srgbClr val="FFFFFF"/>
                </a:highlight>
                <a:latin typeface="Consolas" panose="020B0609020204030204" pitchFamily="49" charset="0"/>
              </a:rPr>
              <a:t>(</a:t>
            </a:r>
            <a:r>
              <a:rPr lang="en-US" sz="2000" dirty="0">
                <a:solidFill>
                  <a:srgbClr val="0000FF"/>
                </a:solidFill>
                <a:highlight>
                  <a:srgbClr val="FFFFFF"/>
                </a:highlight>
                <a:latin typeface="Consolas" panose="020B0609020204030204" pitchFamily="49" charset="0"/>
              </a:rPr>
              <a:t>object</a:t>
            </a:r>
            <a:r>
              <a:rPr lang="en-US" sz="2000" dirty="0">
                <a:solidFill>
                  <a:srgbClr val="000000"/>
                </a:solidFill>
                <a:highlight>
                  <a:srgbClr val="FFFFFF"/>
                </a:highlight>
                <a:latin typeface="Consolas" panose="020B0609020204030204" pitchFamily="49" charset="0"/>
              </a:rPr>
              <a:t> sender, </a:t>
            </a:r>
            <a:r>
              <a:rPr lang="en-US" sz="2000" dirty="0" err="1">
                <a:solidFill>
                  <a:srgbClr val="2B91AF"/>
                </a:solidFill>
                <a:highlight>
                  <a:srgbClr val="FFFFFF"/>
                </a:highlight>
                <a:latin typeface="Consolas" panose="020B0609020204030204" pitchFamily="49" charset="0"/>
              </a:rPr>
              <a:t>SuspendingEventArgs</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args</a:t>
            </a:r>
            <a:r>
              <a:rPr lang="en-US" sz="2000" dirty="0">
                <a:solidFill>
                  <a:srgbClr val="000000"/>
                </a:solidFill>
                <a:highlight>
                  <a:srgbClr val="FFFFFF"/>
                </a:highlight>
                <a:latin typeface="Consolas" panose="020B0609020204030204" pitchFamily="49" charset="0"/>
              </a:rPr>
              <a:t>)</a:t>
            </a:r>
          </a:p>
          <a:p>
            <a:r>
              <a:rPr lang="en-US" sz="2000" dirty="0" smtClean="0">
                <a:solidFill>
                  <a:srgbClr val="000000"/>
                </a:solidFill>
                <a:highlight>
                  <a:srgbClr val="FFFFFF"/>
                </a:highlight>
                <a:latin typeface="Consolas" panose="020B0609020204030204" pitchFamily="49" charset="0"/>
              </a:rPr>
              <a:t>{</a:t>
            </a:r>
          </a:p>
          <a:p>
            <a:r>
              <a:rPr lang="en-US" sz="2000" dirty="0" smtClean="0">
                <a:solidFill>
                  <a:srgbClr val="000000"/>
                </a:solidFill>
                <a:highlight>
                  <a:srgbClr val="FFFFFF"/>
                </a:highlight>
                <a:latin typeface="Consolas" panose="020B0609020204030204" pitchFamily="49" charset="0"/>
              </a:rPr>
              <a:t>…</a:t>
            </a:r>
          </a:p>
          <a:p>
            <a:r>
              <a:rPr lang="en-US" sz="2000" dirty="0" err="1" smtClean="0">
                <a:solidFill>
                  <a:srgbClr val="0000FF"/>
                </a:solidFill>
                <a:highlight>
                  <a:srgbClr val="FFFFFF"/>
                </a:highlight>
                <a:latin typeface="Consolas" panose="020B0609020204030204" pitchFamily="49" charset="0"/>
              </a:rPr>
              <a:t>const</a:t>
            </a:r>
            <a:r>
              <a:rPr lang="en-US" sz="2000" dirty="0" smtClean="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string</a:t>
            </a:r>
            <a:r>
              <a:rPr lang="en-US" sz="2000" dirty="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socketId</a:t>
            </a:r>
            <a:r>
              <a:rPr lang="en-US" sz="2000" dirty="0">
                <a:solidFill>
                  <a:srgbClr val="000000"/>
                </a:solidFill>
                <a:highlight>
                  <a:srgbClr val="FFFFFF"/>
                </a:highlight>
                <a:latin typeface="Consolas" panose="020B0609020204030204" pitchFamily="49" charset="0"/>
              </a:rPr>
              <a:t> = </a:t>
            </a:r>
            <a:r>
              <a:rPr lang="en-US" sz="2000" dirty="0">
                <a:solidFill>
                  <a:srgbClr val="A31515"/>
                </a:solidFill>
                <a:highlight>
                  <a:srgbClr val="FFFFFF"/>
                </a:highlight>
                <a:latin typeface="Consolas" panose="020B0609020204030204" pitchFamily="49" charset="0"/>
              </a:rPr>
              <a:t>"</a:t>
            </a:r>
            <a:r>
              <a:rPr lang="en-US" sz="2000" dirty="0" err="1">
                <a:solidFill>
                  <a:srgbClr val="A31515"/>
                </a:solidFill>
                <a:highlight>
                  <a:srgbClr val="FFFFFF"/>
                </a:highlight>
                <a:latin typeface="Consolas" panose="020B0609020204030204" pitchFamily="49" charset="0"/>
              </a:rPr>
              <a:t>SampleSocket</a:t>
            </a:r>
            <a:r>
              <a:rPr lang="en-US" sz="2000" dirty="0">
                <a:solidFill>
                  <a:srgbClr val="A31515"/>
                </a:solidFill>
                <a:highlight>
                  <a:srgbClr val="FFFFFF"/>
                </a:highlight>
                <a:latin typeface="Consolas" panose="020B0609020204030204" pitchFamily="49" charset="0"/>
              </a:rPr>
              <a:t>"</a:t>
            </a:r>
            <a:r>
              <a:rPr lang="en-US" sz="2000" dirty="0">
                <a:solidFill>
                  <a:srgbClr val="000000"/>
                </a:solidFill>
                <a:highlight>
                  <a:srgbClr val="FFFFFF"/>
                </a:highlight>
                <a:latin typeface="Consolas" panose="020B0609020204030204" pitchFamily="49" charset="0"/>
              </a:rPr>
              <a:t>;</a:t>
            </a:r>
            <a:endParaRPr lang="en-US" sz="2000" dirty="0" smtClean="0">
              <a:solidFill>
                <a:srgbClr val="0000FF"/>
              </a:solidFill>
              <a:highlight>
                <a:srgbClr val="FFFFFF"/>
              </a:highlight>
              <a:latin typeface="Consolas" panose="020B0609020204030204" pitchFamily="49" charset="0"/>
            </a:endParaRPr>
          </a:p>
          <a:p>
            <a:r>
              <a:rPr lang="en-US" sz="2000" dirty="0" smtClean="0">
                <a:solidFill>
                  <a:srgbClr val="0000FF"/>
                </a:solidFill>
                <a:highlight>
                  <a:srgbClr val="FFFFFF"/>
                </a:highlight>
                <a:latin typeface="Consolas" panose="020B0609020204030204" pitchFamily="49" charset="0"/>
              </a:rPr>
              <a:t>await</a:t>
            </a:r>
            <a:r>
              <a:rPr lang="en-US" sz="2000" dirty="0" smtClean="0">
                <a:solidFill>
                  <a:srgbClr val="000000"/>
                </a:solidFill>
                <a:highlight>
                  <a:srgbClr val="FFFFFF"/>
                </a:highlight>
                <a:latin typeface="Consolas" panose="020B0609020204030204" pitchFamily="49" charset="0"/>
              </a:rPr>
              <a:t> </a:t>
            </a:r>
            <a:r>
              <a:rPr lang="en-US" sz="2000" dirty="0" err="1">
                <a:solidFill>
                  <a:srgbClr val="000000"/>
                </a:solidFill>
                <a:highlight>
                  <a:srgbClr val="FFFFFF"/>
                </a:highlight>
                <a:latin typeface="Consolas" panose="020B0609020204030204" pitchFamily="49" charset="0"/>
              </a:rPr>
              <a:t>socket.CancelIOAsync</a:t>
            </a:r>
            <a:r>
              <a:rPr lang="en-US" sz="2000" dirty="0">
                <a:solidFill>
                  <a:srgbClr val="000000"/>
                </a:solidFill>
                <a:highlight>
                  <a:srgbClr val="FFFFFF"/>
                </a:highlight>
                <a:latin typeface="Consolas" panose="020B0609020204030204" pitchFamily="49" charset="0"/>
              </a:rPr>
              <a:t>();</a:t>
            </a:r>
          </a:p>
          <a:p>
            <a:r>
              <a:rPr lang="en-US" sz="2000" dirty="0" err="1" smtClean="0">
                <a:solidFill>
                  <a:srgbClr val="000000"/>
                </a:solidFill>
                <a:highlight>
                  <a:srgbClr val="FFFFFF"/>
                </a:highlight>
                <a:latin typeface="Consolas" panose="020B0609020204030204" pitchFamily="49" charset="0"/>
              </a:rPr>
              <a:t>socket.TransferOwnership</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socketId</a:t>
            </a:r>
            <a:r>
              <a:rPr lang="en-US" sz="2000" dirty="0" smtClean="0">
                <a:solidFill>
                  <a:srgbClr val="000000"/>
                </a:solidFill>
                <a:highlight>
                  <a:srgbClr val="FFFFFF"/>
                </a:highlight>
                <a:latin typeface="Consolas" panose="020B0609020204030204" pitchFamily="49" charset="0"/>
              </a:rPr>
              <a:t>);</a:t>
            </a:r>
          </a:p>
          <a:p>
            <a:r>
              <a:rPr lang="en-US" sz="2000" dirty="0">
                <a:solidFill>
                  <a:srgbClr val="000000"/>
                </a:solidFill>
                <a:highlight>
                  <a:srgbClr val="FFFFFF"/>
                </a:highlight>
                <a:latin typeface="Consolas" panose="020B0609020204030204" pitchFamily="49" charset="0"/>
              </a:rPr>
              <a:t>}</a:t>
            </a:r>
          </a:p>
        </p:txBody>
      </p:sp>
      <p:sp>
        <p:nvSpPr>
          <p:cNvPr id="4" name="Title 3"/>
          <p:cNvSpPr>
            <a:spLocks noGrp="1"/>
          </p:cNvSpPr>
          <p:nvPr>
            <p:ph type="ctrTitle"/>
          </p:nvPr>
        </p:nvSpPr>
        <p:spPr>
          <a:solidFill>
            <a:srgbClr val="0078D7"/>
          </a:solidFill>
        </p:spPr>
        <p:txBody>
          <a:bodyPr/>
          <a:lstStyle/>
          <a:p>
            <a:r>
              <a:rPr lang="en-US" dirty="0" smtClean="0"/>
              <a:t>Transfer socket to broker before app is suspended</a:t>
            </a:r>
            <a:endParaRPr lang="en-US" dirty="0"/>
          </a:p>
        </p:txBody>
      </p:sp>
    </p:spTree>
    <p:extLst>
      <p:ext uri="{BB962C8B-B14F-4D97-AF65-F5344CB8AC3E}">
        <p14:creationId xmlns:p14="http://schemas.microsoft.com/office/powerpoint/2010/main" val="3180012096"/>
      </p:ext>
    </p:extLst>
  </p:cSld>
  <p:clrMapOvr>
    <a:masterClrMapping/>
  </p:clrMapOvr>
  <p:transition advTm="45382">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22.4|14.2|4.1"/>
</p:tagLst>
</file>

<file path=ppt/tags/tag2.xml><?xml version="1.0" encoding="utf-8"?>
<p:tagLst xmlns:a="http://schemas.openxmlformats.org/drawingml/2006/main" xmlns:r="http://schemas.openxmlformats.org/officeDocument/2006/relationships" xmlns:p="http://schemas.openxmlformats.org/presentationml/2006/main">
  <p:tag name="TIMING" val="|30.8|16.1|11.6|8.9"/>
</p:tagLst>
</file>

<file path=ppt/tags/tag3.xml><?xml version="1.0" encoding="utf-8"?>
<p:tagLst xmlns:a="http://schemas.openxmlformats.org/drawingml/2006/main" xmlns:r="http://schemas.openxmlformats.org/officeDocument/2006/relationships" xmlns:p="http://schemas.openxmlformats.org/presentationml/2006/main">
  <p:tag name="TIMING" val="|39"/>
</p:tagLst>
</file>

<file path=ppt/tags/tag4.xml><?xml version="1.0" encoding="utf-8"?>
<p:tagLst xmlns:a="http://schemas.openxmlformats.org/drawingml/2006/main" xmlns:r="http://schemas.openxmlformats.org/officeDocument/2006/relationships" xmlns:p="http://schemas.openxmlformats.org/presentationml/2006/main">
  <p:tag name="TIMING" val="|33.2|24.4|11.9"/>
</p:tagLst>
</file>

<file path=ppt/tags/tag5.xml><?xml version="1.0" encoding="utf-8"?>
<p:tagLst xmlns:a="http://schemas.openxmlformats.org/drawingml/2006/main" xmlns:r="http://schemas.openxmlformats.org/officeDocument/2006/relationships" xmlns:p="http://schemas.openxmlformats.org/presentationml/2006/main">
  <p:tag name="TIMING" val="|21.9"/>
</p:tagLst>
</file>

<file path=ppt/tags/tag6.xml><?xml version="1.0" encoding="utf-8"?>
<p:tagLst xmlns:a="http://schemas.openxmlformats.org/drawingml/2006/main" xmlns:r="http://schemas.openxmlformats.org/officeDocument/2006/relationships" xmlns:p="http://schemas.openxmlformats.org/presentationml/2006/main">
  <p:tag name="TIMING" val="|19.2"/>
</p:tagLst>
</file>

<file path=ppt/tags/tag7.xml><?xml version="1.0" encoding="utf-8"?>
<p:tagLst xmlns:a="http://schemas.openxmlformats.org/drawingml/2006/main" xmlns:r="http://schemas.openxmlformats.org/officeDocument/2006/relationships" xmlns:p="http://schemas.openxmlformats.org/presentationml/2006/main">
  <p:tag name="TIMING" val="|42.4"/>
</p:tagLst>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538F21CB794CB5AEB3CF660EA3F4" ma:contentTypeVersion="3" ma:contentTypeDescription="Create a new document." ma:contentTypeScope="" ma:versionID="830269ba0dbf8b3de79a2610c5a62665">
  <xsd:schema xmlns:xsd="http://www.w3.org/2001/XMLSchema" xmlns:xs="http://www.w3.org/2001/XMLSchema" xmlns:p="http://schemas.microsoft.com/office/2006/metadata/properties" xmlns:ns2="55573bb4-4b1c-43b1-8dfa-67ad595e13e5" targetNamespace="http://schemas.microsoft.com/office/2006/metadata/properties" ma:root="true" ma:fieldsID="3612b664da1eee0248b0d2739137336b" ns2:_="">
    <xsd:import namespace="55573bb4-4b1c-43b1-8dfa-67ad595e13e5"/>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73bb4-4b1c-43b1-8dfa-67ad595e13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ingHintHash xmlns="55573bb4-4b1c-43b1-8dfa-67ad595e13e5">-103767253</SharingHintHash>
    <SharedWithUsers xmlns="55573bb4-4b1c-43b1-8dfa-67ad595e13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DF9A4-4440-4300-B866-4876EB4BD7F0}"/>
</file>

<file path=customXml/itemProps2.xml><?xml version="1.0" encoding="utf-8"?>
<ds:datastoreItem xmlns:ds="http://schemas.openxmlformats.org/officeDocument/2006/customXml" ds:itemID="{F990F116-B58F-4255-B05B-DA3808E0E5C6}"/>
</file>

<file path=customXml/itemProps3.xml><?xml version="1.0" encoding="utf-8"?>
<ds:datastoreItem xmlns:ds="http://schemas.openxmlformats.org/officeDocument/2006/customXml" ds:itemID="{758FDAC0-319D-4A54-8D8E-1D42CB1F8004}"/>
</file>

<file path=docProps/app.xml><?xml version="1.0" encoding="utf-8"?>
<Properties xmlns="http://schemas.openxmlformats.org/officeDocument/2006/extended-properties" xmlns:vt="http://schemas.openxmlformats.org/officeDocument/2006/docPropsVTypes">
  <Template/>
  <TotalTime>438</TotalTime>
  <Words>2356</Words>
  <Application>Microsoft Office PowerPoint</Application>
  <PresentationFormat>Custom</PresentationFormat>
  <Paragraphs>319</Paragraphs>
  <Slides>38</Slides>
  <Notes>16</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ＭＳ Ｐゴシック</vt:lpstr>
      <vt:lpstr>Arial</vt:lpstr>
      <vt:lpstr>Avenir LT Pro 45 Book</vt:lpstr>
      <vt:lpstr>Consolas</vt:lpstr>
      <vt:lpstr>Segoe UI</vt:lpstr>
      <vt:lpstr>Segoe UI Light</vt:lpstr>
      <vt:lpstr>5-30629_Build_Template_WHITE</vt:lpstr>
      <vt:lpstr>5-30629_Build_Template_DARK BLUE</vt:lpstr>
      <vt:lpstr>PowerPoint Presentation</vt:lpstr>
      <vt:lpstr>Building Faster, More Capable Cloud-powered Apps in Windows 10</vt:lpstr>
      <vt:lpstr>What is this talk about?</vt:lpstr>
      <vt:lpstr>Cloud-Powered Apps</vt:lpstr>
      <vt:lpstr>Outline </vt:lpstr>
      <vt:lpstr>Providing a Client Certificate</vt:lpstr>
      <vt:lpstr>Sockets in the Background</vt:lpstr>
      <vt:lpstr>Associate socket with background task at creation </vt:lpstr>
      <vt:lpstr>Transfer socket to broker before app is suspended</vt:lpstr>
      <vt:lpstr>Background task activated when activity occurs on socket</vt:lpstr>
      <vt:lpstr>Foreground app recovers socket upon launch/resume</vt:lpstr>
      <vt:lpstr>Outline </vt:lpstr>
      <vt:lpstr>Lower Overhead Writes in Sockets</vt:lpstr>
      <vt:lpstr>Basic programming pattern</vt:lpstr>
      <vt:lpstr>Cross-language high performance (Windows 10)</vt:lpstr>
      <vt:lpstr>Important considerations</vt:lpstr>
      <vt:lpstr>Demo  Batched Sends in UAP app </vt:lpstr>
      <vt:lpstr>Outline </vt:lpstr>
      <vt:lpstr>Windows.Web.Http API</vt:lpstr>
      <vt:lpstr>Windows.Web.Http API gets HTTP/2 support in Windows 10!</vt:lpstr>
      <vt:lpstr>HTTP/2: A faster web experience</vt:lpstr>
      <vt:lpstr>HTTP/2 in Windows.Web.Http</vt:lpstr>
      <vt:lpstr>Control client HTTP version</vt:lpstr>
      <vt:lpstr>Demo  HTTP 1.1 vs HTTP 2.0 in a UAP app </vt:lpstr>
      <vt:lpstr>Outline </vt:lpstr>
      <vt:lpstr>Windows.Networking.BackgroundTransfer</vt:lpstr>
      <vt:lpstr>Windows 10 adds Post-processing Support to Background Transfer API</vt:lpstr>
      <vt:lpstr>What is Post-processing?</vt:lpstr>
      <vt:lpstr>Why use Post-processing? </vt:lpstr>
      <vt:lpstr>Windows 8.1</vt:lpstr>
      <vt:lpstr>Create a background task and completion trigger</vt:lpstr>
      <vt:lpstr>Link the background task to the transfers</vt:lpstr>
      <vt:lpstr>Background task code sample</vt:lpstr>
      <vt:lpstr>Post-processing– Important Considerations</vt:lpstr>
      <vt:lpstr>Demo  Post-processing of background transfer in UAP app </vt:lpstr>
      <vt:lpstr>Other Networking API Improvements</vt:lpstr>
      <vt:lpstr>Thank you!</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2015: Networking API Improvements</dc:title>
  <dc:subject>Build 2015</dc:subject>
  <dc:creator>&lt;Speaker name here&gt;</dc:creator>
  <cp:keywords>Build 2015</cp:keywords>
  <dc:description>Template: Mitchell Derrey, Silver Fox Productions
Formatting: 
Audience Type:</dc:description>
  <cp:lastModifiedBy>Clint Rutkas</cp:lastModifiedBy>
  <cp:revision>42</cp:revision>
  <dcterms:created xsi:type="dcterms:W3CDTF">2015-02-12T17:51:17Z</dcterms:created>
  <dcterms:modified xsi:type="dcterms:W3CDTF">2015-04-23T20:40:03Z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0x0101009FCA538F21CB794CB5AEB3CF660EA3F4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