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 id="2147484278" r:id="rId5"/>
  </p:sldMasterIdLst>
  <p:notesMasterIdLst>
    <p:notesMasterId r:id="rId18"/>
  </p:notesMasterIdLst>
  <p:handoutMasterIdLst>
    <p:handoutMasterId r:id="rId19"/>
  </p:handoutMasterIdLst>
  <p:sldIdLst>
    <p:sldId id="256" r:id="rId6"/>
    <p:sldId id="303" r:id="rId7"/>
    <p:sldId id="324" r:id="rId8"/>
    <p:sldId id="319" r:id="rId9"/>
    <p:sldId id="306" r:id="rId10"/>
    <p:sldId id="315" r:id="rId11"/>
    <p:sldId id="316" r:id="rId12"/>
    <p:sldId id="323" r:id="rId13"/>
    <p:sldId id="320" r:id="rId14"/>
    <p:sldId id="322" r:id="rId15"/>
    <p:sldId id="321" r:id="rId16"/>
    <p:sldId id="304" r:id="rId17"/>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2015 Breakout Template" id="{D75A0D65-BF15-4822-BC6D-74C66FDCD9EE}">
          <p14:sldIdLst>
            <p14:sldId id="256"/>
            <p14:sldId id="303"/>
            <p14:sldId id="324"/>
            <p14:sldId id="319"/>
            <p14:sldId id="306"/>
            <p14:sldId id="315"/>
            <p14:sldId id="316"/>
            <p14:sldId id="323"/>
            <p14:sldId id="320"/>
            <p14:sldId id="322"/>
            <p14:sldId id="321"/>
            <p14:sldId id="304"/>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2" clrIdx="3">
    <p:extLst>
      <p:ext uri="{19B8F6BF-5375-455C-9EA6-DF929625EA0E}">
        <p15:presenceInfo xmlns:p15="http://schemas.microsoft.com/office/powerpoint/2012/main" userId="S-1-5-21-2127521184-1604012920-1887927527-65006" providerId="AD"/>
      </p:ext>
    </p:extLst>
  </p:cmAuthor>
  <p:cmAuthor id="4" name="Cameron Lerum" initials="CL" lastIdx="2" clrIdx="4">
    <p:extLst>
      <p:ext uri="{19B8F6BF-5375-455C-9EA6-DF929625EA0E}">
        <p15:presenceInfo xmlns:p15="http://schemas.microsoft.com/office/powerpoint/2012/main" userId="S-1-5-21-2127521184-1604012920-1887927527-644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88F"/>
    <a:srgbClr val="00176B"/>
    <a:srgbClr val="E3008C"/>
    <a:srgbClr val="FFB900"/>
    <a:srgbClr val="107C10"/>
    <a:srgbClr val="FFFFFF"/>
    <a:srgbClr val="232832"/>
    <a:srgbClr val="525252"/>
    <a:srgbClr val="000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1" autoAdjust="0"/>
    <p:restoredTop sz="96323" autoAdjust="0"/>
  </p:normalViewPr>
  <p:slideViewPr>
    <p:cSldViewPr>
      <p:cViewPr varScale="1">
        <p:scale>
          <a:sx n="84" d="100"/>
          <a:sy n="84" d="100"/>
        </p:scale>
        <p:origin x="462" y="78"/>
      </p:cViewPr>
      <p:guideLst/>
    </p:cSldViewPr>
  </p:slideViewPr>
  <p:outlineViewPr>
    <p:cViewPr>
      <p:scale>
        <a:sx n="33" d="100"/>
        <a:sy n="33" d="100"/>
      </p:scale>
      <p:origin x="0" y="-852"/>
    </p:cViewPr>
  </p:outlineViewPr>
  <p:notesTextViewPr>
    <p:cViewPr>
      <p:scale>
        <a:sx n="100" d="100"/>
        <a:sy n="100" d="100"/>
      </p:scale>
      <p:origin x="0" y="0"/>
    </p:cViewPr>
  </p:notesTextViewPr>
  <p:sorterViewPr>
    <p:cViewPr>
      <p:scale>
        <a:sx n="75" d="100"/>
        <a:sy n="75" d="100"/>
      </p:scale>
      <p:origin x="0" y="0"/>
    </p:cViewPr>
  </p:sorterViewPr>
  <p:notesViewPr>
    <p:cSldViewPr showGuides="1">
      <p:cViewPr varScale="1">
        <p:scale>
          <a:sx n="83" d="100"/>
          <a:sy n="83" d="100"/>
        </p:scale>
        <p:origin x="299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r>
              <a:rPr lang="en-US" dirty="0" smtClean="0">
                <a:latin typeface="Segoe UI" pitchFamily="34" charset="0"/>
              </a:rPr>
              <a:t>Build 2015</a:t>
            </a:r>
            <a:endParaRPr lang="en-US" dirty="0">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8D045D-9A66-44E7-900A-FC6D0BD4E54A}" type="datetime8">
              <a:rPr lang="en-US" smtClean="0">
                <a:latin typeface="Segoe UI" pitchFamily="34" charset="0"/>
              </a:rPr>
              <a:t>4/12/2015 8:59 AM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latin typeface="Segoe UI" pitchFamily="34" charset="0"/>
              </a:rPr>
              <a:t>Build 2015</a:t>
            </a:r>
            <a:endParaRPr lang="en-US" dirty="0">
              <a:latin typeface="Segoe UI" pitchFamily="34" charset="0"/>
            </a:endParaRPr>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EEC551-8CDA-4EB6-89BB-2A86C9F091C8}" type="datetime8">
              <a:rPr lang="en-US" smtClean="0"/>
              <a:t>4/12/2015 8:59 AM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2015</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F00D60D-1703-4D24-8308-FEE06A50A69C}" type="datetime1">
              <a:rPr lang="en-US" smtClean="0"/>
              <a:t>4/12/2015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dirty="0"/>
          </a:p>
        </p:txBody>
      </p:sp>
    </p:spTree>
    <p:extLst>
      <p:ext uri="{BB962C8B-B14F-4D97-AF65-F5344CB8AC3E}">
        <p14:creationId xmlns:p14="http://schemas.microsoft.com/office/powerpoint/2010/main" val="1357700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t>4/12/2015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7" name="Header Placeholder 6"/>
          <p:cNvSpPr>
            <a:spLocks noGrp="1"/>
          </p:cNvSpPr>
          <p:nvPr>
            <p:ph type="hdr" sz="quarter" idx="13"/>
          </p:nvPr>
        </p:nvSpPr>
        <p:spPr/>
        <p:txBody>
          <a:bodyPr/>
          <a:lstStyle/>
          <a:p>
            <a:r>
              <a:rPr lang="en-US" dirty="0" smtClean="0"/>
              <a:t>Build 2014</a:t>
            </a:r>
            <a:endParaRPr lang="en-US" dirty="0"/>
          </a:p>
        </p:txBody>
      </p:sp>
    </p:spTree>
    <p:extLst>
      <p:ext uri="{BB962C8B-B14F-4D97-AF65-F5344CB8AC3E}">
        <p14:creationId xmlns:p14="http://schemas.microsoft.com/office/powerpoint/2010/main" val="37381805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9834113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8446005"/>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345222"/>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1952510109"/>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a:t>
            </a:r>
            <a:r>
              <a:rPr lang="en-US" sz="700" dirty="0" smtClean="0">
                <a:gradFill>
                  <a:gsLst>
                    <a:gs pos="0">
                      <a:schemeClr val="tx1"/>
                    </a:gs>
                    <a:gs pos="100000">
                      <a:schemeClr val="tx1"/>
                    </a:gs>
                  </a:gsLst>
                  <a:lin ang="5400000" scaled="0"/>
                </a:gradFill>
                <a:cs typeface="Segoe UI" pitchFamily="34" charset="0"/>
              </a:rPr>
              <a:t>2015 </a:t>
            </a:r>
            <a:r>
              <a:rPr lang="en-US" sz="700" dirty="0">
                <a:gradFill>
                  <a:gsLst>
                    <a:gs pos="0">
                      <a:schemeClr val="tx1"/>
                    </a:gs>
                    <a:gs pos="100000">
                      <a:schemeClr val="tx1"/>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291092407"/>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51294812"/>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8296964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6933025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17427232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6705279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72681261"/>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678278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317534115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3480475423"/>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3035042549"/>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6648442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2348856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62707096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44361490"/>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51226347"/>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7679095"/>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9914465"/>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1704966"/>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05610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3792484346"/>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61174825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1281390374"/>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20628718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7928033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365287442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6" Type="http://schemas.openxmlformats.org/officeDocument/2006/relationships/image" Target="../media/image1.png"/><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2.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73" r:id="rId10"/>
    <p:sldLayoutId id="2147484274" r:id="rId11"/>
    <p:sldLayoutId id="2147484275" r:id="rId12"/>
    <p:sldLayoutId id="2147484276" r:id="rId13"/>
    <p:sldLayoutId id="2147484277" r:id="rId14"/>
    <p:sldLayoutId id="2147484263" r:id="rId15"/>
    <p:sldLayoutId id="2147484307" r:id="rId16"/>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6"/>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1553714132"/>
      </p:ext>
    </p:extLst>
  </p:cSld>
  <p:clrMap bg1="dk1" tx1="lt1" bg2="dk2" tx2="lt2" accent1="accent1" accent2="accent2" accent3="accent3" accent4="accent4" accent5="accent5" accent6="accent6" hlink="hlink" folHlink="folHlink"/>
  <p:sldLayoutIdLst>
    <p:sldLayoutId id="2147484294" r:id="rId1"/>
    <p:sldLayoutId id="2147484295" r:id="rId2"/>
    <p:sldLayoutId id="2147484296" r:id="rId3"/>
    <p:sldLayoutId id="2147484297" r:id="rId4"/>
    <p:sldLayoutId id="2147484298" r:id="rId5"/>
    <p:sldLayoutId id="2147484299" r:id="rId6"/>
    <p:sldLayoutId id="2147484300" r:id="rId7"/>
    <p:sldLayoutId id="2147484301" r:id="rId8"/>
    <p:sldLayoutId id="2147484302" r:id="rId9"/>
    <p:sldLayoutId id="2147484303" r:id="rId10"/>
    <p:sldLayoutId id="2147484306" r:id="rId11"/>
    <p:sldLayoutId id="2147484304" r:id="rId12"/>
    <p:sldLayoutId id="2147484305" r:id="rId13"/>
    <p:sldLayoutId id="2147484308" r:id="rId1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microsoft.com/Language" TargetMode="External"/><Relationship Id="rId2" Type="http://schemas.openxmlformats.org/officeDocument/2006/relationships/hyperlink" Target="http://www.microsofttranslator.com/dev"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aka.ms/numbers" TargetMode="External"/><Relationship Id="rId2" Type="http://schemas.openxmlformats.org/officeDocument/2006/relationships/hyperlink" Target="http://aka.ms/datetime" TargetMode="External"/><Relationship Id="rId1" Type="http://schemas.openxmlformats.org/officeDocument/2006/relationships/slideLayout" Target="../slideLayouts/slideLayout3.xml"/><Relationship Id="rId4" Type="http://schemas.openxmlformats.org/officeDocument/2006/relationships/hyperlink" Target="http://aka.ms/apploc"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hyperlink" Target="http://aka.ms/matblog" TargetMode="External"/><Relationship Id="rId2" Type="http://schemas.openxmlformats.org/officeDocument/2006/relationships/hyperlink" Target="http://aka.ms/matinstallv4" TargetMode="External"/><Relationship Id="rId1" Type="http://schemas.openxmlformats.org/officeDocument/2006/relationships/slideLayout" Target="../slideLayouts/slideLayout3.xml"/><Relationship Id="rId4" Type="http://schemas.openxmlformats.org/officeDocument/2006/relationships/hyperlink" Target="http://aka.ms/matvoi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282283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3921073"/>
          </a:xfrm>
        </p:spPr>
        <p:txBody>
          <a:bodyPr/>
          <a:lstStyle/>
          <a:p>
            <a:pPr marL="0" indent="0">
              <a:buNone/>
            </a:pPr>
            <a:r>
              <a:rPr lang="en-US" dirty="0">
                <a:hlinkClick r:id="rId2"/>
              </a:rPr>
              <a:t>http://</a:t>
            </a:r>
            <a:r>
              <a:rPr lang="en-US" dirty="0" smtClean="0">
                <a:hlinkClick r:id="rId2"/>
              </a:rPr>
              <a:t>www.MicrosoftTranslator.com/dev</a:t>
            </a:r>
            <a:endParaRPr lang="en-US" dirty="0" smtClean="0"/>
          </a:p>
          <a:p>
            <a:pPr marL="0" indent="0">
              <a:buNone/>
            </a:pPr>
            <a:r>
              <a:rPr lang="en-US" dirty="0" smtClean="0"/>
              <a:t>Microsoft </a:t>
            </a:r>
            <a:r>
              <a:rPr lang="en-US" dirty="0"/>
              <a:t>Translator Developer </a:t>
            </a:r>
            <a:r>
              <a:rPr lang="en-US" dirty="0" smtClean="0"/>
              <a:t>Site</a:t>
            </a:r>
          </a:p>
          <a:p>
            <a:pPr marL="0" indent="0">
              <a:buNone/>
            </a:pPr>
            <a:endParaRPr lang="en-US" sz="2800" dirty="0" smtClean="0">
              <a:hlinkClick r:id="rId3"/>
            </a:endParaRPr>
          </a:p>
          <a:p>
            <a:pPr marL="0" indent="0">
              <a:buNone/>
            </a:pPr>
            <a:r>
              <a:rPr lang="en-US" dirty="0" smtClean="0">
                <a:hlinkClick r:id="rId3"/>
              </a:rPr>
              <a:t>http</a:t>
            </a:r>
            <a:r>
              <a:rPr lang="en-US" dirty="0">
                <a:hlinkClick r:id="rId3"/>
              </a:rPr>
              <a:t>://</a:t>
            </a:r>
            <a:r>
              <a:rPr lang="en-US" dirty="0" smtClean="0">
                <a:hlinkClick r:id="rId3"/>
              </a:rPr>
              <a:t>www.microsoft.com/Language</a:t>
            </a:r>
            <a:endParaRPr lang="en-US" dirty="0" smtClean="0"/>
          </a:p>
          <a:p>
            <a:pPr marL="0" indent="0">
              <a:buNone/>
            </a:pPr>
            <a:r>
              <a:rPr lang="en-US" dirty="0"/>
              <a:t>Microsoft Language Portal</a:t>
            </a:r>
          </a:p>
          <a:p>
            <a:pPr marL="0" indent="0">
              <a:buNone/>
            </a:pPr>
            <a:endParaRPr lang="en-US" dirty="0" smtClean="0"/>
          </a:p>
        </p:txBody>
      </p:sp>
      <p:sp>
        <p:nvSpPr>
          <p:cNvPr id="2" name="Title 1"/>
          <p:cNvSpPr>
            <a:spLocks noGrp="1"/>
          </p:cNvSpPr>
          <p:nvPr>
            <p:ph type="title"/>
          </p:nvPr>
        </p:nvSpPr>
        <p:spPr/>
        <p:txBody>
          <a:bodyPr/>
          <a:lstStyle/>
          <a:p>
            <a:r>
              <a:rPr lang="en-US" dirty="0" smtClean="0"/>
              <a:t>Translation Resources</a:t>
            </a:r>
            <a:endParaRPr lang="en-US" dirty="0"/>
          </a:p>
        </p:txBody>
      </p:sp>
    </p:spTree>
    <p:extLst>
      <p:ext uri="{BB962C8B-B14F-4D97-AF65-F5344CB8AC3E}">
        <p14:creationId xmlns:p14="http://schemas.microsoft.com/office/powerpoint/2010/main" val="2190729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5072158"/>
          </a:xfrm>
        </p:spPr>
        <p:txBody>
          <a:bodyPr/>
          <a:lstStyle/>
          <a:p>
            <a:pPr marL="0" indent="0">
              <a:buNone/>
            </a:pPr>
            <a:r>
              <a:rPr lang="en-US" dirty="0" smtClean="0">
                <a:hlinkClick r:id="rId2" tooltip="http://aka.ms/datetime"/>
              </a:rPr>
              <a:t>http</a:t>
            </a:r>
            <a:r>
              <a:rPr lang="en-US" dirty="0">
                <a:hlinkClick r:id="rId2" tooltip="http://aka.ms/datetime"/>
              </a:rPr>
              <a:t>://</a:t>
            </a:r>
            <a:r>
              <a:rPr lang="en-US" dirty="0" smtClean="0">
                <a:hlinkClick r:id="rId2" tooltip="http://aka.ms/datetime"/>
              </a:rPr>
              <a:t>aka.ms/datetime</a:t>
            </a:r>
            <a:endParaRPr lang="en-US" dirty="0"/>
          </a:p>
          <a:p>
            <a:pPr marL="0" indent="0">
              <a:buNone/>
            </a:pPr>
            <a:r>
              <a:rPr lang="en-US" dirty="0"/>
              <a:t>Date and time formatting </a:t>
            </a:r>
            <a:r>
              <a:rPr lang="en-US" dirty="0" smtClean="0"/>
              <a:t>sample</a:t>
            </a:r>
          </a:p>
          <a:p>
            <a:pPr marL="0" indent="0">
              <a:buNone/>
            </a:pPr>
            <a:endParaRPr lang="en-US" sz="2800" dirty="0"/>
          </a:p>
          <a:p>
            <a:pPr marL="0" indent="0">
              <a:buNone/>
            </a:pPr>
            <a:r>
              <a:rPr lang="en-US" dirty="0" smtClean="0">
                <a:hlinkClick r:id="rId3" tooltip="http://aka.ms/numbers"/>
              </a:rPr>
              <a:t>http</a:t>
            </a:r>
            <a:r>
              <a:rPr lang="en-US" dirty="0">
                <a:hlinkClick r:id="rId3" tooltip="http://aka.ms/numbers"/>
              </a:rPr>
              <a:t>://aka.ms/numbers</a:t>
            </a:r>
            <a:endParaRPr lang="en-US" dirty="0"/>
          </a:p>
          <a:p>
            <a:pPr marL="0" indent="0">
              <a:buNone/>
            </a:pPr>
            <a:r>
              <a:rPr lang="en-US" dirty="0" smtClean="0"/>
              <a:t>Number </a:t>
            </a:r>
            <a:r>
              <a:rPr lang="en-US" dirty="0"/>
              <a:t>formatting and parsing </a:t>
            </a:r>
            <a:r>
              <a:rPr lang="en-US" dirty="0" smtClean="0"/>
              <a:t>sample</a:t>
            </a:r>
          </a:p>
          <a:p>
            <a:pPr marL="0" indent="0">
              <a:buNone/>
            </a:pPr>
            <a:endParaRPr lang="en-US" sz="2800" dirty="0">
              <a:hlinkClick r:id="rId3" tooltip="http://aka.ms/numbers"/>
            </a:endParaRPr>
          </a:p>
          <a:p>
            <a:pPr marL="0" indent="0">
              <a:buNone/>
            </a:pPr>
            <a:r>
              <a:rPr lang="en-US" dirty="0" smtClean="0">
                <a:hlinkClick r:id="rId4" tooltip="http://aka.ms/apploc"/>
              </a:rPr>
              <a:t>http</a:t>
            </a:r>
            <a:r>
              <a:rPr lang="en-US" dirty="0">
                <a:hlinkClick r:id="rId4" tooltip="http://aka.ms/apploc"/>
              </a:rPr>
              <a:t>://aka.ms/apploc</a:t>
            </a:r>
            <a:endParaRPr lang="en-US" dirty="0"/>
          </a:p>
          <a:p>
            <a:pPr marL="0" indent="0">
              <a:buNone/>
            </a:pPr>
            <a:r>
              <a:rPr lang="en-US" dirty="0"/>
              <a:t>Application resources and localization </a:t>
            </a:r>
            <a:r>
              <a:rPr lang="en-US" dirty="0" smtClean="0"/>
              <a:t>sample</a:t>
            </a:r>
            <a:endParaRPr lang="en-US" dirty="0"/>
          </a:p>
        </p:txBody>
      </p:sp>
      <p:sp>
        <p:nvSpPr>
          <p:cNvPr id="2" name="Title 1"/>
          <p:cNvSpPr>
            <a:spLocks noGrp="1"/>
          </p:cNvSpPr>
          <p:nvPr>
            <p:ph type="title"/>
          </p:nvPr>
        </p:nvSpPr>
        <p:spPr/>
        <p:txBody>
          <a:bodyPr/>
          <a:lstStyle/>
          <a:p>
            <a:r>
              <a:rPr lang="en-US" dirty="0" smtClean="0"/>
              <a:t>Localization Samples</a:t>
            </a:r>
            <a:endParaRPr lang="en-US" dirty="0"/>
          </a:p>
        </p:txBody>
      </p:sp>
    </p:spTree>
    <p:extLst>
      <p:ext uri="{BB962C8B-B14F-4D97-AF65-F5344CB8AC3E}">
        <p14:creationId xmlns:p14="http://schemas.microsoft.com/office/powerpoint/2010/main" val="1719396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129567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smtClean="0"/>
              <a:t>2-90</a:t>
            </a:r>
            <a:endParaRPr lang="en-US" dirty="0"/>
          </a:p>
        </p:txBody>
      </p:sp>
      <p:sp>
        <p:nvSpPr>
          <p:cNvPr id="2" name="Title 1"/>
          <p:cNvSpPr>
            <a:spLocks noGrp="1"/>
          </p:cNvSpPr>
          <p:nvPr>
            <p:ph type="title"/>
          </p:nvPr>
        </p:nvSpPr>
        <p:spPr/>
        <p:txBody>
          <a:bodyPr/>
          <a:lstStyle/>
          <a:p>
            <a:r>
              <a:rPr lang="en-US" dirty="0" smtClean="0"/>
              <a:t>Localizing</a:t>
            </a:r>
            <a:r>
              <a:rPr lang="en-US" b="1" dirty="0" smtClean="0"/>
              <a:t> </a:t>
            </a:r>
            <a:r>
              <a:rPr lang="en-US" dirty="0"/>
              <a:t>Windows </a:t>
            </a:r>
            <a:r>
              <a:rPr lang="en-US" dirty="0" smtClean="0"/>
              <a:t>UAP apps using </a:t>
            </a:r>
            <a:r>
              <a:rPr lang="en-US" dirty="0"/>
              <a:t>the </a:t>
            </a:r>
            <a:r>
              <a:rPr lang="en-US" dirty="0" smtClean="0"/>
              <a:t/>
            </a:r>
            <a:br>
              <a:rPr lang="en-US" dirty="0" smtClean="0"/>
            </a:br>
            <a:r>
              <a:rPr lang="en-US" dirty="0" smtClean="0"/>
              <a:t>Multilingual </a:t>
            </a:r>
            <a:r>
              <a:rPr lang="en-US" dirty="0"/>
              <a:t>App Toolkit</a:t>
            </a:r>
          </a:p>
        </p:txBody>
      </p:sp>
      <p:sp>
        <p:nvSpPr>
          <p:cNvPr id="3" name="Subtitle 2"/>
          <p:cNvSpPr>
            <a:spLocks noGrp="1"/>
          </p:cNvSpPr>
          <p:nvPr>
            <p:ph type="body" sz="quarter" idx="13"/>
          </p:nvPr>
        </p:nvSpPr>
        <p:spPr>
          <a:xfrm>
            <a:off x="274702" y="307621"/>
            <a:ext cx="3656013" cy="1249573"/>
          </a:xfrm>
        </p:spPr>
        <p:txBody>
          <a:bodyPr/>
          <a:lstStyle/>
          <a:p>
            <a:r>
              <a:rPr lang="en-US" dirty="0" smtClean="0"/>
              <a:t>Cameron Lerum</a:t>
            </a:r>
          </a:p>
          <a:p>
            <a:r>
              <a:rPr lang="en-US" dirty="0" smtClean="0"/>
              <a:t>Sr. Program Manager</a:t>
            </a:r>
          </a:p>
          <a:p>
            <a:r>
              <a:rPr lang="en-US" dirty="0" smtClean="0"/>
              <a:t>Operating Systems Group</a:t>
            </a:r>
          </a:p>
        </p:txBody>
      </p:sp>
      <p:sp>
        <p:nvSpPr>
          <p:cNvPr id="5" name="Subtitle 2"/>
          <p:cNvSpPr txBox="1">
            <a:spLocks/>
          </p:cNvSpPr>
          <p:nvPr/>
        </p:nvSpPr>
        <p:spPr>
          <a:xfrm>
            <a:off x="8275637" y="291746"/>
            <a:ext cx="3656013" cy="1249573"/>
          </a:xfrm>
          <a:prstGeom prst="rect">
            <a:avLst/>
          </a:prstGeom>
        </p:spPr>
        <p:txBody>
          <a:bodyPr vert="horz" wrap="square" lIns="182880" tIns="146304" rIns="182880" bIns="146304" rtlCol="0">
            <a:spAutoFit/>
          </a:bodyPr>
          <a:lstStyle>
            <a:lvl1pPr marL="0" marR="0" indent="0" algn="l" defTabSz="932742" rtl="0" eaLnBrk="1" fontAlgn="auto" latinLnBrk="0" hangingPunct="1">
              <a:lnSpc>
                <a:spcPct val="90000"/>
              </a:lnSpc>
              <a:spcBef>
                <a:spcPct val="20000"/>
              </a:spcBef>
              <a:spcAft>
                <a:spcPts val="0"/>
              </a:spcAft>
              <a:buClrTx/>
              <a:buSzPct val="90000"/>
              <a:buFont typeface="Arial" pitchFamily="34" charset="0"/>
              <a:buNone/>
              <a:tabLst/>
              <a:defRPr sz="2000" kern="1200" spc="0" baseline="0">
                <a:gradFill>
                  <a:gsLst>
                    <a:gs pos="1250">
                      <a:schemeClr val="tx1"/>
                    </a:gs>
                    <a:gs pos="100000">
                      <a:schemeClr val="tx1"/>
                    </a:gs>
                  </a:gsLst>
                  <a:lin ang="5400000" scaled="0"/>
                </a:gradFill>
                <a:latin typeface="+mn-lt"/>
                <a:ea typeface="+mn-ea"/>
                <a:cs typeface="+mn-cs"/>
              </a:defRPr>
            </a:lvl1pPr>
            <a:lvl2pPr marL="342900" marR="0" indent="0" algn="l" defTabSz="932742" rtl="0" eaLnBrk="1" fontAlgn="auto" latinLnBrk="0" hangingPunct="1">
              <a:lnSpc>
                <a:spcPct val="90000"/>
              </a:lnSpc>
              <a:spcBef>
                <a:spcPct val="20000"/>
              </a:spcBef>
              <a:spcAft>
                <a:spcPts val="0"/>
              </a:spcAft>
              <a:buClrTx/>
              <a:buSzPct val="90000"/>
              <a:buFont typeface="Arial" pitchFamily="34" charset="0"/>
              <a:buNone/>
              <a:tabLst/>
              <a:defRPr sz="2000" kern="1200" spc="0" baseline="0">
                <a:gradFill>
                  <a:gsLst>
                    <a:gs pos="1250">
                      <a:schemeClr val="tx1"/>
                    </a:gs>
                    <a:gs pos="100000">
                      <a:schemeClr val="tx1"/>
                    </a:gs>
                  </a:gsLst>
                  <a:lin ang="5400000" scaled="0"/>
                </a:gradFill>
                <a:latin typeface="+mn-lt"/>
                <a:ea typeface="+mn-ea"/>
                <a:cs typeface="+mn-cs"/>
              </a:defRPr>
            </a:lvl2pPr>
            <a:lvl3pPr marL="571500" marR="0" indent="0" algn="l" defTabSz="932742" rtl="0" eaLnBrk="1" fontAlgn="auto" latinLnBrk="0" hangingPunct="1">
              <a:lnSpc>
                <a:spcPct val="90000"/>
              </a:lnSpc>
              <a:spcBef>
                <a:spcPct val="20000"/>
              </a:spcBef>
              <a:spcAft>
                <a:spcPts val="0"/>
              </a:spcAft>
              <a:buClrTx/>
              <a:buSzPct val="90000"/>
              <a:buFont typeface="Arial" pitchFamily="34" charset="0"/>
              <a:buNone/>
              <a:tabLst/>
              <a:defRPr sz="2000" kern="1200" spc="0" baseline="0">
                <a:gradFill>
                  <a:gsLst>
                    <a:gs pos="1250">
                      <a:schemeClr val="tx1"/>
                    </a:gs>
                    <a:gs pos="100000">
                      <a:schemeClr val="tx1"/>
                    </a:gs>
                  </a:gsLst>
                  <a:lin ang="5400000" scaled="0"/>
                </a:gradFill>
                <a:latin typeface="+mn-lt"/>
                <a:ea typeface="+mn-ea"/>
                <a:cs typeface="+mn-cs"/>
              </a:defRPr>
            </a:lvl3pPr>
            <a:lvl4pPr marL="800100" marR="0" indent="0" algn="l" defTabSz="932742" rtl="0" eaLnBrk="1" fontAlgn="auto" latinLnBrk="0" hangingPunct="1">
              <a:lnSpc>
                <a:spcPct val="90000"/>
              </a:lnSpc>
              <a:spcBef>
                <a:spcPct val="20000"/>
              </a:spcBef>
              <a:spcAft>
                <a:spcPts val="0"/>
              </a:spcAft>
              <a:buClrTx/>
              <a:buSzPct val="90000"/>
              <a:buFont typeface="Arial" pitchFamily="34" charset="0"/>
              <a:buNone/>
              <a:tabLst/>
              <a:defRPr sz="2000" kern="1200" spc="0" baseline="0">
                <a:gradFill>
                  <a:gsLst>
                    <a:gs pos="1250">
                      <a:schemeClr val="tx1"/>
                    </a:gs>
                    <a:gs pos="100000">
                      <a:schemeClr val="tx1"/>
                    </a:gs>
                  </a:gsLst>
                  <a:lin ang="5400000" scaled="0"/>
                </a:gradFill>
                <a:latin typeface="+mn-lt"/>
                <a:ea typeface="+mn-ea"/>
                <a:cs typeface="+mn-cs"/>
              </a:defRPr>
            </a:lvl4pPr>
            <a:lvl5pPr marL="1028700" marR="0" indent="0" algn="l" defTabSz="932742" rtl="0" eaLnBrk="1" fontAlgn="auto" latinLnBrk="0" hangingPunct="1">
              <a:lnSpc>
                <a:spcPct val="90000"/>
              </a:lnSpc>
              <a:spcBef>
                <a:spcPct val="20000"/>
              </a:spcBef>
              <a:spcAft>
                <a:spcPts val="0"/>
              </a:spcAft>
              <a:buClrTx/>
              <a:buSzPct val="90000"/>
              <a:buFont typeface="Arial" pitchFamily="34" charset="0"/>
              <a:buNone/>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r>
              <a:rPr lang="en-US" dirty="0"/>
              <a:t>Francis </a:t>
            </a:r>
            <a:r>
              <a:rPr lang="en-US" dirty="0" smtClean="0"/>
              <a:t>Zhou</a:t>
            </a:r>
          </a:p>
          <a:p>
            <a:pPr algn="r"/>
            <a:r>
              <a:rPr lang="en-US" dirty="0" smtClean="0"/>
              <a:t>Sr. Program Manager</a:t>
            </a:r>
          </a:p>
          <a:p>
            <a:pPr algn="r"/>
            <a:r>
              <a:rPr lang="en-US" dirty="0" smtClean="0"/>
              <a:t>Developer </a:t>
            </a:r>
            <a:r>
              <a:rPr lang="en-US" dirty="0"/>
              <a:t>Platform</a:t>
            </a:r>
            <a:endParaRPr lang="en-US" dirty="0" smtClean="0"/>
          </a:p>
        </p:txBody>
      </p:sp>
    </p:spTree>
    <p:extLst>
      <p:ext uri="{BB962C8B-B14F-4D97-AF65-F5344CB8AC3E}">
        <p14:creationId xmlns:p14="http://schemas.microsoft.com/office/powerpoint/2010/main" val="390416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Developers focus on features, not languages</a:t>
            </a:r>
          </a:p>
          <a:p>
            <a:r>
              <a:rPr lang="en-US" dirty="0"/>
              <a:t>Seamless localization workflow</a:t>
            </a:r>
          </a:p>
          <a:p>
            <a:r>
              <a:rPr lang="en-US" dirty="0"/>
              <a:t>Instant access to translation services</a:t>
            </a:r>
          </a:p>
          <a:p>
            <a:r>
              <a:rPr lang="en-US" dirty="0"/>
              <a:t>Enables community and professional </a:t>
            </a:r>
            <a:r>
              <a:rPr lang="en-US" dirty="0" smtClean="0"/>
              <a:t>services</a:t>
            </a:r>
            <a:endParaRPr lang="en-US" dirty="0"/>
          </a:p>
        </p:txBody>
      </p:sp>
      <p:pic>
        <p:nvPicPr>
          <p:cNvPr id="5" name="Picture Placeholder 4"/>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20" r="20"/>
          <a:stretch>
            <a:fillRect/>
          </a:stretch>
        </p:blipFill>
        <p:spPr/>
      </p:pic>
      <p:sp>
        <p:nvSpPr>
          <p:cNvPr id="4" name="Title 3"/>
          <p:cNvSpPr>
            <a:spLocks noGrp="1"/>
          </p:cNvSpPr>
          <p:nvPr>
            <p:ph type="title"/>
          </p:nvPr>
        </p:nvSpPr>
        <p:spPr/>
        <p:txBody>
          <a:bodyPr/>
          <a:lstStyle/>
          <a:p>
            <a:r>
              <a:rPr lang="en-US" dirty="0"/>
              <a:t>Multilingual App </a:t>
            </a:r>
            <a:r>
              <a:rPr lang="en-US" dirty="0" smtClean="0"/>
              <a:t>Toolkit</a:t>
            </a:r>
            <a:endParaRPr lang="en-US" dirty="0"/>
          </a:p>
        </p:txBody>
      </p:sp>
    </p:spTree>
    <p:extLst>
      <p:ext uri="{BB962C8B-B14F-4D97-AF65-F5344CB8AC3E}">
        <p14:creationId xmlns:p14="http://schemas.microsoft.com/office/powerpoint/2010/main" val="304218666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03865" y="1531131"/>
            <a:ext cx="4639458" cy="3932261"/>
          </a:xfrm>
          <a:prstGeom prst="rect">
            <a:avLst/>
          </a:prstGeom>
        </p:spPr>
      </p:pic>
      <p:sp>
        <p:nvSpPr>
          <p:cNvPr id="2" name="Text Placeholder 1"/>
          <p:cNvSpPr>
            <a:spLocks noGrp="1"/>
          </p:cNvSpPr>
          <p:nvPr>
            <p:ph type="body" sz="quarter" idx="15"/>
          </p:nvPr>
        </p:nvSpPr>
        <p:spPr>
          <a:xfrm>
            <a:off x="274638" y="3040063"/>
            <a:ext cx="7315203" cy="914400"/>
          </a:xfrm>
        </p:spPr>
        <p:txBody>
          <a:bodyPr/>
          <a:lstStyle/>
          <a:p>
            <a:r>
              <a:rPr lang="en-US" dirty="0" err="1">
                <a:gradFill>
                  <a:gsLst>
                    <a:gs pos="1299">
                      <a:schemeClr val="tx1"/>
                    </a:gs>
                    <a:gs pos="100000">
                      <a:schemeClr val="tx1"/>
                    </a:gs>
                  </a:gsLst>
                  <a:lin ang="5400000" scaled="0"/>
                </a:gradFill>
              </a:rPr>
              <a:t>SimpleInk</a:t>
            </a:r>
            <a:r>
              <a:rPr lang="en-US" dirty="0">
                <a:gradFill>
                  <a:gsLst>
                    <a:gs pos="1299">
                      <a:schemeClr val="tx1"/>
                    </a:gs>
                    <a:gs pos="100000">
                      <a:schemeClr val="tx1"/>
                    </a:gs>
                  </a:gsLst>
                  <a:lin ang="5400000" scaled="0"/>
                </a:gradFill>
              </a:rPr>
              <a:t> Localization demo</a:t>
            </a:r>
          </a:p>
        </p:txBody>
      </p:sp>
    </p:spTree>
    <p:extLst>
      <p:ext uri="{BB962C8B-B14F-4D97-AF65-F5344CB8AC3E}">
        <p14:creationId xmlns:p14="http://schemas.microsoft.com/office/powerpoint/2010/main" val="1338387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dirty="0" err="1" smtClean="0"/>
              <a:t>Windows.Globalization.NumberFormatting</a:t>
            </a:r>
            <a:endParaRPr lang="en-US" dirty="0"/>
          </a:p>
          <a:p>
            <a:pPr marL="673100" lvl="2" indent="-457200"/>
            <a:r>
              <a:rPr lang="en-US" dirty="0" err="1"/>
              <a:t>DecimalFormatter</a:t>
            </a:r>
            <a:endParaRPr lang="en-US" dirty="0"/>
          </a:p>
          <a:p>
            <a:pPr marL="673100" lvl="2" indent="-457200"/>
            <a:r>
              <a:rPr lang="en-US" dirty="0" err="1" smtClean="0"/>
              <a:t>PercentFormatter</a:t>
            </a:r>
            <a:endParaRPr lang="en-US" dirty="0"/>
          </a:p>
          <a:p>
            <a:pPr marL="673100" lvl="2" indent="-457200"/>
            <a:r>
              <a:rPr lang="en-US" dirty="0" err="1" smtClean="0"/>
              <a:t>CurrencyFormatter</a:t>
            </a:r>
            <a:endParaRPr lang="en-US" dirty="0" smtClean="0"/>
          </a:p>
          <a:p>
            <a:pPr marL="673100" lvl="2" indent="-457200"/>
            <a:r>
              <a:rPr lang="en-US" dirty="0" err="1"/>
              <a:t>PermilleFormatter</a:t>
            </a:r>
            <a:endParaRPr lang="en-US" dirty="0"/>
          </a:p>
          <a:p>
            <a:r>
              <a:rPr lang="en-US" dirty="0" err="1" smtClean="0"/>
              <a:t>Windows.Globalization.DateTimeFormatting</a:t>
            </a:r>
            <a:endParaRPr lang="en-US" dirty="0"/>
          </a:p>
          <a:p>
            <a:pPr marL="673100" lvl="2" indent="-457200"/>
            <a:r>
              <a:rPr lang="en-US" dirty="0" err="1" smtClean="0"/>
              <a:t>DateTimeFormatter</a:t>
            </a:r>
            <a:endParaRPr lang="en-US" dirty="0"/>
          </a:p>
          <a:p>
            <a:r>
              <a:rPr lang="en-US" dirty="0" err="1"/>
              <a:t>Windows.Globalization</a:t>
            </a:r>
            <a:endParaRPr lang="en-US" dirty="0"/>
          </a:p>
          <a:p>
            <a:pPr marL="673100" lvl="2" indent="-457200"/>
            <a:r>
              <a:rPr lang="en-US" dirty="0" smtClean="0"/>
              <a:t>Calendar</a:t>
            </a:r>
          </a:p>
        </p:txBody>
      </p:sp>
      <p:sp>
        <p:nvSpPr>
          <p:cNvPr id="5" name="Title 4"/>
          <p:cNvSpPr>
            <a:spLocks noGrp="1"/>
          </p:cNvSpPr>
          <p:nvPr>
            <p:ph type="title"/>
          </p:nvPr>
        </p:nvSpPr>
        <p:spPr/>
        <p:txBody>
          <a:bodyPr/>
          <a:lstStyle/>
          <a:p>
            <a:r>
              <a:rPr lang="en-US" dirty="0"/>
              <a:t>Globalization </a:t>
            </a:r>
            <a:r>
              <a:rPr lang="en-US" dirty="0" smtClean="0"/>
              <a:t>Demystified</a:t>
            </a:r>
            <a:endParaRPr lang="en-US" dirty="0"/>
          </a:p>
        </p:txBody>
      </p:sp>
    </p:spTree>
    <p:extLst>
      <p:ext uri="{BB962C8B-B14F-4D97-AF65-F5344CB8AC3E}">
        <p14:creationId xmlns:p14="http://schemas.microsoft.com/office/powerpoint/2010/main" val="214367467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4665893"/>
          </a:xfrm>
        </p:spPr>
        <p:txBody>
          <a:bodyPr/>
          <a:lstStyle/>
          <a:p>
            <a:pPr marL="0" indent="0">
              <a:buNone/>
            </a:pPr>
            <a:r>
              <a:rPr lang="en-US" dirty="0" smtClean="0"/>
              <a:t>AVOID</a:t>
            </a:r>
          </a:p>
          <a:p>
            <a:r>
              <a:rPr lang="en-US" dirty="0" smtClean="0"/>
              <a:t>Handcrafted formatting</a:t>
            </a:r>
          </a:p>
          <a:p>
            <a:pPr lvl="1"/>
            <a:r>
              <a:rPr lang="en-US" dirty="0" err="1"/>
              <a:t>String.Format</a:t>
            </a:r>
            <a:r>
              <a:rPr lang="en-US" dirty="0"/>
              <a:t>(“{0}/{1}/{2}”, Month, Day, Year)</a:t>
            </a:r>
          </a:p>
          <a:p>
            <a:pPr lvl="1"/>
            <a:r>
              <a:rPr lang="en-US" dirty="0" err="1" smtClean="0"/>
              <a:t>String.Format</a:t>
            </a:r>
            <a:r>
              <a:rPr lang="en-US" dirty="0"/>
              <a:t>("${0:0.00}", 100.00);</a:t>
            </a:r>
          </a:p>
          <a:p>
            <a:r>
              <a:rPr lang="en-US" dirty="0" smtClean="0"/>
              <a:t>Ignoring </a:t>
            </a:r>
            <a:r>
              <a:rPr lang="en-US" dirty="0"/>
              <a:t>user’s language </a:t>
            </a:r>
            <a:r>
              <a:rPr lang="en-US" dirty="0" smtClean="0"/>
              <a:t>preferences</a:t>
            </a:r>
          </a:p>
          <a:p>
            <a:pPr lvl="1"/>
            <a:r>
              <a:rPr lang="en-US" dirty="0" err="1" smtClean="0"/>
              <a:t>PrimaryLanguageOverride</a:t>
            </a:r>
            <a:r>
              <a:rPr lang="en-US" dirty="0" smtClean="0"/>
              <a:t> is permanent – use with care.</a:t>
            </a:r>
          </a:p>
          <a:p>
            <a:r>
              <a:rPr lang="en-US" dirty="0" smtClean="0"/>
              <a:t>Creating specialized calendar UI controls</a:t>
            </a:r>
          </a:p>
          <a:p>
            <a:pPr marL="0" indent="0">
              <a:buNone/>
            </a:pPr>
            <a:endParaRPr lang="en-US" dirty="0"/>
          </a:p>
        </p:txBody>
      </p:sp>
      <p:sp>
        <p:nvSpPr>
          <p:cNvPr id="4" name="Title 3"/>
          <p:cNvSpPr>
            <a:spLocks noGrp="1"/>
          </p:cNvSpPr>
          <p:nvPr>
            <p:ph type="title"/>
          </p:nvPr>
        </p:nvSpPr>
        <p:spPr/>
        <p:txBody>
          <a:bodyPr/>
          <a:lstStyle/>
          <a:p>
            <a:r>
              <a:rPr lang="en-US" dirty="0"/>
              <a:t>Globalization Demystified</a:t>
            </a:r>
          </a:p>
        </p:txBody>
      </p:sp>
    </p:spTree>
    <p:extLst>
      <p:ext uri="{BB962C8B-B14F-4D97-AF65-F5344CB8AC3E}">
        <p14:creationId xmlns:p14="http://schemas.microsoft.com/office/powerpoint/2010/main" val="271767382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4259628"/>
          </a:xfrm>
        </p:spPr>
        <p:txBody>
          <a:bodyPr/>
          <a:lstStyle/>
          <a:p>
            <a:r>
              <a:rPr lang="en-US" dirty="0" smtClean="0"/>
              <a:t>Use resource files for all localizable strings</a:t>
            </a:r>
          </a:p>
          <a:p>
            <a:pPr lvl="1"/>
            <a:r>
              <a:rPr lang="en-US" dirty="0" smtClean="0"/>
              <a:t>However, hard-code strings that should not be localized</a:t>
            </a:r>
          </a:p>
          <a:p>
            <a:r>
              <a:rPr lang="en-US" dirty="0"/>
              <a:t>Translations may require 40% more space</a:t>
            </a:r>
          </a:p>
          <a:p>
            <a:r>
              <a:rPr lang="en-US" dirty="0" smtClean="0"/>
              <a:t>Utilize resource binding</a:t>
            </a:r>
          </a:p>
          <a:p>
            <a:pPr lvl="1"/>
            <a:r>
              <a:rPr lang="en-US" dirty="0" smtClean="0"/>
              <a:t>Store: x:Uid </a:t>
            </a:r>
            <a:r>
              <a:rPr lang="en-US" dirty="0"/>
              <a:t>for </a:t>
            </a:r>
            <a:r>
              <a:rPr lang="en-US" dirty="0" smtClean="0"/>
              <a:t>XAML, data-win-res </a:t>
            </a:r>
            <a:r>
              <a:rPr lang="en-US" dirty="0"/>
              <a:t>for </a:t>
            </a:r>
            <a:r>
              <a:rPr lang="en-US" dirty="0" smtClean="0"/>
              <a:t>HTML</a:t>
            </a:r>
          </a:p>
          <a:p>
            <a:r>
              <a:rPr lang="en-US" dirty="0" err="1" smtClean="0"/>
              <a:t>ResourceLoader.GetString</a:t>
            </a:r>
            <a:r>
              <a:rPr lang="en-US" dirty="0" smtClean="0"/>
              <a:t>(“</a:t>
            </a:r>
            <a:r>
              <a:rPr lang="en-US" dirty="0" err="1" smtClean="0"/>
              <a:t>MyResourceID</a:t>
            </a:r>
            <a:r>
              <a:rPr lang="en-US" dirty="0" smtClean="0"/>
              <a:t>”)</a:t>
            </a:r>
          </a:p>
          <a:p>
            <a:r>
              <a:rPr lang="en-US" dirty="0"/>
              <a:t>Use </a:t>
            </a:r>
            <a:r>
              <a:rPr lang="en-US" dirty="0" smtClean="0"/>
              <a:t>resource </a:t>
            </a:r>
            <a:r>
              <a:rPr lang="en-US" dirty="0"/>
              <a:t>qualifiers for </a:t>
            </a:r>
            <a:r>
              <a:rPr lang="en-US" dirty="0" smtClean="0"/>
              <a:t>culture specific images</a:t>
            </a:r>
            <a:endParaRPr lang="en-US" dirty="0"/>
          </a:p>
        </p:txBody>
      </p:sp>
      <p:sp>
        <p:nvSpPr>
          <p:cNvPr id="4" name="Title 3"/>
          <p:cNvSpPr>
            <a:spLocks noGrp="1"/>
          </p:cNvSpPr>
          <p:nvPr>
            <p:ph type="title"/>
          </p:nvPr>
        </p:nvSpPr>
        <p:spPr/>
        <p:txBody>
          <a:bodyPr/>
          <a:lstStyle/>
          <a:p>
            <a:r>
              <a:rPr lang="en-US" dirty="0" smtClean="0"/>
              <a:t>Localization </a:t>
            </a:r>
            <a:r>
              <a:rPr lang="en-US" dirty="0"/>
              <a:t>Demystified</a:t>
            </a:r>
          </a:p>
        </p:txBody>
      </p:sp>
    </p:spTree>
    <p:extLst>
      <p:ext uri="{BB962C8B-B14F-4D97-AF65-F5344CB8AC3E}">
        <p14:creationId xmlns:p14="http://schemas.microsoft.com/office/powerpoint/2010/main" val="367121156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220633451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5072158"/>
          </a:xfrm>
        </p:spPr>
        <p:txBody>
          <a:bodyPr/>
          <a:lstStyle/>
          <a:p>
            <a:pPr marL="0" indent="0">
              <a:buNone/>
            </a:pPr>
            <a:r>
              <a:rPr lang="en-US" dirty="0" smtClean="0">
                <a:hlinkClick r:id="rId2" tooltip="http://aka.ms/datetime"/>
              </a:rPr>
              <a:t>http://aka.ms/matinstallv4</a:t>
            </a:r>
            <a:endParaRPr lang="en-US" dirty="0" smtClean="0"/>
          </a:p>
          <a:p>
            <a:pPr marL="0" indent="0">
              <a:buNone/>
            </a:pPr>
            <a:r>
              <a:rPr lang="en-US" dirty="0"/>
              <a:t>Download v4.0</a:t>
            </a:r>
          </a:p>
          <a:p>
            <a:pPr marL="0" indent="0">
              <a:buNone/>
            </a:pPr>
            <a:endParaRPr lang="en-US" sz="2800" dirty="0" smtClean="0"/>
          </a:p>
          <a:p>
            <a:pPr marL="0" indent="0">
              <a:buNone/>
            </a:pPr>
            <a:r>
              <a:rPr lang="en-US" dirty="0" smtClean="0">
                <a:hlinkClick r:id="rId3"/>
              </a:rPr>
              <a:t>http</a:t>
            </a:r>
            <a:r>
              <a:rPr lang="en-US" dirty="0">
                <a:hlinkClick r:id="rId3"/>
              </a:rPr>
              <a:t>://</a:t>
            </a:r>
            <a:r>
              <a:rPr lang="en-US" dirty="0" smtClean="0">
                <a:hlinkClick r:id="rId3"/>
              </a:rPr>
              <a:t>aka.ms/matblog</a:t>
            </a:r>
            <a:endParaRPr lang="en-US" dirty="0" smtClean="0"/>
          </a:p>
          <a:p>
            <a:pPr marL="0" indent="0">
              <a:buNone/>
            </a:pPr>
            <a:r>
              <a:rPr lang="en-US" dirty="0"/>
              <a:t>Announcements</a:t>
            </a:r>
          </a:p>
          <a:p>
            <a:pPr marL="0" indent="0">
              <a:buNone/>
            </a:pPr>
            <a:endParaRPr lang="en-US" sz="2800" dirty="0"/>
          </a:p>
          <a:p>
            <a:pPr marL="0" indent="0">
              <a:buNone/>
            </a:pPr>
            <a:r>
              <a:rPr lang="en-US" dirty="0" smtClean="0">
                <a:hlinkClick r:id="rId4"/>
              </a:rPr>
              <a:t>http://aka.ms/matvoice</a:t>
            </a:r>
            <a:endParaRPr lang="en-US" dirty="0" smtClean="0"/>
          </a:p>
          <a:p>
            <a:pPr marL="0" indent="0">
              <a:buNone/>
            </a:pPr>
            <a:r>
              <a:rPr lang="en-US" dirty="0"/>
              <a:t>User voice </a:t>
            </a:r>
            <a:r>
              <a:rPr lang="en-US" dirty="0" smtClean="0"/>
              <a:t>site</a:t>
            </a:r>
            <a:endParaRPr lang="en-US" dirty="0"/>
          </a:p>
        </p:txBody>
      </p:sp>
      <p:sp>
        <p:nvSpPr>
          <p:cNvPr id="2" name="Title 1"/>
          <p:cNvSpPr>
            <a:spLocks noGrp="1"/>
          </p:cNvSpPr>
          <p:nvPr>
            <p:ph type="title"/>
          </p:nvPr>
        </p:nvSpPr>
        <p:spPr/>
        <p:txBody>
          <a:bodyPr/>
          <a:lstStyle/>
          <a:p>
            <a:r>
              <a:rPr lang="en-US" dirty="0"/>
              <a:t>Multilingual App Toolkit Resources</a:t>
            </a:r>
          </a:p>
        </p:txBody>
      </p:sp>
    </p:spTree>
    <p:extLst>
      <p:ext uri="{BB962C8B-B14F-4D97-AF65-F5344CB8AC3E}">
        <p14:creationId xmlns:p14="http://schemas.microsoft.com/office/powerpoint/2010/main" val="4122063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potx" id="{7B5DF659-5422-4FE0-B774-F31BE53950C5}" vid="{E3F4DD5B-E91A-4E2E-A066-DD68F9821E36}"/>
    </a:ext>
  </a:extLst>
</a:theme>
</file>

<file path=ppt/theme/theme2.xml><?xml version="1.0" encoding="utf-8"?>
<a:theme xmlns:a="http://schemas.openxmlformats.org/drawingml/2006/main" name="5-30629_Build_Template_DARK BLU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potx" id="{7B5DF659-5422-4FE0-B774-F31BE53950C5}" vid="{5D3B3FA9-0122-4B31-B139-E383C37B88C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CA538F21CB794CB5AEB3CF660EA3F4" ma:contentTypeVersion="3" ma:contentTypeDescription="Create a new document." ma:contentTypeScope="" ma:versionID="830269ba0dbf8b3de79a2610c5a62665">
  <xsd:schema xmlns:xsd="http://www.w3.org/2001/XMLSchema" xmlns:xs="http://www.w3.org/2001/XMLSchema" xmlns:p="http://schemas.microsoft.com/office/2006/metadata/properties" xmlns:ns2="55573bb4-4b1c-43b1-8dfa-67ad595e13e5" targetNamespace="http://schemas.microsoft.com/office/2006/metadata/properties" ma:root="true" ma:fieldsID="3612b664da1eee0248b0d2739137336b" ns2:_="">
    <xsd:import namespace="55573bb4-4b1c-43b1-8dfa-67ad595e13e5"/>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573bb4-4b1c-43b1-8dfa-67ad595e13e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ingHintHash xmlns="55573bb4-4b1c-43b1-8dfa-67ad595e13e5">-103767253</SharingHintHash>
    <SharedWithUsers xmlns="55573bb4-4b1c-43b1-8dfa-67ad595e13e5">
      <UserInfo>
        <DisplayName/>
        <AccountId xsi:nil="true"/>
        <AccountType/>
      </UserInfo>
    </SharedWithUsers>
  </documentManagement>
</p:properties>
</file>

<file path=customXml/itemProps1.xml><?xml version="1.0" encoding="utf-8"?>
<ds:datastoreItem xmlns:ds="http://schemas.openxmlformats.org/officeDocument/2006/customXml" ds:itemID="{E59F4714-8F6F-4F62-99A5-45E111340F93}"/>
</file>

<file path=customXml/itemProps2.xml><?xml version="1.0" encoding="utf-8"?>
<ds:datastoreItem xmlns:ds="http://schemas.openxmlformats.org/officeDocument/2006/customXml" ds:itemID="{758FDAC0-319D-4A54-8D8E-1D42CB1F8004}"/>
</file>

<file path=customXml/itemProps3.xml><?xml version="1.0" encoding="utf-8"?>
<ds:datastoreItem xmlns:ds="http://schemas.openxmlformats.org/officeDocument/2006/customXml" ds:itemID="{F990F116-B58F-4255-B05B-DA3808E0E5C6}"/>
</file>

<file path=docProps/app.xml><?xml version="1.0" encoding="utf-8"?>
<Properties xmlns="http://schemas.openxmlformats.org/officeDocument/2006/extended-properties" xmlns:vt="http://schemas.openxmlformats.org/officeDocument/2006/docPropsVTypes">
  <Template>Build_2015_Template - Copy</Template>
  <TotalTime>868</TotalTime>
  <Words>365</Words>
  <Application>Microsoft Office PowerPoint</Application>
  <PresentationFormat>Custom</PresentationFormat>
  <Paragraphs>73</Paragraphs>
  <Slides>12</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Avenir LT Pro 45 Book</vt:lpstr>
      <vt:lpstr>Consolas</vt:lpstr>
      <vt:lpstr>ＭＳ Ｐゴシック</vt:lpstr>
      <vt:lpstr>Segoe UI</vt:lpstr>
      <vt:lpstr>Segoe UI Light</vt:lpstr>
      <vt:lpstr>5-30629_Build_Template_WHITE</vt:lpstr>
      <vt:lpstr>5-30629_Build_Template_DARK BLUE</vt:lpstr>
      <vt:lpstr>PowerPoint Presentation</vt:lpstr>
      <vt:lpstr>Localizing Windows UAP apps using the  Multilingual App Toolkit</vt:lpstr>
      <vt:lpstr>Multilingual App Toolkit</vt:lpstr>
      <vt:lpstr>PowerPoint Presentation</vt:lpstr>
      <vt:lpstr>Globalization Demystified</vt:lpstr>
      <vt:lpstr>Globalization Demystified</vt:lpstr>
      <vt:lpstr>Localization Demystified</vt:lpstr>
      <vt:lpstr>Resources</vt:lpstr>
      <vt:lpstr>Multilingual App Toolkit Resources</vt:lpstr>
      <vt:lpstr>Translation Resources</vt:lpstr>
      <vt:lpstr>Localization Samples</vt:lpstr>
      <vt:lpstr>PowerPoint Presentation</vt:lpstr>
    </vt:vector>
  </TitlesOfParts>
  <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Build 2015</dc:subject>
  <dc:creator>Cameron Lerum</dc:creator>
  <cp:keywords>Build 2015</cp:keywords>
  <dc:description>Template: Mitchell Derrey, Silver Fox Productions
Formatting: 
Audience Type:</dc:description>
  <cp:lastModifiedBy>Jim Cox</cp:lastModifiedBy>
  <cp:revision>60</cp:revision>
  <dcterms:created xsi:type="dcterms:W3CDTF">2015-04-09T17:56:35Z</dcterms:created>
  <dcterms:modified xsi:type="dcterms:W3CDTF">2015-04-12T16:02:15Z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0x0101009FCA538F21CB794CB5AEB3CF660EA3F4</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173;#Moscone Center|d4f36a2e-dd0d-4424-990f-7c93b4e9f063</vt:lpwstr>
  </property>
  <property fmtid="{D5CDD505-2E9C-101B-9397-08002B2CF9AE}" pid="7" name="Track">
    <vt:lpwstr/>
  </property>
  <property fmtid="{D5CDD505-2E9C-101B-9397-08002B2CF9AE}" pid="8" name="Event Location">
    <vt:lpwstr>172;#San Francisco|84dfcb53-432b-499d-8965-93d483d36b4a</vt:lpwstr>
  </property>
  <property fmtid="{D5CDD505-2E9C-101B-9397-08002B2CF9AE}" pid="9" name="Campaign">
    <vt:lpwstr/>
  </property>
  <property fmtid="{D5CDD505-2E9C-101B-9397-08002B2CF9AE}" pid="10" name="IsMyDocuments">
    <vt:bool>true</vt:bool>
  </property>
  <property fmtid="{D5CDD505-2E9C-101B-9397-08002B2CF9AE}" pid="11" name="Audience1">
    <vt:lpwstr/>
  </property>
  <property fmtid="{D5CDD505-2E9C-101B-9397-08002B2CF9AE}" pid="12" name="TaxKeyword">
    <vt:lpwstr>170;#Build 2015|54419920-0a06-43b0-b2df-79127b266d93</vt:lpwstr>
  </property>
  <property fmtid="{D5CDD505-2E9C-101B-9397-08002B2CF9AE}" pid="13" name="Event Name">
    <vt:lpwstr>171;#BUILD|58542b36-5bf5-46a6-a53f-a41fb7a73785</vt:lpwstr>
  </property>
</Properties>
</file>