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 id="2147484308" r:id="rId6"/>
  </p:sldMasterIdLst>
  <p:notesMasterIdLst>
    <p:notesMasterId r:id="rId31"/>
  </p:notesMasterIdLst>
  <p:handoutMasterIdLst>
    <p:handoutMasterId r:id="rId32"/>
  </p:handoutMasterIdLst>
  <p:sldIdLst>
    <p:sldId id="256" r:id="rId7"/>
    <p:sldId id="258"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21" r:id="rId3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256"/>
            <p14:sldId id="258"/>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2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00176B"/>
    <a:srgbClr val="E3008C"/>
    <a:srgbClr val="FFB900"/>
    <a:srgbClr val="107C10"/>
    <a:srgbClr val="FFFFFF"/>
    <a:srgbClr val="232832"/>
    <a:srgbClr val="525252"/>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837" autoAdjust="0"/>
    <p:restoredTop sz="96866" autoAdjust="0"/>
  </p:normalViewPr>
  <p:slideViewPr>
    <p:cSldViewPr>
      <p:cViewPr varScale="1">
        <p:scale>
          <a:sx n="130" d="100"/>
          <a:sy n="130" d="100"/>
        </p:scale>
        <p:origin x="198" y="12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4/30/2015 1:59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4/30/2015 1:59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4/30/2015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480285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1976465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031970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876185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12428222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97352396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93471551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51704893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6648773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119759207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142907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8449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78531445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380109543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6708171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003609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72305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906929031"/>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gif"/><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hyperlink" Target="https://github.com/Microsoft/TypeScript"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8" y="1516062"/>
            <a:ext cx="10058399" cy="1828800"/>
          </a:xfrm>
        </p:spPr>
        <p:txBody>
          <a:bodyPr/>
          <a:lstStyle/>
          <a:p>
            <a:r>
              <a:rPr lang="en-US" dirty="0" smtClean="0"/>
              <a:t>Demo</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965" y="2129680"/>
            <a:ext cx="21548059" cy="44155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34" y="6545262"/>
            <a:ext cx="12524909" cy="748365"/>
          </a:xfrm>
          <a:prstGeom prst="rect">
            <a:avLst/>
          </a:prstGeom>
        </p:spPr>
      </p:pic>
    </p:spTree>
    <p:extLst>
      <p:ext uri="{BB962C8B-B14F-4D97-AF65-F5344CB8AC3E}">
        <p14:creationId xmlns:p14="http://schemas.microsoft.com/office/powerpoint/2010/main" val="3636147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8" y="1516062"/>
            <a:ext cx="10058399" cy="1828800"/>
          </a:xfrm>
        </p:spPr>
        <p:txBody>
          <a:bodyPr/>
          <a:lstStyle/>
          <a:p>
            <a:pPr algn="ctr"/>
            <a:r>
              <a:rPr lang="en-US" sz="4000" dirty="0"/>
              <a:t>Brad </a:t>
            </a:r>
            <a:r>
              <a:rPr lang="en-US" sz="4000" dirty="0" smtClean="0"/>
              <a:t>Green</a:t>
            </a:r>
            <a:br>
              <a:rPr lang="en-US" sz="4000" dirty="0" smtClean="0"/>
            </a:br>
            <a:r>
              <a:rPr lang="en-US" sz="4000" dirty="0" err="1" smtClean="0"/>
              <a:t>Miško</a:t>
            </a:r>
            <a:r>
              <a:rPr lang="en-US" sz="4000" dirty="0" smtClean="0"/>
              <a:t> Hevery</a:t>
            </a:r>
            <a:br>
              <a:rPr lang="en-US" sz="4000" dirty="0" smtClean="0"/>
            </a:br>
            <a:r>
              <a:rPr lang="en-US" sz="4000" dirty="0"/>
              <a:t/>
            </a:r>
            <a:br>
              <a:rPr lang="en-US" sz="4000" dirty="0"/>
            </a:br>
            <a:r>
              <a:rPr lang="en-US" sz="3200" dirty="0" smtClean="0"/>
              <a:t>Google Angular Team</a:t>
            </a:r>
            <a:endParaRPr lang="en-US" sz="3200" dirty="0"/>
          </a:p>
        </p:txBody>
      </p:sp>
      <p:pic>
        <p:nvPicPr>
          <p:cNvPr id="3" name="Picture 2" descr="C:\Users\jont\Documents\Logos\Angular\logo\AngularJS-Shield.exports\AngularJS-Shield-larg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1342" y="4030661"/>
            <a:ext cx="1373790" cy="1446212"/>
          </a:xfrm>
          <a:prstGeom prst="rect">
            <a:avLst/>
          </a:prstGeom>
          <a:noFill/>
          <a:ln>
            <a:noFill/>
          </a:ln>
        </p:spPr>
      </p:pic>
    </p:spTree>
    <p:extLst>
      <p:ext uri="{BB962C8B-B14F-4D97-AF65-F5344CB8AC3E}">
        <p14:creationId xmlns:p14="http://schemas.microsoft.com/office/powerpoint/2010/main" val="300071173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
            </a:r>
            <a:br>
              <a:rPr lang="en-US" sz="4000" dirty="0" smtClean="0"/>
            </a:br>
            <a:r>
              <a:rPr lang="en-US" sz="4000" dirty="0" err="1" smtClean="0"/>
              <a:t>AtScript</a:t>
            </a:r>
            <a:endParaRPr lang="en-US" sz="4000" dirty="0"/>
          </a:p>
        </p:txBody>
      </p:sp>
    </p:spTree>
    <p:extLst>
      <p:ext uri="{BB962C8B-B14F-4D97-AF65-F5344CB8AC3E}">
        <p14:creationId xmlns:p14="http://schemas.microsoft.com/office/powerpoint/2010/main" val="7094815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
            </a:r>
            <a:br>
              <a:rPr lang="en-US" sz="4000" dirty="0" smtClean="0"/>
            </a:br>
            <a:r>
              <a:rPr lang="en-US" sz="4000" dirty="0" smtClean="0"/>
              <a:t>Angular &lt;3 TypeScript</a:t>
            </a:r>
            <a:endParaRPr lang="en-US" sz="4000" dirty="0"/>
          </a:p>
        </p:txBody>
      </p:sp>
    </p:spTree>
    <p:extLst>
      <p:ext uri="{BB962C8B-B14F-4D97-AF65-F5344CB8AC3E}">
        <p14:creationId xmlns:p14="http://schemas.microsoft.com/office/powerpoint/2010/main" val="272589922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
            </a:r>
            <a:br>
              <a:rPr lang="en-US" sz="4000" dirty="0" smtClean="0"/>
            </a:br>
            <a:r>
              <a:rPr lang="en-US" sz="4000" dirty="0" smtClean="0"/>
              <a:t>Built on TypeScript</a:t>
            </a:r>
            <a:endParaRPr lang="en-US" sz="4000" dirty="0"/>
          </a:p>
        </p:txBody>
      </p:sp>
    </p:spTree>
    <p:extLst>
      <p:ext uri="{BB962C8B-B14F-4D97-AF65-F5344CB8AC3E}">
        <p14:creationId xmlns:p14="http://schemas.microsoft.com/office/powerpoint/2010/main" val="369648116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
            </a:r>
            <a:br>
              <a:rPr lang="en-US" sz="4000" dirty="0" smtClean="0"/>
            </a:br>
            <a:r>
              <a:rPr lang="en-US" sz="4000" dirty="0" smtClean="0"/>
              <a:t>angular.io</a:t>
            </a:r>
            <a:endParaRPr lang="en-US" sz="4000" dirty="0"/>
          </a:p>
        </p:txBody>
      </p:sp>
    </p:spTree>
    <p:extLst>
      <p:ext uri="{BB962C8B-B14F-4D97-AF65-F5344CB8AC3E}">
        <p14:creationId xmlns:p14="http://schemas.microsoft.com/office/powerpoint/2010/main" val="9342426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965" y="2129680"/>
            <a:ext cx="21548059" cy="44155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34" y="6545262"/>
            <a:ext cx="12524909" cy="748365"/>
          </a:xfrm>
          <a:prstGeom prst="rect">
            <a:avLst/>
          </a:prstGeom>
        </p:spPr>
      </p:pic>
      <p:sp>
        <p:nvSpPr>
          <p:cNvPr id="7" name="Title 1"/>
          <p:cNvSpPr>
            <a:spLocks noGrp="1"/>
          </p:cNvSpPr>
          <p:nvPr>
            <p:ph type="title"/>
          </p:nvPr>
        </p:nvSpPr>
        <p:spPr>
          <a:xfrm>
            <a:off x="1265237" y="906462"/>
            <a:ext cx="10058399" cy="1828800"/>
          </a:xfrm>
        </p:spPr>
        <p:txBody>
          <a:bodyPr/>
          <a:lstStyle/>
          <a:p>
            <a:pPr algn="ctr"/>
            <a:r>
              <a:rPr lang="en-US" sz="4000" dirty="0" smtClean="0"/>
              <a:t>Meet the TypeScript and Angular teams</a:t>
            </a:r>
            <a:br>
              <a:rPr lang="en-US" sz="4000" dirty="0" smtClean="0"/>
            </a:br>
            <a:r>
              <a:rPr lang="en-US" sz="4000" dirty="0"/>
              <a:t/>
            </a:r>
            <a:br>
              <a:rPr lang="en-US" sz="4000" dirty="0"/>
            </a:br>
            <a:r>
              <a:rPr lang="en-US" sz="3200" dirty="0" smtClean="0"/>
              <a:t>Today @ 1-2 PM</a:t>
            </a:r>
            <a:br>
              <a:rPr lang="en-US" sz="3200" dirty="0" smtClean="0"/>
            </a:br>
            <a:r>
              <a:rPr lang="en-US" sz="3200" dirty="0" smtClean="0"/>
              <a:t>Lounge area across from room 3014</a:t>
            </a:r>
            <a:endParaRPr lang="en-US" sz="3200" dirty="0"/>
          </a:p>
        </p:txBody>
      </p:sp>
    </p:spTree>
    <p:extLst>
      <p:ext uri="{BB962C8B-B14F-4D97-AF65-F5344CB8AC3E}">
        <p14:creationId xmlns:p14="http://schemas.microsoft.com/office/powerpoint/2010/main" val="205668381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TypeScript</a:t>
            </a:r>
            <a:r>
              <a:rPr lang="en-US" dirty="0" smtClean="0"/>
              <a:t> Server</a:t>
            </a:r>
            <a:endParaRPr lang="en-US" dirty="0"/>
          </a:p>
        </p:txBody>
      </p:sp>
      <p:sp>
        <p:nvSpPr>
          <p:cNvPr id="10" name="Rectangle 9"/>
          <p:cNvSpPr/>
          <p:nvPr/>
        </p:nvSpPr>
        <p:spPr bwMode="auto">
          <a:xfrm>
            <a:off x="2475810" y="2104420"/>
            <a:ext cx="2630488" cy="31242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Editor</a:t>
            </a:r>
          </a:p>
        </p:txBody>
      </p:sp>
      <p:sp>
        <p:nvSpPr>
          <p:cNvPr id="11" name="Rectangle 10"/>
          <p:cNvSpPr/>
          <p:nvPr/>
        </p:nvSpPr>
        <p:spPr bwMode="auto">
          <a:xfrm>
            <a:off x="2648054" y="3876069"/>
            <a:ext cx="2291040" cy="110331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TypeScript</a:t>
            </a:r>
            <a:r>
              <a:rPr lang="en-US" sz="2400" dirty="0" smtClean="0">
                <a:gradFill>
                  <a:gsLst>
                    <a:gs pos="0">
                      <a:srgbClr val="FFFFFF"/>
                    </a:gs>
                    <a:gs pos="100000">
                      <a:srgbClr val="FFFFFF"/>
                    </a:gs>
                  </a:gsLst>
                  <a:lin ang="5400000" scaled="0"/>
                </a:gradFill>
                <a:ea typeface="Segoe UI" pitchFamily="34" charset="0"/>
                <a:cs typeface="Segoe UI" pitchFamily="34" charset="0"/>
              </a:rPr>
              <a:t> plug-in</a:t>
            </a:r>
          </a:p>
        </p:txBody>
      </p:sp>
      <p:cxnSp>
        <p:nvCxnSpPr>
          <p:cNvPr id="13" name="Straight Connector 12"/>
          <p:cNvCxnSpPr/>
          <p:nvPr/>
        </p:nvCxnSpPr>
        <p:spPr>
          <a:xfrm>
            <a:off x="6077054" y="1939321"/>
            <a:ext cx="0" cy="3505200"/>
          </a:xfrm>
          <a:prstGeom prst="line">
            <a:avLst/>
          </a:prstGeom>
          <a:ln w="38100">
            <a:solidFill>
              <a:srgbClr val="D2D2D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7067654" y="2104420"/>
            <a:ext cx="2630488" cy="31242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TSServer</a:t>
            </a:r>
            <a:r>
              <a:rPr lang="en-US" sz="2400" dirty="0" smtClean="0">
                <a:gradFill>
                  <a:gsLst>
                    <a:gs pos="0">
                      <a:srgbClr val="FFFFFF"/>
                    </a:gs>
                    <a:gs pos="100000">
                      <a:srgbClr val="FFFFFF"/>
                    </a:gs>
                  </a:gsLst>
                  <a:lin ang="5400000" scaled="0"/>
                </a:gradFill>
                <a:ea typeface="Segoe UI" pitchFamily="34" charset="0"/>
                <a:cs typeface="Segoe UI" pitchFamily="34" charset="0"/>
              </a:rPr>
              <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Node.js</a:t>
            </a:r>
          </a:p>
        </p:txBody>
      </p:sp>
      <p:sp>
        <p:nvSpPr>
          <p:cNvPr id="15" name="Oval 14"/>
          <p:cNvSpPr/>
          <p:nvPr/>
        </p:nvSpPr>
        <p:spPr bwMode="auto">
          <a:xfrm>
            <a:off x="8172554" y="3364103"/>
            <a:ext cx="381000" cy="3810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Oval 15"/>
          <p:cNvSpPr/>
          <p:nvPr/>
        </p:nvSpPr>
        <p:spPr bwMode="auto">
          <a:xfrm>
            <a:off x="7809016" y="3819716"/>
            <a:ext cx="381000" cy="3810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Oval 16"/>
          <p:cNvSpPr/>
          <p:nvPr/>
        </p:nvSpPr>
        <p:spPr bwMode="auto">
          <a:xfrm>
            <a:off x="8515454" y="3805427"/>
            <a:ext cx="381000" cy="3810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Oval 17"/>
          <p:cNvSpPr/>
          <p:nvPr/>
        </p:nvSpPr>
        <p:spPr bwMode="auto">
          <a:xfrm>
            <a:off x="8207478" y="4276916"/>
            <a:ext cx="381000" cy="3810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Oval 18"/>
          <p:cNvSpPr/>
          <p:nvPr/>
        </p:nvSpPr>
        <p:spPr bwMode="auto">
          <a:xfrm>
            <a:off x="8866291" y="4276916"/>
            <a:ext cx="381000" cy="3810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Connector 20"/>
          <p:cNvCxnSpPr/>
          <p:nvPr/>
        </p:nvCxnSpPr>
        <p:spPr>
          <a:xfrm flipH="1">
            <a:off x="7999516" y="3554603"/>
            <a:ext cx="363538" cy="455613"/>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397978" y="4011803"/>
            <a:ext cx="307978" cy="415923"/>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63054" y="3554603"/>
            <a:ext cx="342902" cy="455613"/>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705954" y="3991957"/>
            <a:ext cx="342902" cy="455613"/>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Left-Right Arrow 40"/>
          <p:cNvSpPr/>
          <p:nvPr/>
        </p:nvSpPr>
        <p:spPr bwMode="auto">
          <a:xfrm>
            <a:off x="5096376" y="4078475"/>
            <a:ext cx="1961356" cy="698499"/>
          </a:xfrm>
          <a:prstGeom prst="leftRightArrow">
            <a:avLst/>
          </a:prstGeom>
          <a:solidFill>
            <a:schemeClr val="accent1"/>
          </a:solid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TextBox 41"/>
          <p:cNvSpPr txBox="1"/>
          <p:nvPr/>
        </p:nvSpPr>
        <p:spPr>
          <a:xfrm>
            <a:off x="5523697" y="3649052"/>
            <a:ext cx="1106714"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00188F"/>
                </a:solidFill>
              </a:rPr>
              <a:t>JSON</a:t>
            </a:r>
          </a:p>
        </p:txBody>
      </p:sp>
    </p:spTree>
    <p:extLst>
      <p:ext uri="{BB962C8B-B14F-4D97-AF65-F5344CB8AC3E}">
        <p14:creationId xmlns:p14="http://schemas.microsoft.com/office/powerpoint/2010/main" val="2576608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18" grpId="0" animBg="1"/>
      <p:bldP spid="19" grpId="0" animBg="1"/>
      <p:bldP spid="41" grpId="0" animBg="1"/>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3200" dirty="0" smtClean="0"/>
              <a:t>Structural typing and </a:t>
            </a:r>
            <a:r>
              <a:rPr lang="en-US" sz="3200" dirty="0"/>
              <a:t>t</a:t>
            </a:r>
            <a:r>
              <a:rPr lang="en-US" sz="3200" dirty="0" smtClean="0"/>
              <a:t>ype inference</a:t>
            </a:r>
            <a:endParaRPr lang="en-US" sz="3200" dirty="0"/>
          </a:p>
          <a:p>
            <a:pPr lvl="1"/>
            <a:r>
              <a:rPr lang="en-US" sz="2000" dirty="0"/>
              <a:t>In practice very few type annotations are necessary</a:t>
            </a:r>
          </a:p>
          <a:p>
            <a:pPr lvl="1"/>
            <a:endParaRPr lang="en-US" sz="1400" dirty="0"/>
          </a:p>
          <a:p>
            <a:r>
              <a:rPr lang="en-US" sz="3200" dirty="0" smtClean="0"/>
              <a:t>Interfaces, generics, union types, tuple types</a:t>
            </a:r>
            <a:endParaRPr lang="en-US" sz="3200" dirty="0"/>
          </a:p>
          <a:p>
            <a:pPr lvl="1"/>
            <a:r>
              <a:rPr lang="en-US" sz="2000" dirty="0" smtClean="0"/>
              <a:t>Increases accuracy and expressiveness of type system</a:t>
            </a:r>
            <a:endParaRPr lang="en-US" sz="2000" dirty="0"/>
          </a:p>
          <a:p>
            <a:pPr lvl="1"/>
            <a:endParaRPr lang="en-US" sz="1400" dirty="0"/>
          </a:p>
          <a:p>
            <a:r>
              <a:rPr lang="en-US" sz="3200" dirty="0"/>
              <a:t>Works with existing JavaScript libraries</a:t>
            </a:r>
          </a:p>
          <a:p>
            <a:pPr lvl="1"/>
            <a:r>
              <a:rPr lang="en-US" sz="2000" dirty="0"/>
              <a:t>Declaration files can be written and maintained separately</a:t>
            </a:r>
          </a:p>
          <a:p>
            <a:pPr lvl="1"/>
            <a:endParaRPr lang="en-US" sz="1400" dirty="0"/>
          </a:p>
          <a:p>
            <a:r>
              <a:rPr lang="en-US" sz="3200" dirty="0"/>
              <a:t>Types enable tooling</a:t>
            </a:r>
          </a:p>
          <a:p>
            <a:pPr lvl="1"/>
            <a:r>
              <a:rPr lang="en-US" sz="2000" dirty="0"/>
              <a:t>Provide verification and assistance, but not hard </a:t>
            </a:r>
            <a:r>
              <a:rPr lang="en-US" sz="2000" dirty="0" smtClean="0"/>
              <a:t>guarantees</a:t>
            </a:r>
            <a:endParaRPr lang="en-US" sz="2000" dirty="0"/>
          </a:p>
        </p:txBody>
      </p:sp>
      <p:sp>
        <p:nvSpPr>
          <p:cNvPr id="3" name="Title 2"/>
          <p:cNvSpPr>
            <a:spLocks noGrp="1"/>
          </p:cNvSpPr>
          <p:nvPr>
            <p:ph type="title"/>
          </p:nvPr>
        </p:nvSpPr>
        <p:spPr/>
        <p:txBody>
          <a:bodyPr/>
          <a:lstStyle/>
          <a:p>
            <a:r>
              <a:rPr lang="en-US" dirty="0" smtClean="0"/>
              <a:t>Type System</a:t>
            </a:r>
            <a:endParaRPr lang="en-US" dirty="0"/>
          </a:p>
        </p:txBody>
      </p:sp>
      <p:sp>
        <p:nvSpPr>
          <p:cNvPr id="5" name="Text Placeholder 4"/>
          <p:cNvSpPr>
            <a:spLocks noGrp="1"/>
          </p:cNvSpPr>
          <p:nvPr>
            <p:ph type="body" sz="quarter" idx="11"/>
          </p:nvPr>
        </p:nvSpPr>
        <p:spPr/>
        <p:txBody>
          <a:bodyPr/>
          <a:lstStyle/>
          <a:p>
            <a:r>
              <a:rPr lang="en-US" dirty="0" smtClean="0"/>
              <a:t>An accurate </a:t>
            </a:r>
            <a:r>
              <a:rPr lang="en-US" i="1" dirty="0"/>
              <a:t>static</a:t>
            </a:r>
            <a:r>
              <a:rPr lang="en-US" dirty="0"/>
              <a:t> </a:t>
            </a:r>
            <a:r>
              <a:rPr lang="en-US" dirty="0" smtClean="0"/>
              <a:t>representation of JavaScript’s </a:t>
            </a:r>
            <a:r>
              <a:rPr lang="en-US" i="1" dirty="0"/>
              <a:t>dynamic</a:t>
            </a:r>
            <a:r>
              <a:rPr lang="en-US" dirty="0"/>
              <a:t> run-time type </a:t>
            </a:r>
            <a:r>
              <a:rPr lang="en-US" dirty="0" smtClean="0"/>
              <a:t>system</a:t>
            </a:r>
            <a:endParaRPr lang="en-US" dirty="0"/>
          </a:p>
        </p:txBody>
      </p:sp>
    </p:spTree>
    <p:extLst>
      <p:ext uri="{BB962C8B-B14F-4D97-AF65-F5344CB8AC3E}">
        <p14:creationId xmlns:p14="http://schemas.microsoft.com/office/powerpoint/2010/main" val="294166034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3505199"/>
          </a:xfrm>
        </p:spPr>
        <p:txBody>
          <a:bodyPr numCol="2"/>
          <a:lstStyle/>
          <a:p>
            <a:r>
              <a:rPr lang="en-US" sz="2800" dirty="0"/>
              <a:t>M</a:t>
            </a:r>
            <a:r>
              <a:rPr lang="en-US" sz="2800" dirty="0" smtClean="0"/>
              <a:t>odules</a:t>
            </a:r>
          </a:p>
          <a:p>
            <a:r>
              <a:rPr lang="en-US" sz="2800" dirty="0" smtClean="0"/>
              <a:t>Classes</a:t>
            </a:r>
          </a:p>
          <a:p>
            <a:r>
              <a:rPr lang="en-US" sz="2800" dirty="0" smtClean="0"/>
              <a:t>Arrow functions</a:t>
            </a:r>
          </a:p>
          <a:p>
            <a:r>
              <a:rPr lang="en-US" sz="2800" dirty="0" smtClean="0"/>
              <a:t>Default </a:t>
            </a:r>
            <a:r>
              <a:rPr lang="en-US" sz="2800" dirty="0"/>
              <a:t>parameters</a:t>
            </a:r>
          </a:p>
          <a:p>
            <a:r>
              <a:rPr lang="en-US" sz="2800" dirty="0" err="1" smtClean="0"/>
              <a:t>Destructuring</a:t>
            </a:r>
            <a:endParaRPr lang="en-US" sz="2800" dirty="0" smtClean="0"/>
          </a:p>
          <a:p>
            <a:r>
              <a:rPr lang="en-US" sz="2800" dirty="0" smtClean="0"/>
              <a:t>Spread and rest</a:t>
            </a:r>
          </a:p>
          <a:p>
            <a:r>
              <a:rPr lang="en-US" sz="2800" dirty="0"/>
              <a:t>Let and </a:t>
            </a:r>
            <a:r>
              <a:rPr lang="en-US" sz="2800" dirty="0" err="1"/>
              <a:t>const</a:t>
            </a:r>
            <a:endParaRPr lang="en-US" sz="2800" dirty="0"/>
          </a:p>
          <a:p>
            <a:r>
              <a:rPr lang="en-US" sz="2800" dirty="0" smtClean="0"/>
              <a:t>for...of</a:t>
            </a:r>
          </a:p>
          <a:p>
            <a:r>
              <a:rPr lang="en-US" sz="2800" dirty="0" smtClean="0"/>
              <a:t>Object literal methods</a:t>
            </a:r>
          </a:p>
          <a:p>
            <a:r>
              <a:rPr lang="en-US" sz="2800" dirty="0" smtClean="0"/>
              <a:t>Shorthand properties</a:t>
            </a:r>
          </a:p>
          <a:p>
            <a:r>
              <a:rPr lang="en-US" sz="2800" dirty="0" smtClean="0"/>
              <a:t>Computed properties</a:t>
            </a:r>
          </a:p>
          <a:p>
            <a:r>
              <a:rPr lang="en-US" sz="2800" dirty="0" smtClean="0"/>
              <a:t>Octal / binary literals</a:t>
            </a:r>
          </a:p>
          <a:p>
            <a:r>
              <a:rPr lang="en-US" sz="2800" dirty="0"/>
              <a:t>Symbols</a:t>
            </a:r>
          </a:p>
          <a:p>
            <a:r>
              <a:rPr lang="en-US" sz="2800" dirty="0" smtClean="0"/>
              <a:t>Template strings</a:t>
            </a:r>
          </a:p>
        </p:txBody>
      </p:sp>
      <p:sp>
        <p:nvSpPr>
          <p:cNvPr id="3" name="Title 2"/>
          <p:cNvSpPr>
            <a:spLocks noGrp="1"/>
          </p:cNvSpPr>
          <p:nvPr>
            <p:ph type="title"/>
          </p:nvPr>
        </p:nvSpPr>
        <p:spPr/>
        <p:txBody>
          <a:bodyPr/>
          <a:lstStyle/>
          <a:p>
            <a:r>
              <a:rPr lang="en-US" dirty="0" smtClean="0"/>
              <a:t>Features from the Future, Today</a:t>
            </a:r>
            <a:endParaRPr lang="en-US" dirty="0"/>
          </a:p>
        </p:txBody>
      </p:sp>
      <p:sp>
        <p:nvSpPr>
          <p:cNvPr id="5" name="Text Placeholder 4"/>
          <p:cNvSpPr>
            <a:spLocks noGrp="1"/>
          </p:cNvSpPr>
          <p:nvPr>
            <p:ph type="body" sz="quarter" idx="11"/>
          </p:nvPr>
        </p:nvSpPr>
        <p:spPr/>
        <p:txBody>
          <a:bodyPr/>
          <a:lstStyle/>
          <a:p>
            <a:r>
              <a:rPr lang="en-US" dirty="0"/>
              <a:t>C</a:t>
            </a:r>
            <a:r>
              <a:rPr lang="en-US" dirty="0" smtClean="0"/>
              <a:t>ompiles ECMAScript 6 code to ECMAScript 3 or 5 code using </a:t>
            </a:r>
            <a:r>
              <a:rPr lang="en-US" dirty="0" err="1" smtClean="0"/>
              <a:t>CommonJS</a:t>
            </a:r>
            <a:r>
              <a:rPr lang="en-US" dirty="0" smtClean="0"/>
              <a:t> or AMD modules</a:t>
            </a:r>
            <a:endParaRPr lang="en-US" dirty="0"/>
          </a:p>
        </p:txBody>
      </p:sp>
    </p:spTree>
    <p:extLst>
      <p:ext uri="{BB962C8B-B14F-4D97-AF65-F5344CB8AC3E}">
        <p14:creationId xmlns:p14="http://schemas.microsoft.com/office/powerpoint/2010/main" val="350099606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r>
              <a:rPr lang="en-US" dirty="0" smtClean="0"/>
              <a:t>Anders Hejlsberg</a:t>
            </a:r>
          </a:p>
          <a:p>
            <a:r>
              <a:rPr lang="en-US" dirty="0" smtClean="0"/>
              <a:t>Technical Fellow</a:t>
            </a:r>
          </a:p>
          <a:p>
            <a:r>
              <a:rPr lang="en-US" dirty="0" smtClean="0"/>
              <a:t>Microsoft</a:t>
            </a:r>
            <a:endParaRPr lang="en-US" dirty="0"/>
          </a:p>
        </p:txBody>
      </p:sp>
      <p:sp>
        <p:nvSpPr>
          <p:cNvPr id="2" name="Title 1"/>
          <p:cNvSpPr>
            <a:spLocks noGrp="1"/>
          </p:cNvSpPr>
          <p:nvPr>
            <p:ph type="ctrTitle"/>
          </p:nvPr>
        </p:nvSpPr>
        <p:spPr/>
        <p:txBody>
          <a:bodyPr/>
          <a:lstStyle/>
          <a:p>
            <a:r>
              <a:rPr lang="en-US" dirty="0"/>
              <a:t>The Future of </a:t>
            </a:r>
            <a:r>
              <a:rPr lang="en-US" dirty="0" err="1"/>
              <a:t>TypeScript</a:t>
            </a:r>
            <a:r>
              <a:rPr lang="en-US" dirty="0"/>
              <a:t>: ECMAScript 6, </a:t>
            </a:r>
            <a:r>
              <a:rPr lang="en-US" dirty="0" err="1"/>
              <a:t>Async</a:t>
            </a:r>
            <a:r>
              <a:rPr lang="en-US" dirty="0"/>
              <a:t>/Await and Richer Libraries</a:t>
            </a:r>
          </a:p>
        </p:txBody>
      </p:sp>
      <p:sp>
        <p:nvSpPr>
          <p:cNvPr id="6" name="Text Placeholder 5"/>
          <p:cNvSpPr>
            <a:spLocks noGrp="1"/>
          </p:cNvSpPr>
          <p:nvPr>
            <p:ph type="body" sz="quarter" idx="13"/>
          </p:nvPr>
        </p:nvSpPr>
        <p:spPr/>
        <p:txBody>
          <a:bodyPr/>
          <a:lstStyle/>
          <a:p>
            <a:r>
              <a:rPr lang="en-US" dirty="0" smtClean="0"/>
              <a:t>3-644</a:t>
            </a:r>
            <a:endParaRPr lang="en-US" dirty="0"/>
          </a:p>
        </p:txBody>
      </p:sp>
    </p:spTree>
    <p:extLst>
      <p:ext uri="{BB962C8B-B14F-4D97-AF65-F5344CB8AC3E}">
        <p14:creationId xmlns:p14="http://schemas.microsoft.com/office/powerpoint/2010/main" val="12711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ont\Documents\Logos\Angular\logo\AngularJS-Shield.exports\AngularJS-Shield-larg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4968" y="830261"/>
            <a:ext cx="1373790" cy="1446212"/>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296099" y="2665714"/>
            <a:ext cx="1821291" cy="698807"/>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8847773" y="1060197"/>
            <a:ext cx="1827995" cy="100547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8037" y="4027140"/>
            <a:ext cx="2667466" cy="594818"/>
          </a:xfrm>
          <a:prstGeom prst="rect">
            <a:avLst/>
          </a:prstGeom>
        </p:spPr>
      </p:pic>
      <p:pic>
        <p:nvPicPr>
          <p:cNvPr id="13" name="Picture 12"/>
          <p:cNvPicPr>
            <a:picLocks noChangeAspect="1"/>
          </p:cNvPicPr>
          <p:nvPr/>
        </p:nvPicPr>
        <p:blipFill>
          <a:blip r:embed="rId6"/>
          <a:stretch>
            <a:fillRect/>
          </a:stretch>
        </p:blipFill>
        <p:spPr>
          <a:xfrm>
            <a:off x="5082258" y="3988288"/>
            <a:ext cx="2248972" cy="637537"/>
          </a:xfrm>
          <a:prstGeom prst="rect">
            <a:avLst/>
          </a:prstGeom>
        </p:spPr>
      </p:pic>
      <p:pic>
        <p:nvPicPr>
          <p:cNvPr id="1026" name="Picture 2" descr="http://www.typescriptlang.org/content/images/logos/Heap/logoCompactDar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7393" y="2646479"/>
            <a:ext cx="2628939" cy="7393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ypescriptlang.org/content/images/logos/Palantir/Palanti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1672" y="4014913"/>
            <a:ext cx="2440381" cy="5842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ypescriptlang.org/content/images/logos/SitePen/logo_6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4563" y="5326013"/>
            <a:ext cx="2234599" cy="564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ypescriptlang.org/content/images/logos/asana/asana_logo_highre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7634" y="1358703"/>
            <a:ext cx="2218439" cy="3893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typescriptlang.org/content/images/logos/Wixcom/Black-Horizontal-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87600" y="2382932"/>
            <a:ext cx="2348340" cy="12835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ypescriptlang.org/content/images/logos/Superpowers/logo-tex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6583" y="5288334"/>
            <a:ext cx="2300322" cy="5888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typescriptlang.org/content/images/logos/Wijmo/logo_wijmo_blu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03256" y="5203474"/>
            <a:ext cx="1717026" cy="64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0826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3200" dirty="0" smtClean="0"/>
              <a:t>Community</a:t>
            </a:r>
          </a:p>
          <a:p>
            <a:pPr lvl="1"/>
            <a:r>
              <a:rPr lang="en-US" sz="2000" dirty="0">
                <a:hlinkClick r:id="rId2"/>
              </a:rPr>
              <a:t>https://</a:t>
            </a:r>
            <a:r>
              <a:rPr lang="en-US" sz="2000" dirty="0" smtClean="0">
                <a:hlinkClick r:id="rId2"/>
              </a:rPr>
              <a:t>github.com/Microsoft/TypeScript</a:t>
            </a:r>
            <a:endParaRPr lang="en-US" sz="2000" dirty="0" smtClean="0"/>
          </a:p>
          <a:p>
            <a:pPr lvl="1"/>
            <a:r>
              <a:rPr lang="en-US" sz="2000" dirty="0" smtClean="0"/>
              <a:t>Over 3</a:t>
            </a:r>
            <a:r>
              <a:rPr lang="en-US" sz="2000" dirty="0"/>
              <a:t>5</a:t>
            </a:r>
            <a:r>
              <a:rPr lang="en-US" sz="2000" dirty="0" smtClean="0"/>
              <a:t>00 </a:t>
            </a:r>
            <a:r>
              <a:rPr lang="en-US" sz="2000" dirty="0" err="1"/>
              <a:t>StackOverflow</a:t>
            </a:r>
            <a:r>
              <a:rPr lang="en-US" sz="2000" dirty="0"/>
              <a:t> </a:t>
            </a:r>
            <a:r>
              <a:rPr lang="en-US" sz="2000" dirty="0" smtClean="0"/>
              <a:t>questions</a:t>
            </a:r>
          </a:p>
          <a:p>
            <a:pPr lvl="1"/>
            <a:endParaRPr lang="en-US" sz="1400" dirty="0" smtClean="0"/>
          </a:p>
          <a:p>
            <a:r>
              <a:rPr lang="en-US" sz="3200" dirty="0" smtClean="0"/>
              <a:t>Frameworks</a:t>
            </a:r>
          </a:p>
          <a:p>
            <a:pPr lvl="1"/>
            <a:r>
              <a:rPr lang="en-US" sz="2000" dirty="0"/>
              <a:t>Over </a:t>
            </a:r>
            <a:r>
              <a:rPr lang="en-US" sz="2000" dirty="0" smtClean="0"/>
              <a:t>800 </a:t>
            </a:r>
            <a:r>
              <a:rPr lang="en-US" sz="2000" dirty="0"/>
              <a:t>.</a:t>
            </a:r>
            <a:r>
              <a:rPr lang="en-US" sz="2000" dirty="0" err="1"/>
              <a:t>d.ts</a:t>
            </a:r>
            <a:r>
              <a:rPr lang="en-US" sz="2000" dirty="0"/>
              <a:t> library </a:t>
            </a:r>
            <a:r>
              <a:rPr lang="en-US" sz="2000" dirty="0" smtClean="0"/>
              <a:t>definitions on Definitely Typed repository covering practically all </a:t>
            </a:r>
            <a:r>
              <a:rPr lang="en-US" sz="2000" dirty="0"/>
              <a:t>popular JavaScript frameworks</a:t>
            </a:r>
            <a:endParaRPr lang="en-US" sz="2000" dirty="0" smtClean="0"/>
          </a:p>
          <a:p>
            <a:pPr lvl="1"/>
            <a:endParaRPr lang="en-US" sz="1400" dirty="0" smtClean="0"/>
          </a:p>
          <a:p>
            <a:r>
              <a:rPr lang="en-US" sz="3200" dirty="0" smtClean="0"/>
              <a:t>Tool support</a:t>
            </a:r>
          </a:p>
          <a:p>
            <a:pPr lvl="1"/>
            <a:r>
              <a:rPr lang="en-US" sz="2000" dirty="0"/>
              <a:t>IDEs: </a:t>
            </a:r>
            <a:r>
              <a:rPr lang="en-US" sz="2000" dirty="0" smtClean="0"/>
              <a:t>Visual Studio, Sublime Text, Atom, Eclipse, </a:t>
            </a:r>
            <a:r>
              <a:rPr lang="en-US" sz="2000" dirty="0" err="1" smtClean="0"/>
              <a:t>WebStorm</a:t>
            </a:r>
            <a:r>
              <a:rPr lang="en-US" sz="2000" dirty="0" smtClean="0"/>
              <a:t>, …</a:t>
            </a:r>
          </a:p>
          <a:p>
            <a:pPr lvl="1"/>
            <a:r>
              <a:rPr lang="en-US" sz="2000" dirty="0" smtClean="0"/>
              <a:t>Build and test: ASP.NET, grunt, gulp, node.js, </a:t>
            </a:r>
            <a:r>
              <a:rPr lang="en-US" sz="2000" dirty="0" err="1" smtClean="0"/>
              <a:t>tsUnit</a:t>
            </a:r>
            <a:endParaRPr lang="en-US" sz="2000" dirty="0" smtClean="0"/>
          </a:p>
        </p:txBody>
      </p:sp>
      <p:sp>
        <p:nvSpPr>
          <p:cNvPr id="3" name="Title 2"/>
          <p:cNvSpPr>
            <a:spLocks noGrp="1"/>
          </p:cNvSpPr>
          <p:nvPr>
            <p:ph type="title"/>
          </p:nvPr>
        </p:nvSpPr>
        <p:spPr/>
        <p:txBody>
          <a:bodyPr/>
          <a:lstStyle/>
          <a:p>
            <a:r>
              <a:rPr lang="en-US" dirty="0" err="1" smtClean="0"/>
              <a:t>TypeScript</a:t>
            </a:r>
            <a:r>
              <a:rPr lang="en-US" dirty="0" smtClean="0"/>
              <a:t> Ecosystem</a:t>
            </a:r>
            <a:endParaRPr lang="en-US" dirty="0"/>
          </a:p>
        </p:txBody>
      </p:sp>
      <p:sp>
        <p:nvSpPr>
          <p:cNvPr id="5" name="Text Placeholder 4"/>
          <p:cNvSpPr>
            <a:spLocks noGrp="1"/>
          </p:cNvSpPr>
          <p:nvPr>
            <p:ph type="body" sz="quarter" idx="11"/>
          </p:nvPr>
        </p:nvSpPr>
        <p:spPr/>
        <p:txBody>
          <a:bodyPr/>
          <a:lstStyle/>
          <a:p>
            <a:r>
              <a:rPr lang="en-US" dirty="0"/>
              <a:t>An Open Source language for </a:t>
            </a:r>
            <a:r>
              <a:rPr lang="en-US" dirty="0" smtClean="0"/>
              <a:t>large </a:t>
            </a:r>
            <a:r>
              <a:rPr lang="en-US" dirty="0"/>
              <a:t>scale JavaScript development.</a:t>
            </a:r>
          </a:p>
        </p:txBody>
      </p:sp>
    </p:spTree>
    <p:extLst>
      <p:ext uri="{BB962C8B-B14F-4D97-AF65-F5344CB8AC3E}">
        <p14:creationId xmlns:p14="http://schemas.microsoft.com/office/powerpoint/2010/main" val="380687019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3200" dirty="0" err="1" smtClean="0"/>
              <a:t>TypeScript</a:t>
            </a:r>
            <a:r>
              <a:rPr lang="en-US" sz="3200" dirty="0" smtClean="0"/>
              <a:t> 1.4</a:t>
            </a:r>
            <a:endParaRPr lang="en-US" sz="3200" dirty="0"/>
          </a:p>
          <a:p>
            <a:pPr lvl="1"/>
            <a:r>
              <a:rPr lang="en-US" sz="2000" dirty="0" smtClean="0"/>
              <a:t>Union types, type guards, </a:t>
            </a:r>
            <a:r>
              <a:rPr lang="en-US" sz="2000" dirty="0" err="1" smtClean="0"/>
              <a:t>const</a:t>
            </a:r>
            <a:r>
              <a:rPr lang="en-US" sz="2000" dirty="0" smtClean="0"/>
              <a:t> </a:t>
            </a:r>
            <a:r>
              <a:rPr lang="en-US" sz="2000" dirty="0" err="1" smtClean="0"/>
              <a:t>enums</a:t>
            </a:r>
            <a:r>
              <a:rPr lang="en-US" sz="2000" dirty="0" smtClean="0"/>
              <a:t>, let and </a:t>
            </a:r>
            <a:r>
              <a:rPr lang="en-US" sz="2000" dirty="0" err="1" smtClean="0"/>
              <a:t>const</a:t>
            </a:r>
            <a:r>
              <a:rPr lang="en-US" sz="2000" dirty="0" smtClean="0"/>
              <a:t>, template strings</a:t>
            </a:r>
          </a:p>
          <a:p>
            <a:pPr lvl="1"/>
            <a:endParaRPr lang="en-US" sz="1400" dirty="0" smtClean="0"/>
          </a:p>
          <a:p>
            <a:r>
              <a:rPr lang="en-US" sz="3200" dirty="0" err="1"/>
              <a:t>TypeScript</a:t>
            </a:r>
            <a:r>
              <a:rPr lang="en-US" sz="3200" dirty="0"/>
              <a:t> </a:t>
            </a:r>
            <a:r>
              <a:rPr lang="en-US" sz="3200" dirty="0" smtClean="0"/>
              <a:t>1.5</a:t>
            </a:r>
            <a:endParaRPr lang="en-US" sz="3200" dirty="0"/>
          </a:p>
          <a:p>
            <a:pPr lvl="1"/>
            <a:r>
              <a:rPr lang="en-US" sz="2000" dirty="0" smtClean="0"/>
              <a:t>Most of ES6, </a:t>
            </a:r>
            <a:r>
              <a:rPr lang="en-US" sz="2000" dirty="0" err="1" smtClean="0"/>
              <a:t>tsconfig.json</a:t>
            </a:r>
            <a:r>
              <a:rPr lang="en-US" sz="2000" dirty="0" smtClean="0"/>
              <a:t>, </a:t>
            </a:r>
            <a:r>
              <a:rPr lang="en-US" sz="2000" dirty="0" err="1" smtClean="0"/>
              <a:t>TSServer</a:t>
            </a:r>
            <a:r>
              <a:rPr lang="en-US" sz="2000" dirty="0" smtClean="0"/>
              <a:t>, Sublime Text plug-in</a:t>
            </a:r>
          </a:p>
          <a:p>
            <a:pPr lvl="1"/>
            <a:endParaRPr lang="en-US" sz="1400" dirty="0" smtClean="0"/>
          </a:p>
          <a:p>
            <a:r>
              <a:rPr lang="en-US" sz="3200" dirty="0" err="1" smtClean="0"/>
              <a:t>TypeScript</a:t>
            </a:r>
            <a:r>
              <a:rPr lang="en-US" sz="3200" dirty="0" smtClean="0"/>
              <a:t> 1.6</a:t>
            </a:r>
            <a:endParaRPr lang="en-US" sz="3200" dirty="0"/>
          </a:p>
          <a:p>
            <a:pPr lvl="1"/>
            <a:r>
              <a:rPr lang="en-US" sz="2000" dirty="0" err="1" smtClean="0"/>
              <a:t>Async</a:t>
            </a:r>
            <a:r>
              <a:rPr lang="en-US" sz="2000" dirty="0" smtClean="0"/>
              <a:t>/await, generators, module bundling</a:t>
            </a:r>
            <a:endParaRPr lang="en-US" sz="2000" dirty="0"/>
          </a:p>
          <a:p>
            <a:pPr lvl="1"/>
            <a:endParaRPr lang="en-US" sz="1400" dirty="0"/>
          </a:p>
          <a:p>
            <a:r>
              <a:rPr lang="en-US" sz="3200" dirty="0" err="1" smtClean="0"/>
              <a:t>TypeScript</a:t>
            </a:r>
            <a:r>
              <a:rPr lang="en-US" sz="3200" dirty="0" smtClean="0"/>
              <a:t> 2.0</a:t>
            </a:r>
          </a:p>
          <a:p>
            <a:pPr lvl="1"/>
            <a:r>
              <a:rPr lang="en-US" sz="2000" dirty="0" smtClean="0"/>
              <a:t>Class expressions, local types</a:t>
            </a:r>
          </a:p>
          <a:p>
            <a:pPr lvl="1"/>
            <a:r>
              <a:rPr lang="en-US" sz="2000" dirty="0" smtClean="0"/>
              <a:t>Investigate </a:t>
            </a:r>
            <a:r>
              <a:rPr lang="en-US" sz="2000" dirty="0" err="1" smtClean="0"/>
              <a:t>mixins</a:t>
            </a:r>
            <a:r>
              <a:rPr lang="en-US" sz="2000" dirty="0" smtClean="0"/>
              <a:t>, abstract classes, etc.</a:t>
            </a:r>
          </a:p>
          <a:p>
            <a:pPr lvl="1"/>
            <a:endParaRPr lang="en-US" sz="1400" dirty="0"/>
          </a:p>
        </p:txBody>
      </p:sp>
      <p:sp>
        <p:nvSpPr>
          <p:cNvPr id="3" name="Title 2"/>
          <p:cNvSpPr>
            <a:spLocks noGrp="1"/>
          </p:cNvSpPr>
          <p:nvPr>
            <p:ph type="title"/>
          </p:nvPr>
        </p:nvSpPr>
        <p:spPr/>
        <p:txBody>
          <a:bodyPr/>
          <a:lstStyle/>
          <a:p>
            <a:r>
              <a:rPr lang="en-US" dirty="0" err="1" smtClean="0"/>
              <a:t>TypeScript</a:t>
            </a:r>
            <a:r>
              <a:rPr lang="en-US" dirty="0" smtClean="0"/>
              <a:t> Roadmap</a:t>
            </a:r>
            <a:endParaRPr lang="en-US" dirty="0"/>
          </a:p>
        </p:txBody>
      </p:sp>
      <p:sp>
        <p:nvSpPr>
          <p:cNvPr id="5" name="Text Placeholder 4"/>
          <p:cNvSpPr>
            <a:spLocks noGrp="1"/>
          </p:cNvSpPr>
          <p:nvPr>
            <p:ph type="body" sz="quarter" idx="11"/>
          </p:nvPr>
        </p:nvSpPr>
        <p:spPr/>
        <p:txBody>
          <a:bodyPr/>
          <a:lstStyle/>
          <a:p>
            <a:r>
              <a:rPr lang="en-US" dirty="0"/>
              <a:t>An Open Source language for </a:t>
            </a:r>
            <a:r>
              <a:rPr lang="en-US" dirty="0" smtClean="0"/>
              <a:t>large scale </a:t>
            </a:r>
            <a:r>
              <a:rPr lang="en-US" dirty="0"/>
              <a:t>JavaScript development.</a:t>
            </a:r>
          </a:p>
        </p:txBody>
      </p:sp>
    </p:spTree>
    <p:extLst>
      <p:ext uri="{BB962C8B-B14F-4D97-AF65-F5344CB8AC3E}">
        <p14:creationId xmlns:p14="http://schemas.microsoft.com/office/powerpoint/2010/main" val="214476253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8" y="1516062"/>
            <a:ext cx="10058399" cy="1828800"/>
          </a:xfrm>
        </p:spPr>
        <p:txBody>
          <a:bodyPr/>
          <a:lstStyle/>
          <a:p>
            <a:r>
              <a:rPr lang="en-US" dirty="0" smtClean="0"/>
              <a:t>http://typescriptlang.org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965" y="2129680"/>
            <a:ext cx="21548059" cy="44155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34" y="6545262"/>
            <a:ext cx="12524909" cy="748365"/>
          </a:xfrm>
          <a:prstGeom prst="rect">
            <a:avLst/>
          </a:prstGeom>
        </p:spPr>
      </p:pic>
    </p:spTree>
    <p:extLst>
      <p:ext uri="{BB962C8B-B14F-4D97-AF65-F5344CB8AC3E}">
        <p14:creationId xmlns:p14="http://schemas.microsoft.com/office/powerpoint/2010/main" val="81638401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24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err="1" smtClean="0"/>
              <a:t>TypeScript</a:t>
            </a:r>
            <a:r>
              <a:rPr lang="en-US" sz="4000" dirty="0" smtClean="0"/>
              <a:t>: A typed superset of JavaScript that</a:t>
            </a:r>
            <a:br>
              <a:rPr lang="en-US" sz="4000" dirty="0" smtClean="0"/>
            </a:br>
            <a:r>
              <a:rPr lang="en-US" sz="4000" dirty="0" smtClean="0"/>
              <a:t>compiles to plain JavaScript.</a:t>
            </a:r>
            <a:endParaRPr lang="en-US" sz="4000" dirty="0"/>
          </a:p>
        </p:txBody>
      </p:sp>
    </p:spTree>
    <p:extLst>
      <p:ext uri="{BB962C8B-B14F-4D97-AF65-F5344CB8AC3E}">
        <p14:creationId xmlns:p14="http://schemas.microsoft.com/office/powerpoint/2010/main" val="102980398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
            </a:r>
            <a:br>
              <a:rPr lang="en-US" sz="4000" dirty="0" smtClean="0"/>
            </a:br>
            <a:r>
              <a:rPr lang="en-US" sz="4000" dirty="0" smtClean="0"/>
              <a:t>Static Types </a:t>
            </a:r>
            <a:r>
              <a:rPr lang="en-US" sz="4000" dirty="0" smtClean="0">
                <a:sym typeface="Wingdings" panose="05000000000000000000" pitchFamily="2" charset="2"/>
              </a:rPr>
              <a:t> Better Tooling.</a:t>
            </a:r>
            <a:endParaRPr lang="en-US" sz="4000" dirty="0"/>
          </a:p>
        </p:txBody>
      </p:sp>
    </p:spTree>
    <p:extLst>
      <p:ext uri="{BB962C8B-B14F-4D97-AF65-F5344CB8AC3E}">
        <p14:creationId xmlns:p14="http://schemas.microsoft.com/office/powerpoint/2010/main" val="160780278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
            </a:r>
            <a:br>
              <a:rPr lang="en-US" sz="4000" dirty="0" smtClean="0"/>
            </a:br>
            <a:r>
              <a:rPr lang="en-US" sz="4000" dirty="0" smtClean="0"/>
              <a:t>Features from the Future, Today.</a:t>
            </a:r>
            <a:endParaRPr lang="en-US" sz="4000" dirty="0"/>
          </a:p>
        </p:txBody>
      </p:sp>
    </p:spTree>
    <p:extLst>
      <p:ext uri="{BB962C8B-B14F-4D97-AF65-F5344CB8AC3E}">
        <p14:creationId xmlns:p14="http://schemas.microsoft.com/office/powerpoint/2010/main" val="209554656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
            </a:r>
            <a:br>
              <a:rPr lang="en-US" sz="4000" dirty="0" smtClean="0"/>
            </a:br>
            <a:r>
              <a:rPr lang="en-US" sz="4000" dirty="0" smtClean="0"/>
              <a:t>Any browser. Any host. Any OS.</a:t>
            </a:r>
            <a:endParaRPr lang="en-US" sz="4000" dirty="0"/>
          </a:p>
        </p:txBody>
      </p:sp>
    </p:spTree>
    <p:extLst>
      <p:ext uri="{BB962C8B-B14F-4D97-AF65-F5344CB8AC3E}">
        <p14:creationId xmlns:p14="http://schemas.microsoft.com/office/powerpoint/2010/main" val="134976129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
            </a:r>
            <a:br>
              <a:rPr lang="en-US" sz="4000" dirty="0" smtClean="0"/>
            </a:br>
            <a:r>
              <a:rPr lang="en-US" sz="4000" dirty="0" smtClean="0"/>
              <a:t>Open Source.</a:t>
            </a:r>
            <a:endParaRPr lang="en-US" sz="4000" dirty="0"/>
          </a:p>
        </p:txBody>
      </p:sp>
    </p:spTree>
    <p:extLst>
      <p:ext uri="{BB962C8B-B14F-4D97-AF65-F5344CB8AC3E}">
        <p14:creationId xmlns:p14="http://schemas.microsoft.com/office/powerpoint/2010/main" val="37554393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ndersh\Desktop\javascript-the-good-par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728" y="1717728"/>
            <a:ext cx="2003289" cy="26293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andersh\Desktop\c_cup_of_t_mug-r49d8465f2fc3408db300a9423019f628_x7jgr_8byvr_512.jpg"/>
          <p:cNvPicPr>
            <a:picLocks noChangeAspect="1" noChangeArrowheads="1"/>
          </p:cNvPicPr>
          <p:nvPr/>
        </p:nvPicPr>
        <p:blipFill rotWithShape="1">
          <a:blip r:embed="rId3">
            <a:extLst>
              <a:ext uri="{28A0092B-C50C-407E-A947-70E740481C1C}">
                <a14:useLocalDpi xmlns:a14="http://schemas.microsoft.com/office/drawing/2010/main" val="0"/>
              </a:ext>
            </a:extLst>
          </a:blip>
          <a:srcRect l="12924"/>
          <a:stretch/>
        </p:blipFill>
        <p:spPr bwMode="auto">
          <a:xfrm>
            <a:off x="4563927" y="1393281"/>
            <a:ext cx="2854560" cy="32782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9104" y="2293722"/>
            <a:ext cx="820738" cy="1477328"/>
          </a:xfrm>
          <a:prstGeom prst="rect">
            <a:avLst/>
          </a:prstGeom>
          <a:noFill/>
        </p:spPr>
        <p:txBody>
          <a:bodyPr wrap="none" lIns="0" tIns="0" rIns="0" bIns="0" rtlCol="0">
            <a:spAutoFit/>
          </a:bodyPr>
          <a:lstStyle/>
          <a:p>
            <a:r>
              <a:rPr lang="en-US" sz="9600" dirty="0" smtClean="0">
                <a:gradFill>
                  <a:gsLst>
                    <a:gs pos="0">
                      <a:srgbClr val="404040">
                        <a:lumMod val="75000"/>
                        <a:lumOff val="25000"/>
                      </a:srgbClr>
                    </a:gs>
                    <a:gs pos="80000">
                      <a:srgbClr val="404040">
                        <a:lumMod val="65000"/>
                        <a:lumOff val="35000"/>
                      </a:srgbClr>
                    </a:gs>
                  </a:gsLst>
                  <a:lin ang="16200000" scaled="0"/>
                </a:gradFill>
              </a:rPr>
              <a:t>+</a:t>
            </a:r>
          </a:p>
        </p:txBody>
      </p:sp>
      <p:pic>
        <p:nvPicPr>
          <p:cNvPr id="6" name="Picture 2" descr="C:\Users\andersh\Desktop\too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574" y="1832061"/>
            <a:ext cx="2540367" cy="24006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88324" y="2293721"/>
            <a:ext cx="820738" cy="1477328"/>
          </a:xfrm>
          <a:prstGeom prst="rect">
            <a:avLst/>
          </a:prstGeom>
          <a:noFill/>
        </p:spPr>
        <p:txBody>
          <a:bodyPr wrap="none" lIns="0" tIns="0" rIns="0" bIns="0" rtlCol="0">
            <a:spAutoFit/>
          </a:bodyPr>
          <a:lstStyle/>
          <a:p>
            <a:r>
              <a:rPr lang="en-US" sz="9600" dirty="0" smtClean="0">
                <a:gradFill>
                  <a:gsLst>
                    <a:gs pos="0">
                      <a:srgbClr val="404040">
                        <a:lumMod val="75000"/>
                        <a:lumOff val="25000"/>
                      </a:srgbClr>
                    </a:gs>
                    <a:gs pos="80000">
                      <a:srgbClr val="404040">
                        <a:lumMod val="65000"/>
                        <a:lumOff val="35000"/>
                      </a:srgbClr>
                    </a:gs>
                  </a:gsLst>
                  <a:lin ang="16200000" scaled="0"/>
                </a:gradFill>
              </a:rPr>
              <a:t>+</a:t>
            </a:r>
          </a:p>
        </p:txBody>
      </p:sp>
    </p:spTree>
    <p:extLst>
      <p:ext uri="{BB962C8B-B14F-4D97-AF65-F5344CB8AC3E}">
        <p14:creationId xmlns:p14="http://schemas.microsoft.com/office/powerpoint/2010/main" val="4291219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ndersh\Desktop\javascript-the-good-par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728" y="1717728"/>
            <a:ext cx="2003289" cy="26293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ndersh\Desktop\c_cup_of_t_mug-r49d8465f2fc3408db300a9423019f628_x7jgr_8byvr_512.jpg"/>
          <p:cNvPicPr>
            <a:picLocks noChangeAspect="1" noChangeArrowheads="1"/>
          </p:cNvPicPr>
          <p:nvPr/>
        </p:nvPicPr>
        <p:blipFill rotWithShape="1">
          <a:blip r:embed="rId3">
            <a:extLst>
              <a:ext uri="{28A0092B-C50C-407E-A947-70E740481C1C}">
                <a14:useLocalDpi xmlns:a14="http://schemas.microsoft.com/office/drawing/2010/main" val="0"/>
              </a:ext>
            </a:extLst>
          </a:blip>
          <a:srcRect l="12924"/>
          <a:stretch/>
        </p:blipFill>
        <p:spPr bwMode="auto">
          <a:xfrm>
            <a:off x="4563927" y="1393281"/>
            <a:ext cx="2854560" cy="32782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9104" y="2293722"/>
            <a:ext cx="820738" cy="1477328"/>
          </a:xfrm>
          <a:prstGeom prst="rect">
            <a:avLst/>
          </a:prstGeom>
          <a:noFill/>
        </p:spPr>
        <p:txBody>
          <a:bodyPr wrap="none" lIns="0" tIns="0" rIns="0" bIns="0" rtlCol="0">
            <a:spAutoFit/>
          </a:bodyPr>
          <a:lstStyle/>
          <a:p>
            <a:r>
              <a:rPr lang="en-US" sz="9600" dirty="0" smtClean="0">
                <a:gradFill>
                  <a:gsLst>
                    <a:gs pos="0">
                      <a:srgbClr val="404040">
                        <a:lumMod val="75000"/>
                        <a:lumOff val="25000"/>
                      </a:srgbClr>
                    </a:gs>
                    <a:gs pos="80000">
                      <a:srgbClr val="404040">
                        <a:lumMod val="65000"/>
                        <a:lumOff val="35000"/>
                      </a:srgbClr>
                    </a:gs>
                  </a:gsLst>
                  <a:lin ang="16200000" scaled="0"/>
                </a:gradFill>
              </a:rPr>
              <a:t>+</a:t>
            </a:r>
          </a:p>
        </p:txBody>
      </p:sp>
      <p:pic>
        <p:nvPicPr>
          <p:cNvPr id="5" name="Picture 2" descr="C:\Users\andersh\Desktop\too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574" y="1832061"/>
            <a:ext cx="2540367" cy="24006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88324" y="2293721"/>
            <a:ext cx="820738" cy="1477328"/>
          </a:xfrm>
          <a:prstGeom prst="rect">
            <a:avLst/>
          </a:prstGeom>
          <a:noFill/>
        </p:spPr>
        <p:txBody>
          <a:bodyPr wrap="none" lIns="0" tIns="0" rIns="0" bIns="0" rtlCol="0">
            <a:spAutoFit/>
          </a:bodyPr>
          <a:lstStyle/>
          <a:p>
            <a:r>
              <a:rPr lang="en-US" sz="9600" dirty="0" smtClean="0">
                <a:gradFill>
                  <a:gsLst>
                    <a:gs pos="0">
                      <a:srgbClr val="404040">
                        <a:lumMod val="75000"/>
                        <a:lumOff val="25000"/>
                      </a:srgbClr>
                    </a:gs>
                    <a:gs pos="80000">
                      <a:srgbClr val="404040">
                        <a:lumMod val="65000"/>
                        <a:lumOff val="35000"/>
                      </a:srgbClr>
                    </a:gs>
                  </a:gsLst>
                  <a:lin ang="16200000" scaled="0"/>
                </a:gradFill>
              </a:rPr>
              <a:t>+</a:t>
            </a:r>
          </a:p>
        </p:txBody>
      </p:sp>
    </p:spTree>
    <p:extLst>
      <p:ext uri="{BB962C8B-B14F-4D97-AF65-F5344CB8AC3E}">
        <p14:creationId xmlns:p14="http://schemas.microsoft.com/office/powerpoint/2010/main" val="4028744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63" presetClass="path" presetSubtype="0" accel="50000" decel="50000" fill="hold" nodeType="afterEffect">
                                  <p:stCondLst>
                                    <p:cond delay="0"/>
                                  </p:stCondLst>
                                  <p:childTnLst>
                                    <p:animMotion origin="layout" path="M 0 0 L 0.25 0 E" pathEditMode="relative" ptsTypes="">
                                      <p:cBhvr>
                                        <p:cTn id="19" dur="5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E3F4DD5B-E91A-4E2E-A066-DD68F9821E36}"/>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5D3B3FA9-0122-4B31-B139-E383C37B88CE}"/>
    </a:ext>
  </a:extLst>
</a:theme>
</file>

<file path=ppt/theme/theme3.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3.potx" id="{60010040-FB05-4F4C-8C92-987A22EFC14F}" vid="{8A0926CE-FFCE-40A6-A065-050108FA550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2015-04-30T00:00:00-07:00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Anders Hejlsberg;Brad Green;Miško Hevery</External_x0020_Speaker>
    <Session_x0020_Code xmlns="12a172fe-0250-434a-85cf-03b10810c5e5">3-644</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Props1.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microsoft.com/office/2006/metadata/properties"/>
    <ds:schemaRef ds:uri="http://schemas.microsoft.com/office/2006/documentManagement/types"/>
    <ds:schemaRef ds:uri="230e9df3-be65-4c73-a93b-d1236ebd677e"/>
    <ds:schemaRef ds:uri="http://schemas.microsoft.com/sharepoint/v3"/>
    <ds:schemaRef ds:uri="http://purl.org/dc/elements/1.1/"/>
    <ds:schemaRef ds:uri="12a172fe-0250-434a-85cf-03b10810c5e5"/>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Build_2015_Template_v02</Template>
  <TotalTime>49</TotalTime>
  <Words>451</Words>
  <Application>Microsoft Office PowerPoint</Application>
  <PresentationFormat>Custom</PresentationFormat>
  <Paragraphs>90</Paragraphs>
  <Slides>24</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ＭＳ Ｐゴシック</vt:lpstr>
      <vt:lpstr>Arial</vt:lpstr>
      <vt:lpstr>Avenir LT Pro 45 Book</vt:lpstr>
      <vt:lpstr>Consolas</vt:lpstr>
      <vt:lpstr>Segoe UI</vt:lpstr>
      <vt:lpstr>Segoe UI Light</vt:lpstr>
      <vt:lpstr>Wingdings</vt:lpstr>
      <vt:lpstr>5-30629_Build_Template_WHITE</vt:lpstr>
      <vt:lpstr>5-30629_Build_Template_DARK BLUE</vt:lpstr>
      <vt:lpstr>1_5-30629_Build_Template_WHITE</vt:lpstr>
      <vt:lpstr>PowerPoint Presentation</vt:lpstr>
      <vt:lpstr>The Future of TypeScript: ECMAScript 6, Async/Await and Richer Libraries</vt:lpstr>
      <vt:lpstr>TypeScript: A typed superset of JavaScript that compiles to plain JavaScript.</vt:lpstr>
      <vt:lpstr> Static Types  Better Tooling.</vt:lpstr>
      <vt:lpstr> Features from the Future, Today.</vt:lpstr>
      <vt:lpstr> Any browser. Any host. Any OS.</vt:lpstr>
      <vt:lpstr> Open Source.</vt:lpstr>
      <vt:lpstr>PowerPoint Presentation</vt:lpstr>
      <vt:lpstr>PowerPoint Presentation</vt:lpstr>
      <vt:lpstr>Demo</vt:lpstr>
      <vt:lpstr>Brad Green Miško Hevery  Google Angular Team</vt:lpstr>
      <vt:lpstr> AtScript</vt:lpstr>
      <vt:lpstr> Angular &lt;3 TypeScript</vt:lpstr>
      <vt:lpstr> Built on TypeScript</vt:lpstr>
      <vt:lpstr> angular.io</vt:lpstr>
      <vt:lpstr>Meet the TypeScript and Angular teams  Today @ 1-2 PM Lounge area across from room 3014</vt:lpstr>
      <vt:lpstr>TypeScript Server</vt:lpstr>
      <vt:lpstr>Type System</vt:lpstr>
      <vt:lpstr>Features from the Future, Today</vt:lpstr>
      <vt:lpstr>PowerPoint Presentation</vt:lpstr>
      <vt:lpstr>TypeScript Ecosystem</vt:lpstr>
      <vt:lpstr>TypeScript Roadmap</vt:lpstr>
      <vt:lpstr>http://typescriptlang.org</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TypeScript: ECMAScript 6, Async/Await and Richer Libraries</dc:title>
  <dc:subject>Build 2015</dc:subject>
  <dc:creator>Anders Hejlsberg</dc:creator>
  <cp:keywords>Build 2015</cp:keywords>
  <dc:description>Template: Mitchell Derrey, Silver Fox Productions
Formatting: 
Audience Type:</dc:description>
  <cp:lastModifiedBy>Amber Templeton</cp:lastModifiedBy>
  <cp:revision>11</cp:revision>
  <dcterms:created xsi:type="dcterms:W3CDTF">2015-04-22T23:25:26Z</dcterms:created>
  <dcterms:modified xsi:type="dcterms:W3CDTF">2015-04-30T21:00:19Z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