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 id="2147484308" r:id="rId6"/>
    <p:sldMasterId id="2147484325" r:id="rId7"/>
    <p:sldMasterId id="2147484339" r:id="rId8"/>
    <p:sldMasterId id="2147484359" r:id="rId9"/>
    <p:sldMasterId id="2147484373" r:id="rId10"/>
    <p:sldMasterId id="2147484403" r:id="rId11"/>
  </p:sldMasterIdLst>
  <p:notesMasterIdLst>
    <p:notesMasterId r:id="rId44"/>
  </p:notesMasterIdLst>
  <p:handoutMasterIdLst>
    <p:handoutMasterId r:id="rId45"/>
  </p:handoutMasterIdLst>
  <p:sldIdLst>
    <p:sldId id="256" r:id="rId12"/>
    <p:sldId id="258"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256"/>
            <p14:sldId id="258"/>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00176B"/>
    <a:srgbClr val="E3008C"/>
    <a:srgbClr val="FFB900"/>
    <a:srgbClr val="107C10"/>
    <a:srgbClr val="FFFFFF"/>
    <a:srgbClr val="232832"/>
    <a:srgbClr val="525252"/>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607" autoAdjust="0"/>
    <p:restoredTop sz="96323" autoAdjust="0"/>
  </p:normalViewPr>
  <p:slideViewPr>
    <p:cSldViewPr>
      <p:cViewPr varScale="1">
        <p:scale>
          <a:sx n="130" d="100"/>
          <a:sy n="130" d="100"/>
        </p:scale>
        <p:origin x="198" y="12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70669-6D0C-4F2A-9FA2-DFE95CB248FD}" type="doc">
      <dgm:prSet loTypeId="urn:microsoft.com/office/officeart/2005/8/layout/chevron1" loCatId="process" qsTypeId="urn:microsoft.com/office/officeart/2005/8/quickstyle/simple1" qsCatId="simple" csTypeId="urn:microsoft.com/office/officeart/2005/8/colors/accent1_2" csCatId="accent1" phldr="1"/>
      <dgm:spPr/>
    </dgm:pt>
    <dgm:pt modelId="{3BFF8913-0E98-47F4-B80D-03781E811057}">
      <dgm:prSet phldrT="[Text]" custT="1"/>
      <dgm:spPr>
        <a:solidFill>
          <a:schemeClr val="accent2"/>
        </a:solidFill>
      </dgm:spPr>
      <dgm:t>
        <a:bodyPr/>
        <a:lstStyle/>
        <a:p>
          <a:r>
            <a:rPr lang="en-US" sz="2800" dirty="0" smtClean="0">
              <a:solidFill>
                <a:schemeClr val="tx1"/>
              </a:solidFill>
            </a:rPr>
            <a:t>Easy enroll</a:t>
          </a:r>
          <a:endParaRPr lang="en-US" sz="2800" dirty="0">
            <a:solidFill>
              <a:schemeClr val="tx1"/>
            </a:solidFill>
          </a:endParaRPr>
        </a:p>
      </dgm:t>
    </dgm:pt>
    <dgm:pt modelId="{38D51026-A901-4883-8CAD-CF2D42E5621E}" type="parTrans" cxnId="{19B0D18D-6BF5-403B-A6F0-C3615731B349}">
      <dgm:prSet/>
      <dgm:spPr/>
      <dgm:t>
        <a:bodyPr/>
        <a:lstStyle/>
        <a:p>
          <a:endParaRPr lang="en-US"/>
        </a:p>
      </dgm:t>
    </dgm:pt>
    <dgm:pt modelId="{8D3335EB-9442-419B-9DC6-E33534C87989}" type="sibTrans" cxnId="{19B0D18D-6BF5-403B-A6F0-C3615731B349}">
      <dgm:prSet/>
      <dgm:spPr/>
      <dgm:t>
        <a:bodyPr/>
        <a:lstStyle/>
        <a:p>
          <a:endParaRPr lang="en-US"/>
        </a:p>
      </dgm:t>
    </dgm:pt>
    <dgm:pt modelId="{BC964B6A-FFDE-4175-B500-B4F09804C27F}" type="pres">
      <dgm:prSet presAssocID="{E8670669-6D0C-4F2A-9FA2-DFE95CB248FD}" presName="Name0" presStyleCnt="0">
        <dgm:presLayoutVars>
          <dgm:dir/>
          <dgm:animLvl val="lvl"/>
          <dgm:resizeHandles val="exact"/>
        </dgm:presLayoutVars>
      </dgm:prSet>
      <dgm:spPr/>
    </dgm:pt>
    <dgm:pt modelId="{5FD0D653-9CFF-407C-9294-68802C04C9F4}" type="pres">
      <dgm:prSet presAssocID="{3BFF8913-0E98-47F4-B80D-03781E811057}" presName="parTxOnly" presStyleLbl="node1" presStyleIdx="0" presStyleCnt="1">
        <dgm:presLayoutVars>
          <dgm:chMax val="0"/>
          <dgm:chPref val="0"/>
          <dgm:bulletEnabled val="1"/>
        </dgm:presLayoutVars>
      </dgm:prSet>
      <dgm:spPr/>
      <dgm:t>
        <a:bodyPr/>
        <a:lstStyle/>
        <a:p>
          <a:endParaRPr lang="en-US"/>
        </a:p>
      </dgm:t>
    </dgm:pt>
  </dgm:ptLst>
  <dgm:cxnLst>
    <dgm:cxn modelId="{7AE2DA6C-236C-4F14-A9A6-D984A46A4A8C}" type="presOf" srcId="{E8670669-6D0C-4F2A-9FA2-DFE95CB248FD}" destId="{BC964B6A-FFDE-4175-B500-B4F09804C27F}" srcOrd="0" destOrd="0" presId="urn:microsoft.com/office/officeart/2005/8/layout/chevron1"/>
    <dgm:cxn modelId="{19B0D18D-6BF5-403B-A6F0-C3615731B349}" srcId="{E8670669-6D0C-4F2A-9FA2-DFE95CB248FD}" destId="{3BFF8913-0E98-47F4-B80D-03781E811057}" srcOrd="0" destOrd="0" parTransId="{38D51026-A901-4883-8CAD-CF2D42E5621E}" sibTransId="{8D3335EB-9442-419B-9DC6-E33534C87989}"/>
    <dgm:cxn modelId="{2F991B75-0878-42C6-86CE-52C0B06EFFD1}" type="presOf" srcId="{3BFF8913-0E98-47F4-B80D-03781E811057}" destId="{5FD0D653-9CFF-407C-9294-68802C04C9F4}" srcOrd="0" destOrd="0" presId="urn:microsoft.com/office/officeart/2005/8/layout/chevron1"/>
    <dgm:cxn modelId="{3DA202BB-BFC8-4CB0-A6C9-D4E11634E714}" type="presParOf" srcId="{BC964B6A-FFDE-4175-B500-B4F09804C27F}" destId="{5FD0D653-9CFF-407C-9294-68802C04C9F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C10A8-5EDE-4F1A-9835-3B14C7AA5847}" type="doc">
      <dgm:prSet loTypeId="urn:microsoft.com/office/officeart/2005/8/layout/chevron1" loCatId="process" qsTypeId="urn:microsoft.com/office/officeart/2005/8/quickstyle/simple1" qsCatId="simple" csTypeId="urn:microsoft.com/office/officeart/2005/8/colors/accent1_2" csCatId="accent1" phldr="1"/>
      <dgm:spPr/>
    </dgm:pt>
    <dgm:pt modelId="{28AB0E11-B1DF-4C57-BEEA-E69CF1F5663E}">
      <dgm:prSet phldrT="[Text]"/>
      <dgm:spPr/>
      <dgm:t>
        <a:bodyPr/>
        <a:lstStyle/>
        <a:p>
          <a:r>
            <a:rPr lang="en-US" dirty="0" smtClean="0"/>
            <a:t>Easy enroll</a:t>
          </a:r>
          <a:endParaRPr lang="en-US" dirty="0"/>
        </a:p>
      </dgm:t>
    </dgm:pt>
    <dgm:pt modelId="{75DD5137-8D01-46BA-8086-6E2743076111}" type="parTrans" cxnId="{5C3E6713-DE56-433D-833B-54863A760579}">
      <dgm:prSet/>
      <dgm:spPr/>
      <dgm:t>
        <a:bodyPr/>
        <a:lstStyle/>
        <a:p>
          <a:endParaRPr lang="en-US"/>
        </a:p>
      </dgm:t>
    </dgm:pt>
    <dgm:pt modelId="{C17D1D40-4A04-4E8E-B4F7-8C226BE1046E}" type="sibTrans" cxnId="{5C3E6713-DE56-433D-833B-54863A760579}">
      <dgm:prSet/>
      <dgm:spPr/>
      <dgm:t>
        <a:bodyPr/>
        <a:lstStyle/>
        <a:p>
          <a:endParaRPr lang="en-US"/>
        </a:p>
      </dgm:t>
    </dgm:pt>
    <dgm:pt modelId="{3B9CB26F-EA92-4960-962B-5E166DCA9494}">
      <dgm:prSet phldrT="[Text]"/>
      <dgm:spPr>
        <a:solidFill>
          <a:schemeClr val="accent2"/>
        </a:solidFill>
      </dgm:spPr>
      <dgm:t>
        <a:bodyPr/>
        <a:lstStyle/>
        <a:p>
          <a:r>
            <a:rPr lang="en-US" dirty="0" smtClean="0">
              <a:solidFill>
                <a:schemeClr val="tx1"/>
              </a:solidFill>
            </a:rPr>
            <a:t>Secure device, data &amp; access </a:t>
          </a:r>
          <a:endParaRPr lang="en-US" dirty="0">
            <a:solidFill>
              <a:schemeClr val="tx1"/>
            </a:solidFill>
          </a:endParaRPr>
        </a:p>
      </dgm:t>
    </dgm:pt>
    <dgm:pt modelId="{0F0FAE99-4645-439B-AAC8-F2D07AA6888D}" type="parTrans" cxnId="{9F7C423C-CBCF-46E1-AC46-98F579C2CD7F}">
      <dgm:prSet/>
      <dgm:spPr/>
      <dgm:t>
        <a:bodyPr/>
        <a:lstStyle/>
        <a:p>
          <a:endParaRPr lang="en-US"/>
        </a:p>
      </dgm:t>
    </dgm:pt>
    <dgm:pt modelId="{86D857B6-8756-4AD0-84B4-03573180139D}" type="sibTrans" cxnId="{9F7C423C-CBCF-46E1-AC46-98F579C2CD7F}">
      <dgm:prSet/>
      <dgm:spPr/>
      <dgm:t>
        <a:bodyPr/>
        <a:lstStyle/>
        <a:p>
          <a:endParaRPr lang="en-US"/>
        </a:p>
      </dgm:t>
    </dgm:pt>
    <dgm:pt modelId="{7322AD35-DC1C-4A3A-96C6-387A85143559}" type="pres">
      <dgm:prSet presAssocID="{B72C10A8-5EDE-4F1A-9835-3B14C7AA5847}" presName="Name0" presStyleCnt="0">
        <dgm:presLayoutVars>
          <dgm:dir/>
          <dgm:animLvl val="lvl"/>
          <dgm:resizeHandles val="exact"/>
        </dgm:presLayoutVars>
      </dgm:prSet>
      <dgm:spPr/>
    </dgm:pt>
    <dgm:pt modelId="{0B0BEE3E-1331-4EED-9593-A6F5F325B517}" type="pres">
      <dgm:prSet presAssocID="{28AB0E11-B1DF-4C57-BEEA-E69CF1F5663E}" presName="parTxOnly" presStyleLbl="node1" presStyleIdx="0" presStyleCnt="2">
        <dgm:presLayoutVars>
          <dgm:chMax val="0"/>
          <dgm:chPref val="0"/>
          <dgm:bulletEnabled val="1"/>
        </dgm:presLayoutVars>
      </dgm:prSet>
      <dgm:spPr/>
      <dgm:t>
        <a:bodyPr/>
        <a:lstStyle/>
        <a:p>
          <a:endParaRPr lang="en-US"/>
        </a:p>
      </dgm:t>
    </dgm:pt>
    <dgm:pt modelId="{768E643D-CB11-4F49-88BF-2A54173D0FC4}" type="pres">
      <dgm:prSet presAssocID="{C17D1D40-4A04-4E8E-B4F7-8C226BE1046E}" presName="parTxOnlySpace" presStyleCnt="0"/>
      <dgm:spPr/>
    </dgm:pt>
    <dgm:pt modelId="{2CED0221-D29C-439D-AD75-958724E97983}" type="pres">
      <dgm:prSet presAssocID="{3B9CB26F-EA92-4960-962B-5E166DCA9494}" presName="parTxOnly" presStyleLbl="node1" presStyleIdx="1" presStyleCnt="2">
        <dgm:presLayoutVars>
          <dgm:chMax val="0"/>
          <dgm:chPref val="0"/>
          <dgm:bulletEnabled val="1"/>
        </dgm:presLayoutVars>
      </dgm:prSet>
      <dgm:spPr/>
      <dgm:t>
        <a:bodyPr/>
        <a:lstStyle/>
        <a:p>
          <a:endParaRPr lang="en-US"/>
        </a:p>
      </dgm:t>
    </dgm:pt>
  </dgm:ptLst>
  <dgm:cxnLst>
    <dgm:cxn modelId="{9F7C423C-CBCF-46E1-AC46-98F579C2CD7F}" srcId="{B72C10A8-5EDE-4F1A-9835-3B14C7AA5847}" destId="{3B9CB26F-EA92-4960-962B-5E166DCA9494}" srcOrd="1" destOrd="0" parTransId="{0F0FAE99-4645-439B-AAC8-F2D07AA6888D}" sibTransId="{86D857B6-8756-4AD0-84B4-03573180139D}"/>
    <dgm:cxn modelId="{5C3E6713-DE56-433D-833B-54863A760579}" srcId="{B72C10A8-5EDE-4F1A-9835-3B14C7AA5847}" destId="{28AB0E11-B1DF-4C57-BEEA-E69CF1F5663E}" srcOrd="0" destOrd="0" parTransId="{75DD5137-8D01-46BA-8086-6E2743076111}" sibTransId="{C17D1D40-4A04-4E8E-B4F7-8C226BE1046E}"/>
    <dgm:cxn modelId="{B1C847AB-C467-4F80-A930-866BB60E1E25}" type="presOf" srcId="{3B9CB26F-EA92-4960-962B-5E166DCA9494}" destId="{2CED0221-D29C-439D-AD75-958724E97983}" srcOrd="0" destOrd="0" presId="urn:microsoft.com/office/officeart/2005/8/layout/chevron1"/>
    <dgm:cxn modelId="{886CCE7B-9078-4C7D-8186-E770E7A2CD54}" type="presOf" srcId="{B72C10A8-5EDE-4F1A-9835-3B14C7AA5847}" destId="{7322AD35-DC1C-4A3A-96C6-387A85143559}" srcOrd="0" destOrd="0" presId="urn:microsoft.com/office/officeart/2005/8/layout/chevron1"/>
    <dgm:cxn modelId="{97976293-9D65-4B8A-AA8F-13F395880547}" type="presOf" srcId="{28AB0E11-B1DF-4C57-BEEA-E69CF1F5663E}" destId="{0B0BEE3E-1331-4EED-9593-A6F5F325B517}" srcOrd="0" destOrd="0" presId="urn:microsoft.com/office/officeart/2005/8/layout/chevron1"/>
    <dgm:cxn modelId="{4B45A43E-518A-4591-95E3-5715E80ECA55}" type="presParOf" srcId="{7322AD35-DC1C-4A3A-96C6-387A85143559}" destId="{0B0BEE3E-1331-4EED-9593-A6F5F325B517}" srcOrd="0" destOrd="0" presId="urn:microsoft.com/office/officeart/2005/8/layout/chevron1"/>
    <dgm:cxn modelId="{F3102A9F-2BA0-487F-BCE7-9B703B0E64A8}" type="presParOf" srcId="{7322AD35-DC1C-4A3A-96C6-387A85143559}" destId="{768E643D-CB11-4F49-88BF-2A54173D0FC4}" srcOrd="1" destOrd="0" presId="urn:microsoft.com/office/officeart/2005/8/layout/chevron1"/>
    <dgm:cxn modelId="{1527281B-47D8-4F03-9C2F-DF777273E9CD}" type="presParOf" srcId="{7322AD35-DC1C-4A3A-96C6-387A85143559}" destId="{2CED0221-D29C-439D-AD75-958724E97983}"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701C58-BB50-49C5-91AB-5FE4185E7662}" type="doc">
      <dgm:prSet loTypeId="urn:microsoft.com/office/officeart/2005/8/layout/chevron1" loCatId="process" qsTypeId="urn:microsoft.com/office/officeart/2005/8/quickstyle/simple1" qsCatId="simple" csTypeId="urn:microsoft.com/office/officeart/2005/8/colors/accent1_2" csCatId="accent1" phldr="1"/>
      <dgm:spPr/>
    </dgm:pt>
    <dgm:pt modelId="{EBA5057B-C01E-42D3-9D07-F4EA705F0699}">
      <dgm:prSet phldrT="[Text]"/>
      <dgm:spPr>
        <a:solidFill>
          <a:srgbClr val="0078D7"/>
        </a:solidFill>
      </dgm:spPr>
      <dgm:t>
        <a:bodyPr/>
        <a:lstStyle/>
        <a:p>
          <a:r>
            <a:rPr lang="en-US" dirty="0" smtClean="0"/>
            <a:t>Easy enroll</a:t>
          </a:r>
          <a:endParaRPr lang="en-US" dirty="0"/>
        </a:p>
      </dgm:t>
    </dgm:pt>
    <dgm:pt modelId="{21CD2D3D-4468-4285-9261-A6D88A707ABC}" type="parTrans" cxnId="{7EC038D7-D9FD-4336-88A5-D9E2A101F1D5}">
      <dgm:prSet/>
      <dgm:spPr/>
      <dgm:t>
        <a:bodyPr/>
        <a:lstStyle/>
        <a:p>
          <a:endParaRPr lang="en-US"/>
        </a:p>
      </dgm:t>
    </dgm:pt>
    <dgm:pt modelId="{CC7E17D0-9D1D-4392-BB90-9416C9909CEF}" type="sibTrans" cxnId="{7EC038D7-D9FD-4336-88A5-D9E2A101F1D5}">
      <dgm:prSet/>
      <dgm:spPr/>
      <dgm:t>
        <a:bodyPr/>
        <a:lstStyle/>
        <a:p>
          <a:endParaRPr lang="en-US"/>
        </a:p>
      </dgm:t>
    </dgm:pt>
    <dgm:pt modelId="{9F97A0F5-C2BF-49D7-98CA-2167951C1D72}">
      <dgm:prSet phldrT="[Text]"/>
      <dgm:spPr>
        <a:solidFill>
          <a:srgbClr val="0078D7"/>
        </a:solidFill>
      </dgm:spPr>
      <dgm:t>
        <a:bodyPr/>
        <a:lstStyle/>
        <a:p>
          <a:r>
            <a:rPr lang="en-US" dirty="0" smtClean="0"/>
            <a:t>Secure device, data &amp; access</a:t>
          </a:r>
          <a:endParaRPr lang="en-US" dirty="0"/>
        </a:p>
      </dgm:t>
    </dgm:pt>
    <dgm:pt modelId="{3852C93E-50B0-4C91-A37C-8D5D7E38C5AC}" type="parTrans" cxnId="{8452FA8E-7AB5-44A1-B110-999A19D025D8}">
      <dgm:prSet/>
      <dgm:spPr/>
      <dgm:t>
        <a:bodyPr/>
        <a:lstStyle/>
        <a:p>
          <a:endParaRPr lang="en-US"/>
        </a:p>
      </dgm:t>
    </dgm:pt>
    <dgm:pt modelId="{FF972D47-4878-4BEA-9BCA-E4533A6CBD74}" type="sibTrans" cxnId="{8452FA8E-7AB5-44A1-B110-999A19D025D8}">
      <dgm:prSet/>
      <dgm:spPr/>
      <dgm:t>
        <a:bodyPr/>
        <a:lstStyle/>
        <a:p>
          <a:endParaRPr lang="en-US"/>
        </a:p>
      </dgm:t>
    </dgm:pt>
    <dgm:pt modelId="{87C2434A-025F-4738-94B1-265C934C8724}">
      <dgm:prSet phldrT="[Text]"/>
      <dgm:spPr>
        <a:solidFill>
          <a:schemeClr val="accent2"/>
        </a:solidFill>
      </dgm:spPr>
      <dgm:t>
        <a:bodyPr/>
        <a:lstStyle/>
        <a:p>
          <a:r>
            <a:rPr lang="en-US" dirty="0" smtClean="0">
              <a:solidFill>
                <a:schemeClr val="tx1"/>
              </a:solidFill>
            </a:rPr>
            <a:t>Improve user experience</a:t>
          </a:r>
          <a:endParaRPr lang="en-US" dirty="0">
            <a:solidFill>
              <a:schemeClr val="tx1"/>
            </a:solidFill>
          </a:endParaRPr>
        </a:p>
      </dgm:t>
    </dgm:pt>
    <dgm:pt modelId="{07E305B2-04C9-405F-9A18-5BE84918B7C5}" type="parTrans" cxnId="{E3D3C72A-D478-4521-BE7C-2DB0CA0053AE}">
      <dgm:prSet/>
      <dgm:spPr/>
      <dgm:t>
        <a:bodyPr/>
        <a:lstStyle/>
        <a:p>
          <a:endParaRPr lang="en-US"/>
        </a:p>
      </dgm:t>
    </dgm:pt>
    <dgm:pt modelId="{98CB5A44-CA04-4F82-9039-AEB77371AF00}" type="sibTrans" cxnId="{E3D3C72A-D478-4521-BE7C-2DB0CA0053AE}">
      <dgm:prSet/>
      <dgm:spPr/>
      <dgm:t>
        <a:bodyPr/>
        <a:lstStyle/>
        <a:p>
          <a:endParaRPr lang="en-US"/>
        </a:p>
      </dgm:t>
    </dgm:pt>
    <dgm:pt modelId="{633FF32A-2A0A-471D-AF88-9CB8D90DE215}" type="pres">
      <dgm:prSet presAssocID="{EA701C58-BB50-49C5-91AB-5FE4185E7662}" presName="Name0" presStyleCnt="0">
        <dgm:presLayoutVars>
          <dgm:dir/>
          <dgm:animLvl val="lvl"/>
          <dgm:resizeHandles val="exact"/>
        </dgm:presLayoutVars>
      </dgm:prSet>
      <dgm:spPr/>
    </dgm:pt>
    <dgm:pt modelId="{0BD495B4-1308-4AF7-8202-AB5C5F3F8C1F}" type="pres">
      <dgm:prSet presAssocID="{EBA5057B-C01E-42D3-9D07-F4EA705F0699}" presName="parTxOnly" presStyleLbl="node1" presStyleIdx="0" presStyleCnt="3">
        <dgm:presLayoutVars>
          <dgm:chMax val="0"/>
          <dgm:chPref val="0"/>
          <dgm:bulletEnabled val="1"/>
        </dgm:presLayoutVars>
      </dgm:prSet>
      <dgm:spPr/>
      <dgm:t>
        <a:bodyPr/>
        <a:lstStyle/>
        <a:p>
          <a:endParaRPr lang="en-US"/>
        </a:p>
      </dgm:t>
    </dgm:pt>
    <dgm:pt modelId="{17962C94-AEBE-4615-9DB6-7567973A99B0}" type="pres">
      <dgm:prSet presAssocID="{CC7E17D0-9D1D-4392-BB90-9416C9909CEF}" presName="parTxOnlySpace" presStyleCnt="0"/>
      <dgm:spPr/>
    </dgm:pt>
    <dgm:pt modelId="{4DC85E18-BDC9-4578-BAA3-454917157265}" type="pres">
      <dgm:prSet presAssocID="{9F97A0F5-C2BF-49D7-98CA-2167951C1D72}" presName="parTxOnly" presStyleLbl="node1" presStyleIdx="1" presStyleCnt="3">
        <dgm:presLayoutVars>
          <dgm:chMax val="0"/>
          <dgm:chPref val="0"/>
          <dgm:bulletEnabled val="1"/>
        </dgm:presLayoutVars>
      </dgm:prSet>
      <dgm:spPr/>
      <dgm:t>
        <a:bodyPr/>
        <a:lstStyle/>
        <a:p>
          <a:endParaRPr lang="en-US"/>
        </a:p>
      </dgm:t>
    </dgm:pt>
    <dgm:pt modelId="{E2C658D9-52B0-4016-974E-AF75E65910B1}" type="pres">
      <dgm:prSet presAssocID="{FF972D47-4878-4BEA-9BCA-E4533A6CBD74}" presName="parTxOnlySpace" presStyleCnt="0"/>
      <dgm:spPr/>
    </dgm:pt>
    <dgm:pt modelId="{4C41DF42-14BA-467F-AE54-67820C40F96E}" type="pres">
      <dgm:prSet presAssocID="{87C2434A-025F-4738-94B1-265C934C8724}" presName="parTxOnly" presStyleLbl="node1" presStyleIdx="2" presStyleCnt="3">
        <dgm:presLayoutVars>
          <dgm:chMax val="0"/>
          <dgm:chPref val="0"/>
          <dgm:bulletEnabled val="1"/>
        </dgm:presLayoutVars>
      </dgm:prSet>
      <dgm:spPr/>
      <dgm:t>
        <a:bodyPr/>
        <a:lstStyle/>
        <a:p>
          <a:endParaRPr lang="en-US"/>
        </a:p>
      </dgm:t>
    </dgm:pt>
  </dgm:ptLst>
  <dgm:cxnLst>
    <dgm:cxn modelId="{3D75C41D-D76E-4A7F-8067-5A7664521EDA}" type="presOf" srcId="{EBA5057B-C01E-42D3-9D07-F4EA705F0699}" destId="{0BD495B4-1308-4AF7-8202-AB5C5F3F8C1F}" srcOrd="0" destOrd="0" presId="urn:microsoft.com/office/officeart/2005/8/layout/chevron1"/>
    <dgm:cxn modelId="{7EC038D7-D9FD-4336-88A5-D9E2A101F1D5}" srcId="{EA701C58-BB50-49C5-91AB-5FE4185E7662}" destId="{EBA5057B-C01E-42D3-9D07-F4EA705F0699}" srcOrd="0" destOrd="0" parTransId="{21CD2D3D-4468-4285-9261-A6D88A707ABC}" sibTransId="{CC7E17D0-9D1D-4392-BB90-9416C9909CEF}"/>
    <dgm:cxn modelId="{5E5E2BA9-D139-40A9-BD71-7D64784ACC75}" type="presOf" srcId="{9F97A0F5-C2BF-49D7-98CA-2167951C1D72}" destId="{4DC85E18-BDC9-4578-BAA3-454917157265}" srcOrd="0" destOrd="0" presId="urn:microsoft.com/office/officeart/2005/8/layout/chevron1"/>
    <dgm:cxn modelId="{87FE0DBE-91D6-4E5E-AFB2-78D91FDC956B}" type="presOf" srcId="{87C2434A-025F-4738-94B1-265C934C8724}" destId="{4C41DF42-14BA-467F-AE54-67820C40F96E}" srcOrd="0" destOrd="0" presId="urn:microsoft.com/office/officeart/2005/8/layout/chevron1"/>
    <dgm:cxn modelId="{8452FA8E-7AB5-44A1-B110-999A19D025D8}" srcId="{EA701C58-BB50-49C5-91AB-5FE4185E7662}" destId="{9F97A0F5-C2BF-49D7-98CA-2167951C1D72}" srcOrd="1" destOrd="0" parTransId="{3852C93E-50B0-4C91-A37C-8D5D7E38C5AC}" sibTransId="{FF972D47-4878-4BEA-9BCA-E4533A6CBD74}"/>
    <dgm:cxn modelId="{E3D3C72A-D478-4521-BE7C-2DB0CA0053AE}" srcId="{EA701C58-BB50-49C5-91AB-5FE4185E7662}" destId="{87C2434A-025F-4738-94B1-265C934C8724}" srcOrd="2" destOrd="0" parTransId="{07E305B2-04C9-405F-9A18-5BE84918B7C5}" sibTransId="{98CB5A44-CA04-4F82-9039-AEB77371AF00}"/>
    <dgm:cxn modelId="{53B5B088-E509-4E9A-B92F-82566C1CBE90}" type="presOf" srcId="{EA701C58-BB50-49C5-91AB-5FE4185E7662}" destId="{633FF32A-2A0A-471D-AF88-9CB8D90DE215}" srcOrd="0" destOrd="0" presId="urn:microsoft.com/office/officeart/2005/8/layout/chevron1"/>
    <dgm:cxn modelId="{DF8AAD7B-7DD1-496E-8E25-36B7D2A61012}" type="presParOf" srcId="{633FF32A-2A0A-471D-AF88-9CB8D90DE215}" destId="{0BD495B4-1308-4AF7-8202-AB5C5F3F8C1F}" srcOrd="0" destOrd="0" presId="urn:microsoft.com/office/officeart/2005/8/layout/chevron1"/>
    <dgm:cxn modelId="{B85B4F78-66E6-4567-879A-C5BC8C0E624F}" type="presParOf" srcId="{633FF32A-2A0A-471D-AF88-9CB8D90DE215}" destId="{17962C94-AEBE-4615-9DB6-7567973A99B0}" srcOrd="1" destOrd="0" presId="urn:microsoft.com/office/officeart/2005/8/layout/chevron1"/>
    <dgm:cxn modelId="{36CBC6C3-4066-42F8-8CDA-DBBFD2B020D9}" type="presParOf" srcId="{633FF32A-2A0A-471D-AF88-9CB8D90DE215}" destId="{4DC85E18-BDC9-4578-BAA3-454917157265}" srcOrd="2" destOrd="0" presId="urn:microsoft.com/office/officeart/2005/8/layout/chevron1"/>
    <dgm:cxn modelId="{8CF61537-0106-49E1-A262-2DD7CF1435AF}" type="presParOf" srcId="{633FF32A-2A0A-471D-AF88-9CB8D90DE215}" destId="{E2C658D9-52B0-4016-974E-AF75E65910B1}" srcOrd="3" destOrd="0" presId="urn:microsoft.com/office/officeart/2005/8/layout/chevron1"/>
    <dgm:cxn modelId="{92355310-600C-4E8D-9469-55BDFA03B7EC}" type="presParOf" srcId="{633FF32A-2A0A-471D-AF88-9CB8D90DE215}" destId="{4C41DF42-14BA-467F-AE54-67820C40F96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701C58-BB50-49C5-91AB-5FE4185E7662}" type="doc">
      <dgm:prSet loTypeId="urn:microsoft.com/office/officeart/2005/8/layout/chevron1" loCatId="process" qsTypeId="urn:microsoft.com/office/officeart/2005/8/quickstyle/simple1" qsCatId="simple" csTypeId="urn:microsoft.com/office/officeart/2005/8/colors/accent1_2" csCatId="accent1" phldr="1"/>
      <dgm:spPr/>
    </dgm:pt>
    <dgm:pt modelId="{EBA5057B-C01E-42D3-9D07-F4EA705F0699}">
      <dgm:prSet phldrT="[Text]"/>
      <dgm:spPr>
        <a:solidFill>
          <a:srgbClr val="0078D7"/>
        </a:solidFill>
      </dgm:spPr>
      <dgm:t>
        <a:bodyPr/>
        <a:lstStyle/>
        <a:p>
          <a:r>
            <a:rPr lang="en-US" dirty="0" smtClean="0"/>
            <a:t>Easy enroll</a:t>
          </a:r>
          <a:endParaRPr lang="en-US" dirty="0"/>
        </a:p>
      </dgm:t>
    </dgm:pt>
    <dgm:pt modelId="{21CD2D3D-4468-4285-9261-A6D88A707ABC}" type="parTrans" cxnId="{7EC038D7-D9FD-4336-88A5-D9E2A101F1D5}">
      <dgm:prSet/>
      <dgm:spPr/>
      <dgm:t>
        <a:bodyPr/>
        <a:lstStyle/>
        <a:p>
          <a:endParaRPr lang="en-US"/>
        </a:p>
      </dgm:t>
    </dgm:pt>
    <dgm:pt modelId="{CC7E17D0-9D1D-4392-BB90-9416C9909CEF}" type="sibTrans" cxnId="{7EC038D7-D9FD-4336-88A5-D9E2A101F1D5}">
      <dgm:prSet/>
      <dgm:spPr/>
      <dgm:t>
        <a:bodyPr/>
        <a:lstStyle/>
        <a:p>
          <a:endParaRPr lang="en-US"/>
        </a:p>
      </dgm:t>
    </dgm:pt>
    <dgm:pt modelId="{9F97A0F5-C2BF-49D7-98CA-2167951C1D72}">
      <dgm:prSet phldrT="[Text]"/>
      <dgm:spPr>
        <a:solidFill>
          <a:srgbClr val="0078D7"/>
        </a:solidFill>
      </dgm:spPr>
      <dgm:t>
        <a:bodyPr/>
        <a:lstStyle/>
        <a:p>
          <a:r>
            <a:rPr lang="en-US" dirty="0" smtClean="0"/>
            <a:t>Secure device, data &amp; access</a:t>
          </a:r>
          <a:endParaRPr lang="en-US" dirty="0"/>
        </a:p>
      </dgm:t>
    </dgm:pt>
    <dgm:pt modelId="{3852C93E-50B0-4C91-A37C-8D5D7E38C5AC}" type="parTrans" cxnId="{8452FA8E-7AB5-44A1-B110-999A19D025D8}">
      <dgm:prSet/>
      <dgm:spPr/>
      <dgm:t>
        <a:bodyPr/>
        <a:lstStyle/>
        <a:p>
          <a:endParaRPr lang="en-US"/>
        </a:p>
      </dgm:t>
    </dgm:pt>
    <dgm:pt modelId="{FF972D47-4878-4BEA-9BCA-E4533A6CBD74}" type="sibTrans" cxnId="{8452FA8E-7AB5-44A1-B110-999A19D025D8}">
      <dgm:prSet/>
      <dgm:spPr/>
      <dgm:t>
        <a:bodyPr/>
        <a:lstStyle/>
        <a:p>
          <a:endParaRPr lang="en-US"/>
        </a:p>
      </dgm:t>
    </dgm:pt>
    <dgm:pt modelId="{87C2434A-025F-4738-94B1-265C934C8724}">
      <dgm:prSet phldrT="[Text]"/>
      <dgm:spPr>
        <a:solidFill>
          <a:srgbClr val="0078D7"/>
        </a:solidFill>
      </dgm:spPr>
      <dgm:t>
        <a:bodyPr/>
        <a:lstStyle/>
        <a:p>
          <a:r>
            <a:rPr lang="en-US" dirty="0" smtClean="0"/>
            <a:t>Improve user experience</a:t>
          </a:r>
          <a:endParaRPr lang="en-US" dirty="0"/>
        </a:p>
      </dgm:t>
    </dgm:pt>
    <dgm:pt modelId="{07E305B2-04C9-405F-9A18-5BE84918B7C5}" type="parTrans" cxnId="{E3D3C72A-D478-4521-BE7C-2DB0CA0053AE}">
      <dgm:prSet/>
      <dgm:spPr/>
      <dgm:t>
        <a:bodyPr/>
        <a:lstStyle/>
        <a:p>
          <a:endParaRPr lang="en-US"/>
        </a:p>
      </dgm:t>
    </dgm:pt>
    <dgm:pt modelId="{98CB5A44-CA04-4F82-9039-AEB77371AF00}" type="sibTrans" cxnId="{E3D3C72A-D478-4521-BE7C-2DB0CA0053AE}">
      <dgm:prSet/>
      <dgm:spPr/>
      <dgm:t>
        <a:bodyPr/>
        <a:lstStyle/>
        <a:p>
          <a:endParaRPr lang="en-US"/>
        </a:p>
      </dgm:t>
    </dgm:pt>
    <dgm:pt modelId="{AB483141-DD63-452E-913D-E6F9A8E0C425}">
      <dgm:prSet phldrT="[Text]"/>
      <dgm:spPr>
        <a:solidFill>
          <a:schemeClr val="accent2"/>
        </a:solidFill>
      </dgm:spPr>
      <dgm:t>
        <a:bodyPr/>
        <a:lstStyle/>
        <a:p>
          <a:r>
            <a:rPr lang="en-US" dirty="0" smtClean="0">
              <a:solidFill>
                <a:schemeClr val="tx1"/>
              </a:solidFill>
            </a:rPr>
            <a:t>Manage applications</a:t>
          </a:r>
          <a:endParaRPr lang="en-US" dirty="0">
            <a:solidFill>
              <a:schemeClr val="tx1"/>
            </a:solidFill>
          </a:endParaRPr>
        </a:p>
      </dgm:t>
    </dgm:pt>
    <dgm:pt modelId="{BA93EE45-A485-4DC3-989F-265C0056FB5F}" type="parTrans" cxnId="{7732FBB6-23A7-434F-B428-B7A5B732080F}">
      <dgm:prSet/>
      <dgm:spPr/>
      <dgm:t>
        <a:bodyPr/>
        <a:lstStyle/>
        <a:p>
          <a:endParaRPr lang="en-US"/>
        </a:p>
      </dgm:t>
    </dgm:pt>
    <dgm:pt modelId="{DEB6455A-622E-43AF-95E0-D15EBA179E37}" type="sibTrans" cxnId="{7732FBB6-23A7-434F-B428-B7A5B732080F}">
      <dgm:prSet/>
      <dgm:spPr/>
      <dgm:t>
        <a:bodyPr/>
        <a:lstStyle/>
        <a:p>
          <a:endParaRPr lang="en-US"/>
        </a:p>
      </dgm:t>
    </dgm:pt>
    <dgm:pt modelId="{633FF32A-2A0A-471D-AF88-9CB8D90DE215}" type="pres">
      <dgm:prSet presAssocID="{EA701C58-BB50-49C5-91AB-5FE4185E7662}" presName="Name0" presStyleCnt="0">
        <dgm:presLayoutVars>
          <dgm:dir/>
          <dgm:animLvl val="lvl"/>
          <dgm:resizeHandles val="exact"/>
        </dgm:presLayoutVars>
      </dgm:prSet>
      <dgm:spPr/>
    </dgm:pt>
    <dgm:pt modelId="{0BD495B4-1308-4AF7-8202-AB5C5F3F8C1F}" type="pres">
      <dgm:prSet presAssocID="{EBA5057B-C01E-42D3-9D07-F4EA705F0699}" presName="parTxOnly" presStyleLbl="node1" presStyleIdx="0" presStyleCnt="4">
        <dgm:presLayoutVars>
          <dgm:chMax val="0"/>
          <dgm:chPref val="0"/>
          <dgm:bulletEnabled val="1"/>
        </dgm:presLayoutVars>
      </dgm:prSet>
      <dgm:spPr/>
      <dgm:t>
        <a:bodyPr/>
        <a:lstStyle/>
        <a:p>
          <a:endParaRPr lang="en-US"/>
        </a:p>
      </dgm:t>
    </dgm:pt>
    <dgm:pt modelId="{17962C94-AEBE-4615-9DB6-7567973A99B0}" type="pres">
      <dgm:prSet presAssocID="{CC7E17D0-9D1D-4392-BB90-9416C9909CEF}" presName="parTxOnlySpace" presStyleCnt="0"/>
      <dgm:spPr/>
    </dgm:pt>
    <dgm:pt modelId="{4DC85E18-BDC9-4578-BAA3-454917157265}" type="pres">
      <dgm:prSet presAssocID="{9F97A0F5-C2BF-49D7-98CA-2167951C1D72}" presName="parTxOnly" presStyleLbl="node1" presStyleIdx="1" presStyleCnt="4">
        <dgm:presLayoutVars>
          <dgm:chMax val="0"/>
          <dgm:chPref val="0"/>
          <dgm:bulletEnabled val="1"/>
        </dgm:presLayoutVars>
      </dgm:prSet>
      <dgm:spPr/>
      <dgm:t>
        <a:bodyPr/>
        <a:lstStyle/>
        <a:p>
          <a:endParaRPr lang="en-US"/>
        </a:p>
      </dgm:t>
    </dgm:pt>
    <dgm:pt modelId="{E2C658D9-52B0-4016-974E-AF75E65910B1}" type="pres">
      <dgm:prSet presAssocID="{FF972D47-4878-4BEA-9BCA-E4533A6CBD74}" presName="parTxOnlySpace" presStyleCnt="0"/>
      <dgm:spPr/>
    </dgm:pt>
    <dgm:pt modelId="{4C41DF42-14BA-467F-AE54-67820C40F96E}" type="pres">
      <dgm:prSet presAssocID="{87C2434A-025F-4738-94B1-265C934C8724}" presName="parTxOnly" presStyleLbl="node1" presStyleIdx="2" presStyleCnt="4">
        <dgm:presLayoutVars>
          <dgm:chMax val="0"/>
          <dgm:chPref val="0"/>
          <dgm:bulletEnabled val="1"/>
        </dgm:presLayoutVars>
      </dgm:prSet>
      <dgm:spPr/>
      <dgm:t>
        <a:bodyPr/>
        <a:lstStyle/>
        <a:p>
          <a:endParaRPr lang="en-US"/>
        </a:p>
      </dgm:t>
    </dgm:pt>
    <dgm:pt modelId="{874E30EB-78BD-447A-9292-5DBC50711115}" type="pres">
      <dgm:prSet presAssocID="{98CB5A44-CA04-4F82-9039-AEB77371AF00}" presName="parTxOnlySpace" presStyleCnt="0"/>
      <dgm:spPr/>
    </dgm:pt>
    <dgm:pt modelId="{3A13DDAF-00A7-41E3-B0B3-AF3FDF8C73CF}" type="pres">
      <dgm:prSet presAssocID="{AB483141-DD63-452E-913D-E6F9A8E0C425}" presName="parTxOnly" presStyleLbl="node1" presStyleIdx="3" presStyleCnt="4">
        <dgm:presLayoutVars>
          <dgm:chMax val="0"/>
          <dgm:chPref val="0"/>
          <dgm:bulletEnabled val="1"/>
        </dgm:presLayoutVars>
      </dgm:prSet>
      <dgm:spPr/>
      <dgm:t>
        <a:bodyPr/>
        <a:lstStyle/>
        <a:p>
          <a:endParaRPr lang="en-US"/>
        </a:p>
      </dgm:t>
    </dgm:pt>
  </dgm:ptLst>
  <dgm:cxnLst>
    <dgm:cxn modelId="{2C6AEE09-947E-4078-9CF5-0116BFE0C0BA}" type="presOf" srcId="{AB483141-DD63-452E-913D-E6F9A8E0C425}" destId="{3A13DDAF-00A7-41E3-B0B3-AF3FDF8C73CF}" srcOrd="0" destOrd="0" presId="urn:microsoft.com/office/officeart/2005/8/layout/chevron1"/>
    <dgm:cxn modelId="{B2F045F1-C666-47F6-AC4E-2DBE8A02C3C4}" type="presOf" srcId="{EBA5057B-C01E-42D3-9D07-F4EA705F0699}" destId="{0BD495B4-1308-4AF7-8202-AB5C5F3F8C1F}" srcOrd="0" destOrd="0" presId="urn:microsoft.com/office/officeart/2005/8/layout/chevron1"/>
    <dgm:cxn modelId="{7BAF35FA-2AD0-4289-B3A0-0046B539C588}" type="presOf" srcId="{EA701C58-BB50-49C5-91AB-5FE4185E7662}" destId="{633FF32A-2A0A-471D-AF88-9CB8D90DE215}" srcOrd="0" destOrd="0" presId="urn:microsoft.com/office/officeart/2005/8/layout/chevron1"/>
    <dgm:cxn modelId="{7732FBB6-23A7-434F-B428-B7A5B732080F}" srcId="{EA701C58-BB50-49C5-91AB-5FE4185E7662}" destId="{AB483141-DD63-452E-913D-E6F9A8E0C425}" srcOrd="3" destOrd="0" parTransId="{BA93EE45-A485-4DC3-989F-265C0056FB5F}" sibTransId="{DEB6455A-622E-43AF-95E0-D15EBA179E37}"/>
    <dgm:cxn modelId="{7EC038D7-D9FD-4336-88A5-D9E2A101F1D5}" srcId="{EA701C58-BB50-49C5-91AB-5FE4185E7662}" destId="{EBA5057B-C01E-42D3-9D07-F4EA705F0699}" srcOrd="0" destOrd="0" parTransId="{21CD2D3D-4468-4285-9261-A6D88A707ABC}" sibTransId="{CC7E17D0-9D1D-4392-BB90-9416C9909CEF}"/>
    <dgm:cxn modelId="{3FF0599C-3BE9-474F-9855-93F838CDDC12}" type="presOf" srcId="{9F97A0F5-C2BF-49D7-98CA-2167951C1D72}" destId="{4DC85E18-BDC9-4578-BAA3-454917157265}" srcOrd="0" destOrd="0" presId="urn:microsoft.com/office/officeart/2005/8/layout/chevron1"/>
    <dgm:cxn modelId="{8452FA8E-7AB5-44A1-B110-999A19D025D8}" srcId="{EA701C58-BB50-49C5-91AB-5FE4185E7662}" destId="{9F97A0F5-C2BF-49D7-98CA-2167951C1D72}" srcOrd="1" destOrd="0" parTransId="{3852C93E-50B0-4C91-A37C-8D5D7E38C5AC}" sibTransId="{FF972D47-4878-4BEA-9BCA-E4533A6CBD74}"/>
    <dgm:cxn modelId="{E3D3C72A-D478-4521-BE7C-2DB0CA0053AE}" srcId="{EA701C58-BB50-49C5-91AB-5FE4185E7662}" destId="{87C2434A-025F-4738-94B1-265C934C8724}" srcOrd="2" destOrd="0" parTransId="{07E305B2-04C9-405F-9A18-5BE84918B7C5}" sibTransId="{98CB5A44-CA04-4F82-9039-AEB77371AF00}"/>
    <dgm:cxn modelId="{B8C52D6F-CEF8-41A0-8288-A2960A195A29}" type="presOf" srcId="{87C2434A-025F-4738-94B1-265C934C8724}" destId="{4C41DF42-14BA-467F-AE54-67820C40F96E}" srcOrd="0" destOrd="0" presId="urn:microsoft.com/office/officeart/2005/8/layout/chevron1"/>
    <dgm:cxn modelId="{57325A2B-3D78-44D2-829F-052545BC4444}" type="presParOf" srcId="{633FF32A-2A0A-471D-AF88-9CB8D90DE215}" destId="{0BD495B4-1308-4AF7-8202-AB5C5F3F8C1F}" srcOrd="0" destOrd="0" presId="urn:microsoft.com/office/officeart/2005/8/layout/chevron1"/>
    <dgm:cxn modelId="{35F5A800-DB41-4535-B44A-6E5CE54C7078}" type="presParOf" srcId="{633FF32A-2A0A-471D-AF88-9CB8D90DE215}" destId="{17962C94-AEBE-4615-9DB6-7567973A99B0}" srcOrd="1" destOrd="0" presId="urn:microsoft.com/office/officeart/2005/8/layout/chevron1"/>
    <dgm:cxn modelId="{AC002156-E6FF-478F-9A73-992535467E72}" type="presParOf" srcId="{633FF32A-2A0A-471D-AF88-9CB8D90DE215}" destId="{4DC85E18-BDC9-4578-BAA3-454917157265}" srcOrd="2" destOrd="0" presId="urn:microsoft.com/office/officeart/2005/8/layout/chevron1"/>
    <dgm:cxn modelId="{B9C1F5A3-AE20-4B24-9AC6-67194A600653}" type="presParOf" srcId="{633FF32A-2A0A-471D-AF88-9CB8D90DE215}" destId="{E2C658D9-52B0-4016-974E-AF75E65910B1}" srcOrd="3" destOrd="0" presId="urn:microsoft.com/office/officeart/2005/8/layout/chevron1"/>
    <dgm:cxn modelId="{165566D6-50EE-47E8-A30B-988F9791C256}" type="presParOf" srcId="{633FF32A-2A0A-471D-AF88-9CB8D90DE215}" destId="{4C41DF42-14BA-467F-AE54-67820C40F96E}" srcOrd="4" destOrd="0" presId="urn:microsoft.com/office/officeart/2005/8/layout/chevron1"/>
    <dgm:cxn modelId="{310B1A35-5160-4159-9A08-242E59B2EEE8}" type="presParOf" srcId="{633FF32A-2A0A-471D-AF88-9CB8D90DE215}" destId="{874E30EB-78BD-447A-9292-5DBC50711115}" srcOrd="5" destOrd="0" presId="urn:microsoft.com/office/officeart/2005/8/layout/chevron1"/>
    <dgm:cxn modelId="{898EF54D-5DD9-4EAE-9803-0D7F944FCAD9}" type="presParOf" srcId="{633FF32A-2A0A-471D-AF88-9CB8D90DE215}" destId="{3A13DDAF-00A7-41E3-B0B3-AF3FDF8C73CF}"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701C58-BB50-49C5-91AB-5FE4185E7662}" type="doc">
      <dgm:prSet loTypeId="urn:microsoft.com/office/officeart/2005/8/layout/chevron1" loCatId="process" qsTypeId="urn:microsoft.com/office/officeart/2005/8/quickstyle/simple1" qsCatId="simple" csTypeId="urn:microsoft.com/office/officeart/2005/8/colors/accent1_2" csCatId="accent1" phldr="1"/>
      <dgm:spPr/>
    </dgm:pt>
    <dgm:pt modelId="{EBA5057B-C01E-42D3-9D07-F4EA705F0699}">
      <dgm:prSet phldrT="[Text]"/>
      <dgm:spPr>
        <a:solidFill>
          <a:srgbClr val="0078D7"/>
        </a:solidFill>
      </dgm:spPr>
      <dgm:t>
        <a:bodyPr/>
        <a:lstStyle/>
        <a:p>
          <a:r>
            <a:rPr lang="en-US" dirty="0" smtClean="0"/>
            <a:t>Easy enroll</a:t>
          </a:r>
          <a:endParaRPr lang="en-US" dirty="0"/>
        </a:p>
      </dgm:t>
    </dgm:pt>
    <dgm:pt modelId="{21CD2D3D-4468-4285-9261-A6D88A707ABC}" type="parTrans" cxnId="{7EC038D7-D9FD-4336-88A5-D9E2A101F1D5}">
      <dgm:prSet/>
      <dgm:spPr/>
      <dgm:t>
        <a:bodyPr/>
        <a:lstStyle/>
        <a:p>
          <a:endParaRPr lang="en-US"/>
        </a:p>
      </dgm:t>
    </dgm:pt>
    <dgm:pt modelId="{CC7E17D0-9D1D-4392-BB90-9416C9909CEF}" type="sibTrans" cxnId="{7EC038D7-D9FD-4336-88A5-D9E2A101F1D5}">
      <dgm:prSet/>
      <dgm:spPr/>
      <dgm:t>
        <a:bodyPr/>
        <a:lstStyle/>
        <a:p>
          <a:endParaRPr lang="en-US"/>
        </a:p>
      </dgm:t>
    </dgm:pt>
    <dgm:pt modelId="{9F97A0F5-C2BF-49D7-98CA-2167951C1D72}">
      <dgm:prSet phldrT="[Text]"/>
      <dgm:spPr>
        <a:solidFill>
          <a:srgbClr val="0078D7"/>
        </a:solidFill>
      </dgm:spPr>
      <dgm:t>
        <a:bodyPr/>
        <a:lstStyle/>
        <a:p>
          <a:r>
            <a:rPr lang="en-US" dirty="0" smtClean="0"/>
            <a:t>Secure device, data &amp; access</a:t>
          </a:r>
          <a:endParaRPr lang="en-US" dirty="0"/>
        </a:p>
      </dgm:t>
    </dgm:pt>
    <dgm:pt modelId="{3852C93E-50B0-4C91-A37C-8D5D7E38C5AC}" type="parTrans" cxnId="{8452FA8E-7AB5-44A1-B110-999A19D025D8}">
      <dgm:prSet/>
      <dgm:spPr/>
      <dgm:t>
        <a:bodyPr/>
        <a:lstStyle/>
        <a:p>
          <a:endParaRPr lang="en-US"/>
        </a:p>
      </dgm:t>
    </dgm:pt>
    <dgm:pt modelId="{FF972D47-4878-4BEA-9BCA-E4533A6CBD74}" type="sibTrans" cxnId="{8452FA8E-7AB5-44A1-B110-999A19D025D8}">
      <dgm:prSet/>
      <dgm:spPr/>
      <dgm:t>
        <a:bodyPr/>
        <a:lstStyle/>
        <a:p>
          <a:endParaRPr lang="en-US"/>
        </a:p>
      </dgm:t>
    </dgm:pt>
    <dgm:pt modelId="{87C2434A-025F-4738-94B1-265C934C8724}">
      <dgm:prSet phldrT="[Text]"/>
      <dgm:spPr>
        <a:solidFill>
          <a:srgbClr val="0078D7"/>
        </a:solidFill>
      </dgm:spPr>
      <dgm:t>
        <a:bodyPr/>
        <a:lstStyle/>
        <a:p>
          <a:r>
            <a:rPr lang="en-US" dirty="0" smtClean="0"/>
            <a:t>Improve user experience</a:t>
          </a:r>
          <a:endParaRPr lang="en-US" dirty="0"/>
        </a:p>
      </dgm:t>
    </dgm:pt>
    <dgm:pt modelId="{07E305B2-04C9-405F-9A18-5BE84918B7C5}" type="parTrans" cxnId="{E3D3C72A-D478-4521-BE7C-2DB0CA0053AE}">
      <dgm:prSet/>
      <dgm:spPr/>
      <dgm:t>
        <a:bodyPr/>
        <a:lstStyle/>
        <a:p>
          <a:endParaRPr lang="en-US"/>
        </a:p>
      </dgm:t>
    </dgm:pt>
    <dgm:pt modelId="{98CB5A44-CA04-4F82-9039-AEB77371AF00}" type="sibTrans" cxnId="{E3D3C72A-D478-4521-BE7C-2DB0CA0053AE}">
      <dgm:prSet/>
      <dgm:spPr/>
      <dgm:t>
        <a:bodyPr/>
        <a:lstStyle/>
        <a:p>
          <a:endParaRPr lang="en-US"/>
        </a:p>
      </dgm:t>
    </dgm:pt>
    <dgm:pt modelId="{AB483141-DD63-452E-913D-E6F9A8E0C425}">
      <dgm:prSet phldrT="[Text]"/>
      <dgm:spPr>
        <a:solidFill>
          <a:srgbClr val="0078D7"/>
        </a:solidFill>
      </dgm:spPr>
      <dgm:t>
        <a:bodyPr/>
        <a:lstStyle/>
        <a:p>
          <a:r>
            <a:rPr lang="en-US" dirty="0" smtClean="0"/>
            <a:t>Manage applications</a:t>
          </a:r>
          <a:endParaRPr lang="en-US" dirty="0"/>
        </a:p>
      </dgm:t>
    </dgm:pt>
    <dgm:pt modelId="{BA93EE45-A485-4DC3-989F-265C0056FB5F}" type="parTrans" cxnId="{7732FBB6-23A7-434F-B428-B7A5B732080F}">
      <dgm:prSet/>
      <dgm:spPr/>
      <dgm:t>
        <a:bodyPr/>
        <a:lstStyle/>
        <a:p>
          <a:endParaRPr lang="en-US"/>
        </a:p>
      </dgm:t>
    </dgm:pt>
    <dgm:pt modelId="{DEB6455A-622E-43AF-95E0-D15EBA179E37}" type="sibTrans" cxnId="{7732FBB6-23A7-434F-B428-B7A5B732080F}">
      <dgm:prSet/>
      <dgm:spPr/>
      <dgm:t>
        <a:bodyPr/>
        <a:lstStyle/>
        <a:p>
          <a:endParaRPr lang="en-US"/>
        </a:p>
      </dgm:t>
    </dgm:pt>
    <dgm:pt modelId="{669DDD2F-1C94-431F-9E70-B165C6FB2A33}">
      <dgm:prSet phldrT="[Text]"/>
      <dgm:spPr>
        <a:solidFill>
          <a:schemeClr val="accent2"/>
        </a:solidFill>
      </dgm:spPr>
      <dgm:t>
        <a:bodyPr/>
        <a:lstStyle/>
        <a:p>
          <a:r>
            <a:rPr lang="en-US" dirty="0" smtClean="0">
              <a:solidFill>
                <a:schemeClr val="tx1"/>
              </a:solidFill>
            </a:rPr>
            <a:t>Easy unenroll</a:t>
          </a:r>
          <a:endParaRPr lang="en-US" dirty="0">
            <a:solidFill>
              <a:schemeClr val="tx1"/>
            </a:solidFill>
          </a:endParaRPr>
        </a:p>
      </dgm:t>
    </dgm:pt>
    <dgm:pt modelId="{185CA98F-08B8-4E81-9F1D-66D9C86F0CF5}" type="parTrans" cxnId="{F1359534-2B4A-4926-91E6-60EE379E092F}">
      <dgm:prSet/>
      <dgm:spPr/>
      <dgm:t>
        <a:bodyPr/>
        <a:lstStyle/>
        <a:p>
          <a:endParaRPr lang="en-US"/>
        </a:p>
      </dgm:t>
    </dgm:pt>
    <dgm:pt modelId="{D8298ECD-DDBC-4F95-83F9-76008A4B3632}" type="sibTrans" cxnId="{F1359534-2B4A-4926-91E6-60EE379E092F}">
      <dgm:prSet/>
      <dgm:spPr/>
      <dgm:t>
        <a:bodyPr/>
        <a:lstStyle/>
        <a:p>
          <a:endParaRPr lang="en-US"/>
        </a:p>
      </dgm:t>
    </dgm:pt>
    <dgm:pt modelId="{633FF32A-2A0A-471D-AF88-9CB8D90DE215}" type="pres">
      <dgm:prSet presAssocID="{EA701C58-BB50-49C5-91AB-5FE4185E7662}" presName="Name0" presStyleCnt="0">
        <dgm:presLayoutVars>
          <dgm:dir/>
          <dgm:animLvl val="lvl"/>
          <dgm:resizeHandles val="exact"/>
        </dgm:presLayoutVars>
      </dgm:prSet>
      <dgm:spPr/>
    </dgm:pt>
    <dgm:pt modelId="{0BD495B4-1308-4AF7-8202-AB5C5F3F8C1F}" type="pres">
      <dgm:prSet presAssocID="{EBA5057B-C01E-42D3-9D07-F4EA705F0699}" presName="parTxOnly" presStyleLbl="node1" presStyleIdx="0" presStyleCnt="5">
        <dgm:presLayoutVars>
          <dgm:chMax val="0"/>
          <dgm:chPref val="0"/>
          <dgm:bulletEnabled val="1"/>
        </dgm:presLayoutVars>
      </dgm:prSet>
      <dgm:spPr/>
      <dgm:t>
        <a:bodyPr/>
        <a:lstStyle/>
        <a:p>
          <a:endParaRPr lang="en-US"/>
        </a:p>
      </dgm:t>
    </dgm:pt>
    <dgm:pt modelId="{17962C94-AEBE-4615-9DB6-7567973A99B0}" type="pres">
      <dgm:prSet presAssocID="{CC7E17D0-9D1D-4392-BB90-9416C9909CEF}" presName="parTxOnlySpace" presStyleCnt="0"/>
      <dgm:spPr/>
    </dgm:pt>
    <dgm:pt modelId="{4DC85E18-BDC9-4578-BAA3-454917157265}" type="pres">
      <dgm:prSet presAssocID="{9F97A0F5-C2BF-49D7-98CA-2167951C1D72}" presName="parTxOnly" presStyleLbl="node1" presStyleIdx="1" presStyleCnt="5">
        <dgm:presLayoutVars>
          <dgm:chMax val="0"/>
          <dgm:chPref val="0"/>
          <dgm:bulletEnabled val="1"/>
        </dgm:presLayoutVars>
      </dgm:prSet>
      <dgm:spPr/>
      <dgm:t>
        <a:bodyPr/>
        <a:lstStyle/>
        <a:p>
          <a:endParaRPr lang="en-US"/>
        </a:p>
      </dgm:t>
    </dgm:pt>
    <dgm:pt modelId="{E2C658D9-52B0-4016-974E-AF75E65910B1}" type="pres">
      <dgm:prSet presAssocID="{FF972D47-4878-4BEA-9BCA-E4533A6CBD74}" presName="parTxOnlySpace" presStyleCnt="0"/>
      <dgm:spPr/>
    </dgm:pt>
    <dgm:pt modelId="{4C41DF42-14BA-467F-AE54-67820C40F96E}" type="pres">
      <dgm:prSet presAssocID="{87C2434A-025F-4738-94B1-265C934C8724}" presName="parTxOnly" presStyleLbl="node1" presStyleIdx="2" presStyleCnt="5">
        <dgm:presLayoutVars>
          <dgm:chMax val="0"/>
          <dgm:chPref val="0"/>
          <dgm:bulletEnabled val="1"/>
        </dgm:presLayoutVars>
      </dgm:prSet>
      <dgm:spPr/>
      <dgm:t>
        <a:bodyPr/>
        <a:lstStyle/>
        <a:p>
          <a:endParaRPr lang="en-US"/>
        </a:p>
      </dgm:t>
    </dgm:pt>
    <dgm:pt modelId="{874E30EB-78BD-447A-9292-5DBC50711115}" type="pres">
      <dgm:prSet presAssocID="{98CB5A44-CA04-4F82-9039-AEB77371AF00}" presName="parTxOnlySpace" presStyleCnt="0"/>
      <dgm:spPr/>
    </dgm:pt>
    <dgm:pt modelId="{3A13DDAF-00A7-41E3-B0B3-AF3FDF8C73CF}" type="pres">
      <dgm:prSet presAssocID="{AB483141-DD63-452E-913D-E6F9A8E0C425}" presName="parTxOnly" presStyleLbl="node1" presStyleIdx="3" presStyleCnt="5">
        <dgm:presLayoutVars>
          <dgm:chMax val="0"/>
          <dgm:chPref val="0"/>
          <dgm:bulletEnabled val="1"/>
        </dgm:presLayoutVars>
      </dgm:prSet>
      <dgm:spPr/>
      <dgm:t>
        <a:bodyPr/>
        <a:lstStyle/>
        <a:p>
          <a:endParaRPr lang="en-US"/>
        </a:p>
      </dgm:t>
    </dgm:pt>
    <dgm:pt modelId="{8551236F-29BE-4560-8E18-CA0DCD17EB02}" type="pres">
      <dgm:prSet presAssocID="{DEB6455A-622E-43AF-95E0-D15EBA179E37}" presName="parTxOnlySpace" presStyleCnt="0"/>
      <dgm:spPr/>
    </dgm:pt>
    <dgm:pt modelId="{E53A5050-0FFC-448C-8EAA-76930D5E2F86}" type="pres">
      <dgm:prSet presAssocID="{669DDD2F-1C94-431F-9E70-B165C6FB2A33}" presName="parTxOnly" presStyleLbl="node1" presStyleIdx="4" presStyleCnt="5">
        <dgm:presLayoutVars>
          <dgm:chMax val="0"/>
          <dgm:chPref val="0"/>
          <dgm:bulletEnabled val="1"/>
        </dgm:presLayoutVars>
      </dgm:prSet>
      <dgm:spPr/>
      <dgm:t>
        <a:bodyPr/>
        <a:lstStyle/>
        <a:p>
          <a:endParaRPr lang="en-US"/>
        </a:p>
      </dgm:t>
    </dgm:pt>
  </dgm:ptLst>
  <dgm:cxnLst>
    <dgm:cxn modelId="{F1359534-2B4A-4926-91E6-60EE379E092F}" srcId="{EA701C58-BB50-49C5-91AB-5FE4185E7662}" destId="{669DDD2F-1C94-431F-9E70-B165C6FB2A33}" srcOrd="4" destOrd="0" parTransId="{185CA98F-08B8-4E81-9F1D-66D9C86F0CF5}" sibTransId="{D8298ECD-DDBC-4F95-83F9-76008A4B3632}"/>
    <dgm:cxn modelId="{5B108DFF-C173-4508-9A9D-63715807A68C}" type="presOf" srcId="{9F97A0F5-C2BF-49D7-98CA-2167951C1D72}" destId="{4DC85E18-BDC9-4578-BAA3-454917157265}" srcOrd="0" destOrd="0" presId="urn:microsoft.com/office/officeart/2005/8/layout/chevron1"/>
    <dgm:cxn modelId="{5E259EC2-3168-4402-90E6-BADDAA3E8798}" type="presOf" srcId="{EA701C58-BB50-49C5-91AB-5FE4185E7662}" destId="{633FF32A-2A0A-471D-AF88-9CB8D90DE215}" srcOrd="0" destOrd="0" presId="urn:microsoft.com/office/officeart/2005/8/layout/chevron1"/>
    <dgm:cxn modelId="{7732FBB6-23A7-434F-B428-B7A5B732080F}" srcId="{EA701C58-BB50-49C5-91AB-5FE4185E7662}" destId="{AB483141-DD63-452E-913D-E6F9A8E0C425}" srcOrd="3" destOrd="0" parTransId="{BA93EE45-A485-4DC3-989F-265C0056FB5F}" sibTransId="{DEB6455A-622E-43AF-95E0-D15EBA179E37}"/>
    <dgm:cxn modelId="{7EC038D7-D9FD-4336-88A5-D9E2A101F1D5}" srcId="{EA701C58-BB50-49C5-91AB-5FE4185E7662}" destId="{EBA5057B-C01E-42D3-9D07-F4EA705F0699}" srcOrd="0" destOrd="0" parTransId="{21CD2D3D-4468-4285-9261-A6D88A707ABC}" sibTransId="{CC7E17D0-9D1D-4392-BB90-9416C9909CEF}"/>
    <dgm:cxn modelId="{D627F3C9-E95C-4BAF-BB2A-FA24964FD0C9}" type="presOf" srcId="{669DDD2F-1C94-431F-9E70-B165C6FB2A33}" destId="{E53A5050-0FFC-448C-8EAA-76930D5E2F86}" srcOrd="0" destOrd="0" presId="urn:microsoft.com/office/officeart/2005/8/layout/chevron1"/>
    <dgm:cxn modelId="{88ED8B42-F89C-4FE9-9678-42572AD66F85}" type="presOf" srcId="{AB483141-DD63-452E-913D-E6F9A8E0C425}" destId="{3A13DDAF-00A7-41E3-B0B3-AF3FDF8C73CF}" srcOrd="0" destOrd="0" presId="urn:microsoft.com/office/officeart/2005/8/layout/chevron1"/>
    <dgm:cxn modelId="{8452FA8E-7AB5-44A1-B110-999A19D025D8}" srcId="{EA701C58-BB50-49C5-91AB-5FE4185E7662}" destId="{9F97A0F5-C2BF-49D7-98CA-2167951C1D72}" srcOrd="1" destOrd="0" parTransId="{3852C93E-50B0-4C91-A37C-8D5D7E38C5AC}" sibTransId="{FF972D47-4878-4BEA-9BCA-E4533A6CBD74}"/>
    <dgm:cxn modelId="{EDDF6560-28DE-424D-A486-954BEEBD1666}" type="presOf" srcId="{EBA5057B-C01E-42D3-9D07-F4EA705F0699}" destId="{0BD495B4-1308-4AF7-8202-AB5C5F3F8C1F}" srcOrd="0" destOrd="0" presId="urn:microsoft.com/office/officeart/2005/8/layout/chevron1"/>
    <dgm:cxn modelId="{E3D3C72A-D478-4521-BE7C-2DB0CA0053AE}" srcId="{EA701C58-BB50-49C5-91AB-5FE4185E7662}" destId="{87C2434A-025F-4738-94B1-265C934C8724}" srcOrd="2" destOrd="0" parTransId="{07E305B2-04C9-405F-9A18-5BE84918B7C5}" sibTransId="{98CB5A44-CA04-4F82-9039-AEB77371AF00}"/>
    <dgm:cxn modelId="{1B6D948C-B71D-4999-90A0-42080179587A}" type="presOf" srcId="{87C2434A-025F-4738-94B1-265C934C8724}" destId="{4C41DF42-14BA-467F-AE54-67820C40F96E}" srcOrd="0" destOrd="0" presId="urn:microsoft.com/office/officeart/2005/8/layout/chevron1"/>
    <dgm:cxn modelId="{06B36870-D59A-42ED-BAEF-A0F10E69812A}" type="presParOf" srcId="{633FF32A-2A0A-471D-AF88-9CB8D90DE215}" destId="{0BD495B4-1308-4AF7-8202-AB5C5F3F8C1F}" srcOrd="0" destOrd="0" presId="urn:microsoft.com/office/officeart/2005/8/layout/chevron1"/>
    <dgm:cxn modelId="{F8351AE1-B7AB-42CC-823C-CA1D2EABA848}" type="presParOf" srcId="{633FF32A-2A0A-471D-AF88-9CB8D90DE215}" destId="{17962C94-AEBE-4615-9DB6-7567973A99B0}" srcOrd="1" destOrd="0" presId="urn:microsoft.com/office/officeart/2005/8/layout/chevron1"/>
    <dgm:cxn modelId="{9005B4A8-87E4-4BFA-8DCE-92F990AEC5A6}" type="presParOf" srcId="{633FF32A-2A0A-471D-AF88-9CB8D90DE215}" destId="{4DC85E18-BDC9-4578-BAA3-454917157265}" srcOrd="2" destOrd="0" presId="urn:microsoft.com/office/officeart/2005/8/layout/chevron1"/>
    <dgm:cxn modelId="{F5412F77-F091-4E27-B8B2-2730043E87DC}" type="presParOf" srcId="{633FF32A-2A0A-471D-AF88-9CB8D90DE215}" destId="{E2C658D9-52B0-4016-974E-AF75E65910B1}" srcOrd="3" destOrd="0" presId="urn:microsoft.com/office/officeart/2005/8/layout/chevron1"/>
    <dgm:cxn modelId="{8B3E21E6-2102-419A-BA23-919F01A23985}" type="presParOf" srcId="{633FF32A-2A0A-471D-AF88-9CB8D90DE215}" destId="{4C41DF42-14BA-467F-AE54-67820C40F96E}" srcOrd="4" destOrd="0" presId="urn:microsoft.com/office/officeart/2005/8/layout/chevron1"/>
    <dgm:cxn modelId="{8C8EB1C4-AC8D-4AF9-BDBA-285CEEBAB4A7}" type="presParOf" srcId="{633FF32A-2A0A-471D-AF88-9CB8D90DE215}" destId="{874E30EB-78BD-447A-9292-5DBC50711115}" srcOrd="5" destOrd="0" presId="urn:microsoft.com/office/officeart/2005/8/layout/chevron1"/>
    <dgm:cxn modelId="{072B3A27-4D46-467E-A796-5CF598496DC6}" type="presParOf" srcId="{633FF32A-2A0A-471D-AF88-9CB8D90DE215}" destId="{3A13DDAF-00A7-41E3-B0B3-AF3FDF8C73CF}" srcOrd="6" destOrd="0" presId="urn:microsoft.com/office/officeart/2005/8/layout/chevron1"/>
    <dgm:cxn modelId="{54C51FA1-8BF9-439F-A2EA-A83EE587BA90}" type="presParOf" srcId="{633FF32A-2A0A-471D-AF88-9CB8D90DE215}" destId="{8551236F-29BE-4560-8E18-CA0DCD17EB02}" srcOrd="7" destOrd="0" presId="urn:microsoft.com/office/officeart/2005/8/layout/chevron1"/>
    <dgm:cxn modelId="{E2913AF9-C292-4577-881C-16E2B7C73F61}" type="presParOf" srcId="{633FF32A-2A0A-471D-AF88-9CB8D90DE215}" destId="{E53A5050-0FFC-448C-8EAA-76930D5E2F8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4/29/2015 6:25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4/29/2015 6:25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77401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62817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73487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13186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83988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9432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45026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390095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622906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2846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4/29/2015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480285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11283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40423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34517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38726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963806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402705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135435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259142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289364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68173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baseline="0" dirty="0" smtClean="0">
              <a:solidFill>
                <a:schemeClr val="tx1"/>
              </a:solidFill>
              <a:effectLst/>
              <a:latin typeface="Segoe UI Light" pitchFamily="34" charset="0"/>
              <a:ea typeface="+mn-ea"/>
              <a:cs typeface="+mn-cs"/>
            </a:endParaRPr>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490517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903288"/>
            <a:ext cx="8035926" cy="4521200"/>
          </a:xfrm>
        </p:spPr>
      </p:sp>
      <p:sp>
        <p:nvSpPr>
          <p:cNvPr id="3" name="Notes Placeholder 2"/>
          <p:cNvSpPr>
            <a:spLocks noGrp="1"/>
          </p:cNvSpPr>
          <p:nvPr>
            <p:ph type="body" idx="1"/>
          </p:nvPr>
        </p:nvSpPr>
        <p:spPr/>
        <p:txBody>
          <a:bodyPr>
            <a:normAutofit/>
          </a:bodyPr>
          <a:lstStyle/>
          <a:p>
            <a:endParaRPr lang="en-US" sz="1900" kern="1200" dirty="0">
              <a:solidFill>
                <a:schemeClr val="tx1"/>
              </a:solidFill>
              <a:latin typeface="Segoe UI Light" pitchFamily="34" charset="0"/>
              <a:ea typeface="+mn-ea"/>
              <a:cs typeface="+mn-cs"/>
            </a:endParaRPr>
          </a:p>
        </p:txBody>
      </p:sp>
      <p:sp>
        <p:nvSpPr>
          <p:cNvPr id="4" name="Slide Number Placeholder 3"/>
          <p:cNvSpPr>
            <a:spLocks noGrp="1"/>
          </p:cNvSpPr>
          <p:nvPr>
            <p:ph type="sldNum" sz="quarter" idx="10"/>
          </p:nvPr>
        </p:nvSpPr>
        <p:spPr>
          <a:xfrm>
            <a:off x="3978133" y="11447595"/>
            <a:ext cx="3043343" cy="602615"/>
          </a:xfrm>
          <a:prstGeom prst="rect">
            <a:avLst/>
          </a:prstGeom>
        </p:spPr>
        <p:txBody>
          <a:bodyPr/>
          <a:lstStyle/>
          <a:p>
            <a:fld id="{8B263312-38AA-4E1E-B2B5-0F8F122B2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355241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9033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5362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3021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4437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8611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9676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6:25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253519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0806338"/>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92816969"/>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0103984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64250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5526216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25005667"/>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78293307"/>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57454499"/>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59569949"/>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41378319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75064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775167"/>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806902"/>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964351"/>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0927433"/>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5404490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06238782"/>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8361057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627402"/>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72190567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89577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476540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7607799"/>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1740993517"/>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428132484"/>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736179882"/>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704792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491709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8607627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907830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966798"/>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053146093"/>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05064852"/>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0321476"/>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276282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599018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32591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08070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2821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121761506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21446071"/>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422962558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5452656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05065388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20695819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9747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41710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45919311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398486865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6547595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515271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934223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4020405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440257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160249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23231919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7774657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403803472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86710183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31652415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34154552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322635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061908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7440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146807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6884433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Tree>
    <p:extLst>
      <p:ext uri="{BB962C8B-B14F-4D97-AF65-F5344CB8AC3E}">
        <p14:creationId xmlns:p14="http://schemas.microsoft.com/office/powerpoint/2010/main" val="612312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885747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88821882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3528533851"/>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11052000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13907789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8475289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41395688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381090"/>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312235" y="6455235"/>
            <a:ext cx="1849602" cy="394827"/>
          </a:xfrm>
          <a:prstGeom prst="rect">
            <a:avLst/>
          </a:prstGeom>
          <a:noFill/>
          <a:ln>
            <a:noFill/>
          </a:ln>
        </p:spPr>
      </p:pic>
    </p:spTree>
    <p:extLst>
      <p:ext uri="{BB962C8B-B14F-4D97-AF65-F5344CB8AC3E}">
        <p14:creationId xmlns:p14="http://schemas.microsoft.com/office/powerpoint/2010/main" val="386272002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4272054543"/>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2023765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139879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6217052"/>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6395496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5606" y="782696"/>
            <a:ext cx="10996953" cy="3422654"/>
          </a:xfrm>
        </p:spPr>
        <p:txBody>
          <a:bodyPr anchor="b">
            <a:normAutofit/>
          </a:bodyPr>
          <a:lstStyle>
            <a:lvl1pPr>
              <a:lnSpc>
                <a:spcPct val="80000"/>
              </a:lnSpc>
              <a:defRPr sz="8975"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0897" y="4287904"/>
            <a:ext cx="9411302" cy="1678686"/>
          </a:xfrm>
        </p:spPr>
        <p:txBody>
          <a:bodyPr anchor="t">
            <a:normAutofit/>
          </a:bodyPr>
          <a:lstStyle>
            <a:lvl1pPr marL="0" indent="0">
              <a:buNone/>
              <a:defRPr sz="3264">
                <a:solidFill>
                  <a:schemeClr val="tx1"/>
                </a:solidFill>
                <a:latin typeface="+mj-lt"/>
              </a:defRPr>
            </a:lvl1pPr>
            <a:lvl2pPr marL="466298" indent="0">
              <a:buNone/>
              <a:defRPr sz="1836">
                <a:solidFill>
                  <a:schemeClr val="tx1">
                    <a:tint val="75000"/>
                  </a:schemeClr>
                </a:solidFill>
              </a:defRPr>
            </a:lvl2pPr>
            <a:lvl3pPr marL="932597" indent="0">
              <a:buNone/>
              <a:defRPr sz="1632">
                <a:solidFill>
                  <a:schemeClr val="tx1">
                    <a:tint val="75000"/>
                  </a:schemeClr>
                </a:solidFill>
              </a:defRPr>
            </a:lvl3pPr>
            <a:lvl4pPr marL="1398895" indent="0">
              <a:buNone/>
              <a:defRPr sz="1428">
                <a:solidFill>
                  <a:schemeClr val="tx1">
                    <a:tint val="75000"/>
                  </a:schemeClr>
                </a:solidFill>
              </a:defRPr>
            </a:lvl4pPr>
            <a:lvl5pPr marL="1865193" indent="0">
              <a:buNone/>
              <a:defRPr sz="1428">
                <a:solidFill>
                  <a:schemeClr val="tx1">
                    <a:tint val="75000"/>
                  </a:schemeClr>
                </a:solidFill>
              </a:defRPr>
            </a:lvl5pPr>
            <a:lvl6pPr marL="2331491" indent="0">
              <a:buNone/>
              <a:defRPr sz="1428">
                <a:solidFill>
                  <a:schemeClr val="tx1">
                    <a:tint val="75000"/>
                  </a:schemeClr>
                </a:solidFill>
              </a:defRPr>
            </a:lvl6pPr>
            <a:lvl7pPr marL="2797790" indent="0">
              <a:buNone/>
              <a:defRPr sz="1428">
                <a:solidFill>
                  <a:schemeClr val="tx1">
                    <a:tint val="75000"/>
                  </a:schemeClr>
                </a:solidFill>
              </a:defRPr>
            </a:lvl7pPr>
            <a:lvl8pPr marL="3264088" indent="0">
              <a:buNone/>
              <a:defRPr sz="1428">
                <a:solidFill>
                  <a:schemeClr val="tx1">
                    <a:tint val="75000"/>
                  </a:schemeClr>
                </a:solidFill>
              </a:defRPr>
            </a:lvl8pPr>
            <a:lvl9pPr marL="3730386" indent="0">
              <a:buNone/>
              <a:defRPr sz="142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99552" y="6540102"/>
            <a:ext cx="4197310" cy="233151"/>
          </a:xfrm>
          <a:prstGeom prst="rect">
            <a:avLst/>
          </a:prstGeom>
        </p:spPr>
        <p:txBody>
          <a:bodyPr/>
          <a:lstStyle/>
          <a:p>
            <a:fld id="{5586B75A-687E-405C-8A0B-8D00578BA2C3}" type="datetimeFigureOut">
              <a:rPr lang="en-US" smtClean="0">
                <a:solidFill>
                  <a:prstClr val="white">
                    <a:alpha val="80000"/>
                  </a:prstClr>
                </a:solidFill>
              </a:rPr>
              <a:pPr/>
              <a:t>4/29/2015</a:t>
            </a:fld>
            <a:endParaRPr lang="en-US" dirty="0">
              <a:solidFill>
                <a:prstClr val="white">
                  <a:alpha val="80000"/>
                </a:prstClr>
              </a:solidFill>
            </a:endParaRPr>
          </a:p>
        </p:txBody>
      </p:sp>
      <p:sp>
        <p:nvSpPr>
          <p:cNvPr id="5" name="Footer Placeholder 4"/>
          <p:cNvSpPr>
            <a:spLocks noGrp="1"/>
          </p:cNvSpPr>
          <p:nvPr>
            <p:ph type="ftr" sz="quarter" idx="11"/>
          </p:nvPr>
        </p:nvSpPr>
        <p:spPr>
          <a:xfrm>
            <a:off x="699552" y="6685184"/>
            <a:ext cx="5130046" cy="233151"/>
          </a:xfrm>
          <a:prstGeom prst="rect">
            <a:avLst/>
          </a:prstGeom>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a:xfrm>
            <a:off x="8939661" y="5993397"/>
            <a:ext cx="2984754" cy="1424850"/>
          </a:xfrm>
          <a:prstGeom prst="rect">
            <a:avLst/>
          </a:prstGeom>
        </p:spPr>
        <p:txBody>
          <a:bodyPr/>
          <a:lstStyle/>
          <a:p>
            <a:fld id="{4FAB73BC-B049-4115-A692-8D63A059BFB8}" type="slidenum">
              <a:rPr lang="en-US" smtClean="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3681300315"/>
      </p:ext>
    </p:extLst>
  </p:cSld>
  <p:clrMapOvr>
    <a:masterClrMapping/>
  </p:clrMapOvr>
  <p:transition>
    <p:cut/>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964038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2402623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4629325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Tree>
    <p:extLst>
      <p:ext uri="{BB962C8B-B14F-4D97-AF65-F5344CB8AC3E}">
        <p14:creationId xmlns:p14="http://schemas.microsoft.com/office/powerpoint/2010/main" val="1720850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3602393"/>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2939412712"/>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606954386"/>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2183023013"/>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276205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01868519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425926257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7928192"/>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148457"/>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5683263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1262936"/>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5304271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262965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3452342"/>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2970896"/>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3761603"/>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0295511"/>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8489219"/>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9403675"/>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345836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image" Target="../media/image4.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4.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image" Target="../media/image1.png"/><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image" Target="../media/image1.pn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theme" Target="../theme/theme8.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940264267"/>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895016160"/>
      </p:ext>
    </p:extLst>
  </p:cSld>
  <p:clrMap bg1="dk1" tx1="lt1" bg2="dk2" tx2="lt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596181539"/>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 id="2147484352" r:id="rId13"/>
    <p:sldLayoutId id="2147484353" r:id="rId14"/>
    <p:sldLayoutId id="2147484354" r:id="rId15"/>
    <p:sldLayoutId id="2147484355" r:id="rId16"/>
    <p:sldLayoutId id="2147484356" r:id="rId17"/>
    <p:sldLayoutId id="2147484357" r:id="rId18"/>
    <p:sldLayoutId id="2147484358" r:id="rId1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190291289"/>
      </p:ext>
    </p:extLst>
  </p:cSld>
  <p:clrMap bg1="dk1" tx1="lt1" bg2="dk2" tx2="lt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 id="2147484372"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152807681"/>
      </p:ext>
    </p:extLst>
  </p:cSld>
  <p:clrMap bg1="dk1" tx1="lt1" bg2="dk2" tx2="lt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 id="2147484386" r:id="rId13"/>
    <p:sldLayoutId id="2147484387" r:id="rId14"/>
    <p:sldLayoutId id="2147484388" r:id="rId15"/>
    <p:sldLayoutId id="2147484389" r:id="rId16"/>
    <p:sldLayoutId id="2147484390" r:id="rId17"/>
    <p:sldLayoutId id="2147484391" r:id="rId18"/>
    <p:sldLayoutId id="2147484392" r:id="rId19"/>
    <p:sldLayoutId id="2147484393" r:id="rId20"/>
    <p:sldLayoutId id="2147484394" r:id="rId21"/>
    <p:sldLayoutId id="2147484395" r:id="rId22"/>
    <p:sldLayoutId id="2147484396" r:id="rId23"/>
    <p:sldLayoutId id="2147484397" r:id="rId24"/>
    <p:sldLayoutId id="2147484398" r:id="rId25"/>
    <p:sldLayoutId id="2147484399" r:id="rId26"/>
    <p:sldLayoutId id="2147484400" r:id="rId27"/>
    <p:sldLayoutId id="2147484401" r:id="rId28"/>
    <p:sldLayoutId id="2147484402" r:id="rId29"/>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779742930"/>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 id="2147484417" r:id="rId14"/>
    <p:sldLayoutId id="2147484418" r:id="rId15"/>
    <p:sldLayoutId id="2147484419"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hyperlink" Target="http://meme.ms/d5mnkmy" TargetMode="External"/><Relationship Id="rId7"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61.xml"/><Relationship Id="rId6" Type="http://schemas.openxmlformats.org/officeDocument/2006/relationships/image" Target="../media/image39.emf"/><Relationship Id="rId5" Type="http://schemas.openxmlformats.org/officeDocument/2006/relationships/image" Target="../media/image38.png"/><Relationship Id="rId4" Type="http://schemas.openxmlformats.org/officeDocument/2006/relationships/hyperlink" Target="http://meme.ms/d5kuycr"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hannel9.msdn.com/Events/Build/2014/2-513" TargetMode="External"/><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hyperlink" Target="http://meme.ms/d5m39tt" TargetMode="External"/><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4.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43.emf"/><Relationship Id="rId5" Type="http://schemas.openxmlformats.org/officeDocument/2006/relationships/hyperlink" Target="http://www.windowsphone.com/en-us/store/app/certificates/c356e3f2-451f-4d82-87df-e53b644bec01" TargetMode="Externa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61.xml"/><Relationship Id="rId5" Type="http://schemas.openxmlformats.org/officeDocument/2006/relationships/image" Target="../media/image47.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7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7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7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61.xml"/><Relationship Id="rId6" Type="http://schemas.openxmlformats.org/officeDocument/2006/relationships/image" Target="../media/image66.png"/><Relationship Id="rId5" Type="http://schemas.openxmlformats.org/officeDocument/2006/relationships/image" Target="../media/image34.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67.emf"/><Relationship Id="rId21" Type="http://schemas.microsoft.com/office/2007/relationships/hdphoto" Target="../media/hdphoto4.wdp"/><Relationship Id="rId7" Type="http://schemas.openxmlformats.org/officeDocument/2006/relationships/image" Target="../media/image70.png"/><Relationship Id="rId12" Type="http://schemas.microsoft.com/office/2007/relationships/hdphoto" Target="../media/hdphoto3.wdp"/><Relationship Id="rId17" Type="http://schemas.openxmlformats.org/officeDocument/2006/relationships/image" Target="../media/image78.png"/><Relationship Id="rId2" Type="http://schemas.openxmlformats.org/officeDocument/2006/relationships/notesSlide" Target="../notesSlides/notesSlide29.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101.xml"/><Relationship Id="rId6" Type="http://schemas.microsoft.com/office/2007/relationships/hdphoto" Target="../media/hdphoto1.wdp"/><Relationship Id="rId11" Type="http://schemas.openxmlformats.org/officeDocument/2006/relationships/image" Target="../media/image73.png"/><Relationship Id="rId5" Type="http://schemas.openxmlformats.org/officeDocument/2006/relationships/image" Target="../media/image69.png"/><Relationship Id="rId15" Type="http://schemas.openxmlformats.org/officeDocument/2006/relationships/image" Target="../media/image76.png"/><Relationship Id="rId10" Type="http://schemas.openxmlformats.org/officeDocument/2006/relationships/image" Target="../media/image72.png"/><Relationship Id="rId19" Type="http://schemas.openxmlformats.org/officeDocument/2006/relationships/image" Target="../media/image80.png"/><Relationship Id="rId4" Type="http://schemas.openxmlformats.org/officeDocument/2006/relationships/image" Target="../media/image68.png"/><Relationship Id="rId9" Type="http://schemas.openxmlformats.org/officeDocument/2006/relationships/image" Target="../media/image71.png"/><Relationship Id="rId14" Type="http://schemas.openxmlformats.org/officeDocument/2006/relationships/image" Target="../media/image7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hyperlink" Target="http://aka.ms/apf9wk" TargetMode="External"/><Relationship Id="rId2" Type="http://schemas.openxmlformats.org/officeDocument/2006/relationships/notesSlide" Target="../notesSlides/notesSlide30.xml"/><Relationship Id="rId1" Type="http://schemas.openxmlformats.org/officeDocument/2006/relationships/slideLayout" Target="../slideLayouts/slideLayout69.xml"/><Relationship Id="rId4" Type="http://schemas.openxmlformats.org/officeDocument/2006/relationships/hyperlink" Target="http://windows.uservoice.co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ignite.microsoft.com/session/sessionmoreinfo/?topicid=818e797f-b79f-e411-b87f-00155d5066d7" TargetMode="External"/><Relationship Id="rId3" Type="http://schemas.openxmlformats.org/officeDocument/2006/relationships/hyperlink" Target="file:///\\Build" TargetMode="External"/><Relationship Id="rId7" Type="http://schemas.openxmlformats.org/officeDocument/2006/relationships/hyperlink" Target="http://meme.ms/d5g8fu3" TargetMode="External"/><Relationship Id="rId2" Type="http://schemas.openxmlformats.org/officeDocument/2006/relationships/notesSlide" Target="../notesSlides/notesSlide31.xml"/><Relationship Id="rId1" Type="http://schemas.openxmlformats.org/officeDocument/2006/relationships/slideLayout" Target="../slideLayouts/slideLayout61.xml"/><Relationship Id="rId6" Type="http://schemas.openxmlformats.org/officeDocument/2006/relationships/hyperlink" Target="http://meme.ms/d5kuycr" TargetMode="External"/><Relationship Id="rId5" Type="http://schemas.openxmlformats.org/officeDocument/2006/relationships/hyperlink" Target="http://ignite.microsoft.com/session/sessionmoreinfo/?topicid=849e26a9-a5a5-e411-b87f-00155d5066d7" TargetMode="External"/><Relationship Id="rId4" Type="http://schemas.openxmlformats.org/officeDocument/2006/relationships/hyperlink" Target="http://meme.ms/d5jo1n3" TargetMode="External"/><Relationship Id="rId9" Type="http://schemas.openxmlformats.org/officeDocument/2006/relationships/hyperlink" Target="http://aka.ms/kw2vwj"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18" Type="http://schemas.openxmlformats.org/officeDocument/2006/relationships/image" Target="../media/image30.emf"/><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17" Type="http://schemas.openxmlformats.org/officeDocument/2006/relationships/image" Target="../media/image29.emf"/><Relationship Id="rId2" Type="http://schemas.openxmlformats.org/officeDocument/2006/relationships/notesSlide" Target="../notesSlides/notesSlide7.xml"/><Relationship Id="rId16" Type="http://schemas.openxmlformats.org/officeDocument/2006/relationships/image" Target="../media/image28.emf"/><Relationship Id="rId1" Type="http://schemas.openxmlformats.org/officeDocument/2006/relationships/slideLayout" Target="../slideLayouts/slideLayout49.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5" Type="http://schemas.openxmlformats.org/officeDocument/2006/relationships/image" Target="../media/image2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8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6000" dirty="0" smtClean="0"/>
              <a:t>Demo: Enrollment</a:t>
            </a:r>
            <a:endParaRPr lang="en-US" sz="6000" dirty="0"/>
          </a:p>
        </p:txBody>
      </p:sp>
    </p:spTree>
    <p:extLst>
      <p:ext uri="{BB962C8B-B14F-4D97-AF65-F5344CB8AC3E}">
        <p14:creationId xmlns:p14="http://schemas.microsoft.com/office/powerpoint/2010/main" val="168698195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837237" y="1564922"/>
            <a:ext cx="6400800" cy="2899255"/>
          </a:xfrm>
        </p:spPr>
        <p:txBody>
          <a:bodyPr/>
          <a:lstStyle/>
          <a:p>
            <a:pPr marL="0" indent="0">
              <a:buNone/>
            </a:pPr>
            <a:r>
              <a:rPr lang="en-US" sz="3200" dirty="0" smtClean="0">
                <a:gradFill>
                  <a:gsLst>
                    <a:gs pos="20354">
                      <a:schemeClr val="tx2"/>
                    </a:gs>
                    <a:gs pos="40000">
                      <a:schemeClr val="tx2"/>
                    </a:gs>
                  </a:gsLst>
                  <a:lin ang="5400000" scaled="0"/>
                </a:gradFill>
              </a:rPr>
              <a:t>Auto </a:t>
            </a:r>
            <a:r>
              <a:rPr lang="en-US" sz="3200" dirty="0">
                <a:gradFill>
                  <a:gsLst>
                    <a:gs pos="20354">
                      <a:schemeClr val="tx2"/>
                    </a:gs>
                    <a:gs pos="40000">
                      <a:schemeClr val="tx2"/>
                    </a:gs>
                  </a:gsLst>
                  <a:lin ang="5400000" scaled="0"/>
                </a:gradFill>
              </a:rPr>
              <a:t>MDM </a:t>
            </a:r>
            <a:r>
              <a:rPr lang="en-US" sz="3200" dirty="0" smtClean="0">
                <a:gradFill>
                  <a:gsLst>
                    <a:gs pos="20354">
                      <a:schemeClr val="tx2"/>
                    </a:gs>
                    <a:gs pos="40000">
                      <a:schemeClr val="tx2"/>
                    </a:gs>
                  </a:gsLst>
                  <a:lin ang="5400000" scaled="0"/>
                </a:gradFill>
              </a:rPr>
              <a:t>enroll with </a:t>
            </a:r>
            <a:r>
              <a:rPr lang="en-US" sz="3200" dirty="0">
                <a:gradFill>
                  <a:gsLst>
                    <a:gs pos="20354">
                      <a:schemeClr val="tx2"/>
                    </a:gs>
                    <a:gs pos="40000">
                      <a:schemeClr val="tx2"/>
                    </a:gs>
                  </a:gsLst>
                  <a:lin ang="5400000" scaled="0"/>
                </a:gradFill>
              </a:rPr>
              <a:t>Azure AD</a:t>
            </a:r>
          </a:p>
          <a:p>
            <a:pPr marL="0" indent="0">
              <a:buNone/>
            </a:pPr>
            <a:r>
              <a:rPr lang="en-US" sz="2800" spc="-102" dirty="0">
                <a:ln w="3175">
                  <a:noFill/>
                </a:ln>
                <a:cs typeface="Segoe UI" pitchFamily="34" charset="0"/>
              </a:rPr>
              <a:t>	</a:t>
            </a:r>
            <a:r>
              <a:rPr lang="en-US" sz="2400" spc="-102" dirty="0" smtClean="0">
                <a:ln w="3175">
                  <a:noFill/>
                </a:ln>
                <a:cs typeface="Segoe UI" pitchFamily="34" charset="0"/>
              </a:rPr>
              <a:t>AAD </a:t>
            </a:r>
            <a:r>
              <a:rPr lang="en-US" sz="2400" spc="-102" dirty="0">
                <a:ln w="3175">
                  <a:noFill/>
                </a:ln>
                <a:cs typeface="Segoe UI" pitchFamily="34" charset="0"/>
              </a:rPr>
              <a:t>join: </a:t>
            </a:r>
            <a:r>
              <a:rPr lang="en-US" sz="2400" spc="-102" dirty="0" smtClean="0">
                <a:ln w="3175">
                  <a:noFill/>
                </a:ln>
                <a:cs typeface="Segoe UI" pitchFamily="34" charset="0"/>
              </a:rPr>
              <a:t>Company owned</a:t>
            </a:r>
          </a:p>
          <a:p>
            <a:pPr marL="0" indent="0">
              <a:buNone/>
            </a:pPr>
            <a:r>
              <a:rPr lang="en-US" sz="2400" spc="-102" dirty="0">
                <a:ln w="3175">
                  <a:noFill/>
                </a:ln>
                <a:cs typeface="Segoe UI" pitchFamily="34" charset="0"/>
              </a:rPr>
              <a:t>	</a:t>
            </a:r>
            <a:r>
              <a:rPr lang="en-US" sz="2400" spc="-102" dirty="0" smtClean="0">
                <a:ln w="3175">
                  <a:noFill/>
                </a:ln>
                <a:cs typeface="Segoe UI" pitchFamily="34" charset="0"/>
              </a:rPr>
              <a:t>Add AAD account</a:t>
            </a:r>
            <a:r>
              <a:rPr lang="en-US" sz="2400" spc="-102" dirty="0">
                <a:ln w="3175">
                  <a:noFill/>
                </a:ln>
                <a:cs typeface="Segoe UI" pitchFamily="34" charset="0"/>
              </a:rPr>
              <a:t>: </a:t>
            </a:r>
            <a:r>
              <a:rPr lang="en-US" sz="2400" spc="-102" dirty="0" smtClean="0">
                <a:ln w="3175">
                  <a:noFill/>
                </a:ln>
                <a:cs typeface="Segoe UI" pitchFamily="34" charset="0"/>
              </a:rPr>
              <a:t>Personally owned</a:t>
            </a:r>
          </a:p>
          <a:p>
            <a:pPr marL="0" indent="0">
              <a:buNone/>
            </a:pPr>
            <a:endParaRPr lang="en-US" sz="2400" spc="-102" dirty="0" smtClean="0">
              <a:ln w="3175">
                <a:noFill/>
              </a:ln>
              <a:cs typeface="Segoe UI" pitchFamily="34" charset="0"/>
            </a:endParaRPr>
          </a:p>
          <a:p>
            <a:pPr marL="0" indent="0">
              <a:buNone/>
            </a:pPr>
            <a:r>
              <a:rPr lang="en-US" sz="3200" dirty="0" smtClean="0">
                <a:gradFill>
                  <a:gsLst>
                    <a:gs pos="20354">
                      <a:schemeClr val="tx2"/>
                    </a:gs>
                    <a:gs pos="40000">
                      <a:schemeClr val="tx2"/>
                    </a:gs>
                  </a:gsLst>
                  <a:lin ang="5400000" scaled="0"/>
                </a:gradFill>
              </a:rPr>
              <a:t>Bulk enrollment </a:t>
            </a:r>
            <a:r>
              <a:rPr lang="en-US" sz="3200" dirty="0">
                <a:gradFill>
                  <a:gsLst>
                    <a:gs pos="20354">
                      <a:schemeClr val="tx2"/>
                    </a:gs>
                    <a:gs pos="40000">
                      <a:schemeClr val="tx2"/>
                    </a:gs>
                  </a:gsLst>
                  <a:lin ang="5400000" scaled="0"/>
                </a:gradFill>
              </a:rPr>
              <a:t>simplifying IT setup	</a:t>
            </a:r>
          </a:p>
        </p:txBody>
      </p:sp>
      <p:sp>
        <p:nvSpPr>
          <p:cNvPr id="2" name="Title 1"/>
          <p:cNvSpPr>
            <a:spLocks noGrp="1"/>
          </p:cNvSpPr>
          <p:nvPr>
            <p:ph type="title"/>
          </p:nvPr>
        </p:nvSpPr>
        <p:spPr>
          <a:xfrm>
            <a:off x="274639" y="274320"/>
            <a:ext cx="11889564" cy="917575"/>
          </a:xfrm>
        </p:spPr>
        <p:txBody>
          <a:bodyPr/>
          <a:lstStyle/>
          <a:p>
            <a:r>
              <a:rPr lang="en-US" dirty="0" smtClean="0"/>
              <a:t>Windows 10 gives you more enroll options</a:t>
            </a:r>
            <a:endParaRPr lang="en-US" dirty="0"/>
          </a:p>
        </p:txBody>
      </p:sp>
      <p:sp>
        <p:nvSpPr>
          <p:cNvPr id="4" name="TextBox 3"/>
          <p:cNvSpPr txBox="1"/>
          <p:nvPr/>
        </p:nvSpPr>
        <p:spPr>
          <a:xfrm>
            <a:off x="288308" y="5990048"/>
            <a:ext cx="11811000" cy="871008"/>
          </a:xfrm>
          <a:prstGeom prst="rect">
            <a:avLst/>
          </a:prstGeom>
          <a:noFill/>
        </p:spPr>
        <p:txBody>
          <a:bodyPr wrap="square" lIns="182880" tIns="146304" rIns="182880" bIns="146304" rtlCol="0">
            <a:spAutoFit/>
          </a:bodyPr>
          <a:lstStyle/>
          <a:p>
            <a:pPr>
              <a:lnSpc>
                <a:spcPct val="90000"/>
              </a:lnSpc>
              <a:spcAft>
                <a:spcPts val="600"/>
              </a:spcAft>
            </a:pPr>
            <a:r>
              <a:rPr lang="en-US" spc="-102" dirty="0" smtClean="0">
                <a:ln w="3175">
                  <a:noFill/>
                </a:ln>
                <a:gradFill>
                  <a:gsLst>
                    <a:gs pos="1250">
                      <a:srgbClr val="404040"/>
                    </a:gs>
                    <a:gs pos="100000">
                      <a:srgbClr val="404040"/>
                    </a:gs>
                  </a:gsLst>
                  <a:lin ang="5400000" scaled="0"/>
                </a:gradFill>
                <a:latin typeface="Segoe UI Light"/>
                <a:cs typeface="Segoe UI" pitchFamily="34" charset="0"/>
              </a:rPr>
              <a:t>Curious to know how Microsoft IT has adopted AAD? See </a:t>
            </a:r>
            <a:r>
              <a:rPr lang="en-US" b="1" spc="-102" dirty="0" smtClean="0">
                <a:ln w="3175">
                  <a:noFill/>
                </a:ln>
                <a:gradFill>
                  <a:gsLst>
                    <a:gs pos="1250">
                      <a:srgbClr val="404040"/>
                    </a:gs>
                    <a:gs pos="100000">
                      <a:srgbClr val="404040"/>
                    </a:gs>
                  </a:gsLst>
                  <a:lin ang="5400000" scaled="0"/>
                </a:gradFill>
                <a:latin typeface="Segoe UI Light"/>
                <a:cs typeface="Segoe UI" pitchFamily="34" charset="0"/>
              </a:rPr>
              <a:t>Microsoft Ignite </a:t>
            </a:r>
            <a:r>
              <a:rPr lang="en-US" spc="-102" dirty="0" smtClean="0">
                <a:ln w="3175">
                  <a:noFill/>
                </a:ln>
                <a:gradFill>
                  <a:gsLst>
                    <a:gs pos="1250">
                      <a:srgbClr val="404040"/>
                    </a:gs>
                    <a:gs pos="100000">
                      <a:srgbClr val="404040"/>
                    </a:gs>
                  </a:gsLst>
                  <a:lin ang="5400000" scaled="0"/>
                </a:gradFill>
                <a:latin typeface="Segoe UI Light"/>
                <a:cs typeface="Segoe UI" pitchFamily="34" charset="0"/>
              </a:rPr>
              <a:t>session by Laura Hunter | May 8 | 12.30 [</a:t>
            </a:r>
            <a:r>
              <a:rPr lang="en-US" spc="-102" dirty="0" smtClean="0">
                <a:ln w="3175">
                  <a:noFill/>
                </a:ln>
                <a:gradFill>
                  <a:gsLst>
                    <a:gs pos="1250">
                      <a:srgbClr val="404040"/>
                    </a:gs>
                    <a:gs pos="100000">
                      <a:srgbClr val="404040"/>
                    </a:gs>
                  </a:gsLst>
                  <a:lin ang="5400000" scaled="0"/>
                </a:gradFill>
                <a:latin typeface="Segoe UI Light"/>
                <a:cs typeface="Segoe UI" pitchFamily="34" charset="0"/>
                <a:hlinkClick r:id="rId3"/>
              </a:rPr>
              <a:t>Link</a:t>
            </a:r>
            <a:r>
              <a:rPr lang="en-US" spc="-102" dirty="0" smtClean="0">
                <a:ln w="3175">
                  <a:noFill/>
                </a:ln>
                <a:gradFill>
                  <a:gsLst>
                    <a:gs pos="1250">
                      <a:srgbClr val="404040"/>
                    </a:gs>
                    <a:gs pos="100000">
                      <a:srgbClr val="404040"/>
                    </a:gs>
                  </a:gsLst>
                  <a:lin ang="5400000" scaled="0"/>
                </a:gradFill>
                <a:latin typeface="Segoe UI Light"/>
                <a:cs typeface="Segoe UI" pitchFamily="34" charset="0"/>
              </a:rPr>
              <a:t>]</a:t>
            </a:r>
          </a:p>
          <a:p>
            <a:pPr>
              <a:lnSpc>
                <a:spcPct val="90000"/>
              </a:lnSpc>
              <a:spcAft>
                <a:spcPts val="600"/>
              </a:spcAft>
            </a:pPr>
            <a:r>
              <a:rPr lang="en-US" spc="-102" dirty="0" smtClean="0">
                <a:ln w="3175">
                  <a:noFill/>
                </a:ln>
                <a:gradFill>
                  <a:gsLst>
                    <a:gs pos="1250">
                      <a:srgbClr val="404040"/>
                    </a:gs>
                    <a:gs pos="100000">
                      <a:srgbClr val="404040"/>
                    </a:gs>
                  </a:gsLst>
                  <a:lin ang="5400000" scaled="0"/>
                </a:gradFill>
                <a:latin typeface="Segoe UI Light"/>
                <a:cs typeface="Segoe UI" pitchFamily="34" charset="0"/>
              </a:rPr>
              <a:t>Need more info? See </a:t>
            </a:r>
            <a:r>
              <a:rPr lang="en-US" b="1" spc="-102" dirty="0" smtClean="0">
                <a:ln w="3175">
                  <a:noFill/>
                </a:ln>
                <a:gradFill>
                  <a:gsLst>
                    <a:gs pos="1250">
                      <a:srgbClr val="404040"/>
                    </a:gs>
                    <a:gs pos="100000">
                      <a:srgbClr val="404040"/>
                    </a:gs>
                  </a:gsLst>
                  <a:lin ang="5400000" scaled="0"/>
                </a:gradFill>
                <a:latin typeface="Segoe UI Light"/>
                <a:cs typeface="Segoe UI" pitchFamily="34" charset="0"/>
              </a:rPr>
              <a:t>Microsoft Ignite </a:t>
            </a:r>
            <a:r>
              <a:rPr lang="en-US" spc="-102" dirty="0" smtClean="0">
                <a:ln w="3175">
                  <a:noFill/>
                </a:ln>
                <a:gradFill>
                  <a:gsLst>
                    <a:gs pos="1250">
                      <a:srgbClr val="404040"/>
                    </a:gs>
                    <a:gs pos="100000">
                      <a:srgbClr val="404040"/>
                    </a:gs>
                  </a:gsLst>
                  <a:lin ang="5400000" scaled="0"/>
                </a:gradFill>
                <a:latin typeface="Segoe UI Light"/>
                <a:cs typeface="Segoe UI" pitchFamily="34" charset="0"/>
              </a:rPr>
              <a:t>session </a:t>
            </a:r>
            <a:r>
              <a:rPr lang="en-US" spc="-102" dirty="0">
                <a:ln w="3175">
                  <a:noFill/>
                </a:ln>
                <a:gradFill>
                  <a:gsLst>
                    <a:gs pos="1250">
                      <a:srgbClr val="404040"/>
                    </a:gs>
                    <a:gs pos="100000">
                      <a:srgbClr val="404040"/>
                    </a:gs>
                  </a:gsLst>
                  <a:lin ang="5400000" scaled="0"/>
                </a:gradFill>
                <a:latin typeface="Segoe UI Light"/>
                <a:cs typeface="Segoe UI" pitchFamily="34" charset="0"/>
              </a:rPr>
              <a:t>on “Provisioning Windows 10 Devices with New Tools” by Vladimir Holostov </a:t>
            </a:r>
            <a:r>
              <a:rPr lang="en-US" spc="-102" dirty="0" smtClean="0">
                <a:ln w="3175">
                  <a:noFill/>
                </a:ln>
                <a:gradFill>
                  <a:gsLst>
                    <a:gs pos="1250">
                      <a:srgbClr val="404040"/>
                    </a:gs>
                    <a:gs pos="100000">
                      <a:srgbClr val="404040"/>
                    </a:gs>
                  </a:gsLst>
                  <a:lin ang="5400000" scaled="0"/>
                </a:gradFill>
                <a:latin typeface="Segoe UI Light"/>
                <a:cs typeface="Segoe UI" pitchFamily="34" charset="0"/>
              </a:rPr>
              <a:t>[</a:t>
            </a:r>
            <a:r>
              <a:rPr lang="en-US" spc="-102" dirty="0" smtClean="0">
                <a:ln w="3175">
                  <a:noFill/>
                </a:ln>
                <a:gradFill>
                  <a:gsLst>
                    <a:gs pos="1250">
                      <a:srgbClr val="404040"/>
                    </a:gs>
                    <a:gs pos="100000">
                      <a:srgbClr val="404040"/>
                    </a:gs>
                  </a:gsLst>
                  <a:lin ang="5400000" scaled="0"/>
                </a:gradFill>
                <a:latin typeface="Segoe UI Light"/>
                <a:cs typeface="Segoe UI" pitchFamily="34" charset="0"/>
                <a:hlinkClick r:id="rId4"/>
              </a:rPr>
              <a:t>Link</a:t>
            </a:r>
            <a:r>
              <a:rPr lang="en-US" spc="-102" dirty="0" smtClean="0">
                <a:ln w="3175">
                  <a:noFill/>
                </a:ln>
                <a:gradFill>
                  <a:gsLst>
                    <a:gs pos="1250">
                      <a:srgbClr val="404040"/>
                    </a:gs>
                    <a:gs pos="100000">
                      <a:srgbClr val="404040"/>
                    </a:gs>
                  </a:gsLst>
                  <a:lin ang="5400000" scaled="0"/>
                </a:gradFill>
                <a:latin typeface="Segoe UI Light"/>
                <a:cs typeface="Segoe UI" pitchFamily="34" charset="0"/>
              </a:rPr>
              <a:t>]</a:t>
            </a:r>
            <a:endParaRPr lang="en-US" dirty="0">
              <a:gradFill>
                <a:gsLst>
                  <a:gs pos="1250">
                    <a:srgbClr val="404040"/>
                  </a:gs>
                  <a:gs pos="100000">
                    <a:srgbClr val="404040"/>
                  </a:gs>
                </a:gsLst>
                <a:lin ang="5400000" scaled="0"/>
              </a:gradFill>
            </a:endParaRPr>
          </a:p>
        </p:txBody>
      </p:sp>
      <p:grpSp>
        <p:nvGrpSpPr>
          <p:cNvPr id="5" name="Group 4"/>
          <p:cNvGrpSpPr/>
          <p:nvPr/>
        </p:nvGrpSpPr>
        <p:grpSpPr>
          <a:xfrm>
            <a:off x="463150" y="1207687"/>
            <a:ext cx="4939663" cy="3962400"/>
            <a:chOff x="3148636" y="944419"/>
            <a:chExt cx="5995363" cy="4588163"/>
          </a:xfrm>
        </p:grpSpPr>
        <p:grpSp>
          <p:nvGrpSpPr>
            <p:cNvPr id="6" name="Group 5"/>
            <p:cNvGrpSpPr/>
            <p:nvPr/>
          </p:nvGrpSpPr>
          <p:grpSpPr>
            <a:xfrm>
              <a:off x="3148636" y="944419"/>
              <a:ext cx="5995363" cy="4588163"/>
              <a:chOff x="-4678110" y="-5760"/>
              <a:chExt cx="7579023" cy="5916957"/>
            </a:xfrm>
          </p:grpSpPr>
          <p:pic>
            <p:nvPicPr>
              <p:cNvPr id="20" name="Picture 19"/>
              <p:cNvPicPr>
                <a:picLocks noChangeAspect="1"/>
              </p:cNvPicPr>
              <p:nvPr/>
            </p:nvPicPr>
            <p:blipFill>
              <a:blip r:embed="rId5"/>
              <a:stretch>
                <a:fillRect/>
              </a:stretch>
            </p:blipFill>
            <p:spPr>
              <a:xfrm>
                <a:off x="-4678110" y="-5760"/>
                <a:ext cx="7579023" cy="5916957"/>
              </a:xfrm>
              <a:prstGeom prst="rect">
                <a:avLst/>
              </a:prstGeom>
              <a:ln>
                <a:solidFill>
                  <a:sysClr val="windowText" lastClr="000000"/>
                </a:solidFill>
              </a:ln>
            </p:spPr>
          </p:pic>
          <p:sp>
            <p:nvSpPr>
              <p:cNvPr id="21" name="Rectangle 20"/>
              <p:cNvSpPr/>
              <p:nvPr/>
            </p:nvSpPr>
            <p:spPr>
              <a:xfrm>
                <a:off x="-4678110" y="203201"/>
                <a:ext cx="7579023" cy="5707996"/>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algn="ctr" defTabSz="457200">
                  <a:defRPr/>
                </a:pPr>
                <a:endParaRPr lang="en-US" kern="0" dirty="0" smtClean="0">
                  <a:solidFill>
                    <a:prstClr val="white"/>
                  </a:solidFill>
                  <a:latin typeface="Segoe UI Light"/>
                </a:endParaRPr>
              </a:p>
            </p:txBody>
          </p:sp>
        </p:grpSp>
        <p:sp>
          <p:nvSpPr>
            <p:cNvPr id="7" name="Oval 6"/>
            <p:cNvSpPr/>
            <p:nvPr/>
          </p:nvSpPr>
          <p:spPr>
            <a:xfrm>
              <a:off x="5706658" y="4451027"/>
              <a:ext cx="350909" cy="350909"/>
            </a:xfrm>
            <a:prstGeom prst="ellipse">
              <a:avLst/>
            </a:prstGeom>
            <a:solidFill>
              <a:srgbClr val="DA09DF">
                <a:alpha val="69804"/>
              </a:srgbClr>
            </a:solidFill>
            <a:ln w="12700" cap="flat" cmpd="sng" algn="ctr">
              <a:noFill/>
              <a:prstDash val="solid"/>
            </a:ln>
            <a:effectLst/>
          </p:spPr>
          <p:txBody>
            <a:bodyPr rtlCol="0" anchor="ctr"/>
            <a:lstStyle/>
            <a:p>
              <a:pPr algn="ctr" defTabSz="457200">
                <a:defRPr/>
              </a:pPr>
              <a:endParaRPr lang="en-US" kern="0" dirty="0" smtClean="0">
                <a:solidFill>
                  <a:prstClr val="white"/>
                </a:solidFill>
                <a:latin typeface="Segoe UI Light"/>
              </a:endParaRPr>
            </a:p>
          </p:txBody>
        </p:sp>
        <p:sp>
          <p:nvSpPr>
            <p:cNvPr id="8" name="Rectangle 7"/>
            <p:cNvSpPr/>
            <p:nvPr/>
          </p:nvSpPr>
          <p:spPr>
            <a:xfrm>
              <a:off x="3148638" y="1098692"/>
              <a:ext cx="5995361" cy="4433890"/>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algn="ctr" defTabSz="457200">
                <a:defRPr/>
              </a:pPr>
              <a:endParaRPr lang="en-US" kern="0" dirty="0" smtClean="0">
                <a:solidFill>
                  <a:prstClr val="white"/>
                </a:solidFill>
                <a:latin typeface="Segoe UI Light"/>
              </a:endParaRPr>
            </a:p>
          </p:txBody>
        </p:sp>
        <p:sp>
          <p:nvSpPr>
            <p:cNvPr id="9" name="Rectangle 8"/>
            <p:cNvSpPr/>
            <p:nvPr/>
          </p:nvSpPr>
          <p:spPr>
            <a:xfrm>
              <a:off x="3439914" y="2679531"/>
              <a:ext cx="2541786" cy="213822"/>
            </a:xfrm>
            <a:prstGeom prst="rect">
              <a:avLst/>
            </a:prstGeom>
            <a:solidFill>
              <a:sysClr val="window" lastClr="FFFFFF"/>
            </a:solidFill>
            <a:ln w="12700" cap="flat" cmpd="sng" algn="ctr">
              <a:solidFill>
                <a:sysClr val="window" lastClr="FFFFFF">
                  <a:lumMod val="50000"/>
                </a:sysClr>
              </a:solidFill>
              <a:prstDash val="solid"/>
            </a:ln>
            <a:effectLst/>
          </p:spPr>
          <p:txBody>
            <a:bodyPr lIns="91440" rIns="0" rtlCol="0" anchor="ctr"/>
            <a:lstStyle/>
            <a:p>
              <a:pPr defTabSz="457200">
                <a:defRPr/>
              </a:pPr>
              <a:r>
                <a:rPr lang="en-US" sz="1050" kern="0" dirty="0" smtClean="0">
                  <a:solidFill>
                    <a:prstClr val="white">
                      <a:lumMod val="65000"/>
                    </a:prstClr>
                  </a:solidFill>
                  <a:latin typeface="Segoe UI Light"/>
                  <a:cs typeface="Segoe UI" panose="020B0502040204020203" pitchFamily="34" charset="0"/>
                </a:rPr>
                <a:t>Password</a:t>
              </a:r>
            </a:p>
          </p:txBody>
        </p:sp>
        <p:sp>
          <p:nvSpPr>
            <p:cNvPr id="10" name="TextBox 9"/>
            <p:cNvSpPr txBox="1"/>
            <p:nvPr/>
          </p:nvSpPr>
          <p:spPr>
            <a:xfrm>
              <a:off x="3430766" y="1566681"/>
              <a:ext cx="5064938" cy="154329"/>
            </a:xfrm>
            <a:prstGeom prst="rect">
              <a:avLst/>
            </a:prstGeom>
            <a:noFill/>
          </p:spPr>
          <p:txBody>
            <a:bodyPr wrap="square" lIns="0" tIns="0" rIns="0" bIns="0" rtlCol="0" anchor="b" anchorCtr="0">
              <a:noAutofit/>
            </a:bodyPr>
            <a:lstStyle>
              <a:defPPr>
                <a:defRPr lang="en-US"/>
              </a:defPPr>
              <a:lvl1pPr>
                <a:defRPr sz="2000">
                  <a:solidFill>
                    <a:srgbClr val="2672EC"/>
                  </a:solidFill>
                  <a:latin typeface="Segoe UI Light" panose="020B0502040204020203" pitchFamily="34" charset="0"/>
                  <a:cs typeface="Segoe UI Light" panose="020B0502040204020203" pitchFamily="34" charset="0"/>
                </a:defRPr>
              </a:lvl1pPr>
            </a:lstStyle>
            <a:p>
              <a:pPr defTabSz="457200">
                <a:defRPr/>
              </a:pPr>
              <a:r>
                <a:rPr lang="en-US" kern="0" dirty="0" smtClean="0"/>
                <a:t>Sign in to your work </a:t>
              </a:r>
              <a:r>
                <a:rPr lang="en-US" kern="0" dirty="0"/>
                <a:t>or </a:t>
              </a:r>
              <a:r>
                <a:rPr lang="en-US" kern="0" dirty="0" smtClean="0"/>
                <a:t>school account</a:t>
              </a:r>
              <a:endParaRPr lang="en-US" sz="1800" kern="0" dirty="0"/>
            </a:p>
          </p:txBody>
        </p:sp>
        <p:sp>
          <p:nvSpPr>
            <p:cNvPr id="11" name="Rectangle 1"/>
            <p:cNvSpPr/>
            <p:nvPr/>
          </p:nvSpPr>
          <p:spPr>
            <a:xfrm>
              <a:off x="8051873" y="5134661"/>
              <a:ext cx="844402" cy="213194"/>
            </a:xfrm>
            <a:prstGeom prst="rect">
              <a:avLst/>
            </a:prstGeom>
            <a:solidFill>
              <a:srgbClr val="2672EC"/>
            </a:solidFill>
            <a:ln w="12700" cap="flat" cmpd="sng" algn="ctr">
              <a:noFill/>
              <a:prstDash val="solid"/>
            </a:ln>
            <a:effectLst/>
          </p:spPr>
          <p:txBody>
            <a:bodyPr wrap="square" lIns="137160" tIns="27432" rIns="137160" bIns="27432" rtlCol="0" anchor="ctr" anchorCtr="0">
              <a:noAutofit/>
            </a:bodyPr>
            <a:lstStyle/>
            <a:p>
              <a:pPr algn="ctr" defTabSz="457200">
                <a:defRPr/>
              </a:pPr>
              <a:r>
                <a:rPr lang="en-US" sz="900" kern="0" dirty="0" smtClean="0">
                  <a:solidFill>
                    <a:prstClr val="white"/>
                  </a:solidFill>
                  <a:latin typeface="Segoe UI Light"/>
                  <a:cs typeface="Segoe UI" panose="020B0502040204020203" pitchFamily="34" charset="0"/>
                </a:rPr>
                <a:t>Sign in</a:t>
              </a:r>
            </a:p>
          </p:txBody>
        </p:sp>
        <p:sp>
          <p:nvSpPr>
            <p:cNvPr id="12" name="Rectangle 2"/>
            <p:cNvSpPr/>
            <p:nvPr/>
          </p:nvSpPr>
          <p:spPr>
            <a:xfrm>
              <a:off x="7118487" y="5134661"/>
              <a:ext cx="840161" cy="213194"/>
            </a:xfrm>
            <a:prstGeom prst="rect">
              <a:avLst/>
            </a:prstGeom>
            <a:solidFill>
              <a:sysClr val="window" lastClr="FFFFFF">
                <a:lumMod val="75000"/>
              </a:sysClr>
            </a:solidFill>
            <a:ln w="12700" cap="flat" cmpd="sng" algn="ctr">
              <a:noFill/>
              <a:prstDash val="solid"/>
            </a:ln>
            <a:effectLst/>
          </p:spPr>
          <p:txBody>
            <a:bodyPr wrap="square" lIns="137160" tIns="27432" rIns="137160" bIns="27432" rtlCol="0" anchor="ctr" anchorCtr="0">
              <a:noAutofit/>
            </a:bodyPr>
            <a:lstStyle/>
            <a:p>
              <a:pPr algn="ctr" defTabSz="457200">
                <a:defRPr/>
              </a:pPr>
              <a:r>
                <a:rPr lang="en-US" sz="900" kern="0" dirty="0" smtClean="0">
                  <a:solidFill>
                    <a:prstClr val="white"/>
                  </a:solidFill>
                  <a:latin typeface="Segoe UI Light"/>
                  <a:cs typeface="Segoe UI" panose="020B0502040204020203" pitchFamily="34" charset="0"/>
                </a:rPr>
                <a:t>Cancel</a:t>
              </a:r>
            </a:p>
          </p:txBody>
        </p:sp>
        <p:sp>
          <p:nvSpPr>
            <p:cNvPr id="13" name="Rectangle 3"/>
            <p:cNvSpPr/>
            <p:nvPr/>
          </p:nvSpPr>
          <p:spPr>
            <a:xfrm>
              <a:off x="3439914" y="5148925"/>
              <a:ext cx="2181321" cy="184666"/>
            </a:xfrm>
            <a:prstGeom prst="rect">
              <a:avLst/>
            </a:prstGeom>
            <a:noFill/>
          </p:spPr>
          <p:txBody>
            <a:bodyPr wrap="square" lIns="0" tIns="0" rIns="0" bIns="0" rtlCol="0">
              <a:spAutoFit/>
            </a:bodyPr>
            <a:lstStyle/>
            <a:p>
              <a:pPr defTabSz="457200">
                <a:lnSpc>
                  <a:spcPct val="150000"/>
                </a:lnSpc>
                <a:defRPr/>
              </a:pPr>
              <a:r>
                <a:rPr lang="en-US" sz="800" kern="0" dirty="0" smtClean="0">
                  <a:solidFill>
                    <a:srgbClr val="2672EC"/>
                  </a:solidFill>
                  <a:cs typeface="Segoe UI" panose="020B0502040204020203" pitchFamily="34" charset="0"/>
                </a:rPr>
                <a:t>Privacy statement</a:t>
              </a:r>
            </a:p>
          </p:txBody>
        </p:sp>
        <p:sp>
          <p:nvSpPr>
            <p:cNvPr id="14" name="Rectangle 13"/>
            <p:cNvSpPr/>
            <p:nvPr/>
          </p:nvSpPr>
          <p:spPr>
            <a:xfrm>
              <a:off x="3430767" y="3015781"/>
              <a:ext cx="2181322" cy="242374"/>
            </a:xfrm>
            <a:prstGeom prst="rect">
              <a:avLst/>
            </a:prstGeom>
            <a:noFill/>
          </p:spPr>
          <p:txBody>
            <a:bodyPr wrap="square" lIns="0" tIns="0" rIns="0" bIns="0" rtlCol="0">
              <a:spAutoFit/>
            </a:bodyPr>
            <a:lstStyle/>
            <a:p>
              <a:pPr defTabSz="457200">
                <a:lnSpc>
                  <a:spcPct val="150000"/>
                </a:lnSpc>
                <a:defRPr/>
              </a:pPr>
              <a:r>
                <a:rPr lang="en-US" sz="1050" kern="0" dirty="0" smtClean="0">
                  <a:solidFill>
                    <a:srgbClr val="2672EC"/>
                  </a:solidFill>
                  <a:cs typeface="Segoe UI" panose="020B0502040204020203" pitchFamily="34" charset="0"/>
                </a:rPr>
                <a:t>Forgot your password?</a:t>
              </a:r>
            </a:p>
          </p:txBody>
        </p:sp>
        <p:sp>
          <p:nvSpPr>
            <p:cNvPr id="15" name="Rectangle 14"/>
            <p:cNvSpPr/>
            <p:nvPr/>
          </p:nvSpPr>
          <p:spPr>
            <a:xfrm>
              <a:off x="3430767" y="3863218"/>
              <a:ext cx="4714311" cy="370624"/>
            </a:xfrm>
            <a:prstGeom prst="rect">
              <a:avLst/>
            </a:prstGeom>
            <a:noFill/>
          </p:spPr>
          <p:txBody>
            <a:bodyPr wrap="square" lIns="0" tIns="0" rIns="0" bIns="0" rtlCol="0">
              <a:spAutoFit/>
            </a:bodyPr>
            <a:lstStyle/>
            <a:p>
              <a:pPr defTabSz="457200">
                <a:defRPr/>
              </a:pPr>
              <a:r>
                <a:rPr lang="en-US" sz="1050" kern="0" dirty="0" smtClean="0">
                  <a:solidFill>
                    <a:srgbClr val="404040"/>
                  </a:solidFill>
                  <a:cs typeface="Segoe UI" panose="020B0502040204020203" pitchFamily="34" charset="0"/>
                </a:rPr>
                <a:t>If your organization uses Office 365 or other business services from Microsoft, use the same user name and password to sign in here. </a:t>
              </a:r>
            </a:p>
          </p:txBody>
        </p:sp>
        <p:sp>
          <p:nvSpPr>
            <p:cNvPr id="16" name="Rectangle 1"/>
            <p:cNvSpPr/>
            <p:nvPr/>
          </p:nvSpPr>
          <p:spPr>
            <a:xfrm>
              <a:off x="3439914" y="1907006"/>
              <a:ext cx="2181321" cy="212238"/>
            </a:xfrm>
            <a:prstGeom prst="rect">
              <a:avLst/>
            </a:prstGeom>
            <a:noFill/>
          </p:spPr>
          <p:txBody>
            <a:bodyPr wrap="square" lIns="0" tIns="0" rIns="0" bIns="0" rtlCol="0">
              <a:spAutoFit/>
            </a:bodyPr>
            <a:lstStyle/>
            <a:p>
              <a:pPr defTabSz="457200">
                <a:lnSpc>
                  <a:spcPct val="150000"/>
                </a:lnSpc>
                <a:defRPr/>
              </a:pPr>
              <a:r>
                <a:rPr lang="en-US" sz="1050" kern="0" dirty="0" smtClean="0">
                  <a:solidFill>
                    <a:prstClr val="black"/>
                  </a:solidFill>
                  <a:latin typeface="Segoe UI Semibold" panose="020B0702040204020203" pitchFamily="34" charset="0"/>
                  <a:cs typeface="Segoe UI Semibold" panose="020B0702040204020203" pitchFamily="34" charset="0"/>
                </a:rPr>
                <a:t>Sign in</a:t>
              </a:r>
            </a:p>
          </p:txBody>
        </p:sp>
        <p:sp>
          <p:nvSpPr>
            <p:cNvPr id="17" name="Rectangle 1"/>
            <p:cNvSpPr/>
            <p:nvPr/>
          </p:nvSpPr>
          <p:spPr>
            <a:xfrm>
              <a:off x="3430767" y="3626092"/>
              <a:ext cx="2181321" cy="212238"/>
            </a:xfrm>
            <a:prstGeom prst="rect">
              <a:avLst/>
            </a:prstGeom>
            <a:noFill/>
          </p:spPr>
          <p:txBody>
            <a:bodyPr wrap="square" lIns="0" tIns="0" rIns="0" bIns="0" rtlCol="0">
              <a:spAutoFit/>
            </a:bodyPr>
            <a:lstStyle/>
            <a:p>
              <a:pPr defTabSz="457200">
                <a:lnSpc>
                  <a:spcPct val="150000"/>
                </a:lnSpc>
                <a:defRPr/>
              </a:pPr>
              <a:r>
                <a:rPr lang="en-US" sz="1050" kern="0" dirty="0" smtClean="0">
                  <a:solidFill>
                    <a:prstClr val="black"/>
                  </a:solidFill>
                  <a:latin typeface="Segoe UI Semibold" panose="020B0702040204020203" pitchFamily="34" charset="0"/>
                  <a:cs typeface="Segoe UI Semibold" panose="020B0702040204020203" pitchFamily="34" charset="0"/>
                </a:rPr>
                <a:t>What account should I use?</a:t>
              </a:r>
            </a:p>
          </p:txBody>
        </p:sp>
        <p:sp>
          <p:nvSpPr>
            <p:cNvPr id="18" name="Rectangle 17"/>
            <p:cNvSpPr/>
            <p:nvPr/>
          </p:nvSpPr>
          <p:spPr>
            <a:xfrm>
              <a:off x="3430767" y="2316876"/>
              <a:ext cx="2541786" cy="200920"/>
            </a:xfrm>
            <a:prstGeom prst="rect">
              <a:avLst/>
            </a:prstGeom>
            <a:solidFill>
              <a:sysClr val="window" lastClr="FFFFFF"/>
            </a:solidFill>
            <a:ln w="12700" cap="flat" cmpd="sng" algn="ctr">
              <a:solidFill>
                <a:srgbClr val="2672EC"/>
              </a:solidFill>
              <a:prstDash val="solid"/>
            </a:ln>
            <a:effectLst/>
          </p:spPr>
          <p:txBody>
            <a:bodyPr wrap="none" lIns="91440" rtlCol="0" anchor="ctr"/>
            <a:lstStyle/>
            <a:p>
              <a:pPr defTabSz="457200">
                <a:defRPr/>
              </a:pPr>
              <a:r>
                <a:rPr lang="en-US" sz="1050" kern="0" dirty="0" smtClean="0">
                  <a:solidFill>
                    <a:prstClr val="black"/>
                  </a:solidFill>
                  <a:latin typeface="Segoe UI Light"/>
                  <a:cs typeface="Segoe UI" panose="020B0502040204020203" pitchFamily="34" charset="0"/>
                </a:rPr>
                <a:t>|</a:t>
              </a:r>
              <a:r>
                <a:rPr lang="en-US" sz="1050" kern="0" dirty="0" smtClean="0">
                  <a:solidFill>
                    <a:prstClr val="white">
                      <a:lumMod val="65000"/>
                    </a:prstClr>
                  </a:solidFill>
                  <a:latin typeface="Segoe UI Light"/>
                  <a:cs typeface="Segoe UI" panose="020B0502040204020203" pitchFamily="34" charset="0"/>
                </a:rPr>
                <a:t>someone@example.com</a:t>
              </a:r>
              <a:endParaRPr lang="en-US" sz="700" kern="0" dirty="0" smtClean="0">
                <a:solidFill>
                  <a:prstClr val="white">
                    <a:lumMod val="65000"/>
                  </a:prstClr>
                </a:solidFill>
                <a:latin typeface="Segoe UI Light"/>
                <a:cs typeface="Segoe UI" panose="020B0502040204020203" pitchFamily="34" charset="0"/>
              </a:endParaRPr>
            </a:p>
          </p:txBody>
        </p:sp>
        <p:sp>
          <p:nvSpPr>
            <p:cNvPr id="19" name="TextBox 18"/>
            <p:cNvSpPr txBox="1"/>
            <p:nvPr/>
          </p:nvSpPr>
          <p:spPr>
            <a:xfrm>
              <a:off x="3500752" y="983422"/>
              <a:ext cx="1068867" cy="92809"/>
            </a:xfrm>
            <a:prstGeom prst="rect">
              <a:avLst/>
            </a:prstGeom>
            <a:solidFill>
              <a:srgbClr val="C8C8C8"/>
            </a:solidFill>
          </p:spPr>
          <p:txBody>
            <a:bodyPr wrap="square" lIns="0" tIns="0" rIns="0" bIns="0" rtlCol="0" anchor="t" anchorCtr="0">
              <a:noAutofit/>
            </a:bodyPr>
            <a:lstStyle>
              <a:defPPr>
                <a:defRPr lang="en-US"/>
              </a:defPPr>
              <a:lvl1pPr>
                <a:defRPr sz="2000">
                  <a:solidFill>
                    <a:srgbClr val="2672EC"/>
                  </a:solidFill>
                  <a:latin typeface="Segoe UI Light" panose="020B0502040204020203" pitchFamily="34" charset="0"/>
                  <a:cs typeface="Segoe UI Light" panose="020B0502040204020203" pitchFamily="34" charset="0"/>
                </a:defRPr>
              </a:lvl1pPr>
            </a:lstStyle>
            <a:p>
              <a:pPr defTabSz="457200">
                <a:defRPr/>
              </a:pPr>
              <a:r>
                <a:rPr lang="en-US" sz="600" kern="0" dirty="0" smtClean="0">
                  <a:solidFill>
                    <a:prstClr val="black"/>
                  </a:solidFill>
                  <a:latin typeface="Segoe UI" panose="020B0502040204020203" pitchFamily="34" charset="0"/>
                  <a:cs typeface="Segoe UI" panose="020B0502040204020203" pitchFamily="34" charset="0"/>
                </a:rPr>
                <a:t>Work </a:t>
              </a:r>
              <a:r>
                <a:rPr lang="en-US" sz="600" kern="0" dirty="0">
                  <a:solidFill>
                    <a:prstClr val="black"/>
                  </a:solidFill>
                  <a:latin typeface="Segoe UI" panose="020B0502040204020203" pitchFamily="34" charset="0"/>
                  <a:cs typeface="Segoe UI" panose="020B0502040204020203" pitchFamily="34" charset="0"/>
                </a:rPr>
                <a:t>or </a:t>
              </a:r>
              <a:r>
                <a:rPr lang="en-US" sz="600" kern="0" dirty="0" smtClean="0">
                  <a:solidFill>
                    <a:prstClr val="black"/>
                  </a:solidFill>
                  <a:latin typeface="Segoe UI" panose="020B0502040204020203" pitchFamily="34" charset="0"/>
                  <a:cs typeface="Segoe UI" panose="020B0502040204020203" pitchFamily="34" charset="0"/>
                </a:rPr>
                <a:t>school account</a:t>
              </a:r>
              <a:endParaRPr lang="en-US" sz="500" kern="0" dirty="0">
                <a:solidFill>
                  <a:prstClr val="black"/>
                </a:solidFill>
                <a:latin typeface="Segoe UI" panose="020B0502040204020203" pitchFamily="34" charset="0"/>
                <a:cs typeface="Segoe UI" panose="020B0502040204020203" pitchFamily="34" charset="0"/>
              </a:endParaRPr>
            </a:p>
          </p:txBody>
        </p:sp>
      </p:grpSp>
      <p:grpSp>
        <p:nvGrpSpPr>
          <p:cNvPr id="22" name="Group 21"/>
          <p:cNvGrpSpPr/>
          <p:nvPr/>
        </p:nvGrpSpPr>
        <p:grpSpPr>
          <a:xfrm>
            <a:off x="1063030" y="2186998"/>
            <a:ext cx="4284013" cy="3717184"/>
            <a:chOff x="3148636" y="944419"/>
            <a:chExt cx="5995364" cy="4588163"/>
          </a:xfrm>
        </p:grpSpPr>
        <p:grpSp>
          <p:nvGrpSpPr>
            <p:cNvPr id="23" name="Group 22"/>
            <p:cNvGrpSpPr/>
            <p:nvPr/>
          </p:nvGrpSpPr>
          <p:grpSpPr>
            <a:xfrm>
              <a:off x="3148636" y="944419"/>
              <a:ext cx="5995363" cy="4588163"/>
              <a:chOff x="-4678110" y="-5760"/>
              <a:chExt cx="7579023" cy="5916957"/>
            </a:xfrm>
          </p:grpSpPr>
          <p:pic>
            <p:nvPicPr>
              <p:cNvPr id="30" name="Picture 29"/>
              <p:cNvPicPr>
                <a:picLocks noChangeAspect="1"/>
              </p:cNvPicPr>
              <p:nvPr/>
            </p:nvPicPr>
            <p:blipFill>
              <a:blip r:embed="rId5"/>
              <a:stretch>
                <a:fillRect/>
              </a:stretch>
            </p:blipFill>
            <p:spPr>
              <a:xfrm>
                <a:off x="-4678110" y="-5760"/>
                <a:ext cx="7579023" cy="5916957"/>
              </a:xfrm>
              <a:prstGeom prst="rect">
                <a:avLst/>
              </a:prstGeom>
              <a:ln>
                <a:solidFill>
                  <a:sysClr val="windowText" lastClr="000000"/>
                </a:solidFill>
              </a:ln>
            </p:spPr>
          </p:pic>
          <p:sp>
            <p:nvSpPr>
              <p:cNvPr id="31" name="Rectangle 30"/>
              <p:cNvSpPr/>
              <p:nvPr/>
            </p:nvSpPr>
            <p:spPr>
              <a:xfrm>
                <a:off x="-4678110" y="203201"/>
                <a:ext cx="7579023" cy="5707996"/>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algn="ctr" defTabSz="457200">
                  <a:defRPr/>
                </a:pPr>
                <a:endParaRPr lang="en-US" kern="0" dirty="0" smtClean="0">
                  <a:solidFill>
                    <a:prstClr val="white"/>
                  </a:solidFill>
                  <a:latin typeface="Segoe UI Light"/>
                </a:endParaRPr>
              </a:p>
            </p:txBody>
          </p:sp>
        </p:grpSp>
        <p:sp>
          <p:nvSpPr>
            <p:cNvPr id="24" name="Oval 23"/>
            <p:cNvSpPr/>
            <p:nvPr/>
          </p:nvSpPr>
          <p:spPr>
            <a:xfrm>
              <a:off x="5706658" y="4451027"/>
              <a:ext cx="350909" cy="350909"/>
            </a:xfrm>
            <a:prstGeom prst="ellipse">
              <a:avLst/>
            </a:prstGeom>
            <a:solidFill>
              <a:srgbClr val="DA09DF">
                <a:alpha val="69804"/>
              </a:srgbClr>
            </a:solidFill>
            <a:ln w="12700" cap="flat" cmpd="sng" algn="ctr">
              <a:noFill/>
              <a:prstDash val="solid"/>
            </a:ln>
            <a:effectLst/>
          </p:spPr>
          <p:txBody>
            <a:bodyPr rtlCol="0" anchor="ctr"/>
            <a:lstStyle/>
            <a:p>
              <a:pPr algn="ctr" defTabSz="457200">
                <a:defRPr/>
              </a:pPr>
              <a:endParaRPr lang="en-US" kern="0" dirty="0" smtClean="0">
                <a:solidFill>
                  <a:prstClr val="white"/>
                </a:solidFill>
                <a:latin typeface="Segoe UI Light"/>
              </a:endParaRPr>
            </a:p>
          </p:txBody>
        </p:sp>
        <p:sp>
          <p:nvSpPr>
            <p:cNvPr id="25" name="Rectangle 24"/>
            <p:cNvSpPr/>
            <p:nvPr/>
          </p:nvSpPr>
          <p:spPr>
            <a:xfrm>
              <a:off x="3148639" y="1098692"/>
              <a:ext cx="5995361" cy="4433890"/>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algn="ctr" defTabSz="457200">
                <a:defRPr/>
              </a:pPr>
              <a:endParaRPr lang="en-US" kern="0" dirty="0" smtClean="0">
                <a:solidFill>
                  <a:prstClr val="white"/>
                </a:solidFill>
                <a:latin typeface="Segoe UI Light"/>
              </a:endParaRPr>
            </a:p>
          </p:txBody>
        </p:sp>
        <p:sp>
          <p:nvSpPr>
            <p:cNvPr id="26" name="TextBox 25"/>
            <p:cNvSpPr txBox="1"/>
            <p:nvPr/>
          </p:nvSpPr>
          <p:spPr>
            <a:xfrm>
              <a:off x="3430768" y="1516645"/>
              <a:ext cx="4737204" cy="199290"/>
            </a:xfrm>
            <a:prstGeom prst="rect">
              <a:avLst/>
            </a:prstGeom>
            <a:noFill/>
          </p:spPr>
          <p:txBody>
            <a:bodyPr wrap="square" lIns="0" tIns="0" rIns="0" bIns="0" rtlCol="0" anchor="b" anchorCtr="0">
              <a:noAutofit/>
            </a:bodyPr>
            <a:lstStyle>
              <a:defPPr>
                <a:defRPr lang="en-US"/>
              </a:defPPr>
              <a:lvl1pPr>
                <a:defRPr sz="2000">
                  <a:solidFill>
                    <a:srgbClr val="2672EC"/>
                  </a:solidFill>
                  <a:latin typeface="Segoe UI Light" panose="020B0502040204020203" pitchFamily="34" charset="0"/>
                  <a:cs typeface="Segoe UI Light" panose="020B0502040204020203" pitchFamily="34" charset="0"/>
                </a:defRPr>
              </a:lvl1pPr>
            </a:lstStyle>
            <a:p>
              <a:pPr defTabSz="457112">
                <a:defRPr/>
              </a:pPr>
              <a:r>
                <a:rPr lang="en-US" kern="0" dirty="0"/>
                <a:t>Allow this PC to be managed ?</a:t>
              </a:r>
            </a:p>
          </p:txBody>
        </p:sp>
        <p:sp>
          <p:nvSpPr>
            <p:cNvPr id="27" name="Rectangle 1"/>
            <p:cNvSpPr/>
            <p:nvPr/>
          </p:nvSpPr>
          <p:spPr>
            <a:xfrm>
              <a:off x="8051873" y="5134661"/>
              <a:ext cx="844402" cy="213194"/>
            </a:xfrm>
            <a:prstGeom prst="rect">
              <a:avLst/>
            </a:prstGeom>
            <a:solidFill>
              <a:srgbClr val="2672EC"/>
            </a:solidFill>
            <a:ln w="12700" cap="flat" cmpd="sng" algn="ctr">
              <a:noFill/>
              <a:prstDash val="solid"/>
            </a:ln>
            <a:effectLst/>
          </p:spPr>
          <p:txBody>
            <a:bodyPr wrap="square" lIns="137160" tIns="27432" rIns="137160" bIns="27432" rtlCol="0" anchor="ctr" anchorCtr="0">
              <a:noAutofit/>
            </a:bodyPr>
            <a:lstStyle/>
            <a:p>
              <a:pPr algn="ctr" defTabSz="457200">
                <a:defRPr/>
              </a:pPr>
              <a:r>
                <a:rPr lang="en-US" sz="900" kern="0" dirty="0" smtClean="0">
                  <a:solidFill>
                    <a:prstClr val="white"/>
                  </a:solidFill>
                  <a:latin typeface="Segoe UI Light"/>
                  <a:cs typeface="Segoe UI" panose="020B0502040204020203" pitchFamily="34" charset="0"/>
                </a:rPr>
                <a:t>Accept</a:t>
              </a:r>
            </a:p>
          </p:txBody>
        </p:sp>
        <p:sp>
          <p:nvSpPr>
            <p:cNvPr id="28" name="Rectangle 2"/>
            <p:cNvSpPr/>
            <p:nvPr/>
          </p:nvSpPr>
          <p:spPr>
            <a:xfrm>
              <a:off x="7118487" y="5134661"/>
              <a:ext cx="840161" cy="213194"/>
            </a:xfrm>
            <a:prstGeom prst="rect">
              <a:avLst/>
            </a:prstGeom>
            <a:solidFill>
              <a:sysClr val="window" lastClr="FFFFFF">
                <a:lumMod val="75000"/>
              </a:sysClr>
            </a:solidFill>
            <a:ln w="12700" cap="flat" cmpd="sng" algn="ctr">
              <a:noFill/>
              <a:prstDash val="solid"/>
            </a:ln>
            <a:effectLst/>
          </p:spPr>
          <p:txBody>
            <a:bodyPr wrap="square" lIns="137160" tIns="27432" rIns="137160" bIns="27432" rtlCol="0" anchor="ctr" anchorCtr="0">
              <a:noAutofit/>
            </a:bodyPr>
            <a:lstStyle/>
            <a:p>
              <a:pPr algn="ctr" defTabSz="457200">
                <a:defRPr/>
              </a:pPr>
              <a:r>
                <a:rPr lang="en-US" sz="900" kern="0" dirty="0" smtClean="0">
                  <a:solidFill>
                    <a:prstClr val="white"/>
                  </a:solidFill>
                  <a:latin typeface="Segoe UI Light"/>
                  <a:cs typeface="Segoe UI" panose="020B0502040204020203" pitchFamily="34" charset="0"/>
                </a:rPr>
                <a:t>Cancel</a:t>
              </a:r>
            </a:p>
          </p:txBody>
        </p:sp>
        <p:sp>
          <p:nvSpPr>
            <p:cNvPr id="29" name="Rectangle 28"/>
            <p:cNvSpPr/>
            <p:nvPr/>
          </p:nvSpPr>
          <p:spPr>
            <a:xfrm>
              <a:off x="3436749" y="1862210"/>
              <a:ext cx="5465507" cy="3015648"/>
            </a:xfrm>
            <a:prstGeom prst="rect">
              <a:avLst/>
            </a:prstGeom>
            <a:noFill/>
          </p:spPr>
          <p:txBody>
            <a:bodyPr wrap="square" lIns="0" tIns="0" rIns="0" bIns="0" rtlCol="0">
              <a:spAutoFit/>
            </a:bodyPr>
            <a:lstStyle/>
            <a:p>
              <a:pPr defTabSz="466298">
                <a:tabLst>
                  <a:tab pos="3916906" algn="r"/>
                </a:tabLst>
                <a:defRPr/>
              </a:pPr>
              <a:r>
                <a:rPr lang="en-US" sz="1050" kern="0" dirty="0" smtClean="0">
                  <a:solidFill>
                    <a:prstClr val="black"/>
                  </a:solidFill>
                  <a:cs typeface="Segoe UI" panose="020B0502040204020203" pitchFamily="34" charset="0"/>
                </a:rPr>
                <a:t>Contoso requires this PC to be managed before it can access org resources. </a:t>
              </a:r>
            </a:p>
            <a:p>
              <a:pPr defTabSz="466298">
                <a:tabLst>
                  <a:tab pos="3916906" algn="r"/>
                </a:tabLst>
                <a:defRPr/>
              </a:pPr>
              <a:endParaRPr lang="en-US" sz="1050" kern="0" dirty="0" smtClean="0">
                <a:solidFill>
                  <a:prstClr val="black"/>
                </a:solidFill>
                <a:cs typeface="Segoe UI" panose="020B0502040204020203" pitchFamily="34" charset="0"/>
              </a:endParaRPr>
            </a:p>
            <a:p>
              <a:pPr defTabSz="466298">
                <a:tabLst>
                  <a:tab pos="3916906" algn="r"/>
                </a:tabLst>
                <a:defRPr/>
              </a:pPr>
              <a:r>
                <a:rPr lang="en-US" sz="1050" kern="0" dirty="0" smtClean="0">
                  <a:solidFill>
                    <a:prstClr val="black"/>
                  </a:solidFill>
                  <a:cs typeface="Segoe UI" panose="020B0502040204020203" pitchFamily="34" charset="0"/>
                </a:rPr>
                <a:t>What you get on this PC:</a:t>
              </a:r>
            </a:p>
            <a:p>
              <a:pPr marL="174862" indent="-174862" defTabSz="466298">
                <a:buFont typeface="Arial" panose="020B0604020202020204" pitchFamily="34" charset="0"/>
                <a:buChar char="•"/>
                <a:tabLst>
                  <a:tab pos="3916906" algn="r"/>
                </a:tabLst>
                <a:defRPr/>
              </a:pPr>
              <a:r>
                <a:rPr lang="en-US" sz="1050" kern="0" dirty="0" smtClean="0">
                  <a:solidFill>
                    <a:prstClr val="black"/>
                  </a:solidFill>
                  <a:cs typeface="Segoe UI" panose="020B0502040204020203" pitchFamily="34" charset="0"/>
                </a:rPr>
                <a:t>Email, Calendar, Contacts</a:t>
              </a:r>
            </a:p>
            <a:p>
              <a:pPr marL="174862" indent="-174862" defTabSz="466298">
                <a:buFont typeface="Arial" panose="020B0604020202020204" pitchFamily="34" charset="0"/>
                <a:buChar char="•"/>
                <a:tabLst>
                  <a:tab pos="3916906" algn="r"/>
                </a:tabLst>
                <a:defRPr/>
              </a:pPr>
              <a:r>
                <a:rPr lang="en-US" sz="1050" kern="0" dirty="0" smtClean="0">
                  <a:solidFill>
                    <a:prstClr val="black"/>
                  </a:solidFill>
                  <a:cs typeface="Segoe UI" panose="020B0502040204020203" pitchFamily="34" charset="0"/>
                </a:rPr>
                <a:t>OneDrive for Business </a:t>
              </a:r>
            </a:p>
            <a:p>
              <a:pPr marL="174862" indent="-174862" defTabSz="466298">
                <a:buFont typeface="Arial" panose="020B0604020202020204" pitchFamily="34" charset="0"/>
                <a:buChar char="•"/>
                <a:tabLst>
                  <a:tab pos="3916906" algn="r"/>
                </a:tabLst>
                <a:defRPr/>
              </a:pPr>
              <a:r>
                <a:rPr lang="en-US" sz="1050" kern="0" dirty="0" smtClean="0">
                  <a:solidFill>
                    <a:prstClr val="black"/>
                  </a:solidFill>
                  <a:cs typeface="Segoe UI" panose="020B0502040204020203" pitchFamily="34" charset="0"/>
                </a:rPr>
                <a:t>Access to company apps</a:t>
              </a:r>
            </a:p>
            <a:p>
              <a:pPr defTabSz="466298">
                <a:tabLst>
                  <a:tab pos="3916906" algn="r"/>
                </a:tabLst>
                <a:defRPr/>
              </a:pPr>
              <a:endParaRPr lang="en-US" sz="1050" kern="0" dirty="0" smtClean="0">
                <a:solidFill>
                  <a:prstClr val="black"/>
                </a:solidFill>
                <a:cs typeface="Segoe UI" panose="020B0502040204020203" pitchFamily="34" charset="0"/>
              </a:endParaRPr>
            </a:p>
            <a:p>
              <a:pPr defTabSz="466298">
                <a:tabLst>
                  <a:tab pos="3916906" algn="r"/>
                </a:tabLst>
                <a:defRPr/>
              </a:pPr>
              <a:r>
                <a:rPr lang="en-US" sz="1050" kern="0" dirty="0" smtClean="0">
                  <a:solidFill>
                    <a:prstClr val="black"/>
                  </a:solidFill>
                  <a:cs typeface="Segoe UI" panose="020B0502040204020203" pitchFamily="34" charset="0"/>
                </a:rPr>
                <a:t>How this PC is controlled by Contoso:</a:t>
              </a:r>
            </a:p>
            <a:p>
              <a:pPr marL="174862" indent="-174862" defTabSz="466298">
                <a:buFont typeface="Arial" panose="020B0604020202020204" pitchFamily="34" charset="0"/>
                <a:buChar char="•"/>
                <a:tabLst>
                  <a:tab pos="3916906" algn="r"/>
                </a:tabLst>
                <a:defRPr/>
              </a:pPr>
              <a:r>
                <a:rPr lang="en-US" sz="1050" kern="0" dirty="0" smtClean="0">
                  <a:solidFill>
                    <a:prstClr val="black"/>
                  </a:solidFill>
                  <a:cs typeface="Segoe UI" panose="020B0502040204020203" pitchFamily="34" charset="0"/>
                </a:rPr>
                <a:t>Enforce PIN lock</a:t>
              </a:r>
            </a:p>
            <a:p>
              <a:pPr marL="174862" indent="-174862" defTabSz="466298">
                <a:buFont typeface="Arial" panose="020B0604020202020204" pitchFamily="34" charset="0"/>
                <a:buChar char="•"/>
                <a:tabLst>
                  <a:tab pos="3916906" algn="r"/>
                </a:tabLst>
                <a:defRPr/>
              </a:pPr>
              <a:r>
                <a:rPr lang="en-US" sz="1050" kern="0" dirty="0" smtClean="0">
                  <a:solidFill>
                    <a:prstClr val="black"/>
                  </a:solidFill>
                  <a:cs typeface="Segoe UI" panose="020B0502040204020203" pitchFamily="34" charset="0"/>
                </a:rPr>
                <a:t>Partial device wipe</a:t>
              </a:r>
            </a:p>
            <a:p>
              <a:pPr marL="174862" indent="-174862" defTabSz="466298">
                <a:buFont typeface="Arial" panose="020B0604020202020204" pitchFamily="34" charset="0"/>
                <a:buChar char="•"/>
                <a:tabLst>
                  <a:tab pos="3916906" algn="r"/>
                </a:tabLst>
                <a:defRPr/>
              </a:pPr>
              <a:r>
                <a:rPr lang="en-US" sz="1050" kern="0" dirty="0" smtClean="0">
                  <a:solidFill>
                    <a:prstClr val="black"/>
                  </a:solidFill>
                  <a:cs typeface="Segoe UI" panose="020B0502040204020203" pitchFamily="34" charset="0"/>
                </a:rPr>
                <a:t>Enforce password policy</a:t>
              </a:r>
            </a:p>
            <a:p>
              <a:pPr marL="174862" indent="-174862" defTabSz="466298">
                <a:buFont typeface="Arial" panose="020B0604020202020204" pitchFamily="34" charset="0"/>
                <a:buChar char="•"/>
                <a:tabLst>
                  <a:tab pos="3916906" algn="r"/>
                </a:tabLst>
                <a:defRPr/>
              </a:pPr>
              <a:r>
                <a:rPr lang="en-US" sz="1050" kern="0" dirty="0" smtClean="0">
                  <a:solidFill>
                    <a:prstClr val="black"/>
                  </a:solidFill>
                  <a:cs typeface="Segoe UI" panose="020B0502040204020203" pitchFamily="34" charset="0"/>
                </a:rPr>
                <a:t>Monitor device location</a:t>
              </a:r>
            </a:p>
            <a:p>
              <a:pPr marL="174862" indent="-174862" defTabSz="466298">
                <a:buFont typeface="Arial" panose="020B0604020202020204" pitchFamily="34" charset="0"/>
                <a:buChar char="•"/>
                <a:tabLst>
                  <a:tab pos="3916906" algn="r"/>
                </a:tabLst>
                <a:defRPr/>
              </a:pPr>
              <a:endParaRPr lang="en-US" sz="1050" kern="0" dirty="0" smtClean="0">
                <a:solidFill>
                  <a:prstClr val="black"/>
                </a:solidFill>
                <a:cs typeface="Segoe UI" panose="020B0502040204020203" pitchFamily="34" charset="0"/>
              </a:endParaRPr>
            </a:p>
            <a:p>
              <a:pPr defTabSz="466298">
                <a:tabLst>
                  <a:tab pos="3916906" algn="r"/>
                </a:tabLst>
                <a:defRPr/>
              </a:pPr>
              <a:r>
                <a:rPr lang="en-US" sz="1050" kern="0" dirty="0" smtClean="0">
                  <a:solidFill>
                    <a:prstClr val="black"/>
                  </a:solidFill>
                  <a:cs typeface="Segoe UI" panose="020B0502040204020203" pitchFamily="34" charset="0"/>
                </a:rPr>
                <a:t>Questions? Contact Contoso IT Help Desk at (206) 555-1234.</a:t>
              </a:r>
            </a:p>
            <a:p>
              <a:pPr defTabSz="457200">
                <a:defRPr/>
              </a:pPr>
              <a:endParaRPr lang="en-US" sz="1050" kern="0" dirty="0" smtClean="0">
                <a:solidFill>
                  <a:srgbClr val="404040"/>
                </a:solidFill>
                <a:cs typeface="Segoe UI" panose="020B0502040204020203" pitchFamily="34" charset="0"/>
              </a:endParaRPr>
            </a:p>
          </p:txBody>
        </p:sp>
      </p:grpSp>
      <p:sp>
        <p:nvSpPr>
          <p:cNvPr id="32" name="Rectangle 31"/>
          <p:cNvSpPr/>
          <p:nvPr/>
        </p:nvSpPr>
        <p:spPr>
          <a:xfrm>
            <a:off x="753302" y="1582248"/>
            <a:ext cx="2500649" cy="523220"/>
          </a:xfrm>
          <a:prstGeom prst="rect">
            <a:avLst/>
          </a:prstGeom>
          <a:noFill/>
        </p:spPr>
        <p:txBody>
          <a:bodyPr wrap="square" lIns="91440" tIns="45720" rIns="91440" bIns="45720">
            <a:spAutoFit/>
          </a:bodyPr>
          <a:lstStyle/>
          <a:p>
            <a:pPr algn="ctr"/>
            <a:r>
              <a:rPr lang="en-US" sz="2800" b="1" dirty="0" smtClean="0">
                <a:ln w="9525">
                  <a:solidFill>
                    <a:srgbClr val="FFFFFF"/>
                  </a:solidFill>
                  <a:prstDash val="solid"/>
                </a:ln>
                <a:solidFill>
                  <a:srgbClr val="404040"/>
                </a:solidFill>
                <a:effectLst>
                  <a:outerShdw blurRad="12700" dist="38100" dir="2700000" algn="tl" rotWithShape="0">
                    <a:srgbClr val="FFFFFF">
                      <a:lumMod val="50000"/>
                    </a:srgbClr>
                  </a:outerShdw>
                </a:effectLst>
              </a:rPr>
              <a:t>Contoso Corp</a:t>
            </a:r>
            <a:endParaRPr lang="en-US" sz="2800" b="1" dirty="0">
              <a:ln w="9525">
                <a:solidFill>
                  <a:srgbClr val="FFFFFF"/>
                </a:solidFill>
                <a:prstDash val="solid"/>
              </a:ln>
              <a:solidFill>
                <a:srgbClr val="404040"/>
              </a:solidFill>
              <a:effectLst>
                <a:outerShdw blurRad="12700" dist="38100" dir="2700000" algn="tl" rotWithShape="0">
                  <a:srgbClr val="FFFFFF">
                    <a:lumMod val="50000"/>
                  </a:srgbClr>
                </a:outerShdw>
              </a:effectLst>
            </a:endParaRPr>
          </a:p>
        </p:txBody>
      </p:sp>
      <p:pic>
        <p:nvPicPr>
          <p:cNvPr id="33" name="Picture 32"/>
          <p:cNvPicPr>
            <a:picLocks noChangeAspect="1"/>
          </p:cNvPicPr>
          <p:nvPr/>
        </p:nvPicPr>
        <p:blipFill>
          <a:blip r:embed="rId6"/>
          <a:stretch>
            <a:fillRect/>
          </a:stretch>
        </p:blipFill>
        <p:spPr>
          <a:xfrm>
            <a:off x="753302" y="2252975"/>
            <a:ext cx="1552500" cy="2958750"/>
          </a:xfrm>
          <a:prstGeom prst="rect">
            <a:avLst/>
          </a:prstGeom>
        </p:spPr>
      </p:pic>
      <p:sp>
        <p:nvSpPr>
          <p:cNvPr id="34" name="Right Arrow 33"/>
          <p:cNvSpPr/>
          <p:nvPr/>
        </p:nvSpPr>
        <p:spPr bwMode="auto">
          <a:xfrm>
            <a:off x="2446971" y="2990830"/>
            <a:ext cx="972023" cy="752313"/>
          </a:xfrm>
          <a:prstGeom prst="rightArrow">
            <a:avLst/>
          </a:prstGeom>
          <a:solidFill>
            <a:srgbClr val="D7D7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35" name="Group 34"/>
          <p:cNvGrpSpPr/>
          <p:nvPr/>
        </p:nvGrpSpPr>
        <p:grpSpPr>
          <a:xfrm>
            <a:off x="3529713" y="2758327"/>
            <a:ext cx="2255125" cy="1235456"/>
            <a:chOff x="7956019" y="4411587"/>
            <a:chExt cx="2852460" cy="1491858"/>
          </a:xfrm>
        </p:grpSpPr>
        <p:pic>
          <p:nvPicPr>
            <p:cNvPr id="36" name="Picture 35"/>
            <p:cNvPicPr>
              <a:picLocks noChangeAspect="1"/>
            </p:cNvPicPr>
            <p:nvPr/>
          </p:nvPicPr>
          <p:blipFill>
            <a:blip r:embed="rId7"/>
            <a:stretch>
              <a:fillRect/>
            </a:stretch>
          </p:blipFill>
          <p:spPr>
            <a:xfrm>
              <a:off x="7956019" y="4520004"/>
              <a:ext cx="2197230" cy="1383441"/>
            </a:xfrm>
            <a:prstGeom prst="rect">
              <a:avLst/>
            </a:prstGeom>
          </p:spPr>
        </p:pic>
        <p:pic>
          <p:nvPicPr>
            <p:cNvPr id="37" name="Picture 36"/>
            <p:cNvPicPr>
              <a:picLocks noChangeAspect="1"/>
            </p:cNvPicPr>
            <p:nvPr/>
          </p:nvPicPr>
          <p:blipFill>
            <a:blip r:embed="rId8"/>
            <a:stretch>
              <a:fillRect/>
            </a:stretch>
          </p:blipFill>
          <p:spPr>
            <a:xfrm>
              <a:off x="9113837" y="4411587"/>
              <a:ext cx="1694642" cy="1180197"/>
            </a:xfrm>
            <a:prstGeom prst="rect">
              <a:avLst/>
            </a:prstGeom>
          </p:spPr>
        </p:pic>
      </p:grpSp>
    </p:spTree>
    <p:extLst>
      <p:ext uri="{BB962C8B-B14F-4D97-AF65-F5344CB8AC3E}">
        <p14:creationId xmlns:p14="http://schemas.microsoft.com/office/powerpoint/2010/main" val="1994450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966" y="1820862"/>
            <a:ext cx="12314238" cy="2178930"/>
          </a:xfrm>
        </p:spPr>
        <p:txBody>
          <a:bodyPr/>
          <a:lstStyle/>
          <a:p>
            <a:r>
              <a:rPr lang="en-US" sz="7200" dirty="0"/>
              <a:t>Windows 10 makes it </a:t>
            </a:r>
            <a:r>
              <a:rPr lang="en-US" sz="7200" i="1" dirty="0"/>
              <a:t>easy</a:t>
            </a:r>
            <a:r>
              <a:rPr lang="en-US" sz="7200" dirty="0"/>
              <a:t> </a:t>
            </a:r>
            <a:r>
              <a:rPr lang="en-US" sz="7200" dirty="0" smtClean="0"/>
              <a:t>to</a:t>
            </a:r>
            <a:r>
              <a:rPr lang="en-US" dirty="0" smtClean="0"/>
              <a:t/>
            </a:r>
            <a:br>
              <a:rPr lang="en-US" dirty="0" smtClean="0"/>
            </a:br>
            <a:r>
              <a:rPr lang="en-US" dirty="0" smtClean="0"/>
              <a:t>provide “secure“ productivity</a:t>
            </a:r>
            <a:endParaRPr lang="en-US" dirty="0"/>
          </a:p>
        </p:txBody>
      </p:sp>
      <p:graphicFrame>
        <p:nvGraphicFramePr>
          <p:cNvPr id="2" name="Diagram 1"/>
          <p:cNvGraphicFramePr/>
          <p:nvPr>
            <p:extLst/>
          </p:nvPr>
        </p:nvGraphicFramePr>
        <p:xfrm>
          <a:off x="503238" y="5326062"/>
          <a:ext cx="5029200" cy="1423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595213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15924" y="1363662"/>
            <a:ext cx="11737166" cy="4961358"/>
          </a:xfrm>
        </p:spPr>
        <p:txBody>
          <a:bodyPr/>
          <a:lstStyle/>
          <a:p>
            <a:pPr marL="0" indent="0">
              <a:buNone/>
            </a:pPr>
            <a:r>
              <a:rPr lang="en-US" sz="3200" dirty="0">
                <a:gradFill>
                  <a:gsLst>
                    <a:gs pos="20354">
                      <a:schemeClr val="tx2"/>
                    </a:gs>
                    <a:gs pos="40000">
                      <a:schemeClr val="tx2"/>
                    </a:gs>
                  </a:gsLst>
                  <a:lin ang="5400000" scaled="0"/>
                </a:gradFill>
              </a:rPr>
              <a:t>Security </a:t>
            </a:r>
            <a:r>
              <a:rPr lang="en-US" sz="3200" dirty="0" smtClean="0">
                <a:gradFill>
                  <a:gsLst>
                    <a:gs pos="20354">
                      <a:schemeClr val="tx2"/>
                    </a:gs>
                    <a:gs pos="40000">
                      <a:schemeClr val="tx2"/>
                    </a:gs>
                  </a:gsLst>
                  <a:lin ang="5400000" scaled="0"/>
                </a:gradFill>
              </a:rPr>
              <a:t>policies</a:t>
            </a:r>
          </a:p>
          <a:p>
            <a:pPr marL="0" indent="0">
              <a:buNone/>
            </a:pPr>
            <a:endParaRPr lang="en-US" sz="3200" dirty="0" smtClean="0">
              <a:gradFill>
                <a:gsLst>
                  <a:gs pos="20354">
                    <a:schemeClr val="tx2"/>
                  </a:gs>
                  <a:gs pos="40000">
                    <a:schemeClr val="tx2"/>
                  </a:gs>
                </a:gsLst>
                <a:lin ang="5400000" scaled="0"/>
              </a:gradFill>
            </a:endParaRPr>
          </a:p>
          <a:p>
            <a:pPr marL="0" indent="0">
              <a:buNone/>
            </a:pPr>
            <a:r>
              <a:rPr lang="en-US" sz="3200" dirty="0" smtClean="0">
                <a:gradFill>
                  <a:gsLst>
                    <a:gs pos="20354">
                      <a:schemeClr val="tx2"/>
                    </a:gs>
                    <a:gs pos="40000">
                      <a:schemeClr val="tx2"/>
                    </a:gs>
                  </a:gsLst>
                  <a:lin ang="5400000" scaled="0"/>
                </a:gradFill>
              </a:rPr>
              <a:t>Email profiles [</a:t>
            </a:r>
            <a:r>
              <a:rPr lang="en-US" sz="2800" spc="-102" dirty="0" smtClean="0">
                <a:ln w="3175">
                  <a:noFill/>
                </a:ln>
                <a:cs typeface="Segoe UI" pitchFamily="34" charset="0"/>
              </a:rPr>
              <a:t>Now on PC]</a:t>
            </a:r>
            <a:endParaRPr lang="en-US" sz="2800" spc="-102" dirty="0">
              <a:ln w="3175">
                <a:noFill/>
              </a:ln>
              <a:cs typeface="Segoe UI" pitchFamily="34" charset="0"/>
            </a:endParaRPr>
          </a:p>
          <a:p>
            <a:pPr marL="0" indent="0">
              <a:buNone/>
            </a:pPr>
            <a:endParaRPr lang="en-US" sz="3200" dirty="0" smtClean="0">
              <a:gradFill>
                <a:gsLst>
                  <a:gs pos="20354">
                    <a:schemeClr val="tx2"/>
                  </a:gs>
                  <a:gs pos="40000">
                    <a:schemeClr val="tx2"/>
                  </a:gs>
                </a:gsLst>
                <a:lin ang="5400000" scaled="0"/>
              </a:gradFill>
            </a:endParaRPr>
          </a:p>
          <a:p>
            <a:pPr marL="0" indent="0">
              <a:buNone/>
            </a:pPr>
            <a:r>
              <a:rPr lang="en-US" sz="3200" dirty="0" smtClean="0">
                <a:gradFill>
                  <a:gsLst>
                    <a:gs pos="20354">
                      <a:schemeClr val="tx2"/>
                    </a:gs>
                    <a:gs pos="40000">
                      <a:schemeClr val="tx2"/>
                    </a:gs>
                  </a:gsLst>
                  <a:lin ang="5400000" scaled="0"/>
                </a:gradFill>
              </a:rPr>
              <a:t>Remote lock</a:t>
            </a:r>
          </a:p>
          <a:p>
            <a:pPr marL="0" indent="0">
              <a:buNone/>
            </a:pPr>
            <a:endParaRPr lang="en-US" sz="3200" dirty="0" smtClean="0">
              <a:gradFill>
                <a:gsLst>
                  <a:gs pos="20354">
                    <a:schemeClr val="tx2"/>
                  </a:gs>
                  <a:gs pos="40000">
                    <a:schemeClr val="tx2"/>
                  </a:gs>
                </a:gsLst>
                <a:lin ang="5400000" scaled="0"/>
              </a:gradFill>
            </a:endParaRPr>
          </a:p>
          <a:p>
            <a:pPr marL="0" indent="0">
              <a:buNone/>
            </a:pPr>
            <a:r>
              <a:rPr lang="en-US" sz="3200" dirty="0" smtClean="0">
                <a:gradFill>
                  <a:gsLst>
                    <a:gs pos="20354">
                      <a:schemeClr val="tx2"/>
                    </a:gs>
                    <a:gs pos="40000">
                      <a:schemeClr val="tx2"/>
                    </a:gs>
                  </a:gsLst>
                  <a:lin ang="5400000" scaled="0"/>
                </a:gradFill>
              </a:rPr>
              <a:t>Remote wipe </a:t>
            </a:r>
            <a:r>
              <a:rPr lang="en-US" sz="3200" dirty="0">
                <a:gradFill>
                  <a:gsLst>
                    <a:gs pos="20354">
                      <a:schemeClr val="tx2"/>
                    </a:gs>
                    <a:gs pos="40000">
                      <a:schemeClr val="tx2"/>
                    </a:gs>
                  </a:gsLst>
                  <a:lin ang="5400000" scaled="0"/>
                </a:gradFill>
              </a:rPr>
              <a:t>[</a:t>
            </a:r>
            <a:r>
              <a:rPr lang="en-US" sz="3200" spc="-102" dirty="0">
                <a:ln w="3175">
                  <a:noFill/>
                </a:ln>
                <a:cs typeface="Segoe UI" pitchFamily="34" charset="0"/>
              </a:rPr>
              <a:t>Now </a:t>
            </a:r>
            <a:r>
              <a:rPr lang="en-US" sz="3200" spc="-102" dirty="0" smtClean="0">
                <a:ln w="3175">
                  <a:noFill/>
                </a:ln>
                <a:cs typeface="Segoe UI" pitchFamily="34" charset="0"/>
              </a:rPr>
              <a:t>on </a:t>
            </a:r>
            <a:r>
              <a:rPr lang="en-US" sz="3200" spc="-102" dirty="0">
                <a:ln w="3175">
                  <a:noFill/>
                </a:ln>
                <a:cs typeface="Segoe UI" pitchFamily="34" charset="0"/>
              </a:rPr>
              <a:t>PC]</a:t>
            </a:r>
          </a:p>
          <a:p>
            <a:pPr marL="0" indent="0">
              <a:buNone/>
            </a:pPr>
            <a:endParaRPr lang="en-US" sz="3200" spc="-102" dirty="0" smtClean="0">
              <a:ln w="3175">
                <a:noFill/>
              </a:ln>
              <a:cs typeface="Segoe UI" pitchFamily="34" charset="0"/>
            </a:endParaRPr>
          </a:p>
          <a:p>
            <a:pPr marL="0" indent="0">
              <a:buNone/>
            </a:pPr>
            <a:r>
              <a:rPr lang="en-US" sz="3200" spc="-102" dirty="0" smtClean="0">
                <a:ln w="3175">
                  <a:noFill/>
                </a:ln>
                <a:cs typeface="Segoe UI" pitchFamily="34" charset="0"/>
              </a:rPr>
              <a:t>and all that goodness…</a:t>
            </a:r>
            <a:endParaRPr lang="en-US" sz="3200" spc="-102" dirty="0">
              <a:ln w="3175">
                <a:noFill/>
              </a:ln>
              <a:cs typeface="Segoe UI" pitchFamily="34" charset="0"/>
            </a:endParaRPr>
          </a:p>
        </p:txBody>
      </p:sp>
      <p:sp>
        <p:nvSpPr>
          <p:cNvPr id="3" name="Title 2"/>
          <p:cNvSpPr>
            <a:spLocks noGrp="1"/>
          </p:cNvSpPr>
          <p:nvPr>
            <p:ph type="title"/>
          </p:nvPr>
        </p:nvSpPr>
        <p:spPr/>
        <p:txBody>
          <a:bodyPr/>
          <a:lstStyle/>
          <a:p>
            <a:r>
              <a:rPr lang="en-US" dirty="0" smtClean="0"/>
              <a:t>A step in the right direction – Windows 8.1</a:t>
            </a:r>
            <a:endParaRPr lang="en-US" dirty="0"/>
          </a:p>
        </p:txBody>
      </p:sp>
      <p:sp>
        <p:nvSpPr>
          <p:cNvPr id="5" name="TextBox 4"/>
          <p:cNvSpPr txBox="1"/>
          <p:nvPr/>
        </p:nvSpPr>
        <p:spPr>
          <a:xfrm>
            <a:off x="415924" y="6404286"/>
            <a:ext cx="11737165" cy="544765"/>
          </a:xfrm>
          <a:prstGeom prst="rect">
            <a:avLst/>
          </a:prstGeom>
          <a:noFill/>
        </p:spPr>
        <p:txBody>
          <a:bodyPr wrap="square" lIns="182880" tIns="146304" rIns="182880" bIns="146304" rtlCol="0">
            <a:spAutoFit/>
          </a:bodyPr>
          <a:lstStyle/>
          <a:p>
            <a:pPr>
              <a:lnSpc>
                <a:spcPct val="90000"/>
              </a:lnSpc>
              <a:spcAft>
                <a:spcPts val="600"/>
              </a:spcAft>
            </a:pPr>
            <a:r>
              <a:rPr lang="en-US" spc="-102" dirty="0" smtClean="0">
                <a:ln w="3175">
                  <a:noFill/>
                </a:ln>
                <a:gradFill>
                  <a:gsLst>
                    <a:gs pos="1250">
                      <a:srgbClr val="404040"/>
                    </a:gs>
                    <a:gs pos="100000">
                      <a:srgbClr val="404040"/>
                    </a:gs>
                  </a:gsLst>
                  <a:lin ang="5400000" scaled="0"/>
                </a:gradFill>
                <a:latin typeface="Segoe UI Light"/>
                <a:cs typeface="Segoe UI" pitchFamily="34" charset="0"/>
              </a:rPr>
              <a:t>Want a recap of Windows/Phone 8.1 MDM features? Watch //BUILD 2014 session by Katharine Holdsworth on Channel9 </a:t>
            </a:r>
            <a:r>
              <a:rPr lang="en-US" spc="-102" dirty="0" smtClean="0">
                <a:ln w="3175">
                  <a:noFill/>
                </a:ln>
                <a:gradFill>
                  <a:gsLst>
                    <a:gs pos="1250">
                      <a:srgbClr val="404040"/>
                    </a:gs>
                    <a:gs pos="100000">
                      <a:srgbClr val="404040"/>
                    </a:gs>
                  </a:gsLst>
                  <a:lin ang="5400000" scaled="0"/>
                </a:gradFill>
                <a:latin typeface="Segoe UI Light"/>
                <a:cs typeface="Segoe UI" pitchFamily="34" charset="0"/>
                <a:hlinkClick r:id="rId3"/>
              </a:rPr>
              <a:t>here</a:t>
            </a:r>
            <a:endParaRPr lang="en-US" spc="-102" dirty="0">
              <a:ln w="3175">
                <a:noFill/>
              </a:ln>
              <a:gradFill>
                <a:gsLst>
                  <a:gs pos="1250">
                    <a:srgbClr val="404040"/>
                  </a:gs>
                  <a:gs pos="100000">
                    <a:srgbClr val="404040"/>
                  </a:gs>
                </a:gsLst>
                <a:lin ang="5400000" scaled="0"/>
              </a:gradFill>
              <a:latin typeface="Segoe UI Light"/>
              <a:cs typeface="Segoe UI" pitchFamily="34" charset="0"/>
            </a:endParaRPr>
          </a:p>
        </p:txBody>
      </p:sp>
    </p:spTree>
    <p:extLst>
      <p:ext uri="{BB962C8B-B14F-4D97-AF65-F5344CB8AC3E}">
        <p14:creationId xmlns:p14="http://schemas.microsoft.com/office/powerpoint/2010/main" val="212474588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274320"/>
            <a:ext cx="11660231" cy="691296"/>
          </a:xfrm>
        </p:spPr>
        <p:txBody>
          <a:bodyPr/>
          <a:lstStyle/>
          <a:p>
            <a:r>
              <a:rPr lang="en-US" sz="4000" dirty="0" smtClean="0"/>
              <a:t>You have more policies for granular control</a:t>
            </a:r>
            <a:endParaRPr lang="en-US" sz="4000" dirty="0"/>
          </a:p>
        </p:txBody>
      </p:sp>
      <p:sp>
        <p:nvSpPr>
          <p:cNvPr id="7" name="TextBox 6"/>
          <p:cNvSpPr txBox="1"/>
          <p:nvPr/>
        </p:nvSpPr>
        <p:spPr>
          <a:xfrm>
            <a:off x="427037" y="1549955"/>
            <a:ext cx="3657600" cy="627864"/>
          </a:xfrm>
          <a:prstGeom prst="rect">
            <a:avLst/>
          </a:prstGeom>
          <a:solidFill>
            <a:srgbClr val="3444A5"/>
          </a:solidFill>
        </p:spPr>
        <p:txBody>
          <a:bodyPr wrap="square" lIns="182880" tIns="146304" rIns="182880" bIns="146304" rtlCol="0">
            <a:spAutoFit/>
          </a:bodyPr>
          <a:lstStyle/>
          <a:p>
            <a:pPr>
              <a:lnSpc>
                <a:spcPct val="90000"/>
              </a:lnSpc>
              <a:spcAft>
                <a:spcPts val="600"/>
              </a:spcAft>
            </a:pPr>
            <a:r>
              <a:rPr lang="en-US" sz="2400" dirty="0" smtClean="0">
                <a:solidFill>
                  <a:srgbClr val="FFFFFF"/>
                </a:solidFill>
                <a:latin typeface="Segoe UI Light"/>
              </a:rPr>
              <a:t>Security</a:t>
            </a:r>
          </a:p>
        </p:txBody>
      </p:sp>
      <p:sp>
        <p:nvSpPr>
          <p:cNvPr id="13" name="TextBox 12"/>
          <p:cNvSpPr txBox="1"/>
          <p:nvPr/>
        </p:nvSpPr>
        <p:spPr>
          <a:xfrm>
            <a:off x="426468" y="2330248"/>
            <a:ext cx="3656286" cy="926407"/>
          </a:xfrm>
          <a:prstGeom prst="rect">
            <a:avLst/>
          </a:prstGeom>
          <a:noFill/>
          <a:ln>
            <a:solidFill>
              <a:schemeClr val="tx1"/>
            </a:solidFill>
          </a:ln>
        </p:spPr>
        <p:txBody>
          <a:bodyPr wrap="squar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latin typeface="Segoe UI Light"/>
              </a:rPr>
              <a:t>Microsoft Passport PIN policies</a:t>
            </a:r>
          </a:p>
          <a:p>
            <a:pPr>
              <a:lnSpc>
                <a:spcPct val="90000"/>
              </a:lnSpc>
              <a:spcAft>
                <a:spcPts val="600"/>
              </a:spcAft>
            </a:pPr>
            <a:r>
              <a:rPr lang="en-US" sz="2000" dirty="0" smtClean="0">
                <a:gradFill>
                  <a:gsLst>
                    <a:gs pos="2917">
                      <a:srgbClr val="404040"/>
                    </a:gs>
                    <a:gs pos="30000">
                      <a:srgbClr val="404040"/>
                    </a:gs>
                  </a:gsLst>
                  <a:lin ang="5400000" scaled="0"/>
                </a:gradFill>
                <a:latin typeface="Segoe UI Light"/>
              </a:rPr>
              <a:t>Firewall &amp; Defender</a:t>
            </a:r>
          </a:p>
        </p:txBody>
      </p:sp>
      <p:sp>
        <p:nvSpPr>
          <p:cNvPr id="15" name="TextBox 14"/>
          <p:cNvSpPr txBox="1"/>
          <p:nvPr/>
        </p:nvSpPr>
        <p:spPr>
          <a:xfrm>
            <a:off x="4342743" y="1549955"/>
            <a:ext cx="3657600" cy="685800"/>
          </a:xfrm>
          <a:prstGeom prst="rect">
            <a:avLst/>
          </a:prstGeom>
          <a:solidFill>
            <a:srgbClr val="3444A5"/>
          </a:solidFill>
        </p:spPr>
        <p:txBody>
          <a:bodyPr wrap="square" lIns="182880" tIns="146304" rIns="182880" bIns="146304" rtlCol="0">
            <a:spAutoFit/>
          </a:bodyPr>
          <a:lstStyle/>
          <a:p>
            <a:r>
              <a:rPr lang="en-US" sz="2400" dirty="0" smtClean="0">
                <a:solidFill>
                  <a:srgbClr val="FFFFFF"/>
                </a:solidFill>
                <a:latin typeface="Segoe UI Light"/>
              </a:rPr>
              <a:t>Connectivity</a:t>
            </a:r>
            <a:endParaRPr lang="en-US" sz="2400" dirty="0">
              <a:solidFill>
                <a:srgbClr val="FFFFFF"/>
              </a:solidFill>
              <a:latin typeface="Segoe UI Light"/>
            </a:endParaRPr>
          </a:p>
        </p:txBody>
      </p:sp>
      <p:sp>
        <p:nvSpPr>
          <p:cNvPr id="16" name="TextBox 15"/>
          <p:cNvSpPr txBox="1"/>
          <p:nvPr/>
        </p:nvSpPr>
        <p:spPr>
          <a:xfrm>
            <a:off x="4342174" y="2342255"/>
            <a:ext cx="3657600" cy="926407"/>
          </a:xfrm>
          <a:prstGeom prst="rect">
            <a:avLst/>
          </a:prstGeom>
          <a:noFill/>
          <a:ln>
            <a:solidFill>
              <a:schemeClr val="tx1"/>
            </a:solidFill>
          </a:ln>
        </p:spPr>
        <p:txBody>
          <a:bodyPr wrap="squar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latin typeface="Segoe UI Light"/>
              </a:rPr>
              <a:t>Block sharing internet via Wifi</a:t>
            </a:r>
          </a:p>
          <a:p>
            <a:pPr>
              <a:lnSpc>
                <a:spcPct val="90000"/>
              </a:lnSpc>
              <a:spcAft>
                <a:spcPts val="600"/>
              </a:spcAft>
            </a:pPr>
            <a:r>
              <a:rPr lang="en-US" sz="2000" dirty="0" smtClean="0">
                <a:gradFill>
                  <a:gsLst>
                    <a:gs pos="2917">
                      <a:srgbClr val="404040"/>
                    </a:gs>
                    <a:gs pos="30000">
                      <a:srgbClr val="404040"/>
                    </a:gs>
                  </a:gsLst>
                  <a:lin ang="5400000" scaled="0"/>
                </a:gradFill>
                <a:latin typeface="Segoe UI Light"/>
              </a:rPr>
              <a:t>Auto connect VPN</a:t>
            </a:r>
          </a:p>
        </p:txBody>
      </p:sp>
      <p:sp>
        <p:nvSpPr>
          <p:cNvPr id="19" name="TextBox 18"/>
          <p:cNvSpPr txBox="1"/>
          <p:nvPr/>
        </p:nvSpPr>
        <p:spPr>
          <a:xfrm>
            <a:off x="426468" y="4411662"/>
            <a:ext cx="3657600" cy="926407"/>
          </a:xfrm>
          <a:prstGeom prst="rect">
            <a:avLst/>
          </a:prstGeom>
          <a:noFill/>
          <a:ln>
            <a:solidFill>
              <a:schemeClr val="tx1"/>
            </a:solidFill>
          </a:ln>
        </p:spPr>
        <p:txBody>
          <a:bodyPr wrap="squar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latin typeface="Segoe UI Light"/>
              </a:rPr>
              <a:t>Camera policies</a:t>
            </a:r>
          </a:p>
          <a:p>
            <a:pPr>
              <a:lnSpc>
                <a:spcPct val="90000"/>
              </a:lnSpc>
              <a:spcAft>
                <a:spcPts val="600"/>
              </a:spcAft>
            </a:pPr>
            <a:r>
              <a:rPr lang="en-US" sz="2000" dirty="0" smtClean="0">
                <a:gradFill>
                  <a:gsLst>
                    <a:gs pos="2917">
                      <a:srgbClr val="404040"/>
                    </a:gs>
                    <a:gs pos="30000">
                      <a:srgbClr val="404040"/>
                    </a:gs>
                  </a:gsLst>
                  <a:lin ang="5400000" scaled="0"/>
                </a:gradFill>
                <a:latin typeface="Segoe UI Light"/>
              </a:rPr>
              <a:t>Bluetooth</a:t>
            </a:r>
          </a:p>
        </p:txBody>
      </p:sp>
      <p:sp>
        <p:nvSpPr>
          <p:cNvPr id="25" name="TextBox 24"/>
          <p:cNvSpPr txBox="1"/>
          <p:nvPr/>
        </p:nvSpPr>
        <p:spPr>
          <a:xfrm>
            <a:off x="8277520" y="1549955"/>
            <a:ext cx="3657600" cy="685800"/>
          </a:xfrm>
          <a:prstGeom prst="rect">
            <a:avLst/>
          </a:prstGeom>
          <a:solidFill>
            <a:srgbClr val="3444A5"/>
          </a:solidFill>
        </p:spPr>
        <p:txBody>
          <a:bodyPr wrap="square" lIns="182880" tIns="146304" rIns="182880" bIns="146304" rtlCol="0">
            <a:spAutoFit/>
          </a:bodyPr>
          <a:lstStyle/>
          <a:p>
            <a:r>
              <a:rPr lang="en-US" sz="2400" dirty="0" smtClean="0">
                <a:solidFill>
                  <a:srgbClr val="FFFFFF"/>
                </a:solidFill>
                <a:latin typeface="Segoe UI Light"/>
              </a:rPr>
              <a:t>Experience</a:t>
            </a:r>
            <a:endParaRPr lang="en-US" sz="2400" dirty="0">
              <a:solidFill>
                <a:srgbClr val="FFFFFF"/>
              </a:solidFill>
              <a:latin typeface="Segoe UI Light"/>
            </a:endParaRPr>
          </a:p>
        </p:txBody>
      </p:sp>
      <p:sp>
        <p:nvSpPr>
          <p:cNvPr id="26" name="TextBox 25"/>
          <p:cNvSpPr txBox="1"/>
          <p:nvPr/>
        </p:nvSpPr>
        <p:spPr>
          <a:xfrm>
            <a:off x="8275638" y="2342255"/>
            <a:ext cx="3658914" cy="926407"/>
          </a:xfrm>
          <a:prstGeom prst="rect">
            <a:avLst/>
          </a:prstGeom>
          <a:noFill/>
          <a:ln>
            <a:solidFill>
              <a:schemeClr val="tx1"/>
            </a:solidFill>
          </a:ln>
        </p:spPr>
        <p:txBody>
          <a:bodyPr wrap="squar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latin typeface="Segoe UI Light"/>
              </a:rPr>
              <a:t>Cortana</a:t>
            </a:r>
          </a:p>
          <a:p>
            <a:pPr>
              <a:lnSpc>
                <a:spcPct val="90000"/>
              </a:lnSpc>
              <a:spcAft>
                <a:spcPts val="600"/>
              </a:spcAft>
            </a:pPr>
            <a:r>
              <a:rPr lang="en-US" sz="2000" dirty="0" smtClean="0">
                <a:gradFill>
                  <a:gsLst>
                    <a:gs pos="2917">
                      <a:srgbClr val="404040"/>
                    </a:gs>
                    <a:gs pos="30000">
                      <a:srgbClr val="404040"/>
                    </a:gs>
                  </a:gsLst>
                  <a:lin ang="5400000" scaled="0"/>
                </a:gradFill>
                <a:latin typeface="Segoe UI Light"/>
              </a:rPr>
              <a:t>Theme </a:t>
            </a:r>
            <a:r>
              <a:rPr lang="en-US" sz="2000" dirty="0">
                <a:gradFill>
                  <a:gsLst>
                    <a:gs pos="2917">
                      <a:srgbClr val="404040"/>
                    </a:gs>
                    <a:gs pos="30000">
                      <a:srgbClr val="404040"/>
                    </a:gs>
                  </a:gsLst>
                  <a:lin ang="5400000" scaled="0"/>
                </a:gradFill>
                <a:latin typeface="Segoe UI Light"/>
              </a:rPr>
              <a:t>background &amp; </a:t>
            </a:r>
            <a:r>
              <a:rPr lang="en-US" sz="2000" dirty="0" smtClean="0">
                <a:gradFill>
                  <a:gsLst>
                    <a:gs pos="2917">
                      <a:srgbClr val="404040"/>
                    </a:gs>
                    <a:gs pos="30000">
                      <a:srgbClr val="404040"/>
                    </a:gs>
                  </a:gsLst>
                  <a:lin ang="5400000" scaled="0"/>
                </a:gradFill>
                <a:latin typeface="Segoe UI Light"/>
              </a:rPr>
              <a:t>color</a:t>
            </a:r>
            <a:endParaRPr lang="en-US" sz="2000" dirty="0">
              <a:gradFill>
                <a:gsLst>
                  <a:gs pos="2917">
                    <a:srgbClr val="404040"/>
                  </a:gs>
                  <a:gs pos="30000">
                    <a:srgbClr val="404040"/>
                  </a:gs>
                </a:gsLst>
                <a:lin ang="5400000" scaled="0"/>
              </a:gradFill>
              <a:latin typeface="Segoe UI Light"/>
            </a:endParaRPr>
          </a:p>
        </p:txBody>
      </p:sp>
      <p:sp>
        <p:nvSpPr>
          <p:cNvPr id="29" name="TextBox 28"/>
          <p:cNvSpPr txBox="1"/>
          <p:nvPr/>
        </p:nvSpPr>
        <p:spPr>
          <a:xfrm>
            <a:off x="4342174" y="4411662"/>
            <a:ext cx="3658914" cy="926407"/>
          </a:xfrm>
          <a:prstGeom prst="rect">
            <a:avLst/>
          </a:prstGeom>
          <a:noFill/>
          <a:ln>
            <a:solidFill>
              <a:schemeClr val="tx1"/>
            </a:solidFill>
          </a:ln>
        </p:spPr>
        <p:txBody>
          <a:bodyPr wrap="squar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latin typeface="Segoe UI Light"/>
              </a:rPr>
              <a:t>Sync settings</a:t>
            </a:r>
          </a:p>
          <a:p>
            <a:pPr>
              <a:lnSpc>
                <a:spcPct val="90000"/>
              </a:lnSpc>
              <a:spcAft>
                <a:spcPts val="600"/>
              </a:spcAft>
            </a:pPr>
            <a:r>
              <a:rPr lang="en-US" sz="2000" dirty="0" smtClean="0">
                <a:gradFill>
                  <a:gsLst>
                    <a:gs pos="2917">
                      <a:srgbClr val="404040"/>
                    </a:gs>
                    <a:gs pos="30000">
                      <a:srgbClr val="404040"/>
                    </a:gs>
                  </a:gsLst>
                  <a:lin ang="5400000" scaled="0"/>
                </a:gradFill>
                <a:latin typeface="Segoe UI Light"/>
              </a:rPr>
              <a:t>Telemetry &amp; flighting</a:t>
            </a:r>
          </a:p>
        </p:txBody>
      </p:sp>
      <p:sp>
        <p:nvSpPr>
          <p:cNvPr id="33" name="TextBox 32"/>
          <p:cNvSpPr txBox="1"/>
          <p:nvPr/>
        </p:nvSpPr>
        <p:spPr>
          <a:xfrm>
            <a:off x="426468" y="3632771"/>
            <a:ext cx="3657600" cy="685800"/>
          </a:xfrm>
          <a:prstGeom prst="rect">
            <a:avLst/>
          </a:prstGeom>
          <a:solidFill>
            <a:srgbClr val="3444A5"/>
          </a:solidFill>
        </p:spPr>
        <p:txBody>
          <a:bodyPr wrap="square" lIns="182880" tIns="146304" rIns="182880" bIns="146304" rtlCol="0">
            <a:spAutoFit/>
          </a:bodyPr>
          <a:lstStyle/>
          <a:p>
            <a:pPr>
              <a:lnSpc>
                <a:spcPct val="90000"/>
              </a:lnSpc>
              <a:spcAft>
                <a:spcPts val="600"/>
              </a:spcAft>
            </a:pPr>
            <a:r>
              <a:rPr lang="en-US" sz="2400" dirty="0" smtClean="0">
                <a:solidFill>
                  <a:srgbClr val="FFFFFF"/>
                </a:solidFill>
                <a:latin typeface="Segoe UI Light"/>
              </a:rPr>
              <a:t>Hardware</a:t>
            </a:r>
          </a:p>
        </p:txBody>
      </p:sp>
      <p:sp>
        <p:nvSpPr>
          <p:cNvPr id="35" name="TextBox 34"/>
          <p:cNvSpPr txBox="1"/>
          <p:nvPr/>
        </p:nvSpPr>
        <p:spPr>
          <a:xfrm>
            <a:off x="4342174" y="3594096"/>
            <a:ext cx="3657600" cy="685800"/>
          </a:xfrm>
          <a:prstGeom prst="rect">
            <a:avLst/>
          </a:prstGeom>
          <a:solidFill>
            <a:srgbClr val="3444A5"/>
          </a:solidFill>
        </p:spPr>
        <p:txBody>
          <a:bodyPr wrap="square" lIns="182880" tIns="146304" rIns="182880" bIns="146304" rtlCol="0">
            <a:spAutoFit/>
          </a:bodyPr>
          <a:lstStyle/>
          <a:p>
            <a:r>
              <a:rPr lang="en-US" sz="2400" dirty="0" smtClean="0">
                <a:solidFill>
                  <a:srgbClr val="FFFFFF"/>
                </a:solidFill>
                <a:latin typeface="Segoe UI Light"/>
              </a:rPr>
              <a:t>System</a:t>
            </a:r>
            <a:endParaRPr lang="en-US" sz="2400" dirty="0">
              <a:solidFill>
                <a:srgbClr val="FFFFFF"/>
              </a:solidFill>
              <a:latin typeface="Segoe UI Light"/>
            </a:endParaRPr>
          </a:p>
        </p:txBody>
      </p:sp>
      <p:sp>
        <p:nvSpPr>
          <p:cNvPr id="17" name="TextBox 16"/>
          <p:cNvSpPr txBox="1"/>
          <p:nvPr/>
        </p:nvSpPr>
        <p:spPr>
          <a:xfrm>
            <a:off x="8283799" y="3594096"/>
            <a:ext cx="3657600" cy="685800"/>
          </a:xfrm>
          <a:prstGeom prst="rect">
            <a:avLst/>
          </a:prstGeom>
          <a:solidFill>
            <a:srgbClr val="3444A5"/>
          </a:solidFill>
        </p:spPr>
        <p:txBody>
          <a:bodyPr wrap="square" lIns="182880" tIns="146304" rIns="182880" bIns="146304" rtlCol="0">
            <a:spAutoFit/>
          </a:bodyPr>
          <a:lstStyle/>
          <a:p>
            <a:r>
              <a:rPr lang="en-US" sz="2400" dirty="0" smtClean="0">
                <a:solidFill>
                  <a:srgbClr val="FFFFFF"/>
                </a:solidFill>
                <a:latin typeface="Segoe UI Light"/>
              </a:rPr>
              <a:t>Email</a:t>
            </a:r>
            <a:endParaRPr lang="en-US" sz="2400" dirty="0">
              <a:solidFill>
                <a:srgbClr val="FFFFFF"/>
              </a:solidFill>
              <a:latin typeface="Segoe UI Light"/>
            </a:endParaRPr>
          </a:p>
        </p:txBody>
      </p:sp>
      <p:sp>
        <p:nvSpPr>
          <p:cNvPr id="18" name="TextBox 17"/>
          <p:cNvSpPr txBox="1"/>
          <p:nvPr/>
        </p:nvSpPr>
        <p:spPr>
          <a:xfrm>
            <a:off x="8284116" y="4399655"/>
            <a:ext cx="3658914" cy="926407"/>
          </a:xfrm>
          <a:prstGeom prst="rect">
            <a:avLst/>
          </a:prstGeom>
          <a:noFill/>
          <a:ln>
            <a:solidFill>
              <a:schemeClr val="tx1"/>
            </a:solidFill>
          </a:ln>
        </p:spPr>
        <p:txBody>
          <a:bodyPr wrap="squar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latin typeface="Segoe UI Light"/>
              </a:rPr>
              <a:t>Exchange Active Sync policies</a:t>
            </a:r>
          </a:p>
          <a:p>
            <a:pPr>
              <a:lnSpc>
                <a:spcPct val="90000"/>
              </a:lnSpc>
              <a:spcAft>
                <a:spcPts val="600"/>
              </a:spcAft>
            </a:pPr>
            <a:r>
              <a:rPr lang="en-US" sz="2000" dirty="0" smtClean="0">
                <a:gradFill>
                  <a:gsLst>
                    <a:gs pos="2917">
                      <a:srgbClr val="404040"/>
                    </a:gs>
                    <a:gs pos="30000">
                      <a:srgbClr val="404040"/>
                    </a:gs>
                  </a:gsLst>
                  <a:lin ang="5400000" scaled="0"/>
                </a:gradFill>
                <a:latin typeface="Segoe UI Light"/>
              </a:rPr>
              <a:t>Email profiles configuration</a:t>
            </a:r>
          </a:p>
        </p:txBody>
      </p:sp>
      <p:sp>
        <p:nvSpPr>
          <p:cNvPr id="2" name="TextBox 1"/>
          <p:cNvSpPr txBox="1"/>
          <p:nvPr/>
        </p:nvSpPr>
        <p:spPr>
          <a:xfrm>
            <a:off x="236155" y="5601611"/>
            <a:ext cx="9906317" cy="627864"/>
          </a:xfrm>
          <a:prstGeom prst="rect">
            <a:avLst/>
          </a:prstGeom>
          <a:noFill/>
        </p:spPr>
        <p:txBody>
          <a:bodyPr wrap="square" lIns="182880" tIns="146304" rIns="182880" bIns="146304" rtlCol="0">
            <a:spAutoFit/>
          </a:bodyPr>
          <a:lstStyle/>
          <a:p>
            <a:pPr>
              <a:lnSpc>
                <a:spcPct val="90000"/>
              </a:lnSpc>
              <a:spcAft>
                <a:spcPts val="600"/>
              </a:spcAft>
            </a:pPr>
            <a:r>
              <a:rPr lang="en-US" sz="2400" i="1" dirty="0">
                <a:gradFill>
                  <a:gsLst>
                    <a:gs pos="2917">
                      <a:srgbClr val="404040"/>
                    </a:gs>
                    <a:gs pos="30000">
                      <a:srgbClr val="404040"/>
                    </a:gs>
                  </a:gsLst>
                  <a:lin ang="5400000" scaled="0"/>
                </a:gradFill>
                <a:latin typeface="Segoe UI Light"/>
              </a:rPr>
              <a:t>This is only a </a:t>
            </a:r>
            <a:r>
              <a:rPr lang="en-US" sz="2400" i="1" dirty="0" smtClean="0">
                <a:gradFill>
                  <a:gsLst>
                    <a:gs pos="2917">
                      <a:srgbClr val="404040"/>
                    </a:gs>
                    <a:gs pos="30000">
                      <a:srgbClr val="404040"/>
                    </a:gs>
                  </a:gsLst>
                  <a:lin ang="5400000" scaled="0"/>
                </a:gradFill>
                <a:latin typeface="Segoe UI Light"/>
              </a:rPr>
              <a:t>sample list…there are over 100 new policies! </a:t>
            </a:r>
            <a:endParaRPr lang="en-US" sz="2400" i="1" dirty="0">
              <a:gradFill>
                <a:gsLst>
                  <a:gs pos="2917">
                    <a:srgbClr val="404040"/>
                  </a:gs>
                  <a:gs pos="30000">
                    <a:srgbClr val="404040"/>
                  </a:gs>
                </a:gsLst>
                <a:lin ang="5400000" scaled="0"/>
              </a:gradFill>
              <a:latin typeface="Segoe UI Light"/>
            </a:endParaRPr>
          </a:p>
        </p:txBody>
      </p:sp>
      <p:sp>
        <p:nvSpPr>
          <p:cNvPr id="20" name="TextBox 19"/>
          <p:cNvSpPr txBox="1"/>
          <p:nvPr/>
        </p:nvSpPr>
        <p:spPr>
          <a:xfrm>
            <a:off x="238319" y="6418311"/>
            <a:ext cx="11999717" cy="544765"/>
          </a:xfrm>
          <a:prstGeom prst="rect">
            <a:avLst/>
          </a:prstGeom>
          <a:noFill/>
        </p:spPr>
        <p:txBody>
          <a:bodyPr wrap="square" lIns="182880" tIns="146304" rIns="182880" bIns="146304" rtlCol="0">
            <a:spAutoFit/>
          </a:bodyPr>
          <a:lstStyle/>
          <a:p>
            <a:pPr>
              <a:lnSpc>
                <a:spcPct val="90000"/>
              </a:lnSpc>
              <a:spcAft>
                <a:spcPts val="600"/>
              </a:spcAft>
            </a:pPr>
            <a:r>
              <a:rPr lang="en-US" spc="-102" dirty="0" smtClean="0">
                <a:ln w="3175">
                  <a:noFill/>
                </a:ln>
                <a:gradFill>
                  <a:gsLst>
                    <a:gs pos="1250">
                      <a:srgbClr val="404040"/>
                    </a:gs>
                    <a:gs pos="100000">
                      <a:srgbClr val="404040"/>
                    </a:gs>
                  </a:gsLst>
                  <a:lin ang="5400000" scaled="0"/>
                </a:gradFill>
                <a:latin typeface="Segoe UI Light"/>
                <a:cs typeface="Segoe UI" pitchFamily="34" charset="0"/>
              </a:rPr>
              <a:t>Need more info on Microsoft Passport? See </a:t>
            </a:r>
            <a:r>
              <a:rPr lang="en-US" b="1" spc="-102" dirty="0" smtClean="0">
                <a:ln w="3175">
                  <a:noFill/>
                </a:ln>
                <a:gradFill>
                  <a:gsLst>
                    <a:gs pos="1250">
                      <a:srgbClr val="404040"/>
                    </a:gs>
                    <a:gs pos="100000">
                      <a:srgbClr val="404040"/>
                    </a:gs>
                  </a:gsLst>
                  <a:lin ang="5400000" scaled="0"/>
                </a:gradFill>
                <a:latin typeface="Segoe UI Light"/>
                <a:cs typeface="Segoe UI" pitchFamily="34" charset="0"/>
              </a:rPr>
              <a:t>Microsoft Ignite </a:t>
            </a:r>
            <a:r>
              <a:rPr lang="en-US" spc="-102" dirty="0" smtClean="0">
                <a:ln w="3175">
                  <a:noFill/>
                </a:ln>
                <a:gradFill>
                  <a:gsLst>
                    <a:gs pos="1250">
                      <a:srgbClr val="404040"/>
                    </a:gs>
                    <a:gs pos="100000">
                      <a:srgbClr val="404040"/>
                    </a:gs>
                  </a:gsLst>
                  <a:lin ang="5400000" scaled="0"/>
                </a:gradFill>
                <a:latin typeface="Segoe UI Light"/>
                <a:cs typeface="Segoe UI" pitchFamily="34" charset="0"/>
              </a:rPr>
              <a:t>session </a:t>
            </a:r>
            <a:r>
              <a:rPr lang="en-US" spc="-102" dirty="0">
                <a:ln w="3175">
                  <a:noFill/>
                </a:ln>
                <a:gradFill>
                  <a:gsLst>
                    <a:gs pos="1250">
                      <a:srgbClr val="404040"/>
                    </a:gs>
                    <a:gs pos="100000">
                      <a:srgbClr val="404040"/>
                    </a:gs>
                  </a:gsLst>
                  <a:lin ang="5400000" scaled="0"/>
                </a:gradFill>
                <a:latin typeface="Segoe UI Light"/>
                <a:cs typeface="Segoe UI" pitchFamily="34" charset="0"/>
              </a:rPr>
              <a:t>on “Secure authentication with Windows Hello” by Nelly </a:t>
            </a:r>
            <a:r>
              <a:rPr lang="en-US" spc="-102" dirty="0" smtClean="0">
                <a:ln w="3175">
                  <a:noFill/>
                </a:ln>
                <a:gradFill>
                  <a:gsLst>
                    <a:gs pos="1250">
                      <a:srgbClr val="404040"/>
                    </a:gs>
                    <a:gs pos="100000">
                      <a:srgbClr val="404040"/>
                    </a:gs>
                  </a:gsLst>
                  <a:lin ang="5400000" scaled="0"/>
                </a:gradFill>
                <a:latin typeface="Segoe UI Light"/>
                <a:cs typeface="Segoe UI" pitchFamily="34" charset="0"/>
              </a:rPr>
              <a:t>Porter [</a:t>
            </a:r>
            <a:r>
              <a:rPr lang="en-US" spc="-102" dirty="0" smtClean="0">
                <a:ln w="3175">
                  <a:noFill/>
                </a:ln>
                <a:gradFill>
                  <a:gsLst>
                    <a:gs pos="1250">
                      <a:srgbClr val="404040"/>
                    </a:gs>
                    <a:gs pos="100000">
                      <a:srgbClr val="404040"/>
                    </a:gs>
                  </a:gsLst>
                  <a:lin ang="5400000" scaled="0"/>
                </a:gradFill>
                <a:latin typeface="Segoe UI Light"/>
                <a:cs typeface="Segoe UI" pitchFamily="34" charset="0"/>
                <a:hlinkClick r:id="rId3"/>
              </a:rPr>
              <a:t>Link</a:t>
            </a:r>
            <a:r>
              <a:rPr lang="en-US" spc="-102" dirty="0" smtClean="0">
                <a:ln w="3175">
                  <a:noFill/>
                </a:ln>
                <a:gradFill>
                  <a:gsLst>
                    <a:gs pos="1250">
                      <a:srgbClr val="404040"/>
                    </a:gs>
                    <a:gs pos="100000">
                      <a:srgbClr val="404040"/>
                    </a:gs>
                  </a:gsLst>
                  <a:lin ang="5400000" scaled="0"/>
                </a:gradFill>
                <a:latin typeface="Segoe UI Light"/>
                <a:cs typeface="Segoe UI" pitchFamily="34" charset="0"/>
              </a:rPr>
              <a:t>]</a:t>
            </a:r>
            <a:endParaRPr lang="en-US" spc="-102" dirty="0">
              <a:ln w="3175">
                <a:noFill/>
              </a:ln>
              <a:gradFill>
                <a:gsLst>
                  <a:gs pos="1250">
                    <a:srgbClr val="404040"/>
                  </a:gs>
                  <a:gs pos="100000">
                    <a:srgbClr val="404040"/>
                  </a:gs>
                </a:gsLst>
                <a:lin ang="5400000" scaled="0"/>
              </a:gradFill>
              <a:latin typeface="Segoe UI Light"/>
              <a:cs typeface="Segoe UI" pitchFamily="34" charset="0"/>
            </a:endParaRPr>
          </a:p>
        </p:txBody>
      </p:sp>
    </p:spTree>
    <p:extLst>
      <p:ext uri="{BB962C8B-B14F-4D97-AF65-F5344CB8AC3E}">
        <p14:creationId xmlns:p14="http://schemas.microsoft.com/office/powerpoint/2010/main" val="1371334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6" grpId="0" animBg="1"/>
      <p:bldP spid="19" grpId="0" animBg="1"/>
      <p:bldP spid="25" grpId="0" animBg="1"/>
      <p:bldP spid="26" grpId="0" animBg="1"/>
      <p:bldP spid="29" grpId="0" animBg="1"/>
      <p:bldP spid="33" grpId="0" animBg="1"/>
      <p:bldP spid="35" grpId="0" animBg="1"/>
      <p:bldP spid="17" grpId="0" animBg="1"/>
      <p:bldP spid="18" grpId="0" animBg="1"/>
      <p:bldP spid="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837" y="2125663"/>
            <a:ext cx="11887199" cy="1828800"/>
          </a:xfrm>
        </p:spPr>
        <p:txBody>
          <a:bodyPr/>
          <a:lstStyle/>
          <a:p>
            <a:r>
              <a:rPr lang="en-US" sz="6600" dirty="0" smtClean="0"/>
              <a:t>Demo: Policy configuration</a:t>
            </a:r>
            <a:endParaRPr lang="en-US" sz="4800" dirty="0"/>
          </a:p>
        </p:txBody>
      </p:sp>
    </p:spTree>
    <p:extLst>
      <p:ext uri="{BB962C8B-B14F-4D97-AF65-F5344CB8AC3E}">
        <p14:creationId xmlns:p14="http://schemas.microsoft.com/office/powerpoint/2010/main" val="313030104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647664" y="1212849"/>
            <a:ext cx="2895599" cy="5170713"/>
            <a:chOff x="9037637" y="1102405"/>
            <a:chExt cx="2895599" cy="5170713"/>
          </a:xfrm>
        </p:grpSpPr>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637" y="1102405"/>
              <a:ext cx="2895599" cy="5170713"/>
            </a:xfrm>
            <a:prstGeom prst="rect">
              <a:avLst/>
            </a:prstGeom>
          </p:spPr>
        </p:pic>
        <p:pic>
          <p:nvPicPr>
            <p:cNvPr id="51" name="Picture 50"/>
            <p:cNvPicPr>
              <a:picLocks noChangeAspect="1"/>
            </p:cNvPicPr>
            <p:nvPr/>
          </p:nvPicPr>
          <p:blipFill>
            <a:blip r:embed="rId4"/>
            <a:stretch>
              <a:fillRect/>
            </a:stretch>
          </p:blipFill>
          <p:spPr>
            <a:xfrm>
              <a:off x="9290048" y="1516062"/>
              <a:ext cx="2390775" cy="4038600"/>
            </a:xfrm>
            <a:prstGeom prst="rect">
              <a:avLst/>
            </a:prstGeom>
          </p:spPr>
        </p:pic>
      </p:grpSp>
      <p:sp>
        <p:nvSpPr>
          <p:cNvPr id="3" name="Title 2"/>
          <p:cNvSpPr>
            <a:spLocks noGrp="1"/>
          </p:cNvSpPr>
          <p:nvPr>
            <p:ph type="title"/>
          </p:nvPr>
        </p:nvSpPr>
        <p:spPr/>
        <p:txBody>
          <a:bodyPr/>
          <a:lstStyle/>
          <a:p>
            <a:r>
              <a:rPr lang="en-US" dirty="0" smtClean="0"/>
              <a:t>Certificate management has never been easier</a:t>
            </a:r>
            <a:endParaRPr lang="en-US" sz="4000" dirty="0">
              <a:solidFill>
                <a:srgbClr val="FF0000"/>
              </a:solidFill>
            </a:endParaRPr>
          </a:p>
        </p:txBody>
      </p:sp>
      <p:sp>
        <p:nvSpPr>
          <p:cNvPr id="2" name="Text Placeholder 1"/>
          <p:cNvSpPr>
            <a:spLocks noGrp="1"/>
          </p:cNvSpPr>
          <p:nvPr>
            <p:ph type="body" sz="quarter" idx="11"/>
          </p:nvPr>
        </p:nvSpPr>
        <p:spPr>
          <a:xfrm>
            <a:off x="5817929" y="1358218"/>
            <a:ext cx="6496307" cy="5029200"/>
          </a:xfrm>
        </p:spPr>
        <p:txBody>
          <a:bodyPr lIns="0"/>
          <a:lstStyle/>
          <a:p>
            <a:pPr marL="342900" lvl="1" indent="0">
              <a:buNone/>
            </a:pPr>
            <a:r>
              <a:rPr lang="en-US" sz="3200" dirty="0">
                <a:gradFill>
                  <a:gsLst>
                    <a:gs pos="20354">
                      <a:schemeClr val="tx2"/>
                    </a:gs>
                    <a:gs pos="40000">
                      <a:schemeClr val="tx2"/>
                    </a:gs>
                  </a:gsLst>
                  <a:lin ang="5400000" scaled="0"/>
                </a:gradFill>
                <a:latin typeface="+mj-lt"/>
              </a:rPr>
              <a:t>Available now in 8.1</a:t>
            </a:r>
          </a:p>
          <a:p>
            <a:pPr marL="342900" lvl="1" indent="0">
              <a:buNone/>
            </a:pPr>
            <a:r>
              <a:rPr lang="en-US" sz="3200" dirty="0">
                <a:gradFill>
                  <a:gsLst>
                    <a:gs pos="20354">
                      <a:schemeClr val="tx2"/>
                    </a:gs>
                    <a:gs pos="40000">
                      <a:schemeClr val="tx2"/>
                    </a:gs>
                  </a:gsLst>
                  <a:lin ang="5400000" scaled="0"/>
                </a:gradFill>
                <a:latin typeface="+mj-lt"/>
              </a:rPr>
              <a:t>	</a:t>
            </a:r>
            <a:r>
              <a:rPr lang="en-US" sz="2800" spc="-102" dirty="0">
                <a:ln w="3175">
                  <a:noFill/>
                </a:ln>
                <a:latin typeface="+mj-lt"/>
                <a:cs typeface="Segoe UI" pitchFamily="34" charset="0"/>
              </a:rPr>
              <a:t>SCEP (TPM or software)</a:t>
            </a:r>
          </a:p>
          <a:p>
            <a:pPr marL="342900" lvl="1" indent="0">
              <a:buNone/>
            </a:pPr>
            <a:r>
              <a:rPr lang="en-US" sz="2800" spc="-102" dirty="0">
                <a:ln w="3175">
                  <a:noFill/>
                </a:ln>
                <a:latin typeface="+mj-lt"/>
                <a:cs typeface="Segoe UI" pitchFamily="34" charset="0"/>
              </a:rPr>
              <a:t>	</a:t>
            </a:r>
            <a:endParaRPr lang="en-US" sz="3200" dirty="0" smtClean="0">
              <a:gradFill>
                <a:gsLst>
                  <a:gs pos="20354">
                    <a:schemeClr val="tx2"/>
                  </a:gs>
                  <a:gs pos="40000">
                    <a:schemeClr val="tx2"/>
                  </a:gs>
                </a:gsLst>
                <a:lin ang="5400000" scaled="0"/>
              </a:gradFill>
              <a:latin typeface="+mj-lt"/>
            </a:endParaRPr>
          </a:p>
          <a:p>
            <a:pPr marL="342900" lvl="1" indent="0">
              <a:buNone/>
            </a:pPr>
            <a:r>
              <a:rPr lang="en-US" sz="3200" dirty="0" smtClean="0">
                <a:gradFill>
                  <a:gsLst>
                    <a:gs pos="20354">
                      <a:schemeClr val="tx2"/>
                    </a:gs>
                    <a:gs pos="40000">
                      <a:schemeClr val="tx2"/>
                    </a:gs>
                  </a:gsLst>
                  <a:lin ang="5400000" scaled="0"/>
                </a:gradFill>
                <a:latin typeface="+mj-lt"/>
              </a:rPr>
              <a:t>Added in Windows 10</a:t>
            </a:r>
          </a:p>
          <a:p>
            <a:pPr marL="342900" lvl="1" indent="0">
              <a:buNone/>
            </a:pPr>
            <a:r>
              <a:rPr lang="en-US" sz="2800" spc="-102" dirty="0" smtClean="0">
                <a:ln w="3175">
                  <a:noFill/>
                </a:ln>
                <a:latin typeface="+mj-lt"/>
                <a:cs typeface="Segoe UI" pitchFamily="34" charset="0"/>
              </a:rPr>
              <a:t>	Install certificate directly</a:t>
            </a:r>
          </a:p>
          <a:p>
            <a:pPr marL="342900" lvl="1" indent="0">
              <a:buNone/>
            </a:pPr>
            <a:r>
              <a:rPr lang="en-US" sz="2800" spc="-102" dirty="0">
                <a:ln w="3175">
                  <a:noFill/>
                </a:ln>
                <a:latin typeface="+mj-lt"/>
                <a:cs typeface="Segoe UI" pitchFamily="34" charset="0"/>
              </a:rPr>
              <a:t>	</a:t>
            </a:r>
            <a:r>
              <a:rPr lang="en-US" sz="2800" spc="-102" dirty="0" smtClean="0">
                <a:ln w="3175">
                  <a:noFill/>
                </a:ln>
                <a:latin typeface="+mj-lt"/>
                <a:cs typeface="Segoe UI" pitchFamily="34" charset="0"/>
              </a:rPr>
              <a:t>“Microsoft Passport” certificates</a:t>
            </a:r>
          </a:p>
          <a:p>
            <a:pPr marL="342900" lvl="1" indent="0">
              <a:buNone/>
            </a:pPr>
            <a:endParaRPr lang="en-US" sz="2800" spc="-102" dirty="0">
              <a:ln w="3175">
                <a:noFill/>
              </a:ln>
              <a:latin typeface="+mj-lt"/>
              <a:cs typeface="Segoe UI" pitchFamily="34" charset="0"/>
            </a:endParaRPr>
          </a:p>
          <a:p>
            <a:pPr marL="342900" lvl="1" indent="0">
              <a:buNone/>
            </a:pPr>
            <a:r>
              <a:rPr lang="en-US" sz="3200" dirty="0" smtClean="0">
                <a:gradFill>
                  <a:gsLst>
                    <a:gs pos="20354">
                      <a:schemeClr val="tx2"/>
                    </a:gs>
                    <a:gs pos="40000">
                      <a:schemeClr val="tx2"/>
                    </a:gs>
                  </a:gsLst>
                  <a:lin ang="5400000" scaled="0"/>
                </a:gradFill>
                <a:latin typeface="+mj-lt"/>
              </a:rPr>
              <a:t>“</a:t>
            </a:r>
            <a:r>
              <a:rPr lang="en-US" sz="3200" dirty="0">
                <a:gradFill>
                  <a:gsLst>
                    <a:gs pos="20354">
                      <a:schemeClr val="tx2"/>
                    </a:gs>
                    <a:gs pos="40000">
                      <a:schemeClr val="tx2"/>
                    </a:gs>
                  </a:gsLst>
                  <a:lin ang="5400000" scaled="0"/>
                </a:gradFill>
                <a:latin typeface="+mj-lt"/>
              </a:rPr>
              <a:t>Certificates” app </a:t>
            </a:r>
            <a:r>
              <a:rPr lang="en-US" sz="3200" dirty="0" smtClean="0">
                <a:gradFill>
                  <a:gsLst>
                    <a:gs pos="20354">
                      <a:schemeClr val="tx2"/>
                    </a:gs>
                    <a:gs pos="40000">
                      <a:schemeClr val="tx2"/>
                    </a:gs>
                  </a:gsLst>
                  <a:lin ang="5400000" scaled="0"/>
                </a:gradFill>
                <a:latin typeface="+mj-lt"/>
              </a:rPr>
              <a:t>available </a:t>
            </a:r>
            <a:r>
              <a:rPr lang="en-US" sz="3200" dirty="0" smtClean="0">
                <a:gradFill>
                  <a:gsLst>
                    <a:gs pos="20354">
                      <a:schemeClr val="tx2"/>
                    </a:gs>
                    <a:gs pos="40000">
                      <a:schemeClr val="tx2"/>
                    </a:gs>
                  </a:gsLst>
                  <a:lin ang="5400000" scaled="0"/>
                </a:gradFill>
                <a:latin typeface="+mj-lt"/>
                <a:hlinkClick r:id="rId5"/>
              </a:rPr>
              <a:t>now</a:t>
            </a:r>
            <a:endParaRPr lang="en-US" sz="3200" dirty="0" smtClean="0">
              <a:gradFill>
                <a:gsLst>
                  <a:gs pos="20354">
                    <a:schemeClr val="tx2"/>
                  </a:gs>
                  <a:gs pos="40000">
                    <a:schemeClr val="tx2"/>
                  </a:gs>
                </a:gsLst>
                <a:lin ang="5400000" scaled="0"/>
              </a:gradFill>
              <a:latin typeface="+mj-lt"/>
            </a:endParaRPr>
          </a:p>
          <a:p>
            <a:pPr marL="342900" lvl="1" indent="0">
              <a:buNone/>
            </a:pPr>
            <a:r>
              <a:rPr lang="en-US" sz="2800" spc="-102" dirty="0">
                <a:ln w="3175">
                  <a:noFill/>
                </a:ln>
                <a:latin typeface="+mj-lt"/>
                <a:cs typeface="Segoe UI" pitchFamily="34" charset="0"/>
              </a:rPr>
              <a:t>	View </a:t>
            </a:r>
            <a:r>
              <a:rPr lang="en-US" sz="2800" spc="-102" dirty="0" smtClean="0">
                <a:ln w="3175">
                  <a:noFill/>
                </a:ln>
                <a:latin typeface="+mj-lt"/>
                <a:cs typeface="Segoe UI" pitchFamily="34" charset="0"/>
              </a:rPr>
              <a:t>certificates on phone</a:t>
            </a:r>
          </a:p>
          <a:p>
            <a:pPr marL="342900" lvl="1" indent="0">
              <a:buNone/>
            </a:pPr>
            <a:r>
              <a:rPr lang="en-US" sz="2800" spc="-102" dirty="0">
                <a:ln w="3175">
                  <a:noFill/>
                </a:ln>
                <a:latin typeface="+mj-lt"/>
                <a:cs typeface="Segoe UI" pitchFamily="34" charset="0"/>
              </a:rPr>
              <a:t>	</a:t>
            </a:r>
          </a:p>
        </p:txBody>
      </p:sp>
      <p:grpSp>
        <p:nvGrpSpPr>
          <p:cNvPr id="37" name="Group 36"/>
          <p:cNvGrpSpPr/>
          <p:nvPr/>
        </p:nvGrpSpPr>
        <p:grpSpPr>
          <a:xfrm>
            <a:off x="575586" y="1135077"/>
            <a:ext cx="4021430" cy="5021458"/>
            <a:chOff x="537870" y="1188747"/>
            <a:chExt cx="4021430" cy="5021458"/>
          </a:xfrm>
        </p:grpSpPr>
        <p:grpSp>
          <p:nvGrpSpPr>
            <p:cNvPr id="12" name="Group 11"/>
            <p:cNvGrpSpPr/>
            <p:nvPr/>
          </p:nvGrpSpPr>
          <p:grpSpPr>
            <a:xfrm>
              <a:off x="2535116" y="1188747"/>
              <a:ext cx="2014944" cy="1442532"/>
              <a:chOff x="2332037" y="1209529"/>
              <a:chExt cx="2014944" cy="1442532"/>
            </a:xfrm>
            <a:solidFill>
              <a:srgbClr val="505050"/>
            </a:solidFill>
          </p:grpSpPr>
          <p:sp>
            <p:nvSpPr>
              <p:cNvPr id="21" name="Freeform 21"/>
              <p:cNvSpPr>
                <a:spLocks noChangeAspect="1" noEditPoints="1"/>
              </p:cNvSpPr>
              <p:nvPr/>
            </p:nvSpPr>
            <p:spPr bwMode="black">
              <a:xfrm>
                <a:off x="2332037" y="1209529"/>
                <a:ext cx="1646063" cy="1025610"/>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grpFill/>
              <a:ln>
                <a:noFill/>
              </a:ln>
            </p:spPr>
            <p:txBody>
              <a:bodyPr vert="horz" wrap="square" lIns="89621" tIns="44811" rIns="89621" bIns="44811" numCol="1" anchor="t" anchorCtr="0" compatLnSpc="1">
                <a:prstTxWarp prst="textNoShape">
                  <a:avLst/>
                </a:prstTxWarp>
              </a:bodyPr>
              <a:lstStyle/>
              <a:p>
                <a:pPr defTabSz="914185"/>
                <a:endParaRPr lang="en-US" dirty="0">
                  <a:solidFill>
                    <a:srgbClr val="FFFFFF"/>
                  </a:solidFill>
                </a:endParaRPr>
              </a:p>
            </p:txBody>
          </p:sp>
          <p:sp>
            <p:nvSpPr>
              <p:cNvPr id="24" name="Freeform 11"/>
              <p:cNvSpPr>
                <a:spLocks noEditPoints="1"/>
              </p:cNvSpPr>
              <p:nvPr/>
            </p:nvSpPr>
            <p:spPr bwMode="auto">
              <a:xfrm>
                <a:off x="3085307" y="1948642"/>
                <a:ext cx="1261674" cy="394900"/>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grp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solidFill>
                    <a:srgbClr val="505050"/>
                  </a:solidFill>
                </a:endParaRPr>
              </a:p>
            </p:txBody>
          </p:sp>
          <p:sp>
            <p:nvSpPr>
              <p:cNvPr id="29" name="TextBox 28"/>
              <p:cNvSpPr txBox="1"/>
              <p:nvPr/>
            </p:nvSpPr>
            <p:spPr>
              <a:xfrm flipH="1">
                <a:off x="2535116" y="2430462"/>
                <a:ext cx="1811865" cy="221599"/>
              </a:xfrm>
              <a:prstGeom prst="rect">
                <a:avLst/>
              </a:prstGeom>
              <a:grpFill/>
            </p:spPr>
            <p:txBody>
              <a:bodyPr wrap="square" lIns="0" tIns="0" rIns="0" bIns="0" rtlCol="0">
                <a:spAutoFit/>
              </a:bodyPr>
              <a:lstStyle/>
              <a:p>
                <a:pPr algn="ctr">
                  <a:lnSpc>
                    <a:spcPct val="90000"/>
                  </a:lnSpc>
                  <a:spcAft>
                    <a:spcPts val="600"/>
                  </a:spcAft>
                </a:pPr>
                <a:r>
                  <a:rPr lang="en-US" sz="1600" dirty="0" smtClean="0">
                    <a:solidFill>
                      <a:srgbClr val="FFFFFF"/>
                    </a:solidFill>
                  </a:rPr>
                  <a:t>MDM server</a:t>
                </a:r>
                <a:endParaRPr lang="en-US" sz="2000" dirty="0" smtClean="0">
                  <a:solidFill>
                    <a:srgbClr val="FFFFFF"/>
                  </a:solidFill>
                </a:endParaRPr>
              </a:p>
            </p:txBody>
          </p:sp>
        </p:grpSp>
        <p:sp>
          <p:nvSpPr>
            <p:cNvPr id="14" name="Down Arrow 13"/>
            <p:cNvSpPr/>
            <p:nvPr/>
          </p:nvSpPr>
          <p:spPr bwMode="auto">
            <a:xfrm rot="2477756">
              <a:off x="1866720" y="2570621"/>
              <a:ext cx="499411" cy="1227376"/>
            </a:xfrm>
            <a:prstGeom prst="down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Vertical Scroll 15"/>
            <p:cNvSpPr/>
            <p:nvPr/>
          </p:nvSpPr>
          <p:spPr bwMode="auto">
            <a:xfrm>
              <a:off x="1266360" y="1982713"/>
              <a:ext cx="899875" cy="810417"/>
            </a:xfrm>
            <a:prstGeom prst="verticalScroll">
              <a:avLst/>
            </a:prstGeom>
            <a:solidFill>
              <a:srgbClr val="D7D7D7"/>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40" tIns="91440" rIns="34294" bIns="34294" rtlCol="0" anchor="b" anchorCtr="0"/>
            <a:lstStyle/>
            <a:p>
              <a:pPr algn="ctr" defTabSz="932406"/>
              <a:r>
                <a:rPr lang="en-US" dirty="0" smtClean="0">
                  <a:solidFill>
                    <a:sysClr val="windowText" lastClr="000000"/>
                  </a:solidFill>
                  <a:ea typeface="Segoe UI" pitchFamily="34" charset="0"/>
                  <a:cs typeface="Segoe UI" pitchFamily="34" charset="0"/>
                </a:rPr>
                <a:t>Get a  cert</a:t>
              </a:r>
              <a:endParaRPr lang="en-US" dirty="0">
                <a:solidFill>
                  <a:sysClr val="windowText" lastClr="000000"/>
                </a:solidFill>
                <a:ea typeface="Segoe UI" pitchFamily="34" charset="0"/>
                <a:cs typeface="Segoe UI" pitchFamily="34" charset="0"/>
              </a:endParaRPr>
            </a:p>
          </p:txBody>
        </p:sp>
        <p:sp>
          <p:nvSpPr>
            <p:cNvPr id="30" name="Down Arrow 29"/>
            <p:cNvSpPr/>
            <p:nvPr/>
          </p:nvSpPr>
          <p:spPr bwMode="auto">
            <a:xfrm rot="16200000">
              <a:off x="2304754" y="4087419"/>
              <a:ext cx="499411" cy="1231558"/>
            </a:xfrm>
            <a:prstGeom prst="down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nvGrpSpPr>
            <p:cNvPr id="33" name="Group 32"/>
            <p:cNvGrpSpPr/>
            <p:nvPr/>
          </p:nvGrpSpPr>
          <p:grpSpPr>
            <a:xfrm>
              <a:off x="3288386" y="4587259"/>
              <a:ext cx="1270914" cy="731292"/>
              <a:chOff x="3279146" y="4058539"/>
              <a:chExt cx="1270914" cy="731292"/>
            </a:xfrm>
          </p:grpSpPr>
          <p:sp>
            <p:nvSpPr>
              <p:cNvPr id="31" name="Freeform 11"/>
              <p:cNvSpPr>
                <a:spLocks noEditPoints="1"/>
              </p:cNvSpPr>
              <p:nvPr/>
            </p:nvSpPr>
            <p:spPr bwMode="auto">
              <a:xfrm>
                <a:off x="3279146" y="4058539"/>
                <a:ext cx="1261674" cy="394900"/>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solidFill>
                <a:srgbClr val="505050"/>
              </a:solid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solidFill>
                    <a:srgbClr val="505050"/>
                  </a:solidFill>
                </a:endParaRPr>
              </a:p>
            </p:txBody>
          </p:sp>
          <p:sp>
            <p:nvSpPr>
              <p:cNvPr id="32" name="TextBox 31"/>
              <p:cNvSpPr txBox="1"/>
              <p:nvPr/>
            </p:nvSpPr>
            <p:spPr>
              <a:xfrm flipH="1">
                <a:off x="3288386" y="4561677"/>
                <a:ext cx="1261674" cy="228154"/>
              </a:xfrm>
              <a:prstGeom prst="rect">
                <a:avLst/>
              </a:prstGeom>
              <a:solidFill>
                <a:srgbClr val="505050"/>
              </a:solidFill>
            </p:spPr>
            <p:txBody>
              <a:bodyPr wrap="square" lIns="0" tIns="0" rIns="0" bIns="0" rtlCol="0">
                <a:spAutoFit/>
              </a:bodyPr>
              <a:lstStyle/>
              <a:p>
                <a:pPr algn="ctr">
                  <a:lnSpc>
                    <a:spcPct val="90000"/>
                  </a:lnSpc>
                  <a:spcAft>
                    <a:spcPts val="600"/>
                  </a:spcAft>
                </a:pPr>
                <a:r>
                  <a:rPr lang="en-US" sz="1600" dirty="0" smtClean="0">
                    <a:solidFill>
                      <a:srgbClr val="FFFFFF"/>
                    </a:solidFill>
                  </a:rPr>
                  <a:t>SCEP server</a:t>
                </a:r>
                <a:endParaRPr lang="en-US" sz="2000" dirty="0" smtClean="0">
                  <a:solidFill>
                    <a:srgbClr val="FFFFFF"/>
                  </a:solidFill>
                </a:endParaRPr>
              </a:p>
            </p:txBody>
          </p:sp>
        </p:grpSp>
        <p:sp>
          <p:nvSpPr>
            <p:cNvPr id="20" name="TextBox 19"/>
            <p:cNvSpPr txBox="1"/>
            <p:nvPr/>
          </p:nvSpPr>
          <p:spPr>
            <a:xfrm>
              <a:off x="1810686" y="4080133"/>
              <a:ext cx="138249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404040"/>
                      </a:gs>
                      <a:gs pos="30000">
                        <a:srgbClr val="404040"/>
                      </a:gs>
                    </a:gsLst>
                    <a:lin ang="5400000" scaled="0"/>
                  </a:gradFill>
                </a:rPr>
                <a:t>Cert please?</a:t>
              </a:r>
            </a:p>
          </p:txBody>
        </p:sp>
        <p:pic>
          <p:nvPicPr>
            <p:cNvPr id="34" name="Picture 33"/>
            <p:cNvPicPr>
              <a:picLocks noChangeAspect="1"/>
            </p:cNvPicPr>
            <p:nvPr/>
          </p:nvPicPr>
          <p:blipFill>
            <a:blip r:embed="rId6"/>
            <a:stretch>
              <a:fillRect/>
            </a:stretch>
          </p:blipFill>
          <p:spPr>
            <a:xfrm>
              <a:off x="537870" y="3695605"/>
              <a:ext cx="1322039" cy="2514600"/>
            </a:xfrm>
            <a:prstGeom prst="rect">
              <a:avLst/>
            </a:prstGeom>
          </p:spPr>
        </p:pic>
        <p:sp>
          <p:nvSpPr>
            <p:cNvPr id="35" name="Down Arrow 34"/>
            <p:cNvSpPr/>
            <p:nvPr/>
          </p:nvSpPr>
          <p:spPr bwMode="auto">
            <a:xfrm rot="5400000">
              <a:off x="2238112" y="4619136"/>
              <a:ext cx="499411" cy="1175487"/>
            </a:xfrm>
            <a:prstGeom prst="down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pic>
          <p:nvPicPr>
            <p:cNvPr id="36" name="Picture 35"/>
            <p:cNvPicPr>
              <a:picLocks noChangeAspect="1"/>
            </p:cNvPicPr>
            <p:nvPr/>
          </p:nvPicPr>
          <p:blipFill>
            <a:blip r:embed="rId7"/>
            <a:stretch>
              <a:fillRect/>
            </a:stretch>
          </p:blipFill>
          <p:spPr>
            <a:xfrm>
              <a:off x="2293302" y="5531782"/>
              <a:ext cx="552450" cy="552450"/>
            </a:xfrm>
            <a:prstGeom prst="rect">
              <a:avLst/>
            </a:prstGeom>
          </p:spPr>
        </p:pic>
      </p:grpSp>
      <p:grpSp>
        <p:nvGrpSpPr>
          <p:cNvPr id="39" name="Group 38"/>
          <p:cNvGrpSpPr/>
          <p:nvPr/>
        </p:nvGrpSpPr>
        <p:grpSpPr>
          <a:xfrm>
            <a:off x="505143" y="2238459"/>
            <a:ext cx="4675453" cy="3957132"/>
            <a:chOff x="5615128" y="2125662"/>
            <a:chExt cx="4675453" cy="3957132"/>
          </a:xfrm>
        </p:grpSpPr>
        <p:pic>
          <p:nvPicPr>
            <p:cNvPr id="40" name="Picture 39"/>
            <p:cNvPicPr>
              <a:picLocks noChangeAspect="1"/>
            </p:cNvPicPr>
            <p:nvPr/>
          </p:nvPicPr>
          <p:blipFill>
            <a:blip r:embed="rId6"/>
            <a:stretch>
              <a:fillRect/>
            </a:stretch>
          </p:blipFill>
          <p:spPr>
            <a:xfrm>
              <a:off x="5615128" y="3568194"/>
              <a:ext cx="1322039" cy="2514600"/>
            </a:xfrm>
            <a:prstGeom prst="rect">
              <a:avLst/>
            </a:prstGeom>
          </p:spPr>
        </p:pic>
        <p:grpSp>
          <p:nvGrpSpPr>
            <p:cNvPr id="41" name="Group 40"/>
            <p:cNvGrpSpPr/>
            <p:nvPr/>
          </p:nvGrpSpPr>
          <p:grpSpPr>
            <a:xfrm>
              <a:off x="8275637" y="2125662"/>
              <a:ext cx="2014944" cy="1442532"/>
              <a:chOff x="2535116" y="1188747"/>
              <a:chExt cx="2014944" cy="1442532"/>
            </a:xfrm>
          </p:grpSpPr>
          <p:sp>
            <p:nvSpPr>
              <p:cNvPr id="45" name="Freeform 21"/>
              <p:cNvSpPr>
                <a:spLocks noChangeAspect="1" noEditPoints="1"/>
              </p:cNvSpPr>
              <p:nvPr/>
            </p:nvSpPr>
            <p:spPr bwMode="black">
              <a:xfrm>
                <a:off x="2535116" y="1188747"/>
                <a:ext cx="1646063" cy="1025610"/>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solidFill>
                <a:srgbClr val="505050"/>
              </a:solidFill>
              <a:ln>
                <a:noFill/>
              </a:ln>
            </p:spPr>
            <p:txBody>
              <a:bodyPr vert="horz" wrap="square" lIns="89621" tIns="44811" rIns="89621" bIns="44811" numCol="1" anchor="t" anchorCtr="0" compatLnSpc="1">
                <a:prstTxWarp prst="textNoShape">
                  <a:avLst/>
                </a:prstTxWarp>
              </a:bodyPr>
              <a:lstStyle/>
              <a:p>
                <a:pPr defTabSz="914185"/>
                <a:endParaRPr lang="en-US" dirty="0">
                  <a:solidFill>
                    <a:srgbClr val="FFFFFF"/>
                  </a:solidFill>
                </a:endParaRPr>
              </a:p>
            </p:txBody>
          </p:sp>
          <p:sp>
            <p:nvSpPr>
              <p:cNvPr id="46" name="Freeform 11"/>
              <p:cNvSpPr>
                <a:spLocks noEditPoints="1"/>
              </p:cNvSpPr>
              <p:nvPr/>
            </p:nvSpPr>
            <p:spPr bwMode="auto">
              <a:xfrm>
                <a:off x="3288386" y="1927860"/>
                <a:ext cx="1261674" cy="394900"/>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solidFill>
                <a:srgbClr val="505050"/>
              </a:solid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solidFill>
                    <a:srgbClr val="505050"/>
                  </a:solidFill>
                </a:endParaRPr>
              </a:p>
            </p:txBody>
          </p:sp>
          <p:sp>
            <p:nvSpPr>
              <p:cNvPr id="47" name="TextBox 46"/>
              <p:cNvSpPr txBox="1"/>
              <p:nvPr/>
            </p:nvSpPr>
            <p:spPr>
              <a:xfrm flipH="1">
                <a:off x="2738195" y="2409680"/>
                <a:ext cx="1811865" cy="221599"/>
              </a:xfrm>
              <a:prstGeom prst="rect">
                <a:avLst/>
              </a:prstGeom>
              <a:solidFill>
                <a:srgbClr val="505050"/>
              </a:solidFill>
            </p:spPr>
            <p:txBody>
              <a:bodyPr wrap="square" lIns="0" tIns="0" rIns="0" bIns="0" rtlCol="0">
                <a:spAutoFit/>
              </a:bodyPr>
              <a:lstStyle/>
              <a:p>
                <a:pPr algn="ctr">
                  <a:lnSpc>
                    <a:spcPct val="90000"/>
                  </a:lnSpc>
                  <a:spcAft>
                    <a:spcPts val="600"/>
                  </a:spcAft>
                </a:pPr>
                <a:r>
                  <a:rPr lang="en-US" sz="1600" dirty="0" smtClean="0">
                    <a:solidFill>
                      <a:srgbClr val="FFFFFF"/>
                    </a:solidFill>
                  </a:rPr>
                  <a:t>MDM server</a:t>
                </a:r>
                <a:endParaRPr lang="en-US" sz="2000" dirty="0" smtClean="0">
                  <a:solidFill>
                    <a:srgbClr val="FFFFFF"/>
                  </a:solidFill>
                </a:endParaRPr>
              </a:p>
            </p:txBody>
          </p:sp>
        </p:grpSp>
        <p:sp>
          <p:nvSpPr>
            <p:cNvPr id="42" name="Down Arrow 41"/>
            <p:cNvSpPr/>
            <p:nvPr/>
          </p:nvSpPr>
          <p:spPr bwMode="auto">
            <a:xfrm rot="3190445">
              <a:off x="7159158" y="3106963"/>
              <a:ext cx="499411" cy="1227376"/>
            </a:xfrm>
            <a:prstGeom prst="down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pic>
          <p:nvPicPr>
            <p:cNvPr id="43" name="Picture 42"/>
            <p:cNvPicPr>
              <a:picLocks noChangeAspect="1"/>
            </p:cNvPicPr>
            <p:nvPr/>
          </p:nvPicPr>
          <p:blipFill>
            <a:blip r:embed="rId7"/>
            <a:stretch>
              <a:fillRect/>
            </a:stretch>
          </p:blipFill>
          <p:spPr>
            <a:xfrm>
              <a:off x="6660942" y="2707225"/>
              <a:ext cx="552450" cy="552450"/>
            </a:xfrm>
            <a:prstGeom prst="rect">
              <a:avLst/>
            </a:prstGeom>
          </p:spPr>
        </p:pic>
        <p:sp>
          <p:nvSpPr>
            <p:cNvPr id="44" name="TextBox 43"/>
            <p:cNvSpPr txBox="1"/>
            <p:nvPr/>
          </p:nvSpPr>
          <p:spPr>
            <a:xfrm rot="19336986">
              <a:off x="6835930" y="3679585"/>
              <a:ext cx="176984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404040"/>
                      </a:gs>
                      <a:gs pos="30000">
                        <a:srgbClr val="404040"/>
                      </a:gs>
                    </a:gsLst>
                    <a:lin ang="5400000" scaled="0"/>
                  </a:gradFill>
                </a:rPr>
                <a:t>Here’s your cert!</a:t>
              </a:r>
            </a:p>
          </p:txBody>
        </p:sp>
      </p:grpSp>
      <p:pic>
        <p:nvPicPr>
          <p:cNvPr id="48" name="Picture 47"/>
          <p:cNvPicPr>
            <a:picLocks noChangeAspect="1"/>
          </p:cNvPicPr>
          <p:nvPr/>
        </p:nvPicPr>
        <p:blipFill>
          <a:blip r:embed="rId8"/>
          <a:stretch>
            <a:fillRect/>
          </a:stretch>
        </p:blipFill>
        <p:spPr>
          <a:xfrm>
            <a:off x="826733" y="2753753"/>
            <a:ext cx="4808334" cy="2284311"/>
          </a:xfrm>
          <a:prstGeom prst="rect">
            <a:avLst/>
          </a:prstGeom>
        </p:spPr>
      </p:pic>
    </p:spTree>
    <p:extLst>
      <p:ext uri="{BB962C8B-B14F-4D97-AF65-F5344CB8AC3E}">
        <p14:creationId xmlns:p14="http://schemas.microsoft.com/office/powerpoint/2010/main" val="594028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48"/>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54112" y="1765013"/>
            <a:ext cx="5624066" cy="3810274"/>
          </a:xfrm>
        </p:spPr>
        <p:txBody>
          <a:bodyPr/>
          <a:lstStyle/>
          <a:p>
            <a:pPr marL="342900" lvl="1" indent="0">
              <a:buClr>
                <a:srgbClr val="404040"/>
              </a:buClr>
              <a:buNone/>
            </a:pPr>
            <a:r>
              <a:rPr lang="en-US" sz="3200" dirty="0" smtClean="0">
                <a:gradFill>
                  <a:gsLst>
                    <a:gs pos="20354">
                      <a:srgbClr val="00188F"/>
                    </a:gs>
                    <a:gs pos="40000">
                      <a:srgbClr val="00188F"/>
                    </a:gs>
                  </a:gsLst>
                  <a:lin ang="5400000" scaled="0"/>
                </a:gradFill>
                <a:latin typeface="Segoe UI Light"/>
              </a:rPr>
              <a:t>Auto </a:t>
            </a:r>
            <a:r>
              <a:rPr lang="en-US" sz="3200" dirty="0">
                <a:gradFill>
                  <a:gsLst>
                    <a:gs pos="20354">
                      <a:srgbClr val="00188F"/>
                    </a:gs>
                    <a:gs pos="40000">
                      <a:srgbClr val="00188F"/>
                    </a:gs>
                  </a:gsLst>
                  <a:lin ang="5400000" scaled="0"/>
                </a:gradFill>
                <a:latin typeface="Segoe UI Light"/>
              </a:rPr>
              <a:t>connect VPN</a:t>
            </a:r>
          </a:p>
          <a:p>
            <a:pPr marL="342900" lvl="1" indent="0">
              <a:buNone/>
            </a:pPr>
            <a:endParaRPr lang="en-US" sz="3200" dirty="0" smtClean="0">
              <a:gradFill>
                <a:gsLst>
                  <a:gs pos="20354">
                    <a:schemeClr val="tx2"/>
                  </a:gs>
                  <a:gs pos="40000">
                    <a:schemeClr val="tx2"/>
                  </a:gs>
                </a:gsLst>
                <a:lin ang="5400000" scaled="0"/>
              </a:gradFill>
              <a:latin typeface="+mj-lt"/>
            </a:endParaRPr>
          </a:p>
          <a:p>
            <a:pPr marL="342900" lvl="1" indent="0">
              <a:buNone/>
            </a:pPr>
            <a:r>
              <a:rPr lang="en-US" sz="3200" dirty="0" smtClean="0">
                <a:gradFill>
                  <a:gsLst>
                    <a:gs pos="20354">
                      <a:schemeClr val="tx2"/>
                    </a:gs>
                    <a:gs pos="40000">
                      <a:schemeClr val="tx2"/>
                    </a:gs>
                  </a:gsLst>
                  <a:lin ang="5400000" scaled="0"/>
                </a:gradFill>
                <a:latin typeface="+mj-lt"/>
              </a:rPr>
              <a:t>VPN traffic filters</a:t>
            </a:r>
            <a:endParaRPr lang="en-US" sz="3200" dirty="0">
              <a:gradFill>
                <a:gsLst>
                  <a:gs pos="20354">
                    <a:schemeClr val="tx2"/>
                  </a:gs>
                  <a:gs pos="40000">
                    <a:schemeClr val="tx2"/>
                  </a:gs>
                </a:gsLst>
                <a:lin ang="5400000" scaled="0"/>
              </a:gradFill>
              <a:latin typeface="+mj-lt"/>
            </a:endParaRPr>
          </a:p>
          <a:p>
            <a:pPr marL="342900" lvl="1" indent="0">
              <a:buNone/>
            </a:pPr>
            <a:r>
              <a:rPr lang="en-US" sz="2800" spc="-102" dirty="0" smtClean="0">
                <a:ln w="3175">
                  <a:noFill/>
                </a:ln>
                <a:gradFill>
                  <a:gsLst>
                    <a:gs pos="1250">
                      <a:srgbClr val="404040"/>
                    </a:gs>
                    <a:gs pos="100000">
                      <a:srgbClr val="404040"/>
                    </a:gs>
                  </a:gsLst>
                  <a:lin ang="5400000" scaled="0"/>
                </a:gradFill>
                <a:latin typeface="Segoe UI Light"/>
                <a:cs typeface="Segoe UI" pitchFamily="34" charset="0"/>
              </a:rPr>
              <a:t>	Application based filters</a:t>
            </a:r>
          </a:p>
          <a:p>
            <a:pPr marL="342900" lvl="1" indent="0">
              <a:buNone/>
            </a:pPr>
            <a:endParaRPr lang="en-US" sz="3200" spc="-102" dirty="0">
              <a:ln w="3175">
                <a:noFill/>
              </a:ln>
              <a:latin typeface="+mj-lt"/>
              <a:cs typeface="Segoe UI" pitchFamily="34" charset="0"/>
            </a:endParaRPr>
          </a:p>
          <a:p>
            <a:pPr marL="342900" lvl="1" indent="0">
              <a:buClr>
                <a:srgbClr val="404040"/>
              </a:buClr>
              <a:buNone/>
            </a:pPr>
            <a:r>
              <a:rPr lang="en-US" sz="3200" dirty="0">
                <a:gradFill>
                  <a:gsLst>
                    <a:gs pos="20354">
                      <a:srgbClr val="00188F"/>
                    </a:gs>
                    <a:gs pos="40000">
                      <a:srgbClr val="00188F"/>
                    </a:gs>
                  </a:gsLst>
                  <a:lin ang="5400000" scaled="0"/>
                </a:gradFill>
                <a:latin typeface="Segoe UI Light"/>
              </a:rPr>
              <a:t>Unified platform</a:t>
            </a:r>
          </a:p>
          <a:p>
            <a:pPr marL="342900" lvl="1" indent="0">
              <a:buClr>
                <a:srgbClr val="404040"/>
              </a:buClr>
              <a:buNone/>
            </a:pPr>
            <a:r>
              <a:rPr lang="en-US" sz="3200" spc="-102" dirty="0">
                <a:ln w="3175">
                  <a:noFill/>
                </a:ln>
                <a:gradFill>
                  <a:gsLst>
                    <a:gs pos="1250">
                      <a:srgbClr val="FFFFFF"/>
                    </a:gs>
                    <a:gs pos="100000">
                      <a:srgbClr val="FFFFFF"/>
                    </a:gs>
                  </a:gsLst>
                  <a:lin ang="5400000" scaled="0"/>
                </a:gradFill>
                <a:latin typeface="Segoe UI Light"/>
                <a:cs typeface="Segoe UI" pitchFamily="34" charset="0"/>
              </a:rPr>
              <a:t>	</a:t>
            </a:r>
            <a:r>
              <a:rPr lang="en-US" sz="2800" spc="-102" dirty="0">
                <a:ln w="3175">
                  <a:noFill/>
                </a:ln>
                <a:gradFill>
                  <a:gsLst>
                    <a:gs pos="1250">
                      <a:srgbClr val="404040"/>
                    </a:gs>
                    <a:gs pos="100000">
                      <a:srgbClr val="404040"/>
                    </a:gs>
                  </a:gsLst>
                  <a:lin ang="5400000" scaled="0"/>
                </a:gradFill>
                <a:latin typeface="Segoe UI Light"/>
                <a:cs typeface="Segoe UI" pitchFamily="34" charset="0"/>
              </a:rPr>
              <a:t>VPN: open to 3rd party </a:t>
            </a:r>
            <a:r>
              <a:rPr lang="en-US" sz="2800" spc="-102" dirty="0" smtClean="0">
                <a:ln w="3175">
                  <a:noFill/>
                </a:ln>
                <a:gradFill>
                  <a:gsLst>
                    <a:gs pos="1250">
                      <a:srgbClr val="404040"/>
                    </a:gs>
                    <a:gs pos="100000">
                      <a:srgbClr val="404040"/>
                    </a:gs>
                  </a:gsLst>
                  <a:lin ang="5400000" scaled="0"/>
                </a:gradFill>
                <a:latin typeface="Segoe UI Light"/>
                <a:cs typeface="Segoe UI" pitchFamily="34" charset="0"/>
              </a:rPr>
              <a:t>plug-ins</a:t>
            </a:r>
            <a:endParaRPr lang="en-US" sz="2800" spc="-102" dirty="0">
              <a:ln w="3175">
                <a:noFill/>
              </a:ln>
              <a:gradFill>
                <a:gsLst>
                  <a:gs pos="1250">
                    <a:srgbClr val="404040"/>
                  </a:gs>
                  <a:gs pos="100000">
                    <a:srgbClr val="404040"/>
                  </a:gs>
                </a:gsLst>
                <a:lin ang="5400000" scaled="0"/>
              </a:gradFill>
              <a:latin typeface="Segoe UI Light"/>
              <a:cs typeface="Segoe UI" pitchFamily="34" charset="0"/>
            </a:endParaRPr>
          </a:p>
        </p:txBody>
      </p:sp>
      <p:sp>
        <p:nvSpPr>
          <p:cNvPr id="3" name="Title 2"/>
          <p:cNvSpPr>
            <a:spLocks noGrp="1"/>
          </p:cNvSpPr>
          <p:nvPr>
            <p:ph type="title"/>
          </p:nvPr>
        </p:nvSpPr>
        <p:spPr/>
        <p:txBody>
          <a:bodyPr/>
          <a:lstStyle/>
          <a:p>
            <a:r>
              <a:rPr lang="en-US" dirty="0" smtClean="0"/>
              <a:t>Better VPN management</a:t>
            </a:r>
            <a:endParaRPr lang="en-US" dirty="0"/>
          </a:p>
        </p:txBody>
      </p:sp>
      <p:sp>
        <p:nvSpPr>
          <p:cNvPr id="4" name="TextBox 3"/>
          <p:cNvSpPr txBox="1"/>
          <p:nvPr/>
        </p:nvSpPr>
        <p:spPr>
          <a:xfrm>
            <a:off x="277003" y="6316662"/>
            <a:ext cx="11887200" cy="544765"/>
          </a:xfrm>
          <a:prstGeom prst="rect">
            <a:avLst/>
          </a:prstGeom>
          <a:noFill/>
        </p:spPr>
        <p:txBody>
          <a:bodyPr wrap="square" lIns="182880" tIns="146304" rIns="182880" bIns="146304" rtlCol="0">
            <a:spAutoFit/>
          </a:bodyPr>
          <a:lstStyle/>
          <a:p>
            <a:pPr>
              <a:lnSpc>
                <a:spcPct val="90000"/>
              </a:lnSpc>
              <a:spcAft>
                <a:spcPts val="600"/>
              </a:spcAft>
            </a:pPr>
            <a:r>
              <a:rPr lang="en-US" spc="-102" dirty="0" smtClean="0">
                <a:ln w="3175">
                  <a:noFill/>
                </a:ln>
                <a:gradFill>
                  <a:gsLst>
                    <a:gs pos="1250">
                      <a:srgbClr val="404040"/>
                    </a:gs>
                    <a:gs pos="100000">
                      <a:srgbClr val="404040"/>
                    </a:gs>
                  </a:gsLst>
                  <a:lin ang="5400000" scaled="0"/>
                </a:gradFill>
                <a:latin typeface="Segoe UI Light"/>
                <a:cs typeface="Segoe UI" pitchFamily="34" charset="0"/>
              </a:rPr>
              <a:t>Refer to //Build video session on </a:t>
            </a:r>
            <a:r>
              <a:rPr lang="en-US" spc="-102" dirty="0">
                <a:ln w="3175">
                  <a:noFill/>
                </a:ln>
                <a:gradFill>
                  <a:gsLst>
                    <a:gs pos="1250">
                      <a:srgbClr val="404040"/>
                    </a:gs>
                    <a:gs pos="100000">
                      <a:srgbClr val="404040"/>
                    </a:gs>
                  </a:gsLst>
                  <a:lin ang="5400000" scaled="0"/>
                </a:gradFill>
                <a:latin typeface="Segoe UI Light"/>
                <a:cs typeface="Segoe UI" pitchFamily="34" charset="0"/>
              </a:rPr>
              <a:t>“Secure Enterprise Network Access and VPN” by Aman Arneja </a:t>
            </a:r>
            <a:r>
              <a:rPr lang="en-US" spc="-102" dirty="0" smtClean="0">
                <a:ln w="3175">
                  <a:noFill/>
                </a:ln>
                <a:gradFill>
                  <a:gsLst>
                    <a:gs pos="1250">
                      <a:srgbClr val="404040"/>
                    </a:gs>
                    <a:gs pos="100000">
                      <a:srgbClr val="404040"/>
                    </a:gs>
                  </a:gsLst>
                  <a:lin ang="5400000" scaled="0"/>
                </a:gradFill>
                <a:latin typeface="Segoe UI Light"/>
                <a:cs typeface="Segoe UI" pitchFamily="34" charset="0"/>
              </a:rPr>
              <a:t>for more info</a:t>
            </a:r>
            <a:endParaRPr lang="en-US" spc="-102" dirty="0">
              <a:ln w="3175">
                <a:noFill/>
              </a:ln>
              <a:gradFill>
                <a:gsLst>
                  <a:gs pos="1250">
                    <a:srgbClr val="404040"/>
                  </a:gs>
                  <a:gs pos="100000">
                    <a:srgbClr val="404040"/>
                  </a:gs>
                </a:gsLst>
                <a:lin ang="5400000" scaled="0"/>
              </a:gradFill>
              <a:latin typeface="Segoe UI Light"/>
              <a:cs typeface="Segoe U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29" y="1406294"/>
            <a:ext cx="5789838" cy="4485565"/>
          </a:xfrm>
          <a:prstGeom prst="rect">
            <a:avLst/>
          </a:prstGeom>
          <a:ln>
            <a:solidFill>
              <a:schemeClr val="tx1"/>
            </a:solidFill>
          </a:ln>
        </p:spPr>
      </p:pic>
      <p:grpSp>
        <p:nvGrpSpPr>
          <p:cNvPr id="5" name="Group 4"/>
          <p:cNvGrpSpPr/>
          <p:nvPr/>
        </p:nvGrpSpPr>
        <p:grpSpPr>
          <a:xfrm>
            <a:off x="3779837" y="1429347"/>
            <a:ext cx="2133600" cy="4007631"/>
            <a:chOff x="1112837" y="1242231"/>
            <a:chExt cx="2743200" cy="4898572"/>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837" y="1242231"/>
              <a:ext cx="2743200" cy="4898572"/>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098" y="1643001"/>
              <a:ext cx="2252679" cy="3786215"/>
            </a:xfrm>
            <a:prstGeom prst="rect">
              <a:avLst/>
            </a:prstGeom>
          </p:spPr>
        </p:pic>
      </p:grpSp>
    </p:spTree>
    <p:extLst>
      <p:ext uri="{BB962C8B-B14F-4D97-AF65-F5344CB8AC3E}">
        <p14:creationId xmlns:p14="http://schemas.microsoft.com/office/powerpoint/2010/main" val="2301194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77825" y="1820862"/>
            <a:ext cx="6083780" cy="2320635"/>
          </a:xfrm>
        </p:spPr>
        <p:txBody>
          <a:bodyPr/>
          <a:lstStyle/>
          <a:p>
            <a:pPr marL="342900" lvl="1" indent="0">
              <a:buNone/>
            </a:pPr>
            <a:r>
              <a:rPr lang="en-US" sz="3200" dirty="0" smtClean="0">
                <a:gradFill>
                  <a:gsLst>
                    <a:gs pos="20354">
                      <a:schemeClr val="tx2"/>
                    </a:gs>
                    <a:gs pos="40000">
                      <a:schemeClr val="tx2"/>
                    </a:gs>
                  </a:gsLst>
                  <a:lin ang="5400000" scaled="0"/>
                </a:gradFill>
                <a:latin typeface="+mj-lt"/>
              </a:rPr>
              <a:t>MDM evaluates compliance</a:t>
            </a:r>
            <a:endParaRPr lang="en-US" sz="3200" dirty="0">
              <a:gradFill>
                <a:gsLst>
                  <a:gs pos="20354">
                    <a:schemeClr val="tx2"/>
                  </a:gs>
                  <a:gs pos="40000">
                    <a:schemeClr val="tx2"/>
                  </a:gs>
                </a:gsLst>
                <a:lin ang="5400000" scaled="0"/>
              </a:gradFill>
              <a:latin typeface="+mj-lt"/>
            </a:endParaRPr>
          </a:p>
          <a:p>
            <a:pPr marL="219402" indent="0">
              <a:buNone/>
            </a:pPr>
            <a:r>
              <a:rPr lang="en-US" sz="3200" dirty="0" smtClean="0">
                <a:gradFill>
                  <a:gsLst>
                    <a:gs pos="20354">
                      <a:schemeClr val="tx2"/>
                    </a:gs>
                    <a:gs pos="40000">
                      <a:schemeClr val="tx2"/>
                    </a:gs>
                  </a:gsLst>
                  <a:lin ang="5400000" scaled="0"/>
                </a:gradFill>
              </a:rPr>
              <a:t> </a:t>
            </a:r>
          </a:p>
          <a:p>
            <a:pPr marL="219402" indent="0">
              <a:buNone/>
            </a:pPr>
            <a:r>
              <a:rPr lang="en-US" sz="3200" dirty="0">
                <a:gradFill>
                  <a:gsLst>
                    <a:gs pos="20354">
                      <a:schemeClr val="tx2"/>
                    </a:gs>
                    <a:gs pos="40000">
                      <a:schemeClr val="tx2"/>
                    </a:gs>
                  </a:gsLst>
                  <a:lin ang="5400000" scaled="0"/>
                </a:gradFill>
              </a:rPr>
              <a:t> </a:t>
            </a:r>
            <a:r>
              <a:rPr lang="en-US" sz="3200" dirty="0" smtClean="0">
                <a:gradFill>
                  <a:gsLst>
                    <a:gs pos="20354">
                      <a:schemeClr val="tx2"/>
                    </a:gs>
                    <a:gs pos="40000">
                      <a:schemeClr val="tx2"/>
                    </a:gs>
                  </a:gsLst>
                  <a:lin ang="5400000" scaled="0"/>
                </a:gradFill>
              </a:rPr>
              <a:t>Device </a:t>
            </a:r>
            <a:r>
              <a:rPr lang="en-US" sz="3200" dirty="0">
                <a:gradFill>
                  <a:gsLst>
                    <a:gs pos="20354">
                      <a:schemeClr val="tx2"/>
                    </a:gs>
                    <a:gs pos="40000">
                      <a:schemeClr val="tx2"/>
                    </a:gs>
                  </a:gsLst>
                  <a:lin ang="5400000" scaled="0"/>
                </a:gradFill>
              </a:rPr>
              <a:t>health </a:t>
            </a:r>
            <a:r>
              <a:rPr lang="en-US" sz="3200" dirty="0" smtClean="0">
                <a:gradFill>
                  <a:gsLst>
                    <a:gs pos="20354">
                      <a:schemeClr val="tx2"/>
                    </a:gs>
                    <a:gs pos="40000">
                      <a:schemeClr val="tx2"/>
                    </a:gs>
                  </a:gsLst>
                  <a:lin ang="5400000" scaled="0"/>
                </a:gradFill>
              </a:rPr>
              <a:t>attestation state</a:t>
            </a:r>
            <a:endParaRPr lang="en-US" sz="3200" dirty="0">
              <a:gradFill>
                <a:gsLst>
                  <a:gs pos="20354">
                    <a:schemeClr val="tx2"/>
                  </a:gs>
                  <a:gs pos="40000">
                    <a:schemeClr val="tx2"/>
                  </a:gs>
                </a:gsLst>
                <a:lin ang="5400000" scaled="0"/>
              </a:gradFill>
            </a:endParaRPr>
          </a:p>
          <a:p>
            <a:pPr marL="219402" indent="0">
              <a:buNone/>
            </a:pPr>
            <a:r>
              <a:rPr lang="en-US" sz="3600" dirty="0">
                <a:gradFill>
                  <a:gsLst>
                    <a:gs pos="20354">
                      <a:srgbClr val="47D8FF"/>
                    </a:gs>
                    <a:gs pos="40000">
                      <a:srgbClr val="47D8FF"/>
                    </a:gs>
                  </a:gsLst>
                  <a:lin ang="5400000" scaled="0"/>
                </a:gradFill>
              </a:rPr>
              <a:t>	</a:t>
            </a:r>
            <a:r>
              <a:rPr lang="en-US" sz="2800" spc="-102" dirty="0">
                <a:ln w="3175">
                  <a:noFill/>
                </a:ln>
                <a:cs typeface="Segoe UI" pitchFamily="34" charset="0"/>
              </a:rPr>
              <a:t>Windows</a:t>
            </a:r>
            <a:r>
              <a:rPr lang="en-US" sz="2800" dirty="0">
                <a:solidFill>
                  <a:schemeClr val="tx1"/>
                </a:solidFill>
                <a:latin typeface="Segoe UI Light" panose="020B0502040204020203" pitchFamily="34" charset="0"/>
                <a:cs typeface="Segoe UI Light" panose="020B0502040204020203" pitchFamily="34" charset="0"/>
              </a:rPr>
              <a:t> </a:t>
            </a:r>
            <a:r>
              <a:rPr lang="en-US" sz="2800" spc="-102" dirty="0">
                <a:ln w="3175">
                  <a:noFill/>
                </a:ln>
                <a:cs typeface="Segoe UI" pitchFamily="34" charset="0"/>
              </a:rPr>
              <a:t>health attestation service</a:t>
            </a:r>
            <a:r>
              <a:rPr lang="en-US" sz="2800" dirty="0">
                <a:solidFill>
                  <a:schemeClr val="tx1"/>
                </a:solidFill>
                <a:latin typeface="Segoe UI Light" panose="020B0502040204020203" pitchFamily="34" charset="0"/>
                <a:cs typeface="Segoe UI Light" panose="020B0502040204020203" pitchFamily="34" charset="0"/>
              </a:rPr>
              <a:t> </a:t>
            </a:r>
          </a:p>
        </p:txBody>
      </p:sp>
      <p:sp>
        <p:nvSpPr>
          <p:cNvPr id="3" name="Title 2"/>
          <p:cNvSpPr>
            <a:spLocks noGrp="1"/>
          </p:cNvSpPr>
          <p:nvPr>
            <p:ph type="title"/>
          </p:nvPr>
        </p:nvSpPr>
        <p:spPr>
          <a:xfrm>
            <a:off x="151245" y="149745"/>
            <a:ext cx="11889564" cy="917575"/>
          </a:xfrm>
        </p:spPr>
        <p:txBody>
          <a:bodyPr/>
          <a:lstStyle/>
          <a:p>
            <a:r>
              <a:rPr lang="en-US" dirty="0" smtClean="0"/>
              <a:t>Need access? Prove you’re healthy</a:t>
            </a:r>
            <a:endParaRPr lang="en-US" dirty="0"/>
          </a:p>
        </p:txBody>
      </p:sp>
      <p:sp>
        <p:nvSpPr>
          <p:cNvPr id="4" name="TextBox 3"/>
          <p:cNvSpPr txBox="1"/>
          <p:nvPr/>
        </p:nvSpPr>
        <p:spPr>
          <a:xfrm>
            <a:off x="0" y="6450375"/>
            <a:ext cx="12542837" cy="517065"/>
          </a:xfrm>
          <a:prstGeom prst="rect">
            <a:avLst/>
          </a:prstGeom>
          <a:noFill/>
        </p:spPr>
        <p:txBody>
          <a:bodyPr wrap="square" lIns="182880" tIns="146304" rIns="182880" bIns="146304" rtlCol="0">
            <a:spAutoFit/>
          </a:bodyPr>
          <a:lstStyle/>
          <a:p>
            <a:pPr>
              <a:lnSpc>
                <a:spcPct val="90000"/>
              </a:lnSpc>
              <a:spcAft>
                <a:spcPts val="600"/>
              </a:spcAft>
            </a:pPr>
            <a:r>
              <a:rPr lang="en-US" sz="1600" spc="-102" dirty="0">
                <a:ln w="3175">
                  <a:noFill/>
                </a:ln>
                <a:solidFill>
                  <a:srgbClr val="525252"/>
                </a:solidFill>
                <a:latin typeface="Segoe UI Light"/>
                <a:cs typeface="Segoe UI" pitchFamily="34" charset="0"/>
              </a:rPr>
              <a:t>Refer session @ </a:t>
            </a:r>
            <a:r>
              <a:rPr lang="en-US" sz="1600" b="1" spc="-102" dirty="0">
                <a:ln w="3175">
                  <a:noFill/>
                </a:ln>
                <a:solidFill>
                  <a:srgbClr val="525252"/>
                </a:solidFill>
                <a:latin typeface="Segoe UI Light"/>
                <a:cs typeface="Segoe UI" pitchFamily="34" charset="0"/>
              </a:rPr>
              <a:t>Microsoft Ignite </a:t>
            </a:r>
            <a:r>
              <a:rPr lang="en-US" sz="1600" spc="-102" dirty="0">
                <a:ln w="3175">
                  <a:noFill/>
                </a:ln>
                <a:solidFill>
                  <a:srgbClr val="525252"/>
                </a:solidFill>
                <a:latin typeface="Segoe UI Light"/>
                <a:cs typeface="Segoe UI" pitchFamily="34" charset="0"/>
              </a:rPr>
              <a:t>on “Securing Access to Microsoft Exchange and SharePoint Online services with Microsoft Intune“ by Dilip Radhakrishnan &amp; Chris Green</a:t>
            </a:r>
          </a:p>
        </p:txBody>
      </p:sp>
      <p:grpSp>
        <p:nvGrpSpPr>
          <p:cNvPr id="83" name="Group 82"/>
          <p:cNvGrpSpPr/>
          <p:nvPr/>
        </p:nvGrpSpPr>
        <p:grpSpPr>
          <a:xfrm>
            <a:off x="579437" y="1820862"/>
            <a:ext cx="5157519" cy="2436583"/>
            <a:chOff x="468488" y="2283449"/>
            <a:chExt cx="5157519" cy="2436583"/>
          </a:xfrm>
        </p:grpSpPr>
        <p:grpSp>
          <p:nvGrpSpPr>
            <p:cNvPr id="96" name="Group 95"/>
            <p:cNvGrpSpPr/>
            <p:nvPr/>
          </p:nvGrpSpPr>
          <p:grpSpPr>
            <a:xfrm>
              <a:off x="2284201" y="2958997"/>
              <a:ext cx="2029746" cy="363802"/>
              <a:chOff x="6744375" y="5369811"/>
              <a:chExt cx="2851831" cy="573804"/>
            </a:xfrm>
          </p:grpSpPr>
          <p:cxnSp>
            <p:nvCxnSpPr>
              <p:cNvPr id="120" name="Straight Arrow Connector 119"/>
              <p:cNvCxnSpPr/>
              <p:nvPr/>
            </p:nvCxnSpPr>
            <p:spPr>
              <a:xfrm flipH="1">
                <a:off x="6744375" y="5535035"/>
                <a:ext cx="2851831" cy="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flipH="1">
                <a:off x="7195450" y="5791266"/>
                <a:ext cx="1920240" cy="152349"/>
              </a:xfrm>
              <a:prstGeom prst="rect">
                <a:avLst/>
              </a:prstGeom>
              <a:noFill/>
            </p:spPr>
            <p:txBody>
              <a:bodyPr wrap="square" lIns="0" tIns="0" rIns="0" bIns="0" rtlCol="0">
                <a:spAutoFit/>
              </a:bodyPr>
              <a:lstStyle/>
              <a:p>
                <a:pPr algn="ctr">
                  <a:lnSpc>
                    <a:spcPct val="90000"/>
                  </a:lnSpc>
                  <a:spcAft>
                    <a:spcPts val="600"/>
                  </a:spcAft>
                </a:pPr>
                <a:r>
                  <a:rPr lang="en-US" sz="1100" dirty="0" smtClean="0">
                    <a:gradFill>
                      <a:gsLst>
                        <a:gs pos="2917">
                          <a:srgbClr val="505050"/>
                        </a:gs>
                        <a:gs pos="30000">
                          <a:srgbClr val="505050"/>
                        </a:gs>
                      </a:gsLst>
                      <a:lin ang="5400000" scaled="0"/>
                    </a:gradFill>
                  </a:rPr>
                  <a:t>Access please</a:t>
                </a:r>
                <a:endParaRPr lang="en-US" sz="1400" dirty="0" smtClean="0">
                  <a:gradFill>
                    <a:gsLst>
                      <a:gs pos="2917">
                        <a:srgbClr val="505050"/>
                      </a:gs>
                      <a:gs pos="30000">
                        <a:srgbClr val="505050"/>
                      </a:gs>
                    </a:gsLst>
                    <a:lin ang="5400000" scaled="0"/>
                  </a:gradFill>
                </a:endParaRPr>
              </a:p>
            </p:txBody>
          </p:sp>
          <p:sp>
            <p:nvSpPr>
              <p:cNvPr id="122" name="TextBox 121"/>
              <p:cNvSpPr txBox="1"/>
              <p:nvPr/>
            </p:nvSpPr>
            <p:spPr>
              <a:xfrm flipH="1">
                <a:off x="7987410" y="5369811"/>
                <a:ext cx="365760" cy="365760"/>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a:lnSpc>
                    <a:spcPct val="90000"/>
                  </a:lnSpc>
                  <a:spcAft>
                    <a:spcPts val="600"/>
                  </a:spcAft>
                </a:pPr>
                <a:r>
                  <a:rPr lang="en-US" dirty="0" smtClean="0">
                    <a:solidFill>
                      <a:srgbClr val="505050"/>
                    </a:solidFill>
                  </a:rPr>
                  <a:t>1</a:t>
                </a:r>
                <a:endParaRPr lang="en-US" sz="2400" dirty="0" smtClean="0">
                  <a:solidFill>
                    <a:srgbClr val="505050"/>
                  </a:solidFill>
                </a:endParaRPr>
              </a:p>
            </p:txBody>
          </p:sp>
        </p:grpSp>
        <p:sp>
          <p:nvSpPr>
            <p:cNvPr id="97" name="Freeform 20"/>
            <p:cNvSpPr>
              <a:spLocks noEditPoints="1"/>
            </p:cNvSpPr>
            <p:nvPr/>
          </p:nvSpPr>
          <p:spPr bwMode="black">
            <a:xfrm>
              <a:off x="1477072" y="3183053"/>
              <a:ext cx="727923" cy="492218"/>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004B50"/>
            </a:solidFill>
            <a:extLst/>
          </p:spPr>
          <p:txBody>
            <a:bodyPr vert="horz" wrap="square" lIns="82305" tIns="41153" rIns="82305" bIns="41153" numCol="1" anchor="t" anchorCtr="0" compatLnSpc="1">
              <a:prstTxWarp prst="textNoShape">
                <a:avLst/>
              </a:prstTxWarp>
            </a:bodyPr>
            <a:lstStyle/>
            <a:p>
              <a:endParaRPr lang="en-US" sz="900" dirty="0">
                <a:solidFill>
                  <a:srgbClr val="FFFFFF"/>
                </a:solidFill>
              </a:endParaRPr>
            </a:p>
          </p:txBody>
        </p:sp>
        <p:grpSp>
          <p:nvGrpSpPr>
            <p:cNvPr id="98" name="Group 97"/>
            <p:cNvGrpSpPr/>
            <p:nvPr/>
          </p:nvGrpSpPr>
          <p:grpSpPr>
            <a:xfrm>
              <a:off x="2284201" y="3662637"/>
              <a:ext cx="2029746" cy="338169"/>
              <a:chOff x="6744375" y="4498560"/>
              <a:chExt cx="2851831" cy="533374"/>
            </a:xfrm>
          </p:grpSpPr>
          <p:cxnSp>
            <p:nvCxnSpPr>
              <p:cNvPr id="117" name="Straight Arrow Connector 116"/>
              <p:cNvCxnSpPr/>
              <p:nvPr/>
            </p:nvCxnSpPr>
            <p:spPr>
              <a:xfrm flipH="1">
                <a:off x="6744375" y="4681440"/>
                <a:ext cx="2851831" cy="0"/>
              </a:xfrm>
              <a:prstGeom prst="straightConnector1">
                <a:avLst/>
              </a:prstGeom>
              <a:ln w="7620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flipH="1">
                <a:off x="7987410" y="4498560"/>
                <a:ext cx="365760" cy="365760"/>
              </a:xfrm>
              <a:prstGeom prst="ellipse">
                <a:avLst/>
              </a:prstGeom>
              <a:solidFill>
                <a:schemeClr val="bg1">
                  <a:lumMod val="95000"/>
                </a:schemeClr>
              </a:solidFill>
              <a:ln w="57150">
                <a:solidFill>
                  <a:schemeClr val="bg2">
                    <a:lumMod val="50000"/>
                  </a:schemeClr>
                </a:solidFill>
              </a:ln>
            </p:spPr>
            <p:txBody>
              <a:bodyPr wrap="square" lIns="0" tIns="0" rIns="0" bIns="0" rtlCol="0">
                <a:spAutoFit/>
              </a:bodyPr>
              <a:lstStyle/>
              <a:p>
                <a:pPr algn="ctr">
                  <a:lnSpc>
                    <a:spcPct val="90000"/>
                  </a:lnSpc>
                  <a:spcAft>
                    <a:spcPts val="600"/>
                  </a:spcAft>
                </a:pPr>
                <a:r>
                  <a:rPr lang="en-US" dirty="0" smtClean="0">
                    <a:solidFill>
                      <a:srgbClr val="505050"/>
                    </a:solidFill>
                  </a:rPr>
                  <a:t>2</a:t>
                </a:r>
                <a:endParaRPr lang="en-US" sz="2400" dirty="0" smtClean="0">
                  <a:solidFill>
                    <a:srgbClr val="505050"/>
                  </a:solidFill>
                </a:endParaRPr>
              </a:p>
            </p:txBody>
          </p:sp>
          <p:sp>
            <p:nvSpPr>
              <p:cNvPr id="119" name="TextBox 118"/>
              <p:cNvSpPr txBox="1"/>
              <p:nvPr/>
            </p:nvSpPr>
            <p:spPr>
              <a:xfrm flipH="1">
                <a:off x="7195450" y="4879585"/>
                <a:ext cx="1920240" cy="152349"/>
              </a:xfrm>
              <a:prstGeom prst="rect">
                <a:avLst/>
              </a:prstGeom>
              <a:noFill/>
            </p:spPr>
            <p:txBody>
              <a:bodyPr wrap="square" lIns="0" tIns="0" rIns="0" bIns="0" rtlCol="0">
                <a:spAutoFit/>
              </a:bodyPr>
              <a:lstStyle/>
              <a:p>
                <a:pPr algn="ctr">
                  <a:lnSpc>
                    <a:spcPct val="90000"/>
                  </a:lnSpc>
                  <a:spcAft>
                    <a:spcPts val="600"/>
                  </a:spcAft>
                </a:pPr>
                <a:r>
                  <a:rPr lang="en-US" sz="1100" dirty="0" smtClean="0">
                    <a:gradFill>
                      <a:gsLst>
                        <a:gs pos="2917">
                          <a:srgbClr val="505050"/>
                        </a:gs>
                        <a:gs pos="30000">
                          <a:srgbClr val="505050"/>
                        </a:gs>
                      </a:gsLst>
                      <a:lin ang="5400000" scaled="0"/>
                    </a:gradFill>
                  </a:rPr>
                  <a:t>You’re in</a:t>
                </a:r>
                <a:endParaRPr lang="en-US" sz="1400" dirty="0" smtClean="0">
                  <a:gradFill>
                    <a:gsLst>
                      <a:gs pos="2917">
                        <a:srgbClr val="505050"/>
                      </a:gs>
                      <a:gs pos="30000">
                        <a:srgbClr val="505050"/>
                      </a:gs>
                    </a:gsLst>
                    <a:lin ang="5400000" scaled="0"/>
                  </a:gradFill>
                </a:endParaRPr>
              </a:p>
            </p:txBody>
          </p:sp>
        </p:grpSp>
        <p:grpSp>
          <p:nvGrpSpPr>
            <p:cNvPr id="99" name="Group 98"/>
            <p:cNvGrpSpPr/>
            <p:nvPr/>
          </p:nvGrpSpPr>
          <p:grpSpPr>
            <a:xfrm>
              <a:off x="1681828" y="3254962"/>
              <a:ext cx="259656" cy="248087"/>
              <a:chOff x="7791057" y="5243520"/>
              <a:chExt cx="850382" cy="776768"/>
            </a:xfrm>
            <a:solidFill>
              <a:schemeClr val="tx1">
                <a:lumMod val="60000"/>
                <a:lumOff val="40000"/>
              </a:schemeClr>
            </a:solidFill>
          </p:grpSpPr>
          <p:sp>
            <p:nvSpPr>
              <p:cNvPr id="113" name="Oval 112"/>
              <p:cNvSpPr/>
              <p:nvPr/>
            </p:nvSpPr>
            <p:spPr bwMode="auto">
              <a:xfrm>
                <a:off x="7975075" y="5439278"/>
                <a:ext cx="473264" cy="451934"/>
              </a:xfrm>
              <a:prstGeom prst="ellipse">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Freeform 115"/>
              <p:cNvSpPr/>
              <p:nvPr/>
            </p:nvSpPr>
            <p:spPr bwMode="auto">
              <a:xfrm>
                <a:off x="7791057" y="5243520"/>
                <a:ext cx="850382" cy="776768"/>
              </a:xfrm>
              <a:custGeom>
                <a:avLst/>
                <a:gdLst>
                  <a:gd name="connsiteX0" fmla="*/ 427767 w 850382"/>
                  <a:gd name="connsiteY0" fmla="*/ 373083 h 776768"/>
                  <a:gd name="connsiteX1" fmla="*/ 364605 w 850382"/>
                  <a:gd name="connsiteY1" fmla="*/ 436245 h 776768"/>
                  <a:gd name="connsiteX2" fmla="*/ 427767 w 850382"/>
                  <a:gd name="connsiteY2" fmla="*/ 499407 h 776768"/>
                  <a:gd name="connsiteX3" fmla="*/ 490929 w 850382"/>
                  <a:gd name="connsiteY3" fmla="*/ 436245 h 776768"/>
                  <a:gd name="connsiteX4" fmla="*/ 427767 w 850382"/>
                  <a:gd name="connsiteY4" fmla="*/ 373083 h 776768"/>
                  <a:gd name="connsiteX5" fmla="*/ 345092 w 850382"/>
                  <a:gd name="connsiteY5" fmla="*/ 0 h 776768"/>
                  <a:gd name="connsiteX6" fmla="*/ 311662 w 850382"/>
                  <a:gd name="connsiteY6" fmla="*/ 22539 h 776768"/>
                  <a:gd name="connsiteX7" fmla="*/ 262612 w 850382"/>
                  <a:gd name="connsiteY7" fmla="*/ 140956 h 776768"/>
                  <a:gd name="connsiteX8" fmla="*/ 430079 w 850382"/>
                  <a:gd name="connsiteY8" fmla="*/ 308423 h 776768"/>
                  <a:gd name="connsiteX9" fmla="*/ 597546 w 850382"/>
                  <a:gd name="connsiteY9" fmla="*/ 140956 h 776768"/>
                  <a:gd name="connsiteX10" fmla="*/ 548496 w 850382"/>
                  <a:gd name="connsiteY10" fmla="*/ 22539 h 776768"/>
                  <a:gd name="connsiteX11" fmla="*/ 538914 w 850382"/>
                  <a:gd name="connsiteY11" fmla="*/ 16079 h 776768"/>
                  <a:gd name="connsiteX12" fmla="*/ 553670 w 850382"/>
                  <a:gd name="connsiteY12" fmla="*/ 24088 h 776768"/>
                  <a:gd name="connsiteX13" fmla="*/ 654982 w 850382"/>
                  <a:gd name="connsiteY13" fmla="*/ 214634 h 776768"/>
                  <a:gd name="connsiteX14" fmla="*/ 636924 w 850382"/>
                  <a:gd name="connsiteY14" fmla="*/ 304079 h 776768"/>
                  <a:gd name="connsiteX15" fmla="*/ 627610 w 850382"/>
                  <a:gd name="connsiteY15" fmla="*/ 317894 h 776768"/>
                  <a:gd name="connsiteX16" fmla="*/ 666902 w 850382"/>
                  <a:gd name="connsiteY16" fmla="*/ 321855 h 776768"/>
                  <a:gd name="connsiteX17" fmla="*/ 850382 w 850382"/>
                  <a:gd name="connsiteY17" fmla="*/ 546977 h 776768"/>
                  <a:gd name="connsiteX18" fmla="*/ 847047 w 850382"/>
                  <a:gd name="connsiteY18" fmla="*/ 580056 h 776768"/>
                  <a:gd name="connsiteX19" fmla="*/ 837222 w 850382"/>
                  <a:gd name="connsiteY19" fmla="*/ 531387 h 776768"/>
                  <a:gd name="connsiteX20" fmla="*/ 682915 w 850382"/>
                  <a:gd name="connsiteY20" fmla="*/ 429105 h 776768"/>
                  <a:gd name="connsiteX21" fmla="*/ 515448 w 850382"/>
                  <a:gd name="connsiteY21" fmla="*/ 596572 h 776768"/>
                  <a:gd name="connsiteX22" fmla="*/ 682915 w 850382"/>
                  <a:gd name="connsiteY22" fmla="*/ 764039 h 776768"/>
                  <a:gd name="connsiteX23" fmla="*/ 710465 w 850382"/>
                  <a:gd name="connsiteY23" fmla="*/ 758477 h 776768"/>
                  <a:gd name="connsiteX24" fmla="*/ 710036 w 850382"/>
                  <a:gd name="connsiteY24" fmla="*/ 758710 h 776768"/>
                  <a:gd name="connsiteX25" fmla="*/ 620591 w 850382"/>
                  <a:gd name="connsiteY25" fmla="*/ 776768 h 776768"/>
                  <a:gd name="connsiteX26" fmla="*/ 458105 w 850382"/>
                  <a:gd name="connsiteY26" fmla="*/ 709464 h 776768"/>
                  <a:gd name="connsiteX27" fmla="*/ 425191 w 850382"/>
                  <a:gd name="connsiteY27" fmla="*/ 660647 h 776768"/>
                  <a:gd name="connsiteX28" fmla="*/ 392278 w 850382"/>
                  <a:gd name="connsiteY28" fmla="*/ 709464 h 776768"/>
                  <a:gd name="connsiteX29" fmla="*/ 229791 w 850382"/>
                  <a:gd name="connsiteY29" fmla="*/ 776768 h 776768"/>
                  <a:gd name="connsiteX30" fmla="*/ 140346 w 850382"/>
                  <a:gd name="connsiteY30" fmla="*/ 758710 h 776768"/>
                  <a:gd name="connsiteX31" fmla="*/ 133355 w 850382"/>
                  <a:gd name="connsiteY31" fmla="*/ 754915 h 776768"/>
                  <a:gd name="connsiteX32" fmla="*/ 178547 w 850382"/>
                  <a:gd name="connsiteY32" fmla="*/ 764039 h 776768"/>
                  <a:gd name="connsiteX33" fmla="*/ 346014 w 850382"/>
                  <a:gd name="connsiteY33" fmla="*/ 596572 h 776768"/>
                  <a:gd name="connsiteX34" fmla="*/ 178547 w 850382"/>
                  <a:gd name="connsiteY34" fmla="*/ 429105 h 776768"/>
                  <a:gd name="connsiteX35" fmla="*/ 11080 w 850382"/>
                  <a:gd name="connsiteY35" fmla="*/ 596572 h 776768"/>
                  <a:gd name="connsiteX36" fmla="*/ 19582 w 850382"/>
                  <a:gd name="connsiteY36" fmla="*/ 638682 h 776768"/>
                  <a:gd name="connsiteX37" fmla="*/ 18058 w 850382"/>
                  <a:gd name="connsiteY37" fmla="*/ 636422 h 776768"/>
                  <a:gd name="connsiteX38" fmla="*/ 0 w 850382"/>
                  <a:gd name="connsiteY38" fmla="*/ 546977 h 776768"/>
                  <a:gd name="connsiteX39" fmla="*/ 183480 w 850382"/>
                  <a:gd name="connsiteY39" fmla="*/ 321855 h 776768"/>
                  <a:gd name="connsiteX40" fmla="*/ 222772 w 850382"/>
                  <a:gd name="connsiteY40" fmla="*/ 317894 h 776768"/>
                  <a:gd name="connsiteX41" fmla="*/ 213458 w 850382"/>
                  <a:gd name="connsiteY41" fmla="*/ 304079 h 776768"/>
                  <a:gd name="connsiteX42" fmla="*/ 195400 w 850382"/>
                  <a:gd name="connsiteY42" fmla="*/ 214634 h 776768"/>
                  <a:gd name="connsiteX43" fmla="*/ 335746 w 850382"/>
                  <a:gd name="connsiteY43" fmla="*/ 2901 h 77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50382" h="776768">
                    <a:moveTo>
                      <a:pt x="427767" y="373083"/>
                    </a:moveTo>
                    <a:cubicBezTo>
                      <a:pt x="392884" y="373083"/>
                      <a:pt x="364605" y="401362"/>
                      <a:pt x="364605" y="436245"/>
                    </a:cubicBezTo>
                    <a:cubicBezTo>
                      <a:pt x="364605" y="471128"/>
                      <a:pt x="392884" y="499407"/>
                      <a:pt x="427767" y="499407"/>
                    </a:cubicBezTo>
                    <a:cubicBezTo>
                      <a:pt x="462650" y="499407"/>
                      <a:pt x="490929" y="471128"/>
                      <a:pt x="490929" y="436245"/>
                    </a:cubicBezTo>
                    <a:cubicBezTo>
                      <a:pt x="490929" y="401362"/>
                      <a:pt x="462650" y="373083"/>
                      <a:pt x="427767" y="373083"/>
                    </a:cubicBezTo>
                    <a:close/>
                    <a:moveTo>
                      <a:pt x="345092" y="0"/>
                    </a:moveTo>
                    <a:lnTo>
                      <a:pt x="311662" y="22539"/>
                    </a:lnTo>
                    <a:cubicBezTo>
                      <a:pt x="281357" y="52845"/>
                      <a:pt x="262612" y="94712"/>
                      <a:pt x="262612" y="140956"/>
                    </a:cubicBezTo>
                    <a:cubicBezTo>
                      <a:pt x="262612" y="233445"/>
                      <a:pt x="337590" y="308423"/>
                      <a:pt x="430079" y="308423"/>
                    </a:cubicBezTo>
                    <a:cubicBezTo>
                      <a:pt x="522568" y="308423"/>
                      <a:pt x="597546" y="233445"/>
                      <a:pt x="597546" y="140956"/>
                    </a:cubicBezTo>
                    <a:cubicBezTo>
                      <a:pt x="597546" y="94712"/>
                      <a:pt x="578802" y="52845"/>
                      <a:pt x="548496" y="22539"/>
                    </a:cubicBezTo>
                    <a:lnTo>
                      <a:pt x="538914" y="16079"/>
                    </a:lnTo>
                    <a:lnTo>
                      <a:pt x="553670" y="24088"/>
                    </a:lnTo>
                    <a:cubicBezTo>
                      <a:pt x="614794" y="65383"/>
                      <a:pt x="654982" y="135316"/>
                      <a:pt x="654982" y="214634"/>
                    </a:cubicBezTo>
                    <a:cubicBezTo>
                      <a:pt x="654982" y="246361"/>
                      <a:pt x="648552" y="276587"/>
                      <a:pt x="636924" y="304079"/>
                    </a:cubicBezTo>
                    <a:lnTo>
                      <a:pt x="627610" y="317894"/>
                    </a:lnTo>
                    <a:lnTo>
                      <a:pt x="666902" y="321855"/>
                    </a:lnTo>
                    <a:cubicBezTo>
                      <a:pt x="771614" y="343282"/>
                      <a:pt x="850382" y="435931"/>
                      <a:pt x="850382" y="546977"/>
                    </a:cubicBezTo>
                    <a:lnTo>
                      <a:pt x="847047" y="580056"/>
                    </a:lnTo>
                    <a:lnTo>
                      <a:pt x="837222" y="531387"/>
                    </a:lnTo>
                    <a:cubicBezTo>
                      <a:pt x="811799" y="471280"/>
                      <a:pt x="752282" y="429105"/>
                      <a:pt x="682915" y="429105"/>
                    </a:cubicBezTo>
                    <a:cubicBezTo>
                      <a:pt x="590426" y="429105"/>
                      <a:pt x="515448" y="504083"/>
                      <a:pt x="515448" y="596572"/>
                    </a:cubicBezTo>
                    <a:cubicBezTo>
                      <a:pt x="515448" y="689061"/>
                      <a:pt x="590426" y="764039"/>
                      <a:pt x="682915" y="764039"/>
                    </a:cubicBezTo>
                    <a:lnTo>
                      <a:pt x="710465" y="758477"/>
                    </a:lnTo>
                    <a:lnTo>
                      <a:pt x="710036" y="758710"/>
                    </a:lnTo>
                    <a:cubicBezTo>
                      <a:pt x="682544" y="770338"/>
                      <a:pt x="652319" y="776768"/>
                      <a:pt x="620591" y="776768"/>
                    </a:cubicBezTo>
                    <a:cubicBezTo>
                      <a:pt x="557136" y="776768"/>
                      <a:pt x="499689" y="751048"/>
                      <a:pt x="458105" y="709464"/>
                    </a:cubicBezTo>
                    <a:lnTo>
                      <a:pt x="425191" y="660647"/>
                    </a:lnTo>
                    <a:lnTo>
                      <a:pt x="392278" y="709464"/>
                    </a:lnTo>
                    <a:cubicBezTo>
                      <a:pt x="350694" y="751048"/>
                      <a:pt x="293246" y="776768"/>
                      <a:pt x="229791" y="776768"/>
                    </a:cubicBezTo>
                    <a:cubicBezTo>
                      <a:pt x="198064" y="776768"/>
                      <a:pt x="167838" y="770338"/>
                      <a:pt x="140346" y="758710"/>
                    </a:cubicBezTo>
                    <a:lnTo>
                      <a:pt x="133355" y="754915"/>
                    </a:lnTo>
                    <a:lnTo>
                      <a:pt x="178547" y="764039"/>
                    </a:lnTo>
                    <a:cubicBezTo>
                      <a:pt x="271036" y="764039"/>
                      <a:pt x="346014" y="689061"/>
                      <a:pt x="346014" y="596572"/>
                    </a:cubicBezTo>
                    <a:cubicBezTo>
                      <a:pt x="346014" y="504083"/>
                      <a:pt x="271036" y="429105"/>
                      <a:pt x="178547" y="429105"/>
                    </a:cubicBezTo>
                    <a:cubicBezTo>
                      <a:pt x="86058" y="429105"/>
                      <a:pt x="11080" y="504083"/>
                      <a:pt x="11080" y="596572"/>
                    </a:cubicBezTo>
                    <a:lnTo>
                      <a:pt x="19582" y="638682"/>
                    </a:lnTo>
                    <a:lnTo>
                      <a:pt x="18058" y="636422"/>
                    </a:lnTo>
                    <a:cubicBezTo>
                      <a:pt x="6430" y="608930"/>
                      <a:pt x="0" y="578705"/>
                      <a:pt x="0" y="546977"/>
                    </a:cubicBezTo>
                    <a:cubicBezTo>
                      <a:pt x="0" y="435931"/>
                      <a:pt x="78769" y="343282"/>
                      <a:pt x="183480" y="321855"/>
                    </a:cubicBezTo>
                    <a:lnTo>
                      <a:pt x="222772" y="317894"/>
                    </a:lnTo>
                    <a:lnTo>
                      <a:pt x="213458" y="304079"/>
                    </a:lnTo>
                    <a:cubicBezTo>
                      <a:pt x="201830" y="276587"/>
                      <a:pt x="195400" y="246361"/>
                      <a:pt x="195400" y="214634"/>
                    </a:cubicBezTo>
                    <a:cubicBezTo>
                      <a:pt x="195400" y="119452"/>
                      <a:pt x="253271" y="37786"/>
                      <a:pt x="335746" y="2901"/>
                    </a:cubicBezTo>
                    <a:close/>
                  </a:path>
                </a:pathLst>
              </a:custGeom>
              <a:solidFill>
                <a:srgbClr val="FF0000"/>
              </a:solidFill>
              <a:ln w="9525">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0" name="TextBox 99"/>
            <p:cNvSpPr txBox="1"/>
            <p:nvPr/>
          </p:nvSpPr>
          <p:spPr>
            <a:xfrm flipH="1">
              <a:off x="4356236" y="2283449"/>
              <a:ext cx="1269771" cy="480115"/>
            </a:xfrm>
            <a:prstGeom prst="rect">
              <a:avLst/>
            </a:prstGeom>
            <a:solidFill>
              <a:srgbClr val="0078D7"/>
            </a:solidFill>
          </p:spPr>
          <p:txBody>
            <a:bodyPr wrap="square" lIns="0" tIns="0" rIns="0" bIns="0" rtlCol="0">
              <a:spAutoFit/>
            </a:bodyPr>
            <a:lstStyle/>
            <a:p>
              <a:pPr algn="ctr">
                <a:lnSpc>
                  <a:spcPct val="90000"/>
                </a:lnSpc>
                <a:spcAft>
                  <a:spcPts val="600"/>
                </a:spcAft>
              </a:pPr>
              <a:r>
                <a:rPr lang="en-US" sz="1400" dirty="0" smtClean="0">
                  <a:solidFill>
                    <a:srgbClr val="FFFFFF"/>
                  </a:solidFill>
                </a:rPr>
                <a:t>Company</a:t>
              </a:r>
            </a:p>
            <a:p>
              <a:pPr algn="ctr">
                <a:lnSpc>
                  <a:spcPct val="90000"/>
                </a:lnSpc>
                <a:spcAft>
                  <a:spcPts val="600"/>
                </a:spcAft>
              </a:pPr>
              <a:r>
                <a:rPr lang="en-US" sz="1400" dirty="0" smtClean="0">
                  <a:solidFill>
                    <a:srgbClr val="FFFFFF"/>
                  </a:solidFill>
                </a:rPr>
                <a:t>resources</a:t>
              </a:r>
              <a:endParaRPr lang="en-US" sz="1400" dirty="0">
                <a:solidFill>
                  <a:srgbClr val="FFFFFF"/>
                </a:solidFill>
              </a:endParaRPr>
            </a:p>
          </p:txBody>
        </p:sp>
        <p:sp>
          <p:nvSpPr>
            <p:cNvPr id="105" name="Rectangle 104"/>
            <p:cNvSpPr/>
            <p:nvPr/>
          </p:nvSpPr>
          <p:spPr bwMode="auto">
            <a:xfrm flipH="1">
              <a:off x="4559313" y="2839544"/>
              <a:ext cx="927894" cy="879053"/>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rgbClr val="FFFFFF"/>
                  </a:solidFill>
                  <a:ea typeface="Segoe UI" pitchFamily="34" charset="0"/>
                  <a:cs typeface="Segoe UI" pitchFamily="34" charset="0"/>
                </a:rPr>
                <a:t>Documents</a:t>
              </a:r>
            </a:p>
          </p:txBody>
        </p:sp>
        <p:sp>
          <p:nvSpPr>
            <p:cNvPr id="107" name="Freeform 22"/>
            <p:cNvSpPr>
              <a:spLocks noChangeAspect="1" noEditPoints="1"/>
            </p:cNvSpPr>
            <p:nvPr/>
          </p:nvSpPr>
          <p:spPr bwMode="black">
            <a:xfrm>
              <a:off x="4872446" y="3254962"/>
              <a:ext cx="330337" cy="212957"/>
            </a:xfrm>
            <a:custGeom>
              <a:avLst/>
              <a:gdLst>
                <a:gd name="T0" fmla="*/ 398 w 439"/>
                <a:gd name="T1" fmla="*/ 177 h 273"/>
                <a:gd name="T2" fmla="*/ 439 w 439"/>
                <a:gd name="T3" fmla="*/ 226 h 273"/>
                <a:gd name="T4" fmla="*/ 398 w 439"/>
                <a:gd name="T5" fmla="*/ 273 h 273"/>
                <a:gd name="T6" fmla="*/ 162 w 439"/>
                <a:gd name="T7" fmla="*/ 273 h 273"/>
                <a:gd name="T8" fmla="*/ 101 w 439"/>
                <a:gd name="T9" fmla="*/ 211 h 273"/>
                <a:gd name="T10" fmla="*/ 160 w 439"/>
                <a:gd name="T11" fmla="*/ 155 h 273"/>
                <a:gd name="T12" fmla="*/ 217 w 439"/>
                <a:gd name="T13" fmla="*/ 85 h 273"/>
                <a:gd name="T14" fmla="*/ 302 w 439"/>
                <a:gd name="T15" fmla="*/ 118 h 273"/>
                <a:gd name="T16" fmla="*/ 362 w 439"/>
                <a:gd name="T17" fmla="*/ 116 h 273"/>
                <a:gd name="T18" fmla="*/ 398 w 439"/>
                <a:gd name="T19" fmla="*/ 177 h 273"/>
                <a:gd name="T20" fmla="*/ 86 w 439"/>
                <a:gd name="T21" fmla="*/ 213 h 273"/>
                <a:gd name="T22" fmla="*/ 149 w 439"/>
                <a:gd name="T23" fmla="*/ 144 h 273"/>
                <a:gd name="T24" fmla="*/ 213 w 439"/>
                <a:gd name="T25" fmla="*/ 73 h 273"/>
                <a:gd name="T26" fmla="*/ 305 w 439"/>
                <a:gd name="T27" fmla="*/ 103 h 273"/>
                <a:gd name="T28" fmla="*/ 336 w 439"/>
                <a:gd name="T29" fmla="*/ 97 h 273"/>
                <a:gd name="T30" fmla="*/ 276 w 439"/>
                <a:gd name="T31" fmla="*/ 19 h 273"/>
                <a:gd name="T32" fmla="*/ 161 w 439"/>
                <a:gd name="T33" fmla="*/ 61 h 273"/>
                <a:gd name="T34" fmla="*/ 92 w 439"/>
                <a:gd name="T35" fmla="*/ 60 h 273"/>
                <a:gd name="T36" fmla="*/ 53 w 439"/>
                <a:gd name="T37" fmla="*/ 135 h 273"/>
                <a:gd name="T38" fmla="*/ 0 w 439"/>
                <a:gd name="T39" fmla="*/ 196 h 273"/>
                <a:gd name="T40" fmla="*/ 59 w 439"/>
                <a:gd name="T41" fmla="*/ 255 h 273"/>
                <a:gd name="T42" fmla="*/ 98 w 439"/>
                <a:gd name="T43" fmla="*/ 255 h 273"/>
                <a:gd name="T44" fmla="*/ 86 w 439"/>
                <a:gd name="T45" fmla="*/ 21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73">
                  <a:moveTo>
                    <a:pt x="398" y="177"/>
                  </a:moveTo>
                  <a:cubicBezTo>
                    <a:pt x="398" y="177"/>
                    <a:pt x="439" y="181"/>
                    <a:pt x="439" y="226"/>
                  </a:cubicBezTo>
                  <a:cubicBezTo>
                    <a:pt x="439" y="248"/>
                    <a:pt x="427" y="273"/>
                    <a:pt x="398" y="273"/>
                  </a:cubicBezTo>
                  <a:cubicBezTo>
                    <a:pt x="398" y="273"/>
                    <a:pt x="177" y="273"/>
                    <a:pt x="162" y="273"/>
                  </a:cubicBezTo>
                  <a:cubicBezTo>
                    <a:pt x="117" y="273"/>
                    <a:pt x="101" y="242"/>
                    <a:pt x="101" y="211"/>
                  </a:cubicBezTo>
                  <a:cubicBezTo>
                    <a:pt x="101" y="157"/>
                    <a:pt x="160" y="155"/>
                    <a:pt x="160" y="155"/>
                  </a:cubicBezTo>
                  <a:cubicBezTo>
                    <a:pt x="160" y="155"/>
                    <a:pt x="165" y="97"/>
                    <a:pt x="217" y="85"/>
                  </a:cubicBezTo>
                  <a:cubicBezTo>
                    <a:pt x="263" y="75"/>
                    <a:pt x="289" y="99"/>
                    <a:pt x="302" y="118"/>
                  </a:cubicBezTo>
                  <a:cubicBezTo>
                    <a:pt x="302" y="118"/>
                    <a:pt x="330" y="102"/>
                    <a:pt x="362" y="116"/>
                  </a:cubicBezTo>
                  <a:cubicBezTo>
                    <a:pt x="381" y="124"/>
                    <a:pt x="399" y="144"/>
                    <a:pt x="398" y="177"/>
                  </a:cubicBezTo>
                  <a:close/>
                  <a:moveTo>
                    <a:pt x="86" y="213"/>
                  </a:moveTo>
                  <a:cubicBezTo>
                    <a:pt x="86" y="153"/>
                    <a:pt x="149" y="144"/>
                    <a:pt x="149" y="144"/>
                  </a:cubicBezTo>
                  <a:cubicBezTo>
                    <a:pt x="149" y="144"/>
                    <a:pt x="157" y="87"/>
                    <a:pt x="213" y="73"/>
                  </a:cubicBezTo>
                  <a:cubicBezTo>
                    <a:pt x="258" y="62"/>
                    <a:pt x="291" y="81"/>
                    <a:pt x="305" y="103"/>
                  </a:cubicBezTo>
                  <a:cubicBezTo>
                    <a:pt x="305" y="103"/>
                    <a:pt x="315" y="97"/>
                    <a:pt x="336" y="97"/>
                  </a:cubicBezTo>
                  <a:cubicBezTo>
                    <a:pt x="334" y="78"/>
                    <a:pt x="320" y="37"/>
                    <a:pt x="276" y="19"/>
                  </a:cubicBezTo>
                  <a:cubicBezTo>
                    <a:pt x="225" y="0"/>
                    <a:pt x="181" y="24"/>
                    <a:pt x="161" y="61"/>
                  </a:cubicBezTo>
                  <a:cubicBezTo>
                    <a:pt x="161" y="61"/>
                    <a:pt x="129" y="41"/>
                    <a:pt x="92" y="60"/>
                  </a:cubicBezTo>
                  <a:cubicBezTo>
                    <a:pt x="66" y="74"/>
                    <a:pt x="50" y="105"/>
                    <a:pt x="53" y="135"/>
                  </a:cubicBezTo>
                  <a:cubicBezTo>
                    <a:pt x="53" y="135"/>
                    <a:pt x="0" y="139"/>
                    <a:pt x="0" y="196"/>
                  </a:cubicBezTo>
                  <a:cubicBezTo>
                    <a:pt x="0" y="227"/>
                    <a:pt x="28" y="255"/>
                    <a:pt x="59" y="255"/>
                  </a:cubicBezTo>
                  <a:cubicBezTo>
                    <a:pt x="98" y="255"/>
                    <a:pt x="98" y="255"/>
                    <a:pt x="98" y="255"/>
                  </a:cubicBezTo>
                  <a:cubicBezTo>
                    <a:pt x="88" y="240"/>
                    <a:pt x="86" y="225"/>
                    <a:pt x="86" y="213"/>
                  </a:cubicBez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algn="ctr" defTabSz="914185"/>
              <a:endParaRPr lang="en-US" dirty="0">
                <a:solidFill>
                  <a:srgbClr val="FFFFFF"/>
                </a:solidFill>
              </a:endParaRPr>
            </a:p>
          </p:txBody>
        </p:sp>
        <p:sp>
          <p:nvSpPr>
            <p:cNvPr id="108" name="Rectangle 107"/>
            <p:cNvSpPr/>
            <p:nvPr/>
          </p:nvSpPr>
          <p:spPr bwMode="auto">
            <a:xfrm flipH="1">
              <a:off x="4559312" y="3805910"/>
              <a:ext cx="937545" cy="914122"/>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rgbClr val="FFFFFF"/>
                  </a:solidFill>
                  <a:ea typeface="Segoe UI" pitchFamily="34" charset="0"/>
                  <a:cs typeface="Segoe UI" pitchFamily="34" charset="0"/>
                </a:rPr>
                <a:t>Email</a:t>
              </a:r>
            </a:p>
          </p:txBody>
        </p:sp>
        <p:sp>
          <p:nvSpPr>
            <p:cNvPr id="109" name="Freeform 108"/>
            <p:cNvSpPr>
              <a:spLocks noChangeAspect="1"/>
            </p:cNvSpPr>
            <p:nvPr/>
          </p:nvSpPr>
          <p:spPr bwMode="black">
            <a:xfrm>
              <a:off x="4918186" y="4260791"/>
              <a:ext cx="238994" cy="175818"/>
            </a:xfrm>
            <a:custGeom>
              <a:avLst/>
              <a:gdLst>
                <a:gd name="connsiteX0" fmla="*/ 444931 w 444931"/>
                <a:gd name="connsiteY0" fmla="*/ 85811 h 316789"/>
                <a:gd name="connsiteX1" fmla="*/ 444931 w 444931"/>
                <a:gd name="connsiteY1" fmla="*/ 316789 h 316789"/>
                <a:gd name="connsiteX2" fmla="*/ 0 w 444931"/>
                <a:gd name="connsiteY2" fmla="*/ 316789 h 316789"/>
                <a:gd name="connsiteX3" fmla="*/ 0 w 444931"/>
                <a:gd name="connsiteY3" fmla="*/ 90868 h 316789"/>
                <a:gd name="connsiteX4" fmla="*/ 216980 w 444931"/>
                <a:gd name="connsiteY4" fmla="*/ 211312 h 316789"/>
                <a:gd name="connsiteX5" fmla="*/ 217910 w 444931"/>
                <a:gd name="connsiteY5" fmla="*/ 209638 h 316789"/>
                <a:gd name="connsiteX6" fmla="*/ 218839 w 444931"/>
                <a:gd name="connsiteY6" fmla="*/ 211313 h 316789"/>
                <a:gd name="connsiteX7" fmla="*/ 0 w 444931"/>
                <a:gd name="connsiteY7" fmla="*/ 0 h 316789"/>
                <a:gd name="connsiteX8" fmla="*/ 444931 w 444931"/>
                <a:gd name="connsiteY8" fmla="*/ 0 h 316789"/>
                <a:gd name="connsiteX9" fmla="*/ 444931 w 444931"/>
                <a:gd name="connsiteY9" fmla="*/ 33520 h 316789"/>
                <a:gd name="connsiteX10" fmla="*/ 217910 w 444931"/>
                <a:gd name="connsiteY10" fmla="*/ 159538 h 316789"/>
                <a:gd name="connsiteX11" fmla="*/ 0 w 444931"/>
                <a:gd name="connsiteY11" fmla="*/ 38578 h 31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931" h="316789">
                  <a:moveTo>
                    <a:pt x="444931" y="85811"/>
                  </a:moveTo>
                  <a:lnTo>
                    <a:pt x="444931" y="316789"/>
                  </a:lnTo>
                  <a:lnTo>
                    <a:pt x="0" y="316789"/>
                  </a:lnTo>
                  <a:lnTo>
                    <a:pt x="0" y="90868"/>
                  </a:lnTo>
                  <a:lnTo>
                    <a:pt x="216980" y="211312"/>
                  </a:lnTo>
                  <a:lnTo>
                    <a:pt x="217910" y="209638"/>
                  </a:lnTo>
                  <a:lnTo>
                    <a:pt x="218839" y="211313"/>
                  </a:lnTo>
                  <a:close/>
                  <a:moveTo>
                    <a:pt x="0" y="0"/>
                  </a:moveTo>
                  <a:lnTo>
                    <a:pt x="444931" y="0"/>
                  </a:lnTo>
                  <a:lnTo>
                    <a:pt x="444931" y="33520"/>
                  </a:lnTo>
                  <a:lnTo>
                    <a:pt x="217910" y="159538"/>
                  </a:lnTo>
                  <a:lnTo>
                    <a:pt x="0" y="3857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algn="ctr" defTabSz="913920" fontAlgn="base">
                <a:lnSpc>
                  <a:spcPct val="90000"/>
                </a:lnSpc>
                <a:spcBef>
                  <a:spcPct val="0"/>
                </a:spcBef>
                <a:spcAft>
                  <a:spcPct val="0"/>
                </a:spcAft>
              </a:pPr>
              <a:endParaRPr lang="en-US" sz="2400" dirty="0">
                <a:solidFill>
                  <a:srgbClr val="FFFFFF"/>
                </a:solidFill>
                <a:ea typeface="Segoe UI" pitchFamily="34" charset="0"/>
                <a:cs typeface="Segoe UI" pitchFamily="34" charset="0"/>
              </a:endParaRPr>
            </a:p>
          </p:txBody>
        </p:sp>
        <p:pic>
          <p:nvPicPr>
            <p:cNvPr id="112" name="Picture 111"/>
            <p:cNvPicPr>
              <a:picLocks noChangeAspect="1"/>
            </p:cNvPicPr>
            <p:nvPr/>
          </p:nvPicPr>
          <p:blipFill>
            <a:blip r:embed="rId3"/>
            <a:stretch>
              <a:fillRect/>
            </a:stretch>
          </p:blipFill>
          <p:spPr>
            <a:xfrm>
              <a:off x="468488" y="2536108"/>
              <a:ext cx="1033903" cy="1933881"/>
            </a:xfrm>
            <a:prstGeom prst="rect">
              <a:avLst/>
            </a:prstGeom>
          </p:spPr>
        </p:pic>
      </p:grpSp>
      <p:grpSp>
        <p:nvGrpSpPr>
          <p:cNvPr id="123" name="Group 122"/>
          <p:cNvGrpSpPr/>
          <p:nvPr/>
        </p:nvGrpSpPr>
        <p:grpSpPr>
          <a:xfrm>
            <a:off x="151245" y="941430"/>
            <a:ext cx="5698312" cy="5193578"/>
            <a:chOff x="387356" y="1093410"/>
            <a:chExt cx="5698312" cy="5193578"/>
          </a:xfrm>
        </p:grpSpPr>
        <p:grpSp>
          <p:nvGrpSpPr>
            <p:cNvPr id="124" name="Group 123"/>
            <p:cNvGrpSpPr/>
            <p:nvPr/>
          </p:nvGrpSpPr>
          <p:grpSpPr>
            <a:xfrm>
              <a:off x="2178833" y="5599097"/>
              <a:ext cx="2460957" cy="573804"/>
              <a:chOff x="6744375" y="5369811"/>
              <a:chExt cx="2851831" cy="573804"/>
            </a:xfrm>
          </p:grpSpPr>
          <p:cxnSp>
            <p:nvCxnSpPr>
              <p:cNvPr id="156" name="Straight Arrow Connector 155"/>
              <p:cNvCxnSpPr/>
              <p:nvPr/>
            </p:nvCxnSpPr>
            <p:spPr>
              <a:xfrm flipH="1">
                <a:off x="6744375" y="5535035"/>
                <a:ext cx="2851831" cy="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flipH="1">
                <a:off x="7195450" y="5791266"/>
                <a:ext cx="1920240" cy="152349"/>
              </a:xfrm>
              <a:prstGeom prst="rect">
                <a:avLst/>
              </a:prstGeom>
              <a:noFill/>
            </p:spPr>
            <p:txBody>
              <a:bodyPr wrap="square" lIns="0" tIns="0" rIns="0" bIns="0" rtlCol="0">
                <a:spAutoFit/>
              </a:bodyPr>
              <a:lstStyle/>
              <a:p>
                <a:pPr algn="ctr">
                  <a:lnSpc>
                    <a:spcPct val="90000"/>
                  </a:lnSpc>
                  <a:spcAft>
                    <a:spcPts val="600"/>
                  </a:spcAft>
                </a:pPr>
                <a:r>
                  <a:rPr lang="en-US" sz="1100" dirty="0" smtClean="0">
                    <a:solidFill>
                      <a:srgbClr val="404040">
                        <a:lumMod val="95000"/>
                      </a:srgbClr>
                    </a:solidFill>
                  </a:rPr>
                  <a:t>Access please</a:t>
                </a:r>
                <a:endParaRPr lang="en-US" sz="1400" dirty="0" smtClean="0">
                  <a:solidFill>
                    <a:srgbClr val="404040">
                      <a:lumMod val="95000"/>
                    </a:srgbClr>
                  </a:solidFill>
                </a:endParaRPr>
              </a:p>
            </p:txBody>
          </p:sp>
          <p:sp>
            <p:nvSpPr>
              <p:cNvPr id="158" name="TextBox 157"/>
              <p:cNvSpPr txBox="1"/>
              <p:nvPr/>
            </p:nvSpPr>
            <p:spPr>
              <a:xfrm flipH="1">
                <a:off x="7987410" y="5369811"/>
                <a:ext cx="365760" cy="365760"/>
              </a:xfrm>
              <a:prstGeom prst="ellipse">
                <a:avLst/>
              </a:prstGeom>
              <a:solidFill>
                <a:srgbClr val="D7D7D7"/>
              </a:solidFill>
              <a:ln w="57150">
                <a:solidFill>
                  <a:schemeClr val="bg2">
                    <a:lumMod val="50000"/>
                  </a:schemeClr>
                </a:solidFill>
              </a:ln>
            </p:spPr>
            <p:txBody>
              <a:bodyPr wrap="square" lIns="0" tIns="0" rIns="0" bIns="0" rtlCol="0">
                <a:spAutoFit/>
              </a:bodyPr>
              <a:lstStyle/>
              <a:p>
                <a:pPr algn="ctr">
                  <a:lnSpc>
                    <a:spcPct val="90000"/>
                  </a:lnSpc>
                  <a:spcAft>
                    <a:spcPts val="600"/>
                  </a:spcAft>
                </a:pPr>
                <a:r>
                  <a:rPr lang="en-US" dirty="0" smtClean="0">
                    <a:solidFill>
                      <a:srgbClr val="505050"/>
                    </a:solidFill>
                  </a:rPr>
                  <a:t>1</a:t>
                </a:r>
                <a:endParaRPr lang="en-US" sz="2400" dirty="0" smtClean="0">
                  <a:solidFill>
                    <a:srgbClr val="505050"/>
                  </a:solidFill>
                </a:endParaRPr>
              </a:p>
            </p:txBody>
          </p:sp>
        </p:grpSp>
        <p:grpSp>
          <p:nvGrpSpPr>
            <p:cNvPr id="125" name="Group 124"/>
            <p:cNvGrpSpPr/>
            <p:nvPr/>
          </p:nvGrpSpPr>
          <p:grpSpPr>
            <a:xfrm>
              <a:off x="2078897" y="4829713"/>
              <a:ext cx="2560894" cy="685724"/>
              <a:chOff x="6744375" y="4498560"/>
              <a:chExt cx="2851831" cy="685724"/>
            </a:xfrm>
          </p:grpSpPr>
          <p:cxnSp>
            <p:nvCxnSpPr>
              <p:cNvPr id="153" name="Straight Arrow Connector 152"/>
              <p:cNvCxnSpPr/>
              <p:nvPr/>
            </p:nvCxnSpPr>
            <p:spPr>
              <a:xfrm flipH="1">
                <a:off x="6744375" y="4681440"/>
                <a:ext cx="2851831" cy="0"/>
              </a:xfrm>
              <a:prstGeom prst="straightConnector1">
                <a:avLst/>
              </a:prstGeom>
              <a:ln w="7620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flipH="1">
                <a:off x="7987410" y="4498560"/>
                <a:ext cx="365760" cy="365760"/>
              </a:xfrm>
              <a:prstGeom prst="ellipse">
                <a:avLst/>
              </a:prstGeom>
              <a:solidFill>
                <a:srgbClr val="D7D7D7"/>
              </a:solidFill>
              <a:ln w="57150">
                <a:solidFill>
                  <a:schemeClr val="bg2">
                    <a:lumMod val="50000"/>
                  </a:schemeClr>
                </a:solidFill>
              </a:ln>
            </p:spPr>
            <p:txBody>
              <a:bodyPr wrap="square" lIns="0" tIns="0" rIns="0" bIns="0" rtlCol="0">
                <a:spAutoFit/>
              </a:bodyPr>
              <a:lstStyle/>
              <a:p>
                <a:pPr algn="ctr">
                  <a:lnSpc>
                    <a:spcPct val="90000"/>
                  </a:lnSpc>
                  <a:spcAft>
                    <a:spcPts val="600"/>
                  </a:spcAft>
                </a:pPr>
                <a:r>
                  <a:rPr lang="en-US" dirty="0" smtClean="0">
                    <a:solidFill>
                      <a:srgbClr val="505050"/>
                    </a:solidFill>
                  </a:rPr>
                  <a:t>2</a:t>
                </a:r>
                <a:endParaRPr lang="en-US" sz="2400" dirty="0" smtClean="0">
                  <a:solidFill>
                    <a:srgbClr val="505050"/>
                  </a:solidFill>
                </a:endParaRPr>
              </a:p>
            </p:txBody>
          </p:sp>
          <p:sp>
            <p:nvSpPr>
              <p:cNvPr id="155" name="TextBox 154"/>
              <p:cNvSpPr txBox="1"/>
              <p:nvPr/>
            </p:nvSpPr>
            <p:spPr>
              <a:xfrm flipH="1">
                <a:off x="7195450" y="4879585"/>
                <a:ext cx="1920241" cy="304699"/>
              </a:xfrm>
              <a:prstGeom prst="rect">
                <a:avLst/>
              </a:prstGeom>
              <a:noFill/>
            </p:spPr>
            <p:txBody>
              <a:bodyPr wrap="square" lIns="0" tIns="0" rIns="0" bIns="0" rtlCol="0">
                <a:spAutoFit/>
              </a:bodyPr>
              <a:lstStyle/>
              <a:p>
                <a:pPr algn="ctr">
                  <a:lnSpc>
                    <a:spcPct val="90000"/>
                  </a:lnSpc>
                  <a:spcAft>
                    <a:spcPts val="600"/>
                  </a:spcAft>
                </a:pPr>
                <a:r>
                  <a:rPr lang="en-US" sz="1100" dirty="0" smtClean="0">
                    <a:solidFill>
                      <a:srgbClr val="404040">
                        <a:lumMod val="95000"/>
                      </a:srgbClr>
                    </a:solidFill>
                  </a:rPr>
                  <a:t>Prove to me you are healthy</a:t>
                </a:r>
                <a:endParaRPr lang="en-US" sz="1400" dirty="0" smtClean="0">
                  <a:solidFill>
                    <a:srgbClr val="404040">
                      <a:lumMod val="95000"/>
                    </a:srgbClr>
                  </a:solidFill>
                </a:endParaRPr>
              </a:p>
            </p:txBody>
          </p:sp>
        </p:grpSp>
        <p:grpSp>
          <p:nvGrpSpPr>
            <p:cNvPr id="126" name="Group 125"/>
            <p:cNvGrpSpPr/>
            <p:nvPr/>
          </p:nvGrpSpPr>
          <p:grpSpPr>
            <a:xfrm>
              <a:off x="644227" y="1093410"/>
              <a:ext cx="2069744" cy="1700754"/>
              <a:chOff x="6726116" y="1498085"/>
              <a:chExt cx="1710818" cy="1405816"/>
            </a:xfrm>
            <a:solidFill>
              <a:srgbClr val="0078D7"/>
            </a:solidFill>
          </p:grpSpPr>
          <p:sp>
            <p:nvSpPr>
              <p:cNvPr id="149" name="Freeform 21"/>
              <p:cNvSpPr>
                <a:spLocks noChangeAspect="1" noEditPoints="1"/>
              </p:cNvSpPr>
              <p:nvPr/>
            </p:nvSpPr>
            <p:spPr bwMode="black">
              <a:xfrm>
                <a:off x="6726116" y="1498085"/>
                <a:ext cx="1360610" cy="847753"/>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grpFill/>
              <a:ln>
                <a:noFill/>
              </a:ln>
            </p:spPr>
            <p:txBody>
              <a:bodyPr vert="horz" wrap="square" lIns="89621" tIns="44811" rIns="89621" bIns="44811" numCol="1" anchor="t" anchorCtr="0" compatLnSpc="1">
                <a:prstTxWarp prst="textNoShape">
                  <a:avLst/>
                </a:prstTxWarp>
              </a:bodyPr>
              <a:lstStyle/>
              <a:p>
                <a:pPr defTabSz="914185"/>
                <a:endParaRPr lang="en-US" dirty="0">
                  <a:solidFill>
                    <a:srgbClr val="FFFFFF"/>
                  </a:solidFill>
                </a:endParaRPr>
              </a:p>
            </p:txBody>
          </p:sp>
          <p:sp>
            <p:nvSpPr>
              <p:cNvPr id="150" name="Rounded Rectangle 149"/>
              <p:cNvSpPr/>
              <p:nvPr/>
            </p:nvSpPr>
            <p:spPr bwMode="auto">
              <a:xfrm>
                <a:off x="7303459" y="2066968"/>
                <a:ext cx="1133475" cy="404583"/>
              </a:xfrm>
              <a:prstGeom prst="roundRect">
                <a:avLst>
                  <a:gd name="adj" fmla="val 725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Freeform 11"/>
              <p:cNvSpPr>
                <a:spLocks noEditPoints="1"/>
              </p:cNvSpPr>
              <p:nvPr/>
            </p:nvSpPr>
            <p:spPr bwMode="auto">
              <a:xfrm>
                <a:off x="7348757" y="2109024"/>
                <a:ext cx="1042880" cy="326418"/>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grp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solidFill>
                    <a:srgbClr val="505050"/>
                  </a:solidFill>
                </a:endParaRPr>
              </a:p>
            </p:txBody>
          </p:sp>
          <p:sp>
            <p:nvSpPr>
              <p:cNvPr id="152" name="TextBox 151"/>
              <p:cNvSpPr txBox="1"/>
              <p:nvPr/>
            </p:nvSpPr>
            <p:spPr>
              <a:xfrm flipH="1">
                <a:off x="6893976" y="2537561"/>
                <a:ext cx="1497659" cy="366340"/>
              </a:xfrm>
              <a:prstGeom prst="rect">
                <a:avLst/>
              </a:prstGeom>
              <a:grpFill/>
            </p:spPr>
            <p:txBody>
              <a:bodyPr wrap="square" lIns="0" tIns="0" rIns="0" bIns="0" rtlCol="0">
                <a:spAutoFit/>
              </a:bodyPr>
              <a:lstStyle/>
              <a:p>
                <a:pPr algn="ctr">
                  <a:lnSpc>
                    <a:spcPct val="90000"/>
                  </a:lnSpc>
                  <a:spcAft>
                    <a:spcPts val="600"/>
                  </a:spcAft>
                </a:pPr>
                <a:r>
                  <a:rPr lang="en-US" sz="1600" dirty="0" smtClean="0">
                    <a:solidFill>
                      <a:srgbClr val="FFFFFF"/>
                    </a:solidFill>
                  </a:rPr>
                  <a:t>MDM &amp; Windows Attestation Service</a:t>
                </a:r>
                <a:endParaRPr lang="en-US" sz="2000" dirty="0" smtClean="0">
                  <a:solidFill>
                    <a:srgbClr val="FFFFFF"/>
                  </a:solidFill>
                </a:endParaRPr>
              </a:p>
            </p:txBody>
          </p:sp>
        </p:grpSp>
        <p:grpSp>
          <p:nvGrpSpPr>
            <p:cNvPr id="127" name="Group 126"/>
            <p:cNvGrpSpPr/>
            <p:nvPr/>
          </p:nvGrpSpPr>
          <p:grpSpPr>
            <a:xfrm>
              <a:off x="2101019" y="4137053"/>
              <a:ext cx="2515408" cy="573804"/>
              <a:chOff x="6744375" y="3816774"/>
              <a:chExt cx="2851831" cy="573804"/>
            </a:xfrm>
          </p:grpSpPr>
          <p:cxnSp>
            <p:nvCxnSpPr>
              <p:cNvPr id="146" name="Straight Arrow Connector 145"/>
              <p:cNvCxnSpPr/>
              <p:nvPr/>
            </p:nvCxnSpPr>
            <p:spPr>
              <a:xfrm flipH="1">
                <a:off x="6744375" y="3981998"/>
                <a:ext cx="2851831" cy="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flipH="1">
                <a:off x="7195450" y="4238229"/>
                <a:ext cx="1920240" cy="152349"/>
              </a:xfrm>
              <a:prstGeom prst="rect">
                <a:avLst/>
              </a:prstGeom>
              <a:noFill/>
            </p:spPr>
            <p:txBody>
              <a:bodyPr wrap="square" lIns="0" tIns="0" rIns="0" bIns="0" rtlCol="0">
                <a:spAutoFit/>
              </a:bodyPr>
              <a:lstStyle/>
              <a:p>
                <a:pPr algn="ctr">
                  <a:lnSpc>
                    <a:spcPct val="90000"/>
                  </a:lnSpc>
                  <a:spcAft>
                    <a:spcPts val="600"/>
                  </a:spcAft>
                </a:pPr>
                <a:r>
                  <a:rPr lang="en-US" sz="1100" dirty="0" smtClean="0">
                    <a:solidFill>
                      <a:srgbClr val="404040">
                        <a:lumMod val="95000"/>
                      </a:srgbClr>
                    </a:solidFill>
                  </a:rPr>
                  <a:t>Here is my proof</a:t>
                </a:r>
                <a:endParaRPr lang="en-US" sz="1400" dirty="0" smtClean="0">
                  <a:solidFill>
                    <a:srgbClr val="404040">
                      <a:lumMod val="95000"/>
                    </a:srgbClr>
                  </a:solidFill>
                </a:endParaRPr>
              </a:p>
            </p:txBody>
          </p:sp>
          <p:sp>
            <p:nvSpPr>
              <p:cNvPr id="148" name="TextBox 147"/>
              <p:cNvSpPr txBox="1"/>
              <p:nvPr/>
            </p:nvSpPr>
            <p:spPr>
              <a:xfrm flipH="1">
                <a:off x="7987410" y="3816774"/>
                <a:ext cx="365760" cy="365760"/>
              </a:xfrm>
              <a:prstGeom prst="ellipse">
                <a:avLst/>
              </a:prstGeom>
              <a:solidFill>
                <a:srgbClr val="D7D7D7"/>
              </a:solidFill>
              <a:ln w="57150">
                <a:solidFill>
                  <a:schemeClr val="bg2">
                    <a:lumMod val="50000"/>
                  </a:schemeClr>
                </a:solidFill>
              </a:ln>
            </p:spPr>
            <p:txBody>
              <a:bodyPr wrap="square" lIns="0" tIns="0" rIns="0" bIns="0" rtlCol="0">
                <a:spAutoFit/>
              </a:bodyPr>
              <a:lstStyle/>
              <a:p>
                <a:pPr algn="ctr">
                  <a:lnSpc>
                    <a:spcPct val="90000"/>
                  </a:lnSpc>
                  <a:spcAft>
                    <a:spcPts val="600"/>
                  </a:spcAft>
                </a:pPr>
                <a:r>
                  <a:rPr lang="en-US" dirty="0" smtClean="0">
                    <a:solidFill>
                      <a:srgbClr val="505050"/>
                    </a:solidFill>
                  </a:rPr>
                  <a:t>5</a:t>
                </a:r>
                <a:endParaRPr lang="en-US" sz="2400" dirty="0" smtClean="0">
                  <a:solidFill>
                    <a:srgbClr val="505050"/>
                  </a:solidFill>
                </a:endParaRPr>
              </a:p>
            </p:txBody>
          </p:sp>
        </p:grpSp>
        <p:grpSp>
          <p:nvGrpSpPr>
            <p:cNvPr id="128" name="Group 127"/>
            <p:cNvGrpSpPr/>
            <p:nvPr/>
          </p:nvGrpSpPr>
          <p:grpSpPr>
            <a:xfrm>
              <a:off x="1612330" y="3028275"/>
              <a:ext cx="1142403" cy="1201290"/>
              <a:chOff x="6002145" y="3148418"/>
              <a:chExt cx="1142403" cy="1201290"/>
            </a:xfrm>
          </p:grpSpPr>
          <p:sp>
            <p:nvSpPr>
              <p:cNvPr id="143" name="TextBox 142"/>
              <p:cNvSpPr txBox="1"/>
              <p:nvPr/>
            </p:nvSpPr>
            <p:spPr>
              <a:xfrm flipH="1">
                <a:off x="6304257" y="3942887"/>
                <a:ext cx="840291" cy="152349"/>
              </a:xfrm>
              <a:prstGeom prst="rect">
                <a:avLst/>
              </a:prstGeom>
              <a:noFill/>
            </p:spPr>
            <p:txBody>
              <a:bodyPr wrap="square" lIns="0" tIns="0" rIns="0" bIns="0" rtlCol="0">
                <a:spAutoFit/>
              </a:bodyPr>
              <a:lstStyle/>
              <a:p>
                <a:pPr algn="ctr">
                  <a:lnSpc>
                    <a:spcPct val="90000"/>
                  </a:lnSpc>
                  <a:spcAft>
                    <a:spcPts val="600"/>
                  </a:spcAft>
                </a:pPr>
                <a:r>
                  <a:rPr lang="en-US" sz="1100" dirty="0" smtClean="0">
                    <a:solidFill>
                      <a:srgbClr val="404040">
                        <a:lumMod val="95000"/>
                      </a:srgbClr>
                    </a:solidFill>
                  </a:rPr>
                  <a:t>Approved</a:t>
                </a:r>
                <a:endParaRPr lang="en-US" sz="1400" dirty="0" smtClean="0">
                  <a:solidFill>
                    <a:srgbClr val="404040">
                      <a:lumMod val="95000"/>
                    </a:srgbClr>
                  </a:solidFill>
                </a:endParaRPr>
              </a:p>
            </p:txBody>
          </p:sp>
          <p:cxnSp>
            <p:nvCxnSpPr>
              <p:cNvPr id="144" name="Straight Arrow Connector 143"/>
              <p:cNvCxnSpPr/>
              <p:nvPr/>
            </p:nvCxnSpPr>
            <p:spPr>
              <a:xfrm flipV="1">
                <a:off x="6155878" y="3148418"/>
                <a:ext cx="22554" cy="120129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flipH="1">
                <a:off x="6002145" y="3459386"/>
                <a:ext cx="365760" cy="365760"/>
              </a:xfrm>
              <a:prstGeom prst="ellipse">
                <a:avLst/>
              </a:prstGeom>
              <a:solidFill>
                <a:srgbClr val="D7D7D7"/>
              </a:solidFill>
              <a:ln w="57150">
                <a:solidFill>
                  <a:schemeClr val="bg2">
                    <a:lumMod val="50000"/>
                  </a:schemeClr>
                </a:solidFill>
              </a:ln>
            </p:spPr>
            <p:txBody>
              <a:bodyPr wrap="square" lIns="0" tIns="0" rIns="0" bIns="0" rtlCol="0">
                <a:spAutoFit/>
              </a:bodyPr>
              <a:lstStyle/>
              <a:p>
                <a:pPr algn="ctr">
                  <a:lnSpc>
                    <a:spcPct val="90000"/>
                  </a:lnSpc>
                  <a:spcAft>
                    <a:spcPts val="600"/>
                  </a:spcAft>
                </a:pPr>
                <a:r>
                  <a:rPr lang="en-US" dirty="0" smtClean="0">
                    <a:solidFill>
                      <a:srgbClr val="505050"/>
                    </a:solidFill>
                  </a:rPr>
                  <a:t>4</a:t>
                </a:r>
                <a:endParaRPr lang="en-US" sz="2400" dirty="0" smtClean="0">
                  <a:solidFill>
                    <a:srgbClr val="505050"/>
                  </a:solidFill>
                </a:endParaRPr>
              </a:p>
            </p:txBody>
          </p:sp>
        </p:grpSp>
        <p:grpSp>
          <p:nvGrpSpPr>
            <p:cNvPr id="129" name="Group 128"/>
            <p:cNvGrpSpPr/>
            <p:nvPr/>
          </p:nvGrpSpPr>
          <p:grpSpPr>
            <a:xfrm>
              <a:off x="4616425" y="3718039"/>
              <a:ext cx="1469243" cy="2402311"/>
              <a:chOff x="8814002" y="3011100"/>
              <a:chExt cx="2017237" cy="3474164"/>
            </a:xfrm>
            <a:solidFill>
              <a:srgbClr val="0078D7"/>
            </a:solidFill>
          </p:grpSpPr>
          <p:sp>
            <p:nvSpPr>
              <p:cNvPr id="135" name="TextBox 134"/>
              <p:cNvSpPr txBox="1"/>
              <p:nvPr/>
            </p:nvSpPr>
            <p:spPr>
              <a:xfrm flipH="1">
                <a:off x="8814002" y="3011100"/>
                <a:ext cx="2017237" cy="672100"/>
              </a:xfrm>
              <a:prstGeom prst="rect">
                <a:avLst/>
              </a:prstGeom>
              <a:grpFill/>
            </p:spPr>
            <p:txBody>
              <a:bodyPr wrap="square" lIns="0" tIns="0" rIns="0" bIns="0" rtlCol="0">
                <a:spAutoFit/>
              </a:bodyPr>
              <a:lstStyle/>
              <a:p>
                <a:pPr algn="ctr">
                  <a:lnSpc>
                    <a:spcPct val="90000"/>
                  </a:lnSpc>
                  <a:spcAft>
                    <a:spcPts val="600"/>
                  </a:spcAft>
                </a:pPr>
                <a:r>
                  <a:rPr lang="en-US" sz="1400" dirty="0" smtClean="0">
                    <a:solidFill>
                      <a:srgbClr val="FFFFFF"/>
                    </a:solidFill>
                  </a:rPr>
                  <a:t>Company</a:t>
                </a:r>
              </a:p>
              <a:p>
                <a:pPr algn="ctr">
                  <a:lnSpc>
                    <a:spcPct val="90000"/>
                  </a:lnSpc>
                  <a:spcAft>
                    <a:spcPts val="600"/>
                  </a:spcAft>
                </a:pPr>
                <a:r>
                  <a:rPr lang="en-US" sz="1400" dirty="0" smtClean="0">
                    <a:solidFill>
                      <a:srgbClr val="FFFFFF"/>
                    </a:solidFill>
                  </a:rPr>
                  <a:t>resources</a:t>
                </a:r>
                <a:endParaRPr lang="en-US" sz="1400" dirty="0">
                  <a:solidFill>
                    <a:srgbClr val="FFFFFF"/>
                  </a:solidFill>
                </a:endParaRPr>
              </a:p>
            </p:txBody>
          </p:sp>
          <p:grpSp>
            <p:nvGrpSpPr>
              <p:cNvPr id="136" name="Group 135"/>
              <p:cNvGrpSpPr/>
              <p:nvPr/>
            </p:nvGrpSpPr>
            <p:grpSpPr>
              <a:xfrm>
                <a:off x="9179037" y="3833800"/>
                <a:ext cx="1262791" cy="2651464"/>
                <a:chOff x="8696789" y="4353252"/>
                <a:chExt cx="1371813" cy="2880372"/>
              </a:xfrm>
              <a:grpFill/>
            </p:grpSpPr>
            <p:grpSp>
              <p:nvGrpSpPr>
                <p:cNvPr id="137" name="Group 136"/>
                <p:cNvGrpSpPr/>
                <p:nvPr/>
              </p:nvGrpSpPr>
              <p:grpSpPr>
                <a:xfrm>
                  <a:off x="8696789" y="4353252"/>
                  <a:ext cx="1371600" cy="1371600"/>
                  <a:chOff x="8729537" y="5393451"/>
                  <a:chExt cx="1371600" cy="1371600"/>
                </a:xfrm>
                <a:grpFill/>
              </p:grpSpPr>
              <p:sp>
                <p:nvSpPr>
                  <p:cNvPr id="141" name="Rectangle 140"/>
                  <p:cNvSpPr/>
                  <p:nvPr/>
                </p:nvSpPr>
                <p:spPr bwMode="auto">
                  <a:xfrm flipH="1">
                    <a:off x="8729537" y="5393451"/>
                    <a:ext cx="1371600" cy="1371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rgbClr val="FFFFFF"/>
                        </a:solidFill>
                        <a:ea typeface="Segoe UI" pitchFamily="34" charset="0"/>
                        <a:cs typeface="Segoe UI" pitchFamily="34" charset="0"/>
                      </a:rPr>
                      <a:t>Documents</a:t>
                    </a:r>
                  </a:p>
                </p:txBody>
              </p:sp>
              <p:sp>
                <p:nvSpPr>
                  <p:cNvPr id="142" name="Freeform 22"/>
                  <p:cNvSpPr>
                    <a:spLocks noChangeAspect="1" noEditPoints="1"/>
                  </p:cNvSpPr>
                  <p:nvPr/>
                </p:nvSpPr>
                <p:spPr bwMode="black">
                  <a:xfrm>
                    <a:off x="9160932" y="6006187"/>
                    <a:ext cx="570101" cy="355842"/>
                  </a:xfrm>
                  <a:custGeom>
                    <a:avLst/>
                    <a:gdLst>
                      <a:gd name="T0" fmla="*/ 398 w 439"/>
                      <a:gd name="T1" fmla="*/ 177 h 273"/>
                      <a:gd name="T2" fmla="*/ 439 w 439"/>
                      <a:gd name="T3" fmla="*/ 226 h 273"/>
                      <a:gd name="T4" fmla="*/ 398 w 439"/>
                      <a:gd name="T5" fmla="*/ 273 h 273"/>
                      <a:gd name="T6" fmla="*/ 162 w 439"/>
                      <a:gd name="T7" fmla="*/ 273 h 273"/>
                      <a:gd name="T8" fmla="*/ 101 w 439"/>
                      <a:gd name="T9" fmla="*/ 211 h 273"/>
                      <a:gd name="T10" fmla="*/ 160 w 439"/>
                      <a:gd name="T11" fmla="*/ 155 h 273"/>
                      <a:gd name="T12" fmla="*/ 217 w 439"/>
                      <a:gd name="T13" fmla="*/ 85 h 273"/>
                      <a:gd name="T14" fmla="*/ 302 w 439"/>
                      <a:gd name="T15" fmla="*/ 118 h 273"/>
                      <a:gd name="T16" fmla="*/ 362 w 439"/>
                      <a:gd name="T17" fmla="*/ 116 h 273"/>
                      <a:gd name="T18" fmla="*/ 398 w 439"/>
                      <a:gd name="T19" fmla="*/ 177 h 273"/>
                      <a:gd name="T20" fmla="*/ 86 w 439"/>
                      <a:gd name="T21" fmla="*/ 213 h 273"/>
                      <a:gd name="T22" fmla="*/ 149 w 439"/>
                      <a:gd name="T23" fmla="*/ 144 h 273"/>
                      <a:gd name="T24" fmla="*/ 213 w 439"/>
                      <a:gd name="T25" fmla="*/ 73 h 273"/>
                      <a:gd name="T26" fmla="*/ 305 w 439"/>
                      <a:gd name="T27" fmla="*/ 103 h 273"/>
                      <a:gd name="T28" fmla="*/ 336 w 439"/>
                      <a:gd name="T29" fmla="*/ 97 h 273"/>
                      <a:gd name="T30" fmla="*/ 276 w 439"/>
                      <a:gd name="T31" fmla="*/ 19 h 273"/>
                      <a:gd name="T32" fmla="*/ 161 w 439"/>
                      <a:gd name="T33" fmla="*/ 61 h 273"/>
                      <a:gd name="T34" fmla="*/ 92 w 439"/>
                      <a:gd name="T35" fmla="*/ 60 h 273"/>
                      <a:gd name="T36" fmla="*/ 53 w 439"/>
                      <a:gd name="T37" fmla="*/ 135 h 273"/>
                      <a:gd name="T38" fmla="*/ 0 w 439"/>
                      <a:gd name="T39" fmla="*/ 196 h 273"/>
                      <a:gd name="T40" fmla="*/ 59 w 439"/>
                      <a:gd name="T41" fmla="*/ 255 h 273"/>
                      <a:gd name="T42" fmla="*/ 98 w 439"/>
                      <a:gd name="T43" fmla="*/ 255 h 273"/>
                      <a:gd name="T44" fmla="*/ 86 w 439"/>
                      <a:gd name="T45" fmla="*/ 21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73">
                        <a:moveTo>
                          <a:pt x="398" y="177"/>
                        </a:moveTo>
                        <a:cubicBezTo>
                          <a:pt x="398" y="177"/>
                          <a:pt x="439" y="181"/>
                          <a:pt x="439" y="226"/>
                        </a:cubicBezTo>
                        <a:cubicBezTo>
                          <a:pt x="439" y="248"/>
                          <a:pt x="427" y="273"/>
                          <a:pt x="398" y="273"/>
                        </a:cubicBezTo>
                        <a:cubicBezTo>
                          <a:pt x="398" y="273"/>
                          <a:pt x="177" y="273"/>
                          <a:pt x="162" y="273"/>
                        </a:cubicBezTo>
                        <a:cubicBezTo>
                          <a:pt x="117" y="273"/>
                          <a:pt x="101" y="242"/>
                          <a:pt x="101" y="211"/>
                        </a:cubicBezTo>
                        <a:cubicBezTo>
                          <a:pt x="101" y="157"/>
                          <a:pt x="160" y="155"/>
                          <a:pt x="160" y="155"/>
                        </a:cubicBezTo>
                        <a:cubicBezTo>
                          <a:pt x="160" y="155"/>
                          <a:pt x="165" y="97"/>
                          <a:pt x="217" y="85"/>
                        </a:cubicBezTo>
                        <a:cubicBezTo>
                          <a:pt x="263" y="75"/>
                          <a:pt x="289" y="99"/>
                          <a:pt x="302" y="118"/>
                        </a:cubicBezTo>
                        <a:cubicBezTo>
                          <a:pt x="302" y="118"/>
                          <a:pt x="330" y="102"/>
                          <a:pt x="362" y="116"/>
                        </a:cubicBezTo>
                        <a:cubicBezTo>
                          <a:pt x="381" y="124"/>
                          <a:pt x="399" y="144"/>
                          <a:pt x="398" y="177"/>
                        </a:cubicBezTo>
                        <a:close/>
                        <a:moveTo>
                          <a:pt x="86" y="213"/>
                        </a:moveTo>
                        <a:cubicBezTo>
                          <a:pt x="86" y="153"/>
                          <a:pt x="149" y="144"/>
                          <a:pt x="149" y="144"/>
                        </a:cubicBezTo>
                        <a:cubicBezTo>
                          <a:pt x="149" y="144"/>
                          <a:pt x="157" y="87"/>
                          <a:pt x="213" y="73"/>
                        </a:cubicBezTo>
                        <a:cubicBezTo>
                          <a:pt x="258" y="62"/>
                          <a:pt x="291" y="81"/>
                          <a:pt x="305" y="103"/>
                        </a:cubicBezTo>
                        <a:cubicBezTo>
                          <a:pt x="305" y="103"/>
                          <a:pt x="315" y="97"/>
                          <a:pt x="336" y="97"/>
                        </a:cubicBezTo>
                        <a:cubicBezTo>
                          <a:pt x="334" y="78"/>
                          <a:pt x="320" y="37"/>
                          <a:pt x="276" y="19"/>
                        </a:cubicBezTo>
                        <a:cubicBezTo>
                          <a:pt x="225" y="0"/>
                          <a:pt x="181" y="24"/>
                          <a:pt x="161" y="61"/>
                        </a:cubicBezTo>
                        <a:cubicBezTo>
                          <a:pt x="161" y="61"/>
                          <a:pt x="129" y="41"/>
                          <a:pt x="92" y="60"/>
                        </a:cubicBezTo>
                        <a:cubicBezTo>
                          <a:pt x="66" y="74"/>
                          <a:pt x="50" y="105"/>
                          <a:pt x="53" y="135"/>
                        </a:cubicBezTo>
                        <a:cubicBezTo>
                          <a:pt x="53" y="135"/>
                          <a:pt x="0" y="139"/>
                          <a:pt x="0" y="196"/>
                        </a:cubicBezTo>
                        <a:cubicBezTo>
                          <a:pt x="0" y="227"/>
                          <a:pt x="28" y="255"/>
                          <a:pt x="59" y="255"/>
                        </a:cubicBezTo>
                        <a:cubicBezTo>
                          <a:pt x="98" y="255"/>
                          <a:pt x="98" y="255"/>
                          <a:pt x="98" y="255"/>
                        </a:cubicBezTo>
                        <a:cubicBezTo>
                          <a:pt x="88" y="240"/>
                          <a:pt x="86" y="225"/>
                          <a:pt x="86" y="213"/>
                        </a:cubicBez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algn="ctr" defTabSz="914185"/>
                    <a:endParaRPr lang="en-US" dirty="0">
                      <a:solidFill>
                        <a:srgbClr val="FFFFFF"/>
                      </a:solidFill>
                    </a:endParaRPr>
                  </a:p>
                </p:txBody>
              </p:sp>
            </p:grpSp>
            <p:grpSp>
              <p:nvGrpSpPr>
                <p:cNvPr id="138" name="Group 137"/>
                <p:cNvGrpSpPr/>
                <p:nvPr/>
              </p:nvGrpSpPr>
              <p:grpSpPr>
                <a:xfrm>
                  <a:off x="8697001" y="5862024"/>
                  <a:ext cx="1371601" cy="1371600"/>
                  <a:chOff x="8697001" y="5862024"/>
                  <a:chExt cx="1371601" cy="1371600"/>
                </a:xfrm>
                <a:grpFill/>
              </p:grpSpPr>
              <p:sp>
                <p:nvSpPr>
                  <p:cNvPr id="139" name="Rectangle 138"/>
                  <p:cNvSpPr/>
                  <p:nvPr/>
                </p:nvSpPr>
                <p:spPr bwMode="auto">
                  <a:xfrm flipH="1">
                    <a:off x="8697001" y="5862024"/>
                    <a:ext cx="1371601" cy="1371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rgbClr val="FFFFFF"/>
                        </a:solidFill>
                        <a:ea typeface="Segoe UI" pitchFamily="34" charset="0"/>
                        <a:cs typeface="Segoe UI" pitchFamily="34" charset="0"/>
                      </a:rPr>
                      <a:t>Email</a:t>
                    </a:r>
                  </a:p>
                </p:txBody>
              </p:sp>
              <p:sp>
                <p:nvSpPr>
                  <p:cNvPr id="140" name="Freeform 139"/>
                  <p:cNvSpPr>
                    <a:spLocks noChangeAspect="1"/>
                  </p:cNvSpPr>
                  <p:nvPr/>
                </p:nvSpPr>
                <p:spPr bwMode="black">
                  <a:xfrm>
                    <a:off x="9210756" y="6500578"/>
                    <a:ext cx="412459" cy="293785"/>
                  </a:xfrm>
                  <a:custGeom>
                    <a:avLst/>
                    <a:gdLst>
                      <a:gd name="connsiteX0" fmla="*/ 444931 w 444931"/>
                      <a:gd name="connsiteY0" fmla="*/ 85811 h 316789"/>
                      <a:gd name="connsiteX1" fmla="*/ 444931 w 444931"/>
                      <a:gd name="connsiteY1" fmla="*/ 316789 h 316789"/>
                      <a:gd name="connsiteX2" fmla="*/ 0 w 444931"/>
                      <a:gd name="connsiteY2" fmla="*/ 316789 h 316789"/>
                      <a:gd name="connsiteX3" fmla="*/ 0 w 444931"/>
                      <a:gd name="connsiteY3" fmla="*/ 90868 h 316789"/>
                      <a:gd name="connsiteX4" fmla="*/ 216980 w 444931"/>
                      <a:gd name="connsiteY4" fmla="*/ 211312 h 316789"/>
                      <a:gd name="connsiteX5" fmla="*/ 217910 w 444931"/>
                      <a:gd name="connsiteY5" fmla="*/ 209638 h 316789"/>
                      <a:gd name="connsiteX6" fmla="*/ 218839 w 444931"/>
                      <a:gd name="connsiteY6" fmla="*/ 211313 h 316789"/>
                      <a:gd name="connsiteX7" fmla="*/ 0 w 444931"/>
                      <a:gd name="connsiteY7" fmla="*/ 0 h 316789"/>
                      <a:gd name="connsiteX8" fmla="*/ 444931 w 444931"/>
                      <a:gd name="connsiteY8" fmla="*/ 0 h 316789"/>
                      <a:gd name="connsiteX9" fmla="*/ 444931 w 444931"/>
                      <a:gd name="connsiteY9" fmla="*/ 33520 h 316789"/>
                      <a:gd name="connsiteX10" fmla="*/ 217910 w 444931"/>
                      <a:gd name="connsiteY10" fmla="*/ 159538 h 316789"/>
                      <a:gd name="connsiteX11" fmla="*/ 0 w 444931"/>
                      <a:gd name="connsiteY11" fmla="*/ 38578 h 31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931" h="316789">
                        <a:moveTo>
                          <a:pt x="444931" y="85811"/>
                        </a:moveTo>
                        <a:lnTo>
                          <a:pt x="444931" y="316789"/>
                        </a:lnTo>
                        <a:lnTo>
                          <a:pt x="0" y="316789"/>
                        </a:lnTo>
                        <a:lnTo>
                          <a:pt x="0" y="90868"/>
                        </a:lnTo>
                        <a:lnTo>
                          <a:pt x="216980" y="211312"/>
                        </a:lnTo>
                        <a:lnTo>
                          <a:pt x="217910" y="209638"/>
                        </a:lnTo>
                        <a:lnTo>
                          <a:pt x="218839" y="211313"/>
                        </a:lnTo>
                        <a:close/>
                        <a:moveTo>
                          <a:pt x="0" y="0"/>
                        </a:moveTo>
                        <a:lnTo>
                          <a:pt x="444931" y="0"/>
                        </a:lnTo>
                        <a:lnTo>
                          <a:pt x="444931" y="33520"/>
                        </a:lnTo>
                        <a:lnTo>
                          <a:pt x="217910" y="159538"/>
                        </a:lnTo>
                        <a:lnTo>
                          <a:pt x="0" y="3857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algn="ctr" defTabSz="913920" fontAlgn="base">
                      <a:lnSpc>
                        <a:spcPct val="90000"/>
                      </a:lnSpc>
                      <a:spcBef>
                        <a:spcPct val="0"/>
                      </a:spcBef>
                      <a:spcAft>
                        <a:spcPct val="0"/>
                      </a:spcAft>
                    </a:pPr>
                    <a:endParaRPr lang="en-US" sz="2400" dirty="0">
                      <a:solidFill>
                        <a:srgbClr val="FFFFFF"/>
                      </a:solidFill>
                      <a:ea typeface="Segoe UI" pitchFamily="34" charset="0"/>
                      <a:cs typeface="Segoe UI" pitchFamily="34" charset="0"/>
                    </a:endParaRPr>
                  </a:p>
                </p:txBody>
              </p:sp>
            </p:grpSp>
          </p:grpSp>
        </p:grpSp>
        <p:grpSp>
          <p:nvGrpSpPr>
            <p:cNvPr id="130" name="Group 129"/>
            <p:cNvGrpSpPr/>
            <p:nvPr/>
          </p:nvGrpSpPr>
          <p:grpSpPr>
            <a:xfrm>
              <a:off x="387356" y="2981492"/>
              <a:ext cx="997332" cy="1201290"/>
              <a:chOff x="4697053" y="3193628"/>
              <a:chExt cx="997332" cy="1201290"/>
            </a:xfrm>
          </p:grpSpPr>
          <p:cxnSp>
            <p:nvCxnSpPr>
              <p:cNvPr id="132" name="Straight Arrow Connector 131"/>
              <p:cNvCxnSpPr/>
              <p:nvPr/>
            </p:nvCxnSpPr>
            <p:spPr>
              <a:xfrm flipV="1">
                <a:off x="5490462" y="3193628"/>
                <a:ext cx="22554" cy="1201290"/>
              </a:xfrm>
              <a:prstGeom prst="straightConnector1">
                <a:avLst/>
              </a:prstGeom>
              <a:ln w="7620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flipH="1">
                <a:off x="5328625" y="3559795"/>
                <a:ext cx="365760" cy="365760"/>
              </a:xfrm>
              <a:prstGeom prst="ellipse">
                <a:avLst/>
              </a:prstGeom>
              <a:solidFill>
                <a:srgbClr val="D7D7D7"/>
              </a:solidFill>
              <a:ln w="57150">
                <a:solidFill>
                  <a:schemeClr val="bg2">
                    <a:lumMod val="50000"/>
                  </a:schemeClr>
                </a:solidFill>
              </a:ln>
            </p:spPr>
            <p:txBody>
              <a:bodyPr wrap="square" lIns="0" tIns="0" rIns="0" bIns="0" rtlCol="0">
                <a:spAutoFit/>
              </a:bodyPr>
              <a:lstStyle/>
              <a:p>
                <a:pPr algn="ctr">
                  <a:lnSpc>
                    <a:spcPct val="90000"/>
                  </a:lnSpc>
                  <a:spcAft>
                    <a:spcPts val="600"/>
                  </a:spcAft>
                </a:pPr>
                <a:r>
                  <a:rPr lang="en-US" dirty="0" smtClean="0">
                    <a:solidFill>
                      <a:srgbClr val="505050"/>
                    </a:solidFill>
                  </a:rPr>
                  <a:t>3</a:t>
                </a:r>
                <a:endParaRPr lang="en-US" sz="2400" dirty="0" smtClean="0">
                  <a:solidFill>
                    <a:srgbClr val="505050"/>
                  </a:solidFill>
                </a:endParaRPr>
              </a:p>
            </p:txBody>
          </p:sp>
          <p:sp>
            <p:nvSpPr>
              <p:cNvPr id="134" name="TextBox 133"/>
              <p:cNvSpPr txBox="1"/>
              <p:nvPr/>
            </p:nvSpPr>
            <p:spPr>
              <a:xfrm flipH="1">
                <a:off x="4697053" y="3363953"/>
                <a:ext cx="840291" cy="152349"/>
              </a:xfrm>
              <a:prstGeom prst="rect">
                <a:avLst/>
              </a:prstGeom>
              <a:noFill/>
            </p:spPr>
            <p:txBody>
              <a:bodyPr wrap="square" lIns="0" tIns="0" rIns="0" bIns="0" rtlCol="0">
                <a:spAutoFit/>
              </a:bodyPr>
              <a:lstStyle/>
              <a:p>
                <a:pPr algn="ctr">
                  <a:lnSpc>
                    <a:spcPct val="90000"/>
                  </a:lnSpc>
                  <a:spcAft>
                    <a:spcPts val="600"/>
                  </a:spcAft>
                </a:pPr>
                <a:r>
                  <a:rPr lang="en-US" sz="1100" dirty="0" smtClean="0">
                    <a:solidFill>
                      <a:srgbClr val="404040">
                        <a:lumMod val="95000"/>
                      </a:srgbClr>
                    </a:solidFill>
                  </a:rPr>
                  <a:t>Request</a:t>
                </a:r>
                <a:endParaRPr lang="en-US" sz="1400" dirty="0" smtClean="0">
                  <a:solidFill>
                    <a:srgbClr val="404040">
                      <a:lumMod val="95000"/>
                    </a:srgbClr>
                  </a:solidFill>
                </a:endParaRPr>
              </a:p>
            </p:txBody>
          </p:sp>
        </p:grpSp>
        <p:pic>
          <p:nvPicPr>
            <p:cNvPr id="131" name="Picture 130"/>
            <p:cNvPicPr>
              <a:picLocks noChangeAspect="1"/>
            </p:cNvPicPr>
            <p:nvPr/>
          </p:nvPicPr>
          <p:blipFill>
            <a:blip r:embed="rId3"/>
            <a:stretch>
              <a:fillRect/>
            </a:stretch>
          </p:blipFill>
          <p:spPr>
            <a:xfrm>
              <a:off x="1025614" y="4353107"/>
              <a:ext cx="1033903" cy="1933881"/>
            </a:xfrm>
            <a:prstGeom prst="rect">
              <a:avLst/>
            </a:prstGeom>
          </p:spPr>
        </p:pic>
      </p:grpSp>
    </p:spTree>
    <p:extLst>
      <p:ext uri="{BB962C8B-B14F-4D97-AF65-F5344CB8AC3E}">
        <p14:creationId xmlns:p14="http://schemas.microsoft.com/office/powerpoint/2010/main" val="3752742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46637" y="1516062"/>
            <a:ext cx="7317566" cy="5367623"/>
          </a:xfrm>
        </p:spPr>
        <p:txBody>
          <a:bodyPr/>
          <a:lstStyle/>
          <a:p>
            <a:pPr marL="342900" lvl="1" indent="0">
              <a:buNone/>
            </a:pPr>
            <a:r>
              <a:rPr lang="en-US" sz="3200" dirty="0" smtClean="0">
                <a:gradFill>
                  <a:gsLst>
                    <a:gs pos="20354">
                      <a:schemeClr val="tx2"/>
                    </a:gs>
                    <a:gs pos="40000">
                      <a:schemeClr val="tx2"/>
                    </a:gs>
                  </a:gsLst>
                  <a:lin ang="5400000" scaled="0"/>
                </a:gradFill>
                <a:latin typeface="+mj-lt"/>
              </a:rPr>
              <a:t>Control when &amp; how</a:t>
            </a:r>
          </a:p>
          <a:p>
            <a:pPr marL="342900" lvl="1" indent="0">
              <a:buNone/>
            </a:pPr>
            <a:r>
              <a:rPr lang="en-US" sz="3200" spc="-102" dirty="0">
                <a:ln w="3175">
                  <a:noFill/>
                </a:ln>
                <a:latin typeface="+mj-lt"/>
                <a:cs typeface="Segoe UI" pitchFamily="34" charset="0"/>
              </a:rPr>
              <a:t>	Scan &amp; download</a:t>
            </a:r>
          </a:p>
          <a:p>
            <a:pPr marL="342900" lvl="1" indent="0">
              <a:buNone/>
            </a:pPr>
            <a:r>
              <a:rPr lang="en-US" sz="3200" spc="-102" dirty="0">
                <a:ln w="3175">
                  <a:noFill/>
                </a:ln>
                <a:latin typeface="+mj-lt"/>
                <a:cs typeface="Segoe UI" pitchFamily="34" charset="0"/>
              </a:rPr>
              <a:t>	Approval for auto install</a:t>
            </a:r>
          </a:p>
          <a:p>
            <a:pPr marL="342900" lvl="1" indent="0">
              <a:buNone/>
            </a:pPr>
            <a:endParaRPr lang="en-US" sz="3200" dirty="0" smtClean="0">
              <a:gradFill>
                <a:gsLst>
                  <a:gs pos="20354">
                    <a:schemeClr val="tx2"/>
                  </a:gs>
                  <a:gs pos="40000">
                    <a:schemeClr val="tx2"/>
                  </a:gs>
                </a:gsLst>
                <a:lin ang="5400000" scaled="0"/>
              </a:gradFill>
              <a:latin typeface="+mj-lt"/>
            </a:endParaRPr>
          </a:p>
          <a:p>
            <a:pPr marL="342900" lvl="1" indent="0">
              <a:buNone/>
            </a:pPr>
            <a:r>
              <a:rPr lang="en-US" sz="3200" dirty="0" smtClean="0">
                <a:gradFill>
                  <a:gsLst>
                    <a:gs pos="20354">
                      <a:schemeClr val="tx2"/>
                    </a:gs>
                    <a:gs pos="40000">
                      <a:schemeClr val="tx2"/>
                    </a:gs>
                  </a:gsLst>
                  <a:lin ang="5400000" scaled="0"/>
                </a:gradFill>
                <a:latin typeface="+mj-lt"/>
              </a:rPr>
              <a:t>Choose your source</a:t>
            </a:r>
          </a:p>
          <a:p>
            <a:pPr marL="342900" lvl="1" indent="0">
              <a:buNone/>
            </a:pPr>
            <a:r>
              <a:rPr lang="en-US" sz="3200" spc="-102" dirty="0" smtClean="0">
                <a:ln w="3175">
                  <a:noFill/>
                </a:ln>
                <a:latin typeface="+mj-lt"/>
                <a:cs typeface="Segoe UI" pitchFamily="34" charset="0"/>
              </a:rPr>
              <a:t>	Microsoft </a:t>
            </a:r>
            <a:r>
              <a:rPr lang="en-US" sz="3200" spc="-102" dirty="0">
                <a:ln w="3175">
                  <a:noFill/>
                </a:ln>
                <a:latin typeface="+mj-lt"/>
                <a:cs typeface="Segoe UI" pitchFamily="34" charset="0"/>
              </a:rPr>
              <a:t>Update </a:t>
            </a:r>
            <a:endParaRPr lang="en-US" sz="3200" spc="-102" dirty="0" smtClean="0">
              <a:ln w="3175">
                <a:noFill/>
              </a:ln>
              <a:latin typeface="+mj-lt"/>
              <a:cs typeface="Segoe UI" pitchFamily="34" charset="0"/>
            </a:endParaRPr>
          </a:p>
          <a:p>
            <a:pPr marL="342900" lvl="1" indent="0">
              <a:buNone/>
            </a:pPr>
            <a:r>
              <a:rPr lang="en-US" sz="3200" spc="-102" dirty="0">
                <a:ln w="3175">
                  <a:noFill/>
                </a:ln>
                <a:latin typeface="+mj-lt"/>
                <a:cs typeface="Segoe UI" pitchFamily="34" charset="0"/>
              </a:rPr>
              <a:t>	</a:t>
            </a:r>
            <a:r>
              <a:rPr lang="en-US" sz="3200" spc="-102" dirty="0" smtClean="0">
                <a:ln w="3175">
                  <a:noFill/>
                </a:ln>
                <a:latin typeface="+mj-lt"/>
                <a:cs typeface="Segoe UI" pitchFamily="34" charset="0"/>
              </a:rPr>
              <a:t>Company </a:t>
            </a:r>
            <a:r>
              <a:rPr lang="en-US" sz="3200" spc="-102" dirty="0">
                <a:ln w="3175">
                  <a:noFill/>
                </a:ln>
                <a:latin typeface="+mj-lt"/>
                <a:cs typeface="Segoe UI" pitchFamily="34" charset="0"/>
              </a:rPr>
              <a:t>update server (WSUS)</a:t>
            </a:r>
          </a:p>
          <a:p>
            <a:pPr marL="342900" lvl="1" indent="0">
              <a:buNone/>
            </a:pPr>
            <a:r>
              <a:rPr lang="en-US" dirty="0">
                <a:solidFill>
                  <a:srgbClr val="FFFFFF"/>
                </a:solidFill>
                <a:latin typeface="+mj-lt"/>
              </a:rPr>
              <a:t>	</a:t>
            </a:r>
            <a:endParaRPr lang="en-US" sz="3200" dirty="0" smtClean="0">
              <a:gradFill>
                <a:gsLst>
                  <a:gs pos="20354">
                    <a:schemeClr val="tx2"/>
                  </a:gs>
                  <a:gs pos="40000">
                    <a:schemeClr val="tx2"/>
                  </a:gs>
                </a:gsLst>
                <a:lin ang="5400000" scaled="0"/>
              </a:gradFill>
              <a:latin typeface="+mj-lt"/>
            </a:endParaRPr>
          </a:p>
          <a:p>
            <a:pPr marL="342900" lvl="1" indent="0">
              <a:buNone/>
            </a:pPr>
            <a:r>
              <a:rPr lang="en-US" sz="3200" dirty="0" smtClean="0">
                <a:gradFill>
                  <a:gsLst>
                    <a:gs pos="20354">
                      <a:schemeClr val="tx2"/>
                    </a:gs>
                    <a:gs pos="40000">
                      <a:schemeClr val="tx2"/>
                    </a:gs>
                  </a:gsLst>
                  <a:lin ang="5400000" scaled="0"/>
                </a:gradFill>
                <a:latin typeface="+mj-lt"/>
              </a:rPr>
              <a:t>Update </a:t>
            </a:r>
            <a:r>
              <a:rPr lang="en-US" sz="3200" dirty="0">
                <a:gradFill>
                  <a:gsLst>
                    <a:gs pos="20354">
                      <a:schemeClr val="tx2"/>
                    </a:gs>
                    <a:gs pos="40000">
                      <a:schemeClr val="tx2"/>
                    </a:gs>
                  </a:gsLst>
                  <a:lin ang="5400000" scaled="0"/>
                </a:gradFill>
                <a:latin typeface="+mj-lt"/>
              </a:rPr>
              <a:t>compliance</a:t>
            </a:r>
          </a:p>
          <a:p>
            <a:pPr marL="298450" lvl="1" indent="0">
              <a:buNone/>
            </a:pPr>
            <a:endParaRPr lang="en-US" sz="3200" dirty="0" smtClean="0">
              <a:gradFill>
                <a:gsLst>
                  <a:gs pos="20354">
                    <a:schemeClr val="tx2"/>
                  </a:gs>
                  <a:gs pos="40000">
                    <a:schemeClr val="tx2"/>
                  </a:gs>
                </a:gsLst>
                <a:lin ang="5400000" scaled="0"/>
              </a:gradFill>
              <a:latin typeface="+mj-lt"/>
            </a:endParaRPr>
          </a:p>
        </p:txBody>
      </p:sp>
      <p:sp>
        <p:nvSpPr>
          <p:cNvPr id="3" name="Title 2"/>
          <p:cNvSpPr>
            <a:spLocks noGrp="1"/>
          </p:cNvSpPr>
          <p:nvPr>
            <p:ph type="title"/>
          </p:nvPr>
        </p:nvSpPr>
        <p:spPr>
          <a:xfrm>
            <a:off x="274639" y="220662"/>
            <a:ext cx="11889564" cy="917575"/>
          </a:xfrm>
        </p:spPr>
        <p:txBody>
          <a:bodyPr/>
          <a:lstStyle/>
          <a:p>
            <a:r>
              <a:rPr lang="en-US" dirty="0" smtClean="0"/>
              <a:t>You can now manage device updates</a:t>
            </a:r>
            <a:endParaRPr lang="en-US" dirty="0"/>
          </a:p>
        </p:txBody>
      </p:sp>
      <p:pic>
        <p:nvPicPr>
          <p:cNvPr id="7" name="Picture 6"/>
          <p:cNvPicPr>
            <a:picLocks noChangeAspect="1"/>
          </p:cNvPicPr>
          <p:nvPr/>
        </p:nvPicPr>
        <p:blipFill>
          <a:blip r:embed="rId3"/>
          <a:stretch>
            <a:fillRect/>
          </a:stretch>
        </p:blipFill>
        <p:spPr>
          <a:xfrm>
            <a:off x="503237" y="1287462"/>
            <a:ext cx="3895725" cy="5019675"/>
          </a:xfrm>
          <a:prstGeom prst="rect">
            <a:avLst/>
          </a:prstGeom>
          <a:ln>
            <a:solidFill>
              <a:schemeClr val="tx1"/>
            </a:solidFill>
          </a:ln>
        </p:spPr>
      </p:pic>
      <p:sp>
        <p:nvSpPr>
          <p:cNvPr id="5" name="Rectangle 4"/>
          <p:cNvSpPr/>
          <p:nvPr/>
        </p:nvSpPr>
        <p:spPr bwMode="auto">
          <a:xfrm>
            <a:off x="122237" y="1668462"/>
            <a:ext cx="4572000" cy="1066800"/>
          </a:xfrm>
          <a:prstGeom prst="rect">
            <a:avLst/>
          </a:prstGeom>
          <a:solidFill>
            <a:srgbClr val="FF0000">
              <a:alpha val="1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25744" y="3497262"/>
            <a:ext cx="4572000" cy="457200"/>
          </a:xfrm>
          <a:prstGeom prst="rect">
            <a:avLst/>
          </a:prstGeom>
          <a:solidFill>
            <a:srgbClr val="FF0000">
              <a:alpha val="1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08340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r>
              <a:rPr lang="en-US" dirty="0"/>
              <a:t>Janani </a:t>
            </a:r>
            <a:r>
              <a:rPr lang="en-US" dirty="0" err="1"/>
              <a:t>Vasudevan</a:t>
            </a:r>
            <a:endParaRPr lang="en-US" dirty="0"/>
          </a:p>
          <a:p>
            <a:r>
              <a:rPr lang="en-US" dirty="0"/>
              <a:t>Senior Program Manager</a:t>
            </a:r>
          </a:p>
          <a:p>
            <a:endParaRPr lang="en-US" sz="1800" i="1" dirty="0"/>
          </a:p>
          <a:p>
            <a:r>
              <a:rPr lang="en-US" sz="1800" i="1" dirty="0"/>
              <a:t>Twitter: @</a:t>
            </a:r>
            <a:r>
              <a:rPr lang="en-US" sz="1800" i="1" dirty="0" err="1"/>
              <a:t>jananivasudevan</a:t>
            </a:r>
            <a:endParaRPr lang="en-US" sz="1800" i="1" dirty="0"/>
          </a:p>
        </p:txBody>
      </p:sp>
      <p:sp>
        <p:nvSpPr>
          <p:cNvPr id="2" name="Title 1"/>
          <p:cNvSpPr>
            <a:spLocks noGrp="1"/>
          </p:cNvSpPr>
          <p:nvPr>
            <p:ph type="ctrTitle"/>
          </p:nvPr>
        </p:nvSpPr>
        <p:spPr/>
        <p:txBody>
          <a:bodyPr/>
          <a:lstStyle/>
          <a:p>
            <a:r>
              <a:rPr lang="en-US" dirty="0"/>
              <a:t>Managing Mobile Devices and Applications in an Enterprise</a:t>
            </a:r>
          </a:p>
        </p:txBody>
      </p:sp>
      <p:sp>
        <p:nvSpPr>
          <p:cNvPr id="6" name="Text Placeholder 5"/>
          <p:cNvSpPr>
            <a:spLocks noGrp="1"/>
          </p:cNvSpPr>
          <p:nvPr>
            <p:ph type="body" sz="quarter" idx="13"/>
          </p:nvPr>
        </p:nvSpPr>
        <p:spPr/>
        <p:txBody>
          <a:bodyPr/>
          <a:lstStyle/>
          <a:p>
            <a:r>
              <a:rPr lang="en-US" dirty="0" smtClean="0"/>
              <a:t>3-654</a:t>
            </a:r>
            <a:endParaRPr lang="en-US" dirty="0"/>
          </a:p>
        </p:txBody>
      </p:sp>
    </p:spTree>
    <p:extLst>
      <p:ext uri="{BB962C8B-B14F-4D97-AF65-F5344CB8AC3E}">
        <p14:creationId xmlns:p14="http://schemas.microsoft.com/office/powerpoint/2010/main" val="12711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Freeform 22"/>
          <p:cNvSpPr>
            <a:spLocks/>
          </p:cNvSpPr>
          <p:nvPr/>
        </p:nvSpPr>
        <p:spPr bwMode="auto">
          <a:xfrm>
            <a:off x="5372743" y="2657946"/>
            <a:ext cx="4714675" cy="3618639"/>
          </a:xfrm>
          <a:custGeom>
            <a:avLst/>
            <a:gdLst>
              <a:gd name="T0" fmla="*/ 0 w 271"/>
              <a:gd name="T1" fmla="*/ 208 h 208"/>
              <a:gd name="T2" fmla="*/ 271 w 271"/>
              <a:gd name="T3" fmla="*/ 208 h 208"/>
              <a:gd name="T4" fmla="*/ 271 w 271"/>
              <a:gd name="T5" fmla="*/ 143 h 208"/>
              <a:gd name="T6" fmla="*/ 240 w 271"/>
              <a:gd name="T7" fmla="*/ 112 h 208"/>
              <a:gd name="T8" fmla="*/ 240 w 271"/>
              <a:gd name="T9" fmla="*/ 23 h 208"/>
              <a:gd name="T10" fmla="*/ 214 w 271"/>
              <a:gd name="T11" fmla="*/ 23 h 208"/>
              <a:gd name="T12" fmla="*/ 214 w 271"/>
              <a:gd name="T13" fmla="*/ 138 h 208"/>
              <a:gd name="T14" fmla="*/ 202 w 271"/>
              <a:gd name="T15" fmla="*/ 138 h 208"/>
              <a:gd name="T16" fmla="*/ 202 w 271"/>
              <a:gd name="T17" fmla="*/ 107 h 208"/>
              <a:gd name="T18" fmla="*/ 182 w 271"/>
              <a:gd name="T19" fmla="*/ 107 h 208"/>
              <a:gd name="T20" fmla="*/ 182 w 271"/>
              <a:gd name="T21" fmla="*/ 138 h 208"/>
              <a:gd name="T22" fmla="*/ 172 w 271"/>
              <a:gd name="T23" fmla="*/ 138 h 208"/>
              <a:gd name="T24" fmla="*/ 172 w 271"/>
              <a:gd name="T25" fmla="*/ 114 h 208"/>
              <a:gd name="T26" fmla="*/ 157 w 271"/>
              <a:gd name="T27" fmla="*/ 114 h 208"/>
              <a:gd name="T28" fmla="*/ 157 w 271"/>
              <a:gd name="T29" fmla="*/ 78 h 208"/>
              <a:gd name="T30" fmla="*/ 141 w 271"/>
              <a:gd name="T31" fmla="*/ 78 h 208"/>
              <a:gd name="T32" fmla="*/ 141 w 271"/>
              <a:gd name="T33" fmla="*/ 54 h 208"/>
              <a:gd name="T34" fmla="*/ 124 w 271"/>
              <a:gd name="T35" fmla="*/ 37 h 208"/>
              <a:gd name="T36" fmla="*/ 106 w 271"/>
              <a:gd name="T37" fmla="*/ 54 h 208"/>
              <a:gd name="T38" fmla="*/ 106 w 271"/>
              <a:gd name="T39" fmla="*/ 134 h 208"/>
              <a:gd name="T40" fmla="*/ 93 w 271"/>
              <a:gd name="T41" fmla="*/ 134 h 208"/>
              <a:gd name="T42" fmla="*/ 93 w 271"/>
              <a:gd name="T43" fmla="*/ 0 h 208"/>
              <a:gd name="T44" fmla="*/ 75 w 271"/>
              <a:gd name="T45" fmla="*/ 0 h 208"/>
              <a:gd name="T46" fmla="*/ 75 w 271"/>
              <a:gd name="T47" fmla="*/ 139 h 208"/>
              <a:gd name="T48" fmla="*/ 63 w 271"/>
              <a:gd name="T49" fmla="*/ 139 h 208"/>
              <a:gd name="T50" fmla="*/ 63 w 271"/>
              <a:gd name="T51" fmla="*/ 69 h 208"/>
              <a:gd name="T52" fmla="*/ 45 w 271"/>
              <a:gd name="T53" fmla="*/ 69 h 208"/>
              <a:gd name="T54" fmla="*/ 45 w 271"/>
              <a:gd name="T55" fmla="*/ 139 h 208"/>
              <a:gd name="T56" fmla="*/ 35 w 271"/>
              <a:gd name="T57" fmla="*/ 139 h 208"/>
              <a:gd name="T58" fmla="*/ 35 w 271"/>
              <a:gd name="T59" fmla="*/ 120 h 208"/>
              <a:gd name="T60" fmla="*/ 0 w 271"/>
              <a:gd name="T61" fmla="*/ 138 h 208"/>
              <a:gd name="T62" fmla="*/ 0 w 271"/>
              <a:gd name="T6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208">
                <a:moveTo>
                  <a:pt x="0" y="208"/>
                </a:moveTo>
                <a:lnTo>
                  <a:pt x="271" y="208"/>
                </a:lnTo>
                <a:lnTo>
                  <a:pt x="271" y="143"/>
                </a:lnTo>
                <a:lnTo>
                  <a:pt x="240" y="112"/>
                </a:lnTo>
                <a:lnTo>
                  <a:pt x="240" y="23"/>
                </a:lnTo>
                <a:lnTo>
                  <a:pt x="214" y="23"/>
                </a:lnTo>
                <a:lnTo>
                  <a:pt x="214" y="138"/>
                </a:lnTo>
                <a:lnTo>
                  <a:pt x="202" y="138"/>
                </a:lnTo>
                <a:lnTo>
                  <a:pt x="202" y="107"/>
                </a:lnTo>
                <a:lnTo>
                  <a:pt x="182" y="107"/>
                </a:lnTo>
                <a:lnTo>
                  <a:pt x="182" y="138"/>
                </a:lnTo>
                <a:lnTo>
                  <a:pt x="172" y="138"/>
                </a:lnTo>
                <a:lnTo>
                  <a:pt x="172" y="114"/>
                </a:lnTo>
                <a:lnTo>
                  <a:pt x="157" y="114"/>
                </a:lnTo>
                <a:lnTo>
                  <a:pt x="157" y="78"/>
                </a:lnTo>
                <a:lnTo>
                  <a:pt x="141" y="78"/>
                </a:lnTo>
                <a:lnTo>
                  <a:pt x="141" y="54"/>
                </a:lnTo>
                <a:lnTo>
                  <a:pt x="124" y="37"/>
                </a:lnTo>
                <a:lnTo>
                  <a:pt x="106" y="54"/>
                </a:lnTo>
                <a:lnTo>
                  <a:pt x="106" y="134"/>
                </a:lnTo>
                <a:lnTo>
                  <a:pt x="93" y="134"/>
                </a:lnTo>
                <a:lnTo>
                  <a:pt x="93" y="0"/>
                </a:lnTo>
                <a:lnTo>
                  <a:pt x="75" y="0"/>
                </a:lnTo>
                <a:lnTo>
                  <a:pt x="75" y="139"/>
                </a:lnTo>
                <a:lnTo>
                  <a:pt x="63" y="139"/>
                </a:lnTo>
                <a:lnTo>
                  <a:pt x="63" y="69"/>
                </a:lnTo>
                <a:lnTo>
                  <a:pt x="45" y="69"/>
                </a:lnTo>
                <a:lnTo>
                  <a:pt x="45" y="139"/>
                </a:lnTo>
                <a:lnTo>
                  <a:pt x="35" y="139"/>
                </a:lnTo>
                <a:lnTo>
                  <a:pt x="35" y="120"/>
                </a:lnTo>
                <a:lnTo>
                  <a:pt x="0" y="138"/>
                </a:lnTo>
                <a:lnTo>
                  <a:pt x="0" y="208"/>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FFFFFF"/>
              </a:solidFill>
              <a:latin typeface="Calibri" panose="020F0502020204030204"/>
            </a:endParaRPr>
          </a:p>
        </p:txBody>
      </p:sp>
      <p:sp>
        <p:nvSpPr>
          <p:cNvPr id="201" name="Freeform 22"/>
          <p:cNvSpPr>
            <a:spLocks/>
          </p:cNvSpPr>
          <p:nvPr/>
        </p:nvSpPr>
        <p:spPr bwMode="auto">
          <a:xfrm>
            <a:off x="3793876" y="3550967"/>
            <a:ext cx="3551170" cy="2725618"/>
          </a:xfrm>
          <a:custGeom>
            <a:avLst/>
            <a:gdLst>
              <a:gd name="T0" fmla="*/ 0 w 271"/>
              <a:gd name="T1" fmla="*/ 208 h 208"/>
              <a:gd name="T2" fmla="*/ 271 w 271"/>
              <a:gd name="T3" fmla="*/ 208 h 208"/>
              <a:gd name="T4" fmla="*/ 271 w 271"/>
              <a:gd name="T5" fmla="*/ 143 h 208"/>
              <a:gd name="T6" fmla="*/ 240 w 271"/>
              <a:gd name="T7" fmla="*/ 112 h 208"/>
              <a:gd name="T8" fmla="*/ 240 w 271"/>
              <a:gd name="T9" fmla="*/ 23 h 208"/>
              <a:gd name="T10" fmla="*/ 214 w 271"/>
              <a:gd name="T11" fmla="*/ 23 h 208"/>
              <a:gd name="T12" fmla="*/ 214 w 271"/>
              <a:gd name="T13" fmla="*/ 138 h 208"/>
              <a:gd name="T14" fmla="*/ 202 w 271"/>
              <a:gd name="T15" fmla="*/ 138 h 208"/>
              <a:gd name="T16" fmla="*/ 202 w 271"/>
              <a:gd name="T17" fmla="*/ 107 h 208"/>
              <a:gd name="T18" fmla="*/ 182 w 271"/>
              <a:gd name="T19" fmla="*/ 107 h 208"/>
              <a:gd name="T20" fmla="*/ 182 w 271"/>
              <a:gd name="T21" fmla="*/ 138 h 208"/>
              <a:gd name="T22" fmla="*/ 172 w 271"/>
              <a:gd name="T23" fmla="*/ 138 h 208"/>
              <a:gd name="T24" fmla="*/ 172 w 271"/>
              <a:gd name="T25" fmla="*/ 114 h 208"/>
              <a:gd name="T26" fmla="*/ 157 w 271"/>
              <a:gd name="T27" fmla="*/ 114 h 208"/>
              <a:gd name="T28" fmla="*/ 157 w 271"/>
              <a:gd name="T29" fmla="*/ 78 h 208"/>
              <a:gd name="T30" fmla="*/ 141 w 271"/>
              <a:gd name="T31" fmla="*/ 78 h 208"/>
              <a:gd name="T32" fmla="*/ 141 w 271"/>
              <a:gd name="T33" fmla="*/ 54 h 208"/>
              <a:gd name="T34" fmla="*/ 124 w 271"/>
              <a:gd name="T35" fmla="*/ 37 h 208"/>
              <a:gd name="T36" fmla="*/ 106 w 271"/>
              <a:gd name="T37" fmla="*/ 54 h 208"/>
              <a:gd name="T38" fmla="*/ 106 w 271"/>
              <a:gd name="T39" fmla="*/ 134 h 208"/>
              <a:gd name="T40" fmla="*/ 93 w 271"/>
              <a:gd name="T41" fmla="*/ 134 h 208"/>
              <a:gd name="T42" fmla="*/ 93 w 271"/>
              <a:gd name="T43" fmla="*/ 0 h 208"/>
              <a:gd name="T44" fmla="*/ 75 w 271"/>
              <a:gd name="T45" fmla="*/ 0 h 208"/>
              <a:gd name="T46" fmla="*/ 75 w 271"/>
              <a:gd name="T47" fmla="*/ 139 h 208"/>
              <a:gd name="T48" fmla="*/ 63 w 271"/>
              <a:gd name="T49" fmla="*/ 139 h 208"/>
              <a:gd name="T50" fmla="*/ 63 w 271"/>
              <a:gd name="T51" fmla="*/ 69 h 208"/>
              <a:gd name="T52" fmla="*/ 45 w 271"/>
              <a:gd name="T53" fmla="*/ 69 h 208"/>
              <a:gd name="T54" fmla="*/ 45 w 271"/>
              <a:gd name="T55" fmla="*/ 139 h 208"/>
              <a:gd name="T56" fmla="*/ 35 w 271"/>
              <a:gd name="T57" fmla="*/ 139 h 208"/>
              <a:gd name="T58" fmla="*/ 35 w 271"/>
              <a:gd name="T59" fmla="*/ 120 h 208"/>
              <a:gd name="T60" fmla="*/ 0 w 271"/>
              <a:gd name="T61" fmla="*/ 138 h 208"/>
              <a:gd name="T62" fmla="*/ 0 w 271"/>
              <a:gd name="T6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208">
                <a:moveTo>
                  <a:pt x="0" y="208"/>
                </a:moveTo>
                <a:lnTo>
                  <a:pt x="271" y="208"/>
                </a:lnTo>
                <a:lnTo>
                  <a:pt x="271" y="143"/>
                </a:lnTo>
                <a:lnTo>
                  <a:pt x="240" y="112"/>
                </a:lnTo>
                <a:lnTo>
                  <a:pt x="240" y="23"/>
                </a:lnTo>
                <a:lnTo>
                  <a:pt x="214" y="23"/>
                </a:lnTo>
                <a:lnTo>
                  <a:pt x="214" y="138"/>
                </a:lnTo>
                <a:lnTo>
                  <a:pt x="202" y="138"/>
                </a:lnTo>
                <a:lnTo>
                  <a:pt x="202" y="107"/>
                </a:lnTo>
                <a:lnTo>
                  <a:pt x="182" y="107"/>
                </a:lnTo>
                <a:lnTo>
                  <a:pt x="182" y="138"/>
                </a:lnTo>
                <a:lnTo>
                  <a:pt x="172" y="138"/>
                </a:lnTo>
                <a:lnTo>
                  <a:pt x="172" y="114"/>
                </a:lnTo>
                <a:lnTo>
                  <a:pt x="157" y="114"/>
                </a:lnTo>
                <a:lnTo>
                  <a:pt x="157" y="78"/>
                </a:lnTo>
                <a:lnTo>
                  <a:pt x="141" y="78"/>
                </a:lnTo>
                <a:lnTo>
                  <a:pt x="141" y="54"/>
                </a:lnTo>
                <a:lnTo>
                  <a:pt x="124" y="37"/>
                </a:lnTo>
                <a:lnTo>
                  <a:pt x="106" y="54"/>
                </a:lnTo>
                <a:lnTo>
                  <a:pt x="106" y="134"/>
                </a:lnTo>
                <a:lnTo>
                  <a:pt x="93" y="134"/>
                </a:lnTo>
                <a:lnTo>
                  <a:pt x="93" y="0"/>
                </a:lnTo>
                <a:lnTo>
                  <a:pt x="75" y="0"/>
                </a:lnTo>
                <a:lnTo>
                  <a:pt x="75" y="139"/>
                </a:lnTo>
                <a:lnTo>
                  <a:pt x="63" y="139"/>
                </a:lnTo>
                <a:lnTo>
                  <a:pt x="63" y="69"/>
                </a:lnTo>
                <a:lnTo>
                  <a:pt x="45" y="69"/>
                </a:lnTo>
                <a:lnTo>
                  <a:pt x="45" y="139"/>
                </a:lnTo>
                <a:lnTo>
                  <a:pt x="35" y="139"/>
                </a:lnTo>
                <a:lnTo>
                  <a:pt x="35" y="120"/>
                </a:lnTo>
                <a:lnTo>
                  <a:pt x="0" y="138"/>
                </a:lnTo>
                <a:lnTo>
                  <a:pt x="0" y="208"/>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FFFFFF"/>
              </a:solidFill>
              <a:latin typeface="Calibri" panose="020F0502020204030204"/>
            </a:endParaRPr>
          </a:p>
        </p:txBody>
      </p:sp>
      <p:sp>
        <p:nvSpPr>
          <p:cNvPr id="11" name="Rectangle 10"/>
          <p:cNvSpPr/>
          <p:nvPr/>
        </p:nvSpPr>
        <p:spPr bwMode="auto">
          <a:xfrm>
            <a:off x="4356100" y="1212850"/>
            <a:ext cx="3570039" cy="537033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99" name="Freeform 22"/>
          <p:cNvSpPr>
            <a:spLocks/>
          </p:cNvSpPr>
          <p:nvPr/>
        </p:nvSpPr>
        <p:spPr bwMode="auto">
          <a:xfrm>
            <a:off x="0" y="2657946"/>
            <a:ext cx="4714675" cy="3618639"/>
          </a:xfrm>
          <a:custGeom>
            <a:avLst/>
            <a:gdLst>
              <a:gd name="T0" fmla="*/ 0 w 271"/>
              <a:gd name="T1" fmla="*/ 208 h 208"/>
              <a:gd name="T2" fmla="*/ 271 w 271"/>
              <a:gd name="T3" fmla="*/ 208 h 208"/>
              <a:gd name="T4" fmla="*/ 271 w 271"/>
              <a:gd name="T5" fmla="*/ 143 h 208"/>
              <a:gd name="T6" fmla="*/ 240 w 271"/>
              <a:gd name="T7" fmla="*/ 112 h 208"/>
              <a:gd name="T8" fmla="*/ 240 w 271"/>
              <a:gd name="T9" fmla="*/ 23 h 208"/>
              <a:gd name="T10" fmla="*/ 214 w 271"/>
              <a:gd name="T11" fmla="*/ 23 h 208"/>
              <a:gd name="T12" fmla="*/ 214 w 271"/>
              <a:gd name="T13" fmla="*/ 138 h 208"/>
              <a:gd name="T14" fmla="*/ 202 w 271"/>
              <a:gd name="T15" fmla="*/ 138 h 208"/>
              <a:gd name="T16" fmla="*/ 202 w 271"/>
              <a:gd name="T17" fmla="*/ 107 h 208"/>
              <a:gd name="T18" fmla="*/ 182 w 271"/>
              <a:gd name="T19" fmla="*/ 107 h 208"/>
              <a:gd name="T20" fmla="*/ 182 w 271"/>
              <a:gd name="T21" fmla="*/ 138 h 208"/>
              <a:gd name="T22" fmla="*/ 172 w 271"/>
              <a:gd name="T23" fmla="*/ 138 h 208"/>
              <a:gd name="T24" fmla="*/ 172 w 271"/>
              <a:gd name="T25" fmla="*/ 114 h 208"/>
              <a:gd name="T26" fmla="*/ 157 w 271"/>
              <a:gd name="T27" fmla="*/ 114 h 208"/>
              <a:gd name="T28" fmla="*/ 157 w 271"/>
              <a:gd name="T29" fmla="*/ 78 h 208"/>
              <a:gd name="T30" fmla="*/ 141 w 271"/>
              <a:gd name="T31" fmla="*/ 78 h 208"/>
              <a:gd name="T32" fmla="*/ 141 w 271"/>
              <a:gd name="T33" fmla="*/ 54 h 208"/>
              <a:gd name="T34" fmla="*/ 124 w 271"/>
              <a:gd name="T35" fmla="*/ 37 h 208"/>
              <a:gd name="T36" fmla="*/ 106 w 271"/>
              <a:gd name="T37" fmla="*/ 54 h 208"/>
              <a:gd name="T38" fmla="*/ 106 w 271"/>
              <a:gd name="T39" fmla="*/ 134 h 208"/>
              <a:gd name="T40" fmla="*/ 93 w 271"/>
              <a:gd name="T41" fmla="*/ 134 h 208"/>
              <a:gd name="T42" fmla="*/ 93 w 271"/>
              <a:gd name="T43" fmla="*/ 0 h 208"/>
              <a:gd name="T44" fmla="*/ 75 w 271"/>
              <a:gd name="T45" fmla="*/ 0 h 208"/>
              <a:gd name="T46" fmla="*/ 75 w 271"/>
              <a:gd name="T47" fmla="*/ 139 h 208"/>
              <a:gd name="T48" fmla="*/ 63 w 271"/>
              <a:gd name="T49" fmla="*/ 139 h 208"/>
              <a:gd name="T50" fmla="*/ 63 w 271"/>
              <a:gd name="T51" fmla="*/ 69 h 208"/>
              <a:gd name="T52" fmla="*/ 45 w 271"/>
              <a:gd name="T53" fmla="*/ 69 h 208"/>
              <a:gd name="T54" fmla="*/ 45 w 271"/>
              <a:gd name="T55" fmla="*/ 139 h 208"/>
              <a:gd name="T56" fmla="*/ 35 w 271"/>
              <a:gd name="T57" fmla="*/ 139 h 208"/>
              <a:gd name="T58" fmla="*/ 35 w 271"/>
              <a:gd name="T59" fmla="*/ 120 h 208"/>
              <a:gd name="T60" fmla="*/ 0 w 271"/>
              <a:gd name="T61" fmla="*/ 138 h 208"/>
              <a:gd name="T62" fmla="*/ 0 w 271"/>
              <a:gd name="T6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208">
                <a:moveTo>
                  <a:pt x="0" y="208"/>
                </a:moveTo>
                <a:lnTo>
                  <a:pt x="271" y="208"/>
                </a:lnTo>
                <a:lnTo>
                  <a:pt x="271" y="143"/>
                </a:lnTo>
                <a:lnTo>
                  <a:pt x="240" y="112"/>
                </a:lnTo>
                <a:lnTo>
                  <a:pt x="240" y="23"/>
                </a:lnTo>
                <a:lnTo>
                  <a:pt x="214" y="23"/>
                </a:lnTo>
                <a:lnTo>
                  <a:pt x="214" y="138"/>
                </a:lnTo>
                <a:lnTo>
                  <a:pt x="202" y="138"/>
                </a:lnTo>
                <a:lnTo>
                  <a:pt x="202" y="107"/>
                </a:lnTo>
                <a:lnTo>
                  <a:pt x="182" y="107"/>
                </a:lnTo>
                <a:lnTo>
                  <a:pt x="182" y="138"/>
                </a:lnTo>
                <a:lnTo>
                  <a:pt x="172" y="138"/>
                </a:lnTo>
                <a:lnTo>
                  <a:pt x="172" y="114"/>
                </a:lnTo>
                <a:lnTo>
                  <a:pt x="157" y="114"/>
                </a:lnTo>
                <a:lnTo>
                  <a:pt x="157" y="78"/>
                </a:lnTo>
                <a:lnTo>
                  <a:pt x="141" y="78"/>
                </a:lnTo>
                <a:lnTo>
                  <a:pt x="141" y="54"/>
                </a:lnTo>
                <a:lnTo>
                  <a:pt x="124" y="37"/>
                </a:lnTo>
                <a:lnTo>
                  <a:pt x="106" y="54"/>
                </a:lnTo>
                <a:lnTo>
                  <a:pt x="106" y="134"/>
                </a:lnTo>
                <a:lnTo>
                  <a:pt x="93" y="134"/>
                </a:lnTo>
                <a:lnTo>
                  <a:pt x="93" y="0"/>
                </a:lnTo>
                <a:lnTo>
                  <a:pt x="75" y="0"/>
                </a:lnTo>
                <a:lnTo>
                  <a:pt x="75" y="139"/>
                </a:lnTo>
                <a:lnTo>
                  <a:pt x="63" y="139"/>
                </a:lnTo>
                <a:lnTo>
                  <a:pt x="63" y="69"/>
                </a:lnTo>
                <a:lnTo>
                  <a:pt x="45" y="69"/>
                </a:lnTo>
                <a:lnTo>
                  <a:pt x="45" y="139"/>
                </a:lnTo>
                <a:lnTo>
                  <a:pt x="35" y="139"/>
                </a:lnTo>
                <a:lnTo>
                  <a:pt x="35" y="120"/>
                </a:lnTo>
                <a:lnTo>
                  <a:pt x="0" y="138"/>
                </a:lnTo>
                <a:lnTo>
                  <a:pt x="0" y="208"/>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FFFFFF"/>
              </a:solidFill>
              <a:latin typeface="Calibri" panose="020F0502020204030204"/>
            </a:endParaRPr>
          </a:p>
        </p:txBody>
      </p:sp>
      <p:sp>
        <p:nvSpPr>
          <p:cNvPr id="203" name="Freeform 22"/>
          <p:cNvSpPr>
            <a:spLocks/>
          </p:cNvSpPr>
          <p:nvPr/>
        </p:nvSpPr>
        <p:spPr bwMode="auto">
          <a:xfrm>
            <a:off x="8885305" y="3550967"/>
            <a:ext cx="3551170" cy="2725618"/>
          </a:xfrm>
          <a:custGeom>
            <a:avLst/>
            <a:gdLst>
              <a:gd name="T0" fmla="*/ 0 w 271"/>
              <a:gd name="T1" fmla="*/ 208 h 208"/>
              <a:gd name="T2" fmla="*/ 271 w 271"/>
              <a:gd name="T3" fmla="*/ 208 h 208"/>
              <a:gd name="T4" fmla="*/ 271 w 271"/>
              <a:gd name="T5" fmla="*/ 143 h 208"/>
              <a:gd name="T6" fmla="*/ 240 w 271"/>
              <a:gd name="T7" fmla="*/ 112 h 208"/>
              <a:gd name="T8" fmla="*/ 240 w 271"/>
              <a:gd name="T9" fmla="*/ 23 h 208"/>
              <a:gd name="T10" fmla="*/ 214 w 271"/>
              <a:gd name="T11" fmla="*/ 23 h 208"/>
              <a:gd name="T12" fmla="*/ 214 w 271"/>
              <a:gd name="T13" fmla="*/ 138 h 208"/>
              <a:gd name="T14" fmla="*/ 202 w 271"/>
              <a:gd name="T15" fmla="*/ 138 h 208"/>
              <a:gd name="T16" fmla="*/ 202 w 271"/>
              <a:gd name="T17" fmla="*/ 107 h 208"/>
              <a:gd name="T18" fmla="*/ 182 w 271"/>
              <a:gd name="T19" fmla="*/ 107 h 208"/>
              <a:gd name="T20" fmla="*/ 182 w 271"/>
              <a:gd name="T21" fmla="*/ 138 h 208"/>
              <a:gd name="T22" fmla="*/ 172 w 271"/>
              <a:gd name="T23" fmla="*/ 138 h 208"/>
              <a:gd name="T24" fmla="*/ 172 w 271"/>
              <a:gd name="T25" fmla="*/ 114 h 208"/>
              <a:gd name="T26" fmla="*/ 157 w 271"/>
              <a:gd name="T27" fmla="*/ 114 h 208"/>
              <a:gd name="T28" fmla="*/ 157 w 271"/>
              <a:gd name="T29" fmla="*/ 78 h 208"/>
              <a:gd name="T30" fmla="*/ 141 w 271"/>
              <a:gd name="T31" fmla="*/ 78 h 208"/>
              <a:gd name="T32" fmla="*/ 141 w 271"/>
              <a:gd name="T33" fmla="*/ 54 h 208"/>
              <a:gd name="T34" fmla="*/ 124 w 271"/>
              <a:gd name="T35" fmla="*/ 37 h 208"/>
              <a:gd name="T36" fmla="*/ 106 w 271"/>
              <a:gd name="T37" fmla="*/ 54 h 208"/>
              <a:gd name="T38" fmla="*/ 106 w 271"/>
              <a:gd name="T39" fmla="*/ 134 h 208"/>
              <a:gd name="T40" fmla="*/ 93 w 271"/>
              <a:gd name="T41" fmla="*/ 134 h 208"/>
              <a:gd name="T42" fmla="*/ 93 w 271"/>
              <a:gd name="T43" fmla="*/ 0 h 208"/>
              <a:gd name="T44" fmla="*/ 75 w 271"/>
              <a:gd name="T45" fmla="*/ 0 h 208"/>
              <a:gd name="T46" fmla="*/ 75 w 271"/>
              <a:gd name="T47" fmla="*/ 139 h 208"/>
              <a:gd name="T48" fmla="*/ 63 w 271"/>
              <a:gd name="T49" fmla="*/ 139 h 208"/>
              <a:gd name="T50" fmla="*/ 63 w 271"/>
              <a:gd name="T51" fmla="*/ 69 h 208"/>
              <a:gd name="T52" fmla="*/ 45 w 271"/>
              <a:gd name="T53" fmla="*/ 69 h 208"/>
              <a:gd name="T54" fmla="*/ 45 w 271"/>
              <a:gd name="T55" fmla="*/ 139 h 208"/>
              <a:gd name="T56" fmla="*/ 35 w 271"/>
              <a:gd name="T57" fmla="*/ 139 h 208"/>
              <a:gd name="T58" fmla="*/ 35 w 271"/>
              <a:gd name="T59" fmla="*/ 120 h 208"/>
              <a:gd name="T60" fmla="*/ 0 w 271"/>
              <a:gd name="T61" fmla="*/ 138 h 208"/>
              <a:gd name="T62" fmla="*/ 0 w 271"/>
              <a:gd name="T6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208">
                <a:moveTo>
                  <a:pt x="0" y="208"/>
                </a:moveTo>
                <a:lnTo>
                  <a:pt x="271" y="208"/>
                </a:lnTo>
                <a:lnTo>
                  <a:pt x="271" y="143"/>
                </a:lnTo>
                <a:lnTo>
                  <a:pt x="240" y="112"/>
                </a:lnTo>
                <a:lnTo>
                  <a:pt x="240" y="23"/>
                </a:lnTo>
                <a:lnTo>
                  <a:pt x="214" y="23"/>
                </a:lnTo>
                <a:lnTo>
                  <a:pt x="214" y="138"/>
                </a:lnTo>
                <a:lnTo>
                  <a:pt x="202" y="138"/>
                </a:lnTo>
                <a:lnTo>
                  <a:pt x="202" y="107"/>
                </a:lnTo>
                <a:lnTo>
                  <a:pt x="182" y="107"/>
                </a:lnTo>
                <a:lnTo>
                  <a:pt x="182" y="138"/>
                </a:lnTo>
                <a:lnTo>
                  <a:pt x="172" y="138"/>
                </a:lnTo>
                <a:lnTo>
                  <a:pt x="172" y="114"/>
                </a:lnTo>
                <a:lnTo>
                  <a:pt x="157" y="114"/>
                </a:lnTo>
                <a:lnTo>
                  <a:pt x="157" y="78"/>
                </a:lnTo>
                <a:lnTo>
                  <a:pt x="141" y="78"/>
                </a:lnTo>
                <a:lnTo>
                  <a:pt x="141" y="54"/>
                </a:lnTo>
                <a:lnTo>
                  <a:pt x="124" y="37"/>
                </a:lnTo>
                <a:lnTo>
                  <a:pt x="106" y="54"/>
                </a:lnTo>
                <a:lnTo>
                  <a:pt x="106" y="134"/>
                </a:lnTo>
                <a:lnTo>
                  <a:pt x="93" y="134"/>
                </a:lnTo>
                <a:lnTo>
                  <a:pt x="93" y="0"/>
                </a:lnTo>
                <a:lnTo>
                  <a:pt x="75" y="0"/>
                </a:lnTo>
                <a:lnTo>
                  <a:pt x="75" y="139"/>
                </a:lnTo>
                <a:lnTo>
                  <a:pt x="63" y="139"/>
                </a:lnTo>
                <a:lnTo>
                  <a:pt x="63" y="69"/>
                </a:lnTo>
                <a:lnTo>
                  <a:pt x="45" y="69"/>
                </a:lnTo>
                <a:lnTo>
                  <a:pt x="45" y="139"/>
                </a:lnTo>
                <a:lnTo>
                  <a:pt x="35" y="139"/>
                </a:lnTo>
                <a:lnTo>
                  <a:pt x="35" y="120"/>
                </a:lnTo>
                <a:lnTo>
                  <a:pt x="0" y="138"/>
                </a:lnTo>
                <a:lnTo>
                  <a:pt x="0" y="208"/>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FFFFFF"/>
              </a:solidFill>
              <a:latin typeface="Calibri" panose="020F0502020204030204"/>
            </a:endParaRPr>
          </a:p>
        </p:txBody>
      </p:sp>
      <p:sp>
        <p:nvSpPr>
          <p:cNvPr id="10" name="Title 9"/>
          <p:cNvSpPr>
            <a:spLocks noGrp="1"/>
          </p:cNvSpPr>
          <p:nvPr>
            <p:ph type="title"/>
          </p:nvPr>
        </p:nvSpPr>
        <p:spPr/>
        <p:txBody>
          <a:bodyPr/>
          <a:lstStyle/>
          <a:p>
            <a:r>
              <a:rPr lang="en-US" dirty="0"/>
              <a:t>Company data stays separate &amp; </a:t>
            </a:r>
            <a:r>
              <a:rPr lang="en-US" dirty="0" smtClean="0"/>
              <a:t>secure</a:t>
            </a:r>
            <a:endParaRPr lang="en-US" dirty="0"/>
          </a:p>
        </p:txBody>
      </p:sp>
      <p:sp>
        <p:nvSpPr>
          <p:cNvPr id="76" name="Freeform 26"/>
          <p:cNvSpPr>
            <a:spLocks noChangeAspect="1" noEditPoints="1"/>
          </p:cNvSpPr>
          <p:nvPr/>
        </p:nvSpPr>
        <p:spPr bwMode="auto">
          <a:xfrm>
            <a:off x="4512702" y="1537607"/>
            <a:ext cx="3413437" cy="5250444"/>
          </a:xfrm>
          <a:custGeom>
            <a:avLst/>
            <a:gdLst>
              <a:gd name="T0" fmla="*/ 684 w 1310"/>
              <a:gd name="T1" fmla="*/ 718 h 2015"/>
              <a:gd name="T2" fmla="*/ 870 w 1310"/>
              <a:gd name="T3" fmla="*/ 718 h 2015"/>
              <a:gd name="T4" fmla="*/ 870 w 1310"/>
              <a:gd name="T5" fmla="*/ 2015 h 2015"/>
              <a:gd name="T6" fmla="*/ 516 w 1310"/>
              <a:gd name="T7" fmla="*/ 0 h 2015"/>
              <a:gd name="T8" fmla="*/ 870 w 1310"/>
              <a:gd name="T9" fmla="*/ 579 h 2015"/>
              <a:gd name="T10" fmla="*/ 870 w 1310"/>
              <a:gd name="T11" fmla="*/ 394 h 2015"/>
              <a:gd name="T12" fmla="*/ 870 w 1310"/>
              <a:gd name="T13" fmla="*/ 579 h 2015"/>
              <a:gd name="T14" fmla="*/ 684 w 1310"/>
              <a:gd name="T15" fmla="*/ 133 h 2015"/>
              <a:gd name="T16" fmla="*/ 870 w 1310"/>
              <a:gd name="T17" fmla="*/ 318 h 2015"/>
              <a:gd name="T18" fmla="*/ 962 w 1310"/>
              <a:gd name="T19" fmla="*/ 1622 h 2015"/>
              <a:gd name="T20" fmla="*/ 1142 w 1310"/>
              <a:gd name="T21" fmla="*/ 1622 h 2015"/>
              <a:gd name="T22" fmla="*/ 1142 w 1310"/>
              <a:gd name="T23" fmla="*/ 1361 h 2015"/>
              <a:gd name="T24" fmla="*/ 1142 w 1310"/>
              <a:gd name="T25" fmla="*/ 1181 h 2015"/>
              <a:gd name="T26" fmla="*/ 1142 w 1310"/>
              <a:gd name="T27" fmla="*/ 1361 h 2015"/>
              <a:gd name="T28" fmla="*/ 962 w 1310"/>
              <a:gd name="T29" fmla="*/ 915 h 2015"/>
              <a:gd name="T30" fmla="*/ 1142 w 1310"/>
              <a:gd name="T31" fmla="*/ 1100 h 2015"/>
              <a:gd name="T32" fmla="*/ 962 w 1310"/>
              <a:gd name="T33" fmla="*/ 839 h 2015"/>
              <a:gd name="T34" fmla="*/ 1142 w 1310"/>
              <a:gd name="T35" fmla="*/ 839 h 2015"/>
              <a:gd name="T36" fmla="*/ 1142 w 1310"/>
              <a:gd name="T37" fmla="*/ 579 h 2015"/>
              <a:gd name="T38" fmla="*/ 1142 w 1310"/>
              <a:gd name="T39" fmla="*/ 394 h 2015"/>
              <a:gd name="T40" fmla="*/ 1142 w 1310"/>
              <a:gd name="T41" fmla="*/ 579 h 2015"/>
              <a:gd name="T42" fmla="*/ 962 w 1310"/>
              <a:gd name="T43" fmla="*/ 133 h 2015"/>
              <a:gd name="T44" fmla="*/ 1142 w 1310"/>
              <a:gd name="T45" fmla="*/ 318 h 2015"/>
              <a:gd name="T46" fmla="*/ 0 w 1310"/>
              <a:gd name="T47" fmla="*/ 2015 h 2015"/>
              <a:gd name="T48" fmla="*/ 0 w 1310"/>
              <a:gd name="T49" fmla="*/ 794 h 2015"/>
              <a:gd name="T50" fmla="*/ 348 w 1310"/>
              <a:gd name="T51" fmla="*/ 1888 h 2015"/>
              <a:gd name="T52" fmla="*/ 348 w 1310"/>
              <a:gd name="T53" fmla="*/ 1703 h 2015"/>
              <a:gd name="T54" fmla="*/ 348 w 1310"/>
              <a:gd name="T55" fmla="*/ 1888 h 2015"/>
              <a:gd name="T56" fmla="*/ 168 w 1310"/>
              <a:gd name="T57" fmla="*/ 1442 h 2015"/>
              <a:gd name="T58" fmla="*/ 348 w 1310"/>
              <a:gd name="T59" fmla="*/ 1622 h 2015"/>
              <a:gd name="T60" fmla="*/ 168 w 1310"/>
              <a:gd name="T61" fmla="*/ 1361 h 2015"/>
              <a:gd name="T62" fmla="*/ 348 w 1310"/>
              <a:gd name="T63" fmla="*/ 1361 h 2015"/>
              <a:gd name="T64" fmla="*/ 348 w 1310"/>
              <a:gd name="T65" fmla="*/ 1100 h 2015"/>
              <a:gd name="T66" fmla="*/ 348 w 1310"/>
              <a:gd name="T67" fmla="*/ 915 h 2015"/>
              <a:gd name="T68" fmla="*/ 348 w 1310"/>
              <a:gd name="T69" fmla="*/ 1100 h 2015"/>
              <a:gd name="T70" fmla="*/ 441 w 1310"/>
              <a:gd name="T71" fmla="*/ 1703 h 2015"/>
              <a:gd name="T72" fmla="*/ 626 w 1310"/>
              <a:gd name="T73" fmla="*/ 1888 h 2015"/>
              <a:gd name="T74" fmla="*/ 441 w 1310"/>
              <a:gd name="T75" fmla="*/ 1622 h 2015"/>
              <a:gd name="T76" fmla="*/ 626 w 1310"/>
              <a:gd name="T77" fmla="*/ 1622 h 2015"/>
              <a:gd name="T78" fmla="*/ 626 w 1310"/>
              <a:gd name="T79" fmla="*/ 1361 h 2015"/>
              <a:gd name="T80" fmla="*/ 626 w 1310"/>
              <a:gd name="T81" fmla="*/ 1181 h 2015"/>
              <a:gd name="T82" fmla="*/ 626 w 1310"/>
              <a:gd name="T83" fmla="*/ 1361 h 2015"/>
              <a:gd name="T84" fmla="*/ 441 w 1310"/>
              <a:gd name="T85" fmla="*/ 915 h 2015"/>
              <a:gd name="T86" fmla="*/ 626 w 1310"/>
              <a:gd name="T87" fmla="*/ 1100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0" h="2015">
                <a:moveTo>
                  <a:pt x="516" y="0"/>
                </a:moveTo>
                <a:lnTo>
                  <a:pt x="516" y="718"/>
                </a:lnTo>
                <a:lnTo>
                  <a:pt x="684" y="718"/>
                </a:lnTo>
                <a:lnTo>
                  <a:pt x="684" y="654"/>
                </a:lnTo>
                <a:lnTo>
                  <a:pt x="870" y="654"/>
                </a:lnTo>
                <a:lnTo>
                  <a:pt x="870" y="718"/>
                </a:lnTo>
                <a:lnTo>
                  <a:pt x="870" y="794"/>
                </a:lnTo>
                <a:lnTo>
                  <a:pt x="870" y="839"/>
                </a:lnTo>
                <a:lnTo>
                  <a:pt x="870" y="2015"/>
                </a:lnTo>
                <a:lnTo>
                  <a:pt x="1310" y="2015"/>
                </a:lnTo>
                <a:lnTo>
                  <a:pt x="1310" y="0"/>
                </a:lnTo>
                <a:lnTo>
                  <a:pt x="516" y="0"/>
                </a:lnTo>
                <a:lnTo>
                  <a:pt x="516" y="0"/>
                </a:lnTo>
                <a:lnTo>
                  <a:pt x="516" y="0"/>
                </a:lnTo>
                <a:close/>
                <a:moveTo>
                  <a:pt x="870" y="579"/>
                </a:moveTo>
                <a:lnTo>
                  <a:pt x="684" y="579"/>
                </a:lnTo>
                <a:lnTo>
                  <a:pt x="684" y="394"/>
                </a:lnTo>
                <a:lnTo>
                  <a:pt x="870" y="394"/>
                </a:lnTo>
                <a:lnTo>
                  <a:pt x="870" y="579"/>
                </a:lnTo>
                <a:lnTo>
                  <a:pt x="870" y="579"/>
                </a:lnTo>
                <a:lnTo>
                  <a:pt x="870" y="579"/>
                </a:lnTo>
                <a:close/>
                <a:moveTo>
                  <a:pt x="870" y="318"/>
                </a:moveTo>
                <a:lnTo>
                  <a:pt x="684" y="318"/>
                </a:lnTo>
                <a:lnTo>
                  <a:pt x="684" y="133"/>
                </a:lnTo>
                <a:lnTo>
                  <a:pt x="870" y="133"/>
                </a:lnTo>
                <a:lnTo>
                  <a:pt x="870" y="318"/>
                </a:lnTo>
                <a:lnTo>
                  <a:pt x="870" y="318"/>
                </a:lnTo>
                <a:lnTo>
                  <a:pt x="870" y="318"/>
                </a:lnTo>
                <a:close/>
                <a:moveTo>
                  <a:pt x="1142" y="1622"/>
                </a:moveTo>
                <a:lnTo>
                  <a:pt x="962" y="1622"/>
                </a:lnTo>
                <a:lnTo>
                  <a:pt x="962" y="1442"/>
                </a:lnTo>
                <a:lnTo>
                  <a:pt x="1142" y="1442"/>
                </a:lnTo>
                <a:lnTo>
                  <a:pt x="1142" y="1622"/>
                </a:lnTo>
                <a:lnTo>
                  <a:pt x="1142" y="1622"/>
                </a:lnTo>
                <a:lnTo>
                  <a:pt x="1142" y="1622"/>
                </a:lnTo>
                <a:close/>
                <a:moveTo>
                  <a:pt x="1142" y="1361"/>
                </a:moveTo>
                <a:lnTo>
                  <a:pt x="962" y="1361"/>
                </a:lnTo>
                <a:lnTo>
                  <a:pt x="962" y="1181"/>
                </a:lnTo>
                <a:lnTo>
                  <a:pt x="1142" y="1181"/>
                </a:lnTo>
                <a:lnTo>
                  <a:pt x="1142" y="1361"/>
                </a:lnTo>
                <a:lnTo>
                  <a:pt x="1142" y="1361"/>
                </a:lnTo>
                <a:lnTo>
                  <a:pt x="1142" y="1361"/>
                </a:lnTo>
                <a:close/>
                <a:moveTo>
                  <a:pt x="1142" y="1100"/>
                </a:moveTo>
                <a:lnTo>
                  <a:pt x="962" y="1100"/>
                </a:lnTo>
                <a:lnTo>
                  <a:pt x="962" y="915"/>
                </a:lnTo>
                <a:lnTo>
                  <a:pt x="1142" y="915"/>
                </a:lnTo>
                <a:lnTo>
                  <a:pt x="1142" y="1100"/>
                </a:lnTo>
                <a:lnTo>
                  <a:pt x="1142" y="1100"/>
                </a:lnTo>
                <a:lnTo>
                  <a:pt x="1142" y="1100"/>
                </a:lnTo>
                <a:close/>
                <a:moveTo>
                  <a:pt x="1142" y="839"/>
                </a:moveTo>
                <a:lnTo>
                  <a:pt x="962" y="839"/>
                </a:lnTo>
                <a:lnTo>
                  <a:pt x="962" y="654"/>
                </a:lnTo>
                <a:lnTo>
                  <a:pt x="1142" y="654"/>
                </a:lnTo>
                <a:lnTo>
                  <a:pt x="1142" y="839"/>
                </a:lnTo>
                <a:lnTo>
                  <a:pt x="1142" y="839"/>
                </a:lnTo>
                <a:lnTo>
                  <a:pt x="1142" y="839"/>
                </a:lnTo>
                <a:close/>
                <a:moveTo>
                  <a:pt x="1142" y="579"/>
                </a:moveTo>
                <a:lnTo>
                  <a:pt x="962" y="579"/>
                </a:lnTo>
                <a:lnTo>
                  <a:pt x="962" y="394"/>
                </a:lnTo>
                <a:lnTo>
                  <a:pt x="1142" y="394"/>
                </a:lnTo>
                <a:lnTo>
                  <a:pt x="1142" y="579"/>
                </a:lnTo>
                <a:lnTo>
                  <a:pt x="1142" y="579"/>
                </a:lnTo>
                <a:lnTo>
                  <a:pt x="1142" y="579"/>
                </a:lnTo>
                <a:close/>
                <a:moveTo>
                  <a:pt x="1142" y="318"/>
                </a:moveTo>
                <a:lnTo>
                  <a:pt x="962" y="318"/>
                </a:lnTo>
                <a:lnTo>
                  <a:pt x="962" y="133"/>
                </a:lnTo>
                <a:lnTo>
                  <a:pt x="1142" y="133"/>
                </a:lnTo>
                <a:lnTo>
                  <a:pt x="1142" y="318"/>
                </a:lnTo>
                <a:lnTo>
                  <a:pt x="1142" y="318"/>
                </a:lnTo>
                <a:lnTo>
                  <a:pt x="1142" y="318"/>
                </a:lnTo>
                <a:close/>
                <a:moveTo>
                  <a:pt x="0" y="794"/>
                </a:moveTo>
                <a:lnTo>
                  <a:pt x="0" y="2015"/>
                </a:lnTo>
                <a:lnTo>
                  <a:pt x="794" y="2015"/>
                </a:lnTo>
                <a:lnTo>
                  <a:pt x="794" y="794"/>
                </a:lnTo>
                <a:lnTo>
                  <a:pt x="0" y="794"/>
                </a:lnTo>
                <a:lnTo>
                  <a:pt x="0" y="794"/>
                </a:lnTo>
                <a:lnTo>
                  <a:pt x="0" y="794"/>
                </a:lnTo>
                <a:close/>
                <a:moveTo>
                  <a:pt x="348" y="1888"/>
                </a:moveTo>
                <a:lnTo>
                  <a:pt x="168" y="1888"/>
                </a:lnTo>
                <a:lnTo>
                  <a:pt x="168" y="1703"/>
                </a:lnTo>
                <a:lnTo>
                  <a:pt x="348" y="1703"/>
                </a:lnTo>
                <a:lnTo>
                  <a:pt x="348" y="1888"/>
                </a:lnTo>
                <a:lnTo>
                  <a:pt x="348" y="1888"/>
                </a:lnTo>
                <a:lnTo>
                  <a:pt x="348" y="1888"/>
                </a:lnTo>
                <a:close/>
                <a:moveTo>
                  <a:pt x="348" y="1622"/>
                </a:moveTo>
                <a:lnTo>
                  <a:pt x="168" y="1622"/>
                </a:lnTo>
                <a:lnTo>
                  <a:pt x="168" y="1442"/>
                </a:lnTo>
                <a:lnTo>
                  <a:pt x="348" y="1442"/>
                </a:lnTo>
                <a:lnTo>
                  <a:pt x="348" y="1622"/>
                </a:lnTo>
                <a:lnTo>
                  <a:pt x="348" y="1622"/>
                </a:lnTo>
                <a:lnTo>
                  <a:pt x="348" y="1622"/>
                </a:lnTo>
                <a:close/>
                <a:moveTo>
                  <a:pt x="348" y="1361"/>
                </a:moveTo>
                <a:lnTo>
                  <a:pt x="168" y="1361"/>
                </a:lnTo>
                <a:lnTo>
                  <a:pt x="168" y="1181"/>
                </a:lnTo>
                <a:lnTo>
                  <a:pt x="348" y="1181"/>
                </a:lnTo>
                <a:lnTo>
                  <a:pt x="348" y="1361"/>
                </a:lnTo>
                <a:lnTo>
                  <a:pt x="348" y="1361"/>
                </a:lnTo>
                <a:lnTo>
                  <a:pt x="348" y="1361"/>
                </a:lnTo>
                <a:close/>
                <a:moveTo>
                  <a:pt x="348" y="1100"/>
                </a:moveTo>
                <a:lnTo>
                  <a:pt x="168" y="1100"/>
                </a:lnTo>
                <a:lnTo>
                  <a:pt x="168" y="915"/>
                </a:lnTo>
                <a:lnTo>
                  <a:pt x="348" y="915"/>
                </a:lnTo>
                <a:lnTo>
                  <a:pt x="348" y="1100"/>
                </a:lnTo>
                <a:lnTo>
                  <a:pt x="348" y="1100"/>
                </a:lnTo>
                <a:lnTo>
                  <a:pt x="348" y="1100"/>
                </a:lnTo>
                <a:close/>
                <a:moveTo>
                  <a:pt x="626" y="1888"/>
                </a:moveTo>
                <a:lnTo>
                  <a:pt x="441" y="1888"/>
                </a:lnTo>
                <a:lnTo>
                  <a:pt x="441" y="1703"/>
                </a:lnTo>
                <a:lnTo>
                  <a:pt x="626" y="1703"/>
                </a:lnTo>
                <a:lnTo>
                  <a:pt x="626" y="1888"/>
                </a:lnTo>
                <a:lnTo>
                  <a:pt x="626" y="1888"/>
                </a:lnTo>
                <a:lnTo>
                  <a:pt x="626" y="1888"/>
                </a:lnTo>
                <a:close/>
                <a:moveTo>
                  <a:pt x="626" y="1622"/>
                </a:moveTo>
                <a:lnTo>
                  <a:pt x="441" y="1622"/>
                </a:lnTo>
                <a:lnTo>
                  <a:pt x="441" y="1442"/>
                </a:lnTo>
                <a:lnTo>
                  <a:pt x="626" y="1442"/>
                </a:lnTo>
                <a:lnTo>
                  <a:pt x="626" y="1622"/>
                </a:lnTo>
                <a:lnTo>
                  <a:pt x="626" y="1622"/>
                </a:lnTo>
                <a:lnTo>
                  <a:pt x="626" y="1622"/>
                </a:lnTo>
                <a:close/>
                <a:moveTo>
                  <a:pt x="626" y="1361"/>
                </a:moveTo>
                <a:lnTo>
                  <a:pt x="441" y="1361"/>
                </a:lnTo>
                <a:lnTo>
                  <a:pt x="441" y="1181"/>
                </a:lnTo>
                <a:lnTo>
                  <a:pt x="626" y="1181"/>
                </a:lnTo>
                <a:lnTo>
                  <a:pt x="626" y="1361"/>
                </a:lnTo>
                <a:lnTo>
                  <a:pt x="626" y="1361"/>
                </a:lnTo>
                <a:lnTo>
                  <a:pt x="626" y="1361"/>
                </a:lnTo>
                <a:close/>
                <a:moveTo>
                  <a:pt x="626" y="1100"/>
                </a:moveTo>
                <a:lnTo>
                  <a:pt x="441" y="1100"/>
                </a:lnTo>
                <a:lnTo>
                  <a:pt x="441" y="915"/>
                </a:lnTo>
                <a:lnTo>
                  <a:pt x="626" y="915"/>
                </a:lnTo>
                <a:lnTo>
                  <a:pt x="626" y="1100"/>
                </a:lnTo>
                <a:lnTo>
                  <a:pt x="626" y="1100"/>
                </a:lnTo>
                <a:lnTo>
                  <a:pt x="626" y="1100"/>
                </a:lnTo>
                <a:close/>
              </a:path>
            </a:pathLst>
          </a:custGeom>
          <a:solidFill>
            <a:srgbClr val="D8D8D8"/>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 name="Rectangle 6"/>
          <p:cNvSpPr/>
          <p:nvPr/>
        </p:nvSpPr>
        <p:spPr bwMode="auto">
          <a:xfrm>
            <a:off x="5874566" y="3168334"/>
            <a:ext cx="984599" cy="243104"/>
          </a:xfrm>
          <a:prstGeom prst="rect">
            <a:avLst/>
          </a:prstGeom>
          <a:solidFill>
            <a:srgbClr val="D8D8D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82" name="Group 4"/>
          <p:cNvGrpSpPr>
            <a:grpSpLocks noChangeAspect="1"/>
          </p:cNvGrpSpPr>
          <p:nvPr/>
        </p:nvGrpSpPr>
        <p:grpSpPr bwMode="auto">
          <a:xfrm>
            <a:off x="4897737" y="5978677"/>
            <a:ext cx="572450" cy="604506"/>
            <a:chOff x="3263" y="3312"/>
            <a:chExt cx="250" cy="264"/>
          </a:xfrm>
        </p:grpSpPr>
        <p:sp>
          <p:nvSpPr>
            <p:cNvPr id="83"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4"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5"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86" name="Group 4"/>
          <p:cNvGrpSpPr>
            <a:grpSpLocks noChangeAspect="1"/>
          </p:cNvGrpSpPr>
          <p:nvPr/>
        </p:nvGrpSpPr>
        <p:grpSpPr bwMode="auto">
          <a:xfrm>
            <a:off x="5595013" y="5978677"/>
            <a:ext cx="572450" cy="604506"/>
            <a:chOff x="3263" y="3312"/>
            <a:chExt cx="250" cy="264"/>
          </a:xfrm>
        </p:grpSpPr>
        <p:sp>
          <p:nvSpPr>
            <p:cNvPr id="87"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8"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9"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90" name="Group 4"/>
          <p:cNvGrpSpPr>
            <a:grpSpLocks noChangeAspect="1"/>
          </p:cNvGrpSpPr>
          <p:nvPr/>
        </p:nvGrpSpPr>
        <p:grpSpPr bwMode="auto">
          <a:xfrm>
            <a:off x="4897737" y="3917381"/>
            <a:ext cx="572450" cy="604506"/>
            <a:chOff x="3263" y="3312"/>
            <a:chExt cx="250" cy="264"/>
          </a:xfrm>
        </p:grpSpPr>
        <p:sp>
          <p:nvSpPr>
            <p:cNvPr id="91"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2"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3"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94" name="Group 4"/>
          <p:cNvGrpSpPr>
            <a:grpSpLocks noChangeAspect="1"/>
          </p:cNvGrpSpPr>
          <p:nvPr/>
        </p:nvGrpSpPr>
        <p:grpSpPr bwMode="auto">
          <a:xfrm>
            <a:off x="5595013" y="3917381"/>
            <a:ext cx="572450" cy="604506"/>
            <a:chOff x="3263" y="3312"/>
            <a:chExt cx="250" cy="264"/>
          </a:xfrm>
        </p:grpSpPr>
        <p:sp>
          <p:nvSpPr>
            <p:cNvPr id="95"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6"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7"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98" name="Group 4"/>
          <p:cNvGrpSpPr>
            <a:grpSpLocks noChangeAspect="1"/>
          </p:cNvGrpSpPr>
          <p:nvPr/>
        </p:nvGrpSpPr>
        <p:grpSpPr bwMode="auto">
          <a:xfrm>
            <a:off x="4897737" y="4602787"/>
            <a:ext cx="572450" cy="604506"/>
            <a:chOff x="3263" y="3312"/>
            <a:chExt cx="250" cy="264"/>
          </a:xfrm>
        </p:grpSpPr>
        <p:sp>
          <p:nvSpPr>
            <p:cNvPr id="99"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0"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1"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32" name="Group 4"/>
          <p:cNvGrpSpPr>
            <a:grpSpLocks noChangeAspect="1"/>
          </p:cNvGrpSpPr>
          <p:nvPr/>
        </p:nvGrpSpPr>
        <p:grpSpPr bwMode="auto">
          <a:xfrm>
            <a:off x="5595013" y="4602787"/>
            <a:ext cx="572450" cy="604506"/>
            <a:chOff x="3263" y="3312"/>
            <a:chExt cx="250" cy="264"/>
          </a:xfrm>
        </p:grpSpPr>
        <p:sp>
          <p:nvSpPr>
            <p:cNvPr id="133"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34"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35"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38" name="Group 4"/>
          <p:cNvGrpSpPr>
            <a:grpSpLocks noChangeAspect="1"/>
          </p:cNvGrpSpPr>
          <p:nvPr/>
        </p:nvGrpSpPr>
        <p:grpSpPr bwMode="auto">
          <a:xfrm>
            <a:off x="4897737" y="5290196"/>
            <a:ext cx="572450" cy="604506"/>
            <a:chOff x="3263" y="3312"/>
            <a:chExt cx="250" cy="264"/>
          </a:xfrm>
        </p:grpSpPr>
        <p:sp>
          <p:nvSpPr>
            <p:cNvPr id="142"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46"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47"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48" name="Group 4"/>
          <p:cNvGrpSpPr>
            <a:grpSpLocks noChangeAspect="1"/>
          </p:cNvGrpSpPr>
          <p:nvPr/>
        </p:nvGrpSpPr>
        <p:grpSpPr bwMode="auto">
          <a:xfrm>
            <a:off x="5595013" y="5290196"/>
            <a:ext cx="572450" cy="604506"/>
            <a:chOff x="3263" y="3312"/>
            <a:chExt cx="250" cy="264"/>
          </a:xfrm>
        </p:grpSpPr>
        <p:sp>
          <p:nvSpPr>
            <p:cNvPr id="149"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0"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1"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56" name="Group 4"/>
          <p:cNvGrpSpPr>
            <a:grpSpLocks noChangeAspect="1"/>
          </p:cNvGrpSpPr>
          <p:nvPr/>
        </p:nvGrpSpPr>
        <p:grpSpPr bwMode="auto">
          <a:xfrm>
            <a:off x="6969519" y="3933842"/>
            <a:ext cx="572450" cy="604506"/>
            <a:chOff x="3263" y="3312"/>
            <a:chExt cx="250" cy="264"/>
          </a:xfrm>
        </p:grpSpPr>
        <p:sp>
          <p:nvSpPr>
            <p:cNvPr id="157"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8"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1"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63" name="Group 4"/>
          <p:cNvGrpSpPr>
            <a:grpSpLocks noChangeAspect="1"/>
          </p:cNvGrpSpPr>
          <p:nvPr/>
        </p:nvGrpSpPr>
        <p:grpSpPr bwMode="auto">
          <a:xfrm>
            <a:off x="6272244" y="1872546"/>
            <a:ext cx="572450" cy="604506"/>
            <a:chOff x="3263" y="3312"/>
            <a:chExt cx="250" cy="264"/>
          </a:xfrm>
        </p:grpSpPr>
        <p:sp>
          <p:nvSpPr>
            <p:cNvPr id="164"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5"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6"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67" name="Group 4"/>
          <p:cNvGrpSpPr>
            <a:grpSpLocks noChangeAspect="1"/>
          </p:cNvGrpSpPr>
          <p:nvPr/>
        </p:nvGrpSpPr>
        <p:grpSpPr bwMode="auto">
          <a:xfrm>
            <a:off x="6969519" y="1872546"/>
            <a:ext cx="572450" cy="604506"/>
            <a:chOff x="3263" y="3312"/>
            <a:chExt cx="250" cy="264"/>
          </a:xfrm>
        </p:grpSpPr>
        <p:sp>
          <p:nvSpPr>
            <p:cNvPr id="168"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9"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0"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72" name="Group 4"/>
          <p:cNvGrpSpPr>
            <a:grpSpLocks noChangeAspect="1"/>
          </p:cNvGrpSpPr>
          <p:nvPr/>
        </p:nvGrpSpPr>
        <p:grpSpPr bwMode="auto">
          <a:xfrm>
            <a:off x="6272244" y="2557952"/>
            <a:ext cx="572450" cy="604506"/>
            <a:chOff x="3263" y="3312"/>
            <a:chExt cx="250" cy="264"/>
          </a:xfrm>
        </p:grpSpPr>
        <p:sp>
          <p:nvSpPr>
            <p:cNvPr id="173"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4"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5"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76" name="Group 4"/>
          <p:cNvGrpSpPr>
            <a:grpSpLocks noChangeAspect="1"/>
          </p:cNvGrpSpPr>
          <p:nvPr/>
        </p:nvGrpSpPr>
        <p:grpSpPr bwMode="auto">
          <a:xfrm>
            <a:off x="6969519" y="2557952"/>
            <a:ext cx="572450" cy="604506"/>
            <a:chOff x="3263" y="3312"/>
            <a:chExt cx="250" cy="264"/>
          </a:xfrm>
        </p:grpSpPr>
        <p:sp>
          <p:nvSpPr>
            <p:cNvPr id="177"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8"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9"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84" name="Group 4"/>
          <p:cNvGrpSpPr>
            <a:grpSpLocks noChangeAspect="1"/>
          </p:cNvGrpSpPr>
          <p:nvPr/>
        </p:nvGrpSpPr>
        <p:grpSpPr bwMode="auto">
          <a:xfrm>
            <a:off x="6969519" y="3245361"/>
            <a:ext cx="572450" cy="604506"/>
            <a:chOff x="3263" y="3312"/>
            <a:chExt cx="250" cy="264"/>
          </a:xfrm>
        </p:grpSpPr>
        <p:sp>
          <p:nvSpPr>
            <p:cNvPr id="185"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6"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7"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88" name="Group 4"/>
          <p:cNvGrpSpPr>
            <a:grpSpLocks noChangeAspect="1"/>
          </p:cNvGrpSpPr>
          <p:nvPr/>
        </p:nvGrpSpPr>
        <p:grpSpPr bwMode="auto">
          <a:xfrm>
            <a:off x="6969519" y="5255885"/>
            <a:ext cx="572450" cy="604506"/>
            <a:chOff x="3263" y="3312"/>
            <a:chExt cx="250" cy="264"/>
          </a:xfrm>
        </p:grpSpPr>
        <p:sp>
          <p:nvSpPr>
            <p:cNvPr id="189"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0"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1"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92" name="Group 4"/>
          <p:cNvGrpSpPr>
            <a:grpSpLocks noChangeAspect="1"/>
          </p:cNvGrpSpPr>
          <p:nvPr/>
        </p:nvGrpSpPr>
        <p:grpSpPr bwMode="auto">
          <a:xfrm>
            <a:off x="6969519" y="4567405"/>
            <a:ext cx="572450" cy="604506"/>
            <a:chOff x="3263" y="3312"/>
            <a:chExt cx="250" cy="264"/>
          </a:xfrm>
        </p:grpSpPr>
        <p:sp>
          <p:nvSpPr>
            <p:cNvPr id="193" name="AutoShape 3"/>
            <p:cNvSpPr>
              <a:spLocks noChangeAspect="1" noChangeArrowheads="1" noTextEdit="1"/>
            </p:cNvSpPr>
            <p:nvPr/>
          </p:nvSpPr>
          <p:spPr bwMode="auto">
            <a:xfrm>
              <a:off x="3263" y="3312"/>
              <a:ext cx="25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4" name="Freeform 5"/>
            <p:cNvSpPr>
              <a:spLocks/>
            </p:cNvSpPr>
            <p:nvPr/>
          </p:nvSpPr>
          <p:spPr bwMode="auto">
            <a:xfrm>
              <a:off x="3265" y="3314"/>
              <a:ext cx="246" cy="264"/>
            </a:xfrm>
            <a:custGeom>
              <a:avLst/>
              <a:gdLst>
                <a:gd name="T0" fmla="*/ 0 w 106"/>
                <a:gd name="T1" fmla="*/ 0 h 126"/>
                <a:gd name="T2" fmla="*/ 0 w 106"/>
                <a:gd name="T3" fmla="*/ 52 h 126"/>
                <a:gd name="T4" fmla="*/ 53 w 106"/>
                <a:gd name="T5" fmla="*/ 126 h 126"/>
                <a:gd name="T6" fmla="*/ 106 w 106"/>
                <a:gd name="T7" fmla="*/ 52 h 126"/>
                <a:gd name="T8" fmla="*/ 106 w 106"/>
                <a:gd name="T9" fmla="*/ 0 h 126"/>
                <a:gd name="T10" fmla="*/ 0 w 106"/>
                <a:gd name="T11" fmla="*/ 0 h 126"/>
              </a:gdLst>
              <a:ahLst/>
              <a:cxnLst>
                <a:cxn ang="0">
                  <a:pos x="T0" y="T1"/>
                </a:cxn>
                <a:cxn ang="0">
                  <a:pos x="T2" y="T3"/>
                </a:cxn>
                <a:cxn ang="0">
                  <a:pos x="T4" y="T5"/>
                </a:cxn>
                <a:cxn ang="0">
                  <a:pos x="T6" y="T7"/>
                </a:cxn>
                <a:cxn ang="0">
                  <a:pos x="T8" y="T9"/>
                </a:cxn>
                <a:cxn ang="0">
                  <a:pos x="T10" y="T11"/>
                </a:cxn>
              </a:cxnLst>
              <a:rect l="0" t="0" r="r" b="b"/>
              <a:pathLst>
                <a:path w="106" h="126">
                  <a:moveTo>
                    <a:pt x="0" y="0"/>
                  </a:moveTo>
                  <a:cubicBezTo>
                    <a:pt x="0" y="52"/>
                    <a:pt x="0" y="52"/>
                    <a:pt x="0" y="52"/>
                  </a:cubicBezTo>
                  <a:cubicBezTo>
                    <a:pt x="0" y="86"/>
                    <a:pt x="22" y="115"/>
                    <a:pt x="53" y="126"/>
                  </a:cubicBezTo>
                  <a:cubicBezTo>
                    <a:pt x="84" y="115"/>
                    <a:pt x="106" y="86"/>
                    <a:pt x="106" y="52"/>
                  </a:cubicBezTo>
                  <a:cubicBezTo>
                    <a:pt x="106" y="0"/>
                    <a:pt x="106" y="0"/>
                    <a:pt x="106" y="0"/>
                  </a:cubicBezTo>
                  <a:lnTo>
                    <a:pt x="0" y="0"/>
                  </a:lnTo>
                  <a:close/>
                </a:path>
              </a:pathLst>
            </a:custGeom>
            <a:solidFill>
              <a:srgbClr val="333333"/>
            </a:solidFill>
            <a:ln w="9525">
              <a:solidFill>
                <a:srgbClr val="FF8C00"/>
              </a:solidFill>
              <a:round/>
              <a:headEnd/>
              <a:tailEnd/>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5" name="Freeform 6"/>
            <p:cNvSpPr>
              <a:spLocks/>
            </p:cNvSpPr>
            <p:nvPr/>
          </p:nvSpPr>
          <p:spPr bwMode="auto">
            <a:xfrm>
              <a:off x="3351" y="3362"/>
              <a:ext cx="76" cy="124"/>
            </a:xfrm>
            <a:custGeom>
              <a:avLst/>
              <a:gdLst>
                <a:gd name="T0" fmla="*/ 33 w 33"/>
                <a:gd name="T1" fmla="*/ 17 h 59"/>
                <a:gd name="T2" fmla="*/ 16 w 33"/>
                <a:gd name="T3" fmla="*/ 0 h 59"/>
                <a:gd name="T4" fmla="*/ 0 w 33"/>
                <a:gd name="T5" fmla="*/ 17 h 59"/>
                <a:gd name="T6" fmla="*/ 7 w 33"/>
                <a:gd name="T7" fmla="*/ 31 h 59"/>
                <a:gd name="T8" fmla="*/ 0 w 33"/>
                <a:gd name="T9" fmla="*/ 59 h 59"/>
                <a:gd name="T10" fmla="*/ 33 w 33"/>
                <a:gd name="T11" fmla="*/ 59 h 59"/>
                <a:gd name="T12" fmla="*/ 26 w 33"/>
                <a:gd name="T13" fmla="*/ 31 h 59"/>
                <a:gd name="T14" fmla="*/ 33 w 33"/>
                <a:gd name="T15" fmla="*/ 1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9">
                  <a:moveTo>
                    <a:pt x="33" y="17"/>
                  </a:moveTo>
                  <a:cubicBezTo>
                    <a:pt x="33" y="7"/>
                    <a:pt x="25" y="0"/>
                    <a:pt x="16" y="0"/>
                  </a:cubicBezTo>
                  <a:cubicBezTo>
                    <a:pt x="7" y="0"/>
                    <a:pt x="0" y="7"/>
                    <a:pt x="0" y="17"/>
                  </a:cubicBezTo>
                  <a:cubicBezTo>
                    <a:pt x="0" y="22"/>
                    <a:pt x="2" y="28"/>
                    <a:pt x="7" y="31"/>
                  </a:cubicBezTo>
                  <a:cubicBezTo>
                    <a:pt x="0" y="59"/>
                    <a:pt x="0" y="59"/>
                    <a:pt x="0" y="59"/>
                  </a:cubicBezTo>
                  <a:cubicBezTo>
                    <a:pt x="33" y="59"/>
                    <a:pt x="33" y="59"/>
                    <a:pt x="33" y="59"/>
                  </a:cubicBezTo>
                  <a:cubicBezTo>
                    <a:pt x="26" y="31"/>
                    <a:pt x="26" y="31"/>
                    <a:pt x="26" y="31"/>
                  </a:cubicBezTo>
                  <a:cubicBezTo>
                    <a:pt x="30" y="28"/>
                    <a:pt x="33" y="22"/>
                    <a:pt x="33" y="17"/>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Tree>
    <p:extLst>
      <p:ext uri="{BB962C8B-B14F-4D97-AF65-F5344CB8AC3E}">
        <p14:creationId xmlns:p14="http://schemas.microsoft.com/office/powerpoint/2010/main" val="127902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75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p:cTn id="12" dur="500" fill="hold"/>
                                        <p:tgtEl>
                                          <p:spTgt spid="86"/>
                                        </p:tgtEl>
                                        <p:attrNameLst>
                                          <p:attrName>ppt_w</p:attrName>
                                        </p:attrNameLst>
                                      </p:cBhvr>
                                      <p:tavLst>
                                        <p:tav tm="0">
                                          <p:val>
                                            <p:fltVal val="0"/>
                                          </p:val>
                                        </p:tav>
                                        <p:tav tm="100000">
                                          <p:val>
                                            <p:strVal val="#ppt_w"/>
                                          </p:val>
                                        </p:tav>
                                      </p:tavLst>
                                    </p:anim>
                                    <p:anim calcmode="lin" valueType="num">
                                      <p:cBhvr>
                                        <p:cTn id="13" dur="500" fill="hold"/>
                                        <p:tgtEl>
                                          <p:spTgt spid="86"/>
                                        </p:tgtEl>
                                        <p:attrNameLst>
                                          <p:attrName>ppt_h</p:attrName>
                                        </p:attrNameLst>
                                      </p:cBhvr>
                                      <p:tavLst>
                                        <p:tav tm="0">
                                          <p:val>
                                            <p:fltVal val="0"/>
                                          </p:val>
                                        </p:tav>
                                        <p:tav tm="100000">
                                          <p:val>
                                            <p:strVal val="#ppt_h"/>
                                          </p:val>
                                        </p:tav>
                                      </p:tavLst>
                                    </p:anim>
                                    <p:animEffect transition="in" filter="fade">
                                      <p:cBhvr>
                                        <p:cTn id="14" dur="500"/>
                                        <p:tgtEl>
                                          <p:spTgt spid="86"/>
                                        </p:tgtEl>
                                      </p:cBhvr>
                                    </p:animEffect>
                                    <p:anim calcmode="lin" valueType="num">
                                      <p:cBhvr>
                                        <p:cTn id="15" dur="500" fill="hold"/>
                                        <p:tgtEl>
                                          <p:spTgt spid="86"/>
                                        </p:tgtEl>
                                        <p:attrNameLst>
                                          <p:attrName>ppt_x</p:attrName>
                                        </p:attrNameLst>
                                      </p:cBhvr>
                                      <p:tavLst>
                                        <p:tav tm="0">
                                          <p:val>
                                            <p:fltVal val="0.5"/>
                                          </p:val>
                                        </p:tav>
                                        <p:tav tm="100000">
                                          <p:val>
                                            <p:strVal val="#ppt_x"/>
                                          </p:val>
                                        </p:tav>
                                      </p:tavLst>
                                    </p:anim>
                                    <p:anim calcmode="lin" valueType="num">
                                      <p:cBhvr>
                                        <p:cTn id="16" dur="500" fill="hold"/>
                                        <p:tgtEl>
                                          <p:spTgt spid="86"/>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00"/>
                                  </p:stCondLst>
                                  <p:childTnLst>
                                    <p:set>
                                      <p:cBhvr>
                                        <p:cTn id="18" dur="1" fill="hold">
                                          <p:stCondLst>
                                            <p:cond delay="0"/>
                                          </p:stCondLst>
                                        </p:cTn>
                                        <p:tgtEl>
                                          <p:spTgt spid="90"/>
                                        </p:tgtEl>
                                        <p:attrNameLst>
                                          <p:attrName>style.visibility</p:attrName>
                                        </p:attrNameLst>
                                      </p:cBhvr>
                                      <p:to>
                                        <p:strVal val="visible"/>
                                      </p:to>
                                    </p:set>
                                    <p:anim calcmode="lin" valueType="num">
                                      <p:cBhvr>
                                        <p:cTn id="19" dur="500" fill="hold"/>
                                        <p:tgtEl>
                                          <p:spTgt spid="90"/>
                                        </p:tgtEl>
                                        <p:attrNameLst>
                                          <p:attrName>ppt_w</p:attrName>
                                        </p:attrNameLst>
                                      </p:cBhvr>
                                      <p:tavLst>
                                        <p:tav tm="0">
                                          <p:val>
                                            <p:fltVal val="0"/>
                                          </p:val>
                                        </p:tav>
                                        <p:tav tm="100000">
                                          <p:val>
                                            <p:strVal val="#ppt_w"/>
                                          </p:val>
                                        </p:tav>
                                      </p:tavLst>
                                    </p:anim>
                                    <p:anim calcmode="lin" valueType="num">
                                      <p:cBhvr>
                                        <p:cTn id="20" dur="500" fill="hold"/>
                                        <p:tgtEl>
                                          <p:spTgt spid="90"/>
                                        </p:tgtEl>
                                        <p:attrNameLst>
                                          <p:attrName>ppt_h</p:attrName>
                                        </p:attrNameLst>
                                      </p:cBhvr>
                                      <p:tavLst>
                                        <p:tav tm="0">
                                          <p:val>
                                            <p:fltVal val="0"/>
                                          </p:val>
                                        </p:tav>
                                        <p:tav tm="100000">
                                          <p:val>
                                            <p:strVal val="#ppt_h"/>
                                          </p:val>
                                        </p:tav>
                                      </p:tavLst>
                                    </p:anim>
                                    <p:animEffect transition="in" filter="fade">
                                      <p:cBhvr>
                                        <p:cTn id="21" dur="500"/>
                                        <p:tgtEl>
                                          <p:spTgt spid="90"/>
                                        </p:tgtEl>
                                      </p:cBhvr>
                                    </p:animEffect>
                                    <p:anim calcmode="lin" valueType="num">
                                      <p:cBhvr>
                                        <p:cTn id="22" dur="500" fill="hold"/>
                                        <p:tgtEl>
                                          <p:spTgt spid="90"/>
                                        </p:tgtEl>
                                        <p:attrNameLst>
                                          <p:attrName>ppt_x</p:attrName>
                                        </p:attrNameLst>
                                      </p:cBhvr>
                                      <p:tavLst>
                                        <p:tav tm="0">
                                          <p:val>
                                            <p:fltVal val="0.5"/>
                                          </p:val>
                                        </p:tav>
                                        <p:tav tm="100000">
                                          <p:val>
                                            <p:strVal val="#ppt_x"/>
                                          </p:val>
                                        </p:tav>
                                      </p:tavLst>
                                    </p:anim>
                                    <p:anim calcmode="lin" valueType="num">
                                      <p:cBhvr>
                                        <p:cTn id="23" dur="500" fill="hold"/>
                                        <p:tgtEl>
                                          <p:spTgt spid="90"/>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200"/>
                                  </p:stCondLst>
                                  <p:childTnLst>
                                    <p:set>
                                      <p:cBhvr>
                                        <p:cTn id="25" dur="1" fill="hold">
                                          <p:stCondLst>
                                            <p:cond delay="0"/>
                                          </p:stCondLst>
                                        </p:cTn>
                                        <p:tgtEl>
                                          <p:spTgt spid="94"/>
                                        </p:tgtEl>
                                        <p:attrNameLst>
                                          <p:attrName>style.visibility</p:attrName>
                                        </p:attrNameLst>
                                      </p:cBhvr>
                                      <p:to>
                                        <p:strVal val="visible"/>
                                      </p:to>
                                    </p:set>
                                    <p:anim calcmode="lin" valueType="num">
                                      <p:cBhvr>
                                        <p:cTn id="26" dur="500" fill="hold"/>
                                        <p:tgtEl>
                                          <p:spTgt spid="94"/>
                                        </p:tgtEl>
                                        <p:attrNameLst>
                                          <p:attrName>ppt_w</p:attrName>
                                        </p:attrNameLst>
                                      </p:cBhvr>
                                      <p:tavLst>
                                        <p:tav tm="0">
                                          <p:val>
                                            <p:fltVal val="0"/>
                                          </p:val>
                                        </p:tav>
                                        <p:tav tm="100000">
                                          <p:val>
                                            <p:strVal val="#ppt_w"/>
                                          </p:val>
                                        </p:tav>
                                      </p:tavLst>
                                    </p:anim>
                                    <p:anim calcmode="lin" valueType="num">
                                      <p:cBhvr>
                                        <p:cTn id="27" dur="500" fill="hold"/>
                                        <p:tgtEl>
                                          <p:spTgt spid="94"/>
                                        </p:tgtEl>
                                        <p:attrNameLst>
                                          <p:attrName>ppt_h</p:attrName>
                                        </p:attrNameLst>
                                      </p:cBhvr>
                                      <p:tavLst>
                                        <p:tav tm="0">
                                          <p:val>
                                            <p:fltVal val="0"/>
                                          </p:val>
                                        </p:tav>
                                        <p:tav tm="100000">
                                          <p:val>
                                            <p:strVal val="#ppt_h"/>
                                          </p:val>
                                        </p:tav>
                                      </p:tavLst>
                                    </p:anim>
                                    <p:animEffect transition="in" filter="fade">
                                      <p:cBhvr>
                                        <p:cTn id="28" dur="500"/>
                                        <p:tgtEl>
                                          <p:spTgt spid="94"/>
                                        </p:tgtEl>
                                      </p:cBhvr>
                                    </p:animEffect>
                                    <p:anim calcmode="lin" valueType="num">
                                      <p:cBhvr>
                                        <p:cTn id="29" dur="500" fill="hold"/>
                                        <p:tgtEl>
                                          <p:spTgt spid="94"/>
                                        </p:tgtEl>
                                        <p:attrNameLst>
                                          <p:attrName>ppt_x</p:attrName>
                                        </p:attrNameLst>
                                      </p:cBhvr>
                                      <p:tavLst>
                                        <p:tav tm="0">
                                          <p:val>
                                            <p:fltVal val="0.5"/>
                                          </p:val>
                                        </p:tav>
                                        <p:tav tm="100000">
                                          <p:val>
                                            <p:strVal val="#ppt_x"/>
                                          </p:val>
                                        </p:tav>
                                      </p:tavLst>
                                    </p:anim>
                                    <p:anim calcmode="lin" valueType="num">
                                      <p:cBhvr>
                                        <p:cTn id="30" dur="500" fill="hold"/>
                                        <p:tgtEl>
                                          <p:spTgt spid="94"/>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300"/>
                                  </p:stCondLst>
                                  <p:childTnLst>
                                    <p:set>
                                      <p:cBhvr>
                                        <p:cTn id="32" dur="1" fill="hold">
                                          <p:stCondLst>
                                            <p:cond delay="0"/>
                                          </p:stCondLst>
                                        </p:cTn>
                                        <p:tgtEl>
                                          <p:spTgt spid="98"/>
                                        </p:tgtEl>
                                        <p:attrNameLst>
                                          <p:attrName>style.visibility</p:attrName>
                                        </p:attrNameLst>
                                      </p:cBhvr>
                                      <p:to>
                                        <p:strVal val="visible"/>
                                      </p:to>
                                    </p:set>
                                    <p:anim calcmode="lin" valueType="num">
                                      <p:cBhvr>
                                        <p:cTn id="33" dur="500" fill="hold"/>
                                        <p:tgtEl>
                                          <p:spTgt spid="98"/>
                                        </p:tgtEl>
                                        <p:attrNameLst>
                                          <p:attrName>ppt_w</p:attrName>
                                        </p:attrNameLst>
                                      </p:cBhvr>
                                      <p:tavLst>
                                        <p:tav tm="0">
                                          <p:val>
                                            <p:fltVal val="0"/>
                                          </p:val>
                                        </p:tav>
                                        <p:tav tm="100000">
                                          <p:val>
                                            <p:strVal val="#ppt_w"/>
                                          </p:val>
                                        </p:tav>
                                      </p:tavLst>
                                    </p:anim>
                                    <p:anim calcmode="lin" valueType="num">
                                      <p:cBhvr>
                                        <p:cTn id="34" dur="500" fill="hold"/>
                                        <p:tgtEl>
                                          <p:spTgt spid="98"/>
                                        </p:tgtEl>
                                        <p:attrNameLst>
                                          <p:attrName>ppt_h</p:attrName>
                                        </p:attrNameLst>
                                      </p:cBhvr>
                                      <p:tavLst>
                                        <p:tav tm="0">
                                          <p:val>
                                            <p:fltVal val="0"/>
                                          </p:val>
                                        </p:tav>
                                        <p:tav tm="100000">
                                          <p:val>
                                            <p:strVal val="#ppt_h"/>
                                          </p:val>
                                        </p:tav>
                                      </p:tavLst>
                                    </p:anim>
                                    <p:animEffect transition="in" filter="fade">
                                      <p:cBhvr>
                                        <p:cTn id="35" dur="500"/>
                                        <p:tgtEl>
                                          <p:spTgt spid="98"/>
                                        </p:tgtEl>
                                      </p:cBhvr>
                                    </p:animEffect>
                                    <p:anim calcmode="lin" valueType="num">
                                      <p:cBhvr>
                                        <p:cTn id="36" dur="500" fill="hold"/>
                                        <p:tgtEl>
                                          <p:spTgt spid="98"/>
                                        </p:tgtEl>
                                        <p:attrNameLst>
                                          <p:attrName>ppt_x</p:attrName>
                                        </p:attrNameLst>
                                      </p:cBhvr>
                                      <p:tavLst>
                                        <p:tav tm="0">
                                          <p:val>
                                            <p:fltVal val="0.5"/>
                                          </p:val>
                                        </p:tav>
                                        <p:tav tm="100000">
                                          <p:val>
                                            <p:strVal val="#ppt_x"/>
                                          </p:val>
                                        </p:tav>
                                      </p:tavLst>
                                    </p:anim>
                                    <p:anim calcmode="lin" valueType="num">
                                      <p:cBhvr>
                                        <p:cTn id="37" dur="500" fill="hold"/>
                                        <p:tgtEl>
                                          <p:spTgt spid="9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132"/>
                                        </p:tgtEl>
                                        <p:attrNameLst>
                                          <p:attrName>style.visibility</p:attrName>
                                        </p:attrNameLst>
                                      </p:cBhvr>
                                      <p:to>
                                        <p:strVal val="visible"/>
                                      </p:to>
                                    </p:set>
                                    <p:anim calcmode="lin" valueType="num">
                                      <p:cBhvr>
                                        <p:cTn id="40" dur="500" fill="hold"/>
                                        <p:tgtEl>
                                          <p:spTgt spid="132"/>
                                        </p:tgtEl>
                                        <p:attrNameLst>
                                          <p:attrName>ppt_w</p:attrName>
                                        </p:attrNameLst>
                                      </p:cBhvr>
                                      <p:tavLst>
                                        <p:tav tm="0">
                                          <p:val>
                                            <p:fltVal val="0"/>
                                          </p:val>
                                        </p:tav>
                                        <p:tav tm="100000">
                                          <p:val>
                                            <p:strVal val="#ppt_w"/>
                                          </p:val>
                                        </p:tav>
                                      </p:tavLst>
                                    </p:anim>
                                    <p:anim calcmode="lin" valueType="num">
                                      <p:cBhvr>
                                        <p:cTn id="41" dur="500" fill="hold"/>
                                        <p:tgtEl>
                                          <p:spTgt spid="132"/>
                                        </p:tgtEl>
                                        <p:attrNameLst>
                                          <p:attrName>ppt_h</p:attrName>
                                        </p:attrNameLst>
                                      </p:cBhvr>
                                      <p:tavLst>
                                        <p:tav tm="0">
                                          <p:val>
                                            <p:fltVal val="0"/>
                                          </p:val>
                                        </p:tav>
                                        <p:tav tm="100000">
                                          <p:val>
                                            <p:strVal val="#ppt_h"/>
                                          </p:val>
                                        </p:tav>
                                      </p:tavLst>
                                    </p:anim>
                                    <p:animEffect transition="in" filter="fade">
                                      <p:cBhvr>
                                        <p:cTn id="42" dur="500"/>
                                        <p:tgtEl>
                                          <p:spTgt spid="132"/>
                                        </p:tgtEl>
                                      </p:cBhvr>
                                    </p:animEffect>
                                    <p:anim calcmode="lin" valueType="num">
                                      <p:cBhvr>
                                        <p:cTn id="43" dur="500" fill="hold"/>
                                        <p:tgtEl>
                                          <p:spTgt spid="132"/>
                                        </p:tgtEl>
                                        <p:attrNameLst>
                                          <p:attrName>ppt_x</p:attrName>
                                        </p:attrNameLst>
                                      </p:cBhvr>
                                      <p:tavLst>
                                        <p:tav tm="0">
                                          <p:val>
                                            <p:fltVal val="0.5"/>
                                          </p:val>
                                        </p:tav>
                                        <p:tav tm="100000">
                                          <p:val>
                                            <p:strVal val="#ppt_x"/>
                                          </p:val>
                                        </p:tav>
                                      </p:tavLst>
                                    </p:anim>
                                    <p:anim calcmode="lin" valueType="num">
                                      <p:cBhvr>
                                        <p:cTn id="44" dur="500" fill="hold"/>
                                        <p:tgtEl>
                                          <p:spTgt spid="132"/>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30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500" fill="hold"/>
                                        <p:tgtEl>
                                          <p:spTgt spid="138"/>
                                        </p:tgtEl>
                                        <p:attrNameLst>
                                          <p:attrName>ppt_w</p:attrName>
                                        </p:attrNameLst>
                                      </p:cBhvr>
                                      <p:tavLst>
                                        <p:tav tm="0">
                                          <p:val>
                                            <p:fltVal val="0"/>
                                          </p:val>
                                        </p:tav>
                                        <p:tav tm="100000">
                                          <p:val>
                                            <p:strVal val="#ppt_w"/>
                                          </p:val>
                                        </p:tav>
                                      </p:tavLst>
                                    </p:anim>
                                    <p:anim calcmode="lin" valueType="num">
                                      <p:cBhvr>
                                        <p:cTn id="48" dur="500" fill="hold"/>
                                        <p:tgtEl>
                                          <p:spTgt spid="138"/>
                                        </p:tgtEl>
                                        <p:attrNameLst>
                                          <p:attrName>ppt_h</p:attrName>
                                        </p:attrNameLst>
                                      </p:cBhvr>
                                      <p:tavLst>
                                        <p:tav tm="0">
                                          <p:val>
                                            <p:fltVal val="0"/>
                                          </p:val>
                                        </p:tav>
                                        <p:tav tm="100000">
                                          <p:val>
                                            <p:strVal val="#ppt_h"/>
                                          </p:val>
                                        </p:tav>
                                      </p:tavLst>
                                    </p:anim>
                                    <p:animEffect transition="in" filter="fade">
                                      <p:cBhvr>
                                        <p:cTn id="49" dur="500"/>
                                        <p:tgtEl>
                                          <p:spTgt spid="138"/>
                                        </p:tgtEl>
                                      </p:cBhvr>
                                    </p:animEffect>
                                    <p:anim calcmode="lin" valueType="num">
                                      <p:cBhvr>
                                        <p:cTn id="50" dur="500" fill="hold"/>
                                        <p:tgtEl>
                                          <p:spTgt spid="138"/>
                                        </p:tgtEl>
                                        <p:attrNameLst>
                                          <p:attrName>ppt_x</p:attrName>
                                        </p:attrNameLst>
                                      </p:cBhvr>
                                      <p:tavLst>
                                        <p:tav tm="0">
                                          <p:val>
                                            <p:fltVal val="0.5"/>
                                          </p:val>
                                        </p:tav>
                                        <p:tav tm="100000">
                                          <p:val>
                                            <p:strVal val="#ppt_x"/>
                                          </p:val>
                                        </p:tav>
                                      </p:tavLst>
                                    </p:anim>
                                    <p:anim calcmode="lin" valueType="num">
                                      <p:cBhvr>
                                        <p:cTn id="51" dur="500" fill="hold"/>
                                        <p:tgtEl>
                                          <p:spTgt spid="138"/>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100"/>
                                  </p:stCondLst>
                                  <p:childTnLst>
                                    <p:set>
                                      <p:cBhvr>
                                        <p:cTn id="53" dur="1" fill="hold">
                                          <p:stCondLst>
                                            <p:cond delay="0"/>
                                          </p:stCondLst>
                                        </p:cTn>
                                        <p:tgtEl>
                                          <p:spTgt spid="148"/>
                                        </p:tgtEl>
                                        <p:attrNameLst>
                                          <p:attrName>style.visibility</p:attrName>
                                        </p:attrNameLst>
                                      </p:cBhvr>
                                      <p:to>
                                        <p:strVal val="visible"/>
                                      </p:to>
                                    </p:set>
                                    <p:anim calcmode="lin" valueType="num">
                                      <p:cBhvr>
                                        <p:cTn id="54" dur="500" fill="hold"/>
                                        <p:tgtEl>
                                          <p:spTgt spid="148"/>
                                        </p:tgtEl>
                                        <p:attrNameLst>
                                          <p:attrName>ppt_w</p:attrName>
                                        </p:attrNameLst>
                                      </p:cBhvr>
                                      <p:tavLst>
                                        <p:tav tm="0">
                                          <p:val>
                                            <p:fltVal val="0"/>
                                          </p:val>
                                        </p:tav>
                                        <p:tav tm="100000">
                                          <p:val>
                                            <p:strVal val="#ppt_w"/>
                                          </p:val>
                                        </p:tav>
                                      </p:tavLst>
                                    </p:anim>
                                    <p:anim calcmode="lin" valueType="num">
                                      <p:cBhvr>
                                        <p:cTn id="55" dur="500" fill="hold"/>
                                        <p:tgtEl>
                                          <p:spTgt spid="148"/>
                                        </p:tgtEl>
                                        <p:attrNameLst>
                                          <p:attrName>ppt_h</p:attrName>
                                        </p:attrNameLst>
                                      </p:cBhvr>
                                      <p:tavLst>
                                        <p:tav tm="0">
                                          <p:val>
                                            <p:fltVal val="0"/>
                                          </p:val>
                                        </p:tav>
                                        <p:tav tm="100000">
                                          <p:val>
                                            <p:strVal val="#ppt_h"/>
                                          </p:val>
                                        </p:tav>
                                      </p:tavLst>
                                    </p:anim>
                                    <p:animEffect transition="in" filter="fade">
                                      <p:cBhvr>
                                        <p:cTn id="56" dur="500"/>
                                        <p:tgtEl>
                                          <p:spTgt spid="148"/>
                                        </p:tgtEl>
                                      </p:cBhvr>
                                    </p:animEffect>
                                    <p:anim calcmode="lin" valueType="num">
                                      <p:cBhvr>
                                        <p:cTn id="57" dur="500" fill="hold"/>
                                        <p:tgtEl>
                                          <p:spTgt spid="148"/>
                                        </p:tgtEl>
                                        <p:attrNameLst>
                                          <p:attrName>ppt_x</p:attrName>
                                        </p:attrNameLst>
                                      </p:cBhvr>
                                      <p:tavLst>
                                        <p:tav tm="0">
                                          <p:val>
                                            <p:fltVal val="0.5"/>
                                          </p:val>
                                        </p:tav>
                                        <p:tav tm="100000">
                                          <p:val>
                                            <p:strVal val="#ppt_x"/>
                                          </p:val>
                                        </p:tav>
                                      </p:tavLst>
                                    </p:anim>
                                    <p:anim calcmode="lin" valueType="num">
                                      <p:cBhvr>
                                        <p:cTn id="58" dur="500" fill="hold"/>
                                        <p:tgtEl>
                                          <p:spTgt spid="148"/>
                                        </p:tgtEl>
                                        <p:attrNameLst>
                                          <p:attrName>ppt_y</p:attrName>
                                        </p:attrNameLst>
                                      </p:cBhvr>
                                      <p:tavLst>
                                        <p:tav tm="0">
                                          <p:val>
                                            <p:fltVal val="0.5"/>
                                          </p:val>
                                        </p:tav>
                                        <p:tav tm="100000">
                                          <p:val>
                                            <p:strVal val="#ppt_y"/>
                                          </p:val>
                                        </p:tav>
                                      </p:tavLst>
                                    </p:anim>
                                  </p:childTnLst>
                                </p:cTn>
                              </p:par>
                              <p:par>
                                <p:cTn id="59" presetID="53" presetClass="entr" presetSubtype="528" fill="hold" nodeType="withEffect">
                                  <p:stCondLst>
                                    <p:cond delay="200"/>
                                  </p:stCondLst>
                                  <p:childTnLst>
                                    <p:set>
                                      <p:cBhvr>
                                        <p:cTn id="60" dur="1" fill="hold">
                                          <p:stCondLst>
                                            <p:cond delay="0"/>
                                          </p:stCondLst>
                                        </p:cTn>
                                        <p:tgtEl>
                                          <p:spTgt spid="156"/>
                                        </p:tgtEl>
                                        <p:attrNameLst>
                                          <p:attrName>style.visibility</p:attrName>
                                        </p:attrNameLst>
                                      </p:cBhvr>
                                      <p:to>
                                        <p:strVal val="visible"/>
                                      </p:to>
                                    </p:set>
                                    <p:anim calcmode="lin" valueType="num">
                                      <p:cBhvr>
                                        <p:cTn id="61" dur="500" fill="hold"/>
                                        <p:tgtEl>
                                          <p:spTgt spid="156"/>
                                        </p:tgtEl>
                                        <p:attrNameLst>
                                          <p:attrName>ppt_w</p:attrName>
                                        </p:attrNameLst>
                                      </p:cBhvr>
                                      <p:tavLst>
                                        <p:tav tm="0">
                                          <p:val>
                                            <p:fltVal val="0"/>
                                          </p:val>
                                        </p:tav>
                                        <p:tav tm="100000">
                                          <p:val>
                                            <p:strVal val="#ppt_w"/>
                                          </p:val>
                                        </p:tav>
                                      </p:tavLst>
                                    </p:anim>
                                    <p:anim calcmode="lin" valueType="num">
                                      <p:cBhvr>
                                        <p:cTn id="62" dur="500" fill="hold"/>
                                        <p:tgtEl>
                                          <p:spTgt spid="156"/>
                                        </p:tgtEl>
                                        <p:attrNameLst>
                                          <p:attrName>ppt_h</p:attrName>
                                        </p:attrNameLst>
                                      </p:cBhvr>
                                      <p:tavLst>
                                        <p:tav tm="0">
                                          <p:val>
                                            <p:fltVal val="0"/>
                                          </p:val>
                                        </p:tav>
                                        <p:tav tm="100000">
                                          <p:val>
                                            <p:strVal val="#ppt_h"/>
                                          </p:val>
                                        </p:tav>
                                      </p:tavLst>
                                    </p:anim>
                                    <p:animEffect transition="in" filter="fade">
                                      <p:cBhvr>
                                        <p:cTn id="63" dur="500"/>
                                        <p:tgtEl>
                                          <p:spTgt spid="156"/>
                                        </p:tgtEl>
                                      </p:cBhvr>
                                    </p:animEffect>
                                    <p:anim calcmode="lin" valueType="num">
                                      <p:cBhvr>
                                        <p:cTn id="64" dur="500" fill="hold"/>
                                        <p:tgtEl>
                                          <p:spTgt spid="156"/>
                                        </p:tgtEl>
                                        <p:attrNameLst>
                                          <p:attrName>ppt_x</p:attrName>
                                        </p:attrNameLst>
                                      </p:cBhvr>
                                      <p:tavLst>
                                        <p:tav tm="0">
                                          <p:val>
                                            <p:fltVal val="0.5"/>
                                          </p:val>
                                        </p:tav>
                                        <p:tav tm="100000">
                                          <p:val>
                                            <p:strVal val="#ppt_x"/>
                                          </p:val>
                                        </p:tav>
                                      </p:tavLst>
                                    </p:anim>
                                    <p:anim calcmode="lin" valueType="num">
                                      <p:cBhvr>
                                        <p:cTn id="65" dur="500" fill="hold"/>
                                        <p:tgtEl>
                                          <p:spTgt spid="156"/>
                                        </p:tgtEl>
                                        <p:attrNameLst>
                                          <p:attrName>ppt_y</p:attrName>
                                        </p:attrNameLst>
                                      </p:cBhvr>
                                      <p:tavLst>
                                        <p:tav tm="0">
                                          <p:val>
                                            <p:fltVal val="0.5"/>
                                          </p:val>
                                        </p:tav>
                                        <p:tav tm="100000">
                                          <p:val>
                                            <p:strVal val="#ppt_y"/>
                                          </p:val>
                                        </p:tav>
                                      </p:tavLst>
                                    </p:anim>
                                  </p:childTnLst>
                                </p:cTn>
                              </p:par>
                              <p:par>
                                <p:cTn id="66" presetID="53" presetClass="entr" presetSubtype="528" fill="hold" nodeType="withEffect">
                                  <p:stCondLst>
                                    <p:cond delay="0"/>
                                  </p:stCondLst>
                                  <p:childTnLst>
                                    <p:set>
                                      <p:cBhvr>
                                        <p:cTn id="67" dur="1" fill="hold">
                                          <p:stCondLst>
                                            <p:cond delay="0"/>
                                          </p:stCondLst>
                                        </p:cTn>
                                        <p:tgtEl>
                                          <p:spTgt spid="163"/>
                                        </p:tgtEl>
                                        <p:attrNameLst>
                                          <p:attrName>style.visibility</p:attrName>
                                        </p:attrNameLst>
                                      </p:cBhvr>
                                      <p:to>
                                        <p:strVal val="visible"/>
                                      </p:to>
                                    </p:set>
                                    <p:anim calcmode="lin" valueType="num">
                                      <p:cBhvr>
                                        <p:cTn id="68" dur="500" fill="hold"/>
                                        <p:tgtEl>
                                          <p:spTgt spid="163"/>
                                        </p:tgtEl>
                                        <p:attrNameLst>
                                          <p:attrName>ppt_w</p:attrName>
                                        </p:attrNameLst>
                                      </p:cBhvr>
                                      <p:tavLst>
                                        <p:tav tm="0">
                                          <p:val>
                                            <p:fltVal val="0"/>
                                          </p:val>
                                        </p:tav>
                                        <p:tav tm="100000">
                                          <p:val>
                                            <p:strVal val="#ppt_w"/>
                                          </p:val>
                                        </p:tav>
                                      </p:tavLst>
                                    </p:anim>
                                    <p:anim calcmode="lin" valueType="num">
                                      <p:cBhvr>
                                        <p:cTn id="69" dur="500" fill="hold"/>
                                        <p:tgtEl>
                                          <p:spTgt spid="163"/>
                                        </p:tgtEl>
                                        <p:attrNameLst>
                                          <p:attrName>ppt_h</p:attrName>
                                        </p:attrNameLst>
                                      </p:cBhvr>
                                      <p:tavLst>
                                        <p:tav tm="0">
                                          <p:val>
                                            <p:fltVal val="0"/>
                                          </p:val>
                                        </p:tav>
                                        <p:tav tm="100000">
                                          <p:val>
                                            <p:strVal val="#ppt_h"/>
                                          </p:val>
                                        </p:tav>
                                      </p:tavLst>
                                    </p:anim>
                                    <p:animEffect transition="in" filter="fade">
                                      <p:cBhvr>
                                        <p:cTn id="70" dur="500"/>
                                        <p:tgtEl>
                                          <p:spTgt spid="163"/>
                                        </p:tgtEl>
                                      </p:cBhvr>
                                    </p:animEffect>
                                    <p:anim calcmode="lin" valueType="num">
                                      <p:cBhvr>
                                        <p:cTn id="71" dur="500" fill="hold"/>
                                        <p:tgtEl>
                                          <p:spTgt spid="163"/>
                                        </p:tgtEl>
                                        <p:attrNameLst>
                                          <p:attrName>ppt_x</p:attrName>
                                        </p:attrNameLst>
                                      </p:cBhvr>
                                      <p:tavLst>
                                        <p:tav tm="0">
                                          <p:val>
                                            <p:fltVal val="0.5"/>
                                          </p:val>
                                        </p:tav>
                                        <p:tav tm="100000">
                                          <p:val>
                                            <p:strVal val="#ppt_x"/>
                                          </p:val>
                                        </p:tav>
                                      </p:tavLst>
                                    </p:anim>
                                    <p:anim calcmode="lin" valueType="num">
                                      <p:cBhvr>
                                        <p:cTn id="72" dur="500" fill="hold"/>
                                        <p:tgtEl>
                                          <p:spTgt spid="163"/>
                                        </p:tgtEl>
                                        <p:attrNameLst>
                                          <p:attrName>ppt_y</p:attrName>
                                        </p:attrNameLst>
                                      </p:cBhvr>
                                      <p:tavLst>
                                        <p:tav tm="0">
                                          <p:val>
                                            <p:fltVal val="0.5"/>
                                          </p:val>
                                        </p:tav>
                                        <p:tav tm="100000">
                                          <p:val>
                                            <p:strVal val="#ppt_y"/>
                                          </p:val>
                                        </p:tav>
                                      </p:tavLst>
                                    </p:anim>
                                  </p:childTnLst>
                                </p:cTn>
                              </p:par>
                              <p:par>
                                <p:cTn id="73" presetID="53" presetClass="entr" presetSubtype="528" fill="hold" nodeType="withEffect">
                                  <p:stCondLst>
                                    <p:cond delay="200"/>
                                  </p:stCondLst>
                                  <p:childTnLst>
                                    <p:set>
                                      <p:cBhvr>
                                        <p:cTn id="74" dur="1" fill="hold">
                                          <p:stCondLst>
                                            <p:cond delay="0"/>
                                          </p:stCondLst>
                                        </p:cTn>
                                        <p:tgtEl>
                                          <p:spTgt spid="167"/>
                                        </p:tgtEl>
                                        <p:attrNameLst>
                                          <p:attrName>style.visibility</p:attrName>
                                        </p:attrNameLst>
                                      </p:cBhvr>
                                      <p:to>
                                        <p:strVal val="visible"/>
                                      </p:to>
                                    </p:set>
                                    <p:anim calcmode="lin" valueType="num">
                                      <p:cBhvr>
                                        <p:cTn id="75" dur="500" fill="hold"/>
                                        <p:tgtEl>
                                          <p:spTgt spid="167"/>
                                        </p:tgtEl>
                                        <p:attrNameLst>
                                          <p:attrName>ppt_w</p:attrName>
                                        </p:attrNameLst>
                                      </p:cBhvr>
                                      <p:tavLst>
                                        <p:tav tm="0">
                                          <p:val>
                                            <p:fltVal val="0"/>
                                          </p:val>
                                        </p:tav>
                                        <p:tav tm="100000">
                                          <p:val>
                                            <p:strVal val="#ppt_w"/>
                                          </p:val>
                                        </p:tav>
                                      </p:tavLst>
                                    </p:anim>
                                    <p:anim calcmode="lin" valueType="num">
                                      <p:cBhvr>
                                        <p:cTn id="76" dur="500" fill="hold"/>
                                        <p:tgtEl>
                                          <p:spTgt spid="167"/>
                                        </p:tgtEl>
                                        <p:attrNameLst>
                                          <p:attrName>ppt_h</p:attrName>
                                        </p:attrNameLst>
                                      </p:cBhvr>
                                      <p:tavLst>
                                        <p:tav tm="0">
                                          <p:val>
                                            <p:fltVal val="0"/>
                                          </p:val>
                                        </p:tav>
                                        <p:tav tm="100000">
                                          <p:val>
                                            <p:strVal val="#ppt_h"/>
                                          </p:val>
                                        </p:tav>
                                      </p:tavLst>
                                    </p:anim>
                                    <p:animEffect transition="in" filter="fade">
                                      <p:cBhvr>
                                        <p:cTn id="77" dur="500"/>
                                        <p:tgtEl>
                                          <p:spTgt spid="167"/>
                                        </p:tgtEl>
                                      </p:cBhvr>
                                    </p:animEffect>
                                    <p:anim calcmode="lin" valueType="num">
                                      <p:cBhvr>
                                        <p:cTn id="78" dur="500" fill="hold"/>
                                        <p:tgtEl>
                                          <p:spTgt spid="167"/>
                                        </p:tgtEl>
                                        <p:attrNameLst>
                                          <p:attrName>ppt_x</p:attrName>
                                        </p:attrNameLst>
                                      </p:cBhvr>
                                      <p:tavLst>
                                        <p:tav tm="0">
                                          <p:val>
                                            <p:fltVal val="0.5"/>
                                          </p:val>
                                        </p:tav>
                                        <p:tav tm="100000">
                                          <p:val>
                                            <p:strVal val="#ppt_x"/>
                                          </p:val>
                                        </p:tav>
                                      </p:tavLst>
                                    </p:anim>
                                    <p:anim calcmode="lin" valueType="num">
                                      <p:cBhvr>
                                        <p:cTn id="79" dur="500" fill="hold"/>
                                        <p:tgtEl>
                                          <p:spTgt spid="167"/>
                                        </p:tgtEl>
                                        <p:attrNameLst>
                                          <p:attrName>ppt_y</p:attrName>
                                        </p:attrNameLst>
                                      </p:cBhvr>
                                      <p:tavLst>
                                        <p:tav tm="0">
                                          <p:val>
                                            <p:fltVal val="0.5"/>
                                          </p:val>
                                        </p:tav>
                                        <p:tav tm="100000">
                                          <p:val>
                                            <p:strVal val="#ppt_y"/>
                                          </p:val>
                                        </p:tav>
                                      </p:tavLst>
                                    </p:anim>
                                  </p:childTnLst>
                                </p:cTn>
                              </p:par>
                              <p:par>
                                <p:cTn id="80" presetID="53" presetClass="entr" presetSubtype="528" fill="hold" nodeType="withEffect">
                                  <p:stCondLst>
                                    <p:cond delay="100"/>
                                  </p:stCondLst>
                                  <p:childTnLst>
                                    <p:set>
                                      <p:cBhvr>
                                        <p:cTn id="81" dur="1" fill="hold">
                                          <p:stCondLst>
                                            <p:cond delay="0"/>
                                          </p:stCondLst>
                                        </p:cTn>
                                        <p:tgtEl>
                                          <p:spTgt spid="172"/>
                                        </p:tgtEl>
                                        <p:attrNameLst>
                                          <p:attrName>style.visibility</p:attrName>
                                        </p:attrNameLst>
                                      </p:cBhvr>
                                      <p:to>
                                        <p:strVal val="visible"/>
                                      </p:to>
                                    </p:set>
                                    <p:anim calcmode="lin" valueType="num">
                                      <p:cBhvr>
                                        <p:cTn id="82" dur="500" fill="hold"/>
                                        <p:tgtEl>
                                          <p:spTgt spid="172"/>
                                        </p:tgtEl>
                                        <p:attrNameLst>
                                          <p:attrName>ppt_w</p:attrName>
                                        </p:attrNameLst>
                                      </p:cBhvr>
                                      <p:tavLst>
                                        <p:tav tm="0">
                                          <p:val>
                                            <p:fltVal val="0"/>
                                          </p:val>
                                        </p:tav>
                                        <p:tav tm="100000">
                                          <p:val>
                                            <p:strVal val="#ppt_w"/>
                                          </p:val>
                                        </p:tav>
                                      </p:tavLst>
                                    </p:anim>
                                    <p:anim calcmode="lin" valueType="num">
                                      <p:cBhvr>
                                        <p:cTn id="83" dur="500" fill="hold"/>
                                        <p:tgtEl>
                                          <p:spTgt spid="172"/>
                                        </p:tgtEl>
                                        <p:attrNameLst>
                                          <p:attrName>ppt_h</p:attrName>
                                        </p:attrNameLst>
                                      </p:cBhvr>
                                      <p:tavLst>
                                        <p:tav tm="0">
                                          <p:val>
                                            <p:fltVal val="0"/>
                                          </p:val>
                                        </p:tav>
                                        <p:tav tm="100000">
                                          <p:val>
                                            <p:strVal val="#ppt_h"/>
                                          </p:val>
                                        </p:tav>
                                      </p:tavLst>
                                    </p:anim>
                                    <p:animEffect transition="in" filter="fade">
                                      <p:cBhvr>
                                        <p:cTn id="84" dur="500"/>
                                        <p:tgtEl>
                                          <p:spTgt spid="172"/>
                                        </p:tgtEl>
                                      </p:cBhvr>
                                    </p:animEffect>
                                    <p:anim calcmode="lin" valueType="num">
                                      <p:cBhvr>
                                        <p:cTn id="85" dur="500" fill="hold"/>
                                        <p:tgtEl>
                                          <p:spTgt spid="172"/>
                                        </p:tgtEl>
                                        <p:attrNameLst>
                                          <p:attrName>ppt_x</p:attrName>
                                        </p:attrNameLst>
                                      </p:cBhvr>
                                      <p:tavLst>
                                        <p:tav tm="0">
                                          <p:val>
                                            <p:fltVal val="0.5"/>
                                          </p:val>
                                        </p:tav>
                                        <p:tav tm="100000">
                                          <p:val>
                                            <p:strVal val="#ppt_x"/>
                                          </p:val>
                                        </p:tav>
                                      </p:tavLst>
                                    </p:anim>
                                    <p:anim calcmode="lin" valueType="num">
                                      <p:cBhvr>
                                        <p:cTn id="86" dur="500" fill="hold"/>
                                        <p:tgtEl>
                                          <p:spTgt spid="172"/>
                                        </p:tgtEl>
                                        <p:attrNameLst>
                                          <p:attrName>ppt_y</p:attrName>
                                        </p:attrNameLst>
                                      </p:cBhvr>
                                      <p:tavLst>
                                        <p:tav tm="0">
                                          <p:val>
                                            <p:fltVal val="0.5"/>
                                          </p:val>
                                        </p:tav>
                                        <p:tav tm="100000">
                                          <p:val>
                                            <p:strVal val="#ppt_y"/>
                                          </p:val>
                                        </p:tav>
                                      </p:tavLst>
                                    </p:anim>
                                  </p:childTnLst>
                                </p:cTn>
                              </p:par>
                              <p:par>
                                <p:cTn id="87" presetID="53" presetClass="entr" presetSubtype="528" fill="hold" nodeType="withEffect">
                                  <p:stCondLst>
                                    <p:cond delay="0"/>
                                  </p:stCondLst>
                                  <p:childTnLst>
                                    <p:set>
                                      <p:cBhvr>
                                        <p:cTn id="88" dur="1" fill="hold">
                                          <p:stCondLst>
                                            <p:cond delay="0"/>
                                          </p:stCondLst>
                                        </p:cTn>
                                        <p:tgtEl>
                                          <p:spTgt spid="176"/>
                                        </p:tgtEl>
                                        <p:attrNameLst>
                                          <p:attrName>style.visibility</p:attrName>
                                        </p:attrNameLst>
                                      </p:cBhvr>
                                      <p:to>
                                        <p:strVal val="visible"/>
                                      </p:to>
                                    </p:set>
                                    <p:anim calcmode="lin" valueType="num">
                                      <p:cBhvr>
                                        <p:cTn id="89" dur="500" fill="hold"/>
                                        <p:tgtEl>
                                          <p:spTgt spid="176"/>
                                        </p:tgtEl>
                                        <p:attrNameLst>
                                          <p:attrName>ppt_w</p:attrName>
                                        </p:attrNameLst>
                                      </p:cBhvr>
                                      <p:tavLst>
                                        <p:tav tm="0">
                                          <p:val>
                                            <p:fltVal val="0"/>
                                          </p:val>
                                        </p:tav>
                                        <p:tav tm="100000">
                                          <p:val>
                                            <p:strVal val="#ppt_w"/>
                                          </p:val>
                                        </p:tav>
                                      </p:tavLst>
                                    </p:anim>
                                    <p:anim calcmode="lin" valueType="num">
                                      <p:cBhvr>
                                        <p:cTn id="90" dur="500" fill="hold"/>
                                        <p:tgtEl>
                                          <p:spTgt spid="176"/>
                                        </p:tgtEl>
                                        <p:attrNameLst>
                                          <p:attrName>ppt_h</p:attrName>
                                        </p:attrNameLst>
                                      </p:cBhvr>
                                      <p:tavLst>
                                        <p:tav tm="0">
                                          <p:val>
                                            <p:fltVal val="0"/>
                                          </p:val>
                                        </p:tav>
                                        <p:tav tm="100000">
                                          <p:val>
                                            <p:strVal val="#ppt_h"/>
                                          </p:val>
                                        </p:tav>
                                      </p:tavLst>
                                    </p:anim>
                                    <p:animEffect transition="in" filter="fade">
                                      <p:cBhvr>
                                        <p:cTn id="91" dur="500"/>
                                        <p:tgtEl>
                                          <p:spTgt spid="176"/>
                                        </p:tgtEl>
                                      </p:cBhvr>
                                    </p:animEffect>
                                    <p:anim calcmode="lin" valueType="num">
                                      <p:cBhvr>
                                        <p:cTn id="92" dur="500" fill="hold"/>
                                        <p:tgtEl>
                                          <p:spTgt spid="176"/>
                                        </p:tgtEl>
                                        <p:attrNameLst>
                                          <p:attrName>ppt_x</p:attrName>
                                        </p:attrNameLst>
                                      </p:cBhvr>
                                      <p:tavLst>
                                        <p:tav tm="0">
                                          <p:val>
                                            <p:fltVal val="0.5"/>
                                          </p:val>
                                        </p:tav>
                                        <p:tav tm="100000">
                                          <p:val>
                                            <p:strVal val="#ppt_x"/>
                                          </p:val>
                                        </p:tav>
                                      </p:tavLst>
                                    </p:anim>
                                    <p:anim calcmode="lin" valueType="num">
                                      <p:cBhvr>
                                        <p:cTn id="93" dur="500" fill="hold"/>
                                        <p:tgtEl>
                                          <p:spTgt spid="176"/>
                                        </p:tgtEl>
                                        <p:attrNameLst>
                                          <p:attrName>ppt_y</p:attrName>
                                        </p:attrNameLst>
                                      </p:cBhvr>
                                      <p:tavLst>
                                        <p:tav tm="0">
                                          <p:val>
                                            <p:fltVal val="0.5"/>
                                          </p:val>
                                        </p:tav>
                                        <p:tav tm="100000">
                                          <p:val>
                                            <p:strVal val="#ppt_y"/>
                                          </p:val>
                                        </p:tav>
                                      </p:tavLst>
                                    </p:anim>
                                  </p:childTnLst>
                                </p:cTn>
                              </p:par>
                              <p:par>
                                <p:cTn id="94" presetID="53" presetClass="entr" presetSubtype="528" fill="hold" nodeType="withEffect">
                                  <p:stCondLst>
                                    <p:cond delay="300"/>
                                  </p:stCondLst>
                                  <p:childTnLst>
                                    <p:set>
                                      <p:cBhvr>
                                        <p:cTn id="95" dur="1" fill="hold">
                                          <p:stCondLst>
                                            <p:cond delay="0"/>
                                          </p:stCondLst>
                                        </p:cTn>
                                        <p:tgtEl>
                                          <p:spTgt spid="184"/>
                                        </p:tgtEl>
                                        <p:attrNameLst>
                                          <p:attrName>style.visibility</p:attrName>
                                        </p:attrNameLst>
                                      </p:cBhvr>
                                      <p:to>
                                        <p:strVal val="visible"/>
                                      </p:to>
                                    </p:set>
                                    <p:anim calcmode="lin" valueType="num">
                                      <p:cBhvr>
                                        <p:cTn id="96" dur="500" fill="hold"/>
                                        <p:tgtEl>
                                          <p:spTgt spid="184"/>
                                        </p:tgtEl>
                                        <p:attrNameLst>
                                          <p:attrName>ppt_w</p:attrName>
                                        </p:attrNameLst>
                                      </p:cBhvr>
                                      <p:tavLst>
                                        <p:tav tm="0">
                                          <p:val>
                                            <p:fltVal val="0"/>
                                          </p:val>
                                        </p:tav>
                                        <p:tav tm="100000">
                                          <p:val>
                                            <p:strVal val="#ppt_w"/>
                                          </p:val>
                                        </p:tav>
                                      </p:tavLst>
                                    </p:anim>
                                    <p:anim calcmode="lin" valueType="num">
                                      <p:cBhvr>
                                        <p:cTn id="97" dur="500" fill="hold"/>
                                        <p:tgtEl>
                                          <p:spTgt spid="184"/>
                                        </p:tgtEl>
                                        <p:attrNameLst>
                                          <p:attrName>ppt_h</p:attrName>
                                        </p:attrNameLst>
                                      </p:cBhvr>
                                      <p:tavLst>
                                        <p:tav tm="0">
                                          <p:val>
                                            <p:fltVal val="0"/>
                                          </p:val>
                                        </p:tav>
                                        <p:tav tm="100000">
                                          <p:val>
                                            <p:strVal val="#ppt_h"/>
                                          </p:val>
                                        </p:tav>
                                      </p:tavLst>
                                    </p:anim>
                                    <p:animEffect transition="in" filter="fade">
                                      <p:cBhvr>
                                        <p:cTn id="98" dur="500"/>
                                        <p:tgtEl>
                                          <p:spTgt spid="184"/>
                                        </p:tgtEl>
                                      </p:cBhvr>
                                    </p:animEffect>
                                    <p:anim calcmode="lin" valueType="num">
                                      <p:cBhvr>
                                        <p:cTn id="99" dur="500" fill="hold"/>
                                        <p:tgtEl>
                                          <p:spTgt spid="184"/>
                                        </p:tgtEl>
                                        <p:attrNameLst>
                                          <p:attrName>ppt_x</p:attrName>
                                        </p:attrNameLst>
                                      </p:cBhvr>
                                      <p:tavLst>
                                        <p:tav tm="0">
                                          <p:val>
                                            <p:fltVal val="0.5"/>
                                          </p:val>
                                        </p:tav>
                                        <p:tav tm="100000">
                                          <p:val>
                                            <p:strVal val="#ppt_x"/>
                                          </p:val>
                                        </p:tav>
                                      </p:tavLst>
                                    </p:anim>
                                    <p:anim calcmode="lin" valueType="num">
                                      <p:cBhvr>
                                        <p:cTn id="100" dur="500" fill="hold"/>
                                        <p:tgtEl>
                                          <p:spTgt spid="184"/>
                                        </p:tgtEl>
                                        <p:attrNameLst>
                                          <p:attrName>ppt_y</p:attrName>
                                        </p:attrNameLst>
                                      </p:cBhvr>
                                      <p:tavLst>
                                        <p:tav tm="0">
                                          <p:val>
                                            <p:fltVal val="0.5"/>
                                          </p:val>
                                        </p:tav>
                                        <p:tav tm="100000">
                                          <p:val>
                                            <p:strVal val="#ppt_y"/>
                                          </p:val>
                                        </p:tav>
                                      </p:tavLst>
                                    </p:anim>
                                  </p:childTnLst>
                                </p:cTn>
                              </p:par>
                              <p:par>
                                <p:cTn id="101" presetID="53" presetClass="entr" presetSubtype="528" fill="hold" nodeType="withEffect">
                                  <p:stCondLst>
                                    <p:cond delay="200"/>
                                  </p:stCondLst>
                                  <p:childTnLst>
                                    <p:set>
                                      <p:cBhvr>
                                        <p:cTn id="102" dur="1" fill="hold">
                                          <p:stCondLst>
                                            <p:cond delay="0"/>
                                          </p:stCondLst>
                                        </p:cTn>
                                        <p:tgtEl>
                                          <p:spTgt spid="188"/>
                                        </p:tgtEl>
                                        <p:attrNameLst>
                                          <p:attrName>style.visibility</p:attrName>
                                        </p:attrNameLst>
                                      </p:cBhvr>
                                      <p:to>
                                        <p:strVal val="visible"/>
                                      </p:to>
                                    </p:set>
                                    <p:anim calcmode="lin" valueType="num">
                                      <p:cBhvr>
                                        <p:cTn id="103" dur="500" fill="hold"/>
                                        <p:tgtEl>
                                          <p:spTgt spid="188"/>
                                        </p:tgtEl>
                                        <p:attrNameLst>
                                          <p:attrName>ppt_w</p:attrName>
                                        </p:attrNameLst>
                                      </p:cBhvr>
                                      <p:tavLst>
                                        <p:tav tm="0">
                                          <p:val>
                                            <p:fltVal val="0"/>
                                          </p:val>
                                        </p:tav>
                                        <p:tav tm="100000">
                                          <p:val>
                                            <p:strVal val="#ppt_w"/>
                                          </p:val>
                                        </p:tav>
                                      </p:tavLst>
                                    </p:anim>
                                    <p:anim calcmode="lin" valueType="num">
                                      <p:cBhvr>
                                        <p:cTn id="104" dur="500" fill="hold"/>
                                        <p:tgtEl>
                                          <p:spTgt spid="188"/>
                                        </p:tgtEl>
                                        <p:attrNameLst>
                                          <p:attrName>ppt_h</p:attrName>
                                        </p:attrNameLst>
                                      </p:cBhvr>
                                      <p:tavLst>
                                        <p:tav tm="0">
                                          <p:val>
                                            <p:fltVal val="0"/>
                                          </p:val>
                                        </p:tav>
                                        <p:tav tm="100000">
                                          <p:val>
                                            <p:strVal val="#ppt_h"/>
                                          </p:val>
                                        </p:tav>
                                      </p:tavLst>
                                    </p:anim>
                                    <p:animEffect transition="in" filter="fade">
                                      <p:cBhvr>
                                        <p:cTn id="105" dur="500"/>
                                        <p:tgtEl>
                                          <p:spTgt spid="188"/>
                                        </p:tgtEl>
                                      </p:cBhvr>
                                    </p:animEffect>
                                    <p:anim calcmode="lin" valueType="num">
                                      <p:cBhvr>
                                        <p:cTn id="106" dur="500" fill="hold"/>
                                        <p:tgtEl>
                                          <p:spTgt spid="188"/>
                                        </p:tgtEl>
                                        <p:attrNameLst>
                                          <p:attrName>ppt_x</p:attrName>
                                        </p:attrNameLst>
                                      </p:cBhvr>
                                      <p:tavLst>
                                        <p:tav tm="0">
                                          <p:val>
                                            <p:fltVal val="0.5"/>
                                          </p:val>
                                        </p:tav>
                                        <p:tav tm="100000">
                                          <p:val>
                                            <p:strVal val="#ppt_x"/>
                                          </p:val>
                                        </p:tav>
                                      </p:tavLst>
                                    </p:anim>
                                    <p:anim calcmode="lin" valueType="num">
                                      <p:cBhvr>
                                        <p:cTn id="107" dur="500" fill="hold"/>
                                        <p:tgtEl>
                                          <p:spTgt spid="188"/>
                                        </p:tgtEl>
                                        <p:attrNameLst>
                                          <p:attrName>ppt_y</p:attrName>
                                        </p:attrNameLst>
                                      </p:cBhvr>
                                      <p:tavLst>
                                        <p:tav tm="0">
                                          <p:val>
                                            <p:fltVal val="0.5"/>
                                          </p:val>
                                        </p:tav>
                                        <p:tav tm="100000">
                                          <p:val>
                                            <p:strVal val="#ppt_y"/>
                                          </p:val>
                                        </p:tav>
                                      </p:tavLst>
                                    </p:anim>
                                  </p:childTnLst>
                                </p:cTn>
                              </p:par>
                              <p:par>
                                <p:cTn id="108" presetID="53" presetClass="entr" presetSubtype="528" fill="hold" nodeType="withEffect">
                                  <p:stCondLst>
                                    <p:cond delay="100"/>
                                  </p:stCondLst>
                                  <p:childTnLst>
                                    <p:set>
                                      <p:cBhvr>
                                        <p:cTn id="109" dur="1" fill="hold">
                                          <p:stCondLst>
                                            <p:cond delay="0"/>
                                          </p:stCondLst>
                                        </p:cTn>
                                        <p:tgtEl>
                                          <p:spTgt spid="192"/>
                                        </p:tgtEl>
                                        <p:attrNameLst>
                                          <p:attrName>style.visibility</p:attrName>
                                        </p:attrNameLst>
                                      </p:cBhvr>
                                      <p:to>
                                        <p:strVal val="visible"/>
                                      </p:to>
                                    </p:set>
                                    <p:anim calcmode="lin" valueType="num">
                                      <p:cBhvr>
                                        <p:cTn id="110" dur="500" fill="hold"/>
                                        <p:tgtEl>
                                          <p:spTgt spid="192"/>
                                        </p:tgtEl>
                                        <p:attrNameLst>
                                          <p:attrName>ppt_w</p:attrName>
                                        </p:attrNameLst>
                                      </p:cBhvr>
                                      <p:tavLst>
                                        <p:tav tm="0">
                                          <p:val>
                                            <p:fltVal val="0"/>
                                          </p:val>
                                        </p:tav>
                                        <p:tav tm="100000">
                                          <p:val>
                                            <p:strVal val="#ppt_w"/>
                                          </p:val>
                                        </p:tav>
                                      </p:tavLst>
                                    </p:anim>
                                    <p:anim calcmode="lin" valueType="num">
                                      <p:cBhvr>
                                        <p:cTn id="111" dur="500" fill="hold"/>
                                        <p:tgtEl>
                                          <p:spTgt spid="192"/>
                                        </p:tgtEl>
                                        <p:attrNameLst>
                                          <p:attrName>ppt_h</p:attrName>
                                        </p:attrNameLst>
                                      </p:cBhvr>
                                      <p:tavLst>
                                        <p:tav tm="0">
                                          <p:val>
                                            <p:fltVal val="0"/>
                                          </p:val>
                                        </p:tav>
                                        <p:tav tm="100000">
                                          <p:val>
                                            <p:strVal val="#ppt_h"/>
                                          </p:val>
                                        </p:tav>
                                      </p:tavLst>
                                    </p:anim>
                                    <p:animEffect transition="in" filter="fade">
                                      <p:cBhvr>
                                        <p:cTn id="112" dur="500"/>
                                        <p:tgtEl>
                                          <p:spTgt spid="192"/>
                                        </p:tgtEl>
                                      </p:cBhvr>
                                    </p:animEffect>
                                    <p:anim calcmode="lin" valueType="num">
                                      <p:cBhvr>
                                        <p:cTn id="113" dur="500" fill="hold"/>
                                        <p:tgtEl>
                                          <p:spTgt spid="192"/>
                                        </p:tgtEl>
                                        <p:attrNameLst>
                                          <p:attrName>ppt_x</p:attrName>
                                        </p:attrNameLst>
                                      </p:cBhvr>
                                      <p:tavLst>
                                        <p:tav tm="0">
                                          <p:val>
                                            <p:fltVal val="0.5"/>
                                          </p:val>
                                        </p:tav>
                                        <p:tav tm="100000">
                                          <p:val>
                                            <p:strVal val="#ppt_x"/>
                                          </p:val>
                                        </p:tav>
                                      </p:tavLst>
                                    </p:anim>
                                    <p:anim calcmode="lin" valueType="num">
                                      <p:cBhvr>
                                        <p:cTn id="114" dur="500" fill="hold"/>
                                        <p:tgtEl>
                                          <p:spTgt spid="19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Company data stays separate &amp; </a:t>
            </a:r>
            <a:r>
              <a:rPr lang="en-US" dirty="0" smtClean="0"/>
              <a:t>secure</a:t>
            </a:r>
            <a:endParaRPr lang="en-US" dirty="0"/>
          </a:p>
        </p:txBody>
      </p:sp>
      <p:sp>
        <p:nvSpPr>
          <p:cNvPr id="81" name="Text Placeholder 1"/>
          <p:cNvSpPr txBox="1">
            <a:spLocks/>
          </p:cNvSpPr>
          <p:nvPr/>
        </p:nvSpPr>
        <p:spPr>
          <a:xfrm>
            <a:off x="6025598" y="1528763"/>
            <a:ext cx="6097576" cy="4459682"/>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spcBef>
                <a:spcPts val="4200"/>
              </a:spcBef>
              <a:buClr>
                <a:srgbClr val="404040"/>
              </a:buClr>
              <a:buFont typeface="Wingdings" panose="05000000000000000000" pitchFamily="2" charset="2"/>
              <a:buNone/>
            </a:pPr>
            <a:r>
              <a:rPr lang="en-US" sz="3200" dirty="0">
                <a:gradFill>
                  <a:gsLst>
                    <a:gs pos="20354">
                      <a:srgbClr val="00188F"/>
                    </a:gs>
                    <a:gs pos="40000">
                      <a:srgbClr val="00188F"/>
                    </a:gs>
                  </a:gsLst>
                  <a:lin ang="5400000" scaled="0"/>
                </a:gradFill>
                <a:latin typeface="Segoe UI Light"/>
              </a:rPr>
              <a:t>“Enterprise data protection</a:t>
            </a:r>
            <a:r>
              <a:rPr lang="en-US" sz="3200" dirty="0" smtClean="0">
                <a:gradFill>
                  <a:gsLst>
                    <a:gs pos="20354">
                      <a:srgbClr val="00188F"/>
                    </a:gs>
                    <a:gs pos="40000">
                      <a:srgbClr val="00188F"/>
                    </a:gs>
                  </a:gsLst>
                  <a:lin ang="5400000" scaled="0"/>
                </a:gradFill>
                <a:latin typeface="Segoe UI Light"/>
              </a:rPr>
              <a:t>”</a:t>
            </a:r>
            <a:endParaRPr lang="en-US" sz="3200" dirty="0">
              <a:gradFill>
                <a:gsLst>
                  <a:gs pos="20354">
                    <a:srgbClr val="00188F"/>
                  </a:gs>
                  <a:gs pos="40000">
                    <a:srgbClr val="00188F"/>
                  </a:gs>
                </a:gsLst>
                <a:lin ang="5400000" scaled="0"/>
              </a:gradFill>
              <a:latin typeface="Segoe UI Light"/>
            </a:endParaRPr>
          </a:p>
          <a:p>
            <a:pPr marL="342900" lvl="1" indent="0">
              <a:spcBef>
                <a:spcPts val="4200"/>
              </a:spcBef>
              <a:buClr>
                <a:srgbClr val="404040"/>
              </a:buClr>
              <a:buFont typeface="Wingdings" panose="05000000000000000000" pitchFamily="2" charset="2"/>
              <a:buNone/>
            </a:pPr>
            <a:r>
              <a:rPr lang="en-US" sz="3200" dirty="0">
                <a:gradFill>
                  <a:gsLst>
                    <a:gs pos="20354">
                      <a:srgbClr val="00188F"/>
                    </a:gs>
                    <a:gs pos="40000">
                      <a:srgbClr val="00188F"/>
                    </a:gs>
                  </a:gsLst>
                  <a:lin ang="5400000" scaled="0"/>
                </a:gradFill>
                <a:latin typeface="Segoe UI Light"/>
              </a:rPr>
              <a:t>User friendly work-personal </a:t>
            </a:r>
            <a:r>
              <a:rPr lang="en-US" sz="3200" dirty="0" smtClean="0">
                <a:gradFill>
                  <a:gsLst>
                    <a:gs pos="20354">
                      <a:srgbClr val="00188F"/>
                    </a:gs>
                    <a:gs pos="40000">
                      <a:srgbClr val="00188F"/>
                    </a:gs>
                  </a:gsLst>
                  <a:lin ang="5400000" scaled="0"/>
                </a:gradFill>
                <a:latin typeface="Segoe UI Light"/>
              </a:rPr>
              <a:t>separation</a:t>
            </a:r>
            <a:endParaRPr lang="en-US" sz="3200" dirty="0">
              <a:gradFill>
                <a:gsLst>
                  <a:gs pos="20354">
                    <a:srgbClr val="00188F"/>
                  </a:gs>
                  <a:gs pos="40000">
                    <a:srgbClr val="00188F"/>
                  </a:gs>
                </a:gsLst>
                <a:lin ang="5400000" scaled="0"/>
              </a:gradFill>
              <a:latin typeface="Segoe UI Light"/>
            </a:endParaRPr>
          </a:p>
          <a:p>
            <a:pPr marL="342900" lvl="1" indent="0">
              <a:spcBef>
                <a:spcPts val="4200"/>
              </a:spcBef>
              <a:buClr>
                <a:srgbClr val="404040"/>
              </a:buClr>
              <a:buFont typeface="Wingdings" panose="05000000000000000000" pitchFamily="2" charset="2"/>
              <a:buNone/>
            </a:pPr>
            <a:r>
              <a:rPr lang="en-US" sz="3200" dirty="0">
                <a:gradFill>
                  <a:gsLst>
                    <a:gs pos="20354">
                      <a:srgbClr val="00188F"/>
                    </a:gs>
                    <a:gs pos="40000">
                      <a:srgbClr val="00188F"/>
                    </a:gs>
                  </a:gsLst>
                  <a:lin ang="5400000" scaled="0"/>
                </a:gradFill>
                <a:latin typeface="Segoe UI Light"/>
              </a:rPr>
              <a:t>Manage what data is “Enterprise</a:t>
            </a:r>
            <a:r>
              <a:rPr lang="en-US" sz="3200" dirty="0" smtClean="0">
                <a:gradFill>
                  <a:gsLst>
                    <a:gs pos="20354">
                      <a:srgbClr val="00188F"/>
                    </a:gs>
                    <a:gs pos="40000">
                      <a:srgbClr val="00188F"/>
                    </a:gs>
                  </a:gsLst>
                  <a:lin ang="5400000" scaled="0"/>
                </a:gradFill>
                <a:latin typeface="Segoe UI Light"/>
              </a:rPr>
              <a:t>”</a:t>
            </a:r>
            <a:endParaRPr lang="en-US" sz="3200" dirty="0">
              <a:gradFill>
                <a:gsLst>
                  <a:gs pos="20354">
                    <a:srgbClr val="00188F"/>
                  </a:gs>
                  <a:gs pos="40000">
                    <a:srgbClr val="00188F"/>
                  </a:gs>
                </a:gsLst>
                <a:lin ang="5400000" scaled="0"/>
              </a:gradFill>
              <a:latin typeface="Segoe UI Light"/>
            </a:endParaRPr>
          </a:p>
          <a:p>
            <a:pPr marL="342900" lvl="1" indent="0">
              <a:spcBef>
                <a:spcPts val="4200"/>
              </a:spcBef>
              <a:buClr>
                <a:srgbClr val="404040"/>
              </a:buClr>
              <a:buFont typeface="Wingdings" panose="05000000000000000000" pitchFamily="2" charset="2"/>
              <a:buNone/>
            </a:pPr>
            <a:r>
              <a:rPr lang="en-US" sz="3200" dirty="0">
                <a:gradFill>
                  <a:gsLst>
                    <a:gs pos="20354">
                      <a:srgbClr val="00188F"/>
                    </a:gs>
                    <a:gs pos="40000">
                      <a:srgbClr val="00188F"/>
                    </a:gs>
                  </a:gsLst>
                  <a:lin ang="5400000" scaled="0"/>
                </a:gradFill>
                <a:latin typeface="Segoe UI Light"/>
              </a:rPr>
              <a:t>Audit intentional data </a:t>
            </a:r>
            <a:r>
              <a:rPr lang="en-US" sz="3200" dirty="0" smtClean="0">
                <a:gradFill>
                  <a:gsLst>
                    <a:gs pos="20354">
                      <a:srgbClr val="00188F"/>
                    </a:gs>
                    <a:gs pos="40000">
                      <a:srgbClr val="00188F"/>
                    </a:gs>
                  </a:gsLst>
                  <a:lin ang="5400000" scaled="0"/>
                </a:gradFill>
                <a:latin typeface="Segoe UI Light"/>
              </a:rPr>
              <a:t>disclosure</a:t>
            </a:r>
            <a:endParaRPr lang="en-US" sz="3200" dirty="0">
              <a:gradFill>
                <a:gsLst>
                  <a:gs pos="20354">
                    <a:srgbClr val="00188F"/>
                  </a:gs>
                  <a:gs pos="40000">
                    <a:srgbClr val="00188F"/>
                  </a:gs>
                </a:gsLst>
                <a:lin ang="5400000" scaled="0"/>
              </a:gradFill>
              <a:latin typeface="Segoe UI Light"/>
            </a:endParaRPr>
          </a:p>
        </p:txBody>
      </p:sp>
      <p:grpSp>
        <p:nvGrpSpPr>
          <p:cNvPr id="137" name="Group 136"/>
          <p:cNvGrpSpPr/>
          <p:nvPr/>
        </p:nvGrpSpPr>
        <p:grpSpPr>
          <a:xfrm>
            <a:off x="1886990" y="1529259"/>
            <a:ext cx="2357437" cy="4600575"/>
            <a:chOff x="1319213" y="1508125"/>
            <a:chExt cx="2357437" cy="4600575"/>
          </a:xfrm>
        </p:grpSpPr>
        <p:sp>
          <p:nvSpPr>
            <p:cNvPr id="15" name="AutoShape 3"/>
            <p:cNvSpPr>
              <a:spLocks noChangeAspect="1" noChangeArrowheads="1" noTextEdit="1"/>
            </p:cNvSpPr>
            <p:nvPr/>
          </p:nvSpPr>
          <p:spPr bwMode="auto">
            <a:xfrm>
              <a:off x="1341438" y="1508125"/>
              <a:ext cx="2335212"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 name="Freeform 5"/>
            <p:cNvSpPr>
              <a:spLocks/>
            </p:cNvSpPr>
            <p:nvPr/>
          </p:nvSpPr>
          <p:spPr bwMode="auto">
            <a:xfrm>
              <a:off x="1319213" y="1531938"/>
              <a:ext cx="2311400" cy="4575175"/>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0" name="Rectangle 30"/>
            <p:cNvSpPr>
              <a:spLocks noChangeArrowheads="1"/>
            </p:cNvSpPr>
            <p:nvPr/>
          </p:nvSpPr>
          <p:spPr bwMode="auto">
            <a:xfrm>
              <a:off x="3458375" y="4946650"/>
              <a:ext cx="165100" cy="533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1" name="Freeform 31"/>
            <p:cNvSpPr>
              <a:spLocks/>
            </p:cNvSpPr>
            <p:nvPr/>
          </p:nvSpPr>
          <p:spPr bwMode="auto">
            <a:xfrm>
              <a:off x="2214563" y="1763713"/>
              <a:ext cx="566737" cy="69850"/>
            </a:xfrm>
            <a:custGeom>
              <a:avLst/>
              <a:gdLst>
                <a:gd name="T0" fmla="*/ 24 w 24"/>
                <a:gd name="T1" fmla="*/ 2 h 3"/>
                <a:gd name="T2" fmla="*/ 22 w 24"/>
                <a:gd name="T3" fmla="*/ 3 h 3"/>
                <a:gd name="T4" fmla="*/ 2 w 24"/>
                <a:gd name="T5" fmla="*/ 3 h 3"/>
                <a:gd name="T6" fmla="*/ 0 w 24"/>
                <a:gd name="T7" fmla="*/ 2 h 3"/>
                <a:gd name="T8" fmla="*/ 0 w 24"/>
                <a:gd name="T9" fmla="*/ 2 h 3"/>
                <a:gd name="T10" fmla="*/ 2 w 24"/>
                <a:gd name="T11" fmla="*/ 0 h 3"/>
                <a:gd name="T12" fmla="*/ 22 w 24"/>
                <a:gd name="T13" fmla="*/ 0 h 3"/>
                <a:gd name="T14" fmla="*/ 24 w 24"/>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
                  <a:moveTo>
                    <a:pt x="24" y="2"/>
                  </a:moveTo>
                  <a:cubicBezTo>
                    <a:pt x="24" y="3"/>
                    <a:pt x="23" y="3"/>
                    <a:pt x="22" y="3"/>
                  </a:cubicBezTo>
                  <a:cubicBezTo>
                    <a:pt x="2" y="3"/>
                    <a:pt x="2" y="3"/>
                    <a:pt x="2" y="3"/>
                  </a:cubicBezTo>
                  <a:cubicBezTo>
                    <a:pt x="1" y="3"/>
                    <a:pt x="0" y="3"/>
                    <a:pt x="0" y="2"/>
                  </a:cubicBezTo>
                  <a:cubicBezTo>
                    <a:pt x="0" y="2"/>
                    <a:pt x="0" y="2"/>
                    <a:pt x="0" y="2"/>
                  </a:cubicBezTo>
                  <a:cubicBezTo>
                    <a:pt x="0" y="1"/>
                    <a:pt x="1" y="0"/>
                    <a:pt x="2" y="0"/>
                  </a:cubicBezTo>
                  <a:cubicBezTo>
                    <a:pt x="22" y="0"/>
                    <a:pt x="22" y="0"/>
                    <a:pt x="22" y="0"/>
                  </a:cubicBezTo>
                  <a:cubicBezTo>
                    <a:pt x="23" y="0"/>
                    <a:pt x="24" y="1"/>
                    <a:pt x="24"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2" name="Rectangle 32"/>
            <p:cNvSpPr>
              <a:spLocks noChangeArrowheads="1"/>
            </p:cNvSpPr>
            <p:nvPr/>
          </p:nvSpPr>
          <p:spPr bwMode="auto">
            <a:xfrm>
              <a:off x="1554163" y="2111375"/>
              <a:ext cx="23812"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3" name="Rectangle 33"/>
            <p:cNvSpPr>
              <a:spLocks noChangeArrowheads="1"/>
            </p:cNvSpPr>
            <p:nvPr/>
          </p:nvSpPr>
          <p:spPr bwMode="auto">
            <a:xfrm>
              <a:off x="1530350" y="2135188"/>
              <a:ext cx="23812"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4" name="Rectangle 34"/>
            <p:cNvSpPr>
              <a:spLocks noChangeArrowheads="1"/>
            </p:cNvSpPr>
            <p:nvPr/>
          </p:nvSpPr>
          <p:spPr bwMode="auto">
            <a:xfrm>
              <a:off x="1506538" y="2159000"/>
              <a:ext cx="23812"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5" name="Rectangle 35"/>
            <p:cNvSpPr>
              <a:spLocks noChangeArrowheads="1"/>
            </p:cNvSpPr>
            <p:nvPr/>
          </p:nvSpPr>
          <p:spPr bwMode="auto">
            <a:xfrm>
              <a:off x="1484313" y="2159000"/>
              <a:ext cx="22225"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6" name="Rectangle 36"/>
            <p:cNvSpPr>
              <a:spLocks noChangeArrowheads="1"/>
            </p:cNvSpPr>
            <p:nvPr/>
          </p:nvSpPr>
          <p:spPr bwMode="auto">
            <a:xfrm>
              <a:off x="1460500" y="2181225"/>
              <a:ext cx="23812" cy="23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7" name="Rectangle 37"/>
            <p:cNvSpPr>
              <a:spLocks noChangeArrowheads="1"/>
            </p:cNvSpPr>
            <p:nvPr/>
          </p:nvSpPr>
          <p:spPr bwMode="auto">
            <a:xfrm>
              <a:off x="3111500" y="2111375"/>
              <a:ext cx="95250"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8" name="Rectangle 38"/>
            <p:cNvSpPr>
              <a:spLocks noChangeArrowheads="1"/>
            </p:cNvSpPr>
            <p:nvPr/>
          </p:nvSpPr>
          <p:spPr bwMode="auto">
            <a:xfrm>
              <a:off x="3040063" y="2135188"/>
              <a:ext cx="23812"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nvGrpSpPr>
            <p:cNvPr id="136" name="Group 135"/>
            <p:cNvGrpSpPr/>
            <p:nvPr/>
          </p:nvGrpSpPr>
          <p:grpSpPr>
            <a:xfrm>
              <a:off x="1530350" y="2738691"/>
              <a:ext cx="1911350" cy="2519109"/>
              <a:chOff x="1530350" y="3030791"/>
              <a:chExt cx="1911350" cy="2519109"/>
            </a:xfrm>
          </p:grpSpPr>
          <p:grpSp>
            <p:nvGrpSpPr>
              <p:cNvPr id="121" name="Group 120"/>
              <p:cNvGrpSpPr/>
              <p:nvPr/>
            </p:nvGrpSpPr>
            <p:grpSpPr>
              <a:xfrm>
                <a:off x="1530350" y="3030791"/>
                <a:ext cx="590140" cy="2519109"/>
                <a:chOff x="1530350" y="3413125"/>
                <a:chExt cx="425450" cy="1816101"/>
              </a:xfrm>
              <a:solidFill>
                <a:schemeClr val="tx1"/>
              </a:solidFill>
            </p:grpSpPr>
            <p:sp>
              <p:nvSpPr>
                <p:cNvPr id="18" name="Rectangle 7"/>
                <p:cNvSpPr>
                  <a:spLocks noChangeArrowheads="1"/>
                </p:cNvSpPr>
                <p:nvPr/>
              </p:nvSpPr>
              <p:spPr bwMode="auto">
                <a:xfrm>
                  <a:off x="1530350" y="3413125"/>
                  <a:ext cx="425450" cy="4175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 name="Rectangle 19"/>
                <p:cNvSpPr>
                  <a:spLocks noChangeArrowheads="1"/>
                </p:cNvSpPr>
                <p:nvPr/>
              </p:nvSpPr>
              <p:spPr bwMode="auto">
                <a:xfrm>
                  <a:off x="1530350" y="4343401"/>
                  <a:ext cx="425450" cy="41910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9" name="Rectangle 7"/>
                <p:cNvSpPr>
                  <a:spLocks noChangeArrowheads="1"/>
                </p:cNvSpPr>
                <p:nvPr/>
              </p:nvSpPr>
              <p:spPr bwMode="auto">
                <a:xfrm>
                  <a:off x="1530350" y="3878263"/>
                  <a:ext cx="425450" cy="4175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64008" numCol="1" anchor="b" anchorCtr="0" compatLnSpc="1">
                  <a:prstTxWarp prst="textNoShape">
                    <a:avLst/>
                  </a:prstTxWarp>
                </a:bodyPr>
                <a:lstStyle/>
                <a:p>
                  <a:pPr algn="ctr"/>
                  <a:r>
                    <a:rPr lang="en-US" sz="600" b="1" dirty="0">
                      <a:solidFill>
                        <a:srgbClr val="00188F">
                          <a:lumMod val="75000"/>
                        </a:srgbClr>
                      </a:solidFill>
                    </a:rPr>
                    <a:t>f</a:t>
                  </a:r>
                  <a:r>
                    <a:rPr lang="en-US" sz="600" b="1" dirty="0" smtClean="0">
                      <a:solidFill>
                        <a:srgbClr val="00188F">
                          <a:lumMod val="75000"/>
                        </a:srgbClr>
                      </a:solidFill>
                    </a:rPr>
                    <a:t>or business</a:t>
                  </a:r>
                  <a:endParaRPr lang="en-US" sz="600" b="1" dirty="0">
                    <a:solidFill>
                      <a:srgbClr val="00188F">
                        <a:lumMod val="75000"/>
                      </a:srgbClr>
                    </a:solidFill>
                  </a:endParaRPr>
                </a:p>
              </p:txBody>
            </p:sp>
            <p:sp>
              <p:nvSpPr>
                <p:cNvPr id="120" name="Rectangle 19"/>
                <p:cNvSpPr>
                  <a:spLocks noChangeArrowheads="1"/>
                </p:cNvSpPr>
                <p:nvPr/>
              </p:nvSpPr>
              <p:spPr bwMode="auto">
                <a:xfrm>
                  <a:off x="1530350" y="4810126"/>
                  <a:ext cx="425450" cy="41910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22" name="Group 121"/>
              <p:cNvGrpSpPr/>
              <p:nvPr/>
            </p:nvGrpSpPr>
            <p:grpSpPr>
              <a:xfrm>
                <a:off x="2190955" y="3030791"/>
                <a:ext cx="590140" cy="2519109"/>
                <a:chOff x="1530350" y="3413125"/>
                <a:chExt cx="425450" cy="1816101"/>
              </a:xfrm>
              <a:solidFill>
                <a:schemeClr val="tx1"/>
              </a:solidFill>
            </p:grpSpPr>
            <p:sp>
              <p:nvSpPr>
                <p:cNvPr id="123" name="Rectangle 7"/>
                <p:cNvSpPr>
                  <a:spLocks noChangeArrowheads="1"/>
                </p:cNvSpPr>
                <p:nvPr/>
              </p:nvSpPr>
              <p:spPr bwMode="auto">
                <a:xfrm>
                  <a:off x="1530350" y="3413125"/>
                  <a:ext cx="425450" cy="4175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4" name="Rectangle 19"/>
                <p:cNvSpPr>
                  <a:spLocks noChangeArrowheads="1"/>
                </p:cNvSpPr>
                <p:nvPr/>
              </p:nvSpPr>
              <p:spPr bwMode="auto">
                <a:xfrm>
                  <a:off x="1530350" y="4343401"/>
                  <a:ext cx="425450" cy="41910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5" name="Rectangle 7"/>
                <p:cNvSpPr>
                  <a:spLocks noChangeArrowheads="1"/>
                </p:cNvSpPr>
                <p:nvPr/>
              </p:nvSpPr>
              <p:spPr bwMode="auto">
                <a:xfrm>
                  <a:off x="1530350" y="3878263"/>
                  <a:ext cx="425450" cy="4175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6" name="Rectangle 19"/>
                <p:cNvSpPr>
                  <a:spLocks noChangeArrowheads="1"/>
                </p:cNvSpPr>
                <p:nvPr/>
              </p:nvSpPr>
              <p:spPr bwMode="auto">
                <a:xfrm>
                  <a:off x="1530350" y="4810126"/>
                  <a:ext cx="425450" cy="41910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27" name="Group 126"/>
              <p:cNvGrpSpPr/>
              <p:nvPr/>
            </p:nvGrpSpPr>
            <p:grpSpPr>
              <a:xfrm>
                <a:off x="2851560" y="3030791"/>
                <a:ext cx="590140" cy="2519109"/>
                <a:chOff x="1530350" y="3413125"/>
                <a:chExt cx="425450" cy="1816101"/>
              </a:xfrm>
              <a:solidFill>
                <a:schemeClr val="tx1"/>
              </a:solidFill>
            </p:grpSpPr>
            <p:sp>
              <p:nvSpPr>
                <p:cNvPr id="128" name="Rectangle 7"/>
                <p:cNvSpPr>
                  <a:spLocks noChangeArrowheads="1"/>
                </p:cNvSpPr>
                <p:nvPr/>
              </p:nvSpPr>
              <p:spPr bwMode="auto">
                <a:xfrm>
                  <a:off x="1530350" y="3413125"/>
                  <a:ext cx="425450" cy="4175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64008" numCol="1" anchor="b" anchorCtr="0" compatLnSpc="1">
                  <a:prstTxWarp prst="textNoShape">
                    <a:avLst/>
                  </a:prstTxWarp>
                </a:bodyPr>
                <a:lstStyle/>
                <a:p>
                  <a:pPr algn="ctr"/>
                  <a:endParaRPr lang="en-US" sz="600" b="1">
                    <a:solidFill>
                      <a:srgbClr val="00188F">
                        <a:lumMod val="75000"/>
                      </a:srgbClr>
                    </a:solidFill>
                  </a:endParaRPr>
                </a:p>
              </p:txBody>
            </p:sp>
            <p:sp>
              <p:nvSpPr>
                <p:cNvPr id="129" name="Rectangle 19"/>
                <p:cNvSpPr>
                  <a:spLocks noChangeArrowheads="1"/>
                </p:cNvSpPr>
                <p:nvPr/>
              </p:nvSpPr>
              <p:spPr bwMode="auto">
                <a:xfrm>
                  <a:off x="1530350" y="4343401"/>
                  <a:ext cx="425450" cy="41910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64008" numCol="1" anchor="b" anchorCtr="0" compatLnSpc="1">
                  <a:prstTxWarp prst="textNoShape">
                    <a:avLst/>
                  </a:prstTxWarp>
                </a:bodyPr>
                <a:lstStyle/>
                <a:p>
                  <a:pPr algn="ctr"/>
                  <a:r>
                    <a:rPr lang="en-US" sz="600" b="1" dirty="0" smtClean="0">
                      <a:solidFill>
                        <a:srgbClr val="00188F">
                          <a:lumMod val="75000"/>
                        </a:srgbClr>
                      </a:solidFill>
                    </a:rPr>
                    <a:t>personal</a:t>
                  </a:r>
                  <a:endParaRPr lang="en-US" sz="600" b="1" dirty="0">
                    <a:solidFill>
                      <a:srgbClr val="00188F">
                        <a:lumMod val="75000"/>
                      </a:srgbClr>
                    </a:solidFill>
                  </a:endParaRPr>
                </a:p>
              </p:txBody>
            </p:sp>
            <p:sp>
              <p:nvSpPr>
                <p:cNvPr id="130" name="Rectangle 7"/>
                <p:cNvSpPr>
                  <a:spLocks noChangeArrowheads="1"/>
                </p:cNvSpPr>
                <p:nvPr/>
              </p:nvSpPr>
              <p:spPr bwMode="auto">
                <a:xfrm>
                  <a:off x="1530350" y="3878263"/>
                  <a:ext cx="425450" cy="4175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64008" numCol="1" anchor="b" anchorCtr="0" compatLnSpc="1">
                  <a:prstTxWarp prst="textNoShape">
                    <a:avLst/>
                  </a:prstTxWarp>
                </a:bodyPr>
                <a:lstStyle/>
                <a:p>
                  <a:pPr algn="ctr"/>
                  <a:endParaRPr lang="en-US" sz="600" b="1">
                    <a:solidFill>
                      <a:srgbClr val="00188F">
                        <a:lumMod val="75000"/>
                      </a:srgbClr>
                    </a:solidFill>
                  </a:endParaRPr>
                </a:p>
              </p:txBody>
            </p:sp>
            <p:sp>
              <p:nvSpPr>
                <p:cNvPr id="131" name="Rectangle 19"/>
                <p:cNvSpPr>
                  <a:spLocks noChangeArrowheads="1"/>
                </p:cNvSpPr>
                <p:nvPr/>
              </p:nvSpPr>
              <p:spPr bwMode="auto">
                <a:xfrm>
                  <a:off x="1530350" y="4810126"/>
                  <a:ext cx="425450" cy="41910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64008" numCol="1" anchor="b" anchorCtr="0" compatLnSpc="1">
                  <a:prstTxWarp prst="textNoShape">
                    <a:avLst/>
                  </a:prstTxWarp>
                </a:bodyPr>
                <a:lstStyle/>
                <a:p>
                  <a:pPr algn="ctr"/>
                  <a:endParaRPr lang="en-US" sz="600" b="1">
                    <a:solidFill>
                      <a:srgbClr val="00188F">
                        <a:lumMod val="75000"/>
                      </a:srgbClr>
                    </a:solidFill>
                  </a:endParaRPr>
                </a:p>
              </p:txBody>
            </p:sp>
          </p:grpSp>
          <p:pic>
            <p:nvPicPr>
              <p:cNvPr id="14376" name="Picture 40" descr="http://www.icon100.com/up/3113/256/Lync-20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399" y="3090578"/>
                <a:ext cx="443196" cy="443196"/>
              </a:xfrm>
              <a:prstGeom prst="rect">
                <a:avLst/>
              </a:prstGeom>
              <a:noFill/>
              <a:extLst>
                <a:ext uri="{909E8E84-426E-40DD-AFC4-6F175D3DCCD1}">
                  <a14:hiddenFill xmlns:a14="http://schemas.microsoft.com/office/drawing/2010/main">
                    <a:solidFill>
                      <a:srgbClr val="FFFFFF"/>
                    </a:solidFill>
                  </a14:hiddenFill>
                </a:ext>
              </a:extLst>
            </p:spPr>
          </p:pic>
          <p:pic>
            <p:nvPicPr>
              <p:cNvPr id="14378" name="Picture 42" descr="http://upload.wikimedia.org/wikipedia/commons/thumb/4/48/Outlook.com_icon.svg/119px-Outlook.com_ic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329" y="3104865"/>
                <a:ext cx="411168" cy="414623"/>
              </a:xfrm>
              <a:prstGeom prst="rect">
                <a:avLst/>
              </a:prstGeom>
              <a:noFill/>
              <a:extLst>
                <a:ext uri="{909E8E84-426E-40DD-AFC4-6F175D3DCCD1}">
                  <a14:hiddenFill xmlns:a14="http://schemas.microsoft.com/office/drawing/2010/main">
                    <a:solidFill>
                      <a:srgbClr val="FFFFFF"/>
                    </a:solidFill>
                  </a14:hiddenFill>
                </a:ext>
              </a:extLst>
            </p:spPr>
          </p:pic>
          <p:pic>
            <p:nvPicPr>
              <p:cNvPr id="14380" name="Picture 44" descr="https://s3.amazonaws.com/piktochartv2-dev/v2/uploads/6633556c-0c5b-4878-beaa-07df130c5087/2ac31644d43d9a3e206ab66f1bf0f50e8f84acb5_original.png"/>
              <p:cNvPicPr>
                <a:picLocks noChangeAspect="1" noChangeArrowheads="1"/>
              </p:cNvPicPr>
              <p:nvPr/>
            </p:nvPicPr>
            <p:blipFill rotWithShape="1">
              <a:blip r:embed="rId5">
                <a:extLst>
                  <a:ext uri="{28A0092B-C50C-407E-A947-70E740481C1C}">
                    <a14:useLocalDpi xmlns:a14="http://schemas.microsoft.com/office/drawing/2010/main" val="0"/>
                  </a:ext>
                </a:extLst>
              </a:blip>
              <a:srcRect l="21833" r="21833"/>
              <a:stretch/>
            </p:blipFill>
            <p:spPr bwMode="auto">
              <a:xfrm>
                <a:off x="2939318" y="3104864"/>
                <a:ext cx="414623" cy="414623"/>
              </a:xfrm>
              <a:prstGeom prst="rect">
                <a:avLst/>
              </a:prstGeom>
              <a:noFill/>
              <a:extLst>
                <a:ext uri="{909E8E84-426E-40DD-AFC4-6F175D3DCCD1}">
                  <a14:hiddenFill xmlns:a14="http://schemas.microsoft.com/office/drawing/2010/main">
                    <a:solidFill>
                      <a:srgbClr val="FFFFFF"/>
                    </a:solidFill>
                  </a14:hiddenFill>
                </a:ext>
              </a:extLst>
            </p:spPr>
          </p:pic>
          <p:pic>
            <p:nvPicPr>
              <p:cNvPr id="14382" name="Picture 46" descr="https://fs.hsc.wvu.edu/adfs/ls/assets/img/onedrive-logo-square.png"/>
              <p:cNvPicPr>
                <a:picLocks noChangeAspect="1" noChangeArrowheads="1"/>
              </p:cNvPicPr>
              <p:nvPr/>
            </p:nvPicPr>
            <p:blipFill rotWithShape="1">
              <a:blip r:embed="rId6">
                <a:extLst>
                  <a:ext uri="{28A0092B-C50C-407E-A947-70E740481C1C}">
                    <a14:useLocalDpi xmlns:a14="http://schemas.microsoft.com/office/drawing/2010/main" val="0"/>
                  </a:ext>
                </a:extLst>
              </a:blip>
              <a:srcRect t="17987" b="21222"/>
              <a:stretch/>
            </p:blipFill>
            <p:spPr bwMode="auto">
              <a:xfrm>
                <a:off x="1605346" y="3813827"/>
                <a:ext cx="412340" cy="250665"/>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2301542" y="3819525"/>
                <a:ext cx="392778" cy="333285"/>
                <a:chOff x="6197600" y="4135438"/>
                <a:chExt cx="552451" cy="422275"/>
              </a:xfrm>
              <a:solidFill>
                <a:srgbClr val="E74A19"/>
              </a:solidFill>
            </p:grpSpPr>
            <p:sp>
              <p:nvSpPr>
                <p:cNvPr id="140" name="Freeform 276"/>
                <p:cNvSpPr>
                  <a:spLocks noEditPoints="1"/>
                </p:cNvSpPr>
                <p:nvPr/>
              </p:nvSpPr>
              <p:spPr bwMode="auto">
                <a:xfrm>
                  <a:off x="6197600" y="4135438"/>
                  <a:ext cx="463550" cy="422275"/>
                </a:xfrm>
                <a:custGeom>
                  <a:avLst/>
                  <a:gdLst>
                    <a:gd name="T0" fmla="*/ 97 w 383"/>
                    <a:gd name="T1" fmla="*/ 96 h 349"/>
                    <a:gd name="T2" fmla="*/ 125 w 383"/>
                    <a:gd name="T3" fmla="*/ 164 h 349"/>
                    <a:gd name="T4" fmla="*/ 0 w 383"/>
                    <a:gd name="T5" fmla="*/ 344 h 349"/>
                    <a:gd name="T6" fmla="*/ 0 w 383"/>
                    <a:gd name="T7" fmla="*/ 349 h 349"/>
                    <a:gd name="T8" fmla="*/ 383 w 383"/>
                    <a:gd name="T9" fmla="*/ 349 h 349"/>
                    <a:gd name="T10" fmla="*/ 383 w 383"/>
                    <a:gd name="T11" fmla="*/ 344 h 349"/>
                    <a:gd name="T12" fmla="*/ 261 w 383"/>
                    <a:gd name="T13" fmla="*/ 165 h 349"/>
                    <a:gd name="T14" fmla="*/ 290 w 383"/>
                    <a:gd name="T15" fmla="*/ 96 h 349"/>
                    <a:gd name="T16" fmla="*/ 194 w 383"/>
                    <a:gd name="T17" fmla="*/ 0 h 349"/>
                    <a:gd name="T18" fmla="*/ 97 w 383"/>
                    <a:gd name="T19" fmla="*/ 96 h 349"/>
                    <a:gd name="T20" fmla="*/ 137 w 383"/>
                    <a:gd name="T21" fmla="*/ 171 h 349"/>
                    <a:gd name="T22" fmla="*/ 147 w 383"/>
                    <a:gd name="T23" fmla="*/ 168 h 349"/>
                    <a:gd name="T24" fmla="*/ 139 w 383"/>
                    <a:gd name="T25" fmla="*/ 162 h 349"/>
                    <a:gd name="T26" fmla="*/ 108 w 383"/>
                    <a:gd name="T27" fmla="*/ 96 h 349"/>
                    <a:gd name="T28" fmla="*/ 194 w 383"/>
                    <a:gd name="T29" fmla="*/ 10 h 349"/>
                    <a:gd name="T30" fmla="*/ 279 w 383"/>
                    <a:gd name="T31" fmla="*/ 96 h 349"/>
                    <a:gd name="T32" fmla="*/ 247 w 383"/>
                    <a:gd name="T33" fmla="*/ 163 h 349"/>
                    <a:gd name="T34" fmla="*/ 240 w 383"/>
                    <a:gd name="T35" fmla="*/ 169 h 349"/>
                    <a:gd name="T36" fmla="*/ 249 w 383"/>
                    <a:gd name="T37" fmla="*/ 172 h 349"/>
                    <a:gd name="T38" fmla="*/ 372 w 383"/>
                    <a:gd name="T39" fmla="*/ 338 h 349"/>
                    <a:gd name="T40" fmla="*/ 11 w 383"/>
                    <a:gd name="T41" fmla="*/ 338 h 349"/>
                    <a:gd name="T42" fmla="*/ 137 w 383"/>
                    <a:gd name="T43" fmla="*/ 17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3" h="349">
                      <a:moveTo>
                        <a:pt x="97" y="96"/>
                      </a:moveTo>
                      <a:cubicBezTo>
                        <a:pt x="97" y="121"/>
                        <a:pt x="108" y="146"/>
                        <a:pt x="125" y="164"/>
                      </a:cubicBezTo>
                      <a:cubicBezTo>
                        <a:pt x="50" y="191"/>
                        <a:pt x="0" y="262"/>
                        <a:pt x="0" y="344"/>
                      </a:cubicBezTo>
                      <a:cubicBezTo>
                        <a:pt x="0" y="349"/>
                        <a:pt x="0" y="349"/>
                        <a:pt x="0" y="349"/>
                      </a:cubicBezTo>
                      <a:cubicBezTo>
                        <a:pt x="383" y="349"/>
                        <a:pt x="383" y="349"/>
                        <a:pt x="383" y="349"/>
                      </a:cubicBezTo>
                      <a:cubicBezTo>
                        <a:pt x="383" y="344"/>
                        <a:pt x="383" y="344"/>
                        <a:pt x="383" y="344"/>
                      </a:cubicBezTo>
                      <a:cubicBezTo>
                        <a:pt x="383" y="264"/>
                        <a:pt x="334" y="193"/>
                        <a:pt x="261" y="165"/>
                      </a:cubicBezTo>
                      <a:cubicBezTo>
                        <a:pt x="280" y="147"/>
                        <a:pt x="290" y="122"/>
                        <a:pt x="290" y="96"/>
                      </a:cubicBezTo>
                      <a:cubicBezTo>
                        <a:pt x="290" y="43"/>
                        <a:pt x="247" y="0"/>
                        <a:pt x="194" y="0"/>
                      </a:cubicBezTo>
                      <a:cubicBezTo>
                        <a:pt x="141" y="0"/>
                        <a:pt x="97" y="43"/>
                        <a:pt x="97" y="96"/>
                      </a:cubicBezTo>
                      <a:close/>
                      <a:moveTo>
                        <a:pt x="137" y="171"/>
                      </a:moveTo>
                      <a:cubicBezTo>
                        <a:pt x="147" y="168"/>
                        <a:pt x="147" y="168"/>
                        <a:pt x="147" y="168"/>
                      </a:cubicBezTo>
                      <a:cubicBezTo>
                        <a:pt x="139" y="162"/>
                        <a:pt x="139" y="162"/>
                        <a:pt x="139" y="162"/>
                      </a:cubicBezTo>
                      <a:cubicBezTo>
                        <a:pt x="119" y="145"/>
                        <a:pt x="108" y="121"/>
                        <a:pt x="108" y="96"/>
                      </a:cubicBezTo>
                      <a:cubicBezTo>
                        <a:pt x="108" y="49"/>
                        <a:pt x="147" y="10"/>
                        <a:pt x="194" y="10"/>
                      </a:cubicBezTo>
                      <a:cubicBezTo>
                        <a:pt x="241" y="10"/>
                        <a:pt x="279" y="49"/>
                        <a:pt x="279" y="96"/>
                      </a:cubicBezTo>
                      <a:cubicBezTo>
                        <a:pt x="279" y="122"/>
                        <a:pt x="268" y="146"/>
                        <a:pt x="247" y="163"/>
                      </a:cubicBezTo>
                      <a:cubicBezTo>
                        <a:pt x="240" y="169"/>
                        <a:pt x="240" y="169"/>
                        <a:pt x="240" y="169"/>
                      </a:cubicBezTo>
                      <a:cubicBezTo>
                        <a:pt x="249" y="172"/>
                        <a:pt x="249" y="172"/>
                        <a:pt x="249" y="172"/>
                      </a:cubicBezTo>
                      <a:cubicBezTo>
                        <a:pt x="321" y="196"/>
                        <a:pt x="370" y="263"/>
                        <a:pt x="372" y="338"/>
                      </a:cubicBezTo>
                      <a:cubicBezTo>
                        <a:pt x="362" y="338"/>
                        <a:pt x="21" y="338"/>
                        <a:pt x="11" y="338"/>
                      </a:cubicBezTo>
                      <a:cubicBezTo>
                        <a:pt x="13" y="261"/>
                        <a:pt x="63" y="194"/>
                        <a:pt x="137"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FFFFFF"/>
                    </a:solidFill>
                    <a:latin typeface="Calibri" panose="020F0502020204030204"/>
                  </a:endParaRPr>
                </a:p>
              </p:txBody>
            </p:sp>
            <p:sp>
              <p:nvSpPr>
                <p:cNvPr id="141" name="Freeform 277"/>
                <p:cNvSpPr>
                  <a:spLocks/>
                </p:cNvSpPr>
                <p:nvPr/>
              </p:nvSpPr>
              <p:spPr bwMode="auto">
                <a:xfrm>
                  <a:off x="6389688" y="4229100"/>
                  <a:ext cx="360363" cy="327025"/>
                </a:xfrm>
                <a:custGeom>
                  <a:avLst/>
                  <a:gdLst>
                    <a:gd name="T0" fmla="*/ 197 w 299"/>
                    <a:gd name="T1" fmla="*/ 130 h 271"/>
                    <a:gd name="T2" fmla="*/ 224 w 299"/>
                    <a:gd name="T3" fmla="*/ 73 h 271"/>
                    <a:gd name="T4" fmla="*/ 151 w 299"/>
                    <a:gd name="T5" fmla="*/ 0 h 271"/>
                    <a:gd name="T6" fmla="*/ 78 w 299"/>
                    <a:gd name="T7" fmla="*/ 73 h 271"/>
                    <a:gd name="T8" fmla="*/ 105 w 299"/>
                    <a:gd name="T9" fmla="*/ 129 h 271"/>
                    <a:gd name="T10" fmla="*/ 0 w 299"/>
                    <a:gd name="T11" fmla="*/ 271 h 271"/>
                    <a:gd name="T12" fmla="*/ 299 w 299"/>
                    <a:gd name="T13" fmla="*/ 271 h 271"/>
                    <a:gd name="T14" fmla="*/ 197 w 299"/>
                    <a:gd name="T15" fmla="*/ 13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271">
                      <a:moveTo>
                        <a:pt x="197" y="130"/>
                      </a:moveTo>
                      <a:cubicBezTo>
                        <a:pt x="213" y="116"/>
                        <a:pt x="224" y="96"/>
                        <a:pt x="224" y="73"/>
                      </a:cubicBezTo>
                      <a:cubicBezTo>
                        <a:pt x="224" y="33"/>
                        <a:pt x="191" y="0"/>
                        <a:pt x="151" y="0"/>
                      </a:cubicBezTo>
                      <a:cubicBezTo>
                        <a:pt x="111" y="0"/>
                        <a:pt x="78" y="33"/>
                        <a:pt x="78" y="73"/>
                      </a:cubicBezTo>
                      <a:cubicBezTo>
                        <a:pt x="78" y="95"/>
                        <a:pt x="89" y="116"/>
                        <a:pt x="105" y="129"/>
                      </a:cubicBezTo>
                      <a:cubicBezTo>
                        <a:pt x="44" y="148"/>
                        <a:pt x="0" y="204"/>
                        <a:pt x="0" y="271"/>
                      </a:cubicBezTo>
                      <a:cubicBezTo>
                        <a:pt x="299" y="271"/>
                        <a:pt x="299" y="271"/>
                        <a:pt x="299" y="271"/>
                      </a:cubicBezTo>
                      <a:cubicBezTo>
                        <a:pt x="299" y="205"/>
                        <a:pt x="256" y="150"/>
                        <a:pt x="197"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FFFFFF"/>
                    </a:solidFill>
                    <a:latin typeface="Calibri" panose="020F0502020204030204"/>
                  </a:endParaRPr>
                </a:p>
              </p:txBody>
            </p:sp>
          </p:grpSp>
          <p:pic>
            <p:nvPicPr>
              <p:cNvPr id="14388" name="Picture 52" descr="https://logodownload.org/wp-content/uploads/2015/04/whatsapp-logo-icon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3965" y="3717128"/>
                <a:ext cx="485329" cy="496839"/>
              </a:xfrm>
              <a:prstGeom prst="rect">
                <a:avLst/>
              </a:prstGeom>
              <a:noFill/>
              <a:extLst>
                <a:ext uri="{909E8E84-426E-40DD-AFC4-6F175D3DCCD1}">
                  <a14:hiddenFill xmlns:a14="http://schemas.microsoft.com/office/drawing/2010/main">
                    <a:solidFill>
                      <a:srgbClr val="FFFFFF"/>
                    </a:solidFill>
                  </a14:hiddenFill>
                </a:ext>
              </a:extLst>
            </p:spPr>
          </p:pic>
          <p:pic>
            <p:nvPicPr>
              <p:cNvPr id="14392" name="Picture 56" descr="http://png-5.findicons.com/files/icons/2795/office_2013_hd/2000/powerpoi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5787" y="4396111"/>
                <a:ext cx="431458" cy="43145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6" descr="https://fs.hsc.wvu.edu/adfs/ls/assets/img/onedrive-logo-square.png"/>
              <p:cNvPicPr>
                <a:picLocks noChangeAspect="1" noChangeArrowheads="1"/>
              </p:cNvPicPr>
              <p:nvPr/>
            </p:nvPicPr>
            <p:blipFill rotWithShape="1">
              <a:blip r:embed="rId6">
                <a:extLst>
                  <a:ext uri="{28A0092B-C50C-407E-A947-70E740481C1C}">
                    <a14:useLocalDpi xmlns:a14="http://schemas.microsoft.com/office/drawing/2010/main" val="0"/>
                  </a:ext>
                </a:extLst>
              </a:blip>
              <a:srcRect t="17987" b="21222"/>
              <a:stretch/>
            </p:blipFill>
            <p:spPr bwMode="auto">
              <a:xfrm>
                <a:off x="2929143" y="4471267"/>
                <a:ext cx="412340" cy="250665"/>
              </a:xfrm>
              <a:prstGeom prst="rect">
                <a:avLst/>
              </a:prstGeom>
              <a:noFill/>
              <a:extLst>
                <a:ext uri="{909E8E84-426E-40DD-AFC4-6F175D3DCCD1}">
                  <a14:hiddenFill xmlns:a14="http://schemas.microsoft.com/office/drawing/2010/main">
                    <a:solidFill>
                      <a:srgbClr val="FFFFFF"/>
                    </a:solidFill>
                  </a14:hiddenFill>
                </a:ext>
              </a:extLst>
            </p:spPr>
          </p:pic>
          <p:pic>
            <p:nvPicPr>
              <p:cNvPr id="14396" name="Picture 60" descr="http://media.bestofmicro.com/I/O/358368/original/Win8CalendarTile.png"/>
              <p:cNvPicPr>
                <a:picLocks noChangeAspect="1" noChangeArrowheads="1"/>
              </p:cNvPicPr>
              <p:nvPr/>
            </p:nvPicPr>
            <p:blipFill rotWithShape="1">
              <a:blip r:embed="rId9">
                <a:extLst>
                  <a:ext uri="{28A0092B-C50C-407E-A947-70E740481C1C}">
                    <a14:useLocalDpi xmlns:a14="http://schemas.microsoft.com/office/drawing/2010/main" val="0"/>
                  </a:ext>
                </a:extLst>
              </a:blip>
              <a:srcRect l="24026" t="17821" r="25035" b="36374"/>
              <a:stretch/>
            </p:blipFill>
            <p:spPr bwMode="auto">
              <a:xfrm>
                <a:off x="2295538" y="4440551"/>
                <a:ext cx="380973" cy="342577"/>
              </a:xfrm>
              <a:prstGeom prst="rect">
                <a:avLst/>
              </a:prstGeom>
              <a:noFill/>
              <a:extLst>
                <a:ext uri="{909E8E84-426E-40DD-AFC4-6F175D3DCCD1}">
                  <a14:hiddenFill xmlns:a14="http://schemas.microsoft.com/office/drawing/2010/main">
                    <a:solidFill>
                      <a:srgbClr val="FFFFFF"/>
                    </a:solidFill>
                  </a14:hiddenFill>
                </a:ext>
              </a:extLst>
            </p:spPr>
          </p:pic>
          <p:pic>
            <p:nvPicPr>
              <p:cNvPr id="14398" name="Picture 62" descr="http://gamecoder.se/files/images/pdf_icon.png"/>
              <p:cNvPicPr>
                <a:picLocks noChangeAspect="1" noChangeArrowheads="1"/>
              </p:cNvPicPr>
              <p:nvPr/>
            </p:nvPicPr>
            <p:blipFill rotWithShape="1">
              <a:blip r:embed="rId10">
                <a:extLst>
                  <a:ext uri="{28A0092B-C50C-407E-A947-70E740481C1C}">
                    <a14:useLocalDpi xmlns:a14="http://schemas.microsoft.com/office/drawing/2010/main" val="0"/>
                  </a:ext>
                </a:extLst>
              </a:blip>
              <a:srcRect l="13053" r="13145"/>
              <a:stretch/>
            </p:blipFill>
            <p:spPr bwMode="auto">
              <a:xfrm>
                <a:off x="1669978" y="5045438"/>
                <a:ext cx="310883" cy="421244"/>
              </a:xfrm>
              <a:prstGeom prst="rect">
                <a:avLst/>
              </a:prstGeom>
              <a:noFill/>
              <a:extLst>
                <a:ext uri="{909E8E84-426E-40DD-AFC4-6F175D3DCCD1}">
                  <a14:hiddenFill xmlns:a14="http://schemas.microsoft.com/office/drawing/2010/main">
                    <a:solidFill>
                      <a:srgbClr val="FFFFFF"/>
                    </a:solidFill>
                  </a14:hiddenFill>
                </a:ext>
              </a:extLst>
            </p:spPr>
          </p:pic>
          <p:pic>
            <p:nvPicPr>
              <p:cNvPr id="14400" name="Picture 64" descr="http://icons.iconarchive.com/icons/igh0zt/ios7-style-metro-ui/512/MetroUI-Apps-Windows8-Photos-icon.png"/>
              <p:cNvPicPr>
                <a:picLocks noChangeAspect="1" noChangeArrowheads="1"/>
              </p:cNvPicPr>
              <p:nvPr/>
            </p:nvPicPr>
            <p:blipFill rotWithShape="1">
              <a:blip r:embed="rId11">
                <a:extLst>
                  <a:ext uri="{28A0092B-C50C-407E-A947-70E740481C1C}">
                    <a14:useLocalDpi xmlns:a14="http://schemas.microsoft.com/office/drawing/2010/main" val="0"/>
                  </a:ext>
                </a:extLst>
              </a:blip>
              <a:srcRect l="27158" t="27283" r="27139" b="27014"/>
              <a:stretch/>
            </p:blipFill>
            <p:spPr bwMode="auto">
              <a:xfrm>
                <a:off x="2314574" y="5088121"/>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4402" name="Picture 66" descr="http://winsupersite.com/content/content/144652/tiles-static.jpg"/>
              <p:cNvPicPr>
                <a:picLocks noChangeAspect="1" noChangeArrowheads="1"/>
              </p:cNvPicPr>
              <p:nvPr/>
            </p:nvPicPr>
            <p:blipFill rotWithShape="1">
              <a:blip r:embed="rId12">
                <a:extLst>
                  <a:ext uri="{28A0092B-C50C-407E-A947-70E740481C1C}">
                    <a14:useLocalDpi xmlns:a14="http://schemas.microsoft.com/office/drawing/2010/main" val="0"/>
                  </a:ext>
                </a:extLst>
              </a:blip>
              <a:srcRect l="79712" t="7787" r="6460" b="64977"/>
              <a:stretch/>
            </p:blipFill>
            <p:spPr bwMode="auto">
              <a:xfrm>
                <a:off x="2980987" y="5081433"/>
                <a:ext cx="356276" cy="356276"/>
              </a:xfrm>
              <a:prstGeom prst="ellipse">
                <a:avLst/>
              </a:prstGeom>
              <a:noFill/>
              <a:extLst>
                <a:ext uri="{909E8E84-426E-40DD-AFC4-6F175D3DCCD1}">
                  <a14:hiddenFill xmlns:a14="http://schemas.microsoft.com/office/drawing/2010/main">
                    <a:solidFill>
                      <a:srgbClr val="FFFFFF"/>
                    </a:solidFill>
                  </a14:hiddenFill>
                </a:ext>
              </a:extLst>
            </p:spPr>
          </p:pic>
        </p:grpSp>
      </p:grpSp>
      <p:sp>
        <p:nvSpPr>
          <p:cNvPr id="159" name="Rectangle 158"/>
          <p:cNvSpPr/>
          <p:nvPr/>
        </p:nvSpPr>
        <p:spPr>
          <a:xfrm>
            <a:off x="460491" y="2738690"/>
            <a:ext cx="2610660" cy="2519109"/>
          </a:xfrm>
          <a:prstGeom prst="rect">
            <a:avLst/>
          </a:prstGeom>
          <a:solidFill>
            <a:srgbClr val="0078D7">
              <a:alpha val="30196"/>
            </a:srgbClr>
          </a:solidFill>
          <a:ln w="57150">
            <a:solidFill>
              <a:schemeClr val="accent1"/>
            </a:solidFill>
          </a:ln>
        </p:spPr>
        <p:txBody>
          <a:bodyPr vert="horz" lIns="243840" tIns="182880" rIns="1280160" bIns="60960" rtlCol="0" anchor="t" anchorCtr="0">
            <a:normAutofit/>
          </a:bodyPr>
          <a:lstStyle/>
          <a:p>
            <a:pPr defTabSz="609585"/>
            <a:r>
              <a:rPr lang="en-US" sz="1400" dirty="0">
                <a:solidFill>
                  <a:srgbClr val="404040"/>
                </a:solidFill>
                <a:cs typeface="Segoe UI Light" panose="020B0502040204020203" pitchFamily="34" charset="0"/>
              </a:rPr>
              <a:t>Business Apps &amp; Data</a:t>
            </a:r>
          </a:p>
          <a:p>
            <a:pPr defTabSz="609585"/>
            <a:r>
              <a:rPr lang="en-US" sz="1600" b="1" i="1" dirty="0">
                <a:solidFill>
                  <a:srgbClr val="404040"/>
                </a:solidFill>
                <a:cs typeface="Segoe UI Light" panose="020B0502040204020203" pitchFamily="34" charset="0"/>
              </a:rPr>
              <a:t>Managed</a:t>
            </a:r>
          </a:p>
        </p:txBody>
      </p:sp>
      <p:sp>
        <p:nvSpPr>
          <p:cNvPr id="160" name="Rectangle 159"/>
          <p:cNvSpPr/>
          <p:nvPr/>
        </p:nvSpPr>
        <p:spPr>
          <a:xfrm>
            <a:off x="3128301" y="2738690"/>
            <a:ext cx="2610660" cy="2519109"/>
          </a:xfrm>
          <a:prstGeom prst="rect">
            <a:avLst/>
          </a:prstGeom>
          <a:solidFill>
            <a:srgbClr val="B4009E">
              <a:alpha val="30196"/>
            </a:srgbClr>
          </a:solidFill>
          <a:ln w="57150">
            <a:solidFill>
              <a:schemeClr val="accent3"/>
            </a:solidFill>
          </a:ln>
        </p:spPr>
        <p:txBody>
          <a:bodyPr vert="horz" lIns="1188720" tIns="182880" rIns="246888" bIns="60960" rtlCol="0" anchor="t" anchorCtr="0">
            <a:normAutofit/>
          </a:bodyPr>
          <a:lstStyle/>
          <a:p>
            <a:pPr algn="r" defTabSz="609585"/>
            <a:r>
              <a:rPr lang="en-US" sz="1400" dirty="0">
                <a:solidFill>
                  <a:srgbClr val="404040"/>
                </a:solidFill>
                <a:cs typeface="Segoe UI Light" panose="020B0502040204020203" pitchFamily="34" charset="0"/>
              </a:rPr>
              <a:t>Personal Apps &amp; Data</a:t>
            </a:r>
          </a:p>
          <a:p>
            <a:pPr algn="r" defTabSz="609585"/>
            <a:r>
              <a:rPr lang="en-US" sz="1600" b="1" i="1" dirty="0">
                <a:solidFill>
                  <a:srgbClr val="404040"/>
                </a:solidFill>
                <a:cs typeface="Segoe UI Light" panose="020B0502040204020203" pitchFamily="34" charset="0"/>
              </a:rPr>
              <a:t>Unmanaged</a:t>
            </a:r>
          </a:p>
        </p:txBody>
      </p:sp>
      <p:pic>
        <p:nvPicPr>
          <p:cNvPr id="162" name="lync" descr="http://www.icon100.com/up/3113/256/Lync-20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24" y="3910375"/>
            <a:ext cx="917090" cy="917090"/>
          </a:xfrm>
          <a:prstGeom prst="rect">
            <a:avLst/>
          </a:prstGeom>
          <a:noFill/>
          <a:extLst>
            <a:ext uri="{909E8E84-426E-40DD-AFC4-6F175D3DCCD1}">
              <a14:hiddenFill xmlns:a14="http://schemas.microsoft.com/office/drawing/2010/main">
                <a:solidFill>
                  <a:srgbClr val="FFFFFF"/>
                </a:solidFill>
              </a14:hiddenFill>
            </a:ext>
          </a:extLst>
        </p:spPr>
      </p:pic>
      <p:sp>
        <p:nvSpPr>
          <p:cNvPr id="143" name="data text"/>
          <p:cNvSpPr/>
          <p:nvPr/>
        </p:nvSpPr>
        <p:spPr>
          <a:xfrm>
            <a:off x="1936316" y="2213477"/>
            <a:ext cx="2258786" cy="480131"/>
          </a:xfrm>
          <a:prstGeom prst="rect">
            <a:avLst/>
          </a:prstGeom>
        </p:spPr>
        <p:txBody>
          <a:bodyPr wrap="square">
            <a:spAutoFit/>
          </a:bodyPr>
          <a:lstStyle/>
          <a:p>
            <a:pPr algn="ctr">
              <a:lnSpc>
                <a:spcPct val="90000"/>
              </a:lnSpc>
            </a:pPr>
            <a:r>
              <a:rPr lang="en-US" sz="1400" b="1" kern="800" dirty="0">
                <a:solidFill>
                  <a:srgbClr val="FFFFFF"/>
                </a:solidFill>
                <a:cs typeface="Segoe UI Light" panose="020B0502040204020203" pitchFamily="34" charset="0"/>
              </a:rPr>
              <a:t>Data exchange is blocked or audited</a:t>
            </a:r>
          </a:p>
        </p:txBody>
      </p:sp>
      <p:pic>
        <p:nvPicPr>
          <p:cNvPr id="171" name="fb" descr="https://s3.amazonaws.com/piktochartv2-dev/v2/uploads/6633556c-0c5b-4878-beaa-07df130c5087/2ac31644d43d9a3e206ab66f1bf0f50e8f84acb5_original.png"/>
          <p:cNvPicPr>
            <a:picLocks noChangeAspect="1" noChangeArrowheads="1"/>
          </p:cNvPicPr>
          <p:nvPr/>
        </p:nvPicPr>
        <p:blipFill rotWithShape="1">
          <a:blip r:embed="rId5">
            <a:extLst>
              <a:ext uri="{28A0092B-C50C-407E-A947-70E740481C1C}">
                <a14:useLocalDpi xmlns:a14="http://schemas.microsoft.com/office/drawing/2010/main" val="0"/>
              </a:ext>
            </a:extLst>
          </a:blip>
          <a:srcRect l="21833" r="21833"/>
          <a:stretch/>
        </p:blipFill>
        <p:spPr bwMode="auto">
          <a:xfrm>
            <a:off x="3528556" y="2816861"/>
            <a:ext cx="414623" cy="414623"/>
          </a:xfrm>
          <a:prstGeom prst="rect">
            <a:avLst/>
          </a:prstGeom>
          <a:noFill/>
          <a:extLst>
            <a:ext uri="{909E8E84-426E-40DD-AFC4-6F175D3DCCD1}">
              <a14:hiddenFill xmlns:a14="http://schemas.microsoft.com/office/drawing/2010/main">
                <a:solidFill>
                  <a:srgbClr val="FFFFFF"/>
                </a:solidFill>
              </a14:hiddenFill>
            </a:ext>
          </a:extLst>
        </p:spPr>
      </p:pic>
      <p:sp>
        <p:nvSpPr>
          <p:cNvPr id="144" name="&quot;No&quot; Symbol 143"/>
          <p:cNvSpPr/>
          <p:nvPr/>
        </p:nvSpPr>
        <p:spPr bwMode="auto">
          <a:xfrm>
            <a:off x="4399682" y="3882317"/>
            <a:ext cx="942982" cy="942982"/>
          </a:xfrm>
          <a:prstGeom prst="noSmoking">
            <a:avLst/>
          </a:prstGeom>
          <a:solidFill>
            <a:srgbClr val="FF0000"/>
          </a:solidFill>
          <a:ln>
            <a:solidFill>
              <a:schemeClr val="tx1">
                <a:lumMod val="95000"/>
              </a:schemeClr>
            </a:solidFill>
            <a:headEnd type="none" w="med" len="med"/>
            <a:tailEnd type="none" w="med" len="me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75" name="Picture 74"/>
          <p:cNvPicPr>
            <a:picLocks noChangeAspect="1"/>
          </p:cNvPicPr>
          <p:nvPr/>
        </p:nvPicPr>
        <p:blipFill rotWithShape="1">
          <a:blip r:embed="rId13"/>
          <a:srcRect l="7824" t="89445" r="6567" b="2184"/>
          <a:stretch/>
        </p:blipFill>
        <p:spPr>
          <a:xfrm>
            <a:off x="2148984" y="5500262"/>
            <a:ext cx="1850683" cy="340055"/>
          </a:xfrm>
          <a:prstGeom prst="rect">
            <a:avLst/>
          </a:prstGeom>
        </p:spPr>
      </p:pic>
      <p:sp>
        <p:nvSpPr>
          <p:cNvPr id="57" name="TextBox 56"/>
          <p:cNvSpPr txBox="1"/>
          <p:nvPr/>
        </p:nvSpPr>
        <p:spPr>
          <a:xfrm>
            <a:off x="460491" y="6351500"/>
            <a:ext cx="9827522" cy="572464"/>
          </a:xfrm>
          <a:prstGeom prst="rect">
            <a:avLst/>
          </a:prstGeom>
          <a:noFill/>
        </p:spPr>
        <p:txBody>
          <a:bodyPr wrap="square" lIns="182880" tIns="146304" rIns="182880" bIns="146304" rtlCol="0">
            <a:spAutoFit/>
          </a:bodyPr>
          <a:lstStyle/>
          <a:p>
            <a:r>
              <a:rPr lang="en-US" dirty="0" smtClean="0">
                <a:gradFill>
                  <a:gsLst>
                    <a:gs pos="1250">
                      <a:srgbClr val="404040"/>
                    </a:gs>
                    <a:gs pos="100000">
                      <a:srgbClr val="404040"/>
                    </a:gs>
                  </a:gsLst>
                  <a:lin ang="5400000" scaled="0"/>
                </a:gradFill>
                <a:latin typeface="Segoe UI Light"/>
              </a:rPr>
              <a:t>Here @ //Build: “Building </a:t>
            </a:r>
            <a:r>
              <a:rPr lang="en-US" dirty="0">
                <a:gradFill>
                  <a:gsLst>
                    <a:gs pos="1250">
                      <a:srgbClr val="404040"/>
                    </a:gs>
                    <a:gs pos="100000">
                      <a:srgbClr val="404040"/>
                    </a:gs>
                  </a:gsLst>
                  <a:lin ang="5400000" scaled="0"/>
                </a:gradFill>
                <a:latin typeface="Segoe UI Light"/>
              </a:rPr>
              <a:t>apps that keep </a:t>
            </a:r>
            <a:r>
              <a:rPr lang="en-US" dirty="0" smtClean="0">
                <a:gradFill>
                  <a:gsLst>
                    <a:gs pos="1250">
                      <a:srgbClr val="404040"/>
                    </a:gs>
                    <a:gs pos="100000">
                      <a:srgbClr val="404040"/>
                    </a:gs>
                  </a:gsLst>
                  <a:lin ang="5400000" scaled="0"/>
                </a:gradFill>
                <a:latin typeface="Segoe UI Light"/>
              </a:rPr>
              <a:t>work-personal </a:t>
            </a:r>
            <a:r>
              <a:rPr lang="en-US" dirty="0">
                <a:gradFill>
                  <a:gsLst>
                    <a:gs pos="1250">
                      <a:srgbClr val="404040"/>
                    </a:gs>
                    <a:gs pos="100000">
                      <a:srgbClr val="404040"/>
                    </a:gs>
                  </a:gsLst>
                  <a:lin ang="5400000" scaled="0"/>
                </a:gradFill>
                <a:latin typeface="Segoe UI Light"/>
              </a:rPr>
              <a:t>data </a:t>
            </a:r>
            <a:r>
              <a:rPr lang="en-US" dirty="0" smtClean="0">
                <a:gradFill>
                  <a:gsLst>
                    <a:gs pos="1250">
                      <a:srgbClr val="404040"/>
                    </a:gs>
                    <a:gs pos="100000">
                      <a:srgbClr val="404040"/>
                    </a:gs>
                  </a:gsLst>
                  <a:lin ang="5400000" scaled="0"/>
                </a:gradFill>
                <a:latin typeface="Segoe UI Light"/>
              </a:rPr>
              <a:t>separate &amp; </a:t>
            </a:r>
            <a:r>
              <a:rPr lang="en-US" dirty="0">
                <a:gradFill>
                  <a:gsLst>
                    <a:gs pos="1250">
                      <a:srgbClr val="404040"/>
                    </a:gs>
                    <a:gs pos="100000">
                      <a:srgbClr val="404040"/>
                    </a:gs>
                  </a:gsLst>
                  <a:lin ang="5400000" scaled="0"/>
                </a:gradFill>
                <a:latin typeface="Segoe UI Light"/>
              </a:rPr>
              <a:t>secure” by Derek </a:t>
            </a:r>
            <a:r>
              <a:rPr lang="en-US" dirty="0" smtClean="0">
                <a:gradFill>
                  <a:gsLst>
                    <a:gs pos="1250">
                      <a:srgbClr val="404040"/>
                    </a:gs>
                    <a:gs pos="100000">
                      <a:srgbClr val="404040"/>
                    </a:gs>
                  </a:gsLst>
                  <a:lin ang="5400000" scaled="0"/>
                </a:gradFill>
                <a:latin typeface="Segoe UI Light"/>
              </a:rPr>
              <a:t>Adam</a:t>
            </a:r>
          </a:p>
        </p:txBody>
      </p:sp>
    </p:spTree>
    <p:extLst>
      <p:ext uri="{BB962C8B-B14F-4D97-AF65-F5344CB8AC3E}">
        <p14:creationId xmlns:p14="http://schemas.microsoft.com/office/powerpoint/2010/main" val="389705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fade">
                                      <p:cBhvr>
                                        <p:cTn id="7" dur="500"/>
                                        <p:tgtEl>
                                          <p:spTgt spid="8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500"/>
                                        <p:tgtEl>
                                          <p:spTgt spid="137"/>
                                        </p:tgtEl>
                                      </p:cBhvr>
                                    </p:animEffect>
                                  </p:childTnLst>
                                </p:cTn>
                              </p:par>
                              <p:par>
                                <p:cTn id="11" presetID="10"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1">
                                            <p:txEl>
                                              <p:pRg st="1" end="1"/>
                                            </p:txEl>
                                          </p:spTgt>
                                        </p:tgtEl>
                                        <p:attrNameLst>
                                          <p:attrName>style.visibility</p:attrName>
                                        </p:attrNameLst>
                                      </p:cBhvr>
                                      <p:to>
                                        <p:strVal val="visible"/>
                                      </p:to>
                                    </p:set>
                                    <p:animEffect transition="in" filter="fade">
                                      <p:cBhvr>
                                        <p:cTn id="18" dur="500"/>
                                        <p:tgtEl>
                                          <p:spTgt spid="81">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fade">
                                      <p:cBhvr>
                                        <p:cTn id="21" dur="500"/>
                                        <p:tgtEl>
                                          <p:spTgt spid="159"/>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60"/>
                                        </p:tgtEl>
                                        <p:attrNameLst>
                                          <p:attrName>style.visibility</p:attrName>
                                        </p:attrNameLst>
                                      </p:cBhvr>
                                      <p:to>
                                        <p:strVal val="visible"/>
                                      </p:to>
                                    </p:set>
                                    <p:animEffect transition="in" filter="fade">
                                      <p:cBhvr>
                                        <p:cTn id="24" dur="500"/>
                                        <p:tgtEl>
                                          <p:spTgt spid="16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1">
                                            <p:txEl>
                                              <p:pRg st="2" end="2"/>
                                            </p:txEl>
                                          </p:spTgt>
                                        </p:tgtEl>
                                        <p:attrNameLst>
                                          <p:attrName>style.visibility</p:attrName>
                                        </p:attrNameLst>
                                      </p:cBhvr>
                                      <p:to>
                                        <p:strVal val="visible"/>
                                      </p:to>
                                    </p:set>
                                    <p:animEffect transition="in" filter="fade">
                                      <p:cBhvr>
                                        <p:cTn id="29" dur="500"/>
                                        <p:tgtEl>
                                          <p:spTgt spid="8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1">
                                            <p:txEl>
                                              <p:pRg st="3" end="3"/>
                                            </p:txEl>
                                          </p:spTgt>
                                        </p:tgtEl>
                                        <p:attrNameLst>
                                          <p:attrName>style.visibility</p:attrName>
                                        </p:attrNameLst>
                                      </p:cBhvr>
                                      <p:to>
                                        <p:strVal val="visible"/>
                                      </p:to>
                                    </p:set>
                                    <p:animEffect transition="in" filter="fade">
                                      <p:cBhvr>
                                        <p:cTn id="34" dur="500"/>
                                        <p:tgtEl>
                                          <p:spTgt spid="81">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fade">
                                      <p:cBhvr>
                                        <p:cTn id="37" dur="200"/>
                                        <p:tgtEl>
                                          <p:spTgt spid="162"/>
                                        </p:tgtEl>
                                      </p:cBhvr>
                                    </p:animEffect>
                                  </p:childTnLst>
                                </p:cTn>
                              </p:par>
                              <p:par>
                                <p:cTn id="38" presetID="10" presetClass="entr" presetSubtype="0" fill="hold" nodeType="withEffect">
                                  <p:stCondLst>
                                    <p:cond delay="0"/>
                                  </p:stCondLst>
                                  <p:childTnLst>
                                    <p:set>
                                      <p:cBhvr>
                                        <p:cTn id="39" dur="1" fill="hold">
                                          <p:stCondLst>
                                            <p:cond delay="0"/>
                                          </p:stCondLst>
                                        </p:cTn>
                                        <p:tgtEl>
                                          <p:spTgt spid="171"/>
                                        </p:tgtEl>
                                        <p:attrNameLst>
                                          <p:attrName>style.visibility</p:attrName>
                                        </p:attrNameLst>
                                      </p:cBhvr>
                                      <p:to>
                                        <p:strVal val="visible"/>
                                      </p:to>
                                    </p:set>
                                    <p:animEffect transition="in" filter="fade">
                                      <p:cBhvr>
                                        <p:cTn id="40" dur="200"/>
                                        <p:tgtEl>
                                          <p:spTgt spid="171"/>
                                        </p:tgtEl>
                                      </p:cBhvr>
                                    </p:animEffect>
                                  </p:childTnLst>
                                </p:cTn>
                              </p:par>
                            </p:childTnLst>
                          </p:cTn>
                        </p:par>
                        <p:par>
                          <p:cTn id="41" fill="hold">
                            <p:stCondLst>
                              <p:cond delay="500"/>
                            </p:stCondLst>
                            <p:childTnLst>
                              <p:par>
                                <p:cTn id="42" presetID="63" presetClass="path" presetSubtype="0" accel="50000" decel="50000" autoRev="1" fill="hold" nodeType="afterEffect">
                                  <p:stCondLst>
                                    <p:cond delay="0"/>
                                  </p:stCondLst>
                                  <p:childTnLst>
                                    <p:animMotion origin="layout" path="M -4.86086E-6 -2.81434E-6 L 0.29309 -2.81434E-6 " pathEditMode="relative" rAng="0" ptsTypes="AA">
                                      <p:cBhvr>
                                        <p:cTn id="43" dur="750" fill="hold"/>
                                        <p:tgtEl>
                                          <p:spTgt spid="162"/>
                                        </p:tgtEl>
                                        <p:attrNameLst>
                                          <p:attrName>ppt_x</p:attrName>
                                          <p:attrName>ppt_y</p:attrName>
                                        </p:attrNameLst>
                                      </p:cBhvr>
                                      <p:rCtr x="14654" y="0"/>
                                    </p:animMotion>
                                  </p:childTnLst>
                                </p:cTn>
                              </p:par>
                              <p:par>
                                <p:cTn id="44" presetID="10" presetClass="entr" presetSubtype="0" fill="hold" grpId="0" nodeType="withEffect">
                                  <p:stCondLst>
                                    <p:cond delay="500"/>
                                  </p:stCondLst>
                                  <p:childTnLst>
                                    <p:set>
                                      <p:cBhvr>
                                        <p:cTn id="45" dur="1" fill="hold">
                                          <p:stCondLst>
                                            <p:cond delay="0"/>
                                          </p:stCondLst>
                                        </p:cTn>
                                        <p:tgtEl>
                                          <p:spTgt spid="144"/>
                                        </p:tgtEl>
                                        <p:attrNameLst>
                                          <p:attrName>style.visibility</p:attrName>
                                        </p:attrNameLst>
                                      </p:cBhvr>
                                      <p:to>
                                        <p:strVal val="visible"/>
                                      </p:to>
                                    </p:set>
                                    <p:animEffect transition="in" filter="fade">
                                      <p:cBhvr>
                                        <p:cTn id="46" dur="500"/>
                                        <p:tgtEl>
                                          <p:spTgt spid="144"/>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43"/>
                                        </p:tgtEl>
                                        <p:attrNameLst>
                                          <p:attrName>style.visibility</p:attrName>
                                        </p:attrNameLst>
                                      </p:cBhvr>
                                      <p:to>
                                        <p:strVal val="visible"/>
                                      </p:to>
                                    </p:set>
                                    <p:animEffect transition="in" filter="fade">
                                      <p:cBhvr>
                                        <p:cTn id="49" dur="500"/>
                                        <p:tgtEl>
                                          <p:spTgt spid="143"/>
                                        </p:tgtEl>
                                      </p:cBhvr>
                                    </p:animEffect>
                                  </p:childTnLst>
                                </p:cTn>
                              </p:par>
                              <p:par>
                                <p:cTn id="50" presetID="1" presetClass="entr" presetSubtype="0" fill="hold" grpId="0" nodeType="withEffect">
                                  <p:stCondLst>
                                    <p:cond delay="500"/>
                                  </p:stCondLst>
                                  <p:childTnLst>
                                    <p:set>
                                      <p:cBhvr>
                                        <p:cTn id="51"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43" grpId="0"/>
      <p:bldP spid="144" grpId="0" animBg="1"/>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7" y="1820862"/>
            <a:ext cx="11887200" cy="3175869"/>
          </a:xfrm>
        </p:spPr>
        <p:txBody>
          <a:bodyPr/>
          <a:lstStyle/>
          <a:p>
            <a:r>
              <a:rPr lang="en-US" dirty="0" smtClean="0"/>
              <a:t>Windows 10 makes it </a:t>
            </a:r>
            <a:r>
              <a:rPr lang="en-US" i="1" dirty="0" smtClean="0"/>
              <a:t>easy </a:t>
            </a:r>
            <a:r>
              <a:rPr lang="en-US" dirty="0" smtClean="0"/>
              <a:t>for admins to assist users &amp; maintain consistency</a:t>
            </a:r>
            <a:endParaRPr lang="en-US" dirty="0"/>
          </a:p>
        </p:txBody>
      </p:sp>
      <p:graphicFrame>
        <p:nvGraphicFramePr>
          <p:cNvPr id="5" name="Diagram 4"/>
          <p:cNvGraphicFramePr/>
          <p:nvPr>
            <p:extLst/>
          </p:nvPr>
        </p:nvGraphicFramePr>
        <p:xfrm>
          <a:off x="503237" y="5478462"/>
          <a:ext cx="70104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807170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46637" y="1439862"/>
            <a:ext cx="7347005" cy="4056495"/>
          </a:xfrm>
        </p:spPr>
        <p:txBody>
          <a:bodyPr/>
          <a:lstStyle/>
          <a:p>
            <a:pPr marL="0" indent="0">
              <a:buNone/>
            </a:pPr>
            <a:r>
              <a:rPr lang="en-US" spc="-102" dirty="0" smtClean="0">
                <a:ln w="3175">
                  <a:noFill/>
                </a:ln>
                <a:gradFill>
                  <a:gsLst>
                    <a:gs pos="20354">
                      <a:schemeClr val="tx2"/>
                    </a:gs>
                    <a:gs pos="40000">
                      <a:schemeClr val="tx2"/>
                    </a:gs>
                  </a:gsLst>
                  <a:lin ang="5400000" scaled="0"/>
                </a:gradFill>
                <a:cs typeface="Segoe UI" pitchFamily="34" charset="0"/>
              </a:rPr>
              <a:t>Assist remotely</a:t>
            </a:r>
          </a:p>
          <a:p>
            <a:pPr marL="0" indent="0">
              <a:buNone/>
            </a:pPr>
            <a:r>
              <a:rPr lang="en-US" spc="-102" dirty="0" smtClean="0">
                <a:ln w="3175">
                  <a:noFill/>
                </a:ln>
                <a:gradFill>
                  <a:gsLst>
                    <a:gs pos="20354">
                      <a:schemeClr val="tx2"/>
                    </a:gs>
                    <a:gs pos="40000">
                      <a:schemeClr val="tx2"/>
                    </a:gs>
                  </a:gsLst>
                  <a:lin ang="5400000" scaled="0"/>
                </a:gradFill>
                <a:cs typeface="Segoe UI" pitchFamily="34" charset="0"/>
              </a:rPr>
              <a:t>	</a:t>
            </a:r>
            <a:r>
              <a:rPr lang="en-US" sz="3600" spc="-102" dirty="0">
                <a:ln w="3175">
                  <a:noFill/>
                </a:ln>
                <a:cs typeface="Segoe UI" pitchFamily="34" charset="0"/>
              </a:rPr>
              <a:t>Locate </a:t>
            </a:r>
            <a:r>
              <a:rPr lang="en-US" sz="3600" spc="-102" dirty="0" smtClean="0">
                <a:ln w="3175">
                  <a:noFill/>
                </a:ln>
                <a:cs typeface="Segoe UI" pitchFamily="34" charset="0"/>
              </a:rPr>
              <a:t>device</a:t>
            </a:r>
          </a:p>
          <a:p>
            <a:pPr marL="0" indent="0">
              <a:buNone/>
            </a:pPr>
            <a:r>
              <a:rPr lang="en-US" sz="3600" spc="-102" dirty="0">
                <a:ln w="3175">
                  <a:noFill/>
                </a:ln>
                <a:cs typeface="Segoe UI" pitchFamily="34" charset="0"/>
              </a:rPr>
              <a:t>	</a:t>
            </a:r>
            <a:r>
              <a:rPr lang="en-US" sz="3600" spc="-102" dirty="0" smtClean="0">
                <a:ln w="3175">
                  <a:noFill/>
                </a:ln>
                <a:cs typeface="Segoe UI" pitchFamily="34" charset="0"/>
              </a:rPr>
              <a:t>Enterprise data wipe or Full wipe</a:t>
            </a:r>
          </a:p>
          <a:p>
            <a:pPr marL="0" indent="0">
              <a:buNone/>
            </a:pPr>
            <a:r>
              <a:rPr lang="en-US" spc="-102" dirty="0">
                <a:ln w="3175">
                  <a:noFill/>
                </a:ln>
                <a:gradFill>
                  <a:gsLst>
                    <a:gs pos="20354">
                      <a:schemeClr val="tx2"/>
                    </a:gs>
                    <a:gs pos="40000">
                      <a:schemeClr val="tx2"/>
                    </a:gs>
                  </a:gsLst>
                  <a:lin ang="5400000" scaled="0"/>
                </a:gradFill>
                <a:cs typeface="Segoe UI" pitchFamily="34" charset="0"/>
              </a:rPr>
              <a:t>Provide a familiar UI</a:t>
            </a:r>
          </a:p>
          <a:p>
            <a:pPr marL="0" indent="0">
              <a:buNone/>
            </a:pPr>
            <a:r>
              <a:rPr lang="en-US" spc="-102" dirty="0">
                <a:ln w="3175">
                  <a:noFill/>
                </a:ln>
                <a:gradFill>
                  <a:gsLst>
                    <a:gs pos="20354">
                      <a:schemeClr val="tx2"/>
                    </a:gs>
                    <a:gs pos="40000">
                      <a:schemeClr val="tx2"/>
                    </a:gs>
                  </a:gsLst>
                  <a:lin ang="5400000" scaled="0"/>
                </a:gradFill>
                <a:cs typeface="Segoe UI" pitchFamily="34" charset="0"/>
              </a:rPr>
              <a:t>	</a:t>
            </a:r>
            <a:r>
              <a:rPr lang="en-US" sz="3600" spc="-102" dirty="0">
                <a:ln w="3175">
                  <a:noFill/>
                </a:ln>
                <a:cs typeface="Segoe UI" pitchFamily="34" charset="0"/>
              </a:rPr>
              <a:t>Start menu, tiles, lock screen</a:t>
            </a:r>
          </a:p>
          <a:p>
            <a:pPr marL="0" indent="0">
              <a:buNone/>
            </a:pPr>
            <a:r>
              <a:rPr lang="en-US" sz="3600" spc="-102" dirty="0">
                <a:ln w="3175">
                  <a:noFill/>
                </a:ln>
                <a:cs typeface="Segoe UI" pitchFamily="34" charset="0"/>
              </a:rPr>
              <a:t>	Kiosk </a:t>
            </a:r>
            <a:r>
              <a:rPr lang="en-US" sz="3600" spc="-102" dirty="0" smtClean="0">
                <a:ln w="3175">
                  <a:noFill/>
                </a:ln>
                <a:cs typeface="Segoe UI" pitchFamily="34" charset="0"/>
              </a:rPr>
              <a:t>mode</a:t>
            </a:r>
            <a:endParaRPr lang="en-US" sz="3600" spc="-102" dirty="0">
              <a:ln w="3175">
                <a:noFill/>
              </a:ln>
              <a:cs typeface="Segoe UI" pitchFamily="34" charset="0"/>
            </a:endParaRPr>
          </a:p>
        </p:txBody>
      </p:sp>
      <p:sp>
        <p:nvSpPr>
          <p:cNvPr id="3" name="Title 2"/>
          <p:cNvSpPr>
            <a:spLocks noGrp="1"/>
          </p:cNvSpPr>
          <p:nvPr>
            <p:ph type="title"/>
          </p:nvPr>
        </p:nvSpPr>
        <p:spPr/>
        <p:txBody>
          <a:bodyPr/>
          <a:lstStyle/>
          <a:p>
            <a:r>
              <a:rPr lang="en-US" dirty="0" smtClean="0"/>
              <a:t>Help admins help users</a:t>
            </a:r>
            <a:endParaRPr lang="en-US" dirty="0"/>
          </a:p>
        </p:txBody>
      </p:sp>
      <p:pic>
        <p:nvPicPr>
          <p:cNvPr id="5" name="Picture Placeholder 60"/>
          <p:cNvPicPr>
            <a:picLocks noChangeAspect="1"/>
          </p:cNvPicPr>
          <p:nvPr/>
        </p:nvPicPr>
        <p:blipFill>
          <a:blip r:embed="rId3">
            <a:extLst>
              <a:ext uri="{28A0092B-C50C-407E-A947-70E740481C1C}">
                <a14:useLocalDpi xmlns:a14="http://schemas.microsoft.com/office/drawing/2010/main" val="0"/>
              </a:ext>
            </a:extLst>
          </a:blip>
          <a:srcRect l="16575" r="16575"/>
          <a:stretch>
            <a:fillRect/>
          </a:stretch>
        </p:blipFill>
        <p:spPr>
          <a:xfrm>
            <a:off x="579437" y="1425134"/>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pic>
    </p:spTree>
    <p:extLst>
      <p:ext uri="{BB962C8B-B14F-4D97-AF65-F5344CB8AC3E}">
        <p14:creationId xmlns:p14="http://schemas.microsoft.com/office/powerpoint/2010/main" val="3804459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178802"/>
          </a:xfrm>
        </p:spPr>
        <p:txBody>
          <a:bodyPr/>
          <a:lstStyle/>
          <a:p>
            <a:r>
              <a:rPr lang="en-US" dirty="0" smtClean="0"/>
              <a:t>Windows 10 makes it </a:t>
            </a:r>
            <a:r>
              <a:rPr lang="en-US" i="1" dirty="0" smtClean="0"/>
              <a:t>easy</a:t>
            </a:r>
            <a:r>
              <a:rPr lang="en-US" dirty="0" smtClean="0"/>
              <a:t> to manage applications</a:t>
            </a:r>
            <a:endParaRPr lang="en-US" dirty="0"/>
          </a:p>
        </p:txBody>
      </p:sp>
      <p:graphicFrame>
        <p:nvGraphicFramePr>
          <p:cNvPr id="6" name="Diagram 5"/>
          <p:cNvGraphicFramePr/>
          <p:nvPr>
            <p:extLst/>
          </p:nvPr>
        </p:nvGraphicFramePr>
        <p:xfrm>
          <a:off x="503237" y="5478462"/>
          <a:ext cx="8839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196686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151437" y="1516062"/>
            <a:ext cx="7118243" cy="4204228"/>
          </a:xfrm>
        </p:spPr>
        <p:txBody>
          <a:bodyPr/>
          <a:lstStyle/>
          <a:p>
            <a:pPr marL="342900" lvl="1" indent="0">
              <a:buNone/>
            </a:pPr>
            <a:r>
              <a:rPr lang="en-US" sz="3600" dirty="0">
                <a:gradFill>
                  <a:gsLst>
                    <a:gs pos="20354">
                      <a:schemeClr val="tx2"/>
                    </a:gs>
                    <a:gs pos="40000">
                      <a:schemeClr val="tx2"/>
                    </a:gs>
                  </a:gsLst>
                  <a:lin ang="5400000" scaled="0"/>
                </a:gradFill>
                <a:latin typeface="+mj-lt"/>
              </a:rPr>
              <a:t>Common </a:t>
            </a:r>
            <a:r>
              <a:rPr lang="en-US" sz="3600" dirty="0" smtClean="0">
                <a:gradFill>
                  <a:gsLst>
                    <a:gs pos="20354">
                      <a:schemeClr val="tx2"/>
                    </a:gs>
                    <a:gs pos="40000">
                      <a:schemeClr val="tx2"/>
                    </a:gs>
                  </a:gsLst>
                  <a:lin ang="5400000" scaled="0"/>
                </a:gradFill>
                <a:latin typeface="+mj-lt"/>
              </a:rPr>
              <a:t>platform</a:t>
            </a:r>
            <a:endParaRPr lang="en-US" sz="3600" dirty="0">
              <a:gradFill>
                <a:gsLst>
                  <a:gs pos="20354">
                    <a:schemeClr val="tx2"/>
                  </a:gs>
                  <a:gs pos="40000">
                    <a:schemeClr val="tx2"/>
                  </a:gs>
                </a:gsLst>
                <a:lin ang="5400000" scaled="0"/>
              </a:gradFill>
              <a:latin typeface="+mj-lt"/>
            </a:endParaRPr>
          </a:p>
          <a:p>
            <a:pPr marL="342900" lvl="1" indent="0">
              <a:buNone/>
            </a:pPr>
            <a:r>
              <a:rPr lang="en-US" sz="3600" dirty="0" smtClean="0">
                <a:gradFill>
                  <a:gsLst>
                    <a:gs pos="20354">
                      <a:schemeClr val="tx2"/>
                    </a:gs>
                    <a:gs pos="40000">
                      <a:schemeClr val="tx2"/>
                    </a:gs>
                  </a:gsLst>
                  <a:lin ang="5400000" scaled="0"/>
                </a:gradFill>
                <a:latin typeface="+mj-lt"/>
              </a:rPr>
              <a:t>All-user </a:t>
            </a:r>
            <a:r>
              <a:rPr lang="en-US" sz="3600" dirty="0">
                <a:gradFill>
                  <a:gsLst>
                    <a:gs pos="20354">
                      <a:schemeClr val="tx2"/>
                    </a:gs>
                    <a:gs pos="40000">
                      <a:schemeClr val="tx2"/>
                    </a:gs>
                  </a:gsLst>
                  <a:lin ang="5400000" scaled="0"/>
                </a:gradFill>
                <a:latin typeface="+mj-lt"/>
              </a:rPr>
              <a:t>apps</a:t>
            </a:r>
          </a:p>
          <a:p>
            <a:pPr marL="342900" lvl="1" indent="0">
              <a:buNone/>
            </a:pPr>
            <a:r>
              <a:rPr lang="en-US" sz="3600" dirty="0" smtClean="0">
                <a:gradFill>
                  <a:gsLst>
                    <a:gs pos="20354">
                      <a:schemeClr val="tx2"/>
                    </a:gs>
                    <a:gs pos="40000">
                      <a:schemeClr val="tx2"/>
                    </a:gs>
                  </a:gsLst>
                  <a:lin ang="5400000" scaled="0"/>
                </a:gradFill>
                <a:latin typeface="+mj-lt"/>
              </a:rPr>
              <a:t>Consistent side loading</a:t>
            </a:r>
          </a:p>
          <a:p>
            <a:pPr marL="342900" lvl="1" indent="0">
              <a:buNone/>
            </a:pPr>
            <a:r>
              <a:rPr lang="en-US" sz="3200" spc="-102" dirty="0">
                <a:ln w="3175">
                  <a:noFill/>
                </a:ln>
                <a:latin typeface="+mj-lt"/>
                <a:cs typeface="Segoe UI" pitchFamily="34" charset="0"/>
              </a:rPr>
              <a:t>	 Device unlock – no limit, no internet</a:t>
            </a:r>
          </a:p>
          <a:p>
            <a:pPr marL="342900" lvl="1" indent="0">
              <a:buNone/>
            </a:pPr>
            <a:r>
              <a:rPr lang="en-US" sz="3200" spc="-102" dirty="0">
                <a:ln w="3175">
                  <a:noFill/>
                </a:ln>
                <a:latin typeface="+mj-lt"/>
                <a:cs typeface="Segoe UI" pitchFamily="34" charset="0"/>
              </a:rPr>
              <a:t>	 Symantec or Enterprise cert</a:t>
            </a:r>
          </a:p>
          <a:p>
            <a:pPr marL="342900" lvl="1" indent="0">
              <a:buNone/>
            </a:pPr>
            <a:r>
              <a:rPr lang="en-US" sz="3600" dirty="0" smtClean="0">
                <a:gradFill>
                  <a:gsLst>
                    <a:gs pos="20354">
                      <a:schemeClr val="tx2"/>
                    </a:gs>
                    <a:gs pos="40000">
                      <a:schemeClr val="tx2"/>
                    </a:gs>
                  </a:gsLst>
                  <a:lin ang="5400000" scaled="0"/>
                </a:gradFill>
                <a:latin typeface="+mj-lt"/>
              </a:rPr>
              <a:t>Win32 (</a:t>
            </a:r>
            <a:r>
              <a:rPr lang="en-US" sz="3200" dirty="0" smtClean="0">
                <a:gradFill>
                  <a:gsLst>
                    <a:gs pos="20354">
                      <a:schemeClr val="tx2"/>
                    </a:gs>
                    <a:gs pos="40000">
                      <a:schemeClr val="tx2"/>
                    </a:gs>
                  </a:gsLst>
                  <a:lin ang="5400000" scaled="0"/>
                </a:gradFill>
                <a:latin typeface="+mj-lt"/>
              </a:rPr>
              <a:t>MSI</a:t>
            </a:r>
            <a:r>
              <a:rPr lang="en-US" sz="3600" dirty="0" smtClean="0">
                <a:gradFill>
                  <a:gsLst>
                    <a:gs pos="20354">
                      <a:schemeClr val="tx2"/>
                    </a:gs>
                    <a:gs pos="40000">
                      <a:schemeClr val="tx2"/>
                    </a:gs>
                  </a:gsLst>
                  <a:lin ang="5400000" scaled="0"/>
                </a:gradFill>
                <a:latin typeface="+mj-lt"/>
              </a:rPr>
              <a:t>) app mgmt.</a:t>
            </a:r>
          </a:p>
          <a:p>
            <a:pPr marL="342900" lvl="1" indent="0">
              <a:buClr>
                <a:srgbClr val="404040"/>
              </a:buClr>
              <a:buNone/>
            </a:pPr>
            <a:r>
              <a:rPr lang="en-US" sz="3600" dirty="0">
                <a:gradFill>
                  <a:gsLst>
                    <a:gs pos="20354">
                      <a:srgbClr val="00188F"/>
                    </a:gs>
                    <a:gs pos="40000">
                      <a:srgbClr val="00188F"/>
                    </a:gs>
                  </a:gsLst>
                  <a:lin ang="5400000" scaled="0"/>
                </a:gradFill>
                <a:latin typeface="Segoe UI Light"/>
              </a:rPr>
              <a:t>App restrictions by “</a:t>
            </a:r>
            <a:r>
              <a:rPr lang="en-US" sz="3600" dirty="0" smtClean="0">
                <a:gradFill>
                  <a:gsLst>
                    <a:gs pos="20354">
                      <a:srgbClr val="00188F"/>
                    </a:gs>
                    <a:gs pos="40000">
                      <a:srgbClr val="00188F"/>
                    </a:gs>
                  </a:gsLst>
                  <a:lin ang="5400000" scaled="0"/>
                </a:gradFill>
                <a:latin typeface="Segoe UI Light"/>
              </a:rPr>
              <a:t>Applocker”</a:t>
            </a:r>
            <a:endParaRPr lang="en-US" sz="3600" dirty="0">
              <a:gradFill>
                <a:gsLst>
                  <a:gs pos="20354">
                    <a:srgbClr val="00188F"/>
                  </a:gs>
                  <a:gs pos="40000">
                    <a:srgbClr val="00188F"/>
                  </a:gs>
                </a:gsLst>
                <a:lin ang="5400000" scaled="0"/>
              </a:gradFill>
              <a:latin typeface="Segoe UI Light"/>
            </a:endParaRPr>
          </a:p>
        </p:txBody>
      </p:sp>
      <p:sp>
        <p:nvSpPr>
          <p:cNvPr id="2" name="Title 1"/>
          <p:cNvSpPr>
            <a:spLocks noGrp="1"/>
          </p:cNvSpPr>
          <p:nvPr>
            <p:ph type="title"/>
          </p:nvPr>
        </p:nvSpPr>
        <p:spPr/>
        <p:txBody>
          <a:bodyPr/>
          <a:lstStyle/>
          <a:p>
            <a:r>
              <a:rPr lang="en-US" dirty="0" smtClean="0"/>
              <a:t>Managing apps has never been so easy</a:t>
            </a:r>
            <a:endParaRPr lang="en-US" dirty="0"/>
          </a:p>
        </p:txBody>
      </p:sp>
      <p:pic>
        <p:nvPicPr>
          <p:cNvPr id="4" name="Picture Placeholder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19" y="1897062"/>
            <a:ext cx="4557289" cy="30403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pic>
      <p:sp>
        <p:nvSpPr>
          <p:cNvPr id="5" name="TextBox 4"/>
          <p:cNvSpPr txBox="1"/>
          <p:nvPr/>
        </p:nvSpPr>
        <p:spPr>
          <a:xfrm>
            <a:off x="274639" y="6404503"/>
            <a:ext cx="12039598"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1250">
                      <a:srgbClr val="404040"/>
                    </a:gs>
                    <a:gs pos="100000">
                      <a:srgbClr val="404040"/>
                    </a:gs>
                  </a:gsLst>
                  <a:lin ang="5400000" scaled="0"/>
                </a:gradFill>
                <a:latin typeface="Segoe UI Light"/>
              </a:rPr>
              <a:t>For more info, see session </a:t>
            </a:r>
            <a:r>
              <a:rPr lang="en-US" dirty="0">
                <a:gradFill>
                  <a:gsLst>
                    <a:gs pos="1250">
                      <a:srgbClr val="404040"/>
                    </a:gs>
                    <a:gs pos="100000">
                      <a:srgbClr val="404040"/>
                    </a:gs>
                  </a:gsLst>
                  <a:lin ang="5400000" scaled="0"/>
                </a:gradFill>
                <a:latin typeface="Segoe UI Light"/>
              </a:rPr>
              <a:t>@ </a:t>
            </a:r>
            <a:r>
              <a:rPr lang="en-US" b="1" dirty="0" smtClean="0">
                <a:gradFill>
                  <a:gsLst>
                    <a:gs pos="1250">
                      <a:srgbClr val="404040"/>
                    </a:gs>
                    <a:gs pos="100000">
                      <a:srgbClr val="404040"/>
                    </a:gs>
                  </a:gsLst>
                  <a:lin ang="5400000" scaled="0"/>
                </a:gradFill>
                <a:latin typeface="Segoe UI Light"/>
              </a:rPr>
              <a:t>Microsoft Ignite </a:t>
            </a:r>
            <a:r>
              <a:rPr lang="en-US" dirty="0">
                <a:gradFill>
                  <a:gsLst>
                    <a:gs pos="1250">
                      <a:srgbClr val="404040"/>
                    </a:gs>
                    <a:gs pos="100000">
                      <a:srgbClr val="404040"/>
                    </a:gs>
                  </a:gsLst>
                  <a:lin ang="5400000" scaled="0"/>
                </a:gradFill>
                <a:latin typeface="Segoe UI Light"/>
              </a:rPr>
              <a:t>on “Windows 10 Universal App Deployment for Enterprises” by John Vintzel</a:t>
            </a:r>
          </a:p>
        </p:txBody>
      </p:sp>
    </p:spTree>
    <p:extLst>
      <p:ext uri="{BB962C8B-B14F-4D97-AF65-F5344CB8AC3E}">
        <p14:creationId xmlns:p14="http://schemas.microsoft.com/office/powerpoint/2010/main" val="2836316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23037" y="1820862"/>
            <a:ext cx="5715000" cy="3053144"/>
          </a:xfrm>
        </p:spPr>
        <p:txBody>
          <a:bodyPr/>
          <a:lstStyle/>
          <a:p>
            <a:pPr marL="0" indent="0">
              <a:buNone/>
            </a:pPr>
            <a:r>
              <a:rPr lang="en-US" sz="3600" dirty="0" smtClean="0">
                <a:gradFill>
                  <a:gsLst>
                    <a:gs pos="20354">
                      <a:schemeClr val="tx2"/>
                    </a:gs>
                    <a:gs pos="40000">
                      <a:schemeClr val="tx2"/>
                    </a:gs>
                  </a:gsLst>
                  <a:lin ang="5400000" scaled="0"/>
                </a:gradFill>
              </a:rPr>
              <a:t>Licensing apps in bulk</a:t>
            </a:r>
            <a:endParaRPr lang="en-US" sz="3600" dirty="0">
              <a:gradFill>
                <a:gsLst>
                  <a:gs pos="20354">
                    <a:schemeClr val="tx2"/>
                  </a:gs>
                  <a:gs pos="40000">
                    <a:schemeClr val="tx2"/>
                  </a:gs>
                </a:gsLst>
                <a:lin ang="5400000" scaled="0"/>
              </a:gradFill>
            </a:endParaRPr>
          </a:p>
          <a:p>
            <a:pPr marL="0" lvl="0" indent="0">
              <a:buNone/>
            </a:pPr>
            <a:r>
              <a:rPr lang="en-US" sz="2400" dirty="0">
                <a:solidFill>
                  <a:schemeClr val="tx1"/>
                </a:solidFill>
                <a:latin typeface="Segoe UI Light" pitchFamily="34" charset="0"/>
              </a:rPr>
              <a:t>	</a:t>
            </a:r>
            <a:r>
              <a:rPr lang="en-US" sz="3200" dirty="0"/>
              <a:t>Free and Paid apps</a:t>
            </a:r>
          </a:p>
          <a:p>
            <a:pPr marL="0" indent="0">
              <a:buNone/>
            </a:pPr>
            <a:r>
              <a:rPr lang="en-US" sz="3600" dirty="0" smtClean="0">
                <a:gradFill>
                  <a:gsLst>
                    <a:gs pos="20354">
                      <a:schemeClr val="tx2"/>
                    </a:gs>
                    <a:gs pos="40000">
                      <a:schemeClr val="tx2"/>
                    </a:gs>
                  </a:gsLst>
                  <a:lin ang="5400000" scaled="0"/>
                </a:gradFill>
              </a:rPr>
              <a:t>Flexible </a:t>
            </a:r>
            <a:r>
              <a:rPr lang="en-US" sz="3600" dirty="0">
                <a:gradFill>
                  <a:gsLst>
                    <a:gs pos="20354">
                      <a:schemeClr val="tx2"/>
                    </a:gs>
                    <a:gs pos="40000">
                      <a:schemeClr val="tx2"/>
                    </a:gs>
                  </a:gsLst>
                  <a:lin ang="5400000" scaled="0"/>
                </a:gradFill>
              </a:rPr>
              <a:t>distribution </a:t>
            </a:r>
            <a:r>
              <a:rPr lang="en-US" sz="3600" dirty="0" smtClean="0">
                <a:gradFill>
                  <a:gsLst>
                    <a:gs pos="20354">
                      <a:schemeClr val="tx2"/>
                    </a:gs>
                    <a:gs pos="40000">
                      <a:schemeClr val="tx2"/>
                    </a:gs>
                  </a:gsLst>
                  <a:lin ang="5400000" scaled="0"/>
                </a:gradFill>
              </a:rPr>
              <a:t>models</a:t>
            </a:r>
          </a:p>
          <a:p>
            <a:pPr marL="0" indent="0">
              <a:buNone/>
            </a:pPr>
            <a:r>
              <a:rPr lang="en-US" sz="3600" dirty="0">
                <a:gradFill>
                  <a:gsLst>
                    <a:gs pos="20354">
                      <a:schemeClr val="tx2"/>
                    </a:gs>
                    <a:gs pos="40000">
                      <a:schemeClr val="tx2"/>
                    </a:gs>
                  </a:gsLst>
                  <a:lin ang="5400000" scaled="0"/>
                </a:gradFill>
              </a:rPr>
              <a:t>	</a:t>
            </a:r>
            <a:r>
              <a:rPr lang="en-US" sz="3200" dirty="0"/>
              <a:t>Azure AD for store </a:t>
            </a:r>
          </a:p>
          <a:p>
            <a:pPr marL="0" indent="0">
              <a:buNone/>
            </a:pPr>
            <a:r>
              <a:rPr lang="en-US" sz="3600" dirty="0" smtClean="0">
                <a:gradFill>
                  <a:gsLst>
                    <a:gs pos="20354">
                      <a:schemeClr val="tx2"/>
                    </a:gs>
                    <a:gs pos="40000">
                      <a:schemeClr val="tx2"/>
                    </a:gs>
                  </a:gsLst>
                  <a:lin ang="5400000" scaled="0"/>
                </a:gradFill>
              </a:rPr>
              <a:t>Windows app </a:t>
            </a:r>
            <a:r>
              <a:rPr lang="en-US" sz="3600" dirty="0">
                <a:gradFill>
                  <a:gsLst>
                    <a:gs pos="20354">
                      <a:schemeClr val="tx2"/>
                    </a:gs>
                    <a:gs pos="40000">
                      <a:schemeClr val="tx2"/>
                    </a:gs>
                  </a:gsLst>
                  <a:lin ang="5400000" scaled="0"/>
                </a:gradFill>
              </a:rPr>
              <a:t>license </a:t>
            </a:r>
            <a:r>
              <a:rPr lang="en-US" sz="3600" dirty="0" err="1" smtClean="0">
                <a:gradFill>
                  <a:gsLst>
                    <a:gs pos="20354">
                      <a:schemeClr val="tx2"/>
                    </a:gs>
                    <a:gs pos="40000">
                      <a:schemeClr val="tx2"/>
                    </a:gs>
                  </a:gsLst>
                  <a:lin ang="5400000" scaled="0"/>
                </a:gradFill>
              </a:rPr>
              <a:t>mgmt</a:t>
            </a:r>
            <a:endParaRPr lang="en-US" sz="3600" dirty="0">
              <a:gradFill>
                <a:gsLst>
                  <a:gs pos="20354">
                    <a:schemeClr val="tx2"/>
                  </a:gs>
                  <a:gs pos="40000">
                    <a:schemeClr val="tx2"/>
                  </a:gs>
                </a:gsLst>
                <a:lin ang="5400000" scaled="0"/>
              </a:gradFill>
            </a:endParaRPr>
          </a:p>
        </p:txBody>
      </p:sp>
      <p:sp>
        <p:nvSpPr>
          <p:cNvPr id="3" name="Title 2"/>
          <p:cNvSpPr>
            <a:spLocks noGrp="1"/>
          </p:cNvSpPr>
          <p:nvPr>
            <p:ph type="title"/>
          </p:nvPr>
        </p:nvSpPr>
        <p:spPr>
          <a:xfrm>
            <a:off x="274639" y="295274"/>
            <a:ext cx="11889564" cy="1068388"/>
          </a:xfrm>
        </p:spPr>
        <p:txBody>
          <a:bodyPr/>
          <a:lstStyle/>
          <a:p>
            <a:r>
              <a:rPr lang="en-US" dirty="0"/>
              <a:t>Acquire store apps through Business Store</a:t>
            </a:r>
            <a:endParaRPr lang="en-US" dirty="0">
              <a:solidFill>
                <a:srgbClr val="D7D7D7"/>
              </a:solidFill>
            </a:endParaRPr>
          </a:p>
        </p:txBody>
      </p:sp>
      <p:sp>
        <p:nvSpPr>
          <p:cNvPr id="7" name="TextBox 6"/>
          <p:cNvSpPr txBox="1"/>
          <p:nvPr/>
        </p:nvSpPr>
        <p:spPr>
          <a:xfrm>
            <a:off x="122237" y="6404503"/>
            <a:ext cx="12314238" cy="572464"/>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1250">
                      <a:srgbClr val="404040"/>
                    </a:gs>
                    <a:gs pos="100000">
                      <a:srgbClr val="404040"/>
                    </a:gs>
                  </a:gsLst>
                  <a:lin ang="5400000" scaled="0"/>
                </a:gradFill>
                <a:latin typeface="Segoe UI Light"/>
              </a:rPr>
              <a:t>Need info? See session </a:t>
            </a:r>
            <a:r>
              <a:rPr lang="en-US" dirty="0">
                <a:gradFill>
                  <a:gsLst>
                    <a:gs pos="1250">
                      <a:srgbClr val="404040"/>
                    </a:gs>
                    <a:gs pos="100000">
                      <a:srgbClr val="404040"/>
                    </a:gs>
                  </a:gsLst>
                  <a:lin ang="5400000" scaled="0"/>
                </a:gradFill>
                <a:latin typeface="Segoe UI Light"/>
              </a:rPr>
              <a:t>@ </a:t>
            </a:r>
            <a:r>
              <a:rPr lang="en-US" b="1" dirty="0" smtClean="0">
                <a:gradFill>
                  <a:gsLst>
                    <a:gs pos="1250">
                      <a:srgbClr val="404040"/>
                    </a:gs>
                    <a:gs pos="100000">
                      <a:srgbClr val="404040"/>
                    </a:gs>
                  </a:gsLst>
                  <a:lin ang="5400000" scaled="0"/>
                </a:gradFill>
                <a:latin typeface="Segoe UI Light"/>
              </a:rPr>
              <a:t>Microsoft Ignite </a:t>
            </a:r>
            <a:r>
              <a:rPr lang="en-US" dirty="0">
                <a:gradFill>
                  <a:gsLst>
                    <a:gs pos="1250">
                      <a:srgbClr val="404040"/>
                    </a:gs>
                    <a:gs pos="100000">
                      <a:srgbClr val="404040"/>
                    </a:gs>
                  </a:gsLst>
                  <a:lin ang="5400000" scaled="0"/>
                </a:gradFill>
                <a:latin typeface="Segoe UI Light"/>
              </a:rPr>
              <a:t>on </a:t>
            </a:r>
            <a:r>
              <a:rPr lang="en-US" dirty="0" smtClean="0">
                <a:gradFill>
                  <a:gsLst>
                    <a:gs pos="1250">
                      <a:srgbClr val="404040"/>
                    </a:gs>
                    <a:gs pos="100000">
                      <a:srgbClr val="404040"/>
                    </a:gs>
                  </a:gsLst>
                  <a:lin ang="5400000" scaled="0"/>
                </a:gradFill>
                <a:latin typeface="Segoe UI Light"/>
              </a:rPr>
              <a:t>“</a:t>
            </a:r>
            <a:r>
              <a:rPr lang="en-US" sz="2000" dirty="0">
                <a:gradFill>
                  <a:gsLst>
                    <a:gs pos="1250">
                      <a:srgbClr val="404040"/>
                    </a:gs>
                    <a:gs pos="100000">
                      <a:srgbClr val="404040"/>
                    </a:gs>
                  </a:gsLst>
                  <a:lin ang="5400000" scaled="0"/>
                </a:gradFill>
                <a:latin typeface="Segoe UI Light"/>
              </a:rPr>
              <a:t>Using the Business Store Portal with Windows 10 </a:t>
            </a:r>
            <a:r>
              <a:rPr lang="en-US" sz="2000" dirty="0" smtClean="0">
                <a:gradFill>
                  <a:gsLst>
                    <a:gs pos="1250">
                      <a:srgbClr val="404040"/>
                    </a:gs>
                    <a:gs pos="100000">
                      <a:srgbClr val="404040"/>
                    </a:gs>
                  </a:gsLst>
                  <a:lin ang="5400000" scaled="0"/>
                </a:gradFill>
                <a:latin typeface="Segoe UI Light"/>
              </a:rPr>
              <a:t>Devices</a:t>
            </a:r>
            <a:r>
              <a:rPr lang="en-US" dirty="0" smtClean="0">
                <a:gradFill>
                  <a:gsLst>
                    <a:gs pos="1250">
                      <a:srgbClr val="404040"/>
                    </a:gs>
                    <a:gs pos="100000">
                      <a:srgbClr val="404040"/>
                    </a:gs>
                  </a:gsLst>
                  <a:lin ang="5400000" scaled="0"/>
                </a:gradFill>
                <a:latin typeface="Segoe UI Light"/>
              </a:rPr>
              <a:t>” </a:t>
            </a:r>
            <a:r>
              <a:rPr lang="en-US" dirty="0">
                <a:gradFill>
                  <a:gsLst>
                    <a:gs pos="1250">
                      <a:srgbClr val="404040"/>
                    </a:gs>
                    <a:gs pos="100000">
                      <a:srgbClr val="404040"/>
                    </a:gs>
                  </a:gsLst>
                  <a:lin ang="5400000" scaled="0"/>
                </a:gradFill>
                <a:latin typeface="Segoe UI Light"/>
              </a:rPr>
              <a:t>by </a:t>
            </a:r>
            <a:r>
              <a:rPr lang="en-US" dirty="0" smtClean="0">
                <a:gradFill>
                  <a:gsLst>
                    <a:gs pos="1250">
                      <a:srgbClr val="404040"/>
                    </a:gs>
                    <a:gs pos="100000">
                      <a:srgbClr val="404040"/>
                    </a:gs>
                  </a:gsLst>
                  <a:lin ang="5400000" scaled="0"/>
                </a:gradFill>
                <a:latin typeface="Segoe UI Light"/>
              </a:rPr>
              <a:t>Tejas Patel</a:t>
            </a:r>
            <a:endParaRPr lang="en-US" dirty="0">
              <a:gradFill>
                <a:gsLst>
                  <a:gs pos="1250">
                    <a:srgbClr val="404040"/>
                  </a:gs>
                  <a:gs pos="100000">
                    <a:srgbClr val="404040"/>
                  </a:gs>
                </a:gsLst>
                <a:lin ang="5400000" scaled="0"/>
              </a:gradFill>
              <a:latin typeface="Segoe UI Ligh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18" y="1439862"/>
            <a:ext cx="5799375" cy="4030662"/>
          </a:xfrm>
          <a:prstGeom prst="rect">
            <a:avLst/>
          </a:prstGeom>
          <a:ln>
            <a:solidFill>
              <a:schemeClr val="tx1">
                <a:lumMod val="50000"/>
              </a:schemeClr>
            </a:solidFill>
          </a:ln>
        </p:spPr>
      </p:pic>
    </p:spTree>
    <p:extLst>
      <p:ext uri="{BB962C8B-B14F-4D97-AF65-F5344CB8AC3E}">
        <p14:creationId xmlns:p14="http://schemas.microsoft.com/office/powerpoint/2010/main" val="829797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178802"/>
          </a:xfrm>
        </p:spPr>
        <p:txBody>
          <a:bodyPr/>
          <a:lstStyle/>
          <a:p>
            <a:r>
              <a:rPr lang="en-US" dirty="0" smtClean="0"/>
              <a:t>Windows 10 makes it </a:t>
            </a:r>
            <a:r>
              <a:rPr lang="en-US" i="1" dirty="0" smtClean="0"/>
              <a:t>easy</a:t>
            </a:r>
            <a:r>
              <a:rPr lang="en-US" dirty="0" smtClean="0"/>
              <a:t> to unenroll</a:t>
            </a:r>
            <a:endParaRPr lang="en-US" dirty="0"/>
          </a:p>
        </p:txBody>
      </p:sp>
      <p:graphicFrame>
        <p:nvGraphicFramePr>
          <p:cNvPr id="6" name="Diagram 5"/>
          <p:cNvGraphicFramePr/>
          <p:nvPr>
            <p:extLst/>
          </p:nvPr>
        </p:nvGraphicFramePr>
        <p:xfrm>
          <a:off x="503237" y="5478462"/>
          <a:ext cx="108966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593171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13437" y="1592262"/>
            <a:ext cx="6428387" cy="4148828"/>
          </a:xfrm>
        </p:spPr>
        <p:txBody>
          <a:bodyPr/>
          <a:lstStyle/>
          <a:p>
            <a:pPr marL="0" indent="0">
              <a:buNone/>
            </a:pPr>
            <a:r>
              <a:rPr lang="en-US" sz="3200" dirty="0" smtClean="0">
                <a:gradFill>
                  <a:gsLst>
                    <a:gs pos="20354">
                      <a:schemeClr val="tx2"/>
                    </a:gs>
                    <a:gs pos="40000">
                      <a:schemeClr val="tx2"/>
                    </a:gs>
                  </a:gsLst>
                  <a:lin ang="5400000" scaled="0"/>
                </a:gradFill>
              </a:rPr>
              <a:t>Smarter asset removal</a:t>
            </a:r>
            <a:endParaRPr lang="en-US" sz="3200" dirty="0">
              <a:gradFill>
                <a:gsLst>
                  <a:gs pos="20354">
                    <a:schemeClr val="tx2"/>
                  </a:gs>
                  <a:gs pos="40000">
                    <a:schemeClr val="tx2"/>
                  </a:gs>
                </a:gsLst>
                <a:lin ang="5400000" scaled="0"/>
              </a:gradFill>
            </a:endParaRPr>
          </a:p>
          <a:p>
            <a:pPr marL="0" indent="0">
              <a:buNone/>
            </a:pPr>
            <a:r>
              <a:rPr lang="en-US" sz="2400" dirty="0" smtClean="0"/>
              <a:t>	Certificates, VPN, Wifi, Email profiles</a:t>
            </a:r>
          </a:p>
          <a:p>
            <a:pPr marL="0" indent="0">
              <a:buNone/>
            </a:pPr>
            <a:r>
              <a:rPr lang="en-US" sz="2400" dirty="0"/>
              <a:t>	</a:t>
            </a:r>
            <a:r>
              <a:rPr lang="en-US" sz="2400" dirty="0" smtClean="0"/>
              <a:t>Policies</a:t>
            </a:r>
          </a:p>
          <a:p>
            <a:pPr marL="0" indent="0">
              <a:buNone/>
            </a:pPr>
            <a:r>
              <a:rPr lang="en-US" sz="2400" dirty="0"/>
              <a:t>	</a:t>
            </a:r>
            <a:r>
              <a:rPr lang="en-US" sz="2400" dirty="0" smtClean="0"/>
              <a:t>Application &amp; App data</a:t>
            </a:r>
          </a:p>
          <a:p>
            <a:pPr marL="0" indent="0">
              <a:buNone/>
            </a:pPr>
            <a:r>
              <a:rPr lang="en-US" sz="2400" dirty="0" smtClean="0"/>
              <a:t>	“Enterprise data protection” data</a:t>
            </a:r>
            <a:endParaRPr lang="en-US" sz="2000" dirty="0" smtClean="0"/>
          </a:p>
          <a:p>
            <a:pPr marL="0" indent="0">
              <a:buNone/>
            </a:pPr>
            <a:r>
              <a:rPr lang="en-US" sz="3200" dirty="0" smtClean="0">
                <a:gradFill>
                  <a:gsLst>
                    <a:gs pos="20354">
                      <a:schemeClr val="tx2"/>
                    </a:gs>
                    <a:gs pos="40000">
                      <a:schemeClr val="tx2"/>
                    </a:gs>
                  </a:gsLst>
                  <a:lin ang="5400000" scaled="0"/>
                </a:gradFill>
              </a:rPr>
              <a:t>Either admins or users can unenroll</a:t>
            </a:r>
            <a:endParaRPr lang="en-US" sz="3200" dirty="0">
              <a:gradFill>
                <a:gsLst>
                  <a:gs pos="20354">
                    <a:schemeClr val="tx2"/>
                  </a:gs>
                  <a:gs pos="40000">
                    <a:schemeClr val="tx2"/>
                  </a:gs>
                </a:gsLst>
                <a:lin ang="5400000" scaled="0"/>
              </a:gradFill>
            </a:endParaRPr>
          </a:p>
          <a:p>
            <a:pPr marL="0" indent="0">
              <a:buNone/>
            </a:pPr>
            <a:r>
              <a:rPr lang="en-US" sz="2400" dirty="0"/>
              <a:t>	</a:t>
            </a:r>
            <a:r>
              <a:rPr lang="en-US" sz="2400" dirty="0" smtClean="0"/>
              <a:t>Admins control if users can unenroll</a:t>
            </a:r>
          </a:p>
          <a:p>
            <a:pPr marL="0" indent="0">
              <a:buNone/>
            </a:pPr>
            <a:r>
              <a:rPr lang="en-US" sz="2400" dirty="0"/>
              <a:t>	</a:t>
            </a:r>
            <a:r>
              <a:rPr lang="en-US" sz="2400" dirty="0" smtClean="0"/>
              <a:t>Server </a:t>
            </a:r>
            <a:r>
              <a:rPr lang="en-US" sz="2400" dirty="0"/>
              <a:t>notified </a:t>
            </a:r>
            <a:r>
              <a:rPr lang="en-US" sz="2400" dirty="0" smtClean="0"/>
              <a:t>on user unenroll</a:t>
            </a:r>
          </a:p>
          <a:p>
            <a:pPr marL="0" indent="0">
              <a:buNone/>
            </a:pPr>
            <a:r>
              <a:rPr lang="en-US" sz="3200" dirty="0">
                <a:gradFill>
                  <a:gsLst>
                    <a:gs pos="20354">
                      <a:schemeClr val="tx2"/>
                    </a:gs>
                    <a:gs pos="40000">
                      <a:schemeClr val="tx2"/>
                    </a:gs>
                  </a:gsLst>
                  <a:lin ang="5400000" scaled="0"/>
                </a:gradFill>
              </a:rPr>
              <a:t>Consistent experience</a:t>
            </a:r>
          </a:p>
        </p:txBody>
      </p:sp>
      <p:sp>
        <p:nvSpPr>
          <p:cNvPr id="3" name="Title 2"/>
          <p:cNvSpPr>
            <a:spLocks noGrp="1"/>
          </p:cNvSpPr>
          <p:nvPr>
            <p:ph type="title"/>
          </p:nvPr>
        </p:nvSpPr>
        <p:spPr>
          <a:xfrm>
            <a:off x="274639" y="274320"/>
            <a:ext cx="11889564" cy="917575"/>
          </a:xfrm>
        </p:spPr>
        <p:txBody>
          <a:bodyPr/>
          <a:lstStyle/>
          <a:p>
            <a:r>
              <a:rPr lang="en-US" dirty="0" smtClean="0"/>
              <a:t>Remove all enterprise data with a single action</a:t>
            </a:r>
            <a:endParaRPr lang="en-US" dirty="0"/>
          </a:p>
        </p:txBody>
      </p:sp>
      <p:grpSp>
        <p:nvGrpSpPr>
          <p:cNvPr id="8" name="Group 7"/>
          <p:cNvGrpSpPr/>
          <p:nvPr/>
        </p:nvGrpSpPr>
        <p:grpSpPr>
          <a:xfrm>
            <a:off x="432614" y="1279947"/>
            <a:ext cx="5345441" cy="4223434"/>
            <a:chOff x="432614" y="1279947"/>
            <a:chExt cx="5345441" cy="4223434"/>
          </a:xfrm>
        </p:grpSpPr>
        <p:pic>
          <p:nvPicPr>
            <p:cNvPr id="4" name="Picture 3"/>
            <p:cNvPicPr>
              <a:picLocks noChangeAspect="1"/>
            </p:cNvPicPr>
            <p:nvPr/>
          </p:nvPicPr>
          <p:blipFill>
            <a:blip r:embed="rId3"/>
            <a:stretch>
              <a:fillRect/>
            </a:stretch>
          </p:blipFill>
          <p:spPr>
            <a:xfrm>
              <a:off x="432614" y="1279947"/>
              <a:ext cx="5345441" cy="4223434"/>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2493792" y="2546687"/>
              <a:ext cx="3133623" cy="1393541"/>
            </a:xfrm>
            <a:prstGeom prst="rect">
              <a:avLst/>
            </a:prstGeom>
            <a:ln>
              <a:solidFill>
                <a:schemeClr val="tx1"/>
              </a:solidFill>
            </a:ln>
          </p:spPr>
        </p:pic>
      </p:grpSp>
      <p:grpSp>
        <p:nvGrpSpPr>
          <p:cNvPr id="9" name="Group 8"/>
          <p:cNvGrpSpPr/>
          <p:nvPr/>
        </p:nvGrpSpPr>
        <p:grpSpPr>
          <a:xfrm>
            <a:off x="274639" y="3080087"/>
            <a:ext cx="2068513" cy="3693775"/>
            <a:chOff x="274639" y="3080087"/>
            <a:chExt cx="2068513" cy="3693775"/>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639" y="3080087"/>
              <a:ext cx="2068513" cy="3693775"/>
            </a:xfrm>
            <a:prstGeom prst="rect">
              <a:avLst/>
            </a:prstGeom>
          </p:spPr>
        </p:pic>
        <p:pic>
          <p:nvPicPr>
            <p:cNvPr id="7" name="Picture 6"/>
            <p:cNvPicPr>
              <a:picLocks noChangeAspect="1"/>
            </p:cNvPicPr>
            <p:nvPr/>
          </p:nvPicPr>
          <p:blipFill>
            <a:blip r:embed="rId6"/>
            <a:stretch>
              <a:fillRect/>
            </a:stretch>
          </p:blipFill>
          <p:spPr>
            <a:xfrm>
              <a:off x="401020" y="3401158"/>
              <a:ext cx="1762048" cy="2803130"/>
            </a:xfrm>
            <a:prstGeom prst="rect">
              <a:avLst/>
            </a:prstGeom>
          </p:spPr>
        </p:pic>
      </p:grpSp>
    </p:spTree>
    <p:extLst>
      <p:ext uri="{BB962C8B-B14F-4D97-AF65-F5344CB8AC3E}">
        <p14:creationId xmlns:p14="http://schemas.microsoft.com/office/powerpoint/2010/main" val="4148543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20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120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grpSp>
        <p:nvGrpSpPr>
          <p:cNvPr id="2" name="Group 1"/>
          <p:cNvGrpSpPr/>
          <p:nvPr/>
        </p:nvGrpSpPr>
        <p:grpSpPr>
          <a:xfrm>
            <a:off x="344396" y="423883"/>
            <a:ext cx="11574051" cy="907526"/>
            <a:chOff x="344396" y="423883"/>
            <a:chExt cx="11574051" cy="90752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506" y="423883"/>
              <a:ext cx="1612459" cy="90752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0888" y="568684"/>
              <a:ext cx="2497559" cy="434471"/>
            </a:xfrm>
            <a:prstGeom prst="rect">
              <a:avLst/>
            </a:prstGeom>
          </p:spPr>
        </p:pic>
        <p:pic>
          <p:nvPicPr>
            <p:cNvPr id="6" name="Picture 2" descr="https://www.absolute.com/%7E/media/Commercial/images/logos/absolute-software/absolute-stacked-color.ashx?h=144&amp;w=450&amp;la=en-GB"/>
            <p:cNvPicPr>
              <a:picLocks noChangeAspect="1" noChangeArrowheads="1"/>
            </p:cNvPicPr>
            <p:nvPr/>
          </p:nvPicPr>
          <p:blipFill rotWithShape="1">
            <a:blip r:embed="rId5">
              <a:biLevel thresh="25000"/>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l="6220" r="3897"/>
            <a:stretch/>
          </p:blipFill>
          <p:spPr bwMode="auto">
            <a:xfrm>
              <a:off x="344396" y="519885"/>
              <a:ext cx="2009805" cy="715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homburger-consulting.de/images/stories/content/baramundi/Firmenlogo.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905270" y="540617"/>
              <a:ext cx="2546314" cy="5649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79437" y="1673595"/>
            <a:ext cx="11481398" cy="872315"/>
            <a:chOff x="579437" y="1673595"/>
            <a:chExt cx="11481398" cy="872315"/>
          </a:xfrm>
        </p:grpSpPr>
        <p:pic>
          <p:nvPicPr>
            <p:cNvPr id="4" name="Picture 3"/>
            <p:cNvPicPr>
              <a:picLocks noChangeAspect="1"/>
            </p:cNvPicPr>
            <p:nvPr/>
          </p:nvPicPr>
          <p:blipFill>
            <a:blip r:embed="rId9"/>
            <a:stretch>
              <a:fillRect/>
            </a:stretch>
          </p:blipFill>
          <p:spPr>
            <a:xfrm>
              <a:off x="579437" y="1951450"/>
              <a:ext cx="1611755" cy="570603"/>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80655" y="2042394"/>
              <a:ext cx="2590800" cy="355932"/>
            </a:xfrm>
            <a:prstGeom prst="rect">
              <a:avLst/>
            </a:prstGeom>
          </p:spPr>
        </p:pic>
        <p:pic>
          <p:nvPicPr>
            <p:cNvPr id="12" name="Picture 10" descr="http://www.cosn.org/sites/default/files/Lightspeed-Primary-CMYK.pn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l="3412" t="7904" r="3454" b="12755"/>
            <a:stretch/>
          </p:blipFill>
          <p:spPr bwMode="auto">
            <a:xfrm>
              <a:off x="6360918" y="1673595"/>
              <a:ext cx="2499405" cy="8723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xmas.matrix42.com/public/img/logo-matrix42.png"/>
            <p:cNvPicPr>
              <a:picLocks noChangeAspect="1" noChangeArrowheads="1"/>
            </p:cNvPicPr>
            <p:nvPr/>
          </p:nvPicPr>
          <p:blipFill>
            <a:blip r:embed="rId13">
              <a:biLevel thresh="25000"/>
              <a:extLst>
                <a:ext uri="{28A0092B-C50C-407E-A947-70E740481C1C}">
                  <a14:useLocalDpi xmlns:a14="http://schemas.microsoft.com/office/drawing/2010/main" val="0"/>
                </a:ext>
              </a:extLst>
            </a:blip>
            <a:srcRect/>
            <a:stretch>
              <a:fillRect/>
            </a:stretch>
          </p:blipFill>
          <p:spPr bwMode="auto">
            <a:xfrm>
              <a:off x="9649785" y="1928847"/>
              <a:ext cx="2411050" cy="5200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375640" y="4577157"/>
            <a:ext cx="11685195" cy="580207"/>
            <a:chOff x="406884" y="3588958"/>
            <a:chExt cx="11685195" cy="580207"/>
          </a:xfrm>
        </p:grpSpPr>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39737" y="3588958"/>
              <a:ext cx="2552342" cy="580207"/>
            </a:xfrm>
            <a:prstGeom prst="rect">
              <a:avLst/>
            </a:prstGeom>
          </p:spPr>
        </p:pic>
        <p:pic>
          <p:nvPicPr>
            <p:cNvPr id="16" name="Picture 15"/>
            <p:cNvPicPr>
              <a:picLocks noChangeAspect="1"/>
            </p:cNvPicPr>
            <p:nvPr/>
          </p:nvPicPr>
          <p:blipFill rotWithShape="1">
            <a:blip r:embed="rId15">
              <a:extLst>
                <a:ext uri="{28A0092B-C50C-407E-A947-70E740481C1C}">
                  <a14:useLocalDpi xmlns:a14="http://schemas.microsoft.com/office/drawing/2010/main" val="0"/>
                </a:ext>
              </a:extLst>
            </a:blip>
            <a:srcRect l="4944" t="19496" r="4944" b="20241"/>
            <a:stretch/>
          </p:blipFill>
          <p:spPr>
            <a:xfrm>
              <a:off x="406884" y="3614056"/>
              <a:ext cx="3555516" cy="530011"/>
            </a:xfrm>
            <a:prstGeom prst="rect">
              <a:avLst/>
            </a:prstGeom>
            <a:solidFill>
              <a:srgbClr val="00188F"/>
            </a:solidFill>
          </p:spPr>
        </p:pic>
        <p:pic>
          <p:nvPicPr>
            <p:cNvPr id="17" name="Picture 16"/>
            <p:cNvPicPr>
              <a:picLocks noChangeAspect="1"/>
            </p:cNvPicPr>
            <p:nvPr/>
          </p:nvPicPr>
          <p:blipFill rotWithShape="1">
            <a:blip r:embed="rId16">
              <a:extLst>
                <a:ext uri="{28A0092B-C50C-407E-A947-70E740481C1C}">
                  <a14:useLocalDpi xmlns:a14="http://schemas.microsoft.com/office/drawing/2010/main" val="0"/>
                </a:ext>
              </a:extLst>
            </a:blip>
            <a:srcRect l="3891" t="20667" r="4024" b="14491"/>
            <a:stretch/>
          </p:blipFill>
          <p:spPr>
            <a:xfrm>
              <a:off x="4343191" y="3614056"/>
              <a:ext cx="4815756" cy="530011"/>
            </a:xfrm>
            <a:prstGeom prst="rect">
              <a:avLst/>
            </a:prstGeom>
          </p:spPr>
        </p:pic>
      </p:grpSp>
      <p:grpSp>
        <p:nvGrpSpPr>
          <p:cNvPr id="9" name="Group 8"/>
          <p:cNvGrpSpPr/>
          <p:nvPr/>
        </p:nvGrpSpPr>
        <p:grpSpPr>
          <a:xfrm>
            <a:off x="460651" y="5579515"/>
            <a:ext cx="11515172" cy="927006"/>
            <a:chOff x="460651" y="5579515"/>
            <a:chExt cx="11515172" cy="927006"/>
          </a:xfrm>
        </p:grpSpPr>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20888" y="5793855"/>
              <a:ext cx="2554935" cy="712666"/>
            </a:xfrm>
            <a:prstGeom prst="rect">
              <a:avLst/>
            </a:prstGeom>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23880" y="6049621"/>
              <a:ext cx="2734781" cy="456900"/>
            </a:xfrm>
            <a:prstGeom prst="rect">
              <a:avLst/>
            </a:prstGeom>
          </p:spPr>
        </p:pic>
        <p:pic>
          <p:nvPicPr>
            <p:cNvPr id="20" name="Picture 14" descr="https://www.btexx.de/sites/default/files/styles/dd_image_divide_by_two/public/images/references/logo_btexx-referenz_sap.png?itok=OavxQv1H"/>
            <p:cNvPicPr>
              <a:picLocks noChangeAspect="1" noChangeArrowheads="1"/>
            </p:cNvPicPr>
            <p:nvPr/>
          </p:nvPicPr>
          <p:blipFill rotWithShape="1">
            <a:blip r:embed="rId19">
              <a:extLst>
                <a:ext uri="{28A0092B-C50C-407E-A947-70E740481C1C}">
                  <a14:useLocalDpi xmlns:a14="http://schemas.microsoft.com/office/drawing/2010/main" val="0"/>
                </a:ext>
              </a:extLst>
            </a:blip>
            <a:srcRect l="23138" t="23828" r="20154" b="29253"/>
            <a:stretch/>
          </p:blipFill>
          <p:spPr bwMode="auto">
            <a:xfrm>
              <a:off x="460651" y="5579515"/>
              <a:ext cx="1746246" cy="9270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http://www.soti.net/kindle/images/logo.png"/>
            <p:cNvPicPr>
              <a:picLocks noChangeAspect="1" noChangeArrowheads="1"/>
            </p:cNvPicPr>
            <p:nvPr/>
          </p:nvPicPr>
          <p:blipFill>
            <a:blip r:embed="rId20">
              <a:biLevel thresh="25000"/>
              <a:extLst>
                <a:ext uri="{BEBA8EAE-BF5A-486C-A8C5-ECC9F3942E4B}">
                  <a14:imgProps xmlns:a14="http://schemas.microsoft.com/office/drawing/2010/main">
                    <a14:imgLayer r:embed="rId2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375644" y="5997350"/>
              <a:ext cx="2328262" cy="509171"/>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itle 3"/>
          <p:cNvSpPr>
            <a:spLocks noGrp="1"/>
          </p:cNvSpPr>
          <p:nvPr>
            <p:ph type="title"/>
          </p:nvPr>
        </p:nvSpPr>
        <p:spPr>
          <a:xfrm>
            <a:off x="274639" y="2704131"/>
            <a:ext cx="11889564" cy="1737239"/>
          </a:xfrm>
          <a:solidFill>
            <a:srgbClr val="00188F"/>
          </a:solidFill>
        </p:spPr>
        <p:txBody>
          <a:bodyPr anchor="ctr"/>
          <a:lstStyle/>
          <a:p>
            <a:pPr algn="ctr"/>
            <a:r>
              <a:rPr lang="en-US" sz="9600" b="1" dirty="0" smtClean="0">
                <a:solidFill>
                  <a:srgbClr val="0078D7"/>
                </a:solidFill>
                <a:latin typeface="+mn-lt"/>
              </a:rPr>
              <a:t>THANK YOU</a:t>
            </a:r>
            <a:endParaRPr lang="en-US" sz="9600" b="1" dirty="0">
              <a:solidFill>
                <a:srgbClr val="0078D7"/>
              </a:solidFill>
              <a:latin typeface="+mn-lt"/>
            </a:endParaRPr>
          </a:p>
        </p:txBody>
      </p:sp>
    </p:spTree>
    <p:extLst>
      <p:ext uri="{BB962C8B-B14F-4D97-AF65-F5344CB8AC3E}">
        <p14:creationId xmlns:p14="http://schemas.microsoft.com/office/powerpoint/2010/main" val="11217428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Session code: 3-654</a:t>
            </a:r>
            <a:endParaRPr lang="en-US" dirty="0"/>
          </a:p>
        </p:txBody>
      </p:sp>
      <p:sp>
        <p:nvSpPr>
          <p:cNvPr id="2" name="Title 1"/>
          <p:cNvSpPr>
            <a:spLocks noGrp="1"/>
          </p:cNvSpPr>
          <p:nvPr>
            <p:ph type="title"/>
          </p:nvPr>
        </p:nvSpPr>
        <p:spPr>
          <a:xfrm>
            <a:off x="274703" y="2278062"/>
            <a:ext cx="12039534" cy="1837298"/>
          </a:xfrm>
        </p:spPr>
        <p:txBody>
          <a:bodyPr/>
          <a:lstStyle/>
          <a:p>
            <a:r>
              <a:rPr lang="en-US" b="1" dirty="0" smtClean="0"/>
              <a:t>Windows 10 : Managing </a:t>
            </a:r>
            <a:r>
              <a:rPr lang="en-US" b="1" dirty="0"/>
              <a:t>Mobile Devices and </a:t>
            </a:r>
            <a:r>
              <a:rPr lang="en-US" b="1" dirty="0" smtClean="0"/>
              <a:t>Applications </a:t>
            </a:r>
            <a:r>
              <a:rPr lang="en-US" b="1" dirty="0"/>
              <a:t>in an </a:t>
            </a:r>
            <a:r>
              <a:rPr lang="en-US" b="1" dirty="0" smtClean="0"/>
              <a:t>Enterprise                                                                                             </a:t>
            </a:r>
            <a:endParaRPr lang="en-US" dirty="0"/>
          </a:p>
        </p:txBody>
      </p:sp>
      <p:sp>
        <p:nvSpPr>
          <p:cNvPr id="3" name="Subtitle 2"/>
          <p:cNvSpPr>
            <a:spLocks noGrp="1"/>
          </p:cNvSpPr>
          <p:nvPr>
            <p:ph type="body" sz="quarter" idx="13"/>
          </p:nvPr>
        </p:nvSpPr>
        <p:spPr>
          <a:xfrm>
            <a:off x="274703" y="296862"/>
            <a:ext cx="4114735" cy="1520416"/>
          </a:xfrm>
        </p:spPr>
        <p:txBody>
          <a:bodyPr/>
          <a:lstStyle/>
          <a:p>
            <a:r>
              <a:rPr lang="en-US" dirty="0" smtClean="0"/>
              <a:t>Janani Vasudevan</a:t>
            </a:r>
          </a:p>
          <a:p>
            <a:r>
              <a:rPr lang="en-US" dirty="0" smtClean="0"/>
              <a:t>Senior Program Manager</a:t>
            </a:r>
          </a:p>
          <a:p>
            <a:endParaRPr lang="en-US" sz="1800" i="1" dirty="0" smtClean="0"/>
          </a:p>
          <a:p>
            <a:r>
              <a:rPr lang="en-US" sz="1800" i="1" dirty="0" smtClean="0"/>
              <a:t>Twitter</a:t>
            </a:r>
            <a:r>
              <a:rPr lang="en-US" sz="1800" i="1" dirty="0"/>
              <a:t>: @</a:t>
            </a:r>
            <a:r>
              <a:rPr lang="en-US" sz="1800" i="1" dirty="0" err="1" smtClean="0"/>
              <a:t>jananivasudevan</a:t>
            </a:r>
            <a:endParaRPr lang="en-US" sz="1800" i="1" dirty="0"/>
          </a:p>
        </p:txBody>
      </p:sp>
    </p:spTree>
    <p:extLst>
      <p:ext uri="{BB962C8B-B14F-4D97-AF65-F5344CB8AC3E}">
        <p14:creationId xmlns:p14="http://schemas.microsoft.com/office/powerpoint/2010/main" val="119540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102740" y="675769"/>
            <a:ext cx="7982897" cy="132365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5760" tIns="46637" rIns="365760" bIns="46637" numCol="1" rtlCol="0" anchor="ctr" anchorCtr="0" compatLnSpc="1">
            <a:prstTxWarp prst="textNoShape">
              <a:avLst/>
            </a:prstTxWarp>
          </a:bodyPr>
          <a:lstStyle/>
          <a:p>
            <a:pPr defTabSz="914277" fontAlgn="base">
              <a:lnSpc>
                <a:spcPct val="90000"/>
              </a:lnSpc>
              <a:spcBef>
                <a:spcPct val="0"/>
              </a:spcBef>
              <a:spcAft>
                <a:spcPct val="0"/>
              </a:spcAft>
            </a:pPr>
            <a:r>
              <a:rPr lang="en-US" sz="3200" spc="-100" dirty="0">
                <a:ln w="3175">
                  <a:noFill/>
                </a:ln>
                <a:solidFill>
                  <a:srgbClr val="FFFFFF"/>
                </a:solidFill>
                <a:latin typeface="Segoe UI Light"/>
                <a:cs typeface="Segoe UI" pitchFamily="34" charset="0"/>
              </a:rPr>
              <a:t>Evaluate Windows 10 </a:t>
            </a:r>
            <a:r>
              <a:rPr lang="en-US" sz="3200" spc="-100" dirty="0" smtClean="0">
                <a:ln w="3175">
                  <a:noFill/>
                </a:ln>
                <a:solidFill>
                  <a:srgbClr val="FFFFFF"/>
                </a:solidFill>
                <a:latin typeface="Segoe UI Light"/>
                <a:cs typeface="Segoe UI" pitchFamily="34" charset="0"/>
              </a:rPr>
              <a:t>insider preview builds </a:t>
            </a:r>
            <a:r>
              <a:rPr lang="en-US" sz="3200" spc="-100" dirty="0" smtClean="0">
                <a:ln w="3175">
                  <a:noFill/>
                </a:ln>
                <a:gradFill>
                  <a:gsLst>
                    <a:gs pos="100000">
                      <a:srgbClr val="404040"/>
                    </a:gs>
                    <a:gs pos="0">
                      <a:srgbClr val="404040"/>
                    </a:gs>
                  </a:gsLst>
                  <a:lin ang="5400000" scaled="0"/>
                </a:gradFill>
                <a:latin typeface="Segoe UI Light"/>
                <a:cs typeface="Segoe UI" pitchFamily="34" charset="0"/>
                <a:hlinkClick r:id="rId3"/>
              </a:rPr>
              <a:t>http://aka.ms/apf9wk</a:t>
            </a:r>
            <a:r>
              <a:rPr lang="en-US" sz="3200" spc="-100" dirty="0" smtClean="0">
                <a:ln w="3175">
                  <a:noFill/>
                </a:ln>
                <a:gradFill>
                  <a:gsLst>
                    <a:gs pos="100000">
                      <a:srgbClr val="404040"/>
                    </a:gs>
                    <a:gs pos="0">
                      <a:srgbClr val="404040"/>
                    </a:gs>
                  </a:gsLst>
                  <a:lin ang="5400000" scaled="0"/>
                </a:gradFill>
                <a:latin typeface="Segoe UI Light"/>
                <a:cs typeface="Segoe UI" pitchFamily="34" charset="0"/>
              </a:rPr>
              <a:t> </a:t>
            </a:r>
            <a:endParaRPr lang="en-US" sz="3600" spc="-100" dirty="0">
              <a:ln w="3175">
                <a:noFill/>
              </a:ln>
              <a:gradFill>
                <a:gsLst>
                  <a:gs pos="100000">
                    <a:srgbClr val="404040"/>
                  </a:gs>
                  <a:gs pos="0">
                    <a:srgbClr val="404040"/>
                  </a:gs>
                </a:gsLst>
                <a:lin ang="5400000" scaled="0"/>
              </a:gradFill>
              <a:latin typeface="Segoe UI Light"/>
              <a:cs typeface="Segoe UI" pitchFamily="34" charset="0"/>
            </a:endParaRPr>
          </a:p>
        </p:txBody>
      </p:sp>
      <p:sp>
        <p:nvSpPr>
          <p:cNvPr id="25" name="Rectangle 24"/>
          <p:cNvSpPr/>
          <p:nvPr/>
        </p:nvSpPr>
        <p:spPr bwMode="auto">
          <a:xfrm>
            <a:off x="4102740" y="2115548"/>
            <a:ext cx="7982897" cy="132365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6637" rIns="365760" bIns="46637" numCol="1" spcCol="0" rtlCol="0" fromWordArt="0" anchor="ctr" anchorCtr="0" forceAA="0" compatLnSpc="1">
            <a:prstTxWarp prst="textNoShape">
              <a:avLst/>
            </a:prstTxWarp>
            <a:noAutofit/>
          </a:bodyPr>
          <a:lstStyle/>
          <a:p>
            <a:pPr defTabSz="914277" fontAlgn="base">
              <a:lnSpc>
                <a:spcPct val="90000"/>
              </a:lnSpc>
              <a:spcBef>
                <a:spcPct val="0"/>
              </a:spcBef>
              <a:spcAft>
                <a:spcPct val="0"/>
              </a:spcAft>
            </a:pPr>
            <a:r>
              <a:rPr lang="en-US" sz="3200" spc="-100" dirty="0">
                <a:ln w="3175">
                  <a:noFill/>
                </a:ln>
                <a:solidFill>
                  <a:srgbClr val="FFFFFF"/>
                </a:solidFill>
                <a:latin typeface="Segoe UI Light"/>
                <a:cs typeface="Segoe UI" pitchFamily="34" charset="0"/>
              </a:rPr>
              <a:t>Talk to your MDM server vendor about Windows 10 support</a:t>
            </a:r>
          </a:p>
        </p:txBody>
      </p:sp>
      <p:sp>
        <p:nvSpPr>
          <p:cNvPr id="26" name="Rectangle 25"/>
          <p:cNvSpPr/>
          <p:nvPr/>
        </p:nvSpPr>
        <p:spPr bwMode="auto">
          <a:xfrm>
            <a:off x="4102740" y="3555326"/>
            <a:ext cx="7982897" cy="132365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6637" rIns="365760" bIns="46637" numCol="1" spcCol="0" rtlCol="0" fromWordArt="0" anchor="ctr" anchorCtr="0" forceAA="0" compatLnSpc="1">
            <a:prstTxWarp prst="textNoShape">
              <a:avLst/>
            </a:prstTxWarp>
            <a:noAutofit/>
          </a:bodyPr>
          <a:lstStyle/>
          <a:p>
            <a:pPr defTabSz="914277" fontAlgn="base">
              <a:lnSpc>
                <a:spcPct val="90000"/>
              </a:lnSpc>
              <a:spcBef>
                <a:spcPct val="0"/>
              </a:spcBef>
              <a:spcAft>
                <a:spcPct val="0"/>
              </a:spcAft>
            </a:pPr>
            <a:r>
              <a:rPr lang="en-US" sz="3200" spc="-100" dirty="0">
                <a:ln w="3175">
                  <a:noFill/>
                </a:ln>
                <a:solidFill>
                  <a:srgbClr val="FFFFFF"/>
                </a:solidFill>
                <a:latin typeface="Segoe UI Light"/>
                <a:cs typeface="Segoe UI" pitchFamily="34" charset="0"/>
              </a:rPr>
              <a:t>Develop Windows applications for your Enterprise needs</a:t>
            </a:r>
          </a:p>
        </p:txBody>
      </p:sp>
      <p:sp>
        <p:nvSpPr>
          <p:cNvPr id="27" name="Rectangle 26"/>
          <p:cNvSpPr/>
          <p:nvPr/>
        </p:nvSpPr>
        <p:spPr bwMode="auto">
          <a:xfrm>
            <a:off x="4102740" y="4995105"/>
            <a:ext cx="7982897" cy="132365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6637" rIns="365760" bIns="46637" numCol="1" spcCol="0" rtlCol="0" fromWordArt="0" anchor="ctr" anchorCtr="0" forceAA="0" compatLnSpc="1">
            <a:prstTxWarp prst="textNoShape">
              <a:avLst/>
            </a:prstTxWarp>
            <a:noAutofit/>
          </a:bodyPr>
          <a:lstStyle/>
          <a:p>
            <a:pPr defTabSz="914277" fontAlgn="base">
              <a:lnSpc>
                <a:spcPct val="90000"/>
              </a:lnSpc>
              <a:spcBef>
                <a:spcPct val="0"/>
              </a:spcBef>
              <a:spcAft>
                <a:spcPct val="0"/>
              </a:spcAft>
            </a:pPr>
            <a:r>
              <a:rPr lang="en-US" sz="3200" spc="-100" dirty="0" smtClean="0">
                <a:ln w="3175">
                  <a:noFill/>
                </a:ln>
                <a:solidFill>
                  <a:srgbClr val="FFFFFF"/>
                </a:solidFill>
                <a:latin typeface="Segoe UI Light"/>
                <a:cs typeface="Segoe UI" pitchFamily="34" charset="0"/>
              </a:rPr>
              <a:t>Let us know your feedback!</a:t>
            </a:r>
          </a:p>
          <a:p>
            <a:pPr defTabSz="914277" fontAlgn="base">
              <a:lnSpc>
                <a:spcPct val="90000"/>
              </a:lnSpc>
              <a:spcBef>
                <a:spcPct val="0"/>
              </a:spcBef>
              <a:spcAft>
                <a:spcPct val="0"/>
              </a:spcAft>
            </a:pPr>
            <a:r>
              <a:rPr lang="en-US" sz="3200" spc="-100" dirty="0" smtClean="0">
                <a:ln w="3175">
                  <a:noFill/>
                </a:ln>
                <a:gradFill>
                  <a:gsLst>
                    <a:gs pos="100000">
                      <a:srgbClr val="404040"/>
                    </a:gs>
                    <a:gs pos="0">
                      <a:srgbClr val="404040"/>
                    </a:gs>
                  </a:gsLst>
                  <a:lin ang="5400000" scaled="0"/>
                </a:gradFill>
                <a:latin typeface="Segoe UI Light"/>
                <a:cs typeface="Segoe UI" pitchFamily="34" charset="0"/>
                <a:hlinkClick r:id="rId4"/>
              </a:rPr>
              <a:t>http://windows.uservoice.com</a:t>
            </a:r>
            <a:r>
              <a:rPr lang="en-US" sz="3200" spc="-100" dirty="0" smtClean="0">
                <a:ln w="3175">
                  <a:noFill/>
                </a:ln>
                <a:gradFill>
                  <a:gsLst>
                    <a:gs pos="100000">
                      <a:srgbClr val="404040"/>
                    </a:gs>
                    <a:gs pos="0">
                      <a:srgbClr val="404040"/>
                    </a:gs>
                  </a:gsLst>
                  <a:lin ang="5400000" scaled="0"/>
                </a:gradFill>
                <a:latin typeface="Segoe UI Light"/>
                <a:cs typeface="Segoe UI" pitchFamily="34" charset="0"/>
              </a:rPr>
              <a:t> </a:t>
            </a:r>
            <a:endParaRPr lang="en-US" sz="3200" spc="-100" dirty="0">
              <a:ln w="3175">
                <a:noFill/>
              </a:ln>
              <a:gradFill>
                <a:gsLst>
                  <a:gs pos="100000">
                    <a:srgbClr val="404040"/>
                  </a:gs>
                  <a:gs pos="0">
                    <a:srgbClr val="404040"/>
                  </a:gs>
                </a:gsLst>
                <a:lin ang="5400000" scaled="0"/>
              </a:gradFill>
              <a:latin typeface="Segoe UI Light"/>
              <a:cs typeface="Segoe UI" pitchFamily="34" charset="0"/>
            </a:endParaRPr>
          </a:p>
        </p:txBody>
      </p:sp>
      <p:grpSp>
        <p:nvGrpSpPr>
          <p:cNvPr id="4" name="Group 3"/>
          <p:cNvGrpSpPr/>
          <p:nvPr/>
        </p:nvGrpSpPr>
        <p:grpSpPr>
          <a:xfrm>
            <a:off x="2502" y="-1"/>
            <a:ext cx="4148314" cy="6994525"/>
            <a:chOff x="2502" y="-1"/>
            <a:chExt cx="4148314" cy="6994525"/>
          </a:xfrm>
        </p:grpSpPr>
        <p:sp>
          <p:nvSpPr>
            <p:cNvPr id="83" name="Rectangle 82"/>
            <p:cNvSpPr/>
            <p:nvPr/>
          </p:nvSpPr>
          <p:spPr bwMode="auto">
            <a:xfrm>
              <a:off x="2502" y="-1"/>
              <a:ext cx="410023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84" name="Title 1"/>
            <p:cNvSpPr txBox="1">
              <a:spLocks/>
            </p:cNvSpPr>
            <p:nvPr/>
          </p:nvSpPr>
          <p:spPr>
            <a:xfrm>
              <a:off x="329733" y="878880"/>
              <a:ext cx="3821083" cy="830997"/>
            </a:xfrm>
            <a:prstGeom prst="rect">
              <a:avLst/>
            </a:prstGeom>
          </p:spPr>
          <p:txBody>
            <a:bodyPr vert="horz" wrap="square" lIns="0" tIns="0" rIns="0" bIns="0" rtlCol="0" anchor="b">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r>
                <a:rPr sz="6000" smtClean="0">
                  <a:solidFill>
                    <a:srgbClr val="FFFFFF"/>
                  </a:solidFill>
                  <a:latin typeface="Segoe UI Light"/>
                  <a:cs typeface="Segoe UI" pitchFamily="34" charset="0"/>
                </a:rPr>
                <a:t>Next Steps</a:t>
              </a:r>
              <a:endParaRPr sz="6000">
                <a:solidFill>
                  <a:srgbClr val="FFFFFF"/>
                </a:solidFill>
                <a:latin typeface="Segoe UI Light"/>
                <a:cs typeface="Segoe UI" pitchFamily="34" charset="0"/>
              </a:endParaRPr>
            </a:p>
          </p:txBody>
        </p:sp>
      </p:grpSp>
    </p:spTree>
    <p:extLst>
      <p:ext uri="{BB962C8B-B14F-4D97-AF65-F5344CB8AC3E}">
        <p14:creationId xmlns:p14="http://schemas.microsoft.com/office/powerpoint/2010/main" val="409114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0-#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0-#ppt_w/2"/>
                                          </p:val>
                                        </p:tav>
                                        <p:tav tm="100000">
                                          <p:val>
                                            <p:strVal val="#ppt_x"/>
                                          </p:val>
                                        </p:tav>
                                      </p:tavLst>
                                    </p:anim>
                                    <p:anim calcmode="lin" valueType="num">
                                      <p:cBhvr additive="base">
                                        <p:cTn id="16" dur="75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6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0-#ppt_w/2"/>
                                          </p:val>
                                        </p:tav>
                                        <p:tav tm="100000">
                                          <p:val>
                                            <p:strVal val="#ppt_x"/>
                                          </p:val>
                                        </p:tav>
                                      </p:tavLst>
                                    </p:anim>
                                    <p:anim calcmode="lin" valueType="num">
                                      <p:cBhvr additive="base">
                                        <p:cTn id="20" dur="7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9" y="1058862"/>
            <a:ext cx="12039598" cy="5299912"/>
          </a:xfrm>
        </p:spPr>
        <p:txBody>
          <a:bodyPr/>
          <a:lstStyle/>
          <a:p>
            <a:pPr marL="0" indent="0">
              <a:buNone/>
            </a:pPr>
            <a:r>
              <a:rPr lang="en-US" sz="3200" dirty="0" smtClean="0"/>
              <a:t>Related sessions here @ </a:t>
            </a:r>
            <a:r>
              <a:rPr lang="en-US" sz="3200" dirty="0" smtClean="0">
                <a:hlinkClick r:id="rId3" action="ppaction://hlinkfile"/>
              </a:rPr>
              <a:t>\\Build</a:t>
            </a:r>
            <a:endParaRPr lang="en-US" sz="3200" dirty="0" smtClean="0"/>
          </a:p>
          <a:p>
            <a:pPr marL="0" indent="0">
              <a:buNone/>
            </a:pPr>
            <a:r>
              <a:rPr lang="en-US" sz="2000" dirty="0"/>
              <a:t> </a:t>
            </a:r>
            <a:r>
              <a:rPr lang="en-US" sz="2000" dirty="0" smtClean="0"/>
              <a:t>        </a:t>
            </a:r>
            <a:r>
              <a:rPr lang="en-US" sz="2000" b="1" dirty="0"/>
              <a:t>639</a:t>
            </a:r>
            <a:r>
              <a:rPr lang="en-US" sz="2000" dirty="0"/>
              <a:t> | April 29 | 15.30 | Anoosh Saboori &amp; Mike Stephens | Microsoft Passport &amp; Windows </a:t>
            </a:r>
            <a:r>
              <a:rPr lang="en-US" sz="2000" dirty="0" smtClean="0"/>
              <a:t>Hello</a:t>
            </a:r>
          </a:p>
          <a:p>
            <a:pPr marL="0" indent="0">
              <a:buNone/>
            </a:pPr>
            <a:r>
              <a:rPr lang="en-US" sz="2000" b="1" dirty="0" smtClean="0"/>
              <a:t>         662 </a:t>
            </a:r>
            <a:r>
              <a:rPr lang="en-US" sz="2000" dirty="0" smtClean="0"/>
              <a:t>| April 30 | 11:30 | Derek Adam | </a:t>
            </a:r>
            <a:r>
              <a:rPr lang="en-US" sz="2000" dirty="0"/>
              <a:t>Enterprise Data </a:t>
            </a:r>
            <a:r>
              <a:rPr lang="en-US" sz="2000" dirty="0" smtClean="0"/>
              <a:t>Protection</a:t>
            </a:r>
          </a:p>
          <a:p>
            <a:pPr marL="0" indent="0">
              <a:buNone/>
            </a:pPr>
            <a:r>
              <a:rPr lang="en-US" sz="2000" dirty="0" smtClean="0"/>
              <a:t>         [VIDEO SESSION] Aman Arneja </a:t>
            </a:r>
            <a:r>
              <a:rPr lang="en-US" sz="2000" dirty="0"/>
              <a:t>| Secure Enterprise Network Access and VPN platform enhancements </a:t>
            </a:r>
            <a:endParaRPr lang="en-US" sz="2000" dirty="0" smtClean="0"/>
          </a:p>
          <a:p>
            <a:pPr marL="0" indent="0">
              <a:buNone/>
            </a:pPr>
            <a:endParaRPr lang="en-US" sz="3200" dirty="0" smtClean="0"/>
          </a:p>
          <a:p>
            <a:pPr marL="0" indent="0">
              <a:buNone/>
            </a:pPr>
            <a:r>
              <a:rPr lang="en-US" sz="3200" dirty="0" smtClean="0"/>
              <a:t>Sessions @ Microsoft Ignite </a:t>
            </a:r>
            <a:r>
              <a:rPr lang="en-US" sz="2000" i="1" dirty="0" smtClean="0"/>
              <a:t>(video recording available online)</a:t>
            </a:r>
            <a:endParaRPr lang="en-US" sz="2000" i="1" dirty="0"/>
          </a:p>
          <a:p>
            <a:pPr marL="0" indent="0">
              <a:buNone/>
            </a:pPr>
            <a:r>
              <a:rPr lang="en-US" sz="2000" dirty="0"/>
              <a:t> </a:t>
            </a:r>
            <a:r>
              <a:rPr lang="en-US" sz="2000" dirty="0" smtClean="0"/>
              <a:t>        May 6 | 13:30 | John </a:t>
            </a:r>
            <a:r>
              <a:rPr lang="en-US" sz="2000" dirty="0"/>
              <a:t>Vintzel | Windows 10 Universal App Deployment for Enterprises </a:t>
            </a:r>
            <a:r>
              <a:rPr lang="en-US" sz="2000" b="1" dirty="0"/>
              <a:t>[</a:t>
            </a:r>
            <a:r>
              <a:rPr lang="en-US" sz="2000" dirty="0">
                <a:hlinkClick r:id="rId4"/>
              </a:rPr>
              <a:t>Link</a:t>
            </a:r>
            <a:r>
              <a:rPr lang="en-US" sz="2000" b="1" dirty="0"/>
              <a:t>]</a:t>
            </a:r>
          </a:p>
          <a:p>
            <a:pPr marL="0" indent="0">
              <a:buNone/>
            </a:pPr>
            <a:r>
              <a:rPr lang="en-US" sz="2000" dirty="0"/>
              <a:t> </a:t>
            </a:r>
            <a:r>
              <a:rPr lang="en-US" sz="2000" dirty="0" smtClean="0"/>
              <a:t>        </a:t>
            </a:r>
            <a:r>
              <a:rPr lang="en-US" sz="2000" dirty="0"/>
              <a:t>May 6 | 13:30 | Jason Githens | Managing Windows 10 with Microsoft Intune and SCCM</a:t>
            </a:r>
            <a:r>
              <a:rPr lang="en-US" sz="2000" b="1" dirty="0"/>
              <a:t> </a:t>
            </a:r>
            <a:r>
              <a:rPr lang="en-US" sz="2000" dirty="0"/>
              <a:t>[</a:t>
            </a:r>
            <a:r>
              <a:rPr lang="en-US" sz="2000" dirty="0">
                <a:hlinkClick r:id="rId5"/>
              </a:rPr>
              <a:t>Link</a:t>
            </a:r>
            <a:r>
              <a:rPr lang="en-US" sz="2000" dirty="0"/>
              <a:t>]</a:t>
            </a:r>
            <a:endParaRPr lang="en-US" sz="2000" dirty="0" smtClean="0"/>
          </a:p>
          <a:p>
            <a:pPr marL="0" indent="0">
              <a:buNone/>
            </a:pPr>
            <a:r>
              <a:rPr lang="en-US" sz="2000" dirty="0">
                <a:gradFill>
                  <a:gsLst>
                    <a:gs pos="1250">
                      <a:srgbClr val="404040"/>
                    </a:gs>
                    <a:gs pos="100000">
                      <a:srgbClr val="404040"/>
                    </a:gs>
                  </a:gsLst>
                  <a:lin ang="5400000" scaled="0"/>
                </a:gradFill>
              </a:rPr>
              <a:t> </a:t>
            </a:r>
            <a:r>
              <a:rPr lang="en-US" sz="2000" dirty="0" smtClean="0">
                <a:gradFill>
                  <a:gsLst>
                    <a:gs pos="1250">
                      <a:srgbClr val="404040"/>
                    </a:gs>
                    <a:gs pos="100000">
                      <a:srgbClr val="404040"/>
                    </a:gs>
                  </a:gsLst>
                  <a:lin ang="5400000" scaled="0"/>
                </a:gradFill>
              </a:rPr>
              <a:t>        May 7 | 10:45 | Vladimir </a:t>
            </a:r>
            <a:r>
              <a:rPr lang="en-US" sz="2000" dirty="0">
                <a:gradFill>
                  <a:gsLst>
                    <a:gs pos="1250">
                      <a:srgbClr val="404040"/>
                    </a:gs>
                    <a:gs pos="100000">
                      <a:srgbClr val="404040"/>
                    </a:gs>
                  </a:gsLst>
                  <a:lin ang="5400000" scaled="0"/>
                </a:gradFill>
              </a:rPr>
              <a:t>Holostov | Provisioning Windows 10 Devices with New Tools [</a:t>
            </a:r>
            <a:r>
              <a:rPr lang="en-US" sz="2000" dirty="0">
                <a:gradFill>
                  <a:gsLst>
                    <a:gs pos="1250">
                      <a:srgbClr val="404040"/>
                    </a:gs>
                    <a:gs pos="100000">
                      <a:srgbClr val="404040"/>
                    </a:gs>
                  </a:gsLst>
                  <a:lin ang="5400000" scaled="0"/>
                </a:gradFill>
                <a:hlinkClick r:id="rId6"/>
              </a:rPr>
              <a:t>Link</a:t>
            </a:r>
            <a:r>
              <a:rPr lang="en-US" sz="2000" dirty="0" smtClean="0">
                <a:gradFill>
                  <a:gsLst>
                    <a:gs pos="1250">
                      <a:srgbClr val="404040"/>
                    </a:gs>
                    <a:gs pos="100000">
                      <a:srgbClr val="404040"/>
                    </a:gs>
                  </a:gsLst>
                  <a:lin ang="5400000" scaled="0"/>
                </a:gradFill>
              </a:rPr>
              <a:t>]</a:t>
            </a:r>
          </a:p>
          <a:p>
            <a:pPr marL="0" indent="0">
              <a:buNone/>
            </a:pPr>
            <a:r>
              <a:rPr lang="en-US" sz="2000" b="1" dirty="0" smtClean="0">
                <a:gradFill>
                  <a:gsLst>
                    <a:gs pos="1250">
                      <a:srgbClr val="404040"/>
                    </a:gs>
                    <a:gs pos="100000">
                      <a:srgbClr val="404040"/>
                    </a:gs>
                  </a:gsLst>
                  <a:lin ang="5400000" scaled="0"/>
                </a:gradFill>
              </a:rPr>
              <a:t>         </a:t>
            </a:r>
            <a:r>
              <a:rPr lang="en-US" sz="2000" dirty="0"/>
              <a:t>May 7 | 13:30 | Tejas Patel | Using the Business Store Portal with Windows 10 Devices </a:t>
            </a:r>
            <a:r>
              <a:rPr lang="en-US" sz="2000" b="1" dirty="0"/>
              <a:t>[</a:t>
            </a:r>
            <a:r>
              <a:rPr lang="en-US" sz="2000" dirty="0">
                <a:hlinkClick r:id="rId7"/>
              </a:rPr>
              <a:t>Link</a:t>
            </a:r>
            <a:r>
              <a:rPr lang="en-US" sz="2000" b="1" dirty="0" smtClean="0"/>
              <a:t>]</a:t>
            </a:r>
            <a:endParaRPr lang="en-US" sz="2000" b="1" dirty="0">
              <a:gradFill>
                <a:gsLst>
                  <a:gs pos="1250">
                    <a:srgbClr val="404040"/>
                  </a:gs>
                  <a:gs pos="100000">
                    <a:srgbClr val="404040"/>
                  </a:gs>
                </a:gsLst>
                <a:lin ang="5400000" scaled="0"/>
              </a:gradFill>
            </a:endParaRPr>
          </a:p>
          <a:p>
            <a:pPr marL="0" indent="0">
              <a:buNone/>
            </a:pPr>
            <a:r>
              <a:rPr lang="en-US" sz="2000" dirty="0"/>
              <a:t> </a:t>
            </a:r>
            <a:r>
              <a:rPr lang="en-US" sz="2000" dirty="0" smtClean="0"/>
              <a:t>        May 7 | 13:30 | Yogesh </a:t>
            </a:r>
            <a:r>
              <a:rPr lang="en-US" sz="2000" dirty="0"/>
              <a:t>Mehta | Protecting your data with containers without boxing yourself in </a:t>
            </a:r>
            <a:r>
              <a:rPr lang="en-US" sz="2000" b="1" dirty="0" smtClean="0"/>
              <a:t>[</a:t>
            </a:r>
            <a:r>
              <a:rPr lang="en-US" sz="2000" dirty="0" smtClean="0">
                <a:hlinkClick r:id="rId8"/>
              </a:rPr>
              <a:t>Link</a:t>
            </a:r>
            <a:r>
              <a:rPr lang="en-US" sz="2000" b="1" dirty="0" smtClean="0"/>
              <a:t>]</a:t>
            </a:r>
          </a:p>
          <a:p>
            <a:pPr marL="0" indent="0">
              <a:buNone/>
            </a:pPr>
            <a:endParaRPr lang="en-US" sz="2000" b="1" dirty="0"/>
          </a:p>
          <a:p>
            <a:pPr marL="0" indent="0">
              <a:buNone/>
            </a:pPr>
            <a:r>
              <a:rPr lang="en-US" sz="3200" dirty="0" smtClean="0"/>
              <a:t>Windows </a:t>
            </a:r>
            <a:r>
              <a:rPr lang="en-US" sz="3200" dirty="0"/>
              <a:t>10 </a:t>
            </a:r>
            <a:r>
              <a:rPr lang="en-US" sz="3200" dirty="0" smtClean="0"/>
              <a:t>MDM documentation ONLINE </a:t>
            </a:r>
            <a:r>
              <a:rPr lang="en-US" sz="3200" dirty="0" smtClean="0">
                <a:hlinkClick r:id="rId9"/>
              </a:rPr>
              <a:t>http</a:t>
            </a:r>
            <a:r>
              <a:rPr lang="en-US" sz="3200" dirty="0">
                <a:hlinkClick r:id="rId9"/>
              </a:rPr>
              <a:t>://</a:t>
            </a:r>
            <a:r>
              <a:rPr lang="en-US" sz="3200" dirty="0" smtClean="0">
                <a:hlinkClick r:id="rId9"/>
              </a:rPr>
              <a:t>aka.ms/kw2vwj</a:t>
            </a:r>
            <a:r>
              <a:rPr lang="en-US" sz="3200" dirty="0" smtClean="0"/>
              <a:t> </a:t>
            </a:r>
            <a:endParaRPr lang="en-US" sz="2400" b="1" dirty="0"/>
          </a:p>
        </p:txBody>
      </p:sp>
      <p:sp>
        <p:nvSpPr>
          <p:cNvPr id="2" name="Title 1"/>
          <p:cNvSpPr>
            <a:spLocks noGrp="1"/>
          </p:cNvSpPr>
          <p:nvPr>
            <p:ph type="title"/>
          </p:nvPr>
        </p:nvSpPr>
        <p:spPr>
          <a:xfrm>
            <a:off x="272275" y="161058"/>
            <a:ext cx="11889564" cy="917575"/>
          </a:xfrm>
        </p:spPr>
        <p:txBody>
          <a:bodyPr/>
          <a:lstStyle/>
          <a:p>
            <a:r>
              <a:rPr lang="en-US" dirty="0" smtClean="0"/>
              <a:t>Resources!</a:t>
            </a:r>
            <a:endParaRPr lang="en-US" dirty="0"/>
          </a:p>
        </p:txBody>
      </p:sp>
    </p:spTree>
    <p:extLst>
      <p:ext uri="{BB962C8B-B14F-4D97-AF65-F5344CB8AC3E}">
        <p14:creationId xmlns:p14="http://schemas.microsoft.com/office/powerpoint/2010/main" val="343857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35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Managing Windows devices</a:t>
            </a:r>
            <a:endParaRPr lang="en-US" dirty="0"/>
          </a:p>
        </p:txBody>
      </p:sp>
      <p:sp>
        <p:nvSpPr>
          <p:cNvPr id="5" name="Text Placeholder 4"/>
          <p:cNvSpPr>
            <a:spLocks noGrp="1"/>
          </p:cNvSpPr>
          <p:nvPr>
            <p:ph type="body" sz="quarter" idx="10"/>
          </p:nvPr>
        </p:nvSpPr>
        <p:spPr>
          <a:xfrm>
            <a:off x="274640" y="1212849"/>
            <a:ext cx="5486399" cy="627864"/>
          </a:xfrm>
        </p:spPr>
        <p:txBody>
          <a:bodyPr/>
          <a:lstStyle/>
          <a:p>
            <a:r>
              <a:rPr lang="en-US" dirty="0" smtClean="0"/>
              <a:t>Challenges today</a:t>
            </a:r>
          </a:p>
        </p:txBody>
      </p:sp>
      <p:sp>
        <p:nvSpPr>
          <p:cNvPr id="6" name="Text Placeholder 5"/>
          <p:cNvSpPr>
            <a:spLocks noGrp="1"/>
          </p:cNvSpPr>
          <p:nvPr>
            <p:ph type="body" sz="quarter" idx="11"/>
          </p:nvPr>
        </p:nvSpPr>
        <p:spPr>
          <a:xfrm>
            <a:off x="6675440" y="1212849"/>
            <a:ext cx="5486399" cy="627864"/>
          </a:xfrm>
        </p:spPr>
        <p:txBody>
          <a:bodyPr/>
          <a:lstStyle/>
          <a:p>
            <a:r>
              <a:rPr lang="en-US" dirty="0" smtClean="0"/>
              <a:t>With Windows 10</a:t>
            </a:r>
          </a:p>
        </p:txBody>
      </p:sp>
      <p:sp>
        <p:nvSpPr>
          <p:cNvPr id="9" name="Rectangle 8"/>
          <p:cNvSpPr/>
          <p:nvPr/>
        </p:nvSpPr>
        <p:spPr bwMode="auto">
          <a:xfrm>
            <a:off x="427037" y="1969042"/>
            <a:ext cx="4726426" cy="804932"/>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0" rIns="93260" bIns="93260" numCol="1" spcCol="0" rtlCol="0" fromWordArt="0" anchor="t" anchorCtr="0" forceAA="0" compatLnSpc="1">
            <a:prstTxWarp prst="textNoShape">
              <a:avLst/>
            </a:prstTxWarp>
            <a:noAutofit/>
          </a:bodyPr>
          <a:lstStyle/>
          <a:p>
            <a:pPr defTabSz="932202" fontAlgn="base">
              <a:spcBef>
                <a:spcPct val="0"/>
              </a:spcBef>
              <a:spcAft>
                <a:spcPct val="0"/>
              </a:spcAft>
            </a:pPr>
            <a:endParaRPr lang="en-US" sz="1428" dirty="0" smtClean="0">
              <a:solidFill>
                <a:srgbClr val="FFFFFF"/>
              </a:solidFill>
              <a:ea typeface="Segoe UI" pitchFamily="34" charset="0"/>
              <a:cs typeface="Segoe UI" pitchFamily="34" charset="0"/>
            </a:endParaRPr>
          </a:p>
          <a:p>
            <a:pPr>
              <a:spcAft>
                <a:spcPts val="600"/>
              </a:spcAft>
            </a:pPr>
            <a:r>
              <a:rPr lang="en-US" sz="2400" dirty="0" smtClean="0">
                <a:solidFill>
                  <a:srgbClr val="FFFFFF"/>
                </a:solidFill>
                <a:latin typeface="Segoe UI Light"/>
              </a:rPr>
              <a:t>Lack of control for mobile devices</a:t>
            </a:r>
            <a:endParaRPr lang="en-US" sz="2400" dirty="0">
              <a:solidFill>
                <a:srgbClr val="FFFFFF"/>
              </a:solidFill>
              <a:latin typeface="Segoe UI Light"/>
            </a:endParaRPr>
          </a:p>
          <a:p>
            <a:pPr defTabSz="932202" fontAlgn="base">
              <a:spcBef>
                <a:spcPct val="0"/>
              </a:spcBef>
              <a:spcAft>
                <a:spcPct val="0"/>
              </a:spcAft>
            </a:pPr>
            <a:endParaRPr lang="en-US" sz="1428" dirty="0">
              <a:solidFill>
                <a:srgbClr val="FFFFFF"/>
              </a:solidFill>
              <a:ea typeface="Segoe UI" pitchFamily="34" charset="0"/>
              <a:cs typeface="Segoe UI" pitchFamily="34" charset="0"/>
            </a:endParaRPr>
          </a:p>
        </p:txBody>
      </p:sp>
      <p:sp>
        <p:nvSpPr>
          <p:cNvPr id="10" name="Rectangle 9"/>
          <p:cNvSpPr/>
          <p:nvPr/>
        </p:nvSpPr>
        <p:spPr bwMode="auto">
          <a:xfrm>
            <a:off x="427037" y="2980020"/>
            <a:ext cx="4726426" cy="804932"/>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0" rIns="93260" bIns="93260" numCol="1" spcCol="0" rtlCol="0" fromWordArt="0" anchor="t" anchorCtr="0" forceAA="0" compatLnSpc="1">
            <a:prstTxWarp prst="textNoShape">
              <a:avLst/>
            </a:prstTxWarp>
            <a:noAutofit/>
          </a:bodyPr>
          <a:lstStyle/>
          <a:p>
            <a:pPr defTabSz="932202" fontAlgn="base">
              <a:spcBef>
                <a:spcPct val="0"/>
              </a:spcBef>
              <a:spcAft>
                <a:spcPct val="0"/>
              </a:spcAft>
            </a:pPr>
            <a:endParaRPr lang="en-US" sz="1428" dirty="0" smtClean="0">
              <a:solidFill>
                <a:srgbClr val="FFFFFF"/>
              </a:solidFill>
              <a:ea typeface="Segoe UI" pitchFamily="34" charset="0"/>
              <a:cs typeface="Segoe UI" pitchFamily="34" charset="0"/>
            </a:endParaRPr>
          </a:p>
          <a:p>
            <a:pPr>
              <a:spcAft>
                <a:spcPts val="600"/>
              </a:spcAft>
            </a:pPr>
            <a:r>
              <a:rPr lang="en-US" sz="2400" dirty="0" smtClean="0">
                <a:solidFill>
                  <a:srgbClr val="FFFFFF"/>
                </a:solidFill>
                <a:latin typeface="Segoe UI Light"/>
              </a:rPr>
              <a:t>Different tools for phone </a:t>
            </a:r>
            <a:r>
              <a:rPr lang="en-US" sz="2400" dirty="0">
                <a:solidFill>
                  <a:srgbClr val="FFFFFF"/>
                </a:solidFill>
                <a:latin typeface="Segoe UI Light"/>
              </a:rPr>
              <a:t>&amp; </a:t>
            </a:r>
            <a:r>
              <a:rPr lang="en-US" sz="2400" dirty="0" smtClean="0">
                <a:solidFill>
                  <a:srgbClr val="FFFFFF"/>
                </a:solidFill>
                <a:latin typeface="Segoe UI Light"/>
              </a:rPr>
              <a:t>PC</a:t>
            </a:r>
            <a:endParaRPr lang="en-US" sz="2400" dirty="0">
              <a:solidFill>
                <a:srgbClr val="FFFFFF"/>
              </a:solidFill>
              <a:latin typeface="Segoe UI Light"/>
            </a:endParaRPr>
          </a:p>
          <a:p>
            <a:pPr defTabSz="932202" fontAlgn="base">
              <a:spcBef>
                <a:spcPct val="0"/>
              </a:spcBef>
              <a:spcAft>
                <a:spcPct val="0"/>
              </a:spcAft>
            </a:pPr>
            <a:endParaRPr lang="en-US" sz="1428" dirty="0">
              <a:solidFill>
                <a:srgbClr val="FFFFFF"/>
              </a:solidFill>
              <a:ea typeface="Segoe UI" pitchFamily="34" charset="0"/>
              <a:cs typeface="Segoe UI" pitchFamily="34" charset="0"/>
            </a:endParaRPr>
          </a:p>
        </p:txBody>
      </p:sp>
      <p:sp>
        <p:nvSpPr>
          <p:cNvPr id="11" name="Rectangle 10"/>
          <p:cNvSpPr/>
          <p:nvPr/>
        </p:nvSpPr>
        <p:spPr bwMode="auto">
          <a:xfrm>
            <a:off x="427037" y="3990998"/>
            <a:ext cx="4726426" cy="804932"/>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0" rIns="93260" bIns="93260" numCol="1" spcCol="0" rtlCol="0" fromWordArt="0" anchor="t" anchorCtr="0" forceAA="0" compatLnSpc="1">
            <a:prstTxWarp prst="textNoShape">
              <a:avLst/>
            </a:prstTxWarp>
            <a:noAutofit/>
          </a:bodyPr>
          <a:lstStyle/>
          <a:p>
            <a:pPr defTabSz="932202" fontAlgn="base">
              <a:spcBef>
                <a:spcPct val="0"/>
              </a:spcBef>
              <a:spcAft>
                <a:spcPct val="0"/>
              </a:spcAft>
            </a:pPr>
            <a:endParaRPr lang="en-US" sz="1428" dirty="0" smtClean="0">
              <a:solidFill>
                <a:srgbClr val="FFFFFF"/>
              </a:solidFill>
              <a:ea typeface="Segoe UI" pitchFamily="34" charset="0"/>
              <a:cs typeface="Segoe UI" pitchFamily="34" charset="0"/>
            </a:endParaRPr>
          </a:p>
          <a:p>
            <a:pPr>
              <a:spcAft>
                <a:spcPts val="600"/>
              </a:spcAft>
            </a:pPr>
            <a:r>
              <a:rPr lang="en-US" sz="2400" dirty="0">
                <a:solidFill>
                  <a:srgbClr val="FFFFFF"/>
                </a:solidFill>
                <a:latin typeface="Segoe UI Light"/>
              </a:rPr>
              <a:t>Policy </a:t>
            </a:r>
            <a:r>
              <a:rPr lang="en-US" sz="2400" dirty="0" smtClean="0">
                <a:solidFill>
                  <a:srgbClr val="FFFFFF"/>
                </a:solidFill>
                <a:latin typeface="Segoe UI Light"/>
              </a:rPr>
              <a:t>conflict</a:t>
            </a:r>
            <a:endParaRPr lang="en-US" sz="2400" dirty="0">
              <a:solidFill>
                <a:srgbClr val="FFFFFF"/>
              </a:solidFill>
              <a:latin typeface="Segoe UI Light"/>
            </a:endParaRPr>
          </a:p>
          <a:p>
            <a:pPr defTabSz="932202" fontAlgn="base">
              <a:spcBef>
                <a:spcPct val="0"/>
              </a:spcBef>
              <a:spcAft>
                <a:spcPct val="0"/>
              </a:spcAft>
            </a:pPr>
            <a:endParaRPr lang="en-US" sz="1428" dirty="0">
              <a:solidFill>
                <a:srgbClr val="FFFFFF"/>
              </a:solidFill>
              <a:ea typeface="Segoe UI" pitchFamily="34" charset="0"/>
              <a:cs typeface="Segoe UI" pitchFamily="34" charset="0"/>
            </a:endParaRPr>
          </a:p>
        </p:txBody>
      </p:sp>
      <p:sp>
        <p:nvSpPr>
          <p:cNvPr id="12" name="Rectangle 11"/>
          <p:cNvSpPr/>
          <p:nvPr/>
        </p:nvSpPr>
        <p:spPr bwMode="auto">
          <a:xfrm>
            <a:off x="427037" y="5001976"/>
            <a:ext cx="4726426" cy="804932"/>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0" rIns="93260" bIns="93260" numCol="1" spcCol="0" rtlCol="0" fromWordArt="0" anchor="t" anchorCtr="0" forceAA="0" compatLnSpc="1">
            <a:prstTxWarp prst="textNoShape">
              <a:avLst/>
            </a:prstTxWarp>
            <a:noAutofit/>
          </a:bodyPr>
          <a:lstStyle/>
          <a:p>
            <a:pPr defTabSz="932202" fontAlgn="base">
              <a:spcBef>
                <a:spcPct val="0"/>
              </a:spcBef>
              <a:spcAft>
                <a:spcPct val="0"/>
              </a:spcAft>
            </a:pPr>
            <a:endParaRPr lang="en-US" sz="1428" dirty="0" smtClean="0">
              <a:solidFill>
                <a:srgbClr val="FFFFFF"/>
              </a:solidFill>
              <a:ea typeface="Segoe UI" pitchFamily="34" charset="0"/>
              <a:cs typeface="Segoe UI" pitchFamily="34" charset="0"/>
            </a:endParaRPr>
          </a:p>
          <a:p>
            <a:pPr fontAlgn="base">
              <a:spcBef>
                <a:spcPct val="0"/>
              </a:spcBef>
              <a:spcAft>
                <a:spcPts val="600"/>
              </a:spcAft>
            </a:pPr>
            <a:r>
              <a:rPr lang="en-US" sz="2400" dirty="0">
                <a:solidFill>
                  <a:srgbClr val="FFFFFF"/>
                </a:solidFill>
                <a:latin typeface="Segoe UI Light"/>
              </a:rPr>
              <a:t>Inconsistent user experience…</a:t>
            </a:r>
          </a:p>
          <a:p>
            <a:pPr defTabSz="932202" fontAlgn="base">
              <a:spcBef>
                <a:spcPct val="0"/>
              </a:spcBef>
              <a:spcAft>
                <a:spcPct val="0"/>
              </a:spcAft>
            </a:pPr>
            <a:endParaRPr lang="en-US" sz="1428" dirty="0">
              <a:solidFill>
                <a:srgbClr val="FFFFFF"/>
              </a:solidFill>
              <a:ea typeface="Segoe UI" pitchFamily="34" charset="0"/>
              <a:cs typeface="Segoe UI" pitchFamily="34" charset="0"/>
            </a:endParaRPr>
          </a:p>
        </p:txBody>
      </p:sp>
      <p:sp>
        <p:nvSpPr>
          <p:cNvPr id="13" name="Rectangle 12"/>
          <p:cNvSpPr/>
          <p:nvPr/>
        </p:nvSpPr>
        <p:spPr bwMode="auto">
          <a:xfrm>
            <a:off x="6825811" y="1956889"/>
            <a:ext cx="4726426" cy="804932"/>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0" rIns="93260" bIns="93260" numCol="1" spcCol="0" rtlCol="0" fromWordArt="0" anchor="ctr" anchorCtr="0" forceAA="0" compatLnSpc="1">
            <a:prstTxWarp prst="textNoShape">
              <a:avLst/>
            </a:prstTxWarp>
            <a:noAutofit/>
          </a:bodyPr>
          <a:lstStyle/>
          <a:p>
            <a:r>
              <a:rPr lang="en-US" sz="2400" dirty="0" smtClean="0">
                <a:solidFill>
                  <a:srgbClr val="FFFFFF"/>
                </a:solidFill>
                <a:latin typeface="Segoe UI Light"/>
              </a:rPr>
              <a:t>Granular mobile device mgmt</a:t>
            </a:r>
            <a:endParaRPr lang="en-US" sz="2400" dirty="0">
              <a:solidFill>
                <a:srgbClr val="FFFFFF"/>
              </a:solidFill>
              <a:latin typeface="Segoe UI Light"/>
            </a:endParaRPr>
          </a:p>
        </p:txBody>
      </p:sp>
      <p:sp>
        <p:nvSpPr>
          <p:cNvPr id="14" name="Rectangle 13"/>
          <p:cNvSpPr/>
          <p:nvPr/>
        </p:nvSpPr>
        <p:spPr bwMode="auto">
          <a:xfrm>
            <a:off x="6825811" y="2964036"/>
            <a:ext cx="4726426" cy="804932"/>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0" rIns="93260" bIns="93260" numCol="1" spcCol="0" rtlCol="0" fromWordArt="0" anchor="t" anchorCtr="0" forceAA="0" compatLnSpc="1">
            <a:prstTxWarp prst="textNoShape">
              <a:avLst/>
            </a:prstTxWarp>
            <a:noAutofit/>
          </a:bodyPr>
          <a:lstStyle/>
          <a:p>
            <a:pPr defTabSz="932202" fontAlgn="base">
              <a:spcBef>
                <a:spcPct val="0"/>
              </a:spcBef>
              <a:spcAft>
                <a:spcPct val="0"/>
              </a:spcAft>
            </a:pPr>
            <a:endParaRPr lang="en-US" sz="1428" dirty="0" smtClean="0">
              <a:solidFill>
                <a:srgbClr val="FFFFFF"/>
              </a:solidFill>
              <a:ea typeface="Segoe UI" pitchFamily="34" charset="0"/>
              <a:cs typeface="Segoe UI" pitchFamily="34" charset="0"/>
            </a:endParaRPr>
          </a:p>
          <a:p>
            <a:r>
              <a:rPr lang="en-US" sz="2400" dirty="0">
                <a:solidFill>
                  <a:srgbClr val="FFFFFF"/>
                </a:solidFill>
                <a:latin typeface="Segoe UI Light"/>
              </a:rPr>
              <a:t>Converged admin controls</a:t>
            </a:r>
          </a:p>
          <a:p>
            <a:pPr defTabSz="932202" fontAlgn="base">
              <a:spcBef>
                <a:spcPct val="0"/>
              </a:spcBef>
              <a:spcAft>
                <a:spcPct val="0"/>
              </a:spcAft>
            </a:pPr>
            <a:endParaRPr lang="en-US" sz="1428" dirty="0">
              <a:solidFill>
                <a:srgbClr val="FFFFFF"/>
              </a:solidFill>
              <a:ea typeface="Segoe UI" pitchFamily="34" charset="0"/>
              <a:cs typeface="Segoe UI" pitchFamily="34" charset="0"/>
            </a:endParaRPr>
          </a:p>
        </p:txBody>
      </p:sp>
      <p:sp>
        <p:nvSpPr>
          <p:cNvPr id="15" name="Rectangle 14"/>
          <p:cNvSpPr/>
          <p:nvPr/>
        </p:nvSpPr>
        <p:spPr bwMode="auto">
          <a:xfrm>
            <a:off x="6825811" y="3971183"/>
            <a:ext cx="4726426" cy="804932"/>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0" rIns="93260" bIns="93260" numCol="1" spcCol="0" rtlCol="0" fromWordArt="0" anchor="ctr" anchorCtr="0" forceAA="0" compatLnSpc="1">
            <a:prstTxWarp prst="textNoShape">
              <a:avLst/>
            </a:prstTxWarp>
            <a:noAutofit/>
          </a:bodyPr>
          <a:lstStyle/>
          <a:p>
            <a:pPr defTabSz="932202" fontAlgn="base">
              <a:spcBef>
                <a:spcPct val="0"/>
              </a:spcBef>
              <a:spcAft>
                <a:spcPct val="0"/>
              </a:spcAft>
            </a:pPr>
            <a:endParaRPr lang="en-US" sz="1428" dirty="0" smtClean="0">
              <a:solidFill>
                <a:srgbClr val="404040"/>
              </a:solidFill>
              <a:ea typeface="Segoe UI" pitchFamily="34" charset="0"/>
              <a:cs typeface="Segoe UI" pitchFamily="34" charset="0"/>
            </a:endParaRPr>
          </a:p>
          <a:p>
            <a:pPr defTabSz="932667">
              <a:lnSpc>
                <a:spcPct val="90000"/>
              </a:lnSpc>
              <a:spcBef>
                <a:spcPts val="1224"/>
              </a:spcBef>
              <a:buClr>
                <a:srgbClr val="FFFFFF"/>
              </a:buClr>
              <a:buSzPct val="90000"/>
            </a:pPr>
            <a:r>
              <a:rPr lang="en-US" sz="2400" dirty="0">
                <a:gradFill>
                  <a:gsLst>
                    <a:gs pos="2917">
                      <a:srgbClr val="FFFFFF"/>
                    </a:gs>
                    <a:gs pos="30000">
                      <a:srgbClr val="FFFFFF"/>
                    </a:gs>
                  </a:gsLst>
                  <a:lin ang="5400000" scaled="0"/>
                </a:gradFill>
                <a:latin typeface="Segoe UI Light"/>
              </a:rPr>
              <a:t>Automatic </a:t>
            </a:r>
            <a:r>
              <a:rPr lang="en-US" sz="2400" dirty="0" smtClean="0">
                <a:gradFill>
                  <a:gsLst>
                    <a:gs pos="2917">
                      <a:srgbClr val="FFFFFF"/>
                    </a:gs>
                    <a:gs pos="30000">
                      <a:srgbClr val="FFFFFF"/>
                    </a:gs>
                  </a:gsLst>
                  <a:lin ang="5400000" scaled="0"/>
                </a:gradFill>
                <a:latin typeface="Segoe UI Light"/>
              </a:rPr>
              <a:t>policy resolution</a:t>
            </a:r>
            <a:endParaRPr lang="en-US" sz="2400" dirty="0" smtClean="0">
              <a:gradFill>
                <a:gsLst>
                  <a:gs pos="2917">
                    <a:srgbClr val="404040"/>
                  </a:gs>
                  <a:gs pos="30000">
                    <a:srgbClr val="404040"/>
                  </a:gs>
                </a:gsLst>
                <a:lin ang="5400000" scaled="0"/>
              </a:gradFill>
              <a:latin typeface="Segoe UI Light"/>
            </a:endParaRPr>
          </a:p>
          <a:p>
            <a:pPr defTabSz="932202" fontAlgn="base">
              <a:spcBef>
                <a:spcPct val="0"/>
              </a:spcBef>
              <a:spcAft>
                <a:spcPct val="0"/>
              </a:spcAft>
            </a:pPr>
            <a:endParaRPr lang="en-US" sz="1428" dirty="0">
              <a:solidFill>
                <a:srgbClr val="404040"/>
              </a:solidFill>
              <a:ea typeface="Segoe UI" pitchFamily="34" charset="0"/>
              <a:cs typeface="Segoe UI" pitchFamily="34" charset="0"/>
            </a:endParaRPr>
          </a:p>
        </p:txBody>
      </p:sp>
      <p:sp>
        <p:nvSpPr>
          <p:cNvPr id="16" name="Rectangle 15"/>
          <p:cNvSpPr/>
          <p:nvPr/>
        </p:nvSpPr>
        <p:spPr bwMode="auto">
          <a:xfrm>
            <a:off x="6825811" y="4978330"/>
            <a:ext cx="4726426" cy="804932"/>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0" rIns="93260" bIns="93260" numCol="1" spcCol="0" rtlCol="0" fromWordArt="0" anchor="ctr" anchorCtr="0" forceAA="0" compatLnSpc="1">
            <a:prstTxWarp prst="textNoShape">
              <a:avLst/>
            </a:prstTxWarp>
            <a:noAutofit/>
          </a:bodyPr>
          <a:lstStyle/>
          <a:p>
            <a:pPr defTabSz="932202" fontAlgn="base">
              <a:spcBef>
                <a:spcPct val="0"/>
              </a:spcBef>
              <a:spcAft>
                <a:spcPct val="0"/>
              </a:spcAft>
            </a:pPr>
            <a:r>
              <a:rPr lang="en-US" sz="2400" dirty="0">
                <a:gradFill>
                  <a:gsLst>
                    <a:gs pos="2917">
                      <a:srgbClr val="FFFFFF"/>
                    </a:gs>
                    <a:gs pos="30000">
                      <a:srgbClr val="FFFFFF"/>
                    </a:gs>
                  </a:gsLst>
                  <a:lin ang="5400000" scaled="0"/>
                </a:gradFill>
                <a:latin typeface="Segoe UI Light"/>
              </a:rPr>
              <a:t>…not anymore</a:t>
            </a:r>
          </a:p>
        </p:txBody>
      </p:sp>
      <p:sp>
        <p:nvSpPr>
          <p:cNvPr id="19" name="Rectangle 18"/>
          <p:cNvSpPr/>
          <p:nvPr/>
        </p:nvSpPr>
        <p:spPr bwMode="auto">
          <a:xfrm>
            <a:off x="1493837" y="6012954"/>
            <a:ext cx="8765024" cy="8049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0" rIns="93260" bIns="93260" numCol="1" spcCol="0" rtlCol="0" fromWordArt="0" anchor="ctr" anchorCtr="0" forceAA="0" compatLnSpc="1">
            <a:prstTxWarp prst="textNoShape">
              <a:avLst/>
            </a:prstTxWarp>
            <a:noAutofit/>
          </a:bodyPr>
          <a:lstStyle/>
          <a:p>
            <a:pPr defTabSz="932202" fontAlgn="base">
              <a:spcBef>
                <a:spcPct val="0"/>
              </a:spcBef>
              <a:spcAft>
                <a:spcPct val="0"/>
              </a:spcAft>
            </a:pPr>
            <a:endParaRPr lang="en-US" sz="1428" dirty="0" smtClean="0">
              <a:solidFill>
                <a:srgbClr val="404040"/>
              </a:solidFill>
              <a:ea typeface="Segoe UI" pitchFamily="34" charset="0"/>
              <a:cs typeface="Segoe UI" pitchFamily="34" charset="0"/>
            </a:endParaRPr>
          </a:p>
          <a:p>
            <a:pPr defTabSz="932667">
              <a:lnSpc>
                <a:spcPct val="90000"/>
              </a:lnSpc>
              <a:spcBef>
                <a:spcPts val="1224"/>
              </a:spcBef>
              <a:buClr>
                <a:srgbClr val="FFFFFF"/>
              </a:buClr>
              <a:buSzPct val="90000"/>
            </a:pPr>
            <a:r>
              <a:rPr lang="en-US" sz="4000" dirty="0" smtClean="0">
                <a:solidFill>
                  <a:srgbClr val="404040"/>
                </a:solidFill>
                <a:latin typeface="Segoe UI Light"/>
              </a:rPr>
              <a:t>Windows 10 makes management </a:t>
            </a:r>
            <a:r>
              <a:rPr lang="en-US" sz="4000" b="1" i="1" dirty="0" smtClean="0">
                <a:solidFill>
                  <a:srgbClr val="404040"/>
                </a:solidFill>
                <a:latin typeface="Segoe UI Light"/>
              </a:rPr>
              <a:t>easy</a:t>
            </a:r>
          </a:p>
          <a:p>
            <a:pPr defTabSz="932202" fontAlgn="base">
              <a:spcBef>
                <a:spcPct val="0"/>
              </a:spcBef>
              <a:spcAft>
                <a:spcPct val="0"/>
              </a:spcAft>
            </a:pPr>
            <a:endParaRPr lang="en-US" sz="1428" dirty="0">
              <a:solidFill>
                <a:srgbClr val="404040"/>
              </a:solidFill>
              <a:ea typeface="Segoe UI" pitchFamily="34" charset="0"/>
              <a:cs typeface="Segoe UI" pitchFamily="34" charset="0"/>
            </a:endParaRPr>
          </a:p>
        </p:txBody>
      </p:sp>
    </p:spTree>
    <p:extLst>
      <p:ext uri="{BB962C8B-B14F-4D97-AF65-F5344CB8AC3E}">
        <p14:creationId xmlns:p14="http://schemas.microsoft.com/office/powerpoint/2010/main" val="4090736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animBg="1"/>
      <p:bldP spid="10" grpId="0" animBg="1"/>
      <p:bldP spid="11" grpId="0" animBg="1"/>
      <p:bldP spid="12" grpId="0" animBg="1"/>
      <p:bldP spid="13" grpId="0" animBg="1"/>
      <p:bldP spid="14" grpId="0" animBg="1"/>
      <p:bldP spid="15" grpId="0" animBg="1"/>
      <p:bldP spid="16"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options – </a:t>
            </a:r>
            <a:r>
              <a:rPr lang="en-US" dirty="0" smtClean="0">
                <a:solidFill>
                  <a:srgbClr val="4A6BC6"/>
                </a:solidFill>
              </a:rPr>
              <a:t>Windows 10</a:t>
            </a:r>
            <a:endParaRPr lang="en-US" dirty="0">
              <a:solidFill>
                <a:srgbClr val="4A6BC6"/>
              </a:solidFill>
            </a:endParaRPr>
          </a:p>
        </p:txBody>
      </p:sp>
      <p:sp>
        <p:nvSpPr>
          <p:cNvPr id="3" name="Rectangle 2"/>
          <p:cNvSpPr/>
          <p:nvPr/>
        </p:nvSpPr>
        <p:spPr bwMode="auto">
          <a:xfrm>
            <a:off x="503237" y="1592262"/>
            <a:ext cx="33528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IDENTITY</a:t>
            </a:r>
          </a:p>
        </p:txBody>
      </p:sp>
      <p:sp>
        <p:nvSpPr>
          <p:cNvPr id="8" name="Rectangle 7"/>
          <p:cNvSpPr/>
          <p:nvPr/>
        </p:nvSpPr>
        <p:spPr bwMode="auto">
          <a:xfrm>
            <a:off x="4008437" y="1592262"/>
            <a:ext cx="2514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Active Directory</a:t>
            </a:r>
          </a:p>
        </p:txBody>
      </p:sp>
      <p:sp>
        <p:nvSpPr>
          <p:cNvPr id="9" name="Rectangle 8"/>
          <p:cNvSpPr/>
          <p:nvPr/>
        </p:nvSpPr>
        <p:spPr bwMode="auto">
          <a:xfrm>
            <a:off x="6675437" y="1592262"/>
            <a:ext cx="4953000" cy="609600"/>
          </a:xfrm>
          <a:prstGeom prst="rect">
            <a:avLst/>
          </a:prstGeom>
          <a:solidFill>
            <a:srgbClr val="4A6B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Azure Active Directory</a:t>
            </a:r>
          </a:p>
        </p:txBody>
      </p:sp>
      <p:sp>
        <p:nvSpPr>
          <p:cNvPr id="10" name="Rectangle 9"/>
          <p:cNvSpPr/>
          <p:nvPr/>
        </p:nvSpPr>
        <p:spPr bwMode="auto">
          <a:xfrm>
            <a:off x="485479" y="2354262"/>
            <a:ext cx="33528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GROUPING</a:t>
            </a:r>
          </a:p>
        </p:txBody>
      </p:sp>
      <p:sp>
        <p:nvSpPr>
          <p:cNvPr id="11" name="Rectangle 10"/>
          <p:cNvSpPr/>
          <p:nvPr/>
        </p:nvSpPr>
        <p:spPr bwMode="auto">
          <a:xfrm>
            <a:off x="4008437" y="2373755"/>
            <a:ext cx="3794089" cy="5901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Domain join | Workgroup</a:t>
            </a:r>
          </a:p>
        </p:txBody>
      </p:sp>
      <p:sp>
        <p:nvSpPr>
          <p:cNvPr id="14" name="Rectangle 13"/>
          <p:cNvSpPr/>
          <p:nvPr/>
        </p:nvSpPr>
        <p:spPr bwMode="auto">
          <a:xfrm>
            <a:off x="7995684" y="2354262"/>
            <a:ext cx="3632752" cy="609600"/>
          </a:xfrm>
          <a:prstGeom prst="rect">
            <a:avLst/>
          </a:prstGeom>
          <a:solidFill>
            <a:srgbClr val="4A6B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Azure AD join</a:t>
            </a:r>
          </a:p>
        </p:txBody>
      </p:sp>
      <p:sp>
        <p:nvSpPr>
          <p:cNvPr id="16" name="Rectangle 15"/>
          <p:cNvSpPr/>
          <p:nvPr/>
        </p:nvSpPr>
        <p:spPr bwMode="auto">
          <a:xfrm>
            <a:off x="503237" y="3116262"/>
            <a:ext cx="3352800" cy="33525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MANAGEMENT</a:t>
            </a:r>
          </a:p>
        </p:txBody>
      </p:sp>
      <p:sp>
        <p:nvSpPr>
          <p:cNvPr id="17" name="Rectangle 16"/>
          <p:cNvSpPr/>
          <p:nvPr/>
        </p:nvSpPr>
        <p:spPr bwMode="auto">
          <a:xfrm>
            <a:off x="4008437" y="3135755"/>
            <a:ext cx="2147851" cy="5901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Group policy </a:t>
            </a:r>
          </a:p>
        </p:txBody>
      </p:sp>
      <p:sp>
        <p:nvSpPr>
          <p:cNvPr id="19" name="Rectangle 18"/>
          <p:cNvSpPr/>
          <p:nvPr/>
        </p:nvSpPr>
        <p:spPr bwMode="auto">
          <a:xfrm>
            <a:off x="6294437" y="3135755"/>
            <a:ext cx="5334000" cy="590107"/>
          </a:xfrm>
          <a:prstGeom prst="rect">
            <a:avLst/>
          </a:prstGeom>
          <a:solidFill>
            <a:srgbClr val="4A6B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GPOs | AGPM scripting</a:t>
            </a:r>
          </a:p>
        </p:txBody>
      </p:sp>
      <p:sp>
        <p:nvSpPr>
          <p:cNvPr id="20" name="Rectangle 19"/>
          <p:cNvSpPr/>
          <p:nvPr/>
        </p:nvSpPr>
        <p:spPr bwMode="auto">
          <a:xfrm>
            <a:off x="4008437" y="3858068"/>
            <a:ext cx="19050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ConfigMgr</a:t>
            </a:r>
          </a:p>
        </p:txBody>
      </p:sp>
      <p:sp>
        <p:nvSpPr>
          <p:cNvPr id="22" name="Rectangle 21"/>
          <p:cNvSpPr/>
          <p:nvPr/>
        </p:nvSpPr>
        <p:spPr bwMode="auto">
          <a:xfrm>
            <a:off x="6065837" y="3858068"/>
            <a:ext cx="5562600" cy="533400"/>
          </a:xfrm>
          <a:prstGeom prst="rect">
            <a:avLst/>
          </a:prstGeom>
          <a:solidFill>
            <a:srgbClr val="4A6B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MDM policies via WMI bridge</a:t>
            </a:r>
          </a:p>
        </p:txBody>
      </p:sp>
      <p:sp>
        <p:nvSpPr>
          <p:cNvPr id="24" name="Rectangle 23"/>
          <p:cNvSpPr/>
          <p:nvPr/>
        </p:nvSpPr>
        <p:spPr bwMode="auto">
          <a:xfrm>
            <a:off x="4008437" y="4535229"/>
            <a:ext cx="1814699"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MDM</a:t>
            </a:r>
          </a:p>
        </p:txBody>
      </p:sp>
      <p:sp>
        <p:nvSpPr>
          <p:cNvPr id="26" name="Rectangle 25"/>
          <p:cNvSpPr/>
          <p:nvPr/>
        </p:nvSpPr>
        <p:spPr bwMode="auto">
          <a:xfrm>
            <a:off x="5954233" y="4535229"/>
            <a:ext cx="5674204" cy="533400"/>
          </a:xfrm>
          <a:prstGeom prst="rect">
            <a:avLst/>
          </a:prstGeom>
          <a:solidFill>
            <a:srgbClr val="4A6B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configuration | Initial provisioning</a:t>
            </a:r>
          </a:p>
        </p:txBody>
      </p:sp>
      <p:sp>
        <p:nvSpPr>
          <p:cNvPr id="27" name="Rectangle 26"/>
          <p:cNvSpPr/>
          <p:nvPr/>
        </p:nvSpPr>
        <p:spPr bwMode="auto">
          <a:xfrm>
            <a:off x="4008438" y="5249862"/>
            <a:ext cx="33528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Exchange Active Sync</a:t>
            </a:r>
          </a:p>
        </p:txBody>
      </p:sp>
      <p:sp>
        <p:nvSpPr>
          <p:cNvPr id="28" name="Rectangle 27"/>
          <p:cNvSpPr/>
          <p:nvPr/>
        </p:nvSpPr>
        <p:spPr bwMode="auto">
          <a:xfrm>
            <a:off x="4008437" y="5935404"/>
            <a:ext cx="3352801"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Powershell | WMI</a:t>
            </a:r>
          </a:p>
        </p:txBody>
      </p:sp>
    </p:spTree>
    <p:extLst>
      <p:ext uri="{BB962C8B-B14F-4D97-AF65-F5344CB8AC3E}">
        <p14:creationId xmlns:p14="http://schemas.microsoft.com/office/powerpoint/2010/main" val="356205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4" grpId="0" animBg="1"/>
      <p:bldP spid="16" grpId="0" animBg="1"/>
      <p:bldP spid="17" grpId="0" animBg="1"/>
      <p:bldP spid="19" grpId="0" animBg="1"/>
      <p:bldP spid="20" grpId="0" animBg="1"/>
      <p:bldP spid="22" grpId="0" animBg="1"/>
      <p:bldP spid="24"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ahead. Pick </a:t>
            </a:r>
            <a:r>
              <a:rPr lang="en-US" i="1" dirty="0"/>
              <a:t>any</a:t>
            </a:r>
            <a:r>
              <a:rPr lang="en-US" dirty="0"/>
              <a:t> configuration tool.</a:t>
            </a:r>
          </a:p>
        </p:txBody>
      </p:sp>
      <p:sp>
        <p:nvSpPr>
          <p:cNvPr id="46" name="Left Arrow 45"/>
          <p:cNvSpPr/>
          <p:nvPr/>
        </p:nvSpPr>
        <p:spPr bwMode="auto">
          <a:xfrm>
            <a:off x="10927677" y="3075376"/>
            <a:ext cx="1005560" cy="742531"/>
          </a:xfrm>
          <a:prstGeom prst="leftArrow">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7" name="Left Arrow 46"/>
          <p:cNvSpPr/>
          <p:nvPr/>
        </p:nvSpPr>
        <p:spPr bwMode="auto">
          <a:xfrm rot="10800000">
            <a:off x="876559" y="3887354"/>
            <a:ext cx="1005560" cy="742531"/>
          </a:xfrm>
          <a:prstGeom prst="leftArrow">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12" name="Group 11"/>
          <p:cNvGrpSpPr/>
          <p:nvPr/>
        </p:nvGrpSpPr>
        <p:grpSpPr>
          <a:xfrm>
            <a:off x="655637" y="1094879"/>
            <a:ext cx="10104604" cy="5446055"/>
            <a:chOff x="153692" y="802341"/>
            <a:chExt cx="10104604" cy="5446055"/>
          </a:xfrm>
        </p:grpSpPr>
        <p:grpSp>
          <p:nvGrpSpPr>
            <p:cNvPr id="3" name="Group 2"/>
            <p:cNvGrpSpPr/>
            <p:nvPr/>
          </p:nvGrpSpPr>
          <p:grpSpPr>
            <a:xfrm>
              <a:off x="153692" y="1359643"/>
              <a:ext cx="10104604" cy="4888753"/>
              <a:chOff x="153692" y="1359643"/>
              <a:chExt cx="10104604" cy="4888753"/>
            </a:xfrm>
          </p:grpSpPr>
          <p:sp>
            <p:nvSpPr>
              <p:cNvPr id="32" name="AutoShape 3"/>
              <p:cNvSpPr>
                <a:spLocks noChangeAspect="1" noChangeArrowheads="1" noTextEdit="1"/>
              </p:cNvSpPr>
              <p:nvPr/>
            </p:nvSpPr>
            <p:spPr bwMode="auto">
              <a:xfrm>
                <a:off x="1223336" y="1359643"/>
                <a:ext cx="6686392" cy="44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672358">
                  <a:defRPr/>
                </a:pPr>
                <a:endParaRPr lang="en-US" sz="1765" kern="0" dirty="0">
                  <a:solidFill>
                    <a:srgbClr val="505050"/>
                  </a:solidFill>
                </a:endParaRPr>
              </a:p>
            </p:txBody>
          </p:sp>
          <p:sp>
            <p:nvSpPr>
              <p:cNvPr id="33" name="Freeform 32"/>
              <p:cNvSpPr>
                <a:spLocks noEditPoints="1"/>
              </p:cNvSpPr>
              <p:nvPr/>
            </p:nvSpPr>
            <p:spPr bwMode="auto">
              <a:xfrm flipV="1">
                <a:off x="292399" y="2632641"/>
                <a:ext cx="9965897" cy="45719"/>
              </a:xfrm>
              <a:custGeom>
                <a:avLst/>
                <a:gdLst>
                  <a:gd name="T0" fmla="*/ 18368 w 18880"/>
                  <a:gd name="T1" fmla="*/ 32 h 64"/>
                  <a:gd name="T2" fmla="*/ 18880 w 18880"/>
                  <a:gd name="T3" fmla="*/ 32 h 64"/>
                  <a:gd name="T4" fmla="*/ 17632 w 18880"/>
                  <a:gd name="T5" fmla="*/ 64 h 64"/>
                  <a:gd name="T6" fmla="*/ 18080 w 18880"/>
                  <a:gd name="T7" fmla="*/ 0 h 64"/>
                  <a:gd name="T8" fmla="*/ 17312 w 18880"/>
                  <a:gd name="T9" fmla="*/ 64 h 64"/>
                  <a:gd name="T10" fmla="*/ 16864 w 18880"/>
                  <a:gd name="T11" fmla="*/ 0 h 64"/>
                  <a:gd name="T12" fmla="*/ 17312 w 18880"/>
                  <a:gd name="T13" fmla="*/ 64 h 64"/>
                  <a:gd name="T14" fmla="*/ 16064 w 18880"/>
                  <a:gd name="T15" fmla="*/ 32 h 64"/>
                  <a:gd name="T16" fmla="*/ 16576 w 18880"/>
                  <a:gd name="T17" fmla="*/ 32 h 64"/>
                  <a:gd name="T18" fmla="*/ 15328 w 18880"/>
                  <a:gd name="T19" fmla="*/ 64 h 64"/>
                  <a:gd name="T20" fmla="*/ 15776 w 18880"/>
                  <a:gd name="T21" fmla="*/ 0 h 64"/>
                  <a:gd name="T22" fmla="*/ 15008 w 18880"/>
                  <a:gd name="T23" fmla="*/ 64 h 64"/>
                  <a:gd name="T24" fmla="*/ 14560 w 18880"/>
                  <a:gd name="T25" fmla="*/ 0 h 64"/>
                  <a:gd name="T26" fmla="*/ 15008 w 18880"/>
                  <a:gd name="T27" fmla="*/ 64 h 64"/>
                  <a:gd name="T28" fmla="*/ 13760 w 18880"/>
                  <a:gd name="T29" fmla="*/ 32 h 64"/>
                  <a:gd name="T30" fmla="*/ 14272 w 18880"/>
                  <a:gd name="T31" fmla="*/ 32 h 64"/>
                  <a:gd name="T32" fmla="*/ 13024 w 18880"/>
                  <a:gd name="T33" fmla="*/ 64 h 64"/>
                  <a:gd name="T34" fmla="*/ 13472 w 18880"/>
                  <a:gd name="T35" fmla="*/ 0 h 64"/>
                  <a:gd name="T36" fmla="*/ 12704 w 18880"/>
                  <a:gd name="T37" fmla="*/ 64 h 64"/>
                  <a:gd name="T38" fmla="*/ 12256 w 18880"/>
                  <a:gd name="T39" fmla="*/ 0 h 64"/>
                  <a:gd name="T40" fmla="*/ 12704 w 18880"/>
                  <a:gd name="T41" fmla="*/ 64 h 64"/>
                  <a:gd name="T42" fmla="*/ 11456 w 18880"/>
                  <a:gd name="T43" fmla="*/ 32 h 64"/>
                  <a:gd name="T44" fmla="*/ 11968 w 18880"/>
                  <a:gd name="T45" fmla="*/ 32 h 64"/>
                  <a:gd name="T46" fmla="*/ 10720 w 18880"/>
                  <a:gd name="T47" fmla="*/ 64 h 64"/>
                  <a:gd name="T48" fmla="*/ 11168 w 18880"/>
                  <a:gd name="T49" fmla="*/ 0 h 64"/>
                  <a:gd name="T50" fmla="*/ 10400 w 18880"/>
                  <a:gd name="T51" fmla="*/ 64 h 64"/>
                  <a:gd name="T52" fmla="*/ 9952 w 18880"/>
                  <a:gd name="T53" fmla="*/ 0 h 64"/>
                  <a:gd name="T54" fmla="*/ 10400 w 18880"/>
                  <a:gd name="T55" fmla="*/ 64 h 64"/>
                  <a:gd name="T56" fmla="*/ 9152 w 18880"/>
                  <a:gd name="T57" fmla="*/ 32 h 64"/>
                  <a:gd name="T58" fmla="*/ 9664 w 18880"/>
                  <a:gd name="T59" fmla="*/ 32 h 64"/>
                  <a:gd name="T60" fmla="*/ 8416 w 18880"/>
                  <a:gd name="T61" fmla="*/ 64 h 64"/>
                  <a:gd name="T62" fmla="*/ 8864 w 18880"/>
                  <a:gd name="T63" fmla="*/ 0 h 64"/>
                  <a:gd name="T64" fmla="*/ 8096 w 18880"/>
                  <a:gd name="T65" fmla="*/ 64 h 64"/>
                  <a:gd name="T66" fmla="*/ 7648 w 18880"/>
                  <a:gd name="T67" fmla="*/ 0 h 64"/>
                  <a:gd name="T68" fmla="*/ 8096 w 18880"/>
                  <a:gd name="T69" fmla="*/ 64 h 64"/>
                  <a:gd name="T70" fmla="*/ 6848 w 18880"/>
                  <a:gd name="T71" fmla="*/ 32 h 64"/>
                  <a:gd name="T72" fmla="*/ 7360 w 18880"/>
                  <a:gd name="T73" fmla="*/ 32 h 64"/>
                  <a:gd name="T74" fmla="*/ 6112 w 18880"/>
                  <a:gd name="T75" fmla="*/ 64 h 64"/>
                  <a:gd name="T76" fmla="*/ 6560 w 18880"/>
                  <a:gd name="T77" fmla="*/ 0 h 64"/>
                  <a:gd name="T78" fmla="*/ 5792 w 18880"/>
                  <a:gd name="T79" fmla="*/ 64 h 64"/>
                  <a:gd name="T80" fmla="*/ 5344 w 18880"/>
                  <a:gd name="T81" fmla="*/ 0 h 64"/>
                  <a:gd name="T82" fmla="*/ 5792 w 18880"/>
                  <a:gd name="T83" fmla="*/ 64 h 64"/>
                  <a:gd name="T84" fmla="*/ 4544 w 18880"/>
                  <a:gd name="T85" fmla="*/ 32 h 64"/>
                  <a:gd name="T86" fmla="*/ 5056 w 18880"/>
                  <a:gd name="T87" fmla="*/ 32 h 64"/>
                  <a:gd name="T88" fmla="*/ 3808 w 18880"/>
                  <a:gd name="T89" fmla="*/ 64 h 64"/>
                  <a:gd name="T90" fmla="*/ 4256 w 18880"/>
                  <a:gd name="T91" fmla="*/ 0 h 64"/>
                  <a:gd name="T92" fmla="*/ 3488 w 18880"/>
                  <a:gd name="T93" fmla="*/ 64 h 64"/>
                  <a:gd name="T94" fmla="*/ 3040 w 18880"/>
                  <a:gd name="T95" fmla="*/ 0 h 64"/>
                  <a:gd name="T96" fmla="*/ 3488 w 18880"/>
                  <a:gd name="T97" fmla="*/ 64 h 64"/>
                  <a:gd name="T98" fmla="*/ 2240 w 18880"/>
                  <a:gd name="T99" fmla="*/ 32 h 64"/>
                  <a:gd name="T100" fmla="*/ 2752 w 18880"/>
                  <a:gd name="T101" fmla="*/ 32 h 64"/>
                  <a:gd name="T102" fmla="*/ 1504 w 18880"/>
                  <a:gd name="T103" fmla="*/ 64 h 64"/>
                  <a:gd name="T104" fmla="*/ 1952 w 18880"/>
                  <a:gd name="T105" fmla="*/ 0 h 64"/>
                  <a:gd name="T106" fmla="*/ 1184 w 18880"/>
                  <a:gd name="T107" fmla="*/ 64 h 64"/>
                  <a:gd name="T108" fmla="*/ 736 w 18880"/>
                  <a:gd name="T109" fmla="*/ 0 h 64"/>
                  <a:gd name="T110" fmla="*/ 1184 w 18880"/>
                  <a:gd name="T111" fmla="*/ 64 h 64"/>
                  <a:gd name="T112" fmla="*/ 0 w 18880"/>
                  <a:gd name="T113" fmla="*/ 32 h 64"/>
                  <a:gd name="T114" fmla="*/ 448 w 18880"/>
                  <a:gd name="T11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80" h="64">
                    <a:moveTo>
                      <a:pt x="18848" y="64"/>
                    </a:moveTo>
                    <a:lnTo>
                      <a:pt x="18400" y="64"/>
                    </a:lnTo>
                    <a:cubicBezTo>
                      <a:pt x="18383" y="64"/>
                      <a:pt x="18368" y="50"/>
                      <a:pt x="18368" y="32"/>
                    </a:cubicBezTo>
                    <a:cubicBezTo>
                      <a:pt x="18368" y="15"/>
                      <a:pt x="18383" y="0"/>
                      <a:pt x="18400" y="0"/>
                    </a:cubicBezTo>
                    <a:lnTo>
                      <a:pt x="18848" y="0"/>
                    </a:lnTo>
                    <a:cubicBezTo>
                      <a:pt x="18866" y="0"/>
                      <a:pt x="18880" y="15"/>
                      <a:pt x="18880" y="32"/>
                    </a:cubicBezTo>
                    <a:cubicBezTo>
                      <a:pt x="18880" y="50"/>
                      <a:pt x="18866" y="64"/>
                      <a:pt x="18848" y="64"/>
                    </a:cubicBezTo>
                    <a:close/>
                    <a:moveTo>
                      <a:pt x="18080" y="64"/>
                    </a:moveTo>
                    <a:lnTo>
                      <a:pt x="17632" y="64"/>
                    </a:lnTo>
                    <a:cubicBezTo>
                      <a:pt x="17615" y="64"/>
                      <a:pt x="17600" y="50"/>
                      <a:pt x="17600" y="32"/>
                    </a:cubicBezTo>
                    <a:cubicBezTo>
                      <a:pt x="17600" y="15"/>
                      <a:pt x="17615" y="0"/>
                      <a:pt x="17632" y="0"/>
                    </a:cubicBezTo>
                    <a:lnTo>
                      <a:pt x="18080" y="0"/>
                    </a:lnTo>
                    <a:cubicBezTo>
                      <a:pt x="18098" y="0"/>
                      <a:pt x="18112" y="15"/>
                      <a:pt x="18112" y="32"/>
                    </a:cubicBezTo>
                    <a:cubicBezTo>
                      <a:pt x="18112" y="50"/>
                      <a:pt x="18098" y="64"/>
                      <a:pt x="18080" y="64"/>
                    </a:cubicBezTo>
                    <a:close/>
                    <a:moveTo>
                      <a:pt x="17312" y="64"/>
                    </a:moveTo>
                    <a:lnTo>
                      <a:pt x="16864" y="64"/>
                    </a:lnTo>
                    <a:cubicBezTo>
                      <a:pt x="16847" y="64"/>
                      <a:pt x="16832" y="50"/>
                      <a:pt x="16832" y="32"/>
                    </a:cubicBezTo>
                    <a:cubicBezTo>
                      <a:pt x="16832" y="15"/>
                      <a:pt x="16847" y="0"/>
                      <a:pt x="16864" y="0"/>
                    </a:cubicBezTo>
                    <a:lnTo>
                      <a:pt x="17312" y="0"/>
                    </a:lnTo>
                    <a:cubicBezTo>
                      <a:pt x="17330" y="0"/>
                      <a:pt x="17344" y="15"/>
                      <a:pt x="17344" y="32"/>
                    </a:cubicBezTo>
                    <a:cubicBezTo>
                      <a:pt x="17344" y="50"/>
                      <a:pt x="17330" y="64"/>
                      <a:pt x="17312" y="64"/>
                    </a:cubicBezTo>
                    <a:close/>
                    <a:moveTo>
                      <a:pt x="16544" y="64"/>
                    </a:moveTo>
                    <a:lnTo>
                      <a:pt x="16096" y="64"/>
                    </a:lnTo>
                    <a:cubicBezTo>
                      <a:pt x="16079" y="64"/>
                      <a:pt x="16064" y="50"/>
                      <a:pt x="16064" y="32"/>
                    </a:cubicBezTo>
                    <a:cubicBezTo>
                      <a:pt x="16064" y="15"/>
                      <a:pt x="16079" y="0"/>
                      <a:pt x="16096" y="0"/>
                    </a:cubicBezTo>
                    <a:lnTo>
                      <a:pt x="16544" y="0"/>
                    </a:lnTo>
                    <a:cubicBezTo>
                      <a:pt x="16562" y="0"/>
                      <a:pt x="16576" y="15"/>
                      <a:pt x="16576" y="32"/>
                    </a:cubicBezTo>
                    <a:cubicBezTo>
                      <a:pt x="16576" y="50"/>
                      <a:pt x="16562" y="64"/>
                      <a:pt x="16544" y="64"/>
                    </a:cubicBezTo>
                    <a:close/>
                    <a:moveTo>
                      <a:pt x="15776" y="64"/>
                    </a:moveTo>
                    <a:lnTo>
                      <a:pt x="15328" y="64"/>
                    </a:lnTo>
                    <a:cubicBezTo>
                      <a:pt x="15311" y="64"/>
                      <a:pt x="15296" y="50"/>
                      <a:pt x="15296" y="32"/>
                    </a:cubicBezTo>
                    <a:cubicBezTo>
                      <a:pt x="15296" y="15"/>
                      <a:pt x="15311" y="0"/>
                      <a:pt x="15328" y="0"/>
                    </a:cubicBezTo>
                    <a:lnTo>
                      <a:pt x="15776" y="0"/>
                    </a:lnTo>
                    <a:cubicBezTo>
                      <a:pt x="15794" y="0"/>
                      <a:pt x="15808" y="15"/>
                      <a:pt x="15808" y="32"/>
                    </a:cubicBezTo>
                    <a:cubicBezTo>
                      <a:pt x="15808" y="50"/>
                      <a:pt x="15794" y="64"/>
                      <a:pt x="15776" y="64"/>
                    </a:cubicBezTo>
                    <a:close/>
                    <a:moveTo>
                      <a:pt x="15008" y="64"/>
                    </a:moveTo>
                    <a:lnTo>
                      <a:pt x="14560" y="64"/>
                    </a:lnTo>
                    <a:cubicBezTo>
                      <a:pt x="14543" y="64"/>
                      <a:pt x="14528" y="50"/>
                      <a:pt x="14528" y="32"/>
                    </a:cubicBezTo>
                    <a:cubicBezTo>
                      <a:pt x="14528" y="15"/>
                      <a:pt x="14543" y="0"/>
                      <a:pt x="14560" y="0"/>
                    </a:cubicBezTo>
                    <a:lnTo>
                      <a:pt x="15008" y="0"/>
                    </a:lnTo>
                    <a:cubicBezTo>
                      <a:pt x="15026" y="0"/>
                      <a:pt x="15040" y="15"/>
                      <a:pt x="15040" y="32"/>
                    </a:cubicBezTo>
                    <a:cubicBezTo>
                      <a:pt x="15040" y="50"/>
                      <a:pt x="15026" y="64"/>
                      <a:pt x="15008" y="64"/>
                    </a:cubicBezTo>
                    <a:close/>
                    <a:moveTo>
                      <a:pt x="14240" y="64"/>
                    </a:moveTo>
                    <a:lnTo>
                      <a:pt x="13792" y="64"/>
                    </a:lnTo>
                    <a:cubicBezTo>
                      <a:pt x="13775" y="64"/>
                      <a:pt x="13760" y="50"/>
                      <a:pt x="13760" y="32"/>
                    </a:cubicBezTo>
                    <a:cubicBezTo>
                      <a:pt x="13760" y="15"/>
                      <a:pt x="13775" y="0"/>
                      <a:pt x="13792" y="0"/>
                    </a:cubicBezTo>
                    <a:lnTo>
                      <a:pt x="14240" y="0"/>
                    </a:lnTo>
                    <a:cubicBezTo>
                      <a:pt x="14258" y="0"/>
                      <a:pt x="14272" y="15"/>
                      <a:pt x="14272" y="32"/>
                    </a:cubicBezTo>
                    <a:cubicBezTo>
                      <a:pt x="14272" y="50"/>
                      <a:pt x="14258" y="64"/>
                      <a:pt x="14240" y="64"/>
                    </a:cubicBezTo>
                    <a:close/>
                    <a:moveTo>
                      <a:pt x="13472" y="64"/>
                    </a:moveTo>
                    <a:lnTo>
                      <a:pt x="13024" y="64"/>
                    </a:lnTo>
                    <a:cubicBezTo>
                      <a:pt x="13007" y="64"/>
                      <a:pt x="12992" y="50"/>
                      <a:pt x="12992" y="32"/>
                    </a:cubicBezTo>
                    <a:cubicBezTo>
                      <a:pt x="12992" y="15"/>
                      <a:pt x="13007" y="0"/>
                      <a:pt x="13024" y="0"/>
                    </a:cubicBezTo>
                    <a:lnTo>
                      <a:pt x="13472" y="0"/>
                    </a:lnTo>
                    <a:cubicBezTo>
                      <a:pt x="13490" y="0"/>
                      <a:pt x="13504" y="15"/>
                      <a:pt x="13504" y="32"/>
                    </a:cubicBezTo>
                    <a:cubicBezTo>
                      <a:pt x="13504" y="50"/>
                      <a:pt x="13490" y="64"/>
                      <a:pt x="13472" y="64"/>
                    </a:cubicBezTo>
                    <a:close/>
                    <a:moveTo>
                      <a:pt x="12704" y="64"/>
                    </a:moveTo>
                    <a:lnTo>
                      <a:pt x="12256" y="64"/>
                    </a:lnTo>
                    <a:cubicBezTo>
                      <a:pt x="12239" y="64"/>
                      <a:pt x="12224" y="50"/>
                      <a:pt x="12224" y="32"/>
                    </a:cubicBezTo>
                    <a:cubicBezTo>
                      <a:pt x="12224" y="15"/>
                      <a:pt x="12239" y="0"/>
                      <a:pt x="12256" y="0"/>
                    </a:cubicBezTo>
                    <a:lnTo>
                      <a:pt x="12704" y="0"/>
                    </a:lnTo>
                    <a:cubicBezTo>
                      <a:pt x="12722" y="0"/>
                      <a:pt x="12736" y="15"/>
                      <a:pt x="12736" y="32"/>
                    </a:cubicBezTo>
                    <a:cubicBezTo>
                      <a:pt x="12736" y="50"/>
                      <a:pt x="12722" y="64"/>
                      <a:pt x="12704" y="64"/>
                    </a:cubicBezTo>
                    <a:close/>
                    <a:moveTo>
                      <a:pt x="11936" y="64"/>
                    </a:moveTo>
                    <a:lnTo>
                      <a:pt x="11488" y="64"/>
                    </a:lnTo>
                    <a:cubicBezTo>
                      <a:pt x="11471" y="64"/>
                      <a:pt x="11456" y="50"/>
                      <a:pt x="11456" y="32"/>
                    </a:cubicBezTo>
                    <a:cubicBezTo>
                      <a:pt x="11456" y="15"/>
                      <a:pt x="11471" y="0"/>
                      <a:pt x="11488" y="0"/>
                    </a:cubicBezTo>
                    <a:lnTo>
                      <a:pt x="11936" y="0"/>
                    </a:lnTo>
                    <a:cubicBezTo>
                      <a:pt x="11954" y="0"/>
                      <a:pt x="11968" y="15"/>
                      <a:pt x="11968" y="32"/>
                    </a:cubicBezTo>
                    <a:cubicBezTo>
                      <a:pt x="11968" y="50"/>
                      <a:pt x="11954" y="64"/>
                      <a:pt x="11936" y="64"/>
                    </a:cubicBezTo>
                    <a:close/>
                    <a:moveTo>
                      <a:pt x="11168" y="64"/>
                    </a:moveTo>
                    <a:lnTo>
                      <a:pt x="10720" y="64"/>
                    </a:lnTo>
                    <a:cubicBezTo>
                      <a:pt x="10703" y="64"/>
                      <a:pt x="10688" y="50"/>
                      <a:pt x="10688" y="32"/>
                    </a:cubicBezTo>
                    <a:cubicBezTo>
                      <a:pt x="10688" y="15"/>
                      <a:pt x="10703" y="0"/>
                      <a:pt x="10720" y="0"/>
                    </a:cubicBezTo>
                    <a:lnTo>
                      <a:pt x="11168" y="0"/>
                    </a:lnTo>
                    <a:cubicBezTo>
                      <a:pt x="11186" y="0"/>
                      <a:pt x="11200" y="15"/>
                      <a:pt x="11200" y="32"/>
                    </a:cubicBezTo>
                    <a:cubicBezTo>
                      <a:pt x="11200" y="50"/>
                      <a:pt x="11186" y="64"/>
                      <a:pt x="11168" y="64"/>
                    </a:cubicBezTo>
                    <a:close/>
                    <a:moveTo>
                      <a:pt x="10400" y="64"/>
                    </a:moveTo>
                    <a:lnTo>
                      <a:pt x="9952" y="64"/>
                    </a:lnTo>
                    <a:cubicBezTo>
                      <a:pt x="9935" y="64"/>
                      <a:pt x="9920" y="50"/>
                      <a:pt x="9920" y="32"/>
                    </a:cubicBezTo>
                    <a:cubicBezTo>
                      <a:pt x="9920" y="15"/>
                      <a:pt x="9935" y="0"/>
                      <a:pt x="9952" y="0"/>
                    </a:cubicBezTo>
                    <a:lnTo>
                      <a:pt x="10400" y="0"/>
                    </a:lnTo>
                    <a:cubicBezTo>
                      <a:pt x="10418" y="0"/>
                      <a:pt x="10432" y="15"/>
                      <a:pt x="10432" y="32"/>
                    </a:cubicBezTo>
                    <a:cubicBezTo>
                      <a:pt x="10432" y="50"/>
                      <a:pt x="10418" y="64"/>
                      <a:pt x="10400" y="64"/>
                    </a:cubicBezTo>
                    <a:close/>
                    <a:moveTo>
                      <a:pt x="9632" y="64"/>
                    </a:moveTo>
                    <a:lnTo>
                      <a:pt x="9184" y="64"/>
                    </a:lnTo>
                    <a:cubicBezTo>
                      <a:pt x="9167" y="64"/>
                      <a:pt x="9152" y="50"/>
                      <a:pt x="9152" y="32"/>
                    </a:cubicBezTo>
                    <a:cubicBezTo>
                      <a:pt x="9152" y="15"/>
                      <a:pt x="9167" y="0"/>
                      <a:pt x="9184" y="0"/>
                    </a:cubicBezTo>
                    <a:lnTo>
                      <a:pt x="9632" y="0"/>
                    </a:lnTo>
                    <a:cubicBezTo>
                      <a:pt x="9650" y="0"/>
                      <a:pt x="9664" y="15"/>
                      <a:pt x="9664" y="32"/>
                    </a:cubicBezTo>
                    <a:cubicBezTo>
                      <a:pt x="9664" y="50"/>
                      <a:pt x="9650" y="64"/>
                      <a:pt x="9632" y="64"/>
                    </a:cubicBezTo>
                    <a:close/>
                    <a:moveTo>
                      <a:pt x="8864" y="64"/>
                    </a:moveTo>
                    <a:lnTo>
                      <a:pt x="8416" y="64"/>
                    </a:lnTo>
                    <a:cubicBezTo>
                      <a:pt x="8399" y="64"/>
                      <a:pt x="8384" y="50"/>
                      <a:pt x="8384" y="32"/>
                    </a:cubicBezTo>
                    <a:cubicBezTo>
                      <a:pt x="8384" y="15"/>
                      <a:pt x="8399" y="0"/>
                      <a:pt x="8416" y="0"/>
                    </a:cubicBezTo>
                    <a:lnTo>
                      <a:pt x="8864" y="0"/>
                    </a:lnTo>
                    <a:cubicBezTo>
                      <a:pt x="8882" y="0"/>
                      <a:pt x="8896" y="15"/>
                      <a:pt x="8896" y="32"/>
                    </a:cubicBezTo>
                    <a:cubicBezTo>
                      <a:pt x="8896" y="50"/>
                      <a:pt x="8882" y="64"/>
                      <a:pt x="8864" y="64"/>
                    </a:cubicBezTo>
                    <a:close/>
                    <a:moveTo>
                      <a:pt x="8096" y="64"/>
                    </a:moveTo>
                    <a:lnTo>
                      <a:pt x="7648" y="64"/>
                    </a:lnTo>
                    <a:cubicBezTo>
                      <a:pt x="7631" y="64"/>
                      <a:pt x="7616" y="50"/>
                      <a:pt x="7616" y="32"/>
                    </a:cubicBezTo>
                    <a:cubicBezTo>
                      <a:pt x="7616" y="15"/>
                      <a:pt x="7631" y="0"/>
                      <a:pt x="7648" y="0"/>
                    </a:cubicBezTo>
                    <a:lnTo>
                      <a:pt x="8096" y="0"/>
                    </a:lnTo>
                    <a:cubicBezTo>
                      <a:pt x="8114" y="0"/>
                      <a:pt x="8128" y="15"/>
                      <a:pt x="8128" y="32"/>
                    </a:cubicBezTo>
                    <a:cubicBezTo>
                      <a:pt x="8128" y="50"/>
                      <a:pt x="8114" y="64"/>
                      <a:pt x="8096" y="64"/>
                    </a:cubicBezTo>
                    <a:close/>
                    <a:moveTo>
                      <a:pt x="7328" y="64"/>
                    </a:moveTo>
                    <a:lnTo>
                      <a:pt x="6880" y="64"/>
                    </a:lnTo>
                    <a:cubicBezTo>
                      <a:pt x="6863" y="64"/>
                      <a:pt x="6848" y="50"/>
                      <a:pt x="6848" y="32"/>
                    </a:cubicBezTo>
                    <a:cubicBezTo>
                      <a:pt x="6848" y="15"/>
                      <a:pt x="6863" y="0"/>
                      <a:pt x="6880" y="0"/>
                    </a:cubicBezTo>
                    <a:lnTo>
                      <a:pt x="7328" y="0"/>
                    </a:lnTo>
                    <a:cubicBezTo>
                      <a:pt x="7346" y="0"/>
                      <a:pt x="7360" y="15"/>
                      <a:pt x="7360" y="32"/>
                    </a:cubicBezTo>
                    <a:cubicBezTo>
                      <a:pt x="7360" y="50"/>
                      <a:pt x="7346" y="64"/>
                      <a:pt x="7328" y="64"/>
                    </a:cubicBezTo>
                    <a:close/>
                    <a:moveTo>
                      <a:pt x="6560" y="64"/>
                    </a:moveTo>
                    <a:lnTo>
                      <a:pt x="6112" y="64"/>
                    </a:lnTo>
                    <a:cubicBezTo>
                      <a:pt x="6095" y="64"/>
                      <a:pt x="6080" y="50"/>
                      <a:pt x="6080" y="32"/>
                    </a:cubicBezTo>
                    <a:cubicBezTo>
                      <a:pt x="6080" y="15"/>
                      <a:pt x="6095" y="0"/>
                      <a:pt x="6112" y="0"/>
                    </a:cubicBezTo>
                    <a:lnTo>
                      <a:pt x="6560" y="0"/>
                    </a:lnTo>
                    <a:cubicBezTo>
                      <a:pt x="6578" y="0"/>
                      <a:pt x="6592" y="15"/>
                      <a:pt x="6592" y="32"/>
                    </a:cubicBezTo>
                    <a:cubicBezTo>
                      <a:pt x="6592" y="50"/>
                      <a:pt x="6578" y="64"/>
                      <a:pt x="6560" y="64"/>
                    </a:cubicBezTo>
                    <a:close/>
                    <a:moveTo>
                      <a:pt x="5792" y="64"/>
                    </a:moveTo>
                    <a:lnTo>
                      <a:pt x="5344" y="64"/>
                    </a:lnTo>
                    <a:cubicBezTo>
                      <a:pt x="5327" y="64"/>
                      <a:pt x="5312" y="50"/>
                      <a:pt x="5312" y="32"/>
                    </a:cubicBezTo>
                    <a:cubicBezTo>
                      <a:pt x="5312" y="15"/>
                      <a:pt x="5327" y="0"/>
                      <a:pt x="5344" y="0"/>
                    </a:cubicBezTo>
                    <a:lnTo>
                      <a:pt x="5792" y="0"/>
                    </a:lnTo>
                    <a:cubicBezTo>
                      <a:pt x="5810" y="0"/>
                      <a:pt x="5824" y="15"/>
                      <a:pt x="5824" y="32"/>
                    </a:cubicBezTo>
                    <a:cubicBezTo>
                      <a:pt x="5824" y="50"/>
                      <a:pt x="5810" y="64"/>
                      <a:pt x="5792" y="64"/>
                    </a:cubicBezTo>
                    <a:close/>
                    <a:moveTo>
                      <a:pt x="5024" y="64"/>
                    </a:moveTo>
                    <a:lnTo>
                      <a:pt x="4576" y="64"/>
                    </a:lnTo>
                    <a:cubicBezTo>
                      <a:pt x="4559" y="64"/>
                      <a:pt x="4544" y="50"/>
                      <a:pt x="4544" y="32"/>
                    </a:cubicBezTo>
                    <a:cubicBezTo>
                      <a:pt x="4544" y="15"/>
                      <a:pt x="4559" y="0"/>
                      <a:pt x="4576" y="0"/>
                    </a:cubicBezTo>
                    <a:lnTo>
                      <a:pt x="5024" y="0"/>
                    </a:lnTo>
                    <a:cubicBezTo>
                      <a:pt x="5042" y="0"/>
                      <a:pt x="5056" y="15"/>
                      <a:pt x="5056" y="32"/>
                    </a:cubicBezTo>
                    <a:cubicBezTo>
                      <a:pt x="5056" y="50"/>
                      <a:pt x="5042" y="64"/>
                      <a:pt x="5024" y="64"/>
                    </a:cubicBezTo>
                    <a:close/>
                    <a:moveTo>
                      <a:pt x="4256" y="64"/>
                    </a:moveTo>
                    <a:lnTo>
                      <a:pt x="3808" y="64"/>
                    </a:lnTo>
                    <a:cubicBezTo>
                      <a:pt x="3791" y="64"/>
                      <a:pt x="3776" y="50"/>
                      <a:pt x="3776" y="32"/>
                    </a:cubicBezTo>
                    <a:cubicBezTo>
                      <a:pt x="3776" y="15"/>
                      <a:pt x="3791" y="0"/>
                      <a:pt x="3808" y="0"/>
                    </a:cubicBezTo>
                    <a:lnTo>
                      <a:pt x="4256" y="0"/>
                    </a:lnTo>
                    <a:cubicBezTo>
                      <a:pt x="4274" y="0"/>
                      <a:pt x="4288" y="15"/>
                      <a:pt x="4288" y="32"/>
                    </a:cubicBezTo>
                    <a:cubicBezTo>
                      <a:pt x="4288" y="50"/>
                      <a:pt x="4274" y="64"/>
                      <a:pt x="4256" y="64"/>
                    </a:cubicBezTo>
                    <a:close/>
                    <a:moveTo>
                      <a:pt x="3488" y="64"/>
                    </a:moveTo>
                    <a:lnTo>
                      <a:pt x="3040" y="64"/>
                    </a:lnTo>
                    <a:cubicBezTo>
                      <a:pt x="3023" y="64"/>
                      <a:pt x="3008" y="50"/>
                      <a:pt x="3008" y="32"/>
                    </a:cubicBezTo>
                    <a:cubicBezTo>
                      <a:pt x="3008" y="15"/>
                      <a:pt x="3023" y="0"/>
                      <a:pt x="3040" y="0"/>
                    </a:cubicBezTo>
                    <a:lnTo>
                      <a:pt x="3488" y="0"/>
                    </a:lnTo>
                    <a:cubicBezTo>
                      <a:pt x="3506" y="0"/>
                      <a:pt x="3520" y="15"/>
                      <a:pt x="3520" y="32"/>
                    </a:cubicBezTo>
                    <a:cubicBezTo>
                      <a:pt x="3520" y="50"/>
                      <a:pt x="3506" y="64"/>
                      <a:pt x="3488" y="64"/>
                    </a:cubicBezTo>
                    <a:close/>
                    <a:moveTo>
                      <a:pt x="2720" y="64"/>
                    </a:moveTo>
                    <a:lnTo>
                      <a:pt x="2272" y="64"/>
                    </a:lnTo>
                    <a:cubicBezTo>
                      <a:pt x="2255" y="64"/>
                      <a:pt x="2240" y="50"/>
                      <a:pt x="2240" y="32"/>
                    </a:cubicBezTo>
                    <a:cubicBezTo>
                      <a:pt x="2240" y="15"/>
                      <a:pt x="2255" y="0"/>
                      <a:pt x="2272" y="0"/>
                    </a:cubicBezTo>
                    <a:lnTo>
                      <a:pt x="2720" y="0"/>
                    </a:lnTo>
                    <a:cubicBezTo>
                      <a:pt x="2738" y="0"/>
                      <a:pt x="2752" y="15"/>
                      <a:pt x="2752" y="32"/>
                    </a:cubicBezTo>
                    <a:cubicBezTo>
                      <a:pt x="2752" y="50"/>
                      <a:pt x="2738" y="64"/>
                      <a:pt x="2720" y="64"/>
                    </a:cubicBezTo>
                    <a:close/>
                    <a:moveTo>
                      <a:pt x="1952" y="64"/>
                    </a:moveTo>
                    <a:lnTo>
                      <a:pt x="1504" y="64"/>
                    </a:lnTo>
                    <a:cubicBezTo>
                      <a:pt x="1487" y="64"/>
                      <a:pt x="1472" y="50"/>
                      <a:pt x="1472" y="32"/>
                    </a:cubicBezTo>
                    <a:cubicBezTo>
                      <a:pt x="1472" y="15"/>
                      <a:pt x="1487" y="0"/>
                      <a:pt x="1504" y="0"/>
                    </a:cubicBezTo>
                    <a:lnTo>
                      <a:pt x="1952" y="0"/>
                    </a:lnTo>
                    <a:cubicBezTo>
                      <a:pt x="1970" y="0"/>
                      <a:pt x="1984" y="15"/>
                      <a:pt x="1984" y="32"/>
                    </a:cubicBezTo>
                    <a:cubicBezTo>
                      <a:pt x="1984" y="50"/>
                      <a:pt x="1970" y="64"/>
                      <a:pt x="1952" y="64"/>
                    </a:cubicBezTo>
                    <a:close/>
                    <a:moveTo>
                      <a:pt x="1184" y="64"/>
                    </a:moveTo>
                    <a:lnTo>
                      <a:pt x="736" y="64"/>
                    </a:lnTo>
                    <a:cubicBezTo>
                      <a:pt x="719" y="64"/>
                      <a:pt x="704" y="50"/>
                      <a:pt x="704" y="32"/>
                    </a:cubicBezTo>
                    <a:cubicBezTo>
                      <a:pt x="704" y="15"/>
                      <a:pt x="719" y="0"/>
                      <a:pt x="736" y="0"/>
                    </a:cubicBezTo>
                    <a:lnTo>
                      <a:pt x="1184" y="0"/>
                    </a:lnTo>
                    <a:cubicBezTo>
                      <a:pt x="1202" y="0"/>
                      <a:pt x="1216" y="15"/>
                      <a:pt x="1216" y="32"/>
                    </a:cubicBezTo>
                    <a:cubicBezTo>
                      <a:pt x="1216" y="50"/>
                      <a:pt x="1202" y="64"/>
                      <a:pt x="1184" y="64"/>
                    </a:cubicBezTo>
                    <a:close/>
                    <a:moveTo>
                      <a:pt x="416" y="64"/>
                    </a:moveTo>
                    <a:lnTo>
                      <a:pt x="32" y="64"/>
                    </a:lnTo>
                    <a:cubicBezTo>
                      <a:pt x="15" y="64"/>
                      <a:pt x="0" y="50"/>
                      <a:pt x="0" y="32"/>
                    </a:cubicBezTo>
                    <a:cubicBezTo>
                      <a:pt x="0" y="15"/>
                      <a:pt x="15" y="0"/>
                      <a:pt x="32" y="0"/>
                    </a:cubicBezTo>
                    <a:lnTo>
                      <a:pt x="416" y="0"/>
                    </a:lnTo>
                    <a:cubicBezTo>
                      <a:pt x="434" y="0"/>
                      <a:pt x="448" y="15"/>
                      <a:pt x="448" y="32"/>
                    </a:cubicBezTo>
                    <a:cubicBezTo>
                      <a:pt x="448" y="50"/>
                      <a:pt x="434" y="64"/>
                      <a:pt x="416" y="64"/>
                    </a:cubicBezTo>
                    <a:close/>
                  </a:path>
                </a:pathLst>
              </a:custGeom>
              <a:solidFill>
                <a:schemeClr val="accent3"/>
              </a:solidFill>
              <a:ln w="0" cap="flat">
                <a:solidFill>
                  <a:srgbClr val="C00000"/>
                </a:solidFill>
                <a:prstDash val="solid"/>
                <a:round/>
                <a:headEnd/>
                <a:tailEnd/>
              </a:ln>
            </p:spPr>
            <p:txBody>
              <a:bodyPr vert="horz" wrap="square" lIns="89642" tIns="44821" rIns="89642" bIns="44821" numCol="1" anchor="t" anchorCtr="0" compatLnSpc="1">
                <a:prstTxWarp prst="textNoShape">
                  <a:avLst/>
                </a:prstTxWarp>
              </a:bodyPr>
              <a:lstStyle/>
              <a:p>
                <a:pPr defTabSz="672358">
                  <a:defRPr/>
                </a:pPr>
                <a:endParaRPr lang="en-US" sz="1765" kern="0" dirty="0">
                  <a:solidFill>
                    <a:srgbClr val="505050"/>
                  </a:solidFill>
                </a:endParaRPr>
              </a:p>
            </p:txBody>
          </p:sp>
          <p:sp>
            <p:nvSpPr>
              <p:cNvPr id="34" name="Rectangle 33"/>
              <p:cNvSpPr>
                <a:spLocks noChangeArrowheads="1"/>
              </p:cNvSpPr>
              <p:nvPr/>
            </p:nvSpPr>
            <p:spPr bwMode="auto">
              <a:xfrm>
                <a:off x="2612521" y="4492806"/>
                <a:ext cx="7471665" cy="70213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ctr" anchorCtr="0" compatLnSpc="1">
                <a:prstTxWarp prst="textNoShape">
                  <a:avLst/>
                </a:prstTxWarp>
              </a:bodyPr>
              <a:lstStyle/>
              <a:p>
                <a:pPr algn="ctr" defTabSz="672358">
                  <a:defRPr/>
                </a:pPr>
                <a:r>
                  <a:rPr lang="en-US" b="1" kern="0" dirty="0" smtClean="0">
                    <a:solidFill>
                      <a:srgbClr val="505050"/>
                    </a:solidFill>
                  </a:rPr>
                  <a:t>MDM Configuration Service Providers (CSP)</a:t>
                </a:r>
                <a:endParaRPr lang="en-US" b="1" kern="0" dirty="0">
                  <a:solidFill>
                    <a:srgbClr val="505050"/>
                  </a:solidFill>
                </a:endParaRPr>
              </a:p>
            </p:txBody>
          </p:sp>
          <p:sp>
            <p:nvSpPr>
              <p:cNvPr id="35" name="Rectangle 34"/>
              <p:cNvSpPr>
                <a:spLocks noChangeArrowheads="1"/>
              </p:cNvSpPr>
              <p:nvPr/>
            </p:nvSpPr>
            <p:spPr bwMode="auto">
              <a:xfrm>
                <a:off x="380678" y="2695397"/>
                <a:ext cx="6444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456">
                  <a:defRPr/>
                </a:pPr>
                <a:r>
                  <a:rPr lang="en-US" altLang="en-US" kern="0" dirty="0">
                    <a:solidFill>
                      <a:srgbClr val="FFFFFF"/>
                    </a:solidFill>
                    <a:latin typeface="Segoe UI Light"/>
                  </a:rPr>
                  <a:t>Device</a:t>
                </a:r>
              </a:p>
            </p:txBody>
          </p:sp>
          <p:sp>
            <p:nvSpPr>
              <p:cNvPr id="36" name="Rectangle 35"/>
              <p:cNvSpPr>
                <a:spLocks noChangeArrowheads="1"/>
              </p:cNvSpPr>
              <p:nvPr/>
            </p:nvSpPr>
            <p:spPr bwMode="auto">
              <a:xfrm>
                <a:off x="1629942" y="4492806"/>
                <a:ext cx="1235495" cy="702130"/>
              </a:xfrm>
              <a:prstGeom prst="rect">
                <a:avLst/>
              </a:prstGeom>
              <a:solidFill>
                <a:schemeClr val="accent6"/>
              </a:solidFill>
              <a:ln w="6350" cap="rnd">
                <a:solidFill>
                  <a:schemeClr val="accent6"/>
                </a:solidFill>
                <a:prstDash val="solid"/>
                <a:round/>
                <a:headEnd/>
                <a:tailEnd/>
              </a:ln>
            </p:spPr>
            <p:txBody>
              <a:bodyPr vert="horz" wrap="square" lIns="89642" tIns="44821" rIns="89642" bIns="44821" numCol="1" anchor="t" anchorCtr="0" compatLnSpc="1">
                <a:prstTxWarp prst="textNoShape">
                  <a:avLst/>
                </a:prstTxWarp>
              </a:bodyPr>
              <a:lstStyle/>
              <a:p>
                <a:pPr algn="ctr" defTabSz="672358">
                  <a:defRPr/>
                </a:pPr>
                <a:r>
                  <a:rPr lang="en-US" b="1" kern="0" dirty="0" smtClean="0">
                    <a:solidFill>
                      <a:srgbClr val="505050"/>
                    </a:solidFill>
                  </a:rPr>
                  <a:t>WMI provider</a:t>
                </a:r>
                <a:endParaRPr lang="en-US" b="1" kern="0" dirty="0">
                  <a:solidFill>
                    <a:srgbClr val="505050"/>
                  </a:solidFill>
                </a:endParaRPr>
              </a:p>
            </p:txBody>
          </p:sp>
          <p:sp>
            <p:nvSpPr>
              <p:cNvPr id="37" name="Rectangle 36"/>
              <p:cNvSpPr>
                <a:spLocks noChangeArrowheads="1"/>
              </p:cNvSpPr>
              <p:nvPr/>
            </p:nvSpPr>
            <p:spPr bwMode="auto">
              <a:xfrm>
                <a:off x="2713037" y="5959982"/>
                <a:ext cx="277231" cy="28048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672358">
                  <a:defRPr/>
                </a:pPr>
                <a:endParaRPr lang="en-US" sz="1765" kern="0" dirty="0">
                  <a:solidFill>
                    <a:srgbClr val="505050"/>
                  </a:solidFill>
                </a:endParaRPr>
              </a:p>
            </p:txBody>
          </p:sp>
          <p:sp>
            <p:nvSpPr>
              <p:cNvPr id="38" name="Rectangle 37"/>
              <p:cNvSpPr>
                <a:spLocks noChangeArrowheads="1"/>
              </p:cNvSpPr>
              <p:nvPr/>
            </p:nvSpPr>
            <p:spPr bwMode="auto">
              <a:xfrm>
                <a:off x="3106411" y="5971397"/>
                <a:ext cx="21720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456">
                  <a:defRPr/>
                </a:pPr>
                <a:r>
                  <a:rPr lang="en-US" altLang="en-US" kern="0" dirty="0">
                    <a:solidFill>
                      <a:srgbClr val="FFFFFF"/>
                    </a:solidFill>
                    <a:latin typeface="Segoe UI"/>
                  </a:rPr>
                  <a:t>Common component</a:t>
                </a:r>
              </a:p>
            </p:txBody>
          </p:sp>
          <p:sp>
            <p:nvSpPr>
              <p:cNvPr id="39" name="Rectangle 38"/>
              <p:cNvSpPr>
                <a:spLocks noChangeArrowheads="1"/>
              </p:cNvSpPr>
              <p:nvPr/>
            </p:nvSpPr>
            <p:spPr bwMode="auto">
              <a:xfrm>
                <a:off x="5837655" y="5935555"/>
                <a:ext cx="277231" cy="27835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672358">
                  <a:defRPr/>
                </a:pPr>
                <a:endParaRPr lang="en-US" sz="1765" kern="0" dirty="0">
                  <a:solidFill>
                    <a:srgbClr val="505050"/>
                  </a:solidFill>
                </a:endParaRPr>
              </a:p>
            </p:txBody>
          </p:sp>
          <p:sp>
            <p:nvSpPr>
              <p:cNvPr id="40" name="Rectangle 39"/>
              <p:cNvSpPr>
                <a:spLocks noChangeArrowheads="1"/>
              </p:cNvSpPr>
              <p:nvPr/>
            </p:nvSpPr>
            <p:spPr bwMode="auto">
              <a:xfrm>
                <a:off x="6243976" y="5962062"/>
                <a:ext cx="1505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456">
                  <a:defRPr/>
                </a:pPr>
                <a:r>
                  <a:rPr lang="en-US" altLang="en-US" kern="0" dirty="0" smtClean="0">
                    <a:solidFill>
                      <a:srgbClr val="FFFFFF"/>
                    </a:solidFill>
                    <a:latin typeface="Segoe UI"/>
                  </a:rPr>
                  <a:t>PC component</a:t>
                </a:r>
                <a:endParaRPr lang="en-US" altLang="en-US" kern="0" dirty="0">
                  <a:solidFill>
                    <a:srgbClr val="FFFFFF"/>
                  </a:solidFill>
                  <a:latin typeface="Segoe UI"/>
                </a:endParaRPr>
              </a:p>
            </p:txBody>
          </p:sp>
          <p:sp>
            <p:nvSpPr>
              <p:cNvPr id="41" name="Rectangle 40"/>
              <p:cNvSpPr>
                <a:spLocks noChangeArrowheads="1"/>
              </p:cNvSpPr>
              <p:nvPr/>
            </p:nvSpPr>
            <p:spPr bwMode="auto">
              <a:xfrm>
                <a:off x="1629941" y="3497262"/>
                <a:ext cx="8468246" cy="86956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ctr" anchorCtr="0" compatLnSpc="1">
                <a:prstTxWarp prst="textNoShape">
                  <a:avLst/>
                </a:prstTxWarp>
              </a:bodyPr>
              <a:lstStyle/>
              <a:p>
                <a:pPr algn="ctr" defTabSz="672358">
                  <a:defRPr/>
                </a:pPr>
                <a:r>
                  <a:rPr lang="en-US" b="1" kern="0" dirty="0" smtClean="0">
                    <a:solidFill>
                      <a:srgbClr val="505050"/>
                    </a:solidFill>
                  </a:rPr>
                  <a:t>Common Device Configurator</a:t>
                </a:r>
                <a:endParaRPr lang="en-US" sz="3600" b="1" kern="0" dirty="0">
                  <a:solidFill>
                    <a:srgbClr val="505050"/>
                  </a:solidFill>
                </a:endParaRPr>
              </a:p>
            </p:txBody>
          </p:sp>
          <p:grpSp>
            <p:nvGrpSpPr>
              <p:cNvPr id="42" name="Group 41"/>
              <p:cNvGrpSpPr/>
              <p:nvPr/>
            </p:nvGrpSpPr>
            <p:grpSpPr>
              <a:xfrm>
                <a:off x="5938647" y="2452546"/>
                <a:ext cx="1974950" cy="933771"/>
                <a:chOff x="5938647" y="2452546"/>
                <a:chExt cx="1974950" cy="933771"/>
              </a:xfrm>
            </p:grpSpPr>
            <p:sp>
              <p:nvSpPr>
                <p:cNvPr id="61" name="Line 36"/>
                <p:cNvSpPr>
                  <a:spLocks noChangeShapeType="1"/>
                </p:cNvSpPr>
                <p:nvPr/>
              </p:nvSpPr>
              <p:spPr bwMode="auto">
                <a:xfrm>
                  <a:off x="6918455" y="2452546"/>
                  <a:ext cx="0" cy="451946"/>
                </a:xfrm>
                <a:prstGeom prst="line">
                  <a:avLst/>
                </a:prstGeom>
                <a:noFill/>
                <a:ln w="38100"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672358">
                    <a:defRPr/>
                  </a:pPr>
                  <a:endParaRPr lang="en-US" sz="1765" kern="0" dirty="0">
                    <a:solidFill>
                      <a:srgbClr val="505050"/>
                    </a:solidFill>
                  </a:endParaRPr>
                </a:p>
              </p:txBody>
            </p:sp>
            <p:sp>
              <p:nvSpPr>
                <p:cNvPr id="62" name="Rectangle 61"/>
                <p:cNvSpPr>
                  <a:spLocks noChangeArrowheads="1"/>
                </p:cNvSpPr>
                <p:nvPr/>
              </p:nvSpPr>
              <p:spPr bwMode="auto">
                <a:xfrm>
                  <a:off x="5938647" y="2853815"/>
                  <a:ext cx="1974950" cy="532502"/>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ctr" anchorCtr="0" compatLnSpc="1">
                  <a:prstTxWarp prst="textNoShape">
                    <a:avLst/>
                  </a:prstTxWarp>
                </a:bodyPr>
                <a:lstStyle/>
                <a:p>
                  <a:pPr algn="ctr" defTabSz="672358">
                    <a:defRPr/>
                  </a:pPr>
                  <a:r>
                    <a:rPr lang="en-US" b="1" kern="0" dirty="0">
                      <a:solidFill>
                        <a:srgbClr val="505050"/>
                      </a:solidFill>
                    </a:rPr>
                    <a:t>EAS Client</a:t>
                  </a:r>
                </a:p>
              </p:txBody>
            </p:sp>
          </p:grpSp>
          <p:grpSp>
            <p:nvGrpSpPr>
              <p:cNvPr id="43" name="Group 42"/>
              <p:cNvGrpSpPr/>
              <p:nvPr/>
            </p:nvGrpSpPr>
            <p:grpSpPr>
              <a:xfrm>
                <a:off x="1629941" y="2425093"/>
                <a:ext cx="1965163" cy="966217"/>
                <a:chOff x="1629941" y="2425093"/>
                <a:chExt cx="1965163" cy="966217"/>
              </a:xfrm>
            </p:grpSpPr>
            <p:sp>
              <p:nvSpPr>
                <p:cNvPr id="56" name="Line 36"/>
                <p:cNvSpPr>
                  <a:spLocks noChangeShapeType="1"/>
                </p:cNvSpPr>
                <p:nvPr/>
              </p:nvSpPr>
              <p:spPr bwMode="auto">
                <a:xfrm>
                  <a:off x="2607989" y="2425093"/>
                  <a:ext cx="4533" cy="479399"/>
                </a:xfrm>
                <a:prstGeom prst="line">
                  <a:avLst/>
                </a:prstGeom>
                <a:noFill/>
                <a:ln w="38100"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672358">
                    <a:defRPr/>
                  </a:pPr>
                  <a:endParaRPr lang="en-US" sz="1765" kern="0" dirty="0">
                    <a:solidFill>
                      <a:srgbClr val="505050"/>
                    </a:solidFill>
                  </a:endParaRPr>
                </a:p>
              </p:txBody>
            </p:sp>
            <p:sp>
              <p:nvSpPr>
                <p:cNvPr id="59" name="Rectangle 58"/>
                <p:cNvSpPr>
                  <a:spLocks noChangeArrowheads="1"/>
                </p:cNvSpPr>
                <p:nvPr/>
              </p:nvSpPr>
              <p:spPr bwMode="auto">
                <a:xfrm>
                  <a:off x="1629941" y="2848823"/>
                  <a:ext cx="1965163" cy="542487"/>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ctr" anchorCtr="0" compatLnSpc="1">
                  <a:prstTxWarp prst="textNoShape">
                    <a:avLst/>
                  </a:prstTxWarp>
                </a:bodyPr>
                <a:lstStyle/>
                <a:p>
                  <a:pPr algn="ctr" defTabSz="672358">
                    <a:defRPr/>
                  </a:pPr>
                  <a:r>
                    <a:rPr lang="en-US" b="1" kern="0" dirty="0">
                      <a:solidFill>
                        <a:srgbClr val="505050"/>
                      </a:solidFill>
                    </a:rPr>
                    <a:t>MDM Client</a:t>
                  </a:r>
                </a:p>
              </p:txBody>
            </p:sp>
          </p:grpSp>
          <p:sp>
            <p:nvSpPr>
              <p:cNvPr id="44" name="Rectangle 43"/>
              <p:cNvSpPr>
                <a:spLocks noChangeArrowheads="1"/>
              </p:cNvSpPr>
              <p:nvPr/>
            </p:nvSpPr>
            <p:spPr bwMode="auto">
              <a:xfrm>
                <a:off x="153692" y="2278062"/>
                <a:ext cx="16873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456">
                  <a:defRPr/>
                </a:pPr>
                <a:r>
                  <a:rPr lang="en-US" altLang="en-US" kern="0" dirty="0">
                    <a:solidFill>
                      <a:srgbClr val="FFFFFF"/>
                    </a:solidFill>
                    <a:latin typeface="Segoe UI Light"/>
                  </a:rPr>
                  <a:t>Service/Server</a:t>
                </a:r>
              </a:p>
            </p:txBody>
          </p:sp>
          <p:grpSp>
            <p:nvGrpSpPr>
              <p:cNvPr id="45" name="Group 44"/>
              <p:cNvGrpSpPr/>
              <p:nvPr/>
            </p:nvGrpSpPr>
            <p:grpSpPr>
              <a:xfrm>
                <a:off x="3793917" y="2438400"/>
                <a:ext cx="1954088" cy="962118"/>
                <a:chOff x="3793917" y="2438400"/>
                <a:chExt cx="1954088" cy="962118"/>
              </a:xfrm>
            </p:grpSpPr>
            <p:sp>
              <p:nvSpPr>
                <p:cNvPr id="52" name="Line 36"/>
                <p:cNvSpPr>
                  <a:spLocks noChangeShapeType="1"/>
                </p:cNvSpPr>
                <p:nvPr/>
              </p:nvSpPr>
              <p:spPr bwMode="auto">
                <a:xfrm flipH="1">
                  <a:off x="4770961" y="2438400"/>
                  <a:ext cx="14399" cy="466092"/>
                </a:xfrm>
                <a:prstGeom prst="line">
                  <a:avLst/>
                </a:prstGeom>
                <a:noFill/>
                <a:ln w="38100"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672358">
                    <a:defRPr/>
                  </a:pPr>
                  <a:endParaRPr lang="en-US" sz="1765" kern="0" dirty="0">
                    <a:solidFill>
                      <a:srgbClr val="505050"/>
                    </a:solidFill>
                  </a:endParaRPr>
                </a:p>
              </p:txBody>
            </p:sp>
            <p:sp>
              <p:nvSpPr>
                <p:cNvPr id="54" name="Rectangle 53"/>
                <p:cNvSpPr>
                  <a:spLocks noChangeArrowheads="1"/>
                </p:cNvSpPr>
                <p:nvPr/>
              </p:nvSpPr>
              <p:spPr bwMode="auto">
                <a:xfrm>
                  <a:off x="3793917" y="2839614"/>
                  <a:ext cx="1954088" cy="560904"/>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ctr" anchorCtr="0" compatLnSpc="1">
                  <a:prstTxWarp prst="textNoShape">
                    <a:avLst/>
                  </a:prstTxWarp>
                </a:bodyPr>
                <a:lstStyle/>
                <a:p>
                  <a:pPr algn="ctr" defTabSz="672358">
                    <a:defRPr/>
                  </a:pPr>
                  <a:r>
                    <a:rPr lang="en-US" b="1" kern="0" dirty="0" smtClean="0">
                      <a:solidFill>
                        <a:srgbClr val="505050"/>
                      </a:solidFill>
                    </a:rPr>
                    <a:t>Provisioning Engine</a:t>
                  </a:r>
                  <a:endParaRPr lang="en-US" b="1" kern="0" dirty="0">
                    <a:solidFill>
                      <a:srgbClr val="505050"/>
                    </a:solidFill>
                  </a:endParaRPr>
                </a:p>
              </p:txBody>
            </p:sp>
          </p:grpSp>
          <p:grpSp>
            <p:nvGrpSpPr>
              <p:cNvPr id="48" name="Group 47"/>
              <p:cNvGrpSpPr/>
              <p:nvPr/>
            </p:nvGrpSpPr>
            <p:grpSpPr>
              <a:xfrm>
                <a:off x="8123237" y="2506662"/>
                <a:ext cx="1974950" cy="884654"/>
                <a:chOff x="8240125" y="2506662"/>
                <a:chExt cx="1974950" cy="884654"/>
              </a:xfrm>
            </p:grpSpPr>
            <p:sp>
              <p:nvSpPr>
                <p:cNvPr id="49" name="Line 36"/>
                <p:cNvSpPr>
                  <a:spLocks noChangeShapeType="1"/>
                </p:cNvSpPr>
                <p:nvPr/>
              </p:nvSpPr>
              <p:spPr bwMode="auto">
                <a:xfrm>
                  <a:off x="9204733" y="2506662"/>
                  <a:ext cx="0" cy="397830"/>
                </a:xfrm>
                <a:prstGeom prst="line">
                  <a:avLst/>
                </a:prstGeom>
                <a:noFill/>
                <a:ln w="38100"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672358">
                    <a:defRPr/>
                  </a:pPr>
                  <a:endParaRPr lang="en-US" sz="1765" kern="0" dirty="0">
                    <a:solidFill>
                      <a:srgbClr val="505050"/>
                    </a:solidFill>
                  </a:endParaRPr>
                </a:p>
              </p:txBody>
            </p:sp>
            <p:sp>
              <p:nvSpPr>
                <p:cNvPr id="50" name="Rectangle 49"/>
                <p:cNvSpPr>
                  <a:spLocks noChangeArrowheads="1"/>
                </p:cNvSpPr>
                <p:nvPr/>
              </p:nvSpPr>
              <p:spPr bwMode="auto">
                <a:xfrm>
                  <a:off x="8240125" y="2848817"/>
                  <a:ext cx="1974950" cy="542499"/>
                </a:xfrm>
                <a:prstGeom prst="rect">
                  <a:avLst/>
                </a:prstGeom>
                <a:solidFill>
                  <a:schemeClr val="accent6"/>
                </a:solidFill>
                <a:ln w="6350" cap="rnd">
                  <a:solidFill>
                    <a:schemeClr val="accent6"/>
                  </a:solidFill>
                  <a:prstDash val="solid"/>
                  <a:round/>
                  <a:headEnd/>
                  <a:tailEnd/>
                </a:ln>
              </p:spPr>
              <p:txBody>
                <a:bodyPr vert="horz" wrap="square" lIns="89642" tIns="44821" rIns="89642" bIns="44821" numCol="1" anchor="ctr" anchorCtr="0" compatLnSpc="1">
                  <a:prstTxWarp prst="textNoShape">
                    <a:avLst/>
                  </a:prstTxWarp>
                </a:bodyPr>
                <a:lstStyle/>
                <a:p>
                  <a:pPr algn="ctr" defTabSz="672358">
                    <a:defRPr/>
                  </a:pPr>
                  <a:r>
                    <a:rPr lang="en-US" b="1" kern="0" dirty="0">
                      <a:solidFill>
                        <a:srgbClr val="505050"/>
                      </a:solidFill>
                    </a:rPr>
                    <a:t>WMI Bridge</a:t>
                  </a:r>
                </a:p>
              </p:txBody>
            </p:sp>
          </p:gr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777" y="1087773"/>
              <a:ext cx="1090956" cy="1090956"/>
            </a:xfrm>
            <a:prstGeom prst="rect">
              <a:avLst/>
            </a:prstGeom>
          </p:spPr>
        </p:pic>
        <p:pic>
          <p:nvPicPr>
            <p:cNvPr id="6" name="Picture 5"/>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676646" y="1098046"/>
              <a:ext cx="1005840" cy="1005840"/>
            </a:xfrm>
            <a:prstGeom prst="rect">
              <a:avLst/>
            </a:prstGeom>
          </p:spPr>
        </p:pic>
        <p:pic>
          <p:nvPicPr>
            <p:cNvPr id="7" name="Picture 6"/>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26667" y="924721"/>
              <a:ext cx="1465069" cy="146506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8481" y="802341"/>
              <a:ext cx="1463625" cy="1463625"/>
            </a:xfrm>
            <a:prstGeom prst="rect">
              <a:avLst/>
            </a:prstGeom>
          </p:spPr>
        </p:pic>
        <p:sp>
          <p:nvSpPr>
            <p:cNvPr id="8" name="Rectangle 7"/>
            <p:cNvSpPr/>
            <p:nvPr/>
          </p:nvSpPr>
          <p:spPr>
            <a:xfrm>
              <a:off x="6624753" y="2055761"/>
              <a:ext cx="575350" cy="369332"/>
            </a:xfrm>
            <a:prstGeom prst="rect">
              <a:avLst/>
            </a:prstGeom>
          </p:spPr>
          <p:txBody>
            <a:bodyPr wrap="none">
              <a:spAutoFit/>
            </a:bodyPr>
            <a:lstStyle/>
            <a:p>
              <a:r>
                <a:rPr lang="en-US" dirty="0">
                  <a:solidFill>
                    <a:srgbClr val="FFFFFF"/>
                  </a:solidFill>
                </a:rPr>
                <a:t>EAS</a:t>
              </a:r>
            </a:p>
          </p:txBody>
        </p:sp>
        <p:sp>
          <p:nvSpPr>
            <p:cNvPr id="11" name="Rectangle 10"/>
            <p:cNvSpPr/>
            <p:nvPr/>
          </p:nvSpPr>
          <p:spPr>
            <a:xfrm>
              <a:off x="4030153" y="2063639"/>
              <a:ext cx="1436612" cy="369332"/>
            </a:xfrm>
            <a:prstGeom prst="rect">
              <a:avLst/>
            </a:prstGeom>
          </p:spPr>
          <p:txBody>
            <a:bodyPr wrap="none">
              <a:spAutoFit/>
            </a:bodyPr>
            <a:lstStyle/>
            <a:p>
              <a:r>
                <a:rPr lang="en-US" kern="0" dirty="0">
                  <a:solidFill>
                    <a:srgbClr val="FFFFFF"/>
                  </a:solidFill>
                </a:rPr>
                <a:t>Provisioning</a:t>
              </a:r>
              <a:endParaRPr lang="en-US" dirty="0">
                <a:solidFill>
                  <a:srgbClr val="FFFFFF"/>
                </a:solidFill>
              </a:endParaRPr>
            </a:p>
          </p:txBody>
        </p:sp>
        <p:sp>
          <p:nvSpPr>
            <p:cNvPr id="55" name="Rectangle 54"/>
            <p:cNvSpPr/>
            <p:nvPr/>
          </p:nvSpPr>
          <p:spPr>
            <a:xfrm>
              <a:off x="2229993" y="2055678"/>
              <a:ext cx="760144" cy="369332"/>
            </a:xfrm>
            <a:prstGeom prst="rect">
              <a:avLst/>
            </a:prstGeom>
          </p:spPr>
          <p:txBody>
            <a:bodyPr wrap="none">
              <a:spAutoFit/>
            </a:bodyPr>
            <a:lstStyle/>
            <a:p>
              <a:r>
                <a:rPr lang="en-US" kern="0" dirty="0" smtClean="0">
                  <a:solidFill>
                    <a:srgbClr val="FFFFFF"/>
                  </a:solidFill>
                </a:rPr>
                <a:t>MDM</a:t>
              </a:r>
              <a:endParaRPr lang="en-US" dirty="0">
                <a:solidFill>
                  <a:srgbClr val="FFFFFF"/>
                </a:solidFill>
              </a:endParaRPr>
            </a:p>
          </p:txBody>
        </p:sp>
        <p:sp>
          <p:nvSpPr>
            <p:cNvPr id="57" name="Rectangle 56"/>
            <p:cNvSpPr/>
            <p:nvPr/>
          </p:nvSpPr>
          <p:spPr>
            <a:xfrm>
              <a:off x="8451557" y="2086109"/>
              <a:ext cx="1279517" cy="369332"/>
            </a:xfrm>
            <a:prstGeom prst="rect">
              <a:avLst/>
            </a:prstGeom>
          </p:spPr>
          <p:txBody>
            <a:bodyPr wrap="none">
              <a:spAutoFit/>
            </a:bodyPr>
            <a:lstStyle/>
            <a:p>
              <a:r>
                <a:rPr lang="en-US" dirty="0" smtClean="0">
                  <a:solidFill>
                    <a:srgbClr val="FFFFFF"/>
                  </a:solidFill>
                </a:rPr>
                <a:t>ConfigMgr</a:t>
              </a:r>
              <a:endParaRPr lang="en-US" dirty="0">
                <a:solidFill>
                  <a:srgbClr val="FFFFFF"/>
                </a:solidFill>
              </a:endParaRPr>
            </a:p>
          </p:txBody>
        </p:sp>
      </p:grpSp>
    </p:spTree>
    <p:extLst>
      <p:ext uri="{BB962C8B-B14F-4D97-AF65-F5344CB8AC3E}">
        <p14:creationId xmlns:p14="http://schemas.microsoft.com/office/powerpoint/2010/main" val="843345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story of an employee in your company</a:t>
            </a:r>
            <a:endParaRPr lang="en-US" dirty="0"/>
          </a:p>
        </p:txBody>
      </p:sp>
      <p:grpSp>
        <p:nvGrpSpPr>
          <p:cNvPr id="4" name="Group 3"/>
          <p:cNvGrpSpPr/>
          <p:nvPr/>
        </p:nvGrpSpPr>
        <p:grpSpPr>
          <a:xfrm>
            <a:off x="389741" y="3127794"/>
            <a:ext cx="2001473" cy="1928287"/>
            <a:chOff x="179915" y="3064853"/>
            <a:chExt cx="2001473" cy="1928287"/>
          </a:xfrm>
        </p:grpSpPr>
        <p:sp>
          <p:nvSpPr>
            <p:cNvPr id="2" name="Rectangle 1"/>
            <p:cNvSpPr/>
            <p:nvPr/>
          </p:nvSpPr>
          <p:spPr bwMode="auto">
            <a:xfrm>
              <a:off x="179915" y="3064853"/>
              <a:ext cx="2001473" cy="1928287"/>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7" name="Group 26"/>
            <p:cNvGrpSpPr/>
            <p:nvPr/>
          </p:nvGrpSpPr>
          <p:grpSpPr>
            <a:xfrm>
              <a:off x="359081" y="3149772"/>
              <a:ext cx="1687427" cy="1803964"/>
              <a:chOff x="395442" y="2959592"/>
              <a:chExt cx="1950285" cy="1928805"/>
            </a:xfrm>
            <a:noFill/>
          </p:grpSpPr>
          <p:pic>
            <p:nvPicPr>
              <p:cNvPr id="5" name="Picture 4"/>
              <p:cNvPicPr>
                <a:picLocks noChangeAspect="1"/>
              </p:cNvPicPr>
              <p:nvPr/>
            </p:nvPicPr>
            <p:blipFill>
              <a:blip r:embed="rId3"/>
              <a:stretch>
                <a:fillRect/>
              </a:stretch>
            </p:blipFill>
            <p:spPr>
              <a:xfrm>
                <a:off x="395442" y="2959592"/>
                <a:ext cx="708541" cy="1928805"/>
              </a:xfrm>
              <a:prstGeom prst="rect">
                <a:avLst/>
              </a:prstGeom>
              <a:solidFill>
                <a:srgbClr val="0078D7"/>
              </a:solidFill>
            </p:spPr>
          </p:pic>
          <p:pic>
            <p:nvPicPr>
              <p:cNvPr id="6" name="Picture 5"/>
              <p:cNvPicPr>
                <a:picLocks noChangeAspect="1"/>
              </p:cNvPicPr>
              <p:nvPr/>
            </p:nvPicPr>
            <p:blipFill>
              <a:blip r:embed="rId4"/>
              <a:stretch>
                <a:fillRect/>
              </a:stretch>
            </p:blipFill>
            <p:spPr>
              <a:xfrm>
                <a:off x="1512158" y="3066809"/>
                <a:ext cx="481378" cy="858674"/>
              </a:xfrm>
              <a:prstGeom prst="rect">
                <a:avLst/>
              </a:prstGeom>
              <a:grpFill/>
            </p:spPr>
          </p:pic>
          <p:pic>
            <p:nvPicPr>
              <p:cNvPr id="7" name="Picture 6"/>
              <p:cNvPicPr>
                <a:picLocks noChangeAspect="1"/>
              </p:cNvPicPr>
              <p:nvPr/>
            </p:nvPicPr>
            <p:blipFill>
              <a:blip r:embed="rId5"/>
              <a:stretch>
                <a:fillRect/>
              </a:stretch>
            </p:blipFill>
            <p:spPr>
              <a:xfrm>
                <a:off x="1235438" y="4123494"/>
                <a:ext cx="1110289" cy="675491"/>
              </a:xfrm>
              <a:prstGeom prst="rect">
                <a:avLst/>
              </a:prstGeom>
              <a:grpFill/>
            </p:spPr>
          </p:pic>
        </p:grpSp>
      </p:grpSp>
      <p:grpSp>
        <p:nvGrpSpPr>
          <p:cNvPr id="28" name="Group 27"/>
          <p:cNvGrpSpPr/>
          <p:nvPr/>
        </p:nvGrpSpPr>
        <p:grpSpPr>
          <a:xfrm>
            <a:off x="3328263" y="2278063"/>
            <a:ext cx="2280374" cy="2778019"/>
            <a:chOff x="4004559" y="1593760"/>
            <a:chExt cx="2438400" cy="3128105"/>
          </a:xfrm>
        </p:grpSpPr>
        <p:pic>
          <p:nvPicPr>
            <p:cNvPr id="16" name="Picture 15"/>
            <p:cNvPicPr>
              <a:picLocks noChangeAspect="1"/>
            </p:cNvPicPr>
            <p:nvPr/>
          </p:nvPicPr>
          <p:blipFill>
            <a:blip r:embed="rId6"/>
            <a:stretch>
              <a:fillRect/>
            </a:stretch>
          </p:blipFill>
          <p:spPr>
            <a:xfrm>
              <a:off x="4133383" y="1593760"/>
              <a:ext cx="2130995" cy="3128105"/>
            </a:xfrm>
            <a:prstGeom prst="rect">
              <a:avLst/>
            </a:prstGeom>
          </p:spPr>
        </p:pic>
        <p:pic>
          <p:nvPicPr>
            <p:cNvPr id="8" name="Picture 7"/>
            <p:cNvPicPr>
              <a:picLocks noChangeAspect="1"/>
            </p:cNvPicPr>
            <p:nvPr/>
          </p:nvPicPr>
          <p:blipFill>
            <a:blip r:embed="rId7"/>
            <a:stretch>
              <a:fillRect/>
            </a:stretch>
          </p:blipFill>
          <p:spPr>
            <a:xfrm>
              <a:off x="4004559" y="3087750"/>
              <a:ext cx="2438400" cy="1618638"/>
            </a:xfrm>
            <a:prstGeom prst="rect">
              <a:avLst/>
            </a:prstGeom>
          </p:spPr>
        </p:pic>
      </p:grpSp>
      <p:grpSp>
        <p:nvGrpSpPr>
          <p:cNvPr id="29" name="Group 28"/>
          <p:cNvGrpSpPr/>
          <p:nvPr/>
        </p:nvGrpSpPr>
        <p:grpSpPr>
          <a:xfrm>
            <a:off x="6446837" y="2236681"/>
            <a:ext cx="1733567" cy="2819400"/>
            <a:chOff x="7440939" y="1558723"/>
            <a:chExt cx="1994829" cy="3163142"/>
          </a:xfrm>
        </p:grpSpPr>
        <p:pic>
          <p:nvPicPr>
            <p:cNvPr id="9" name="Picture 8"/>
            <p:cNvPicPr>
              <a:picLocks noChangeAspect="1"/>
            </p:cNvPicPr>
            <p:nvPr/>
          </p:nvPicPr>
          <p:blipFill>
            <a:blip r:embed="rId8"/>
            <a:stretch>
              <a:fillRect/>
            </a:stretch>
          </p:blipFill>
          <p:spPr>
            <a:xfrm>
              <a:off x="8461989" y="2752283"/>
              <a:ext cx="807750" cy="1969582"/>
            </a:xfrm>
            <a:prstGeom prst="rect">
              <a:avLst/>
            </a:prstGeom>
          </p:spPr>
        </p:pic>
        <p:pic>
          <p:nvPicPr>
            <p:cNvPr id="11" name="Picture 10"/>
            <p:cNvPicPr>
              <a:picLocks noChangeAspect="1"/>
            </p:cNvPicPr>
            <p:nvPr/>
          </p:nvPicPr>
          <p:blipFill>
            <a:blip r:embed="rId9"/>
            <a:stretch>
              <a:fillRect/>
            </a:stretch>
          </p:blipFill>
          <p:spPr>
            <a:xfrm>
              <a:off x="8477681" y="1558723"/>
              <a:ext cx="958087" cy="965572"/>
            </a:xfrm>
            <a:prstGeom prst="rect">
              <a:avLst/>
            </a:prstGeom>
          </p:spPr>
        </p:pic>
        <p:pic>
          <p:nvPicPr>
            <p:cNvPr id="12" name="Picture 11"/>
            <p:cNvPicPr>
              <a:picLocks noChangeAspect="1"/>
            </p:cNvPicPr>
            <p:nvPr/>
          </p:nvPicPr>
          <p:blipFill>
            <a:blip r:embed="rId10"/>
            <a:stretch>
              <a:fillRect/>
            </a:stretch>
          </p:blipFill>
          <p:spPr>
            <a:xfrm>
              <a:off x="7440939" y="2532907"/>
              <a:ext cx="945000" cy="2173481"/>
            </a:xfrm>
            <a:prstGeom prst="rect">
              <a:avLst/>
            </a:prstGeom>
          </p:spPr>
        </p:pic>
      </p:grpSp>
      <p:sp>
        <p:nvSpPr>
          <p:cNvPr id="14" name="Right Arrow 13"/>
          <p:cNvSpPr/>
          <p:nvPr/>
        </p:nvSpPr>
        <p:spPr bwMode="auto">
          <a:xfrm>
            <a:off x="2682839" y="3498091"/>
            <a:ext cx="563598" cy="482911"/>
          </a:xfrm>
          <a:prstGeom prst="rightArrow">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5" name="Right Arrow 14"/>
          <p:cNvSpPr/>
          <p:nvPr/>
        </p:nvSpPr>
        <p:spPr bwMode="auto">
          <a:xfrm>
            <a:off x="5761037" y="3498091"/>
            <a:ext cx="592221" cy="482911"/>
          </a:xfrm>
          <a:prstGeom prst="rightArrow">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30" name="Group 29"/>
          <p:cNvGrpSpPr/>
          <p:nvPr/>
        </p:nvGrpSpPr>
        <p:grpSpPr>
          <a:xfrm>
            <a:off x="9208719" y="2236681"/>
            <a:ext cx="761999" cy="2819400"/>
            <a:chOff x="10819333" y="1294660"/>
            <a:chExt cx="914400" cy="3488859"/>
          </a:xfrm>
        </p:grpSpPr>
        <p:grpSp>
          <p:nvGrpSpPr>
            <p:cNvPr id="22" name="Group 21"/>
            <p:cNvGrpSpPr/>
            <p:nvPr/>
          </p:nvGrpSpPr>
          <p:grpSpPr>
            <a:xfrm>
              <a:off x="10819333" y="1294660"/>
              <a:ext cx="914400" cy="1124893"/>
              <a:chOff x="4024153" y="4543621"/>
              <a:chExt cx="1583619" cy="1605804"/>
            </a:xfrm>
          </p:grpSpPr>
          <p:pic>
            <p:nvPicPr>
              <p:cNvPr id="17" name="Picture 16"/>
              <p:cNvPicPr>
                <a:picLocks noChangeAspect="1"/>
              </p:cNvPicPr>
              <p:nvPr/>
            </p:nvPicPr>
            <p:blipFill>
              <a:blip r:embed="rId11"/>
              <a:stretch>
                <a:fillRect/>
              </a:stretch>
            </p:blipFill>
            <p:spPr>
              <a:xfrm>
                <a:off x="4024153" y="4543621"/>
                <a:ext cx="169032" cy="1605804"/>
              </a:xfrm>
              <a:prstGeom prst="rect">
                <a:avLst/>
              </a:prstGeom>
            </p:spPr>
          </p:pic>
          <p:pic>
            <p:nvPicPr>
              <p:cNvPr id="18" name="Picture 17"/>
              <p:cNvPicPr>
                <a:picLocks noChangeAspect="1"/>
              </p:cNvPicPr>
              <p:nvPr/>
            </p:nvPicPr>
            <p:blipFill>
              <a:blip r:embed="rId12"/>
              <a:stretch>
                <a:fillRect/>
              </a:stretch>
            </p:blipFill>
            <p:spPr>
              <a:xfrm>
                <a:off x="4290475" y="4543621"/>
                <a:ext cx="183119" cy="1591720"/>
              </a:xfrm>
              <a:prstGeom prst="rect">
                <a:avLst/>
              </a:prstGeom>
            </p:spPr>
          </p:pic>
          <p:pic>
            <p:nvPicPr>
              <p:cNvPr id="19" name="Picture 18"/>
              <p:cNvPicPr>
                <a:picLocks noChangeAspect="1"/>
              </p:cNvPicPr>
              <p:nvPr/>
            </p:nvPicPr>
            <p:blipFill>
              <a:blip r:embed="rId13"/>
              <a:stretch>
                <a:fillRect/>
              </a:stretch>
            </p:blipFill>
            <p:spPr>
              <a:xfrm>
                <a:off x="4569066" y="4543621"/>
                <a:ext cx="169032" cy="1479031"/>
              </a:xfrm>
              <a:prstGeom prst="rect">
                <a:avLst/>
              </a:prstGeom>
            </p:spPr>
          </p:pic>
          <p:pic>
            <p:nvPicPr>
              <p:cNvPr id="20" name="Picture 19"/>
              <p:cNvPicPr>
                <a:picLocks noChangeAspect="1"/>
              </p:cNvPicPr>
              <p:nvPr/>
            </p:nvPicPr>
            <p:blipFill>
              <a:blip r:embed="rId14"/>
              <a:stretch>
                <a:fillRect/>
              </a:stretch>
            </p:blipFill>
            <p:spPr>
              <a:xfrm>
                <a:off x="4846638" y="4543621"/>
                <a:ext cx="183119" cy="1338172"/>
              </a:xfrm>
              <a:prstGeom prst="rect">
                <a:avLst/>
              </a:prstGeom>
            </p:spPr>
          </p:pic>
          <p:pic>
            <p:nvPicPr>
              <p:cNvPr id="21" name="Picture 20"/>
              <p:cNvPicPr>
                <a:picLocks noChangeAspect="1"/>
              </p:cNvPicPr>
              <p:nvPr/>
            </p:nvPicPr>
            <p:blipFill>
              <a:blip r:embed="rId15"/>
              <a:stretch>
                <a:fillRect/>
              </a:stretch>
            </p:blipFill>
            <p:spPr>
              <a:xfrm>
                <a:off x="5171104" y="4543621"/>
                <a:ext cx="436668" cy="1239571"/>
              </a:xfrm>
              <a:prstGeom prst="rect">
                <a:avLst/>
              </a:prstGeom>
            </p:spPr>
          </p:pic>
        </p:grpSp>
        <p:pic>
          <p:nvPicPr>
            <p:cNvPr id="23" name="Picture 22"/>
            <p:cNvPicPr>
              <a:picLocks noChangeAspect="1"/>
            </p:cNvPicPr>
            <p:nvPr/>
          </p:nvPicPr>
          <p:blipFill>
            <a:blip r:embed="rId16"/>
            <a:stretch>
              <a:fillRect/>
            </a:stretch>
          </p:blipFill>
          <p:spPr>
            <a:xfrm>
              <a:off x="10848876" y="2460159"/>
              <a:ext cx="698672" cy="2323360"/>
            </a:xfrm>
            <a:prstGeom prst="rect">
              <a:avLst/>
            </a:prstGeom>
          </p:spPr>
        </p:pic>
      </p:grpSp>
      <p:sp>
        <p:nvSpPr>
          <p:cNvPr id="24" name="Right Arrow 23"/>
          <p:cNvSpPr/>
          <p:nvPr/>
        </p:nvSpPr>
        <p:spPr bwMode="auto">
          <a:xfrm>
            <a:off x="8345736" y="3498091"/>
            <a:ext cx="615701" cy="482911"/>
          </a:xfrm>
          <a:prstGeom prst="rightArrow">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32" name="Group 31"/>
          <p:cNvGrpSpPr/>
          <p:nvPr/>
        </p:nvGrpSpPr>
        <p:grpSpPr>
          <a:xfrm>
            <a:off x="11125635" y="3147325"/>
            <a:ext cx="952335" cy="1492937"/>
            <a:chOff x="5541622" y="5295488"/>
            <a:chExt cx="952335" cy="1492937"/>
          </a:xfrm>
        </p:grpSpPr>
        <p:pic>
          <p:nvPicPr>
            <p:cNvPr id="25" name="Picture 24"/>
            <p:cNvPicPr>
              <a:picLocks noChangeAspect="1"/>
            </p:cNvPicPr>
            <p:nvPr/>
          </p:nvPicPr>
          <p:blipFill rotWithShape="1">
            <a:blip r:embed="rId17"/>
            <a:srcRect b="27520"/>
            <a:stretch/>
          </p:blipFill>
          <p:spPr>
            <a:xfrm>
              <a:off x="5578493" y="5295488"/>
              <a:ext cx="915464" cy="1492937"/>
            </a:xfrm>
            <a:prstGeom prst="rect">
              <a:avLst/>
            </a:prstGeom>
          </p:spPr>
        </p:pic>
        <p:pic>
          <p:nvPicPr>
            <p:cNvPr id="26" name="Picture 25"/>
            <p:cNvPicPr>
              <a:picLocks noChangeAspect="1"/>
            </p:cNvPicPr>
            <p:nvPr/>
          </p:nvPicPr>
          <p:blipFill>
            <a:blip r:embed="rId18"/>
            <a:stretch>
              <a:fillRect/>
            </a:stretch>
          </p:blipFill>
          <p:spPr>
            <a:xfrm>
              <a:off x="5541622" y="5576905"/>
              <a:ext cx="952335" cy="1125484"/>
            </a:xfrm>
            <a:prstGeom prst="rect">
              <a:avLst/>
            </a:prstGeom>
          </p:spPr>
        </p:pic>
      </p:grpSp>
      <p:sp>
        <p:nvSpPr>
          <p:cNvPr id="31" name="Right Arrow 30"/>
          <p:cNvSpPr/>
          <p:nvPr/>
        </p:nvSpPr>
        <p:spPr bwMode="auto">
          <a:xfrm>
            <a:off x="10248628" y="3498091"/>
            <a:ext cx="615701" cy="482911"/>
          </a:xfrm>
          <a:prstGeom prst="rightArrow">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1140314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2" presetClass="entr" presetSubtype="4"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4"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7" y="2125663"/>
            <a:ext cx="11506199" cy="1828800"/>
          </a:xfrm>
        </p:spPr>
        <p:txBody>
          <a:bodyPr>
            <a:noAutofit/>
          </a:bodyPr>
          <a:lstStyle/>
          <a:p>
            <a:r>
              <a:rPr lang="en-US" sz="7200" dirty="0" smtClean="0"/>
              <a:t>Windows 10 makes it </a:t>
            </a:r>
            <a:r>
              <a:rPr lang="en-US" sz="7200" i="1" dirty="0" smtClean="0"/>
              <a:t>easy</a:t>
            </a:r>
            <a:r>
              <a:rPr lang="en-US" sz="7200" dirty="0" smtClean="0"/>
              <a:t> to</a:t>
            </a:r>
            <a:br>
              <a:rPr lang="en-US" sz="7200" dirty="0" smtClean="0"/>
            </a:br>
            <a:r>
              <a:rPr lang="en-US" sz="7200" dirty="0" smtClean="0"/>
              <a:t>enroll</a:t>
            </a:r>
            <a:endParaRPr lang="en-US" sz="7200" dirty="0"/>
          </a:p>
        </p:txBody>
      </p:sp>
      <p:graphicFrame>
        <p:nvGraphicFramePr>
          <p:cNvPr id="3" name="Diagram 2"/>
          <p:cNvGraphicFramePr/>
          <p:nvPr>
            <p:extLst/>
          </p:nvPr>
        </p:nvGraphicFramePr>
        <p:xfrm>
          <a:off x="503237" y="5326062"/>
          <a:ext cx="2286000" cy="1336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78807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idx="4294967295"/>
          </p:nvPr>
        </p:nvSpPr>
        <p:spPr>
          <a:xfrm>
            <a:off x="0" y="390525"/>
            <a:ext cx="11888788" cy="917575"/>
          </a:xfrm>
        </p:spPr>
        <p:txBody>
          <a:bodyPr>
            <a:noAutofit/>
          </a:bodyPr>
          <a:lstStyle/>
          <a:p>
            <a:r>
              <a:rPr lang="en-US" sz="4800" dirty="0" smtClean="0">
                <a:solidFill>
                  <a:srgbClr val="FFFFFF"/>
                </a:solidFill>
              </a:rPr>
              <a:t>A single experience across all Windows devices</a:t>
            </a:r>
            <a:endParaRPr lang="en-US" sz="4800" dirty="0">
              <a:solidFill>
                <a:srgbClr val="FFFFFF"/>
              </a:solidFill>
            </a:endParaRPr>
          </a:p>
        </p:txBody>
      </p:sp>
      <p:sp>
        <p:nvSpPr>
          <p:cNvPr id="21" name="TextBox 20"/>
          <p:cNvSpPr txBox="1"/>
          <p:nvPr/>
        </p:nvSpPr>
        <p:spPr>
          <a:xfrm>
            <a:off x="10439600" y="16490"/>
            <a:ext cx="1936438" cy="489365"/>
          </a:xfrm>
          <a:prstGeom prst="rect">
            <a:avLst/>
          </a:prstGeom>
          <a:solidFill>
            <a:srgbClr val="FFF100"/>
          </a:solidFill>
        </p:spPr>
        <p:txBody>
          <a:bodyPr wrap="square" lIns="182880" tIns="146304" rIns="182880" bIns="146304" rtlCol="0">
            <a:spAutoFit/>
          </a:bodyPr>
          <a:lstStyle/>
          <a:p>
            <a:pPr defTabSz="914400">
              <a:lnSpc>
                <a:spcPct val="90000"/>
              </a:lnSpc>
              <a:spcAft>
                <a:spcPts val="600"/>
              </a:spcAft>
              <a:defRPr/>
            </a:pPr>
            <a:r>
              <a:rPr lang="en-US" sz="1400" kern="0" dirty="0" smtClean="0">
                <a:gradFill>
                  <a:gsLst>
                    <a:gs pos="2917">
                      <a:srgbClr val="404040"/>
                    </a:gs>
                    <a:gs pos="30000">
                      <a:srgbClr val="404040"/>
                    </a:gs>
                  </a:gsLst>
                  <a:lin ang="5400000" scaled="0"/>
                </a:gradFill>
              </a:rPr>
              <a:t>NOT FINAL UI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95" y="1363662"/>
            <a:ext cx="3926947" cy="306286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537" y="1363662"/>
            <a:ext cx="3942604" cy="30651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1436" y="1363662"/>
            <a:ext cx="3937744" cy="3073456"/>
          </a:xfrm>
          <a:prstGeom prst="rect">
            <a:avLst/>
          </a:prstGeom>
        </p:spPr>
      </p:pic>
      <p:grpSp>
        <p:nvGrpSpPr>
          <p:cNvPr id="11" name="Group 10"/>
          <p:cNvGrpSpPr/>
          <p:nvPr/>
        </p:nvGrpSpPr>
        <p:grpSpPr>
          <a:xfrm>
            <a:off x="1356288" y="3660275"/>
            <a:ext cx="1700936" cy="3037387"/>
            <a:chOff x="1356288" y="3769261"/>
            <a:chExt cx="1700936" cy="3037387"/>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6288" y="3769261"/>
              <a:ext cx="1700936" cy="3037387"/>
            </a:xfrm>
            <a:prstGeom prst="rect">
              <a:avLst/>
            </a:prstGeom>
          </p:spPr>
        </p:pic>
        <p:pic>
          <p:nvPicPr>
            <p:cNvPr id="10" name="Picture 9"/>
            <p:cNvPicPr>
              <a:picLocks noChangeAspect="1"/>
            </p:cNvPicPr>
            <p:nvPr/>
          </p:nvPicPr>
          <p:blipFill>
            <a:blip r:embed="rId7"/>
            <a:stretch>
              <a:fillRect/>
            </a:stretch>
          </p:blipFill>
          <p:spPr>
            <a:xfrm>
              <a:off x="1493837" y="4030662"/>
              <a:ext cx="1417326" cy="2286008"/>
            </a:xfrm>
            <a:prstGeom prst="rect">
              <a:avLst/>
            </a:prstGeom>
          </p:spPr>
        </p:pic>
      </p:grpSp>
      <p:grpSp>
        <p:nvGrpSpPr>
          <p:cNvPr id="19" name="Group 18"/>
          <p:cNvGrpSpPr/>
          <p:nvPr/>
        </p:nvGrpSpPr>
        <p:grpSpPr>
          <a:xfrm>
            <a:off x="5470933" y="3660275"/>
            <a:ext cx="1700936" cy="3037387"/>
            <a:chOff x="5470933" y="3878262"/>
            <a:chExt cx="1700936" cy="3037387"/>
          </a:xfrm>
        </p:grpSpPr>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0933" y="3878262"/>
              <a:ext cx="1700936" cy="3037387"/>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530" y="4152111"/>
              <a:ext cx="1395742" cy="2240751"/>
            </a:xfrm>
            <a:prstGeom prst="rect">
              <a:avLst/>
            </a:prstGeom>
          </p:spPr>
        </p:pic>
      </p:grpSp>
      <p:grpSp>
        <p:nvGrpSpPr>
          <p:cNvPr id="20" name="Group 19"/>
          <p:cNvGrpSpPr/>
          <p:nvPr/>
        </p:nvGrpSpPr>
        <p:grpSpPr>
          <a:xfrm>
            <a:off x="9585578" y="3643101"/>
            <a:ext cx="1700936" cy="3037387"/>
            <a:chOff x="7550797" y="3802062"/>
            <a:chExt cx="1700936" cy="3037387"/>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0797" y="3802062"/>
              <a:ext cx="1700936" cy="3037387"/>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77365" y="4075911"/>
              <a:ext cx="1447800" cy="2316951"/>
            </a:xfrm>
            <a:prstGeom prst="rect">
              <a:avLst/>
            </a:prstGeom>
          </p:spPr>
        </p:pic>
      </p:grpSp>
    </p:spTree>
    <p:extLst>
      <p:ext uri="{BB962C8B-B14F-4D97-AF65-F5344CB8AC3E}">
        <p14:creationId xmlns:p14="http://schemas.microsoft.com/office/powerpoint/2010/main" val="104828944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7" id="{C59F33F0-2C47-43A0-BEBF-EE4A5C104C26}" vid="{ABA23486-81FB-40DB-891A-16D16CD9398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7" id="{C59F33F0-2C47-43A0-BEBF-EE4A5C104C26}" vid="{BFB81FF2-7201-49B7-B8E9-A790537454A9}"/>
    </a:ext>
  </a:extLst>
</a:theme>
</file>

<file path=ppt/theme/theme3.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3DC98DF2-15D7-439F-8B72-0561DF431F48}"/>
    </a:ext>
  </a:extLst>
</a:theme>
</file>

<file path=ppt/theme/theme4.xml><?xml version="1.0" encoding="utf-8"?>
<a:theme xmlns:a="http://schemas.openxmlformats.org/drawingml/2006/main" name="1_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74387833-FC5C-4245-A3BF-5305B54D3E19}"/>
    </a:ext>
  </a:extLst>
</a:theme>
</file>

<file path=ppt/theme/theme5.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_V2" id="{7F0EF408-EEF9-4A53-9AD6-426ACE8EE5D1}" vid="{82849FE3-D02E-4DFB-98DE-5BB97D927578}"/>
    </a:ext>
  </a:extLst>
</a:theme>
</file>

<file path=ppt/theme/theme6.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_V2" id="{7F0EF408-EEF9-4A53-9AD6-426ACE8EE5D1}" vid="{26200D72-76C3-421D-A484-70A2F015E6AB}"/>
    </a:ext>
  </a:extLst>
</a:theme>
</file>

<file path=ppt/theme/theme7.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8.xml><?xml version="1.0" encoding="utf-8"?>
<a:theme xmlns:a="http://schemas.openxmlformats.org/drawingml/2006/main" name="LIGHT COLOR TEMPLA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peaker PPT Template Feb12" id="{1F62F72E-3156-4F93-9453-C2255272D65F}" vid="{F8866550-0401-492C-A312-58A8C0666A1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2015-04-29T00:00:00-07:00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Janani Vasudevan</External_x0020_Speaker>
    <Session_x0020_Code xmlns="12a172fe-0250-434a-85cf-03b10810c5e5" xsi:nil="tru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12a172fe-0250-434a-85cf-03b10810c5e5"/>
    <ds:schemaRef ds:uri="http://schemas.microsoft.com/office/2006/metadata/properties"/>
    <ds:schemaRef ds:uri="http://purl.org/dc/dcmitype/"/>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sharepoint/v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Presentation7</Template>
  <TotalTime>18</TotalTime>
  <Words>2467</Words>
  <Application>Microsoft Office PowerPoint</Application>
  <PresentationFormat>Custom</PresentationFormat>
  <Paragraphs>411</Paragraphs>
  <Slides>32</Slides>
  <Notes>31</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32</vt:i4>
      </vt:variant>
    </vt:vector>
  </HeadingPairs>
  <TitlesOfParts>
    <vt:vector size="49" baseType="lpstr">
      <vt:lpstr>ＭＳ Ｐゴシック</vt:lpstr>
      <vt:lpstr>Arial</vt:lpstr>
      <vt:lpstr>Avenir LT Pro 45 Book</vt:lpstr>
      <vt:lpstr>Calibri</vt:lpstr>
      <vt:lpstr>Consolas</vt:lpstr>
      <vt:lpstr>Segoe UI</vt:lpstr>
      <vt:lpstr>Segoe UI Light</vt:lpstr>
      <vt:lpstr>Segoe UI Semibold</vt:lpstr>
      <vt:lpstr>Wingdings</vt:lpstr>
      <vt:lpstr>5-30629_Build_Template_WHITE</vt:lpstr>
      <vt:lpstr>5-30629_Build_Template_DARK BLUE</vt:lpstr>
      <vt:lpstr>1_5-30629_Build_Template_WHITE</vt:lpstr>
      <vt:lpstr>1_5-30629_Build_Template_DARK BLUE</vt:lpstr>
      <vt:lpstr>5-30536_Build_2014_Breakout_Template_White_16x9</vt:lpstr>
      <vt:lpstr>1_5-30536_Build_2014_Breakout_Template_Blue_16x9</vt:lpstr>
      <vt:lpstr>5-30610_Microsoft_Ignite_Keynote_Template</vt:lpstr>
      <vt:lpstr>LIGHT COLOR TEMPLATE</vt:lpstr>
      <vt:lpstr>PowerPoint Presentation</vt:lpstr>
      <vt:lpstr>Managing Mobile Devices and Applications in an Enterprise</vt:lpstr>
      <vt:lpstr>Windows 10 : Managing Mobile Devices and Applications in an Enterprise                                                                                             </vt:lpstr>
      <vt:lpstr>Managing Windows devices</vt:lpstr>
      <vt:lpstr>Management options – Windows 10</vt:lpstr>
      <vt:lpstr>Go ahead. Pick any configuration tool.</vt:lpstr>
      <vt:lpstr>The story of an employee in your company</vt:lpstr>
      <vt:lpstr>Windows 10 makes it easy to enroll</vt:lpstr>
      <vt:lpstr>A single experience across all Windows devices</vt:lpstr>
      <vt:lpstr>Demo: Enrollment</vt:lpstr>
      <vt:lpstr>Windows 10 gives you more enroll options</vt:lpstr>
      <vt:lpstr>Windows 10 makes it easy to provide “secure“ productivity</vt:lpstr>
      <vt:lpstr>A step in the right direction – Windows 8.1</vt:lpstr>
      <vt:lpstr>You have more policies for granular control</vt:lpstr>
      <vt:lpstr>Demo: Policy configuration</vt:lpstr>
      <vt:lpstr>Certificate management has never been easier</vt:lpstr>
      <vt:lpstr>Better VPN management</vt:lpstr>
      <vt:lpstr>Need access? Prove you’re healthy</vt:lpstr>
      <vt:lpstr>You can now manage device updates</vt:lpstr>
      <vt:lpstr>Company data stays separate &amp; secure</vt:lpstr>
      <vt:lpstr>Company data stays separate &amp; secure</vt:lpstr>
      <vt:lpstr>Windows 10 makes it easy for admins to assist users &amp; maintain consistency</vt:lpstr>
      <vt:lpstr>Help admins help users</vt:lpstr>
      <vt:lpstr>Windows 10 makes it easy to manage applications</vt:lpstr>
      <vt:lpstr>Managing apps has never been so easy</vt:lpstr>
      <vt:lpstr>Acquire store apps through Business Store</vt:lpstr>
      <vt:lpstr>Windows 10 makes it easy to unenroll</vt:lpstr>
      <vt:lpstr>Remove all enterprise data with a single action</vt:lpstr>
      <vt:lpstr>THANK YOU</vt:lpstr>
      <vt:lpstr>PowerPoint Presentation</vt:lpstr>
      <vt:lpstr>Resources!</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Mobile Devices and Applications in an Enterprise</dc:title>
  <dc:subject>Build 2015</dc:subject>
  <dc:creator>Shows</dc:creator>
  <cp:keywords>Build 2015</cp:keywords>
  <dc:description>Template: Mitchell Derrey, Silver Fox Productions
Formatting: 
Audience Type:</dc:description>
  <cp:lastModifiedBy>Amber Templeton</cp:lastModifiedBy>
  <cp:revision>4</cp:revision>
  <dcterms:created xsi:type="dcterms:W3CDTF">2015-04-29T15:12:02Z</dcterms:created>
  <dcterms:modified xsi:type="dcterms:W3CDTF">2015-04-30T01:25:35Z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