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29" r:id="rId4"/>
    <p:sldMasterId id="2147484308" r:id="rId5"/>
  </p:sldMasterIdLst>
  <p:notesMasterIdLst>
    <p:notesMasterId r:id="rId42"/>
  </p:notesMasterIdLst>
  <p:handoutMasterIdLst>
    <p:handoutMasterId r:id="rId43"/>
  </p:handoutMasterIdLst>
  <p:sldIdLst>
    <p:sldId id="308" r:id="rId6"/>
    <p:sldId id="309" r:id="rId7"/>
    <p:sldId id="345" r:id="rId8"/>
    <p:sldId id="346" r:id="rId9"/>
    <p:sldId id="347" r:id="rId10"/>
    <p:sldId id="348" r:id="rId11"/>
    <p:sldId id="349" r:id="rId12"/>
    <p:sldId id="350" r:id="rId13"/>
    <p:sldId id="351" r:id="rId14"/>
    <p:sldId id="352" r:id="rId15"/>
    <p:sldId id="353" r:id="rId16"/>
    <p:sldId id="354" r:id="rId17"/>
    <p:sldId id="355" r:id="rId18"/>
    <p:sldId id="356" r:id="rId19"/>
    <p:sldId id="357" r:id="rId20"/>
    <p:sldId id="358" r:id="rId21"/>
    <p:sldId id="359" r:id="rId22"/>
    <p:sldId id="360" r:id="rId23"/>
    <p:sldId id="361" r:id="rId24"/>
    <p:sldId id="362" r:id="rId25"/>
    <p:sldId id="363" r:id="rId26"/>
    <p:sldId id="364" r:id="rId27"/>
    <p:sldId id="365" r:id="rId28"/>
    <p:sldId id="366" r:id="rId29"/>
    <p:sldId id="367" r:id="rId30"/>
    <p:sldId id="368" r:id="rId31"/>
    <p:sldId id="369" r:id="rId32"/>
    <p:sldId id="370" r:id="rId33"/>
    <p:sldId id="371" r:id="rId34"/>
    <p:sldId id="372" r:id="rId35"/>
    <p:sldId id="373" r:id="rId36"/>
    <p:sldId id="374" r:id="rId37"/>
    <p:sldId id="342" r:id="rId38"/>
    <p:sldId id="343" r:id="rId39"/>
    <p:sldId id="344" r:id="rId40"/>
    <p:sldId id="375" r:id="rId41"/>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uild 2015 Breakout Template" id="{D75A0D65-BF15-4822-BC6D-74C66FDCD9EE}">
          <p14:sldIdLst>
            <p14:sldId id="308"/>
            <p14:sldId id="309"/>
            <p14:sldId id="345"/>
            <p14:sldId id="346"/>
            <p14:sldId id="347"/>
            <p14:sldId id="348"/>
            <p14:sldId id="349"/>
            <p14:sldId id="350"/>
            <p14:sldId id="351"/>
            <p14:sldId id="352"/>
            <p14:sldId id="353"/>
            <p14:sldId id="354"/>
            <p14:sldId id="355"/>
            <p14:sldId id="356"/>
            <p14:sldId id="357"/>
            <p14:sldId id="358"/>
            <p14:sldId id="359"/>
            <p14:sldId id="360"/>
            <p14:sldId id="361"/>
            <p14:sldId id="362"/>
            <p14:sldId id="363"/>
            <p14:sldId id="364"/>
            <p14:sldId id="365"/>
            <p14:sldId id="366"/>
            <p14:sldId id="367"/>
            <p14:sldId id="368"/>
            <p14:sldId id="369"/>
            <p14:sldId id="370"/>
            <p14:sldId id="371"/>
            <p14:sldId id="372"/>
            <p14:sldId id="373"/>
            <p14:sldId id="374"/>
            <p14:sldId id="342"/>
          </p14:sldIdLst>
        </p14:section>
        <p14:section name="Backup" id="{0B53D383-EBEB-443F-B03C-B3770203FACB}">
          <p14:sldIdLst>
            <p14:sldId id="343"/>
            <p14:sldId id="344"/>
            <p14:sldId id="375"/>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 id="2" name="Monica Lueder" initials="ML" lastIdx="22" clrIdx="2">
    <p:extLst>
      <p:ext uri="{19B8F6BF-5375-455C-9EA6-DF929625EA0E}">
        <p15:presenceInfo xmlns:p15="http://schemas.microsoft.com/office/powerpoint/2012/main" userId="S-1-5-21-2127521184-1604012920-1887927527-2598260" providerId="AD"/>
      </p:ext>
    </p:extLst>
  </p:cmAuthor>
  <p:cmAuthor id="3" name="Mary Feil-Jacobs" initials="MF" lastIdx="22" clrIdx="3">
    <p:extLst>
      <p:ext uri="{19B8F6BF-5375-455C-9EA6-DF929625EA0E}">
        <p15:presenceInfo xmlns:p15="http://schemas.microsoft.com/office/powerpoint/2012/main" userId="S-1-5-21-2127521184-1604012920-1887927527-650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88F"/>
    <a:srgbClr val="00176B"/>
    <a:srgbClr val="E3008C"/>
    <a:srgbClr val="FFB900"/>
    <a:srgbClr val="107C10"/>
    <a:srgbClr val="FFFFFF"/>
    <a:srgbClr val="232832"/>
    <a:srgbClr val="525252"/>
    <a:srgbClr val="000000"/>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734" autoAdjust="0"/>
    <p:restoredTop sz="96323" autoAdjust="0"/>
  </p:normalViewPr>
  <p:slideViewPr>
    <p:cSldViewPr>
      <p:cViewPr varScale="1">
        <p:scale>
          <a:sx n="130" d="100"/>
          <a:sy n="130" d="100"/>
        </p:scale>
        <p:origin x="198" y="120"/>
      </p:cViewPr>
      <p:guideLst/>
    </p:cSldViewPr>
  </p:slideViewPr>
  <p:outlineViewPr>
    <p:cViewPr>
      <p:scale>
        <a:sx n="33" d="100"/>
        <a:sy n="33" d="100"/>
      </p:scale>
      <p:origin x="0" y="-852"/>
    </p:cViewPr>
  </p:outlineViewPr>
  <p:notesTextViewPr>
    <p:cViewPr>
      <p:scale>
        <a:sx n="100" d="100"/>
        <a:sy n="100" d="100"/>
      </p:scale>
      <p:origin x="0" y="0"/>
    </p:cViewPr>
  </p:notesTextViewPr>
  <p:sorterViewPr>
    <p:cViewPr>
      <p:scale>
        <a:sx n="50" d="100"/>
        <a:sy n="50" d="100"/>
      </p:scale>
      <p:origin x="0" y="0"/>
    </p:cViewPr>
  </p:sorterViewPr>
  <p:notesViewPr>
    <p:cSldViewPr showGuides="1">
      <p:cViewPr varScale="1">
        <p:scale>
          <a:sx n="83" d="100"/>
          <a:sy n="83" d="100"/>
        </p:scale>
        <p:origin x="299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0" Type="http://schemas.openxmlformats.org/officeDocument/2006/relationships/slide" Target="slides/slide15.xml"/><Relationship Id="rId41" Type="http://schemas.openxmlformats.org/officeDocument/2006/relationships/slide" Target="slides/slide3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45C43C-E962-4361-91C1-931A39DBC796}" type="doc">
      <dgm:prSet loTypeId="urn:microsoft.com/office/officeart/2005/8/layout/hChevron3" loCatId="process" qsTypeId="urn:microsoft.com/office/officeart/2005/8/quickstyle/simple1" qsCatId="simple" csTypeId="urn:microsoft.com/office/officeart/2005/8/colors/accent1_2" csCatId="accent1" phldr="1"/>
      <dgm:spPr/>
    </dgm:pt>
    <dgm:pt modelId="{F71D4DEA-B044-49AC-B854-757FDA5D663A}">
      <dgm:prSet phldrT="[Text]" custT="1"/>
      <dgm:spPr>
        <a:solidFill>
          <a:schemeClr val="accent1">
            <a:lumMod val="75000"/>
          </a:schemeClr>
        </a:solidFill>
      </dgm:spPr>
      <dgm:t>
        <a:bodyPr/>
        <a:lstStyle/>
        <a:p>
          <a:r>
            <a:rPr lang="en-US" sz="1200" dirty="0" smtClean="0"/>
            <a:t>Render</a:t>
          </a:r>
          <a:endParaRPr lang="en-US" sz="1200" dirty="0"/>
        </a:p>
      </dgm:t>
    </dgm:pt>
    <dgm:pt modelId="{9370A52D-9344-40C2-A21C-28C61937BDC9}" type="parTrans" cxnId="{F535A9AE-107E-41FD-8C17-E28BDCEA6080}">
      <dgm:prSet/>
      <dgm:spPr/>
      <dgm:t>
        <a:bodyPr/>
        <a:lstStyle/>
        <a:p>
          <a:endParaRPr lang="en-US"/>
        </a:p>
      </dgm:t>
    </dgm:pt>
    <dgm:pt modelId="{DACDADE1-7CDB-4E86-9324-501311352481}" type="sibTrans" cxnId="{F535A9AE-107E-41FD-8C17-E28BDCEA6080}">
      <dgm:prSet/>
      <dgm:spPr/>
      <dgm:t>
        <a:bodyPr/>
        <a:lstStyle/>
        <a:p>
          <a:endParaRPr lang="en-US"/>
        </a:p>
      </dgm:t>
    </dgm:pt>
    <dgm:pt modelId="{F7871BA5-D4B8-41FA-AE6A-8E429FF28D40}">
      <dgm:prSet phldrT="[Text]" custT="1"/>
      <dgm:spPr>
        <a:solidFill>
          <a:schemeClr val="accent1">
            <a:lumMod val="75000"/>
          </a:schemeClr>
        </a:solidFill>
      </dgm:spPr>
      <dgm:t>
        <a:bodyPr/>
        <a:lstStyle/>
        <a:p>
          <a:r>
            <a:rPr lang="en-US" sz="1200" dirty="0" smtClean="0"/>
            <a:t>Render</a:t>
          </a:r>
          <a:endParaRPr lang="en-US" sz="1200" dirty="0"/>
        </a:p>
      </dgm:t>
    </dgm:pt>
    <dgm:pt modelId="{B8E4458C-0B02-40F7-94FB-4FC5C62B24C0}" type="parTrans" cxnId="{C9FE9D81-8ED2-4841-829F-1852CEBC9E97}">
      <dgm:prSet/>
      <dgm:spPr/>
      <dgm:t>
        <a:bodyPr/>
        <a:lstStyle/>
        <a:p>
          <a:endParaRPr lang="en-US"/>
        </a:p>
      </dgm:t>
    </dgm:pt>
    <dgm:pt modelId="{4E029E5E-9D51-4693-B2F9-28BC2BBA1DDB}" type="sibTrans" cxnId="{C9FE9D81-8ED2-4841-829F-1852CEBC9E97}">
      <dgm:prSet/>
      <dgm:spPr/>
      <dgm:t>
        <a:bodyPr/>
        <a:lstStyle/>
        <a:p>
          <a:endParaRPr lang="en-US"/>
        </a:p>
      </dgm:t>
    </dgm:pt>
    <dgm:pt modelId="{9E4E5270-2F36-4639-9767-175CE7403E0C}">
      <dgm:prSet phldrT="[Text]" custT="1"/>
      <dgm:spPr>
        <a:solidFill>
          <a:schemeClr val="accent1">
            <a:lumMod val="75000"/>
          </a:schemeClr>
        </a:solidFill>
      </dgm:spPr>
      <dgm:t>
        <a:bodyPr/>
        <a:lstStyle/>
        <a:p>
          <a:r>
            <a:rPr lang="en-US" sz="1200" dirty="0" smtClean="0"/>
            <a:t>Compute</a:t>
          </a:r>
          <a:endParaRPr lang="en-US" sz="1100" dirty="0"/>
        </a:p>
      </dgm:t>
    </dgm:pt>
    <dgm:pt modelId="{0BF723EA-7233-4DE2-8986-1EF42B2BBFB9}" type="parTrans" cxnId="{791FF1EA-7C47-455A-9B6C-F13AEE30224D}">
      <dgm:prSet/>
      <dgm:spPr/>
      <dgm:t>
        <a:bodyPr/>
        <a:lstStyle/>
        <a:p>
          <a:endParaRPr lang="en-US"/>
        </a:p>
      </dgm:t>
    </dgm:pt>
    <dgm:pt modelId="{31513BEA-6B12-4719-A32B-8BABC7E64E36}" type="sibTrans" cxnId="{791FF1EA-7C47-455A-9B6C-F13AEE30224D}">
      <dgm:prSet/>
      <dgm:spPr/>
      <dgm:t>
        <a:bodyPr/>
        <a:lstStyle/>
        <a:p>
          <a:endParaRPr lang="en-US"/>
        </a:p>
      </dgm:t>
    </dgm:pt>
    <dgm:pt modelId="{256BF3AA-2D2F-47FD-B6CA-16152327A2E5}">
      <dgm:prSet phldrT="[Text]" custT="1"/>
      <dgm:spPr>
        <a:solidFill>
          <a:schemeClr val="accent1">
            <a:lumMod val="75000"/>
          </a:schemeClr>
        </a:solidFill>
      </dgm:spPr>
      <dgm:t>
        <a:bodyPr/>
        <a:lstStyle/>
        <a:p>
          <a:r>
            <a:rPr lang="en-US" sz="1200" dirty="0" smtClean="0"/>
            <a:t>Render</a:t>
          </a:r>
          <a:endParaRPr lang="en-US" sz="1600" dirty="0"/>
        </a:p>
      </dgm:t>
    </dgm:pt>
    <dgm:pt modelId="{BFB6D4CD-D809-45D0-851E-664A06F3607F}" type="parTrans" cxnId="{3FF57DA5-973E-4680-8E46-5D00107EA3BE}">
      <dgm:prSet/>
      <dgm:spPr/>
      <dgm:t>
        <a:bodyPr/>
        <a:lstStyle/>
        <a:p>
          <a:endParaRPr lang="en-US"/>
        </a:p>
      </dgm:t>
    </dgm:pt>
    <dgm:pt modelId="{9A616FE8-F888-41A9-BEA1-90675224D5BF}" type="sibTrans" cxnId="{3FF57DA5-973E-4680-8E46-5D00107EA3BE}">
      <dgm:prSet/>
      <dgm:spPr/>
      <dgm:t>
        <a:bodyPr/>
        <a:lstStyle/>
        <a:p>
          <a:endParaRPr lang="en-US"/>
        </a:p>
      </dgm:t>
    </dgm:pt>
    <dgm:pt modelId="{A68530CE-1615-4D7A-9ABB-C704001F3BF9}">
      <dgm:prSet phldrT="[Text]"/>
      <dgm:spPr>
        <a:solidFill>
          <a:schemeClr val="bg1">
            <a:alpha val="0"/>
          </a:schemeClr>
        </a:solidFill>
      </dgm:spPr>
      <dgm:t>
        <a:bodyPr/>
        <a:lstStyle/>
        <a:p>
          <a:endParaRPr lang="en-US" dirty="0">
            <a:solidFill>
              <a:schemeClr val="lt1"/>
            </a:solidFill>
          </a:endParaRPr>
        </a:p>
      </dgm:t>
    </dgm:pt>
    <dgm:pt modelId="{17F6EEFD-A453-4294-B0E5-709F4E6E81CE}" type="parTrans" cxnId="{B3BC435F-057C-4226-9C88-9106FAA1F123}">
      <dgm:prSet/>
      <dgm:spPr/>
      <dgm:t>
        <a:bodyPr/>
        <a:lstStyle/>
        <a:p>
          <a:endParaRPr lang="en-US"/>
        </a:p>
      </dgm:t>
    </dgm:pt>
    <dgm:pt modelId="{CC007A7D-1BAB-478E-AA75-96D0DEBC8351}" type="sibTrans" cxnId="{B3BC435F-057C-4226-9C88-9106FAA1F123}">
      <dgm:prSet/>
      <dgm:spPr/>
      <dgm:t>
        <a:bodyPr/>
        <a:lstStyle/>
        <a:p>
          <a:endParaRPr lang="en-US"/>
        </a:p>
      </dgm:t>
    </dgm:pt>
    <dgm:pt modelId="{796FBA84-DF2F-40F8-A0CF-EEBE53F0A711}" type="pres">
      <dgm:prSet presAssocID="{8245C43C-E962-4361-91C1-931A39DBC796}" presName="Name0" presStyleCnt="0">
        <dgm:presLayoutVars>
          <dgm:dir/>
          <dgm:resizeHandles val="exact"/>
        </dgm:presLayoutVars>
      </dgm:prSet>
      <dgm:spPr/>
    </dgm:pt>
    <dgm:pt modelId="{CC33F433-41C4-4729-9006-60227E68F9EB}" type="pres">
      <dgm:prSet presAssocID="{F71D4DEA-B044-49AC-B854-757FDA5D663A}" presName="parTxOnly" presStyleLbl="node1" presStyleIdx="0" presStyleCnt="5">
        <dgm:presLayoutVars>
          <dgm:bulletEnabled val="1"/>
        </dgm:presLayoutVars>
      </dgm:prSet>
      <dgm:spPr/>
      <dgm:t>
        <a:bodyPr/>
        <a:lstStyle/>
        <a:p>
          <a:endParaRPr lang="en-US"/>
        </a:p>
      </dgm:t>
    </dgm:pt>
    <dgm:pt modelId="{A037F536-99DB-4C32-BD50-4C42A3C0C124}" type="pres">
      <dgm:prSet presAssocID="{DACDADE1-7CDB-4E86-9324-501311352481}" presName="parSpace" presStyleCnt="0"/>
      <dgm:spPr/>
    </dgm:pt>
    <dgm:pt modelId="{BC05D017-7A0A-4D61-9EAA-924C40784B14}" type="pres">
      <dgm:prSet presAssocID="{F7871BA5-D4B8-41FA-AE6A-8E429FF28D40}" presName="parTxOnly" presStyleLbl="node1" presStyleIdx="1" presStyleCnt="5">
        <dgm:presLayoutVars>
          <dgm:bulletEnabled val="1"/>
        </dgm:presLayoutVars>
      </dgm:prSet>
      <dgm:spPr/>
      <dgm:t>
        <a:bodyPr/>
        <a:lstStyle/>
        <a:p>
          <a:endParaRPr lang="en-US"/>
        </a:p>
      </dgm:t>
    </dgm:pt>
    <dgm:pt modelId="{634E1825-C8D5-4CB7-8418-473487F694B4}" type="pres">
      <dgm:prSet presAssocID="{4E029E5E-9D51-4693-B2F9-28BC2BBA1DDB}" presName="parSpace" presStyleCnt="0"/>
      <dgm:spPr/>
    </dgm:pt>
    <dgm:pt modelId="{85921B44-4FB2-4123-B45D-9804A00DD2B2}" type="pres">
      <dgm:prSet presAssocID="{9E4E5270-2F36-4639-9767-175CE7403E0C}" presName="parTxOnly" presStyleLbl="node1" presStyleIdx="2" presStyleCnt="5">
        <dgm:presLayoutVars>
          <dgm:bulletEnabled val="1"/>
        </dgm:presLayoutVars>
      </dgm:prSet>
      <dgm:spPr/>
      <dgm:t>
        <a:bodyPr/>
        <a:lstStyle/>
        <a:p>
          <a:endParaRPr lang="en-US"/>
        </a:p>
      </dgm:t>
    </dgm:pt>
    <dgm:pt modelId="{04B4329D-A330-4141-9573-3E2E1C17C854}" type="pres">
      <dgm:prSet presAssocID="{31513BEA-6B12-4719-A32B-8BABC7E64E36}" presName="parSpace" presStyleCnt="0"/>
      <dgm:spPr/>
    </dgm:pt>
    <dgm:pt modelId="{3EFA384E-D107-444A-AB21-B3BFC260EBBD}" type="pres">
      <dgm:prSet presAssocID="{A68530CE-1615-4D7A-9ABB-C704001F3BF9}" presName="parTxOnly" presStyleLbl="node1" presStyleIdx="3" presStyleCnt="5">
        <dgm:presLayoutVars>
          <dgm:bulletEnabled val="1"/>
        </dgm:presLayoutVars>
      </dgm:prSet>
      <dgm:spPr/>
      <dgm:t>
        <a:bodyPr/>
        <a:lstStyle/>
        <a:p>
          <a:endParaRPr lang="en-US"/>
        </a:p>
      </dgm:t>
    </dgm:pt>
    <dgm:pt modelId="{8B9740C5-E9BC-4667-ACE4-C35F342C6F8D}" type="pres">
      <dgm:prSet presAssocID="{CC007A7D-1BAB-478E-AA75-96D0DEBC8351}" presName="parSpace" presStyleCnt="0"/>
      <dgm:spPr/>
    </dgm:pt>
    <dgm:pt modelId="{0C24DAC4-F2D6-48B1-B955-1AD91EDF041A}" type="pres">
      <dgm:prSet presAssocID="{256BF3AA-2D2F-47FD-B6CA-16152327A2E5}" presName="parTxOnly" presStyleLbl="node1" presStyleIdx="4" presStyleCnt="5">
        <dgm:presLayoutVars>
          <dgm:bulletEnabled val="1"/>
        </dgm:presLayoutVars>
      </dgm:prSet>
      <dgm:spPr/>
      <dgm:t>
        <a:bodyPr/>
        <a:lstStyle/>
        <a:p>
          <a:endParaRPr lang="en-US"/>
        </a:p>
      </dgm:t>
    </dgm:pt>
  </dgm:ptLst>
  <dgm:cxnLst>
    <dgm:cxn modelId="{86FB9E82-32C7-4A1C-A070-D7F4560C2B10}" type="presOf" srcId="{9E4E5270-2F36-4639-9767-175CE7403E0C}" destId="{85921B44-4FB2-4123-B45D-9804A00DD2B2}" srcOrd="0" destOrd="0" presId="urn:microsoft.com/office/officeart/2005/8/layout/hChevron3"/>
    <dgm:cxn modelId="{3FF57DA5-973E-4680-8E46-5D00107EA3BE}" srcId="{8245C43C-E962-4361-91C1-931A39DBC796}" destId="{256BF3AA-2D2F-47FD-B6CA-16152327A2E5}" srcOrd="4" destOrd="0" parTransId="{BFB6D4CD-D809-45D0-851E-664A06F3607F}" sibTransId="{9A616FE8-F888-41A9-BEA1-90675224D5BF}"/>
    <dgm:cxn modelId="{B3BC435F-057C-4226-9C88-9106FAA1F123}" srcId="{8245C43C-E962-4361-91C1-931A39DBC796}" destId="{A68530CE-1615-4D7A-9ABB-C704001F3BF9}" srcOrd="3" destOrd="0" parTransId="{17F6EEFD-A453-4294-B0E5-709F4E6E81CE}" sibTransId="{CC007A7D-1BAB-478E-AA75-96D0DEBC8351}"/>
    <dgm:cxn modelId="{F535A9AE-107E-41FD-8C17-E28BDCEA6080}" srcId="{8245C43C-E962-4361-91C1-931A39DBC796}" destId="{F71D4DEA-B044-49AC-B854-757FDA5D663A}" srcOrd="0" destOrd="0" parTransId="{9370A52D-9344-40C2-A21C-28C61937BDC9}" sibTransId="{DACDADE1-7CDB-4E86-9324-501311352481}"/>
    <dgm:cxn modelId="{A0DACC6E-17FD-474A-99BB-2DD1FD02611B}" type="presOf" srcId="{F7871BA5-D4B8-41FA-AE6A-8E429FF28D40}" destId="{BC05D017-7A0A-4D61-9EAA-924C40784B14}" srcOrd="0" destOrd="0" presId="urn:microsoft.com/office/officeart/2005/8/layout/hChevron3"/>
    <dgm:cxn modelId="{9DEF0F0C-677D-422B-AF54-B98B909758A1}" type="presOf" srcId="{256BF3AA-2D2F-47FD-B6CA-16152327A2E5}" destId="{0C24DAC4-F2D6-48B1-B955-1AD91EDF041A}" srcOrd="0" destOrd="0" presId="urn:microsoft.com/office/officeart/2005/8/layout/hChevron3"/>
    <dgm:cxn modelId="{791FF1EA-7C47-455A-9B6C-F13AEE30224D}" srcId="{8245C43C-E962-4361-91C1-931A39DBC796}" destId="{9E4E5270-2F36-4639-9767-175CE7403E0C}" srcOrd="2" destOrd="0" parTransId="{0BF723EA-7233-4DE2-8986-1EF42B2BBFB9}" sibTransId="{31513BEA-6B12-4719-A32B-8BABC7E64E36}"/>
    <dgm:cxn modelId="{5B988FAE-5020-416B-8D23-8D8785D4BA44}" type="presOf" srcId="{8245C43C-E962-4361-91C1-931A39DBC796}" destId="{796FBA84-DF2F-40F8-A0CF-EEBE53F0A711}" srcOrd="0" destOrd="0" presId="urn:microsoft.com/office/officeart/2005/8/layout/hChevron3"/>
    <dgm:cxn modelId="{21A22F51-9F6D-4E94-84D6-9EED559A69AC}" type="presOf" srcId="{F71D4DEA-B044-49AC-B854-757FDA5D663A}" destId="{CC33F433-41C4-4729-9006-60227E68F9EB}" srcOrd="0" destOrd="0" presId="urn:microsoft.com/office/officeart/2005/8/layout/hChevron3"/>
    <dgm:cxn modelId="{CF0DCA15-CA71-499F-AD9B-E539BEDEAD2F}" type="presOf" srcId="{A68530CE-1615-4D7A-9ABB-C704001F3BF9}" destId="{3EFA384E-D107-444A-AB21-B3BFC260EBBD}" srcOrd="0" destOrd="0" presId="urn:microsoft.com/office/officeart/2005/8/layout/hChevron3"/>
    <dgm:cxn modelId="{C9FE9D81-8ED2-4841-829F-1852CEBC9E97}" srcId="{8245C43C-E962-4361-91C1-931A39DBC796}" destId="{F7871BA5-D4B8-41FA-AE6A-8E429FF28D40}" srcOrd="1" destOrd="0" parTransId="{B8E4458C-0B02-40F7-94FB-4FC5C62B24C0}" sibTransId="{4E029E5E-9D51-4693-B2F9-28BC2BBA1DDB}"/>
    <dgm:cxn modelId="{97798871-B02A-4C1B-89EC-4CAD45E56F81}" type="presParOf" srcId="{796FBA84-DF2F-40F8-A0CF-EEBE53F0A711}" destId="{CC33F433-41C4-4729-9006-60227E68F9EB}" srcOrd="0" destOrd="0" presId="urn:microsoft.com/office/officeart/2005/8/layout/hChevron3"/>
    <dgm:cxn modelId="{57C64B87-4D41-49E9-9353-5E61163A0C90}" type="presParOf" srcId="{796FBA84-DF2F-40F8-A0CF-EEBE53F0A711}" destId="{A037F536-99DB-4C32-BD50-4C42A3C0C124}" srcOrd="1" destOrd="0" presId="urn:microsoft.com/office/officeart/2005/8/layout/hChevron3"/>
    <dgm:cxn modelId="{8B441553-FD31-46FE-8406-0B0AEBECBCDB}" type="presParOf" srcId="{796FBA84-DF2F-40F8-A0CF-EEBE53F0A711}" destId="{BC05D017-7A0A-4D61-9EAA-924C40784B14}" srcOrd="2" destOrd="0" presId="urn:microsoft.com/office/officeart/2005/8/layout/hChevron3"/>
    <dgm:cxn modelId="{630A3022-03CB-4736-A4B1-0B99B579E670}" type="presParOf" srcId="{796FBA84-DF2F-40F8-A0CF-EEBE53F0A711}" destId="{634E1825-C8D5-4CB7-8418-473487F694B4}" srcOrd="3" destOrd="0" presId="urn:microsoft.com/office/officeart/2005/8/layout/hChevron3"/>
    <dgm:cxn modelId="{E2E597C0-8560-4800-BB98-294561FDDCBA}" type="presParOf" srcId="{796FBA84-DF2F-40F8-A0CF-EEBE53F0A711}" destId="{85921B44-4FB2-4123-B45D-9804A00DD2B2}" srcOrd="4" destOrd="0" presId="urn:microsoft.com/office/officeart/2005/8/layout/hChevron3"/>
    <dgm:cxn modelId="{6D15AFF7-E669-49A2-8202-2BBFEBB90634}" type="presParOf" srcId="{796FBA84-DF2F-40F8-A0CF-EEBE53F0A711}" destId="{04B4329D-A330-4141-9573-3E2E1C17C854}" srcOrd="5" destOrd="0" presId="urn:microsoft.com/office/officeart/2005/8/layout/hChevron3"/>
    <dgm:cxn modelId="{73870823-6A57-4F17-9499-01975E86BA44}" type="presParOf" srcId="{796FBA84-DF2F-40F8-A0CF-EEBE53F0A711}" destId="{3EFA384E-D107-444A-AB21-B3BFC260EBBD}" srcOrd="6" destOrd="0" presId="urn:microsoft.com/office/officeart/2005/8/layout/hChevron3"/>
    <dgm:cxn modelId="{B26FF1C2-B2E7-482E-B985-20B28F4122F7}" type="presParOf" srcId="{796FBA84-DF2F-40F8-A0CF-EEBE53F0A711}" destId="{8B9740C5-E9BC-4667-ACE4-C35F342C6F8D}" srcOrd="7" destOrd="0" presId="urn:microsoft.com/office/officeart/2005/8/layout/hChevron3"/>
    <dgm:cxn modelId="{7165A6D6-0FCA-4173-A29A-A34BCE1A8245}" type="presParOf" srcId="{796FBA84-DF2F-40F8-A0CF-EEBE53F0A711}" destId="{0C24DAC4-F2D6-48B1-B955-1AD91EDF041A}" srcOrd="8"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45C43C-E962-4361-91C1-931A39DBC796}" type="doc">
      <dgm:prSet loTypeId="urn:microsoft.com/office/officeart/2005/8/layout/hChevron3" loCatId="process" qsTypeId="urn:microsoft.com/office/officeart/2005/8/quickstyle/simple1" qsCatId="simple" csTypeId="urn:microsoft.com/office/officeart/2005/8/colors/accent1_2" csCatId="accent1" phldr="1"/>
      <dgm:spPr/>
    </dgm:pt>
    <dgm:pt modelId="{F71D4DEA-B044-49AC-B854-757FDA5D663A}">
      <dgm:prSet phldrT="[Text]" custT="1"/>
      <dgm:spPr>
        <a:solidFill>
          <a:schemeClr val="accent1">
            <a:lumMod val="75000"/>
          </a:schemeClr>
        </a:solidFill>
      </dgm:spPr>
      <dgm:t>
        <a:bodyPr/>
        <a:lstStyle/>
        <a:p>
          <a:r>
            <a:rPr lang="en-US" sz="1200" dirty="0" smtClean="0"/>
            <a:t>Stream textures</a:t>
          </a:r>
          <a:endParaRPr lang="en-US" sz="1200" dirty="0"/>
        </a:p>
      </dgm:t>
    </dgm:pt>
    <dgm:pt modelId="{9370A52D-9344-40C2-A21C-28C61937BDC9}" type="parTrans" cxnId="{F535A9AE-107E-41FD-8C17-E28BDCEA6080}">
      <dgm:prSet/>
      <dgm:spPr/>
      <dgm:t>
        <a:bodyPr/>
        <a:lstStyle/>
        <a:p>
          <a:endParaRPr lang="en-US"/>
        </a:p>
      </dgm:t>
    </dgm:pt>
    <dgm:pt modelId="{DACDADE1-7CDB-4E86-9324-501311352481}" type="sibTrans" cxnId="{F535A9AE-107E-41FD-8C17-E28BDCEA6080}">
      <dgm:prSet/>
      <dgm:spPr/>
      <dgm:t>
        <a:bodyPr/>
        <a:lstStyle/>
        <a:p>
          <a:endParaRPr lang="en-US"/>
        </a:p>
      </dgm:t>
    </dgm:pt>
    <dgm:pt modelId="{796FBA84-DF2F-40F8-A0CF-EEBE53F0A711}" type="pres">
      <dgm:prSet presAssocID="{8245C43C-E962-4361-91C1-931A39DBC796}" presName="Name0" presStyleCnt="0">
        <dgm:presLayoutVars>
          <dgm:dir/>
          <dgm:resizeHandles val="exact"/>
        </dgm:presLayoutVars>
      </dgm:prSet>
      <dgm:spPr/>
    </dgm:pt>
    <dgm:pt modelId="{CC33F433-41C4-4729-9006-60227E68F9EB}" type="pres">
      <dgm:prSet presAssocID="{F71D4DEA-B044-49AC-B854-757FDA5D663A}" presName="parTxOnly" presStyleLbl="node1" presStyleIdx="0" presStyleCnt="1" custLinFactNeighborX="939" custLinFactNeighborY="1727">
        <dgm:presLayoutVars>
          <dgm:bulletEnabled val="1"/>
        </dgm:presLayoutVars>
      </dgm:prSet>
      <dgm:spPr/>
      <dgm:t>
        <a:bodyPr/>
        <a:lstStyle/>
        <a:p>
          <a:endParaRPr lang="en-US"/>
        </a:p>
      </dgm:t>
    </dgm:pt>
  </dgm:ptLst>
  <dgm:cxnLst>
    <dgm:cxn modelId="{00E9E0AE-1EDF-4BF5-9954-A55DDA7DD755}" type="presOf" srcId="{8245C43C-E962-4361-91C1-931A39DBC796}" destId="{796FBA84-DF2F-40F8-A0CF-EEBE53F0A711}" srcOrd="0" destOrd="0" presId="urn:microsoft.com/office/officeart/2005/8/layout/hChevron3"/>
    <dgm:cxn modelId="{F535A9AE-107E-41FD-8C17-E28BDCEA6080}" srcId="{8245C43C-E962-4361-91C1-931A39DBC796}" destId="{F71D4DEA-B044-49AC-B854-757FDA5D663A}" srcOrd="0" destOrd="0" parTransId="{9370A52D-9344-40C2-A21C-28C61937BDC9}" sibTransId="{DACDADE1-7CDB-4E86-9324-501311352481}"/>
    <dgm:cxn modelId="{5F4345AC-DDAE-4300-B3DE-10C031367790}" type="presOf" srcId="{F71D4DEA-B044-49AC-B854-757FDA5D663A}" destId="{CC33F433-41C4-4729-9006-60227E68F9EB}" srcOrd="0" destOrd="0" presId="urn:microsoft.com/office/officeart/2005/8/layout/hChevron3"/>
    <dgm:cxn modelId="{01A13DE7-C748-4D33-ACA6-1249D40D2BBB}" type="presParOf" srcId="{796FBA84-DF2F-40F8-A0CF-EEBE53F0A711}" destId="{CC33F433-41C4-4729-9006-60227E68F9EB}" srcOrd="0" destOrd="0" presId="urn:microsoft.com/office/officeart/2005/8/layout/hChevro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45C43C-E962-4361-91C1-931A39DBC796}" type="doc">
      <dgm:prSet loTypeId="urn:microsoft.com/office/officeart/2005/8/layout/hChevron3" loCatId="process" qsTypeId="urn:microsoft.com/office/officeart/2005/8/quickstyle/simple1" qsCatId="simple" csTypeId="urn:microsoft.com/office/officeart/2005/8/colors/accent1_2" csCatId="accent1" phldr="1"/>
      <dgm:spPr/>
    </dgm:pt>
    <dgm:pt modelId="{F71D4DEA-B044-49AC-B854-757FDA5D663A}">
      <dgm:prSet phldrT="[Text]" custT="1"/>
      <dgm:spPr>
        <a:solidFill>
          <a:schemeClr val="accent1">
            <a:lumMod val="75000"/>
          </a:schemeClr>
        </a:solidFill>
      </dgm:spPr>
      <dgm:t>
        <a:bodyPr/>
        <a:lstStyle/>
        <a:p>
          <a:r>
            <a:rPr lang="en-US" sz="1200" dirty="0" smtClean="0"/>
            <a:t>Render</a:t>
          </a:r>
          <a:endParaRPr lang="en-US" sz="1200" dirty="0"/>
        </a:p>
      </dgm:t>
    </dgm:pt>
    <dgm:pt modelId="{9370A52D-9344-40C2-A21C-28C61937BDC9}" type="parTrans" cxnId="{F535A9AE-107E-41FD-8C17-E28BDCEA6080}">
      <dgm:prSet/>
      <dgm:spPr/>
      <dgm:t>
        <a:bodyPr/>
        <a:lstStyle/>
        <a:p>
          <a:endParaRPr lang="en-US"/>
        </a:p>
      </dgm:t>
    </dgm:pt>
    <dgm:pt modelId="{DACDADE1-7CDB-4E86-9324-501311352481}" type="sibTrans" cxnId="{F535A9AE-107E-41FD-8C17-E28BDCEA6080}">
      <dgm:prSet/>
      <dgm:spPr/>
      <dgm:t>
        <a:bodyPr/>
        <a:lstStyle/>
        <a:p>
          <a:endParaRPr lang="en-US"/>
        </a:p>
      </dgm:t>
    </dgm:pt>
    <dgm:pt modelId="{F7871BA5-D4B8-41FA-AE6A-8E429FF28D40}">
      <dgm:prSet phldrT="[Text]" custT="1"/>
      <dgm:spPr>
        <a:solidFill>
          <a:schemeClr val="accent1">
            <a:lumMod val="75000"/>
          </a:schemeClr>
        </a:solidFill>
      </dgm:spPr>
      <dgm:t>
        <a:bodyPr/>
        <a:lstStyle/>
        <a:p>
          <a:r>
            <a:rPr lang="en-US" sz="1200" dirty="0" smtClean="0"/>
            <a:t>Render</a:t>
          </a:r>
          <a:endParaRPr lang="en-US" sz="1200" dirty="0"/>
        </a:p>
      </dgm:t>
    </dgm:pt>
    <dgm:pt modelId="{B8E4458C-0B02-40F7-94FB-4FC5C62B24C0}" type="parTrans" cxnId="{C9FE9D81-8ED2-4841-829F-1852CEBC9E97}">
      <dgm:prSet/>
      <dgm:spPr/>
      <dgm:t>
        <a:bodyPr/>
        <a:lstStyle/>
        <a:p>
          <a:endParaRPr lang="en-US"/>
        </a:p>
      </dgm:t>
    </dgm:pt>
    <dgm:pt modelId="{4E029E5E-9D51-4693-B2F9-28BC2BBA1DDB}" type="sibTrans" cxnId="{C9FE9D81-8ED2-4841-829F-1852CEBC9E97}">
      <dgm:prSet/>
      <dgm:spPr/>
      <dgm:t>
        <a:bodyPr/>
        <a:lstStyle/>
        <a:p>
          <a:endParaRPr lang="en-US"/>
        </a:p>
      </dgm:t>
    </dgm:pt>
    <dgm:pt modelId="{9E4E5270-2F36-4639-9767-175CE7403E0C}">
      <dgm:prSet phldrT="[Text]" custT="1"/>
      <dgm:spPr>
        <a:solidFill>
          <a:schemeClr val="accent1">
            <a:lumMod val="75000"/>
          </a:schemeClr>
        </a:solidFill>
      </dgm:spPr>
      <dgm:t>
        <a:bodyPr/>
        <a:lstStyle/>
        <a:p>
          <a:r>
            <a:rPr lang="en-US" sz="1200" dirty="0" smtClean="0"/>
            <a:t>Compute</a:t>
          </a:r>
          <a:endParaRPr lang="en-US" sz="1100" dirty="0"/>
        </a:p>
      </dgm:t>
    </dgm:pt>
    <dgm:pt modelId="{0BF723EA-7233-4DE2-8986-1EF42B2BBFB9}" type="parTrans" cxnId="{791FF1EA-7C47-455A-9B6C-F13AEE30224D}">
      <dgm:prSet/>
      <dgm:spPr/>
      <dgm:t>
        <a:bodyPr/>
        <a:lstStyle/>
        <a:p>
          <a:endParaRPr lang="en-US"/>
        </a:p>
      </dgm:t>
    </dgm:pt>
    <dgm:pt modelId="{31513BEA-6B12-4719-A32B-8BABC7E64E36}" type="sibTrans" cxnId="{791FF1EA-7C47-455A-9B6C-F13AEE30224D}">
      <dgm:prSet/>
      <dgm:spPr/>
      <dgm:t>
        <a:bodyPr/>
        <a:lstStyle/>
        <a:p>
          <a:endParaRPr lang="en-US"/>
        </a:p>
      </dgm:t>
    </dgm:pt>
    <dgm:pt modelId="{256BF3AA-2D2F-47FD-B6CA-16152327A2E5}">
      <dgm:prSet phldrT="[Text]" custT="1"/>
      <dgm:spPr>
        <a:solidFill>
          <a:schemeClr val="accent1">
            <a:lumMod val="75000"/>
          </a:schemeClr>
        </a:solidFill>
      </dgm:spPr>
      <dgm:t>
        <a:bodyPr/>
        <a:lstStyle/>
        <a:p>
          <a:r>
            <a:rPr lang="en-US" sz="1200" dirty="0" smtClean="0"/>
            <a:t>Render</a:t>
          </a:r>
          <a:endParaRPr lang="en-US" sz="1600" dirty="0"/>
        </a:p>
      </dgm:t>
    </dgm:pt>
    <dgm:pt modelId="{BFB6D4CD-D809-45D0-851E-664A06F3607F}" type="parTrans" cxnId="{3FF57DA5-973E-4680-8E46-5D00107EA3BE}">
      <dgm:prSet/>
      <dgm:spPr/>
      <dgm:t>
        <a:bodyPr/>
        <a:lstStyle/>
        <a:p>
          <a:endParaRPr lang="en-US"/>
        </a:p>
      </dgm:t>
    </dgm:pt>
    <dgm:pt modelId="{9A616FE8-F888-41A9-BEA1-90675224D5BF}" type="sibTrans" cxnId="{3FF57DA5-973E-4680-8E46-5D00107EA3BE}">
      <dgm:prSet/>
      <dgm:spPr/>
      <dgm:t>
        <a:bodyPr/>
        <a:lstStyle/>
        <a:p>
          <a:endParaRPr lang="en-US"/>
        </a:p>
      </dgm:t>
    </dgm:pt>
    <dgm:pt modelId="{A68530CE-1615-4D7A-9ABB-C704001F3BF9}">
      <dgm:prSet phldrT="[Text]"/>
      <dgm:spPr>
        <a:solidFill>
          <a:schemeClr val="bg1">
            <a:alpha val="0"/>
          </a:schemeClr>
        </a:solidFill>
      </dgm:spPr>
      <dgm:t>
        <a:bodyPr/>
        <a:lstStyle/>
        <a:p>
          <a:endParaRPr lang="en-US" dirty="0">
            <a:solidFill>
              <a:schemeClr val="lt1"/>
            </a:solidFill>
          </a:endParaRPr>
        </a:p>
      </dgm:t>
    </dgm:pt>
    <dgm:pt modelId="{17F6EEFD-A453-4294-B0E5-709F4E6E81CE}" type="parTrans" cxnId="{B3BC435F-057C-4226-9C88-9106FAA1F123}">
      <dgm:prSet/>
      <dgm:spPr/>
      <dgm:t>
        <a:bodyPr/>
        <a:lstStyle/>
        <a:p>
          <a:endParaRPr lang="en-US"/>
        </a:p>
      </dgm:t>
    </dgm:pt>
    <dgm:pt modelId="{CC007A7D-1BAB-478E-AA75-96D0DEBC8351}" type="sibTrans" cxnId="{B3BC435F-057C-4226-9C88-9106FAA1F123}">
      <dgm:prSet/>
      <dgm:spPr/>
      <dgm:t>
        <a:bodyPr/>
        <a:lstStyle/>
        <a:p>
          <a:endParaRPr lang="en-US"/>
        </a:p>
      </dgm:t>
    </dgm:pt>
    <dgm:pt modelId="{796FBA84-DF2F-40F8-A0CF-EEBE53F0A711}" type="pres">
      <dgm:prSet presAssocID="{8245C43C-E962-4361-91C1-931A39DBC796}" presName="Name0" presStyleCnt="0">
        <dgm:presLayoutVars>
          <dgm:dir/>
          <dgm:resizeHandles val="exact"/>
        </dgm:presLayoutVars>
      </dgm:prSet>
      <dgm:spPr/>
    </dgm:pt>
    <dgm:pt modelId="{CC33F433-41C4-4729-9006-60227E68F9EB}" type="pres">
      <dgm:prSet presAssocID="{F71D4DEA-B044-49AC-B854-757FDA5D663A}" presName="parTxOnly" presStyleLbl="node1" presStyleIdx="0" presStyleCnt="5">
        <dgm:presLayoutVars>
          <dgm:bulletEnabled val="1"/>
        </dgm:presLayoutVars>
      </dgm:prSet>
      <dgm:spPr/>
      <dgm:t>
        <a:bodyPr/>
        <a:lstStyle/>
        <a:p>
          <a:endParaRPr lang="en-US"/>
        </a:p>
      </dgm:t>
    </dgm:pt>
    <dgm:pt modelId="{A037F536-99DB-4C32-BD50-4C42A3C0C124}" type="pres">
      <dgm:prSet presAssocID="{DACDADE1-7CDB-4E86-9324-501311352481}" presName="parSpace" presStyleCnt="0"/>
      <dgm:spPr/>
    </dgm:pt>
    <dgm:pt modelId="{BC05D017-7A0A-4D61-9EAA-924C40784B14}" type="pres">
      <dgm:prSet presAssocID="{F7871BA5-D4B8-41FA-AE6A-8E429FF28D40}" presName="parTxOnly" presStyleLbl="node1" presStyleIdx="1" presStyleCnt="5">
        <dgm:presLayoutVars>
          <dgm:bulletEnabled val="1"/>
        </dgm:presLayoutVars>
      </dgm:prSet>
      <dgm:spPr/>
      <dgm:t>
        <a:bodyPr/>
        <a:lstStyle/>
        <a:p>
          <a:endParaRPr lang="en-US"/>
        </a:p>
      </dgm:t>
    </dgm:pt>
    <dgm:pt modelId="{634E1825-C8D5-4CB7-8418-473487F694B4}" type="pres">
      <dgm:prSet presAssocID="{4E029E5E-9D51-4693-B2F9-28BC2BBA1DDB}" presName="parSpace" presStyleCnt="0"/>
      <dgm:spPr/>
    </dgm:pt>
    <dgm:pt modelId="{85921B44-4FB2-4123-B45D-9804A00DD2B2}" type="pres">
      <dgm:prSet presAssocID="{9E4E5270-2F36-4639-9767-175CE7403E0C}" presName="parTxOnly" presStyleLbl="node1" presStyleIdx="2" presStyleCnt="5">
        <dgm:presLayoutVars>
          <dgm:bulletEnabled val="1"/>
        </dgm:presLayoutVars>
      </dgm:prSet>
      <dgm:spPr/>
      <dgm:t>
        <a:bodyPr/>
        <a:lstStyle/>
        <a:p>
          <a:endParaRPr lang="en-US"/>
        </a:p>
      </dgm:t>
    </dgm:pt>
    <dgm:pt modelId="{04B4329D-A330-4141-9573-3E2E1C17C854}" type="pres">
      <dgm:prSet presAssocID="{31513BEA-6B12-4719-A32B-8BABC7E64E36}" presName="parSpace" presStyleCnt="0"/>
      <dgm:spPr/>
    </dgm:pt>
    <dgm:pt modelId="{3EFA384E-D107-444A-AB21-B3BFC260EBBD}" type="pres">
      <dgm:prSet presAssocID="{A68530CE-1615-4D7A-9ABB-C704001F3BF9}" presName="parTxOnly" presStyleLbl="node1" presStyleIdx="3" presStyleCnt="5">
        <dgm:presLayoutVars>
          <dgm:bulletEnabled val="1"/>
        </dgm:presLayoutVars>
      </dgm:prSet>
      <dgm:spPr/>
      <dgm:t>
        <a:bodyPr/>
        <a:lstStyle/>
        <a:p>
          <a:endParaRPr lang="en-US"/>
        </a:p>
      </dgm:t>
    </dgm:pt>
    <dgm:pt modelId="{8B9740C5-E9BC-4667-ACE4-C35F342C6F8D}" type="pres">
      <dgm:prSet presAssocID="{CC007A7D-1BAB-478E-AA75-96D0DEBC8351}" presName="parSpace" presStyleCnt="0"/>
      <dgm:spPr/>
    </dgm:pt>
    <dgm:pt modelId="{0C24DAC4-F2D6-48B1-B955-1AD91EDF041A}" type="pres">
      <dgm:prSet presAssocID="{256BF3AA-2D2F-47FD-B6CA-16152327A2E5}" presName="parTxOnly" presStyleLbl="node1" presStyleIdx="4" presStyleCnt="5">
        <dgm:presLayoutVars>
          <dgm:bulletEnabled val="1"/>
        </dgm:presLayoutVars>
      </dgm:prSet>
      <dgm:spPr/>
      <dgm:t>
        <a:bodyPr/>
        <a:lstStyle/>
        <a:p>
          <a:endParaRPr lang="en-US"/>
        </a:p>
      </dgm:t>
    </dgm:pt>
  </dgm:ptLst>
  <dgm:cxnLst>
    <dgm:cxn modelId="{3FF57DA5-973E-4680-8E46-5D00107EA3BE}" srcId="{8245C43C-E962-4361-91C1-931A39DBC796}" destId="{256BF3AA-2D2F-47FD-B6CA-16152327A2E5}" srcOrd="4" destOrd="0" parTransId="{BFB6D4CD-D809-45D0-851E-664A06F3607F}" sibTransId="{9A616FE8-F888-41A9-BEA1-90675224D5BF}"/>
    <dgm:cxn modelId="{B3BC435F-057C-4226-9C88-9106FAA1F123}" srcId="{8245C43C-E962-4361-91C1-931A39DBC796}" destId="{A68530CE-1615-4D7A-9ABB-C704001F3BF9}" srcOrd="3" destOrd="0" parTransId="{17F6EEFD-A453-4294-B0E5-709F4E6E81CE}" sibTransId="{CC007A7D-1BAB-478E-AA75-96D0DEBC8351}"/>
    <dgm:cxn modelId="{61C5E5F6-752B-4724-8EDA-8C14A30B6BB5}" type="presOf" srcId="{8245C43C-E962-4361-91C1-931A39DBC796}" destId="{796FBA84-DF2F-40F8-A0CF-EEBE53F0A711}" srcOrd="0" destOrd="0" presId="urn:microsoft.com/office/officeart/2005/8/layout/hChevron3"/>
    <dgm:cxn modelId="{0BB2524A-D156-48C3-B489-16D2722DD10A}" type="presOf" srcId="{256BF3AA-2D2F-47FD-B6CA-16152327A2E5}" destId="{0C24DAC4-F2D6-48B1-B955-1AD91EDF041A}" srcOrd="0" destOrd="0" presId="urn:microsoft.com/office/officeart/2005/8/layout/hChevron3"/>
    <dgm:cxn modelId="{9090C329-17E3-45B0-9CDA-4B0A5872DFDE}" type="presOf" srcId="{9E4E5270-2F36-4639-9767-175CE7403E0C}" destId="{85921B44-4FB2-4123-B45D-9804A00DD2B2}" srcOrd="0" destOrd="0" presId="urn:microsoft.com/office/officeart/2005/8/layout/hChevron3"/>
    <dgm:cxn modelId="{F535A9AE-107E-41FD-8C17-E28BDCEA6080}" srcId="{8245C43C-E962-4361-91C1-931A39DBC796}" destId="{F71D4DEA-B044-49AC-B854-757FDA5D663A}" srcOrd="0" destOrd="0" parTransId="{9370A52D-9344-40C2-A21C-28C61937BDC9}" sibTransId="{DACDADE1-7CDB-4E86-9324-501311352481}"/>
    <dgm:cxn modelId="{F8AD5AA5-78B2-4FE0-B1B6-EA294B9E4D26}" type="presOf" srcId="{A68530CE-1615-4D7A-9ABB-C704001F3BF9}" destId="{3EFA384E-D107-444A-AB21-B3BFC260EBBD}" srcOrd="0" destOrd="0" presId="urn:microsoft.com/office/officeart/2005/8/layout/hChevron3"/>
    <dgm:cxn modelId="{791FF1EA-7C47-455A-9B6C-F13AEE30224D}" srcId="{8245C43C-E962-4361-91C1-931A39DBC796}" destId="{9E4E5270-2F36-4639-9767-175CE7403E0C}" srcOrd="2" destOrd="0" parTransId="{0BF723EA-7233-4DE2-8986-1EF42B2BBFB9}" sibTransId="{31513BEA-6B12-4719-A32B-8BABC7E64E36}"/>
    <dgm:cxn modelId="{392129E7-A7C6-4192-BA68-4A8521B0076E}" type="presOf" srcId="{F7871BA5-D4B8-41FA-AE6A-8E429FF28D40}" destId="{BC05D017-7A0A-4D61-9EAA-924C40784B14}" srcOrd="0" destOrd="0" presId="urn:microsoft.com/office/officeart/2005/8/layout/hChevron3"/>
    <dgm:cxn modelId="{C9FE9D81-8ED2-4841-829F-1852CEBC9E97}" srcId="{8245C43C-E962-4361-91C1-931A39DBC796}" destId="{F7871BA5-D4B8-41FA-AE6A-8E429FF28D40}" srcOrd="1" destOrd="0" parTransId="{B8E4458C-0B02-40F7-94FB-4FC5C62B24C0}" sibTransId="{4E029E5E-9D51-4693-B2F9-28BC2BBA1DDB}"/>
    <dgm:cxn modelId="{37EBDAC1-3253-4503-8B94-27947B3E28CE}" type="presOf" srcId="{F71D4DEA-B044-49AC-B854-757FDA5D663A}" destId="{CC33F433-41C4-4729-9006-60227E68F9EB}" srcOrd="0" destOrd="0" presId="urn:microsoft.com/office/officeart/2005/8/layout/hChevron3"/>
    <dgm:cxn modelId="{C960F4FA-4AA9-45D3-9364-57FE87BFA347}" type="presParOf" srcId="{796FBA84-DF2F-40F8-A0CF-EEBE53F0A711}" destId="{CC33F433-41C4-4729-9006-60227E68F9EB}" srcOrd="0" destOrd="0" presId="urn:microsoft.com/office/officeart/2005/8/layout/hChevron3"/>
    <dgm:cxn modelId="{68435C25-EF38-45A6-BBC6-B4DC653B2391}" type="presParOf" srcId="{796FBA84-DF2F-40F8-A0CF-EEBE53F0A711}" destId="{A037F536-99DB-4C32-BD50-4C42A3C0C124}" srcOrd="1" destOrd="0" presId="urn:microsoft.com/office/officeart/2005/8/layout/hChevron3"/>
    <dgm:cxn modelId="{2D5848D1-FFA6-45C9-91E6-F0C1DFC902F9}" type="presParOf" srcId="{796FBA84-DF2F-40F8-A0CF-EEBE53F0A711}" destId="{BC05D017-7A0A-4D61-9EAA-924C40784B14}" srcOrd="2" destOrd="0" presId="urn:microsoft.com/office/officeart/2005/8/layout/hChevron3"/>
    <dgm:cxn modelId="{778623D5-055D-40C9-899B-440D3D48A1FA}" type="presParOf" srcId="{796FBA84-DF2F-40F8-A0CF-EEBE53F0A711}" destId="{634E1825-C8D5-4CB7-8418-473487F694B4}" srcOrd="3" destOrd="0" presId="urn:microsoft.com/office/officeart/2005/8/layout/hChevron3"/>
    <dgm:cxn modelId="{6E141BF1-77AB-40A5-B7B9-B679CF856C17}" type="presParOf" srcId="{796FBA84-DF2F-40F8-A0CF-EEBE53F0A711}" destId="{85921B44-4FB2-4123-B45D-9804A00DD2B2}" srcOrd="4" destOrd="0" presId="urn:microsoft.com/office/officeart/2005/8/layout/hChevron3"/>
    <dgm:cxn modelId="{3CC92EED-8378-40E9-BC42-991EA6B758BE}" type="presParOf" srcId="{796FBA84-DF2F-40F8-A0CF-EEBE53F0A711}" destId="{04B4329D-A330-4141-9573-3E2E1C17C854}" srcOrd="5" destOrd="0" presId="urn:microsoft.com/office/officeart/2005/8/layout/hChevron3"/>
    <dgm:cxn modelId="{07AFA433-8E2F-4D2C-90CF-DD83EB33E29E}" type="presParOf" srcId="{796FBA84-DF2F-40F8-A0CF-EEBE53F0A711}" destId="{3EFA384E-D107-444A-AB21-B3BFC260EBBD}" srcOrd="6" destOrd="0" presId="urn:microsoft.com/office/officeart/2005/8/layout/hChevron3"/>
    <dgm:cxn modelId="{E65C3F91-8B89-4C30-94CD-CB45F0C7EBEA}" type="presParOf" srcId="{796FBA84-DF2F-40F8-A0CF-EEBE53F0A711}" destId="{8B9740C5-E9BC-4667-ACE4-C35F342C6F8D}" srcOrd="7" destOrd="0" presId="urn:microsoft.com/office/officeart/2005/8/layout/hChevron3"/>
    <dgm:cxn modelId="{FA5C5FEE-1AAF-49DD-94EF-52FDD1BD9828}" type="presParOf" srcId="{796FBA84-DF2F-40F8-A0CF-EEBE53F0A711}" destId="{0C24DAC4-F2D6-48B1-B955-1AD91EDF041A}" srcOrd="8" destOrd="0" presId="urn:microsoft.com/office/officeart/2005/8/layout/hChevron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245C43C-E962-4361-91C1-931A39DBC796}" type="doc">
      <dgm:prSet loTypeId="urn:microsoft.com/office/officeart/2005/8/layout/hChevron3" loCatId="process" qsTypeId="urn:microsoft.com/office/officeart/2005/8/quickstyle/simple1" qsCatId="simple" csTypeId="urn:microsoft.com/office/officeart/2005/8/colors/accent1_2" csCatId="accent1" phldr="1"/>
      <dgm:spPr/>
    </dgm:pt>
    <dgm:pt modelId="{F71D4DEA-B044-49AC-B854-757FDA5D663A}">
      <dgm:prSet phldrT="[Text]" custT="1"/>
      <dgm:spPr>
        <a:solidFill>
          <a:schemeClr val="accent1">
            <a:lumMod val="75000"/>
          </a:schemeClr>
        </a:solidFill>
      </dgm:spPr>
      <dgm:t>
        <a:bodyPr/>
        <a:lstStyle/>
        <a:p>
          <a:r>
            <a:rPr lang="en-US" sz="1200" dirty="0" smtClean="0"/>
            <a:t>Stream textures</a:t>
          </a:r>
          <a:endParaRPr lang="en-US" sz="1200" dirty="0"/>
        </a:p>
      </dgm:t>
    </dgm:pt>
    <dgm:pt modelId="{9370A52D-9344-40C2-A21C-28C61937BDC9}" type="parTrans" cxnId="{F535A9AE-107E-41FD-8C17-E28BDCEA6080}">
      <dgm:prSet/>
      <dgm:spPr/>
      <dgm:t>
        <a:bodyPr/>
        <a:lstStyle/>
        <a:p>
          <a:endParaRPr lang="en-US"/>
        </a:p>
      </dgm:t>
    </dgm:pt>
    <dgm:pt modelId="{DACDADE1-7CDB-4E86-9324-501311352481}" type="sibTrans" cxnId="{F535A9AE-107E-41FD-8C17-E28BDCEA6080}">
      <dgm:prSet/>
      <dgm:spPr/>
      <dgm:t>
        <a:bodyPr/>
        <a:lstStyle/>
        <a:p>
          <a:endParaRPr lang="en-US"/>
        </a:p>
      </dgm:t>
    </dgm:pt>
    <dgm:pt modelId="{796FBA84-DF2F-40F8-A0CF-EEBE53F0A711}" type="pres">
      <dgm:prSet presAssocID="{8245C43C-E962-4361-91C1-931A39DBC796}" presName="Name0" presStyleCnt="0">
        <dgm:presLayoutVars>
          <dgm:dir/>
          <dgm:resizeHandles val="exact"/>
        </dgm:presLayoutVars>
      </dgm:prSet>
      <dgm:spPr/>
    </dgm:pt>
    <dgm:pt modelId="{CC33F433-41C4-4729-9006-60227E68F9EB}" type="pres">
      <dgm:prSet presAssocID="{F71D4DEA-B044-49AC-B854-757FDA5D663A}" presName="parTxOnly" presStyleLbl="node1" presStyleIdx="0" presStyleCnt="1" custLinFactNeighborX="939" custLinFactNeighborY="1727">
        <dgm:presLayoutVars>
          <dgm:bulletEnabled val="1"/>
        </dgm:presLayoutVars>
      </dgm:prSet>
      <dgm:spPr/>
      <dgm:t>
        <a:bodyPr/>
        <a:lstStyle/>
        <a:p>
          <a:endParaRPr lang="en-US"/>
        </a:p>
      </dgm:t>
    </dgm:pt>
  </dgm:ptLst>
  <dgm:cxnLst>
    <dgm:cxn modelId="{9EFC093A-B775-43AB-A892-D691F153E5C9}" type="presOf" srcId="{F71D4DEA-B044-49AC-B854-757FDA5D663A}" destId="{CC33F433-41C4-4729-9006-60227E68F9EB}" srcOrd="0" destOrd="0" presId="urn:microsoft.com/office/officeart/2005/8/layout/hChevron3"/>
    <dgm:cxn modelId="{0C3FAB46-B33C-4AC4-AEFE-AE3BED8BF635}" type="presOf" srcId="{8245C43C-E962-4361-91C1-931A39DBC796}" destId="{796FBA84-DF2F-40F8-A0CF-EEBE53F0A711}" srcOrd="0" destOrd="0" presId="urn:microsoft.com/office/officeart/2005/8/layout/hChevron3"/>
    <dgm:cxn modelId="{F535A9AE-107E-41FD-8C17-E28BDCEA6080}" srcId="{8245C43C-E962-4361-91C1-931A39DBC796}" destId="{F71D4DEA-B044-49AC-B854-757FDA5D663A}" srcOrd="0" destOrd="0" parTransId="{9370A52D-9344-40C2-A21C-28C61937BDC9}" sibTransId="{DACDADE1-7CDB-4E86-9324-501311352481}"/>
    <dgm:cxn modelId="{3CD83EC0-7844-49ED-B73C-8B6275FB7A26}" type="presParOf" srcId="{796FBA84-DF2F-40F8-A0CF-EEBE53F0A711}" destId="{CC33F433-41C4-4729-9006-60227E68F9EB}" srcOrd="0" destOrd="0" presId="urn:microsoft.com/office/officeart/2005/8/layout/hChevron3"/>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245C43C-E962-4361-91C1-931A39DBC796}" type="doc">
      <dgm:prSet loTypeId="urn:microsoft.com/office/officeart/2005/8/layout/hChevron3" loCatId="process" qsTypeId="urn:microsoft.com/office/officeart/2005/8/quickstyle/simple1" qsCatId="simple" csTypeId="urn:microsoft.com/office/officeart/2005/8/colors/accent1_2" csCatId="accent1" phldr="1"/>
      <dgm:spPr/>
    </dgm:pt>
    <dgm:pt modelId="{F71D4DEA-B044-49AC-B854-757FDA5D663A}">
      <dgm:prSet phldrT="[Text]" custT="1"/>
      <dgm:spPr>
        <a:solidFill>
          <a:schemeClr val="accent2">
            <a:lumMod val="75000"/>
          </a:schemeClr>
        </a:solidFill>
      </dgm:spPr>
      <dgm:t>
        <a:bodyPr/>
        <a:lstStyle/>
        <a:p>
          <a:r>
            <a:rPr lang="en-US" sz="1200" dirty="0" smtClean="0"/>
            <a:t>Copy to GPU A</a:t>
          </a:r>
          <a:endParaRPr lang="en-US" sz="1200" dirty="0"/>
        </a:p>
      </dgm:t>
    </dgm:pt>
    <dgm:pt modelId="{9370A52D-9344-40C2-A21C-28C61937BDC9}" type="parTrans" cxnId="{F535A9AE-107E-41FD-8C17-E28BDCEA6080}">
      <dgm:prSet/>
      <dgm:spPr/>
      <dgm:t>
        <a:bodyPr/>
        <a:lstStyle/>
        <a:p>
          <a:endParaRPr lang="en-US"/>
        </a:p>
      </dgm:t>
    </dgm:pt>
    <dgm:pt modelId="{DACDADE1-7CDB-4E86-9324-501311352481}" type="sibTrans" cxnId="{F535A9AE-107E-41FD-8C17-E28BDCEA6080}">
      <dgm:prSet/>
      <dgm:spPr/>
      <dgm:t>
        <a:bodyPr/>
        <a:lstStyle/>
        <a:p>
          <a:endParaRPr lang="en-US"/>
        </a:p>
      </dgm:t>
    </dgm:pt>
    <dgm:pt modelId="{F7871BA5-D4B8-41FA-AE6A-8E429FF28D40}">
      <dgm:prSet phldrT="[Text]" custT="1"/>
      <dgm:spPr>
        <a:solidFill>
          <a:schemeClr val="bg1"/>
        </a:solidFill>
      </dgm:spPr>
      <dgm:t>
        <a:bodyPr/>
        <a:lstStyle/>
        <a:p>
          <a:endParaRPr lang="en-US" sz="1200" dirty="0"/>
        </a:p>
      </dgm:t>
    </dgm:pt>
    <dgm:pt modelId="{B8E4458C-0B02-40F7-94FB-4FC5C62B24C0}" type="parTrans" cxnId="{C9FE9D81-8ED2-4841-829F-1852CEBC9E97}">
      <dgm:prSet/>
      <dgm:spPr/>
      <dgm:t>
        <a:bodyPr/>
        <a:lstStyle/>
        <a:p>
          <a:endParaRPr lang="en-US"/>
        </a:p>
      </dgm:t>
    </dgm:pt>
    <dgm:pt modelId="{4E029E5E-9D51-4693-B2F9-28BC2BBA1DDB}" type="sibTrans" cxnId="{C9FE9D81-8ED2-4841-829F-1852CEBC9E97}">
      <dgm:prSet/>
      <dgm:spPr/>
      <dgm:t>
        <a:bodyPr/>
        <a:lstStyle/>
        <a:p>
          <a:endParaRPr lang="en-US"/>
        </a:p>
      </dgm:t>
    </dgm:pt>
    <dgm:pt modelId="{9E4E5270-2F36-4639-9767-175CE7403E0C}">
      <dgm:prSet phldrT="[Text]" custT="1"/>
      <dgm:spPr>
        <a:solidFill>
          <a:schemeClr val="accent4">
            <a:lumMod val="75000"/>
          </a:schemeClr>
        </a:solidFill>
      </dgm:spPr>
      <dgm:t>
        <a:bodyPr/>
        <a:lstStyle/>
        <a:p>
          <a:r>
            <a:rPr lang="en-US" sz="1200" dirty="0" smtClean="0"/>
            <a:t>Copy to GPU A</a:t>
          </a:r>
          <a:endParaRPr lang="en-US" sz="1100" dirty="0"/>
        </a:p>
      </dgm:t>
    </dgm:pt>
    <dgm:pt modelId="{0BF723EA-7233-4DE2-8986-1EF42B2BBFB9}" type="parTrans" cxnId="{791FF1EA-7C47-455A-9B6C-F13AEE30224D}">
      <dgm:prSet/>
      <dgm:spPr/>
      <dgm:t>
        <a:bodyPr/>
        <a:lstStyle/>
        <a:p>
          <a:endParaRPr lang="en-US"/>
        </a:p>
      </dgm:t>
    </dgm:pt>
    <dgm:pt modelId="{31513BEA-6B12-4719-A32B-8BABC7E64E36}" type="sibTrans" cxnId="{791FF1EA-7C47-455A-9B6C-F13AEE30224D}">
      <dgm:prSet/>
      <dgm:spPr/>
      <dgm:t>
        <a:bodyPr/>
        <a:lstStyle/>
        <a:p>
          <a:endParaRPr lang="en-US"/>
        </a:p>
      </dgm:t>
    </dgm:pt>
    <dgm:pt modelId="{256BF3AA-2D2F-47FD-B6CA-16152327A2E5}">
      <dgm:prSet phldrT="[Text]" custT="1"/>
      <dgm:spPr>
        <a:solidFill>
          <a:schemeClr val="accent1">
            <a:lumMod val="75000"/>
          </a:schemeClr>
        </a:solidFill>
      </dgm:spPr>
      <dgm:t>
        <a:bodyPr/>
        <a:lstStyle/>
        <a:p>
          <a:r>
            <a:rPr lang="en-US" sz="1200" dirty="0" smtClean="0"/>
            <a:t>Copy to GPU A</a:t>
          </a:r>
          <a:endParaRPr lang="en-US" sz="1600" dirty="0"/>
        </a:p>
      </dgm:t>
    </dgm:pt>
    <dgm:pt modelId="{BFB6D4CD-D809-45D0-851E-664A06F3607F}" type="parTrans" cxnId="{3FF57DA5-973E-4680-8E46-5D00107EA3BE}">
      <dgm:prSet/>
      <dgm:spPr/>
      <dgm:t>
        <a:bodyPr/>
        <a:lstStyle/>
        <a:p>
          <a:endParaRPr lang="en-US"/>
        </a:p>
      </dgm:t>
    </dgm:pt>
    <dgm:pt modelId="{9A616FE8-F888-41A9-BEA1-90675224D5BF}" type="sibTrans" cxnId="{3FF57DA5-973E-4680-8E46-5D00107EA3BE}">
      <dgm:prSet/>
      <dgm:spPr/>
      <dgm:t>
        <a:bodyPr/>
        <a:lstStyle/>
        <a:p>
          <a:endParaRPr lang="en-US"/>
        </a:p>
      </dgm:t>
    </dgm:pt>
    <dgm:pt modelId="{A68530CE-1615-4D7A-9ABB-C704001F3BF9}">
      <dgm:prSet phldrT="[Text]"/>
      <dgm:spPr>
        <a:solidFill>
          <a:schemeClr val="bg1">
            <a:alpha val="0"/>
          </a:schemeClr>
        </a:solidFill>
      </dgm:spPr>
      <dgm:t>
        <a:bodyPr/>
        <a:lstStyle/>
        <a:p>
          <a:endParaRPr lang="en-US" dirty="0">
            <a:solidFill>
              <a:schemeClr val="lt1"/>
            </a:solidFill>
          </a:endParaRPr>
        </a:p>
      </dgm:t>
    </dgm:pt>
    <dgm:pt modelId="{17F6EEFD-A453-4294-B0E5-709F4E6E81CE}" type="parTrans" cxnId="{B3BC435F-057C-4226-9C88-9106FAA1F123}">
      <dgm:prSet/>
      <dgm:spPr/>
      <dgm:t>
        <a:bodyPr/>
        <a:lstStyle/>
        <a:p>
          <a:endParaRPr lang="en-US"/>
        </a:p>
      </dgm:t>
    </dgm:pt>
    <dgm:pt modelId="{CC007A7D-1BAB-478E-AA75-96D0DEBC8351}" type="sibTrans" cxnId="{B3BC435F-057C-4226-9C88-9106FAA1F123}">
      <dgm:prSet/>
      <dgm:spPr/>
      <dgm:t>
        <a:bodyPr/>
        <a:lstStyle/>
        <a:p>
          <a:endParaRPr lang="en-US"/>
        </a:p>
      </dgm:t>
    </dgm:pt>
    <dgm:pt modelId="{796FBA84-DF2F-40F8-A0CF-EEBE53F0A711}" type="pres">
      <dgm:prSet presAssocID="{8245C43C-E962-4361-91C1-931A39DBC796}" presName="Name0" presStyleCnt="0">
        <dgm:presLayoutVars>
          <dgm:dir/>
          <dgm:resizeHandles val="exact"/>
        </dgm:presLayoutVars>
      </dgm:prSet>
      <dgm:spPr/>
    </dgm:pt>
    <dgm:pt modelId="{CC33F433-41C4-4729-9006-60227E68F9EB}" type="pres">
      <dgm:prSet presAssocID="{F71D4DEA-B044-49AC-B854-757FDA5D663A}" presName="parTxOnly" presStyleLbl="node1" presStyleIdx="0" presStyleCnt="5">
        <dgm:presLayoutVars>
          <dgm:bulletEnabled val="1"/>
        </dgm:presLayoutVars>
      </dgm:prSet>
      <dgm:spPr/>
      <dgm:t>
        <a:bodyPr/>
        <a:lstStyle/>
        <a:p>
          <a:endParaRPr lang="en-US"/>
        </a:p>
      </dgm:t>
    </dgm:pt>
    <dgm:pt modelId="{A037F536-99DB-4C32-BD50-4C42A3C0C124}" type="pres">
      <dgm:prSet presAssocID="{DACDADE1-7CDB-4E86-9324-501311352481}" presName="parSpace" presStyleCnt="0"/>
      <dgm:spPr/>
    </dgm:pt>
    <dgm:pt modelId="{BC05D017-7A0A-4D61-9EAA-924C40784B14}" type="pres">
      <dgm:prSet presAssocID="{F7871BA5-D4B8-41FA-AE6A-8E429FF28D40}" presName="parTxOnly" presStyleLbl="node1" presStyleIdx="1" presStyleCnt="5">
        <dgm:presLayoutVars>
          <dgm:bulletEnabled val="1"/>
        </dgm:presLayoutVars>
      </dgm:prSet>
      <dgm:spPr/>
      <dgm:t>
        <a:bodyPr/>
        <a:lstStyle/>
        <a:p>
          <a:endParaRPr lang="en-US"/>
        </a:p>
      </dgm:t>
    </dgm:pt>
    <dgm:pt modelId="{634E1825-C8D5-4CB7-8418-473487F694B4}" type="pres">
      <dgm:prSet presAssocID="{4E029E5E-9D51-4693-B2F9-28BC2BBA1DDB}" presName="parSpace" presStyleCnt="0"/>
      <dgm:spPr/>
    </dgm:pt>
    <dgm:pt modelId="{85921B44-4FB2-4123-B45D-9804A00DD2B2}" type="pres">
      <dgm:prSet presAssocID="{9E4E5270-2F36-4639-9767-175CE7403E0C}" presName="parTxOnly" presStyleLbl="node1" presStyleIdx="2" presStyleCnt="5">
        <dgm:presLayoutVars>
          <dgm:bulletEnabled val="1"/>
        </dgm:presLayoutVars>
      </dgm:prSet>
      <dgm:spPr/>
      <dgm:t>
        <a:bodyPr/>
        <a:lstStyle/>
        <a:p>
          <a:endParaRPr lang="en-US"/>
        </a:p>
      </dgm:t>
    </dgm:pt>
    <dgm:pt modelId="{04B4329D-A330-4141-9573-3E2E1C17C854}" type="pres">
      <dgm:prSet presAssocID="{31513BEA-6B12-4719-A32B-8BABC7E64E36}" presName="parSpace" presStyleCnt="0"/>
      <dgm:spPr/>
    </dgm:pt>
    <dgm:pt modelId="{3EFA384E-D107-444A-AB21-B3BFC260EBBD}" type="pres">
      <dgm:prSet presAssocID="{A68530CE-1615-4D7A-9ABB-C704001F3BF9}" presName="parTxOnly" presStyleLbl="node1" presStyleIdx="3" presStyleCnt="5">
        <dgm:presLayoutVars>
          <dgm:bulletEnabled val="1"/>
        </dgm:presLayoutVars>
      </dgm:prSet>
      <dgm:spPr/>
      <dgm:t>
        <a:bodyPr/>
        <a:lstStyle/>
        <a:p>
          <a:endParaRPr lang="en-US"/>
        </a:p>
      </dgm:t>
    </dgm:pt>
    <dgm:pt modelId="{8B9740C5-E9BC-4667-ACE4-C35F342C6F8D}" type="pres">
      <dgm:prSet presAssocID="{CC007A7D-1BAB-478E-AA75-96D0DEBC8351}" presName="parSpace" presStyleCnt="0"/>
      <dgm:spPr/>
    </dgm:pt>
    <dgm:pt modelId="{0C24DAC4-F2D6-48B1-B955-1AD91EDF041A}" type="pres">
      <dgm:prSet presAssocID="{256BF3AA-2D2F-47FD-B6CA-16152327A2E5}" presName="parTxOnly" presStyleLbl="node1" presStyleIdx="4" presStyleCnt="5">
        <dgm:presLayoutVars>
          <dgm:bulletEnabled val="1"/>
        </dgm:presLayoutVars>
      </dgm:prSet>
      <dgm:spPr/>
      <dgm:t>
        <a:bodyPr/>
        <a:lstStyle/>
        <a:p>
          <a:endParaRPr lang="en-US"/>
        </a:p>
      </dgm:t>
    </dgm:pt>
  </dgm:ptLst>
  <dgm:cxnLst>
    <dgm:cxn modelId="{3FF57DA5-973E-4680-8E46-5D00107EA3BE}" srcId="{8245C43C-E962-4361-91C1-931A39DBC796}" destId="{256BF3AA-2D2F-47FD-B6CA-16152327A2E5}" srcOrd="4" destOrd="0" parTransId="{BFB6D4CD-D809-45D0-851E-664A06F3607F}" sibTransId="{9A616FE8-F888-41A9-BEA1-90675224D5BF}"/>
    <dgm:cxn modelId="{4EAD589F-0B6E-4DDA-A2BB-7AB77AEA31CD}" type="presOf" srcId="{256BF3AA-2D2F-47FD-B6CA-16152327A2E5}" destId="{0C24DAC4-F2D6-48B1-B955-1AD91EDF041A}" srcOrd="0" destOrd="0" presId="urn:microsoft.com/office/officeart/2005/8/layout/hChevron3"/>
    <dgm:cxn modelId="{4FE3CB36-6C9B-49D0-BCFD-8758480C05F9}" type="presOf" srcId="{F7871BA5-D4B8-41FA-AE6A-8E429FF28D40}" destId="{BC05D017-7A0A-4D61-9EAA-924C40784B14}" srcOrd="0" destOrd="0" presId="urn:microsoft.com/office/officeart/2005/8/layout/hChevron3"/>
    <dgm:cxn modelId="{B3BC435F-057C-4226-9C88-9106FAA1F123}" srcId="{8245C43C-E962-4361-91C1-931A39DBC796}" destId="{A68530CE-1615-4D7A-9ABB-C704001F3BF9}" srcOrd="3" destOrd="0" parTransId="{17F6EEFD-A453-4294-B0E5-709F4E6E81CE}" sibTransId="{CC007A7D-1BAB-478E-AA75-96D0DEBC8351}"/>
    <dgm:cxn modelId="{ABA0667F-B691-4B5F-84BF-C40F312FE131}" type="presOf" srcId="{F71D4DEA-B044-49AC-B854-757FDA5D663A}" destId="{CC33F433-41C4-4729-9006-60227E68F9EB}" srcOrd="0" destOrd="0" presId="urn:microsoft.com/office/officeart/2005/8/layout/hChevron3"/>
    <dgm:cxn modelId="{C147AE73-D996-44FC-8221-32C82D3C31DC}" type="presOf" srcId="{A68530CE-1615-4D7A-9ABB-C704001F3BF9}" destId="{3EFA384E-D107-444A-AB21-B3BFC260EBBD}" srcOrd="0" destOrd="0" presId="urn:microsoft.com/office/officeart/2005/8/layout/hChevron3"/>
    <dgm:cxn modelId="{E4850E8B-F398-4E0F-B646-C51C3DB98782}" type="presOf" srcId="{9E4E5270-2F36-4639-9767-175CE7403E0C}" destId="{85921B44-4FB2-4123-B45D-9804A00DD2B2}" srcOrd="0" destOrd="0" presId="urn:microsoft.com/office/officeart/2005/8/layout/hChevron3"/>
    <dgm:cxn modelId="{F535A9AE-107E-41FD-8C17-E28BDCEA6080}" srcId="{8245C43C-E962-4361-91C1-931A39DBC796}" destId="{F71D4DEA-B044-49AC-B854-757FDA5D663A}" srcOrd="0" destOrd="0" parTransId="{9370A52D-9344-40C2-A21C-28C61937BDC9}" sibTransId="{DACDADE1-7CDB-4E86-9324-501311352481}"/>
    <dgm:cxn modelId="{EF607415-74A9-4B6B-9C3D-254FE899ED8B}" type="presOf" srcId="{8245C43C-E962-4361-91C1-931A39DBC796}" destId="{796FBA84-DF2F-40F8-A0CF-EEBE53F0A711}" srcOrd="0" destOrd="0" presId="urn:microsoft.com/office/officeart/2005/8/layout/hChevron3"/>
    <dgm:cxn modelId="{791FF1EA-7C47-455A-9B6C-F13AEE30224D}" srcId="{8245C43C-E962-4361-91C1-931A39DBC796}" destId="{9E4E5270-2F36-4639-9767-175CE7403E0C}" srcOrd="2" destOrd="0" parTransId="{0BF723EA-7233-4DE2-8986-1EF42B2BBFB9}" sibTransId="{31513BEA-6B12-4719-A32B-8BABC7E64E36}"/>
    <dgm:cxn modelId="{C9FE9D81-8ED2-4841-829F-1852CEBC9E97}" srcId="{8245C43C-E962-4361-91C1-931A39DBC796}" destId="{F7871BA5-D4B8-41FA-AE6A-8E429FF28D40}" srcOrd="1" destOrd="0" parTransId="{B8E4458C-0B02-40F7-94FB-4FC5C62B24C0}" sibTransId="{4E029E5E-9D51-4693-B2F9-28BC2BBA1DDB}"/>
    <dgm:cxn modelId="{ED633128-AA6A-4801-B92A-D54C1A5AA0F2}" type="presParOf" srcId="{796FBA84-DF2F-40F8-A0CF-EEBE53F0A711}" destId="{CC33F433-41C4-4729-9006-60227E68F9EB}" srcOrd="0" destOrd="0" presId="urn:microsoft.com/office/officeart/2005/8/layout/hChevron3"/>
    <dgm:cxn modelId="{27DB2176-DFFD-4208-A89B-190CC5A50C38}" type="presParOf" srcId="{796FBA84-DF2F-40F8-A0CF-EEBE53F0A711}" destId="{A037F536-99DB-4C32-BD50-4C42A3C0C124}" srcOrd="1" destOrd="0" presId="urn:microsoft.com/office/officeart/2005/8/layout/hChevron3"/>
    <dgm:cxn modelId="{E1D9E3D2-315D-4C12-BB8E-541A828D569C}" type="presParOf" srcId="{796FBA84-DF2F-40F8-A0CF-EEBE53F0A711}" destId="{BC05D017-7A0A-4D61-9EAA-924C40784B14}" srcOrd="2" destOrd="0" presId="urn:microsoft.com/office/officeart/2005/8/layout/hChevron3"/>
    <dgm:cxn modelId="{B3373AC2-0D2D-449C-A698-1F72D04F0ED1}" type="presParOf" srcId="{796FBA84-DF2F-40F8-A0CF-EEBE53F0A711}" destId="{634E1825-C8D5-4CB7-8418-473487F694B4}" srcOrd="3" destOrd="0" presId="urn:microsoft.com/office/officeart/2005/8/layout/hChevron3"/>
    <dgm:cxn modelId="{D1E9CBAA-A18E-47AC-9FF7-8D0D2648347D}" type="presParOf" srcId="{796FBA84-DF2F-40F8-A0CF-EEBE53F0A711}" destId="{85921B44-4FB2-4123-B45D-9804A00DD2B2}" srcOrd="4" destOrd="0" presId="urn:microsoft.com/office/officeart/2005/8/layout/hChevron3"/>
    <dgm:cxn modelId="{F6B309E5-6DFA-40CD-AC00-0EA3A1EF32F7}" type="presParOf" srcId="{796FBA84-DF2F-40F8-A0CF-EEBE53F0A711}" destId="{04B4329D-A330-4141-9573-3E2E1C17C854}" srcOrd="5" destOrd="0" presId="urn:microsoft.com/office/officeart/2005/8/layout/hChevron3"/>
    <dgm:cxn modelId="{FEBB0E0B-1D5B-47CA-87E8-41B3CB38C0B6}" type="presParOf" srcId="{796FBA84-DF2F-40F8-A0CF-EEBE53F0A711}" destId="{3EFA384E-D107-444A-AB21-B3BFC260EBBD}" srcOrd="6" destOrd="0" presId="urn:microsoft.com/office/officeart/2005/8/layout/hChevron3"/>
    <dgm:cxn modelId="{6865119B-D774-4DFA-8E05-D1712D9FD2E3}" type="presParOf" srcId="{796FBA84-DF2F-40F8-A0CF-EEBE53F0A711}" destId="{8B9740C5-E9BC-4667-ACE4-C35F342C6F8D}" srcOrd="7" destOrd="0" presId="urn:microsoft.com/office/officeart/2005/8/layout/hChevron3"/>
    <dgm:cxn modelId="{FEA65414-AF8A-4CC2-9402-2FD30B5A2469}" type="presParOf" srcId="{796FBA84-DF2F-40F8-A0CF-EEBE53F0A711}" destId="{0C24DAC4-F2D6-48B1-B955-1AD91EDF041A}" srcOrd="8"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245C43C-E962-4361-91C1-931A39DBC796}" type="doc">
      <dgm:prSet loTypeId="urn:microsoft.com/office/officeart/2005/8/layout/hChevron3" loCatId="process" qsTypeId="urn:microsoft.com/office/officeart/2005/8/quickstyle/simple1" qsCatId="simple" csTypeId="urn:microsoft.com/office/officeart/2005/8/colors/accent1_2" csCatId="accent1" phldr="1"/>
      <dgm:spPr/>
    </dgm:pt>
    <dgm:pt modelId="{F71D4DEA-B044-49AC-B854-757FDA5D663A}">
      <dgm:prSet phldrT="[Text]" custT="1"/>
      <dgm:spPr>
        <a:solidFill>
          <a:schemeClr val="accent4">
            <a:lumMod val="75000"/>
          </a:schemeClr>
        </a:solidFill>
      </dgm:spPr>
      <dgm:t>
        <a:bodyPr/>
        <a:lstStyle/>
        <a:p>
          <a:r>
            <a:rPr lang="en-US" sz="1200" dirty="0" smtClean="0"/>
            <a:t>Render</a:t>
          </a:r>
          <a:endParaRPr lang="en-US" sz="1200" dirty="0"/>
        </a:p>
      </dgm:t>
    </dgm:pt>
    <dgm:pt modelId="{9370A52D-9344-40C2-A21C-28C61937BDC9}" type="parTrans" cxnId="{F535A9AE-107E-41FD-8C17-E28BDCEA6080}">
      <dgm:prSet/>
      <dgm:spPr/>
      <dgm:t>
        <a:bodyPr/>
        <a:lstStyle/>
        <a:p>
          <a:endParaRPr lang="en-US"/>
        </a:p>
      </dgm:t>
    </dgm:pt>
    <dgm:pt modelId="{DACDADE1-7CDB-4E86-9324-501311352481}" type="sibTrans" cxnId="{F535A9AE-107E-41FD-8C17-E28BDCEA6080}">
      <dgm:prSet/>
      <dgm:spPr/>
      <dgm:t>
        <a:bodyPr/>
        <a:lstStyle/>
        <a:p>
          <a:endParaRPr lang="en-US"/>
        </a:p>
      </dgm:t>
    </dgm:pt>
    <dgm:pt modelId="{F7871BA5-D4B8-41FA-AE6A-8E429FF28D40}">
      <dgm:prSet phldrT="[Text]" custT="1"/>
      <dgm:spPr>
        <a:solidFill>
          <a:schemeClr val="bg1"/>
        </a:solidFill>
      </dgm:spPr>
      <dgm:t>
        <a:bodyPr/>
        <a:lstStyle/>
        <a:p>
          <a:endParaRPr lang="en-US" sz="1200" dirty="0"/>
        </a:p>
      </dgm:t>
    </dgm:pt>
    <dgm:pt modelId="{B8E4458C-0B02-40F7-94FB-4FC5C62B24C0}" type="parTrans" cxnId="{C9FE9D81-8ED2-4841-829F-1852CEBC9E97}">
      <dgm:prSet/>
      <dgm:spPr/>
      <dgm:t>
        <a:bodyPr/>
        <a:lstStyle/>
        <a:p>
          <a:endParaRPr lang="en-US"/>
        </a:p>
      </dgm:t>
    </dgm:pt>
    <dgm:pt modelId="{4E029E5E-9D51-4693-B2F9-28BC2BBA1DDB}" type="sibTrans" cxnId="{C9FE9D81-8ED2-4841-829F-1852CEBC9E97}">
      <dgm:prSet/>
      <dgm:spPr/>
      <dgm:t>
        <a:bodyPr/>
        <a:lstStyle/>
        <a:p>
          <a:endParaRPr lang="en-US"/>
        </a:p>
      </dgm:t>
    </dgm:pt>
    <dgm:pt modelId="{9E4E5270-2F36-4639-9767-175CE7403E0C}">
      <dgm:prSet phldrT="[Text]" custT="1"/>
      <dgm:spPr>
        <a:solidFill>
          <a:schemeClr val="accent1">
            <a:lumMod val="75000"/>
          </a:schemeClr>
        </a:solidFill>
      </dgm:spPr>
      <dgm:t>
        <a:bodyPr/>
        <a:lstStyle/>
        <a:p>
          <a:r>
            <a:rPr lang="en-US" sz="1200" dirty="0" smtClean="0"/>
            <a:t>Render</a:t>
          </a:r>
          <a:endParaRPr lang="en-US" sz="1100" dirty="0"/>
        </a:p>
      </dgm:t>
    </dgm:pt>
    <dgm:pt modelId="{0BF723EA-7233-4DE2-8986-1EF42B2BBFB9}" type="parTrans" cxnId="{791FF1EA-7C47-455A-9B6C-F13AEE30224D}">
      <dgm:prSet/>
      <dgm:spPr/>
      <dgm:t>
        <a:bodyPr/>
        <a:lstStyle/>
        <a:p>
          <a:endParaRPr lang="en-US"/>
        </a:p>
      </dgm:t>
    </dgm:pt>
    <dgm:pt modelId="{31513BEA-6B12-4719-A32B-8BABC7E64E36}" type="sibTrans" cxnId="{791FF1EA-7C47-455A-9B6C-F13AEE30224D}">
      <dgm:prSet/>
      <dgm:spPr/>
      <dgm:t>
        <a:bodyPr/>
        <a:lstStyle/>
        <a:p>
          <a:endParaRPr lang="en-US"/>
        </a:p>
      </dgm:t>
    </dgm:pt>
    <dgm:pt modelId="{256BF3AA-2D2F-47FD-B6CA-16152327A2E5}">
      <dgm:prSet phldrT="[Text]" custT="1"/>
      <dgm:spPr>
        <a:solidFill>
          <a:schemeClr val="accent6">
            <a:lumMod val="50000"/>
          </a:schemeClr>
        </a:solidFill>
      </dgm:spPr>
      <dgm:t>
        <a:bodyPr/>
        <a:lstStyle/>
        <a:p>
          <a:r>
            <a:rPr lang="en-US" sz="1200" dirty="0" smtClean="0"/>
            <a:t>Render</a:t>
          </a:r>
          <a:endParaRPr lang="en-US" sz="1600" dirty="0"/>
        </a:p>
      </dgm:t>
    </dgm:pt>
    <dgm:pt modelId="{BFB6D4CD-D809-45D0-851E-664A06F3607F}" type="parTrans" cxnId="{3FF57DA5-973E-4680-8E46-5D00107EA3BE}">
      <dgm:prSet/>
      <dgm:spPr/>
      <dgm:t>
        <a:bodyPr/>
        <a:lstStyle/>
        <a:p>
          <a:endParaRPr lang="en-US"/>
        </a:p>
      </dgm:t>
    </dgm:pt>
    <dgm:pt modelId="{9A616FE8-F888-41A9-BEA1-90675224D5BF}" type="sibTrans" cxnId="{3FF57DA5-973E-4680-8E46-5D00107EA3BE}">
      <dgm:prSet/>
      <dgm:spPr/>
      <dgm:t>
        <a:bodyPr/>
        <a:lstStyle/>
        <a:p>
          <a:endParaRPr lang="en-US"/>
        </a:p>
      </dgm:t>
    </dgm:pt>
    <dgm:pt modelId="{A68530CE-1615-4D7A-9ABB-C704001F3BF9}">
      <dgm:prSet phldrT="[Text]"/>
      <dgm:spPr>
        <a:solidFill>
          <a:schemeClr val="bg1">
            <a:alpha val="0"/>
          </a:schemeClr>
        </a:solidFill>
      </dgm:spPr>
      <dgm:t>
        <a:bodyPr/>
        <a:lstStyle/>
        <a:p>
          <a:endParaRPr lang="en-US" dirty="0">
            <a:solidFill>
              <a:schemeClr val="lt1"/>
            </a:solidFill>
          </a:endParaRPr>
        </a:p>
      </dgm:t>
    </dgm:pt>
    <dgm:pt modelId="{17F6EEFD-A453-4294-B0E5-709F4E6E81CE}" type="parTrans" cxnId="{B3BC435F-057C-4226-9C88-9106FAA1F123}">
      <dgm:prSet/>
      <dgm:spPr/>
      <dgm:t>
        <a:bodyPr/>
        <a:lstStyle/>
        <a:p>
          <a:endParaRPr lang="en-US"/>
        </a:p>
      </dgm:t>
    </dgm:pt>
    <dgm:pt modelId="{CC007A7D-1BAB-478E-AA75-96D0DEBC8351}" type="sibTrans" cxnId="{B3BC435F-057C-4226-9C88-9106FAA1F123}">
      <dgm:prSet/>
      <dgm:spPr/>
      <dgm:t>
        <a:bodyPr/>
        <a:lstStyle/>
        <a:p>
          <a:endParaRPr lang="en-US"/>
        </a:p>
      </dgm:t>
    </dgm:pt>
    <dgm:pt modelId="{796FBA84-DF2F-40F8-A0CF-EEBE53F0A711}" type="pres">
      <dgm:prSet presAssocID="{8245C43C-E962-4361-91C1-931A39DBC796}" presName="Name0" presStyleCnt="0">
        <dgm:presLayoutVars>
          <dgm:dir/>
          <dgm:resizeHandles val="exact"/>
        </dgm:presLayoutVars>
      </dgm:prSet>
      <dgm:spPr/>
    </dgm:pt>
    <dgm:pt modelId="{CC33F433-41C4-4729-9006-60227E68F9EB}" type="pres">
      <dgm:prSet presAssocID="{F71D4DEA-B044-49AC-B854-757FDA5D663A}" presName="parTxOnly" presStyleLbl="node1" presStyleIdx="0" presStyleCnt="5">
        <dgm:presLayoutVars>
          <dgm:bulletEnabled val="1"/>
        </dgm:presLayoutVars>
      </dgm:prSet>
      <dgm:spPr/>
      <dgm:t>
        <a:bodyPr/>
        <a:lstStyle/>
        <a:p>
          <a:endParaRPr lang="en-US"/>
        </a:p>
      </dgm:t>
    </dgm:pt>
    <dgm:pt modelId="{A037F536-99DB-4C32-BD50-4C42A3C0C124}" type="pres">
      <dgm:prSet presAssocID="{DACDADE1-7CDB-4E86-9324-501311352481}" presName="parSpace" presStyleCnt="0"/>
      <dgm:spPr/>
    </dgm:pt>
    <dgm:pt modelId="{BC05D017-7A0A-4D61-9EAA-924C40784B14}" type="pres">
      <dgm:prSet presAssocID="{F7871BA5-D4B8-41FA-AE6A-8E429FF28D40}" presName="parTxOnly" presStyleLbl="node1" presStyleIdx="1" presStyleCnt="5">
        <dgm:presLayoutVars>
          <dgm:bulletEnabled val="1"/>
        </dgm:presLayoutVars>
      </dgm:prSet>
      <dgm:spPr/>
      <dgm:t>
        <a:bodyPr/>
        <a:lstStyle/>
        <a:p>
          <a:endParaRPr lang="en-US"/>
        </a:p>
      </dgm:t>
    </dgm:pt>
    <dgm:pt modelId="{634E1825-C8D5-4CB7-8418-473487F694B4}" type="pres">
      <dgm:prSet presAssocID="{4E029E5E-9D51-4693-B2F9-28BC2BBA1DDB}" presName="parSpace" presStyleCnt="0"/>
      <dgm:spPr/>
    </dgm:pt>
    <dgm:pt modelId="{85921B44-4FB2-4123-B45D-9804A00DD2B2}" type="pres">
      <dgm:prSet presAssocID="{9E4E5270-2F36-4639-9767-175CE7403E0C}" presName="parTxOnly" presStyleLbl="node1" presStyleIdx="2" presStyleCnt="5">
        <dgm:presLayoutVars>
          <dgm:bulletEnabled val="1"/>
        </dgm:presLayoutVars>
      </dgm:prSet>
      <dgm:spPr/>
      <dgm:t>
        <a:bodyPr/>
        <a:lstStyle/>
        <a:p>
          <a:endParaRPr lang="en-US"/>
        </a:p>
      </dgm:t>
    </dgm:pt>
    <dgm:pt modelId="{04B4329D-A330-4141-9573-3E2E1C17C854}" type="pres">
      <dgm:prSet presAssocID="{31513BEA-6B12-4719-A32B-8BABC7E64E36}" presName="parSpace" presStyleCnt="0"/>
      <dgm:spPr/>
    </dgm:pt>
    <dgm:pt modelId="{3EFA384E-D107-444A-AB21-B3BFC260EBBD}" type="pres">
      <dgm:prSet presAssocID="{A68530CE-1615-4D7A-9ABB-C704001F3BF9}" presName="parTxOnly" presStyleLbl="node1" presStyleIdx="3" presStyleCnt="5">
        <dgm:presLayoutVars>
          <dgm:bulletEnabled val="1"/>
        </dgm:presLayoutVars>
      </dgm:prSet>
      <dgm:spPr/>
      <dgm:t>
        <a:bodyPr/>
        <a:lstStyle/>
        <a:p>
          <a:endParaRPr lang="en-US"/>
        </a:p>
      </dgm:t>
    </dgm:pt>
    <dgm:pt modelId="{8B9740C5-E9BC-4667-ACE4-C35F342C6F8D}" type="pres">
      <dgm:prSet presAssocID="{CC007A7D-1BAB-478E-AA75-96D0DEBC8351}" presName="parSpace" presStyleCnt="0"/>
      <dgm:spPr/>
    </dgm:pt>
    <dgm:pt modelId="{0C24DAC4-F2D6-48B1-B955-1AD91EDF041A}" type="pres">
      <dgm:prSet presAssocID="{256BF3AA-2D2F-47FD-B6CA-16152327A2E5}" presName="parTxOnly" presStyleLbl="node1" presStyleIdx="4" presStyleCnt="5">
        <dgm:presLayoutVars>
          <dgm:bulletEnabled val="1"/>
        </dgm:presLayoutVars>
      </dgm:prSet>
      <dgm:spPr/>
      <dgm:t>
        <a:bodyPr/>
        <a:lstStyle/>
        <a:p>
          <a:endParaRPr lang="en-US"/>
        </a:p>
      </dgm:t>
    </dgm:pt>
  </dgm:ptLst>
  <dgm:cxnLst>
    <dgm:cxn modelId="{B815C96B-7440-4907-ACD0-8F68878A1D46}" type="presOf" srcId="{F71D4DEA-B044-49AC-B854-757FDA5D663A}" destId="{CC33F433-41C4-4729-9006-60227E68F9EB}" srcOrd="0" destOrd="0" presId="urn:microsoft.com/office/officeart/2005/8/layout/hChevron3"/>
    <dgm:cxn modelId="{03D6BB8C-36A4-49DE-B375-268B855D404C}" type="presOf" srcId="{F7871BA5-D4B8-41FA-AE6A-8E429FF28D40}" destId="{BC05D017-7A0A-4D61-9EAA-924C40784B14}" srcOrd="0" destOrd="0" presId="urn:microsoft.com/office/officeart/2005/8/layout/hChevron3"/>
    <dgm:cxn modelId="{F82F40FC-033E-421B-8007-155C5CA4E402}" type="presOf" srcId="{A68530CE-1615-4D7A-9ABB-C704001F3BF9}" destId="{3EFA384E-D107-444A-AB21-B3BFC260EBBD}" srcOrd="0" destOrd="0" presId="urn:microsoft.com/office/officeart/2005/8/layout/hChevron3"/>
    <dgm:cxn modelId="{B3BC435F-057C-4226-9C88-9106FAA1F123}" srcId="{8245C43C-E962-4361-91C1-931A39DBC796}" destId="{A68530CE-1615-4D7A-9ABB-C704001F3BF9}" srcOrd="3" destOrd="0" parTransId="{17F6EEFD-A453-4294-B0E5-709F4E6E81CE}" sibTransId="{CC007A7D-1BAB-478E-AA75-96D0DEBC8351}"/>
    <dgm:cxn modelId="{F535A9AE-107E-41FD-8C17-E28BDCEA6080}" srcId="{8245C43C-E962-4361-91C1-931A39DBC796}" destId="{F71D4DEA-B044-49AC-B854-757FDA5D663A}" srcOrd="0" destOrd="0" parTransId="{9370A52D-9344-40C2-A21C-28C61937BDC9}" sibTransId="{DACDADE1-7CDB-4E86-9324-501311352481}"/>
    <dgm:cxn modelId="{791FF1EA-7C47-455A-9B6C-F13AEE30224D}" srcId="{8245C43C-E962-4361-91C1-931A39DBC796}" destId="{9E4E5270-2F36-4639-9767-175CE7403E0C}" srcOrd="2" destOrd="0" parTransId="{0BF723EA-7233-4DE2-8986-1EF42B2BBFB9}" sibTransId="{31513BEA-6B12-4719-A32B-8BABC7E64E36}"/>
    <dgm:cxn modelId="{22428FCD-A916-4648-9843-2E97F5452BDF}" type="presOf" srcId="{8245C43C-E962-4361-91C1-931A39DBC796}" destId="{796FBA84-DF2F-40F8-A0CF-EEBE53F0A711}" srcOrd="0" destOrd="0" presId="urn:microsoft.com/office/officeart/2005/8/layout/hChevron3"/>
    <dgm:cxn modelId="{E64C1DFA-0BE0-422B-A6A0-DBE66D3F8F6C}" type="presOf" srcId="{9E4E5270-2F36-4639-9767-175CE7403E0C}" destId="{85921B44-4FB2-4123-B45D-9804A00DD2B2}" srcOrd="0" destOrd="0" presId="urn:microsoft.com/office/officeart/2005/8/layout/hChevron3"/>
    <dgm:cxn modelId="{3FF57DA5-973E-4680-8E46-5D00107EA3BE}" srcId="{8245C43C-E962-4361-91C1-931A39DBC796}" destId="{256BF3AA-2D2F-47FD-B6CA-16152327A2E5}" srcOrd="4" destOrd="0" parTransId="{BFB6D4CD-D809-45D0-851E-664A06F3607F}" sibTransId="{9A616FE8-F888-41A9-BEA1-90675224D5BF}"/>
    <dgm:cxn modelId="{289E9C8E-ACC5-4D19-9585-CC72C9138EE0}" type="presOf" srcId="{256BF3AA-2D2F-47FD-B6CA-16152327A2E5}" destId="{0C24DAC4-F2D6-48B1-B955-1AD91EDF041A}" srcOrd="0" destOrd="0" presId="urn:microsoft.com/office/officeart/2005/8/layout/hChevron3"/>
    <dgm:cxn modelId="{C9FE9D81-8ED2-4841-829F-1852CEBC9E97}" srcId="{8245C43C-E962-4361-91C1-931A39DBC796}" destId="{F7871BA5-D4B8-41FA-AE6A-8E429FF28D40}" srcOrd="1" destOrd="0" parTransId="{B8E4458C-0B02-40F7-94FB-4FC5C62B24C0}" sibTransId="{4E029E5E-9D51-4693-B2F9-28BC2BBA1DDB}"/>
    <dgm:cxn modelId="{43DDBF98-F7BA-4FE5-82C2-0F592654066B}" type="presParOf" srcId="{796FBA84-DF2F-40F8-A0CF-EEBE53F0A711}" destId="{CC33F433-41C4-4729-9006-60227E68F9EB}" srcOrd="0" destOrd="0" presId="urn:microsoft.com/office/officeart/2005/8/layout/hChevron3"/>
    <dgm:cxn modelId="{A9DBF7DE-07BE-4F28-B4A9-1C6887AC6529}" type="presParOf" srcId="{796FBA84-DF2F-40F8-A0CF-EEBE53F0A711}" destId="{A037F536-99DB-4C32-BD50-4C42A3C0C124}" srcOrd="1" destOrd="0" presId="urn:microsoft.com/office/officeart/2005/8/layout/hChevron3"/>
    <dgm:cxn modelId="{F3398FFE-181A-4A73-B976-ACA615FC1609}" type="presParOf" srcId="{796FBA84-DF2F-40F8-A0CF-EEBE53F0A711}" destId="{BC05D017-7A0A-4D61-9EAA-924C40784B14}" srcOrd="2" destOrd="0" presId="urn:microsoft.com/office/officeart/2005/8/layout/hChevron3"/>
    <dgm:cxn modelId="{8EF6A265-4856-46FD-9284-D5B48DA9172B}" type="presParOf" srcId="{796FBA84-DF2F-40F8-A0CF-EEBE53F0A711}" destId="{634E1825-C8D5-4CB7-8418-473487F694B4}" srcOrd="3" destOrd="0" presId="urn:microsoft.com/office/officeart/2005/8/layout/hChevron3"/>
    <dgm:cxn modelId="{DFEA4202-DE3F-43A5-9F41-E5E295290B9D}" type="presParOf" srcId="{796FBA84-DF2F-40F8-A0CF-EEBE53F0A711}" destId="{85921B44-4FB2-4123-B45D-9804A00DD2B2}" srcOrd="4" destOrd="0" presId="urn:microsoft.com/office/officeart/2005/8/layout/hChevron3"/>
    <dgm:cxn modelId="{ADCA886E-7913-4E58-B08D-3F69884C2D6F}" type="presParOf" srcId="{796FBA84-DF2F-40F8-A0CF-EEBE53F0A711}" destId="{04B4329D-A330-4141-9573-3E2E1C17C854}" srcOrd="5" destOrd="0" presId="urn:microsoft.com/office/officeart/2005/8/layout/hChevron3"/>
    <dgm:cxn modelId="{A71D4604-A929-4678-9EBD-FDF38F78B39F}" type="presParOf" srcId="{796FBA84-DF2F-40F8-A0CF-EEBE53F0A711}" destId="{3EFA384E-D107-444A-AB21-B3BFC260EBBD}" srcOrd="6" destOrd="0" presId="urn:microsoft.com/office/officeart/2005/8/layout/hChevron3"/>
    <dgm:cxn modelId="{709235A3-F4E1-482F-856B-3CFA93E3DEDE}" type="presParOf" srcId="{796FBA84-DF2F-40F8-A0CF-EEBE53F0A711}" destId="{8B9740C5-E9BC-4667-ACE4-C35F342C6F8D}" srcOrd="7" destOrd="0" presId="urn:microsoft.com/office/officeart/2005/8/layout/hChevron3"/>
    <dgm:cxn modelId="{D3A85066-F67B-4BF0-B560-29E92E8BE108}" type="presParOf" srcId="{796FBA84-DF2F-40F8-A0CF-EEBE53F0A711}" destId="{0C24DAC4-F2D6-48B1-B955-1AD91EDF041A}" srcOrd="8" destOrd="0" presId="urn:microsoft.com/office/officeart/2005/8/layout/hChevro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245C43C-E962-4361-91C1-931A39DBC796}" type="doc">
      <dgm:prSet loTypeId="urn:microsoft.com/office/officeart/2005/8/layout/hChevron3" loCatId="process" qsTypeId="urn:microsoft.com/office/officeart/2005/8/quickstyle/simple1" qsCatId="simple" csTypeId="urn:microsoft.com/office/officeart/2005/8/colors/accent1_2" csCatId="accent1" phldr="1"/>
      <dgm:spPr/>
    </dgm:pt>
    <dgm:pt modelId="{F71D4DEA-B044-49AC-B854-757FDA5D663A}">
      <dgm:prSet phldrT="[Text]" custT="1"/>
      <dgm:spPr>
        <a:solidFill>
          <a:schemeClr val="accent3">
            <a:lumMod val="50000"/>
          </a:schemeClr>
        </a:solidFill>
      </dgm:spPr>
      <dgm:t>
        <a:bodyPr/>
        <a:lstStyle/>
        <a:p>
          <a:r>
            <a:rPr lang="en-US" sz="1200" dirty="0" err="1" smtClean="0"/>
            <a:t>Postprocess</a:t>
          </a:r>
          <a:endParaRPr lang="en-US" sz="1200" dirty="0"/>
        </a:p>
      </dgm:t>
    </dgm:pt>
    <dgm:pt modelId="{9370A52D-9344-40C2-A21C-28C61937BDC9}" type="parTrans" cxnId="{F535A9AE-107E-41FD-8C17-E28BDCEA6080}">
      <dgm:prSet/>
      <dgm:spPr/>
      <dgm:t>
        <a:bodyPr/>
        <a:lstStyle/>
        <a:p>
          <a:endParaRPr lang="en-US"/>
        </a:p>
      </dgm:t>
    </dgm:pt>
    <dgm:pt modelId="{DACDADE1-7CDB-4E86-9324-501311352481}" type="sibTrans" cxnId="{F535A9AE-107E-41FD-8C17-E28BDCEA6080}">
      <dgm:prSet/>
      <dgm:spPr/>
      <dgm:t>
        <a:bodyPr/>
        <a:lstStyle/>
        <a:p>
          <a:endParaRPr lang="en-US"/>
        </a:p>
      </dgm:t>
    </dgm:pt>
    <dgm:pt modelId="{F7871BA5-D4B8-41FA-AE6A-8E429FF28D40}">
      <dgm:prSet phldrT="[Text]" custT="1"/>
      <dgm:spPr>
        <a:solidFill>
          <a:schemeClr val="bg1"/>
        </a:solidFill>
      </dgm:spPr>
      <dgm:t>
        <a:bodyPr/>
        <a:lstStyle/>
        <a:p>
          <a:r>
            <a:rPr lang="en-US" sz="1200" dirty="0" smtClean="0"/>
            <a:t>Render</a:t>
          </a:r>
          <a:endParaRPr lang="en-US" sz="1200" dirty="0"/>
        </a:p>
      </dgm:t>
    </dgm:pt>
    <dgm:pt modelId="{B8E4458C-0B02-40F7-94FB-4FC5C62B24C0}" type="parTrans" cxnId="{C9FE9D81-8ED2-4841-829F-1852CEBC9E97}">
      <dgm:prSet/>
      <dgm:spPr/>
      <dgm:t>
        <a:bodyPr/>
        <a:lstStyle/>
        <a:p>
          <a:endParaRPr lang="en-US"/>
        </a:p>
      </dgm:t>
    </dgm:pt>
    <dgm:pt modelId="{4E029E5E-9D51-4693-B2F9-28BC2BBA1DDB}" type="sibTrans" cxnId="{C9FE9D81-8ED2-4841-829F-1852CEBC9E97}">
      <dgm:prSet/>
      <dgm:spPr/>
      <dgm:t>
        <a:bodyPr/>
        <a:lstStyle/>
        <a:p>
          <a:endParaRPr lang="en-US"/>
        </a:p>
      </dgm:t>
    </dgm:pt>
    <dgm:pt modelId="{9E4E5270-2F36-4639-9767-175CE7403E0C}">
      <dgm:prSet phldrT="[Text]" custT="1"/>
      <dgm:spPr>
        <a:solidFill>
          <a:schemeClr val="accent2">
            <a:lumMod val="75000"/>
          </a:schemeClr>
        </a:solidFill>
      </dgm:spPr>
      <dgm:t>
        <a:bodyPr/>
        <a:lstStyle/>
        <a:p>
          <a:r>
            <a:rPr lang="en-US" sz="1100" dirty="0" err="1" smtClean="0"/>
            <a:t>Postproc</a:t>
          </a:r>
          <a:endParaRPr lang="en-US" sz="1100" dirty="0"/>
        </a:p>
      </dgm:t>
    </dgm:pt>
    <dgm:pt modelId="{0BF723EA-7233-4DE2-8986-1EF42B2BBFB9}" type="parTrans" cxnId="{791FF1EA-7C47-455A-9B6C-F13AEE30224D}">
      <dgm:prSet/>
      <dgm:spPr/>
      <dgm:t>
        <a:bodyPr/>
        <a:lstStyle/>
        <a:p>
          <a:endParaRPr lang="en-US"/>
        </a:p>
      </dgm:t>
    </dgm:pt>
    <dgm:pt modelId="{31513BEA-6B12-4719-A32B-8BABC7E64E36}" type="sibTrans" cxnId="{791FF1EA-7C47-455A-9B6C-F13AEE30224D}">
      <dgm:prSet/>
      <dgm:spPr/>
      <dgm:t>
        <a:bodyPr/>
        <a:lstStyle/>
        <a:p>
          <a:endParaRPr lang="en-US"/>
        </a:p>
      </dgm:t>
    </dgm:pt>
    <dgm:pt modelId="{256BF3AA-2D2F-47FD-B6CA-16152327A2E5}">
      <dgm:prSet phldrT="[Text]" custT="1"/>
      <dgm:spPr>
        <a:solidFill>
          <a:schemeClr val="accent4">
            <a:lumMod val="75000"/>
          </a:schemeClr>
        </a:solidFill>
      </dgm:spPr>
      <dgm:t>
        <a:bodyPr/>
        <a:lstStyle/>
        <a:p>
          <a:r>
            <a:rPr lang="en-US" sz="1200" dirty="0" err="1" smtClean="0"/>
            <a:t>Postproc</a:t>
          </a:r>
          <a:endParaRPr lang="en-US" sz="1600" dirty="0"/>
        </a:p>
      </dgm:t>
    </dgm:pt>
    <dgm:pt modelId="{BFB6D4CD-D809-45D0-851E-664A06F3607F}" type="parTrans" cxnId="{3FF57DA5-973E-4680-8E46-5D00107EA3BE}">
      <dgm:prSet/>
      <dgm:spPr/>
      <dgm:t>
        <a:bodyPr/>
        <a:lstStyle/>
        <a:p>
          <a:endParaRPr lang="en-US"/>
        </a:p>
      </dgm:t>
    </dgm:pt>
    <dgm:pt modelId="{9A616FE8-F888-41A9-BEA1-90675224D5BF}" type="sibTrans" cxnId="{3FF57DA5-973E-4680-8E46-5D00107EA3BE}">
      <dgm:prSet/>
      <dgm:spPr/>
      <dgm:t>
        <a:bodyPr/>
        <a:lstStyle/>
        <a:p>
          <a:endParaRPr lang="en-US"/>
        </a:p>
      </dgm:t>
    </dgm:pt>
    <dgm:pt modelId="{A68530CE-1615-4D7A-9ABB-C704001F3BF9}">
      <dgm:prSet phldrT="[Text]"/>
      <dgm:spPr>
        <a:solidFill>
          <a:schemeClr val="bg1">
            <a:alpha val="0"/>
          </a:schemeClr>
        </a:solidFill>
      </dgm:spPr>
      <dgm:t>
        <a:bodyPr/>
        <a:lstStyle/>
        <a:p>
          <a:endParaRPr lang="en-US" dirty="0">
            <a:solidFill>
              <a:schemeClr val="lt1"/>
            </a:solidFill>
          </a:endParaRPr>
        </a:p>
      </dgm:t>
    </dgm:pt>
    <dgm:pt modelId="{17F6EEFD-A453-4294-B0E5-709F4E6E81CE}" type="parTrans" cxnId="{B3BC435F-057C-4226-9C88-9106FAA1F123}">
      <dgm:prSet/>
      <dgm:spPr/>
      <dgm:t>
        <a:bodyPr/>
        <a:lstStyle/>
        <a:p>
          <a:endParaRPr lang="en-US"/>
        </a:p>
      </dgm:t>
    </dgm:pt>
    <dgm:pt modelId="{CC007A7D-1BAB-478E-AA75-96D0DEBC8351}" type="sibTrans" cxnId="{B3BC435F-057C-4226-9C88-9106FAA1F123}">
      <dgm:prSet/>
      <dgm:spPr/>
      <dgm:t>
        <a:bodyPr/>
        <a:lstStyle/>
        <a:p>
          <a:endParaRPr lang="en-US"/>
        </a:p>
      </dgm:t>
    </dgm:pt>
    <dgm:pt modelId="{796FBA84-DF2F-40F8-A0CF-EEBE53F0A711}" type="pres">
      <dgm:prSet presAssocID="{8245C43C-E962-4361-91C1-931A39DBC796}" presName="Name0" presStyleCnt="0">
        <dgm:presLayoutVars>
          <dgm:dir/>
          <dgm:resizeHandles val="exact"/>
        </dgm:presLayoutVars>
      </dgm:prSet>
      <dgm:spPr/>
    </dgm:pt>
    <dgm:pt modelId="{CC33F433-41C4-4729-9006-60227E68F9EB}" type="pres">
      <dgm:prSet presAssocID="{F71D4DEA-B044-49AC-B854-757FDA5D663A}" presName="parTxOnly" presStyleLbl="node1" presStyleIdx="0" presStyleCnt="5">
        <dgm:presLayoutVars>
          <dgm:bulletEnabled val="1"/>
        </dgm:presLayoutVars>
      </dgm:prSet>
      <dgm:spPr/>
      <dgm:t>
        <a:bodyPr/>
        <a:lstStyle/>
        <a:p>
          <a:endParaRPr lang="en-US"/>
        </a:p>
      </dgm:t>
    </dgm:pt>
    <dgm:pt modelId="{A037F536-99DB-4C32-BD50-4C42A3C0C124}" type="pres">
      <dgm:prSet presAssocID="{DACDADE1-7CDB-4E86-9324-501311352481}" presName="parSpace" presStyleCnt="0"/>
      <dgm:spPr/>
    </dgm:pt>
    <dgm:pt modelId="{BC05D017-7A0A-4D61-9EAA-924C40784B14}" type="pres">
      <dgm:prSet presAssocID="{F7871BA5-D4B8-41FA-AE6A-8E429FF28D40}" presName="parTxOnly" presStyleLbl="node1" presStyleIdx="1" presStyleCnt="5">
        <dgm:presLayoutVars>
          <dgm:bulletEnabled val="1"/>
        </dgm:presLayoutVars>
      </dgm:prSet>
      <dgm:spPr/>
      <dgm:t>
        <a:bodyPr/>
        <a:lstStyle/>
        <a:p>
          <a:endParaRPr lang="en-US"/>
        </a:p>
      </dgm:t>
    </dgm:pt>
    <dgm:pt modelId="{634E1825-C8D5-4CB7-8418-473487F694B4}" type="pres">
      <dgm:prSet presAssocID="{4E029E5E-9D51-4693-B2F9-28BC2BBA1DDB}" presName="parSpace" presStyleCnt="0"/>
      <dgm:spPr/>
    </dgm:pt>
    <dgm:pt modelId="{85921B44-4FB2-4123-B45D-9804A00DD2B2}" type="pres">
      <dgm:prSet presAssocID="{9E4E5270-2F36-4639-9767-175CE7403E0C}" presName="parTxOnly" presStyleLbl="node1" presStyleIdx="2" presStyleCnt="5">
        <dgm:presLayoutVars>
          <dgm:bulletEnabled val="1"/>
        </dgm:presLayoutVars>
      </dgm:prSet>
      <dgm:spPr/>
      <dgm:t>
        <a:bodyPr/>
        <a:lstStyle/>
        <a:p>
          <a:endParaRPr lang="en-US"/>
        </a:p>
      </dgm:t>
    </dgm:pt>
    <dgm:pt modelId="{04B4329D-A330-4141-9573-3E2E1C17C854}" type="pres">
      <dgm:prSet presAssocID="{31513BEA-6B12-4719-A32B-8BABC7E64E36}" presName="parSpace" presStyleCnt="0"/>
      <dgm:spPr/>
    </dgm:pt>
    <dgm:pt modelId="{3EFA384E-D107-444A-AB21-B3BFC260EBBD}" type="pres">
      <dgm:prSet presAssocID="{A68530CE-1615-4D7A-9ABB-C704001F3BF9}" presName="parTxOnly" presStyleLbl="node1" presStyleIdx="3" presStyleCnt="5">
        <dgm:presLayoutVars>
          <dgm:bulletEnabled val="1"/>
        </dgm:presLayoutVars>
      </dgm:prSet>
      <dgm:spPr/>
      <dgm:t>
        <a:bodyPr/>
        <a:lstStyle/>
        <a:p>
          <a:endParaRPr lang="en-US"/>
        </a:p>
      </dgm:t>
    </dgm:pt>
    <dgm:pt modelId="{8B9740C5-E9BC-4667-ACE4-C35F342C6F8D}" type="pres">
      <dgm:prSet presAssocID="{CC007A7D-1BAB-478E-AA75-96D0DEBC8351}" presName="parSpace" presStyleCnt="0"/>
      <dgm:spPr/>
    </dgm:pt>
    <dgm:pt modelId="{0C24DAC4-F2D6-48B1-B955-1AD91EDF041A}" type="pres">
      <dgm:prSet presAssocID="{256BF3AA-2D2F-47FD-B6CA-16152327A2E5}" presName="parTxOnly" presStyleLbl="node1" presStyleIdx="4" presStyleCnt="5">
        <dgm:presLayoutVars>
          <dgm:bulletEnabled val="1"/>
        </dgm:presLayoutVars>
      </dgm:prSet>
      <dgm:spPr/>
      <dgm:t>
        <a:bodyPr/>
        <a:lstStyle/>
        <a:p>
          <a:endParaRPr lang="en-US"/>
        </a:p>
      </dgm:t>
    </dgm:pt>
  </dgm:ptLst>
  <dgm:cxnLst>
    <dgm:cxn modelId="{3FF57DA5-973E-4680-8E46-5D00107EA3BE}" srcId="{8245C43C-E962-4361-91C1-931A39DBC796}" destId="{256BF3AA-2D2F-47FD-B6CA-16152327A2E5}" srcOrd="4" destOrd="0" parTransId="{BFB6D4CD-D809-45D0-851E-664A06F3607F}" sibTransId="{9A616FE8-F888-41A9-BEA1-90675224D5BF}"/>
    <dgm:cxn modelId="{B3BC435F-057C-4226-9C88-9106FAA1F123}" srcId="{8245C43C-E962-4361-91C1-931A39DBC796}" destId="{A68530CE-1615-4D7A-9ABB-C704001F3BF9}" srcOrd="3" destOrd="0" parTransId="{17F6EEFD-A453-4294-B0E5-709F4E6E81CE}" sibTransId="{CC007A7D-1BAB-478E-AA75-96D0DEBC8351}"/>
    <dgm:cxn modelId="{42DE0AE9-C361-4707-8099-08CB338E3A7E}" type="presOf" srcId="{9E4E5270-2F36-4639-9767-175CE7403E0C}" destId="{85921B44-4FB2-4123-B45D-9804A00DD2B2}" srcOrd="0" destOrd="0" presId="urn:microsoft.com/office/officeart/2005/8/layout/hChevron3"/>
    <dgm:cxn modelId="{7863BC0E-7B6A-4592-9B0F-F2F66DE94BD4}" type="presOf" srcId="{8245C43C-E962-4361-91C1-931A39DBC796}" destId="{796FBA84-DF2F-40F8-A0CF-EEBE53F0A711}" srcOrd="0" destOrd="0" presId="urn:microsoft.com/office/officeart/2005/8/layout/hChevron3"/>
    <dgm:cxn modelId="{98389C7A-AB0E-414F-BE8A-52147DAE9FB1}" type="presOf" srcId="{A68530CE-1615-4D7A-9ABB-C704001F3BF9}" destId="{3EFA384E-D107-444A-AB21-B3BFC260EBBD}" srcOrd="0" destOrd="0" presId="urn:microsoft.com/office/officeart/2005/8/layout/hChevron3"/>
    <dgm:cxn modelId="{F535A9AE-107E-41FD-8C17-E28BDCEA6080}" srcId="{8245C43C-E962-4361-91C1-931A39DBC796}" destId="{F71D4DEA-B044-49AC-B854-757FDA5D663A}" srcOrd="0" destOrd="0" parTransId="{9370A52D-9344-40C2-A21C-28C61937BDC9}" sibTransId="{DACDADE1-7CDB-4E86-9324-501311352481}"/>
    <dgm:cxn modelId="{791FF1EA-7C47-455A-9B6C-F13AEE30224D}" srcId="{8245C43C-E962-4361-91C1-931A39DBC796}" destId="{9E4E5270-2F36-4639-9767-175CE7403E0C}" srcOrd="2" destOrd="0" parTransId="{0BF723EA-7233-4DE2-8986-1EF42B2BBFB9}" sibTransId="{31513BEA-6B12-4719-A32B-8BABC7E64E36}"/>
    <dgm:cxn modelId="{49DD9213-C309-4CF9-93AD-F7AD395FAF0F}" type="presOf" srcId="{F7871BA5-D4B8-41FA-AE6A-8E429FF28D40}" destId="{BC05D017-7A0A-4D61-9EAA-924C40784B14}" srcOrd="0" destOrd="0" presId="urn:microsoft.com/office/officeart/2005/8/layout/hChevron3"/>
    <dgm:cxn modelId="{A8960A1B-B834-4847-A1DD-8E37B22A1CB5}" type="presOf" srcId="{256BF3AA-2D2F-47FD-B6CA-16152327A2E5}" destId="{0C24DAC4-F2D6-48B1-B955-1AD91EDF041A}" srcOrd="0" destOrd="0" presId="urn:microsoft.com/office/officeart/2005/8/layout/hChevron3"/>
    <dgm:cxn modelId="{C9FE9D81-8ED2-4841-829F-1852CEBC9E97}" srcId="{8245C43C-E962-4361-91C1-931A39DBC796}" destId="{F7871BA5-D4B8-41FA-AE6A-8E429FF28D40}" srcOrd="1" destOrd="0" parTransId="{B8E4458C-0B02-40F7-94FB-4FC5C62B24C0}" sibTransId="{4E029E5E-9D51-4693-B2F9-28BC2BBA1DDB}"/>
    <dgm:cxn modelId="{F11E28FD-99D1-48DE-A006-889314191166}" type="presOf" srcId="{F71D4DEA-B044-49AC-B854-757FDA5D663A}" destId="{CC33F433-41C4-4729-9006-60227E68F9EB}" srcOrd="0" destOrd="0" presId="urn:microsoft.com/office/officeart/2005/8/layout/hChevron3"/>
    <dgm:cxn modelId="{4C28BCF6-C367-46CF-8F8C-EF8B6EEF5C8F}" type="presParOf" srcId="{796FBA84-DF2F-40F8-A0CF-EEBE53F0A711}" destId="{CC33F433-41C4-4729-9006-60227E68F9EB}" srcOrd="0" destOrd="0" presId="urn:microsoft.com/office/officeart/2005/8/layout/hChevron3"/>
    <dgm:cxn modelId="{8261ACA0-CAD7-4F85-92CC-233E67F607B8}" type="presParOf" srcId="{796FBA84-DF2F-40F8-A0CF-EEBE53F0A711}" destId="{A037F536-99DB-4C32-BD50-4C42A3C0C124}" srcOrd="1" destOrd="0" presId="urn:microsoft.com/office/officeart/2005/8/layout/hChevron3"/>
    <dgm:cxn modelId="{2073E861-0F83-42FB-B6B4-17AE66CA403C}" type="presParOf" srcId="{796FBA84-DF2F-40F8-A0CF-EEBE53F0A711}" destId="{BC05D017-7A0A-4D61-9EAA-924C40784B14}" srcOrd="2" destOrd="0" presId="urn:microsoft.com/office/officeart/2005/8/layout/hChevron3"/>
    <dgm:cxn modelId="{1AA9D64C-A521-4F86-9668-B73C1C490E24}" type="presParOf" srcId="{796FBA84-DF2F-40F8-A0CF-EEBE53F0A711}" destId="{634E1825-C8D5-4CB7-8418-473487F694B4}" srcOrd="3" destOrd="0" presId="urn:microsoft.com/office/officeart/2005/8/layout/hChevron3"/>
    <dgm:cxn modelId="{D3F3BB02-4272-4B70-A521-1CA2C665071A}" type="presParOf" srcId="{796FBA84-DF2F-40F8-A0CF-EEBE53F0A711}" destId="{85921B44-4FB2-4123-B45D-9804A00DD2B2}" srcOrd="4" destOrd="0" presId="urn:microsoft.com/office/officeart/2005/8/layout/hChevron3"/>
    <dgm:cxn modelId="{A9B87640-E370-471A-AE3E-11356FC96DA8}" type="presParOf" srcId="{796FBA84-DF2F-40F8-A0CF-EEBE53F0A711}" destId="{04B4329D-A330-4141-9573-3E2E1C17C854}" srcOrd="5" destOrd="0" presId="urn:microsoft.com/office/officeart/2005/8/layout/hChevron3"/>
    <dgm:cxn modelId="{A6989287-50C0-4B76-8C7D-715941B10F56}" type="presParOf" srcId="{796FBA84-DF2F-40F8-A0CF-EEBE53F0A711}" destId="{3EFA384E-D107-444A-AB21-B3BFC260EBBD}" srcOrd="6" destOrd="0" presId="urn:microsoft.com/office/officeart/2005/8/layout/hChevron3"/>
    <dgm:cxn modelId="{3713E729-1AF8-45EA-9412-3A6305D636DD}" type="presParOf" srcId="{796FBA84-DF2F-40F8-A0CF-EEBE53F0A711}" destId="{8B9740C5-E9BC-4667-ACE4-C35F342C6F8D}" srcOrd="7" destOrd="0" presId="urn:microsoft.com/office/officeart/2005/8/layout/hChevron3"/>
    <dgm:cxn modelId="{E8559131-7406-4314-9812-37504756F4DB}" type="presParOf" srcId="{796FBA84-DF2F-40F8-A0CF-EEBE53F0A711}" destId="{0C24DAC4-F2D6-48B1-B955-1AD91EDF041A}" srcOrd="8" destOrd="0" presId="urn:microsoft.com/office/officeart/2005/8/layout/hChevron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33F433-41C4-4729-9006-60227E68F9EB}">
      <dsp:nvSpPr>
        <dsp:cNvPr id="0" name=""/>
        <dsp:cNvSpPr/>
      </dsp:nvSpPr>
      <dsp:spPr>
        <a:xfrm>
          <a:off x="625" y="105761"/>
          <a:ext cx="1220308" cy="488123"/>
        </a:xfrm>
        <a:prstGeom prst="homePlate">
          <a:avLst/>
        </a:prstGeom>
        <a:solidFill>
          <a:schemeClr val="accent1">
            <a:lumMod val="75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lvl="0" algn="ctr" defTabSz="533400">
            <a:lnSpc>
              <a:spcPct val="90000"/>
            </a:lnSpc>
            <a:spcBef>
              <a:spcPct val="0"/>
            </a:spcBef>
            <a:spcAft>
              <a:spcPct val="35000"/>
            </a:spcAft>
          </a:pPr>
          <a:r>
            <a:rPr lang="en-US" sz="1200" kern="1200" dirty="0" smtClean="0"/>
            <a:t>Render</a:t>
          </a:r>
          <a:endParaRPr lang="en-US" sz="1200" kern="1200" dirty="0"/>
        </a:p>
      </dsp:txBody>
      <dsp:txXfrm>
        <a:off x="625" y="105761"/>
        <a:ext cx="1098277" cy="488123"/>
      </dsp:txXfrm>
    </dsp:sp>
    <dsp:sp modelId="{BC05D017-7A0A-4D61-9EAA-924C40784B14}">
      <dsp:nvSpPr>
        <dsp:cNvPr id="0" name=""/>
        <dsp:cNvSpPr/>
      </dsp:nvSpPr>
      <dsp:spPr>
        <a:xfrm>
          <a:off x="976872" y="105761"/>
          <a:ext cx="1220308" cy="488123"/>
        </a:xfrm>
        <a:prstGeom prst="chevron">
          <a:avLst/>
        </a:prstGeom>
        <a:solidFill>
          <a:schemeClr val="accent1">
            <a:lumMod val="75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US" sz="1200" kern="1200" dirty="0" smtClean="0"/>
            <a:t>Render</a:t>
          </a:r>
          <a:endParaRPr lang="en-US" sz="1200" kern="1200" dirty="0"/>
        </a:p>
      </dsp:txBody>
      <dsp:txXfrm>
        <a:off x="1220934" y="105761"/>
        <a:ext cx="732185" cy="488123"/>
      </dsp:txXfrm>
    </dsp:sp>
    <dsp:sp modelId="{85921B44-4FB2-4123-B45D-9804A00DD2B2}">
      <dsp:nvSpPr>
        <dsp:cNvPr id="0" name=""/>
        <dsp:cNvSpPr/>
      </dsp:nvSpPr>
      <dsp:spPr>
        <a:xfrm>
          <a:off x="1953120" y="105761"/>
          <a:ext cx="1220308" cy="488123"/>
        </a:xfrm>
        <a:prstGeom prst="chevron">
          <a:avLst/>
        </a:prstGeom>
        <a:solidFill>
          <a:schemeClr val="accent1">
            <a:lumMod val="75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US" sz="1200" kern="1200" dirty="0" smtClean="0"/>
            <a:t>Compute</a:t>
          </a:r>
          <a:endParaRPr lang="en-US" sz="1100" kern="1200" dirty="0"/>
        </a:p>
      </dsp:txBody>
      <dsp:txXfrm>
        <a:off x="2197182" y="105761"/>
        <a:ext cx="732185" cy="488123"/>
      </dsp:txXfrm>
    </dsp:sp>
    <dsp:sp modelId="{3EFA384E-D107-444A-AB21-B3BFC260EBBD}">
      <dsp:nvSpPr>
        <dsp:cNvPr id="0" name=""/>
        <dsp:cNvSpPr/>
      </dsp:nvSpPr>
      <dsp:spPr>
        <a:xfrm>
          <a:off x="2929367" y="105761"/>
          <a:ext cx="1220308" cy="488123"/>
        </a:xfrm>
        <a:prstGeom prst="chevron">
          <a:avLst/>
        </a:prstGeom>
        <a:solidFill>
          <a:schemeClr val="bg1">
            <a:alpha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61341" rIns="30671" bIns="61341" numCol="1" spcCol="1270" anchor="ctr" anchorCtr="0">
          <a:noAutofit/>
        </a:bodyPr>
        <a:lstStyle/>
        <a:p>
          <a:pPr lvl="0" algn="ctr" defTabSz="1022350">
            <a:lnSpc>
              <a:spcPct val="90000"/>
            </a:lnSpc>
            <a:spcBef>
              <a:spcPct val="0"/>
            </a:spcBef>
            <a:spcAft>
              <a:spcPct val="35000"/>
            </a:spcAft>
          </a:pPr>
          <a:endParaRPr lang="en-US" sz="2300" kern="1200" dirty="0">
            <a:solidFill>
              <a:schemeClr val="lt1"/>
            </a:solidFill>
          </a:endParaRPr>
        </a:p>
      </dsp:txBody>
      <dsp:txXfrm>
        <a:off x="3173429" y="105761"/>
        <a:ext cx="732185" cy="488123"/>
      </dsp:txXfrm>
    </dsp:sp>
    <dsp:sp modelId="{0C24DAC4-F2D6-48B1-B955-1AD91EDF041A}">
      <dsp:nvSpPr>
        <dsp:cNvPr id="0" name=""/>
        <dsp:cNvSpPr/>
      </dsp:nvSpPr>
      <dsp:spPr>
        <a:xfrm>
          <a:off x="3905614" y="105761"/>
          <a:ext cx="1220308" cy="488123"/>
        </a:xfrm>
        <a:prstGeom prst="chevron">
          <a:avLst/>
        </a:prstGeom>
        <a:solidFill>
          <a:schemeClr val="accent1">
            <a:lumMod val="75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US" sz="1200" kern="1200" dirty="0" smtClean="0"/>
            <a:t>Render</a:t>
          </a:r>
          <a:endParaRPr lang="en-US" sz="1600" kern="1200" dirty="0"/>
        </a:p>
      </dsp:txBody>
      <dsp:txXfrm>
        <a:off x="4149676" y="105761"/>
        <a:ext cx="732185" cy="4881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33F433-41C4-4729-9006-60227E68F9EB}">
      <dsp:nvSpPr>
        <dsp:cNvPr id="0" name=""/>
        <dsp:cNvSpPr/>
      </dsp:nvSpPr>
      <dsp:spPr>
        <a:xfrm>
          <a:off x="2144" y="0"/>
          <a:ext cx="2193972" cy="508977"/>
        </a:xfrm>
        <a:prstGeom prst="homePlate">
          <a:avLst/>
        </a:prstGeom>
        <a:solidFill>
          <a:schemeClr val="accent1">
            <a:lumMod val="75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lvl="0" algn="ctr" defTabSz="533400">
            <a:lnSpc>
              <a:spcPct val="90000"/>
            </a:lnSpc>
            <a:spcBef>
              <a:spcPct val="0"/>
            </a:spcBef>
            <a:spcAft>
              <a:spcPct val="35000"/>
            </a:spcAft>
          </a:pPr>
          <a:r>
            <a:rPr lang="en-US" sz="1200" kern="1200" dirty="0" smtClean="0"/>
            <a:t>Stream textures</a:t>
          </a:r>
          <a:endParaRPr lang="en-US" sz="1200" kern="1200" dirty="0"/>
        </a:p>
      </dsp:txBody>
      <dsp:txXfrm>
        <a:off x="2144" y="0"/>
        <a:ext cx="2066728" cy="5089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33F433-41C4-4729-9006-60227E68F9EB}">
      <dsp:nvSpPr>
        <dsp:cNvPr id="0" name=""/>
        <dsp:cNvSpPr/>
      </dsp:nvSpPr>
      <dsp:spPr>
        <a:xfrm>
          <a:off x="625" y="105761"/>
          <a:ext cx="1220308" cy="488123"/>
        </a:xfrm>
        <a:prstGeom prst="homePlate">
          <a:avLst/>
        </a:prstGeom>
        <a:solidFill>
          <a:schemeClr val="accent1">
            <a:lumMod val="75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lvl="0" algn="ctr" defTabSz="533400">
            <a:lnSpc>
              <a:spcPct val="90000"/>
            </a:lnSpc>
            <a:spcBef>
              <a:spcPct val="0"/>
            </a:spcBef>
            <a:spcAft>
              <a:spcPct val="35000"/>
            </a:spcAft>
          </a:pPr>
          <a:r>
            <a:rPr lang="en-US" sz="1200" kern="1200" dirty="0" smtClean="0"/>
            <a:t>Render</a:t>
          </a:r>
          <a:endParaRPr lang="en-US" sz="1200" kern="1200" dirty="0"/>
        </a:p>
      </dsp:txBody>
      <dsp:txXfrm>
        <a:off x="625" y="105761"/>
        <a:ext cx="1098277" cy="488123"/>
      </dsp:txXfrm>
    </dsp:sp>
    <dsp:sp modelId="{BC05D017-7A0A-4D61-9EAA-924C40784B14}">
      <dsp:nvSpPr>
        <dsp:cNvPr id="0" name=""/>
        <dsp:cNvSpPr/>
      </dsp:nvSpPr>
      <dsp:spPr>
        <a:xfrm>
          <a:off x="976872" y="105761"/>
          <a:ext cx="1220308" cy="488123"/>
        </a:xfrm>
        <a:prstGeom prst="chevron">
          <a:avLst/>
        </a:prstGeom>
        <a:solidFill>
          <a:schemeClr val="accent1">
            <a:lumMod val="75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US" sz="1200" kern="1200" dirty="0" smtClean="0"/>
            <a:t>Render</a:t>
          </a:r>
          <a:endParaRPr lang="en-US" sz="1200" kern="1200" dirty="0"/>
        </a:p>
      </dsp:txBody>
      <dsp:txXfrm>
        <a:off x="1220934" y="105761"/>
        <a:ext cx="732185" cy="488123"/>
      </dsp:txXfrm>
    </dsp:sp>
    <dsp:sp modelId="{85921B44-4FB2-4123-B45D-9804A00DD2B2}">
      <dsp:nvSpPr>
        <dsp:cNvPr id="0" name=""/>
        <dsp:cNvSpPr/>
      </dsp:nvSpPr>
      <dsp:spPr>
        <a:xfrm>
          <a:off x="1953120" y="105761"/>
          <a:ext cx="1220308" cy="488123"/>
        </a:xfrm>
        <a:prstGeom prst="chevron">
          <a:avLst/>
        </a:prstGeom>
        <a:solidFill>
          <a:schemeClr val="accent1">
            <a:lumMod val="75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US" sz="1200" kern="1200" dirty="0" smtClean="0"/>
            <a:t>Compute</a:t>
          </a:r>
          <a:endParaRPr lang="en-US" sz="1100" kern="1200" dirty="0"/>
        </a:p>
      </dsp:txBody>
      <dsp:txXfrm>
        <a:off x="2197182" y="105761"/>
        <a:ext cx="732185" cy="488123"/>
      </dsp:txXfrm>
    </dsp:sp>
    <dsp:sp modelId="{3EFA384E-D107-444A-AB21-B3BFC260EBBD}">
      <dsp:nvSpPr>
        <dsp:cNvPr id="0" name=""/>
        <dsp:cNvSpPr/>
      </dsp:nvSpPr>
      <dsp:spPr>
        <a:xfrm>
          <a:off x="2929367" y="105761"/>
          <a:ext cx="1220308" cy="488123"/>
        </a:xfrm>
        <a:prstGeom prst="chevron">
          <a:avLst/>
        </a:prstGeom>
        <a:solidFill>
          <a:schemeClr val="bg1">
            <a:alpha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61341" rIns="30671" bIns="61341" numCol="1" spcCol="1270" anchor="ctr" anchorCtr="0">
          <a:noAutofit/>
        </a:bodyPr>
        <a:lstStyle/>
        <a:p>
          <a:pPr lvl="0" algn="ctr" defTabSz="1022350">
            <a:lnSpc>
              <a:spcPct val="90000"/>
            </a:lnSpc>
            <a:spcBef>
              <a:spcPct val="0"/>
            </a:spcBef>
            <a:spcAft>
              <a:spcPct val="35000"/>
            </a:spcAft>
          </a:pPr>
          <a:endParaRPr lang="en-US" sz="2300" kern="1200" dirty="0">
            <a:solidFill>
              <a:schemeClr val="lt1"/>
            </a:solidFill>
          </a:endParaRPr>
        </a:p>
      </dsp:txBody>
      <dsp:txXfrm>
        <a:off x="3173429" y="105761"/>
        <a:ext cx="732185" cy="488123"/>
      </dsp:txXfrm>
    </dsp:sp>
    <dsp:sp modelId="{0C24DAC4-F2D6-48B1-B955-1AD91EDF041A}">
      <dsp:nvSpPr>
        <dsp:cNvPr id="0" name=""/>
        <dsp:cNvSpPr/>
      </dsp:nvSpPr>
      <dsp:spPr>
        <a:xfrm>
          <a:off x="3905614" y="105761"/>
          <a:ext cx="1220308" cy="488123"/>
        </a:xfrm>
        <a:prstGeom prst="chevron">
          <a:avLst/>
        </a:prstGeom>
        <a:solidFill>
          <a:schemeClr val="accent1">
            <a:lumMod val="75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US" sz="1200" kern="1200" dirty="0" smtClean="0"/>
            <a:t>Render</a:t>
          </a:r>
          <a:endParaRPr lang="en-US" sz="1600" kern="1200" dirty="0"/>
        </a:p>
      </dsp:txBody>
      <dsp:txXfrm>
        <a:off x="4149676" y="105761"/>
        <a:ext cx="732185" cy="4881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33F433-41C4-4729-9006-60227E68F9EB}">
      <dsp:nvSpPr>
        <dsp:cNvPr id="0" name=""/>
        <dsp:cNvSpPr/>
      </dsp:nvSpPr>
      <dsp:spPr>
        <a:xfrm>
          <a:off x="2144" y="0"/>
          <a:ext cx="2193972" cy="508977"/>
        </a:xfrm>
        <a:prstGeom prst="homePlate">
          <a:avLst/>
        </a:prstGeom>
        <a:solidFill>
          <a:schemeClr val="accent1">
            <a:lumMod val="75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lvl="0" algn="ctr" defTabSz="533400">
            <a:lnSpc>
              <a:spcPct val="90000"/>
            </a:lnSpc>
            <a:spcBef>
              <a:spcPct val="0"/>
            </a:spcBef>
            <a:spcAft>
              <a:spcPct val="35000"/>
            </a:spcAft>
          </a:pPr>
          <a:r>
            <a:rPr lang="en-US" sz="1200" kern="1200" dirty="0" smtClean="0"/>
            <a:t>Stream textures</a:t>
          </a:r>
          <a:endParaRPr lang="en-US" sz="1200" kern="1200" dirty="0"/>
        </a:p>
      </dsp:txBody>
      <dsp:txXfrm>
        <a:off x="2144" y="0"/>
        <a:ext cx="2066728" cy="5089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33F433-41C4-4729-9006-60227E68F9EB}">
      <dsp:nvSpPr>
        <dsp:cNvPr id="0" name=""/>
        <dsp:cNvSpPr/>
      </dsp:nvSpPr>
      <dsp:spPr>
        <a:xfrm>
          <a:off x="625" y="105761"/>
          <a:ext cx="1220308" cy="488123"/>
        </a:xfrm>
        <a:prstGeom prst="homePlate">
          <a:avLst/>
        </a:prstGeom>
        <a:solidFill>
          <a:schemeClr val="accent4">
            <a:lumMod val="75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lvl="0" algn="ctr" defTabSz="533400">
            <a:lnSpc>
              <a:spcPct val="90000"/>
            </a:lnSpc>
            <a:spcBef>
              <a:spcPct val="0"/>
            </a:spcBef>
            <a:spcAft>
              <a:spcPct val="35000"/>
            </a:spcAft>
          </a:pPr>
          <a:r>
            <a:rPr lang="en-US" sz="1200" kern="1200" dirty="0" smtClean="0"/>
            <a:t>Render</a:t>
          </a:r>
          <a:endParaRPr lang="en-US" sz="1200" kern="1200" dirty="0"/>
        </a:p>
      </dsp:txBody>
      <dsp:txXfrm>
        <a:off x="625" y="105761"/>
        <a:ext cx="1098277" cy="488123"/>
      </dsp:txXfrm>
    </dsp:sp>
    <dsp:sp modelId="{BC05D017-7A0A-4D61-9EAA-924C40784B14}">
      <dsp:nvSpPr>
        <dsp:cNvPr id="0" name=""/>
        <dsp:cNvSpPr/>
      </dsp:nvSpPr>
      <dsp:spPr>
        <a:xfrm>
          <a:off x="976872" y="105761"/>
          <a:ext cx="1220308" cy="488123"/>
        </a:xfrm>
        <a:prstGeom prst="chevron">
          <a:avLst/>
        </a:prstGeom>
        <a:solidFill>
          <a:schemeClr val="bg1"/>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endParaRPr lang="en-US" sz="1200" kern="1200" dirty="0"/>
        </a:p>
      </dsp:txBody>
      <dsp:txXfrm>
        <a:off x="1220934" y="105761"/>
        <a:ext cx="732185" cy="488123"/>
      </dsp:txXfrm>
    </dsp:sp>
    <dsp:sp modelId="{85921B44-4FB2-4123-B45D-9804A00DD2B2}">
      <dsp:nvSpPr>
        <dsp:cNvPr id="0" name=""/>
        <dsp:cNvSpPr/>
      </dsp:nvSpPr>
      <dsp:spPr>
        <a:xfrm>
          <a:off x="1953120" y="105761"/>
          <a:ext cx="1220308" cy="488123"/>
        </a:xfrm>
        <a:prstGeom prst="chevron">
          <a:avLst/>
        </a:prstGeom>
        <a:solidFill>
          <a:schemeClr val="accent1">
            <a:lumMod val="75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US" sz="1200" kern="1200" dirty="0" smtClean="0"/>
            <a:t>Render</a:t>
          </a:r>
          <a:endParaRPr lang="en-US" sz="1100" kern="1200" dirty="0"/>
        </a:p>
      </dsp:txBody>
      <dsp:txXfrm>
        <a:off x="2197182" y="105761"/>
        <a:ext cx="732185" cy="488123"/>
      </dsp:txXfrm>
    </dsp:sp>
    <dsp:sp modelId="{3EFA384E-D107-444A-AB21-B3BFC260EBBD}">
      <dsp:nvSpPr>
        <dsp:cNvPr id="0" name=""/>
        <dsp:cNvSpPr/>
      </dsp:nvSpPr>
      <dsp:spPr>
        <a:xfrm>
          <a:off x="2929367" y="105761"/>
          <a:ext cx="1220308" cy="488123"/>
        </a:xfrm>
        <a:prstGeom prst="chevron">
          <a:avLst/>
        </a:prstGeom>
        <a:solidFill>
          <a:schemeClr val="bg1">
            <a:alpha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61341" rIns="30671" bIns="61341" numCol="1" spcCol="1270" anchor="ctr" anchorCtr="0">
          <a:noAutofit/>
        </a:bodyPr>
        <a:lstStyle/>
        <a:p>
          <a:pPr lvl="0" algn="ctr" defTabSz="1022350">
            <a:lnSpc>
              <a:spcPct val="90000"/>
            </a:lnSpc>
            <a:spcBef>
              <a:spcPct val="0"/>
            </a:spcBef>
            <a:spcAft>
              <a:spcPct val="35000"/>
            </a:spcAft>
          </a:pPr>
          <a:endParaRPr lang="en-US" sz="2300" kern="1200" dirty="0">
            <a:solidFill>
              <a:schemeClr val="lt1"/>
            </a:solidFill>
          </a:endParaRPr>
        </a:p>
      </dsp:txBody>
      <dsp:txXfrm>
        <a:off x="3173429" y="105761"/>
        <a:ext cx="732185" cy="488123"/>
      </dsp:txXfrm>
    </dsp:sp>
    <dsp:sp modelId="{0C24DAC4-F2D6-48B1-B955-1AD91EDF041A}">
      <dsp:nvSpPr>
        <dsp:cNvPr id="0" name=""/>
        <dsp:cNvSpPr/>
      </dsp:nvSpPr>
      <dsp:spPr>
        <a:xfrm>
          <a:off x="3905614" y="105761"/>
          <a:ext cx="1220308" cy="488123"/>
        </a:xfrm>
        <a:prstGeom prst="chevron">
          <a:avLst/>
        </a:prstGeom>
        <a:solidFill>
          <a:schemeClr val="accent6">
            <a:lumMod val="50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US" sz="1200" kern="1200" dirty="0" smtClean="0"/>
            <a:t>Render</a:t>
          </a:r>
          <a:endParaRPr lang="en-US" sz="1600" kern="1200" dirty="0"/>
        </a:p>
      </dsp:txBody>
      <dsp:txXfrm>
        <a:off x="4149676" y="105761"/>
        <a:ext cx="732185" cy="48812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33F433-41C4-4729-9006-60227E68F9EB}">
      <dsp:nvSpPr>
        <dsp:cNvPr id="0" name=""/>
        <dsp:cNvSpPr/>
      </dsp:nvSpPr>
      <dsp:spPr>
        <a:xfrm>
          <a:off x="625" y="105761"/>
          <a:ext cx="1220308" cy="488123"/>
        </a:xfrm>
        <a:prstGeom prst="homePlate">
          <a:avLst/>
        </a:prstGeom>
        <a:solidFill>
          <a:schemeClr val="accent3">
            <a:lumMod val="50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lvl="0" algn="ctr" defTabSz="533400">
            <a:lnSpc>
              <a:spcPct val="90000"/>
            </a:lnSpc>
            <a:spcBef>
              <a:spcPct val="0"/>
            </a:spcBef>
            <a:spcAft>
              <a:spcPct val="35000"/>
            </a:spcAft>
          </a:pPr>
          <a:r>
            <a:rPr lang="en-US" sz="1200" kern="1200" dirty="0" err="1" smtClean="0"/>
            <a:t>Postprocess</a:t>
          </a:r>
          <a:endParaRPr lang="en-US" sz="1200" kern="1200" dirty="0"/>
        </a:p>
      </dsp:txBody>
      <dsp:txXfrm>
        <a:off x="625" y="105761"/>
        <a:ext cx="1098277" cy="488123"/>
      </dsp:txXfrm>
    </dsp:sp>
    <dsp:sp modelId="{BC05D017-7A0A-4D61-9EAA-924C40784B14}">
      <dsp:nvSpPr>
        <dsp:cNvPr id="0" name=""/>
        <dsp:cNvSpPr/>
      </dsp:nvSpPr>
      <dsp:spPr>
        <a:xfrm>
          <a:off x="976872" y="105761"/>
          <a:ext cx="1220308" cy="488123"/>
        </a:xfrm>
        <a:prstGeom prst="chevron">
          <a:avLst/>
        </a:prstGeom>
        <a:solidFill>
          <a:schemeClr val="bg1"/>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US" sz="1200" kern="1200" dirty="0" smtClean="0"/>
            <a:t>Render</a:t>
          </a:r>
          <a:endParaRPr lang="en-US" sz="1200" kern="1200" dirty="0"/>
        </a:p>
      </dsp:txBody>
      <dsp:txXfrm>
        <a:off x="1220934" y="105761"/>
        <a:ext cx="732185" cy="488123"/>
      </dsp:txXfrm>
    </dsp:sp>
    <dsp:sp modelId="{85921B44-4FB2-4123-B45D-9804A00DD2B2}">
      <dsp:nvSpPr>
        <dsp:cNvPr id="0" name=""/>
        <dsp:cNvSpPr/>
      </dsp:nvSpPr>
      <dsp:spPr>
        <a:xfrm>
          <a:off x="1953120" y="105761"/>
          <a:ext cx="1220308" cy="488123"/>
        </a:xfrm>
        <a:prstGeom prst="chevron">
          <a:avLst/>
        </a:prstGeom>
        <a:solidFill>
          <a:schemeClr val="accent2">
            <a:lumMod val="75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lvl="0" algn="ctr" defTabSz="488950">
            <a:lnSpc>
              <a:spcPct val="90000"/>
            </a:lnSpc>
            <a:spcBef>
              <a:spcPct val="0"/>
            </a:spcBef>
            <a:spcAft>
              <a:spcPct val="35000"/>
            </a:spcAft>
          </a:pPr>
          <a:r>
            <a:rPr lang="en-US" sz="1100" kern="1200" dirty="0" err="1" smtClean="0"/>
            <a:t>Postproc</a:t>
          </a:r>
          <a:endParaRPr lang="en-US" sz="1100" kern="1200" dirty="0"/>
        </a:p>
      </dsp:txBody>
      <dsp:txXfrm>
        <a:off x="2197182" y="105761"/>
        <a:ext cx="732185" cy="488123"/>
      </dsp:txXfrm>
    </dsp:sp>
    <dsp:sp modelId="{3EFA384E-D107-444A-AB21-B3BFC260EBBD}">
      <dsp:nvSpPr>
        <dsp:cNvPr id="0" name=""/>
        <dsp:cNvSpPr/>
      </dsp:nvSpPr>
      <dsp:spPr>
        <a:xfrm>
          <a:off x="2929367" y="105761"/>
          <a:ext cx="1220308" cy="488123"/>
        </a:xfrm>
        <a:prstGeom prst="chevron">
          <a:avLst/>
        </a:prstGeom>
        <a:solidFill>
          <a:schemeClr val="bg1">
            <a:alpha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61341" rIns="30671" bIns="61341" numCol="1" spcCol="1270" anchor="ctr" anchorCtr="0">
          <a:noAutofit/>
        </a:bodyPr>
        <a:lstStyle/>
        <a:p>
          <a:pPr lvl="0" algn="ctr" defTabSz="1022350">
            <a:lnSpc>
              <a:spcPct val="90000"/>
            </a:lnSpc>
            <a:spcBef>
              <a:spcPct val="0"/>
            </a:spcBef>
            <a:spcAft>
              <a:spcPct val="35000"/>
            </a:spcAft>
          </a:pPr>
          <a:endParaRPr lang="en-US" sz="2300" kern="1200" dirty="0">
            <a:solidFill>
              <a:schemeClr val="lt1"/>
            </a:solidFill>
          </a:endParaRPr>
        </a:p>
      </dsp:txBody>
      <dsp:txXfrm>
        <a:off x="3173429" y="105761"/>
        <a:ext cx="732185" cy="488123"/>
      </dsp:txXfrm>
    </dsp:sp>
    <dsp:sp modelId="{0C24DAC4-F2D6-48B1-B955-1AD91EDF041A}">
      <dsp:nvSpPr>
        <dsp:cNvPr id="0" name=""/>
        <dsp:cNvSpPr/>
      </dsp:nvSpPr>
      <dsp:spPr>
        <a:xfrm>
          <a:off x="3905614" y="105761"/>
          <a:ext cx="1220308" cy="488123"/>
        </a:xfrm>
        <a:prstGeom prst="chevron">
          <a:avLst/>
        </a:prstGeom>
        <a:solidFill>
          <a:schemeClr val="accent4">
            <a:lumMod val="75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US" sz="1200" kern="1200" dirty="0" err="1" smtClean="0"/>
            <a:t>Postproc</a:t>
          </a:r>
          <a:endParaRPr lang="en-US" sz="1600" kern="1200" dirty="0"/>
        </a:p>
      </dsp:txBody>
      <dsp:txXfrm>
        <a:off x="4149676" y="105761"/>
        <a:ext cx="732185" cy="488123"/>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r>
              <a:rPr lang="en-US" dirty="0" smtClean="0">
                <a:latin typeface="Segoe UI" pitchFamily="34" charset="0"/>
              </a:rPr>
              <a:t>Build 2015</a:t>
            </a:r>
            <a:endParaRPr lang="en-US" dirty="0">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8D045D-9A66-44E7-900A-FC6D0BD4E54A}" type="datetime8">
              <a:rPr lang="en-US" smtClean="0">
                <a:latin typeface="Segoe UI" pitchFamily="34" charset="0"/>
              </a:rPr>
              <a:t>4/30/2015 3:41 PM</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latin typeface="Segoe UI" pitchFamily="34" charset="0"/>
              </a:rPr>
              <a:t>Build 2015</a:t>
            </a:r>
            <a:endParaRPr lang="en-US" dirty="0">
              <a:latin typeface="Segoe UI" pitchFamily="34" charset="0"/>
            </a:endParaRPr>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38EEC551-8CDA-4EB6-89BB-2A86C9F091C8}" type="datetime8">
              <a:rPr lang="en-US" smtClean="0"/>
              <a:t>4/30/2015 3:41 PM</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solidFill>
                  <a:prstClr val="black"/>
                </a:solidFill>
              </a:rPr>
              <a:t>Build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4/30/2015</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3048860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C6996B83-60CF-42A8-BA06-F99D0BEC30B3}" type="datetime1">
              <a:rPr lang="en-US" smtClean="0">
                <a:solidFill>
                  <a:prstClr val="black"/>
                </a:solidFill>
              </a:rPr>
              <a:pPr/>
              <a:t>4/30/2015</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4008EB6-D09E-4580-8CD6-DDB14511944F}" type="slidenum">
              <a:rPr lang="en-US" smtClean="0">
                <a:solidFill>
                  <a:prstClr val="black"/>
                </a:solidFill>
              </a:rPr>
              <a:pPr/>
              <a:t>2</a:t>
            </a:fld>
            <a:endParaRPr lang="en-US" dirty="0">
              <a:solidFill>
                <a:prstClr val="black"/>
              </a:solidFill>
            </a:endParaRPr>
          </a:p>
        </p:txBody>
      </p:sp>
      <p:sp>
        <p:nvSpPr>
          <p:cNvPr id="7" name="Header Placeholder 6"/>
          <p:cNvSpPr>
            <a:spLocks noGrp="1"/>
          </p:cNvSpPr>
          <p:nvPr>
            <p:ph type="hdr" sz="quarter" idx="13"/>
          </p:nvPr>
        </p:nvSpPr>
        <p:spPr/>
        <p:txBody>
          <a:bodyPr/>
          <a:lstStyle/>
          <a:p>
            <a:r>
              <a:rPr lang="en-US" dirty="0" smtClean="0">
                <a:solidFill>
                  <a:prstClr val="black"/>
                </a:solidFill>
              </a:rPr>
              <a:t>Build 2014</a:t>
            </a:r>
            <a:endParaRPr lang="en-US" dirty="0">
              <a:solidFill>
                <a:prstClr val="black"/>
              </a:solidFill>
            </a:endParaRPr>
          </a:p>
        </p:txBody>
      </p:sp>
    </p:spTree>
    <p:extLst>
      <p:ext uri="{BB962C8B-B14F-4D97-AF65-F5344CB8AC3E}">
        <p14:creationId xmlns:p14="http://schemas.microsoft.com/office/powerpoint/2010/main" val="3849159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6DC20020-667D-495E-922E-E18BF1D71BE1}" type="slidenum">
              <a:rPr lang="en-US" smtClean="0"/>
              <a:t>8</a:t>
            </a:fld>
            <a:endParaRPr lang="en-US"/>
          </a:p>
        </p:txBody>
      </p:sp>
    </p:spTree>
    <p:extLst>
      <p:ext uri="{BB962C8B-B14F-4D97-AF65-F5344CB8AC3E}">
        <p14:creationId xmlns:p14="http://schemas.microsoft.com/office/powerpoint/2010/main" val="3290869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C20020-667D-495E-922E-E18BF1D71BE1}" type="slidenum">
              <a:rPr lang="en-US" smtClean="0"/>
              <a:t>10</a:t>
            </a:fld>
            <a:endParaRPr lang="en-US"/>
          </a:p>
        </p:txBody>
      </p:sp>
    </p:spTree>
    <p:extLst>
      <p:ext uri="{BB962C8B-B14F-4D97-AF65-F5344CB8AC3E}">
        <p14:creationId xmlns:p14="http://schemas.microsoft.com/office/powerpoint/2010/main" val="460326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5A1C38-558C-4DE5-9D29-879ACCFE7166}" type="slidenum">
              <a:rPr lang="en-US" smtClean="0"/>
              <a:t>27</a:t>
            </a:fld>
            <a:endParaRPr lang="en-US"/>
          </a:p>
        </p:txBody>
      </p:sp>
    </p:spTree>
    <p:extLst>
      <p:ext uri="{BB962C8B-B14F-4D97-AF65-F5344CB8AC3E}">
        <p14:creationId xmlns:p14="http://schemas.microsoft.com/office/powerpoint/2010/main" val="1774200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C20020-667D-495E-922E-E18BF1D71BE1}" type="slidenum">
              <a:rPr lang="en-US" smtClean="0">
                <a:solidFill>
                  <a:prstClr val="black"/>
                </a:solidFill>
              </a:rPr>
              <a:pPr/>
              <a:t>34</a:t>
            </a:fld>
            <a:endParaRPr lang="en-US">
              <a:solidFill>
                <a:prstClr val="black"/>
              </a:solidFill>
            </a:endParaRPr>
          </a:p>
        </p:txBody>
      </p:sp>
    </p:spTree>
    <p:extLst>
      <p:ext uri="{BB962C8B-B14F-4D97-AF65-F5344CB8AC3E}">
        <p14:creationId xmlns:p14="http://schemas.microsoft.com/office/powerpoint/2010/main" val="1287250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5A1C38-558C-4DE5-9D29-879ACCFE7166}" type="slidenum">
              <a:rPr lang="en-US" smtClean="0"/>
              <a:t>36</a:t>
            </a:fld>
            <a:endParaRPr lang="en-US"/>
          </a:p>
        </p:txBody>
      </p:sp>
    </p:spTree>
    <p:extLst>
      <p:ext uri="{BB962C8B-B14F-4D97-AF65-F5344CB8AC3E}">
        <p14:creationId xmlns:p14="http://schemas.microsoft.com/office/powerpoint/2010/main" val="40968596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
        <p:nvSpPr>
          <p:cNvPr id="3"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39834113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84200" indent="-2413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71441" indent="-3429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smtClean="0"/>
              <a:t>Click to edit Master text styles</a:t>
            </a:r>
          </a:p>
          <a:p>
            <a:pPr marL="0" lvl="1" indent="0" algn="l" defTabSz="914166" rtl="0" eaLnBrk="1" latinLnBrk="0" hangingPunct="1">
              <a:spcBef>
                <a:spcPct val="20000"/>
              </a:spcBef>
              <a:spcAft>
                <a:spcPts val="816"/>
              </a:spcAft>
              <a:buFont typeface="Arial" pitchFamily="34" charset="0"/>
              <a:buNone/>
            </a:pPr>
            <a:r>
              <a:rPr lang="en-US" smtClean="0"/>
              <a:t>Second level</a:t>
            </a:r>
          </a:p>
          <a:p>
            <a:pPr marL="0" lvl="2" indent="0" algn="l" defTabSz="914166" rtl="0" eaLnBrk="1" latinLnBrk="0" hangingPunct="1">
              <a:spcBef>
                <a:spcPct val="20000"/>
              </a:spcBef>
              <a:spcAft>
                <a:spcPts val="816"/>
              </a:spcAft>
              <a:buFont typeface="Arial" pitchFamily="34" charset="0"/>
              <a:buNone/>
            </a:pPr>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8446005"/>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bg bwMode="gray">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345222"/>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1952510109"/>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logo slide">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74638" y="6294476"/>
            <a:ext cx="11887199" cy="403187"/>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gs>
                    <a:gs pos="100000">
                      <a:schemeClr val="tx1"/>
                    </a:gs>
                  </a:gsLst>
                  <a:lin ang="5400000" scaled="0"/>
                </a:gradFill>
                <a:cs typeface="Segoe UI" pitchFamily="34" charset="0"/>
              </a:rPr>
              <a:t>© </a:t>
            </a:r>
            <a:r>
              <a:rPr lang="en-US" sz="700" dirty="0" smtClean="0">
                <a:gradFill>
                  <a:gsLst>
                    <a:gs pos="0">
                      <a:schemeClr val="tx1"/>
                    </a:gs>
                    <a:gs pos="100000">
                      <a:schemeClr val="tx1"/>
                    </a:gs>
                  </a:gsLst>
                  <a:lin ang="5400000" scaled="0"/>
                </a:gradFill>
                <a:cs typeface="Segoe UI" pitchFamily="34" charset="0"/>
              </a:rPr>
              <a:t>2015 </a:t>
            </a:r>
            <a:r>
              <a:rPr lang="en-US" sz="700" dirty="0">
                <a:gradFill>
                  <a:gsLst>
                    <a:gs pos="0">
                      <a:schemeClr val="tx1"/>
                    </a:gs>
                    <a:gs pos="100000">
                      <a:schemeClr val="tx1"/>
                    </a:gs>
                  </a:gsLst>
                  <a:lin ang="5400000" scaled="0"/>
                </a:gradFill>
                <a:cs typeface="Segoe UI" pitchFamily="34" charset="0"/>
              </a:rPr>
              <a:t>Microsoft Corporation. All rights reserved. </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9232" y="3147122"/>
            <a:ext cx="3291840" cy="701671"/>
          </a:xfrm>
          <a:prstGeom prst="rect">
            <a:avLst/>
          </a:prstGeom>
        </p:spPr>
      </p:pic>
    </p:spTree>
    <p:extLst>
      <p:ext uri="{BB962C8B-B14F-4D97-AF65-F5344CB8AC3E}">
        <p14:creationId xmlns:p14="http://schemas.microsoft.com/office/powerpoint/2010/main" val="291092407"/>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651294812"/>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82969643"/>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ck Notes slide Layout No Bar">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69330256"/>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8530" y="1743775"/>
            <a:ext cx="10726460" cy="2909528"/>
          </a:xfrm>
        </p:spPr>
        <p:txBody>
          <a:bodyPr anchor="b"/>
          <a:lstStyle>
            <a:lvl1pPr>
              <a:defRPr sz="6119"/>
            </a:lvl1pPr>
          </a:lstStyle>
          <a:p>
            <a:r>
              <a:rPr lang="en-US" smtClean="0"/>
              <a:t>Click to edit Master title style</a:t>
            </a:r>
            <a:endParaRPr lang="en-US"/>
          </a:p>
        </p:txBody>
      </p:sp>
      <p:sp>
        <p:nvSpPr>
          <p:cNvPr id="3" name="Text Placeholder 2"/>
          <p:cNvSpPr>
            <a:spLocks noGrp="1"/>
          </p:cNvSpPr>
          <p:nvPr>
            <p:ph type="body" idx="1"/>
          </p:nvPr>
        </p:nvSpPr>
        <p:spPr>
          <a:xfrm>
            <a:off x="848530" y="4680828"/>
            <a:ext cx="10726460" cy="523733"/>
          </a:xfrm>
        </p:spPr>
        <p:txBody>
          <a:bodyPr/>
          <a:lstStyle>
            <a:lvl1pPr marL="0" indent="0">
              <a:buNone/>
              <a:defRPr sz="2448">
                <a:solidFill>
                  <a:schemeClr val="tx1">
                    <a:tint val="75000"/>
                  </a:schemeClr>
                </a:solidFill>
              </a:defRPr>
            </a:lvl1pPr>
            <a:lvl2pPr marL="466298" indent="0">
              <a:buNone/>
              <a:defRPr sz="2040">
                <a:solidFill>
                  <a:schemeClr val="tx1">
                    <a:tint val="75000"/>
                  </a:schemeClr>
                </a:solidFill>
              </a:defRPr>
            </a:lvl2pPr>
            <a:lvl3pPr marL="932597" indent="0">
              <a:buNone/>
              <a:defRPr sz="1836">
                <a:solidFill>
                  <a:schemeClr val="tx1">
                    <a:tint val="75000"/>
                  </a:schemeClr>
                </a:solidFill>
              </a:defRPr>
            </a:lvl3pPr>
            <a:lvl4pPr marL="1398895" indent="0">
              <a:buNone/>
              <a:defRPr sz="1632">
                <a:solidFill>
                  <a:schemeClr val="tx1">
                    <a:tint val="75000"/>
                  </a:schemeClr>
                </a:solidFill>
              </a:defRPr>
            </a:lvl4pPr>
            <a:lvl5pPr marL="1865193" indent="0">
              <a:buNone/>
              <a:defRPr sz="1632">
                <a:solidFill>
                  <a:schemeClr val="tx1">
                    <a:tint val="75000"/>
                  </a:schemeClr>
                </a:solidFill>
              </a:defRPr>
            </a:lvl5pPr>
            <a:lvl6pPr marL="2331491" indent="0">
              <a:buNone/>
              <a:defRPr sz="1632">
                <a:solidFill>
                  <a:schemeClr val="tx1">
                    <a:tint val="75000"/>
                  </a:schemeClr>
                </a:solidFill>
              </a:defRPr>
            </a:lvl6pPr>
            <a:lvl7pPr marL="2797790" indent="0">
              <a:buNone/>
              <a:defRPr sz="1632">
                <a:solidFill>
                  <a:schemeClr val="tx1">
                    <a:tint val="75000"/>
                  </a:schemeClr>
                </a:solidFill>
              </a:defRPr>
            </a:lvl7pPr>
            <a:lvl8pPr marL="3264088" indent="0">
              <a:buNone/>
              <a:defRPr sz="1632">
                <a:solidFill>
                  <a:schemeClr val="tx1">
                    <a:tint val="75000"/>
                  </a:schemeClr>
                </a:solidFill>
              </a:defRPr>
            </a:lvl8pPr>
            <a:lvl9pPr marL="3730386" indent="0">
              <a:buNone/>
              <a:defRPr sz="1632">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5008" y="6482889"/>
            <a:ext cx="2798207" cy="372394"/>
          </a:xfrm>
          <a:prstGeom prst="rect">
            <a:avLst/>
          </a:prstGeom>
        </p:spPr>
        <p:txBody>
          <a:bodyPr/>
          <a:lstStyle/>
          <a:p>
            <a:fld id="{8A64CDDE-8869-491B-9FC1-07CE1B50F1D4}" type="datetimeFigureOut">
              <a:rPr lang="en-US" smtClean="0"/>
              <a:t>4/30/2015</a:t>
            </a:fld>
            <a:endParaRPr lang="en-US"/>
          </a:p>
        </p:txBody>
      </p:sp>
      <p:sp>
        <p:nvSpPr>
          <p:cNvPr id="5" name="Footer Placeholder 4"/>
          <p:cNvSpPr>
            <a:spLocks noGrp="1"/>
          </p:cNvSpPr>
          <p:nvPr>
            <p:ph type="ftr" sz="quarter" idx="11"/>
          </p:nvPr>
        </p:nvSpPr>
        <p:spPr>
          <a:xfrm>
            <a:off x="4119583" y="6482889"/>
            <a:ext cx="4197310" cy="372394"/>
          </a:xfrm>
          <a:prstGeom prst="rect">
            <a:avLst/>
          </a:prstGeom>
        </p:spPr>
        <p:txBody>
          <a:bodyPr/>
          <a:lstStyle/>
          <a:p>
            <a:endParaRPr lang="en-US"/>
          </a:p>
        </p:txBody>
      </p:sp>
      <p:sp>
        <p:nvSpPr>
          <p:cNvPr id="6" name="Slide Number Placeholder 5"/>
          <p:cNvSpPr>
            <a:spLocks noGrp="1"/>
          </p:cNvSpPr>
          <p:nvPr>
            <p:ph type="sldNum" sz="quarter" idx="12"/>
          </p:nvPr>
        </p:nvSpPr>
        <p:spPr>
          <a:xfrm>
            <a:off x="8783260" y="6482889"/>
            <a:ext cx="2798207" cy="372394"/>
          </a:xfrm>
          <a:prstGeom prst="rect">
            <a:avLst/>
          </a:prstGeom>
        </p:spPr>
        <p:txBody>
          <a:bodyPr/>
          <a:lstStyle/>
          <a:p>
            <a:fld id="{2D1CB12D-A630-4C77-BBA4-AFDE27E41A92}" type="slidenum">
              <a:rPr lang="en-US" smtClean="0"/>
              <a:t>‹#›</a:t>
            </a:fld>
            <a:endParaRPr lang="en-US"/>
          </a:p>
        </p:txBody>
      </p:sp>
    </p:spTree>
    <p:extLst>
      <p:ext uri="{BB962C8B-B14F-4D97-AF65-F5344CB8AC3E}">
        <p14:creationId xmlns:p14="http://schemas.microsoft.com/office/powerpoint/2010/main" val="11852475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55008" y="6482889"/>
            <a:ext cx="2798207" cy="372394"/>
          </a:xfrm>
          <a:prstGeom prst="rect">
            <a:avLst/>
          </a:prstGeom>
        </p:spPr>
        <p:txBody>
          <a:bodyPr/>
          <a:lstStyle/>
          <a:p>
            <a:fld id="{8A64CDDE-8869-491B-9FC1-07CE1B50F1D4}" type="datetimeFigureOut">
              <a:rPr lang="en-US" smtClean="0"/>
              <a:t>4/30/2015</a:t>
            </a:fld>
            <a:endParaRPr lang="en-US"/>
          </a:p>
        </p:txBody>
      </p:sp>
      <p:sp>
        <p:nvSpPr>
          <p:cNvPr id="4" name="Footer Placeholder 3"/>
          <p:cNvSpPr>
            <a:spLocks noGrp="1"/>
          </p:cNvSpPr>
          <p:nvPr>
            <p:ph type="ftr" sz="quarter" idx="11"/>
          </p:nvPr>
        </p:nvSpPr>
        <p:spPr>
          <a:xfrm>
            <a:off x="4119583" y="6482889"/>
            <a:ext cx="4197310" cy="372394"/>
          </a:xfrm>
          <a:prstGeom prst="rect">
            <a:avLst/>
          </a:prstGeom>
        </p:spPr>
        <p:txBody>
          <a:bodyPr/>
          <a:lstStyle/>
          <a:p>
            <a:endParaRPr lang="en-US"/>
          </a:p>
        </p:txBody>
      </p:sp>
      <p:sp>
        <p:nvSpPr>
          <p:cNvPr id="5" name="Slide Number Placeholder 4"/>
          <p:cNvSpPr>
            <a:spLocks noGrp="1"/>
          </p:cNvSpPr>
          <p:nvPr>
            <p:ph type="sldNum" sz="quarter" idx="12"/>
          </p:nvPr>
        </p:nvSpPr>
        <p:spPr>
          <a:xfrm>
            <a:off x="8783260" y="6482889"/>
            <a:ext cx="2798207" cy="372394"/>
          </a:xfrm>
          <a:prstGeom prst="rect">
            <a:avLst/>
          </a:prstGeom>
        </p:spPr>
        <p:txBody>
          <a:bodyPr/>
          <a:lstStyle/>
          <a:p>
            <a:fld id="{2D1CB12D-A630-4C77-BBA4-AFDE27E41A92}" type="slidenum">
              <a:rPr lang="en-US" smtClean="0"/>
              <a:t>‹#›</a:t>
            </a:fld>
            <a:endParaRPr lang="en-US"/>
          </a:p>
        </p:txBody>
      </p:sp>
    </p:spTree>
    <p:extLst>
      <p:ext uri="{BB962C8B-B14F-4D97-AF65-F5344CB8AC3E}">
        <p14:creationId xmlns:p14="http://schemas.microsoft.com/office/powerpoint/2010/main" val="13321608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
        <p:nvSpPr>
          <p:cNvPr id="3"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239553520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26782781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199524214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11486498"/>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smtClean="0"/>
              <a:t>Click to edit Master text styles</a:t>
            </a:r>
          </a:p>
        </p:txBody>
      </p:sp>
    </p:spTree>
    <p:extLst>
      <p:ext uri="{BB962C8B-B14F-4D97-AF65-F5344CB8AC3E}">
        <p14:creationId xmlns:p14="http://schemas.microsoft.com/office/powerpoint/2010/main" val="913385932"/>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smtClean="0"/>
              <a:t>Click to edit Master title style</a:t>
            </a:r>
            <a:endParaRPr lang="en-US" dirty="0"/>
          </a:p>
        </p:txBody>
      </p:sp>
    </p:spTree>
    <p:extLst>
      <p:ext uri="{BB962C8B-B14F-4D97-AF65-F5344CB8AC3E}">
        <p14:creationId xmlns:p14="http://schemas.microsoft.com/office/powerpoint/2010/main" val="2411237276"/>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83148" y="1668463"/>
            <a:ext cx="2743200" cy="5029200"/>
          </a:xfrm>
        </p:spPr>
        <p:txBody>
          <a:bodyPr>
            <a:noAutofit/>
          </a:bodyPr>
          <a:lstStyle>
            <a:lvl1pPr marL="342900" indent="-34290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3863234108"/>
      </p:ext>
    </p:extLst>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marL="0" indent="0">
              <a:lnSpc>
                <a:spcPct val="95000"/>
              </a:lnSpc>
              <a:spcBef>
                <a:spcPts val="0"/>
              </a:spcBef>
              <a:spcAft>
                <a:spcPts val="1632"/>
              </a:spcAft>
              <a:buNone/>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892079548"/>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None/>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82653773"/>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Font typeface="Arial" panose="020B0604020202020204" pitchFamily="34" charset="0"/>
              <a:buNone/>
              <a:defRPr lang="en-US" sz="3600" kern="1200" dirty="0" smtClean="0">
                <a:gradFill>
                  <a:gsLst>
                    <a:gs pos="1299">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smtClean="0"/>
              <a:t>Click to edit Master title style</a:t>
            </a:r>
            <a:endParaRPr lang="en-US" dirty="0"/>
          </a:p>
        </p:txBody>
      </p:sp>
    </p:spTree>
    <p:extLst>
      <p:ext uri="{BB962C8B-B14F-4D97-AF65-F5344CB8AC3E}">
        <p14:creationId xmlns:p14="http://schemas.microsoft.com/office/powerpoint/2010/main" val="3528694502"/>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84200" indent="-2413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71441" indent="-3429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smtClean="0"/>
              <a:t>Click to edit Master text styles</a:t>
            </a:r>
          </a:p>
          <a:p>
            <a:pPr marL="0" lvl="1" indent="0" algn="l" defTabSz="914166" rtl="0" eaLnBrk="1" latinLnBrk="0" hangingPunct="1">
              <a:spcBef>
                <a:spcPct val="20000"/>
              </a:spcBef>
              <a:spcAft>
                <a:spcPts val="816"/>
              </a:spcAft>
              <a:buFont typeface="Arial" pitchFamily="34" charset="0"/>
              <a:buNone/>
            </a:pPr>
            <a:r>
              <a:rPr lang="en-US" smtClean="0"/>
              <a:t>Second level</a:t>
            </a:r>
          </a:p>
          <a:p>
            <a:pPr marL="0" lvl="2" indent="0" algn="l" defTabSz="914166" rtl="0" eaLnBrk="1" latinLnBrk="0" hangingPunct="1">
              <a:spcBef>
                <a:spcPct val="20000"/>
              </a:spcBef>
              <a:spcAft>
                <a:spcPts val="816"/>
              </a:spcAft>
              <a:buFont typeface="Arial" pitchFamily="34" charset="0"/>
              <a:buNone/>
            </a:pPr>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27148594"/>
      </p:ext>
    </p:extLst>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p:bg bwMode="gray">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99808156"/>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41704966"/>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1201005650"/>
      </p:ext>
    </p:extLst>
  </p:cSld>
  <p:clrMapOvr>
    <a:masterClrMapping/>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losing logo slide">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74638" y="6294476"/>
            <a:ext cx="11887199" cy="403187"/>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404040"/>
                    </a:gs>
                    <a:gs pos="100000">
                      <a:srgbClr val="404040"/>
                    </a:gs>
                  </a:gsLst>
                  <a:lin ang="5400000" scaled="0"/>
                </a:gradFill>
                <a:cs typeface="Segoe UI" pitchFamily="34" charset="0"/>
              </a:rPr>
              <a:t>© </a:t>
            </a:r>
            <a:r>
              <a:rPr lang="en-US" sz="700" dirty="0" smtClean="0">
                <a:gradFill>
                  <a:gsLst>
                    <a:gs pos="0">
                      <a:srgbClr val="404040"/>
                    </a:gs>
                    <a:gs pos="100000">
                      <a:srgbClr val="404040"/>
                    </a:gs>
                  </a:gsLst>
                  <a:lin ang="5400000" scaled="0"/>
                </a:gradFill>
                <a:cs typeface="Segoe UI" pitchFamily="34" charset="0"/>
              </a:rPr>
              <a:t>2015 </a:t>
            </a:r>
            <a:r>
              <a:rPr lang="en-US" sz="700" dirty="0">
                <a:gradFill>
                  <a:gsLst>
                    <a:gs pos="0">
                      <a:srgbClr val="404040"/>
                    </a:gs>
                    <a:gs pos="100000">
                      <a:srgbClr val="404040"/>
                    </a:gs>
                  </a:gsLst>
                  <a:lin ang="5400000" scaled="0"/>
                </a:gradFill>
                <a:cs typeface="Segoe UI" pitchFamily="34" charset="0"/>
              </a:rPr>
              <a:t>Microsoft Corporation. All rights reserved. </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9232" y="3147122"/>
            <a:ext cx="3291840" cy="701671"/>
          </a:xfrm>
          <a:prstGeom prst="rect">
            <a:avLst/>
          </a:prstGeom>
        </p:spPr>
      </p:pic>
    </p:spTree>
    <p:extLst>
      <p:ext uri="{BB962C8B-B14F-4D97-AF65-F5344CB8AC3E}">
        <p14:creationId xmlns:p14="http://schemas.microsoft.com/office/powerpoint/2010/main" val="3771718457"/>
      </p:ext>
    </p:extLst>
  </p:cSld>
  <p:clrMapOvr>
    <a:masterClrMapping/>
  </p:clrMapOvr>
  <p:transition>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979329604"/>
      </p:ext>
    </p:extLst>
  </p:cSld>
  <p:clrMapOvr>
    <a:masterClrMapping/>
  </p:clrMapOvr>
  <p:transition>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956182873"/>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lack Notes slide Layout No Bar">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57500556"/>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55008" y="6482889"/>
            <a:ext cx="2798207" cy="372394"/>
          </a:xfrm>
          <a:prstGeom prst="rect">
            <a:avLst/>
          </a:prstGeom>
        </p:spPr>
        <p:txBody>
          <a:bodyPr/>
          <a:lstStyle/>
          <a:p>
            <a:fld id="{8A64CDDE-8869-491B-9FC1-07CE1B50F1D4}" type="datetimeFigureOut">
              <a:rPr lang="en-US" smtClean="0">
                <a:solidFill>
                  <a:srgbClr val="404040"/>
                </a:solidFill>
              </a:rPr>
              <a:pPr/>
              <a:t>4/30/2015</a:t>
            </a:fld>
            <a:endParaRPr lang="en-US">
              <a:solidFill>
                <a:srgbClr val="404040"/>
              </a:solidFill>
            </a:endParaRPr>
          </a:p>
        </p:txBody>
      </p:sp>
      <p:sp>
        <p:nvSpPr>
          <p:cNvPr id="4" name="Footer Placeholder 3"/>
          <p:cNvSpPr>
            <a:spLocks noGrp="1"/>
          </p:cNvSpPr>
          <p:nvPr>
            <p:ph type="ftr" sz="quarter" idx="11"/>
          </p:nvPr>
        </p:nvSpPr>
        <p:spPr>
          <a:xfrm>
            <a:off x="4119583" y="6482889"/>
            <a:ext cx="4197310" cy="372394"/>
          </a:xfrm>
          <a:prstGeom prst="rect">
            <a:avLst/>
          </a:prstGeom>
        </p:spPr>
        <p:txBody>
          <a:bodyPr/>
          <a:lstStyle/>
          <a:p>
            <a:endParaRPr lang="en-US">
              <a:solidFill>
                <a:srgbClr val="404040"/>
              </a:solidFill>
            </a:endParaRPr>
          </a:p>
        </p:txBody>
      </p:sp>
      <p:sp>
        <p:nvSpPr>
          <p:cNvPr id="5" name="Slide Number Placeholder 4"/>
          <p:cNvSpPr>
            <a:spLocks noGrp="1"/>
          </p:cNvSpPr>
          <p:nvPr>
            <p:ph type="sldNum" sz="quarter" idx="12"/>
          </p:nvPr>
        </p:nvSpPr>
        <p:spPr>
          <a:xfrm>
            <a:off x="8783260" y="6482889"/>
            <a:ext cx="2798207" cy="372394"/>
          </a:xfrm>
          <a:prstGeom prst="rect">
            <a:avLst/>
          </a:prstGeom>
        </p:spPr>
        <p:txBody>
          <a:bodyPr/>
          <a:lstStyle/>
          <a:p>
            <a:fld id="{2D1CB12D-A630-4C77-BBA4-AFDE27E41A92}" type="slidenum">
              <a:rPr lang="en-US" smtClean="0">
                <a:solidFill>
                  <a:srgbClr val="404040"/>
                </a:solidFill>
              </a:rPr>
              <a:pPr/>
              <a:t>‹#›</a:t>
            </a:fld>
            <a:endParaRPr lang="en-US">
              <a:solidFill>
                <a:srgbClr val="404040"/>
              </a:solidFill>
            </a:endParaRPr>
          </a:p>
        </p:txBody>
      </p:sp>
    </p:spTree>
    <p:extLst>
      <p:ext uri="{BB962C8B-B14F-4D97-AF65-F5344CB8AC3E}">
        <p14:creationId xmlns:p14="http://schemas.microsoft.com/office/powerpoint/2010/main" val="1265053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smtClean="0"/>
              <a:t>Click to edit Master text styles</a:t>
            </a:r>
          </a:p>
        </p:txBody>
      </p:sp>
    </p:spTree>
    <p:extLst>
      <p:ext uri="{BB962C8B-B14F-4D97-AF65-F5344CB8AC3E}">
        <p14:creationId xmlns:p14="http://schemas.microsoft.com/office/powerpoint/2010/main" val="3792484346"/>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smtClean="0"/>
              <a:t>Click to edit Master title style</a:t>
            </a:r>
            <a:endParaRPr lang="en-US" dirty="0"/>
          </a:p>
        </p:txBody>
      </p:sp>
    </p:spTree>
    <p:extLst>
      <p:ext uri="{BB962C8B-B14F-4D97-AF65-F5344CB8AC3E}">
        <p14:creationId xmlns:p14="http://schemas.microsoft.com/office/powerpoint/2010/main" val="2611748254"/>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83148" y="1668463"/>
            <a:ext cx="2743200" cy="5029200"/>
          </a:xfrm>
        </p:spPr>
        <p:txBody>
          <a:bodyPr>
            <a:noAutofit/>
          </a:bodyPr>
          <a:lstStyle>
            <a:lvl1pPr marL="342900" indent="-34290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1281390374"/>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marL="0" indent="0">
              <a:lnSpc>
                <a:spcPct val="95000"/>
              </a:lnSpc>
              <a:spcBef>
                <a:spcPts val="0"/>
              </a:spcBef>
              <a:spcAft>
                <a:spcPts val="1632"/>
              </a:spcAft>
              <a:buNone/>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4206287181"/>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None/>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87928033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Font typeface="Arial" panose="020B0604020202020204" pitchFamily="34" charset="0"/>
              <a:buNone/>
              <a:defRPr lang="en-US" sz="3600" kern="1200" dirty="0" smtClean="0">
                <a:gradFill>
                  <a:gsLst>
                    <a:gs pos="1299">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smtClean="0"/>
              <a:t>Click to edit Master title style</a:t>
            </a:r>
            <a:endParaRPr lang="en-US" dirty="0"/>
          </a:p>
        </p:txBody>
      </p:sp>
    </p:spTree>
    <p:extLst>
      <p:ext uri="{BB962C8B-B14F-4D97-AF65-F5344CB8AC3E}">
        <p14:creationId xmlns:p14="http://schemas.microsoft.com/office/powerpoint/2010/main" val="3652874421"/>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theme" Target="../theme/theme2.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slideLayout" Target="../slideLayouts/slideLayout35.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19" Type="http://schemas.openxmlformats.org/officeDocument/2006/relationships/image" Target="../media/image1.png"/><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20"/>
          <a:stretch>
            <a:fillRect/>
          </a:stretch>
        </p:blipFill>
        <p:spPr>
          <a:xfrm rot="5400000">
            <a:off x="9393899" y="3050513"/>
            <a:ext cx="6995160" cy="894134"/>
          </a:xfrm>
          <a:prstGeom prst="rect">
            <a:avLst/>
          </a:prstGeom>
        </p:spPr>
      </p:pic>
    </p:spTree>
    <p:extLst>
      <p:ext uri="{BB962C8B-B14F-4D97-AF65-F5344CB8AC3E}">
        <p14:creationId xmlns:p14="http://schemas.microsoft.com/office/powerpoint/2010/main" val="3588427678"/>
      </p:ext>
    </p:extLst>
  </p:cSld>
  <p:clrMap bg1="lt1" tx1="dk1" bg2="lt2" tx2="dk2" accent1="accent1" accent2="accent2" accent3="accent3" accent4="accent4" accent5="accent5" accent6="accent6" hlink="hlink" folHlink="folHlink"/>
  <p:sldLayoutIdLst>
    <p:sldLayoutId id="2147484264" r:id="rId1"/>
    <p:sldLayoutId id="2147484265" r:id="rId2"/>
    <p:sldLayoutId id="2147484266" r:id="rId3"/>
    <p:sldLayoutId id="2147484267" r:id="rId4"/>
    <p:sldLayoutId id="2147484268" r:id="rId5"/>
    <p:sldLayoutId id="2147484269" r:id="rId6"/>
    <p:sldLayoutId id="2147484270" r:id="rId7"/>
    <p:sldLayoutId id="2147484271" r:id="rId8"/>
    <p:sldLayoutId id="2147484272" r:id="rId9"/>
    <p:sldLayoutId id="2147484273" r:id="rId10"/>
    <p:sldLayoutId id="2147484274" r:id="rId11"/>
    <p:sldLayoutId id="2147484275" r:id="rId12"/>
    <p:sldLayoutId id="2147484276" r:id="rId13"/>
    <p:sldLayoutId id="2147484277" r:id="rId14"/>
    <p:sldLayoutId id="2147484263" r:id="rId15"/>
    <p:sldLayoutId id="2147484307" r:id="rId16"/>
    <p:sldLayoutId id="2147484327" r:id="rId17"/>
    <p:sldLayoutId id="2147484328" r:id="rId18"/>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19"/>
          <a:stretch>
            <a:fillRect/>
          </a:stretch>
        </p:blipFill>
        <p:spPr>
          <a:xfrm rot="5400000">
            <a:off x="9393899" y="3050513"/>
            <a:ext cx="6995160" cy="894134"/>
          </a:xfrm>
          <a:prstGeom prst="rect">
            <a:avLst/>
          </a:prstGeom>
        </p:spPr>
      </p:pic>
    </p:spTree>
    <p:extLst>
      <p:ext uri="{BB962C8B-B14F-4D97-AF65-F5344CB8AC3E}">
        <p14:creationId xmlns:p14="http://schemas.microsoft.com/office/powerpoint/2010/main" val="2920342867"/>
      </p:ext>
    </p:extLst>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 id="2147484320" r:id="rId12"/>
    <p:sldLayoutId id="2147484321" r:id="rId13"/>
    <p:sldLayoutId id="2147484322" r:id="rId14"/>
    <p:sldLayoutId id="2147484323" r:id="rId15"/>
    <p:sldLayoutId id="2147484324" r:id="rId16"/>
    <p:sldLayoutId id="2147484326" r:id="rId17"/>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3.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Layout" Target="../diagrams/layout7.xml"/><Relationship Id="rId3" Type="http://schemas.openxmlformats.org/officeDocument/2006/relationships/diagramLayout" Target="../diagrams/layout5.xml"/><Relationship Id="rId7" Type="http://schemas.openxmlformats.org/officeDocument/2006/relationships/diagramData" Target="../diagrams/data6.xml"/><Relationship Id="rId12" Type="http://schemas.openxmlformats.org/officeDocument/2006/relationships/diagramData" Target="../diagrams/data7.xml"/><Relationship Id="rId2" Type="http://schemas.openxmlformats.org/officeDocument/2006/relationships/diagramData" Target="../diagrams/data5.xml"/><Relationship Id="rId16" Type="http://schemas.microsoft.com/office/2007/relationships/diagramDrawing" Target="../diagrams/drawing7.xml"/><Relationship Id="rId1" Type="http://schemas.openxmlformats.org/officeDocument/2006/relationships/slideLayout" Target="../slideLayouts/slideLayout3.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5" Type="http://schemas.openxmlformats.org/officeDocument/2006/relationships/diagramColors" Target="../diagrams/colors7.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http://amd-dev.wpengine.netdna-cdn.com/wordpress/media/2012/10/D3D12-A-new-meaning-for-efficiency-and-performance.ppsx" TargetMode="External"/><Relationship Id="rId7" Type="http://schemas.openxmlformats.org/officeDocument/2006/relationships/hyperlink" Target="http://channel9.msdn.com/Events/Build/2014/3-564" TargetMode="External"/><Relationship Id="rId2" Type="http://schemas.openxmlformats.org/officeDocument/2006/relationships/hyperlink" Target="http://channel9.msdn.com/Events/GDC/GDC-2015/Advanced-DirectX12-Graphics-and-Performance" TargetMode="External"/><Relationship Id="rId1" Type="http://schemas.openxmlformats.org/officeDocument/2006/relationships/slideLayout" Target="../slideLayouts/slideLayout3.xml"/><Relationship Id="rId6" Type="http://schemas.openxmlformats.org/officeDocument/2006/relationships/hyperlink" Target="https://intel.lanyonevents.com/sf14/connect/sessionDetail.ww?SESSION_ID=1315" TargetMode="External"/><Relationship Id="rId5" Type="http://schemas.openxmlformats.org/officeDocument/2006/relationships/hyperlink" Target="http://channel9.msdn.com/Events/GDC/GDC-2015/Better-Power-Better-Performance-Your-Game-on-DirectX12" TargetMode="External"/><Relationship Id="rId4" Type="http://schemas.openxmlformats.org/officeDocument/2006/relationships/hyperlink" Target="http://channel9.msdn.com/Events/GDC/GDC-2015/Solve-the-Tough-Graphics-Problems-with-your-Game-Using-DirectX-Tools"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blogs.msdn.com/b/vcblog/" TargetMode="External"/><Relationship Id="rId2" Type="http://schemas.openxmlformats.org/officeDocument/2006/relationships/hyperlink" Target="http://www.visualstudio.com/downloads/visual-studio-2015-downloads-vs" TargetMode="External"/><Relationship Id="rId1" Type="http://schemas.openxmlformats.org/officeDocument/2006/relationships/slideLayout" Target="../slideLayouts/slideLayout3.xml"/><Relationship Id="rId6" Type="http://schemas.openxmlformats.org/officeDocument/2006/relationships/hyperlink" Target="http://1drv.ms/1dgelm6" TargetMode="External"/><Relationship Id="rId5" Type="http://schemas.openxmlformats.org/officeDocument/2006/relationships/hyperlink" Target="https://msdn.microsoft.com/en-us/library/dn903821(v=vs.85).aspx" TargetMode="External"/><Relationship Id="rId4" Type="http://schemas.openxmlformats.org/officeDocument/2006/relationships/hyperlink" Target="http://blogs.msdn.com/b/directx/"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56718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a:spLocks noGrp="1"/>
          </p:cNvSpPr>
          <p:nvPr>
            <p:ph type="body" sz="quarter" idx="10"/>
          </p:nvPr>
        </p:nvSpPr>
        <p:spPr>
          <a:xfrm>
            <a:off x="274638" y="1212850"/>
            <a:ext cx="11887200" cy="5355312"/>
          </a:xfrm>
        </p:spPr>
        <p:txBody>
          <a:bodyPr/>
          <a:lstStyle/>
          <a:p>
            <a:endParaRPr lang="en-US" dirty="0" smtClean="0"/>
          </a:p>
          <a:p>
            <a:r>
              <a:rPr lang="en-US" dirty="0" smtClean="0"/>
              <a:t>DirectX </a:t>
            </a:r>
            <a:r>
              <a:rPr lang="en-US" dirty="0"/>
              <a:t>12 improves game performance</a:t>
            </a:r>
          </a:p>
          <a:p>
            <a:pPr lvl="1"/>
            <a:r>
              <a:rPr lang="en-US" dirty="0"/>
              <a:t>Parallelizes command list building and execution across CPUs</a:t>
            </a:r>
          </a:p>
          <a:p>
            <a:pPr lvl="1"/>
            <a:r>
              <a:rPr lang="en-US" dirty="0"/>
              <a:t>Coordinates workload across multiple GPU engines</a:t>
            </a:r>
          </a:p>
          <a:p>
            <a:pPr lvl="1"/>
            <a:r>
              <a:rPr lang="en-US" dirty="0" smtClean="0"/>
              <a:t>Improves </a:t>
            </a:r>
            <a:r>
              <a:rPr lang="en-US" dirty="0"/>
              <a:t>memory efficiency and reduces memory fragmentation</a:t>
            </a:r>
          </a:p>
          <a:p>
            <a:pPr lvl="1"/>
            <a:r>
              <a:rPr lang="en-US" dirty="0"/>
              <a:t>Improves frame rate stability with object </a:t>
            </a:r>
            <a:r>
              <a:rPr lang="en-US" dirty="0" smtClean="0"/>
              <a:t>caching</a:t>
            </a:r>
            <a:endParaRPr lang="en-US" dirty="0"/>
          </a:p>
          <a:p>
            <a:r>
              <a:rPr lang="en-US" dirty="0"/>
              <a:t>DirectX 12 releases creativity</a:t>
            </a:r>
          </a:p>
          <a:p>
            <a:pPr lvl="1"/>
            <a:r>
              <a:rPr lang="en-US" dirty="0"/>
              <a:t>Enables direct hardware control and more game-specific </a:t>
            </a:r>
            <a:r>
              <a:rPr lang="en-US" dirty="0" smtClean="0"/>
              <a:t>optimizations</a:t>
            </a:r>
            <a:endParaRPr lang="en-US" dirty="0"/>
          </a:p>
          <a:p>
            <a:r>
              <a:rPr lang="en-US" dirty="0"/>
              <a:t>DirectX 12 maximizes rendering code sharing between PC and Xbox</a:t>
            </a:r>
          </a:p>
        </p:txBody>
      </p:sp>
      <p:pic>
        <p:nvPicPr>
          <p:cNvPr id="5" name="Picture 2" descr="\\dx12\share\MS_Internal\jianyelu\c\Snail\build\logo\Snail_logo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6050" y="-1129795"/>
            <a:ext cx="7330178" cy="421657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Snail Games and DirectX 12</a:t>
            </a:r>
            <a:endParaRPr lang="en-US" dirty="0"/>
          </a:p>
        </p:txBody>
      </p:sp>
    </p:spTree>
    <p:extLst>
      <p:ext uri="{BB962C8B-B14F-4D97-AF65-F5344CB8AC3E}">
        <p14:creationId xmlns:p14="http://schemas.microsoft.com/office/powerpoint/2010/main" val="38916177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Multiadapter</a:t>
            </a:r>
            <a:endParaRPr lang="en-US" dirty="0"/>
          </a:p>
        </p:txBody>
      </p:sp>
      <p:sp>
        <p:nvSpPr>
          <p:cNvPr id="3" name="Text Placeholder 2"/>
          <p:cNvSpPr>
            <a:spLocks noGrp="1"/>
          </p:cNvSpPr>
          <p:nvPr>
            <p:ph type="body" idx="1"/>
          </p:nvPr>
        </p:nvSpPr>
        <p:spPr/>
        <p:txBody>
          <a:bodyPr/>
          <a:lstStyle/>
          <a:p>
            <a:r>
              <a:rPr lang="en-US" dirty="0" smtClean="0"/>
              <a:t>Direct3D 12 API Feature</a:t>
            </a:r>
            <a:endParaRPr lang="en-US" dirty="0"/>
          </a:p>
        </p:txBody>
      </p:sp>
    </p:spTree>
    <p:extLst>
      <p:ext uri="{BB962C8B-B14F-4D97-AF65-F5344CB8AC3E}">
        <p14:creationId xmlns:p14="http://schemas.microsoft.com/office/powerpoint/2010/main" val="33071577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3188565"/>
          </a:xfrm>
        </p:spPr>
        <p:txBody>
          <a:bodyPr/>
          <a:lstStyle/>
          <a:p>
            <a:r>
              <a:rPr lang="en-US" dirty="0" smtClean="0"/>
              <a:t>Same experience and guidance as Direct3D 11</a:t>
            </a:r>
          </a:p>
          <a:p>
            <a:pPr lvl="1"/>
            <a:r>
              <a:rPr lang="en-US" dirty="0" smtClean="0"/>
              <a:t>Reduce cross-frame dependencies</a:t>
            </a:r>
          </a:p>
          <a:p>
            <a:pPr lvl="1"/>
            <a:r>
              <a:rPr lang="en-US" dirty="0" smtClean="0"/>
              <a:t>Use </a:t>
            </a:r>
            <a:r>
              <a:rPr lang="en-US" dirty="0" err="1" smtClean="0"/>
              <a:t>multibuffer</a:t>
            </a:r>
            <a:r>
              <a:rPr lang="en-US" dirty="0" smtClean="0"/>
              <a:t> </a:t>
            </a:r>
            <a:r>
              <a:rPr lang="en-US" dirty="0" err="1" smtClean="0"/>
              <a:t>swapchains</a:t>
            </a:r>
            <a:r>
              <a:rPr lang="en-US" dirty="0" smtClean="0"/>
              <a:t> to allow AFR parallelism</a:t>
            </a:r>
          </a:p>
          <a:p>
            <a:pPr lvl="1"/>
            <a:r>
              <a:rPr lang="en-US" dirty="0" smtClean="0"/>
              <a:t>Work with hardware vendors to profile and optimize </a:t>
            </a:r>
            <a:r>
              <a:rPr lang="en-US" dirty="0" err="1" smtClean="0"/>
              <a:t>multiadapter</a:t>
            </a:r>
            <a:r>
              <a:rPr lang="en-US" dirty="0" smtClean="0"/>
              <a:t> experience</a:t>
            </a:r>
          </a:p>
          <a:p>
            <a:r>
              <a:rPr lang="en-US" dirty="0" smtClean="0"/>
              <a:t>Windows 10 supports implicit </a:t>
            </a:r>
            <a:r>
              <a:rPr lang="en-US" dirty="0" err="1" smtClean="0"/>
              <a:t>multiadapter</a:t>
            </a:r>
            <a:r>
              <a:rPr lang="en-US" dirty="0" smtClean="0"/>
              <a:t> in windowed mode </a:t>
            </a:r>
            <a:r>
              <a:rPr lang="en-US" dirty="0" err="1" smtClean="0"/>
              <a:t>swapchains</a:t>
            </a:r>
            <a:endParaRPr lang="en-US" dirty="0" smtClean="0"/>
          </a:p>
        </p:txBody>
      </p:sp>
      <p:sp>
        <p:nvSpPr>
          <p:cNvPr id="3" name="Title 2"/>
          <p:cNvSpPr>
            <a:spLocks noGrp="1"/>
          </p:cNvSpPr>
          <p:nvPr>
            <p:ph type="title"/>
          </p:nvPr>
        </p:nvSpPr>
        <p:spPr/>
        <p:txBody>
          <a:bodyPr/>
          <a:lstStyle/>
          <a:p>
            <a:r>
              <a:rPr lang="en-US" dirty="0"/>
              <a:t>Implicit </a:t>
            </a:r>
            <a:r>
              <a:rPr lang="en-US" dirty="0" err="1" smtClean="0"/>
              <a:t>Multiadapter</a:t>
            </a:r>
            <a:endParaRPr lang="en-US" dirty="0"/>
          </a:p>
        </p:txBody>
      </p:sp>
    </p:spTree>
    <p:extLst>
      <p:ext uri="{BB962C8B-B14F-4D97-AF65-F5344CB8AC3E}">
        <p14:creationId xmlns:p14="http://schemas.microsoft.com/office/powerpoint/2010/main" val="21147387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&amp; Tech Demo: Witch</a:t>
            </a:r>
            <a:endParaRPr lang="en-US" dirty="0"/>
          </a:p>
        </p:txBody>
      </p:sp>
      <p:sp>
        <p:nvSpPr>
          <p:cNvPr id="3" name="Text Placeholder 2"/>
          <p:cNvSpPr>
            <a:spLocks noGrp="1"/>
          </p:cNvSpPr>
          <p:nvPr>
            <p:ph type="body" idx="1"/>
          </p:nvPr>
        </p:nvSpPr>
        <p:spPr/>
        <p:txBody>
          <a:bodyPr/>
          <a:lstStyle/>
          <a:p>
            <a:r>
              <a:rPr lang="en-US" dirty="0" smtClean="0"/>
              <a:t>Square </a:t>
            </a:r>
            <a:r>
              <a:rPr lang="en-US" dirty="0" err="1" smtClean="0"/>
              <a:t>Enix</a:t>
            </a:r>
            <a:endParaRPr lang="en-US" dirty="0"/>
          </a:p>
        </p:txBody>
      </p:sp>
      <p:pic>
        <p:nvPicPr>
          <p:cNvPr id="4" name="Picture 3"/>
          <p:cNvPicPr>
            <a:picLocks noChangeAspect="1"/>
          </p:cNvPicPr>
          <p:nvPr/>
        </p:nvPicPr>
        <p:blipFill>
          <a:blip r:embed="rId2"/>
          <a:stretch>
            <a:fillRect/>
          </a:stretch>
        </p:blipFill>
        <p:spPr>
          <a:xfrm>
            <a:off x="4465637" y="982662"/>
            <a:ext cx="7239000" cy="904875"/>
          </a:xfrm>
          <a:prstGeom prst="rect">
            <a:avLst/>
          </a:prstGeom>
        </p:spPr>
      </p:pic>
    </p:spTree>
    <p:extLst>
      <p:ext uri="{BB962C8B-B14F-4D97-AF65-F5344CB8AC3E}">
        <p14:creationId xmlns:p14="http://schemas.microsoft.com/office/powerpoint/2010/main" val="40489616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&amp; Tech Demo: Witch Developer Experience</a:t>
            </a:r>
            <a:endParaRPr lang="en-US" dirty="0"/>
          </a:p>
        </p:txBody>
      </p:sp>
      <p:sp>
        <p:nvSpPr>
          <p:cNvPr id="3" name="Text Placeholder 2"/>
          <p:cNvSpPr>
            <a:spLocks noGrp="1"/>
          </p:cNvSpPr>
          <p:nvPr>
            <p:ph type="body" idx="1"/>
          </p:nvPr>
        </p:nvSpPr>
        <p:spPr/>
        <p:txBody>
          <a:bodyPr/>
          <a:lstStyle/>
          <a:p>
            <a:r>
              <a:rPr lang="en-US" dirty="0" smtClean="0"/>
              <a:t>Ivan </a:t>
            </a:r>
            <a:r>
              <a:rPr lang="en-US" dirty="0" err="1" smtClean="0"/>
              <a:t>Gavrenkov</a:t>
            </a:r>
            <a:r>
              <a:rPr lang="en-US" dirty="0" smtClean="0"/>
              <a:t> - Square </a:t>
            </a:r>
            <a:r>
              <a:rPr lang="en-US" dirty="0" err="1" smtClean="0"/>
              <a:t>Enix</a:t>
            </a:r>
            <a:endParaRPr lang="en-US" dirty="0"/>
          </a:p>
        </p:txBody>
      </p:sp>
      <p:pic>
        <p:nvPicPr>
          <p:cNvPr id="4" name="Picture 3"/>
          <p:cNvPicPr>
            <a:picLocks noChangeAspect="1"/>
          </p:cNvPicPr>
          <p:nvPr/>
        </p:nvPicPr>
        <p:blipFill>
          <a:blip r:embed="rId2"/>
          <a:stretch>
            <a:fillRect/>
          </a:stretch>
        </p:blipFill>
        <p:spPr>
          <a:xfrm>
            <a:off x="4465637" y="982662"/>
            <a:ext cx="7239000" cy="904875"/>
          </a:xfrm>
          <a:prstGeom prst="rect">
            <a:avLst/>
          </a:prstGeom>
        </p:spPr>
      </p:pic>
    </p:spTree>
    <p:extLst>
      <p:ext uri="{BB962C8B-B14F-4D97-AF65-F5344CB8AC3E}">
        <p14:creationId xmlns:p14="http://schemas.microsoft.com/office/powerpoint/2010/main" val="914145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74638" y="1212850"/>
            <a:ext cx="11887200" cy="6426375"/>
          </a:xfrm>
        </p:spPr>
        <p:txBody>
          <a:bodyPr/>
          <a:lstStyle/>
          <a:p>
            <a:r>
              <a:rPr lang="en-US" dirty="0"/>
              <a:t>Ability to leverage all the hardware in a system</a:t>
            </a:r>
          </a:p>
          <a:p>
            <a:pPr lvl="1"/>
            <a:r>
              <a:rPr lang="en-US" dirty="0"/>
              <a:t>Parallel command generation and execution</a:t>
            </a:r>
          </a:p>
          <a:p>
            <a:pPr lvl="1"/>
            <a:r>
              <a:rPr lang="en-US" dirty="0"/>
              <a:t>Independent memory </a:t>
            </a:r>
            <a:r>
              <a:rPr lang="en-US" dirty="0" smtClean="0"/>
              <a:t>management</a:t>
            </a:r>
          </a:p>
          <a:p>
            <a:pPr lvl="1"/>
            <a:r>
              <a:rPr lang="en-US" dirty="0" smtClean="0"/>
              <a:t>Multiple GPU topologies</a:t>
            </a:r>
          </a:p>
          <a:p>
            <a:pPr lvl="2"/>
            <a:r>
              <a:rPr lang="en-US" dirty="0" smtClean="0"/>
              <a:t>Multiple discrete GPUs</a:t>
            </a:r>
          </a:p>
          <a:p>
            <a:pPr lvl="2"/>
            <a:r>
              <a:rPr lang="en-US" dirty="0" smtClean="0"/>
              <a:t>Integrated and discrete GPUs</a:t>
            </a:r>
          </a:p>
          <a:p>
            <a:r>
              <a:rPr lang="en-US" dirty="0" smtClean="0"/>
              <a:t>More </a:t>
            </a:r>
            <a:r>
              <a:rPr lang="en-US" dirty="0"/>
              <a:t>control, more capability, more performance</a:t>
            </a:r>
          </a:p>
          <a:p>
            <a:r>
              <a:rPr lang="en-US" dirty="0"/>
              <a:t>Supports custom load balancing of </a:t>
            </a:r>
            <a:r>
              <a:rPr lang="en-US" dirty="0" smtClean="0"/>
              <a:t>work</a:t>
            </a:r>
          </a:p>
          <a:p>
            <a:r>
              <a:rPr lang="en-US" dirty="0"/>
              <a:t>Two distinct API patterns</a:t>
            </a:r>
          </a:p>
          <a:p>
            <a:pPr lvl="1"/>
            <a:r>
              <a:rPr lang="en-US" sz="2800" dirty="0"/>
              <a:t>Linked GPUs</a:t>
            </a:r>
          </a:p>
          <a:p>
            <a:pPr lvl="1"/>
            <a:r>
              <a:rPr lang="en-US" sz="2800" dirty="0"/>
              <a:t>Unlinked </a:t>
            </a:r>
            <a:r>
              <a:rPr lang="en-US" sz="2800" dirty="0" smtClean="0"/>
              <a:t>GPUs</a:t>
            </a:r>
            <a:endParaRPr lang="en-US" dirty="0"/>
          </a:p>
          <a:p>
            <a:endParaRPr lang="en-US" dirty="0"/>
          </a:p>
        </p:txBody>
      </p:sp>
      <p:sp>
        <p:nvSpPr>
          <p:cNvPr id="4" name="Title 3"/>
          <p:cNvSpPr>
            <a:spLocks noGrp="1"/>
          </p:cNvSpPr>
          <p:nvPr>
            <p:ph type="title"/>
          </p:nvPr>
        </p:nvSpPr>
        <p:spPr/>
        <p:txBody>
          <a:bodyPr/>
          <a:lstStyle/>
          <a:p>
            <a:r>
              <a:rPr lang="en-US" dirty="0" smtClean="0"/>
              <a:t>Explicit </a:t>
            </a:r>
            <a:r>
              <a:rPr lang="en-US" dirty="0" err="1" smtClean="0"/>
              <a:t>Multiadapter</a:t>
            </a:r>
            <a:endParaRPr lang="en-US" dirty="0"/>
          </a:p>
        </p:txBody>
      </p:sp>
    </p:spTree>
    <p:extLst>
      <p:ext uri="{BB962C8B-B14F-4D97-AF65-F5344CB8AC3E}">
        <p14:creationId xmlns:p14="http://schemas.microsoft.com/office/powerpoint/2010/main" val="4218061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74638" y="1212850"/>
            <a:ext cx="11887200" cy="4985980"/>
          </a:xfrm>
        </p:spPr>
        <p:txBody>
          <a:bodyPr/>
          <a:lstStyle/>
          <a:p>
            <a:r>
              <a:rPr lang="en-US" dirty="0" smtClean="0"/>
              <a:t>Linked GPUs look like a single GPU with multiple command processors per engine (3D/Compute/Copy) and memory regions</a:t>
            </a:r>
          </a:p>
          <a:p>
            <a:r>
              <a:rPr lang="en-US" dirty="0" smtClean="0"/>
              <a:t>Command processor and memory regions indicated by a node mask on the API</a:t>
            </a:r>
          </a:p>
          <a:p>
            <a:r>
              <a:rPr lang="en-US" dirty="0" smtClean="0"/>
              <a:t>Use resources from one GPU in the other linked GPUs’ rendering pipeline</a:t>
            </a:r>
          </a:p>
          <a:p>
            <a:r>
              <a:rPr lang="en-US" dirty="0" smtClean="0"/>
              <a:t>The rest of this talk discusses unlinked GPUs</a:t>
            </a:r>
            <a:endParaRPr lang="en-US" dirty="0"/>
          </a:p>
        </p:txBody>
      </p:sp>
      <p:sp>
        <p:nvSpPr>
          <p:cNvPr id="4" name="Title 3"/>
          <p:cNvSpPr>
            <a:spLocks noGrp="1"/>
          </p:cNvSpPr>
          <p:nvPr>
            <p:ph type="title"/>
          </p:nvPr>
        </p:nvSpPr>
        <p:spPr/>
        <p:txBody>
          <a:bodyPr/>
          <a:lstStyle/>
          <a:p>
            <a:r>
              <a:rPr lang="en-US" dirty="0" smtClean="0"/>
              <a:t>Explicit </a:t>
            </a:r>
            <a:r>
              <a:rPr lang="en-US" dirty="0" err="1" smtClean="0"/>
              <a:t>Multiadapter</a:t>
            </a:r>
            <a:r>
              <a:rPr lang="en-US" dirty="0" smtClean="0"/>
              <a:t> – Linked GPUs</a:t>
            </a:r>
            <a:endParaRPr lang="en-US" dirty="0"/>
          </a:p>
        </p:txBody>
      </p:sp>
    </p:spTree>
    <p:extLst>
      <p:ext uri="{BB962C8B-B14F-4D97-AF65-F5344CB8AC3E}">
        <p14:creationId xmlns:p14="http://schemas.microsoft.com/office/powerpoint/2010/main" val="10985986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2782300"/>
          </a:xfrm>
        </p:spPr>
        <p:txBody>
          <a:bodyPr/>
          <a:lstStyle/>
          <a:p>
            <a:r>
              <a:rPr lang="en-US" dirty="0"/>
              <a:t>Works across multiple discrete and/or integrated and discrete GPUs</a:t>
            </a:r>
          </a:p>
          <a:p>
            <a:r>
              <a:rPr lang="en-US" dirty="0"/>
              <a:t>Two main areas of API improvements</a:t>
            </a:r>
          </a:p>
          <a:p>
            <a:pPr lvl="1"/>
            <a:r>
              <a:rPr lang="en-US" dirty="0"/>
              <a:t>Independent resource management with cross-adapter memory transactions</a:t>
            </a:r>
          </a:p>
          <a:p>
            <a:pPr lvl="1"/>
            <a:r>
              <a:rPr lang="en-US" dirty="0"/>
              <a:t>Parallel queues with cross-adapter synchronization</a:t>
            </a:r>
          </a:p>
        </p:txBody>
      </p:sp>
      <p:sp>
        <p:nvSpPr>
          <p:cNvPr id="3" name="Title 2"/>
          <p:cNvSpPr>
            <a:spLocks noGrp="1"/>
          </p:cNvSpPr>
          <p:nvPr>
            <p:ph type="title"/>
          </p:nvPr>
        </p:nvSpPr>
        <p:spPr/>
        <p:txBody>
          <a:bodyPr/>
          <a:lstStyle/>
          <a:p>
            <a:r>
              <a:rPr lang="en-US" dirty="0" smtClean="0"/>
              <a:t>Explicit </a:t>
            </a:r>
            <a:r>
              <a:rPr lang="en-US" dirty="0" err="1" smtClean="0"/>
              <a:t>Multiadapter</a:t>
            </a:r>
            <a:r>
              <a:rPr lang="en-US" dirty="0" smtClean="0"/>
              <a:t> – Unlinked GPUs</a:t>
            </a:r>
            <a:endParaRPr lang="en-US" dirty="0"/>
          </a:p>
        </p:txBody>
      </p:sp>
    </p:spTree>
    <p:extLst>
      <p:ext uri="{BB962C8B-B14F-4D97-AF65-F5344CB8AC3E}">
        <p14:creationId xmlns:p14="http://schemas.microsoft.com/office/powerpoint/2010/main" val="17081559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Explicit </a:t>
            </a:r>
            <a:r>
              <a:rPr lang="en-US" dirty="0" err="1"/>
              <a:t>Multiadapter</a:t>
            </a:r>
            <a:r>
              <a:rPr lang="en-US" dirty="0"/>
              <a:t> Resource Management</a:t>
            </a:r>
          </a:p>
        </p:txBody>
      </p:sp>
      <p:sp>
        <p:nvSpPr>
          <p:cNvPr id="5" name="Freeform 4"/>
          <p:cNvSpPr/>
          <p:nvPr/>
        </p:nvSpPr>
        <p:spPr>
          <a:xfrm>
            <a:off x="992856" y="5311972"/>
            <a:ext cx="2320328"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chemeClr val="bg1">
              <a:alpha val="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sz="2856" dirty="0"/>
              <a:t>Physical Pages</a:t>
            </a:r>
          </a:p>
        </p:txBody>
      </p:sp>
      <p:sp>
        <p:nvSpPr>
          <p:cNvPr id="6" name="Freeform 5"/>
          <p:cNvSpPr/>
          <p:nvPr/>
        </p:nvSpPr>
        <p:spPr>
          <a:xfrm>
            <a:off x="992856" y="4294115"/>
            <a:ext cx="2320328"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chemeClr val="bg1">
              <a:alpha val="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sz="2856" dirty="0" smtClean="0">
                <a:solidFill>
                  <a:schemeClr val="tx1"/>
                </a:solidFill>
              </a:rPr>
              <a:t>Hardware</a:t>
            </a:r>
            <a:endParaRPr lang="en-US" sz="2856" dirty="0">
              <a:solidFill>
                <a:schemeClr val="tx1"/>
              </a:solidFill>
            </a:endParaRPr>
          </a:p>
        </p:txBody>
      </p:sp>
      <p:sp>
        <p:nvSpPr>
          <p:cNvPr id="7" name="Freeform 6"/>
          <p:cNvSpPr/>
          <p:nvPr/>
        </p:nvSpPr>
        <p:spPr>
          <a:xfrm>
            <a:off x="992856" y="3296983"/>
            <a:ext cx="2320328" cy="825881"/>
          </a:xfrm>
          <a:custGeom>
            <a:avLst/>
            <a:gdLst>
              <a:gd name="connsiteX0" fmla="*/ 0 w 2275038"/>
              <a:gd name="connsiteY0" fmla="*/ 134963 h 809761"/>
              <a:gd name="connsiteX1" fmla="*/ 134963 w 2275038"/>
              <a:gd name="connsiteY1" fmla="*/ 0 h 809761"/>
              <a:gd name="connsiteX2" fmla="*/ 2140075 w 2275038"/>
              <a:gd name="connsiteY2" fmla="*/ 0 h 809761"/>
              <a:gd name="connsiteX3" fmla="*/ 2275038 w 2275038"/>
              <a:gd name="connsiteY3" fmla="*/ 134963 h 809761"/>
              <a:gd name="connsiteX4" fmla="*/ 2275038 w 2275038"/>
              <a:gd name="connsiteY4" fmla="*/ 674798 h 809761"/>
              <a:gd name="connsiteX5" fmla="*/ 2140075 w 2275038"/>
              <a:gd name="connsiteY5" fmla="*/ 809761 h 809761"/>
              <a:gd name="connsiteX6" fmla="*/ 134963 w 2275038"/>
              <a:gd name="connsiteY6" fmla="*/ 809761 h 809761"/>
              <a:gd name="connsiteX7" fmla="*/ 0 w 2275038"/>
              <a:gd name="connsiteY7" fmla="*/ 674798 h 809761"/>
              <a:gd name="connsiteX8" fmla="*/ 0 w 2275038"/>
              <a:gd name="connsiteY8" fmla="*/ 134963 h 809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038" h="809761">
                <a:moveTo>
                  <a:pt x="0" y="134963"/>
                </a:moveTo>
                <a:cubicBezTo>
                  <a:pt x="0" y="60425"/>
                  <a:pt x="60425" y="0"/>
                  <a:pt x="134963" y="0"/>
                </a:cubicBezTo>
                <a:lnTo>
                  <a:pt x="2140075" y="0"/>
                </a:lnTo>
                <a:cubicBezTo>
                  <a:pt x="2214613" y="0"/>
                  <a:pt x="2275038" y="60425"/>
                  <a:pt x="2275038" y="134963"/>
                </a:cubicBezTo>
                <a:lnTo>
                  <a:pt x="2275038" y="674798"/>
                </a:lnTo>
                <a:cubicBezTo>
                  <a:pt x="2275038" y="749336"/>
                  <a:pt x="2214613" y="809761"/>
                  <a:pt x="2140075" y="809761"/>
                </a:cubicBezTo>
                <a:lnTo>
                  <a:pt x="134963" y="809761"/>
                </a:lnTo>
                <a:cubicBezTo>
                  <a:pt x="60425" y="809761"/>
                  <a:pt x="0" y="749336"/>
                  <a:pt x="0" y="674798"/>
                </a:cubicBezTo>
                <a:lnTo>
                  <a:pt x="0" y="134963"/>
                </a:lnTo>
                <a:close/>
              </a:path>
            </a:pathLst>
          </a:custGeom>
          <a:solidFill>
            <a:schemeClr val="bg1">
              <a:alpha val="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120" tIns="149120" rIns="149120" bIns="149120" numCol="1" spcCol="1270" anchor="ctr" anchorCtr="0">
            <a:noAutofit/>
          </a:bodyPr>
          <a:lstStyle/>
          <a:p>
            <a:pPr algn="ctr" defTabSz="1269368">
              <a:lnSpc>
                <a:spcPct val="90000"/>
              </a:lnSpc>
              <a:spcBef>
                <a:spcPct val="0"/>
              </a:spcBef>
              <a:spcAft>
                <a:spcPct val="35000"/>
              </a:spcAft>
            </a:pPr>
            <a:r>
              <a:rPr lang="en-US" sz="2856" dirty="0">
                <a:solidFill>
                  <a:schemeClr val="tx1"/>
                </a:solidFill>
              </a:rPr>
              <a:t>API</a:t>
            </a:r>
          </a:p>
        </p:txBody>
      </p:sp>
      <p:cxnSp>
        <p:nvCxnSpPr>
          <p:cNvPr id="18" name="Straight Connector 17"/>
          <p:cNvCxnSpPr/>
          <p:nvPr/>
        </p:nvCxnSpPr>
        <p:spPr>
          <a:xfrm>
            <a:off x="992856" y="4194085"/>
            <a:ext cx="10875191"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0" name="Freeform 29"/>
          <p:cNvSpPr/>
          <p:nvPr/>
        </p:nvSpPr>
        <p:spPr>
          <a:xfrm>
            <a:off x="4233145" y="1473971"/>
            <a:ext cx="2320328" cy="825881"/>
          </a:xfrm>
          <a:custGeom>
            <a:avLst/>
            <a:gdLst>
              <a:gd name="connsiteX0" fmla="*/ 0 w 2275038"/>
              <a:gd name="connsiteY0" fmla="*/ 134963 h 809761"/>
              <a:gd name="connsiteX1" fmla="*/ 134963 w 2275038"/>
              <a:gd name="connsiteY1" fmla="*/ 0 h 809761"/>
              <a:gd name="connsiteX2" fmla="*/ 2140075 w 2275038"/>
              <a:gd name="connsiteY2" fmla="*/ 0 h 809761"/>
              <a:gd name="connsiteX3" fmla="*/ 2275038 w 2275038"/>
              <a:gd name="connsiteY3" fmla="*/ 134963 h 809761"/>
              <a:gd name="connsiteX4" fmla="*/ 2275038 w 2275038"/>
              <a:gd name="connsiteY4" fmla="*/ 674798 h 809761"/>
              <a:gd name="connsiteX5" fmla="*/ 2140075 w 2275038"/>
              <a:gd name="connsiteY5" fmla="*/ 809761 h 809761"/>
              <a:gd name="connsiteX6" fmla="*/ 134963 w 2275038"/>
              <a:gd name="connsiteY6" fmla="*/ 809761 h 809761"/>
              <a:gd name="connsiteX7" fmla="*/ 0 w 2275038"/>
              <a:gd name="connsiteY7" fmla="*/ 674798 h 809761"/>
              <a:gd name="connsiteX8" fmla="*/ 0 w 2275038"/>
              <a:gd name="connsiteY8" fmla="*/ 134963 h 809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038" h="809761">
                <a:moveTo>
                  <a:pt x="0" y="134963"/>
                </a:moveTo>
                <a:cubicBezTo>
                  <a:pt x="0" y="60425"/>
                  <a:pt x="60425" y="0"/>
                  <a:pt x="134963" y="0"/>
                </a:cubicBezTo>
                <a:lnTo>
                  <a:pt x="2140075" y="0"/>
                </a:lnTo>
                <a:cubicBezTo>
                  <a:pt x="2214613" y="0"/>
                  <a:pt x="2275038" y="60425"/>
                  <a:pt x="2275038" y="134963"/>
                </a:cubicBezTo>
                <a:lnTo>
                  <a:pt x="2275038" y="674798"/>
                </a:lnTo>
                <a:cubicBezTo>
                  <a:pt x="2275038" y="749336"/>
                  <a:pt x="2214613" y="809761"/>
                  <a:pt x="2140075" y="809761"/>
                </a:cubicBezTo>
                <a:lnTo>
                  <a:pt x="134963" y="809761"/>
                </a:lnTo>
                <a:cubicBezTo>
                  <a:pt x="60425" y="809761"/>
                  <a:pt x="0" y="749336"/>
                  <a:pt x="0" y="674798"/>
                </a:cubicBezTo>
                <a:lnTo>
                  <a:pt x="0" y="134963"/>
                </a:lnTo>
                <a:close/>
              </a:path>
            </a:pathLst>
          </a:custGeom>
          <a:solidFill>
            <a:schemeClr val="bg1">
              <a:alpha val="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120" tIns="149120" rIns="149120" bIns="149120" numCol="1" spcCol="1270" anchor="ctr" anchorCtr="0">
            <a:noAutofit/>
          </a:bodyPr>
          <a:lstStyle/>
          <a:p>
            <a:pPr algn="ctr" defTabSz="1269368">
              <a:lnSpc>
                <a:spcPct val="90000"/>
              </a:lnSpc>
              <a:spcBef>
                <a:spcPct val="0"/>
              </a:spcBef>
              <a:spcAft>
                <a:spcPct val="35000"/>
              </a:spcAft>
            </a:pPr>
            <a:r>
              <a:rPr lang="en-US" sz="2856" dirty="0" smtClean="0">
                <a:solidFill>
                  <a:schemeClr val="tx1"/>
                </a:solidFill>
              </a:rPr>
              <a:t>GPU A</a:t>
            </a:r>
            <a:endParaRPr lang="en-US" sz="2856" dirty="0">
              <a:solidFill>
                <a:schemeClr val="tx1"/>
              </a:solidFill>
            </a:endParaRPr>
          </a:p>
        </p:txBody>
      </p:sp>
      <p:sp>
        <p:nvSpPr>
          <p:cNvPr id="31" name="Freeform 30"/>
          <p:cNvSpPr/>
          <p:nvPr/>
        </p:nvSpPr>
        <p:spPr>
          <a:xfrm>
            <a:off x="8016949" y="1457038"/>
            <a:ext cx="2320328" cy="825881"/>
          </a:xfrm>
          <a:custGeom>
            <a:avLst/>
            <a:gdLst>
              <a:gd name="connsiteX0" fmla="*/ 0 w 2275038"/>
              <a:gd name="connsiteY0" fmla="*/ 134963 h 809761"/>
              <a:gd name="connsiteX1" fmla="*/ 134963 w 2275038"/>
              <a:gd name="connsiteY1" fmla="*/ 0 h 809761"/>
              <a:gd name="connsiteX2" fmla="*/ 2140075 w 2275038"/>
              <a:gd name="connsiteY2" fmla="*/ 0 h 809761"/>
              <a:gd name="connsiteX3" fmla="*/ 2275038 w 2275038"/>
              <a:gd name="connsiteY3" fmla="*/ 134963 h 809761"/>
              <a:gd name="connsiteX4" fmla="*/ 2275038 w 2275038"/>
              <a:gd name="connsiteY4" fmla="*/ 674798 h 809761"/>
              <a:gd name="connsiteX5" fmla="*/ 2140075 w 2275038"/>
              <a:gd name="connsiteY5" fmla="*/ 809761 h 809761"/>
              <a:gd name="connsiteX6" fmla="*/ 134963 w 2275038"/>
              <a:gd name="connsiteY6" fmla="*/ 809761 h 809761"/>
              <a:gd name="connsiteX7" fmla="*/ 0 w 2275038"/>
              <a:gd name="connsiteY7" fmla="*/ 674798 h 809761"/>
              <a:gd name="connsiteX8" fmla="*/ 0 w 2275038"/>
              <a:gd name="connsiteY8" fmla="*/ 134963 h 809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038" h="809761">
                <a:moveTo>
                  <a:pt x="0" y="134963"/>
                </a:moveTo>
                <a:cubicBezTo>
                  <a:pt x="0" y="60425"/>
                  <a:pt x="60425" y="0"/>
                  <a:pt x="134963" y="0"/>
                </a:cubicBezTo>
                <a:lnTo>
                  <a:pt x="2140075" y="0"/>
                </a:lnTo>
                <a:cubicBezTo>
                  <a:pt x="2214613" y="0"/>
                  <a:pt x="2275038" y="60425"/>
                  <a:pt x="2275038" y="134963"/>
                </a:cubicBezTo>
                <a:lnTo>
                  <a:pt x="2275038" y="674798"/>
                </a:lnTo>
                <a:cubicBezTo>
                  <a:pt x="2275038" y="749336"/>
                  <a:pt x="2214613" y="809761"/>
                  <a:pt x="2140075" y="809761"/>
                </a:cubicBezTo>
                <a:lnTo>
                  <a:pt x="134963" y="809761"/>
                </a:lnTo>
                <a:cubicBezTo>
                  <a:pt x="60425" y="809761"/>
                  <a:pt x="0" y="749336"/>
                  <a:pt x="0" y="674798"/>
                </a:cubicBezTo>
                <a:lnTo>
                  <a:pt x="0" y="134963"/>
                </a:lnTo>
                <a:close/>
              </a:path>
            </a:pathLst>
          </a:custGeom>
          <a:solidFill>
            <a:schemeClr val="bg1">
              <a:alpha val="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120" tIns="149120" rIns="149120" bIns="149120" numCol="1" spcCol="1270" anchor="ctr" anchorCtr="0">
            <a:noAutofit/>
          </a:bodyPr>
          <a:lstStyle/>
          <a:p>
            <a:pPr algn="ctr" defTabSz="1269368">
              <a:lnSpc>
                <a:spcPct val="90000"/>
              </a:lnSpc>
              <a:spcBef>
                <a:spcPct val="0"/>
              </a:spcBef>
              <a:spcAft>
                <a:spcPct val="35000"/>
              </a:spcAft>
            </a:pPr>
            <a:r>
              <a:rPr lang="en-US" sz="2856" dirty="0" smtClean="0">
                <a:solidFill>
                  <a:schemeClr val="tx1"/>
                </a:solidFill>
              </a:rPr>
              <a:t>GPU B</a:t>
            </a:r>
            <a:endParaRPr lang="en-US" sz="2856" dirty="0">
              <a:solidFill>
                <a:schemeClr val="tx1"/>
              </a:solidFill>
            </a:endParaRPr>
          </a:p>
        </p:txBody>
      </p:sp>
      <p:grpSp>
        <p:nvGrpSpPr>
          <p:cNvPr id="4" name="Group 3"/>
          <p:cNvGrpSpPr/>
          <p:nvPr/>
        </p:nvGrpSpPr>
        <p:grpSpPr>
          <a:xfrm>
            <a:off x="3594293" y="2296325"/>
            <a:ext cx="3587462" cy="3809789"/>
            <a:chOff x="3594293" y="2296325"/>
            <a:chExt cx="3587462" cy="3809789"/>
          </a:xfrm>
        </p:grpSpPr>
        <p:grpSp>
          <p:nvGrpSpPr>
            <p:cNvPr id="112" name="Group 111"/>
            <p:cNvGrpSpPr/>
            <p:nvPr/>
          </p:nvGrpSpPr>
          <p:grpSpPr>
            <a:xfrm>
              <a:off x="3594293" y="2296325"/>
              <a:ext cx="3587460" cy="3809789"/>
              <a:chOff x="3594293" y="2296325"/>
              <a:chExt cx="3587460" cy="3809789"/>
            </a:xfrm>
          </p:grpSpPr>
          <p:grpSp>
            <p:nvGrpSpPr>
              <p:cNvPr id="51" name="Group 50"/>
              <p:cNvGrpSpPr/>
              <p:nvPr/>
            </p:nvGrpSpPr>
            <p:grpSpPr>
              <a:xfrm>
                <a:off x="3594293" y="2296325"/>
                <a:ext cx="3580046" cy="3809789"/>
                <a:chOff x="3691275" y="2308463"/>
                <a:chExt cx="7736310" cy="3809789"/>
              </a:xfrm>
            </p:grpSpPr>
            <p:sp>
              <p:nvSpPr>
                <p:cNvPr id="52" name="Freeform 51"/>
                <p:cNvSpPr/>
                <p:nvPr/>
              </p:nvSpPr>
              <p:spPr>
                <a:xfrm>
                  <a:off x="3696131" y="5292371"/>
                  <a:ext cx="3701797"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chemeClr val="bg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dirty="0"/>
                    <a:t>Physical Pages</a:t>
                  </a:r>
                </a:p>
              </p:txBody>
            </p:sp>
            <p:sp>
              <p:nvSpPr>
                <p:cNvPr id="62" name="Freeform 61"/>
                <p:cNvSpPr/>
                <p:nvPr/>
              </p:nvSpPr>
              <p:spPr>
                <a:xfrm>
                  <a:off x="3691275" y="2308463"/>
                  <a:ext cx="1893483" cy="825881"/>
                </a:xfrm>
                <a:custGeom>
                  <a:avLst/>
                  <a:gdLst>
                    <a:gd name="connsiteX0" fmla="*/ 0 w 2275038"/>
                    <a:gd name="connsiteY0" fmla="*/ 134963 h 809761"/>
                    <a:gd name="connsiteX1" fmla="*/ 134963 w 2275038"/>
                    <a:gd name="connsiteY1" fmla="*/ 0 h 809761"/>
                    <a:gd name="connsiteX2" fmla="*/ 2140075 w 2275038"/>
                    <a:gd name="connsiteY2" fmla="*/ 0 h 809761"/>
                    <a:gd name="connsiteX3" fmla="*/ 2275038 w 2275038"/>
                    <a:gd name="connsiteY3" fmla="*/ 134963 h 809761"/>
                    <a:gd name="connsiteX4" fmla="*/ 2275038 w 2275038"/>
                    <a:gd name="connsiteY4" fmla="*/ 674798 h 809761"/>
                    <a:gd name="connsiteX5" fmla="*/ 2140075 w 2275038"/>
                    <a:gd name="connsiteY5" fmla="*/ 809761 h 809761"/>
                    <a:gd name="connsiteX6" fmla="*/ 134963 w 2275038"/>
                    <a:gd name="connsiteY6" fmla="*/ 809761 h 809761"/>
                    <a:gd name="connsiteX7" fmla="*/ 0 w 2275038"/>
                    <a:gd name="connsiteY7" fmla="*/ 674798 h 809761"/>
                    <a:gd name="connsiteX8" fmla="*/ 0 w 2275038"/>
                    <a:gd name="connsiteY8" fmla="*/ 134963 h 809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038" h="809761">
                      <a:moveTo>
                        <a:pt x="0" y="134963"/>
                      </a:moveTo>
                      <a:cubicBezTo>
                        <a:pt x="0" y="60425"/>
                        <a:pt x="60425" y="0"/>
                        <a:pt x="134963" y="0"/>
                      </a:cubicBezTo>
                      <a:lnTo>
                        <a:pt x="2140075" y="0"/>
                      </a:lnTo>
                      <a:cubicBezTo>
                        <a:pt x="2214613" y="0"/>
                        <a:pt x="2275038" y="60425"/>
                        <a:pt x="2275038" y="134963"/>
                      </a:cubicBezTo>
                      <a:lnTo>
                        <a:pt x="2275038" y="674798"/>
                      </a:lnTo>
                      <a:cubicBezTo>
                        <a:pt x="2275038" y="749336"/>
                        <a:pt x="2214613" y="809761"/>
                        <a:pt x="2140075" y="809761"/>
                      </a:cubicBezTo>
                      <a:lnTo>
                        <a:pt x="134963" y="809761"/>
                      </a:lnTo>
                      <a:cubicBezTo>
                        <a:pt x="60425" y="809761"/>
                        <a:pt x="0" y="749336"/>
                        <a:pt x="0" y="674798"/>
                      </a:cubicBezTo>
                      <a:lnTo>
                        <a:pt x="0" y="134963"/>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1440" tIns="149120" rIns="91440" bIns="149120" numCol="1" spcCol="1270" anchor="ctr" anchorCtr="0">
                  <a:noAutofit/>
                </a:bodyPr>
                <a:lstStyle/>
                <a:p>
                  <a:pPr algn="ctr" defTabSz="1269368">
                    <a:lnSpc>
                      <a:spcPct val="90000"/>
                    </a:lnSpc>
                    <a:spcBef>
                      <a:spcPct val="0"/>
                    </a:spcBef>
                    <a:spcAft>
                      <a:spcPct val="35000"/>
                    </a:spcAft>
                  </a:pPr>
                  <a:r>
                    <a:rPr lang="en-US" dirty="0"/>
                    <a:t> Buffer</a:t>
                  </a:r>
                </a:p>
              </p:txBody>
            </p:sp>
            <p:sp>
              <p:nvSpPr>
                <p:cNvPr id="64" name="Freeform 63"/>
                <p:cNvSpPr/>
                <p:nvPr/>
              </p:nvSpPr>
              <p:spPr>
                <a:xfrm>
                  <a:off x="3702998" y="3296983"/>
                  <a:ext cx="3701788"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dirty="0"/>
                    <a:t> Resource Heap</a:t>
                  </a:r>
                </a:p>
              </p:txBody>
            </p:sp>
            <p:sp>
              <p:nvSpPr>
                <p:cNvPr id="65" name="Freeform 64"/>
                <p:cNvSpPr/>
                <p:nvPr/>
              </p:nvSpPr>
              <p:spPr>
                <a:xfrm>
                  <a:off x="7725798" y="2312721"/>
                  <a:ext cx="3701787" cy="825881"/>
                </a:xfrm>
                <a:custGeom>
                  <a:avLst/>
                  <a:gdLst>
                    <a:gd name="connsiteX0" fmla="*/ 0 w 2275038"/>
                    <a:gd name="connsiteY0" fmla="*/ 134963 h 809761"/>
                    <a:gd name="connsiteX1" fmla="*/ 134963 w 2275038"/>
                    <a:gd name="connsiteY1" fmla="*/ 0 h 809761"/>
                    <a:gd name="connsiteX2" fmla="*/ 2140075 w 2275038"/>
                    <a:gd name="connsiteY2" fmla="*/ 0 h 809761"/>
                    <a:gd name="connsiteX3" fmla="*/ 2275038 w 2275038"/>
                    <a:gd name="connsiteY3" fmla="*/ 134963 h 809761"/>
                    <a:gd name="connsiteX4" fmla="*/ 2275038 w 2275038"/>
                    <a:gd name="connsiteY4" fmla="*/ 674798 h 809761"/>
                    <a:gd name="connsiteX5" fmla="*/ 2140075 w 2275038"/>
                    <a:gd name="connsiteY5" fmla="*/ 809761 h 809761"/>
                    <a:gd name="connsiteX6" fmla="*/ 134963 w 2275038"/>
                    <a:gd name="connsiteY6" fmla="*/ 809761 h 809761"/>
                    <a:gd name="connsiteX7" fmla="*/ 0 w 2275038"/>
                    <a:gd name="connsiteY7" fmla="*/ 674798 h 809761"/>
                    <a:gd name="connsiteX8" fmla="*/ 0 w 2275038"/>
                    <a:gd name="connsiteY8" fmla="*/ 134963 h 809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038" h="809761">
                      <a:moveTo>
                        <a:pt x="0" y="134963"/>
                      </a:moveTo>
                      <a:cubicBezTo>
                        <a:pt x="0" y="60425"/>
                        <a:pt x="60425" y="0"/>
                        <a:pt x="134963" y="0"/>
                      </a:cubicBezTo>
                      <a:lnTo>
                        <a:pt x="2140075" y="0"/>
                      </a:lnTo>
                      <a:cubicBezTo>
                        <a:pt x="2214613" y="0"/>
                        <a:pt x="2275038" y="60425"/>
                        <a:pt x="2275038" y="134963"/>
                      </a:cubicBezTo>
                      <a:lnTo>
                        <a:pt x="2275038" y="674798"/>
                      </a:lnTo>
                      <a:cubicBezTo>
                        <a:pt x="2275038" y="749336"/>
                        <a:pt x="2214613" y="809761"/>
                        <a:pt x="2140075" y="809761"/>
                      </a:cubicBezTo>
                      <a:lnTo>
                        <a:pt x="134963" y="809761"/>
                      </a:lnTo>
                      <a:cubicBezTo>
                        <a:pt x="60425" y="809761"/>
                        <a:pt x="0" y="749336"/>
                        <a:pt x="0" y="674798"/>
                      </a:cubicBezTo>
                      <a:lnTo>
                        <a:pt x="0" y="134963"/>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120" tIns="149120" rIns="149120" bIns="149120" numCol="1" spcCol="1270" anchor="ctr" anchorCtr="0">
                  <a:noAutofit/>
                </a:bodyPr>
                <a:lstStyle/>
                <a:p>
                  <a:pPr algn="ctr" defTabSz="1269368">
                    <a:lnSpc>
                      <a:spcPct val="90000"/>
                    </a:lnSpc>
                    <a:spcBef>
                      <a:spcPct val="0"/>
                    </a:spcBef>
                    <a:spcAft>
                      <a:spcPct val="35000"/>
                    </a:spcAft>
                  </a:pPr>
                  <a:r>
                    <a:rPr lang="en-US" dirty="0"/>
                    <a:t>Texture2D</a:t>
                  </a:r>
                </a:p>
              </p:txBody>
            </p:sp>
          </p:grpSp>
          <p:sp>
            <p:nvSpPr>
              <p:cNvPr id="66" name="Freeform 65"/>
              <p:cNvSpPr/>
              <p:nvPr/>
            </p:nvSpPr>
            <p:spPr>
              <a:xfrm>
                <a:off x="3599716" y="4286227"/>
                <a:ext cx="1713037"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chemeClr val="accent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dirty="0"/>
                  <a:t> GPU VA</a:t>
                </a:r>
              </a:p>
            </p:txBody>
          </p:sp>
          <p:sp>
            <p:nvSpPr>
              <p:cNvPr id="89" name="Freeform 88"/>
              <p:cNvSpPr/>
              <p:nvPr/>
            </p:nvSpPr>
            <p:spPr>
              <a:xfrm>
                <a:off x="5468718" y="3280706"/>
                <a:ext cx="1713035"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dirty="0"/>
                  <a:t> Resource Heap</a:t>
                </a:r>
              </a:p>
            </p:txBody>
          </p:sp>
          <p:sp>
            <p:nvSpPr>
              <p:cNvPr id="90" name="Freeform 89"/>
              <p:cNvSpPr/>
              <p:nvPr/>
            </p:nvSpPr>
            <p:spPr>
              <a:xfrm>
                <a:off x="4485060" y="2296326"/>
                <a:ext cx="828381" cy="825881"/>
              </a:xfrm>
              <a:custGeom>
                <a:avLst/>
                <a:gdLst>
                  <a:gd name="connsiteX0" fmla="*/ 0 w 2275038"/>
                  <a:gd name="connsiteY0" fmla="*/ 134963 h 809761"/>
                  <a:gd name="connsiteX1" fmla="*/ 134963 w 2275038"/>
                  <a:gd name="connsiteY1" fmla="*/ 0 h 809761"/>
                  <a:gd name="connsiteX2" fmla="*/ 2140075 w 2275038"/>
                  <a:gd name="connsiteY2" fmla="*/ 0 h 809761"/>
                  <a:gd name="connsiteX3" fmla="*/ 2275038 w 2275038"/>
                  <a:gd name="connsiteY3" fmla="*/ 134963 h 809761"/>
                  <a:gd name="connsiteX4" fmla="*/ 2275038 w 2275038"/>
                  <a:gd name="connsiteY4" fmla="*/ 674798 h 809761"/>
                  <a:gd name="connsiteX5" fmla="*/ 2140075 w 2275038"/>
                  <a:gd name="connsiteY5" fmla="*/ 809761 h 809761"/>
                  <a:gd name="connsiteX6" fmla="*/ 134963 w 2275038"/>
                  <a:gd name="connsiteY6" fmla="*/ 809761 h 809761"/>
                  <a:gd name="connsiteX7" fmla="*/ 0 w 2275038"/>
                  <a:gd name="connsiteY7" fmla="*/ 674798 h 809761"/>
                  <a:gd name="connsiteX8" fmla="*/ 0 w 2275038"/>
                  <a:gd name="connsiteY8" fmla="*/ 134963 h 809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038" h="809761">
                    <a:moveTo>
                      <a:pt x="0" y="134963"/>
                    </a:moveTo>
                    <a:cubicBezTo>
                      <a:pt x="0" y="60425"/>
                      <a:pt x="60425" y="0"/>
                      <a:pt x="134963" y="0"/>
                    </a:cubicBezTo>
                    <a:lnTo>
                      <a:pt x="2140075" y="0"/>
                    </a:lnTo>
                    <a:cubicBezTo>
                      <a:pt x="2214613" y="0"/>
                      <a:pt x="2275038" y="60425"/>
                      <a:pt x="2275038" y="134963"/>
                    </a:cubicBezTo>
                    <a:lnTo>
                      <a:pt x="2275038" y="674798"/>
                    </a:lnTo>
                    <a:cubicBezTo>
                      <a:pt x="2275038" y="749336"/>
                      <a:pt x="2214613" y="809761"/>
                      <a:pt x="2140075" y="809761"/>
                    </a:cubicBezTo>
                    <a:lnTo>
                      <a:pt x="134963" y="809761"/>
                    </a:lnTo>
                    <a:cubicBezTo>
                      <a:pt x="60425" y="809761"/>
                      <a:pt x="0" y="749336"/>
                      <a:pt x="0" y="674798"/>
                    </a:cubicBezTo>
                    <a:lnTo>
                      <a:pt x="0" y="134963"/>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120" tIns="149120" rIns="149120" bIns="149120" numCol="1" spcCol="1270" anchor="ctr" anchorCtr="0">
                <a:noAutofit/>
              </a:bodyPr>
              <a:lstStyle/>
              <a:p>
                <a:pPr algn="ctr" defTabSz="1269368">
                  <a:lnSpc>
                    <a:spcPct val="90000"/>
                  </a:lnSpc>
                  <a:spcBef>
                    <a:spcPct val="0"/>
                  </a:spcBef>
                  <a:spcAft>
                    <a:spcPct val="35000"/>
                  </a:spcAft>
                </a:pPr>
                <a:r>
                  <a:rPr lang="en-US" dirty="0" smtClean="0"/>
                  <a:t>T2D</a:t>
                </a:r>
                <a:endParaRPr lang="en-US" dirty="0"/>
              </a:p>
            </p:txBody>
          </p:sp>
        </p:grpSp>
        <p:sp>
          <p:nvSpPr>
            <p:cNvPr id="81" name="Freeform 80"/>
            <p:cNvSpPr/>
            <p:nvPr/>
          </p:nvSpPr>
          <p:spPr>
            <a:xfrm>
              <a:off x="5465542" y="5277857"/>
              <a:ext cx="1713039"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chemeClr val="bg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dirty="0"/>
                <a:t>Physical Pages</a:t>
              </a:r>
            </a:p>
          </p:txBody>
        </p:sp>
        <p:sp>
          <p:nvSpPr>
            <p:cNvPr id="82" name="Freeform 81"/>
            <p:cNvSpPr/>
            <p:nvPr/>
          </p:nvSpPr>
          <p:spPr>
            <a:xfrm>
              <a:off x="5468718" y="4283851"/>
              <a:ext cx="1713037"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chemeClr val="accent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dirty="0"/>
                <a:t> GPU VA</a:t>
              </a:r>
            </a:p>
          </p:txBody>
        </p:sp>
      </p:grpSp>
      <p:grpSp>
        <p:nvGrpSpPr>
          <p:cNvPr id="3" name="Group 2"/>
          <p:cNvGrpSpPr/>
          <p:nvPr/>
        </p:nvGrpSpPr>
        <p:grpSpPr>
          <a:xfrm>
            <a:off x="7473434" y="2297877"/>
            <a:ext cx="3582041" cy="3804846"/>
            <a:chOff x="7473434" y="2297877"/>
            <a:chExt cx="3582041" cy="3804846"/>
          </a:xfrm>
        </p:grpSpPr>
        <p:grpSp>
          <p:nvGrpSpPr>
            <p:cNvPr id="113" name="Group 112"/>
            <p:cNvGrpSpPr/>
            <p:nvPr/>
          </p:nvGrpSpPr>
          <p:grpSpPr>
            <a:xfrm>
              <a:off x="7473434" y="2297877"/>
              <a:ext cx="3582041" cy="3804846"/>
              <a:chOff x="7473434" y="2297877"/>
              <a:chExt cx="3582041" cy="3804846"/>
            </a:xfrm>
          </p:grpSpPr>
          <p:grpSp>
            <p:nvGrpSpPr>
              <p:cNvPr id="16" name="Group 15"/>
              <p:cNvGrpSpPr/>
              <p:nvPr/>
            </p:nvGrpSpPr>
            <p:grpSpPr>
              <a:xfrm>
                <a:off x="7473434" y="2297877"/>
                <a:ext cx="3582041" cy="3804846"/>
                <a:chOff x="3702994" y="2312282"/>
                <a:chExt cx="7740622" cy="3804846"/>
              </a:xfrm>
            </p:grpSpPr>
            <p:sp>
              <p:nvSpPr>
                <p:cNvPr id="22" name="Freeform 21"/>
                <p:cNvSpPr/>
                <p:nvPr/>
              </p:nvSpPr>
              <p:spPr>
                <a:xfrm>
                  <a:off x="7741819" y="5291247"/>
                  <a:ext cx="3701797"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chemeClr val="bg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dirty="0"/>
                    <a:t>Physical Pages</a:t>
                  </a:r>
                </a:p>
              </p:txBody>
            </p:sp>
            <p:sp>
              <p:nvSpPr>
                <p:cNvPr id="23" name="Freeform 22"/>
                <p:cNvSpPr/>
                <p:nvPr/>
              </p:nvSpPr>
              <p:spPr>
                <a:xfrm>
                  <a:off x="7741819" y="4294115"/>
                  <a:ext cx="3701792"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chemeClr val="accent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dirty="0"/>
                    <a:t> GPU VA</a:t>
                  </a:r>
                </a:p>
              </p:txBody>
            </p:sp>
            <p:sp>
              <p:nvSpPr>
                <p:cNvPr id="24" name="Freeform 23"/>
                <p:cNvSpPr/>
                <p:nvPr/>
              </p:nvSpPr>
              <p:spPr>
                <a:xfrm>
                  <a:off x="7724307" y="2312282"/>
                  <a:ext cx="1893483" cy="825881"/>
                </a:xfrm>
                <a:custGeom>
                  <a:avLst/>
                  <a:gdLst>
                    <a:gd name="connsiteX0" fmla="*/ 0 w 2275038"/>
                    <a:gd name="connsiteY0" fmla="*/ 134963 h 809761"/>
                    <a:gd name="connsiteX1" fmla="*/ 134963 w 2275038"/>
                    <a:gd name="connsiteY1" fmla="*/ 0 h 809761"/>
                    <a:gd name="connsiteX2" fmla="*/ 2140075 w 2275038"/>
                    <a:gd name="connsiteY2" fmla="*/ 0 h 809761"/>
                    <a:gd name="connsiteX3" fmla="*/ 2275038 w 2275038"/>
                    <a:gd name="connsiteY3" fmla="*/ 134963 h 809761"/>
                    <a:gd name="connsiteX4" fmla="*/ 2275038 w 2275038"/>
                    <a:gd name="connsiteY4" fmla="*/ 674798 h 809761"/>
                    <a:gd name="connsiteX5" fmla="*/ 2140075 w 2275038"/>
                    <a:gd name="connsiteY5" fmla="*/ 809761 h 809761"/>
                    <a:gd name="connsiteX6" fmla="*/ 134963 w 2275038"/>
                    <a:gd name="connsiteY6" fmla="*/ 809761 h 809761"/>
                    <a:gd name="connsiteX7" fmla="*/ 0 w 2275038"/>
                    <a:gd name="connsiteY7" fmla="*/ 674798 h 809761"/>
                    <a:gd name="connsiteX8" fmla="*/ 0 w 2275038"/>
                    <a:gd name="connsiteY8" fmla="*/ 134963 h 809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038" h="809761">
                      <a:moveTo>
                        <a:pt x="0" y="134963"/>
                      </a:moveTo>
                      <a:cubicBezTo>
                        <a:pt x="0" y="60425"/>
                        <a:pt x="60425" y="0"/>
                        <a:pt x="134963" y="0"/>
                      </a:cubicBezTo>
                      <a:lnTo>
                        <a:pt x="2140075" y="0"/>
                      </a:lnTo>
                      <a:cubicBezTo>
                        <a:pt x="2214613" y="0"/>
                        <a:pt x="2275038" y="60425"/>
                        <a:pt x="2275038" y="134963"/>
                      </a:cubicBezTo>
                      <a:lnTo>
                        <a:pt x="2275038" y="674798"/>
                      </a:lnTo>
                      <a:cubicBezTo>
                        <a:pt x="2275038" y="749336"/>
                        <a:pt x="2214613" y="809761"/>
                        <a:pt x="2140075" y="809761"/>
                      </a:cubicBezTo>
                      <a:lnTo>
                        <a:pt x="134963" y="809761"/>
                      </a:lnTo>
                      <a:cubicBezTo>
                        <a:pt x="60425" y="809761"/>
                        <a:pt x="0" y="749336"/>
                        <a:pt x="0" y="674798"/>
                      </a:cubicBezTo>
                      <a:lnTo>
                        <a:pt x="0" y="134963"/>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1440" tIns="149120" rIns="91440" bIns="149120" numCol="1" spcCol="1270" anchor="ctr" anchorCtr="0">
                  <a:noAutofit/>
                </a:bodyPr>
                <a:lstStyle/>
                <a:p>
                  <a:pPr algn="ctr" defTabSz="1269368">
                    <a:lnSpc>
                      <a:spcPct val="90000"/>
                    </a:lnSpc>
                    <a:spcBef>
                      <a:spcPct val="0"/>
                    </a:spcBef>
                    <a:spcAft>
                      <a:spcPct val="35000"/>
                    </a:spcAft>
                  </a:pPr>
                  <a:r>
                    <a:rPr lang="en-US" dirty="0"/>
                    <a:t> Buffer</a:t>
                  </a:r>
                </a:p>
              </p:txBody>
            </p:sp>
            <p:sp>
              <p:nvSpPr>
                <p:cNvPr id="27" name="Freeform 26"/>
                <p:cNvSpPr/>
                <p:nvPr/>
              </p:nvSpPr>
              <p:spPr>
                <a:xfrm>
                  <a:off x="3702998" y="3296983"/>
                  <a:ext cx="3701788"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dirty="0"/>
                    <a:t> Resource Heap</a:t>
                  </a:r>
                </a:p>
              </p:txBody>
            </p:sp>
            <p:sp>
              <p:nvSpPr>
                <p:cNvPr id="28" name="Freeform 27"/>
                <p:cNvSpPr/>
                <p:nvPr/>
              </p:nvSpPr>
              <p:spPr>
                <a:xfrm>
                  <a:off x="3702994" y="2314099"/>
                  <a:ext cx="3701788" cy="825881"/>
                </a:xfrm>
                <a:custGeom>
                  <a:avLst/>
                  <a:gdLst>
                    <a:gd name="connsiteX0" fmla="*/ 0 w 2275038"/>
                    <a:gd name="connsiteY0" fmla="*/ 134963 h 809761"/>
                    <a:gd name="connsiteX1" fmla="*/ 134963 w 2275038"/>
                    <a:gd name="connsiteY1" fmla="*/ 0 h 809761"/>
                    <a:gd name="connsiteX2" fmla="*/ 2140075 w 2275038"/>
                    <a:gd name="connsiteY2" fmla="*/ 0 h 809761"/>
                    <a:gd name="connsiteX3" fmla="*/ 2275038 w 2275038"/>
                    <a:gd name="connsiteY3" fmla="*/ 134963 h 809761"/>
                    <a:gd name="connsiteX4" fmla="*/ 2275038 w 2275038"/>
                    <a:gd name="connsiteY4" fmla="*/ 674798 h 809761"/>
                    <a:gd name="connsiteX5" fmla="*/ 2140075 w 2275038"/>
                    <a:gd name="connsiteY5" fmla="*/ 809761 h 809761"/>
                    <a:gd name="connsiteX6" fmla="*/ 134963 w 2275038"/>
                    <a:gd name="connsiteY6" fmla="*/ 809761 h 809761"/>
                    <a:gd name="connsiteX7" fmla="*/ 0 w 2275038"/>
                    <a:gd name="connsiteY7" fmla="*/ 674798 h 809761"/>
                    <a:gd name="connsiteX8" fmla="*/ 0 w 2275038"/>
                    <a:gd name="connsiteY8" fmla="*/ 134963 h 809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038" h="809761">
                      <a:moveTo>
                        <a:pt x="0" y="134963"/>
                      </a:moveTo>
                      <a:cubicBezTo>
                        <a:pt x="0" y="60425"/>
                        <a:pt x="60425" y="0"/>
                        <a:pt x="134963" y="0"/>
                      </a:cubicBezTo>
                      <a:lnTo>
                        <a:pt x="2140075" y="0"/>
                      </a:lnTo>
                      <a:cubicBezTo>
                        <a:pt x="2214613" y="0"/>
                        <a:pt x="2275038" y="60425"/>
                        <a:pt x="2275038" y="134963"/>
                      </a:cubicBezTo>
                      <a:lnTo>
                        <a:pt x="2275038" y="674798"/>
                      </a:lnTo>
                      <a:cubicBezTo>
                        <a:pt x="2275038" y="749336"/>
                        <a:pt x="2214613" y="809761"/>
                        <a:pt x="2140075" y="809761"/>
                      </a:cubicBezTo>
                      <a:lnTo>
                        <a:pt x="134963" y="809761"/>
                      </a:lnTo>
                      <a:cubicBezTo>
                        <a:pt x="60425" y="809761"/>
                        <a:pt x="0" y="749336"/>
                        <a:pt x="0" y="674798"/>
                      </a:cubicBezTo>
                      <a:lnTo>
                        <a:pt x="0" y="134963"/>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120" tIns="149120" rIns="149120" bIns="149120" numCol="1" spcCol="1270" anchor="ctr" anchorCtr="0">
                  <a:noAutofit/>
                </a:bodyPr>
                <a:lstStyle/>
                <a:p>
                  <a:pPr algn="ctr" defTabSz="1269368">
                    <a:lnSpc>
                      <a:spcPct val="90000"/>
                    </a:lnSpc>
                    <a:spcBef>
                      <a:spcPct val="0"/>
                    </a:spcBef>
                    <a:spcAft>
                      <a:spcPct val="35000"/>
                    </a:spcAft>
                  </a:pPr>
                  <a:r>
                    <a:rPr lang="en-US" dirty="0"/>
                    <a:t>Texture2D</a:t>
                  </a:r>
                </a:p>
              </p:txBody>
            </p:sp>
          </p:grpSp>
          <p:sp>
            <p:nvSpPr>
              <p:cNvPr id="25" name="Freeform 24"/>
              <p:cNvSpPr/>
              <p:nvPr/>
            </p:nvSpPr>
            <p:spPr>
              <a:xfrm>
                <a:off x="7473434" y="4283960"/>
                <a:ext cx="1713037"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chemeClr val="accent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dirty="0"/>
                  <a:t> GPU VA</a:t>
                </a:r>
              </a:p>
            </p:txBody>
          </p:sp>
          <p:sp>
            <p:nvSpPr>
              <p:cNvPr id="48" name="Freeform 47"/>
              <p:cNvSpPr/>
              <p:nvPr/>
            </p:nvSpPr>
            <p:spPr>
              <a:xfrm>
                <a:off x="9342436" y="3278439"/>
                <a:ext cx="1713035"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dirty="0"/>
                  <a:t> Resource Heap</a:t>
                </a:r>
              </a:p>
            </p:txBody>
          </p:sp>
          <p:sp>
            <p:nvSpPr>
              <p:cNvPr id="50" name="Freeform 49"/>
              <p:cNvSpPr/>
              <p:nvPr/>
            </p:nvSpPr>
            <p:spPr>
              <a:xfrm>
                <a:off x="10227090" y="2297877"/>
                <a:ext cx="828381" cy="825881"/>
              </a:xfrm>
              <a:custGeom>
                <a:avLst/>
                <a:gdLst>
                  <a:gd name="connsiteX0" fmla="*/ 0 w 2275038"/>
                  <a:gd name="connsiteY0" fmla="*/ 134963 h 809761"/>
                  <a:gd name="connsiteX1" fmla="*/ 134963 w 2275038"/>
                  <a:gd name="connsiteY1" fmla="*/ 0 h 809761"/>
                  <a:gd name="connsiteX2" fmla="*/ 2140075 w 2275038"/>
                  <a:gd name="connsiteY2" fmla="*/ 0 h 809761"/>
                  <a:gd name="connsiteX3" fmla="*/ 2275038 w 2275038"/>
                  <a:gd name="connsiteY3" fmla="*/ 134963 h 809761"/>
                  <a:gd name="connsiteX4" fmla="*/ 2275038 w 2275038"/>
                  <a:gd name="connsiteY4" fmla="*/ 674798 h 809761"/>
                  <a:gd name="connsiteX5" fmla="*/ 2140075 w 2275038"/>
                  <a:gd name="connsiteY5" fmla="*/ 809761 h 809761"/>
                  <a:gd name="connsiteX6" fmla="*/ 134963 w 2275038"/>
                  <a:gd name="connsiteY6" fmla="*/ 809761 h 809761"/>
                  <a:gd name="connsiteX7" fmla="*/ 0 w 2275038"/>
                  <a:gd name="connsiteY7" fmla="*/ 674798 h 809761"/>
                  <a:gd name="connsiteX8" fmla="*/ 0 w 2275038"/>
                  <a:gd name="connsiteY8" fmla="*/ 134963 h 809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038" h="809761">
                    <a:moveTo>
                      <a:pt x="0" y="134963"/>
                    </a:moveTo>
                    <a:cubicBezTo>
                      <a:pt x="0" y="60425"/>
                      <a:pt x="60425" y="0"/>
                      <a:pt x="134963" y="0"/>
                    </a:cubicBezTo>
                    <a:lnTo>
                      <a:pt x="2140075" y="0"/>
                    </a:lnTo>
                    <a:cubicBezTo>
                      <a:pt x="2214613" y="0"/>
                      <a:pt x="2275038" y="60425"/>
                      <a:pt x="2275038" y="134963"/>
                    </a:cubicBezTo>
                    <a:lnTo>
                      <a:pt x="2275038" y="674798"/>
                    </a:lnTo>
                    <a:cubicBezTo>
                      <a:pt x="2275038" y="749336"/>
                      <a:pt x="2214613" y="809761"/>
                      <a:pt x="2140075" y="809761"/>
                    </a:cubicBezTo>
                    <a:lnTo>
                      <a:pt x="134963" y="809761"/>
                    </a:lnTo>
                    <a:cubicBezTo>
                      <a:pt x="60425" y="809761"/>
                      <a:pt x="0" y="749336"/>
                      <a:pt x="0" y="674798"/>
                    </a:cubicBezTo>
                    <a:lnTo>
                      <a:pt x="0" y="134963"/>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120" tIns="149120" rIns="149120" bIns="149120" numCol="1" spcCol="1270" anchor="ctr" anchorCtr="0">
                <a:noAutofit/>
              </a:bodyPr>
              <a:lstStyle/>
              <a:p>
                <a:pPr algn="ctr" defTabSz="1269368">
                  <a:lnSpc>
                    <a:spcPct val="90000"/>
                  </a:lnSpc>
                  <a:spcBef>
                    <a:spcPct val="0"/>
                  </a:spcBef>
                  <a:spcAft>
                    <a:spcPct val="35000"/>
                  </a:spcAft>
                </a:pPr>
                <a:r>
                  <a:rPr lang="en-US" dirty="0" smtClean="0"/>
                  <a:t>T2D</a:t>
                </a:r>
                <a:endParaRPr lang="en-US" dirty="0"/>
              </a:p>
            </p:txBody>
          </p:sp>
        </p:grpSp>
        <p:sp>
          <p:nvSpPr>
            <p:cNvPr id="83" name="Freeform 82"/>
            <p:cNvSpPr/>
            <p:nvPr/>
          </p:nvSpPr>
          <p:spPr>
            <a:xfrm>
              <a:off x="7473434" y="5261707"/>
              <a:ext cx="1713039"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chemeClr val="bg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dirty="0"/>
                <a:t>Physical Pages</a:t>
              </a:r>
            </a:p>
          </p:txBody>
        </p:sp>
      </p:grpSp>
    </p:spTree>
    <p:extLst>
      <p:ext uri="{BB962C8B-B14F-4D97-AF65-F5344CB8AC3E}">
        <p14:creationId xmlns:p14="http://schemas.microsoft.com/office/powerpoint/2010/main" val="33997696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Explicit </a:t>
            </a:r>
            <a:r>
              <a:rPr lang="en-US" dirty="0" err="1" smtClean="0"/>
              <a:t>Multiadapter</a:t>
            </a:r>
            <a:r>
              <a:rPr lang="en-US" dirty="0" smtClean="0"/>
              <a:t> Cross-adapter memory</a:t>
            </a:r>
            <a:endParaRPr lang="en-US" dirty="0"/>
          </a:p>
        </p:txBody>
      </p:sp>
      <p:sp>
        <p:nvSpPr>
          <p:cNvPr id="5" name="Freeform 4"/>
          <p:cNvSpPr/>
          <p:nvPr/>
        </p:nvSpPr>
        <p:spPr>
          <a:xfrm>
            <a:off x="992856" y="5311972"/>
            <a:ext cx="2320328"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chemeClr val="bg1">
              <a:alpha val="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sz="2856" dirty="0"/>
              <a:t>Physical Pages</a:t>
            </a:r>
          </a:p>
        </p:txBody>
      </p:sp>
      <p:sp>
        <p:nvSpPr>
          <p:cNvPr id="6" name="Freeform 5"/>
          <p:cNvSpPr/>
          <p:nvPr/>
        </p:nvSpPr>
        <p:spPr>
          <a:xfrm>
            <a:off x="992856" y="4294115"/>
            <a:ext cx="2320328"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chemeClr val="bg1">
              <a:alpha val="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sz="2856" dirty="0" smtClean="0">
                <a:solidFill>
                  <a:schemeClr val="tx1"/>
                </a:solidFill>
              </a:rPr>
              <a:t>Hardware</a:t>
            </a:r>
            <a:endParaRPr lang="en-US" sz="2856" dirty="0">
              <a:solidFill>
                <a:schemeClr val="tx1"/>
              </a:solidFill>
            </a:endParaRPr>
          </a:p>
        </p:txBody>
      </p:sp>
      <p:sp>
        <p:nvSpPr>
          <p:cNvPr id="7" name="Freeform 6"/>
          <p:cNvSpPr/>
          <p:nvPr/>
        </p:nvSpPr>
        <p:spPr>
          <a:xfrm>
            <a:off x="992856" y="3296983"/>
            <a:ext cx="2320328" cy="825881"/>
          </a:xfrm>
          <a:custGeom>
            <a:avLst/>
            <a:gdLst>
              <a:gd name="connsiteX0" fmla="*/ 0 w 2275038"/>
              <a:gd name="connsiteY0" fmla="*/ 134963 h 809761"/>
              <a:gd name="connsiteX1" fmla="*/ 134963 w 2275038"/>
              <a:gd name="connsiteY1" fmla="*/ 0 h 809761"/>
              <a:gd name="connsiteX2" fmla="*/ 2140075 w 2275038"/>
              <a:gd name="connsiteY2" fmla="*/ 0 h 809761"/>
              <a:gd name="connsiteX3" fmla="*/ 2275038 w 2275038"/>
              <a:gd name="connsiteY3" fmla="*/ 134963 h 809761"/>
              <a:gd name="connsiteX4" fmla="*/ 2275038 w 2275038"/>
              <a:gd name="connsiteY4" fmla="*/ 674798 h 809761"/>
              <a:gd name="connsiteX5" fmla="*/ 2140075 w 2275038"/>
              <a:gd name="connsiteY5" fmla="*/ 809761 h 809761"/>
              <a:gd name="connsiteX6" fmla="*/ 134963 w 2275038"/>
              <a:gd name="connsiteY6" fmla="*/ 809761 h 809761"/>
              <a:gd name="connsiteX7" fmla="*/ 0 w 2275038"/>
              <a:gd name="connsiteY7" fmla="*/ 674798 h 809761"/>
              <a:gd name="connsiteX8" fmla="*/ 0 w 2275038"/>
              <a:gd name="connsiteY8" fmla="*/ 134963 h 809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038" h="809761">
                <a:moveTo>
                  <a:pt x="0" y="134963"/>
                </a:moveTo>
                <a:cubicBezTo>
                  <a:pt x="0" y="60425"/>
                  <a:pt x="60425" y="0"/>
                  <a:pt x="134963" y="0"/>
                </a:cubicBezTo>
                <a:lnTo>
                  <a:pt x="2140075" y="0"/>
                </a:lnTo>
                <a:cubicBezTo>
                  <a:pt x="2214613" y="0"/>
                  <a:pt x="2275038" y="60425"/>
                  <a:pt x="2275038" y="134963"/>
                </a:cubicBezTo>
                <a:lnTo>
                  <a:pt x="2275038" y="674798"/>
                </a:lnTo>
                <a:cubicBezTo>
                  <a:pt x="2275038" y="749336"/>
                  <a:pt x="2214613" y="809761"/>
                  <a:pt x="2140075" y="809761"/>
                </a:cubicBezTo>
                <a:lnTo>
                  <a:pt x="134963" y="809761"/>
                </a:lnTo>
                <a:cubicBezTo>
                  <a:pt x="60425" y="809761"/>
                  <a:pt x="0" y="749336"/>
                  <a:pt x="0" y="674798"/>
                </a:cubicBezTo>
                <a:lnTo>
                  <a:pt x="0" y="134963"/>
                </a:lnTo>
                <a:close/>
              </a:path>
            </a:pathLst>
          </a:custGeom>
          <a:solidFill>
            <a:schemeClr val="bg1">
              <a:alpha val="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120" tIns="149120" rIns="149120" bIns="149120" numCol="1" spcCol="1270" anchor="ctr" anchorCtr="0">
            <a:noAutofit/>
          </a:bodyPr>
          <a:lstStyle/>
          <a:p>
            <a:pPr algn="ctr" defTabSz="1269368">
              <a:lnSpc>
                <a:spcPct val="90000"/>
              </a:lnSpc>
              <a:spcBef>
                <a:spcPct val="0"/>
              </a:spcBef>
              <a:spcAft>
                <a:spcPct val="35000"/>
              </a:spcAft>
            </a:pPr>
            <a:r>
              <a:rPr lang="en-US" sz="2856" dirty="0">
                <a:solidFill>
                  <a:schemeClr val="tx1"/>
                </a:solidFill>
              </a:rPr>
              <a:t>API</a:t>
            </a:r>
          </a:p>
        </p:txBody>
      </p:sp>
      <p:cxnSp>
        <p:nvCxnSpPr>
          <p:cNvPr id="18" name="Straight Connector 17"/>
          <p:cNvCxnSpPr/>
          <p:nvPr/>
        </p:nvCxnSpPr>
        <p:spPr>
          <a:xfrm>
            <a:off x="992856" y="4194085"/>
            <a:ext cx="10875191"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0" name="Freeform 29"/>
          <p:cNvSpPr/>
          <p:nvPr/>
        </p:nvSpPr>
        <p:spPr>
          <a:xfrm>
            <a:off x="4233145" y="1473971"/>
            <a:ext cx="2320328" cy="825881"/>
          </a:xfrm>
          <a:custGeom>
            <a:avLst/>
            <a:gdLst>
              <a:gd name="connsiteX0" fmla="*/ 0 w 2275038"/>
              <a:gd name="connsiteY0" fmla="*/ 134963 h 809761"/>
              <a:gd name="connsiteX1" fmla="*/ 134963 w 2275038"/>
              <a:gd name="connsiteY1" fmla="*/ 0 h 809761"/>
              <a:gd name="connsiteX2" fmla="*/ 2140075 w 2275038"/>
              <a:gd name="connsiteY2" fmla="*/ 0 h 809761"/>
              <a:gd name="connsiteX3" fmla="*/ 2275038 w 2275038"/>
              <a:gd name="connsiteY3" fmla="*/ 134963 h 809761"/>
              <a:gd name="connsiteX4" fmla="*/ 2275038 w 2275038"/>
              <a:gd name="connsiteY4" fmla="*/ 674798 h 809761"/>
              <a:gd name="connsiteX5" fmla="*/ 2140075 w 2275038"/>
              <a:gd name="connsiteY5" fmla="*/ 809761 h 809761"/>
              <a:gd name="connsiteX6" fmla="*/ 134963 w 2275038"/>
              <a:gd name="connsiteY6" fmla="*/ 809761 h 809761"/>
              <a:gd name="connsiteX7" fmla="*/ 0 w 2275038"/>
              <a:gd name="connsiteY7" fmla="*/ 674798 h 809761"/>
              <a:gd name="connsiteX8" fmla="*/ 0 w 2275038"/>
              <a:gd name="connsiteY8" fmla="*/ 134963 h 809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038" h="809761">
                <a:moveTo>
                  <a:pt x="0" y="134963"/>
                </a:moveTo>
                <a:cubicBezTo>
                  <a:pt x="0" y="60425"/>
                  <a:pt x="60425" y="0"/>
                  <a:pt x="134963" y="0"/>
                </a:cubicBezTo>
                <a:lnTo>
                  <a:pt x="2140075" y="0"/>
                </a:lnTo>
                <a:cubicBezTo>
                  <a:pt x="2214613" y="0"/>
                  <a:pt x="2275038" y="60425"/>
                  <a:pt x="2275038" y="134963"/>
                </a:cubicBezTo>
                <a:lnTo>
                  <a:pt x="2275038" y="674798"/>
                </a:lnTo>
                <a:cubicBezTo>
                  <a:pt x="2275038" y="749336"/>
                  <a:pt x="2214613" y="809761"/>
                  <a:pt x="2140075" y="809761"/>
                </a:cubicBezTo>
                <a:lnTo>
                  <a:pt x="134963" y="809761"/>
                </a:lnTo>
                <a:cubicBezTo>
                  <a:pt x="60425" y="809761"/>
                  <a:pt x="0" y="749336"/>
                  <a:pt x="0" y="674798"/>
                </a:cubicBezTo>
                <a:lnTo>
                  <a:pt x="0" y="134963"/>
                </a:lnTo>
                <a:close/>
              </a:path>
            </a:pathLst>
          </a:custGeom>
          <a:solidFill>
            <a:schemeClr val="bg1">
              <a:alpha val="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120" tIns="149120" rIns="149120" bIns="149120" numCol="1" spcCol="1270" anchor="ctr" anchorCtr="0">
            <a:noAutofit/>
          </a:bodyPr>
          <a:lstStyle/>
          <a:p>
            <a:pPr algn="ctr" defTabSz="1269368">
              <a:lnSpc>
                <a:spcPct val="90000"/>
              </a:lnSpc>
              <a:spcBef>
                <a:spcPct val="0"/>
              </a:spcBef>
              <a:spcAft>
                <a:spcPct val="35000"/>
              </a:spcAft>
            </a:pPr>
            <a:r>
              <a:rPr lang="en-US" sz="2856" dirty="0" smtClean="0">
                <a:solidFill>
                  <a:schemeClr val="tx1"/>
                </a:solidFill>
              </a:rPr>
              <a:t>GPU A</a:t>
            </a:r>
            <a:endParaRPr lang="en-US" sz="2856" dirty="0">
              <a:solidFill>
                <a:schemeClr val="tx1"/>
              </a:solidFill>
            </a:endParaRPr>
          </a:p>
        </p:txBody>
      </p:sp>
      <p:sp>
        <p:nvSpPr>
          <p:cNvPr id="31" name="Freeform 30"/>
          <p:cNvSpPr/>
          <p:nvPr/>
        </p:nvSpPr>
        <p:spPr>
          <a:xfrm>
            <a:off x="8016949" y="1457038"/>
            <a:ext cx="2320328" cy="825881"/>
          </a:xfrm>
          <a:custGeom>
            <a:avLst/>
            <a:gdLst>
              <a:gd name="connsiteX0" fmla="*/ 0 w 2275038"/>
              <a:gd name="connsiteY0" fmla="*/ 134963 h 809761"/>
              <a:gd name="connsiteX1" fmla="*/ 134963 w 2275038"/>
              <a:gd name="connsiteY1" fmla="*/ 0 h 809761"/>
              <a:gd name="connsiteX2" fmla="*/ 2140075 w 2275038"/>
              <a:gd name="connsiteY2" fmla="*/ 0 h 809761"/>
              <a:gd name="connsiteX3" fmla="*/ 2275038 w 2275038"/>
              <a:gd name="connsiteY3" fmla="*/ 134963 h 809761"/>
              <a:gd name="connsiteX4" fmla="*/ 2275038 w 2275038"/>
              <a:gd name="connsiteY4" fmla="*/ 674798 h 809761"/>
              <a:gd name="connsiteX5" fmla="*/ 2140075 w 2275038"/>
              <a:gd name="connsiteY5" fmla="*/ 809761 h 809761"/>
              <a:gd name="connsiteX6" fmla="*/ 134963 w 2275038"/>
              <a:gd name="connsiteY6" fmla="*/ 809761 h 809761"/>
              <a:gd name="connsiteX7" fmla="*/ 0 w 2275038"/>
              <a:gd name="connsiteY7" fmla="*/ 674798 h 809761"/>
              <a:gd name="connsiteX8" fmla="*/ 0 w 2275038"/>
              <a:gd name="connsiteY8" fmla="*/ 134963 h 809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038" h="809761">
                <a:moveTo>
                  <a:pt x="0" y="134963"/>
                </a:moveTo>
                <a:cubicBezTo>
                  <a:pt x="0" y="60425"/>
                  <a:pt x="60425" y="0"/>
                  <a:pt x="134963" y="0"/>
                </a:cubicBezTo>
                <a:lnTo>
                  <a:pt x="2140075" y="0"/>
                </a:lnTo>
                <a:cubicBezTo>
                  <a:pt x="2214613" y="0"/>
                  <a:pt x="2275038" y="60425"/>
                  <a:pt x="2275038" y="134963"/>
                </a:cubicBezTo>
                <a:lnTo>
                  <a:pt x="2275038" y="674798"/>
                </a:lnTo>
                <a:cubicBezTo>
                  <a:pt x="2275038" y="749336"/>
                  <a:pt x="2214613" y="809761"/>
                  <a:pt x="2140075" y="809761"/>
                </a:cubicBezTo>
                <a:lnTo>
                  <a:pt x="134963" y="809761"/>
                </a:lnTo>
                <a:cubicBezTo>
                  <a:pt x="60425" y="809761"/>
                  <a:pt x="0" y="749336"/>
                  <a:pt x="0" y="674798"/>
                </a:cubicBezTo>
                <a:lnTo>
                  <a:pt x="0" y="134963"/>
                </a:lnTo>
                <a:close/>
              </a:path>
            </a:pathLst>
          </a:custGeom>
          <a:solidFill>
            <a:schemeClr val="bg1">
              <a:alpha val="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120" tIns="149120" rIns="149120" bIns="149120" numCol="1" spcCol="1270" anchor="ctr" anchorCtr="0">
            <a:noAutofit/>
          </a:bodyPr>
          <a:lstStyle/>
          <a:p>
            <a:pPr algn="ctr" defTabSz="1269368">
              <a:lnSpc>
                <a:spcPct val="90000"/>
              </a:lnSpc>
              <a:spcBef>
                <a:spcPct val="0"/>
              </a:spcBef>
              <a:spcAft>
                <a:spcPct val="35000"/>
              </a:spcAft>
            </a:pPr>
            <a:r>
              <a:rPr lang="en-US" sz="2856" dirty="0" smtClean="0">
                <a:solidFill>
                  <a:schemeClr val="tx1"/>
                </a:solidFill>
              </a:rPr>
              <a:t>GPU B</a:t>
            </a:r>
            <a:endParaRPr lang="en-US" sz="2856" dirty="0">
              <a:solidFill>
                <a:schemeClr val="tx1"/>
              </a:solidFill>
            </a:endParaRPr>
          </a:p>
        </p:txBody>
      </p:sp>
      <p:grpSp>
        <p:nvGrpSpPr>
          <p:cNvPr id="113" name="Group 112"/>
          <p:cNvGrpSpPr/>
          <p:nvPr/>
        </p:nvGrpSpPr>
        <p:grpSpPr>
          <a:xfrm>
            <a:off x="7473434" y="2297877"/>
            <a:ext cx="3582041" cy="3804846"/>
            <a:chOff x="7473434" y="2297877"/>
            <a:chExt cx="3582041" cy="3804846"/>
          </a:xfrm>
        </p:grpSpPr>
        <p:grpSp>
          <p:nvGrpSpPr>
            <p:cNvPr id="16" name="Group 15"/>
            <p:cNvGrpSpPr/>
            <p:nvPr/>
          </p:nvGrpSpPr>
          <p:grpSpPr>
            <a:xfrm>
              <a:off x="7473434" y="2297877"/>
              <a:ext cx="3582041" cy="3804846"/>
              <a:chOff x="3702994" y="2312282"/>
              <a:chExt cx="7740622" cy="3804846"/>
            </a:xfrm>
          </p:grpSpPr>
          <p:sp>
            <p:nvSpPr>
              <p:cNvPr id="22" name="Freeform 21"/>
              <p:cNvSpPr/>
              <p:nvPr/>
            </p:nvSpPr>
            <p:spPr>
              <a:xfrm>
                <a:off x="7741819" y="5291247"/>
                <a:ext cx="3701797"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chemeClr val="bg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dirty="0"/>
                  <a:t>Physical Pages</a:t>
                </a:r>
              </a:p>
            </p:txBody>
          </p:sp>
          <p:sp>
            <p:nvSpPr>
              <p:cNvPr id="23" name="Freeform 22"/>
              <p:cNvSpPr/>
              <p:nvPr/>
            </p:nvSpPr>
            <p:spPr>
              <a:xfrm>
                <a:off x="7741819" y="4294115"/>
                <a:ext cx="3701792"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chemeClr val="accent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dirty="0"/>
                  <a:t> GPU VA</a:t>
                </a:r>
              </a:p>
            </p:txBody>
          </p:sp>
          <p:sp>
            <p:nvSpPr>
              <p:cNvPr id="24" name="Freeform 23"/>
              <p:cNvSpPr/>
              <p:nvPr/>
            </p:nvSpPr>
            <p:spPr>
              <a:xfrm>
                <a:off x="7724307" y="2312282"/>
                <a:ext cx="1893483" cy="825881"/>
              </a:xfrm>
              <a:custGeom>
                <a:avLst/>
                <a:gdLst>
                  <a:gd name="connsiteX0" fmla="*/ 0 w 2275038"/>
                  <a:gd name="connsiteY0" fmla="*/ 134963 h 809761"/>
                  <a:gd name="connsiteX1" fmla="*/ 134963 w 2275038"/>
                  <a:gd name="connsiteY1" fmla="*/ 0 h 809761"/>
                  <a:gd name="connsiteX2" fmla="*/ 2140075 w 2275038"/>
                  <a:gd name="connsiteY2" fmla="*/ 0 h 809761"/>
                  <a:gd name="connsiteX3" fmla="*/ 2275038 w 2275038"/>
                  <a:gd name="connsiteY3" fmla="*/ 134963 h 809761"/>
                  <a:gd name="connsiteX4" fmla="*/ 2275038 w 2275038"/>
                  <a:gd name="connsiteY4" fmla="*/ 674798 h 809761"/>
                  <a:gd name="connsiteX5" fmla="*/ 2140075 w 2275038"/>
                  <a:gd name="connsiteY5" fmla="*/ 809761 h 809761"/>
                  <a:gd name="connsiteX6" fmla="*/ 134963 w 2275038"/>
                  <a:gd name="connsiteY6" fmla="*/ 809761 h 809761"/>
                  <a:gd name="connsiteX7" fmla="*/ 0 w 2275038"/>
                  <a:gd name="connsiteY7" fmla="*/ 674798 h 809761"/>
                  <a:gd name="connsiteX8" fmla="*/ 0 w 2275038"/>
                  <a:gd name="connsiteY8" fmla="*/ 134963 h 809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038" h="809761">
                    <a:moveTo>
                      <a:pt x="0" y="134963"/>
                    </a:moveTo>
                    <a:cubicBezTo>
                      <a:pt x="0" y="60425"/>
                      <a:pt x="60425" y="0"/>
                      <a:pt x="134963" y="0"/>
                    </a:cubicBezTo>
                    <a:lnTo>
                      <a:pt x="2140075" y="0"/>
                    </a:lnTo>
                    <a:cubicBezTo>
                      <a:pt x="2214613" y="0"/>
                      <a:pt x="2275038" y="60425"/>
                      <a:pt x="2275038" y="134963"/>
                    </a:cubicBezTo>
                    <a:lnTo>
                      <a:pt x="2275038" y="674798"/>
                    </a:lnTo>
                    <a:cubicBezTo>
                      <a:pt x="2275038" y="749336"/>
                      <a:pt x="2214613" y="809761"/>
                      <a:pt x="2140075" y="809761"/>
                    </a:cubicBezTo>
                    <a:lnTo>
                      <a:pt x="134963" y="809761"/>
                    </a:lnTo>
                    <a:cubicBezTo>
                      <a:pt x="60425" y="809761"/>
                      <a:pt x="0" y="749336"/>
                      <a:pt x="0" y="674798"/>
                    </a:cubicBezTo>
                    <a:lnTo>
                      <a:pt x="0" y="134963"/>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1440" tIns="149120" rIns="91440" bIns="149120" numCol="1" spcCol="1270" anchor="ctr" anchorCtr="0">
                <a:noAutofit/>
              </a:bodyPr>
              <a:lstStyle/>
              <a:p>
                <a:pPr algn="ctr" defTabSz="1269368">
                  <a:lnSpc>
                    <a:spcPct val="90000"/>
                  </a:lnSpc>
                  <a:spcBef>
                    <a:spcPct val="0"/>
                  </a:spcBef>
                  <a:spcAft>
                    <a:spcPct val="35000"/>
                  </a:spcAft>
                </a:pPr>
                <a:r>
                  <a:rPr lang="en-US" dirty="0"/>
                  <a:t> Buffer</a:t>
                </a:r>
              </a:p>
            </p:txBody>
          </p:sp>
          <p:sp>
            <p:nvSpPr>
              <p:cNvPr id="27" name="Freeform 26"/>
              <p:cNvSpPr/>
              <p:nvPr/>
            </p:nvSpPr>
            <p:spPr>
              <a:xfrm>
                <a:off x="3702998" y="3296983"/>
                <a:ext cx="3701788"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dirty="0"/>
                  <a:t> Resource Heap</a:t>
                </a:r>
              </a:p>
            </p:txBody>
          </p:sp>
          <p:sp>
            <p:nvSpPr>
              <p:cNvPr id="28" name="Freeform 27"/>
              <p:cNvSpPr/>
              <p:nvPr/>
            </p:nvSpPr>
            <p:spPr>
              <a:xfrm>
                <a:off x="3702994" y="2314099"/>
                <a:ext cx="3701788" cy="825881"/>
              </a:xfrm>
              <a:custGeom>
                <a:avLst/>
                <a:gdLst>
                  <a:gd name="connsiteX0" fmla="*/ 0 w 2275038"/>
                  <a:gd name="connsiteY0" fmla="*/ 134963 h 809761"/>
                  <a:gd name="connsiteX1" fmla="*/ 134963 w 2275038"/>
                  <a:gd name="connsiteY1" fmla="*/ 0 h 809761"/>
                  <a:gd name="connsiteX2" fmla="*/ 2140075 w 2275038"/>
                  <a:gd name="connsiteY2" fmla="*/ 0 h 809761"/>
                  <a:gd name="connsiteX3" fmla="*/ 2275038 w 2275038"/>
                  <a:gd name="connsiteY3" fmla="*/ 134963 h 809761"/>
                  <a:gd name="connsiteX4" fmla="*/ 2275038 w 2275038"/>
                  <a:gd name="connsiteY4" fmla="*/ 674798 h 809761"/>
                  <a:gd name="connsiteX5" fmla="*/ 2140075 w 2275038"/>
                  <a:gd name="connsiteY5" fmla="*/ 809761 h 809761"/>
                  <a:gd name="connsiteX6" fmla="*/ 134963 w 2275038"/>
                  <a:gd name="connsiteY6" fmla="*/ 809761 h 809761"/>
                  <a:gd name="connsiteX7" fmla="*/ 0 w 2275038"/>
                  <a:gd name="connsiteY7" fmla="*/ 674798 h 809761"/>
                  <a:gd name="connsiteX8" fmla="*/ 0 w 2275038"/>
                  <a:gd name="connsiteY8" fmla="*/ 134963 h 809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038" h="809761">
                    <a:moveTo>
                      <a:pt x="0" y="134963"/>
                    </a:moveTo>
                    <a:cubicBezTo>
                      <a:pt x="0" y="60425"/>
                      <a:pt x="60425" y="0"/>
                      <a:pt x="134963" y="0"/>
                    </a:cubicBezTo>
                    <a:lnTo>
                      <a:pt x="2140075" y="0"/>
                    </a:lnTo>
                    <a:cubicBezTo>
                      <a:pt x="2214613" y="0"/>
                      <a:pt x="2275038" y="60425"/>
                      <a:pt x="2275038" y="134963"/>
                    </a:cubicBezTo>
                    <a:lnTo>
                      <a:pt x="2275038" y="674798"/>
                    </a:lnTo>
                    <a:cubicBezTo>
                      <a:pt x="2275038" y="749336"/>
                      <a:pt x="2214613" y="809761"/>
                      <a:pt x="2140075" y="809761"/>
                    </a:cubicBezTo>
                    <a:lnTo>
                      <a:pt x="134963" y="809761"/>
                    </a:lnTo>
                    <a:cubicBezTo>
                      <a:pt x="60425" y="809761"/>
                      <a:pt x="0" y="749336"/>
                      <a:pt x="0" y="674798"/>
                    </a:cubicBezTo>
                    <a:lnTo>
                      <a:pt x="0" y="134963"/>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120" tIns="149120" rIns="149120" bIns="149120" numCol="1" spcCol="1270" anchor="ctr" anchorCtr="0">
                <a:noAutofit/>
              </a:bodyPr>
              <a:lstStyle/>
              <a:p>
                <a:pPr algn="ctr" defTabSz="1269368">
                  <a:lnSpc>
                    <a:spcPct val="90000"/>
                  </a:lnSpc>
                  <a:spcBef>
                    <a:spcPct val="0"/>
                  </a:spcBef>
                  <a:spcAft>
                    <a:spcPct val="35000"/>
                  </a:spcAft>
                </a:pPr>
                <a:r>
                  <a:rPr lang="en-US" dirty="0"/>
                  <a:t>Texture2D</a:t>
                </a:r>
              </a:p>
            </p:txBody>
          </p:sp>
        </p:grpSp>
        <p:sp>
          <p:nvSpPr>
            <p:cNvPr id="25" name="Freeform 24"/>
            <p:cNvSpPr/>
            <p:nvPr/>
          </p:nvSpPr>
          <p:spPr>
            <a:xfrm>
              <a:off x="7473434" y="4283960"/>
              <a:ext cx="1713037"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chemeClr val="accent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dirty="0"/>
                <a:t> GPU VA</a:t>
              </a:r>
            </a:p>
          </p:txBody>
        </p:sp>
        <p:grpSp>
          <p:nvGrpSpPr>
            <p:cNvPr id="63" name="Group 62"/>
            <p:cNvGrpSpPr/>
            <p:nvPr/>
          </p:nvGrpSpPr>
          <p:grpSpPr>
            <a:xfrm>
              <a:off x="7494662" y="4297282"/>
              <a:ext cx="1691809" cy="817400"/>
              <a:chOff x="8951696" y="5208288"/>
              <a:chExt cx="2233750" cy="809761"/>
            </a:xfrm>
            <a:solidFill>
              <a:schemeClr val="tx2">
                <a:lumMod val="50000"/>
              </a:schemeClr>
            </a:solidFill>
          </p:grpSpPr>
          <p:sp>
            <p:nvSpPr>
              <p:cNvPr id="71" name="Freeform 70"/>
              <p:cNvSpPr/>
              <p:nvPr/>
            </p:nvSpPr>
            <p:spPr>
              <a:xfrm>
                <a:off x="8951696" y="5208288"/>
                <a:ext cx="320040" cy="80976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grpFill/>
              <a:ln w="3810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6652" tIns="106652" rIns="106652" bIns="106652" numCol="1" spcCol="1270" anchor="ctr" anchorCtr="0">
                <a:noAutofit/>
              </a:bodyPr>
              <a:lstStyle/>
              <a:p>
                <a:pPr algn="ctr" defTabSz="1244227">
                  <a:lnSpc>
                    <a:spcPct val="90000"/>
                  </a:lnSpc>
                  <a:spcAft>
                    <a:spcPct val="35000"/>
                  </a:spcAft>
                </a:pPr>
                <a:endParaRPr lang="en-US" sz="2799" dirty="0"/>
              </a:p>
            </p:txBody>
          </p:sp>
          <p:sp>
            <p:nvSpPr>
              <p:cNvPr id="72" name="Freeform 71"/>
              <p:cNvSpPr/>
              <p:nvPr/>
            </p:nvSpPr>
            <p:spPr>
              <a:xfrm>
                <a:off x="9271736" y="5208288"/>
                <a:ext cx="320040" cy="80976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grpFill/>
              <a:ln w="3810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6652" tIns="106652" rIns="106652" bIns="106652" numCol="1" spcCol="1270" anchor="ctr" anchorCtr="0">
                <a:noAutofit/>
              </a:bodyPr>
              <a:lstStyle/>
              <a:p>
                <a:pPr algn="ctr" defTabSz="1244227">
                  <a:lnSpc>
                    <a:spcPct val="90000"/>
                  </a:lnSpc>
                  <a:spcAft>
                    <a:spcPct val="35000"/>
                  </a:spcAft>
                </a:pPr>
                <a:endParaRPr lang="en-US" sz="2799" dirty="0"/>
              </a:p>
            </p:txBody>
          </p:sp>
          <p:sp>
            <p:nvSpPr>
              <p:cNvPr id="73" name="Freeform 72"/>
              <p:cNvSpPr/>
              <p:nvPr/>
            </p:nvSpPr>
            <p:spPr>
              <a:xfrm>
                <a:off x="9591776" y="5208288"/>
                <a:ext cx="320040" cy="80976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grpFill/>
              <a:ln w="3810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6652" tIns="106652" rIns="106652" bIns="106652" numCol="1" spcCol="1270" anchor="ctr" anchorCtr="0">
                <a:noAutofit/>
              </a:bodyPr>
              <a:lstStyle/>
              <a:p>
                <a:pPr algn="ctr" defTabSz="1244227">
                  <a:lnSpc>
                    <a:spcPct val="90000"/>
                  </a:lnSpc>
                  <a:spcAft>
                    <a:spcPct val="35000"/>
                  </a:spcAft>
                </a:pPr>
                <a:endParaRPr lang="en-US" sz="2799" dirty="0"/>
              </a:p>
            </p:txBody>
          </p:sp>
          <p:sp>
            <p:nvSpPr>
              <p:cNvPr id="74" name="Freeform 73"/>
              <p:cNvSpPr/>
              <p:nvPr/>
            </p:nvSpPr>
            <p:spPr>
              <a:xfrm>
                <a:off x="9911816" y="5208288"/>
                <a:ext cx="320040" cy="80976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grpFill/>
              <a:ln w="3810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6652" tIns="106652" rIns="106652" bIns="106652" numCol="1" spcCol="1270" anchor="ctr" anchorCtr="0">
                <a:noAutofit/>
              </a:bodyPr>
              <a:lstStyle/>
              <a:p>
                <a:pPr algn="ctr" defTabSz="1244227">
                  <a:lnSpc>
                    <a:spcPct val="90000"/>
                  </a:lnSpc>
                  <a:spcAft>
                    <a:spcPct val="35000"/>
                  </a:spcAft>
                </a:pPr>
                <a:endParaRPr lang="en-US" sz="2799" dirty="0"/>
              </a:p>
            </p:txBody>
          </p:sp>
          <p:sp>
            <p:nvSpPr>
              <p:cNvPr id="75" name="Freeform 74"/>
              <p:cNvSpPr/>
              <p:nvPr/>
            </p:nvSpPr>
            <p:spPr>
              <a:xfrm>
                <a:off x="10228591" y="5208288"/>
                <a:ext cx="320040" cy="80976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grpFill/>
              <a:ln w="3810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6652" tIns="106652" rIns="106652" bIns="106652" numCol="1" spcCol="1270" anchor="ctr" anchorCtr="0">
                <a:noAutofit/>
              </a:bodyPr>
              <a:lstStyle/>
              <a:p>
                <a:pPr algn="ctr" defTabSz="1244227">
                  <a:lnSpc>
                    <a:spcPct val="90000"/>
                  </a:lnSpc>
                  <a:spcAft>
                    <a:spcPct val="35000"/>
                  </a:spcAft>
                </a:pPr>
                <a:endParaRPr lang="en-US" sz="2799" dirty="0"/>
              </a:p>
            </p:txBody>
          </p:sp>
          <p:sp>
            <p:nvSpPr>
              <p:cNvPr id="76" name="Freeform 75"/>
              <p:cNvSpPr/>
              <p:nvPr/>
            </p:nvSpPr>
            <p:spPr>
              <a:xfrm>
                <a:off x="10548631" y="5208288"/>
                <a:ext cx="320040" cy="80976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grpFill/>
              <a:ln w="3810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6652" tIns="106652" rIns="106652" bIns="106652" numCol="1" spcCol="1270" anchor="ctr" anchorCtr="0">
                <a:noAutofit/>
              </a:bodyPr>
              <a:lstStyle/>
              <a:p>
                <a:pPr algn="ctr" defTabSz="1244227">
                  <a:lnSpc>
                    <a:spcPct val="90000"/>
                  </a:lnSpc>
                  <a:spcAft>
                    <a:spcPct val="35000"/>
                  </a:spcAft>
                </a:pPr>
                <a:endParaRPr lang="en-US" sz="2799" dirty="0"/>
              </a:p>
            </p:txBody>
          </p:sp>
          <p:sp>
            <p:nvSpPr>
              <p:cNvPr id="77" name="Freeform 76"/>
              <p:cNvSpPr/>
              <p:nvPr/>
            </p:nvSpPr>
            <p:spPr>
              <a:xfrm>
                <a:off x="10865406" y="5208288"/>
                <a:ext cx="320040" cy="80976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grpFill/>
              <a:ln w="3810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6652" tIns="106652" rIns="106652" bIns="106652" numCol="1" spcCol="1270" anchor="ctr" anchorCtr="0">
                <a:noAutofit/>
              </a:bodyPr>
              <a:lstStyle/>
              <a:p>
                <a:pPr algn="ctr" defTabSz="1244227">
                  <a:lnSpc>
                    <a:spcPct val="90000"/>
                  </a:lnSpc>
                  <a:spcAft>
                    <a:spcPct val="35000"/>
                  </a:spcAft>
                </a:pPr>
                <a:endParaRPr lang="en-US" sz="2799" dirty="0"/>
              </a:p>
            </p:txBody>
          </p:sp>
        </p:grpSp>
        <p:sp>
          <p:nvSpPr>
            <p:cNvPr id="48" name="Freeform 47"/>
            <p:cNvSpPr/>
            <p:nvPr/>
          </p:nvSpPr>
          <p:spPr>
            <a:xfrm>
              <a:off x="9342436" y="3278439"/>
              <a:ext cx="1713035"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dirty="0"/>
                <a:t> Resource Heap</a:t>
              </a:r>
            </a:p>
          </p:txBody>
        </p:sp>
        <p:sp>
          <p:nvSpPr>
            <p:cNvPr id="50" name="Freeform 49"/>
            <p:cNvSpPr/>
            <p:nvPr/>
          </p:nvSpPr>
          <p:spPr>
            <a:xfrm>
              <a:off x="10227090" y="2297877"/>
              <a:ext cx="828381" cy="825881"/>
            </a:xfrm>
            <a:custGeom>
              <a:avLst/>
              <a:gdLst>
                <a:gd name="connsiteX0" fmla="*/ 0 w 2275038"/>
                <a:gd name="connsiteY0" fmla="*/ 134963 h 809761"/>
                <a:gd name="connsiteX1" fmla="*/ 134963 w 2275038"/>
                <a:gd name="connsiteY1" fmla="*/ 0 h 809761"/>
                <a:gd name="connsiteX2" fmla="*/ 2140075 w 2275038"/>
                <a:gd name="connsiteY2" fmla="*/ 0 h 809761"/>
                <a:gd name="connsiteX3" fmla="*/ 2275038 w 2275038"/>
                <a:gd name="connsiteY3" fmla="*/ 134963 h 809761"/>
                <a:gd name="connsiteX4" fmla="*/ 2275038 w 2275038"/>
                <a:gd name="connsiteY4" fmla="*/ 674798 h 809761"/>
                <a:gd name="connsiteX5" fmla="*/ 2140075 w 2275038"/>
                <a:gd name="connsiteY5" fmla="*/ 809761 h 809761"/>
                <a:gd name="connsiteX6" fmla="*/ 134963 w 2275038"/>
                <a:gd name="connsiteY6" fmla="*/ 809761 h 809761"/>
                <a:gd name="connsiteX7" fmla="*/ 0 w 2275038"/>
                <a:gd name="connsiteY7" fmla="*/ 674798 h 809761"/>
                <a:gd name="connsiteX8" fmla="*/ 0 w 2275038"/>
                <a:gd name="connsiteY8" fmla="*/ 134963 h 809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038" h="809761">
                  <a:moveTo>
                    <a:pt x="0" y="134963"/>
                  </a:moveTo>
                  <a:cubicBezTo>
                    <a:pt x="0" y="60425"/>
                    <a:pt x="60425" y="0"/>
                    <a:pt x="134963" y="0"/>
                  </a:cubicBezTo>
                  <a:lnTo>
                    <a:pt x="2140075" y="0"/>
                  </a:lnTo>
                  <a:cubicBezTo>
                    <a:pt x="2214613" y="0"/>
                    <a:pt x="2275038" y="60425"/>
                    <a:pt x="2275038" y="134963"/>
                  </a:cubicBezTo>
                  <a:lnTo>
                    <a:pt x="2275038" y="674798"/>
                  </a:lnTo>
                  <a:cubicBezTo>
                    <a:pt x="2275038" y="749336"/>
                    <a:pt x="2214613" y="809761"/>
                    <a:pt x="2140075" y="809761"/>
                  </a:cubicBezTo>
                  <a:lnTo>
                    <a:pt x="134963" y="809761"/>
                  </a:lnTo>
                  <a:cubicBezTo>
                    <a:pt x="60425" y="809761"/>
                    <a:pt x="0" y="749336"/>
                    <a:pt x="0" y="674798"/>
                  </a:cubicBezTo>
                  <a:lnTo>
                    <a:pt x="0" y="134963"/>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120" tIns="149120" rIns="149120" bIns="149120" numCol="1" spcCol="1270" anchor="ctr" anchorCtr="0">
              <a:noAutofit/>
            </a:bodyPr>
            <a:lstStyle/>
            <a:p>
              <a:pPr algn="ctr" defTabSz="1269368">
                <a:lnSpc>
                  <a:spcPct val="90000"/>
                </a:lnSpc>
                <a:spcBef>
                  <a:spcPct val="0"/>
                </a:spcBef>
                <a:spcAft>
                  <a:spcPct val="35000"/>
                </a:spcAft>
              </a:pPr>
              <a:r>
                <a:rPr lang="en-US" dirty="0" smtClean="0"/>
                <a:t>T2D</a:t>
              </a:r>
              <a:endParaRPr lang="en-US" dirty="0"/>
            </a:p>
          </p:txBody>
        </p:sp>
      </p:grpSp>
      <p:grpSp>
        <p:nvGrpSpPr>
          <p:cNvPr id="112" name="Group 111"/>
          <p:cNvGrpSpPr/>
          <p:nvPr/>
        </p:nvGrpSpPr>
        <p:grpSpPr>
          <a:xfrm>
            <a:off x="3594293" y="2296325"/>
            <a:ext cx="3590035" cy="3809789"/>
            <a:chOff x="3594293" y="2296325"/>
            <a:chExt cx="3590035" cy="3809789"/>
          </a:xfrm>
        </p:grpSpPr>
        <p:grpSp>
          <p:nvGrpSpPr>
            <p:cNvPr id="54" name="Group 53"/>
            <p:cNvGrpSpPr/>
            <p:nvPr/>
          </p:nvGrpSpPr>
          <p:grpSpPr>
            <a:xfrm>
              <a:off x="5471291" y="5304666"/>
              <a:ext cx="1713037" cy="770231"/>
              <a:chOff x="8951696" y="5208288"/>
              <a:chExt cx="2233750" cy="809762"/>
            </a:xfrm>
          </p:grpSpPr>
          <p:sp>
            <p:nvSpPr>
              <p:cNvPr id="55" name="Freeform 54"/>
              <p:cNvSpPr/>
              <p:nvPr/>
            </p:nvSpPr>
            <p:spPr>
              <a:xfrm>
                <a:off x="8951696" y="5208288"/>
                <a:ext cx="320040" cy="80976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chemeClr val="bg1">
                  <a:lumMod val="50000"/>
                </a:schemeClr>
              </a:solidFill>
              <a:ln w="3810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6652" tIns="106652" rIns="106652" bIns="106652" numCol="1" spcCol="1270" anchor="ctr" anchorCtr="0">
                <a:noAutofit/>
              </a:bodyP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44227">
                  <a:lnSpc>
                    <a:spcPct val="90000"/>
                  </a:lnSpc>
                  <a:spcAft>
                    <a:spcPct val="35000"/>
                  </a:spcAft>
                </a:pPr>
                <a:endParaRPr lang="en-US" sz="2799" dirty="0"/>
              </a:p>
            </p:txBody>
          </p:sp>
          <p:sp>
            <p:nvSpPr>
              <p:cNvPr id="56" name="Freeform 55"/>
              <p:cNvSpPr/>
              <p:nvPr/>
            </p:nvSpPr>
            <p:spPr>
              <a:xfrm>
                <a:off x="9271736" y="5208288"/>
                <a:ext cx="320040" cy="80976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chemeClr val="bg1">
                  <a:lumMod val="50000"/>
                </a:schemeClr>
              </a:solidFill>
              <a:ln w="3810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6652" tIns="106652" rIns="106652" bIns="106652" numCol="1" spcCol="1270" anchor="ctr" anchorCtr="0">
                <a:noAutofit/>
              </a:bodyP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44227">
                  <a:lnSpc>
                    <a:spcPct val="90000"/>
                  </a:lnSpc>
                  <a:spcAft>
                    <a:spcPct val="35000"/>
                  </a:spcAft>
                </a:pPr>
                <a:endParaRPr lang="en-US" sz="2799" dirty="0"/>
              </a:p>
            </p:txBody>
          </p:sp>
          <p:sp>
            <p:nvSpPr>
              <p:cNvPr id="57" name="Freeform 56"/>
              <p:cNvSpPr/>
              <p:nvPr/>
            </p:nvSpPr>
            <p:spPr>
              <a:xfrm>
                <a:off x="9591776" y="5208288"/>
                <a:ext cx="320040" cy="80976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chemeClr val="bg1">
                  <a:lumMod val="50000"/>
                </a:schemeClr>
              </a:solidFill>
              <a:ln w="3810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6652" tIns="106652" rIns="106652" bIns="106652" numCol="1" spcCol="1270" anchor="ctr" anchorCtr="0">
                <a:noAutofit/>
              </a:bodyP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44227">
                  <a:lnSpc>
                    <a:spcPct val="90000"/>
                  </a:lnSpc>
                  <a:spcAft>
                    <a:spcPct val="35000"/>
                  </a:spcAft>
                </a:pPr>
                <a:endParaRPr lang="en-US" sz="2799" dirty="0"/>
              </a:p>
            </p:txBody>
          </p:sp>
          <p:sp>
            <p:nvSpPr>
              <p:cNvPr id="58" name="Freeform 57"/>
              <p:cNvSpPr/>
              <p:nvPr/>
            </p:nvSpPr>
            <p:spPr>
              <a:xfrm>
                <a:off x="9911816" y="5208288"/>
                <a:ext cx="320040" cy="80976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chemeClr val="bg1">
                  <a:lumMod val="50000"/>
                </a:schemeClr>
              </a:solidFill>
              <a:ln w="3810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6652" tIns="106652" rIns="106652" bIns="106652" numCol="1" spcCol="1270" anchor="ctr" anchorCtr="0">
                <a:noAutofit/>
              </a:bodyP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44227">
                  <a:lnSpc>
                    <a:spcPct val="90000"/>
                  </a:lnSpc>
                  <a:spcAft>
                    <a:spcPct val="35000"/>
                  </a:spcAft>
                </a:pPr>
                <a:endParaRPr lang="en-US" sz="2799" dirty="0"/>
              </a:p>
            </p:txBody>
          </p:sp>
          <p:sp>
            <p:nvSpPr>
              <p:cNvPr id="59" name="Freeform 58"/>
              <p:cNvSpPr/>
              <p:nvPr/>
            </p:nvSpPr>
            <p:spPr>
              <a:xfrm>
                <a:off x="10228593" y="5208289"/>
                <a:ext cx="320040" cy="80976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chemeClr val="bg1">
                  <a:lumMod val="50000"/>
                </a:schemeClr>
              </a:solidFill>
              <a:ln w="3810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6652" tIns="106652" rIns="106652" bIns="106652" numCol="1" spcCol="1270" anchor="ctr" anchorCtr="0">
                <a:noAutofit/>
              </a:bodyP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44227">
                  <a:lnSpc>
                    <a:spcPct val="90000"/>
                  </a:lnSpc>
                  <a:spcAft>
                    <a:spcPct val="35000"/>
                  </a:spcAft>
                </a:pPr>
                <a:endParaRPr lang="en-US" sz="2799" dirty="0"/>
              </a:p>
            </p:txBody>
          </p:sp>
          <p:sp>
            <p:nvSpPr>
              <p:cNvPr id="60" name="Freeform 59"/>
              <p:cNvSpPr/>
              <p:nvPr/>
            </p:nvSpPr>
            <p:spPr>
              <a:xfrm>
                <a:off x="10548631" y="5208288"/>
                <a:ext cx="320040" cy="80976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chemeClr val="bg1">
                  <a:lumMod val="50000"/>
                </a:schemeClr>
              </a:solidFill>
              <a:ln w="3810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6652" tIns="106652" rIns="106652" bIns="106652" numCol="1" spcCol="1270" anchor="ctr" anchorCtr="0">
                <a:noAutofit/>
              </a:bodyP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44227">
                  <a:lnSpc>
                    <a:spcPct val="90000"/>
                  </a:lnSpc>
                  <a:spcAft>
                    <a:spcPct val="35000"/>
                  </a:spcAft>
                </a:pPr>
                <a:endParaRPr lang="en-US" sz="2799" dirty="0"/>
              </a:p>
            </p:txBody>
          </p:sp>
          <p:sp>
            <p:nvSpPr>
              <p:cNvPr id="61" name="Freeform 60"/>
              <p:cNvSpPr/>
              <p:nvPr/>
            </p:nvSpPr>
            <p:spPr>
              <a:xfrm>
                <a:off x="10865406" y="5208288"/>
                <a:ext cx="320040" cy="80976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chemeClr val="bg1">
                  <a:lumMod val="50000"/>
                </a:schemeClr>
              </a:solidFill>
              <a:ln w="3810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6652" tIns="106652" rIns="106652" bIns="106652" numCol="1" spcCol="1270" anchor="ctr" anchorCtr="0">
                <a:noAutofit/>
              </a:bodyP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44227">
                  <a:lnSpc>
                    <a:spcPct val="90000"/>
                  </a:lnSpc>
                  <a:spcAft>
                    <a:spcPct val="35000"/>
                  </a:spcAft>
                </a:pPr>
                <a:endParaRPr lang="en-US" sz="2799" dirty="0"/>
              </a:p>
            </p:txBody>
          </p:sp>
        </p:grpSp>
        <p:grpSp>
          <p:nvGrpSpPr>
            <p:cNvPr id="51" name="Group 50"/>
            <p:cNvGrpSpPr/>
            <p:nvPr/>
          </p:nvGrpSpPr>
          <p:grpSpPr>
            <a:xfrm>
              <a:off x="3594293" y="2296325"/>
              <a:ext cx="3580046" cy="3809789"/>
              <a:chOff x="3691275" y="2308463"/>
              <a:chExt cx="7736310" cy="3809789"/>
            </a:xfrm>
          </p:grpSpPr>
          <p:sp>
            <p:nvSpPr>
              <p:cNvPr id="52" name="Freeform 51"/>
              <p:cNvSpPr/>
              <p:nvPr/>
            </p:nvSpPr>
            <p:spPr>
              <a:xfrm>
                <a:off x="3696131" y="5292371"/>
                <a:ext cx="3701797"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chemeClr val="bg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dirty="0"/>
                  <a:t>Physical Pages</a:t>
                </a:r>
              </a:p>
            </p:txBody>
          </p:sp>
          <p:sp>
            <p:nvSpPr>
              <p:cNvPr id="62" name="Freeform 61"/>
              <p:cNvSpPr/>
              <p:nvPr/>
            </p:nvSpPr>
            <p:spPr>
              <a:xfrm>
                <a:off x="3691275" y="2308463"/>
                <a:ext cx="1893483" cy="825881"/>
              </a:xfrm>
              <a:custGeom>
                <a:avLst/>
                <a:gdLst>
                  <a:gd name="connsiteX0" fmla="*/ 0 w 2275038"/>
                  <a:gd name="connsiteY0" fmla="*/ 134963 h 809761"/>
                  <a:gd name="connsiteX1" fmla="*/ 134963 w 2275038"/>
                  <a:gd name="connsiteY1" fmla="*/ 0 h 809761"/>
                  <a:gd name="connsiteX2" fmla="*/ 2140075 w 2275038"/>
                  <a:gd name="connsiteY2" fmla="*/ 0 h 809761"/>
                  <a:gd name="connsiteX3" fmla="*/ 2275038 w 2275038"/>
                  <a:gd name="connsiteY3" fmla="*/ 134963 h 809761"/>
                  <a:gd name="connsiteX4" fmla="*/ 2275038 w 2275038"/>
                  <a:gd name="connsiteY4" fmla="*/ 674798 h 809761"/>
                  <a:gd name="connsiteX5" fmla="*/ 2140075 w 2275038"/>
                  <a:gd name="connsiteY5" fmla="*/ 809761 h 809761"/>
                  <a:gd name="connsiteX6" fmla="*/ 134963 w 2275038"/>
                  <a:gd name="connsiteY6" fmla="*/ 809761 h 809761"/>
                  <a:gd name="connsiteX7" fmla="*/ 0 w 2275038"/>
                  <a:gd name="connsiteY7" fmla="*/ 674798 h 809761"/>
                  <a:gd name="connsiteX8" fmla="*/ 0 w 2275038"/>
                  <a:gd name="connsiteY8" fmla="*/ 134963 h 809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038" h="809761">
                    <a:moveTo>
                      <a:pt x="0" y="134963"/>
                    </a:moveTo>
                    <a:cubicBezTo>
                      <a:pt x="0" y="60425"/>
                      <a:pt x="60425" y="0"/>
                      <a:pt x="134963" y="0"/>
                    </a:cubicBezTo>
                    <a:lnTo>
                      <a:pt x="2140075" y="0"/>
                    </a:lnTo>
                    <a:cubicBezTo>
                      <a:pt x="2214613" y="0"/>
                      <a:pt x="2275038" y="60425"/>
                      <a:pt x="2275038" y="134963"/>
                    </a:cubicBezTo>
                    <a:lnTo>
                      <a:pt x="2275038" y="674798"/>
                    </a:lnTo>
                    <a:cubicBezTo>
                      <a:pt x="2275038" y="749336"/>
                      <a:pt x="2214613" y="809761"/>
                      <a:pt x="2140075" y="809761"/>
                    </a:cubicBezTo>
                    <a:lnTo>
                      <a:pt x="134963" y="809761"/>
                    </a:lnTo>
                    <a:cubicBezTo>
                      <a:pt x="60425" y="809761"/>
                      <a:pt x="0" y="749336"/>
                      <a:pt x="0" y="674798"/>
                    </a:cubicBezTo>
                    <a:lnTo>
                      <a:pt x="0" y="134963"/>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1440" tIns="149120" rIns="91440" bIns="149120" numCol="1" spcCol="1270" anchor="ctr" anchorCtr="0">
                <a:noAutofit/>
              </a:bodyPr>
              <a:lstStyle/>
              <a:p>
                <a:pPr algn="ctr" defTabSz="1269368">
                  <a:lnSpc>
                    <a:spcPct val="90000"/>
                  </a:lnSpc>
                  <a:spcBef>
                    <a:spcPct val="0"/>
                  </a:spcBef>
                  <a:spcAft>
                    <a:spcPct val="35000"/>
                  </a:spcAft>
                </a:pPr>
                <a:r>
                  <a:rPr lang="en-US" dirty="0"/>
                  <a:t> Buffer</a:t>
                </a:r>
              </a:p>
            </p:txBody>
          </p:sp>
          <p:sp>
            <p:nvSpPr>
              <p:cNvPr id="64" name="Freeform 63"/>
              <p:cNvSpPr/>
              <p:nvPr/>
            </p:nvSpPr>
            <p:spPr>
              <a:xfrm>
                <a:off x="3702998" y="3296983"/>
                <a:ext cx="3701788"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dirty="0"/>
                  <a:t> Resource Heap</a:t>
                </a:r>
              </a:p>
            </p:txBody>
          </p:sp>
          <p:sp>
            <p:nvSpPr>
              <p:cNvPr id="65" name="Freeform 64"/>
              <p:cNvSpPr/>
              <p:nvPr/>
            </p:nvSpPr>
            <p:spPr>
              <a:xfrm>
                <a:off x="7725798" y="2312721"/>
                <a:ext cx="3701787" cy="825881"/>
              </a:xfrm>
              <a:custGeom>
                <a:avLst/>
                <a:gdLst>
                  <a:gd name="connsiteX0" fmla="*/ 0 w 2275038"/>
                  <a:gd name="connsiteY0" fmla="*/ 134963 h 809761"/>
                  <a:gd name="connsiteX1" fmla="*/ 134963 w 2275038"/>
                  <a:gd name="connsiteY1" fmla="*/ 0 h 809761"/>
                  <a:gd name="connsiteX2" fmla="*/ 2140075 w 2275038"/>
                  <a:gd name="connsiteY2" fmla="*/ 0 h 809761"/>
                  <a:gd name="connsiteX3" fmla="*/ 2275038 w 2275038"/>
                  <a:gd name="connsiteY3" fmla="*/ 134963 h 809761"/>
                  <a:gd name="connsiteX4" fmla="*/ 2275038 w 2275038"/>
                  <a:gd name="connsiteY4" fmla="*/ 674798 h 809761"/>
                  <a:gd name="connsiteX5" fmla="*/ 2140075 w 2275038"/>
                  <a:gd name="connsiteY5" fmla="*/ 809761 h 809761"/>
                  <a:gd name="connsiteX6" fmla="*/ 134963 w 2275038"/>
                  <a:gd name="connsiteY6" fmla="*/ 809761 h 809761"/>
                  <a:gd name="connsiteX7" fmla="*/ 0 w 2275038"/>
                  <a:gd name="connsiteY7" fmla="*/ 674798 h 809761"/>
                  <a:gd name="connsiteX8" fmla="*/ 0 w 2275038"/>
                  <a:gd name="connsiteY8" fmla="*/ 134963 h 809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038" h="809761">
                    <a:moveTo>
                      <a:pt x="0" y="134963"/>
                    </a:moveTo>
                    <a:cubicBezTo>
                      <a:pt x="0" y="60425"/>
                      <a:pt x="60425" y="0"/>
                      <a:pt x="134963" y="0"/>
                    </a:cubicBezTo>
                    <a:lnTo>
                      <a:pt x="2140075" y="0"/>
                    </a:lnTo>
                    <a:cubicBezTo>
                      <a:pt x="2214613" y="0"/>
                      <a:pt x="2275038" y="60425"/>
                      <a:pt x="2275038" y="134963"/>
                    </a:cubicBezTo>
                    <a:lnTo>
                      <a:pt x="2275038" y="674798"/>
                    </a:lnTo>
                    <a:cubicBezTo>
                      <a:pt x="2275038" y="749336"/>
                      <a:pt x="2214613" y="809761"/>
                      <a:pt x="2140075" y="809761"/>
                    </a:cubicBezTo>
                    <a:lnTo>
                      <a:pt x="134963" y="809761"/>
                    </a:lnTo>
                    <a:cubicBezTo>
                      <a:pt x="60425" y="809761"/>
                      <a:pt x="0" y="749336"/>
                      <a:pt x="0" y="674798"/>
                    </a:cubicBezTo>
                    <a:lnTo>
                      <a:pt x="0" y="134963"/>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120" tIns="149120" rIns="149120" bIns="149120" numCol="1" spcCol="1270" anchor="ctr" anchorCtr="0">
                <a:noAutofit/>
              </a:bodyPr>
              <a:lstStyle/>
              <a:p>
                <a:pPr algn="ctr" defTabSz="1269368">
                  <a:lnSpc>
                    <a:spcPct val="90000"/>
                  </a:lnSpc>
                  <a:spcBef>
                    <a:spcPct val="0"/>
                  </a:spcBef>
                  <a:spcAft>
                    <a:spcPct val="35000"/>
                  </a:spcAft>
                </a:pPr>
                <a:r>
                  <a:rPr lang="en-US" dirty="0"/>
                  <a:t>Texture2D</a:t>
                </a:r>
              </a:p>
            </p:txBody>
          </p:sp>
        </p:grpSp>
        <p:sp>
          <p:nvSpPr>
            <p:cNvPr id="66" name="Freeform 65"/>
            <p:cNvSpPr/>
            <p:nvPr/>
          </p:nvSpPr>
          <p:spPr>
            <a:xfrm>
              <a:off x="3599716" y="4286227"/>
              <a:ext cx="1713037"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chemeClr val="accent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dirty="0"/>
                <a:t> GPU VA</a:t>
              </a:r>
            </a:p>
          </p:txBody>
        </p:sp>
        <p:sp>
          <p:nvSpPr>
            <p:cNvPr id="89" name="Freeform 88"/>
            <p:cNvSpPr/>
            <p:nvPr/>
          </p:nvSpPr>
          <p:spPr>
            <a:xfrm>
              <a:off x="5468718" y="3280706"/>
              <a:ext cx="1713035"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dirty="0"/>
                <a:t> Resource Heap</a:t>
              </a:r>
            </a:p>
          </p:txBody>
        </p:sp>
        <p:sp>
          <p:nvSpPr>
            <p:cNvPr id="90" name="Freeform 89"/>
            <p:cNvSpPr/>
            <p:nvPr/>
          </p:nvSpPr>
          <p:spPr>
            <a:xfrm>
              <a:off x="4485060" y="2296326"/>
              <a:ext cx="828381" cy="825881"/>
            </a:xfrm>
            <a:custGeom>
              <a:avLst/>
              <a:gdLst>
                <a:gd name="connsiteX0" fmla="*/ 0 w 2275038"/>
                <a:gd name="connsiteY0" fmla="*/ 134963 h 809761"/>
                <a:gd name="connsiteX1" fmla="*/ 134963 w 2275038"/>
                <a:gd name="connsiteY1" fmla="*/ 0 h 809761"/>
                <a:gd name="connsiteX2" fmla="*/ 2140075 w 2275038"/>
                <a:gd name="connsiteY2" fmla="*/ 0 h 809761"/>
                <a:gd name="connsiteX3" fmla="*/ 2275038 w 2275038"/>
                <a:gd name="connsiteY3" fmla="*/ 134963 h 809761"/>
                <a:gd name="connsiteX4" fmla="*/ 2275038 w 2275038"/>
                <a:gd name="connsiteY4" fmla="*/ 674798 h 809761"/>
                <a:gd name="connsiteX5" fmla="*/ 2140075 w 2275038"/>
                <a:gd name="connsiteY5" fmla="*/ 809761 h 809761"/>
                <a:gd name="connsiteX6" fmla="*/ 134963 w 2275038"/>
                <a:gd name="connsiteY6" fmla="*/ 809761 h 809761"/>
                <a:gd name="connsiteX7" fmla="*/ 0 w 2275038"/>
                <a:gd name="connsiteY7" fmla="*/ 674798 h 809761"/>
                <a:gd name="connsiteX8" fmla="*/ 0 w 2275038"/>
                <a:gd name="connsiteY8" fmla="*/ 134963 h 809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038" h="809761">
                  <a:moveTo>
                    <a:pt x="0" y="134963"/>
                  </a:moveTo>
                  <a:cubicBezTo>
                    <a:pt x="0" y="60425"/>
                    <a:pt x="60425" y="0"/>
                    <a:pt x="134963" y="0"/>
                  </a:cubicBezTo>
                  <a:lnTo>
                    <a:pt x="2140075" y="0"/>
                  </a:lnTo>
                  <a:cubicBezTo>
                    <a:pt x="2214613" y="0"/>
                    <a:pt x="2275038" y="60425"/>
                    <a:pt x="2275038" y="134963"/>
                  </a:cubicBezTo>
                  <a:lnTo>
                    <a:pt x="2275038" y="674798"/>
                  </a:lnTo>
                  <a:cubicBezTo>
                    <a:pt x="2275038" y="749336"/>
                    <a:pt x="2214613" y="809761"/>
                    <a:pt x="2140075" y="809761"/>
                  </a:cubicBezTo>
                  <a:lnTo>
                    <a:pt x="134963" y="809761"/>
                  </a:lnTo>
                  <a:cubicBezTo>
                    <a:pt x="60425" y="809761"/>
                    <a:pt x="0" y="749336"/>
                    <a:pt x="0" y="674798"/>
                  </a:cubicBezTo>
                  <a:lnTo>
                    <a:pt x="0" y="134963"/>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120" tIns="149120" rIns="149120" bIns="149120" numCol="1" spcCol="1270" anchor="ctr" anchorCtr="0">
              <a:noAutofit/>
            </a:bodyPr>
            <a:lstStyle/>
            <a:p>
              <a:pPr algn="ctr" defTabSz="1269368">
                <a:lnSpc>
                  <a:spcPct val="90000"/>
                </a:lnSpc>
                <a:spcBef>
                  <a:spcPct val="0"/>
                </a:spcBef>
                <a:spcAft>
                  <a:spcPct val="35000"/>
                </a:spcAft>
              </a:pPr>
              <a:r>
                <a:rPr lang="en-US" dirty="0" smtClean="0"/>
                <a:t>T2D</a:t>
              </a:r>
              <a:endParaRPr lang="en-US" dirty="0"/>
            </a:p>
          </p:txBody>
        </p:sp>
        <p:grpSp>
          <p:nvGrpSpPr>
            <p:cNvPr id="91" name="Group 90"/>
            <p:cNvGrpSpPr/>
            <p:nvPr/>
          </p:nvGrpSpPr>
          <p:grpSpPr>
            <a:xfrm>
              <a:off x="5469444" y="4302596"/>
              <a:ext cx="1691809" cy="817400"/>
              <a:chOff x="8951696" y="5208288"/>
              <a:chExt cx="2233750" cy="809761"/>
            </a:xfrm>
            <a:solidFill>
              <a:schemeClr val="tx2">
                <a:lumMod val="50000"/>
              </a:schemeClr>
            </a:solidFill>
          </p:grpSpPr>
          <p:sp>
            <p:nvSpPr>
              <p:cNvPr id="92" name="Freeform 91"/>
              <p:cNvSpPr/>
              <p:nvPr/>
            </p:nvSpPr>
            <p:spPr>
              <a:xfrm>
                <a:off x="8951696" y="5208288"/>
                <a:ext cx="320040" cy="80976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grpFill/>
              <a:ln w="3810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6652" tIns="106652" rIns="106652" bIns="106652" numCol="1" spcCol="1270" anchor="ctr" anchorCtr="0">
                <a:noAutofit/>
              </a:bodyPr>
              <a:lstStyle/>
              <a:p>
                <a:pPr algn="ctr" defTabSz="1244227">
                  <a:lnSpc>
                    <a:spcPct val="90000"/>
                  </a:lnSpc>
                  <a:spcAft>
                    <a:spcPct val="35000"/>
                  </a:spcAft>
                </a:pPr>
                <a:endParaRPr lang="en-US" sz="2799" dirty="0"/>
              </a:p>
            </p:txBody>
          </p:sp>
          <p:sp>
            <p:nvSpPr>
              <p:cNvPr id="93" name="Freeform 92"/>
              <p:cNvSpPr/>
              <p:nvPr/>
            </p:nvSpPr>
            <p:spPr>
              <a:xfrm>
                <a:off x="9271736" y="5208288"/>
                <a:ext cx="320040" cy="80976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grpFill/>
              <a:ln w="3810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6652" tIns="106652" rIns="106652" bIns="106652" numCol="1" spcCol="1270" anchor="ctr" anchorCtr="0">
                <a:noAutofit/>
              </a:bodyPr>
              <a:lstStyle/>
              <a:p>
                <a:pPr algn="ctr" defTabSz="1244227">
                  <a:lnSpc>
                    <a:spcPct val="90000"/>
                  </a:lnSpc>
                  <a:spcAft>
                    <a:spcPct val="35000"/>
                  </a:spcAft>
                </a:pPr>
                <a:endParaRPr lang="en-US" sz="2799" dirty="0"/>
              </a:p>
            </p:txBody>
          </p:sp>
          <p:sp>
            <p:nvSpPr>
              <p:cNvPr id="94" name="Freeform 93"/>
              <p:cNvSpPr/>
              <p:nvPr/>
            </p:nvSpPr>
            <p:spPr>
              <a:xfrm>
                <a:off x="9591776" y="5208288"/>
                <a:ext cx="320040" cy="80976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grpFill/>
              <a:ln w="3810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6652" tIns="106652" rIns="106652" bIns="106652" numCol="1" spcCol="1270" anchor="ctr" anchorCtr="0">
                <a:noAutofit/>
              </a:bodyPr>
              <a:lstStyle/>
              <a:p>
                <a:pPr algn="ctr" defTabSz="1244227">
                  <a:lnSpc>
                    <a:spcPct val="90000"/>
                  </a:lnSpc>
                  <a:spcAft>
                    <a:spcPct val="35000"/>
                  </a:spcAft>
                </a:pPr>
                <a:endParaRPr lang="en-US" sz="2799" dirty="0"/>
              </a:p>
            </p:txBody>
          </p:sp>
          <p:sp>
            <p:nvSpPr>
              <p:cNvPr id="95" name="Freeform 94"/>
              <p:cNvSpPr/>
              <p:nvPr/>
            </p:nvSpPr>
            <p:spPr>
              <a:xfrm>
                <a:off x="9911816" y="5208288"/>
                <a:ext cx="320040" cy="80976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grpFill/>
              <a:ln w="3810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6652" tIns="106652" rIns="106652" bIns="106652" numCol="1" spcCol="1270" anchor="ctr" anchorCtr="0">
                <a:noAutofit/>
              </a:bodyPr>
              <a:lstStyle/>
              <a:p>
                <a:pPr algn="ctr" defTabSz="1244227">
                  <a:lnSpc>
                    <a:spcPct val="90000"/>
                  </a:lnSpc>
                  <a:spcAft>
                    <a:spcPct val="35000"/>
                  </a:spcAft>
                </a:pPr>
                <a:endParaRPr lang="en-US" sz="2799" dirty="0"/>
              </a:p>
            </p:txBody>
          </p:sp>
          <p:sp>
            <p:nvSpPr>
              <p:cNvPr id="96" name="Freeform 95"/>
              <p:cNvSpPr/>
              <p:nvPr/>
            </p:nvSpPr>
            <p:spPr>
              <a:xfrm>
                <a:off x="10228591" y="5208288"/>
                <a:ext cx="320040" cy="80976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grpFill/>
              <a:ln w="3810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6652" tIns="106652" rIns="106652" bIns="106652" numCol="1" spcCol="1270" anchor="ctr" anchorCtr="0">
                <a:noAutofit/>
              </a:bodyPr>
              <a:lstStyle/>
              <a:p>
                <a:pPr algn="ctr" defTabSz="1244227">
                  <a:lnSpc>
                    <a:spcPct val="90000"/>
                  </a:lnSpc>
                  <a:spcAft>
                    <a:spcPct val="35000"/>
                  </a:spcAft>
                </a:pPr>
                <a:endParaRPr lang="en-US" sz="2799" dirty="0"/>
              </a:p>
            </p:txBody>
          </p:sp>
          <p:sp>
            <p:nvSpPr>
              <p:cNvPr id="97" name="Freeform 96"/>
              <p:cNvSpPr/>
              <p:nvPr/>
            </p:nvSpPr>
            <p:spPr>
              <a:xfrm>
                <a:off x="10548631" y="5208288"/>
                <a:ext cx="320040" cy="80976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grpFill/>
              <a:ln w="3810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6652" tIns="106652" rIns="106652" bIns="106652" numCol="1" spcCol="1270" anchor="ctr" anchorCtr="0">
                <a:noAutofit/>
              </a:bodyPr>
              <a:lstStyle/>
              <a:p>
                <a:pPr algn="ctr" defTabSz="1244227">
                  <a:lnSpc>
                    <a:spcPct val="90000"/>
                  </a:lnSpc>
                  <a:spcAft>
                    <a:spcPct val="35000"/>
                  </a:spcAft>
                </a:pPr>
                <a:endParaRPr lang="en-US" sz="2799" dirty="0"/>
              </a:p>
            </p:txBody>
          </p:sp>
          <p:sp>
            <p:nvSpPr>
              <p:cNvPr id="98" name="Freeform 97"/>
              <p:cNvSpPr/>
              <p:nvPr/>
            </p:nvSpPr>
            <p:spPr>
              <a:xfrm>
                <a:off x="10865406" y="5208288"/>
                <a:ext cx="320040" cy="80976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grpFill/>
              <a:ln w="3810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6652" tIns="106652" rIns="106652" bIns="106652" numCol="1" spcCol="1270" anchor="ctr" anchorCtr="0">
                <a:noAutofit/>
              </a:bodyPr>
              <a:lstStyle/>
              <a:p>
                <a:pPr algn="ctr" defTabSz="1244227">
                  <a:lnSpc>
                    <a:spcPct val="90000"/>
                  </a:lnSpc>
                  <a:spcAft>
                    <a:spcPct val="35000"/>
                  </a:spcAft>
                </a:pPr>
                <a:endParaRPr lang="en-US" sz="2799" dirty="0"/>
              </a:p>
            </p:txBody>
          </p:sp>
        </p:grpSp>
        <p:cxnSp>
          <p:nvCxnSpPr>
            <p:cNvPr id="102" name="Straight Arrow Connector 101"/>
            <p:cNvCxnSpPr/>
            <p:nvPr/>
          </p:nvCxnSpPr>
          <p:spPr>
            <a:xfrm>
              <a:off x="5574682" y="4942073"/>
              <a:ext cx="15046" cy="54794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a:off x="5829586" y="4931216"/>
              <a:ext cx="15046" cy="54794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a:off x="6086023" y="4942073"/>
              <a:ext cx="15046" cy="54794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a:off x="6325943" y="4942073"/>
              <a:ext cx="15046" cy="54794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a:off x="6573281" y="4931216"/>
              <a:ext cx="15046" cy="54794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a:off x="6820573" y="4923767"/>
              <a:ext cx="15046" cy="54794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a:off x="7053423" y="4931216"/>
              <a:ext cx="15046" cy="54794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67" name="Straight Arrow Connector 66"/>
          <p:cNvCxnSpPr/>
          <p:nvPr/>
        </p:nvCxnSpPr>
        <p:spPr>
          <a:xfrm flipH="1">
            <a:off x="5837923" y="4696791"/>
            <a:ext cx="2020331" cy="100760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H="1">
            <a:off x="6294564" y="4701442"/>
            <a:ext cx="2055099" cy="99259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H="1">
            <a:off x="6066096" y="4701442"/>
            <a:ext cx="2054173" cy="99259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flipH="1">
            <a:off x="5594009" y="4705981"/>
            <a:ext cx="2021850" cy="99841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flipH="1">
            <a:off x="6556451" y="4708891"/>
            <a:ext cx="2055099" cy="99259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flipH="1">
            <a:off x="6787940" y="4701442"/>
            <a:ext cx="2055099" cy="99259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flipH="1">
            <a:off x="7027860" y="4701442"/>
            <a:ext cx="2055099" cy="99259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54504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2"/>
          </p:nvPr>
        </p:nvSpPr>
        <p:spPr/>
        <p:txBody>
          <a:bodyPr/>
          <a:lstStyle/>
          <a:p>
            <a:r>
              <a:rPr lang="en-US" dirty="0" smtClean="0"/>
              <a:t>Max McMullen</a:t>
            </a:r>
          </a:p>
          <a:p>
            <a:r>
              <a:rPr lang="en-US" dirty="0" smtClean="0"/>
              <a:t>Direct3D Development Lead</a:t>
            </a:r>
          </a:p>
        </p:txBody>
      </p:sp>
      <p:sp>
        <p:nvSpPr>
          <p:cNvPr id="2" name="Title 1"/>
          <p:cNvSpPr>
            <a:spLocks noGrp="1"/>
          </p:cNvSpPr>
          <p:nvPr>
            <p:ph type="ctrTitle"/>
          </p:nvPr>
        </p:nvSpPr>
        <p:spPr/>
        <p:txBody>
          <a:bodyPr/>
          <a:lstStyle/>
          <a:p>
            <a:r>
              <a:rPr lang="en-US" dirty="0" smtClean="0"/>
              <a:t>DirectX 12</a:t>
            </a:r>
            <a:br>
              <a:rPr lang="en-US" dirty="0" smtClean="0"/>
            </a:br>
            <a:r>
              <a:rPr lang="en-US" sz="4400" dirty="0" smtClean="0"/>
              <a:t>Advanced Graphics and Performance</a:t>
            </a:r>
            <a:endParaRPr lang="en-US" dirty="0"/>
          </a:p>
        </p:txBody>
      </p:sp>
      <p:sp>
        <p:nvSpPr>
          <p:cNvPr id="6" name="Text Placeholder 5"/>
          <p:cNvSpPr>
            <a:spLocks noGrp="1"/>
          </p:cNvSpPr>
          <p:nvPr>
            <p:ph type="body" sz="quarter" idx="13"/>
          </p:nvPr>
        </p:nvSpPr>
        <p:spPr/>
        <p:txBody>
          <a:bodyPr/>
          <a:lstStyle/>
          <a:p>
            <a:r>
              <a:rPr lang="en-US" dirty="0" smtClean="0"/>
              <a:t>3-673</a:t>
            </a:r>
            <a:endParaRPr lang="en-US" dirty="0"/>
          </a:p>
        </p:txBody>
      </p:sp>
    </p:spTree>
    <p:extLst>
      <p:ext uri="{BB962C8B-B14F-4D97-AF65-F5344CB8AC3E}">
        <p14:creationId xmlns:p14="http://schemas.microsoft.com/office/powerpoint/2010/main" val="2518207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Explicit </a:t>
            </a:r>
            <a:r>
              <a:rPr lang="en-US" dirty="0" err="1" smtClean="0"/>
              <a:t>Multiadapter</a:t>
            </a:r>
            <a:r>
              <a:rPr lang="en-US" dirty="0" smtClean="0"/>
              <a:t> Parallel Queues</a:t>
            </a:r>
            <a:endParaRPr lang="en-US" dirty="0"/>
          </a:p>
        </p:txBody>
      </p:sp>
      <p:grpSp>
        <p:nvGrpSpPr>
          <p:cNvPr id="14" name="Group 13"/>
          <p:cNvGrpSpPr/>
          <p:nvPr/>
        </p:nvGrpSpPr>
        <p:grpSpPr>
          <a:xfrm>
            <a:off x="3246437" y="3952875"/>
            <a:ext cx="6400800" cy="1734519"/>
            <a:chOff x="11711" y="2698231"/>
            <a:chExt cx="10148289" cy="2750032"/>
          </a:xfrm>
        </p:grpSpPr>
        <p:grpSp>
          <p:nvGrpSpPr>
            <p:cNvPr id="9" name="Group 8"/>
            <p:cNvGrpSpPr/>
            <p:nvPr/>
          </p:nvGrpSpPr>
          <p:grpSpPr>
            <a:xfrm>
              <a:off x="2032000" y="2698231"/>
              <a:ext cx="8128000" cy="1112266"/>
              <a:chOff x="2032000" y="2698231"/>
              <a:chExt cx="8128000" cy="1112266"/>
            </a:xfrm>
          </p:grpSpPr>
          <p:graphicFrame>
            <p:nvGraphicFramePr>
              <p:cNvPr id="4" name="Diagram 3"/>
              <p:cNvGraphicFramePr/>
              <p:nvPr>
                <p:extLst/>
              </p:nvPr>
            </p:nvGraphicFramePr>
            <p:xfrm>
              <a:off x="2032000" y="2698231"/>
              <a:ext cx="8128000" cy="11092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Octagon 6"/>
              <p:cNvSpPr/>
              <p:nvPr/>
            </p:nvSpPr>
            <p:spPr>
              <a:xfrm>
                <a:off x="7105335" y="2713217"/>
                <a:ext cx="1097280" cy="1097280"/>
              </a:xfrm>
              <a:prstGeom prst="oct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200" dirty="0" smtClean="0"/>
                  <a:t>Wait A1</a:t>
                </a:r>
                <a:endParaRPr lang="en-US" sz="1200" dirty="0"/>
              </a:p>
            </p:txBody>
          </p:sp>
        </p:grpSp>
        <p:grpSp>
          <p:nvGrpSpPr>
            <p:cNvPr id="10" name="Group 9"/>
            <p:cNvGrpSpPr/>
            <p:nvPr/>
          </p:nvGrpSpPr>
          <p:grpSpPr>
            <a:xfrm>
              <a:off x="2049490" y="4350983"/>
              <a:ext cx="4610140" cy="1097280"/>
              <a:chOff x="2034500" y="3766367"/>
              <a:chExt cx="4610140" cy="1097280"/>
            </a:xfrm>
          </p:grpSpPr>
          <p:graphicFrame>
            <p:nvGraphicFramePr>
              <p:cNvPr id="5" name="Diagram 4"/>
              <p:cNvGraphicFramePr/>
              <p:nvPr>
                <p:extLst/>
              </p:nvPr>
            </p:nvGraphicFramePr>
            <p:xfrm>
              <a:off x="2034500" y="3897586"/>
              <a:ext cx="3481882" cy="80696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Oval 7"/>
              <p:cNvSpPr/>
              <p:nvPr/>
            </p:nvSpPr>
            <p:spPr>
              <a:xfrm>
                <a:off x="5547360" y="3766367"/>
                <a:ext cx="1097280" cy="1097280"/>
              </a:xfrm>
              <a:prstGeom prst="ellipse">
                <a:avLst/>
              </a:prstGeom>
              <a:solidFill>
                <a:schemeClr val="accent6"/>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200" dirty="0" smtClean="0"/>
                  <a:t>Signal A1</a:t>
                </a:r>
                <a:endParaRPr lang="en-US" sz="1200" dirty="0"/>
              </a:p>
            </p:txBody>
          </p:sp>
        </p:grpSp>
        <p:sp>
          <p:nvSpPr>
            <p:cNvPr id="12" name="TextBox 11"/>
            <p:cNvSpPr txBox="1"/>
            <p:nvPr/>
          </p:nvSpPr>
          <p:spPr>
            <a:xfrm>
              <a:off x="347191" y="2993473"/>
              <a:ext cx="1738906" cy="536768"/>
            </a:xfrm>
            <a:prstGeom prst="rect">
              <a:avLst/>
            </a:prstGeom>
            <a:noFill/>
          </p:spPr>
          <p:txBody>
            <a:bodyPr wrap="none" rtlCol="0">
              <a:spAutoFit/>
            </a:bodyPr>
            <a:lstStyle/>
            <a:p>
              <a:r>
                <a:rPr lang="en-US" sz="1600" dirty="0"/>
                <a:t>3D Queue</a:t>
              </a:r>
              <a:endParaRPr lang="en-US" sz="1200" dirty="0"/>
            </a:p>
          </p:txBody>
        </p:sp>
        <p:sp>
          <p:nvSpPr>
            <p:cNvPr id="13" name="TextBox 12"/>
            <p:cNvSpPr txBox="1"/>
            <p:nvPr/>
          </p:nvSpPr>
          <p:spPr>
            <a:xfrm>
              <a:off x="11711" y="4631239"/>
              <a:ext cx="2074386" cy="536768"/>
            </a:xfrm>
            <a:prstGeom prst="rect">
              <a:avLst/>
            </a:prstGeom>
            <a:noFill/>
          </p:spPr>
          <p:txBody>
            <a:bodyPr wrap="none" rtlCol="0">
              <a:spAutoFit/>
            </a:bodyPr>
            <a:lstStyle/>
            <a:p>
              <a:r>
                <a:rPr lang="en-US" sz="1600" dirty="0"/>
                <a:t>Copy Queue</a:t>
              </a:r>
            </a:p>
          </p:txBody>
        </p:sp>
      </p:grpSp>
      <p:grpSp>
        <p:nvGrpSpPr>
          <p:cNvPr id="15" name="Group 14"/>
          <p:cNvGrpSpPr/>
          <p:nvPr/>
        </p:nvGrpSpPr>
        <p:grpSpPr>
          <a:xfrm>
            <a:off x="3246437" y="1973262"/>
            <a:ext cx="6400800" cy="1734519"/>
            <a:chOff x="11711" y="2698231"/>
            <a:chExt cx="10148289" cy="2750032"/>
          </a:xfrm>
        </p:grpSpPr>
        <p:grpSp>
          <p:nvGrpSpPr>
            <p:cNvPr id="16" name="Group 15"/>
            <p:cNvGrpSpPr/>
            <p:nvPr/>
          </p:nvGrpSpPr>
          <p:grpSpPr>
            <a:xfrm>
              <a:off x="2032000" y="2698231"/>
              <a:ext cx="8128000" cy="1112266"/>
              <a:chOff x="2032000" y="2698231"/>
              <a:chExt cx="8128000" cy="1112266"/>
            </a:xfrm>
          </p:grpSpPr>
          <p:graphicFrame>
            <p:nvGraphicFramePr>
              <p:cNvPr id="22" name="Diagram 21"/>
              <p:cNvGraphicFramePr/>
              <p:nvPr>
                <p:extLst/>
              </p:nvPr>
            </p:nvGraphicFramePr>
            <p:xfrm>
              <a:off x="2032000" y="2698231"/>
              <a:ext cx="8128000" cy="1109271"/>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23" name="Octagon 22"/>
              <p:cNvSpPr/>
              <p:nvPr/>
            </p:nvSpPr>
            <p:spPr>
              <a:xfrm>
                <a:off x="7105335" y="2713217"/>
                <a:ext cx="1097280" cy="1097280"/>
              </a:xfrm>
              <a:prstGeom prst="oct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200" dirty="0" smtClean="0"/>
                  <a:t>Wait B1</a:t>
                </a:r>
                <a:endParaRPr lang="en-US" sz="1200" dirty="0"/>
              </a:p>
            </p:txBody>
          </p:sp>
        </p:grpSp>
        <p:grpSp>
          <p:nvGrpSpPr>
            <p:cNvPr id="17" name="Group 16"/>
            <p:cNvGrpSpPr/>
            <p:nvPr/>
          </p:nvGrpSpPr>
          <p:grpSpPr>
            <a:xfrm>
              <a:off x="2049490" y="4350983"/>
              <a:ext cx="4610140" cy="1097280"/>
              <a:chOff x="2034500" y="3766367"/>
              <a:chExt cx="4610140" cy="1097280"/>
            </a:xfrm>
          </p:grpSpPr>
          <p:graphicFrame>
            <p:nvGraphicFramePr>
              <p:cNvPr id="20" name="Diagram 19"/>
              <p:cNvGraphicFramePr/>
              <p:nvPr>
                <p:extLst/>
              </p:nvPr>
            </p:nvGraphicFramePr>
            <p:xfrm>
              <a:off x="2034500" y="3897586"/>
              <a:ext cx="3481882" cy="806969"/>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21" name="Oval 20"/>
              <p:cNvSpPr/>
              <p:nvPr/>
            </p:nvSpPr>
            <p:spPr>
              <a:xfrm>
                <a:off x="5547360" y="3766367"/>
                <a:ext cx="1097280" cy="1097280"/>
              </a:xfrm>
              <a:prstGeom prst="ellipse">
                <a:avLst/>
              </a:prstGeom>
              <a:solidFill>
                <a:schemeClr val="accent6"/>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200" dirty="0" smtClean="0"/>
                  <a:t>Signal B1</a:t>
                </a:r>
                <a:endParaRPr lang="en-US" sz="1200" dirty="0"/>
              </a:p>
            </p:txBody>
          </p:sp>
        </p:grpSp>
        <p:sp>
          <p:nvSpPr>
            <p:cNvPr id="18" name="TextBox 17"/>
            <p:cNvSpPr txBox="1"/>
            <p:nvPr/>
          </p:nvSpPr>
          <p:spPr>
            <a:xfrm>
              <a:off x="347191" y="2993473"/>
              <a:ext cx="1738906" cy="536768"/>
            </a:xfrm>
            <a:prstGeom prst="rect">
              <a:avLst/>
            </a:prstGeom>
            <a:noFill/>
          </p:spPr>
          <p:txBody>
            <a:bodyPr wrap="none" rtlCol="0">
              <a:spAutoFit/>
            </a:bodyPr>
            <a:lstStyle/>
            <a:p>
              <a:r>
                <a:rPr lang="en-US" sz="1600" dirty="0"/>
                <a:t>3D Queue</a:t>
              </a:r>
              <a:endParaRPr lang="en-US" sz="1200" dirty="0"/>
            </a:p>
          </p:txBody>
        </p:sp>
        <p:sp>
          <p:nvSpPr>
            <p:cNvPr id="19" name="TextBox 18"/>
            <p:cNvSpPr txBox="1"/>
            <p:nvPr/>
          </p:nvSpPr>
          <p:spPr>
            <a:xfrm>
              <a:off x="11711" y="4631239"/>
              <a:ext cx="2074386" cy="536768"/>
            </a:xfrm>
            <a:prstGeom prst="rect">
              <a:avLst/>
            </a:prstGeom>
            <a:noFill/>
          </p:spPr>
          <p:txBody>
            <a:bodyPr wrap="none" rtlCol="0">
              <a:spAutoFit/>
            </a:bodyPr>
            <a:lstStyle/>
            <a:p>
              <a:r>
                <a:rPr lang="en-US" sz="1600" dirty="0"/>
                <a:t>Copy Queue</a:t>
              </a:r>
            </a:p>
          </p:txBody>
        </p:sp>
      </p:grpSp>
      <p:sp>
        <p:nvSpPr>
          <p:cNvPr id="24" name="Freeform 23"/>
          <p:cNvSpPr/>
          <p:nvPr/>
        </p:nvSpPr>
        <p:spPr>
          <a:xfrm>
            <a:off x="926109" y="2456904"/>
            <a:ext cx="2320328" cy="825881"/>
          </a:xfrm>
          <a:custGeom>
            <a:avLst/>
            <a:gdLst>
              <a:gd name="connsiteX0" fmla="*/ 0 w 2275038"/>
              <a:gd name="connsiteY0" fmla="*/ 134963 h 809761"/>
              <a:gd name="connsiteX1" fmla="*/ 134963 w 2275038"/>
              <a:gd name="connsiteY1" fmla="*/ 0 h 809761"/>
              <a:gd name="connsiteX2" fmla="*/ 2140075 w 2275038"/>
              <a:gd name="connsiteY2" fmla="*/ 0 h 809761"/>
              <a:gd name="connsiteX3" fmla="*/ 2275038 w 2275038"/>
              <a:gd name="connsiteY3" fmla="*/ 134963 h 809761"/>
              <a:gd name="connsiteX4" fmla="*/ 2275038 w 2275038"/>
              <a:gd name="connsiteY4" fmla="*/ 674798 h 809761"/>
              <a:gd name="connsiteX5" fmla="*/ 2140075 w 2275038"/>
              <a:gd name="connsiteY5" fmla="*/ 809761 h 809761"/>
              <a:gd name="connsiteX6" fmla="*/ 134963 w 2275038"/>
              <a:gd name="connsiteY6" fmla="*/ 809761 h 809761"/>
              <a:gd name="connsiteX7" fmla="*/ 0 w 2275038"/>
              <a:gd name="connsiteY7" fmla="*/ 674798 h 809761"/>
              <a:gd name="connsiteX8" fmla="*/ 0 w 2275038"/>
              <a:gd name="connsiteY8" fmla="*/ 134963 h 809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038" h="809761">
                <a:moveTo>
                  <a:pt x="0" y="134963"/>
                </a:moveTo>
                <a:cubicBezTo>
                  <a:pt x="0" y="60425"/>
                  <a:pt x="60425" y="0"/>
                  <a:pt x="134963" y="0"/>
                </a:cubicBezTo>
                <a:lnTo>
                  <a:pt x="2140075" y="0"/>
                </a:lnTo>
                <a:cubicBezTo>
                  <a:pt x="2214613" y="0"/>
                  <a:pt x="2275038" y="60425"/>
                  <a:pt x="2275038" y="134963"/>
                </a:cubicBezTo>
                <a:lnTo>
                  <a:pt x="2275038" y="674798"/>
                </a:lnTo>
                <a:cubicBezTo>
                  <a:pt x="2275038" y="749336"/>
                  <a:pt x="2214613" y="809761"/>
                  <a:pt x="2140075" y="809761"/>
                </a:cubicBezTo>
                <a:lnTo>
                  <a:pt x="134963" y="809761"/>
                </a:lnTo>
                <a:cubicBezTo>
                  <a:pt x="60425" y="809761"/>
                  <a:pt x="0" y="749336"/>
                  <a:pt x="0" y="674798"/>
                </a:cubicBezTo>
                <a:lnTo>
                  <a:pt x="0" y="134963"/>
                </a:lnTo>
                <a:close/>
              </a:path>
            </a:pathLst>
          </a:custGeom>
          <a:solidFill>
            <a:schemeClr val="bg1">
              <a:alpha val="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120" tIns="149120" rIns="149120" bIns="149120" numCol="1" spcCol="1270" anchor="ctr" anchorCtr="0">
            <a:noAutofit/>
          </a:bodyPr>
          <a:lstStyle/>
          <a:p>
            <a:pPr algn="ctr" defTabSz="1269368">
              <a:lnSpc>
                <a:spcPct val="90000"/>
              </a:lnSpc>
              <a:spcBef>
                <a:spcPct val="0"/>
              </a:spcBef>
              <a:spcAft>
                <a:spcPct val="35000"/>
              </a:spcAft>
            </a:pPr>
            <a:r>
              <a:rPr lang="en-US" sz="2856" dirty="0" smtClean="0">
                <a:solidFill>
                  <a:schemeClr val="tx1"/>
                </a:solidFill>
              </a:rPr>
              <a:t>GPU B</a:t>
            </a:r>
            <a:endParaRPr lang="en-US" sz="2856" dirty="0">
              <a:solidFill>
                <a:schemeClr val="tx1"/>
              </a:solidFill>
            </a:endParaRPr>
          </a:p>
        </p:txBody>
      </p:sp>
      <p:sp>
        <p:nvSpPr>
          <p:cNvPr id="25" name="Freeform 24"/>
          <p:cNvSpPr/>
          <p:nvPr/>
        </p:nvSpPr>
        <p:spPr>
          <a:xfrm>
            <a:off x="926109" y="4411920"/>
            <a:ext cx="2320328" cy="825881"/>
          </a:xfrm>
          <a:custGeom>
            <a:avLst/>
            <a:gdLst>
              <a:gd name="connsiteX0" fmla="*/ 0 w 2275038"/>
              <a:gd name="connsiteY0" fmla="*/ 134963 h 809761"/>
              <a:gd name="connsiteX1" fmla="*/ 134963 w 2275038"/>
              <a:gd name="connsiteY1" fmla="*/ 0 h 809761"/>
              <a:gd name="connsiteX2" fmla="*/ 2140075 w 2275038"/>
              <a:gd name="connsiteY2" fmla="*/ 0 h 809761"/>
              <a:gd name="connsiteX3" fmla="*/ 2275038 w 2275038"/>
              <a:gd name="connsiteY3" fmla="*/ 134963 h 809761"/>
              <a:gd name="connsiteX4" fmla="*/ 2275038 w 2275038"/>
              <a:gd name="connsiteY4" fmla="*/ 674798 h 809761"/>
              <a:gd name="connsiteX5" fmla="*/ 2140075 w 2275038"/>
              <a:gd name="connsiteY5" fmla="*/ 809761 h 809761"/>
              <a:gd name="connsiteX6" fmla="*/ 134963 w 2275038"/>
              <a:gd name="connsiteY6" fmla="*/ 809761 h 809761"/>
              <a:gd name="connsiteX7" fmla="*/ 0 w 2275038"/>
              <a:gd name="connsiteY7" fmla="*/ 674798 h 809761"/>
              <a:gd name="connsiteX8" fmla="*/ 0 w 2275038"/>
              <a:gd name="connsiteY8" fmla="*/ 134963 h 809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038" h="809761">
                <a:moveTo>
                  <a:pt x="0" y="134963"/>
                </a:moveTo>
                <a:cubicBezTo>
                  <a:pt x="0" y="60425"/>
                  <a:pt x="60425" y="0"/>
                  <a:pt x="134963" y="0"/>
                </a:cubicBezTo>
                <a:lnTo>
                  <a:pt x="2140075" y="0"/>
                </a:lnTo>
                <a:cubicBezTo>
                  <a:pt x="2214613" y="0"/>
                  <a:pt x="2275038" y="60425"/>
                  <a:pt x="2275038" y="134963"/>
                </a:cubicBezTo>
                <a:lnTo>
                  <a:pt x="2275038" y="674798"/>
                </a:lnTo>
                <a:cubicBezTo>
                  <a:pt x="2275038" y="749336"/>
                  <a:pt x="2214613" y="809761"/>
                  <a:pt x="2140075" y="809761"/>
                </a:cubicBezTo>
                <a:lnTo>
                  <a:pt x="134963" y="809761"/>
                </a:lnTo>
                <a:cubicBezTo>
                  <a:pt x="60425" y="809761"/>
                  <a:pt x="0" y="749336"/>
                  <a:pt x="0" y="674798"/>
                </a:cubicBezTo>
                <a:lnTo>
                  <a:pt x="0" y="134963"/>
                </a:lnTo>
                <a:close/>
              </a:path>
            </a:pathLst>
          </a:custGeom>
          <a:solidFill>
            <a:schemeClr val="bg1">
              <a:alpha val="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120" tIns="149120" rIns="149120" bIns="149120" numCol="1" spcCol="1270" anchor="ctr" anchorCtr="0">
            <a:noAutofit/>
          </a:bodyPr>
          <a:lstStyle/>
          <a:p>
            <a:pPr algn="ctr" defTabSz="1269368">
              <a:lnSpc>
                <a:spcPct val="90000"/>
              </a:lnSpc>
              <a:spcBef>
                <a:spcPct val="0"/>
              </a:spcBef>
              <a:spcAft>
                <a:spcPct val="35000"/>
              </a:spcAft>
            </a:pPr>
            <a:r>
              <a:rPr lang="en-US" sz="2856" dirty="0" smtClean="0">
                <a:solidFill>
                  <a:schemeClr val="tx1"/>
                </a:solidFill>
              </a:rPr>
              <a:t>GPU A</a:t>
            </a:r>
            <a:endParaRPr lang="en-US" sz="2856" dirty="0">
              <a:solidFill>
                <a:schemeClr val="tx1"/>
              </a:solidFill>
            </a:endParaRPr>
          </a:p>
        </p:txBody>
      </p:sp>
      <p:cxnSp>
        <p:nvCxnSpPr>
          <p:cNvPr id="26" name="Straight Connector 25"/>
          <p:cNvCxnSpPr/>
          <p:nvPr/>
        </p:nvCxnSpPr>
        <p:spPr>
          <a:xfrm>
            <a:off x="992856" y="3802062"/>
            <a:ext cx="10875191"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85650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Explicit </a:t>
            </a:r>
            <a:r>
              <a:rPr lang="en-US" dirty="0" err="1" smtClean="0"/>
              <a:t>Multiadapter</a:t>
            </a:r>
            <a:r>
              <a:rPr lang="en-US" dirty="0" smtClean="0"/>
              <a:t> Cross-</a:t>
            </a:r>
            <a:r>
              <a:rPr lang="en-US" dirty="0"/>
              <a:t>a</a:t>
            </a:r>
            <a:r>
              <a:rPr lang="en-US" dirty="0" smtClean="0"/>
              <a:t>dapter Sync</a:t>
            </a:r>
            <a:endParaRPr lang="en-US" dirty="0"/>
          </a:p>
        </p:txBody>
      </p:sp>
      <p:sp>
        <p:nvSpPr>
          <p:cNvPr id="24" name="Freeform 23"/>
          <p:cNvSpPr/>
          <p:nvPr/>
        </p:nvSpPr>
        <p:spPr>
          <a:xfrm>
            <a:off x="926109" y="2456904"/>
            <a:ext cx="2320328" cy="825881"/>
          </a:xfrm>
          <a:custGeom>
            <a:avLst/>
            <a:gdLst>
              <a:gd name="connsiteX0" fmla="*/ 0 w 2275038"/>
              <a:gd name="connsiteY0" fmla="*/ 134963 h 809761"/>
              <a:gd name="connsiteX1" fmla="*/ 134963 w 2275038"/>
              <a:gd name="connsiteY1" fmla="*/ 0 h 809761"/>
              <a:gd name="connsiteX2" fmla="*/ 2140075 w 2275038"/>
              <a:gd name="connsiteY2" fmla="*/ 0 h 809761"/>
              <a:gd name="connsiteX3" fmla="*/ 2275038 w 2275038"/>
              <a:gd name="connsiteY3" fmla="*/ 134963 h 809761"/>
              <a:gd name="connsiteX4" fmla="*/ 2275038 w 2275038"/>
              <a:gd name="connsiteY4" fmla="*/ 674798 h 809761"/>
              <a:gd name="connsiteX5" fmla="*/ 2140075 w 2275038"/>
              <a:gd name="connsiteY5" fmla="*/ 809761 h 809761"/>
              <a:gd name="connsiteX6" fmla="*/ 134963 w 2275038"/>
              <a:gd name="connsiteY6" fmla="*/ 809761 h 809761"/>
              <a:gd name="connsiteX7" fmla="*/ 0 w 2275038"/>
              <a:gd name="connsiteY7" fmla="*/ 674798 h 809761"/>
              <a:gd name="connsiteX8" fmla="*/ 0 w 2275038"/>
              <a:gd name="connsiteY8" fmla="*/ 134963 h 809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038" h="809761">
                <a:moveTo>
                  <a:pt x="0" y="134963"/>
                </a:moveTo>
                <a:cubicBezTo>
                  <a:pt x="0" y="60425"/>
                  <a:pt x="60425" y="0"/>
                  <a:pt x="134963" y="0"/>
                </a:cubicBezTo>
                <a:lnTo>
                  <a:pt x="2140075" y="0"/>
                </a:lnTo>
                <a:cubicBezTo>
                  <a:pt x="2214613" y="0"/>
                  <a:pt x="2275038" y="60425"/>
                  <a:pt x="2275038" y="134963"/>
                </a:cubicBezTo>
                <a:lnTo>
                  <a:pt x="2275038" y="674798"/>
                </a:lnTo>
                <a:cubicBezTo>
                  <a:pt x="2275038" y="749336"/>
                  <a:pt x="2214613" y="809761"/>
                  <a:pt x="2140075" y="809761"/>
                </a:cubicBezTo>
                <a:lnTo>
                  <a:pt x="134963" y="809761"/>
                </a:lnTo>
                <a:cubicBezTo>
                  <a:pt x="60425" y="809761"/>
                  <a:pt x="0" y="749336"/>
                  <a:pt x="0" y="674798"/>
                </a:cubicBezTo>
                <a:lnTo>
                  <a:pt x="0" y="134963"/>
                </a:lnTo>
                <a:close/>
              </a:path>
            </a:pathLst>
          </a:custGeom>
          <a:solidFill>
            <a:schemeClr val="bg1">
              <a:alpha val="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120" tIns="149120" rIns="149120" bIns="149120" numCol="1" spcCol="1270" anchor="ctr" anchorCtr="0">
            <a:noAutofit/>
          </a:bodyPr>
          <a:lstStyle/>
          <a:p>
            <a:pPr algn="ctr" defTabSz="1269368">
              <a:lnSpc>
                <a:spcPct val="90000"/>
              </a:lnSpc>
              <a:spcBef>
                <a:spcPct val="0"/>
              </a:spcBef>
              <a:spcAft>
                <a:spcPct val="35000"/>
              </a:spcAft>
            </a:pPr>
            <a:r>
              <a:rPr lang="en-US" sz="2856" dirty="0" smtClean="0">
                <a:solidFill>
                  <a:schemeClr val="tx1"/>
                </a:solidFill>
              </a:rPr>
              <a:t>GPU B</a:t>
            </a:r>
            <a:endParaRPr lang="en-US" sz="2856" dirty="0">
              <a:solidFill>
                <a:schemeClr val="tx1"/>
              </a:solidFill>
            </a:endParaRPr>
          </a:p>
        </p:txBody>
      </p:sp>
      <p:sp>
        <p:nvSpPr>
          <p:cNvPr id="25" name="Freeform 24"/>
          <p:cNvSpPr/>
          <p:nvPr/>
        </p:nvSpPr>
        <p:spPr>
          <a:xfrm>
            <a:off x="926109" y="4411920"/>
            <a:ext cx="2320328" cy="825881"/>
          </a:xfrm>
          <a:custGeom>
            <a:avLst/>
            <a:gdLst>
              <a:gd name="connsiteX0" fmla="*/ 0 w 2275038"/>
              <a:gd name="connsiteY0" fmla="*/ 134963 h 809761"/>
              <a:gd name="connsiteX1" fmla="*/ 134963 w 2275038"/>
              <a:gd name="connsiteY1" fmla="*/ 0 h 809761"/>
              <a:gd name="connsiteX2" fmla="*/ 2140075 w 2275038"/>
              <a:gd name="connsiteY2" fmla="*/ 0 h 809761"/>
              <a:gd name="connsiteX3" fmla="*/ 2275038 w 2275038"/>
              <a:gd name="connsiteY3" fmla="*/ 134963 h 809761"/>
              <a:gd name="connsiteX4" fmla="*/ 2275038 w 2275038"/>
              <a:gd name="connsiteY4" fmla="*/ 674798 h 809761"/>
              <a:gd name="connsiteX5" fmla="*/ 2140075 w 2275038"/>
              <a:gd name="connsiteY5" fmla="*/ 809761 h 809761"/>
              <a:gd name="connsiteX6" fmla="*/ 134963 w 2275038"/>
              <a:gd name="connsiteY6" fmla="*/ 809761 h 809761"/>
              <a:gd name="connsiteX7" fmla="*/ 0 w 2275038"/>
              <a:gd name="connsiteY7" fmla="*/ 674798 h 809761"/>
              <a:gd name="connsiteX8" fmla="*/ 0 w 2275038"/>
              <a:gd name="connsiteY8" fmla="*/ 134963 h 809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038" h="809761">
                <a:moveTo>
                  <a:pt x="0" y="134963"/>
                </a:moveTo>
                <a:cubicBezTo>
                  <a:pt x="0" y="60425"/>
                  <a:pt x="60425" y="0"/>
                  <a:pt x="134963" y="0"/>
                </a:cubicBezTo>
                <a:lnTo>
                  <a:pt x="2140075" y="0"/>
                </a:lnTo>
                <a:cubicBezTo>
                  <a:pt x="2214613" y="0"/>
                  <a:pt x="2275038" y="60425"/>
                  <a:pt x="2275038" y="134963"/>
                </a:cubicBezTo>
                <a:lnTo>
                  <a:pt x="2275038" y="674798"/>
                </a:lnTo>
                <a:cubicBezTo>
                  <a:pt x="2275038" y="749336"/>
                  <a:pt x="2214613" y="809761"/>
                  <a:pt x="2140075" y="809761"/>
                </a:cubicBezTo>
                <a:lnTo>
                  <a:pt x="134963" y="809761"/>
                </a:lnTo>
                <a:cubicBezTo>
                  <a:pt x="60425" y="809761"/>
                  <a:pt x="0" y="749336"/>
                  <a:pt x="0" y="674798"/>
                </a:cubicBezTo>
                <a:lnTo>
                  <a:pt x="0" y="134963"/>
                </a:lnTo>
                <a:close/>
              </a:path>
            </a:pathLst>
          </a:custGeom>
          <a:solidFill>
            <a:schemeClr val="bg1">
              <a:alpha val="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120" tIns="149120" rIns="149120" bIns="149120" numCol="1" spcCol="1270" anchor="ctr" anchorCtr="0">
            <a:noAutofit/>
          </a:bodyPr>
          <a:lstStyle/>
          <a:p>
            <a:pPr algn="ctr" defTabSz="1269368">
              <a:lnSpc>
                <a:spcPct val="90000"/>
              </a:lnSpc>
              <a:spcBef>
                <a:spcPct val="0"/>
              </a:spcBef>
              <a:spcAft>
                <a:spcPct val="35000"/>
              </a:spcAft>
            </a:pPr>
            <a:r>
              <a:rPr lang="en-US" sz="2856" dirty="0" smtClean="0">
                <a:solidFill>
                  <a:schemeClr val="tx1"/>
                </a:solidFill>
              </a:rPr>
              <a:t>GPU A</a:t>
            </a:r>
            <a:endParaRPr lang="en-US" sz="2856" dirty="0">
              <a:solidFill>
                <a:schemeClr val="tx1"/>
              </a:solidFill>
            </a:endParaRPr>
          </a:p>
        </p:txBody>
      </p:sp>
      <p:cxnSp>
        <p:nvCxnSpPr>
          <p:cNvPr id="26" name="Straight Connector 25"/>
          <p:cNvCxnSpPr/>
          <p:nvPr/>
        </p:nvCxnSpPr>
        <p:spPr>
          <a:xfrm>
            <a:off x="992856" y="3802062"/>
            <a:ext cx="10875191"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46" name="Diagram 45"/>
          <p:cNvGraphicFramePr/>
          <p:nvPr>
            <p:extLst/>
          </p:nvPr>
        </p:nvGraphicFramePr>
        <p:xfrm>
          <a:off x="4530142" y="3008134"/>
          <a:ext cx="5126549" cy="6996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6" name="Group 35"/>
          <p:cNvGrpSpPr/>
          <p:nvPr/>
        </p:nvGrpSpPr>
        <p:grpSpPr>
          <a:xfrm>
            <a:off x="3246437" y="1973262"/>
            <a:ext cx="6400800" cy="1557754"/>
            <a:chOff x="11711" y="2698231"/>
            <a:chExt cx="10148289" cy="2469776"/>
          </a:xfrm>
        </p:grpSpPr>
        <p:graphicFrame>
          <p:nvGraphicFramePr>
            <p:cNvPr id="43" name="Diagram 42"/>
            <p:cNvGraphicFramePr/>
            <p:nvPr>
              <p:extLst/>
            </p:nvPr>
          </p:nvGraphicFramePr>
          <p:xfrm>
            <a:off x="2032000" y="2698231"/>
            <a:ext cx="8128000" cy="110927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9" name="TextBox 38"/>
            <p:cNvSpPr txBox="1"/>
            <p:nvPr/>
          </p:nvSpPr>
          <p:spPr>
            <a:xfrm>
              <a:off x="347191" y="2993473"/>
              <a:ext cx="1738906" cy="536768"/>
            </a:xfrm>
            <a:prstGeom prst="rect">
              <a:avLst/>
            </a:prstGeom>
            <a:noFill/>
          </p:spPr>
          <p:txBody>
            <a:bodyPr wrap="none" rtlCol="0">
              <a:spAutoFit/>
            </a:bodyPr>
            <a:lstStyle/>
            <a:p>
              <a:r>
                <a:rPr lang="en-US" sz="1600" dirty="0"/>
                <a:t>3D Queue</a:t>
              </a:r>
              <a:endParaRPr lang="en-US" sz="1200" dirty="0"/>
            </a:p>
          </p:txBody>
        </p:sp>
        <p:sp>
          <p:nvSpPr>
            <p:cNvPr id="40" name="TextBox 39"/>
            <p:cNvSpPr txBox="1"/>
            <p:nvPr/>
          </p:nvSpPr>
          <p:spPr>
            <a:xfrm>
              <a:off x="11711" y="4631239"/>
              <a:ext cx="2074386" cy="536768"/>
            </a:xfrm>
            <a:prstGeom prst="rect">
              <a:avLst/>
            </a:prstGeom>
            <a:noFill/>
          </p:spPr>
          <p:txBody>
            <a:bodyPr wrap="none" rtlCol="0">
              <a:spAutoFit/>
            </a:bodyPr>
            <a:lstStyle/>
            <a:p>
              <a:r>
                <a:rPr lang="en-US" sz="1600" dirty="0"/>
                <a:t>Copy Queue</a:t>
              </a:r>
            </a:p>
          </p:txBody>
        </p:sp>
      </p:grpSp>
      <p:sp>
        <p:nvSpPr>
          <p:cNvPr id="45" name="Oval 44"/>
          <p:cNvSpPr/>
          <p:nvPr/>
        </p:nvSpPr>
        <p:spPr>
          <a:xfrm>
            <a:off x="5790795" y="1982714"/>
            <a:ext cx="692084" cy="692084"/>
          </a:xfrm>
          <a:prstGeom prst="ellipse">
            <a:avLst/>
          </a:prstGeom>
          <a:solidFill>
            <a:schemeClr val="accent6"/>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200" dirty="0" smtClean="0"/>
              <a:t>Signal B1</a:t>
            </a:r>
            <a:endParaRPr lang="en-US" sz="1200" dirty="0"/>
          </a:p>
        </p:txBody>
      </p:sp>
      <p:sp>
        <p:nvSpPr>
          <p:cNvPr id="47" name="Octagon 46"/>
          <p:cNvSpPr/>
          <p:nvPr/>
        </p:nvSpPr>
        <p:spPr>
          <a:xfrm>
            <a:off x="5790795" y="3344862"/>
            <a:ext cx="692084" cy="360984"/>
          </a:xfrm>
          <a:prstGeom prst="oct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200" dirty="0" smtClean="0"/>
              <a:t>Wait B1</a:t>
            </a:r>
            <a:endParaRPr lang="en-US" sz="1200" dirty="0"/>
          </a:p>
        </p:txBody>
      </p:sp>
      <p:sp>
        <p:nvSpPr>
          <p:cNvPr id="48" name="Oval 47"/>
          <p:cNvSpPr/>
          <p:nvPr/>
        </p:nvSpPr>
        <p:spPr>
          <a:xfrm>
            <a:off x="7720577" y="1981810"/>
            <a:ext cx="692084" cy="692084"/>
          </a:xfrm>
          <a:prstGeom prst="ellipse">
            <a:avLst/>
          </a:prstGeom>
          <a:solidFill>
            <a:schemeClr val="accent6"/>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200" dirty="0" smtClean="0"/>
              <a:t>Signal </a:t>
            </a:r>
            <a:r>
              <a:rPr lang="en-US" sz="1200" dirty="0"/>
              <a:t>B</a:t>
            </a:r>
            <a:r>
              <a:rPr lang="en-US" sz="1200" dirty="0" smtClean="0"/>
              <a:t>2</a:t>
            </a:r>
            <a:endParaRPr lang="en-US" sz="1200" dirty="0"/>
          </a:p>
        </p:txBody>
      </p:sp>
      <p:sp>
        <p:nvSpPr>
          <p:cNvPr id="50" name="Octagon 49"/>
          <p:cNvSpPr/>
          <p:nvPr/>
        </p:nvSpPr>
        <p:spPr>
          <a:xfrm>
            <a:off x="7720577" y="3344862"/>
            <a:ext cx="692084" cy="360080"/>
          </a:xfrm>
          <a:prstGeom prst="oct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200" dirty="0" smtClean="0"/>
              <a:t>Wait </a:t>
            </a:r>
            <a:r>
              <a:rPr lang="en-US" sz="1200" dirty="0"/>
              <a:t>B</a:t>
            </a:r>
            <a:r>
              <a:rPr lang="en-US" sz="1200" dirty="0" smtClean="0"/>
              <a:t>2</a:t>
            </a:r>
            <a:endParaRPr lang="en-US" sz="1200" dirty="0"/>
          </a:p>
        </p:txBody>
      </p:sp>
      <p:sp>
        <p:nvSpPr>
          <p:cNvPr id="51" name="Oval 50"/>
          <p:cNvSpPr/>
          <p:nvPr/>
        </p:nvSpPr>
        <p:spPr>
          <a:xfrm>
            <a:off x="7709805" y="3007832"/>
            <a:ext cx="692084" cy="326077"/>
          </a:xfrm>
          <a:prstGeom prst="ellipse">
            <a:avLst/>
          </a:prstGeom>
          <a:solidFill>
            <a:schemeClr val="accent6"/>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200" dirty="0" smtClean="0"/>
              <a:t>Signal </a:t>
            </a:r>
            <a:r>
              <a:rPr lang="en-US" sz="1200" dirty="0"/>
              <a:t>A</a:t>
            </a:r>
            <a:r>
              <a:rPr lang="en-US" sz="1200" dirty="0" smtClean="0"/>
              <a:t>1</a:t>
            </a:r>
            <a:endParaRPr lang="en-US" sz="1200" dirty="0"/>
          </a:p>
        </p:txBody>
      </p:sp>
      <p:sp>
        <p:nvSpPr>
          <p:cNvPr id="52" name="Oval 51"/>
          <p:cNvSpPr/>
          <p:nvPr/>
        </p:nvSpPr>
        <p:spPr>
          <a:xfrm>
            <a:off x="5780719" y="3007831"/>
            <a:ext cx="692084" cy="326077"/>
          </a:xfrm>
          <a:prstGeom prst="ellipse">
            <a:avLst/>
          </a:prstGeom>
          <a:solidFill>
            <a:schemeClr val="accent6"/>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200" dirty="0" smtClean="0"/>
              <a:t>Signal </a:t>
            </a:r>
            <a:r>
              <a:rPr lang="en-US" sz="1200" dirty="0"/>
              <a:t>A</a:t>
            </a:r>
            <a:r>
              <a:rPr lang="en-US" sz="1200" dirty="0" smtClean="0"/>
              <a:t>0</a:t>
            </a:r>
            <a:endParaRPr lang="en-US" sz="1200" dirty="0"/>
          </a:p>
        </p:txBody>
      </p:sp>
      <p:grpSp>
        <p:nvGrpSpPr>
          <p:cNvPr id="3" name="Group 2"/>
          <p:cNvGrpSpPr/>
          <p:nvPr/>
        </p:nvGrpSpPr>
        <p:grpSpPr>
          <a:xfrm>
            <a:off x="3458033" y="4474336"/>
            <a:ext cx="6189204" cy="708558"/>
            <a:chOff x="3458033" y="3945853"/>
            <a:chExt cx="6189204" cy="708558"/>
          </a:xfrm>
        </p:grpSpPr>
        <p:grpSp>
          <p:nvGrpSpPr>
            <p:cNvPr id="28" name="Group 27"/>
            <p:cNvGrpSpPr/>
            <p:nvPr/>
          </p:nvGrpSpPr>
          <p:grpSpPr>
            <a:xfrm>
              <a:off x="4520688" y="3952875"/>
              <a:ext cx="5126549" cy="701536"/>
              <a:chOff x="2032000" y="2698231"/>
              <a:chExt cx="8128000" cy="1112266"/>
            </a:xfrm>
          </p:grpSpPr>
          <p:graphicFrame>
            <p:nvGraphicFramePr>
              <p:cNvPr id="34" name="Diagram 33"/>
              <p:cNvGraphicFramePr/>
              <p:nvPr>
                <p:extLst/>
              </p:nvPr>
            </p:nvGraphicFramePr>
            <p:xfrm>
              <a:off x="2032000" y="2698231"/>
              <a:ext cx="8128000" cy="1109271"/>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35" name="Octagon 34"/>
              <p:cNvSpPr/>
              <p:nvPr/>
            </p:nvSpPr>
            <p:spPr>
              <a:xfrm>
                <a:off x="7105335" y="2713217"/>
                <a:ext cx="1097280" cy="1097280"/>
              </a:xfrm>
              <a:prstGeom prst="oct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200" dirty="0" smtClean="0"/>
                  <a:t>Wait A1</a:t>
                </a:r>
                <a:endParaRPr lang="en-US" sz="1200" dirty="0"/>
              </a:p>
            </p:txBody>
          </p:sp>
        </p:grpSp>
        <p:sp>
          <p:nvSpPr>
            <p:cNvPr id="30" name="TextBox 29"/>
            <p:cNvSpPr txBox="1"/>
            <p:nvPr/>
          </p:nvSpPr>
          <p:spPr>
            <a:xfrm>
              <a:off x="3458033" y="4139092"/>
              <a:ext cx="1096775" cy="338554"/>
            </a:xfrm>
            <a:prstGeom prst="rect">
              <a:avLst/>
            </a:prstGeom>
            <a:noFill/>
          </p:spPr>
          <p:txBody>
            <a:bodyPr wrap="none" rtlCol="0">
              <a:spAutoFit/>
            </a:bodyPr>
            <a:lstStyle/>
            <a:p>
              <a:r>
                <a:rPr lang="en-US" sz="1600" dirty="0"/>
                <a:t>3D Queue</a:t>
              </a:r>
              <a:endParaRPr lang="en-US" sz="1200" dirty="0"/>
            </a:p>
          </p:txBody>
        </p:sp>
        <p:sp>
          <p:nvSpPr>
            <p:cNvPr id="53" name="Octagon 52"/>
            <p:cNvSpPr/>
            <p:nvPr/>
          </p:nvSpPr>
          <p:spPr>
            <a:xfrm>
              <a:off x="5780719" y="3945853"/>
              <a:ext cx="692084" cy="692084"/>
            </a:xfrm>
            <a:prstGeom prst="oct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200" dirty="0" smtClean="0"/>
                <a:t>Wait </a:t>
              </a:r>
              <a:r>
                <a:rPr lang="en-US" sz="1200" dirty="0"/>
                <a:t>A</a:t>
              </a:r>
              <a:r>
                <a:rPr lang="en-US" sz="1200" dirty="0" smtClean="0"/>
                <a:t>0</a:t>
              </a:r>
              <a:endParaRPr lang="en-US" sz="1200" dirty="0"/>
            </a:p>
          </p:txBody>
        </p:sp>
      </p:grpSp>
      <p:sp>
        <p:nvSpPr>
          <p:cNvPr id="55" name="Right Arrow 54"/>
          <p:cNvSpPr/>
          <p:nvPr/>
        </p:nvSpPr>
        <p:spPr bwMode="auto">
          <a:xfrm rot="1882077">
            <a:off x="3857276" y="3012037"/>
            <a:ext cx="6248400" cy="867953"/>
          </a:xfrm>
          <a:prstGeom prst="rightArrow">
            <a:avLst/>
          </a:prstGeom>
          <a:solidFill>
            <a:schemeClr val="accent1">
              <a:alpha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548640" rIns="34294" bIns="34294" rtlCol="0" anchor="b" anchorCtr="0"/>
          <a:lstStyle/>
          <a:p>
            <a:pPr algn="ctr" defTabSz="932406"/>
            <a:r>
              <a:rPr lang="en-US" sz="3200" dirty="0" smtClean="0">
                <a:ln w="12700">
                  <a:noFill/>
                </a:ln>
                <a:solidFill>
                  <a:schemeClr val="bg1"/>
                </a:solidFill>
                <a:ea typeface="Segoe UI" pitchFamily="34" charset="0"/>
                <a:cs typeface="Segoe UI" pitchFamily="34" charset="0"/>
              </a:rPr>
              <a:t>Frame</a:t>
            </a:r>
            <a:endParaRPr lang="en-US" sz="3200" dirty="0">
              <a:ln w="12700">
                <a:noFill/>
              </a:ln>
              <a:solidFill>
                <a:schemeClr val="bg1"/>
              </a:solidFill>
              <a:ea typeface="Segoe UI" pitchFamily="34" charset="0"/>
              <a:cs typeface="Segoe UI" pitchFamily="34" charset="0"/>
            </a:endParaRPr>
          </a:p>
        </p:txBody>
      </p:sp>
      <p:sp>
        <p:nvSpPr>
          <p:cNvPr id="57" name="Right Arrow 56"/>
          <p:cNvSpPr/>
          <p:nvPr/>
        </p:nvSpPr>
        <p:spPr bwMode="auto">
          <a:xfrm rot="1882077">
            <a:off x="1860127" y="3049886"/>
            <a:ext cx="6248400" cy="867953"/>
          </a:xfrm>
          <a:prstGeom prst="rightArrow">
            <a:avLst/>
          </a:prstGeom>
          <a:solidFill>
            <a:schemeClr val="accent1">
              <a:alpha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548640" rIns="34294" bIns="34294" rtlCol="0" anchor="b" anchorCtr="0"/>
          <a:lstStyle/>
          <a:p>
            <a:pPr algn="ctr" defTabSz="932406"/>
            <a:r>
              <a:rPr lang="en-US" sz="3200" dirty="0" smtClean="0">
                <a:ln w="12700">
                  <a:noFill/>
                </a:ln>
                <a:solidFill>
                  <a:schemeClr val="bg1"/>
                </a:solidFill>
                <a:ea typeface="Segoe UI" pitchFamily="34" charset="0"/>
                <a:cs typeface="Segoe UI" pitchFamily="34" charset="0"/>
              </a:rPr>
              <a:t>Frame</a:t>
            </a:r>
            <a:endParaRPr lang="en-US" sz="3200" dirty="0">
              <a:ln w="12700">
                <a:noFill/>
              </a:ln>
              <a:solidFill>
                <a:schemeClr val="bg1"/>
              </a:solidFill>
              <a:ea typeface="Segoe UI" pitchFamily="34" charset="0"/>
              <a:cs typeface="Segoe UI" pitchFamily="34" charset="0"/>
            </a:endParaRPr>
          </a:p>
        </p:txBody>
      </p:sp>
      <p:sp>
        <p:nvSpPr>
          <p:cNvPr id="58" name="Right Arrow 57"/>
          <p:cNvSpPr/>
          <p:nvPr/>
        </p:nvSpPr>
        <p:spPr bwMode="auto">
          <a:xfrm rot="1882077">
            <a:off x="5935220" y="3049886"/>
            <a:ext cx="6248400" cy="867953"/>
          </a:xfrm>
          <a:prstGeom prst="rightArrow">
            <a:avLst/>
          </a:prstGeom>
          <a:solidFill>
            <a:schemeClr val="accent1">
              <a:alpha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548640" rIns="34294" bIns="34294" rtlCol="0" anchor="b" anchorCtr="0"/>
          <a:lstStyle/>
          <a:p>
            <a:pPr algn="ctr" defTabSz="932406"/>
            <a:r>
              <a:rPr lang="en-US" sz="3200" dirty="0" smtClean="0">
                <a:ln w="12700">
                  <a:noFill/>
                </a:ln>
                <a:solidFill>
                  <a:schemeClr val="bg1"/>
                </a:solidFill>
                <a:ea typeface="Segoe UI" pitchFamily="34" charset="0"/>
                <a:cs typeface="Segoe UI" pitchFamily="34" charset="0"/>
              </a:rPr>
              <a:t>Frame</a:t>
            </a:r>
            <a:endParaRPr lang="en-US" sz="3200" dirty="0">
              <a:ln w="12700">
                <a:noFill/>
              </a:ln>
              <a:solidFill>
                <a:schemeClr val="bg1"/>
              </a:solidFill>
              <a:ea typeface="Segoe UI" pitchFamily="34" charset="0"/>
              <a:cs typeface="Segoe UI" pitchFamily="34" charset="0"/>
            </a:endParaRPr>
          </a:p>
        </p:txBody>
      </p:sp>
    </p:spTree>
    <p:extLst>
      <p:ext uri="{BB962C8B-B14F-4D97-AF65-F5344CB8AC3E}">
        <p14:creationId xmlns:p14="http://schemas.microsoft.com/office/powerpoint/2010/main" val="15902464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7"/>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5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55"/>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5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5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5" grpId="1" animBg="1"/>
      <p:bldP spid="57" grpId="0" animBg="1"/>
      <p:bldP spid="57" grpId="1" animBg="1"/>
      <p:bldP spid="58" grpId="0" animBg="1"/>
      <p:bldP spid="58"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74638" y="1212850"/>
            <a:ext cx="11887200" cy="3188565"/>
          </a:xfrm>
        </p:spPr>
        <p:txBody>
          <a:bodyPr/>
          <a:lstStyle/>
          <a:p>
            <a:r>
              <a:rPr lang="en-US" dirty="0"/>
              <a:t>Heterogeneous </a:t>
            </a:r>
            <a:r>
              <a:rPr lang="en-US" dirty="0" err="1" smtClean="0"/>
              <a:t>multiadapter</a:t>
            </a:r>
            <a:endParaRPr lang="en-US" dirty="0"/>
          </a:p>
          <a:p>
            <a:pPr lvl="1"/>
            <a:r>
              <a:rPr lang="en-US" dirty="0"/>
              <a:t>Integrated </a:t>
            </a:r>
            <a:r>
              <a:rPr lang="en-US" dirty="0" smtClean="0"/>
              <a:t>and </a:t>
            </a:r>
            <a:r>
              <a:rPr lang="en-US" dirty="0"/>
              <a:t>Discrete GPUs</a:t>
            </a:r>
          </a:p>
          <a:p>
            <a:r>
              <a:rPr lang="en-US" dirty="0"/>
              <a:t>Offload some </a:t>
            </a:r>
            <a:r>
              <a:rPr lang="en-US" dirty="0" err="1" smtClean="0"/>
              <a:t>postprocessing</a:t>
            </a:r>
            <a:r>
              <a:rPr lang="en-US" dirty="0" smtClean="0"/>
              <a:t> </a:t>
            </a:r>
            <a:r>
              <a:rPr lang="en-US" dirty="0"/>
              <a:t>to the </a:t>
            </a:r>
            <a:r>
              <a:rPr lang="en-US" dirty="0" smtClean="0"/>
              <a:t>slower integrated </a:t>
            </a:r>
            <a:r>
              <a:rPr lang="en-US" dirty="0"/>
              <a:t>GPU</a:t>
            </a:r>
          </a:p>
          <a:p>
            <a:pPr lvl="1"/>
            <a:r>
              <a:rPr lang="en-US" dirty="0"/>
              <a:t>Discrete is used as the </a:t>
            </a:r>
            <a:r>
              <a:rPr lang="en-US" dirty="0" smtClean="0"/>
              <a:t>primary adapter</a:t>
            </a:r>
            <a:endParaRPr lang="en-US" dirty="0"/>
          </a:p>
          <a:p>
            <a:pPr lvl="1"/>
            <a:r>
              <a:rPr lang="en-US" dirty="0"/>
              <a:t>Integrated is used as the </a:t>
            </a:r>
            <a:r>
              <a:rPr lang="en-US" dirty="0" smtClean="0"/>
              <a:t>secondary adapter</a:t>
            </a:r>
            <a:endParaRPr lang="en-US" dirty="0"/>
          </a:p>
        </p:txBody>
      </p:sp>
      <p:sp>
        <p:nvSpPr>
          <p:cNvPr id="4" name="Title 3"/>
          <p:cNvSpPr>
            <a:spLocks noGrp="1"/>
          </p:cNvSpPr>
          <p:nvPr>
            <p:ph type="title"/>
          </p:nvPr>
        </p:nvSpPr>
        <p:spPr/>
        <p:txBody>
          <a:bodyPr/>
          <a:lstStyle/>
          <a:p>
            <a:r>
              <a:rPr lang="en-US" dirty="0" smtClean="0"/>
              <a:t>UE4 Explicit </a:t>
            </a:r>
            <a:r>
              <a:rPr lang="en-US" dirty="0" err="1" smtClean="0"/>
              <a:t>Multiadapter</a:t>
            </a:r>
            <a:r>
              <a:rPr lang="en-US" dirty="0" smtClean="0"/>
              <a:t> Tech Demo</a:t>
            </a:r>
            <a:endParaRPr lang="en-US" dirty="0"/>
          </a:p>
        </p:txBody>
      </p:sp>
    </p:spTree>
    <p:extLst>
      <p:ext uri="{BB962C8B-B14F-4D97-AF65-F5344CB8AC3E}">
        <p14:creationId xmlns:p14="http://schemas.microsoft.com/office/powerpoint/2010/main" val="26086144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5195268"/>
          </a:xfrm>
        </p:spPr>
        <p:txBody>
          <a:bodyPr/>
          <a:lstStyle/>
          <a:p>
            <a:r>
              <a:rPr lang="en-US" dirty="0"/>
              <a:t>Easily </a:t>
            </a:r>
            <a:r>
              <a:rPr lang="en-US" dirty="0" smtClean="0"/>
              <a:t>pipelined</a:t>
            </a:r>
            <a:endParaRPr lang="en-US" dirty="0"/>
          </a:p>
          <a:p>
            <a:pPr lvl="1"/>
            <a:r>
              <a:rPr lang="en-US" dirty="0"/>
              <a:t>Separable and contiguous</a:t>
            </a:r>
          </a:p>
          <a:p>
            <a:r>
              <a:rPr lang="en-US" dirty="0"/>
              <a:t>Predictable workload</a:t>
            </a:r>
          </a:p>
          <a:p>
            <a:pPr lvl="1"/>
            <a:r>
              <a:rPr lang="en-US" dirty="0"/>
              <a:t>Makes consistent </a:t>
            </a:r>
            <a:r>
              <a:rPr lang="en-US" dirty="0" smtClean="0"/>
              <a:t>performance </a:t>
            </a:r>
            <a:r>
              <a:rPr lang="en-US" dirty="0"/>
              <a:t>gains possible</a:t>
            </a:r>
          </a:p>
          <a:p>
            <a:pPr lvl="1"/>
            <a:r>
              <a:rPr lang="en-US" dirty="0"/>
              <a:t>Low workload variance frame over frame.  Post-processing chain does not change frequently</a:t>
            </a:r>
          </a:p>
          <a:p>
            <a:pPr lvl="1"/>
            <a:r>
              <a:rPr lang="en-US" dirty="0" smtClean="0"/>
              <a:t>Clear dependency relationships, such as render targets</a:t>
            </a:r>
            <a:endParaRPr lang="en-US" dirty="0"/>
          </a:p>
          <a:p>
            <a:r>
              <a:rPr lang="en-US" dirty="0"/>
              <a:t>Small and predictable memory footprint</a:t>
            </a:r>
          </a:p>
          <a:p>
            <a:pPr lvl="1"/>
            <a:r>
              <a:rPr lang="en-US" dirty="0"/>
              <a:t>Bus bandwidth not affected too much from copying a lot of resources around</a:t>
            </a:r>
          </a:p>
          <a:p>
            <a:pPr lvl="1"/>
            <a:r>
              <a:rPr lang="en-US" dirty="0"/>
              <a:t>Most large assets no longer needed when post-processing </a:t>
            </a:r>
            <a:r>
              <a:rPr lang="en-US" dirty="0" smtClean="0"/>
              <a:t>begins: atlas </a:t>
            </a:r>
            <a:r>
              <a:rPr lang="en-US" dirty="0"/>
              <a:t>textures, large </a:t>
            </a:r>
            <a:r>
              <a:rPr lang="en-US" dirty="0" smtClean="0"/>
              <a:t>meshes, </a:t>
            </a:r>
            <a:r>
              <a:rPr lang="en-US" dirty="0" err="1" smtClean="0"/>
              <a:t>etc</a:t>
            </a:r>
            <a:endParaRPr lang="en-US" dirty="0"/>
          </a:p>
        </p:txBody>
      </p:sp>
      <p:sp>
        <p:nvSpPr>
          <p:cNvPr id="3" name="Title 2"/>
          <p:cNvSpPr>
            <a:spLocks noGrp="1"/>
          </p:cNvSpPr>
          <p:nvPr>
            <p:ph type="title"/>
          </p:nvPr>
        </p:nvSpPr>
        <p:spPr/>
        <p:txBody>
          <a:bodyPr/>
          <a:lstStyle/>
          <a:p>
            <a:r>
              <a:rPr lang="en-US" dirty="0" err="1" smtClean="0"/>
              <a:t>Postprocessing</a:t>
            </a:r>
            <a:endParaRPr lang="en-US" dirty="0"/>
          </a:p>
        </p:txBody>
      </p:sp>
    </p:spTree>
    <p:extLst>
      <p:ext uri="{BB962C8B-B14F-4D97-AF65-F5344CB8AC3E}">
        <p14:creationId xmlns:p14="http://schemas.microsoft.com/office/powerpoint/2010/main" val="21390365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2237" y="0"/>
            <a:ext cx="10271416" cy="1351952"/>
          </a:xfrm>
        </p:spPr>
        <p:txBody>
          <a:bodyPr anchor="ctr"/>
          <a:lstStyle/>
          <a:p>
            <a:r>
              <a:rPr lang="en-US" dirty="0" err="1" smtClean="0"/>
              <a:t>Postprocessing</a:t>
            </a:r>
            <a:r>
              <a:rPr lang="en-US" dirty="0" smtClean="0"/>
              <a:t> Data Flow</a:t>
            </a:r>
            <a:endParaRPr lang="en-US" dirty="0"/>
          </a:p>
        </p:txBody>
      </p:sp>
      <p:pic>
        <p:nvPicPr>
          <p:cNvPr id="4" name="Picture 3"/>
          <p:cNvPicPr>
            <a:picLocks noChangeAspect="1"/>
          </p:cNvPicPr>
          <p:nvPr/>
        </p:nvPicPr>
        <p:blipFill>
          <a:blip r:embed="rId2"/>
          <a:stretch>
            <a:fillRect/>
          </a:stretch>
        </p:blipFill>
        <p:spPr>
          <a:xfrm>
            <a:off x="610959" y="55397"/>
            <a:ext cx="2852212" cy="6865103"/>
          </a:xfrm>
          <a:prstGeom prst="rect">
            <a:avLst/>
          </a:prstGeom>
        </p:spPr>
      </p:pic>
      <p:sp>
        <p:nvSpPr>
          <p:cNvPr id="5" name="Content Placeholder 2"/>
          <p:cNvSpPr>
            <a:spLocks noGrp="1"/>
          </p:cNvSpPr>
          <p:nvPr>
            <p:ph idx="4294967295"/>
          </p:nvPr>
        </p:nvSpPr>
        <p:spPr>
          <a:xfrm>
            <a:off x="3932237" y="1268967"/>
            <a:ext cx="8017625" cy="5457434"/>
          </a:xfrm>
          <a:prstGeom prst="rect">
            <a:avLst/>
          </a:prstGeom>
        </p:spPr>
        <p:txBody>
          <a:bodyPr>
            <a:normAutofit/>
          </a:bodyPr>
          <a:lstStyle/>
          <a:p>
            <a:r>
              <a:rPr lang="en-US" dirty="0" smtClean="0"/>
              <a:t>Implemented as a DAG</a:t>
            </a:r>
          </a:p>
          <a:p>
            <a:r>
              <a:rPr lang="en-US" dirty="0" smtClean="0"/>
              <a:t>Each node is a </a:t>
            </a:r>
            <a:r>
              <a:rPr lang="en-US" dirty="0" err="1" smtClean="0"/>
              <a:t>postprocessing</a:t>
            </a:r>
            <a:r>
              <a:rPr lang="en-US" dirty="0" smtClean="0"/>
              <a:t> step</a:t>
            </a:r>
          </a:p>
          <a:p>
            <a:r>
              <a:rPr lang="en-US" dirty="0" smtClean="0"/>
              <a:t>Each edge is a render target dependency</a:t>
            </a:r>
          </a:p>
        </p:txBody>
      </p:sp>
    </p:spTree>
    <p:extLst>
      <p:ext uri="{BB962C8B-B14F-4D97-AF65-F5344CB8AC3E}">
        <p14:creationId xmlns:p14="http://schemas.microsoft.com/office/powerpoint/2010/main" val="2879759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4294967295"/>
          </p:nvPr>
        </p:nvSpPr>
        <p:spPr>
          <a:xfrm>
            <a:off x="7007064" y="1351304"/>
            <a:ext cx="5292524" cy="5538303"/>
          </a:xfrm>
          <a:prstGeom prst="rect">
            <a:avLst/>
          </a:prstGeom>
        </p:spPr>
        <p:txBody>
          <a:bodyPr>
            <a:normAutofit lnSpcReduction="10000"/>
          </a:bodyPr>
          <a:lstStyle/>
          <a:p>
            <a:r>
              <a:rPr lang="en-US" dirty="0"/>
              <a:t>A ‘</a:t>
            </a:r>
            <a:r>
              <a:rPr lang="en-US" dirty="0" smtClean="0"/>
              <a:t>copy node</a:t>
            </a:r>
            <a:r>
              <a:rPr lang="en-US" dirty="0"/>
              <a:t>’ implemented as a </a:t>
            </a:r>
            <a:r>
              <a:rPr lang="en-US" dirty="0" err="1" smtClean="0"/>
              <a:t>postprocess</a:t>
            </a:r>
            <a:r>
              <a:rPr lang="en-US" dirty="0" smtClean="0"/>
              <a:t> </a:t>
            </a:r>
            <a:r>
              <a:rPr lang="en-US" dirty="0"/>
              <a:t>step is used to </a:t>
            </a:r>
            <a:r>
              <a:rPr lang="en-US" dirty="0" smtClean="0"/>
              <a:t>record </a:t>
            </a:r>
            <a:r>
              <a:rPr lang="en-US" dirty="0"/>
              <a:t>resource copies between GPUs</a:t>
            </a:r>
          </a:p>
          <a:p>
            <a:r>
              <a:rPr lang="en-US" dirty="0" smtClean="0"/>
              <a:t>Executes the following:</a:t>
            </a:r>
          </a:p>
          <a:p>
            <a:pPr lvl="1"/>
            <a:r>
              <a:rPr lang="en-US" dirty="0" smtClean="0"/>
              <a:t>Record copy for render target dependencies on copy engine</a:t>
            </a:r>
          </a:p>
          <a:p>
            <a:pPr lvl="1"/>
            <a:r>
              <a:rPr lang="en-US" dirty="0" smtClean="0"/>
              <a:t>Use the integrated GPU for remaining nodes</a:t>
            </a:r>
          </a:p>
          <a:p>
            <a:endParaRPr lang="en-US" dirty="0"/>
          </a:p>
        </p:txBody>
      </p:sp>
      <p:pic>
        <p:nvPicPr>
          <p:cNvPr id="6" name="Picture 5"/>
          <p:cNvPicPr>
            <a:picLocks noChangeAspect="1"/>
          </p:cNvPicPr>
          <p:nvPr/>
        </p:nvPicPr>
        <p:blipFill>
          <a:blip r:embed="rId2"/>
          <a:stretch>
            <a:fillRect/>
          </a:stretch>
        </p:blipFill>
        <p:spPr>
          <a:xfrm>
            <a:off x="82977" y="1409591"/>
            <a:ext cx="6924087" cy="4208373"/>
          </a:xfrm>
          <a:prstGeom prst="rect">
            <a:avLst/>
          </a:prstGeom>
        </p:spPr>
      </p:pic>
      <p:sp>
        <p:nvSpPr>
          <p:cNvPr id="7" name="Title 1"/>
          <p:cNvSpPr txBox="1">
            <a:spLocks/>
          </p:cNvSpPr>
          <p:nvPr/>
        </p:nvSpPr>
        <p:spPr>
          <a:xfrm>
            <a:off x="855768" y="57640"/>
            <a:ext cx="10724938" cy="1351952"/>
          </a:xfrm>
          <a:prstGeom prst="rect">
            <a:avLst/>
          </a:prstGeom>
        </p:spPr>
        <p:txBody>
          <a:bodyPr vert="horz" lIns="93260" tIns="46630" rIns="93260" bIns="4663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488" dirty="0" err="1" smtClean="0"/>
              <a:t>Postprocessing</a:t>
            </a:r>
            <a:r>
              <a:rPr lang="en-US" sz="4488" dirty="0" smtClean="0"/>
              <a:t> </a:t>
            </a:r>
            <a:r>
              <a:rPr lang="en-US" sz="4488" dirty="0"/>
              <a:t>Graph Modification</a:t>
            </a:r>
          </a:p>
        </p:txBody>
      </p:sp>
    </p:spTree>
    <p:extLst>
      <p:ext uri="{BB962C8B-B14F-4D97-AF65-F5344CB8AC3E}">
        <p14:creationId xmlns:p14="http://schemas.microsoft.com/office/powerpoint/2010/main" val="4311602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2523768"/>
          </a:xfrm>
        </p:spPr>
        <p:txBody>
          <a:bodyPr/>
          <a:lstStyle/>
          <a:p>
            <a:r>
              <a:rPr lang="en-US" dirty="0"/>
              <a:t>A copy queue is created alongside the primary 3D queue on the </a:t>
            </a:r>
            <a:r>
              <a:rPr lang="en-US" dirty="0" err="1"/>
              <a:t>dGPU</a:t>
            </a:r>
            <a:endParaRPr lang="en-US" dirty="0"/>
          </a:p>
          <a:p>
            <a:r>
              <a:rPr lang="en-US" dirty="0"/>
              <a:t>Enables </a:t>
            </a:r>
            <a:r>
              <a:rPr lang="en-US" dirty="0" err="1"/>
              <a:t>async</a:t>
            </a:r>
            <a:r>
              <a:rPr lang="en-US" dirty="0"/>
              <a:t> </a:t>
            </a:r>
            <a:r>
              <a:rPr lang="en-US" dirty="0" smtClean="0"/>
              <a:t>multiengine </a:t>
            </a:r>
            <a:r>
              <a:rPr lang="en-US" dirty="0"/>
              <a:t>copies that occur in parallel with the 3D </a:t>
            </a:r>
            <a:r>
              <a:rPr lang="en-US" dirty="0" smtClean="0"/>
              <a:t>queue</a:t>
            </a:r>
            <a:endParaRPr lang="en-US" dirty="0"/>
          </a:p>
        </p:txBody>
      </p:sp>
      <p:sp>
        <p:nvSpPr>
          <p:cNvPr id="3" name="Title 2"/>
          <p:cNvSpPr>
            <a:spLocks noGrp="1"/>
          </p:cNvSpPr>
          <p:nvPr>
            <p:ph type="title"/>
          </p:nvPr>
        </p:nvSpPr>
        <p:spPr/>
        <p:txBody>
          <a:bodyPr/>
          <a:lstStyle/>
          <a:p>
            <a:r>
              <a:rPr lang="en-US" dirty="0"/>
              <a:t>Resource Copies using </a:t>
            </a:r>
            <a:r>
              <a:rPr lang="en-US" dirty="0" smtClean="0"/>
              <a:t>Multiengine</a:t>
            </a:r>
            <a:endParaRPr lang="en-US" dirty="0"/>
          </a:p>
        </p:txBody>
      </p:sp>
      <p:sp>
        <p:nvSpPr>
          <p:cNvPr id="4" name="TextBox 3"/>
          <p:cNvSpPr txBox="1"/>
          <p:nvPr/>
        </p:nvSpPr>
        <p:spPr>
          <a:xfrm>
            <a:off x="1792838" y="4701432"/>
            <a:ext cx="1493004" cy="382308"/>
          </a:xfrm>
          <a:prstGeom prst="rect">
            <a:avLst/>
          </a:prstGeom>
          <a:noFill/>
        </p:spPr>
        <p:txBody>
          <a:bodyPr wrap="none" rtlCol="0">
            <a:spAutoFit/>
          </a:bodyPr>
          <a:lstStyle/>
          <a:p>
            <a:r>
              <a:rPr lang="en-US" sz="1836" dirty="0"/>
              <a:t>3D - NVIDIA</a:t>
            </a:r>
          </a:p>
        </p:txBody>
      </p:sp>
      <p:sp>
        <p:nvSpPr>
          <p:cNvPr id="5" name="TextBox 4"/>
          <p:cNvSpPr txBox="1"/>
          <p:nvPr/>
        </p:nvSpPr>
        <p:spPr>
          <a:xfrm>
            <a:off x="1544331" y="5312338"/>
            <a:ext cx="1741511" cy="382308"/>
          </a:xfrm>
          <a:prstGeom prst="rect">
            <a:avLst/>
          </a:prstGeom>
          <a:noFill/>
        </p:spPr>
        <p:txBody>
          <a:bodyPr wrap="none" rtlCol="0">
            <a:spAutoFit/>
          </a:bodyPr>
          <a:lstStyle/>
          <a:p>
            <a:r>
              <a:rPr lang="en-US" sz="1836" dirty="0"/>
              <a:t>Copy - NVIDIA</a:t>
            </a:r>
          </a:p>
        </p:txBody>
      </p:sp>
      <p:sp>
        <p:nvSpPr>
          <p:cNvPr id="6" name="TextBox 5"/>
          <p:cNvSpPr txBox="1"/>
          <p:nvPr/>
        </p:nvSpPr>
        <p:spPr>
          <a:xfrm>
            <a:off x="1792839" y="5923245"/>
            <a:ext cx="1177205" cy="382308"/>
          </a:xfrm>
          <a:prstGeom prst="rect">
            <a:avLst/>
          </a:prstGeom>
          <a:noFill/>
        </p:spPr>
        <p:txBody>
          <a:bodyPr wrap="none" rtlCol="0">
            <a:spAutoFit/>
          </a:bodyPr>
          <a:lstStyle/>
          <a:p>
            <a:r>
              <a:rPr lang="en-US" sz="1836" dirty="0"/>
              <a:t>3D - Intel</a:t>
            </a:r>
          </a:p>
        </p:txBody>
      </p:sp>
      <p:sp>
        <p:nvSpPr>
          <p:cNvPr id="7" name="Rectangle 6"/>
          <p:cNvSpPr/>
          <p:nvPr/>
        </p:nvSpPr>
        <p:spPr>
          <a:xfrm>
            <a:off x="3321472" y="4701433"/>
            <a:ext cx="3042612" cy="29946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836" dirty="0"/>
              <a:t>Frame 1</a:t>
            </a:r>
          </a:p>
        </p:txBody>
      </p:sp>
      <p:sp>
        <p:nvSpPr>
          <p:cNvPr id="8" name="Rectangle 7"/>
          <p:cNvSpPr/>
          <p:nvPr/>
        </p:nvSpPr>
        <p:spPr>
          <a:xfrm>
            <a:off x="6359914" y="5350952"/>
            <a:ext cx="159716" cy="29946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836"/>
          </a:p>
        </p:txBody>
      </p:sp>
      <p:sp>
        <p:nvSpPr>
          <p:cNvPr id="9" name="Rectangle 8"/>
          <p:cNvSpPr/>
          <p:nvPr/>
        </p:nvSpPr>
        <p:spPr>
          <a:xfrm>
            <a:off x="6523800" y="5961861"/>
            <a:ext cx="2419715" cy="29946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836" dirty="0"/>
              <a:t>Frame 1</a:t>
            </a:r>
          </a:p>
        </p:txBody>
      </p:sp>
      <p:sp>
        <p:nvSpPr>
          <p:cNvPr id="10" name="Rectangle 9"/>
          <p:cNvSpPr/>
          <p:nvPr/>
        </p:nvSpPr>
        <p:spPr>
          <a:xfrm>
            <a:off x="6364084" y="4701433"/>
            <a:ext cx="3042612" cy="2994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836" dirty="0"/>
              <a:t>Frame 2</a:t>
            </a:r>
          </a:p>
        </p:txBody>
      </p:sp>
      <p:sp>
        <p:nvSpPr>
          <p:cNvPr id="11" name="Rectangle 10"/>
          <p:cNvSpPr/>
          <p:nvPr/>
        </p:nvSpPr>
        <p:spPr>
          <a:xfrm>
            <a:off x="3317302" y="5350951"/>
            <a:ext cx="159716" cy="2994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36"/>
          </a:p>
        </p:txBody>
      </p:sp>
      <p:sp>
        <p:nvSpPr>
          <p:cNvPr id="12" name="Rectangle 11"/>
          <p:cNvSpPr/>
          <p:nvPr/>
        </p:nvSpPr>
        <p:spPr>
          <a:xfrm>
            <a:off x="3481188" y="5961860"/>
            <a:ext cx="2433699" cy="2994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36" dirty="0"/>
              <a:t>Frame 0</a:t>
            </a:r>
          </a:p>
        </p:txBody>
      </p:sp>
      <p:sp>
        <p:nvSpPr>
          <p:cNvPr id="13" name="TextBox 12"/>
          <p:cNvSpPr txBox="1"/>
          <p:nvPr/>
        </p:nvSpPr>
        <p:spPr>
          <a:xfrm>
            <a:off x="7369450" y="4126778"/>
            <a:ext cx="3484200" cy="382308"/>
          </a:xfrm>
          <a:prstGeom prst="rect">
            <a:avLst/>
          </a:prstGeom>
          <a:noFill/>
        </p:spPr>
        <p:txBody>
          <a:bodyPr wrap="none" rtlCol="0">
            <a:spAutoFit/>
          </a:bodyPr>
          <a:lstStyle/>
          <a:p>
            <a:r>
              <a:rPr lang="en-US" sz="1836" dirty="0"/>
              <a:t>Copy and 3D parallel execution</a:t>
            </a:r>
          </a:p>
        </p:txBody>
      </p:sp>
      <p:cxnSp>
        <p:nvCxnSpPr>
          <p:cNvPr id="14" name="Straight Arrow Connector 13"/>
          <p:cNvCxnSpPr>
            <a:stCxn id="13" idx="1"/>
            <a:endCxn id="8" idx="3"/>
          </p:cNvCxnSpPr>
          <p:nvPr/>
        </p:nvCxnSpPr>
        <p:spPr>
          <a:xfrm flipH="1">
            <a:off x="6519630" y="4317932"/>
            <a:ext cx="849821" cy="118275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3" idx="1"/>
          </p:cNvCxnSpPr>
          <p:nvPr/>
        </p:nvCxnSpPr>
        <p:spPr>
          <a:xfrm flipH="1">
            <a:off x="6519631" y="4317932"/>
            <a:ext cx="849819" cy="3835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3477018" y="5650411"/>
            <a:ext cx="2" cy="311449"/>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flipH="1">
            <a:off x="6358785" y="5000893"/>
            <a:ext cx="1129" cy="350058"/>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p:cNvCxnSpPr/>
          <p:nvPr/>
        </p:nvCxnSpPr>
        <p:spPr>
          <a:xfrm flipH="1">
            <a:off x="6518502" y="5650411"/>
            <a:ext cx="1128" cy="330753"/>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flipH="1">
            <a:off x="3313132" y="5001129"/>
            <a:ext cx="1129" cy="350058"/>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742960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Copies using Multiengine</a:t>
            </a:r>
            <a:endParaRPr lang="en-US" dirty="0"/>
          </a:p>
        </p:txBody>
      </p:sp>
      <p:sp>
        <p:nvSpPr>
          <p:cNvPr id="5" name="Content Placeholder 2"/>
          <p:cNvSpPr>
            <a:spLocks noGrp="1"/>
          </p:cNvSpPr>
          <p:nvPr>
            <p:ph idx="4294967295"/>
          </p:nvPr>
        </p:nvSpPr>
        <p:spPr>
          <a:xfrm>
            <a:off x="6156064" y="1861967"/>
            <a:ext cx="5727738" cy="4038029"/>
          </a:xfrm>
          <a:prstGeom prst="rect">
            <a:avLst/>
          </a:prstGeom>
        </p:spPr>
        <p:txBody>
          <a:bodyPr/>
          <a:lstStyle/>
          <a:p>
            <a:r>
              <a:rPr lang="en-US" dirty="0" err="1" smtClean="0"/>
              <a:t>Crossadapter</a:t>
            </a:r>
            <a:r>
              <a:rPr lang="en-US" dirty="0" smtClean="0"/>
              <a:t> fences enables synchronization across multiple GPUs</a:t>
            </a:r>
          </a:p>
          <a:p>
            <a:r>
              <a:rPr lang="en-US" dirty="0" smtClean="0"/>
              <a:t>Can be used in conjunction with shared heaps</a:t>
            </a:r>
          </a:p>
          <a:p>
            <a:pPr lvl="1"/>
            <a:endParaRPr lang="en-US" dirty="0" smtClean="0"/>
          </a:p>
        </p:txBody>
      </p:sp>
      <p:sp>
        <p:nvSpPr>
          <p:cNvPr id="16" name="Content Placeholder 2"/>
          <p:cNvSpPr txBox="1">
            <a:spLocks/>
          </p:cNvSpPr>
          <p:nvPr/>
        </p:nvSpPr>
        <p:spPr>
          <a:xfrm>
            <a:off x="882" y="1538795"/>
            <a:ext cx="6050264" cy="5079448"/>
          </a:xfrm>
          <a:prstGeom prst="rect">
            <a:avLst/>
          </a:prstGeom>
        </p:spPr>
        <p:txBody>
          <a:bodyPr vert="horz" lIns="93260" tIns="46630" rIns="93260" bIns="4663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66298" lvl="1" indent="0">
              <a:buNone/>
            </a:pPr>
            <a:r>
              <a:rPr lang="en-US" sz="2040" dirty="0">
                <a:solidFill>
                  <a:srgbClr val="0070C0"/>
                </a:solidFill>
                <a:latin typeface="Consolas" panose="020B0609020204030204" pitchFamily="49" charset="0"/>
                <a:cs typeface="Consolas" panose="020B0609020204030204" pitchFamily="49" charset="0"/>
              </a:rPr>
              <a:t>…</a:t>
            </a:r>
          </a:p>
          <a:p>
            <a:pPr marL="466298" lvl="1" indent="0">
              <a:buNone/>
            </a:pPr>
            <a:r>
              <a:rPr lang="en-US" sz="1800" dirty="0" smtClean="0">
                <a:solidFill>
                  <a:srgbClr val="0070C0"/>
                </a:solidFill>
                <a:latin typeface="Consolas" panose="020B0609020204030204" pitchFamily="49" charset="0"/>
                <a:cs typeface="Consolas" panose="020B0609020204030204" pitchFamily="49" charset="0"/>
              </a:rPr>
              <a:t>dGPU3D-</a:t>
            </a:r>
            <a:r>
              <a:rPr lang="en-US" sz="1800" dirty="0">
                <a:solidFill>
                  <a:srgbClr val="0070C0"/>
                </a:solidFill>
                <a:latin typeface="Consolas" panose="020B0609020204030204" pitchFamily="49" charset="0"/>
                <a:cs typeface="Consolas" panose="020B0609020204030204" pitchFamily="49" charset="0"/>
              </a:rPr>
              <a:t>&gt;Draw(</a:t>
            </a:r>
            <a:r>
              <a:rPr lang="en-US" sz="1800" b="1" dirty="0">
                <a:solidFill>
                  <a:srgbClr val="0070C0"/>
                </a:solidFill>
                <a:latin typeface="Consolas" panose="020B0609020204030204" pitchFamily="49" charset="0"/>
                <a:cs typeface="Consolas" panose="020B0609020204030204" pitchFamily="49" charset="0"/>
              </a:rPr>
              <a:t>frame1A</a:t>
            </a:r>
            <a:r>
              <a:rPr lang="en-US" sz="1800" dirty="0">
                <a:solidFill>
                  <a:srgbClr val="0070C0"/>
                </a:solidFill>
                <a:latin typeface="Consolas" panose="020B0609020204030204" pitchFamily="49" charset="0"/>
                <a:cs typeface="Consolas" panose="020B0609020204030204" pitchFamily="49" charset="0"/>
              </a:rPr>
              <a:t>)</a:t>
            </a:r>
          </a:p>
          <a:p>
            <a:pPr marL="466298" lvl="1" indent="0">
              <a:buNone/>
            </a:pPr>
            <a:r>
              <a:rPr lang="en-US" sz="1800" dirty="0" smtClean="0">
                <a:solidFill>
                  <a:srgbClr val="0070C0"/>
                </a:solidFill>
                <a:latin typeface="Consolas" panose="020B0609020204030204" pitchFamily="49" charset="0"/>
                <a:cs typeface="Consolas" panose="020B0609020204030204" pitchFamily="49" charset="0"/>
              </a:rPr>
              <a:t>dGPU3D-&gt;Signal(</a:t>
            </a:r>
            <a:r>
              <a:rPr lang="en-US" sz="1800" dirty="0" err="1" smtClean="0">
                <a:solidFill>
                  <a:srgbClr val="0070C0"/>
                </a:solidFill>
                <a:latin typeface="Consolas" panose="020B0609020204030204" pitchFamily="49" charset="0"/>
                <a:cs typeface="Consolas" panose="020B0609020204030204" pitchFamily="49" charset="0"/>
              </a:rPr>
              <a:t>renderComplete</a:t>
            </a:r>
            <a:r>
              <a:rPr lang="en-US" sz="1800" dirty="0" smtClean="0">
                <a:solidFill>
                  <a:srgbClr val="0070C0"/>
                </a:solidFill>
                <a:latin typeface="Consolas" panose="020B0609020204030204" pitchFamily="49" charset="0"/>
                <a:cs typeface="Consolas" panose="020B0609020204030204" pitchFamily="49" charset="0"/>
              </a:rPr>
              <a:t>)</a:t>
            </a:r>
          </a:p>
          <a:p>
            <a:pPr marL="466298" lvl="1" indent="0">
              <a:buNone/>
            </a:pPr>
            <a:endParaRPr lang="en-US" sz="1800" dirty="0" smtClean="0">
              <a:solidFill>
                <a:srgbClr val="0070C0"/>
              </a:solidFill>
              <a:latin typeface="Consolas" panose="020B0609020204030204" pitchFamily="49" charset="0"/>
              <a:cs typeface="Consolas" panose="020B0609020204030204" pitchFamily="49" charset="0"/>
            </a:endParaRPr>
          </a:p>
          <a:p>
            <a:pPr marL="466298" lvl="1" indent="0">
              <a:buNone/>
            </a:pPr>
            <a:r>
              <a:rPr lang="en-US" sz="1800" dirty="0" err="1" smtClean="0">
                <a:solidFill>
                  <a:srgbClr val="0070C0"/>
                </a:solidFill>
                <a:latin typeface="Consolas" panose="020B0609020204030204" pitchFamily="49" charset="0"/>
                <a:cs typeface="Consolas" panose="020B0609020204030204" pitchFamily="49" charset="0"/>
              </a:rPr>
              <a:t>dGPUCopy</a:t>
            </a:r>
            <a:r>
              <a:rPr lang="en-US" sz="1800" dirty="0" smtClean="0">
                <a:solidFill>
                  <a:srgbClr val="0070C0"/>
                </a:solidFill>
                <a:latin typeface="Consolas" panose="020B0609020204030204" pitchFamily="49" charset="0"/>
                <a:cs typeface="Consolas" panose="020B0609020204030204" pitchFamily="49" charset="0"/>
              </a:rPr>
              <a:t>-&gt;Wait(</a:t>
            </a:r>
            <a:r>
              <a:rPr lang="en-US" sz="1800" dirty="0" err="1" smtClean="0">
                <a:solidFill>
                  <a:srgbClr val="0070C0"/>
                </a:solidFill>
                <a:latin typeface="Consolas" panose="020B0609020204030204" pitchFamily="49" charset="0"/>
                <a:cs typeface="Consolas" panose="020B0609020204030204" pitchFamily="49" charset="0"/>
              </a:rPr>
              <a:t>renderComplete</a:t>
            </a:r>
            <a:r>
              <a:rPr lang="en-US" sz="1800" dirty="0" smtClean="0">
                <a:solidFill>
                  <a:srgbClr val="0070C0"/>
                </a:solidFill>
                <a:latin typeface="Consolas" panose="020B0609020204030204" pitchFamily="49" charset="0"/>
                <a:cs typeface="Consolas" panose="020B0609020204030204" pitchFamily="49" charset="0"/>
              </a:rPr>
              <a:t>)</a:t>
            </a:r>
            <a:endParaRPr lang="en-US" sz="1800" dirty="0">
              <a:solidFill>
                <a:srgbClr val="0070C0"/>
              </a:solidFill>
              <a:latin typeface="Consolas" panose="020B0609020204030204" pitchFamily="49" charset="0"/>
              <a:cs typeface="Consolas" panose="020B0609020204030204" pitchFamily="49" charset="0"/>
            </a:endParaRPr>
          </a:p>
          <a:p>
            <a:pPr marL="466298" lvl="1" indent="0">
              <a:buNone/>
            </a:pPr>
            <a:r>
              <a:rPr lang="en-US" sz="1800" dirty="0" err="1" smtClean="0">
                <a:solidFill>
                  <a:srgbClr val="0070C0"/>
                </a:solidFill>
                <a:latin typeface="Consolas" panose="020B0609020204030204" pitchFamily="49" charset="0"/>
                <a:cs typeface="Consolas" panose="020B0609020204030204" pitchFamily="49" charset="0"/>
              </a:rPr>
              <a:t>dGPUCopy</a:t>
            </a:r>
            <a:r>
              <a:rPr lang="en-US" sz="1800" dirty="0" smtClean="0">
                <a:solidFill>
                  <a:srgbClr val="0070C0"/>
                </a:solidFill>
                <a:latin typeface="Consolas" panose="020B0609020204030204" pitchFamily="49" charset="0"/>
                <a:cs typeface="Consolas" panose="020B0609020204030204" pitchFamily="49" charset="0"/>
              </a:rPr>
              <a:t>-</a:t>
            </a:r>
            <a:r>
              <a:rPr lang="en-US" sz="1800" dirty="0">
                <a:solidFill>
                  <a:srgbClr val="0070C0"/>
                </a:solidFill>
                <a:latin typeface="Consolas" panose="020B0609020204030204" pitchFamily="49" charset="0"/>
                <a:cs typeface="Consolas" panose="020B0609020204030204" pitchFamily="49" charset="0"/>
              </a:rPr>
              <a:t>&gt;Copy(</a:t>
            </a:r>
            <a:r>
              <a:rPr lang="en-US" sz="1800" b="1" dirty="0">
                <a:solidFill>
                  <a:srgbClr val="0070C0"/>
                </a:solidFill>
                <a:latin typeface="Consolas" panose="020B0609020204030204" pitchFamily="49" charset="0"/>
                <a:cs typeface="Consolas" panose="020B0609020204030204" pitchFamily="49" charset="0"/>
              </a:rPr>
              <a:t>frame1A</a:t>
            </a:r>
            <a:r>
              <a:rPr lang="en-US" sz="1800" dirty="0">
                <a:solidFill>
                  <a:srgbClr val="0070C0"/>
                </a:solidFill>
                <a:latin typeface="Consolas" panose="020B0609020204030204" pitchFamily="49" charset="0"/>
                <a:cs typeface="Consolas" panose="020B0609020204030204" pitchFamily="49" charset="0"/>
              </a:rPr>
              <a:t>, </a:t>
            </a:r>
            <a:r>
              <a:rPr lang="en-US" sz="1800" b="1" dirty="0" err="1" smtClean="0">
                <a:solidFill>
                  <a:srgbClr val="0070C0"/>
                </a:solidFill>
                <a:latin typeface="Consolas" panose="020B0609020204030204" pitchFamily="49" charset="0"/>
                <a:cs typeface="Consolas" panose="020B0609020204030204" pitchFamily="49" charset="0"/>
              </a:rPr>
              <a:t>sharedHeap</a:t>
            </a:r>
            <a:r>
              <a:rPr lang="en-US" sz="1800" dirty="0" smtClean="0">
                <a:solidFill>
                  <a:srgbClr val="0070C0"/>
                </a:solidFill>
                <a:latin typeface="Consolas" panose="020B0609020204030204" pitchFamily="49" charset="0"/>
                <a:cs typeface="Consolas" panose="020B0609020204030204" pitchFamily="49" charset="0"/>
              </a:rPr>
              <a:t>)</a:t>
            </a:r>
            <a:endParaRPr lang="en-US" sz="1800" dirty="0">
              <a:solidFill>
                <a:srgbClr val="0070C0"/>
              </a:solidFill>
              <a:latin typeface="Consolas" panose="020B0609020204030204" pitchFamily="49" charset="0"/>
              <a:cs typeface="Consolas" panose="020B0609020204030204" pitchFamily="49" charset="0"/>
            </a:endParaRPr>
          </a:p>
          <a:p>
            <a:pPr marL="466298" lvl="1" indent="0">
              <a:buNone/>
            </a:pPr>
            <a:r>
              <a:rPr lang="en-US" sz="1800" dirty="0" err="1" smtClean="0">
                <a:solidFill>
                  <a:srgbClr val="0070C0"/>
                </a:solidFill>
                <a:latin typeface="Consolas" panose="020B0609020204030204" pitchFamily="49" charset="0"/>
                <a:cs typeface="Consolas" panose="020B0609020204030204" pitchFamily="49" charset="0"/>
              </a:rPr>
              <a:t>dGPUCopy</a:t>
            </a:r>
            <a:r>
              <a:rPr lang="en-US" sz="1800" dirty="0" smtClean="0">
                <a:solidFill>
                  <a:srgbClr val="0070C0"/>
                </a:solidFill>
                <a:latin typeface="Consolas" panose="020B0609020204030204" pitchFamily="49" charset="0"/>
                <a:cs typeface="Consolas" panose="020B0609020204030204" pitchFamily="49" charset="0"/>
              </a:rPr>
              <a:t>-</a:t>
            </a:r>
            <a:r>
              <a:rPr lang="en-US" sz="1800" dirty="0">
                <a:solidFill>
                  <a:srgbClr val="0070C0"/>
                </a:solidFill>
                <a:latin typeface="Consolas" panose="020B0609020204030204" pitchFamily="49" charset="0"/>
                <a:cs typeface="Consolas" panose="020B0609020204030204" pitchFamily="49" charset="0"/>
              </a:rPr>
              <a:t>&gt;Signal(</a:t>
            </a:r>
            <a:r>
              <a:rPr lang="en-US" sz="1800" b="1" dirty="0" err="1">
                <a:solidFill>
                  <a:srgbClr val="0070C0"/>
                </a:solidFill>
                <a:latin typeface="Consolas" panose="020B0609020204030204" pitchFamily="49" charset="0"/>
                <a:cs typeface="Consolas" panose="020B0609020204030204" pitchFamily="49" charset="0"/>
              </a:rPr>
              <a:t>copyComplete</a:t>
            </a:r>
            <a:r>
              <a:rPr lang="en-US" sz="1800" dirty="0" smtClean="0">
                <a:solidFill>
                  <a:srgbClr val="0070C0"/>
                </a:solidFill>
                <a:latin typeface="Consolas" panose="020B0609020204030204" pitchFamily="49" charset="0"/>
                <a:cs typeface="Consolas" panose="020B0609020204030204" pitchFamily="49" charset="0"/>
              </a:rPr>
              <a:t>)</a:t>
            </a:r>
          </a:p>
          <a:p>
            <a:pPr marL="466298" lvl="1" indent="0">
              <a:buNone/>
            </a:pPr>
            <a:endParaRPr lang="en-US" sz="1800" dirty="0">
              <a:solidFill>
                <a:srgbClr val="0070C0"/>
              </a:solidFill>
              <a:latin typeface="Consolas" panose="020B0609020204030204" pitchFamily="49" charset="0"/>
              <a:cs typeface="Consolas" panose="020B0609020204030204" pitchFamily="49" charset="0"/>
            </a:endParaRPr>
          </a:p>
          <a:p>
            <a:pPr marL="466298" lvl="1" indent="0">
              <a:buNone/>
            </a:pPr>
            <a:r>
              <a:rPr lang="en-US" sz="1800" dirty="0" smtClean="0">
                <a:solidFill>
                  <a:schemeClr val="accent2"/>
                </a:solidFill>
                <a:latin typeface="Consolas" panose="020B0609020204030204" pitchFamily="49" charset="0"/>
                <a:cs typeface="Consolas" panose="020B0609020204030204" pitchFamily="49" charset="0"/>
              </a:rPr>
              <a:t>iGPU3D-</a:t>
            </a:r>
            <a:r>
              <a:rPr lang="en-US" sz="1800" dirty="0">
                <a:solidFill>
                  <a:schemeClr val="accent2"/>
                </a:solidFill>
                <a:latin typeface="Consolas" panose="020B0609020204030204" pitchFamily="49" charset="0"/>
                <a:cs typeface="Consolas" panose="020B0609020204030204" pitchFamily="49" charset="0"/>
              </a:rPr>
              <a:t>&gt;Wait(</a:t>
            </a:r>
            <a:r>
              <a:rPr lang="en-US" sz="1800" b="1" dirty="0" err="1">
                <a:solidFill>
                  <a:schemeClr val="accent2"/>
                </a:solidFill>
                <a:latin typeface="Consolas" panose="020B0609020204030204" pitchFamily="49" charset="0"/>
                <a:cs typeface="Consolas" panose="020B0609020204030204" pitchFamily="49" charset="0"/>
              </a:rPr>
              <a:t>copyComplete</a:t>
            </a:r>
            <a:r>
              <a:rPr lang="en-US" sz="1800" dirty="0">
                <a:solidFill>
                  <a:schemeClr val="accent2"/>
                </a:solidFill>
                <a:latin typeface="Consolas" panose="020B0609020204030204" pitchFamily="49" charset="0"/>
                <a:cs typeface="Consolas" panose="020B0609020204030204" pitchFamily="49" charset="0"/>
              </a:rPr>
              <a:t>)</a:t>
            </a:r>
          </a:p>
          <a:p>
            <a:pPr marL="466298" lvl="1" indent="0">
              <a:buNone/>
            </a:pPr>
            <a:r>
              <a:rPr lang="en-US" sz="1800" dirty="0" smtClean="0">
                <a:solidFill>
                  <a:schemeClr val="accent2"/>
                </a:solidFill>
                <a:latin typeface="Consolas" panose="020B0609020204030204" pitchFamily="49" charset="0"/>
                <a:cs typeface="Consolas" panose="020B0609020204030204" pitchFamily="49" charset="0"/>
              </a:rPr>
              <a:t>iGPU3D-</a:t>
            </a:r>
            <a:r>
              <a:rPr lang="en-US" sz="1800" dirty="0">
                <a:solidFill>
                  <a:schemeClr val="accent2"/>
                </a:solidFill>
                <a:latin typeface="Consolas" panose="020B0609020204030204" pitchFamily="49" charset="0"/>
                <a:cs typeface="Consolas" panose="020B0609020204030204" pitchFamily="49" charset="0"/>
              </a:rPr>
              <a:t>&gt;</a:t>
            </a:r>
            <a:r>
              <a:rPr lang="en-US" sz="1800" dirty="0" smtClean="0">
                <a:solidFill>
                  <a:schemeClr val="accent2"/>
                </a:solidFill>
                <a:latin typeface="Consolas" panose="020B0609020204030204" pitchFamily="49" charset="0"/>
                <a:cs typeface="Consolas" panose="020B0609020204030204" pitchFamily="49" charset="0"/>
              </a:rPr>
              <a:t>Bind(</a:t>
            </a:r>
            <a:r>
              <a:rPr lang="en-US" sz="1800" b="1" dirty="0" err="1" smtClean="0">
                <a:solidFill>
                  <a:schemeClr val="accent2"/>
                </a:solidFill>
                <a:latin typeface="Consolas" panose="020B0609020204030204" pitchFamily="49" charset="0"/>
                <a:cs typeface="Consolas" panose="020B0609020204030204" pitchFamily="49" charset="0"/>
              </a:rPr>
              <a:t>sharedFrame</a:t>
            </a:r>
            <a:r>
              <a:rPr lang="en-US" sz="1800" dirty="0" smtClean="0">
                <a:solidFill>
                  <a:schemeClr val="accent2"/>
                </a:solidFill>
                <a:latin typeface="Consolas" panose="020B0609020204030204" pitchFamily="49" charset="0"/>
                <a:cs typeface="Consolas" panose="020B0609020204030204" pitchFamily="49" charset="0"/>
              </a:rPr>
              <a:t>)</a:t>
            </a:r>
            <a:endParaRPr lang="en-US" sz="1800" dirty="0">
              <a:solidFill>
                <a:schemeClr val="accent2"/>
              </a:solidFill>
              <a:latin typeface="Consolas" panose="020B0609020204030204" pitchFamily="49" charset="0"/>
              <a:cs typeface="Consolas" panose="020B0609020204030204" pitchFamily="49" charset="0"/>
            </a:endParaRPr>
          </a:p>
          <a:p>
            <a:pPr marL="466298" lvl="1" indent="0">
              <a:buNone/>
            </a:pPr>
            <a:r>
              <a:rPr lang="en-US" sz="1800" dirty="0" smtClean="0">
                <a:solidFill>
                  <a:schemeClr val="accent2"/>
                </a:solidFill>
                <a:latin typeface="Consolas" panose="020B0609020204030204" pitchFamily="49" charset="0"/>
                <a:cs typeface="Consolas" panose="020B0609020204030204" pitchFamily="49" charset="0"/>
              </a:rPr>
              <a:t>iGPU3D-</a:t>
            </a:r>
            <a:r>
              <a:rPr lang="en-US" sz="1800" dirty="0">
                <a:solidFill>
                  <a:schemeClr val="accent2"/>
                </a:solidFill>
                <a:latin typeface="Consolas" panose="020B0609020204030204" pitchFamily="49" charset="0"/>
                <a:cs typeface="Consolas" panose="020B0609020204030204" pitchFamily="49" charset="0"/>
              </a:rPr>
              <a:t>&gt;Draw(</a:t>
            </a:r>
            <a:r>
              <a:rPr lang="en-US" sz="1800" b="1" dirty="0">
                <a:solidFill>
                  <a:schemeClr val="accent2"/>
                </a:solidFill>
                <a:latin typeface="Consolas" panose="020B0609020204030204" pitchFamily="49" charset="0"/>
                <a:cs typeface="Consolas" panose="020B0609020204030204" pitchFamily="49" charset="0"/>
              </a:rPr>
              <a:t>frame1B</a:t>
            </a:r>
            <a:r>
              <a:rPr lang="en-US" sz="1800" dirty="0">
                <a:solidFill>
                  <a:schemeClr val="accent2"/>
                </a:solidFill>
                <a:latin typeface="Consolas" panose="020B0609020204030204" pitchFamily="49" charset="0"/>
                <a:cs typeface="Consolas" panose="020B0609020204030204" pitchFamily="49" charset="0"/>
              </a:rPr>
              <a:t>)</a:t>
            </a:r>
          </a:p>
          <a:p>
            <a:pPr marL="466298" lvl="1" indent="0">
              <a:buNone/>
            </a:pPr>
            <a:r>
              <a:rPr lang="en-US" sz="1800" dirty="0" smtClean="0">
                <a:solidFill>
                  <a:schemeClr val="accent2"/>
                </a:solidFill>
                <a:latin typeface="Consolas" panose="020B0609020204030204" pitchFamily="49" charset="0"/>
                <a:cs typeface="Consolas" panose="020B0609020204030204" pitchFamily="49" charset="0"/>
              </a:rPr>
              <a:t>iGPU3D-</a:t>
            </a:r>
            <a:r>
              <a:rPr lang="en-US" sz="1800" dirty="0">
                <a:solidFill>
                  <a:schemeClr val="accent2"/>
                </a:solidFill>
                <a:latin typeface="Consolas" panose="020B0609020204030204" pitchFamily="49" charset="0"/>
                <a:cs typeface="Consolas" panose="020B0609020204030204" pitchFamily="49" charset="0"/>
              </a:rPr>
              <a:t>&gt;Present(</a:t>
            </a:r>
            <a:r>
              <a:rPr lang="en-US" sz="1800" b="1" dirty="0">
                <a:solidFill>
                  <a:schemeClr val="accent2"/>
                </a:solidFill>
                <a:latin typeface="Consolas" panose="020B0609020204030204" pitchFamily="49" charset="0"/>
                <a:cs typeface="Consolas" panose="020B0609020204030204" pitchFamily="49" charset="0"/>
              </a:rPr>
              <a:t>frame1B</a:t>
            </a:r>
            <a:r>
              <a:rPr lang="en-US" sz="1800" dirty="0" smtClean="0">
                <a:solidFill>
                  <a:schemeClr val="accent2"/>
                </a:solidFill>
                <a:latin typeface="Consolas" panose="020B0609020204030204" pitchFamily="49" charset="0"/>
                <a:cs typeface="Consolas" panose="020B0609020204030204" pitchFamily="49" charset="0"/>
              </a:rPr>
              <a:t>)</a:t>
            </a:r>
          </a:p>
          <a:p>
            <a:pPr marL="466298" lvl="1" indent="0">
              <a:buNone/>
            </a:pPr>
            <a:r>
              <a:rPr lang="en-US" sz="1800" dirty="0" smtClean="0">
                <a:solidFill>
                  <a:schemeClr val="accent2"/>
                </a:solidFill>
                <a:latin typeface="Consolas" panose="020B0609020204030204" pitchFamily="49" charset="0"/>
                <a:cs typeface="Consolas" panose="020B0609020204030204" pitchFamily="49" charset="0"/>
              </a:rPr>
              <a:t>…</a:t>
            </a:r>
            <a:endParaRPr lang="en-US" sz="1800" dirty="0">
              <a:solidFill>
                <a:schemeClr val="accent2"/>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793732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UE4 </a:t>
            </a:r>
            <a:r>
              <a:rPr lang="en-US" dirty="0" err="1" smtClean="0"/>
              <a:t>Multiadapter</a:t>
            </a:r>
            <a:r>
              <a:rPr lang="en-US" dirty="0" smtClean="0"/>
              <a:t> Demo</a:t>
            </a:r>
            <a:endParaRPr lang="en-US" dirty="0"/>
          </a:p>
        </p:txBody>
      </p:sp>
      <p:sp>
        <p:nvSpPr>
          <p:cNvPr id="4" name="Text Placeholder 3"/>
          <p:cNvSpPr>
            <a:spLocks noGrp="1"/>
          </p:cNvSpPr>
          <p:nvPr>
            <p:ph type="body" idx="1"/>
          </p:nvPr>
        </p:nvSpPr>
        <p:spPr/>
        <p:txBody>
          <a:bodyPr/>
          <a:lstStyle/>
          <a:p>
            <a:r>
              <a:rPr lang="en-US" dirty="0" smtClean="0"/>
              <a:t>Integrated and Discrete Cooperative Rendering</a:t>
            </a:r>
            <a:endParaRPr lang="en-US" dirty="0"/>
          </a:p>
        </p:txBody>
      </p:sp>
    </p:spTree>
    <p:extLst>
      <p:ext uri="{BB962C8B-B14F-4D97-AF65-F5344CB8AC3E}">
        <p14:creationId xmlns:p14="http://schemas.microsoft.com/office/powerpoint/2010/main" val="24891693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UE4 Elemental Single vs </a:t>
            </a:r>
            <a:r>
              <a:rPr lang="en-US" dirty="0" err="1" smtClean="0"/>
              <a:t>Multiadapter</a:t>
            </a:r>
            <a:r>
              <a:rPr lang="en-US" dirty="0" smtClean="0"/>
              <a:t> </a:t>
            </a:r>
            <a:r>
              <a:rPr lang="en-US" dirty="0"/>
              <a:t>Timeline</a:t>
            </a:r>
            <a:br>
              <a:rPr lang="en-US" dirty="0"/>
            </a:br>
            <a:endParaRPr lang="en-US" dirty="0"/>
          </a:p>
        </p:txBody>
      </p:sp>
      <p:sp>
        <p:nvSpPr>
          <p:cNvPr id="4" name="TextBox 3"/>
          <p:cNvSpPr txBox="1"/>
          <p:nvPr/>
        </p:nvSpPr>
        <p:spPr>
          <a:xfrm>
            <a:off x="265823" y="4259262"/>
            <a:ext cx="1493004" cy="382308"/>
          </a:xfrm>
          <a:prstGeom prst="rect">
            <a:avLst/>
          </a:prstGeom>
          <a:noFill/>
        </p:spPr>
        <p:txBody>
          <a:bodyPr wrap="none" rtlCol="0">
            <a:spAutoFit/>
          </a:bodyPr>
          <a:lstStyle/>
          <a:p>
            <a:r>
              <a:rPr lang="en-US" sz="1836" dirty="0"/>
              <a:t>3D - NVIDIA</a:t>
            </a:r>
          </a:p>
        </p:txBody>
      </p:sp>
      <p:sp>
        <p:nvSpPr>
          <p:cNvPr id="5" name="TextBox 4"/>
          <p:cNvSpPr txBox="1"/>
          <p:nvPr/>
        </p:nvSpPr>
        <p:spPr>
          <a:xfrm>
            <a:off x="261357" y="4870168"/>
            <a:ext cx="1741511" cy="382308"/>
          </a:xfrm>
          <a:prstGeom prst="rect">
            <a:avLst/>
          </a:prstGeom>
          <a:noFill/>
        </p:spPr>
        <p:txBody>
          <a:bodyPr wrap="none" rtlCol="0">
            <a:spAutoFit/>
          </a:bodyPr>
          <a:lstStyle/>
          <a:p>
            <a:r>
              <a:rPr lang="en-US" sz="1836" dirty="0"/>
              <a:t>Copy - NVIDIA</a:t>
            </a:r>
          </a:p>
        </p:txBody>
      </p:sp>
      <p:sp>
        <p:nvSpPr>
          <p:cNvPr id="6" name="TextBox 5"/>
          <p:cNvSpPr txBox="1"/>
          <p:nvPr/>
        </p:nvSpPr>
        <p:spPr>
          <a:xfrm>
            <a:off x="265824" y="5481075"/>
            <a:ext cx="1177205" cy="382308"/>
          </a:xfrm>
          <a:prstGeom prst="rect">
            <a:avLst/>
          </a:prstGeom>
          <a:noFill/>
        </p:spPr>
        <p:txBody>
          <a:bodyPr wrap="none" rtlCol="0">
            <a:spAutoFit/>
          </a:bodyPr>
          <a:lstStyle/>
          <a:p>
            <a:r>
              <a:rPr lang="en-US" sz="1836" dirty="0"/>
              <a:t>3D - Intel</a:t>
            </a:r>
          </a:p>
        </p:txBody>
      </p:sp>
      <p:sp>
        <p:nvSpPr>
          <p:cNvPr id="7" name="Rectangle 6"/>
          <p:cNvSpPr/>
          <p:nvPr/>
        </p:nvSpPr>
        <p:spPr>
          <a:xfrm>
            <a:off x="2031409" y="4259263"/>
            <a:ext cx="3042612" cy="29946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836" dirty="0"/>
              <a:t>Frame 1</a:t>
            </a:r>
          </a:p>
        </p:txBody>
      </p:sp>
      <p:sp>
        <p:nvSpPr>
          <p:cNvPr id="8" name="Rectangle 7"/>
          <p:cNvSpPr/>
          <p:nvPr/>
        </p:nvSpPr>
        <p:spPr>
          <a:xfrm>
            <a:off x="5069851" y="4908783"/>
            <a:ext cx="159716" cy="29946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836"/>
          </a:p>
        </p:txBody>
      </p:sp>
      <p:sp>
        <p:nvSpPr>
          <p:cNvPr id="9" name="Rectangle 8"/>
          <p:cNvSpPr/>
          <p:nvPr/>
        </p:nvSpPr>
        <p:spPr>
          <a:xfrm>
            <a:off x="5233737" y="5519691"/>
            <a:ext cx="2419715" cy="29946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836" dirty="0"/>
              <a:t>Frame 1</a:t>
            </a:r>
          </a:p>
        </p:txBody>
      </p:sp>
      <p:sp>
        <p:nvSpPr>
          <p:cNvPr id="10" name="Rectangle 9"/>
          <p:cNvSpPr/>
          <p:nvPr/>
        </p:nvSpPr>
        <p:spPr>
          <a:xfrm>
            <a:off x="5074021" y="4259263"/>
            <a:ext cx="3042612" cy="2994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836" dirty="0"/>
              <a:t>Frame 2</a:t>
            </a:r>
          </a:p>
        </p:txBody>
      </p:sp>
      <p:sp>
        <p:nvSpPr>
          <p:cNvPr id="11" name="Rectangle 10"/>
          <p:cNvSpPr/>
          <p:nvPr/>
        </p:nvSpPr>
        <p:spPr>
          <a:xfrm>
            <a:off x="8112463" y="4908783"/>
            <a:ext cx="159716" cy="2994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36"/>
          </a:p>
        </p:txBody>
      </p:sp>
      <p:sp>
        <p:nvSpPr>
          <p:cNvPr id="12" name="Rectangle 11"/>
          <p:cNvSpPr/>
          <p:nvPr/>
        </p:nvSpPr>
        <p:spPr>
          <a:xfrm>
            <a:off x="8276349" y="5519691"/>
            <a:ext cx="2405731" cy="2994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836" dirty="0"/>
              <a:t>Frame 2</a:t>
            </a:r>
          </a:p>
        </p:txBody>
      </p:sp>
      <p:sp>
        <p:nvSpPr>
          <p:cNvPr id="13" name="Rectangle 12"/>
          <p:cNvSpPr/>
          <p:nvPr/>
        </p:nvSpPr>
        <p:spPr>
          <a:xfrm>
            <a:off x="8116633" y="4259263"/>
            <a:ext cx="3042612" cy="29946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836" dirty="0"/>
              <a:t>Frame 3</a:t>
            </a:r>
          </a:p>
        </p:txBody>
      </p:sp>
      <p:sp>
        <p:nvSpPr>
          <p:cNvPr id="14" name="Rectangle 13"/>
          <p:cNvSpPr/>
          <p:nvPr/>
        </p:nvSpPr>
        <p:spPr>
          <a:xfrm>
            <a:off x="2027239" y="4908782"/>
            <a:ext cx="159716" cy="2994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36"/>
          </a:p>
        </p:txBody>
      </p:sp>
      <p:sp>
        <p:nvSpPr>
          <p:cNvPr id="15" name="Rectangle 14"/>
          <p:cNvSpPr/>
          <p:nvPr/>
        </p:nvSpPr>
        <p:spPr>
          <a:xfrm>
            <a:off x="2191125" y="5519690"/>
            <a:ext cx="2433699" cy="2994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36" dirty="0"/>
              <a:t>Frame 0</a:t>
            </a:r>
          </a:p>
        </p:txBody>
      </p:sp>
      <p:sp>
        <p:nvSpPr>
          <p:cNvPr id="16" name="Left Brace 15"/>
          <p:cNvSpPr/>
          <p:nvPr/>
        </p:nvSpPr>
        <p:spPr>
          <a:xfrm rot="5400000">
            <a:off x="3461560" y="2570963"/>
            <a:ext cx="178138" cy="3038443"/>
          </a:xfrm>
          <a:prstGeom prst="leftBrace">
            <a:avLst>
              <a:gd name="adj1" fmla="val 8333"/>
              <a:gd name="adj2" fmla="val 50276"/>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17" name="TextBox 16"/>
          <p:cNvSpPr txBox="1"/>
          <p:nvPr/>
        </p:nvSpPr>
        <p:spPr>
          <a:xfrm>
            <a:off x="2778033" y="3547817"/>
            <a:ext cx="1854320" cy="606488"/>
          </a:xfrm>
          <a:prstGeom prst="rect">
            <a:avLst/>
          </a:prstGeom>
          <a:noFill/>
        </p:spPr>
        <p:txBody>
          <a:bodyPr wrap="none" rtlCol="0">
            <a:spAutoFit/>
          </a:bodyPr>
          <a:lstStyle/>
          <a:p>
            <a:r>
              <a:rPr lang="en-US" sz="1632">
                <a:ln w="0"/>
                <a:solidFill>
                  <a:schemeClr val="accent1"/>
                </a:solidFill>
                <a:effectLst>
                  <a:outerShdw blurRad="38100" dist="25400" dir="5400000" algn="ctr" rotWithShape="0">
                    <a:srgbClr val="6E747A">
                      <a:alpha val="43000"/>
                    </a:srgbClr>
                  </a:outerShdw>
                </a:effectLst>
              </a:rPr>
              <a:t>25.3ms (~39.5fps</a:t>
            </a:r>
            <a:r>
              <a:rPr lang="en-US" sz="1632" dirty="0">
                <a:ln w="0"/>
                <a:solidFill>
                  <a:schemeClr val="accent1"/>
                </a:solidFill>
                <a:effectLst>
                  <a:outerShdw blurRad="38100" dist="25400" dir="5400000" algn="ctr" rotWithShape="0">
                    <a:srgbClr val="6E747A">
                      <a:alpha val="43000"/>
                    </a:srgbClr>
                  </a:outerShdw>
                </a:effectLst>
              </a:rPr>
              <a:t>)</a:t>
            </a:r>
          </a:p>
          <a:p>
            <a:endParaRPr lang="en-US" sz="1632" dirty="0">
              <a:ln w="0"/>
              <a:solidFill>
                <a:schemeClr val="accent1"/>
              </a:solidFill>
              <a:effectLst>
                <a:outerShdw blurRad="38100" dist="25400" dir="5400000" algn="ctr" rotWithShape="0">
                  <a:srgbClr val="6E747A">
                    <a:alpha val="43000"/>
                  </a:srgbClr>
                </a:outerShdw>
              </a:effectLst>
            </a:endParaRPr>
          </a:p>
        </p:txBody>
      </p:sp>
      <p:sp>
        <p:nvSpPr>
          <p:cNvPr id="18" name="TextBox 17"/>
          <p:cNvSpPr txBox="1"/>
          <p:nvPr/>
        </p:nvSpPr>
        <p:spPr>
          <a:xfrm>
            <a:off x="261356" y="2347539"/>
            <a:ext cx="1515892" cy="382308"/>
          </a:xfrm>
          <a:prstGeom prst="rect">
            <a:avLst/>
          </a:prstGeom>
          <a:noFill/>
        </p:spPr>
        <p:txBody>
          <a:bodyPr wrap="none" rtlCol="0">
            <a:spAutoFit/>
          </a:bodyPr>
          <a:lstStyle/>
          <a:p>
            <a:r>
              <a:rPr lang="en-US" sz="1836" dirty="0"/>
              <a:t>3D – NVIDIA</a:t>
            </a:r>
          </a:p>
        </p:txBody>
      </p:sp>
      <p:sp>
        <p:nvSpPr>
          <p:cNvPr id="19" name="TextBox 18"/>
          <p:cNvSpPr txBox="1"/>
          <p:nvPr/>
        </p:nvSpPr>
        <p:spPr>
          <a:xfrm>
            <a:off x="2928434" y="1605208"/>
            <a:ext cx="1854320" cy="350330"/>
          </a:xfrm>
          <a:prstGeom prst="rect">
            <a:avLst/>
          </a:prstGeom>
          <a:noFill/>
        </p:spPr>
        <p:txBody>
          <a:bodyPr wrap="none" rtlCol="0">
            <a:spAutoFit/>
          </a:bodyPr>
          <a:lstStyle/>
          <a:p>
            <a:r>
              <a:rPr lang="en-US" sz="1632" dirty="0">
                <a:ln w="0"/>
                <a:solidFill>
                  <a:schemeClr val="accent1"/>
                </a:solidFill>
                <a:effectLst>
                  <a:outerShdw blurRad="38100" dist="25400" dir="5400000" algn="ctr" rotWithShape="0">
                    <a:srgbClr val="6E747A">
                      <a:alpha val="43000"/>
                    </a:srgbClr>
                  </a:outerShdw>
                </a:effectLst>
              </a:rPr>
              <a:t>28.2ms (~35.5fps)</a:t>
            </a:r>
          </a:p>
        </p:txBody>
      </p:sp>
      <p:sp>
        <p:nvSpPr>
          <p:cNvPr id="20" name="Rectangle 19"/>
          <p:cNvSpPr/>
          <p:nvPr/>
        </p:nvSpPr>
        <p:spPr>
          <a:xfrm>
            <a:off x="2027238" y="2347541"/>
            <a:ext cx="3343280" cy="29946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836" dirty="0"/>
              <a:t>Frame 1</a:t>
            </a:r>
          </a:p>
        </p:txBody>
      </p:sp>
      <p:sp>
        <p:nvSpPr>
          <p:cNvPr id="21" name="Rectangle 20"/>
          <p:cNvSpPr/>
          <p:nvPr/>
        </p:nvSpPr>
        <p:spPr>
          <a:xfrm>
            <a:off x="5370519" y="2347539"/>
            <a:ext cx="3339289" cy="2994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836" dirty="0"/>
              <a:t>Frame 2</a:t>
            </a:r>
          </a:p>
        </p:txBody>
      </p:sp>
      <p:sp>
        <p:nvSpPr>
          <p:cNvPr id="22" name="Rectangle 21"/>
          <p:cNvSpPr/>
          <p:nvPr/>
        </p:nvSpPr>
        <p:spPr>
          <a:xfrm>
            <a:off x="8709809" y="2347539"/>
            <a:ext cx="3335296" cy="29946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836" dirty="0"/>
              <a:t>Frame 3</a:t>
            </a:r>
          </a:p>
        </p:txBody>
      </p:sp>
      <p:cxnSp>
        <p:nvCxnSpPr>
          <p:cNvPr id="23" name="Straight Connector 22"/>
          <p:cNvCxnSpPr/>
          <p:nvPr/>
        </p:nvCxnSpPr>
        <p:spPr>
          <a:xfrm>
            <a:off x="2027237" y="1628523"/>
            <a:ext cx="0" cy="5040225"/>
          </a:xfrm>
          <a:prstGeom prst="line">
            <a:avLst/>
          </a:prstGeom>
          <a:ln w="28575">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069850" y="4558723"/>
            <a:ext cx="0" cy="350059"/>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a:off x="5229567" y="5208241"/>
            <a:ext cx="0" cy="350059"/>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a:off x="8121747" y="4558723"/>
            <a:ext cx="0" cy="350059"/>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a:off x="8272179" y="5208241"/>
            <a:ext cx="0" cy="350059"/>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28" name="Left Brace 27"/>
          <p:cNvSpPr/>
          <p:nvPr/>
        </p:nvSpPr>
        <p:spPr>
          <a:xfrm rot="5400000">
            <a:off x="3609131" y="514132"/>
            <a:ext cx="182317" cy="3324487"/>
          </a:xfrm>
          <a:prstGeom prst="leftBrace">
            <a:avLst>
              <a:gd name="adj1" fmla="val 8333"/>
              <a:gd name="adj2" fmla="val 50276"/>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cxnSp>
        <p:nvCxnSpPr>
          <p:cNvPr id="29" name="Straight Connector 28"/>
          <p:cNvCxnSpPr/>
          <p:nvPr/>
        </p:nvCxnSpPr>
        <p:spPr>
          <a:xfrm>
            <a:off x="5362533" y="1628523"/>
            <a:ext cx="0" cy="5040225"/>
          </a:xfrm>
          <a:prstGeom prst="line">
            <a:avLst/>
          </a:prstGeom>
          <a:ln w="28575">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8709540" y="1628523"/>
            <a:ext cx="0" cy="5040225"/>
          </a:xfrm>
          <a:prstGeom prst="line">
            <a:avLst/>
          </a:prstGeom>
          <a:ln w="28575">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2045104" y="1628523"/>
            <a:ext cx="0" cy="5040225"/>
          </a:xfrm>
          <a:prstGeom prst="line">
            <a:avLst/>
          </a:prstGeom>
          <a:ln w="28575">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76673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3447098"/>
          </a:xfrm>
        </p:spPr>
        <p:txBody>
          <a:bodyPr/>
          <a:lstStyle/>
          <a:p>
            <a:endParaRPr lang="en-US" dirty="0" smtClean="0"/>
          </a:p>
          <a:p>
            <a:r>
              <a:rPr lang="en-US" dirty="0" smtClean="0"/>
              <a:t>DirectX </a:t>
            </a:r>
            <a:r>
              <a:rPr lang="en-US" dirty="0"/>
              <a:t>12 </a:t>
            </a:r>
            <a:r>
              <a:rPr lang="en-US" dirty="0" smtClean="0"/>
              <a:t>Update</a:t>
            </a:r>
            <a:endParaRPr lang="en-US" dirty="0"/>
          </a:p>
          <a:p>
            <a:r>
              <a:rPr lang="en-US" dirty="0"/>
              <a:t>Developer Experiences</a:t>
            </a:r>
          </a:p>
          <a:p>
            <a:r>
              <a:rPr lang="en-US" dirty="0" err="1" smtClean="0"/>
              <a:t>Multiadapter</a:t>
            </a:r>
            <a:endParaRPr lang="en-US" dirty="0"/>
          </a:p>
          <a:p>
            <a:endParaRPr lang="en-US" dirty="0"/>
          </a:p>
        </p:txBody>
      </p:sp>
      <p:sp>
        <p:nvSpPr>
          <p:cNvPr id="3" name="Title 2"/>
          <p:cNvSpPr>
            <a:spLocks noGrp="1"/>
          </p:cNvSpPr>
          <p:nvPr>
            <p:ph type="title"/>
          </p:nvPr>
        </p:nvSpPr>
        <p:spPr/>
        <p:txBody>
          <a:bodyPr/>
          <a:lstStyle/>
          <a:p>
            <a:r>
              <a:rPr lang="en-US" dirty="0"/>
              <a:t>Agenda</a:t>
            </a:r>
          </a:p>
        </p:txBody>
      </p:sp>
    </p:spTree>
    <p:extLst>
      <p:ext uri="{BB962C8B-B14F-4D97-AF65-F5344CB8AC3E}">
        <p14:creationId xmlns:p14="http://schemas.microsoft.com/office/powerpoint/2010/main" val="9352131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74638" y="1212850"/>
            <a:ext cx="11887200" cy="5109091"/>
          </a:xfrm>
        </p:spPr>
        <p:txBody>
          <a:bodyPr/>
          <a:lstStyle/>
          <a:p>
            <a:r>
              <a:rPr lang="en-US" dirty="0" smtClean="0"/>
              <a:t>API Finalized</a:t>
            </a:r>
          </a:p>
          <a:p>
            <a:r>
              <a:rPr lang="en-US" smtClean="0"/>
              <a:t>Tools </a:t>
            </a:r>
            <a:r>
              <a:rPr lang="en-US" dirty="0" smtClean="0"/>
              <a:t>available and continuously updated</a:t>
            </a:r>
          </a:p>
          <a:p>
            <a:r>
              <a:rPr lang="en-US" dirty="0" smtClean="0"/>
              <a:t>Amazing games and technology demos already running on the API, now available in the SDK</a:t>
            </a:r>
          </a:p>
          <a:p>
            <a:r>
              <a:rPr lang="en-US" dirty="0" err="1" smtClean="0"/>
              <a:t>Multiadapter</a:t>
            </a:r>
            <a:r>
              <a:rPr lang="en-US" dirty="0" smtClean="0"/>
              <a:t> gives Direct3D developers more control, more performance, and more capability than ever before</a:t>
            </a:r>
          </a:p>
          <a:p>
            <a:endParaRPr lang="en-US" dirty="0" smtClean="0"/>
          </a:p>
        </p:txBody>
      </p:sp>
      <p:sp>
        <p:nvSpPr>
          <p:cNvPr id="2" name="Title 1"/>
          <p:cNvSpPr>
            <a:spLocks noGrp="1"/>
          </p:cNvSpPr>
          <p:nvPr>
            <p:ph type="title"/>
          </p:nvPr>
        </p:nvSpPr>
        <p:spPr/>
        <p:txBody>
          <a:bodyPr/>
          <a:lstStyle/>
          <a:p>
            <a:r>
              <a:rPr lang="en-US" dirty="0" smtClean="0"/>
              <a:t>Summary</a:t>
            </a:r>
            <a:endParaRPr lang="en-US" dirty="0"/>
          </a:p>
        </p:txBody>
      </p:sp>
    </p:spTree>
    <p:extLst>
      <p:ext uri="{BB962C8B-B14F-4D97-AF65-F5344CB8AC3E}">
        <p14:creationId xmlns:p14="http://schemas.microsoft.com/office/powerpoint/2010/main" val="12292452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4616648"/>
          </a:xfrm>
        </p:spPr>
        <p:txBody>
          <a:bodyPr/>
          <a:lstStyle/>
          <a:p>
            <a:r>
              <a:rPr lang="en-US" sz="2400" dirty="0">
                <a:latin typeface="+mn-lt"/>
              </a:rPr>
              <a:t>GDC </a:t>
            </a:r>
            <a:r>
              <a:rPr lang="en-US" sz="2400" dirty="0" smtClean="0">
                <a:latin typeface="+mn-lt"/>
              </a:rPr>
              <a:t>2015:</a:t>
            </a:r>
          </a:p>
          <a:p>
            <a:pPr lvl="1"/>
            <a:r>
              <a:rPr lang="en-US" dirty="0" smtClean="0">
                <a:hlinkClick r:id="rId2"/>
              </a:rPr>
              <a:t>http</a:t>
            </a:r>
            <a:r>
              <a:rPr lang="en-US" dirty="0">
                <a:hlinkClick r:id="rId2"/>
              </a:rPr>
              <a:t>://</a:t>
            </a:r>
            <a:r>
              <a:rPr lang="en-US" dirty="0" smtClean="0">
                <a:hlinkClick r:id="rId2"/>
              </a:rPr>
              <a:t>channel9.msdn.com/Events/GDC/GDC-2015/Advanced-DirectX12-Graphics-and-Performance</a:t>
            </a:r>
            <a:endParaRPr lang="en-US" dirty="0" smtClean="0"/>
          </a:p>
          <a:p>
            <a:pPr lvl="1"/>
            <a:r>
              <a:rPr lang="en-US" dirty="0">
                <a:hlinkClick r:id="rId3"/>
              </a:rPr>
              <a:t>http://</a:t>
            </a:r>
            <a:r>
              <a:rPr lang="en-US" dirty="0" smtClean="0">
                <a:hlinkClick r:id="rId3"/>
              </a:rPr>
              <a:t>amd-dev.wpengine.netdna-cdn.com/wordpress/media/2012/10/D3D12-A-new-meaning-for-efficiency-and-performance.ppsx</a:t>
            </a:r>
            <a:endParaRPr lang="en-US" dirty="0"/>
          </a:p>
          <a:p>
            <a:r>
              <a:rPr lang="en-US" sz="2400" dirty="0" smtClean="0">
                <a:latin typeface="+mn-lt"/>
              </a:rPr>
              <a:t>DirectX </a:t>
            </a:r>
            <a:r>
              <a:rPr lang="en-US" sz="2400" dirty="0">
                <a:latin typeface="+mn-lt"/>
              </a:rPr>
              <a:t>Tools: </a:t>
            </a:r>
            <a:r>
              <a:rPr lang="en-US" sz="2400" dirty="0">
                <a:latin typeface="+mn-lt"/>
                <a:hlinkClick r:id="rId4"/>
              </a:rPr>
              <a:t>http://</a:t>
            </a:r>
            <a:r>
              <a:rPr lang="en-US" sz="2400" dirty="0" smtClean="0">
                <a:latin typeface="+mn-lt"/>
                <a:hlinkClick r:id="rId4"/>
              </a:rPr>
              <a:t>channel9.msdn.com/Events/GDC/GDC-2015/Solve-the-Tough-Graphics-Problems-with-your-Game-Using-DirectX-Tools</a:t>
            </a:r>
            <a:endParaRPr lang="en-US" sz="2400" dirty="0" smtClean="0">
              <a:latin typeface="+mn-lt"/>
            </a:endParaRPr>
          </a:p>
          <a:p>
            <a:r>
              <a:rPr lang="en-US" sz="2400" dirty="0" smtClean="0">
                <a:latin typeface="+mn-lt"/>
              </a:rPr>
              <a:t>Direct3D </a:t>
            </a:r>
            <a:r>
              <a:rPr lang="en-US" sz="2400" dirty="0">
                <a:latin typeface="+mn-lt"/>
              </a:rPr>
              <a:t>12 Power &amp; Performance: </a:t>
            </a:r>
            <a:r>
              <a:rPr lang="en-US" sz="2400" dirty="0">
                <a:latin typeface="+mn-lt"/>
                <a:hlinkClick r:id="rId5"/>
              </a:rPr>
              <a:t>http://</a:t>
            </a:r>
            <a:r>
              <a:rPr lang="en-US" sz="2400" dirty="0" smtClean="0">
                <a:latin typeface="+mn-lt"/>
                <a:hlinkClick r:id="rId5"/>
              </a:rPr>
              <a:t>channel9.msdn.com/Events/GDC/GDC-2015/Better-Power-Better-Performance-Your-Game-on-DirectX12</a:t>
            </a:r>
            <a:endParaRPr lang="en-US" sz="2400" dirty="0" smtClean="0">
              <a:latin typeface="+mn-lt"/>
            </a:endParaRPr>
          </a:p>
          <a:p>
            <a:r>
              <a:rPr lang="en-US" sz="2400" dirty="0" smtClean="0">
                <a:latin typeface="+mn-lt"/>
              </a:rPr>
              <a:t>IDF </a:t>
            </a:r>
            <a:r>
              <a:rPr lang="en-US" sz="2400" dirty="0">
                <a:latin typeface="+mn-lt"/>
              </a:rPr>
              <a:t>2014: </a:t>
            </a:r>
            <a:r>
              <a:rPr lang="en-US" sz="2400" dirty="0">
                <a:latin typeface="+mn-lt"/>
                <a:hlinkClick r:id="rId6"/>
              </a:rPr>
              <a:t>https://intel.lanyonevents.com/sf14/connect/sessionDetail.ww?SESSION_ID=1315</a:t>
            </a:r>
            <a:endParaRPr lang="en-US" sz="2400" dirty="0">
              <a:latin typeface="+mn-lt"/>
            </a:endParaRPr>
          </a:p>
          <a:p>
            <a:r>
              <a:rPr lang="en-US" sz="2400" dirty="0">
                <a:latin typeface="+mn-lt"/>
              </a:rPr>
              <a:t>GDC 2014/Build 2014: </a:t>
            </a:r>
            <a:r>
              <a:rPr lang="en-US" sz="2400" dirty="0">
                <a:latin typeface="+mn-lt"/>
                <a:hlinkClick r:id="rId7"/>
              </a:rPr>
              <a:t>http://</a:t>
            </a:r>
            <a:r>
              <a:rPr lang="en-US" sz="2400" dirty="0" smtClean="0">
                <a:latin typeface="+mn-lt"/>
                <a:hlinkClick r:id="rId7"/>
              </a:rPr>
              <a:t>channel9.msdn.com/Events/Build/2014/3-564</a:t>
            </a:r>
            <a:endParaRPr lang="en-US" sz="2400" dirty="0">
              <a:latin typeface="+mn-lt"/>
            </a:endParaRPr>
          </a:p>
        </p:txBody>
      </p:sp>
      <p:sp>
        <p:nvSpPr>
          <p:cNvPr id="3" name="Title 2"/>
          <p:cNvSpPr>
            <a:spLocks noGrp="1"/>
          </p:cNvSpPr>
          <p:nvPr>
            <p:ph type="title"/>
          </p:nvPr>
        </p:nvSpPr>
        <p:spPr/>
        <p:txBody>
          <a:bodyPr/>
          <a:lstStyle/>
          <a:p>
            <a:r>
              <a:rPr lang="en-US" dirty="0"/>
              <a:t>Resources – Previous Talks</a:t>
            </a:r>
          </a:p>
        </p:txBody>
      </p:sp>
    </p:spTree>
    <p:extLst>
      <p:ext uri="{BB962C8B-B14F-4D97-AF65-F5344CB8AC3E}">
        <p14:creationId xmlns:p14="http://schemas.microsoft.com/office/powerpoint/2010/main" val="42382356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6177076"/>
          </a:xfrm>
        </p:spPr>
        <p:txBody>
          <a:bodyPr/>
          <a:lstStyle/>
          <a:p>
            <a:r>
              <a:rPr lang="en-US" dirty="0" smtClean="0"/>
              <a:t>Graphics Tools</a:t>
            </a:r>
          </a:p>
          <a:p>
            <a:pPr lvl="1"/>
            <a:r>
              <a:rPr lang="en-US" dirty="0" smtClean="0"/>
              <a:t>Download Visual Studio Community Edition free:</a:t>
            </a:r>
            <a:r>
              <a:rPr lang="en-US" sz="1800" dirty="0"/>
              <a:t> </a:t>
            </a:r>
            <a:r>
              <a:rPr lang="en-US" dirty="0" smtClean="0">
                <a:hlinkClick r:id="rId2"/>
              </a:rPr>
              <a:t>http</a:t>
            </a:r>
            <a:r>
              <a:rPr lang="en-US" dirty="0">
                <a:hlinkClick r:id="rId2"/>
              </a:rPr>
              <a:t>://</a:t>
            </a:r>
            <a:r>
              <a:rPr lang="en-US" dirty="0" smtClean="0">
                <a:hlinkClick r:id="rId2"/>
              </a:rPr>
              <a:t>www.visualstudio.com/downloads/visual-studio-2015-downloads-vs</a:t>
            </a:r>
            <a:endParaRPr lang="en-US" dirty="0" smtClean="0"/>
          </a:p>
          <a:p>
            <a:pPr lvl="1"/>
            <a:r>
              <a:rPr lang="en-US" dirty="0" smtClean="0"/>
              <a:t>More info on: </a:t>
            </a:r>
            <a:r>
              <a:rPr lang="en-US" dirty="0" smtClean="0">
                <a:hlinkClick r:id="rId3"/>
              </a:rPr>
              <a:t>http://blogs.msdn.com/b/vcblog/</a:t>
            </a:r>
            <a:endParaRPr lang="en-US" dirty="0" smtClean="0"/>
          </a:p>
          <a:p>
            <a:r>
              <a:rPr lang="en-US" dirty="0" smtClean="0"/>
              <a:t>DirectX 12</a:t>
            </a:r>
          </a:p>
          <a:p>
            <a:pPr lvl="1"/>
            <a:r>
              <a:rPr lang="en-US" dirty="0"/>
              <a:t>Blog: </a:t>
            </a:r>
            <a:r>
              <a:rPr lang="en-US" dirty="0">
                <a:hlinkClick r:id="rId4"/>
              </a:rPr>
              <a:t>http://blogs.msdn.com/b/directx</a:t>
            </a:r>
            <a:r>
              <a:rPr lang="en-US" dirty="0" smtClean="0">
                <a:hlinkClick r:id="rId4"/>
              </a:rPr>
              <a:t>/</a:t>
            </a:r>
            <a:endParaRPr lang="en-US" dirty="0" smtClean="0"/>
          </a:p>
          <a:p>
            <a:pPr lvl="1"/>
            <a:r>
              <a:rPr lang="en-US" dirty="0"/>
              <a:t>Documentation: </a:t>
            </a:r>
            <a:r>
              <a:rPr lang="en-US" dirty="0">
                <a:hlinkClick r:id="rId5"/>
              </a:rPr>
              <a:t>https://msdn.microsoft.com/en-us/library/dn903821(v=vs.85).</a:t>
            </a:r>
            <a:r>
              <a:rPr lang="en-US" dirty="0" smtClean="0">
                <a:hlinkClick r:id="rId5"/>
              </a:rPr>
              <a:t>aspx</a:t>
            </a:r>
            <a:endParaRPr lang="en-US" dirty="0" smtClean="0"/>
          </a:p>
          <a:p>
            <a:pPr lvl="1"/>
            <a:r>
              <a:rPr lang="en-US" dirty="0" smtClean="0"/>
              <a:t>Early Access Program: </a:t>
            </a:r>
            <a:r>
              <a:rPr lang="en-US" dirty="0" smtClean="0">
                <a:hlinkClick r:id="rId6"/>
              </a:rPr>
              <a:t>http</a:t>
            </a:r>
            <a:r>
              <a:rPr lang="en-US" dirty="0">
                <a:hlinkClick r:id="rId6"/>
              </a:rPr>
              <a:t>://</a:t>
            </a:r>
            <a:r>
              <a:rPr lang="en-US" dirty="0" smtClean="0">
                <a:hlinkClick r:id="rId6"/>
              </a:rPr>
              <a:t>1drv.ms/1dgelm6</a:t>
            </a:r>
            <a:endParaRPr lang="en-US" dirty="0" smtClean="0"/>
          </a:p>
          <a:p>
            <a:pPr lvl="1"/>
            <a:r>
              <a:rPr lang="en-US" dirty="0" smtClean="0"/>
              <a:t>Samples coming soon, watch the blog</a:t>
            </a:r>
            <a:endParaRPr lang="en-US" dirty="0"/>
          </a:p>
          <a:p>
            <a:endParaRPr lang="en-US" dirty="0" smtClean="0"/>
          </a:p>
          <a:p>
            <a:endParaRPr lang="en-US" dirty="0" smtClean="0"/>
          </a:p>
          <a:p>
            <a:pPr lvl="1"/>
            <a:endParaRPr lang="en-US" sz="1800" dirty="0"/>
          </a:p>
        </p:txBody>
      </p:sp>
      <p:sp>
        <p:nvSpPr>
          <p:cNvPr id="3" name="Title 2"/>
          <p:cNvSpPr>
            <a:spLocks noGrp="1"/>
          </p:cNvSpPr>
          <p:nvPr>
            <p:ph type="title"/>
          </p:nvPr>
        </p:nvSpPr>
        <p:spPr/>
        <p:txBody>
          <a:bodyPr/>
          <a:lstStyle/>
          <a:p>
            <a:r>
              <a:rPr lang="en-US" dirty="0" smtClean="0"/>
              <a:t>Resources</a:t>
            </a:r>
            <a:endParaRPr lang="en-US" dirty="0"/>
          </a:p>
        </p:txBody>
      </p:sp>
    </p:spTree>
    <p:extLst>
      <p:ext uri="{BB962C8B-B14F-4D97-AF65-F5344CB8AC3E}">
        <p14:creationId xmlns:p14="http://schemas.microsoft.com/office/powerpoint/2010/main" val="5474313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98739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Snail Games – King of </a:t>
            </a:r>
            <a:r>
              <a:rPr lang="en-US" dirty="0" err="1" smtClean="0"/>
              <a:t>Wushu</a:t>
            </a:r>
            <a:r>
              <a:rPr lang="en-US" dirty="0" smtClean="0"/>
              <a:t> Details</a:t>
            </a:r>
            <a:endParaRPr lang="en-US" dirty="0"/>
          </a:p>
        </p:txBody>
      </p:sp>
      <p:sp>
        <p:nvSpPr>
          <p:cNvPr id="3" name="Content Placeholder 2"/>
          <p:cNvSpPr>
            <a:spLocks noGrp="1"/>
          </p:cNvSpPr>
          <p:nvPr>
            <p:ph idx="4294967295"/>
          </p:nvPr>
        </p:nvSpPr>
        <p:spPr>
          <a:xfrm>
            <a:off x="855768" y="1861968"/>
            <a:ext cx="10724938" cy="4437962"/>
          </a:xfrm>
          <a:prstGeom prst="rect">
            <a:avLst/>
          </a:prstGeom>
        </p:spPr>
        <p:txBody>
          <a:bodyPr/>
          <a:lstStyle/>
          <a:p>
            <a:r>
              <a:rPr lang="en-US" smtClean="0"/>
              <a:t>Test machine spec</a:t>
            </a:r>
          </a:p>
          <a:p>
            <a:pPr lvl="1"/>
            <a:r>
              <a:rPr lang="en-US" smtClean="0"/>
              <a:t>i7-3770, 16GB RAM, NVidia GTX980 (4GB GDDR5)</a:t>
            </a:r>
          </a:p>
          <a:p>
            <a:endParaRPr lang="en-US" smtClean="0"/>
          </a:p>
          <a:p>
            <a:r>
              <a:rPr lang="en-US" smtClean="0"/>
              <a:t>Scene complexities</a:t>
            </a:r>
          </a:p>
          <a:p>
            <a:pPr lvl="1"/>
            <a:r>
              <a:rPr lang="en-US" smtClean="0"/>
              <a:t>Scene #1: 25 generals with all visual effects on</a:t>
            </a:r>
          </a:p>
          <a:p>
            <a:pPr lvl="2"/>
            <a:r>
              <a:rPr lang="en-US" smtClean="0"/>
              <a:t>6k drawcalls and 10M polygons per frame</a:t>
            </a:r>
          </a:p>
          <a:p>
            <a:pPr lvl="1"/>
            <a:r>
              <a:rPr lang="en-US"/>
              <a:t>Scene </a:t>
            </a:r>
            <a:r>
              <a:rPr lang="en-US" smtClean="0"/>
              <a:t>#2: Fighting flocks of enemies</a:t>
            </a:r>
          </a:p>
          <a:p>
            <a:pPr lvl="2"/>
            <a:r>
              <a:rPr lang="en-US" smtClean="0"/>
              <a:t>15k </a:t>
            </a:r>
            <a:r>
              <a:rPr lang="en-US"/>
              <a:t>drawcalls and 17M polygons per frame (on DX12)</a:t>
            </a:r>
          </a:p>
          <a:p>
            <a:pPr lvl="2"/>
            <a:r>
              <a:rPr lang="en-US"/>
              <a:t>1.5x more enemies on DX12 compared to DX11</a:t>
            </a:r>
          </a:p>
          <a:p>
            <a:pPr lvl="1"/>
            <a:endParaRPr lang="en-US"/>
          </a:p>
        </p:txBody>
      </p:sp>
    </p:spTree>
    <p:extLst>
      <p:ext uri="{BB962C8B-B14F-4D97-AF65-F5344CB8AC3E}">
        <p14:creationId xmlns:p14="http://schemas.microsoft.com/office/powerpoint/2010/main" val="1417518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Explicit </a:t>
            </a:r>
            <a:r>
              <a:rPr lang="en-US" dirty="0" err="1" smtClean="0"/>
              <a:t>Multiadapter</a:t>
            </a:r>
            <a:r>
              <a:rPr lang="en-US" dirty="0" smtClean="0"/>
              <a:t> Resource Management</a:t>
            </a:r>
            <a:endParaRPr lang="en-US" dirty="0"/>
          </a:p>
        </p:txBody>
      </p:sp>
      <p:sp>
        <p:nvSpPr>
          <p:cNvPr id="5" name="Freeform 4"/>
          <p:cNvSpPr/>
          <p:nvPr/>
        </p:nvSpPr>
        <p:spPr>
          <a:xfrm>
            <a:off x="992856" y="5311972"/>
            <a:ext cx="2320328"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chemeClr val="bg1">
              <a:alpha val="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sz="2856" dirty="0">
                <a:solidFill>
                  <a:srgbClr val="FFFFFF"/>
                </a:solidFill>
              </a:rPr>
              <a:t>Physical Pages</a:t>
            </a:r>
          </a:p>
        </p:txBody>
      </p:sp>
      <p:sp>
        <p:nvSpPr>
          <p:cNvPr id="6" name="Freeform 5"/>
          <p:cNvSpPr/>
          <p:nvPr/>
        </p:nvSpPr>
        <p:spPr>
          <a:xfrm>
            <a:off x="992856" y="4294115"/>
            <a:ext cx="2320328"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chemeClr val="bg1">
              <a:alpha val="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sz="2856" dirty="0" smtClean="0">
                <a:solidFill>
                  <a:srgbClr val="404040"/>
                </a:solidFill>
              </a:rPr>
              <a:t>Hardware</a:t>
            </a:r>
            <a:endParaRPr lang="en-US" sz="2856" dirty="0">
              <a:solidFill>
                <a:srgbClr val="404040"/>
              </a:solidFill>
            </a:endParaRPr>
          </a:p>
        </p:txBody>
      </p:sp>
      <p:sp>
        <p:nvSpPr>
          <p:cNvPr id="7" name="Freeform 6"/>
          <p:cNvSpPr/>
          <p:nvPr/>
        </p:nvSpPr>
        <p:spPr>
          <a:xfrm>
            <a:off x="992856" y="3296983"/>
            <a:ext cx="2320328" cy="825881"/>
          </a:xfrm>
          <a:custGeom>
            <a:avLst/>
            <a:gdLst>
              <a:gd name="connsiteX0" fmla="*/ 0 w 2275038"/>
              <a:gd name="connsiteY0" fmla="*/ 134963 h 809761"/>
              <a:gd name="connsiteX1" fmla="*/ 134963 w 2275038"/>
              <a:gd name="connsiteY1" fmla="*/ 0 h 809761"/>
              <a:gd name="connsiteX2" fmla="*/ 2140075 w 2275038"/>
              <a:gd name="connsiteY2" fmla="*/ 0 h 809761"/>
              <a:gd name="connsiteX3" fmla="*/ 2275038 w 2275038"/>
              <a:gd name="connsiteY3" fmla="*/ 134963 h 809761"/>
              <a:gd name="connsiteX4" fmla="*/ 2275038 w 2275038"/>
              <a:gd name="connsiteY4" fmla="*/ 674798 h 809761"/>
              <a:gd name="connsiteX5" fmla="*/ 2140075 w 2275038"/>
              <a:gd name="connsiteY5" fmla="*/ 809761 h 809761"/>
              <a:gd name="connsiteX6" fmla="*/ 134963 w 2275038"/>
              <a:gd name="connsiteY6" fmla="*/ 809761 h 809761"/>
              <a:gd name="connsiteX7" fmla="*/ 0 w 2275038"/>
              <a:gd name="connsiteY7" fmla="*/ 674798 h 809761"/>
              <a:gd name="connsiteX8" fmla="*/ 0 w 2275038"/>
              <a:gd name="connsiteY8" fmla="*/ 134963 h 809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038" h="809761">
                <a:moveTo>
                  <a:pt x="0" y="134963"/>
                </a:moveTo>
                <a:cubicBezTo>
                  <a:pt x="0" y="60425"/>
                  <a:pt x="60425" y="0"/>
                  <a:pt x="134963" y="0"/>
                </a:cubicBezTo>
                <a:lnTo>
                  <a:pt x="2140075" y="0"/>
                </a:lnTo>
                <a:cubicBezTo>
                  <a:pt x="2214613" y="0"/>
                  <a:pt x="2275038" y="60425"/>
                  <a:pt x="2275038" y="134963"/>
                </a:cubicBezTo>
                <a:lnTo>
                  <a:pt x="2275038" y="674798"/>
                </a:lnTo>
                <a:cubicBezTo>
                  <a:pt x="2275038" y="749336"/>
                  <a:pt x="2214613" y="809761"/>
                  <a:pt x="2140075" y="809761"/>
                </a:cubicBezTo>
                <a:lnTo>
                  <a:pt x="134963" y="809761"/>
                </a:lnTo>
                <a:cubicBezTo>
                  <a:pt x="60425" y="809761"/>
                  <a:pt x="0" y="749336"/>
                  <a:pt x="0" y="674798"/>
                </a:cubicBezTo>
                <a:lnTo>
                  <a:pt x="0" y="134963"/>
                </a:lnTo>
                <a:close/>
              </a:path>
            </a:pathLst>
          </a:custGeom>
          <a:solidFill>
            <a:schemeClr val="bg1">
              <a:alpha val="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120" tIns="149120" rIns="149120" bIns="149120" numCol="1" spcCol="1270" anchor="ctr" anchorCtr="0">
            <a:noAutofit/>
          </a:bodyPr>
          <a:lstStyle/>
          <a:p>
            <a:pPr algn="ctr" defTabSz="1269368">
              <a:lnSpc>
                <a:spcPct val="90000"/>
              </a:lnSpc>
              <a:spcBef>
                <a:spcPct val="0"/>
              </a:spcBef>
              <a:spcAft>
                <a:spcPct val="35000"/>
              </a:spcAft>
            </a:pPr>
            <a:r>
              <a:rPr lang="en-US" sz="2856" dirty="0">
                <a:solidFill>
                  <a:srgbClr val="404040"/>
                </a:solidFill>
              </a:rPr>
              <a:t>API</a:t>
            </a:r>
          </a:p>
        </p:txBody>
      </p:sp>
      <p:cxnSp>
        <p:nvCxnSpPr>
          <p:cNvPr id="18" name="Straight Connector 17"/>
          <p:cNvCxnSpPr/>
          <p:nvPr/>
        </p:nvCxnSpPr>
        <p:spPr>
          <a:xfrm>
            <a:off x="992856" y="4194085"/>
            <a:ext cx="10875191"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16" name="Group 15"/>
          <p:cNvGrpSpPr/>
          <p:nvPr/>
        </p:nvGrpSpPr>
        <p:grpSpPr>
          <a:xfrm>
            <a:off x="7473436" y="2285447"/>
            <a:ext cx="3582039" cy="3817276"/>
            <a:chOff x="3702998" y="2299852"/>
            <a:chExt cx="7740618" cy="3817276"/>
          </a:xfrm>
        </p:grpSpPr>
        <p:sp>
          <p:nvSpPr>
            <p:cNvPr id="22" name="Freeform 21"/>
            <p:cNvSpPr/>
            <p:nvPr/>
          </p:nvSpPr>
          <p:spPr>
            <a:xfrm>
              <a:off x="3702999" y="5291247"/>
              <a:ext cx="7740617"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chemeClr val="bg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dirty="0">
                  <a:solidFill>
                    <a:srgbClr val="FFFFFF"/>
                  </a:solidFill>
                </a:rPr>
                <a:t>Physical Pages</a:t>
              </a:r>
            </a:p>
          </p:txBody>
        </p:sp>
        <p:sp>
          <p:nvSpPr>
            <p:cNvPr id="23" name="Freeform 22"/>
            <p:cNvSpPr/>
            <p:nvPr/>
          </p:nvSpPr>
          <p:spPr>
            <a:xfrm>
              <a:off x="3702999" y="4294115"/>
              <a:ext cx="7740616"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chemeClr val="accent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dirty="0">
                  <a:solidFill>
                    <a:srgbClr val="FFFFFF"/>
                  </a:solidFill>
                </a:rPr>
                <a:t> GPU VA</a:t>
              </a:r>
            </a:p>
          </p:txBody>
        </p:sp>
        <p:sp>
          <p:nvSpPr>
            <p:cNvPr id="24" name="Freeform 23"/>
            <p:cNvSpPr/>
            <p:nvPr/>
          </p:nvSpPr>
          <p:spPr>
            <a:xfrm>
              <a:off x="3703000" y="2299852"/>
              <a:ext cx="2320328" cy="825881"/>
            </a:xfrm>
            <a:custGeom>
              <a:avLst/>
              <a:gdLst>
                <a:gd name="connsiteX0" fmla="*/ 0 w 2275038"/>
                <a:gd name="connsiteY0" fmla="*/ 134963 h 809761"/>
                <a:gd name="connsiteX1" fmla="*/ 134963 w 2275038"/>
                <a:gd name="connsiteY1" fmla="*/ 0 h 809761"/>
                <a:gd name="connsiteX2" fmla="*/ 2140075 w 2275038"/>
                <a:gd name="connsiteY2" fmla="*/ 0 h 809761"/>
                <a:gd name="connsiteX3" fmla="*/ 2275038 w 2275038"/>
                <a:gd name="connsiteY3" fmla="*/ 134963 h 809761"/>
                <a:gd name="connsiteX4" fmla="*/ 2275038 w 2275038"/>
                <a:gd name="connsiteY4" fmla="*/ 674798 h 809761"/>
                <a:gd name="connsiteX5" fmla="*/ 2140075 w 2275038"/>
                <a:gd name="connsiteY5" fmla="*/ 809761 h 809761"/>
                <a:gd name="connsiteX6" fmla="*/ 134963 w 2275038"/>
                <a:gd name="connsiteY6" fmla="*/ 809761 h 809761"/>
                <a:gd name="connsiteX7" fmla="*/ 0 w 2275038"/>
                <a:gd name="connsiteY7" fmla="*/ 674798 h 809761"/>
                <a:gd name="connsiteX8" fmla="*/ 0 w 2275038"/>
                <a:gd name="connsiteY8" fmla="*/ 134963 h 809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038" h="809761">
                  <a:moveTo>
                    <a:pt x="0" y="134963"/>
                  </a:moveTo>
                  <a:cubicBezTo>
                    <a:pt x="0" y="60425"/>
                    <a:pt x="60425" y="0"/>
                    <a:pt x="134963" y="0"/>
                  </a:cubicBezTo>
                  <a:lnTo>
                    <a:pt x="2140075" y="0"/>
                  </a:lnTo>
                  <a:cubicBezTo>
                    <a:pt x="2214613" y="0"/>
                    <a:pt x="2275038" y="60425"/>
                    <a:pt x="2275038" y="134963"/>
                  </a:cubicBezTo>
                  <a:lnTo>
                    <a:pt x="2275038" y="674798"/>
                  </a:lnTo>
                  <a:cubicBezTo>
                    <a:pt x="2275038" y="749336"/>
                    <a:pt x="2214613" y="809761"/>
                    <a:pt x="2140075" y="809761"/>
                  </a:cubicBezTo>
                  <a:lnTo>
                    <a:pt x="134963" y="809761"/>
                  </a:lnTo>
                  <a:cubicBezTo>
                    <a:pt x="60425" y="809761"/>
                    <a:pt x="0" y="749336"/>
                    <a:pt x="0" y="674798"/>
                  </a:cubicBezTo>
                  <a:lnTo>
                    <a:pt x="0" y="134963"/>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120" tIns="149120" rIns="149120" bIns="149120" numCol="1" spcCol="1270" anchor="ctr" anchorCtr="0">
              <a:noAutofit/>
            </a:bodyPr>
            <a:lstStyle/>
            <a:p>
              <a:pPr algn="ctr" defTabSz="1269368">
                <a:lnSpc>
                  <a:spcPct val="90000"/>
                </a:lnSpc>
                <a:spcBef>
                  <a:spcPct val="0"/>
                </a:spcBef>
                <a:spcAft>
                  <a:spcPct val="35000"/>
                </a:spcAft>
              </a:pPr>
              <a:r>
                <a:rPr lang="en-US" dirty="0">
                  <a:solidFill>
                    <a:srgbClr val="FFFFFF"/>
                  </a:solidFill>
                </a:rPr>
                <a:t> Buffer</a:t>
              </a:r>
            </a:p>
          </p:txBody>
        </p:sp>
        <p:sp>
          <p:nvSpPr>
            <p:cNvPr id="26" name="Freeform 25"/>
            <p:cNvSpPr/>
            <p:nvPr/>
          </p:nvSpPr>
          <p:spPr>
            <a:xfrm>
              <a:off x="9123288" y="2299852"/>
              <a:ext cx="2320328" cy="825881"/>
            </a:xfrm>
            <a:custGeom>
              <a:avLst/>
              <a:gdLst>
                <a:gd name="connsiteX0" fmla="*/ 0 w 2275038"/>
                <a:gd name="connsiteY0" fmla="*/ 134963 h 809761"/>
                <a:gd name="connsiteX1" fmla="*/ 134963 w 2275038"/>
                <a:gd name="connsiteY1" fmla="*/ 0 h 809761"/>
                <a:gd name="connsiteX2" fmla="*/ 2140075 w 2275038"/>
                <a:gd name="connsiteY2" fmla="*/ 0 h 809761"/>
                <a:gd name="connsiteX3" fmla="*/ 2275038 w 2275038"/>
                <a:gd name="connsiteY3" fmla="*/ 134963 h 809761"/>
                <a:gd name="connsiteX4" fmla="*/ 2275038 w 2275038"/>
                <a:gd name="connsiteY4" fmla="*/ 674798 h 809761"/>
                <a:gd name="connsiteX5" fmla="*/ 2140075 w 2275038"/>
                <a:gd name="connsiteY5" fmla="*/ 809761 h 809761"/>
                <a:gd name="connsiteX6" fmla="*/ 134963 w 2275038"/>
                <a:gd name="connsiteY6" fmla="*/ 809761 h 809761"/>
                <a:gd name="connsiteX7" fmla="*/ 0 w 2275038"/>
                <a:gd name="connsiteY7" fmla="*/ 674798 h 809761"/>
                <a:gd name="connsiteX8" fmla="*/ 0 w 2275038"/>
                <a:gd name="connsiteY8" fmla="*/ 134963 h 809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038" h="809761">
                  <a:moveTo>
                    <a:pt x="0" y="134963"/>
                  </a:moveTo>
                  <a:cubicBezTo>
                    <a:pt x="0" y="60425"/>
                    <a:pt x="60425" y="0"/>
                    <a:pt x="134963" y="0"/>
                  </a:cubicBezTo>
                  <a:lnTo>
                    <a:pt x="2140075" y="0"/>
                  </a:lnTo>
                  <a:cubicBezTo>
                    <a:pt x="2214613" y="0"/>
                    <a:pt x="2275038" y="60425"/>
                    <a:pt x="2275038" y="134963"/>
                  </a:cubicBezTo>
                  <a:lnTo>
                    <a:pt x="2275038" y="674798"/>
                  </a:lnTo>
                  <a:cubicBezTo>
                    <a:pt x="2275038" y="749336"/>
                    <a:pt x="2214613" y="809761"/>
                    <a:pt x="2140075" y="809761"/>
                  </a:cubicBezTo>
                  <a:lnTo>
                    <a:pt x="134963" y="809761"/>
                  </a:lnTo>
                  <a:cubicBezTo>
                    <a:pt x="60425" y="809761"/>
                    <a:pt x="0" y="749336"/>
                    <a:pt x="0" y="674798"/>
                  </a:cubicBezTo>
                  <a:lnTo>
                    <a:pt x="0" y="134963"/>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120" tIns="149120" rIns="149120" bIns="149120" numCol="1" spcCol="1270" anchor="ctr" anchorCtr="0">
              <a:noAutofit/>
            </a:bodyPr>
            <a:lstStyle/>
            <a:p>
              <a:pPr algn="ctr" defTabSz="1269368">
                <a:lnSpc>
                  <a:spcPct val="90000"/>
                </a:lnSpc>
                <a:spcBef>
                  <a:spcPct val="0"/>
                </a:spcBef>
                <a:spcAft>
                  <a:spcPct val="35000"/>
                </a:spcAft>
              </a:pPr>
              <a:r>
                <a:rPr lang="en-US" dirty="0" smtClean="0">
                  <a:solidFill>
                    <a:srgbClr val="FFFFFF"/>
                  </a:solidFill>
                </a:rPr>
                <a:t>Texture3D</a:t>
              </a:r>
              <a:endParaRPr lang="en-US" dirty="0">
                <a:solidFill>
                  <a:srgbClr val="FFFFFF"/>
                </a:solidFill>
              </a:endParaRPr>
            </a:p>
          </p:txBody>
        </p:sp>
        <p:sp>
          <p:nvSpPr>
            <p:cNvPr id="27" name="Freeform 26"/>
            <p:cNvSpPr/>
            <p:nvPr/>
          </p:nvSpPr>
          <p:spPr>
            <a:xfrm>
              <a:off x="3702998" y="3296983"/>
              <a:ext cx="7740616"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dirty="0">
                  <a:solidFill>
                    <a:srgbClr val="FFFFFF"/>
                  </a:solidFill>
                </a:rPr>
                <a:t> Resource Heap</a:t>
              </a:r>
            </a:p>
          </p:txBody>
        </p:sp>
        <p:sp>
          <p:nvSpPr>
            <p:cNvPr id="28" name="Freeform 27"/>
            <p:cNvSpPr/>
            <p:nvPr/>
          </p:nvSpPr>
          <p:spPr>
            <a:xfrm>
              <a:off x="6430451" y="2299852"/>
              <a:ext cx="2320328" cy="825881"/>
            </a:xfrm>
            <a:custGeom>
              <a:avLst/>
              <a:gdLst>
                <a:gd name="connsiteX0" fmla="*/ 0 w 2275038"/>
                <a:gd name="connsiteY0" fmla="*/ 134963 h 809761"/>
                <a:gd name="connsiteX1" fmla="*/ 134963 w 2275038"/>
                <a:gd name="connsiteY1" fmla="*/ 0 h 809761"/>
                <a:gd name="connsiteX2" fmla="*/ 2140075 w 2275038"/>
                <a:gd name="connsiteY2" fmla="*/ 0 h 809761"/>
                <a:gd name="connsiteX3" fmla="*/ 2275038 w 2275038"/>
                <a:gd name="connsiteY3" fmla="*/ 134963 h 809761"/>
                <a:gd name="connsiteX4" fmla="*/ 2275038 w 2275038"/>
                <a:gd name="connsiteY4" fmla="*/ 674798 h 809761"/>
                <a:gd name="connsiteX5" fmla="*/ 2140075 w 2275038"/>
                <a:gd name="connsiteY5" fmla="*/ 809761 h 809761"/>
                <a:gd name="connsiteX6" fmla="*/ 134963 w 2275038"/>
                <a:gd name="connsiteY6" fmla="*/ 809761 h 809761"/>
                <a:gd name="connsiteX7" fmla="*/ 0 w 2275038"/>
                <a:gd name="connsiteY7" fmla="*/ 674798 h 809761"/>
                <a:gd name="connsiteX8" fmla="*/ 0 w 2275038"/>
                <a:gd name="connsiteY8" fmla="*/ 134963 h 809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038" h="809761">
                  <a:moveTo>
                    <a:pt x="0" y="134963"/>
                  </a:moveTo>
                  <a:cubicBezTo>
                    <a:pt x="0" y="60425"/>
                    <a:pt x="60425" y="0"/>
                    <a:pt x="134963" y="0"/>
                  </a:cubicBezTo>
                  <a:lnTo>
                    <a:pt x="2140075" y="0"/>
                  </a:lnTo>
                  <a:cubicBezTo>
                    <a:pt x="2214613" y="0"/>
                    <a:pt x="2275038" y="60425"/>
                    <a:pt x="2275038" y="134963"/>
                  </a:cubicBezTo>
                  <a:lnTo>
                    <a:pt x="2275038" y="674798"/>
                  </a:lnTo>
                  <a:cubicBezTo>
                    <a:pt x="2275038" y="749336"/>
                    <a:pt x="2214613" y="809761"/>
                    <a:pt x="2140075" y="809761"/>
                  </a:cubicBezTo>
                  <a:lnTo>
                    <a:pt x="134963" y="809761"/>
                  </a:lnTo>
                  <a:cubicBezTo>
                    <a:pt x="60425" y="809761"/>
                    <a:pt x="0" y="749336"/>
                    <a:pt x="0" y="674798"/>
                  </a:cubicBezTo>
                  <a:lnTo>
                    <a:pt x="0" y="134963"/>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120" tIns="149120" rIns="149120" bIns="149120" numCol="1" spcCol="1270" anchor="ctr" anchorCtr="0">
              <a:noAutofit/>
            </a:bodyPr>
            <a:lstStyle/>
            <a:p>
              <a:pPr algn="ctr" defTabSz="1269368">
                <a:lnSpc>
                  <a:spcPct val="90000"/>
                </a:lnSpc>
                <a:spcBef>
                  <a:spcPct val="0"/>
                </a:spcBef>
                <a:spcAft>
                  <a:spcPct val="35000"/>
                </a:spcAft>
              </a:pPr>
              <a:r>
                <a:rPr lang="en-US" dirty="0">
                  <a:solidFill>
                    <a:srgbClr val="FFFFFF"/>
                  </a:solidFill>
                </a:rPr>
                <a:t>Texture2D</a:t>
              </a:r>
            </a:p>
          </p:txBody>
        </p:sp>
      </p:grpSp>
      <p:sp>
        <p:nvSpPr>
          <p:cNvPr id="30" name="Freeform 29"/>
          <p:cNvSpPr/>
          <p:nvPr/>
        </p:nvSpPr>
        <p:spPr>
          <a:xfrm>
            <a:off x="4233145" y="1473971"/>
            <a:ext cx="2320328" cy="825881"/>
          </a:xfrm>
          <a:custGeom>
            <a:avLst/>
            <a:gdLst>
              <a:gd name="connsiteX0" fmla="*/ 0 w 2275038"/>
              <a:gd name="connsiteY0" fmla="*/ 134963 h 809761"/>
              <a:gd name="connsiteX1" fmla="*/ 134963 w 2275038"/>
              <a:gd name="connsiteY1" fmla="*/ 0 h 809761"/>
              <a:gd name="connsiteX2" fmla="*/ 2140075 w 2275038"/>
              <a:gd name="connsiteY2" fmla="*/ 0 h 809761"/>
              <a:gd name="connsiteX3" fmla="*/ 2275038 w 2275038"/>
              <a:gd name="connsiteY3" fmla="*/ 134963 h 809761"/>
              <a:gd name="connsiteX4" fmla="*/ 2275038 w 2275038"/>
              <a:gd name="connsiteY4" fmla="*/ 674798 h 809761"/>
              <a:gd name="connsiteX5" fmla="*/ 2140075 w 2275038"/>
              <a:gd name="connsiteY5" fmla="*/ 809761 h 809761"/>
              <a:gd name="connsiteX6" fmla="*/ 134963 w 2275038"/>
              <a:gd name="connsiteY6" fmla="*/ 809761 h 809761"/>
              <a:gd name="connsiteX7" fmla="*/ 0 w 2275038"/>
              <a:gd name="connsiteY7" fmla="*/ 674798 h 809761"/>
              <a:gd name="connsiteX8" fmla="*/ 0 w 2275038"/>
              <a:gd name="connsiteY8" fmla="*/ 134963 h 809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038" h="809761">
                <a:moveTo>
                  <a:pt x="0" y="134963"/>
                </a:moveTo>
                <a:cubicBezTo>
                  <a:pt x="0" y="60425"/>
                  <a:pt x="60425" y="0"/>
                  <a:pt x="134963" y="0"/>
                </a:cubicBezTo>
                <a:lnTo>
                  <a:pt x="2140075" y="0"/>
                </a:lnTo>
                <a:cubicBezTo>
                  <a:pt x="2214613" y="0"/>
                  <a:pt x="2275038" y="60425"/>
                  <a:pt x="2275038" y="134963"/>
                </a:cubicBezTo>
                <a:lnTo>
                  <a:pt x="2275038" y="674798"/>
                </a:lnTo>
                <a:cubicBezTo>
                  <a:pt x="2275038" y="749336"/>
                  <a:pt x="2214613" y="809761"/>
                  <a:pt x="2140075" y="809761"/>
                </a:cubicBezTo>
                <a:lnTo>
                  <a:pt x="134963" y="809761"/>
                </a:lnTo>
                <a:cubicBezTo>
                  <a:pt x="60425" y="809761"/>
                  <a:pt x="0" y="749336"/>
                  <a:pt x="0" y="674798"/>
                </a:cubicBezTo>
                <a:lnTo>
                  <a:pt x="0" y="134963"/>
                </a:lnTo>
                <a:close/>
              </a:path>
            </a:pathLst>
          </a:custGeom>
          <a:solidFill>
            <a:schemeClr val="bg1">
              <a:alpha val="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120" tIns="149120" rIns="149120" bIns="149120" numCol="1" spcCol="1270" anchor="ctr" anchorCtr="0">
            <a:noAutofit/>
          </a:bodyPr>
          <a:lstStyle/>
          <a:p>
            <a:pPr algn="ctr" defTabSz="1269368">
              <a:lnSpc>
                <a:spcPct val="90000"/>
              </a:lnSpc>
              <a:spcBef>
                <a:spcPct val="0"/>
              </a:spcBef>
              <a:spcAft>
                <a:spcPct val="35000"/>
              </a:spcAft>
            </a:pPr>
            <a:r>
              <a:rPr lang="en-US" sz="2856" dirty="0" smtClean="0">
                <a:solidFill>
                  <a:srgbClr val="404040"/>
                </a:solidFill>
              </a:rPr>
              <a:t>GPU A</a:t>
            </a:r>
            <a:endParaRPr lang="en-US" sz="2856" dirty="0">
              <a:solidFill>
                <a:srgbClr val="404040"/>
              </a:solidFill>
            </a:endParaRPr>
          </a:p>
        </p:txBody>
      </p:sp>
      <p:sp>
        <p:nvSpPr>
          <p:cNvPr id="31" name="Freeform 30"/>
          <p:cNvSpPr/>
          <p:nvPr/>
        </p:nvSpPr>
        <p:spPr>
          <a:xfrm>
            <a:off x="8016949" y="1457038"/>
            <a:ext cx="2320328" cy="825881"/>
          </a:xfrm>
          <a:custGeom>
            <a:avLst/>
            <a:gdLst>
              <a:gd name="connsiteX0" fmla="*/ 0 w 2275038"/>
              <a:gd name="connsiteY0" fmla="*/ 134963 h 809761"/>
              <a:gd name="connsiteX1" fmla="*/ 134963 w 2275038"/>
              <a:gd name="connsiteY1" fmla="*/ 0 h 809761"/>
              <a:gd name="connsiteX2" fmla="*/ 2140075 w 2275038"/>
              <a:gd name="connsiteY2" fmla="*/ 0 h 809761"/>
              <a:gd name="connsiteX3" fmla="*/ 2275038 w 2275038"/>
              <a:gd name="connsiteY3" fmla="*/ 134963 h 809761"/>
              <a:gd name="connsiteX4" fmla="*/ 2275038 w 2275038"/>
              <a:gd name="connsiteY4" fmla="*/ 674798 h 809761"/>
              <a:gd name="connsiteX5" fmla="*/ 2140075 w 2275038"/>
              <a:gd name="connsiteY5" fmla="*/ 809761 h 809761"/>
              <a:gd name="connsiteX6" fmla="*/ 134963 w 2275038"/>
              <a:gd name="connsiteY6" fmla="*/ 809761 h 809761"/>
              <a:gd name="connsiteX7" fmla="*/ 0 w 2275038"/>
              <a:gd name="connsiteY7" fmla="*/ 674798 h 809761"/>
              <a:gd name="connsiteX8" fmla="*/ 0 w 2275038"/>
              <a:gd name="connsiteY8" fmla="*/ 134963 h 809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038" h="809761">
                <a:moveTo>
                  <a:pt x="0" y="134963"/>
                </a:moveTo>
                <a:cubicBezTo>
                  <a:pt x="0" y="60425"/>
                  <a:pt x="60425" y="0"/>
                  <a:pt x="134963" y="0"/>
                </a:cubicBezTo>
                <a:lnTo>
                  <a:pt x="2140075" y="0"/>
                </a:lnTo>
                <a:cubicBezTo>
                  <a:pt x="2214613" y="0"/>
                  <a:pt x="2275038" y="60425"/>
                  <a:pt x="2275038" y="134963"/>
                </a:cubicBezTo>
                <a:lnTo>
                  <a:pt x="2275038" y="674798"/>
                </a:lnTo>
                <a:cubicBezTo>
                  <a:pt x="2275038" y="749336"/>
                  <a:pt x="2214613" y="809761"/>
                  <a:pt x="2140075" y="809761"/>
                </a:cubicBezTo>
                <a:lnTo>
                  <a:pt x="134963" y="809761"/>
                </a:lnTo>
                <a:cubicBezTo>
                  <a:pt x="60425" y="809761"/>
                  <a:pt x="0" y="749336"/>
                  <a:pt x="0" y="674798"/>
                </a:cubicBezTo>
                <a:lnTo>
                  <a:pt x="0" y="134963"/>
                </a:lnTo>
                <a:close/>
              </a:path>
            </a:pathLst>
          </a:custGeom>
          <a:solidFill>
            <a:schemeClr val="bg1">
              <a:alpha val="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120" tIns="149120" rIns="149120" bIns="149120" numCol="1" spcCol="1270" anchor="ctr" anchorCtr="0">
            <a:noAutofit/>
          </a:bodyPr>
          <a:lstStyle/>
          <a:p>
            <a:pPr algn="ctr" defTabSz="1269368">
              <a:lnSpc>
                <a:spcPct val="90000"/>
              </a:lnSpc>
              <a:spcBef>
                <a:spcPct val="0"/>
              </a:spcBef>
              <a:spcAft>
                <a:spcPct val="35000"/>
              </a:spcAft>
            </a:pPr>
            <a:r>
              <a:rPr lang="en-US" sz="2856" dirty="0" smtClean="0">
                <a:solidFill>
                  <a:srgbClr val="404040"/>
                </a:solidFill>
              </a:rPr>
              <a:t>GPU B</a:t>
            </a:r>
            <a:endParaRPr lang="en-US" sz="2856" dirty="0">
              <a:solidFill>
                <a:srgbClr val="404040"/>
              </a:solidFill>
            </a:endParaRPr>
          </a:p>
        </p:txBody>
      </p:sp>
      <p:grpSp>
        <p:nvGrpSpPr>
          <p:cNvPr id="29" name="Group 28"/>
          <p:cNvGrpSpPr/>
          <p:nvPr/>
        </p:nvGrpSpPr>
        <p:grpSpPr>
          <a:xfrm>
            <a:off x="3602290" y="2289697"/>
            <a:ext cx="3582039" cy="3817276"/>
            <a:chOff x="3702998" y="2299852"/>
            <a:chExt cx="7740618" cy="3817276"/>
          </a:xfrm>
        </p:grpSpPr>
        <p:sp>
          <p:nvSpPr>
            <p:cNvPr id="32" name="Freeform 31"/>
            <p:cNvSpPr/>
            <p:nvPr/>
          </p:nvSpPr>
          <p:spPr>
            <a:xfrm>
              <a:off x="3702999" y="5291247"/>
              <a:ext cx="7740617"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chemeClr val="bg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dirty="0">
                  <a:solidFill>
                    <a:srgbClr val="FFFFFF"/>
                  </a:solidFill>
                </a:rPr>
                <a:t>Physical Pages</a:t>
              </a:r>
            </a:p>
          </p:txBody>
        </p:sp>
        <p:sp>
          <p:nvSpPr>
            <p:cNvPr id="33" name="Freeform 32"/>
            <p:cNvSpPr/>
            <p:nvPr/>
          </p:nvSpPr>
          <p:spPr>
            <a:xfrm>
              <a:off x="3702999" y="4294115"/>
              <a:ext cx="7740616"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chemeClr val="accent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dirty="0">
                  <a:solidFill>
                    <a:srgbClr val="FFFFFF"/>
                  </a:solidFill>
                </a:rPr>
                <a:t> GPU VA</a:t>
              </a:r>
            </a:p>
          </p:txBody>
        </p:sp>
        <p:sp>
          <p:nvSpPr>
            <p:cNvPr id="34" name="Freeform 33"/>
            <p:cNvSpPr/>
            <p:nvPr/>
          </p:nvSpPr>
          <p:spPr>
            <a:xfrm>
              <a:off x="3703000" y="2299852"/>
              <a:ext cx="2320328" cy="825881"/>
            </a:xfrm>
            <a:custGeom>
              <a:avLst/>
              <a:gdLst>
                <a:gd name="connsiteX0" fmla="*/ 0 w 2275038"/>
                <a:gd name="connsiteY0" fmla="*/ 134963 h 809761"/>
                <a:gd name="connsiteX1" fmla="*/ 134963 w 2275038"/>
                <a:gd name="connsiteY1" fmla="*/ 0 h 809761"/>
                <a:gd name="connsiteX2" fmla="*/ 2140075 w 2275038"/>
                <a:gd name="connsiteY2" fmla="*/ 0 h 809761"/>
                <a:gd name="connsiteX3" fmla="*/ 2275038 w 2275038"/>
                <a:gd name="connsiteY3" fmla="*/ 134963 h 809761"/>
                <a:gd name="connsiteX4" fmla="*/ 2275038 w 2275038"/>
                <a:gd name="connsiteY4" fmla="*/ 674798 h 809761"/>
                <a:gd name="connsiteX5" fmla="*/ 2140075 w 2275038"/>
                <a:gd name="connsiteY5" fmla="*/ 809761 h 809761"/>
                <a:gd name="connsiteX6" fmla="*/ 134963 w 2275038"/>
                <a:gd name="connsiteY6" fmla="*/ 809761 h 809761"/>
                <a:gd name="connsiteX7" fmla="*/ 0 w 2275038"/>
                <a:gd name="connsiteY7" fmla="*/ 674798 h 809761"/>
                <a:gd name="connsiteX8" fmla="*/ 0 w 2275038"/>
                <a:gd name="connsiteY8" fmla="*/ 134963 h 809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038" h="809761">
                  <a:moveTo>
                    <a:pt x="0" y="134963"/>
                  </a:moveTo>
                  <a:cubicBezTo>
                    <a:pt x="0" y="60425"/>
                    <a:pt x="60425" y="0"/>
                    <a:pt x="134963" y="0"/>
                  </a:cubicBezTo>
                  <a:lnTo>
                    <a:pt x="2140075" y="0"/>
                  </a:lnTo>
                  <a:cubicBezTo>
                    <a:pt x="2214613" y="0"/>
                    <a:pt x="2275038" y="60425"/>
                    <a:pt x="2275038" y="134963"/>
                  </a:cubicBezTo>
                  <a:lnTo>
                    <a:pt x="2275038" y="674798"/>
                  </a:lnTo>
                  <a:cubicBezTo>
                    <a:pt x="2275038" y="749336"/>
                    <a:pt x="2214613" y="809761"/>
                    <a:pt x="2140075" y="809761"/>
                  </a:cubicBezTo>
                  <a:lnTo>
                    <a:pt x="134963" y="809761"/>
                  </a:lnTo>
                  <a:cubicBezTo>
                    <a:pt x="60425" y="809761"/>
                    <a:pt x="0" y="749336"/>
                    <a:pt x="0" y="674798"/>
                  </a:cubicBezTo>
                  <a:lnTo>
                    <a:pt x="0" y="134963"/>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120" tIns="149120" rIns="149120" bIns="149120" numCol="1" spcCol="1270" anchor="ctr" anchorCtr="0">
              <a:noAutofit/>
            </a:bodyPr>
            <a:lstStyle/>
            <a:p>
              <a:pPr algn="ctr" defTabSz="1269368">
                <a:lnSpc>
                  <a:spcPct val="90000"/>
                </a:lnSpc>
                <a:spcBef>
                  <a:spcPct val="0"/>
                </a:spcBef>
                <a:spcAft>
                  <a:spcPct val="35000"/>
                </a:spcAft>
              </a:pPr>
              <a:r>
                <a:rPr lang="en-US" dirty="0">
                  <a:solidFill>
                    <a:srgbClr val="FFFFFF"/>
                  </a:solidFill>
                </a:rPr>
                <a:t> Buffer</a:t>
              </a:r>
            </a:p>
          </p:txBody>
        </p:sp>
        <p:sp>
          <p:nvSpPr>
            <p:cNvPr id="35" name="Freeform 34"/>
            <p:cNvSpPr/>
            <p:nvPr/>
          </p:nvSpPr>
          <p:spPr>
            <a:xfrm>
              <a:off x="9123288" y="2299852"/>
              <a:ext cx="2320328" cy="825881"/>
            </a:xfrm>
            <a:custGeom>
              <a:avLst/>
              <a:gdLst>
                <a:gd name="connsiteX0" fmla="*/ 0 w 2275038"/>
                <a:gd name="connsiteY0" fmla="*/ 134963 h 809761"/>
                <a:gd name="connsiteX1" fmla="*/ 134963 w 2275038"/>
                <a:gd name="connsiteY1" fmla="*/ 0 h 809761"/>
                <a:gd name="connsiteX2" fmla="*/ 2140075 w 2275038"/>
                <a:gd name="connsiteY2" fmla="*/ 0 h 809761"/>
                <a:gd name="connsiteX3" fmla="*/ 2275038 w 2275038"/>
                <a:gd name="connsiteY3" fmla="*/ 134963 h 809761"/>
                <a:gd name="connsiteX4" fmla="*/ 2275038 w 2275038"/>
                <a:gd name="connsiteY4" fmla="*/ 674798 h 809761"/>
                <a:gd name="connsiteX5" fmla="*/ 2140075 w 2275038"/>
                <a:gd name="connsiteY5" fmla="*/ 809761 h 809761"/>
                <a:gd name="connsiteX6" fmla="*/ 134963 w 2275038"/>
                <a:gd name="connsiteY6" fmla="*/ 809761 h 809761"/>
                <a:gd name="connsiteX7" fmla="*/ 0 w 2275038"/>
                <a:gd name="connsiteY7" fmla="*/ 674798 h 809761"/>
                <a:gd name="connsiteX8" fmla="*/ 0 w 2275038"/>
                <a:gd name="connsiteY8" fmla="*/ 134963 h 809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038" h="809761">
                  <a:moveTo>
                    <a:pt x="0" y="134963"/>
                  </a:moveTo>
                  <a:cubicBezTo>
                    <a:pt x="0" y="60425"/>
                    <a:pt x="60425" y="0"/>
                    <a:pt x="134963" y="0"/>
                  </a:cubicBezTo>
                  <a:lnTo>
                    <a:pt x="2140075" y="0"/>
                  </a:lnTo>
                  <a:cubicBezTo>
                    <a:pt x="2214613" y="0"/>
                    <a:pt x="2275038" y="60425"/>
                    <a:pt x="2275038" y="134963"/>
                  </a:cubicBezTo>
                  <a:lnTo>
                    <a:pt x="2275038" y="674798"/>
                  </a:lnTo>
                  <a:cubicBezTo>
                    <a:pt x="2275038" y="749336"/>
                    <a:pt x="2214613" y="809761"/>
                    <a:pt x="2140075" y="809761"/>
                  </a:cubicBezTo>
                  <a:lnTo>
                    <a:pt x="134963" y="809761"/>
                  </a:lnTo>
                  <a:cubicBezTo>
                    <a:pt x="60425" y="809761"/>
                    <a:pt x="0" y="749336"/>
                    <a:pt x="0" y="674798"/>
                  </a:cubicBezTo>
                  <a:lnTo>
                    <a:pt x="0" y="134963"/>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120" tIns="149120" rIns="149120" bIns="149120" numCol="1" spcCol="1270" anchor="ctr" anchorCtr="0">
              <a:noAutofit/>
            </a:bodyPr>
            <a:lstStyle/>
            <a:p>
              <a:pPr algn="ctr" defTabSz="1269368">
                <a:lnSpc>
                  <a:spcPct val="90000"/>
                </a:lnSpc>
                <a:spcBef>
                  <a:spcPct val="0"/>
                </a:spcBef>
                <a:spcAft>
                  <a:spcPct val="35000"/>
                </a:spcAft>
              </a:pPr>
              <a:r>
                <a:rPr lang="en-US" dirty="0" smtClean="0">
                  <a:solidFill>
                    <a:srgbClr val="FFFFFF"/>
                  </a:solidFill>
                </a:rPr>
                <a:t>Texture3D</a:t>
              </a:r>
              <a:endParaRPr lang="en-US" dirty="0">
                <a:solidFill>
                  <a:srgbClr val="FFFFFF"/>
                </a:solidFill>
              </a:endParaRPr>
            </a:p>
          </p:txBody>
        </p:sp>
        <p:sp>
          <p:nvSpPr>
            <p:cNvPr id="36" name="Freeform 35"/>
            <p:cNvSpPr/>
            <p:nvPr/>
          </p:nvSpPr>
          <p:spPr>
            <a:xfrm>
              <a:off x="3702998" y="3296983"/>
              <a:ext cx="7740616" cy="825881"/>
            </a:xfrm>
            <a:custGeom>
              <a:avLst/>
              <a:gdLst>
                <a:gd name="connsiteX0" fmla="*/ 0 w 2275038"/>
                <a:gd name="connsiteY0" fmla="*/ 0 h 809761"/>
                <a:gd name="connsiteX1" fmla="*/ 2275038 w 2275038"/>
                <a:gd name="connsiteY1" fmla="*/ 0 h 809761"/>
                <a:gd name="connsiteX2" fmla="*/ 2275038 w 2275038"/>
                <a:gd name="connsiteY2" fmla="*/ 809761 h 809761"/>
                <a:gd name="connsiteX3" fmla="*/ 0 w 2275038"/>
                <a:gd name="connsiteY3" fmla="*/ 809761 h 809761"/>
                <a:gd name="connsiteX4" fmla="*/ 0 w 2275038"/>
                <a:gd name="connsiteY4" fmla="*/ 0 h 80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038" h="809761">
                  <a:moveTo>
                    <a:pt x="0" y="0"/>
                  </a:moveTo>
                  <a:lnTo>
                    <a:pt x="2275038" y="0"/>
                  </a:lnTo>
                  <a:lnTo>
                    <a:pt x="2275038" y="809761"/>
                  </a:lnTo>
                  <a:lnTo>
                    <a:pt x="0" y="809761"/>
                  </a:lnTo>
                  <a:lnTo>
                    <a:pt x="0" y="0"/>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8804" tIns="108804" rIns="108804" bIns="108804" numCol="1" spcCol="1270" anchor="ctr" anchorCtr="0">
              <a:noAutofit/>
            </a:bodyPr>
            <a:lstStyle/>
            <a:p>
              <a:pPr algn="ctr" defTabSz="1269368">
                <a:lnSpc>
                  <a:spcPct val="90000"/>
                </a:lnSpc>
                <a:spcBef>
                  <a:spcPct val="0"/>
                </a:spcBef>
                <a:spcAft>
                  <a:spcPct val="35000"/>
                </a:spcAft>
              </a:pPr>
              <a:r>
                <a:rPr lang="en-US" dirty="0">
                  <a:solidFill>
                    <a:srgbClr val="FFFFFF"/>
                  </a:solidFill>
                </a:rPr>
                <a:t> Resource Heap</a:t>
              </a:r>
            </a:p>
          </p:txBody>
        </p:sp>
        <p:sp>
          <p:nvSpPr>
            <p:cNvPr id="37" name="Freeform 36"/>
            <p:cNvSpPr/>
            <p:nvPr/>
          </p:nvSpPr>
          <p:spPr>
            <a:xfrm>
              <a:off x="6430451" y="2299852"/>
              <a:ext cx="2320328" cy="825881"/>
            </a:xfrm>
            <a:custGeom>
              <a:avLst/>
              <a:gdLst>
                <a:gd name="connsiteX0" fmla="*/ 0 w 2275038"/>
                <a:gd name="connsiteY0" fmla="*/ 134963 h 809761"/>
                <a:gd name="connsiteX1" fmla="*/ 134963 w 2275038"/>
                <a:gd name="connsiteY1" fmla="*/ 0 h 809761"/>
                <a:gd name="connsiteX2" fmla="*/ 2140075 w 2275038"/>
                <a:gd name="connsiteY2" fmla="*/ 0 h 809761"/>
                <a:gd name="connsiteX3" fmla="*/ 2275038 w 2275038"/>
                <a:gd name="connsiteY3" fmla="*/ 134963 h 809761"/>
                <a:gd name="connsiteX4" fmla="*/ 2275038 w 2275038"/>
                <a:gd name="connsiteY4" fmla="*/ 674798 h 809761"/>
                <a:gd name="connsiteX5" fmla="*/ 2140075 w 2275038"/>
                <a:gd name="connsiteY5" fmla="*/ 809761 h 809761"/>
                <a:gd name="connsiteX6" fmla="*/ 134963 w 2275038"/>
                <a:gd name="connsiteY6" fmla="*/ 809761 h 809761"/>
                <a:gd name="connsiteX7" fmla="*/ 0 w 2275038"/>
                <a:gd name="connsiteY7" fmla="*/ 674798 h 809761"/>
                <a:gd name="connsiteX8" fmla="*/ 0 w 2275038"/>
                <a:gd name="connsiteY8" fmla="*/ 134963 h 809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038" h="809761">
                  <a:moveTo>
                    <a:pt x="0" y="134963"/>
                  </a:moveTo>
                  <a:cubicBezTo>
                    <a:pt x="0" y="60425"/>
                    <a:pt x="60425" y="0"/>
                    <a:pt x="134963" y="0"/>
                  </a:cubicBezTo>
                  <a:lnTo>
                    <a:pt x="2140075" y="0"/>
                  </a:lnTo>
                  <a:cubicBezTo>
                    <a:pt x="2214613" y="0"/>
                    <a:pt x="2275038" y="60425"/>
                    <a:pt x="2275038" y="134963"/>
                  </a:cubicBezTo>
                  <a:lnTo>
                    <a:pt x="2275038" y="674798"/>
                  </a:lnTo>
                  <a:cubicBezTo>
                    <a:pt x="2275038" y="749336"/>
                    <a:pt x="2214613" y="809761"/>
                    <a:pt x="2140075" y="809761"/>
                  </a:cubicBezTo>
                  <a:lnTo>
                    <a:pt x="134963" y="809761"/>
                  </a:lnTo>
                  <a:cubicBezTo>
                    <a:pt x="60425" y="809761"/>
                    <a:pt x="0" y="749336"/>
                    <a:pt x="0" y="674798"/>
                  </a:cubicBezTo>
                  <a:lnTo>
                    <a:pt x="0" y="134963"/>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120" tIns="149120" rIns="149120" bIns="149120" numCol="1" spcCol="1270" anchor="ctr" anchorCtr="0">
              <a:noAutofit/>
            </a:bodyPr>
            <a:lstStyle/>
            <a:p>
              <a:pPr algn="ctr" defTabSz="1269368">
                <a:lnSpc>
                  <a:spcPct val="90000"/>
                </a:lnSpc>
                <a:spcBef>
                  <a:spcPct val="0"/>
                </a:spcBef>
                <a:spcAft>
                  <a:spcPct val="35000"/>
                </a:spcAft>
              </a:pPr>
              <a:r>
                <a:rPr lang="en-US" dirty="0">
                  <a:solidFill>
                    <a:srgbClr val="FFFFFF"/>
                  </a:solidFill>
                </a:rPr>
                <a:t>Texture2D</a:t>
              </a:r>
            </a:p>
          </p:txBody>
        </p:sp>
      </p:grpSp>
    </p:spTree>
    <p:extLst>
      <p:ext uri="{BB962C8B-B14F-4D97-AF65-F5344CB8AC3E}">
        <p14:creationId xmlns:p14="http://schemas.microsoft.com/office/powerpoint/2010/main" val="42905766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Multiadapter</a:t>
            </a:r>
            <a:r>
              <a:rPr lang="en-US" dirty="0" smtClean="0"/>
              <a:t> Resource Management</a:t>
            </a:r>
            <a:endParaRPr lang="en-US" dirty="0"/>
          </a:p>
        </p:txBody>
      </p:sp>
      <p:sp>
        <p:nvSpPr>
          <p:cNvPr id="5" name="Content Placeholder 2"/>
          <p:cNvSpPr>
            <a:spLocks noGrp="1"/>
          </p:cNvSpPr>
          <p:nvPr>
            <p:ph idx="4294967295"/>
          </p:nvPr>
        </p:nvSpPr>
        <p:spPr>
          <a:xfrm>
            <a:off x="5431353" y="1724345"/>
            <a:ext cx="6485479" cy="5060344"/>
          </a:xfrm>
          <a:prstGeom prst="rect">
            <a:avLst/>
          </a:prstGeom>
        </p:spPr>
        <p:txBody>
          <a:bodyPr/>
          <a:lstStyle/>
          <a:p>
            <a:r>
              <a:rPr lang="en-US" dirty="0" smtClean="0"/>
              <a:t>UE4 </a:t>
            </a:r>
            <a:r>
              <a:rPr lang="en-US" dirty="0"/>
              <a:t>resource objects abstract D3D </a:t>
            </a:r>
            <a:r>
              <a:rPr lang="en-US" dirty="0" smtClean="0"/>
              <a:t>resources</a:t>
            </a:r>
          </a:p>
          <a:p>
            <a:r>
              <a:rPr lang="en-US" dirty="0" smtClean="0"/>
              <a:t>Each </a:t>
            </a:r>
            <a:r>
              <a:rPr lang="en-US" dirty="0"/>
              <a:t>UE4 resource can hold a reference to a valid </a:t>
            </a:r>
            <a:r>
              <a:rPr lang="en-US" dirty="0" smtClean="0"/>
              <a:t>D3D resource per adapter</a:t>
            </a:r>
          </a:p>
          <a:p>
            <a:r>
              <a:rPr lang="en-US" dirty="0" smtClean="0"/>
              <a:t>D3D resource copied across adapters only when needed on a different adapter</a:t>
            </a:r>
          </a:p>
        </p:txBody>
      </p:sp>
      <p:sp>
        <p:nvSpPr>
          <p:cNvPr id="4" name="Rectangle 3"/>
          <p:cNvSpPr/>
          <p:nvPr/>
        </p:nvSpPr>
        <p:spPr>
          <a:xfrm>
            <a:off x="1823344" y="1767737"/>
            <a:ext cx="2082814" cy="123893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836" dirty="0"/>
              <a:t>UE4 R</a:t>
            </a:r>
            <a:r>
              <a:rPr lang="en-US" sz="1836" dirty="0" smtClean="0"/>
              <a:t>esource</a:t>
            </a:r>
            <a:endParaRPr lang="en-US" sz="1836" dirty="0"/>
          </a:p>
        </p:txBody>
      </p:sp>
      <p:sp>
        <p:nvSpPr>
          <p:cNvPr id="6" name="Rectangle 5"/>
          <p:cNvSpPr/>
          <p:nvPr/>
        </p:nvSpPr>
        <p:spPr>
          <a:xfrm>
            <a:off x="560443" y="3787624"/>
            <a:ext cx="1853550" cy="167652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836" dirty="0"/>
              <a:t>D3D </a:t>
            </a:r>
            <a:r>
              <a:rPr lang="en-US" sz="1836" dirty="0" smtClean="0"/>
              <a:t>Resource</a:t>
            </a:r>
            <a:endParaRPr lang="en-US" sz="1836" dirty="0"/>
          </a:p>
          <a:p>
            <a:pPr algn="ctr"/>
            <a:r>
              <a:rPr lang="en-US" sz="1836" dirty="0" smtClean="0"/>
              <a:t>on</a:t>
            </a:r>
            <a:endParaRPr lang="en-US" sz="1836" dirty="0"/>
          </a:p>
          <a:p>
            <a:pPr algn="ctr"/>
            <a:r>
              <a:rPr lang="en-US" sz="2448" b="1" dirty="0"/>
              <a:t>GPU </a:t>
            </a:r>
            <a:r>
              <a:rPr lang="en-US" sz="2448" b="1" dirty="0" smtClean="0"/>
              <a:t>A</a:t>
            </a:r>
            <a:endParaRPr lang="en-US" sz="2448" b="1" dirty="0"/>
          </a:p>
        </p:txBody>
      </p:sp>
      <p:sp>
        <p:nvSpPr>
          <p:cNvPr id="7" name="Rectangle 6"/>
          <p:cNvSpPr/>
          <p:nvPr/>
        </p:nvSpPr>
        <p:spPr>
          <a:xfrm>
            <a:off x="3241678" y="3787624"/>
            <a:ext cx="1853550" cy="167652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836" dirty="0"/>
              <a:t>D3D </a:t>
            </a:r>
            <a:r>
              <a:rPr lang="en-US" sz="1836" dirty="0" smtClean="0"/>
              <a:t>Resource</a:t>
            </a:r>
            <a:endParaRPr lang="en-US" sz="1836" dirty="0"/>
          </a:p>
          <a:p>
            <a:pPr algn="ctr"/>
            <a:r>
              <a:rPr lang="en-US" sz="1836" dirty="0" smtClean="0"/>
              <a:t>on</a:t>
            </a:r>
            <a:endParaRPr lang="en-US" sz="1836" dirty="0"/>
          </a:p>
          <a:p>
            <a:pPr algn="ctr"/>
            <a:r>
              <a:rPr lang="en-US" sz="2448" b="1" dirty="0"/>
              <a:t>GPU </a:t>
            </a:r>
            <a:r>
              <a:rPr lang="en-US" sz="2448" b="1" dirty="0" smtClean="0"/>
              <a:t>B</a:t>
            </a:r>
            <a:endParaRPr lang="en-US" sz="2448" b="1" dirty="0"/>
          </a:p>
        </p:txBody>
      </p:sp>
      <p:cxnSp>
        <p:nvCxnSpPr>
          <p:cNvPr id="8" name="Straight Arrow Connector 7"/>
          <p:cNvCxnSpPr>
            <a:stCxn id="4" idx="2"/>
            <a:endCxn id="6" idx="0"/>
          </p:cNvCxnSpPr>
          <p:nvPr/>
        </p:nvCxnSpPr>
        <p:spPr>
          <a:xfrm flipH="1">
            <a:off x="1487218" y="3006675"/>
            <a:ext cx="1377533" cy="78095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p:cNvCxnSpPr>
            <a:stCxn id="4" idx="2"/>
            <a:endCxn id="7" idx="0"/>
          </p:cNvCxnSpPr>
          <p:nvPr/>
        </p:nvCxnSpPr>
        <p:spPr>
          <a:xfrm>
            <a:off x="2864751" y="3006675"/>
            <a:ext cx="1303702" cy="78095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73191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3200876"/>
          </a:xfrm>
        </p:spPr>
        <p:txBody>
          <a:bodyPr/>
          <a:lstStyle/>
          <a:p>
            <a:r>
              <a:rPr lang="en-US" dirty="0"/>
              <a:t>API is complete with working drivers</a:t>
            </a:r>
          </a:p>
          <a:p>
            <a:r>
              <a:rPr lang="en-US" dirty="0"/>
              <a:t>Over 50% of gamers have DirectX 12 </a:t>
            </a:r>
            <a:r>
              <a:rPr lang="en-US" dirty="0" smtClean="0"/>
              <a:t>hardware</a:t>
            </a:r>
            <a:r>
              <a:rPr lang="en-US" baseline="30000" dirty="0" smtClean="0"/>
              <a:t>*</a:t>
            </a:r>
            <a:r>
              <a:rPr lang="en-US" dirty="0" smtClean="0"/>
              <a:t>, </a:t>
            </a:r>
            <a:r>
              <a:rPr lang="en-US" dirty="0"/>
              <a:t>67% estimated by Holiday 2015</a:t>
            </a:r>
            <a:endParaRPr lang="en-US" sz="3200" dirty="0"/>
          </a:p>
          <a:p>
            <a:r>
              <a:rPr lang="en-US" dirty="0"/>
              <a:t>1 year free upgrade to Windows 10 from Windows </a:t>
            </a:r>
            <a:r>
              <a:rPr lang="en-US" dirty="0" smtClean="0"/>
              <a:t>7 and 8.x</a:t>
            </a:r>
            <a:endParaRPr lang="en-US" dirty="0"/>
          </a:p>
        </p:txBody>
      </p:sp>
      <p:sp>
        <p:nvSpPr>
          <p:cNvPr id="3" name="Title 2"/>
          <p:cNvSpPr>
            <a:spLocks noGrp="1"/>
          </p:cNvSpPr>
          <p:nvPr>
            <p:ph type="title"/>
          </p:nvPr>
        </p:nvSpPr>
        <p:spPr/>
        <p:txBody>
          <a:bodyPr/>
          <a:lstStyle/>
          <a:p>
            <a:r>
              <a:rPr lang="en-US" dirty="0"/>
              <a:t>It’s been a busy year…</a:t>
            </a:r>
          </a:p>
        </p:txBody>
      </p:sp>
      <p:sp>
        <p:nvSpPr>
          <p:cNvPr id="4" name="TextBox 3"/>
          <p:cNvSpPr txBox="1"/>
          <p:nvPr/>
        </p:nvSpPr>
        <p:spPr>
          <a:xfrm>
            <a:off x="9551686" y="6316662"/>
            <a:ext cx="2644925" cy="318286"/>
          </a:xfrm>
          <a:prstGeom prst="rect">
            <a:avLst/>
          </a:prstGeom>
          <a:noFill/>
        </p:spPr>
        <p:txBody>
          <a:bodyPr wrap="square" rtlCol="0">
            <a:spAutoFit/>
          </a:bodyPr>
          <a:lstStyle/>
          <a:p>
            <a:r>
              <a:rPr lang="en-US" sz="1428" dirty="0" smtClean="0"/>
              <a:t>* Based </a:t>
            </a:r>
            <a:r>
              <a:rPr lang="en-US" sz="1428" dirty="0"/>
              <a:t>on Steam survey</a:t>
            </a:r>
          </a:p>
        </p:txBody>
      </p:sp>
    </p:spTree>
    <p:extLst>
      <p:ext uri="{BB962C8B-B14F-4D97-AF65-F5344CB8AC3E}">
        <p14:creationId xmlns:p14="http://schemas.microsoft.com/office/powerpoint/2010/main" val="21584792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4419671"/>
          </a:xfrm>
        </p:spPr>
        <p:txBody>
          <a:bodyPr/>
          <a:lstStyle/>
          <a:p>
            <a:r>
              <a:rPr lang="en-US" sz="3200" dirty="0"/>
              <a:t>Visual Studio 2015 Graphics Diagnostics now supports D3D12</a:t>
            </a:r>
          </a:p>
          <a:p>
            <a:pPr lvl="1"/>
            <a:r>
              <a:rPr lang="en-US" dirty="0"/>
              <a:t>Graphics Analysis	</a:t>
            </a:r>
          </a:p>
          <a:p>
            <a:pPr lvl="2"/>
            <a:r>
              <a:rPr lang="en-US" dirty="0"/>
              <a:t>Shader Debugging, API frame capture/replay/analysis</a:t>
            </a:r>
          </a:p>
          <a:p>
            <a:pPr lvl="1"/>
            <a:r>
              <a:rPr lang="en-US" dirty="0"/>
              <a:t>GPU Usage	</a:t>
            </a:r>
          </a:p>
          <a:p>
            <a:pPr lvl="2"/>
            <a:r>
              <a:rPr lang="en-US" dirty="0"/>
              <a:t>Integrated GPU timeline and GPU performance </a:t>
            </a:r>
            <a:r>
              <a:rPr lang="en-US" dirty="0" smtClean="0"/>
              <a:t>data</a:t>
            </a:r>
            <a:endParaRPr lang="en-US" dirty="0"/>
          </a:p>
          <a:p>
            <a:pPr lvl="1"/>
            <a:r>
              <a:rPr lang="en-US" dirty="0"/>
              <a:t>Download free </a:t>
            </a:r>
            <a:r>
              <a:rPr lang="en-US" dirty="0" smtClean="0"/>
              <a:t>Visual Studio Community Edition</a:t>
            </a:r>
          </a:p>
          <a:p>
            <a:r>
              <a:rPr lang="en-US" sz="3200" dirty="0" smtClean="0"/>
              <a:t>Graphics Tools require install of Windows Optional Component</a:t>
            </a:r>
          </a:p>
          <a:p>
            <a:pPr lvl="1"/>
            <a:r>
              <a:rPr lang="en-US" dirty="0" smtClean="0"/>
              <a:t>Available </a:t>
            </a:r>
            <a:r>
              <a:rPr lang="en-US" dirty="0"/>
              <a:t>from System settings</a:t>
            </a:r>
          </a:p>
          <a:p>
            <a:pPr lvl="1"/>
            <a:r>
              <a:rPr lang="en-US" dirty="0" smtClean="0"/>
              <a:t>Direct3D </a:t>
            </a:r>
            <a:r>
              <a:rPr lang="en-US" dirty="0"/>
              <a:t>SDK layers for runtime debugging/validation </a:t>
            </a:r>
          </a:p>
          <a:p>
            <a:pPr lvl="1"/>
            <a:r>
              <a:rPr lang="en-US" dirty="0"/>
              <a:t>Command line tool enables automation, regression testing, etc</a:t>
            </a:r>
            <a:r>
              <a:rPr lang="en-US" dirty="0" smtClean="0"/>
              <a:t>.</a:t>
            </a:r>
            <a:endParaRPr lang="en-US" dirty="0"/>
          </a:p>
        </p:txBody>
      </p:sp>
      <p:sp>
        <p:nvSpPr>
          <p:cNvPr id="3" name="Title 2"/>
          <p:cNvSpPr>
            <a:spLocks noGrp="1"/>
          </p:cNvSpPr>
          <p:nvPr>
            <p:ph type="title"/>
          </p:nvPr>
        </p:nvSpPr>
        <p:spPr/>
        <p:txBody>
          <a:bodyPr/>
          <a:lstStyle/>
          <a:p>
            <a:r>
              <a:rPr lang="en-US" dirty="0" smtClean="0"/>
              <a:t>DirectX 12 Tools</a:t>
            </a:r>
            <a:endParaRPr lang="en-US" dirty="0"/>
          </a:p>
        </p:txBody>
      </p:sp>
    </p:spTree>
    <p:extLst>
      <p:ext uri="{BB962C8B-B14F-4D97-AF65-F5344CB8AC3E}">
        <p14:creationId xmlns:p14="http://schemas.microsoft.com/office/powerpoint/2010/main" val="17224620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3754874"/>
          </a:xfrm>
        </p:spPr>
        <p:txBody>
          <a:bodyPr/>
          <a:lstStyle/>
          <a:p>
            <a:r>
              <a:rPr lang="en-US" dirty="0"/>
              <a:t>Supported by a broad range of game </a:t>
            </a:r>
            <a:r>
              <a:rPr lang="en-US" dirty="0" smtClean="0"/>
              <a:t>engines, </a:t>
            </a:r>
            <a:r>
              <a:rPr lang="en-US" dirty="0"/>
              <a:t>including Unreal 4, Unity 5, and several </a:t>
            </a:r>
            <a:r>
              <a:rPr lang="en-US" dirty="0" smtClean="0"/>
              <a:t>custom</a:t>
            </a:r>
          </a:p>
          <a:p>
            <a:r>
              <a:rPr lang="en-US" dirty="0" smtClean="0"/>
              <a:t>Fastest adoption by titles under development since Direct3D 9</a:t>
            </a:r>
            <a:endParaRPr lang="en-US" dirty="0"/>
          </a:p>
          <a:p>
            <a:r>
              <a:rPr lang="en-US" dirty="0" smtClean="0"/>
              <a:t>Titles developed by Microsoft </a:t>
            </a:r>
            <a:r>
              <a:rPr lang="en-US" dirty="0"/>
              <a:t>Game Studios and third-party, </a:t>
            </a:r>
            <a:r>
              <a:rPr lang="en-US" dirty="0" smtClean="0"/>
              <a:t>from </a:t>
            </a:r>
            <a:r>
              <a:rPr lang="en-US" dirty="0"/>
              <a:t>all over the </a:t>
            </a:r>
            <a:r>
              <a:rPr lang="en-US" dirty="0" smtClean="0"/>
              <a:t>world</a:t>
            </a:r>
            <a:endParaRPr lang="en-US" dirty="0"/>
          </a:p>
        </p:txBody>
      </p:sp>
      <p:sp>
        <p:nvSpPr>
          <p:cNvPr id="3" name="Title 2"/>
          <p:cNvSpPr>
            <a:spLocks noGrp="1"/>
          </p:cNvSpPr>
          <p:nvPr>
            <p:ph type="title"/>
          </p:nvPr>
        </p:nvSpPr>
        <p:spPr/>
        <p:txBody>
          <a:bodyPr/>
          <a:lstStyle/>
          <a:p>
            <a:r>
              <a:rPr lang="en-US" dirty="0"/>
              <a:t>DirectX 12 Adoption</a:t>
            </a:r>
          </a:p>
        </p:txBody>
      </p:sp>
    </p:spTree>
    <p:extLst>
      <p:ext uri="{BB962C8B-B14F-4D97-AF65-F5344CB8AC3E}">
        <p14:creationId xmlns:p14="http://schemas.microsoft.com/office/powerpoint/2010/main" val="39080673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Snail </a:t>
            </a:r>
            <a:r>
              <a:rPr lang="en-US" dirty="0" smtClean="0"/>
              <a:t>Games</a:t>
            </a:r>
            <a:endParaRPr lang="en-US" dirty="0"/>
          </a:p>
        </p:txBody>
      </p:sp>
      <p:sp>
        <p:nvSpPr>
          <p:cNvPr id="3" name="Text Placeholder 2"/>
          <p:cNvSpPr>
            <a:spLocks noGrp="1"/>
          </p:cNvSpPr>
          <p:nvPr>
            <p:ph type="body" idx="1"/>
          </p:nvPr>
        </p:nvSpPr>
        <p:spPr/>
        <p:txBody>
          <a:bodyPr/>
          <a:lstStyle/>
          <a:p>
            <a:r>
              <a:rPr lang="en-US" dirty="0" smtClean="0"/>
              <a:t>DirectX 12 Experience</a:t>
            </a:r>
            <a:endParaRPr lang="en-US" dirty="0"/>
          </a:p>
        </p:txBody>
      </p:sp>
      <p:pic>
        <p:nvPicPr>
          <p:cNvPr id="4" name="Picture 2" descr="\\dx12\share\MS_Internal\jianyelu\c\Snail\build\logo\Snail_logo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37237" y="-160338"/>
            <a:ext cx="7330178" cy="4216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7269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Snail Games and DirectX 12</a:t>
            </a:r>
            <a:endParaRPr lang="en-US" dirty="0"/>
          </a:p>
        </p:txBody>
      </p:sp>
      <p:pic>
        <p:nvPicPr>
          <p:cNvPr id="1026" name="Picture 2" descr="\\dx12\share\MS_Internal\jianyelu\c\Snail\build\logo\Snail_logo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6050" y="-1129795"/>
            <a:ext cx="7330178" cy="4216578"/>
          </a:xfrm>
          <a:prstGeom prst="rect">
            <a:avLst/>
          </a:prstGeom>
          <a:noFill/>
          <a:extLst>
            <a:ext uri="{909E8E84-426E-40DD-AFC4-6F175D3DCCD1}">
              <a14:hiddenFill xmlns:a14="http://schemas.microsoft.com/office/drawing/2010/main">
                <a:solidFill>
                  <a:srgbClr val="FFFFFF"/>
                </a:solidFill>
              </a14:hiddenFill>
            </a:ext>
          </a:extLst>
        </p:spPr>
      </p:pic>
      <p:sp>
        <p:nvSpPr>
          <p:cNvPr id="6" name="Text Placeholder 1"/>
          <p:cNvSpPr>
            <a:spLocks noGrp="1"/>
          </p:cNvSpPr>
          <p:nvPr>
            <p:ph type="body" sz="quarter" idx="10"/>
          </p:nvPr>
        </p:nvSpPr>
        <p:spPr>
          <a:xfrm>
            <a:off x="274638" y="1212850"/>
            <a:ext cx="11887200" cy="4862870"/>
          </a:xfrm>
        </p:spPr>
        <p:txBody>
          <a:bodyPr/>
          <a:lstStyle/>
          <a:p>
            <a:endParaRPr lang="en-US" dirty="0" smtClean="0"/>
          </a:p>
          <a:p>
            <a:r>
              <a:rPr lang="en-US" dirty="0" smtClean="0"/>
              <a:t>One </a:t>
            </a:r>
            <a:r>
              <a:rPr lang="en-US" dirty="0"/>
              <a:t>of top game developers in China</a:t>
            </a:r>
          </a:p>
          <a:p>
            <a:pPr lvl="1"/>
            <a:r>
              <a:rPr lang="en-US" dirty="0"/>
              <a:t>70% employees in R&amp;D</a:t>
            </a:r>
          </a:p>
          <a:p>
            <a:pPr lvl="1"/>
            <a:r>
              <a:rPr lang="en-US" dirty="0"/>
              <a:t>Owning many independent intellectual properties on games, movies, and mobile services</a:t>
            </a:r>
          </a:p>
          <a:p>
            <a:pPr lvl="1"/>
            <a:r>
              <a:rPr lang="en-US" dirty="0"/>
              <a:t>50 digital products for 85M users in over 100 countries</a:t>
            </a:r>
          </a:p>
          <a:p>
            <a:r>
              <a:rPr lang="en-US" dirty="0"/>
              <a:t>First game from China to adopt DirectX 12</a:t>
            </a:r>
          </a:p>
          <a:p>
            <a:pPr lvl="1"/>
            <a:r>
              <a:rPr lang="en-US" dirty="0"/>
              <a:t>2 engineers in 6 weeks for game engine porting from DirectX 11</a:t>
            </a:r>
          </a:p>
          <a:p>
            <a:pPr lvl="1"/>
            <a:r>
              <a:rPr lang="en-US" dirty="0"/>
              <a:t>Currently ~10% higher FPS than DirectX 11, with more </a:t>
            </a:r>
            <a:r>
              <a:rPr lang="en-US" dirty="0" err="1"/>
              <a:t>perf</a:t>
            </a:r>
            <a:r>
              <a:rPr lang="en-US" dirty="0"/>
              <a:t> to grab</a:t>
            </a:r>
          </a:p>
          <a:p>
            <a:pPr lvl="1"/>
            <a:r>
              <a:rPr lang="en-US" dirty="0"/>
              <a:t>King of </a:t>
            </a:r>
            <a:r>
              <a:rPr lang="en-US" dirty="0" err="1"/>
              <a:t>Wushu</a:t>
            </a:r>
            <a:r>
              <a:rPr lang="en-US" dirty="0"/>
              <a:t> coming to Windows 10 and DirectX 12 in Q4 2015</a:t>
            </a:r>
          </a:p>
        </p:txBody>
      </p:sp>
    </p:spTree>
    <p:extLst>
      <p:ext uri="{BB962C8B-B14F-4D97-AF65-F5344CB8AC3E}">
        <p14:creationId xmlns:p14="http://schemas.microsoft.com/office/powerpoint/2010/main" val="35394490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King of </a:t>
            </a:r>
            <a:r>
              <a:rPr lang="en-US" dirty="0" err="1" smtClean="0"/>
              <a:t>Wushu</a:t>
            </a:r>
            <a:r>
              <a:rPr lang="en-US" dirty="0" smtClean="0"/>
              <a:t> by Snail Games</a:t>
            </a:r>
            <a:endParaRPr lang="en-US" dirty="0"/>
          </a:p>
        </p:txBody>
      </p:sp>
      <p:sp>
        <p:nvSpPr>
          <p:cNvPr id="3" name="Text Placeholder 2"/>
          <p:cNvSpPr>
            <a:spLocks noGrp="1"/>
          </p:cNvSpPr>
          <p:nvPr>
            <p:ph type="body" idx="1"/>
          </p:nvPr>
        </p:nvSpPr>
        <p:spPr/>
        <p:txBody>
          <a:bodyPr/>
          <a:lstStyle/>
          <a:p>
            <a:r>
              <a:rPr lang="en-US" dirty="0" smtClean="0"/>
              <a:t>Direct3D 11 versus Direct3D 12 Comparison Video</a:t>
            </a:r>
            <a:endParaRPr lang="en-US" dirty="0"/>
          </a:p>
        </p:txBody>
      </p:sp>
      <p:pic>
        <p:nvPicPr>
          <p:cNvPr id="4" name="Picture 2" descr="\\dx12\share\MS_Internal\jianyelu\c\Snail\build\logo\Snail_logo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6050" y="-1129795"/>
            <a:ext cx="7330178" cy="4216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71807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5-30629_Build_Template_WHITE">
  <a:themeElements>
    <a:clrScheme name="Build 2015">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lIns="91440" tIns="91440" rIns="34294" bIns="34294" anchor="b" anchorCtr="0"/>
      <a:lstStyle>
        <a:defPPr defTabSz="932406">
          <a:defRPr sz="800"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5_Template_v02.potx" id="{AE6B0D47-3488-4D7E-AEFE-4DBC34C239F2}" vid="{FE055DFB-2179-4F25-980C-29B98161779E}"/>
    </a:ext>
  </a:extLst>
</a:theme>
</file>

<file path=ppt/theme/theme2.xml><?xml version="1.0" encoding="utf-8"?>
<a:theme xmlns:a="http://schemas.openxmlformats.org/drawingml/2006/main" name="1_5-30629_Build_Template_WHITE">
  <a:themeElements>
    <a:clrScheme name="Build 2015">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lIns="91440" tIns="91440" rIns="34294" bIns="34294" anchor="b" anchorCtr="0"/>
      <a:lstStyle>
        <a:defPPr defTabSz="932406">
          <a:defRPr sz="800"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5_Template.potx" id="{7B5DF659-5422-4FE0-B774-F31BE53950C5}" vid="{E3F4DD5B-E91A-4E2E-A066-DD68F9821E3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resentationsDoc" ma:contentTypeID="0x01010046EBBE4F454C2C47A5E89CD935B1FC7800E83BCD34BAE21044A0567CF64FDFDE54" ma:contentTypeVersion="5" ma:contentTypeDescription="Create a new document." ma:contentTypeScope="" ma:versionID="9f49739d1da212619d044bf1bfa27251">
  <xsd:schema xmlns:xsd="http://www.w3.org/2001/XMLSchema" xmlns:xs="http://www.w3.org/2001/XMLSchema" xmlns:p="http://schemas.microsoft.com/office/2006/metadata/properties" xmlns:ns1="http://schemas.microsoft.com/sharepoint/v3" xmlns:ns2="12a172fe-0250-434a-85cf-03b10810c5e5" xmlns:ns3="230e9df3-be65-4c73-a93b-d1236ebd677e" targetNamespace="http://schemas.microsoft.com/office/2006/metadata/properties" ma:root="true" ma:fieldsID="d1ec06fbcf9feb71c233288b468d8e39" ns1:_="" ns2:_="" ns3:_="">
    <xsd:import namespace="http://schemas.microsoft.com/sharepoint/v3"/>
    <xsd:import namespace="12a172fe-0250-434a-85cf-03b10810c5e5"/>
    <xsd:import namespace="230e9df3-be65-4c73-a93b-d1236ebd677e"/>
    <xsd:element name="properties">
      <xsd:complexType>
        <xsd:sequence>
          <xsd:element name="documentManagement">
            <xsd:complexType>
              <xsd:all>
                <xsd:element ref="ns2:k62f7d35b80b40fb8c27985e50b34fcd" minOccurs="0"/>
                <xsd:element ref="ns3:TaxCatchAll" minOccurs="0"/>
                <xsd:element ref="ns3:TaxCatchAllLabel" minOccurs="0"/>
                <xsd:element ref="ns2:pfbfa50075a04958bd8757dc155d3e08" minOccurs="0"/>
                <xsd:element ref="ns2:h9a868b2ee15488883f623ae5237ecae" minOccurs="0"/>
                <xsd:element ref="ns2:Event_x0020_Start_x0020_Date" minOccurs="0"/>
                <xsd:element ref="ns2:Event_x0020_End_x0020_Date" minOccurs="0"/>
                <xsd:element ref="ns2:Presentation_x0020_Date" minOccurs="0"/>
                <xsd:element ref="ns2:MS_x0020_Speaker" minOccurs="0"/>
                <xsd:element ref="ns2:External_x0020_Speaker" minOccurs="0"/>
                <xsd:element ref="ns2:o72fbe6ee5ae4131af0832c08ec51202" minOccurs="0"/>
                <xsd:element ref="ns2:eb9cf3a3af7b473faa5c9c98148a90a4" minOccurs="0"/>
                <xsd:element ref="ns2:Session_x0020_Code" minOccurs="0"/>
                <xsd:element ref="ns2:MS_x0020_Content_x0020_Owner" minOccurs="0"/>
                <xsd:element ref="ns2:le8386062bd54e24a95c83b32ccbdb34" minOccurs="0"/>
                <xsd:element ref="ns2:j4d4d959795b4220a289a041ed046605" minOccurs="0"/>
                <xsd:element ref="ns3:TaxKeywordTaxHTField" minOccurs="0"/>
                <xsd:element ref="ns1:AverageRating" minOccurs="0"/>
                <xsd:element ref="ns1:RatingCount" minOccurs="0"/>
                <xsd:element ref="ns1:LikesCount" minOccurs="0"/>
                <xsd:element ref="ns2:SharedWithUsers" minOccurs="0"/>
                <xsd:element ref="ns2: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33" nillable="true" ma:displayName="Rating (0-5)" ma:decimals="2" ma:description="Average value of all the ratings that have been submitted" ma:internalName="AverageRating" ma:readOnly="true">
      <xsd:simpleType>
        <xsd:restriction base="dms:Number"/>
      </xsd:simpleType>
    </xsd:element>
    <xsd:element name="RatingCount" ma:index="34" nillable="true" ma:displayName="Number of Ratings" ma:decimals="0" ma:description="Number of ratings submitted" ma:internalName="RatingCount" ma:readOnly="true">
      <xsd:simpleType>
        <xsd:restriction base="dms:Number"/>
      </xsd:simpleType>
    </xsd:element>
    <xsd:element name="LikesCount" ma:index="35" nillable="true" ma:displayName="Number of Likes" ma:internalName="LikesCount">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2a172fe-0250-434a-85cf-03b10810c5e5" elementFormDefault="qualified">
    <xsd:import namespace="http://schemas.microsoft.com/office/2006/documentManagement/types"/>
    <xsd:import namespace="http://schemas.microsoft.com/office/infopath/2007/PartnerControls"/>
    <xsd:element name="k62f7d35b80b40fb8c27985e50b34fcd" ma:index="8" nillable="true" ma:taxonomy="true" ma:internalName="k62f7d35b80b40fb8c27985e50b34fcd" ma:taxonomyFieldName="Event_x0020_Name" ma:displayName="Event Name" ma:default="" ma:fieldId="{462f7d35-b80b-40fb-8c27-985e50b34fcd}" ma:sspId="e385fb40-52d4-4fae-9c5b-3e8ff8a5878e" ma:termSetId="32cfb7b5-aebe-4989-95ed-0d5619f5d6c0" ma:anchorId="eaa4d92a-3824-4a49-92be-7ef169e4e325" ma:open="false" ma:isKeyword="false">
      <xsd:complexType>
        <xsd:sequence>
          <xsd:element ref="pc:Terms" minOccurs="0" maxOccurs="1"/>
        </xsd:sequence>
      </xsd:complexType>
    </xsd:element>
    <xsd:element name="pfbfa50075a04958bd8757dc155d3e08" ma:index="12" nillable="true" ma:taxonomy="true" ma:internalName="pfbfa50075a04958bd8757dc155d3e08" ma:taxonomyFieldName="Event_x0020_Location" ma:displayName="Event Location" ma:default="" ma:fieldId="{9fbfa500-75a0-4958-bd87-57dc155d3e08}" ma:sspId="e385fb40-52d4-4fae-9c5b-3e8ff8a5878e" ma:termSetId="ff02addd-433e-4baa-a831-22be402789db" ma:anchorId="00000000-0000-0000-0000-000000000000" ma:open="false" ma:isKeyword="false">
      <xsd:complexType>
        <xsd:sequence>
          <xsd:element ref="pc:Terms" minOccurs="0" maxOccurs="1"/>
        </xsd:sequence>
      </xsd:complexType>
    </xsd:element>
    <xsd:element name="h9a868b2ee15488883f623ae5237ecae" ma:index="14" nillable="true" ma:taxonomy="true" ma:internalName="h9a868b2ee15488883f623ae5237ecae" ma:taxonomyFieldName="Event_x0020_Venue" ma:displayName="Event Venue" ma:default="" ma:fieldId="{19a868b2-ee15-4888-83f6-23ae5237ecae}" ma:sspId="e385fb40-52d4-4fae-9c5b-3e8ff8a5878e" ma:termSetId="ff02addd-433e-4baa-a831-22be402789db" ma:anchorId="d989be80-0593-11e1-be50-0800200c9a66" ma:open="false" ma:isKeyword="false">
      <xsd:complexType>
        <xsd:sequence>
          <xsd:element ref="pc:Terms" minOccurs="0" maxOccurs="1"/>
        </xsd:sequence>
      </xsd:complexType>
    </xsd:element>
    <xsd:element name="Event_x0020_Start_x0020_Date" ma:index="16" nillable="true" ma:displayName="Event Start Date" ma:format="DateOnly" ma:internalName="Event_x0020_Start_x0020_Date">
      <xsd:simpleType>
        <xsd:restriction base="dms:DateTime"/>
      </xsd:simpleType>
    </xsd:element>
    <xsd:element name="Event_x0020_End_x0020_Date" ma:index="17" nillable="true" ma:displayName="Event End Date" ma:format="DateOnly" ma:internalName="Event_x0020_End_x0020_Date">
      <xsd:simpleType>
        <xsd:restriction base="dms:DateTime"/>
      </xsd:simpleType>
    </xsd:element>
    <xsd:element name="Presentation_x0020_Date" ma:index="18" nillable="true" ma:displayName="Presentation Date" ma:format="DateOnly" ma:internalName="Presentation_x0020_Date">
      <xsd:simpleType>
        <xsd:restriction base="dms:DateTime"/>
      </xsd:simpleType>
    </xsd:element>
    <xsd:element name="MS_x0020_Speaker" ma:index="19" nillable="true" ma:displayName="MS Speaker" ma:list="UserInfo" ma:SharePointGroup="0" ma:internalName="MS_x0020_Speake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20" nillable="true" ma:displayName="External Speaker" ma:internalName="External_x0020_Speaker">
      <xsd:simpleType>
        <xsd:restriction base="dms:Text">
          <xsd:maxLength value="255"/>
        </xsd:restriction>
      </xsd:simpleType>
    </xsd:element>
    <xsd:element name="o72fbe6ee5ae4131af0832c08ec51202" ma:index="21" nillable="true" ma:taxonomy="true" ma:internalName="o72fbe6ee5ae4131af0832c08ec51202" ma:taxonomyFieldName="Product" ma:displayName="Product" ma:default="" ma:fieldId="{872fbe6e-e5ae-4131-af08-32c08ec51202}" ma:taxonomyMulti="true" ma:sspId="e385fb40-52d4-4fae-9c5b-3e8ff8a5878e" ma:termSetId="e8298524-23d5-441d-8e61-21bed1c2c470" ma:anchorId="00000000-0000-0000-0000-000000000000" ma:open="false" ma:isKeyword="false">
      <xsd:complexType>
        <xsd:sequence>
          <xsd:element ref="pc:Terms" minOccurs="0" maxOccurs="1"/>
        </xsd:sequence>
      </xsd:complexType>
    </xsd:element>
    <xsd:element name="eb9cf3a3af7b473faa5c9c98148a90a4" ma:index="23" nillable="true" ma:taxonomy="true" ma:internalName="eb9cf3a3af7b473faa5c9c98148a90a4" ma:taxonomyFieldName="Campaign" ma:displayName="Campaign" ma:default="" ma:fieldId="{eb9cf3a3-af7b-473f-aa5c-9c98148a90a4}" ma:sspId="e385fb40-52d4-4fae-9c5b-3e8ff8a5878e" ma:termSetId="eb6054b1-3a98-4c79-97b4-d20150dd266e" ma:anchorId="a7bf803d-fc4f-4bb4-903c-88e76437cc17" ma:open="false" ma:isKeyword="false">
      <xsd:complexType>
        <xsd:sequence>
          <xsd:element ref="pc:Terms" minOccurs="0" maxOccurs="1"/>
        </xsd:sequence>
      </xsd:complexType>
    </xsd:element>
    <xsd:element name="Session_x0020_Code" ma:index="25" nillable="true" ma:displayName="Session Code" ma:internalName="Session_x0020_Code">
      <xsd:simpleType>
        <xsd:restriction base="dms:Text">
          <xsd:maxLength value="255"/>
        </xsd:restriction>
      </xsd:simpleType>
    </xsd:element>
    <xsd:element name="MS_x0020_Content_x0020_Owner" ma:index="26"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e8386062bd54e24a95c83b32ccbdb34" ma:index="27" nillable="true" ma:taxonomy="true" ma:internalName="le8386062bd54e24a95c83b32ccbdb34" ma:taxonomyFieldName="Track" ma:displayName="Track" ma:default="" ma:fieldId="{5e838606-2bd5-4e24-a95c-83b32ccbdb34}" ma:sspId="e385fb40-52d4-4fae-9c5b-3e8ff8a5878e" ma:termSetId="043e2b11-12ce-49cc-a347-2f73f2b7fe4b" ma:anchorId="00000000-0000-0000-0000-000000000000" ma:open="false" ma:isKeyword="false">
      <xsd:complexType>
        <xsd:sequence>
          <xsd:element ref="pc:Terms" minOccurs="0" maxOccurs="1"/>
        </xsd:sequence>
      </xsd:complexType>
    </xsd:element>
    <xsd:element name="j4d4d959795b4220a289a041ed046605" ma:index="29" nillable="true" ma:taxonomy="true" ma:internalName="j4d4d959795b4220a289a041ed046605" ma:taxonomyFieldName="Audience1" ma:displayName="Audience" ma:default="" ma:fieldId="{34d4d959-795b-4220-a289-a041ed046605}" ma:sspId="e385fb40-52d4-4fae-9c5b-3e8ff8a5878e" ma:termSetId="02c0b350-7782-44ed-b079-a5ef0c1b9fe9" ma:anchorId="00000000-0000-0000-0000-000000000000" ma:open="false" ma:isKeyword="false">
      <xsd:complexType>
        <xsd:sequence>
          <xsd:element ref="pc:Terms" minOccurs="0" maxOccurs="1"/>
        </xsd:sequence>
      </xsd:complexType>
    </xsd:element>
    <xsd:element name="SharedWithUsers" ma:index="3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38" nillable="true" ma:displayName="Sharing Hint Hash"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5b797c71-5459-41dc-9095-63a63c56aa91}" ma:internalName="TaxCatchAll" ma:showField="CatchAllData" ma:web="12a172fe-0250-434a-85cf-03b10810c5e5">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5b797c71-5459-41dc-9095-63a63c56aa91}" ma:internalName="TaxCatchAllLabel" ma:readOnly="true" ma:showField="CatchAllDataLabel" ma:web="12a172fe-0250-434a-85cf-03b10810c5e5">
      <xsd:complexType>
        <xsd:complexContent>
          <xsd:extension base="dms:MultiChoiceLookup">
            <xsd:sequence>
              <xsd:element name="Value" type="dms:Lookup" maxOccurs="unbounded" minOccurs="0" nillable="true"/>
            </xsd:sequence>
          </xsd:extension>
        </xsd:complexContent>
      </xsd:complexType>
    </xsd:element>
    <xsd:element name="TaxKeywordTaxHTField" ma:index="31" nillable="true" ma:taxonomy="true" ma:internalName="TaxKeywordTaxHTField" ma:taxonomyFieldName="TaxKeyword" ma:displayName="Enterprise Keywords" ma:fieldId="{23f27201-bee3-471e-b2e7-b64fd8b7ca38}" ma:taxonomyMulti="true" ma:sspId="e385fb40-52d4-4fae-9c5b-3e8ff8a5878e"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36"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h9a868b2ee15488883f623ae5237ecae xmlns="12a172fe-0250-434a-85cf-03b10810c5e5">
      <Terms xmlns="http://schemas.microsoft.com/office/infopath/2007/PartnerControls">
        <TermInfo xmlns="http://schemas.microsoft.com/office/infopath/2007/PartnerControls">
          <TermName xmlns="http://schemas.microsoft.com/office/infopath/2007/PartnerControls">Moscone Center</TermName>
          <TermId xmlns="http://schemas.microsoft.com/office/infopath/2007/PartnerControls">d4f36a2e-dd0d-4424-990f-7c93b4e9f063</TermId>
        </TermInfo>
      </Terms>
    </h9a868b2ee15488883f623ae5237ecae>
    <k62f7d35b80b40fb8c27985e50b34fcd xmlns="12a172fe-0250-434a-85cf-03b10810c5e5">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k62f7d35b80b40fb8c27985e50b34fcd>
    <LikesCount xmlns="http://schemas.microsoft.com/sharepoint/v3" xsi:nil="true"/>
    <pfbfa50075a04958bd8757dc155d3e08 xmlns="12a172fe-0250-434a-85cf-03b10810c5e5">
      <Terms xmlns="http://schemas.microsoft.com/office/infopath/2007/PartnerControls">
        <TermInfo xmlns="http://schemas.microsoft.com/office/infopath/2007/PartnerControls">
          <TermName xmlns="http://schemas.microsoft.com/office/infopath/2007/PartnerControls">San Francisco</TermName>
          <TermId xmlns="http://schemas.microsoft.com/office/infopath/2007/PartnerControls">84dfcb53-432b-499d-8965-93d483d36b4a</TermId>
        </TermInfo>
      </Terms>
    </pfbfa50075a04958bd8757dc155d3e08>
    <Presentation_x0020_Date xmlns="12a172fe-0250-434a-85cf-03b10810c5e5">2015-04-30T00:00:00-07:00</Presentation_x0020_Date>
    <o72fbe6ee5ae4131af0832c08ec51202 xmlns="12a172fe-0250-434a-85cf-03b10810c5e5">
      <Terms xmlns="http://schemas.microsoft.com/office/infopath/2007/PartnerControls"/>
    </o72fbe6ee5ae4131af0832c08ec51202>
    <Event_x0020_Start_x0020_Date xmlns="12a172fe-0250-434a-85cf-03b10810c5e5">2015-04-29T07:00:00+00:00</Event_x0020_Start_x0020_Date>
    <MS_x0020_Content_x0020_Owner xmlns="12a172fe-0250-434a-85cf-03b10810c5e5">
      <UserInfo>
        <DisplayName/>
        <AccountId xsi:nil="true"/>
        <AccountType/>
      </UserInfo>
    </MS_x0020_Content_x0020_Owner>
    <MS_x0020_Speaker xmlns="12a172fe-0250-434a-85cf-03b10810c5e5">
      <UserInfo>
        <DisplayName/>
        <AccountId xsi:nil="true"/>
        <AccountType/>
      </UserInfo>
    </MS_x0020_Speaker>
    <External_x0020_Speaker xmlns="12a172fe-0250-434a-85cf-03b10810c5e5">Max McMullen</External_x0020_Speaker>
    <Session_x0020_Code xmlns="12a172fe-0250-434a-85cf-03b10810c5e5">3-673</Session_x0020_Code>
    <le8386062bd54e24a95c83b32ccbdb34 xmlns="12a172fe-0250-434a-85cf-03b10810c5e5">
      <Terms xmlns="http://schemas.microsoft.com/office/infopath/2007/PartnerControls"/>
    </le8386062bd54e24a95c83b32ccbdb34>
    <j4d4d959795b4220a289a041ed046605 xmlns="12a172fe-0250-434a-85cf-03b10810c5e5">
      <Terms xmlns="http://schemas.microsoft.com/office/infopath/2007/PartnerControls"/>
    </j4d4d959795b4220a289a041ed046605>
    <Event_x0020_End_x0020_Date xmlns="12a172fe-0250-434a-85cf-03b10810c5e5">2015-05-01T07:00:00+00:00</Event_x0020_End_x0020_Date>
    <TaxKeywordTaxHTField xmlns="230e9df3-be65-4c73-a93b-d1236ebd677e">
      <Terms xmlns="http://schemas.microsoft.com/office/infopath/2007/PartnerControls">
        <TermInfo xmlns="http://schemas.microsoft.com/office/infopath/2007/PartnerControls">
          <TermName xmlns="http://schemas.microsoft.com/office/infopath/2007/PartnerControls">Build 2015</TermName>
          <TermId xmlns="http://schemas.microsoft.com/office/infopath/2007/PartnerControls">54419920-0a06-43b0-b2df-79127b266d93</TermId>
        </TermInfo>
      </Terms>
    </TaxKeywordTaxHTField>
    <TaxCatchAll xmlns="230e9df3-be65-4c73-a93b-d1236ebd677e">
      <Value>173</Value>
      <Value>172</Value>
      <Value>171</Value>
      <Value>170</Value>
    </TaxCatchAll>
    <eb9cf3a3af7b473faa5c9c98148a90a4 xmlns="12a172fe-0250-434a-85cf-03b10810c5e5">
      <Terms xmlns="http://schemas.microsoft.com/office/infopath/2007/PartnerControls"/>
    </eb9cf3a3af7b473faa5c9c98148a90a4>
    <SharingHintHash xmlns="12a172fe-0250-434a-85cf-03b10810c5e5">-103767253</SharingHintHash>
    <SharedWithUsers xmlns="12a172fe-0250-434a-85cf-03b10810c5e5">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9E0065C-627B-42FD-A7AD-D2ABAFAC7E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2a172fe-0250-434a-85cf-03b10810c5e5"/>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990F116-B58F-4255-B05B-DA3808E0E5C6}">
  <ds:schemaRefs>
    <ds:schemaRef ds:uri="http://purl.org/dc/elements/1.1/"/>
    <ds:schemaRef ds:uri="http://www.w3.org/XML/1998/namespace"/>
    <ds:schemaRef ds:uri="http://purl.org/dc/terms/"/>
    <ds:schemaRef ds:uri="http://schemas.microsoft.com/office/2006/documentManagement/types"/>
    <ds:schemaRef ds:uri="http://schemas.openxmlformats.org/package/2006/metadata/core-properties"/>
    <ds:schemaRef ds:uri="http://schemas.microsoft.com/sharepoint/v3"/>
    <ds:schemaRef ds:uri="http://purl.org/dc/dcmitype/"/>
    <ds:schemaRef ds:uri="http://schemas.microsoft.com/office/infopath/2007/PartnerControls"/>
    <ds:schemaRef ds:uri="230e9df3-be65-4c73-a93b-d1236ebd677e"/>
    <ds:schemaRef ds:uri="12a172fe-0250-434a-85cf-03b10810c5e5"/>
    <ds:schemaRef ds:uri="http://schemas.microsoft.com/office/2006/metadata/properties"/>
  </ds:schemaRefs>
</ds:datastoreItem>
</file>

<file path=customXml/itemProps3.xml><?xml version="1.0" encoding="utf-8"?>
<ds:datastoreItem xmlns:ds="http://schemas.openxmlformats.org/officeDocument/2006/customXml" ds:itemID="{758FDAC0-319D-4A54-8D8E-1D42CB1F80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Build_2015_Template_v03</Template>
  <TotalTime>12</TotalTime>
  <Words>1439</Words>
  <Application>Microsoft Office PowerPoint</Application>
  <PresentationFormat>Custom</PresentationFormat>
  <Paragraphs>325</Paragraphs>
  <Slides>36</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36</vt:i4>
      </vt:variant>
    </vt:vector>
  </HeadingPairs>
  <TitlesOfParts>
    <vt:vector size="44" baseType="lpstr">
      <vt:lpstr>ＭＳ Ｐゴシック</vt:lpstr>
      <vt:lpstr>Arial</vt:lpstr>
      <vt:lpstr>Avenir LT Pro 45 Book</vt:lpstr>
      <vt:lpstr>Consolas</vt:lpstr>
      <vt:lpstr>Segoe UI</vt:lpstr>
      <vt:lpstr>Segoe UI Light</vt:lpstr>
      <vt:lpstr>5-30629_Build_Template_WHITE</vt:lpstr>
      <vt:lpstr>1_5-30629_Build_Template_WHITE</vt:lpstr>
      <vt:lpstr>PowerPoint Presentation</vt:lpstr>
      <vt:lpstr>DirectX 12 Advanced Graphics and Performance</vt:lpstr>
      <vt:lpstr>Agenda</vt:lpstr>
      <vt:lpstr>It’s been a busy year…</vt:lpstr>
      <vt:lpstr>DirectX 12 Tools</vt:lpstr>
      <vt:lpstr>DirectX 12 Adoption</vt:lpstr>
      <vt:lpstr>Snail Games</vt:lpstr>
      <vt:lpstr>Snail Games and DirectX 12</vt:lpstr>
      <vt:lpstr>King of Wushu by Snail Games</vt:lpstr>
      <vt:lpstr>Snail Games and DirectX 12</vt:lpstr>
      <vt:lpstr>Multiadapter</vt:lpstr>
      <vt:lpstr>Implicit Multiadapter</vt:lpstr>
      <vt:lpstr>Art &amp; Tech Demo: Witch</vt:lpstr>
      <vt:lpstr>Art &amp; Tech Demo: Witch Developer Experience</vt:lpstr>
      <vt:lpstr>Explicit Multiadapter</vt:lpstr>
      <vt:lpstr>Explicit Multiadapter – Linked GPUs</vt:lpstr>
      <vt:lpstr>Explicit Multiadapter – Unlinked GPUs</vt:lpstr>
      <vt:lpstr>Explicit Multiadapter Resource Management</vt:lpstr>
      <vt:lpstr>Explicit Multiadapter Cross-adapter memory</vt:lpstr>
      <vt:lpstr>Explicit Multiadapter Parallel Queues</vt:lpstr>
      <vt:lpstr>Explicit Multiadapter Cross-adapter Sync</vt:lpstr>
      <vt:lpstr>UE4 Explicit Multiadapter Tech Demo</vt:lpstr>
      <vt:lpstr>Postprocessing</vt:lpstr>
      <vt:lpstr>Postprocessing Data Flow</vt:lpstr>
      <vt:lpstr>PowerPoint Presentation</vt:lpstr>
      <vt:lpstr>Resource Copies using Multiengine</vt:lpstr>
      <vt:lpstr>Resource Copies using Multiengine</vt:lpstr>
      <vt:lpstr>UE4 Multiadapter Demo</vt:lpstr>
      <vt:lpstr>UE4 Elemental Single vs Multiadapter Timeline </vt:lpstr>
      <vt:lpstr>Summary</vt:lpstr>
      <vt:lpstr>Resources – Previous Talks</vt:lpstr>
      <vt:lpstr>Resources</vt:lpstr>
      <vt:lpstr>PowerPoint Presentation</vt:lpstr>
      <vt:lpstr>Snail Games – King of Wushu Details</vt:lpstr>
      <vt:lpstr>Explicit Multiadapter Resource Management</vt:lpstr>
      <vt:lpstr>Multiadapter Resource Management</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DirectX 12Advanced Graphics and Performance</dc:title>
  <dc:subject>Build 2015</dc:subject>
  <dc:creator>Shows</dc:creator>
  <cp:keywords>Build 2015</cp:keywords>
  <dc:description>Template: Mitchell Derrey, Silver Fox Productions
Formatting: 
Audience Type:</dc:description>
  <cp:lastModifiedBy>Amber Templeton</cp:lastModifiedBy>
  <cp:revision>7</cp:revision>
  <dcterms:created xsi:type="dcterms:W3CDTF">2015-04-30T15:09:29Z</dcterms:created>
  <dcterms:modified xsi:type="dcterms:W3CDTF">2015-04-30T22:41:57Z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0x01010046EBBE4F454C2C47A5E89CD935B1FC7800E83BCD34BAE21044A0567CF64FDFDE54</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173;#Moscone Center|d4f36a2e-dd0d-4424-990f-7c93b4e9f063</vt:lpwstr>
  </property>
  <property fmtid="{D5CDD505-2E9C-101B-9397-08002B2CF9AE}" pid="7" name="Track">
    <vt:lpwstr/>
  </property>
  <property fmtid="{D5CDD505-2E9C-101B-9397-08002B2CF9AE}" pid="8" name="Event Location">
    <vt:lpwstr>172;#San Francisco|84dfcb53-432b-499d-8965-93d483d36b4a</vt:lpwstr>
  </property>
  <property fmtid="{D5CDD505-2E9C-101B-9397-08002B2CF9AE}" pid="9" name="Campaign">
    <vt:lpwstr/>
  </property>
  <property fmtid="{D5CDD505-2E9C-101B-9397-08002B2CF9AE}" pid="10" name="IsMyDocuments">
    <vt:bool>true</vt:bool>
  </property>
  <property fmtid="{D5CDD505-2E9C-101B-9397-08002B2CF9AE}" pid="11" name="Audience1">
    <vt:lpwstr/>
  </property>
  <property fmtid="{D5CDD505-2E9C-101B-9397-08002B2CF9AE}" pid="12" name="TaxKeyword">
    <vt:lpwstr>170;#Build 2015|54419920-0a06-43b0-b2df-79127b266d93</vt:lpwstr>
  </property>
  <property fmtid="{D5CDD505-2E9C-101B-9397-08002B2CF9AE}" pid="13" name="Event Name">
    <vt:lpwstr>171;#BUILD|58542b36-5bf5-46a6-a53f-a41fb7a73785</vt:lpwstr>
  </property>
</Properties>
</file>