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5"/>
    <p:sldMasterId id="2147484278" r:id="rId6"/>
    <p:sldMasterId id="2147484309" r:id="rId7"/>
  </p:sldMasterIdLst>
  <p:notesMasterIdLst>
    <p:notesMasterId r:id="rId34"/>
  </p:notesMasterIdLst>
  <p:handoutMasterIdLst>
    <p:handoutMasterId r:id="rId35"/>
  </p:handoutMasterIdLst>
  <p:sldIdLst>
    <p:sldId id="256" r:id="rId8"/>
    <p:sldId id="258" r:id="rId9"/>
    <p:sldId id="353" r:id="rId10"/>
    <p:sldId id="275" r:id="rId11"/>
    <p:sldId id="343" r:id="rId12"/>
    <p:sldId id="342" r:id="rId13"/>
    <p:sldId id="344" r:id="rId14"/>
    <p:sldId id="345" r:id="rId15"/>
    <p:sldId id="346" r:id="rId16"/>
    <p:sldId id="347" r:id="rId17"/>
    <p:sldId id="348" r:id="rId18"/>
    <p:sldId id="350" r:id="rId19"/>
    <p:sldId id="349" r:id="rId20"/>
    <p:sldId id="308" r:id="rId21"/>
    <p:sldId id="304" r:id="rId22"/>
    <p:sldId id="305" r:id="rId23"/>
    <p:sldId id="318" r:id="rId24"/>
    <p:sldId id="309" r:id="rId25"/>
    <p:sldId id="337" r:id="rId26"/>
    <p:sldId id="338" r:id="rId27"/>
    <p:sldId id="341" r:id="rId28"/>
    <p:sldId id="329" r:id="rId29"/>
    <p:sldId id="335" r:id="rId30"/>
    <p:sldId id="312" r:id="rId31"/>
    <p:sldId id="355" r:id="rId32"/>
    <p:sldId id="315" r:id="rId33"/>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uild 2015 Session 696" id="{D75A0D65-BF15-4822-BC6D-74C66FDCD9EE}">
          <p14:sldIdLst>
            <p14:sldId id="256"/>
            <p14:sldId id="258"/>
            <p14:sldId id="353"/>
            <p14:sldId id="275"/>
            <p14:sldId id="343"/>
            <p14:sldId id="342"/>
            <p14:sldId id="344"/>
            <p14:sldId id="345"/>
            <p14:sldId id="346"/>
            <p14:sldId id="347"/>
            <p14:sldId id="348"/>
            <p14:sldId id="350"/>
            <p14:sldId id="349"/>
            <p14:sldId id="308"/>
            <p14:sldId id="304"/>
            <p14:sldId id="305"/>
            <p14:sldId id="318"/>
            <p14:sldId id="309"/>
            <p14:sldId id="337"/>
            <p14:sldId id="338"/>
            <p14:sldId id="341"/>
            <p14:sldId id="329"/>
            <p14:sldId id="335"/>
            <p14:sldId id="312"/>
            <p14:sldId id="355"/>
            <p14:sldId id="315"/>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188F"/>
    <a:srgbClr val="00176B"/>
    <a:srgbClr val="E3008C"/>
    <a:srgbClr val="FFB900"/>
    <a:srgbClr val="107C10"/>
    <a:srgbClr val="FFFFFF"/>
    <a:srgbClr val="232832"/>
    <a:srgbClr val="525252"/>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4734" autoAdjust="0"/>
    <p:restoredTop sz="96866" autoAdjust="0"/>
  </p:normalViewPr>
  <p:slideViewPr>
    <p:cSldViewPr>
      <p:cViewPr varScale="1">
        <p:scale>
          <a:sx n="130" d="100"/>
          <a:sy n="130" d="100"/>
        </p:scale>
        <p:origin x="198" y="120"/>
      </p:cViewPr>
      <p:guideLst/>
    </p:cSldViewPr>
  </p:slideViewPr>
  <p:outlineViewPr>
    <p:cViewPr>
      <p:scale>
        <a:sx n="33" d="100"/>
        <a:sy n="33" d="100"/>
      </p:scale>
      <p:origin x="0" y="-852"/>
    </p:cViewPr>
  </p:outlineViewPr>
  <p:notesTextViewPr>
    <p:cViewPr>
      <p:scale>
        <a:sx n="100" d="100"/>
        <a:sy n="100" d="100"/>
      </p:scale>
      <p:origin x="0" y="0"/>
    </p:cViewPr>
  </p:notesTextViewPr>
  <p:sorterViewPr>
    <p:cViewPr>
      <p:scale>
        <a:sx n="150" d="100"/>
        <a:sy n="150" d="100"/>
      </p:scale>
      <p:origin x="0" y="0"/>
    </p:cViewPr>
  </p:sorterViewPr>
  <p:notesViewPr>
    <p:cSldViewPr showGuides="1">
      <p:cViewPr varScale="1">
        <p:scale>
          <a:sx n="83" d="100"/>
          <a:sy n="83" d="100"/>
        </p:scale>
        <p:origin x="299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handoutMaster" Target="handoutMasters/handoutMaster1.xml"/><Relationship Id="rId8" Type="http://schemas.openxmlformats.org/officeDocument/2006/relationships/slide" Target="slides/slide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1"/>
          <c:order val="0"/>
          <c:tx>
            <c:strRef>
              <c:f>Sheet1!$B$1</c:f>
              <c:strCache>
                <c:ptCount val="1"/>
                <c:pt idx="0">
                  <c:v>Debt = effort required to cleanup or refactor code</c:v>
                </c:pt>
              </c:strCache>
            </c:strRef>
          </c:tx>
          <c:spPr>
            <a:solidFill>
              <a:srgbClr val="C00000"/>
            </a:solidFill>
            <a:ln>
              <a:solidFill>
                <a:srgbClr val="C00000"/>
              </a:solidFill>
            </a:ln>
            <a:effectLst>
              <a:outerShdw blurRad="57150" dist="19050" dir="5400000" algn="ctr" rotWithShape="0">
                <a:srgbClr val="000000">
                  <a:alpha val="63000"/>
                </a:srgbClr>
              </a:outerShdw>
            </a:effectLst>
          </c:spPr>
          <c:invertIfNegative val="0"/>
          <c:cat>
            <c:strRef>
              <c:f>Sheet1!$A$2:$A$13</c:f>
              <c:strCache>
                <c:ptCount val="12"/>
                <c:pt idx="0">
                  <c:v>S1</c:v>
                </c:pt>
                <c:pt idx="1">
                  <c:v>S2</c:v>
                </c:pt>
                <c:pt idx="2">
                  <c:v>S3</c:v>
                </c:pt>
                <c:pt idx="3">
                  <c:v>S4</c:v>
                </c:pt>
                <c:pt idx="4">
                  <c:v>S5</c:v>
                </c:pt>
                <c:pt idx="5">
                  <c:v>S6</c:v>
                </c:pt>
                <c:pt idx="6">
                  <c:v>S7</c:v>
                </c:pt>
                <c:pt idx="7">
                  <c:v>S8</c:v>
                </c:pt>
                <c:pt idx="8">
                  <c:v>S9</c:v>
                </c:pt>
                <c:pt idx="9">
                  <c:v>S10</c:v>
                </c:pt>
                <c:pt idx="10">
                  <c:v>S11</c:v>
                </c:pt>
                <c:pt idx="11">
                  <c:v>S12</c:v>
                </c:pt>
              </c:strCache>
            </c:strRef>
          </c:cat>
          <c:val>
            <c:numRef>
              <c:f>Sheet1!$B$2:$B$13</c:f>
              <c:numCache>
                <c:formatCode>0</c:formatCode>
                <c:ptCount val="12"/>
                <c:pt idx="0">
                  <c:v>0</c:v>
                </c:pt>
                <c:pt idx="1">
                  <c:v>-5</c:v>
                </c:pt>
                <c:pt idx="2">
                  <c:v>-10</c:v>
                </c:pt>
                <c:pt idx="3">
                  <c:v>-12</c:v>
                </c:pt>
                <c:pt idx="4">
                  <c:v>-24</c:v>
                </c:pt>
                <c:pt idx="5">
                  <c:v>-30</c:v>
                </c:pt>
                <c:pt idx="6">
                  <c:v>-26</c:v>
                </c:pt>
                <c:pt idx="7">
                  <c:v>-45</c:v>
                </c:pt>
                <c:pt idx="8">
                  <c:v>-30</c:v>
                </c:pt>
                <c:pt idx="9">
                  <c:v>-35</c:v>
                </c:pt>
                <c:pt idx="10">
                  <c:v>-37</c:v>
                </c:pt>
                <c:pt idx="11">
                  <c:v>-40</c:v>
                </c:pt>
              </c:numCache>
            </c:numRef>
          </c:val>
          <c:extLst>
            <c:ext xmlns:c16="http://schemas.microsoft.com/office/drawing/2014/chart" uri="{C3380CC4-5D6E-409C-BE32-E72D297353CC}">
              <c16:uniqueId val="{00000000-DC76-46B6-BBCE-19BAEB395412}"/>
            </c:ext>
          </c:extLst>
        </c:ser>
        <c:ser>
          <c:idx val="2"/>
          <c:order val="1"/>
          <c:tx>
            <c:strRef>
              <c:f>Sheet1!$C$1</c:f>
              <c:strCache>
                <c:ptCount val="1"/>
                <c:pt idx="0">
                  <c:v>Interest/repayment = extra time spent on implementing feature or payment of debt</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Sheet1!$A$2:$A$13</c:f>
              <c:strCache>
                <c:ptCount val="12"/>
                <c:pt idx="0">
                  <c:v>S1</c:v>
                </c:pt>
                <c:pt idx="1">
                  <c:v>S2</c:v>
                </c:pt>
                <c:pt idx="2">
                  <c:v>S3</c:v>
                </c:pt>
                <c:pt idx="3">
                  <c:v>S4</c:v>
                </c:pt>
                <c:pt idx="4">
                  <c:v>S5</c:v>
                </c:pt>
                <c:pt idx="5">
                  <c:v>S6</c:v>
                </c:pt>
                <c:pt idx="6">
                  <c:v>S7</c:v>
                </c:pt>
                <c:pt idx="7">
                  <c:v>S8</c:v>
                </c:pt>
                <c:pt idx="8">
                  <c:v>S9</c:v>
                </c:pt>
                <c:pt idx="9">
                  <c:v>S10</c:v>
                </c:pt>
                <c:pt idx="10">
                  <c:v>S11</c:v>
                </c:pt>
                <c:pt idx="11">
                  <c:v>S12</c:v>
                </c:pt>
              </c:strCache>
            </c:strRef>
          </c:cat>
          <c:val>
            <c:numRef>
              <c:f>Sheet1!$C$2:$C$13</c:f>
              <c:numCache>
                <c:formatCode>0</c:formatCode>
                <c:ptCount val="12"/>
                <c:pt idx="0">
                  <c:v>0</c:v>
                </c:pt>
                <c:pt idx="1">
                  <c:v>1.5</c:v>
                </c:pt>
                <c:pt idx="2">
                  <c:v>3</c:v>
                </c:pt>
                <c:pt idx="3">
                  <c:v>3.5999999999999992</c:v>
                </c:pt>
                <c:pt idx="4">
                  <c:v>7.1999999999999984</c:v>
                </c:pt>
                <c:pt idx="5">
                  <c:v>9</c:v>
                </c:pt>
                <c:pt idx="6">
                  <c:v>4</c:v>
                </c:pt>
                <c:pt idx="7">
                  <c:v>13.5</c:v>
                </c:pt>
                <c:pt idx="8">
                  <c:v>15</c:v>
                </c:pt>
                <c:pt idx="9">
                  <c:v>10.5</c:v>
                </c:pt>
                <c:pt idx="10">
                  <c:v>11.1</c:v>
                </c:pt>
                <c:pt idx="11">
                  <c:v>12</c:v>
                </c:pt>
              </c:numCache>
            </c:numRef>
          </c:val>
          <c:extLst>
            <c:ext xmlns:c16="http://schemas.microsoft.com/office/drawing/2014/chart" uri="{C3380CC4-5D6E-409C-BE32-E72D297353CC}">
              <c16:uniqueId val="{00000001-DC76-46B6-BBCE-19BAEB395412}"/>
            </c:ext>
          </c:extLst>
        </c:ser>
        <c:ser>
          <c:idx val="3"/>
          <c:order val="2"/>
          <c:tx>
            <c:strRef>
              <c:f>Sheet1!$D$1</c:f>
              <c:strCache>
                <c:ptCount val="1"/>
                <c:pt idx="0">
                  <c:v>Productive time spent on implementing features</c:v>
                </c:pt>
              </c:strCache>
            </c:strRef>
          </c:tx>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Sheet1!$A$2:$A$13</c:f>
              <c:strCache>
                <c:ptCount val="12"/>
                <c:pt idx="0">
                  <c:v>S1</c:v>
                </c:pt>
                <c:pt idx="1">
                  <c:v>S2</c:v>
                </c:pt>
                <c:pt idx="2">
                  <c:v>S3</c:v>
                </c:pt>
                <c:pt idx="3">
                  <c:v>S4</c:v>
                </c:pt>
                <c:pt idx="4">
                  <c:v>S5</c:v>
                </c:pt>
                <c:pt idx="5">
                  <c:v>S6</c:v>
                </c:pt>
                <c:pt idx="6">
                  <c:v>S7</c:v>
                </c:pt>
                <c:pt idx="7">
                  <c:v>S8</c:v>
                </c:pt>
                <c:pt idx="8">
                  <c:v>S9</c:v>
                </c:pt>
                <c:pt idx="9">
                  <c:v>S10</c:v>
                </c:pt>
                <c:pt idx="10">
                  <c:v>S11</c:v>
                </c:pt>
                <c:pt idx="11">
                  <c:v>S12</c:v>
                </c:pt>
              </c:strCache>
            </c:strRef>
          </c:cat>
          <c:val>
            <c:numRef>
              <c:f>Sheet1!$D$2:$D$13</c:f>
              <c:numCache>
                <c:formatCode>0</c:formatCode>
                <c:ptCount val="12"/>
                <c:pt idx="0">
                  <c:v>15</c:v>
                </c:pt>
                <c:pt idx="1">
                  <c:v>13.5</c:v>
                </c:pt>
                <c:pt idx="2">
                  <c:v>12</c:v>
                </c:pt>
                <c:pt idx="3">
                  <c:v>11.4</c:v>
                </c:pt>
                <c:pt idx="4">
                  <c:v>7.8000000000000007</c:v>
                </c:pt>
                <c:pt idx="5">
                  <c:v>6</c:v>
                </c:pt>
                <c:pt idx="6">
                  <c:v>11</c:v>
                </c:pt>
                <c:pt idx="7">
                  <c:v>1.5</c:v>
                </c:pt>
                <c:pt idx="8">
                  <c:v>0</c:v>
                </c:pt>
                <c:pt idx="9">
                  <c:v>4.5</c:v>
                </c:pt>
                <c:pt idx="10">
                  <c:v>3.9</c:v>
                </c:pt>
                <c:pt idx="11">
                  <c:v>3</c:v>
                </c:pt>
              </c:numCache>
            </c:numRef>
          </c:val>
          <c:extLst>
            <c:ext xmlns:c16="http://schemas.microsoft.com/office/drawing/2014/chart" uri="{C3380CC4-5D6E-409C-BE32-E72D297353CC}">
              <c16:uniqueId val="{00000002-DC76-46B6-BBCE-19BAEB395412}"/>
            </c:ext>
          </c:extLst>
        </c:ser>
        <c:dLbls>
          <c:showLegendKey val="0"/>
          <c:showVal val="0"/>
          <c:showCatName val="0"/>
          <c:showSerName val="0"/>
          <c:showPercent val="0"/>
          <c:showBubbleSize val="0"/>
        </c:dLbls>
        <c:gapWidth val="150"/>
        <c:overlap val="100"/>
        <c:axId val="-1480554784"/>
        <c:axId val="-1211558688"/>
      </c:barChart>
      <c:catAx>
        <c:axId val="-148055478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211558688"/>
        <c:crosses val="autoZero"/>
        <c:auto val="0"/>
        <c:lblAlgn val="ctr"/>
        <c:lblOffset val="100"/>
        <c:noMultiLvlLbl val="0"/>
      </c:catAx>
      <c:valAx>
        <c:axId val="-1211558688"/>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480554784"/>
        <c:crosses val="autoZero"/>
        <c:crossBetween val="between"/>
      </c:valAx>
      <c:spPr>
        <a:noFill/>
        <a:ln>
          <a:noFill/>
        </a:ln>
        <a:effectLst/>
      </c:spPr>
    </c:plotArea>
    <c:legend>
      <c:legendPos val="b"/>
      <c:layout>
        <c:manualLayout>
          <c:xMode val="edge"/>
          <c:yMode val="edge"/>
          <c:x val="7.2658769968901096E-3"/>
          <c:y val="0.75812668182672205"/>
          <c:w val="0.97763359702782704"/>
          <c:h val="0.2222870812831400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Build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4/30/2015 1:31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latin typeface="Segoe UI" pitchFamily="34" charset="0"/>
              </a:rPr>
              <a:t>Build 2015</a:t>
            </a:r>
            <a:endParaRPr lang="en-US" dirty="0">
              <a:latin typeface="Segoe UI" pitchFamily="34" charset="0"/>
            </a:endParaRP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4/30/2015 1:31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Build 2015</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t>4/30/2015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357700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latin typeface="Segoe UI" pitchFamily="34" charset="0"/>
              </a:rPr>
              <a:t>Build 2015</a:t>
            </a:r>
            <a:endParaRPr lang="en-US" dirty="0">
              <a:latin typeface="Segoe UI" pitchFamily="34" charset="0"/>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4/30/2015 1:31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1870555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23659-64E6-4D6E-9381-56574156A091}" type="slidenum">
              <a:rPr lang="en-GB" smtClean="0"/>
              <a:t>21</a:t>
            </a:fld>
            <a:endParaRPr lang="en-GB"/>
          </a:p>
        </p:txBody>
      </p:sp>
    </p:spTree>
    <p:extLst>
      <p:ext uri="{BB962C8B-B14F-4D97-AF65-F5344CB8AC3E}">
        <p14:creationId xmlns:p14="http://schemas.microsoft.com/office/powerpoint/2010/main" val="728437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B079C3B8-7366-4A44-A34B-3977080C19E7}" type="datetime1">
              <a:rPr lang="en-US" smtClean="0"/>
              <a:t>4/30/2015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23</a:t>
            </a:fld>
            <a:endParaRPr lang="en-US" dirty="0"/>
          </a:p>
        </p:txBody>
      </p:sp>
      <p:sp>
        <p:nvSpPr>
          <p:cNvPr id="7" name="Header Placeholder 6"/>
          <p:cNvSpPr>
            <a:spLocks noGrp="1"/>
          </p:cNvSpPr>
          <p:nvPr>
            <p:ph type="hdr" sz="quarter" idx="13"/>
          </p:nvPr>
        </p:nvSpPr>
        <p:spPr/>
        <p:txBody>
          <a:bodyPr/>
          <a:lstStyle/>
          <a:p>
            <a:r>
              <a:rPr lang="en-US" smtClean="0"/>
              <a:t>Build 2014</a:t>
            </a:r>
            <a:endParaRPr lang="en-US" dirty="0"/>
          </a:p>
        </p:txBody>
      </p:sp>
    </p:spTree>
    <p:extLst>
      <p:ext uri="{BB962C8B-B14F-4D97-AF65-F5344CB8AC3E}">
        <p14:creationId xmlns:p14="http://schemas.microsoft.com/office/powerpoint/2010/main" val="1230138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C6996B83-60CF-42A8-BA06-F99D0BEC30B3}" type="datetime1">
              <a:rPr lang="en-US" smtClean="0"/>
              <a:t>4/30/2015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7" name="Header Placeholder 6"/>
          <p:cNvSpPr>
            <a:spLocks noGrp="1"/>
          </p:cNvSpPr>
          <p:nvPr>
            <p:ph type="hdr" sz="quarter" idx="13"/>
          </p:nvPr>
        </p:nvSpPr>
        <p:spPr/>
        <p:txBody>
          <a:bodyPr/>
          <a:lstStyle/>
          <a:p>
            <a:r>
              <a:rPr lang="en-US" dirty="0" smtClean="0"/>
              <a:t>Build 2014</a:t>
            </a:r>
            <a:endParaRPr lang="en-US" dirty="0"/>
          </a:p>
        </p:txBody>
      </p:sp>
    </p:spTree>
    <p:extLst>
      <p:ext uri="{BB962C8B-B14F-4D97-AF65-F5344CB8AC3E}">
        <p14:creationId xmlns:p14="http://schemas.microsoft.com/office/powerpoint/2010/main" val="480285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C6996B83-60CF-42A8-BA06-F99D0BEC30B3}" type="datetime1">
              <a:rPr lang="en-US" smtClean="0"/>
              <a:t>4/30/2015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3</a:t>
            </a:fld>
            <a:endParaRPr lang="en-US" dirty="0"/>
          </a:p>
        </p:txBody>
      </p:sp>
      <p:sp>
        <p:nvSpPr>
          <p:cNvPr id="7" name="Header Placeholder 6"/>
          <p:cNvSpPr>
            <a:spLocks noGrp="1"/>
          </p:cNvSpPr>
          <p:nvPr>
            <p:ph type="hdr" sz="quarter" idx="13"/>
          </p:nvPr>
        </p:nvSpPr>
        <p:spPr/>
        <p:txBody>
          <a:bodyPr/>
          <a:lstStyle/>
          <a:p>
            <a:r>
              <a:rPr lang="en-US" dirty="0" smtClean="0"/>
              <a:t>Build 2014</a:t>
            </a:r>
            <a:endParaRPr lang="en-US" dirty="0"/>
          </a:p>
        </p:txBody>
      </p:sp>
    </p:spTree>
    <p:extLst>
      <p:ext uri="{BB962C8B-B14F-4D97-AF65-F5344CB8AC3E}">
        <p14:creationId xmlns:p14="http://schemas.microsoft.com/office/powerpoint/2010/main" val="3927160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B079C3B8-7366-4A44-A34B-3977080C19E7}" type="datetime1">
              <a:rPr lang="en-US" smtClean="0"/>
              <a:t>4/30/2015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a:t>
            </a:fld>
            <a:endParaRPr lang="en-US" dirty="0"/>
          </a:p>
        </p:txBody>
      </p:sp>
      <p:sp>
        <p:nvSpPr>
          <p:cNvPr id="7" name="Header Placeholder 6"/>
          <p:cNvSpPr>
            <a:spLocks noGrp="1"/>
          </p:cNvSpPr>
          <p:nvPr>
            <p:ph type="hdr" sz="quarter" idx="13"/>
          </p:nvPr>
        </p:nvSpPr>
        <p:spPr/>
        <p:txBody>
          <a:bodyPr/>
          <a:lstStyle/>
          <a:p>
            <a:r>
              <a:rPr lang="en-US" smtClean="0"/>
              <a:t>Build 2014</a:t>
            </a:r>
            <a:endParaRPr lang="en-US" dirty="0"/>
          </a:p>
        </p:txBody>
      </p:sp>
    </p:spTree>
    <p:extLst>
      <p:ext uri="{BB962C8B-B14F-4D97-AF65-F5344CB8AC3E}">
        <p14:creationId xmlns:p14="http://schemas.microsoft.com/office/powerpoint/2010/main" val="1100593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BF123659-64E6-4D6E-9381-56574156A091}" type="slidenum">
              <a:rPr lang="en-GB" smtClean="0"/>
              <a:t>5</a:t>
            </a:fld>
            <a:endParaRPr lang="en-GB"/>
          </a:p>
        </p:txBody>
      </p:sp>
    </p:spTree>
    <p:extLst>
      <p:ext uri="{BB962C8B-B14F-4D97-AF65-F5344CB8AC3E}">
        <p14:creationId xmlns:p14="http://schemas.microsoft.com/office/powerpoint/2010/main" val="1476161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B079C3B8-7366-4A44-A34B-3977080C19E7}" type="datetime1">
              <a:rPr lang="en-US" smtClean="0"/>
              <a:t>4/30/2015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7</a:t>
            </a:fld>
            <a:endParaRPr lang="en-US" dirty="0"/>
          </a:p>
        </p:txBody>
      </p:sp>
      <p:sp>
        <p:nvSpPr>
          <p:cNvPr id="7" name="Header Placeholder 6"/>
          <p:cNvSpPr>
            <a:spLocks noGrp="1"/>
          </p:cNvSpPr>
          <p:nvPr>
            <p:ph type="hdr" sz="quarter" idx="13"/>
          </p:nvPr>
        </p:nvSpPr>
        <p:spPr/>
        <p:txBody>
          <a:bodyPr/>
          <a:lstStyle/>
          <a:p>
            <a:r>
              <a:rPr lang="en-US" smtClean="0"/>
              <a:t>Build 2014</a:t>
            </a:r>
            <a:endParaRPr lang="en-US" dirty="0"/>
          </a:p>
        </p:txBody>
      </p:sp>
    </p:spTree>
    <p:extLst>
      <p:ext uri="{BB962C8B-B14F-4D97-AF65-F5344CB8AC3E}">
        <p14:creationId xmlns:p14="http://schemas.microsoft.com/office/powerpoint/2010/main" val="1481868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23659-64E6-4D6E-9381-56574156A091}" type="slidenum">
              <a:rPr lang="en-GB" smtClean="0"/>
              <a:t>15</a:t>
            </a:fld>
            <a:endParaRPr lang="en-GB"/>
          </a:p>
        </p:txBody>
      </p:sp>
    </p:spTree>
    <p:extLst>
      <p:ext uri="{BB962C8B-B14F-4D97-AF65-F5344CB8AC3E}">
        <p14:creationId xmlns:p14="http://schemas.microsoft.com/office/powerpoint/2010/main" val="1014778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23659-64E6-4D6E-9381-56574156A091}" type="slidenum">
              <a:rPr lang="en-GB" smtClean="0"/>
              <a:t>16</a:t>
            </a:fld>
            <a:endParaRPr lang="en-GB"/>
          </a:p>
        </p:txBody>
      </p:sp>
    </p:spTree>
    <p:extLst>
      <p:ext uri="{BB962C8B-B14F-4D97-AF65-F5344CB8AC3E}">
        <p14:creationId xmlns:p14="http://schemas.microsoft.com/office/powerpoint/2010/main" val="749377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latin typeface="Segoe UI" pitchFamily="34" charset="0"/>
              </a:rPr>
              <a:t>Build 2015</a:t>
            </a:r>
            <a:endParaRPr lang="en-US" dirty="0">
              <a:latin typeface="Segoe UI" pitchFamily="34" charset="0"/>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4/30/2015 1:31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23191068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39834113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446005"/>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45222"/>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1952510109"/>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2015 </a:t>
            </a:r>
            <a:r>
              <a:rPr lang="en-US" sz="700" dirty="0">
                <a:gradFill>
                  <a:gsLst>
                    <a:gs pos="0">
                      <a:schemeClr val="tx1"/>
                    </a:gs>
                    <a:gs pos="100000">
                      <a:schemeClr val="tx1"/>
                    </a:gs>
                  </a:gsLst>
                  <a:lin ang="5400000" scaled="0"/>
                </a:gradFill>
                <a:cs typeface="Segoe UI" pitchFamily="34" charset="0"/>
              </a:rPr>
              <a:t>Microsoft </a:t>
            </a:r>
            <a:r>
              <a:rPr lang="en-US" sz="700" dirty="0" smtClean="0">
                <a:gradFill>
                  <a:gsLst>
                    <a:gs pos="0">
                      <a:schemeClr val="tx1"/>
                    </a:gs>
                    <a:gs pos="100000">
                      <a:schemeClr val="tx1"/>
                    </a:gs>
                  </a:gsLst>
                  <a:lin ang="5400000" scaled="0"/>
                </a:gradFill>
                <a:cs typeface="Segoe UI" pitchFamily="34" charset="0"/>
              </a:rPr>
              <a:t>Corporation.</a:t>
            </a:r>
            <a:r>
              <a:rPr lang="en-US" sz="700" baseline="0" dirty="0" smtClean="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All </a:t>
            </a:r>
            <a:r>
              <a:rPr lang="en-US" sz="700" dirty="0">
                <a:gradFill>
                  <a:gsLst>
                    <a:gs pos="0">
                      <a:schemeClr val="tx1"/>
                    </a:gs>
                    <a:gs pos="100000">
                      <a:schemeClr val="tx1"/>
                    </a:gs>
                  </a:gsLst>
                  <a:lin ang="5400000" scaled="0"/>
                </a:gradFill>
                <a:cs typeface="Segoe UI" pitchFamily="34" charset="0"/>
              </a:rPr>
              <a:t>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2" y="3147122"/>
            <a:ext cx="3291840" cy="701671"/>
          </a:xfrm>
          <a:prstGeom prst="rect">
            <a:avLst/>
          </a:prstGeom>
        </p:spPr>
      </p:pic>
    </p:spTree>
    <p:extLst>
      <p:ext uri="{BB962C8B-B14F-4D97-AF65-F5344CB8AC3E}">
        <p14:creationId xmlns:p14="http://schemas.microsoft.com/office/powerpoint/2010/main" val="291092407"/>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651294812"/>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6933025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19189308"/>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118852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17427232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670527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678278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72681261"/>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3175341158"/>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480475423"/>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a:defRPr kumimoji="0" lang="en-US" sz="2400"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buFont typeface="Arial" pitchFamily="34" charset="0"/>
              <a:buNone/>
              <a:tabLst/>
              <a:defRPr/>
            </a:pPr>
            <a:r>
              <a:rPr lang="en-US" dirty="0" smtClean="0"/>
              <a:t>Click to edit Master text styles</a:t>
            </a:r>
          </a:p>
        </p:txBody>
      </p:sp>
    </p:spTree>
    <p:extLst>
      <p:ext uri="{BB962C8B-B14F-4D97-AF65-F5344CB8AC3E}">
        <p14:creationId xmlns:p14="http://schemas.microsoft.com/office/powerpoint/2010/main" val="3035042549"/>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6648442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82348856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62707096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84200" indent="-2413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71441" indent="-3429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dirty="0" smtClean="0"/>
              <a:t>Click to edit Master text styles</a:t>
            </a:r>
          </a:p>
          <a:p>
            <a:pPr marL="0" marR="0" lvl="1" indent="0" algn="l" defTabSz="914166" rtl="0" eaLnBrk="1" fontAlgn="auto" latinLnBrk="0" hangingPunct="1">
              <a:lnSpc>
                <a:spcPct val="90000"/>
              </a:lnSpc>
              <a:spcBef>
                <a:spcPct val="20000"/>
              </a:spcBef>
              <a:spcAft>
                <a:spcPts val="816"/>
              </a:spcAft>
              <a:buClr>
                <a:schemeClr val="tx1"/>
              </a:buClr>
              <a:buSzPct val="90000"/>
              <a:buFont typeface="Arial" pitchFamily="34" charset="0"/>
              <a:buNone/>
              <a:tabLst/>
            </a:pPr>
            <a:r>
              <a:rPr lang="en-US" dirty="0" smtClean="0"/>
              <a:t>Second level</a:t>
            </a:r>
          </a:p>
          <a:p>
            <a:pPr marL="457082" lvl="2" indent="-228541" algn="l" defTabSz="914166" rtl="0" eaLnBrk="1" latinLnBrk="0" hangingPunct="1">
              <a:spcBef>
                <a:spcPct val="20000"/>
              </a:spcBef>
              <a:spcAft>
                <a:spcPts val="816"/>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44361490"/>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51226347"/>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67909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41704966"/>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19914465"/>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7339350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9797140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44812155"/>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3005922800"/>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3697892383"/>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741814216"/>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14371867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30916024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66280659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3792484346"/>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84469087"/>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857107"/>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1465189445"/>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404040"/>
                    </a:gs>
                    <a:gs pos="100000">
                      <a:srgbClr val="404040"/>
                    </a:gs>
                  </a:gsLst>
                  <a:lin ang="5400000" scaled="0"/>
                </a:gradFill>
                <a:cs typeface="Segoe UI" pitchFamily="34" charset="0"/>
              </a:rPr>
              <a:t>© </a:t>
            </a:r>
            <a:r>
              <a:rPr lang="en-US" sz="700" dirty="0" smtClean="0">
                <a:gradFill>
                  <a:gsLst>
                    <a:gs pos="0">
                      <a:srgbClr val="404040"/>
                    </a:gs>
                    <a:gs pos="100000">
                      <a:srgbClr val="404040"/>
                    </a:gs>
                  </a:gsLst>
                  <a:lin ang="5400000" scaled="0"/>
                </a:gradFill>
                <a:cs typeface="Segoe UI" pitchFamily="34" charset="0"/>
              </a:rPr>
              <a:t>2015 </a:t>
            </a:r>
            <a:r>
              <a:rPr lang="en-US" sz="700" dirty="0">
                <a:gradFill>
                  <a:gsLst>
                    <a:gs pos="0">
                      <a:srgbClr val="404040"/>
                    </a:gs>
                    <a:gs pos="100000">
                      <a:srgbClr val="404040"/>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2" y="3147122"/>
            <a:ext cx="3291840" cy="701671"/>
          </a:xfrm>
          <a:prstGeom prst="rect">
            <a:avLst/>
          </a:prstGeom>
        </p:spPr>
      </p:pic>
    </p:spTree>
    <p:extLst>
      <p:ext uri="{BB962C8B-B14F-4D97-AF65-F5344CB8AC3E}">
        <p14:creationId xmlns:p14="http://schemas.microsoft.com/office/powerpoint/2010/main" val="3198572150"/>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053024097"/>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66587259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29487743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2611748254"/>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1281390374"/>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20628718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87928033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365287442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1.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1.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1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 id="2147484275" r:id="rId12"/>
    <p:sldLayoutId id="2147484276" r:id="rId13"/>
    <p:sldLayoutId id="2147484277" r:id="rId14"/>
    <p:sldLayoutId id="2147484263" r:id="rId15"/>
    <p:sldLayoutId id="2147484307" r:id="rId16"/>
    <p:sldLayoutId id="2147484308" r:id="rId17"/>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15"/>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1553714132"/>
      </p:ext>
    </p:extLst>
  </p:cSld>
  <p:clrMap bg1="dk1" tx1="lt1" bg2="dk2" tx2="lt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6" r:id="rId11"/>
    <p:sldLayoutId id="2147484304" r:id="rId12"/>
    <p:sldLayoutId id="2147484305" r:id="rId1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18"/>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308580472"/>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 id="2147484321" r:id="rId12"/>
    <p:sldLayoutId id="2147484322" r:id="rId13"/>
    <p:sldLayoutId id="2147484323" r:id="rId14"/>
    <p:sldLayoutId id="2147484324" r:id="rId15"/>
    <p:sldLayoutId id="2147484325" r:id="rId1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1.xml"/><Relationship Id="rId1" Type="http://schemas.openxmlformats.org/officeDocument/2006/relationships/customXml" Target="../../customXml/item3.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hyperlink" Target="http://aka.ms/sonarqubeintegration"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82283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2" y="-651024"/>
            <a:ext cx="12444859" cy="8296573"/>
          </a:xfrm>
          <a:prstGeom prst="rect">
            <a:avLst/>
          </a:prstGeom>
        </p:spPr>
      </p:pic>
    </p:spTree>
    <p:extLst>
      <p:ext uri="{BB962C8B-B14F-4D97-AF65-F5344CB8AC3E}">
        <p14:creationId xmlns:p14="http://schemas.microsoft.com/office/powerpoint/2010/main" val="2896460740"/>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493812"/>
          </a:xfrm>
        </p:spPr>
        <p:txBody>
          <a:bodyPr/>
          <a:lstStyle/>
          <a:p>
            <a:r>
              <a:rPr lang="en-US" dirty="0"/>
              <a:t>50K+ live instances</a:t>
            </a:r>
          </a:p>
          <a:p>
            <a:r>
              <a:rPr lang="en-US" dirty="0" smtClean="0"/>
              <a:t>56% </a:t>
            </a:r>
            <a:r>
              <a:rPr lang="en-US" dirty="0"/>
              <a:t>of Java </a:t>
            </a:r>
            <a:r>
              <a:rPr lang="en-US" dirty="0" smtClean="0"/>
              <a:t>developers use it daily*</a:t>
            </a:r>
            <a:endParaRPr lang="en-US" dirty="0"/>
          </a:p>
          <a:p>
            <a:r>
              <a:rPr lang="en-US" dirty="0" smtClean="0"/>
              <a:t>110K</a:t>
            </a:r>
            <a:r>
              <a:rPr lang="en-US" dirty="0"/>
              <a:t>+ downloads per </a:t>
            </a:r>
            <a:r>
              <a:rPr lang="en-US" dirty="0" smtClean="0"/>
              <a:t>year</a:t>
            </a:r>
          </a:p>
          <a:p>
            <a:r>
              <a:rPr lang="en-US" dirty="0" smtClean="0"/>
              <a:t>20+ languages covered</a:t>
            </a:r>
          </a:p>
          <a:p>
            <a:r>
              <a:rPr lang="en-US" dirty="0" smtClean="0"/>
              <a:t>60+ plugins </a:t>
            </a:r>
            <a:r>
              <a:rPr lang="en-US" dirty="0"/>
              <a:t>in the open source forge</a:t>
            </a:r>
          </a:p>
          <a:p>
            <a:endParaRPr lang="en-US" dirty="0" smtClean="0"/>
          </a:p>
          <a:p>
            <a:endParaRPr lang="en-US" dirty="0"/>
          </a:p>
          <a:p>
            <a:endParaRPr lang="en-US" dirty="0"/>
          </a:p>
        </p:txBody>
      </p:sp>
      <p:sp>
        <p:nvSpPr>
          <p:cNvPr id="3" name="Title 2"/>
          <p:cNvSpPr>
            <a:spLocks noGrp="1"/>
          </p:cNvSpPr>
          <p:nvPr>
            <p:ph type="title"/>
          </p:nvPr>
        </p:nvSpPr>
        <p:spPr/>
        <p:txBody>
          <a:bodyPr/>
          <a:lstStyle/>
          <a:p>
            <a:r>
              <a:rPr lang="en-GB" dirty="0" smtClean="0"/>
              <a:t>In Numbers</a:t>
            </a:r>
            <a:endParaRPr lang="en-GB" dirty="0"/>
          </a:p>
        </p:txBody>
      </p:sp>
      <p:sp>
        <p:nvSpPr>
          <p:cNvPr id="4" name="TextBox 3"/>
          <p:cNvSpPr txBox="1"/>
          <p:nvPr/>
        </p:nvSpPr>
        <p:spPr>
          <a:xfrm>
            <a:off x="0" y="6532860"/>
            <a:ext cx="3121893" cy="461665"/>
          </a:xfrm>
          <a:prstGeom prst="rect">
            <a:avLst/>
          </a:prstGeom>
          <a:noFill/>
        </p:spPr>
        <p:txBody>
          <a:bodyPr wrap="square" lIns="182880" tIns="146304" rIns="182880" bIns="146304" rtlCol="0">
            <a:spAutoFit/>
          </a:bodyPr>
          <a:lstStyle/>
          <a:p>
            <a:pPr>
              <a:lnSpc>
                <a:spcPct val="90000"/>
              </a:lnSpc>
              <a:spcAft>
                <a:spcPts val="600"/>
              </a:spcAft>
            </a:pPr>
            <a:r>
              <a:rPr lang="en-GB" sz="1200" dirty="0" smtClean="0">
                <a:gradFill>
                  <a:gsLst>
                    <a:gs pos="2917">
                      <a:schemeClr val="tx1"/>
                    </a:gs>
                    <a:gs pos="30000">
                      <a:schemeClr val="tx1"/>
                    </a:gs>
                  </a:gsLst>
                  <a:lin ang="5400000" scaled="0"/>
                </a:gradFill>
              </a:rPr>
              <a:t>*According to 2014 survey by </a:t>
            </a:r>
            <a:r>
              <a:rPr lang="en-GB" sz="1200" dirty="0" err="1" smtClean="0">
                <a:gradFill>
                  <a:gsLst>
                    <a:gs pos="2917">
                      <a:schemeClr val="tx1"/>
                    </a:gs>
                    <a:gs pos="30000">
                      <a:schemeClr val="tx1"/>
                    </a:gs>
                  </a:gsLst>
                  <a:lin ang="5400000" scaled="0"/>
                </a:gradFill>
              </a:rPr>
              <a:t>RebelLabs</a:t>
            </a:r>
            <a:endParaRPr lang="en-GB" sz="120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36688397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narqube-512x2132-bg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701" y="2201118"/>
            <a:ext cx="9962653" cy="2392532"/>
          </a:xfrm>
          <a:prstGeom prst="rect">
            <a:avLst/>
          </a:prstGeom>
        </p:spPr>
      </p:pic>
    </p:spTree>
    <p:extLst>
      <p:ext uri="{BB962C8B-B14F-4D97-AF65-F5344CB8AC3E}">
        <p14:creationId xmlns:p14="http://schemas.microsoft.com/office/powerpoint/2010/main" val="168065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529605" y="400918"/>
            <a:ext cx="11516392" cy="5904656"/>
          </a:xfrm>
          <a:prstGeom prst="rect">
            <a:avLst/>
          </a:prstGeom>
        </p:spPr>
      </p:pic>
    </p:spTree>
    <p:extLst>
      <p:ext uri="{BB962C8B-B14F-4D97-AF65-F5344CB8AC3E}">
        <p14:creationId xmlns:p14="http://schemas.microsoft.com/office/powerpoint/2010/main" val="70677076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SonarQube</a:t>
            </a:r>
            <a:r>
              <a:rPr lang="en-GB" dirty="0" smtClean="0"/>
              <a:t> hasn’t worked well with </a:t>
            </a:r>
            <a:r>
              <a:rPr lang="en-GB" dirty="0" err="1" smtClean="0"/>
              <a:t>.Net</a:t>
            </a:r>
            <a:r>
              <a:rPr lang="en-GB" dirty="0" smtClean="0"/>
              <a:t>…</a:t>
            </a:r>
            <a:endParaRPr lang="en-GB" dirty="0"/>
          </a:p>
        </p:txBody>
      </p:sp>
      <p:sp>
        <p:nvSpPr>
          <p:cNvPr id="5" name="Rectangle 4"/>
          <p:cNvSpPr/>
          <p:nvPr/>
        </p:nvSpPr>
        <p:spPr>
          <a:xfrm>
            <a:off x="3204625" y="3283566"/>
            <a:ext cx="3096344" cy="707886"/>
          </a:xfrm>
          <a:prstGeom prst="rect">
            <a:avLst/>
          </a:prstGeom>
        </p:spPr>
        <p:txBody>
          <a:bodyPr wrap="square">
            <a:spAutoFit/>
          </a:bodyPr>
          <a:lstStyle/>
          <a:p>
            <a:r>
              <a:rPr lang="en-GB" sz="2000" dirty="0" smtClean="0">
                <a:solidFill>
                  <a:srgbClr val="000000"/>
                </a:solidFill>
                <a:latin typeface="+mj-lt"/>
              </a:rPr>
              <a:t>Marcel de Vries</a:t>
            </a:r>
            <a:br>
              <a:rPr lang="en-GB" sz="2000" dirty="0" smtClean="0">
                <a:solidFill>
                  <a:srgbClr val="000000"/>
                </a:solidFill>
                <a:latin typeface="+mj-lt"/>
              </a:rPr>
            </a:br>
            <a:r>
              <a:rPr lang="en-GB" sz="2000" dirty="0" smtClean="0">
                <a:solidFill>
                  <a:srgbClr val="000000"/>
                </a:solidFill>
                <a:latin typeface="+mj-lt"/>
              </a:rPr>
              <a:t>Microsoft </a:t>
            </a:r>
            <a:r>
              <a:rPr lang="en-GB" sz="1600" dirty="0" smtClean="0">
                <a:solidFill>
                  <a:srgbClr val="000000"/>
                </a:solidFill>
                <a:latin typeface="+mj-lt"/>
              </a:rPr>
              <a:t>MVP and </a:t>
            </a:r>
            <a:r>
              <a:rPr lang="en-GB" sz="1600" dirty="0">
                <a:solidFill>
                  <a:srgbClr val="000000"/>
                </a:solidFill>
                <a:latin typeface="+mj-lt"/>
              </a:rPr>
              <a:t>CTO </a:t>
            </a:r>
            <a:r>
              <a:rPr lang="en-GB" sz="1600" dirty="0" err="1">
                <a:solidFill>
                  <a:srgbClr val="000000"/>
                </a:solidFill>
                <a:latin typeface="+mj-lt"/>
              </a:rPr>
              <a:t>Xpirit</a:t>
            </a:r>
            <a:r>
              <a:rPr lang="en-GB" sz="1600" dirty="0">
                <a:solidFill>
                  <a:srgbClr val="000000"/>
                </a:solidFill>
                <a:latin typeface="+mj-lt"/>
              </a:rPr>
              <a:t> </a:t>
            </a:r>
            <a:endParaRPr lang="en-GB" sz="2000" dirty="0">
              <a:latin typeface="+mj-lt"/>
            </a:endParaRPr>
          </a:p>
        </p:txBody>
      </p:sp>
      <p:sp>
        <p:nvSpPr>
          <p:cNvPr id="2" name="TextBox 1"/>
          <p:cNvSpPr txBox="1"/>
          <p:nvPr/>
        </p:nvSpPr>
        <p:spPr>
          <a:xfrm>
            <a:off x="274639" y="5441478"/>
            <a:ext cx="8401616" cy="1181862"/>
          </a:xfrm>
          <a:prstGeom prst="rect">
            <a:avLst/>
          </a:prstGeom>
          <a:noFill/>
        </p:spPr>
        <p:txBody>
          <a:bodyPr wrap="square" lIns="182880" tIns="146304" rIns="182880" bIns="146304" rtlCol="0">
            <a:spAutoFit/>
          </a:bodyPr>
          <a:lstStyle/>
          <a:p>
            <a:pPr>
              <a:lnSpc>
                <a:spcPct val="90000"/>
              </a:lnSpc>
              <a:spcAft>
                <a:spcPts val="600"/>
              </a:spcAft>
            </a:pPr>
            <a:r>
              <a:rPr lang="en-GB" sz="3200" dirty="0" smtClean="0">
                <a:gradFill>
                  <a:gsLst>
                    <a:gs pos="2917">
                      <a:schemeClr val="tx1"/>
                    </a:gs>
                    <a:gs pos="30000">
                      <a:schemeClr val="tx1"/>
                    </a:gs>
                  </a:gsLst>
                  <a:lin ang="5400000" scaled="0"/>
                </a:gradFill>
                <a:latin typeface="+mj-lt"/>
              </a:rPr>
              <a:t>Both Microsoft and </a:t>
            </a:r>
            <a:r>
              <a:rPr lang="en-GB" sz="3200" dirty="0" err="1" smtClean="0">
                <a:gradFill>
                  <a:gsLst>
                    <a:gs pos="2917">
                      <a:schemeClr val="tx1"/>
                    </a:gs>
                    <a:gs pos="30000">
                      <a:schemeClr val="tx1"/>
                    </a:gs>
                  </a:gsLst>
                  <a:lin ang="5400000" scaled="0"/>
                </a:gradFill>
                <a:latin typeface="+mj-lt"/>
              </a:rPr>
              <a:t>SonarSource</a:t>
            </a:r>
            <a:r>
              <a:rPr lang="en-GB" sz="3200" dirty="0" smtClean="0">
                <a:gradFill>
                  <a:gsLst>
                    <a:gs pos="2917">
                      <a:schemeClr val="tx1"/>
                    </a:gs>
                    <a:gs pos="30000">
                      <a:schemeClr val="tx1"/>
                    </a:gs>
                  </a:gsLst>
                  <a:lin ang="5400000" scaled="0"/>
                </a:gradFill>
                <a:latin typeface="+mj-lt"/>
              </a:rPr>
              <a:t> have received similar messages from many customers</a:t>
            </a:r>
          </a:p>
        </p:txBody>
      </p:sp>
      <p:sp>
        <p:nvSpPr>
          <p:cNvPr id="8" name="Rectangle 7"/>
          <p:cNvSpPr/>
          <p:nvPr/>
        </p:nvSpPr>
        <p:spPr>
          <a:xfrm>
            <a:off x="7247060" y="4703788"/>
            <a:ext cx="2772221" cy="400110"/>
          </a:xfrm>
          <a:prstGeom prst="rect">
            <a:avLst/>
          </a:prstGeom>
        </p:spPr>
        <p:txBody>
          <a:bodyPr wrap="square">
            <a:spAutoFit/>
          </a:bodyPr>
          <a:lstStyle/>
          <a:p>
            <a:pPr algn="r"/>
            <a:r>
              <a:rPr lang="en-GB" sz="2000" dirty="0" err="1" smtClean="0">
                <a:latin typeface="Segoe UI Light" panose="020B0502040204020203" pitchFamily="34" charset="0"/>
                <a:cs typeface="Segoe UI Light" panose="020B0502040204020203" pitchFamily="34" charset="0"/>
              </a:rPr>
              <a:t>SonarQube</a:t>
            </a:r>
            <a:r>
              <a:rPr lang="en-GB" sz="2000" dirty="0" smtClean="0">
                <a:latin typeface="Segoe UI Light" panose="020B0502040204020203" pitchFamily="34" charset="0"/>
                <a:cs typeface="Segoe UI Light" panose="020B0502040204020203" pitchFamily="34" charset="0"/>
              </a:rPr>
              <a:t> Community</a:t>
            </a:r>
            <a:endParaRPr lang="en-GB" sz="2000" dirty="0">
              <a:latin typeface="Segoe UI Light" panose="020B0502040204020203" pitchFamily="34" charset="0"/>
              <a:cs typeface="Segoe UI Light" panose="020B0502040204020203" pitchFamily="34" charset="0"/>
            </a:endParaRPr>
          </a:p>
        </p:txBody>
      </p:sp>
      <p:sp>
        <p:nvSpPr>
          <p:cNvPr id="9" name="Rounded Rectangular Callout 8"/>
          <p:cNvSpPr/>
          <p:nvPr/>
        </p:nvSpPr>
        <p:spPr bwMode="auto">
          <a:xfrm>
            <a:off x="385589" y="1337022"/>
            <a:ext cx="6646184" cy="1884644"/>
          </a:xfrm>
          <a:prstGeom prst="wedgeRoundRectCallout">
            <a:avLst>
              <a:gd name="adj1" fmla="val -7451"/>
              <a:gd name="adj2" fmla="val 68346"/>
              <a:gd name="adj3" fmla="val 16667"/>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91440" tIns="91440" rIns="34294" bIns="34294" rtlCol="0" anchor="t" anchorCtr="0"/>
          <a:lstStyle/>
          <a:p>
            <a:pPr defTabSz="932406"/>
            <a:r>
              <a:rPr lang="en-GB" sz="2000" i="1" dirty="0">
                <a:solidFill>
                  <a:schemeClr val="bg1"/>
                </a:solidFill>
                <a:latin typeface="+mj-lt"/>
              </a:rPr>
              <a:t>Very important is to support </a:t>
            </a:r>
            <a:r>
              <a:rPr lang="en-GB" sz="2000" i="1" dirty="0" err="1">
                <a:solidFill>
                  <a:schemeClr val="bg1"/>
                </a:solidFill>
                <a:latin typeface="+mj-lt"/>
              </a:rPr>
              <a:t>SonarQube</a:t>
            </a:r>
            <a:r>
              <a:rPr lang="en-GB" sz="2000" i="1" dirty="0">
                <a:solidFill>
                  <a:schemeClr val="bg1"/>
                </a:solidFill>
                <a:latin typeface="+mj-lt"/>
              </a:rPr>
              <a:t> tooling for .NET. </a:t>
            </a:r>
            <a:r>
              <a:rPr lang="en-GB" sz="2000" i="1" dirty="0" err="1">
                <a:solidFill>
                  <a:schemeClr val="bg1"/>
                </a:solidFill>
                <a:latin typeface="+mj-lt"/>
              </a:rPr>
              <a:t>SonarQube</a:t>
            </a:r>
            <a:r>
              <a:rPr lang="en-GB" sz="2000" i="1" dirty="0">
                <a:solidFill>
                  <a:schemeClr val="bg1"/>
                </a:solidFill>
                <a:latin typeface="+mj-lt"/>
              </a:rPr>
              <a:t> has become the </a:t>
            </a:r>
            <a:r>
              <a:rPr lang="en-GB" sz="2000" i="1" dirty="0" err="1">
                <a:solidFill>
                  <a:schemeClr val="bg1"/>
                </a:solidFill>
                <a:latin typeface="+mj-lt"/>
              </a:rPr>
              <a:t>defacto</a:t>
            </a:r>
            <a:r>
              <a:rPr lang="en-GB" sz="2000" i="1" dirty="0">
                <a:solidFill>
                  <a:schemeClr val="bg1"/>
                </a:solidFill>
                <a:latin typeface="+mj-lt"/>
              </a:rPr>
              <a:t> standard of providing code quality stats for your product and this is heavily used in the Java space. In enterprises this is also used for .NET projects, but the metrics don't match the VS tooling metrics.</a:t>
            </a:r>
            <a:endParaRPr lang="en-GB" sz="2000" dirty="0">
              <a:solidFill>
                <a:schemeClr val="bg1"/>
              </a:solidFill>
              <a:latin typeface="+mj-lt"/>
              <a:ea typeface="Segoe UI" pitchFamily="34" charset="0"/>
              <a:cs typeface="Segoe UI" pitchFamily="34" charset="0"/>
            </a:endParaRPr>
          </a:p>
        </p:txBody>
      </p:sp>
      <p:sp>
        <p:nvSpPr>
          <p:cNvPr id="10" name="Rounded Rectangular Callout 9"/>
          <p:cNvSpPr/>
          <p:nvPr/>
        </p:nvSpPr>
        <p:spPr bwMode="auto">
          <a:xfrm>
            <a:off x="7586389" y="3432661"/>
            <a:ext cx="4269920" cy="1222304"/>
          </a:xfrm>
          <a:prstGeom prst="wedgeRoundRectCallout">
            <a:avLst>
              <a:gd name="adj1" fmla="val 6246"/>
              <a:gd name="adj2" fmla="val 70226"/>
              <a:gd name="adj3" fmla="val 16667"/>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lIns="91440" tIns="91440" rIns="34294" bIns="34294" rtlCol="0" anchor="t" anchorCtr="0"/>
          <a:lstStyle/>
          <a:p>
            <a:pPr defTabSz="932406"/>
            <a:r>
              <a:rPr lang="en-GB" sz="2000" i="1" dirty="0">
                <a:latin typeface="Segoe UI Light" panose="020B0502040204020203" pitchFamily="34" charset="0"/>
                <a:ea typeface="Calibri" panose="020F0502020204030204" pitchFamily="34" charset="0"/>
                <a:cs typeface="Segoe UI Light" panose="020B0502040204020203" pitchFamily="34" charset="0"/>
              </a:rPr>
              <a:t>You guys do not get it because you think Java. You definitely need to hire C# developers!</a:t>
            </a:r>
            <a:endParaRPr lang="en-GB" sz="2000" dirty="0">
              <a:solidFill>
                <a:schemeClr val="bg1"/>
              </a:solidFill>
              <a:latin typeface="+mj-lt"/>
              <a:ea typeface="Segoe UI" pitchFamily="34" charset="0"/>
              <a:cs typeface="Segoe UI" pitchFamily="34" charset="0"/>
            </a:endParaRPr>
          </a:p>
        </p:txBody>
      </p:sp>
    </p:spTree>
    <p:extLst>
      <p:ext uri="{BB962C8B-B14F-4D97-AF65-F5344CB8AC3E}">
        <p14:creationId xmlns:p14="http://schemas.microsoft.com/office/powerpoint/2010/main" val="102693372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Box 94"/>
          <p:cNvSpPr txBox="1"/>
          <p:nvPr/>
        </p:nvSpPr>
        <p:spPr>
          <a:xfrm>
            <a:off x="6290245" y="4079105"/>
            <a:ext cx="1472454" cy="584775"/>
          </a:xfrm>
          <a:prstGeom prst="rect">
            <a:avLst/>
          </a:prstGeom>
          <a:noFill/>
        </p:spPr>
        <p:txBody>
          <a:bodyPr wrap="none" rtlCol="0">
            <a:spAutoFit/>
          </a:bodyPr>
          <a:lstStyle/>
          <a:p>
            <a:r>
              <a:rPr lang="en-US" sz="1600" dirty="0"/>
              <a:t>Still</a:t>
            </a:r>
          </a:p>
          <a:p>
            <a:r>
              <a:rPr lang="en-US" sz="1600" dirty="0"/>
              <a:t>overwhelming</a:t>
            </a:r>
          </a:p>
        </p:txBody>
      </p:sp>
      <p:sp>
        <p:nvSpPr>
          <p:cNvPr id="93" name="TextBox 92"/>
          <p:cNvSpPr txBox="1"/>
          <p:nvPr/>
        </p:nvSpPr>
        <p:spPr>
          <a:xfrm>
            <a:off x="2979840" y="4313698"/>
            <a:ext cx="1472454" cy="338554"/>
          </a:xfrm>
          <a:prstGeom prst="rect">
            <a:avLst/>
          </a:prstGeom>
          <a:noFill/>
        </p:spPr>
        <p:txBody>
          <a:bodyPr wrap="none" rtlCol="0">
            <a:spAutoFit/>
          </a:bodyPr>
          <a:lstStyle/>
          <a:p>
            <a:r>
              <a:rPr lang="en-US" sz="1600" dirty="0"/>
              <a:t>overwhelming</a:t>
            </a:r>
          </a:p>
        </p:txBody>
      </p:sp>
      <p:pic>
        <p:nvPicPr>
          <p:cNvPr id="61" name="Picture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936305">
            <a:off x="6110618" y="1205086"/>
            <a:ext cx="1249482" cy="1249482"/>
          </a:xfrm>
          <a:prstGeom prst="rect">
            <a:avLst/>
          </a:prstGeom>
        </p:spPr>
      </p:pic>
      <p:pic>
        <p:nvPicPr>
          <p:cNvPr id="60" name="Pictur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9401734" y="1134811"/>
            <a:ext cx="1249482" cy="1249482"/>
          </a:xfrm>
          <a:prstGeom prst="rect">
            <a:avLst/>
          </a:prstGeom>
        </p:spPr>
      </p:pic>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208042">
            <a:off x="1954068" y="1778774"/>
            <a:ext cx="1249482" cy="1249482"/>
          </a:xfrm>
          <a:prstGeom prst="rect">
            <a:avLst/>
          </a:prstGeom>
        </p:spPr>
      </p:pic>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045665">
            <a:off x="8427408" y="1234917"/>
            <a:ext cx="1249482" cy="1249482"/>
          </a:xfrm>
          <a:prstGeom prst="rect">
            <a:avLst/>
          </a:prstGeom>
        </p:spPr>
      </p:pic>
      <p:sp>
        <p:nvSpPr>
          <p:cNvPr id="2" name="Title 1"/>
          <p:cNvSpPr>
            <a:spLocks noGrp="1"/>
          </p:cNvSpPr>
          <p:nvPr>
            <p:ph type="title"/>
          </p:nvPr>
        </p:nvSpPr>
        <p:spPr/>
        <p:txBody>
          <a:bodyPr>
            <a:noAutofit/>
          </a:bodyPr>
          <a:lstStyle/>
          <a:p>
            <a:r>
              <a:rPr lang="en-US" sz="3600" dirty="0"/>
              <a:t>Be actionable in </a:t>
            </a:r>
            <a:r>
              <a:rPr lang="en-US" sz="3600" dirty="0" smtClean="0"/>
              <a:t>controlling </a:t>
            </a:r>
            <a:r>
              <a:rPr lang="en-US" sz="3600" dirty="0"/>
              <a:t>and r</a:t>
            </a:r>
            <a:r>
              <a:rPr lang="en-US" sz="3600" dirty="0" smtClean="0"/>
              <a:t>emediating technical debt</a:t>
            </a:r>
            <a:endParaRPr lang="en-US" sz="3600" dirty="0"/>
          </a:p>
        </p:txBody>
      </p:sp>
      <p:sp>
        <p:nvSpPr>
          <p:cNvPr id="4" name="Oval 3"/>
          <p:cNvSpPr/>
          <p:nvPr/>
        </p:nvSpPr>
        <p:spPr>
          <a:xfrm>
            <a:off x="53473" y="3245057"/>
            <a:ext cx="2838243" cy="2916501"/>
          </a:xfrm>
          <a:prstGeom prst="ellipse">
            <a:avLst/>
          </a:prstGeom>
          <a:solidFill>
            <a:srgbClr val="0072C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17229" fontAlgn="base">
              <a:lnSpc>
                <a:spcPts val="1979"/>
              </a:lnSpc>
              <a:spcBef>
                <a:spcPct val="0"/>
              </a:spcBef>
              <a:spcAft>
                <a:spcPct val="0"/>
              </a:spcAft>
            </a:pPr>
            <a:r>
              <a:rPr lang="en-US" b="1" kern="0" dirty="0">
                <a:ln w="3175">
                  <a:noFill/>
                </a:ln>
                <a:gradFill>
                  <a:gsLst>
                    <a:gs pos="0">
                      <a:srgbClr val="FFFFFF"/>
                    </a:gs>
                    <a:gs pos="100000">
                      <a:srgbClr val="FFFFFF"/>
                    </a:gs>
                  </a:gsLst>
                  <a:lin ang="0" scaled="1"/>
                </a:gradFill>
                <a:cs typeface="Arial" charset="0"/>
              </a:rPr>
              <a:t>Code Quality Data</a:t>
            </a:r>
          </a:p>
          <a:p>
            <a:pPr algn="ctr" defTabSz="617229" fontAlgn="base">
              <a:lnSpc>
                <a:spcPts val="1979"/>
              </a:lnSpc>
              <a:spcBef>
                <a:spcPct val="0"/>
              </a:spcBef>
              <a:spcAft>
                <a:spcPct val="0"/>
              </a:spcAft>
            </a:pPr>
            <a:r>
              <a:rPr lang="en-US" sz="1600" kern="0" dirty="0">
                <a:ln w="3175">
                  <a:noFill/>
                </a:ln>
                <a:gradFill>
                  <a:gsLst>
                    <a:gs pos="0">
                      <a:srgbClr val="FFFFFF"/>
                    </a:gs>
                    <a:gs pos="100000">
                      <a:srgbClr val="FFFFFF"/>
                    </a:gs>
                  </a:gsLst>
                  <a:lin ang="0" scaled="1"/>
                </a:gradFill>
                <a:cs typeface="Arial" charset="0"/>
              </a:rPr>
              <a:t>Code Analysis Issues</a:t>
            </a:r>
          </a:p>
          <a:p>
            <a:pPr algn="ctr" defTabSz="617229" fontAlgn="base">
              <a:lnSpc>
                <a:spcPts val="1979"/>
              </a:lnSpc>
              <a:spcBef>
                <a:spcPct val="0"/>
              </a:spcBef>
              <a:spcAft>
                <a:spcPct val="0"/>
              </a:spcAft>
            </a:pPr>
            <a:r>
              <a:rPr lang="en-US" sz="1600" kern="0" dirty="0">
                <a:ln w="3175">
                  <a:noFill/>
                </a:ln>
                <a:gradFill>
                  <a:gsLst>
                    <a:gs pos="0">
                      <a:srgbClr val="FFFFFF"/>
                    </a:gs>
                    <a:gs pos="100000">
                      <a:srgbClr val="FFFFFF"/>
                    </a:gs>
                  </a:gsLst>
                  <a:lin ang="0" scaled="1"/>
                </a:gradFill>
                <a:cs typeface="Arial" charset="0"/>
              </a:rPr>
              <a:t>Code Metrics, Clones, Coverage</a:t>
            </a:r>
          </a:p>
          <a:p>
            <a:pPr algn="ctr" defTabSz="617229" fontAlgn="base">
              <a:lnSpc>
                <a:spcPts val="1979"/>
              </a:lnSpc>
              <a:spcBef>
                <a:spcPct val="0"/>
              </a:spcBef>
              <a:spcAft>
                <a:spcPct val="0"/>
              </a:spcAft>
            </a:pPr>
            <a:r>
              <a:rPr lang="en-US" sz="1600" kern="0" dirty="0">
                <a:ln w="3175">
                  <a:noFill/>
                </a:ln>
                <a:gradFill>
                  <a:gsLst>
                    <a:gs pos="0">
                      <a:srgbClr val="FFFFFF"/>
                    </a:gs>
                    <a:gs pos="100000">
                      <a:srgbClr val="FFFFFF"/>
                    </a:gs>
                  </a:gsLst>
                  <a:lin ang="0" scaled="1"/>
                </a:gradFill>
                <a:cs typeface="Arial" charset="0"/>
              </a:rPr>
              <a:t>Architectural insights</a:t>
            </a:r>
          </a:p>
          <a:p>
            <a:pPr algn="ctr" defTabSz="617229" fontAlgn="base">
              <a:lnSpc>
                <a:spcPts val="1979"/>
              </a:lnSpc>
              <a:spcBef>
                <a:spcPct val="0"/>
              </a:spcBef>
              <a:spcAft>
                <a:spcPct val="0"/>
              </a:spcAft>
            </a:pPr>
            <a:r>
              <a:rPr lang="en-US" sz="1600" kern="0" dirty="0">
                <a:ln w="3175">
                  <a:noFill/>
                </a:ln>
                <a:gradFill>
                  <a:gsLst>
                    <a:gs pos="0">
                      <a:srgbClr val="FFFFFF"/>
                    </a:gs>
                    <a:gs pos="100000">
                      <a:srgbClr val="FFFFFF"/>
                    </a:gs>
                  </a:gsLst>
                  <a:lin ang="0" scaled="1"/>
                </a:gradFill>
                <a:cs typeface="Arial" charset="0"/>
              </a:rPr>
              <a:t>ALM insights</a:t>
            </a:r>
          </a:p>
          <a:p>
            <a:pPr algn="ctr" defTabSz="617229" fontAlgn="base">
              <a:lnSpc>
                <a:spcPts val="1979"/>
              </a:lnSpc>
              <a:spcBef>
                <a:spcPct val="0"/>
              </a:spcBef>
              <a:spcAft>
                <a:spcPct val="0"/>
              </a:spcAft>
            </a:pPr>
            <a:r>
              <a:rPr lang="en-US" sz="1600" kern="0" dirty="0">
                <a:ln w="3175">
                  <a:noFill/>
                </a:ln>
                <a:gradFill>
                  <a:gsLst>
                    <a:gs pos="0">
                      <a:srgbClr val="FFFFFF"/>
                    </a:gs>
                    <a:gs pos="100000">
                      <a:srgbClr val="FFFFFF"/>
                    </a:gs>
                  </a:gsLst>
                  <a:lin ang="0" scaled="1"/>
                </a:gradFill>
                <a:cs typeface="Arial" charset="0"/>
              </a:rPr>
              <a:t>Application insights</a:t>
            </a:r>
          </a:p>
        </p:txBody>
      </p:sp>
      <p:sp>
        <p:nvSpPr>
          <p:cNvPr id="5" name="Oval 4"/>
          <p:cNvSpPr/>
          <p:nvPr/>
        </p:nvSpPr>
        <p:spPr>
          <a:xfrm>
            <a:off x="3214496" y="2422817"/>
            <a:ext cx="1203541" cy="696526"/>
          </a:xfrm>
          <a:prstGeom prst="ellipse">
            <a:avLst/>
          </a:prstGeom>
          <a:solidFill>
            <a:srgbClr val="442359"/>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defTabSz="617229" fontAlgn="base">
              <a:lnSpc>
                <a:spcPts val="1979"/>
              </a:lnSpc>
              <a:spcBef>
                <a:spcPct val="0"/>
              </a:spcBef>
              <a:spcAft>
                <a:spcPct val="0"/>
              </a:spcAft>
            </a:pPr>
            <a:r>
              <a:rPr lang="en-US" sz="1600" b="1" kern="0" dirty="0">
                <a:ln w="3175">
                  <a:noFill/>
                </a:ln>
                <a:gradFill>
                  <a:gsLst>
                    <a:gs pos="0">
                      <a:srgbClr val="FFFFFF"/>
                    </a:gs>
                    <a:gs pos="100000">
                      <a:srgbClr val="FFFFFF"/>
                    </a:gs>
                  </a:gsLst>
                  <a:lin ang="0" scaled="1"/>
                </a:gradFill>
                <a:cs typeface="Arial" charset="0"/>
              </a:rPr>
              <a:t>Quality Profile</a:t>
            </a:r>
          </a:p>
        </p:txBody>
      </p:sp>
      <p:sp>
        <p:nvSpPr>
          <p:cNvPr id="7" name="Oval 6"/>
          <p:cNvSpPr/>
          <p:nvPr/>
        </p:nvSpPr>
        <p:spPr>
          <a:xfrm>
            <a:off x="4778077" y="4100853"/>
            <a:ext cx="1522604" cy="1204909"/>
          </a:xfrm>
          <a:prstGeom prst="ellipse">
            <a:avLst/>
          </a:prstGeom>
          <a:solidFill>
            <a:srgbClr val="0072C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17229" fontAlgn="base">
              <a:lnSpc>
                <a:spcPts val="1979"/>
              </a:lnSpc>
              <a:spcBef>
                <a:spcPct val="0"/>
              </a:spcBef>
              <a:spcAft>
                <a:spcPct val="0"/>
              </a:spcAft>
            </a:pPr>
            <a:r>
              <a:rPr lang="en-US" sz="1400" kern="0" dirty="0">
                <a:ln w="3175">
                  <a:noFill/>
                </a:ln>
                <a:gradFill>
                  <a:gsLst>
                    <a:gs pos="0">
                      <a:srgbClr val="FFFFFF"/>
                    </a:gs>
                    <a:gs pos="100000">
                      <a:srgbClr val="FFFFFF"/>
                    </a:gs>
                  </a:gsLst>
                  <a:lin ang="0" scaled="1"/>
                </a:gradFill>
                <a:cs typeface="Arial" charset="0"/>
              </a:rPr>
              <a:t>Filtered Code Quality Data</a:t>
            </a:r>
            <a:endParaRPr lang="en-US" sz="1200" kern="0" dirty="0">
              <a:ln w="3175">
                <a:noFill/>
              </a:ln>
              <a:gradFill>
                <a:gsLst>
                  <a:gs pos="0">
                    <a:srgbClr val="FFFFFF"/>
                  </a:gs>
                  <a:gs pos="100000">
                    <a:srgbClr val="FFFFFF"/>
                  </a:gs>
                </a:gsLst>
                <a:lin ang="0" scaled="1"/>
              </a:gradFill>
              <a:cs typeface="Arial" charset="0"/>
            </a:endParaRPr>
          </a:p>
        </p:txBody>
      </p:sp>
      <p:cxnSp>
        <p:nvCxnSpPr>
          <p:cNvPr id="11" name="Straight Arrow Connector 10"/>
          <p:cNvCxnSpPr>
            <a:stCxn id="5" idx="4"/>
            <a:endCxn id="6" idx="3"/>
          </p:cNvCxnSpPr>
          <p:nvPr/>
        </p:nvCxnSpPr>
        <p:spPr>
          <a:xfrm>
            <a:off x="3816267" y="3119343"/>
            <a:ext cx="0" cy="1132435"/>
          </a:xfrm>
          <a:prstGeom prst="straightConnector1">
            <a:avLst/>
          </a:prstGeom>
          <a:solidFill>
            <a:schemeClr val="bg1"/>
          </a:solidFill>
          <a:ln w="19050">
            <a:solidFill>
              <a:schemeClr val="bg1">
                <a:lumMod val="6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sp>
        <p:nvSpPr>
          <p:cNvPr id="15" name="TextBox 14"/>
          <p:cNvSpPr txBox="1"/>
          <p:nvPr/>
        </p:nvSpPr>
        <p:spPr>
          <a:xfrm>
            <a:off x="1681733" y="1266361"/>
            <a:ext cx="2540229" cy="892552"/>
          </a:xfrm>
          <a:prstGeom prst="rect">
            <a:avLst/>
          </a:prstGeom>
          <a:noFill/>
        </p:spPr>
        <p:txBody>
          <a:bodyPr wrap="square" rtlCol="0">
            <a:spAutoFit/>
          </a:bodyPr>
          <a:lstStyle/>
          <a:p>
            <a:r>
              <a:rPr lang="en-US" sz="2000" dirty="0">
                <a:latin typeface="+mj-lt"/>
              </a:rPr>
              <a:t>Define the quality lens</a:t>
            </a:r>
          </a:p>
          <a:p>
            <a:r>
              <a:rPr lang="en-US" sz="1600" dirty="0" smtClean="0"/>
              <a:t>Choose rules and data relevant to your team</a:t>
            </a:r>
            <a:endParaRPr lang="en-US" sz="1600" dirty="0"/>
          </a:p>
        </p:txBody>
      </p:sp>
      <p:sp>
        <p:nvSpPr>
          <p:cNvPr id="16" name="Oval 15"/>
          <p:cNvSpPr/>
          <p:nvPr/>
        </p:nvSpPr>
        <p:spPr>
          <a:xfrm>
            <a:off x="9318023" y="2410420"/>
            <a:ext cx="1843366" cy="721320"/>
          </a:xfrm>
          <a:prstGeom prst="ellipse">
            <a:avLst/>
          </a:prstGeom>
          <a:solidFill>
            <a:srgbClr val="442359"/>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defTabSz="617229" fontAlgn="base">
              <a:lnSpc>
                <a:spcPts val="1979"/>
              </a:lnSpc>
              <a:spcBef>
                <a:spcPct val="0"/>
              </a:spcBef>
              <a:spcAft>
                <a:spcPct val="0"/>
              </a:spcAft>
            </a:pPr>
            <a:r>
              <a:rPr lang="en-US" sz="1600" b="1" kern="0" dirty="0">
                <a:ln w="3175">
                  <a:noFill/>
                </a:ln>
                <a:gradFill>
                  <a:gsLst>
                    <a:gs pos="0">
                      <a:srgbClr val="FFFFFF"/>
                    </a:gs>
                    <a:gs pos="100000">
                      <a:srgbClr val="FFFFFF"/>
                    </a:gs>
                  </a:gsLst>
                  <a:lin ang="0" scaled="1"/>
                </a:gradFill>
                <a:cs typeface="Arial" charset="0"/>
              </a:rPr>
              <a:t>Remediation</a:t>
            </a:r>
          </a:p>
          <a:p>
            <a:pPr algn="ctr" defTabSz="617229" fontAlgn="base">
              <a:lnSpc>
                <a:spcPts val="1979"/>
              </a:lnSpc>
              <a:spcBef>
                <a:spcPct val="0"/>
              </a:spcBef>
              <a:spcAft>
                <a:spcPct val="0"/>
              </a:spcAft>
            </a:pPr>
            <a:r>
              <a:rPr lang="en-US" sz="1600" b="1" kern="0" dirty="0">
                <a:ln w="3175">
                  <a:noFill/>
                </a:ln>
                <a:gradFill>
                  <a:gsLst>
                    <a:gs pos="0">
                      <a:srgbClr val="FFFFFF"/>
                    </a:gs>
                    <a:gs pos="100000">
                      <a:srgbClr val="FFFFFF"/>
                    </a:gs>
                  </a:gsLst>
                  <a:lin ang="0" scaled="1"/>
                </a:gradFill>
                <a:cs typeface="Arial" charset="0"/>
              </a:rPr>
              <a:t>Policy</a:t>
            </a:r>
          </a:p>
        </p:txBody>
      </p:sp>
      <p:sp>
        <p:nvSpPr>
          <p:cNvPr id="20" name="Oval 19"/>
          <p:cNvSpPr/>
          <p:nvPr/>
        </p:nvSpPr>
        <p:spPr>
          <a:xfrm>
            <a:off x="6510604" y="2432365"/>
            <a:ext cx="1134395" cy="645464"/>
          </a:xfrm>
          <a:prstGeom prst="ellipse">
            <a:avLst/>
          </a:prstGeom>
          <a:solidFill>
            <a:srgbClr val="442359"/>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17229" fontAlgn="base">
              <a:lnSpc>
                <a:spcPts val="1979"/>
              </a:lnSpc>
              <a:spcBef>
                <a:spcPct val="0"/>
              </a:spcBef>
              <a:spcAft>
                <a:spcPct val="0"/>
              </a:spcAft>
            </a:pPr>
            <a:r>
              <a:rPr lang="en-US" sz="1600" b="1" kern="0" dirty="0">
                <a:ln w="3175">
                  <a:noFill/>
                </a:ln>
                <a:gradFill>
                  <a:gsLst>
                    <a:gs pos="0">
                      <a:srgbClr val="FFFFFF"/>
                    </a:gs>
                    <a:gs pos="100000">
                      <a:srgbClr val="FFFFFF"/>
                    </a:gs>
                  </a:gsLst>
                  <a:lin ang="0" scaled="1"/>
                </a:gradFill>
                <a:cs typeface="Arial" charset="0"/>
              </a:rPr>
              <a:t>Baseline</a:t>
            </a:r>
          </a:p>
        </p:txBody>
      </p:sp>
      <p:sp>
        <p:nvSpPr>
          <p:cNvPr id="24" name="TextBox 23"/>
          <p:cNvSpPr txBox="1"/>
          <p:nvPr/>
        </p:nvSpPr>
        <p:spPr>
          <a:xfrm>
            <a:off x="10109109" y="1195484"/>
            <a:ext cx="2572774" cy="1200329"/>
          </a:xfrm>
          <a:prstGeom prst="rect">
            <a:avLst/>
          </a:prstGeom>
          <a:noFill/>
        </p:spPr>
        <p:txBody>
          <a:bodyPr wrap="square" rtlCol="0">
            <a:spAutoFit/>
          </a:bodyPr>
          <a:lstStyle/>
          <a:p>
            <a:r>
              <a:rPr lang="en-US" sz="2000" dirty="0" smtClean="0">
                <a:latin typeface="+mj-lt"/>
              </a:rPr>
              <a:t>Define</a:t>
            </a:r>
            <a:r>
              <a:rPr lang="en-US" sz="2000" dirty="0">
                <a:latin typeface="+mj-lt"/>
              </a:rPr>
              <a:t/>
            </a:r>
            <a:br>
              <a:rPr lang="en-US" sz="2000" dirty="0">
                <a:latin typeface="+mj-lt"/>
              </a:rPr>
            </a:br>
            <a:r>
              <a:rPr lang="en-US" sz="2000" dirty="0">
                <a:latin typeface="+mj-lt"/>
              </a:rPr>
              <a:t>Remediation </a:t>
            </a:r>
            <a:r>
              <a:rPr lang="en-US" sz="2000" dirty="0" smtClean="0">
                <a:latin typeface="+mj-lt"/>
              </a:rPr>
              <a:t>policy</a:t>
            </a:r>
            <a:endParaRPr lang="en-US" sz="1600" dirty="0"/>
          </a:p>
          <a:p>
            <a:pPr marL="174862" indent="-174862">
              <a:buFontTx/>
              <a:buChar char="-"/>
            </a:pPr>
            <a:r>
              <a:rPr lang="en-US" sz="1600" dirty="0"/>
              <a:t>Don’t make it worse</a:t>
            </a:r>
          </a:p>
          <a:p>
            <a:pPr marL="174862" indent="-174862">
              <a:buFontTx/>
              <a:buChar char="-"/>
            </a:pPr>
            <a:r>
              <a:rPr lang="en-US" sz="1600" dirty="0"/>
              <a:t>Clean-up as you go</a:t>
            </a:r>
          </a:p>
        </p:txBody>
      </p:sp>
      <p:sp>
        <p:nvSpPr>
          <p:cNvPr id="26" name="Oval 25"/>
          <p:cNvSpPr/>
          <p:nvPr/>
        </p:nvSpPr>
        <p:spPr>
          <a:xfrm>
            <a:off x="11129625" y="4323670"/>
            <a:ext cx="1136276" cy="759275"/>
          </a:xfrm>
          <a:prstGeom prst="ellipse">
            <a:avLst/>
          </a:prstGeom>
          <a:solidFill>
            <a:srgbClr val="0072C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17229" fontAlgn="base">
              <a:lnSpc>
                <a:spcPts val="1979"/>
              </a:lnSpc>
              <a:spcBef>
                <a:spcPct val="0"/>
              </a:spcBef>
              <a:spcAft>
                <a:spcPct val="0"/>
              </a:spcAft>
            </a:pPr>
            <a:r>
              <a:rPr lang="en-US" sz="1400" kern="0" dirty="0">
                <a:ln w="3175">
                  <a:noFill/>
                </a:ln>
                <a:gradFill>
                  <a:gsLst>
                    <a:gs pos="0">
                      <a:srgbClr val="FFFFFF"/>
                    </a:gs>
                    <a:gs pos="100000">
                      <a:srgbClr val="FFFFFF"/>
                    </a:gs>
                  </a:gsLst>
                  <a:lin ang="0" scaled="1"/>
                </a:gradFill>
                <a:cs typeface="Arial" charset="0"/>
              </a:rPr>
              <a:t>Issues to focus on</a:t>
            </a:r>
            <a:endParaRPr lang="en-US" sz="1200" kern="0" dirty="0">
              <a:ln w="3175">
                <a:noFill/>
              </a:ln>
              <a:gradFill>
                <a:gsLst>
                  <a:gs pos="0">
                    <a:srgbClr val="FFFFFF"/>
                  </a:gs>
                  <a:gs pos="100000">
                    <a:srgbClr val="FFFFFF"/>
                  </a:gs>
                </a:gsLst>
                <a:lin ang="0" scaled="1"/>
              </a:gradFill>
              <a:cs typeface="Arial" charset="0"/>
            </a:endParaRPr>
          </a:p>
        </p:txBody>
      </p:sp>
      <p:sp>
        <p:nvSpPr>
          <p:cNvPr id="27" name="TextBox 26"/>
          <p:cNvSpPr txBox="1"/>
          <p:nvPr/>
        </p:nvSpPr>
        <p:spPr>
          <a:xfrm>
            <a:off x="4414156" y="1195484"/>
            <a:ext cx="2020105" cy="892552"/>
          </a:xfrm>
          <a:prstGeom prst="rect">
            <a:avLst/>
          </a:prstGeom>
          <a:noFill/>
        </p:spPr>
        <p:txBody>
          <a:bodyPr wrap="none" rtlCol="0">
            <a:spAutoFit/>
          </a:bodyPr>
          <a:lstStyle/>
          <a:p>
            <a:r>
              <a:rPr lang="en-US" sz="2000" dirty="0">
                <a:latin typeface="+mj-lt"/>
              </a:rPr>
              <a:t>Define a baseline</a:t>
            </a:r>
          </a:p>
          <a:p>
            <a:r>
              <a:rPr lang="en-US" sz="1600" dirty="0"/>
              <a:t>- Last commit</a:t>
            </a:r>
          </a:p>
          <a:p>
            <a:r>
              <a:rPr lang="en-US" sz="1600" dirty="0"/>
              <a:t>- Specific version</a:t>
            </a:r>
          </a:p>
        </p:txBody>
      </p:sp>
      <p:cxnSp>
        <p:nvCxnSpPr>
          <p:cNvPr id="28" name="Straight Arrow Connector 27"/>
          <p:cNvCxnSpPr>
            <a:stCxn id="16" idx="4"/>
            <a:endCxn id="57" idx="3"/>
          </p:cNvCxnSpPr>
          <p:nvPr/>
        </p:nvCxnSpPr>
        <p:spPr>
          <a:xfrm flipH="1">
            <a:off x="10215986" y="3131740"/>
            <a:ext cx="23720" cy="1120038"/>
          </a:xfrm>
          <a:prstGeom prst="straightConnector1">
            <a:avLst/>
          </a:prstGeom>
          <a:solidFill>
            <a:schemeClr val="bg1"/>
          </a:solidFill>
          <a:ln w="19050">
            <a:solidFill>
              <a:schemeClr val="bg1">
                <a:lumMod val="6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sp>
        <p:nvSpPr>
          <p:cNvPr id="43" name="Oval 42"/>
          <p:cNvSpPr/>
          <p:nvPr/>
        </p:nvSpPr>
        <p:spPr>
          <a:xfrm>
            <a:off x="7873723" y="2427234"/>
            <a:ext cx="1342340" cy="696526"/>
          </a:xfrm>
          <a:prstGeom prst="ellipse">
            <a:avLst/>
          </a:prstGeom>
          <a:solidFill>
            <a:srgbClr val="442359"/>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defTabSz="617229" fontAlgn="base">
              <a:lnSpc>
                <a:spcPts val="1979"/>
              </a:lnSpc>
              <a:spcBef>
                <a:spcPct val="0"/>
              </a:spcBef>
              <a:spcAft>
                <a:spcPct val="0"/>
              </a:spcAft>
            </a:pPr>
            <a:r>
              <a:rPr lang="en-US" sz="1600" b="1" kern="0" dirty="0">
                <a:ln w="3175">
                  <a:noFill/>
                </a:ln>
                <a:gradFill>
                  <a:gsLst>
                    <a:gs pos="0">
                      <a:srgbClr val="FFFFFF"/>
                    </a:gs>
                    <a:gs pos="100000">
                      <a:srgbClr val="FFFFFF"/>
                    </a:gs>
                  </a:gsLst>
                  <a:lin ang="0" scaled="1"/>
                </a:gradFill>
                <a:cs typeface="Arial" charset="0"/>
              </a:rPr>
              <a:t>Quality Gates</a:t>
            </a:r>
          </a:p>
        </p:txBody>
      </p:sp>
      <p:cxnSp>
        <p:nvCxnSpPr>
          <p:cNvPr id="49" name="Elbow Connector 48"/>
          <p:cNvCxnSpPr>
            <a:stCxn id="7" idx="6"/>
            <a:endCxn id="26" idx="2"/>
          </p:cNvCxnSpPr>
          <p:nvPr/>
        </p:nvCxnSpPr>
        <p:spPr>
          <a:xfrm>
            <a:off x="6300681" y="4703308"/>
            <a:ext cx="4828944" cy="0"/>
          </a:xfrm>
          <a:prstGeom prst="straightConnector1">
            <a:avLst/>
          </a:prstGeom>
          <a:solidFill>
            <a:schemeClr val="bg1"/>
          </a:solidFill>
          <a:ln w="57150">
            <a:solidFill>
              <a:schemeClr val="bg1">
                <a:lumMod val="6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55" name="Straight Arrow Connector 54"/>
          <p:cNvCxnSpPr>
            <a:stCxn id="43" idx="4"/>
            <a:endCxn id="56" idx="3"/>
          </p:cNvCxnSpPr>
          <p:nvPr/>
        </p:nvCxnSpPr>
        <p:spPr>
          <a:xfrm>
            <a:off x="8544893" y="3123760"/>
            <a:ext cx="5362" cy="1128018"/>
          </a:xfrm>
          <a:prstGeom prst="straightConnector1">
            <a:avLst/>
          </a:prstGeom>
          <a:solidFill>
            <a:schemeClr val="bg1"/>
          </a:solidFill>
          <a:ln w="19050">
            <a:solidFill>
              <a:schemeClr val="bg1">
                <a:lumMod val="6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sp>
        <p:nvSpPr>
          <p:cNvPr id="73" name="TextBox 72"/>
          <p:cNvSpPr txBox="1"/>
          <p:nvPr/>
        </p:nvSpPr>
        <p:spPr>
          <a:xfrm>
            <a:off x="7154341" y="1224572"/>
            <a:ext cx="2464871" cy="707886"/>
          </a:xfrm>
          <a:prstGeom prst="rect">
            <a:avLst/>
          </a:prstGeom>
          <a:noFill/>
        </p:spPr>
        <p:txBody>
          <a:bodyPr wrap="square" rtlCol="0">
            <a:spAutoFit/>
          </a:bodyPr>
          <a:lstStyle/>
          <a:p>
            <a:r>
              <a:rPr lang="en-US" sz="2000" dirty="0">
                <a:latin typeface="+mj-lt"/>
              </a:rPr>
              <a:t>Define acceptable</a:t>
            </a:r>
            <a:br>
              <a:rPr lang="en-US" sz="2000" dirty="0">
                <a:latin typeface="+mj-lt"/>
              </a:rPr>
            </a:br>
            <a:r>
              <a:rPr lang="en-US" sz="2000" dirty="0" smtClean="0">
                <a:latin typeface="+mj-lt"/>
              </a:rPr>
              <a:t>thresholds</a:t>
            </a:r>
            <a:endParaRPr lang="en-US" sz="1600" dirty="0"/>
          </a:p>
        </p:txBody>
      </p:sp>
      <p:sp>
        <p:nvSpPr>
          <p:cNvPr id="47" name="Flowchart: Manual Operation 46"/>
          <p:cNvSpPr/>
          <p:nvPr/>
        </p:nvSpPr>
        <p:spPr>
          <a:xfrm rot="16200000">
            <a:off x="6497514" y="4223800"/>
            <a:ext cx="1160573" cy="984415"/>
          </a:xfrm>
          <a:prstGeom prst="flowChartManualOperati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836"/>
          </a:p>
        </p:txBody>
      </p:sp>
      <p:cxnSp>
        <p:nvCxnSpPr>
          <p:cNvPr id="46" name="Elbow Connector 45"/>
          <p:cNvCxnSpPr>
            <a:stCxn id="4" idx="6"/>
            <a:endCxn id="7" idx="2"/>
          </p:cNvCxnSpPr>
          <p:nvPr/>
        </p:nvCxnSpPr>
        <p:spPr>
          <a:xfrm>
            <a:off x="2891716" y="4703308"/>
            <a:ext cx="1886361" cy="0"/>
          </a:xfrm>
          <a:prstGeom prst="straightConnector1">
            <a:avLst/>
          </a:prstGeom>
          <a:solidFill>
            <a:schemeClr val="bg1"/>
          </a:solidFill>
          <a:ln w="57150">
            <a:solidFill>
              <a:schemeClr val="bg1">
                <a:lumMod val="6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sp>
        <p:nvSpPr>
          <p:cNvPr id="6" name="Flowchart: Manual Operation 5"/>
          <p:cNvSpPr/>
          <p:nvPr/>
        </p:nvSpPr>
        <p:spPr>
          <a:xfrm rot="16200000">
            <a:off x="3235980" y="4223800"/>
            <a:ext cx="1160573" cy="984415"/>
          </a:xfrm>
          <a:prstGeom prst="flowChartManualOperati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836"/>
          </a:p>
        </p:txBody>
      </p:sp>
      <p:cxnSp>
        <p:nvCxnSpPr>
          <p:cNvPr id="40" name="Straight Arrow Connector 39"/>
          <p:cNvCxnSpPr>
            <a:stCxn id="20" idx="4"/>
            <a:endCxn id="47" idx="3"/>
          </p:cNvCxnSpPr>
          <p:nvPr/>
        </p:nvCxnSpPr>
        <p:spPr>
          <a:xfrm flipH="1">
            <a:off x="7077801" y="3077829"/>
            <a:ext cx="1" cy="1173949"/>
          </a:xfrm>
          <a:prstGeom prst="straightConnector1">
            <a:avLst/>
          </a:prstGeom>
          <a:solidFill>
            <a:schemeClr val="bg1"/>
          </a:solidFill>
          <a:ln w="19050">
            <a:solidFill>
              <a:schemeClr val="bg1">
                <a:lumMod val="6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sp>
        <p:nvSpPr>
          <p:cNvPr id="56" name="Flowchart: Manual Operation 55"/>
          <p:cNvSpPr/>
          <p:nvPr/>
        </p:nvSpPr>
        <p:spPr>
          <a:xfrm rot="16200000">
            <a:off x="7969968" y="4223800"/>
            <a:ext cx="1160573" cy="984415"/>
          </a:xfrm>
          <a:prstGeom prst="flowChartManualOperati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836"/>
          </a:p>
        </p:txBody>
      </p:sp>
      <p:sp>
        <p:nvSpPr>
          <p:cNvPr id="57" name="Flowchart: Manual Operation 56"/>
          <p:cNvSpPr/>
          <p:nvPr/>
        </p:nvSpPr>
        <p:spPr>
          <a:xfrm rot="16200000">
            <a:off x="9635699" y="4223800"/>
            <a:ext cx="1160573" cy="984415"/>
          </a:xfrm>
          <a:prstGeom prst="flowChartManualOperati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836"/>
          </a:p>
        </p:txBody>
      </p:sp>
    </p:spTree>
    <p:extLst>
      <p:ext uri="{BB962C8B-B14F-4D97-AF65-F5344CB8AC3E}">
        <p14:creationId xmlns:p14="http://schemas.microsoft.com/office/powerpoint/2010/main" val="3580537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3"/>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95"/>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95" grpId="1"/>
      <p:bldP spid="93" grpId="0"/>
      <p:bldP spid="93" grpId="1"/>
      <p:bldP spid="4" grpId="0" animBg="1"/>
      <p:bldP spid="5" grpId="0" animBg="1"/>
      <p:bldP spid="7" grpId="0" animBg="1"/>
      <p:bldP spid="15" grpId="0"/>
      <p:bldP spid="16" grpId="0" animBg="1"/>
      <p:bldP spid="20" grpId="0" animBg="1"/>
      <p:bldP spid="24" grpId="0"/>
      <p:bldP spid="26" grpId="0" animBg="1"/>
      <p:bldP spid="27" grpId="0"/>
      <p:bldP spid="43" grpId="0" animBg="1"/>
      <p:bldP spid="73" grpId="0"/>
      <p:bldP spid="47" grpId="0" animBg="1"/>
      <p:bldP spid="6" grpId="0" animBg="1"/>
      <p:bldP spid="56" grpId="0" animBg="1"/>
      <p:bldP spid="5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9502" y="2201118"/>
            <a:ext cx="12217469" cy="3745195"/>
          </a:xfrm>
          <a:prstGeom prst="rect">
            <a:avLst/>
          </a:prstGeom>
        </p:spPr>
      </p:pic>
      <p:sp>
        <p:nvSpPr>
          <p:cNvPr id="12" name="Rectangle 11"/>
          <p:cNvSpPr/>
          <p:nvPr/>
        </p:nvSpPr>
        <p:spPr>
          <a:xfrm>
            <a:off x="0" y="0"/>
            <a:ext cx="12434711" cy="699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36"/>
          </a:p>
        </p:txBody>
      </p:sp>
      <p:sp>
        <p:nvSpPr>
          <p:cNvPr id="91" name="Rectangle 90"/>
          <p:cNvSpPr/>
          <p:nvPr/>
        </p:nvSpPr>
        <p:spPr>
          <a:xfrm>
            <a:off x="11162168" y="4034669"/>
            <a:ext cx="1372020" cy="734534"/>
          </a:xfrm>
          <a:prstGeom prst="rect">
            <a:avLst/>
          </a:prstGeom>
        </p:spPr>
        <p:txBody>
          <a:bodyPr wrap="none">
            <a:spAutoFit/>
          </a:bodyPr>
          <a:lstStyle/>
          <a:p>
            <a:r>
              <a:rPr lang="en-US" sz="2040" kern="0" dirty="0">
                <a:solidFill>
                  <a:srgbClr val="68217A"/>
                </a:solidFill>
                <a:latin typeface="Segoe UI Light"/>
              </a:rPr>
              <a:t>Prevent &amp;</a:t>
            </a:r>
            <a:br>
              <a:rPr lang="en-US" sz="2040" kern="0" dirty="0">
                <a:solidFill>
                  <a:srgbClr val="68217A"/>
                </a:solidFill>
                <a:latin typeface="Segoe UI Light"/>
              </a:rPr>
            </a:br>
            <a:r>
              <a:rPr lang="en-US" sz="2040" kern="0" dirty="0">
                <a:solidFill>
                  <a:srgbClr val="68217A"/>
                </a:solidFill>
                <a:latin typeface="Segoe UI Light"/>
              </a:rPr>
              <a:t>Remediate</a:t>
            </a:r>
            <a:endParaRPr lang="en-US" sz="2040" dirty="0"/>
          </a:p>
        </p:txBody>
      </p:sp>
      <p:sp>
        <p:nvSpPr>
          <p:cNvPr id="120" name="TextBox 119"/>
          <p:cNvSpPr txBox="1"/>
          <p:nvPr/>
        </p:nvSpPr>
        <p:spPr>
          <a:xfrm>
            <a:off x="5992281" y="742400"/>
            <a:ext cx="1556440" cy="384205"/>
          </a:xfrm>
          <a:prstGeom prst="rect">
            <a:avLst/>
          </a:prstGeom>
          <a:noFill/>
        </p:spPr>
        <p:txBody>
          <a:bodyPr wrap="none" lIns="0" tIns="0" rIns="0" bIns="0" rtlCol="0" anchor="ctr">
            <a:spAutoFit/>
          </a:bodyPr>
          <a:lstStyle>
            <a:defPPr>
              <a:defRPr lang="en-US"/>
            </a:defPPr>
            <a:lvl1pPr algn="ctr" defTabSz="914400">
              <a:defRPr sz="2000" spc="-60">
                <a:gradFill>
                  <a:gsLst>
                    <a:gs pos="0">
                      <a:schemeClr val="accent2"/>
                    </a:gs>
                    <a:gs pos="100000">
                      <a:schemeClr val="accent2"/>
                    </a:gs>
                  </a:gsLst>
                  <a:lin ang="5400000" scaled="0"/>
                </a:gradFill>
              </a:defRPr>
            </a:lvl1pPr>
          </a:lstStyle>
          <a:p>
            <a:pPr defTabSz="932597">
              <a:defRPr/>
            </a:pPr>
            <a:r>
              <a:rPr lang="en-US" sz="2448" kern="0" spc="0" dirty="0">
                <a:solidFill>
                  <a:srgbClr val="68217A"/>
                </a:solidFill>
                <a:latin typeface="Segoe UI Light"/>
              </a:rPr>
              <a:t>Understand</a:t>
            </a:r>
          </a:p>
        </p:txBody>
      </p:sp>
      <p:sp>
        <p:nvSpPr>
          <p:cNvPr id="121" name="Rectangle 120"/>
          <p:cNvSpPr/>
          <p:nvPr/>
        </p:nvSpPr>
        <p:spPr>
          <a:xfrm>
            <a:off x="8585766" y="2323846"/>
            <a:ext cx="1273926" cy="478376"/>
          </a:xfrm>
          <a:prstGeom prst="rect">
            <a:avLst/>
          </a:prstGeom>
        </p:spPr>
        <p:txBody>
          <a:bodyPr wrap="none">
            <a:spAutoFit/>
          </a:bodyPr>
          <a:lstStyle/>
          <a:p>
            <a:r>
              <a:rPr lang="en-US" sz="2448" kern="0" dirty="0">
                <a:solidFill>
                  <a:srgbClr val="68217A"/>
                </a:solidFill>
                <a:latin typeface="Segoe UI Light"/>
              </a:rPr>
              <a:t>Control </a:t>
            </a:r>
            <a:endParaRPr lang="en-US" sz="2448" dirty="0"/>
          </a:p>
        </p:txBody>
      </p:sp>
      <p:sp>
        <p:nvSpPr>
          <p:cNvPr id="122" name="Title 10"/>
          <p:cNvSpPr>
            <a:spLocks noGrp="1"/>
          </p:cNvSpPr>
          <p:nvPr>
            <p:ph type="title"/>
          </p:nvPr>
        </p:nvSpPr>
        <p:spPr/>
        <p:txBody>
          <a:bodyPr/>
          <a:lstStyle/>
          <a:p>
            <a:r>
              <a:rPr lang="en-US" dirty="0" smtClean="0"/>
              <a:t>ALM Workflow</a:t>
            </a:r>
            <a:endParaRPr lang="en-US" dirty="0"/>
          </a:p>
        </p:txBody>
      </p:sp>
      <p:sp>
        <p:nvSpPr>
          <p:cNvPr id="37" name="Left Brace 36"/>
          <p:cNvSpPr/>
          <p:nvPr/>
        </p:nvSpPr>
        <p:spPr>
          <a:xfrm rot="5400000">
            <a:off x="6617333" y="986275"/>
            <a:ext cx="175123" cy="4126770"/>
          </a:xfrm>
          <a:prstGeom prst="leftBrace">
            <a:avLst>
              <a:gd name="adj1" fmla="val 32691"/>
              <a:gd name="adj2" fmla="val 50000"/>
            </a:avLst>
          </a:prstGeom>
          <a:ln w="25400">
            <a:solidFill>
              <a:srgbClr val="905B9D"/>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836">
              <a:solidFill>
                <a:srgbClr val="CEB8D4"/>
              </a:solidFill>
            </a:endParaRPr>
          </a:p>
        </p:txBody>
      </p:sp>
      <p:sp>
        <p:nvSpPr>
          <p:cNvPr id="126" name="Rectangle 125"/>
          <p:cNvSpPr/>
          <p:nvPr/>
        </p:nvSpPr>
        <p:spPr>
          <a:xfrm>
            <a:off x="749171" y="2508526"/>
            <a:ext cx="1517484" cy="478376"/>
          </a:xfrm>
          <a:prstGeom prst="rect">
            <a:avLst/>
          </a:prstGeom>
        </p:spPr>
        <p:txBody>
          <a:bodyPr wrap="square">
            <a:spAutoFit/>
          </a:bodyPr>
          <a:lstStyle/>
          <a:p>
            <a:r>
              <a:rPr lang="en-US" sz="2448" kern="0" dirty="0">
                <a:solidFill>
                  <a:srgbClr val="68217A"/>
                </a:solidFill>
                <a:latin typeface="Segoe UI Light"/>
              </a:rPr>
              <a:t>Measure</a:t>
            </a:r>
            <a:endParaRPr lang="en-US" sz="2448" dirty="0"/>
          </a:p>
        </p:txBody>
      </p:sp>
      <p:grpSp>
        <p:nvGrpSpPr>
          <p:cNvPr id="143" name="Group 142"/>
          <p:cNvGrpSpPr/>
          <p:nvPr/>
        </p:nvGrpSpPr>
        <p:grpSpPr>
          <a:xfrm>
            <a:off x="2498081" y="2427329"/>
            <a:ext cx="7870242" cy="4118369"/>
            <a:chOff x="2448457" y="2379950"/>
            <a:chExt cx="7716624" cy="4037983"/>
          </a:xfrm>
        </p:grpSpPr>
        <p:sp>
          <p:nvSpPr>
            <p:cNvPr id="109" name="Oval 108"/>
            <p:cNvSpPr/>
            <p:nvPr/>
          </p:nvSpPr>
          <p:spPr>
            <a:xfrm>
              <a:off x="2448457" y="2379950"/>
              <a:ext cx="7716624" cy="4037983"/>
            </a:xfrm>
            <a:prstGeom prst="ellipse">
              <a:avLst/>
            </a:prstGeom>
            <a:noFill/>
            <a:ln w="101600">
              <a:solidFill>
                <a:srgbClr val="442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3" name="Freeform 10"/>
            <p:cNvSpPr>
              <a:spLocks noChangeAspect="1"/>
            </p:cNvSpPr>
            <p:nvPr/>
          </p:nvSpPr>
          <p:spPr bwMode="auto">
            <a:xfrm rot="19908013">
              <a:off x="8276521" y="5878578"/>
              <a:ext cx="248944" cy="392338"/>
            </a:xfrm>
            <a:custGeom>
              <a:avLst/>
              <a:gdLst>
                <a:gd name="T0" fmla="*/ 123 w 123"/>
                <a:gd name="T1" fmla="*/ 278 h 278"/>
                <a:gd name="T2" fmla="*/ 0 w 123"/>
                <a:gd name="T3" fmla="*/ 138 h 278"/>
                <a:gd name="T4" fmla="*/ 123 w 123"/>
                <a:gd name="T5" fmla="*/ 0 h 278"/>
                <a:gd name="T6" fmla="*/ 123 w 123"/>
                <a:gd name="T7" fmla="*/ 278 h 278"/>
              </a:gdLst>
              <a:ahLst/>
              <a:cxnLst>
                <a:cxn ang="0">
                  <a:pos x="T0" y="T1"/>
                </a:cxn>
                <a:cxn ang="0">
                  <a:pos x="T2" y="T3"/>
                </a:cxn>
                <a:cxn ang="0">
                  <a:pos x="T4" y="T5"/>
                </a:cxn>
                <a:cxn ang="0">
                  <a:pos x="T6" y="T7"/>
                </a:cxn>
              </a:cxnLst>
              <a:rect l="0" t="0" r="r" b="b"/>
              <a:pathLst>
                <a:path w="123" h="278">
                  <a:moveTo>
                    <a:pt x="123" y="278"/>
                  </a:moveTo>
                  <a:lnTo>
                    <a:pt x="0" y="138"/>
                  </a:lnTo>
                  <a:lnTo>
                    <a:pt x="123" y="0"/>
                  </a:lnTo>
                  <a:lnTo>
                    <a:pt x="123" y="278"/>
                  </a:lnTo>
                  <a:close/>
                </a:path>
              </a:pathLst>
            </a:custGeom>
            <a:solidFill>
              <a:schemeClr val="bg1"/>
            </a:solidFill>
            <a:ln w="25400" cap="flat" cmpd="sng" algn="ctr">
              <a:noFill/>
              <a:prstDash val="solid"/>
              <a:headEnd type="none" w="med" len="med"/>
              <a:tailEnd type="none" w="med" len="med"/>
            </a:ln>
            <a:effectLst/>
            <a:extLst/>
          </p:spPr>
          <p:txBody>
            <a:bodyPr vert="horz" wrap="square" lIns="205711" tIns="205711" rIns="68567" bIns="34283" numCol="1" rtlCol="0" anchor="t" anchorCtr="0" compatLnSpc="1">
              <a:prstTxWarp prst="textNoShape">
                <a:avLst/>
              </a:prstTxWarp>
            </a:bodyPr>
            <a:lstStyle/>
            <a:p>
              <a:pPr defTabSz="685513" fontAlgn="base">
                <a:spcBef>
                  <a:spcPct val="0"/>
                </a:spcBef>
                <a:spcAft>
                  <a:spcPct val="0"/>
                </a:spcAft>
                <a:defRPr/>
              </a:pPr>
              <a:endParaRPr lang="en-US" sz="2400" kern="0" dirty="0">
                <a:solidFill>
                  <a:srgbClr val="68217A"/>
                </a:solidFill>
                <a:latin typeface="Segoe UI Light"/>
              </a:endParaRPr>
            </a:p>
          </p:txBody>
        </p:sp>
        <p:sp>
          <p:nvSpPr>
            <p:cNvPr id="124" name="Freeform 10"/>
            <p:cNvSpPr>
              <a:spLocks noChangeAspect="1"/>
            </p:cNvSpPr>
            <p:nvPr/>
          </p:nvSpPr>
          <p:spPr bwMode="auto">
            <a:xfrm rot="13708477">
              <a:off x="9139763" y="2769605"/>
              <a:ext cx="173590" cy="562650"/>
            </a:xfrm>
            <a:custGeom>
              <a:avLst/>
              <a:gdLst>
                <a:gd name="T0" fmla="*/ 123 w 123"/>
                <a:gd name="T1" fmla="*/ 278 h 278"/>
                <a:gd name="T2" fmla="*/ 0 w 123"/>
                <a:gd name="T3" fmla="*/ 138 h 278"/>
                <a:gd name="T4" fmla="*/ 123 w 123"/>
                <a:gd name="T5" fmla="*/ 0 h 278"/>
                <a:gd name="T6" fmla="*/ 123 w 123"/>
                <a:gd name="T7" fmla="*/ 278 h 278"/>
              </a:gdLst>
              <a:ahLst/>
              <a:cxnLst>
                <a:cxn ang="0">
                  <a:pos x="T0" y="T1"/>
                </a:cxn>
                <a:cxn ang="0">
                  <a:pos x="T2" y="T3"/>
                </a:cxn>
                <a:cxn ang="0">
                  <a:pos x="T4" y="T5"/>
                </a:cxn>
                <a:cxn ang="0">
                  <a:pos x="T6" y="T7"/>
                </a:cxn>
              </a:cxnLst>
              <a:rect l="0" t="0" r="r" b="b"/>
              <a:pathLst>
                <a:path w="123" h="278">
                  <a:moveTo>
                    <a:pt x="123" y="278"/>
                  </a:moveTo>
                  <a:lnTo>
                    <a:pt x="0" y="138"/>
                  </a:lnTo>
                  <a:lnTo>
                    <a:pt x="123" y="0"/>
                  </a:lnTo>
                  <a:lnTo>
                    <a:pt x="123" y="278"/>
                  </a:lnTo>
                  <a:close/>
                </a:path>
              </a:pathLst>
            </a:custGeom>
            <a:solidFill>
              <a:schemeClr val="bg1"/>
            </a:solidFill>
            <a:ln w="25400" cap="flat" cmpd="sng" algn="ctr">
              <a:noFill/>
              <a:prstDash val="solid"/>
              <a:headEnd type="none" w="med" len="med"/>
              <a:tailEnd type="none" w="med" len="med"/>
            </a:ln>
            <a:effectLst/>
            <a:extLst/>
          </p:spPr>
          <p:txBody>
            <a:bodyPr vert="horz" wrap="square" lIns="205711" tIns="205711" rIns="68567" bIns="34283" numCol="1" rtlCol="0" anchor="t" anchorCtr="0" compatLnSpc="1">
              <a:prstTxWarp prst="textNoShape">
                <a:avLst/>
              </a:prstTxWarp>
            </a:bodyPr>
            <a:lstStyle/>
            <a:p>
              <a:pPr defTabSz="685513" fontAlgn="base">
                <a:spcBef>
                  <a:spcPct val="0"/>
                </a:spcBef>
                <a:spcAft>
                  <a:spcPct val="0"/>
                </a:spcAft>
                <a:defRPr/>
              </a:pPr>
              <a:endParaRPr lang="en-US" sz="2400" kern="0" dirty="0">
                <a:solidFill>
                  <a:srgbClr val="68217A"/>
                </a:solidFill>
                <a:latin typeface="Segoe UI Light"/>
              </a:endParaRPr>
            </a:p>
          </p:txBody>
        </p:sp>
        <p:sp>
          <p:nvSpPr>
            <p:cNvPr id="125" name="Freeform 10"/>
            <p:cNvSpPr>
              <a:spLocks noChangeAspect="1"/>
            </p:cNvSpPr>
            <p:nvPr/>
          </p:nvSpPr>
          <p:spPr bwMode="auto">
            <a:xfrm rot="8693186">
              <a:off x="3175025" y="2934173"/>
              <a:ext cx="248944" cy="392338"/>
            </a:xfrm>
            <a:custGeom>
              <a:avLst/>
              <a:gdLst>
                <a:gd name="T0" fmla="*/ 123 w 123"/>
                <a:gd name="T1" fmla="*/ 278 h 278"/>
                <a:gd name="T2" fmla="*/ 0 w 123"/>
                <a:gd name="T3" fmla="*/ 138 h 278"/>
                <a:gd name="T4" fmla="*/ 123 w 123"/>
                <a:gd name="T5" fmla="*/ 0 h 278"/>
                <a:gd name="T6" fmla="*/ 123 w 123"/>
                <a:gd name="T7" fmla="*/ 278 h 278"/>
              </a:gdLst>
              <a:ahLst/>
              <a:cxnLst>
                <a:cxn ang="0">
                  <a:pos x="T0" y="T1"/>
                </a:cxn>
                <a:cxn ang="0">
                  <a:pos x="T2" y="T3"/>
                </a:cxn>
                <a:cxn ang="0">
                  <a:pos x="T4" y="T5"/>
                </a:cxn>
                <a:cxn ang="0">
                  <a:pos x="T6" y="T7"/>
                </a:cxn>
              </a:cxnLst>
              <a:rect l="0" t="0" r="r" b="b"/>
              <a:pathLst>
                <a:path w="123" h="278">
                  <a:moveTo>
                    <a:pt x="123" y="278"/>
                  </a:moveTo>
                  <a:lnTo>
                    <a:pt x="0" y="138"/>
                  </a:lnTo>
                  <a:lnTo>
                    <a:pt x="123" y="0"/>
                  </a:lnTo>
                  <a:lnTo>
                    <a:pt x="123" y="278"/>
                  </a:lnTo>
                  <a:close/>
                </a:path>
              </a:pathLst>
            </a:custGeom>
            <a:solidFill>
              <a:schemeClr val="bg1"/>
            </a:solidFill>
            <a:ln w="25400" cap="flat" cmpd="sng" algn="ctr">
              <a:noFill/>
              <a:prstDash val="solid"/>
              <a:headEnd type="none" w="med" len="med"/>
              <a:tailEnd type="none" w="med" len="med"/>
            </a:ln>
            <a:effectLst/>
            <a:extLst/>
          </p:spPr>
          <p:txBody>
            <a:bodyPr vert="horz" wrap="square" lIns="205711" tIns="205711" rIns="68567" bIns="34283" numCol="1" rtlCol="0" anchor="t" anchorCtr="0" compatLnSpc="1">
              <a:prstTxWarp prst="textNoShape">
                <a:avLst/>
              </a:prstTxWarp>
            </a:bodyPr>
            <a:lstStyle/>
            <a:p>
              <a:pPr defTabSz="685513" fontAlgn="base">
                <a:spcBef>
                  <a:spcPct val="0"/>
                </a:spcBef>
                <a:spcAft>
                  <a:spcPct val="0"/>
                </a:spcAft>
                <a:defRPr/>
              </a:pPr>
              <a:endParaRPr lang="en-US" sz="2400" kern="0" dirty="0">
                <a:solidFill>
                  <a:srgbClr val="68217A"/>
                </a:solidFill>
                <a:latin typeface="Segoe UI Light"/>
              </a:endParaRPr>
            </a:p>
          </p:txBody>
        </p:sp>
        <p:sp>
          <p:nvSpPr>
            <p:cNvPr id="128" name="Freeform 10"/>
            <p:cNvSpPr>
              <a:spLocks/>
            </p:cNvSpPr>
            <p:nvPr/>
          </p:nvSpPr>
          <p:spPr bwMode="auto">
            <a:xfrm rot="19908013">
              <a:off x="8339923" y="5916409"/>
              <a:ext cx="190976" cy="300979"/>
            </a:xfrm>
            <a:custGeom>
              <a:avLst/>
              <a:gdLst>
                <a:gd name="T0" fmla="*/ 123 w 123"/>
                <a:gd name="T1" fmla="*/ 278 h 278"/>
                <a:gd name="T2" fmla="*/ 0 w 123"/>
                <a:gd name="T3" fmla="*/ 138 h 278"/>
                <a:gd name="T4" fmla="*/ 123 w 123"/>
                <a:gd name="T5" fmla="*/ 0 h 278"/>
                <a:gd name="T6" fmla="*/ 123 w 123"/>
                <a:gd name="T7" fmla="*/ 278 h 278"/>
              </a:gdLst>
              <a:ahLst/>
              <a:cxnLst>
                <a:cxn ang="0">
                  <a:pos x="T0" y="T1"/>
                </a:cxn>
                <a:cxn ang="0">
                  <a:pos x="T2" y="T3"/>
                </a:cxn>
                <a:cxn ang="0">
                  <a:pos x="T4" y="T5"/>
                </a:cxn>
                <a:cxn ang="0">
                  <a:pos x="T6" y="T7"/>
                </a:cxn>
              </a:cxnLst>
              <a:rect l="0" t="0" r="r" b="b"/>
              <a:pathLst>
                <a:path w="123" h="278">
                  <a:moveTo>
                    <a:pt x="123" y="278"/>
                  </a:moveTo>
                  <a:lnTo>
                    <a:pt x="0" y="138"/>
                  </a:lnTo>
                  <a:lnTo>
                    <a:pt x="123" y="0"/>
                  </a:lnTo>
                  <a:lnTo>
                    <a:pt x="123" y="278"/>
                  </a:lnTo>
                  <a:close/>
                </a:path>
              </a:pathLst>
            </a:custGeom>
            <a:solidFill>
              <a:srgbClr val="442359"/>
            </a:solidFill>
            <a:ln w="25400" cap="flat" cmpd="sng" algn="ctr">
              <a:noFill/>
              <a:prstDash val="solid"/>
              <a:headEnd type="none" w="med" len="med"/>
              <a:tailEnd type="none" w="med" len="med"/>
            </a:ln>
            <a:effectLst/>
            <a:extLst/>
          </p:spPr>
          <p:txBody>
            <a:bodyPr vert="horz" wrap="square" lIns="205711" tIns="205711" rIns="68567" bIns="34283" numCol="1" rtlCol="0" anchor="t" anchorCtr="0" compatLnSpc="1">
              <a:prstTxWarp prst="textNoShape">
                <a:avLst/>
              </a:prstTxWarp>
            </a:bodyPr>
            <a:lstStyle/>
            <a:p>
              <a:pPr defTabSz="685513" fontAlgn="base">
                <a:spcBef>
                  <a:spcPct val="0"/>
                </a:spcBef>
                <a:spcAft>
                  <a:spcPct val="0"/>
                </a:spcAft>
                <a:defRPr/>
              </a:pPr>
              <a:endParaRPr lang="en-US" sz="2400" kern="0" dirty="0">
                <a:solidFill>
                  <a:srgbClr val="68217A"/>
                </a:solidFill>
                <a:latin typeface="Segoe UI Light"/>
              </a:endParaRPr>
            </a:p>
          </p:txBody>
        </p:sp>
        <p:sp>
          <p:nvSpPr>
            <p:cNvPr id="129" name="Freeform 10"/>
            <p:cNvSpPr>
              <a:spLocks/>
            </p:cNvSpPr>
            <p:nvPr/>
          </p:nvSpPr>
          <p:spPr bwMode="auto">
            <a:xfrm rot="13708477">
              <a:off x="9133654" y="2816571"/>
              <a:ext cx="133168" cy="431633"/>
            </a:xfrm>
            <a:custGeom>
              <a:avLst/>
              <a:gdLst>
                <a:gd name="T0" fmla="*/ 123 w 123"/>
                <a:gd name="T1" fmla="*/ 278 h 278"/>
                <a:gd name="T2" fmla="*/ 0 w 123"/>
                <a:gd name="T3" fmla="*/ 138 h 278"/>
                <a:gd name="T4" fmla="*/ 123 w 123"/>
                <a:gd name="T5" fmla="*/ 0 h 278"/>
                <a:gd name="T6" fmla="*/ 123 w 123"/>
                <a:gd name="T7" fmla="*/ 278 h 278"/>
              </a:gdLst>
              <a:ahLst/>
              <a:cxnLst>
                <a:cxn ang="0">
                  <a:pos x="T0" y="T1"/>
                </a:cxn>
                <a:cxn ang="0">
                  <a:pos x="T2" y="T3"/>
                </a:cxn>
                <a:cxn ang="0">
                  <a:pos x="T4" y="T5"/>
                </a:cxn>
                <a:cxn ang="0">
                  <a:pos x="T6" y="T7"/>
                </a:cxn>
              </a:cxnLst>
              <a:rect l="0" t="0" r="r" b="b"/>
              <a:pathLst>
                <a:path w="123" h="278">
                  <a:moveTo>
                    <a:pt x="123" y="278"/>
                  </a:moveTo>
                  <a:lnTo>
                    <a:pt x="0" y="138"/>
                  </a:lnTo>
                  <a:lnTo>
                    <a:pt x="123" y="0"/>
                  </a:lnTo>
                  <a:lnTo>
                    <a:pt x="123" y="278"/>
                  </a:lnTo>
                  <a:close/>
                </a:path>
              </a:pathLst>
            </a:custGeom>
            <a:solidFill>
              <a:srgbClr val="442359"/>
            </a:solidFill>
            <a:ln w="25400" cap="flat" cmpd="sng" algn="ctr">
              <a:noFill/>
              <a:prstDash val="solid"/>
              <a:headEnd type="none" w="med" len="med"/>
              <a:tailEnd type="none" w="med" len="med"/>
            </a:ln>
            <a:effectLst/>
            <a:extLst/>
          </p:spPr>
          <p:txBody>
            <a:bodyPr vert="horz" wrap="square" lIns="205711" tIns="205711" rIns="68567" bIns="34283" numCol="1" rtlCol="0" anchor="t" anchorCtr="0" compatLnSpc="1">
              <a:prstTxWarp prst="textNoShape">
                <a:avLst/>
              </a:prstTxWarp>
            </a:bodyPr>
            <a:lstStyle/>
            <a:p>
              <a:pPr defTabSz="685513" fontAlgn="base">
                <a:spcBef>
                  <a:spcPct val="0"/>
                </a:spcBef>
                <a:spcAft>
                  <a:spcPct val="0"/>
                </a:spcAft>
                <a:defRPr/>
              </a:pPr>
              <a:endParaRPr lang="en-US" sz="2400" kern="0" dirty="0">
                <a:solidFill>
                  <a:srgbClr val="68217A"/>
                </a:solidFill>
                <a:latin typeface="Segoe UI Light"/>
              </a:endParaRPr>
            </a:p>
          </p:txBody>
        </p:sp>
        <p:sp>
          <p:nvSpPr>
            <p:cNvPr id="131" name="Freeform 10"/>
            <p:cNvSpPr>
              <a:spLocks/>
            </p:cNvSpPr>
            <p:nvPr/>
          </p:nvSpPr>
          <p:spPr bwMode="auto">
            <a:xfrm rot="8693186">
              <a:off x="3175792" y="3000496"/>
              <a:ext cx="190976" cy="300979"/>
            </a:xfrm>
            <a:custGeom>
              <a:avLst/>
              <a:gdLst>
                <a:gd name="T0" fmla="*/ 123 w 123"/>
                <a:gd name="T1" fmla="*/ 278 h 278"/>
                <a:gd name="T2" fmla="*/ 0 w 123"/>
                <a:gd name="T3" fmla="*/ 138 h 278"/>
                <a:gd name="T4" fmla="*/ 123 w 123"/>
                <a:gd name="T5" fmla="*/ 0 h 278"/>
                <a:gd name="T6" fmla="*/ 123 w 123"/>
                <a:gd name="T7" fmla="*/ 278 h 278"/>
              </a:gdLst>
              <a:ahLst/>
              <a:cxnLst>
                <a:cxn ang="0">
                  <a:pos x="T0" y="T1"/>
                </a:cxn>
                <a:cxn ang="0">
                  <a:pos x="T2" y="T3"/>
                </a:cxn>
                <a:cxn ang="0">
                  <a:pos x="T4" y="T5"/>
                </a:cxn>
                <a:cxn ang="0">
                  <a:pos x="T6" y="T7"/>
                </a:cxn>
              </a:cxnLst>
              <a:rect l="0" t="0" r="r" b="b"/>
              <a:pathLst>
                <a:path w="123" h="278">
                  <a:moveTo>
                    <a:pt x="123" y="278"/>
                  </a:moveTo>
                  <a:lnTo>
                    <a:pt x="0" y="138"/>
                  </a:lnTo>
                  <a:lnTo>
                    <a:pt x="123" y="0"/>
                  </a:lnTo>
                  <a:lnTo>
                    <a:pt x="123" y="278"/>
                  </a:lnTo>
                  <a:close/>
                </a:path>
              </a:pathLst>
            </a:custGeom>
            <a:solidFill>
              <a:srgbClr val="442359"/>
            </a:solidFill>
            <a:ln w="25400" cap="flat" cmpd="sng" algn="ctr">
              <a:noFill/>
              <a:prstDash val="solid"/>
              <a:headEnd type="none" w="med" len="med"/>
              <a:tailEnd type="none" w="med" len="med"/>
            </a:ln>
            <a:effectLst/>
            <a:extLst/>
          </p:spPr>
          <p:txBody>
            <a:bodyPr vert="horz" wrap="square" lIns="205711" tIns="205711" rIns="68567" bIns="34283" numCol="1" rtlCol="0" anchor="t" anchorCtr="0" compatLnSpc="1">
              <a:prstTxWarp prst="textNoShape">
                <a:avLst/>
              </a:prstTxWarp>
            </a:bodyPr>
            <a:lstStyle/>
            <a:p>
              <a:pPr defTabSz="685513" fontAlgn="base">
                <a:spcBef>
                  <a:spcPct val="0"/>
                </a:spcBef>
                <a:spcAft>
                  <a:spcPct val="0"/>
                </a:spcAft>
                <a:defRPr/>
              </a:pPr>
              <a:endParaRPr lang="en-US" sz="2400" kern="0" dirty="0">
                <a:solidFill>
                  <a:srgbClr val="68217A"/>
                </a:solidFill>
                <a:latin typeface="Segoe UI Light"/>
              </a:endParaRPr>
            </a:p>
          </p:txBody>
        </p:sp>
      </p:grpSp>
      <p:grpSp>
        <p:nvGrpSpPr>
          <p:cNvPr id="142" name="Group 141"/>
          <p:cNvGrpSpPr/>
          <p:nvPr/>
        </p:nvGrpSpPr>
        <p:grpSpPr>
          <a:xfrm>
            <a:off x="9168240" y="3275173"/>
            <a:ext cx="2058281" cy="2366514"/>
            <a:chOff x="8988424" y="3211246"/>
            <a:chExt cx="2018106" cy="2320322"/>
          </a:xfrm>
        </p:grpSpPr>
        <p:grpSp>
          <p:nvGrpSpPr>
            <p:cNvPr id="13" name="Group 12"/>
            <p:cNvGrpSpPr/>
            <p:nvPr/>
          </p:nvGrpSpPr>
          <p:grpSpPr>
            <a:xfrm>
              <a:off x="9806794" y="3211246"/>
              <a:ext cx="1199736" cy="872803"/>
              <a:chOff x="10430900" y="1628393"/>
              <a:chExt cx="1932271" cy="1405720"/>
            </a:xfrm>
          </p:grpSpPr>
          <p:sp>
            <p:nvSpPr>
              <p:cNvPr id="87" name="Rectangle 86"/>
              <p:cNvSpPr/>
              <p:nvPr/>
            </p:nvSpPr>
            <p:spPr>
              <a:xfrm>
                <a:off x="10459240" y="1982197"/>
                <a:ext cx="1894616" cy="1051916"/>
              </a:xfrm>
              <a:prstGeom prst="rect">
                <a:avLst/>
              </a:prstGeom>
              <a:solidFill>
                <a:schemeClr val="bg1"/>
              </a:solidFill>
              <a:ln w="28575">
                <a:solidFill>
                  <a:srgbClr val="442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8" name="Freeform 12"/>
              <p:cNvSpPr>
                <a:spLocks/>
              </p:cNvSpPr>
              <p:nvPr/>
            </p:nvSpPr>
            <p:spPr bwMode="auto">
              <a:xfrm>
                <a:off x="10430900" y="1628393"/>
                <a:ext cx="1932271" cy="353804"/>
              </a:xfrm>
              <a:custGeom>
                <a:avLst/>
                <a:gdLst>
                  <a:gd name="T0" fmla="*/ 601 w 601"/>
                  <a:gd name="T1" fmla="*/ 173 h 173"/>
                  <a:gd name="T2" fmla="*/ 601 w 601"/>
                  <a:gd name="T3" fmla="*/ 55 h 173"/>
                  <a:gd name="T4" fmla="*/ 546 w 601"/>
                  <a:gd name="T5" fmla="*/ 0 h 173"/>
                  <a:gd name="T6" fmla="*/ 55 w 601"/>
                  <a:gd name="T7" fmla="*/ 0 h 173"/>
                  <a:gd name="T8" fmla="*/ 0 w 601"/>
                  <a:gd name="T9" fmla="*/ 55 h 173"/>
                  <a:gd name="T10" fmla="*/ 0 w 601"/>
                  <a:gd name="T11" fmla="*/ 173 h 173"/>
                  <a:gd name="T12" fmla="*/ 601 w 601"/>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601" h="173">
                    <a:moveTo>
                      <a:pt x="601" y="173"/>
                    </a:moveTo>
                    <a:cubicBezTo>
                      <a:pt x="601" y="55"/>
                      <a:pt x="601" y="55"/>
                      <a:pt x="601" y="55"/>
                    </a:cubicBezTo>
                    <a:cubicBezTo>
                      <a:pt x="601" y="25"/>
                      <a:pt x="576" y="0"/>
                      <a:pt x="546" y="0"/>
                    </a:cubicBezTo>
                    <a:cubicBezTo>
                      <a:pt x="55" y="0"/>
                      <a:pt x="55" y="0"/>
                      <a:pt x="55" y="0"/>
                    </a:cubicBezTo>
                    <a:cubicBezTo>
                      <a:pt x="25" y="0"/>
                      <a:pt x="0" y="25"/>
                      <a:pt x="0" y="55"/>
                    </a:cubicBezTo>
                    <a:cubicBezTo>
                      <a:pt x="0" y="173"/>
                      <a:pt x="0" y="173"/>
                      <a:pt x="0" y="173"/>
                    </a:cubicBezTo>
                    <a:lnTo>
                      <a:pt x="601" y="173"/>
                    </a:lnTo>
                    <a:close/>
                  </a:path>
                </a:pathLst>
              </a:custGeom>
              <a:solidFill>
                <a:srgbClr val="442359"/>
              </a:solidFill>
              <a:ln>
                <a:noFill/>
              </a:ln>
              <a:extLst/>
            </p:spPr>
            <p:txBody>
              <a:bodyPr vert="horz" wrap="square" lIns="68570" tIns="0" rIns="68570" bIns="0" numCol="1" anchor="ctr" anchorCtr="0" compatLnSpc="1">
                <a:prstTxWarp prst="textNoShape">
                  <a:avLst/>
                </a:prstTxWarp>
              </a:bodyPr>
              <a:lstStyle/>
              <a:p>
                <a:pPr algn="ctr" defTabSz="932597">
                  <a:defRPr/>
                </a:pPr>
                <a:r>
                  <a:rPr lang="en-US" sz="1020" b="1" kern="0" dirty="0">
                    <a:solidFill>
                      <a:srgbClr val="FFFFFF"/>
                    </a:solidFill>
                  </a:rPr>
                  <a:t>IDE</a:t>
                </a:r>
              </a:p>
            </p:txBody>
          </p:sp>
          <p:pic>
            <p:nvPicPr>
              <p:cNvPr id="89" name="Picture 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9752" y="2064215"/>
                <a:ext cx="837869" cy="866762"/>
              </a:xfrm>
              <a:prstGeom prst="rect">
                <a:avLst/>
              </a:prstGeom>
            </p:spPr>
          </p:pic>
        </p:grpSp>
        <p:sp>
          <p:nvSpPr>
            <p:cNvPr id="105" name="Freeform 12"/>
            <p:cNvSpPr>
              <a:spLocks/>
            </p:cNvSpPr>
            <p:nvPr/>
          </p:nvSpPr>
          <p:spPr bwMode="auto">
            <a:xfrm>
              <a:off x="9768565" y="4537040"/>
              <a:ext cx="1224909" cy="320906"/>
            </a:xfrm>
            <a:custGeom>
              <a:avLst/>
              <a:gdLst>
                <a:gd name="T0" fmla="*/ 601 w 601"/>
                <a:gd name="T1" fmla="*/ 173 h 173"/>
                <a:gd name="T2" fmla="*/ 601 w 601"/>
                <a:gd name="T3" fmla="*/ 55 h 173"/>
                <a:gd name="T4" fmla="*/ 546 w 601"/>
                <a:gd name="T5" fmla="*/ 0 h 173"/>
                <a:gd name="T6" fmla="*/ 55 w 601"/>
                <a:gd name="T7" fmla="*/ 0 h 173"/>
                <a:gd name="T8" fmla="*/ 0 w 601"/>
                <a:gd name="T9" fmla="*/ 55 h 173"/>
                <a:gd name="T10" fmla="*/ 0 w 601"/>
                <a:gd name="T11" fmla="*/ 173 h 173"/>
                <a:gd name="T12" fmla="*/ 601 w 601"/>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601" h="173">
                  <a:moveTo>
                    <a:pt x="601" y="173"/>
                  </a:moveTo>
                  <a:cubicBezTo>
                    <a:pt x="601" y="55"/>
                    <a:pt x="601" y="55"/>
                    <a:pt x="601" y="55"/>
                  </a:cubicBezTo>
                  <a:cubicBezTo>
                    <a:pt x="601" y="25"/>
                    <a:pt x="576" y="0"/>
                    <a:pt x="546" y="0"/>
                  </a:cubicBezTo>
                  <a:cubicBezTo>
                    <a:pt x="55" y="0"/>
                    <a:pt x="55" y="0"/>
                    <a:pt x="55" y="0"/>
                  </a:cubicBezTo>
                  <a:cubicBezTo>
                    <a:pt x="25" y="0"/>
                    <a:pt x="0" y="25"/>
                    <a:pt x="0" y="55"/>
                  </a:cubicBezTo>
                  <a:cubicBezTo>
                    <a:pt x="0" y="173"/>
                    <a:pt x="0" y="173"/>
                    <a:pt x="0" y="173"/>
                  </a:cubicBezTo>
                  <a:lnTo>
                    <a:pt x="601" y="173"/>
                  </a:lnTo>
                  <a:close/>
                </a:path>
              </a:pathLst>
            </a:custGeom>
            <a:solidFill>
              <a:srgbClr val="442359"/>
            </a:solidFill>
            <a:ln>
              <a:noFill/>
            </a:ln>
            <a:extLst/>
          </p:spPr>
          <p:txBody>
            <a:bodyPr vert="horz" wrap="square" lIns="68570" tIns="0" rIns="68570" bIns="0" numCol="1" anchor="ctr" anchorCtr="0" compatLnSpc="1">
              <a:prstTxWarp prst="textNoShape">
                <a:avLst/>
              </a:prstTxWarp>
            </a:bodyPr>
            <a:lstStyle/>
            <a:p>
              <a:pPr algn="ctr" defTabSz="932597">
                <a:defRPr/>
              </a:pPr>
              <a:r>
                <a:rPr lang="en-US" sz="918" b="1" kern="0" dirty="0">
                  <a:solidFill>
                    <a:srgbClr val="FFFFFF"/>
                  </a:solidFill>
                </a:rPr>
                <a:t>Web based </a:t>
              </a:r>
              <a:br>
                <a:rPr lang="en-US" sz="918" b="1" kern="0" dirty="0">
                  <a:solidFill>
                    <a:srgbClr val="FFFFFF"/>
                  </a:solidFill>
                </a:rPr>
              </a:br>
              <a:r>
                <a:rPr lang="en-US" sz="918" b="1" kern="0" dirty="0">
                  <a:solidFill>
                    <a:srgbClr val="FFFFFF"/>
                  </a:solidFill>
                </a:rPr>
                <a:t>experience</a:t>
              </a:r>
            </a:p>
          </p:txBody>
        </p:sp>
        <p:sp>
          <p:nvSpPr>
            <p:cNvPr id="106" name="Rectangle 105"/>
            <p:cNvSpPr/>
            <p:nvPr/>
          </p:nvSpPr>
          <p:spPr>
            <a:xfrm>
              <a:off x="9780757" y="4846314"/>
              <a:ext cx="1194308" cy="685254"/>
            </a:xfrm>
            <a:prstGeom prst="rect">
              <a:avLst/>
            </a:prstGeom>
            <a:solidFill>
              <a:schemeClr val="bg1"/>
            </a:solidFill>
            <a:ln w="28575">
              <a:solidFill>
                <a:srgbClr val="442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10" name="Picture 10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6004" y="4919857"/>
              <a:ext cx="520228" cy="538167"/>
            </a:xfrm>
            <a:prstGeom prst="rect">
              <a:avLst/>
            </a:prstGeom>
          </p:spPr>
        </p:pic>
        <p:sp>
          <p:nvSpPr>
            <p:cNvPr id="34" name="TextBox 33"/>
            <p:cNvSpPr txBox="1"/>
            <p:nvPr/>
          </p:nvSpPr>
          <p:spPr>
            <a:xfrm>
              <a:off x="10351907" y="4833700"/>
              <a:ext cx="630429" cy="657359"/>
            </a:xfrm>
            <a:prstGeom prst="rect">
              <a:avLst/>
            </a:prstGeom>
            <a:noFill/>
          </p:spPr>
          <p:txBody>
            <a:bodyPr wrap="none" rtlCol="0">
              <a:spAutoFit/>
            </a:bodyPr>
            <a:lstStyle/>
            <a:p>
              <a:r>
                <a:rPr lang="fr-FR" sz="1836" dirty="0"/>
                <a:t>TFS</a:t>
              </a:r>
            </a:p>
            <a:p>
              <a:r>
                <a:rPr lang="fr-FR" sz="1836" dirty="0"/>
                <a:t>VSO</a:t>
              </a:r>
            </a:p>
          </p:txBody>
        </p:sp>
        <p:sp>
          <p:nvSpPr>
            <p:cNvPr id="35" name="Rectangle 34"/>
            <p:cNvSpPr/>
            <p:nvPr/>
          </p:nvSpPr>
          <p:spPr>
            <a:xfrm>
              <a:off x="10414885" y="3521449"/>
              <a:ext cx="452496" cy="374846"/>
            </a:xfrm>
            <a:prstGeom prst="rect">
              <a:avLst/>
            </a:prstGeom>
          </p:spPr>
          <p:txBody>
            <a:bodyPr wrap="none">
              <a:spAutoFit/>
            </a:bodyPr>
            <a:lstStyle/>
            <a:p>
              <a:r>
                <a:rPr lang="fr-FR" sz="1836" dirty="0"/>
                <a:t>VS</a:t>
              </a:r>
            </a:p>
          </p:txBody>
        </p:sp>
        <p:sp>
          <p:nvSpPr>
            <p:cNvPr id="38" name="Oval 37"/>
            <p:cNvSpPr/>
            <p:nvPr/>
          </p:nvSpPr>
          <p:spPr>
            <a:xfrm>
              <a:off x="9145981" y="3581194"/>
              <a:ext cx="232232" cy="1420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36"/>
            </a:p>
          </p:txBody>
        </p:sp>
        <p:cxnSp>
          <p:nvCxnSpPr>
            <p:cNvPr id="133" name="Elbow Connector 132"/>
            <p:cNvCxnSpPr>
              <a:endCxn id="89" idx="1"/>
            </p:cNvCxnSpPr>
            <p:nvPr/>
          </p:nvCxnSpPr>
          <p:spPr>
            <a:xfrm flipV="1">
              <a:off x="8988424" y="3750929"/>
              <a:ext cx="861119" cy="595903"/>
            </a:xfrm>
            <a:prstGeom prst="bentConnector3">
              <a:avLst>
                <a:gd name="adj1" fmla="val 47918"/>
              </a:avLst>
            </a:prstGeom>
            <a:ln w="28575">
              <a:solidFill>
                <a:srgbClr val="A6A6A6"/>
              </a:solidFill>
              <a:tailEnd type="triangle"/>
            </a:ln>
          </p:spPr>
          <p:style>
            <a:lnRef idx="1">
              <a:schemeClr val="dk1"/>
            </a:lnRef>
            <a:fillRef idx="0">
              <a:schemeClr val="dk1"/>
            </a:fillRef>
            <a:effectRef idx="0">
              <a:schemeClr val="dk1"/>
            </a:effectRef>
            <a:fontRef idx="minor">
              <a:schemeClr val="tx1"/>
            </a:fontRef>
          </p:style>
        </p:cxnSp>
        <p:cxnSp>
          <p:nvCxnSpPr>
            <p:cNvPr id="135" name="Elbow Connector 134"/>
            <p:cNvCxnSpPr>
              <a:endCxn id="110" idx="1"/>
            </p:cNvCxnSpPr>
            <p:nvPr/>
          </p:nvCxnSpPr>
          <p:spPr>
            <a:xfrm rot="16200000" flipH="1">
              <a:off x="9053534" y="4436471"/>
              <a:ext cx="1104892" cy="400048"/>
            </a:xfrm>
            <a:prstGeom prst="bentConnector2">
              <a:avLst/>
            </a:prstGeom>
            <a:ln w="28575">
              <a:solidFill>
                <a:srgbClr val="A6A6A6"/>
              </a:solidFill>
              <a:tailEnd type="triangle"/>
            </a:ln>
          </p:spPr>
          <p:style>
            <a:lnRef idx="1">
              <a:schemeClr val="dk1"/>
            </a:lnRef>
            <a:fillRef idx="0">
              <a:schemeClr val="dk1"/>
            </a:fillRef>
            <a:effectRef idx="0">
              <a:schemeClr val="dk1"/>
            </a:effectRef>
            <a:fontRef idx="minor">
              <a:schemeClr val="tx1"/>
            </a:fontRef>
          </p:style>
        </p:cxnSp>
      </p:grpSp>
      <p:grpSp>
        <p:nvGrpSpPr>
          <p:cNvPr id="145" name="Group 144"/>
          <p:cNvGrpSpPr/>
          <p:nvPr/>
        </p:nvGrpSpPr>
        <p:grpSpPr>
          <a:xfrm>
            <a:off x="525252" y="3047891"/>
            <a:ext cx="2655386" cy="3671488"/>
            <a:chOff x="514135" y="2988400"/>
            <a:chExt cx="2603556" cy="3599825"/>
          </a:xfrm>
        </p:grpSpPr>
        <p:grpSp>
          <p:nvGrpSpPr>
            <p:cNvPr id="14" name="Group 13"/>
            <p:cNvGrpSpPr/>
            <p:nvPr/>
          </p:nvGrpSpPr>
          <p:grpSpPr>
            <a:xfrm>
              <a:off x="514135" y="2988400"/>
              <a:ext cx="2603556" cy="3599825"/>
              <a:chOff x="873907" y="2671346"/>
              <a:chExt cx="2603556" cy="3599825"/>
            </a:xfrm>
          </p:grpSpPr>
          <p:sp>
            <p:nvSpPr>
              <p:cNvPr id="94" name="Freeform 12"/>
              <p:cNvSpPr>
                <a:spLocks/>
              </p:cNvSpPr>
              <p:nvPr/>
            </p:nvSpPr>
            <p:spPr bwMode="auto">
              <a:xfrm>
                <a:off x="1085291" y="2951168"/>
                <a:ext cx="1932271" cy="353804"/>
              </a:xfrm>
              <a:custGeom>
                <a:avLst/>
                <a:gdLst>
                  <a:gd name="T0" fmla="*/ 601 w 601"/>
                  <a:gd name="T1" fmla="*/ 173 h 173"/>
                  <a:gd name="T2" fmla="*/ 601 w 601"/>
                  <a:gd name="T3" fmla="*/ 55 h 173"/>
                  <a:gd name="T4" fmla="*/ 546 w 601"/>
                  <a:gd name="T5" fmla="*/ 0 h 173"/>
                  <a:gd name="T6" fmla="*/ 55 w 601"/>
                  <a:gd name="T7" fmla="*/ 0 h 173"/>
                  <a:gd name="T8" fmla="*/ 0 w 601"/>
                  <a:gd name="T9" fmla="*/ 55 h 173"/>
                  <a:gd name="T10" fmla="*/ 0 w 601"/>
                  <a:gd name="T11" fmla="*/ 173 h 173"/>
                  <a:gd name="T12" fmla="*/ 601 w 601"/>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601" h="173">
                    <a:moveTo>
                      <a:pt x="601" y="173"/>
                    </a:moveTo>
                    <a:cubicBezTo>
                      <a:pt x="601" y="55"/>
                      <a:pt x="601" y="55"/>
                      <a:pt x="601" y="55"/>
                    </a:cubicBezTo>
                    <a:cubicBezTo>
                      <a:pt x="601" y="25"/>
                      <a:pt x="576" y="0"/>
                      <a:pt x="546" y="0"/>
                    </a:cubicBezTo>
                    <a:cubicBezTo>
                      <a:pt x="55" y="0"/>
                      <a:pt x="55" y="0"/>
                      <a:pt x="55" y="0"/>
                    </a:cubicBezTo>
                    <a:cubicBezTo>
                      <a:pt x="25" y="0"/>
                      <a:pt x="0" y="25"/>
                      <a:pt x="0" y="55"/>
                    </a:cubicBezTo>
                    <a:cubicBezTo>
                      <a:pt x="0" y="173"/>
                      <a:pt x="0" y="173"/>
                      <a:pt x="0" y="173"/>
                    </a:cubicBezTo>
                    <a:lnTo>
                      <a:pt x="601" y="173"/>
                    </a:lnTo>
                    <a:close/>
                  </a:path>
                </a:pathLst>
              </a:custGeom>
              <a:solidFill>
                <a:srgbClr val="442359"/>
              </a:solidFill>
              <a:ln>
                <a:noFill/>
              </a:ln>
              <a:extLst/>
            </p:spPr>
            <p:txBody>
              <a:bodyPr vert="horz" wrap="square" lIns="68570" tIns="0" rIns="68570" bIns="0" numCol="1" anchor="ctr" anchorCtr="0" compatLnSpc="1">
                <a:prstTxWarp prst="textNoShape">
                  <a:avLst/>
                </a:prstTxWarp>
              </a:bodyPr>
              <a:lstStyle/>
              <a:p>
                <a:pPr algn="ctr" defTabSz="932597">
                  <a:defRPr/>
                </a:pPr>
                <a:r>
                  <a:rPr lang="en-US" sz="1020" b="1" kern="0" dirty="0">
                    <a:solidFill>
                      <a:srgbClr val="FFFFFF"/>
                    </a:solidFill>
                  </a:rPr>
                  <a:t>Build</a:t>
                </a:r>
              </a:p>
            </p:txBody>
          </p:sp>
          <p:sp>
            <p:nvSpPr>
              <p:cNvPr id="96" name="Rectangle 95"/>
              <p:cNvSpPr/>
              <p:nvPr/>
            </p:nvSpPr>
            <p:spPr>
              <a:xfrm>
                <a:off x="1093456" y="3304972"/>
                <a:ext cx="1924106" cy="1187202"/>
              </a:xfrm>
              <a:prstGeom prst="rect">
                <a:avLst/>
              </a:prstGeom>
              <a:solidFill>
                <a:schemeClr val="bg1"/>
              </a:solidFill>
              <a:ln w="28575">
                <a:solidFill>
                  <a:srgbClr val="442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7" name="Can 96"/>
              <p:cNvSpPr/>
              <p:nvPr/>
            </p:nvSpPr>
            <p:spPr>
              <a:xfrm>
                <a:off x="1035988" y="4727309"/>
                <a:ext cx="749951" cy="918117"/>
              </a:xfrm>
              <a:prstGeom prst="can">
                <a:avLst/>
              </a:prstGeom>
              <a:solidFill>
                <a:srgbClr val="0072C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17229" fontAlgn="base">
                  <a:lnSpc>
                    <a:spcPts val="1979"/>
                  </a:lnSpc>
                  <a:spcBef>
                    <a:spcPct val="0"/>
                  </a:spcBef>
                  <a:spcAft>
                    <a:spcPct val="0"/>
                  </a:spcAft>
                </a:pPr>
                <a:endParaRPr lang="en-US" sz="1224" b="1" kern="0">
                  <a:ln w="3175">
                    <a:noFill/>
                  </a:ln>
                  <a:gradFill>
                    <a:gsLst>
                      <a:gs pos="0">
                        <a:srgbClr val="FFFFFF"/>
                      </a:gs>
                      <a:gs pos="100000">
                        <a:srgbClr val="FFFFFF"/>
                      </a:gs>
                    </a:gsLst>
                    <a:lin ang="0" scaled="1"/>
                  </a:gradFill>
                  <a:cs typeface="Arial" charset="0"/>
                </a:endParaRPr>
              </a:p>
            </p:txBody>
          </p:sp>
          <p:sp>
            <p:nvSpPr>
              <p:cNvPr id="98" name="Can 97"/>
              <p:cNvSpPr/>
              <p:nvPr/>
            </p:nvSpPr>
            <p:spPr>
              <a:xfrm>
                <a:off x="2493403" y="4679472"/>
                <a:ext cx="749951" cy="918117"/>
              </a:xfrm>
              <a:prstGeom prst="can">
                <a:avLst/>
              </a:prstGeom>
              <a:solidFill>
                <a:srgbClr val="0072C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17229" fontAlgn="base">
                  <a:lnSpc>
                    <a:spcPts val="1979"/>
                  </a:lnSpc>
                  <a:spcBef>
                    <a:spcPct val="0"/>
                  </a:spcBef>
                  <a:spcAft>
                    <a:spcPct val="0"/>
                  </a:spcAft>
                </a:pPr>
                <a:endParaRPr lang="en-US" sz="1224" b="1" kern="0">
                  <a:ln w="3175">
                    <a:noFill/>
                  </a:ln>
                  <a:gradFill>
                    <a:gsLst>
                      <a:gs pos="0">
                        <a:srgbClr val="FFFFFF"/>
                      </a:gs>
                      <a:gs pos="100000">
                        <a:srgbClr val="FFFFFF"/>
                      </a:gs>
                    </a:gsLst>
                    <a:lin ang="0" scaled="1"/>
                  </a:gradFill>
                  <a:cs typeface="Arial" charset="0"/>
                </a:endParaRPr>
              </a:p>
            </p:txBody>
          </p:sp>
          <p:sp>
            <p:nvSpPr>
              <p:cNvPr id="99" name="Rectangle 98"/>
              <p:cNvSpPr/>
              <p:nvPr/>
            </p:nvSpPr>
            <p:spPr>
              <a:xfrm>
                <a:off x="2295017" y="5592237"/>
                <a:ext cx="1133644" cy="265009"/>
              </a:xfrm>
              <a:prstGeom prst="rect">
                <a:avLst/>
              </a:prstGeom>
            </p:spPr>
            <p:txBody>
              <a:bodyPr wrap="none">
                <a:spAutoFit/>
              </a:bodyPr>
              <a:lstStyle/>
              <a:p>
                <a:r>
                  <a:rPr lang="en-US" sz="1122" kern="0" dirty="0"/>
                  <a:t>Source Control</a:t>
                </a:r>
                <a:endParaRPr lang="en-US" sz="1122" dirty="0"/>
              </a:p>
            </p:txBody>
          </p:sp>
          <p:sp>
            <p:nvSpPr>
              <p:cNvPr id="100" name="Rectangle 99"/>
              <p:cNvSpPr/>
              <p:nvPr/>
            </p:nvSpPr>
            <p:spPr>
              <a:xfrm>
                <a:off x="957181" y="5735239"/>
                <a:ext cx="912429" cy="265009"/>
              </a:xfrm>
              <a:prstGeom prst="rect">
                <a:avLst/>
              </a:prstGeom>
            </p:spPr>
            <p:txBody>
              <a:bodyPr wrap="none">
                <a:spAutoFit/>
              </a:bodyPr>
              <a:lstStyle/>
              <a:p>
                <a:r>
                  <a:rPr lang="en-US" sz="1122" kern="0" dirty="0"/>
                  <a:t>Work Items</a:t>
                </a:r>
                <a:endParaRPr lang="en-US" sz="1122" dirty="0"/>
              </a:p>
            </p:txBody>
          </p:sp>
          <p:cxnSp>
            <p:nvCxnSpPr>
              <p:cNvPr id="101" name="Curved Connector 100"/>
              <p:cNvCxnSpPr>
                <a:stCxn id="97" idx="4"/>
                <a:endCxn id="96" idx="2"/>
              </p:cNvCxnSpPr>
              <p:nvPr/>
            </p:nvCxnSpPr>
            <p:spPr>
              <a:xfrm flipV="1">
                <a:off x="1785939" y="4492174"/>
                <a:ext cx="269570" cy="694193"/>
              </a:xfrm>
              <a:prstGeom prst="curvedConnector2">
                <a:avLst/>
              </a:prstGeom>
              <a:solidFill>
                <a:schemeClr val="bg1"/>
              </a:solidFill>
              <a:ln w="3175">
                <a:solidFill>
                  <a:schemeClr val="bg1">
                    <a:lumMod val="6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102" name="Curved Connector 101"/>
              <p:cNvCxnSpPr>
                <a:stCxn id="98" idx="2"/>
                <a:endCxn id="96" idx="2"/>
              </p:cNvCxnSpPr>
              <p:nvPr/>
            </p:nvCxnSpPr>
            <p:spPr>
              <a:xfrm rot="10800000">
                <a:off x="2055508" y="4492175"/>
                <a:ext cx="437895" cy="646356"/>
              </a:xfrm>
              <a:prstGeom prst="curvedConnector2">
                <a:avLst/>
              </a:prstGeom>
              <a:solidFill>
                <a:schemeClr val="bg1"/>
              </a:solidFill>
              <a:ln w="3175">
                <a:solidFill>
                  <a:schemeClr val="bg1">
                    <a:lumMod val="6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sp>
            <p:nvSpPr>
              <p:cNvPr id="103" name="Rectangle 102"/>
              <p:cNvSpPr/>
              <p:nvPr/>
            </p:nvSpPr>
            <p:spPr>
              <a:xfrm>
                <a:off x="873907" y="2671346"/>
                <a:ext cx="2603556" cy="3599825"/>
              </a:xfrm>
              <a:prstGeom prst="rect">
                <a:avLst/>
              </a:prstGeom>
              <a:noFill/>
              <a:ln>
                <a:solidFill>
                  <a:srgbClr val="4423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04" name="Picture 10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9334" y="3335147"/>
                <a:ext cx="1772554" cy="1031785"/>
              </a:xfrm>
              <a:prstGeom prst="rect">
                <a:avLst/>
              </a:prstGeom>
            </p:spPr>
          </p:pic>
        </p:grpSp>
        <p:sp>
          <p:nvSpPr>
            <p:cNvPr id="111" name="Rectangle 110"/>
            <p:cNvSpPr/>
            <p:nvPr/>
          </p:nvSpPr>
          <p:spPr>
            <a:xfrm>
              <a:off x="1826358" y="3653213"/>
              <a:ext cx="461986" cy="249299"/>
            </a:xfrm>
            <a:prstGeom prst="rect">
              <a:avLst/>
            </a:prstGeom>
          </p:spPr>
          <p:txBody>
            <a:bodyPr wrap="none">
              <a:spAutoFit/>
            </a:bodyPr>
            <a:lstStyle/>
            <a:p>
              <a:r>
                <a:rPr lang="en-US" sz="1020" kern="0" dirty="0">
                  <a:solidFill>
                    <a:srgbClr val="68217A"/>
                  </a:solidFill>
                  <a:latin typeface="Segoe UI Light"/>
                </a:rPr>
                <a:t>/ TFS</a:t>
              </a:r>
              <a:endParaRPr lang="en-US" sz="1020" dirty="0"/>
            </a:p>
          </p:txBody>
        </p:sp>
      </p:grpSp>
      <p:sp>
        <p:nvSpPr>
          <p:cNvPr id="114" name="Freeform 12"/>
          <p:cNvSpPr>
            <a:spLocks/>
          </p:cNvSpPr>
          <p:nvPr/>
        </p:nvSpPr>
        <p:spPr bwMode="auto">
          <a:xfrm>
            <a:off x="5737208" y="1135767"/>
            <a:ext cx="2217929" cy="360847"/>
          </a:xfrm>
          <a:custGeom>
            <a:avLst/>
            <a:gdLst>
              <a:gd name="T0" fmla="*/ 601 w 601"/>
              <a:gd name="T1" fmla="*/ 173 h 173"/>
              <a:gd name="T2" fmla="*/ 601 w 601"/>
              <a:gd name="T3" fmla="*/ 55 h 173"/>
              <a:gd name="T4" fmla="*/ 546 w 601"/>
              <a:gd name="T5" fmla="*/ 0 h 173"/>
              <a:gd name="T6" fmla="*/ 55 w 601"/>
              <a:gd name="T7" fmla="*/ 0 h 173"/>
              <a:gd name="T8" fmla="*/ 0 w 601"/>
              <a:gd name="T9" fmla="*/ 55 h 173"/>
              <a:gd name="T10" fmla="*/ 0 w 601"/>
              <a:gd name="T11" fmla="*/ 173 h 173"/>
              <a:gd name="T12" fmla="*/ 601 w 601"/>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601" h="173">
                <a:moveTo>
                  <a:pt x="601" y="173"/>
                </a:moveTo>
                <a:cubicBezTo>
                  <a:pt x="601" y="55"/>
                  <a:pt x="601" y="55"/>
                  <a:pt x="601" y="55"/>
                </a:cubicBezTo>
                <a:cubicBezTo>
                  <a:pt x="601" y="25"/>
                  <a:pt x="576" y="0"/>
                  <a:pt x="546" y="0"/>
                </a:cubicBezTo>
                <a:cubicBezTo>
                  <a:pt x="55" y="0"/>
                  <a:pt x="55" y="0"/>
                  <a:pt x="55" y="0"/>
                </a:cubicBezTo>
                <a:cubicBezTo>
                  <a:pt x="25" y="0"/>
                  <a:pt x="0" y="25"/>
                  <a:pt x="0" y="55"/>
                </a:cubicBezTo>
                <a:cubicBezTo>
                  <a:pt x="0" y="173"/>
                  <a:pt x="0" y="173"/>
                  <a:pt x="0" y="173"/>
                </a:cubicBezTo>
                <a:lnTo>
                  <a:pt x="601" y="173"/>
                </a:lnTo>
                <a:close/>
              </a:path>
            </a:pathLst>
          </a:custGeom>
          <a:solidFill>
            <a:srgbClr val="442359"/>
          </a:solidFill>
          <a:ln>
            <a:noFill/>
          </a:ln>
          <a:extLst/>
        </p:spPr>
        <p:txBody>
          <a:bodyPr vert="horz" wrap="square" lIns="68570" tIns="0" rIns="68570" bIns="0" numCol="1" anchor="ctr" anchorCtr="0" compatLnSpc="1">
            <a:prstTxWarp prst="textNoShape">
              <a:avLst/>
            </a:prstTxWarp>
          </a:bodyPr>
          <a:lstStyle/>
          <a:p>
            <a:pPr algn="ctr" defTabSz="932597">
              <a:defRPr/>
            </a:pPr>
            <a:r>
              <a:rPr lang="en-US" sz="1020" b="1" kern="0" dirty="0">
                <a:solidFill>
                  <a:srgbClr val="FFFFFF"/>
                </a:solidFill>
              </a:rPr>
              <a:t>Technical Debt Dashboard</a:t>
            </a:r>
          </a:p>
        </p:txBody>
      </p:sp>
      <p:sp>
        <p:nvSpPr>
          <p:cNvPr id="115" name="Rectangle 114"/>
          <p:cNvSpPr/>
          <p:nvPr/>
        </p:nvSpPr>
        <p:spPr>
          <a:xfrm>
            <a:off x="5737208" y="1496613"/>
            <a:ext cx="2217930" cy="1072857"/>
          </a:xfrm>
          <a:prstGeom prst="rect">
            <a:avLst/>
          </a:prstGeom>
          <a:solidFill>
            <a:schemeClr val="bg1"/>
          </a:solidFill>
          <a:ln w="28575">
            <a:solidFill>
              <a:srgbClr val="442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16" name="Picture 115"/>
          <p:cNvPicPr>
            <a:picLocks noChangeAspect="1"/>
          </p:cNvPicPr>
          <p:nvPr/>
        </p:nvPicPr>
        <p:blipFill>
          <a:blip r:embed="rId6"/>
          <a:stretch>
            <a:fillRect/>
          </a:stretch>
        </p:blipFill>
        <p:spPr>
          <a:xfrm>
            <a:off x="5977053" y="1601127"/>
            <a:ext cx="1586897" cy="376552"/>
          </a:xfrm>
          <a:prstGeom prst="rect">
            <a:avLst/>
          </a:prstGeom>
        </p:spPr>
      </p:pic>
      <p:grpSp>
        <p:nvGrpSpPr>
          <p:cNvPr id="144" name="Group 143"/>
          <p:cNvGrpSpPr/>
          <p:nvPr/>
        </p:nvGrpSpPr>
        <p:grpSpPr>
          <a:xfrm>
            <a:off x="2238485" y="1431383"/>
            <a:ext cx="2217930" cy="1433703"/>
            <a:chOff x="2193927" y="1403444"/>
            <a:chExt cx="2174639" cy="1405719"/>
          </a:xfrm>
        </p:grpSpPr>
        <p:sp>
          <p:nvSpPr>
            <p:cNvPr id="112" name="Freeform 12"/>
            <p:cNvSpPr>
              <a:spLocks/>
            </p:cNvSpPr>
            <p:nvPr/>
          </p:nvSpPr>
          <p:spPr bwMode="auto">
            <a:xfrm>
              <a:off x="2193928" y="1403444"/>
              <a:ext cx="2174638" cy="353804"/>
            </a:xfrm>
            <a:custGeom>
              <a:avLst/>
              <a:gdLst>
                <a:gd name="T0" fmla="*/ 601 w 601"/>
                <a:gd name="T1" fmla="*/ 173 h 173"/>
                <a:gd name="T2" fmla="*/ 601 w 601"/>
                <a:gd name="T3" fmla="*/ 55 h 173"/>
                <a:gd name="T4" fmla="*/ 546 w 601"/>
                <a:gd name="T5" fmla="*/ 0 h 173"/>
                <a:gd name="T6" fmla="*/ 55 w 601"/>
                <a:gd name="T7" fmla="*/ 0 h 173"/>
                <a:gd name="T8" fmla="*/ 0 w 601"/>
                <a:gd name="T9" fmla="*/ 55 h 173"/>
                <a:gd name="T10" fmla="*/ 0 w 601"/>
                <a:gd name="T11" fmla="*/ 173 h 173"/>
                <a:gd name="T12" fmla="*/ 601 w 601"/>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601" h="173">
                  <a:moveTo>
                    <a:pt x="601" y="173"/>
                  </a:moveTo>
                  <a:cubicBezTo>
                    <a:pt x="601" y="55"/>
                    <a:pt x="601" y="55"/>
                    <a:pt x="601" y="55"/>
                  </a:cubicBezTo>
                  <a:cubicBezTo>
                    <a:pt x="601" y="25"/>
                    <a:pt x="576" y="0"/>
                    <a:pt x="546" y="0"/>
                  </a:cubicBezTo>
                  <a:cubicBezTo>
                    <a:pt x="55" y="0"/>
                    <a:pt x="55" y="0"/>
                    <a:pt x="55" y="0"/>
                  </a:cubicBezTo>
                  <a:cubicBezTo>
                    <a:pt x="25" y="0"/>
                    <a:pt x="0" y="25"/>
                    <a:pt x="0" y="55"/>
                  </a:cubicBezTo>
                  <a:cubicBezTo>
                    <a:pt x="0" y="173"/>
                    <a:pt x="0" y="173"/>
                    <a:pt x="0" y="173"/>
                  </a:cubicBezTo>
                  <a:lnTo>
                    <a:pt x="601" y="173"/>
                  </a:lnTo>
                  <a:close/>
                </a:path>
              </a:pathLst>
            </a:custGeom>
            <a:solidFill>
              <a:srgbClr val="442359"/>
            </a:solidFill>
            <a:ln>
              <a:noFill/>
            </a:ln>
            <a:extLst/>
          </p:spPr>
          <p:txBody>
            <a:bodyPr vert="horz" wrap="square" lIns="68570" tIns="0" rIns="68570" bIns="0" numCol="1" anchor="ctr" anchorCtr="0" compatLnSpc="1">
              <a:prstTxWarp prst="textNoShape">
                <a:avLst/>
              </a:prstTxWarp>
            </a:bodyPr>
            <a:lstStyle/>
            <a:p>
              <a:pPr algn="ctr" defTabSz="932597">
                <a:defRPr/>
              </a:pPr>
              <a:r>
                <a:rPr lang="en-US" sz="1020" b="1" kern="0" dirty="0">
                  <a:solidFill>
                    <a:srgbClr val="FFFFFF"/>
                  </a:solidFill>
                </a:rPr>
                <a:t>Technical Debt DataMart</a:t>
              </a:r>
            </a:p>
          </p:txBody>
        </p:sp>
        <p:sp>
          <p:nvSpPr>
            <p:cNvPr id="113" name="Rectangle 112"/>
            <p:cNvSpPr/>
            <p:nvPr/>
          </p:nvSpPr>
          <p:spPr>
            <a:xfrm>
              <a:off x="2193927" y="1757247"/>
              <a:ext cx="2174639" cy="1051916"/>
            </a:xfrm>
            <a:prstGeom prst="rect">
              <a:avLst/>
            </a:prstGeom>
            <a:solidFill>
              <a:schemeClr val="bg1"/>
            </a:solidFill>
            <a:ln w="28575">
              <a:solidFill>
                <a:srgbClr val="442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17" name="Picture 116"/>
            <p:cNvPicPr>
              <a:picLocks noChangeAspect="1"/>
            </p:cNvPicPr>
            <p:nvPr/>
          </p:nvPicPr>
          <p:blipFill>
            <a:blip r:embed="rId6"/>
            <a:stretch>
              <a:fillRect/>
            </a:stretch>
          </p:blipFill>
          <p:spPr>
            <a:xfrm>
              <a:off x="2387492" y="1885116"/>
              <a:ext cx="1555923" cy="369202"/>
            </a:xfrm>
            <a:prstGeom prst="rect">
              <a:avLst/>
            </a:prstGeom>
          </p:spPr>
        </p:pic>
      </p:grpSp>
      <p:pic>
        <p:nvPicPr>
          <p:cNvPr id="4" name="Picture 3"/>
          <p:cNvPicPr>
            <a:picLocks noChangeAspect="1"/>
          </p:cNvPicPr>
          <p:nvPr/>
        </p:nvPicPr>
        <p:blipFill>
          <a:blip r:embed="rId7"/>
          <a:stretch>
            <a:fillRect/>
          </a:stretch>
        </p:blipFill>
        <p:spPr>
          <a:xfrm>
            <a:off x="3059507" y="3289802"/>
            <a:ext cx="6108735" cy="1872598"/>
          </a:xfrm>
          <a:prstGeom prst="rect">
            <a:avLst/>
          </a:prstGeom>
        </p:spPr>
      </p:pic>
      <p:sp>
        <p:nvSpPr>
          <p:cNvPr id="2" name="Equal 1"/>
          <p:cNvSpPr/>
          <p:nvPr/>
        </p:nvSpPr>
        <p:spPr>
          <a:xfrm rot="5400000">
            <a:off x="2956196" y="3090772"/>
            <a:ext cx="1261615" cy="452681"/>
          </a:xfrm>
          <a:prstGeom prst="mathEqua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sz="1836">
              <a:solidFill>
                <a:schemeClr val="tx1"/>
              </a:solidFill>
            </a:endParaRPr>
          </a:p>
        </p:txBody>
      </p:sp>
      <p:sp>
        <p:nvSpPr>
          <p:cNvPr id="53" name="Freeform 52"/>
          <p:cNvSpPr/>
          <p:nvPr/>
        </p:nvSpPr>
        <p:spPr bwMode="auto">
          <a:xfrm>
            <a:off x="27494" y="2140738"/>
            <a:ext cx="3840099" cy="4853787"/>
          </a:xfrm>
          <a:custGeom>
            <a:avLst/>
            <a:gdLst>
              <a:gd name="connsiteX0" fmla="*/ 1039306 w 3840099"/>
              <a:gd name="connsiteY0" fmla="*/ 55615 h 5030189"/>
              <a:gd name="connsiteX1" fmla="*/ 223518 w 3840099"/>
              <a:gd name="connsiteY1" fmla="*/ 423168 h 5030189"/>
              <a:gd name="connsiteX2" fmla="*/ 151800 w 3840099"/>
              <a:gd name="connsiteY2" fmla="*/ 2368509 h 5030189"/>
              <a:gd name="connsiteX3" fmla="*/ 277306 w 3840099"/>
              <a:gd name="connsiteY3" fmla="*/ 4708297 h 5030189"/>
              <a:gd name="connsiteX4" fmla="*/ 3423918 w 3840099"/>
              <a:gd name="connsiteY4" fmla="*/ 4636580 h 5030189"/>
              <a:gd name="connsiteX5" fmla="*/ 3549424 w 3840099"/>
              <a:gd name="connsiteY5" fmla="*/ 1256886 h 5030189"/>
              <a:gd name="connsiteX6" fmla="*/ 1039306 w 3840099"/>
              <a:gd name="connsiteY6" fmla="*/ 55615 h 50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0099" h="5030189">
                <a:moveTo>
                  <a:pt x="1039306" y="55615"/>
                </a:moveTo>
                <a:cubicBezTo>
                  <a:pt x="484988" y="-83338"/>
                  <a:pt x="371436" y="37686"/>
                  <a:pt x="223518" y="423168"/>
                </a:cubicBezTo>
                <a:cubicBezTo>
                  <a:pt x="75600" y="808650"/>
                  <a:pt x="142835" y="1654321"/>
                  <a:pt x="151800" y="2368509"/>
                </a:cubicBezTo>
                <a:cubicBezTo>
                  <a:pt x="160765" y="3082697"/>
                  <a:pt x="-268047" y="4330285"/>
                  <a:pt x="277306" y="4708297"/>
                </a:cubicBezTo>
                <a:cubicBezTo>
                  <a:pt x="822659" y="5086309"/>
                  <a:pt x="2878565" y="5211815"/>
                  <a:pt x="3423918" y="4636580"/>
                </a:cubicBezTo>
                <a:cubicBezTo>
                  <a:pt x="3969271" y="4061345"/>
                  <a:pt x="3943871" y="2017392"/>
                  <a:pt x="3549424" y="1256886"/>
                </a:cubicBezTo>
                <a:cubicBezTo>
                  <a:pt x="3154977" y="496380"/>
                  <a:pt x="1593624" y="194568"/>
                  <a:pt x="1039306" y="55615"/>
                </a:cubicBezTo>
                <a:close/>
              </a:path>
            </a:pathLst>
          </a:custGeom>
          <a:noFill/>
          <a:ln w="38100">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91440" tIns="91440" rIns="34294" bIns="34294" rtlCol="0" anchor="b" anchorCtr="0"/>
          <a:lstStyle/>
          <a:p>
            <a:pPr algn="ctr" defTabSz="932406"/>
            <a:endParaRPr lang="en-GB" sz="8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10117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3"/>
                                        </p:tgtEl>
                                      </p:cBhvr>
                                      <p:by x="50000" y="50000"/>
                                    </p:animScale>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14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4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1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1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2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4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9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9" presetClass="emph" presetSubtype="0" nodeType="clickEffect">
                                  <p:stCondLst>
                                    <p:cond delay="0"/>
                                  </p:stCondLst>
                                  <p:childTnLst>
                                    <p:set>
                                      <p:cBhvr rctx="PPT">
                                        <p:cTn id="53" dur="indefinite"/>
                                        <p:tgtEl>
                                          <p:spTgt spid="142"/>
                                        </p:tgtEl>
                                        <p:attrNameLst>
                                          <p:attrName>style.opacity</p:attrName>
                                        </p:attrNameLst>
                                      </p:cBhvr>
                                      <p:to>
                                        <p:strVal val="0.25"/>
                                      </p:to>
                                    </p:set>
                                    <p:animEffect filter="image" prLst="opacity: 0.25">
                                      <p:cBhvr rctx="IE">
                                        <p:cTn id="54" dur="indefinite"/>
                                        <p:tgtEl>
                                          <p:spTgt spid="142"/>
                                        </p:tgtEl>
                                      </p:cBhvr>
                                    </p:animEffect>
                                  </p:childTnLst>
                                </p:cTn>
                              </p:par>
                              <p:par>
                                <p:cTn id="55" presetID="9" presetClass="emph" presetSubtype="0" grpId="1" nodeType="withEffect">
                                  <p:stCondLst>
                                    <p:cond delay="0"/>
                                  </p:stCondLst>
                                  <p:childTnLst>
                                    <p:set>
                                      <p:cBhvr rctx="PPT">
                                        <p:cTn id="56" dur="indefinite"/>
                                        <p:tgtEl>
                                          <p:spTgt spid="91"/>
                                        </p:tgtEl>
                                        <p:attrNameLst>
                                          <p:attrName>style.opacity</p:attrName>
                                        </p:attrNameLst>
                                      </p:cBhvr>
                                      <p:to>
                                        <p:strVal val="0.25"/>
                                      </p:to>
                                    </p:set>
                                    <p:animEffect filter="image" prLst="opacity: 0.25">
                                      <p:cBhvr rctx="IE">
                                        <p:cTn id="57" dur="indefinite"/>
                                        <p:tgtEl>
                                          <p:spTgt spid="91"/>
                                        </p:tgtEl>
                                      </p:cBhvr>
                                    </p:animEffect>
                                  </p:childTnLst>
                                </p:cTn>
                              </p:par>
                              <p:par>
                                <p:cTn id="58" presetID="1" presetClass="entr" presetSubtype="0"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1" grpId="0"/>
      <p:bldP spid="91" grpId="1"/>
      <p:bldP spid="120" grpId="0"/>
      <p:bldP spid="121" grpId="0"/>
      <p:bldP spid="37" grpId="0" animBg="1"/>
      <p:bldP spid="126" grpId="0"/>
      <p:bldP spid="114" grpId="0" animBg="1"/>
      <p:bldP spid="115" grpId="0" animBg="1"/>
      <p:bldP spid="2" grpId="0" animBg="1"/>
      <p:bldP spid="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TFS/</a:t>
            </a:r>
            <a:r>
              <a:rPr lang="en-GB" dirty="0" err="1" smtClean="0"/>
              <a:t>.Net</a:t>
            </a:r>
            <a:r>
              <a:rPr lang="en-GB" dirty="0" smtClean="0"/>
              <a:t> Integration – Issues</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052885561"/>
              </p:ext>
            </p:extLst>
          </p:nvPr>
        </p:nvGraphicFramePr>
        <p:xfrm>
          <a:off x="457597" y="1337022"/>
          <a:ext cx="11130542" cy="5151120"/>
        </p:xfrm>
        <a:graphic>
          <a:graphicData uri="http://schemas.openxmlformats.org/drawingml/2006/table">
            <a:tbl>
              <a:tblPr bandRow="1">
                <a:tableStyleId>{5C22544A-7EE6-4342-B048-85BDC9FD1C3A}</a:tableStyleId>
              </a:tblPr>
              <a:tblGrid>
                <a:gridCol w="2274822"/>
                <a:gridCol w="8855720"/>
              </a:tblGrid>
              <a:tr h="370840">
                <a:tc>
                  <a:txBody>
                    <a:bodyPr/>
                    <a:lstStyle/>
                    <a:p>
                      <a:r>
                        <a:rPr lang="en-GB" sz="3200" dirty="0" smtClean="0">
                          <a:latin typeface="+mj-lt"/>
                        </a:rPr>
                        <a:t>Fragile</a:t>
                      </a:r>
                      <a:endParaRPr lang="en-GB" sz="3200" dirty="0">
                        <a:latin typeface="+mj-lt"/>
                      </a:endParaRPr>
                    </a:p>
                  </a:txBody>
                  <a:tcPr/>
                </a:tc>
                <a:tc>
                  <a:txBody>
                    <a:bodyPr/>
                    <a:lstStyle/>
                    <a:p>
                      <a:pPr marL="457200" indent="-457200">
                        <a:buFont typeface="Segoe UI Light" panose="020B0502040204020203" pitchFamily="34" charset="0"/>
                        <a:buChar char="-"/>
                      </a:pPr>
                      <a:r>
                        <a:rPr lang="en-GB" sz="3200" dirty="0" smtClean="0">
                          <a:latin typeface="+mj-lt"/>
                        </a:rPr>
                        <a:t>Duplicates</a:t>
                      </a:r>
                      <a:r>
                        <a:rPr lang="en-GB" sz="3200" baseline="0" dirty="0" smtClean="0">
                          <a:latin typeface="+mj-lt"/>
                        </a:rPr>
                        <a:t> </a:t>
                      </a:r>
                      <a:r>
                        <a:rPr lang="en-GB" sz="3200" baseline="0" dirty="0" err="1" smtClean="0">
                          <a:latin typeface="+mj-lt"/>
                        </a:rPr>
                        <a:t>MSBuild</a:t>
                      </a:r>
                      <a:r>
                        <a:rPr lang="en-GB" sz="3200" baseline="0" dirty="0" smtClean="0">
                          <a:latin typeface="+mj-lt"/>
                        </a:rPr>
                        <a:t> configuration in manually edited files</a:t>
                      </a:r>
                      <a:endParaRPr lang="en-GB" sz="3200" baseline="0" dirty="0">
                        <a:latin typeface="+mj-lt"/>
                      </a:endParaRPr>
                    </a:p>
                    <a:p>
                      <a:pPr marL="457200" indent="-457200">
                        <a:buFont typeface="Segoe UI Light" panose="020B0502040204020203" pitchFamily="34" charset="0"/>
                        <a:buChar char="-"/>
                      </a:pPr>
                      <a:r>
                        <a:rPr lang="en-GB" sz="3200" baseline="0" dirty="0" smtClean="0">
                          <a:latin typeface="+mj-lt"/>
                        </a:rPr>
                        <a:t>Tries to externally replicate complex </a:t>
                      </a:r>
                      <a:r>
                        <a:rPr lang="en-GB" sz="3200" baseline="0" dirty="0" err="1" smtClean="0">
                          <a:latin typeface="+mj-lt"/>
                        </a:rPr>
                        <a:t>MSBuild</a:t>
                      </a:r>
                      <a:r>
                        <a:rPr lang="en-GB" sz="3200" baseline="0" dirty="0" smtClean="0">
                          <a:latin typeface="+mj-lt"/>
                        </a:rPr>
                        <a:t> processing</a:t>
                      </a:r>
                    </a:p>
                  </a:txBody>
                  <a:tcPr/>
                </a:tc>
              </a:tr>
              <a:tr h="370840">
                <a:tc>
                  <a:txBody>
                    <a:bodyPr/>
                    <a:lstStyle/>
                    <a:p>
                      <a:r>
                        <a:rPr lang="en-GB" sz="3200" dirty="0" smtClean="0">
                          <a:latin typeface="+mj-lt"/>
                        </a:rPr>
                        <a:t>Not</a:t>
                      </a:r>
                      <a:r>
                        <a:rPr lang="en-GB" sz="3200" baseline="0" dirty="0" smtClean="0">
                          <a:latin typeface="+mj-lt"/>
                        </a:rPr>
                        <a:t> </a:t>
                      </a:r>
                      <a:r>
                        <a:rPr lang="en-GB" sz="3200" dirty="0" smtClean="0">
                          <a:latin typeface="+mj-lt"/>
                        </a:rPr>
                        <a:t>Integrated</a:t>
                      </a:r>
                    </a:p>
                  </a:txBody>
                  <a:tcPr/>
                </a:tc>
                <a:tc>
                  <a:txBody>
                    <a:bodyPr/>
                    <a:lstStyle/>
                    <a:p>
                      <a:pPr marL="457200" indent="-457200">
                        <a:buFont typeface="Segoe UI Light" panose="020B0502040204020203" pitchFamily="34" charset="0"/>
                        <a:buChar char="-"/>
                      </a:pPr>
                      <a:r>
                        <a:rPr lang="en-GB" sz="3200" dirty="0" smtClean="0">
                          <a:latin typeface="+mj-lt"/>
                        </a:rPr>
                        <a:t>No integration with build in TFS/VSO</a:t>
                      </a:r>
                    </a:p>
                    <a:p>
                      <a:pPr marL="457200" indent="-457200">
                        <a:buFont typeface="Segoe UI Light" panose="020B0502040204020203" pitchFamily="34" charset="0"/>
                        <a:buChar char="-"/>
                      </a:pPr>
                      <a:r>
                        <a:rPr lang="en-GB" sz="3200" baseline="0" dirty="0" smtClean="0">
                          <a:latin typeface="+mj-lt"/>
                        </a:rPr>
                        <a:t>Results from new Roslyn-based analysers not uploaded</a:t>
                      </a:r>
                    </a:p>
                    <a:p>
                      <a:pPr marL="457200" indent="-457200">
                        <a:buFont typeface="Segoe UI Light" panose="020B0502040204020203" pitchFamily="34" charset="0"/>
                        <a:buChar char="-"/>
                      </a:pPr>
                      <a:r>
                        <a:rPr lang="en-GB" sz="3200" baseline="0" dirty="0" err="1" smtClean="0">
                          <a:latin typeface="+mj-lt"/>
                        </a:rPr>
                        <a:t>SonarQube</a:t>
                      </a:r>
                      <a:r>
                        <a:rPr lang="en-GB" sz="3200" baseline="0" dirty="0" smtClean="0">
                          <a:latin typeface="+mj-lt"/>
                        </a:rPr>
                        <a:t> analysers don’t run in Visual Studio</a:t>
                      </a:r>
                    </a:p>
                  </a:txBody>
                  <a:tcPr/>
                </a:tc>
              </a:tr>
              <a:tr h="370840">
                <a:tc>
                  <a:txBody>
                    <a:bodyPr/>
                    <a:lstStyle/>
                    <a:p>
                      <a:r>
                        <a:rPr lang="en-GB" sz="3200" dirty="0" smtClean="0">
                          <a:latin typeface="+mj-lt"/>
                        </a:rPr>
                        <a:t>Inconsistent </a:t>
                      </a:r>
                      <a:endParaRPr lang="en-GB" sz="3200" dirty="0">
                        <a:latin typeface="+mj-lt"/>
                      </a:endParaRPr>
                    </a:p>
                  </a:txBody>
                  <a:tcPr/>
                </a:tc>
                <a:tc>
                  <a:txBody>
                    <a:bodyPr/>
                    <a:lstStyle/>
                    <a:p>
                      <a:pPr marL="457200" indent="-457200">
                        <a:buFont typeface="Segoe UI Light" panose="020B0502040204020203" pitchFamily="34" charset="0"/>
                        <a:buChar char="-"/>
                      </a:pPr>
                      <a:r>
                        <a:rPr lang="en-GB" sz="3200" baseline="0" dirty="0" smtClean="0">
                          <a:latin typeface="+mj-lt"/>
                        </a:rPr>
                        <a:t>Metrics calculated in Visual Studio are different to the ones calculated by </a:t>
                      </a:r>
                      <a:r>
                        <a:rPr lang="en-GB" sz="3200" baseline="0" dirty="0" err="1" smtClean="0">
                          <a:latin typeface="+mj-lt"/>
                        </a:rPr>
                        <a:t>SonarQube</a:t>
                      </a:r>
                      <a:endParaRPr lang="en-GB" sz="3200" dirty="0">
                        <a:latin typeface="+mj-lt"/>
                      </a:endParaRPr>
                    </a:p>
                  </a:txBody>
                  <a:tcPr/>
                </a:tc>
              </a:tr>
            </a:tbl>
          </a:graphicData>
        </a:graphic>
      </p:graphicFrame>
      <p:sp>
        <p:nvSpPr>
          <p:cNvPr id="9" name="TextBox 8"/>
          <p:cNvSpPr txBox="1"/>
          <p:nvPr/>
        </p:nvSpPr>
        <p:spPr>
          <a:xfrm>
            <a:off x="7226349" y="251360"/>
            <a:ext cx="1698222" cy="960263"/>
          </a:xfrm>
          <a:prstGeom prst="rect">
            <a:avLst/>
          </a:prstGeom>
          <a:noFill/>
        </p:spPr>
        <p:txBody>
          <a:bodyPr wrap="none" lIns="182880" tIns="146304" rIns="182880" bIns="146304" rtlCol="0">
            <a:spAutoFit/>
          </a:bodyPr>
          <a:lstStyle/>
          <a:p>
            <a:pPr>
              <a:lnSpc>
                <a:spcPct val="90000"/>
              </a:lnSpc>
              <a:spcAft>
                <a:spcPts val="600"/>
              </a:spcAft>
            </a:pPr>
            <a:r>
              <a:rPr lang="en-GB" sz="4800" dirty="0" smtClean="0">
                <a:solidFill>
                  <a:srgbClr val="00B050"/>
                </a:solidFill>
                <a:latin typeface="+mj-lt"/>
              </a:rPr>
              <a:t>Fixed</a:t>
            </a:r>
          </a:p>
        </p:txBody>
      </p:sp>
      <p:sp>
        <p:nvSpPr>
          <p:cNvPr id="11" name="TextBox 10"/>
          <p:cNvSpPr txBox="1"/>
          <p:nvPr/>
        </p:nvSpPr>
        <p:spPr>
          <a:xfrm>
            <a:off x="11546829" y="1256763"/>
            <a:ext cx="731611" cy="794064"/>
          </a:xfrm>
          <a:prstGeom prst="rect">
            <a:avLst/>
          </a:prstGeom>
          <a:noFill/>
        </p:spPr>
        <p:txBody>
          <a:bodyPr wrap="none" lIns="182880" tIns="146304" rIns="182880" bIns="146304" rtlCol="0">
            <a:spAutoFit/>
          </a:bodyPr>
          <a:lstStyle/>
          <a:p>
            <a:pPr>
              <a:lnSpc>
                <a:spcPct val="90000"/>
              </a:lnSpc>
              <a:spcAft>
                <a:spcPts val="600"/>
              </a:spcAft>
            </a:pPr>
            <a:r>
              <a:rPr lang="en-GB" sz="3600" dirty="0" smtClean="0">
                <a:solidFill>
                  <a:srgbClr val="00B050"/>
                </a:solidFill>
                <a:latin typeface="+mj-lt"/>
                <a:sym typeface="Wingdings" panose="05000000000000000000" pitchFamily="2" charset="2"/>
              </a:rPr>
              <a:t></a:t>
            </a:r>
            <a:endParaRPr lang="en-GB" sz="3600" dirty="0" smtClean="0">
              <a:solidFill>
                <a:srgbClr val="00B050"/>
              </a:solidFill>
              <a:latin typeface="+mj-lt"/>
            </a:endParaRPr>
          </a:p>
        </p:txBody>
      </p:sp>
      <p:sp>
        <p:nvSpPr>
          <p:cNvPr id="12" name="TextBox 11"/>
          <p:cNvSpPr txBox="1"/>
          <p:nvPr/>
        </p:nvSpPr>
        <p:spPr>
          <a:xfrm>
            <a:off x="11546827" y="3281238"/>
            <a:ext cx="731611" cy="721876"/>
          </a:xfrm>
          <a:prstGeom prst="rect">
            <a:avLst/>
          </a:prstGeom>
          <a:noFill/>
        </p:spPr>
        <p:txBody>
          <a:bodyPr wrap="none" lIns="182880" tIns="146304" rIns="182880" bIns="146304" rtlCol="0">
            <a:spAutoFit/>
          </a:bodyPr>
          <a:lstStyle/>
          <a:p>
            <a:pPr>
              <a:lnSpc>
                <a:spcPct val="90000"/>
              </a:lnSpc>
              <a:spcAft>
                <a:spcPts val="600"/>
              </a:spcAft>
            </a:pPr>
            <a:r>
              <a:rPr lang="en-GB" sz="3600" dirty="0" smtClean="0">
                <a:solidFill>
                  <a:srgbClr val="00B050"/>
                </a:solidFill>
                <a:latin typeface="+mj-lt"/>
                <a:sym typeface="Wingdings" panose="05000000000000000000" pitchFamily="2" charset="2"/>
              </a:rPr>
              <a:t></a:t>
            </a:r>
            <a:endParaRPr lang="en-GB" sz="3600" dirty="0" smtClean="0">
              <a:solidFill>
                <a:srgbClr val="00B050"/>
              </a:solidFill>
              <a:latin typeface="+mj-lt"/>
            </a:endParaRPr>
          </a:p>
        </p:txBody>
      </p:sp>
      <p:sp>
        <p:nvSpPr>
          <p:cNvPr id="13" name="TextBox 12"/>
          <p:cNvSpPr txBox="1"/>
          <p:nvPr/>
        </p:nvSpPr>
        <p:spPr>
          <a:xfrm>
            <a:off x="11534941" y="2306552"/>
            <a:ext cx="731611" cy="794064"/>
          </a:xfrm>
          <a:prstGeom prst="rect">
            <a:avLst/>
          </a:prstGeom>
          <a:noFill/>
        </p:spPr>
        <p:txBody>
          <a:bodyPr wrap="none" lIns="182880" tIns="146304" rIns="182880" bIns="146304" rtlCol="0">
            <a:spAutoFit/>
          </a:bodyPr>
          <a:lstStyle/>
          <a:p>
            <a:pPr>
              <a:lnSpc>
                <a:spcPct val="90000"/>
              </a:lnSpc>
              <a:spcAft>
                <a:spcPts val="600"/>
              </a:spcAft>
            </a:pPr>
            <a:r>
              <a:rPr lang="en-GB" sz="3600" dirty="0" smtClean="0">
                <a:solidFill>
                  <a:srgbClr val="00B050"/>
                </a:solidFill>
                <a:latin typeface="+mj-lt"/>
                <a:sym typeface="Wingdings" panose="05000000000000000000" pitchFamily="2" charset="2"/>
              </a:rPr>
              <a:t></a:t>
            </a:r>
            <a:endParaRPr lang="en-GB" sz="3600" dirty="0" smtClean="0">
              <a:solidFill>
                <a:srgbClr val="00B050"/>
              </a:solidFill>
              <a:latin typeface="+mj-lt"/>
            </a:endParaRPr>
          </a:p>
        </p:txBody>
      </p:sp>
      <p:sp>
        <p:nvSpPr>
          <p:cNvPr id="14" name="TextBox 13"/>
          <p:cNvSpPr txBox="1"/>
          <p:nvPr/>
        </p:nvSpPr>
        <p:spPr>
          <a:xfrm>
            <a:off x="11530801" y="4791430"/>
            <a:ext cx="731611" cy="794064"/>
          </a:xfrm>
          <a:prstGeom prst="rect">
            <a:avLst/>
          </a:prstGeom>
          <a:noFill/>
        </p:spPr>
        <p:txBody>
          <a:bodyPr wrap="none" lIns="182880" tIns="146304" rIns="182880" bIns="146304" rtlCol="0">
            <a:spAutoFit/>
          </a:bodyPr>
          <a:lstStyle/>
          <a:p>
            <a:pPr>
              <a:lnSpc>
                <a:spcPct val="90000"/>
              </a:lnSpc>
              <a:spcAft>
                <a:spcPts val="600"/>
              </a:spcAft>
            </a:pPr>
            <a:r>
              <a:rPr lang="en-GB" sz="3600" dirty="0" smtClean="0">
                <a:solidFill>
                  <a:srgbClr val="00B050"/>
                </a:solidFill>
                <a:latin typeface="+mj-lt"/>
                <a:sym typeface="Wingdings" panose="05000000000000000000" pitchFamily="2" charset="2"/>
              </a:rPr>
              <a:t></a:t>
            </a:r>
            <a:endParaRPr lang="en-GB" sz="3600" dirty="0" smtClean="0">
              <a:solidFill>
                <a:srgbClr val="00B050"/>
              </a:solidFill>
              <a:latin typeface="+mj-lt"/>
            </a:endParaRPr>
          </a:p>
        </p:txBody>
      </p:sp>
      <p:sp>
        <p:nvSpPr>
          <p:cNvPr id="2" name="TextBox 1"/>
          <p:cNvSpPr txBox="1"/>
          <p:nvPr/>
        </p:nvSpPr>
        <p:spPr>
          <a:xfrm>
            <a:off x="11497438" y="3857302"/>
            <a:ext cx="905954" cy="572464"/>
          </a:xfrm>
          <a:prstGeom prst="rect">
            <a:avLst/>
          </a:prstGeom>
          <a:noFill/>
        </p:spPr>
        <p:txBody>
          <a:bodyPr wrap="none" lIns="182880" tIns="146304" rIns="182880" bIns="146304" rtlCol="0">
            <a:spAutoFit/>
          </a:bodyPr>
          <a:lstStyle/>
          <a:p>
            <a:pPr>
              <a:lnSpc>
                <a:spcPct val="90000"/>
              </a:lnSpc>
              <a:spcAft>
                <a:spcPts val="600"/>
              </a:spcAft>
            </a:pPr>
            <a:r>
              <a:rPr lang="en-GB" sz="2000" dirty="0" err="1" smtClean="0">
                <a:solidFill>
                  <a:schemeClr val="accent5"/>
                </a:solidFill>
              </a:rPr>
              <a:t>todo</a:t>
            </a:r>
            <a:endParaRPr lang="en-GB" sz="2000" dirty="0" smtClean="0">
              <a:solidFill>
                <a:schemeClr val="accent5"/>
              </a:solidFill>
            </a:endParaRPr>
          </a:p>
        </p:txBody>
      </p:sp>
      <p:sp>
        <p:nvSpPr>
          <p:cNvPr id="15" name="TextBox 14"/>
          <p:cNvSpPr txBox="1"/>
          <p:nvPr/>
        </p:nvSpPr>
        <p:spPr>
          <a:xfrm>
            <a:off x="11497438" y="5445078"/>
            <a:ext cx="905954" cy="572464"/>
          </a:xfrm>
          <a:prstGeom prst="rect">
            <a:avLst/>
          </a:prstGeom>
          <a:noFill/>
        </p:spPr>
        <p:txBody>
          <a:bodyPr wrap="none" lIns="182880" tIns="146304" rIns="182880" bIns="146304" rtlCol="0">
            <a:spAutoFit/>
          </a:bodyPr>
          <a:lstStyle/>
          <a:p>
            <a:pPr>
              <a:lnSpc>
                <a:spcPct val="90000"/>
              </a:lnSpc>
              <a:spcAft>
                <a:spcPts val="600"/>
              </a:spcAft>
            </a:pPr>
            <a:r>
              <a:rPr lang="en-GB" sz="2000" dirty="0" err="1" smtClean="0">
                <a:solidFill>
                  <a:schemeClr val="accent5"/>
                </a:solidFill>
              </a:rPr>
              <a:t>todo</a:t>
            </a:r>
            <a:endParaRPr lang="en-GB" sz="2000" dirty="0" smtClean="0">
              <a:solidFill>
                <a:schemeClr val="accent5"/>
              </a:solidFill>
            </a:endParaRPr>
          </a:p>
        </p:txBody>
      </p:sp>
    </p:spTree>
    <p:extLst>
      <p:ext uri="{BB962C8B-B14F-4D97-AF65-F5344CB8AC3E}">
        <p14:creationId xmlns:p14="http://schemas.microsoft.com/office/powerpoint/2010/main" val="4154856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2"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 – Integration of </a:t>
            </a:r>
            <a:r>
              <a:rPr lang="en-US" dirty="0" err="1" smtClean="0"/>
              <a:t>SonarQube</a:t>
            </a:r>
            <a:r>
              <a:rPr lang="en-US" dirty="0" smtClean="0"/>
              <a:t> with Microsoft ALM and </a:t>
            </a:r>
            <a:r>
              <a:rPr lang="en-US" dirty="0" err="1" smtClean="0"/>
              <a:t>.Net</a:t>
            </a:r>
            <a:endParaRPr lang="en-US" dirty="0"/>
          </a:p>
        </p:txBody>
      </p:sp>
    </p:spTree>
    <p:extLst>
      <p:ext uri="{BB962C8B-B14F-4D97-AF65-F5344CB8AC3E}">
        <p14:creationId xmlns:p14="http://schemas.microsoft.com/office/powerpoint/2010/main" val="180210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TFS/</a:t>
            </a:r>
            <a:r>
              <a:rPr lang="en-GB" dirty="0" err="1" smtClean="0"/>
              <a:t>.Net</a:t>
            </a:r>
            <a:r>
              <a:rPr lang="en-GB" dirty="0" smtClean="0"/>
              <a:t> Integration – Approach </a:t>
            </a:r>
            <a:endParaRPr lang="en-GB" dirty="0"/>
          </a:p>
        </p:txBody>
      </p:sp>
      <p:sp>
        <p:nvSpPr>
          <p:cNvPr id="5" name="Flowchart: Magnetic Disk 4"/>
          <p:cNvSpPr/>
          <p:nvPr/>
        </p:nvSpPr>
        <p:spPr bwMode="auto">
          <a:xfrm>
            <a:off x="9314581" y="3004965"/>
            <a:ext cx="1728192" cy="1872208"/>
          </a:xfrm>
          <a:prstGeom prst="flowChartMagneticDisk">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91440" tIns="91440" rIns="34294" bIns="34294" rtlCol="0" anchor="b" anchorCtr="0"/>
          <a:lstStyle/>
          <a:p>
            <a:pPr algn="ctr" defTabSz="932406"/>
            <a:r>
              <a:rPr lang="en-GB" sz="2000" dirty="0" err="1" smtClean="0">
                <a:gradFill>
                  <a:gsLst>
                    <a:gs pos="0">
                      <a:srgbClr val="FFFFFF"/>
                    </a:gs>
                    <a:gs pos="100000">
                      <a:srgbClr val="FFFFFF"/>
                    </a:gs>
                  </a:gsLst>
                  <a:lin ang="5400000" scaled="0"/>
                </a:gradFill>
                <a:ea typeface="Segoe UI" pitchFamily="34" charset="0"/>
                <a:cs typeface="Segoe UI" pitchFamily="34" charset="0"/>
              </a:rPr>
              <a:t>SonarQube</a:t>
            </a:r>
            <a:endParaRPr lang="en-GB" sz="200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527135" y="1352120"/>
            <a:ext cx="6840760" cy="5472609"/>
          </a:xfrm>
          <a:prstGeom prst="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91440" tIns="91440" rIns="34294" bIns="34294" rtlCol="0" anchor="t" anchorCtr="0"/>
          <a:lstStyle/>
          <a:p>
            <a:pPr algn="ctr" defTabSz="932406"/>
            <a:r>
              <a:rPr lang="en-GB" sz="2000" dirty="0" smtClean="0">
                <a:gradFill>
                  <a:gsLst>
                    <a:gs pos="0">
                      <a:srgbClr val="FFFFFF"/>
                    </a:gs>
                    <a:gs pos="100000">
                      <a:srgbClr val="FFFFFF"/>
                    </a:gs>
                  </a:gsLst>
                  <a:lin ang="5400000" scaled="0"/>
                </a:gradFill>
                <a:ea typeface="Segoe UI" pitchFamily="34" charset="0"/>
                <a:cs typeface="Segoe UI" pitchFamily="34" charset="0"/>
              </a:rPr>
              <a:t>Build Agent</a:t>
            </a:r>
            <a:endParaRPr lang="en-GB" sz="2000" dirty="0">
              <a:gradFill>
                <a:gsLst>
                  <a:gs pos="0">
                    <a:srgbClr val="FFFFFF"/>
                  </a:gs>
                  <a:gs pos="100000">
                    <a:srgbClr val="FFFFFF"/>
                  </a:gs>
                </a:gsLst>
                <a:lin ang="5400000" scaled="0"/>
              </a:gradFill>
              <a:ea typeface="Segoe UI" pitchFamily="34" charset="0"/>
              <a:cs typeface="Segoe UI" pitchFamily="34" charset="0"/>
            </a:endParaRPr>
          </a:p>
        </p:txBody>
      </p:sp>
      <p:sp>
        <p:nvSpPr>
          <p:cNvPr id="8" name="Flowchart: Multidocument 7"/>
          <p:cNvSpPr/>
          <p:nvPr/>
        </p:nvSpPr>
        <p:spPr bwMode="auto">
          <a:xfrm>
            <a:off x="5773734" y="3683221"/>
            <a:ext cx="1296144" cy="1157948"/>
          </a:xfrm>
          <a:prstGeom prst="flowChartMultidocumen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91440" tIns="91440" rIns="34294" bIns="34294" rtlCol="0" anchor="t" anchorCtr="0"/>
          <a:lstStyle/>
          <a:p>
            <a:pPr algn="ctr" defTabSz="932406"/>
            <a:r>
              <a:rPr lang="en-GB" sz="2000" dirty="0" smtClean="0">
                <a:gradFill>
                  <a:gsLst>
                    <a:gs pos="0">
                      <a:srgbClr val="FFFFFF"/>
                    </a:gs>
                    <a:gs pos="100000">
                      <a:srgbClr val="FFFFFF"/>
                    </a:gs>
                  </a:gsLst>
                  <a:lin ang="5400000" scaled="0"/>
                </a:gradFill>
                <a:ea typeface="Segoe UI" pitchFamily="34" charset="0"/>
                <a:cs typeface="Segoe UI" pitchFamily="34" charset="0"/>
              </a:rPr>
              <a:t>File Store</a:t>
            </a:r>
            <a:endParaRPr lang="en-GB" sz="2000" dirty="0">
              <a:gradFill>
                <a:gsLst>
                  <a:gs pos="0">
                    <a:srgbClr val="FFFFFF"/>
                  </a:gs>
                  <a:gs pos="100000">
                    <a:srgbClr val="FFFFFF"/>
                  </a:gs>
                </a:gsLst>
                <a:lin ang="5400000" scaled="0"/>
              </a:gradFill>
              <a:ea typeface="Segoe UI" pitchFamily="34" charset="0"/>
              <a:cs typeface="Segoe UI" pitchFamily="34" charset="0"/>
            </a:endParaRPr>
          </a:p>
        </p:txBody>
      </p:sp>
      <p:sp>
        <p:nvSpPr>
          <p:cNvPr id="9" name="Flowchart: Process 8"/>
          <p:cNvSpPr/>
          <p:nvPr/>
        </p:nvSpPr>
        <p:spPr bwMode="auto">
          <a:xfrm>
            <a:off x="745629" y="1814351"/>
            <a:ext cx="2448272" cy="847934"/>
          </a:xfrm>
          <a:prstGeom prst="flowChartProcess">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91440" tIns="91440" rIns="34294" bIns="34294" rtlCol="0" anchor="t" anchorCtr="0"/>
          <a:lstStyle/>
          <a:p>
            <a:pPr defTabSz="932406"/>
            <a:r>
              <a:rPr lang="en-GB" sz="1600" dirty="0" smtClean="0">
                <a:solidFill>
                  <a:schemeClr val="tx1"/>
                </a:solidFill>
                <a:ea typeface="Segoe UI" pitchFamily="34" charset="0"/>
                <a:cs typeface="Segoe UI" pitchFamily="34" charset="0"/>
              </a:rPr>
              <a:t>Pre-Build</a:t>
            </a:r>
          </a:p>
          <a:p>
            <a:pPr marL="285750" indent="-285750" defTabSz="932406">
              <a:buFont typeface="Calibri" panose="020F0502020204030204" pitchFamily="34" charset="0"/>
              <a:buChar char="+"/>
            </a:pPr>
            <a:r>
              <a:rPr lang="en-GB" sz="1400" dirty="0" smtClean="0">
                <a:solidFill>
                  <a:schemeClr val="tx1"/>
                </a:solidFill>
                <a:ea typeface="Segoe UI" pitchFamily="34" charset="0"/>
                <a:cs typeface="Segoe UI" pitchFamily="34" charset="0"/>
              </a:rPr>
              <a:t>Fetch configuration from </a:t>
            </a:r>
            <a:r>
              <a:rPr lang="en-GB" sz="1400" dirty="0" err="1" smtClean="0">
                <a:solidFill>
                  <a:schemeClr val="tx1"/>
                </a:solidFill>
                <a:ea typeface="Segoe UI" pitchFamily="34" charset="0"/>
                <a:cs typeface="Segoe UI" pitchFamily="34" charset="0"/>
              </a:rPr>
              <a:t>SonarQube</a:t>
            </a:r>
            <a:r>
              <a:rPr lang="en-GB" sz="1400" dirty="0" smtClean="0">
                <a:solidFill>
                  <a:schemeClr val="tx1"/>
                </a:solidFill>
                <a:ea typeface="Segoe UI" pitchFamily="34" charset="0"/>
                <a:cs typeface="Segoe UI" pitchFamily="34" charset="0"/>
              </a:rPr>
              <a:t> server</a:t>
            </a:r>
          </a:p>
        </p:txBody>
      </p:sp>
      <p:sp>
        <p:nvSpPr>
          <p:cNvPr id="10" name="Flowchart: Process 9"/>
          <p:cNvSpPr/>
          <p:nvPr/>
        </p:nvSpPr>
        <p:spPr bwMode="auto">
          <a:xfrm>
            <a:off x="745629" y="2995990"/>
            <a:ext cx="2448272" cy="687232"/>
          </a:xfrm>
          <a:prstGeom prst="flowChartProcess">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91440" tIns="91440" rIns="34294" bIns="34294" rtlCol="0" anchor="t" anchorCtr="0"/>
          <a:lstStyle/>
          <a:p>
            <a:pPr defTabSz="932406"/>
            <a:r>
              <a:rPr lang="en-GB" sz="1600" dirty="0" err="1" smtClean="0">
                <a:solidFill>
                  <a:schemeClr val="tx1"/>
                </a:solidFill>
                <a:ea typeface="Segoe UI" pitchFamily="34" charset="0"/>
                <a:cs typeface="Segoe UI" pitchFamily="34" charset="0"/>
              </a:rPr>
              <a:t>MSBuild</a:t>
            </a:r>
            <a:endParaRPr lang="en-GB" sz="1600" dirty="0" smtClean="0">
              <a:solidFill>
                <a:schemeClr val="tx1"/>
              </a:solidFill>
              <a:ea typeface="Segoe UI" pitchFamily="34" charset="0"/>
              <a:cs typeface="Segoe UI" pitchFamily="34" charset="0"/>
            </a:endParaRPr>
          </a:p>
          <a:p>
            <a:pPr marL="285750" indent="-285750" defTabSz="932406">
              <a:buFont typeface="Calibri" panose="020F0502020204030204" pitchFamily="34" charset="0"/>
              <a:buChar char="+"/>
            </a:pPr>
            <a:r>
              <a:rPr lang="en-GB" sz="1400" dirty="0" smtClean="0">
                <a:solidFill>
                  <a:schemeClr val="tx1"/>
                </a:solidFill>
                <a:ea typeface="Segoe UI" pitchFamily="34" charset="0"/>
                <a:cs typeface="Segoe UI" pitchFamily="34" charset="0"/>
              </a:rPr>
              <a:t>Collect project info</a:t>
            </a:r>
          </a:p>
        </p:txBody>
      </p:sp>
      <p:sp>
        <p:nvSpPr>
          <p:cNvPr id="11" name="Flowchart: Process 10"/>
          <p:cNvSpPr/>
          <p:nvPr/>
        </p:nvSpPr>
        <p:spPr bwMode="auto">
          <a:xfrm>
            <a:off x="745629" y="4149229"/>
            <a:ext cx="2448272" cy="491766"/>
          </a:xfrm>
          <a:prstGeom prst="flowChartProcess">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91440" tIns="91440" rIns="34294" bIns="34294" rtlCol="0" anchor="t" anchorCtr="0"/>
          <a:lstStyle/>
          <a:p>
            <a:pPr defTabSz="932406"/>
            <a:r>
              <a:rPr lang="en-GB" sz="1600" dirty="0" smtClean="0">
                <a:solidFill>
                  <a:schemeClr val="tx1"/>
                </a:solidFill>
                <a:ea typeface="Segoe UI" pitchFamily="34" charset="0"/>
                <a:cs typeface="Segoe UI" pitchFamily="34" charset="0"/>
              </a:rPr>
              <a:t>Test</a:t>
            </a:r>
          </a:p>
        </p:txBody>
      </p:sp>
      <p:sp>
        <p:nvSpPr>
          <p:cNvPr id="12" name="Flowchart: Process 11"/>
          <p:cNvSpPr/>
          <p:nvPr/>
        </p:nvSpPr>
        <p:spPr bwMode="auto">
          <a:xfrm>
            <a:off x="745629" y="5142919"/>
            <a:ext cx="2448272" cy="1385693"/>
          </a:xfrm>
          <a:prstGeom prst="flowChartProcess">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91440" tIns="91440" rIns="34294" bIns="34294" rtlCol="0" anchor="t" anchorCtr="0"/>
          <a:lstStyle/>
          <a:p>
            <a:pPr defTabSz="932406"/>
            <a:r>
              <a:rPr lang="en-GB" sz="1600" dirty="0" smtClean="0">
                <a:solidFill>
                  <a:schemeClr val="tx1"/>
                </a:solidFill>
                <a:ea typeface="Segoe UI" pitchFamily="34" charset="0"/>
                <a:cs typeface="Segoe UI" pitchFamily="34" charset="0"/>
              </a:rPr>
              <a:t>Post-Test</a:t>
            </a:r>
          </a:p>
          <a:p>
            <a:pPr marL="285750" indent="-285750" defTabSz="932406">
              <a:buFont typeface="Calibri" panose="020F0502020204030204" pitchFamily="34" charset="0"/>
              <a:buChar char="+"/>
            </a:pPr>
            <a:r>
              <a:rPr lang="en-GB" sz="1400" dirty="0" smtClean="0">
                <a:solidFill>
                  <a:schemeClr val="tx1"/>
                </a:solidFill>
                <a:ea typeface="Segoe UI" pitchFamily="34" charset="0"/>
                <a:cs typeface="Segoe UI" pitchFamily="34" charset="0"/>
              </a:rPr>
              <a:t>Detect code clones</a:t>
            </a:r>
          </a:p>
          <a:p>
            <a:pPr marL="285750" indent="-285750" defTabSz="932406">
              <a:buFont typeface="Calibri" panose="020F0502020204030204" pitchFamily="34" charset="0"/>
              <a:buChar char="+"/>
            </a:pPr>
            <a:r>
              <a:rPr lang="en-GB" sz="1400" dirty="0" smtClean="0">
                <a:solidFill>
                  <a:schemeClr val="tx1"/>
                </a:solidFill>
                <a:ea typeface="Segoe UI" pitchFamily="34" charset="0"/>
                <a:cs typeface="Segoe UI" pitchFamily="34" charset="0"/>
              </a:rPr>
              <a:t>Perform additional code analysis (e.g. </a:t>
            </a:r>
            <a:r>
              <a:rPr lang="en-GB" sz="1400" dirty="0" err="1" smtClean="0">
                <a:solidFill>
                  <a:schemeClr val="tx1"/>
                </a:solidFill>
                <a:ea typeface="Segoe UI" pitchFamily="34" charset="0"/>
                <a:cs typeface="Segoe UI" pitchFamily="34" charset="0"/>
              </a:rPr>
              <a:t>Javascript</a:t>
            </a:r>
            <a:r>
              <a:rPr lang="en-GB" sz="1400" dirty="0" smtClean="0">
                <a:solidFill>
                  <a:schemeClr val="tx1"/>
                </a:solidFill>
                <a:ea typeface="Segoe UI" pitchFamily="34" charset="0"/>
                <a:cs typeface="Segoe UI" pitchFamily="34" charset="0"/>
              </a:rPr>
              <a:t>)</a:t>
            </a:r>
          </a:p>
          <a:p>
            <a:pPr marL="285750" indent="-285750" defTabSz="932406">
              <a:buFont typeface="Calibri" panose="020F0502020204030204" pitchFamily="34" charset="0"/>
              <a:buChar char="+"/>
            </a:pPr>
            <a:r>
              <a:rPr lang="en-GB" sz="1400" dirty="0" smtClean="0">
                <a:solidFill>
                  <a:schemeClr val="tx1"/>
                </a:solidFill>
                <a:ea typeface="Segoe UI" pitchFamily="34" charset="0"/>
                <a:cs typeface="Segoe UI" pitchFamily="34" charset="0"/>
              </a:rPr>
              <a:t>Calculate metrics</a:t>
            </a:r>
          </a:p>
        </p:txBody>
      </p:sp>
      <p:cxnSp>
        <p:nvCxnSpPr>
          <p:cNvPr id="15" name="Straight Arrow Connector 14"/>
          <p:cNvCxnSpPr>
            <a:endCxn id="9" idx="3"/>
          </p:cNvCxnSpPr>
          <p:nvPr/>
        </p:nvCxnSpPr>
        <p:spPr>
          <a:xfrm flipH="1" flipV="1">
            <a:off x="3193901" y="2238318"/>
            <a:ext cx="6123150" cy="1577207"/>
          </a:xfrm>
          <a:prstGeom prst="straightConnector1">
            <a:avLst/>
          </a:prstGeom>
          <a:ln w="38100">
            <a:solidFill>
              <a:schemeClr val="tx2">
                <a:lumMod val="20000"/>
                <a:lumOff val="8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193901" y="4461792"/>
            <a:ext cx="6120680" cy="1915790"/>
          </a:xfrm>
          <a:prstGeom prst="straightConnector1">
            <a:avLst/>
          </a:prstGeom>
          <a:ln w="38100">
            <a:solidFill>
              <a:schemeClr val="tx2">
                <a:lumMod val="20000"/>
                <a:lumOff val="8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9" name="Folded Corner 28"/>
          <p:cNvSpPr/>
          <p:nvPr/>
        </p:nvSpPr>
        <p:spPr bwMode="auto">
          <a:xfrm>
            <a:off x="7622393" y="2915044"/>
            <a:ext cx="1440160" cy="633692"/>
          </a:xfrm>
          <a:prstGeom prst="foldedCorner">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lIns="91440" tIns="91440" rIns="34294" bIns="34294" rtlCol="0" anchor="t" anchorCtr="0"/>
          <a:lstStyle/>
          <a:p>
            <a:pPr algn="ctr" defTabSz="932406"/>
            <a:r>
              <a:rPr lang="en-GB" sz="1400" dirty="0" smtClean="0">
                <a:gradFill>
                  <a:gsLst>
                    <a:gs pos="0">
                      <a:srgbClr val="FFFFFF"/>
                    </a:gs>
                    <a:gs pos="100000">
                      <a:srgbClr val="FFFFFF"/>
                    </a:gs>
                  </a:gsLst>
                  <a:lin ang="5400000" scaled="0"/>
                </a:gradFill>
                <a:ea typeface="Segoe UI" pitchFamily="34" charset="0"/>
                <a:cs typeface="Segoe UI" pitchFamily="34" charset="0"/>
              </a:rPr>
              <a:t>Quality Profile</a:t>
            </a:r>
          </a:p>
          <a:p>
            <a:pPr algn="ctr" defTabSz="932406"/>
            <a:r>
              <a:rPr lang="en-GB" sz="1400" dirty="0" smtClean="0">
                <a:gradFill>
                  <a:gsLst>
                    <a:gs pos="0">
                      <a:srgbClr val="FFFFFF"/>
                    </a:gs>
                    <a:gs pos="100000">
                      <a:srgbClr val="FFFFFF"/>
                    </a:gs>
                  </a:gsLst>
                  <a:lin ang="5400000" scaled="0"/>
                </a:gradFill>
                <a:ea typeface="Segoe UI" pitchFamily="34" charset="0"/>
                <a:cs typeface="Segoe UI" pitchFamily="34" charset="0"/>
              </a:rPr>
              <a:t>Quality Gates</a:t>
            </a:r>
            <a:endParaRPr lang="en-GB" sz="1400" dirty="0">
              <a:gradFill>
                <a:gsLst>
                  <a:gs pos="0">
                    <a:srgbClr val="FFFFFF"/>
                  </a:gs>
                  <a:gs pos="100000">
                    <a:srgbClr val="FFFFFF"/>
                  </a:gs>
                </a:gsLst>
                <a:lin ang="5400000" scaled="0"/>
              </a:gradFill>
              <a:ea typeface="Segoe UI" pitchFamily="34" charset="0"/>
              <a:cs typeface="Segoe UI" pitchFamily="34" charset="0"/>
            </a:endParaRPr>
          </a:p>
        </p:txBody>
      </p:sp>
      <p:sp>
        <p:nvSpPr>
          <p:cNvPr id="30" name="Folded Corner 29"/>
          <p:cNvSpPr/>
          <p:nvPr/>
        </p:nvSpPr>
        <p:spPr bwMode="auto">
          <a:xfrm>
            <a:off x="3840738" y="5732324"/>
            <a:ext cx="1440160" cy="422810"/>
          </a:xfrm>
          <a:prstGeom prst="foldedCorner">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lIns="91440" tIns="91440" rIns="34294" bIns="34294" rtlCol="0" anchor="t" anchorCtr="0"/>
          <a:lstStyle/>
          <a:p>
            <a:pPr algn="ctr" defTabSz="932406"/>
            <a:r>
              <a:rPr lang="en-GB" sz="1400" dirty="0" smtClean="0">
                <a:gradFill>
                  <a:gsLst>
                    <a:gs pos="0">
                      <a:srgbClr val="FFFFFF"/>
                    </a:gs>
                    <a:gs pos="100000">
                      <a:srgbClr val="FFFFFF"/>
                    </a:gs>
                  </a:gsLst>
                  <a:lin ang="5400000" scaled="0"/>
                </a:gradFill>
                <a:ea typeface="Segoe UI" pitchFamily="34" charset="0"/>
                <a:cs typeface="Segoe UI" pitchFamily="34" charset="0"/>
              </a:rPr>
              <a:t>Tech Debt Data</a:t>
            </a:r>
            <a:endParaRPr lang="en-GB" sz="1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45" name="Straight Arrow Connector 44"/>
          <p:cNvCxnSpPr/>
          <p:nvPr/>
        </p:nvCxnSpPr>
        <p:spPr>
          <a:xfrm>
            <a:off x="3193901" y="4394715"/>
            <a:ext cx="2579833" cy="94298"/>
          </a:xfrm>
          <a:prstGeom prst="straightConnector1">
            <a:avLst/>
          </a:prstGeom>
          <a:ln w="38100">
            <a:solidFill>
              <a:schemeClr val="tx2">
                <a:lumMod val="20000"/>
                <a:lumOff val="8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8" name="Folded Corner 47"/>
          <p:cNvSpPr/>
          <p:nvPr/>
        </p:nvSpPr>
        <p:spPr bwMode="auto">
          <a:xfrm>
            <a:off x="3387767" y="4088425"/>
            <a:ext cx="1440160" cy="626345"/>
          </a:xfrm>
          <a:prstGeom prst="foldedCorner">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lIns="91440" tIns="91440" rIns="34294" bIns="34294" rtlCol="0" anchor="t" anchorCtr="0"/>
          <a:lstStyle/>
          <a:p>
            <a:pPr algn="ctr" defTabSz="932406"/>
            <a:r>
              <a:rPr lang="en-GB" sz="1400" dirty="0" smtClean="0">
                <a:gradFill>
                  <a:gsLst>
                    <a:gs pos="0">
                      <a:srgbClr val="FFFFFF"/>
                    </a:gs>
                    <a:gs pos="100000">
                      <a:srgbClr val="FFFFFF"/>
                    </a:gs>
                  </a:gsLst>
                  <a:lin ang="5400000" scaled="0"/>
                </a:gradFill>
                <a:ea typeface="Segoe UI" pitchFamily="34" charset="0"/>
                <a:cs typeface="Segoe UI" pitchFamily="34" charset="0"/>
              </a:rPr>
              <a:t>Code Coverage Data</a:t>
            </a:r>
            <a:endParaRPr lang="en-GB" sz="1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49" name="Straight Arrow Connector 48"/>
          <p:cNvCxnSpPr>
            <a:stCxn id="10" idx="3"/>
          </p:cNvCxnSpPr>
          <p:nvPr/>
        </p:nvCxnSpPr>
        <p:spPr>
          <a:xfrm>
            <a:off x="3193901" y="3339606"/>
            <a:ext cx="2579833" cy="763871"/>
          </a:xfrm>
          <a:prstGeom prst="straightConnector1">
            <a:avLst/>
          </a:prstGeom>
          <a:ln w="38100">
            <a:solidFill>
              <a:schemeClr val="tx2">
                <a:lumMod val="20000"/>
                <a:lumOff val="8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1" name="Folded Corner 50"/>
          <p:cNvSpPr/>
          <p:nvPr/>
        </p:nvSpPr>
        <p:spPr bwMode="auto">
          <a:xfrm>
            <a:off x="3387767" y="3133413"/>
            <a:ext cx="2071381" cy="663774"/>
          </a:xfrm>
          <a:prstGeom prst="foldedCorner">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lIns="91440" tIns="91440" rIns="34294" bIns="34294" rtlCol="0" anchor="t" anchorCtr="0"/>
          <a:lstStyle/>
          <a:p>
            <a:pPr algn="ctr" defTabSz="932406"/>
            <a:r>
              <a:rPr lang="en-GB" sz="1400" dirty="0" smtClean="0">
                <a:gradFill>
                  <a:gsLst>
                    <a:gs pos="0">
                      <a:srgbClr val="FFFFFF"/>
                    </a:gs>
                    <a:gs pos="100000">
                      <a:srgbClr val="FFFFFF"/>
                    </a:gs>
                  </a:gsLst>
                  <a:lin ang="5400000" scaled="0"/>
                </a:gradFill>
                <a:ea typeface="Segoe UI" pitchFamily="34" charset="0"/>
                <a:cs typeface="Segoe UI" pitchFamily="34" charset="0"/>
              </a:rPr>
              <a:t>Analysis Data</a:t>
            </a:r>
          </a:p>
          <a:p>
            <a:pPr algn="ctr" defTabSz="932406"/>
            <a:r>
              <a:rPr lang="en-GB" sz="1400" dirty="0" smtClean="0">
                <a:gradFill>
                  <a:gsLst>
                    <a:gs pos="0">
                      <a:srgbClr val="FFFFFF"/>
                    </a:gs>
                    <a:gs pos="100000">
                      <a:srgbClr val="FFFFFF"/>
                    </a:gs>
                  </a:gsLst>
                  <a:lin ang="5400000" scaled="0"/>
                </a:gradFill>
                <a:ea typeface="Segoe UI" pitchFamily="34" charset="0"/>
                <a:cs typeface="Segoe UI" pitchFamily="34" charset="0"/>
              </a:rPr>
              <a:t>Solution &amp; Project Data</a:t>
            </a:r>
            <a:endParaRPr lang="en-GB" sz="1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56" name="Straight Arrow Connector 55"/>
          <p:cNvCxnSpPr/>
          <p:nvPr/>
        </p:nvCxnSpPr>
        <p:spPr>
          <a:xfrm flipH="1">
            <a:off x="3193901" y="4670402"/>
            <a:ext cx="2579834" cy="627060"/>
          </a:xfrm>
          <a:prstGeom prst="straightConnector1">
            <a:avLst/>
          </a:prstGeom>
          <a:ln w="38100">
            <a:solidFill>
              <a:schemeClr val="tx2">
                <a:lumMod val="20000"/>
                <a:lumOff val="8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a:stCxn id="9" idx="2"/>
            <a:endCxn id="10" idx="0"/>
          </p:cNvCxnSpPr>
          <p:nvPr/>
        </p:nvCxnSpPr>
        <p:spPr>
          <a:xfrm>
            <a:off x="1969765" y="2662285"/>
            <a:ext cx="0" cy="333705"/>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0" idx="2"/>
            <a:endCxn id="11" idx="0"/>
          </p:cNvCxnSpPr>
          <p:nvPr/>
        </p:nvCxnSpPr>
        <p:spPr>
          <a:xfrm>
            <a:off x="1969765" y="3683222"/>
            <a:ext cx="0" cy="466007"/>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1" idx="2"/>
            <a:endCxn id="12" idx="0"/>
          </p:cNvCxnSpPr>
          <p:nvPr/>
        </p:nvCxnSpPr>
        <p:spPr>
          <a:xfrm>
            <a:off x="1969765" y="4640995"/>
            <a:ext cx="0" cy="501924"/>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bwMode="auto">
          <a:xfrm>
            <a:off x="3218329" y="1805579"/>
            <a:ext cx="6311153" cy="1296209"/>
          </a:xfrm>
          <a:custGeom>
            <a:avLst/>
            <a:gdLst>
              <a:gd name="connsiteX0" fmla="*/ 0 w 6311153"/>
              <a:gd name="connsiteY0" fmla="*/ 166656 h 1296209"/>
              <a:gd name="connsiteX1" fmla="*/ 3012142 w 6311153"/>
              <a:gd name="connsiteY1" fmla="*/ 23221 h 1296209"/>
              <a:gd name="connsiteX2" fmla="*/ 5316071 w 6311153"/>
              <a:gd name="connsiteY2" fmla="*/ 596962 h 1296209"/>
              <a:gd name="connsiteX3" fmla="*/ 6311153 w 6311153"/>
              <a:gd name="connsiteY3" fmla="*/ 1296209 h 1296209"/>
            </a:gdLst>
            <a:ahLst/>
            <a:cxnLst>
              <a:cxn ang="0">
                <a:pos x="connsiteX0" y="connsiteY0"/>
              </a:cxn>
              <a:cxn ang="0">
                <a:pos x="connsiteX1" y="connsiteY1"/>
              </a:cxn>
              <a:cxn ang="0">
                <a:pos x="connsiteX2" y="connsiteY2"/>
              </a:cxn>
              <a:cxn ang="0">
                <a:pos x="connsiteX3" y="connsiteY3"/>
              </a:cxn>
            </a:cxnLst>
            <a:rect l="l" t="t" r="r" b="b"/>
            <a:pathLst>
              <a:path w="6311153" h="1296209">
                <a:moveTo>
                  <a:pt x="0" y="166656"/>
                </a:moveTo>
                <a:cubicBezTo>
                  <a:pt x="1063065" y="59079"/>
                  <a:pt x="2126130" y="-48497"/>
                  <a:pt x="3012142" y="23221"/>
                </a:cubicBezTo>
                <a:cubicBezTo>
                  <a:pt x="3898154" y="94939"/>
                  <a:pt x="4766236" y="384797"/>
                  <a:pt x="5316071" y="596962"/>
                </a:cubicBezTo>
                <a:cubicBezTo>
                  <a:pt x="5865906" y="809127"/>
                  <a:pt x="6088529" y="1052668"/>
                  <a:pt x="6311153" y="1296209"/>
                </a:cubicBezTo>
              </a:path>
            </a:pathLst>
          </a:custGeom>
          <a:ln w="38100">
            <a:solidFill>
              <a:schemeClr val="accent1">
                <a:lumMod val="20000"/>
                <a:lumOff val="80000"/>
              </a:schemeClr>
            </a:solidFill>
            <a:prstDash val="dash"/>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0" name="Freeform 19"/>
          <p:cNvSpPr/>
          <p:nvPr/>
        </p:nvSpPr>
        <p:spPr bwMode="auto">
          <a:xfrm>
            <a:off x="3182471" y="4814047"/>
            <a:ext cx="2590800" cy="600635"/>
          </a:xfrm>
          <a:custGeom>
            <a:avLst/>
            <a:gdLst>
              <a:gd name="connsiteX0" fmla="*/ 0 w 2590800"/>
              <a:gd name="connsiteY0" fmla="*/ 600635 h 600635"/>
              <a:gd name="connsiteX1" fmla="*/ 1685364 w 2590800"/>
              <a:gd name="connsiteY1" fmla="*/ 537882 h 600635"/>
              <a:gd name="connsiteX2" fmla="*/ 2590800 w 2590800"/>
              <a:gd name="connsiteY2" fmla="*/ 0 h 600635"/>
            </a:gdLst>
            <a:ahLst/>
            <a:cxnLst>
              <a:cxn ang="0">
                <a:pos x="connsiteX0" y="connsiteY0"/>
              </a:cxn>
              <a:cxn ang="0">
                <a:pos x="connsiteX1" y="connsiteY1"/>
              </a:cxn>
              <a:cxn ang="0">
                <a:pos x="connsiteX2" y="connsiteY2"/>
              </a:cxn>
            </a:cxnLst>
            <a:rect l="l" t="t" r="r" b="b"/>
            <a:pathLst>
              <a:path w="2590800" h="600635">
                <a:moveTo>
                  <a:pt x="0" y="600635"/>
                </a:moveTo>
                <a:lnTo>
                  <a:pt x="1685364" y="537882"/>
                </a:lnTo>
                <a:cubicBezTo>
                  <a:pt x="2117164" y="437776"/>
                  <a:pt x="2353982" y="218888"/>
                  <a:pt x="2590800" y="0"/>
                </a:cubicBezTo>
              </a:path>
            </a:pathLst>
          </a:custGeom>
          <a:ln w="38100">
            <a:solidFill>
              <a:schemeClr val="accent1">
                <a:lumMod val="20000"/>
                <a:lumOff val="80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932288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29" grpId="0" animBg="1"/>
      <p:bldP spid="30" grpId="0" animBg="1"/>
      <p:bldP spid="48" grpId="0" animBg="1"/>
      <p:bldP spid="51" grpId="0" animBg="1"/>
      <p:bldP spid="17"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2"/>
          </p:nvPr>
        </p:nvSpPr>
        <p:spPr>
          <a:xfrm>
            <a:off x="276540" y="5783263"/>
            <a:ext cx="5869689" cy="902608"/>
          </a:xfrm>
        </p:spPr>
        <p:txBody>
          <a:bodyPr/>
          <a:lstStyle/>
          <a:p>
            <a:r>
              <a:rPr lang="en-US" dirty="0" smtClean="0"/>
              <a:t>Olivier Gaudin, CEO, </a:t>
            </a:r>
            <a:r>
              <a:rPr lang="en-US" dirty="0" err="1" smtClean="0"/>
              <a:t>SonarSource</a:t>
            </a:r>
            <a:endParaRPr lang="en-US" dirty="0" smtClean="0"/>
          </a:p>
          <a:p>
            <a:r>
              <a:rPr lang="en-US" dirty="0" smtClean="0"/>
              <a:t>Stuart Kent, Group Program Manager, Microsoft</a:t>
            </a:r>
            <a:endParaRPr lang="en-US" dirty="0"/>
          </a:p>
        </p:txBody>
      </p:sp>
      <p:sp>
        <p:nvSpPr>
          <p:cNvPr id="2" name="Title 1"/>
          <p:cNvSpPr>
            <a:spLocks noGrp="1"/>
          </p:cNvSpPr>
          <p:nvPr>
            <p:ph type="ctrTitle"/>
          </p:nvPr>
        </p:nvSpPr>
        <p:spPr/>
        <p:txBody>
          <a:bodyPr/>
          <a:lstStyle/>
          <a:p>
            <a:r>
              <a:rPr lang="en-US" dirty="0"/>
              <a:t>Using Visual Studio, Team Foundation Server, Visual Studio Online, and </a:t>
            </a:r>
            <a:r>
              <a:rPr lang="en-US" dirty="0" err="1"/>
              <a:t>SonarQube</a:t>
            </a:r>
            <a:r>
              <a:rPr lang="en-US" dirty="0"/>
              <a:t> to Understand and </a:t>
            </a:r>
            <a:r>
              <a:rPr lang="en-US" dirty="0" smtClean="0"/>
              <a:t/>
            </a:r>
            <a:br>
              <a:rPr lang="en-US" dirty="0" smtClean="0"/>
            </a:br>
            <a:r>
              <a:rPr lang="en-US" dirty="0" smtClean="0"/>
              <a:t>Prevent </a:t>
            </a:r>
            <a:r>
              <a:rPr lang="en-US" dirty="0"/>
              <a:t>Technical Debt</a:t>
            </a:r>
          </a:p>
        </p:txBody>
      </p:sp>
      <p:sp>
        <p:nvSpPr>
          <p:cNvPr id="6" name="Text Placeholder 5"/>
          <p:cNvSpPr>
            <a:spLocks noGrp="1"/>
          </p:cNvSpPr>
          <p:nvPr>
            <p:ph type="body" sz="quarter" idx="13"/>
          </p:nvPr>
        </p:nvSpPr>
        <p:spPr/>
        <p:txBody>
          <a:bodyPr/>
          <a:lstStyle/>
          <a:p>
            <a:r>
              <a:rPr lang="en-US" dirty="0" smtClean="0"/>
              <a:t>3-696</a:t>
            </a:r>
            <a:endParaRPr lang="en-US" dirty="0"/>
          </a:p>
        </p:txBody>
      </p:sp>
    </p:spTree>
    <p:extLst>
      <p:ext uri="{BB962C8B-B14F-4D97-AF65-F5344CB8AC3E}">
        <p14:creationId xmlns:p14="http://schemas.microsoft.com/office/powerpoint/2010/main" val="127114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5" y="0"/>
            <a:ext cx="22599904" cy="11510646"/>
          </a:xfrm>
          <a:prstGeom prst="rect">
            <a:avLst/>
          </a:prstGeom>
        </p:spPr>
      </p:pic>
    </p:spTree>
    <p:extLst>
      <p:ext uri="{BB962C8B-B14F-4D97-AF65-F5344CB8AC3E}">
        <p14:creationId xmlns:p14="http://schemas.microsoft.com/office/powerpoint/2010/main" val="403384515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p:cNvSpPr/>
          <p:nvPr/>
        </p:nvSpPr>
        <p:spPr>
          <a:xfrm>
            <a:off x="11162168" y="4034669"/>
            <a:ext cx="1372020" cy="734534"/>
          </a:xfrm>
          <a:prstGeom prst="rect">
            <a:avLst/>
          </a:prstGeom>
        </p:spPr>
        <p:txBody>
          <a:bodyPr wrap="none">
            <a:spAutoFit/>
          </a:bodyPr>
          <a:lstStyle/>
          <a:p>
            <a:r>
              <a:rPr lang="en-US" sz="2040" kern="0" dirty="0">
                <a:solidFill>
                  <a:srgbClr val="68217A"/>
                </a:solidFill>
                <a:latin typeface="Segoe UI Light"/>
              </a:rPr>
              <a:t>Prevent &amp;</a:t>
            </a:r>
            <a:br>
              <a:rPr lang="en-US" sz="2040" kern="0" dirty="0">
                <a:solidFill>
                  <a:srgbClr val="68217A"/>
                </a:solidFill>
                <a:latin typeface="Segoe UI Light"/>
              </a:rPr>
            </a:br>
            <a:r>
              <a:rPr lang="en-US" sz="2040" kern="0" dirty="0">
                <a:solidFill>
                  <a:srgbClr val="68217A"/>
                </a:solidFill>
                <a:latin typeface="Segoe UI Light"/>
              </a:rPr>
              <a:t>Remediate</a:t>
            </a:r>
            <a:endParaRPr lang="en-US" sz="2040" dirty="0"/>
          </a:p>
        </p:txBody>
      </p:sp>
      <p:sp>
        <p:nvSpPr>
          <p:cNvPr id="120" name="TextBox 119"/>
          <p:cNvSpPr txBox="1"/>
          <p:nvPr/>
        </p:nvSpPr>
        <p:spPr>
          <a:xfrm>
            <a:off x="5992281" y="742400"/>
            <a:ext cx="1556440" cy="384205"/>
          </a:xfrm>
          <a:prstGeom prst="rect">
            <a:avLst/>
          </a:prstGeom>
          <a:noFill/>
        </p:spPr>
        <p:txBody>
          <a:bodyPr wrap="none" lIns="0" tIns="0" rIns="0" bIns="0" rtlCol="0" anchor="ctr">
            <a:spAutoFit/>
          </a:bodyPr>
          <a:lstStyle>
            <a:defPPr>
              <a:defRPr lang="en-US"/>
            </a:defPPr>
            <a:lvl1pPr algn="ctr" defTabSz="914400">
              <a:defRPr sz="2000" spc="-60">
                <a:gradFill>
                  <a:gsLst>
                    <a:gs pos="0">
                      <a:schemeClr val="accent2"/>
                    </a:gs>
                    <a:gs pos="100000">
                      <a:schemeClr val="accent2"/>
                    </a:gs>
                  </a:gsLst>
                  <a:lin ang="5400000" scaled="0"/>
                </a:gradFill>
              </a:defRPr>
            </a:lvl1pPr>
          </a:lstStyle>
          <a:p>
            <a:pPr defTabSz="932597">
              <a:defRPr/>
            </a:pPr>
            <a:r>
              <a:rPr lang="en-US" sz="2448" kern="0" spc="0" dirty="0">
                <a:solidFill>
                  <a:srgbClr val="68217A"/>
                </a:solidFill>
                <a:latin typeface="Segoe UI Light"/>
              </a:rPr>
              <a:t>Understand</a:t>
            </a:r>
          </a:p>
        </p:txBody>
      </p:sp>
      <p:sp>
        <p:nvSpPr>
          <p:cNvPr id="121" name="Rectangle 120"/>
          <p:cNvSpPr/>
          <p:nvPr/>
        </p:nvSpPr>
        <p:spPr>
          <a:xfrm>
            <a:off x="8585766" y="2323846"/>
            <a:ext cx="1273926" cy="478376"/>
          </a:xfrm>
          <a:prstGeom prst="rect">
            <a:avLst/>
          </a:prstGeom>
        </p:spPr>
        <p:txBody>
          <a:bodyPr wrap="none">
            <a:spAutoFit/>
          </a:bodyPr>
          <a:lstStyle/>
          <a:p>
            <a:r>
              <a:rPr lang="en-US" sz="2448" kern="0" dirty="0">
                <a:solidFill>
                  <a:srgbClr val="68217A"/>
                </a:solidFill>
                <a:latin typeface="Segoe UI Light"/>
              </a:rPr>
              <a:t>Control </a:t>
            </a:r>
            <a:endParaRPr lang="en-US" sz="2448" dirty="0"/>
          </a:p>
        </p:txBody>
      </p:sp>
      <p:sp>
        <p:nvSpPr>
          <p:cNvPr id="122" name="Title 10"/>
          <p:cNvSpPr>
            <a:spLocks noGrp="1"/>
          </p:cNvSpPr>
          <p:nvPr>
            <p:ph type="title"/>
          </p:nvPr>
        </p:nvSpPr>
        <p:spPr>
          <a:xfrm>
            <a:off x="274639" y="40878"/>
            <a:ext cx="11889564" cy="917575"/>
          </a:xfrm>
        </p:spPr>
        <p:txBody>
          <a:bodyPr/>
          <a:lstStyle/>
          <a:p>
            <a:r>
              <a:rPr lang="en-US" dirty="0" smtClean="0"/>
              <a:t>What’s Next?</a:t>
            </a:r>
            <a:endParaRPr lang="en-US" dirty="0"/>
          </a:p>
        </p:txBody>
      </p:sp>
      <p:sp>
        <p:nvSpPr>
          <p:cNvPr id="37" name="Left Brace 36"/>
          <p:cNvSpPr/>
          <p:nvPr/>
        </p:nvSpPr>
        <p:spPr>
          <a:xfrm rot="5400000">
            <a:off x="6617333" y="986275"/>
            <a:ext cx="175123" cy="4126770"/>
          </a:xfrm>
          <a:prstGeom prst="leftBrace">
            <a:avLst>
              <a:gd name="adj1" fmla="val 32691"/>
              <a:gd name="adj2" fmla="val 50000"/>
            </a:avLst>
          </a:prstGeom>
          <a:ln w="25400">
            <a:solidFill>
              <a:srgbClr val="905B9D"/>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836">
              <a:solidFill>
                <a:srgbClr val="CEB8D4"/>
              </a:solidFill>
            </a:endParaRPr>
          </a:p>
        </p:txBody>
      </p:sp>
      <p:sp>
        <p:nvSpPr>
          <p:cNvPr id="126" name="Rectangle 125"/>
          <p:cNvSpPr/>
          <p:nvPr/>
        </p:nvSpPr>
        <p:spPr>
          <a:xfrm>
            <a:off x="749171" y="2508526"/>
            <a:ext cx="1517484" cy="478376"/>
          </a:xfrm>
          <a:prstGeom prst="rect">
            <a:avLst/>
          </a:prstGeom>
        </p:spPr>
        <p:txBody>
          <a:bodyPr wrap="square">
            <a:spAutoFit/>
          </a:bodyPr>
          <a:lstStyle/>
          <a:p>
            <a:r>
              <a:rPr lang="en-US" sz="2448" kern="0" dirty="0">
                <a:solidFill>
                  <a:srgbClr val="68217A"/>
                </a:solidFill>
                <a:latin typeface="Segoe UI Light"/>
              </a:rPr>
              <a:t>Measure</a:t>
            </a:r>
            <a:endParaRPr lang="en-US" sz="2448" dirty="0"/>
          </a:p>
        </p:txBody>
      </p:sp>
      <p:grpSp>
        <p:nvGrpSpPr>
          <p:cNvPr id="143" name="Group 142"/>
          <p:cNvGrpSpPr/>
          <p:nvPr/>
        </p:nvGrpSpPr>
        <p:grpSpPr>
          <a:xfrm>
            <a:off x="2498081" y="2427329"/>
            <a:ext cx="7870242" cy="4118369"/>
            <a:chOff x="2448457" y="2379950"/>
            <a:chExt cx="7716624" cy="4037983"/>
          </a:xfrm>
        </p:grpSpPr>
        <p:sp>
          <p:nvSpPr>
            <p:cNvPr id="109" name="Oval 108"/>
            <p:cNvSpPr/>
            <p:nvPr/>
          </p:nvSpPr>
          <p:spPr>
            <a:xfrm>
              <a:off x="2448457" y="2379950"/>
              <a:ext cx="7716624" cy="4037983"/>
            </a:xfrm>
            <a:prstGeom prst="ellipse">
              <a:avLst/>
            </a:prstGeom>
            <a:noFill/>
            <a:ln w="101600">
              <a:solidFill>
                <a:srgbClr val="442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3" name="Freeform 10"/>
            <p:cNvSpPr>
              <a:spLocks noChangeAspect="1"/>
            </p:cNvSpPr>
            <p:nvPr/>
          </p:nvSpPr>
          <p:spPr bwMode="auto">
            <a:xfrm rot="19908013">
              <a:off x="8276521" y="5878578"/>
              <a:ext cx="248944" cy="392338"/>
            </a:xfrm>
            <a:custGeom>
              <a:avLst/>
              <a:gdLst>
                <a:gd name="T0" fmla="*/ 123 w 123"/>
                <a:gd name="T1" fmla="*/ 278 h 278"/>
                <a:gd name="T2" fmla="*/ 0 w 123"/>
                <a:gd name="T3" fmla="*/ 138 h 278"/>
                <a:gd name="T4" fmla="*/ 123 w 123"/>
                <a:gd name="T5" fmla="*/ 0 h 278"/>
                <a:gd name="T6" fmla="*/ 123 w 123"/>
                <a:gd name="T7" fmla="*/ 278 h 278"/>
              </a:gdLst>
              <a:ahLst/>
              <a:cxnLst>
                <a:cxn ang="0">
                  <a:pos x="T0" y="T1"/>
                </a:cxn>
                <a:cxn ang="0">
                  <a:pos x="T2" y="T3"/>
                </a:cxn>
                <a:cxn ang="0">
                  <a:pos x="T4" y="T5"/>
                </a:cxn>
                <a:cxn ang="0">
                  <a:pos x="T6" y="T7"/>
                </a:cxn>
              </a:cxnLst>
              <a:rect l="0" t="0" r="r" b="b"/>
              <a:pathLst>
                <a:path w="123" h="278">
                  <a:moveTo>
                    <a:pt x="123" y="278"/>
                  </a:moveTo>
                  <a:lnTo>
                    <a:pt x="0" y="138"/>
                  </a:lnTo>
                  <a:lnTo>
                    <a:pt x="123" y="0"/>
                  </a:lnTo>
                  <a:lnTo>
                    <a:pt x="123" y="278"/>
                  </a:lnTo>
                  <a:close/>
                </a:path>
              </a:pathLst>
            </a:custGeom>
            <a:solidFill>
              <a:schemeClr val="bg1"/>
            </a:solidFill>
            <a:ln w="25400" cap="flat" cmpd="sng" algn="ctr">
              <a:noFill/>
              <a:prstDash val="solid"/>
              <a:headEnd type="none" w="med" len="med"/>
              <a:tailEnd type="none" w="med" len="med"/>
            </a:ln>
            <a:effectLst/>
            <a:extLst/>
          </p:spPr>
          <p:txBody>
            <a:bodyPr vert="horz" wrap="square" lIns="205711" tIns="205711" rIns="68567" bIns="34283" numCol="1" rtlCol="0" anchor="t" anchorCtr="0" compatLnSpc="1">
              <a:prstTxWarp prst="textNoShape">
                <a:avLst/>
              </a:prstTxWarp>
            </a:bodyPr>
            <a:lstStyle/>
            <a:p>
              <a:pPr defTabSz="685513" fontAlgn="base">
                <a:spcBef>
                  <a:spcPct val="0"/>
                </a:spcBef>
                <a:spcAft>
                  <a:spcPct val="0"/>
                </a:spcAft>
                <a:defRPr/>
              </a:pPr>
              <a:endParaRPr lang="en-US" sz="2400" kern="0" dirty="0">
                <a:solidFill>
                  <a:srgbClr val="68217A"/>
                </a:solidFill>
                <a:latin typeface="Segoe UI Light"/>
              </a:endParaRPr>
            </a:p>
          </p:txBody>
        </p:sp>
        <p:sp>
          <p:nvSpPr>
            <p:cNvPr id="124" name="Freeform 10"/>
            <p:cNvSpPr>
              <a:spLocks noChangeAspect="1"/>
            </p:cNvSpPr>
            <p:nvPr/>
          </p:nvSpPr>
          <p:spPr bwMode="auto">
            <a:xfrm rot="13708477">
              <a:off x="9139763" y="2769605"/>
              <a:ext cx="173590" cy="562650"/>
            </a:xfrm>
            <a:custGeom>
              <a:avLst/>
              <a:gdLst>
                <a:gd name="T0" fmla="*/ 123 w 123"/>
                <a:gd name="T1" fmla="*/ 278 h 278"/>
                <a:gd name="T2" fmla="*/ 0 w 123"/>
                <a:gd name="T3" fmla="*/ 138 h 278"/>
                <a:gd name="T4" fmla="*/ 123 w 123"/>
                <a:gd name="T5" fmla="*/ 0 h 278"/>
                <a:gd name="T6" fmla="*/ 123 w 123"/>
                <a:gd name="T7" fmla="*/ 278 h 278"/>
              </a:gdLst>
              <a:ahLst/>
              <a:cxnLst>
                <a:cxn ang="0">
                  <a:pos x="T0" y="T1"/>
                </a:cxn>
                <a:cxn ang="0">
                  <a:pos x="T2" y="T3"/>
                </a:cxn>
                <a:cxn ang="0">
                  <a:pos x="T4" y="T5"/>
                </a:cxn>
                <a:cxn ang="0">
                  <a:pos x="T6" y="T7"/>
                </a:cxn>
              </a:cxnLst>
              <a:rect l="0" t="0" r="r" b="b"/>
              <a:pathLst>
                <a:path w="123" h="278">
                  <a:moveTo>
                    <a:pt x="123" y="278"/>
                  </a:moveTo>
                  <a:lnTo>
                    <a:pt x="0" y="138"/>
                  </a:lnTo>
                  <a:lnTo>
                    <a:pt x="123" y="0"/>
                  </a:lnTo>
                  <a:lnTo>
                    <a:pt x="123" y="278"/>
                  </a:lnTo>
                  <a:close/>
                </a:path>
              </a:pathLst>
            </a:custGeom>
            <a:solidFill>
              <a:schemeClr val="bg1"/>
            </a:solidFill>
            <a:ln w="25400" cap="flat" cmpd="sng" algn="ctr">
              <a:noFill/>
              <a:prstDash val="solid"/>
              <a:headEnd type="none" w="med" len="med"/>
              <a:tailEnd type="none" w="med" len="med"/>
            </a:ln>
            <a:effectLst/>
            <a:extLst/>
          </p:spPr>
          <p:txBody>
            <a:bodyPr vert="horz" wrap="square" lIns="205711" tIns="205711" rIns="68567" bIns="34283" numCol="1" rtlCol="0" anchor="t" anchorCtr="0" compatLnSpc="1">
              <a:prstTxWarp prst="textNoShape">
                <a:avLst/>
              </a:prstTxWarp>
            </a:bodyPr>
            <a:lstStyle/>
            <a:p>
              <a:pPr defTabSz="685513" fontAlgn="base">
                <a:spcBef>
                  <a:spcPct val="0"/>
                </a:spcBef>
                <a:spcAft>
                  <a:spcPct val="0"/>
                </a:spcAft>
                <a:defRPr/>
              </a:pPr>
              <a:endParaRPr lang="en-US" sz="2400" kern="0" dirty="0">
                <a:solidFill>
                  <a:srgbClr val="68217A"/>
                </a:solidFill>
                <a:latin typeface="Segoe UI Light"/>
              </a:endParaRPr>
            </a:p>
          </p:txBody>
        </p:sp>
        <p:sp>
          <p:nvSpPr>
            <p:cNvPr id="125" name="Freeform 10"/>
            <p:cNvSpPr>
              <a:spLocks noChangeAspect="1"/>
            </p:cNvSpPr>
            <p:nvPr/>
          </p:nvSpPr>
          <p:spPr bwMode="auto">
            <a:xfrm rot="8693186">
              <a:off x="3175025" y="2934173"/>
              <a:ext cx="248944" cy="392338"/>
            </a:xfrm>
            <a:custGeom>
              <a:avLst/>
              <a:gdLst>
                <a:gd name="T0" fmla="*/ 123 w 123"/>
                <a:gd name="T1" fmla="*/ 278 h 278"/>
                <a:gd name="T2" fmla="*/ 0 w 123"/>
                <a:gd name="T3" fmla="*/ 138 h 278"/>
                <a:gd name="T4" fmla="*/ 123 w 123"/>
                <a:gd name="T5" fmla="*/ 0 h 278"/>
                <a:gd name="T6" fmla="*/ 123 w 123"/>
                <a:gd name="T7" fmla="*/ 278 h 278"/>
              </a:gdLst>
              <a:ahLst/>
              <a:cxnLst>
                <a:cxn ang="0">
                  <a:pos x="T0" y="T1"/>
                </a:cxn>
                <a:cxn ang="0">
                  <a:pos x="T2" y="T3"/>
                </a:cxn>
                <a:cxn ang="0">
                  <a:pos x="T4" y="T5"/>
                </a:cxn>
                <a:cxn ang="0">
                  <a:pos x="T6" y="T7"/>
                </a:cxn>
              </a:cxnLst>
              <a:rect l="0" t="0" r="r" b="b"/>
              <a:pathLst>
                <a:path w="123" h="278">
                  <a:moveTo>
                    <a:pt x="123" y="278"/>
                  </a:moveTo>
                  <a:lnTo>
                    <a:pt x="0" y="138"/>
                  </a:lnTo>
                  <a:lnTo>
                    <a:pt x="123" y="0"/>
                  </a:lnTo>
                  <a:lnTo>
                    <a:pt x="123" y="278"/>
                  </a:lnTo>
                  <a:close/>
                </a:path>
              </a:pathLst>
            </a:custGeom>
            <a:solidFill>
              <a:schemeClr val="bg1"/>
            </a:solidFill>
            <a:ln w="25400" cap="flat" cmpd="sng" algn="ctr">
              <a:noFill/>
              <a:prstDash val="solid"/>
              <a:headEnd type="none" w="med" len="med"/>
              <a:tailEnd type="none" w="med" len="med"/>
            </a:ln>
            <a:effectLst/>
            <a:extLst/>
          </p:spPr>
          <p:txBody>
            <a:bodyPr vert="horz" wrap="square" lIns="205711" tIns="205711" rIns="68567" bIns="34283" numCol="1" rtlCol="0" anchor="t" anchorCtr="0" compatLnSpc="1">
              <a:prstTxWarp prst="textNoShape">
                <a:avLst/>
              </a:prstTxWarp>
            </a:bodyPr>
            <a:lstStyle/>
            <a:p>
              <a:pPr defTabSz="685513" fontAlgn="base">
                <a:spcBef>
                  <a:spcPct val="0"/>
                </a:spcBef>
                <a:spcAft>
                  <a:spcPct val="0"/>
                </a:spcAft>
                <a:defRPr/>
              </a:pPr>
              <a:endParaRPr lang="en-US" sz="2400" kern="0" dirty="0">
                <a:solidFill>
                  <a:srgbClr val="68217A"/>
                </a:solidFill>
                <a:latin typeface="Segoe UI Light"/>
              </a:endParaRPr>
            </a:p>
          </p:txBody>
        </p:sp>
        <p:sp>
          <p:nvSpPr>
            <p:cNvPr id="128" name="Freeform 10"/>
            <p:cNvSpPr>
              <a:spLocks/>
            </p:cNvSpPr>
            <p:nvPr/>
          </p:nvSpPr>
          <p:spPr bwMode="auto">
            <a:xfrm rot="19908013">
              <a:off x="8339923" y="5916409"/>
              <a:ext cx="190976" cy="300979"/>
            </a:xfrm>
            <a:custGeom>
              <a:avLst/>
              <a:gdLst>
                <a:gd name="T0" fmla="*/ 123 w 123"/>
                <a:gd name="T1" fmla="*/ 278 h 278"/>
                <a:gd name="T2" fmla="*/ 0 w 123"/>
                <a:gd name="T3" fmla="*/ 138 h 278"/>
                <a:gd name="T4" fmla="*/ 123 w 123"/>
                <a:gd name="T5" fmla="*/ 0 h 278"/>
                <a:gd name="T6" fmla="*/ 123 w 123"/>
                <a:gd name="T7" fmla="*/ 278 h 278"/>
              </a:gdLst>
              <a:ahLst/>
              <a:cxnLst>
                <a:cxn ang="0">
                  <a:pos x="T0" y="T1"/>
                </a:cxn>
                <a:cxn ang="0">
                  <a:pos x="T2" y="T3"/>
                </a:cxn>
                <a:cxn ang="0">
                  <a:pos x="T4" y="T5"/>
                </a:cxn>
                <a:cxn ang="0">
                  <a:pos x="T6" y="T7"/>
                </a:cxn>
              </a:cxnLst>
              <a:rect l="0" t="0" r="r" b="b"/>
              <a:pathLst>
                <a:path w="123" h="278">
                  <a:moveTo>
                    <a:pt x="123" y="278"/>
                  </a:moveTo>
                  <a:lnTo>
                    <a:pt x="0" y="138"/>
                  </a:lnTo>
                  <a:lnTo>
                    <a:pt x="123" y="0"/>
                  </a:lnTo>
                  <a:lnTo>
                    <a:pt x="123" y="278"/>
                  </a:lnTo>
                  <a:close/>
                </a:path>
              </a:pathLst>
            </a:custGeom>
            <a:solidFill>
              <a:srgbClr val="442359"/>
            </a:solidFill>
            <a:ln w="25400" cap="flat" cmpd="sng" algn="ctr">
              <a:noFill/>
              <a:prstDash val="solid"/>
              <a:headEnd type="none" w="med" len="med"/>
              <a:tailEnd type="none" w="med" len="med"/>
            </a:ln>
            <a:effectLst/>
            <a:extLst/>
          </p:spPr>
          <p:txBody>
            <a:bodyPr vert="horz" wrap="square" lIns="205711" tIns="205711" rIns="68567" bIns="34283" numCol="1" rtlCol="0" anchor="t" anchorCtr="0" compatLnSpc="1">
              <a:prstTxWarp prst="textNoShape">
                <a:avLst/>
              </a:prstTxWarp>
            </a:bodyPr>
            <a:lstStyle/>
            <a:p>
              <a:pPr defTabSz="685513" fontAlgn="base">
                <a:spcBef>
                  <a:spcPct val="0"/>
                </a:spcBef>
                <a:spcAft>
                  <a:spcPct val="0"/>
                </a:spcAft>
                <a:defRPr/>
              </a:pPr>
              <a:endParaRPr lang="en-US" sz="2400" kern="0" dirty="0">
                <a:solidFill>
                  <a:srgbClr val="68217A"/>
                </a:solidFill>
                <a:latin typeface="Segoe UI Light"/>
              </a:endParaRPr>
            </a:p>
          </p:txBody>
        </p:sp>
        <p:sp>
          <p:nvSpPr>
            <p:cNvPr id="129" name="Freeform 10"/>
            <p:cNvSpPr>
              <a:spLocks/>
            </p:cNvSpPr>
            <p:nvPr/>
          </p:nvSpPr>
          <p:spPr bwMode="auto">
            <a:xfrm rot="13708477">
              <a:off x="9133654" y="2816571"/>
              <a:ext cx="133168" cy="431633"/>
            </a:xfrm>
            <a:custGeom>
              <a:avLst/>
              <a:gdLst>
                <a:gd name="T0" fmla="*/ 123 w 123"/>
                <a:gd name="T1" fmla="*/ 278 h 278"/>
                <a:gd name="T2" fmla="*/ 0 w 123"/>
                <a:gd name="T3" fmla="*/ 138 h 278"/>
                <a:gd name="T4" fmla="*/ 123 w 123"/>
                <a:gd name="T5" fmla="*/ 0 h 278"/>
                <a:gd name="T6" fmla="*/ 123 w 123"/>
                <a:gd name="T7" fmla="*/ 278 h 278"/>
              </a:gdLst>
              <a:ahLst/>
              <a:cxnLst>
                <a:cxn ang="0">
                  <a:pos x="T0" y="T1"/>
                </a:cxn>
                <a:cxn ang="0">
                  <a:pos x="T2" y="T3"/>
                </a:cxn>
                <a:cxn ang="0">
                  <a:pos x="T4" y="T5"/>
                </a:cxn>
                <a:cxn ang="0">
                  <a:pos x="T6" y="T7"/>
                </a:cxn>
              </a:cxnLst>
              <a:rect l="0" t="0" r="r" b="b"/>
              <a:pathLst>
                <a:path w="123" h="278">
                  <a:moveTo>
                    <a:pt x="123" y="278"/>
                  </a:moveTo>
                  <a:lnTo>
                    <a:pt x="0" y="138"/>
                  </a:lnTo>
                  <a:lnTo>
                    <a:pt x="123" y="0"/>
                  </a:lnTo>
                  <a:lnTo>
                    <a:pt x="123" y="278"/>
                  </a:lnTo>
                  <a:close/>
                </a:path>
              </a:pathLst>
            </a:custGeom>
            <a:solidFill>
              <a:srgbClr val="442359"/>
            </a:solidFill>
            <a:ln w="25400" cap="flat" cmpd="sng" algn="ctr">
              <a:noFill/>
              <a:prstDash val="solid"/>
              <a:headEnd type="none" w="med" len="med"/>
              <a:tailEnd type="none" w="med" len="med"/>
            </a:ln>
            <a:effectLst/>
            <a:extLst/>
          </p:spPr>
          <p:txBody>
            <a:bodyPr vert="horz" wrap="square" lIns="205711" tIns="205711" rIns="68567" bIns="34283" numCol="1" rtlCol="0" anchor="t" anchorCtr="0" compatLnSpc="1">
              <a:prstTxWarp prst="textNoShape">
                <a:avLst/>
              </a:prstTxWarp>
            </a:bodyPr>
            <a:lstStyle/>
            <a:p>
              <a:pPr defTabSz="685513" fontAlgn="base">
                <a:spcBef>
                  <a:spcPct val="0"/>
                </a:spcBef>
                <a:spcAft>
                  <a:spcPct val="0"/>
                </a:spcAft>
                <a:defRPr/>
              </a:pPr>
              <a:endParaRPr lang="en-US" sz="2400" kern="0" dirty="0">
                <a:solidFill>
                  <a:srgbClr val="68217A"/>
                </a:solidFill>
                <a:latin typeface="Segoe UI Light"/>
              </a:endParaRPr>
            </a:p>
          </p:txBody>
        </p:sp>
        <p:sp>
          <p:nvSpPr>
            <p:cNvPr id="131" name="Freeform 10"/>
            <p:cNvSpPr>
              <a:spLocks/>
            </p:cNvSpPr>
            <p:nvPr/>
          </p:nvSpPr>
          <p:spPr bwMode="auto">
            <a:xfrm rot="8693186">
              <a:off x="3175792" y="3000496"/>
              <a:ext cx="190976" cy="300979"/>
            </a:xfrm>
            <a:custGeom>
              <a:avLst/>
              <a:gdLst>
                <a:gd name="T0" fmla="*/ 123 w 123"/>
                <a:gd name="T1" fmla="*/ 278 h 278"/>
                <a:gd name="T2" fmla="*/ 0 w 123"/>
                <a:gd name="T3" fmla="*/ 138 h 278"/>
                <a:gd name="T4" fmla="*/ 123 w 123"/>
                <a:gd name="T5" fmla="*/ 0 h 278"/>
                <a:gd name="T6" fmla="*/ 123 w 123"/>
                <a:gd name="T7" fmla="*/ 278 h 278"/>
              </a:gdLst>
              <a:ahLst/>
              <a:cxnLst>
                <a:cxn ang="0">
                  <a:pos x="T0" y="T1"/>
                </a:cxn>
                <a:cxn ang="0">
                  <a:pos x="T2" y="T3"/>
                </a:cxn>
                <a:cxn ang="0">
                  <a:pos x="T4" y="T5"/>
                </a:cxn>
                <a:cxn ang="0">
                  <a:pos x="T6" y="T7"/>
                </a:cxn>
              </a:cxnLst>
              <a:rect l="0" t="0" r="r" b="b"/>
              <a:pathLst>
                <a:path w="123" h="278">
                  <a:moveTo>
                    <a:pt x="123" y="278"/>
                  </a:moveTo>
                  <a:lnTo>
                    <a:pt x="0" y="138"/>
                  </a:lnTo>
                  <a:lnTo>
                    <a:pt x="123" y="0"/>
                  </a:lnTo>
                  <a:lnTo>
                    <a:pt x="123" y="278"/>
                  </a:lnTo>
                  <a:close/>
                </a:path>
              </a:pathLst>
            </a:custGeom>
            <a:solidFill>
              <a:srgbClr val="442359"/>
            </a:solidFill>
            <a:ln w="25400" cap="flat" cmpd="sng" algn="ctr">
              <a:noFill/>
              <a:prstDash val="solid"/>
              <a:headEnd type="none" w="med" len="med"/>
              <a:tailEnd type="none" w="med" len="med"/>
            </a:ln>
            <a:effectLst/>
            <a:extLst/>
          </p:spPr>
          <p:txBody>
            <a:bodyPr vert="horz" wrap="square" lIns="205711" tIns="205711" rIns="68567" bIns="34283" numCol="1" rtlCol="0" anchor="t" anchorCtr="0" compatLnSpc="1">
              <a:prstTxWarp prst="textNoShape">
                <a:avLst/>
              </a:prstTxWarp>
            </a:bodyPr>
            <a:lstStyle/>
            <a:p>
              <a:pPr defTabSz="685513" fontAlgn="base">
                <a:spcBef>
                  <a:spcPct val="0"/>
                </a:spcBef>
                <a:spcAft>
                  <a:spcPct val="0"/>
                </a:spcAft>
                <a:defRPr/>
              </a:pPr>
              <a:endParaRPr lang="en-US" sz="2400" kern="0" dirty="0">
                <a:solidFill>
                  <a:srgbClr val="68217A"/>
                </a:solidFill>
                <a:latin typeface="Segoe UI Light"/>
              </a:endParaRPr>
            </a:p>
          </p:txBody>
        </p:sp>
      </p:grpSp>
      <p:grpSp>
        <p:nvGrpSpPr>
          <p:cNvPr id="142" name="Group 141"/>
          <p:cNvGrpSpPr/>
          <p:nvPr/>
        </p:nvGrpSpPr>
        <p:grpSpPr>
          <a:xfrm>
            <a:off x="9168240" y="3275173"/>
            <a:ext cx="2058281" cy="2366514"/>
            <a:chOff x="8988424" y="3211246"/>
            <a:chExt cx="2018106" cy="2320322"/>
          </a:xfrm>
        </p:grpSpPr>
        <p:grpSp>
          <p:nvGrpSpPr>
            <p:cNvPr id="13" name="Group 12"/>
            <p:cNvGrpSpPr/>
            <p:nvPr/>
          </p:nvGrpSpPr>
          <p:grpSpPr>
            <a:xfrm>
              <a:off x="9806794" y="3211246"/>
              <a:ext cx="1199736" cy="872803"/>
              <a:chOff x="10430900" y="1628393"/>
              <a:chExt cx="1932271" cy="1405720"/>
            </a:xfrm>
          </p:grpSpPr>
          <p:sp>
            <p:nvSpPr>
              <p:cNvPr id="87" name="Rectangle 86"/>
              <p:cNvSpPr/>
              <p:nvPr/>
            </p:nvSpPr>
            <p:spPr>
              <a:xfrm>
                <a:off x="10459240" y="1982197"/>
                <a:ext cx="1894616" cy="1051916"/>
              </a:xfrm>
              <a:prstGeom prst="rect">
                <a:avLst/>
              </a:prstGeom>
              <a:solidFill>
                <a:schemeClr val="bg1"/>
              </a:solidFill>
              <a:ln w="28575">
                <a:solidFill>
                  <a:srgbClr val="442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8" name="Freeform 12"/>
              <p:cNvSpPr>
                <a:spLocks/>
              </p:cNvSpPr>
              <p:nvPr/>
            </p:nvSpPr>
            <p:spPr bwMode="auto">
              <a:xfrm>
                <a:off x="10430900" y="1628393"/>
                <a:ext cx="1932271" cy="353804"/>
              </a:xfrm>
              <a:custGeom>
                <a:avLst/>
                <a:gdLst>
                  <a:gd name="T0" fmla="*/ 601 w 601"/>
                  <a:gd name="T1" fmla="*/ 173 h 173"/>
                  <a:gd name="T2" fmla="*/ 601 w 601"/>
                  <a:gd name="T3" fmla="*/ 55 h 173"/>
                  <a:gd name="T4" fmla="*/ 546 w 601"/>
                  <a:gd name="T5" fmla="*/ 0 h 173"/>
                  <a:gd name="T6" fmla="*/ 55 w 601"/>
                  <a:gd name="T7" fmla="*/ 0 h 173"/>
                  <a:gd name="T8" fmla="*/ 0 w 601"/>
                  <a:gd name="T9" fmla="*/ 55 h 173"/>
                  <a:gd name="T10" fmla="*/ 0 w 601"/>
                  <a:gd name="T11" fmla="*/ 173 h 173"/>
                  <a:gd name="T12" fmla="*/ 601 w 601"/>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601" h="173">
                    <a:moveTo>
                      <a:pt x="601" y="173"/>
                    </a:moveTo>
                    <a:cubicBezTo>
                      <a:pt x="601" y="55"/>
                      <a:pt x="601" y="55"/>
                      <a:pt x="601" y="55"/>
                    </a:cubicBezTo>
                    <a:cubicBezTo>
                      <a:pt x="601" y="25"/>
                      <a:pt x="576" y="0"/>
                      <a:pt x="546" y="0"/>
                    </a:cubicBezTo>
                    <a:cubicBezTo>
                      <a:pt x="55" y="0"/>
                      <a:pt x="55" y="0"/>
                      <a:pt x="55" y="0"/>
                    </a:cubicBezTo>
                    <a:cubicBezTo>
                      <a:pt x="25" y="0"/>
                      <a:pt x="0" y="25"/>
                      <a:pt x="0" y="55"/>
                    </a:cubicBezTo>
                    <a:cubicBezTo>
                      <a:pt x="0" y="173"/>
                      <a:pt x="0" y="173"/>
                      <a:pt x="0" y="173"/>
                    </a:cubicBezTo>
                    <a:lnTo>
                      <a:pt x="601" y="173"/>
                    </a:lnTo>
                    <a:close/>
                  </a:path>
                </a:pathLst>
              </a:custGeom>
              <a:solidFill>
                <a:srgbClr val="442359"/>
              </a:solidFill>
              <a:ln>
                <a:noFill/>
              </a:ln>
              <a:extLst/>
            </p:spPr>
            <p:txBody>
              <a:bodyPr vert="horz" wrap="square" lIns="68570" tIns="0" rIns="68570" bIns="0" numCol="1" anchor="ctr" anchorCtr="0" compatLnSpc="1">
                <a:prstTxWarp prst="textNoShape">
                  <a:avLst/>
                </a:prstTxWarp>
              </a:bodyPr>
              <a:lstStyle/>
              <a:p>
                <a:pPr algn="ctr" defTabSz="932597">
                  <a:defRPr/>
                </a:pPr>
                <a:r>
                  <a:rPr lang="en-US" sz="1020" b="1" kern="0" dirty="0">
                    <a:solidFill>
                      <a:srgbClr val="FFFFFF"/>
                    </a:solidFill>
                  </a:rPr>
                  <a:t>IDE</a:t>
                </a:r>
              </a:p>
            </p:txBody>
          </p:sp>
          <p:pic>
            <p:nvPicPr>
              <p:cNvPr id="89" name="Picture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9752" y="2064215"/>
                <a:ext cx="837869" cy="866762"/>
              </a:xfrm>
              <a:prstGeom prst="rect">
                <a:avLst/>
              </a:prstGeom>
            </p:spPr>
          </p:pic>
        </p:grpSp>
        <p:sp>
          <p:nvSpPr>
            <p:cNvPr id="105" name="Freeform 12"/>
            <p:cNvSpPr>
              <a:spLocks/>
            </p:cNvSpPr>
            <p:nvPr/>
          </p:nvSpPr>
          <p:spPr bwMode="auto">
            <a:xfrm>
              <a:off x="9768565" y="4537040"/>
              <a:ext cx="1224909" cy="320906"/>
            </a:xfrm>
            <a:custGeom>
              <a:avLst/>
              <a:gdLst>
                <a:gd name="T0" fmla="*/ 601 w 601"/>
                <a:gd name="T1" fmla="*/ 173 h 173"/>
                <a:gd name="T2" fmla="*/ 601 w 601"/>
                <a:gd name="T3" fmla="*/ 55 h 173"/>
                <a:gd name="T4" fmla="*/ 546 w 601"/>
                <a:gd name="T5" fmla="*/ 0 h 173"/>
                <a:gd name="T6" fmla="*/ 55 w 601"/>
                <a:gd name="T7" fmla="*/ 0 h 173"/>
                <a:gd name="T8" fmla="*/ 0 w 601"/>
                <a:gd name="T9" fmla="*/ 55 h 173"/>
                <a:gd name="T10" fmla="*/ 0 w 601"/>
                <a:gd name="T11" fmla="*/ 173 h 173"/>
                <a:gd name="T12" fmla="*/ 601 w 601"/>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601" h="173">
                  <a:moveTo>
                    <a:pt x="601" y="173"/>
                  </a:moveTo>
                  <a:cubicBezTo>
                    <a:pt x="601" y="55"/>
                    <a:pt x="601" y="55"/>
                    <a:pt x="601" y="55"/>
                  </a:cubicBezTo>
                  <a:cubicBezTo>
                    <a:pt x="601" y="25"/>
                    <a:pt x="576" y="0"/>
                    <a:pt x="546" y="0"/>
                  </a:cubicBezTo>
                  <a:cubicBezTo>
                    <a:pt x="55" y="0"/>
                    <a:pt x="55" y="0"/>
                    <a:pt x="55" y="0"/>
                  </a:cubicBezTo>
                  <a:cubicBezTo>
                    <a:pt x="25" y="0"/>
                    <a:pt x="0" y="25"/>
                    <a:pt x="0" y="55"/>
                  </a:cubicBezTo>
                  <a:cubicBezTo>
                    <a:pt x="0" y="173"/>
                    <a:pt x="0" y="173"/>
                    <a:pt x="0" y="173"/>
                  </a:cubicBezTo>
                  <a:lnTo>
                    <a:pt x="601" y="173"/>
                  </a:lnTo>
                  <a:close/>
                </a:path>
              </a:pathLst>
            </a:custGeom>
            <a:solidFill>
              <a:srgbClr val="442359"/>
            </a:solidFill>
            <a:ln>
              <a:noFill/>
            </a:ln>
            <a:extLst/>
          </p:spPr>
          <p:txBody>
            <a:bodyPr vert="horz" wrap="square" lIns="68570" tIns="0" rIns="68570" bIns="0" numCol="1" anchor="ctr" anchorCtr="0" compatLnSpc="1">
              <a:prstTxWarp prst="textNoShape">
                <a:avLst/>
              </a:prstTxWarp>
            </a:bodyPr>
            <a:lstStyle/>
            <a:p>
              <a:pPr algn="ctr" defTabSz="932597">
                <a:defRPr/>
              </a:pPr>
              <a:r>
                <a:rPr lang="en-US" sz="918" b="1" kern="0" dirty="0">
                  <a:solidFill>
                    <a:srgbClr val="FFFFFF"/>
                  </a:solidFill>
                </a:rPr>
                <a:t>Web based </a:t>
              </a:r>
              <a:br>
                <a:rPr lang="en-US" sz="918" b="1" kern="0" dirty="0">
                  <a:solidFill>
                    <a:srgbClr val="FFFFFF"/>
                  </a:solidFill>
                </a:rPr>
              </a:br>
              <a:r>
                <a:rPr lang="en-US" sz="918" b="1" kern="0" dirty="0">
                  <a:solidFill>
                    <a:srgbClr val="FFFFFF"/>
                  </a:solidFill>
                </a:rPr>
                <a:t>experience</a:t>
              </a:r>
            </a:p>
          </p:txBody>
        </p:sp>
        <p:sp>
          <p:nvSpPr>
            <p:cNvPr id="106" name="Rectangle 105"/>
            <p:cNvSpPr/>
            <p:nvPr/>
          </p:nvSpPr>
          <p:spPr>
            <a:xfrm>
              <a:off x="9780757" y="4846314"/>
              <a:ext cx="1194308" cy="685254"/>
            </a:xfrm>
            <a:prstGeom prst="rect">
              <a:avLst/>
            </a:prstGeom>
            <a:solidFill>
              <a:schemeClr val="bg1"/>
            </a:solidFill>
            <a:ln w="28575">
              <a:solidFill>
                <a:srgbClr val="442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10" name="Picture 10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6004" y="4919857"/>
              <a:ext cx="520228" cy="538167"/>
            </a:xfrm>
            <a:prstGeom prst="rect">
              <a:avLst/>
            </a:prstGeom>
          </p:spPr>
        </p:pic>
        <p:sp>
          <p:nvSpPr>
            <p:cNvPr id="34" name="TextBox 33"/>
            <p:cNvSpPr txBox="1"/>
            <p:nvPr/>
          </p:nvSpPr>
          <p:spPr>
            <a:xfrm>
              <a:off x="10351907" y="4833700"/>
              <a:ext cx="630429" cy="657359"/>
            </a:xfrm>
            <a:prstGeom prst="rect">
              <a:avLst/>
            </a:prstGeom>
            <a:noFill/>
          </p:spPr>
          <p:txBody>
            <a:bodyPr wrap="none" rtlCol="0">
              <a:spAutoFit/>
            </a:bodyPr>
            <a:lstStyle/>
            <a:p>
              <a:r>
                <a:rPr lang="fr-FR" sz="1836" dirty="0"/>
                <a:t>TFS</a:t>
              </a:r>
            </a:p>
            <a:p>
              <a:r>
                <a:rPr lang="fr-FR" sz="1836" dirty="0"/>
                <a:t>VSO</a:t>
              </a:r>
            </a:p>
          </p:txBody>
        </p:sp>
        <p:sp>
          <p:nvSpPr>
            <p:cNvPr id="35" name="Rectangle 34"/>
            <p:cNvSpPr/>
            <p:nvPr/>
          </p:nvSpPr>
          <p:spPr>
            <a:xfrm>
              <a:off x="10414885" y="3521449"/>
              <a:ext cx="452496" cy="374846"/>
            </a:xfrm>
            <a:prstGeom prst="rect">
              <a:avLst/>
            </a:prstGeom>
          </p:spPr>
          <p:txBody>
            <a:bodyPr wrap="none">
              <a:spAutoFit/>
            </a:bodyPr>
            <a:lstStyle/>
            <a:p>
              <a:r>
                <a:rPr lang="fr-FR" sz="1836" dirty="0"/>
                <a:t>VS</a:t>
              </a:r>
            </a:p>
          </p:txBody>
        </p:sp>
        <p:sp>
          <p:nvSpPr>
            <p:cNvPr id="38" name="Oval 37"/>
            <p:cNvSpPr/>
            <p:nvPr/>
          </p:nvSpPr>
          <p:spPr>
            <a:xfrm>
              <a:off x="9145981" y="3581194"/>
              <a:ext cx="232232" cy="1420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36"/>
            </a:p>
          </p:txBody>
        </p:sp>
        <p:cxnSp>
          <p:nvCxnSpPr>
            <p:cNvPr id="133" name="Elbow Connector 132"/>
            <p:cNvCxnSpPr>
              <a:endCxn id="89" idx="1"/>
            </p:cNvCxnSpPr>
            <p:nvPr/>
          </p:nvCxnSpPr>
          <p:spPr>
            <a:xfrm flipV="1">
              <a:off x="8988424" y="3750929"/>
              <a:ext cx="861119" cy="595903"/>
            </a:xfrm>
            <a:prstGeom prst="bentConnector3">
              <a:avLst>
                <a:gd name="adj1" fmla="val 47918"/>
              </a:avLst>
            </a:prstGeom>
            <a:ln w="28575">
              <a:solidFill>
                <a:srgbClr val="A6A6A6"/>
              </a:solidFill>
              <a:tailEnd type="triangle"/>
            </a:ln>
          </p:spPr>
          <p:style>
            <a:lnRef idx="1">
              <a:schemeClr val="dk1"/>
            </a:lnRef>
            <a:fillRef idx="0">
              <a:schemeClr val="dk1"/>
            </a:fillRef>
            <a:effectRef idx="0">
              <a:schemeClr val="dk1"/>
            </a:effectRef>
            <a:fontRef idx="minor">
              <a:schemeClr val="tx1"/>
            </a:fontRef>
          </p:style>
        </p:cxnSp>
        <p:cxnSp>
          <p:nvCxnSpPr>
            <p:cNvPr id="135" name="Elbow Connector 134"/>
            <p:cNvCxnSpPr>
              <a:endCxn id="110" idx="1"/>
            </p:cNvCxnSpPr>
            <p:nvPr/>
          </p:nvCxnSpPr>
          <p:spPr>
            <a:xfrm rot="16200000" flipH="1">
              <a:off x="9053534" y="4436471"/>
              <a:ext cx="1104892" cy="400048"/>
            </a:xfrm>
            <a:prstGeom prst="bentConnector2">
              <a:avLst/>
            </a:prstGeom>
            <a:ln w="28575">
              <a:solidFill>
                <a:srgbClr val="A6A6A6"/>
              </a:solidFill>
              <a:tailEnd type="triangle"/>
            </a:ln>
          </p:spPr>
          <p:style>
            <a:lnRef idx="1">
              <a:schemeClr val="dk1"/>
            </a:lnRef>
            <a:fillRef idx="0">
              <a:schemeClr val="dk1"/>
            </a:fillRef>
            <a:effectRef idx="0">
              <a:schemeClr val="dk1"/>
            </a:effectRef>
            <a:fontRef idx="minor">
              <a:schemeClr val="tx1"/>
            </a:fontRef>
          </p:style>
        </p:cxnSp>
      </p:grpSp>
      <p:grpSp>
        <p:nvGrpSpPr>
          <p:cNvPr id="145" name="Group 144"/>
          <p:cNvGrpSpPr/>
          <p:nvPr/>
        </p:nvGrpSpPr>
        <p:grpSpPr>
          <a:xfrm>
            <a:off x="525252" y="3047891"/>
            <a:ext cx="2655386" cy="3671488"/>
            <a:chOff x="514135" y="2988400"/>
            <a:chExt cx="2603556" cy="3599825"/>
          </a:xfrm>
        </p:grpSpPr>
        <p:grpSp>
          <p:nvGrpSpPr>
            <p:cNvPr id="14" name="Group 13"/>
            <p:cNvGrpSpPr/>
            <p:nvPr/>
          </p:nvGrpSpPr>
          <p:grpSpPr>
            <a:xfrm>
              <a:off x="514135" y="2988400"/>
              <a:ext cx="2603556" cy="3599825"/>
              <a:chOff x="873907" y="2671346"/>
              <a:chExt cx="2603556" cy="3599825"/>
            </a:xfrm>
          </p:grpSpPr>
          <p:sp>
            <p:nvSpPr>
              <p:cNvPr id="94" name="Freeform 12"/>
              <p:cNvSpPr>
                <a:spLocks/>
              </p:cNvSpPr>
              <p:nvPr/>
            </p:nvSpPr>
            <p:spPr bwMode="auto">
              <a:xfrm>
                <a:off x="1085291" y="2951168"/>
                <a:ext cx="1932271" cy="353804"/>
              </a:xfrm>
              <a:custGeom>
                <a:avLst/>
                <a:gdLst>
                  <a:gd name="T0" fmla="*/ 601 w 601"/>
                  <a:gd name="T1" fmla="*/ 173 h 173"/>
                  <a:gd name="T2" fmla="*/ 601 w 601"/>
                  <a:gd name="T3" fmla="*/ 55 h 173"/>
                  <a:gd name="T4" fmla="*/ 546 w 601"/>
                  <a:gd name="T5" fmla="*/ 0 h 173"/>
                  <a:gd name="T6" fmla="*/ 55 w 601"/>
                  <a:gd name="T7" fmla="*/ 0 h 173"/>
                  <a:gd name="T8" fmla="*/ 0 w 601"/>
                  <a:gd name="T9" fmla="*/ 55 h 173"/>
                  <a:gd name="T10" fmla="*/ 0 w 601"/>
                  <a:gd name="T11" fmla="*/ 173 h 173"/>
                  <a:gd name="T12" fmla="*/ 601 w 601"/>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601" h="173">
                    <a:moveTo>
                      <a:pt x="601" y="173"/>
                    </a:moveTo>
                    <a:cubicBezTo>
                      <a:pt x="601" y="55"/>
                      <a:pt x="601" y="55"/>
                      <a:pt x="601" y="55"/>
                    </a:cubicBezTo>
                    <a:cubicBezTo>
                      <a:pt x="601" y="25"/>
                      <a:pt x="576" y="0"/>
                      <a:pt x="546" y="0"/>
                    </a:cubicBezTo>
                    <a:cubicBezTo>
                      <a:pt x="55" y="0"/>
                      <a:pt x="55" y="0"/>
                      <a:pt x="55" y="0"/>
                    </a:cubicBezTo>
                    <a:cubicBezTo>
                      <a:pt x="25" y="0"/>
                      <a:pt x="0" y="25"/>
                      <a:pt x="0" y="55"/>
                    </a:cubicBezTo>
                    <a:cubicBezTo>
                      <a:pt x="0" y="173"/>
                      <a:pt x="0" y="173"/>
                      <a:pt x="0" y="173"/>
                    </a:cubicBezTo>
                    <a:lnTo>
                      <a:pt x="601" y="173"/>
                    </a:lnTo>
                    <a:close/>
                  </a:path>
                </a:pathLst>
              </a:custGeom>
              <a:solidFill>
                <a:srgbClr val="442359"/>
              </a:solidFill>
              <a:ln>
                <a:noFill/>
              </a:ln>
              <a:extLst/>
            </p:spPr>
            <p:txBody>
              <a:bodyPr vert="horz" wrap="square" lIns="68570" tIns="0" rIns="68570" bIns="0" numCol="1" anchor="ctr" anchorCtr="0" compatLnSpc="1">
                <a:prstTxWarp prst="textNoShape">
                  <a:avLst/>
                </a:prstTxWarp>
              </a:bodyPr>
              <a:lstStyle/>
              <a:p>
                <a:pPr algn="ctr" defTabSz="932597">
                  <a:defRPr/>
                </a:pPr>
                <a:r>
                  <a:rPr lang="en-US" sz="1020" b="1" kern="0" dirty="0">
                    <a:solidFill>
                      <a:srgbClr val="FFFFFF"/>
                    </a:solidFill>
                  </a:rPr>
                  <a:t>Build</a:t>
                </a:r>
              </a:p>
            </p:txBody>
          </p:sp>
          <p:sp>
            <p:nvSpPr>
              <p:cNvPr id="96" name="Rectangle 95"/>
              <p:cNvSpPr/>
              <p:nvPr/>
            </p:nvSpPr>
            <p:spPr>
              <a:xfrm>
                <a:off x="1093456" y="3304972"/>
                <a:ext cx="1924106" cy="1187202"/>
              </a:xfrm>
              <a:prstGeom prst="rect">
                <a:avLst/>
              </a:prstGeom>
              <a:solidFill>
                <a:schemeClr val="bg1"/>
              </a:solidFill>
              <a:ln w="28575">
                <a:solidFill>
                  <a:srgbClr val="442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7" name="Can 96"/>
              <p:cNvSpPr/>
              <p:nvPr/>
            </p:nvSpPr>
            <p:spPr>
              <a:xfrm>
                <a:off x="1035988" y="4727309"/>
                <a:ext cx="749951" cy="918117"/>
              </a:xfrm>
              <a:prstGeom prst="can">
                <a:avLst/>
              </a:prstGeom>
              <a:solidFill>
                <a:srgbClr val="0072C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17229" fontAlgn="base">
                  <a:lnSpc>
                    <a:spcPts val="1979"/>
                  </a:lnSpc>
                  <a:spcBef>
                    <a:spcPct val="0"/>
                  </a:spcBef>
                  <a:spcAft>
                    <a:spcPct val="0"/>
                  </a:spcAft>
                </a:pPr>
                <a:endParaRPr lang="en-US" sz="1224" b="1" kern="0">
                  <a:ln w="3175">
                    <a:noFill/>
                  </a:ln>
                  <a:gradFill>
                    <a:gsLst>
                      <a:gs pos="0">
                        <a:srgbClr val="FFFFFF"/>
                      </a:gs>
                      <a:gs pos="100000">
                        <a:srgbClr val="FFFFFF"/>
                      </a:gs>
                    </a:gsLst>
                    <a:lin ang="0" scaled="1"/>
                  </a:gradFill>
                  <a:cs typeface="Arial" charset="0"/>
                </a:endParaRPr>
              </a:p>
            </p:txBody>
          </p:sp>
          <p:sp>
            <p:nvSpPr>
              <p:cNvPr id="98" name="Can 97"/>
              <p:cNvSpPr/>
              <p:nvPr/>
            </p:nvSpPr>
            <p:spPr>
              <a:xfrm>
                <a:off x="2493403" y="4679472"/>
                <a:ext cx="749951" cy="918117"/>
              </a:xfrm>
              <a:prstGeom prst="can">
                <a:avLst/>
              </a:prstGeom>
              <a:solidFill>
                <a:srgbClr val="0072C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17229" fontAlgn="base">
                  <a:lnSpc>
                    <a:spcPts val="1979"/>
                  </a:lnSpc>
                  <a:spcBef>
                    <a:spcPct val="0"/>
                  </a:spcBef>
                  <a:spcAft>
                    <a:spcPct val="0"/>
                  </a:spcAft>
                </a:pPr>
                <a:endParaRPr lang="en-US" sz="1224" b="1" kern="0">
                  <a:ln w="3175">
                    <a:noFill/>
                  </a:ln>
                  <a:gradFill>
                    <a:gsLst>
                      <a:gs pos="0">
                        <a:srgbClr val="FFFFFF"/>
                      </a:gs>
                      <a:gs pos="100000">
                        <a:srgbClr val="FFFFFF"/>
                      </a:gs>
                    </a:gsLst>
                    <a:lin ang="0" scaled="1"/>
                  </a:gradFill>
                  <a:cs typeface="Arial" charset="0"/>
                </a:endParaRPr>
              </a:p>
            </p:txBody>
          </p:sp>
          <p:sp>
            <p:nvSpPr>
              <p:cNvPr id="99" name="Rectangle 98"/>
              <p:cNvSpPr/>
              <p:nvPr/>
            </p:nvSpPr>
            <p:spPr>
              <a:xfrm>
                <a:off x="2295017" y="5592237"/>
                <a:ext cx="1133644" cy="265009"/>
              </a:xfrm>
              <a:prstGeom prst="rect">
                <a:avLst/>
              </a:prstGeom>
            </p:spPr>
            <p:txBody>
              <a:bodyPr wrap="none">
                <a:spAutoFit/>
              </a:bodyPr>
              <a:lstStyle/>
              <a:p>
                <a:r>
                  <a:rPr lang="en-US" sz="1122" kern="0" dirty="0"/>
                  <a:t>Source Control</a:t>
                </a:r>
                <a:endParaRPr lang="en-US" sz="1122" dirty="0"/>
              </a:p>
            </p:txBody>
          </p:sp>
          <p:sp>
            <p:nvSpPr>
              <p:cNvPr id="100" name="Rectangle 99"/>
              <p:cNvSpPr/>
              <p:nvPr/>
            </p:nvSpPr>
            <p:spPr>
              <a:xfrm>
                <a:off x="957181" y="5735239"/>
                <a:ext cx="912429" cy="265009"/>
              </a:xfrm>
              <a:prstGeom prst="rect">
                <a:avLst/>
              </a:prstGeom>
            </p:spPr>
            <p:txBody>
              <a:bodyPr wrap="none">
                <a:spAutoFit/>
              </a:bodyPr>
              <a:lstStyle/>
              <a:p>
                <a:r>
                  <a:rPr lang="en-US" sz="1122" kern="0" dirty="0"/>
                  <a:t>Work Items</a:t>
                </a:r>
                <a:endParaRPr lang="en-US" sz="1122" dirty="0"/>
              </a:p>
            </p:txBody>
          </p:sp>
          <p:cxnSp>
            <p:nvCxnSpPr>
              <p:cNvPr id="101" name="Curved Connector 100"/>
              <p:cNvCxnSpPr>
                <a:stCxn id="97" idx="4"/>
                <a:endCxn id="96" idx="2"/>
              </p:cNvCxnSpPr>
              <p:nvPr/>
            </p:nvCxnSpPr>
            <p:spPr>
              <a:xfrm flipV="1">
                <a:off x="1785939" y="4492174"/>
                <a:ext cx="269570" cy="694193"/>
              </a:xfrm>
              <a:prstGeom prst="curvedConnector2">
                <a:avLst/>
              </a:prstGeom>
              <a:solidFill>
                <a:schemeClr val="bg1"/>
              </a:solidFill>
              <a:ln w="3175">
                <a:solidFill>
                  <a:schemeClr val="bg1">
                    <a:lumMod val="6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102" name="Curved Connector 101"/>
              <p:cNvCxnSpPr>
                <a:stCxn id="98" idx="2"/>
                <a:endCxn id="96" idx="2"/>
              </p:cNvCxnSpPr>
              <p:nvPr/>
            </p:nvCxnSpPr>
            <p:spPr>
              <a:xfrm rot="10800000">
                <a:off x="2055508" y="4492175"/>
                <a:ext cx="437895" cy="646356"/>
              </a:xfrm>
              <a:prstGeom prst="curvedConnector2">
                <a:avLst/>
              </a:prstGeom>
              <a:solidFill>
                <a:schemeClr val="bg1"/>
              </a:solidFill>
              <a:ln w="3175">
                <a:solidFill>
                  <a:schemeClr val="bg1">
                    <a:lumMod val="6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sp>
            <p:nvSpPr>
              <p:cNvPr id="103" name="Rectangle 102"/>
              <p:cNvSpPr/>
              <p:nvPr/>
            </p:nvSpPr>
            <p:spPr>
              <a:xfrm>
                <a:off x="873907" y="2671346"/>
                <a:ext cx="2603556" cy="3599825"/>
              </a:xfrm>
              <a:prstGeom prst="rect">
                <a:avLst/>
              </a:prstGeom>
              <a:noFill/>
              <a:ln>
                <a:solidFill>
                  <a:srgbClr val="4423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04" name="Picture 10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334" y="3335147"/>
                <a:ext cx="1772554" cy="1031785"/>
              </a:xfrm>
              <a:prstGeom prst="rect">
                <a:avLst/>
              </a:prstGeom>
            </p:spPr>
          </p:pic>
        </p:grpSp>
        <p:sp>
          <p:nvSpPr>
            <p:cNvPr id="111" name="Rectangle 110"/>
            <p:cNvSpPr/>
            <p:nvPr/>
          </p:nvSpPr>
          <p:spPr>
            <a:xfrm>
              <a:off x="1826358" y="3653213"/>
              <a:ext cx="461986" cy="249299"/>
            </a:xfrm>
            <a:prstGeom prst="rect">
              <a:avLst/>
            </a:prstGeom>
          </p:spPr>
          <p:txBody>
            <a:bodyPr wrap="none">
              <a:spAutoFit/>
            </a:bodyPr>
            <a:lstStyle/>
            <a:p>
              <a:r>
                <a:rPr lang="en-US" sz="1020" kern="0" dirty="0">
                  <a:solidFill>
                    <a:srgbClr val="68217A"/>
                  </a:solidFill>
                  <a:latin typeface="Segoe UI Light"/>
                </a:rPr>
                <a:t>/ TFS</a:t>
              </a:r>
              <a:endParaRPr lang="en-US" sz="1020" dirty="0"/>
            </a:p>
          </p:txBody>
        </p:sp>
      </p:grpSp>
      <p:sp>
        <p:nvSpPr>
          <p:cNvPr id="114" name="Freeform 12"/>
          <p:cNvSpPr>
            <a:spLocks/>
          </p:cNvSpPr>
          <p:nvPr/>
        </p:nvSpPr>
        <p:spPr bwMode="auto">
          <a:xfrm>
            <a:off x="5737208" y="1135767"/>
            <a:ext cx="2217929" cy="360847"/>
          </a:xfrm>
          <a:custGeom>
            <a:avLst/>
            <a:gdLst>
              <a:gd name="T0" fmla="*/ 601 w 601"/>
              <a:gd name="T1" fmla="*/ 173 h 173"/>
              <a:gd name="T2" fmla="*/ 601 w 601"/>
              <a:gd name="T3" fmla="*/ 55 h 173"/>
              <a:gd name="T4" fmla="*/ 546 w 601"/>
              <a:gd name="T5" fmla="*/ 0 h 173"/>
              <a:gd name="T6" fmla="*/ 55 w 601"/>
              <a:gd name="T7" fmla="*/ 0 h 173"/>
              <a:gd name="T8" fmla="*/ 0 w 601"/>
              <a:gd name="T9" fmla="*/ 55 h 173"/>
              <a:gd name="T10" fmla="*/ 0 w 601"/>
              <a:gd name="T11" fmla="*/ 173 h 173"/>
              <a:gd name="T12" fmla="*/ 601 w 601"/>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601" h="173">
                <a:moveTo>
                  <a:pt x="601" y="173"/>
                </a:moveTo>
                <a:cubicBezTo>
                  <a:pt x="601" y="55"/>
                  <a:pt x="601" y="55"/>
                  <a:pt x="601" y="55"/>
                </a:cubicBezTo>
                <a:cubicBezTo>
                  <a:pt x="601" y="25"/>
                  <a:pt x="576" y="0"/>
                  <a:pt x="546" y="0"/>
                </a:cubicBezTo>
                <a:cubicBezTo>
                  <a:pt x="55" y="0"/>
                  <a:pt x="55" y="0"/>
                  <a:pt x="55" y="0"/>
                </a:cubicBezTo>
                <a:cubicBezTo>
                  <a:pt x="25" y="0"/>
                  <a:pt x="0" y="25"/>
                  <a:pt x="0" y="55"/>
                </a:cubicBezTo>
                <a:cubicBezTo>
                  <a:pt x="0" y="173"/>
                  <a:pt x="0" y="173"/>
                  <a:pt x="0" y="173"/>
                </a:cubicBezTo>
                <a:lnTo>
                  <a:pt x="601" y="173"/>
                </a:lnTo>
                <a:close/>
              </a:path>
            </a:pathLst>
          </a:custGeom>
          <a:solidFill>
            <a:srgbClr val="442359"/>
          </a:solidFill>
          <a:ln>
            <a:noFill/>
          </a:ln>
          <a:extLst/>
        </p:spPr>
        <p:txBody>
          <a:bodyPr vert="horz" wrap="square" lIns="68570" tIns="0" rIns="68570" bIns="0" numCol="1" anchor="ctr" anchorCtr="0" compatLnSpc="1">
            <a:prstTxWarp prst="textNoShape">
              <a:avLst/>
            </a:prstTxWarp>
          </a:bodyPr>
          <a:lstStyle/>
          <a:p>
            <a:pPr algn="ctr" defTabSz="932597">
              <a:defRPr/>
            </a:pPr>
            <a:r>
              <a:rPr lang="en-US" sz="1020" b="1" kern="0" dirty="0">
                <a:solidFill>
                  <a:srgbClr val="FFFFFF"/>
                </a:solidFill>
              </a:rPr>
              <a:t>Technical Debt Dashboard</a:t>
            </a:r>
          </a:p>
        </p:txBody>
      </p:sp>
      <p:sp>
        <p:nvSpPr>
          <p:cNvPr id="115" name="Rectangle 114"/>
          <p:cNvSpPr/>
          <p:nvPr/>
        </p:nvSpPr>
        <p:spPr>
          <a:xfrm>
            <a:off x="5737208" y="1496613"/>
            <a:ext cx="2217930" cy="1072857"/>
          </a:xfrm>
          <a:prstGeom prst="rect">
            <a:avLst/>
          </a:prstGeom>
          <a:solidFill>
            <a:schemeClr val="bg1"/>
          </a:solidFill>
          <a:ln w="28575">
            <a:solidFill>
              <a:srgbClr val="442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16" name="Picture 115"/>
          <p:cNvPicPr>
            <a:picLocks noChangeAspect="1"/>
          </p:cNvPicPr>
          <p:nvPr/>
        </p:nvPicPr>
        <p:blipFill>
          <a:blip r:embed="rId5"/>
          <a:stretch>
            <a:fillRect/>
          </a:stretch>
        </p:blipFill>
        <p:spPr>
          <a:xfrm>
            <a:off x="5977053" y="1601127"/>
            <a:ext cx="1586897" cy="376552"/>
          </a:xfrm>
          <a:prstGeom prst="rect">
            <a:avLst/>
          </a:prstGeom>
        </p:spPr>
      </p:pic>
      <p:grpSp>
        <p:nvGrpSpPr>
          <p:cNvPr id="144" name="Group 143"/>
          <p:cNvGrpSpPr/>
          <p:nvPr/>
        </p:nvGrpSpPr>
        <p:grpSpPr>
          <a:xfrm>
            <a:off x="2238485" y="1431383"/>
            <a:ext cx="2217930" cy="1433703"/>
            <a:chOff x="2193927" y="1403444"/>
            <a:chExt cx="2174639" cy="1405719"/>
          </a:xfrm>
        </p:grpSpPr>
        <p:sp>
          <p:nvSpPr>
            <p:cNvPr id="112" name="Freeform 12"/>
            <p:cNvSpPr>
              <a:spLocks/>
            </p:cNvSpPr>
            <p:nvPr/>
          </p:nvSpPr>
          <p:spPr bwMode="auto">
            <a:xfrm>
              <a:off x="2193928" y="1403444"/>
              <a:ext cx="2174638" cy="353804"/>
            </a:xfrm>
            <a:custGeom>
              <a:avLst/>
              <a:gdLst>
                <a:gd name="T0" fmla="*/ 601 w 601"/>
                <a:gd name="T1" fmla="*/ 173 h 173"/>
                <a:gd name="T2" fmla="*/ 601 w 601"/>
                <a:gd name="T3" fmla="*/ 55 h 173"/>
                <a:gd name="T4" fmla="*/ 546 w 601"/>
                <a:gd name="T5" fmla="*/ 0 h 173"/>
                <a:gd name="T6" fmla="*/ 55 w 601"/>
                <a:gd name="T7" fmla="*/ 0 h 173"/>
                <a:gd name="T8" fmla="*/ 0 w 601"/>
                <a:gd name="T9" fmla="*/ 55 h 173"/>
                <a:gd name="T10" fmla="*/ 0 w 601"/>
                <a:gd name="T11" fmla="*/ 173 h 173"/>
                <a:gd name="T12" fmla="*/ 601 w 601"/>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601" h="173">
                  <a:moveTo>
                    <a:pt x="601" y="173"/>
                  </a:moveTo>
                  <a:cubicBezTo>
                    <a:pt x="601" y="55"/>
                    <a:pt x="601" y="55"/>
                    <a:pt x="601" y="55"/>
                  </a:cubicBezTo>
                  <a:cubicBezTo>
                    <a:pt x="601" y="25"/>
                    <a:pt x="576" y="0"/>
                    <a:pt x="546" y="0"/>
                  </a:cubicBezTo>
                  <a:cubicBezTo>
                    <a:pt x="55" y="0"/>
                    <a:pt x="55" y="0"/>
                    <a:pt x="55" y="0"/>
                  </a:cubicBezTo>
                  <a:cubicBezTo>
                    <a:pt x="25" y="0"/>
                    <a:pt x="0" y="25"/>
                    <a:pt x="0" y="55"/>
                  </a:cubicBezTo>
                  <a:cubicBezTo>
                    <a:pt x="0" y="173"/>
                    <a:pt x="0" y="173"/>
                    <a:pt x="0" y="173"/>
                  </a:cubicBezTo>
                  <a:lnTo>
                    <a:pt x="601" y="173"/>
                  </a:lnTo>
                  <a:close/>
                </a:path>
              </a:pathLst>
            </a:custGeom>
            <a:solidFill>
              <a:srgbClr val="442359"/>
            </a:solidFill>
            <a:ln>
              <a:noFill/>
            </a:ln>
            <a:extLst/>
          </p:spPr>
          <p:txBody>
            <a:bodyPr vert="horz" wrap="square" lIns="68570" tIns="0" rIns="68570" bIns="0" numCol="1" anchor="ctr" anchorCtr="0" compatLnSpc="1">
              <a:prstTxWarp prst="textNoShape">
                <a:avLst/>
              </a:prstTxWarp>
            </a:bodyPr>
            <a:lstStyle/>
            <a:p>
              <a:pPr algn="ctr" defTabSz="932597">
                <a:defRPr/>
              </a:pPr>
              <a:r>
                <a:rPr lang="en-US" sz="1020" b="1" kern="0" dirty="0">
                  <a:solidFill>
                    <a:srgbClr val="FFFFFF"/>
                  </a:solidFill>
                </a:rPr>
                <a:t>Technical Debt DataMart</a:t>
              </a:r>
            </a:p>
          </p:txBody>
        </p:sp>
        <p:sp>
          <p:nvSpPr>
            <p:cNvPr id="113" name="Rectangle 112"/>
            <p:cNvSpPr/>
            <p:nvPr/>
          </p:nvSpPr>
          <p:spPr>
            <a:xfrm>
              <a:off x="2193927" y="1757247"/>
              <a:ext cx="2174639" cy="1051916"/>
            </a:xfrm>
            <a:prstGeom prst="rect">
              <a:avLst/>
            </a:prstGeom>
            <a:solidFill>
              <a:schemeClr val="bg1"/>
            </a:solidFill>
            <a:ln w="28575">
              <a:solidFill>
                <a:srgbClr val="442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17" name="Picture 116"/>
            <p:cNvPicPr>
              <a:picLocks noChangeAspect="1"/>
            </p:cNvPicPr>
            <p:nvPr/>
          </p:nvPicPr>
          <p:blipFill>
            <a:blip r:embed="rId5"/>
            <a:stretch>
              <a:fillRect/>
            </a:stretch>
          </p:blipFill>
          <p:spPr>
            <a:xfrm>
              <a:off x="2387492" y="1885116"/>
              <a:ext cx="1555923" cy="369202"/>
            </a:xfrm>
            <a:prstGeom prst="rect">
              <a:avLst/>
            </a:prstGeom>
          </p:spPr>
        </p:pic>
      </p:grpSp>
      <p:pic>
        <p:nvPicPr>
          <p:cNvPr id="4" name="Picture 3"/>
          <p:cNvPicPr>
            <a:picLocks noChangeAspect="1"/>
          </p:cNvPicPr>
          <p:nvPr/>
        </p:nvPicPr>
        <p:blipFill>
          <a:blip r:embed="rId6"/>
          <a:stretch>
            <a:fillRect/>
          </a:stretch>
        </p:blipFill>
        <p:spPr>
          <a:xfrm>
            <a:off x="3059507" y="3289802"/>
            <a:ext cx="6108735" cy="1872598"/>
          </a:xfrm>
          <a:prstGeom prst="rect">
            <a:avLst/>
          </a:prstGeom>
        </p:spPr>
      </p:pic>
      <p:sp>
        <p:nvSpPr>
          <p:cNvPr id="2" name="Equal 1"/>
          <p:cNvSpPr/>
          <p:nvPr/>
        </p:nvSpPr>
        <p:spPr>
          <a:xfrm rot="5400000">
            <a:off x="2956196" y="3090772"/>
            <a:ext cx="1261615" cy="452681"/>
          </a:xfrm>
          <a:prstGeom prst="mathEqua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sz="1836">
              <a:solidFill>
                <a:schemeClr val="tx1"/>
              </a:solidFill>
            </a:endParaRPr>
          </a:p>
        </p:txBody>
      </p:sp>
      <p:sp>
        <p:nvSpPr>
          <p:cNvPr id="52" name="Isosceles Triangle 51"/>
          <p:cNvSpPr/>
          <p:nvPr/>
        </p:nvSpPr>
        <p:spPr bwMode="auto">
          <a:xfrm rot="14235028">
            <a:off x="4131957" y="-529556"/>
            <a:ext cx="430169" cy="4914621"/>
          </a:xfrm>
          <a:prstGeom prst="triangle">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lIns="91440" tIns="91440" rIns="34294" bIns="34294" rtlCol="0" anchor="b" anchorCtr="0"/>
          <a:lstStyle/>
          <a:p>
            <a:pPr algn="ctr" defTabSz="932406"/>
            <a:endParaRPr lang="en-GB" sz="800" dirty="0">
              <a:gradFill>
                <a:gsLst>
                  <a:gs pos="0">
                    <a:srgbClr val="FFFFFF"/>
                  </a:gs>
                  <a:gs pos="100000">
                    <a:srgbClr val="FFFFFF"/>
                  </a:gs>
                </a:gsLst>
                <a:lin ang="5400000" scaled="0"/>
              </a:gradFill>
              <a:ea typeface="Segoe UI" pitchFamily="34" charset="0"/>
              <a:cs typeface="Segoe UI" pitchFamily="34" charset="0"/>
            </a:endParaRPr>
          </a:p>
        </p:txBody>
      </p:sp>
      <p:sp>
        <p:nvSpPr>
          <p:cNvPr id="54" name="Rounded Rectangular Callout 53"/>
          <p:cNvSpPr/>
          <p:nvPr/>
        </p:nvSpPr>
        <p:spPr bwMode="auto">
          <a:xfrm>
            <a:off x="236632" y="989045"/>
            <a:ext cx="5910368" cy="1375977"/>
          </a:xfrm>
          <a:prstGeom prst="wedgeRoundRectCallout">
            <a:avLst>
              <a:gd name="adj1" fmla="val -31341"/>
              <a:gd name="adj2" fmla="val 67206"/>
              <a:gd name="adj3" fmla="val 16667"/>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lIns="91440" tIns="91440" rIns="34294" bIns="34294" rtlCol="0" anchor="b" anchorCtr="0"/>
          <a:lstStyle/>
          <a:p>
            <a:pPr marL="285750" indent="-285750" defTabSz="932406">
              <a:buFont typeface="Arial" panose="020B0604020202020204" pitchFamily="34" charset="0"/>
              <a:buChar char="•"/>
            </a:pPr>
            <a:r>
              <a:rPr lang="en-GB" sz="1600" dirty="0" smtClean="0">
                <a:gradFill>
                  <a:gsLst>
                    <a:gs pos="0">
                      <a:srgbClr val="FFFFFF"/>
                    </a:gs>
                    <a:gs pos="100000">
                      <a:srgbClr val="FFFFFF"/>
                    </a:gs>
                  </a:gsLst>
                  <a:lin ang="5400000" scaled="0"/>
                </a:gradFill>
                <a:ea typeface="Segoe UI" pitchFamily="34" charset="0"/>
                <a:cs typeface="Segoe UI" pitchFamily="34" charset="0"/>
              </a:rPr>
              <a:t>Tasks for new TFS/VSO build</a:t>
            </a:r>
          </a:p>
          <a:p>
            <a:pPr marL="285750" indent="-285750" defTabSz="932406">
              <a:buFont typeface="Arial" panose="020B0604020202020204" pitchFamily="34" charset="0"/>
              <a:buChar char="•"/>
            </a:pPr>
            <a:r>
              <a:rPr lang="en-GB" sz="1600" dirty="0" smtClean="0">
                <a:gradFill>
                  <a:gsLst>
                    <a:gs pos="0">
                      <a:srgbClr val="FFFFFF"/>
                    </a:gs>
                    <a:gs pos="100000">
                      <a:srgbClr val="FFFFFF"/>
                    </a:gs>
                  </a:gsLst>
                  <a:lin ang="5400000" scaled="0"/>
                </a:gradFill>
                <a:ea typeface="Segoe UI" pitchFamily="34" charset="0"/>
                <a:cs typeface="Segoe UI" pitchFamily="34" charset="0"/>
              </a:rPr>
              <a:t>Cloud build pre-configured with </a:t>
            </a:r>
            <a:r>
              <a:rPr lang="en-GB" sz="1600" dirty="0" err="1" smtClean="0">
                <a:gradFill>
                  <a:gsLst>
                    <a:gs pos="0">
                      <a:srgbClr val="FFFFFF"/>
                    </a:gs>
                    <a:gs pos="100000">
                      <a:srgbClr val="FFFFFF"/>
                    </a:gs>
                  </a:gsLst>
                  <a:lin ang="5400000" scaled="0"/>
                </a:gradFill>
                <a:ea typeface="Segoe UI" pitchFamily="34" charset="0"/>
                <a:cs typeface="Segoe UI" pitchFamily="34" charset="0"/>
              </a:rPr>
              <a:t>SonarQube</a:t>
            </a:r>
            <a:r>
              <a:rPr lang="en-GB" sz="1600" dirty="0" smtClean="0">
                <a:gradFill>
                  <a:gsLst>
                    <a:gs pos="0">
                      <a:srgbClr val="FFFFFF"/>
                    </a:gs>
                    <a:gs pos="100000">
                      <a:srgbClr val="FFFFFF"/>
                    </a:gs>
                  </a:gsLst>
                  <a:lin ang="5400000" scaled="0"/>
                </a:gradFill>
                <a:ea typeface="Segoe UI" pitchFamily="34" charset="0"/>
                <a:cs typeface="Segoe UI" pitchFamily="34" charset="0"/>
              </a:rPr>
              <a:t> analysis</a:t>
            </a:r>
          </a:p>
          <a:p>
            <a:pPr marL="285750" indent="-285750" defTabSz="932406">
              <a:buFont typeface="Arial" panose="020B0604020202020204" pitchFamily="34" charset="0"/>
              <a:buChar char="•"/>
            </a:pPr>
            <a:r>
              <a:rPr lang="en-GB" sz="1600" dirty="0" smtClean="0">
                <a:gradFill>
                  <a:gsLst>
                    <a:gs pos="0">
                      <a:srgbClr val="FFFFFF"/>
                    </a:gs>
                    <a:gs pos="100000">
                      <a:srgbClr val="FFFFFF"/>
                    </a:gs>
                  </a:gsLst>
                  <a:lin ang="5400000" scaled="0"/>
                </a:gradFill>
                <a:ea typeface="Segoe UI" pitchFamily="34" charset="0"/>
                <a:cs typeface="Segoe UI" pitchFamily="34" charset="0"/>
              </a:rPr>
              <a:t>Send data from new Roslyn-based code analysers</a:t>
            </a:r>
          </a:p>
          <a:p>
            <a:pPr marL="285750" indent="-285750" defTabSz="932406">
              <a:buFont typeface="Arial" panose="020B0604020202020204" pitchFamily="34" charset="0"/>
              <a:buChar char="•"/>
            </a:pPr>
            <a:r>
              <a:rPr lang="en-GB" sz="1600" dirty="0" smtClean="0">
                <a:gradFill>
                  <a:gsLst>
                    <a:gs pos="0">
                      <a:srgbClr val="FFFFFF"/>
                    </a:gs>
                    <a:gs pos="100000">
                      <a:srgbClr val="FFFFFF"/>
                    </a:gs>
                  </a:gsLst>
                  <a:lin ang="5400000" scaled="0"/>
                </a:gradFill>
                <a:ea typeface="Segoe UI" pitchFamily="34" charset="0"/>
                <a:cs typeface="Segoe UI" pitchFamily="34" charset="0"/>
              </a:rPr>
              <a:t>Sending data from Java builds</a:t>
            </a:r>
          </a:p>
          <a:p>
            <a:pPr marL="285750" indent="-285750" defTabSz="932406">
              <a:buFont typeface="Arial" panose="020B0604020202020204" pitchFamily="34" charset="0"/>
              <a:buChar char="•"/>
            </a:pPr>
            <a:r>
              <a:rPr lang="en-GB" sz="1600" dirty="0" smtClean="0">
                <a:gradFill>
                  <a:gsLst>
                    <a:gs pos="0">
                      <a:srgbClr val="FFFFFF"/>
                    </a:gs>
                    <a:gs pos="100000">
                      <a:srgbClr val="FFFFFF"/>
                    </a:gs>
                  </a:gsLst>
                  <a:lin ang="5400000" scaled="0"/>
                </a:gradFill>
                <a:ea typeface="Segoe UI" pitchFamily="34" charset="0"/>
                <a:cs typeface="Segoe UI" pitchFamily="34" charset="0"/>
              </a:rPr>
              <a:t>Integration of SQ runner for </a:t>
            </a:r>
            <a:r>
              <a:rPr lang="en-GB" sz="1600" dirty="0" err="1" smtClean="0">
                <a:gradFill>
                  <a:gsLst>
                    <a:gs pos="0">
                      <a:srgbClr val="FFFFFF"/>
                    </a:gs>
                    <a:gs pos="100000">
                      <a:srgbClr val="FFFFFF"/>
                    </a:gs>
                  </a:gsLst>
                  <a:lin ang="5400000" scaled="0"/>
                </a:gradFill>
                <a:ea typeface="Segoe UI" pitchFamily="34" charset="0"/>
                <a:cs typeface="Segoe UI" pitchFamily="34" charset="0"/>
              </a:rPr>
              <a:t>msbuild</a:t>
            </a:r>
            <a:r>
              <a:rPr lang="en-GB" sz="1600" dirty="0" smtClean="0">
                <a:gradFill>
                  <a:gsLst>
                    <a:gs pos="0">
                      <a:srgbClr val="FFFFFF"/>
                    </a:gs>
                    <a:gs pos="100000">
                      <a:srgbClr val="FFFFFF"/>
                    </a:gs>
                  </a:gsLst>
                  <a:lin ang="5400000" scaled="0"/>
                </a:gradFill>
                <a:ea typeface="Segoe UI" pitchFamily="34" charset="0"/>
                <a:cs typeface="Segoe UI" pitchFamily="34" charset="0"/>
              </a:rPr>
              <a:t> with other CI systems</a:t>
            </a:r>
            <a:endParaRPr lang="en-GB" sz="1600" dirty="0">
              <a:gradFill>
                <a:gsLst>
                  <a:gs pos="0">
                    <a:srgbClr val="FFFFFF"/>
                  </a:gs>
                  <a:gs pos="100000">
                    <a:srgbClr val="FFFFFF"/>
                  </a:gs>
                </a:gsLst>
                <a:lin ang="5400000" scaled="0"/>
              </a:gradFill>
              <a:ea typeface="Segoe UI" pitchFamily="34" charset="0"/>
              <a:cs typeface="Segoe UI" pitchFamily="34" charset="0"/>
            </a:endParaRPr>
          </a:p>
        </p:txBody>
      </p:sp>
      <p:sp>
        <p:nvSpPr>
          <p:cNvPr id="55" name="Rounded Rectangular Callout 54"/>
          <p:cNvSpPr/>
          <p:nvPr/>
        </p:nvSpPr>
        <p:spPr bwMode="auto">
          <a:xfrm>
            <a:off x="5354421" y="163226"/>
            <a:ext cx="3091440" cy="616099"/>
          </a:xfrm>
          <a:prstGeom prst="wedgeRoundRectCallout">
            <a:avLst>
              <a:gd name="adj1" fmla="val 103916"/>
              <a:gd name="adj2" fmla="val 439917"/>
              <a:gd name="adj3" fmla="val 16667"/>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lIns="91440" tIns="91440" rIns="34294" bIns="34294" rtlCol="0" anchor="b" anchorCtr="0"/>
          <a:lstStyle/>
          <a:p>
            <a:pPr marL="285750" indent="-285750" defTabSz="932406">
              <a:buFont typeface="Arial" panose="020B0604020202020204" pitchFamily="34" charset="0"/>
              <a:buChar char="•"/>
            </a:pPr>
            <a:r>
              <a:rPr lang="en-GB" sz="1600" dirty="0" smtClean="0">
                <a:gradFill>
                  <a:gsLst>
                    <a:gs pos="0">
                      <a:srgbClr val="FFFFFF"/>
                    </a:gs>
                    <a:gs pos="100000">
                      <a:srgbClr val="FFFFFF"/>
                    </a:gs>
                  </a:gsLst>
                  <a:lin ang="5400000" scaled="0"/>
                </a:gradFill>
                <a:ea typeface="Segoe UI" pitchFamily="34" charset="0"/>
                <a:cs typeface="Segoe UI" pitchFamily="34" charset="0"/>
              </a:rPr>
              <a:t>Continuous update of </a:t>
            </a:r>
            <a:r>
              <a:rPr lang="en-GB" sz="1600" dirty="0" err="1" smtClean="0">
                <a:gradFill>
                  <a:gsLst>
                    <a:gs pos="0">
                      <a:srgbClr val="FFFFFF"/>
                    </a:gs>
                    <a:gs pos="100000">
                      <a:srgbClr val="FFFFFF"/>
                    </a:gs>
                  </a:gsLst>
                  <a:lin ang="5400000" scaled="0"/>
                </a:gradFill>
                <a:ea typeface="Segoe UI" pitchFamily="34" charset="0"/>
                <a:cs typeface="Segoe UI" pitchFamily="34" charset="0"/>
              </a:rPr>
              <a:t>.Net</a:t>
            </a:r>
            <a:r>
              <a:rPr lang="en-GB" sz="1600" dirty="0" smtClean="0">
                <a:gradFill>
                  <a:gsLst>
                    <a:gs pos="0">
                      <a:srgbClr val="FFFFFF"/>
                    </a:gs>
                    <a:gs pos="100000">
                      <a:srgbClr val="FFFFFF"/>
                    </a:gs>
                  </a:gsLst>
                  <a:lin ang="5400000" scaled="0"/>
                </a:gradFill>
                <a:ea typeface="Segoe UI" pitchFamily="34" charset="0"/>
                <a:cs typeface="Segoe UI" pitchFamily="34" charset="0"/>
              </a:rPr>
              <a:t> code </a:t>
            </a:r>
            <a:r>
              <a:rPr lang="en-GB" sz="1600" dirty="0" err="1" smtClean="0">
                <a:gradFill>
                  <a:gsLst>
                    <a:gs pos="0">
                      <a:srgbClr val="FFFFFF"/>
                    </a:gs>
                    <a:gs pos="100000">
                      <a:srgbClr val="FFFFFF"/>
                    </a:gs>
                  </a:gsLst>
                  <a:lin ang="5400000" scaled="0"/>
                </a:gradFill>
                <a:ea typeface="Segoe UI" pitchFamily="34" charset="0"/>
                <a:cs typeface="Segoe UI" pitchFamily="34" charset="0"/>
              </a:rPr>
              <a:t>analyzers</a:t>
            </a:r>
            <a:r>
              <a:rPr lang="en-GB" sz="1600" dirty="0" smtClean="0">
                <a:gradFill>
                  <a:gsLst>
                    <a:gs pos="0">
                      <a:srgbClr val="FFFFFF"/>
                    </a:gs>
                    <a:gs pos="100000">
                      <a:srgbClr val="FFFFFF"/>
                    </a:gs>
                  </a:gsLst>
                  <a:lin ang="5400000" scaled="0"/>
                </a:gradFill>
                <a:ea typeface="Segoe UI" pitchFamily="34" charset="0"/>
                <a:cs typeface="Segoe UI" pitchFamily="34" charset="0"/>
              </a:rPr>
              <a:t> </a:t>
            </a:r>
          </a:p>
        </p:txBody>
      </p:sp>
      <p:sp>
        <p:nvSpPr>
          <p:cNvPr id="56" name="Freeform 55"/>
          <p:cNvSpPr/>
          <p:nvPr/>
        </p:nvSpPr>
        <p:spPr bwMode="auto">
          <a:xfrm>
            <a:off x="105505" y="955060"/>
            <a:ext cx="3696353" cy="395178"/>
          </a:xfrm>
          <a:custGeom>
            <a:avLst/>
            <a:gdLst>
              <a:gd name="connsiteX0" fmla="*/ 482336 w 3696353"/>
              <a:gd name="connsiteY0" fmla="*/ 5645 h 472960"/>
              <a:gd name="connsiteX1" fmla="*/ 249254 w 3696353"/>
              <a:gd name="connsiteY1" fmla="*/ 167010 h 472960"/>
              <a:gd name="connsiteX2" fmla="*/ 249254 w 3696353"/>
              <a:gd name="connsiteY2" fmla="*/ 435951 h 472960"/>
              <a:gd name="connsiteX3" fmla="*/ 3494477 w 3696353"/>
              <a:gd name="connsiteY3" fmla="*/ 426987 h 472960"/>
              <a:gd name="connsiteX4" fmla="*/ 3019348 w 3696353"/>
              <a:gd name="connsiteY4" fmla="*/ 32540 h 472960"/>
              <a:gd name="connsiteX5" fmla="*/ 294077 w 3696353"/>
              <a:gd name="connsiteY5" fmla="*/ 50469 h 47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6353" h="472960">
                <a:moveTo>
                  <a:pt x="482336" y="5645"/>
                </a:moveTo>
                <a:cubicBezTo>
                  <a:pt x="385218" y="50468"/>
                  <a:pt x="288101" y="95292"/>
                  <a:pt x="249254" y="167010"/>
                </a:cubicBezTo>
                <a:cubicBezTo>
                  <a:pt x="210407" y="238728"/>
                  <a:pt x="-291616" y="392622"/>
                  <a:pt x="249254" y="435951"/>
                </a:cubicBezTo>
                <a:cubicBezTo>
                  <a:pt x="790124" y="479280"/>
                  <a:pt x="3032795" y="494222"/>
                  <a:pt x="3494477" y="426987"/>
                </a:cubicBezTo>
                <a:cubicBezTo>
                  <a:pt x="3956159" y="359752"/>
                  <a:pt x="3552748" y="95293"/>
                  <a:pt x="3019348" y="32540"/>
                </a:cubicBezTo>
                <a:cubicBezTo>
                  <a:pt x="2485948" y="-30213"/>
                  <a:pt x="1390012" y="10128"/>
                  <a:pt x="294077" y="50469"/>
                </a:cubicBezTo>
              </a:path>
            </a:pathLst>
          </a:custGeom>
          <a:noFill/>
          <a:ln w="381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57" name="Rounded Rectangular Callout 56"/>
          <p:cNvSpPr/>
          <p:nvPr/>
        </p:nvSpPr>
        <p:spPr bwMode="auto">
          <a:xfrm>
            <a:off x="9334638" y="1214932"/>
            <a:ext cx="3091440" cy="888875"/>
          </a:xfrm>
          <a:prstGeom prst="wedgeRoundRectCallout">
            <a:avLst>
              <a:gd name="adj1" fmla="val 6356"/>
              <a:gd name="adj2" fmla="val 170476"/>
              <a:gd name="adj3" fmla="val 16667"/>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lIns="91440" tIns="91440" rIns="34294" bIns="34294" rtlCol="0" anchor="b" anchorCtr="0"/>
          <a:lstStyle/>
          <a:p>
            <a:pPr marL="285750" indent="-285750" defTabSz="932406">
              <a:buFont typeface="Arial" panose="020B0604020202020204" pitchFamily="34" charset="0"/>
              <a:buChar char="•"/>
            </a:pPr>
            <a:r>
              <a:rPr lang="en-GB" sz="1600" dirty="0" smtClean="0">
                <a:gradFill>
                  <a:gsLst>
                    <a:gs pos="0">
                      <a:srgbClr val="FFFFFF"/>
                    </a:gs>
                    <a:gs pos="100000">
                      <a:srgbClr val="FFFFFF"/>
                    </a:gs>
                  </a:gsLst>
                  <a:lin ang="5400000" scaled="0"/>
                </a:gradFill>
                <a:ea typeface="Segoe UI" pitchFamily="34" charset="0"/>
                <a:cs typeface="Segoe UI" pitchFamily="34" charset="0"/>
              </a:rPr>
              <a:t>Baseline support in IDE</a:t>
            </a:r>
          </a:p>
          <a:p>
            <a:pPr marL="285750" indent="-285750" defTabSz="932406">
              <a:buFont typeface="Arial" panose="020B0604020202020204" pitchFamily="34" charset="0"/>
              <a:buChar char="•"/>
            </a:pPr>
            <a:r>
              <a:rPr lang="en-GB" sz="1600" dirty="0" smtClean="0">
                <a:gradFill>
                  <a:gsLst>
                    <a:gs pos="0">
                      <a:srgbClr val="FFFFFF"/>
                    </a:gs>
                    <a:gs pos="100000">
                      <a:srgbClr val="FFFFFF"/>
                    </a:gs>
                  </a:gsLst>
                  <a:lin ang="5400000" scaled="0"/>
                </a:gradFill>
                <a:ea typeface="Segoe UI" pitchFamily="34" charset="0"/>
                <a:cs typeface="Segoe UI" pitchFamily="34" charset="0"/>
              </a:rPr>
              <a:t>Align </a:t>
            </a:r>
            <a:r>
              <a:rPr lang="en-GB" sz="1600" dirty="0" err="1" smtClean="0">
                <a:gradFill>
                  <a:gsLst>
                    <a:gs pos="0">
                      <a:srgbClr val="FFFFFF"/>
                    </a:gs>
                    <a:gs pos="100000">
                      <a:srgbClr val="FFFFFF"/>
                    </a:gs>
                  </a:gsLst>
                  <a:lin ang="5400000" scaled="0"/>
                </a:gradFill>
                <a:ea typeface="Segoe UI" pitchFamily="34" charset="0"/>
                <a:cs typeface="Segoe UI" pitchFamily="34" charset="0"/>
              </a:rPr>
              <a:t>SonarQube</a:t>
            </a:r>
            <a:r>
              <a:rPr lang="en-GB" sz="1600" dirty="0" smtClean="0">
                <a:gradFill>
                  <a:gsLst>
                    <a:gs pos="0">
                      <a:srgbClr val="FFFFFF"/>
                    </a:gs>
                    <a:gs pos="100000">
                      <a:srgbClr val="FFFFFF"/>
                    </a:gs>
                  </a:gsLst>
                  <a:lin ang="5400000" scaled="0"/>
                </a:gradFill>
                <a:ea typeface="Segoe UI" pitchFamily="34" charset="0"/>
                <a:cs typeface="Segoe UI" pitchFamily="34" charset="0"/>
              </a:rPr>
              <a:t> metrics with those calculated in VS </a:t>
            </a:r>
            <a:endParaRPr lang="en-GB" sz="16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14727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animBg="1"/>
      <p:bldP spid="55" grpId="0" animBg="1"/>
      <p:bldP spid="56" grpId="0" animBg="1"/>
      <p:bldP spid="5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2700"/>
            <a:ext cx="12370968" cy="6858000"/>
            <a:chOff x="-1000125" y="-504825"/>
            <a:chExt cx="13281609" cy="7362825"/>
          </a:xfrm>
        </p:grpSpPr>
        <p:pic>
          <p:nvPicPr>
            <p:cNvPr id="5" name="Picture 4"/>
            <p:cNvPicPr>
              <a:picLocks noChangeAspect="1"/>
            </p:cNvPicPr>
            <p:nvPr/>
          </p:nvPicPr>
          <p:blipFill>
            <a:blip r:embed="rId3"/>
            <a:stretch>
              <a:fillRect/>
            </a:stretch>
          </p:blipFill>
          <p:spPr>
            <a:xfrm>
              <a:off x="-1000125" y="-504825"/>
              <a:ext cx="13281609" cy="7362825"/>
            </a:xfrm>
            <a:prstGeom prst="rect">
              <a:avLst/>
            </a:prstGeom>
          </p:spPr>
        </p:pic>
        <p:pic>
          <p:nvPicPr>
            <p:cNvPr id="6" name="Picture 5"/>
            <p:cNvPicPr>
              <a:picLocks noChangeAspect="1"/>
            </p:cNvPicPr>
            <p:nvPr/>
          </p:nvPicPr>
          <p:blipFill>
            <a:blip r:embed="rId4"/>
            <a:stretch>
              <a:fillRect/>
            </a:stretch>
          </p:blipFill>
          <p:spPr>
            <a:xfrm>
              <a:off x="3052481" y="5546086"/>
              <a:ext cx="404607" cy="395368"/>
            </a:xfrm>
            <a:prstGeom prst="rect">
              <a:avLst/>
            </a:prstGeom>
          </p:spPr>
        </p:pic>
        <p:sp>
          <p:nvSpPr>
            <p:cNvPr id="7" name="TextBox 6"/>
            <p:cNvSpPr txBox="1"/>
            <p:nvPr/>
          </p:nvSpPr>
          <p:spPr>
            <a:xfrm>
              <a:off x="3411836" y="5573689"/>
              <a:ext cx="3205410" cy="413041"/>
            </a:xfrm>
            <a:prstGeom prst="rect">
              <a:avLst/>
            </a:prstGeom>
            <a:solidFill>
              <a:srgbClr val="FCFCFC"/>
            </a:solidFill>
          </p:spPr>
          <p:txBody>
            <a:bodyPr wrap="square" lIns="0" tIns="0" rIns="0" bIns="0" rtlCol="0">
              <a:spAutoFit/>
            </a:bodyPr>
            <a:lstStyle/>
            <a:p>
              <a:r>
                <a:rPr lang="fr-FR" sz="1400" dirty="0" err="1">
                  <a:solidFill>
                    <a:prstClr val="black"/>
                  </a:solidFill>
                  <a:latin typeface="Segoe UI" panose="020B0502040204020203" pitchFamily="34" charset="0"/>
                  <a:cs typeface="Segoe UI" panose="020B0502040204020203" pitchFamily="34" charset="0"/>
                </a:rPr>
                <a:t>SonarQube</a:t>
              </a:r>
              <a:r>
                <a:rPr lang="fr-FR" sz="1400" dirty="0">
                  <a:solidFill>
                    <a:prstClr val="black"/>
                  </a:solidFill>
                  <a:latin typeface="Segoe UI" panose="020B0502040204020203" pitchFamily="34" charset="0"/>
                  <a:cs typeface="Segoe UI" panose="020B0502040204020203" pitchFamily="34" charset="0"/>
                </a:rPr>
                <a:t> </a:t>
              </a:r>
              <a:r>
                <a:rPr lang="fr-FR" sz="1400" dirty="0" err="1">
                  <a:solidFill>
                    <a:prstClr val="black"/>
                  </a:solidFill>
                  <a:latin typeface="Segoe UI" panose="020B0502040204020203" pitchFamily="34" charset="0"/>
                  <a:cs typeface="Segoe UI" panose="020B0502040204020203" pitchFamily="34" charset="0"/>
                </a:rPr>
                <a:t>post-test</a:t>
              </a:r>
              <a:endParaRPr lang="fr-FR" sz="1400" dirty="0">
                <a:solidFill>
                  <a:prstClr val="black"/>
                </a:solidFill>
                <a:latin typeface="Segoe UI" panose="020B0502040204020203" pitchFamily="34" charset="0"/>
                <a:cs typeface="Segoe UI" panose="020B0502040204020203" pitchFamily="34" charset="0"/>
              </a:endParaRPr>
            </a:p>
            <a:p>
              <a:r>
                <a:rPr lang="fr-FR" sz="1100" dirty="0" err="1">
                  <a:solidFill>
                    <a:prstClr val="black"/>
                  </a:solidFill>
                  <a:latin typeface="Segoe UI" panose="020B0502040204020203" pitchFamily="34" charset="0"/>
                  <a:cs typeface="Segoe UI" panose="020B0502040204020203" pitchFamily="34" charset="0"/>
                </a:rPr>
                <a:t>Send</a:t>
              </a:r>
              <a:r>
                <a:rPr lang="fr-FR" sz="1100" dirty="0">
                  <a:solidFill>
                    <a:prstClr val="black"/>
                  </a:solidFill>
                  <a:latin typeface="Segoe UI" panose="020B0502040204020203" pitchFamily="34" charset="0"/>
                  <a:cs typeface="Segoe UI" panose="020B0502040204020203" pitchFamily="34" charset="0"/>
                </a:rPr>
                <a:t> </a:t>
              </a:r>
              <a:r>
                <a:rPr lang="fr-FR" sz="1100" dirty="0" err="1">
                  <a:solidFill>
                    <a:prstClr val="black"/>
                  </a:solidFill>
                  <a:latin typeface="Segoe UI" panose="020B0502040204020203" pitchFamily="34" charset="0"/>
                  <a:cs typeface="Segoe UI" panose="020B0502040204020203" pitchFamily="34" charset="0"/>
                </a:rPr>
                <a:t>analysis</a:t>
              </a:r>
              <a:r>
                <a:rPr lang="fr-FR" sz="1100" dirty="0">
                  <a:solidFill>
                    <a:prstClr val="black"/>
                  </a:solidFill>
                  <a:latin typeface="Segoe UI" panose="020B0502040204020203" pitchFamily="34" charset="0"/>
                  <a:cs typeface="Segoe UI" panose="020B0502040204020203" pitchFamily="34" charset="0"/>
                </a:rPr>
                <a:t> data to </a:t>
              </a:r>
              <a:r>
                <a:rPr lang="fr-FR" sz="1100" dirty="0" err="1" smtClean="0">
                  <a:solidFill>
                    <a:prstClr val="black"/>
                  </a:solidFill>
                  <a:latin typeface="Segoe UI" panose="020B0502040204020203" pitchFamily="34" charset="0"/>
                  <a:cs typeface="Segoe UI" panose="020B0502040204020203" pitchFamily="34" charset="0"/>
                </a:rPr>
                <a:t>SonarQube</a:t>
              </a:r>
              <a:endParaRPr lang="fr-FR" sz="1100" dirty="0">
                <a:solidFill>
                  <a:prstClr val="black"/>
                </a:solidFill>
                <a:latin typeface="Segoe UI" panose="020B0502040204020203" pitchFamily="34" charset="0"/>
                <a:cs typeface="Segoe UI" panose="020B0502040204020203" pitchFamily="34" charset="0"/>
              </a:endParaRPr>
            </a:p>
          </p:txBody>
        </p:sp>
        <p:sp>
          <p:nvSpPr>
            <p:cNvPr id="8" name="Rectangle 7"/>
            <p:cNvSpPr/>
            <p:nvPr/>
          </p:nvSpPr>
          <p:spPr>
            <a:xfrm>
              <a:off x="3036423" y="5755046"/>
              <a:ext cx="213995" cy="248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TextBox 8"/>
            <p:cNvSpPr txBox="1"/>
            <p:nvPr/>
          </p:nvSpPr>
          <p:spPr>
            <a:xfrm>
              <a:off x="9926727" y="23173"/>
              <a:ext cx="1200242" cy="259225"/>
            </a:xfrm>
            <a:prstGeom prst="rect">
              <a:avLst/>
            </a:prstGeom>
            <a:solidFill>
              <a:srgbClr val="3388C2"/>
            </a:solidFill>
          </p:spPr>
          <p:txBody>
            <a:bodyPr wrap="square" rtlCol="0">
              <a:spAutoFit/>
            </a:bodyPr>
            <a:lstStyle/>
            <a:p>
              <a:r>
                <a:rPr lang="en-US" sz="1200" dirty="0" smtClean="0">
                  <a:solidFill>
                    <a:srgbClr val="E5E5E5"/>
                  </a:solidFill>
                </a:rPr>
                <a:t>Lan C.</a:t>
              </a:r>
              <a:endParaRPr lang="en-US" sz="1200" dirty="0">
                <a:solidFill>
                  <a:srgbClr val="E5E5E5"/>
                </a:solidFill>
              </a:endParaRPr>
            </a:p>
          </p:txBody>
        </p:sp>
        <p:sp>
          <p:nvSpPr>
            <p:cNvPr id="10" name="TextBox 9"/>
            <p:cNvSpPr txBox="1"/>
            <p:nvPr/>
          </p:nvSpPr>
          <p:spPr>
            <a:xfrm>
              <a:off x="1124954" y="23173"/>
              <a:ext cx="1744798" cy="259225"/>
            </a:xfrm>
            <a:prstGeom prst="rect">
              <a:avLst/>
            </a:prstGeom>
            <a:solidFill>
              <a:srgbClr val="3388C2"/>
            </a:solidFill>
          </p:spPr>
          <p:txBody>
            <a:bodyPr wrap="square" rtlCol="0">
              <a:spAutoFit/>
            </a:bodyPr>
            <a:lstStyle/>
            <a:p>
              <a:r>
                <a:rPr lang="en-US" sz="1200" dirty="0" smtClean="0">
                  <a:solidFill>
                    <a:srgbClr val="E5E5E5"/>
                  </a:solidFill>
                </a:rPr>
                <a:t>Contoso    /  Contoso Web.</a:t>
              </a:r>
              <a:endParaRPr lang="en-US" sz="1200" dirty="0">
                <a:solidFill>
                  <a:srgbClr val="E5E5E5"/>
                </a:solidFill>
              </a:endParaRPr>
            </a:p>
          </p:txBody>
        </p:sp>
        <p:sp>
          <p:nvSpPr>
            <p:cNvPr id="11" name="TextBox 10"/>
            <p:cNvSpPr txBox="1"/>
            <p:nvPr/>
          </p:nvSpPr>
          <p:spPr>
            <a:xfrm>
              <a:off x="-81888" y="-243576"/>
              <a:ext cx="2763577" cy="169277"/>
            </a:xfrm>
            <a:prstGeom prst="rect">
              <a:avLst/>
            </a:prstGeom>
            <a:solidFill>
              <a:schemeClr val="bg1"/>
            </a:solidFill>
          </p:spPr>
          <p:txBody>
            <a:bodyPr wrap="none" lIns="0" tIns="0" rIns="0" bIns="0" rtlCol="0">
              <a:spAutoFit/>
            </a:bodyPr>
            <a:lstStyle/>
            <a:p>
              <a:r>
                <a:rPr lang="en-US" sz="1100" dirty="0" smtClean="0">
                  <a:solidFill>
                    <a:prstClr val="black"/>
                  </a:solidFill>
                </a:rPr>
                <a:t>https://contoso-w3.visualstudio.com/DefaultCol</a:t>
              </a:r>
              <a:endParaRPr lang="en-US" sz="1100" dirty="0">
                <a:solidFill>
                  <a:prstClr val="black"/>
                </a:solidFill>
              </a:endParaRPr>
            </a:p>
          </p:txBody>
        </p:sp>
        <p:sp>
          <p:nvSpPr>
            <p:cNvPr id="14" name="TextBox 13"/>
            <p:cNvSpPr txBox="1"/>
            <p:nvPr/>
          </p:nvSpPr>
          <p:spPr>
            <a:xfrm>
              <a:off x="3429441" y="5061083"/>
              <a:ext cx="3205410" cy="413041"/>
            </a:xfrm>
            <a:prstGeom prst="rect">
              <a:avLst/>
            </a:prstGeom>
            <a:solidFill>
              <a:srgbClr val="FCFCFC"/>
            </a:solidFill>
          </p:spPr>
          <p:txBody>
            <a:bodyPr wrap="square" lIns="0" tIns="0" rIns="0" bIns="0" rtlCol="0">
              <a:spAutoFit/>
            </a:bodyPr>
            <a:lstStyle/>
            <a:p>
              <a:r>
                <a:rPr lang="fr-FR" sz="1400" dirty="0" err="1">
                  <a:solidFill>
                    <a:prstClr val="black"/>
                  </a:solidFill>
                  <a:latin typeface="Segoe UI" panose="020B0502040204020203" pitchFamily="34" charset="0"/>
                  <a:cs typeface="Segoe UI" panose="020B0502040204020203" pitchFamily="34" charset="0"/>
                </a:rPr>
                <a:t>SonarQube</a:t>
              </a:r>
              <a:r>
                <a:rPr lang="fr-FR" sz="1400" dirty="0">
                  <a:solidFill>
                    <a:prstClr val="black"/>
                  </a:solidFill>
                  <a:latin typeface="Segoe UI" panose="020B0502040204020203" pitchFamily="34" charset="0"/>
                  <a:cs typeface="Segoe UI" panose="020B0502040204020203" pitchFamily="34" charset="0"/>
                </a:rPr>
                <a:t> </a:t>
              </a:r>
              <a:r>
                <a:rPr lang="fr-FR" sz="1400" dirty="0" err="1">
                  <a:solidFill>
                    <a:prstClr val="black"/>
                  </a:solidFill>
                  <a:latin typeface="Segoe UI" panose="020B0502040204020203" pitchFamily="34" charset="0"/>
                  <a:cs typeface="Segoe UI" panose="020B0502040204020203" pitchFamily="34" charset="0"/>
                </a:rPr>
                <a:t>pre-build</a:t>
              </a:r>
              <a:endParaRPr lang="fr-FR" sz="1200" dirty="0">
                <a:solidFill>
                  <a:prstClr val="black"/>
                </a:solidFill>
                <a:latin typeface="Segoe UI" panose="020B0502040204020203" pitchFamily="34" charset="0"/>
                <a:cs typeface="Segoe UI" panose="020B0502040204020203" pitchFamily="34" charset="0"/>
              </a:endParaRPr>
            </a:p>
            <a:p>
              <a:r>
                <a:rPr lang="fr-FR" sz="1100" dirty="0" err="1">
                  <a:solidFill>
                    <a:prstClr val="black"/>
                  </a:solidFill>
                  <a:latin typeface="Segoe UI" panose="020B0502040204020203" pitchFamily="34" charset="0"/>
                  <a:cs typeface="Segoe UI" panose="020B0502040204020203" pitchFamily="34" charset="0"/>
                </a:rPr>
                <a:t>Prep</a:t>
              </a:r>
              <a:r>
                <a:rPr lang="fr-FR" sz="1100" dirty="0">
                  <a:solidFill>
                    <a:prstClr val="black"/>
                  </a:solidFill>
                  <a:latin typeface="Segoe UI" panose="020B0502040204020203" pitchFamily="34" charset="0"/>
                  <a:cs typeface="Segoe UI" panose="020B0502040204020203" pitchFamily="34" charset="0"/>
                </a:rPr>
                <a:t> </a:t>
              </a:r>
              <a:r>
                <a:rPr lang="fr-FR" sz="1100" dirty="0" err="1">
                  <a:solidFill>
                    <a:prstClr val="black"/>
                  </a:solidFill>
                  <a:latin typeface="Segoe UI" panose="020B0502040204020203" pitchFamily="34" charset="0"/>
                  <a:cs typeface="Segoe UI" panose="020B0502040204020203" pitchFamily="34" charset="0"/>
                </a:rPr>
                <a:t>build</a:t>
              </a:r>
              <a:r>
                <a:rPr lang="fr-FR" sz="1100" dirty="0">
                  <a:solidFill>
                    <a:prstClr val="black"/>
                  </a:solidFill>
                  <a:latin typeface="Segoe UI" panose="020B0502040204020203" pitchFamily="34" charset="0"/>
                  <a:cs typeface="Segoe UI" panose="020B0502040204020203" pitchFamily="34" charset="0"/>
                </a:rPr>
                <a:t> for </a:t>
              </a:r>
              <a:r>
                <a:rPr lang="fr-FR" sz="1100" dirty="0" err="1">
                  <a:solidFill>
                    <a:prstClr val="black"/>
                  </a:solidFill>
                  <a:latin typeface="Segoe UI" panose="020B0502040204020203" pitchFamily="34" charset="0"/>
                  <a:cs typeface="Segoe UI" panose="020B0502040204020203" pitchFamily="34" charset="0"/>
                </a:rPr>
                <a:t>SonarQube</a:t>
              </a:r>
              <a:r>
                <a:rPr lang="fr-FR" sz="1100" dirty="0">
                  <a:solidFill>
                    <a:prstClr val="black"/>
                  </a:solidFill>
                  <a:latin typeface="Segoe UI" panose="020B0502040204020203" pitchFamily="34" charset="0"/>
                  <a:cs typeface="Segoe UI" panose="020B0502040204020203" pitchFamily="34" charset="0"/>
                </a:rPr>
                <a:t> </a:t>
              </a:r>
              <a:r>
                <a:rPr lang="fr-FR" sz="1100" dirty="0" err="1" smtClean="0">
                  <a:solidFill>
                    <a:prstClr val="black"/>
                  </a:solidFill>
                  <a:latin typeface="Segoe UI" panose="020B0502040204020203" pitchFamily="34" charset="0"/>
                  <a:cs typeface="Segoe UI" panose="020B0502040204020203" pitchFamily="34" charset="0"/>
                </a:rPr>
                <a:t>analysis</a:t>
              </a:r>
              <a:endParaRPr lang="en-US" sz="1100" dirty="0">
                <a:solidFill>
                  <a:prstClr val="black"/>
                </a:solidFill>
                <a:latin typeface="Segoe UI" panose="020B0502040204020203" pitchFamily="34" charset="0"/>
                <a:cs typeface="Segoe UI" panose="020B0502040204020203" pitchFamily="34" charset="0"/>
              </a:endParaRPr>
            </a:p>
          </p:txBody>
        </p:sp>
        <p:pic>
          <p:nvPicPr>
            <p:cNvPr id="17" name="Picture 16"/>
            <p:cNvPicPr>
              <a:picLocks noChangeAspect="1"/>
            </p:cNvPicPr>
            <p:nvPr/>
          </p:nvPicPr>
          <p:blipFill>
            <a:blip r:embed="rId4"/>
            <a:stretch>
              <a:fillRect/>
            </a:stretch>
          </p:blipFill>
          <p:spPr>
            <a:xfrm>
              <a:off x="3024038" y="5029616"/>
              <a:ext cx="404608" cy="395368"/>
            </a:xfrm>
            <a:prstGeom prst="rect">
              <a:avLst/>
            </a:prstGeom>
          </p:spPr>
        </p:pic>
        <p:sp>
          <p:nvSpPr>
            <p:cNvPr id="18" name="Rectangle 17"/>
            <p:cNvSpPr/>
            <p:nvPr/>
          </p:nvSpPr>
          <p:spPr>
            <a:xfrm>
              <a:off x="3007980" y="5238576"/>
              <a:ext cx="213995" cy="248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2" name="MouseClick"/>
          <p:cNvSpPr/>
          <p:nvPr>
            <p:custDataLst>
              <p:custData r:id="rId1"/>
            </p:custDataLst>
          </p:nvPr>
        </p:nvSpPr>
        <p:spPr>
          <a:xfrm rot="20359169">
            <a:off x="3455073" y="3228952"/>
            <a:ext cx="151053" cy="247694"/>
          </a:xfrm>
          <a:custGeom>
            <a:avLst/>
            <a:gdLst>
              <a:gd name="connsiteX0" fmla="*/ 0 w 592890"/>
              <a:gd name="connsiteY0" fmla="*/ 806746 h 997971"/>
              <a:gd name="connsiteX1" fmla="*/ 296445 w 592890"/>
              <a:gd name="connsiteY1" fmla="*/ 0 h 997971"/>
              <a:gd name="connsiteX2" fmla="*/ 592890 w 592890"/>
              <a:gd name="connsiteY2" fmla="*/ 806746 h 997971"/>
              <a:gd name="connsiteX3" fmla="*/ 386188 w 592890"/>
              <a:gd name="connsiteY3" fmla="*/ 806746 h 997971"/>
              <a:gd name="connsiteX4" fmla="*/ 386188 w 592890"/>
              <a:gd name="connsiteY4" fmla="*/ 997971 h 997971"/>
              <a:gd name="connsiteX5" fmla="*/ 206702 w 592890"/>
              <a:gd name="connsiteY5" fmla="*/ 997971 h 997971"/>
              <a:gd name="connsiteX6" fmla="*/ 206702 w 592890"/>
              <a:gd name="connsiteY6" fmla="*/ 806746 h 997971"/>
              <a:gd name="connsiteX7" fmla="*/ 0 w 592890"/>
              <a:gd name="connsiteY7" fmla="*/ 806746 h 997971"/>
              <a:gd name="connsiteX0" fmla="*/ 0 w 592890"/>
              <a:gd name="connsiteY0" fmla="*/ 806746 h 997971"/>
              <a:gd name="connsiteX1" fmla="*/ 296445 w 592890"/>
              <a:gd name="connsiteY1" fmla="*/ 0 h 997971"/>
              <a:gd name="connsiteX2" fmla="*/ 592890 w 592890"/>
              <a:gd name="connsiteY2" fmla="*/ 806746 h 997971"/>
              <a:gd name="connsiteX3" fmla="*/ 386188 w 592890"/>
              <a:gd name="connsiteY3" fmla="*/ 766438 h 997971"/>
              <a:gd name="connsiteX4" fmla="*/ 386188 w 592890"/>
              <a:gd name="connsiteY4" fmla="*/ 997971 h 997971"/>
              <a:gd name="connsiteX5" fmla="*/ 206702 w 592890"/>
              <a:gd name="connsiteY5" fmla="*/ 997971 h 997971"/>
              <a:gd name="connsiteX6" fmla="*/ 206702 w 592890"/>
              <a:gd name="connsiteY6" fmla="*/ 806746 h 997971"/>
              <a:gd name="connsiteX7" fmla="*/ 0 w 592890"/>
              <a:gd name="connsiteY7" fmla="*/ 806746 h 997971"/>
              <a:gd name="connsiteX0" fmla="*/ 0 w 592890"/>
              <a:gd name="connsiteY0" fmla="*/ 806746 h 997971"/>
              <a:gd name="connsiteX1" fmla="*/ 296445 w 592890"/>
              <a:gd name="connsiteY1" fmla="*/ 0 h 997971"/>
              <a:gd name="connsiteX2" fmla="*/ 592890 w 592890"/>
              <a:gd name="connsiteY2" fmla="*/ 806746 h 997971"/>
              <a:gd name="connsiteX3" fmla="*/ 386188 w 592890"/>
              <a:gd name="connsiteY3" fmla="*/ 766438 h 997971"/>
              <a:gd name="connsiteX4" fmla="*/ 386188 w 592890"/>
              <a:gd name="connsiteY4" fmla="*/ 997971 h 997971"/>
              <a:gd name="connsiteX5" fmla="*/ 206702 w 592890"/>
              <a:gd name="connsiteY5" fmla="*/ 997971 h 997971"/>
              <a:gd name="connsiteX6" fmla="*/ 206702 w 592890"/>
              <a:gd name="connsiteY6" fmla="*/ 764057 h 997971"/>
              <a:gd name="connsiteX7" fmla="*/ 0 w 592890"/>
              <a:gd name="connsiteY7" fmla="*/ 806746 h 997971"/>
              <a:gd name="connsiteX0" fmla="*/ 0 w 592890"/>
              <a:gd name="connsiteY0" fmla="*/ 806746 h 997971"/>
              <a:gd name="connsiteX1" fmla="*/ 296445 w 592890"/>
              <a:gd name="connsiteY1" fmla="*/ 0 h 997971"/>
              <a:gd name="connsiteX2" fmla="*/ 592890 w 592890"/>
              <a:gd name="connsiteY2" fmla="*/ 806746 h 997971"/>
              <a:gd name="connsiteX3" fmla="*/ 386188 w 592890"/>
              <a:gd name="connsiteY3" fmla="*/ 766438 h 997971"/>
              <a:gd name="connsiteX4" fmla="*/ 386188 w 592890"/>
              <a:gd name="connsiteY4" fmla="*/ 997971 h 997971"/>
              <a:gd name="connsiteX5" fmla="*/ 206702 w 592890"/>
              <a:gd name="connsiteY5" fmla="*/ 997971 h 997971"/>
              <a:gd name="connsiteX6" fmla="*/ 206702 w 592890"/>
              <a:gd name="connsiteY6" fmla="*/ 735333 h 997971"/>
              <a:gd name="connsiteX7" fmla="*/ 0 w 592890"/>
              <a:gd name="connsiteY7" fmla="*/ 806746 h 997971"/>
              <a:gd name="connsiteX0" fmla="*/ 0 w 592890"/>
              <a:gd name="connsiteY0" fmla="*/ 806746 h 997971"/>
              <a:gd name="connsiteX1" fmla="*/ 296445 w 592890"/>
              <a:gd name="connsiteY1" fmla="*/ 0 h 997971"/>
              <a:gd name="connsiteX2" fmla="*/ 592890 w 592890"/>
              <a:gd name="connsiteY2" fmla="*/ 806746 h 997971"/>
              <a:gd name="connsiteX3" fmla="*/ 386188 w 592890"/>
              <a:gd name="connsiteY3" fmla="*/ 730570 h 997971"/>
              <a:gd name="connsiteX4" fmla="*/ 386188 w 592890"/>
              <a:gd name="connsiteY4" fmla="*/ 997971 h 997971"/>
              <a:gd name="connsiteX5" fmla="*/ 206702 w 592890"/>
              <a:gd name="connsiteY5" fmla="*/ 997971 h 997971"/>
              <a:gd name="connsiteX6" fmla="*/ 206702 w 592890"/>
              <a:gd name="connsiteY6" fmla="*/ 735333 h 997971"/>
              <a:gd name="connsiteX7" fmla="*/ 0 w 592890"/>
              <a:gd name="connsiteY7" fmla="*/ 806746 h 99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890" h="997971">
                <a:moveTo>
                  <a:pt x="0" y="806746"/>
                </a:moveTo>
                <a:lnTo>
                  <a:pt x="296445" y="0"/>
                </a:lnTo>
                <a:lnTo>
                  <a:pt x="592890" y="806746"/>
                </a:lnTo>
                <a:lnTo>
                  <a:pt x="386188" y="730570"/>
                </a:lnTo>
                <a:lnTo>
                  <a:pt x="386188" y="997971"/>
                </a:lnTo>
                <a:lnTo>
                  <a:pt x="206702" y="997971"/>
                </a:lnTo>
                <a:lnTo>
                  <a:pt x="206702" y="735333"/>
                </a:lnTo>
                <a:lnTo>
                  <a:pt x="0" y="806746"/>
                </a:lnTo>
                <a:close/>
              </a:path>
            </a:pathLst>
          </a:custGeom>
          <a:solidFill>
            <a:srgbClr val="FFFFFF"/>
          </a:solidFill>
          <a:ln w="3175">
            <a:solidFill>
              <a:srgbClr val="000000">
                <a:lumMod val="85000"/>
                <a:lumOff val="15000"/>
              </a:srgbClr>
            </a:solidFill>
          </a:ln>
          <a:effectLst>
            <a:glow rad="139700">
              <a:srgbClr val="F79646">
                <a:satMod val="175000"/>
                <a:alpha val="40000"/>
              </a:srgbClr>
            </a:glow>
            <a:outerShdw blurRad="25400" dist="25400" dir="2040000" algn="tl" rotWithShape="0">
              <a:prstClr val="black">
                <a:alpha val="20000"/>
              </a:prstClr>
            </a:outerShdw>
          </a:effectLst>
        </p:spPr>
        <p:style>
          <a:lnRef idx="2">
            <a:srgbClr val="4F81BD">
              <a:shade val="50000"/>
            </a:srgbClr>
          </a:lnRef>
          <a:fillRef idx="1">
            <a:srgbClr val="4F81BD"/>
          </a:fillRef>
          <a:effectRef idx="0">
            <a:srgbClr val="4F81BD"/>
          </a:effectRef>
          <a:fontRef idx="minor">
            <a:srgbClr val="000000"/>
          </a:fontRef>
        </p:style>
        <p:txBody>
          <a:bodyPr lIns="97531" tIns="48766" rIns="97531" bIns="48766" rtlCol="0" anchor="ctr"/>
          <a:lstStyle>
            <a:defPPr>
              <a:defRPr lang="en-US"/>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endParaRPr lang="en-US" dirty="0"/>
          </a:p>
        </p:txBody>
      </p:sp>
      <p:sp>
        <p:nvSpPr>
          <p:cNvPr id="13" name="Freeform 12"/>
          <p:cNvSpPr/>
          <p:nvPr/>
        </p:nvSpPr>
        <p:spPr bwMode="auto">
          <a:xfrm>
            <a:off x="3399456" y="4793406"/>
            <a:ext cx="5444297" cy="1800200"/>
          </a:xfrm>
          <a:custGeom>
            <a:avLst/>
            <a:gdLst>
              <a:gd name="connsiteX0" fmla="*/ 5192609 w 5444297"/>
              <a:gd name="connsiteY0" fmla="*/ 50482 h 782576"/>
              <a:gd name="connsiteX1" fmla="*/ 241668 w 5444297"/>
              <a:gd name="connsiteY1" fmla="*/ 75195 h 782576"/>
              <a:gd name="connsiteX2" fmla="*/ 1230209 w 5444297"/>
              <a:gd name="connsiteY2" fmla="*/ 767174 h 782576"/>
              <a:gd name="connsiteX3" fmla="*/ 5250274 w 5444297"/>
              <a:gd name="connsiteY3" fmla="*/ 511801 h 782576"/>
              <a:gd name="connsiteX4" fmla="*/ 4854858 w 5444297"/>
              <a:gd name="connsiteY4" fmla="*/ 9293 h 782576"/>
              <a:gd name="connsiteX5" fmla="*/ 4854858 w 5444297"/>
              <a:gd name="connsiteY5" fmla="*/ 9293 h 78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4297" h="782576">
                <a:moveTo>
                  <a:pt x="5192609" y="50482"/>
                </a:moveTo>
                <a:cubicBezTo>
                  <a:pt x="3047338" y="3114"/>
                  <a:pt x="902068" y="-44254"/>
                  <a:pt x="241668" y="75195"/>
                </a:cubicBezTo>
                <a:cubicBezTo>
                  <a:pt x="-418732" y="194644"/>
                  <a:pt x="395441" y="694406"/>
                  <a:pt x="1230209" y="767174"/>
                </a:cubicBezTo>
                <a:cubicBezTo>
                  <a:pt x="2064977" y="839942"/>
                  <a:pt x="4646166" y="638114"/>
                  <a:pt x="5250274" y="511801"/>
                </a:cubicBezTo>
                <a:cubicBezTo>
                  <a:pt x="5854382" y="385488"/>
                  <a:pt x="4854858" y="9293"/>
                  <a:pt x="4854858" y="9293"/>
                </a:cubicBezTo>
                <a:lnTo>
                  <a:pt x="4854858" y="9293"/>
                </a:lnTo>
              </a:path>
            </a:pathLst>
          </a:custGeom>
          <a:ln w="38100">
            <a:headEnd type="none" w="med" len="med"/>
            <a:tailEnd type="non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344634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remove" grpId="1" nodeType="afterEffect">
                                  <p:stCondLst>
                                    <p:cond delay="0"/>
                                  </p:stCondLst>
                                  <p:childTnLst>
                                    <p:anim calcmode="lin" valueType="num">
                                      <p:cBhvr>
                                        <p:cTn id="6" dur="100"/>
                                        <p:tgtEl>
                                          <p:spTgt spid="12"/>
                                        </p:tgtEl>
                                        <p:attrNameLst>
                                          <p:attrName>ppt_w</p:attrName>
                                        </p:attrNameLst>
                                      </p:cBhvr>
                                      <p:tavLst>
                                        <p:tav tm="0">
                                          <p:val>
                                            <p:strVal val="ppt_w"/>
                                          </p:val>
                                        </p:tav>
                                        <p:tav tm="100000">
                                          <p:val>
                                            <p:fltVal val="0"/>
                                          </p:val>
                                        </p:tav>
                                      </p:tavLst>
                                    </p:anim>
                                    <p:anim calcmode="lin" valueType="num">
                                      <p:cBhvr>
                                        <p:cTn id="7" dur="100"/>
                                        <p:tgtEl>
                                          <p:spTgt spid="12"/>
                                        </p:tgtEl>
                                        <p:attrNameLst>
                                          <p:attrName>ppt_h</p:attrName>
                                        </p:attrNameLst>
                                      </p:cBhvr>
                                      <p:tavLst>
                                        <p:tav tm="0">
                                          <p:val>
                                            <p:strVal val="ppt_h"/>
                                          </p:val>
                                        </p:tav>
                                        <p:tav tm="100000">
                                          <p:val>
                                            <p:fltVal val="0"/>
                                          </p:val>
                                        </p:tav>
                                      </p:tavLst>
                                    </p:anim>
                                    <p:set>
                                      <p:cBhvr>
                                        <p:cTn id="8" dur="1" fill="hold">
                                          <p:stCondLst>
                                            <p:cond delay="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124206"/>
          </a:xfrm>
        </p:spPr>
        <p:txBody>
          <a:bodyPr/>
          <a:lstStyle/>
          <a:p>
            <a:pPr marL="0" indent="0">
              <a:buNone/>
            </a:pPr>
            <a:r>
              <a:rPr lang="en-US" dirty="0" smtClean="0"/>
              <a:t>Problem of Technical Debt</a:t>
            </a:r>
          </a:p>
          <a:p>
            <a:pPr marL="0" indent="0">
              <a:buNone/>
            </a:pPr>
            <a:r>
              <a:rPr lang="en-US" dirty="0" err="1" smtClean="0"/>
              <a:t>SonarQube</a:t>
            </a:r>
            <a:endParaRPr lang="en-US" dirty="0" smtClean="0"/>
          </a:p>
          <a:p>
            <a:pPr marL="0" indent="0">
              <a:buNone/>
            </a:pPr>
            <a:r>
              <a:rPr lang="en-US" dirty="0" smtClean="0"/>
              <a:t>Integration with TFS and </a:t>
            </a:r>
            <a:r>
              <a:rPr lang="en-US" dirty="0" err="1" smtClean="0"/>
              <a:t>.Net</a:t>
            </a:r>
            <a:endParaRPr lang="en-US" dirty="0" smtClean="0"/>
          </a:p>
          <a:p>
            <a:pPr marL="0" indent="0">
              <a:buNone/>
            </a:pPr>
            <a:r>
              <a:rPr lang="en-US" dirty="0" smtClean="0"/>
              <a:t>What’s Next</a:t>
            </a:r>
          </a:p>
          <a:p>
            <a:pPr marL="0" indent="0">
              <a:buNone/>
            </a:pPr>
            <a:r>
              <a:rPr lang="en-US" dirty="0" smtClean="0"/>
              <a:t>Resources</a:t>
            </a:r>
          </a:p>
          <a:p>
            <a:pPr marL="0" indent="0">
              <a:buNone/>
            </a:pPr>
            <a:r>
              <a:rPr lang="en-US" dirty="0" smtClean="0"/>
              <a:t>Questions</a:t>
            </a:r>
            <a:endParaRPr lang="en-US" dirty="0"/>
          </a:p>
        </p:txBody>
      </p:sp>
      <p:sp>
        <p:nvSpPr>
          <p:cNvPr id="5" name="Title 4"/>
          <p:cNvSpPr>
            <a:spLocks noGrp="1"/>
          </p:cNvSpPr>
          <p:nvPr>
            <p:ph type="title"/>
          </p:nvPr>
        </p:nvSpPr>
        <p:spPr/>
        <p:txBody>
          <a:bodyPr/>
          <a:lstStyle/>
          <a:p>
            <a:r>
              <a:rPr lang="en-US" dirty="0" smtClean="0"/>
              <a:t>Summary</a:t>
            </a:r>
            <a:br>
              <a:rPr lang="en-US" dirty="0" smtClean="0"/>
            </a:br>
            <a:endParaRPr lang="en-US" dirty="0"/>
          </a:p>
        </p:txBody>
      </p:sp>
      <p:sp>
        <p:nvSpPr>
          <p:cNvPr id="6" name="TextBox 5"/>
          <p:cNvSpPr txBox="1"/>
          <p:nvPr/>
        </p:nvSpPr>
        <p:spPr>
          <a:xfrm>
            <a:off x="-195207" y="1913465"/>
            <a:ext cx="731611" cy="794064"/>
          </a:xfrm>
          <a:prstGeom prst="rect">
            <a:avLst/>
          </a:prstGeom>
          <a:noFill/>
        </p:spPr>
        <p:txBody>
          <a:bodyPr wrap="none" lIns="182880" tIns="146304" rIns="182880" bIns="146304" rtlCol="0">
            <a:spAutoFit/>
          </a:bodyPr>
          <a:lstStyle/>
          <a:p>
            <a:pPr>
              <a:lnSpc>
                <a:spcPct val="90000"/>
              </a:lnSpc>
              <a:spcAft>
                <a:spcPts val="600"/>
              </a:spcAft>
            </a:pPr>
            <a:r>
              <a:rPr lang="en-GB" sz="3600" dirty="0" smtClean="0">
                <a:solidFill>
                  <a:srgbClr val="00B050"/>
                </a:solidFill>
                <a:latin typeface="+mj-lt"/>
                <a:sym typeface="Wingdings" panose="05000000000000000000" pitchFamily="2" charset="2"/>
              </a:rPr>
              <a:t></a:t>
            </a:r>
            <a:endParaRPr lang="en-GB" sz="3600" dirty="0" smtClean="0">
              <a:solidFill>
                <a:srgbClr val="00B050"/>
              </a:solidFill>
              <a:latin typeface="+mj-lt"/>
            </a:endParaRPr>
          </a:p>
        </p:txBody>
      </p:sp>
      <p:sp>
        <p:nvSpPr>
          <p:cNvPr id="7" name="TextBox 6"/>
          <p:cNvSpPr txBox="1"/>
          <p:nvPr/>
        </p:nvSpPr>
        <p:spPr>
          <a:xfrm>
            <a:off x="-190475" y="1212849"/>
            <a:ext cx="731611" cy="794064"/>
          </a:xfrm>
          <a:prstGeom prst="rect">
            <a:avLst/>
          </a:prstGeom>
          <a:noFill/>
        </p:spPr>
        <p:txBody>
          <a:bodyPr wrap="none" lIns="182880" tIns="146304" rIns="182880" bIns="146304" rtlCol="0">
            <a:spAutoFit/>
          </a:bodyPr>
          <a:lstStyle/>
          <a:p>
            <a:pPr>
              <a:lnSpc>
                <a:spcPct val="90000"/>
              </a:lnSpc>
              <a:spcAft>
                <a:spcPts val="600"/>
              </a:spcAft>
            </a:pPr>
            <a:r>
              <a:rPr lang="en-GB" sz="3600" dirty="0" smtClean="0">
                <a:solidFill>
                  <a:srgbClr val="00B050"/>
                </a:solidFill>
                <a:latin typeface="+mj-lt"/>
                <a:sym typeface="Wingdings" panose="05000000000000000000" pitchFamily="2" charset="2"/>
              </a:rPr>
              <a:t></a:t>
            </a:r>
            <a:endParaRPr lang="en-GB" sz="3600" dirty="0" smtClean="0">
              <a:solidFill>
                <a:srgbClr val="00B050"/>
              </a:solidFill>
              <a:latin typeface="+mj-lt"/>
            </a:endParaRPr>
          </a:p>
        </p:txBody>
      </p:sp>
      <p:sp>
        <p:nvSpPr>
          <p:cNvPr id="8" name="TextBox 7"/>
          <p:cNvSpPr txBox="1"/>
          <p:nvPr/>
        </p:nvSpPr>
        <p:spPr>
          <a:xfrm>
            <a:off x="-190477" y="3233246"/>
            <a:ext cx="731611" cy="721876"/>
          </a:xfrm>
          <a:prstGeom prst="rect">
            <a:avLst/>
          </a:prstGeom>
          <a:noFill/>
        </p:spPr>
        <p:txBody>
          <a:bodyPr wrap="none" lIns="182880" tIns="146304" rIns="182880" bIns="146304" rtlCol="0">
            <a:spAutoFit/>
          </a:bodyPr>
          <a:lstStyle/>
          <a:p>
            <a:pPr>
              <a:lnSpc>
                <a:spcPct val="90000"/>
              </a:lnSpc>
              <a:spcAft>
                <a:spcPts val="600"/>
              </a:spcAft>
            </a:pPr>
            <a:r>
              <a:rPr lang="en-GB" sz="3600" dirty="0" smtClean="0">
                <a:solidFill>
                  <a:srgbClr val="00B050"/>
                </a:solidFill>
                <a:latin typeface="+mj-lt"/>
                <a:sym typeface="Wingdings" panose="05000000000000000000" pitchFamily="2" charset="2"/>
              </a:rPr>
              <a:t></a:t>
            </a:r>
            <a:endParaRPr lang="en-GB" sz="3600" dirty="0" smtClean="0">
              <a:solidFill>
                <a:srgbClr val="00B050"/>
              </a:solidFill>
              <a:latin typeface="+mj-lt"/>
            </a:endParaRPr>
          </a:p>
        </p:txBody>
      </p:sp>
      <p:sp>
        <p:nvSpPr>
          <p:cNvPr id="9" name="TextBox 8"/>
          <p:cNvSpPr txBox="1"/>
          <p:nvPr/>
        </p:nvSpPr>
        <p:spPr>
          <a:xfrm>
            <a:off x="-192842" y="2553890"/>
            <a:ext cx="731611" cy="794064"/>
          </a:xfrm>
          <a:prstGeom prst="rect">
            <a:avLst/>
          </a:prstGeom>
          <a:noFill/>
        </p:spPr>
        <p:txBody>
          <a:bodyPr wrap="none" lIns="182880" tIns="146304" rIns="182880" bIns="146304" rtlCol="0">
            <a:spAutoFit/>
          </a:bodyPr>
          <a:lstStyle/>
          <a:p>
            <a:pPr>
              <a:lnSpc>
                <a:spcPct val="90000"/>
              </a:lnSpc>
              <a:spcAft>
                <a:spcPts val="600"/>
              </a:spcAft>
            </a:pPr>
            <a:r>
              <a:rPr lang="en-GB" sz="3600" dirty="0" smtClean="0">
                <a:solidFill>
                  <a:srgbClr val="00B050"/>
                </a:solidFill>
                <a:latin typeface="+mj-lt"/>
                <a:sym typeface="Wingdings" panose="05000000000000000000" pitchFamily="2" charset="2"/>
              </a:rPr>
              <a:t></a:t>
            </a:r>
            <a:endParaRPr lang="en-GB" sz="3600" dirty="0" smtClean="0">
              <a:solidFill>
                <a:srgbClr val="00B050"/>
              </a:solidFill>
              <a:latin typeface="+mj-lt"/>
            </a:endParaRPr>
          </a:p>
        </p:txBody>
      </p:sp>
      <p:pic>
        <p:nvPicPr>
          <p:cNvPr id="4" name="Picture 3"/>
          <p:cNvPicPr>
            <a:picLocks noChangeAspect="1"/>
          </p:cNvPicPr>
          <p:nvPr/>
        </p:nvPicPr>
        <p:blipFill>
          <a:blip r:embed="rId3"/>
          <a:stretch>
            <a:fillRect/>
          </a:stretch>
        </p:blipFill>
        <p:spPr>
          <a:xfrm>
            <a:off x="4922093" y="3065214"/>
            <a:ext cx="7535310" cy="3792408"/>
          </a:xfrm>
          <a:prstGeom prst="rect">
            <a:avLst/>
          </a:prstGeom>
        </p:spPr>
      </p:pic>
    </p:spTree>
    <p:extLst>
      <p:ext uri="{BB962C8B-B14F-4D97-AF65-F5344CB8AC3E}">
        <p14:creationId xmlns:p14="http://schemas.microsoft.com/office/powerpoint/2010/main" val="335253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11887200" cy="1415772"/>
          </a:xfrm>
        </p:spPr>
        <p:txBody>
          <a:bodyPr/>
          <a:lstStyle/>
          <a:p>
            <a:pPr marL="0" indent="0">
              <a:buNone/>
            </a:pPr>
            <a:r>
              <a:rPr lang="en-US" dirty="0" smtClean="0"/>
              <a:t>This is ready to use now</a:t>
            </a:r>
          </a:p>
          <a:p>
            <a:pPr marL="0" indent="0">
              <a:buNone/>
            </a:pPr>
            <a:r>
              <a:rPr lang="en-US" dirty="0" smtClean="0">
                <a:hlinkClick r:id="rId2"/>
              </a:rPr>
              <a:t>http://aka.ms/sonarqubeintegration</a:t>
            </a:r>
            <a:r>
              <a:rPr lang="en-US" dirty="0" smtClean="0"/>
              <a:t> has all the details</a:t>
            </a:r>
            <a:endParaRPr lang="en-US" dirty="0"/>
          </a:p>
        </p:txBody>
      </p:sp>
      <p:sp>
        <p:nvSpPr>
          <p:cNvPr id="2" name="Title 1"/>
          <p:cNvSpPr>
            <a:spLocks noGrp="1"/>
          </p:cNvSpPr>
          <p:nvPr>
            <p:ph type="title"/>
          </p:nvPr>
        </p:nvSpPr>
        <p:spPr/>
        <p:txBody>
          <a:bodyPr/>
          <a:lstStyle/>
          <a:p>
            <a:r>
              <a:rPr lang="en-US" dirty="0" smtClean="0"/>
              <a:t>Resources</a:t>
            </a:r>
            <a:endParaRPr lang="en-US" dirty="0"/>
          </a:p>
        </p:txBody>
      </p:sp>
    </p:spTree>
    <p:extLst>
      <p:ext uri="{BB962C8B-B14F-4D97-AF65-F5344CB8AC3E}">
        <p14:creationId xmlns:p14="http://schemas.microsoft.com/office/powerpoint/2010/main" val="236485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597" y="2921198"/>
            <a:ext cx="3488542" cy="720080"/>
          </a:xfrm>
          <a:prstGeom prst="rect">
            <a:avLst/>
          </a:prstGeom>
        </p:spPr>
      </p:pic>
      <p:sp>
        <p:nvSpPr>
          <p:cNvPr id="4" name="Text Box 3"/>
          <p:cNvSpPr txBox="1">
            <a:spLocks noChangeArrowheads="1"/>
          </p:cNvSpPr>
          <p:nvPr/>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2015 </a:t>
            </a:r>
            <a:r>
              <a:rPr lang="en-US" sz="700" dirty="0" err="1" smtClean="0">
                <a:gradFill>
                  <a:gsLst>
                    <a:gs pos="0">
                      <a:schemeClr val="tx1"/>
                    </a:gs>
                    <a:gs pos="100000">
                      <a:schemeClr val="tx1"/>
                    </a:gs>
                  </a:gsLst>
                  <a:lin ang="5400000" scaled="0"/>
                </a:gradFill>
                <a:cs typeface="Segoe UI" pitchFamily="34" charset="0"/>
              </a:rPr>
              <a:t>SonarSource</a:t>
            </a:r>
            <a:r>
              <a:rPr lang="en-US" sz="700" dirty="0" smtClean="0">
                <a:gradFill>
                  <a:gsLst>
                    <a:gs pos="0">
                      <a:schemeClr val="tx1"/>
                    </a:gs>
                    <a:gs pos="100000">
                      <a:schemeClr val="tx1"/>
                    </a:gs>
                  </a:gsLst>
                  <a:lin ang="5400000" scaled="0"/>
                </a:gradFill>
                <a:cs typeface="Segoe UI" pitchFamily="34" charset="0"/>
              </a:rPr>
              <a:t> SA. </a:t>
            </a:r>
            <a:r>
              <a:rPr lang="en-US" sz="700" dirty="0">
                <a:gradFill>
                  <a:gsLst>
                    <a:gs pos="0">
                      <a:schemeClr val="tx1"/>
                    </a:gs>
                    <a:gs pos="100000">
                      <a:schemeClr val="tx1"/>
                    </a:gs>
                  </a:gsLst>
                  <a:lin ang="5400000" scaled="0"/>
                </a:gradFill>
                <a:cs typeface="Segoe UI" pitchFamily="34" charset="0"/>
              </a:rPr>
              <a:t>All rights reserved. </a:t>
            </a:r>
          </a:p>
        </p:txBody>
      </p:sp>
    </p:spTree>
    <p:extLst>
      <p:ext uri="{BB962C8B-B14F-4D97-AF65-F5344CB8AC3E}">
        <p14:creationId xmlns:p14="http://schemas.microsoft.com/office/powerpoint/2010/main" val="136654344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65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2"/>
          </p:nvPr>
        </p:nvSpPr>
        <p:spPr>
          <a:xfrm>
            <a:off x="276540" y="5783263"/>
            <a:ext cx="5869689" cy="902608"/>
          </a:xfrm>
        </p:spPr>
        <p:txBody>
          <a:bodyPr/>
          <a:lstStyle/>
          <a:p>
            <a:r>
              <a:rPr lang="en-US" dirty="0" smtClean="0"/>
              <a:t>Olivier Gaudin, CEO, </a:t>
            </a:r>
            <a:r>
              <a:rPr lang="en-US" dirty="0" err="1" smtClean="0"/>
              <a:t>SonarSource</a:t>
            </a:r>
            <a:endParaRPr lang="en-US" dirty="0" smtClean="0"/>
          </a:p>
          <a:p>
            <a:r>
              <a:rPr lang="en-US" dirty="0" smtClean="0"/>
              <a:t>Stuart Kent, Group Program Manager, Microsoft</a:t>
            </a:r>
            <a:endParaRPr lang="en-US" dirty="0"/>
          </a:p>
        </p:txBody>
      </p:sp>
      <p:sp>
        <p:nvSpPr>
          <p:cNvPr id="2" name="Title 1"/>
          <p:cNvSpPr>
            <a:spLocks noGrp="1"/>
          </p:cNvSpPr>
          <p:nvPr>
            <p:ph type="ctrTitle"/>
          </p:nvPr>
        </p:nvSpPr>
        <p:spPr/>
        <p:txBody>
          <a:bodyPr/>
          <a:lstStyle/>
          <a:p>
            <a:r>
              <a:rPr lang="en-US" dirty="0"/>
              <a:t>Using Visual Studio, Team Foundation Server, Visual Studio Online, and </a:t>
            </a:r>
            <a:r>
              <a:rPr lang="en-US" dirty="0" err="1"/>
              <a:t>SonarQube</a:t>
            </a:r>
            <a:r>
              <a:rPr lang="en-US" dirty="0"/>
              <a:t> to Understand and </a:t>
            </a:r>
            <a:r>
              <a:rPr lang="en-US" dirty="0" smtClean="0"/>
              <a:t/>
            </a:r>
            <a:br>
              <a:rPr lang="en-US" dirty="0" smtClean="0"/>
            </a:br>
            <a:r>
              <a:rPr lang="en-US" dirty="0" smtClean="0"/>
              <a:t>Prevent </a:t>
            </a:r>
            <a:r>
              <a:rPr lang="en-US" dirty="0"/>
              <a:t>Technical Debt</a:t>
            </a:r>
          </a:p>
        </p:txBody>
      </p:sp>
      <p:sp>
        <p:nvSpPr>
          <p:cNvPr id="6" name="Text Placeholder 5"/>
          <p:cNvSpPr>
            <a:spLocks noGrp="1"/>
          </p:cNvSpPr>
          <p:nvPr>
            <p:ph type="body" sz="quarter" idx="13"/>
          </p:nvPr>
        </p:nvSpPr>
        <p:spPr/>
        <p:txBody>
          <a:bodyPr/>
          <a:lstStyle/>
          <a:p>
            <a:r>
              <a:rPr lang="en-US" dirty="0" smtClean="0"/>
              <a:t>3-696</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195" y="6089550"/>
            <a:ext cx="2189138" cy="451866"/>
          </a:xfrm>
          <a:prstGeom prst="rect">
            <a:avLst/>
          </a:prstGeom>
        </p:spPr>
      </p:pic>
    </p:spTree>
    <p:extLst>
      <p:ext uri="{BB962C8B-B14F-4D97-AF65-F5344CB8AC3E}">
        <p14:creationId xmlns:p14="http://schemas.microsoft.com/office/powerpoint/2010/main" val="202602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124206"/>
          </a:xfrm>
        </p:spPr>
        <p:txBody>
          <a:bodyPr/>
          <a:lstStyle/>
          <a:p>
            <a:pPr marL="0" indent="0">
              <a:buNone/>
            </a:pPr>
            <a:r>
              <a:rPr lang="en-US" dirty="0" smtClean="0"/>
              <a:t>Problem of Technical Debt</a:t>
            </a:r>
          </a:p>
          <a:p>
            <a:pPr marL="0" indent="0">
              <a:buNone/>
            </a:pPr>
            <a:r>
              <a:rPr lang="en-US" dirty="0" err="1" smtClean="0"/>
              <a:t>SonarQube</a:t>
            </a:r>
            <a:endParaRPr lang="en-US" dirty="0" smtClean="0"/>
          </a:p>
          <a:p>
            <a:pPr marL="0" indent="0">
              <a:buNone/>
            </a:pPr>
            <a:r>
              <a:rPr lang="en-US" dirty="0" smtClean="0"/>
              <a:t>Integration with TFS and </a:t>
            </a:r>
            <a:r>
              <a:rPr lang="en-US" dirty="0" err="1" smtClean="0"/>
              <a:t>.Net</a:t>
            </a:r>
            <a:endParaRPr lang="en-US" dirty="0" smtClean="0"/>
          </a:p>
          <a:p>
            <a:pPr marL="0" indent="0">
              <a:buNone/>
            </a:pPr>
            <a:r>
              <a:rPr lang="en-US" dirty="0" smtClean="0"/>
              <a:t>What’s Next</a:t>
            </a:r>
          </a:p>
          <a:p>
            <a:pPr marL="0" indent="0">
              <a:buNone/>
            </a:pPr>
            <a:r>
              <a:rPr lang="en-US" smtClean="0"/>
              <a:t>Resources</a:t>
            </a:r>
            <a:endParaRPr lang="en-US" dirty="0" smtClean="0"/>
          </a:p>
          <a:p>
            <a:pPr marL="0" indent="0">
              <a:buNone/>
            </a:pPr>
            <a:r>
              <a:rPr lang="en-US" dirty="0" smtClean="0"/>
              <a:t>Questions</a:t>
            </a:r>
            <a:endParaRPr lang="en-US" dirty="0"/>
          </a:p>
        </p:txBody>
      </p:sp>
      <p:sp>
        <p:nvSpPr>
          <p:cNvPr id="5" name="Title 4"/>
          <p:cNvSpPr>
            <a:spLocks noGrp="1"/>
          </p:cNvSpPr>
          <p:nvPr>
            <p:ph type="title"/>
          </p:nvPr>
        </p:nvSpPr>
        <p:spPr/>
        <p:txBody>
          <a:bodyPr/>
          <a:lstStyle/>
          <a:p>
            <a:r>
              <a:rPr lang="en-US" dirty="0" smtClean="0"/>
              <a:t>Agenda</a:t>
            </a:r>
            <a:br>
              <a:rPr lang="en-US" dirty="0" smtClean="0"/>
            </a:br>
            <a:endParaRPr lang="en-US" dirty="0"/>
          </a:p>
        </p:txBody>
      </p:sp>
    </p:spTree>
    <p:extLst>
      <p:ext uri="{BB962C8B-B14F-4D97-AF65-F5344CB8AC3E}">
        <p14:creationId xmlns:p14="http://schemas.microsoft.com/office/powerpoint/2010/main" val="319332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p:nvPr>
            <p:extLst/>
          </p:nvPr>
        </p:nvGraphicFramePr>
        <p:xfrm>
          <a:off x="544729" y="1201312"/>
          <a:ext cx="11362140" cy="539229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fontScale="90000"/>
          </a:bodyPr>
          <a:lstStyle/>
          <a:p>
            <a:r>
              <a:rPr lang="en-US" dirty="0" smtClean="0"/>
              <a:t>Technical Debt</a:t>
            </a:r>
            <a:br>
              <a:rPr lang="en-US" dirty="0" smtClean="0"/>
            </a:br>
            <a:endParaRPr lang="en-US" dirty="0"/>
          </a:p>
        </p:txBody>
      </p:sp>
    </p:spTree>
    <p:extLst>
      <p:ext uri="{BB962C8B-B14F-4D97-AF65-F5344CB8AC3E}">
        <p14:creationId xmlns:p14="http://schemas.microsoft.com/office/powerpoint/2010/main" val="179341799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 name="Group 183"/>
          <p:cNvGrpSpPr/>
          <p:nvPr/>
        </p:nvGrpSpPr>
        <p:grpSpPr>
          <a:xfrm>
            <a:off x="446087" y="518236"/>
            <a:ext cx="11544301" cy="607474"/>
            <a:chOff x="3540492" y="287601"/>
            <a:chExt cx="11121297" cy="585216"/>
          </a:xfrm>
        </p:grpSpPr>
        <p:grpSp>
          <p:nvGrpSpPr>
            <p:cNvPr id="183" name="Group 182"/>
            <p:cNvGrpSpPr/>
            <p:nvPr/>
          </p:nvGrpSpPr>
          <p:grpSpPr>
            <a:xfrm>
              <a:off x="3540492" y="290939"/>
              <a:ext cx="5258029" cy="578540"/>
              <a:chOff x="3540492" y="298587"/>
              <a:chExt cx="5258029" cy="578540"/>
            </a:xfrm>
          </p:grpSpPr>
          <p:sp>
            <p:nvSpPr>
              <p:cNvPr id="56" name="Freeform 53"/>
              <p:cNvSpPr>
                <a:spLocks/>
              </p:cNvSpPr>
              <p:nvPr/>
            </p:nvSpPr>
            <p:spPr bwMode="auto">
              <a:xfrm>
                <a:off x="3540492" y="367567"/>
                <a:ext cx="462831" cy="300396"/>
              </a:xfrm>
              <a:custGeom>
                <a:avLst/>
                <a:gdLst>
                  <a:gd name="T0" fmla="*/ 88 w 88"/>
                  <a:gd name="T1" fmla="*/ 4 h 57"/>
                  <a:gd name="T2" fmla="*/ 49 w 88"/>
                  <a:gd name="T3" fmla="*/ 6 h 57"/>
                  <a:gd name="T4" fmla="*/ 40 w 88"/>
                  <a:gd name="T5" fmla="*/ 9 h 57"/>
                  <a:gd name="T6" fmla="*/ 39 w 88"/>
                  <a:gd name="T7" fmla="*/ 17 h 57"/>
                  <a:gd name="T8" fmla="*/ 36 w 88"/>
                  <a:gd name="T9" fmla="*/ 35 h 57"/>
                  <a:gd name="T10" fmla="*/ 35 w 88"/>
                  <a:gd name="T11" fmla="*/ 48 h 57"/>
                  <a:gd name="T12" fmla="*/ 34 w 88"/>
                  <a:gd name="T13" fmla="*/ 54 h 57"/>
                  <a:gd name="T14" fmla="*/ 32 w 88"/>
                  <a:gd name="T15" fmla="*/ 57 h 57"/>
                  <a:gd name="T16" fmla="*/ 29 w 88"/>
                  <a:gd name="T17" fmla="*/ 57 h 57"/>
                  <a:gd name="T18" fmla="*/ 31 w 88"/>
                  <a:gd name="T19" fmla="*/ 45 h 57"/>
                  <a:gd name="T20" fmla="*/ 33 w 88"/>
                  <a:gd name="T21" fmla="*/ 26 h 57"/>
                  <a:gd name="T22" fmla="*/ 36 w 88"/>
                  <a:gd name="T23" fmla="*/ 8 h 57"/>
                  <a:gd name="T24" fmla="*/ 32 w 88"/>
                  <a:gd name="T25" fmla="*/ 8 h 57"/>
                  <a:gd name="T26" fmla="*/ 9 w 88"/>
                  <a:gd name="T27" fmla="*/ 9 h 57"/>
                  <a:gd name="T28" fmla="*/ 6 w 88"/>
                  <a:gd name="T29" fmla="*/ 10 h 57"/>
                  <a:gd name="T30" fmla="*/ 2 w 88"/>
                  <a:gd name="T31" fmla="*/ 11 h 57"/>
                  <a:gd name="T32" fmla="*/ 0 w 88"/>
                  <a:gd name="T33" fmla="*/ 9 h 57"/>
                  <a:gd name="T34" fmla="*/ 0 w 88"/>
                  <a:gd name="T35" fmla="*/ 7 h 57"/>
                  <a:gd name="T36" fmla="*/ 2 w 88"/>
                  <a:gd name="T37" fmla="*/ 6 h 57"/>
                  <a:gd name="T38" fmla="*/ 14 w 88"/>
                  <a:gd name="T39" fmla="*/ 4 h 57"/>
                  <a:gd name="T40" fmla="*/ 32 w 88"/>
                  <a:gd name="T41" fmla="*/ 2 h 57"/>
                  <a:gd name="T42" fmla="*/ 56 w 88"/>
                  <a:gd name="T43" fmla="*/ 1 h 57"/>
                  <a:gd name="T44" fmla="*/ 68 w 88"/>
                  <a:gd name="T45" fmla="*/ 1 h 57"/>
                  <a:gd name="T46" fmla="*/ 74 w 88"/>
                  <a:gd name="T47" fmla="*/ 1 h 57"/>
                  <a:gd name="T48" fmla="*/ 81 w 88"/>
                  <a:gd name="T49" fmla="*/ 0 h 57"/>
                  <a:gd name="T50" fmla="*/ 88 w 88"/>
                  <a:gd name="T51" fmla="*/ 2 h 57"/>
                  <a:gd name="T52" fmla="*/ 88 w 88"/>
                  <a:gd name="T53"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8" h="57">
                    <a:moveTo>
                      <a:pt x="88" y="4"/>
                    </a:moveTo>
                    <a:cubicBezTo>
                      <a:pt x="49" y="6"/>
                      <a:pt x="49" y="6"/>
                      <a:pt x="49" y="6"/>
                    </a:cubicBezTo>
                    <a:cubicBezTo>
                      <a:pt x="44" y="6"/>
                      <a:pt x="41" y="7"/>
                      <a:pt x="40" y="9"/>
                    </a:cubicBezTo>
                    <a:cubicBezTo>
                      <a:pt x="40" y="10"/>
                      <a:pt x="39" y="13"/>
                      <a:pt x="39" y="17"/>
                    </a:cubicBezTo>
                    <a:cubicBezTo>
                      <a:pt x="38" y="23"/>
                      <a:pt x="37" y="29"/>
                      <a:pt x="36" y="35"/>
                    </a:cubicBezTo>
                    <a:cubicBezTo>
                      <a:pt x="36" y="38"/>
                      <a:pt x="36" y="42"/>
                      <a:pt x="35" y="48"/>
                    </a:cubicBezTo>
                    <a:cubicBezTo>
                      <a:pt x="35" y="50"/>
                      <a:pt x="35" y="52"/>
                      <a:pt x="34" y="54"/>
                    </a:cubicBezTo>
                    <a:cubicBezTo>
                      <a:pt x="34" y="54"/>
                      <a:pt x="33" y="55"/>
                      <a:pt x="32" y="57"/>
                    </a:cubicBezTo>
                    <a:cubicBezTo>
                      <a:pt x="29" y="57"/>
                      <a:pt x="29" y="57"/>
                      <a:pt x="29" y="57"/>
                    </a:cubicBezTo>
                    <a:cubicBezTo>
                      <a:pt x="30" y="55"/>
                      <a:pt x="30" y="51"/>
                      <a:pt x="31" y="45"/>
                    </a:cubicBezTo>
                    <a:cubicBezTo>
                      <a:pt x="31" y="37"/>
                      <a:pt x="32" y="31"/>
                      <a:pt x="33" y="26"/>
                    </a:cubicBezTo>
                    <a:cubicBezTo>
                      <a:pt x="36" y="8"/>
                      <a:pt x="36" y="8"/>
                      <a:pt x="36" y="8"/>
                    </a:cubicBezTo>
                    <a:cubicBezTo>
                      <a:pt x="35" y="8"/>
                      <a:pt x="34" y="8"/>
                      <a:pt x="32" y="8"/>
                    </a:cubicBezTo>
                    <a:cubicBezTo>
                      <a:pt x="24" y="8"/>
                      <a:pt x="16" y="9"/>
                      <a:pt x="9" y="9"/>
                    </a:cubicBezTo>
                    <a:cubicBezTo>
                      <a:pt x="9" y="9"/>
                      <a:pt x="8" y="9"/>
                      <a:pt x="6" y="10"/>
                    </a:cubicBezTo>
                    <a:cubicBezTo>
                      <a:pt x="3" y="11"/>
                      <a:pt x="2" y="11"/>
                      <a:pt x="2" y="11"/>
                    </a:cubicBezTo>
                    <a:cubicBezTo>
                      <a:pt x="1" y="11"/>
                      <a:pt x="1" y="10"/>
                      <a:pt x="0" y="9"/>
                    </a:cubicBezTo>
                    <a:cubicBezTo>
                      <a:pt x="0" y="7"/>
                      <a:pt x="0" y="7"/>
                      <a:pt x="0" y="7"/>
                    </a:cubicBezTo>
                    <a:cubicBezTo>
                      <a:pt x="2" y="6"/>
                      <a:pt x="2" y="6"/>
                      <a:pt x="2" y="6"/>
                    </a:cubicBezTo>
                    <a:cubicBezTo>
                      <a:pt x="6" y="5"/>
                      <a:pt x="10" y="5"/>
                      <a:pt x="14" y="4"/>
                    </a:cubicBezTo>
                    <a:cubicBezTo>
                      <a:pt x="18" y="4"/>
                      <a:pt x="24" y="3"/>
                      <a:pt x="32" y="2"/>
                    </a:cubicBezTo>
                    <a:cubicBezTo>
                      <a:pt x="40" y="2"/>
                      <a:pt x="48" y="1"/>
                      <a:pt x="56" y="1"/>
                    </a:cubicBezTo>
                    <a:cubicBezTo>
                      <a:pt x="68" y="1"/>
                      <a:pt x="68" y="1"/>
                      <a:pt x="68" y="1"/>
                    </a:cubicBezTo>
                    <a:cubicBezTo>
                      <a:pt x="69" y="1"/>
                      <a:pt x="71" y="1"/>
                      <a:pt x="74" y="1"/>
                    </a:cubicBezTo>
                    <a:cubicBezTo>
                      <a:pt x="78" y="0"/>
                      <a:pt x="80" y="0"/>
                      <a:pt x="81" y="0"/>
                    </a:cubicBezTo>
                    <a:cubicBezTo>
                      <a:pt x="84" y="0"/>
                      <a:pt x="86" y="1"/>
                      <a:pt x="88" y="2"/>
                    </a:cubicBezTo>
                    <a:lnTo>
                      <a:pt x="8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4"/>
              <p:cNvSpPr>
                <a:spLocks/>
              </p:cNvSpPr>
              <p:nvPr/>
            </p:nvSpPr>
            <p:spPr bwMode="auto">
              <a:xfrm>
                <a:off x="3892066" y="298587"/>
                <a:ext cx="200263" cy="404978"/>
              </a:xfrm>
              <a:custGeom>
                <a:avLst/>
                <a:gdLst>
                  <a:gd name="T0" fmla="*/ 38 w 38"/>
                  <a:gd name="T1" fmla="*/ 76 h 77"/>
                  <a:gd name="T2" fmla="*/ 37 w 38"/>
                  <a:gd name="T3" fmla="*/ 77 h 77"/>
                  <a:gd name="T4" fmla="*/ 32 w 38"/>
                  <a:gd name="T5" fmla="*/ 71 h 77"/>
                  <a:gd name="T6" fmla="*/ 32 w 38"/>
                  <a:gd name="T7" fmla="*/ 69 h 77"/>
                  <a:gd name="T8" fmla="*/ 33 w 38"/>
                  <a:gd name="T9" fmla="*/ 67 h 77"/>
                  <a:gd name="T10" fmla="*/ 27 w 38"/>
                  <a:gd name="T11" fmla="*/ 62 h 77"/>
                  <a:gd name="T12" fmla="*/ 26 w 38"/>
                  <a:gd name="T13" fmla="*/ 62 h 77"/>
                  <a:gd name="T14" fmla="*/ 11 w 38"/>
                  <a:gd name="T15" fmla="*/ 65 h 77"/>
                  <a:gd name="T16" fmla="*/ 6 w 38"/>
                  <a:gd name="T17" fmla="*/ 66 h 77"/>
                  <a:gd name="T18" fmla="*/ 0 w 38"/>
                  <a:gd name="T19" fmla="*/ 64 h 77"/>
                  <a:gd name="T20" fmla="*/ 3 w 38"/>
                  <a:gd name="T21" fmla="*/ 32 h 77"/>
                  <a:gd name="T22" fmla="*/ 9 w 38"/>
                  <a:gd name="T23" fmla="*/ 0 h 77"/>
                  <a:gd name="T24" fmla="*/ 12 w 38"/>
                  <a:gd name="T25" fmla="*/ 1 h 77"/>
                  <a:gd name="T26" fmla="*/ 9 w 38"/>
                  <a:gd name="T27" fmla="*/ 16 h 77"/>
                  <a:gd name="T28" fmla="*/ 7 w 38"/>
                  <a:gd name="T29" fmla="*/ 31 h 77"/>
                  <a:gd name="T30" fmla="*/ 5 w 38"/>
                  <a:gd name="T31" fmla="*/ 50 h 77"/>
                  <a:gd name="T32" fmla="*/ 5 w 38"/>
                  <a:gd name="T33" fmla="*/ 59 h 77"/>
                  <a:gd name="T34" fmla="*/ 5 w 38"/>
                  <a:gd name="T35" fmla="*/ 60 h 77"/>
                  <a:gd name="T36" fmla="*/ 5 w 38"/>
                  <a:gd name="T37" fmla="*/ 61 h 77"/>
                  <a:gd name="T38" fmla="*/ 7 w 38"/>
                  <a:gd name="T39" fmla="*/ 61 h 77"/>
                  <a:gd name="T40" fmla="*/ 10 w 38"/>
                  <a:gd name="T41" fmla="*/ 60 h 77"/>
                  <a:gd name="T42" fmla="*/ 21 w 38"/>
                  <a:gd name="T43" fmla="*/ 59 h 77"/>
                  <a:gd name="T44" fmla="*/ 28 w 38"/>
                  <a:gd name="T45" fmla="*/ 58 h 77"/>
                  <a:gd name="T46" fmla="*/ 29 w 38"/>
                  <a:gd name="T47" fmla="*/ 58 h 77"/>
                  <a:gd name="T48" fmla="*/ 31 w 38"/>
                  <a:gd name="T49" fmla="*/ 58 h 77"/>
                  <a:gd name="T50" fmla="*/ 32 w 38"/>
                  <a:gd name="T51" fmla="*/ 58 h 77"/>
                  <a:gd name="T52" fmla="*/ 37 w 38"/>
                  <a:gd name="T53" fmla="*/ 64 h 77"/>
                  <a:gd name="T54" fmla="*/ 37 w 38"/>
                  <a:gd name="T55" fmla="*/ 72 h 77"/>
                  <a:gd name="T56" fmla="*/ 38 w 38"/>
                  <a:gd name="T57" fmla="*/ 75 h 77"/>
                  <a:gd name="T58" fmla="*/ 38 w 38"/>
                  <a:gd name="T59"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77">
                    <a:moveTo>
                      <a:pt x="38" y="76"/>
                    </a:moveTo>
                    <a:cubicBezTo>
                      <a:pt x="37" y="77"/>
                      <a:pt x="37" y="77"/>
                      <a:pt x="37" y="77"/>
                    </a:cubicBezTo>
                    <a:cubicBezTo>
                      <a:pt x="34" y="76"/>
                      <a:pt x="32" y="74"/>
                      <a:pt x="32" y="71"/>
                    </a:cubicBezTo>
                    <a:cubicBezTo>
                      <a:pt x="32" y="71"/>
                      <a:pt x="32" y="70"/>
                      <a:pt x="32" y="69"/>
                    </a:cubicBezTo>
                    <a:cubicBezTo>
                      <a:pt x="33" y="68"/>
                      <a:pt x="33" y="67"/>
                      <a:pt x="33" y="67"/>
                    </a:cubicBezTo>
                    <a:cubicBezTo>
                      <a:pt x="33" y="64"/>
                      <a:pt x="31" y="62"/>
                      <a:pt x="27" y="62"/>
                    </a:cubicBezTo>
                    <a:cubicBezTo>
                      <a:pt x="26" y="62"/>
                      <a:pt x="26" y="62"/>
                      <a:pt x="26" y="62"/>
                    </a:cubicBezTo>
                    <a:cubicBezTo>
                      <a:pt x="23" y="62"/>
                      <a:pt x="18" y="63"/>
                      <a:pt x="11" y="65"/>
                    </a:cubicBezTo>
                    <a:cubicBezTo>
                      <a:pt x="8" y="66"/>
                      <a:pt x="6" y="66"/>
                      <a:pt x="6" y="66"/>
                    </a:cubicBezTo>
                    <a:cubicBezTo>
                      <a:pt x="4" y="66"/>
                      <a:pt x="2" y="65"/>
                      <a:pt x="0" y="64"/>
                    </a:cubicBezTo>
                    <a:cubicBezTo>
                      <a:pt x="3" y="32"/>
                      <a:pt x="3" y="32"/>
                      <a:pt x="3" y="32"/>
                    </a:cubicBezTo>
                    <a:cubicBezTo>
                      <a:pt x="4" y="17"/>
                      <a:pt x="6" y="7"/>
                      <a:pt x="9" y="0"/>
                    </a:cubicBezTo>
                    <a:cubicBezTo>
                      <a:pt x="10" y="1"/>
                      <a:pt x="11" y="1"/>
                      <a:pt x="12" y="1"/>
                    </a:cubicBezTo>
                    <a:cubicBezTo>
                      <a:pt x="11" y="3"/>
                      <a:pt x="10" y="8"/>
                      <a:pt x="9" y="16"/>
                    </a:cubicBezTo>
                    <a:cubicBezTo>
                      <a:pt x="8" y="23"/>
                      <a:pt x="7" y="29"/>
                      <a:pt x="7" y="31"/>
                    </a:cubicBezTo>
                    <a:cubicBezTo>
                      <a:pt x="7" y="37"/>
                      <a:pt x="6" y="43"/>
                      <a:pt x="5" y="50"/>
                    </a:cubicBezTo>
                    <a:cubicBezTo>
                      <a:pt x="5" y="55"/>
                      <a:pt x="5" y="58"/>
                      <a:pt x="5" y="59"/>
                    </a:cubicBezTo>
                    <a:cubicBezTo>
                      <a:pt x="5" y="60"/>
                      <a:pt x="5" y="60"/>
                      <a:pt x="5" y="60"/>
                    </a:cubicBezTo>
                    <a:cubicBezTo>
                      <a:pt x="5" y="60"/>
                      <a:pt x="5" y="61"/>
                      <a:pt x="5" y="61"/>
                    </a:cubicBezTo>
                    <a:cubicBezTo>
                      <a:pt x="5" y="61"/>
                      <a:pt x="6" y="61"/>
                      <a:pt x="7" y="61"/>
                    </a:cubicBezTo>
                    <a:cubicBezTo>
                      <a:pt x="7" y="61"/>
                      <a:pt x="8" y="61"/>
                      <a:pt x="10" y="60"/>
                    </a:cubicBezTo>
                    <a:cubicBezTo>
                      <a:pt x="11" y="60"/>
                      <a:pt x="14" y="60"/>
                      <a:pt x="21" y="59"/>
                    </a:cubicBezTo>
                    <a:cubicBezTo>
                      <a:pt x="26" y="58"/>
                      <a:pt x="28" y="58"/>
                      <a:pt x="28" y="58"/>
                    </a:cubicBezTo>
                    <a:cubicBezTo>
                      <a:pt x="29" y="58"/>
                      <a:pt x="29" y="58"/>
                      <a:pt x="29" y="58"/>
                    </a:cubicBezTo>
                    <a:cubicBezTo>
                      <a:pt x="30" y="58"/>
                      <a:pt x="30" y="58"/>
                      <a:pt x="31" y="58"/>
                    </a:cubicBezTo>
                    <a:cubicBezTo>
                      <a:pt x="31" y="58"/>
                      <a:pt x="32" y="58"/>
                      <a:pt x="32" y="58"/>
                    </a:cubicBezTo>
                    <a:cubicBezTo>
                      <a:pt x="35" y="59"/>
                      <a:pt x="36" y="61"/>
                      <a:pt x="37" y="64"/>
                    </a:cubicBezTo>
                    <a:cubicBezTo>
                      <a:pt x="37" y="65"/>
                      <a:pt x="37" y="68"/>
                      <a:pt x="37" y="72"/>
                    </a:cubicBezTo>
                    <a:cubicBezTo>
                      <a:pt x="37" y="73"/>
                      <a:pt x="37" y="74"/>
                      <a:pt x="38" y="75"/>
                    </a:cubicBezTo>
                    <a:lnTo>
                      <a:pt x="38"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5"/>
              <p:cNvSpPr>
                <a:spLocks noEditPoints="1"/>
              </p:cNvSpPr>
              <p:nvPr/>
            </p:nvSpPr>
            <p:spPr bwMode="auto">
              <a:xfrm>
                <a:off x="4107904" y="545580"/>
                <a:ext cx="195813" cy="122384"/>
              </a:xfrm>
              <a:custGeom>
                <a:avLst/>
                <a:gdLst>
                  <a:gd name="T0" fmla="*/ 37 w 37"/>
                  <a:gd name="T1" fmla="*/ 21 h 23"/>
                  <a:gd name="T2" fmla="*/ 33 w 37"/>
                  <a:gd name="T3" fmla="*/ 23 h 23"/>
                  <a:gd name="T4" fmla="*/ 20 w 37"/>
                  <a:gd name="T5" fmla="*/ 23 h 23"/>
                  <a:gd name="T6" fmla="*/ 10 w 37"/>
                  <a:gd name="T7" fmla="*/ 21 h 23"/>
                  <a:gd name="T8" fmla="*/ 1 w 37"/>
                  <a:gd name="T9" fmla="*/ 17 h 23"/>
                  <a:gd name="T10" fmla="*/ 0 w 37"/>
                  <a:gd name="T11" fmla="*/ 11 h 23"/>
                  <a:gd name="T12" fmla="*/ 5 w 37"/>
                  <a:gd name="T13" fmla="*/ 2 h 23"/>
                  <a:gd name="T14" fmla="*/ 15 w 37"/>
                  <a:gd name="T15" fmla="*/ 0 h 23"/>
                  <a:gd name="T16" fmla="*/ 23 w 37"/>
                  <a:gd name="T17" fmla="*/ 2 h 23"/>
                  <a:gd name="T18" fmla="*/ 26 w 37"/>
                  <a:gd name="T19" fmla="*/ 8 h 23"/>
                  <a:gd name="T20" fmla="*/ 19 w 37"/>
                  <a:gd name="T21" fmla="*/ 12 h 23"/>
                  <a:gd name="T22" fmla="*/ 10 w 37"/>
                  <a:gd name="T23" fmla="*/ 15 h 23"/>
                  <a:gd name="T24" fmla="*/ 10 w 37"/>
                  <a:gd name="T25" fmla="*/ 15 h 23"/>
                  <a:gd name="T26" fmla="*/ 9 w 37"/>
                  <a:gd name="T27" fmla="*/ 16 h 23"/>
                  <a:gd name="T28" fmla="*/ 13 w 37"/>
                  <a:gd name="T29" fmla="*/ 17 h 23"/>
                  <a:gd name="T30" fmla="*/ 18 w 37"/>
                  <a:gd name="T31" fmla="*/ 18 h 23"/>
                  <a:gd name="T32" fmla="*/ 30 w 37"/>
                  <a:gd name="T33" fmla="*/ 18 h 23"/>
                  <a:gd name="T34" fmla="*/ 34 w 37"/>
                  <a:gd name="T35" fmla="*/ 19 h 23"/>
                  <a:gd name="T36" fmla="*/ 37 w 37"/>
                  <a:gd name="T37" fmla="*/ 21 h 23"/>
                  <a:gd name="T38" fmla="*/ 21 w 37"/>
                  <a:gd name="T39" fmla="*/ 6 h 23"/>
                  <a:gd name="T40" fmla="*/ 15 w 37"/>
                  <a:gd name="T41" fmla="*/ 4 h 23"/>
                  <a:gd name="T42" fmla="*/ 9 w 37"/>
                  <a:gd name="T43" fmla="*/ 5 h 23"/>
                  <a:gd name="T44" fmla="*/ 5 w 37"/>
                  <a:gd name="T45" fmla="*/ 10 h 23"/>
                  <a:gd name="T46" fmla="*/ 6 w 37"/>
                  <a:gd name="T47" fmla="*/ 11 h 23"/>
                  <a:gd name="T48" fmla="*/ 8 w 37"/>
                  <a:gd name="T49" fmla="*/ 11 h 23"/>
                  <a:gd name="T50" fmla="*/ 15 w 37"/>
                  <a:gd name="T51" fmla="*/ 9 h 23"/>
                  <a:gd name="T52" fmla="*/ 21 w 37"/>
                  <a:gd name="T5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23">
                    <a:moveTo>
                      <a:pt x="37" y="21"/>
                    </a:moveTo>
                    <a:cubicBezTo>
                      <a:pt x="36" y="22"/>
                      <a:pt x="34" y="23"/>
                      <a:pt x="33" y="23"/>
                    </a:cubicBezTo>
                    <a:cubicBezTo>
                      <a:pt x="20" y="23"/>
                      <a:pt x="20" y="23"/>
                      <a:pt x="20" y="23"/>
                    </a:cubicBezTo>
                    <a:cubicBezTo>
                      <a:pt x="17" y="23"/>
                      <a:pt x="13" y="22"/>
                      <a:pt x="10" y="21"/>
                    </a:cubicBezTo>
                    <a:cubicBezTo>
                      <a:pt x="5" y="20"/>
                      <a:pt x="2" y="19"/>
                      <a:pt x="1" y="17"/>
                    </a:cubicBezTo>
                    <a:cubicBezTo>
                      <a:pt x="1" y="15"/>
                      <a:pt x="0" y="13"/>
                      <a:pt x="0" y="11"/>
                    </a:cubicBezTo>
                    <a:cubicBezTo>
                      <a:pt x="0" y="7"/>
                      <a:pt x="2" y="4"/>
                      <a:pt x="5" y="2"/>
                    </a:cubicBezTo>
                    <a:cubicBezTo>
                      <a:pt x="8" y="1"/>
                      <a:pt x="11" y="0"/>
                      <a:pt x="15" y="0"/>
                    </a:cubicBezTo>
                    <a:cubicBezTo>
                      <a:pt x="18" y="0"/>
                      <a:pt x="21" y="1"/>
                      <a:pt x="23" y="2"/>
                    </a:cubicBezTo>
                    <a:cubicBezTo>
                      <a:pt x="25" y="3"/>
                      <a:pt x="26" y="5"/>
                      <a:pt x="26" y="8"/>
                    </a:cubicBezTo>
                    <a:cubicBezTo>
                      <a:pt x="26" y="9"/>
                      <a:pt x="24" y="11"/>
                      <a:pt x="19" y="12"/>
                    </a:cubicBezTo>
                    <a:cubicBezTo>
                      <a:pt x="15" y="14"/>
                      <a:pt x="12" y="15"/>
                      <a:pt x="10" y="15"/>
                    </a:cubicBezTo>
                    <a:cubicBezTo>
                      <a:pt x="10" y="15"/>
                      <a:pt x="10" y="15"/>
                      <a:pt x="10" y="15"/>
                    </a:cubicBezTo>
                    <a:cubicBezTo>
                      <a:pt x="10" y="15"/>
                      <a:pt x="9" y="15"/>
                      <a:pt x="9" y="16"/>
                    </a:cubicBezTo>
                    <a:cubicBezTo>
                      <a:pt x="9" y="16"/>
                      <a:pt x="11" y="17"/>
                      <a:pt x="13" y="17"/>
                    </a:cubicBezTo>
                    <a:cubicBezTo>
                      <a:pt x="16" y="18"/>
                      <a:pt x="17" y="18"/>
                      <a:pt x="18" y="18"/>
                    </a:cubicBezTo>
                    <a:cubicBezTo>
                      <a:pt x="30" y="18"/>
                      <a:pt x="30" y="18"/>
                      <a:pt x="30" y="18"/>
                    </a:cubicBezTo>
                    <a:cubicBezTo>
                      <a:pt x="30" y="18"/>
                      <a:pt x="31" y="19"/>
                      <a:pt x="34" y="19"/>
                    </a:cubicBezTo>
                    <a:cubicBezTo>
                      <a:pt x="35" y="20"/>
                      <a:pt x="36" y="20"/>
                      <a:pt x="37" y="21"/>
                    </a:cubicBezTo>
                    <a:close/>
                    <a:moveTo>
                      <a:pt x="21" y="6"/>
                    </a:moveTo>
                    <a:cubicBezTo>
                      <a:pt x="20" y="5"/>
                      <a:pt x="18" y="4"/>
                      <a:pt x="15" y="4"/>
                    </a:cubicBezTo>
                    <a:cubicBezTo>
                      <a:pt x="12" y="4"/>
                      <a:pt x="10" y="5"/>
                      <a:pt x="9" y="5"/>
                    </a:cubicBezTo>
                    <a:cubicBezTo>
                      <a:pt x="6" y="6"/>
                      <a:pt x="5" y="8"/>
                      <a:pt x="5" y="10"/>
                    </a:cubicBezTo>
                    <a:cubicBezTo>
                      <a:pt x="5" y="10"/>
                      <a:pt x="5" y="11"/>
                      <a:pt x="6" y="11"/>
                    </a:cubicBezTo>
                    <a:cubicBezTo>
                      <a:pt x="8" y="11"/>
                      <a:pt x="8" y="11"/>
                      <a:pt x="8" y="11"/>
                    </a:cubicBezTo>
                    <a:cubicBezTo>
                      <a:pt x="9" y="11"/>
                      <a:pt x="11" y="11"/>
                      <a:pt x="15" y="9"/>
                    </a:cubicBezTo>
                    <a:cubicBezTo>
                      <a:pt x="19" y="8"/>
                      <a:pt x="21" y="7"/>
                      <a:pt x="2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6"/>
              <p:cNvSpPr>
                <a:spLocks noEditPoints="1"/>
              </p:cNvSpPr>
              <p:nvPr/>
            </p:nvSpPr>
            <p:spPr bwMode="auto">
              <a:xfrm>
                <a:off x="4488406" y="530003"/>
                <a:ext cx="215840" cy="142410"/>
              </a:xfrm>
              <a:custGeom>
                <a:avLst/>
                <a:gdLst>
                  <a:gd name="T0" fmla="*/ 41 w 41"/>
                  <a:gd name="T1" fmla="*/ 12 h 27"/>
                  <a:gd name="T2" fmla="*/ 39 w 41"/>
                  <a:gd name="T3" fmla="*/ 19 h 27"/>
                  <a:gd name="T4" fmla="*/ 29 w 41"/>
                  <a:gd name="T5" fmla="*/ 24 h 27"/>
                  <a:gd name="T6" fmla="*/ 16 w 41"/>
                  <a:gd name="T7" fmla="*/ 27 h 27"/>
                  <a:gd name="T8" fmla="*/ 6 w 41"/>
                  <a:gd name="T9" fmla="*/ 24 h 27"/>
                  <a:gd name="T10" fmla="*/ 0 w 41"/>
                  <a:gd name="T11" fmla="*/ 17 h 27"/>
                  <a:gd name="T12" fmla="*/ 2 w 41"/>
                  <a:gd name="T13" fmla="*/ 13 h 27"/>
                  <a:gd name="T14" fmla="*/ 8 w 41"/>
                  <a:gd name="T15" fmla="*/ 7 h 27"/>
                  <a:gd name="T16" fmla="*/ 18 w 41"/>
                  <a:gd name="T17" fmla="*/ 2 h 27"/>
                  <a:gd name="T18" fmla="*/ 29 w 41"/>
                  <a:gd name="T19" fmla="*/ 0 h 27"/>
                  <a:gd name="T20" fmla="*/ 34 w 41"/>
                  <a:gd name="T21" fmla="*/ 2 h 27"/>
                  <a:gd name="T22" fmla="*/ 38 w 41"/>
                  <a:gd name="T23" fmla="*/ 4 h 27"/>
                  <a:gd name="T24" fmla="*/ 40 w 41"/>
                  <a:gd name="T25" fmla="*/ 8 h 27"/>
                  <a:gd name="T26" fmla="*/ 41 w 41"/>
                  <a:gd name="T27" fmla="*/ 12 h 27"/>
                  <a:gd name="T28" fmla="*/ 37 w 41"/>
                  <a:gd name="T29" fmla="*/ 12 h 27"/>
                  <a:gd name="T30" fmla="*/ 34 w 41"/>
                  <a:gd name="T31" fmla="*/ 7 h 27"/>
                  <a:gd name="T32" fmla="*/ 28 w 41"/>
                  <a:gd name="T33" fmla="*/ 5 h 27"/>
                  <a:gd name="T34" fmla="*/ 19 w 41"/>
                  <a:gd name="T35" fmla="*/ 6 h 27"/>
                  <a:gd name="T36" fmla="*/ 14 w 41"/>
                  <a:gd name="T37" fmla="*/ 9 h 27"/>
                  <a:gd name="T38" fmla="*/ 5 w 41"/>
                  <a:gd name="T39" fmla="*/ 17 h 27"/>
                  <a:gd name="T40" fmla="*/ 10 w 41"/>
                  <a:gd name="T41" fmla="*/ 21 h 27"/>
                  <a:gd name="T42" fmla="*/ 16 w 41"/>
                  <a:gd name="T43" fmla="*/ 22 h 27"/>
                  <a:gd name="T44" fmla="*/ 27 w 41"/>
                  <a:gd name="T45" fmla="*/ 21 h 27"/>
                  <a:gd name="T46" fmla="*/ 36 w 41"/>
                  <a:gd name="T47" fmla="*/ 16 h 27"/>
                  <a:gd name="T48" fmla="*/ 37 w 41"/>
                  <a:gd name="T49"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27">
                    <a:moveTo>
                      <a:pt x="41" y="12"/>
                    </a:moveTo>
                    <a:cubicBezTo>
                      <a:pt x="41" y="15"/>
                      <a:pt x="41" y="17"/>
                      <a:pt x="39" y="19"/>
                    </a:cubicBezTo>
                    <a:cubicBezTo>
                      <a:pt x="38" y="21"/>
                      <a:pt x="35" y="23"/>
                      <a:pt x="29" y="24"/>
                    </a:cubicBezTo>
                    <a:cubicBezTo>
                      <a:pt x="23" y="26"/>
                      <a:pt x="19" y="27"/>
                      <a:pt x="16" y="27"/>
                    </a:cubicBezTo>
                    <a:cubicBezTo>
                      <a:pt x="13" y="27"/>
                      <a:pt x="9" y="26"/>
                      <a:pt x="6" y="24"/>
                    </a:cubicBezTo>
                    <a:cubicBezTo>
                      <a:pt x="2" y="22"/>
                      <a:pt x="0" y="20"/>
                      <a:pt x="0" y="17"/>
                    </a:cubicBezTo>
                    <a:cubicBezTo>
                      <a:pt x="0" y="15"/>
                      <a:pt x="1" y="14"/>
                      <a:pt x="2" y="13"/>
                    </a:cubicBezTo>
                    <a:cubicBezTo>
                      <a:pt x="4" y="12"/>
                      <a:pt x="6" y="10"/>
                      <a:pt x="8" y="7"/>
                    </a:cubicBezTo>
                    <a:cubicBezTo>
                      <a:pt x="10" y="5"/>
                      <a:pt x="13" y="3"/>
                      <a:pt x="18" y="2"/>
                    </a:cubicBezTo>
                    <a:cubicBezTo>
                      <a:pt x="22" y="1"/>
                      <a:pt x="26" y="0"/>
                      <a:pt x="29" y="0"/>
                    </a:cubicBezTo>
                    <a:cubicBezTo>
                      <a:pt x="30" y="0"/>
                      <a:pt x="32" y="1"/>
                      <a:pt x="34" y="2"/>
                    </a:cubicBezTo>
                    <a:cubicBezTo>
                      <a:pt x="36" y="2"/>
                      <a:pt x="37" y="3"/>
                      <a:pt x="38" y="4"/>
                    </a:cubicBezTo>
                    <a:cubicBezTo>
                      <a:pt x="38" y="5"/>
                      <a:pt x="39" y="6"/>
                      <a:pt x="40" y="8"/>
                    </a:cubicBezTo>
                    <a:cubicBezTo>
                      <a:pt x="41" y="10"/>
                      <a:pt x="41" y="12"/>
                      <a:pt x="41" y="12"/>
                    </a:cubicBezTo>
                    <a:close/>
                    <a:moveTo>
                      <a:pt x="37" y="12"/>
                    </a:moveTo>
                    <a:cubicBezTo>
                      <a:pt x="37" y="10"/>
                      <a:pt x="36" y="9"/>
                      <a:pt x="34" y="7"/>
                    </a:cubicBezTo>
                    <a:cubicBezTo>
                      <a:pt x="32" y="5"/>
                      <a:pt x="30" y="5"/>
                      <a:pt x="28" y="5"/>
                    </a:cubicBezTo>
                    <a:cubicBezTo>
                      <a:pt x="28" y="5"/>
                      <a:pt x="25" y="5"/>
                      <a:pt x="19" y="6"/>
                    </a:cubicBezTo>
                    <a:cubicBezTo>
                      <a:pt x="17" y="7"/>
                      <a:pt x="15" y="7"/>
                      <a:pt x="14" y="9"/>
                    </a:cubicBezTo>
                    <a:cubicBezTo>
                      <a:pt x="8" y="13"/>
                      <a:pt x="5" y="16"/>
                      <a:pt x="5" y="17"/>
                    </a:cubicBezTo>
                    <a:cubicBezTo>
                      <a:pt x="5" y="19"/>
                      <a:pt x="7" y="20"/>
                      <a:pt x="10" y="21"/>
                    </a:cubicBezTo>
                    <a:cubicBezTo>
                      <a:pt x="12" y="22"/>
                      <a:pt x="15" y="22"/>
                      <a:pt x="16" y="22"/>
                    </a:cubicBezTo>
                    <a:cubicBezTo>
                      <a:pt x="19" y="22"/>
                      <a:pt x="22" y="22"/>
                      <a:pt x="27" y="21"/>
                    </a:cubicBezTo>
                    <a:cubicBezTo>
                      <a:pt x="31" y="20"/>
                      <a:pt x="34" y="18"/>
                      <a:pt x="36" y="16"/>
                    </a:cubicBezTo>
                    <a:cubicBezTo>
                      <a:pt x="37" y="16"/>
                      <a:pt x="37" y="14"/>
                      <a:pt x="37"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7"/>
              <p:cNvSpPr>
                <a:spLocks/>
              </p:cNvSpPr>
              <p:nvPr/>
            </p:nvSpPr>
            <p:spPr bwMode="auto">
              <a:xfrm>
                <a:off x="4724272" y="541129"/>
                <a:ext cx="178012" cy="146860"/>
              </a:xfrm>
              <a:custGeom>
                <a:avLst/>
                <a:gdLst>
                  <a:gd name="T0" fmla="*/ 34 w 34"/>
                  <a:gd name="T1" fmla="*/ 4 h 28"/>
                  <a:gd name="T2" fmla="*/ 33 w 34"/>
                  <a:gd name="T3" fmla="*/ 13 h 28"/>
                  <a:gd name="T4" fmla="*/ 31 w 34"/>
                  <a:gd name="T5" fmla="*/ 27 h 28"/>
                  <a:gd name="T6" fmla="*/ 30 w 34"/>
                  <a:gd name="T7" fmla="*/ 28 h 28"/>
                  <a:gd name="T8" fmla="*/ 28 w 34"/>
                  <a:gd name="T9" fmla="*/ 24 h 28"/>
                  <a:gd name="T10" fmla="*/ 27 w 34"/>
                  <a:gd name="T11" fmla="*/ 19 h 28"/>
                  <a:gd name="T12" fmla="*/ 28 w 34"/>
                  <a:gd name="T13" fmla="*/ 14 h 28"/>
                  <a:gd name="T14" fmla="*/ 29 w 34"/>
                  <a:gd name="T15" fmla="*/ 8 h 28"/>
                  <a:gd name="T16" fmla="*/ 28 w 34"/>
                  <a:gd name="T17" fmla="*/ 6 h 28"/>
                  <a:gd name="T18" fmla="*/ 21 w 34"/>
                  <a:gd name="T19" fmla="*/ 8 h 28"/>
                  <a:gd name="T20" fmla="*/ 15 w 34"/>
                  <a:gd name="T21" fmla="*/ 12 h 28"/>
                  <a:gd name="T22" fmla="*/ 7 w 34"/>
                  <a:gd name="T23" fmla="*/ 20 h 28"/>
                  <a:gd name="T24" fmla="*/ 4 w 34"/>
                  <a:gd name="T25" fmla="*/ 24 h 28"/>
                  <a:gd name="T26" fmla="*/ 0 w 34"/>
                  <a:gd name="T27" fmla="*/ 25 h 28"/>
                  <a:gd name="T28" fmla="*/ 0 w 34"/>
                  <a:gd name="T29" fmla="*/ 22 h 28"/>
                  <a:gd name="T30" fmla="*/ 7 w 34"/>
                  <a:gd name="T31" fmla="*/ 14 h 28"/>
                  <a:gd name="T32" fmla="*/ 18 w 34"/>
                  <a:gd name="T33" fmla="*/ 6 h 28"/>
                  <a:gd name="T34" fmla="*/ 31 w 34"/>
                  <a:gd name="T35" fmla="*/ 0 h 28"/>
                  <a:gd name="T36" fmla="*/ 33 w 34"/>
                  <a:gd name="T37" fmla="*/ 2 h 28"/>
                  <a:gd name="T38" fmla="*/ 34 w 34"/>
                  <a:gd name="T39"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28">
                    <a:moveTo>
                      <a:pt x="34" y="4"/>
                    </a:moveTo>
                    <a:cubicBezTo>
                      <a:pt x="34" y="5"/>
                      <a:pt x="34" y="7"/>
                      <a:pt x="33" y="13"/>
                    </a:cubicBezTo>
                    <a:cubicBezTo>
                      <a:pt x="33" y="17"/>
                      <a:pt x="32" y="22"/>
                      <a:pt x="31" y="27"/>
                    </a:cubicBezTo>
                    <a:cubicBezTo>
                      <a:pt x="31" y="28"/>
                      <a:pt x="31" y="28"/>
                      <a:pt x="30" y="28"/>
                    </a:cubicBezTo>
                    <a:cubicBezTo>
                      <a:pt x="29" y="28"/>
                      <a:pt x="28" y="27"/>
                      <a:pt x="28" y="24"/>
                    </a:cubicBezTo>
                    <a:cubicBezTo>
                      <a:pt x="27" y="23"/>
                      <a:pt x="27" y="21"/>
                      <a:pt x="27" y="19"/>
                    </a:cubicBezTo>
                    <a:cubicBezTo>
                      <a:pt x="27" y="19"/>
                      <a:pt x="27" y="17"/>
                      <a:pt x="28" y="14"/>
                    </a:cubicBezTo>
                    <a:cubicBezTo>
                      <a:pt x="29" y="10"/>
                      <a:pt x="29" y="8"/>
                      <a:pt x="29" y="8"/>
                    </a:cubicBezTo>
                    <a:cubicBezTo>
                      <a:pt x="29" y="6"/>
                      <a:pt x="29" y="6"/>
                      <a:pt x="28" y="6"/>
                    </a:cubicBezTo>
                    <a:cubicBezTo>
                      <a:pt x="27" y="6"/>
                      <a:pt x="25" y="6"/>
                      <a:pt x="21" y="8"/>
                    </a:cubicBezTo>
                    <a:cubicBezTo>
                      <a:pt x="19" y="10"/>
                      <a:pt x="16" y="11"/>
                      <a:pt x="15" y="12"/>
                    </a:cubicBezTo>
                    <a:cubicBezTo>
                      <a:pt x="13" y="14"/>
                      <a:pt x="10" y="17"/>
                      <a:pt x="7" y="20"/>
                    </a:cubicBezTo>
                    <a:cubicBezTo>
                      <a:pt x="6" y="21"/>
                      <a:pt x="5" y="22"/>
                      <a:pt x="4" y="24"/>
                    </a:cubicBezTo>
                    <a:cubicBezTo>
                      <a:pt x="3" y="24"/>
                      <a:pt x="2" y="25"/>
                      <a:pt x="0" y="25"/>
                    </a:cubicBezTo>
                    <a:cubicBezTo>
                      <a:pt x="0" y="22"/>
                      <a:pt x="0" y="22"/>
                      <a:pt x="0" y="22"/>
                    </a:cubicBezTo>
                    <a:cubicBezTo>
                      <a:pt x="0" y="21"/>
                      <a:pt x="2" y="18"/>
                      <a:pt x="7" y="14"/>
                    </a:cubicBezTo>
                    <a:cubicBezTo>
                      <a:pt x="11" y="11"/>
                      <a:pt x="14" y="8"/>
                      <a:pt x="18" y="6"/>
                    </a:cubicBezTo>
                    <a:cubicBezTo>
                      <a:pt x="24" y="2"/>
                      <a:pt x="28" y="0"/>
                      <a:pt x="31" y="0"/>
                    </a:cubicBezTo>
                    <a:cubicBezTo>
                      <a:pt x="31" y="0"/>
                      <a:pt x="32" y="1"/>
                      <a:pt x="33" y="2"/>
                    </a:cubicBezTo>
                    <a:cubicBezTo>
                      <a:pt x="34" y="2"/>
                      <a:pt x="34" y="3"/>
                      <a:pt x="34"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8"/>
              <p:cNvSpPr>
                <a:spLocks/>
              </p:cNvSpPr>
              <p:nvPr/>
            </p:nvSpPr>
            <p:spPr bwMode="auto">
              <a:xfrm>
                <a:off x="4951237" y="314164"/>
                <a:ext cx="35602" cy="353800"/>
              </a:xfrm>
              <a:custGeom>
                <a:avLst/>
                <a:gdLst>
                  <a:gd name="T0" fmla="*/ 7 w 7"/>
                  <a:gd name="T1" fmla="*/ 4 h 67"/>
                  <a:gd name="T2" fmla="*/ 5 w 7"/>
                  <a:gd name="T3" fmla="*/ 50 h 67"/>
                  <a:gd name="T4" fmla="*/ 4 w 7"/>
                  <a:gd name="T5" fmla="*/ 51 h 67"/>
                  <a:gd name="T6" fmla="*/ 5 w 7"/>
                  <a:gd name="T7" fmla="*/ 53 h 67"/>
                  <a:gd name="T8" fmla="*/ 7 w 7"/>
                  <a:gd name="T9" fmla="*/ 67 h 67"/>
                  <a:gd name="T10" fmla="*/ 5 w 7"/>
                  <a:gd name="T11" fmla="*/ 67 h 67"/>
                  <a:gd name="T12" fmla="*/ 5 w 7"/>
                  <a:gd name="T13" fmla="*/ 67 h 67"/>
                  <a:gd name="T14" fmla="*/ 0 w 7"/>
                  <a:gd name="T15" fmla="*/ 58 h 67"/>
                  <a:gd name="T16" fmla="*/ 0 w 7"/>
                  <a:gd name="T17" fmla="*/ 58 h 67"/>
                  <a:gd name="T18" fmla="*/ 0 w 7"/>
                  <a:gd name="T19" fmla="*/ 51 h 67"/>
                  <a:gd name="T20" fmla="*/ 1 w 7"/>
                  <a:gd name="T21" fmla="*/ 36 h 67"/>
                  <a:gd name="T22" fmla="*/ 1 w 7"/>
                  <a:gd name="T23" fmla="*/ 25 h 67"/>
                  <a:gd name="T24" fmla="*/ 2 w 7"/>
                  <a:gd name="T25" fmla="*/ 14 h 67"/>
                  <a:gd name="T26" fmla="*/ 4 w 7"/>
                  <a:gd name="T27" fmla="*/ 0 h 67"/>
                  <a:gd name="T28" fmla="*/ 4 w 7"/>
                  <a:gd name="T29" fmla="*/ 0 h 67"/>
                  <a:gd name="T30" fmla="*/ 4 w 7"/>
                  <a:gd name="T31" fmla="*/ 0 h 67"/>
                  <a:gd name="T32" fmla="*/ 6 w 7"/>
                  <a:gd name="T33" fmla="*/ 1 h 67"/>
                  <a:gd name="T34" fmla="*/ 7 w 7"/>
                  <a:gd name="T35" fmla="*/ 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67">
                    <a:moveTo>
                      <a:pt x="7" y="4"/>
                    </a:moveTo>
                    <a:cubicBezTo>
                      <a:pt x="5" y="50"/>
                      <a:pt x="5" y="50"/>
                      <a:pt x="5" y="50"/>
                    </a:cubicBezTo>
                    <a:cubicBezTo>
                      <a:pt x="4" y="51"/>
                      <a:pt x="4" y="51"/>
                      <a:pt x="4" y="51"/>
                    </a:cubicBezTo>
                    <a:cubicBezTo>
                      <a:pt x="4" y="52"/>
                      <a:pt x="4" y="53"/>
                      <a:pt x="5" y="53"/>
                    </a:cubicBezTo>
                    <a:cubicBezTo>
                      <a:pt x="5" y="56"/>
                      <a:pt x="6" y="60"/>
                      <a:pt x="7" y="67"/>
                    </a:cubicBezTo>
                    <a:cubicBezTo>
                      <a:pt x="6" y="67"/>
                      <a:pt x="6" y="67"/>
                      <a:pt x="5" y="67"/>
                    </a:cubicBezTo>
                    <a:cubicBezTo>
                      <a:pt x="5" y="67"/>
                      <a:pt x="5" y="67"/>
                      <a:pt x="5" y="67"/>
                    </a:cubicBezTo>
                    <a:cubicBezTo>
                      <a:pt x="2" y="67"/>
                      <a:pt x="1" y="64"/>
                      <a:pt x="0" y="58"/>
                    </a:cubicBezTo>
                    <a:cubicBezTo>
                      <a:pt x="0" y="58"/>
                      <a:pt x="0" y="58"/>
                      <a:pt x="0" y="58"/>
                    </a:cubicBezTo>
                    <a:cubicBezTo>
                      <a:pt x="0" y="57"/>
                      <a:pt x="0" y="54"/>
                      <a:pt x="0" y="51"/>
                    </a:cubicBezTo>
                    <a:cubicBezTo>
                      <a:pt x="0" y="46"/>
                      <a:pt x="0" y="41"/>
                      <a:pt x="1" y="36"/>
                    </a:cubicBezTo>
                    <a:cubicBezTo>
                      <a:pt x="1" y="34"/>
                      <a:pt x="1" y="30"/>
                      <a:pt x="1" y="25"/>
                    </a:cubicBezTo>
                    <a:cubicBezTo>
                      <a:pt x="2" y="20"/>
                      <a:pt x="2" y="17"/>
                      <a:pt x="2" y="14"/>
                    </a:cubicBezTo>
                    <a:cubicBezTo>
                      <a:pt x="2" y="7"/>
                      <a:pt x="3" y="2"/>
                      <a:pt x="4" y="0"/>
                    </a:cubicBezTo>
                    <a:cubicBezTo>
                      <a:pt x="4" y="0"/>
                      <a:pt x="4" y="0"/>
                      <a:pt x="4" y="0"/>
                    </a:cubicBezTo>
                    <a:cubicBezTo>
                      <a:pt x="4" y="0"/>
                      <a:pt x="4" y="0"/>
                      <a:pt x="4" y="0"/>
                    </a:cubicBezTo>
                    <a:cubicBezTo>
                      <a:pt x="5" y="0"/>
                      <a:pt x="6" y="0"/>
                      <a:pt x="6" y="1"/>
                    </a:cubicBezTo>
                    <a:cubicBezTo>
                      <a:pt x="6" y="2"/>
                      <a:pt x="6" y="2"/>
                      <a:pt x="7"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9"/>
              <p:cNvSpPr>
                <a:spLocks/>
              </p:cNvSpPr>
              <p:nvPr/>
            </p:nvSpPr>
            <p:spPr bwMode="auto">
              <a:xfrm>
                <a:off x="5024666" y="556705"/>
                <a:ext cx="157986" cy="320422"/>
              </a:xfrm>
              <a:custGeom>
                <a:avLst/>
                <a:gdLst>
                  <a:gd name="T0" fmla="*/ 30 w 30"/>
                  <a:gd name="T1" fmla="*/ 6 h 61"/>
                  <a:gd name="T2" fmla="*/ 29 w 30"/>
                  <a:gd name="T3" fmla="*/ 8 h 61"/>
                  <a:gd name="T4" fmla="*/ 29 w 30"/>
                  <a:gd name="T5" fmla="*/ 10 h 61"/>
                  <a:gd name="T6" fmla="*/ 29 w 30"/>
                  <a:gd name="T7" fmla="*/ 10 h 61"/>
                  <a:gd name="T8" fmla="*/ 29 w 30"/>
                  <a:gd name="T9" fmla="*/ 13 h 61"/>
                  <a:gd name="T10" fmla="*/ 24 w 30"/>
                  <a:gd name="T11" fmla="*/ 26 h 61"/>
                  <a:gd name="T12" fmla="*/ 20 w 30"/>
                  <a:gd name="T13" fmla="*/ 34 h 61"/>
                  <a:gd name="T14" fmla="*/ 20 w 30"/>
                  <a:gd name="T15" fmla="*/ 33 h 61"/>
                  <a:gd name="T16" fmla="*/ 20 w 30"/>
                  <a:gd name="T17" fmla="*/ 33 h 61"/>
                  <a:gd name="T18" fmla="*/ 18 w 30"/>
                  <a:gd name="T19" fmla="*/ 39 h 61"/>
                  <a:gd name="T20" fmla="*/ 15 w 30"/>
                  <a:gd name="T21" fmla="*/ 47 h 61"/>
                  <a:gd name="T22" fmla="*/ 14 w 30"/>
                  <a:gd name="T23" fmla="*/ 52 h 61"/>
                  <a:gd name="T24" fmla="*/ 13 w 30"/>
                  <a:gd name="T25" fmla="*/ 54 h 61"/>
                  <a:gd name="T26" fmla="*/ 12 w 30"/>
                  <a:gd name="T27" fmla="*/ 57 h 61"/>
                  <a:gd name="T28" fmla="*/ 12 w 30"/>
                  <a:gd name="T29" fmla="*/ 58 h 61"/>
                  <a:gd name="T30" fmla="*/ 10 w 30"/>
                  <a:gd name="T31" fmla="*/ 61 h 61"/>
                  <a:gd name="T32" fmla="*/ 8 w 30"/>
                  <a:gd name="T33" fmla="*/ 61 h 61"/>
                  <a:gd name="T34" fmla="*/ 7 w 30"/>
                  <a:gd name="T35" fmla="*/ 58 h 61"/>
                  <a:gd name="T36" fmla="*/ 12 w 30"/>
                  <a:gd name="T37" fmla="*/ 41 h 61"/>
                  <a:gd name="T38" fmla="*/ 16 w 30"/>
                  <a:gd name="T39" fmla="*/ 30 h 61"/>
                  <a:gd name="T40" fmla="*/ 19 w 30"/>
                  <a:gd name="T41" fmla="*/ 24 h 61"/>
                  <a:gd name="T42" fmla="*/ 21 w 30"/>
                  <a:gd name="T43" fmla="*/ 20 h 61"/>
                  <a:gd name="T44" fmla="*/ 23 w 30"/>
                  <a:gd name="T45" fmla="*/ 14 h 61"/>
                  <a:gd name="T46" fmla="*/ 23 w 30"/>
                  <a:gd name="T47" fmla="*/ 14 h 61"/>
                  <a:gd name="T48" fmla="*/ 23 w 30"/>
                  <a:gd name="T49" fmla="*/ 13 h 61"/>
                  <a:gd name="T50" fmla="*/ 23 w 30"/>
                  <a:gd name="T51" fmla="*/ 12 h 61"/>
                  <a:gd name="T52" fmla="*/ 23 w 30"/>
                  <a:gd name="T53" fmla="*/ 12 h 61"/>
                  <a:gd name="T54" fmla="*/ 19 w 30"/>
                  <a:gd name="T55" fmla="*/ 13 h 61"/>
                  <a:gd name="T56" fmla="*/ 14 w 30"/>
                  <a:gd name="T57" fmla="*/ 15 h 61"/>
                  <a:gd name="T58" fmla="*/ 11 w 30"/>
                  <a:gd name="T59" fmla="*/ 16 h 61"/>
                  <a:gd name="T60" fmla="*/ 7 w 30"/>
                  <a:gd name="T61" fmla="*/ 16 h 61"/>
                  <a:gd name="T62" fmla="*/ 2 w 30"/>
                  <a:gd name="T63" fmla="*/ 11 h 61"/>
                  <a:gd name="T64" fmla="*/ 0 w 30"/>
                  <a:gd name="T65" fmla="*/ 3 h 61"/>
                  <a:gd name="T66" fmla="*/ 1 w 30"/>
                  <a:gd name="T67" fmla="*/ 0 h 61"/>
                  <a:gd name="T68" fmla="*/ 3 w 30"/>
                  <a:gd name="T69" fmla="*/ 0 h 61"/>
                  <a:gd name="T70" fmla="*/ 11 w 30"/>
                  <a:gd name="T71" fmla="*/ 12 h 61"/>
                  <a:gd name="T72" fmla="*/ 21 w 30"/>
                  <a:gd name="T73" fmla="*/ 7 h 61"/>
                  <a:gd name="T74" fmla="*/ 27 w 30"/>
                  <a:gd name="T75" fmla="*/ 3 h 61"/>
                  <a:gd name="T76" fmla="*/ 30 w 30"/>
                  <a:gd name="T77" fmla="*/ 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 h="61">
                    <a:moveTo>
                      <a:pt x="30" y="6"/>
                    </a:moveTo>
                    <a:cubicBezTo>
                      <a:pt x="30" y="6"/>
                      <a:pt x="30" y="7"/>
                      <a:pt x="29" y="8"/>
                    </a:cubicBezTo>
                    <a:cubicBezTo>
                      <a:pt x="29" y="9"/>
                      <a:pt x="29" y="10"/>
                      <a:pt x="29" y="10"/>
                    </a:cubicBezTo>
                    <a:cubicBezTo>
                      <a:pt x="29" y="10"/>
                      <a:pt x="29" y="10"/>
                      <a:pt x="29" y="10"/>
                    </a:cubicBezTo>
                    <a:cubicBezTo>
                      <a:pt x="29" y="11"/>
                      <a:pt x="29" y="12"/>
                      <a:pt x="29" y="13"/>
                    </a:cubicBezTo>
                    <a:cubicBezTo>
                      <a:pt x="27" y="16"/>
                      <a:pt x="26" y="20"/>
                      <a:pt x="24" y="26"/>
                    </a:cubicBezTo>
                    <a:cubicBezTo>
                      <a:pt x="23" y="27"/>
                      <a:pt x="22" y="29"/>
                      <a:pt x="20" y="34"/>
                    </a:cubicBezTo>
                    <a:cubicBezTo>
                      <a:pt x="20" y="34"/>
                      <a:pt x="20" y="33"/>
                      <a:pt x="20" y="33"/>
                    </a:cubicBezTo>
                    <a:cubicBezTo>
                      <a:pt x="20" y="33"/>
                      <a:pt x="20" y="33"/>
                      <a:pt x="20" y="33"/>
                    </a:cubicBezTo>
                    <a:cubicBezTo>
                      <a:pt x="20" y="34"/>
                      <a:pt x="19" y="36"/>
                      <a:pt x="18" y="39"/>
                    </a:cubicBezTo>
                    <a:cubicBezTo>
                      <a:pt x="17" y="41"/>
                      <a:pt x="16" y="44"/>
                      <a:pt x="15" y="47"/>
                    </a:cubicBezTo>
                    <a:cubicBezTo>
                      <a:pt x="14" y="48"/>
                      <a:pt x="14" y="50"/>
                      <a:pt x="14" y="52"/>
                    </a:cubicBezTo>
                    <a:cubicBezTo>
                      <a:pt x="14" y="52"/>
                      <a:pt x="13" y="53"/>
                      <a:pt x="13" y="54"/>
                    </a:cubicBezTo>
                    <a:cubicBezTo>
                      <a:pt x="12" y="55"/>
                      <a:pt x="12" y="56"/>
                      <a:pt x="12" y="57"/>
                    </a:cubicBezTo>
                    <a:cubicBezTo>
                      <a:pt x="12" y="57"/>
                      <a:pt x="12" y="57"/>
                      <a:pt x="12" y="58"/>
                    </a:cubicBezTo>
                    <a:cubicBezTo>
                      <a:pt x="12" y="58"/>
                      <a:pt x="11" y="59"/>
                      <a:pt x="10" y="61"/>
                    </a:cubicBezTo>
                    <a:cubicBezTo>
                      <a:pt x="8" y="61"/>
                      <a:pt x="8" y="61"/>
                      <a:pt x="8" y="61"/>
                    </a:cubicBezTo>
                    <a:cubicBezTo>
                      <a:pt x="7" y="59"/>
                      <a:pt x="7" y="58"/>
                      <a:pt x="7" y="58"/>
                    </a:cubicBezTo>
                    <a:cubicBezTo>
                      <a:pt x="7" y="55"/>
                      <a:pt x="8" y="50"/>
                      <a:pt x="12" y="41"/>
                    </a:cubicBezTo>
                    <a:cubicBezTo>
                      <a:pt x="13" y="38"/>
                      <a:pt x="15" y="34"/>
                      <a:pt x="16" y="30"/>
                    </a:cubicBezTo>
                    <a:cubicBezTo>
                      <a:pt x="17" y="29"/>
                      <a:pt x="18" y="27"/>
                      <a:pt x="19" y="24"/>
                    </a:cubicBezTo>
                    <a:cubicBezTo>
                      <a:pt x="20" y="22"/>
                      <a:pt x="20" y="21"/>
                      <a:pt x="21" y="20"/>
                    </a:cubicBezTo>
                    <a:cubicBezTo>
                      <a:pt x="21" y="19"/>
                      <a:pt x="22" y="17"/>
                      <a:pt x="23" y="14"/>
                    </a:cubicBezTo>
                    <a:cubicBezTo>
                      <a:pt x="23" y="14"/>
                      <a:pt x="23" y="14"/>
                      <a:pt x="23" y="14"/>
                    </a:cubicBezTo>
                    <a:cubicBezTo>
                      <a:pt x="23" y="13"/>
                      <a:pt x="23" y="13"/>
                      <a:pt x="23" y="13"/>
                    </a:cubicBezTo>
                    <a:cubicBezTo>
                      <a:pt x="23" y="12"/>
                      <a:pt x="23" y="12"/>
                      <a:pt x="23" y="12"/>
                    </a:cubicBezTo>
                    <a:cubicBezTo>
                      <a:pt x="23" y="12"/>
                      <a:pt x="23" y="12"/>
                      <a:pt x="23" y="12"/>
                    </a:cubicBezTo>
                    <a:cubicBezTo>
                      <a:pt x="23" y="12"/>
                      <a:pt x="22" y="12"/>
                      <a:pt x="19" y="13"/>
                    </a:cubicBezTo>
                    <a:cubicBezTo>
                      <a:pt x="16" y="15"/>
                      <a:pt x="15" y="15"/>
                      <a:pt x="14" y="15"/>
                    </a:cubicBezTo>
                    <a:cubicBezTo>
                      <a:pt x="14" y="15"/>
                      <a:pt x="13" y="15"/>
                      <a:pt x="11" y="16"/>
                    </a:cubicBezTo>
                    <a:cubicBezTo>
                      <a:pt x="9" y="16"/>
                      <a:pt x="8" y="16"/>
                      <a:pt x="7" y="16"/>
                    </a:cubicBezTo>
                    <a:cubicBezTo>
                      <a:pt x="5" y="16"/>
                      <a:pt x="3" y="14"/>
                      <a:pt x="2" y="11"/>
                    </a:cubicBezTo>
                    <a:cubicBezTo>
                      <a:pt x="0" y="8"/>
                      <a:pt x="0" y="6"/>
                      <a:pt x="0" y="3"/>
                    </a:cubicBezTo>
                    <a:cubicBezTo>
                      <a:pt x="0" y="3"/>
                      <a:pt x="0" y="2"/>
                      <a:pt x="1" y="0"/>
                    </a:cubicBezTo>
                    <a:cubicBezTo>
                      <a:pt x="3" y="0"/>
                      <a:pt x="3" y="0"/>
                      <a:pt x="3" y="0"/>
                    </a:cubicBezTo>
                    <a:cubicBezTo>
                      <a:pt x="5" y="8"/>
                      <a:pt x="7" y="12"/>
                      <a:pt x="11" y="12"/>
                    </a:cubicBezTo>
                    <a:cubicBezTo>
                      <a:pt x="13" y="12"/>
                      <a:pt x="17" y="10"/>
                      <a:pt x="21" y="7"/>
                    </a:cubicBezTo>
                    <a:cubicBezTo>
                      <a:pt x="27" y="3"/>
                      <a:pt x="27" y="3"/>
                      <a:pt x="27" y="3"/>
                    </a:cubicBezTo>
                    <a:cubicBezTo>
                      <a:pt x="29" y="3"/>
                      <a:pt x="30" y="4"/>
                      <a:pt x="30"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0"/>
              <p:cNvSpPr>
                <a:spLocks/>
              </p:cNvSpPr>
              <p:nvPr/>
            </p:nvSpPr>
            <p:spPr bwMode="auto">
              <a:xfrm>
                <a:off x="5356214" y="518878"/>
                <a:ext cx="226965" cy="153536"/>
              </a:xfrm>
              <a:custGeom>
                <a:avLst/>
                <a:gdLst>
                  <a:gd name="T0" fmla="*/ 43 w 43"/>
                  <a:gd name="T1" fmla="*/ 3 h 29"/>
                  <a:gd name="T2" fmla="*/ 37 w 43"/>
                  <a:gd name="T3" fmla="*/ 7 h 29"/>
                  <a:gd name="T4" fmla="*/ 32 w 43"/>
                  <a:gd name="T5" fmla="*/ 12 h 29"/>
                  <a:gd name="T6" fmla="*/ 11 w 43"/>
                  <a:gd name="T7" fmla="*/ 29 h 29"/>
                  <a:gd name="T8" fmla="*/ 8 w 43"/>
                  <a:gd name="T9" fmla="*/ 25 h 29"/>
                  <a:gd name="T10" fmla="*/ 5 w 43"/>
                  <a:gd name="T11" fmla="*/ 20 h 29"/>
                  <a:gd name="T12" fmla="*/ 3 w 43"/>
                  <a:gd name="T13" fmla="*/ 14 h 29"/>
                  <a:gd name="T14" fmla="*/ 0 w 43"/>
                  <a:gd name="T15" fmla="*/ 8 h 29"/>
                  <a:gd name="T16" fmla="*/ 0 w 43"/>
                  <a:gd name="T17" fmla="*/ 5 h 29"/>
                  <a:gd name="T18" fmla="*/ 2 w 43"/>
                  <a:gd name="T19" fmla="*/ 5 h 29"/>
                  <a:gd name="T20" fmla="*/ 2 w 43"/>
                  <a:gd name="T21" fmla="*/ 5 h 29"/>
                  <a:gd name="T22" fmla="*/ 8 w 43"/>
                  <a:gd name="T23" fmla="*/ 13 h 29"/>
                  <a:gd name="T24" fmla="*/ 13 w 43"/>
                  <a:gd name="T25" fmla="*/ 22 h 29"/>
                  <a:gd name="T26" fmla="*/ 22 w 43"/>
                  <a:gd name="T27" fmla="*/ 15 h 29"/>
                  <a:gd name="T28" fmla="*/ 31 w 43"/>
                  <a:gd name="T29" fmla="*/ 7 h 29"/>
                  <a:gd name="T30" fmla="*/ 40 w 43"/>
                  <a:gd name="T31" fmla="*/ 0 h 29"/>
                  <a:gd name="T32" fmla="*/ 43 w 43"/>
                  <a:gd name="T33" fmla="*/ 0 h 29"/>
                  <a:gd name="T34" fmla="*/ 43 w 43"/>
                  <a:gd name="T35" fmla="*/ 1 h 29"/>
                  <a:gd name="T36" fmla="*/ 43 w 43"/>
                  <a:gd name="T37"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29">
                    <a:moveTo>
                      <a:pt x="43" y="3"/>
                    </a:moveTo>
                    <a:cubicBezTo>
                      <a:pt x="42" y="4"/>
                      <a:pt x="39" y="5"/>
                      <a:pt x="37" y="7"/>
                    </a:cubicBezTo>
                    <a:cubicBezTo>
                      <a:pt x="36" y="7"/>
                      <a:pt x="35" y="9"/>
                      <a:pt x="32" y="12"/>
                    </a:cubicBezTo>
                    <a:cubicBezTo>
                      <a:pt x="21" y="23"/>
                      <a:pt x="14" y="29"/>
                      <a:pt x="11" y="29"/>
                    </a:cubicBezTo>
                    <a:cubicBezTo>
                      <a:pt x="11" y="29"/>
                      <a:pt x="10" y="27"/>
                      <a:pt x="8" y="25"/>
                    </a:cubicBezTo>
                    <a:cubicBezTo>
                      <a:pt x="7" y="22"/>
                      <a:pt x="6" y="21"/>
                      <a:pt x="5" y="20"/>
                    </a:cubicBezTo>
                    <a:cubicBezTo>
                      <a:pt x="5" y="19"/>
                      <a:pt x="4" y="17"/>
                      <a:pt x="3" y="14"/>
                    </a:cubicBezTo>
                    <a:cubicBezTo>
                      <a:pt x="3" y="12"/>
                      <a:pt x="2" y="10"/>
                      <a:pt x="0" y="8"/>
                    </a:cubicBezTo>
                    <a:cubicBezTo>
                      <a:pt x="0" y="5"/>
                      <a:pt x="0" y="5"/>
                      <a:pt x="0" y="5"/>
                    </a:cubicBezTo>
                    <a:cubicBezTo>
                      <a:pt x="1" y="5"/>
                      <a:pt x="2" y="5"/>
                      <a:pt x="2" y="5"/>
                    </a:cubicBezTo>
                    <a:cubicBezTo>
                      <a:pt x="2" y="5"/>
                      <a:pt x="2" y="5"/>
                      <a:pt x="2" y="5"/>
                    </a:cubicBezTo>
                    <a:cubicBezTo>
                      <a:pt x="2" y="5"/>
                      <a:pt x="4" y="8"/>
                      <a:pt x="8" y="13"/>
                    </a:cubicBezTo>
                    <a:cubicBezTo>
                      <a:pt x="11" y="19"/>
                      <a:pt x="13" y="22"/>
                      <a:pt x="13" y="22"/>
                    </a:cubicBezTo>
                    <a:cubicBezTo>
                      <a:pt x="14" y="22"/>
                      <a:pt x="17" y="20"/>
                      <a:pt x="22" y="15"/>
                    </a:cubicBezTo>
                    <a:cubicBezTo>
                      <a:pt x="27" y="10"/>
                      <a:pt x="30" y="7"/>
                      <a:pt x="31" y="7"/>
                    </a:cubicBezTo>
                    <a:cubicBezTo>
                      <a:pt x="34" y="5"/>
                      <a:pt x="37" y="2"/>
                      <a:pt x="40" y="0"/>
                    </a:cubicBezTo>
                    <a:cubicBezTo>
                      <a:pt x="43" y="0"/>
                      <a:pt x="43" y="0"/>
                      <a:pt x="43" y="0"/>
                    </a:cubicBezTo>
                    <a:cubicBezTo>
                      <a:pt x="43" y="1"/>
                      <a:pt x="43" y="1"/>
                      <a:pt x="43" y="1"/>
                    </a:cubicBezTo>
                    <a:lnTo>
                      <a:pt x="4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61"/>
              <p:cNvSpPr>
                <a:spLocks/>
              </p:cNvSpPr>
              <p:nvPr/>
            </p:nvSpPr>
            <p:spPr bwMode="auto">
              <a:xfrm>
                <a:off x="5592080" y="561155"/>
                <a:ext cx="184688" cy="111258"/>
              </a:xfrm>
              <a:custGeom>
                <a:avLst/>
                <a:gdLst>
                  <a:gd name="T0" fmla="*/ 35 w 35"/>
                  <a:gd name="T1" fmla="*/ 20 h 21"/>
                  <a:gd name="T2" fmla="*/ 33 w 35"/>
                  <a:gd name="T3" fmla="*/ 21 h 21"/>
                  <a:gd name="T4" fmla="*/ 29 w 35"/>
                  <a:gd name="T5" fmla="*/ 17 h 21"/>
                  <a:gd name="T6" fmla="*/ 25 w 35"/>
                  <a:gd name="T7" fmla="*/ 14 h 21"/>
                  <a:gd name="T8" fmla="*/ 17 w 35"/>
                  <a:gd name="T9" fmla="*/ 17 h 21"/>
                  <a:gd name="T10" fmla="*/ 6 w 35"/>
                  <a:gd name="T11" fmla="*/ 20 h 21"/>
                  <a:gd name="T12" fmla="*/ 2 w 35"/>
                  <a:gd name="T13" fmla="*/ 18 h 21"/>
                  <a:gd name="T14" fmla="*/ 0 w 35"/>
                  <a:gd name="T15" fmla="*/ 15 h 21"/>
                  <a:gd name="T16" fmla="*/ 9 w 35"/>
                  <a:gd name="T17" fmla="*/ 5 h 21"/>
                  <a:gd name="T18" fmla="*/ 22 w 35"/>
                  <a:gd name="T19" fmla="*/ 0 h 21"/>
                  <a:gd name="T20" fmla="*/ 25 w 35"/>
                  <a:gd name="T21" fmla="*/ 2 h 21"/>
                  <a:gd name="T22" fmla="*/ 25 w 35"/>
                  <a:gd name="T23" fmla="*/ 4 h 21"/>
                  <a:gd name="T24" fmla="*/ 23 w 35"/>
                  <a:gd name="T25" fmla="*/ 5 h 21"/>
                  <a:gd name="T26" fmla="*/ 22 w 35"/>
                  <a:gd name="T27" fmla="*/ 4 h 21"/>
                  <a:gd name="T28" fmla="*/ 21 w 35"/>
                  <a:gd name="T29" fmla="*/ 4 h 21"/>
                  <a:gd name="T30" fmla="*/ 14 w 35"/>
                  <a:gd name="T31" fmla="*/ 7 h 21"/>
                  <a:gd name="T32" fmla="*/ 7 w 35"/>
                  <a:gd name="T33" fmla="*/ 11 h 21"/>
                  <a:gd name="T34" fmla="*/ 5 w 35"/>
                  <a:gd name="T35" fmla="*/ 14 h 21"/>
                  <a:gd name="T36" fmla="*/ 8 w 35"/>
                  <a:gd name="T37" fmla="*/ 16 h 21"/>
                  <a:gd name="T38" fmla="*/ 17 w 35"/>
                  <a:gd name="T39" fmla="*/ 13 h 21"/>
                  <a:gd name="T40" fmla="*/ 27 w 35"/>
                  <a:gd name="T41" fmla="*/ 10 h 21"/>
                  <a:gd name="T42" fmla="*/ 30 w 35"/>
                  <a:gd name="T43" fmla="*/ 11 h 21"/>
                  <a:gd name="T44" fmla="*/ 32 w 35"/>
                  <a:gd name="T45" fmla="*/ 14 h 21"/>
                  <a:gd name="T46" fmla="*/ 35 w 35"/>
                  <a:gd name="T47" fmla="*/ 18 h 21"/>
                  <a:gd name="T48" fmla="*/ 35 w 35"/>
                  <a:gd name="T49"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21">
                    <a:moveTo>
                      <a:pt x="35" y="20"/>
                    </a:moveTo>
                    <a:cubicBezTo>
                      <a:pt x="34" y="21"/>
                      <a:pt x="34" y="21"/>
                      <a:pt x="33" y="21"/>
                    </a:cubicBezTo>
                    <a:cubicBezTo>
                      <a:pt x="33" y="21"/>
                      <a:pt x="32" y="20"/>
                      <a:pt x="29" y="17"/>
                    </a:cubicBezTo>
                    <a:cubicBezTo>
                      <a:pt x="27" y="15"/>
                      <a:pt x="25" y="14"/>
                      <a:pt x="25" y="14"/>
                    </a:cubicBezTo>
                    <a:cubicBezTo>
                      <a:pt x="25" y="14"/>
                      <a:pt x="22" y="15"/>
                      <a:pt x="17" y="17"/>
                    </a:cubicBezTo>
                    <a:cubicBezTo>
                      <a:pt x="11" y="19"/>
                      <a:pt x="8" y="20"/>
                      <a:pt x="6" y="20"/>
                    </a:cubicBezTo>
                    <a:cubicBezTo>
                      <a:pt x="5" y="20"/>
                      <a:pt x="3" y="19"/>
                      <a:pt x="2" y="18"/>
                    </a:cubicBezTo>
                    <a:cubicBezTo>
                      <a:pt x="0" y="17"/>
                      <a:pt x="0" y="16"/>
                      <a:pt x="0" y="15"/>
                    </a:cubicBezTo>
                    <a:cubicBezTo>
                      <a:pt x="0" y="12"/>
                      <a:pt x="3" y="9"/>
                      <a:pt x="9" y="5"/>
                    </a:cubicBezTo>
                    <a:cubicBezTo>
                      <a:pt x="14" y="2"/>
                      <a:pt x="19" y="0"/>
                      <a:pt x="22" y="0"/>
                    </a:cubicBezTo>
                    <a:cubicBezTo>
                      <a:pt x="23" y="0"/>
                      <a:pt x="24" y="1"/>
                      <a:pt x="25" y="2"/>
                    </a:cubicBezTo>
                    <a:cubicBezTo>
                      <a:pt x="25" y="4"/>
                      <a:pt x="25" y="4"/>
                      <a:pt x="25" y="4"/>
                    </a:cubicBezTo>
                    <a:cubicBezTo>
                      <a:pt x="24" y="4"/>
                      <a:pt x="24" y="5"/>
                      <a:pt x="23" y="5"/>
                    </a:cubicBezTo>
                    <a:cubicBezTo>
                      <a:pt x="23" y="5"/>
                      <a:pt x="23" y="5"/>
                      <a:pt x="22" y="4"/>
                    </a:cubicBezTo>
                    <a:cubicBezTo>
                      <a:pt x="21" y="4"/>
                      <a:pt x="21" y="4"/>
                      <a:pt x="21" y="4"/>
                    </a:cubicBezTo>
                    <a:cubicBezTo>
                      <a:pt x="20" y="4"/>
                      <a:pt x="17" y="5"/>
                      <a:pt x="14" y="7"/>
                    </a:cubicBezTo>
                    <a:cubicBezTo>
                      <a:pt x="11" y="9"/>
                      <a:pt x="8" y="10"/>
                      <a:pt x="7" y="11"/>
                    </a:cubicBezTo>
                    <a:cubicBezTo>
                      <a:pt x="6" y="12"/>
                      <a:pt x="5" y="13"/>
                      <a:pt x="5" y="14"/>
                    </a:cubicBezTo>
                    <a:cubicBezTo>
                      <a:pt x="6" y="15"/>
                      <a:pt x="7" y="16"/>
                      <a:pt x="8" y="16"/>
                    </a:cubicBezTo>
                    <a:cubicBezTo>
                      <a:pt x="9" y="16"/>
                      <a:pt x="12" y="15"/>
                      <a:pt x="17" y="13"/>
                    </a:cubicBezTo>
                    <a:cubicBezTo>
                      <a:pt x="22" y="11"/>
                      <a:pt x="25" y="10"/>
                      <a:pt x="27" y="10"/>
                    </a:cubicBezTo>
                    <a:cubicBezTo>
                      <a:pt x="28" y="10"/>
                      <a:pt x="29" y="10"/>
                      <a:pt x="30" y="11"/>
                    </a:cubicBezTo>
                    <a:cubicBezTo>
                      <a:pt x="30" y="11"/>
                      <a:pt x="31" y="12"/>
                      <a:pt x="32" y="14"/>
                    </a:cubicBezTo>
                    <a:cubicBezTo>
                      <a:pt x="33" y="16"/>
                      <a:pt x="34" y="17"/>
                      <a:pt x="35" y="18"/>
                    </a:cubicBezTo>
                    <a:lnTo>
                      <a:pt x="35"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62"/>
              <p:cNvSpPr>
                <a:spLocks/>
              </p:cNvSpPr>
              <p:nvPr/>
            </p:nvSpPr>
            <p:spPr bwMode="auto">
              <a:xfrm>
                <a:off x="5814595" y="314164"/>
                <a:ext cx="35602" cy="353800"/>
              </a:xfrm>
              <a:custGeom>
                <a:avLst/>
                <a:gdLst>
                  <a:gd name="T0" fmla="*/ 7 w 7"/>
                  <a:gd name="T1" fmla="*/ 4 h 67"/>
                  <a:gd name="T2" fmla="*/ 4 w 7"/>
                  <a:gd name="T3" fmla="*/ 50 h 67"/>
                  <a:gd name="T4" fmla="*/ 4 w 7"/>
                  <a:gd name="T5" fmla="*/ 51 h 67"/>
                  <a:gd name="T6" fmla="*/ 4 w 7"/>
                  <a:gd name="T7" fmla="*/ 53 h 67"/>
                  <a:gd name="T8" fmla="*/ 6 w 7"/>
                  <a:gd name="T9" fmla="*/ 67 h 67"/>
                  <a:gd name="T10" fmla="*/ 5 w 7"/>
                  <a:gd name="T11" fmla="*/ 67 h 67"/>
                  <a:gd name="T12" fmla="*/ 5 w 7"/>
                  <a:gd name="T13" fmla="*/ 67 h 67"/>
                  <a:gd name="T14" fmla="*/ 0 w 7"/>
                  <a:gd name="T15" fmla="*/ 58 h 67"/>
                  <a:gd name="T16" fmla="*/ 0 w 7"/>
                  <a:gd name="T17" fmla="*/ 58 h 67"/>
                  <a:gd name="T18" fmla="*/ 0 w 7"/>
                  <a:gd name="T19" fmla="*/ 51 h 67"/>
                  <a:gd name="T20" fmla="*/ 0 w 7"/>
                  <a:gd name="T21" fmla="*/ 36 h 67"/>
                  <a:gd name="T22" fmla="*/ 1 w 7"/>
                  <a:gd name="T23" fmla="*/ 25 h 67"/>
                  <a:gd name="T24" fmla="*/ 2 w 7"/>
                  <a:gd name="T25" fmla="*/ 14 h 67"/>
                  <a:gd name="T26" fmla="*/ 3 w 7"/>
                  <a:gd name="T27" fmla="*/ 0 h 67"/>
                  <a:gd name="T28" fmla="*/ 4 w 7"/>
                  <a:gd name="T29" fmla="*/ 0 h 67"/>
                  <a:gd name="T30" fmla="*/ 4 w 7"/>
                  <a:gd name="T31" fmla="*/ 0 h 67"/>
                  <a:gd name="T32" fmla="*/ 6 w 7"/>
                  <a:gd name="T33" fmla="*/ 1 h 67"/>
                  <a:gd name="T34" fmla="*/ 7 w 7"/>
                  <a:gd name="T35" fmla="*/ 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67">
                    <a:moveTo>
                      <a:pt x="7" y="4"/>
                    </a:moveTo>
                    <a:cubicBezTo>
                      <a:pt x="4" y="50"/>
                      <a:pt x="4" y="50"/>
                      <a:pt x="4" y="50"/>
                    </a:cubicBezTo>
                    <a:cubicBezTo>
                      <a:pt x="4" y="51"/>
                      <a:pt x="4" y="51"/>
                      <a:pt x="4" y="51"/>
                    </a:cubicBezTo>
                    <a:cubicBezTo>
                      <a:pt x="4" y="52"/>
                      <a:pt x="4" y="53"/>
                      <a:pt x="4" y="53"/>
                    </a:cubicBezTo>
                    <a:cubicBezTo>
                      <a:pt x="5" y="56"/>
                      <a:pt x="5" y="60"/>
                      <a:pt x="6" y="67"/>
                    </a:cubicBezTo>
                    <a:cubicBezTo>
                      <a:pt x="6" y="67"/>
                      <a:pt x="6" y="67"/>
                      <a:pt x="5" y="67"/>
                    </a:cubicBezTo>
                    <a:cubicBezTo>
                      <a:pt x="5" y="67"/>
                      <a:pt x="5" y="67"/>
                      <a:pt x="5" y="67"/>
                    </a:cubicBezTo>
                    <a:cubicBezTo>
                      <a:pt x="2" y="67"/>
                      <a:pt x="0" y="64"/>
                      <a:pt x="0" y="58"/>
                    </a:cubicBezTo>
                    <a:cubicBezTo>
                      <a:pt x="0" y="58"/>
                      <a:pt x="0" y="58"/>
                      <a:pt x="0" y="58"/>
                    </a:cubicBezTo>
                    <a:cubicBezTo>
                      <a:pt x="0" y="57"/>
                      <a:pt x="0" y="54"/>
                      <a:pt x="0" y="51"/>
                    </a:cubicBezTo>
                    <a:cubicBezTo>
                      <a:pt x="0" y="46"/>
                      <a:pt x="0" y="41"/>
                      <a:pt x="0" y="36"/>
                    </a:cubicBezTo>
                    <a:cubicBezTo>
                      <a:pt x="0" y="34"/>
                      <a:pt x="1" y="30"/>
                      <a:pt x="1" y="25"/>
                    </a:cubicBezTo>
                    <a:cubicBezTo>
                      <a:pt x="2" y="20"/>
                      <a:pt x="2" y="17"/>
                      <a:pt x="2" y="14"/>
                    </a:cubicBezTo>
                    <a:cubicBezTo>
                      <a:pt x="2" y="7"/>
                      <a:pt x="2" y="2"/>
                      <a:pt x="3" y="0"/>
                    </a:cubicBezTo>
                    <a:cubicBezTo>
                      <a:pt x="4" y="0"/>
                      <a:pt x="4" y="0"/>
                      <a:pt x="4" y="0"/>
                    </a:cubicBezTo>
                    <a:cubicBezTo>
                      <a:pt x="4" y="0"/>
                      <a:pt x="4" y="0"/>
                      <a:pt x="4" y="0"/>
                    </a:cubicBezTo>
                    <a:cubicBezTo>
                      <a:pt x="5" y="0"/>
                      <a:pt x="6" y="0"/>
                      <a:pt x="6" y="1"/>
                    </a:cubicBezTo>
                    <a:cubicBezTo>
                      <a:pt x="6" y="2"/>
                      <a:pt x="6" y="2"/>
                      <a:pt x="7"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63"/>
              <p:cNvSpPr>
                <a:spLocks noEditPoints="1"/>
              </p:cNvSpPr>
              <p:nvPr/>
            </p:nvSpPr>
            <p:spPr bwMode="auto">
              <a:xfrm>
                <a:off x="5903601" y="467699"/>
                <a:ext cx="42279" cy="200264"/>
              </a:xfrm>
              <a:custGeom>
                <a:avLst/>
                <a:gdLst>
                  <a:gd name="T0" fmla="*/ 4 w 8"/>
                  <a:gd name="T1" fmla="*/ 30 h 38"/>
                  <a:gd name="T2" fmla="*/ 4 w 8"/>
                  <a:gd name="T3" fmla="*/ 37 h 38"/>
                  <a:gd name="T4" fmla="*/ 0 w 8"/>
                  <a:gd name="T5" fmla="*/ 38 h 38"/>
                  <a:gd name="T6" fmla="*/ 0 w 8"/>
                  <a:gd name="T7" fmla="*/ 34 h 38"/>
                  <a:gd name="T8" fmla="*/ 3 w 8"/>
                  <a:gd name="T9" fmla="*/ 19 h 38"/>
                  <a:gd name="T10" fmla="*/ 5 w 8"/>
                  <a:gd name="T11" fmla="*/ 21 h 38"/>
                  <a:gd name="T12" fmla="*/ 5 w 8"/>
                  <a:gd name="T13" fmla="*/ 21 h 38"/>
                  <a:gd name="T14" fmla="*/ 5 w 8"/>
                  <a:gd name="T15" fmla="*/ 22 h 38"/>
                  <a:gd name="T16" fmla="*/ 4 w 8"/>
                  <a:gd name="T17" fmla="*/ 30 h 38"/>
                  <a:gd name="T18" fmla="*/ 8 w 8"/>
                  <a:gd name="T19" fmla="*/ 2 h 38"/>
                  <a:gd name="T20" fmla="*/ 8 w 8"/>
                  <a:gd name="T21" fmla="*/ 2 h 38"/>
                  <a:gd name="T22" fmla="*/ 5 w 8"/>
                  <a:gd name="T23" fmla="*/ 6 h 38"/>
                  <a:gd name="T24" fmla="*/ 1 w 8"/>
                  <a:gd name="T25" fmla="*/ 3 h 38"/>
                  <a:gd name="T26" fmla="*/ 3 w 8"/>
                  <a:gd name="T27" fmla="*/ 0 h 38"/>
                  <a:gd name="T28" fmla="*/ 8 w 8"/>
                  <a:gd name="T2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38">
                    <a:moveTo>
                      <a:pt x="4" y="30"/>
                    </a:moveTo>
                    <a:cubicBezTo>
                      <a:pt x="4" y="34"/>
                      <a:pt x="4" y="37"/>
                      <a:pt x="4" y="37"/>
                    </a:cubicBezTo>
                    <a:cubicBezTo>
                      <a:pt x="2" y="38"/>
                      <a:pt x="1" y="38"/>
                      <a:pt x="0" y="38"/>
                    </a:cubicBezTo>
                    <a:cubicBezTo>
                      <a:pt x="0" y="37"/>
                      <a:pt x="0" y="36"/>
                      <a:pt x="0" y="34"/>
                    </a:cubicBezTo>
                    <a:cubicBezTo>
                      <a:pt x="0" y="25"/>
                      <a:pt x="1" y="20"/>
                      <a:pt x="3" y="19"/>
                    </a:cubicBezTo>
                    <a:cubicBezTo>
                      <a:pt x="4" y="20"/>
                      <a:pt x="5" y="20"/>
                      <a:pt x="5" y="21"/>
                    </a:cubicBezTo>
                    <a:cubicBezTo>
                      <a:pt x="5" y="21"/>
                      <a:pt x="5" y="21"/>
                      <a:pt x="5" y="21"/>
                    </a:cubicBezTo>
                    <a:cubicBezTo>
                      <a:pt x="5" y="21"/>
                      <a:pt x="5" y="21"/>
                      <a:pt x="5" y="22"/>
                    </a:cubicBezTo>
                    <a:cubicBezTo>
                      <a:pt x="5" y="23"/>
                      <a:pt x="4" y="26"/>
                      <a:pt x="4" y="30"/>
                    </a:cubicBezTo>
                    <a:close/>
                    <a:moveTo>
                      <a:pt x="8" y="2"/>
                    </a:moveTo>
                    <a:cubicBezTo>
                      <a:pt x="8" y="2"/>
                      <a:pt x="8" y="2"/>
                      <a:pt x="8" y="2"/>
                    </a:cubicBezTo>
                    <a:cubicBezTo>
                      <a:pt x="8" y="3"/>
                      <a:pt x="7" y="4"/>
                      <a:pt x="5" y="6"/>
                    </a:cubicBezTo>
                    <a:cubicBezTo>
                      <a:pt x="4" y="6"/>
                      <a:pt x="3" y="5"/>
                      <a:pt x="1" y="3"/>
                    </a:cubicBezTo>
                    <a:cubicBezTo>
                      <a:pt x="2" y="1"/>
                      <a:pt x="2" y="0"/>
                      <a:pt x="3" y="0"/>
                    </a:cubicBezTo>
                    <a:cubicBezTo>
                      <a:pt x="4" y="0"/>
                      <a:pt x="6" y="1"/>
                      <a:pt x="8"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4"/>
              <p:cNvSpPr>
                <a:spLocks/>
              </p:cNvSpPr>
              <p:nvPr/>
            </p:nvSpPr>
            <p:spPr bwMode="auto">
              <a:xfrm>
                <a:off x="5965905" y="303037"/>
                <a:ext cx="231416" cy="364925"/>
              </a:xfrm>
              <a:custGeom>
                <a:avLst/>
                <a:gdLst>
                  <a:gd name="T0" fmla="*/ 44 w 44"/>
                  <a:gd name="T1" fmla="*/ 47 h 69"/>
                  <a:gd name="T2" fmla="*/ 29 w 44"/>
                  <a:gd name="T3" fmla="*/ 52 h 69"/>
                  <a:gd name="T4" fmla="*/ 17 w 44"/>
                  <a:gd name="T5" fmla="*/ 56 h 69"/>
                  <a:gd name="T6" fmla="*/ 6 w 44"/>
                  <a:gd name="T7" fmla="*/ 62 h 69"/>
                  <a:gd name="T8" fmla="*/ 7 w 44"/>
                  <a:gd name="T9" fmla="*/ 63 h 69"/>
                  <a:gd name="T10" fmla="*/ 15 w 44"/>
                  <a:gd name="T11" fmla="*/ 64 h 69"/>
                  <a:gd name="T12" fmla="*/ 25 w 44"/>
                  <a:gd name="T13" fmla="*/ 63 h 69"/>
                  <a:gd name="T14" fmla="*/ 44 w 44"/>
                  <a:gd name="T15" fmla="*/ 58 h 69"/>
                  <a:gd name="T16" fmla="*/ 42 w 44"/>
                  <a:gd name="T17" fmla="*/ 61 h 69"/>
                  <a:gd name="T18" fmla="*/ 30 w 44"/>
                  <a:gd name="T19" fmla="*/ 65 h 69"/>
                  <a:gd name="T20" fmla="*/ 18 w 44"/>
                  <a:gd name="T21" fmla="*/ 68 h 69"/>
                  <a:gd name="T22" fmla="*/ 15 w 44"/>
                  <a:gd name="T23" fmla="*/ 68 h 69"/>
                  <a:gd name="T24" fmla="*/ 11 w 44"/>
                  <a:gd name="T25" fmla="*/ 69 h 69"/>
                  <a:gd name="T26" fmla="*/ 5 w 44"/>
                  <a:gd name="T27" fmla="*/ 67 h 69"/>
                  <a:gd name="T28" fmla="*/ 0 w 44"/>
                  <a:gd name="T29" fmla="*/ 63 h 69"/>
                  <a:gd name="T30" fmla="*/ 2 w 44"/>
                  <a:gd name="T31" fmla="*/ 58 h 69"/>
                  <a:gd name="T32" fmla="*/ 7 w 44"/>
                  <a:gd name="T33" fmla="*/ 56 h 69"/>
                  <a:gd name="T34" fmla="*/ 22 w 44"/>
                  <a:gd name="T35" fmla="*/ 51 h 69"/>
                  <a:gd name="T36" fmla="*/ 27 w 44"/>
                  <a:gd name="T37" fmla="*/ 49 h 69"/>
                  <a:gd name="T38" fmla="*/ 32 w 44"/>
                  <a:gd name="T39" fmla="*/ 47 h 69"/>
                  <a:gd name="T40" fmla="*/ 36 w 44"/>
                  <a:gd name="T41" fmla="*/ 46 h 69"/>
                  <a:gd name="T42" fmla="*/ 40 w 44"/>
                  <a:gd name="T43" fmla="*/ 44 h 69"/>
                  <a:gd name="T44" fmla="*/ 39 w 44"/>
                  <a:gd name="T45" fmla="*/ 12 h 69"/>
                  <a:gd name="T46" fmla="*/ 41 w 44"/>
                  <a:gd name="T47" fmla="*/ 0 h 69"/>
                  <a:gd name="T48" fmla="*/ 43 w 44"/>
                  <a:gd name="T49" fmla="*/ 1 h 69"/>
                  <a:gd name="T50" fmla="*/ 43 w 44"/>
                  <a:gd name="T51" fmla="*/ 5 h 69"/>
                  <a:gd name="T52" fmla="*/ 43 w 44"/>
                  <a:gd name="T53" fmla="*/ 4 h 69"/>
                  <a:gd name="T54" fmla="*/ 43 w 44"/>
                  <a:gd name="T55" fmla="*/ 13 h 69"/>
                  <a:gd name="T56" fmla="*/ 43 w 44"/>
                  <a:gd name="T57" fmla="*/ 38 h 69"/>
                  <a:gd name="T58" fmla="*/ 44 w 44"/>
                  <a:gd name="T59" fmla="*/ 4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69">
                    <a:moveTo>
                      <a:pt x="44" y="47"/>
                    </a:moveTo>
                    <a:cubicBezTo>
                      <a:pt x="41" y="48"/>
                      <a:pt x="36" y="50"/>
                      <a:pt x="29" y="52"/>
                    </a:cubicBezTo>
                    <a:cubicBezTo>
                      <a:pt x="22" y="55"/>
                      <a:pt x="18" y="56"/>
                      <a:pt x="17" y="56"/>
                    </a:cubicBezTo>
                    <a:cubicBezTo>
                      <a:pt x="11" y="59"/>
                      <a:pt x="7" y="60"/>
                      <a:pt x="6" y="62"/>
                    </a:cubicBezTo>
                    <a:cubicBezTo>
                      <a:pt x="6" y="63"/>
                      <a:pt x="7" y="63"/>
                      <a:pt x="7" y="63"/>
                    </a:cubicBezTo>
                    <a:cubicBezTo>
                      <a:pt x="8" y="64"/>
                      <a:pt x="11" y="64"/>
                      <a:pt x="15" y="64"/>
                    </a:cubicBezTo>
                    <a:cubicBezTo>
                      <a:pt x="16" y="64"/>
                      <a:pt x="20" y="64"/>
                      <a:pt x="25" y="63"/>
                    </a:cubicBezTo>
                    <a:cubicBezTo>
                      <a:pt x="32" y="61"/>
                      <a:pt x="38" y="60"/>
                      <a:pt x="44" y="58"/>
                    </a:cubicBezTo>
                    <a:cubicBezTo>
                      <a:pt x="43" y="60"/>
                      <a:pt x="43" y="61"/>
                      <a:pt x="42" y="61"/>
                    </a:cubicBezTo>
                    <a:cubicBezTo>
                      <a:pt x="41" y="62"/>
                      <a:pt x="37" y="63"/>
                      <a:pt x="30" y="65"/>
                    </a:cubicBezTo>
                    <a:cubicBezTo>
                      <a:pt x="23" y="67"/>
                      <a:pt x="19" y="68"/>
                      <a:pt x="18" y="68"/>
                    </a:cubicBezTo>
                    <a:cubicBezTo>
                      <a:pt x="18" y="68"/>
                      <a:pt x="17" y="68"/>
                      <a:pt x="15" y="68"/>
                    </a:cubicBezTo>
                    <a:cubicBezTo>
                      <a:pt x="13" y="69"/>
                      <a:pt x="12" y="69"/>
                      <a:pt x="11" y="69"/>
                    </a:cubicBezTo>
                    <a:cubicBezTo>
                      <a:pt x="9" y="69"/>
                      <a:pt x="7" y="68"/>
                      <a:pt x="5" y="67"/>
                    </a:cubicBezTo>
                    <a:cubicBezTo>
                      <a:pt x="2" y="66"/>
                      <a:pt x="0" y="65"/>
                      <a:pt x="0" y="63"/>
                    </a:cubicBezTo>
                    <a:cubicBezTo>
                      <a:pt x="0" y="61"/>
                      <a:pt x="1" y="59"/>
                      <a:pt x="2" y="58"/>
                    </a:cubicBezTo>
                    <a:cubicBezTo>
                      <a:pt x="2" y="58"/>
                      <a:pt x="4" y="58"/>
                      <a:pt x="7" y="56"/>
                    </a:cubicBezTo>
                    <a:cubicBezTo>
                      <a:pt x="13" y="54"/>
                      <a:pt x="18" y="52"/>
                      <a:pt x="22" y="51"/>
                    </a:cubicBezTo>
                    <a:cubicBezTo>
                      <a:pt x="23" y="51"/>
                      <a:pt x="25" y="50"/>
                      <a:pt x="27" y="49"/>
                    </a:cubicBezTo>
                    <a:cubicBezTo>
                      <a:pt x="29" y="48"/>
                      <a:pt x="31" y="47"/>
                      <a:pt x="32" y="47"/>
                    </a:cubicBezTo>
                    <a:cubicBezTo>
                      <a:pt x="36" y="46"/>
                      <a:pt x="36" y="46"/>
                      <a:pt x="36" y="46"/>
                    </a:cubicBezTo>
                    <a:cubicBezTo>
                      <a:pt x="38" y="46"/>
                      <a:pt x="39" y="45"/>
                      <a:pt x="40" y="44"/>
                    </a:cubicBezTo>
                    <a:cubicBezTo>
                      <a:pt x="39" y="35"/>
                      <a:pt x="39" y="24"/>
                      <a:pt x="39" y="12"/>
                    </a:cubicBezTo>
                    <a:cubicBezTo>
                      <a:pt x="39" y="4"/>
                      <a:pt x="40" y="0"/>
                      <a:pt x="41" y="0"/>
                    </a:cubicBezTo>
                    <a:cubicBezTo>
                      <a:pt x="42" y="0"/>
                      <a:pt x="42" y="1"/>
                      <a:pt x="43" y="1"/>
                    </a:cubicBezTo>
                    <a:cubicBezTo>
                      <a:pt x="43" y="2"/>
                      <a:pt x="43" y="3"/>
                      <a:pt x="43" y="5"/>
                    </a:cubicBezTo>
                    <a:cubicBezTo>
                      <a:pt x="43" y="4"/>
                      <a:pt x="43" y="4"/>
                      <a:pt x="43" y="4"/>
                    </a:cubicBezTo>
                    <a:cubicBezTo>
                      <a:pt x="43" y="4"/>
                      <a:pt x="43" y="7"/>
                      <a:pt x="43" y="13"/>
                    </a:cubicBezTo>
                    <a:cubicBezTo>
                      <a:pt x="43" y="38"/>
                      <a:pt x="43" y="38"/>
                      <a:pt x="43" y="38"/>
                    </a:cubicBezTo>
                    <a:cubicBezTo>
                      <a:pt x="43" y="41"/>
                      <a:pt x="44" y="44"/>
                      <a:pt x="44" y="4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5"/>
              <p:cNvSpPr>
                <a:spLocks/>
              </p:cNvSpPr>
              <p:nvPr/>
            </p:nvSpPr>
            <p:spPr bwMode="auto">
              <a:xfrm>
                <a:off x="6397584" y="556705"/>
                <a:ext cx="289269" cy="120158"/>
              </a:xfrm>
              <a:custGeom>
                <a:avLst/>
                <a:gdLst>
                  <a:gd name="T0" fmla="*/ 55 w 55"/>
                  <a:gd name="T1" fmla="*/ 7 h 23"/>
                  <a:gd name="T2" fmla="*/ 55 w 55"/>
                  <a:gd name="T3" fmla="*/ 14 h 23"/>
                  <a:gd name="T4" fmla="*/ 55 w 55"/>
                  <a:gd name="T5" fmla="*/ 22 h 23"/>
                  <a:gd name="T6" fmla="*/ 53 w 55"/>
                  <a:gd name="T7" fmla="*/ 23 h 23"/>
                  <a:gd name="T8" fmla="*/ 50 w 55"/>
                  <a:gd name="T9" fmla="*/ 16 h 23"/>
                  <a:gd name="T10" fmla="*/ 50 w 55"/>
                  <a:gd name="T11" fmla="*/ 12 h 23"/>
                  <a:gd name="T12" fmla="*/ 51 w 55"/>
                  <a:gd name="T13" fmla="*/ 9 h 23"/>
                  <a:gd name="T14" fmla="*/ 50 w 55"/>
                  <a:gd name="T15" fmla="*/ 5 h 23"/>
                  <a:gd name="T16" fmla="*/ 49 w 55"/>
                  <a:gd name="T17" fmla="*/ 5 h 23"/>
                  <a:gd name="T18" fmla="*/ 36 w 55"/>
                  <a:gd name="T19" fmla="*/ 12 h 23"/>
                  <a:gd name="T20" fmla="*/ 25 w 55"/>
                  <a:gd name="T21" fmla="*/ 19 h 23"/>
                  <a:gd name="T22" fmla="*/ 21 w 55"/>
                  <a:gd name="T23" fmla="*/ 17 h 23"/>
                  <a:gd name="T24" fmla="*/ 21 w 55"/>
                  <a:gd name="T25" fmla="*/ 16 h 23"/>
                  <a:gd name="T26" fmla="*/ 21 w 55"/>
                  <a:gd name="T27" fmla="*/ 13 h 23"/>
                  <a:gd name="T28" fmla="*/ 21 w 55"/>
                  <a:gd name="T29" fmla="*/ 10 h 23"/>
                  <a:gd name="T30" fmla="*/ 20 w 55"/>
                  <a:gd name="T31" fmla="*/ 6 h 23"/>
                  <a:gd name="T32" fmla="*/ 19 w 55"/>
                  <a:gd name="T33" fmla="*/ 6 h 23"/>
                  <a:gd name="T34" fmla="*/ 3 w 55"/>
                  <a:gd name="T35" fmla="*/ 19 h 23"/>
                  <a:gd name="T36" fmla="*/ 1 w 55"/>
                  <a:gd name="T37" fmla="*/ 19 h 23"/>
                  <a:gd name="T38" fmla="*/ 0 w 55"/>
                  <a:gd name="T39" fmla="*/ 17 h 23"/>
                  <a:gd name="T40" fmla="*/ 4 w 55"/>
                  <a:gd name="T41" fmla="*/ 13 h 23"/>
                  <a:gd name="T42" fmla="*/ 13 w 55"/>
                  <a:gd name="T43" fmla="*/ 5 h 23"/>
                  <a:gd name="T44" fmla="*/ 22 w 55"/>
                  <a:gd name="T45" fmla="*/ 0 h 23"/>
                  <a:gd name="T46" fmla="*/ 26 w 55"/>
                  <a:gd name="T47" fmla="*/ 8 h 23"/>
                  <a:gd name="T48" fmla="*/ 25 w 55"/>
                  <a:gd name="T49" fmla="*/ 10 h 23"/>
                  <a:gd name="T50" fmla="*/ 25 w 55"/>
                  <a:gd name="T51" fmla="*/ 13 h 23"/>
                  <a:gd name="T52" fmla="*/ 27 w 55"/>
                  <a:gd name="T53" fmla="*/ 13 h 23"/>
                  <a:gd name="T54" fmla="*/ 27 w 55"/>
                  <a:gd name="T55" fmla="*/ 13 h 23"/>
                  <a:gd name="T56" fmla="*/ 39 w 55"/>
                  <a:gd name="T57" fmla="*/ 6 h 23"/>
                  <a:gd name="T58" fmla="*/ 42 w 55"/>
                  <a:gd name="T59" fmla="*/ 4 h 23"/>
                  <a:gd name="T60" fmla="*/ 52 w 55"/>
                  <a:gd name="T61" fmla="*/ 1 h 23"/>
                  <a:gd name="T62" fmla="*/ 55 w 55"/>
                  <a:gd name="T63"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23">
                    <a:moveTo>
                      <a:pt x="55" y="7"/>
                    </a:moveTo>
                    <a:cubicBezTo>
                      <a:pt x="55" y="8"/>
                      <a:pt x="55" y="11"/>
                      <a:pt x="55" y="14"/>
                    </a:cubicBezTo>
                    <a:cubicBezTo>
                      <a:pt x="55" y="18"/>
                      <a:pt x="55" y="21"/>
                      <a:pt x="55" y="22"/>
                    </a:cubicBezTo>
                    <a:cubicBezTo>
                      <a:pt x="54" y="22"/>
                      <a:pt x="53" y="22"/>
                      <a:pt x="53" y="23"/>
                    </a:cubicBezTo>
                    <a:cubicBezTo>
                      <a:pt x="51" y="21"/>
                      <a:pt x="50" y="19"/>
                      <a:pt x="50" y="16"/>
                    </a:cubicBezTo>
                    <a:cubicBezTo>
                      <a:pt x="50" y="15"/>
                      <a:pt x="50" y="14"/>
                      <a:pt x="50" y="12"/>
                    </a:cubicBezTo>
                    <a:cubicBezTo>
                      <a:pt x="50" y="10"/>
                      <a:pt x="51" y="9"/>
                      <a:pt x="51" y="9"/>
                    </a:cubicBezTo>
                    <a:cubicBezTo>
                      <a:pt x="51" y="7"/>
                      <a:pt x="50" y="6"/>
                      <a:pt x="50" y="5"/>
                    </a:cubicBezTo>
                    <a:cubicBezTo>
                      <a:pt x="49" y="5"/>
                      <a:pt x="49" y="5"/>
                      <a:pt x="49" y="5"/>
                    </a:cubicBezTo>
                    <a:cubicBezTo>
                      <a:pt x="47" y="5"/>
                      <a:pt x="43" y="8"/>
                      <a:pt x="36" y="12"/>
                    </a:cubicBezTo>
                    <a:cubicBezTo>
                      <a:pt x="25" y="19"/>
                      <a:pt x="25" y="19"/>
                      <a:pt x="25" y="19"/>
                    </a:cubicBezTo>
                    <a:cubicBezTo>
                      <a:pt x="24" y="19"/>
                      <a:pt x="23" y="18"/>
                      <a:pt x="21" y="17"/>
                    </a:cubicBezTo>
                    <a:cubicBezTo>
                      <a:pt x="21" y="16"/>
                      <a:pt x="21" y="16"/>
                      <a:pt x="21" y="16"/>
                    </a:cubicBezTo>
                    <a:cubicBezTo>
                      <a:pt x="21" y="16"/>
                      <a:pt x="21" y="15"/>
                      <a:pt x="21" y="13"/>
                    </a:cubicBezTo>
                    <a:cubicBezTo>
                      <a:pt x="21" y="11"/>
                      <a:pt x="21" y="10"/>
                      <a:pt x="21" y="10"/>
                    </a:cubicBezTo>
                    <a:cubicBezTo>
                      <a:pt x="21" y="8"/>
                      <a:pt x="21" y="7"/>
                      <a:pt x="20" y="6"/>
                    </a:cubicBezTo>
                    <a:cubicBezTo>
                      <a:pt x="19" y="6"/>
                      <a:pt x="19" y="6"/>
                      <a:pt x="19" y="6"/>
                    </a:cubicBezTo>
                    <a:cubicBezTo>
                      <a:pt x="18" y="6"/>
                      <a:pt x="12" y="10"/>
                      <a:pt x="3" y="19"/>
                    </a:cubicBezTo>
                    <a:cubicBezTo>
                      <a:pt x="1" y="19"/>
                      <a:pt x="1" y="19"/>
                      <a:pt x="1" y="19"/>
                    </a:cubicBezTo>
                    <a:cubicBezTo>
                      <a:pt x="0" y="18"/>
                      <a:pt x="0" y="17"/>
                      <a:pt x="0" y="17"/>
                    </a:cubicBezTo>
                    <a:cubicBezTo>
                      <a:pt x="0" y="16"/>
                      <a:pt x="1" y="15"/>
                      <a:pt x="4" y="13"/>
                    </a:cubicBezTo>
                    <a:cubicBezTo>
                      <a:pt x="5" y="13"/>
                      <a:pt x="8" y="10"/>
                      <a:pt x="13" y="5"/>
                    </a:cubicBezTo>
                    <a:cubicBezTo>
                      <a:pt x="17" y="2"/>
                      <a:pt x="20" y="0"/>
                      <a:pt x="22" y="0"/>
                    </a:cubicBezTo>
                    <a:cubicBezTo>
                      <a:pt x="24" y="0"/>
                      <a:pt x="26" y="3"/>
                      <a:pt x="26" y="8"/>
                    </a:cubicBezTo>
                    <a:cubicBezTo>
                      <a:pt x="26" y="9"/>
                      <a:pt x="25" y="9"/>
                      <a:pt x="25" y="10"/>
                    </a:cubicBezTo>
                    <a:cubicBezTo>
                      <a:pt x="25" y="11"/>
                      <a:pt x="25" y="12"/>
                      <a:pt x="25" y="13"/>
                    </a:cubicBezTo>
                    <a:cubicBezTo>
                      <a:pt x="26" y="13"/>
                      <a:pt x="27" y="13"/>
                      <a:pt x="27" y="13"/>
                    </a:cubicBezTo>
                    <a:cubicBezTo>
                      <a:pt x="27" y="13"/>
                      <a:pt x="27" y="13"/>
                      <a:pt x="27" y="13"/>
                    </a:cubicBezTo>
                    <a:cubicBezTo>
                      <a:pt x="27" y="13"/>
                      <a:pt x="31" y="11"/>
                      <a:pt x="39" y="6"/>
                    </a:cubicBezTo>
                    <a:cubicBezTo>
                      <a:pt x="40" y="5"/>
                      <a:pt x="41" y="4"/>
                      <a:pt x="42" y="4"/>
                    </a:cubicBezTo>
                    <a:cubicBezTo>
                      <a:pt x="47" y="2"/>
                      <a:pt x="50" y="1"/>
                      <a:pt x="52" y="1"/>
                    </a:cubicBezTo>
                    <a:cubicBezTo>
                      <a:pt x="54" y="1"/>
                      <a:pt x="55" y="3"/>
                      <a:pt x="55" y="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6"/>
              <p:cNvSpPr>
                <a:spLocks noEditPoints="1"/>
              </p:cNvSpPr>
              <p:nvPr/>
            </p:nvSpPr>
            <p:spPr bwMode="auto">
              <a:xfrm>
                <a:off x="6709105" y="545580"/>
                <a:ext cx="189138" cy="122384"/>
              </a:xfrm>
              <a:custGeom>
                <a:avLst/>
                <a:gdLst>
                  <a:gd name="T0" fmla="*/ 36 w 36"/>
                  <a:gd name="T1" fmla="*/ 21 h 23"/>
                  <a:gd name="T2" fmla="*/ 33 w 36"/>
                  <a:gd name="T3" fmla="*/ 23 h 23"/>
                  <a:gd name="T4" fmla="*/ 19 w 36"/>
                  <a:gd name="T5" fmla="*/ 23 h 23"/>
                  <a:gd name="T6" fmla="*/ 9 w 36"/>
                  <a:gd name="T7" fmla="*/ 21 h 23"/>
                  <a:gd name="T8" fmla="*/ 1 w 36"/>
                  <a:gd name="T9" fmla="*/ 17 h 23"/>
                  <a:gd name="T10" fmla="*/ 0 w 36"/>
                  <a:gd name="T11" fmla="*/ 11 h 23"/>
                  <a:gd name="T12" fmla="*/ 5 w 36"/>
                  <a:gd name="T13" fmla="*/ 2 h 23"/>
                  <a:gd name="T14" fmla="*/ 15 w 36"/>
                  <a:gd name="T15" fmla="*/ 0 h 23"/>
                  <a:gd name="T16" fmla="*/ 23 w 36"/>
                  <a:gd name="T17" fmla="*/ 2 h 23"/>
                  <a:gd name="T18" fmla="*/ 26 w 36"/>
                  <a:gd name="T19" fmla="*/ 8 h 23"/>
                  <a:gd name="T20" fmla="*/ 19 w 36"/>
                  <a:gd name="T21" fmla="*/ 12 h 23"/>
                  <a:gd name="T22" fmla="*/ 10 w 36"/>
                  <a:gd name="T23" fmla="*/ 15 h 23"/>
                  <a:gd name="T24" fmla="*/ 9 w 36"/>
                  <a:gd name="T25" fmla="*/ 15 h 23"/>
                  <a:gd name="T26" fmla="*/ 9 w 36"/>
                  <a:gd name="T27" fmla="*/ 16 h 23"/>
                  <a:gd name="T28" fmla="*/ 13 w 36"/>
                  <a:gd name="T29" fmla="*/ 17 h 23"/>
                  <a:gd name="T30" fmla="*/ 18 w 36"/>
                  <a:gd name="T31" fmla="*/ 18 h 23"/>
                  <a:gd name="T32" fmla="*/ 30 w 36"/>
                  <a:gd name="T33" fmla="*/ 18 h 23"/>
                  <a:gd name="T34" fmla="*/ 34 w 36"/>
                  <a:gd name="T35" fmla="*/ 19 h 23"/>
                  <a:gd name="T36" fmla="*/ 36 w 36"/>
                  <a:gd name="T37" fmla="*/ 21 h 23"/>
                  <a:gd name="T38" fmla="*/ 21 w 36"/>
                  <a:gd name="T39" fmla="*/ 6 h 23"/>
                  <a:gd name="T40" fmla="*/ 14 w 36"/>
                  <a:gd name="T41" fmla="*/ 4 h 23"/>
                  <a:gd name="T42" fmla="*/ 8 w 36"/>
                  <a:gd name="T43" fmla="*/ 5 h 23"/>
                  <a:gd name="T44" fmla="*/ 5 w 36"/>
                  <a:gd name="T45" fmla="*/ 10 h 23"/>
                  <a:gd name="T46" fmla="*/ 5 w 36"/>
                  <a:gd name="T47" fmla="*/ 11 h 23"/>
                  <a:gd name="T48" fmla="*/ 8 w 36"/>
                  <a:gd name="T49" fmla="*/ 11 h 23"/>
                  <a:gd name="T50" fmla="*/ 15 w 36"/>
                  <a:gd name="T51" fmla="*/ 9 h 23"/>
                  <a:gd name="T52" fmla="*/ 21 w 36"/>
                  <a:gd name="T5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23">
                    <a:moveTo>
                      <a:pt x="36" y="21"/>
                    </a:moveTo>
                    <a:cubicBezTo>
                      <a:pt x="35" y="22"/>
                      <a:pt x="34" y="23"/>
                      <a:pt x="33" y="23"/>
                    </a:cubicBezTo>
                    <a:cubicBezTo>
                      <a:pt x="19" y="23"/>
                      <a:pt x="19" y="23"/>
                      <a:pt x="19" y="23"/>
                    </a:cubicBezTo>
                    <a:cubicBezTo>
                      <a:pt x="16" y="23"/>
                      <a:pt x="13" y="22"/>
                      <a:pt x="9" y="21"/>
                    </a:cubicBezTo>
                    <a:cubicBezTo>
                      <a:pt x="4" y="20"/>
                      <a:pt x="2" y="19"/>
                      <a:pt x="1" y="17"/>
                    </a:cubicBezTo>
                    <a:cubicBezTo>
                      <a:pt x="0" y="15"/>
                      <a:pt x="0" y="13"/>
                      <a:pt x="0" y="11"/>
                    </a:cubicBezTo>
                    <a:cubicBezTo>
                      <a:pt x="0" y="7"/>
                      <a:pt x="1" y="4"/>
                      <a:pt x="5" y="2"/>
                    </a:cubicBezTo>
                    <a:cubicBezTo>
                      <a:pt x="7" y="1"/>
                      <a:pt x="11" y="0"/>
                      <a:pt x="15" y="0"/>
                    </a:cubicBezTo>
                    <a:cubicBezTo>
                      <a:pt x="18" y="0"/>
                      <a:pt x="21" y="1"/>
                      <a:pt x="23" y="2"/>
                    </a:cubicBezTo>
                    <a:cubicBezTo>
                      <a:pt x="25" y="3"/>
                      <a:pt x="26" y="5"/>
                      <a:pt x="26" y="8"/>
                    </a:cubicBezTo>
                    <a:cubicBezTo>
                      <a:pt x="26" y="9"/>
                      <a:pt x="23" y="11"/>
                      <a:pt x="19" y="12"/>
                    </a:cubicBezTo>
                    <a:cubicBezTo>
                      <a:pt x="15" y="14"/>
                      <a:pt x="12" y="15"/>
                      <a:pt x="10" y="15"/>
                    </a:cubicBezTo>
                    <a:cubicBezTo>
                      <a:pt x="10" y="15"/>
                      <a:pt x="10" y="15"/>
                      <a:pt x="9" y="15"/>
                    </a:cubicBezTo>
                    <a:cubicBezTo>
                      <a:pt x="9" y="15"/>
                      <a:pt x="9" y="15"/>
                      <a:pt x="9" y="16"/>
                    </a:cubicBezTo>
                    <a:cubicBezTo>
                      <a:pt x="9" y="16"/>
                      <a:pt x="10" y="17"/>
                      <a:pt x="13" y="17"/>
                    </a:cubicBezTo>
                    <a:cubicBezTo>
                      <a:pt x="15" y="18"/>
                      <a:pt x="17" y="18"/>
                      <a:pt x="18" y="18"/>
                    </a:cubicBezTo>
                    <a:cubicBezTo>
                      <a:pt x="30" y="18"/>
                      <a:pt x="30" y="18"/>
                      <a:pt x="30" y="18"/>
                    </a:cubicBezTo>
                    <a:cubicBezTo>
                      <a:pt x="30" y="18"/>
                      <a:pt x="31" y="19"/>
                      <a:pt x="34" y="19"/>
                    </a:cubicBezTo>
                    <a:cubicBezTo>
                      <a:pt x="35" y="20"/>
                      <a:pt x="36" y="20"/>
                      <a:pt x="36" y="21"/>
                    </a:cubicBezTo>
                    <a:close/>
                    <a:moveTo>
                      <a:pt x="21" y="6"/>
                    </a:moveTo>
                    <a:cubicBezTo>
                      <a:pt x="19" y="5"/>
                      <a:pt x="17" y="4"/>
                      <a:pt x="14" y="4"/>
                    </a:cubicBezTo>
                    <a:cubicBezTo>
                      <a:pt x="12" y="4"/>
                      <a:pt x="10" y="5"/>
                      <a:pt x="8" y="5"/>
                    </a:cubicBezTo>
                    <a:cubicBezTo>
                      <a:pt x="6" y="6"/>
                      <a:pt x="5" y="8"/>
                      <a:pt x="5" y="10"/>
                    </a:cubicBezTo>
                    <a:cubicBezTo>
                      <a:pt x="5" y="10"/>
                      <a:pt x="5" y="11"/>
                      <a:pt x="5" y="11"/>
                    </a:cubicBezTo>
                    <a:cubicBezTo>
                      <a:pt x="8" y="11"/>
                      <a:pt x="8" y="11"/>
                      <a:pt x="8" y="11"/>
                    </a:cubicBezTo>
                    <a:cubicBezTo>
                      <a:pt x="9" y="11"/>
                      <a:pt x="11" y="11"/>
                      <a:pt x="15" y="9"/>
                    </a:cubicBezTo>
                    <a:cubicBezTo>
                      <a:pt x="18" y="8"/>
                      <a:pt x="20" y="7"/>
                      <a:pt x="2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7"/>
              <p:cNvSpPr>
                <a:spLocks/>
              </p:cNvSpPr>
              <p:nvPr/>
            </p:nvSpPr>
            <p:spPr bwMode="auto">
              <a:xfrm>
                <a:off x="6913819" y="561155"/>
                <a:ext cx="184688" cy="111258"/>
              </a:xfrm>
              <a:custGeom>
                <a:avLst/>
                <a:gdLst>
                  <a:gd name="T0" fmla="*/ 35 w 35"/>
                  <a:gd name="T1" fmla="*/ 20 h 21"/>
                  <a:gd name="T2" fmla="*/ 34 w 35"/>
                  <a:gd name="T3" fmla="*/ 21 h 21"/>
                  <a:gd name="T4" fmla="*/ 30 w 35"/>
                  <a:gd name="T5" fmla="*/ 17 h 21"/>
                  <a:gd name="T6" fmla="*/ 25 w 35"/>
                  <a:gd name="T7" fmla="*/ 14 h 21"/>
                  <a:gd name="T8" fmla="*/ 17 w 35"/>
                  <a:gd name="T9" fmla="*/ 17 h 21"/>
                  <a:gd name="T10" fmla="*/ 6 w 35"/>
                  <a:gd name="T11" fmla="*/ 20 h 21"/>
                  <a:gd name="T12" fmla="*/ 2 w 35"/>
                  <a:gd name="T13" fmla="*/ 18 h 21"/>
                  <a:gd name="T14" fmla="*/ 0 w 35"/>
                  <a:gd name="T15" fmla="*/ 15 h 21"/>
                  <a:gd name="T16" fmla="*/ 9 w 35"/>
                  <a:gd name="T17" fmla="*/ 5 h 21"/>
                  <a:gd name="T18" fmla="*/ 22 w 35"/>
                  <a:gd name="T19" fmla="*/ 0 h 21"/>
                  <a:gd name="T20" fmla="*/ 25 w 35"/>
                  <a:gd name="T21" fmla="*/ 2 h 21"/>
                  <a:gd name="T22" fmla="*/ 25 w 35"/>
                  <a:gd name="T23" fmla="*/ 4 h 21"/>
                  <a:gd name="T24" fmla="*/ 24 w 35"/>
                  <a:gd name="T25" fmla="*/ 5 h 21"/>
                  <a:gd name="T26" fmla="*/ 22 w 35"/>
                  <a:gd name="T27" fmla="*/ 4 h 21"/>
                  <a:gd name="T28" fmla="*/ 21 w 35"/>
                  <a:gd name="T29" fmla="*/ 4 h 21"/>
                  <a:gd name="T30" fmla="*/ 14 w 35"/>
                  <a:gd name="T31" fmla="*/ 7 h 21"/>
                  <a:gd name="T32" fmla="*/ 7 w 35"/>
                  <a:gd name="T33" fmla="*/ 11 h 21"/>
                  <a:gd name="T34" fmla="*/ 5 w 35"/>
                  <a:gd name="T35" fmla="*/ 14 h 21"/>
                  <a:gd name="T36" fmla="*/ 8 w 35"/>
                  <a:gd name="T37" fmla="*/ 16 h 21"/>
                  <a:gd name="T38" fmla="*/ 17 w 35"/>
                  <a:gd name="T39" fmla="*/ 13 h 21"/>
                  <a:gd name="T40" fmla="*/ 27 w 35"/>
                  <a:gd name="T41" fmla="*/ 10 h 21"/>
                  <a:gd name="T42" fmla="*/ 30 w 35"/>
                  <a:gd name="T43" fmla="*/ 11 h 21"/>
                  <a:gd name="T44" fmla="*/ 32 w 35"/>
                  <a:gd name="T45" fmla="*/ 14 h 21"/>
                  <a:gd name="T46" fmla="*/ 35 w 35"/>
                  <a:gd name="T47" fmla="*/ 18 h 21"/>
                  <a:gd name="T48" fmla="*/ 35 w 35"/>
                  <a:gd name="T49"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21">
                    <a:moveTo>
                      <a:pt x="35" y="20"/>
                    </a:moveTo>
                    <a:cubicBezTo>
                      <a:pt x="35" y="21"/>
                      <a:pt x="34" y="21"/>
                      <a:pt x="34" y="21"/>
                    </a:cubicBezTo>
                    <a:cubicBezTo>
                      <a:pt x="33" y="21"/>
                      <a:pt x="32" y="20"/>
                      <a:pt x="30" y="17"/>
                    </a:cubicBezTo>
                    <a:cubicBezTo>
                      <a:pt x="27" y="15"/>
                      <a:pt x="26" y="14"/>
                      <a:pt x="25" y="14"/>
                    </a:cubicBezTo>
                    <a:cubicBezTo>
                      <a:pt x="25" y="14"/>
                      <a:pt x="22" y="15"/>
                      <a:pt x="17" y="17"/>
                    </a:cubicBezTo>
                    <a:cubicBezTo>
                      <a:pt x="11" y="19"/>
                      <a:pt x="8" y="20"/>
                      <a:pt x="6" y="20"/>
                    </a:cubicBezTo>
                    <a:cubicBezTo>
                      <a:pt x="5" y="20"/>
                      <a:pt x="4" y="19"/>
                      <a:pt x="2" y="18"/>
                    </a:cubicBezTo>
                    <a:cubicBezTo>
                      <a:pt x="1" y="17"/>
                      <a:pt x="0" y="16"/>
                      <a:pt x="0" y="15"/>
                    </a:cubicBezTo>
                    <a:cubicBezTo>
                      <a:pt x="0" y="12"/>
                      <a:pt x="3" y="9"/>
                      <a:pt x="9" y="5"/>
                    </a:cubicBezTo>
                    <a:cubicBezTo>
                      <a:pt x="15" y="2"/>
                      <a:pt x="19" y="0"/>
                      <a:pt x="22" y="0"/>
                    </a:cubicBezTo>
                    <a:cubicBezTo>
                      <a:pt x="23" y="0"/>
                      <a:pt x="24" y="1"/>
                      <a:pt x="25" y="2"/>
                    </a:cubicBezTo>
                    <a:cubicBezTo>
                      <a:pt x="25" y="4"/>
                      <a:pt x="25" y="4"/>
                      <a:pt x="25" y="4"/>
                    </a:cubicBezTo>
                    <a:cubicBezTo>
                      <a:pt x="25" y="4"/>
                      <a:pt x="24" y="5"/>
                      <a:pt x="24" y="5"/>
                    </a:cubicBezTo>
                    <a:cubicBezTo>
                      <a:pt x="23" y="5"/>
                      <a:pt x="23" y="5"/>
                      <a:pt x="22" y="4"/>
                    </a:cubicBezTo>
                    <a:cubicBezTo>
                      <a:pt x="22" y="4"/>
                      <a:pt x="21" y="4"/>
                      <a:pt x="21" y="4"/>
                    </a:cubicBezTo>
                    <a:cubicBezTo>
                      <a:pt x="20" y="4"/>
                      <a:pt x="18" y="5"/>
                      <a:pt x="14" y="7"/>
                    </a:cubicBezTo>
                    <a:cubicBezTo>
                      <a:pt x="11" y="9"/>
                      <a:pt x="9" y="10"/>
                      <a:pt x="7" y="11"/>
                    </a:cubicBezTo>
                    <a:cubicBezTo>
                      <a:pt x="6" y="12"/>
                      <a:pt x="6" y="13"/>
                      <a:pt x="5" y="14"/>
                    </a:cubicBezTo>
                    <a:cubicBezTo>
                      <a:pt x="6" y="15"/>
                      <a:pt x="7" y="16"/>
                      <a:pt x="8" y="16"/>
                    </a:cubicBezTo>
                    <a:cubicBezTo>
                      <a:pt x="9" y="16"/>
                      <a:pt x="12" y="15"/>
                      <a:pt x="17" y="13"/>
                    </a:cubicBezTo>
                    <a:cubicBezTo>
                      <a:pt x="23" y="11"/>
                      <a:pt x="26" y="10"/>
                      <a:pt x="27" y="10"/>
                    </a:cubicBezTo>
                    <a:cubicBezTo>
                      <a:pt x="28" y="10"/>
                      <a:pt x="30" y="10"/>
                      <a:pt x="30" y="11"/>
                    </a:cubicBezTo>
                    <a:cubicBezTo>
                      <a:pt x="31" y="11"/>
                      <a:pt x="31" y="12"/>
                      <a:pt x="32" y="14"/>
                    </a:cubicBezTo>
                    <a:cubicBezTo>
                      <a:pt x="33" y="16"/>
                      <a:pt x="34" y="17"/>
                      <a:pt x="35" y="18"/>
                    </a:cubicBezTo>
                    <a:lnTo>
                      <a:pt x="35"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8"/>
              <p:cNvSpPr>
                <a:spLocks/>
              </p:cNvSpPr>
              <p:nvPr/>
            </p:nvSpPr>
            <p:spPr bwMode="auto">
              <a:xfrm>
                <a:off x="7118533" y="536679"/>
                <a:ext cx="131285" cy="140185"/>
              </a:xfrm>
              <a:custGeom>
                <a:avLst/>
                <a:gdLst>
                  <a:gd name="T0" fmla="*/ 25 w 25"/>
                  <a:gd name="T1" fmla="*/ 16 h 27"/>
                  <a:gd name="T2" fmla="*/ 23 w 25"/>
                  <a:gd name="T3" fmla="*/ 20 h 27"/>
                  <a:gd name="T4" fmla="*/ 15 w 25"/>
                  <a:gd name="T5" fmla="*/ 23 h 27"/>
                  <a:gd name="T6" fmla="*/ 8 w 25"/>
                  <a:gd name="T7" fmla="*/ 25 h 27"/>
                  <a:gd name="T8" fmla="*/ 7 w 25"/>
                  <a:gd name="T9" fmla="*/ 24 h 27"/>
                  <a:gd name="T10" fmla="*/ 6 w 25"/>
                  <a:gd name="T11" fmla="*/ 24 h 27"/>
                  <a:gd name="T12" fmla="*/ 3 w 25"/>
                  <a:gd name="T13" fmla="*/ 27 h 27"/>
                  <a:gd name="T14" fmla="*/ 2 w 25"/>
                  <a:gd name="T15" fmla="*/ 25 h 27"/>
                  <a:gd name="T16" fmla="*/ 14 w 25"/>
                  <a:gd name="T17" fmla="*/ 18 h 27"/>
                  <a:gd name="T18" fmla="*/ 17 w 25"/>
                  <a:gd name="T19" fmla="*/ 17 h 27"/>
                  <a:gd name="T20" fmla="*/ 19 w 25"/>
                  <a:gd name="T21" fmla="*/ 16 h 27"/>
                  <a:gd name="T22" fmla="*/ 15 w 25"/>
                  <a:gd name="T23" fmla="*/ 13 h 27"/>
                  <a:gd name="T24" fmla="*/ 6 w 25"/>
                  <a:gd name="T25" fmla="*/ 10 h 27"/>
                  <a:gd name="T26" fmla="*/ 0 w 25"/>
                  <a:gd name="T27" fmla="*/ 4 h 27"/>
                  <a:gd name="T28" fmla="*/ 8 w 25"/>
                  <a:gd name="T29" fmla="*/ 0 h 27"/>
                  <a:gd name="T30" fmla="*/ 16 w 25"/>
                  <a:gd name="T31" fmla="*/ 1 h 27"/>
                  <a:gd name="T32" fmla="*/ 23 w 25"/>
                  <a:gd name="T33" fmla="*/ 2 h 27"/>
                  <a:gd name="T34" fmla="*/ 23 w 25"/>
                  <a:gd name="T35" fmla="*/ 3 h 27"/>
                  <a:gd name="T36" fmla="*/ 9 w 25"/>
                  <a:gd name="T37" fmla="*/ 4 h 27"/>
                  <a:gd name="T38" fmla="*/ 8 w 25"/>
                  <a:gd name="T39" fmla="*/ 5 h 27"/>
                  <a:gd name="T40" fmla="*/ 18 w 25"/>
                  <a:gd name="T41" fmla="*/ 9 h 27"/>
                  <a:gd name="T42" fmla="*/ 25 w 25"/>
                  <a:gd name="T43"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7">
                    <a:moveTo>
                      <a:pt x="25" y="16"/>
                    </a:moveTo>
                    <a:cubicBezTo>
                      <a:pt x="25" y="18"/>
                      <a:pt x="24" y="20"/>
                      <a:pt x="23" y="20"/>
                    </a:cubicBezTo>
                    <a:cubicBezTo>
                      <a:pt x="22" y="21"/>
                      <a:pt x="19" y="22"/>
                      <a:pt x="15" y="23"/>
                    </a:cubicBezTo>
                    <a:cubicBezTo>
                      <a:pt x="11" y="24"/>
                      <a:pt x="9" y="25"/>
                      <a:pt x="8" y="25"/>
                    </a:cubicBezTo>
                    <a:cubicBezTo>
                      <a:pt x="7" y="25"/>
                      <a:pt x="7" y="25"/>
                      <a:pt x="7" y="24"/>
                    </a:cubicBezTo>
                    <a:cubicBezTo>
                      <a:pt x="7" y="24"/>
                      <a:pt x="7" y="24"/>
                      <a:pt x="6" y="24"/>
                    </a:cubicBezTo>
                    <a:cubicBezTo>
                      <a:pt x="6" y="24"/>
                      <a:pt x="5" y="25"/>
                      <a:pt x="3" y="27"/>
                    </a:cubicBezTo>
                    <a:cubicBezTo>
                      <a:pt x="2" y="26"/>
                      <a:pt x="2" y="25"/>
                      <a:pt x="2" y="25"/>
                    </a:cubicBezTo>
                    <a:cubicBezTo>
                      <a:pt x="2" y="22"/>
                      <a:pt x="6" y="20"/>
                      <a:pt x="14" y="18"/>
                    </a:cubicBezTo>
                    <a:cubicBezTo>
                      <a:pt x="15" y="18"/>
                      <a:pt x="16" y="18"/>
                      <a:pt x="17" y="17"/>
                    </a:cubicBezTo>
                    <a:cubicBezTo>
                      <a:pt x="17" y="17"/>
                      <a:pt x="18" y="17"/>
                      <a:pt x="19" y="16"/>
                    </a:cubicBezTo>
                    <a:cubicBezTo>
                      <a:pt x="18" y="15"/>
                      <a:pt x="17" y="14"/>
                      <a:pt x="15" y="13"/>
                    </a:cubicBezTo>
                    <a:cubicBezTo>
                      <a:pt x="14" y="12"/>
                      <a:pt x="11" y="11"/>
                      <a:pt x="6" y="10"/>
                    </a:cubicBezTo>
                    <a:cubicBezTo>
                      <a:pt x="2" y="8"/>
                      <a:pt x="0" y="6"/>
                      <a:pt x="0" y="4"/>
                    </a:cubicBezTo>
                    <a:cubicBezTo>
                      <a:pt x="0" y="1"/>
                      <a:pt x="2" y="0"/>
                      <a:pt x="8" y="0"/>
                    </a:cubicBezTo>
                    <a:cubicBezTo>
                      <a:pt x="10" y="0"/>
                      <a:pt x="13" y="0"/>
                      <a:pt x="16" y="1"/>
                    </a:cubicBezTo>
                    <a:cubicBezTo>
                      <a:pt x="20" y="1"/>
                      <a:pt x="22" y="2"/>
                      <a:pt x="23" y="2"/>
                    </a:cubicBezTo>
                    <a:cubicBezTo>
                      <a:pt x="23" y="3"/>
                      <a:pt x="23" y="3"/>
                      <a:pt x="23" y="3"/>
                    </a:cubicBezTo>
                    <a:cubicBezTo>
                      <a:pt x="9" y="4"/>
                      <a:pt x="9" y="4"/>
                      <a:pt x="9" y="4"/>
                    </a:cubicBezTo>
                    <a:cubicBezTo>
                      <a:pt x="9" y="4"/>
                      <a:pt x="8" y="4"/>
                      <a:pt x="8" y="5"/>
                    </a:cubicBezTo>
                    <a:cubicBezTo>
                      <a:pt x="18" y="9"/>
                      <a:pt x="18" y="9"/>
                      <a:pt x="18" y="9"/>
                    </a:cubicBezTo>
                    <a:cubicBezTo>
                      <a:pt x="22" y="11"/>
                      <a:pt x="25" y="14"/>
                      <a:pt x="25" y="1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9"/>
              <p:cNvSpPr>
                <a:spLocks/>
              </p:cNvSpPr>
              <p:nvPr/>
            </p:nvSpPr>
            <p:spPr bwMode="auto">
              <a:xfrm>
                <a:off x="7265392" y="552254"/>
                <a:ext cx="200263" cy="124609"/>
              </a:xfrm>
              <a:custGeom>
                <a:avLst/>
                <a:gdLst>
                  <a:gd name="T0" fmla="*/ 38 w 38"/>
                  <a:gd name="T1" fmla="*/ 1 h 24"/>
                  <a:gd name="T2" fmla="*/ 32 w 38"/>
                  <a:gd name="T3" fmla="*/ 9 h 24"/>
                  <a:gd name="T4" fmla="*/ 25 w 38"/>
                  <a:gd name="T5" fmla="*/ 16 h 24"/>
                  <a:gd name="T6" fmla="*/ 19 w 38"/>
                  <a:gd name="T7" fmla="*/ 20 h 24"/>
                  <a:gd name="T8" fmla="*/ 14 w 38"/>
                  <a:gd name="T9" fmla="*/ 22 h 24"/>
                  <a:gd name="T10" fmla="*/ 9 w 38"/>
                  <a:gd name="T11" fmla="*/ 24 h 24"/>
                  <a:gd name="T12" fmla="*/ 2 w 38"/>
                  <a:gd name="T13" fmla="*/ 19 h 24"/>
                  <a:gd name="T14" fmla="*/ 0 w 38"/>
                  <a:gd name="T15" fmla="*/ 10 h 24"/>
                  <a:gd name="T16" fmla="*/ 2 w 38"/>
                  <a:gd name="T17" fmla="*/ 3 h 24"/>
                  <a:gd name="T18" fmla="*/ 3 w 38"/>
                  <a:gd name="T19" fmla="*/ 3 h 24"/>
                  <a:gd name="T20" fmla="*/ 5 w 38"/>
                  <a:gd name="T21" fmla="*/ 4 h 24"/>
                  <a:gd name="T22" fmla="*/ 5 w 38"/>
                  <a:gd name="T23" fmla="*/ 9 h 24"/>
                  <a:gd name="T24" fmla="*/ 10 w 38"/>
                  <a:gd name="T25" fmla="*/ 18 h 24"/>
                  <a:gd name="T26" fmla="*/ 24 w 38"/>
                  <a:gd name="T27" fmla="*/ 11 h 24"/>
                  <a:gd name="T28" fmla="*/ 36 w 38"/>
                  <a:gd name="T29" fmla="*/ 0 h 24"/>
                  <a:gd name="T30" fmla="*/ 36 w 38"/>
                  <a:gd name="T31" fmla="*/ 0 h 24"/>
                  <a:gd name="T32" fmla="*/ 38 w 38"/>
                  <a:gd name="T3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24">
                    <a:moveTo>
                      <a:pt x="38" y="1"/>
                    </a:moveTo>
                    <a:cubicBezTo>
                      <a:pt x="38" y="2"/>
                      <a:pt x="36" y="5"/>
                      <a:pt x="32" y="9"/>
                    </a:cubicBezTo>
                    <a:cubicBezTo>
                      <a:pt x="29" y="13"/>
                      <a:pt x="26" y="15"/>
                      <a:pt x="25" y="16"/>
                    </a:cubicBezTo>
                    <a:cubicBezTo>
                      <a:pt x="24" y="17"/>
                      <a:pt x="22" y="18"/>
                      <a:pt x="19" y="20"/>
                    </a:cubicBezTo>
                    <a:cubicBezTo>
                      <a:pt x="18" y="21"/>
                      <a:pt x="16" y="22"/>
                      <a:pt x="14" y="22"/>
                    </a:cubicBezTo>
                    <a:cubicBezTo>
                      <a:pt x="12" y="23"/>
                      <a:pt x="10" y="24"/>
                      <a:pt x="9" y="24"/>
                    </a:cubicBezTo>
                    <a:cubicBezTo>
                      <a:pt x="6" y="24"/>
                      <a:pt x="4" y="22"/>
                      <a:pt x="2" y="19"/>
                    </a:cubicBezTo>
                    <a:cubicBezTo>
                      <a:pt x="1" y="16"/>
                      <a:pt x="0" y="13"/>
                      <a:pt x="0" y="10"/>
                    </a:cubicBezTo>
                    <a:cubicBezTo>
                      <a:pt x="0" y="8"/>
                      <a:pt x="1" y="6"/>
                      <a:pt x="2" y="3"/>
                    </a:cubicBezTo>
                    <a:cubicBezTo>
                      <a:pt x="2" y="3"/>
                      <a:pt x="3" y="3"/>
                      <a:pt x="3" y="3"/>
                    </a:cubicBezTo>
                    <a:cubicBezTo>
                      <a:pt x="3" y="3"/>
                      <a:pt x="4" y="3"/>
                      <a:pt x="5" y="4"/>
                    </a:cubicBezTo>
                    <a:cubicBezTo>
                      <a:pt x="5" y="6"/>
                      <a:pt x="5" y="8"/>
                      <a:pt x="5" y="9"/>
                    </a:cubicBezTo>
                    <a:cubicBezTo>
                      <a:pt x="5" y="15"/>
                      <a:pt x="6" y="18"/>
                      <a:pt x="10" y="18"/>
                    </a:cubicBezTo>
                    <a:cubicBezTo>
                      <a:pt x="14" y="18"/>
                      <a:pt x="19" y="16"/>
                      <a:pt x="24" y="11"/>
                    </a:cubicBezTo>
                    <a:cubicBezTo>
                      <a:pt x="25" y="10"/>
                      <a:pt x="29" y="7"/>
                      <a:pt x="36" y="0"/>
                    </a:cubicBezTo>
                    <a:cubicBezTo>
                      <a:pt x="36" y="0"/>
                      <a:pt x="36" y="0"/>
                      <a:pt x="36" y="0"/>
                    </a:cubicBezTo>
                    <a:cubicBezTo>
                      <a:pt x="37" y="0"/>
                      <a:pt x="38" y="0"/>
                      <a:pt x="3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70"/>
              <p:cNvSpPr>
                <a:spLocks/>
              </p:cNvSpPr>
              <p:nvPr/>
            </p:nvSpPr>
            <p:spPr bwMode="auto">
              <a:xfrm>
                <a:off x="7472331" y="545580"/>
                <a:ext cx="166887" cy="122384"/>
              </a:xfrm>
              <a:custGeom>
                <a:avLst/>
                <a:gdLst>
                  <a:gd name="T0" fmla="*/ 32 w 32"/>
                  <a:gd name="T1" fmla="*/ 4 h 23"/>
                  <a:gd name="T2" fmla="*/ 31 w 32"/>
                  <a:gd name="T3" fmla="*/ 5 h 23"/>
                  <a:gd name="T4" fmla="*/ 25 w 32"/>
                  <a:gd name="T5" fmla="*/ 4 h 23"/>
                  <a:gd name="T6" fmla="*/ 24 w 32"/>
                  <a:gd name="T7" fmla="*/ 4 h 23"/>
                  <a:gd name="T8" fmla="*/ 20 w 32"/>
                  <a:gd name="T9" fmla="*/ 4 h 23"/>
                  <a:gd name="T10" fmla="*/ 17 w 32"/>
                  <a:gd name="T11" fmla="*/ 4 h 23"/>
                  <a:gd name="T12" fmla="*/ 15 w 32"/>
                  <a:gd name="T13" fmla="*/ 5 h 23"/>
                  <a:gd name="T14" fmla="*/ 10 w 32"/>
                  <a:gd name="T15" fmla="*/ 5 h 23"/>
                  <a:gd name="T16" fmla="*/ 4 w 32"/>
                  <a:gd name="T17" fmla="*/ 13 h 23"/>
                  <a:gd name="T18" fmla="*/ 4 w 32"/>
                  <a:gd name="T19" fmla="*/ 17 h 23"/>
                  <a:gd name="T20" fmla="*/ 4 w 32"/>
                  <a:gd name="T21" fmla="*/ 18 h 23"/>
                  <a:gd name="T22" fmla="*/ 4 w 32"/>
                  <a:gd name="T23" fmla="*/ 23 h 23"/>
                  <a:gd name="T24" fmla="*/ 1 w 32"/>
                  <a:gd name="T25" fmla="*/ 23 h 23"/>
                  <a:gd name="T26" fmla="*/ 0 w 32"/>
                  <a:gd name="T27" fmla="*/ 20 h 23"/>
                  <a:gd name="T28" fmla="*/ 0 w 32"/>
                  <a:gd name="T29" fmla="*/ 18 h 23"/>
                  <a:gd name="T30" fmla="*/ 1 w 32"/>
                  <a:gd name="T31" fmla="*/ 16 h 23"/>
                  <a:gd name="T32" fmla="*/ 3 w 32"/>
                  <a:gd name="T33" fmla="*/ 5 h 23"/>
                  <a:gd name="T34" fmla="*/ 6 w 32"/>
                  <a:gd name="T35" fmla="*/ 2 h 23"/>
                  <a:gd name="T36" fmla="*/ 20 w 32"/>
                  <a:gd name="T37" fmla="*/ 0 h 23"/>
                  <a:gd name="T38" fmla="*/ 32 w 32"/>
                  <a:gd name="T39" fmla="*/ 2 h 23"/>
                  <a:gd name="T40" fmla="*/ 32 w 32"/>
                  <a:gd name="T41"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23">
                    <a:moveTo>
                      <a:pt x="32" y="4"/>
                    </a:moveTo>
                    <a:cubicBezTo>
                      <a:pt x="31" y="5"/>
                      <a:pt x="31" y="5"/>
                      <a:pt x="31" y="5"/>
                    </a:cubicBezTo>
                    <a:cubicBezTo>
                      <a:pt x="28" y="4"/>
                      <a:pt x="26" y="4"/>
                      <a:pt x="25" y="4"/>
                    </a:cubicBezTo>
                    <a:cubicBezTo>
                      <a:pt x="25" y="4"/>
                      <a:pt x="25" y="4"/>
                      <a:pt x="24" y="4"/>
                    </a:cubicBezTo>
                    <a:cubicBezTo>
                      <a:pt x="23" y="4"/>
                      <a:pt x="21" y="4"/>
                      <a:pt x="20" y="4"/>
                    </a:cubicBezTo>
                    <a:cubicBezTo>
                      <a:pt x="17" y="4"/>
                      <a:pt x="17" y="4"/>
                      <a:pt x="17" y="4"/>
                    </a:cubicBezTo>
                    <a:cubicBezTo>
                      <a:pt x="17" y="4"/>
                      <a:pt x="17" y="4"/>
                      <a:pt x="15" y="5"/>
                    </a:cubicBezTo>
                    <a:cubicBezTo>
                      <a:pt x="14" y="5"/>
                      <a:pt x="12" y="5"/>
                      <a:pt x="10" y="5"/>
                    </a:cubicBezTo>
                    <a:cubicBezTo>
                      <a:pt x="7" y="7"/>
                      <a:pt x="5" y="9"/>
                      <a:pt x="4" y="13"/>
                    </a:cubicBezTo>
                    <a:cubicBezTo>
                      <a:pt x="4" y="15"/>
                      <a:pt x="4" y="16"/>
                      <a:pt x="4" y="17"/>
                    </a:cubicBezTo>
                    <a:cubicBezTo>
                      <a:pt x="4" y="17"/>
                      <a:pt x="4" y="18"/>
                      <a:pt x="4" y="18"/>
                    </a:cubicBezTo>
                    <a:cubicBezTo>
                      <a:pt x="4" y="21"/>
                      <a:pt x="4" y="22"/>
                      <a:pt x="4" y="23"/>
                    </a:cubicBezTo>
                    <a:cubicBezTo>
                      <a:pt x="4" y="23"/>
                      <a:pt x="3" y="23"/>
                      <a:pt x="1" y="23"/>
                    </a:cubicBezTo>
                    <a:cubicBezTo>
                      <a:pt x="1" y="22"/>
                      <a:pt x="0" y="21"/>
                      <a:pt x="0" y="20"/>
                    </a:cubicBezTo>
                    <a:cubicBezTo>
                      <a:pt x="0" y="20"/>
                      <a:pt x="0" y="19"/>
                      <a:pt x="0" y="18"/>
                    </a:cubicBezTo>
                    <a:cubicBezTo>
                      <a:pt x="1" y="17"/>
                      <a:pt x="1" y="16"/>
                      <a:pt x="1" y="16"/>
                    </a:cubicBezTo>
                    <a:cubicBezTo>
                      <a:pt x="1" y="14"/>
                      <a:pt x="2" y="10"/>
                      <a:pt x="3" y="5"/>
                    </a:cubicBezTo>
                    <a:cubicBezTo>
                      <a:pt x="4" y="4"/>
                      <a:pt x="5" y="3"/>
                      <a:pt x="6" y="2"/>
                    </a:cubicBezTo>
                    <a:cubicBezTo>
                      <a:pt x="9" y="0"/>
                      <a:pt x="13" y="0"/>
                      <a:pt x="20" y="0"/>
                    </a:cubicBezTo>
                    <a:cubicBezTo>
                      <a:pt x="27" y="0"/>
                      <a:pt x="31" y="0"/>
                      <a:pt x="32" y="2"/>
                    </a:cubicBezTo>
                    <a:lnTo>
                      <a:pt x="3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1"/>
              <p:cNvSpPr>
                <a:spLocks noEditPoints="1"/>
              </p:cNvSpPr>
              <p:nvPr/>
            </p:nvSpPr>
            <p:spPr bwMode="auto">
              <a:xfrm>
                <a:off x="7661469" y="545580"/>
                <a:ext cx="189138" cy="122384"/>
              </a:xfrm>
              <a:custGeom>
                <a:avLst/>
                <a:gdLst>
                  <a:gd name="T0" fmla="*/ 36 w 36"/>
                  <a:gd name="T1" fmla="*/ 21 h 23"/>
                  <a:gd name="T2" fmla="*/ 33 w 36"/>
                  <a:gd name="T3" fmla="*/ 23 h 23"/>
                  <a:gd name="T4" fmla="*/ 20 w 36"/>
                  <a:gd name="T5" fmla="*/ 23 h 23"/>
                  <a:gd name="T6" fmla="*/ 10 w 36"/>
                  <a:gd name="T7" fmla="*/ 21 h 23"/>
                  <a:gd name="T8" fmla="*/ 1 w 36"/>
                  <a:gd name="T9" fmla="*/ 17 h 23"/>
                  <a:gd name="T10" fmla="*/ 0 w 36"/>
                  <a:gd name="T11" fmla="*/ 11 h 23"/>
                  <a:gd name="T12" fmla="*/ 5 w 36"/>
                  <a:gd name="T13" fmla="*/ 2 h 23"/>
                  <a:gd name="T14" fmla="*/ 15 w 36"/>
                  <a:gd name="T15" fmla="*/ 0 h 23"/>
                  <a:gd name="T16" fmla="*/ 23 w 36"/>
                  <a:gd name="T17" fmla="*/ 2 h 23"/>
                  <a:gd name="T18" fmla="*/ 26 w 36"/>
                  <a:gd name="T19" fmla="*/ 8 h 23"/>
                  <a:gd name="T20" fmla="*/ 19 w 36"/>
                  <a:gd name="T21" fmla="*/ 12 h 23"/>
                  <a:gd name="T22" fmla="*/ 10 w 36"/>
                  <a:gd name="T23" fmla="*/ 15 h 23"/>
                  <a:gd name="T24" fmla="*/ 10 w 36"/>
                  <a:gd name="T25" fmla="*/ 15 h 23"/>
                  <a:gd name="T26" fmla="*/ 9 w 36"/>
                  <a:gd name="T27" fmla="*/ 16 h 23"/>
                  <a:gd name="T28" fmla="*/ 13 w 36"/>
                  <a:gd name="T29" fmla="*/ 17 h 23"/>
                  <a:gd name="T30" fmla="*/ 18 w 36"/>
                  <a:gd name="T31" fmla="*/ 18 h 23"/>
                  <a:gd name="T32" fmla="*/ 30 w 36"/>
                  <a:gd name="T33" fmla="*/ 18 h 23"/>
                  <a:gd name="T34" fmla="*/ 34 w 36"/>
                  <a:gd name="T35" fmla="*/ 19 h 23"/>
                  <a:gd name="T36" fmla="*/ 36 w 36"/>
                  <a:gd name="T37" fmla="*/ 21 h 23"/>
                  <a:gd name="T38" fmla="*/ 21 w 36"/>
                  <a:gd name="T39" fmla="*/ 6 h 23"/>
                  <a:gd name="T40" fmla="*/ 15 w 36"/>
                  <a:gd name="T41" fmla="*/ 4 h 23"/>
                  <a:gd name="T42" fmla="*/ 9 w 36"/>
                  <a:gd name="T43" fmla="*/ 5 h 23"/>
                  <a:gd name="T44" fmla="*/ 5 w 36"/>
                  <a:gd name="T45" fmla="*/ 10 h 23"/>
                  <a:gd name="T46" fmla="*/ 6 w 36"/>
                  <a:gd name="T47" fmla="*/ 11 h 23"/>
                  <a:gd name="T48" fmla="*/ 8 w 36"/>
                  <a:gd name="T49" fmla="*/ 11 h 23"/>
                  <a:gd name="T50" fmla="*/ 15 w 36"/>
                  <a:gd name="T51" fmla="*/ 9 h 23"/>
                  <a:gd name="T52" fmla="*/ 21 w 36"/>
                  <a:gd name="T5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23">
                    <a:moveTo>
                      <a:pt x="36" y="21"/>
                    </a:moveTo>
                    <a:cubicBezTo>
                      <a:pt x="36" y="22"/>
                      <a:pt x="34" y="23"/>
                      <a:pt x="33" y="23"/>
                    </a:cubicBezTo>
                    <a:cubicBezTo>
                      <a:pt x="20" y="23"/>
                      <a:pt x="20" y="23"/>
                      <a:pt x="20" y="23"/>
                    </a:cubicBezTo>
                    <a:cubicBezTo>
                      <a:pt x="17" y="23"/>
                      <a:pt x="13" y="22"/>
                      <a:pt x="10" y="21"/>
                    </a:cubicBezTo>
                    <a:cubicBezTo>
                      <a:pt x="5" y="20"/>
                      <a:pt x="2" y="19"/>
                      <a:pt x="1" y="17"/>
                    </a:cubicBezTo>
                    <a:cubicBezTo>
                      <a:pt x="1" y="15"/>
                      <a:pt x="0" y="13"/>
                      <a:pt x="0" y="11"/>
                    </a:cubicBezTo>
                    <a:cubicBezTo>
                      <a:pt x="0" y="7"/>
                      <a:pt x="2" y="4"/>
                      <a:pt x="5" y="2"/>
                    </a:cubicBezTo>
                    <a:cubicBezTo>
                      <a:pt x="8" y="1"/>
                      <a:pt x="11" y="0"/>
                      <a:pt x="15" y="0"/>
                    </a:cubicBezTo>
                    <a:cubicBezTo>
                      <a:pt x="18" y="0"/>
                      <a:pt x="21" y="1"/>
                      <a:pt x="23" y="2"/>
                    </a:cubicBezTo>
                    <a:cubicBezTo>
                      <a:pt x="25" y="3"/>
                      <a:pt x="26" y="5"/>
                      <a:pt x="26" y="8"/>
                    </a:cubicBezTo>
                    <a:cubicBezTo>
                      <a:pt x="26" y="9"/>
                      <a:pt x="24" y="11"/>
                      <a:pt x="19" y="12"/>
                    </a:cubicBezTo>
                    <a:cubicBezTo>
                      <a:pt x="15" y="14"/>
                      <a:pt x="12" y="15"/>
                      <a:pt x="10" y="15"/>
                    </a:cubicBezTo>
                    <a:cubicBezTo>
                      <a:pt x="10" y="15"/>
                      <a:pt x="10" y="15"/>
                      <a:pt x="10" y="15"/>
                    </a:cubicBezTo>
                    <a:cubicBezTo>
                      <a:pt x="10" y="15"/>
                      <a:pt x="9" y="15"/>
                      <a:pt x="9" y="16"/>
                    </a:cubicBezTo>
                    <a:cubicBezTo>
                      <a:pt x="9" y="16"/>
                      <a:pt x="11" y="17"/>
                      <a:pt x="13" y="17"/>
                    </a:cubicBezTo>
                    <a:cubicBezTo>
                      <a:pt x="16" y="18"/>
                      <a:pt x="17" y="18"/>
                      <a:pt x="18" y="18"/>
                    </a:cubicBezTo>
                    <a:cubicBezTo>
                      <a:pt x="30" y="18"/>
                      <a:pt x="30" y="18"/>
                      <a:pt x="30" y="18"/>
                    </a:cubicBezTo>
                    <a:cubicBezTo>
                      <a:pt x="30" y="18"/>
                      <a:pt x="31" y="19"/>
                      <a:pt x="34" y="19"/>
                    </a:cubicBezTo>
                    <a:cubicBezTo>
                      <a:pt x="35" y="20"/>
                      <a:pt x="36" y="20"/>
                      <a:pt x="36" y="21"/>
                    </a:cubicBezTo>
                    <a:close/>
                    <a:moveTo>
                      <a:pt x="21" y="6"/>
                    </a:moveTo>
                    <a:cubicBezTo>
                      <a:pt x="20" y="5"/>
                      <a:pt x="18" y="4"/>
                      <a:pt x="15" y="4"/>
                    </a:cubicBezTo>
                    <a:cubicBezTo>
                      <a:pt x="12" y="4"/>
                      <a:pt x="10" y="5"/>
                      <a:pt x="9" y="5"/>
                    </a:cubicBezTo>
                    <a:cubicBezTo>
                      <a:pt x="6" y="6"/>
                      <a:pt x="5" y="8"/>
                      <a:pt x="5" y="10"/>
                    </a:cubicBezTo>
                    <a:cubicBezTo>
                      <a:pt x="5" y="10"/>
                      <a:pt x="5" y="11"/>
                      <a:pt x="6" y="11"/>
                    </a:cubicBezTo>
                    <a:cubicBezTo>
                      <a:pt x="8" y="11"/>
                      <a:pt x="8" y="11"/>
                      <a:pt x="8" y="11"/>
                    </a:cubicBezTo>
                    <a:cubicBezTo>
                      <a:pt x="9" y="11"/>
                      <a:pt x="11" y="11"/>
                      <a:pt x="15" y="9"/>
                    </a:cubicBezTo>
                    <a:cubicBezTo>
                      <a:pt x="19" y="8"/>
                      <a:pt x="21" y="7"/>
                      <a:pt x="2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72"/>
              <p:cNvSpPr>
                <a:spLocks/>
              </p:cNvSpPr>
              <p:nvPr/>
            </p:nvSpPr>
            <p:spPr bwMode="auto">
              <a:xfrm>
                <a:off x="7870633" y="556705"/>
                <a:ext cx="295946" cy="120158"/>
              </a:xfrm>
              <a:custGeom>
                <a:avLst/>
                <a:gdLst>
                  <a:gd name="T0" fmla="*/ 56 w 56"/>
                  <a:gd name="T1" fmla="*/ 7 h 23"/>
                  <a:gd name="T2" fmla="*/ 56 w 56"/>
                  <a:gd name="T3" fmla="*/ 14 h 23"/>
                  <a:gd name="T4" fmla="*/ 55 w 56"/>
                  <a:gd name="T5" fmla="*/ 22 h 23"/>
                  <a:gd name="T6" fmla="*/ 53 w 56"/>
                  <a:gd name="T7" fmla="*/ 23 h 23"/>
                  <a:gd name="T8" fmla="*/ 50 w 56"/>
                  <a:gd name="T9" fmla="*/ 16 h 23"/>
                  <a:gd name="T10" fmla="*/ 51 w 56"/>
                  <a:gd name="T11" fmla="*/ 12 h 23"/>
                  <a:gd name="T12" fmla="*/ 51 w 56"/>
                  <a:gd name="T13" fmla="*/ 9 h 23"/>
                  <a:gd name="T14" fmla="*/ 50 w 56"/>
                  <a:gd name="T15" fmla="*/ 5 h 23"/>
                  <a:gd name="T16" fmla="*/ 49 w 56"/>
                  <a:gd name="T17" fmla="*/ 5 h 23"/>
                  <a:gd name="T18" fmla="*/ 36 w 56"/>
                  <a:gd name="T19" fmla="*/ 12 h 23"/>
                  <a:gd name="T20" fmla="*/ 26 w 56"/>
                  <a:gd name="T21" fmla="*/ 19 h 23"/>
                  <a:gd name="T22" fmla="*/ 21 w 56"/>
                  <a:gd name="T23" fmla="*/ 17 h 23"/>
                  <a:gd name="T24" fmla="*/ 21 w 56"/>
                  <a:gd name="T25" fmla="*/ 16 h 23"/>
                  <a:gd name="T26" fmla="*/ 21 w 56"/>
                  <a:gd name="T27" fmla="*/ 13 h 23"/>
                  <a:gd name="T28" fmla="*/ 22 w 56"/>
                  <a:gd name="T29" fmla="*/ 10 h 23"/>
                  <a:gd name="T30" fmla="*/ 21 w 56"/>
                  <a:gd name="T31" fmla="*/ 6 h 23"/>
                  <a:gd name="T32" fmla="*/ 19 w 56"/>
                  <a:gd name="T33" fmla="*/ 6 h 23"/>
                  <a:gd name="T34" fmla="*/ 3 w 56"/>
                  <a:gd name="T35" fmla="*/ 19 h 23"/>
                  <a:gd name="T36" fmla="*/ 1 w 56"/>
                  <a:gd name="T37" fmla="*/ 19 h 23"/>
                  <a:gd name="T38" fmla="*/ 0 w 56"/>
                  <a:gd name="T39" fmla="*/ 17 h 23"/>
                  <a:gd name="T40" fmla="*/ 5 w 56"/>
                  <a:gd name="T41" fmla="*/ 13 h 23"/>
                  <a:gd name="T42" fmla="*/ 13 w 56"/>
                  <a:gd name="T43" fmla="*/ 5 h 23"/>
                  <a:gd name="T44" fmla="*/ 22 w 56"/>
                  <a:gd name="T45" fmla="*/ 0 h 23"/>
                  <a:gd name="T46" fmla="*/ 26 w 56"/>
                  <a:gd name="T47" fmla="*/ 8 h 23"/>
                  <a:gd name="T48" fmla="*/ 26 w 56"/>
                  <a:gd name="T49" fmla="*/ 10 h 23"/>
                  <a:gd name="T50" fmla="*/ 26 w 56"/>
                  <a:gd name="T51" fmla="*/ 13 h 23"/>
                  <a:gd name="T52" fmla="*/ 27 w 56"/>
                  <a:gd name="T53" fmla="*/ 13 h 23"/>
                  <a:gd name="T54" fmla="*/ 27 w 56"/>
                  <a:gd name="T55" fmla="*/ 13 h 23"/>
                  <a:gd name="T56" fmla="*/ 40 w 56"/>
                  <a:gd name="T57" fmla="*/ 6 h 23"/>
                  <a:gd name="T58" fmla="*/ 43 w 56"/>
                  <a:gd name="T59" fmla="*/ 4 h 23"/>
                  <a:gd name="T60" fmla="*/ 52 w 56"/>
                  <a:gd name="T61" fmla="*/ 1 h 23"/>
                  <a:gd name="T62" fmla="*/ 56 w 56"/>
                  <a:gd name="T63"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23">
                    <a:moveTo>
                      <a:pt x="56" y="7"/>
                    </a:moveTo>
                    <a:cubicBezTo>
                      <a:pt x="56" y="8"/>
                      <a:pt x="56" y="11"/>
                      <a:pt x="56" y="14"/>
                    </a:cubicBezTo>
                    <a:cubicBezTo>
                      <a:pt x="55" y="18"/>
                      <a:pt x="55" y="21"/>
                      <a:pt x="55" y="22"/>
                    </a:cubicBezTo>
                    <a:cubicBezTo>
                      <a:pt x="55" y="22"/>
                      <a:pt x="54" y="22"/>
                      <a:pt x="53" y="23"/>
                    </a:cubicBezTo>
                    <a:cubicBezTo>
                      <a:pt x="51" y="21"/>
                      <a:pt x="50" y="19"/>
                      <a:pt x="50" y="16"/>
                    </a:cubicBezTo>
                    <a:cubicBezTo>
                      <a:pt x="50" y="15"/>
                      <a:pt x="51" y="14"/>
                      <a:pt x="51" y="12"/>
                    </a:cubicBezTo>
                    <a:cubicBezTo>
                      <a:pt x="51" y="10"/>
                      <a:pt x="51" y="9"/>
                      <a:pt x="51" y="9"/>
                    </a:cubicBezTo>
                    <a:cubicBezTo>
                      <a:pt x="51" y="7"/>
                      <a:pt x="51" y="6"/>
                      <a:pt x="50" y="5"/>
                    </a:cubicBezTo>
                    <a:cubicBezTo>
                      <a:pt x="49" y="5"/>
                      <a:pt x="49" y="5"/>
                      <a:pt x="49" y="5"/>
                    </a:cubicBezTo>
                    <a:cubicBezTo>
                      <a:pt x="48" y="5"/>
                      <a:pt x="44" y="8"/>
                      <a:pt x="36" y="12"/>
                    </a:cubicBezTo>
                    <a:cubicBezTo>
                      <a:pt x="26" y="19"/>
                      <a:pt x="26" y="19"/>
                      <a:pt x="26" y="19"/>
                    </a:cubicBezTo>
                    <a:cubicBezTo>
                      <a:pt x="24" y="19"/>
                      <a:pt x="23" y="18"/>
                      <a:pt x="21" y="17"/>
                    </a:cubicBezTo>
                    <a:cubicBezTo>
                      <a:pt x="21" y="16"/>
                      <a:pt x="21" y="16"/>
                      <a:pt x="21" y="16"/>
                    </a:cubicBezTo>
                    <a:cubicBezTo>
                      <a:pt x="21" y="16"/>
                      <a:pt x="21" y="15"/>
                      <a:pt x="21" y="13"/>
                    </a:cubicBezTo>
                    <a:cubicBezTo>
                      <a:pt x="22" y="11"/>
                      <a:pt x="22" y="10"/>
                      <a:pt x="22" y="10"/>
                    </a:cubicBezTo>
                    <a:cubicBezTo>
                      <a:pt x="22" y="8"/>
                      <a:pt x="21" y="7"/>
                      <a:pt x="21" y="6"/>
                    </a:cubicBezTo>
                    <a:cubicBezTo>
                      <a:pt x="19" y="6"/>
                      <a:pt x="19" y="6"/>
                      <a:pt x="19" y="6"/>
                    </a:cubicBezTo>
                    <a:cubicBezTo>
                      <a:pt x="18" y="6"/>
                      <a:pt x="13" y="10"/>
                      <a:pt x="3" y="19"/>
                    </a:cubicBezTo>
                    <a:cubicBezTo>
                      <a:pt x="1" y="19"/>
                      <a:pt x="1" y="19"/>
                      <a:pt x="1" y="19"/>
                    </a:cubicBezTo>
                    <a:cubicBezTo>
                      <a:pt x="0" y="18"/>
                      <a:pt x="0" y="17"/>
                      <a:pt x="0" y="17"/>
                    </a:cubicBezTo>
                    <a:cubicBezTo>
                      <a:pt x="0" y="16"/>
                      <a:pt x="2" y="15"/>
                      <a:pt x="5" y="13"/>
                    </a:cubicBezTo>
                    <a:cubicBezTo>
                      <a:pt x="5" y="13"/>
                      <a:pt x="8" y="10"/>
                      <a:pt x="13" y="5"/>
                    </a:cubicBezTo>
                    <a:cubicBezTo>
                      <a:pt x="17" y="2"/>
                      <a:pt x="20" y="0"/>
                      <a:pt x="22" y="0"/>
                    </a:cubicBezTo>
                    <a:cubicBezTo>
                      <a:pt x="25" y="0"/>
                      <a:pt x="26" y="3"/>
                      <a:pt x="26" y="8"/>
                    </a:cubicBezTo>
                    <a:cubicBezTo>
                      <a:pt x="26" y="9"/>
                      <a:pt x="26" y="9"/>
                      <a:pt x="26" y="10"/>
                    </a:cubicBezTo>
                    <a:cubicBezTo>
                      <a:pt x="26" y="11"/>
                      <a:pt x="26" y="12"/>
                      <a:pt x="26" y="13"/>
                    </a:cubicBezTo>
                    <a:cubicBezTo>
                      <a:pt x="27" y="13"/>
                      <a:pt x="27" y="13"/>
                      <a:pt x="27" y="13"/>
                    </a:cubicBezTo>
                    <a:cubicBezTo>
                      <a:pt x="27" y="13"/>
                      <a:pt x="27" y="13"/>
                      <a:pt x="27" y="13"/>
                    </a:cubicBezTo>
                    <a:cubicBezTo>
                      <a:pt x="27" y="13"/>
                      <a:pt x="32" y="11"/>
                      <a:pt x="40" y="6"/>
                    </a:cubicBezTo>
                    <a:cubicBezTo>
                      <a:pt x="40" y="5"/>
                      <a:pt x="41" y="4"/>
                      <a:pt x="43" y="4"/>
                    </a:cubicBezTo>
                    <a:cubicBezTo>
                      <a:pt x="47" y="2"/>
                      <a:pt x="51" y="1"/>
                      <a:pt x="52" y="1"/>
                    </a:cubicBezTo>
                    <a:cubicBezTo>
                      <a:pt x="55" y="1"/>
                      <a:pt x="56" y="3"/>
                      <a:pt x="56" y="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73"/>
              <p:cNvSpPr>
                <a:spLocks noEditPoints="1"/>
              </p:cNvSpPr>
              <p:nvPr/>
            </p:nvSpPr>
            <p:spPr bwMode="auto">
              <a:xfrm>
                <a:off x="8182154" y="545580"/>
                <a:ext cx="193589" cy="122384"/>
              </a:xfrm>
              <a:custGeom>
                <a:avLst/>
                <a:gdLst>
                  <a:gd name="T0" fmla="*/ 37 w 37"/>
                  <a:gd name="T1" fmla="*/ 21 h 23"/>
                  <a:gd name="T2" fmla="*/ 33 w 37"/>
                  <a:gd name="T3" fmla="*/ 23 h 23"/>
                  <a:gd name="T4" fmla="*/ 20 w 37"/>
                  <a:gd name="T5" fmla="*/ 23 h 23"/>
                  <a:gd name="T6" fmla="*/ 10 w 37"/>
                  <a:gd name="T7" fmla="*/ 21 h 23"/>
                  <a:gd name="T8" fmla="*/ 1 w 37"/>
                  <a:gd name="T9" fmla="*/ 17 h 23"/>
                  <a:gd name="T10" fmla="*/ 0 w 37"/>
                  <a:gd name="T11" fmla="*/ 11 h 23"/>
                  <a:gd name="T12" fmla="*/ 5 w 37"/>
                  <a:gd name="T13" fmla="*/ 2 h 23"/>
                  <a:gd name="T14" fmla="*/ 15 w 37"/>
                  <a:gd name="T15" fmla="*/ 0 h 23"/>
                  <a:gd name="T16" fmla="*/ 23 w 37"/>
                  <a:gd name="T17" fmla="*/ 2 h 23"/>
                  <a:gd name="T18" fmla="*/ 26 w 37"/>
                  <a:gd name="T19" fmla="*/ 8 h 23"/>
                  <a:gd name="T20" fmla="*/ 19 w 37"/>
                  <a:gd name="T21" fmla="*/ 12 h 23"/>
                  <a:gd name="T22" fmla="*/ 10 w 37"/>
                  <a:gd name="T23" fmla="*/ 15 h 23"/>
                  <a:gd name="T24" fmla="*/ 10 w 37"/>
                  <a:gd name="T25" fmla="*/ 15 h 23"/>
                  <a:gd name="T26" fmla="*/ 9 w 37"/>
                  <a:gd name="T27" fmla="*/ 16 h 23"/>
                  <a:gd name="T28" fmla="*/ 13 w 37"/>
                  <a:gd name="T29" fmla="*/ 17 h 23"/>
                  <a:gd name="T30" fmla="*/ 18 w 37"/>
                  <a:gd name="T31" fmla="*/ 18 h 23"/>
                  <a:gd name="T32" fmla="*/ 30 w 37"/>
                  <a:gd name="T33" fmla="*/ 18 h 23"/>
                  <a:gd name="T34" fmla="*/ 34 w 37"/>
                  <a:gd name="T35" fmla="*/ 19 h 23"/>
                  <a:gd name="T36" fmla="*/ 37 w 37"/>
                  <a:gd name="T37" fmla="*/ 21 h 23"/>
                  <a:gd name="T38" fmla="*/ 21 w 37"/>
                  <a:gd name="T39" fmla="*/ 6 h 23"/>
                  <a:gd name="T40" fmla="*/ 15 w 37"/>
                  <a:gd name="T41" fmla="*/ 4 h 23"/>
                  <a:gd name="T42" fmla="*/ 9 w 37"/>
                  <a:gd name="T43" fmla="*/ 5 h 23"/>
                  <a:gd name="T44" fmla="*/ 5 w 37"/>
                  <a:gd name="T45" fmla="*/ 10 h 23"/>
                  <a:gd name="T46" fmla="*/ 6 w 37"/>
                  <a:gd name="T47" fmla="*/ 11 h 23"/>
                  <a:gd name="T48" fmla="*/ 8 w 37"/>
                  <a:gd name="T49" fmla="*/ 11 h 23"/>
                  <a:gd name="T50" fmla="*/ 15 w 37"/>
                  <a:gd name="T51" fmla="*/ 9 h 23"/>
                  <a:gd name="T52" fmla="*/ 21 w 37"/>
                  <a:gd name="T5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23">
                    <a:moveTo>
                      <a:pt x="37" y="21"/>
                    </a:moveTo>
                    <a:cubicBezTo>
                      <a:pt x="36" y="22"/>
                      <a:pt x="34" y="23"/>
                      <a:pt x="33" y="23"/>
                    </a:cubicBezTo>
                    <a:cubicBezTo>
                      <a:pt x="20" y="23"/>
                      <a:pt x="20" y="23"/>
                      <a:pt x="20" y="23"/>
                    </a:cubicBezTo>
                    <a:cubicBezTo>
                      <a:pt x="17" y="23"/>
                      <a:pt x="13" y="22"/>
                      <a:pt x="10" y="21"/>
                    </a:cubicBezTo>
                    <a:cubicBezTo>
                      <a:pt x="5" y="20"/>
                      <a:pt x="2" y="19"/>
                      <a:pt x="1" y="17"/>
                    </a:cubicBezTo>
                    <a:cubicBezTo>
                      <a:pt x="1" y="15"/>
                      <a:pt x="0" y="13"/>
                      <a:pt x="0" y="11"/>
                    </a:cubicBezTo>
                    <a:cubicBezTo>
                      <a:pt x="0" y="7"/>
                      <a:pt x="2" y="4"/>
                      <a:pt x="5" y="2"/>
                    </a:cubicBezTo>
                    <a:cubicBezTo>
                      <a:pt x="8" y="1"/>
                      <a:pt x="11" y="0"/>
                      <a:pt x="15" y="0"/>
                    </a:cubicBezTo>
                    <a:cubicBezTo>
                      <a:pt x="18" y="0"/>
                      <a:pt x="21" y="1"/>
                      <a:pt x="23" y="2"/>
                    </a:cubicBezTo>
                    <a:cubicBezTo>
                      <a:pt x="25" y="3"/>
                      <a:pt x="26" y="5"/>
                      <a:pt x="26" y="8"/>
                    </a:cubicBezTo>
                    <a:cubicBezTo>
                      <a:pt x="26" y="9"/>
                      <a:pt x="24" y="11"/>
                      <a:pt x="19" y="12"/>
                    </a:cubicBezTo>
                    <a:cubicBezTo>
                      <a:pt x="15" y="14"/>
                      <a:pt x="12" y="15"/>
                      <a:pt x="10" y="15"/>
                    </a:cubicBezTo>
                    <a:cubicBezTo>
                      <a:pt x="10" y="15"/>
                      <a:pt x="10" y="15"/>
                      <a:pt x="10" y="15"/>
                    </a:cubicBezTo>
                    <a:cubicBezTo>
                      <a:pt x="10" y="15"/>
                      <a:pt x="9" y="15"/>
                      <a:pt x="9" y="16"/>
                    </a:cubicBezTo>
                    <a:cubicBezTo>
                      <a:pt x="9" y="16"/>
                      <a:pt x="11" y="17"/>
                      <a:pt x="13" y="17"/>
                    </a:cubicBezTo>
                    <a:cubicBezTo>
                      <a:pt x="16" y="18"/>
                      <a:pt x="17" y="18"/>
                      <a:pt x="18" y="18"/>
                    </a:cubicBezTo>
                    <a:cubicBezTo>
                      <a:pt x="30" y="18"/>
                      <a:pt x="30" y="18"/>
                      <a:pt x="30" y="18"/>
                    </a:cubicBezTo>
                    <a:cubicBezTo>
                      <a:pt x="30" y="18"/>
                      <a:pt x="32" y="19"/>
                      <a:pt x="34" y="19"/>
                    </a:cubicBezTo>
                    <a:cubicBezTo>
                      <a:pt x="35" y="20"/>
                      <a:pt x="36" y="20"/>
                      <a:pt x="37" y="21"/>
                    </a:cubicBezTo>
                    <a:close/>
                    <a:moveTo>
                      <a:pt x="21" y="6"/>
                    </a:moveTo>
                    <a:cubicBezTo>
                      <a:pt x="20" y="5"/>
                      <a:pt x="18" y="4"/>
                      <a:pt x="15" y="4"/>
                    </a:cubicBezTo>
                    <a:cubicBezTo>
                      <a:pt x="12" y="4"/>
                      <a:pt x="10" y="5"/>
                      <a:pt x="9" y="5"/>
                    </a:cubicBezTo>
                    <a:cubicBezTo>
                      <a:pt x="6" y="6"/>
                      <a:pt x="5" y="8"/>
                      <a:pt x="5" y="10"/>
                    </a:cubicBezTo>
                    <a:cubicBezTo>
                      <a:pt x="5" y="10"/>
                      <a:pt x="5" y="11"/>
                      <a:pt x="6" y="11"/>
                    </a:cubicBezTo>
                    <a:cubicBezTo>
                      <a:pt x="8" y="11"/>
                      <a:pt x="8" y="11"/>
                      <a:pt x="8" y="11"/>
                    </a:cubicBezTo>
                    <a:cubicBezTo>
                      <a:pt x="9" y="11"/>
                      <a:pt x="11" y="11"/>
                      <a:pt x="15" y="9"/>
                    </a:cubicBezTo>
                    <a:cubicBezTo>
                      <a:pt x="19" y="8"/>
                      <a:pt x="21" y="7"/>
                      <a:pt x="2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74"/>
              <p:cNvSpPr>
                <a:spLocks/>
              </p:cNvSpPr>
              <p:nvPr/>
            </p:nvSpPr>
            <p:spPr bwMode="auto">
              <a:xfrm>
                <a:off x="8386868" y="541129"/>
                <a:ext cx="173562" cy="146860"/>
              </a:xfrm>
              <a:custGeom>
                <a:avLst/>
                <a:gdLst>
                  <a:gd name="T0" fmla="*/ 33 w 33"/>
                  <a:gd name="T1" fmla="*/ 4 h 28"/>
                  <a:gd name="T2" fmla="*/ 33 w 33"/>
                  <a:gd name="T3" fmla="*/ 13 h 28"/>
                  <a:gd name="T4" fmla="*/ 31 w 33"/>
                  <a:gd name="T5" fmla="*/ 27 h 28"/>
                  <a:gd name="T6" fmla="*/ 30 w 33"/>
                  <a:gd name="T7" fmla="*/ 28 h 28"/>
                  <a:gd name="T8" fmla="*/ 27 w 33"/>
                  <a:gd name="T9" fmla="*/ 24 h 28"/>
                  <a:gd name="T10" fmla="*/ 27 w 33"/>
                  <a:gd name="T11" fmla="*/ 19 h 28"/>
                  <a:gd name="T12" fmla="*/ 28 w 33"/>
                  <a:gd name="T13" fmla="*/ 14 h 28"/>
                  <a:gd name="T14" fmla="*/ 29 w 33"/>
                  <a:gd name="T15" fmla="*/ 8 h 28"/>
                  <a:gd name="T16" fmla="*/ 27 w 33"/>
                  <a:gd name="T17" fmla="*/ 6 h 28"/>
                  <a:gd name="T18" fmla="*/ 21 w 33"/>
                  <a:gd name="T19" fmla="*/ 8 h 28"/>
                  <a:gd name="T20" fmla="*/ 15 w 33"/>
                  <a:gd name="T21" fmla="*/ 12 h 28"/>
                  <a:gd name="T22" fmla="*/ 6 w 33"/>
                  <a:gd name="T23" fmla="*/ 20 h 28"/>
                  <a:gd name="T24" fmla="*/ 3 w 33"/>
                  <a:gd name="T25" fmla="*/ 24 h 28"/>
                  <a:gd name="T26" fmla="*/ 0 w 33"/>
                  <a:gd name="T27" fmla="*/ 25 h 28"/>
                  <a:gd name="T28" fmla="*/ 0 w 33"/>
                  <a:gd name="T29" fmla="*/ 22 h 28"/>
                  <a:gd name="T30" fmla="*/ 6 w 33"/>
                  <a:gd name="T31" fmla="*/ 14 h 28"/>
                  <a:gd name="T32" fmla="*/ 18 w 33"/>
                  <a:gd name="T33" fmla="*/ 6 h 28"/>
                  <a:gd name="T34" fmla="*/ 30 w 33"/>
                  <a:gd name="T35" fmla="*/ 0 h 28"/>
                  <a:gd name="T36" fmla="*/ 32 w 33"/>
                  <a:gd name="T37" fmla="*/ 2 h 28"/>
                  <a:gd name="T38" fmla="*/ 33 w 33"/>
                  <a:gd name="T39"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28">
                    <a:moveTo>
                      <a:pt x="33" y="4"/>
                    </a:moveTo>
                    <a:cubicBezTo>
                      <a:pt x="33" y="5"/>
                      <a:pt x="33" y="7"/>
                      <a:pt x="33" y="13"/>
                    </a:cubicBezTo>
                    <a:cubicBezTo>
                      <a:pt x="32" y="17"/>
                      <a:pt x="32" y="22"/>
                      <a:pt x="31" y="27"/>
                    </a:cubicBezTo>
                    <a:cubicBezTo>
                      <a:pt x="31" y="28"/>
                      <a:pt x="31" y="28"/>
                      <a:pt x="30" y="28"/>
                    </a:cubicBezTo>
                    <a:cubicBezTo>
                      <a:pt x="29" y="28"/>
                      <a:pt x="28" y="27"/>
                      <a:pt x="27" y="24"/>
                    </a:cubicBezTo>
                    <a:cubicBezTo>
                      <a:pt x="27" y="23"/>
                      <a:pt x="27" y="21"/>
                      <a:pt x="27" y="19"/>
                    </a:cubicBezTo>
                    <a:cubicBezTo>
                      <a:pt x="27" y="19"/>
                      <a:pt x="27" y="17"/>
                      <a:pt x="28" y="14"/>
                    </a:cubicBezTo>
                    <a:cubicBezTo>
                      <a:pt x="28" y="10"/>
                      <a:pt x="29" y="8"/>
                      <a:pt x="29" y="8"/>
                    </a:cubicBezTo>
                    <a:cubicBezTo>
                      <a:pt x="29" y="6"/>
                      <a:pt x="28" y="6"/>
                      <a:pt x="27" y="6"/>
                    </a:cubicBezTo>
                    <a:cubicBezTo>
                      <a:pt x="26" y="6"/>
                      <a:pt x="24" y="6"/>
                      <a:pt x="21" y="8"/>
                    </a:cubicBezTo>
                    <a:cubicBezTo>
                      <a:pt x="18" y="10"/>
                      <a:pt x="16" y="11"/>
                      <a:pt x="15" y="12"/>
                    </a:cubicBezTo>
                    <a:cubicBezTo>
                      <a:pt x="12" y="14"/>
                      <a:pt x="9" y="17"/>
                      <a:pt x="6" y="20"/>
                    </a:cubicBezTo>
                    <a:cubicBezTo>
                      <a:pt x="6" y="21"/>
                      <a:pt x="5" y="22"/>
                      <a:pt x="3" y="24"/>
                    </a:cubicBezTo>
                    <a:cubicBezTo>
                      <a:pt x="3" y="24"/>
                      <a:pt x="1" y="25"/>
                      <a:pt x="0" y="25"/>
                    </a:cubicBezTo>
                    <a:cubicBezTo>
                      <a:pt x="0" y="22"/>
                      <a:pt x="0" y="22"/>
                      <a:pt x="0" y="22"/>
                    </a:cubicBezTo>
                    <a:cubicBezTo>
                      <a:pt x="0" y="21"/>
                      <a:pt x="2" y="18"/>
                      <a:pt x="6" y="14"/>
                    </a:cubicBezTo>
                    <a:cubicBezTo>
                      <a:pt x="10" y="11"/>
                      <a:pt x="14" y="8"/>
                      <a:pt x="18" y="6"/>
                    </a:cubicBezTo>
                    <a:cubicBezTo>
                      <a:pt x="24" y="2"/>
                      <a:pt x="28" y="0"/>
                      <a:pt x="30" y="0"/>
                    </a:cubicBezTo>
                    <a:cubicBezTo>
                      <a:pt x="31" y="0"/>
                      <a:pt x="32" y="1"/>
                      <a:pt x="32" y="2"/>
                    </a:cubicBezTo>
                    <a:cubicBezTo>
                      <a:pt x="33" y="2"/>
                      <a:pt x="33" y="3"/>
                      <a:pt x="33"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5"/>
              <p:cNvSpPr>
                <a:spLocks/>
              </p:cNvSpPr>
              <p:nvPr/>
            </p:nvSpPr>
            <p:spPr bwMode="auto">
              <a:xfrm>
                <a:off x="8582681" y="336415"/>
                <a:ext cx="215840" cy="324872"/>
              </a:xfrm>
              <a:custGeom>
                <a:avLst/>
                <a:gdLst>
                  <a:gd name="T0" fmla="*/ 41 w 41"/>
                  <a:gd name="T1" fmla="*/ 38 h 62"/>
                  <a:gd name="T2" fmla="*/ 26 w 41"/>
                  <a:gd name="T3" fmla="*/ 41 h 62"/>
                  <a:gd name="T4" fmla="*/ 25 w 41"/>
                  <a:gd name="T5" fmla="*/ 43 h 62"/>
                  <a:gd name="T6" fmla="*/ 24 w 41"/>
                  <a:gd name="T7" fmla="*/ 49 h 62"/>
                  <a:gd name="T8" fmla="*/ 24 w 41"/>
                  <a:gd name="T9" fmla="*/ 53 h 62"/>
                  <a:gd name="T10" fmla="*/ 24 w 41"/>
                  <a:gd name="T11" fmla="*/ 55 h 62"/>
                  <a:gd name="T12" fmla="*/ 24 w 41"/>
                  <a:gd name="T13" fmla="*/ 57 h 62"/>
                  <a:gd name="T14" fmla="*/ 23 w 41"/>
                  <a:gd name="T15" fmla="*/ 62 h 62"/>
                  <a:gd name="T16" fmla="*/ 21 w 41"/>
                  <a:gd name="T17" fmla="*/ 62 h 62"/>
                  <a:gd name="T18" fmla="*/ 20 w 41"/>
                  <a:gd name="T19" fmla="*/ 53 h 62"/>
                  <a:gd name="T20" fmla="*/ 20 w 41"/>
                  <a:gd name="T21" fmla="*/ 48 h 62"/>
                  <a:gd name="T22" fmla="*/ 20 w 41"/>
                  <a:gd name="T23" fmla="*/ 43 h 62"/>
                  <a:gd name="T24" fmla="*/ 20 w 41"/>
                  <a:gd name="T25" fmla="*/ 42 h 62"/>
                  <a:gd name="T26" fmla="*/ 15 w 41"/>
                  <a:gd name="T27" fmla="*/ 42 h 62"/>
                  <a:gd name="T28" fmla="*/ 11 w 41"/>
                  <a:gd name="T29" fmla="*/ 43 h 62"/>
                  <a:gd name="T30" fmla="*/ 8 w 41"/>
                  <a:gd name="T31" fmla="*/ 43 h 62"/>
                  <a:gd name="T32" fmla="*/ 6 w 41"/>
                  <a:gd name="T33" fmla="*/ 44 h 62"/>
                  <a:gd name="T34" fmla="*/ 6 w 41"/>
                  <a:gd name="T35" fmla="*/ 46 h 62"/>
                  <a:gd name="T36" fmla="*/ 6 w 41"/>
                  <a:gd name="T37" fmla="*/ 46 h 62"/>
                  <a:gd name="T38" fmla="*/ 4 w 41"/>
                  <a:gd name="T39" fmla="*/ 46 h 62"/>
                  <a:gd name="T40" fmla="*/ 2 w 41"/>
                  <a:gd name="T41" fmla="*/ 44 h 62"/>
                  <a:gd name="T42" fmla="*/ 0 w 41"/>
                  <a:gd name="T43" fmla="*/ 42 h 62"/>
                  <a:gd name="T44" fmla="*/ 9 w 41"/>
                  <a:gd name="T45" fmla="*/ 39 h 62"/>
                  <a:gd name="T46" fmla="*/ 20 w 41"/>
                  <a:gd name="T47" fmla="*/ 37 h 62"/>
                  <a:gd name="T48" fmla="*/ 23 w 41"/>
                  <a:gd name="T49" fmla="*/ 22 h 62"/>
                  <a:gd name="T50" fmla="*/ 26 w 41"/>
                  <a:gd name="T51" fmla="*/ 4 h 62"/>
                  <a:gd name="T52" fmla="*/ 26 w 41"/>
                  <a:gd name="T53" fmla="*/ 1 h 62"/>
                  <a:gd name="T54" fmla="*/ 29 w 41"/>
                  <a:gd name="T55" fmla="*/ 0 h 62"/>
                  <a:gd name="T56" fmla="*/ 29 w 41"/>
                  <a:gd name="T57" fmla="*/ 4 h 62"/>
                  <a:gd name="T58" fmla="*/ 29 w 41"/>
                  <a:gd name="T59" fmla="*/ 8 h 62"/>
                  <a:gd name="T60" fmla="*/ 27 w 41"/>
                  <a:gd name="T61" fmla="*/ 18 h 62"/>
                  <a:gd name="T62" fmla="*/ 27 w 41"/>
                  <a:gd name="T63" fmla="*/ 22 h 62"/>
                  <a:gd name="T64" fmla="*/ 26 w 41"/>
                  <a:gd name="T65" fmla="*/ 36 h 62"/>
                  <a:gd name="T66" fmla="*/ 41 w 41"/>
                  <a:gd name="T67" fmla="*/ 35 h 62"/>
                  <a:gd name="T68" fmla="*/ 41 w 41"/>
                  <a:gd name="T69" fmla="*/ 3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 h="62">
                    <a:moveTo>
                      <a:pt x="41" y="38"/>
                    </a:moveTo>
                    <a:cubicBezTo>
                      <a:pt x="35" y="38"/>
                      <a:pt x="30" y="39"/>
                      <a:pt x="26" y="41"/>
                    </a:cubicBezTo>
                    <a:cubicBezTo>
                      <a:pt x="25" y="41"/>
                      <a:pt x="25" y="42"/>
                      <a:pt x="25" y="43"/>
                    </a:cubicBezTo>
                    <a:cubicBezTo>
                      <a:pt x="24" y="44"/>
                      <a:pt x="24" y="46"/>
                      <a:pt x="24" y="49"/>
                    </a:cubicBezTo>
                    <a:cubicBezTo>
                      <a:pt x="24" y="50"/>
                      <a:pt x="24" y="51"/>
                      <a:pt x="24" y="53"/>
                    </a:cubicBezTo>
                    <a:cubicBezTo>
                      <a:pt x="24" y="53"/>
                      <a:pt x="24" y="54"/>
                      <a:pt x="24" y="55"/>
                    </a:cubicBezTo>
                    <a:cubicBezTo>
                      <a:pt x="24" y="56"/>
                      <a:pt x="24" y="57"/>
                      <a:pt x="24" y="57"/>
                    </a:cubicBezTo>
                    <a:cubicBezTo>
                      <a:pt x="24" y="59"/>
                      <a:pt x="24" y="61"/>
                      <a:pt x="23" y="62"/>
                    </a:cubicBezTo>
                    <a:cubicBezTo>
                      <a:pt x="22" y="62"/>
                      <a:pt x="22" y="62"/>
                      <a:pt x="21" y="62"/>
                    </a:cubicBezTo>
                    <a:cubicBezTo>
                      <a:pt x="20" y="59"/>
                      <a:pt x="20" y="56"/>
                      <a:pt x="20" y="53"/>
                    </a:cubicBezTo>
                    <a:cubicBezTo>
                      <a:pt x="20" y="52"/>
                      <a:pt x="20" y="50"/>
                      <a:pt x="20" y="48"/>
                    </a:cubicBezTo>
                    <a:cubicBezTo>
                      <a:pt x="20" y="46"/>
                      <a:pt x="20" y="44"/>
                      <a:pt x="20" y="43"/>
                    </a:cubicBezTo>
                    <a:cubicBezTo>
                      <a:pt x="20" y="42"/>
                      <a:pt x="20" y="42"/>
                      <a:pt x="20" y="42"/>
                    </a:cubicBezTo>
                    <a:cubicBezTo>
                      <a:pt x="19" y="42"/>
                      <a:pt x="18" y="42"/>
                      <a:pt x="15" y="42"/>
                    </a:cubicBezTo>
                    <a:cubicBezTo>
                      <a:pt x="14" y="42"/>
                      <a:pt x="13" y="42"/>
                      <a:pt x="11" y="43"/>
                    </a:cubicBezTo>
                    <a:cubicBezTo>
                      <a:pt x="10" y="43"/>
                      <a:pt x="9" y="43"/>
                      <a:pt x="8" y="43"/>
                    </a:cubicBezTo>
                    <a:cubicBezTo>
                      <a:pt x="8" y="43"/>
                      <a:pt x="7" y="44"/>
                      <a:pt x="6" y="44"/>
                    </a:cubicBezTo>
                    <a:cubicBezTo>
                      <a:pt x="6" y="45"/>
                      <a:pt x="6" y="45"/>
                      <a:pt x="6" y="46"/>
                    </a:cubicBezTo>
                    <a:cubicBezTo>
                      <a:pt x="6" y="46"/>
                      <a:pt x="6" y="46"/>
                      <a:pt x="6" y="46"/>
                    </a:cubicBezTo>
                    <a:cubicBezTo>
                      <a:pt x="4" y="46"/>
                      <a:pt x="4" y="46"/>
                      <a:pt x="4" y="46"/>
                    </a:cubicBezTo>
                    <a:cubicBezTo>
                      <a:pt x="4" y="46"/>
                      <a:pt x="3" y="45"/>
                      <a:pt x="2" y="44"/>
                    </a:cubicBezTo>
                    <a:cubicBezTo>
                      <a:pt x="1" y="43"/>
                      <a:pt x="0" y="43"/>
                      <a:pt x="0" y="42"/>
                    </a:cubicBezTo>
                    <a:cubicBezTo>
                      <a:pt x="0" y="41"/>
                      <a:pt x="3" y="40"/>
                      <a:pt x="9" y="39"/>
                    </a:cubicBezTo>
                    <a:cubicBezTo>
                      <a:pt x="15" y="38"/>
                      <a:pt x="19" y="37"/>
                      <a:pt x="20" y="37"/>
                    </a:cubicBezTo>
                    <a:cubicBezTo>
                      <a:pt x="21" y="36"/>
                      <a:pt x="22" y="31"/>
                      <a:pt x="23" y="22"/>
                    </a:cubicBezTo>
                    <a:cubicBezTo>
                      <a:pt x="23" y="17"/>
                      <a:pt x="24" y="11"/>
                      <a:pt x="26" y="4"/>
                    </a:cubicBezTo>
                    <a:cubicBezTo>
                      <a:pt x="26" y="4"/>
                      <a:pt x="26" y="3"/>
                      <a:pt x="26" y="1"/>
                    </a:cubicBezTo>
                    <a:cubicBezTo>
                      <a:pt x="26" y="1"/>
                      <a:pt x="27" y="1"/>
                      <a:pt x="29" y="0"/>
                    </a:cubicBezTo>
                    <a:cubicBezTo>
                      <a:pt x="29" y="4"/>
                      <a:pt x="29" y="4"/>
                      <a:pt x="29" y="4"/>
                    </a:cubicBezTo>
                    <a:cubicBezTo>
                      <a:pt x="29" y="5"/>
                      <a:pt x="29" y="6"/>
                      <a:pt x="29" y="8"/>
                    </a:cubicBezTo>
                    <a:cubicBezTo>
                      <a:pt x="27" y="18"/>
                      <a:pt x="27" y="18"/>
                      <a:pt x="27" y="18"/>
                    </a:cubicBezTo>
                    <a:cubicBezTo>
                      <a:pt x="27" y="19"/>
                      <a:pt x="27" y="20"/>
                      <a:pt x="27" y="22"/>
                    </a:cubicBezTo>
                    <a:cubicBezTo>
                      <a:pt x="26" y="36"/>
                      <a:pt x="26" y="36"/>
                      <a:pt x="26" y="36"/>
                    </a:cubicBezTo>
                    <a:cubicBezTo>
                      <a:pt x="41" y="35"/>
                      <a:pt x="41" y="35"/>
                      <a:pt x="41" y="35"/>
                    </a:cubicBezTo>
                    <a:lnTo>
                      <a:pt x="41"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0" name="Group 179"/>
            <p:cNvGrpSpPr/>
            <p:nvPr/>
          </p:nvGrpSpPr>
          <p:grpSpPr>
            <a:xfrm>
              <a:off x="8972081" y="287601"/>
              <a:ext cx="5689708" cy="585216"/>
              <a:chOff x="6091404" y="300610"/>
              <a:chExt cx="5689708" cy="585216"/>
            </a:xfrm>
          </p:grpSpPr>
          <p:sp>
            <p:nvSpPr>
              <p:cNvPr id="79" name="Freeform 76"/>
              <p:cNvSpPr>
                <a:spLocks noEditPoints="1"/>
              </p:cNvSpPr>
              <p:nvPr/>
            </p:nvSpPr>
            <p:spPr bwMode="auto">
              <a:xfrm>
                <a:off x="6091404" y="532026"/>
                <a:ext cx="215840" cy="142410"/>
              </a:xfrm>
              <a:custGeom>
                <a:avLst/>
                <a:gdLst>
                  <a:gd name="T0" fmla="*/ 41 w 41"/>
                  <a:gd name="T1" fmla="*/ 12 h 27"/>
                  <a:gd name="T2" fmla="*/ 39 w 41"/>
                  <a:gd name="T3" fmla="*/ 19 h 27"/>
                  <a:gd name="T4" fmla="*/ 29 w 41"/>
                  <a:gd name="T5" fmla="*/ 24 h 27"/>
                  <a:gd name="T6" fmla="*/ 16 w 41"/>
                  <a:gd name="T7" fmla="*/ 27 h 27"/>
                  <a:gd name="T8" fmla="*/ 6 w 41"/>
                  <a:gd name="T9" fmla="*/ 24 h 27"/>
                  <a:gd name="T10" fmla="*/ 0 w 41"/>
                  <a:gd name="T11" fmla="*/ 17 h 27"/>
                  <a:gd name="T12" fmla="*/ 2 w 41"/>
                  <a:gd name="T13" fmla="*/ 13 h 27"/>
                  <a:gd name="T14" fmla="*/ 8 w 41"/>
                  <a:gd name="T15" fmla="*/ 7 h 27"/>
                  <a:gd name="T16" fmla="*/ 18 w 41"/>
                  <a:gd name="T17" fmla="*/ 2 h 27"/>
                  <a:gd name="T18" fmla="*/ 29 w 41"/>
                  <a:gd name="T19" fmla="*/ 0 h 27"/>
                  <a:gd name="T20" fmla="*/ 34 w 41"/>
                  <a:gd name="T21" fmla="*/ 2 h 27"/>
                  <a:gd name="T22" fmla="*/ 37 w 41"/>
                  <a:gd name="T23" fmla="*/ 4 h 27"/>
                  <a:gd name="T24" fmla="*/ 40 w 41"/>
                  <a:gd name="T25" fmla="*/ 8 h 27"/>
                  <a:gd name="T26" fmla="*/ 41 w 41"/>
                  <a:gd name="T27" fmla="*/ 12 h 27"/>
                  <a:gd name="T28" fmla="*/ 37 w 41"/>
                  <a:gd name="T29" fmla="*/ 12 h 27"/>
                  <a:gd name="T30" fmla="*/ 34 w 41"/>
                  <a:gd name="T31" fmla="*/ 7 h 27"/>
                  <a:gd name="T32" fmla="*/ 28 w 41"/>
                  <a:gd name="T33" fmla="*/ 5 h 27"/>
                  <a:gd name="T34" fmla="*/ 19 w 41"/>
                  <a:gd name="T35" fmla="*/ 6 h 27"/>
                  <a:gd name="T36" fmla="*/ 14 w 41"/>
                  <a:gd name="T37" fmla="*/ 9 h 27"/>
                  <a:gd name="T38" fmla="*/ 5 w 41"/>
                  <a:gd name="T39" fmla="*/ 17 h 27"/>
                  <a:gd name="T40" fmla="*/ 10 w 41"/>
                  <a:gd name="T41" fmla="*/ 21 h 27"/>
                  <a:gd name="T42" fmla="*/ 16 w 41"/>
                  <a:gd name="T43" fmla="*/ 22 h 27"/>
                  <a:gd name="T44" fmla="*/ 27 w 41"/>
                  <a:gd name="T45" fmla="*/ 21 h 27"/>
                  <a:gd name="T46" fmla="*/ 36 w 41"/>
                  <a:gd name="T47" fmla="*/ 16 h 27"/>
                  <a:gd name="T48" fmla="*/ 37 w 41"/>
                  <a:gd name="T49"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27">
                    <a:moveTo>
                      <a:pt x="41" y="12"/>
                    </a:moveTo>
                    <a:cubicBezTo>
                      <a:pt x="41" y="15"/>
                      <a:pt x="40" y="17"/>
                      <a:pt x="39" y="19"/>
                    </a:cubicBezTo>
                    <a:cubicBezTo>
                      <a:pt x="38" y="21"/>
                      <a:pt x="35" y="23"/>
                      <a:pt x="29" y="24"/>
                    </a:cubicBezTo>
                    <a:cubicBezTo>
                      <a:pt x="23" y="26"/>
                      <a:pt x="19" y="27"/>
                      <a:pt x="16" y="27"/>
                    </a:cubicBezTo>
                    <a:cubicBezTo>
                      <a:pt x="13" y="27"/>
                      <a:pt x="9" y="26"/>
                      <a:pt x="6" y="24"/>
                    </a:cubicBezTo>
                    <a:cubicBezTo>
                      <a:pt x="2" y="22"/>
                      <a:pt x="0" y="20"/>
                      <a:pt x="0" y="17"/>
                    </a:cubicBezTo>
                    <a:cubicBezTo>
                      <a:pt x="0" y="15"/>
                      <a:pt x="1" y="14"/>
                      <a:pt x="2" y="13"/>
                    </a:cubicBezTo>
                    <a:cubicBezTo>
                      <a:pt x="4" y="12"/>
                      <a:pt x="6" y="10"/>
                      <a:pt x="8" y="7"/>
                    </a:cubicBezTo>
                    <a:cubicBezTo>
                      <a:pt x="10" y="5"/>
                      <a:pt x="13" y="3"/>
                      <a:pt x="18" y="2"/>
                    </a:cubicBezTo>
                    <a:cubicBezTo>
                      <a:pt x="22" y="1"/>
                      <a:pt x="26" y="0"/>
                      <a:pt x="29" y="0"/>
                    </a:cubicBezTo>
                    <a:cubicBezTo>
                      <a:pt x="30" y="0"/>
                      <a:pt x="32" y="1"/>
                      <a:pt x="34" y="2"/>
                    </a:cubicBezTo>
                    <a:cubicBezTo>
                      <a:pt x="35" y="2"/>
                      <a:pt x="37" y="3"/>
                      <a:pt x="37" y="4"/>
                    </a:cubicBezTo>
                    <a:cubicBezTo>
                      <a:pt x="38" y="5"/>
                      <a:pt x="39" y="6"/>
                      <a:pt x="40" y="8"/>
                    </a:cubicBezTo>
                    <a:cubicBezTo>
                      <a:pt x="41" y="10"/>
                      <a:pt x="41" y="12"/>
                      <a:pt x="41" y="12"/>
                    </a:cubicBezTo>
                    <a:close/>
                    <a:moveTo>
                      <a:pt x="37" y="12"/>
                    </a:moveTo>
                    <a:cubicBezTo>
                      <a:pt x="37" y="10"/>
                      <a:pt x="36" y="9"/>
                      <a:pt x="34" y="7"/>
                    </a:cubicBezTo>
                    <a:cubicBezTo>
                      <a:pt x="32" y="5"/>
                      <a:pt x="30" y="5"/>
                      <a:pt x="28" y="5"/>
                    </a:cubicBezTo>
                    <a:cubicBezTo>
                      <a:pt x="28" y="5"/>
                      <a:pt x="25" y="5"/>
                      <a:pt x="19" y="6"/>
                    </a:cubicBezTo>
                    <a:cubicBezTo>
                      <a:pt x="17" y="7"/>
                      <a:pt x="15" y="7"/>
                      <a:pt x="14" y="9"/>
                    </a:cubicBezTo>
                    <a:cubicBezTo>
                      <a:pt x="8" y="13"/>
                      <a:pt x="5" y="16"/>
                      <a:pt x="5" y="17"/>
                    </a:cubicBezTo>
                    <a:cubicBezTo>
                      <a:pt x="5" y="19"/>
                      <a:pt x="6" y="20"/>
                      <a:pt x="10" y="21"/>
                    </a:cubicBezTo>
                    <a:cubicBezTo>
                      <a:pt x="12" y="22"/>
                      <a:pt x="15" y="22"/>
                      <a:pt x="16" y="22"/>
                    </a:cubicBezTo>
                    <a:cubicBezTo>
                      <a:pt x="19" y="22"/>
                      <a:pt x="22" y="22"/>
                      <a:pt x="27" y="21"/>
                    </a:cubicBezTo>
                    <a:cubicBezTo>
                      <a:pt x="31" y="20"/>
                      <a:pt x="34" y="18"/>
                      <a:pt x="36" y="16"/>
                    </a:cubicBezTo>
                    <a:cubicBezTo>
                      <a:pt x="37" y="16"/>
                      <a:pt x="37" y="14"/>
                      <a:pt x="37"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77"/>
              <p:cNvSpPr>
                <a:spLocks/>
              </p:cNvSpPr>
              <p:nvPr/>
            </p:nvSpPr>
            <p:spPr bwMode="auto">
              <a:xfrm>
                <a:off x="6329495" y="338438"/>
                <a:ext cx="347123" cy="331549"/>
              </a:xfrm>
              <a:custGeom>
                <a:avLst/>
                <a:gdLst>
                  <a:gd name="T0" fmla="*/ 66 w 66"/>
                  <a:gd name="T1" fmla="*/ 12 h 63"/>
                  <a:gd name="T2" fmla="*/ 66 w 66"/>
                  <a:gd name="T3" fmla="*/ 12 h 63"/>
                  <a:gd name="T4" fmla="*/ 65 w 66"/>
                  <a:gd name="T5" fmla="*/ 14 h 63"/>
                  <a:gd name="T6" fmla="*/ 47 w 66"/>
                  <a:gd name="T7" fmla="*/ 5 h 63"/>
                  <a:gd name="T8" fmla="*/ 38 w 66"/>
                  <a:gd name="T9" fmla="*/ 7 h 63"/>
                  <a:gd name="T10" fmla="*/ 31 w 66"/>
                  <a:gd name="T11" fmla="*/ 12 h 63"/>
                  <a:gd name="T12" fmla="*/ 26 w 66"/>
                  <a:gd name="T13" fmla="*/ 22 h 63"/>
                  <a:gd name="T14" fmla="*/ 23 w 66"/>
                  <a:gd name="T15" fmla="*/ 33 h 63"/>
                  <a:gd name="T16" fmla="*/ 23 w 66"/>
                  <a:gd name="T17" fmla="*/ 38 h 63"/>
                  <a:gd name="T18" fmla="*/ 24 w 66"/>
                  <a:gd name="T19" fmla="*/ 43 h 63"/>
                  <a:gd name="T20" fmla="*/ 27 w 66"/>
                  <a:gd name="T21" fmla="*/ 44 h 63"/>
                  <a:gd name="T22" fmla="*/ 28 w 66"/>
                  <a:gd name="T23" fmla="*/ 44 h 63"/>
                  <a:gd name="T24" fmla="*/ 30 w 66"/>
                  <a:gd name="T25" fmla="*/ 43 h 63"/>
                  <a:gd name="T26" fmla="*/ 42 w 66"/>
                  <a:gd name="T27" fmla="*/ 43 h 63"/>
                  <a:gd name="T28" fmla="*/ 54 w 66"/>
                  <a:gd name="T29" fmla="*/ 43 h 63"/>
                  <a:gd name="T30" fmla="*/ 53 w 66"/>
                  <a:gd name="T31" fmla="*/ 44 h 63"/>
                  <a:gd name="T32" fmla="*/ 53 w 66"/>
                  <a:gd name="T33" fmla="*/ 46 h 63"/>
                  <a:gd name="T34" fmla="*/ 39 w 66"/>
                  <a:gd name="T35" fmla="*/ 46 h 63"/>
                  <a:gd name="T36" fmla="*/ 26 w 66"/>
                  <a:gd name="T37" fmla="*/ 50 h 63"/>
                  <a:gd name="T38" fmla="*/ 31 w 66"/>
                  <a:gd name="T39" fmla="*/ 60 h 63"/>
                  <a:gd name="T40" fmla="*/ 31 w 66"/>
                  <a:gd name="T41" fmla="*/ 62 h 63"/>
                  <a:gd name="T42" fmla="*/ 30 w 66"/>
                  <a:gd name="T43" fmla="*/ 63 h 63"/>
                  <a:gd name="T44" fmla="*/ 25 w 66"/>
                  <a:gd name="T45" fmla="*/ 56 h 63"/>
                  <a:gd name="T46" fmla="*/ 19 w 66"/>
                  <a:gd name="T47" fmla="*/ 49 h 63"/>
                  <a:gd name="T48" fmla="*/ 13 w 66"/>
                  <a:gd name="T49" fmla="*/ 50 h 63"/>
                  <a:gd name="T50" fmla="*/ 8 w 66"/>
                  <a:gd name="T51" fmla="*/ 52 h 63"/>
                  <a:gd name="T52" fmla="*/ 4 w 66"/>
                  <a:gd name="T53" fmla="*/ 53 h 63"/>
                  <a:gd name="T54" fmla="*/ 0 w 66"/>
                  <a:gd name="T55" fmla="*/ 51 h 63"/>
                  <a:gd name="T56" fmla="*/ 0 w 66"/>
                  <a:gd name="T57" fmla="*/ 51 h 63"/>
                  <a:gd name="T58" fmla="*/ 1 w 66"/>
                  <a:gd name="T59" fmla="*/ 48 h 63"/>
                  <a:gd name="T60" fmla="*/ 18 w 66"/>
                  <a:gd name="T61" fmla="*/ 45 h 63"/>
                  <a:gd name="T62" fmla="*/ 19 w 66"/>
                  <a:gd name="T63" fmla="*/ 44 h 63"/>
                  <a:gd name="T64" fmla="*/ 19 w 66"/>
                  <a:gd name="T65" fmla="*/ 35 h 63"/>
                  <a:gd name="T66" fmla="*/ 25 w 66"/>
                  <a:gd name="T67" fmla="*/ 11 h 63"/>
                  <a:gd name="T68" fmla="*/ 46 w 66"/>
                  <a:gd name="T69" fmla="*/ 0 h 63"/>
                  <a:gd name="T70" fmla="*/ 58 w 66"/>
                  <a:gd name="T71" fmla="*/ 3 h 63"/>
                  <a:gd name="T72" fmla="*/ 66 w 66"/>
                  <a:gd name="T73" fmla="*/ 1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3">
                    <a:moveTo>
                      <a:pt x="66" y="12"/>
                    </a:moveTo>
                    <a:cubicBezTo>
                      <a:pt x="66" y="12"/>
                      <a:pt x="66" y="12"/>
                      <a:pt x="66" y="12"/>
                    </a:cubicBezTo>
                    <a:cubicBezTo>
                      <a:pt x="66" y="12"/>
                      <a:pt x="66" y="12"/>
                      <a:pt x="65" y="14"/>
                    </a:cubicBezTo>
                    <a:cubicBezTo>
                      <a:pt x="61" y="8"/>
                      <a:pt x="55" y="5"/>
                      <a:pt x="47" y="5"/>
                    </a:cubicBezTo>
                    <a:cubicBezTo>
                      <a:pt x="44" y="5"/>
                      <a:pt x="41" y="5"/>
                      <a:pt x="38" y="7"/>
                    </a:cubicBezTo>
                    <a:cubicBezTo>
                      <a:pt x="35" y="8"/>
                      <a:pt x="32" y="10"/>
                      <a:pt x="31" y="12"/>
                    </a:cubicBezTo>
                    <a:cubicBezTo>
                      <a:pt x="29" y="14"/>
                      <a:pt x="27" y="17"/>
                      <a:pt x="26" y="22"/>
                    </a:cubicBezTo>
                    <a:cubicBezTo>
                      <a:pt x="24" y="27"/>
                      <a:pt x="23" y="31"/>
                      <a:pt x="23" y="33"/>
                    </a:cubicBezTo>
                    <a:cubicBezTo>
                      <a:pt x="23" y="34"/>
                      <a:pt x="23" y="36"/>
                      <a:pt x="23" y="38"/>
                    </a:cubicBezTo>
                    <a:cubicBezTo>
                      <a:pt x="24" y="41"/>
                      <a:pt x="24" y="42"/>
                      <a:pt x="24" y="43"/>
                    </a:cubicBezTo>
                    <a:cubicBezTo>
                      <a:pt x="25" y="44"/>
                      <a:pt x="26" y="44"/>
                      <a:pt x="27" y="44"/>
                    </a:cubicBezTo>
                    <a:cubicBezTo>
                      <a:pt x="27" y="44"/>
                      <a:pt x="27" y="44"/>
                      <a:pt x="28" y="44"/>
                    </a:cubicBezTo>
                    <a:cubicBezTo>
                      <a:pt x="29" y="44"/>
                      <a:pt x="30" y="43"/>
                      <a:pt x="30" y="43"/>
                    </a:cubicBezTo>
                    <a:cubicBezTo>
                      <a:pt x="32" y="43"/>
                      <a:pt x="36" y="43"/>
                      <a:pt x="42" y="43"/>
                    </a:cubicBezTo>
                    <a:cubicBezTo>
                      <a:pt x="47" y="43"/>
                      <a:pt x="51" y="43"/>
                      <a:pt x="54" y="43"/>
                    </a:cubicBezTo>
                    <a:cubicBezTo>
                      <a:pt x="54" y="43"/>
                      <a:pt x="54" y="44"/>
                      <a:pt x="53" y="44"/>
                    </a:cubicBezTo>
                    <a:cubicBezTo>
                      <a:pt x="53" y="46"/>
                      <a:pt x="53" y="46"/>
                      <a:pt x="53" y="46"/>
                    </a:cubicBezTo>
                    <a:cubicBezTo>
                      <a:pt x="39" y="46"/>
                      <a:pt x="39" y="46"/>
                      <a:pt x="39" y="46"/>
                    </a:cubicBezTo>
                    <a:cubicBezTo>
                      <a:pt x="34" y="47"/>
                      <a:pt x="29" y="48"/>
                      <a:pt x="26" y="50"/>
                    </a:cubicBezTo>
                    <a:cubicBezTo>
                      <a:pt x="27" y="52"/>
                      <a:pt x="29" y="56"/>
                      <a:pt x="31" y="60"/>
                    </a:cubicBezTo>
                    <a:cubicBezTo>
                      <a:pt x="31" y="62"/>
                      <a:pt x="31" y="62"/>
                      <a:pt x="31" y="62"/>
                    </a:cubicBezTo>
                    <a:cubicBezTo>
                      <a:pt x="31" y="63"/>
                      <a:pt x="30" y="63"/>
                      <a:pt x="30" y="63"/>
                    </a:cubicBezTo>
                    <a:cubicBezTo>
                      <a:pt x="29" y="63"/>
                      <a:pt x="27" y="61"/>
                      <a:pt x="25" y="56"/>
                    </a:cubicBezTo>
                    <a:cubicBezTo>
                      <a:pt x="22" y="52"/>
                      <a:pt x="20" y="49"/>
                      <a:pt x="19" y="49"/>
                    </a:cubicBezTo>
                    <a:cubicBezTo>
                      <a:pt x="18" y="49"/>
                      <a:pt x="16" y="50"/>
                      <a:pt x="13" y="50"/>
                    </a:cubicBezTo>
                    <a:cubicBezTo>
                      <a:pt x="12" y="50"/>
                      <a:pt x="11" y="51"/>
                      <a:pt x="8" y="52"/>
                    </a:cubicBezTo>
                    <a:cubicBezTo>
                      <a:pt x="6" y="53"/>
                      <a:pt x="5" y="53"/>
                      <a:pt x="4" y="53"/>
                    </a:cubicBezTo>
                    <a:cubicBezTo>
                      <a:pt x="3" y="53"/>
                      <a:pt x="1" y="52"/>
                      <a:pt x="0" y="51"/>
                    </a:cubicBezTo>
                    <a:cubicBezTo>
                      <a:pt x="0" y="51"/>
                      <a:pt x="0" y="51"/>
                      <a:pt x="0" y="51"/>
                    </a:cubicBezTo>
                    <a:cubicBezTo>
                      <a:pt x="0" y="49"/>
                      <a:pt x="0" y="49"/>
                      <a:pt x="1" y="48"/>
                    </a:cubicBezTo>
                    <a:cubicBezTo>
                      <a:pt x="4" y="47"/>
                      <a:pt x="10" y="46"/>
                      <a:pt x="18" y="45"/>
                    </a:cubicBezTo>
                    <a:cubicBezTo>
                      <a:pt x="19" y="45"/>
                      <a:pt x="19" y="44"/>
                      <a:pt x="19" y="44"/>
                    </a:cubicBezTo>
                    <a:cubicBezTo>
                      <a:pt x="19" y="41"/>
                      <a:pt x="19" y="38"/>
                      <a:pt x="19" y="35"/>
                    </a:cubicBezTo>
                    <a:cubicBezTo>
                      <a:pt x="19" y="26"/>
                      <a:pt x="21" y="18"/>
                      <a:pt x="25" y="11"/>
                    </a:cubicBezTo>
                    <a:cubicBezTo>
                      <a:pt x="30" y="4"/>
                      <a:pt x="37" y="0"/>
                      <a:pt x="46" y="0"/>
                    </a:cubicBezTo>
                    <a:cubicBezTo>
                      <a:pt x="51" y="0"/>
                      <a:pt x="55" y="1"/>
                      <a:pt x="58" y="3"/>
                    </a:cubicBezTo>
                    <a:cubicBezTo>
                      <a:pt x="63" y="5"/>
                      <a:pt x="66" y="8"/>
                      <a:pt x="66"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78"/>
              <p:cNvSpPr>
                <a:spLocks/>
              </p:cNvSpPr>
              <p:nvPr/>
            </p:nvSpPr>
            <p:spPr bwMode="auto">
              <a:xfrm>
                <a:off x="6796777" y="554277"/>
                <a:ext cx="189138" cy="109033"/>
              </a:xfrm>
              <a:custGeom>
                <a:avLst/>
                <a:gdLst>
                  <a:gd name="T0" fmla="*/ 36 w 36"/>
                  <a:gd name="T1" fmla="*/ 17 h 21"/>
                  <a:gd name="T2" fmla="*/ 32 w 36"/>
                  <a:gd name="T3" fmla="*/ 19 h 21"/>
                  <a:gd name="T4" fmla="*/ 21 w 36"/>
                  <a:gd name="T5" fmla="*/ 20 h 21"/>
                  <a:gd name="T6" fmla="*/ 16 w 36"/>
                  <a:gd name="T7" fmla="*/ 21 h 21"/>
                  <a:gd name="T8" fmla="*/ 6 w 36"/>
                  <a:gd name="T9" fmla="*/ 19 h 21"/>
                  <a:gd name="T10" fmla="*/ 0 w 36"/>
                  <a:gd name="T11" fmla="*/ 13 h 21"/>
                  <a:gd name="T12" fmla="*/ 7 w 36"/>
                  <a:gd name="T13" fmla="*/ 5 h 21"/>
                  <a:gd name="T14" fmla="*/ 18 w 36"/>
                  <a:gd name="T15" fmla="*/ 0 h 21"/>
                  <a:gd name="T16" fmla="*/ 23 w 36"/>
                  <a:gd name="T17" fmla="*/ 1 h 21"/>
                  <a:gd name="T18" fmla="*/ 23 w 36"/>
                  <a:gd name="T19" fmla="*/ 1 h 21"/>
                  <a:gd name="T20" fmla="*/ 22 w 36"/>
                  <a:gd name="T21" fmla="*/ 1 h 21"/>
                  <a:gd name="T22" fmla="*/ 22 w 36"/>
                  <a:gd name="T23" fmla="*/ 3 h 21"/>
                  <a:gd name="T24" fmla="*/ 13 w 36"/>
                  <a:gd name="T25" fmla="*/ 7 h 21"/>
                  <a:gd name="T26" fmla="*/ 6 w 36"/>
                  <a:gd name="T27" fmla="*/ 12 h 21"/>
                  <a:gd name="T28" fmla="*/ 15 w 36"/>
                  <a:gd name="T29" fmla="*/ 17 h 21"/>
                  <a:gd name="T30" fmla="*/ 17 w 36"/>
                  <a:gd name="T31" fmla="*/ 17 h 21"/>
                  <a:gd name="T32" fmla="*/ 17 w 36"/>
                  <a:gd name="T33" fmla="*/ 17 h 21"/>
                  <a:gd name="T34" fmla="*/ 36 w 36"/>
                  <a:gd name="T35" fmla="*/ 14 h 21"/>
                  <a:gd name="T36" fmla="*/ 36 w 36"/>
                  <a:gd name="T37" fmla="*/ 15 h 21"/>
                  <a:gd name="T38" fmla="*/ 36 w 36"/>
                  <a:gd name="T39"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21">
                    <a:moveTo>
                      <a:pt x="36" y="17"/>
                    </a:moveTo>
                    <a:cubicBezTo>
                      <a:pt x="35" y="18"/>
                      <a:pt x="33" y="18"/>
                      <a:pt x="32" y="19"/>
                    </a:cubicBezTo>
                    <a:cubicBezTo>
                      <a:pt x="29" y="19"/>
                      <a:pt x="26" y="20"/>
                      <a:pt x="21" y="20"/>
                    </a:cubicBezTo>
                    <a:cubicBezTo>
                      <a:pt x="18" y="21"/>
                      <a:pt x="16" y="21"/>
                      <a:pt x="16" y="21"/>
                    </a:cubicBezTo>
                    <a:cubicBezTo>
                      <a:pt x="13" y="21"/>
                      <a:pt x="9" y="21"/>
                      <a:pt x="6" y="19"/>
                    </a:cubicBezTo>
                    <a:cubicBezTo>
                      <a:pt x="2" y="18"/>
                      <a:pt x="0" y="16"/>
                      <a:pt x="0" y="13"/>
                    </a:cubicBezTo>
                    <a:cubicBezTo>
                      <a:pt x="0" y="10"/>
                      <a:pt x="3" y="7"/>
                      <a:pt x="7" y="5"/>
                    </a:cubicBezTo>
                    <a:cubicBezTo>
                      <a:pt x="13" y="2"/>
                      <a:pt x="17" y="0"/>
                      <a:pt x="18" y="0"/>
                    </a:cubicBezTo>
                    <a:cubicBezTo>
                      <a:pt x="23" y="1"/>
                      <a:pt x="23" y="1"/>
                      <a:pt x="23" y="1"/>
                    </a:cubicBezTo>
                    <a:cubicBezTo>
                      <a:pt x="23" y="1"/>
                      <a:pt x="23" y="1"/>
                      <a:pt x="23" y="1"/>
                    </a:cubicBezTo>
                    <a:cubicBezTo>
                      <a:pt x="23" y="1"/>
                      <a:pt x="23" y="1"/>
                      <a:pt x="22" y="1"/>
                    </a:cubicBezTo>
                    <a:cubicBezTo>
                      <a:pt x="22" y="2"/>
                      <a:pt x="22" y="3"/>
                      <a:pt x="22" y="3"/>
                    </a:cubicBezTo>
                    <a:cubicBezTo>
                      <a:pt x="20" y="4"/>
                      <a:pt x="17" y="5"/>
                      <a:pt x="13" y="7"/>
                    </a:cubicBezTo>
                    <a:cubicBezTo>
                      <a:pt x="8" y="9"/>
                      <a:pt x="6" y="11"/>
                      <a:pt x="6" y="12"/>
                    </a:cubicBezTo>
                    <a:cubicBezTo>
                      <a:pt x="6" y="15"/>
                      <a:pt x="9" y="16"/>
                      <a:pt x="15" y="17"/>
                    </a:cubicBezTo>
                    <a:cubicBezTo>
                      <a:pt x="16" y="17"/>
                      <a:pt x="16" y="17"/>
                      <a:pt x="17" y="17"/>
                    </a:cubicBezTo>
                    <a:cubicBezTo>
                      <a:pt x="17" y="17"/>
                      <a:pt x="17" y="17"/>
                      <a:pt x="17" y="17"/>
                    </a:cubicBezTo>
                    <a:cubicBezTo>
                      <a:pt x="36" y="14"/>
                      <a:pt x="36" y="14"/>
                      <a:pt x="36" y="14"/>
                    </a:cubicBezTo>
                    <a:cubicBezTo>
                      <a:pt x="36" y="15"/>
                      <a:pt x="36" y="15"/>
                      <a:pt x="36" y="15"/>
                    </a:cubicBezTo>
                    <a:lnTo>
                      <a:pt x="36"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79"/>
              <p:cNvSpPr>
                <a:spLocks noEditPoints="1"/>
              </p:cNvSpPr>
              <p:nvPr/>
            </p:nvSpPr>
            <p:spPr bwMode="auto">
              <a:xfrm>
                <a:off x="7008165" y="532026"/>
                <a:ext cx="215840" cy="142410"/>
              </a:xfrm>
              <a:custGeom>
                <a:avLst/>
                <a:gdLst>
                  <a:gd name="T0" fmla="*/ 41 w 41"/>
                  <a:gd name="T1" fmla="*/ 12 h 27"/>
                  <a:gd name="T2" fmla="*/ 39 w 41"/>
                  <a:gd name="T3" fmla="*/ 19 h 27"/>
                  <a:gd name="T4" fmla="*/ 28 w 41"/>
                  <a:gd name="T5" fmla="*/ 24 h 27"/>
                  <a:gd name="T6" fmla="*/ 16 w 41"/>
                  <a:gd name="T7" fmla="*/ 27 h 27"/>
                  <a:gd name="T8" fmla="*/ 6 w 41"/>
                  <a:gd name="T9" fmla="*/ 24 h 27"/>
                  <a:gd name="T10" fmla="*/ 0 w 41"/>
                  <a:gd name="T11" fmla="*/ 17 h 27"/>
                  <a:gd name="T12" fmla="*/ 2 w 41"/>
                  <a:gd name="T13" fmla="*/ 13 h 27"/>
                  <a:gd name="T14" fmla="*/ 8 w 41"/>
                  <a:gd name="T15" fmla="*/ 7 h 27"/>
                  <a:gd name="T16" fmla="*/ 18 w 41"/>
                  <a:gd name="T17" fmla="*/ 2 h 27"/>
                  <a:gd name="T18" fmla="*/ 29 w 41"/>
                  <a:gd name="T19" fmla="*/ 0 h 27"/>
                  <a:gd name="T20" fmla="*/ 34 w 41"/>
                  <a:gd name="T21" fmla="*/ 2 h 27"/>
                  <a:gd name="T22" fmla="*/ 37 w 41"/>
                  <a:gd name="T23" fmla="*/ 4 h 27"/>
                  <a:gd name="T24" fmla="*/ 40 w 41"/>
                  <a:gd name="T25" fmla="*/ 8 h 27"/>
                  <a:gd name="T26" fmla="*/ 41 w 41"/>
                  <a:gd name="T27" fmla="*/ 12 h 27"/>
                  <a:gd name="T28" fmla="*/ 37 w 41"/>
                  <a:gd name="T29" fmla="*/ 12 h 27"/>
                  <a:gd name="T30" fmla="*/ 34 w 41"/>
                  <a:gd name="T31" fmla="*/ 7 h 27"/>
                  <a:gd name="T32" fmla="*/ 28 w 41"/>
                  <a:gd name="T33" fmla="*/ 5 h 27"/>
                  <a:gd name="T34" fmla="*/ 19 w 41"/>
                  <a:gd name="T35" fmla="*/ 6 h 27"/>
                  <a:gd name="T36" fmla="*/ 14 w 41"/>
                  <a:gd name="T37" fmla="*/ 9 h 27"/>
                  <a:gd name="T38" fmla="*/ 5 w 41"/>
                  <a:gd name="T39" fmla="*/ 17 h 27"/>
                  <a:gd name="T40" fmla="*/ 10 w 41"/>
                  <a:gd name="T41" fmla="*/ 21 h 27"/>
                  <a:gd name="T42" fmla="*/ 16 w 41"/>
                  <a:gd name="T43" fmla="*/ 22 h 27"/>
                  <a:gd name="T44" fmla="*/ 27 w 41"/>
                  <a:gd name="T45" fmla="*/ 21 h 27"/>
                  <a:gd name="T46" fmla="*/ 36 w 41"/>
                  <a:gd name="T47" fmla="*/ 16 h 27"/>
                  <a:gd name="T48" fmla="*/ 37 w 41"/>
                  <a:gd name="T49"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27">
                    <a:moveTo>
                      <a:pt x="41" y="12"/>
                    </a:moveTo>
                    <a:cubicBezTo>
                      <a:pt x="41" y="15"/>
                      <a:pt x="40" y="17"/>
                      <a:pt x="39" y="19"/>
                    </a:cubicBezTo>
                    <a:cubicBezTo>
                      <a:pt x="38" y="21"/>
                      <a:pt x="35" y="23"/>
                      <a:pt x="28" y="24"/>
                    </a:cubicBezTo>
                    <a:cubicBezTo>
                      <a:pt x="23" y="26"/>
                      <a:pt x="19" y="27"/>
                      <a:pt x="16" y="27"/>
                    </a:cubicBezTo>
                    <a:cubicBezTo>
                      <a:pt x="13" y="27"/>
                      <a:pt x="9" y="26"/>
                      <a:pt x="6" y="24"/>
                    </a:cubicBezTo>
                    <a:cubicBezTo>
                      <a:pt x="2" y="22"/>
                      <a:pt x="0" y="20"/>
                      <a:pt x="0" y="17"/>
                    </a:cubicBezTo>
                    <a:cubicBezTo>
                      <a:pt x="0" y="15"/>
                      <a:pt x="1" y="14"/>
                      <a:pt x="2" y="13"/>
                    </a:cubicBezTo>
                    <a:cubicBezTo>
                      <a:pt x="4" y="12"/>
                      <a:pt x="6" y="10"/>
                      <a:pt x="8" y="7"/>
                    </a:cubicBezTo>
                    <a:cubicBezTo>
                      <a:pt x="10" y="5"/>
                      <a:pt x="13" y="3"/>
                      <a:pt x="18" y="2"/>
                    </a:cubicBezTo>
                    <a:cubicBezTo>
                      <a:pt x="22" y="1"/>
                      <a:pt x="26" y="0"/>
                      <a:pt x="29" y="0"/>
                    </a:cubicBezTo>
                    <a:cubicBezTo>
                      <a:pt x="30" y="0"/>
                      <a:pt x="32" y="1"/>
                      <a:pt x="34" y="2"/>
                    </a:cubicBezTo>
                    <a:cubicBezTo>
                      <a:pt x="35" y="2"/>
                      <a:pt x="37" y="3"/>
                      <a:pt x="37" y="4"/>
                    </a:cubicBezTo>
                    <a:cubicBezTo>
                      <a:pt x="38" y="5"/>
                      <a:pt x="39" y="6"/>
                      <a:pt x="40" y="8"/>
                    </a:cubicBezTo>
                    <a:cubicBezTo>
                      <a:pt x="41" y="10"/>
                      <a:pt x="41" y="12"/>
                      <a:pt x="41" y="12"/>
                    </a:cubicBezTo>
                    <a:close/>
                    <a:moveTo>
                      <a:pt x="37" y="12"/>
                    </a:moveTo>
                    <a:cubicBezTo>
                      <a:pt x="37" y="10"/>
                      <a:pt x="36" y="9"/>
                      <a:pt x="34" y="7"/>
                    </a:cubicBezTo>
                    <a:cubicBezTo>
                      <a:pt x="32" y="5"/>
                      <a:pt x="30" y="5"/>
                      <a:pt x="28" y="5"/>
                    </a:cubicBezTo>
                    <a:cubicBezTo>
                      <a:pt x="27" y="5"/>
                      <a:pt x="25" y="5"/>
                      <a:pt x="19" y="6"/>
                    </a:cubicBezTo>
                    <a:cubicBezTo>
                      <a:pt x="17" y="7"/>
                      <a:pt x="15" y="7"/>
                      <a:pt x="14" y="9"/>
                    </a:cubicBezTo>
                    <a:cubicBezTo>
                      <a:pt x="8" y="13"/>
                      <a:pt x="5" y="16"/>
                      <a:pt x="5" y="17"/>
                    </a:cubicBezTo>
                    <a:cubicBezTo>
                      <a:pt x="5" y="19"/>
                      <a:pt x="6" y="20"/>
                      <a:pt x="10" y="21"/>
                    </a:cubicBezTo>
                    <a:cubicBezTo>
                      <a:pt x="12" y="22"/>
                      <a:pt x="14" y="22"/>
                      <a:pt x="16" y="22"/>
                    </a:cubicBezTo>
                    <a:cubicBezTo>
                      <a:pt x="19" y="22"/>
                      <a:pt x="22" y="22"/>
                      <a:pt x="27" y="21"/>
                    </a:cubicBezTo>
                    <a:cubicBezTo>
                      <a:pt x="31" y="20"/>
                      <a:pt x="34" y="18"/>
                      <a:pt x="36" y="16"/>
                    </a:cubicBezTo>
                    <a:cubicBezTo>
                      <a:pt x="37" y="16"/>
                      <a:pt x="37" y="14"/>
                      <a:pt x="37"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0"/>
              <p:cNvSpPr>
                <a:spLocks/>
              </p:cNvSpPr>
              <p:nvPr/>
            </p:nvSpPr>
            <p:spPr bwMode="auto">
              <a:xfrm>
                <a:off x="7248482" y="305060"/>
                <a:ext cx="233641" cy="364925"/>
              </a:xfrm>
              <a:custGeom>
                <a:avLst/>
                <a:gdLst>
                  <a:gd name="T0" fmla="*/ 44 w 44"/>
                  <a:gd name="T1" fmla="*/ 47 h 69"/>
                  <a:gd name="T2" fmla="*/ 28 w 44"/>
                  <a:gd name="T3" fmla="*/ 52 h 69"/>
                  <a:gd name="T4" fmla="*/ 16 w 44"/>
                  <a:gd name="T5" fmla="*/ 56 h 69"/>
                  <a:gd name="T6" fmla="*/ 6 w 44"/>
                  <a:gd name="T7" fmla="*/ 62 h 69"/>
                  <a:gd name="T8" fmla="*/ 7 w 44"/>
                  <a:gd name="T9" fmla="*/ 63 h 69"/>
                  <a:gd name="T10" fmla="*/ 15 w 44"/>
                  <a:gd name="T11" fmla="*/ 64 h 69"/>
                  <a:gd name="T12" fmla="*/ 25 w 44"/>
                  <a:gd name="T13" fmla="*/ 63 h 69"/>
                  <a:gd name="T14" fmla="*/ 43 w 44"/>
                  <a:gd name="T15" fmla="*/ 58 h 69"/>
                  <a:gd name="T16" fmla="*/ 41 w 44"/>
                  <a:gd name="T17" fmla="*/ 61 h 69"/>
                  <a:gd name="T18" fmla="*/ 30 w 44"/>
                  <a:gd name="T19" fmla="*/ 65 h 69"/>
                  <a:gd name="T20" fmla="*/ 18 w 44"/>
                  <a:gd name="T21" fmla="*/ 68 h 69"/>
                  <a:gd name="T22" fmla="*/ 15 w 44"/>
                  <a:gd name="T23" fmla="*/ 68 h 69"/>
                  <a:gd name="T24" fmla="*/ 11 w 44"/>
                  <a:gd name="T25" fmla="*/ 69 h 69"/>
                  <a:gd name="T26" fmla="*/ 4 w 44"/>
                  <a:gd name="T27" fmla="*/ 67 h 69"/>
                  <a:gd name="T28" fmla="*/ 0 w 44"/>
                  <a:gd name="T29" fmla="*/ 63 h 69"/>
                  <a:gd name="T30" fmla="*/ 2 w 44"/>
                  <a:gd name="T31" fmla="*/ 58 h 69"/>
                  <a:gd name="T32" fmla="*/ 6 w 44"/>
                  <a:gd name="T33" fmla="*/ 56 h 69"/>
                  <a:gd name="T34" fmla="*/ 21 w 44"/>
                  <a:gd name="T35" fmla="*/ 51 h 69"/>
                  <a:gd name="T36" fmla="*/ 27 w 44"/>
                  <a:gd name="T37" fmla="*/ 49 h 69"/>
                  <a:gd name="T38" fmla="*/ 32 w 44"/>
                  <a:gd name="T39" fmla="*/ 47 h 69"/>
                  <a:gd name="T40" fmla="*/ 36 w 44"/>
                  <a:gd name="T41" fmla="*/ 46 h 69"/>
                  <a:gd name="T42" fmla="*/ 40 w 44"/>
                  <a:gd name="T43" fmla="*/ 44 h 69"/>
                  <a:gd name="T44" fmla="*/ 39 w 44"/>
                  <a:gd name="T45" fmla="*/ 12 h 69"/>
                  <a:gd name="T46" fmla="*/ 40 w 44"/>
                  <a:gd name="T47" fmla="*/ 0 h 69"/>
                  <a:gd name="T48" fmla="*/ 42 w 44"/>
                  <a:gd name="T49" fmla="*/ 1 h 69"/>
                  <a:gd name="T50" fmla="*/ 43 w 44"/>
                  <a:gd name="T51" fmla="*/ 5 h 69"/>
                  <a:gd name="T52" fmla="*/ 43 w 44"/>
                  <a:gd name="T53" fmla="*/ 4 h 69"/>
                  <a:gd name="T54" fmla="*/ 43 w 44"/>
                  <a:gd name="T55" fmla="*/ 13 h 69"/>
                  <a:gd name="T56" fmla="*/ 43 w 44"/>
                  <a:gd name="T57" fmla="*/ 38 h 69"/>
                  <a:gd name="T58" fmla="*/ 44 w 44"/>
                  <a:gd name="T59" fmla="*/ 4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69">
                    <a:moveTo>
                      <a:pt x="44" y="47"/>
                    </a:moveTo>
                    <a:cubicBezTo>
                      <a:pt x="41" y="48"/>
                      <a:pt x="36" y="50"/>
                      <a:pt x="28" y="52"/>
                    </a:cubicBezTo>
                    <a:cubicBezTo>
                      <a:pt x="22" y="55"/>
                      <a:pt x="18" y="56"/>
                      <a:pt x="16" y="56"/>
                    </a:cubicBezTo>
                    <a:cubicBezTo>
                      <a:pt x="11" y="59"/>
                      <a:pt x="7" y="60"/>
                      <a:pt x="6" y="62"/>
                    </a:cubicBezTo>
                    <a:cubicBezTo>
                      <a:pt x="6" y="63"/>
                      <a:pt x="6" y="63"/>
                      <a:pt x="7" y="63"/>
                    </a:cubicBezTo>
                    <a:cubicBezTo>
                      <a:pt x="8" y="64"/>
                      <a:pt x="11" y="64"/>
                      <a:pt x="15" y="64"/>
                    </a:cubicBezTo>
                    <a:cubicBezTo>
                      <a:pt x="16" y="64"/>
                      <a:pt x="19" y="64"/>
                      <a:pt x="25" y="63"/>
                    </a:cubicBezTo>
                    <a:cubicBezTo>
                      <a:pt x="31" y="61"/>
                      <a:pt x="38" y="60"/>
                      <a:pt x="43" y="58"/>
                    </a:cubicBezTo>
                    <a:cubicBezTo>
                      <a:pt x="43" y="60"/>
                      <a:pt x="42" y="61"/>
                      <a:pt x="41" y="61"/>
                    </a:cubicBezTo>
                    <a:cubicBezTo>
                      <a:pt x="40" y="62"/>
                      <a:pt x="36" y="63"/>
                      <a:pt x="30" y="65"/>
                    </a:cubicBezTo>
                    <a:cubicBezTo>
                      <a:pt x="23" y="67"/>
                      <a:pt x="19" y="68"/>
                      <a:pt x="18" y="68"/>
                    </a:cubicBezTo>
                    <a:cubicBezTo>
                      <a:pt x="18" y="68"/>
                      <a:pt x="17" y="68"/>
                      <a:pt x="15" y="68"/>
                    </a:cubicBezTo>
                    <a:cubicBezTo>
                      <a:pt x="13" y="69"/>
                      <a:pt x="11" y="69"/>
                      <a:pt x="11" y="69"/>
                    </a:cubicBezTo>
                    <a:cubicBezTo>
                      <a:pt x="9" y="69"/>
                      <a:pt x="7" y="68"/>
                      <a:pt x="4" y="67"/>
                    </a:cubicBezTo>
                    <a:cubicBezTo>
                      <a:pt x="1" y="66"/>
                      <a:pt x="0" y="65"/>
                      <a:pt x="0" y="63"/>
                    </a:cubicBezTo>
                    <a:cubicBezTo>
                      <a:pt x="0" y="61"/>
                      <a:pt x="0" y="59"/>
                      <a:pt x="2" y="58"/>
                    </a:cubicBezTo>
                    <a:cubicBezTo>
                      <a:pt x="2" y="58"/>
                      <a:pt x="4" y="58"/>
                      <a:pt x="6" y="56"/>
                    </a:cubicBezTo>
                    <a:cubicBezTo>
                      <a:pt x="12" y="54"/>
                      <a:pt x="17" y="52"/>
                      <a:pt x="21" y="51"/>
                    </a:cubicBezTo>
                    <a:cubicBezTo>
                      <a:pt x="23" y="51"/>
                      <a:pt x="25" y="50"/>
                      <a:pt x="27" y="49"/>
                    </a:cubicBezTo>
                    <a:cubicBezTo>
                      <a:pt x="29" y="48"/>
                      <a:pt x="31" y="47"/>
                      <a:pt x="32" y="47"/>
                    </a:cubicBezTo>
                    <a:cubicBezTo>
                      <a:pt x="36" y="46"/>
                      <a:pt x="36" y="46"/>
                      <a:pt x="36" y="46"/>
                    </a:cubicBezTo>
                    <a:cubicBezTo>
                      <a:pt x="37" y="46"/>
                      <a:pt x="39" y="45"/>
                      <a:pt x="40" y="44"/>
                    </a:cubicBezTo>
                    <a:cubicBezTo>
                      <a:pt x="39" y="35"/>
                      <a:pt x="39" y="24"/>
                      <a:pt x="39" y="12"/>
                    </a:cubicBezTo>
                    <a:cubicBezTo>
                      <a:pt x="39" y="4"/>
                      <a:pt x="39" y="0"/>
                      <a:pt x="40" y="0"/>
                    </a:cubicBezTo>
                    <a:cubicBezTo>
                      <a:pt x="41" y="0"/>
                      <a:pt x="42" y="1"/>
                      <a:pt x="42" y="1"/>
                    </a:cubicBezTo>
                    <a:cubicBezTo>
                      <a:pt x="43" y="2"/>
                      <a:pt x="43" y="3"/>
                      <a:pt x="43" y="5"/>
                    </a:cubicBezTo>
                    <a:cubicBezTo>
                      <a:pt x="43" y="4"/>
                      <a:pt x="43" y="4"/>
                      <a:pt x="43" y="4"/>
                    </a:cubicBezTo>
                    <a:cubicBezTo>
                      <a:pt x="43" y="4"/>
                      <a:pt x="43" y="7"/>
                      <a:pt x="43" y="13"/>
                    </a:cubicBezTo>
                    <a:cubicBezTo>
                      <a:pt x="43" y="38"/>
                      <a:pt x="43" y="38"/>
                      <a:pt x="43" y="38"/>
                    </a:cubicBezTo>
                    <a:cubicBezTo>
                      <a:pt x="43" y="41"/>
                      <a:pt x="43" y="44"/>
                      <a:pt x="44" y="4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1"/>
              <p:cNvSpPr>
                <a:spLocks noEditPoints="1"/>
              </p:cNvSpPr>
              <p:nvPr/>
            </p:nvSpPr>
            <p:spPr bwMode="auto">
              <a:xfrm>
                <a:off x="7502149" y="547603"/>
                <a:ext cx="195813" cy="122384"/>
              </a:xfrm>
              <a:custGeom>
                <a:avLst/>
                <a:gdLst>
                  <a:gd name="T0" fmla="*/ 37 w 37"/>
                  <a:gd name="T1" fmla="*/ 21 h 23"/>
                  <a:gd name="T2" fmla="*/ 33 w 37"/>
                  <a:gd name="T3" fmla="*/ 23 h 23"/>
                  <a:gd name="T4" fmla="*/ 20 w 37"/>
                  <a:gd name="T5" fmla="*/ 23 h 23"/>
                  <a:gd name="T6" fmla="*/ 10 w 37"/>
                  <a:gd name="T7" fmla="*/ 21 h 23"/>
                  <a:gd name="T8" fmla="*/ 1 w 37"/>
                  <a:gd name="T9" fmla="*/ 17 h 23"/>
                  <a:gd name="T10" fmla="*/ 0 w 37"/>
                  <a:gd name="T11" fmla="*/ 11 h 23"/>
                  <a:gd name="T12" fmla="*/ 5 w 37"/>
                  <a:gd name="T13" fmla="*/ 2 h 23"/>
                  <a:gd name="T14" fmla="*/ 15 w 37"/>
                  <a:gd name="T15" fmla="*/ 0 h 23"/>
                  <a:gd name="T16" fmla="*/ 23 w 37"/>
                  <a:gd name="T17" fmla="*/ 2 h 23"/>
                  <a:gd name="T18" fmla="*/ 26 w 37"/>
                  <a:gd name="T19" fmla="*/ 8 h 23"/>
                  <a:gd name="T20" fmla="*/ 19 w 37"/>
                  <a:gd name="T21" fmla="*/ 12 h 23"/>
                  <a:gd name="T22" fmla="*/ 10 w 37"/>
                  <a:gd name="T23" fmla="*/ 15 h 23"/>
                  <a:gd name="T24" fmla="*/ 10 w 37"/>
                  <a:gd name="T25" fmla="*/ 15 h 23"/>
                  <a:gd name="T26" fmla="*/ 9 w 37"/>
                  <a:gd name="T27" fmla="*/ 16 h 23"/>
                  <a:gd name="T28" fmla="*/ 13 w 37"/>
                  <a:gd name="T29" fmla="*/ 17 h 23"/>
                  <a:gd name="T30" fmla="*/ 18 w 37"/>
                  <a:gd name="T31" fmla="*/ 18 h 23"/>
                  <a:gd name="T32" fmla="*/ 30 w 37"/>
                  <a:gd name="T33" fmla="*/ 18 h 23"/>
                  <a:gd name="T34" fmla="*/ 35 w 37"/>
                  <a:gd name="T35" fmla="*/ 19 h 23"/>
                  <a:gd name="T36" fmla="*/ 37 w 37"/>
                  <a:gd name="T37" fmla="*/ 21 h 23"/>
                  <a:gd name="T38" fmla="*/ 21 w 37"/>
                  <a:gd name="T39" fmla="*/ 6 h 23"/>
                  <a:gd name="T40" fmla="*/ 15 w 37"/>
                  <a:gd name="T41" fmla="*/ 4 h 23"/>
                  <a:gd name="T42" fmla="*/ 9 w 37"/>
                  <a:gd name="T43" fmla="*/ 5 h 23"/>
                  <a:gd name="T44" fmla="*/ 5 w 37"/>
                  <a:gd name="T45" fmla="*/ 10 h 23"/>
                  <a:gd name="T46" fmla="*/ 6 w 37"/>
                  <a:gd name="T47" fmla="*/ 11 h 23"/>
                  <a:gd name="T48" fmla="*/ 8 w 37"/>
                  <a:gd name="T49" fmla="*/ 11 h 23"/>
                  <a:gd name="T50" fmla="*/ 15 w 37"/>
                  <a:gd name="T51" fmla="*/ 9 h 23"/>
                  <a:gd name="T52" fmla="*/ 21 w 37"/>
                  <a:gd name="T5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23">
                    <a:moveTo>
                      <a:pt x="37" y="21"/>
                    </a:moveTo>
                    <a:cubicBezTo>
                      <a:pt x="36" y="22"/>
                      <a:pt x="34" y="23"/>
                      <a:pt x="33" y="23"/>
                    </a:cubicBezTo>
                    <a:cubicBezTo>
                      <a:pt x="20" y="23"/>
                      <a:pt x="20" y="23"/>
                      <a:pt x="20" y="23"/>
                    </a:cubicBezTo>
                    <a:cubicBezTo>
                      <a:pt x="17" y="23"/>
                      <a:pt x="13" y="22"/>
                      <a:pt x="10" y="21"/>
                    </a:cubicBezTo>
                    <a:cubicBezTo>
                      <a:pt x="5" y="20"/>
                      <a:pt x="2" y="19"/>
                      <a:pt x="1" y="17"/>
                    </a:cubicBezTo>
                    <a:cubicBezTo>
                      <a:pt x="1" y="15"/>
                      <a:pt x="0" y="13"/>
                      <a:pt x="0" y="11"/>
                    </a:cubicBezTo>
                    <a:cubicBezTo>
                      <a:pt x="0" y="7"/>
                      <a:pt x="2" y="4"/>
                      <a:pt x="5" y="2"/>
                    </a:cubicBezTo>
                    <a:cubicBezTo>
                      <a:pt x="8" y="1"/>
                      <a:pt x="11" y="0"/>
                      <a:pt x="15" y="0"/>
                    </a:cubicBezTo>
                    <a:cubicBezTo>
                      <a:pt x="18" y="0"/>
                      <a:pt x="21" y="1"/>
                      <a:pt x="23" y="2"/>
                    </a:cubicBezTo>
                    <a:cubicBezTo>
                      <a:pt x="25" y="3"/>
                      <a:pt x="26" y="5"/>
                      <a:pt x="26" y="8"/>
                    </a:cubicBezTo>
                    <a:cubicBezTo>
                      <a:pt x="26" y="9"/>
                      <a:pt x="24" y="11"/>
                      <a:pt x="19" y="12"/>
                    </a:cubicBezTo>
                    <a:cubicBezTo>
                      <a:pt x="15" y="14"/>
                      <a:pt x="12" y="15"/>
                      <a:pt x="10" y="15"/>
                    </a:cubicBezTo>
                    <a:cubicBezTo>
                      <a:pt x="10" y="15"/>
                      <a:pt x="10" y="15"/>
                      <a:pt x="10" y="15"/>
                    </a:cubicBezTo>
                    <a:cubicBezTo>
                      <a:pt x="10" y="15"/>
                      <a:pt x="10" y="15"/>
                      <a:pt x="9" y="16"/>
                    </a:cubicBezTo>
                    <a:cubicBezTo>
                      <a:pt x="9" y="16"/>
                      <a:pt x="11" y="17"/>
                      <a:pt x="13" y="17"/>
                    </a:cubicBezTo>
                    <a:cubicBezTo>
                      <a:pt x="16" y="18"/>
                      <a:pt x="17" y="18"/>
                      <a:pt x="18" y="18"/>
                    </a:cubicBezTo>
                    <a:cubicBezTo>
                      <a:pt x="30" y="18"/>
                      <a:pt x="30" y="18"/>
                      <a:pt x="30" y="18"/>
                    </a:cubicBezTo>
                    <a:cubicBezTo>
                      <a:pt x="30" y="18"/>
                      <a:pt x="32" y="19"/>
                      <a:pt x="35" y="19"/>
                    </a:cubicBezTo>
                    <a:cubicBezTo>
                      <a:pt x="35" y="20"/>
                      <a:pt x="36" y="20"/>
                      <a:pt x="37" y="21"/>
                    </a:cubicBezTo>
                    <a:close/>
                    <a:moveTo>
                      <a:pt x="21" y="6"/>
                    </a:moveTo>
                    <a:cubicBezTo>
                      <a:pt x="20" y="5"/>
                      <a:pt x="18" y="4"/>
                      <a:pt x="15" y="4"/>
                    </a:cubicBezTo>
                    <a:cubicBezTo>
                      <a:pt x="12" y="4"/>
                      <a:pt x="10" y="5"/>
                      <a:pt x="9" y="5"/>
                    </a:cubicBezTo>
                    <a:cubicBezTo>
                      <a:pt x="6" y="6"/>
                      <a:pt x="5" y="8"/>
                      <a:pt x="5" y="10"/>
                    </a:cubicBezTo>
                    <a:cubicBezTo>
                      <a:pt x="5" y="10"/>
                      <a:pt x="5" y="11"/>
                      <a:pt x="6" y="11"/>
                    </a:cubicBezTo>
                    <a:cubicBezTo>
                      <a:pt x="8" y="11"/>
                      <a:pt x="8" y="11"/>
                      <a:pt x="8" y="11"/>
                    </a:cubicBezTo>
                    <a:cubicBezTo>
                      <a:pt x="9" y="11"/>
                      <a:pt x="11" y="11"/>
                      <a:pt x="15" y="9"/>
                    </a:cubicBezTo>
                    <a:cubicBezTo>
                      <a:pt x="19" y="8"/>
                      <a:pt x="21" y="7"/>
                      <a:pt x="2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2"/>
              <p:cNvSpPr>
                <a:spLocks/>
              </p:cNvSpPr>
              <p:nvPr/>
            </p:nvSpPr>
            <p:spPr bwMode="auto">
              <a:xfrm>
                <a:off x="7875974" y="589880"/>
                <a:ext cx="193589" cy="295946"/>
              </a:xfrm>
              <a:custGeom>
                <a:avLst/>
                <a:gdLst>
                  <a:gd name="T0" fmla="*/ 37 w 37"/>
                  <a:gd name="T1" fmla="*/ 10 h 56"/>
                  <a:gd name="T2" fmla="*/ 35 w 37"/>
                  <a:gd name="T3" fmla="*/ 17 h 56"/>
                  <a:gd name="T4" fmla="*/ 32 w 37"/>
                  <a:gd name="T5" fmla="*/ 25 h 56"/>
                  <a:gd name="T6" fmla="*/ 29 w 37"/>
                  <a:gd name="T7" fmla="*/ 34 h 56"/>
                  <a:gd name="T8" fmla="*/ 28 w 37"/>
                  <a:gd name="T9" fmla="*/ 40 h 56"/>
                  <a:gd name="T10" fmla="*/ 26 w 37"/>
                  <a:gd name="T11" fmla="*/ 55 h 56"/>
                  <a:gd name="T12" fmla="*/ 25 w 37"/>
                  <a:gd name="T13" fmla="*/ 56 h 56"/>
                  <a:gd name="T14" fmla="*/ 23 w 37"/>
                  <a:gd name="T15" fmla="*/ 56 h 56"/>
                  <a:gd name="T16" fmla="*/ 22 w 37"/>
                  <a:gd name="T17" fmla="*/ 54 h 56"/>
                  <a:gd name="T18" fmla="*/ 25 w 37"/>
                  <a:gd name="T19" fmla="*/ 33 h 56"/>
                  <a:gd name="T20" fmla="*/ 28 w 37"/>
                  <a:gd name="T21" fmla="*/ 22 h 56"/>
                  <a:gd name="T22" fmla="*/ 30 w 37"/>
                  <a:gd name="T23" fmla="*/ 17 h 56"/>
                  <a:gd name="T24" fmla="*/ 32 w 37"/>
                  <a:gd name="T25" fmla="*/ 13 h 56"/>
                  <a:gd name="T26" fmla="*/ 30 w 37"/>
                  <a:gd name="T27" fmla="*/ 11 h 56"/>
                  <a:gd name="T28" fmla="*/ 20 w 37"/>
                  <a:gd name="T29" fmla="*/ 13 h 56"/>
                  <a:gd name="T30" fmla="*/ 6 w 37"/>
                  <a:gd name="T31" fmla="*/ 14 h 56"/>
                  <a:gd name="T32" fmla="*/ 2 w 37"/>
                  <a:gd name="T33" fmla="*/ 13 h 56"/>
                  <a:gd name="T34" fmla="*/ 0 w 37"/>
                  <a:gd name="T35" fmla="*/ 9 h 56"/>
                  <a:gd name="T36" fmla="*/ 1 w 37"/>
                  <a:gd name="T37" fmla="*/ 6 h 56"/>
                  <a:gd name="T38" fmla="*/ 3 w 37"/>
                  <a:gd name="T39" fmla="*/ 3 h 56"/>
                  <a:gd name="T40" fmla="*/ 11 w 37"/>
                  <a:gd name="T41" fmla="*/ 1 h 56"/>
                  <a:gd name="T42" fmla="*/ 20 w 37"/>
                  <a:gd name="T43" fmla="*/ 0 h 56"/>
                  <a:gd name="T44" fmla="*/ 25 w 37"/>
                  <a:gd name="T45" fmla="*/ 1 h 56"/>
                  <a:gd name="T46" fmla="*/ 24 w 37"/>
                  <a:gd name="T47" fmla="*/ 4 h 56"/>
                  <a:gd name="T48" fmla="*/ 21 w 37"/>
                  <a:gd name="T49" fmla="*/ 5 h 56"/>
                  <a:gd name="T50" fmla="*/ 19 w 37"/>
                  <a:gd name="T51" fmla="*/ 4 h 56"/>
                  <a:gd name="T52" fmla="*/ 17 w 37"/>
                  <a:gd name="T53" fmla="*/ 3 h 56"/>
                  <a:gd name="T54" fmla="*/ 11 w 37"/>
                  <a:gd name="T55" fmla="*/ 5 h 56"/>
                  <a:gd name="T56" fmla="*/ 5 w 37"/>
                  <a:gd name="T57" fmla="*/ 8 h 56"/>
                  <a:gd name="T58" fmla="*/ 8 w 37"/>
                  <a:gd name="T59" fmla="*/ 10 h 56"/>
                  <a:gd name="T60" fmla="*/ 9 w 37"/>
                  <a:gd name="T61" fmla="*/ 10 h 56"/>
                  <a:gd name="T62" fmla="*/ 10 w 37"/>
                  <a:gd name="T63" fmla="*/ 10 h 56"/>
                  <a:gd name="T64" fmla="*/ 16 w 37"/>
                  <a:gd name="T65" fmla="*/ 9 h 56"/>
                  <a:gd name="T66" fmla="*/ 29 w 37"/>
                  <a:gd name="T67" fmla="*/ 7 h 56"/>
                  <a:gd name="T68" fmla="*/ 34 w 37"/>
                  <a:gd name="T69" fmla="*/ 6 h 56"/>
                  <a:gd name="T70" fmla="*/ 37 w 37"/>
                  <a:gd name="T71" fmla="*/ 1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56">
                    <a:moveTo>
                      <a:pt x="37" y="10"/>
                    </a:moveTo>
                    <a:cubicBezTo>
                      <a:pt x="37" y="12"/>
                      <a:pt x="36" y="14"/>
                      <a:pt x="35" y="17"/>
                    </a:cubicBezTo>
                    <a:cubicBezTo>
                      <a:pt x="35" y="19"/>
                      <a:pt x="34" y="21"/>
                      <a:pt x="32" y="25"/>
                    </a:cubicBezTo>
                    <a:cubicBezTo>
                      <a:pt x="30" y="30"/>
                      <a:pt x="29" y="33"/>
                      <a:pt x="29" y="34"/>
                    </a:cubicBezTo>
                    <a:cubicBezTo>
                      <a:pt x="29" y="35"/>
                      <a:pt x="29" y="37"/>
                      <a:pt x="28" y="40"/>
                    </a:cubicBezTo>
                    <a:cubicBezTo>
                      <a:pt x="26" y="55"/>
                      <a:pt x="26" y="55"/>
                      <a:pt x="26" y="55"/>
                    </a:cubicBezTo>
                    <a:cubicBezTo>
                      <a:pt x="25" y="56"/>
                      <a:pt x="25" y="56"/>
                      <a:pt x="25" y="56"/>
                    </a:cubicBezTo>
                    <a:cubicBezTo>
                      <a:pt x="23" y="56"/>
                      <a:pt x="23" y="56"/>
                      <a:pt x="23" y="56"/>
                    </a:cubicBezTo>
                    <a:cubicBezTo>
                      <a:pt x="22" y="56"/>
                      <a:pt x="22" y="55"/>
                      <a:pt x="22" y="54"/>
                    </a:cubicBezTo>
                    <a:cubicBezTo>
                      <a:pt x="22" y="48"/>
                      <a:pt x="23" y="41"/>
                      <a:pt x="25" y="33"/>
                    </a:cubicBezTo>
                    <a:cubicBezTo>
                      <a:pt x="25" y="32"/>
                      <a:pt x="27" y="29"/>
                      <a:pt x="28" y="22"/>
                    </a:cubicBezTo>
                    <a:cubicBezTo>
                      <a:pt x="29" y="22"/>
                      <a:pt x="29" y="20"/>
                      <a:pt x="30" y="17"/>
                    </a:cubicBezTo>
                    <a:cubicBezTo>
                      <a:pt x="31" y="15"/>
                      <a:pt x="32" y="13"/>
                      <a:pt x="32" y="13"/>
                    </a:cubicBezTo>
                    <a:cubicBezTo>
                      <a:pt x="32" y="12"/>
                      <a:pt x="31" y="11"/>
                      <a:pt x="30" y="11"/>
                    </a:cubicBezTo>
                    <a:cubicBezTo>
                      <a:pt x="30" y="11"/>
                      <a:pt x="26" y="12"/>
                      <a:pt x="20" y="13"/>
                    </a:cubicBezTo>
                    <a:cubicBezTo>
                      <a:pt x="16" y="14"/>
                      <a:pt x="11" y="14"/>
                      <a:pt x="6" y="14"/>
                    </a:cubicBezTo>
                    <a:cubicBezTo>
                      <a:pt x="5" y="14"/>
                      <a:pt x="3" y="14"/>
                      <a:pt x="2" y="13"/>
                    </a:cubicBezTo>
                    <a:cubicBezTo>
                      <a:pt x="0" y="12"/>
                      <a:pt x="0" y="11"/>
                      <a:pt x="0" y="9"/>
                    </a:cubicBezTo>
                    <a:cubicBezTo>
                      <a:pt x="0" y="9"/>
                      <a:pt x="0" y="7"/>
                      <a:pt x="1" y="6"/>
                    </a:cubicBezTo>
                    <a:cubicBezTo>
                      <a:pt x="1" y="4"/>
                      <a:pt x="2" y="4"/>
                      <a:pt x="3" y="3"/>
                    </a:cubicBezTo>
                    <a:cubicBezTo>
                      <a:pt x="4" y="2"/>
                      <a:pt x="7" y="2"/>
                      <a:pt x="11" y="1"/>
                    </a:cubicBezTo>
                    <a:cubicBezTo>
                      <a:pt x="15" y="0"/>
                      <a:pt x="18" y="0"/>
                      <a:pt x="20" y="0"/>
                    </a:cubicBezTo>
                    <a:cubicBezTo>
                      <a:pt x="22" y="0"/>
                      <a:pt x="24" y="0"/>
                      <a:pt x="25" y="1"/>
                    </a:cubicBezTo>
                    <a:cubicBezTo>
                      <a:pt x="25" y="2"/>
                      <a:pt x="25" y="3"/>
                      <a:pt x="24" y="4"/>
                    </a:cubicBezTo>
                    <a:cubicBezTo>
                      <a:pt x="24" y="5"/>
                      <a:pt x="23" y="5"/>
                      <a:pt x="21" y="5"/>
                    </a:cubicBezTo>
                    <a:cubicBezTo>
                      <a:pt x="21" y="5"/>
                      <a:pt x="20" y="5"/>
                      <a:pt x="19" y="4"/>
                    </a:cubicBezTo>
                    <a:cubicBezTo>
                      <a:pt x="18" y="4"/>
                      <a:pt x="17" y="3"/>
                      <a:pt x="17" y="3"/>
                    </a:cubicBezTo>
                    <a:cubicBezTo>
                      <a:pt x="16" y="3"/>
                      <a:pt x="14" y="4"/>
                      <a:pt x="11" y="5"/>
                    </a:cubicBezTo>
                    <a:cubicBezTo>
                      <a:pt x="8" y="7"/>
                      <a:pt x="6" y="8"/>
                      <a:pt x="5" y="8"/>
                    </a:cubicBezTo>
                    <a:cubicBezTo>
                      <a:pt x="5" y="10"/>
                      <a:pt x="6" y="10"/>
                      <a:pt x="8" y="10"/>
                    </a:cubicBezTo>
                    <a:cubicBezTo>
                      <a:pt x="8" y="10"/>
                      <a:pt x="8" y="10"/>
                      <a:pt x="9" y="10"/>
                    </a:cubicBezTo>
                    <a:cubicBezTo>
                      <a:pt x="10" y="10"/>
                      <a:pt x="10" y="10"/>
                      <a:pt x="10" y="10"/>
                    </a:cubicBezTo>
                    <a:cubicBezTo>
                      <a:pt x="10" y="10"/>
                      <a:pt x="12" y="10"/>
                      <a:pt x="16" y="9"/>
                    </a:cubicBezTo>
                    <a:cubicBezTo>
                      <a:pt x="29" y="7"/>
                      <a:pt x="29" y="7"/>
                      <a:pt x="29" y="7"/>
                    </a:cubicBezTo>
                    <a:cubicBezTo>
                      <a:pt x="32" y="6"/>
                      <a:pt x="34" y="6"/>
                      <a:pt x="34" y="6"/>
                    </a:cubicBezTo>
                    <a:cubicBezTo>
                      <a:pt x="36" y="6"/>
                      <a:pt x="37" y="7"/>
                      <a:pt x="37"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3"/>
              <p:cNvSpPr>
                <a:spLocks/>
              </p:cNvSpPr>
              <p:nvPr/>
            </p:nvSpPr>
            <p:spPr bwMode="auto">
              <a:xfrm>
                <a:off x="8091814" y="554277"/>
                <a:ext cx="193589" cy="124609"/>
              </a:xfrm>
              <a:custGeom>
                <a:avLst/>
                <a:gdLst>
                  <a:gd name="T0" fmla="*/ 37 w 37"/>
                  <a:gd name="T1" fmla="*/ 1 h 24"/>
                  <a:gd name="T2" fmla="*/ 31 w 37"/>
                  <a:gd name="T3" fmla="*/ 9 h 24"/>
                  <a:gd name="T4" fmla="*/ 24 w 37"/>
                  <a:gd name="T5" fmla="*/ 16 h 24"/>
                  <a:gd name="T6" fmla="*/ 19 w 37"/>
                  <a:gd name="T7" fmla="*/ 20 h 24"/>
                  <a:gd name="T8" fmla="*/ 14 w 37"/>
                  <a:gd name="T9" fmla="*/ 22 h 24"/>
                  <a:gd name="T10" fmla="*/ 8 w 37"/>
                  <a:gd name="T11" fmla="*/ 24 h 24"/>
                  <a:gd name="T12" fmla="*/ 2 w 37"/>
                  <a:gd name="T13" fmla="*/ 19 h 24"/>
                  <a:gd name="T14" fmla="*/ 0 w 37"/>
                  <a:gd name="T15" fmla="*/ 10 h 24"/>
                  <a:gd name="T16" fmla="*/ 1 w 37"/>
                  <a:gd name="T17" fmla="*/ 3 h 24"/>
                  <a:gd name="T18" fmla="*/ 2 w 37"/>
                  <a:gd name="T19" fmla="*/ 3 h 24"/>
                  <a:gd name="T20" fmla="*/ 4 w 37"/>
                  <a:gd name="T21" fmla="*/ 4 h 24"/>
                  <a:gd name="T22" fmla="*/ 4 w 37"/>
                  <a:gd name="T23" fmla="*/ 9 h 24"/>
                  <a:gd name="T24" fmla="*/ 10 w 37"/>
                  <a:gd name="T25" fmla="*/ 18 h 24"/>
                  <a:gd name="T26" fmla="*/ 23 w 37"/>
                  <a:gd name="T27" fmla="*/ 11 h 24"/>
                  <a:gd name="T28" fmla="*/ 35 w 37"/>
                  <a:gd name="T29" fmla="*/ 0 h 24"/>
                  <a:gd name="T30" fmla="*/ 36 w 37"/>
                  <a:gd name="T31" fmla="*/ 0 h 24"/>
                  <a:gd name="T32" fmla="*/ 37 w 37"/>
                  <a:gd name="T3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24">
                    <a:moveTo>
                      <a:pt x="37" y="1"/>
                    </a:moveTo>
                    <a:cubicBezTo>
                      <a:pt x="37" y="2"/>
                      <a:pt x="35" y="5"/>
                      <a:pt x="31" y="9"/>
                    </a:cubicBezTo>
                    <a:cubicBezTo>
                      <a:pt x="28" y="13"/>
                      <a:pt x="26" y="15"/>
                      <a:pt x="24" y="16"/>
                    </a:cubicBezTo>
                    <a:cubicBezTo>
                      <a:pt x="23" y="17"/>
                      <a:pt x="21" y="18"/>
                      <a:pt x="19" y="20"/>
                    </a:cubicBezTo>
                    <a:cubicBezTo>
                      <a:pt x="18" y="21"/>
                      <a:pt x="16" y="22"/>
                      <a:pt x="14" y="22"/>
                    </a:cubicBezTo>
                    <a:cubicBezTo>
                      <a:pt x="11" y="23"/>
                      <a:pt x="9" y="24"/>
                      <a:pt x="8" y="24"/>
                    </a:cubicBezTo>
                    <a:cubicBezTo>
                      <a:pt x="6" y="24"/>
                      <a:pt x="3" y="22"/>
                      <a:pt x="2" y="19"/>
                    </a:cubicBezTo>
                    <a:cubicBezTo>
                      <a:pt x="0" y="16"/>
                      <a:pt x="0" y="13"/>
                      <a:pt x="0" y="10"/>
                    </a:cubicBezTo>
                    <a:cubicBezTo>
                      <a:pt x="0" y="8"/>
                      <a:pt x="0" y="6"/>
                      <a:pt x="1" y="3"/>
                    </a:cubicBezTo>
                    <a:cubicBezTo>
                      <a:pt x="2" y="3"/>
                      <a:pt x="2" y="3"/>
                      <a:pt x="2" y="3"/>
                    </a:cubicBezTo>
                    <a:cubicBezTo>
                      <a:pt x="3" y="3"/>
                      <a:pt x="3" y="3"/>
                      <a:pt x="4" y="4"/>
                    </a:cubicBezTo>
                    <a:cubicBezTo>
                      <a:pt x="4" y="6"/>
                      <a:pt x="4" y="8"/>
                      <a:pt x="4" y="9"/>
                    </a:cubicBezTo>
                    <a:cubicBezTo>
                      <a:pt x="4" y="15"/>
                      <a:pt x="6" y="18"/>
                      <a:pt x="10" y="18"/>
                    </a:cubicBezTo>
                    <a:cubicBezTo>
                      <a:pt x="14" y="18"/>
                      <a:pt x="18" y="16"/>
                      <a:pt x="23" y="11"/>
                    </a:cubicBezTo>
                    <a:cubicBezTo>
                      <a:pt x="24" y="10"/>
                      <a:pt x="28" y="7"/>
                      <a:pt x="35" y="0"/>
                    </a:cubicBezTo>
                    <a:cubicBezTo>
                      <a:pt x="36" y="0"/>
                      <a:pt x="36" y="0"/>
                      <a:pt x="36" y="0"/>
                    </a:cubicBezTo>
                    <a:cubicBezTo>
                      <a:pt x="37" y="0"/>
                      <a:pt x="37" y="0"/>
                      <a:pt x="37"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4"/>
              <p:cNvSpPr>
                <a:spLocks/>
              </p:cNvSpPr>
              <p:nvPr/>
            </p:nvSpPr>
            <p:spPr bwMode="auto">
              <a:xfrm>
                <a:off x="8292077" y="563178"/>
                <a:ext cx="184688" cy="111258"/>
              </a:xfrm>
              <a:custGeom>
                <a:avLst/>
                <a:gdLst>
                  <a:gd name="T0" fmla="*/ 35 w 35"/>
                  <a:gd name="T1" fmla="*/ 20 h 21"/>
                  <a:gd name="T2" fmla="*/ 33 w 35"/>
                  <a:gd name="T3" fmla="*/ 21 h 21"/>
                  <a:gd name="T4" fmla="*/ 29 w 35"/>
                  <a:gd name="T5" fmla="*/ 17 h 21"/>
                  <a:gd name="T6" fmla="*/ 25 w 35"/>
                  <a:gd name="T7" fmla="*/ 14 h 21"/>
                  <a:gd name="T8" fmla="*/ 16 w 35"/>
                  <a:gd name="T9" fmla="*/ 17 h 21"/>
                  <a:gd name="T10" fmla="*/ 6 w 35"/>
                  <a:gd name="T11" fmla="*/ 20 h 21"/>
                  <a:gd name="T12" fmla="*/ 2 w 35"/>
                  <a:gd name="T13" fmla="*/ 18 h 21"/>
                  <a:gd name="T14" fmla="*/ 0 w 35"/>
                  <a:gd name="T15" fmla="*/ 15 h 21"/>
                  <a:gd name="T16" fmla="*/ 9 w 35"/>
                  <a:gd name="T17" fmla="*/ 5 h 21"/>
                  <a:gd name="T18" fmla="*/ 21 w 35"/>
                  <a:gd name="T19" fmla="*/ 0 h 21"/>
                  <a:gd name="T20" fmla="*/ 25 w 35"/>
                  <a:gd name="T21" fmla="*/ 2 h 21"/>
                  <a:gd name="T22" fmla="*/ 25 w 35"/>
                  <a:gd name="T23" fmla="*/ 4 h 21"/>
                  <a:gd name="T24" fmla="*/ 23 w 35"/>
                  <a:gd name="T25" fmla="*/ 5 h 21"/>
                  <a:gd name="T26" fmla="*/ 22 w 35"/>
                  <a:gd name="T27" fmla="*/ 4 h 21"/>
                  <a:gd name="T28" fmla="*/ 20 w 35"/>
                  <a:gd name="T29" fmla="*/ 4 h 21"/>
                  <a:gd name="T30" fmla="*/ 14 w 35"/>
                  <a:gd name="T31" fmla="*/ 7 h 21"/>
                  <a:gd name="T32" fmla="*/ 7 w 35"/>
                  <a:gd name="T33" fmla="*/ 11 h 21"/>
                  <a:gd name="T34" fmla="*/ 5 w 35"/>
                  <a:gd name="T35" fmla="*/ 14 h 21"/>
                  <a:gd name="T36" fmla="*/ 8 w 35"/>
                  <a:gd name="T37" fmla="*/ 16 h 21"/>
                  <a:gd name="T38" fmla="*/ 17 w 35"/>
                  <a:gd name="T39" fmla="*/ 13 h 21"/>
                  <a:gd name="T40" fmla="*/ 26 w 35"/>
                  <a:gd name="T41" fmla="*/ 10 h 21"/>
                  <a:gd name="T42" fmla="*/ 30 w 35"/>
                  <a:gd name="T43" fmla="*/ 11 h 21"/>
                  <a:gd name="T44" fmla="*/ 32 w 35"/>
                  <a:gd name="T45" fmla="*/ 14 h 21"/>
                  <a:gd name="T46" fmla="*/ 35 w 35"/>
                  <a:gd name="T47" fmla="*/ 18 h 21"/>
                  <a:gd name="T48" fmla="*/ 35 w 35"/>
                  <a:gd name="T49"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21">
                    <a:moveTo>
                      <a:pt x="35" y="20"/>
                    </a:moveTo>
                    <a:cubicBezTo>
                      <a:pt x="34" y="21"/>
                      <a:pt x="34" y="21"/>
                      <a:pt x="33" y="21"/>
                    </a:cubicBezTo>
                    <a:cubicBezTo>
                      <a:pt x="33" y="21"/>
                      <a:pt x="31" y="20"/>
                      <a:pt x="29" y="17"/>
                    </a:cubicBezTo>
                    <a:cubicBezTo>
                      <a:pt x="27" y="15"/>
                      <a:pt x="25" y="14"/>
                      <a:pt x="25" y="14"/>
                    </a:cubicBezTo>
                    <a:cubicBezTo>
                      <a:pt x="25" y="14"/>
                      <a:pt x="22" y="15"/>
                      <a:pt x="16" y="17"/>
                    </a:cubicBezTo>
                    <a:cubicBezTo>
                      <a:pt x="11" y="19"/>
                      <a:pt x="7" y="20"/>
                      <a:pt x="6" y="20"/>
                    </a:cubicBezTo>
                    <a:cubicBezTo>
                      <a:pt x="5" y="20"/>
                      <a:pt x="3" y="19"/>
                      <a:pt x="2" y="18"/>
                    </a:cubicBezTo>
                    <a:cubicBezTo>
                      <a:pt x="0" y="17"/>
                      <a:pt x="0" y="16"/>
                      <a:pt x="0" y="15"/>
                    </a:cubicBezTo>
                    <a:cubicBezTo>
                      <a:pt x="0" y="12"/>
                      <a:pt x="3" y="9"/>
                      <a:pt x="9" y="5"/>
                    </a:cubicBezTo>
                    <a:cubicBezTo>
                      <a:pt x="14" y="2"/>
                      <a:pt x="18" y="0"/>
                      <a:pt x="21" y="0"/>
                    </a:cubicBezTo>
                    <a:cubicBezTo>
                      <a:pt x="23" y="0"/>
                      <a:pt x="24" y="1"/>
                      <a:pt x="25" y="2"/>
                    </a:cubicBezTo>
                    <a:cubicBezTo>
                      <a:pt x="25" y="4"/>
                      <a:pt x="25" y="4"/>
                      <a:pt x="25" y="4"/>
                    </a:cubicBezTo>
                    <a:cubicBezTo>
                      <a:pt x="24" y="4"/>
                      <a:pt x="24" y="5"/>
                      <a:pt x="23" y="5"/>
                    </a:cubicBezTo>
                    <a:cubicBezTo>
                      <a:pt x="23" y="5"/>
                      <a:pt x="23" y="5"/>
                      <a:pt x="22" y="4"/>
                    </a:cubicBezTo>
                    <a:cubicBezTo>
                      <a:pt x="21" y="4"/>
                      <a:pt x="21" y="4"/>
                      <a:pt x="20" y="4"/>
                    </a:cubicBezTo>
                    <a:cubicBezTo>
                      <a:pt x="19" y="4"/>
                      <a:pt x="17" y="5"/>
                      <a:pt x="14" y="7"/>
                    </a:cubicBezTo>
                    <a:cubicBezTo>
                      <a:pt x="10" y="9"/>
                      <a:pt x="8" y="10"/>
                      <a:pt x="7" y="11"/>
                    </a:cubicBezTo>
                    <a:cubicBezTo>
                      <a:pt x="6" y="12"/>
                      <a:pt x="5" y="13"/>
                      <a:pt x="5" y="14"/>
                    </a:cubicBezTo>
                    <a:cubicBezTo>
                      <a:pt x="6" y="15"/>
                      <a:pt x="7" y="16"/>
                      <a:pt x="8" y="16"/>
                    </a:cubicBezTo>
                    <a:cubicBezTo>
                      <a:pt x="8" y="16"/>
                      <a:pt x="11" y="15"/>
                      <a:pt x="17" y="13"/>
                    </a:cubicBezTo>
                    <a:cubicBezTo>
                      <a:pt x="22" y="11"/>
                      <a:pt x="25" y="10"/>
                      <a:pt x="26" y="10"/>
                    </a:cubicBezTo>
                    <a:cubicBezTo>
                      <a:pt x="28" y="10"/>
                      <a:pt x="29" y="10"/>
                      <a:pt x="30" y="11"/>
                    </a:cubicBezTo>
                    <a:cubicBezTo>
                      <a:pt x="30" y="11"/>
                      <a:pt x="31" y="12"/>
                      <a:pt x="32" y="14"/>
                    </a:cubicBezTo>
                    <a:cubicBezTo>
                      <a:pt x="33" y="16"/>
                      <a:pt x="34" y="17"/>
                      <a:pt x="35" y="18"/>
                    </a:cubicBezTo>
                    <a:lnTo>
                      <a:pt x="35"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5"/>
              <p:cNvSpPr>
                <a:spLocks/>
              </p:cNvSpPr>
              <p:nvPr/>
            </p:nvSpPr>
            <p:spPr bwMode="auto">
              <a:xfrm>
                <a:off x="8507916" y="316187"/>
                <a:ext cx="35602" cy="353800"/>
              </a:xfrm>
              <a:custGeom>
                <a:avLst/>
                <a:gdLst>
                  <a:gd name="T0" fmla="*/ 7 w 7"/>
                  <a:gd name="T1" fmla="*/ 4 h 67"/>
                  <a:gd name="T2" fmla="*/ 5 w 7"/>
                  <a:gd name="T3" fmla="*/ 50 h 67"/>
                  <a:gd name="T4" fmla="*/ 5 w 7"/>
                  <a:gd name="T5" fmla="*/ 51 h 67"/>
                  <a:gd name="T6" fmla="*/ 5 w 7"/>
                  <a:gd name="T7" fmla="*/ 53 h 67"/>
                  <a:gd name="T8" fmla="*/ 7 w 7"/>
                  <a:gd name="T9" fmla="*/ 67 h 67"/>
                  <a:gd name="T10" fmla="*/ 6 w 7"/>
                  <a:gd name="T11" fmla="*/ 67 h 67"/>
                  <a:gd name="T12" fmla="*/ 5 w 7"/>
                  <a:gd name="T13" fmla="*/ 67 h 67"/>
                  <a:gd name="T14" fmla="*/ 0 w 7"/>
                  <a:gd name="T15" fmla="*/ 58 h 67"/>
                  <a:gd name="T16" fmla="*/ 0 w 7"/>
                  <a:gd name="T17" fmla="*/ 58 h 67"/>
                  <a:gd name="T18" fmla="*/ 1 w 7"/>
                  <a:gd name="T19" fmla="*/ 51 h 67"/>
                  <a:gd name="T20" fmla="*/ 1 w 7"/>
                  <a:gd name="T21" fmla="*/ 36 h 67"/>
                  <a:gd name="T22" fmla="*/ 2 w 7"/>
                  <a:gd name="T23" fmla="*/ 25 h 67"/>
                  <a:gd name="T24" fmla="*/ 3 w 7"/>
                  <a:gd name="T25" fmla="*/ 14 h 67"/>
                  <a:gd name="T26" fmla="*/ 4 w 7"/>
                  <a:gd name="T27" fmla="*/ 0 h 67"/>
                  <a:gd name="T28" fmla="*/ 5 w 7"/>
                  <a:gd name="T29" fmla="*/ 0 h 67"/>
                  <a:gd name="T30" fmla="*/ 5 w 7"/>
                  <a:gd name="T31" fmla="*/ 0 h 67"/>
                  <a:gd name="T32" fmla="*/ 7 w 7"/>
                  <a:gd name="T33" fmla="*/ 1 h 67"/>
                  <a:gd name="T34" fmla="*/ 7 w 7"/>
                  <a:gd name="T35" fmla="*/ 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67">
                    <a:moveTo>
                      <a:pt x="7" y="4"/>
                    </a:moveTo>
                    <a:cubicBezTo>
                      <a:pt x="5" y="50"/>
                      <a:pt x="5" y="50"/>
                      <a:pt x="5" y="50"/>
                    </a:cubicBezTo>
                    <a:cubicBezTo>
                      <a:pt x="5" y="51"/>
                      <a:pt x="5" y="51"/>
                      <a:pt x="5" y="51"/>
                    </a:cubicBezTo>
                    <a:cubicBezTo>
                      <a:pt x="5" y="52"/>
                      <a:pt x="5" y="53"/>
                      <a:pt x="5" y="53"/>
                    </a:cubicBezTo>
                    <a:cubicBezTo>
                      <a:pt x="6" y="56"/>
                      <a:pt x="6" y="60"/>
                      <a:pt x="7" y="67"/>
                    </a:cubicBezTo>
                    <a:cubicBezTo>
                      <a:pt x="7" y="67"/>
                      <a:pt x="7" y="67"/>
                      <a:pt x="6" y="67"/>
                    </a:cubicBezTo>
                    <a:cubicBezTo>
                      <a:pt x="6" y="67"/>
                      <a:pt x="6" y="67"/>
                      <a:pt x="5" y="67"/>
                    </a:cubicBezTo>
                    <a:cubicBezTo>
                      <a:pt x="3" y="67"/>
                      <a:pt x="1" y="64"/>
                      <a:pt x="0" y="58"/>
                    </a:cubicBezTo>
                    <a:cubicBezTo>
                      <a:pt x="0" y="58"/>
                      <a:pt x="0" y="58"/>
                      <a:pt x="0" y="58"/>
                    </a:cubicBezTo>
                    <a:cubicBezTo>
                      <a:pt x="0" y="57"/>
                      <a:pt x="0" y="54"/>
                      <a:pt x="1" y="51"/>
                    </a:cubicBezTo>
                    <a:cubicBezTo>
                      <a:pt x="1" y="46"/>
                      <a:pt x="1" y="41"/>
                      <a:pt x="1" y="36"/>
                    </a:cubicBezTo>
                    <a:cubicBezTo>
                      <a:pt x="1" y="34"/>
                      <a:pt x="2" y="30"/>
                      <a:pt x="2" y="25"/>
                    </a:cubicBezTo>
                    <a:cubicBezTo>
                      <a:pt x="3" y="20"/>
                      <a:pt x="3" y="17"/>
                      <a:pt x="3" y="14"/>
                    </a:cubicBezTo>
                    <a:cubicBezTo>
                      <a:pt x="3" y="7"/>
                      <a:pt x="3" y="2"/>
                      <a:pt x="4" y="0"/>
                    </a:cubicBezTo>
                    <a:cubicBezTo>
                      <a:pt x="5" y="0"/>
                      <a:pt x="5" y="0"/>
                      <a:pt x="5" y="0"/>
                    </a:cubicBezTo>
                    <a:cubicBezTo>
                      <a:pt x="5" y="0"/>
                      <a:pt x="5" y="0"/>
                      <a:pt x="5" y="0"/>
                    </a:cubicBezTo>
                    <a:cubicBezTo>
                      <a:pt x="6" y="0"/>
                      <a:pt x="6" y="0"/>
                      <a:pt x="7" y="1"/>
                    </a:cubicBezTo>
                    <a:cubicBezTo>
                      <a:pt x="7" y="2"/>
                      <a:pt x="7" y="2"/>
                      <a:pt x="7"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6"/>
              <p:cNvSpPr>
                <a:spLocks noEditPoints="1"/>
              </p:cNvSpPr>
              <p:nvPr/>
            </p:nvSpPr>
            <p:spPr bwMode="auto">
              <a:xfrm>
                <a:off x="8601373" y="469722"/>
                <a:ext cx="37828" cy="200264"/>
              </a:xfrm>
              <a:custGeom>
                <a:avLst/>
                <a:gdLst>
                  <a:gd name="T0" fmla="*/ 4 w 7"/>
                  <a:gd name="T1" fmla="*/ 30 h 38"/>
                  <a:gd name="T2" fmla="*/ 3 w 7"/>
                  <a:gd name="T3" fmla="*/ 37 h 38"/>
                  <a:gd name="T4" fmla="*/ 0 w 7"/>
                  <a:gd name="T5" fmla="*/ 38 h 38"/>
                  <a:gd name="T6" fmla="*/ 0 w 7"/>
                  <a:gd name="T7" fmla="*/ 34 h 38"/>
                  <a:gd name="T8" fmla="*/ 3 w 7"/>
                  <a:gd name="T9" fmla="*/ 19 h 38"/>
                  <a:gd name="T10" fmla="*/ 4 w 7"/>
                  <a:gd name="T11" fmla="*/ 21 h 38"/>
                  <a:gd name="T12" fmla="*/ 4 w 7"/>
                  <a:gd name="T13" fmla="*/ 21 h 38"/>
                  <a:gd name="T14" fmla="*/ 4 w 7"/>
                  <a:gd name="T15" fmla="*/ 22 h 38"/>
                  <a:gd name="T16" fmla="*/ 4 w 7"/>
                  <a:gd name="T17" fmla="*/ 30 h 38"/>
                  <a:gd name="T18" fmla="*/ 7 w 7"/>
                  <a:gd name="T19" fmla="*/ 2 h 38"/>
                  <a:gd name="T20" fmla="*/ 7 w 7"/>
                  <a:gd name="T21" fmla="*/ 2 h 38"/>
                  <a:gd name="T22" fmla="*/ 4 w 7"/>
                  <a:gd name="T23" fmla="*/ 6 h 38"/>
                  <a:gd name="T24" fmla="*/ 1 w 7"/>
                  <a:gd name="T25" fmla="*/ 3 h 38"/>
                  <a:gd name="T26" fmla="*/ 3 w 7"/>
                  <a:gd name="T27" fmla="*/ 0 h 38"/>
                  <a:gd name="T28" fmla="*/ 7 w 7"/>
                  <a:gd name="T2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8">
                    <a:moveTo>
                      <a:pt x="4" y="30"/>
                    </a:moveTo>
                    <a:cubicBezTo>
                      <a:pt x="4" y="34"/>
                      <a:pt x="3" y="37"/>
                      <a:pt x="3" y="37"/>
                    </a:cubicBezTo>
                    <a:cubicBezTo>
                      <a:pt x="2" y="38"/>
                      <a:pt x="1" y="38"/>
                      <a:pt x="0" y="38"/>
                    </a:cubicBezTo>
                    <a:cubicBezTo>
                      <a:pt x="0" y="37"/>
                      <a:pt x="0" y="36"/>
                      <a:pt x="0" y="34"/>
                    </a:cubicBezTo>
                    <a:cubicBezTo>
                      <a:pt x="0" y="25"/>
                      <a:pt x="1" y="20"/>
                      <a:pt x="3" y="19"/>
                    </a:cubicBezTo>
                    <a:cubicBezTo>
                      <a:pt x="4" y="20"/>
                      <a:pt x="4" y="20"/>
                      <a:pt x="4" y="21"/>
                    </a:cubicBezTo>
                    <a:cubicBezTo>
                      <a:pt x="4" y="21"/>
                      <a:pt x="4" y="21"/>
                      <a:pt x="4" y="21"/>
                    </a:cubicBezTo>
                    <a:cubicBezTo>
                      <a:pt x="4" y="21"/>
                      <a:pt x="4" y="21"/>
                      <a:pt x="4" y="22"/>
                    </a:cubicBezTo>
                    <a:cubicBezTo>
                      <a:pt x="4" y="23"/>
                      <a:pt x="4" y="26"/>
                      <a:pt x="4" y="30"/>
                    </a:cubicBezTo>
                    <a:close/>
                    <a:moveTo>
                      <a:pt x="7" y="2"/>
                    </a:moveTo>
                    <a:cubicBezTo>
                      <a:pt x="7" y="2"/>
                      <a:pt x="7" y="2"/>
                      <a:pt x="7" y="2"/>
                    </a:cubicBezTo>
                    <a:cubicBezTo>
                      <a:pt x="7" y="3"/>
                      <a:pt x="6" y="4"/>
                      <a:pt x="4" y="6"/>
                    </a:cubicBezTo>
                    <a:cubicBezTo>
                      <a:pt x="4" y="6"/>
                      <a:pt x="3" y="5"/>
                      <a:pt x="1" y="3"/>
                    </a:cubicBezTo>
                    <a:cubicBezTo>
                      <a:pt x="1" y="1"/>
                      <a:pt x="2" y="0"/>
                      <a:pt x="3" y="0"/>
                    </a:cubicBezTo>
                    <a:cubicBezTo>
                      <a:pt x="4" y="0"/>
                      <a:pt x="5" y="1"/>
                      <a:pt x="7"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87"/>
              <p:cNvSpPr>
                <a:spLocks/>
              </p:cNvSpPr>
              <p:nvPr/>
            </p:nvSpPr>
            <p:spPr bwMode="auto">
              <a:xfrm>
                <a:off x="8654776" y="338438"/>
                <a:ext cx="215840" cy="324872"/>
              </a:xfrm>
              <a:custGeom>
                <a:avLst/>
                <a:gdLst>
                  <a:gd name="T0" fmla="*/ 41 w 41"/>
                  <a:gd name="T1" fmla="*/ 38 h 62"/>
                  <a:gd name="T2" fmla="*/ 26 w 41"/>
                  <a:gd name="T3" fmla="*/ 41 h 62"/>
                  <a:gd name="T4" fmla="*/ 24 w 41"/>
                  <a:gd name="T5" fmla="*/ 43 h 62"/>
                  <a:gd name="T6" fmla="*/ 24 w 41"/>
                  <a:gd name="T7" fmla="*/ 49 h 62"/>
                  <a:gd name="T8" fmla="*/ 23 w 41"/>
                  <a:gd name="T9" fmla="*/ 53 h 62"/>
                  <a:gd name="T10" fmla="*/ 24 w 41"/>
                  <a:gd name="T11" fmla="*/ 55 h 62"/>
                  <a:gd name="T12" fmla="*/ 24 w 41"/>
                  <a:gd name="T13" fmla="*/ 57 h 62"/>
                  <a:gd name="T14" fmla="*/ 22 w 41"/>
                  <a:gd name="T15" fmla="*/ 62 h 62"/>
                  <a:gd name="T16" fmla="*/ 21 w 41"/>
                  <a:gd name="T17" fmla="*/ 62 h 62"/>
                  <a:gd name="T18" fmla="*/ 19 w 41"/>
                  <a:gd name="T19" fmla="*/ 53 h 62"/>
                  <a:gd name="T20" fmla="*/ 20 w 41"/>
                  <a:gd name="T21" fmla="*/ 48 h 62"/>
                  <a:gd name="T22" fmla="*/ 20 w 41"/>
                  <a:gd name="T23" fmla="*/ 43 h 62"/>
                  <a:gd name="T24" fmla="*/ 19 w 41"/>
                  <a:gd name="T25" fmla="*/ 42 h 62"/>
                  <a:gd name="T26" fmla="*/ 14 w 41"/>
                  <a:gd name="T27" fmla="*/ 42 h 62"/>
                  <a:gd name="T28" fmla="*/ 10 w 41"/>
                  <a:gd name="T29" fmla="*/ 43 h 62"/>
                  <a:gd name="T30" fmla="*/ 8 w 41"/>
                  <a:gd name="T31" fmla="*/ 43 h 62"/>
                  <a:gd name="T32" fmla="*/ 6 w 41"/>
                  <a:gd name="T33" fmla="*/ 44 h 62"/>
                  <a:gd name="T34" fmla="*/ 6 w 41"/>
                  <a:gd name="T35" fmla="*/ 46 h 62"/>
                  <a:gd name="T36" fmla="*/ 6 w 41"/>
                  <a:gd name="T37" fmla="*/ 46 h 62"/>
                  <a:gd name="T38" fmla="*/ 4 w 41"/>
                  <a:gd name="T39" fmla="*/ 46 h 62"/>
                  <a:gd name="T40" fmla="*/ 2 w 41"/>
                  <a:gd name="T41" fmla="*/ 44 h 62"/>
                  <a:gd name="T42" fmla="*/ 0 w 41"/>
                  <a:gd name="T43" fmla="*/ 42 h 62"/>
                  <a:gd name="T44" fmla="*/ 8 w 41"/>
                  <a:gd name="T45" fmla="*/ 39 h 62"/>
                  <a:gd name="T46" fmla="*/ 20 w 41"/>
                  <a:gd name="T47" fmla="*/ 37 h 62"/>
                  <a:gd name="T48" fmla="*/ 23 w 41"/>
                  <a:gd name="T49" fmla="*/ 22 h 62"/>
                  <a:gd name="T50" fmla="*/ 25 w 41"/>
                  <a:gd name="T51" fmla="*/ 4 h 62"/>
                  <a:gd name="T52" fmla="*/ 26 w 41"/>
                  <a:gd name="T53" fmla="*/ 1 h 62"/>
                  <a:gd name="T54" fmla="*/ 29 w 41"/>
                  <a:gd name="T55" fmla="*/ 0 h 62"/>
                  <a:gd name="T56" fmla="*/ 29 w 41"/>
                  <a:gd name="T57" fmla="*/ 4 h 62"/>
                  <a:gd name="T58" fmla="*/ 28 w 41"/>
                  <a:gd name="T59" fmla="*/ 8 h 62"/>
                  <a:gd name="T60" fmla="*/ 27 w 41"/>
                  <a:gd name="T61" fmla="*/ 18 h 62"/>
                  <a:gd name="T62" fmla="*/ 26 w 41"/>
                  <a:gd name="T63" fmla="*/ 22 h 62"/>
                  <a:gd name="T64" fmla="*/ 26 w 41"/>
                  <a:gd name="T65" fmla="*/ 36 h 62"/>
                  <a:gd name="T66" fmla="*/ 41 w 41"/>
                  <a:gd name="T67" fmla="*/ 35 h 62"/>
                  <a:gd name="T68" fmla="*/ 41 w 41"/>
                  <a:gd name="T69" fmla="*/ 3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 h="62">
                    <a:moveTo>
                      <a:pt x="41" y="38"/>
                    </a:moveTo>
                    <a:cubicBezTo>
                      <a:pt x="35" y="38"/>
                      <a:pt x="30" y="39"/>
                      <a:pt x="26" y="41"/>
                    </a:cubicBezTo>
                    <a:cubicBezTo>
                      <a:pt x="25" y="41"/>
                      <a:pt x="24" y="42"/>
                      <a:pt x="24" y="43"/>
                    </a:cubicBezTo>
                    <a:cubicBezTo>
                      <a:pt x="24" y="44"/>
                      <a:pt x="24" y="46"/>
                      <a:pt x="24" y="49"/>
                    </a:cubicBezTo>
                    <a:cubicBezTo>
                      <a:pt x="23" y="50"/>
                      <a:pt x="23" y="51"/>
                      <a:pt x="23" y="53"/>
                    </a:cubicBezTo>
                    <a:cubicBezTo>
                      <a:pt x="23" y="53"/>
                      <a:pt x="23" y="54"/>
                      <a:pt x="24" y="55"/>
                    </a:cubicBezTo>
                    <a:cubicBezTo>
                      <a:pt x="24" y="56"/>
                      <a:pt x="24" y="57"/>
                      <a:pt x="24" y="57"/>
                    </a:cubicBezTo>
                    <a:cubicBezTo>
                      <a:pt x="24" y="59"/>
                      <a:pt x="23" y="61"/>
                      <a:pt x="22" y="62"/>
                    </a:cubicBezTo>
                    <a:cubicBezTo>
                      <a:pt x="22" y="62"/>
                      <a:pt x="22" y="62"/>
                      <a:pt x="21" y="62"/>
                    </a:cubicBezTo>
                    <a:cubicBezTo>
                      <a:pt x="20" y="59"/>
                      <a:pt x="19" y="56"/>
                      <a:pt x="19" y="53"/>
                    </a:cubicBezTo>
                    <a:cubicBezTo>
                      <a:pt x="19" y="52"/>
                      <a:pt x="19" y="50"/>
                      <a:pt x="20" y="48"/>
                    </a:cubicBezTo>
                    <a:cubicBezTo>
                      <a:pt x="20" y="46"/>
                      <a:pt x="20" y="44"/>
                      <a:pt x="20" y="43"/>
                    </a:cubicBezTo>
                    <a:cubicBezTo>
                      <a:pt x="20" y="42"/>
                      <a:pt x="20" y="42"/>
                      <a:pt x="19" y="42"/>
                    </a:cubicBezTo>
                    <a:cubicBezTo>
                      <a:pt x="19" y="42"/>
                      <a:pt x="17" y="42"/>
                      <a:pt x="14" y="42"/>
                    </a:cubicBezTo>
                    <a:cubicBezTo>
                      <a:pt x="14" y="42"/>
                      <a:pt x="13" y="42"/>
                      <a:pt x="10" y="43"/>
                    </a:cubicBezTo>
                    <a:cubicBezTo>
                      <a:pt x="10" y="43"/>
                      <a:pt x="9" y="43"/>
                      <a:pt x="8" y="43"/>
                    </a:cubicBezTo>
                    <a:cubicBezTo>
                      <a:pt x="8" y="43"/>
                      <a:pt x="7" y="44"/>
                      <a:pt x="6" y="44"/>
                    </a:cubicBezTo>
                    <a:cubicBezTo>
                      <a:pt x="6" y="45"/>
                      <a:pt x="6" y="45"/>
                      <a:pt x="6" y="46"/>
                    </a:cubicBezTo>
                    <a:cubicBezTo>
                      <a:pt x="6" y="46"/>
                      <a:pt x="6" y="46"/>
                      <a:pt x="6" y="46"/>
                    </a:cubicBezTo>
                    <a:cubicBezTo>
                      <a:pt x="4" y="46"/>
                      <a:pt x="4" y="46"/>
                      <a:pt x="4" y="46"/>
                    </a:cubicBezTo>
                    <a:cubicBezTo>
                      <a:pt x="4" y="46"/>
                      <a:pt x="3" y="45"/>
                      <a:pt x="2" y="44"/>
                    </a:cubicBezTo>
                    <a:cubicBezTo>
                      <a:pt x="1" y="43"/>
                      <a:pt x="0" y="43"/>
                      <a:pt x="0" y="42"/>
                    </a:cubicBezTo>
                    <a:cubicBezTo>
                      <a:pt x="0" y="41"/>
                      <a:pt x="3" y="40"/>
                      <a:pt x="8" y="39"/>
                    </a:cubicBezTo>
                    <a:cubicBezTo>
                      <a:pt x="15" y="38"/>
                      <a:pt x="19" y="37"/>
                      <a:pt x="20" y="37"/>
                    </a:cubicBezTo>
                    <a:cubicBezTo>
                      <a:pt x="21" y="36"/>
                      <a:pt x="22" y="31"/>
                      <a:pt x="23" y="22"/>
                    </a:cubicBezTo>
                    <a:cubicBezTo>
                      <a:pt x="23" y="17"/>
                      <a:pt x="24" y="11"/>
                      <a:pt x="25" y="4"/>
                    </a:cubicBezTo>
                    <a:cubicBezTo>
                      <a:pt x="25" y="4"/>
                      <a:pt x="26" y="3"/>
                      <a:pt x="26" y="1"/>
                    </a:cubicBezTo>
                    <a:cubicBezTo>
                      <a:pt x="26" y="1"/>
                      <a:pt x="27" y="1"/>
                      <a:pt x="29" y="0"/>
                    </a:cubicBezTo>
                    <a:cubicBezTo>
                      <a:pt x="29" y="4"/>
                      <a:pt x="29" y="4"/>
                      <a:pt x="29" y="4"/>
                    </a:cubicBezTo>
                    <a:cubicBezTo>
                      <a:pt x="29" y="5"/>
                      <a:pt x="29" y="6"/>
                      <a:pt x="28" y="8"/>
                    </a:cubicBezTo>
                    <a:cubicBezTo>
                      <a:pt x="27" y="18"/>
                      <a:pt x="27" y="18"/>
                      <a:pt x="27" y="18"/>
                    </a:cubicBezTo>
                    <a:cubicBezTo>
                      <a:pt x="27" y="19"/>
                      <a:pt x="27" y="20"/>
                      <a:pt x="26" y="22"/>
                    </a:cubicBezTo>
                    <a:cubicBezTo>
                      <a:pt x="26" y="36"/>
                      <a:pt x="26" y="36"/>
                      <a:pt x="26" y="36"/>
                    </a:cubicBezTo>
                    <a:cubicBezTo>
                      <a:pt x="41" y="35"/>
                      <a:pt x="41" y="35"/>
                      <a:pt x="41" y="35"/>
                    </a:cubicBezTo>
                    <a:lnTo>
                      <a:pt x="41"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88"/>
              <p:cNvSpPr>
                <a:spLocks/>
              </p:cNvSpPr>
              <p:nvPr/>
            </p:nvSpPr>
            <p:spPr bwMode="auto">
              <a:xfrm>
                <a:off x="8881741" y="558728"/>
                <a:ext cx="157986" cy="320422"/>
              </a:xfrm>
              <a:custGeom>
                <a:avLst/>
                <a:gdLst>
                  <a:gd name="T0" fmla="*/ 30 w 30"/>
                  <a:gd name="T1" fmla="*/ 6 h 61"/>
                  <a:gd name="T2" fmla="*/ 29 w 30"/>
                  <a:gd name="T3" fmla="*/ 8 h 61"/>
                  <a:gd name="T4" fmla="*/ 29 w 30"/>
                  <a:gd name="T5" fmla="*/ 10 h 61"/>
                  <a:gd name="T6" fmla="*/ 29 w 30"/>
                  <a:gd name="T7" fmla="*/ 10 h 61"/>
                  <a:gd name="T8" fmla="*/ 28 w 30"/>
                  <a:gd name="T9" fmla="*/ 13 h 61"/>
                  <a:gd name="T10" fmla="*/ 24 w 30"/>
                  <a:gd name="T11" fmla="*/ 26 h 61"/>
                  <a:gd name="T12" fmla="*/ 20 w 30"/>
                  <a:gd name="T13" fmla="*/ 34 h 61"/>
                  <a:gd name="T14" fmla="*/ 20 w 30"/>
                  <a:gd name="T15" fmla="*/ 33 h 61"/>
                  <a:gd name="T16" fmla="*/ 20 w 30"/>
                  <a:gd name="T17" fmla="*/ 33 h 61"/>
                  <a:gd name="T18" fmla="*/ 18 w 30"/>
                  <a:gd name="T19" fmla="*/ 39 h 61"/>
                  <a:gd name="T20" fmla="*/ 14 w 30"/>
                  <a:gd name="T21" fmla="*/ 47 h 61"/>
                  <a:gd name="T22" fmla="*/ 14 w 30"/>
                  <a:gd name="T23" fmla="*/ 52 h 61"/>
                  <a:gd name="T24" fmla="*/ 13 w 30"/>
                  <a:gd name="T25" fmla="*/ 54 h 61"/>
                  <a:gd name="T26" fmla="*/ 12 w 30"/>
                  <a:gd name="T27" fmla="*/ 57 h 61"/>
                  <a:gd name="T28" fmla="*/ 12 w 30"/>
                  <a:gd name="T29" fmla="*/ 58 h 61"/>
                  <a:gd name="T30" fmla="*/ 9 w 30"/>
                  <a:gd name="T31" fmla="*/ 61 h 61"/>
                  <a:gd name="T32" fmla="*/ 8 w 30"/>
                  <a:gd name="T33" fmla="*/ 61 h 61"/>
                  <a:gd name="T34" fmla="*/ 7 w 30"/>
                  <a:gd name="T35" fmla="*/ 58 h 61"/>
                  <a:gd name="T36" fmla="*/ 12 w 30"/>
                  <a:gd name="T37" fmla="*/ 41 h 61"/>
                  <a:gd name="T38" fmla="*/ 16 w 30"/>
                  <a:gd name="T39" fmla="*/ 30 h 61"/>
                  <a:gd name="T40" fmla="*/ 19 w 30"/>
                  <a:gd name="T41" fmla="*/ 24 h 61"/>
                  <a:gd name="T42" fmla="*/ 21 w 30"/>
                  <a:gd name="T43" fmla="*/ 20 h 61"/>
                  <a:gd name="T44" fmla="*/ 23 w 30"/>
                  <a:gd name="T45" fmla="*/ 14 h 61"/>
                  <a:gd name="T46" fmla="*/ 23 w 30"/>
                  <a:gd name="T47" fmla="*/ 14 h 61"/>
                  <a:gd name="T48" fmla="*/ 23 w 30"/>
                  <a:gd name="T49" fmla="*/ 13 h 61"/>
                  <a:gd name="T50" fmla="*/ 23 w 30"/>
                  <a:gd name="T51" fmla="*/ 12 h 61"/>
                  <a:gd name="T52" fmla="*/ 23 w 30"/>
                  <a:gd name="T53" fmla="*/ 12 h 61"/>
                  <a:gd name="T54" fmla="*/ 19 w 30"/>
                  <a:gd name="T55" fmla="*/ 13 h 61"/>
                  <a:gd name="T56" fmla="*/ 14 w 30"/>
                  <a:gd name="T57" fmla="*/ 15 h 61"/>
                  <a:gd name="T58" fmla="*/ 11 w 30"/>
                  <a:gd name="T59" fmla="*/ 16 h 61"/>
                  <a:gd name="T60" fmla="*/ 7 w 30"/>
                  <a:gd name="T61" fmla="*/ 16 h 61"/>
                  <a:gd name="T62" fmla="*/ 2 w 30"/>
                  <a:gd name="T63" fmla="*/ 11 h 61"/>
                  <a:gd name="T64" fmla="*/ 0 w 30"/>
                  <a:gd name="T65" fmla="*/ 3 h 61"/>
                  <a:gd name="T66" fmla="*/ 1 w 30"/>
                  <a:gd name="T67" fmla="*/ 0 h 61"/>
                  <a:gd name="T68" fmla="*/ 3 w 30"/>
                  <a:gd name="T69" fmla="*/ 0 h 61"/>
                  <a:gd name="T70" fmla="*/ 11 w 30"/>
                  <a:gd name="T71" fmla="*/ 12 h 61"/>
                  <a:gd name="T72" fmla="*/ 21 w 30"/>
                  <a:gd name="T73" fmla="*/ 7 h 61"/>
                  <a:gd name="T74" fmla="*/ 27 w 30"/>
                  <a:gd name="T75" fmla="*/ 3 h 61"/>
                  <a:gd name="T76" fmla="*/ 30 w 30"/>
                  <a:gd name="T77" fmla="*/ 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 h="61">
                    <a:moveTo>
                      <a:pt x="30" y="6"/>
                    </a:moveTo>
                    <a:cubicBezTo>
                      <a:pt x="30" y="6"/>
                      <a:pt x="29" y="7"/>
                      <a:pt x="29" y="8"/>
                    </a:cubicBezTo>
                    <a:cubicBezTo>
                      <a:pt x="29" y="9"/>
                      <a:pt x="29" y="10"/>
                      <a:pt x="29" y="10"/>
                    </a:cubicBezTo>
                    <a:cubicBezTo>
                      <a:pt x="29" y="10"/>
                      <a:pt x="29" y="10"/>
                      <a:pt x="29" y="10"/>
                    </a:cubicBezTo>
                    <a:cubicBezTo>
                      <a:pt x="29" y="11"/>
                      <a:pt x="29" y="12"/>
                      <a:pt x="28" y="13"/>
                    </a:cubicBezTo>
                    <a:cubicBezTo>
                      <a:pt x="27" y="16"/>
                      <a:pt x="26" y="20"/>
                      <a:pt x="24" y="26"/>
                    </a:cubicBezTo>
                    <a:cubicBezTo>
                      <a:pt x="23" y="27"/>
                      <a:pt x="22" y="29"/>
                      <a:pt x="20" y="34"/>
                    </a:cubicBezTo>
                    <a:cubicBezTo>
                      <a:pt x="20" y="34"/>
                      <a:pt x="20" y="33"/>
                      <a:pt x="20" y="33"/>
                    </a:cubicBezTo>
                    <a:cubicBezTo>
                      <a:pt x="20" y="33"/>
                      <a:pt x="20" y="33"/>
                      <a:pt x="20" y="33"/>
                    </a:cubicBezTo>
                    <a:cubicBezTo>
                      <a:pt x="20" y="34"/>
                      <a:pt x="19" y="36"/>
                      <a:pt x="18" y="39"/>
                    </a:cubicBezTo>
                    <a:cubicBezTo>
                      <a:pt x="17" y="41"/>
                      <a:pt x="16" y="44"/>
                      <a:pt x="14" y="47"/>
                    </a:cubicBezTo>
                    <a:cubicBezTo>
                      <a:pt x="14" y="48"/>
                      <a:pt x="14" y="50"/>
                      <a:pt x="14" y="52"/>
                    </a:cubicBezTo>
                    <a:cubicBezTo>
                      <a:pt x="14" y="52"/>
                      <a:pt x="13" y="53"/>
                      <a:pt x="13" y="54"/>
                    </a:cubicBezTo>
                    <a:cubicBezTo>
                      <a:pt x="12" y="55"/>
                      <a:pt x="12" y="56"/>
                      <a:pt x="12" y="57"/>
                    </a:cubicBezTo>
                    <a:cubicBezTo>
                      <a:pt x="12" y="57"/>
                      <a:pt x="12" y="57"/>
                      <a:pt x="12" y="58"/>
                    </a:cubicBezTo>
                    <a:cubicBezTo>
                      <a:pt x="12" y="58"/>
                      <a:pt x="11" y="59"/>
                      <a:pt x="9" y="61"/>
                    </a:cubicBezTo>
                    <a:cubicBezTo>
                      <a:pt x="8" y="61"/>
                      <a:pt x="8" y="61"/>
                      <a:pt x="8" y="61"/>
                    </a:cubicBezTo>
                    <a:cubicBezTo>
                      <a:pt x="7" y="59"/>
                      <a:pt x="7" y="58"/>
                      <a:pt x="7" y="58"/>
                    </a:cubicBezTo>
                    <a:cubicBezTo>
                      <a:pt x="7" y="55"/>
                      <a:pt x="8" y="50"/>
                      <a:pt x="12" y="41"/>
                    </a:cubicBezTo>
                    <a:cubicBezTo>
                      <a:pt x="13" y="38"/>
                      <a:pt x="15" y="34"/>
                      <a:pt x="16" y="30"/>
                    </a:cubicBezTo>
                    <a:cubicBezTo>
                      <a:pt x="17" y="29"/>
                      <a:pt x="18" y="27"/>
                      <a:pt x="19" y="24"/>
                    </a:cubicBezTo>
                    <a:cubicBezTo>
                      <a:pt x="20" y="22"/>
                      <a:pt x="20" y="21"/>
                      <a:pt x="21" y="20"/>
                    </a:cubicBezTo>
                    <a:cubicBezTo>
                      <a:pt x="21" y="19"/>
                      <a:pt x="22" y="17"/>
                      <a:pt x="23" y="14"/>
                    </a:cubicBezTo>
                    <a:cubicBezTo>
                      <a:pt x="23" y="14"/>
                      <a:pt x="23" y="14"/>
                      <a:pt x="23" y="14"/>
                    </a:cubicBezTo>
                    <a:cubicBezTo>
                      <a:pt x="23" y="13"/>
                      <a:pt x="23" y="13"/>
                      <a:pt x="23" y="13"/>
                    </a:cubicBezTo>
                    <a:cubicBezTo>
                      <a:pt x="23" y="12"/>
                      <a:pt x="23" y="12"/>
                      <a:pt x="23" y="12"/>
                    </a:cubicBezTo>
                    <a:cubicBezTo>
                      <a:pt x="23" y="12"/>
                      <a:pt x="23" y="12"/>
                      <a:pt x="23" y="12"/>
                    </a:cubicBezTo>
                    <a:cubicBezTo>
                      <a:pt x="23" y="12"/>
                      <a:pt x="21" y="12"/>
                      <a:pt x="19" y="13"/>
                    </a:cubicBezTo>
                    <a:cubicBezTo>
                      <a:pt x="16" y="15"/>
                      <a:pt x="15" y="15"/>
                      <a:pt x="14" y="15"/>
                    </a:cubicBezTo>
                    <a:cubicBezTo>
                      <a:pt x="14" y="15"/>
                      <a:pt x="13" y="15"/>
                      <a:pt x="11" y="16"/>
                    </a:cubicBezTo>
                    <a:cubicBezTo>
                      <a:pt x="9" y="16"/>
                      <a:pt x="7" y="16"/>
                      <a:pt x="7" y="16"/>
                    </a:cubicBezTo>
                    <a:cubicBezTo>
                      <a:pt x="5" y="16"/>
                      <a:pt x="3" y="14"/>
                      <a:pt x="2" y="11"/>
                    </a:cubicBezTo>
                    <a:cubicBezTo>
                      <a:pt x="0" y="8"/>
                      <a:pt x="0" y="6"/>
                      <a:pt x="0" y="3"/>
                    </a:cubicBezTo>
                    <a:cubicBezTo>
                      <a:pt x="0" y="3"/>
                      <a:pt x="0" y="2"/>
                      <a:pt x="1" y="0"/>
                    </a:cubicBezTo>
                    <a:cubicBezTo>
                      <a:pt x="3" y="0"/>
                      <a:pt x="3" y="0"/>
                      <a:pt x="3" y="0"/>
                    </a:cubicBezTo>
                    <a:cubicBezTo>
                      <a:pt x="5" y="8"/>
                      <a:pt x="7" y="12"/>
                      <a:pt x="11" y="12"/>
                    </a:cubicBezTo>
                    <a:cubicBezTo>
                      <a:pt x="13" y="12"/>
                      <a:pt x="17" y="10"/>
                      <a:pt x="21" y="7"/>
                    </a:cubicBezTo>
                    <a:cubicBezTo>
                      <a:pt x="27" y="3"/>
                      <a:pt x="27" y="3"/>
                      <a:pt x="27" y="3"/>
                    </a:cubicBezTo>
                    <a:cubicBezTo>
                      <a:pt x="29" y="3"/>
                      <a:pt x="30" y="4"/>
                      <a:pt x="30"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89"/>
              <p:cNvSpPr>
                <a:spLocks noEditPoints="1"/>
              </p:cNvSpPr>
              <p:nvPr/>
            </p:nvSpPr>
            <p:spPr bwMode="auto">
              <a:xfrm>
                <a:off x="9064204" y="527576"/>
                <a:ext cx="48953" cy="135735"/>
              </a:xfrm>
              <a:custGeom>
                <a:avLst/>
                <a:gdLst>
                  <a:gd name="T0" fmla="*/ 7 w 9"/>
                  <a:gd name="T1" fmla="*/ 20 h 26"/>
                  <a:gd name="T2" fmla="*/ 6 w 9"/>
                  <a:gd name="T3" fmla="*/ 24 h 26"/>
                  <a:gd name="T4" fmla="*/ 3 w 9"/>
                  <a:gd name="T5" fmla="*/ 26 h 26"/>
                  <a:gd name="T6" fmla="*/ 0 w 9"/>
                  <a:gd name="T7" fmla="*/ 25 h 26"/>
                  <a:gd name="T8" fmla="*/ 0 w 9"/>
                  <a:gd name="T9" fmla="*/ 23 h 26"/>
                  <a:gd name="T10" fmla="*/ 0 w 9"/>
                  <a:gd name="T11" fmla="*/ 21 h 26"/>
                  <a:gd name="T12" fmla="*/ 4 w 9"/>
                  <a:gd name="T13" fmla="*/ 17 h 26"/>
                  <a:gd name="T14" fmla="*/ 5 w 9"/>
                  <a:gd name="T15" fmla="*/ 17 h 26"/>
                  <a:gd name="T16" fmla="*/ 7 w 9"/>
                  <a:gd name="T17" fmla="*/ 17 h 26"/>
                  <a:gd name="T18" fmla="*/ 7 w 9"/>
                  <a:gd name="T19" fmla="*/ 19 h 26"/>
                  <a:gd name="T20" fmla="*/ 7 w 9"/>
                  <a:gd name="T21" fmla="*/ 20 h 26"/>
                  <a:gd name="T22" fmla="*/ 9 w 9"/>
                  <a:gd name="T23" fmla="*/ 3 h 26"/>
                  <a:gd name="T24" fmla="*/ 9 w 9"/>
                  <a:gd name="T25" fmla="*/ 5 h 26"/>
                  <a:gd name="T26" fmla="*/ 8 w 9"/>
                  <a:gd name="T27" fmla="*/ 7 h 26"/>
                  <a:gd name="T28" fmla="*/ 6 w 9"/>
                  <a:gd name="T29" fmla="*/ 7 h 26"/>
                  <a:gd name="T30" fmla="*/ 5 w 9"/>
                  <a:gd name="T31" fmla="*/ 8 h 26"/>
                  <a:gd name="T32" fmla="*/ 3 w 9"/>
                  <a:gd name="T33" fmla="*/ 8 h 26"/>
                  <a:gd name="T34" fmla="*/ 1 w 9"/>
                  <a:gd name="T35" fmla="*/ 6 h 26"/>
                  <a:gd name="T36" fmla="*/ 0 w 9"/>
                  <a:gd name="T37" fmla="*/ 5 h 26"/>
                  <a:gd name="T38" fmla="*/ 2 w 9"/>
                  <a:gd name="T39" fmla="*/ 2 h 26"/>
                  <a:gd name="T40" fmla="*/ 5 w 9"/>
                  <a:gd name="T41" fmla="*/ 0 h 26"/>
                  <a:gd name="T42" fmla="*/ 8 w 9"/>
                  <a:gd name="T43" fmla="*/ 1 h 26"/>
                  <a:gd name="T44" fmla="*/ 9 w 9"/>
                  <a:gd name="T45"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26">
                    <a:moveTo>
                      <a:pt x="7" y="20"/>
                    </a:moveTo>
                    <a:cubicBezTo>
                      <a:pt x="7" y="21"/>
                      <a:pt x="7" y="22"/>
                      <a:pt x="6" y="24"/>
                    </a:cubicBezTo>
                    <a:cubicBezTo>
                      <a:pt x="5" y="25"/>
                      <a:pt x="4" y="26"/>
                      <a:pt x="3" y="26"/>
                    </a:cubicBezTo>
                    <a:cubicBezTo>
                      <a:pt x="3" y="26"/>
                      <a:pt x="2" y="25"/>
                      <a:pt x="0" y="25"/>
                    </a:cubicBezTo>
                    <a:cubicBezTo>
                      <a:pt x="0" y="24"/>
                      <a:pt x="0" y="24"/>
                      <a:pt x="0" y="23"/>
                    </a:cubicBezTo>
                    <a:cubicBezTo>
                      <a:pt x="0" y="22"/>
                      <a:pt x="0" y="21"/>
                      <a:pt x="0" y="21"/>
                    </a:cubicBezTo>
                    <a:cubicBezTo>
                      <a:pt x="0" y="18"/>
                      <a:pt x="1" y="17"/>
                      <a:pt x="4" y="17"/>
                    </a:cubicBezTo>
                    <a:cubicBezTo>
                      <a:pt x="4" y="17"/>
                      <a:pt x="4" y="17"/>
                      <a:pt x="5" y="17"/>
                    </a:cubicBezTo>
                    <a:cubicBezTo>
                      <a:pt x="6" y="17"/>
                      <a:pt x="6" y="17"/>
                      <a:pt x="7" y="17"/>
                    </a:cubicBezTo>
                    <a:cubicBezTo>
                      <a:pt x="7" y="17"/>
                      <a:pt x="7" y="18"/>
                      <a:pt x="7" y="19"/>
                    </a:cubicBezTo>
                    <a:cubicBezTo>
                      <a:pt x="7" y="20"/>
                      <a:pt x="7" y="20"/>
                      <a:pt x="7" y="20"/>
                    </a:cubicBezTo>
                    <a:close/>
                    <a:moveTo>
                      <a:pt x="9" y="3"/>
                    </a:moveTo>
                    <a:cubicBezTo>
                      <a:pt x="9" y="4"/>
                      <a:pt x="9" y="4"/>
                      <a:pt x="9" y="5"/>
                    </a:cubicBezTo>
                    <a:cubicBezTo>
                      <a:pt x="9" y="6"/>
                      <a:pt x="8" y="6"/>
                      <a:pt x="8" y="7"/>
                    </a:cubicBezTo>
                    <a:cubicBezTo>
                      <a:pt x="8" y="7"/>
                      <a:pt x="7" y="7"/>
                      <a:pt x="6" y="7"/>
                    </a:cubicBezTo>
                    <a:cubicBezTo>
                      <a:pt x="6" y="8"/>
                      <a:pt x="5" y="8"/>
                      <a:pt x="5" y="8"/>
                    </a:cubicBezTo>
                    <a:cubicBezTo>
                      <a:pt x="3" y="8"/>
                      <a:pt x="3" y="8"/>
                      <a:pt x="3" y="8"/>
                    </a:cubicBezTo>
                    <a:cubicBezTo>
                      <a:pt x="3" y="8"/>
                      <a:pt x="2" y="7"/>
                      <a:pt x="1" y="6"/>
                    </a:cubicBezTo>
                    <a:cubicBezTo>
                      <a:pt x="1" y="6"/>
                      <a:pt x="0" y="5"/>
                      <a:pt x="0" y="5"/>
                    </a:cubicBezTo>
                    <a:cubicBezTo>
                      <a:pt x="0" y="4"/>
                      <a:pt x="1" y="3"/>
                      <a:pt x="2" y="2"/>
                    </a:cubicBezTo>
                    <a:cubicBezTo>
                      <a:pt x="3" y="1"/>
                      <a:pt x="4" y="0"/>
                      <a:pt x="5" y="0"/>
                    </a:cubicBezTo>
                    <a:cubicBezTo>
                      <a:pt x="6" y="0"/>
                      <a:pt x="7" y="0"/>
                      <a:pt x="8" y="1"/>
                    </a:cubicBezTo>
                    <a:cubicBezTo>
                      <a:pt x="9" y="2"/>
                      <a:pt x="9" y="2"/>
                      <a:pt x="9"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0"/>
              <p:cNvSpPr>
                <a:spLocks noEditPoints="1"/>
              </p:cNvSpPr>
              <p:nvPr/>
            </p:nvSpPr>
            <p:spPr bwMode="auto">
              <a:xfrm>
                <a:off x="9328997" y="311736"/>
                <a:ext cx="289269" cy="373826"/>
              </a:xfrm>
              <a:custGeom>
                <a:avLst/>
                <a:gdLst>
                  <a:gd name="T0" fmla="*/ 55 w 55"/>
                  <a:gd name="T1" fmla="*/ 10 h 71"/>
                  <a:gd name="T2" fmla="*/ 50 w 55"/>
                  <a:gd name="T3" fmla="*/ 22 h 71"/>
                  <a:gd name="T4" fmla="*/ 39 w 55"/>
                  <a:gd name="T5" fmla="*/ 30 h 71"/>
                  <a:gd name="T6" fmla="*/ 29 w 55"/>
                  <a:gd name="T7" fmla="*/ 35 h 71"/>
                  <a:gd name="T8" fmla="*/ 27 w 55"/>
                  <a:gd name="T9" fmla="*/ 35 h 71"/>
                  <a:gd name="T10" fmla="*/ 20 w 55"/>
                  <a:gd name="T11" fmla="*/ 40 h 71"/>
                  <a:gd name="T12" fmla="*/ 18 w 55"/>
                  <a:gd name="T13" fmla="*/ 43 h 71"/>
                  <a:gd name="T14" fmla="*/ 11 w 55"/>
                  <a:gd name="T15" fmla="*/ 55 h 71"/>
                  <a:gd name="T16" fmla="*/ 9 w 55"/>
                  <a:gd name="T17" fmla="*/ 52 h 71"/>
                  <a:gd name="T18" fmla="*/ 10 w 55"/>
                  <a:gd name="T19" fmla="*/ 47 h 71"/>
                  <a:gd name="T20" fmla="*/ 11 w 55"/>
                  <a:gd name="T21" fmla="*/ 42 h 71"/>
                  <a:gd name="T22" fmla="*/ 17 w 55"/>
                  <a:gd name="T23" fmla="*/ 35 h 71"/>
                  <a:gd name="T24" fmla="*/ 25 w 55"/>
                  <a:gd name="T25" fmla="*/ 31 h 71"/>
                  <a:gd name="T26" fmla="*/ 50 w 55"/>
                  <a:gd name="T27" fmla="*/ 10 h 71"/>
                  <a:gd name="T28" fmla="*/ 44 w 55"/>
                  <a:gd name="T29" fmla="*/ 5 h 71"/>
                  <a:gd name="T30" fmla="*/ 23 w 55"/>
                  <a:gd name="T31" fmla="*/ 8 h 71"/>
                  <a:gd name="T32" fmla="*/ 3 w 55"/>
                  <a:gd name="T33" fmla="*/ 16 h 71"/>
                  <a:gd name="T34" fmla="*/ 1 w 55"/>
                  <a:gd name="T35" fmla="*/ 16 h 71"/>
                  <a:gd name="T36" fmla="*/ 0 w 55"/>
                  <a:gd name="T37" fmla="*/ 14 h 71"/>
                  <a:gd name="T38" fmla="*/ 0 w 55"/>
                  <a:gd name="T39" fmla="*/ 15 h 71"/>
                  <a:gd name="T40" fmla="*/ 12 w 55"/>
                  <a:gd name="T41" fmla="*/ 8 h 71"/>
                  <a:gd name="T42" fmla="*/ 26 w 55"/>
                  <a:gd name="T43" fmla="*/ 3 h 71"/>
                  <a:gd name="T44" fmla="*/ 37 w 55"/>
                  <a:gd name="T45" fmla="*/ 1 h 71"/>
                  <a:gd name="T46" fmla="*/ 43 w 55"/>
                  <a:gd name="T47" fmla="*/ 0 h 71"/>
                  <a:gd name="T48" fmla="*/ 55 w 55"/>
                  <a:gd name="T49" fmla="*/ 10 h 71"/>
                  <a:gd name="T50" fmla="*/ 13 w 55"/>
                  <a:gd name="T51" fmla="*/ 67 h 71"/>
                  <a:gd name="T52" fmla="*/ 3 w 55"/>
                  <a:gd name="T53" fmla="*/ 71 h 71"/>
                  <a:gd name="T54" fmla="*/ 1 w 55"/>
                  <a:gd name="T55" fmla="*/ 68 h 71"/>
                  <a:gd name="T56" fmla="*/ 2 w 55"/>
                  <a:gd name="T57" fmla="*/ 65 h 71"/>
                  <a:gd name="T58" fmla="*/ 4 w 55"/>
                  <a:gd name="T59" fmla="*/ 64 h 71"/>
                  <a:gd name="T60" fmla="*/ 5 w 55"/>
                  <a:gd name="T61" fmla="*/ 64 h 71"/>
                  <a:gd name="T62" fmla="*/ 7 w 55"/>
                  <a:gd name="T63" fmla="*/ 65 h 71"/>
                  <a:gd name="T64" fmla="*/ 12 w 55"/>
                  <a:gd name="T65" fmla="*/ 63 h 71"/>
                  <a:gd name="T66" fmla="*/ 13 w 55"/>
                  <a:gd name="T67" fmla="*/ 6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71">
                    <a:moveTo>
                      <a:pt x="55" y="10"/>
                    </a:moveTo>
                    <a:cubicBezTo>
                      <a:pt x="55" y="14"/>
                      <a:pt x="53" y="18"/>
                      <a:pt x="50" y="22"/>
                    </a:cubicBezTo>
                    <a:cubicBezTo>
                      <a:pt x="47" y="25"/>
                      <a:pt x="44" y="27"/>
                      <a:pt x="39" y="30"/>
                    </a:cubicBezTo>
                    <a:cubicBezTo>
                      <a:pt x="37" y="31"/>
                      <a:pt x="34" y="32"/>
                      <a:pt x="29" y="35"/>
                    </a:cubicBezTo>
                    <a:cubicBezTo>
                      <a:pt x="27" y="35"/>
                      <a:pt x="27" y="35"/>
                      <a:pt x="27" y="35"/>
                    </a:cubicBezTo>
                    <a:cubicBezTo>
                      <a:pt x="23" y="37"/>
                      <a:pt x="21" y="39"/>
                      <a:pt x="20" y="40"/>
                    </a:cubicBezTo>
                    <a:cubicBezTo>
                      <a:pt x="20" y="41"/>
                      <a:pt x="19" y="42"/>
                      <a:pt x="18" y="43"/>
                    </a:cubicBezTo>
                    <a:cubicBezTo>
                      <a:pt x="15" y="49"/>
                      <a:pt x="13" y="53"/>
                      <a:pt x="11" y="55"/>
                    </a:cubicBezTo>
                    <a:cubicBezTo>
                      <a:pt x="9" y="54"/>
                      <a:pt x="9" y="53"/>
                      <a:pt x="9" y="52"/>
                    </a:cubicBezTo>
                    <a:cubicBezTo>
                      <a:pt x="9" y="51"/>
                      <a:pt x="9" y="49"/>
                      <a:pt x="10" y="47"/>
                    </a:cubicBezTo>
                    <a:cubicBezTo>
                      <a:pt x="10" y="45"/>
                      <a:pt x="11" y="43"/>
                      <a:pt x="11" y="42"/>
                    </a:cubicBezTo>
                    <a:cubicBezTo>
                      <a:pt x="12" y="40"/>
                      <a:pt x="14" y="37"/>
                      <a:pt x="17" y="35"/>
                    </a:cubicBezTo>
                    <a:cubicBezTo>
                      <a:pt x="17" y="35"/>
                      <a:pt x="20" y="34"/>
                      <a:pt x="25" y="31"/>
                    </a:cubicBezTo>
                    <a:cubicBezTo>
                      <a:pt x="42" y="24"/>
                      <a:pt x="50" y="17"/>
                      <a:pt x="50" y="10"/>
                    </a:cubicBezTo>
                    <a:cubicBezTo>
                      <a:pt x="50" y="7"/>
                      <a:pt x="48" y="5"/>
                      <a:pt x="44" y="5"/>
                    </a:cubicBezTo>
                    <a:cubicBezTo>
                      <a:pt x="38" y="5"/>
                      <a:pt x="31" y="6"/>
                      <a:pt x="23" y="8"/>
                    </a:cubicBezTo>
                    <a:cubicBezTo>
                      <a:pt x="13" y="11"/>
                      <a:pt x="6" y="13"/>
                      <a:pt x="3" y="16"/>
                    </a:cubicBezTo>
                    <a:cubicBezTo>
                      <a:pt x="1" y="16"/>
                      <a:pt x="1" y="16"/>
                      <a:pt x="1" y="16"/>
                    </a:cubicBezTo>
                    <a:cubicBezTo>
                      <a:pt x="0" y="15"/>
                      <a:pt x="0" y="14"/>
                      <a:pt x="0" y="14"/>
                    </a:cubicBezTo>
                    <a:cubicBezTo>
                      <a:pt x="0" y="14"/>
                      <a:pt x="0" y="14"/>
                      <a:pt x="0" y="15"/>
                    </a:cubicBezTo>
                    <a:cubicBezTo>
                      <a:pt x="0" y="13"/>
                      <a:pt x="4" y="10"/>
                      <a:pt x="12" y="8"/>
                    </a:cubicBezTo>
                    <a:cubicBezTo>
                      <a:pt x="17" y="5"/>
                      <a:pt x="22" y="4"/>
                      <a:pt x="26" y="3"/>
                    </a:cubicBezTo>
                    <a:cubicBezTo>
                      <a:pt x="29" y="3"/>
                      <a:pt x="33" y="2"/>
                      <a:pt x="37" y="1"/>
                    </a:cubicBezTo>
                    <a:cubicBezTo>
                      <a:pt x="41" y="1"/>
                      <a:pt x="43" y="0"/>
                      <a:pt x="43" y="0"/>
                    </a:cubicBezTo>
                    <a:cubicBezTo>
                      <a:pt x="51" y="0"/>
                      <a:pt x="55" y="3"/>
                      <a:pt x="55" y="10"/>
                    </a:cubicBezTo>
                    <a:close/>
                    <a:moveTo>
                      <a:pt x="13" y="67"/>
                    </a:moveTo>
                    <a:cubicBezTo>
                      <a:pt x="11" y="68"/>
                      <a:pt x="8" y="69"/>
                      <a:pt x="3" y="71"/>
                    </a:cubicBezTo>
                    <a:cubicBezTo>
                      <a:pt x="2" y="70"/>
                      <a:pt x="1" y="69"/>
                      <a:pt x="1" y="68"/>
                    </a:cubicBezTo>
                    <a:cubicBezTo>
                      <a:pt x="1" y="67"/>
                      <a:pt x="1" y="66"/>
                      <a:pt x="2" y="65"/>
                    </a:cubicBezTo>
                    <a:cubicBezTo>
                      <a:pt x="3" y="64"/>
                      <a:pt x="3" y="64"/>
                      <a:pt x="4" y="64"/>
                    </a:cubicBezTo>
                    <a:cubicBezTo>
                      <a:pt x="4" y="64"/>
                      <a:pt x="4" y="64"/>
                      <a:pt x="5" y="64"/>
                    </a:cubicBezTo>
                    <a:cubicBezTo>
                      <a:pt x="6" y="65"/>
                      <a:pt x="7" y="65"/>
                      <a:pt x="7" y="65"/>
                    </a:cubicBezTo>
                    <a:cubicBezTo>
                      <a:pt x="8" y="65"/>
                      <a:pt x="9" y="64"/>
                      <a:pt x="12" y="63"/>
                    </a:cubicBezTo>
                    <a:cubicBezTo>
                      <a:pt x="13" y="64"/>
                      <a:pt x="13" y="66"/>
                      <a:pt x="13" y="6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91"/>
              <p:cNvSpPr>
                <a:spLocks noEditPoints="1"/>
              </p:cNvSpPr>
              <p:nvPr/>
            </p:nvSpPr>
            <p:spPr bwMode="auto">
              <a:xfrm>
                <a:off x="9660544" y="300610"/>
                <a:ext cx="93456" cy="369375"/>
              </a:xfrm>
              <a:custGeom>
                <a:avLst/>
                <a:gdLst>
                  <a:gd name="T0" fmla="*/ 6 w 18"/>
                  <a:gd name="T1" fmla="*/ 65 h 70"/>
                  <a:gd name="T2" fmla="*/ 5 w 18"/>
                  <a:gd name="T3" fmla="*/ 70 h 70"/>
                  <a:gd name="T4" fmla="*/ 1 w 18"/>
                  <a:gd name="T5" fmla="*/ 69 h 70"/>
                  <a:gd name="T6" fmla="*/ 0 w 18"/>
                  <a:gd name="T7" fmla="*/ 67 h 70"/>
                  <a:gd name="T8" fmla="*/ 3 w 18"/>
                  <a:gd name="T9" fmla="*/ 64 h 70"/>
                  <a:gd name="T10" fmla="*/ 6 w 18"/>
                  <a:gd name="T11" fmla="*/ 65 h 70"/>
                  <a:gd name="T12" fmla="*/ 18 w 18"/>
                  <a:gd name="T13" fmla="*/ 2 h 70"/>
                  <a:gd name="T14" fmla="*/ 16 w 18"/>
                  <a:gd name="T15" fmla="*/ 12 h 70"/>
                  <a:gd name="T16" fmla="*/ 12 w 18"/>
                  <a:gd name="T17" fmla="*/ 28 h 70"/>
                  <a:gd name="T18" fmla="*/ 10 w 18"/>
                  <a:gd name="T19" fmla="*/ 34 h 70"/>
                  <a:gd name="T20" fmla="*/ 7 w 18"/>
                  <a:gd name="T21" fmla="*/ 55 h 70"/>
                  <a:gd name="T22" fmla="*/ 6 w 18"/>
                  <a:gd name="T23" fmla="*/ 56 h 70"/>
                  <a:gd name="T24" fmla="*/ 4 w 18"/>
                  <a:gd name="T25" fmla="*/ 53 h 70"/>
                  <a:gd name="T26" fmla="*/ 3 w 18"/>
                  <a:gd name="T27" fmla="*/ 50 h 70"/>
                  <a:gd name="T28" fmla="*/ 6 w 18"/>
                  <a:gd name="T29" fmla="*/ 39 h 70"/>
                  <a:gd name="T30" fmla="*/ 6 w 18"/>
                  <a:gd name="T31" fmla="*/ 36 h 70"/>
                  <a:gd name="T32" fmla="*/ 7 w 18"/>
                  <a:gd name="T33" fmla="*/ 34 h 70"/>
                  <a:gd name="T34" fmla="*/ 8 w 18"/>
                  <a:gd name="T35" fmla="*/ 31 h 70"/>
                  <a:gd name="T36" fmla="*/ 9 w 18"/>
                  <a:gd name="T37" fmla="*/ 22 h 70"/>
                  <a:gd name="T38" fmla="*/ 13 w 18"/>
                  <a:gd name="T39" fmla="*/ 5 h 70"/>
                  <a:gd name="T40" fmla="*/ 14 w 18"/>
                  <a:gd name="T41" fmla="*/ 2 h 70"/>
                  <a:gd name="T42" fmla="*/ 16 w 18"/>
                  <a:gd name="T43" fmla="*/ 0 h 70"/>
                  <a:gd name="T44" fmla="*/ 18 w 18"/>
                  <a:gd name="T45"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70">
                    <a:moveTo>
                      <a:pt x="6" y="65"/>
                    </a:moveTo>
                    <a:cubicBezTo>
                      <a:pt x="6" y="67"/>
                      <a:pt x="6" y="68"/>
                      <a:pt x="5" y="70"/>
                    </a:cubicBezTo>
                    <a:cubicBezTo>
                      <a:pt x="3" y="70"/>
                      <a:pt x="1" y="69"/>
                      <a:pt x="1" y="69"/>
                    </a:cubicBezTo>
                    <a:cubicBezTo>
                      <a:pt x="1" y="69"/>
                      <a:pt x="0" y="68"/>
                      <a:pt x="0" y="67"/>
                    </a:cubicBezTo>
                    <a:cubicBezTo>
                      <a:pt x="1" y="65"/>
                      <a:pt x="2" y="64"/>
                      <a:pt x="3" y="64"/>
                    </a:cubicBezTo>
                    <a:cubicBezTo>
                      <a:pt x="3" y="64"/>
                      <a:pt x="5" y="64"/>
                      <a:pt x="6" y="65"/>
                    </a:cubicBezTo>
                    <a:close/>
                    <a:moveTo>
                      <a:pt x="18" y="2"/>
                    </a:moveTo>
                    <a:cubicBezTo>
                      <a:pt x="18" y="3"/>
                      <a:pt x="17" y="6"/>
                      <a:pt x="16" y="12"/>
                    </a:cubicBezTo>
                    <a:cubicBezTo>
                      <a:pt x="15" y="15"/>
                      <a:pt x="14" y="20"/>
                      <a:pt x="12" y="28"/>
                    </a:cubicBezTo>
                    <a:cubicBezTo>
                      <a:pt x="12" y="29"/>
                      <a:pt x="11" y="32"/>
                      <a:pt x="10" y="34"/>
                    </a:cubicBezTo>
                    <a:cubicBezTo>
                      <a:pt x="7" y="55"/>
                      <a:pt x="7" y="55"/>
                      <a:pt x="7" y="55"/>
                    </a:cubicBezTo>
                    <a:cubicBezTo>
                      <a:pt x="7" y="56"/>
                      <a:pt x="7" y="56"/>
                      <a:pt x="6" y="56"/>
                    </a:cubicBezTo>
                    <a:cubicBezTo>
                      <a:pt x="5" y="56"/>
                      <a:pt x="4" y="55"/>
                      <a:pt x="4" y="53"/>
                    </a:cubicBezTo>
                    <a:cubicBezTo>
                      <a:pt x="3" y="52"/>
                      <a:pt x="3" y="51"/>
                      <a:pt x="3" y="50"/>
                    </a:cubicBezTo>
                    <a:cubicBezTo>
                      <a:pt x="3" y="49"/>
                      <a:pt x="4" y="45"/>
                      <a:pt x="6" y="39"/>
                    </a:cubicBezTo>
                    <a:cubicBezTo>
                      <a:pt x="6" y="39"/>
                      <a:pt x="6" y="38"/>
                      <a:pt x="6" y="36"/>
                    </a:cubicBezTo>
                    <a:cubicBezTo>
                      <a:pt x="6" y="35"/>
                      <a:pt x="6" y="35"/>
                      <a:pt x="7" y="34"/>
                    </a:cubicBezTo>
                    <a:cubicBezTo>
                      <a:pt x="7" y="32"/>
                      <a:pt x="8" y="31"/>
                      <a:pt x="8" y="31"/>
                    </a:cubicBezTo>
                    <a:cubicBezTo>
                      <a:pt x="9" y="22"/>
                      <a:pt x="9" y="22"/>
                      <a:pt x="9" y="22"/>
                    </a:cubicBezTo>
                    <a:cubicBezTo>
                      <a:pt x="10" y="17"/>
                      <a:pt x="12" y="11"/>
                      <a:pt x="13" y="5"/>
                    </a:cubicBezTo>
                    <a:cubicBezTo>
                      <a:pt x="13" y="5"/>
                      <a:pt x="13" y="4"/>
                      <a:pt x="14" y="2"/>
                    </a:cubicBezTo>
                    <a:cubicBezTo>
                      <a:pt x="14" y="1"/>
                      <a:pt x="15" y="1"/>
                      <a:pt x="16" y="0"/>
                    </a:cubicBezTo>
                    <a:cubicBezTo>
                      <a:pt x="17" y="1"/>
                      <a:pt x="18" y="1"/>
                      <a:pt x="18"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2"/>
              <p:cNvSpPr>
                <a:spLocks noEditPoints="1"/>
              </p:cNvSpPr>
              <p:nvPr/>
            </p:nvSpPr>
            <p:spPr bwMode="auto">
              <a:xfrm>
                <a:off x="9776252" y="380716"/>
                <a:ext cx="347123" cy="315972"/>
              </a:xfrm>
              <a:custGeom>
                <a:avLst/>
                <a:gdLst>
                  <a:gd name="T0" fmla="*/ 66 w 66"/>
                  <a:gd name="T1" fmla="*/ 23 h 60"/>
                  <a:gd name="T2" fmla="*/ 64 w 66"/>
                  <a:gd name="T3" fmla="*/ 26 h 60"/>
                  <a:gd name="T4" fmla="*/ 46 w 66"/>
                  <a:gd name="T5" fmla="*/ 28 h 60"/>
                  <a:gd name="T6" fmla="*/ 51 w 66"/>
                  <a:gd name="T7" fmla="*/ 39 h 60"/>
                  <a:gd name="T8" fmla="*/ 61 w 66"/>
                  <a:gd name="T9" fmla="*/ 39 h 60"/>
                  <a:gd name="T10" fmla="*/ 57 w 66"/>
                  <a:gd name="T11" fmla="*/ 42 h 60"/>
                  <a:gd name="T12" fmla="*/ 55 w 66"/>
                  <a:gd name="T13" fmla="*/ 42 h 60"/>
                  <a:gd name="T14" fmla="*/ 41 w 66"/>
                  <a:gd name="T15" fmla="*/ 45 h 60"/>
                  <a:gd name="T16" fmla="*/ 32 w 66"/>
                  <a:gd name="T17" fmla="*/ 60 h 60"/>
                  <a:gd name="T18" fmla="*/ 36 w 66"/>
                  <a:gd name="T19" fmla="*/ 45 h 60"/>
                  <a:gd name="T20" fmla="*/ 20 w 66"/>
                  <a:gd name="T21" fmla="*/ 46 h 60"/>
                  <a:gd name="T22" fmla="*/ 17 w 66"/>
                  <a:gd name="T23" fmla="*/ 54 h 60"/>
                  <a:gd name="T24" fmla="*/ 13 w 66"/>
                  <a:gd name="T25" fmla="*/ 53 h 60"/>
                  <a:gd name="T26" fmla="*/ 6 w 66"/>
                  <a:gd name="T27" fmla="*/ 44 h 60"/>
                  <a:gd name="T28" fmla="*/ 3 w 66"/>
                  <a:gd name="T29" fmla="*/ 39 h 60"/>
                  <a:gd name="T30" fmla="*/ 14 w 66"/>
                  <a:gd name="T31" fmla="*/ 41 h 60"/>
                  <a:gd name="T32" fmla="*/ 17 w 66"/>
                  <a:gd name="T33" fmla="*/ 36 h 60"/>
                  <a:gd name="T34" fmla="*/ 16 w 66"/>
                  <a:gd name="T35" fmla="*/ 28 h 60"/>
                  <a:gd name="T36" fmla="*/ 12 w 66"/>
                  <a:gd name="T37" fmla="*/ 29 h 60"/>
                  <a:gd name="T38" fmla="*/ 5 w 66"/>
                  <a:gd name="T39" fmla="*/ 25 h 60"/>
                  <a:gd name="T40" fmla="*/ 9 w 66"/>
                  <a:gd name="T41" fmla="*/ 24 h 60"/>
                  <a:gd name="T42" fmla="*/ 18 w 66"/>
                  <a:gd name="T43" fmla="*/ 24 h 60"/>
                  <a:gd name="T44" fmla="*/ 25 w 66"/>
                  <a:gd name="T45" fmla="*/ 9 h 60"/>
                  <a:gd name="T46" fmla="*/ 29 w 66"/>
                  <a:gd name="T47" fmla="*/ 11 h 60"/>
                  <a:gd name="T48" fmla="*/ 25 w 66"/>
                  <a:gd name="T49" fmla="*/ 22 h 60"/>
                  <a:gd name="T50" fmla="*/ 41 w 66"/>
                  <a:gd name="T51" fmla="*/ 24 h 60"/>
                  <a:gd name="T52" fmla="*/ 48 w 66"/>
                  <a:gd name="T53" fmla="*/ 7 h 60"/>
                  <a:gd name="T54" fmla="*/ 52 w 66"/>
                  <a:gd name="T55" fmla="*/ 0 h 60"/>
                  <a:gd name="T56" fmla="*/ 52 w 66"/>
                  <a:gd name="T57" fmla="*/ 7 h 60"/>
                  <a:gd name="T58" fmla="*/ 49 w 66"/>
                  <a:gd name="T59" fmla="*/ 16 h 60"/>
                  <a:gd name="T60" fmla="*/ 50 w 66"/>
                  <a:gd name="T61" fmla="*/ 24 h 60"/>
                  <a:gd name="T62" fmla="*/ 57 w 66"/>
                  <a:gd name="T63" fmla="*/ 23 h 60"/>
                  <a:gd name="T64" fmla="*/ 66 w 66"/>
                  <a:gd name="T65" fmla="*/ 23 h 60"/>
                  <a:gd name="T66" fmla="*/ 32 w 66"/>
                  <a:gd name="T67" fmla="*/ 29 h 60"/>
                  <a:gd name="T68" fmla="*/ 28 w 66"/>
                  <a:gd name="T69" fmla="*/ 28 h 60"/>
                  <a:gd name="T70" fmla="*/ 20 w 66"/>
                  <a:gd name="T71" fmla="*/ 39 h 60"/>
                  <a:gd name="T72" fmla="*/ 30 w 66"/>
                  <a:gd name="T73" fmla="*/ 40 h 60"/>
                  <a:gd name="T74" fmla="*/ 41 w 66"/>
                  <a:gd name="T75"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0">
                    <a:moveTo>
                      <a:pt x="66" y="23"/>
                    </a:moveTo>
                    <a:cubicBezTo>
                      <a:pt x="66" y="23"/>
                      <a:pt x="66" y="23"/>
                      <a:pt x="66" y="23"/>
                    </a:cubicBezTo>
                    <a:cubicBezTo>
                      <a:pt x="66" y="24"/>
                      <a:pt x="66" y="24"/>
                      <a:pt x="65" y="25"/>
                    </a:cubicBezTo>
                    <a:cubicBezTo>
                      <a:pt x="65" y="26"/>
                      <a:pt x="64" y="26"/>
                      <a:pt x="64" y="26"/>
                    </a:cubicBezTo>
                    <a:cubicBezTo>
                      <a:pt x="63" y="27"/>
                      <a:pt x="60" y="27"/>
                      <a:pt x="55" y="27"/>
                    </a:cubicBezTo>
                    <a:cubicBezTo>
                      <a:pt x="51" y="27"/>
                      <a:pt x="48" y="28"/>
                      <a:pt x="46" y="28"/>
                    </a:cubicBezTo>
                    <a:cubicBezTo>
                      <a:pt x="44" y="30"/>
                      <a:pt x="43" y="33"/>
                      <a:pt x="43" y="39"/>
                    </a:cubicBezTo>
                    <a:cubicBezTo>
                      <a:pt x="46" y="39"/>
                      <a:pt x="48" y="39"/>
                      <a:pt x="51" y="39"/>
                    </a:cubicBezTo>
                    <a:cubicBezTo>
                      <a:pt x="51" y="39"/>
                      <a:pt x="53" y="39"/>
                      <a:pt x="56" y="39"/>
                    </a:cubicBezTo>
                    <a:cubicBezTo>
                      <a:pt x="59" y="39"/>
                      <a:pt x="60" y="39"/>
                      <a:pt x="61" y="39"/>
                    </a:cubicBezTo>
                    <a:cubicBezTo>
                      <a:pt x="60" y="40"/>
                      <a:pt x="60" y="41"/>
                      <a:pt x="59" y="41"/>
                    </a:cubicBezTo>
                    <a:cubicBezTo>
                      <a:pt x="58" y="42"/>
                      <a:pt x="58" y="42"/>
                      <a:pt x="57" y="42"/>
                    </a:cubicBezTo>
                    <a:cubicBezTo>
                      <a:pt x="57" y="42"/>
                      <a:pt x="57" y="42"/>
                      <a:pt x="56" y="42"/>
                    </a:cubicBezTo>
                    <a:cubicBezTo>
                      <a:pt x="55" y="42"/>
                      <a:pt x="55" y="42"/>
                      <a:pt x="55" y="42"/>
                    </a:cubicBezTo>
                    <a:cubicBezTo>
                      <a:pt x="53" y="42"/>
                      <a:pt x="50" y="42"/>
                      <a:pt x="47" y="43"/>
                    </a:cubicBezTo>
                    <a:cubicBezTo>
                      <a:pt x="43" y="43"/>
                      <a:pt x="41" y="44"/>
                      <a:pt x="41" y="45"/>
                    </a:cubicBezTo>
                    <a:cubicBezTo>
                      <a:pt x="40" y="47"/>
                      <a:pt x="39" y="50"/>
                      <a:pt x="37" y="54"/>
                    </a:cubicBezTo>
                    <a:cubicBezTo>
                      <a:pt x="36" y="57"/>
                      <a:pt x="34" y="60"/>
                      <a:pt x="32" y="60"/>
                    </a:cubicBezTo>
                    <a:cubicBezTo>
                      <a:pt x="31" y="60"/>
                      <a:pt x="30" y="59"/>
                      <a:pt x="30" y="59"/>
                    </a:cubicBezTo>
                    <a:cubicBezTo>
                      <a:pt x="30" y="58"/>
                      <a:pt x="32" y="54"/>
                      <a:pt x="36" y="45"/>
                    </a:cubicBezTo>
                    <a:cubicBezTo>
                      <a:pt x="36" y="44"/>
                      <a:pt x="35" y="44"/>
                      <a:pt x="33" y="44"/>
                    </a:cubicBezTo>
                    <a:cubicBezTo>
                      <a:pt x="27" y="44"/>
                      <a:pt x="22" y="45"/>
                      <a:pt x="20" y="46"/>
                    </a:cubicBezTo>
                    <a:cubicBezTo>
                      <a:pt x="19" y="47"/>
                      <a:pt x="18" y="48"/>
                      <a:pt x="18" y="50"/>
                    </a:cubicBezTo>
                    <a:cubicBezTo>
                      <a:pt x="17" y="52"/>
                      <a:pt x="17" y="53"/>
                      <a:pt x="17" y="54"/>
                    </a:cubicBezTo>
                    <a:cubicBezTo>
                      <a:pt x="16" y="53"/>
                      <a:pt x="14" y="53"/>
                      <a:pt x="13" y="53"/>
                    </a:cubicBezTo>
                    <a:cubicBezTo>
                      <a:pt x="13" y="53"/>
                      <a:pt x="13" y="53"/>
                      <a:pt x="13" y="53"/>
                    </a:cubicBezTo>
                    <a:cubicBezTo>
                      <a:pt x="13" y="51"/>
                      <a:pt x="13" y="49"/>
                      <a:pt x="14" y="47"/>
                    </a:cubicBezTo>
                    <a:cubicBezTo>
                      <a:pt x="13" y="45"/>
                      <a:pt x="10" y="45"/>
                      <a:pt x="6" y="44"/>
                    </a:cubicBezTo>
                    <a:cubicBezTo>
                      <a:pt x="2" y="43"/>
                      <a:pt x="0" y="42"/>
                      <a:pt x="0" y="40"/>
                    </a:cubicBezTo>
                    <a:cubicBezTo>
                      <a:pt x="1" y="39"/>
                      <a:pt x="2" y="39"/>
                      <a:pt x="3" y="39"/>
                    </a:cubicBezTo>
                    <a:cubicBezTo>
                      <a:pt x="3" y="39"/>
                      <a:pt x="5" y="39"/>
                      <a:pt x="8" y="40"/>
                    </a:cubicBezTo>
                    <a:cubicBezTo>
                      <a:pt x="11" y="40"/>
                      <a:pt x="13" y="41"/>
                      <a:pt x="14" y="41"/>
                    </a:cubicBezTo>
                    <a:cubicBezTo>
                      <a:pt x="14" y="41"/>
                      <a:pt x="14" y="41"/>
                      <a:pt x="14" y="41"/>
                    </a:cubicBezTo>
                    <a:cubicBezTo>
                      <a:pt x="15" y="40"/>
                      <a:pt x="16" y="38"/>
                      <a:pt x="17" y="36"/>
                    </a:cubicBezTo>
                    <a:cubicBezTo>
                      <a:pt x="17" y="33"/>
                      <a:pt x="18" y="31"/>
                      <a:pt x="18" y="30"/>
                    </a:cubicBezTo>
                    <a:cubicBezTo>
                      <a:pt x="18" y="29"/>
                      <a:pt x="17" y="28"/>
                      <a:pt x="16" y="28"/>
                    </a:cubicBezTo>
                    <a:cubicBezTo>
                      <a:pt x="16" y="28"/>
                      <a:pt x="15" y="28"/>
                      <a:pt x="14" y="29"/>
                    </a:cubicBezTo>
                    <a:cubicBezTo>
                      <a:pt x="13" y="29"/>
                      <a:pt x="12" y="29"/>
                      <a:pt x="12" y="29"/>
                    </a:cubicBezTo>
                    <a:cubicBezTo>
                      <a:pt x="8" y="29"/>
                      <a:pt x="5" y="28"/>
                      <a:pt x="4" y="27"/>
                    </a:cubicBezTo>
                    <a:cubicBezTo>
                      <a:pt x="4" y="26"/>
                      <a:pt x="4" y="26"/>
                      <a:pt x="5" y="25"/>
                    </a:cubicBezTo>
                    <a:cubicBezTo>
                      <a:pt x="5" y="24"/>
                      <a:pt x="6" y="24"/>
                      <a:pt x="6" y="24"/>
                    </a:cubicBezTo>
                    <a:cubicBezTo>
                      <a:pt x="6" y="24"/>
                      <a:pt x="7" y="24"/>
                      <a:pt x="9" y="24"/>
                    </a:cubicBezTo>
                    <a:cubicBezTo>
                      <a:pt x="11" y="24"/>
                      <a:pt x="11" y="25"/>
                      <a:pt x="12" y="25"/>
                    </a:cubicBezTo>
                    <a:cubicBezTo>
                      <a:pt x="16" y="25"/>
                      <a:pt x="18" y="24"/>
                      <a:pt x="18" y="24"/>
                    </a:cubicBezTo>
                    <a:cubicBezTo>
                      <a:pt x="20" y="24"/>
                      <a:pt x="21" y="22"/>
                      <a:pt x="22" y="19"/>
                    </a:cubicBezTo>
                    <a:cubicBezTo>
                      <a:pt x="25" y="9"/>
                      <a:pt x="25" y="9"/>
                      <a:pt x="25" y="9"/>
                    </a:cubicBezTo>
                    <a:cubicBezTo>
                      <a:pt x="26" y="9"/>
                      <a:pt x="26" y="9"/>
                      <a:pt x="27" y="8"/>
                    </a:cubicBezTo>
                    <a:cubicBezTo>
                      <a:pt x="28" y="9"/>
                      <a:pt x="29" y="10"/>
                      <a:pt x="29" y="11"/>
                    </a:cubicBezTo>
                    <a:cubicBezTo>
                      <a:pt x="29" y="12"/>
                      <a:pt x="28" y="13"/>
                      <a:pt x="27" y="17"/>
                    </a:cubicBezTo>
                    <a:cubicBezTo>
                      <a:pt x="26" y="20"/>
                      <a:pt x="25" y="22"/>
                      <a:pt x="25" y="22"/>
                    </a:cubicBezTo>
                    <a:cubicBezTo>
                      <a:pt x="25" y="23"/>
                      <a:pt x="25" y="23"/>
                      <a:pt x="26" y="24"/>
                    </a:cubicBezTo>
                    <a:cubicBezTo>
                      <a:pt x="41" y="24"/>
                      <a:pt x="41" y="24"/>
                      <a:pt x="41" y="24"/>
                    </a:cubicBezTo>
                    <a:cubicBezTo>
                      <a:pt x="42" y="24"/>
                      <a:pt x="43" y="21"/>
                      <a:pt x="45" y="16"/>
                    </a:cubicBezTo>
                    <a:cubicBezTo>
                      <a:pt x="45" y="14"/>
                      <a:pt x="47" y="11"/>
                      <a:pt x="48" y="7"/>
                    </a:cubicBezTo>
                    <a:cubicBezTo>
                      <a:pt x="49" y="5"/>
                      <a:pt x="49" y="3"/>
                      <a:pt x="51" y="0"/>
                    </a:cubicBezTo>
                    <a:cubicBezTo>
                      <a:pt x="52" y="0"/>
                      <a:pt x="52" y="0"/>
                      <a:pt x="52" y="0"/>
                    </a:cubicBezTo>
                    <a:cubicBezTo>
                      <a:pt x="53" y="1"/>
                      <a:pt x="53" y="1"/>
                      <a:pt x="53" y="3"/>
                    </a:cubicBezTo>
                    <a:cubicBezTo>
                      <a:pt x="53" y="4"/>
                      <a:pt x="53" y="6"/>
                      <a:pt x="52" y="7"/>
                    </a:cubicBezTo>
                    <a:cubicBezTo>
                      <a:pt x="52" y="8"/>
                      <a:pt x="51" y="8"/>
                      <a:pt x="51" y="10"/>
                    </a:cubicBezTo>
                    <a:cubicBezTo>
                      <a:pt x="50" y="11"/>
                      <a:pt x="50" y="13"/>
                      <a:pt x="49" y="16"/>
                    </a:cubicBezTo>
                    <a:cubicBezTo>
                      <a:pt x="48" y="19"/>
                      <a:pt x="48" y="21"/>
                      <a:pt x="48" y="22"/>
                    </a:cubicBezTo>
                    <a:cubicBezTo>
                      <a:pt x="48" y="23"/>
                      <a:pt x="49" y="24"/>
                      <a:pt x="50" y="24"/>
                    </a:cubicBezTo>
                    <a:cubicBezTo>
                      <a:pt x="50" y="24"/>
                      <a:pt x="51" y="23"/>
                      <a:pt x="53" y="23"/>
                    </a:cubicBezTo>
                    <a:cubicBezTo>
                      <a:pt x="55" y="23"/>
                      <a:pt x="56" y="23"/>
                      <a:pt x="57" y="23"/>
                    </a:cubicBezTo>
                    <a:cubicBezTo>
                      <a:pt x="57" y="23"/>
                      <a:pt x="59" y="23"/>
                      <a:pt x="61" y="23"/>
                    </a:cubicBezTo>
                    <a:cubicBezTo>
                      <a:pt x="64" y="23"/>
                      <a:pt x="65" y="23"/>
                      <a:pt x="66" y="23"/>
                    </a:cubicBezTo>
                    <a:close/>
                    <a:moveTo>
                      <a:pt x="41" y="29"/>
                    </a:moveTo>
                    <a:cubicBezTo>
                      <a:pt x="37" y="29"/>
                      <a:pt x="34" y="29"/>
                      <a:pt x="32" y="29"/>
                    </a:cubicBezTo>
                    <a:cubicBezTo>
                      <a:pt x="32" y="29"/>
                      <a:pt x="31" y="29"/>
                      <a:pt x="30" y="29"/>
                    </a:cubicBezTo>
                    <a:cubicBezTo>
                      <a:pt x="29" y="28"/>
                      <a:pt x="28" y="28"/>
                      <a:pt x="28" y="28"/>
                    </a:cubicBezTo>
                    <a:cubicBezTo>
                      <a:pt x="26" y="28"/>
                      <a:pt x="24" y="29"/>
                      <a:pt x="23" y="30"/>
                    </a:cubicBezTo>
                    <a:cubicBezTo>
                      <a:pt x="21" y="33"/>
                      <a:pt x="20" y="36"/>
                      <a:pt x="20" y="39"/>
                    </a:cubicBezTo>
                    <a:cubicBezTo>
                      <a:pt x="20" y="40"/>
                      <a:pt x="20" y="40"/>
                      <a:pt x="21" y="40"/>
                    </a:cubicBezTo>
                    <a:cubicBezTo>
                      <a:pt x="30" y="40"/>
                      <a:pt x="30" y="40"/>
                      <a:pt x="30" y="40"/>
                    </a:cubicBezTo>
                    <a:cubicBezTo>
                      <a:pt x="35" y="40"/>
                      <a:pt x="37" y="39"/>
                      <a:pt x="38" y="38"/>
                    </a:cubicBezTo>
                    <a:lnTo>
                      <a:pt x="41"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93"/>
              <p:cNvSpPr>
                <a:spLocks/>
              </p:cNvSpPr>
              <p:nvPr/>
            </p:nvSpPr>
            <p:spPr bwMode="auto">
              <a:xfrm>
                <a:off x="10112250" y="300610"/>
                <a:ext cx="153536" cy="153536"/>
              </a:xfrm>
              <a:custGeom>
                <a:avLst/>
                <a:gdLst>
                  <a:gd name="T0" fmla="*/ 29 w 29"/>
                  <a:gd name="T1" fmla="*/ 5 h 29"/>
                  <a:gd name="T2" fmla="*/ 23 w 29"/>
                  <a:gd name="T3" fmla="*/ 9 h 29"/>
                  <a:gd name="T4" fmla="*/ 18 w 29"/>
                  <a:gd name="T5" fmla="*/ 13 h 29"/>
                  <a:gd name="T6" fmla="*/ 27 w 29"/>
                  <a:gd name="T7" fmla="*/ 20 h 29"/>
                  <a:gd name="T8" fmla="*/ 24 w 29"/>
                  <a:gd name="T9" fmla="*/ 22 h 29"/>
                  <a:gd name="T10" fmla="*/ 21 w 29"/>
                  <a:gd name="T11" fmla="*/ 21 h 29"/>
                  <a:gd name="T12" fmla="*/ 18 w 29"/>
                  <a:gd name="T13" fmla="*/ 19 h 29"/>
                  <a:gd name="T14" fmla="*/ 16 w 29"/>
                  <a:gd name="T15" fmla="*/ 22 h 29"/>
                  <a:gd name="T16" fmla="*/ 16 w 29"/>
                  <a:gd name="T17" fmla="*/ 24 h 29"/>
                  <a:gd name="T18" fmla="*/ 14 w 29"/>
                  <a:gd name="T19" fmla="*/ 29 h 29"/>
                  <a:gd name="T20" fmla="*/ 11 w 29"/>
                  <a:gd name="T21" fmla="*/ 25 h 29"/>
                  <a:gd name="T22" fmla="*/ 11 w 29"/>
                  <a:gd name="T23" fmla="*/ 20 h 29"/>
                  <a:gd name="T24" fmla="*/ 11 w 29"/>
                  <a:gd name="T25" fmla="*/ 20 h 29"/>
                  <a:gd name="T26" fmla="*/ 10 w 29"/>
                  <a:gd name="T27" fmla="*/ 20 h 29"/>
                  <a:gd name="T28" fmla="*/ 9 w 29"/>
                  <a:gd name="T29" fmla="*/ 20 h 29"/>
                  <a:gd name="T30" fmla="*/ 6 w 29"/>
                  <a:gd name="T31" fmla="*/ 22 h 29"/>
                  <a:gd name="T32" fmla="*/ 4 w 29"/>
                  <a:gd name="T33" fmla="*/ 26 h 29"/>
                  <a:gd name="T34" fmla="*/ 3 w 29"/>
                  <a:gd name="T35" fmla="*/ 27 h 29"/>
                  <a:gd name="T36" fmla="*/ 1 w 29"/>
                  <a:gd name="T37" fmla="*/ 26 h 29"/>
                  <a:gd name="T38" fmla="*/ 0 w 29"/>
                  <a:gd name="T39" fmla="*/ 24 h 29"/>
                  <a:gd name="T40" fmla="*/ 4 w 29"/>
                  <a:gd name="T41" fmla="*/ 19 h 29"/>
                  <a:gd name="T42" fmla="*/ 8 w 29"/>
                  <a:gd name="T43" fmla="*/ 13 h 29"/>
                  <a:gd name="T44" fmla="*/ 5 w 29"/>
                  <a:gd name="T45" fmla="*/ 11 h 29"/>
                  <a:gd name="T46" fmla="*/ 2 w 29"/>
                  <a:gd name="T47" fmla="*/ 9 h 29"/>
                  <a:gd name="T48" fmla="*/ 2 w 29"/>
                  <a:gd name="T49" fmla="*/ 6 h 29"/>
                  <a:gd name="T50" fmla="*/ 4 w 29"/>
                  <a:gd name="T51" fmla="*/ 5 h 29"/>
                  <a:gd name="T52" fmla="*/ 12 w 29"/>
                  <a:gd name="T53" fmla="*/ 10 h 29"/>
                  <a:gd name="T54" fmla="*/ 14 w 29"/>
                  <a:gd name="T55" fmla="*/ 5 h 29"/>
                  <a:gd name="T56" fmla="*/ 16 w 29"/>
                  <a:gd name="T57" fmla="*/ 0 h 29"/>
                  <a:gd name="T58" fmla="*/ 17 w 29"/>
                  <a:gd name="T59" fmla="*/ 0 h 29"/>
                  <a:gd name="T60" fmla="*/ 19 w 29"/>
                  <a:gd name="T61" fmla="*/ 4 h 29"/>
                  <a:gd name="T62" fmla="*/ 20 w 29"/>
                  <a:gd name="T63" fmla="*/ 6 h 29"/>
                  <a:gd name="T64" fmla="*/ 26 w 29"/>
                  <a:gd name="T65" fmla="*/ 2 h 29"/>
                  <a:gd name="T66" fmla="*/ 29 w 29"/>
                  <a:gd name="T67" fmla="*/ 4 h 29"/>
                  <a:gd name="T68" fmla="*/ 29 w 29"/>
                  <a:gd name="T69"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 h="29">
                    <a:moveTo>
                      <a:pt x="29" y="5"/>
                    </a:moveTo>
                    <a:cubicBezTo>
                      <a:pt x="28" y="6"/>
                      <a:pt x="26" y="7"/>
                      <a:pt x="23" y="9"/>
                    </a:cubicBezTo>
                    <a:cubicBezTo>
                      <a:pt x="22" y="10"/>
                      <a:pt x="20" y="11"/>
                      <a:pt x="18" y="13"/>
                    </a:cubicBezTo>
                    <a:cubicBezTo>
                      <a:pt x="20" y="15"/>
                      <a:pt x="23" y="17"/>
                      <a:pt x="27" y="20"/>
                    </a:cubicBezTo>
                    <a:cubicBezTo>
                      <a:pt x="26" y="22"/>
                      <a:pt x="25" y="22"/>
                      <a:pt x="24" y="22"/>
                    </a:cubicBezTo>
                    <a:cubicBezTo>
                      <a:pt x="24" y="22"/>
                      <a:pt x="23" y="22"/>
                      <a:pt x="21" y="21"/>
                    </a:cubicBezTo>
                    <a:cubicBezTo>
                      <a:pt x="19" y="20"/>
                      <a:pt x="18" y="19"/>
                      <a:pt x="18" y="19"/>
                    </a:cubicBezTo>
                    <a:cubicBezTo>
                      <a:pt x="16" y="19"/>
                      <a:pt x="16" y="20"/>
                      <a:pt x="16" y="22"/>
                    </a:cubicBezTo>
                    <a:cubicBezTo>
                      <a:pt x="16" y="22"/>
                      <a:pt x="16" y="23"/>
                      <a:pt x="16" y="24"/>
                    </a:cubicBezTo>
                    <a:cubicBezTo>
                      <a:pt x="15" y="25"/>
                      <a:pt x="15" y="27"/>
                      <a:pt x="14" y="29"/>
                    </a:cubicBezTo>
                    <a:cubicBezTo>
                      <a:pt x="12" y="28"/>
                      <a:pt x="12" y="27"/>
                      <a:pt x="11" y="25"/>
                    </a:cubicBezTo>
                    <a:cubicBezTo>
                      <a:pt x="11" y="24"/>
                      <a:pt x="11" y="22"/>
                      <a:pt x="11" y="20"/>
                    </a:cubicBezTo>
                    <a:cubicBezTo>
                      <a:pt x="11" y="20"/>
                      <a:pt x="11" y="20"/>
                      <a:pt x="11" y="20"/>
                    </a:cubicBezTo>
                    <a:cubicBezTo>
                      <a:pt x="10" y="20"/>
                      <a:pt x="10" y="20"/>
                      <a:pt x="10" y="20"/>
                    </a:cubicBezTo>
                    <a:cubicBezTo>
                      <a:pt x="10" y="20"/>
                      <a:pt x="10" y="20"/>
                      <a:pt x="9" y="20"/>
                    </a:cubicBezTo>
                    <a:cubicBezTo>
                      <a:pt x="8" y="20"/>
                      <a:pt x="7" y="21"/>
                      <a:pt x="6" y="22"/>
                    </a:cubicBezTo>
                    <a:cubicBezTo>
                      <a:pt x="6" y="23"/>
                      <a:pt x="5" y="24"/>
                      <a:pt x="4" y="26"/>
                    </a:cubicBezTo>
                    <a:cubicBezTo>
                      <a:pt x="3" y="26"/>
                      <a:pt x="3" y="27"/>
                      <a:pt x="3" y="27"/>
                    </a:cubicBezTo>
                    <a:cubicBezTo>
                      <a:pt x="2" y="27"/>
                      <a:pt x="1" y="26"/>
                      <a:pt x="1" y="26"/>
                    </a:cubicBezTo>
                    <a:cubicBezTo>
                      <a:pt x="0" y="25"/>
                      <a:pt x="0" y="24"/>
                      <a:pt x="0" y="24"/>
                    </a:cubicBezTo>
                    <a:cubicBezTo>
                      <a:pt x="0" y="23"/>
                      <a:pt x="1" y="22"/>
                      <a:pt x="4" y="19"/>
                    </a:cubicBezTo>
                    <a:cubicBezTo>
                      <a:pt x="6" y="16"/>
                      <a:pt x="8" y="14"/>
                      <a:pt x="8" y="13"/>
                    </a:cubicBezTo>
                    <a:cubicBezTo>
                      <a:pt x="8" y="13"/>
                      <a:pt x="7" y="12"/>
                      <a:pt x="5" y="11"/>
                    </a:cubicBezTo>
                    <a:cubicBezTo>
                      <a:pt x="2" y="9"/>
                      <a:pt x="2" y="9"/>
                      <a:pt x="2" y="9"/>
                    </a:cubicBezTo>
                    <a:cubicBezTo>
                      <a:pt x="2" y="6"/>
                      <a:pt x="2" y="6"/>
                      <a:pt x="2" y="6"/>
                    </a:cubicBezTo>
                    <a:cubicBezTo>
                      <a:pt x="3" y="6"/>
                      <a:pt x="4" y="5"/>
                      <a:pt x="4" y="5"/>
                    </a:cubicBezTo>
                    <a:cubicBezTo>
                      <a:pt x="5" y="5"/>
                      <a:pt x="7" y="7"/>
                      <a:pt x="12" y="10"/>
                    </a:cubicBezTo>
                    <a:cubicBezTo>
                      <a:pt x="13" y="9"/>
                      <a:pt x="13" y="7"/>
                      <a:pt x="14" y="5"/>
                    </a:cubicBezTo>
                    <a:cubicBezTo>
                      <a:pt x="15" y="3"/>
                      <a:pt x="15" y="1"/>
                      <a:pt x="16" y="0"/>
                    </a:cubicBezTo>
                    <a:cubicBezTo>
                      <a:pt x="17" y="0"/>
                      <a:pt x="17" y="0"/>
                      <a:pt x="17" y="0"/>
                    </a:cubicBezTo>
                    <a:cubicBezTo>
                      <a:pt x="18" y="1"/>
                      <a:pt x="19" y="2"/>
                      <a:pt x="19" y="4"/>
                    </a:cubicBezTo>
                    <a:cubicBezTo>
                      <a:pt x="19" y="5"/>
                      <a:pt x="19" y="6"/>
                      <a:pt x="20" y="6"/>
                    </a:cubicBezTo>
                    <a:cubicBezTo>
                      <a:pt x="23" y="4"/>
                      <a:pt x="25" y="2"/>
                      <a:pt x="26" y="2"/>
                    </a:cubicBezTo>
                    <a:cubicBezTo>
                      <a:pt x="27" y="2"/>
                      <a:pt x="28" y="3"/>
                      <a:pt x="29" y="4"/>
                    </a:cubicBezTo>
                    <a:lnTo>
                      <a:pt x="2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94"/>
              <p:cNvSpPr>
                <a:spLocks/>
              </p:cNvSpPr>
              <p:nvPr/>
            </p:nvSpPr>
            <p:spPr bwMode="auto">
              <a:xfrm>
                <a:off x="10274685" y="300610"/>
                <a:ext cx="291495" cy="411654"/>
              </a:xfrm>
              <a:custGeom>
                <a:avLst/>
                <a:gdLst>
                  <a:gd name="T0" fmla="*/ 55 w 55"/>
                  <a:gd name="T1" fmla="*/ 3 h 78"/>
                  <a:gd name="T2" fmla="*/ 45 w 55"/>
                  <a:gd name="T3" fmla="*/ 18 h 78"/>
                  <a:gd name="T4" fmla="*/ 42 w 55"/>
                  <a:gd name="T5" fmla="*/ 22 h 78"/>
                  <a:gd name="T6" fmla="*/ 37 w 55"/>
                  <a:gd name="T7" fmla="*/ 29 h 78"/>
                  <a:gd name="T8" fmla="*/ 29 w 55"/>
                  <a:gd name="T9" fmla="*/ 40 h 78"/>
                  <a:gd name="T10" fmla="*/ 11 w 55"/>
                  <a:gd name="T11" fmla="*/ 68 h 78"/>
                  <a:gd name="T12" fmla="*/ 6 w 55"/>
                  <a:gd name="T13" fmla="*/ 77 h 78"/>
                  <a:gd name="T14" fmla="*/ 3 w 55"/>
                  <a:gd name="T15" fmla="*/ 78 h 78"/>
                  <a:gd name="T16" fmla="*/ 0 w 55"/>
                  <a:gd name="T17" fmla="*/ 77 h 78"/>
                  <a:gd name="T18" fmla="*/ 0 w 55"/>
                  <a:gd name="T19" fmla="*/ 77 h 78"/>
                  <a:gd name="T20" fmla="*/ 0 w 55"/>
                  <a:gd name="T21" fmla="*/ 76 h 78"/>
                  <a:gd name="T22" fmla="*/ 1 w 55"/>
                  <a:gd name="T23" fmla="*/ 74 h 78"/>
                  <a:gd name="T24" fmla="*/ 2 w 55"/>
                  <a:gd name="T25" fmla="*/ 71 h 78"/>
                  <a:gd name="T26" fmla="*/ 9 w 55"/>
                  <a:gd name="T27" fmla="*/ 62 h 78"/>
                  <a:gd name="T28" fmla="*/ 16 w 55"/>
                  <a:gd name="T29" fmla="*/ 52 h 78"/>
                  <a:gd name="T30" fmla="*/ 19 w 55"/>
                  <a:gd name="T31" fmla="*/ 46 h 78"/>
                  <a:gd name="T32" fmla="*/ 25 w 55"/>
                  <a:gd name="T33" fmla="*/ 37 h 78"/>
                  <a:gd name="T34" fmla="*/ 30 w 55"/>
                  <a:gd name="T35" fmla="*/ 29 h 78"/>
                  <a:gd name="T36" fmla="*/ 38 w 55"/>
                  <a:gd name="T37" fmla="*/ 20 h 78"/>
                  <a:gd name="T38" fmla="*/ 44 w 55"/>
                  <a:gd name="T39" fmla="*/ 10 h 78"/>
                  <a:gd name="T40" fmla="*/ 43 w 55"/>
                  <a:gd name="T41" fmla="*/ 10 h 78"/>
                  <a:gd name="T42" fmla="*/ 42 w 55"/>
                  <a:gd name="T43" fmla="*/ 10 h 78"/>
                  <a:gd name="T44" fmla="*/ 46 w 55"/>
                  <a:gd name="T45" fmla="*/ 6 h 78"/>
                  <a:gd name="T46" fmla="*/ 53 w 55"/>
                  <a:gd name="T47" fmla="*/ 0 h 78"/>
                  <a:gd name="T48" fmla="*/ 55 w 55"/>
                  <a:gd name="T49" fmla="*/ 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78">
                    <a:moveTo>
                      <a:pt x="55" y="3"/>
                    </a:moveTo>
                    <a:cubicBezTo>
                      <a:pt x="55" y="5"/>
                      <a:pt x="51" y="10"/>
                      <a:pt x="45" y="18"/>
                    </a:cubicBezTo>
                    <a:cubicBezTo>
                      <a:pt x="44" y="19"/>
                      <a:pt x="43" y="20"/>
                      <a:pt x="42" y="22"/>
                    </a:cubicBezTo>
                    <a:cubicBezTo>
                      <a:pt x="41" y="24"/>
                      <a:pt x="39" y="26"/>
                      <a:pt x="37" y="29"/>
                    </a:cubicBezTo>
                    <a:cubicBezTo>
                      <a:pt x="34" y="32"/>
                      <a:pt x="32" y="36"/>
                      <a:pt x="29" y="40"/>
                    </a:cubicBezTo>
                    <a:cubicBezTo>
                      <a:pt x="28" y="41"/>
                      <a:pt x="22" y="51"/>
                      <a:pt x="11" y="68"/>
                    </a:cubicBezTo>
                    <a:cubicBezTo>
                      <a:pt x="11" y="69"/>
                      <a:pt x="9" y="72"/>
                      <a:pt x="6" y="77"/>
                    </a:cubicBezTo>
                    <a:cubicBezTo>
                      <a:pt x="5" y="78"/>
                      <a:pt x="4" y="78"/>
                      <a:pt x="3" y="78"/>
                    </a:cubicBezTo>
                    <a:cubicBezTo>
                      <a:pt x="2" y="78"/>
                      <a:pt x="1" y="78"/>
                      <a:pt x="0" y="77"/>
                    </a:cubicBezTo>
                    <a:cubicBezTo>
                      <a:pt x="0" y="77"/>
                      <a:pt x="0" y="77"/>
                      <a:pt x="0" y="77"/>
                    </a:cubicBezTo>
                    <a:cubicBezTo>
                      <a:pt x="0" y="77"/>
                      <a:pt x="0" y="77"/>
                      <a:pt x="0" y="76"/>
                    </a:cubicBezTo>
                    <a:cubicBezTo>
                      <a:pt x="0" y="76"/>
                      <a:pt x="0" y="75"/>
                      <a:pt x="1" y="74"/>
                    </a:cubicBezTo>
                    <a:cubicBezTo>
                      <a:pt x="2" y="72"/>
                      <a:pt x="2" y="72"/>
                      <a:pt x="2" y="71"/>
                    </a:cubicBezTo>
                    <a:cubicBezTo>
                      <a:pt x="5" y="69"/>
                      <a:pt x="7" y="66"/>
                      <a:pt x="9" y="62"/>
                    </a:cubicBezTo>
                    <a:cubicBezTo>
                      <a:pt x="11" y="60"/>
                      <a:pt x="13" y="56"/>
                      <a:pt x="16" y="52"/>
                    </a:cubicBezTo>
                    <a:cubicBezTo>
                      <a:pt x="16" y="51"/>
                      <a:pt x="17" y="49"/>
                      <a:pt x="19" y="46"/>
                    </a:cubicBezTo>
                    <a:cubicBezTo>
                      <a:pt x="19" y="46"/>
                      <a:pt x="21" y="43"/>
                      <a:pt x="25" y="37"/>
                    </a:cubicBezTo>
                    <a:cubicBezTo>
                      <a:pt x="28" y="34"/>
                      <a:pt x="30" y="31"/>
                      <a:pt x="30" y="29"/>
                    </a:cubicBezTo>
                    <a:cubicBezTo>
                      <a:pt x="32" y="27"/>
                      <a:pt x="35" y="24"/>
                      <a:pt x="38" y="20"/>
                    </a:cubicBezTo>
                    <a:cubicBezTo>
                      <a:pt x="40" y="16"/>
                      <a:pt x="42" y="13"/>
                      <a:pt x="44" y="10"/>
                    </a:cubicBezTo>
                    <a:cubicBezTo>
                      <a:pt x="44" y="10"/>
                      <a:pt x="43" y="10"/>
                      <a:pt x="43" y="10"/>
                    </a:cubicBezTo>
                    <a:cubicBezTo>
                      <a:pt x="43" y="10"/>
                      <a:pt x="43" y="10"/>
                      <a:pt x="42" y="10"/>
                    </a:cubicBezTo>
                    <a:cubicBezTo>
                      <a:pt x="43" y="10"/>
                      <a:pt x="44" y="8"/>
                      <a:pt x="46" y="6"/>
                    </a:cubicBezTo>
                    <a:cubicBezTo>
                      <a:pt x="47" y="5"/>
                      <a:pt x="50" y="3"/>
                      <a:pt x="53" y="0"/>
                    </a:cubicBezTo>
                    <a:cubicBezTo>
                      <a:pt x="54" y="1"/>
                      <a:pt x="55" y="2"/>
                      <a:pt x="55"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95"/>
              <p:cNvSpPr>
                <a:spLocks/>
              </p:cNvSpPr>
              <p:nvPr/>
            </p:nvSpPr>
            <p:spPr bwMode="auto">
              <a:xfrm>
                <a:off x="10581756" y="558728"/>
                <a:ext cx="293720" cy="120158"/>
              </a:xfrm>
              <a:custGeom>
                <a:avLst/>
                <a:gdLst>
                  <a:gd name="T0" fmla="*/ 56 w 56"/>
                  <a:gd name="T1" fmla="*/ 7 h 23"/>
                  <a:gd name="T2" fmla="*/ 56 w 56"/>
                  <a:gd name="T3" fmla="*/ 14 h 23"/>
                  <a:gd name="T4" fmla="*/ 55 w 56"/>
                  <a:gd name="T5" fmla="*/ 22 h 23"/>
                  <a:gd name="T6" fmla="*/ 53 w 56"/>
                  <a:gd name="T7" fmla="*/ 23 h 23"/>
                  <a:gd name="T8" fmla="*/ 51 w 56"/>
                  <a:gd name="T9" fmla="*/ 16 h 23"/>
                  <a:gd name="T10" fmla="*/ 51 w 56"/>
                  <a:gd name="T11" fmla="*/ 12 h 23"/>
                  <a:gd name="T12" fmla="*/ 51 w 56"/>
                  <a:gd name="T13" fmla="*/ 9 h 23"/>
                  <a:gd name="T14" fmla="*/ 50 w 56"/>
                  <a:gd name="T15" fmla="*/ 5 h 23"/>
                  <a:gd name="T16" fmla="*/ 49 w 56"/>
                  <a:gd name="T17" fmla="*/ 5 h 23"/>
                  <a:gd name="T18" fmla="*/ 36 w 56"/>
                  <a:gd name="T19" fmla="*/ 12 h 23"/>
                  <a:gd name="T20" fmla="*/ 26 w 56"/>
                  <a:gd name="T21" fmla="*/ 19 h 23"/>
                  <a:gd name="T22" fmla="*/ 21 w 56"/>
                  <a:gd name="T23" fmla="*/ 17 h 23"/>
                  <a:gd name="T24" fmla="*/ 21 w 56"/>
                  <a:gd name="T25" fmla="*/ 16 h 23"/>
                  <a:gd name="T26" fmla="*/ 21 w 56"/>
                  <a:gd name="T27" fmla="*/ 13 h 23"/>
                  <a:gd name="T28" fmla="*/ 22 w 56"/>
                  <a:gd name="T29" fmla="*/ 10 h 23"/>
                  <a:gd name="T30" fmla="*/ 21 w 56"/>
                  <a:gd name="T31" fmla="*/ 6 h 23"/>
                  <a:gd name="T32" fmla="*/ 20 w 56"/>
                  <a:gd name="T33" fmla="*/ 6 h 23"/>
                  <a:gd name="T34" fmla="*/ 3 w 56"/>
                  <a:gd name="T35" fmla="*/ 19 h 23"/>
                  <a:gd name="T36" fmla="*/ 1 w 56"/>
                  <a:gd name="T37" fmla="*/ 19 h 23"/>
                  <a:gd name="T38" fmla="*/ 0 w 56"/>
                  <a:gd name="T39" fmla="*/ 17 h 23"/>
                  <a:gd name="T40" fmla="*/ 5 w 56"/>
                  <a:gd name="T41" fmla="*/ 13 h 23"/>
                  <a:gd name="T42" fmla="*/ 13 w 56"/>
                  <a:gd name="T43" fmla="*/ 5 h 23"/>
                  <a:gd name="T44" fmla="*/ 23 w 56"/>
                  <a:gd name="T45" fmla="*/ 0 h 23"/>
                  <a:gd name="T46" fmla="*/ 26 w 56"/>
                  <a:gd name="T47" fmla="*/ 8 h 23"/>
                  <a:gd name="T48" fmla="*/ 26 w 56"/>
                  <a:gd name="T49" fmla="*/ 10 h 23"/>
                  <a:gd name="T50" fmla="*/ 26 w 56"/>
                  <a:gd name="T51" fmla="*/ 13 h 23"/>
                  <a:gd name="T52" fmla="*/ 27 w 56"/>
                  <a:gd name="T53" fmla="*/ 13 h 23"/>
                  <a:gd name="T54" fmla="*/ 27 w 56"/>
                  <a:gd name="T55" fmla="*/ 13 h 23"/>
                  <a:gd name="T56" fmla="*/ 40 w 56"/>
                  <a:gd name="T57" fmla="*/ 6 h 23"/>
                  <a:gd name="T58" fmla="*/ 43 w 56"/>
                  <a:gd name="T59" fmla="*/ 4 h 23"/>
                  <a:gd name="T60" fmla="*/ 52 w 56"/>
                  <a:gd name="T61" fmla="*/ 1 h 23"/>
                  <a:gd name="T62" fmla="*/ 56 w 56"/>
                  <a:gd name="T63"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23">
                    <a:moveTo>
                      <a:pt x="56" y="7"/>
                    </a:moveTo>
                    <a:cubicBezTo>
                      <a:pt x="56" y="8"/>
                      <a:pt x="56" y="11"/>
                      <a:pt x="56" y="14"/>
                    </a:cubicBezTo>
                    <a:cubicBezTo>
                      <a:pt x="55" y="18"/>
                      <a:pt x="55" y="21"/>
                      <a:pt x="55" y="22"/>
                    </a:cubicBezTo>
                    <a:cubicBezTo>
                      <a:pt x="55" y="22"/>
                      <a:pt x="54" y="22"/>
                      <a:pt x="53" y="23"/>
                    </a:cubicBezTo>
                    <a:cubicBezTo>
                      <a:pt x="51" y="21"/>
                      <a:pt x="51" y="19"/>
                      <a:pt x="51" y="16"/>
                    </a:cubicBezTo>
                    <a:cubicBezTo>
                      <a:pt x="51" y="15"/>
                      <a:pt x="51" y="14"/>
                      <a:pt x="51" y="12"/>
                    </a:cubicBezTo>
                    <a:cubicBezTo>
                      <a:pt x="51" y="10"/>
                      <a:pt x="51" y="9"/>
                      <a:pt x="51" y="9"/>
                    </a:cubicBezTo>
                    <a:cubicBezTo>
                      <a:pt x="51" y="7"/>
                      <a:pt x="51" y="6"/>
                      <a:pt x="50" y="5"/>
                    </a:cubicBezTo>
                    <a:cubicBezTo>
                      <a:pt x="49" y="5"/>
                      <a:pt x="49" y="5"/>
                      <a:pt x="49" y="5"/>
                    </a:cubicBezTo>
                    <a:cubicBezTo>
                      <a:pt x="48" y="5"/>
                      <a:pt x="44" y="8"/>
                      <a:pt x="36" y="12"/>
                    </a:cubicBezTo>
                    <a:cubicBezTo>
                      <a:pt x="26" y="19"/>
                      <a:pt x="26" y="19"/>
                      <a:pt x="26" y="19"/>
                    </a:cubicBezTo>
                    <a:cubicBezTo>
                      <a:pt x="25" y="19"/>
                      <a:pt x="23" y="18"/>
                      <a:pt x="21" y="17"/>
                    </a:cubicBezTo>
                    <a:cubicBezTo>
                      <a:pt x="21" y="16"/>
                      <a:pt x="21" y="16"/>
                      <a:pt x="21" y="16"/>
                    </a:cubicBezTo>
                    <a:cubicBezTo>
                      <a:pt x="21" y="16"/>
                      <a:pt x="21" y="15"/>
                      <a:pt x="21" y="13"/>
                    </a:cubicBezTo>
                    <a:cubicBezTo>
                      <a:pt x="22" y="11"/>
                      <a:pt x="22" y="10"/>
                      <a:pt x="22" y="10"/>
                    </a:cubicBezTo>
                    <a:cubicBezTo>
                      <a:pt x="22" y="8"/>
                      <a:pt x="21" y="7"/>
                      <a:pt x="21" y="6"/>
                    </a:cubicBezTo>
                    <a:cubicBezTo>
                      <a:pt x="20" y="6"/>
                      <a:pt x="20" y="6"/>
                      <a:pt x="20" y="6"/>
                    </a:cubicBezTo>
                    <a:cubicBezTo>
                      <a:pt x="18" y="6"/>
                      <a:pt x="13" y="10"/>
                      <a:pt x="3" y="19"/>
                    </a:cubicBezTo>
                    <a:cubicBezTo>
                      <a:pt x="1" y="19"/>
                      <a:pt x="1" y="19"/>
                      <a:pt x="1" y="19"/>
                    </a:cubicBezTo>
                    <a:cubicBezTo>
                      <a:pt x="0" y="18"/>
                      <a:pt x="0" y="17"/>
                      <a:pt x="0" y="17"/>
                    </a:cubicBezTo>
                    <a:cubicBezTo>
                      <a:pt x="0" y="16"/>
                      <a:pt x="2" y="15"/>
                      <a:pt x="5" y="13"/>
                    </a:cubicBezTo>
                    <a:cubicBezTo>
                      <a:pt x="5" y="13"/>
                      <a:pt x="8" y="10"/>
                      <a:pt x="13" y="5"/>
                    </a:cubicBezTo>
                    <a:cubicBezTo>
                      <a:pt x="17" y="2"/>
                      <a:pt x="20" y="0"/>
                      <a:pt x="23" y="0"/>
                    </a:cubicBezTo>
                    <a:cubicBezTo>
                      <a:pt x="25" y="0"/>
                      <a:pt x="26" y="3"/>
                      <a:pt x="26" y="8"/>
                    </a:cubicBezTo>
                    <a:cubicBezTo>
                      <a:pt x="26" y="9"/>
                      <a:pt x="26" y="9"/>
                      <a:pt x="26" y="10"/>
                    </a:cubicBezTo>
                    <a:cubicBezTo>
                      <a:pt x="26" y="11"/>
                      <a:pt x="26" y="12"/>
                      <a:pt x="26" y="13"/>
                    </a:cubicBezTo>
                    <a:cubicBezTo>
                      <a:pt x="27" y="13"/>
                      <a:pt x="27" y="13"/>
                      <a:pt x="27" y="13"/>
                    </a:cubicBezTo>
                    <a:cubicBezTo>
                      <a:pt x="27" y="13"/>
                      <a:pt x="27" y="13"/>
                      <a:pt x="27" y="13"/>
                    </a:cubicBezTo>
                    <a:cubicBezTo>
                      <a:pt x="28" y="13"/>
                      <a:pt x="32" y="11"/>
                      <a:pt x="40" y="6"/>
                    </a:cubicBezTo>
                    <a:cubicBezTo>
                      <a:pt x="40" y="5"/>
                      <a:pt x="41" y="4"/>
                      <a:pt x="43" y="4"/>
                    </a:cubicBezTo>
                    <a:cubicBezTo>
                      <a:pt x="47" y="2"/>
                      <a:pt x="51" y="1"/>
                      <a:pt x="52" y="1"/>
                    </a:cubicBezTo>
                    <a:cubicBezTo>
                      <a:pt x="55" y="1"/>
                      <a:pt x="56" y="3"/>
                      <a:pt x="56" y="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96"/>
              <p:cNvSpPr>
                <a:spLocks noEditPoints="1"/>
              </p:cNvSpPr>
              <p:nvPr/>
            </p:nvSpPr>
            <p:spPr bwMode="auto">
              <a:xfrm>
                <a:off x="10913304" y="469722"/>
                <a:ext cx="42279" cy="200264"/>
              </a:xfrm>
              <a:custGeom>
                <a:avLst/>
                <a:gdLst>
                  <a:gd name="T0" fmla="*/ 5 w 8"/>
                  <a:gd name="T1" fmla="*/ 30 h 38"/>
                  <a:gd name="T2" fmla="*/ 4 w 8"/>
                  <a:gd name="T3" fmla="*/ 37 h 38"/>
                  <a:gd name="T4" fmla="*/ 1 w 8"/>
                  <a:gd name="T5" fmla="*/ 38 h 38"/>
                  <a:gd name="T6" fmla="*/ 0 w 8"/>
                  <a:gd name="T7" fmla="*/ 34 h 38"/>
                  <a:gd name="T8" fmla="*/ 4 w 8"/>
                  <a:gd name="T9" fmla="*/ 19 h 38"/>
                  <a:gd name="T10" fmla="*/ 5 w 8"/>
                  <a:gd name="T11" fmla="*/ 21 h 38"/>
                  <a:gd name="T12" fmla="*/ 5 w 8"/>
                  <a:gd name="T13" fmla="*/ 21 h 38"/>
                  <a:gd name="T14" fmla="*/ 5 w 8"/>
                  <a:gd name="T15" fmla="*/ 22 h 38"/>
                  <a:gd name="T16" fmla="*/ 5 w 8"/>
                  <a:gd name="T17" fmla="*/ 30 h 38"/>
                  <a:gd name="T18" fmla="*/ 8 w 8"/>
                  <a:gd name="T19" fmla="*/ 2 h 38"/>
                  <a:gd name="T20" fmla="*/ 8 w 8"/>
                  <a:gd name="T21" fmla="*/ 2 h 38"/>
                  <a:gd name="T22" fmla="*/ 5 w 8"/>
                  <a:gd name="T23" fmla="*/ 6 h 38"/>
                  <a:gd name="T24" fmla="*/ 1 w 8"/>
                  <a:gd name="T25" fmla="*/ 3 h 38"/>
                  <a:gd name="T26" fmla="*/ 4 w 8"/>
                  <a:gd name="T27" fmla="*/ 0 h 38"/>
                  <a:gd name="T28" fmla="*/ 8 w 8"/>
                  <a:gd name="T2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38">
                    <a:moveTo>
                      <a:pt x="5" y="30"/>
                    </a:moveTo>
                    <a:cubicBezTo>
                      <a:pt x="4" y="34"/>
                      <a:pt x="4" y="37"/>
                      <a:pt x="4" y="37"/>
                    </a:cubicBezTo>
                    <a:cubicBezTo>
                      <a:pt x="3" y="38"/>
                      <a:pt x="2" y="38"/>
                      <a:pt x="1" y="38"/>
                    </a:cubicBezTo>
                    <a:cubicBezTo>
                      <a:pt x="1" y="37"/>
                      <a:pt x="0" y="36"/>
                      <a:pt x="0" y="34"/>
                    </a:cubicBezTo>
                    <a:cubicBezTo>
                      <a:pt x="0" y="25"/>
                      <a:pt x="2" y="20"/>
                      <a:pt x="4" y="19"/>
                    </a:cubicBezTo>
                    <a:cubicBezTo>
                      <a:pt x="5" y="20"/>
                      <a:pt x="5" y="20"/>
                      <a:pt x="5" y="21"/>
                    </a:cubicBezTo>
                    <a:cubicBezTo>
                      <a:pt x="5" y="21"/>
                      <a:pt x="5" y="21"/>
                      <a:pt x="5" y="21"/>
                    </a:cubicBezTo>
                    <a:cubicBezTo>
                      <a:pt x="5" y="21"/>
                      <a:pt x="5" y="21"/>
                      <a:pt x="5" y="22"/>
                    </a:cubicBezTo>
                    <a:cubicBezTo>
                      <a:pt x="5" y="23"/>
                      <a:pt x="5" y="26"/>
                      <a:pt x="5" y="30"/>
                    </a:cubicBezTo>
                    <a:close/>
                    <a:moveTo>
                      <a:pt x="8" y="2"/>
                    </a:moveTo>
                    <a:cubicBezTo>
                      <a:pt x="8" y="2"/>
                      <a:pt x="8" y="2"/>
                      <a:pt x="8" y="2"/>
                    </a:cubicBezTo>
                    <a:cubicBezTo>
                      <a:pt x="8" y="3"/>
                      <a:pt x="7" y="4"/>
                      <a:pt x="5" y="6"/>
                    </a:cubicBezTo>
                    <a:cubicBezTo>
                      <a:pt x="4" y="6"/>
                      <a:pt x="3" y="5"/>
                      <a:pt x="1" y="3"/>
                    </a:cubicBezTo>
                    <a:cubicBezTo>
                      <a:pt x="2" y="1"/>
                      <a:pt x="3" y="0"/>
                      <a:pt x="4" y="0"/>
                    </a:cubicBezTo>
                    <a:cubicBezTo>
                      <a:pt x="5" y="0"/>
                      <a:pt x="6" y="1"/>
                      <a:pt x="8"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97"/>
              <p:cNvSpPr>
                <a:spLocks/>
              </p:cNvSpPr>
              <p:nvPr/>
            </p:nvSpPr>
            <p:spPr bwMode="auto">
              <a:xfrm>
                <a:off x="10975608" y="543152"/>
                <a:ext cx="178012" cy="146860"/>
              </a:xfrm>
              <a:custGeom>
                <a:avLst/>
                <a:gdLst>
                  <a:gd name="T0" fmla="*/ 34 w 34"/>
                  <a:gd name="T1" fmla="*/ 4 h 28"/>
                  <a:gd name="T2" fmla="*/ 33 w 34"/>
                  <a:gd name="T3" fmla="*/ 13 h 28"/>
                  <a:gd name="T4" fmla="*/ 31 w 34"/>
                  <a:gd name="T5" fmla="*/ 27 h 28"/>
                  <a:gd name="T6" fmla="*/ 30 w 34"/>
                  <a:gd name="T7" fmla="*/ 28 h 28"/>
                  <a:gd name="T8" fmla="*/ 28 w 34"/>
                  <a:gd name="T9" fmla="*/ 24 h 28"/>
                  <a:gd name="T10" fmla="*/ 27 w 34"/>
                  <a:gd name="T11" fmla="*/ 19 h 28"/>
                  <a:gd name="T12" fmla="*/ 28 w 34"/>
                  <a:gd name="T13" fmla="*/ 14 h 28"/>
                  <a:gd name="T14" fmla="*/ 29 w 34"/>
                  <a:gd name="T15" fmla="*/ 8 h 28"/>
                  <a:gd name="T16" fmla="*/ 28 w 34"/>
                  <a:gd name="T17" fmla="*/ 6 h 28"/>
                  <a:gd name="T18" fmla="*/ 21 w 34"/>
                  <a:gd name="T19" fmla="*/ 8 h 28"/>
                  <a:gd name="T20" fmla="*/ 15 w 34"/>
                  <a:gd name="T21" fmla="*/ 12 h 28"/>
                  <a:gd name="T22" fmla="*/ 6 w 34"/>
                  <a:gd name="T23" fmla="*/ 20 h 28"/>
                  <a:gd name="T24" fmla="*/ 3 w 34"/>
                  <a:gd name="T25" fmla="*/ 24 h 28"/>
                  <a:gd name="T26" fmla="*/ 0 w 34"/>
                  <a:gd name="T27" fmla="*/ 25 h 28"/>
                  <a:gd name="T28" fmla="*/ 0 w 34"/>
                  <a:gd name="T29" fmla="*/ 22 h 28"/>
                  <a:gd name="T30" fmla="*/ 7 w 34"/>
                  <a:gd name="T31" fmla="*/ 14 h 28"/>
                  <a:gd name="T32" fmla="*/ 18 w 34"/>
                  <a:gd name="T33" fmla="*/ 6 h 28"/>
                  <a:gd name="T34" fmla="*/ 30 w 34"/>
                  <a:gd name="T35" fmla="*/ 0 h 28"/>
                  <a:gd name="T36" fmla="*/ 33 w 34"/>
                  <a:gd name="T37" fmla="*/ 2 h 28"/>
                  <a:gd name="T38" fmla="*/ 34 w 34"/>
                  <a:gd name="T39"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28">
                    <a:moveTo>
                      <a:pt x="34" y="4"/>
                    </a:moveTo>
                    <a:cubicBezTo>
                      <a:pt x="34" y="5"/>
                      <a:pt x="33" y="7"/>
                      <a:pt x="33" y="13"/>
                    </a:cubicBezTo>
                    <a:cubicBezTo>
                      <a:pt x="32" y="17"/>
                      <a:pt x="32" y="22"/>
                      <a:pt x="31" y="27"/>
                    </a:cubicBezTo>
                    <a:cubicBezTo>
                      <a:pt x="31" y="28"/>
                      <a:pt x="31" y="28"/>
                      <a:pt x="30" y="28"/>
                    </a:cubicBezTo>
                    <a:cubicBezTo>
                      <a:pt x="29" y="28"/>
                      <a:pt x="28" y="27"/>
                      <a:pt x="28" y="24"/>
                    </a:cubicBezTo>
                    <a:cubicBezTo>
                      <a:pt x="27" y="23"/>
                      <a:pt x="27" y="21"/>
                      <a:pt x="27" y="19"/>
                    </a:cubicBezTo>
                    <a:cubicBezTo>
                      <a:pt x="27" y="19"/>
                      <a:pt x="27" y="17"/>
                      <a:pt x="28" y="14"/>
                    </a:cubicBezTo>
                    <a:cubicBezTo>
                      <a:pt x="28" y="10"/>
                      <a:pt x="29" y="8"/>
                      <a:pt x="29" y="8"/>
                    </a:cubicBezTo>
                    <a:cubicBezTo>
                      <a:pt x="29" y="6"/>
                      <a:pt x="28" y="6"/>
                      <a:pt x="28" y="6"/>
                    </a:cubicBezTo>
                    <a:cubicBezTo>
                      <a:pt x="27" y="6"/>
                      <a:pt x="24" y="6"/>
                      <a:pt x="21" y="8"/>
                    </a:cubicBezTo>
                    <a:cubicBezTo>
                      <a:pt x="18" y="10"/>
                      <a:pt x="16" y="11"/>
                      <a:pt x="15" y="12"/>
                    </a:cubicBezTo>
                    <a:cubicBezTo>
                      <a:pt x="12" y="14"/>
                      <a:pt x="9" y="17"/>
                      <a:pt x="6" y="20"/>
                    </a:cubicBezTo>
                    <a:cubicBezTo>
                      <a:pt x="6" y="21"/>
                      <a:pt x="5" y="22"/>
                      <a:pt x="3" y="24"/>
                    </a:cubicBezTo>
                    <a:cubicBezTo>
                      <a:pt x="3" y="24"/>
                      <a:pt x="1" y="25"/>
                      <a:pt x="0" y="25"/>
                    </a:cubicBezTo>
                    <a:cubicBezTo>
                      <a:pt x="0" y="22"/>
                      <a:pt x="0" y="22"/>
                      <a:pt x="0" y="22"/>
                    </a:cubicBezTo>
                    <a:cubicBezTo>
                      <a:pt x="0" y="21"/>
                      <a:pt x="2" y="18"/>
                      <a:pt x="7" y="14"/>
                    </a:cubicBezTo>
                    <a:cubicBezTo>
                      <a:pt x="10" y="11"/>
                      <a:pt x="14" y="8"/>
                      <a:pt x="18" y="6"/>
                    </a:cubicBezTo>
                    <a:cubicBezTo>
                      <a:pt x="24" y="2"/>
                      <a:pt x="28" y="0"/>
                      <a:pt x="30" y="0"/>
                    </a:cubicBezTo>
                    <a:cubicBezTo>
                      <a:pt x="31" y="0"/>
                      <a:pt x="32" y="1"/>
                      <a:pt x="33" y="2"/>
                    </a:cubicBezTo>
                    <a:cubicBezTo>
                      <a:pt x="33" y="2"/>
                      <a:pt x="34" y="3"/>
                      <a:pt x="34"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98"/>
              <p:cNvSpPr>
                <a:spLocks/>
              </p:cNvSpPr>
              <p:nvPr/>
            </p:nvSpPr>
            <p:spPr bwMode="auto">
              <a:xfrm>
                <a:off x="11180322" y="554277"/>
                <a:ext cx="195813" cy="124609"/>
              </a:xfrm>
              <a:custGeom>
                <a:avLst/>
                <a:gdLst>
                  <a:gd name="T0" fmla="*/ 37 w 37"/>
                  <a:gd name="T1" fmla="*/ 1 h 24"/>
                  <a:gd name="T2" fmla="*/ 32 w 37"/>
                  <a:gd name="T3" fmla="*/ 9 h 24"/>
                  <a:gd name="T4" fmla="*/ 24 w 37"/>
                  <a:gd name="T5" fmla="*/ 16 h 24"/>
                  <a:gd name="T6" fmla="*/ 19 w 37"/>
                  <a:gd name="T7" fmla="*/ 20 h 24"/>
                  <a:gd name="T8" fmla="*/ 14 w 37"/>
                  <a:gd name="T9" fmla="*/ 22 h 24"/>
                  <a:gd name="T10" fmla="*/ 8 w 37"/>
                  <a:gd name="T11" fmla="*/ 24 h 24"/>
                  <a:gd name="T12" fmla="*/ 2 w 37"/>
                  <a:gd name="T13" fmla="*/ 19 h 24"/>
                  <a:gd name="T14" fmla="*/ 0 w 37"/>
                  <a:gd name="T15" fmla="*/ 10 h 24"/>
                  <a:gd name="T16" fmla="*/ 2 w 37"/>
                  <a:gd name="T17" fmla="*/ 3 h 24"/>
                  <a:gd name="T18" fmla="*/ 3 w 37"/>
                  <a:gd name="T19" fmla="*/ 3 h 24"/>
                  <a:gd name="T20" fmla="*/ 5 w 37"/>
                  <a:gd name="T21" fmla="*/ 4 h 24"/>
                  <a:gd name="T22" fmla="*/ 4 w 37"/>
                  <a:gd name="T23" fmla="*/ 9 h 24"/>
                  <a:gd name="T24" fmla="*/ 10 w 37"/>
                  <a:gd name="T25" fmla="*/ 18 h 24"/>
                  <a:gd name="T26" fmla="*/ 24 w 37"/>
                  <a:gd name="T27" fmla="*/ 11 h 24"/>
                  <a:gd name="T28" fmla="*/ 36 w 37"/>
                  <a:gd name="T29" fmla="*/ 0 h 24"/>
                  <a:gd name="T30" fmla="*/ 36 w 37"/>
                  <a:gd name="T31" fmla="*/ 0 h 24"/>
                  <a:gd name="T32" fmla="*/ 37 w 37"/>
                  <a:gd name="T3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24">
                    <a:moveTo>
                      <a:pt x="37" y="1"/>
                    </a:moveTo>
                    <a:cubicBezTo>
                      <a:pt x="37" y="2"/>
                      <a:pt x="36" y="5"/>
                      <a:pt x="32" y="9"/>
                    </a:cubicBezTo>
                    <a:cubicBezTo>
                      <a:pt x="28" y="13"/>
                      <a:pt x="26" y="15"/>
                      <a:pt x="24" y="16"/>
                    </a:cubicBezTo>
                    <a:cubicBezTo>
                      <a:pt x="24" y="17"/>
                      <a:pt x="22" y="18"/>
                      <a:pt x="19" y="20"/>
                    </a:cubicBezTo>
                    <a:cubicBezTo>
                      <a:pt x="18" y="21"/>
                      <a:pt x="16" y="22"/>
                      <a:pt x="14" y="22"/>
                    </a:cubicBezTo>
                    <a:cubicBezTo>
                      <a:pt x="12" y="23"/>
                      <a:pt x="10" y="24"/>
                      <a:pt x="8" y="24"/>
                    </a:cubicBezTo>
                    <a:cubicBezTo>
                      <a:pt x="6" y="24"/>
                      <a:pt x="4" y="22"/>
                      <a:pt x="2" y="19"/>
                    </a:cubicBezTo>
                    <a:cubicBezTo>
                      <a:pt x="1" y="16"/>
                      <a:pt x="0" y="13"/>
                      <a:pt x="0" y="10"/>
                    </a:cubicBezTo>
                    <a:cubicBezTo>
                      <a:pt x="0" y="8"/>
                      <a:pt x="1" y="6"/>
                      <a:pt x="2" y="3"/>
                    </a:cubicBezTo>
                    <a:cubicBezTo>
                      <a:pt x="2" y="3"/>
                      <a:pt x="2" y="3"/>
                      <a:pt x="3" y="3"/>
                    </a:cubicBezTo>
                    <a:cubicBezTo>
                      <a:pt x="3" y="3"/>
                      <a:pt x="4" y="3"/>
                      <a:pt x="5" y="4"/>
                    </a:cubicBezTo>
                    <a:cubicBezTo>
                      <a:pt x="4" y="6"/>
                      <a:pt x="4" y="8"/>
                      <a:pt x="4" y="9"/>
                    </a:cubicBezTo>
                    <a:cubicBezTo>
                      <a:pt x="4" y="15"/>
                      <a:pt x="6" y="18"/>
                      <a:pt x="10" y="18"/>
                    </a:cubicBezTo>
                    <a:cubicBezTo>
                      <a:pt x="14" y="18"/>
                      <a:pt x="18" y="16"/>
                      <a:pt x="24" y="11"/>
                    </a:cubicBezTo>
                    <a:cubicBezTo>
                      <a:pt x="25" y="10"/>
                      <a:pt x="29" y="7"/>
                      <a:pt x="36" y="0"/>
                    </a:cubicBezTo>
                    <a:cubicBezTo>
                      <a:pt x="36" y="0"/>
                      <a:pt x="36" y="0"/>
                      <a:pt x="36" y="0"/>
                    </a:cubicBezTo>
                    <a:cubicBezTo>
                      <a:pt x="37" y="0"/>
                      <a:pt x="37" y="0"/>
                      <a:pt x="37"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99"/>
              <p:cNvSpPr>
                <a:spLocks/>
              </p:cNvSpPr>
              <p:nvPr/>
            </p:nvSpPr>
            <p:spPr bwMode="auto">
              <a:xfrm>
                <a:off x="11369459" y="338438"/>
                <a:ext cx="215840" cy="324872"/>
              </a:xfrm>
              <a:custGeom>
                <a:avLst/>
                <a:gdLst>
                  <a:gd name="T0" fmla="*/ 41 w 41"/>
                  <a:gd name="T1" fmla="*/ 38 h 62"/>
                  <a:gd name="T2" fmla="*/ 26 w 41"/>
                  <a:gd name="T3" fmla="*/ 41 h 62"/>
                  <a:gd name="T4" fmla="*/ 24 w 41"/>
                  <a:gd name="T5" fmla="*/ 43 h 62"/>
                  <a:gd name="T6" fmla="*/ 24 w 41"/>
                  <a:gd name="T7" fmla="*/ 49 h 62"/>
                  <a:gd name="T8" fmla="*/ 24 w 41"/>
                  <a:gd name="T9" fmla="*/ 53 h 62"/>
                  <a:gd name="T10" fmla="*/ 24 w 41"/>
                  <a:gd name="T11" fmla="*/ 55 h 62"/>
                  <a:gd name="T12" fmla="*/ 24 w 41"/>
                  <a:gd name="T13" fmla="*/ 57 h 62"/>
                  <a:gd name="T14" fmla="*/ 23 w 41"/>
                  <a:gd name="T15" fmla="*/ 62 h 62"/>
                  <a:gd name="T16" fmla="*/ 21 w 41"/>
                  <a:gd name="T17" fmla="*/ 62 h 62"/>
                  <a:gd name="T18" fmla="*/ 20 w 41"/>
                  <a:gd name="T19" fmla="*/ 53 h 62"/>
                  <a:gd name="T20" fmla="*/ 20 w 41"/>
                  <a:gd name="T21" fmla="*/ 48 h 62"/>
                  <a:gd name="T22" fmla="*/ 20 w 41"/>
                  <a:gd name="T23" fmla="*/ 43 h 62"/>
                  <a:gd name="T24" fmla="*/ 20 w 41"/>
                  <a:gd name="T25" fmla="*/ 42 h 62"/>
                  <a:gd name="T26" fmla="*/ 15 w 41"/>
                  <a:gd name="T27" fmla="*/ 42 h 62"/>
                  <a:gd name="T28" fmla="*/ 11 w 41"/>
                  <a:gd name="T29" fmla="*/ 43 h 62"/>
                  <a:gd name="T30" fmla="*/ 8 w 41"/>
                  <a:gd name="T31" fmla="*/ 43 h 62"/>
                  <a:gd name="T32" fmla="*/ 6 w 41"/>
                  <a:gd name="T33" fmla="*/ 44 h 62"/>
                  <a:gd name="T34" fmla="*/ 6 w 41"/>
                  <a:gd name="T35" fmla="*/ 46 h 62"/>
                  <a:gd name="T36" fmla="*/ 6 w 41"/>
                  <a:gd name="T37" fmla="*/ 46 h 62"/>
                  <a:gd name="T38" fmla="*/ 4 w 41"/>
                  <a:gd name="T39" fmla="*/ 46 h 62"/>
                  <a:gd name="T40" fmla="*/ 2 w 41"/>
                  <a:gd name="T41" fmla="*/ 44 h 62"/>
                  <a:gd name="T42" fmla="*/ 0 w 41"/>
                  <a:gd name="T43" fmla="*/ 42 h 62"/>
                  <a:gd name="T44" fmla="*/ 8 w 41"/>
                  <a:gd name="T45" fmla="*/ 39 h 62"/>
                  <a:gd name="T46" fmla="*/ 20 w 41"/>
                  <a:gd name="T47" fmla="*/ 37 h 62"/>
                  <a:gd name="T48" fmla="*/ 23 w 41"/>
                  <a:gd name="T49" fmla="*/ 22 h 62"/>
                  <a:gd name="T50" fmla="*/ 26 w 41"/>
                  <a:gd name="T51" fmla="*/ 4 h 62"/>
                  <a:gd name="T52" fmla="*/ 26 w 41"/>
                  <a:gd name="T53" fmla="*/ 1 h 62"/>
                  <a:gd name="T54" fmla="*/ 29 w 41"/>
                  <a:gd name="T55" fmla="*/ 0 h 62"/>
                  <a:gd name="T56" fmla="*/ 29 w 41"/>
                  <a:gd name="T57" fmla="*/ 4 h 62"/>
                  <a:gd name="T58" fmla="*/ 29 w 41"/>
                  <a:gd name="T59" fmla="*/ 8 h 62"/>
                  <a:gd name="T60" fmla="*/ 27 w 41"/>
                  <a:gd name="T61" fmla="*/ 18 h 62"/>
                  <a:gd name="T62" fmla="*/ 27 w 41"/>
                  <a:gd name="T63" fmla="*/ 22 h 62"/>
                  <a:gd name="T64" fmla="*/ 26 w 41"/>
                  <a:gd name="T65" fmla="*/ 36 h 62"/>
                  <a:gd name="T66" fmla="*/ 41 w 41"/>
                  <a:gd name="T67" fmla="*/ 35 h 62"/>
                  <a:gd name="T68" fmla="*/ 41 w 41"/>
                  <a:gd name="T69" fmla="*/ 3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 h="62">
                    <a:moveTo>
                      <a:pt x="41" y="38"/>
                    </a:moveTo>
                    <a:cubicBezTo>
                      <a:pt x="35" y="38"/>
                      <a:pt x="30" y="39"/>
                      <a:pt x="26" y="41"/>
                    </a:cubicBezTo>
                    <a:cubicBezTo>
                      <a:pt x="25" y="41"/>
                      <a:pt x="25" y="42"/>
                      <a:pt x="24" y="43"/>
                    </a:cubicBezTo>
                    <a:cubicBezTo>
                      <a:pt x="24" y="44"/>
                      <a:pt x="24" y="46"/>
                      <a:pt x="24" y="49"/>
                    </a:cubicBezTo>
                    <a:cubicBezTo>
                      <a:pt x="24" y="50"/>
                      <a:pt x="24" y="51"/>
                      <a:pt x="24" y="53"/>
                    </a:cubicBezTo>
                    <a:cubicBezTo>
                      <a:pt x="24" y="53"/>
                      <a:pt x="24" y="54"/>
                      <a:pt x="24" y="55"/>
                    </a:cubicBezTo>
                    <a:cubicBezTo>
                      <a:pt x="24" y="56"/>
                      <a:pt x="24" y="57"/>
                      <a:pt x="24" y="57"/>
                    </a:cubicBezTo>
                    <a:cubicBezTo>
                      <a:pt x="24" y="59"/>
                      <a:pt x="24" y="61"/>
                      <a:pt x="23" y="62"/>
                    </a:cubicBezTo>
                    <a:cubicBezTo>
                      <a:pt x="22" y="62"/>
                      <a:pt x="22" y="62"/>
                      <a:pt x="21" y="62"/>
                    </a:cubicBezTo>
                    <a:cubicBezTo>
                      <a:pt x="20" y="59"/>
                      <a:pt x="20" y="56"/>
                      <a:pt x="20" y="53"/>
                    </a:cubicBezTo>
                    <a:cubicBezTo>
                      <a:pt x="20" y="52"/>
                      <a:pt x="20" y="50"/>
                      <a:pt x="20" y="48"/>
                    </a:cubicBezTo>
                    <a:cubicBezTo>
                      <a:pt x="20" y="46"/>
                      <a:pt x="20" y="44"/>
                      <a:pt x="20" y="43"/>
                    </a:cubicBezTo>
                    <a:cubicBezTo>
                      <a:pt x="20" y="42"/>
                      <a:pt x="20" y="42"/>
                      <a:pt x="20" y="42"/>
                    </a:cubicBezTo>
                    <a:cubicBezTo>
                      <a:pt x="19" y="42"/>
                      <a:pt x="17" y="42"/>
                      <a:pt x="15" y="42"/>
                    </a:cubicBezTo>
                    <a:cubicBezTo>
                      <a:pt x="14" y="42"/>
                      <a:pt x="13" y="42"/>
                      <a:pt x="11" y="43"/>
                    </a:cubicBezTo>
                    <a:cubicBezTo>
                      <a:pt x="10" y="43"/>
                      <a:pt x="9" y="43"/>
                      <a:pt x="8" y="43"/>
                    </a:cubicBezTo>
                    <a:cubicBezTo>
                      <a:pt x="8" y="43"/>
                      <a:pt x="7" y="44"/>
                      <a:pt x="6" y="44"/>
                    </a:cubicBezTo>
                    <a:cubicBezTo>
                      <a:pt x="6" y="45"/>
                      <a:pt x="6" y="45"/>
                      <a:pt x="6" y="46"/>
                    </a:cubicBezTo>
                    <a:cubicBezTo>
                      <a:pt x="6" y="46"/>
                      <a:pt x="6" y="46"/>
                      <a:pt x="6" y="46"/>
                    </a:cubicBezTo>
                    <a:cubicBezTo>
                      <a:pt x="4" y="46"/>
                      <a:pt x="4" y="46"/>
                      <a:pt x="4" y="46"/>
                    </a:cubicBezTo>
                    <a:cubicBezTo>
                      <a:pt x="4" y="46"/>
                      <a:pt x="3" y="45"/>
                      <a:pt x="2" y="44"/>
                    </a:cubicBezTo>
                    <a:cubicBezTo>
                      <a:pt x="1" y="43"/>
                      <a:pt x="0" y="43"/>
                      <a:pt x="0" y="42"/>
                    </a:cubicBezTo>
                    <a:cubicBezTo>
                      <a:pt x="0" y="41"/>
                      <a:pt x="3" y="40"/>
                      <a:pt x="8" y="39"/>
                    </a:cubicBezTo>
                    <a:cubicBezTo>
                      <a:pt x="15" y="38"/>
                      <a:pt x="19" y="37"/>
                      <a:pt x="20" y="37"/>
                    </a:cubicBezTo>
                    <a:cubicBezTo>
                      <a:pt x="21" y="36"/>
                      <a:pt x="22" y="31"/>
                      <a:pt x="23" y="22"/>
                    </a:cubicBezTo>
                    <a:cubicBezTo>
                      <a:pt x="23" y="17"/>
                      <a:pt x="24" y="11"/>
                      <a:pt x="26" y="4"/>
                    </a:cubicBezTo>
                    <a:cubicBezTo>
                      <a:pt x="26" y="4"/>
                      <a:pt x="26" y="3"/>
                      <a:pt x="26" y="1"/>
                    </a:cubicBezTo>
                    <a:cubicBezTo>
                      <a:pt x="26" y="1"/>
                      <a:pt x="27" y="1"/>
                      <a:pt x="29" y="0"/>
                    </a:cubicBezTo>
                    <a:cubicBezTo>
                      <a:pt x="29" y="4"/>
                      <a:pt x="29" y="4"/>
                      <a:pt x="29" y="4"/>
                    </a:cubicBezTo>
                    <a:cubicBezTo>
                      <a:pt x="29" y="5"/>
                      <a:pt x="29" y="6"/>
                      <a:pt x="29" y="8"/>
                    </a:cubicBezTo>
                    <a:cubicBezTo>
                      <a:pt x="27" y="18"/>
                      <a:pt x="27" y="18"/>
                      <a:pt x="27" y="18"/>
                    </a:cubicBezTo>
                    <a:cubicBezTo>
                      <a:pt x="27" y="19"/>
                      <a:pt x="27" y="20"/>
                      <a:pt x="27" y="22"/>
                    </a:cubicBezTo>
                    <a:cubicBezTo>
                      <a:pt x="26" y="36"/>
                      <a:pt x="26" y="36"/>
                      <a:pt x="26" y="36"/>
                    </a:cubicBezTo>
                    <a:cubicBezTo>
                      <a:pt x="41" y="35"/>
                      <a:pt x="41" y="35"/>
                      <a:pt x="41" y="35"/>
                    </a:cubicBezTo>
                    <a:lnTo>
                      <a:pt x="41"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0"/>
              <p:cNvSpPr>
                <a:spLocks noEditPoints="1"/>
              </p:cNvSpPr>
              <p:nvPr/>
            </p:nvSpPr>
            <p:spPr bwMode="auto">
              <a:xfrm>
                <a:off x="11591974" y="547603"/>
                <a:ext cx="189138" cy="122384"/>
              </a:xfrm>
              <a:custGeom>
                <a:avLst/>
                <a:gdLst>
                  <a:gd name="T0" fmla="*/ 36 w 36"/>
                  <a:gd name="T1" fmla="*/ 21 h 23"/>
                  <a:gd name="T2" fmla="*/ 33 w 36"/>
                  <a:gd name="T3" fmla="*/ 23 h 23"/>
                  <a:gd name="T4" fmla="*/ 20 w 36"/>
                  <a:gd name="T5" fmla="*/ 23 h 23"/>
                  <a:gd name="T6" fmla="*/ 10 w 36"/>
                  <a:gd name="T7" fmla="*/ 21 h 23"/>
                  <a:gd name="T8" fmla="*/ 1 w 36"/>
                  <a:gd name="T9" fmla="*/ 17 h 23"/>
                  <a:gd name="T10" fmla="*/ 0 w 36"/>
                  <a:gd name="T11" fmla="*/ 11 h 23"/>
                  <a:gd name="T12" fmla="*/ 5 w 36"/>
                  <a:gd name="T13" fmla="*/ 2 h 23"/>
                  <a:gd name="T14" fmla="*/ 15 w 36"/>
                  <a:gd name="T15" fmla="*/ 0 h 23"/>
                  <a:gd name="T16" fmla="*/ 23 w 36"/>
                  <a:gd name="T17" fmla="*/ 2 h 23"/>
                  <a:gd name="T18" fmla="*/ 26 w 36"/>
                  <a:gd name="T19" fmla="*/ 8 h 23"/>
                  <a:gd name="T20" fmla="*/ 19 w 36"/>
                  <a:gd name="T21" fmla="*/ 12 h 23"/>
                  <a:gd name="T22" fmla="*/ 10 w 36"/>
                  <a:gd name="T23" fmla="*/ 15 h 23"/>
                  <a:gd name="T24" fmla="*/ 10 w 36"/>
                  <a:gd name="T25" fmla="*/ 15 h 23"/>
                  <a:gd name="T26" fmla="*/ 9 w 36"/>
                  <a:gd name="T27" fmla="*/ 16 h 23"/>
                  <a:gd name="T28" fmla="*/ 13 w 36"/>
                  <a:gd name="T29" fmla="*/ 17 h 23"/>
                  <a:gd name="T30" fmla="*/ 18 w 36"/>
                  <a:gd name="T31" fmla="*/ 18 h 23"/>
                  <a:gd name="T32" fmla="*/ 30 w 36"/>
                  <a:gd name="T33" fmla="*/ 18 h 23"/>
                  <a:gd name="T34" fmla="*/ 34 w 36"/>
                  <a:gd name="T35" fmla="*/ 19 h 23"/>
                  <a:gd name="T36" fmla="*/ 36 w 36"/>
                  <a:gd name="T37" fmla="*/ 21 h 23"/>
                  <a:gd name="T38" fmla="*/ 21 w 36"/>
                  <a:gd name="T39" fmla="*/ 6 h 23"/>
                  <a:gd name="T40" fmla="*/ 15 w 36"/>
                  <a:gd name="T41" fmla="*/ 4 h 23"/>
                  <a:gd name="T42" fmla="*/ 9 w 36"/>
                  <a:gd name="T43" fmla="*/ 5 h 23"/>
                  <a:gd name="T44" fmla="*/ 5 w 36"/>
                  <a:gd name="T45" fmla="*/ 10 h 23"/>
                  <a:gd name="T46" fmla="*/ 6 w 36"/>
                  <a:gd name="T47" fmla="*/ 11 h 23"/>
                  <a:gd name="T48" fmla="*/ 8 w 36"/>
                  <a:gd name="T49" fmla="*/ 11 h 23"/>
                  <a:gd name="T50" fmla="*/ 15 w 36"/>
                  <a:gd name="T51" fmla="*/ 9 h 23"/>
                  <a:gd name="T52" fmla="*/ 21 w 36"/>
                  <a:gd name="T5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23">
                    <a:moveTo>
                      <a:pt x="36" y="21"/>
                    </a:moveTo>
                    <a:cubicBezTo>
                      <a:pt x="36" y="22"/>
                      <a:pt x="34" y="23"/>
                      <a:pt x="33" y="23"/>
                    </a:cubicBezTo>
                    <a:cubicBezTo>
                      <a:pt x="20" y="23"/>
                      <a:pt x="20" y="23"/>
                      <a:pt x="20" y="23"/>
                    </a:cubicBezTo>
                    <a:cubicBezTo>
                      <a:pt x="17" y="23"/>
                      <a:pt x="13" y="22"/>
                      <a:pt x="10" y="21"/>
                    </a:cubicBezTo>
                    <a:cubicBezTo>
                      <a:pt x="5" y="20"/>
                      <a:pt x="2" y="19"/>
                      <a:pt x="1" y="17"/>
                    </a:cubicBezTo>
                    <a:cubicBezTo>
                      <a:pt x="1" y="15"/>
                      <a:pt x="0" y="13"/>
                      <a:pt x="0" y="11"/>
                    </a:cubicBezTo>
                    <a:cubicBezTo>
                      <a:pt x="0" y="7"/>
                      <a:pt x="2" y="4"/>
                      <a:pt x="5" y="2"/>
                    </a:cubicBezTo>
                    <a:cubicBezTo>
                      <a:pt x="8" y="1"/>
                      <a:pt x="11" y="0"/>
                      <a:pt x="15" y="0"/>
                    </a:cubicBezTo>
                    <a:cubicBezTo>
                      <a:pt x="18" y="0"/>
                      <a:pt x="21" y="1"/>
                      <a:pt x="23" y="2"/>
                    </a:cubicBezTo>
                    <a:cubicBezTo>
                      <a:pt x="25" y="3"/>
                      <a:pt x="26" y="5"/>
                      <a:pt x="26" y="8"/>
                    </a:cubicBezTo>
                    <a:cubicBezTo>
                      <a:pt x="26" y="9"/>
                      <a:pt x="24" y="11"/>
                      <a:pt x="19" y="12"/>
                    </a:cubicBezTo>
                    <a:cubicBezTo>
                      <a:pt x="15" y="14"/>
                      <a:pt x="12" y="15"/>
                      <a:pt x="10" y="15"/>
                    </a:cubicBezTo>
                    <a:cubicBezTo>
                      <a:pt x="10" y="15"/>
                      <a:pt x="10" y="15"/>
                      <a:pt x="10" y="15"/>
                    </a:cubicBezTo>
                    <a:cubicBezTo>
                      <a:pt x="10" y="15"/>
                      <a:pt x="9" y="15"/>
                      <a:pt x="9" y="16"/>
                    </a:cubicBezTo>
                    <a:cubicBezTo>
                      <a:pt x="9" y="16"/>
                      <a:pt x="11" y="17"/>
                      <a:pt x="13" y="17"/>
                    </a:cubicBezTo>
                    <a:cubicBezTo>
                      <a:pt x="16" y="18"/>
                      <a:pt x="17" y="18"/>
                      <a:pt x="18" y="18"/>
                    </a:cubicBezTo>
                    <a:cubicBezTo>
                      <a:pt x="30" y="18"/>
                      <a:pt x="30" y="18"/>
                      <a:pt x="30" y="18"/>
                    </a:cubicBezTo>
                    <a:cubicBezTo>
                      <a:pt x="30" y="18"/>
                      <a:pt x="31" y="19"/>
                      <a:pt x="34" y="19"/>
                    </a:cubicBezTo>
                    <a:cubicBezTo>
                      <a:pt x="35" y="20"/>
                      <a:pt x="36" y="20"/>
                      <a:pt x="36" y="21"/>
                    </a:cubicBezTo>
                    <a:close/>
                    <a:moveTo>
                      <a:pt x="21" y="6"/>
                    </a:moveTo>
                    <a:cubicBezTo>
                      <a:pt x="20" y="5"/>
                      <a:pt x="18" y="4"/>
                      <a:pt x="15" y="4"/>
                    </a:cubicBezTo>
                    <a:cubicBezTo>
                      <a:pt x="12" y="4"/>
                      <a:pt x="10" y="5"/>
                      <a:pt x="9" y="5"/>
                    </a:cubicBezTo>
                    <a:cubicBezTo>
                      <a:pt x="6" y="6"/>
                      <a:pt x="5" y="8"/>
                      <a:pt x="5" y="10"/>
                    </a:cubicBezTo>
                    <a:cubicBezTo>
                      <a:pt x="5" y="10"/>
                      <a:pt x="5" y="11"/>
                      <a:pt x="6" y="11"/>
                    </a:cubicBezTo>
                    <a:cubicBezTo>
                      <a:pt x="8" y="11"/>
                      <a:pt x="8" y="11"/>
                      <a:pt x="8" y="11"/>
                    </a:cubicBezTo>
                    <a:cubicBezTo>
                      <a:pt x="9" y="11"/>
                      <a:pt x="11" y="11"/>
                      <a:pt x="15" y="9"/>
                    </a:cubicBezTo>
                    <a:cubicBezTo>
                      <a:pt x="19" y="8"/>
                      <a:pt x="21" y="7"/>
                      <a:pt x="2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82" name="Group 181"/>
          <p:cNvGrpSpPr/>
          <p:nvPr/>
        </p:nvGrpSpPr>
        <p:grpSpPr>
          <a:xfrm>
            <a:off x="2126018" y="1193006"/>
            <a:ext cx="8075403" cy="5481256"/>
            <a:chOff x="2185718" y="1240530"/>
            <a:chExt cx="8075403" cy="5481256"/>
          </a:xfrm>
        </p:grpSpPr>
        <p:sp>
          <p:nvSpPr>
            <p:cNvPr id="8" name="Rectangle 5"/>
            <p:cNvSpPr>
              <a:spLocks noChangeArrowheads="1"/>
            </p:cNvSpPr>
            <p:nvPr/>
          </p:nvSpPr>
          <p:spPr bwMode="auto">
            <a:xfrm>
              <a:off x="6139603" y="1247309"/>
              <a:ext cx="39318" cy="50611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noEditPoints="1"/>
            </p:cNvSpPr>
            <p:nvPr/>
          </p:nvSpPr>
          <p:spPr bwMode="auto">
            <a:xfrm>
              <a:off x="6134180" y="1240530"/>
              <a:ext cx="51520" cy="5074679"/>
            </a:xfrm>
            <a:custGeom>
              <a:avLst/>
              <a:gdLst>
                <a:gd name="T0" fmla="*/ 38 w 38"/>
                <a:gd name="T1" fmla="*/ 3743 h 3743"/>
                <a:gd name="T2" fmla="*/ 0 w 38"/>
                <a:gd name="T3" fmla="*/ 3743 h 3743"/>
                <a:gd name="T4" fmla="*/ 0 w 38"/>
                <a:gd name="T5" fmla="*/ 0 h 3743"/>
                <a:gd name="T6" fmla="*/ 38 w 38"/>
                <a:gd name="T7" fmla="*/ 0 h 3743"/>
                <a:gd name="T8" fmla="*/ 38 w 38"/>
                <a:gd name="T9" fmla="*/ 3743 h 3743"/>
                <a:gd name="T10" fmla="*/ 9 w 38"/>
                <a:gd name="T11" fmla="*/ 3733 h 3743"/>
                <a:gd name="T12" fmla="*/ 28 w 38"/>
                <a:gd name="T13" fmla="*/ 3733 h 3743"/>
                <a:gd name="T14" fmla="*/ 28 w 38"/>
                <a:gd name="T15" fmla="*/ 9 h 3743"/>
                <a:gd name="T16" fmla="*/ 9 w 38"/>
                <a:gd name="T17" fmla="*/ 9 h 3743"/>
                <a:gd name="T18" fmla="*/ 9 w 38"/>
                <a:gd name="T19" fmla="*/ 3733 h 3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743">
                  <a:moveTo>
                    <a:pt x="38" y="3743"/>
                  </a:moveTo>
                  <a:lnTo>
                    <a:pt x="0" y="3743"/>
                  </a:lnTo>
                  <a:lnTo>
                    <a:pt x="0" y="0"/>
                  </a:lnTo>
                  <a:lnTo>
                    <a:pt x="38" y="0"/>
                  </a:lnTo>
                  <a:lnTo>
                    <a:pt x="38" y="3743"/>
                  </a:lnTo>
                  <a:close/>
                  <a:moveTo>
                    <a:pt x="9" y="3733"/>
                  </a:moveTo>
                  <a:lnTo>
                    <a:pt x="28" y="3733"/>
                  </a:lnTo>
                  <a:lnTo>
                    <a:pt x="28" y="9"/>
                  </a:lnTo>
                  <a:lnTo>
                    <a:pt x="9" y="9"/>
                  </a:lnTo>
                  <a:lnTo>
                    <a:pt x="9" y="37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7"/>
            <p:cNvSpPr>
              <a:spLocks noChangeArrowheads="1"/>
            </p:cNvSpPr>
            <p:nvPr/>
          </p:nvSpPr>
          <p:spPr bwMode="auto">
            <a:xfrm>
              <a:off x="6441941" y="6289449"/>
              <a:ext cx="3164387" cy="27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p:cNvSpPr>
              <a:spLocks noChangeArrowheads="1"/>
            </p:cNvSpPr>
            <p:nvPr/>
          </p:nvSpPr>
          <p:spPr bwMode="auto">
            <a:xfrm>
              <a:off x="6435162" y="6282670"/>
              <a:ext cx="3177945" cy="1626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9"/>
            <p:cNvSpPr>
              <a:spLocks noChangeArrowheads="1"/>
            </p:cNvSpPr>
            <p:nvPr/>
          </p:nvSpPr>
          <p:spPr bwMode="auto">
            <a:xfrm>
              <a:off x="6881213" y="2131277"/>
              <a:ext cx="2285842" cy="41581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noEditPoints="1"/>
            </p:cNvSpPr>
            <p:nvPr/>
          </p:nvSpPr>
          <p:spPr bwMode="auto">
            <a:xfrm>
              <a:off x="6874435" y="2125854"/>
              <a:ext cx="2299400" cy="4169019"/>
            </a:xfrm>
            <a:custGeom>
              <a:avLst/>
              <a:gdLst>
                <a:gd name="T0" fmla="*/ 1696 w 1696"/>
                <a:gd name="T1" fmla="*/ 3075 h 3075"/>
                <a:gd name="T2" fmla="*/ 0 w 1696"/>
                <a:gd name="T3" fmla="*/ 3075 h 3075"/>
                <a:gd name="T4" fmla="*/ 0 w 1696"/>
                <a:gd name="T5" fmla="*/ 0 h 3075"/>
                <a:gd name="T6" fmla="*/ 1696 w 1696"/>
                <a:gd name="T7" fmla="*/ 0 h 3075"/>
                <a:gd name="T8" fmla="*/ 1696 w 1696"/>
                <a:gd name="T9" fmla="*/ 3075 h 3075"/>
                <a:gd name="T10" fmla="*/ 10 w 1696"/>
                <a:gd name="T11" fmla="*/ 3066 h 3075"/>
                <a:gd name="T12" fmla="*/ 1686 w 1696"/>
                <a:gd name="T13" fmla="*/ 3066 h 3075"/>
                <a:gd name="T14" fmla="*/ 1686 w 1696"/>
                <a:gd name="T15" fmla="*/ 9 h 3075"/>
                <a:gd name="T16" fmla="*/ 10 w 1696"/>
                <a:gd name="T17" fmla="*/ 9 h 3075"/>
                <a:gd name="T18" fmla="*/ 10 w 1696"/>
                <a:gd name="T19" fmla="*/ 3066 h 3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6" h="3075">
                  <a:moveTo>
                    <a:pt x="1696" y="3075"/>
                  </a:moveTo>
                  <a:lnTo>
                    <a:pt x="0" y="3075"/>
                  </a:lnTo>
                  <a:lnTo>
                    <a:pt x="0" y="0"/>
                  </a:lnTo>
                  <a:lnTo>
                    <a:pt x="1696" y="0"/>
                  </a:lnTo>
                  <a:lnTo>
                    <a:pt x="1696" y="3075"/>
                  </a:lnTo>
                  <a:close/>
                  <a:moveTo>
                    <a:pt x="10" y="3066"/>
                  </a:moveTo>
                  <a:lnTo>
                    <a:pt x="1686" y="3066"/>
                  </a:lnTo>
                  <a:lnTo>
                    <a:pt x="1686" y="9"/>
                  </a:lnTo>
                  <a:lnTo>
                    <a:pt x="10" y="9"/>
                  </a:lnTo>
                  <a:lnTo>
                    <a:pt x="10" y="30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1"/>
            <p:cNvSpPr>
              <a:spLocks noChangeArrowheads="1"/>
            </p:cNvSpPr>
            <p:nvPr/>
          </p:nvSpPr>
          <p:spPr bwMode="auto">
            <a:xfrm>
              <a:off x="6963916" y="2208556"/>
              <a:ext cx="2120437" cy="40808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noEditPoints="1"/>
            </p:cNvSpPr>
            <p:nvPr/>
          </p:nvSpPr>
          <p:spPr bwMode="auto">
            <a:xfrm>
              <a:off x="6958493" y="2203133"/>
              <a:ext cx="2131284" cy="4091740"/>
            </a:xfrm>
            <a:custGeom>
              <a:avLst/>
              <a:gdLst>
                <a:gd name="T0" fmla="*/ 1572 w 1572"/>
                <a:gd name="T1" fmla="*/ 3018 h 3018"/>
                <a:gd name="T2" fmla="*/ 0 w 1572"/>
                <a:gd name="T3" fmla="*/ 3018 h 3018"/>
                <a:gd name="T4" fmla="*/ 0 w 1572"/>
                <a:gd name="T5" fmla="*/ 0 h 3018"/>
                <a:gd name="T6" fmla="*/ 1572 w 1572"/>
                <a:gd name="T7" fmla="*/ 0 h 3018"/>
                <a:gd name="T8" fmla="*/ 1572 w 1572"/>
                <a:gd name="T9" fmla="*/ 3018 h 3018"/>
                <a:gd name="T10" fmla="*/ 9 w 1572"/>
                <a:gd name="T11" fmla="*/ 3009 h 3018"/>
                <a:gd name="T12" fmla="*/ 1563 w 1572"/>
                <a:gd name="T13" fmla="*/ 3009 h 3018"/>
                <a:gd name="T14" fmla="*/ 1563 w 1572"/>
                <a:gd name="T15" fmla="*/ 9 h 3018"/>
                <a:gd name="T16" fmla="*/ 9 w 1572"/>
                <a:gd name="T17" fmla="*/ 9 h 3018"/>
                <a:gd name="T18" fmla="*/ 9 w 1572"/>
                <a:gd name="T19" fmla="*/ 3009 h 3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2" h="3018">
                  <a:moveTo>
                    <a:pt x="1572" y="3018"/>
                  </a:moveTo>
                  <a:lnTo>
                    <a:pt x="0" y="3018"/>
                  </a:lnTo>
                  <a:lnTo>
                    <a:pt x="0" y="0"/>
                  </a:lnTo>
                  <a:lnTo>
                    <a:pt x="1572" y="0"/>
                  </a:lnTo>
                  <a:lnTo>
                    <a:pt x="1572" y="3018"/>
                  </a:lnTo>
                  <a:close/>
                  <a:moveTo>
                    <a:pt x="9" y="3009"/>
                  </a:moveTo>
                  <a:lnTo>
                    <a:pt x="1563" y="3009"/>
                  </a:lnTo>
                  <a:lnTo>
                    <a:pt x="1563" y="9"/>
                  </a:lnTo>
                  <a:lnTo>
                    <a:pt x="9" y="9"/>
                  </a:lnTo>
                  <a:lnTo>
                    <a:pt x="9" y="30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3"/>
            <p:cNvSpPr>
              <a:spLocks noChangeArrowheads="1"/>
            </p:cNvSpPr>
            <p:nvPr/>
          </p:nvSpPr>
          <p:spPr bwMode="auto">
            <a:xfrm>
              <a:off x="8429512" y="4251714"/>
              <a:ext cx="507061" cy="1125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noEditPoints="1"/>
            </p:cNvSpPr>
            <p:nvPr/>
          </p:nvSpPr>
          <p:spPr bwMode="auto">
            <a:xfrm>
              <a:off x="8422734" y="4246291"/>
              <a:ext cx="520619" cy="124732"/>
            </a:xfrm>
            <a:custGeom>
              <a:avLst/>
              <a:gdLst>
                <a:gd name="T0" fmla="*/ 384 w 384"/>
                <a:gd name="T1" fmla="*/ 92 h 92"/>
                <a:gd name="T2" fmla="*/ 0 w 384"/>
                <a:gd name="T3" fmla="*/ 92 h 92"/>
                <a:gd name="T4" fmla="*/ 0 w 384"/>
                <a:gd name="T5" fmla="*/ 0 h 92"/>
                <a:gd name="T6" fmla="*/ 384 w 384"/>
                <a:gd name="T7" fmla="*/ 0 h 92"/>
                <a:gd name="T8" fmla="*/ 384 w 384"/>
                <a:gd name="T9" fmla="*/ 92 h 92"/>
                <a:gd name="T10" fmla="*/ 10 w 384"/>
                <a:gd name="T11" fmla="*/ 82 h 92"/>
                <a:gd name="T12" fmla="*/ 374 w 384"/>
                <a:gd name="T13" fmla="*/ 82 h 92"/>
                <a:gd name="T14" fmla="*/ 374 w 384"/>
                <a:gd name="T15" fmla="*/ 9 h 92"/>
                <a:gd name="T16" fmla="*/ 10 w 384"/>
                <a:gd name="T17" fmla="*/ 9 h 92"/>
                <a:gd name="T18" fmla="*/ 10 w 384"/>
                <a:gd name="T19" fmla="*/ 8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92">
                  <a:moveTo>
                    <a:pt x="384" y="92"/>
                  </a:moveTo>
                  <a:lnTo>
                    <a:pt x="0" y="92"/>
                  </a:lnTo>
                  <a:lnTo>
                    <a:pt x="0" y="0"/>
                  </a:lnTo>
                  <a:lnTo>
                    <a:pt x="384" y="0"/>
                  </a:lnTo>
                  <a:lnTo>
                    <a:pt x="384" y="92"/>
                  </a:lnTo>
                  <a:close/>
                  <a:moveTo>
                    <a:pt x="10" y="82"/>
                  </a:moveTo>
                  <a:lnTo>
                    <a:pt x="374" y="82"/>
                  </a:lnTo>
                  <a:lnTo>
                    <a:pt x="374" y="9"/>
                  </a:lnTo>
                  <a:lnTo>
                    <a:pt x="10" y="9"/>
                  </a:lnTo>
                  <a:lnTo>
                    <a:pt x="1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Oval 15"/>
            <p:cNvSpPr>
              <a:spLocks noChangeArrowheads="1"/>
            </p:cNvSpPr>
            <p:nvPr/>
          </p:nvSpPr>
          <p:spPr bwMode="auto">
            <a:xfrm>
              <a:off x="8821333" y="4408984"/>
              <a:ext cx="98972" cy="10032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noEditPoints="1"/>
            </p:cNvSpPr>
            <p:nvPr/>
          </p:nvSpPr>
          <p:spPr bwMode="auto">
            <a:xfrm>
              <a:off x="8814553" y="4403561"/>
              <a:ext cx="112530" cy="111174"/>
            </a:xfrm>
            <a:custGeom>
              <a:avLst/>
              <a:gdLst>
                <a:gd name="T0" fmla="*/ 18 w 35"/>
                <a:gd name="T1" fmla="*/ 35 h 35"/>
                <a:gd name="T2" fmla="*/ 0 w 35"/>
                <a:gd name="T3" fmla="*/ 18 h 35"/>
                <a:gd name="T4" fmla="*/ 18 w 35"/>
                <a:gd name="T5" fmla="*/ 0 h 35"/>
                <a:gd name="T6" fmla="*/ 35 w 35"/>
                <a:gd name="T7" fmla="*/ 18 h 35"/>
                <a:gd name="T8" fmla="*/ 18 w 35"/>
                <a:gd name="T9" fmla="*/ 35 h 35"/>
                <a:gd name="T10" fmla="*/ 18 w 35"/>
                <a:gd name="T11" fmla="*/ 4 h 35"/>
                <a:gd name="T12" fmla="*/ 4 w 35"/>
                <a:gd name="T13" fmla="*/ 18 h 35"/>
                <a:gd name="T14" fmla="*/ 18 w 35"/>
                <a:gd name="T15" fmla="*/ 31 h 35"/>
                <a:gd name="T16" fmla="*/ 31 w 35"/>
                <a:gd name="T17" fmla="*/ 18 h 35"/>
                <a:gd name="T18" fmla="*/ 18 w 35"/>
                <a:gd name="T19"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35"/>
                  </a:moveTo>
                  <a:cubicBezTo>
                    <a:pt x="8" y="35"/>
                    <a:pt x="0" y="27"/>
                    <a:pt x="0" y="18"/>
                  </a:cubicBezTo>
                  <a:cubicBezTo>
                    <a:pt x="0" y="8"/>
                    <a:pt x="8" y="0"/>
                    <a:pt x="18" y="0"/>
                  </a:cubicBezTo>
                  <a:cubicBezTo>
                    <a:pt x="28" y="0"/>
                    <a:pt x="35" y="8"/>
                    <a:pt x="35" y="18"/>
                  </a:cubicBezTo>
                  <a:cubicBezTo>
                    <a:pt x="35" y="27"/>
                    <a:pt x="28" y="35"/>
                    <a:pt x="18" y="35"/>
                  </a:cubicBezTo>
                  <a:close/>
                  <a:moveTo>
                    <a:pt x="18" y="4"/>
                  </a:moveTo>
                  <a:cubicBezTo>
                    <a:pt x="10" y="4"/>
                    <a:pt x="4" y="10"/>
                    <a:pt x="4" y="18"/>
                  </a:cubicBezTo>
                  <a:cubicBezTo>
                    <a:pt x="4" y="25"/>
                    <a:pt x="10" y="31"/>
                    <a:pt x="18" y="31"/>
                  </a:cubicBezTo>
                  <a:cubicBezTo>
                    <a:pt x="25" y="31"/>
                    <a:pt x="31" y="25"/>
                    <a:pt x="31" y="18"/>
                  </a:cubicBezTo>
                  <a:cubicBezTo>
                    <a:pt x="31" y="10"/>
                    <a:pt x="25" y="4"/>
                    <a:pt x="1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5"/>
            <p:cNvSpPr>
              <a:spLocks noChangeArrowheads="1"/>
            </p:cNvSpPr>
            <p:nvPr/>
          </p:nvSpPr>
          <p:spPr bwMode="auto">
            <a:xfrm>
              <a:off x="2712195" y="6289449"/>
              <a:ext cx="3165743" cy="27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6"/>
            <p:cNvSpPr>
              <a:spLocks noChangeArrowheads="1"/>
            </p:cNvSpPr>
            <p:nvPr/>
          </p:nvSpPr>
          <p:spPr bwMode="auto">
            <a:xfrm>
              <a:off x="2705416" y="6282670"/>
              <a:ext cx="3177945" cy="1626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7"/>
            <p:cNvSpPr>
              <a:spLocks noChangeArrowheads="1"/>
            </p:cNvSpPr>
            <p:nvPr/>
          </p:nvSpPr>
          <p:spPr bwMode="auto">
            <a:xfrm>
              <a:off x="3151467" y="2131277"/>
              <a:ext cx="2285842" cy="41581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8"/>
            <p:cNvSpPr>
              <a:spLocks noEditPoints="1"/>
            </p:cNvSpPr>
            <p:nvPr/>
          </p:nvSpPr>
          <p:spPr bwMode="auto">
            <a:xfrm>
              <a:off x="3144688" y="2125854"/>
              <a:ext cx="2299400" cy="4169019"/>
            </a:xfrm>
            <a:custGeom>
              <a:avLst/>
              <a:gdLst>
                <a:gd name="T0" fmla="*/ 1696 w 1696"/>
                <a:gd name="T1" fmla="*/ 3075 h 3075"/>
                <a:gd name="T2" fmla="*/ 0 w 1696"/>
                <a:gd name="T3" fmla="*/ 3075 h 3075"/>
                <a:gd name="T4" fmla="*/ 0 w 1696"/>
                <a:gd name="T5" fmla="*/ 0 h 3075"/>
                <a:gd name="T6" fmla="*/ 1696 w 1696"/>
                <a:gd name="T7" fmla="*/ 0 h 3075"/>
                <a:gd name="T8" fmla="*/ 1696 w 1696"/>
                <a:gd name="T9" fmla="*/ 3075 h 3075"/>
                <a:gd name="T10" fmla="*/ 10 w 1696"/>
                <a:gd name="T11" fmla="*/ 3066 h 3075"/>
                <a:gd name="T12" fmla="*/ 1687 w 1696"/>
                <a:gd name="T13" fmla="*/ 3066 h 3075"/>
                <a:gd name="T14" fmla="*/ 1687 w 1696"/>
                <a:gd name="T15" fmla="*/ 9 h 3075"/>
                <a:gd name="T16" fmla="*/ 10 w 1696"/>
                <a:gd name="T17" fmla="*/ 9 h 3075"/>
                <a:gd name="T18" fmla="*/ 10 w 1696"/>
                <a:gd name="T19" fmla="*/ 3066 h 3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6" h="3075">
                  <a:moveTo>
                    <a:pt x="1696" y="3075"/>
                  </a:moveTo>
                  <a:lnTo>
                    <a:pt x="0" y="3075"/>
                  </a:lnTo>
                  <a:lnTo>
                    <a:pt x="0" y="0"/>
                  </a:lnTo>
                  <a:lnTo>
                    <a:pt x="1696" y="0"/>
                  </a:lnTo>
                  <a:lnTo>
                    <a:pt x="1696" y="3075"/>
                  </a:lnTo>
                  <a:close/>
                  <a:moveTo>
                    <a:pt x="10" y="3066"/>
                  </a:moveTo>
                  <a:lnTo>
                    <a:pt x="1687" y="3066"/>
                  </a:lnTo>
                  <a:lnTo>
                    <a:pt x="1687" y="9"/>
                  </a:lnTo>
                  <a:lnTo>
                    <a:pt x="10" y="9"/>
                  </a:lnTo>
                  <a:lnTo>
                    <a:pt x="10" y="30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29"/>
            <p:cNvSpPr>
              <a:spLocks noChangeArrowheads="1"/>
            </p:cNvSpPr>
            <p:nvPr/>
          </p:nvSpPr>
          <p:spPr bwMode="auto">
            <a:xfrm>
              <a:off x="3235525" y="2208556"/>
              <a:ext cx="2119082" cy="40808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0"/>
            <p:cNvSpPr>
              <a:spLocks noEditPoints="1"/>
            </p:cNvSpPr>
            <p:nvPr/>
          </p:nvSpPr>
          <p:spPr bwMode="auto">
            <a:xfrm>
              <a:off x="3228746" y="2203133"/>
              <a:ext cx="2132640" cy="4091740"/>
            </a:xfrm>
            <a:custGeom>
              <a:avLst/>
              <a:gdLst>
                <a:gd name="T0" fmla="*/ 1573 w 1573"/>
                <a:gd name="T1" fmla="*/ 3018 h 3018"/>
                <a:gd name="T2" fmla="*/ 0 w 1573"/>
                <a:gd name="T3" fmla="*/ 3018 h 3018"/>
                <a:gd name="T4" fmla="*/ 0 w 1573"/>
                <a:gd name="T5" fmla="*/ 0 h 3018"/>
                <a:gd name="T6" fmla="*/ 1573 w 1573"/>
                <a:gd name="T7" fmla="*/ 0 h 3018"/>
                <a:gd name="T8" fmla="*/ 1573 w 1573"/>
                <a:gd name="T9" fmla="*/ 3018 h 3018"/>
                <a:gd name="T10" fmla="*/ 9 w 1573"/>
                <a:gd name="T11" fmla="*/ 3009 h 3018"/>
                <a:gd name="T12" fmla="*/ 1563 w 1573"/>
                <a:gd name="T13" fmla="*/ 3009 h 3018"/>
                <a:gd name="T14" fmla="*/ 1563 w 1573"/>
                <a:gd name="T15" fmla="*/ 9 h 3018"/>
                <a:gd name="T16" fmla="*/ 9 w 1573"/>
                <a:gd name="T17" fmla="*/ 9 h 3018"/>
                <a:gd name="T18" fmla="*/ 9 w 1573"/>
                <a:gd name="T19" fmla="*/ 3009 h 3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3" h="3018">
                  <a:moveTo>
                    <a:pt x="1573" y="3018"/>
                  </a:moveTo>
                  <a:lnTo>
                    <a:pt x="0" y="3018"/>
                  </a:lnTo>
                  <a:lnTo>
                    <a:pt x="0" y="0"/>
                  </a:lnTo>
                  <a:lnTo>
                    <a:pt x="1573" y="0"/>
                  </a:lnTo>
                  <a:lnTo>
                    <a:pt x="1573" y="3018"/>
                  </a:lnTo>
                  <a:close/>
                  <a:moveTo>
                    <a:pt x="9" y="3009"/>
                  </a:moveTo>
                  <a:lnTo>
                    <a:pt x="1563" y="3009"/>
                  </a:lnTo>
                  <a:lnTo>
                    <a:pt x="1563" y="9"/>
                  </a:lnTo>
                  <a:lnTo>
                    <a:pt x="9" y="9"/>
                  </a:lnTo>
                  <a:lnTo>
                    <a:pt x="9" y="30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31"/>
            <p:cNvSpPr>
              <a:spLocks noChangeArrowheads="1"/>
            </p:cNvSpPr>
            <p:nvPr/>
          </p:nvSpPr>
          <p:spPr bwMode="auto">
            <a:xfrm>
              <a:off x="4703833" y="4251714"/>
              <a:ext cx="507061" cy="1125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2"/>
            <p:cNvSpPr>
              <a:spLocks noEditPoints="1"/>
            </p:cNvSpPr>
            <p:nvPr/>
          </p:nvSpPr>
          <p:spPr bwMode="auto">
            <a:xfrm>
              <a:off x="4697055" y="4246291"/>
              <a:ext cx="519264" cy="124732"/>
            </a:xfrm>
            <a:custGeom>
              <a:avLst/>
              <a:gdLst>
                <a:gd name="T0" fmla="*/ 383 w 383"/>
                <a:gd name="T1" fmla="*/ 92 h 92"/>
                <a:gd name="T2" fmla="*/ 0 w 383"/>
                <a:gd name="T3" fmla="*/ 92 h 92"/>
                <a:gd name="T4" fmla="*/ 0 w 383"/>
                <a:gd name="T5" fmla="*/ 0 h 92"/>
                <a:gd name="T6" fmla="*/ 383 w 383"/>
                <a:gd name="T7" fmla="*/ 0 h 92"/>
                <a:gd name="T8" fmla="*/ 383 w 383"/>
                <a:gd name="T9" fmla="*/ 92 h 92"/>
                <a:gd name="T10" fmla="*/ 10 w 383"/>
                <a:gd name="T11" fmla="*/ 82 h 92"/>
                <a:gd name="T12" fmla="*/ 374 w 383"/>
                <a:gd name="T13" fmla="*/ 82 h 92"/>
                <a:gd name="T14" fmla="*/ 374 w 383"/>
                <a:gd name="T15" fmla="*/ 9 h 92"/>
                <a:gd name="T16" fmla="*/ 10 w 383"/>
                <a:gd name="T17" fmla="*/ 9 h 92"/>
                <a:gd name="T18" fmla="*/ 10 w 383"/>
                <a:gd name="T19" fmla="*/ 8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3" h="92">
                  <a:moveTo>
                    <a:pt x="383" y="92"/>
                  </a:moveTo>
                  <a:lnTo>
                    <a:pt x="0" y="92"/>
                  </a:lnTo>
                  <a:lnTo>
                    <a:pt x="0" y="0"/>
                  </a:lnTo>
                  <a:lnTo>
                    <a:pt x="383" y="0"/>
                  </a:lnTo>
                  <a:lnTo>
                    <a:pt x="383" y="92"/>
                  </a:lnTo>
                  <a:close/>
                  <a:moveTo>
                    <a:pt x="10" y="82"/>
                  </a:moveTo>
                  <a:lnTo>
                    <a:pt x="374" y="82"/>
                  </a:lnTo>
                  <a:lnTo>
                    <a:pt x="374" y="9"/>
                  </a:lnTo>
                  <a:lnTo>
                    <a:pt x="10" y="9"/>
                  </a:lnTo>
                  <a:lnTo>
                    <a:pt x="1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33"/>
            <p:cNvSpPr>
              <a:spLocks noChangeArrowheads="1"/>
            </p:cNvSpPr>
            <p:nvPr/>
          </p:nvSpPr>
          <p:spPr bwMode="auto">
            <a:xfrm>
              <a:off x="5094297" y="4408984"/>
              <a:ext cx="100328" cy="10032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4"/>
            <p:cNvSpPr>
              <a:spLocks noEditPoints="1"/>
            </p:cNvSpPr>
            <p:nvPr/>
          </p:nvSpPr>
          <p:spPr bwMode="auto">
            <a:xfrm>
              <a:off x="5088874" y="4403561"/>
              <a:ext cx="111174" cy="111174"/>
            </a:xfrm>
            <a:custGeom>
              <a:avLst/>
              <a:gdLst>
                <a:gd name="T0" fmla="*/ 17 w 35"/>
                <a:gd name="T1" fmla="*/ 35 h 35"/>
                <a:gd name="T2" fmla="*/ 0 w 35"/>
                <a:gd name="T3" fmla="*/ 18 h 35"/>
                <a:gd name="T4" fmla="*/ 17 w 35"/>
                <a:gd name="T5" fmla="*/ 0 h 35"/>
                <a:gd name="T6" fmla="*/ 35 w 35"/>
                <a:gd name="T7" fmla="*/ 18 h 35"/>
                <a:gd name="T8" fmla="*/ 17 w 35"/>
                <a:gd name="T9" fmla="*/ 35 h 35"/>
                <a:gd name="T10" fmla="*/ 17 w 35"/>
                <a:gd name="T11" fmla="*/ 4 h 35"/>
                <a:gd name="T12" fmla="*/ 4 w 35"/>
                <a:gd name="T13" fmla="*/ 18 h 35"/>
                <a:gd name="T14" fmla="*/ 17 w 35"/>
                <a:gd name="T15" fmla="*/ 31 h 35"/>
                <a:gd name="T16" fmla="*/ 31 w 35"/>
                <a:gd name="T17" fmla="*/ 18 h 35"/>
                <a:gd name="T18" fmla="*/ 17 w 35"/>
                <a:gd name="T19"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35"/>
                  </a:moveTo>
                  <a:cubicBezTo>
                    <a:pt x="8" y="35"/>
                    <a:pt x="0" y="27"/>
                    <a:pt x="0" y="18"/>
                  </a:cubicBezTo>
                  <a:cubicBezTo>
                    <a:pt x="0" y="8"/>
                    <a:pt x="8" y="0"/>
                    <a:pt x="17" y="0"/>
                  </a:cubicBezTo>
                  <a:cubicBezTo>
                    <a:pt x="27" y="0"/>
                    <a:pt x="35" y="8"/>
                    <a:pt x="35" y="18"/>
                  </a:cubicBezTo>
                  <a:cubicBezTo>
                    <a:pt x="35" y="27"/>
                    <a:pt x="27" y="35"/>
                    <a:pt x="17" y="35"/>
                  </a:cubicBezTo>
                  <a:close/>
                  <a:moveTo>
                    <a:pt x="17" y="4"/>
                  </a:moveTo>
                  <a:cubicBezTo>
                    <a:pt x="10" y="4"/>
                    <a:pt x="4" y="10"/>
                    <a:pt x="4" y="18"/>
                  </a:cubicBezTo>
                  <a:cubicBezTo>
                    <a:pt x="4" y="25"/>
                    <a:pt x="10" y="31"/>
                    <a:pt x="17" y="31"/>
                  </a:cubicBezTo>
                  <a:cubicBezTo>
                    <a:pt x="25" y="31"/>
                    <a:pt x="31" y="25"/>
                    <a:pt x="31" y="18"/>
                  </a:cubicBezTo>
                  <a:cubicBezTo>
                    <a:pt x="31" y="10"/>
                    <a:pt x="25" y="4"/>
                    <a:pt x="17"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67" name="Group 166"/>
            <p:cNvGrpSpPr/>
            <p:nvPr/>
          </p:nvGrpSpPr>
          <p:grpSpPr>
            <a:xfrm>
              <a:off x="3590739" y="2689858"/>
              <a:ext cx="1411366" cy="962603"/>
              <a:chOff x="3590739" y="2689858"/>
              <a:chExt cx="1411366" cy="962603"/>
            </a:xfrm>
          </p:grpSpPr>
          <p:grpSp>
            <p:nvGrpSpPr>
              <p:cNvPr id="166" name="Group 165"/>
              <p:cNvGrpSpPr/>
              <p:nvPr/>
            </p:nvGrpSpPr>
            <p:grpSpPr>
              <a:xfrm>
                <a:off x="3998352" y="2860673"/>
                <a:ext cx="596141" cy="264030"/>
                <a:chOff x="3526327" y="2982880"/>
                <a:chExt cx="596141" cy="264030"/>
              </a:xfrm>
            </p:grpSpPr>
            <p:sp>
              <p:nvSpPr>
                <p:cNvPr id="38" name="Freeform 35"/>
                <p:cNvSpPr>
                  <a:spLocks/>
                </p:cNvSpPr>
                <p:nvPr/>
              </p:nvSpPr>
              <p:spPr bwMode="auto">
                <a:xfrm>
                  <a:off x="3526327" y="2982880"/>
                  <a:ext cx="308864" cy="264030"/>
                </a:xfrm>
                <a:custGeom>
                  <a:avLst/>
                  <a:gdLst>
                    <a:gd name="T0" fmla="*/ 79 w 79"/>
                    <a:gd name="T1" fmla="*/ 23 h 67"/>
                    <a:gd name="T2" fmla="*/ 75 w 79"/>
                    <a:gd name="T3" fmla="*/ 32 h 67"/>
                    <a:gd name="T4" fmla="*/ 68 w 79"/>
                    <a:gd name="T5" fmla="*/ 38 h 67"/>
                    <a:gd name="T6" fmla="*/ 60 w 79"/>
                    <a:gd name="T7" fmla="*/ 43 h 67"/>
                    <a:gd name="T8" fmla="*/ 51 w 79"/>
                    <a:gd name="T9" fmla="*/ 48 h 67"/>
                    <a:gd name="T10" fmla="*/ 38 w 79"/>
                    <a:gd name="T11" fmla="*/ 55 h 67"/>
                    <a:gd name="T12" fmla="*/ 33 w 79"/>
                    <a:gd name="T13" fmla="*/ 58 h 67"/>
                    <a:gd name="T14" fmla="*/ 32 w 79"/>
                    <a:gd name="T15" fmla="*/ 59 h 67"/>
                    <a:gd name="T16" fmla="*/ 18 w 79"/>
                    <a:gd name="T17" fmla="*/ 67 h 67"/>
                    <a:gd name="T18" fmla="*/ 16 w 79"/>
                    <a:gd name="T19" fmla="*/ 67 h 67"/>
                    <a:gd name="T20" fmla="*/ 15 w 79"/>
                    <a:gd name="T21" fmla="*/ 65 h 67"/>
                    <a:gd name="T22" fmla="*/ 23 w 79"/>
                    <a:gd name="T23" fmla="*/ 58 h 67"/>
                    <a:gd name="T24" fmla="*/ 34 w 79"/>
                    <a:gd name="T25" fmla="*/ 52 h 67"/>
                    <a:gd name="T26" fmla="*/ 41 w 79"/>
                    <a:gd name="T27" fmla="*/ 49 h 67"/>
                    <a:gd name="T28" fmla="*/ 67 w 79"/>
                    <a:gd name="T29" fmla="*/ 34 h 67"/>
                    <a:gd name="T30" fmla="*/ 72 w 79"/>
                    <a:gd name="T31" fmla="*/ 29 h 67"/>
                    <a:gd name="T32" fmla="*/ 75 w 79"/>
                    <a:gd name="T33" fmla="*/ 23 h 67"/>
                    <a:gd name="T34" fmla="*/ 73 w 79"/>
                    <a:gd name="T35" fmla="*/ 19 h 67"/>
                    <a:gd name="T36" fmla="*/ 54 w 79"/>
                    <a:gd name="T37" fmla="*/ 7 h 67"/>
                    <a:gd name="T38" fmla="*/ 31 w 79"/>
                    <a:gd name="T39" fmla="*/ 4 h 67"/>
                    <a:gd name="T40" fmla="*/ 22 w 79"/>
                    <a:gd name="T41" fmla="*/ 5 h 67"/>
                    <a:gd name="T42" fmla="*/ 20 w 79"/>
                    <a:gd name="T43" fmla="*/ 23 h 67"/>
                    <a:gd name="T44" fmla="*/ 19 w 79"/>
                    <a:gd name="T45" fmla="*/ 32 h 67"/>
                    <a:gd name="T46" fmla="*/ 19 w 79"/>
                    <a:gd name="T47" fmla="*/ 45 h 67"/>
                    <a:gd name="T48" fmla="*/ 20 w 79"/>
                    <a:gd name="T49" fmla="*/ 47 h 67"/>
                    <a:gd name="T50" fmla="*/ 20 w 79"/>
                    <a:gd name="T51" fmla="*/ 50 h 67"/>
                    <a:gd name="T52" fmla="*/ 20 w 79"/>
                    <a:gd name="T53" fmla="*/ 54 h 67"/>
                    <a:gd name="T54" fmla="*/ 19 w 79"/>
                    <a:gd name="T55" fmla="*/ 54 h 67"/>
                    <a:gd name="T56" fmla="*/ 15 w 79"/>
                    <a:gd name="T57" fmla="*/ 48 h 67"/>
                    <a:gd name="T58" fmla="*/ 15 w 79"/>
                    <a:gd name="T59" fmla="*/ 40 h 67"/>
                    <a:gd name="T60" fmla="*/ 16 w 79"/>
                    <a:gd name="T61" fmla="*/ 23 h 67"/>
                    <a:gd name="T62" fmla="*/ 19 w 79"/>
                    <a:gd name="T63" fmla="*/ 7 h 67"/>
                    <a:gd name="T64" fmla="*/ 19 w 79"/>
                    <a:gd name="T65" fmla="*/ 6 h 67"/>
                    <a:gd name="T66" fmla="*/ 18 w 79"/>
                    <a:gd name="T67" fmla="*/ 5 h 67"/>
                    <a:gd name="T68" fmla="*/ 10 w 79"/>
                    <a:gd name="T69" fmla="*/ 7 h 67"/>
                    <a:gd name="T70" fmla="*/ 3 w 79"/>
                    <a:gd name="T71" fmla="*/ 11 h 67"/>
                    <a:gd name="T72" fmla="*/ 5 w 79"/>
                    <a:gd name="T73" fmla="*/ 12 h 67"/>
                    <a:gd name="T74" fmla="*/ 5 w 79"/>
                    <a:gd name="T75" fmla="*/ 14 h 67"/>
                    <a:gd name="T76" fmla="*/ 0 w 79"/>
                    <a:gd name="T77" fmla="*/ 9 h 67"/>
                    <a:gd name="T78" fmla="*/ 14 w 79"/>
                    <a:gd name="T79" fmla="*/ 2 h 67"/>
                    <a:gd name="T80" fmla="*/ 32 w 79"/>
                    <a:gd name="T81" fmla="*/ 0 h 67"/>
                    <a:gd name="T82" fmla="*/ 72 w 79"/>
                    <a:gd name="T83" fmla="*/ 11 h 67"/>
                    <a:gd name="T84" fmla="*/ 76 w 79"/>
                    <a:gd name="T85" fmla="*/ 17 h 67"/>
                    <a:gd name="T86" fmla="*/ 79 w 79"/>
                    <a:gd name="T87" fmla="*/ 2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 h="67">
                      <a:moveTo>
                        <a:pt x="79" y="23"/>
                      </a:moveTo>
                      <a:cubicBezTo>
                        <a:pt x="79" y="27"/>
                        <a:pt x="78" y="30"/>
                        <a:pt x="75" y="32"/>
                      </a:cubicBezTo>
                      <a:cubicBezTo>
                        <a:pt x="74" y="34"/>
                        <a:pt x="71" y="36"/>
                        <a:pt x="68" y="38"/>
                      </a:cubicBezTo>
                      <a:cubicBezTo>
                        <a:pt x="66" y="39"/>
                        <a:pt x="64" y="40"/>
                        <a:pt x="60" y="43"/>
                      </a:cubicBezTo>
                      <a:cubicBezTo>
                        <a:pt x="57" y="45"/>
                        <a:pt x="54" y="47"/>
                        <a:pt x="51" y="48"/>
                      </a:cubicBezTo>
                      <a:cubicBezTo>
                        <a:pt x="49" y="49"/>
                        <a:pt x="45" y="51"/>
                        <a:pt x="38" y="55"/>
                      </a:cubicBezTo>
                      <a:cubicBezTo>
                        <a:pt x="37" y="55"/>
                        <a:pt x="35" y="56"/>
                        <a:pt x="33" y="58"/>
                      </a:cubicBezTo>
                      <a:cubicBezTo>
                        <a:pt x="33" y="58"/>
                        <a:pt x="32" y="59"/>
                        <a:pt x="32" y="59"/>
                      </a:cubicBezTo>
                      <a:cubicBezTo>
                        <a:pt x="29" y="60"/>
                        <a:pt x="24" y="63"/>
                        <a:pt x="18" y="67"/>
                      </a:cubicBezTo>
                      <a:cubicBezTo>
                        <a:pt x="16" y="67"/>
                        <a:pt x="16" y="67"/>
                        <a:pt x="16" y="67"/>
                      </a:cubicBezTo>
                      <a:cubicBezTo>
                        <a:pt x="15" y="67"/>
                        <a:pt x="15" y="66"/>
                        <a:pt x="15" y="65"/>
                      </a:cubicBezTo>
                      <a:cubicBezTo>
                        <a:pt x="15" y="63"/>
                        <a:pt x="17" y="61"/>
                        <a:pt x="23" y="58"/>
                      </a:cubicBezTo>
                      <a:cubicBezTo>
                        <a:pt x="25" y="57"/>
                        <a:pt x="29" y="55"/>
                        <a:pt x="34" y="52"/>
                      </a:cubicBezTo>
                      <a:cubicBezTo>
                        <a:pt x="35" y="52"/>
                        <a:pt x="37" y="51"/>
                        <a:pt x="41" y="49"/>
                      </a:cubicBezTo>
                      <a:cubicBezTo>
                        <a:pt x="51" y="43"/>
                        <a:pt x="60" y="38"/>
                        <a:pt x="67" y="34"/>
                      </a:cubicBezTo>
                      <a:cubicBezTo>
                        <a:pt x="69" y="33"/>
                        <a:pt x="71" y="31"/>
                        <a:pt x="72" y="29"/>
                      </a:cubicBezTo>
                      <a:cubicBezTo>
                        <a:pt x="74" y="27"/>
                        <a:pt x="75" y="25"/>
                        <a:pt x="75" y="23"/>
                      </a:cubicBezTo>
                      <a:cubicBezTo>
                        <a:pt x="75" y="22"/>
                        <a:pt x="74" y="21"/>
                        <a:pt x="73" y="19"/>
                      </a:cubicBezTo>
                      <a:cubicBezTo>
                        <a:pt x="70" y="14"/>
                        <a:pt x="64" y="10"/>
                        <a:pt x="54" y="7"/>
                      </a:cubicBezTo>
                      <a:cubicBezTo>
                        <a:pt x="46" y="5"/>
                        <a:pt x="39" y="4"/>
                        <a:pt x="31" y="4"/>
                      </a:cubicBezTo>
                      <a:cubicBezTo>
                        <a:pt x="31" y="4"/>
                        <a:pt x="28" y="4"/>
                        <a:pt x="22" y="5"/>
                      </a:cubicBezTo>
                      <a:cubicBezTo>
                        <a:pt x="22" y="9"/>
                        <a:pt x="21" y="15"/>
                        <a:pt x="20" y="23"/>
                      </a:cubicBezTo>
                      <a:cubicBezTo>
                        <a:pt x="19" y="28"/>
                        <a:pt x="19" y="31"/>
                        <a:pt x="19" y="32"/>
                      </a:cubicBezTo>
                      <a:cubicBezTo>
                        <a:pt x="19" y="45"/>
                        <a:pt x="19" y="45"/>
                        <a:pt x="19" y="45"/>
                      </a:cubicBezTo>
                      <a:cubicBezTo>
                        <a:pt x="19" y="46"/>
                        <a:pt x="19" y="46"/>
                        <a:pt x="20" y="47"/>
                      </a:cubicBezTo>
                      <a:cubicBezTo>
                        <a:pt x="20" y="48"/>
                        <a:pt x="20" y="49"/>
                        <a:pt x="20" y="50"/>
                      </a:cubicBezTo>
                      <a:cubicBezTo>
                        <a:pt x="20" y="54"/>
                        <a:pt x="20" y="54"/>
                        <a:pt x="20" y="54"/>
                      </a:cubicBezTo>
                      <a:cubicBezTo>
                        <a:pt x="20" y="54"/>
                        <a:pt x="19" y="54"/>
                        <a:pt x="19" y="54"/>
                      </a:cubicBezTo>
                      <a:cubicBezTo>
                        <a:pt x="17" y="54"/>
                        <a:pt x="16" y="52"/>
                        <a:pt x="15" y="48"/>
                      </a:cubicBezTo>
                      <a:cubicBezTo>
                        <a:pt x="15" y="45"/>
                        <a:pt x="15" y="42"/>
                        <a:pt x="15" y="40"/>
                      </a:cubicBezTo>
                      <a:cubicBezTo>
                        <a:pt x="15" y="37"/>
                        <a:pt x="15" y="31"/>
                        <a:pt x="16" y="23"/>
                      </a:cubicBezTo>
                      <a:cubicBezTo>
                        <a:pt x="17" y="13"/>
                        <a:pt x="18" y="8"/>
                        <a:pt x="19" y="7"/>
                      </a:cubicBezTo>
                      <a:cubicBezTo>
                        <a:pt x="19" y="6"/>
                        <a:pt x="19" y="6"/>
                        <a:pt x="19" y="6"/>
                      </a:cubicBezTo>
                      <a:cubicBezTo>
                        <a:pt x="18" y="6"/>
                        <a:pt x="18" y="5"/>
                        <a:pt x="18" y="5"/>
                      </a:cubicBezTo>
                      <a:cubicBezTo>
                        <a:pt x="16" y="5"/>
                        <a:pt x="13" y="6"/>
                        <a:pt x="10" y="7"/>
                      </a:cubicBezTo>
                      <a:cubicBezTo>
                        <a:pt x="6" y="8"/>
                        <a:pt x="3" y="10"/>
                        <a:pt x="3" y="11"/>
                      </a:cubicBezTo>
                      <a:cubicBezTo>
                        <a:pt x="3" y="11"/>
                        <a:pt x="4" y="12"/>
                        <a:pt x="5" y="12"/>
                      </a:cubicBezTo>
                      <a:cubicBezTo>
                        <a:pt x="5" y="14"/>
                        <a:pt x="5" y="14"/>
                        <a:pt x="5" y="14"/>
                      </a:cubicBezTo>
                      <a:cubicBezTo>
                        <a:pt x="2" y="13"/>
                        <a:pt x="0" y="11"/>
                        <a:pt x="0" y="9"/>
                      </a:cubicBezTo>
                      <a:cubicBezTo>
                        <a:pt x="0" y="6"/>
                        <a:pt x="5" y="4"/>
                        <a:pt x="14" y="2"/>
                      </a:cubicBezTo>
                      <a:cubicBezTo>
                        <a:pt x="20" y="0"/>
                        <a:pt x="26" y="0"/>
                        <a:pt x="32" y="0"/>
                      </a:cubicBezTo>
                      <a:cubicBezTo>
                        <a:pt x="48" y="0"/>
                        <a:pt x="62" y="4"/>
                        <a:pt x="72" y="11"/>
                      </a:cubicBezTo>
                      <a:cubicBezTo>
                        <a:pt x="73" y="12"/>
                        <a:pt x="75" y="14"/>
                        <a:pt x="76" y="17"/>
                      </a:cubicBezTo>
                      <a:cubicBezTo>
                        <a:pt x="78" y="19"/>
                        <a:pt x="79" y="22"/>
                        <a:pt x="79" y="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6"/>
                <p:cNvSpPr>
                  <a:spLocks noEditPoints="1"/>
                </p:cNvSpPr>
                <p:nvPr/>
              </p:nvSpPr>
              <p:spPr bwMode="auto">
                <a:xfrm>
                  <a:off x="3803640" y="3140632"/>
                  <a:ext cx="142808" cy="89670"/>
                </a:xfrm>
                <a:custGeom>
                  <a:avLst/>
                  <a:gdLst>
                    <a:gd name="T0" fmla="*/ 36 w 36"/>
                    <a:gd name="T1" fmla="*/ 22 h 23"/>
                    <a:gd name="T2" fmla="*/ 33 w 36"/>
                    <a:gd name="T3" fmla="*/ 23 h 23"/>
                    <a:gd name="T4" fmla="*/ 20 w 36"/>
                    <a:gd name="T5" fmla="*/ 23 h 23"/>
                    <a:gd name="T6" fmla="*/ 10 w 36"/>
                    <a:gd name="T7" fmla="*/ 22 h 23"/>
                    <a:gd name="T8" fmla="*/ 1 w 36"/>
                    <a:gd name="T9" fmla="*/ 17 h 23"/>
                    <a:gd name="T10" fmla="*/ 0 w 36"/>
                    <a:gd name="T11" fmla="*/ 11 h 23"/>
                    <a:gd name="T12" fmla="*/ 5 w 36"/>
                    <a:gd name="T13" fmla="*/ 3 h 23"/>
                    <a:gd name="T14" fmla="*/ 15 w 36"/>
                    <a:gd name="T15" fmla="*/ 0 h 23"/>
                    <a:gd name="T16" fmla="*/ 23 w 36"/>
                    <a:gd name="T17" fmla="*/ 2 h 23"/>
                    <a:gd name="T18" fmla="*/ 26 w 36"/>
                    <a:gd name="T19" fmla="*/ 8 h 23"/>
                    <a:gd name="T20" fmla="*/ 19 w 36"/>
                    <a:gd name="T21" fmla="*/ 13 h 23"/>
                    <a:gd name="T22" fmla="*/ 10 w 36"/>
                    <a:gd name="T23" fmla="*/ 15 h 23"/>
                    <a:gd name="T24" fmla="*/ 10 w 36"/>
                    <a:gd name="T25" fmla="*/ 15 h 23"/>
                    <a:gd name="T26" fmla="*/ 9 w 36"/>
                    <a:gd name="T27" fmla="*/ 16 h 23"/>
                    <a:gd name="T28" fmla="*/ 13 w 36"/>
                    <a:gd name="T29" fmla="*/ 18 h 23"/>
                    <a:gd name="T30" fmla="*/ 18 w 36"/>
                    <a:gd name="T31" fmla="*/ 19 h 23"/>
                    <a:gd name="T32" fmla="*/ 30 w 36"/>
                    <a:gd name="T33" fmla="*/ 19 h 23"/>
                    <a:gd name="T34" fmla="*/ 34 w 36"/>
                    <a:gd name="T35" fmla="*/ 20 h 23"/>
                    <a:gd name="T36" fmla="*/ 36 w 36"/>
                    <a:gd name="T37" fmla="*/ 22 h 23"/>
                    <a:gd name="T38" fmla="*/ 21 w 36"/>
                    <a:gd name="T39" fmla="*/ 7 h 23"/>
                    <a:gd name="T40" fmla="*/ 14 w 36"/>
                    <a:gd name="T41" fmla="*/ 5 h 23"/>
                    <a:gd name="T42" fmla="*/ 8 w 36"/>
                    <a:gd name="T43" fmla="*/ 6 h 23"/>
                    <a:gd name="T44" fmla="*/ 5 w 36"/>
                    <a:gd name="T45" fmla="*/ 10 h 23"/>
                    <a:gd name="T46" fmla="*/ 6 w 36"/>
                    <a:gd name="T47" fmla="*/ 12 h 23"/>
                    <a:gd name="T48" fmla="*/ 8 w 36"/>
                    <a:gd name="T49" fmla="*/ 12 h 23"/>
                    <a:gd name="T50" fmla="*/ 15 w 36"/>
                    <a:gd name="T51" fmla="*/ 10 h 23"/>
                    <a:gd name="T52" fmla="*/ 21 w 36"/>
                    <a:gd name="T53"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23">
                      <a:moveTo>
                        <a:pt x="36" y="22"/>
                      </a:moveTo>
                      <a:cubicBezTo>
                        <a:pt x="35" y="23"/>
                        <a:pt x="34" y="23"/>
                        <a:pt x="33" y="23"/>
                      </a:cubicBezTo>
                      <a:cubicBezTo>
                        <a:pt x="20" y="23"/>
                        <a:pt x="20" y="23"/>
                        <a:pt x="20" y="23"/>
                      </a:cubicBezTo>
                      <a:cubicBezTo>
                        <a:pt x="17" y="23"/>
                        <a:pt x="13" y="23"/>
                        <a:pt x="10" y="22"/>
                      </a:cubicBezTo>
                      <a:cubicBezTo>
                        <a:pt x="5" y="21"/>
                        <a:pt x="2" y="19"/>
                        <a:pt x="1" y="17"/>
                      </a:cubicBezTo>
                      <a:cubicBezTo>
                        <a:pt x="0" y="15"/>
                        <a:pt x="0" y="13"/>
                        <a:pt x="0" y="11"/>
                      </a:cubicBezTo>
                      <a:cubicBezTo>
                        <a:pt x="0" y="8"/>
                        <a:pt x="2" y="5"/>
                        <a:pt x="5" y="3"/>
                      </a:cubicBezTo>
                      <a:cubicBezTo>
                        <a:pt x="8" y="1"/>
                        <a:pt x="11" y="0"/>
                        <a:pt x="15" y="0"/>
                      </a:cubicBezTo>
                      <a:cubicBezTo>
                        <a:pt x="18" y="0"/>
                        <a:pt x="21" y="1"/>
                        <a:pt x="23" y="2"/>
                      </a:cubicBezTo>
                      <a:cubicBezTo>
                        <a:pt x="25" y="4"/>
                        <a:pt x="26" y="6"/>
                        <a:pt x="26" y="8"/>
                      </a:cubicBezTo>
                      <a:cubicBezTo>
                        <a:pt x="26" y="10"/>
                        <a:pt x="24" y="11"/>
                        <a:pt x="19" y="13"/>
                      </a:cubicBezTo>
                      <a:cubicBezTo>
                        <a:pt x="15" y="14"/>
                        <a:pt x="12" y="15"/>
                        <a:pt x="10" y="15"/>
                      </a:cubicBezTo>
                      <a:cubicBezTo>
                        <a:pt x="10" y="15"/>
                        <a:pt x="10" y="15"/>
                        <a:pt x="10" y="15"/>
                      </a:cubicBezTo>
                      <a:cubicBezTo>
                        <a:pt x="10" y="15"/>
                        <a:pt x="9" y="16"/>
                        <a:pt x="9" y="16"/>
                      </a:cubicBezTo>
                      <a:cubicBezTo>
                        <a:pt x="9" y="17"/>
                        <a:pt x="11" y="17"/>
                        <a:pt x="13" y="18"/>
                      </a:cubicBezTo>
                      <a:cubicBezTo>
                        <a:pt x="15" y="19"/>
                        <a:pt x="17" y="19"/>
                        <a:pt x="18" y="19"/>
                      </a:cubicBezTo>
                      <a:cubicBezTo>
                        <a:pt x="30" y="19"/>
                        <a:pt x="30" y="19"/>
                        <a:pt x="30" y="19"/>
                      </a:cubicBezTo>
                      <a:cubicBezTo>
                        <a:pt x="30" y="19"/>
                        <a:pt x="31" y="19"/>
                        <a:pt x="34" y="20"/>
                      </a:cubicBezTo>
                      <a:cubicBezTo>
                        <a:pt x="35" y="20"/>
                        <a:pt x="36" y="21"/>
                        <a:pt x="36" y="22"/>
                      </a:cubicBezTo>
                      <a:close/>
                      <a:moveTo>
                        <a:pt x="21" y="7"/>
                      </a:moveTo>
                      <a:cubicBezTo>
                        <a:pt x="20" y="5"/>
                        <a:pt x="17" y="5"/>
                        <a:pt x="14" y="5"/>
                      </a:cubicBezTo>
                      <a:cubicBezTo>
                        <a:pt x="12" y="5"/>
                        <a:pt x="10" y="5"/>
                        <a:pt x="8" y="6"/>
                      </a:cubicBezTo>
                      <a:cubicBezTo>
                        <a:pt x="6" y="7"/>
                        <a:pt x="5" y="8"/>
                        <a:pt x="5" y="10"/>
                      </a:cubicBezTo>
                      <a:cubicBezTo>
                        <a:pt x="5" y="11"/>
                        <a:pt x="5" y="11"/>
                        <a:pt x="6" y="12"/>
                      </a:cubicBezTo>
                      <a:cubicBezTo>
                        <a:pt x="8" y="12"/>
                        <a:pt x="8" y="12"/>
                        <a:pt x="8" y="12"/>
                      </a:cubicBezTo>
                      <a:cubicBezTo>
                        <a:pt x="9" y="12"/>
                        <a:pt x="11" y="11"/>
                        <a:pt x="15" y="10"/>
                      </a:cubicBezTo>
                      <a:cubicBezTo>
                        <a:pt x="18" y="8"/>
                        <a:pt x="21" y="7"/>
                        <a:pt x="21" y="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7"/>
                <p:cNvSpPr>
                  <a:spLocks/>
                </p:cNvSpPr>
                <p:nvPr/>
              </p:nvSpPr>
              <p:spPr bwMode="auto">
                <a:xfrm>
                  <a:off x="3949770" y="3125689"/>
                  <a:ext cx="172698" cy="109597"/>
                </a:xfrm>
                <a:custGeom>
                  <a:avLst/>
                  <a:gdLst>
                    <a:gd name="T0" fmla="*/ 44 w 44"/>
                    <a:gd name="T1" fmla="*/ 3 h 28"/>
                    <a:gd name="T2" fmla="*/ 37 w 44"/>
                    <a:gd name="T3" fmla="*/ 6 h 28"/>
                    <a:gd name="T4" fmla="*/ 32 w 44"/>
                    <a:gd name="T5" fmla="*/ 11 h 28"/>
                    <a:gd name="T6" fmla="*/ 11 w 44"/>
                    <a:gd name="T7" fmla="*/ 28 h 28"/>
                    <a:gd name="T8" fmla="*/ 8 w 44"/>
                    <a:gd name="T9" fmla="*/ 24 h 28"/>
                    <a:gd name="T10" fmla="*/ 6 w 44"/>
                    <a:gd name="T11" fmla="*/ 19 h 28"/>
                    <a:gd name="T12" fmla="*/ 4 w 44"/>
                    <a:gd name="T13" fmla="*/ 13 h 28"/>
                    <a:gd name="T14" fmla="*/ 0 w 44"/>
                    <a:gd name="T15" fmla="*/ 8 h 28"/>
                    <a:gd name="T16" fmla="*/ 0 w 44"/>
                    <a:gd name="T17" fmla="*/ 5 h 28"/>
                    <a:gd name="T18" fmla="*/ 2 w 44"/>
                    <a:gd name="T19" fmla="*/ 4 h 28"/>
                    <a:gd name="T20" fmla="*/ 2 w 44"/>
                    <a:gd name="T21" fmla="*/ 4 h 28"/>
                    <a:gd name="T22" fmla="*/ 8 w 44"/>
                    <a:gd name="T23" fmla="*/ 13 h 28"/>
                    <a:gd name="T24" fmla="*/ 14 w 44"/>
                    <a:gd name="T25" fmla="*/ 21 h 28"/>
                    <a:gd name="T26" fmla="*/ 22 w 44"/>
                    <a:gd name="T27" fmla="*/ 15 h 28"/>
                    <a:gd name="T28" fmla="*/ 31 w 44"/>
                    <a:gd name="T29" fmla="*/ 6 h 28"/>
                    <a:gd name="T30" fmla="*/ 41 w 44"/>
                    <a:gd name="T31" fmla="*/ 0 h 28"/>
                    <a:gd name="T32" fmla="*/ 43 w 44"/>
                    <a:gd name="T33" fmla="*/ 0 h 28"/>
                    <a:gd name="T34" fmla="*/ 44 w 44"/>
                    <a:gd name="T35" fmla="*/ 0 h 28"/>
                    <a:gd name="T36" fmla="*/ 44 w 44"/>
                    <a:gd name="T37"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28">
                      <a:moveTo>
                        <a:pt x="44" y="3"/>
                      </a:moveTo>
                      <a:cubicBezTo>
                        <a:pt x="42" y="4"/>
                        <a:pt x="39" y="5"/>
                        <a:pt x="37" y="6"/>
                      </a:cubicBezTo>
                      <a:cubicBezTo>
                        <a:pt x="37" y="6"/>
                        <a:pt x="35" y="8"/>
                        <a:pt x="32" y="11"/>
                      </a:cubicBezTo>
                      <a:cubicBezTo>
                        <a:pt x="21" y="22"/>
                        <a:pt x="14" y="28"/>
                        <a:pt x="11" y="28"/>
                      </a:cubicBezTo>
                      <a:cubicBezTo>
                        <a:pt x="11" y="28"/>
                        <a:pt x="10" y="27"/>
                        <a:pt x="8" y="24"/>
                      </a:cubicBezTo>
                      <a:cubicBezTo>
                        <a:pt x="7" y="22"/>
                        <a:pt x="6" y="20"/>
                        <a:pt x="6" y="19"/>
                      </a:cubicBezTo>
                      <a:cubicBezTo>
                        <a:pt x="5" y="18"/>
                        <a:pt x="5" y="16"/>
                        <a:pt x="4" y="13"/>
                      </a:cubicBezTo>
                      <a:cubicBezTo>
                        <a:pt x="3" y="11"/>
                        <a:pt x="2" y="9"/>
                        <a:pt x="0" y="8"/>
                      </a:cubicBezTo>
                      <a:cubicBezTo>
                        <a:pt x="0" y="5"/>
                        <a:pt x="0" y="5"/>
                        <a:pt x="0" y="5"/>
                      </a:cubicBezTo>
                      <a:cubicBezTo>
                        <a:pt x="2" y="4"/>
                        <a:pt x="2" y="4"/>
                        <a:pt x="2" y="4"/>
                      </a:cubicBezTo>
                      <a:cubicBezTo>
                        <a:pt x="2" y="4"/>
                        <a:pt x="2" y="4"/>
                        <a:pt x="2" y="4"/>
                      </a:cubicBezTo>
                      <a:cubicBezTo>
                        <a:pt x="3" y="4"/>
                        <a:pt x="4" y="7"/>
                        <a:pt x="8" y="13"/>
                      </a:cubicBezTo>
                      <a:cubicBezTo>
                        <a:pt x="11" y="18"/>
                        <a:pt x="13" y="21"/>
                        <a:pt x="14" y="21"/>
                      </a:cubicBezTo>
                      <a:cubicBezTo>
                        <a:pt x="14" y="21"/>
                        <a:pt x="17" y="19"/>
                        <a:pt x="22" y="15"/>
                      </a:cubicBezTo>
                      <a:cubicBezTo>
                        <a:pt x="27" y="10"/>
                        <a:pt x="30" y="7"/>
                        <a:pt x="31" y="6"/>
                      </a:cubicBezTo>
                      <a:cubicBezTo>
                        <a:pt x="34" y="4"/>
                        <a:pt x="37" y="2"/>
                        <a:pt x="41" y="0"/>
                      </a:cubicBezTo>
                      <a:cubicBezTo>
                        <a:pt x="43" y="0"/>
                        <a:pt x="43" y="0"/>
                        <a:pt x="43" y="0"/>
                      </a:cubicBezTo>
                      <a:cubicBezTo>
                        <a:pt x="44" y="0"/>
                        <a:pt x="44" y="0"/>
                        <a:pt x="44" y="0"/>
                      </a:cubicBezTo>
                      <a:lnTo>
                        <a:pt x="4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5" name="Group 164"/>
              <p:cNvGrpSpPr/>
              <p:nvPr/>
            </p:nvGrpSpPr>
            <p:grpSpPr>
              <a:xfrm>
                <a:off x="3900379" y="3259037"/>
                <a:ext cx="792086" cy="227498"/>
                <a:chOff x="4248671" y="3011108"/>
                <a:chExt cx="792086" cy="227498"/>
              </a:xfrm>
            </p:grpSpPr>
            <p:sp>
              <p:nvSpPr>
                <p:cNvPr id="41" name="Freeform 38"/>
                <p:cNvSpPr>
                  <a:spLocks/>
                </p:cNvSpPr>
                <p:nvPr/>
              </p:nvSpPr>
              <p:spPr bwMode="auto">
                <a:xfrm>
                  <a:off x="4248671" y="3011108"/>
                  <a:ext cx="348717" cy="219195"/>
                </a:xfrm>
                <a:custGeom>
                  <a:avLst/>
                  <a:gdLst>
                    <a:gd name="T0" fmla="*/ 89 w 89"/>
                    <a:gd name="T1" fmla="*/ 3 h 56"/>
                    <a:gd name="T2" fmla="*/ 50 w 89"/>
                    <a:gd name="T3" fmla="*/ 5 h 56"/>
                    <a:gd name="T4" fmla="*/ 41 w 89"/>
                    <a:gd name="T5" fmla="*/ 8 h 56"/>
                    <a:gd name="T6" fmla="*/ 39 w 89"/>
                    <a:gd name="T7" fmla="*/ 17 h 56"/>
                    <a:gd name="T8" fmla="*/ 37 w 89"/>
                    <a:gd name="T9" fmla="*/ 35 h 56"/>
                    <a:gd name="T10" fmla="*/ 36 w 89"/>
                    <a:gd name="T11" fmla="*/ 48 h 56"/>
                    <a:gd name="T12" fmla="*/ 35 w 89"/>
                    <a:gd name="T13" fmla="*/ 53 h 56"/>
                    <a:gd name="T14" fmla="*/ 33 w 89"/>
                    <a:gd name="T15" fmla="*/ 56 h 56"/>
                    <a:gd name="T16" fmla="*/ 30 w 89"/>
                    <a:gd name="T17" fmla="*/ 56 h 56"/>
                    <a:gd name="T18" fmla="*/ 31 w 89"/>
                    <a:gd name="T19" fmla="*/ 44 h 56"/>
                    <a:gd name="T20" fmla="*/ 34 w 89"/>
                    <a:gd name="T21" fmla="*/ 26 h 56"/>
                    <a:gd name="T22" fmla="*/ 37 w 89"/>
                    <a:gd name="T23" fmla="*/ 8 h 56"/>
                    <a:gd name="T24" fmla="*/ 33 w 89"/>
                    <a:gd name="T25" fmla="*/ 8 h 56"/>
                    <a:gd name="T26" fmla="*/ 10 w 89"/>
                    <a:gd name="T27" fmla="*/ 9 h 56"/>
                    <a:gd name="T28" fmla="*/ 6 w 89"/>
                    <a:gd name="T29" fmla="*/ 9 h 56"/>
                    <a:gd name="T30" fmla="*/ 3 w 89"/>
                    <a:gd name="T31" fmla="*/ 10 h 56"/>
                    <a:gd name="T32" fmla="*/ 0 w 89"/>
                    <a:gd name="T33" fmla="*/ 9 h 56"/>
                    <a:gd name="T34" fmla="*/ 0 w 89"/>
                    <a:gd name="T35" fmla="*/ 7 h 56"/>
                    <a:gd name="T36" fmla="*/ 2 w 89"/>
                    <a:gd name="T37" fmla="*/ 5 h 56"/>
                    <a:gd name="T38" fmla="*/ 15 w 89"/>
                    <a:gd name="T39" fmla="*/ 4 h 56"/>
                    <a:gd name="T40" fmla="*/ 32 w 89"/>
                    <a:gd name="T41" fmla="*/ 2 h 56"/>
                    <a:gd name="T42" fmla="*/ 56 w 89"/>
                    <a:gd name="T43" fmla="*/ 1 h 56"/>
                    <a:gd name="T44" fmla="*/ 69 w 89"/>
                    <a:gd name="T45" fmla="*/ 1 h 56"/>
                    <a:gd name="T46" fmla="*/ 75 w 89"/>
                    <a:gd name="T47" fmla="*/ 0 h 56"/>
                    <a:gd name="T48" fmla="*/ 81 w 89"/>
                    <a:gd name="T49" fmla="*/ 0 h 56"/>
                    <a:gd name="T50" fmla="*/ 89 w 89"/>
                    <a:gd name="T51" fmla="*/ 1 h 56"/>
                    <a:gd name="T52" fmla="*/ 89 w 89"/>
                    <a:gd name="T53" fmla="*/ 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9" h="56">
                      <a:moveTo>
                        <a:pt x="89" y="3"/>
                      </a:moveTo>
                      <a:cubicBezTo>
                        <a:pt x="50" y="5"/>
                        <a:pt x="50" y="5"/>
                        <a:pt x="50" y="5"/>
                      </a:cubicBezTo>
                      <a:cubicBezTo>
                        <a:pt x="44" y="5"/>
                        <a:pt x="42" y="6"/>
                        <a:pt x="41" y="8"/>
                      </a:cubicBezTo>
                      <a:cubicBezTo>
                        <a:pt x="41" y="9"/>
                        <a:pt x="40" y="12"/>
                        <a:pt x="39" y="17"/>
                      </a:cubicBezTo>
                      <a:cubicBezTo>
                        <a:pt x="38" y="22"/>
                        <a:pt x="38" y="29"/>
                        <a:pt x="37" y="35"/>
                      </a:cubicBezTo>
                      <a:cubicBezTo>
                        <a:pt x="37" y="37"/>
                        <a:pt x="36" y="41"/>
                        <a:pt x="36" y="48"/>
                      </a:cubicBezTo>
                      <a:cubicBezTo>
                        <a:pt x="36" y="50"/>
                        <a:pt x="35" y="52"/>
                        <a:pt x="35" y="53"/>
                      </a:cubicBezTo>
                      <a:cubicBezTo>
                        <a:pt x="35" y="54"/>
                        <a:pt x="34" y="55"/>
                        <a:pt x="33" y="56"/>
                      </a:cubicBezTo>
                      <a:cubicBezTo>
                        <a:pt x="30" y="56"/>
                        <a:pt x="30" y="56"/>
                        <a:pt x="30" y="56"/>
                      </a:cubicBezTo>
                      <a:cubicBezTo>
                        <a:pt x="30" y="54"/>
                        <a:pt x="31" y="50"/>
                        <a:pt x="31" y="44"/>
                      </a:cubicBezTo>
                      <a:cubicBezTo>
                        <a:pt x="32" y="37"/>
                        <a:pt x="33" y="30"/>
                        <a:pt x="34" y="26"/>
                      </a:cubicBezTo>
                      <a:cubicBezTo>
                        <a:pt x="37" y="8"/>
                        <a:pt x="37" y="8"/>
                        <a:pt x="37" y="8"/>
                      </a:cubicBezTo>
                      <a:cubicBezTo>
                        <a:pt x="35" y="8"/>
                        <a:pt x="34" y="8"/>
                        <a:pt x="33" y="8"/>
                      </a:cubicBezTo>
                      <a:cubicBezTo>
                        <a:pt x="25" y="8"/>
                        <a:pt x="17" y="8"/>
                        <a:pt x="10" y="9"/>
                      </a:cubicBezTo>
                      <a:cubicBezTo>
                        <a:pt x="9" y="9"/>
                        <a:pt x="8" y="9"/>
                        <a:pt x="6" y="9"/>
                      </a:cubicBezTo>
                      <a:cubicBezTo>
                        <a:pt x="4" y="10"/>
                        <a:pt x="3" y="10"/>
                        <a:pt x="3" y="10"/>
                      </a:cubicBezTo>
                      <a:cubicBezTo>
                        <a:pt x="2" y="10"/>
                        <a:pt x="1" y="10"/>
                        <a:pt x="0" y="9"/>
                      </a:cubicBezTo>
                      <a:cubicBezTo>
                        <a:pt x="0" y="7"/>
                        <a:pt x="0" y="7"/>
                        <a:pt x="0" y="7"/>
                      </a:cubicBezTo>
                      <a:cubicBezTo>
                        <a:pt x="2" y="5"/>
                        <a:pt x="2" y="5"/>
                        <a:pt x="2" y="5"/>
                      </a:cubicBezTo>
                      <a:cubicBezTo>
                        <a:pt x="6" y="5"/>
                        <a:pt x="11" y="4"/>
                        <a:pt x="15" y="4"/>
                      </a:cubicBezTo>
                      <a:cubicBezTo>
                        <a:pt x="19" y="3"/>
                        <a:pt x="24" y="3"/>
                        <a:pt x="32" y="2"/>
                      </a:cubicBezTo>
                      <a:cubicBezTo>
                        <a:pt x="40" y="1"/>
                        <a:pt x="48" y="1"/>
                        <a:pt x="56" y="1"/>
                      </a:cubicBezTo>
                      <a:cubicBezTo>
                        <a:pt x="69" y="1"/>
                        <a:pt x="69" y="1"/>
                        <a:pt x="69" y="1"/>
                      </a:cubicBezTo>
                      <a:cubicBezTo>
                        <a:pt x="69" y="1"/>
                        <a:pt x="71" y="1"/>
                        <a:pt x="75" y="0"/>
                      </a:cubicBezTo>
                      <a:cubicBezTo>
                        <a:pt x="79" y="0"/>
                        <a:pt x="81" y="0"/>
                        <a:pt x="81" y="0"/>
                      </a:cubicBezTo>
                      <a:cubicBezTo>
                        <a:pt x="84" y="0"/>
                        <a:pt x="87" y="0"/>
                        <a:pt x="89" y="1"/>
                      </a:cubicBezTo>
                      <a:lnTo>
                        <a:pt x="8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9"/>
                <p:cNvSpPr>
                  <a:spLocks noEditPoints="1"/>
                </p:cNvSpPr>
                <p:nvPr/>
              </p:nvSpPr>
              <p:spPr bwMode="auto">
                <a:xfrm>
                  <a:off x="4516020" y="3140632"/>
                  <a:ext cx="141149" cy="89670"/>
                </a:xfrm>
                <a:custGeom>
                  <a:avLst/>
                  <a:gdLst>
                    <a:gd name="T0" fmla="*/ 36 w 36"/>
                    <a:gd name="T1" fmla="*/ 22 h 23"/>
                    <a:gd name="T2" fmla="*/ 32 w 36"/>
                    <a:gd name="T3" fmla="*/ 23 h 23"/>
                    <a:gd name="T4" fmla="*/ 19 w 36"/>
                    <a:gd name="T5" fmla="*/ 23 h 23"/>
                    <a:gd name="T6" fmla="*/ 9 w 36"/>
                    <a:gd name="T7" fmla="*/ 22 h 23"/>
                    <a:gd name="T8" fmla="*/ 1 w 36"/>
                    <a:gd name="T9" fmla="*/ 17 h 23"/>
                    <a:gd name="T10" fmla="*/ 0 w 36"/>
                    <a:gd name="T11" fmla="*/ 11 h 23"/>
                    <a:gd name="T12" fmla="*/ 4 w 36"/>
                    <a:gd name="T13" fmla="*/ 3 h 23"/>
                    <a:gd name="T14" fmla="*/ 14 w 36"/>
                    <a:gd name="T15" fmla="*/ 0 h 23"/>
                    <a:gd name="T16" fmla="*/ 22 w 36"/>
                    <a:gd name="T17" fmla="*/ 2 h 23"/>
                    <a:gd name="T18" fmla="*/ 25 w 36"/>
                    <a:gd name="T19" fmla="*/ 8 h 23"/>
                    <a:gd name="T20" fmla="*/ 18 w 36"/>
                    <a:gd name="T21" fmla="*/ 13 h 23"/>
                    <a:gd name="T22" fmla="*/ 10 w 36"/>
                    <a:gd name="T23" fmla="*/ 15 h 23"/>
                    <a:gd name="T24" fmla="*/ 9 w 36"/>
                    <a:gd name="T25" fmla="*/ 15 h 23"/>
                    <a:gd name="T26" fmla="*/ 8 w 36"/>
                    <a:gd name="T27" fmla="*/ 16 h 23"/>
                    <a:gd name="T28" fmla="*/ 13 w 36"/>
                    <a:gd name="T29" fmla="*/ 18 h 23"/>
                    <a:gd name="T30" fmla="*/ 17 w 36"/>
                    <a:gd name="T31" fmla="*/ 19 h 23"/>
                    <a:gd name="T32" fmla="*/ 29 w 36"/>
                    <a:gd name="T33" fmla="*/ 19 h 23"/>
                    <a:gd name="T34" fmla="*/ 34 w 36"/>
                    <a:gd name="T35" fmla="*/ 20 h 23"/>
                    <a:gd name="T36" fmla="*/ 36 w 36"/>
                    <a:gd name="T37" fmla="*/ 22 h 23"/>
                    <a:gd name="T38" fmla="*/ 20 w 36"/>
                    <a:gd name="T39" fmla="*/ 7 h 23"/>
                    <a:gd name="T40" fmla="*/ 14 w 36"/>
                    <a:gd name="T41" fmla="*/ 5 h 23"/>
                    <a:gd name="T42" fmla="*/ 8 w 36"/>
                    <a:gd name="T43" fmla="*/ 6 h 23"/>
                    <a:gd name="T44" fmla="*/ 4 w 36"/>
                    <a:gd name="T45" fmla="*/ 10 h 23"/>
                    <a:gd name="T46" fmla="*/ 5 w 36"/>
                    <a:gd name="T47" fmla="*/ 12 h 23"/>
                    <a:gd name="T48" fmla="*/ 7 w 36"/>
                    <a:gd name="T49" fmla="*/ 12 h 23"/>
                    <a:gd name="T50" fmla="*/ 14 w 36"/>
                    <a:gd name="T51" fmla="*/ 10 h 23"/>
                    <a:gd name="T52" fmla="*/ 20 w 36"/>
                    <a:gd name="T53"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23">
                      <a:moveTo>
                        <a:pt x="36" y="22"/>
                      </a:moveTo>
                      <a:cubicBezTo>
                        <a:pt x="35" y="23"/>
                        <a:pt x="34" y="23"/>
                        <a:pt x="32" y="23"/>
                      </a:cubicBezTo>
                      <a:cubicBezTo>
                        <a:pt x="19" y="23"/>
                        <a:pt x="19" y="23"/>
                        <a:pt x="19" y="23"/>
                      </a:cubicBezTo>
                      <a:cubicBezTo>
                        <a:pt x="16" y="23"/>
                        <a:pt x="13" y="23"/>
                        <a:pt x="9" y="22"/>
                      </a:cubicBezTo>
                      <a:cubicBezTo>
                        <a:pt x="4" y="21"/>
                        <a:pt x="1" y="19"/>
                        <a:pt x="1" y="17"/>
                      </a:cubicBezTo>
                      <a:cubicBezTo>
                        <a:pt x="0" y="15"/>
                        <a:pt x="0" y="13"/>
                        <a:pt x="0" y="11"/>
                      </a:cubicBezTo>
                      <a:cubicBezTo>
                        <a:pt x="0" y="8"/>
                        <a:pt x="1" y="5"/>
                        <a:pt x="4" y="3"/>
                      </a:cubicBezTo>
                      <a:cubicBezTo>
                        <a:pt x="7" y="1"/>
                        <a:pt x="10" y="0"/>
                        <a:pt x="14" y="0"/>
                      </a:cubicBezTo>
                      <a:cubicBezTo>
                        <a:pt x="18" y="0"/>
                        <a:pt x="20" y="1"/>
                        <a:pt x="22" y="2"/>
                      </a:cubicBezTo>
                      <a:cubicBezTo>
                        <a:pt x="24" y="4"/>
                        <a:pt x="25" y="6"/>
                        <a:pt x="25" y="8"/>
                      </a:cubicBezTo>
                      <a:cubicBezTo>
                        <a:pt x="25" y="10"/>
                        <a:pt x="23" y="11"/>
                        <a:pt x="18" y="13"/>
                      </a:cubicBezTo>
                      <a:cubicBezTo>
                        <a:pt x="14" y="14"/>
                        <a:pt x="11" y="15"/>
                        <a:pt x="10" y="15"/>
                      </a:cubicBezTo>
                      <a:cubicBezTo>
                        <a:pt x="9" y="15"/>
                        <a:pt x="9" y="15"/>
                        <a:pt x="9" y="15"/>
                      </a:cubicBezTo>
                      <a:cubicBezTo>
                        <a:pt x="9" y="15"/>
                        <a:pt x="9" y="16"/>
                        <a:pt x="8" y="16"/>
                      </a:cubicBezTo>
                      <a:cubicBezTo>
                        <a:pt x="8" y="17"/>
                        <a:pt x="10" y="17"/>
                        <a:pt x="13" y="18"/>
                      </a:cubicBezTo>
                      <a:cubicBezTo>
                        <a:pt x="15" y="19"/>
                        <a:pt x="16" y="19"/>
                        <a:pt x="17" y="19"/>
                      </a:cubicBezTo>
                      <a:cubicBezTo>
                        <a:pt x="29" y="19"/>
                        <a:pt x="29" y="19"/>
                        <a:pt x="29" y="19"/>
                      </a:cubicBezTo>
                      <a:cubicBezTo>
                        <a:pt x="29" y="19"/>
                        <a:pt x="31" y="19"/>
                        <a:pt x="34" y="20"/>
                      </a:cubicBezTo>
                      <a:cubicBezTo>
                        <a:pt x="35" y="20"/>
                        <a:pt x="35" y="21"/>
                        <a:pt x="36" y="22"/>
                      </a:cubicBezTo>
                      <a:close/>
                      <a:moveTo>
                        <a:pt x="20" y="7"/>
                      </a:moveTo>
                      <a:cubicBezTo>
                        <a:pt x="19" y="5"/>
                        <a:pt x="17" y="5"/>
                        <a:pt x="14" y="5"/>
                      </a:cubicBezTo>
                      <a:cubicBezTo>
                        <a:pt x="12" y="5"/>
                        <a:pt x="10" y="5"/>
                        <a:pt x="8" y="6"/>
                      </a:cubicBezTo>
                      <a:cubicBezTo>
                        <a:pt x="5" y="7"/>
                        <a:pt x="4" y="8"/>
                        <a:pt x="4" y="10"/>
                      </a:cubicBezTo>
                      <a:cubicBezTo>
                        <a:pt x="4" y="11"/>
                        <a:pt x="4" y="11"/>
                        <a:pt x="5" y="12"/>
                      </a:cubicBezTo>
                      <a:cubicBezTo>
                        <a:pt x="7" y="12"/>
                        <a:pt x="7" y="12"/>
                        <a:pt x="7" y="12"/>
                      </a:cubicBezTo>
                      <a:cubicBezTo>
                        <a:pt x="8" y="12"/>
                        <a:pt x="10" y="11"/>
                        <a:pt x="14" y="10"/>
                      </a:cubicBezTo>
                      <a:cubicBezTo>
                        <a:pt x="18" y="8"/>
                        <a:pt x="20" y="7"/>
                        <a:pt x="20" y="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0"/>
                <p:cNvSpPr>
                  <a:spLocks/>
                </p:cNvSpPr>
                <p:nvPr/>
              </p:nvSpPr>
              <p:spPr bwMode="auto">
                <a:xfrm>
                  <a:off x="4668791" y="3152257"/>
                  <a:ext cx="137827" cy="83028"/>
                </a:xfrm>
                <a:custGeom>
                  <a:avLst/>
                  <a:gdLst>
                    <a:gd name="T0" fmla="*/ 35 w 35"/>
                    <a:gd name="T1" fmla="*/ 20 h 21"/>
                    <a:gd name="T2" fmla="*/ 33 w 35"/>
                    <a:gd name="T3" fmla="*/ 21 h 21"/>
                    <a:gd name="T4" fmla="*/ 29 w 35"/>
                    <a:gd name="T5" fmla="*/ 18 h 21"/>
                    <a:gd name="T6" fmla="*/ 25 w 35"/>
                    <a:gd name="T7" fmla="*/ 14 h 21"/>
                    <a:gd name="T8" fmla="*/ 17 w 35"/>
                    <a:gd name="T9" fmla="*/ 17 h 21"/>
                    <a:gd name="T10" fmla="*/ 6 w 35"/>
                    <a:gd name="T11" fmla="*/ 20 h 21"/>
                    <a:gd name="T12" fmla="*/ 2 w 35"/>
                    <a:gd name="T13" fmla="*/ 19 h 21"/>
                    <a:gd name="T14" fmla="*/ 0 w 35"/>
                    <a:gd name="T15" fmla="*/ 15 h 21"/>
                    <a:gd name="T16" fmla="*/ 9 w 35"/>
                    <a:gd name="T17" fmla="*/ 6 h 21"/>
                    <a:gd name="T18" fmla="*/ 22 w 35"/>
                    <a:gd name="T19" fmla="*/ 0 h 21"/>
                    <a:gd name="T20" fmla="*/ 25 w 35"/>
                    <a:gd name="T21" fmla="*/ 3 h 21"/>
                    <a:gd name="T22" fmla="*/ 25 w 35"/>
                    <a:gd name="T23" fmla="*/ 4 h 21"/>
                    <a:gd name="T24" fmla="*/ 23 w 35"/>
                    <a:gd name="T25" fmla="*/ 5 h 21"/>
                    <a:gd name="T26" fmla="*/ 22 w 35"/>
                    <a:gd name="T27" fmla="*/ 5 h 21"/>
                    <a:gd name="T28" fmla="*/ 21 w 35"/>
                    <a:gd name="T29" fmla="*/ 4 h 21"/>
                    <a:gd name="T30" fmla="*/ 14 w 35"/>
                    <a:gd name="T31" fmla="*/ 7 h 21"/>
                    <a:gd name="T32" fmla="*/ 7 w 35"/>
                    <a:gd name="T33" fmla="*/ 12 h 21"/>
                    <a:gd name="T34" fmla="*/ 5 w 35"/>
                    <a:gd name="T35" fmla="*/ 15 h 21"/>
                    <a:gd name="T36" fmla="*/ 8 w 35"/>
                    <a:gd name="T37" fmla="*/ 16 h 21"/>
                    <a:gd name="T38" fmla="*/ 17 w 35"/>
                    <a:gd name="T39" fmla="*/ 13 h 21"/>
                    <a:gd name="T40" fmla="*/ 26 w 35"/>
                    <a:gd name="T41" fmla="*/ 10 h 21"/>
                    <a:gd name="T42" fmla="*/ 30 w 35"/>
                    <a:gd name="T43" fmla="*/ 11 h 21"/>
                    <a:gd name="T44" fmla="*/ 32 w 35"/>
                    <a:gd name="T45" fmla="*/ 15 h 21"/>
                    <a:gd name="T46" fmla="*/ 35 w 35"/>
                    <a:gd name="T47" fmla="*/ 19 h 21"/>
                    <a:gd name="T48" fmla="*/ 35 w 35"/>
                    <a:gd name="T49"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21">
                      <a:moveTo>
                        <a:pt x="35" y="20"/>
                      </a:moveTo>
                      <a:cubicBezTo>
                        <a:pt x="34" y="21"/>
                        <a:pt x="34" y="21"/>
                        <a:pt x="33" y="21"/>
                      </a:cubicBezTo>
                      <a:cubicBezTo>
                        <a:pt x="33" y="21"/>
                        <a:pt x="31" y="20"/>
                        <a:pt x="29" y="18"/>
                      </a:cubicBezTo>
                      <a:cubicBezTo>
                        <a:pt x="27" y="15"/>
                        <a:pt x="25" y="14"/>
                        <a:pt x="25" y="14"/>
                      </a:cubicBezTo>
                      <a:cubicBezTo>
                        <a:pt x="25" y="14"/>
                        <a:pt x="22" y="15"/>
                        <a:pt x="17" y="17"/>
                      </a:cubicBezTo>
                      <a:cubicBezTo>
                        <a:pt x="11" y="19"/>
                        <a:pt x="7" y="20"/>
                        <a:pt x="6" y="20"/>
                      </a:cubicBezTo>
                      <a:cubicBezTo>
                        <a:pt x="5" y="20"/>
                        <a:pt x="3" y="20"/>
                        <a:pt x="2" y="19"/>
                      </a:cubicBezTo>
                      <a:cubicBezTo>
                        <a:pt x="0" y="17"/>
                        <a:pt x="0" y="16"/>
                        <a:pt x="0" y="15"/>
                      </a:cubicBezTo>
                      <a:cubicBezTo>
                        <a:pt x="0" y="12"/>
                        <a:pt x="3" y="9"/>
                        <a:pt x="9" y="6"/>
                      </a:cubicBezTo>
                      <a:cubicBezTo>
                        <a:pt x="14" y="2"/>
                        <a:pt x="19" y="0"/>
                        <a:pt x="22" y="0"/>
                      </a:cubicBezTo>
                      <a:cubicBezTo>
                        <a:pt x="23" y="0"/>
                        <a:pt x="24" y="1"/>
                        <a:pt x="25" y="3"/>
                      </a:cubicBezTo>
                      <a:cubicBezTo>
                        <a:pt x="25" y="4"/>
                        <a:pt x="25" y="4"/>
                        <a:pt x="25" y="4"/>
                      </a:cubicBezTo>
                      <a:cubicBezTo>
                        <a:pt x="24" y="5"/>
                        <a:pt x="24" y="5"/>
                        <a:pt x="23" y="5"/>
                      </a:cubicBezTo>
                      <a:cubicBezTo>
                        <a:pt x="23" y="5"/>
                        <a:pt x="23" y="5"/>
                        <a:pt x="22" y="5"/>
                      </a:cubicBezTo>
                      <a:cubicBezTo>
                        <a:pt x="21" y="4"/>
                        <a:pt x="21" y="4"/>
                        <a:pt x="21" y="4"/>
                      </a:cubicBezTo>
                      <a:cubicBezTo>
                        <a:pt x="20" y="4"/>
                        <a:pt x="17" y="5"/>
                        <a:pt x="14" y="7"/>
                      </a:cubicBezTo>
                      <a:cubicBezTo>
                        <a:pt x="10" y="9"/>
                        <a:pt x="8" y="11"/>
                        <a:pt x="7" y="12"/>
                      </a:cubicBezTo>
                      <a:cubicBezTo>
                        <a:pt x="6" y="13"/>
                        <a:pt x="5" y="14"/>
                        <a:pt x="5" y="15"/>
                      </a:cubicBezTo>
                      <a:cubicBezTo>
                        <a:pt x="6" y="16"/>
                        <a:pt x="7" y="16"/>
                        <a:pt x="8" y="16"/>
                      </a:cubicBezTo>
                      <a:cubicBezTo>
                        <a:pt x="9" y="16"/>
                        <a:pt x="12" y="15"/>
                        <a:pt x="17" y="13"/>
                      </a:cubicBezTo>
                      <a:cubicBezTo>
                        <a:pt x="22" y="11"/>
                        <a:pt x="25" y="10"/>
                        <a:pt x="26" y="10"/>
                      </a:cubicBezTo>
                      <a:cubicBezTo>
                        <a:pt x="28" y="10"/>
                        <a:pt x="29" y="10"/>
                        <a:pt x="30" y="11"/>
                      </a:cubicBezTo>
                      <a:cubicBezTo>
                        <a:pt x="30" y="11"/>
                        <a:pt x="31" y="13"/>
                        <a:pt x="32" y="15"/>
                      </a:cubicBezTo>
                      <a:cubicBezTo>
                        <a:pt x="33" y="16"/>
                        <a:pt x="34" y="17"/>
                        <a:pt x="35" y="19"/>
                      </a:cubicBezTo>
                      <a:lnTo>
                        <a:pt x="35"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1"/>
                <p:cNvSpPr>
                  <a:spLocks/>
                </p:cNvSpPr>
                <p:nvPr/>
              </p:nvSpPr>
              <p:spPr bwMode="auto">
                <a:xfrm>
                  <a:off x="4821563" y="3152257"/>
                  <a:ext cx="219194" cy="86349"/>
                </a:xfrm>
                <a:custGeom>
                  <a:avLst/>
                  <a:gdLst>
                    <a:gd name="T0" fmla="*/ 56 w 56"/>
                    <a:gd name="T1" fmla="*/ 7 h 22"/>
                    <a:gd name="T2" fmla="*/ 55 w 56"/>
                    <a:gd name="T3" fmla="*/ 14 h 22"/>
                    <a:gd name="T4" fmla="*/ 55 w 56"/>
                    <a:gd name="T5" fmla="*/ 21 h 22"/>
                    <a:gd name="T6" fmla="*/ 53 w 56"/>
                    <a:gd name="T7" fmla="*/ 22 h 22"/>
                    <a:gd name="T8" fmla="*/ 50 w 56"/>
                    <a:gd name="T9" fmla="*/ 15 h 22"/>
                    <a:gd name="T10" fmla="*/ 50 w 56"/>
                    <a:gd name="T11" fmla="*/ 12 h 22"/>
                    <a:gd name="T12" fmla="*/ 51 w 56"/>
                    <a:gd name="T13" fmla="*/ 8 h 22"/>
                    <a:gd name="T14" fmla="*/ 50 w 56"/>
                    <a:gd name="T15" fmla="*/ 5 h 22"/>
                    <a:gd name="T16" fmla="*/ 49 w 56"/>
                    <a:gd name="T17" fmla="*/ 5 h 22"/>
                    <a:gd name="T18" fmla="*/ 36 w 56"/>
                    <a:gd name="T19" fmla="*/ 11 h 22"/>
                    <a:gd name="T20" fmla="*/ 25 w 56"/>
                    <a:gd name="T21" fmla="*/ 18 h 22"/>
                    <a:gd name="T22" fmla="*/ 21 w 56"/>
                    <a:gd name="T23" fmla="*/ 16 h 22"/>
                    <a:gd name="T24" fmla="*/ 21 w 56"/>
                    <a:gd name="T25" fmla="*/ 15 h 22"/>
                    <a:gd name="T26" fmla="*/ 21 w 56"/>
                    <a:gd name="T27" fmla="*/ 12 h 22"/>
                    <a:gd name="T28" fmla="*/ 21 w 56"/>
                    <a:gd name="T29" fmla="*/ 9 h 22"/>
                    <a:gd name="T30" fmla="*/ 20 w 56"/>
                    <a:gd name="T31" fmla="*/ 5 h 22"/>
                    <a:gd name="T32" fmla="*/ 19 w 56"/>
                    <a:gd name="T33" fmla="*/ 5 h 22"/>
                    <a:gd name="T34" fmla="*/ 3 w 56"/>
                    <a:gd name="T35" fmla="*/ 19 h 22"/>
                    <a:gd name="T36" fmla="*/ 1 w 56"/>
                    <a:gd name="T37" fmla="*/ 19 h 22"/>
                    <a:gd name="T38" fmla="*/ 0 w 56"/>
                    <a:gd name="T39" fmla="*/ 16 h 22"/>
                    <a:gd name="T40" fmla="*/ 5 w 56"/>
                    <a:gd name="T41" fmla="*/ 12 h 22"/>
                    <a:gd name="T42" fmla="*/ 13 w 56"/>
                    <a:gd name="T43" fmla="*/ 5 h 22"/>
                    <a:gd name="T44" fmla="*/ 22 w 56"/>
                    <a:gd name="T45" fmla="*/ 0 h 22"/>
                    <a:gd name="T46" fmla="*/ 26 w 56"/>
                    <a:gd name="T47" fmla="*/ 8 h 22"/>
                    <a:gd name="T48" fmla="*/ 26 w 56"/>
                    <a:gd name="T49" fmla="*/ 10 h 22"/>
                    <a:gd name="T50" fmla="*/ 25 w 56"/>
                    <a:gd name="T51" fmla="*/ 12 h 22"/>
                    <a:gd name="T52" fmla="*/ 27 w 56"/>
                    <a:gd name="T53" fmla="*/ 12 h 22"/>
                    <a:gd name="T54" fmla="*/ 27 w 56"/>
                    <a:gd name="T55" fmla="*/ 12 h 22"/>
                    <a:gd name="T56" fmla="*/ 39 w 56"/>
                    <a:gd name="T57" fmla="*/ 5 h 22"/>
                    <a:gd name="T58" fmla="*/ 42 w 56"/>
                    <a:gd name="T59" fmla="*/ 3 h 22"/>
                    <a:gd name="T60" fmla="*/ 52 w 56"/>
                    <a:gd name="T61" fmla="*/ 0 h 22"/>
                    <a:gd name="T62" fmla="*/ 56 w 56"/>
                    <a:gd name="T63"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22">
                      <a:moveTo>
                        <a:pt x="56" y="7"/>
                      </a:moveTo>
                      <a:cubicBezTo>
                        <a:pt x="56" y="8"/>
                        <a:pt x="55" y="10"/>
                        <a:pt x="55" y="14"/>
                      </a:cubicBezTo>
                      <a:cubicBezTo>
                        <a:pt x="55" y="18"/>
                        <a:pt x="55" y="20"/>
                        <a:pt x="55" y="21"/>
                      </a:cubicBezTo>
                      <a:cubicBezTo>
                        <a:pt x="54" y="21"/>
                        <a:pt x="54" y="21"/>
                        <a:pt x="53" y="22"/>
                      </a:cubicBezTo>
                      <a:cubicBezTo>
                        <a:pt x="51" y="21"/>
                        <a:pt x="50" y="18"/>
                        <a:pt x="50" y="15"/>
                      </a:cubicBezTo>
                      <a:cubicBezTo>
                        <a:pt x="50" y="15"/>
                        <a:pt x="50" y="14"/>
                        <a:pt x="50" y="12"/>
                      </a:cubicBezTo>
                      <a:cubicBezTo>
                        <a:pt x="51" y="10"/>
                        <a:pt x="51" y="9"/>
                        <a:pt x="51" y="8"/>
                      </a:cubicBezTo>
                      <a:cubicBezTo>
                        <a:pt x="51" y="7"/>
                        <a:pt x="50" y="6"/>
                        <a:pt x="50" y="5"/>
                      </a:cubicBezTo>
                      <a:cubicBezTo>
                        <a:pt x="49" y="5"/>
                        <a:pt x="49" y="5"/>
                        <a:pt x="49" y="5"/>
                      </a:cubicBezTo>
                      <a:cubicBezTo>
                        <a:pt x="48" y="5"/>
                        <a:pt x="43" y="7"/>
                        <a:pt x="36" y="11"/>
                      </a:cubicBezTo>
                      <a:cubicBezTo>
                        <a:pt x="25" y="18"/>
                        <a:pt x="25" y="18"/>
                        <a:pt x="25" y="18"/>
                      </a:cubicBezTo>
                      <a:cubicBezTo>
                        <a:pt x="24" y="18"/>
                        <a:pt x="23" y="17"/>
                        <a:pt x="21" y="16"/>
                      </a:cubicBezTo>
                      <a:cubicBezTo>
                        <a:pt x="21" y="16"/>
                        <a:pt x="21" y="16"/>
                        <a:pt x="21" y="15"/>
                      </a:cubicBezTo>
                      <a:cubicBezTo>
                        <a:pt x="21" y="15"/>
                        <a:pt x="21" y="14"/>
                        <a:pt x="21" y="12"/>
                      </a:cubicBezTo>
                      <a:cubicBezTo>
                        <a:pt x="21" y="10"/>
                        <a:pt x="21" y="9"/>
                        <a:pt x="21" y="9"/>
                      </a:cubicBezTo>
                      <a:cubicBezTo>
                        <a:pt x="21" y="8"/>
                        <a:pt x="21" y="6"/>
                        <a:pt x="20" y="5"/>
                      </a:cubicBezTo>
                      <a:cubicBezTo>
                        <a:pt x="19" y="5"/>
                        <a:pt x="19" y="5"/>
                        <a:pt x="19" y="5"/>
                      </a:cubicBezTo>
                      <a:cubicBezTo>
                        <a:pt x="18" y="5"/>
                        <a:pt x="13" y="10"/>
                        <a:pt x="3" y="19"/>
                      </a:cubicBezTo>
                      <a:cubicBezTo>
                        <a:pt x="1" y="19"/>
                        <a:pt x="1" y="19"/>
                        <a:pt x="1" y="19"/>
                      </a:cubicBezTo>
                      <a:cubicBezTo>
                        <a:pt x="0" y="18"/>
                        <a:pt x="0" y="17"/>
                        <a:pt x="0" y="16"/>
                      </a:cubicBezTo>
                      <a:cubicBezTo>
                        <a:pt x="0" y="16"/>
                        <a:pt x="1" y="14"/>
                        <a:pt x="5" y="12"/>
                      </a:cubicBezTo>
                      <a:cubicBezTo>
                        <a:pt x="5" y="12"/>
                        <a:pt x="8" y="10"/>
                        <a:pt x="13" y="5"/>
                      </a:cubicBezTo>
                      <a:cubicBezTo>
                        <a:pt x="17" y="1"/>
                        <a:pt x="20" y="0"/>
                        <a:pt x="22" y="0"/>
                      </a:cubicBezTo>
                      <a:cubicBezTo>
                        <a:pt x="25" y="0"/>
                        <a:pt x="26" y="2"/>
                        <a:pt x="26" y="8"/>
                      </a:cubicBezTo>
                      <a:cubicBezTo>
                        <a:pt x="26" y="8"/>
                        <a:pt x="26" y="9"/>
                        <a:pt x="26" y="10"/>
                      </a:cubicBezTo>
                      <a:cubicBezTo>
                        <a:pt x="26" y="11"/>
                        <a:pt x="25" y="12"/>
                        <a:pt x="25" y="12"/>
                      </a:cubicBezTo>
                      <a:cubicBezTo>
                        <a:pt x="26" y="12"/>
                        <a:pt x="27" y="12"/>
                        <a:pt x="27" y="12"/>
                      </a:cubicBezTo>
                      <a:cubicBezTo>
                        <a:pt x="27" y="12"/>
                        <a:pt x="27" y="12"/>
                        <a:pt x="27" y="12"/>
                      </a:cubicBezTo>
                      <a:cubicBezTo>
                        <a:pt x="27" y="12"/>
                        <a:pt x="31" y="10"/>
                        <a:pt x="39" y="5"/>
                      </a:cubicBezTo>
                      <a:cubicBezTo>
                        <a:pt x="40" y="5"/>
                        <a:pt x="41" y="4"/>
                        <a:pt x="42" y="3"/>
                      </a:cubicBezTo>
                      <a:cubicBezTo>
                        <a:pt x="47" y="1"/>
                        <a:pt x="50" y="0"/>
                        <a:pt x="52" y="0"/>
                      </a:cubicBezTo>
                      <a:cubicBezTo>
                        <a:pt x="54" y="0"/>
                        <a:pt x="56" y="2"/>
                        <a:pt x="56" y="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5" name="Freeform 42"/>
              <p:cNvSpPr>
                <a:spLocks noEditPoints="1"/>
              </p:cNvSpPr>
              <p:nvPr/>
            </p:nvSpPr>
            <p:spPr bwMode="auto">
              <a:xfrm>
                <a:off x="3590739" y="2689858"/>
                <a:ext cx="1411366" cy="962603"/>
              </a:xfrm>
              <a:custGeom>
                <a:avLst/>
                <a:gdLst>
                  <a:gd name="T0" fmla="*/ 1041 w 1041"/>
                  <a:gd name="T1" fmla="*/ 710 h 710"/>
                  <a:gd name="T2" fmla="*/ 0 w 1041"/>
                  <a:gd name="T3" fmla="*/ 710 h 710"/>
                  <a:gd name="T4" fmla="*/ 0 w 1041"/>
                  <a:gd name="T5" fmla="*/ 0 h 710"/>
                  <a:gd name="T6" fmla="*/ 1041 w 1041"/>
                  <a:gd name="T7" fmla="*/ 0 h 710"/>
                  <a:gd name="T8" fmla="*/ 1041 w 1041"/>
                  <a:gd name="T9" fmla="*/ 710 h 710"/>
                  <a:gd name="T10" fmla="*/ 10 w 1041"/>
                  <a:gd name="T11" fmla="*/ 700 h 710"/>
                  <a:gd name="T12" fmla="*/ 1031 w 1041"/>
                  <a:gd name="T13" fmla="*/ 700 h 710"/>
                  <a:gd name="T14" fmla="*/ 1031 w 1041"/>
                  <a:gd name="T15" fmla="*/ 10 h 710"/>
                  <a:gd name="T16" fmla="*/ 10 w 1041"/>
                  <a:gd name="T17" fmla="*/ 10 h 710"/>
                  <a:gd name="T18" fmla="*/ 10 w 1041"/>
                  <a:gd name="T19" fmla="*/ 70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1" h="710">
                    <a:moveTo>
                      <a:pt x="1041" y="710"/>
                    </a:moveTo>
                    <a:lnTo>
                      <a:pt x="0" y="710"/>
                    </a:lnTo>
                    <a:lnTo>
                      <a:pt x="0" y="0"/>
                    </a:lnTo>
                    <a:lnTo>
                      <a:pt x="1041" y="0"/>
                    </a:lnTo>
                    <a:lnTo>
                      <a:pt x="1041" y="710"/>
                    </a:lnTo>
                    <a:close/>
                    <a:moveTo>
                      <a:pt x="10" y="700"/>
                    </a:moveTo>
                    <a:lnTo>
                      <a:pt x="1031" y="700"/>
                    </a:lnTo>
                    <a:lnTo>
                      <a:pt x="1031" y="10"/>
                    </a:lnTo>
                    <a:lnTo>
                      <a:pt x="10" y="10"/>
                    </a:lnTo>
                    <a:lnTo>
                      <a:pt x="10"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1" name="Group 160"/>
            <p:cNvGrpSpPr/>
            <p:nvPr/>
          </p:nvGrpSpPr>
          <p:grpSpPr>
            <a:xfrm>
              <a:off x="3651247" y="6442810"/>
              <a:ext cx="1335092" cy="278976"/>
              <a:chOff x="3773769" y="6468412"/>
              <a:chExt cx="1090047" cy="227771"/>
            </a:xfrm>
          </p:grpSpPr>
          <p:sp>
            <p:nvSpPr>
              <p:cNvPr id="46" name="Freeform 43"/>
              <p:cNvSpPr>
                <a:spLocks noEditPoints="1"/>
              </p:cNvSpPr>
              <p:nvPr/>
            </p:nvSpPr>
            <p:spPr bwMode="auto">
              <a:xfrm>
                <a:off x="3773769" y="6517220"/>
                <a:ext cx="256243" cy="178963"/>
              </a:xfrm>
              <a:custGeom>
                <a:avLst/>
                <a:gdLst>
                  <a:gd name="T0" fmla="*/ 80 w 80"/>
                  <a:gd name="T1" fmla="*/ 18 h 56"/>
                  <a:gd name="T2" fmla="*/ 78 w 80"/>
                  <a:gd name="T3" fmla="*/ 23 h 56"/>
                  <a:gd name="T4" fmla="*/ 76 w 80"/>
                  <a:gd name="T5" fmla="*/ 29 h 56"/>
                  <a:gd name="T6" fmla="*/ 62 w 80"/>
                  <a:gd name="T7" fmla="*/ 44 h 56"/>
                  <a:gd name="T8" fmla="*/ 44 w 80"/>
                  <a:gd name="T9" fmla="*/ 52 h 56"/>
                  <a:gd name="T10" fmla="*/ 25 w 80"/>
                  <a:gd name="T11" fmla="*/ 56 h 56"/>
                  <a:gd name="T12" fmla="*/ 20 w 80"/>
                  <a:gd name="T13" fmla="*/ 56 h 56"/>
                  <a:gd name="T14" fmla="*/ 7 w 80"/>
                  <a:gd name="T15" fmla="*/ 51 h 56"/>
                  <a:gd name="T16" fmla="*/ 0 w 80"/>
                  <a:gd name="T17" fmla="*/ 39 h 56"/>
                  <a:gd name="T18" fmla="*/ 4 w 80"/>
                  <a:gd name="T19" fmla="*/ 27 h 56"/>
                  <a:gd name="T20" fmla="*/ 12 w 80"/>
                  <a:gd name="T21" fmla="*/ 18 h 56"/>
                  <a:gd name="T22" fmla="*/ 18 w 80"/>
                  <a:gd name="T23" fmla="*/ 12 h 56"/>
                  <a:gd name="T24" fmla="*/ 24 w 80"/>
                  <a:gd name="T25" fmla="*/ 6 h 56"/>
                  <a:gd name="T26" fmla="*/ 37 w 80"/>
                  <a:gd name="T27" fmla="*/ 2 h 56"/>
                  <a:gd name="T28" fmla="*/ 50 w 80"/>
                  <a:gd name="T29" fmla="*/ 0 h 56"/>
                  <a:gd name="T30" fmla="*/ 68 w 80"/>
                  <a:gd name="T31" fmla="*/ 4 h 56"/>
                  <a:gd name="T32" fmla="*/ 80 w 80"/>
                  <a:gd name="T33" fmla="*/ 18 h 56"/>
                  <a:gd name="T34" fmla="*/ 75 w 80"/>
                  <a:gd name="T35" fmla="*/ 13 h 56"/>
                  <a:gd name="T36" fmla="*/ 58 w 80"/>
                  <a:gd name="T37" fmla="*/ 5 h 56"/>
                  <a:gd name="T38" fmla="*/ 57 w 80"/>
                  <a:gd name="T39" fmla="*/ 5 h 56"/>
                  <a:gd name="T40" fmla="*/ 55 w 80"/>
                  <a:gd name="T41" fmla="*/ 5 h 56"/>
                  <a:gd name="T42" fmla="*/ 54 w 80"/>
                  <a:gd name="T43" fmla="*/ 5 h 56"/>
                  <a:gd name="T44" fmla="*/ 53 w 80"/>
                  <a:gd name="T45" fmla="*/ 4 h 56"/>
                  <a:gd name="T46" fmla="*/ 50 w 80"/>
                  <a:gd name="T47" fmla="*/ 5 h 56"/>
                  <a:gd name="T48" fmla="*/ 48 w 80"/>
                  <a:gd name="T49" fmla="*/ 5 h 56"/>
                  <a:gd name="T50" fmla="*/ 35 w 80"/>
                  <a:gd name="T51" fmla="*/ 7 h 56"/>
                  <a:gd name="T52" fmla="*/ 30 w 80"/>
                  <a:gd name="T53" fmla="*/ 8 h 56"/>
                  <a:gd name="T54" fmla="*/ 27 w 80"/>
                  <a:gd name="T55" fmla="*/ 11 h 56"/>
                  <a:gd name="T56" fmla="*/ 26 w 80"/>
                  <a:gd name="T57" fmla="*/ 13 h 56"/>
                  <a:gd name="T58" fmla="*/ 18 w 80"/>
                  <a:gd name="T59" fmla="*/ 19 h 56"/>
                  <a:gd name="T60" fmla="*/ 12 w 80"/>
                  <a:gd name="T61" fmla="*/ 27 h 56"/>
                  <a:gd name="T62" fmla="*/ 11 w 80"/>
                  <a:gd name="T63" fmla="*/ 31 h 56"/>
                  <a:gd name="T64" fmla="*/ 10 w 80"/>
                  <a:gd name="T65" fmla="*/ 34 h 56"/>
                  <a:gd name="T66" fmla="*/ 8 w 80"/>
                  <a:gd name="T67" fmla="*/ 29 h 56"/>
                  <a:gd name="T68" fmla="*/ 3 w 80"/>
                  <a:gd name="T69" fmla="*/ 38 h 56"/>
                  <a:gd name="T70" fmla="*/ 9 w 80"/>
                  <a:gd name="T71" fmla="*/ 46 h 56"/>
                  <a:gd name="T72" fmla="*/ 19 w 80"/>
                  <a:gd name="T73" fmla="*/ 51 h 56"/>
                  <a:gd name="T74" fmla="*/ 20 w 80"/>
                  <a:gd name="T75" fmla="*/ 51 h 56"/>
                  <a:gd name="T76" fmla="*/ 20 w 80"/>
                  <a:gd name="T77" fmla="*/ 51 h 56"/>
                  <a:gd name="T78" fmla="*/ 22 w 80"/>
                  <a:gd name="T79" fmla="*/ 51 h 56"/>
                  <a:gd name="T80" fmla="*/ 24 w 80"/>
                  <a:gd name="T81" fmla="*/ 52 h 56"/>
                  <a:gd name="T82" fmla="*/ 30 w 80"/>
                  <a:gd name="T83" fmla="*/ 51 h 56"/>
                  <a:gd name="T84" fmla="*/ 39 w 80"/>
                  <a:gd name="T85" fmla="*/ 50 h 56"/>
                  <a:gd name="T86" fmla="*/ 43 w 80"/>
                  <a:gd name="T87" fmla="*/ 48 h 56"/>
                  <a:gd name="T88" fmla="*/ 63 w 80"/>
                  <a:gd name="T89" fmla="*/ 38 h 56"/>
                  <a:gd name="T90" fmla="*/ 76 w 80"/>
                  <a:gd name="T91" fmla="*/ 21 h 56"/>
                  <a:gd name="T92" fmla="*/ 77 w 80"/>
                  <a:gd name="T93" fmla="*/ 18 h 56"/>
                  <a:gd name="T94" fmla="*/ 75 w 80"/>
                  <a:gd name="T95" fmla="*/ 1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 h="56">
                    <a:moveTo>
                      <a:pt x="80" y="18"/>
                    </a:moveTo>
                    <a:cubicBezTo>
                      <a:pt x="80" y="18"/>
                      <a:pt x="79" y="20"/>
                      <a:pt x="78" y="23"/>
                    </a:cubicBezTo>
                    <a:cubicBezTo>
                      <a:pt x="77" y="26"/>
                      <a:pt x="77" y="28"/>
                      <a:pt x="76" y="29"/>
                    </a:cubicBezTo>
                    <a:cubicBezTo>
                      <a:pt x="73" y="35"/>
                      <a:pt x="68" y="40"/>
                      <a:pt x="62" y="44"/>
                    </a:cubicBezTo>
                    <a:cubicBezTo>
                      <a:pt x="58" y="47"/>
                      <a:pt x="52" y="49"/>
                      <a:pt x="44" y="52"/>
                    </a:cubicBezTo>
                    <a:cubicBezTo>
                      <a:pt x="36" y="54"/>
                      <a:pt x="30" y="56"/>
                      <a:pt x="25" y="56"/>
                    </a:cubicBezTo>
                    <a:cubicBezTo>
                      <a:pt x="20" y="56"/>
                      <a:pt x="20" y="56"/>
                      <a:pt x="20" y="56"/>
                    </a:cubicBezTo>
                    <a:cubicBezTo>
                      <a:pt x="16" y="56"/>
                      <a:pt x="11" y="54"/>
                      <a:pt x="7" y="51"/>
                    </a:cubicBezTo>
                    <a:cubicBezTo>
                      <a:pt x="2" y="47"/>
                      <a:pt x="0" y="43"/>
                      <a:pt x="0" y="39"/>
                    </a:cubicBezTo>
                    <a:cubicBezTo>
                      <a:pt x="0" y="36"/>
                      <a:pt x="1" y="32"/>
                      <a:pt x="4" y="27"/>
                    </a:cubicBezTo>
                    <a:cubicBezTo>
                      <a:pt x="6" y="24"/>
                      <a:pt x="9" y="21"/>
                      <a:pt x="12" y="18"/>
                    </a:cubicBezTo>
                    <a:cubicBezTo>
                      <a:pt x="13" y="17"/>
                      <a:pt x="15" y="15"/>
                      <a:pt x="18" y="12"/>
                    </a:cubicBezTo>
                    <a:cubicBezTo>
                      <a:pt x="20" y="9"/>
                      <a:pt x="22" y="8"/>
                      <a:pt x="24" y="6"/>
                    </a:cubicBezTo>
                    <a:cubicBezTo>
                      <a:pt x="26" y="5"/>
                      <a:pt x="31" y="4"/>
                      <a:pt x="37" y="2"/>
                    </a:cubicBezTo>
                    <a:cubicBezTo>
                      <a:pt x="42" y="1"/>
                      <a:pt x="47" y="0"/>
                      <a:pt x="50" y="0"/>
                    </a:cubicBezTo>
                    <a:cubicBezTo>
                      <a:pt x="56" y="0"/>
                      <a:pt x="63" y="2"/>
                      <a:pt x="68" y="4"/>
                    </a:cubicBezTo>
                    <a:cubicBezTo>
                      <a:pt x="76" y="7"/>
                      <a:pt x="80" y="12"/>
                      <a:pt x="80" y="18"/>
                    </a:cubicBezTo>
                    <a:close/>
                    <a:moveTo>
                      <a:pt x="75" y="13"/>
                    </a:moveTo>
                    <a:cubicBezTo>
                      <a:pt x="70" y="8"/>
                      <a:pt x="64" y="5"/>
                      <a:pt x="58" y="5"/>
                    </a:cubicBezTo>
                    <a:cubicBezTo>
                      <a:pt x="58" y="5"/>
                      <a:pt x="57" y="5"/>
                      <a:pt x="57" y="5"/>
                    </a:cubicBezTo>
                    <a:cubicBezTo>
                      <a:pt x="56" y="5"/>
                      <a:pt x="55" y="5"/>
                      <a:pt x="55" y="5"/>
                    </a:cubicBezTo>
                    <a:cubicBezTo>
                      <a:pt x="55" y="5"/>
                      <a:pt x="55" y="5"/>
                      <a:pt x="54" y="5"/>
                    </a:cubicBezTo>
                    <a:cubicBezTo>
                      <a:pt x="53" y="4"/>
                      <a:pt x="53" y="4"/>
                      <a:pt x="53" y="4"/>
                    </a:cubicBezTo>
                    <a:cubicBezTo>
                      <a:pt x="53" y="4"/>
                      <a:pt x="52" y="4"/>
                      <a:pt x="50" y="5"/>
                    </a:cubicBezTo>
                    <a:cubicBezTo>
                      <a:pt x="49" y="5"/>
                      <a:pt x="48" y="5"/>
                      <a:pt x="48" y="5"/>
                    </a:cubicBezTo>
                    <a:cubicBezTo>
                      <a:pt x="46" y="5"/>
                      <a:pt x="41" y="6"/>
                      <a:pt x="35" y="7"/>
                    </a:cubicBezTo>
                    <a:cubicBezTo>
                      <a:pt x="34" y="7"/>
                      <a:pt x="32" y="8"/>
                      <a:pt x="30" y="8"/>
                    </a:cubicBezTo>
                    <a:cubicBezTo>
                      <a:pt x="29" y="9"/>
                      <a:pt x="27" y="10"/>
                      <a:pt x="27" y="11"/>
                    </a:cubicBezTo>
                    <a:cubicBezTo>
                      <a:pt x="26" y="13"/>
                      <a:pt x="26" y="13"/>
                      <a:pt x="26" y="13"/>
                    </a:cubicBezTo>
                    <a:cubicBezTo>
                      <a:pt x="21" y="17"/>
                      <a:pt x="18" y="18"/>
                      <a:pt x="18" y="19"/>
                    </a:cubicBezTo>
                    <a:cubicBezTo>
                      <a:pt x="15" y="21"/>
                      <a:pt x="13" y="24"/>
                      <a:pt x="12" y="27"/>
                    </a:cubicBezTo>
                    <a:cubicBezTo>
                      <a:pt x="12" y="27"/>
                      <a:pt x="12" y="28"/>
                      <a:pt x="11" y="31"/>
                    </a:cubicBezTo>
                    <a:cubicBezTo>
                      <a:pt x="11" y="32"/>
                      <a:pt x="11" y="33"/>
                      <a:pt x="10" y="34"/>
                    </a:cubicBezTo>
                    <a:cubicBezTo>
                      <a:pt x="9" y="33"/>
                      <a:pt x="8" y="31"/>
                      <a:pt x="8" y="29"/>
                    </a:cubicBezTo>
                    <a:cubicBezTo>
                      <a:pt x="5" y="34"/>
                      <a:pt x="3" y="37"/>
                      <a:pt x="3" y="38"/>
                    </a:cubicBezTo>
                    <a:cubicBezTo>
                      <a:pt x="3" y="40"/>
                      <a:pt x="5" y="43"/>
                      <a:pt x="9" y="46"/>
                    </a:cubicBezTo>
                    <a:cubicBezTo>
                      <a:pt x="13" y="49"/>
                      <a:pt x="16" y="51"/>
                      <a:pt x="19" y="51"/>
                    </a:cubicBezTo>
                    <a:cubicBezTo>
                      <a:pt x="19" y="51"/>
                      <a:pt x="19" y="51"/>
                      <a:pt x="20" y="51"/>
                    </a:cubicBezTo>
                    <a:cubicBezTo>
                      <a:pt x="20" y="51"/>
                      <a:pt x="20" y="51"/>
                      <a:pt x="20" y="51"/>
                    </a:cubicBezTo>
                    <a:cubicBezTo>
                      <a:pt x="21" y="51"/>
                      <a:pt x="21" y="51"/>
                      <a:pt x="22" y="51"/>
                    </a:cubicBezTo>
                    <a:cubicBezTo>
                      <a:pt x="23" y="51"/>
                      <a:pt x="23" y="52"/>
                      <a:pt x="24" y="52"/>
                    </a:cubicBezTo>
                    <a:cubicBezTo>
                      <a:pt x="24" y="52"/>
                      <a:pt x="26" y="51"/>
                      <a:pt x="30" y="51"/>
                    </a:cubicBezTo>
                    <a:cubicBezTo>
                      <a:pt x="33" y="50"/>
                      <a:pt x="36" y="50"/>
                      <a:pt x="39" y="50"/>
                    </a:cubicBezTo>
                    <a:cubicBezTo>
                      <a:pt x="40" y="49"/>
                      <a:pt x="41" y="49"/>
                      <a:pt x="43" y="48"/>
                    </a:cubicBezTo>
                    <a:cubicBezTo>
                      <a:pt x="51" y="46"/>
                      <a:pt x="57" y="42"/>
                      <a:pt x="63" y="38"/>
                    </a:cubicBezTo>
                    <a:cubicBezTo>
                      <a:pt x="70" y="33"/>
                      <a:pt x="74" y="27"/>
                      <a:pt x="76" y="21"/>
                    </a:cubicBezTo>
                    <a:cubicBezTo>
                      <a:pt x="77" y="19"/>
                      <a:pt x="77" y="18"/>
                      <a:pt x="77" y="18"/>
                    </a:cubicBezTo>
                    <a:cubicBezTo>
                      <a:pt x="77" y="16"/>
                      <a:pt x="76" y="14"/>
                      <a:pt x="75"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4"/>
              <p:cNvSpPr>
                <a:spLocks noEditPoints="1"/>
              </p:cNvSpPr>
              <p:nvPr/>
            </p:nvSpPr>
            <p:spPr bwMode="auto">
              <a:xfrm>
                <a:off x="4023232" y="6500951"/>
                <a:ext cx="196588" cy="188454"/>
              </a:xfrm>
              <a:custGeom>
                <a:avLst/>
                <a:gdLst>
                  <a:gd name="T0" fmla="*/ 10 w 61"/>
                  <a:gd name="T1" fmla="*/ 9 h 59"/>
                  <a:gd name="T2" fmla="*/ 4 w 61"/>
                  <a:gd name="T3" fmla="*/ 59 h 59"/>
                  <a:gd name="T4" fmla="*/ 2 w 61"/>
                  <a:gd name="T5" fmla="*/ 59 h 59"/>
                  <a:gd name="T6" fmla="*/ 0 w 61"/>
                  <a:gd name="T7" fmla="*/ 57 h 59"/>
                  <a:gd name="T8" fmla="*/ 1 w 61"/>
                  <a:gd name="T9" fmla="*/ 48 h 59"/>
                  <a:gd name="T10" fmla="*/ 4 w 61"/>
                  <a:gd name="T11" fmla="*/ 28 h 59"/>
                  <a:gd name="T12" fmla="*/ 5 w 61"/>
                  <a:gd name="T13" fmla="*/ 16 h 59"/>
                  <a:gd name="T14" fmla="*/ 8 w 61"/>
                  <a:gd name="T15" fmla="*/ 5 h 59"/>
                  <a:gd name="T16" fmla="*/ 10 w 61"/>
                  <a:gd name="T17" fmla="*/ 8 h 59"/>
                  <a:gd name="T18" fmla="*/ 10 w 61"/>
                  <a:gd name="T19" fmla="*/ 9 h 59"/>
                  <a:gd name="T20" fmla="*/ 61 w 61"/>
                  <a:gd name="T21" fmla="*/ 55 h 59"/>
                  <a:gd name="T22" fmla="*/ 59 w 61"/>
                  <a:gd name="T23" fmla="*/ 57 h 59"/>
                  <a:gd name="T24" fmla="*/ 56 w 61"/>
                  <a:gd name="T25" fmla="*/ 56 h 59"/>
                  <a:gd name="T26" fmla="*/ 53 w 61"/>
                  <a:gd name="T27" fmla="*/ 55 h 59"/>
                  <a:gd name="T28" fmla="*/ 47 w 61"/>
                  <a:gd name="T29" fmla="*/ 54 h 59"/>
                  <a:gd name="T30" fmla="*/ 40 w 61"/>
                  <a:gd name="T31" fmla="*/ 53 h 59"/>
                  <a:gd name="T32" fmla="*/ 26 w 61"/>
                  <a:gd name="T33" fmla="*/ 50 h 59"/>
                  <a:gd name="T34" fmla="*/ 15 w 61"/>
                  <a:gd name="T35" fmla="*/ 45 h 59"/>
                  <a:gd name="T36" fmla="*/ 8 w 61"/>
                  <a:gd name="T37" fmla="*/ 38 h 59"/>
                  <a:gd name="T38" fmla="*/ 17 w 61"/>
                  <a:gd name="T39" fmla="*/ 29 h 59"/>
                  <a:gd name="T40" fmla="*/ 29 w 61"/>
                  <a:gd name="T41" fmla="*/ 20 h 59"/>
                  <a:gd name="T42" fmla="*/ 31 w 61"/>
                  <a:gd name="T43" fmla="*/ 17 h 59"/>
                  <a:gd name="T44" fmla="*/ 37 w 61"/>
                  <a:gd name="T45" fmla="*/ 12 h 59"/>
                  <a:gd name="T46" fmla="*/ 44 w 61"/>
                  <a:gd name="T47" fmla="*/ 5 h 59"/>
                  <a:gd name="T48" fmla="*/ 52 w 61"/>
                  <a:gd name="T49" fmla="*/ 0 h 59"/>
                  <a:gd name="T50" fmla="*/ 54 w 61"/>
                  <a:gd name="T51" fmla="*/ 0 h 59"/>
                  <a:gd name="T52" fmla="*/ 54 w 61"/>
                  <a:gd name="T53" fmla="*/ 3 h 59"/>
                  <a:gd name="T54" fmla="*/ 53 w 61"/>
                  <a:gd name="T55" fmla="*/ 3 h 59"/>
                  <a:gd name="T56" fmla="*/ 48 w 61"/>
                  <a:gd name="T57" fmla="*/ 7 h 59"/>
                  <a:gd name="T58" fmla="*/ 14 w 61"/>
                  <a:gd name="T59" fmla="*/ 39 h 59"/>
                  <a:gd name="T60" fmla="*/ 34 w 61"/>
                  <a:gd name="T61" fmla="*/ 47 h 59"/>
                  <a:gd name="T62" fmla="*/ 50 w 61"/>
                  <a:gd name="T63" fmla="*/ 51 h 59"/>
                  <a:gd name="T64" fmla="*/ 57 w 61"/>
                  <a:gd name="T65" fmla="*/ 52 h 59"/>
                  <a:gd name="T66" fmla="*/ 61 w 61"/>
                  <a:gd name="T67" fmla="*/ 5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59">
                    <a:moveTo>
                      <a:pt x="10" y="9"/>
                    </a:moveTo>
                    <a:cubicBezTo>
                      <a:pt x="4" y="59"/>
                      <a:pt x="4" y="59"/>
                      <a:pt x="4" y="59"/>
                    </a:cubicBezTo>
                    <a:cubicBezTo>
                      <a:pt x="4" y="59"/>
                      <a:pt x="3" y="59"/>
                      <a:pt x="2" y="59"/>
                    </a:cubicBezTo>
                    <a:cubicBezTo>
                      <a:pt x="0" y="59"/>
                      <a:pt x="0" y="59"/>
                      <a:pt x="0" y="57"/>
                    </a:cubicBezTo>
                    <a:cubicBezTo>
                      <a:pt x="0" y="57"/>
                      <a:pt x="0" y="54"/>
                      <a:pt x="1" y="48"/>
                    </a:cubicBezTo>
                    <a:cubicBezTo>
                      <a:pt x="1" y="45"/>
                      <a:pt x="2" y="39"/>
                      <a:pt x="4" y="28"/>
                    </a:cubicBezTo>
                    <a:cubicBezTo>
                      <a:pt x="4" y="26"/>
                      <a:pt x="4" y="22"/>
                      <a:pt x="5" y="16"/>
                    </a:cubicBezTo>
                    <a:cubicBezTo>
                      <a:pt x="6" y="12"/>
                      <a:pt x="7" y="8"/>
                      <a:pt x="8" y="5"/>
                    </a:cubicBezTo>
                    <a:cubicBezTo>
                      <a:pt x="9" y="5"/>
                      <a:pt x="10" y="6"/>
                      <a:pt x="10" y="8"/>
                    </a:cubicBezTo>
                    <a:cubicBezTo>
                      <a:pt x="10" y="8"/>
                      <a:pt x="10" y="8"/>
                      <a:pt x="10" y="9"/>
                    </a:cubicBezTo>
                    <a:close/>
                    <a:moveTo>
                      <a:pt x="61" y="55"/>
                    </a:moveTo>
                    <a:cubicBezTo>
                      <a:pt x="61" y="56"/>
                      <a:pt x="60" y="57"/>
                      <a:pt x="59" y="57"/>
                    </a:cubicBezTo>
                    <a:cubicBezTo>
                      <a:pt x="59" y="57"/>
                      <a:pt x="58" y="57"/>
                      <a:pt x="56" y="56"/>
                    </a:cubicBezTo>
                    <a:cubicBezTo>
                      <a:pt x="54" y="55"/>
                      <a:pt x="53" y="55"/>
                      <a:pt x="53" y="55"/>
                    </a:cubicBezTo>
                    <a:cubicBezTo>
                      <a:pt x="51" y="54"/>
                      <a:pt x="49" y="54"/>
                      <a:pt x="47" y="54"/>
                    </a:cubicBezTo>
                    <a:cubicBezTo>
                      <a:pt x="43" y="53"/>
                      <a:pt x="41" y="53"/>
                      <a:pt x="40" y="53"/>
                    </a:cubicBezTo>
                    <a:cubicBezTo>
                      <a:pt x="36" y="52"/>
                      <a:pt x="32" y="51"/>
                      <a:pt x="26" y="50"/>
                    </a:cubicBezTo>
                    <a:cubicBezTo>
                      <a:pt x="23" y="49"/>
                      <a:pt x="20" y="48"/>
                      <a:pt x="15" y="45"/>
                    </a:cubicBezTo>
                    <a:cubicBezTo>
                      <a:pt x="10" y="42"/>
                      <a:pt x="8" y="40"/>
                      <a:pt x="8" y="38"/>
                    </a:cubicBezTo>
                    <a:cubicBezTo>
                      <a:pt x="8" y="38"/>
                      <a:pt x="11" y="35"/>
                      <a:pt x="17" y="29"/>
                    </a:cubicBezTo>
                    <a:cubicBezTo>
                      <a:pt x="24" y="23"/>
                      <a:pt x="28" y="20"/>
                      <a:pt x="29" y="20"/>
                    </a:cubicBezTo>
                    <a:cubicBezTo>
                      <a:pt x="29" y="19"/>
                      <a:pt x="30" y="18"/>
                      <a:pt x="31" y="17"/>
                    </a:cubicBezTo>
                    <a:cubicBezTo>
                      <a:pt x="31" y="17"/>
                      <a:pt x="33" y="15"/>
                      <a:pt x="37" y="12"/>
                    </a:cubicBezTo>
                    <a:cubicBezTo>
                      <a:pt x="40" y="9"/>
                      <a:pt x="42" y="7"/>
                      <a:pt x="44" y="5"/>
                    </a:cubicBezTo>
                    <a:cubicBezTo>
                      <a:pt x="47" y="2"/>
                      <a:pt x="50" y="1"/>
                      <a:pt x="52" y="0"/>
                    </a:cubicBezTo>
                    <a:cubicBezTo>
                      <a:pt x="53" y="0"/>
                      <a:pt x="53" y="0"/>
                      <a:pt x="54" y="0"/>
                    </a:cubicBezTo>
                    <a:cubicBezTo>
                      <a:pt x="54" y="3"/>
                      <a:pt x="54" y="3"/>
                      <a:pt x="54" y="3"/>
                    </a:cubicBezTo>
                    <a:cubicBezTo>
                      <a:pt x="53" y="3"/>
                      <a:pt x="53" y="3"/>
                      <a:pt x="53" y="3"/>
                    </a:cubicBezTo>
                    <a:cubicBezTo>
                      <a:pt x="51" y="4"/>
                      <a:pt x="50" y="5"/>
                      <a:pt x="48" y="7"/>
                    </a:cubicBezTo>
                    <a:cubicBezTo>
                      <a:pt x="42" y="12"/>
                      <a:pt x="30" y="22"/>
                      <a:pt x="14" y="39"/>
                    </a:cubicBezTo>
                    <a:cubicBezTo>
                      <a:pt x="19" y="42"/>
                      <a:pt x="26" y="45"/>
                      <a:pt x="34" y="47"/>
                    </a:cubicBezTo>
                    <a:cubicBezTo>
                      <a:pt x="35" y="47"/>
                      <a:pt x="40" y="48"/>
                      <a:pt x="50" y="51"/>
                    </a:cubicBezTo>
                    <a:cubicBezTo>
                      <a:pt x="52" y="51"/>
                      <a:pt x="54" y="51"/>
                      <a:pt x="57" y="52"/>
                    </a:cubicBezTo>
                    <a:cubicBezTo>
                      <a:pt x="58" y="52"/>
                      <a:pt x="59" y="53"/>
                      <a:pt x="61" y="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5"/>
              <p:cNvSpPr>
                <a:spLocks/>
              </p:cNvSpPr>
              <p:nvPr/>
            </p:nvSpPr>
            <p:spPr bwMode="auto">
              <a:xfrm>
                <a:off x="4318792" y="6618903"/>
                <a:ext cx="115242" cy="67789"/>
              </a:xfrm>
              <a:custGeom>
                <a:avLst/>
                <a:gdLst>
                  <a:gd name="T0" fmla="*/ 36 w 36"/>
                  <a:gd name="T1" fmla="*/ 17 h 21"/>
                  <a:gd name="T2" fmla="*/ 31 w 36"/>
                  <a:gd name="T3" fmla="*/ 19 h 21"/>
                  <a:gd name="T4" fmla="*/ 21 w 36"/>
                  <a:gd name="T5" fmla="*/ 20 h 21"/>
                  <a:gd name="T6" fmla="*/ 15 w 36"/>
                  <a:gd name="T7" fmla="*/ 21 h 21"/>
                  <a:gd name="T8" fmla="*/ 6 w 36"/>
                  <a:gd name="T9" fmla="*/ 19 h 21"/>
                  <a:gd name="T10" fmla="*/ 0 w 36"/>
                  <a:gd name="T11" fmla="*/ 13 h 21"/>
                  <a:gd name="T12" fmla="*/ 6 w 36"/>
                  <a:gd name="T13" fmla="*/ 5 h 21"/>
                  <a:gd name="T14" fmla="*/ 18 w 36"/>
                  <a:gd name="T15" fmla="*/ 0 h 21"/>
                  <a:gd name="T16" fmla="*/ 23 w 36"/>
                  <a:gd name="T17" fmla="*/ 1 h 21"/>
                  <a:gd name="T18" fmla="*/ 23 w 36"/>
                  <a:gd name="T19" fmla="*/ 1 h 21"/>
                  <a:gd name="T20" fmla="*/ 22 w 36"/>
                  <a:gd name="T21" fmla="*/ 1 h 21"/>
                  <a:gd name="T22" fmla="*/ 22 w 36"/>
                  <a:gd name="T23" fmla="*/ 3 h 21"/>
                  <a:gd name="T24" fmla="*/ 12 w 36"/>
                  <a:gd name="T25" fmla="*/ 7 h 21"/>
                  <a:gd name="T26" fmla="*/ 5 w 36"/>
                  <a:gd name="T27" fmla="*/ 12 h 21"/>
                  <a:gd name="T28" fmla="*/ 14 w 36"/>
                  <a:gd name="T29" fmla="*/ 17 h 21"/>
                  <a:gd name="T30" fmla="*/ 16 w 36"/>
                  <a:gd name="T31" fmla="*/ 17 h 21"/>
                  <a:gd name="T32" fmla="*/ 16 w 36"/>
                  <a:gd name="T33" fmla="*/ 17 h 21"/>
                  <a:gd name="T34" fmla="*/ 35 w 36"/>
                  <a:gd name="T35" fmla="*/ 14 h 21"/>
                  <a:gd name="T36" fmla="*/ 36 w 36"/>
                  <a:gd name="T37" fmla="*/ 15 h 21"/>
                  <a:gd name="T38" fmla="*/ 36 w 36"/>
                  <a:gd name="T39"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21">
                    <a:moveTo>
                      <a:pt x="36" y="17"/>
                    </a:moveTo>
                    <a:cubicBezTo>
                      <a:pt x="34" y="18"/>
                      <a:pt x="33" y="18"/>
                      <a:pt x="31" y="19"/>
                    </a:cubicBezTo>
                    <a:cubicBezTo>
                      <a:pt x="29" y="19"/>
                      <a:pt x="25" y="20"/>
                      <a:pt x="21" y="20"/>
                    </a:cubicBezTo>
                    <a:cubicBezTo>
                      <a:pt x="18" y="21"/>
                      <a:pt x="16" y="21"/>
                      <a:pt x="15" y="21"/>
                    </a:cubicBezTo>
                    <a:cubicBezTo>
                      <a:pt x="12" y="21"/>
                      <a:pt x="9" y="21"/>
                      <a:pt x="6" y="19"/>
                    </a:cubicBezTo>
                    <a:cubicBezTo>
                      <a:pt x="2" y="18"/>
                      <a:pt x="0" y="16"/>
                      <a:pt x="0" y="13"/>
                    </a:cubicBezTo>
                    <a:cubicBezTo>
                      <a:pt x="0" y="10"/>
                      <a:pt x="2" y="7"/>
                      <a:pt x="6" y="5"/>
                    </a:cubicBezTo>
                    <a:cubicBezTo>
                      <a:pt x="12" y="2"/>
                      <a:pt x="16" y="0"/>
                      <a:pt x="18" y="0"/>
                    </a:cubicBezTo>
                    <a:cubicBezTo>
                      <a:pt x="23" y="1"/>
                      <a:pt x="23" y="1"/>
                      <a:pt x="23" y="1"/>
                    </a:cubicBezTo>
                    <a:cubicBezTo>
                      <a:pt x="23" y="1"/>
                      <a:pt x="23" y="1"/>
                      <a:pt x="23" y="1"/>
                    </a:cubicBezTo>
                    <a:cubicBezTo>
                      <a:pt x="22" y="1"/>
                      <a:pt x="22" y="1"/>
                      <a:pt x="22" y="1"/>
                    </a:cubicBezTo>
                    <a:cubicBezTo>
                      <a:pt x="22" y="2"/>
                      <a:pt x="22" y="3"/>
                      <a:pt x="22" y="3"/>
                    </a:cubicBezTo>
                    <a:cubicBezTo>
                      <a:pt x="19" y="4"/>
                      <a:pt x="16" y="5"/>
                      <a:pt x="12" y="7"/>
                    </a:cubicBezTo>
                    <a:cubicBezTo>
                      <a:pt x="8" y="9"/>
                      <a:pt x="5" y="11"/>
                      <a:pt x="5" y="12"/>
                    </a:cubicBezTo>
                    <a:cubicBezTo>
                      <a:pt x="5" y="15"/>
                      <a:pt x="8" y="16"/>
                      <a:pt x="14" y="17"/>
                    </a:cubicBezTo>
                    <a:cubicBezTo>
                      <a:pt x="15" y="17"/>
                      <a:pt x="16" y="17"/>
                      <a:pt x="16" y="17"/>
                    </a:cubicBezTo>
                    <a:cubicBezTo>
                      <a:pt x="16" y="17"/>
                      <a:pt x="16" y="17"/>
                      <a:pt x="16" y="17"/>
                    </a:cubicBezTo>
                    <a:cubicBezTo>
                      <a:pt x="35" y="14"/>
                      <a:pt x="35" y="14"/>
                      <a:pt x="35" y="14"/>
                    </a:cubicBezTo>
                    <a:cubicBezTo>
                      <a:pt x="36" y="15"/>
                      <a:pt x="36" y="15"/>
                      <a:pt x="36" y="15"/>
                    </a:cubicBezTo>
                    <a:lnTo>
                      <a:pt x="36"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6"/>
              <p:cNvSpPr>
                <a:spLocks noEditPoints="1"/>
              </p:cNvSpPr>
              <p:nvPr/>
            </p:nvSpPr>
            <p:spPr bwMode="auto">
              <a:xfrm>
                <a:off x="4443524" y="6606702"/>
                <a:ext cx="131511" cy="86770"/>
              </a:xfrm>
              <a:custGeom>
                <a:avLst/>
                <a:gdLst>
                  <a:gd name="T0" fmla="*/ 41 w 41"/>
                  <a:gd name="T1" fmla="*/ 12 h 27"/>
                  <a:gd name="T2" fmla="*/ 40 w 41"/>
                  <a:gd name="T3" fmla="*/ 19 h 27"/>
                  <a:gd name="T4" fmla="*/ 29 w 41"/>
                  <a:gd name="T5" fmla="*/ 24 h 27"/>
                  <a:gd name="T6" fmla="*/ 16 w 41"/>
                  <a:gd name="T7" fmla="*/ 27 h 27"/>
                  <a:gd name="T8" fmla="*/ 6 w 41"/>
                  <a:gd name="T9" fmla="*/ 24 h 27"/>
                  <a:gd name="T10" fmla="*/ 0 w 41"/>
                  <a:gd name="T11" fmla="*/ 17 h 27"/>
                  <a:gd name="T12" fmla="*/ 3 w 41"/>
                  <a:gd name="T13" fmla="*/ 13 h 27"/>
                  <a:gd name="T14" fmla="*/ 9 w 41"/>
                  <a:gd name="T15" fmla="*/ 7 h 27"/>
                  <a:gd name="T16" fmla="*/ 19 w 41"/>
                  <a:gd name="T17" fmla="*/ 2 h 27"/>
                  <a:gd name="T18" fmla="*/ 30 w 41"/>
                  <a:gd name="T19" fmla="*/ 0 h 27"/>
                  <a:gd name="T20" fmla="*/ 34 w 41"/>
                  <a:gd name="T21" fmla="*/ 2 h 27"/>
                  <a:gd name="T22" fmla="*/ 38 w 41"/>
                  <a:gd name="T23" fmla="*/ 4 h 27"/>
                  <a:gd name="T24" fmla="*/ 40 w 41"/>
                  <a:gd name="T25" fmla="*/ 8 h 27"/>
                  <a:gd name="T26" fmla="*/ 41 w 41"/>
                  <a:gd name="T27" fmla="*/ 12 h 27"/>
                  <a:gd name="T28" fmla="*/ 38 w 41"/>
                  <a:gd name="T29" fmla="*/ 12 h 27"/>
                  <a:gd name="T30" fmla="*/ 34 w 41"/>
                  <a:gd name="T31" fmla="*/ 7 h 27"/>
                  <a:gd name="T32" fmla="*/ 28 w 41"/>
                  <a:gd name="T33" fmla="*/ 5 h 27"/>
                  <a:gd name="T34" fmla="*/ 20 w 41"/>
                  <a:gd name="T35" fmla="*/ 6 h 27"/>
                  <a:gd name="T36" fmla="*/ 14 w 41"/>
                  <a:gd name="T37" fmla="*/ 9 h 27"/>
                  <a:gd name="T38" fmla="*/ 5 w 41"/>
                  <a:gd name="T39" fmla="*/ 17 h 27"/>
                  <a:gd name="T40" fmla="*/ 10 w 41"/>
                  <a:gd name="T41" fmla="*/ 21 h 27"/>
                  <a:gd name="T42" fmla="*/ 17 w 41"/>
                  <a:gd name="T43" fmla="*/ 22 h 27"/>
                  <a:gd name="T44" fmla="*/ 27 w 41"/>
                  <a:gd name="T45" fmla="*/ 21 h 27"/>
                  <a:gd name="T46" fmla="*/ 36 w 41"/>
                  <a:gd name="T47" fmla="*/ 16 h 27"/>
                  <a:gd name="T48" fmla="*/ 38 w 41"/>
                  <a:gd name="T49"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27">
                    <a:moveTo>
                      <a:pt x="41" y="12"/>
                    </a:moveTo>
                    <a:cubicBezTo>
                      <a:pt x="41" y="15"/>
                      <a:pt x="41" y="17"/>
                      <a:pt x="40" y="19"/>
                    </a:cubicBezTo>
                    <a:cubicBezTo>
                      <a:pt x="39" y="21"/>
                      <a:pt x="35" y="23"/>
                      <a:pt x="29" y="24"/>
                    </a:cubicBezTo>
                    <a:cubicBezTo>
                      <a:pt x="23" y="26"/>
                      <a:pt x="19" y="27"/>
                      <a:pt x="16" y="27"/>
                    </a:cubicBezTo>
                    <a:cubicBezTo>
                      <a:pt x="13" y="27"/>
                      <a:pt x="10" y="26"/>
                      <a:pt x="6" y="24"/>
                    </a:cubicBezTo>
                    <a:cubicBezTo>
                      <a:pt x="2" y="22"/>
                      <a:pt x="0" y="20"/>
                      <a:pt x="0" y="17"/>
                    </a:cubicBezTo>
                    <a:cubicBezTo>
                      <a:pt x="0" y="15"/>
                      <a:pt x="1" y="14"/>
                      <a:pt x="3" y="13"/>
                    </a:cubicBezTo>
                    <a:cubicBezTo>
                      <a:pt x="4" y="12"/>
                      <a:pt x="6" y="10"/>
                      <a:pt x="9" y="7"/>
                    </a:cubicBezTo>
                    <a:cubicBezTo>
                      <a:pt x="11" y="5"/>
                      <a:pt x="14" y="3"/>
                      <a:pt x="19" y="2"/>
                    </a:cubicBezTo>
                    <a:cubicBezTo>
                      <a:pt x="23" y="1"/>
                      <a:pt x="26" y="0"/>
                      <a:pt x="30" y="0"/>
                    </a:cubicBezTo>
                    <a:cubicBezTo>
                      <a:pt x="31" y="0"/>
                      <a:pt x="32" y="1"/>
                      <a:pt x="34" y="2"/>
                    </a:cubicBezTo>
                    <a:cubicBezTo>
                      <a:pt x="36" y="2"/>
                      <a:pt x="37" y="3"/>
                      <a:pt x="38" y="4"/>
                    </a:cubicBezTo>
                    <a:cubicBezTo>
                      <a:pt x="39" y="5"/>
                      <a:pt x="39" y="6"/>
                      <a:pt x="40" y="8"/>
                    </a:cubicBezTo>
                    <a:cubicBezTo>
                      <a:pt x="41" y="10"/>
                      <a:pt x="41" y="12"/>
                      <a:pt x="41" y="12"/>
                    </a:cubicBezTo>
                    <a:close/>
                    <a:moveTo>
                      <a:pt x="38" y="12"/>
                    </a:moveTo>
                    <a:cubicBezTo>
                      <a:pt x="38" y="10"/>
                      <a:pt x="37" y="9"/>
                      <a:pt x="34" y="7"/>
                    </a:cubicBezTo>
                    <a:cubicBezTo>
                      <a:pt x="32" y="5"/>
                      <a:pt x="30" y="5"/>
                      <a:pt x="28" y="5"/>
                    </a:cubicBezTo>
                    <a:cubicBezTo>
                      <a:pt x="28" y="5"/>
                      <a:pt x="25" y="5"/>
                      <a:pt x="20" y="6"/>
                    </a:cubicBezTo>
                    <a:cubicBezTo>
                      <a:pt x="18" y="7"/>
                      <a:pt x="16" y="7"/>
                      <a:pt x="14" y="9"/>
                    </a:cubicBezTo>
                    <a:cubicBezTo>
                      <a:pt x="8" y="13"/>
                      <a:pt x="5" y="16"/>
                      <a:pt x="5" y="17"/>
                    </a:cubicBezTo>
                    <a:cubicBezTo>
                      <a:pt x="5" y="19"/>
                      <a:pt x="7" y="20"/>
                      <a:pt x="10" y="21"/>
                    </a:cubicBezTo>
                    <a:cubicBezTo>
                      <a:pt x="13" y="22"/>
                      <a:pt x="15" y="22"/>
                      <a:pt x="17" y="22"/>
                    </a:cubicBezTo>
                    <a:cubicBezTo>
                      <a:pt x="19" y="22"/>
                      <a:pt x="23" y="22"/>
                      <a:pt x="27" y="21"/>
                    </a:cubicBezTo>
                    <a:cubicBezTo>
                      <a:pt x="32" y="20"/>
                      <a:pt x="35" y="18"/>
                      <a:pt x="36" y="16"/>
                    </a:cubicBezTo>
                    <a:cubicBezTo>
                      <a:pt x="37" y="16"/>
                      <a:pt x="38" y="14"/>
                      <a:pt x="38"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7"/>
              <p:cNvSpPr>
                <a:spLocks/>
              </p:cNvSpPr>
              <p:nvPr/>
            </p:nvSpPr>
            <p:spPr bwMode="auto">
              <a:xfrm>
                <a:off x="4591304" y="6468412"/>
                <a:ext cx="141001" cy="220992"/>
              </a:xfrm>
              <a:custGeom>
                <a:avLst/>
                <a:gdLst>
                  <a:gd name="T0" fmla="*/ 44 w 44"/>
                  <a:gd name="T1" fmla="*/ 47 h 69"/>
                  <a:gd name="T2" fmla="*/ 29 w 44"/>
                  <a:gd name="T3" fmla="*/ 52 h 69"/>
                  <a:gd name="T4" fmla="*/ 17 w 44"/>
                  <a:gd name="T5" fmla="*/ 56 h 69"/>
                  <a:gd name="T6" fmla="*/ 6 w 44"/>
                  <a:gd name="T7" fmla="*/ 62 h 69"/>
                  <a:gd name="T8" fmla="*/ 7 w 44"/>
                  <a:gd name="T9" fmla="*/ 63 h 69"/>
                  <a:gd name="T10" fmla="*/ 15 w 44"/>
                  <a:gd name="T11" fmla="*/ 64 h 69"/>
                  <a:gd name="T12" fmla="*/ 25 w 44"/>
                  <a:gd name="T13" fmla="*/ 63 h 69"/>
                  <a:gd name="T14" fmla="*/ 44 w 44"/>
                  <a:gd name="T15" fmla="*/ 58 h 69"/>
                  <a:gd name="T16" fmla="*/ 42 w 44"/>
                  <a:gd name="T17" fmla="*/ 61 h 69"/>
                  <a:gd name="T18" fmla="*/ 30 w 44"/>
                  <a:gd name="T19" fmla="*/ 65 h 69"/>
                  <a:gd name="T20" fmla="*/ 19 w 44"/>
                  <a:gd name="T21" fmla="*/ 68 h 69"/>
                  <a:gd name="T22" fmla="*/ 15 w 44"/>
                  <a:gd name="T23" fmla="*/ 68 h 69"/>
                  <a:gd name="T24" fmla="*/ 12 w 44"/>
                  <a:gd name="T25" fmla="*/ 69 h 69"/>
                  <a:gd name="T26" fmla="*/ 5 w 44"/>
                  <a:gd name="T27" fmla="*/ 67 h 69"/>
                  <a:gd name="T28" fmla="*/ 0 w 44"/>
                  <a:gd name="T29" fmla="*/ 63 h 69"/>
                  <a:gd name="T30" fmla="*/ 2 w 44"/>
                  <a:gd name="T31" fmla="*/ 58 h 69"/>
                  <a:gd name="T32" fmla="*/ 7 w 44"/>
                  <a:gd name="T33" fmla="*/ 56 h 69"/>
                  <a:gd name="T34" fmla="*/ 22 w 44"/>
                  <a:gd name="T35" fmla="*/ 51 h 69"/>
                  <a:gd name="T36" fmla="*/ 27 w 44"/>
                  <a:gd name="T37" fmla="*/ 49 h 69"/>
                  <a:gd name="T38" fmla="*/ 32 w 44"/>
                  <a:gd name="T39" fmla="*/ 47 h 69"/>
                  <a:gd name="T40" fmla="*/ 37 w 44"/>
                  <a:gd name="T41" fmla="*/ 46 h 69"/>
                  <a:gd name="T42" fmla="*/ 40 w 44"/>
                  <a:gd name="T43" fmla="*/ 44 h 69"/>
                  <a:gd name="T44" fmla="*/ 39 w 44"/>
                  <a:gd name="T45" fmla="*/ 12 h 69"/>
                  <a:gd name="T46" fmla="*/ 41 w 44"/>
                  <a:gd name="T47" fmla="*/ 0 h 69"/>
                  <a:gd name="T48" fmla="*/ 43 w 44"/>
                  <a:gd name="T49" fmla="*/ 1 h 69"/>
                  <a:gd name="T50" fmla="*/ 44 w 44"/>
                  <a:gd name="T51" fmla="*/ 5 h 69"/>
                  <a:gd name="T52" fmla="*/ 44 w 44"/>
                  <a:gd name="T53" fmla="*/ 4 h 69"/>
                  <a:gd name="T54" fmla="*/ 44 w 44"/>
                  <a:gd name="T55" fmla="*/ 13 h 69"/>
                  <a:gd name="T56" fmla="*/ 44 w 44"/>
                  <a:gd name="T57" fmla="*/ 38 h 69"/>
                  <a:gd name="T58" fmla="*/ 44 w 44"/>
                  <a:gd name="T59" fmla="*/ 4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69">
                    <a:moveTo>
                      <a:pt x="44" y="47"/>
                    </a:moveTo>
                    <a:cubicBezTo>
                      <a:pt x="41" y="48"/>
                      <a:pt x="36" y="50"/>
                      <a:pt x="29" y="52"/>
                    </a:cubicBezTo>
                    <a:cubicBezTo>
                      <a:pt x="22" y="55"/>
                      <a:pt x="18" y="56"/>
                      <a:pt x="17" y="56"/>
                    </a:cubicBezTo>
                    <a:cubicBezTo>
                      <a:pt x="11" y="59"/>
                      <a:pt x="8" y="60"/>
                      <a:pt x="6" y="62"/>
                    </a:cubicBezTo>
                    <a:cubicBezTo>
                      <a:pt x="6" y="63"/>
                      <a:pt x="7" y="63"/>
                      <a:pt x="7" y="63"/>
                    </a:cubicBezTo>
                    <a:cubicBezTo>
                      <a:pt x="9" y="64"/>
                      <a:pt x="11" y="64"/>
                      <a:pt x="15" y="64"/>
                    </a:cubicBezTo>
                    <a:cubicBezTo>
                      <a:pt x="17" y="64"/>
                      <a:pt x="20" y="64"/>
                      <a:pt x="25" y="63"/>
                    </a:cubicBezTo>
                    <a:cubicBezTo>
                      <a:pt x="32" y="61"/>
                      <a:pt x="38" y="60"/>
                      <a:pt x="44" y="58"/>
                    </a:cubicBezTo>
                    <a:cubicBezTo>
                      <a:pt x="43" y="60"/>
                      <a:pt x="43" y="61"/>
                      <a:pt x="42" y="61"/>
                    </a:cubicBezTo>
                    <a:cubicBezTo>
                      <a:pt x="41" y="62"/>
                      <a:pt x="37" y="63"/>
                      <a:pt x="30" y="65"/>
                    </a:cubicBezTo>
                    <a:cubicBezTo>
                      <a:pt x="24" y="67"/>
                      <a:pt x="20" y="68"/>
                      <a:pt x="19" y="68"/>
                    </a:cubicBezTo>
                    <a:cubicBezTo>
                      <a:pt x="18" y="68"/>
                      <a:pt x="17" y="68"/>
                      <a:pt x="15" y="68"/>
                    </a:cubicBezTo>
                    <a:cubicBezTo>
                      <a:pt x="13" y="69"/>
                      <a:pt x="12" y="69"/>
                      <a:pt x="12" y="69"/>
                    </a:cubicBezTo>
                    <a:cubicBezTo>
                      <a:pt x="10" y="69"/>
                      <a:pt x="7" y="68"/>
                      <a:pt x="5" y="67"/>
                    </a:cubicBezTo>
                    <a:cubicBezTo>
                      <a:pt x="2" y="66"/>
                      <a:pt x="0" y="65"/>
                      <a:pt x="0" y="63"/>
                    </a:cubicBezTo>
                    <a:cubicBezTo>
                      <a:pt x="0" y="61"/>
                      <a:pt x="1" y="59"/>
                      <a:pt x="2" y="58"/>
                    </a:cubicBezTo>
                    <a:cubicBezTo>
                      <a:pt x="3" y="58"/>
                      <a:pt x="4" y="58"/>
                      <a:pt x="7" y="56"/>
                    </a:cubicBezTo>
                    <a:cubicBezTo>
                      <a:pt x="13" y="54"/>
                      <a:pt x="18" y="52"/>
                      <a:pt x="22" y="51"/>
                    </a:cubicBezTo>
                    <a:cubicBezTo>
                      <a:pt x="23" y="51"/>
                      <a:pt x="25" y="50"/>
                      <a:pt x="27" y="49"/>
                    </a:cubicBezTo>
                    <a:cubicBezTo>
                      <a:pt x="30" y="48"/>
                      <a:pt x="31" y="47"/>
                      <a:pt x="32" y="47"/>
                    </a:cubicBezTo>
                    <a:cubicBezTo>
                      <a:pt x="37" y="46"/>
                      <a:pt x="37" y="46"/>
                      <a:pt x="37" y="46"/>
                    </a:cubicBezTo>
                    <a:cubicBezTo>
                      <a:pt x="38" y="46"/>
                      <a:pt x="39" y="45"/>
                      <a:pt x="40" y="44"/>
                    </a:cubicBezTo>
                    <a:cubicBezTo>
                      <a:pt x="40" y="35"/>
                      <a:pt x="39" y="24"/>
                      <a:pt x="39" y="12"/>
                    </a:cubicBezTo>
                    <a:cubicBezTo>
                      <a:pt x="39" y="4"/>
                      <a:pt x="40" y="0"/>
                      <a:pt x="41" y="0"/>
                    </a:cubicBezTo>
                    <a:cubicBezTo>
                      <a:pt x="42" y="0"/>
                      <a:pt x="43" y="1"/>
                      <a:pt x="43" y="1"/>
                    </a:cubicBezTo>
                    <a:cubicBezTo>
                      <a:pt x="43" y="2"/>
                      <a:pt x="44" y="3"/>
                      <a:pt x="44" y="5"/>
                    </a:cubicBezTo>
                    <a:cubicBezTo>
                      <a:pt x="44" y="4"/>
                      <a:pt x="44" y="4"/>
                      <a:pt x="44" y="4"/>
                    </a:cubicBezTo>
                    <a:cubicBezTo>
                      <a:pt x="44" y="4"/>
                      <a:pt x="44" y="7"/>
                      <a:pt x="44" y="13"/>
                    </a:cubicBezTo>
                    <a:cubicBezTo>
                      <a:pt x="44" y="38"/>
                      <a:pt x="44" y="38"/>
                      <a:pt x="44" y="38"/>
                    </a:cubicBezTo>
                    <a:cubicBezTo>
                      <a:pt x="44" y="41"/>
                      <a:pt x="44" y="44"/>
                      <a:pt x="44" y="4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8"/>
              <p:cNvSpPr>
                <a:spLocks noEditPoints="1"/>
              </p:cNvSpPr>
              <p:nvPr/>
            </p:nvSpPr>
            <p:spPr bwMode="auto">
              <a:xfrm>
                <a:off x="4748574" y="6616192"/>
                <a:ext cx="115242" cy="73212"/>
              </a:xfrm>
              <a:custGeom>
                <a:avLst/>
                <a:gdLst>
                  <a:gd name="T0" fmla="*/ 36 w 36"/>
                  <a:gd name="T1" fmla="*/ 21 h 23"/>
                  <a:gd name="T2" fmla="*/ 33 w 36"/>
                  <a:gd name="T3" fmla="*/ 23 h 23"/>
                  <a:gd name="T4" fmla="*/ 19 w 36"/>
                  <a:gd name="T5" fmla="*/ 23 h 23"/>
                  <a:gd name="T6" fmla="*/ 9 w 36"/>
                  <a:gd name="T7" fmla="*/ 21 h 23"/>
                  <a:gd name="T8" fmla="*/ 1 w 36"/>
                  <a:gd name="T9" fmla="*/ 17 h 23"/>
                  <a:gd name="T10" fmla="*/ 0 w 36"/>
                  <a:gd name="T11" fmla="*/ 11 h 23"/>
                  <a:gd name="T12" fmla="*/ 5 w 36"/>
                  <a:gd name="T13" fmla="*/ 2 h 23"/>
                  <a:gd name="T14" fmla="*/ 15 w 36"/>
                  <a:gd name="T15" fmla="*/ 0 h 23"/>
                  <a:gd name="T16" fmla="*/ 23 w 36"/>
                  <a:gd name="T17" fmla="*/ 2 h 23"/>
                  <a:gd name="T18" fmla="*/ 26 w 36"/>
                  <a:gd name="T19" fmla="*/ 8 h 23"/>
                  <a:gd name="T20" fmla="*/ 18 w 36"/>
                  <a:gd name="T21" fmla="*/ 12 h 23"/>
                  <a:gd name="T22" fmla="*/ 10 w 36"/>
                  <a:gd name="T23" fmla="*/ 15 h 23"/>
                  <a:gd name="T24" fmla="*/ 9 w 36"/>
                  <a:gd name="T25" fmla="*/ 15 h 23"/>
                  <a:gd name="T26" fmla="*/ 8 w 36"/>
                  <a:gd name="T27" fmla="*/ 16 h 23"/>
                  <a:gd name="T28" fmla="*/ 13 w 36"/>
                  <a:gd name="T29" fmla="*/ 17 h 23"/>
                  <a:gd name="T30" fmla="*/ 18 w 36"/>
                  <a:gd name="T31" fmla="*/ 18 h 23"/>
                  <a:gd name="T32" fmla="*/ 30 w 36"/>
                  <a:gd name="T33" fmla="*/ 18 h 23"/>
                  <a:gd name="T34" fmla="*/ 34 w 36"/>
                  <a:gd name="T35" fmla="*/ 19 h 23"/>
                  <a:gd name="T36" fmla="*/ 36 w 36"/>
                  <a:gd name="T37" fmla="*/ 21 h 23"/>
                  <a:gd name="T38" fmla="*/ 21 w 36"/>
                  <a:gd name="T39" fmla="*/ 6 h 23"/>
                  <a:gd name="T40" fmla="*/ 14 w 36"/>
                  <a:gd name="T41" fmla="*/ 4 h 23"/>
                  <a:gd name="T42" fmla="*/ 8 w 36"/>
                  <a:gd name="T43" fmla="*/ 5 h 23"/>
                  <a:gd name="T44" fmla="*/ 5 w 36"/>
                  <a:gd name="T45" fmla="*/ 10 h 23"/>
                  <a:gd name="T46" fmla="*/ 5 w 36"/>
                  <a:gd name="T47" fmla="*/ 11 h 23"/>
                  <a:gd name="T48" fmla="*/ 8 w 36"/>
                  <a:gd name="T49" fmla="*/ 11 h 23"/>
                  <a:gd name="T50" fmla="*/ 14 w 36"/>
                  <a:gd name="T51" fmla="*/ 9 h 23"/>
                  <a:gd name="T52" fmla="*/ 21 w 36"/>
                  <a:gd name="T5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23">
                    <a:moveTo>
                      <a:pt x="36" y="21"/>
                    </a:moveTo>
                    <a:cubicBezTo>
                      <a:pt x="35" y="22"/>
                      <a:pt x="34" y="23"/>
                      <a:pt x="33" y="23"/>
                    </a:cubicBezTo>
                    <a:cubicBezTo>
                      <a:pt x="19" y="23"/>
                      <a:pt x="19" y="23"/>
                      <a:pt x="19" y="23"/>
                    </a:cubicBezTo>
                    <a:cubicBezTo>
                      <a:pt x="16" y="23"/>
                      <a:pt x="13" y="22"/>
                      <a:pt x="9" y="21"/>
                    </a:cubicBezTo>
                    <a:cubicBezTo>
                      <a:pt x="4" y="20"/>
                      <a:pt x="2" y="19"/>
                      <a:pt x="1" y="17"/>
                    </a:cubicBezTo>
                    <a:cubicBezTo>
                      <a:pt x="0" y="15"/>
                      <a:pt x="0" y="13"/>
                      <a:pt x="0" y="11"/>
                    </a:cubicBezTo>
                    <a:cubicBezTo>
                      <a:pt x="0" y="7"/>
                      <a:pt x="1" y="4"/>
                      <a:pt x="5" y="2"/>
                    </a:cubicBezTo>
                    <a:cubicBezTo>
                      <a:pt x="7" y="1"/>
                      <a:pt x="11" y="0"/>
                      <a:pt x="15" y="0"/>
                    </a:cubicBezTo>
                    <a:cubicBezTo>
                      <a:pt x="18" y="0"/>
                      <a:pt x="21" y="1"/>
                      <a:pt x="23" y="2"/>
                    </a:cubicBezTo>
                    <a:cubicBezTo>
                      <a:pt x="25" y="3"/>
                      <a:pt x="26" y="5"/>
                      <a:pt x="26" y="8"/>
                    </a:cubicBezTo>
                    <a:cubicBezTo>
                      <a:pt x="26" y="9"/>
                      <a:pt x="23" y="11"/>
                      <a:pt x="18" y="12"/>
                    </a:cubicBezTo>
                    <a:cubicBezTo>
                      <a:pt x="15" y="14"/>
                      <a:pt x="12" y="15"/>
                      <a:pt x="10" y="15"/>
                    </a:cubicBezTo>
                    <a:cubicBezTo>
                      <a:pt x="10" y="15"/>
                      <a:pt x="9" y="15"/>
                      <a:pt x="9" y="15"/>
                    </a:cubicBezTo>
                    <a:cubicBezTo>
                      <a:pt x="9" y="15"/>
                      <a:pt x="9" y="15"/>
                      <a:pt x="8" y="16"/>
                    </a:cubicBezTo>
                    <a:cubicBezTo>
                      <a:pt x="9" y="16"/>
                      <a:pt x="10" y="17"/>
                      <a:pt x="13" y="17"/>
                    </a:cubicBezTo>
                    <a:cubicBezTo>
                      <a:pt x="15" y="18"/>
                      <a:pt x="17" y="18"/>
                      <a:pt x="18" y="18"/>
                    </a:cubicBezTo>
                    <a:cubicBezTo>
                      <a:pt x="30" y="18"/>
                      <a:pt x="30" y="18"/>
                      <a:pt x="30" y="18"/>
                    </a:cubicBezTo>
                    <a:cubicBezTo>
                      <a:pt x="30" y="18"/>
                      <a:pt x="31" y="19"/>
                      <a:pt x="34" y="19"/>
                    </a:cubicBezTo>
                    <a:cubicBezTo>
                      <a:pt x="35" y="20"/>
                      <a:pt x="36" y="20"/>
                      <a:pt x="36" y="21"/>
                    </a:cubicBezTo>
                    <a:close/>
                    <a:moveTo>
                      <a:pt x="21" y="6"/>
                    </a:moveTo>
                    <a:cubicBezTo>
                      <a:pt x="19" y="5"/>
                      <a:pt x="17" y="4"/>
                      <a:pt x="14" y="4"/>
                    </a:cubicBezTo>
                    <a:cubicBezTo>
                      <a:pt x="12" y="4"/>
                      <a:pt x="10" y="5"/>
                      <a:pt x="8" y="5"/>
                    </a:cubicBezTo>
                    <a:cubicBezTo>
                      <a:pt x="6" y="6"/>
                      <a:pt x="5" y="8"/>
                      <a:pt x="5" y="10"/>
                    </a:cubicBezTo>
                    <a:cubicBezTo>
                      <a:pt x="5" y="10"/>
                      <a:pt x="5" y="11"/>
                      <a:pt x="5" y="11"/>
                    </a:cubicBezTo>
                    <a:cubicBezTo>
                      <a:pt x="8" y="11"/>
                      <a:pt x="8" y="11"/>
                      <a:pt x="8" y="11"/>
                    </a:cubicBezTo>
                    <a:cubicBezTo>
                      <a:pt x="8" y="11"/>
                      <a:pt x="11" y="11"/>
                      <a:pt x="14" y="9"/>
                    </a:cubicBezTo>
                    <a:cubicBezTo>
                      <a:pt x="18" y="8"/>
                      <a:pt x="20" y="7"/>
                      <a:pt x="2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6"/>
            <p:cNvGrpSpPr/>
            <p:nvPr/>
          </p:nvGrpSpPr>
          <p:grpSpPr>
            <a:xfrm>
              <a:off x="3963601" y="1460309"/>
              <a:ext cx="694114" cy="293920"/>
              <a:chOff x="4027300" y="1487282"/>
              <a:chExt cx="566715" cy="239973"/>
            </a:xfrm>
          </p:grpSpPr>
          <p:sp>
            <p:nvSpPr>
              <p:cNvPr id="52" name="Freeform 49"/>
              <p:cNvSpPr>
                <a:spLocks noEditPoints="1"/>
              </p:cNvSpPr>
              <p:nvPr/>
            </p:nvSpPr>
            <p:spPr bwMode="auto">
              <a:xfrm>
                <a:off x="4027300" y="1494061"/>
                <a:ext cx="176251" cy="227771"/>
              </a:xfrm>
              <a:custGeom>
                <a:avLst/>
                <a:gdLst>
                  <a:gd name="T0" fmla="*/ 55 w 55"/>
                  <a:gd name="T1" fmla="*/ 10 h 71"/>
                  <a:gd name="T2" fmla="*/ 50 w 55"/>
                  <a:gd name="T3" fmla="*/ 22 h 71"/>
                  <a:gd name="T4" fmla="*/ 39 w 55"/>
                  <a:gd name="T5" fmla="*/ 30 h 71"/>
                  <a:gd name="T6" fmla="*/ 29 w 55"/>
                  <a:gd name="T7" fmla="*/ 35 h 71"/>
                  <a:gd name="T8" fmla="*/ 27 w 55"/>
                  <a:gd name="T9" fmla="*/ 35 h 71"/>
                  <a:gd name="T10" fmla="*/ 20 w 55"/>
                  <a:gd name="T11" fmla="*/ 40 h 71"/>
                  <a:gd name="T12" fmla="*/ 18 w 55"/>
                  <a:gd name="T13" fmla="*/ 43 h 71"/>
                  <a:gd name="T14" fmla="*/ 11 w 55"/>
                  <a:gd name="T15" fmla="*/ 55 h 71"/>
                  <a:gd name="T16" fmla="*/ 9 w 55"/>
                  <a:gd name="T17" fmla="*/ 52 h 71"/>
                  <a:gd name="T18" fmla="*/ 9 w 55"/>
                  <a:gd name="T19" fmla="*/ 47 h 71"/>
                  <a:gd name="T20" fmla="*/ 11 w 55"/>
                  <a:gd name="T21" fmla="*/ 42 h 71"/>
                  <a:gd name="T22" fmla="*/ 17 w 55"/>
                  <a:gd name="T23" fmla="*/ 35 h 71"/>
                  <a:gd name="T24" fmla="*/ 25 w 55"/>
                  <a:gd name="T25" fmla="*/ 31 h 71"/>
                  <a:gd name="T26" fmla="*/ 50 w 55"/>
                  <a:gd name="T27" fmla="*/ 10 h 71"/>
                  <a:gd name="T28" fmla="*/ 44 w 55"/>
                  <a:gd name="T29" fmla="*/ 5 h 71"/>
                  <a:gd name="T30" fmla="*/ 22 w 55"/>
                  <a:gd name="T31" fmla="*/ 8 h 71"/>
                  <a:gd name="T32" fmla="*/ 3 w 55"/>
                  <a:gd name="T33" fmla="*/ 16 h 71"/>
                  <a:gd name="T34" fmla="*/ 0 w 55"/>
                  <a:gd name="T35" fmla="*/ 16 h 71"/>
                  <a:gd name="T36" fmla="*/ 0 w 55"/>
                  <a:gd name="T37" fmla="*/ 14 h 71"/>
                  <a:gd name="T38" fmla="*/ 0 w 55"/>
                  <a:gd name="T39" fmla="*/ 15 h 71"/>
                  <a:gd name="T40" fmla="*/ 11 w 55"/>
                  <a:gd name="T41" fmla="*/ 8 h 71"/>
                  <a:gd name="T42" fmla="*/ 26 w 55"/>
                  <a:gd name="T43" fmla="*/ 3 h 71"/>
                  <a:gd name="T44" fmla="*/ 37 w 55"/>
                  <a:gd name="T45" fmla="*/ 1 h 71"/>
                  <a:gd name="T46" fmla="*/ 43 w 55"/>
                  <a:gd name="T47" fmla="*/ 0 h 71"/>
                  <a:gd name="T48" fmla="*/ 55 w 55"/>
                  <a:gd name="T49" fmla="*/ 10 h 71"/>
                  <a:gd name="T50" fmla="*/ 13 w 55"/>
                  <a:gd name="T51" fmla="*/ 67 h 71"/>
                  <a:gd name="T52" fmla="*/ 3 w 55"/>
                  <a:gd name="T53" fmla="*/ 71 h 71"/>
                  <a:gd name="T54" fmla="*/ 1 w 55"/>
                  <a:gd name="T55" fmla="*/ 68 h 71"/>
                  <a:gd name="T56" fmla="*/ 2 w 55"/>
                  <a:gd name="T57" fmla="*/ 65 h 71"/>
                  <a:gd name="T58" fmla="*/ 4 w 55"/>
                  <a:gd name="T59" fmla="*/ 64 h 71"/>
                  <a:gd name="T60" fmla="*/ 5 w 55"/>
                  <a:gd name="T61" fmla="*/ 64 h 71"/>
                  <a:gd name="T62" fmla="*/ 7 w 55"/>
                  <a:gd name="T63" fmla="*/ 65 h 71"/>
                  <a:gd name="T64" fmla="*/ 12 w 55"/>
                  <a:gd name="T65" fmla="*/ 63 h 71"/>
                  <a:gd name="T66" fmla="*/ 13 w 55"/>
                  <a:gd name="T67" fmla="*/ 6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71">
                    <a:moveTo>
                      <a:pt x="55" y="10"/>
                    </a:moveTo>
                    <a:cubicBezTo>
                      <a:pt x="55" y="14"/>
                      <a:pt x="53" y="18"/>
                      <a:pt x="50" y="22"/>
                    </a:cubicBezTo>
                    <a:cubicBezTo>
                      <a:pt x="47" y="25"/>
                      <a:pt x="44" y="27"/>
                      <a:pt x="39" y="30"/>
                    </a:cubicBezTo>
                    <a:cubicBezTo>
                      <a:pt x="37" y="31"/>
                      <a:pt x="34" y="32"/>
                      <a:pt x="29" y="35"/>
                    </a:cubicBezTo>
                    <a:cubicBezTo>
                      <a:pt x="27" y="35"/>
                      <a:pt x="27" y="35"/>
                      <a:pt x="27" y="35"/>
                    </a:cubicBezTo>
                    <a:cubicBezTo>
                      <a:pt x="23" y="37"/>
                      <a:pt x="21" y="39"/>
                      <a:pt x="20" y="40"/>
                    </a:cubicBezTo>
                    <a:cubicBezTo>
                      <a:pt x="19" y="41"/>
                      <a:pt x="19" y="42"/>
                      <a:pt x="18" y="43"/>
                    </a:cubicBezTo>
                    <a:cubicBezTo>
                      <a:pt x="15" y="49"/>
                      <a:pt x="13" y="53"/>
                      <a:pt x="11" y="55"/>
                    </a:cubicBezTo>
                    <a:cubicBezTo>
                      <a:pt x="9" y="54"/>
                      <a:pt x="9" y="53"/>
                      <a:pt x="9" y="52"/>
                    </a:cubicBezTo>
                    <a:cubicBezTo>
                      <a:pt x="9" y="51"/>
                      <a:pt x="9" y="49"/>
                      <a:pt x="9" y="47"/>
                    </a:cubicBezTo>
                    <a:cubicBezTo>
                      <a:pt x="10" y="45"/>
                      <a:pt x="11" y="43"/>
                      <a:pt x="11" y="42"/>
                    </a:cubicBezTo>
                    <a:cubicBezTo>
                      <a:pt x="12" y="40"/>
                      <a:pt x="14" y="37"/>
                      <a:pt x="17" y="35"/>
                    </a:cubicBezTo>
                    <a:cubicBezTo>
                      <a:pt x="17" y="35"/>
                      <a:pt x="20" y="34"/>
                      <a:pt x="25" y="31"/>
                    </a:cubicBezTo>
                    <a:cubicBezTo>
                      <a:pt x="42" y="24"/>
                      <a:pt x="50" y="17"/>
                      <a:pt x="50" y="10"/>
                    </a:cubicBezTo>
                    <a:cubicBezTo>
                      <a:pt x="50" y="7"/>
                      <a:pt x="48" y="5"/>
                      <a:pt x="44" y="5"/>
                    </a:cubicBezTo>
                    <a:cubicBezTo>
                      <a:pt x="38" y="5"/>
                      <a:pt x="31" y="6"/>
                      <a:pt x="22" y="8"/>
                    </a:cubicBezTo>
                    <a:cubicBezTo>
                      <a:pt x="13" y="11"/>
                      <a:pt x="6" y="13"/>
                      <a:pt x="3" y="16"/>
                    </a:cubicBezTo>
                    <a:cubicBezTo>
                      <a:pt x="0" y="16"/>
                      <a:pt x="0" y="16"/>
                      <a:pt x="0" y="16"/>
                    </a:cubicBezTo>
                    <a:cubicBezTo>
                      <a:pt x="0" y="15"/>
                      <a:pt x="0" y="14"/>
                      <a:pt x="0" y="14"/>
                    </a:cubicBezTo>
                    <a:cubicBezTo>
                      <a:pt x="0" y="14"/>
                      <a:pt x="0" y="14"/>
                      <a:pt x="0" y="15"/>
                    </a:cubicBezTo>
                    <a:cubicBezTo>
                      <a:pt x="0" y="13"/>
                      <a:pt x="4" y="10"/>
                      <a:pt x="11" y="8"/>
                    </a:cubicBezTo>
                    <a:cubicBezTo>
                      <a:pt x="17" y="5"/>
                      <a:pt x="22" y="4"/>
                      <a:pt x="26" y="3"/>
                    </a:cubicBezTo>
                    <a:cubicBezTo>
                      <a:pt x="29" y="3"/>
                      <a:pt x="33" y="2"/>
                      <a:pt x="37" y="1"/>
                    </a:cubicBezTo>
                    <a:cubicBezTo>
                      <a:pt x="40" y="1"/>
                      <a:pt x="43" y="0"/>
                      <a:pt x="43" y="0"/>
                    </a:cubicBezTo>
                    <a:cubicBezTo>
                      <a:pt x="51" y="0"/>
                      <a:pt x="55" y="3"/>
                      <a:pt x="55" y="10"/>
                    </a:cubicBezTo>
                    <a:close/>
                    <a:moveTo>
                      <a:pt x="13" y="67"/>
                    </a:moveTo>
                    <a:cubicBezTo>
                      <a:pt x="11" y="68"/>
                      <a:pt x="8" y="69"/>
                      <a:pt x="3" y="71"/>
                    </a:cubicBezTo>
                    <a:cubicBezTo>
                      <a:pt x="2" y="70"/>
                      <a:pt x="1" y="69"/>
                      <a:pt x="1" y="68"/>
                    </a:cubicBezTo>
                    <a:cubicBezTo>
                      <a:pt x="1" y="67"/>
                      <a:pt x="1" y="66"/>
                      <a:pt x="2" y="65"/>
                    </a:cubicBezTo>
                    <a:cubicBezTo>
                      <a:pt x="2" y="64"/>
                      <a:pt x="3" y="64"/>
                      <a:pt x="4" y="64"/>
                    </a:cubicBezTo>
                    <a:cubicBezTo>
                      <a:pt x="4" y="64"/>
                      <a:pt x="4" y="64"/>
                      <a:pt x="5" y="64"/>
                    </a:cubicBezTo>
                    <a:cubicBezTo>
                      <a:pt x="6" y="65"/>
                      <a:pt x="7" y="65"/>
                      <a:pt x="7" y="65"/>
                    </a:cubicBezTo>
                    <a:cubicBezTo>
                      <a:pt x="8" y="65"/>
                      <a:pt x="9" y="64"/>
                      <a:pt x="12" y="63"/>
                    </a:cubicBezTo>
                    <a:cubicBezTo>
                      <a:pt x="12" y="64"/>
                      <a:pt x="13" y="66"/>
                      <a:pt x="13" y="6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0"/>
              <p:cNvSpPr>
                <a:spLocks noEditPoints="1"/>
              </p:cNvSpPr>
              <p:nvPr/>
            </p:nvSpPr>
            <p:spPr bwMode="auto">
              <a:xfrm>
                <a:off x="4225244" y="1487282"/>
                <a:ext cx="61010" cy="225059"/>
              </a:xfrm>
              <a:custGeom>
                <a:avLst/>
                <a:gdLst>
                  <a:gd name="T0" fmla="*/ 7 w 19"/>
                  <a:gd name="T1" fmla="*/ 65 h 70"/>
                  <a:gd name="T2" fmla="*/ 6 w 19"/>
                  <a:gd name="T3" fmla="*/ 70 h 70"/>
                  <a:gd name="T4" fmla="*/ 2 w 19"/>
                  <a:gd name="T5" fmla="*/ 69 h 70"/>
                  <a:gd name="T6" fmla="*/ 0 w 19"/>
                  <a:gd name="T7" fmla="*/ 67 h 70"/>
                  <a:gd name="T8" fmla="*/ 4 w 19"/>
                  <a:gd name="T9" fmla="*/ 64 h 70"/>
                  <a:gd name="T10" fmla="*/ 7 w 19"/>
                  <a:gd name="T11" fmla="*/ 65 h 70"/>
                  <a:gd name="T12" fmla="*/ 19 w 19"/>
                  <a:gd name="T13" fmla="*/ 2 h 70"/>
                  <a:gd name="T14" fmla="*/ 17 w 19"/>
                  <a:gd name="T15" fmla="*/ 12 h 70"/>
                  <a:gd name="T16" fmla="*/ 13 w 19"/>
                  <a:gd name="T17" fmla="*/ 28 h 70"/>
                  <a:gd name="T18" fmla="*/ 11 w 19"/>
                  <a:gd name="T19" fmla="*/ 34 h 70"/>
                  <a:gd name="T20" fmla="*/ 8 w 19"/>
                  <a:gd name="T21" fmla="*/ 55 h 70"/>
                  <a:gd name="T22" fmla="*/ 7 w 19"/>
                  <a:gd name="T23" fmla="*/ 56 h 70"/>
                  <a:gd name="T24" fmla="*/ 4 w 19"/>
                  <a:gd name="T25" fmla="*/ 53 h 70"/>
                  <a:gd name="T26" fmla="*/ 4 w 19"/>
                  <a:gd name="T27" fmla="*/ 50 h 70"/>
                  <a:gd name="T28" fmla="*/ 7 w 19"/>
                  <a:gd name="T29" fmla="*/ 39 h 70"/>
                  <a:gd name="T30" fmla="*/ 7 w 19"/>
                  <a:gd name="T31" fmla="*/ 36 h 70"/>
                  <a:gd name="T32" fmla="*/ 8 w 19"/>
                  <a:gd name="T33" fmla="*/ 34 h 70"/>
                  <a:gd name="T34" fmla="*/ 9 w 19"/>
                  <a:gd name="T35" fmla="*/ 31 h 70"/>
                  <a:gd name="T36" fmla="*/ 10 w 19"/>
                  <a:gd name="T37" fmla="*/ 22 h 70"/>
                  <a:gd name="T38" fmla="*/ 14 w 19"/>
                  <a:gd name="T39" fmla="*/ 5 h 70"/>
                  <a:gd name="T40" fmla="*/ 15 w 19"/>
                  <a:gd name="T41" fmla="*/ 2 h 70"/>
                  <a:gd name="T42" fmla="*/ 17 w 19"/>
                  <a:gd name="T43" fmla="*/ 0 h 70"/>
                  <a:gd name="T44" fmla="*/ 19 w 19"/>
                  <a:gd name="T45"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70">
                    <a:moveTo>
                      <a:pt x="7" y="65"/>
                    </a:moveTo>
                    <a:cubicBezTo>
                      <a:pt x="7" y="67"/>
                      <a:pt x="6" y="68"/>
                      <a:pt x="6" y="70"/>
                    </a:cubicBezTo>
                    <a:cubicBezTo>
                      <a:pt x="4" y="70"/>
                      <a:pt x="2" y="69"/>
                      <a:pt x="2" y="69"/>
                    </a:cubicBezTo>
                    <a:cubicBezTo>
                      <a:pt x="2" y="69"/>
                      <a:pt x="1" y="68"/>
                      <a:pt x="0" y="67"/>
                    </a:cubicBezTo>
                    <a:cubicBezTo>
                      <a:pt x="2" y="65"/>
                      <a:pt x="3" y="64"/>
                      <a:pt x="4" y="64"/>
                    </a:cubicBezTo>
                    <a:cubicBezTo>
                      <a:pt x="4" y="64"/>
                      <a:pt x="5" y="64"/>
                      <a:pt x="7" y="65"/>
                    </a:cubicBezTo>
                    <a:close/>
                    <a:moveTo>
                      <a:pt x="19" y="2"/>
                    </a:moveTo>
                    <a:cubicBezTo>
                      <a:pt x="19" y="3"/>
                      <a:pt x="18" y="6"/>
                      <a:pt x="17" y="12"/>
                    </a:cubicBezTo>
                    <a:cubicBezTo>
                      <a:pt x="16" y="15"/>
                      <a:pt x="15" y="20"/>
                      <a:pt x="13" y="28"/>
                    </a:cubicBezTo>
                    <a:cubicBezTo>
                      <a:pt x="13" y="29"/>
                      <a:pt x="12" y="32"/>
                      <a:pt x="11" y="34"/>
                    </a:cubicBezTo>
                    <a:cubicBezTo>
                      <a:pt x="8" y="55"/>
                      <a:pt x="8" y="55"/>
                      <a:pt x="8" y="55"/>
                    </a:cubicBezTo>
                    <a:cubicBezTo>
                      <a:pt x="8" y="56"/>
                      <a:pt x="7" y="56"/>
                      <a:pt x="7" y="56"/>
                    </a:cubicBezTo>
                    <a:cubicBezTo>
                      <a:pt x="6" y="56"/>
                      <a:pt x="5" y="55"/>
                      <a:pt x="4" y="53"/>
                    </a:cubicBezTo>
                    <a:cubicBezTo>
                      <a:pt x="4" y="52"/>
                      <a:pt x="4" y="51"/>
                      <a:pt x="4" y="50"/>
                    </a:cubicBezTo>
                    <a:cubicBezTo>
                      <a:pt x="4" y="49"/>
                      <a:pt x="5" y="45"/>
                      <a:pt x="7" y="39"/>
                    </a:cubicBezTo>
                    <a:cubicBezTo>
                      <a:pt x="7" y="39"/>
                      <a:pt x="7" y="38"/>
                      <a:pt x="7" y="36"/>
                    </a:cubicBezTo>
                    <a:cubicBezTo>
                      <a:pt x="7" y="35"/>
                      <a:pt x="7" y="35"/>
                      <a:pt x="8" y="34"/>
                    </a:cubicBezTo>
                    <a:cubicBezTo>
                      <a:pt x="8" y="32"/>
                      <a:pt x="9" y="31"/>
                      <a:pt x="9" y="31"/>
                    </a:cubicBezTo>
                    <a:cubicBezTo>
                      <a:pt x="10" y="22"/>
                      <a:pt x="10" y="22"/>
                      <a:pt x="10" y="22"/>
                    </a:cubicBezTo>
                    <a:cubicBezTo>
                      <a:pt x="11" y="17"/>
                      <a:pt x="12" y="11"/>
                      <a:pt x="14" y="5"/>
                    </a:cubicBezTo>
                    <a:cubicBezTo>
                      <a:pt x="14" y="5"/>
                      <a:pt x="14" y="4"/>
                      <a:pt x="15" y="2"/>
                    </a:cubicBezTo>
                    <a:cubicBezTo>
                      <a:pt x="15" y="1"/>
                      <a:pt x="16" y="1"/>
                      <a:pt x="17" y="0"/>
                    </a:cubicBezTo>
                    <a:cubicBezTo>
                      <a:pt x="18" y="1"/>
                      <a:pt x="19" y="1"/>
                      <a:pt x="19"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1"/>
              <p:cNvSpPr>
                <a:spLocks noEditPoints="1"/>
              </p:cNvSpPr>
              <p:nvPr/>
            </p:nvSpPr>
            <p:spPr bwMode="auto">
              <a:xfrm>
                <a:off x="4295744" y="1534734"/>
                <a:ext cx="215569" cy="192521"/>
              </a:xfrm>
              <a:custGeom>
                <a:avLst/>
                <a:gdLst>
                  <a:gd name="T0" fmla="*/ 67 w 67"/>
                  <a:gd name="T1" fmla="*/ 23 h 60"/>
                  <a:gd name="T2" fmla="*/ 65 w 67"/>
                  <a:gd name="T3" fmla="*/ 26 h 60"/>
                  <a:gd name="T4" fmla="*/ 47 w 67"/>
                  <a:gd name="T5" fmla="*/ 28 h 60"/>
                  <a:gd name="T6" fmla="*/ 52 w 67"/>
                  <a:gd name="T7" fmla="*/ 39 h 60"/>
                  <a:gd name="T8" fmla="*/ 61 w 67"/>
                  <a:gd name="T9" fmla="*/ 39 h 60"/>
                  <a:gd name="T10" fmla="*/ 58 w 67"/>
                  <a:gd name="T11" fmla="*/ 42 h 60"/>
                  <a:gd name="T12" fmla="*/ 56 w 67"/>
                  <a:gd name="T13" fmla="*/ 42 h 60"/>
                  <a:gd name="T14" fmla="*/ 42 w 67"/>
                  <a:gd name="T15" fmla="*/ 45 h 60"/>
                  <a:gd name="T16" fmla="*/ 33 w 67"/>
                  <a:gd name="T17" fmla="*/ 60 h 60"/>
                  <a:gd name="T18" fmla="*/ 37 w 67"/>
                  <a:gd name="T19" fmla="*/ 45 h 60"/>
                  <a:gd name="T20" fmla="*/ 20 w 67"/>
                  <a:gd name="T21" fmla="*/ 46 h 60"/>
                  <a:gd name="T22" fmla="*/ 18 w 67"/>
                  <a:gd name="T23" fmla="*/ 54 h 60"/>
                  <a:gd name="T24" fmla="*/ 14 w 67"/>
                  <a:gd name="T25" fmla="*/ 53 h 60"/>
                  <a:gd name="T26" fmla="*/ 7 w 67"/>
                  <a:gd name="T27" fmla="*/ 44 h 60"/>
                  <a:gd name="T28" fmla="*/ 4 w 67"/>
                  <a:gd name="T29" fmla="*/ 39 h 60"/>
                  <a:gd name="T30" fmla="*/ 15 w 67"/>
                  <a:gd name="T31" fmla="*/ 41 h 60"/>
                  <a:gd name="T32" fmla="*/ 17 w 67"/>
                  <a:gd name="T33" fmla="*/ 36 h 60"/>
                  <a:gd name="T34" fmla="*/ 17 w 67"/>
                  <a:gd name="T35" fmla="*/ 28 h 60"/>
                  <a:gd name="T36" fmla="*/ 13 w 67"/>
                  <a:gd name="T37" fmla="*/ 29 h 60"/>
                  <a:gd name="T38" fmla="*/ 5 w 67"/>
                  <a:gd name="T39" fmla="*/ 25 h 60"/>
                  <a:gd name="T40" fmla="*/ 10 w 67"/>
                  <a:gd name="T41" fmla="*/ 24 h 60"/>
                  <a:gd name="T42" fmla="*/ 19 w 67"/>
                  <a:gd name="T43" fmla="*/ 24 h 60"/>
                  <a:gd name="T44" fmla="*/ 26 w 67"/>
                  <a:gd name="T45" fmla="*/ 9 h 60"/>
                  <a:gd name="T46" fmla="*/ 30 w 67"/>
                  <a:gd name="T47" fmla="*/ 11 h 60"/>
                  <a:gd name="T48" fmla="*/ 26 w 67"/>
                  <a:gd name="T49" fmla="*/ 22 h 60"/>
                  <a:gd name="T50" fmla="*/ 41 w 67"/>
                  <a:gd name="T51" fmla="*/ 24 h 60"/>
                  <a:gd name="T52" fmla="*/ 49 w 67"/>
                  <a:gd name="T53" fmla="*/ 7 h 60"/>
                  <a:gd name="T54" fmla="*/ 53 w 67"/>
                  <a:gd name="T55" fmla="*/ 0 h 60"/>
                  <a:gd name="T56" fmla="*/ 53 w 67"/>
                  <a:gd name="T57" fmla="*/ 7 h 60"/>
                  <a:gd name="T58" fmla="*/ 50 w 67"/>
                  <a:gd name="T59" fmla="*/ 16 h 60"/>
                  <a:gd name="T60" fmla="*/ 51 w 67"/>
                  <a:gd name="T61" fmla="*/ 24 h 60"/>
                  <a:gd name="T62" fmla="*/ 57 w 67"/>
                  <a:gd name="T63" fmla="*/ 23 h 60"/>
                  <a:gd name="T64" fmla="*/ 67 w 67"/>
                  <a:gd name="T65" fmla="*/ 23 h 60"/>
                  <a:gd name="T66" fmla="*/ 33 w 67"/>
                  <a:gd name="T67" fmla="*/ 29 h 60"/>
                  <a:gd name="T68" fmla="*/ 29 w 67"/>
                  <a:gd name="T69" fmla="*/ 28 h 60"/>
                  <a:gd name="T70" fmla="*/ 21 w 67"/>
                  <a:gd name="T71" fmla="*/ 39 h 60"/>
                  <a:gd name="T72" fmla="*/ 31 w 67"/>
                  <a:gd name="T73" fmla="*/ 40 h 60"/>
                  <a:gd name="T74" fmla="*/ 41 w 67"/>
                  <a:gd name="T75"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60">
                    <a:moveTo>
                      <a:pt x="67" y="23"/>
                    </a:moveTo>
                    <a:cubicBezTo>
                      <a:pt x="67" y="23"/>
                      <a:pt x="67" y="23"/>
                      <a:pt x="67" y="23"/>
                    </a:cubicBezTo>
                    <a:cubicBezTo>
                      <a:pt x="67" y="24"/>
                      <a:pt x="66" y="24"/>
                      <a:pt x="66" y="25"/>
                    </a:cubicBezTo>
                    <a:cubicBezTo>
                      <a:pt x="66" y="26"/>
                      <a:pt x="65" y="26"/>
                      <a:pt x="65" y="26"/>
                    </a:cubicBezTo>
                    <a:cubicBezTo>
                      <a:pt x="63" y="27"/>
                      <a:pt x="61" y="27"/>
                      <a:pt x="56" y="27"/>
                    </a:cubicBezTo>
                    <a:cubicBezTo>
                      <a:pt x="52" y="27"/>
                      <a:pt x="49" y="28"/>
                      <a:pt x="47" y="28"/>
                    </a:cubicBezTo>
                    <a:cubicBezTo>
                      <a:pt x="45" y="30"/>
                      <a:pt x="44" y="33"/>
                      <a:pt x="44" y="39"/>
                    </a:cubicBezTo>
                    <a:cubicBezTo>
                      <a:pt x="47" y="39"/>
                      <a:pt x="49" y="39"/>
                      <a:pt x="52" y="39"/>
                    </a:cubicBezTo>
                    <a:cubicBezTo>
                      <a:pt x="52" y="39"/>
                      <a:pt x="54" y="39"/>
                      <a:pt x="57" y="39"/>
                    </a:cubicBezTo>
                    <a:cubicBezTo>
                      <a:pt x="59" y="39"/>
                      <a:pt x="61" y="39"/>
                      <a:pt x="61" y="39"/>
                    </a:cubicBezTo>
                    <a:cubicBezTo>
                      <a:pt x="61" y="40"/>
                      <a:pt x="61" y="41"/>
                      <a:pt x="60" y="41"/>
                    </a:cubicBezTo>
                    <a:cubicBezTo>
                      <a:pt x="59" y="42"/>
                      <a:pt x="59" y="42"/>
                      <a:pt x="58" y="42"/>
                    </a:cubicBezTo>
                    <a:cubicBezTo>
                      <a:pt x="58" y="42"/>
                      <a:pt x="58" y="42"/>
                      <a:pt x="57" y="42"/>
                    </a:cubicBezTo>
                    <a:cubicBezTo>
                      <a:pt x="56" y="42"/>
                      <a:pt x="56" y="42"/>
                      <a:pt x="56" y="42"/>
                    </a:cubicBezTo>
                    <a:cubicBezTo>
                      <a:pt x="53" y="42"/>
                      <a:pt x="51" y="42"/>
                      <a:pt x="48" y="43"/>
                    </a:cubicBezTo>
                    <a:cubicBezTo>
                      <a:pt x="44" y="43"/>
                      <a:pt x="42" y="44"/>
                      <a:pt x="42" y="45"/>
                    </a:cubicBezTo>
                    <a:cubicBezTo>
                      <a:pt x="41" y="47"/>
                      <a:pt x="40" y="50"/>
                      <a:pt x="38" y="54"/>
                    </a:cubicBezTo>
                    <a:cubicBezTo>
                      <a:pt x="37" y="57"/>
                      <a:pt x="35" y="60"/>
                      <a:pt x="33" y="60"/>
                    </a:cubicBezTo>
                    <a:cubicBezTo>
                      <a:pt x="32" y="60"/>
                      <a:pt x="31" y="59"/>
                      <a:pt x="31" y="59"/>
                    </a:cubicBezTo>
                    <a:cubicBezTo>
                      <a:pt x="31" y="58"/>
                      <a:pt x="33" y="54"/>
                      <a:pt x="37" y="45"/>
                    </a:cubicBezTo>
                    <a:cubicBezTo>
                      <a:pt x="36" y="44"/>
                      <a:pt x="35" y="44"/>
                      <a:pt x="34" y="44"/>
                    </a:cubicBezTo>
                    <a:cubicBezTo>
                      <a:pt x="28" y="44"/>
                      <a:pt x="23" y="45"/>
                      <a:pt x="20" y="46"/>
                    </a:cubicBezTo>
                    <a:cubicBezTo>
                      <a:pt x="20" y="47"/>
                      <a:pt x="19" y="48"/>
                      <a:pt x="19" y="50"/>
                    </a:cubicBezTo>
                    <a:cubicBezTo>
                      <a:pt x="18" y="52"/>
                      <a:pt x="18" y="53"/>
                      <a:pt x="18" y="54"/>
                    </a:cubicBezTo>
                    <a:cubicBezTo>
                      <a:pt x="16" y="53"/>
                      <a:pt x="15" y="53"/>
                      <a:pt x="14" y="53"/>
                    </a:cubicBezTo>
                    <a:cubicBezTo>
                      <a:pt x="14" y="53"/>
                      <a:pt x="14" y="53"/>
                      <a:pt x="14" y="53"/>
                    </a:cubicBezTo>
                    <a:cubicBezTo>
                      <a:pt x="14" y="51"/>
                      <a:pt x="14" y="49"/>
                      <a:pt x="15" y="47"/>
                    </a:cubicBezTo>
                    <a:cubicBezTo>
                      <a:pt x="14" y="45"/>
                      <a:pt x="11" y="45"/>
                      <a:pt x="7" y="44"/>
                    </a:cubicBezTo>
                    <a:cubicBezTo>
                      <a:pt x="3" y="43"/>
                      <a:pt x="1" y="42"/>
                      <a:pt x="0" y="40"/>
                    </a:cubicBezTo>
                    <a:cubicBezTo>
                      <a:pt x="1" y="39"/>
                      <a:pt x="3" y="39"/>
                      <a:pt x="4" y="39"/>
                    </a:cubicBezTo>
                    <a:cubicBezTo>
                      <a:pt x="4" y="39"/>
                      <a:pt x="6" y="39"/>
                      <a:pt x="9" y="40"/>
                    </a:cubicBezTo>
                    <a:cubicBezTo>
                      <a:pt x="12" y="40"/>
                      <a:pt x="14" y="41"/>
                      <a:pt x="15" y="41"/>
                    </a:cubicBezTo>
                    <a:cubicBezTo>
                      <a:pt x="15" y="41"/>
                      <a:pt x="15" y="41"/>
                      <a:pt x="15" y="41"/>
                    </a:cubicBezTo>
                    <a:cubicBezTo>
                      <a:pt x="16" y="40"/>
                      <a:pt x="17" y="38"/>
                      <a:pt x="17" y="36"/>
                    </a:cubicBezTo>
                    <a:cubicBezTo>
                      <a:pt x="18" y="33"/>
                      <a:pt x="19" y="31"/>
                      <a:pt x="19" y="30"/>
                    </a:cubicBezTo>
                    <a:cubicBezTo>
                      <a:pt x="19" y="29"/>
                      <a:pt x="18" y="28"/>
                      <a:pt x="17" y="28"/>
                    </a:cubicBezTo>
                    <a:cubicBezTo>
                      <a:pt x="17" y="28"/>
                      <a:pt x="16" y="28"/>
                      <a:pt x="15" y="29"/>
                    </a:cubicBezTo>
                    <a:cubicBezTo>
                      <a:pt x="14" y="29"/>
                      <a:pt x="13" y="29"/>
                      <a:pt x="13" y="29"/>
                    </a:cubicBezTo>
                    <a:cubicBezTo>
                      <a:pt x="9" y="29"/>
                      <a:pt x="6" y="28"/>
                      <a:pt x="5" y="27"/>
                    </a:cubicBezTo>
                    <a:cubicBezTo>
                      <a:pt x="5" y="26"/>
                      <a:pt x="5" y="26"/>
                      <a:pt x="5" y="25"/>
                    </a:cubicBezTo>
                    <a:cubicBezTo>
                      <a:pt x="6" y="24"/>
                      <a:pt x="6" y="24"/>
                      <a:pt x="7" y="24"/>
                    </a:cubicBezTo>
                    <a:cubicBezTo>
                      <a:pt x="7" y="24"/>
                      <a:pt x="8" y="24"/>
                      <a:pt x="10" y="24"/>
                    </a:cubicBezTo>
                    <a:cubicBezTo>
                      <a:pt x="11" y="24"/>
                      <a:pt x="12" y="25"/>
                      <a:pt x="13" y="25"/>
                    </a:cubicBezTo>
                    <a:cubicBezTo>
                      <a:pt x="16" y="25"/>
                      <a:pt x="19" y="24"/>
                      <a:pt x="19" y="24"/>
                    </a:cubicBezTo>
                    <a:cubicBezTo>
                      <a:pt x="21" y="24"/>
                      <a:pt x="22" y="22"/>
                      <a:pt x="23" y="19"/>
                    </a:cubicBezTo>
                    <a:cubicBezTo>
                      <a:pt x="26" y="9"/>
                      <a:pt x="26" y="9"/>
                      <a:pt x="26" y="9"/>
                    </a:cubicBezTo>
                    <a:cubicBezTo>
                      <a:pt x="27" y="9"/>
                      <a:pt x="27" y="9"/>
                      <a:pt x="28" y="8"/>
                    </a:cubicBezTo>
                    <a:cubicBezTo>
                      <a:pt x="29" y="9"/>
                      <a:pt x="30" y="10"/>
                      <a:pt x="30" y="11"/>
                    </a:cubicBezTo>
                    <a:cubicBezTo>
                      <a:pt x="30" y="12"/>
                      <a:pt x="29" y="13"/>
                      <a:pt x="28" y="17"/>
                    </a:cubicBezTo>
                    <a:cubicBezTo>
                      <a:pt x="26" y="20"/>
                      <a:pt x="26" y="22"/>
                      <a:pt x="26" y="22"/>
                    </a:cubicBezTo>
                    <a:cubicBezTo>
                      <a:pt x="26" y="23"/>
                      <a:pt x="26" y="23"/>
                      <a:pt x="27" y="24"/>
                    </a:cubicBezTo>
                    <a:cubicBezTo>
                      <a:pt x="41" y="24"/>
                      <a:pt x="41" y="24"/>
                      <a:pt x="41" y="24"/>
                    </a:cubicBezTo>
                    <a:cubicBezTo>
                      <a:pt x="42" y="24"/>
                      <a:pt x="44" y="21"/>
                      <a:pt x="46" y="16"/>
                    </a:cubicBezTo>
                    <a:cubicBezTo>
                      <a:pt x="46" y="14"/>
                      <a:pt x="47" y="11"/>
                      <a:pt x="49" y="7"/>
                    </a:cubicBezTo>
                    <a:cubicBezTo>
                      <a:pt x="49" y="5"/>
                      <a:pt x="50" y="3"/>
                      <a:pt x="52" y="0"/>
                    </a:cubicBezTo>
                    <a:cubicBezTo>
                      <a:pt x="53" y="0"/>
                      <a:pt x="53" y="0"/>
                      <a:pt x="53" y="0"/>
                    </a:cubicBezTo>
                    <a:cubicBezTo>
                      <a:pt x="54" y="1"/>
                      <a:pt x="54" y="1"/>
                      <a:pt x="54" y="3"/>
                    </a:cubicBezTo>
                    <a:cubicBezTo>
                      <a:pt x="54" y="4"/>
                      <a:pt x="54" y="6"/>
                      <a:pt x="53" y="7"/>
                    </a:cubicBezTo>
                    <a:cubicBezTo>
                      <a:pt x="53" y="8"/>
                      <a:pt x="52" y="8"/>
                      <a:pt x="52" y="10"/>
                    </a:cubicBezTo>
                    <a:cubicBezTo>
                      <a:pt x="51" y="11"/>
                      <a:pt x="51" y="13"/>
                      <a:pt x="50" y="16"/>
                    </a:cubicBezTo>
                    <a:cubicBezTo>
                      <a:pt x="49" y="19"/>
                      <a:pt x="49" y="21"/>
                      <a:pt x="49" y="22"/>
                    </a:cubicBezTo>
                    <a:cubicBezTo>
                      <a:pt x="49" y="23"/>
                      <a:pt x="49" y="24"/>
                      <a:pt x="51" y="24"/>
                    </a:cubicBezTo>
                    <a:cubicBezTo>
                      <a:pt x="51" y="24"/>
                      <a:pt x="52" y="23"/>
                      <a:pt x="54" y="23"/>
                    </a:cubicBezTo>
                    <a:cubicBezTo>
                      <a:pt x="56" y="23"/>
                      <a:pt x="57" y="23"/>
                      <a:pt x="57" y="23"/>
                    </a:cubicBezTo>
                    <a:cubicBezTo>
                      <a:pt x="58" y="23"/>
                      <a:pt x="59" y="23"/>
                      <a:pt x="62" y="23"/>
                    </a:cubicBezTo>
                    <a:cubicBezTo>
                      <a:pt x="65" y="23"/>
                      <a:pt x="66" y="23"/>
                      <a:pt x="67" y="23"/>
                    </a:cubicBezTo>
                    <a:close/>
                    <a:moveTo>
                      <a:pt x="41" y="29"/>
                    </a:moveTo>
                    <a:cubicBezTo>
                      <a:pt x="38" y="29"/>
                      <a:pt x="35" y="29"/>
                      <a:pt x="33" y="29"/>
                    </a:cubicBezTo>
                    <a:cubicBezTo>
                      <a:pt x="33" y="29"/>
                      <a:pt x="32" y="29"/>
                      <a:pt x="31" y="29"/>
                    </a:cubicBezTo>
                    <a:cubicBezTo>
                      <a:pt x="30" y="28"/>
                      <a:pt x="29" y="28"/>
                      <a:pt x="29" y="28"/>
                    </a:cubicBezTo>
                    <a:cubicBezTo>
                      <a:pt x="27" y="28"/>
                      <a:pt x="25" y="29"/>
                      <a:pt x="24" y="30"/>
                    </a:cubicBezTo>
                    <a:cubicBezTo>
                      <a:pt x="22" y="33"/>
                      <a:pt x="21" y="36"/>
                      <a:pt x="21" y="39"/>
                    </a:cubicBezTo>
                    <a:cubicBezTo>
                      <a:pt x="21" y="40"/>
                      <a:pt x="21" y="40"/>
                      <a:pt x="22" y="40"/>
                    </a:cubicBezTo>
                    <a:cubicBezTo>
                      <a:pt x="31" y="40"/>
                      <a:pt x="31" y="40"/>
                      <a:pt x="31" y="40"/>
                    </a:cubicBezTo>
                    <a:cubicBezTo>
                      <a:pt x="35" y="40"/>
                      <a:pt x="38" y="39"/>
                      <a:pt x="39" y="38"/>
                    </a:cubicBezTo>
                    <a:lnTo>
                      <a:pt x="41"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52"/>
              <p:cNvSpPr>
                <a:spLocks/>
              </p:cNvSpPr>
              <p:nvPr/>
            </p:nvSpPr>
            <p:spPr bwMode="auto">
              <a:xfrm>
                <a:off x="4504534" y="1487282"/>
                <a:ext cx="89481" cy="93549"/>
              </a:xfrm>
              <a:custGeom>
                <a:avLst/>
                <a:gdLst>
                  <a:gd name="T0" fmla="*/ 28 w 28"/>
                  <a:gd name="T1" fmla="*/ 5 h 29"/>
                  <a:gd name="T2" fmla="*/ 23 w 28"/>
                  <a:gd name="T3" fmla="*/ 9 h 29"/>
                  <a:gd name="T4" fmla="*/ 18 w 28"/>
                  <a:gd name="T5" fmla="*/ 13 h 29"/>
                  <a:gd name="T6" fmla="*/ 26 w 28"/>
                  <a:gd name="T7" fmla="*/ 20 h 29"/>
                  <a:gd name="T8" fmla="*/ 24 w 28"/>
                  <a:gd name="T9" fmla="*/ 22 h 29"/>
                  <a:gd name="T10" fmla="*/ 21 w 28"/>
                  <a:gd name="T11" fmla="*/ 21 h 29"/>
                  <a:gd name="T12" fmla="*/ 17 w 28"/>
                  <a:gd name="T13" fmla="*/ 19 h 29"/>
                  <a:gd name="T14" fmla="*/ 15 w 28"/>
                  <a:gd name="T15" fmla="*/ 22 h 29"/>
                  <a:gd name="T16" fmla="*/ 16 w 28"/>
                  <a:gd name="T17" fmla="*/ 24 h 29"/>
                  <a:gd name="T18" fmla="*/ 13 w 28"/>
                  <a:gd name="T19" fmla="*/ 29 h 29"/>
                  <a:gd name="T20" fmla="*/ 11 w 28"/>
                  <a:gd name="T21" fmla="*/ 25 h 29"/>
                  <a:gd name="T22" fmla="*/ 11 w 28"/>
                  <a:gd name="T23" fmla="*/ 20 h 29"/>
                  <a:gd name="T24" fmla="*/ 10 w 28"/>
                  <a:gd name="T25" fmla="*/ 20 h 29"/>
                  <a:gd name="T26" fmla="*/ 10 w 28"/>
                  <a:gd name="T27" fmla="*/ 20 h 29"/>
                  <a:gd name="T28" fmla="*/ 9 w 28"/>
                  <a:gd name="T29" fmla="*/ 20 h 29"/>
                  <a:gd name="T30" fmla="*/ 6 w 28"/>
                  <a:gd name="T31" fmla="*/ 22 h 29"/>
                  <a:gd name="T32" fmla="*/ 4 w 28"/>
                  <a:gd name="T33" fmla="*/ 26 h 29"/>
                  <a:gd name="T34" fmla="*/ 2 w 28"/>
                  <a:gd name="T35" fmla="*/ 27 h 29"/>
                  <a:gd name="T36" fmla="*/ 1 w 28"/>
                  <a:gd name="T37" fmla="*/ 26 h 29"/>
                  <a:gd name="T38" fmla="*/ 0 w 28"/>
                  <a:gd name="T39" fmla="*/ 24 h 29"/>
                  <a:gd name="T40" fmla="*/ 4 w 28"/>
                  <a:gd name="T41" fmla="*/ 19 h 29"/>
                  <a:gd name="T42" fmla="*/ 7 w 28"/>
                  <a:gd name="T43" fmla="*/ 13 h 29"/>
                  <a:gd name="T44" fmla="*/ 5 w 28"/>
                  <a:gd name="T45" fmla="*/ 11 h 29"/>
                  <a:gd name="T46" fmla="*/ 2 w 28"/>
                  <a:gd name="T47" fmla="*/ 9 h 29"/>
                  <a:gd name="T48" fmla="*/ 2 w 28"/>
                  <a:gd name="T49" fmla="*/ 6 h 29"/>
                  <a:gd name="T50" fmla="*/ 4 w 28"/>
                  <a:gd name="T51" fmla="*/ 5 h 29"/>
                  <a:gd name="T52" fmla="*/ 12 w 28"/>
                  <a:gd name="T53" fmla="*/ 10 h 29"/>
                  <a:gd name="T54" fmla="*/ 14 w 28"/>
                  <a:gd name="T55" fmla="*/ 5 h 29"/>
                  <a:gd name="T56" fmla="*/ 16 w 28"/>
                  <a:gd name="T57" fmla="*/ 0 h 29"/>
                  <a:gd name="T58" fmla="*/ 17 w 28"/>
                  <a:gd name="T59" fmla="*/ 0 h 29"/>
                  <a:gd name="T60" fmla="*/ 19 w 28"/>
                  <a:gd name="T61" fmla="*/ 4 h 29"/>
                  <a:gd name="T62" fmla="*/ 20 w 28"/>
                  <a:gd name="T63" fmla="*/ 6 h 29"/>
                  <a:gd name="T64" fmla="*/ 26 w 28"/>
                  <a:gd name="T65" fmla="*/ 2 h 29"/>
                  <a:gd name="T66" fmla="*/ 28 w 28"/>
                  <a:gd name="T67" fmla="*/ 4 h 29"/>
                  <a:gd name="T68" fmla="*/ 28 w 28"/>
                  <a:gd name="T69"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 h="29">
                    <a:moveTo>
                      <a:pt x="28" y="5"/>
                    </a:moveTo>
                    <a:cubicBezTo>
                      <a:pt x="28" y="6"/>
                      <a:pt x="26" y="7"/>
                      <a:pt x="23" y="9"/>
                    </a:cubicBezTo>
                    <a:cubicBezTo>
                      <a:pt x="22" y="10"/>
                      <a:pt x="20" y="11"/>
                      <a:pt x="18" y="13"/>
                    </a:cubicBezTo>
                    <a:cubicBezTo>
                      <a:pt x="20" y="15"/>
                      <a:pt x="23" y="17"/>
                      <a:pt x="26" y="20"/>
                    </a:cubicBezTo>
                    <a:cubicBezTo>
                      <a:pt x="26" y="22"/>
                      <a:pt x="25" y="22"/>
                      <a:pt x="24" y="22"/>
                    </a:cubicBezTo>
                    <a:cubicBezTo>
                      <a:pt x="24" y="22"/>
                      <a:pt x="22" y="22"/>
                      <a:pt x="21" y="21"/>
                    </a:cubicBezTo>
                    <a:cubicBezTo>
                      <a:pt x="19" y="20"/>
                      <a:pt x="18" y="19"/>
                      <a:pt x="17" y="19"/>
                    </a:cubicBezTo>
                    <a:cubicBezTo>
                      <a:pt x="16" y="19"/>
                      <a:pt x="15" y="20"/>
                      <a:pt x="15" y="22"/>
                    </a:cubicBezTo>
                    <a:cubicBezTo>
                      <a:pt x="15" y="22"/>
                      <a:pt x="15" y="23"/>
                      <a:pt x="16" y="24"/>
                    </a:cubicBezTo>
                    <a:cubicBezTo>
                      <a:pt x="15" y="25"/>
                      <a:pt x="14" y="27"/>
                      <a:pt x="13" y="29"/>
                    </a:cubicBezTo>
                    <a:cubicBezTo>
                      <a:pt x="12" y="28"/>
                      <a:pt x="11" y="27"/>
                      <a:pt x="11" y="25"/>
                    </a:cubicBezTo>
                    <a:cubicBezTo>
                      <a:pt x="11" y="24"/>
                      <a:pt x="11" y="22"/>
                      <a:pt x="11" y="20"/>
                    </a:cubicBezTo>
                    <a:cubicBezTo>
                      <a:pt x="11" y="20"/>
                      <a:pt x="11" y="20"/>
                      <a:pt x="10" y="20"/>
                    </a:cubicBezTo>
                    <a:cubicBezTo>
                      <a:pt x="10" y="20"/>
                      <a:pt x="10" y="20"/>
                      <a:pt x="10" y="20"/>
                    </a:cubicBezTo>
                    <a:cubicBezTo>
                      <a:pt x="10" y="20"/>
                      <a:pt x="9" y="20"/>
                      <a:pt x="9" y="20"/>
                    </a:cubicBezTo>
                    <a:cubicBezTo>
                      <a:pt x="8" y="20"/>
                      <a:pt x="7" y="21"/>
                      <a:pt x="6" y="22"/>
                    </a:cubicBezTo>
                    <a:cubicBezTo>
                      <a:pt x="6" y="23"/>
                      <a:pt x="5" y="24"/>
                      <a:pt x="4" y="26"/>
                    </a:cubicBezTo>
                    <a:cubicBezTo>
                      <a:pt x="3" y="26"/>
                      <a:pt x="3" y="27"/>
                      <a:pt x="2" y="27"/>
                    </a:cubicBezTo>
                    <a:cubicBezTo>
                      <a:pt x="2" y="27"/>
                      <a:pt x="1" y="26"/>
                      <a:pt x="1" y="26"/>
                    </a:cubicBezTo>
                    <a:cubicBezTo>
                      <a:pt x="0" y="25"/>
                      <a:pt x="0" y="24"/>
                      <a:pt x="0" y="24"/>
                    </a:cubicBezTo>
                    <a:cubicBezTo>
                      <a:pt x="0" y="23"/>
                      <a:pt x="1" y="22"/>
                      <a:pt x="4" y="19"/>
                    </a:cubicBezTo>
                    <a:cubicBezTo>
                      <a:pt x="6" y="16"/>
                      <a:pt x="7" y="14"/>
                      <a:pt x="7" y="13"/>
                    </a:cubicBezTo>
                    <a:cubicBezTo>
                      <a:pt x="7" y="13"/>
                      <a:pt x="7" y="12"/>
                      <a:pt x="5" y="11"/>
                    </a:cubicBezTo>
                    <a:cubicBezTo>
                      <a:pt x="2" y="9"/>
                      <a:pt x="2" y="9"/>
                      <a:pt x="2" y="9"/>
                    </a:cubicBezTo>
                    <a:cubicBezTo>
                      <a:pt x="2" y="6"/>
                      <a:pt x="2" y="6"/>
                      <a:pt x="2" y="6"/>
                    </a:cubicBezTo>
                    <a:cubicBezTo>
                      <a:pt x="3" y="6"/>
                      <a:pt x="3" y="5"/>
                      <a:pt x="4" y="5"/>
                    </a:cubicBezTo>
                    <a:cubicBezTo>
                      <a:pt x="4" y="5"/>
                      <a:pt x="7" y="7"/>
                      <a:pt x="12" y="10"/>
                    </a:cubicBezTo>
                    <a:cubicBezTo>
                      <a:pt x="13" y="9"/>
                      <a:pt x="13" y="7"/>
                      <a:pt x="14" y="5"/>
                    </a:cubicBezTo>
                    <a:cubicBezTo>
                      <a:pt x="15" y="3"/>
                      <a:pt x="15" y="1"/>
                      <a:pt x="16" y="0"/>
                    </a:cubicBezTo>
                    <a:cubicBezTo>
                      <a:pt x="17" y="0"/>
                      <a:pt x="17" y="0"/>
                      <a:pt x="17" y="0"/>
                    </a:cubicBezTo>
                    <a:cubicBezTo>
                      <a:pt x="18" y="1"/>
                      <a:pt x="19" y="2"/>
                      <a:pt x="19" y="4"/>
                    </a:cubicBezTo>
                    <a:cubicBezTo>
                      <a:pt x="19" y="5"/>
                      <a:pt x="19" y="6"/>
                      <a:pt x="20" y="6"/>
                    </a:cubicBezTo>
                    <a:cubicBezTo>
                      <a:pt x="23" y="4"/>
                      <a:pt x="25" y="2"/>
                      <a:pt x="26" y="2"/>
                    </a:cubicBezTo>
                    <a:cubicBezTo>
                      <a:pt x="27" y="2"/>
                      <a:pt x="27" y="3"/>
                      <a:pt x="28" y="4"/>
                    </a:cubicBezTo>
                    <a:lnTo>
                      <a:pt x="2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0" name="Group 159"/>
            <p:cNvGrpSpPr/>
            <p:nvPr/>
          </p:nvGrpSpPr>
          <p:grpSpPr>
            <a:xfrm>
              <a:off x="2185718" y="2383442"/>
              <a:ext cx="699096" cy="295580"/>
              <a:chOff x="2249874" y="2410567"/>
              <a:chExt cx="570783" cy="241329"/>
            </a:xfrm>
          </p:grpSpPr>
          <p:sp>
            <p:nvSpPr>
              <p:cNvPr id="104" name="Freeform 101"/>
              <p:cNvSpPr>
                <a:spLocks noEditPoints="1"/>
              </p:cNvSpPr>
              <p:nvPr/>
            </p:nvSpPr>
            <p:spPr bwMode="auto">
              <a:xfrm>
                <a:off x="2249874" y="2417346"/>
                <a:ext cx="177607" cy="227771"/>
              </a:xfrm>
              <a:custGeom>
                <a:avLst/>
                <a:gdLst>
                  <a:gd name="T0" fmla="*/ 55 w 55"/>
                  <a:gd name="T1" fmla="*/ 10 h 71"/>
                  <a:gd name="T2" fmla="*/ 50 w 55"/>
                  <a:gd name="T3" fmla="*/ 22 h 71"/>
                  <a:gd name="T4" fmla="*/ 39 w 55"/>
                  <a:gd name="T5" fmla="*/ 30 h 71"/>
                  <a:gd name="T6" fmla="*/ 29 w 55"/>
                  <a:gd name="T7" fmla="*/ 35 h 71"/>
                  <a:gd name="T8" fmla="*/ 27 w 55"/>
                  <a:gd name="T9" fmla="*/ 35 h 71"/>
                  <a:gd name="T10" fmla="*/ 20 w 55"/>
                  <a:gd name="T11" fmla="*/ 40 h 71"/>
                  <a:gd name="T12" fmla="*/ 19 w 55"/>
                  <a:gd name="T13" fmla="*/ 43 h 71"/>
                  <a:gd name="T14" fmla="*/ 11 w 55"/>
                  <a:gd name="T15" fmla="*/ 55 h 71"/>
                  <a:gd name="T16" fmla="*/ 9 w 55"/>
                  <a:gd name="T17" fmla="*/ 52 h 71"/>
                  <a:gd name="T18" fmla="*/ 10 w 55"/>
                  <a:gd name="T19" fmla="*/ 47 h 71"/>
                  <a:gd name="T20" fmla="*/ 11 w 55"/>
                  <a:gd name="T21" fmla="*/ 42 h 71"/>
                  <a:gd name="T22" fmla="*/ 17 w 55"/>
                  <a:gd name="T23" fmla="*/ 35 h 71"/>
                  <a:gd name="T24" fmla="*/ 26 w 55"/>
                  <a:gd name="T25" fmla="*/ 31 h 71"/>
                  <a:gd name="T26" fmla="*/ 50 w 55"/>
                  <a:gd name="T27" fmla="*/ 10 h 71"/>
                  <a:gd name="T28" fmla="*/ 44 w 55"/>
                  <a:gd name="T29" fmla="*/ 5 h 71"/>
                  <a:gd name="T30" fmla="*/ 23 w 55"/>
                  <a:gd name="T31" fmla="*/ 8 h 71"/>
                  <a:gd name="T32" fmla="*/ 3 w 55"/>
                  <a:gd name="T33" fmla="*/ 16 h 71"/>
                  <a:gd name="T34" fmla="*/ 1 w 55"/>
                  <a:gd name="T35" fmla="*/ 16 h 71"/>
                  <a:gd name="T36" fmla="*/ 0 w 55"/>
                  <a:gd name="T37" fmla="*/ 14 h 71"/>
                  <a:gd name="T38" fmla="*/ 0 w 55"/>
                  <a:gd name="T39" fmla="*/ 15 h 71"/>
                  <a:gd name="T40" fmla="*/ 12 w 55"/>
                  <a:gd name="T41" fmla="*/ 8 h 71"/>
                  <a:gd name="T42" fmla="*/ 26 w 55"/>
                  <a:gd name="T43" fmla="*/ 3 h 71"/>
                  <a:gd name="T44" fmla="*/ 37 w 55"/>
                  <a:gd name="T45" fmla="*/ 1 h 71"/>
                  <a:gd name="T46" fmla="*/ 43 w 55"/>
                  <a:gd name="T47" fmla="*/ 0 h 71"/>
                  <a:gd name="T48" fmla="*/ 55 w 55"/>
                  <a:gd name="T49" fmla="*/ 10 h 71"/>
                  <a:gd name="T50" fmla="*/ 13 w 55"/>
                  <a:gd name="T51" fmla="*/ 67 h 71"/>
                  <a:gd name="T52" fmla="*/ 3 w 55"/>
                  <a:gd name="T53" fmla="*/ 71 h 71"/>
                  <a:gd name="T54" fmla="*/ 1 w 55"/>
                  <a:gd name="T55" fmla="*/ 68 h 71"/>
                  <a:gd name="T56" fmla="*/ 2 w 55"/>
                  <a:gd name="T57" fmla="*/ 65 h 71"/>
                  <a:gd name="T58" fmla="*/ 4 w 55"/>
                  <a:gd name="T59" fmla="*/ 64 h 71"/>
                  <a:gd name="T60" fmla="*/ 6 w 55"/>
                  <a:gd name="T61" fmla="*/ 64 h 71"/>
                  <a:gd name="T62" fmla="*/ 7 w 55"/>
                  <a:gd name="T63" fmla="*/ 65 h 71"/>
                  <a:gd name="T64" fmla="*/ 12 w 55"/>
                  <a:gd name="T65" fmla="*/ 63 h 71"/>
                  <a:gd name="T66" fmla="*/ 13 w 55"/>
                  <a:gd name="T67" fmla="*/ 6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71">
                    <a:moveTo>
                      <a:pt x="55" y="10"/>
                    </a:moveTo>
                    <a:cubicBezTo>
                      <a:pt x="55" y="14"/>
                      <a:pt x="54" y="18"/>
                      <a:pt x="50" y="22"/>
                    </a:cubicBezTo>
                    <a:cubicBezTo>
                      <a:pt x="48" y="25"/>
                      <a:pt x="44" y="27"/>
                      <a:pt x="39" y="30"/>
                    </a:cubicBezTo>
                    <a:cubicBezTo>
                      <a:pt x="37" y="31"/>
                      <a:pt x="34" y="32"/>
                      <a:pt x="29" y="35"/>
                    </a:cubicBezTo>
                    <a:cubicBezTo>
                      <a:pt x="27" y="35"/>
                      <a:pt x="27" y="35"/>
                      <a:pt x="27" y="35"/>
                    </a:cubicBezTo>
                    <a:cubicBezTo>
                      <a:pt x="24" y="37"/>
                      <a:pt x="21" y="39"/>
                      <a:pt x="20" y="40"/>
                    </a:cubicBezTo>
                    <a:cubicBezTo>
                      <a:pt x="20" y="41"/>
                      <a:pt x="19" y="42"/>
                      <a:pt x="19" y="43"/>
                    </a:cubicBezTo>
                    <a:cubicBezTo>
                      <a:pt x="16" y="49"/>
                      <a:pt x="13" y="53"/>
                      <a:pt x="11" y="55"/>
                    </a:cubicBezTo>
                    <a:cubicBezTo>
                      <a:pt x="10" y="54"/>
                      <a:pt x="9" y="53"/>
                      <a:pt x="9" y="52"/>
                    </a:cubicBezTo>
                    <a:cubicBezTo>
                      <a:pt x="9" y="51"/>
                      <a:pt x="9" y="49"/>
                      <a:pt x="10" y="47"/>
                    </a:cubicBezTo>
                    <a:cubicBezTo>
                      <a:pt x="10" y="45"/>
                      <a:pt x="11" y="43"/>
                      <a:pt x="11" y="42"/>
                    </a:cubicBezTo>
                    <a:cubicBezTo>
                      <a:pt x="13" y="40"/>
                      <a:pt x="14" y="37"/>
                      <a:pt x="17" y="35"/>
                    </a:cubicBezTo>
                    <a:cubicBezTo>
                      <a:pt x="18" y="35"/>
                      <a:pt x="21" y="34"/>
                      <a:pt x="26" y="31"/>
                    </a:cubicBezTo>
                    <a:cubicBezTo>
                      <a:pt x="42" y="24"/>
                      <a:pt x="50" y="17"/>
                      <a:pt x="50" y="10"/>
                    </a:cubicBezTo>
                    <a:cubicBezTo>
                      <a:pt x="50" y="7"/>
                      <a:pt x="48" y="5"/>
                      <a:pt x="44" y="5"/>
                    </a:cubicBezTo>
                    <a:cubicBezTo>
                      <a:pt x="39" y="5"/>
                      <a:pt x="31" y="6"/>
                      <a:pt x="23" y="8"/>
                    </a:cubicBezTo>
                    <a:cubicBezTo>
                      <a:pt x="13" y="11"/>
                      <a:pt x="7" y="13"/>
                      <a:pt x="3" y="16"/>
                    </a:cubicBezTo>
                    <a:cubicBezTo>
                      <a:pt x="1" y="16"/>
                      <a:pt x="1" y="16"/>
                      <a:pt x="1" y="16"/>
                    </a:cubicBezTo>
                    <a:cubicBezTo>
                      <a:pt x="1" y="15"/>
                      <a:pt x="0" y="14"/>
                      <a:pt x="0" y="14"/>
                    </a:cubicBezTo>
                    <a:cubicBezTo>
                      <a:pt x="0" y="14"/>
                      <a:pt x="0" y="14"/>
                      <a:pt x="0" y="15"/>
                    </a:cubicBezTo>
                    <a:cubicBezTo>
                      <a:pt x="0" y="13"/>
                      <a:pt x="4" y="10"/>
                      <a:pt x="12" y="8"/>
                    </a:cubicBezTo>
                    <a:cubicBezTo>
                      <a:pt x="18" y="5"/>
                      <a:pt x="22" y="4"/>
                      <a:pt x="26" y="3"/>
                    </a:cubicBezTo>
                    <a:cubicBezTo>
                      <a:pt x="30" y="3"/>
                      <a:pt x="33" y="2"/>
                      <a:pt x="37" y="1"/>
                    </a:cubicBezTo>
                    <a:cubicBezTo>
                      <a:pt x="41" y="1"/>
                      <a:pt x="43" y="0"/>
                      <a:pt x="43" y="0"/>
                    </a:cubicBezTo>
                    <a:cubicBezTo>
                      <a:pt x="51" y="0"/>
                      <a:pt x="55" y="3"/>
                      <a:pt x="55" y="10"/>
                    </a:cubicBezTo>
                    <a:close/>
                    <a:moveTo>
                      <a:pt x="13" y="67"/>
                    </a:moveTo>
                    <a:cubicBezTo>
                      <a:pt x="11" y="68"/>
                      <a:pt x="8" y="69"/>
                      <a:pt x="3" y="71"/>
                    </a:cubicBezTo>
                    <a:cubicBezTo>
                      <a:pt x="2" y="70"/>
                      <a:pt x="1" y="69"/>
                      <a:pt x="1" y="68"/>
                    </a:cubicBezTo>
                    <a:cubicBezTo>
                      <a:pt x="1" y="67"/>
                      <a:pt x="2" y="66"/>
                      <a:pt x="2" y="65"/>
                    </a:cubicBezTo>
                    <a:cubicBezTo>
                      <a:pt x="3" y="64"/>
                      <a:pt x="3" y="64"/>
                      <a:pt x="4" y="64"/>
                    </a:cubicBezTo>
                    <a:cubicBezTo>
                      <a:pt x="4" y="64"/>
                      <a:pt x="5" y="64"/>
                      <a:pt x="6" y="64"/>
                    </a:cubicBezTo>
                    <a:cubicBezTo>
                      <a:pt x="7" y="65"/>
                      <a:pt x="7" y="65"/>
                      <a:pt x="7" y="65"/>
                    </a:cubicBezTo>
                    <a:cubicBezTo>
                      <a:pt x="8" y="65"/>
                      <a:pt x="10" y="64"/>
                      <a:pt x="12" y="63"/>
                    </a:cubicBezTo>
                    <a:cubicBezTo>
                      <a:pt x="13" y="64"/>
                      <a:pt x="13" y="66"/>
                      <a:pt x="13" y="6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02"/>
              <p:cNvSpPr>
                <a:spLocks noEditPoints="1"/>
              </p:cNvSpPr>
              <p:nvPr/>
            </p:nvSpPr>
            <p:spPr bwMode="auto">
              <a:xfrm>
                <a:off x="2451885" y="2410567"/>
                <a:ext cx="58299" cy="225059"/>
              </a:xfrm>
              <a:custGeom>
                <a:avLst/>
                <a:gdLst>
                  <a:gd name="T0" fmla="*/ 6 w 18"/>
                  <a:gd name="T1" fmla="*/ 65 h 70"/>
                  <a:gd name="T2" fmla="*/ 5 w 18"/>
                  <a:gd name="T3" fmla="*/ 70 h 70"/>
                  <a:gd name="T4" fmla="*/ 1 w 18"/>
                  <a:gd name="T5" fmla="*/ 69 h 70"/>
                  <a:gd name="T6" fmla="*/ 0 w 18"/>
                  <a:gd name="T7" fmla="*/ 67 h 70"/>
                  <a:gd name="T8" fmla="*/ 3 w 18"/>
                  <a:gd name="T9" fmla="*/ 64 h 70"/>
                  <a:gd name="T10" fmla="*/ 6 w 18"/>
                  <a:gd name="T11" fmla="*/ 65 h 70"/>
                  <a:gd name="T12" fmla="*/ 18 w 18"/>
                  <a:gd name="T13" fmla="*/ 2 h 70"/>
                  <a:gd name="T14" fmla="*/ 16 w 18"/>
                  <a:gd name="T15" fmla="*/ 12 h 70"/>
                  <a:gd name="T16" fmla="*/ 13 w 18"/>
                  <a:gd name="T17" fmla="*/ 28 h 70"/>
                  <a:gd name="T18" fmla="*/ 10 w 18"/>
                  <a:gd name="T19" fmla="*/ 34 h 70"/>
                  <a:gd name="T20" fmla="*/ 7 w 18"/>
                  <a:gd name="T21" fmla="*/ 55 h 70"/>
                  <a:gd name="T22" fmla="*/ 6 w 18"/>
                  <a:gd name="T23" fmla="*/ 56 h 70"/>
                  <a:gd name="T24" fmla="*/ 4 w 18"/>
                  <a:gd name="T25" fmla="*/ 53 h 70"/>
                  <a:gd name="T26" fmla="*/ 3 w 18"/>
                  <a:gd name="T27" fmla="*/ 50 h 70"/>
                  <a:gd name="T28" fmla="*/ 6 w 18"/>
                  <a:gd name="T29" fmla="*/ 39 h 70"/>
                  <a:gd name="T30" fmla="*/ 6 w 18"/>
                  <a:gd name="T31" fmla="*/ 36 h 70"/>
                  <a:gd name="T32" fmla="*/ 7 w 18"/>
                  <a:gd name="T33" fmla="*/ 34 h 70"/>
                  <a:gd name="T34" fmla="*/ 8 w 18"/>
                  <a:gd name="T35" fmla="*/ 31 h 70"/>
                  <a:gd name="T36" fmla="*/ 10 w 18"/>
                  <a:gd name="T37" fmla="*/ 22 h 70"/>
                  <a:gd name="T38" fmla="*/ 13 w 18"/>
                  <a:gd name="T39" fmla="*/ 5 h 70"/>
                  <a:gd name="T40" fmla="*/ 14 w 18"/>
                  <a:gd name="T41" fmla="*/ 2 h 70"/>
                  <a:gd name="T42" fmla="*/ 16 w 18"/>
                  <a:gd name="T43" fmla="*/ 0 h 70"/>
                  <a:gd name="T44" fmla="*/ 18 w 18"/>
                  <a:gd name="T45"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70">
                    <a:moveTo>
                      <a:pt x="6" y="65"/>
                    </a:moveTo>
                    <a:cubicBezTo>
                      <a:pt x="6" y="67"/>
                      <a:pt x="6" y="68"/>
                      <a:pt x="5" y="70"/>
                    </a:cubicBezTo>
                    <a:cubicBezTo>
                      <a:pt x="3" y="70"/>
                      <a:pt x="2" y="69"/>
                      <a:pt x="1" y="69"/>
                    </a:cubicBezTo>
                    <a:cubicBezTo>
                      <a:pt x="1" y="69"/>
                      <a:pt x="1" y="68"/>
                      <a:pt x="0" y="67"/>
                    </a:cubicBezTo>
                    <a:cubicBezTo>
                      <a:pt x="1" y="65"/>
                      <a:pt x="3" y="64"/>
                      <a:pt x="3" y="64"/>
                    </a:cubicBezTo>
                    <a:cubicBezTo>
                      <a:pt x="4" y="64"/>
                      <a:pt x="5" y="64"/>
                      <a:pt x="6" y="65"/>
                    </a:cubicBezTo>
                    <a:close/>
                    <a:moveTo>
                      <a:pt x="18" y="2"/>
                    </a:moveTo>
                    <a:cubicBezTo>
                      <a:pt x="18" y="3"/>
                      <a:pt x="18" y="6"/>
                      <a:pt x="16" y="12"/>
                    </a:cubicBezTo>
                    <a:cubicBezTo>
                      <a:pt x="16" y="15"/>
                      <a:pt x="15" y="20"/>
                      <a:pt x="13" y="28"/>
                    </a:cubicBezTo>
                    <a:cubicBezTo>
                      <a:pt x="12" y="29"/>
                      <a:pt x="11" y="32"/>
                      <a:pt x="10" y="34"/>
                    </a:cubicBezTo>
                    <a:cubicBezTo>
                      <a:pt x="7" y="55"/>
                      <a:pt x="7" y="55"/>
                      <a:pt x="7" y="55"/>
                    </a:cubicBezTo>
                    <a:cubicBezTo>
                      <a:pt x="7" y="56"/>
                      <a:pt x="7" y="56"/>
                      <a:pt x="6" y="56"/>
                    </a:cubicBezTo>
                    <a:cubicBezTo>
                      <a:pt x="5" y="56"/>
                      <a:pt x="5" y="55"/>
                      <a:pt x="4" y="53"/>
                    </a:cubicBezTo>
                    <a:cubicBezTo>
                      <a:pt x="3" y="52"/>
                      <a:pt x="3" y="51"/>
                      <a:pt x="3" y="50"/>
                    </a:cubicBezTo>
                    <a:cubicBezTo>
                      <a:pt x="3" y="49"/>
                      <a:pt x="4" y="45"/>
                      <a:pt x="6" y="39"/>
                    </a:cubicBezTo>
                    <a:cubicBezTo>
                      <a:pt x="6" y="39"/>
                      <a:pt x="6" y="38"/>
                      <a:pt x="6" y="36"/>
                    </a:cubicBezTo>
                    <a:cubicBezTo>
                      <a:pt x="6" y="35"/>
                      <a:pt x="6" y="35"/>
                      <a:pt x="7" y="34"/>
                    </a:cubicBezTo>
                    <a:cubicBezTo>
                      <a:pt x="8" y="32"/>
                      <a:pt x="8" y="31"/>
                      <a:pt x="8" y="31"/>
                    </a:cubicBezTo>
                    <a:cubicBezTo>
                      <a:pt x="10" y="22"/>
                      <a:pt x="10" y="22"/>
                      <a:pt x="10" y="22"/>
                    </a:cubicBezTo>
                    <a:cubicBezTo>
                      <a:pt x="11" y="17"/>
                      <a:pt x="12" y="11"/>
                      <a:pt x="13" y="5"/>
                    </a:cubicBezTo>
                    <a:cubicBezTo>
                      <a:pt x="13" y="5"/>
                      <a:pt x="14" y="4"/>
                      <a:pt x="14" y="2"/>
                    </a:cubicBezTo>
                    <a:cubicBezTo>
                      <a:pt x="15" y="1"/>
                      <a:pt x="15" y="1"/>
                      <a:pt x="16" y="0"/>
                    </a:cubicBezTo>
                    <a:cubicBezTo>
                      <a:pt x="18" y="1"/>
                      <a:pt x="18" y="1"/>
                      <a:pt x="18"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3"/>
              <p:cNvSpPr>
                <a:spLocks noEditPoints="1"/>
              </p:cNvSpPr>
              <p:nvPr/>
            </p:nvSpPr>
            <p:spPr bwMode="auto">
              <a:xfrm>
                <a:off x="2523741" y="2459375"/>
                <a:ext cx="211501" cy="192521"/>
              </a:xfrm>
              <a:custGeom>
                <a:avLst/>
                <a:gdLst>
                  <a:gd name="T0" fmla="*/ 66 w 66"/>
                  <a:gd name="T1" fmla="*/ 23 h 60"/>
                  <a:gd name="T2" fmla="*/ 64 w 66"/>
                  <a:gd name="T3" fmla="*/ 26 h 60"/>
                  <a:gd name="T4" fmla="*/ 47 w 66"/>
                  <a:gd name="T5" fmla="*/ 28 h 60"/>
                  <a:gd name="T6" fmla="*/ 51 w 66"/>
                  <a:gd name="T7" fmla="*/ 39 h 60"/>
                  <a:gd name="T8" fmla="*/ 61 w 66"/>
                  <a:gd name="T9" fmla="*/ 39 h 60"/>
                  <a:gd name="T10" fmla="*/ 58 w 66"/>
                  <a:gd name="T11" fmla="*/ 42 h 60"/>
                  <a:gd name="T12" fmla="*/ 55 w 66"/>
                  <a:gd name="T13" fmla="*/ 42 h 60"/>
                  <a:gd name="T14" fmla="*/ 41 w 66"/>
                  <a:gd name="T15" fmla="*/ 45 h 60"/>
                  <a:gd name="T16" fmla="*/ 32 w 66"/>
                  <a:gd name="T17" fmla="*/ 60 h 60"/>
                  <a:gd name="T18" fmla="*/ 36 w 66"/>
                  <a:gd name="T19" fmla="*/ 45 h 60"/>
                  <a:gd name="T20" fmla="*/ 20 w 66"/>
                  <a:gd name="T21" fmla="*/ 46 h 60"/>
                  <a:gd name="T22" fmla="*/ 17 w 66"/>
                  <a:gd name="T23" fmla="*/ 54 h 60"/>
                  <a:gd name="T24" fmla="*/ 13 w 66"/>
                  <a:gd name="T25" fmla="*/ 53 h 60"/>
                  <a:gd name="T26" fmla="*/ 6 w 66"/>
                  <a:gd name="T27" fmla="*/ 44 h 60"/>
                  <a:gd name="T28" fmla="*/ 3 w 66"/>
                  <a:gd name="T29" fmla="*/ 39 h 60"/>
                  <a:gd name="T30" fmla="*/ 14 w 66"/>
                  <a:gd name="T31" fmla="*/ 41 h 60"/>
                  <a:gd name="T32" fmla="*/ 17 w 66"/>
                  <a:gd name="T33" fmla="*/ 36 h 60"/>
                  <a:gd name="T34" fmla="*/ 17 w 66"/>
                  <a:gd name="T35" fmla="*/ 28 h 60"/>
                  <a:gd name="T36" fmla="*/ 12 w 66"/>
                  <a:gd name="T37" fmla="*/ 29 h 60"/>
                  <a:gd name="T38" fmla="*/ 5 w 66"/>
                  <a:gd name="T39" fmla="*/ 25 h 60"/>
                  <a:gd name="T40" fmla="*/ 9 w 66"/>
                  <a:gd name="T41" fmla="*/ 24 h 60"/>
                  <a:gd name="T42" fmla="*/ 19 w 66"/>
                  <a:gd name="T43" fmla="*/ 24 h 60"/>
                  <a:gd name="T44" fmla="*/ 25 w 66"/>
                  <a:gd name="T45" fmla="*/ 9 h 60"/>
                  <a:gd name="T46" fmla="*/ 29 w 66"/>
                  <a:gd name="T47" fmla="*/ 11 h 60"/>
                  <a:gd name="T48" fmla="*/ 25 w 66"/>
                  <a:gd name="T49" fmla="*/ 22 h 60"/>
                  <a:gd name="T50" fmla="*/ 41 w 66"/>
                  <a:gd name="T51" fmla="*/ 24 h 60"/>
                  <a:gd name="T52" fmla="*/ 48 w 66"/>
                  <a:gd name="T53" fmla="*/ 7 h 60"/>
                  <a:gd name="T54" fmla="*/ 53 w 66"/>
                  <a:gd name="T55" fmla="*/ 0 h 60"/>
                  <a:gd name="T56" fmla="*/ 53 w 66"/>
                  <a:gd name="T57" fmla="*/ 7 h 60"/>
                  <a:gd name="T58" fmla="*/ 49 w 66"/>
                  <a:gd name="T59" fmla="*/ 16 h 60"/>
                  <a:gd name="T60" fmla="*/ 50 w 66"/>
                  <a:gd name="T61" fmla="*/ 24 h 60"/>
                  <a:gd name="T62" fmla="*/ 57 w 66"/>
                  <a:gd name="T63" fmla="*/ 23 h 60"/>
                  <a:gd name="T64" fmla="*/ 66 w 66"/>
                  <a:gd name="T65" fmla="*/ 23 h 60"/>
                  <a:gd name="T66" fmla="*/ 32 w 66"/>
                  <a:gd name="T67" fmla="*/ 29 h 60"/>
                  <a:gd name="T68" fmla="*/ 28 w 66"/>
                  <a:gd name="T69" fmla="*/ 28 h 60"/>
                  <a:gd name="T70" fmla="*/ 20 w 66"/>
                  <a:gd name="T71" fmla="*/ 39 h 60"/>
                  <a:gd name="T72" fmla="*/ 31 w 66"/>
                  <a:gd name="T73" fmla="*/ 40 h 60"/>
                  <a:gd name="T74" fmla="*/ 41 w 66"/>
                  <a:gd name="T75"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0">
                    <a:moveTo>
                      <a:pt x="66" y="23"/>
                    </a:moveTo>
                    <a:cubicBezTo>
                      <a:pt x="66" y="23"/>
                      <a:pt x="66" y="23"/>
                      <a:pt x="66" y="23"/>
                    </a:cubicBezTo>
                    <a:cubicBezTo>
                      <a:pt x="66" y="24"/>
                      <a:pt x="66" y="24"/>
                      <a:pt x="66" y="25"/>
                    </a:cubicBezTo>
                    <a:cubicBezTo>
                      <a:pt x="65" y="26"/>
                      <a:pt x="65" y="26"/>
                      <a:pt x="64" y="26"/>
                    </a:cubicBezTo>
                    <a:cubicBezTo>
                      <a:pt x="63" y="27"/>
                      <a:pt x="60" y="27"/>
                      <a:pt x="55" y="27"/>
                    </a:cubicBezTo>
                    <a:cubicBezTo>
                      <a:pt x="51" y="27"/>
                      <a:pt x="48" y="28"/>
                      <a:pt x="47" y="28"/>
                    </a:cubicBezTo>
                    <a:cubicBezTo>
                      <a:pt x="44" y="30"/>
                      <a:pt x="43" y="33"/>
                      <a:pt x="43" y="39"/>
                    </a:cubicBezTo>
                    <a:cubicBezTo>
                      <a:pt x="46" y="39"/>
                      <a:pt x="49" y="39"/>
                      <a:pt x="51" y="39"/>
                    </a:cubicBezTo>
                    <a:cubicBezTo>
                      <a:pt x="52" y="39"/>
                      <a:pt x="53" y="39"/>
                      <a:pt x="56" y="39"/>
                    </a:cubicBezTo>
                    <a:cubicBezTo>
                      <a:pt x="59" y="39"/>
                      <a:pt x="60" y="39"/>
                      <a:pt x="61" y="39"/>
                    </a:cubicBezTo>
                    <a:cubicBezTo>
                      <a:pt x="61" y="40"/>
                      <a:pt x="60" y="41"/>
                      <a:pt x="59" y="41"/>
                    </a:cubicBezTo>
                    <a:cubicBezTo>
                      <a:pt x="59" y="42"/>
                      <a:pt x="58" y="42"/>
                      <a:pt x="58" y="42"/>
                    </a:cubicBezTo>
                    <a:cubicBezTo>
                      <a:pt x="57" y="42"/>
                      <a:pt x="57" y="42"/>
                      <a:pt x="56" y="42"/>
                    </a:cubicBezTo>
                    <a:cubicBezTo>
                      <a:pt x="56" y="42"/>
                      <a:pt x="55" y="42"/>
                      <a:pt x="55" y="42"/>
                    </a:cubicBezTo>
                    <a:cubicBezTo>
                      <a:pt x="53" y="42"/>
                      <a:pt x="50" y="42"/>
                      <a:pt x="47" y="43"/>
                    </a:cubicBezTo>
                    <a:cubicBezTo>
                      <a:pt x="44" y="43"/>
                      <a:pt x="41" y="44"/>
                      <a:pt x="41" y="45"/>
                    </a:cubicBezTo>
                    <a:cubicBezTo>
                      <a:pt x="40" y="47"/>
                      <a:pt x="39" y="50"/>
                      <a:pt x="38" y="54"/>
                    </a:cubicBezTo>
                    <a:cubicBezTo>
                      <a:pt x="36" y="57"/>
                      <a:pt x="34" y="60"/>
                      <a:pt x="32" y="60"/>
                    </a:cubicBezTo>
                    <a:cubicBezTo>
                      <a:pt x="31" y="60"/>
                      <a:pt x="30" y="59"/>
                      <a:pt x="30" y="59"/>
                    </a:cubicBezTo>
                    <a:cubicBezTo>
                      <a:pt x="30" y="58"/>
                      <a:pt x="32" y="54"/>
                      <a:pt x="36" y="45"/>
                    </a:cubicBezTo>
                    <a:cubicBezTo>
                      <a:pt x="36" y="44"/>
                      <a:pt x="35" y="44"/>
                      <a:pt x="33" y="44"/>
                    </a:cubicBezTo>
                    <a:cubicBezTo>
                      <a:pt x="27" y="44"/>
                      <a:pt x="23" y="45"/>
                      <a:pt x="20" y="46"/>
                    </a:cubicBezTo>
                    <a:cubicBezTo>
                      <a:pt x="19" y="47"/>
                      <a:pt x="18" y="48"/>
                      <a:pt x="18" y="50"/>
                    </a:cubicBezTo>
                    <a:cubicBezTo>
                      <a:pt x="17" y="52"/>
                      <a:pt x="17" y="53"/>
                      <a:pt x="17" y="54"/>
                    </a:cubicBezTo>
                    <a:cubicBezTo>
                      <a:pt x="16" y="53"/>
                      <a:pt x="15" y="53"/>
                      <a:pt x="14" y="53"/>
                    </a:cubicBezTo>
                    <a:cubicBezTo>
                      <a:pt x="14" y="53"/>
                      <a:pt x="13" y="53"/>
                      <a:pt x="13" y="53"/>
                    </a:cubicBezTo>
                    <a:cubicBezTo>
                      <a:pt x="13" y="51"/>
                      <a:pt x="14" y="49"/>
                      <a:pt x="14" y="47"/>
                    </a:cubicBezTo>
                    <a:cubicBezTo>
                      <a:pt x="13" y="45"/>
                      <a:pt x="10" y="45"/>
                      <a:pt x="6" y="44"/>
                    </a:cubicBezTo>
                    <a:cubicBezTo>
                      <a:pt x="2" y="43"/>
                      <a:pt x="0" y="42"/>
                      <a:pt x="0" y="40"/>
                    </a:cubicBezTo>
                    <a:cubicBezTo>
                      <a:pt x="1" y="39"/>
                      <a:pt x="2" y="39"/>
                      <a:pt x="3" y="39"/>
                    </a:cubicBezTo>
                    <a:cubicBezTo>
                      <a:pt x="4" y="39"/>
                      <a:pt x="5" y="39"/>
                      <a:pt x="8" y="40"/>
                    </a:cubicBezTo>
                    <a:cubicBezTo>
                      <a:pt x="11" y="40"/>
                      <a:pt x="13" y="41"/>
                      <a:pt x="14" y="41"/>
                    </a:cubicBezTo>
                    <a:cubicBezTo>
                      <a:pt x="14" y="41"/>
                      <a:pt x="15" y="41"/>
                      <a:pt x="15" y="41"/>
                    </a:cubicBezTo>
                    <a:cubicBezTo>
                      <a:pt x="15" y="40"/>
                      <a:pt x="16" y="38"/>
                      <a:pt x="17" y="36"/>
                    </a:cubicBezTo>
                    <a:cubicBezTo>
                      <a:pt x="18" y="33"/>
                      <a:pt x="18" y="31"/>
                      <a:pt x="18" y="30"/>
                    </a:cubicBezTo>
                    <a:cubicBezTo>
                      <a:pt x="18" y="29"/>
                      <a:pt x="18" y="28"/>
                      <a:pt x="17" y="28"/>
                    </a:cubicBezTo>
                    <a:cubicBezTo>
                      <a:pt x="16" y="28"/>
                      <a:pt x="16" y="28"/>
                      <a:pt x="15" y="29"/>
                    </a:cubicBezTo>
                    <a:cubicBezTo>
                      <a:pt x="13" y="29"/>
                      <a:pt x="13" y="29"/>
                      <a:pt x="12" y="29"/>
                    </a:cubicBezTo>
                    <a:cubicBezTo>
                      <a:pt x="8" y="29"/>
                      <a:pt x="5" y="28"/>
                      <a:pt x="4" y="27"/>
                    </a:cubicBezTo>
                    <a:cubicBezTo>
                      <a:pt x="4" y="26"/>
                      <a:pt x="4" y="26"/>
                      <a:pt x="5" y="25"/>
                    </a:cubicBezTo>
                    <a:cubicBezTo>
                      <a:pt x="5" y="24"/>
                      <a:pt x="6" y="24"/>
                      <a:pt x="6" y="24"/>
                    </a:cubicBezTo>
                    <a:cubicBezTo>
                      <a:pt x="7" y="24"/>
                      <a:pt x="8" y="24"/>
                      <a:pt x="9" y="24"/>
                    </a:cubicBezTo>
                    <a:cubicBezTo>
                      <a:pt x="11" y="24"/>
                      <a:pt x="12" y="25"/>
                      <a:pt x="12" y="25"/>
                    </a:cubicBezTo>
                    <a:cubicBezTo>
                      <a:pt x="16" y="25"/>
                      <a:pt x="18" y="24"/>
                      <a:pt x="19" y="24"/>
                    </a:cubicBezTo>
                    <a:cubicBezTo>
                      <a:pt x="20" y="24"/>
                      <a:pt x="21" y="22"/>
                      <a:pt x="22" y="19"/>
                    </a:cubicBezTo>
                    <a:cubicBezTo>
                      <a:pt x="25" y="9"/>
                      <a:pt x="25" y="9"/>
                      <a:pt x="25" y="9"/>
                    </a:cubicBezTo>
                    <a:cubicBezTo>
                      <a:pt x="26" y="9"/>
                      <a:pt x="27" y="9"/>
                      <a:pt x="27" y="8"/>
                    </a:cubicBezTo>
                    <a:cubicBezTo>
                      <a:pt x="28" y="9"/>
                      <a:pt x="29" y="10"/>
                      <a:pt x="29" y="11"/>
                    </a:cubicBezTo>
                    <a:cubicBezTo>
                      <a:pt x="29" y="12"/>
                      <a:pt x="28" y="13"/>
                      <a:pt x="27" y="17"/>
                    </a:cubicBezTo>
                    <a:cubicBezTo>
                      <a:pt x="26" y="20"/>
                      <a:pt x="25" y="22"/>
                      <a:pt x="25" y="22"/>
                    </a:cubicBezTo>
                    <a:cubicBezTo>
                      <a:pt x="25" y="23"/>
                      <a:pt x="26" y="23"/>
                      <a:pt x="26" y="24"/>
                    </a:cubicBezTo>
                    <a:cubicBezTo>
                      <a:pt x="41" y="24"/>
                      <a:pt x="41" y="24"/>
                      <a:pt x="41" y="24"/>
                    </a:cubicBezTo>
                    <a:cubicBezTo>
                      <a:pt x="42" y="24"/>
                      <a:pt x="43" y="21"/>
                      <a:pt x="45" y="16"/>
                    </a:cubicBezTo>
                    <a:cubicBezTo>
                      <a:pt x="46" y="14"/>
                      <a:pt x="47" y="11"/>
                      <a:pt x="48" y="7"/>
                    </a:cubicBezTo>
                    <a:cubicBezTo>
                      <a:pt x="49" y="5"/>
                      <a:pt x="50" y="3"/>
                      <a:pt x="51" y="0"/>
                    </a:cubicBezTo>
                    <a:cubicBezTo>
                      <a:pt x="53" y="0"/>
                      <a:pt x="53" y="0"/>
                      <a:pt x="53" y="0"/>
                    </a:cubicBezTo>
                    <a:cubicBezTo>
                      <a:pt x="53" y="1"/>
                      <a:pt x="53" y="1"/>
                      <a:pt x="53" y="3"/>
                    </a:cubicBezTo>
                    <a:cubicBezTo>
                      <a:pt x="53" y="4"/>
                      <a:pt x="53" y="6"/>
                      <a:pt x="53" y="7"/>
                    </a:cubicBezTo>
                    <a:cubicBezTo>
                      <a:pt x="52" y="8"/>
                      <a:pt x="52" y="8"/>
                      <a:pt x="51" y="10"/>
                    </a:cubicBezTo>
                    <a:cubicBezTo>
                      <a:pt x="51" y="11"/>
                      <a:pt x="50" y="13"/>
                      <a:pt x="49" y="16"/>
                    </a:cubicBezTo>
                    <a:cubicBezTo>
                      <a:pt x="48" y="19"/>
                      <a:pt x="48" y="21"/>
                      <a:pt x="48" y="22"/>
                    </a:cubicBezTo>
                    <a:cubicBezTo>
                      <a:pt x="48" y="23"/>
                      <a:pt x="49" y="24"/>
                      <a:pt x="50" y="24"/>
                    </a:cubicBezTo>
                    <a:cubicBezTo>
                      <a:pt x="51" y="24"/>
                      <a:pt x="52" y="23"/>
                      <a:pt x="54" y="23"/>
                    </a:cubicBezTo>
                    <a:cubicBezTo>
                      <a:pt x="55" y="23"/>
                      <a:pt x="57" y="23"/>
                      <a:pt x="57" y="23"/>
                    </a:cubicBezTo>
                    <a:cubicBezTo>
                      <a:pt x="57" y="23"/>
                      <a:pt x="59" y="23"/>
                      <a:pt x="61" y="23"/>
                    </a:cubicBezTo>
                    <a:cubicBezTo>
                      <a:pt x="64" y="23"/>
                      <a:pt x="66" y="23"/>
                      <a:pt x="66" y="23"/>
                    </a:cubicBezTo>
                    <a:close/>
                    <a:moveTo>
                      <a:pt x="41" y="29"/>
                    </a:moveTo>
                    <a:cubicBezTo>
                      <a:pt x="37" y="29"/>
                      <a:pt x="34" y="29"/>
                      <a:pt x="32" y="29"/>
                    </a:cubicBezTo>
                    <a:cubicBezTo>
                      <a:pt x="32" y="29"/>
                      <a:pt x="32" y="29"/>
                      <a:pt x="30" y="29"/>
                    </a:cubicBezTo>
                    <a:cubicBezTo>
                      <a:pt x="29" y="28"/>
                      <a:pt x="29" y="28"/>
                      <a:pt x="28" y="28"/>
                    </a:cubicBezTo>
                    <a:cubicBezTo>
                      <a:pt x="26" y="28"/>
                      <a:pt x="25" y="29"/>
                      <a:pt x="23" y="30"/>
                    </a:cubicBezTo>
                    <a:cubicBezTo>
                      <a:pt x="21" y="33"/>
                      <a:pt x="20" y="36"/>
                      <a:pt x="20" y="39"/>
                    </a:cubicBezTo>
                    <a:cubicBezTo>
                      <a:pt x="20" y="40"/>
                      <a:pt x="21" y="40"/>
                      <a:pt x="21" y="40"/>
                    </a:cubicBezTo>
                    <a:cubicBezTo>
                      <a:pt x="31" y="40"/>
                      <a:pt x="31" y="40"/>
                      <a:pt x="31" y="40"/>
                    </a:cubicBezTo>
                    <a:cubicBezTo>
                      <a:pt x="35" y="40"/>
                      <a:pt x="38" y="39"/>
                      <a:pt x="39" y="38"/>
                    </a:cubicBezTo>
                    <a:lnTo>
                      <a:pt x="41"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4"/>
              <p:cNvSpPr>
                <a:spLocks/>
              </p:cNvSpPr>
              <p:nvPr/>
            </p:nvSpPr>
            <p:spPr bwMode="auto">
              <a:xfrm>
                <a:off x="2728464" y="2410567"/>
                <a:ext cx="92193" cy="93549"/>
              </a:xfrm>
              <a:custGeom>
                <a:avLst/>
                <a:gdLst>
                  <a:gd name="T0" fmla="*/ 29 w 29"/>
                  <a:gd name="T1" fmla="*/ 5 h 29"/>
                  <a:gd name="T2" fmla="*/ 23 w 29"/>
                  <a:gd name="T3" fmla="*/ 9 h 29"/>
                  <a:gd name="T4" fmla="*/ 18 w 29"/>
                  <a:gd name="T5" fmla="*/ 13 h 29"/>
                  <a:gd name="T6" fmla="*/ 27 w 29"/>
                  <a:gd name="T7" fmla="*/ 20 h 29"/>
                  <a:gd name="T8" fmla="*/ 25 w 29"/>
                  <a:gd name="T9" fmla="*/ 22 h 29"/>
                  <a:gd name="T10" fmla="*/ 21 w 29"/>
                  <a:gd name="T11" fmla="*/ 21 h 29"/>
                  <a:gd name="T12" fmla="*/ 18 w 29"/>
                  <a:gd name="T13" fmla="*/ 19 h 29"/>
                  <a:gd name="T14" fmla="*/ 16 w 29"/>
                  <a:gd name="T15" fmla="*/ 22 h 29"/>
                  <a:gd name="T16" fmla="*/ 16 w 29"/>
                  <a:gd name="T17" fmla="*/ 24 h 29"/>
                  <a:gd name="T18" fmla="*/ 14 w 29"/>
                  <a:gd name="T19" fmla="*/ 29 h 29"/>
                  <a:gd name="T20" fmla="*/ 12 w 29"/>
                  <a:gd name="T21" fmla="*/ 25 h 29"/>
                  <a:gd name="T22" fmla="*/ 11 w 29"/>
                  <a:gd name="T23" fmla="*/ 20 h 29"/>
                  <a:gd name="T24" fmla="*/ 11 w 29"/>
                  <a:gd name="T25" fmla="*/ 20 h 29"/>
                  <a:gd name="T26" fmla="*/ 11 w 29"/>
                  <a:gd name="T27" fmla="*/ 20 h 29"/>
                  <a:gd name="T28" fmla="*/ 10 w 29"/>
                  <a:gd name="T29" fmla="*/ 20 h 29"/>
                  <a:gd name="T30" fmla="*/ 6 w 29"/>
                  <a:gd name="T31" fmla="*/ 22 h 29"/>
                  <a:gd name="T32" fmla="*/ 4 w 29"/>
                  <a:gd name="T33" fmla="*/ 26 h 29"/>
                  <a:gd name="T34" fmla="*/ 3 w 29"/>
                  <a:gd name="T35" fmla="*/ 27 h 29"/>
                  <a:gd name="T36" fmla="*/ 1 w 29"/>
                  <a:gd name="T37" fmla="*/ 26 h 29"/>
                  <a:gd name="T38" fmla="*/ 0 w 29"/>
                  <a:gd name="T39" fmla="*/ 24 h 29"/>
                  <a:gd name="T40" fmla="*/ 4 w 29"/>
                  <a:gd name="T41" fmla="*/ 19 h 29"/>
                  <a:gd name="T42" fmla="*/ 8 w 29"/>
                  <a:gd name="T43" fmla="*/ 13 h 29"/>
                  <a:gd name="T44" fmla="*/ 5 w 29"/>
                  <a:gd name="T45" fmla="*/ 11 h 29"/>
                  <a:gd name="T46" fmla="*/ 3 w 29"/>
                  <a:gd name="T47" fmla="*/ 9 h 29"/>
                  <a:gd name="T48" fmla="*/ 3 w 29"/>
                  <a:gd name="T49" fmla="*/ 6 h 29"/>
                  <a:gd name="T50" fmla="*/ 4 w 29"/>
                  <a:gd name="T51" fmla="*/ 5 h 29"/>
                  <a:gd name="T52" fmla="*/ 12 w 29"/>
                  <a:gd name="T53" fmla="*/ 10 h 29"/>
                  <a:gd name="T54" fmla="*/ 14 w 29"/>
                  <a:gd name="T55" fmla="*/ 5 h 29"/>
                  <a:gd name="T56" fmla="*/ 16 w 29"/>
                  <a:gd name="T57" fmla="*/ 0 h 29"/>
                  <a:gd name="T58" fmla="*/ 18 w 29"/>
                  <a:gd name="T59" fmla="*/ 0 h 29"/>
                  <a:gd name="T60" fmla="*/ 19 w 29"/>
                  <a:gd name="T61" fmla="*/ 4 h 29"/>
                  <a:gd name="T62" fmla="*/ 20 w 29"/>
                  <a:gd name="T63" fmla="*/ 6 h 29"/>
                  <a:gd name="T64" fmla="*/ 26 w 29"/>
                  <a:gd name="T65" fmla="*/ 2 h 29"/>
                  <a:gd name="T66" fmla="*/ 29 w 29"/>
                  <a:gd name="T67" fmla="*/ 4 h 29"/>
                  <a:gd name="T68" fmla="*/ 29 w 29"/>
                  <a:gd name="T69"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 h="29">
                    <a:moveTo>
                      <a:pt x="29" y="5"/>
                    </a:moveTo>
                    <a:cubicBezTo>
                      <a:pt x="28" y="6"/>
                      <a:pt x="26" y="7"/>
                      <a:pt x="23" y="9"/>
                    </a:cubicBezTo>
                    <a:cubicBezTo>
                      <a:pt x="22" y="10"/>
                      <a:pt x="21" y="11"/>
                      <a:pt x="18" y="13"/>
                    </a:cubicBezTo>
                    <a:cubicBezTo>
                      <a:pt x="20" y="15"/>
                      <a:pt x="23" y="17"/>
                      <a:pt x="27" y="20"/>
                    </a:cubicBezTo>
                    <a:cubicBezTo>
                      <a:pt x="26" y="22"/>
                      <a:pt x="25" y="22"/>
                      <a:pt x="25" y="22"/>
                    </a:cubicBezTo>
                    <a:cubicBezTo>
                      <a:pt x="24" y="22"/>
                      <a:pt x="23" y="22"/>
                      <a:pt x="21" y="21"/>
                    </a:cubicBezTo>
                    <a:cubicBezTo>
                      <a:pt x="19" y="20"/>
                      <a:pt x="18" y="19"/>
                      <a:pt x="18" y="19"/>
                    </a:cubicBezTo>
                    <a:cubicBezTo>
                      <a:pt x="16" y="19"/>
                      <a:pt x="16" y="20"/>
                      <a:pt x="16" y="22"/>
                    </a:cubicBezTo>
                    <a:cubicBezTo>
                      <a:pt x="16" y="22"/>
                      <a:pt x="16" y="23"/>
                      <a:pt x="16" y="24"/>
                    </a:cubicBezTo>
                    <a:cubicBezTo>
                      <a:pt x="16" y="25"/>
                      <a:pt x="15" y="27"/>
                      <a:pt x="14" y="29"/>
                    </a:cubicBezTo>
                    <a:cubicBezTo>
                      <a:pt x="13" y="28"/>
                      <a:pt x="12" y="27"/>
                      <a:pt x="12" y="25"/>
                    </a:cubicBezTo>
                    <a:cubicBezTo>
                      <a:pt x="12" y="24"/>
                      <a:pt x="11" y="22"/>
                      <a:pt x="11" y="20"/>
                    </a:cubicBezTo>
                    <a:cubicBezTo>
                      <a:pt x="11" y="20"/>
                      <a:pt x="11" y="20"/>
                      <a:pt x="11" y="20"/>
                    </a:cubicBezTo>
                    <a:cubicBezTo>
                      <a:pt x="11" y="20"/>
                      <a:pt x="11" y="20"/>
                      <a:pt x="11" y="20"/>
                    </a:cubicBezTo>
                    <a:cubicBezTo>
                      <a:pt x="10" y="20"/>
                      <a:pt x="10" y="20"/>
                      <a:pt x="10" y="20"/>
                    </a:cubicBezTo>
                    <a:cubicBezTo>
                      <a:pt x="8" y="20"/>
                      <a:pt x="7" y="21"/>
                      <a:pt x="6" y="22"/>
                    </a:cubicBezTo>
                    <a:cubicBezTo>
                      <a:pt x="6" y="23"/>
                      <a:pt x="5" y="24"/>
                      <a:pt x="4" y="26"/>
                    </a:cubicBezTo>
                    <a:cubicBezTo>
                      <a:pt x="3" y="26"/>
                      <a:pt x="3" y="27"/>
                      <a:pt x="3" y="27"/>
                    </a:cubicBezTo>
                    <a:cubicBezTo>
                      <a:pt x="2" y="27"/>
                      <a:pt x="2" y="26"/>
                      <a:pt x="1" y="26"/>
                    </a:cubicBezTo>
                    <a:cubicBezTo>
                      <a:pt x="0" y="25"/>
                      <a:pt x="0" y="24"/>
                      <a:pt x="0" y="24"/>
                    </a:cubicBezTo>
                    <a:cubicBezTo>
                      <a:pt x="0" y="23"/>
                      <a:pt x="1" y="22"/>
                      <a:pt x="4" y="19"/>
                    </a:cubicBezTo>
                    <a:cubicBezTo>
                      <a:pt x="7" y="16"/>
                      <a:pt x="8" y="14"/>
                      <a:pt x="8" y="13"/>
                    </a:cubicBezTo>
                    <a:cubicBezTo>
                      <a:pt x="8" y="13"/>
                      <a:pt x="7" y="12"/>
                      <a:pt x="5" y="11"/>
                    </a:cubicBezTo>
                    <a:cubicBezTo>
                      <a:pt x="3" y="9"/>
                      <a:pt x="3" y="9"/>
                      <a:pt x="3" y="9"/>
                    </a:cubicBezTo>
                    <a:cubicBezTo>
                      <a:pt x="3" y="6"/>
                      <a:pt x="3" y="6"/>
                      <a:pt x="3" y="6"/>
                    </a:cubicBezTo>
                    <a:cubicBezTo>
                      <a:pt x="3" y="6"/>
                      <a:pt x="4" y="5"/>
                      <a:pt x="4" y="5"/>
                    </a:cubicBezTo>
                    <a:cubicBezTo>
                      <a:pt x="5" y="5"/>
                      <a:pt x="8" y="7"/>
                      <a:pt x="12" y="10"/>
                    </a:cubicBezTo>
                    <a:cubicBezTo>
                      <a:pt x="13" y="9"/>
                      <a:pt x="14" y="7"/>
                      <a:pt x="14" y="5"/>
                    </a:cubicBezTo>
                    <a:cubicBezTo>
                      <a:pt x="15" y="3"/>
                      <a:pt x="16" y="1"/>
                      <a:pt x="16" y="0"/>
                    </a:cubicBezTo>
                    <a:cubicBezTo>
                      <a:pt x="18" y="0"/>
                      <a:pt x="18" y="0"/>
                      <a:pt x="18" y="0"/>
                    </a:cubicBezTo>
                    <a:cubicBezTo>
                      <a:pt x="19" y="1"/>
                      <a:pt x="19" y="2"/>
                      <a:pt x="19" y="4"/>
                    </a:cubicBezTo>
                    <a:cubicBezTo>
                      <a:pt x="19" y="5"/>
                      <a:pt x="19" y="6"/>
                      <a:pt x="20" y="6"/>
                    </a:cubicBezTo>
                    <a:cubicBezTo>
                      <a:pt x="23" y="4"/>
                      <a:pt x="26" y="2"/>
                      <a:pt x="26" y="2"/>
                    </a:cubicBezTo>
                    <a:cubicBezTo>
                      <a:pt x="27" y="2"/>
                      <a:pt x="28" y="3"/>
                      <a:pt x="29" y="4"/>
                    </a:cubicBezTo>
                    <a:lnTo>
                      <a:pt x="2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2" name="Group 161"/>
            <p:cNvGrpSpPr/>
            <p:nvPr/>
          </p:nvGrpSpPr>
          <p:grpSpPr>
            <a:xfrm>
              <a:off x="7354929" y="6442810"/>
              <a:ext cx="1338412" cy="278976"/>
              <a:chOff x="7477756" y="6468412"/>
              <a:chExt cx="1092758" cy="227771"/>
            </a:xfrm>
          </p:grpSpPr>
          <p:sp>
            <p:nvSpPr>
              <p:cNvPr id="108" name="Freeform 105"/>
              <p:cNvSpPr>
                <a:spLocks noEditPoints="1"/>
              </p:cNvSpPr>
              <p:nvPr/>
            </p:nvSpPr>
            <p:spPr bwMode="auto">
              <a:xfrm>
                <a:off x="7477756" y="6500951"/>
                <a:ext cx="195232" cy="188454"/>
              </a:xfrm>
              <a:custGeom>
                <a:avLst/>
                <a:gdLst>
                  <a:gd name="T0" fmla="*/ 10 w 61"/>
                  <a:gd name="T1" fmla="*/ 9 h 59"/>
                  <a:gd name="T2" fmla="*/ 4 w 61"/>
                  <a:gd name="T3" fmla="*/ 59 h 59"/>
                  <a:gd name="T4" fmla="*/ 2 w 61"/>
                  <a:gd name="T5" fmla="*/ 59 h 59"/>
                  <a:gd name="T6" fmla="*/ 0 w 61"/>
                  <a:gd name="T7" fmla="*/ 57 h 59"/>
                  <a:gd name="T8" fmla="*/ 1 w 61"/>
                  <a:gd name="T9" fmla="*/ 48 h 59"/>
                  <a:gd name="T10" fmla="*/ 4 w 61"/>
                  <a:gd name="T11" fmla="*/ 28 h 59"/>
                  <a:gd name="T12" fmla="*/ 5 w 61"/>
                  <a:gd name="T13" fmla="*/ 16 h 59"/>
                  <a:gd name="T14" fmla="*/ 8 w 61"/>
                  <a:gd name="T15" fmla="*/ 5 h 59"/>
                  <a:gd name="T16" fmla="*/ 10 w 61"/>
                  <a:gd name="T17" fmla="*/ 8 h 59"/>
                  <a:gd name="T18" fmla="*/ 10 w 61"/>
                  <a:gd name="T19" fmla="*/ 9 h 59"/>
                  <a:gd name="T20" fmla="*/ 61 w 61"/>
                  <a:gd name="T21" fmla="*/ 55 h 59"/>
                  <a:gd name="T22" fmla="*/ 59 w 61"/>
                  <a:gd name="T23" fmla="*/ 57 h 59"/>
                  <a:gd name="T24" fmla="*/ 56 w 61"/>
                  <a:gd name="T25" fmla="*/ 56 h 59"/>
                  <a:gd name="T26" fmla="*/ 53 w 61"/>
                  <a:gd name="T27" fmla="*/ 55 h 59"/>
                  <a:gd name="T28" fmla="*/ 47 w 61"/>
                  <a:gd name="T29" fmla="*/ 54 h 59"/>
                  <a:gd name="T30" fmla="*/ 40 w 61"/>
                  <a:gd name="T31" fmla="*/ 53 h 59"/>
                  <a:gd name="T32" fmla="*/ 26 w 61"/>
                  <a:gd name="T33" fmla="*/ 50 h 59"/>
                  <a:gd name="T34" fmla="*/ 16 w 61"/>
                  <a:gd name="T35" fmla="*/ 45 h 59"/>
                  <a:gd name="T36" fmla="*/ 8 w 61"/>
                  <a:gd name="T37" fmla="*/ 38 h 59"/>
                  <a:gd name="T38" fmla="*/ 18 w 61"/>
                  <a:gd name="T39" fmla="*/ 29 h 59"/>
                  <a:gd name="T40" fmla="*/ 29 w 61"/>
                  <a:gd name="T41" fmla="*/ 20 h 59"/>
                  <a:gd name="T42" fmla="*/ 31 w 61"/>
                  <a:gd name="T43" fmla="*/ 17 h 59"/>
                  <a:gd name="T44" fmla="*/ 37 w 61"/>
                  <a:gd name="T45" fmla="*/ 12 h 59"/>
                  <a:gd name="T46" fmla="*/ 44 w 61"/>
                  <a:gd name="T47" fmla="*/ 5 h 59"/>
                  <a:gd name="T48" fmla="*/ 53 w 61"/>
                  <a:gd name="T49" fmla="*/ 0 h 59"/>
                  <a:gd name="T50" fmla="*/ 54 w 61"/>
                  <a:gd name="T51" fmla="*/ 0 h 59"/>
                  <a:gd name="T52" fmla="*/ 54 w 61"/>
                  <a:gd name="T53" fmla="*/ 3 h 59"/>
                  <a:gd name="T54" fmla="*/ 53 w 61"/>
                  <a:gd name="T55" fmla="*/ 3 h 59"/>
                  <a:gd name="T56" fmla="*/ 48 w 61"/>
                  <a:gd name="T57" fmla="*/ 7 h 59"/>
                  <a:gd name="T58" fmla="*/ 14 w 61"/>
                  <a:gd name="T59" fmla="*/ 39 h 59"/>
                  <a:gd name="T60" fmla="*/ 34 w 61"/>
                  <a:gd name="T61" fmla="*/ 47 h 59"/>
                  <a:gd name="T62" fmla="*/ 50 w 61"/>
                  <a:gd name="T63" fmla="*/ 51 h 59"/>
                  <a:gd name="T64" fmla="*/ 57 w 61"/>
                  <a:gd name="T65" fmla="*/ 52 h 59"/>
                  <a:gd name="T66" fmla="*/ 61 w 61"/>
                  <a:gd name="T67" fmla="*/ 5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59">
                    <a:moveTo>
                      <a:pt x="10" y="9"/>
                    </a:moveTo>
                    <a:cubicBezTo>
                      <a:pt x="4" y="59"/>
                      <a:pt x="4" y="59"/>
                      <a:pt x="4" y="59"/>
                    </a:cubicBezTo>
                    <a:cubicBezTo>
                      <a:pt x="4" y="59"/>
                      <a:pt x="3" y="59"/>
                      <a:pt x="2" y="59"/>
                    </a:cubicBezTo>
                    <a:cubicBezTo>
                      <a:pt x="0" y="59"/>
                      <a:pt x="0" y="59"/>
                      <a:pt x="0" y="57"/>
                    </a:cubicBezTo>
                    <a:cubicBezTo>
                      <a:pt x="0" y="57"/>
                      <a:pt x="0" y="54"/>
                      <a:pt x="1" y="48"/>
                    </a:cubicBezTo>
                    <a:cubicBezTo>
                      <a:pt x="1" y="45"/>
                      <a:pt x="2" y="39"/>
                      <a:pt x="4" y="28"/>
                    </a:cubicBezTo>
                    <a:cubicBezTo>
                      <a:pt x="4" y="26"/>
                      <a:pt x="4" y="22"/>
                      <a:pt x="5" y="16"/>
                    </a:cubicBezTo>
                    <a:cubicBezTo>
                      <a:pt x="6" y="12"/>
                      <a:pt x="7" y="8"/>
                      <a:pt x="8" y="5"/>
                    </a:cubicBezTo>
                    <a:cubicBezTo>
                      <a:pt x="9" y="5"/>
                      <a:pt x="10" y="6"/>
                      <a:pt x="10" y="8"/>
                    </a:cubicBezTo>
                    <a:cubicBezTo>
                      <a:pt x="10" y="8"/>
                      <a:pt x="10" y="8"/>
                      <a:pt x="10" y="9"/>
                    </a:cubicBezTo>
                    <a:close/>
                    <a:moveTo>
                      <a:pt x="61" y="55"/>
                    </a:moveTo>
                    <a:cubicBezTo>
                      <a:pt x="61" y="56"/>
                      <a:pt x="60" y="57"/>
                      <a:pt x="59" y="57"/>
                    </a:cubicBezTo>
                    <a:cubicBezTo>
                      <a:pt x="59" y="57"/>
                      <a:pt x="58" y="57"/>
                      <a:pt x="56" y="56"/>
                    </a:cubicBezTo>
                    <a:cubicBezTo>
                      <a:pt x="54" y="55"/>
                      <a:pt x="53" y="55"/>
                      <a:pt x="53" y="55"/>
                    </a:cubicBezTo>
                    <a:cubicBezTo>
                      <a:pt x="52" y="54"/>
                      <a:pt x="49" y="54"/>
                      <a:pt x="47" y="54"/>
                    </a:cubicBezTo>
                    <a:cubicBezTo>
                      <a:pt x="43" y="53"/>
                      <a:pt x="41" y="53"/>
                      <a:pt x="40" y="53"/>
                    </a:cubicBezTo>
                    <a:cubicBezTo>
                      <a:pt x="36" y="52"/>
                      <a:pt x="32" y="51"/>
                      <a:pt x="26" y="50"/>
                    </a:cubicBezTo>
                    <a:cubicBezTo>
                      <a:pt x="23" y="49"/>
                      <a:pt x="20" y="48"/>
                      <a:pt x="16" y="45"/>
                    </a:cubicBezTo>
                    <a:cubicBezTo>
                      <a:pt x="10" y="42"/>
                      <a:pt x="8" y="40"/>
                      <a:pt x="8" y="38"/>
                    </a:cubicBezTo>
                    <a:cubicBezTo>
                      <a:pt x="8" y="38"/>
                      <a:pt x="11" y="35"/>
                      <a:pt x="18" y="29"/>
                    </a:cubicBezTo>
                    <a:cubicBezTo>
                      <a:pt x="25" y="23"/>
                      <a:pt x="28" y="20"/>
                      <a:pt x="29" y="20"/>
                    </a:cubicBezTo>
                    <a:cubicBezTo>
                      <a:pt x="29" y="19"/>
                      <a:pt x="30" y="18"/>
                      <a:pt x="31" y="17"/>
                    </a:cubicBezTo>
                    <a:cubicBezTo>
                      <a:pt x="31" y="17"/>
                      <a:pt x="33" y="15"/>
                      <a:pt x="37" y="12"/>
                    </a:cubicBezTo>
                    <a:cubicBezTo>
                      <a:pt x="40" y="9"/>
                      <a:pt x="42" y="7"/>
                      <a:pt x="44" y="5"/>
                    </a:cubicBezTo>
                    <a:cubicBezTo>
                      <a:pt x="47" y="2"/>
                      <a:pt x="50" y="1"/>
                      <a:pt x="53" y="0"/>
                    </a:cubicBezTo>
                    <a:cubicBezTo>
                      <a:pt x="53" y="0"/>
                      <a:pt x="53" y="0"/>
                      <a:pt x="54" y="0"/>
                    </a:cubicBezTo>
                    <a:cubicBezTo>
                      <a:pt x="54" y="3"/>
                      <a:pt x="54" y="3"/>
                      <a:pt x="54" y="3"/>
                    </a:cubicBezTo>
                    <a:cubicBezTo>
                      <a:pt x="53" y="3"/>
                      <a:pt x="53" y="3"/>
                      <a:pt x="53" y="3"/>
                    </a:cubicBezTo>
                    <a:cubicBezTo>
                      <a:pt x="51" y="4"/>
                      <a:pt x="50" y="5"/>
                      <a:pt x="48" y="7"/>
                    </a:cubicBezTo>
                    <a:cubicBezTo>
                      <a:pt x="42" y="12"/>
                      <a:pt x="31" y="22"/>
                      <a:pt x="14" y="39"/>
                    </a:cubicBezTo>
                    <a:cubicBezTo>
                      <a:pt x="19" y="42"/>
                      <a:pt x="26" y="45"/>
                      <a:pt x="34" y="47"/>
                    </a:cubicBezTo>
                    <a:cubicBezTo>
                      <a:pt x="35" y="47"/>
                      <a:pt x="40" y="48"/>
                      <a:pt x="50" y="51"/>
                    </a:cubicBezTo>
                    <a:cubicBezTo>
                      <a:pt x="52" y="51"/>
                      <a:pt x="54" y="51"/>
                      <a:pt x="57" y="52"/>
                    </a:cubicBezTo>
                    <a:cubicBezTo>
                      <a:pt x="58" y="52"/>
                      <a:pt x="59" y="53"/>
                      <a:pt x="61" y="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06"/>
              <p:cNvSpPr>
                <a:spLocks noEditPoints="1"/>
              </p:cNvSpPr>
              <p:nvPr/>
            </p:nvSpPr>
            <p:spPr bwMode="auto">
              <a:xfrm>
                <a:off x="7672988" y="6517220"/>
                <a:ext cx="256243" cy="178963"/>
              </a:xfrm>
              <a:custGeom>
                <a:avLst/>
                <a:gdLst>
                  <a:gd name="T0" fmla="*/ 80 w 80"/>
                  <a:gd name="T1" fmla="*/ 18 h 56"/>
                  <a:gd name="T2" fmla="*/ 79 w 80"/>
                  <a:gd name="T3" fmla="*/ 23 h 56"/>
                  <a:gd name="T4" fmla="*/ 76 w 80"/>
                  <a:gd name="T5" fmla="*/ 29 h 56"/>
                  <a:gd name="T6" fmla="*/ 62 w 80"/>
                  <a:gd name="T7" fmla="*/ 44 h 56"/>
                  <a:gd name="T8" fmla="*/ 44 w 80"/>
                  <a:gd name="T9" fmla="*/ 52 h 56"/>
                  <a:gd name="T10" fmla="*/ 25 w 80"/>
                  <a:gd name="T11" fmla="*/ 56 h 56"/>
                  <a:gd name="T12" fmla="*/ 20 w 80"/>
                  <a:gd name="T13" fmla="*/ 56 h 56"/>
                  <a:gd name="T14" fmla="*/ 7 w 80"/>
                  <a:gd name="T15" fmla="*/ 51 h 56"/>
                  <a:gd name="T16" fmla="*/ 0 w 80"/>
                  <a:gd name="T17" fmla="*/ 39 h 56"/>
                  <a:gd name="T18" fmla="*/ 4 w 80"/>
                  <a:gd name="T19" fmla="*/ 27 h 56"/>
                  <a:gd name="T20" fmla="*/ 12 w 80"/>
                  <a:gd name="T21" fmla="*/ 18 h 56"/>
                  <a:gd name="T22" fmla="*/ 18 w 80"/>
                  <a:gd name="T23" fmla="*/ 12 h 56"/>
                  <a:gd name="T24" fmla="*/ 25 w 80"/>
                  <a:gd name="T25" fmla="*/ 6 h 56"/>
                  <a:gd name="T26" fmla="*/ 37 w 80"/>
                  <a:gd name="T27" fmla="*/ 2 h 56"/>
                  <a:gd name="T28" fmla="*/ 50 w 80"/>
                  <a:gd name="T29" fmla="*/ 0 h 56"/>
                  <a:gd name="T30" fmla="*/ 69 w 80"/>
                  <a:gd name="T31" fmla="*/ 4 h 56"/>
                  <a:gd name="T32" fmla="*/ 80 w 80"/>
                  <a:gd name="T33" fmla="*/ 18 h 56"/>
                  <a:gd name="T34" fmla="*/ 75 w 80"/>
                  <a:gd name="T35" fmla="*/ 13 h 56"/>
                  <a:gd name="T36" fmla="*/ 58 w 80"/>
                  <a:gd name="T37" fmla="*/ 5 h 56"/>
                  <a:gd name="T38" fmla="*/ 57 w 80"/>
                  <a:gd name="T39" fmla="*/ 5 h 56"/>
                  <a:gd name="T40" fmla="*/ 56 w 80"/>
                  <a:gd name="T41" fmla="*/ 5 h 56"/>
                  <a:gd name="T42" fmla="*/ 54 w 80"/>
                  <a:gd name="T43" fmla="*/ 5 h 56"/>
                  <a:gd name="T44" fmla="*/ 53 w 80"/>
                  <a:gd name="T45" fmla="*/ 4 h 56"/>
                  <a:gd name="T46" fmla="*/ 51 w 80"/>
                  <a:gd name="T47" fmla="*/ 5 h 56"/>
                  <a:gd name="T48" fmla="*/ 48 w 80"/>
                  <a:gd name="T49" fmla="*/ 5 h 56"/>
                  <a:gd name="T50" fmla="*/ 35 w 80"/>
                  <a:gd name="T51" fmla="*/ 7 h 56"/>
                  <a:gd name="T52" fmla="*/ 31 w 80"/>
                  <a:gd name="T53" fmla="*/ 8 h 56"/>
                  <a:gd name="T54" fmla="*/ 27 w 80"/>
                  <a:gd name="T55" fmla="*/ 11 h 56"/>
                  <a:gd name="T56" fmla="*/ 26 w 80"/>
                  <a:gd name="T57" fmla="*/ 13 h 56"/>
                  <a:gd name="T58" fmla="*/ 18 w 80"/>
                  <a:gd name="T59" fmla="*/ 19 h 56"/>
                  <a:gd name="T60" fmla="*/ 12 w 80"/>
                  <a:gd name="T61" fmla="*/ 27 h 56"/>
                  <a:gd name="T62" fmla="*/ 12 w 80"/>
                  <a:gd name="T63" fmla="*/ 31 h 56"/>
                  <a:gd name="T64" fmla="*/ 10 w 80"/>
                  <a:gd name="T65" fmla="*/ 34 h 56"/>
                  <a:gd name="T66" fmla="*/ 8 w 80"/>
                  <a:gd name="T67" fmla="*/ 29 h 56"/>
                  <a:gd name="T68" fmla="*/ 4 w 80"/>
                  <a:gd name="T69" fmla="*/ 38 h 56"/>
                  <a:gd name="T70" fmla="*/ 9 w 80"/>
                  <a:gd name="T71" fmla="*/ 46 h 56"/>
                  <a:gd name="T72" fmla="*/ 19 w 80"/>
                  <a:gd name="T73" fmla="*/ 51 h 56"/>
                  <a:gd name="T74" fmla="*/ 20 w 80"/>
                  <a:gd name="T75" fmla="*/ 51 h 56"/>
                  <a:gd name="T76" fmla="*/ 21 w 80"/>
                  <a:gd name="T77" fmla="*/ 51 h 56"/>
                  <a:gd name="T78" fmla="*/ 22 w 80"/>
                  <a:gd name="T79" fmla="*/ 51 h 56"/>
                  <a:gd name="T80" fmla="*/ 24 w 80"/>
                  <a:gd name="T81" fmla="*/ 52 h 56"/>
                  <a:gd name="T82" fmla="*/ 31 w 80"/>
                  <a:gd name="T83" fmla="*/ 51 h 56"/>
                  <a:gd name="T84" fmla="*/ 39 w 80"/>
                  <a:gd name="T85" fmla="*/ 50 h 56"/>
                  <a:gd name="T86" fmla="*/ 43 w 80"/>
                  <a:gd name="T87" fmla="*/ 48 h 56"/>
                  <a:gd name="T88" fmla="*/ 63 w 80"/>
                  <a:gd name="T89" fmla="*/ 38 h 56"/>
                  <a:gd name="T90" fmla="*/ 76 w 80"/>
                  <a:gd name="T91" fmla="*/ 21 h 56"/>
                  <a:gd name="T92" fmla="*/ 77 w 80"/>
                  <a:gd name="T93" fmla="*/ 18 h 56"/>
                  <a:gd name="T94" fmla="*/ 75 w 80"/>
                  <a:gd name="T95" fmla="*/ 1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 h="56">
                    <a:moveTo>
                      <a:pt x="80" y="18"/>
                    </a:moveTo>
                    <a:cubicBezTo>
                      <a:pt x="80" y="18"/>
                      <a:pt x="80" y="20"/>
                      <a:pt x="79" y="23"/>
                    </a:cubicBezTo>
                    <a:cubicBezTo>
                      <a:pt x="78" y="26"/>
                      <a:pt x="77" y="28"/>
                      <a:pt x="76" y="29"/>
                    </a:cubicBezTo>
                    <a:cubicBezTo>
                      <a:pt x="73" y="35"/>
                      <a:pt x="69" y="40"/>
                      <a:pt x="62" y="44"/>
                    </a:cubicBezTo>
                    <a:cubicBezTo>
                      <a:pt x="58" y="47"/>
                      <a:pt x="52" y="49"/>
                      <a:pt x="44" y="52"/>
                    </a:cubicBezTo>
                    <a:cubicBezTo>
                      <a:pt x="36" y="54"/>
                      <a:pt x="30" y="56"/>
                      <a:pt x="25" y="56"/>
                    </a:cubicBezTo>
                    <a:cubicBezTo>
                      <a:pt x="20" y="56"/>
                      <a:pt x="20" y="56"/>
                      <a:pt x="20" y="56"/>
                    </a:cubicBezTo>
                    <a:cubicBezTo>
                      <a:pt x="16" y="56"/>
                      <a:pt x="12" y="54"/>
                      <a:pt x="7" y="51"/>
                    </a:cubicBezTo>
                    <a:cubicBezTo>
                      <a:pt x="2" y="47"/>
                      <a:pt x="0" y="43"/>
                      <a:pt x="0" y="39"/>
                    </a:cubicBezTo>
                    <a:cubicBezTo>
                      <a:pt x="0" y="36"/>
                      <a:pt x="1" y="32"/>
                      <a:pt x="4" y="27"/>
                    </a:cubicBezTo>
                    <a:cubicBezTo>
                      <a:pt x="6" y="24"/>
                      <a:pt x="9" y="21"/>
                      <a:pt x="12" y="18"/>
                    </a:cubicBezTo>
                    <a:cubicBezTo>
                      <a:pt x="13" y="17"/>
                      <a:pt x="15" y="15"/>
                      <a:pt x="18" y="12"/>
                    </a:cubicBezTo>
                    <a:cubicBezTo>
                      <a:pt x="21" y="9"/>
                      <a:pt x="23" y="8"/>
                      <a:pt x="25" y="6"/>
                    </a:cubicBezTo>
                    <a:cubicBezTo>
                      <a:pt x="27" y="5"/>
                      <a:pt x="31" y="4"/>
                      <a:pt x="37" y="2"/>
                    </a:cubicBezTo>
                    <a:cubicBezTo>
                      <a:pt x="43" y="1"/>
                      <a:pt x="47" y="0"/>
                      <a:pt x="50" y="0"/>
                    </a:cubicBezTo>
                    <a:cubicBezTo>
                      <a:pt x="57" y="0"/>
                      <a:pt x="63" y="2"/>
                      <a:pt x="69" y="4"/>
                    </a:cubicBezTo>
                    <a:cubicBezTo>
                      <a:pt x="76" y="7"/>
                      <a:pt x="80" y="12"/>
                      <a:pt x="80" y="18"/>
                    </a:cubicBezTo>
                    <a:close/>
                    <a:moveTo>
                      <a:pt x="75" y="13"/>
                    </a:moveTo>
                    <a:cubicBezTo>
                      <a:pt x="70" y="8"/>
                      <a:pt x="64" y="5"/>
                      <a:pt x="58" y="5"/>
                    </a:cubicBezTo>
                    <a:cubicBezTo>
                      <a:pt x="58" y="5"/>
                      <a:pt x="58" y="5"/>
                      <a:pt x="57" y="5"/>
                    </a:cubicBezTo>
                    <a:cubicBezTo>
                      <a:pt x="56" y="5"/>
                      <a:pt x="56" y="5"/>
                      <a:pt x="56" y="5"/>
                    </a:cubicBezTo>
                    <a:cubicBezTo>
                      <a:pt x="56" y="5"/>
                      <a:pt x="55" y="5"/>
                      <a:pt x="54" y="5"/>
                    </a:cubicBezTo>
                    <a:cubicBezTo>
                      <a:pt x="54" y="4"/>
                      <a:pt x="53" y="4"/>
                      <a:pt x="53" y="4"/>
                    </a:cubicBezTo>
                    <a:cubicBezTo>
                      <a:pt x="53" y="4"/>
                      <a:pt x="52" y="4"/>
                      <a:pt x="51" y="5"/>
                    </a:cubicBezTo>
                    <a:cubicBezTo>
                      <a:pt x="49" y="5"/>
                      <a:pt x="49" y="5"/>
                      <a:pt x="48" y="5"/>
                    </a:cubicBezTo>
                    <a:cubicBezTo>
                      <a:pt x="46" y="5"/>
                      <a:pt x="42" y="6"/>
                      <a:pt x="35" y="7"/>
                    </a:cubicBezTo>
                    <a:cubicBezTo>
                      <a:pt x="34" y="7"/>
                      <a:pt x="32" y="8"/>
                      <a:pt x="31" y="8"/>
                    </a:cubicBezTo>
                    <a:cubicBezTo>
                      <a:pt x="29" y="9"/>
                      <a:pt x="28" y="10"/>
                      <a:pt x="27" y="11"/>
                    </a:cubicBezTo>
                    <a:cubicBezTo>
                      <a:pt x="26" y="13"/>
                      <a:pt x="26" y="13"/>
                      <a:pt x="26" y="13"/>
                    </a:cubicBezTo>
                    <a:cubicBezTo>
                      <a:pt x="21" y="17"/>
                      <a:pt x="19" y="18"/>
                      <a:pt x="18" y="19"/>
                    </a:cubicBezTo>
                    <a:cubicBezTo>
                      <a:pt x="15" y="21"/>
                      <a:pt x="13" y="24"/>
                      <a:pt x="12" y="27"/>
                    </a:cubicBezTo>
                    <a:cubicBezTo>
                      <a:pt x="12" y="27"/>
                      <a:pt x="12" y="28"/>
                      <a:pt x="12" y="31"/>
                    </a:cubicBezTo>
                    <a:cubicBezTo>
                      <a:pt x="12" y="32"/>
                      <a:pt x="11" y="33"/>
                      <a:pt x="10" y="34"/>
                    </a:cubicBezTo>
                    <a:cubicBezTo>
                      <a:pt x="9" y="33"/>
                      <a:pt x="8" y="31"/>
                      <a:pt x="8" y="29"/>
                    </a:cubicBezTo>
                    <a:cubicBezTo>
                      <a:pt x="5" y="34"/>
                      <a:pt x="4" y="37"/>
                      <a:pt x="4" y="38"/>
                    </a:cubicBezTo>
                    <a:cubicBezTo>
                      <a:pt x="4" y="40"/>
                      <a:pt x="6" y="43"/>
                      <a:pt x="9" y="46"/>
                    </a:cubicBezTo>
                    <a:cubicBezTo>
                      <a:pt x="13" y="49"/>
                      <a:pt x="16" y="51"/>
                      <a:pt x="19" y="51"/>
                    </a:cubicBezTo>
                    <a:cubicBezTo>
                      <a:pt x="19" y="51"/>
                      <a:pt x="20" y="51"/>
                      <a:pt x="20" y="51"/>
                    </a:cubicBezTo>
                    <a:cubicBezTo>
                      <a:pt x="20" y="51"/>
                      <a:pt x="21" y="51"/>
                      <a:pt x="21" y="51"/>
                    </a:cubicBezTo>
                    <a:cubicBezTo>
                      <a:pt x="21" y="51"/>
                      <a:pt x="21" y="51"/>
                      <a:pt x="22" y="51"/>
                    </a:cubicBezTo>
                    <a:cubicBezTo>
                      <a:pt x="23" y="51"/>
                      <a:pt x="24" y="52"/>
                      <a:pt x="24" y="52"/>
                    </a:cubicBezTo>
                    <a:cubicBezTo>
                      <a:pt x="24" y="52"/>
                      <a:pt x="26" y="51"/>
                      <a:pt x="31" y="51"/>
                    </a:cubicBezTo>
                    <a:cubicBezTo>
                      <a:pt x="34" y="50"/>
                      <a:pt x="36" y="50"/>
                      <a:pt x="39" y="50"/>
                    </a:cubicBezTo>
                    <a:cubicBezTo>
                      <a:pt x="40" y="49"/>
                      <a:pt x="41" y="49"/>
                      <a:pt x="43" y="48"/>
                    </a:cubicBezTo>
                    <a:cubicBezTo>
                      <a:pt x="51" y="46"/>
                      <a:pt x="58" y="42"/>
                      <a:pt x="63" y="38"/>
                    </a:cubicBezTo>
                    <a:cubicBezTo>
                      <a:pt x="70" y="33"/>
                      <a:pt x="75" y="27"/>
                      <a:pt x="76" y="21"/>
                    </a:cubicBezTo>
                    <a:cubicBezTo>
                      <a:pt x="77" y="19"/>
                      <a:pt x="77" y="18"/>
                      <a:pt x="77" y="18"/>
                    </a:cubicBezTo>
                    <a:cubicBezTo>
                      <a:pt x="77" y="16"/>
                      <a:pt x="77" y="14"/>
                      <a:pt x="75"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07"/>
              <p:cNvSpPr>
                <a:spLocks/>
              </p:cNvSpPr>
              <p:nvPr/>
            </p:nvSpPr>
            <p:spPr bwMode="auto">
              <a:xfrm>
                <a:off x="8025490" y="6618903"/>
                <a:ext cx="115242" cy="67789"/>
              </a:xfrm>
              <a:custGeom>
                <a:avLst/>
                <a:gdLst>
                  <a:gd name="T0" fmla="*/ 36 w 36"/>
                  <a:gd name="T1" fmla="*/ 17 h 21"/>
                  <a:gd name="T2" fmla="*/ 32 w 36"/>
                  <a:gd name="T3" fmla="*/ 19 h 21"/>
                  <a:gd name="T4" fmla="*/ 21 w 36"/>
                  <a:gd name="T5" fmla="*/ 20 h 21"/>
                  <a:gd name="T6" fmla="*/ 15 w 36"/>
                  <a:gd name="T7" fmla="*/ 21 h 21"/>
                  <a:gd name="T8" fmla="*/ 6 w 36"/>
                  <a:gd name="T9" fmla="*/ 19 h 21"/>
                  <a:gd name="T10" fmla="*/ 0 w 36"/>
                  <a:gd name="T11" fmla="*/ 13 h 21"/>
                  <a:gd name="T12" fmla="*/ 7 w 36"/>
                  <a:gd name="T13" fmla="*/ 5 h 21"/>
                  <a:gd name="T14" fmla="*/ 18 w 36"/>
                  <a:gd name="T15" fmla="*/ 0 h 21"/>
                  <a:gd name="T16" fmla="*/ 23 w 36"/>
                  <a:gd name="T17" fmla="*/ 1 h 21"/>
                  <a:gd name="T18" fmla="*/ 23 w 36"/>
                  <a:gd name="T19" fmla="*/ 1 h 21"/>
                  <a:gd name="T20" fmla="*/ 22 w 36"/>
                  <a:gd name="T21" fmla="*/ 1 h 21"/>
                  <a:gd name="T22" fmla="*/ 22 w 36"/>
                  <a:gd name="T23" fmla="*/ 3 h 21"/>
                  <a:gd name="T24" fmla="*/ 13 w 36"/>
                  <a:gd name="T25" fmla="*/ 7 h 21"/>
                  <a:gd name="T26" fmla="*/ 6 w 36"/>
                  <a:gd name="T27" fmla="*/ 12 h 21"/>
                  <a:gd name="T28" fmla="*/ 15 w 36"/>
                  <a:gd name="T29" fmla="*/ 17 h 21"/>
                  <a:gd name="T30" fmla="*/ 17 w 36"/>
                  <a:gd name="T31" fmla="*/ 17 h 21"/>
                  <a:gd name="T32" fmla="*/ 17 w 36"/>
                  <a:gd name="T33" fmla="*/ 17 h 21"/>
                  <a:gd name="T34" fmla="*/ 35 w 36"/>
                  <a:gd name="T35" fmla="*/ 14 h 21"/>
                  <a:gd name="T36" fmla="*/ 36 w 36"/>
                  <a:gd name="T37" fmla="*/ 15 h 21"/>
                  <a:gd name="T38" fmla="*/ 36 w 36"/>
                  <a:gd name="T39"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21">
                    <a:moveTo>
                      <a:pt x="36" y="17"/>
                    </a:moveTo>
                    <a:cubicBezTo>
                      <a:pt x="35" y="18"/>
                      <a:pt x="33" y="18"/>
                      <a:pt x="32" y="19"/>
                    </a:cubicBezTo>
                    <a:cubicBezTo>
                      <a:pt x="29" y="19"/>
                      <a:pt x="26" y="20"/>
                      <a:pt x="21" y="20"/>
                    </a:cubicBezTo>
                    <a:cubicBezTo>
                      <a:pt x="18" y="21"/>
                      <a:pt x="16" y="21"/>
                      <a:pt x="15" y="21"/>
                    </a:cubicBezTo>
                    <a:cubicBezTo>
                      <a:pt x="12" y="21"/>
                      <a:pt x="9" y="21"/>
                      <a:pt x="6" y="19"/>
                    </a:cubicBezTo>
                    <a:cubicBezTo>
                      <a:pt x="2" y="18"/>
                      <a:pt x="0" y="16"/>
                      <a:pt x="0" y="13"/>
                    </a:cubicBezTo>
                    <a:cubicBezTo>
                      <a:pt x="0" y="10"/>
                      <a:pt x="2" y="7"/>
                      <a:pt x="7" y="5"/>
                    </a:cubicBezTo>
                    <a:cubicBezTo>
                      <a:pt x="13" y="2"/>
                      <a:pt x="17" y="0"/>
                      <a:pt x="18" y="0"/>
                    </a:cubicBezTo>
                    <a:cubicBezTo>
                      <a:pt x="23" y="1"/>
                      <a:pt x="23" y="1"/>
                      <a:pt x="23" y="1"/>
                    </a:cubicBezTo>
                    <a:cubicBezTo>
                      <a:pt x="23" y="1"/>
                      <a:pt x="23" y="1"/>
                      <a:pt x="23" y="1"/>
                    </a:cubicBezTo>
                    <a:cubicBezTo>
                      <a:pt x="23" y="1"/>
                      <a:pt x="22" y="1"/>
                      <a:pt x="22" y="1"/>
                    </a:cubicBezTo>
                    <a:cubicBezTo>
                      <a:pt x="22" y="2"/>
                      <a:pt x="22" y="3"/>
                      <a:pt x="22" y="3"/>
                    </a:cubicBezTo>
                    <a:cubicBezTo>
                      <a:pt x="20" y="4"/>
                      <a:pt x="17" y="5"/>
                      <a:pt x="13" y="7"/>
                    </a:cubicBezTo>
                    <a:cubicBezTo>
                      <a:pt x="8" y="9"/>
                      <a:pt x="6" y="11"/>
                      <a:pt x="6" y="12"/>
                    </a:cubicBezTo>
                    <a:cubicBezTo>
                      <a:pt x="6" y="15"/>
                      <a:pt x="9" y="16"/>
                      <a:pt x="15" y="17"/>
                    </a:cubicBezTo>
                    <a:cubicBezTo>
                      <a:pt x="16" y="17"/>
                      <a:pt x="16" y="17"/>
                      <a:pt x="17" y="17"/>
                    </a:cubicBezTo>
                    <a:cubicBezTo>
                      <a:pt x="17" y="17"/>
                      <a:pt x="17" y="17"/>
                      <a:pt x="17" y="17"/>
                    </a:cubicBezTo>
                    <a:cubicBezTo>
                      <a:pt x="35" y="14"/>
                      <a:pt x="35" y="14"/>
                      <a:pt x="35" y="14"/>
                    </a:cubicBezTo>
                    <a:cubicBezTo>
                      <a:pt x="36" y="15"/>
                      <a:pt x="36" y="15"/>
                      <a:pt x="36" y="15"/>
                    </a:cubicBezTo>
                    <a:lnTo>
                      <a:pt x="36"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08"/>
              <p:cNvSpPr>
                <a:spLocks noEditPoints="1"/>
              </p:cNvSpPr>
              <p:nvPr/>
            </p:nvSpPr>
            <p:spPr bwMode="auto">
              <a:xfrm>
                <a:off x="8154290" y="6606702"/>
                <a:ext cx="131511" cy="86770"/>
              </a:xfrm>
              <a:custGeom>
                <a:avLst/>
                <a:gdLst>
                  <a:gd name="T0" fmla="*/ 41 w 41"/>
                  <a:gd name="T1" fmla="*/ 12 h 27"/>
                  <a:gd name="T2" fmla="*/ 39 w 41"/>
                  <a:gd name="T3" fmla="*/ 19 h 27"/>
                  <a:gd name="T4" fmla="*/ 28 w 41"/>
                  <a:gd name="T5" fmla="*/ 24 h 27"/>
                  <a:gd name="T6" fmla="*/ 16 w 41"/>
                  <a:gd name="T7" fmla="*/ 27 h 27"/>
                  <a:gd name="T8" fmla="*/ 6 w 41"/>
                  <a:gd name="T9" fmla="*/ 24 h 27"/>
                  <a:gd name="T10" fmla="*/ 0 w 41"/>
                  <a:gd name="T11" fmla="*/ 17 h 27"/>
                  <a:gd name="T12" fmla="*/ 2 w 41"/>
                  <a:gd name="T13" fmla="*/ 13 h 27"/>
                  <a:gd name="T14" fmla="*/ 8 w 41"/>
                  <a:gd name="T15" fmla="*/ 7 h 27"/>
                  <a:gd name="T16" fmla="*/ 18 w 41"/>
                  <a:gd name="T17" fmla="*/ 2 h 27"/>
                  <a:gd name="T18" fmla="*/ 29 w 41"/>
                  <a:gd name="T19" fmla="*/ 0 h 27"/>
                  <a:gd name="T20" fmla="*/ 33 w 41"/>
                  <a:gd name="T21" fmla="*/ 2 h 27"/>
                  <a:gd name="T22" fmla="*/ 37 w 41"/>
                  <a:gd name="T23" fmla="*/ 4 h 27"/>
                  <a:gd name="T24" fmla="*/ 40 w 41"/>
                  <a:gd name="T25" fmla="*/ 8 h 27"/>
                  <a:gd name="T26" fmla="*/ 41 w 41"/>
                  <a:gd name="T27" fmla="*/ 12 h 27"/>
                  <a:gd name="T28" fmla="*/ 37 w 41"/>
                  <a:gd name="T29" fmla="*/ 12 h 27"/>
                  <a:gd name="T30" fmla="*/ 34 w 41"/>
                  <a:gd name="T31" fmla="*/ 7 h 27"/>
                  <a:gd name="T32" fmla="*/ 28 w 41"/>
                  <a:gd name="T33" fmla="*/ 5 h 27"/>
                  <a:gd name="T34" fmla="*/ 19 w 41"/>
                  <a:gd name="T35" fmla="*/ 6 h 27"/>
                  <a:gd name="T36" fmla="*/ 13 w 41"/>
                  <a:gd name="T37" fmla="*/ 9 h 27"/>
                  <a:gd name="T38" fmla="*/ 5 w 41"/>
                  <a:gd name="T39" fmla="*/ 17 h 27"/>
                  <a:gd name="T40" fmla="*/ 9 w 41"/>
                  <a:gd name="T41" fmla="*/ 21 h 27"/>
                  <a:gd name="T42" fmla="*/ 16 w 41"/>
                  <a:gd name="T43" fmla="*/ 22 h 27"/>
                  <a:gd name="T44" fmla="*/ 27 w 41"/>
                  <a:gd name="T45" fmla="*/ 21 h 27"/>
                  <a:gd name="T46" fmla="*/ 36 w 41"/>
                  <a:gd name="T47" fmla="*/ 16 h 27"/>
                  <a:gd name="T48" fmla="*/ 37 w 41"/>
                  <a:gd name="T49"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27">
                    <a:moveTo>
                      <a:pt x="41" y="12"/>
                    </a:moveTo>
                    <a:cubicBezTo>
                      <a:pt x="41" y="15"/>
                      <a:pt x="40" y="17"/>
                      <a:pt x="39" y="19"/>
                    </a:cubicBezTo>
                    <a:cubicBezTo>
                      <a:pt x="38" y="21"/>
                      <a:pt x="34" y="23"/>
                      <a:pt x="28" y="24"/>
                    </a:cubicBezTo>
                    <a:cubicBezTo>
                      <a:pt x="23" y="26"/>
                      <a:pt x="19" y="27"/>
                      <a:pt x="16" y="27"/>
                    </a:cubicBezTo>
                    <a:cubicBezTo>
                      <a:pt x="12" y="27"/>
                      <a:pt x="9" y="26"/>
                      <a:pt x="6" y="24"/>
                    </a:cubicBezTo>
                    <a:cubicBezTo>
                      <a:pt x="2" y="22"/>
                      <a:pt x="0" y="20"/>
                      <a:pt x="0" y="17"/>
                    </a:cubicBezTo>
                    <a:cubicBezTo>
                      <a:pt x="0" y="15"/>
                      <a:pt x="1" y="14"/>
                      <a:pt x="2" y="13"/>
                    </a:cubicBezTo>
                    <a:cubicBezTo>
                      <a:pt x="3" y="12"/>
                      <a:pt x="5" y="10"/>
                      <a:pt x="8" y="7"/>
                    </a:cubicBezTo>
                    <a:cubicBezTo>
                      <a:pt x="10" y="5"/>
                      <a:pt x="13" y="3"/>
                      <a:pt x="18" y="2"/>
                    </a:cubicBezTo>
                    <a:cubicBezTo>
                      <a:pt x="22" y="1"/>
                      <a:pt x="26" y="0"/>
                      <a:pt x="29" y="0"/>
                    </a:cubicBezTo>
                    <a:cubicBezTo>
                      <a:pt x="30" y="0"/>
                      <a:pt x="31" y="1"/>
                      <a:pt x="33" y="2"/>
                    </a:cubicBezTo>
                    <a:cubicBezTo>
                      <a:pt x="35" y="2"/>
                      <a:pt x="37" y="3"/>
                      <a:pt x="37" y="4"/>
                    </a:cubicBezTo>
                    <a:cubicBezTo>
                      <a:pt x="38" y="5"/>
                      <a:pt x="39" y="6"/>
                      <a:pt x="40" y="8"/>
                    </a:cubicBezTo>
                    <a:cubicBezTo>
                      <a:pt x="40" y="10"/>
                      <a:pt x="41" y="12"/>
                      <a:pt x="41" y="12"/>
                    </a:cubicBezTo>
                    <a:close/>
                    <a:moveTo>
                      <a:pt x="37" y="12"/>
                    </a:moveTo>
                    <a:cubicBezTo>
                      <a:pt x="37" y="10"/>
                      <a:pt x="36" y="9"/>
                      <a:pt x="34" y="7"/>
                    </a:cubicBezTo>
                    <a:cubicBezTo>
                      <a:pt x="32" y="5"/>
                      <a:pt x="30" y="5"/>
                      <a:pt x="28" y="5"/>
                    </a:cubicBezTo>
                    <a:cubicBezTo>
                      <a:pt x="27" y="5"/>
                      <a:pt x="24" y="5"/>
                      <a:pt x="19" y="6"/>
                    </a:cubicBezTo>
                    <a:cubicBezTo>
                      <a:pt x="17" y="7"/>
                      <a:pt x="15" y="7"/>
                      <a:pt x="13" y="9"/>
                    </a:cubicBezTo>
                    <a:cubicBezTo>
                      <a:pt x="8" y="13"/>
                      <a:pt x="5" y="16"/>
                      <a:pt x="5" y="17"/>
                    </a:cubicBezTo>
                    <a:cubicBezTo>
                      <a:pt x="5" y="19"/>
                      <a:pt x="6" y="20"/>
                      <a:pt x="9" y="21"/>
                    </a:cubicBezTo>
                    <a:cubicBezTo>
                      <a:pt x="12" y="22"/>
                      <a:pt x="14" y="22"/>
                      <a:pt x="16" y="22"/>
                    </a:cubicBezTo>
                    <a:cubicBezTo>
                      <a:pt x="19" y="22"/>
                      <a:pt x="22" y="22"/>
                      <a:pt x="27" y="21"/>
                    </a:cubicBezTo>
                    <a:cubicBezTo>
                      <a:pt x="31" y="20"/>
                      <a:pt x="34" y="18"/>
                      <a:pt x="36" y="16"/>
                    </a:cubicBezTo>
                    <a:cubicBezTo>
                      <a:pt x="37" y="16"/>
                      <a:pt x="37" y="14"/>
                      <a:pt x="37"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09"/>
              <p:cNvSpPr>
                <a:spLocks/>
              </p:cNvSpPr>
              <p:nvPr/>
            </p:nvSpPr>
            <p:spPr bwMode="auto">
              <a:xfrm>
                <a:off x="8302069" y="6468412"/>
                <a:ext cx="141001" cy="220992"/>
              </a:xfrm>
              <a:custGeom>
                <a:avLst/>
                <a:gdLst>
                  <a:gd name="T0" fmla="*/ 44 w 44"/>
                  <a:gd name="T1" fmla="*/ 47 h 69"/>
                  <a:gd name="T2" fmla="*/ 28 w 44"/>
                  <a:gd name="T3" fmla="*/ 52 h 69"/>
                  <a:gd name="T4" fmla="*/ 16 w 44"/>
                  <a:gd name="T5" fmla="*/ 56 h 69"/>
                  <a:gd name="T6" fmla="*/ 6 w 44"/>
                  <a:gd name="T7" fmla="*/ 62 h 69"/>
                  <a:gd name="T8" fmla="*/ 7 w 44"/>
                  <a:gd name="T9" fmla="*/ 63 h 69"/>
                  <a:gd name="T10" fmla="*/ 15 w 44"/>
                  <a:gd name="T11" fmla="*/ 64 h 69"/>
                  <a:gd name="T12" fmla="*/ 24 w 44"/>
                  <a:gd name="T13" fmla="*/ 63 h 69"/>
                  <a:gd name="T14" fmla="*/ 43 w 44"/>
                  <a:gd name="T15" fmla="*/ 58 h 69"/>
                  <a:gd name="T16" fmla="*/ 41 w 44"/>
                  <a:gd name="T17" fmla="*/ 61 h 69"/>
                  <a:gd name="T18" fmla="*/ 30 w 44"/>
                  <a:gd name="T19" fmla="*/ 65 h 69"/>
                  <a:gd name="T20" fmla="*/ 18 w 44"/>
                  <a:gd name="T21" fmla="*/ 68 h 69"/>
                  <a:gd name="T22" fmla="*/ 14 w 44"/>
                  <a:gd name="T23" fmla="*/ 68 h 69"/>
                  <a:gd name="T24" fmla="*/ 11 w 44"/>
                  <a:gd name="T25" fmla="*/ 69 h 69"/>
                  <a:gd name="T26" fmla="*/ 4 w 44"/>
                  <a:gd name="T27" fmla="*/ 67 h 69"/>
                  <a:gd name="T28" fmla="*/ 0 w 44"/>
                  <a:gd name="T29" fmla="*/ 63 h 69"/>
                  <a:gd name="T30" fmla="*/ 2 w 44"/>
                  <a:gd name="T31" fmla="*/ 58 h 69"/>
                  <a:gd name="T32" fmla="*/ 6 w 44"/>
                  <a:gd name="T33" fmla="*/ 56 h 69"/>
                  <a:gd name="T34" fmla="*/ 21 w 44"/>
                  <a:gd name="T35" fmla="*/ 51 h 69"/>
                  <a:gd name="T36" fmla="*/ 27 w 44"/>
                  <a:gd name="T37" fmla="*/ 49 h 69"/>
                  <a:gd name="T38" fmla="*/ 32 w 44"/>
                  <a:gd name="T39" fmla="*/ 47 h 69"/>
                  <a:gd name="T40" fmla="*/ 36 w 44"/>
                  <a:gd name="T41" fmla="*/ 46 h 69"/>
                  <a:gd name="T42" fmla="*/ 40 w 44"/>
                  <a:gd name="T43" fmla="*/ 44 h 69"/>
                  <a:gd name="T44" fmla="*/ 39 w 44"/>
                  <a:gd name="T45" fmla="*/ 12 h 69"/>
                  <a:gd name="T46" fmla="*/ 40 w 44"/>
                  <a:gd name="T47" fmla="*/ 0 h 69"/>
                  <a:gd name="T48" fmla="*/ 42 w 44"/>
                  <a:gd name="T49" fmla="*/ 1 h 69"/>
                  <a:gd name="T50" fmla="*/ 43 w 44"/>
                  <a:gd name="T51" fmla="*/ 5 h 69"/>
                  <a:gd name="T52" fmla="*/ 43 w 44"/>
                  <a:gd name="T53" fmla="*/ 4 h 69"/>
                  <a:gd name="T54" fmla="*/ 43 w 44"/>
                  <a:gd name="T55" fmla="*/ 13 h 69"/>
                  <a:gd name="T56" fmla="*/ 43 w 44"/>
                  <a:gd name="T57" fmla="*/ 38 h 69"/>
                  <a:gd name="T58" fmla="*/ 44 w 44"/>
                  <a:gd name="T59" fmla="*/ 4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69">
                    <a:moveTo>
                      <a:pt x="44" y="47"/>
                    </a:moveTo>
                    <a:cubicBezTo>
                      <a:pt x="40" y="48"/>
                      <a:pt x="35" y="50"/>
                      <a:pt x="28" y="52"/>
                    </a:cubicBezTo>
                    <a:cubicBezTo>
                      <a:pt x="22" y="55"/>
                      <a:pt x="18" y="56"/>
                      <a:pt x="16" y="56"/>
                    </a:cubicBezTo>
                    <a:cubicBezTo>
                      <a:pt x="10" y="59"/>
                      <a:pt x="7" y="60"/>
                      <a:pt x="6" y="62"/>
                    </a:cubicBezTo>
                    <a:cubicBezTo>
                      <a:pt x="6" y="63"/>
                      <a:pt x="6" y="63"/>
                      <a:pt x="7" y="63"/>
                    </a:cubicBezTo>
                    <a:cubicBezTo>
                      <a:pt x="8" y="64"/>
                      <a:pt x="11" y="64"/>
                      <a:pt x="15" y="64"/>
                    </a:cubicBezTo>
                    <a:cubicBezTo>
                      <a:pt x="16" y="64"/>
                      <a:pt x="19" y="64"/>
                      <a:pt x="24" y="63"/>
                    </a:cubicBezTo>
                    <a:cubicBezTo>
                      <a:pt x="31" y="61"/>
                      <a:pt x="37" y="60"/>
                      <a:pt x="43" y="58"/>
                    </a:cubicBezTo>
                    <a:cubicBezTo>
                      <a:pt x="43" y="60"/>
                      <a:pt x="42" y="61"/>
                      <a:pt x="41" y="61"/>
                    </a:cubicBezTo>
                    <a:cubicBezTo>
                      <a:pt x="40" y="62"/>
                      <a:pt x="36" y="63"/>
                      <a:pt x="30" y="65"/>
                    </a:cubicBezTo>
                    <a:cubicBezTo>
                      <a:pt x="23" y="67"/>
                      <a:pt x="19" y="68"/>
                      <a:pt x="18" y="68"/>
                    </a:cubicBezTo>
                    <a:cubicBezTo>
                      <a:pt x="18" y="68"/>
                      <a:pt x="16" y="68"/>
                      <a:pt x="14" y="68"/>
                    </a:cubicBezTo>
                    <a:cubicBezTo>
                      <a:pt x="12" y="69"/>
                      <a:pt x="11" y="69"/>
                      <a:pt x="11" y="69"/>
                    </a:cubicBezTo>
                    <a:cubicBezTo>
                      <a:pt x="9" y="69"/>
                      <a:pt x="7" y="68"/>
                      <a:pt x="4" y="67"/>
                    </a:cubicBezTo>
                    <a:cubicBezTo>
                      <a:pt x="1" y="66"/>
                      <a:pt x="0" y="65"/>
                      <a:pt x="0" y="63"/>
                    </a:cubicBezTo>
                    <a:cubicBezTo>
                      <a:pt x="0" y="61"/>
                      <a:pt x="0" y="59"/>
                      <a:pt x="2" y="58"/>
                    </a:cubicBezTo>
                    <a:cubicBezTo>
                      <a:pt x="2" y="58"/>
                      <a:pt x="3" y="58"/>
                      <a:pt x="6" y="56"/>
                    </a:cubicBezTo>
                    <a:cubicBezTo>
                      <a:pt x="12" y="54"/>
                      <a:pt x="17" y="52"/>
                      <a:pt x="21" y="51"/>
                    </a:cubicBezTo>
                    <a:cubicBezTo>
                      <a:pt x="23" y="51"/>
                      <a:pt x="24" y="50"/>
                      <a:pt x="27" y="49"/>
                    </a:cubicBezTo>
                    <a:cubicBezTo>
                      <a:pt x="29" y="48"/>
                      <a:pt x="31" y="47"/>
                      <a:pt x="32" y="47"/>
                    </a:cubicBezTo>
                    <a:cubicBezTo>
                      <a:pt x="36" y="46"/>
                      <a:pt x="36" y="46"/>
                      <a:pt x="36" y="46"/>
                    </a:cubicBezTo>
                    <a:cubicBezTo>
                      <a:pt x="37" y="46"/>
                      <a:pt x="39" y="45"/>
                      <a:pt x="40" y="44"/>
                    </a:cubicBezTo>
                    <a:cubicBezTo>
                      <a:pt x="39" y="35"/>
                      <a:pt x="39" y="24"/>
                      <a:pt x="39" y="12"/>
                    </a:cubicBezTo>
                    <a:cubicBezTo>
                      <a:pt x="39" y="4"/>
                      <a:pt x="39" y="0"/>
                      <a:pt x="40" y="0"/>
                    </a:cubicBezTo>
                    <a:cubicBezTo>
                      <a:pt x="41" y="0"/>
                      <a:pt x="42" y="1"/>
                      <a:pt x="42" y="1"/>
                    </a:cubicBezTo>
                    <a:cubicBezTo>
                      <a:pt x="43" y="2"/>
                      <a:pt x="43" y="3"/>
                      <a:pt x="43" y="5"/>
                    </a:cubicBezTo>
                    <a:cubicBezTo>
                      <a:pt x="43" y="4"/>
                      <a:pt x="43" y="4"/>
                      <a:pt x="43" y="4"/>
                    </a:cubicBezTo>
                    <a:cubicBezTo>
                      <a:pt x="43" y="4"/>
                      <a:pt x="43" y="7"/>
                      <a:pt x="43" y="13"/>
                    </a:cubicBezTo>
                    <a:cubicBezTo>
                      <a:pt x="43" y="38"/>
                      <a:pt x="43" y="38"/>
                      <a:pt x="43" y="38"/>
                    </a:cubicBezTo>
                    <a:cubicBezTo>
                      <a:pt x="43" y="41"/>
                      <a:pt x="43" y="44"/>
                      <a:pt x="44" y="4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10"/>
              <p:cNvSpPr>
                <a:spLocks noEditPoints="1"/>
              </p:cNvSpPr>
              <p:nvPr/>
            </p:nvSpPr>
            <p:spPr bwMode="auto">
              <a:xfrm>
                <a:off x="8455272" y="6616192"/>
                <a:ext cx="115242" cy="73212"/>
              </a:xfrm>
              <a:custGeom>
                <a:avLst/>
                <a:gdLst>
                  <a:gd name="T0" fmla="*/ 36 w 36"/>
                  <a:gd name="T1" fmla="*/ 21 h 23"/>
                  <a:gd name="T2" fmla="*/ 33 w 36"/>
                  <a:gd name="T3" fmla="*/ 23 h 23"/>
                  <a:gd name="T4" fmla="*/ 20 w 36"/>
                  <a:gd name="T5" fmla="*/ 23 h 23"/>
                  <a:gd name="T6" fmla="*/ 10 w 36"/>
                  <a:gd name="T7" fmla="*/ 21 h 23"/>
                  <a:gd name="T8" fmla="*/ 1 w 36"/>
                  <a:gd name="T9" fmla="*/ 17 h 23"/>
                  <a:gd name="T10" fmla="*/ 0 w 36"/>
                  <a:gd name="T11" fmla="*/ 11 h 23"/>
                  <a:gd name="T12" fmla="*/ 5 w 36"/>
                  <a:gd name="T13" fmla="*/ 2 h 23"/>
                  <a:gd name="T14" fmla="*/ 15 w 36"/>
                  <a:gd name="T15" fmla="*/ 0 h 23"/>
                  <a:gd name="T16" fmla="*/ 23 w 36"/>
                  <a:gd name="T17" fmla="*/ 2 h 23"/>
                  <a:gd name="T18" fmla="*/ 26 w 36"/>
                  <a:gd name="T19" fmla="*/ 8 h 23"/>
                  <a:gd name="T20" fmla="*/ 19 w 36"/>
                  <a:gd name="T21" fmla="*/ 12 h 23"/>
                  <a:gd name="T22" fmla="*/ 10 w 36"/>
                  <a:gd name="T23" fmla="*/ 15 h 23"/>
                  <a:gd name="T24" fmla="*/ 10 w 36"/>
                  <a:gd name="T25" fmla="*/ 15 h 23"/>
                  <a:gd name="T26" fmla="*/ 9 w 36"/>
                  <a:gd name="T27" fmla="*/ 16 h 23"/>
                  <a:gd name="T28" fmla="*/ 13 w 36"/>
                  <a:gd name="T29" fmla="*/ 17 h 23"/>
                  <a:gd name="T30" fmla="*/ 18 w 36"/>
                  <a:gd name="T31" fmla="*/ 18 h 23"/>
                  <a:gd name="T32" fmla="*/ 30 w 36"/>
                  <a:gd name="T33" fmla="*/ 18 h 23"/>
                  <a:gd name="T34" fmla="*/ 34 w 36"/>
                  <a:gd name="T35" fmla="*/ 19 h 23"/>
                  <a:gd name="T36" fmla="*/ 36 w 36"/>
                  <a:gd name="T37" fmla="*/ 21 h 23"/>
                  <a:gd name="T38" fmla="*/ 21 w 36"/>
                  <a:gd name="T39" fmla="*/ 6 h 23"/>
                  <a:gd name="T40" fmla="*/ 14 w 36"/>
                  <a:gd name="T41" fmla="*/ 4 h 23"/>
                  <a:gd name="T42" fmla="*/ 8 w 36"/>
                  <a:gd name="T43" fmla="*/ 5 h 23"/>
                  <a:gd name="T44" fmla="*/ 5 w 36"/>
                  <a:gd name="T45" fmla="*/ 10 h 23"/>
                  <a:gd name="T46" fmla="*/ 6 w 36"/>
                  <a:gd name="T47" fmla="*/ 11 h 23"/>
                  <a:gd name="T48" fmla="*/ 8 w 36"/>
                  <a:gd name="T49" fmla="*/ 11 h 23"/>
                  <a:gd name="T50" fmla="*/ 15 w 36"/>
                  <a:gd name="T51" fmla="*/ 9 h 23"/>
                  <a:gd name="T52" fmla="*/ 21 w 36"/>
                  <a:gd name="T5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23">
                    <a:moveTo>
                      <a:pt x="36" y="21"/>
                    </a:moveTo>
                    <a:cubicBezTo>
                      <a:pt x="36" y="22"/>
                      <a:pt x="34" y="23"/>
                      <a:pt x="33" y="23"/>
                    </a:cubicBezTo>
                    <a:cubicBezTo>
                      <a:pt x="20" y="23"/>
                      <a:pt x="20" y="23"/>
                      <a:pt x="20" y="23"/>
                    </a:cubicBezTo>
                    <a:cubicBezTo>
                      <a:pt x="17" y="23"/>
                      <a:pt x="13" y="22"/>
                      <a:pt x="10" y="21"/>
                    </a:cubicBezTo>
                    <a:cubicBezTo>
                      <a:pt x="5" y="20"/>
                      <a:pt x="2" y="19"/>
                      <a:pt x="1" y="17"/>
                    </a:cubicBezTo>
                    <a:cubicBezTo>
                      <a:pt x="1" y="15"/>
                      <a:pt x="0" y="13"/>
                      <a:pt x="0" y="11"/>
                    </a:cubicBezTo>
                    <a:cubicBezTo>
                      <a:pt x="0" y="7"/>
                      <a:pt x="2" y="4"/>
                      <a:pt x="5" y="2"/>
                    </a:cubicBezTo>
                    <a:cubicBezTo>
                      <a:pt x="8" y="1"/>
                      <a:pt x="11" y="0"/>
                      <a:pt x="15" y="0"/>
                    </a:cubicBezTo>
                    <a:cubicBezTo>
                      <a:pt x="18" y="0"/>
                      <a:pt x="21" y="1"/>
                      <a:pt x="23" y="2"/>
                    </a:cubicBezTo>
                    <a:cubicBezTo>
                      <a:pt x="25" y="3"/>
                      <a:pt x="26" y="5"/>
                      <a:pt x="26" y="8"/>
                    </a:cubicBezTo>
                    <a:cubicBezTo>
                      <a:pt x="26" y="9"/>
                      <a:pt x="24" y="11"/>
                      <a:pt x="19" y="12"/>
                    </a:cubicBezTo>
                    <a:cubicBezTo>
                      <a:pt x="15" y="14"/>
                      <a:pt x="12" y="15"/>
                      <a:pt x="10" y="15"/>
                    </a:cubicBezTo>
                    <a:cubicBezTo>
                      <a:pt x="10" y="15"/>
                      <a:pt x="10" y="15"/>
                      <a:pt x="10" y="15"/>
                    </a:cubicBezTo>
                    <a:cubicBezTo>
                      <a:pt x="10" y="15"/>
                      <a:pt x="9" y="15"/>
                      <a:pt x="9" y="16"/>
                    </a:cubicBezTo>
                    <a:cubicBezTo>
                      <a:pt x="9" y="16"/>
                      <a:pt x="11" y="17"/>
                      <a:pt x="13" y="17"/>
                    </a:cubicBezTo>
                    <a:cubicBezTo>
                      <a:pt x="15" y="18"/>
                      <a:pt x="17" y="18"/>
                      <a:pt x="18" y="18"/>
                    </a:cubicBezTo>
                    <a:cubicBezTo>
                      <a:pt x="30" y="18"/>
                      <a:pt x="30" y="18"/>
                      <a:pt x="30" y="18"/>
                    </a:cubicBezTo>
                    <a:cubicBezTo>
                      <a:pt x="30" y="18"/>
                      <a:pt x="31" y="19"/>
                      <a:pt x="34" y="19"/>
                    </a:cubicBezTo>
                    <a:cubicBezTo>
                      <a:pt x="35" y="20"/>
                      <a:pt x="36" y="20"/>
                      <a:pt x="36" y="21"/>
                    </a:cubicBezTo>
                    <a:close/>
                    <a:moveTo>
                      <a:pt x="21" y="6"/>
                    </a:moveTo>
                    <a:cubicBezTo>
                      <a:pt x="20" y="5"/>
                      <a:pt x="18" y="4"/>
                      <a:pt x="14" y="4"/>
                    </a:cubicBezTo>
                    <a:cubicBezTo>
                      <a:pt x="12" y="4"/>
                      <a:pt x="10" y="5"/>
                      <a:pt x="8" y="5"/>
                    </a:cubicBezTo>
                    <a:cubicBezTo>
                      <a:pt x="6" y="6"/>
                      <a:pt x="5" y="8"/>
                      <a:pt x="5" y="10"/>
                    </a:cubicBezTo>
                    <a:cubicBezTo>
                      <a:pt x="5" y="10"/>
                      <a:pt x="5" y="11"/>
                      <a:pt x="6" y="11"/>
                    </a:cubicBezTo>
                    <a:cubicBezTo>
                      <a:pt x="8" y="11"/>
                      <a:pt x="8" y="11"/>
                      <a:pt x="8" y="11"/>
                    </a:cubicBezTo>
                    <a:cubicBezTo>
                      <a:pt x="9" y="11"/>
                      <a:pt x="11" y="11"/>
                      <a:pt x="15" y="9"/>
                    </a:cubicBezTo>
                    <a:cubicBezTo>
                      <a:pt x="19" y="8"/>
                      <a:pt x="21" y="7"/>
                      <a:pt x="2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4" name="Freeform 111"/>
            <p:cNvSpPr>
              <a:spLocks/>
            </p:cNvSpPr>
            <p:nvPr/>
          </p:nvSpPr>
          <p:spPr bwMode="auto">
            <a:xfrm>
              <a:off x="2876244" y="2689858"/>
              <a:ext cx="721274" cy="230482"/>
            </a:xfrm>
            <a:custGeom>
              <a:avLst/>
              <a:gdLst>
                <a:gd name="T0" fmla="*/ 529 w 532"/>
                <a:gd name="T1" fmla="*/ 170 h 170"/>
                <a:gd name="T2" fmla="*/ 0 w 532"/>
                <a:gd name="T3" fmla="*/ 10 h 170"/>
                <a:gd name="T4" fmla="*/ 4 w 532"/>
                <a:gd name="T5" fmla="*/ 0 h 170"/>
                <a:gd name="T6" fmla="*/ 532 w 532"/>
                <a:gd name="T7" fmla="*/ 161 h 170"/>
                <a:gd name="T8" fmla="*/ 529 w 532"/>
                <a:gd name="T9" fmla="*/ 170 h 170"/>
              </a:gdLst>
              <a:ahLst/>
              <a:cxnLst>
                <a:cxn ang="0">
                  <a:pos x="T0" y="T1"/>
                </a:cxn>
                <a:cxn ang="0">
                  <a:pos x="T2" y="T3"/>
                </a:cxn>
                <a:cxn ang="0">
                  <a:pos x="T4" y="T5"/>
                </a:cxn>
                <a:cxn ang="0">
                  <a:pos x="T6" y="T7"/>
                </a:cxn>
                <a:cxn ang="0">
                  <a:pos x="T8" y="T9"/>
                </a:cxn>
              </a:cxnLst>
              <a:rect l="0" t="0" r="r" b="b"/>
              <a:pathLst>
                <a:path w="532" h="170">
                  <a:moveTo>
                    <a:pt x="529" y="170"/>
                  </a:moveTo>
                  <a:lnTo>
                    <a:pt x="0" y="10"/>
                  </a:lnTo>
                  <a:lnTo>
                    <a:pt x="4" y="0"/>
                  </a:lnTo>
                  <a:lnTo>
                    <a:pt x="532" y="161"/>
                  </a:lnTo>
                  <a:lnTo>
                    <a:pt x="529"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12"/>
            <p:cNvSpPr>
              <a:spLocks/>
            </p:cNvSpPr>
            <p:nvPr/>
          </p:nvSpPr>
          <p:spPr bwMode="auto">
            <a:xfrm>
              <a:off x="8718293" y="2096027"/>
              <a:ext cx="371483" cy="603322"/>
            </a:xfrm>
            <a:custGeom>
              <a:avLst/>
              <a:gdLst>
                <a:gd name="T0" fmla="*/ 7 w 274"/>
                <a:gd name="T1" fmla="*/ 445 h 445"/>
                <a:gd name="T2" fmla="*/ 0 w 274"/>
                <a:gd name="T3" fmla="*/ 441 h 445"/>
                <a:gd name="T4" fmla="*/ 265 w 274"/>
                <a:gd name="T5" fmla="*/ 0 h 445"/>
                <a:gd name="T6" fmla="*/ 274 w 274"/>
                <a:gd name="T7" fmla="*/ 5 h 445"/>
                <a:gd name="T8" fmla="*/ 7 w 274"/>
                <a:gd name="T9" fmla="*/ 445 h 445"/>
              </a:gdLst>
              <a:ahLst/>
              <a:cxnLst>
                <a:cxn ang="0">
                  <a:pos x="T0" y="T1"/>
                </a:cxn>
                <a:cxn ang="0">
                  <a:pos x="T2" y="T3"/>
                </a:cxn>
                <a:cxn ang="0">
                  <a:pos x="T4" y="T5"/>
                </a:cxn>
                <a:cxn ang="0">
                  <a:pos x="T6" y="T7"/>
                </a:cxn>
                <a:cxn ang="0">
                  <a:pos x="T8" y="T9"/>
                </a:cxn>
              </a:cxnLst>
              <a:rect l="0" t="0" r="r" b="b"/>
              <a:pathLst>
                <a:path w="274" h="445">
                  <a:moveTo>
                    <a:pt x="7" y="445"/>
                  </a:moveTo>
                  <a:lnTo>
                    <a:pt x="0" y="441"/>
                  </a:lnTo>
                  <a:lnTo>
                    <a:pt x="265" y="0"/>
                  </a:lnTo>
                  <a:lnTo>
                    <a:pt x="274" y="5"/>
                  </a:lnTo>
                  <a:lnTo>
                    <a:pt x="7" y="4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13"/>
            <p:cNvSpPr>
              <a:spLocks/>
            </p:cNvSpPr>
            <p:nvPr/>
          </p:nvSpPr>
          <p:spPr bwMode="auto">
            <a:xfrm>
              <a:off x="8718293" y="2741377"/>
              <a:ext cx="673822" cy="333521"/>
            </a:xfrm>
            <a:custGeom>
              <a:avLst/>
              <a:gdLst>
                <a:gd name="T0" fmla="*/ 5 w 497"/>
                <a:gd name="T1" fmla="*/ 246 h 246"/>
                <a:gd name="T2" fmla="*/ 0 w 497"/>
                <a:gd name="T3" fmla="*/ 237 h 246"/>
                <a:gd name="T4" fmla="*/ 492 w 497"/>
                <a:gd name="T5" fmla="*/ 0 h 246"/>
                <a:gd name="T6" fmla="*/ 497 w 497"/>
                <a:gd name="T7" fmla="*/ 7 h 246"/>
                <a:gd name="T8" fmla="*/ 5 w 497"/>
                <a:gd name="T9" fmla="*/ 246 h 246"/>
              </a:gdLst>
              <a:ahLst/>
              <a:cxnLst>
                <a:cxn ang="0">
                  <a:pos x="T0" y="T1"/>
                </a:cxn>
                <a:cxn ang="0">
                  <a:pos x="T2" y="T3"/>
                </a:cxn>
                <a:cxn ang="0">
                  <a:pos x="T4" y="T5"/>
                </a:cxn>
                <a:cxn ang="0">
                  <a:pos x="T6" y="T7"/>
                </a:cxn>
                <a:cxn ang="0">
                  <a:pos x="T8" y="T9"/>
                </a:cxn>
              </a:cxnLst>
              <a:rect l="0" t="0" r="r" b="b"/>
              <a:pathLst>
                <a:path w="497" h="246">
                  <a:moveTo>
                    <a:pt x="5" y="246"/>
                  </a:moveTo>
                  <a:lnTo>
                    <a:pt x="0" y="237"/>
                  </a:lnTo>
                  <a:lnTo>
                    <a:pt x="492" y="0"/>
                  </a:lnTo>
                  <a:lnTo>
                    <a:pt x="497" y="7"/>
                  </a:lnTo>
                  <a:lnTo>
                    <a:pt x="5" y="2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14"/>
            <p:cNvSpPr>
              <a:spLocks/>
            </p:cNvSpPr>
            <p:nvPr/>
          </p:nvSpPr>
          <p:spPr bwMode="auto">
            <a:xfrm>
              <a:off x="8721005" y="3386728"/>
              <a:ext cx="741611" cy="40673"/>
            </a:xfrm>
            <a:custGeom>
              <a:avLst/>
              <a:gdLst>
                <a:gd name="T0" fmla="*/ 547 w 547"/>
                <a:gd name="T1" fmla="*/ 30 h 30"/>
                <a:gd name="T2" fmla="*/ 0 w 547"/>
                <a:gd name="T3" fmla="*/ 9 h 30"/>
                <a:gd name="T4" fmla="*/ 0 w 547"/>
                <a:gd name="T5" fmla="*/ 0 h 30"/>
                <a:gd name="T6" fmla="*/ 547 w 547"/>
                <a:gd name="T7" fmla="*/ 21 h 30"/>
                <a:gd name="T8" fmla="*/ 547 w 547"/>
                <a:gd name="T9" fmla="*/ 30 h 30"/>
              </a:gdLst>
              <a:ahLst/>
              <a:cxnLst>
                <a:cxn ang="0">
                  <a:pos x="T0" y="T1"/>
                </a:cxn>
                <a:cxn ang="0">
                  <a:pos x="T2" y="T3"/>
                </a:cxn>
                <a:cxn ang="0">
                  <a:pos x="T4" y="T5"/>
                </a:cxn>
                <a:cxn ang="0">
                  <a:pos x="T6" y="T7"/>
                </a:cxn>
                <a:cxn ang="0">
                  <a:pos x="T8" y="T9"/>
                </a:cxn>
              </a:cxnLst>
              <a:rect l="0" t="0" r="r" b="b"/>
              <a:pathLst>
                <a:path w="547" h="30">
                  <a:moveTo>
                    <a:pt x="547" y="30"/>
                  </a:moveTo>
                  <a:lnTo>
                    <a:pt x="0" y="9"/>
                  </a:lnTo>
                  <a:lnTo>
                    <a:pt x="0" y="0"/>
                  </a:lnTo>
                  <a:lnTo>
                    <a:pt x="547" y="21"/>
                  </a:lnTo>
                  <a:lnTo>
                    <a:pt x="547"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5"/>
            <p:cNvSpPr>
              <a:spLocks/>
            </p:cNvSpPr>
            <p:nvPr/>
          </p:nvSpPr>
          <p:spPr bwMode="auto">
            <a:xfrm>
              <a:off x="8718293" y="3638902"/>
              <a:ext cx="747034" cy="372839"/>
            </a:xfrm>
            <a:custGeom>
              <a:avLst/>
              <a:gdLst>
                <a:gd name="T0" fmla="*/ 546 w 551"/>
                <a:gd name="T1" fmla="*/ 275 h 275"/>
                <a:gd name="T2" fmla="*/ 0 w 551"/>
                <a:gd name="T3" fmla="*/ 10 h 275"/>
                <a:gd name="T4" fmla="*/ 5 w 551"/>
                <a:gd name="T5" fmla="*/ 0 h 275"/>
                <a:gd name="T6" fmla="*/ 551 w 551"/>
                <a:gd name="T7" fmla="*/ 265 h 275"/>
                <a:gd name="T8" fmla="*/ 546 w 551"/>
                <a:gd name="T9" fmla="*/ 275 h 275"/>
              </a:gdLst>
              <a:ahLst/>
              <a:cxnLst>
                <a:cxn ang="0">
                  <a:pos x="T0" y="T1"/>
                </a:cxn>
                <a:cxn ang="0">
                  <a:pos x="T2" y="T3"/>
                </a:cxn>
                <a:cxn ang="0">
                  <a:pos x="T4" y="T5"/>
                </a:cxn>
                <a:cxn ang="0">
                  <a:pos x="T6" y="T7"/>
                </a:cxn>
                <a:cxn ang="0">
                  <a:pos x="T8" y="T9"/>
                </a:cxn>
              </a:cxnLst>
              <a:rect l="0" t="0" r="r" b="b"/>
              <a:pathLst>
                <a:path w="551" h="275">
                  <a:moveTo>
                    <a:pt x="546" y="275"/>
                  </a:moveTo>
                  <a:lnTo>
                    <a:pt x="0" y="10"/>
                  </a:lnTo>
                  <a:lnTo>
                    <a:pt x="5" y="0"/>
                  </a:lnTo>
                  <a:lnTo>
                    <a:pt x="551" y="265"/>
                  </a:lnTo>
                  <a:lnTo>
                    <a:pt x="546" y="2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116"/>
            <p:cNvSpPr>
              <a:spLocks noChangeArrowheads="1"/>
            </p:cNvSpPr>
            <p:nvPr/>
          </p:nvSpPr>
          <p:spPr bwMode="auto">
            <a:xfrm>
              <a:off x="4290321" y="1862833"/>
              <a:ext cx="12202" cy="820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7679636" y="1460309"/>
              <a:ext cx="695776" cy="293920"/>
              <a:chOff x="7743488" y="1487282"/>
              <a:chExt cx="568072" cy="239973"/>
            </a:xfrm>
          </p:grpSpPr>
          <p:sp>
            <p:nvSpPr>
              <p:cNvPr id="120" name="Freeform 117"/>
              <p:cNvSpPr>
                <a:spLocks noEditPoints="1"/>
              </p:cNvSpPr>
              <p:nvPr/>
            </p:nvSpPr>
            <p:spPr bwMode="auto">
              <a:xfrm>
                <a:off x="7743488" y="1494061"/>
                <a:ext cx="173540" cy="227771"/>
              </a:xfrm>
              <a:custGeom>
                <a:avLst/>
                <a:gdLst>
                  <a:gd name="T0" fmla="*/ 54 w 54"/>
                  <a:gd name="T1" fmla="*/ 10 h 71"/>
                  <a:gd name="T2" fmla="*/ 50 w 54"/>
                  <a:gd name="T3" fmla="*/ 22 h 71"/>
                  <a:gd name="T4" fmla="*/ 39 w 54"/>
                  <a:gd name="T5" fmla="*/ 30 h 71"/>
                  <a:gd name="T6" fmla="*/ 28 w 54"/>
                  <a:gd name="T7" fmla="*/ 35 h 71"/>
                  <a:gd name="T8" fmla="*/ 27 w 54"/>
                  <a:gd name="T9" fmla="*/ 35 h 71"/>
                  <a:gd name="T10" fmla="*/ 19 w 54"/>
                  <a:gd name="T11" fmla="*/ 40 h 71"/>
                  <a:gd name="T12" fmla="*/ 18 w 54"/>
                  <a:gd name="T13" fmla="*/ 43 h 71"/>
                  <a:gd name="T14" fmla="*/ 10 w 54"/>
                  <a:gd name="T15" fmla="*/ 55 h 71"/>
                  <a:gd name="T16" fmla="*/ 8 w 54"/>
                  <a:gd name="T17" fmla="*/ 52 h 71"/>
                  <a:gd name="T18" fmla="*/ 9 w 54"/>
                  <a:gd name="T19" fmla="*/ 47 h 71"/>
                  <a:gd name="T20" fmla="*/ 11 w 54"/>
                  <a:gd name="T21" fmla="*/ 42 h 71"/>
                  <a:gd name="T22" fmla="*/ 16 w 54"/>
                  <a:gd name="T23" fmla="*/ 35 h 71"/>
                  <a:gd name="T24" fmla="*/ 25 w 54"/>
                  <a:gd name="T25" fmla="*/ 31 h 71"/>
                  <a:gd name="T26" fmla="*/ 50 w 54"/>
                  <a:gd name="T27" fmla="*/ 10 h 71"/>
                  <a:gd name="T28" fmla="*/ 44 w 54"/>
                  <a:gd name="T29" fmla="*/ 5 h 71"/>
                  <a:gd name="T30" fmla="*/ 22 w 54"/>
                  <a:gd name="T31" fmla="*/ 8 h 71"/>
                  <a:gd name="T32" fmla="*/ 2 w 54"/>
                  <a:gd name="T33" fmla="*/ 16 h 71"/>
                  <a:gd name="T34" fmla="*/ 0 w 54"/>
                  <a:gd name="T35" fmla="*/ 16 h 71"/>
                  <a:gd name="T36" fmla="*/ 0 w 54"/>
                  <a:gd name="T37" fmla="*/ 14 h 71"/>
                  <a:gd name="T38" fmla="*/ 0 w 54"/>
                  <a:gd name="T39" fmla="*/ 15 h 71"/>
                  <a:gd name="T40" fmla="*/ 11 w 54"/>
                  <a:gd name="T41" fmla="*/ 8 h 71"/>
                  <a:gd name="T42" fmla="*/ 26 w 54"/>
                  <a:gd name="T43" fmla="*/ 3 h 71"/>
                  <a:gd name="T44" fmla="*/ 36 w 54"/>
                  <a:gd name="T45" fmla="*/ 1 h 71"/>
                  <a:gd name="T46" fmla="*/ 43 w 54"/>
                  <a:gd name="T47" fmla="*/ 0 h 71"/>
                  <a:gd name="T48" fmla="*/ 54 w 54"/>
                  <a:gd name="T49" fmla="*/ 10 h 71"/>
                  <a:gd name="T50" fmla="*/ 12 w 54"/>
                  <a:gd name="T51" fmla="*/ 67 h 71"/>
                  <a:gd name="T52" fmla="*/ 3 w 54"/>
                  <a:gd name="T53" fmla="*/ 71 h 71"/>
                  <a:gd name="T54" fmla="*/ 1 w 54"/>
                  <a:gd name="T55" fmla="*/ 68 h 71"/>
                  <a:gd name="T56" fmla="*/ 1 w 54"/>
                  <a:gd name="T57" fmla="*/ 65 h 71"/>
                  <a:gd name="T58" fmla="*/ 3 w 54"/>
                  <a:gd name="T59" fmla="*/ 64 h 71"/>
                  <a:gd name="T60" fmla="*/ 5 w 54"/>
                  <a:gd name="T61" fmla="*/ 64 h 71"/>
                  <a:gd name="T62" fmla="*/ 7 w 54"/>
                  <a:gd name="T63" fmla="*/ 65 h 71"/>
                  <a:gd name="T64" fmla="*/ 11 w 54"/>
                  <a:gd name="T65" fmla="*/ 63 h 71"/>
                  <a:gd name="T66" fmla="*/ 12 w 54"/>
                  <a:gd name="T67" fmla="*/ 6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71">
                    <a:moveTo>
                      <a:pt x="54" y="10"/>
                    </a:moveTo>
                    <a:cubicBezTo>
                      <a:pt x="54" y="14"/>
                      <a:pt x="53" y="18"/>
                      <a:pt x="50" y="22"/>
                    </a:cubicBezTo>
                    <a:cubicBezTo>
                      <a:pt x="47" y="25"/>
                      <a:pt x="43" y="27"/>
                      <a:pt x="39" y="30"/>
                    </a:cubicBezTo>
                    <a:cubicBezTo>
                      <a:pt x="37" y="31"/>
                      <a:pt x="33" y="32"/>
                      <a:pt x="28" y="35"/>
                    </a:cubicBezTo>
                    <a:cubicBezTo>
                      <a:pt x="27" y="35"/>
                      <a:pt x="27" y="35"/>
                      <a:pt x="27" y="35"/>
                    </a:cubicBezTo>
                    <a:cubicBezTo>
                      <a:pt x="23" y="37"/>
                      <a:pt x="20" y="39"/>
                      <a:pt x="19" y="40"/>
                    </a:cubicBezTo>
                    <a:cubicBezTo>
                      <a:pt x="19" y="41"/>
                      <a:pt x="19" y="42"/>
                      <a:pt x="18" y="43"/>
                    </a:cubicBezTo>
                    <a:cubicBezTo>
                      <a:pt x="15" y="49"/>
                      <a:pt x="12" y="53"/>
                      <a:pt x="10" y="55"/>
                    </a:cubicBezTo>
                    <a:cubicBezTo>
                      <a:pt x="9" y="54"/>
                      <a:pt x="8" y="53"/>
                      <a:pt x="8" y="52"/>
                    </a:cubicBezTo>
                    <a:cubicBezTo>
                      <a:pt x="8" y="51"/>
                      <a:pt x="8" y="49"/>
                      <a:pt x="9" y="47"/>
                    </a:cubicBezTo>
                    <a:cubicBezTo>
                      <a:pt x="10" y="45"/>
                      <a:pt x="10" y="43"/>
                      <a:pt x="11" y="42"/>
                    </a:cubicBezTo>
                    <a:cubicBezTo>
                      <a:pt x="12" y="40"/>
                      <a:pt x="14" y="37"/>
                      <a:pt x="16" y="35"/>
                    </a:cubicBezTo>
                    <a:cubicBezTo>
                      <a:pt x="17" y="35"/>
                      <a:pt x="20" y="34"/>
                      <a:pt x="25" y="31"/>
                    </a:cubicBezTo>
                    <a:cubicBezTo>
                      <a:pt x="41" y="24"/>
                      <a:pt x="50" y="17"/>
                      <a:pt x="50" y="10"/>
                    </a:cubicBezTo>
                    <a:cubicBezTo>
                      <a:pt x="50" y="7"/>
                      <a:pt x="48" y="5"/>
                      <a:pt x="44" y="5"/>
                    </a:cubicBezTo>
                    <a:cubicBezTo>
                      <a:pt x="38" y="5"/>
                      <a:pt x="31" y="6"/>
                      <a:pt x="22" y="8"/>
                    </a:cubicBezTo>
                    <a:cubicBezTo>
                      <a:pt x="12" y="11"/>
                      <a:pt x="6" y="13"/>
                      <a:pt x="2" y="16"/>
                    </a:cubicBezTo>
                    <a:cubicBezTo>
                      <a:pt x="0" y="16"/>
                      <a:pt x="0" y="16"/>
                      <a:pt x="0" y="16"/>
                    </a:cubicBezTo>
                    <a:cubicBezTo>
                      <a:pt x="0" y="15"/>
                      <a:pt x="0" y="14"/>
                      <a:pt x="0" y="14"/>
                    </a:cubicBezTo>
                    <a:cubicBezTo>
                      <a:pt x="0" y="14"/>
                      <a:pt x="0" y="14"/>
                      <a:pt x="0" y="15"/>
                    </a:cubicBezTo>
                    <a:cubicBezTo>
                      <a:pt x="0" y="13"/>
                      <a:pt x="3" y="10"/>
                      <a:pt x="11" y="8"/>
                    </a:cubicBezTo>
                    <a:cubicBezTo>
                      <a:pt x="17" y="5"/>
                      <a:pt x="22" y="4"/>
                      <a:pt x="26" y="3"/>
                    </a:cubicBezTo>
                    <a:cubicBezTo>
                      <a:pt x="29" y="3"/>
                      <a:pt x="33" y="2"/>
                      <a:pt x="36" y="1"/>
                    </a:cubicBezTo>
                    <a:cubicBezTo>
                      <a:pt x="40" y="1"/>
                      <a:pt x="42" y="0"/>
                      <a:pt x="43" y="0"/>
                    </a:cubicBezTo>
                    <a:cubicBezTo>
                      <a:pt x="50" y="0"/>
                      <a:pt x="54" y="3"/>
                      <a:pt x="54" y="10"/>
                    </a:cubicBezTo>
                    <a:close/>
                    <a:moveTo>
                      <a:pt x="12" y="67"/>
                    </a:moveTo>
                    <a:cubicBezTo>
                      <a:pt x="11" y="68"/>
                      <a:pt x="7" y="69"/>
                      <a:pt x="3" y="71"/>
                    </a:cubicBezTo>
                    <a:cubicBezTo>
                      <a:pt x="1" y="70"/>
                      <a:pt x="1" y="69"/>
                      <a:pt x="1" y="68"/>
                    </a:cubicBezTo>
                    <a:cubicBezTo>
                      <a:pt x="1" y="67"/>
                      <a:pt x="1" y="66"/>
                      <a:pt x="1" y="65"/>
                    </a:cubicBezTo>
                    <a:cubicBezTo>
                      <a:pt x="2" y="64"/>
                      <a:pt x="3" y="64"/>
                      <a:pt x="3" y="64"/>
                    </a:cubicBezTo>
                    <a:cubicBezTo>
                      <a:pt x="3" y="64"/>
                      <a:pt x="4" y="64"/>
                      <a:pt x="5" y="64"/>
                    </a:cubicBezTo>
                    <a:cubicBezTo>
                      <a:pt x="6" y="65"/>
                      <a:pt x="6" y="65"/>
                      <a:pt x="7" y="65"/>
                    </a:cubicBezTo>
                    <a:cubicBezTo>
                      <a:pt x="7" y="65"/>
                      <a:pt x="9" y="64"/>
                      <a:pt x="11" y="63"/>
                    </a:cubicBezTo>
                    <a:cubicBezTo>
                      <a:pt x="12" y="64"/>
                      <a:pt x="12" y="66"/>
                      <a:pt x="12" y="6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18"/>
              <p:cNvSpPr>
                <a:spLocks noEditPoints="1"/>
              </p:cNvSpPr>
              <p:nvPr/>
            </p:nvSpPr>
            <p:spPr bwMode="auto">
              <a:xfrm>
                <a:off x="7942788" y="1487282"/>
                <a:ext cx="61010" cy="225059"/>
              </a:xfrm>
              <a:custGeom>
                <a:avLst/>
                <a:gdLst>
                  <a:gd name="T0" fmla="*/ 7 w 19"/>
                  <a:gd name="T1" fmla="*/ 65 h 70"/>
                  <a:gd name="T2" fmla="*/ 6 w 19"/>
                  <a:gd name="T3" fmla="*/ 70 h 70"/>
                  <a:gd name="T4" fmla="*/ 2 w 19"/>
                  <a:gd name="T5" fmla="*/ 69 h 70"/>
                  <a:gd name="T6" fmla="*/ 0 w 19"/>
                  <a:gd name="T7" fmla="*/ 67 h 70"/>
                  <a:gd name="T8" fmla="*/ 4 w 19"/>
                  <a:gd name="T9" fmla="*/ 64 h 70"/>
                  <a:gd name="T10" fmla="*/ 7 w 19"/>
                  <a:gd name="T11" fmla="*/ 65 h 70"/>
                  <a:gd name="T12" fmla="*/ 19 w 19"/>
                  <a:gd name="T13" fmla="*/ 2 h 70"/>
                  <a:gd name="T14" fmla="*/ 17 w 19"/>
                  <a:gd name="T15" fmla="*/ 12 h 70"/>
                  <a:gd name="T16" fmla="*/ 13 w 19"/>
                  <a:gd name="T17" fmla="*/ 28 h 70"/>
                  <a:gd name="T18" fmla="*/ 10 w 19"/>
                  <a:gd name="T19" fmla="*/ 34 h 70"/>
                  <a:gd name="T20" fmla="*/ 7 w 19"/>
                  <a:gd name="T21" fmla="*/ 55 h 70"/>
                  <a:gd name="T22" fmla="*/ 6 w 19"/>
                  <a:gd name="T23" fmla="*/ 56 h 70"/>
                  <a:gd name="T24" fmla="*/ 4 w 19"/>
                  <a:gd name="T25" fmla="*/ 53 h 70"/>
                  <a:gd name="T26" fmla="*/ 3 w 19"/>
                  <a:gd name="T27" fmla="*/ 50 h 70"/>
                  <a:gd name="T28" fmla="*/ 6 w 19"/>
                  <a:gd name="T29" fmla="*/ 39 h 70"/>
                  <a:gd name="T30" fmla="*/ 6 w 19"/>
                  <a:gd name="T31" fmla="*/ 36 h 70"/>
                  <a:gd name="T32" fmla="*/ 7 w 19"/>
                  <a:gd name="T33" fmla="*/ 34 h 70"/>
                  <a:gd name="T34" fmla="*/ 8 w 19"/>
                  <a:gd name="T35" fmla="*/ 31 h 70"/>
                  <a:gd name="T36" fmla="*/ 10 w 19"/>
                  <a:gd name="T37" fmla="*/ 22 h 70"/>
                  <a:gd name="T38" fmla="*/ 13 w 19"/>
                  <a:gd name="T39" fmla="*/ 5 h 70"/>
                  <a:gd name="T40" fmla="*/ 14 w 19"/>
                  <a:gd name="T41" fmla="*/ 2 h 70"/>
                  <a:gd name="T42" fmla="*/ 16 w 19"/>
                  <a:gd name="T43" fmla="*/ 0 h 70"/>
                  <a:gd name="T44" fmla="*/ 19 w 19"/>
                  <a:gd name="T45"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70">
                    <a:moveTo>
                      <a:pt x="7" y="65"/>
                    </a:moveTo>
                    <a:cubicBezTo>
                      <a:pt x="6" y="67"/>
                      <a:pt x="6" y="68"/>
                      <a:pt x="6" y="70"/>
                    </a:cubicBezTo>
                    <a:cubicBezTo>
                      <a:pt x="3" y="70"/>
                      <a:pt x="2" y="69"/>
                      <a:pt x="2" y="69"/>
                    </a:cubicBezTo>
                    <a:cubicBezTo>
                      <a:pt x="1" y="69"/>
                      <a:pt x="1" y="68"/>
                      <a:pt x="0" y="67"/>
                    </a:cubicBezTo>
                    <a:cubicBezTo>
                      <a:pt x="2" y="65"/>
                      <a:pt x="3" y="64"/>
                      <a:pt x="4" y="64"/>
                    </a:cubicBezTo>
                    <a:cubicBezTo>
                      <a:pt x="4" y="64"/>
                      <a:pt x="5" y="64"/>
                      <a:pt x="7" y="65"/>
                    </a:cubicBezTo>
                    <a:close/>
                    <a:moveTo>
                      <a:pt x="19" y="2"/>
                    </a:moveTo>
                    <a:cubicBezTo>
                      <a:pt x="19" y="3"/>
                      <a:pt x="18" y="6"/>
                      <a:pt x="17" y="12"/>
                    </a:cubicBezTo>
                    <a:cubicBezTo>
                      <a:pt x="16" y="15"/>
                      <a:pt x="15" y="20"/>
                      <a:pt x="13" y="28"/>
                    </a:cubicBezTo>
                    <a:cubicBezTo>
                      <a:pt x="12" y="29"/>
                      <a:pt x="12" y="32"/>
                      <a:pt x="10" y="34"/>
                    </a:cubicBezTo>
                    <a:cubicBezTo>
                      <a:pt x="7" y="55"/>
                      <a:pt x="7" y="55"/>
                      <a:pt x="7" y="55"/>
                    </a:cubicBezTo>
                    <a:cubicBezTo>
                      <a:pt x="7" y="56"/>
                      <a:pt x="7" y="56"/>
                      <a:pt x="6" y="56"/>
                    </a:cubicBezTo>
                    <a:cubicBezTo>
                      <a:pt x="6" y="56"/>
                      <a:pt x="5" y="55"/>
                      <a:pt x="4" y="53"/>
                    </a:cubicBezTo>
                    <a:cubicBezTo>
                      <a:pt x="4" y="52"/>
                      <a:pt x="3" y="51"/>
                      <a:pt x="3" y="50"/>
                    </a:cubicBezTo>
                    <a:cubicBezTo>
                      <a:pt x="3" y="49"/>
                      <a:pt x="4" y="45"/>
                      <a:pt x="6" y="39"/>
                    </a:cubicBezTo>
                    <a:cubicBezTo>
                      <a:pt x="6" y="39"/>
                      <a:pt x="6" y="38"/>
                      <a:pt x="6" y="36"/>
                    </a:cubicBezTo>
                    <a:cubicBezTo>
                      <a:pt x="6" y="35"/>
                      <a:pt x="7" y="35"/>
                      <a:pt x="7" y="34"/>
                    </a:cubicBezTo>
                    <a:cubicBezTo>
                      <a:pt x="8" y="32"/>
                      <a:pt x="8" y="31"/>
                      <a:pt x="8" y="31"/>
                    </a:cubicBezTo>
                    <a:cubicBezTo>
                      <a:pt x="10" y="22"/>
                      <a:pt x="10" y="22"/>
                      <a:pt x="10" y="22"/>
                    </a:cubicBezTo>
                    <a:cubicBezTo>
                      <a:pt x="11" y="17"/>
                      <a:pt x="12" y="11"/>
                      <a:pt x="13" y="5"/>
                    </a:cubicBezTo>
                    <a:cubicBezTo>
                      <a:pt x="13" y="5"/>
                      <a:pt x="14" y="4"/>
                      <a:pt x="14" y="2"/>
                    </a:cubicBezTo>
                    <a:cubicBezTo>
                      <a:pt x="15" y="1"/>
                      <a:pt x="16" y="1"/>
                      <a:pt x="16" y="0"/>
                    </a:cubicBezTo>
                    <a:cubicBezTo>
                      <a:pt x="18" y="1"/>
                      <a:pt x="19" y="1"/>
                      <a:pt x="19"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19"/>
              <p:cNvSpPr>
                <a:spLocks noEditPoints="1"/>
              </p:cNvSpPr>
              <p:nvPr/>
            </p:nvSpPr>
            <p:spPr bwMode="auto">
              <a:xfrm>
                <a:off x="8013289" y="1534734"/>
                <a:ext cx="211501" cy="192521"/>
              </a:xfrm>
              <a:custGeom>
                <a:avLst/>
                <a:gdLst>
                  <a:gd name="T0" fmla="*/ 66 w 66"/>
                  <a:gd name="T1" fmla="*/ 23 h 60"/>
                  <a:gd name="T2" fmla="*/ 64 w 66"/>
                  <a:gd name="T3" fmla="*/ 26 h 60"/>
                  <a:gd name="T4" fmla="*/ 47 w 66"/>
                  <a:gd name="T5" fmla="*/ 28 h 60"/>
                  <a:gd name="T6" fmla="*/ 51 w 66"/>
                  <a:gd name="T7" fmla="*/ 39 h 60"/>
                  <a:gd name="T8" fmla="*/ 61 w 66"/>
                  <a:gd name="T9" fmla="*/ 39 h 60"/>
                  <a:gd name="T10" fmla="*/ 58 w 66"/>
                  <a:gd name="T11" fmla="*/ 42 h 60"/>
                  <a:gd name="T12" fmla="*/ 55 w 66"/>
                  <a:gd name="T13" fmla="*/ 42 h 60"/>
                  <a:gd name="T14" fmla="*/ 41 w 66"/>
                  <a:gd name="T15" fmla="*/ 45 h 60"/>
                  <a:gd name="T16" fmla="*/ 32 w 66"/>
                  <a:gd name="T17" fmla="*/ 60 h 60"/>
                  <a:gd name="T18" fmla="*/ 36 w 66"/>
                  <a:gd name="T19" fmla="*/ 45 h 60"/>
                  <a:gd name="T20" fmla="*/ 20 w 66"/>
                  <a:gd name="T21" fmla="*/ 46 h 60"/>
                  <a:gd name="T22" fmla="*/ 17 w 66"/>
                  <a:gd name="T23" fmla="*/ 54 h 60"/>
                  <a:gd name="T24" fmla="*/ 14 w 66"/>
                  <a:gd name="T25" fmla="*/ 53 h 60"/>
                  <a:gd name="T26" fmla="*/ 6 w 66"/>
                  <a:gd name="T27" fmla="*/ 44 h 60"/>
                  <a:gd name="T28" fmla="*/ 3 w 66"/>
                  <a:gd name="T29" fmla="*/ 39 h 60"/>
                  <a:gd name="T30" fmla="*/ 14 w 66"/>
                  <a:gd name="T31" fmla="*/ 41 h 60"/>
                  <a:gd name="T32" fmla="*/ 17 w 66"/>
                  <a:gd name="T33" fmla="*/ 36 h 60"/>
                  <a:gd name="T34" fmla="*/ 17 w 66"/>
                  <a:gd name="T35" fmla="*/ 28 h 60"/>
                  <a:gd name="T36" fmla="*/ 13 w 66"/>
                  <a:gd name="T37" fmla="*/ 29 h 60"/>
                  <a:gd name="T38" fmla="*/ 5 w 66"/>
                  <a:gd name="T39" fmla="*/ 25 h 60"/>
                  <a:gd name="T40" fmla="*/ 9 w 66"/>
                  <a:gd name="T41" fmla="*/ 24 h 60"/>
                  <a:gd name="T42" fmla="*/ 19 w 66"/>
                  <a:gd name="T43" fmla="*/ 24 h 60"/>
                  <a:gd name="T44" fmla="*/ 26 w 66"/>
                  <a:gd name="T45" fmla="*/ 9 h 60"/>
                  <a:gd name="T46" fmla="*/ 29 w 66"/>
                  <a:gd name="T47" fmla="*/ 11 h 60"/>
                  <a:gd name="T48" fmla="*/ 25 w 66"/>
                  <a:gd name="T49" fmla="*/ 22 h 60"/>
                  <a:gd name="T50" fmla="*/ 41 w 66"/>
                  <a:gd name="T51" fmla="*/ 24 h 60"/>
                  <a:gd name="T52" fmla="*/ 49 w 66"/>
                  <a:gd name="T53" fmla="*/ 7 h 60"/>
                  <a:gd name="T54" fmla="*/ 53 w 66"/>
                  <a:gd name="T55" fmla="*/ 0 h 60"/>
                  <a:gd name="T56" fmla="*/ 53 w 66"/>
                  <a:gd name="T57" fmla="*/ 7 h 60"/>
                  <a:gd name="T58" fmla="*/ 50 w 66"/>
                  <a:gd name="T59" fmla="*/ 16 h 60"/>
                  <a:gd name="T60" fmla="*/ 50 w 66"/>
                  <a:gd name="T61" fmla="*/ 24 h 60"/>
                  <a:gd name="T62" fmla="*/ 57 w 66"/>
                  <a:gd name="T63" fmla="*/ 23 h 60"/>
                  <a:gd name="T64" fmla="*/ 66 w 66"/>
                  <a:gd name="T65" fmla="*/ 23 h 60"/>
                  <a:gd name="T66" fmla="*/ 33 w 66"/>
                  <a:gd name="T67" fmla="*/ 29 h 60"/>
                  <a:gd name="T68" fmla="*/ 29 w 66"/>
                  <a:gd name="T69" fmla="*/ 28 h 60"/>
                  <a:gd name="T70" fmla="*/ 21 w 66"/>
                  <a:gd name="T71" fmla="*/ 39 h 60"/>
                  <a:gd name="T72" fmla="*/ 31 w 66"/>
                  <a:gd name="T73" fmla="*/ 40 h 60"/>
                  <a:gd name="T74" fmla="*/ 41 w 66"/>
                  <a:gd name="T75"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0">
                    <a:moveTo>
                      <a:pt x="66" y="23"/>
                    </a:moveTo>
                    <a:cubicBezTo>
                      <a:pt x="66" y="23"/>
                      <a:pt x="66" y="23"/>
                      <a:pt x="66" y="23"/>
                    </a:cubicBezTo>
                    <a:cubicBezTo>
                      <a:pt x="66" y="24"/>
                      <a:pt x="66" y="24"/>
                      <a:pt x="66" y="25"/>
                    </a:cubicBezTo>
                    <a:cubicBezTo>
                      <a:pt x="65" y="26"/>
                      <a:pt x="65" y="26"/>
                      <a:pt x="64" y="26"/>
                    </a:cubicBezTo>
                    <a:cubicBezTo>
                      <a:pt x="63" y="27"/>
                      <a:pt x="60" y="27"/>
                      <a:pt x="56" y="27"/>
                    </a:cubicBezTo>
                    <a:cubicBezTo>
                      <a:pt x="51" y="27"/>
                      <a:pt x="48" y="28"/>
                      <a:pt x="47" y="28"/>
                    </a:cubicBezTo>
                    <a:cubicBezTo>
                      <a:pt x="45" y="30"/>
                      <a:pt x="44" y="33"/>
                      <a:pt x="44" y="39"/>
                    </a:cubicBezTo>
                    <a:cubicBezTo>
                      <a:pt x="46" y="39"/>
                      <a:pt x="49" y="39"/>
                      <a:pt x="51" y="39"/>
                    </a:cubicBezTo>
                    <a:cubicBezTo>
                      <a:pt x="52" y="39"/>
                      <a:pt x="53" y="39"/>
                      <a:pt x="56" y="39"/>
                    </a:cubicBezTo>
                    <a:cubicBezTo>
                      <a:pt x="59" y="39"/>
                      <a:pt x="61" y="39"/>
                      <a:pt x="61" y="39"/>
                    </a:cubicBezTo>
                    <a:cubicBezTo>
                      <a:pt x="61" y="40"/>
                      <a:pt x="60" y="41"/>
                      <a:pt x="60" y="41"/>
                    </a:cubicBezTo>
                    <a:cubicBezTo>
                      <a:pt x="59" y="42"/>
                      <a:pt x="58" y="42"/>
                      <a:pt x="58" y="42"/>
                    </a:cubicBezTo>
                    <a:cubicBezTo>
                      <a:pt x="58" y="42"/>
                      <a:pt x="57" y="42"/>
                      <a:pt x="57" y="42"/>
                    </a:cubicBezTo>
                    <a:cubicBezTo>
                      <a:pt x="56" y="42"/>
                      <a:pt x="55" y="42"/>
                      <a:pt x="55" y="42"/>
                    </a:cubicBezTo>
                    <a:cubicBezTo>
                      <a:pt x="53" y="42"/>
                      <a:pt x="51" y="42"/>
                      <a:pt x="48" y="43"/>
                    </a:cubicBezTo>
                    <a:cubicBezTo>
                      <a:pt x="44" y="43"/>
                      <a:pt x="42" y="44"/>
                      <a:pt x="41" y="45"/>
                    </a:cubicBezTo>
                    <a:cubicBezTo>
                      <a:pt x="41" y="47"/>
                      <a:pt x="39" y="50"/>
                      <a:pt x="38" y="54"/>
                    </a:cubicBezTo>
                    <a:cubicBezTo>
                      <a:pt x="36" y="57"/>
                      <a:pt x="34" y="60"/>
                      <a:pt x="32" y="60"/>
                    </a:cubicBezTo>
                    <a:cubicBezTo>
                      <a:pt x="31" y="60"/>
                      <a:pt x="31" y="59"/>
                      <a:pt x="31" y="59"/>
                    </a:cubicBezTo>
                    <a:cubicBezTo>
                      <a:pt x="31" y="58"/>
                      <a:pt x="33" y="54"/>
                      <a:pt x="36" y="45"/>
                    </a:cubicBezTo>
                    <a:cubicBezTo>
                      <a:pt x="36" y="44"/>
                      <a:pt x="35" y="44"/>
                      <a:pt x="33" y="44"/>
                    </a:cubicBezTo>
                    <a:cubicBezTo>
                      <a:pt x="27" y="44"/>
                      <a:pt x="23" y="45"/>
                      <a:pt x="20" y="46"/>
                    </a:cubicBezTo>
                    <a:cubicBezTo>
                      <a:pt x="19" y="47"/>
                      <a:pt x="19" y="48"/>
                      <a:pt x="18" y="50"/>
                    </a:cubicBezTo>
                    <a:cubicBezTo>
                      <a:pt x="18" y="52"/>
                      <a:pt x="17" y="53"/>
                      <a:pt x="17" y="54"/>
                    </a:cubicBezTo>
                    <a:cubicBezTo>
                      <a:pt x="16" y="53"/>
                      <a:pt x="15" y="53"/>
                      <a:pt x="14" y="53"/>
                    </a:cubicBezTo>
                    <a:cubicBezTo>
                      <a:pt x="14" y="53"/>
                      <a:pt x="14" y="53"/>
                      <a:pt x="14" y="53"/>
                    </a:cubicBezTo>
                    <a:cubicBezTo>
                      <a:pt x="14" y="51"/>
                      <a:pt x="14" y="49"/>
                      <a:pt x="14" y="47"/>
                    </a:cubicBezTo>
                    <a:cubicBezTo>
                      <a:pt x="13" y="45"/>
                      <a:pt x="10" y="45"/>
                      <a:pt x="6" y="44"/>
                    </a:cubicBezTo>
                    <a:cubicBezTo>
                      <a:pt x="3" y="43"/>
                      <a:pt x="1" y="42"/>
                      <a:pt x="0" y="40"/>
                    </a:cubicBezTo>
                    <a:cubicBezTo>
                      <a:pt x="1" y="39"/>
                      <a:pt x="2" y="39"/>
                      <a:pt x="3" y="39"/>
                    </a:cubicBezTo>
                    <a:cubicBezTo>
                      <a:pt x="4" y="39"/>
                      <a:pt x="6" y="39"/>
                      <a:pt x="9" y="40"/>
                    </a:cubicBezTo>
                    <a:cubicBezTo>
                      <a:pt x="12" y="40"/>
                      <a:pt x="14" y="41"/>
                      <a:pt x="14" y="41"/>
                    </a:cubicBezTo>
                    <a:cubicBezTo>
                      <a:pt x="15" y="41"/>
                      <a:pt x="15" y="41"/>
                      <a:pt x="15" y="41"/>
                    </a:cubicBezTo>
                    <a:cubicBezTo>
                      <a:pt x="16" y="40"/>
                      <a:pt x="16" y="38"/>
                      <a:pt x="17" y="36"/>
                    </a:cubicBezTo>
                    <a:cubicBezTo>
                      <a:pt x="18" y="33"/>
                      <a:pt x="18" y="31"/>
                      <a:pt x="18" y="30"/>
                    </a:cubicBezTo>
                    <a:cubicBezTo>
                      <a:pt x="18" y="29"/>
                      <a:pt x="18" y="28"/>
                      <a:pt x="17" y="28"/>
                    </a:cubicBezTo>
                    <a:cubicBezTo>
                      <a:pt x="17" y="28"/>
                      <a:pt x="16" y="28"/>
                      <a:pt x="15" y="29"/>
                    </a:cubicBezTo>
                    <a:cubicBezTo>
                      <a:pt x="14" y="29"/>
                      <a:pt x="13" y="29"/>
                      <a:pt x="13" y="29"/>
                    </a:cubicBezTo>
                    <a:cubicBezTo>
                      <a:pt x="9" y="29"/>
                      <a:pt x="6" y="28"/>
                      <a:pt x="4" y="27"/>
                    </a:cubicBezTo>
                    <a:cubicBezTo>
                      <a:pt x="4" y="26"/>
                      <a:pt x="5" y="26"/>
                      <a:pt x="5" y="25"/>
                    </a:cubicBezTo>
                    <a:cubicBezTo>
                      <a:pt x="6" y="24"/>
                      <a:pt x="6" y="24"/>
                      <a:pt x="7" y="24"/>
                    </a:cubicBezTo>
                    <a:cubicBezTo>
                      <a:pt x="7" y="24"/>
                      <a:pt x="8" y="24"/>
                      <a:pt x="9" y="24"/>
                    </a:cubicBezTo>
                    <a:cubicBezTo>
                      <a:pt x="11" y="24"/>
                      <a:pt x="12" y="25"/>
                      <a:pt x="12" y="25"/>
                    </a:cubicBezTo>
                    <a:cubicBezTo>
                      <a:pt x="16" y="25"/>
                      <a:pt x="18" y="24"/>
                      <a:pt x="19" y="24"/>
                    </a:cubicBezTo>
                    <a:cubicBezTo>
                      <a:pt x="20" y="24"/>
                      <a:pt x="22" y="22"/>
                      <a:pt x="23" y="19"/>
                    </a:cubicBezTo>
                    <a:cubicBezTo>
                      <a:pt x="26" y="9"/>
                      <a:pt x="26" y="9"/>
                      <a:pt x="26" y="9"/>
                    </a:cubicBezTo>
                    <a:cubicBezTo>
                      <a:pt x="26" y="9"/>
                      <a:pt x="27" y="9"/>
                      <a:pt x="28" y="8"/>
                    </a:cubicBezTo>
                    <a:cubicBezTo>
                      <a:pt x="29" y="9"/>
                      <a:pt x="29" y="10"/>
                      <a:pt x="29" y="11"/>
                    </a:cubicBezTo>
                    <a:cubicBezTo>
                      <a:pt x="29" y="12"/>
                      <a:pt x="29" y="13"/>
                      <a:pt x="27" y="17"/>
                    </a:cubicBezTo>
                    <a:cubicBezTo>
                      <a:pt x="26" y="20"/>
                      <a:pt x="25" y="22"/>
                      <a:pt x="25" y="22"/>
                    </a:cubicBezTo>
                    <a:cubicBezTo>
                      <a:pt x="25" y="23"/>
                      <a:pt x="26" y="23"/>
                      <a:pt x="27" y="24"/>
                    </a:cubicBezTo>
                    <a:cubicBezTo>
                      <a:pt x="41" y="24"/>
                      <a:pt x="41" y="24"/>
                      <a:pt x="41" y="24"/>
                    </a:cubicBezTo>
                    <a:cubicBezTo>
                      <a:pt x="42" y="24"/>
                      <a:pt x="44" y="21"/>
                      <a:pt x="45" y="16"/>
                    </a:cubicBezTo>
                    <a:cubicBezTo>
                      <a:pt x="46" y="14"/>
                      <a:pt x="47" y="11"/>
                      <a:pt x="49" y="7"/>
                    </a:cubicBezTo>
                    <a:cubicBezTo>
                      <a:pt x="49" y="5"/>
                      <a:pt x="50" y="3"/>
                      <a:pt x="51" y="0"/>
                    </a:cubicBezTo>
                    <a:cubicBezTo>
                      <a:pt x="53" y="0"/>
                      <a:pt x="53" y="0"/>
                      <a:pt x="53" y="0"/>
                    </a:cubicBezTo>
                    <a:cubicBezTo>
                      <a:pt x="53" y="1"/>
                      <a:pt x="54" y="1"/>
                      <a:pt x="54" y="3"/>
                    </a:cubicBezTo>
                    <a:cubicBezTo>
                      <a:pt x="54" y="4"/>
                      <a:pt x="53" y="6"/>
                      <a:pt x="53" y="7"/>
                    </a:cubicBezTo>
                    <a:cubicBezTo>
                      <a:pt x="52" y="8"/>
                      <a:pt x="52" y="8"/>
                      <a:pt x="51" y="10"/>
                    </a:cubicBezTo>
                    <a:cubicBezTo>
                      <a:pt x="51" y="11"/>
                      <a:pt x="50" y="13"/>
                      <a:pt x="50" y="16"/>
                    </a:cubicBezTo>
                    <a:cubicBezTo>
                      <a:pt x="49" y="19"/>
                      <a:pt x="48" y="21"/>
                      <a:pt x="48" y="22"/>
                    </a:cubicBezTo>
                    <a:cubicBezTo>
                      <a:pt x="48" y="23"/>
                      <a:pt x="49" y="24"/>
                      <a:pt x="50" y="24"/>
                    </a:cubicBezTo>
                    <a:cubicBezTo>
                      <a:pt x="51" y="24"/>
                      <a:pt x="52" y="23"/>
                      <a:pt x="54" y="23"/>
                    </a:cubicBezTo>
                    <a:cubicBezTo>
                      <a:pt x="56" y="23"/>
                      <a:pt x="57" y="23"/>
                      <a:pt x="57" y="23"/>
                    </a:cubicBezTo>
                    <a:cubicBezTo>
                      <a:pt x="58" y="23"/>
                      <a:pt x="59" y="23"/>
                      <a:pt x="62" y="23"/>
                    </a:cubicBezTo>
                    <a:cubicBezTo>
                      <a:pt x="64" y="23"/>
                      <a:pt x="66" y="23"/>
                      <a:pt x="66" y="23"/>
                    </a:cubicBezTo>
                    <a:close/>
                    <a:moveTo>
                      <a:pt x="41" y="29"/>
                    </a:moveTo>
                    <a:cubicBezTo>
                      <a:pt x="37" y="29"/>
                      <a:pt x="35" y="29"/>
                      <a:pt x="33" y="29"/>
                    </a:cubicBezTo>
                    <a:cubicBezTo>
                      <a:pt x="33" y="29"/>
                      <a:pt x="32" y="29"/>
                      <a:pt x="31" y="29"/>
                    </a:cubicBezTo>
                    <a:cubicBezTo>
                      <a:pt x="30" y="28"/>
                      <a:pt x="29" y="28"/>
                      <a:pt x="29" y="28"/>
                    </a:cubicBezTo>
                    <a:cubicBezTo>
                      <a:pt x="27" y="28"/>
                      <a:pt x="25" y="29"/>
                      <a:pt x="24" y="30"/>
                    </a:cubicBezTo>
                    <a:cubicBezTo>
                      <a:pt x="22" y="33"/>
                      <a:pt x="21" y="36"/>
                      <a:pt x="21" y="39"/>
                    </a:cubicBezTo>
                    <a:cubicBezTo>
                      <a:pt x="21" y="40"/>
                      <a:pt x="21" y="40"/>
                      <a:pt x="21" y="40"/>
                    </a:cubicBezTo>
                    <a:cubicBezTo>
                      <a:pt x="31" y="40"/>
                      <a:pt x="31" y="40"/>
                      <a:pt x="31" y="40"/>
                    </a:cubicBezTo>
                    <a:cubicBezTo>
                      <a:pt x="35" y="40"/>
                      <a:pt x="38" y="39"/>
                      <a:pt x="39" y="38"/>
                    </a:cubicBezTo>
                    <a:lnTo>
                      <a:pt x="41"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20"/>
              <p:cNvSpPr>
                <a:spLocks/>
              </p:cNvSpPr>
              <p:nvPr/>
            </p:nvSpPr>
            <p:spPr bwMode="auto">
              <a:xfrm>
                <a:off x="8218011" y="1487282"/>
                <a:ext cx="93549" cy="93549"/>
              </a:xfrm>
              <a:custGeom>
                <a:avLst/>
                <a:gdLst>
                  <a:gd name="T0" fmla="*/ 29 w 29"/>
                  <a:gd name="T1" fmla="*/ 5 h 29"/>
                  <a:gd name="T2" fmla="*/ 24 w 29"/>
                  <a:gd name="T3" fmla="*/ 9 h 29"/>
                  <a:gd name="T4" fmla="*/ 19 w 29"/>
                  <a:gd name="T5" fmla="*/ 13 h 29"/>
                  <a:gd name="T6" fmla="*/ 27 w 29"/>
                  <a:gd name="T7" fmla="*/ 20 h 29"/>
                  <a:gd name="T8" fmla="*/ 25 w 29"/>
                  <a:gd name="T9" fmla="*/ 22 h 29"/>
                  <a:gd name="T10" fmla="*/ 21 w 29"/>
                  <a:gd name="T11" fmla="*/ 21 h 29"/>
                  <a:gd name="T12" fmla="*/ 18 w 29"/>
                  <a:gd name="T13" fmla="*/ 19 h 29"/>
                  <a:gd name="T14" fmla="*/ 16 w 29"/>
                  <a:gd name="T15" fmla="*/ 22 h 29"/>
                  <a:gd name="T16" fmla="*/ 16 w 29"/>
                  <a:gd name="T17" fmla="*/ 24 h 29"/>
                  <a:gd name="T18" fmla="*/ 14 w 29"/>
                  <a:gd name="T19" fmla="*/ 29 h 29"/>
                  <a:gd name="T20" fmla="*/ 12 w 29"/>
                  <a:gd name="T21" fmla="*/ 25 h 29"/>
                  <a:gd name="T22" fmla="*/ 11 w 29"/>
                  <a:gd name="T23" fmla="*/ 20 h 29"/>
                  <a:gd name="T24" fmla="*/ 11 w 29"/>
                  <a:gd name="T25" fmla="*/ 20 h 29"/>
                  <a:gd name="T26" fmla="*/ 11 w 29"/>
                  <a:gd name="T27" fmla="*/ 20 h 29"/>
                  <a:gd name="T28" fmla="*/ 10 w 29"/>
                  <a:gd name="T29" fmla="*/ 20 h 29"/>
                  <a:gd name="T30" fmla="*/ 7 w 29"/>
                  <a:gd name="T31" fmla="*/ 22 h 29"/>
                  <a:gd name="T32" fmla="*/ 4 w 29"/>
                  <a:gd name="T33" fmla="*/ 26 h 29"/>
                  <a:gd name="T34" fmla="*/ 3 w 29"/>
                  <a:gd name="T35" fmla="*/ 27 h 29"/>
                  <a:gd name="T36" fmla="*/ 1 w 29"/>
                  <a:gd name="T37" fmla="*/ 26 h 29"/>
                  <a:gd name="T38" fmla="*/ 0 w 29"/>
                  <a:gd name="T39" fmla="*/ 24 h 29"/>
                  <a:gd name="T40" fmla="*/ 4 w 29"/>
                  <a:gd name="T41" fmla="*/ 19 h 29"/>
                  <a:gd name="T42" fmla="*/ 8 w 29"/>
                  <a:gd name="T43" fmla="*/ 13 h 29"/>
                  <a:gd name="T44" fmla="*/ 6 w 29"/>
                  <a:gd name="T45" fmla="*/ 11 h 29"/>
                  <a:gd name="T46" fmla="*/ 3 w 29"/>
                  <a:gd name="T47" fmla="*/ 9 h 29"/>
                  <a:gd name="T48" fmla="*/ 3 w 29"/>
                  <a:gd name="T49" fmla="*/ 6 h 29"/>
                  <a:gd name="T50" fmla="*/ 5 w 29"/>
                  <a:gd name="T51" fmla="*/ 5 h 29"/>
                  <a:gd name="T52" fmla="*/ 13 w 29"/>
                  <a:gd name="T53" fmla="*/ 10 h 29"/>
                  <a:gd name="T54" fmla="*/ 15 w 29"/>
                  <a:gd name="T55" fmla="*/ 5 h 29"/>
                  <a:gd name="T56" fmla="*/ 16 w 29"/>
                  <a:gd name="T57" fmla="*/ 0 h 29"/>
                  <a:gd name="T58" fmla="*/ 18 w 29"/>
                  <a:gd name="T59" fmla="*/ 0 h 29"/>
                  <a:gd name="T60" fmla="*/ 19 w 29"/>
                  <a:gd name="T61" fmla="*/ 4 h 29"/>
                  <a:gd name="T62" fmla="*/ 20 w 29"/>
                  <a:gd name="T63" fmla="*/ 6 h 29"/>
                  <a:gd name="T64" fmla="*/ 27 w 29"/>
                  <a:gd name="T65" fmla="*/ 2 h 29"/>
                  <a:gd name="T66" fmla="*/ 29 w 29"/>
                  <a:gd name="T67" fmla="*/ 4 h 29"/>
                  <a:gd name="T68" fmla="*/ 29 w 29"/>
                  <a:gd name="T69"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 h="29">
                    <a:moveTo>
                      <a:pt x="29" y="5"/>
                    </a:moveTo>
                    <a:cubicBezTo>
                      <a:pt x="28" y="6"/>
                      <a:pt x="27" y="7"/>
                      <a:pt x="24" y="9"/>
                    </a:cubicBezTo>
                    <a:cubicBezTo>
                      <a:pt x="23" y="10"/>
                      <a:pt x="21" y="11"/>
                      <a:pt x="19" y="13"/>
                    </a:cubicBezTo>
                    <a:cubicBezTo>
                      <a:pt x="20" y="15"/>
                      <a:pt x="23" y="17"/>
                      <a:pt x="27" y="20"/>
                    </a:cubicBezTo>
                    <a:cubicBezTo>
                      <a:pt x="26" y="22"/>
                      <a:pt x="26" y="22"/>
                      <a:pt x="25" y="22"/>
                    </a:cubicBezTo>
                    <a:cubicBezTo>
                      <a:pt x="24" y="22"/>
                      <a:pt x="23" y="22"/>
                      <a:pt x="21" y="21"/>
                    </a:cubicBezTo>
                    <a:cubicBezTo>
                      <a:pt x="19" y="20"/>
                      <a:pt x="18" y="19"/>
                      <a:pt x="18" y="19"/>
                    </a:cubicBezTo>
                    <a:cubicBezTo>
                      <a:pt x="17" y="19"/>
                      <a:pt x="16" y="20"/>
                      <a:pt x="16" y="22"/>
                    </a:cubicBezTo>
                    <a:cubicBezTo>
                      <a:pt x="16" y="22"/>
                      <a:pt x="16" y="23"/>
                      <a:pt x="16" y="24"/>
                    </a:cubicBezTo>
                    <a:cubicBezTo>
                      <a:pt x="16" y="25"/>
                      <a:pt x="15" y="27"/>
                      <a:pt x="14" y="29"/>
                    </a:cubicBezTo>
                    <a:cubicBezTo>
                      <a:pt x="13" y="28"/>
                      <a:pt x="12" y="27"/>
                      <a:pt x="12" y="25"/>
                    </a:cubicBezTo>
                    <a:cubicBezTo>
                      <a:pt x="12" y="24"/>
                      <a:pt x="12" y="22"/>
                      <a:pt x="11" y="20"/>
                    </a:cubicBezTo>
                    <a:cubicBezTo>
                      <a:pt x="11" y="20"/>
                      <a:pt x="11" y="20"/>
                      <a:pt x="11" y="20"/>
                    </a:cubicBezTo>
                    <a:cubicBezTo>
                      <a:pt x="11" y="20"/>
                      <a:pt x="11" y="20"/>
                      <a:pt x="11" y="20"/>
                    </a:cubicBezTo>
                    <a:cubicBezTo>
                      <a:pt x="10" y="20"/>
                      <a:pt x="10" y="20"/>
                      <a:pt x="10" y="20"/>
                    </a:cubicBezTo>
                    <a:cubicBezTo>
                      <a:pt x="9" y="20"/>
                      <a:pt x="8" y="21"/>
                      <a:pt x="7" y="22"/>
                    </a:cubicBezTo>
                    <a:cubicBezTo>
                      <a:pt x="6" y="23"/>
                      <a:pt x="6" y="24"/>
                      <a:pt x="4" y="26"/>
                    </a:cubicBezTo>
                    <a:cubicBezTo>
                      <a:pt x="4" y="26"/>
                      <a:pt x="3" y="27"/>
                      <a:pt x="3" y="27"/>
                    </a:cubicBezTo>
                    <a:cubicBezTo>
                      <a:pt x="3" y="27"/>
                      <a:pt x="2" y="26"/>
                      <a:pt x="1" y="26"/>
                    </a:cubicBezTo>
                    <a:cubicBezTo>
                      <a:pt x="1" y="25"/>
                      <a:pt x="0" y="24"/>
                      <a:pt x="0" y="24"/>
                    </a:cubicBezTo>
                    <a:cubicBezTo>
                      <a:pt x="0" y="23"/>
                      <a:pt x="2" y="22"/>
                      <a:pt x="4" y="19"/>
                    </a:cubicBezTo>
                    <a:cubicBezTo>
                      <a:pt x="7" y="16"/>
                      <a:pt x="8" y="14"/>
                      <a:pt x="8" y="13"/>
                    </a:cubicBezTo>
                    <a:cubicBezTo>
                      <a:pt x="8" y="13"/>
                      <a:pt x="7" y="12"/>
                      <a:pt x="6" y="11"/>
                    </a:cubicBezTo>
                    <a:cubicBezTo>
                      <a:pt x="3" y="9"/>
                      <a:pt x="3" y="9"/>
                      <a:pt x="3" y="9"/>
                    </a:cubicBezTo>
                    <a:cubicBezTo>
                      <a:pt x="3" y="6"/>
                      <a:pt x="3" y="6"/>
                      <a:pt x="3" y="6"/>
                    </a:cubicBezTo>
                    <a:cubicBezTo>
                      <a:pt x="3" y="6"/>
                      <a:pt x="4" y="5"/>
                      <a:pt x="5" y="5"/>
                    </a:cubicBezTo>
                    <a:cubicBezTo>
                      <a:pt x="5" y="5"/>
                      <a:pt x="8" y="7"/>
                      <a:pt x="13" y="10"/>
                    </a:cubicBezTo>
                    <a:cubicBezTo>
                      <a:pt x="13" y="9"/>
                      <a:pt x="14" y="7"/>
                      <a:pt x="15" y="5"/>
                    </a:cubicBezTo>
                    <a:cubicBezTo>
                      <a:pt x="15" y="3"/>
                      <a:pt x="16" y="1"/>
                      <a:pt x="16" y="0"/>
                    </a:cubicBezTo>
                    <a:cubicBezTo>
                      <a:pt x="18" y="0"/>
                      <a:pt x="18" y="0"/>
                      <a:pt x="18" y="0"/>
                    </a:cubicBezTo>
                    <a:cubicBezTo>
                      <a:pt x="19" y="1"/>
                      <a:pt x="19" y="2"/>
                      <a:pt x="19" y="4"/>
                    </a:cubicBezTo>
                    <a:cubicBezTo>
                      <a:pt x="19" y="5"/>
                      <a:pt x="20" y="6"/>
                      <a:pt x="20" y="6"/>
                    </a:cubicBezTo>
                    <a:cubicBezTo>
                      <a:pt x="24" y="4"/>
                      <a:pt x="26" y="2"/>
                      <a:pt x="27" y="2"/>
                    </a:cubicBezTo>
                    <a:cubicBezTo>
                      <a:pt x="27" y="2"/>
                      <a:pt x="28" y="3"/>
                      <a:pt x="29" y="4"/>
                    </a:cubicBezTo>
                    <a:lnTo>
                      <a:pt x="2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 name="Group 2"/>
            <p:cNvGrpSpPr/>
            <p:nvPr/>
          </p:nvGrpSpPr>
          <p:grpSpPr>
            <a:xfrm>
              <a:off x="9452994" y="2448672"/>
              <a:ext cx="695776" cy="293918"/>
              <a:chOff x="9516846" y="2475645"/>
              <a:chExt cx="568072" cy="239972"/>
            </a:xfrm>
          </p:grpSpPr>
          <p:sp>
            <p:nvSpPr>
              <p:cNvPr id="124" name="Freeform 121"/>
              <p:cNvSpPr>
                <a:spLocks noEditPoints="1"/>
              </p:cNvSpPr>
              <p:nvPr/>
            </p:nvSpPr>
            <p:spPr bwMode="auto">
              <a:xfrm>
                <a:off x="9516846" y="2481068"/>
                <a:ext cx="176251" cy="227771"/>
              </a:xfrm>
              <a:custGeom>
                <a:avLst/>
                <a:gdLst>
                  <a:gd name="T0" fmla="*/ 55 w 55"/>
                  <a:gd name="T1" fmla="*/ 10 h 71"/>
                  <a:gd name="T2" fmla="*/ 50 w 55"/>
                  <a:gd name="T3" fmla="*/ 22 h 71"/>
                  <a:gd name="T4" fmla="*/ 39 w 55"/>
                  <a:gd name="T5" fmla="*/ 30 h 71"/>
                  <a:gd name="T6" fmla="*/ 29 w 55"/>
                  <a:gd name="T7" fmla="*/ 35 h 71"/>
                  <a:gd name="T8" fmla="*/ 27 w 55"/>
                  <a:gd name="T9" fmla="*/ 35 h 71"/>
                  <a:gd name="T10" fmla="*/ 19 w 55"/>
                  <a:gd name="T11" fmla="*/ 40 h 71"/>
                  <a:gd name="T12" fmla="*/ 18 w 55"/>
                  <a:gd name="T13" fmla="*/ 43 h 71"/>
                  <a:gd name="T14" fmla="*/ 11 w 55"/>
                  <a:gd name="T15" fmla="*/ 55 h 71"/>
                  <a:gd name="T16" fmla="*/ 8 w 55"/>
                  <a:gd name="T17" fmla="*/ 52 h 71"/>
                  <a:gd name="T18" fmla="*/ 9 w 55"/>
                  <a:gd name="T19" fmla="*/ 47 h 71"/>
                  <a:gd name="T20" fmla="*/ 11 w 55"/>
                  <a:gd name="T21" fmla="*/ 42 h 71"/>
                  <a:gd name="T22" fmla="*/ 17 w 55"/>
                  <a:gd name="T23" fmla="*/ 35 h 71"/>
                  <a:gd name="T24" fmla="*/ 25 w 55"/>
                  <a:gd name="T25" fmla="*/ 31 h 71"/>
                  <a:gd name="T26" fmla="*/ 50 w 55"/>
                  <a:gd name="T27" fmla="*/ 10 h 71"/>
                  <a:gd name="T28" fmla="*/ 44 w 55"/>
                  <a:gd name="T29" fmla="*/ 5 h 71"/>
                  <a:gd name="T30" fmla="*/ 22 w 55"/>
                  <a:gd name="T31" fmla="*/ 8 h 71"/>
                  <a:gd name="T32" fmla="*/ 3 w 55"/>
                  <a:gd name="T33" fmla="*/ 16 h 71"/>
                  <a:gd name="T34" fmla="*/ 0 w 55"/>
                  <a:gd name="T35" fmla="*/ 16 h 71"/>
                  <a:gd name="T36" fmla="*/ 0 w 55"/>
                  <a:gd name="T37" fmla="*/ 14 h 71"/>
                  <a:gd name="T38" fmla="*/ 0 w 55"/>
                  <a:gd name="T39" fmla="*/ 15 h 71"/>
                  <a:gd name="T40" fmla="*/ 11 w 55"/>
                  <a:gd name="T41" fmla="*/ 8 h 71"/>
                  <a:gd name="T42" fmla="*/ 26 w 55"/>
                  <a:gd name="T43" fmla="*/ 3 h 71"/>
                  <a:gd name="T44" fmla="*/ 37 w 55"/>
                  <a:gd name="T45" fmla="*/ 1 h 71"/>
                  <a:gd name="T46" fmla="*/ 43 w 55"/>
                  <a:gd name="T47" fmla="*/ 0 h 71"/>
                  <a:gd name="T48" fmla="*/ 55 w 55"/>
                  <a:gd name="T49" fmla="*/ 10 h 71"/>
                  <a:gd name="T50" fmla="*/ 13 w 55"/>
                  <a:gd name="T51" fmla="*/ 67 h 71"/>
                  <a:gd name="T52" fmla="*/ 3 w 55"/>
                  <a:gd name="T53" fmla="*/ 71 h 71"/>
                  <a:gd name="T54" fmla="*/ 1 w 55"/>
                  <a:gd name="T55" fmla="*/ 68 h 71"/>
                  <a:gd name="T56" fmla="*/ 2 w 55"/>
                  <a:gd name="T57" fmla="*/ 65 h 71"/>
                  <a:gd name="T58" fmla="*/ 4 w 55"/>
                  <a:gd name="T59" fmla="*/ 64 h 71"/>
                  <a:gd name="T60" fmla="*/ 5 w 55"/>
                  <a:gd name="T61" fmla="*/ 64 h 71"/>
                  <a:gd name="T62" fmla="*/ 7 w 55"/>
                  <a:gd name="T63" fmla="*/ 65 h 71"/>
                  <a:gd name="T64" fmla="*/ 12 w 55"/>
                  <a:gd name="T65" fmla="*/ 63 h 71"/>
                  <a:gd name="T66" fmla="*/ 13 w 55"/>
                  <a:gd name="T67" fmla="*/ 6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71">
                    <a:moveTo>
                      <a:pt x="55" y="10"/>
                    </a:moveTo>
                    <a:cubicBezTo>
                      <a:pt x="55" y="14"/>
                      <a:pt x="53" y="18"/>
                      <a:pt x="50" y="22"/>
                    </a:cubicBezTo>
                    <a:cubicBezTo>
                      <a:pt x="47" y="25"/>
                      <a:pt x="44" y="27"/>
                      <a:pt x="39" y="30"/>
                    </a:cubicBezTo>
                    <a:cubicBezTo>
                      <a:pt x="37" y="31"/>
                      <a:pt x="34" y="32"/>
                      <a:pt x="29" y="35"/>
                    </a:cubicBezTo>
                    <a:cubicBezTo>
                      <a:pt x="27" y="35"/>
                      <a:pt x="27" y="35"/>
                      <a:pt x="27" y="35"/>
                    </a:cubicBezTo>
                    <a:cubicBezTo>
                      <a:pt x="23" y="37"/>
                      <a:pt x="21" y="39"/>
                      <a:pt x="19" y="40"/>
                    </a:cubicBezTo>
                    <a:cubicBezTo>
                      <a:pt x="19" y="41"/>
                      <a:pt x="19" y="42"/>
                      <a:pt x="18" y="43"/>
                    </a:cubicBezTo>
                    <a:cubicBezTo>
                      <a:pt x="15" y="49"/>
                      <a:pt x="13" y="53"/>
                      <a:pt x="11" y="55"/>
                    </a:cubicBezTo>
                    <a:cubicBezTo>
                      <a:pt x="9" y="54"/>
                      <a:pt x="8" y="53"/>
                      <a:pt x="8" y="52"/>
                    </a:cubicBezTo>
                    <a:cubicBezTo>
                      <a:pt x="8" y="51"/>
                      <a:pt x="9" y="49"/>
                      <a:pt x="9" y="47"/>
                    </a:cubicBezTo>
                    <a:cubicBezTo>
                      <a:pt x="10" y="45"/>
                      <a:pt x="11" y="43"/>
                      <a:pt x="11" y="42"/>
                    </a:cubicBezTo>
                    <a:cubicBezTo>
                      <a:pt x="12" y="40"/>
                      <a:pt x="14" y="37"/>
                      <a:pt x="17" y="35"/>
                    </a:cubicBezTo>
                    <a:cubicBezTo>
                      <a:pt x="17" y="35"/>
                      <a:pt x="20" y="34"/>
                      <a:pt x="25" y="31"/>
                    </a:cubicBezTo>
                    <a:cubicBezTo>
                      <a:pt x="42" y="24"/>
                      <a:pt x="50" y="17"/>
                      <a:pt x="50" y="10"/>
                    </a:cubicBezTo>
                    <a:cubicBezTo>
                      <a:pt x="50" y="7"/>
                      <a:pt x="48" y="5"/>
                      <a:pt x="44" y="5"/>
                    </a:cubicBezTo>
                    <a:cubicBezTo>
                      <a:pt x="38" y="5"/>
                      <a:pt x="31" y="6"/>
                      <a:pt x="22" y="8"/>
                    </a:cubicBezTo>
                    <a:cubicBezTo>
                      <a:pt x="13" y="11"/>
                      <a:pt x="6" y="13"/>
                      <a:pt x="3" y="16"/>
                    </a:cubicBezTo>
                    <a:cubicBezTo>
                      <a:pt x="0" y="16"/>
                      <a:pt x="0" y="16"/>
                      <a:pt x="0" y="16"/>
                    </a:cubicBezTo>
                    <a:cubicBezTo>
                      <a:pt x="0" y="15"/>
                      <a:pt x="0" y="14"/>
                      <a:pt x="0" y="14"/>
                    </a:cubicBezTo>
                    <a:cubicBezTo>
                      <a:pt x="0" y="14"/>
                      <a:pt x="0" y="14"/>
                      <a:pt x="0" y="15"/>
                    </a:cubicBezTo>
                    <a:cubicBezTo>
                      <a:pt x="0" y="13"/>
                      <a:pt x="4" y="10"/>
                      <a:pt x="11" y="8"/>
                    </a:cubicBezTo>
                    <a:cubicBezTo>
                      <a:pt x="17" y="5"/>
                      <a:pt x="22" y="4"/>
                      <a:pt x="26" y="3"/>
                    </a:cubicBezTo>
                    <a:cubicBezTo>
                      <a:pt x="29" y="3"/>
                      <a:pt x="33" y="2"/>
                      <a:pt x="37" y="1"/>
                    </a:cubicBezTo>
                    <a:cubicBezTo>
                      <a:pt x="40" y="1"/>
                      <a:pt x="42" y="0"/>
                      <a:pt x="43" y="0"/>
                    </a:cubicBezTo>
                    <a:cubicBezTo>
                      <a:pt x="51" y="0"/>
                      <a:pt x="55" y="3"/>
                      <a:pt x="55" y="10"/>
                    </a:cubicBezTo>
                    <a:close/>
                    <a:moveTo>
                      <a:pt x="13" y="67"/>
                    </a:moveTo>
                    <a:cubicBezTo>
                      <a:pt x="11" y="68"/>
                      <a:pt x="8" y="69"/>
                      <a:pt x="3" y="71"/>
                    </a:cubicBezTo>
                    <a:cubicBezTo>
                      <a:pt x="2" y="70"/>
                      <a:pt x="1" y="69"/>
                      <a:pt x="1" y="68"/>
                    </a:cubicBezTo>
                    <a:cubicBezTo>
                      <a:pt x="1" y="67"/>
                      <a:pt x="1" y="66"/>
                      <a:pt x="2" y="65"/>
                    </a:cubicBezTo>
                    <a:cubicBezTo>
                      <a:pt x="2" y="64"/>
                      <a:pt x="3" y="64"/>
                      <a:pt x="4" y="64"/>
                    </a:cubicBezTo>
                    <a:cubicBezTo>
                      <a:pt x="4" y="64"/>
                      <a:pt x="4" y="64"/>
                      <a:pt x="5" y="64"/>
                    </a:cubicBezTo>
                    <a:cubicBezTo>
                      <a:pt x="6" y="65"/>
                      <a:pt x="7" y="65"/>
                      <a:pt x="7" y="65"/>
                    </a:cubicBezTo>
                    <a:cubicBezTo>
                      <a:pt x="8" y="65"/>
                      <a:pt x="9" y="64"/>
                      <a:pt x="12" y="63"/>
                    </a:cubicBezTo>
                    <a:cubicBezTo>
                      <a:pt x="12" y="64"/>
                      <a:pt x="13" y="66"/>
                      <a:pt x="13" y="6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22"/>
              <p:cNvSpPr>
                <a:spLocks noEditPoints="1"/>
              </p:cNvSpPr>
              <p:nvPr/>
            </p:nvSpPr>
            <p:spPr bwMode="auto">
              <a:xfrm>
                <a:off x="9716146" y="2475645"/>
                <a:ext cx="61010" cy="223704"/>
              </a:xfrm>
              <a:custGeom>
                <a:avLst/>
                <a:gdLst>
                  <a:gd name="T0" fmla="*/ 7 w 19"/>
                  <a:gd name="T1" fmla="*/ 65 h 70"/>
                  <a:gd name="T2" fmla="*/ 6 w 19"/>
                  <a:gd name="T3" fmla="*/ 70 h 70"/>
                  <a:gd name="T4" fmla="*/ 2 w 19"/>
                  <a:gd name="T5" fmla="*/ 69 h 70"/>
                  <a:gd name="T6" fmla="*/ 0 w 19"/>
                  <a:gd name="T7" fmla="*/ 67 h 70"/>
                  <a:gd name="T8" fmla="*/ 4 w 19"/>
                  <a:gd name="T9" fmla="*/ 64 h 70"/>
                  <a:gd name="T10" fmla="*/ 7 w 19"/>
                  <a:gd name="T11" fmla="*/ 65 h 70"/>
                  <a:gd name="T12" fmla="*/ 19 w 19"/>
                  <a:gd name="T13" fmla="*/ 2 h 70"/>
                  <a:gd name="T14" fmla="*/ 17 w 19"/>
                  <a:gd name="T15" fmla="*/ 12 h 70"/>
                  <a:gd name="T16" fmla="*/ 13 w 19"/>
                  <a:gd name="T17" fmla="*/ 28 h 70"/>
                  <a:gd name="T18" fmla="*/ 11 w 19"/>
                  <a:gd name="T19" fmla="*/ 34 h 70"/>
                  <a:gd name="T20" fmla="*/ 8 w 19"/>
                  <a:gd name="T21" fmla="*/ 55 h 70"/>
                  <a:gd name="T22" fmla="*/ 7 w 19"/>
                  <a:gd name="T23" fmla="*/ 56 h 70"/>
                  <a:gd name="T24" fmla="*/ 4 w 19"/>
                  <a:gd name="T25" fmla="*/ 53 h 70"/>
                  <a:gd name="T26" fmla="*/ 4 w 19"/>
                  <a:gd name="T27" fmla="*/ 50 h 70"/>
                  <a:gd name="T28" fmla="*/ 7 w 19"/>
                  <a:gd name="T29" fmla="*/ 39 h 70"/>
                  <a:gd name="T30" fmla="*/ 7 w 19"/>
                  <a:gd name="T31" fmla="*/ 36 h 70"/>
                  <a:gd name="T32" fmla="*/ 8 w 19"/>
                  <a:gd name="T33" fmla="*/ 34 h 70"/>
                  <a:gd name="T34" fmla="*/ 9 w 19"/>
                  <a:gd name="T35" fmla="*/ 31 h 70"/>
                  <a:gd name="T36" fmla="*/ 10 w 19"/>
                  <a:gd name="T37" fmla="*/ 22 h 70"/>
                  <a:gd name="T38" fmla="*/ 14 w 19"/>
                  <a:gd name="T39" fmla="*/ 5 h 70"/>
                  <a:gd name="T40" fmla="*/ 15 w 19"/>
                  <a:gd name="T41" fmla="*/ 2 h 70"/>
                  <a:gd name="T42" fmla="*/ 17 w 19"/>
                  <a:gd name="T43" fmla="*/ 0 h 70"/>
                  <a:gd name="T44" fmla="*/ 19 w 19"/>
                  <a:gd name="T45"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70">
                    <a:moveTo>
                      <a:pt x="7" y="65"/>
                    </a:moveTo>
                    <a:cubicBezTo>
                      <a:pt x="7" y="67"/>
                      <a:pt x="6" y="68"/>
                      <a:pt x="6" y="70"/>
                    </a:cubicBezTo>
                    <a:cubicBezTo>
                      <a:pt x="4" y="70"/>
                      <a:pt x="2" y="69"/>
                      <a:pt x="2" y="69"/>
                    </a:cubicBezTo>
                    <a:cubicBezTo>
                      <a:pt x="2" y="69"/>
                      <a:pt x="1" y="68"/>
                      <a:pt x="0" y="67"/>
                    </a:cubicBezTo>
                    <a:cubicBezTo>
                      <a:pt x="2" y="65"/>
                      <a:pt x="3" y="64"/>
                      <a:pt x="4" y="64"/>
                    </a:cubicBezTo>
                    <a:cubicBezTo>
                      <a:pt x="4" y="64"/>
                      <a:pt x="5" y="64"/>
                      <a:pt x="7" y="65"/>
                    </a:cubicBezTo>
                    <a:close/>
                    <a:moveTo>
                      <a:pt x="19" y="2"/>
                    </a:moveTo>
                    <a:cubicBezTo>
                      <a:pt x="19" y="3"/>
                      <a:pt x="18" y="6"/>
                      <a:pt x="17" y="12"/>
                    </a:cubicBezTo>
                    <a:cubicBezTo>
                      <a:pt x="16" y="15"/>
                      <a:pt x="15" y="20"/>
                      <a:pt x="13" y="28"/>
                    </a:cubicBezTo>
                    <a:cubicBezTo>
                      <a:pt x="13" y="29"/>
                      <a:pt x="12" y="32"/>
                      <a:pt x="11" y="34"/>
                    </a:cubicBezTo>
                    <a:cubicBezTo>
                      <a:pt x="8" y="55"/>
                      <a:pt x="8" y="55"/>
                      <a:pt x="8" y="55"/>
                    </a:cubicBezTo>
                    <a:cubicBezTo>
                      <a:pt x="8" y="56"/>
                      <a:pt x="7" y="56"/>
                      <a:pt x="7" y="56"/>
                    </a:cubicBezTo>
                    <a:cubicBezTo>
                      <a:pt x="6" y="56"/>
                      <a:pt x="5" y="55"/>
                      <a:pt x="4" y="53"/>
                    </a:cubicBezTo>
                    <a:cubicBezTo>
                      <a:pt x="4" y="52"/>
                      <a:pt x="4" y="51"/>
                      <a:pt x="4" y="50"/>
                    </a:cubicBezTo>
                    <a:cubicBezTo>
                      <a:pt x="4" y="49"/>
                      <a:pt x="5" y="45"/>
                      <a:pt x="7" y="39"/>
                    </a:cubicBezTo>
                    <a:cubicBezTo>
                      <a:pt x="7" y="39"/>
                      <a:pt x="7" y="38"/>
                      <a:pt x="7" y="36"/>
                    </a:cubicBezTo>
                    <a:cubicBezTo>
                      <a:pt x="7" y="35"/>
                      <a:pt x="7" y="35"/>
                      <a:pt x="8" y="34"/>
                    </a:cubicBezTo>
                    <a:cubicBezTo>
                      <a:pt x="8" y="32"/>
                      <a:pt x="8" y="31"/>
                      <a:pt x="9" y="31"/>
                    </a:cubicBezTo>
                    <a:cubicBezTo>
                      <a:pt x="10" y="22"/>
                      <a:pt x="10" y="22"/>
                      <a:pt x="10" y="22"/>
                    </a:cubicBezTo>
                    <a:cubicBezTo>
                      <a:pt x="11" y="17"/>
                      <a:pt x="12" y="11"/>
                      <a:pt x="14" y="5"/>
                    </a:cubicBezTo>
                    <a:cubicBezTo>
                      <a:pt x="14" y="5"/>
                      <a:pt x="14" y="4"/>
                      <a:pt x="15" y="2"/>
                    </a:cubicBezTo>
                    <a:cubicBezTo>
                      <a:pt x="15" y="1"/>
                      <a:pt x="16" y="1"/>
                      <a:pt x="17" y="0"/>
                    </a:cubicBezTo>
                    <a:cubicBezTo>
                      <a:pt x="18" y="1"/>
                      <a:pt x="19" y="1"/>
                      <a:pt x="19"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123"/>
              <p:cNvSpPr>
                <a:spLocks noEditPoints="1"/>
              </p:cNvSpPr>
              <p:nvPr/>
            </p:nvSpPr>
            <p:spPr bwMode="auto">
              <a:xfrm>
                <a:off x="9786647" y="2523096"/>
                <a:ext cx="214213" cy="192521"/>
              </a:xfrm>
              <a:custGeom>
                <a:avLst/>
                <a:gdLst>
                  <a:gd name="T0" fmla="*/ 67 w 67"/>
                  <a:gd name="T1" fmla="*/ 23 h 60"/>
                  <a:gd name="T2" fmla="*/ 65 w 67"/>
                  <a:gd name="T3" fmla="*/ 26 h 60"/>
                  <a:gd name="T4" fmla="*/ 47 w 67"/>
                  <a:gd name="T5" fmla="*/ 28 h 60"/>
                  <a:gd name="T6" fmla="*/ 52 w 67"/>
                  <a:gd name="T7" fmla="*/ 39 h 60"/>
                  <a:gd name="T8" fmla="*/ 61 w 67"/>
                  <a:gd name="T9" fmla="*/ 39 h 60"/>
                  <a:gd name="T10" fmla="*/ 58 w 67"/>
                  <a:gd name="T11" fmla="*/ 42 h 60"/>
                  <a:gd name="T12" fmla="*/ 56 w 67"/>
                  <a:gd name="T13" fmla="*/ 42 h 60"/>
                  <a:gd name="T14" fmla="*/ 42 w 67"/>
                  <a:gd name="T15" fmla="*/ 45 h 60"/>
                  <a:gd name="T16" fmla="*/ 33 w 67"/>
                  <a:gd name="T17" fmla="*/ 60 h 60"/>
                  <a:gd name="T18" fmla="*/ 37 w 67"/>
                  <a:gd name="T19" fmla="*/ 45 h 60"/>
                  <a:gd name="T20" fmla="*/ 20 w 67"/>
                  <a:gd name="T21" fmla="*/ 46 h 60"/>
                  <a:gd name="T22" fmla="*/ 17 w 67"/>
                  <a:gd name="T23" fmla="*/ 54 h 60"/>
                  <a:gd name="T24" fmla="*/ 14 w 67"/>
                  <a:gd name="T25" fmla="*/ 53 h 60"/>
                  <a:gd name="T26" fmla="*/ 6 w 67"/>
                  <a:gd name="T27" fmla="*/ 44 h 60"/>
                  <a:gd name="T28" fmla="*/ 4 w 67"/>
                  <a:gd name="T29" fmla="*/ 39 h 60"/>
                  <a:gd name="T30" fmla="*/ 15 w 67"/>
                  <a:gd name="T31" fmla="*/ 41 h 60"/>
                  <a:gd name="T32" fmla="*/ 17 w 67"/>
                  <a:gd name="T33" fmla="*/ 36 h 60"/>
                  <a:gd name="T34" fmla="*/ 17 w 67"/>
                  <a:gd name="T35" fmla="*/ 28 h 60"/>
                  <a:gd name="T36" fmla="*/ 13 w 67"/>
                  <a:gd name="T37" fmla="*/ 29 h 60"/>
                  <a:gd name="T38" fmla="*/ 5 w 67"/>
                  <a:gd name="T39" fmla="*/ 25 h 60"/>
                  <a:gd name="T40" fmla="*/ 10 w 67"/>
                  <a:gd name="T41" fmla="*/ 24 h 60"/>
                  <a:gd name="T42" fmla="*/ 19 w 67"/>
                  <a:gd name="T43" fmla="*/ 24 h 60"/>
                  <a:gd name="T44" fmla="*/ 26 w 67"/>
                  <a:gd name="T45" fmla="*/ 9 h 60"/>
                  <a:gd name="T46" fmla="*/ 30 w 67"/>
                  <a:gd name="T47" fmla="*/ 11 h 60"/>
                  <a:gd name="T48" fmla="*/ 26 w 67"/>
                  <a:gd name="T49" fmla="*/ 22 h 60"/>
                  <a:gd name="T50" fmla="*/ 41 w 67"/>
                  <a:gd name="T51" fmla="*/ 24 h 60"/>
                  <a:gd name="T52" fmla="*/ 49 w 67"/>
                  <a:gd name="T53" fmla="*/ 7 h 60"/>
                  <a:gd name="T54" fmla="*/ 53 w 67"/>
                  <a:gd name="T55" fmla="*/ 0 h 60"/>
                  <a:gd name="T56" fmla="*/ 53 w 67"/>
                  <a:gd name="T57" fmla="*/ 7 h 60"/>
                  <a:gd name="T58" fmla="*/ 50 w 67"/>
                  <a:gd name="T59" fmla="*/ 16 h 60"/>
                  <a:gd name="T60" fmla="*/ 51 w 67"/>
                  <a:gd name="T61" fmla="*/ 24 h 60"/>
                  <a:gd name="T62" fmla="*/ 57 w 67"/>
                  <a:gd name="T63" fmla="*/ 23 h 60"/>
                  <a:gd name="T64" fmla="*/ 67 w 67"/>
                  <a:gd name="T65" fmla="*/ 23 h 60"/>
                  <a:gd name="T66" fmla="*/ 33 w 67"/>
                  <a:gd name="T67" fmla="*/ 29 h 60"/>
                  <a:gd name="T68" fmla="*/ 29 w 67"/>
                  <a:gd name="T69" fmla="*/ 28 h 60"/>
                  <a:gd name="T70" fmla="*/ 21 w 67"/>
                  <a:gd name="T71" fmla="*/ 39 h 60"/>
                  <a:gd name="T72" fmla="*/ 31 w 67"/>
                  <a:gd name="T73" fmla="*/ 40 h 60"/>
                  <a:gd name="T74" fmla="*/ 41 w 67"/>
                  <a:gd name="T75"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60">
                    <a:moveTo>
                      <a:pt x="67" y="23"/>
                    </a:moveTo>
                    <a:cubicBezTo>
                      <a:pt x="67" y="23"/>
                      <a:pt x="67" y="23"/>
                      <a:pt x="67" y="23"/>
                    </a:cubicBezTo>
                    <a:cubicBezTo>
                      <a:pt x="67" y="24"/>
                      <a:pt x="66" y="24"/>
                      <a:pt x="66" y="25"/>
                    </a:cubicBezTo>
                    <a:cubicBezTo>
                      <a:pt x="66" y="26"/>
                      <a:pt x="65" y="26"/>
                      <a:pt x="65" y="26"/>
                    </a:cubicBezTo>
                    <a:cubicBezTo>
                      <a:pt x="63" y="27"/>
                      <a:pt x="60" y="27"/>
                      <a:pt x="56" y="27"/>
                    </a:cubicBezTo>
                    <a:cubicBezTo>
                      <a:pt x="52" y="27"/>
                      <a:pt x="49" y="28"/>
                      <a:pt x="47" y="28"/>
                    </a:cubicBezTo>
                    <a:cubicBezTo>
                      <a:pt x="45" y="30"/>
                      <a:pt x="44" y="33"/>
                      <a:pt x="44" y="39"/>
                    </a:cubicBezTo>
                    <a:cubicBezTo>
                      <a:pt x="47" y="39"/>
                      <a:pt x="49" y="39"/>
                      <a:pt x="52" y="39"/>
                    </a:cubicBezTo>
                    <a:cubicBezTo>
                      <a:pt x="52" y="39"/>
                      <a:pt x="54" y="39"/>
                      <a:pt x="57" y="39"/>
                    </a:cubicBezTo>
                    <a:cubicBezTo>
                      <a:pt x="59" y="39"/>
                      <a:pt x="61" y="39"/>
                      <a:pt x="61" y="39"/>
                    </a:cubicBezTo>
                    <a:cubicBezTo>
                      <a:pt x="61" y="40"/>
                      <a:pt x="61" y="41"/>
                      <a:pt x="60" y="41"/>
                    </a:cubicBezTo>
                    <a:cubicBezTo>
                      <a:pt x="59" y="42"/>
                      <a:pt x="59" y="42"/>
                      <a:pt x="58" y="42"/>
                    </a:cubicBezTo>
                    <a:cubicBezTo>
                      <a:pt x="58" y="42"/>
                      <a:pt x="58" y="42"/>
                      <a:pt x="57" y="42"/>
                    </a:cubicBezTo>
                    <a:cubicBezTo>
                      <a:pt x="56" y="42"/>
                      <a:pt x="56" y="42"/>
                      <a:pt x="56" y="42"/>
                    </a:cubicBezTo>
                    <a:cubicBezTo>
                      <a:pt x="53" y="42"/>
                      <a:pt x="51" y="42"/>
                      <a:pt x="48" y="43"/>
                    </a:cubicBezTo>
                    <a:cubicBezTo>
                      <a:pt x="44" y="43"/>
                      <a:pt x="42" y="44"/>
                      <a:pt x="42" y="45"/>
                    </a:cubicBezTo>
                    <a:cubicBezTo>
                      <a:pt x="41" y="47"/>
                      <a:pt x="40" y="50"/>
                      <a:pt x="38" y="54"/>
                    </a:cubicBezTo>
                    <a:cubicBezTo>
                      <a:pt x="36" y="57"/>
                      <a:pt x="35" y="60"/>
                      <a:pt x="33" y="60"/>
                    </a:cubicBezTo>
                    <a:cubicBezTo>
                      <a:pt x="32" y="60"/>
                      <a:pt x="31" y="59"/>
                      <a:pt x="31" y="59"/>
                    </a:cubicBezTo>
                    <a:cubicBezTo>
                      <a:pt x="31" y="58"/>
                      <a:pt x="33" y="54"/>
                      <a:pt x="37" y="45"/>
                    </a:cubicBezTo>
                    <a:cubicBezTo>
                      <a:pt x="36" y="44"/>
                      <a:pt x="35" y="44"/>
                      <a:pt x="34" y="44"/>
                    </a:cubicBezTo>
                    <a:cubicBezTo>
                      <a:pt x="28" y="44"/>
                      <a:pt x="23" y="45"/>
                      <a:pt x="20" y="46"/>
                    </a:cubicBezTo>
                    <a:cubicBezTo>
                      <a:pt x="20" y="47"/>
                      <a:pt x="19" y="48"/>
                      <a:pt x="19" y="50"/>
                    </a:cubicBezTo>
                    <a:cubicBezTo>
                      <a:pt x="18" y="52"/>
                      <a:pt x="18" y="53"/>
                      <a:pt x="17" y="54"/>
                    </a:cubicBezTo>
                    <a:cubicBezTo>
                      <a:pt x="16" y="53"/>
                      <a:pt x="15" y="53"/>
                      <a:pt x="14" y="53"/>
                    </a:cubicBezTo>
                    <a:cubicBezTo>
                      <a:pt x="14" y="53"/>
                      <a:pt x="14" y="53"/>
                      <a:pt x="14" y="53"/>
                    </a:cubicBezTo>
                    <a:cubicBezTo>
                      <a:pt x="14" y="51"/>
                      <a:pt x="14" y="49"/>
                      <a:pt x="15" y="47"/>
                    </a:cubicBezTo>
                    <a:cubicBezTo>
                      <a:pt x="13" y="45"/>
                      <a:pt x="11" y="45"/>
                      <a:pt x="6" y="44"/>
                    </a:cubicBezTo>
                    <a:cubicBezTo>
                      <a:pt x="3" y="43"/>
                      <a:pt x="1" y="42"/>
                      <a:pt x="0" y="40"/>
                    </a:cubicBezTo>
                    <a:cubicBezTo>
                      <a:pt x="1" y="39"/>
                      <a:pt x="3" y="39"/>
                      <a:pt x="4" y="39"/>
                    </a:cubicBezTo>
                    <a:cubicBezTo>
                      <a:pt x="4" y="39"/>
                      <a:pt x="6" y="39"/>
                      <a:pt x="9" y="40"/>
                    </a:cubicBezTo>
                    <a:cubicBezTo>
                      <a:pt x="12" y="40"/>
                      <a:pt x="14" y="41"/>
                      <a:pt x="15" y="41"/>
                    </a:cubicBezTo>
                    <a:cubicBezTo>
                      <a:pt x="15" y="41"/>
                      <a:pt x="15" y="41"/>
                      <a:pt x="15" y="41"/>
                    </a:cubicBezTo>
                    <a:cubicBezTo>
                      <a:pt x="16" y="40"/>
                      <a:pt x="17" y="38"/>
                      <a:pt x="17" y="36"/>
                    </a:cubicBezTo>
                    <a:cubicBezTo>
                      <a:pt x="18" y="33"/>
                      <a:pt x="19" y="31"/>
                      <a:pt x="19" y="30"/>
                    </a:cubicBezTo>
                    <a:cubicBezTo>
                      <a:pt x="19" y="29"/>
                      <a:pt x="18" y="28"/>
                      <a:pt x="17" y="28"/>
                    </a:cubicBezTo>
                    <a:cubicBezTo>
                      <a:pt x="17" y="28"/>
                      <a:pt x="16" y="28"/>
                      <a:pt x="15" y="29"/>
                    </a:cubicBezTo>
                    <a:cubicBezTo>
                      <a:pt x="14" y="29"/>
                      <a:pt x="13" y="29"/>
                      <a:pt x="13" y="29"/>
                    </a:cubicBezTo>
                    <a:cubicBezTo>
                      <a:pt x="9" y="29"/>
                      <a:pt x="6" y="28"/>
                      <a:pt x="5" y="27"/>
                    </a:cubicBezTo>
                    <a:cubicBezTo>
                      <a:pt x="5" y="26"/>
                      <a:pt x="5" y="26"/>
                      <a:pt x="5" y="25"/>
                    </a:cubicBezTo>
                    <a:cubicBezTo>
                      <a:pt x="6" y="24"/>
                      <a:pt x="6" y="24"/>
                      <a:pt x="7" y="24"/>
                    </a:cubicBezTo>
                    <a:cubicBezTo>
                      <a:pt x="7" y="24"/>
                      <a:pt x="8" y="24"/>
                      <a:pt x="10" y="24"/>
                    </a:cubicBezTo>
                    <a:cubicBezTo>
                      <a:pt x="11" y="24"/>
                      <a:pt x="12" y="25"/>
                      <a:pt x="13" y="25"/>
                    </a:cubicBezTo>
                    <a:cubicBezTo>
                      <a:pt x="16" y="25"/>
                      <a:pt x="19" y="24"/>
                      <a:pt x="19" y="24"/>
                    </a:cubicBezTo>
                    <a:cubicBezTo>
                      <a:pt x="21" y="24"/>
                      <a:pt x="22" y="22"/>
                      <a:pt x="23" y="19"/>
                    </a:cubicBezTo>
                    <a:cubicBezTo>
                      <a:pt x="26" y="9"/>
                      <a:pt x="26" y="9"/>
                      <a:pt x="26" y="9"/>
                    </a:cubicBezTo>
                    <a:cubicBezTo>
                      <a:pt x="27" y="9"/>
                      <a:pt x="27" y="9"/>
                      <a:pt x="28" y="8"/>
                    </a:cubicBezTo>
                    <a:cubicBezTo>
                      <a:pt x="29" y="9"/>
                      <a:pt x="30" y="10"/>
                      <a:pt x="30" y="11"/>
                    </a:cubicBezTo>
                    <a:cubicBezTo>
                      <a:pt x="30" y="12"/>
                      <a:pt x="29" y="13"/>
                      <a:pt x="28" y="17"/>
                    </a:cubicBezTo>
                    <a:cubicBezTo>
                      <a:pt x="26" y="20"/>
                      <a:pt x="26" y="22"/>
                      <a:pt x="26" y="22"/>
                    </a:cubicBezTo>
                    <a:cubicBezTo>
                      <a:pt x="26" y="23"/>
                      <a:pt x="26" y="23"/>
                      <a:pt x="27" y="24"/>
                    </a:cubicBezTo>
                    <a:cubicBezTo>
                      <a:pt x="41" y="24"/>
                      <a:pt x="41" y="24"/>
                      <a:pt x="41" y="24"/>
                    </a:cubicBezTo>
                    <a:cubicBezTo>
                      <a:pt x="42" y="24"/>
                      <a:pt x="44" y="21"/>
                      <a:pt x="46" y="16"/>
                    </a:cubicBezTo>
                    <a:cubicBezTo>
                      <a:pt x="46" y="14"/>
                      <a:pt x="47" y="11"/>
                      <a:pt x="49" y="7"/>
                    </a:cubicBezTo>
                    <a:cubicBezTo>
                      <a:pt x="49" y="5"/>
                      <a:pt x="50" y="3"/>
                      <a:pt x="52" y="0"/>
                    </a:cubicBezTo>
                    <a:cubicBezTo>
                      <a:pt x="53" y="0"/>
                      <a:pt x="53" y="0"/>
                      <a:pt x="53" y="0"/>
                    </a:cubicBezTo>
                    <a:cubicBezTo>
                      <a:pt x="54" y="1"/>
                      <a:pt x="54" y="1"/>
                      <a:pt x="54" y="3"/>
                    </a:cubicBezTo>
                    <a:cubicBezTo>
                      <a:pt x="54" y="4"/>
                      <a:pt x="54" y="6"/>
                      <a:pt x="53" y="7"/>
                    </a:cubicBezTo>
                    <a:cubicBezTo>
                      <a:pt x="53" y="8"/>
                      <a:pt x="52" y="8"/>
                      <a:pt x="52" y="10"/>
                    </a:cubicBezTo>
                    <a:cubicBezTo>
                      <a:pt x="51" y="11"/>
                      <a:pt x="51" y="13"/>
                      <a:pt x="50" y="16"/>
                    </a:cubicBezTo>
                    <a:cubicBezTo>
                      <a:pt x="49" y="19"/>
                      <a:pt x="49" y="21"/>
                      <a:pt x="49" y="22"/>
                    </a:cubicBezTo>
                    <a:cubicBezTo>
                      <a:pt x="49" y="23"/>
                      <a:pt x="49" y="24"/>
                      <a:pt x="51" y="24"/>
                    </a:cubicBezTo>
                    <a:cubicBezTo>
                      <a:pt x="51" y="24"/>
                      <a:pt x="52" y="23"/>
                      <a:pt x="54" y="23"/>
                    </a:cubicBezTo>
                    <a:cubicBezTo>
                      <a:pt x="56" y="23"/>
                      <a:pt x="57" y="23"/>
                      <a:pt x="57" y="23"/>
                    </a:cubicBezTo>
                    <a:cubicBezTo>
                      <a:pt x="58" y="23"/>
                      <a:pt x="59" y="23"/>
                      <a:pt x="62" y="23"/>
                    </a:cubicBezTo>
                    <a:cubicBezTo>
                      <a:pt x="65" y="23"/>
                      <a:pt x="66" y="23"/>
                      <a:pt x="67" y="23"/>
                    </a:cubicBezTo>
                    <a:close/>
                    <a:moveTo>
                      <a:pt x="41" y="29"/>
                    </a:moveTo>
                    <a:cubicBezTo>
                      <a:pt x="38" y="29"/>
                      <a:pt x="35" y="29"/>
                      <a:pt x="33" y="29"/>
                    </a:cubicBezTo>
                    <a:cubicBezTo>
                      <a:pt x="33" y="29"/>
                      <a:pt x="32" y="29"/>
                      <a:pt x="31" y="29"/>
                    </a:cubicBezTo>
                    <a:cubicBezTo>
                      <a:pt x="30" y="28"/>
                      <a:pt x="29" y="28"/>
                      <a:pt x="29" y="28"/>
                    </a:cubicBezTo>
                    <a:cubicBezTo>
                      <a:pt x="27" y="28"/>
                      <a:pt x="25" y="29"/>
                      <a:pt x="24" y="30"/>
                    </a:cubicBezTo>
                    <a:cubicBezTo>
                      <a:pt x="22" y="33"/>
                      <a:pt x="21" y="36"/>
                      <a:pt x="21" y="39"/>
                    </a:cubicBezTo>
                    <a:cubicBezTo>
                      <a:pt x="21" y="40"/>
                      <a:pt x="21" y="40"/>
                      <a:pt x="22" y="40"/>
                    </a:cubicBezTo>
                    <a:cubicBezTo>
                      <a:pt x="31" y="40"/>
                      <a:pt x="31" y="40"/>
                      <a:pt x="31" y="40"/>
                    </a:cubicBezTo>
                    <a:cubicBezTo>
                      <a:pt x="35" y="40"/>
                      <a:pt x="38" y="39"/>
                      <a:pt x="39" y="38"/>
                    </a:cubicBezTo>
                    <a:lnTo>
                      <a:pt x="41"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124"/>
              <p:cNvSpPr>
                <a:spLocks/>
              </p:cNvSpPr>
              <p:nvPr/>
            </p:nvSpPr>
            <p:spPr bwMode="auto">
              <a:xfrm>
                <a:off x="9994080" y="2475645"/>
                <a:ext cx="90838" cy="92193"/>
              </a:xfrm>
              <a:custGeom>
                <a:avLst/>
                <a:gdLst>
                  <a:gd name="T0" fmla="*/ 28 w 28"/>
                  <a:gd name="T1" fmla="*/ 5 h 29"/>
                  <a:gd name="T2" fmla="*/ 23 w 28"/>
                  <a:gd name="T3" fmla="*/ 9 h 29"/>
                  <a:gd name="T4" fmla="*/ 18 w 28"/>
                  <a:gd name="T5" fmla="*/ 13 h 29"/>
                  <a:gd name="T6" fmla="*/ 26 w 28"/>
                  <a:gd name="T7" fmla="*/ 20 h 29"/>
                  <a:gd name="T8" fmla="*/ 24 w 28"/>
                  <a:gd name="T9" fmla="*/ 22 h 29"/>
                  <a:gd name="T10" fmla="*/ 20 w 28"/>
                  <a:gd name="T11" fmla="*/ 21 h 29"/>
                  <a:gd name="T12" fmla="*/ 17 w 28"/>
                  <a:gd name="T13" fmla="*/ 19 h 29"/>
                  <a:gd name="T14" fmla="*/ 15 w 28"/>
                  <a:gd name="T15" fmla="*/ 22 h 29"/>
                  <a:gd name="T16" fmla="*/ 16 w 28"/>
                  <a:gd name="T17" fmla="*/ 24 h 29"/>
                  <a:gd name="T18" fmla="*/ 13 w 28"/>
                  <a:gd name="T19" fmla="*/ 29 h 29"/>
                  <a:gd name="T20" fmla="*/ 11 w 28"/>
                  <a:gd name="T21" fmla="*/ 25 h 29"/>
                  <a:gd name="T22" fmla="*/ 11 w 28"/>
                  <a:gd name="T23" fmla="*/ 20 h 29"/>
                  <a:gd name="T24" fmla="*/ 10 w 28"/>
                  <a:gd name="T25" fmla="*/ 20 h 29"/>
                  <a:gd name="T26" fmla="*/ 10 w 28"/>
                  <a:gd name="T27" fmla="*/ 20 h 29"/>
                  <a:gd name="T28" fmla="*/ 9 w 28"/>
                  <a:gd name="T29" fmla="*/ 20 h 29"/>
                  <a:gd name="T30" fmla="*/ 6 w 28"/>
                  <a:gd name="T31" fmla="*/ 22 h 29"/>
                  <a:gd name="T32" fmla="*/ 4 w 28"/>
                  <a:gd name="T33" fmla="*/ 26 h 29"/>
                  <a:gd name="T34" fmla="*/ 2 w 28"/>
                  <a:gd name="T35" fmla="*/ 27 h 29"/>
                  <a:gd name="T36" fmla="*/ 1 w 28"/>
                  <a:gd name="T37" fmla="*/ 26 h 29"/>
                  <a:gd name="T38" fmla="*/ 0 w 28"/>
                  <a:gd name="T39" fmla="*/ 24 h 29"/>
                  <a:gd name="T40" fmla="*/ 4 w 28"/>
                  <a:gd name="T41" fmla="*/ 19 h 29"/>
                  <a:gd name="T42" fmla="*/ 7 w 28"/>
                  <a:gd name="T43" fmla="*/ 13 h 29"/>
                  <a:gd name="T44" fmla="*/ 5 w 28"/>
                  <a:gd name="T45" fmla="*/ 11 h 29"/>
                  <a:gd name="T46" fmla="*/ 2 w 28"/>
                  <a:gd name="T47" fmla="*/ 9 h 29"/>
                  <a:gd name="T48" fmla="*/ 2 w 28"/>
                  <a:gd name="T49" fmla="*/ 6 h 29"/>
                  <a:gd name="T50" fmla="*/ 4 w 28"/>
                  <a:gd name="T51" fmla="*/ 5 h 29"/>
                  <a:gd name="T52" fmla="*/ 12 w 28"/>
                  <a:gd name="T53" fmla="*/ 10 h 29"/>
                  <a:gd name="T54" fmla="*/ 14 w 28"/>
                  <a:gd name="T55" fmla="*/ 5 h 29"/>
                  <a:gd name="T56" fmla="*/ 16 w 28"/>
                  <a:gd name="T57" fmla="*/ 0 h 29"/>
                  <a:gd name="T58" fmla="*/ 17 w 28"/>
                  <a:gd name="T59" fmla="*/ 0 h 29"/>
                  <a:gd name="T60" fmla="*/ 19 w 28"/>
                  <a:gd name="T61" fmla="*/ 4 h 29"/>
                  <a:gd name="T62" fmla="*/ 20 w 28"/>
                  <a:gd name="T63" fmla="*/ 6 h 29"/>
                  <a:gd name="T64" fmla="*/ 26 w 28"/>
                  <a:gd name="T65" fmla="*/ 2 h 29"/>
                  <a:gd name="T66" fmla="*/ 28 w 28"/>
                  <a:gd name="T67" fmla="*/ 4 h 29"/>
                  <a:gd name="T68" fmla="*/ 28 w 28"/>
                  <a:gd name="T69"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 h="29">
                    <a:moveTo>
                      <a:pt x="28" y="5"/>
                    </a:moveTo>
                    <a:cubicBezTo>
                      <a:pt x="28" y="6"/>
                      <a:pt x="26" y="7"/>
                      <a:pt x="23" y="9"/>
                    </a:cubicBezTo>
                    <a:cubicBezTo>
                      <a:pt x="22" y="10"/>
                      <a:pt x="20" y="11"/>
                      <a:pt x="18" y="13"/>
                    </a:cubicBezTo>
                    <a:cubicBezTo>
                      <a:pt x="20" y="15"/>
                      <a:pt x="23" y="17"/>
                      <a:pt x="26" y="20"/>
                    </a:cubicBezTo>
                    <a:cubicBezTo>
                      <a:pt x="26" y="22"/>
                      <a:pt x="25" y="22"/>
                      <a:pt x="24" y="22"/>
                    </a:cubicBezTo>
                    <a:cubicBezTo>
                      <a:pt x="24" y="22"/>
                      <a:pt x="22" y="22"/>
                      <a:pt x="20" y="21"/>
                    </a:cubicBezTo>
                    <a:cubicBezTo>
                      <a:pt x="18" y="20"/>
                      <a:pt x="17" y="19"/>
                      <a:pt x="17" y="19"/>
                    </a:cubicBezTo>
                    <a:cubicBezTo>
                      <a:pt x="16" y="19"/>
                      <a:pt x="15" y="20"/>
                      <a:pt x="15" y="22"/>
                    </a:cubicBezTo>
                    <a:cubicBezTo>
                      <a:pt x="15" y="22"/>
                      <a:pt x="15" y="23"/>
                      <a:pt x="16" y="24"/>
                    </a:cubicBezTo>
                    <a:cubicBezTo>
                      <a:pt x="15" y="25"/>
                      <a:pt x="14" y="27"/>
                      <a:pt x="13" y="29"/>
                    </a:cubicBezTo>
                    <a:cubicBezTo>
                      <a:pt x="12" y="28"/>
                      <a:pt x="11" y="27"/>
                      <a:pt x="11" y="25"/>
                    </a:cubicBezTo>
                    <a:cubicBezTo>
                      <a:pt x="11" y="24"/>
                      <a:pt x="11" y="22"/>
                      <a:pt x="11" y="20"/>
                    </a:cubicBezTo>
                    <a:cubicBezTo>
                      <a:pt x="11" y="20"/>
                      <a:pt x="11" y="20"/>
                      <a:pt x="10" y="20"/>
                    </a:cubicBezTo>
                    <a:cubicBezTo>
                      <a:pt x="10" y="20"/>
                      <a:pt x="10" y="20"/>
                      <a:pt x="10" y="20"/>
                    </a:cubicBezTo>
                    <a:cubicBezTo>
                      <a:pt x="10" y="20"/>
                      <a:pt x="9" y="20"/>
                      <a:pt x="9" y="20"/>
                    </a:cubicBezTo>
                    <a:cubicBezTo>
                      <a:pt x="8" y="20"/>
                      <a:pt x="7" y="21"/>
                      <a:pt x="6" y="22"/>
                    </a:cubicBezTo>
                    <a:cubicBezTo>
                      <a:pt x="6" y="23"/>
                      <a:pt x="5" y="24"/>
                      <a:pt x="4" y="26"/>
                    </a:cubicBezTo>
                    <a:cubicBezTo>
                      <a:pt x="3" y="26"/>
                      <a:pt x="3" y="27"/>
                      <a:pt x="2" y="27"/>
                    </a:cubicBezTo>
                    <a:cubicBezTo>
                      <a:pt x="2" y="27"/>
                      <a:pt x="1" y="26"/>
                      <a:pt x="1" y="26"/>
                    </a:cubicBezTo>
                    <a:cubicBezTo>
                      <a:pt x="0" y="25"/>
                      <a:pt x="0" y="24"/>
                      <a:pt x="0" y="24"/>
                    </a:cubicBezTo>
                    <a:cubicBezTo>
                      <a:pt x="0" y="23"/>
                      <a:pt x="1" y="22"/>
                      <a:pt x="4" y="19"/>
                    </a:cubicBezTo>
                    <a:cubicBezTo>
                      <a:pt x="6" y="16"/>
                      <a:pt x="7" y="14"/>
                      <a:pt x="7" y="13"/>
                    </a:cubicBezTo>
                    <a:cubicBezTo>
                      <a:pt x="7" y="13"/>
                      <a:pt x="7" y="12"/>
                      <a:pt x="5" y="11"/>
                    </a:cubicBezTo>
                    <a:cubicBezTo>
                      <a:pt x="2" y="9"/>
                      <a:pt x="2" y="9"/>
                      <a:pt x="2" y="9"/>
                    </a:cubicBezTo>
                    <a:cubicBezTo>
                      <a:pt x="2" y="6"/>
                      <a:pt x="2" y="6"/>
                      <a:pt x="2" y="6"/>
                    </a:cubicBezTo>
                    <a:cubicBezTo>
                      <a:pt x="3" y="6"/>
                      <a:pt x="3" y="5"/>
                      <a:pt x="4" y="5"/>
                    </a:cubicBezTo>
                    <a:cubicBezTo>
                      <a:pt x="4" y="5"/>
                      <a:pt x="7" y="7"/>
                      <a:pt x="12" y="10"/>
                    </a:cubicBezTo>
                    <a:cubicBezTo>
                      <a:pt x="13" y="9"/>
                      <a:pt x="13" y="7"/>
                      <a:pt x="14" y="5"/>
                    </a:cubicBezTo>
                    <a:cubicBezTo>
                      <a:pt x="15" y="3"/>
                      <a:pt x="15" y="1"/>
                      <a:pt x="16" y="0"/>
                    </a:cubicBezTo>
                    <a:cubicBezTo>
                      <a:pt x="17" y="0"/>
                      <a:pt x="17" y="0"/>
                      <a:pt x="17" y="0"/>
                    </a:cubicBezTo>
                    <a:cubicBezTo>
                      <a:pt x="18" y="1"/>
                      <a:pt x="19" y="2"/>
                      <a:pt x="19" y="4"/>
                    </a:cubicBezTo>
                    <a:cubicBezTo>
                      <a:pt x="19" y="5"/>
                      <a:pt x="19" y="6"/>
                      <a:pt x="20" y="6"/>
                    </a:cubicBezTo>
                    <a:cubicBezTo>
                      <a:pt x="23" y="4"/>
                      <a:pt x="25" y="2"/>
                      <a:pt x="26" y="2"/>
                    </a:cubicBezTo>
                    <a:cubicBezTo>
                      <a:pt x="27" y="2"/>
                      <a:pt x="27" y="3"/>
                      <a:pt x="28" y="4"/>
                    </a:cubicBezTo>
                    <a:lnTo>
                      <a:pt x="2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 name="Group 4"/>
            <p:cNvGrpSpPr/>
            <p:nvPr/>
          </p:nvGrpSpPr>
          <p:grpSpPr>
            <a:xfrm>
              <a:off x="9525902" y="3975278"/>
              <a:ext cx="699096" cy="293920"/>
              <a:chOff x="9590058" y="4002251"/>
              <a:chExt cx="570784" cy="239974"/>
            </a:xfrm>
          </p:grpSpPr>
          <p:sp>
            <p:nvSpPr>
              <p:cNvPr id="128" name="Freeform 125"/>
              <p:cNvSpPr>
                <a:spLocks noEditPoints="1"/>
              </p:cNvSpPr>
              <p:nvPr/>
            </p:nvSpPr>
            <p:spPr bwMode="auto">
              <a:xfrm>
                <a:off x="9590058" y="4009030"/>
                <a:ext cx="176251" cy="226415"/>
              </a:xfrm>
              <a:custGeom>
                <a:avLst/>
                <a:gdLst>
                  <a:gd name="T0" fmla="*/ 55 w 55"/>
                  <a:gd name="T1" fmla="*/ 10 h 71"/>
                  <a:gd name="T2" fmla="*/ 50 w 55"/>
                  <a:gd name="T3" fmla="*/ 22 h 71"/>
                  <a:gd name="T4" fmla="*/ 39 w 55"/>
                  <a:gd name="T5" fmla="*/ 29 h 71"/>
                  <a:gd name="T6" fmla="*/ 29 w 55"/>
                  <a:gd name="T7" fmla="*/ 34 h 71"/>
                  <a:gd name="T8" fmla="*/ 27 w 55"/>
                  <a:gd name="T9" fmla="*/ 35 h 71"/>
                  <a:gd name="T10" fmla="*/ 20 w 55"/>
                  <a:gd name="T11" fmla="*/ 40 h 71"/>
                  <a:gd name="T12" fmla="*/ 18 w 55"/>
                  <a:gd name="T13" fmla="*/ 43 h 71"/>
                  <a:gd name="T14" fmla="*/ 11 w 55"/>
                  <a:gd name="T15" fmla="*/ 55 h 71"/>
                  <a:gd name="T16" fmla="*/ 9 w 55"/>
                  <a:gd name="T17" fmla="*/ 52 h 71"/>
                  <a:gd name="T18" fmla="*/ 10 w 55"/>
                  <a:gd name="T19" fmla="*/ 47 h 71"/>
                  <a:gd name="T20" fmla="*/ 11 w 55"/>
                  <a:gd name="T21" fmla="*/ 42 h 71"/>
                  <a:gd name="T22" fmla="*/ 17 w 55"/>
                  <a:gd name="T23" fmla="*/ 35 h 71"/>
                  <a:gd name="T24" fmla="*/ 25 w 55"/>
                  <a:gd name="T25" fmla="*/ 31 h 71"/>
                  <a:gd name="T26" fmla="*/ 50 w 55"/>
                  <a:gd name="T27" fmla="*/ 10 h 71"/>
                  <a:gd name="T28" fmla="*/ 44 w 55"/>
                  <a:gd name="T29" fmla="*/ 5 h 71"/>
                  <a:gd name="T30" fmla="*/ 23 w 55"/>
                  <a:gd name="T31" fmla="*/ 8 h 71"/>
                  <a:gd name="T32" fmla="*/ 3 w 55"/>
                  <a:gd name="T33" fmla="*/ 16 h 71"/>
                  <a:gd name="T34" fmla="*/ 1 w 55"/>
                  <a:gd name="T35" fmla="*/ 16 h 71"/>
                  <a:gd name="T36" fmla="*/ 0 w 55"/>
                  <a:gd name="T37" fmla="*/ 14 h 71"/>
                  <a:gd name="T38" fmla="*/ 0 w 55"/>
                  <a:gd name="T39" fmla="*/ 14 h 71"/>
                  <a:gd name="T40" fmla="*/ 12 w 55"/>
                  <a:gd name="T41" fmla="*/ 7 h 71"/>
                  <a:gd name="T42" fmla="*/ 26 w 55"/>
                  <a:gd name="T43" fmla="*/ 3 h 71"/>
                  <a:gd name="T44" fmla="*/ 37 w 55"/>
                  <a:gd name="T45" fmla="*/ 1 h 71"/>
                  <a:gd name="T46" fmla="*/ 43 w 55"/>
                  <a:gd name="T47" fmla="*/ 0 h 71"/>
                  <a:gd name="T48" fmla="*/ 55 w 55"/>
                  <a:gd name="T49" fmla="*/ 10 h 71"/>
                  <a:gd name="T50" fmla="*/ 13 w 55"/>
                  <a:gd name="T51" fmla="*/ 67 h 71"/>
                  <a:gd name="T52" fmla="*/ 3 w 55"/>
                  <a:gd name="T53" fmla="*/ 71 h 71"/>
                  <a:gd name="T54" fmla="*/ 1 w 55"/>
                  <a:gd name="T55" fmla="*/ 67 h 71"/>
                  <a:gd name="T56" fmla="*/ 2 w 55"/>
                  <a:gd name="T57" fmla="*/ 65 h 71"/>
                  <a:gd name="T58" fmla="*/ 4 w 55"/>
                  <a:gd name="T59" fmla="*/ 64 h 71"/>
                  <a:gd name="T60" fmla="*/ 5 w 55"/>
                  <a:gd name="T61" fmla="*/ 64 h 71"/>
                  <a:gd name="T62" fmla="*/ 7 w 55"/>
                  <a:gd name="T63" fmla="*/ 65 h 71"/>
                  <a:gd name="T64" fmla="*/ 12 w 55"/>
                  <a:gd name="T65" fmla="*/ 63 h 71"/>
                  <a:gd name="T66" fmla="*/ 13 w 55"/>
                  <a:gd name="T67" fmla="*/ 6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71">
                    <a:moveTo>
                      <a:pt x="55" y="10"/>
                    </a:moveTo>
                    <a:cubicBezTo>
                      <a:pt x="55" y="14"/>
                      <a:pt x="53" y="18"/>
                      <a:pt x="50" y="22"/>
                    </a:cubicBezTo>
                    <a:cubicBezTo>
                      <a:pt x="47" y="25"/>
                      <a:pt x="44" y="27"/>
                      <a:pt x="39" y="29"/>
                    </a:cubicBezTo>
                    <a:cubicBezTo>
                      <a:pt x="37" y="30"/>
                      <a:pt x="34" y="32"/>
                      <a:pt x="29" y="34"/>
                    </a:cubicBezTo>
                    <a:cubicBezTo>
                      <a:pt x="27" y="35"/>
                      <a:pt x="27" y="35"/>
                      <a:pt x="27" y="35"/>
                    </a:cubicBezTo>
                    <a:cubicBezTo>
                      <a:pt x="23" y="37"/>
                      <a:pt x="21" y="39"/>
                      <a:pt x="20" y="40"/>
                    </a:cubicBezTo>
                    <a:cubicBezTo>
                      <a:pt x="20" y="41"/>
                      <a:pt x="19" y="41"/>
                      <a:pt x="18" y="43"/>
                    </a:cubicBezTo>
                    <a:cubicBezTo>
                      <a:pt x="15" y="49"/>
                      <a:pt x="13" y="53"/>
                      <a:pt x="11" y="55"/>
                    </a:cubicBezTo>
                    <a:cubicBezTo>
                      <a:pt x="9" y="54"/>
                      <a:pt x="9" y="53"/>
                      <a:pt x="9" y="52"/>
                    </a:cubicBezTo>
                    <a:cubicBezTo>
                      <a:pt x="9" y="51"/>
                      <a:pt x="9" y="49"/>
                      <a:pt x="10" y="47"/>
                    </a:cubicBezTo>
                    <a:cubicBezTo>
                      <a:pt x="10" y="44"/>
                      <a:pt x="11" y="43"/>
                      <a:pt x="11" y="42"/>
                    </a:cubicBezTo>
                    <a:cubicBezTo>
                      <a:pt x="12" y="39"/>
                      <a:pt x="14" y="37"/>
                      <a:pt x="17" y="35"/>
                    </a:cubicBezTo>
                    <a:cubicBezTo>
                      <a:pt x="17" y="35"/>
                      <a:pt x="20" y="33"/>
                      <a:pt x="25" y="31"/>
                    </a:cubicBezTo>
                    <a:cubicBezTo>
                      <a:pt x="42" y="24"/>
                      <a:pt x="50" y="17"/>
                      <a:pt x="50" y="10"/>
                    </a:cubicBezTo>
                    <a:cubicBezTo>
                      <a:pt x="50" y="6"/>
                      <a:pt x="48" y="5"/>
                      <a:pt x="44" y="5"/>
                    </a:cubicBezTo>
                    <a:cubicBezTo>
                      <a:pt x="38" y="5"/>
                      <a:pt x="31" y="6"/>
                      <a:pt x="23" y="8"/>
                    </a:cubicBezTo>
                    <a:cubicBezTo>
                      <a:pt x="13" y="10"/>
                      <a:pt x="6" y="13"/>
                      <a:pt x="3" y="16"/>
                    </a:cubicBezTo>
                    <a:cubicBezTo>
                      <a:pt x="1" y="16"/>
                      <a:pt x="1" y="16"/>
                      <a:pt x="1" y="16"/>
                    </a:cubicBezTo>
                    <a:cubicBezTo>
                      <a:pt x="0" y="15"/>
                      <a:pt x="0" y="14"/>
                      <a:pt x="0" y="14"/>
                    </a:cubicBezTo>
                    <a:cubicBezTo>
                      <a:pt x="0" y="14"/>
                      <a:pt x="0" y="14"/>
                      <a:pt x="0" y="14"/>
                    </a:cubicBezTo>
                    <a:cubicBezTo>
                      <a:pt x="0" y="12"/>
                      <a:pt x="4" y="10"/>
                      <a:pt x="12" y="7"/>
                    </a:cubicBezTo>
                    <a:cubicBezTo>
                      <a:pt x="17" y="5"/>
                      <a:pt x="22" y="4"/>
                      <a:pt x="26" y="3"/>
                    </a:cubicBezTo>
                    <a:cubicBezTo>
                      <a:pt x="29" y="3"/>
                      <a:pt x="33" y="2"/>
                      <a:pt x="37" y="1"/>
                    </a:cubicBezTo>
                    <a:cubicBezTo>
                      <a:pt x="41" y="0"/>
                      <a:pt x="43" y="0"/>
                      <a:pt x="43" y="0"/>
                    </a:cubicBezTo>
                    <a:cubicBezTo>
                      <a:pt x="51" y="0"/>
                      <a:pt x="55" y="3"/>
                      <a:pt x="55" y="10"/>
                    </a:cubicBezTo>
                    <a:close/>
                    <a:moveTo>
                      <a:pt x="13" y="67"/>
                    </a:moveTo>
                    <a:cubicBezTo>
                      <a:pt x="11" y="68"/>
                      <a:pt x="8" y="69"/>
                      <a:pt x="3" y="71"/>
                    </a:cubicBezTo>
                    <a:cubicBezTo>
                      <a:pt x="2" y="69"/>
                      <a:pt x="1" y="68"/>
                      <a:pt x="1" y="67"/>
                    </a:cubicBezTo>
                    <a:cubicBezTo>
                      <a:pt x="1" y="67"/>
                      <a:pt x="1" y="66"/>
                      <a:pt x="2" y="65"/>
                    </a:cubicBezTo>
                    <a:cubicBezTo>
                      <a:pt x="3" y="64"/>
                      <a:pt x="3" y="64"/>
                      <a:pt x="4" y="64"/>
                    </a:cubicBezTo>
                    <a:cubicBezTo>
                      <a:pt x="4" y="64"/>
                      <a:pt x="4" y="64"/>
                      <a:pt x="5" y="64"/>
                    </a:cubicBezTo>
                    <a:cubicBezTo>
                      <a:pt x="6" y="64"/>
                      <a:pt x="7" y="65"/>
                      <a:pt x="7" y="65"/>
                    </a:cubicBezTo>
                    <a:cubicBezTo>
                      <a:pt x="8" y="65"/>
                      <a:pt x="9" y="64"/>
                      <a:pt x="12" y="63"/>
                    </a:cubicBezTo>
                    <a:cubicBezTo>
                      <a:pt x="13" y="64"/>
                      <a:pt x="13" y="65"/>
                      <a:pt x="13" y="6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26"/>
              <p:cNvSpPr>
                <a:spLocks noEditPoints="1"/>
              </p:cNvSpPr>
              <p:nvPr/>
            </p:nvSpPr>
            <p:spPr bwMode="auto">
              <a:xfrm>
                <a:off x="9792070" y="4002251"/>
                <a:ext cx="58299" cy="223704"/>
              </a:xfrm>
              <a:custGeom>
                <a:avLst/>
                <a:gdLst>
                  <a:gd name="T0" fmla="*/ 6 w 18"/>
                  <a:gd name="T1" fmla="*/ 65 h 70"/>
                  <a:gd name="T2" fmla="*/ 5 w 18"/>
                  <a:gd name="T3" fmla="*/ 70 h 70"/>
                  <a:gd name="T4" fmla="*/ 1 w 18"/>
                  <a:gd name="T5" fmla="*/ 69 h 70"/>
                  <a:gd name="T6" fmla="*/ 0 w 18"/>
                  <a:gd name="T7" fmla="*/ 67 h 70"/>
                  <a:gd name="T8" fmla="*/ 3 w 18"/>
                  <a:gd name="T9" fmla="*/ 64 h 70"/>
                  <a:gd name="T10" fmla="*/ 6 w 18"/>
                  <a:gd name="T11" fmla="*/ 65 h 70"/>
                  <a:gd name="T12" fmla="*/ 18 w 18"/>
                  <a:gd name="T13" fmla="*/ 2 h 70"/>
                  <a:gd name="T14" fmla="*/ 16 w 18"/>
                  <a:gd name="T15" fmla="*/ 12 h 70"/>
                  <a:gd name="T16" fmla="*/ 12 w 18"/>
                  <a:gd name="T17" fmla="*/ 28 h 70"/>
                  <a:gd name="T18" fmla="*/ 10 w 18"/>
                  <a:gd name="T19" fmla="*/ 34 h 70"/>
                  <a:gd name="T20" fmla="*/ 7 w 18"/>
                  <a:gd name="T21" fmla="*/ 55 h 70"/>
                  <a:gd name="T22" fmla="*/ 6 w 18"/>
                  <a:gd name="T23" fmla="*/ 56 h 70"/>
                  <a:gd name="T24" fmla="*/ 4 w 18"/>
                  <a:gd name="T25" fmla="*/ 53 h 70"/>
                  <a:gd name="T26" fmla="*/ 3 w 18"/>
                  <a:gd name="T27" fmla="*/ 50 h 70"/>
                  <a:gd name="T28" fmla="*/ 6 w 18"/>
                  <a:gd name="T29" fmla="*/ 39 h 70"/>
                  <a:gd name="T30" fmla="*/ 6 w 18"/>
                  <a:gd name="T31" fmla="*/ 36 h 70"/>
                  <a:gd name="T32" fmla="*/ 7 w 18"/>
                  <a:gd name="T33" fmla="*/ 33 h 70"/>
                  <a:gd name="T34" fmla="*/ 8 w 18"/>
                  <a:gd name="T35" fmla="*/ 31 h 70"/>
                  <a:gd name="T36" fmla="*/ 9 w 18"/>
                  <a:gd name="T37" fmla="*/ 22 h 70"/>
                  <a:gd name="T38" fmla="*/ 13 w 18"/>
                  <a:gd name="T39" fmla="*/ 5 h 70"/>
                  <a:gd name="T40" fmla="*/ 14 w 18"/>
                  <a:gd name="T41" fmla="*/ 1 h 70"/>
                  <a:gd name="T42" fmla="*/ 16 w 18"/>
                  <a:gd name="T43" fmla="*/ 0 h 70"/>
                  <a:gd name="T44" fmla="*/ 18 w 18"/>
                  <a:gd name="T45"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70">
                    <a:moveTo>
                      <a:pt x="6" y="65"/>
                    </a:moveTo>
                    <a:cubicBezTo>
                      <a:pt x="6" y="66"/>
                      <a:pt x="6" y="68"/>
                      <a:pt x="5" y="70"/>
                    </a:cubicBezTo>
                    <a:cubicBezTo>
                      <a:pt x="3" y="70"/>
                      <a:pt x="1" y="69"/>
                      <a:pt x="1" y="69"/>
                    </a:cubicBezTo>
                    <a:cubicBezTo>
                      <a:pt x="1" y="69"/>
                      <a:pt x="0" y="68"/>
                      <a:pt x="0" y="67"/>
                    </a:cubicBezTo>
                    <a:cubicBezTo>
                      <a:pt x="1" y="65"/>
                      <a:pt x="2" y="64"/>
                      <a:pt x="3" y="64"/>
                    </a:cubicBezTo>
                    <a:cubicBezTo>
                      <a:pt x="3" y="64"/>
                      <a:pt x="5" y="64"/>
                      <a:pt x="6" y="65"/>
                    </a:cubicBezTo>
                    <a:close/>
                    <a:moveTo>
                      <a:pt x="18" y="2"/>
                    </a:moveTo>
                    <a:cubicBezTo>
                      <a:pt x="18" y="2"/>
                      <a:pt x="17" y="6"/>
                      <a:pt x="16" y="12"/>
                    </a:cubicBezTo>
                    <a:cubicBezTo>
                      <a:pt x="15" y="15"/>
                      <a:pt x="14" y="20"/>
                      <a:pt x="12" y="28"/>
                    </a:cubicBezTo>
                    <a:cubicBezTo>
                      <a:pt x="12" y="29"/>
                      <a:pt x="11" y="31"/>
                      <a:pt x="10" y="34"/>
                    </a:cubicBezTo>
                    <a:cubicBezTo>
                      <a:pt x="7" y="55"/>
                      <a:pt x="7" y="55"/>
                      <a:pt x="7" y="55"/>
                    </a:cubicBezTo>
                    <a:cubicBezTo>
                      <a:pt x="7" y="56"/>
                      <a:pt x="7" y="56"/>
                      <a:pt x="6" y="56"/>
                    </a:cubicBezTo>
                    <a:cubicBezTo>
                      <a:pt x="5" y="56"/>
                      <a:pt x="4" y="55"/>
                      <a:pt x="4" y="53"/>
                    </a:cubicBezTo>
                    <a:cubicBezTo>
                      <a:pt x="3" y="52"/>
                      <a:pt x="3" y="51"/>
                      <a:pt x="3" y="50"/>
                    </a:cubicBezTo>
                    <a:cubicBezTo>
                      <a:pt x="3" y="49"/>
                      <a:pt x="4" y="45"/>
                      <a:pt x="6" y="39"/>
                    </a:cubicBezTo>
                    <a:cubicBezTo>
                      <a:pt x="6" y="39"/>
                      <a:pt x="6" y="38"/>
                      <a:pt x="6" y="36"/>
                    </a:cubicBezTo>
                    <a:cubicBezTo>
                      <a:pt x="6" y="35"/>
                      <a:pt x="6" y="34"/>
                      <a:pt x="7" y="33"/>
                    </a:cubicBezTo>
                    <a:cubicBezTo>
                      <a:pt x="7" y="32"/>
                      <a:pt x="8" y="31"/>
                      <a:pt x="8" y="31"/>
                    </a:cubicBezTo>
                    <a:cubicBezTo>
                      <a:pt x="9" y="22"/>
                      <a:pt x="9" y="22"/>
                      <a:pt x="9" y="22"/>
                    </a:cubicBezTo>
                    <a:cubicBezTo>
                      <a:pt x="10" y="17"/>
                      <a:pt x="12" y="11"/>
                      <a:pt x="13" y="5"/>
                    </a:cubicBezTo>
                    <a:cubicBezTo>
                      <a:pt x="13" y="5"/>
                      <a:pt x="13" y="3"/>
                      <a:pt x="14" y="1"/>
                    </a:cubicBezTo>
                    <a:cubicBezTo>
                      <a:pt x="14" y="1"/>
                      <a:pt x="15" y="0"/>
                      <a:pt x="16" y="0"/>
                    </a:cubicBezTo>
                    <a:cubicBezTo>
                      <a:pt x="17" y="0"/>
                      <a:pt x="18" y="1"/>
                      <a:pt x="18"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127"/>
              <p:cNvSpPr>
                <a:spLocks noEditPoints="1"/>
              </p:cNvSpPr>
              <p:nvPr/>
            </p:nvSpPr>
            <p:spPr bwMode="auto">
              <a:xfrm>
                <a:off x="9862570" y="4049704"/>
                <a:ext cx="212858" cy="192521"/>
              </a:xfrm>
              <a:custGeom>
                <a:avLst/>
                <a:gdLst>
                  <a:gd name="T0" fmla="*/ 66 w 66"/>
                  <a:gd name="T1" fmla="*/ 23 h 60"/>
                  <a:gd name="T2" fmla="*/ 64 w 66"/>
                  <a:gd name="T3" fmla="*/ 26 h 60"/>
                  <a:gd name="T4" fmla="*/ 46 w 66"/>
                  <a:gd name="T5" fmla="*/ 28 h 60"/>
                  <a:gd name="T6" fmla="*/ 51 w 66"/>
                  <a:gd name="T7" fmla="*/ 39 h 60"/>
                  <a:gd name="T8" fmla="*/ 61 w 66"/>
                  <a:gd name="T9" fmla="*/ 39 h 60"/>
                  <a:gd name="T10" fmla="*/ 57 w 66"/>
                  <a:gd name="T11" fmla="*/ 42 h 60"/>
                  <a:gd name="T12" fmla="*/ 55 w 66"/>
                  <a:gd name="T13" fmla="*/ 41 h 60"/>
                  <a:gd name="T14" fmla="*/ 41 w 66"/>
                  <a:gd name="T15" fmla="*/ 45 h 60"/>
                  <a:gd name="T16" fmla="*/ 32 w 66"/>
                  <a:gd name="T17" fmla="*/ 60 h 60"/>
                  <a:gd name="T18" fmla="*/ 36 w 66"/>
                  <a:gd name="T19" fmla="*/ 45 h 60"/>
                  <a:gd name="T20" fmla="*/ 20 w 66"/>
                  <a:gd name="T21" fmla="*/ 46 h 60"/>
                  <a:gd name="T22" fmla="*/ 17 w 66"/>
                  <a:gd name="T23" fmla="*/ 54 h 60"/>
                  <a:gd name="T24" fmla="*/ 13 w 66"/>
                  <a:gd name="T25" fmla="*/ 53 h 60"/>
                  <a:gd name="T26" fmla="*/ 6 w 66"/>
                  <a:gd name="T27" fmla="*/ 44 h 60"/>
                  <a:gd name="T28" fmla="*/ 3 w 66"/>
                  <a:gd name="T29" fmla="*/ 39 h 60"/>
                  <a:gd name="T30" fmla="*/ 14 w 66"/>
                  <a:gd name="T31" fmla="*/ 41 h 60"/>
                  <a:gd name="T32" fmla="*/ 17 w 66"/>
                  <a:gd name="T33" fmla="*/ 35 h 60"/>
                  <a:gd name="T34" fmla="*/ 16 w 66"/>
                  <a:gd name="T35" fmla="*/ 28 h 60"/>
                  <a:gd name="T36" fmla="*/ 12 w 66"/>
                  <a:gd name="T37" fmla="*/ 29 h 60"/>
                  <a:gd name="T38" fmla="*/ 5 w 66"/>
                  <a:gd name="T39" fmla="*/ 25 h 60"/>
                  <a:gd name="T40" fmla="*/ 9 w 66"/>
                  <a:gd name="T41" fmla="*/ 24 h 60"/>
                  <a:gd name="T42" fmla="*/ 18 w 66"/>
                  <a:gd name="T43" fmla="*/ 24 h 60"/>
                  <a:gd name="T44" fmla="*/ 25 w 66"/>
                  <a:gd name="T45" fmla="*/ 9 h 60"/>
                  <a:gd name="T46" fmla="*/ 29 w 66"/>
                  <a:gd name="T47" fmla="*/ 11 h 60"/>
                  <a:gd name="T48" fmla="*/ 25 w 66"/>
                  <a:gd name="T49" fmla="*/ 22 h 60"/>
                  <a:gd name="T50" fmla="*/ 41 w 66"/>
                  <a:gd name="T51" fmla="*/ 24 h 60"/>
                  <a:gd name="T52" fmla="*/ 48 w 66"/>
                  <a:gd name="T53" fmla="*/ 6 h 60"/>
                  <a:gd name="T54" fmla="*/ 52 w 66"/>
                  <a:gd name="T55" fmla="*/ 0 h 60"/>
                  <a:gd name="T56" fmla="*/ 52 w 66"/>
                  <a:gd name="T57" fmla="*/ 7 h 60"/>
                  <a:gd name="T58" fmla="*/ 49 w 66"/>
                  <a:gd name="T59" fmla="*/ 16 h 60"/>
                  <a:gd name="T60" fmla="*/ 50 w 66"/>
                  <a:gd name="T61" fmla="*/ 23 h 60"/>
                  <a:gd name="T62" fmla="*/ 57 w 66"/>
                  <a:gd name="T63" fmla="*/ 22 h 60"/>
                  <a:gd name="T64" fmla="*/ 66 w 66"/>
                  <a:gd name="T65" fmla="*/ 23 h 60"/>
                  <a:gd name="T66" fmla="*/ 32 w 66"/>
                  <a:gd name="T67" fmla="*/ 29 h 60"/>
                  <a:gd name="T68" fmla="*/ 28 w 66"/>
                  <a:gd name="T69" fmla="*/ 28 h 60"/>
                  <a:gd name="T70" fmla="*/ 20 w 66"/>
                  <a:gd name="T71" fmla="*/ 39 h 60"/>
                  <a:gd name="T72" fmla="*/ 30 w 66"/>
                  <a:gd name="T73" fmla="*/ 40 h 60"/>
                  <a:gd name="T74" fmla="*/ 41 w 66"/>
                  <a:gd name="T75"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0">
                    <a:moveTo>
                      <a:pt x="66" y="23"/>
                    </a:moveTo>
                    <a:cubicBezTo>
                      <a:pt x="66" y="23"/>
                      <a:pt x="66" y="23"/>
                      <a:pt x="66" y="23"/>
                    </a:cubicBezTo>
                    <a:cubicBezTo>
                      <a:pt x="66" y="24"/>
                      <a:pt x="66" y="24"/>
                      <a:pt x="65" y="25"/>
                    </a:cubicBezTo>
                    <a:cubicBezTo>
                      <a:pt x="65" y="26"/>
                      <a:pt x="64" y="26"/>
                      <a:pt x="64" y="26"/>
                    </a:cubicBezTo>
                    <a:cubicBezTo>
                      <a:pt x="63" y="26"/>
                      <a:pt x="60" y="27"/>
                      <a:pt x="55" y="27"/>
                    </a:cubicBezTo>
                    <a:cubicBezTo>
                      <a:pt x="51" y="27"/>
                      <a:pt x="48" y="27"/>
                      <a:pt x="46" y="28"/>
                    </a:cubicBezTo>
                    <a:cubicBezTo>
                      <a:pt x="44" y="30"/>
                      <a:pt x="43" y="33"/>
                      <a:pt x="43" y="39"/>
                    </a:cubicBezTo>
                    <a:cubicBezTo>
                      <a:pt x="46" y="39"/>
                      <a:pt x="48" y="39"/>
                      <a:pt x="51" y="39"/>
                    </a:cubicBezTo>
                    <a:cubicBezTo>
                      <a:pt x="51" y="39"/>
                      <a:pt x="53" y="39"/>
                      <a:pt x="56" y="39"/>
                    </a:cubicBezTo>
                    <a:cubicBezTo>
                      <a:pt x="59" y="39"/>
                      <a:pt x="60" y="39"/>
                      <a:pt x="61" y="39"/>
                    </a:cubicBezTo>
                    <a:cubicBezTo>
                      <a:pt x="60" y="40"/>
                      <a:pt x="60" y="40"/>
                      <a:pt x="59" y="41"/>
                    </a:cubicBezTo>
                    <a:cubicBezTo>
                      <a:pt x="58" y="42"/>
                      <a:pt x="58" y="42"/>
                      <a:pt x="57" y="42"/>
                    </a:cubicBezTo>
                    <a:cubicBezTo>
                      <a:pt x="57" y="42"/>
                      <a:pt x="57" y="42"/>
                      <a:pt x="56" y="42"/>
                    </a:cubicBezTo>
                    <a:cubicBezTo>
                      <a:pt x="55" y="42"/>
                      <a:pt x="55" y="41"/>
                      <a:pt x="55" y="41"/>
                    </a:cubicBezTo>
                    <a:cubicBezTo>
                      <a:pt x="53" y="41"/>
                      <a:pt x="50" y="42"/>
                      <a:pt x="47" y="42"/>
                    </a:cubicBezTo>
                    <a:cubicBezTo>
                      <a:pt x="43" y="43"/>
                      <a:pt x="41" y="44"/>
                      <a:pt x="41" y="45"/>
                    </a:cubicBezTo>
                    <a:cubicBezTo>
                      <a:pt x="40" y="47"/>
                      <a:pt x="39" y="50"/>
                      <a:pt x="37" y="54"/>
                    </a:cubicBezTo>
                    <a:cubicBezTo>
                      <a:pt x="36" y="57"/>
                      <a:pt x="34" y="59"/>
                      <a:pt x="32" y="60"/>
                    </a:cubicBezTo>
                    <a:cubicBezTo>
                      <a:pt x="31" y="60"/>
                      <a:pt x="30" y="59"/>
                      <a:pt x="30" y="59"/>
                    </a:cubicBezTo>
                    <a:cubicBezTo>
                      <a:pt x="30" y="58"/>
                      <a:pt x="32" y="54"/>
                      <a:pt x="36" y="45"/>
                    </a:cubicBezTo>
                    <a:cubicBezTo>
                      <a:pt x="36" y="44"/>
                      <a:pt x="35" y="44"/>
                      <a:pt x="33" y="44"/>
                    </a:cubicBezTo>
                    <a:cubicBezTo>
                      <a:pt x="27" y="44"/>
                      <a:pt x="22" y="45"/>
                      <a:pt x="20" y="46"/>
                    </a:cubicBezTo>
                    <a:cubicBezTo>
                      <a:pt x="19" y="46"/>
                      <a:pt x="18" y="48"/>
                      <a:pt x="18" y="50"/>
                    </a:cubicBezTo>
                    <a:cubicBezTo>
                      <a:pt x="17" y="51"/>
                      <a:pt x="17" y="53"/>
                      <a:pt x="17" y="54"/>
                    </a:cubicBezTo>
                    <a:cubicBezTo>
                      <a:pt x="16" y="53"/>
                      <a:pt x="14" y="53"/>
                      <a:pt x="13" y="53"/>
                    </a:cubicBezTo>
                    <a:cubicBezTo>
                      <a:pt x="13" y="53"/>
                      <a:pt x="13" y="53"/>
                      <a:pt x="13" y="53"/>
                    </a:cubicBezTo>
                    <a:cubicBezTo>
                      <a:pt x="13" y="51"/>
                      <a:pt x="13" y="49"/>
                      <a:pt x="14" y="47"/>
                    </a:cubicBezTo>
                    <a:cubicBezTo>
                      <a:pt x="13" y="45"/>
                      <a:pt x="10" y="44"/>
                      <a:pt x="6" y="44"/>
                    </a:cubicBezTo>
                    <a:cubicBezTo>
                      <a:pt x="2" y="43"/>
                      <a:pt x="0" y="42"/>
                      <a:pt x="0" y="40"/>
                    </a:cubicBezTo>
                    <a:cubicBezTo>
                      <a:pt x="1" y="39"/>
                      <a:pt x="2" y="39"/>
                      <a:pt x="3" y="39"/>
                    </a:cubicBezTo>
                    <a:cubicBezTo>
                      <a:pt x="3" y="39"/>
                      <a:pt x="5" y="39"/>
                      <a:pt x="8" y="40"/>
                    </a:cubicBezTo>
                    <a:cubicBezTo>
                      <a:pt x="11" y="40"/>
                      <a:pt x="13" y="41"/>
                      <a:pt x="14" y="41"/>
                    </a:cubicBezTo>
                    <a:cubicBezTo>
                      <a:pt x="14" y="41"/>
                      <a:pt x="14" y="41"/>
                      <a:pt x="15" y="40"/>
                    </a:cubicBezTo>
                    <a:cubicBezTo>
                      <a:pt x="15" y="40"/>
                      <a:pt x="16" y="38"/>
                      <a:pt x="17" y="35"/>
                    </a:cubicBezTo>
                    <a:cubicBezTo>
                      <a:pt x="17" y="33"/>
                      <a:pt x="18" y="31"/>
                      <a:pt x="18" y="30"/>
                    </a:cubicBezTo>
                    <a:cubicBezTo>
                      <a:pt x="18" y="29"/>
                      <a:pt x="17" y="28"/>
                      <a:pt x="16" y="28"/>
                    </a:cubicBezTo>
                    <a:cubicBezTo>
                      <a:pt x="16" y="28"/>
                      <a:pt x="15" y="28"/>
                      <a:pt x="14" y="28"/>
                    </a:cubicBezTo>
                    <a:cubicBezTo>
                      <a:pt x="13" y="29"/>
                      <a:pt x="12" y="29"/>
                      <a:pt x="12" y="29"/>
                    </a:cubicBezTo>
                    <a:cubicBezTo>
                      <a:pt x="8" y="29"/>
                      <a:pt x="5" y="28"/>
                      <a:pt x="4" y="27"/>
                    </a:cubicBezTo>
                    <a:cubicBezTo>
                      <a:pt x="4" y="26"/>
                      <a:pt x="4" y="25"/>
                      <a:pt x="5" y="25"/>
                    </a:cubicBezTo>
                    <a:cubicBezTo>
                      <a:pt x="5" y="24"/>
                      <a:pt x="6" y="24"/>
                      <a:pt x="6" y="24"/>
                    </a:cubicBezTo>
                    <a:cubicBezTo>
                      <a:pt x="6" y="24"/>
                      <a:pt x="7" y="24"/>
                      <a:pt x="9" y="24"/>
                    </a:cubicBezTo>
                    <a:cubicBezTo>
                      <a:pt x="11" y="24"/>
                      <a:pt x="11" y="24"/>
                      <a:pt x="12" y="24"/>
                    </a:cubicBezTo>
                    <a:cubicBezTo>
                      <a:pt x="16" y="24"/>
                      <a:pt x="18" y="24"/>
                      <a:pt x="18" y="24"/>
                    </a:cubicBezTo>
                    <a:cubicBezTo>
                      <a:pt x="20" y="23"/>
                      <a:pt x="21" y="22"/>
                      <a:pt x="22" y="19"/>
                    </a:cubicBezTo>
                    <a:cubicBezTo>
                      <a:pt x="25" y="9"/>
                      <a:pt x="25" y="9"/>
                      <a:pt x="25" y="9"/>
                    </a:cubicBezTo>
                    <a:cubicBezTo>
                      <a:pt x="26" y="9"/>
                      <a:pt x="26" y="9"/>
                      <a:pt x="27" y="8"/>
                    </a:cubicBezTo>
                    <a:cubicBezTo>
                      <a:pt x="28" y="9"/>
                      <a:pt x="29" y="10"/>
                      <a:pt x="29" y="11"/>
                    </a:cubicBezTo>
                    <a:cubicBezTo>
                      <a:pt x="29" y="11"/>
                      <a:pt x="28" y="13"/>
                      <a:pt x="27" y="17"/>
                    </a:cubicBezTo>
                    <a:cubicBezTo>
                      <a:pt x="26" y="20"/>
                      <a:pt x="25" y="22"/>
                      <a:pt x="25" y="22"/>
                    </a:cubicBezTo>
                    <a:cubicBezTo>
                      <a:pt x="25" y="23"/>
                      <a:pt x="25" y="23"/>
                      <a:pt x="26" y="24"/>
                    </a:cubicBezTo>
                    <a:cubicBezTo>
                      <a:pt x="41" y="24"/>
                      <a:pt x="41" y="24"/>
                      <a:pt x="41" y="24"/>
                    </a:cubicBezTo>
                    <a:cubicBezTo>
                      <a:pt x="42" y="24"/>
                      <a:pt x="43" y="21"/>
                      <a:pt x="45" y="16"/>
                    </a:cubicBezTo>
                    <a:cubicBezTo>
                      <a:pt x="45" y="14"/>
                      <a:pt x="47" y="11"/>
                      <a:pt x="48" y="6"/>
                    </a:cubicBezTo>
                    <a:cubicBezTo>
                      <a:pt x="49" y="5"/>
                      <a:pt x="49" y="3"/>
                      <a:pt x="51" y="0"/>
                    </a:cubicBezTo>
                    <a:cubicBezTo>
                      <a:pt x="52" y="0"/>
                      <a:pt x="52" y="0"/>
                      <a:pt x="52" y="0"/>
                    </a:cubicBezTo>
                    <a:cubicBezTo>
                      <a:pt x="53" y="0"/>
                      <a:pt x="53" y="1"/>
                      <a:pt x="53" y="2"/>
                    </a:cubicBezTo>
                    <a:cubicBezTo>
                      <a:pt x="53" y="4"/>
                      <a:pt x="53" y="6"/>
                      <a:pt x="52" y="7"/>
                    </a:cubicBezTo>
                    <a:cubicBezTo>
                      <a:pt x="52" y="7"/>
                      <a:pt x="51" y="8"/>
                      <a:pt x="51" y="9"/>
                    </a:cubicBezTo>
                    <a:cubicBezTo>
                      <a:pt x="50" y="10"/>
                      <a:pt x="50" y="12"/>
                      <a:pt x="49" y="16"/>
                    </a:cubicBezTo>
                    <a:cubicBezTo>
                      <a:pt x="48" y="19"/>
                      <a:pt x="48" y="21"/>
                      <a:pt x="48" y="22"/>
                    </a:cubicBezTo>
                    <a:cubicBezTo>
                      <a:pt x="48" y="23"/>
                      <a:pt x="49" y="23"/>
                      <a:pt x="50" y="23"/>
                    </a:cubicBezTo>
                    <a:cubicBezTo>
                      <a:pt x="50" y="23"/>
                      <a:pt x="51" y="23"/>
                      <a:pt x="53" y="23"/>
                    </a:cubicBezTo>
                    <a:cubicBezTo>
                      <a:pt x="55" y="23"/>
                      <a:pt x="56" y="22"/>
                      <a:pt x="57" y="22"/>
                    </a:cubicBezTo>
                    <a:cubicBezTo>
                      <a:pt x="57" y="22"/>
                      <a:pt x="59" y="22"/>
                      <a:pt x="61" y="23"/>
                    </a:cubicBezTo>
                    <a:cubicBezTo>
                      <a:pt x="64" y="23"/>
                      <a:pt x="65" y="23"/>
                      <a:pt x="66" y="23"/>
                    </a:cubicBezTo>
                    <a:close/>
                    <a:moveTo>
                      <a:pt x="41" y="29"/>
                    </a:moveTo>
                    <a:cubicBezTo>
                      <a:pt x="37" y="29"/>
                      <a:pt x="34" y="29"/>
                      <a:pt x="32" y="29"/>
                    </a:cubicBezTo>
                    <a:cubicBezTo>
                      <a:pt x="32" y="29"/>
                      <a:pt x="31" y="28"/>
                      <a:pt x="30" y="28"/>
                    </a:cubicBezTo>
                    <a:cubicBezTo>
                      <a:pt x="29" y="28"/>
                      <a:pt x="28" y="28"/>
                      <a:pt x="28" y="28"/>
                    </a:cubicBezTo>
                    <a:cubicBezTo>
                      <a:pt x="26" y="28"/>
                      <a:pt x="24" y="29"/>
                      <a:pt x="23" y="29"/>
                    </a:cubicBezTo>
                    <a:cubicBezTo>
                      <a:pt x="21" y="33"/>
                      <a:pt x="20" y="36"/>
                      <a:pt x="20" y="39"/>
                    </a:cubicBezTo>
                    <a:cubicBezTo>
                      <a:pt x="20" y="39"/>
                      <a:pt x="20" y="40"/>
                      <a:pt x="21" y="40"/>
                    </a:cubicBezTo>
                    <a:cubicBezTo>
                      <a:pt x="30" y="40"/>
                      <a:pt x="30" y="40"/>
                      <a:pt x="30" y="40"/>
                    </a:cubicBezTo>
                    <a:cubicBezTo>
                      <a:pt x="35" y="40"/>
                      <a:pt x="37" y="39"/>
                      <a:pt x="38" y="37"/>
                    </a:cubicBezTo>
                    <a:lnTo>
                      <a:pt x="41"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128"/>
              <p:cNvSpPr>
                <a:spLocks/>
              </p:cNvSpPr>
              <p:nvPr/>
            </p:nvSpPr>
            <p:spPr bwMode="auto">
              <a:xfrm>
                <a:off x="10068649" y="4002251"/>
                <a:ext cx="92193" cy="89481"/>
              </a:xfrm>
              <a:custGeom>
                <a:avLst/>
                <a:gdLst>
                  <a:gd name="T0" fmla="*/ 29 w 29"/>
                  <a:gd name="T1" fmla="*/ 5 h 28"/>
                  <a:gd name="T2" fmla="*/ 23 w 29"/>
                  <a:gd name="T3" fmla="*/ 8 h 28"/>
                  <a:gd name="T4" fmla="*/ 18 w 29"/>
                  <a:gd name="T5" fmla="*/ 13 h 28"/>
                  <a:gd name="T6" fmla="*/ 27 w 29"/>
                  <a:gd name="T7" fmla="*/ 20 h 28"/>
                  <a:gd name="T8" fmla="*/ 24 w 29"/>
                  <a:gd name="T9" fmla="*/ 22 h 28"/>
                  <a:gd name="T10" fmla="*/ 21 w 29"/>
                  <a:gd name="T11" fmla="*/ 21 h 28"/>
                  <a:gd name="T12" fmla="*/ 18 w 29"/>
                  <a:gd name="T13" fmla="*/ 19 h 28"/>
                  <a:gd name="T14" fmla="*/ 16 w 29"/>
                  <a:gd name="T15" fmla="*/ 22 h 28"/>
                  <a:gd name="T16" fmla="*/ 16 w 29"/>
                  <a:gd name="T17" fmla="*/ 24 h 28"/>
                  <a:gd name="T18" fmla="*/ 14 w 29"/>
                  <a:gd name="T19" fmla="*/ 28 h 28"/>
                  <a:gd name="T20" fmla="*/ 11 w 29"/>
                  <a:gd name="T21" fmla="*/ 24 h 28"/>
                  <a:gd name="T22" fmla="*/ 11 w 29"/>
                  <a:gd name="T23" fmla="*/ 20 h 28"/>
                  <a:gd name="T24" fmla="*/ 11 w 29"/>
                  <a:gd name="T25" fmla="*/ 19 h 28"/>
                  <a:gd name="T26" fmla="*/ 10 w 29"/>
                  <a:gd name="T27" fmla="*/ 20 h 28"/>
                  <a:gd name="T28" fmla="*/ 9 w 29"/>
                  <a:gd name="T29" fmla="*/ 20 h 28"/>
                  <a:gd name="T30" fmla="*/ 6 w 29"/>
                  <a:gd name="T31" fmla="*/ 22 h 28"/>
                  <a:gd name="T32" fmla="*/ 4 w 29"/>
                  <a:gd name="T33" fmla="*/ 26 h 28"/>
                  <a:gd name="T34" fmla="*/ 3 w 29"/>
                  <a:gd name="T35" fmla="*/ 26 h 28"/>
                  <a:gd name="T36" fmla="*/ 1 w 29"/>
                  <a:gd name="T37" fmla="*/ 25 h 28"/>
                  <a:gd name="T38" fmla="*/ 0 w 29"/>
                  <a:gd name="T39" fmla="*/ 23 h 28"/>
                  <a:gd name="T40" fmla="*/ 4 w 29"/>
                  <a:gd name="T41" fmla="*/ 18 h 28"/>
                  <a:gd name="T42" fmla="*/ 8 w 29"/>
                  <a:gd name="T43" fmla="*/ 13 h 28"/>
                  <a:gd name="T44" fmla="*/ 5 w 29"/>
                  <a:gd name="T45" fmla="*/ 11 h 28"/>
                  <a:gd name="T46" fmla="*/ 2 w 29"/>
                  <a:gd name="T47" fmla="*/ 9 h 28"/>
                  <a:gd name="T48" fmla="*/ 2 w 29"/>
                  <a:gd name="T49" fmla="*/ 6 h 28"/>
                  <a:gd name="T50" fmla="*/ 4 w 29"/>
                  <a:gd name="T51" fmla="*/ 5 h 28"/>
                  <a:gd name="T52" fmla="*/ 12 w 29"/>
                  <a:gd name="T53" fmla="*/ 10 h 28"/>
                  <a:gd name="T54" fmla="*/ 14 w 29"/>
                  <a:gd name="T55" fmla="*/ 5 h 28"/>
                  <a:gd name="T56" fmla="*/ 16 w 29"/>
                  <a:gd name="T57" fmla="*/ 0 h 28"/>
                  <a:gd name="T58" fmla="*/ 17 w 29"/>
                  <a:gd name="T59" fmla="*/ 0 h 28"/>
                  <a:gd name="T60" fmla="*/ 19 w 29"/>
                  <a:gd name="T61" fmla="*/ 4 h 28"/>
                  <a:gd name="T62" fmla="*/ 20 w 29"/>
                  <a:gd name="T63" fmla="*/ 6 h 28"/>
                  <a:gd name="T64" fmla="*/ 26 w 29"/>
                  <a:gd name="T65" fmla="*/ 2 h 28"/>
                  <a:gd name="T66" fmla="*/ 29 w 29"/>
                  <a:gd name="T67" fmla="*/ 4 h 28"/>
                  <a:gd name="T68" fmla="*/ 29 w 29"/>
                  <a:gd name="T6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 h="28">
                    <a:moveTo>
                      <a:pt x="29" y="5"/>
                    </a:moveTo>
                    <a:cubicBezTo>
                      <a:pt x="28" y="5"/>
                      <a:pt x="26" y="7"/>
                      <a:pt x="23" y="8"/>
                    </a:cubicBezTo>
                    <a:cubicBezTo>
                      <a:pt x="22" y="9"/>
                      <a:pt x="20" y="11"/>
                      <a:pt x="18" y="13"/>
                    </a:cubicBezTo>
                    <a:cubicBezTo>
                      <a:pt x="20" y="14"/>
                      <a:pt x="23" y="17"/>
                      <a:pt x="27" y="20"/>
                    </a:cubicBezTo>
                    <a:cubicBezTo>
                      <a:pt x="26" y="21"/>
                      <a:pt x="25" y="22"/>
                      <a:pt x="24" y="22"/>
                    </a:cubicBezTo>
                    <a:cubicBezTo>
                      <a:pt x="24" y="22"/>
                      <a:pt x="23" y="22"/>
                      <a:pt x="21" y="21"/>
                    </a:cubicBezTo>
                    <a:cubicBezTo>
                      <a:pt x="19" y="20"/>
                      <a:pt x="18" y="19"/>
                      <a:pt x="18" y="19"/>
                    </a:cubicBezTo>
                    <a:cubicBezTo>
                      <a:pt x="16" y="19"/>
                      <a:pt x="16" y="20"/>
                      <a:pt x="16" y="22"/>
                    </a:cubicBezTo>
                    <a:cubicBezTo>
                      <a:pt x="16" y="22"/>
                      <a:pt x="16" y="23"/>
                      <a:pt x="16" y="24"/>
                    </a:cubicBezTo>
                    <a:cubicBezTo>
                      <a:pt x="15" y="25"/>
                      <a:pt x="15" y="26"/>
                      <a:pt x="14" y="28"/>
                    </a:cubicBezTo>
                    <a:cubicBezTo>
                      <a:pt x="12" y="28"/>
                      <a:pt x="12" y="26"/>
                      <a:pt x="11" y="24"/>
                    </a:cubicBezTo>
                    <a:cubicBezTo>
                      <a:pt x="11" y="24"/>
                      <a:pt x="11" y="22"/>
                      <a:pt x="11" y="20"/>
                    </a:cubicBezTo>
                    <a:cubicBezTo>
                      <a:pt x="11" y="20"/>
                      <a:pt x="11" y="19"/>
                      <a:pt x="11" y="19"/>
                    </a:cubicBezTo>
                    <a:cubicBezTo>
                      <a:pt x="10" y="20"/>
                      <a:pt x="10" y="20"/>
                      <a:pt x="10" y="20"/>
                    </a:cubicBezTo>
                    <a:cubicBezTo>
                      <a:pt x="10" y="20"/>
                      <a:pt x="10" y="20"/>
                      <a:pt x="9" y="20"/>
                    </a:cubicBezTo>
                    <a:cubicBezTo>
                      <a:pt x="8" y="20"/>
                      <a:pt x="7" y="20"/>
                      <a:pt x="6" y="22"/>
                    </a:cubicBezTo>
                    <a:cubicBezTo>
                      <a:pt x="6" y="22"/>
                      <a:pt x="5" y="24"/>
                      <a:pt x="4" y="26"/>
                    </a:cubicBezTo>
                    <a:cubicBezTo>
                      <a:pt x="3" y="26"/>
                      <a:pt x="3" y="26"/>
                      <a:pt x="3" y="26"/>
                    </a:cubicBezTo>
                    <a:cubicBezTo>
                      <a:pt x="2" y="26"/>
                      <a:pt x="1" y="26"/>
                      <a:pt x="1" y="25"/>
                    </a:cubicBezTo>
                    <a:cubicBezTo>
                      <a:pt x="0" y="25"/>
                      <a:pt x="0" y="24"/>
                      <a:pt x="0" y="23"/>
                    </a:cubicBezTo>
                    <a:cubicBezTo>
                      <a:pt x="0" y="23"/>
                      <a:pt x="1" y="21"/>
                      <a:pt x="4" y="18"/>
                    </a:cubicBezTo>
                    <a:cubicBezTo>
                      <a:pt x="6" y="15"/>
                      <a:pt x="8" y="14"/>
                      <a:pt x="8" y="13"/>
                    </a:cubicBezTo>
                    <a:cubicBezTo>
                      <a:pt x="8" y="12"/>
                      <a:pt x="7" y="12"/>
                      <a:pt x="5" y="11"/>
                    </a:cubicBezTo>
                    <a:cubicBezTo>
                      <a:pt x="2" y="9"/>
                      <a:pt x="2" y="9"/>
                      <a:pt x="2" y="9"/>
                    </a:cubicBezTo>
                    <a:cubicBezTo>
                      <a:pt x="2" y="6"/>
                      <a:pt x="2" y="6"/>
                      <a:pt x="2" y="6"/>
                    </a:cubicBezTo>
                    <a:cubicBezTo>
                      <a:pt x="3" y="5"/>
                      <a:pt x="4" y="5"/>
                      <a:pt x="4" y="5"/>
                    </a:cubicBezTo>
                    <a:cubicBezTo>
                      <a:pt x="5" y="5"/>
                      <a:pt x="7" y="7"/>
                      <a:pt x="12" y="10"/>
                    </a:cubicBezTo>
                    <a:cubicBezTo>
                      <a:pt x="13" y="9"/>
                      <a:pt x="13" y="7"/>
                      <a:pt x="14" y="5"/>
                    </a:cubicBezTo>
                    <a:cubicBezTo>
                      <a:pt x="15" y="3"/>
                      <a:pt x="15" y="1"/>
                      <a:pt x="16" y="0"/>
                    </a:cubicBezTo>
                    <a:cubicBezTo>
                      <a:pt x="17" y="0"/>
                      <a:pt x="17" y="0"/>
                      <a:pt x="17" y="0"/>
                    </a:cubicBezTo>
                    <a:cubicBezTo>
                      <a:pt x="18" y="1"/>
                      <a:pt x="19" y="2"/>
                      <a:pt x="19" y="4"/>
                    </a:cubicBezTo>
                    <a:cubicBezTo>
                      <a:pt x="19" y="5"/>
                      <a:pt x="19" y="5"/>
                      <a:pt x="20" y="6"/>
                    </a:cubicBezTo>
                    <a:cubicBezTo>
                      <a:pt x="23" y="3"/>
                      <a:pt x="25" y="2"/>
                      <a:pt x="26" y="2"/>
                    </a:cubicBezTo>
                    <a:cubicBezTo>
                      <a:pt x="27" y="2"/>
                      <a:pt x="28" y="3"/>
                      <a:pt x="29" y="4"/>
                    </a:cubicBezTo>
                    <a:lnTo>
                      <a:pt x="2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 name="Group 3"/>
            <p:cNvGrpSpPr/>
            <p:nvPr/>
          </p:nvGrpSpPr>
          <p:grpSpPr>
            <a:xfrm>
              <a:off x="9449107" y="3008534"/>
              <a:ext cx="812014" cy="649280"/>
              <a:chOff x="9523626" y="3068119"/>
              <a:chExt cx="662975" cy="530110"/>
            </a:xfrm>
          </p:grpSpPr>
          <p:sp>
            <p:nvSpPr>
              <p:cNvPr id="132" name="Freeform 129"/>
              <p:cNvSpPr>
                <a:spLocks/>
              </p:cNvSpPr>
              <p:nvPr/>
            </p:nvSpPr>
            <p:spPr bwMode="auto">
              <a:xfrm>
                <a:off x="9523626" y="3084389"/>
                <a:ext cx="253531" cy="218281"/>
              </a:xfrm>
              <a:custGeom>
                <a:avLst/>
                <a:gdLst>
                  <a:gd name="T0" fmla="*/ 79 w 79"/>
                  <a:gd name="T1" fmla="*/ 24 h 68"/>
                  <a:gd name="T2" fmla="*/ 75 w 79"/>
                  <a:gd name="T3" fmla="*/ 33 h 68"/>
                  <a:gd name="T4" fmla="*/ 68 w 79"/>
                  <a:gd name="T5" fmla="*/ 38 h 68"/>
                  <a:gd name="T6" fmla="*/ 60 w 79"/>
                  <a:gd name="T7" fmla="*/ 43 h 68"/>
                  <a:gd name="T8" fmla="*/ 51 w 79"/>
                  <a:gd name="T9" fmla="*/ 49 h 68"/>
                  <a:gd name="T10" fmla="*/ 38 w 79"/>
                  <a:gd name="T11" fmla="*/ 55 h 68"/>
                  <a:gd name="T12" fmla="*/ 33 w 79"/>
                  <a:gd name="T13" fmla="*/ 58 h 68"/>
                  <a:gd name="T14" fmla="*/ 31 w 79"/>
                  <a:gd name="T15" fmla="*/ 60 h 68"/>
                  <a:gd name="T16" fmla="*/ 18 w 79"/>
                  <a:gd name="T17" fmla="*/ 68 h 68"/>
                  <a:gd name="T18" fmla="*/ 16 w 79"/>
                  <a:gd name="T19" fmla="*/ 68 h 68"/>
                  <a:gd name="T20" fmla="*/ 14 w 79"/>
                  <a:gd name="T21" fmla="*/ 65 h 68"/>
                  <a:gd name="T22" fmla="*/ 23 w 79"/>
                  <a:gd name="T23" fmla="*/ 59 h 68"/>
                  <a:gd name="T24" fmla="*/ 34 w 79"/>
                  <a:gd name="T25" fmla="*/ 53 h 68"/>
                  <a:gd name="T26" fmla="*/ 40 w 79"/>
                  <a:gd name="T27" fmla="*/ 49 h 68"/>
                  <a:gd name="T28" fmla="*/ 67 w 79"/>
                  <a:gd name="T29" fmla="*/ 34 h 68"/>
                  <a:gd name="T30" fmla="*/ 72 w 79"/>
                  <a:gd name="T31" fmla="*/ 29 h 68"/>
                  <a:gd name="T32" fmla="*/ 74 w 79"/>
                  <a:gd name="T33" fmla="*/ 23 h 68"/>
                  <a:gd name="T34" fmla="*/ 72 w 79"/>
                  <a:gd name="T35" fmla="*/ 19 h 68"/>
                  <a:gd name="T36" fmla="*/ 54 w 79"/>
                  <a:gd name="T37" fmla="*/ 8 h 68"/>
                  <a:gd name="T38" fmla="*/ 31 w 79"/>
                  <a:gd name="T39" fmla="*/ 5 h 68"/>
                  <a:gd name="T40" fmla="*/ 22 w 79"/>
                  <a:gd name="T41" fmla="*/ 5 h 68"/>
                  <a:gd name="T42" fmla="*/ 20 w 79"/>
                  <a:gd name="T43" fmla="*/ 24 h 68"/>
                  <a:gd name="T44" fmla="*/ 19 w 79"/>
                  <a:gd name="T45" fmla="*/ 33 h 68"/>
                  <a:gd name="T46" fmla="*/ 19 w 79"/>
                  <a:gd name="T47" fmla="*/ 46 h 68"/>
                  <a:gd name="T48" fmla="*/ 19 w 79"/>
                  <a:gd name="T49" fmla="*/ 47 h 68"/>
                  <a:gd name="T50" fmla="*/ 20 w 79"/>
                  <a:gd name="T51" fmla="*/ 51 h 68"/>
                  <a:gd name="T52" fmla="*/ 20 w 79"/>
                  <a:gd name="T53" fmla="*/ 54 h 68"/>
                  <a:gd name="T54" fmla="*/ 18 w 79"/>
                  <a:gd name="T55" fmla="*/ 55 h 68"/>
                  <a:gd name="T56" fmla="*/ 15 w 79"/>
                  <a:gd name="T57" fmla="*/ 48 h 68"/>
                  <a:gd name="T58" fmla="*/ 14 w 79"/>
                  <a:gd name="T59" fmla="*/ 40 h 68"/>
                  <a:gd name="T60" fmla="*/ 16 w 79"/>
                  <a:gd name="T61" fmla="*/ 23 h 68"/>
                  <a:gd name="T62" fmla="*/ 18 w 79"/>
                  <a:gd name="T63" fmla="*/ 8 h 68"/>
                  <a:gd name="T64" fmla="*/ 18 w 79"/>
                  <a:gd name="T65" fmla="*/ 6 h 68"/>
                  <a:gd name="T66" fmla="*/ 18 w 79"/>
                  <a:gd name="T67" fmla="*/ 6 h 68"/>
                  <a:gd name="T68" fmla="*/ 9 w 79"/>
                  <a:gd name="T69" fmla="*/ 8 h 68"/>
                  <a:gd name="T70" fmla="*/ 3 w 79"/>
                  <a:gd name="T71" fmla="*/ 11 h 68"/>
                  <a:gd name="T72" fmla="*/ 4 w 79"/>
                  <a:gd name="T73" fmla="*/ 13 h 68"/>
                  <a:gd name="T74" fmla="*/ 4 w 79"/>
                  <a:gd name="T75" fmla="*/ 15 h 68"/>
                  <a:gd name="T76" fmla="*/ 0 w 79"/>
                  <a:gd name="T77" fmla="*/ 10 h 68"/>
                  <a:gd name="T78" fmla="*/ 14 w 79"/>
                  <a:gd name="T79" fmla="*/ 2 h 68"/>
                  <a:gd name="T80" fmla="*/ 32 w 79"/>
                  <a:gd name="T81" fmla="*/ 0 h 68"/>
                  <a:gd name="T82" fmla="*/ 71 w 79"/>
                  <a:gd name="T83" fmla="*/ 12 h 68"/>
                  <a:gd name="T84" fmla="*/ 76 w 79"/>
                  <a:gd name="T85" fmla="*/ 17 h 68"/>
                  <a:gd name="T86" fmla="*/ 79 w 79"/>
                  <a:gd name="T87" fmla="*/ 2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 h="68">
                    <a:moveTo>
                      <a:pt x="79" y="24"/>
                    </a:moveTo>
                    <a:cubicBezTo>
                      <a:pt x="79" y="27"/>
                      <a:pt x="78" y="30"/>
                      <a:pt x="75" y="33"/>
                    </a:cubicBezTo>
                    <a:cubicBezTo>
                      <a:pt x="73" y="35"/>
                      <a:pt x="71" y="37"/>
                      <a:pt x="68" y="38"/>
                    </a:cubicBezTo>
                    <a:cubicBezTo>
                      <a:pt x="66" y="39"/>
                      <a:pt x="64" y="41"/>
                      <a:pt x="60" y="43"/>
                    </a:cubicBezTo>
                    <a:cubicBezTo>
                      <a:pt x="56" y="45"/>
                      <a:pt x="53" y="47"/>
                      <a:pt x="51" y="49"/>
                    </a:cubicBezTo>
                    <a:cubicBezTo>
                      <a:pt x="49" y="50"/>
                      <a:pt x="44" y="52"/>
                      <a:pt x="38" y="55"/>
                    </a:cubicBezTo>
                    <a:cubicBezTo>
                      <a:pt x="37" y="56"/>
                      <a:pt x="35" y="57"/>
                      <a:pt x="33" y="58"/>
                    </a:cubicBezTo>
                    <a:cubicBezTo>
                      <a:pt x="33" y="59"/>
                      <a:pt x="32" y="59"/>
                      <a:pt x="31" y="60"/>
                    </a:cubicBezTo>
                    <a:cubicBezTo>
                      <a:pt x="29" y="60"/>
                      <a:pt x="24" y="63"/>
                      <a:pt x="18" y="68"/>
                    </a:cubicBezTo>
                    <a:cubicBezTo>
                      <a:pt x="16" y="68"/>
                      <a:pt x="16" y="68"/>
                      <a:pt x="16" y="68"/>
                    </a:cubicBezTo>
                    <a:cubicBezTo>
                      <a:pt x="15" y="67"/>
                      <a:pt x="14" y="66"/>
                      <a:pt x="14" y="65"/>
                    </a:cubicBezTo>
                    <a:cubicBezTo>
                      <a:pt x="14" y="64"/>
                      <a:pt x="17" y="62"/>
                      <a:pt x="23" y="59"/>
                    </a:cubicBezTo>
                    <a:cubicBezTo>
                      <a:pt x="25" y="58"/>
                      <a:pt x="28" y="56"/>
                      <a:pt x="34" y="53"/>
                    </a:cubicBezTo>
                    <a:cubicBezTo>
                      <a:pt x="35" y="52"/>
                      <a:pt x="37" y="51"/>
                      <a:pt x="40" y="49"/>
                    </a:cubicBezTo>
                    <a:cubicBezTo>
                      <a:pt x="51" y="43"/>
                      <a:pt x="60" y="38"/>
                      <a:pt x="67" y="34"/>
                    </a:cubicBezTo>
                    <a:cubicBezTo>
                      <a:pt x="69" y="33"/>
                      <a:pt x="70" y="32"/>
                      <a:pt x="72" y="29"/>
                    </a:cubicBezTo>
                    <a:cubicBezTo>
                      <a:pt x="74" y="27"/>
                      <a:pt x="74" y="25"/>
                      <a:pt x="74" y="23"/>
                    </a:cubicBezTo>
                    <a:cubicBezTo>
                      <a:pt x="74" y="23"/>
                      <a:pt x="74" y="22"/>
                      <a:pt x="72" y="19"/>
                    </a:cubicBezTo>
                    <a:cubicBezTo>
                      <a:pt x="70" y="14"/>
                      <a:pt x="63" y="11"/>
                      <a:pt x="54" y="8"/>
                    </a:cubicBezTo>
                    <a:cubicBezTo>
                      <a:pt x="46" y="6"/>
                      <a:pt x="38" y="5"/>
                      <a:pt x="31" y="5"/>
                    </a:cubicBezTo>
                    <a:cubicBezTo>
                      <a:pt x="30" y="5"/>
                      <a:pt x="28" y="5"/>
                      <a:pt x="22" y="5"/>
                    </a:cubicBezTo>
                    <a:cubicBezTo>
                      <a:pt x="21" y="9"/>
                      <a:pt x="21" y="15"/>
                      <a:pt x="20" y="24"/>
                    </a:cubicBezTo>
                    <a:cubicBezTo>
                      <a:pt x="19" y="29"/>
                      <a:pt x="19" y="32"/>
                      <a:pt x="19" y="33"/>
                    </a:cubicBezTo>
                    <a:cubicBezTo>
                      <a:pt x="19" y="46"/>
                      <a:pt x="19" y="46"/>
                      <a:pt x="19" y="46"/>
                    </a:cubicBezTo>
                    <a:cubicBezTo>
                      <a:pt x="19" y="46"/>
                      <a:pt x="19" y="47"/>
                      <a:pt x="19" y="47"/>
                    </a:cubicBezTo>
                    <a:cubicBezTo>
                      <a:pt x="20" y="48"/>
                      <a:pt x="20" y="50"/>
                      <a:pt x="20" y="51"/>
                    </a:cubicBezTo>
                    <a:cubicBezTo>
                      <a:pt x="20" y="54"/>
                      <a:pt x="20" y="54"/>
                      <a:pt x="20" y="54"/>
                    </a:cubicBezTo>
                    <a:cubicBezTo>
                      <a:pt x="19" y="54"/>
                      <a:pt x="19" y="55"/>
                      <a:pt x="18" y="55"/>
                    </a:cubicBezTo>
                    <a:cubicBezTo>
                      <a:pt x="17" y="55"/>
                      <a:pt x="16" y="53"/>
                      <a:pt x="15" y="48"/>
                    </a:cubicBezTo>
                    <a:cubicBezTo>
                      <a:pt x="15" y="45"/>
                      <a:pt x="14" y="43"/>
                      <a:pt x="14" y="40"/>
                    </a:cubicBezTo>
                    <a:cubicBezTo>
                      <a:pt x="14" y="37"/>
                      <a:pt x="15" y="32"/>
                      <a:pt x="16" y="23"/>
                    </a:cubicBezTo>
                    <a:cubicBezTo>
                      <a:pt x="17" y="14"/>
                      <a:pt x="18" y="9"/>
                      <a:pt x="18" y="8"/>
                    </a:cubicBezTo>
                    <a:cubicBezTo>
                      <a:pt x="18" y="6"/>
                      <a:pt x="18" y="6"/>
                      <a:pt x="18" y="6"/>
                    </a:cubicBezTo>
                    <a:cubicBezTo>
                      <a:pt x="18" y="6"/>
                      <a:pt x="18" y="6"/>
                      <a:pt x="18" y="6"/>
                    </a:cubicBezTo>
                    <a:cubicBezTo>
                      <a:pt x="16" y="6"/>
                      <a:pt x="13" y="7"/>
                      <a:pt x="9" y="8"/>
                    </a:cubicBezTo>
                    <a:cubicBezTo>
                      <a:pt x="5" y="9"/>
                      <a:pt x="3" y="10"/>
                      <a:pt x="3" y="11"/>
                    </a:cubicBezTo>
                    <a:cubicBezTo>
                      <a:pt x="3" y="12"/>
                      <a:pt x="4" y="12"/>
                      <a:pt x="4" y="13"/>
                    </a:cubicBezTo>
                    <a:cubicBezTo>
                      <a:pt x="4" y="15"/>
                      <a:pt x="4" y="15"/>
                      <a:pt x="4" y="15"/>
                    </a:cubicBezTo>
                    <a:cubicBezTo>
                      <a:pt x="1" y="13"/>
                      <a:pt x="0" y="12"/>
                      <a:pt x="0" y="10"/>
                    </a:cubicBezTo>
                    <a:cubicBezTo>
                      <a:pt x="0" y="7"/>
                      <a:pt x="5" y="4"/>
                      <a:pt x="14" y="2"/>
                    </a:cubicBezTo>
                    <a:cubicBezTo>
                      <a:pt x="20" y="1"/>
                      <a:pt x="26" y="0"/>
                      <a:pt x="32" y="0"/>
                    </a:cubicBezTo>
                    <a:cubicBezTo>
                      <a:pt x="48" y="0"/>
                      <a:pt x="61" y="4"/>
                      <a:pt x="71" y="12"/>
                    </a:cubicBezTo>
                    <a:cubicBezTo>
                      <a:pt x="73" y="13"/>
                      <a:pt x="74" y="14"/>
                      <a:pt x="76" y="17"/>
                    </a:cubicBezTo>
                    <a:cubicBezTo>
                      <a:pt x="78" y="20"/>
                      <a:pt x="79" y="22"/>
                      <a:pt x="79" y="2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130"/>
              <p:cNvSpPr>
                <a:spLocks/>
              </p:cNvSpPr>
              <p:nvPr/>
            </p:nvSpPr>
            <p:spPr bwMode="auto">
              <a:xfrm>
                <a:off x="9751397" y="3219966"/>
                <a:ext cx="117953" cy="75924"/>
              </a:xfrm>
              <a:custGeom>
                <a:avLst/>
                <a:gdLst>
                  <a:gd name="T0" fmla="*/ 37 w 37"/>
                  <a:gd name="T1" fmla="*/ 1 h 24"/>
                  <a:gd name="T2" fmla="*/ 32 w 37"/>
                  <a:gd name="T3" fmla="*/ 9 h 24"/>
                  <a:gd name="T4" fmla="*/ 24 w 37"/>
                  <a:gd name="T5" fmla="*/ 16 h 24"/>
                  <a:gd name="T6" fmla="*/ 19 w 37"/>
                  <a:gd name="T7" fmla="*/ 20 h 24"/>
                  <a:gd name="T8" fmla="*/ 14 w 37"/>
                  <a:gd name="T9" fmla="*/ 22 h 24"/>
                  <a:gd name="T10" fmla="*/ 8 w 37"/>
                  <a:gd name="T11" fmla="*/ 24 h 24"/>
                  <a:gd name="T12" fmla="*/ 2 w 37"/>
                  <a:gd name="T13" fmla="*/ 19 h 24"/>
                  <a:gd name="T14" fmla="*/ 0 w 37"/>
                  <a:gd name="T15" fmla="*/ 10 h 24"/>
                  <a:gd name="T16" fmla="*/ 1 w 37"/>
                  <a:gd name="T17" fmla="*/ 3 h 24"/>
                  <a:gd name="T18" fmla="*/ 3 w 37"/>
                  <a:gd name="T19" fmla="*/ 3 h 24"/>
                  <a:gd name="T20" fmla="*/ 5 w 37"/>
                  <a:gd name="T21" fmla="*/ 4 h 24"/>
                  <a:gd name="T22" fmla="*/ 4 w 37"/>
                  <a:gd name="T23" fmla="*/ 9 h 24"/>
                  <a:gd name="T24" fmla="*/ 10 w 37"/>
                  <a:gd name="T25" fmla="*/ 18 h 24"/>
                  <a:gd name="T26" fmla="*/ 24 w 37"/>
                  <a:gd name="T27" fmla="*/ 11 h 24"/>
                  <a:gd name="T28" fmla="*/ 35 w 37"/>
                  <a:gd name="T29" fmla="*/ 0 h 24"/>
                  <a:gd name="T30" fmla="*/ 36 w 37"/>
                  <a:gd name="T31" fmla="*/ 0 h 24"/>
                  <a:gd name="T32" fmla="*/ 37 w 37"/>
                  <a:gd name="T3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24">
                    <a:moveTo>
                      <a:pt x="37" y="1"/>
                    </a:moveTo>
                    <a:cubicBezTo>
                      <a:pt x="37" y="2"/>
                      <a:pt x="35" y="5"/>
                      <a:pt x="32" y="9"/>
                    </a:cubicBezTo>
                    <a:cubicBezTo>
                      <a:pt x="28" y="13"/>
                      <a:pt x="26" y="15"/>
                      <a:pt x="24" y="16"/>
                    </a:cubicBezTo>
                    <a:cubicBezTo>
                      <a:pt x="23" y="17"/>
                      <a:pt x="22" y="18"/>
                      <a:pt x="19" y="20"/>
                    </a:cubicBezTo>
                    <a:cubicBezTo>
                      <a:pt x="18" y="21"/>
                      <a:pt x="16" y="22"/>
                      <a:pt x="14" y="22"/>
                    </a:cubicBezTo>
                    <a:cubicBezTo>
                      <a:pt x="11" y="23"/>
                      <a:pt x="10" y="24"/>
                      <a:pt x="8" y="24"/>
                    </a:cubicBezTo>
                    <a:cubicBezTo>
                      <a:pt x="6" y="24"/>
                      <a:pt x="4" y="22"/>
                      <a:pt x="2" y="19"/>
                    </a:cubicBezTo>
                    <a:cubicBezTo>
                      <a:pt x="1" y="16"/>
                      <a:pt x="0" y="13"/>
                      <a:pt x="0" y="10"/>
                    </a:cubicBezTo>
                    <a:cubicBezTo>
                      <a:pt x="0" y="8"/>
                      <a:pt x="0" y="6"/>
                      <a:pt x="1" y="3"/>
                    </a:cubicBezTo>
                    <a:cubicBezTo>
                      <a:pt x="2" y="3"/>
                      <a:pt x="2" y="3"/>
                      <a:pt x="3" y="3"/>
                    </a:cubicBezTo>
                    <a:cubicBezTo>
                      <a:pt x="3" y="3"/>
                      <a:pt x="4" y="3"/>
                      <a:pt x="5" y="4"/>
                    </a:cubicBezTo>
                    <a:cubicBezTo>
                      <a:pt x="4" y="6"/>
                      <a:pt x="4" y="8"/>
                      <a:pt x="4" y="9"/>
                    </a:cubicBezTo>
                    <a:cubicBezTo>
                      <a:pt x="4" y="15"/>
                      <a:pt x="6" y="18"/>
                      <a:pt x="10" y="18"/>
                    </a:cubicBezTo>
                    <a:cubicBezTo>
                      <a:pt x="14" y="18"/>
                      <a:pt x="18" y="16"/>
                      <a:pt x="24" y="11"/>
                    </a:cubicBezTo>
                    <a:cubicBezTo>
                      <a:pt x="24" y="10"/>
                      <a:pt x="28" y="7"/>
                      <a:pt x="35" y="0"/>
                    </a:cubicBezTo>
                    <a:cubicBezTo>
                      <a:pt x="36" y="0"/>
                      <a:pt x="36" y="0"/>
                      <a:pt x="36" y="0"/>
                    </a:cubicBezTo>
                    <a:cubicBezTo>
                      <a:pt x="37" y="0"/>
                      <a:pt x="37" y="0"/>
                      <a:pt x="37"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31"/>
              <p:cNvSpPr>
                <a:spLocks/>
              </p:cNvSpPr>
              <p:nvPr/>
            </p:nvSpPr>
            <p:spPr bwMode="auto">
              <a:xfrm>
                <a:off x="9873417" y="3068119"/>
                <a:ext cx="141001" cy="222348"/>
              </a:xfrm>
              <a:custGeom>
                <a:avLst/>
                <a:gdLst>
                  <a:gd name="T0" fmla="*/ 44 w 44"/>
                  <a:gd name="T1" fmla="*/ 47 h 69"/>
                  <a:gd name="T2" fmla="*/ 29 w 44"/>
                  <a:gd name="T3" fmla="*/ 52 h 69"/>
                  <a:gd name="T4" fmla="*/ 17 w 44"/>
                  <a:gd name="T5" fmla="*/ 56 h 69"/>
                  <a:gd name="T6" fmla="*/ 6 w 44"/>
                  <a:gd name="T7" fmla="*/ 62 h 69"/>
                  <a:gd name="T8" fmla="*/ 7 w 44"/>
                  <a:gd name="T9" fmla="*/ 63 h 69"/>
                  <a:gd name="T10" fmla="*/ 15 w 44"/>
                  <a:gd name="T11" fmla="*/ 64 h 69"/>
                  <a:gd name="T12" fmla="*/ 25 w 44"/>
                  <a:gd name="T13" fmla="*/ 63 h 69"/>
                  <a:gd name="T14" fmla="*/ 43 w 44"/>
                  <a:gd name="T15" fmla="*/ 58 h 69"/>
                  <a:gd name="T16" fmla="*/ 42 w 44"/>
                  <a:gd name="T17" fmla="*/ 61 h 69"/>
                  <a:gd name="T18" fmla="*/ 30 w 44"/>
                  <a:gd name="T19" fmla="*/ 65 h 69"/>
                  <a:gd name="T20" fmla="*/ 18 w 44"/>
                  <a:gd name="T21" fmla="*/ 68 h 69"/>
                  <a:gd name="T22" fmla="*/ 15 w 44"/>
                  <a:gd name="T23" fmla="*/ 68 h 69"/>
                  <a:gd name="T24" fmla="*/ 11 w 44"/>
                  <a:gd name="T25" fmla="*/ 69 h 69"/>
                  <a:gd name="T26" fmla="*/ 4 w 44"/>
                  <a:gd name="T27" fmla="*/ 67 h 69"/>
                  <a:gd name="T28" fmla="*/ 0 w 44"/>
                  <a:gd name="T29" fmla="*/ 63 h 69"/>
                  <a:gd name="T30" fmla="*/ 2 w 44"/>
                  <a:gd name="T31" fmla="*/ 58 h 69"/>
                  <a:gd name="T32" fmla="*/ 7 w 44"/>
                  <a:gd name="T33" fmla="*/ 56 h 69"/>
                  <a:gd name="T34" fmla="*/ 22 w 44"/>
                  <a:gd name="T35" fmla="*/ 51 h 69"/>
                  <a:gd name="T36" fmla="*/ 27 w 44"/>
                  <a:gd name="T37" fmla="*/ 49 h 69"/>
                  <a:gd name="T38" fmla="*/ 32 w 44"/>
                  <a:gd name="T39" fmla="*/ 47 h 69"/>
                  <a:gd name="T40" fmla="*/ 36 w 44"/>
                  <a:gd name="T41" fmla="*/ 46 h 69"/>
                  <a:gd name="T42" fmla="*/ 40 w 44"/>
                  <a:gd name="T43" fmla="*/ 44 h 69"/>
                  <a:gd name="T44" fmla="*/ 39 w 44"/>
                  <a:gd name="T45" fmla="*/ 12 h 69"/>
                  <a:gd name="T46" fmla="*/ 41 w 44"/>
                  <a:gd name="T47" fmla="*/ 0 h 69"/>
                  <a:gd name="T48" fmla="*/ 42 w 44"/>
                  <a:gd name="T49" fmla="*/ 1 h 69"/>
                  <a:gd name="T50" fmla="*/ 43 w 44"/>
                  <a:gd name="T51" fmla="*/ 5 h 69"/>
                  <a:gd name="T52" fmla="*/ 43 w 44"/>
                  <a:gd name="T53" fmla="*/ 4 h 69"/>
                  <a:gd name="T54" fmla="*/ 43 w 44"/>
                  <a:gd name="T55" fmla="*/ 13 h 69"/>
                  <a:gd name="T56" fmla="*/ 43 w 44"/>
                  <a:gd name="T57" fmla="*/ 38 h 69"/>
                  <a:gd name="T58" fmla="*/ 44 w 44"/>
                  <a:gd name="T59" fmla="*/ 4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69">
                    <a:moveTo>
                      <a:pt x="44" y="47"/>
                    </a:moveTo>
                    <a:cubicBezTo>
                      <a:pt x="41" y="48"/>
                      <a:pt x="36" y="50"/>
                      <a:pt x="29" y="52"/>
                    </a:cubicBezTo>
                    <a:cubicBezTo>
                      <a:pt x="22" y="55"/>
                      <a:pt x="18" y="56"/>
                      <a:pt x="17" y="56"/>
                    </a:cubicBezTo>
                    <a:cubicBezTo>
                      <a:pt x="11" y="59"/>
                      <a:pt x="7" y="60"/>
                      <a:pt x="6" y="62"/>
                    </a:cubicBezTo>
                    <a:cubicBezTo>
                      <a:pt x="6" y="63"/>
                      <a:pt x="6" y="63"/>
                      <a:pt x="7" y="63"/>
                    </a:cubicBezTo>
                    <a:cubicBezTo>
                      <a:pt x="8" y="64"/>
                      <a:pt x="11" y="64"/>
                      <a:pt x="15" y="64"/>
                    </a:cubicBezTo>
                    <a:cubicBezTo>
                      <a:pt x="16" y="64"/>
                      <a:pt x="20" y="64"/>
                      <a:pt x="25" y="63"/>
                    </a:cubicBezTo>
                    <a:cubicBezTo>
                      <a:pt x="31" y="61"/>
                      <a:pt x="38" y="60"/>
                      <a:pt x="43" y="58"/>
                    </a:cubicBezTo>
                    <a:cubicBezTo>
                      <a:pt x="43" y="60"/>
                      <a:pt x="42" y="61"/>
                      <a:pt x="42" y="61"/>
                    </a:cubicBezTo>
                    <a:cubicBezTo>
                      <a:pt x="40" y="62"/>
                      <a:pt x="37" y="63"/>
                      <a:pt x="30" y="65"/>
                    </a:cubicBezTo>
                    <a:cubicBezTo>
                      <a:pt x="23" y="67"/>
                      <a:pt x="19" y="68"/>
                      <a:pt x="18" y="68"/>
                    </a:cubicBezTo>
                    <a:cubicBezTo>
                      <a:pt x="18" y="68"/>
                      <a:pt x="17" y="68"/>
                      <a:pt x="15" y="68"/>
                    </a:cubicBezTo>
                    <a:cubicBezTo>
                      <a:pt x="13" y="69"/>
                      <a:pt x="12" y="69"/>
                      <a:pt x="11" y="69"/>
                    </a:cubicBezTo>
                    <a:cubicBezTo>
                      <a:pt x="9" y="69"/>
                      <a:pt x="7" y="68"/>
                      <a:pt x="4" y="67"/>
                    </a:cubicBezTo>
                    <a:cubicBezTo>
                      <a:pt x="1" y="66"/>
                      <a:pt x="0" y="65"/>
                      <a:pt x="0" y="63"/>
                    </a:cubicBezTo>
                    <a:cubicBezTo>
                      <a:pt x="0" y="61"/>
                      <a:pt x="1" y="59"/>
                      <a:pt x="2" y="58"/>
                    </a:cubicBezTo>
                    <a:cubicBezTo>
                      <a:pt x="2" y="58"/>
                      <a:pt x="4" y="58"/>
                      <a:pt x="7" y="56"/>
                    </a:cubicBezTo>
                    <a:cubicBezTo>
                      <a:pt x="13" y="54"/>
                      <a:pt x="18" y="52"/>
                      <a:pt x="22" y="51"/>
                    </a:cubicBezTo>
                    <a:cubicBezTo>
                      <a:pt x="23" y="51"/>
                      <a:pt x="25" y="50"/>
                      <a:pt x="27" y="49"/>
                    </a:cubicBezTo>
                    <a:cubicBezTo>
                      <a:pt x="29" y="48"/>
                      <a:pt x="31" y="47"/>
                      <a:pt x="32" y="47"/>
                    </a:cubicBezTo>
                    <a:cubicBezTo>
                      <a:pt x="36" y="46"/>
                      <a:pt x="36" y="46"/>
                      <a:pt x="36" y="46"/>
                    </a:cubicBezTo>
                    <a:cubicBezTo>
                      <a:pt x="38" y="46"/>
                      <a:pt x="39" y="45"/>
                      <a:pt x="40" y="44"/>
                    </a:cubicBezTo>
                    <a:cubicBezTo>
                      <a:pt x="39" y="35"/>
                      <a:pt x="39" y="24"/>
                      <a:pt x="39" y="12"/>
                    </a:cubicBezTo>
                    <a:cubicBezTo>
                      <a:pt x="39" y="4"/>
                      <a:pt x="39" y="0"/>
                      <a:pt x="41" y="0"/>
                    </a:cubicBezTo>
                    <a:cubicBezTo>
                      <a:pt x="42" y="0"/>
                      <a:pt x="42" y="1"/>
                      <a:pt x="42" y="1"/>
                    </a:cubicBezTo>
                    <a:cubicBezTo>
                      <a:pt x="43" y="2"/>
                      <a:pt x="43" y="3"/>
                      <a:pt x="43" y="5"/>
                    </a:cubicBezTo>
                    <a:cubicBezTo>
                      <a:pt x="43" y="4"/>
                      <a:pt x="43" y="4"/>
                      <a:pt x="43" y="4"/>
                    </a:cubicBezTo>
                    <a:cubicBezTo>
                      <a:pt x="43" y="4"/>
                      <a:pt x="43" y="7"/>
                      <a:pt x="43" y="13"/>
                    </a:cubicBezTo>
                    <a:cubicBezTo>
                      <a:pt x="43" y="38"/>
                      <a:pt x="43" y="38"/>
                      <a:pt x="43" y="38"/>
                    </a:cubicBezTo>
                    <a:cubicBezTo>
                      <a:pt x="43" y="41"/>
                      <a:pt x="44" y="44"/>
                      <a:pt x="44" y="4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132"/>
              <p:cNvSpPr>
                <a:spLocks noEditPoints="1"/>
              </p:cNvSpPr>
              <p:nvPr/>
            </p:nvSpPr>
            <p:spPr bwMode="auto">
              <a:xfrm>
                <a:off x="10026619" y="3215900"/>
                <a:ext cx="119309" cy="74568"/>
              </a:xfrm>
              <a:custGeom>
                <a:avLst/>
                <a:gdLst>
                  <a:gd name="T0" fmla="*/ 37 w 37"/>
                  <a:gd name="T1" fmla="*/ 21 h 23"/>
                  <a:gd name="T2" fmla="*/ 33 w 37"/>
                  <a:gd name="T3" fmla="*/ 23 h 23"/>
                  <a:gd name="T4" fmla="*/ 20 w 37"/>
                  <a:gd name="T5" fmla="*/ 23 h 23"/>
                  <a:gd name="T6" fmla="*/ 10 w 37"/>
                  <a:gd name="T7" fmla="*/ 21 h 23"/>
                  <a:gd name="T8" fmla="*/ 2 w 37"/>
                  <a:gd name="T9" fmla="*/ 17 h 23"/>
                  <a:gd name="T10" fmla="*/ 0 w 37"/>
                  <a:gd name="T11" fmla="*/ 11 h 23"/>
                  <a:gd name="T12" fmla="*/ 5 w 37"/>
                  <a:gd name="T13" fmla="*/ 2 h 23"/>
                  <a:gd name="T14" fmla="*/ 15 w 37"/>
                  <a:gd name="T15" fmla="*/ 0 h 23"/>
                  <a:gd name="T16" fmla="*/ 23 w 37"/>
                  <a:gd name="T17" fmla="*/ 2 h 23"/>
                  <a:gd name="T18" fmla="*/ 26 w 37"/>
                  <a:gd name="T19" fmla="*/ 8 h 23"/>
                  <a:gd name="T20" fmla="*/ 19 w 37"/>
                  <a:gd name="T21" fmla="*/ 12 h 23"/>
                  <a:gd name="T22" fmla="*/ 11 w 37"/>
                  <a:gd name="T23" fmla="*/ 15 h 23"/>
                  <a:gd name="T24" fmla="*/ 10 w 37"/>
                  <a:gd name="T25" fmla="*/ 15 h 23"/>
                  <a:gd name="T26" fmla="*/ 9 w 37"/>
                  <a:gd name="T27" fmla="*/ 16 h 23"/>
                  <a:gd name="T28" fmla="*/ 13 w 37"/>
                  <a:gd name="T29" fmla="*/ 17 h 23"/>
                  <a:gd name="T30" fmla="*/ 18 w 37"/>
                  <a:gd name="T31" fmla="*/ 18 h 23"/>
                  <a:gd name="T32" fmla="*/ 30 w 37"/>
                  <a:gd name="T33" fmla="*/ 18 h 23"/>
                  <a:gd name="T34" fmla="*/ 35 w 37"/>
                  <a:gd name="T35" fmla="*/ 19 h 23"/>
                  <a:gd name="T36" fmla="*/ 37 w 37"/>
                  <a:gd name="T37" fmla="*/ 21 h 23"/>
                  <a:gd name="T38" fmla="*/ 21 w 37"/>
                  <a:gd name="T39" fmla="*/ 6 h 23"/>
                  <a:gd name="T40" fmla="*/ 15 w 37"/>
                  <a:gd name="T41" fmla="*/ 4 h 23"/>
                  <a:gd name="T42" fmla="*/ 9 w 37"/>
                  <a:gd name="T43" fmla="*/ 5 h 23"/>
                  <a:gd name="T44" fmla="*/ 5 w 37"/>
                  <a:gd name="T45" fmla="*/ 10 h 23"/>
                  <a:gd name="T46" fmla="*/ 6 w 37"/>
                  <a:gd name="T47" fmla="*/ 11 h 23"/>
                  <a:gd name="T48" fmla="*/ 8 w 37"/>
                  <a:gd name="T49" fmla="*/ 11 h 23"/>
                  <a:gd name="T50" fmla="*/ 15 w 37"/>
                  <a:gd name="T51" fmla="*/ 9 h 23"/>
                  <a:gd name="T52" fmla="*/ 21 w 37"/>
                  <a:gd name="T5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23">
                    <a:moveTo>
                      <a:pt x="37" y="21"/>
                    </a:moveTo>
                    <a:cubicBezTo>
                      <a:pt x="36" y="22"/>
                      <a:pt x="35" y="23"/>
                      <a:pt x="33" y="23"/>
                    </a:cubicBezTo>
                    <a:cubicBezTo>
                      <a:pt x="20" y="23"/>
                      <a:pt x="20" y="23"/>
                      <a:pt x="20" y="23"/>
                    </a:cubicBezTo>
                    <a:cubicBezTo>
                      <a:pt x="17" y="23"/>
                      <a:pt x="14" y="22"/>
                      <a:pt x="10" y="21"/>
                    </a:cubicBezTo>
                    <a:cubicBezTo>
                      <a:pt x="5" y="20"/>
                      <a:pt x="2" y="19"/>
                      <a:pt x="2" y="17"/>
                    </a:cubicBezTo>
                    <a:cubicBezTo>
                      <a:pt x="1" y="15"/>
                      <a:pt x="0" y="13"/>
                      <a:pt x="0" y="11"/>
                    </a:cubicBezTo>
                    <a:cubicBezTo>
                      <a:pt x="0" y="7"/>
                      <a:pt x="2" y="4"/>
                      <a:pt x="5" y="2"/>
                    </a:cubicBezTo>
                    <a:cubicBezTo>
                      <a:pt x="8" y="1"/>
                      <a:pt x="11" y="0"/>
                      <a:pt x="15" y="0"/>
                    </a:cubicBezTo>
                    <a:cubicBezTo>
                      <a:pt x="19" y="0"/>
                      <a:pt x="21" y="1"/>
                      <a:pt x="23" y="2"/>
                    </a:cubicBezTo>
                    <a:cubicBezTo>
                      <a:pt x="25" y="3"/>
                      <a:pt x="26" y="5"/>
                      <a:pt x="26" y="8"/>
                    </a:cubicBezTo>
                    <a:cubicBezTo>
                      <a:pt x="26" y="9"/>
                      <a:pt x="24" y="11"/>
                      <a:pt x="19" y="12"/>
                    </a:cubicBezTo>
                    <a:cubicBezTo>
                      <a:pt x="15" y="14"/>
                      <a:pt x="12" y="15"/>
                      <a:pt x="11" y="15"/>
                    </a:cubicBezTo>
                    <a:cubicBezTo>
                      <a:pt x="10" y="15"/>
                      <a:pt x="10" y="15"/>
                      <a:pt x="10" y="15"/>
                    </a:cubicBezTo>
                    <a:cubicBezTo>
                      <a:pt x="10" y="15"/>
                      <a:pt x="10" y="15"/>
                      <a:pt x="9" y="16"/>
                    </a:cubicBezTo>
                    <a:cubicBezTo>
                      <a:pt x="9" y="16"/>
                      <a:pt x="11" y="17"/>
                      <a:pt x="13" y="17"/>
                    </a:cubicBezTo>
                    <a:cubicBezTo>
                      <a:pt x="16" y="18"/>
                      <a:pt x="17" y="18"/>
                      <a:pt x="18" y="18"/>
                    </a:cubicBezTo>
                    <a:cubicBezTo>
                      <a:pt x="30" y="18"/>
                      <a:pt x="30" y="18"/>
                      <a:pt x="30" y="18"/>
                    </a:cubicBezTo>
                    <a:cubicBezTo>
                      <a:pt x="30" y="18"/>
                      <a:pt x="32" y="19"/>
                      <a:pt x="35" y="19"/>
                    </a:cubicBezTo>
                    <a:cubicBezTo>
                      <a:pt x="36" y="20"/>
                      <a:pt x="36" y="20"/>
                      <a:pt x="37" y="21"/>
                    </a:cubicBezTo>
                    <a:close/>
                    <a:moveTo>
                      <a:pt x="21" y="6"/>
                    </a:moveTo>
                    <a:cubicBezTo>
                      <a:pt x="20" y="5"/>
                      <a:pt x="18" y="4"/>
                      <a:pt x="15" y="4"/>
                    </a:cubicBezTo>
                    <a:cubicBezTo>
                      <a:pt x="13" y="4"/>
                      <a:pt x="11" y="5"/>
                      <a:pt x="9" y="5"/>
                    </a:cubicBezTo>
                    <a:cubicBezTo>
                      <a:pt x="6" y="6"/>
                      <a:pt x="5" y="8"/>
                      <a:pt x="5" y="10"/>
                    </a:cubicBezTo>
                    <a:cubicBezTo>
                      <a:pt x="5" y="10"/>
                      <a:pt x="5" y="11"/>
                      <a:pt x="6" y="11"/>
                    </a:cubicBezTo>
                    <a:cubicBezTo>
                      <a:pt x="8" y="11"/>
                      <a:pt x="8" y="11"/>
                      <a:pt x="8" y="11"/>
                    </a:cubicBezTo>
                    <a:cubicBezTo>
                      <a:pt x="9" y="11"/>
                      <a:pt x="11" y="11"/>
                      <a:pt x="15" y="9"/>
                    </a:cubicBezTo>
                    <a:cubicBezTo>
                      <a:pt x="19" y="8"/>
                      <a:pt x="21" y="7"/>
                      <a:pt x="2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33"/>
              <p:cNvSpPr>
                <a:spLocks/>
              </p:cNvSpPr>
              <p:nvPr/>
            </p:nvSpPr>
            <p:spPr bwMode="auto">
              <a:xfrm>
                <a:off x="10132370" y="3264708"/>
                <a:ext cx="54231" cy="66434"/>
              </a:xfrm>
              <a:custGeom>
                <a:avLst/>
                <a:gdLst>
                  <a:gd name="T0" fmla="*/ 17 w 17"/>
                  <a:gd name="T1" fmla="*/ 6 h 21"/>
                  <a:gd name="T2" fmla="*/ 15 w 17"/>
                  <a:gd name="T3" fmla="*/ 13 h 21"/>
                  <a:gd name="T4" fmla="*/ 7 w 17"/>
                  <a:gd name="T5" fmla="*/ 19 h 21"/>
                  <a:gd name="T6" fmla="*/ 3 w 17"/>
                  <a:gd name="T7" fmla="*/ 21 h 21"/>
                  <a:gd name="T8" fmla="*/ 0 w 17"/>
                  <a:gd name="T9" fmla="*/ 21 h 21"/>
                  <a:gd name="T10" fmla="*/ 0 w 17"/>
                  <a:gd name="T11" fmla="*/ 18 h 21"/>
                  <a:gd name="T12" fmla="*/ 7 w 17"/>
                  <a:gd name="T13" fmla="*/ 13 h 21"/>
                  <a:gd name="T14" fmla="*/ 12 w 17"/>
                  <a:gd name="T15" fmla="*/ 7 h 21"/>
                  <a:gd name="T16" fmla="*/ 13 w 17"/>
                  <a:gd name="T17" fmla="*/ 0 h 21"/>
                  <a:gd name="T18" fmla="*/ 14 w 17"/>
                  <a:gd name="T19" fmla="*/ 0 h 21"/>
                  <a:gd name="T20" fmla="*/ 17 w 17"/>
                  <a:gd name="T21"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1">
                    <a:moveTo>
                      <a:pt x="17" y="6"/>
                    </a:moveTo>
                    <a:cubicBezTo>
                      <a:pt x="17" y="9"/>
                      <a:pt x="16" y="11"/>
                      <a:pt x="15" y="13"/>
                    </a:cubicBezTo>
                    <a:cubicBezTo>
                      <a:pt x="13" y="15"/>
                      <a:pt x="11" y="17"/>
                      <a:pt x="7" y="19"/>
                    </a:cubicBezTo>
                    <a:cubicBezTo>
                      <a:pt x="7" y="19"/>
                      <a:pt x="5" y="20"/>
                      <a:pt x="3" y="21"/>
                    </a:cubicBezTo>
                    <a:cubicBezTo>
                      <a:pt x="0" y="21"/>
                      <a:pt x="0" y="21"/>
                      <a:pt x="0" y="21"/>
                    </a:cubicBezTo>
                    <a:cubicBezTo>
                      <a:pt x="0" y="20"/>
                      <a:pt x="0" y="20"/>
                      <a:pt x="0" y="18"/>
                    </a:cubicBezTo>
                    <a:cubicBezTo>
                      <a:pt x="4" y="16"/>
                      <a:pt x="6" y="14"/>
                      <a:pt x="7" y="13"/>
                    </a:cubicBezTo>
                    <a:cubicBezTo>
                      <a:pt x="10" y="12"/>
                      <a:pt x="11" y="9"/>
                      <a:pt x="12" y="7"/>
                    </a:cubicBezTo>
                    <a:cubicBezTo>
                      <a:pt x="12" y="5"/>
                      <a:pt x="12" y="3"/>
                      <a:pt x="13" y="0"/>
                    </a:cubicBezTo>
                    <a:cubicBezTo>
                      <a:pt x="14" y="0"/>
                      <a:pt x="14" y="0"/>
                      <a:pt x="14" y="0"/>
                    </a:cubicBezTo>
                    <a:cubicBezTo>
                      <a:pt x="16" y="0"/>
                      <a:pt x="17" y="2"/>
                      <a:pt x="17"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134"/>
              <p:cNvSpPr>
                <a:spLocks noEditPoints="1"/>
              </p:cNvSpPr>
              <p:nvPr/>
            </p:nvSpPr>
            <p:spPr bwMode="auto">
              <a:xfrm>
                <a:off x="9590058" y="3363679"/>
                <a:ext cx="176251" cy="227771"/>
              </a:xfrm>
              <a:custGeom>
                <a:avLst/>
                <a:gdLst>
                  <a:gd name="T0" fmla="*/ 55 w 55"/>
                  <a:gd name="T1" fmla="*/ 10 h 71"/>
                  <a:gd name="T2" fmla="*/ 50 w 55"/>
                  <a:gd name="T3" fmla="*/ 22 h 71"/>
                  <a:gd name="T4" fmla="*/ 39 w 55"/>
                  <a:gd name="T5" fmla="*/ 30 h 71"/>
                  <a:gd name="T6" fmla="*/ 29 w 55"/>
                  <a:gd name="T7" fmla="*/ 35 h 71"/>
                  <a:gd name="T8" fmla="*/ 27 w 55"/>
                  <a:gd name="T9" fmla="*/ 36 h 71"/>
                  <a:gd name="T10" fmla="*/ 20 w 55"/>
                  <a:gd name="T11" fmla="*/ 40 h 71"/>
                  <a:gd name="T12" fmla="*/ 18 w 55"/>
                  <a:gd name="T13" fmla="*/ 43 h 71"/>
                  <a:gd name="T14" fmla="*/ 11 w 55"/>
                  <a:gd name="T15" fmla="*/ 55 h 71"/>
                  <a:gd name="T16" fmla="*/ 9 w 55"/>
                  <a:gd name="T17" fmla="*/ 52 h 71"/>
                  <a:gd name="T18" fmla="*/ 10 w 55"/>
                  <a:gd name="T19" fmla="*/ 47 h 71"/>
                  <a:gd name="T20" fmla="*/ 11 w 55"/>
                  <a:gd name="T21" fmla="*/ 42 h 71"/>
                  <a:gd name="T22" fmla="*/ 17 w 55"/>
                  <a:gd name="T23" fmla="*/ 35 h 71"/>
                  <a:gd name="T24" fmla="*/ 25 w 55"/>
                  <a:gd name="T25" fmla="*/ 32 h 71"/>
                  <a:gd name="T26" fmla="*/ 50 w 55"/>
                  <a:gd name="T27" fmla="*/ 10 h 71"/>
                  <a:gd name="T28" fmla="*/ 44 w 55"/>
                  <a:gd name="T29" fmla="*/ 5 h 71"/>
                  <a:gd name="T30" fmla="*/ 23 w 55"/>
                  <a:gd name="T31" fmla="*/ 8 h 71"/>
                  <a:gd name="T32" fmla="*/ 3 w 55"/>
                  <a:gd name="T33" fmla="*/ 17 h 71"/>
                  <a:gd name="T34" fmla="*/ 1 w 55"/>
                  <a:gd name="T35" fmla="*/ 17 h 71"/>
                  <a:gd name="T36" fmla="*/ 0 w 55"/>
                  <a:gd name="T37" fmla="*/ 15 h 71"/>
                  <a:gd name="T38" fmla="*/ 0 w 55"/>
                  <a:gd name="T39" fmla="*/ 15 h 71"/>
                  <a:gd name="T40" fmla="*/ 12 w 55"/>
                  <a:gd name="T41" fmla="*/ 8 h 71"/>
                  <a:gd name="T42" fmla="*/ 26 w 55"/>
                  <a:gd name="T43" fmla="*/ 4 h 71"/>
                  <a:gd name="T44" fmla="*/ 37 w 55"/>
                  <a:gd name="T45" fmla="*/ 2 h 71"/>
                  <a:gd name="T46" fmla="*/ 43 w 55"/>
                  <a:gd name="T47" fmla="*/ 0 h 71"/>
                  <a:gd name="T48" fmla="*/ 55 w 55"/>
                  <a:gd name="T49" fmla="*/ 10 h 71"/>
                  <a:gd name="T50" fmla="*/ 13 w 55"/>
                  <a:gd name="T51" fmla="*/ 67 h 71"/>
                  <a:gd name="T52" fmla="*/ 3 w 55"/>
                  <a:gd name="T53" fmla="*/ 71 h 71"/>
                  <a:gd name="T54" fmla="*/ 1 w 55"/>
                  <a:gd name="T55" fmla="*/ 68 h 71"/>
                  <a:gd name="T56" fmla="*/ 2 w 55"/>
                  <a:gd name="T57" fmla="*/ 65 h 71"/>
                  <a:gd name="T58" fmla="*/ 4 w 55"/>
                  <a:gd name="T59" fmla="*/ 64 h 71"/>
                  <a:gd name="T60" fmla="*/ 5 w 55"/>
                  <a:gd name="T61" fmla="*/ 64 h 71"/>
                  <a:gd name="T62" fmla="*/ 7 w 55"/>
                  <a:gd name="T63" fmla="*/ 65 h 71"/>
                  <a:gd name="T64" fmla="*/ 12 w 55"/>
                  <a:gd name="T65" fmla="*/ 64 h 71"/>
                  <a:gd name="T66" fmla="*/ 13 w 55"/>
                  <a:gd name="T67" fmla="*/ 6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71">
                    <a:moveTo>
                      <a:pt x="55" y="10"/>
                    </a:moveTo>
                    <a:cubicBezTo>
                      <a:pt x="55" y="15"/>
                      <a:pt x="53" y="19"/>
                      <a:pt x="50" y="22"/>
                    </a:cubicBezTo>
                    <a:cubicBezTo>
                      <a:pt x="47" y="25"/>
                      <a:pt x="44" y="28"/>
                      <a:pt x="39" y="30"/>
                    </a:cubicBezTo>
                    <a:cubicBezTo>
                      <a:pt x="37" y="31"/>
                      <a:pt x="34" y="32"/>
                      <a:pt x="29" y="35"/>
                    </a:cubicBezTo>
                    <a:cubicBezTo>
                      <a:pt x="27" y="36"/>
                      <a:pt x="27" y="36"/>
                      <a:pt x="27" y="36"/>
                    </a:cubicBezTo>
                    <a:cubicBezTo>
                      <a:pt x="23" y="38"/>
                      <a:pt x="21" y="39"/>
                      <a:pt x="20" y="40"/>
                    </a:cubicBezTo>
                    <a:cubicBezTo>
                      <a:pt x="20" y="41"/>
                      <a:pt x="19" y="42"/>
                      <a:pt x="18" y="43"/>
                    </a:cubicBezTo>
                    <a:cubicBezTo>
                      <a:pt x="15" y="49"/>
                      <a:pt x="13" y="53"/>
                      <a:pt x="11" y="55"/>
                    </a:cubicBezTo>
                    <a:cubicBezTo>
                      <a:pt x="9" y="54"/>
                      <a:pt x="9" y="53"/>
                      <a:pt x="9" y="52"/>
                    </a:cubicBezTo>
                    <a:cubicBezTo>
                      <a:pt x="9" y="51"/>
                      <a:pt x="9" y="49"/>
                      <a:pt x="10" y="47"/>
                    </a:cubicBezTo>
                    <a:cubicBezTo>
                      <a:pt x="10" y="45"/>
                      <a:pt x="11" y="43"/>
                      <a:pt x="11" y="42"/>
                    </a:cubicBezTo>
                    <a:cubicBezTo>
                      <a:pt x="12" y="40"/>
                      <a:pt x="14" y="38"/>
                      <a:pt x="17" y="35"/>
                    </a:cubicBezTo>
                    <a:cubicBezTo>
                      <a:pt x="17" y="35"/>
                      <a:pt x="20" y="34"/>
                      <a:pt x="25" y="32"/>
                    </a:cubicBezTo>
                    <a:cubicBezTo>
                      <a:pt x="42" y="24"/>
                      <a:pt x="50" y="17"/>
                      <a:pt x="50" y="10"/>
                    </a:cubicBezTo>
                    <a:cubicBezTo>
                      <a:pt x="50" y="7"/>
                      <a:pt x="48" y="5"/>
                      <a:pt x="44" y="5"/>
                    </a:cubicBezTo>
                    <a:cubicBezTo>
                      <a:pt x="38" y="5"/>
                      <a:pt x="31" y="6"/>
                      <a:pt x="23" y="8"/>
                    </a:cubicBezTo>
                    <a:cubicBezTo>
                      <a:pt x="13" y="11"/>
                      <a:pt x="6" y="13"/>
                      <a:pt x="3" y="17"/>
                    </a:cubicBezTo>
                    <a:cubicBezTo>
                      <a:pt x="1" y="17"/>
                      <a:pt x="1" y="17"/>
                      <a:pt x="1" y="17"/>
                    </a:cubicBezTo>
                    <a:cubicBezTo>
                      <a:pt x="0" y="15"/>
                      <a:pt x="0" y="15"/>
                      <a:pt x="0" y="15"/>
                    </a:cubicBezTo>
                    <a:cubicBezTo>
                      <a:pt x="0" y="15"/>
                      <a:pt x="0" y="15"/>
                      <a:pt x="0" y="15"/>
                    </a:cubicBezTo>
                    <a:cubicBezTo>
                      <a:pt x="0" y="13"/>
                      <a:pt x="4" y="10"/>
                      <a:pt x="12" y="8"/>
                    </a:cubicBezTo>
                    <a:cubicBezTo>
                      <a:pt x="17" y="6"/>
                      <a:pt x="22" y="4"/>
                      <a:pt x="26" y="4"/>
                    </a:cubicBezTo>
                    <a:cubicBezTo>
                      <a:pt x="29" y="3"/>
                      <a:pt x="33" y="2"/>
                      <a:pt x="37" y="2"/>
                    </a:cubicBezTo>
                    <a:cubicBezTo>
                      <a:pt x="41" y="1"/>
                      <a:pt x="43" y="0"/>
                      <a:pt x="43" y="0"/>
                    </a:cubicBezTo>
                    <a:cubicBezTo>
                      <a:pt x="51" y="0"/>
                      <a:pt x="55" y="4"/>
                      <a:pt x="55" y="10"/>
                    </a:cubicBezTo>
                    <a:close/>
                    <a:moveTo>
                      <a:pt x="13" y="67"/>
                    </a:moveTo>
                    <a:cubicBezTo>
                      <a:pt x="11" y="68"/>
                      <a:pt x="8" y="70"/>
                      <a:pt x="3" y="71"/>
                    </a:cubicBezTo>
                    <a:cubicBezTo>
                      <a:pt x="2" y="70"/>
                      <a:pt x="1" y="69"/>
                      <a:pt x="1" y="68"/>
                    </a:cubicBezTo>
                    <a:cubicBezTo>
                      <a:pt x="1" y="67"/>
                      <a:pt x="1" y="66"/>
                      <a:pt x="2" y="65"/>
                    </a:cubicBezTo>
                    <a:cubicBezTo>
                      <a:pt x="3" y="64"/>
                      <a:pt x="3" y="64"/>
                      <a:pt x="4" y="64"/>
                    </a:cubicBezTo>
                    <a:cubicBezTo>
                      <a:pt x="4" y="64"/>
                      <a:pt x="4" y="64"/>
                      <a:pt x="5" y="64"/>
                    </a:cubicBezTo>
                    <a:cubicBezTo>
                      <a:pt x="6" y="65"/>
                      <a:pt x="7" y="65"/>
                      <a:pt x="7" y="65"/>
                    </a:cubicBezTo>
                    <a:cubicBezTo>
                      <a:pt x="8" y="65"/>
                      <a:pt x="9" y="64"/>
                      <a:pt x="12" y="64"/>
                    </a:cubicBezTo>
                    <a:cubicBezTo>
                      <a:pt x="13" y="64"/>
                      <a:pt x="13" y="66"/>
                      <a:pt x="13" y="6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35"/>
              <p:cNvSpPr>
                <a:spLocks noEditPoints="1"/>
              </p:cNvSpPr>
              <p:nvPr/>
            </p:nvSpPr>
            <p:spPr bwMode="auto">
              <a:xfrm>
                <a:off x="9792070" y="3356900"/>
                <a:ext cx="58299" cy="227771"/>
              </a:xfrm>
              <a:custGeom>
                <a:avLst/>
                <a:gdLst>
                  <a:gd name="T0" fmla="*/ 6 w 18"/>
                  <a:gd name="T1" fmla="*/ 65 h 71"/>
                  <a:gd name="T2" fmla="*/ 5 w 18"/>
                  <a:gd name="T3" fmla="*/ 71 h 71"/>
                  <a:gd name="T4" fmla="*/ 1 w 18"/>
                  <a:gd name="T5" fmla="*/ 69 h 71"/>
                  <a:gd name="T6" fmla="*/ 0 w 18"/>
                  <a:gd name="T7" fmla="*/ 67 h 71"/>
                  <a:gd name="T8" fmla="*/ 3 w 18"/>
                  <a:gd name="T9" fmla="*/ 64 h 71"/>
                  <a:gd name="T10" fmla="*/ 6 w 18"/>
                  <a:gd name="T11" fmla="*/ 65 h 71"/>
                  <a:gd name="T12" fmla="*/ 18 w 18"/>
                  <a:gd name="T13" fmla="*/ 3 h 71"/>
                  <a:gd name="T14" fmla="*/ 16 w 18"/>
                  <a:gd name="T15" fmla="*/ 12 h 71"/>
                  <a:gd name="T16" fmla="*/ 12 w 18"/>
                  <a:gd name="T17" fmla="*/ 28 h 71"/>
                  <a:gd name="T18" fmla="*/ 10 w 18"/>
                  <a:gd name="T19" fmla="*/ 35 h 71"/>
                  <a:gd name="T20" fmla="*/ 7 w 18"/>
                  <a:gd name="T21" fmla="*/ 56 h 71"/>
                  <a:gd name="T22" fmla="*/ 6 w 18"/>
                  <a:gd name="T23" fmla="*/ 56 h 71"/>
                  <a:gd name="T24" fmla="*/ 4 w 18"/>
                  <a:gd name="T25" fmla="*/ 54 h 71"/>
                  <a:gd name="T26" fmla="*/ 3 w 18"/>
                  <a:gd name="T27" fmla="*/ 50 h 71"/>
                  <a:gd name="T28" fmla="*/ 6 w 18"/>
                  <a:gd name="T29" fmla="*/ 39 h 71"/>
                  <a:gd name="T30" fmla="*/ 6 w 18"/>
                  <a:gd name="T31" fmla="*/ 36 h 71"/>
                  <a:gd name="T32" fmla="*/ 7 w 18"/>
                  <a:gd name="T33" fmla="*/ 34 h 71"/>
                  <a:gd name="T34" fmla="*/ 8 w 18"/>
                  <a:gd name="T35" fmla="*/ 31 h 71"/>
                  <a:gd name="T36" fmla="*/ 9 w 18"/>
                  <a:gd name="T37" fmla="*/ 22 h 71"/>
                  <a:gd name="T38" fmla="*/ 13 w 18"/>
                  <a:gd name="T39" fmla="*/ 6 h 71"/>
                  <a:gd name="T40" fmla="*/ 14 w 18"/>
                  <a:gd name="T41" fmla="*/ 2 h 71"/>
                  <a:gd name="T42" fmla="*/ 16 w 18"/>
                  <a:gd name="T43" fmla="*/ 0 h 71"/>
                  <a:gd name="T44" fmla="*/ 18 w 18"/>
                  <a:gd name="T45" fmla="*/ 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71">
                    <a:moveTo>
                      <a:pt x="6" y="65"/>
                    </a:moveTo>
                    <a:cubicBezTo>
                      <a:pt x="6" y="67"/>
                      <a:pt x="6" y="68"/>
                      <a:pt x="5" y="71"/>
                    </a:cubicBezTo>
                    <a:cubicBezTo>
                      <a:pt x="3" y="70"/>
                      <a:pt x="1" y="70"/>
                      <a:pt x="1" y="69"/>
                    </a:cubicBezTo>
                    <a:cubicBezTo>
                      <a:pt x="1" y="69"/>
                      <a:pt x="0" y="68"/>
                      <a:pt x="0" y="67"/>
                    </a:cubicBezTo>
                    <a:cubicBezTo>
                      <a:pt x="1" y="65"/>
                      <a:pt x="2" y="64"/>
                      <a:pt x="3" y="64"/>
                    </a:cubicBezTo>
                    <a:cubicBezTo>
                      <a:pt x="3" y="64"/>
                      <a:pt x="5" y="64"/>
                      <a:pt x="6" y="65"/>
                    </a:cubicBezTo>
                    <a:close/>
                    <a:moveTo>
                      <a:pt x="18" y="3"/>
                    </a:moveTo>
                    <a:cubicBezTo>
                      <a:pt x="18" y="3"/>
                      <a:pt x="17" y="6"/>
                      <a:pt x="16" y="12"/>
                    </a:cubicBezTo>
                    <a:cubicBezTo>
                      <a:pt x="15" y="15"/>
                      <a:pt x="14" y="20"/>
                      <a:pt x="12" y="28"/>
                    </a:cubicBezTo>
                    <a:cubicBezTo>
                      <a:pt x="12" y="30"/>
                      <a:pt x="11" y="32"/>
                      <a:pt x="10" y="35"/>
                    </a:cubicBezTo>
                    <a:cubicBezTo>
                      <a:pt x="7" y="56"/>
                      <a:pt x="7" y="56"/>
                      <a:pt x="7" y="56"/>
                    </a:cubicBezTo>
                    <a:cubicBezTo>
                      <a:pt x="7" y="56"/>
                      <a:pt x="7" y="56"/>
                      <a:pt x="6" y="56"/>
                    </a:cubicBezTo>
                    <a:cubicBezTo>
                      <a:pt x="5" y="56"/>
                      <a:pt x="4" y="55"/>
                      <a:pt x="4" y="54"/>
                    </a:cubicBezTo>
                    <a:cubicBezTo>
                      <a:pt x="3" y="52"/>
                      <a:pt x="3" y="51"/>
                      <a:pt x="3" y="50"/>
                    </a:cubicBezTo>
                    <a:cubicBezTo>
                      <a:pt x="3" y="49"/>
                      <a:pt x="4" y="45"/>
                      <a:pt x="6" y="39"/>
                    </a:cubicBezTo>
                    <a:cubicBezTo>
                      <a:pt x="6" y="39"/>
                      <a:pt x="6" y="38"/>
                      <a:pt x="6" y="36"/>
                    </a:cubicBezTo>
                    <a:cubicBezTo>
                      <a:pt x="6" y="36"/>
                      <a:pt x="6" y="35"/>
                      <a:pt x="7" y="34"/>
                    </a:cubicBezTo>
                    <a:cubicBezTo>
                      <a:pt x="7" y="32"/>
                      <a:pt x="8" y="32"/>
                      <a:pt x="8" y="31"/>
                    </a:cubicBezTo>
                    <a:cubicBezTo>
                      <a:pt x="9" y="22"/>
                      <a:pt x="9" y="22"/>
                      <a:pt x="9" y="22"/>
                    </a:cubicBezTo>
                    <a:cubicBezTo>
                      <a:pt x="10" y="17"/>
                      <a:pt x="12" y="12"/>
                      <a:pt x="13" y="6"/>
                    </a:cubicBezTo>
                    <a:cubicBezTo>
                      <a:pt x="13" y="5"/>
                      <a:pt x="13" y="4"/>
                      <a:pt x="14" y="2"/>
                    </a:cubicBezTo>
                    <a:cubicBezTo>
                      <a:pt x="14" y="1"/>
                      <a:pt x="15" y="1"/>
                      <a:pt x="16" y="0"/>
                    </a:cubicBezTo>
                    <a:cubicBezTo>
                      <a:pt x="17" y="1"/>
                      <a:pt x="18" y="2"/>
                      <a:pt x="1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136"/>
              <p:cNvSpPr>
                <a:spLocks noEditPoints="1"/>
              </p:cNvSpPr>
              <p:nvPr/>
            </p:nvSpPr>
            <p:spPr bwMode="auto">
              <a:xfrm>
                <a:off x="9862570" y="3405708"/>
                <a:ext cx="212858" cy="192521"/>
              </a:xfrm>
              <a:custGeom>
                <a:avLst/>
                <a:gdLst>
                  <a:gd name="T0" fmla="*/ 66 w 66"/>
                  <a:gd name="T1" fmla="*/ 24 h 60"/>
                  <a:gd name="T2" fmla="*/ 64 w 66"/>
                  <a:gd name="T3" fmla="*/ 27 h 60"/>
                  <a:gd name="T4" fmla="*/ 46 w 66"/>
                  <a:gd name="T5" fmla="*/ 29 h 60"/>
                  <a:gd name="T6" fmla="*/ 51 w 66"/>
                  <a:gd name="T7" fmla="*/ 39 h 60"/>
                  <a:gd name="T8" fmla="*/ 61 w 66"/>
                  <a:gd name="T9" fmla="*/ 40 h 60"/>
                  <a:gd name="T10" fmla="*/ 57 w 66"/>
                  <a:gd name="T11" fmla="*/ 42 h 60"/>
                  <a:gd name="T12" fmla="*/ 55 w 66"/>
                  <a:gd name="T13" fmla="*/ 42 h 60"/>
                  <a:gd name="T14" fmla="*/ 41 w 66"/>
                  <a:gd name="T15" fmla="*/ 46 h 60"/>
                  <a:gd name="T16" fmla="*/ 32 w 66"/>
                  <a:gd name="T17" fmla="*/ 60 h 60"/>
                  <a:gd name="T18" fmla="*/ 36 w 66"/>
                  <a:gd name="T19" fmla="*/ 45 h 60"/>
                  <a:gd name="T20" fmla="*/ 20 w 66"/>
                  <a:gd name="T21" fmla="*/ 46 h 60"/>
                  <a:gd name="T22" fmla="*/ 17 w 66"/>
                  <a:gd name="T23" fmla="*/ 54 h 60"/>
                  <a:gd name="T24" fmla="*/ 13 w 66"/>
                  <a:gd name="T25" fmla="*/ 53 h 60"/>
                  <a:gd name="T26" fmla="*/ 6 w 66"/>
                  <a:gd name="T27" fmla="*/ 44 h 60"/>
                  <a:gd name="T28" fmla="*/ 3 w 66"/>
                  <a:gd name="T29" fmla="*/ 39 h 60"/>
                  <a:gd name="T30" fmla="*/ 14 w 66"/>
                  <a:gd name="T31" fmla="*/ 41 h 60"/>
                  <a:gd name="T32" fmla="*/ 17 w 66"/>
                  <a:gd name="T33" fmla="*/ 36 h 60"/>
                  <a:gd name="T34" fmla="*/ 16 w 66"/>
                  <a:gd name="T35" fmla="*/ 29 h 60"/>
                  <a:gd name="T36" fmla="*/ 12 w 66"/>
                  <a:gd name="T37" fmla="*/ 29 h 60"/>
                  <a:gd name="T38" fmla="*/ 5 w 66"/>
                  <a:gd name="T39" fmla="*/ 25 h 60"/>
                  <a:gd name="T40" fmla="*/ 9 w 66"/>
                  <a:gd name="T41" fmla="*/ 24 h 60"/>
                  <a:gd name="T42" fmla="*/ 18 w 66"/>
                  <a:gd name="T43" fmla="*/ 24 h 60"/>
                  <a:gd name="T44" fmla="*/ 25 w 66"/>
                  <a:gd name="T45" fmla="*/ 9 h 60"/>
                  <a:gd name="T46" fmla="*/ 29 w 66"/>
                  <a:gd name="T47" fmla="*/ 12 h 60"/>
                  <a:gd name="T48" fmla="*/ 25 w 66"/>
                  <a:gd name="T49" fmla="*/ 23 h 60"/>
                  <a:gd name="T50" fmla="*/ 41 w 66"/>
                  <a:gd name="T51" fmla="*/ 24 h 60"/>
                  <a:gd name="T52" fmla="*/ 48 w 66"/>
                  <a:gd name="T53" fmla="*/ 7 h 60"/>
                  <a:gd name="T54" fmla="*/ 52 w 66"/>
                  <a:gd name="T55" fmla="*/ 0 h 60"/>
                  <a:gd name="T56" fmla="*/ 52 w 66"/>
                  <a:gd name="T57" fmla="*/ 7 h 60"/>
                  <a:gd name="T58" fmla="*/ 49 w 66"/>
                  <a:gd name="T59" fmla="*/ 16 h 60"/>
                  <a:gd name="T60" fmla="*/ 50 w 66"/>
                  <a:gd name="T61" fmla="*/ 24 h 60"/>
                  <a:gd name="T62" fmla="*/ 57 w 66"/>
                  <a:gd name="T63" fmla="*/ 23 h 60"/>
                  <a:gd name="T64" fmla="*/ 66 w 66"/>
                  <a:gd name="T65" fmla="*/ 23 h 60"/>
                  <a:gd name="T66" fmla="*/ 32 w 66"/>
                  <a:gd name="T67" fmla="*/ 29 h 60"/>
                  <a:gd name="T68" fmla="*/ 28 w 66"/>
                  <a:gd name="T69" fmla="*/ 29 h 60"/>
                  <a:gd name="T70" fmla="*/ 20 w 66"/>
                  <a:gd name="T71" fmla="*/ 39 h 60"/>
                  <a:gd name="T72" fmla="*/ 30 w 66"/>
                  <a:gd name="T73" fmla="*/ 40 h 60"/>
                  <a:gd name="T74" fmla="*/ 41 w 66"/>
                  <a:gd name="T75"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0">
                    <a:moveTo>
                      <a:pt x="66" y="23"/>
                    </a:moveTo>
                    <a:cubicBezTo>
                      <a:pt x="66" y="23"/>
                      <a:pt x="66" y="23"/>
                      <a:pt x="66" y="24"/>
                    </a:cubicBezTo>
                    <a:cubicBezTo>
                      <a:pt x="66" y="24"/>
                      <a:pt x="66" y="25"/>
                      <a:pt x="65" y="25"/>
                    </a:cubicBezTo>
                    <a:cubicBezTo>
                      <a:pt x="65" y="26"/>
                      <a:pt x="64" y="26"/>
                      <a:pt x="64" y="27"/>
                    </a:cubicBezTo>
                    <a:cubicBezTo>
                      <a:pt x="63" y="27"/>
                      <a:pt x="60" y="27"/>
                      <a:pt x="55" y="27"/>
                    </a:cubicBezTo>
                    <a:cubicBezTo>
                      <a:pt x="51" y="27"/>
                      <a:pt x="48" y="28"/>
                      <a:pt x="46" y="29"/>
                    </a:cubicBezTo>
                    <a:cubicBezTo>
                      <a:pt x="44" y="30"/>
                      <a:pt x="43" y="34"/>
                      <a:pt x="43" y="39"/>
                    </a:cubicBezTo>
                    <a:cubicBezTo>
                      <a:pt x="46" y="39"/>
                      <a:pt x="48" y="39"/>
                      <a:pt x="51" y="39"/>
                    </a:cubicBezTo>
                    <a:cubicBezTo>
                      <a:pt x="51" y="39"/>
                      <a:pt x="53" y="39"/>
                      <a:pt x="56" y="39"/>
                    </a:cubicBezTo>
                    <a:cubicBezTo>
                      <a:pt x="59" y="40"/>
                      <a:pt x="60" y="40"/>
                      <a:pt x="61" y="40"/>
                    </a:cubicBezTo>
                    <a:cubicBezTo>
                      <a:pt x="60" y="40"/>
                      <a:pt x="60" y="41"/>
                      <a:pt x="59" y="41"/>
                    </a:cubicBezTo>
                    <a:cubicBezTo>
                      <a:pt x="58" y="42"/>
                      <a:pt x="58" y="42"/>
                      <a:pt x="57" y="42"/>
                    </a:cubicBezTo>
                    <a:cubicBezTo>
                      <a:pt x="57" y="42"/>
                      <a:pt x="57" y="42"/>
                      <a:pt x="56" y="42"/>
                    </a:cubicBezTo>
                    <a:cubicBezTo>
                      <a:pt x="55" y="42"/>
                      <a:pt x="55" y="42"/>
                      <a:pt x="55" y="42"/>
                    </a:cubicBezTo>
                    <a:cubicBezTo>
                      <a:pt x="53" y="42"/>
                      <a:pt x="50" y="42"/>
                      <a:pt x="47" y="43"/>
                    </a:cubicBezTo>
                    <a:cubicBezTo>
                      <a:pt x="43" y="44"/>
                      <a:pt x="41" y="44"/>
                      <a:pt x="41" y="46"/>
                    </a:cubicBezTo>
                    <a:cubicBezTo>
                      <a:pt x="40" y="47"/>
                      <a:pt x="39" y="50"/>
                      <a:pt x="37" y="54"/>
                    </a:cubicBezTo>
                    <a:cubicBezTo>
                      <a:pt x="36" y="58"/>
                      <a:pt x="34" y="60"/>
                      <a:pt x="32" y="60"/>
                    </a:cubicBezTo>
                    <a:cubicBezTo>
                      <a:pt x="31" y="60"/>
                      <a:pt x="30" y="60"/>
                      <a:pt x="30" y="59"/>
                    </a:cubicBezTo>
                    <a:cubicBezTo>
                      <a:pt x="30" y="59"/>
                      <a:pt x="32" y="54"/>
                      <a:pt x="36" y="45"/>
                    </a:cubicBezTo>
                    <a:cubicBezTo>
                      <a:pt x="36" y="45"/>
                      <a:pt x="35" y="44"/>
                      <a:pt x="33" y="44"/>
                    </a:cubicBezTo>
                    <a:cubicBezTo>
                      <a:pt x="27" y="44"/>
                      <a:pt x="22" y="45"/>
                      <a:pt x="20" y="46"/>
                    </a:cubicBezTo>
                    <a:cubicBezTo>
                      <a:pt x="19" y="47"/>
                      <a:pt x="18" y="48"/>
                      <a:pt x="18" y="50"/>
                    </a:cubicBezTo>
                    <a:cubicBezTo>
                      <a:pt x="17" y="52"/>
                      <a:pt x="17" y="53"/>
                      <a:pt x="17" y="54"/>
                    </a:cubicBezTo>
                    <a:cubicBezTo>
                      <a:pt x="16" y="54"/>
                      <a:pt x="14" y="53"/>
                      <a:pt x="13" y="53"/>
                    </a:cubicBezTo>
                    <a:cubicBezTo>
                      <a:pt x="13" y="53"/>
                      <a:pt x="13" y="53"/>
                      <a:pt x="13" y="53"/>
                    </a:cubicBezTo>
                    <a:cubicBezTo>
                      <a:pt x="13" y="51"/>
                      <a:pt x="13" y="49"/>
                      <a:pt x="14" y="47"/>
                    </a:cubicBezTo>
                    <a:cubicBezTo>
                      <a:pt x="13" y="46"/>
                      <a:pt x="10" y="45"/>
                      <a:pt x="6" y="44"/>
                    </a:cubicBezTo>
                    <a:cubicBezTo>
                      <a:pt x="2" y="44"/>
                      <a:pt x="0" y="42"/>
                      <a:pt x="0" y="41"/>
                    </a:cubicBezTo>
                    <a:cubicBezTo>
                      <a:pt x="1" y="40"/>
                      <a:pt x="2" y="39"/>
                      <a:pt x="3" y="39"/>
                    </a:cubicBezTo>
                    <a:cubicBezTo>
                      <a:pt x="3" y="39"/>
                      <a:pt x="5" y="39"/>
                      <a:pt x="8" y="40"/>
                    </a:cubicBezTo>
                    <a:cubicBezTo>
                      <a:pt x="11" y="41"/>
                      <a:pt x="13" y="41"/>
                      <a:pt x="14" y="41"/>
                    </a:cubicBezTo>
                    <a:cubicBezTo>
                      <a:pt x="14" y="41"/>
                      <a:pt x="14" y="41"/>
                      <a:pt x="15" y="41"/>
                    </a:cubicBezTo>
                    <a:cubicBezTo>
                      <a:pt x="15" y="40"/>
                      <a:pt x="16" y="38"/>
                      <a:pt x="17" y="36"/>
                    </a:cubicBezTo>
                    <a:cubicBezTo>
                      <a:pt x="17" y="33"/>
                      <a:pt x="18" y="31"/>
                      <a:pt x="18" y="30"/>
                    </a:cubicBezTo>
                    <a:cubicBezTo>
                      <a:pt x="18" y="29"/>
                      <a:pt x="17" y="29"/>
                      <a:pt x="16" y="29"/>
                    </a:cubicBezTo>
                    <a:cubicBezTo>
                      <a:pt x="16" y="29"/>
                      <a:pt x="15" y="29"/>
                      <a:pt x="14" y="29"/>
                    </a:cubicBezTo>
                    <a:cubicBezTo>
                      <a:pt x="13" y="29"/>
                      <a:pt x="12" y="29"/>
                      <a:pt x="12" y="29"/>
                    </a:cubicBezTo>
                    <a:cubicBezTo>
                      <a:pt x="8" y="29"/>
                      <a:pt x="5" y="28"/>
                      <a:pt x="4" y="27"/>
                    </a:cubicBezTo>
                    <a:cubicBezTo>
                      <a:pt x="4" y="26"/>
                      <a:pt x="4" y="26"/>
                      <a:pt x="5" y="25"/>
                    </a:cubicBezTo>
                    <a:cubicBezTo>
                      <a:pt x="5" y="25"/>
                      <a:pt x="6" y="24"/>
                      <a:pt x="6" y="24"/>
                    </a:cubicBezTo>
                    <a:cubicBezTo>
                      <a:pt x="6" y="24"/>
                      <a:pt x="7" y="24"/>
                      <a:pt x="9" y="24"/>
                    </a:cubicBezTo>
                    <a:cubicBezTo>
                      <a:pt x="11" y="25"/>
                      <a:pt x="11" y="25"/>
                      <a:pt x="12" y="25"/>
                    </a:cubicBezTo>
                    <a:cubicBezTo>
                      <a:pt x="16" y="25"/>
                      <a:pt x="18" y="25"/>
                      <a:pt x="18" y="24"/>
                    </a:cubicBezTo>
                    <a:cubicBezTo>
                      <a:pt x="20" y="24"/>
                      <a:pt x="21" y="22"/>
                      <a:pt x="22" y="19"/>
                    </a:cubicBezTo>
                    <a:cubicBezTo>
                      <a:pt x="25" y="9"/>
                      <a:pt x="25" y="9"/>
                      <a:pt x="25" y="9"/>
                    </a:cubicBezTo>
                    <a:cubicBezTo>
                      <a:pt x="26" y="9"/>
                      <a:pt x="26" y="9"/>
                      <a:pt x="27" y="9"/>
                    </a:cubicBezTo>
                    <a:cubicBezTo>
                      <a:pt x="28" y="10"/>
                      <a:pt x="29" y="11"/>
                      <a:pt x="29" y="12"/>
                    </a:cubicBezTo>
                    <a:cubicBezTo>
                      <a:pt x="29" y="12"/>
                      <a:pt x="28" y="14"/>
                      <a:pt x="27" y="17"/>
                    </a:cubicBezTo>
                    <a:cubicBezTo>
                      <a:pt x="26" y="20"/>
                      <a:pt x="25" y="22"/>
                      <a:pt x="25" y="23"/>
                    </a:cubicBezTo>
                    <a:cubicBezTo>
                      <a:pt x="25" y="23"/>
                      <a:pt x="25" y="24"/>
                      <a:pt x="26" y="24"/>
                    </a:cubicBezTo>
                    <a:cubicBezTo>
                      <a:pt x="41" y="24"/>
                      <a:pt x="41" y="24"/>
                      <a:pt x="41" y="24"/>
                    </a:cubicBezTo>
                    <a:cubicBezTo>
                      <a:pt x="42" y="24"/>
                      <a:pt x="43" y="22"/>
                      <a:pt x="45" y="16"/>
                    </a:cubicBezTo>
                    <a:cubicBezTo>
                      <a:pt x="45" y="15"/>
                      <a:pt x="47" y="11"/>
                      <a:pt x="48" y="7"/>
                    </a:cubicBezTo>
                    <a:cubicBezTo>
                      <a:pt x="49" y="5"/>
                      <a:pt x="49" y="3"/>
                      <a:pt x="51" y="0"/>
                    </a:cubicBezTo>
                    <a:cubicBezTo>
                      <a:pt x="52" y="0"/>
                      <a:pt x="52" y="0"/>
                      <a:pt x="52" y="0"/>
                    </a:cubicBezTo>
                    <a:cubicBezTo>
                      <a:pt x="53" y="1"/>
                      <a:pt x="53" y="2"/>
                      <a:pt x="53" y="3"/>
                    </a:cubicBezTo>
                    <a:cubicBezTo>
                      <a:pt x="53" y="4"/>
                      <a:pt x="53" y="6"/>
                      <a:pt x="52" y="7"/>
                    </a:cubicBezTo>
                    <a:cubicBezTo>
                      <a:pt x="52" y="8"/>
                      <a:pt x="51" y="9"/>
                      <a:pt x="51" y="10"/>
                    </a:cubicBezTo>
                    <a:cubicBezTo>
                      <a:pt x="50" y="11"/>
                      <a:pt x="50" y="13"/>
                      <a:pt x="49" y="16"/>
                    </a:cubicBezTo>
                    <a:cubicBezTo>
                      <a:pt x="48" y="19"/>
                      <a:pt x="48" y="21"/>
                      <a:pt x="48" y="22"/>
                    </a:cubicBezTo>
                    <a:cubicBezTo>
                      <a:pt x="48" y="23"/>
                      <a:pt x="49" y="24"/>
                      <a:pt x="50" y="24"/>
                    </a:cubicBezTo>
                    <a:cubicBezTo>
                      <a:pt x="50" y="24"/>
                      <a:pt x="51" y="24"/>
                      <a:pt x="53" y="23"/>
                    </a:cubicBezTo>
                    <a:cubicBezTo>
                      <a:pt x="55" y="23"/>
                      <a:pt x="56" y="23"/>
                      <a:pt x="57" y="23"/>
                    </a:cubicBezTo>
                    <a:cubicBezTo>
                      <a:pt x="57" y="23"/>
                      <a:pt x="59" y="23"/>
                      <a:pt x="61" y="23"/>
                    </a:cubicBezTo>
                    <a:cubicBezTo>
                      <a:pt x="64" y="23"/>
                      <a:pt x="65" y="23"/>
                      <a:pt x="66" y="23"/>
                    </a:cubicBezTo>
                    <a:close/>
                    <a:moveTo>
                      <a:pt x="41" y="29"/>
                    </a:moveTo>
                    <a:cubicBezTo>
                      <a:pt x="37" y="29"/>
                      <a:pt x="34" y="29"/>
                      <a:pt x="32" y="29"/>
                    </a:cubicBezTo>
                    <a:cubicBezTo>
                      <a:pt x="32" y="29"/>
                      <a:pt x="31" y="29"/>
                      <a:pt x="30" y="29"/>
                    </a:cubicBezTo>
                    <a:cubicBezTo>
                      <a:pt x="29" y="29"/>
                      <a:pt x="28" y="29"/>
                      <a:pt x="28" y="29"/>
                    </a:cubicBezTo>
                    <a:cubicBezTo>
                      <a:pt x="26" y="29"/>
                      <a:pt x="24" y="29"/>
                      <a:pt x="23" y="30"/>
                    </a:cubicBezTo>
                    <a:cubicBezTo>
                      <a:pt x="21" y="33"/>
                      <a:pt x="20" y="37"/>
                      <a:pt x="20" y="39"/>
                    </a:cubicBezTo>
                    <a:cubicBezTo>
                      <a:pt x="20" y="40"/>
                      <a:pt x="20" y="40"/>
                      <a:pt x="21" y="40"/>
                    </a:cubicBezTo>
                    <a:cubicBezTo>
                      <a:pt x="30" y="40"/>
                      <a:pt x="30" y="40"/>
                      <a:pt x="30" y="40"/>
                    </a:cubicBezTo>
                    <a:cubicBezTo>
                      <a:pt x="35" y="40"/>
                      <a:pt x="37" y="40"/>
                      <a:pt x="38" y="38"/>
                    </a:cubicBezTo>
                    <a:lnTo>
                      <a:pt x="41"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137"/>
              <p:cNvSpPr>
                <a:spLocks/>
              </p:cNvSpPr>
              <p:nvPr/>
            </p:nvSpPr>
            <p:spPr bwMode="auto">
              <a:xfrm>
                <a:off x="10068649" y="3360967"/>
                <a:ext cx="92193" cy="89481"/>
              </a:xfrm>
              <a:custGeom>
                <a:avLst/>
                <a:gdLst>
                  <a:gd name="T0" fmla="*/ 29 w 29"/>
                  <a:gd name="T1" fmla="*/ 5 h 28"/>
                  <a:gd name="T2" fmla="*/ 23 w 29"/>
                  <a:gd name="T3" fmla="*/ 8 h 28"/>
                  <a:gd name="T4" fmla="*/ 18 w 29"/>
                  <a:gd name="T5" fmla="*/ 12 h 28"/>
                  <a:gd name="T6" fmla="*/ 27 w 29"/>
                  <a:gd name="T7" fmla="*/ 19 h 28"/>
                  <a:gd name="T8" fmla="*/ 24 w 29"/>
                  <a:gd name="T9" fmla="*/ 21 h 28"/>
                  <a:gd name="T10" fmla="*/ 21 w 29"/>
                  <a:gd name="T11" fmla="*/ 20 h 28"/>
                  <a:gd name="T12" fmla="*/ 18 w 29"/>
                  <a:gd name="T13" fmla="*/ 19 h 28"/>
                  <a:gd name="T14" fmla="*/ 16 w 29"/>
                  <a:gd name="T15" fmla="*/ 21 h 28"/>
                  <a:gd name="T16" fmla="*/ 16 w 29"/>
                  <a:gd name="T17" fmla="*/ 23 h 28"/>
                  <a:gd name="T18" fmla="*/ 14 w 29"/>
                  <a:gd name="T19" fmla="*/ 28 h 28"/>
                  <a:gd name="T20" fmla="*/ 11 w 29"/>
                  <a:gd name="T21" fmla="*/ 24 h 28"/>
                  <a:gd name="T22" fmla="*/ 11 w 29"/>
                  <a:gd name="T23" fmla="*/ 19 h 28"/>
                  <a:gd name="T24" fmla="*/ 11 w 29"/>
                  <a:gd name="T25" fmla="*/ 19 h 28"/>
                  <a:gd name="T26" fmla="*/ 10 w 29"/>
                  <a:gd name="T27" fmla="*/ 19 h 28"/>
                  <a:gd name="T28" fmla="*/ 9 w 29"/>
                  <a:gd name="T29" fmla="*/ 19 h 28"/>
                  <a:gd name="T30" fmla="*/ 6 w 29"/>
                  <a:gd name="T31" fmla="*/ 21 h 28"/>
                  <a:gd name="T32" fmla="*/ 4 w 29"/>
                  <a:gd name="T33" fmla="*/ 25 h 28"/>
                  <a:gd name="T34" fmla="*/ 3 w 29"/>
                  <a:gd name="T35" fmla="*/ 26 h 28"/>
                  <a:gd name="T36" fmla="*/ 1 w 29"/>
                  <a:gd name="T37" fmla="*/ 25 h 28"/>
                  <a:gd name="T38" fmla="*/ 0 w 29"/>
                  <a:gd name="T39" fmla="*/ 23 h 28"/>
                  <a:gd name="T40" fmla="*/ 4 w 29"/>
                  <a:gd name="T41" fmla="*/ 18 h 28"/>
                  <a:gd name="T42" fmla="*/ 8 w 29"/>
                  <a:gd name="T43" fmla="*/ 12 h 28"/>
                  <a:gd name="T44" fmla="*/ 5 w 29"/>
                  <a:gd name="T45" fmla="*/ 10 h 28"/>
                  <a:gd name="T46" fmla="*/ 2 w 29"/>
                  <a:gd name="T47" fmla="*/ 8 h 28"/>
                  <a:gd name="T48" fmla="*/ 2 w 29"/>
                  <a:gd name="T49" fmla="*/ 5 h 28"/>
                  <a:gd name="T50" fmla="*/ 4 w 29"/>
                  <a:gd name="T51" fmla="*/ 4 h 28"/>
                  <a:gd name="T52" fmla="*/ 12 w 29"/>
                  <a:gd name="T53" fmla="*/ 9 h 28"/>
                  <a:gd name="T54" fmla="*/ 14 w 29"/>
                  <a:gd name="T55" fmla="*/ 4 h 28"/>
                  <a:gd name="T56" fmla="*/ 16 w 29"/>
                  <a:gd name="T57" fmla="*/ 0 h 28"/>
                  <a:gd name="T58" fmla="*/ 17 w 29"/>
                  <a:gd name="T59" fmla="*/ 0 h 28"/>
                  <a:gd name="T60" fmla="*/ 19 w 29"/>
                  <a:gd name="T61" fmla="*/ 3 h 28"/>
                  <a:gd name="T62" fmla="*/ 20 w 29"/>
                  <a:gd name="T63" fmla="*/ 5 h 28"/>
                  <a:gd name="T64" fmla="*/ 26 w 29"/>
                  <a:gd name="T65" fmla="*/ 1 h 28"/>
                  <a:gd name="T66" fmla="*/ 29 w 29"/>
                  <a:gd name="T67" fmla="*/ 3 h 28"/>
                  <a:gd name="T68" fmla="*/ 29 w 29"/>
                  <a:gd name="T6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 h="28">
                    <a:moveTo>
                      <a:pt x="29" y="5"/>
                    </a:moveTo>
                    <a:cubicBezTo>
                      <a:pt x="28" y="5"/>
                      <a:pt x="26" y="6"/>
                      <a:pt x="23" y="8"/>
                    </a:cubicBezTo>
                    <a:cubicBezTo>
                      <a:pt x="22" y="9"/>
                      <a:pt x="20" y="10"/>
                      <a:pt x="18" y="12"/>
                    </a:cubicBezTo>
                    <a:cubicBezTo>
                      <a:pt x="20" y="14"/>
                      <a:pt x="23" y="16"/>
                      <a:pt x="27" y="19"/>
                    </a:cubicBezTo>
                    <a:cubicBezTo>
                      <a:pt x="26" y="21"/>
                      <a:pt x="25" y="21"/>
                      <a:pt x="24" y="21"/>
                    </a:cubicBezTo>
                    <a:cubicBezTo>
                      <a:pt x="24" y="21"/>
                      <a:pt x="23" y="21"/>
                      <a:pt x="21" y="20"/>
                    </a:cubicBezTo>
                    <a:cubicBezTo>
                      <a:pt x="19" y="19"/>
                      <a:pt x="18" y="19"/>
                      <a:pt x="18" y="19"/>
                    </a:cubicBezTo>
                    <a:cubicBezTo>
                      <a:pt x="16" y="19"/>
                      <a:pt x="16" y="19"/>
                      <a:pt x="16" y="21"/>
                    </a:cubicBezTo>
                    <a:cubicBezTo>
                      <a:pt x="16" y="22"/>
                      <a:pt x="16" y="22"/>
                      <a:pt x="16" y="23"/>
                    </a:cubicBezTo>
                    <a:cubicBezTo>
                      <a:pt x="15" y="24"/>
                      <a:pt x="15" y="26"/>
                      <a:pt x="14" y="28"/>
                    </a:cubicBezTo>
                    <a:cubicBezTo>
                      <a:pt x="12" y="27"/>
                      <a:pt x="12" y="26"/>
                      <a:pt x="11" y="24"/>
                    </a:cubicBezTo>
                    <a:cubicBezTo>
                      <a:pt x="11" y="23"/>
                      <a:pt x="11" y="22"/>
                      <a:pt x="11" y="19"/>
                    </a:cubicBezTo>
                    <a:cubicBezTo>
                      <a:pt x="11" y="19"/>
                      <a:pt x="11" y="19"/>
                      <a:pt x="11" y="19"/>
                    </a:cubicBezTo>
                    <a:cubicBezTo>
                      <a:pt x="10" y="19"/>
                      <a:pt x="10" y="19"/>
                      <a:pt x="10" y="19"/>
                    </a:cubicBezTo>
                    <a:cubicBezTo>
                      <a:pt x="10" y="19"/>
                      <a:pt x="10" y="19"/>
                      <a:pt x="9" y="19"/>
                    </a:cubicBezTo>
                    <a:cubicBezTo>
                      <a:pt x="8" y="19"/>
                      <a:pt x="7" y="20"/>
                      <a:pt x="6" y="21"/>
                    </a:cubicBezTo>
                    <a:cubicBezTo>
                      <a:pt x="6" y="22"/>
                      <a:pt x="5" y="23"/>
                      <a:pt x="4" y="25"/>
                    </a:cubicBezTo>
                    <a:cubicBezTo>
                      <a:pt x="3" y="26"/>
                      <a:pt x="3" y="26"/>
                      <a:pt x="3" y="26"/>
                    </a:cubicBezTo>
                    <a:cubicBezTo>
                      <a:pt x="2" y="26"/>
                      <a:pt x="1" y="25"/>
                      <a:pt x="1" y="25"/>
                    </a:cubicBezTo>
                    <a:cubicBezTo>
                      <a:pt x="0" y="24"/>
                      <a:pt x="0" y="23"/>
                      <a:pt x="0" y="23"/>
                    </a:cubicBezTo>
                    <a:cubicBezTo>
                      <a:pt x="0" y="22"/>
                      <a:pt x="1" y="21"/>
                      <a:pt x="4" y="18"/>
                    </a:cubicBezTo>
                    <a:cubicBezTo>
                      <a:pt x="6" y="15"/>
                      <a:pt x="8" y="13"/>
                      <a:pt x="8" y="12"/>
                    </a:cubicBezTo>
                    <a:cubicBezTo>
                      <a:pt x="8" y="12"/>
                      <a:pt x="7" y="11"/>
                      <a:pt x="5" y="10"/>
                    </a:cubicBezTo>
                    <a:cubicBezTo>
                      <a:pt x="2" y="8"/>
                      <a:pt x="2" y="8"/>
                      <a:pt x="2" y="8"/>
                    </a:cubicBezTo>
                    <a:cubicBezTo>
                      <a:pt x="2" y="5"/>
                      <a:pt x="2" y="5"/>
                      <a:pt x="2" y="5"/>
                    </a:cubicBezTo>
                    <a:cubicBezTo>
                      <a:pt x="3" y="5"/>
                      <a:pt x="4" y="4"/>
                      <a:pt x="4" y="4"/>
                    </a:cubicBezTo>
                    <a:cubicBezTo>
                      <a:pt x="5" y="4"/>
                      <a:pt x="7" y="6"/>
                      <a:pt x="12" y="9"/>
                    </a:cubicBezTo>
                    <a:cubicBezTo>
                      <a:pt x="13" y="8"/>
                      <a:pt x="13" y="6"/>
                      <a:pt x="14" y="4"/>
                    </a:cubicBezTo>
                    <a:cubicBezTo>
                      <a:pt x="15" y="2"/>
                      <a:pt x="15" y="1"/>
                      <a:pt x="16" y="0"/>
                    </a:cubicBezTo>
                    <a:cubicBezTo>
                      <a:pt x="17" y="0"/>
                      <a:pt x="17" y="0"/>
                      <a:pt x="17" y="0"/>
                    </a:cubicBezTo>
                    <a:cubicBezTo>
                      <a:pt x="18" y="0"/>
                      <a:pt x="19" y="1"/>
                      <a:pt x="19" y="3"/>
                    </a:cubicBezTo>
                    <a:cubicBezTo>
                      <a:pt x="19" y="4"/>
                      <a:pt x="19" y="5"/>
                      <a:pt x="20" y="5"/>
                    </a:cubicBezTo>
                    <a:cubicBezTo>
                      <a:pt x="23" y="3"/>
                      <a:pt x="25" y="1"/>
                      <a:pt x="26" y="1"/>
                    </a:cubicBezTo>
                    <a:cubicBezTo>
                      <a:pt x="27" y="1"/>
                      <a:pt x="28" y="2"/>
                      <a:pt x="29" y="3"/>
                    </a:cubicBezTo>
                    <a:lnTo>
                      <a:pt x="2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 name="Group 1"/>
            <p:cNvGrpSpPr/>
            <p:nvPr/>
          </p:nvGrpSpPr>
          <p:grpSpPr>
            <a:xfrm>
              <a:off x="8676872" y="1378763"/>
              <a:ext cx="1426420" cy="768840"/>
              <a:chOff x="8807775" y="1449320"/>
              <a:chExt cx="1164614" cy="627726"/>
            </a:xfrm>
          </p:grpSpPr>
          <p:sp>
            <p:nvSpPr>
              <p:cNvPr id="141" name="Freeform 138"/>
              <p:cNvSpPr>
                <a:spLocks noEditPoints="1"/>
              </p:cNvSpPr>
              <p:nvPr/>
            </p:nvSpPr>
            <p:spPr bwMode="auto">
              <a:xfrm>
                <a:off x="8807775" y="1454743"/>
                <a:ext cx="176251" cy="227771"/>
              </a:xfrm>
              <a:custGeom>
                <a:avLst/>
                <a:gdLst>
                  <a:gd name="T0" fmla="*/ 55 w 55"/>
                  <a:gd name="T1" fmla="*/ 10 h 71"/>
                  <a:gd name="T2" fmla="*/ 50 w 55"/>
                  <a:gd name="T3" fmla="*/ 22 h 71"/>
                  <a:gd name="T4" fmla="*/ 39 w 55"/>
                  <a:gd name="T5" fmla="*/ 30 h 71"/>
                  <a:gd name="T6" fmla="*/ 29 w 55"/>
                  <a:gd name="T7" fmla="*/ 35 h 71"/>
                  <a:gd name="T8" fmla="*/ 27 w 55"/>
                  <a:gd name="T9" fmla="*/ 35 h 71"/>
                  <a:gd name="T10" fmla="*/ 20 w 55"/>
                  <a:gd name="T11" fmla="*/ 40 h 71"/>
                  <a:gd name="T12" fmla="*/ 19 w 55"/>
                  <a:gd name="T13" fmla="*/ 43 h 71"/>
                  <a:gd name="T14" fmla="*/ 11 w 55"/>
                  <a:gd name="T15" fmla="*/ 55 h 71"/>
                  <a:gd name="T16" fmla="*/ 9 w 55"/>
                  <a:gd name="T17" fmla="*/ 52 h 71"/>
                  <a:gd name="T18" fmla="*/ 10 w 55"/>
                  <a:gd name="T19" fmla="*/ 47 h 71"/>
                  <a:gd name="T20" fmla="*/ 12 w 55"/>
                  <a:gd name="T21" fmla="*/ 42 h 71"/>
                  <a:gd name="T22" fmla="*/ 17 w 55"/>
                  <a:gd name="T23" fmla="*/ 35 h 71"/>
                  <a:gd name="T24" fmla="*/ 26 w 55"/>
                  <a:gd name="T25" fmla="*/ 31 h 71"/>
                  <a:gd name="T26" fmla="*/ 51 w 55"/>
                  <a:gd name="T27" fmla="*/ 10 h 71"/>
                  <a:gd name="T28" fmla="*/ 45 w 55"/>
                  <a:gd name="T29" fmla="*/ 5 h 71"/>
                  <a:gd name="T30" fmla="*/ 23 w 55"/>
                  <a:gd name="T31" fmla="*/ 8 h 71"/>
                  <a:gd name="T32" fmla="*/ 3 w 55"/>
                  <a:gd name="T33" fmla="*/ 16 h 71"/>
                  <a:gd name="T34" fmla="*/ 1 w 55"/>
                  <a:gd name="T35" fmla="*/ 16 h 71"/>
                  <a:gd name="T36" fmla="*/ 0 w 55"/>
                  <a:gd name="T37" fmla="*/ 14 h 71"/>
                  <a:gd name="T38" fmla="*/ 0 w 55"/>
                  <a:gd name="T39" fmla="*/ 15 h 71"/>
                  <a:gd name="T40" fmla="*/ 12 w 55"/>
                  <a:gd name="T41" fmla="*/ 8 h 71"/>
                  <a:gd name="T42" fmla="*/ 26 w 55"/>
                  <a:gd name="T43" fmla="*/ 3 h 71"/>
                  <a:gd name="T44" fmla="*/ 37 w 55"/>
                  <a:gd name="T45" fmla="*/ 1 h 71"/>
                  <a:gd name="T46" fmla="*/ 43 w 55"/>
                  <a:gd name="T47" fmla="*/ 0 h 71"/>
                  <a:gd name="T48" fmla="*/ 55 w 55"/>
                  <a:gd name="T49" fmla="*/ 10 h 71"/>
                  <a:gd name="T50" fmla="*/ 13 w 55"/>
                  <a:gd name="T51" fmla="*/ 67 h 71"/>
                  <a:gd name="T52" fmla="*/ 3 w 55"/>
                  <a:gd name="T53" fmla="*/ 71 h 71"/>
                  <a:gd name="T54" fmla="*/ 1 w 55"/>
                  <a:gd name="T55" fmla="*/ 68 h 71"/>
                  <a:gd name="T56" fmla="*/ 2 w 55"/>
                  <a:gd name="T57" fmla="*/ 65 h 71"/>
                  <a:gd name="T58" fmla="*/ 4 w 55"/>
                  <a:gd name="T59" fmla="*/ 64 h 71"/>
                  <a:gd name="T60" fmla="*/ 6 w 55"/>
                  <a:gd name="T61" fmla="*/ 64 h 71"/>
                  <a:gd name="T62" fmla="*/ 7 w 55"/>
                  <a:gd name="T63" fmla="*/ 65 h 71"/>
                  <a:gd name="T64" fmla="*/ 12 w 55"/>
                  <a:gd name="T65" fmla="*/ 63 h 71"/>
                  <a:gd name="T66" fmla="*/ 13 w 55"/>
                  <a:gd name="T67" fmla="*/ 6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71">
                    <a:moveTo>
                      <a:pt x="55" y="10"/>
                    </a:moveTo>
                    <a:cubicBezTo>
                      <a:pt x="55" y="14"/>
                      <a:pt x="54" y="18"/>
                      <a:pt x="50" y="22"/>
                    </a:cubicBezTo>
                    <a:cubicBezTo>
                      <a:pt x="48" y="25"/>
                      <a:pt x="44" y="27"/>
                      <a:pt x="39" y="30"/>
                    </a:cubicBezTo>
                    <a:cubicBezTo>
                      <a:pt x="38" y="31"/>
                      <a:pt x="34" y="32"/>
                      <a:pt x="29" y="35"/>
                    </a:cubicBezTo>
                    <a:cubicBezTo>
                      <a:pt x="27" y="35"/>
                      <a:pt x="27" y="35"/>
                      <a:pt x="27" y="35"/>
                    </a:cubicBezTo>
                    <a:cubicBezTo>
                      <a:pt x="24" y="37"/>
                      <a:pt x="21" y="39"/>
                      <a:pt x="20" y="40"/>
                    </a:cubicBezTo>
                    <a:cubicBezTo>
                      <a:pt x="20" y="41"/>
                      <a:pt x="19" y="42"/>
                      <a:pt x="19" y="43"/>
                    </a:cubicBezTo>
                    <a:cubicBezTo>
                      <a:pt x="16" y="49"/>
                      <a:pt x="13" y="53"/>
                      <a:pt x="11" y="55"/>
                    </a:cubicBezTo>
                    <a:cubicBezTo>
                      <a:pt x="10" y="54"/>
                      <a:pt x="9" y="53"/>
                      <a:pt x="9" y="52"/>
                    </a:cubicBezTo>
                    <a:cubicBezTo>
                      <a:pt x="9" y="51"/>
                      <a:pt x="9" y="49"/>
                      <a:pt x="10" y="47"/>
                    </a:cubicBezTo>
                    <a:cubicBezTo>
                      <a:pt x="11" y="45"/>
                      <a:pt x="11" y="43"/>
                      <a:pt x="12" y="42"/>
                    </a:cubicBezTo>
                    <a:cubicBezTo>
                      <a:pt x="13" y="40"/>
                      <a:pt x="15" y="37"/>
                      <a:pt x="17" y="35"/>
                    </a:cubicBezTo>
                    <a:cubicBezTo>
                      <a:pt x="18" y="35"/>
                      <a:pt x="21" y="34"/>
                      <a:pt x="26" y="31"/>
                    </a:cubicBezTo>
                    <a:cubicBezTo>
                      <a:pt x="42" y="24"/>
                      <a:pt x="51" y="17"/>
                      <a:pt x="51" y="10"/>
                    </a:cubicBezTo>
                    <a:cubicBezTo>
                      <a:pt x="51" y="7"/>
                      <a:pt x="49" y="5"/>
                      <a:pt x="45" y="5"/>
                    </a:cubicBezTo>
                    <a:cubicBezTo>
                      <a:pt x="39" y="5"/>
                      <a:pt x="31" y="6"/>
                      <a:pt x="23" y="8"/>
                    </a:cubicBezTo>
                    <a:cubicBezTo>
                      <a:pt x="13" y="11"/>
                      <a:pt x="7" y="13"/>
                      <a:pt x="3" y="16"/>
                    </a:cubicBezTo>
                    <a:cubicBezTo>
                      <a:pt x="1" y="16"/>
                      <a:pt x="1" y="16"/>
                      <a:pt x="1" y="16"/>
                    </a:cubicBezTo>
                    <a:cubicBezTo>
                      <a:pt x="1" y="15"/>
                      <a:pt x="0" y="14"/>
                      <a:pt x="0" y="14"/>
                    </a:cubicBezTo>
                    <a:cubicBezTo>
                      <a:pt x="0" y="14"/>
                      <a:pt x="0" y="14"/>
                      <a:pt x="0" y="15"/>
                    </a:cubicBezTo>
                    <a:cubicBezTo>
                      <a:pt x="0" y="13"/>
                      <a:pt x="4" y="10"/>
                      <a:pt x="12" y="8"/>
                    </a:cubicBezTo>
                    <a:cubicBezTo>
                      <a:pt x="18" y="5"/>
                      <a:pt x="22" y="4"/>
                      <a:pt x="26" y="3"/>
                    </a:cubicBezTo>
                    <a:cubicBezTo>
                      <a:pt x="30" y="3"/>
                      <a:pt x="33" y="2"/>
                      <a:pt x="37" y="1"/>
                    </a:cubicBezTo>
                    <a:cubicBezTo>
                      <a:pt x="41" y="1"/>
                      <a:pt x="43" y="0"/>
                      <a:pt x="43" y="0"/>
                    </a:cubicBezTo>
                    <a:cubicBezTo>
                      <a:pt x="51" y="0"/>
                      <a:pt x="55" y="3"/>
                      <a:pt x="55" y="10"/>
                    </a:cubicBezTo>
                    <a:close/>
                    <a:moveTo>
                      <a:pt x="13" y="67"/>
                    </a:moveTo>
                    <a:cubicBezTo>
                      <a:pt x="11" y="68"/>
                      <a:pt x="8" y="69"/>
                      <a:pt x="3" y="71"/>
                    </a:cubicBezTo>
                    <a:cubicBezTo>
                      <a:pt x="2" y="70"/>
                      <a:pt x="1" y="69"/>
                      <a:pt x="1" y="68"/>
                    </a:cubicBezTo>
                    <a:cubicBezTo>
                      <a:pt x="1" y="67"/>
                      <a:pt x="2" y="66"/>
                      <a:pt x="2" y="65"/>
                    </a:cubicBezTo>
                    <a:cubicBezTo>
                      <a:pt x="3" y="64"/>
                      <a:pt x="3" y="64"/>
                      <a:pt x="4" y="64"/>
                    </a:cubicBezTo>
                    <a:cubicBezTo>
                      <a:pt x="4" y="64"/>
                      <a:pt x="5" y="64"/>
                      <a:pt x="6" y="64"/>
                    </a:cubicBezTo>
                    <a:cubicBezTo>
                      <a:pt x="7" y="65"/>
                      <a:pt x="7" y="65"/>
                      <a:pt x="7" y="65"/>
                    </a:cubicBezTo>
                    <a:cubicBezTo>
                      <a:pt x="8" y="65"/>
                      <a:pt x="10" y="64"/>
                      <a:pt x="12" y="63"/>
                    </a:cubicBezTo>
                    <a:cubicBezTo>
                      <a:pt x="13" y="64"/>
                      <a:pt x="13" y="66"/>
                      <a:pt x="13" y="6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139"/>
              <p:cNvSpPr>
                <a:spLocks noEditPoints="1"/>
              </p:cNvSpPr>
              <p:nvPr/>
            </p:nvSpPr>
            <p:spPr bwMode="auto">
              <a:xfrm>
                <a:off x="9009785" y="1449320"/>
                <a:ext cx="58299" cy="223704"/>
              </a:xfrm>
              <a:custGeom>
                <a:avLst/>
                <a:gdLst>
                  <a:gd name="T0" fmla="*/ 7 w 18"/>
                  <a:gd name="T1" fmla="*/ 65 h 70"/>
                  <a:gd name="T2" fmla="*/ 5 w 18"/>
                  <a:gd name="T3" fmla="*/ 70 h 70"/>
                  <a:gd name="T4" fmla="*/ 2 w 18"/>
                  <a:gd name="T5" fmla="*/ 69 h 70"/>
                  <a:gd name="T6" fmla="*/ 0 w 18"/>
                  <a:gd name="T7" fmla="*/ 67 h 70"/>
                  <a:gd name="T8" fmla="*/ 3 w 18"/>
                  <a:gd name="T9" fmla="*/ 64 h 70"/>
                  <a:gd name="T10" fmla="*/ 7 w 18"/>
                  <a:gd name="T11" fmla="*/ 65 h 70"/>
                  <a:gd name="T12" fmla="*/ 18 w 18"/>
                  <a:gd name="T13" fmla="*/ 2 h 70"/>
                  <a:gd name="T14" fmla="*/ 16 w 18"/>
                  <a:gd name="T15" fmla="*/ 12 h 70"/>
                  <a:gd name="T16" fmla="*/ 13 w 18"/>
                  <a:gd name="T17" fmla="*/ 28 h 70"/>
                  <a:gd name="T18" fmla="*/ 10 w 18"/>
                  <a:gd name="T19" fmla="*/ 34 h 70"/>
                  <a:gd name="T20" fmla="*/ 7 w 18"/>
                  <a:gd name="T21" fmla="*/ 55 h 70"/>
                  <a:gd name="T22" fmla="*/ 6 w 18"/>
                  <a:gd name="T23" fmla="*/ 56 h 70"/>
                  <a:gd name="T24" fmla="*/ 4 w 18"/>
                  <a:gd name="T25" fmla="*/ 53 h 70"/>
                  <a:gd name="T26" fmla="*/ 3 w 18"/>
                  <a:gd name="T27" fmla="*/ 50 h 70"/>
                  <a:gd name="T28" fmla="*/ 6 w 18"/>
                  <a:gd name="T29" fmla="*/ 39 h 70"/>
                  <a:gd name="T30" fmla="*/ 6 w 18"/>
                  <a:gd name="T31" fmla="*/ 36 h 70"/>
                  <a:gd name="T32" fmla="*/ 7 w 18"/>
                  <a:gd name="T33" fmla="*/ 34 h 70"/>
                  <a:gd name="T34" fmla="*/ 8 w 18"/>
                  <a:gd name="T35" fmla="*/ 31 h 70"/>
                  <a:gd name="T36" fmla="*/ 10 w 18"/>
                  <a:gd name="T37" fmla="*/ 22 h 70"/>
                  <a:gd name="T38" fmla="*/ 13 w 18"/>
                  <a:gd name="T39" fmla="*/ 5 h 70"/>
                  <a:gd name="T40" fmla="*/ 14 w 18"/>
                  <a:gd name="T41" fmla="*/ 2 h 70"/>
                  <a:gd name="T42" fmla="*/ 16 w 18"/>
                  <a:gd name="T43" fmla="*/ 0 h 70"/>
                  <a:gd name="T44" fmla="*/ 18 w 18"/>
                  <a:gd name="T45"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70">
                    <a:moveTo>
                      <a:pt x="7" y="65"/>
                    </a:moveTo>
                    <a:cubicBezTo>
                      <a:pt x="6" y="67"/>
                      <a:pt x="6" y="68"/>
                      <a:pt x="5" y="70"/>
                    </a:cubicBezTo>
                    <a:cubicBezTo>
                      <a:pt x="3" y="70"/>
                      <a:pt x="2" y="69"/>
                      <a:pt x="2" y="69"/>
                    </a:cubicBezTo>
                    <a:cubicBezTo>
                      <a:pt x="1" y="69"/>
                      <a:pt x="1" y="68"/>
                      <a:pt x="0" y="67"/>
                    </a:cubicBezTo>
                    <a:cubicBezTo>
                      <a:pt x="2" y="65"/>
                      <a:pt x="3" y="64"/>
                      <a:pt x="3" y="64"/>
                    </a:cubicBezTo>
                    <a:cubicBezTo>
                      <a:pt x="4" y="64"/>
                      <a:pt x="5" y="64"/>
                      <a:pt x="7" y="65"/>
                    </a:cubicBezTo>
                    <a:close/>
                    <a:moveTo>
                      <a:pt x="18" y="2"/>
                    </a:moveTo>
                    <a:cubicBezTo>
                      <a:pt x="18" y="3"/>
                      <a:pt x="18" y="6"/>
                      <a:pt x="16" y="12"/>
                    </a:cubicBezTo>
                    <a:cubicBezTo>
                      <a:pt x="16" y="15"/>
                      <a:pt x="15" y="20"/>
                      <a:pt x="13" y="28"/>
                    </a:cubicBezTo>
                    <a:cubicBezTo>
                      <a:pt x="12" y="29"/>
                      <a:pt x="11" y="32"/>
                      <a:pt x="10" y="34"/>
                    </a:cubicBezTo>
                    <a:cubicBezTo>
                      <a:pt x="7" y="55"/>
                      <a:pt x="7" y="55"/>
                      <a:pt x="7" y="55"/>
                    </a:cubicBezTo>
                    <a:cubicBezTo>
                      <a:pt x="7" y="56"/>
                      <a:pt x="7" y="56"/>
                      <a:pt x="6" y="56"/>
                    </a:cubicBezTo>
                    <a:cubicBezTo>
                      <a:pt x="5" y="56"/>
                      <a:pt x="5" y="55"/>
                      <a:pt x="4" y="53"/>
                    </a:cubicBezTo>
                    <a:cubicBezTo>
                      <a:pt x="3" y="52"/>
                      <a:pt x="3" y="51"/>
                      <a:pt x="3" y="50"/>
                    </a:cubicBezTo>
                    <a:cubicBezTo>
                      <a:pt x="3" y="49"/>
                      <a:pt x="4" y="45"/>
                      <a:pt x="6" y="39"/>
                    </a:cubicBezTo>
                    <a:cubicBezTo>
                      <a:pt x="6" y="39"/>
                      <a:pt x="6" y="38"/>
                      <a:pt x="6" y="36"/>
                    </a:cubicBezTo>
                    <a:cubicBezTo>
                      <a:pt x="6" y="35"/>
                      <a:pt x="7" y="35"/>
                      <a:pt x="7" y="34"/>
                    </a:cubicBezTo>
                    <a:cubicBezTo>
                      <a:pt x="8" y="32"/>
                      <a:pt x="8" y="31"/>
                      <a:pt x="8" y="31"/>
                    </a:cubicBezTo>
                    <a:cubicBezTo>
                      <a:pt x="10" y="22"/>
                      <a:pt x="10" y="22"/>
                      <a:pt x="10" y="22"/>
                    </a:cubicBezTo>
                    <a:cubicBezTo>
                      <a:pt x="11" y="17"/>
                      <a:pt x="12" y="11"/>
                      <a:pt x="13" y="5"/>
                    </a:cubicBezTo>
                    <a:cubicBezTo>
                      <a:pt x="13" y="5"/>
                      <a:pt x="14" y="4"/>
                      <a:pt x="14" y="2"/>
                    </a:cubicBezTo>
                    <a:cubicBezTo>
                      <a:pt x="15" y="1"/>
                      <a:pt x="15" y="1"/>
                      <a:pt x="16" y="0"/>
                    </a:cubicBezTo>
                    <a:cubicBezTo>
                      <a:pt x="18" y="1"/>
                      <a:pt x="18" y="1"/>
                      <a:pt x="18"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140"/>
              <p:cNvSpPr>
                <a:spLocks noEditPoints="1"/>
              </p:cNvSpPr>
              <p:nvPr/>
            </p:nvSpPr>
            <p:spPr bwMode="auto">
              <a:xfrm>
                <a:off x="9080286" y="1496773"/>
                <a:ext cx="211501" cy="192521"/>
              </a:xfrm>
              <a:custGeom>
                <a:avLst/>
                <a:gdLst>
                  <a:gd name="T0" fmla="*/ 66 w 66"/>
                  <a:gd name="T1" fmla="*/ 23 h 60"/>
                  <a:gd name="T2" fmla="*/ 64 w 66"/>
                  <a:gd name="T3" fmla="*/ 26 h 60"/>
                  <a:gd name="T4" fmla="*/ 47 w 66"/>
                  <a:gd name="T5" fmla="*/ 28 h 60"/>
                  <a:gd name="T6" fmla="*/ 51 w 66"/>
                  <a:gd name="T7" fmla="*/ 39 h 60"/>
                  <a:gd name="T8" fmla="*/ 61 w 66"/>
                  <a:gd name="T9" fmla="*/ 39 h 60"/>
                  <a:gd name="T10" fmla="*/ 58 w 66"/>
                  <a:gd name="T11" fmla="*/ 42 h 60"/>
                  <a:gd name="T12" fmla="*/ 55 w 66"/>
                  <a:gd name="T13" fmla="*/ 42 h 60"/>
                  <a:gd name="T14" fmla="*/ 41 w 66"/>
                  <a:gd name="T15" fmla="*/ 45 h 60"/>
                  <a:gd name="T16" fmla="*/ 32 w 66"/>
                  <a:gd name="T17" fmla="*/ 60 h 60"/>
                  <a:gd name="T18" fmla="*/ 36 w 66"/>
                  <a:gd name="T19" fmla="*/ 45 h 60"/>
                  <a:gd name="T20" fmla="*/ 20 w 66"/>
                  <a:gd name="T21" fmla="*/ 46 h 60"/>
                  <a:gd name="T22" fmla="*/ 17 w 66"/>
                  <a:gd name="T23" fmla="*/ 54 h 60"/>
                  <a:gd name="T24" fmla="*/ 13 w 66"/>
                  <a:gd name="T25" fmla="*/ 53 h 60"/>
                  <a:gd name="T26" fmla="*/ 6 w 66"/>
                  <a:gd name="T27" fmla="*/ 44 h 60"/>
                  <a:gd name="T28" fmla="*/ 3 w 66"/>
                  <a:gd name="T29" fmla="*/ 39 h 60"/>
                  <a:gd name="T30" fmla="*/ 14 w 66"/>
                  <a:gd name="T31" fmla="*/ 41 h 60"/>
                  <a:gd name="T32" fmla="*/ 17 w 66"/>
                  <a:gd name="T33" fmla="*/ 36 h 60"/>
                  <a:gd name="T34" fmla="*/ 17 w 66"/>
                  <a:gd name="T35" fmla="*/ 28 h 60"/>
                  <a:gd name="T36" fmla="*/ 13 w 66"/>
                  <a:gd name="T37" fmla="*/ 29 h 60"/>
                  <a:gd name="T38" fmla="*/ 5 w 66"/>
                  <a:gd name="T39" fmla="*/ 25 h 60"/>
                  <a:gd name="T40" fmla="*/ 9 w 66"/>
                  <a:gd name="T41" fmla="*/ 24 h 60"/>
                  <a:gd name="T42" fmla="*/ 19 w 66"/>
                  <a:gd name="T43" fmla="*/ 24 h 60"/>
                  <a:gd name="T44" fmla="*/ 25 w 66"/>
                  <a:gd name="T45" fmla="*/ 9 h 60"/>
                  <a:gd name="T46" fmla="*/ 29 w 66"/>
                  <a:gd name="T47" fmla="*/ 11 h 60"/>
                  <a:gd name="T48" fmla="*/ 25 w 66"/>
                  <a:gd name="T49" fmla="*/ 22 h 60"/>
                  <a:gd name="T50" fmla="*/ 41 w 66"/>
                  <a:gd name="T51" fmla="*/ 24 h 60"/>
                  <a:gd name="T52" fmla="*/ 48 w 66"/>
                  <a:gd name="T53" fmla="*/ 7 h 60"/>
                  <a:gd name="T54" fmla="*/ 53 w 66"/>
                  <a:gd name="T55" fmla="*/ 0 h 60"/>
                  <a:gd name="T56" fmla="*/ 53 w 66"/>
                  <a:gd name="T57" fmla="*/ 7 h 60"/>
                  <a:gd name="T58" fmla="*/ 49 w 66"/>
                  <a:gd name="T59" fmla="*/ 16 h 60"/>
                  <a:gd name="T60" fmla="*/ 50 w 66"/>
                  <a:gd name="T61" fmla="*/ 24 h 60"/>
                  <a:gd name="T62" fmla="*/ 57 w 66"/>
                  <a:gd name="T63" fmla="*/ 23 h 60"/>
                  <a:gd name="T64" fmla="*/ 66 w 66"/>
                  <a:gd name="T65" fmla="*/ 23 h 60"/>
                  <a:gd name="T66" fmla="*/ 33 w 66"/>
                  <a:gd name="T67" fmla="*/ 29 h 60"/>
                  <a:gd name="T68" fmla="*/ 28 w 66"/>
                  <a:gd name="T69" fmla="*/ 28 h 60"/>
                  <a:gd name="T70" fmla="*/ 20 w 66"/>
                  <a:gd name="T71" fmla="*/ 39 h 60"/>
                  <a:gd name="T72" fmla="*/ 31 w 66"/>
                  <a:gd name="T73" fmla="*/ 40 h 60"/>
                  <a:gd name="T74" fmla="*/ 41 w 66"/>
                  <a:gd name="T75"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0">
                    <a:moveTo>
                      <a:pt x="66" y="23"/>
                    </a:moveTo>
                    <a:cubicBezTo>
                      <a:pt x="66" y="23"/>
                      <a:pt x="66" y="23"/>
                      <a:pt x="66" y="23"/>
                    </a:cubicBezTo>
                    <a:cubicBezTo>
                      <a:pt x="66" y="24"/>
                      <a:pt x="66" y="24"/>
                      <a:pt x="66" y="25"/>
                    </a:cubicBezTo>
                    <a:cubicBezTo>
                      <a:pt x="65" y="26"/>
                      <a:pt x="65" y="26"/>
                      <a:pt x="64" y="26"/>
                    </a:cubicBezTo>
                    <a:cubicBezTo>
                      <a:pt x="63" y="27"/>
                      <a:pt x="60" y="27"/>
                      <a:pt x="55" y="27"/>
                    </a:cubicBezTo>
                    <a:cubicBezTo>
                      <a:pt x="51" y="27"/>
                      <a:pt x="48" y="28"/>
                      <a:pt x="47" y="28"/>
                    </a:cubicBezTo>
                    <a:cubicBezTo>
                      <a:pt x="44" y="30"/>
                      <a:pt x="43" y="33"/>
                      <a:pt x="43" y="39"/>
                    </a:cubicBezTo>
                    <a:cubicBezTo>
                      <a:pt x="46" y="39"/>
                      <a:pt x="49" y="39"/>
                      <a:pt x="51" y="39"/>
                    </a:cubicBezTo>
                    <a:cubicBezTo>
                      <a:pt x="52" y="39"/>
                      <a:pt x="53" y="39"/>
                      <a:pt x="56" y="39"/>
                    </a:cubicBezTo>
                    <a:cubicBezTo>
                      <a:pt x="59" y="39"/>
                      <a:pt x="61" y="39"/>
                      <a:pt x="61" y="39"/>
                    </a:cubicBezTo>
                    <a:cubicBezTo>
                      <a:pt x="61" y="40"/>
                      <a:pt x="60" y="41"/>
                      <a:pt x="60" y="41"/>
                    </a:cubicBezTo>
                    <a:cubicBezTo>
                      <a:pt x="59" y="42"/>
                      <a:pt x="58" y="42"/>
                      <a:pt x="58" y="42"/>
                    </a:cubicBezTo>
                    <a:cubicBezTo>
                      <a:pt x="58" y="42"/>
                      <a:pt x="57" y="42"/>
                      <a:pt x="56" y="42"/>
                    </a:cubicBezTo>
                    <a:cubicBezTo>
                      <a:pt x="56" y="42"/>
                      <a:pt x="55" y="42"/>
                      <a:pt x="55" y="42"/>
                    </a:cubicBezTo>
                    <a:cubicBezTo>
                      <a:pt x="53" y="42"/>
                      <a:pt x="50" y="42"/>
                      <a:pt x="47" y="43"/>
                    </a:cubicBezTo>
                    <a:cubicBezTo>
                      <a:pt x="44" y="43"/>
                      <a:pt x="42" y="44"/>
                      <a:pt x="41" y="45"/>
                    </a:cubicBezTo>
                    <a:cubicBezTo>
                      <a:pt x="40" y="47"/>
                      <a:pt x="39" y="50"/>
                      <a:pt x="38" y="54"/>
                    </a:cubicBezTo>
                    <a:cubicBezTo>
                      <a:pt x="36" y="57"/>
                      <a:pt x="34" y="60"/>
                      <a:pt x="32" y="60"/>
                    </a:cubicBezTo>
                    <a:cubicBezTo>
                      <a:pt x="31" y="60"/>
                      <a:pt x="30" y="59"/>
                      <a:pt x="30" y="59"/>
                    </a:cubicBezTo>
                    <a:cubicBezTo>
                      <a:pt x="30" y="58"/>
                      <a:pt x="32" y="54"/>
                      <a:pt x="36" y="45"/>
                    </a:cubicBezTo>
                    <a:cubicBezTo>
                      <a:pt x="36" y="44"/>
                      <a:pt x="35" y="44"/>
                      <a:pt x="33" y="44"/>
                    </a:cubicBezTo>
                    <a:cubicBezTo>
                      <a:pt x="27" y="44"/>
                      <a:pt x="23" y="45"/>
                      <a:pt x="20" y="46"/>
                    </a:cubicBezTo>
                    <a:cubicBezTo>
                      <a:pt x="19" y="47"/>
                      <a:pt x="19" y="48"/>
                      <a:pt x="18" y="50"/>
                    </a:cubicBezTo>
                    <a:cubicBezTo>
                      <a:pt x="18" y="52"/>
                      <a:pt x="17" y="53"/>
                      <a:pt x="17" y="54"/>
                    </a:cubicBezTo>
                    <a:cubicBezTo>
                      <a:pt x="16" y="53"/>
                      <a:pt x="15" y="53"/>
                      <a:pt x="14" y="53"/>
                    </a:cubicBezTo>
                    <a:cubicBezTo>
                      <a:pt x="14" y="53"/>
                      <a:pt x="14" y="53"/>
                      <a:pt x="13" y="53"/>
                    </a:cubicBezTo>
                    <a:cubicBezTo>
                      <a:pt x="13" y="51"/>
                      <a:pt x="14" y="49"/>
                      <a:pt x="14" y="47"/>
                    </a:cubicBezTo>
                    <a:cubicBezTo>
                      <a:pt x="13" y="45"/>
                      <a:pt x="10" y="45"/>
                      <a:pt x="6" y="44"/>
                    </a:cubicBezTo>
                    <a:cubicBezTo>
                      <a:pt x="2" y="43"/>
                      <a:pt x="0" y="42"/>
                      <a:pt x="0" y="40"/>
                    </a:cubicBezTo>
                    <a:cubicBezTo>
                      <a:pt x="1" y="39"/>
                      <a:pt x="2" y="39"/>
                      <a:pt x="3" y="39"/>
                    </a:cubicBezTo>
                    <a:cubicBezTo>
                      <a:pt x="4" y="39"/>
                      <a:pt x="5" y="39"/>
                      <a:pt x="8" y="40"/>
                    </a:cubicBezTo>
                    <a:cubicBezTo>
                      <a:pt x="12" y="40"/>
                      <a:pt x="13" y="41"/>
                      <a:pt x="14" y="41"/>
                    </a:cubicBezTo>
                    <a:cubicBezTo>
                      <a:pt x="14" y="41"/>
                      <a:pt x="15" y="41"/>
                      <a:pt x="15" y="41"/>
                    </a:cubicBezTo>
                    <a:cubicBezTo>
                      <a:pt x="15" y="40"/>
                      <a:pt x="16" y="38"/>
                      <a:pt x="17" y="36"/>
                    </a:cubicBezTo>
                    <a:cubicBezTo>
                      <a:pt x="18" y="33"/>
                      <a:pt x="18" y="31"/>
                      <a:pt x="18" y="30"/>
                    </a:cubicBezTo>
                    <a:cubicBezTo>
                      <a:pt x="18" y="29"/>
                      <a:pt x="18" y="28"/>
                      <a:pt x="17" y="28"/>
                    </a:cubicBezTo>
                    <a:cubicBezTo>
                      <a:pt x="16" y="28"/>
                      <a:pt x="16" y="28"/>
                      <a:pt x="15" y="29"/>
                    </a:cubicBezTo>
                    <a:cubicBezTo>
                      <a:pt x="13" y="29"/>
                      <a:pt x="13" y="29"/>
                      <a:pt x="13" y="29"/>
                    </a:cubicBezTo>
                    <a:cubicBezTo>
                      <a:pt x="8" y="29"/>
                      <a:pt x="6" y="28"/>
                      <a:pt x="4" y="27"/>
                    </a:cubicBezTo>
                    <a:cubicBezTo>
                      <a:pt x="4" y="26"/>
                      <a:pt x="4" y="26"/>
                      <a:pt x="5" y="25"/>
                    </a:cubicBezTo>
                    <a:cubicBezTo>
                      <a:pt x="5" y="24"/>
                      <a:pt x="6" y="24"/>
                      <a:pt x="6" y="24"/>
                    </a:cubicBezTo>
                    <a:cubicBezTo>
                      <a:pt x="7" y="24"/>
                      <a:pt x="8" y="24"/>
                      <a:pt x="9" y="24"/>
                    </a:cubicBezTo>
                    <a:cubicBezTo>
                      <a:pt x="11" y="24"/>
                      <a:pt x="12" y="25"/>
                      <a:pt x="12" y="25"/>
                    </a:cubicBezTo>
                    <a:cubicBezTo>
                      <a:pt x="16" y="25"/>
                      <a:pt x="18" y="24"/>
                      <a:pt x="19" y="24"/>
                    </a:cubicBezTo>
                    <a:cubicBezTo>
                      <a:pt x="20" y="24"/>
                      <a:pt x="22" y="22"/>
                      <a:pt x="22" y="19"/>
                    </a:cubicBezTo>
                    <a:cubicBezTo>
                      <a:pt x="25" y="9"/>
                      <a:pt x="25" y="9"/>
                      <a:pt x="25" y="9"/>
                    </a:cubicBezTo>
                    <a:cubicBezTo>
                      <a:pt x="26" y="9"/>
                      <a:pt x="27" y="9"/>
                      <a:pt x="27" y="8"/>
                    </a:cubicBezTo>
                    <a:cubicBezTo>
                      <a:pt x="29" y="9"/>
                      <a:pt x="29" y="10"/>
                      <a:pt x="29" y="11"/>
                    </a:cubicBezTo>
                    <a:cubicBezTo>
                      <a:pt x="29" y="12"/>
                      <a:pt x="28" y="13"/>
                      <a:pt x="27" y="17"/>
                    </a:cubicBezTo>
                    <a:cubicBezTo>
                      <a:pt x="26" y="20"/>
                      <a:pt x="25" y="22"/>
                      <a:pt x="25" y="22"/>
                    </a:cubicBezTo>
                    <a:cubicBezTo>
                      <a:pt x="25" y="23"/>
                      <a:pt x="26" y="23"/>
                      <a:pt x="27" y="24"/>
                    </a:cubicBezTo>
                    <a:cubicBezTo>
                      <a:pt x="41" y="24"/>
                      <a:pt x="41" y="24"/>
                      <a:pt x="41" y="24"/>
                    </a:cubicBezTo>
                    <a:cubicBezTo>
                      <a:pt x="42" y="24"/>
                      <a:pt x="43" y="21"/>
                      <a:pt x="45" y="16"/>
                    </a:cubicBezTo>
                    <a:cubicBezTo>
                      <a:pt x="46" y="14"/>
                      <a:pt x="47" y="11"/>
                      <a:pt x="48" y="7"/>
                    </a:cubicBezTo>
                    <a:cubicBezTo>
                      <a:pt x="49" y="5"/>
                      <a:pt x="50" y="3"/>
                      <a:pt x="51" y="0"/>
                    </a:cubicBezTo>
                    <a:cubicBezTo>
                      <a:pt x="53" y="0"/>
                      <a:pt x="53" y="0"/>
                      <a:pt x="53" y="0"/>
                    </a:cubicBezTo>
                    <a:cubicBezTo>
                      <a:pt x="53" y="1"/>
                      <a:pt x="53" y="1"/>
                      <a:pt x="53" y="3"/>
                    </a:cubicBezTo>
                    <a:cubicBezTo>
                      <a:pt x="53" y="4"/>
                      <a:pt x="53" y="6"/>
                      <a:pt x="53" y="7"/>
                    </a:cubicBezTo>
                    <a:cubicBezTo>
                      <a:pt x="52" y="8"/>
                      <a:pt x="52" y="8"/>
                      <a:pt x="51" y="10"/>
                    </a:cubicBezTo>
                    <a:cubicBezTo>
                      <a:pt x="51" y="11"/>
                      <a:pt x="50" y="13"/>
                      <a:pt x="49" y="16"/>
                    </a:cubicBezTo>
                    <a:cubicBezTo>
                      <a:pt x="49" y="19"/>
                      <a:pt x="48" y="21"/>
                      <a:pt x="48" y="22"/>
                    </a:cubicBezTo>
                    <a:cubicBezTo>
                      <a:pt x="48" y="23"/>
                      <a:pt x="49" y="24"/>
                      <a:pt x="50" y="24"/>
                    </a:cubicBezTo>
                    <a:cubicBezTo>
                      <a:pt x="51" y="24"/>
                      <a:pt x="52" y="23"/>
                      <a:pt x="54" y="23"/>
                    </a:cubicBezTo>
                    <a:cubicBezTo>
                      <a:pt x="55" y="23"/>
                      <a:pt x="57" y="23"/>
                      <a:pt x="57" y="23"/>
                    </a:cubicBezTo>
                    <a:cubicBezTo>
                      <a:pt x="57" y="23"/>
                      <a:pt x="59" y="23"/>
                      <a:pt x="62" y="23"/>
                    </a:cubicBezTo>
                    <a:cubicBezTo>
                      <a:pt x="64" y="23"/>
                      <a:pt x="66" y="23"/>
                      <a:pt x="66" y="23"/>
                    </a:cubicBezTo>
                    <a:close/>
                    <a:moveTo>
                      <a:pt x="41" y="29"/>
                    </a:moveTo>
                    <a:cubicBezTo>
                      <a:pt x="37" y="29"/>
                      <a:pt x="34" y="29"/>
                      <a:pt x="33" y="29"/>
                    </a:cubicBezTo>
                    <a:cubicBezTo>
                      <a:pt x="32" y="29"/>
                      <a:pt x="32" y="29"/>
                      <a:pt x="30" y="29"/>
                    </a:cubicBezTo>
                    <a:cubicBezTo>
                      <a:pt x="29" y="28"/>
                      <a:pt x="29" y="28"/>
                      <a:pt x="28" y="28"/>
                    </a:cubicBezTo>
                    <a:cubicBezTo>
                      <a:pt x="26" y="28"/>
                      <a:pt x="25" y="29"/>
                      <a:pt x="23" y="30"/>
                    </a:cubicBezTo>
                    <a:cubicBezTo>
                      <a:pt x="21" y="33"/>
                      <a:pt x="20" y="36"/>
                      <a:pt x="20" y="39"/>
                    </a:cubicBezTo>
                    <a:cubicBezTo>
                      <a:pt x="20" y="40"/>
                      <a:pt x="21" y="40"/>
                      <a:pt x="21" y="40"/>
                    </a:cubicBezTo>
                    <a:cubicBezTo>
                      <a:pt x="31" y="40"/>
                      <a:pt x="31" y="40"/>
                      <a:pt x="31" y="40"/>
                    </a:cubicBezTo>
                    <a:cubicBezTo>
                      <a:pt x="35" y="40"/>
                      <a:pt x="38" y="39"/>
                      <a:pt x="39" y="38"/>
                    </a:cubicBezTo>
                    <a:lnTo>
                      <a:pt x="41"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141"/>
              <p:cNvSpPr>
                <a:spLocks/>
              </p:cNvSpPr>
              <p:nvPr/>
            </p:nvSpPr>
            <p:spPr bwMode="auto">
              <a:xfrm>
                <a:off x="9286364" y="1449320"/>
                <a:ext cx="92193" cy="92193"/>
              </a:xfrm>
              <a:custGeom>
                <a:avLst/>
                <a:gdLst>
                  <a:gd name="T0" fmla="*/ 29 w 29"/>
                  <a:gd name="T1" fmla="*/ 5 h 29"/>
                  <a:gd name="T2" fmla="*/ 24 w 29"/>
                  <a:gd name="T3" fmla="*/ 9 h 29"/>
                  <a:gd name="T4" fmla="*/ 18 w 29"/>
                  <a:gd name="T5" fmla="*/ 13 h 29"/>
                  <a:gd name="T6" fmla="*/ 27 w 29"/>
                  <a:gd name="T7" fmla="*/ 20 h 29"/>
                  <a:gd name="T8" fmla="*/ 25 w 29"/>
                  <a:gd name="T9" fmla="*/ 22 h 29"/>
                  <a:gd name="T10" fmla="*/ 21 w 29"/>
                  <a:gd name="T11" fmla="*/ 21 h 29"/>
                  <a:gd name="T12" fmla="*/ 18 w 29"/>
                  <a:gd name="T13" fmla="*/ 19 h 29"/>
                  <a:gd name="T14" fmla="*/ 16 w 29"/>
                  <a:gd name="T15" fmla="*/ 22 h 29"/>
                  <a:gd name="T16" fmla="*/ 16 w 29"/>
                  <a:gd name="T17" fmla="*/ 24 h 29"/>
                  <a:gd name="T18" fmla="*/ 14 w 29"/>
                  <a:gd name="T19" fmla="*/ 29 h 29"/>
                  <a:gd name="T20" fmla="*/ 12 w 29"/>
                  <a:gd name="T21" fmla="*/ 25 h 29"/>
                  <a:gd name="T22" fmla="*/ 11 w 29"/>
                  <a:gd name="T23" fmla="*/ 20 h 29"/>
                  <a:gd name="T24" fmla="*/ 11 w 29"/>
                  <a:gd name="T25" fmla="*/ 20 h 29"/>
                  <a:gd name="T26" fmla="*/ 11 w 29"/>
                  <a:gd name="T27" fmla="*/ 20 h 29"/>
                  <a:gd name="T28" fmla="*/ 10 w 29"/>
                  <a:gd name="T29" fmla="*/ 20 h 29"/>
                  <a:gd name="T30" fmla="*/ 7 w 29"/>
                  <a:gd name="T31" fmla="*/ 22 h 29"/>
                  <a:gd name="T32" fmla="*/ 4 w 29"/>
                  <a:gd name="T33" fmla="*/ 26 h 29"/>
                  <a:gd name="T34" fmla="*/ 3 w 29"/>
                  <a:gd name="T35" fmla="*/ 27 h 29"/>
                  <a:gd name="T36" fmla="*/ 1 w 29"/>
                  <a:gd name="T37" fmla="*/ 26 h 29"/>
                  <a:gd name="T38" fmla="*/ 0 w 29"/>
                  <a:gd name="T39" fmla="*/ 24 h 29"/>
                  <a:gd name="T40" fmla="*/ 4 w 29"/>
                  <a:gd name="T41" fmla="*/ 19 h 29"/>
                  <a:gd name="T42" fmla="*/ 8 w 29"/>
                  <a:gd name="T43" fmla="*/ 13 h 29"/>
                  <a:gd name="T44" fmla="*/ 6 w 29"/>
                  <a:gd name="T45" fmla="*/ 11 h 29"/>
                  <a:gd name="T46" fmla="*/ 3 w 29"/>
                  <a:gd name="T47" fmla="*/ 9 h 29"/>
                  <a:gd name="T48" fmla="*/ 3 w 29"/>
                  <a:gd name="T49" fmla="*/ 6 h 29"/>
                  <a:gd name="T50" fmla="*/ 4 w 29"/>
                  <a:gd name="T51" fmla="*/ 5 h 29"/>
                  <a:gd name="T52" fmla="*/ 12 w 29"/>
                  <a:gd name="T53" fmla="*/ 10 h 29"/>
                  <a:gd name="T54" fmla="*/ 14 w 29"/>
                  <a:gd name="T55" fmla="*/ 5 h 29"/>
                  <a:gd name="T56" fmla="*/ 16 w 29"/>
                  <a:gd name="T57" fmla="*/ 0 h 29"/>
                  <a:gd name="T58" fmla="*/ 18 w 29"/>
                  <a:gd name="T59" fmla="*/ 0 h 29"/>
                  <a:gd name="T60" fmla="*/ 19 w 29"/>
                  <a:gd name="T61" fmla="*/ 4 h 29"/>
                  <a:gd name="T62" fmla="*/ 20 w 29"/>
                  <a:gd name="T63" fmla="*/ 6 h 29"/>
                  <a:gd name="T64" fmla="*/ 27 w 29"/>
                  <a:gd name="T65" fmla="*/ 2 h 29"/>
                  <a:gd name="T66" fmla="*/ 29 w 29"/>
                  <a:gd name="T67" fmla="*/ 4 h 29"/>
                  <a:gd name="T68" fmla="*/ 29 w 29"/>
                  <a:gd name="T69"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 h="29">
                    <a:moveTo>
                      <a:pt x="29" y="5"/>
                    </a:moveTo>
                    <a:cubicBezTo>
                      <a:pt x="28" y="6"/>
                      <a:pt x="27" y="7"/>
                      <a:pt x="24" y="9"/>
                    </a:cubicBezTo>
                    <a:cubicBezTo>
                      <a:pt x="22" y="10"/>
                      <a:pt x="21" y="11"/>
                      <a:pt x="18" y="13"/>
                    </a:cubicBezTo>
                    <a:cubicBezTo>
                      <a:pt x="20" y="15"/>
                      <a:pt x="23" y="17"/>
                      <a:pt x="27" y="20"/>
                    </a:cubicBezTo>
                    <a:cubicBezTo>
                      <a:pt x="26" y="22"/>
                      <a:pt x="25" y="22"/>
                      <a:pt x="25" y="22"/>
                    </a:cubicBezTo>
                    <a:cubicBezTo>
                      <a:pt x="24" y="22"/>
                      <a:pt x="23" y="22"/>
                      <a:pt x="21" y="21"/>
                    </a:cubicBezTo>
                    <a:cubicBezTo>
                      <a:pt x="19" y="20"/>
                      <a:pt x="18" y="19"/>
                      <a:pt x="18" y="19"/>
                    </a:cubicBezTo>
                    <a:cubicBezTo>
                      <a:pt x="17" y="19"/>
                      <a:pt x="16" y="20"/>
                      <a:pt x="16" y="22"/>
                    </a:cubicBezTo>
                    <a:cubicBezTo>
                      <a:pt x="16" y="22"/>
                      <a:pt x="16" y="23"/>
                      <a:pt x="16" y="24"/>
                    </a:cubicBezTo>
                    <a:cubicBezTo>
                      <a:pt x="16" y="25"/>
                      <a:pt x="15" y="27"/>
                      <a:pt x="14" y="29"/>
                    </a:cubicBezTo>
                    <a:cubicBezTo>
                      <a:pt x="13" y="28"/>
                      <a:pt x="12" y="27"/>
                      <a:pt x="12" y="25"/>
                    </a:cubicBezTo>
                    <a:cubicBezTo>
                      <a:pt x="12" y="24"/>
                      <a:pt x="11" y="22"/>
                      <a:pt x="11" y="20"/>
                    </a:cubicBezTo>
                    <a:cubicBezTo>
                      <a:pt x="11" y="20"/>
                      <a:pt x="11" y="20"/>
                      <a:pt x="11" y="20"/>
                    </a:cubicBezTo>
                    <a:cubicBezTo>
                      <a:pt x="11" y="20"/>
                      <a:pt x="11" y="20"/>
                      <a:pt x="11" y="20"/>
                    </a:cubicBezTo>
                    <a:cubicBezTo>
                      <a:pt x="10" y="20"/>
                      <a:pt x="10" y="20"/>
                      <a:pt x="10" y="20"/>
                    </a:cubicBezTo>
                    <a:cubicBezTo>
                      <a:pt x="8" y="20"/>
                      <a:pt x="7" y="21"/>
                      <a:pt x="7" y="22"/>
                    </a:cubicBezTo>
                    <a:cubicBezTo>
                      <a:pt x="6" y="23"/>
                      <a:pt x="6" y="24"/>
                      <a:pt x="4" y="26"/>
                    </a:cubicBezTo>
                    <a:cubicBezTo>
                      <a:pt x="4" y="26"/>
                      <a:pt x="3" y="27"/>
                      <a:pt x="3" y="27"/>
                    </a:cubicBezTo>
                    <a:cubicBezTo>
                      <a:pt x="2" y="27"/>
                      <a:pt x="2" y="26"/>
                      <a:pt x="1" y="26"/>
                    </a:cubicBezTo>
                    <a:cubicBezTo>
                      <a:pt x="1" y="25"/>
                      <a:pt x="0" y="24"/>
                      <a:pt x="0" y="24"/>
                    </a:cubicBezTo>
                    <a:cubicBezTo>
                      <a:pt x="0" y="23"/>
                      <a:pt x="2" y="22"/>
                      <a:pt x="4" y="19"/>
                    </a:cubicBezTo>
                    <a:cubicBezTo>
                      <a:pt x="7" y="16"/>
                      <a:pt x="8" y="14"/>
                      <a:pt x="8" y="13"/>
                    </a:cubicBezTo>
                    <a:cubicBezTo>
                      <a:pt x="8" y="13"/>
                      <a:pt x="7" y="12"/>
                      <a:pt x="6" y="11"/>
                    </a:cubicBezTo>
                    <a:cubicBezTo>
                      <a:pt x="3" y="9"/>
                      <a:pt x="3" y="9"/>
                      <a:pt x="3" y="9"/>
                    </a:cubicBezTo>
                    <a:cubicBezTo>
                      <a:pt x="3" y="6"/>
                      <a:pt x="3" y="6"/>
                      <a:pt x="3" y="6"/>
                    </a:cubicBezTo>
                    <a:cubicBezTo>
                      <a:pt x="3" y="6"/>
                      <a:pt x="4" y="5"/>
                      <a:pt x="4" y="5"/>
                    </a:cubicBezTo>
                    <a:cubicBezTo>
                      <a:pt x="5" y="5"/>
                      <a:pt x="8" y="7"/>
                      <a:pt x="12" y="10"/>
                    </a:cubicBezTo>
                    <a:cubicBezTo>
                      <a:pt x="13" y="9"/>
                      <a:pt x="14" y="7"/>
                      <a:pt x="14" y="5"/>
                    </a:cubicBezTo>
                    <a:cubicBezTo>
                      <a:pt x="15" y="3"/>
                      <a:pt x="16" y="1"/>
                      <a:pt x="16" y="0"/>
                    </a:cubicBezTo>
                    <a:cubicBezTo>
                      <a:pt x="18" y="0"/>
                      <a:pt x="18" y="0"/>
                      <a:pt x="18" y="0"/>
                    </a:cubicBezTo>
                    <a:cubicBezTo>
                      <a:pt x="19" y="1"/>
                      <a:pt x="19" y="2"/>
                      <a:pt x="19" y="4"/>
                    </a:cubicBezTo>
                    <a:cubicBezTo>
                      <a:pt x="19" y="5"/>
                      <a:pt x="19" y="6"/>
                      <a:pt x="20" y="6"/>
                    </a:cubicBezTo>
                    <a:cubicBezTo>
                      <a:pt x="23" y="4"/>
                      <a:pt x="26" y="2"/>
                      <a:pt x="27" y="2"/>
                    </a:cubicBezTo>
                    <a:cubicBezTo>
                      <a:pt x="27" y="2"/>
                      <a:pt x="28" y="3"/>
                      <a:pt x="29" y="4"/>
                    </a:cubicBezTo>
                    <a:lnTo>
                      <a:pt x="2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142"/>
              <p:cNvSpPr>
                <a:spLocks/>
              </p:cNvSpPr>
              <p:nvPr/>
            </p:nvSpPr>
            <p:spPr bwMode="auto">
              <a:xfrm>
                <a:off x="9491087" y="1489993"/>
                <a:ext cx="286070" cy="183031"/>
              </a:xfrm>
              <a:custGeom>
                <a:avLst/>
                <a:gdLst>
                  <a:gd name="T0" fmla="*/ 89 w 89"/>
                  <a:gd name="T1" fmla="*/ 4 h 57"/>
                  <a:gd name="T2" fmla="*/ 49 w 89"/>
                  <a:gd name="T3" fmla="*/ 6 h 57"/>
                  <a:gd name="T4" fmla="*/ 41 w 89"/>
                  <a:gd name="T5" fmla="*/ 9 h 57"/>
                  <a:gd name="T6" fmla="*/ 39 w 89"/>
                  <a:gd name="T7" fmla="*/ 17 h 57"/>
                  <a:gd name="T8" fmla="*/ 36 w 89"/>
                  <a:gd name="T9" fmla="*/ 35 h 57"/>
                  <a:gd name="T10" fmla="*/ 35 w 89"/>
                  <a:gd name="T11" fmla="*/ 48 h 57"/>
                  <a:gd name="T12" fmla="*/ 34 w 89"/>
                  <a:gd name="T13" fmla="*/ 54 h 57"/>
                  <a:gd name="T14" fmla="*/ 32 w 89"/>
                  <a:gd name="T15" fmla="*/ 57 h 57"/>
                  <a:gd name="T16" fmla="*/ 29 w 89"/>
                  <a:gd name="T17" fmla="*/ 57 h 57"/>
                  <a:gd name="T18" fmla="*/ 31 w 89"/>
                  <a:gd name="T19" fmla="*/ 45 h 57"/>
                  <a:gd name="T20" fmla="*/ 33 w 89"/>
                  <a:gd name="T21" fmla="*/ 26 h 57"/>
                  <a:gd name="T22" fmla="*/ 36 w 89"/>
                  <a:gd name="T23" fmla="*/ 8 h 57"/>
                  <a:gd name="T24" fmla="*/ 32 w 89"/>
                  <a:gd name="T25" fmla="*/ 8 h 57"/>
                  <a:gd name="T26" fmla="*/ 9 w 89"/>
                  <a:gd name="T27" fmla="*/ 9 h 57"/>
                  <a:gd name="T28" fmla="*/ 6 w 89"/>
                  <a:gd name="T29" fmla="*/ 10 h 57"/>
                  <a:gd name="T30" fmla="*/ 2 w 89"/>
                  <a:gd name="T31" fmla="*/ 11 h 57"/>
                  <a:gd name="T32" fmla="*/ 0 w 89"/>
                  <a:gd name="T33" fmla="*/ 9 h 57"/>
                  <a:gd name="T34" fmla="*/ 0 w 89"/>
                  <a:gd name="T35" fmla="*/ 7 h 57"/>
                  <a:gd name="T36" fmla="*/ 2 w 89"/>
                  <a:gd name="T37" fmla="*/ 6 h 57"/>
                  <a:gd name="T38" fmla="*/ 14 w 89"/>
                  <a:gd name="T39" fmla="*/ 4 h 57"/>
                  <a:gd name="T40" fmla="*/ 32 w 89"/>
                  <a:gd name="T41" fmla="*/ 2 h 57"/>
                  <a:gd name="T42" fmla="*/ 56 w 89"/>
                  <a:gd name="T43" fmla="*/ 1 h 57"/>
                  <a:gd name="T44" fmla="*/ 68 w 89"/>
                  <a:gd name="T45" fmla="*/ 1 h 57"/>
                  <a:gd name="T46" fmla="*/ 74 w 89"/>
                  <a:gd name="T47" fmla="*/ 1 h 57"/>
                  <a:gd name="T48" fmla="*/ 81 w 89"/>
                  <a:gd name="T49" fmla="*/ 0 h 57"/>
                  <a:gd name="T50" fmla="*/ 89 w 89"/>
                  <a:gd name="T51" fmla="*/ 2 h 57"/>
                  <a:gd name="T52" fmla="*/ 89 w 89"/>
                  <a:gd name="T53"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9" h="57">
                    <a:moveTo>
                      <a:pt x="89" y="4"/>
                    </a:moveTo>
                    <a:cubicBezTo>
                      <a:pt x="49" y="6"/>
                      <a:pt x="49" y="6"/>
                      <a:pt x="49" y="6"/>
                    </a:cubicBezTo>
                    <a:cubicBezTo>
                      <a:pt x="44" y="6"/>
                      <a:pt x="41" y="7"/>
                      <a:pt x="41" y="9"/>
                    </a:cubicBezTo>
                    <a:cubicBezTo>
                      <a:pt x="40" y="10"/>
                      <a:pt x="40" y="13"/>
                      <a:pt x="39" y="17"/>
                    </a:cubicBezTo>
                    <a:cubicBezTo>
                      <a:pt x="38" y="23"/>
                      <a:pt x="37" y="29"/>
                      <a:pt x="36" y="35"/>
                    </a:cubicBezTo>
                    <a:cubicBezTo>
                      <a:pt x="36" y="38"/>
                      <a:pt x="36" y="42"/>
                      <a:pt x="35" y="48"/>
                    </a:cubicBezTo>
                    <a:cubicBezTo>
                      <a:pt x="35" y="50"/>
                      <a:pt x="35" y="52"/>
                      <a:pt x="34" y="54"/>
                    </a:cubicBezTo>
                    <a:cubicBezTo>
                      <a:pt x="34" y="54"/>
                      <a:pt x="34" y="55"/>
                      <a:pt x="32" y="57"/>
                    </a:cubicBezTo>
                    <a:cubicBezTo>
                      <a:pt x="29" y="57"/>
                      <a:pt x="29" y="57"/>
                      <a:pt x="29" y="57"/>
                    </a:cubicBezTo>
                    <a:cubicBezTo>
                      <a:pt x="30" y="55"/>
                      <a:pt x="30" y="51"/>
                      <a:pt x="31" y="45"/>
                    </a:cubicBezTo>
                    <a:cubicBezTo>
                      <a:pt x="32" y="37"/>
                      <a:pt x="32" y="31"/>
                      <a:pt x="33" y="26"/>
                    </a:cubicBezTo>
                    <a:cubicBezTo>
                      <a:pt x="36" y="8"/>
                      <a:pt x="36" y="8"/>
                      <a:pt x="36" y="8"/>
                    </a:cubicBezTo>
                    <a:cubicBezTo>
                      <a:pt x="35" y="8"/>
                      <a:pt x="34" y="8"/>
                      <a:pt x="32" y="8"/>
                    </a:cubicBezTo>
                    <a:cubicBezTo>
                      <a:pt x="24" y="8"/>
                      <a:pt x="17" y="9"/>
                      <a:pt x="9" y="9"/>
                    </a:cubicBezTo>
                    <a:cubicBezTo>
                      <a:pt x="9" y="9"/>
                      <a:pt x="8" y="9"/>
                      <a:pt x="6" y="10"/>
                    </a:cubicBezTo>
                    <a:cubicBezTo>
                      <a:pt x="4" y="11"/>
                      <a:pt x="2" y="11"/>
                      <a:pt x="2" y="11"/>
                    </a:cubicBezTo>
                    <a:cubicBezTo>
                      <a:pt x="1" y="11"/>
                      <a:pt x="1" y="10"/>
                      <a:pt x="0" y="9"/>
                    </a:cubicBezTo>
                    <a:cubicBezTo>
                      <a:pt x="0" y="7"/>
                      <a:pt x="0" y="7"/>
                      <a:pt x="0" y="7"/>
                    </a:cubicBezTo>
                    <a:cubicBezTo>
                      <a:pt x="2" y="6"/>
                      <a:pt x="2" y="6"/>
                      <a:pt x="2" y="6"/>
                    </a:cubicBezTo>
                    <a:cubicBezTo>
                      <a:pt x="6" y="5"/>
                      <a:pt x="10" y="5"/>
                      <a:pt x="14" y="4"/>
                    </a:cubicBezTo>
                    <a:cubicBezTo>
                      <a:pt x="18" y="4"/>
                      <a:pt x="24" y="3"/>
                      <a:pt x="32" y="2"/>
                    </a:cubicBezTo>
                    <a:cubicBezTo>
                      <a:pt x="40" y="2"/>
                      <a:pt x="48" y="1"/>
                      <a:pt x="56" y="1"/>
                    </a:cubicBezTo>
                    <a:cubicBezTo>
                      <a:pt x="68" y="1"/>
                      <a:pt x="68" y="1"/>
                      <a:pt x="68" y="1"/>
                    </a:cubicBezTo>
                    <a:cubicBezTo>
                      <a:pt x="69" y="1"/>
                      <a:pt x="71" y="1"/>
                      <a:pt x="74" y="1"/>
                    </a:cubicBezTo>
                    <a:cubicBezTo>
                      <a:pt x="78" y="0"/>
                      <a:pt x="80" y="0"/>
                      <a:pt x="81" y="0"/>
                    </a:cubicBezTo>
                    <a:cubicBezTo>
                      <a:pt x="84" y="0"/>
                      <a:pt x="86" y="1"/>
                      <a:pt x="89" y="2"/>
                    </a:cubicBezTo>
                    <a:lnTo>
                      <a:pt x="8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143"/>
              <p:cNvSpPr>
                <a:spLocks/>
              </p:cNvSpPr>
              <p:nvPr/>
            </p:nvSpPr>
            <p:spPr bwMode="auto">
              <a:xfrm>
                <a:off x="9706655" y="1449320"/>
                <a:ext cx="120665" cy="246752"/>
              </a:xfrm>
              <a:custGeom>
                <a:avLst/>
                <a:gdLst>
                  <a:gd name="T0" fmla="*/ 38 w 38"/>
                  <a:gd name="T1" fmla="*/ 76 h 77"/>
                  <a:gd name="T2" fmla="*/ 37 w 38"/>
                  <a:gd name="T3" fmla="*/ 77 h 77"/>
                  <a:gd name="T4" fmla="*/ 33 w 38"/>
                  <a:gd name="T5" fmla="*/ 71 h 77"/>
                  <a:gd name="T6" fmla="*/ 33 w 38"/>
                  <a:gd name="T7" fmla="*/ 69 h 77"/>
                  <a:gd name="T8" fmla="*/ 33 w 38"/>
                  <a:gd name="T9" fmla="*/ 67 h 77"/>
                  <a:gd name="T10" fmla="*/ 27 w 38"/>
                  <a:gd name="T11" fmla="*/ 62 h 77"/>
                  <a:gd name="T12" fmla="*/ 26 w 38"/>
                  <a:gd name="T13" fmla="*/ 62 h 77"/>
                  <a:gd name="T14" fmla="*/ 12 w 38"/>
                  <a:gd name="T15" fmla="*/ 65 h 77"/>
                  <a:gd name="T16" fmla="*/ 6 w 38"/>
                  <a:gd name="T17" fmla="*/ 66 h 77"/>
                  <a:gd name="T18" fmla="*/ 0 w 38"/>
                  <a:gd name="T19" fmla="*/ 64 h 77"/>
                  <a:gd name="T20" fmla="*/ 3 w 38"/>
                  <a:gd name="T21" fmla="*/ 32 h 77"/>
                  <a:gd name="T22" fmla="*/ 9 w 38"/>
                  <a:gd name="T23" fmla="*/ 0 h 77"/>
                  <a:gd name="T24" fmla="*/ 12 w 38"/>
                  <a:gd name="T25" fmla="*/ 1 h 77"/>
                  <a:gd name="T26" fmla="*/ 9 w 38"/>
                  <a:gd name="T27" fmla="*/ 16 h 77"/>
                  <a:gd name="T28" fmla="*/ 7 w 38"/>
                  <a:gd name="T29" fmla="*/ 31 h 77"/>
                  <a:gd name="T30" fmla="*/ 6 w 38"/>
                  <a:gd name="T31" fmla="*/ 50 h 77"/>
                  <a:gd name="T32" fmla="*/ 5 w 38"/>
                  <a:gd name="T33" fmla="*/ 59 h 77"/>
                  <a:gd name="T34" fmla="*/ 5 w 38"/>
                  <a:gd name="T35" fmla="*/ 60 h 77"/>
                  <a:gd name="T36" fmla="*/ 5 w 38"/>
                  <a:gd name="T37" fmla="*/ 61 h 77"/>
                  <a:gd name="T38" fmla="*/ 7 w 38"/>
                  <a:gd name="T39" fmla="*/ 61 h 77"/>
                  <a:gd name="T40" fmla="*/ 10 w 38"/>
                  <a:gd name="T41" fmla="*/ 60 h 77"/>
                  <a:gd name="T42" fmla="*/ 22 w 38"/>
                  <a:gd name="T43" fmla="*/ 59 h 77"/>
                  <a:gd name="T44" fmla="*/ 29 w 38"/>
                  <a:gd name="T45" fmla="*/ 58 h 77"/>
                  <a:gd name="T46" fmla="*/ 30 w 38"/>
                  <a:gd name="T47" fmla="*/ 58 h 77"/>
                  <a:gd name="T48" fmla="*/ 31 w 38"/>
                  <a:gd name="T49" fmla="*/ 58 h 77"/>
                  <a:gd name="T50" fmla="*/ 33 w 38"/>
                  <a:gd name="T51" fmla="*/ 58 h 77"/>
                  <a:gd name="T52" fmla="*/ 37 w 38"/>
                  <a:gd name="T53" fmla="*/ 64 h 77"/>
                  <a:gd name="T54" fmla="*/ 37 w 38"/>
                  <a:gd name="T55" fmla="*/ 72 h 77"/>
                  <a:gd name="T56" fmla="*/ 38 w 38"/>
                  <a:gd name="T57" fmla="*/ 75 h 77"/>
                  <a:gd name="T58" fmla="*/ 38 w 38"/>
                  <a:gd name="T59"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77">
                    <a:moveTo>
                      <a:pt x="38" y="76"/>
                    </a:moveTo>
                    <a:cubicBezTo>
                      <a:pt x="37" y="77"/>
                      <a:pt x="37" y="77"/>
                      <a:pt x="37" y="77"/>
                    </a:cubicBezTo>
                    <a:cubicBezTo>
                      <a:pt x="34" y="76"/>
                      <a:pt x="33" y="74"/>
                      <a:pt x="33" y="71"/>
                    </a:cubicBezTo>
                    <a:cubicBezTo>
                      <a:pt x="33" y="71"/>
                      <a:pt x="33" y="70"/>
                      <a:pt x="33" y="69"/>
                    </a:cubicBezTo>
                    <a:cubicBezTo>
                      <a:pt x="33" y="68"/>
                      <a:pt x="33" y="67"/>
                      <a:pt x="33" y="67"/>
                    </a:cubicBezTo>
                    <a:cubicBezTo>
                      <a:pt x="33" y="64"/>
                      <a:pt x="31" y="62"/>
                      <a:pt x="27" y="62"/>
                    </a:cubicBezTo>
                    <a:cubicBezTo>
                      <a:pt x="26" y="62"/>
                      <a:pt x="26" y="62"/>
                      <a:pt x="26" y="62"/>
                    </a:cubicBezTo>
                    <a:cubicBezTo>
                      <a:pt x="24" y="62"/>
                      <a:pt x="19" y="63"/>
                      <a:pt x="12" y="65"/>
                    </a:cubicBezTo>
                    <a:cubicBezTo>
                      <a:pt x="8" y="66"/>
                      <a:pt x="6" y="66"/>
                      <a:pt x="6" y="66"/>
                    </a:cubicBezTo>
                    <a:cubicBezTo>
                      <a:pt x="5" y="66"/>
                      <a:pt x="3" y="65"/>
                      <a:pt x="0" y="64"/>
                    </a:cubicBezTo>
                    <a:cubicBezTo>
                      <a:pt x="3" y="32"/>
                      <a:pt x="3" y="32"/>
                      <a:pt x="3" y="32"/>
                    </a:cubicBezTo>
                    <a:cubicBezTo>
                      <a:pt x="5" y="17"/>
                      <a:pt x="7" y="7"/>
                      <a:pt x="9" y="0"/>
                    </a:cubicBezTo>
                    <a:cubicBezTo>
                      <a:pt x="10" y="1"/>
                      <a:pt x="11" y="1"/>
                      <a:pt x="12" y="1"/>
                    </a:cubicBezTo>
                    <a:cubicBezTo>
                      <a:pt x="11" y="3"/>
                      <a:pt x="11" y="8"/>
                      <a:pt x="9" y="16"/>
                    </a:cubicBezTo>
                    <a:cubicBezTo>
                      <a:pt x="8" y="23"/>
                      <a:pt x="7" y="29"/>
                      <a:pt x="7" y="31"/>
                    </a:cubicBezTo>
                    <a:cubicBezTo>
                      <a:pt x="7" y="37"/>
                      <a:pt x="6" y="43"/>
                      <a:pt x="6" y="50"/>
                    </a:cubicBezTo>
                    <a:cubicBezTo>
                      <a:pt x="5" y="55"/>
                      <a:pt x="5" y="58"/>
                      <a:pt x="5" y="59"/>
                    </a:cubicBezTo>
                    <a:cubicBezTo>
                      <a:pt x="5" y="60"/>
                      <a:pt x="5" y="60"/>
                      <a:pt x="5" y="60"/>
                    </a:cubicBezTo>
                    <a:cubicBezTo>
                      <a:pt x="5" y="60"/>
                      <a:pt x="5" y="61"/>
                      <a:pt x="5" y="61"/>
                    </a:cubicBezTo>
                    <a:cubicBezTo>
                      <a:pt x="6" y="61"/>
                      <a:pt x="6" y="61"/>
                      <a:pt x="7" y="61"/>
                    </a:cubicBezTo>
                    <a:cubicBezTo>
                      <a:pt x="7" y="61"/>
                      <a:pt x="8" y="61"/>
                      <a:pt x="10" y="60"/>
                    </a:cubicBezTo>
                    <a:cubicBezTo>
                      <a:pt x="11" y="60"/>
                      <a:pt x="15" y="60"/>
                      <a:pt x="22" y="59"/>
                    </a:cubicBezTo>
                    <a:cubicBezTo>
                      <a:pt x="26" y="58"/>
                      <a:pt x="28" y="58"/>
                      <a:pt x="29" y="58"/>
                    </a:cubicBezTo>
                    <a:cubicBezTo>
                      <a:pt x="29" y="58"/>
                      <a:pt x="29" y="58"/>
                      <a:pt x="30" y="58"/>
                    </a:cubicBezTo>
                    <a:cubicBezTo>
                      <a:pt x="30" y="58"/>
                      <a:pt x="31" y="58"/>
                      <a:pt x="31" y="58"/>
                    </a:cubicBezTo>
                    <a:cubicBezTo>
                      <a:pt x="31" y="58"/>
                      <a:pt x="32" y="58"/>
                      <a:pt x="33" y="58"/>
                    </a:cubicBezTo>
                    <a:cubicBezTo>
                      <a:pt x="35" y="59"/>
                      <a:pt x="36" y="61"/>
                      <a:pt x="37" y="64"/>
                    </a:cubicBezTo>
                    <a:cubicBezTo>
                      <a:pt x="37" y="65"/>
                      <a:pt x="37" y="68"/>
                      <a:pt x="37" y="72"/>
                    </a:cubicBezTo>
                    <a:cubicBezTo>
                      <a:pt x="37" y="73"/>
                      <a:pt x="38" y="74"/>
                      <a:pt x="38" y="75"/>
                    </a:cubicBezTo>
                    <a:lnTo>
                      <a:pt x="38"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144"/>
              <p:cNvSpPr>
                <a:spLocks noEditPoints="1"/>
              </p:cNvSpPr>
              <p:nvPr/>
            </p:nvSpPr>
            <p:spPr bwMode="auto">
              <a:xfrm>
                <a:off x="9850368" y="1551004"/>
                <a:ext cx="25760" cy="122020"/>
              </a:xfrm>
              <a:custGeom>
                <a:avLst/>
                <a:gdLst>
                  <a:gd name="T0" fmla="*/ 5 w 8"/>
                  <a:gd name="T1" fmla="*/ 30 h 38"/>
                  <a:gd name="T2" fmla="*/ 4 w 8"/>
                  <a:gd name="T3" fmla="*/ 37 h 38"/>
                  <a:gd name="T4" fmla="*/ 1 w 8"/>
                  <a:gd name="T5" fmla="*/ 38 h 38"/>
                  <a:gd name="T6" fmla="*/ 0 w 8"/>
                  <a:gd name="T7" fmla="*/ 34 h 38"/>
                  <a:gd name="T8" fmla="*/ 4 w 8"/>
                  <a:gd name="T9" fmla="*/ 19 h 38"/>
                  <a:gd name="T10" fmla="*/ 5 w 8"/>
                  <a:gd name="T11" fmla="*/ 21 h 38"/>
                  <a:gd name="T12" fmla="*/ 5 w 8"/>
                  <a:gd name="T13" fmla="*/ 21 h 38"/>
                  <a:gd name="T14" fmla="*/ 5 w 8"/>
                  <a:gd name="T15" fmla="*/ 22 h 38"/>
                  <a:gd name="T16" fmla="*/ 5 w 8"/>
                  <a:gd name="T17" fmla="*/ 30 h 38"/>
                  <a:gd name="T18" fmla="*/ 8 w 8"/>
                  <a:gd name="T19" fmla="*/ 2 h 38"/>
                  <a:gd name="T20" fmla="*/ 8 w 8"/>
                  <a:gd name="T21" fmla="*/ 2 h 38"/>
                  <a:gd name="T22" fmla="*/ 5 w 8"/>
                  <a:gd name="T23" fmla="*/ 6 h 38"/>
                  <a:gd name="T24" fmla="*/ 2 w 8"/>
                  <a:gd name="T25" fmla="*/ 3 h 38"/>
                  <a:gd name="T26" fmla="*/ 4 w 8"/>
                  <a:gd name="T27" fmla="*/ 0 h 38"/>
                  <a:gd name="T28" fmla="*/ 8 w 8"/>
                  <a:gd name="T2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38">
                    <a:moveTo>
                      <a:pt x="5" y="30"/>
                    </a:moveTo>
                    <a:cubicBezTo>
                      <a:pt x="4" y="34"/>
                      <a:pt x="4" y="37"/>
                      <a:pt x="4" y="37"/>
                    </a:cubicBezTo>
                    <a:cubicBezTo>
                      <a:pt x="3" y="38"/>
                      <a:pt x="2" y="38"/>
                      <a:pt x="1" y="38"/>
                    </a:cubicBezTo>
                    <a:cubicBezTo>
                      <a:pt x="1" y="37"/>
                      <a:pt x="0" y="36"/>
                      <a:pt x="0" y="34"/>
                    </a:cubicBezTo>
                    <a:cubicBezTo>
                      <a:pt x="0" y="25"/>
                      <a:pt x="2" y="20"/>
                      <a:pt x="4" y="19"/>
                    </a:cubicBezTo>
                    <a:cubicBezTo>
                      <a:pt x="5" y="20"/>
                      <a:pt x="5" y="20"/>
                      <a:pt x="5" y="21"/>
                    </a:cubicBezTo>
                    <a:cubicBezTo>
                      <a:pt x="5" y="21"/>
                      <a:pt x="5" y="21"/>
                      <a:pt x="5" y="21"/>
                    </a:cubicBezTo>
                    <a:cubicBezTo>
                      <a:pt x="5" y="21"/>
                      <a:pt x="5" y="21"/>
                      <a:pt x="5" y="22"/>
                    </a:cubicBezTo>
                    <a:cubicBezTo>
                      <a:pt x="5" y="23"/>
                      <a:pt x="5" y="26"/>
                      <a:pt x="5" y="30"/>
                    </a:cubicBezTo>
                    <a:close/>
                    <a:moveTo>
                      <a:pt x="8" y="2"/>
                    </a:moveTo>
                    <a:cubicBezTo>
                      <a:pt x="8" y="2"/>
                      <a:pt x="8" y="2"/>
                      <a:pt x="8" y="2"/>
                    </a:cubicBezTo>
                    <a:cubicBezTo>
                      <a:pt x="8" y="3"/>
                      <a:pt x="7" y="4"/>
                      <a:pt x="5" y="6"/>
                    </a:cubicBezTo>
                    <a:cubicBezTo>
                      <a:pt x="5" y="6"/>
                      <a:pt x="3" y="5"/>
                      <a:pt x="2" y="3"/>
                    </a:cubicBezTo>
                    <a:cubicBezTo>
                      <a:pt x="2" y="1"/>
                      <a:pt x="3" y="0"/>
                      <a:pt x="4" y="0"/>
                    </a:cubicBezTo>
                    <a:cubicBezTo>
                      <a:pt x="5" y="0"/>
                      <a:pt x="6" y="1"/>
                      <a:pt x="8"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145"/>
              <p:cNvSpPr>
                <a:spLocks/>
              </p:cNvSpPr>
              <p:nvPr/>
            </p:nvSpPr>
            <p:spPr bwMode="auto">
              <a:xfrm>
                <a:off x="9892398" y="1593032"/>
                <a:ext cx="79991" cy="86770"/>
              </a:xfrm>
              <a:custGeom>
                <a:avLst/>
                <a:gdLst>
                  <a:gd name="T0" fmla="*/ 25 w 25"/>
                  <a:gd name="T1" fmla="*/ 16 h 27"/>
                  <a:gd name="T2" fmla="*/ 23 w 25"/>
                  <a:gd name="T3" fmla="*/ 20 h 27"/>
                  <a:gd name="T4" fmla="*/ 15 w 25"/>
                  <a:gd name="T5" fmla="*/ 23 h 27"/>
                  <a:gd name="T6" fmla="*/ 8 w 25"/>
                  <a:gd name="T7" fmla="*/ 25 h 27"/>
                  <a:gd name="T8" fmla="*/ 7 w 25"/>
                  <a:gd name="T9" fmla="*/ 24 h 27"/>
                  <a:gd name="T10" fmla="*/ 7 w 25"/>
                  <a:gd name="T11" fmla="*/ 24 h 27"/>
                  <a:gd name="T12" fmla="*/ 3 w 25"/>
                  <a:gd name="T13" fmla="*/ 27 h 27"/>
                  <a:gd name="T14" fmla="*/ 2 w 25"/>
                  <a:gd name="T15" fmla="*/ 25 h 27"/>
                  <a:gd name="T16" fmla="*/ 14 w 25"/>
                  <a:gd name="T17" fmla="*/ 18 h 27"/>
                  <a:gd name="T18" fmla="*/ 17 w 25"/>
                  <a:gd name="T19" fmla="*/ 17 h 27"/>
                  <a:gd name="T20" fmla="*/ 19 w 25"/>
                  <a:gd name="T21" fmla="*/ 16 h 27"/>
                  <a:gd name="T22" fmla="*/ 15 w 25"/>
                  <a:gd name="T23" fmla="*/ 13 h 27"/>
                  <a:gd name="T24" fmla="*/ 6 w 25"/>
                  <a:gd name="T25" fmla="*/ 10 h 27"/>
                  <a:gd name="T26" fmla="*/ 0 w 25"/>
                  <a:gd name="T27" fmla="*/ 4 h 27"/>
                  <a:gd name="T28" fmla="*/ 8 w 25"/>
                  <a:gd name="T29" fmla="*/ 0 h 27"/>
                  <a:gd name="T30" fmla="*/ 16 w 25"/>
                  <a:gd name="T31" fmla="*/ 1 h 27"/>
                  <a:gd name="T32" fmla="*/ 23 w 25"/>
                  <a:gd name="T33" fmla="*/ 2 h 27"/>
                  <a:gd name="T34" fmla="*/ 23 w 25"/>
                  <a:gd name="T35" fmla="*/ 3 h 27"/>
                  <a:gd name="T36" fmla="*/ 9 w 25"/>
                  <a:gd name="T37" fmla="*/ 4 h 27"/>
                  <a:gd name="T38" fmla="*/ 8 w 25"/>
                  <a:gd name="T39" fmla="*/ 5 h 27"/>
                  <a:gd name="T40" fmla="*/ 18 w 25"/>
                  <a:gd name="T41" fmla="*/ 9 h 27"/>
                  <a:gd name="T42" fmla="*/ 25 w 25"/>
                  <a:gd name="T43"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7">
                    <a:moveTo>
                      <a:pt x="25" y="16"/>
                    </a:moveTo>
                    <a:cubicBezTo>
                      <a:pt x="25" y="18"/>
                      <a:pt x="24" y="20"/>
                      <a:pt x="23" y="20"/>
                    </a:cubicBezTo>
                    <a:cubicBezTo>
                      <a:pt x="22" y="21"/>
                      <a:pt x="19" y="22"/>
                      <a:pt x="15" y="23"/>
                    </a:cubicBezTo>
                    <a:cubicBezTo>
                      <a:pt x="11" y="24"/>
                      <a:pt x="9" y="25"/>
                      <a:pt x="8" y="25"/>
                    </a:cubicBezTo>
                    <a:cubicBezTo>
                      <a:pt x="8" y="25"/>
                      <a:pt x="7" y="25"/>
                      <a:pt x="7" y="24"/>
                    </a:cubicBezTo>
                    <a:cubicBezTo>
                      <a:pt x="7" y="24"/>
                      <a:pt x="7" y="24"/>
                      <a:pt x="7" y="24"/>
                    </a:cubicBezTo>
                    <a:cubicBezTo>
                      <a:pt x="6" y="24"/>
                      <a:pt x="5" y="25"/>
                      <a:pt x="3" y="27"/>
                    </a:cubicBezTo>
                    <a:cubicBezTo>
                      <a:pt x="2" y="26"/>
                      <a:pt x="2" y="25"/>
                      <a:pt x="2" y="25"/>
                    </a:cubicBezTo>
                    <a:cubicBezTo>
                      <a:pt x="2" y="22"/>
                      <a:pt x="6" y="20"/>
                      <a:pt x="14" y="18"/>
                    </a:cubicBezTo>
                    <a:cubicBezTo>
                      <a:pt x="15" y="18"/>
                      <a:pt x="16" y="18"/>
                      <a:pt x="17" y="17"/>
                    </a:cubicBezTo>
                    <a:cubicBezTo>
                      <a:pt x="18" y="17"/>
                      <a:pt x="18" y="17"/>
                      <a:pt x="19" y="16"/>
                    </a:cubicBezTo>
                    <a:cubicBezTo>
                      <a:pt x="18" y="15"/>
                      <a:pt x="17" y="14"/>
                      <a:pt x="15" y="13"/>
                    </a:cubicBezTo>
                    <a:cubicBezTo>
                      <a:pt x="14" y="12"/>
                      <a:pt x="11" y="11"/>
                      <a:pt x="6" y="10"/>
                    </a:cubicBezTo>
                    <a:cubicBezTo>
                      <a:pt x="2" y="8"/>
                      <a:pt x="0" y="6"/>
                      <a:pt x="0" y="4"/>
                    </a:cubicBezTo>
                    <a:cubicBezTo>
                      <a:pt x="0" y="1"/>
                      <a:pt x="3" y="0"/>
                      <a:pt x="8" y="0"/>
                    </a:cubicBezTo>
                    <a:cubicBezTo>
                      <a:pt x="10" y="0"/>
                      <a:pt x="13" y="0"/>
                      <a:pt x="16" y="1"/>
                    </a:cubicBezTo>
                    <a:cubicBezTo>
                      <a:pt x="20" y="1"/>
                      <a:pt x="22" y="2"/>
                      <a:pt x="23" y="2"/>
                    </a:cubicBezTo>
                    <a:cubicBezTo>
                      <a:pt x="23" y="3"/>
                      <a:pt x="23" y="3"/>
                      <a:pt x="23" y="3"/>
                    </a:cubicBezTo>
                    <a:cubicBezTo>
                      <a:pt x="9" y="4"/>
                      <a:pt x="9" y="4"/>
                      <a:pt x="9" y="4"/>
                    </a:cubicBezTo>
                    <a:cubicBezTo>
                      <a:pt x="9" y="4"/>
                      <a:pt x="8" y="4"/>
                      <a:pt x="8" y="5"/>
                    </a:cubicBezTo>
                    <a:cubicBezTo>
                      <a:pt x="18" y="9"/>
                      <a:pt x="18" y="9"/>
                      <a:pt x="18" y="9"/>
                    </a:cubicBezTo>
                    <a:cubicBezTo>
                      <a:pt x="22" y="11"/>
                      <a:pt x="25" y="14"/>
                      <a:pt x="25" y="1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146"/>
              <p:cNvSpPr>
                <a:spLocks noEditPoints="1"/>
              </p:cNvSpPr>
              <p:nvPr/>
            </p:nvSpPr>
            <p:spPr bwMode="auto">
              <a:xfrm>
                <a:off x="8943353" y="1843852"/>
                <a:ext cx="25760" cy="124732"/>
              </a:xfrm>
              <a:custGeom>
                <a:avLst/>
                <a:gdLst>
                  <a:gd name="T0" fmla="*/ 4 w 8"/>
                  <a:gd name="T1" fmla="*/ 31 h 39"/>
                  <a:gd name="T2" fmla="*/ 4 w 8"/>
                  <a:gd name="T3" fmla="*/ 38 h 39"/>
                  <a:gd name="T4" fmla="*/ 1 w 8"/>
                  <a:gd name="T5" fmla="*/ 39 h 39"/>
                  <a:gd name="T6" fmla="*/ 0 w 8"/>
                  <a:gd name="T7" fmla="*/ 34 h 39"/>
                  <a:gd name="T8" fmla="*/ 4 w 8"/>
                  <a:gd name="T9" fmla="*/ 19 h 39"/>
                  <a:gd name="T10" fmla="*/ 5 w 8"/>
                  <a:gd name="T11" fmla="*/ 21 h 39"/>
                  <a:gd name="T12" fmla="*/ 5 w 8"/>
                  <a:gd name="T13" fmla="*/ 21 h 39"/>
                  <a:gd name="T14" fmla="*/ 5 w 8"/>
                  <a:gd name="T15" fmla="*/ 22 h 39"/>
                  <a:gd name="T16" fmla="*/ 4 w 8"/>
                  <a:gd name="T17" fmla="*/ 31 h 39"/>
                  <a:gd name="T18" fmla="*/ 8 w 8"/>
                  <a:gd name="T19" fmla="*/ 2 h 39"/>
                  <a:gd name="T20" fmla="*/ 8 w 8"/>
                  <a:gd name="T21" fmla="*/ 2 h 39"/>
                  <a:gd name="T22" fmla="*/ 5 w 8"/>
                  <a:gd name="T23" fmla="*/ 6 h 39"/>
                  <a:gd name="T24" fmla="*/ 1 w 8"/>
                  <a:gd name="T25" fmla="*/ 3 h 39"/>
                  <a:gd name="T26" fmla="*/ 4 w 8"/>
                  <a:gd name="T27" fmla="*/ 0 h 39"/>
                  <a:gd name="T28" fmla="*/ 8 w 8"/>
                  <a:gd name="T29"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39">
                    <a:moveTo>
                      <a:pt x="4" y="31"/>
                    </a:moveTo>
                    <a:cubicBezTo>
                      <a:pt x="4" y="35"/>
                      <a:pt x="4" y="37"/>
                      <a:pt x="4" y="38"/>
                    </a:cubicBezTo>
                    <a:cubicBezTo>
                      <a:pt x="3" y="38"/>
                      <a:pt x="2" y="39"/>
                      <a:pt x="1" y="39"/>
                    </a:cubicBezTo>
                    <a:cubicBezTo>
                      <a:pt x="0" y="37"/>
                      <a:pt x="0" y="36"/>
                      <a:pt x="0" y="34"/>
                    </a:cubicBezTo>
                    <a:cubicBezTo>
                      <a:pt x="0" y="25"/>
                      <a:pt x="1" y="20"/>
                      <a:pt x="4" y="19"/>
                    </a:cubicBezTo>
                    <a:cubicBezTo>
                      <a:pt x="4" y="20"/>
                      <a:pt x="5" y="20"/>
                      <a:pt x="5" y="21"/>
                    </a:cubicBezTo>
                    <a:cubicBezTo>
                      <a:pt x="5" y="21"/>
                      <a:pt x="5" y="21"/>
                      <a:pt x="5" y="21"/>
                    </a:cubicBezTo>
                    <a:cubicBezTo>
                      <a:pt x="5" y="21"/>
                      <a:pt x="5" y="21"/>
                      <a:pt x="5" y="22"/>
                    </a:cubicBezTo>
                    <a:cubicBezTo>
                      <a:pt x="5" y="24"/>
                      <a:pt x="5" y="26"/>
                      <a:pt x="4" y="31"/>
                    </a:cubicBezTo>
                    <a:close/>
                    <a:moveTo>
                      <a:pt x="8" y="2"/>
                    </a:moveTo>
                    <a:cubicBezTo>
                      <a:pt x="8" y="2"/>
                      <a:pt x="8" y="2"/>
                      <a:pt x="8" y="2"/>
                    </a:cubicBezTo>
                    <a:cubicBezTo>
                      <a:pt x="8" y="3"/>
                      <a:pt x="7" y="5"/>
                      <a:pt x="5" y="6"/>
                    </a:cubicBezTo>
                    <a:cubicBezTo>
                      <a:pt x="4" y="6"/>
                      <a:pt x="3" y="5"/>
                      <a:pt x="1" y="3"/>
                    </a:cubicBezTo>
                    <a:cubicBezTo>
                      <a:pt x="2" y="1"/>
                      <a:pt x="3" y="0"/>
                      <a:pt x="4" y="0"/>
                    </a:cubicBezTo>
                    <a:cubicBezTo>
                      <a:pt x="4" y="0"/>
                      <a:pt x="6" y="1"/>
                      <a:pt x="8"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147"/>
              <p:cNvSpPr>
                <a:spLocks/>
              </p:cNvSpPr>
              <p:nvPr/>
            </p:nvSpPr>
            <p:spPr bwMode="auto">
              <a:xfrm>
                <a:off x="8981314" y="1884525"/>
                <a:ext cx="79991" cy="86770"/>
              </a:xfrm>
              <a:custGeom>
                <a:avLst/>
                <a:gdLst>
                  <a:gd name="T0" fmla="*/ 25 w 25"/>
                  <a:gd name="T1" fmla="*/ 16 h 27"/>
                  <a:gd name="T2" fmla="*/ 23 w 25"/>
                  <a:gd name="T3" fmla="*/ 20 h 27"/>
                  <a:gd name="T4" fmla="*/ 16 w 25"/>
                  <a:gd name="T5" fmla="*/ 23 h 27"/>
                  <a:gd name="T6" fmla="*/ 8 w 25"/>
                  <a:gd name="T7" fmla="*/ 25 h 27"/>
                  <a:gd name="T8" fmla="*/ 8 w 25"/>
                  <a:gd name="T9" fmla="*/ 25 h 27"/>
                  <a:gd name="T10" fmla="*/ 7 w 25"/>
                  <a:gd name="T11" fmla="*/ 24 h 27"/>
                  <a:gd name="T12" fmla="*/ 4 w 25"/>
                  <a:gd name="T13" fmla="*/ 27 h 27"/>
                  <a:gd name="T14" fmla="*/ 2 w 25"/>
                  <a:gd name="T15" fmla="*/ 25 h 27"/>
                  <a:gd name="T16" fmla="*/ 15 w 25"/>
                  <a:gd name="T17" fmla="*/ 18 h 27"/>
                  <a:gd name="T18" fmla="*/ 18 w 25"/>
                  <a:gd name="T19" fmla="*/ 18 h 27"/>
                  <a:gd name="T20" fmla="*/ 20 w 25"/>
                  <a:gd name="T21" fmla="*/ 16 h 27"/>
                  <a:gd name="T22" fmla="*/ 16 w 25"/>
                  <a:gd name="T23" fmla="*/ 13 h 27"/>
                  <a:gd name="T24" fmla="*/ 7 w 25"/>
                  <a:gd name="T25" fmla="*/ 10 h 27"/>
                  <a:gd name="T26" fmla="*/ 0 w 25"/>
                  <a:gd name="T27" fmla="*/ 4 h 27"/>
                  <a:gd name="T28" fmla="*/ 9 w 25"/>
                  <a:gd name="T29" fmla="*/ 0 h 27"/>
                  <a:gd name="T30" fmla="*/ 16 w 25"/>
                  <a:gd name="T31" fmla="*/ 1 h 27"/>
                  <a:gd name="T32" fmla="*/ 24 w 25"/>
                  <a:gd name="T33" fmla="*/ 3 h 27"/>
                  <a:gd name="T34" fmla="*/ 23 w 25"/>
                  <a:gd name="T35" fmla="*/ 4 h 27"/>
                  <a:gd name="T36" fmla="*/ 9 w 25"/>
                  <a:gd name="T37" fmla="*/ 4 h 27"/>
                  <a:gd name="T38" fmla="*/ 9 w 25"/>
                  <a:gd name="T39" fmla="*/ 5 h 27"/>
                  <a:gd name="T40" fmla="*/ 18 w 25"/>
                  <a:gd name="T41" fmla="*/ 9 h 27"/>
                  <a:gd name="T42" fmla="*/ 25 w 25"/>
                  <a:gd name="T43"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7">
                    <a:moveTo>
                      <a:pt x="25" y="16"/>
                    </a:moveTo>
                    <a:cubicBezTo>
                      <a:pt x="25" y="18"/>
                      <a:pt x="25" y="20"/>
                      <a:pt x="23" y="20"/>
                    </a:cubicBezTo>
                    <a:cubicBezTo>
                      <a:pt x="22" y="21"/>
                      <a:pt x="20" y="22"/>
                      <a:pt x="16" y="23"/>
                    </a:cubicBezTo>
                    <a:cubicBezTo>
                      <a:pt x="12" y="24"/>
                      <a:pt x="9" y="25"/>
                      <a:pt x="8" y="25"/>
                    </a:cubicBezTo>
                    <a:cubicBezTo>
                      <a:pt x="8" y="25"/>
                      <a:pt x="8" y="25"/>
                      <a:pt x="8" y="25"/>
                    </a:cubicBezTo>
                    <a:cubicBezTo>
                      <a:pt x="7" y="24"/>
                      <a:pt x="7" y="24"/>
                      <a:pt x="7" y="24"/>
                    </a:cubicBezTo>
                    <a:cubicBezTo>
                      <a:pt x="7" y="24"/>
                      <a:pt x="6" y="25"/>
                      <a:pt x="4" y="27"/>
                    </a:cubicBezTo>
                    <a:cubicBezTo>
                      <a:pt x="3" y="26"/>
                      <a:pt x="2" y="25"/>
                      <a:pt x="2" y="25"/>
                    </a:cubicBezTo>
                    <a:cubicBezTo>
                      <a:pt x="2" y="22"/>
                      <a:pt x="6" y="20"/>
                      <a:pt x="15" y="18"/>
                    </a:cubicBezTo>
                    <a:cubicBezTo>
                      <a:pt x="15" y="18"/>
                      <a:pt x="16" y="18"/>
                      <a:pt x="18" y="18"/>
                    </a:cubicBezTo>
                    <a:cubicBezTo>
                      <a:pt x="18" y="17"/>
                      <a:pt x="19" y="17"/>
                      <a:pt x="20" y="16"/>
                    </a:cubicBezTo>
                    <a:cubicBezTo>
                      <a:pt x="19" y="15"/>
                      <a:pt x="18" y="14"/>
                      <a:pt x="16" y="13"/>
                    </a:cubicBezTo>
                    <a:cubicBezTo>
                      <a:pt x="14" y="13"/>
                      <a:pt x="11" y="11"/>
                      <a:pt x="7" y="10"/>
                    </a:cubicBezTo>
                    <a:cubicBezTo>
                      <a:pt x="3" y="8"/>
                      <a:pt x="0" y="6"/>
                      <a:pt x="0" y="4"/>
                    </a:cubicBezTo>
                    <a:cubicBezTo>
                      <a:pt x="0" y="1"/>
                      <a:pt x="3" y="0"/>
                      <a:pt x="9" y="0"/>
                    </a:cubicBezTo>
                    <a:cubicBezTo>
                      <a:pt x="11" y="0"/>
                      <a:pt x="13" y="0"/>
                      <a:pt x="16" y="1"/>
                    </a:cubicBezTo>
                    <a:cubicBezTo>
                      <a:pt x="20" y="1"/>
                      <a:pt x="23" y="2"/>
                      <a:pt x="24" y="3"/>
                    </a:cubicBezTo>
                    <a:cubicBezTo>
                      <a:pt x="23" y="4"/>
                      <a:pt x="23" y="4"/>
                      <a:pt x="23" y="4"/>
                    </a:cubicBezTo>
                    <a:cubicBezTo>
                      <a:pt x="9" y="4"/>
                      <a:pt x="9" y="4"/>
                      <a:pt x="9" y="4"/>
                    </a:cubicBezTo>
                    <a:cubicBezTo>
                      <a:pt x="9" y="4"/>
                      <a:pt x="9" y="5"/>
                      <a:pt x="9" y="5"/>
                    </a:cubicBezTo>
                    <a:cubicBezTo>
                      <a:pt x="18" y="9"/>
                      <a:pt x="18" y="9"/>
                      <a:pt x="18" y="9"/>
                    </a:cubicBezTo>
                    <a:cubicBezTo>
                      <a:pt x="23" y="11"/>
                      <a:pt x="25" y="14"/>
                      <a:pt x="25" y="1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148"/>
              <p:cNvSpPr>
                <a:spLocks/>
              </p:cNvSpPr>
              <p:nvPr/>
            </p:nvSpPr>
            <p:spPr bwMode="auto">
              <a:xfrm>
                <a:off x="9176546" y="1884525"/>
                <a:ext cx="79991" cy="86770"/>
              </a:xfrm>
              <a:custGeom>
                <a:avLst/>
                <a:gdLst>
                  <a:gd name="T0" fmla="*/ 25 w 25"/>
                  <a:gd name="T1" fmla="*/ 16 h 27"/>
                  <a:gd name="T2" fmla="*/ 23 w 25"/>
                  <a:gd name="T3" fmla="*/ 20 h 27"/>
                  <a:gd name="T4" fmla="*/ 16 w 25"/>
                  <a:gd name="T5" fmla="*/ 23 h 27"/>
                  <a:gd name="T6" fmla="*/ 8 w 25"/>
                  <a:gd name="T7" fmla="*/ 25 h 27"/>
                  <a:gd name="T8" fmla="*/ 8 w 25"/>
                  <a:gd name="T9" fmla="*/ 25 h 27"/>
                  <a:gd name="T10" fmla="*/ 7 w 25"/>
                  <a:gd name="T11" fmla="*/ 24 h 27"/>
                  <a:gd name="T12" fmla="*/ 4 w 25"/>
                  <a:gd name="T13" fmla="*/ 27 h 27"/>
                  <a:gd name="T14" fmla="*/ 2 w 25"/>
                  <a:gd name="T15" fmla="*/ 25 h 27"/>
                  <a:gd name="T16" fmla="*/ 15 w 25"/>
                  <a:gd name="T17" fmla="*/ 18 h 27"/>
                  <a:gd name="T18" fmla="*/ 18 w 25"/>
                  <a:gd name="T19" fmla="*/ 18 h 27"/>
                  <a:gd name="T20" fmla="*/ 20 w 25"/>
                  <a:gd name="T21" fmla="*/ 16 h 27"/>
                  <a:gd name="T22" fmla="*/ 16 w 25"/>
                  <a:gd name="T23" fmla="*/ 13 h 27"/>
                  <a:gd name="T24" fmla="*/ 7 w 25"/>
                  <a:gd name="T25" fmla="*/ 10 h 27"/>
                  <a:gd name="T26" fmla="*/ 0 w 25"/>
                  <a:gd name="T27" fmla="*/ 4 h 27"/>
                  <a:gd name="T28" fmla="*/ 9 w 25"/>
                  <a:gd name="T29" fmla="*/ 0 h 27"/>
                  <a:gd name="T30" fmla="*/ 16 w 25"/>
                  <a:gd name="T31" fmla="*/ 1 h 27"/>
                  <a:gd name="T32" fmla="*/ 24 w 25"/>
                  <a:gd name="T33" fmla="*/ 3 h 27"/>
                  <a:gd name="T34" fmla="*/ 23 w 25"/>
                  <a:gd name="T35" fmla="*/ 4 h 27"/>
                  <a:gd name="T36" fmla="*/ 9 w 25"/>
                  <a:gd name="T37" fmla="*/ 4 h 27"/>
                  <a:gd name="T38" fmla="*/ 9 w 25"/>
                  <a:gd name="T39" fmla="*/ 5 h 27"/>
                  <a:gd name="T40" fmla="*/ 18 w 25"/>
                  <a:gd name="T41" fmla="*/ 9 h 27"/>
                  <a:gd name="T42" fmla="*/ 25 w 25"/>
                  <a:gd name="T43"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7">
                    <a:moveTo>
                      <a:pt x="25" y="16"/>
                    </a:moveTo>
                    <a:cubicBezTo>
                      <a:pt x="25" y="18"/>
                      <a:pt x="25" y="20"/>
                      <a:pt x="23" y="20"/>
                    </a:cubicBezTo>
                    <a:cubicBezTo>
                      <a:pt x="22" y="21"/>
                      <a:pt x="20" y="22"/>
                      <a:pt x="16" y="23"/>
                    </a:cubicBezTo>
                    <a:cubicBezTo>
                      <a:pt x="12" y="24"/>
                      <a:pt x="9" y="25"/>
                      <a:pt x="8" y="25"/>
                    </a:cubicBezTo>
                    <a:cubicBezTo>
                      <a:pt x="8" y="25"/>
                      <a:pt x="8" y="25"/>
                      <a:pt x="8" y="25"/>
                    </a:cubicBezTo>
                    <a:cubicBezTo>
                      <a:pt x="7" y="24"/>
                      <a:pt x="7" y="24"/>
                      <a:pt x="7" y="24"/>
                    </a:cubicBezTo>
                    <a:cubicBezTo>
                      <a:pt x="7" y="24"/>
                      <a:pt x="6" y="25"/>
                      <a:pt x="4" y="27"/>
                    </a:cubicBezTo>
                    <a:cubicBezTo>
                      <a:pt x="3" y="26"/>
                      <a:pt x="2" y="25"/>
                      <a:pt x="2" y="25"/>
                    </a:cubicBezTo>
                    <a:cubicBezTo>
                      <a:pt x="2" y="22"/>
                      <a:pt x="7" y="20"/>
                      <a:pt x="15" y="18"/>
                    </a:cubicBezTo>
                    <a:cubicBezTo>
                      <a:pt x="15" y="18"/>
                      <a:pt x="16" y="18"/>
                      <a:pt x="18" y="18"/>
                    </a:cubicBezTo>
                    <a:cubicBezTo>
                      <a:pt x="18" y="17"/>
                      <a:pt x="19" y="17"/>
                      <a:pt x="20" y="16"/>
                    </a:cubicBezTo>
                    <a:cubicBezTo>
                      <a:pt x="19" y="15"/>
                      <a:pt x="18" y="14"/>
                      <a:pt x="16" y="13"/>
                    </a:cubicBezTo>
                    <a:cubicBezTo>
                      <a:pt x="14" y="13"/>
                      <a:pt x="11" y="11"/>
                      <a:pt x="7" y="10"/>
                    </a:cubicBezTo>
                    <a:cubicBezTo>
                      <a:pt x="3" y="8"/>
                      <a:pt x="0" y="6"/>
                      <a:pt x="0" y="4"/>
                    </a:cubicBezTo>
                    <a:cubicBezTo>
                      <a:pt x="0" y="1"/>
                      <a:pt x="3" y="0"/>
                      <a:pt x="9" y="0"/>
                    </a:cubicBezTo>
                    <a:cubicBezTo>
                      <a:pt x="11" y="0"/>
                      <a:pt x="13" y="0"/>
                      <a:pt x="16" y="1"/>
                    </a:cubicBezTo>
                    <a:cubicBezTo>
                      <a:pt x="20" y="1"/>
                      <a:pt x="23" y="2"/>
                      <a:pt x="24" y="3"/>
                    </a:cubicBezTo>
                    <a:cubicBezTo>
                      <a:pt x="23" y="4"/>
                      <a:pt x="23" y="4"/>
                      <a:pt x="23" y="4"/>
                    </a:cubicBezTo>
                    <a:cubicBezTo>
                      <a:pt x="9" y="4"/>
                      <a:pt x="9" y="4"/>
                      <a:pt x="9" y="4"/>
                    </a:cubicBezTo>
                    <a:cubicBezTo>
                      <a:pt x="9" y="4"/>
                      <a:pt x="9" y="5"/>
                      <a:pt x="9" y="5"/>
                    </a:cubicBezTo>
                    <a:cubicBezTo>
                      <a:pt x="18" y="9"/>
                      <a:pt x="18" y="9"/>
                      <a:pt x="18" y="9"/>
                    </a:cubicBezTo>
                    <a:cubicBezTo>
                      <a:pt x="23" y="11"/>
                      <a:pt x="25" y="14"/>
                      <a:pt x="25" y="1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149"/>
              <p:cNvSpPr>
                <a:spLocks/>
              </p:cNvSpPr>
              <p:nvPr/>
            </p:nvSpPr>
            <p:spPr bwMode="auto">
              <a:xfrm>
                <a:off x="9263316" y="1762505"/>
                <a:ext cx="131511" cy="199300"/>
              </a:xfrm>
              <a:custGeom>
                <a:avLst/>
                <a:gdLst>
                  <a:gd name="T0" fmla="*/ 41 w 41"/>
                  <a:gd name="T1" fmla="*/ 38 h 62"/>
                  <a:gd name="T2" fmla="*/ 26 w 41"/>
                  <a:gd name="T3" fmla="*/ 41 h 62"/>
                  <a:gd name="T4" fmla="*/ 24 w 41"/>
                  <a:gd name="T5" fmla="*/ 43 h 62"/>
                  <a:gd name="T6" fmla="*/ 24 w 41"/>
                  <a:gd name="T7" fmla="*/ 49 h 62"/>
                  <a:gd name="T8" fmla="*/ 24 w 41"/>
                  <a:gd name="T9" fmla="*/ 53 h 62"/>
                  <a:gd name="T10" fmla="*/ 24 w 41"/>
                  <a:gd name="T11" fmla="*/ 55 h 62"/>
                  <a:gd name="T12" fmla="*/ 24 w 41"/>
                  <a:gd name="T13" fmla="*/ 58 h 62"/>
                  <a:gd name="T14" fmla="*/ 23 w 41"/>
                  <a:gd name="T15" fmla="*/ 62 h 62"/>
                  <a:gd name="T16" fmla="*/ 21 w 41"/>
                  <a:gd name="T17" fmla="*/ 62 h 62"/>
                  <a:gd name="T18" fmla="*/ 19 w 41"/>
                  <a:gd name="T19" fmla="*/ 53 h 62"/>
                  <a:gd name="T20" fmla="*/ 20 w 41"/>
                  <a:gd name="T21" fmla="*/ 48 h 62"/>
                  <a:gd name="T22" fmla="*/ 20 w 41"/>
                  <a:gd name="T23" fmla="*/ 43 h 62"/>
                  <a:gd name="T24" fmla="*/ 19 w 41"/>
                  <a:gd name="T25" fmla="*/ 42 h 62"/>
                  <a:gd name="T26" fmla="*/ 15 w 41"/>
                  <a:gd name="T27" fmla="*/ 42 h 62"/>
                  <a:gd name="T28" fmla="*/ 10 w 41"/>
                  <a:gd name="T29" fmla="*/ 43 h 62"/>
                  <a:gd name="T30" fmla="*/ 8 w 41"/>
                  <a:gd name="T31" fmla="*/ 43 h 62"/>
                  <a:gd name="T32" fmla="*/ 6 w 41"/>
                  <a:gd name="T33" fmla="*/ 44 h 62"/>
                  <a:gd name="T34" fmla="*/ 6 w 41"/>
                  <a:gd name="T35" fmla="*/ 46 h 62"/>
                  <a:gd name="T36" fmla="*/ 6 w 41"/>
                  <a:gd name="T37" fmla="*/ 46 h 62"/>
                  <a:gd name="T38" fmla="*/ 4 w 41"/>
                  <a:gd name="T39" fmla="*/ 46 h 62"/>
                  <a:gd name="T40" fmla="*/ 2 w 41"/>
                  <a:gd name="T41" fmla="*/ 45 h 62"/>
                  <a:gd name="T42" fmla="*/ 0 w 41"/>
                  <a:gd name="T43" fmla="*/ 43 h 62"/>
                  <a:gd name="T44" fmla="*/ 8 w 41"/>
                  <a:gd name="T45" fmla="*/ 39 h 62"/>
                  <a:gd name="T46" fmla="*/ 20 w 41"/>
                  <a:gd name="T47" fmla="*/ 37 h 62"/>
                  <a:gd name="T48" fmla="*/ 23 w 41"/>
                  <a:gd name="T49" fmla="*/ 22 h 62"/>
                  <a:gd name="T50" fmla="*/ 26 w 41"/>
                  <a:gd name="T51" fmla="*/ 4 h 62"/>
                  <a:gd name="T52" fmla="*/ 26 w 41"/>
                  <a:gd name="T53" fmla="*/ 2 h 62"/>
                  <a:gd name="T54" fmla="*/ 29 w 41"/>
                  <a:gd name="T55" fmla="*/ 0 h 62"/>
                  <a:gd name="T56" fmla="*/ 29 w 41"/>
                  <a:gd name="T57" fmla="*/ 5 h 62"/>
                  <a:gd name="T58" fmla="*/ 29 w 41"/>
                  <a:gd name="T59" fmla="*/ 8 h 62"/>
                  <a:gd name="T60" fmla="*/ 27 w 41"/>
                  <a:gd name="T61" fmla="*/ 18 h 62"/>
                  <a:gd name="T62" fmla="*/ 26 w 41"/>
                  <a:gd name="T63" fmla="*/ 23 h 62"/>
                  <a:gd name="T64" fmla="*/ 26 w 41"/>
                  <a:gd name="T65" fmla="*/ 36 h 62"/>
                  <a:gd name="T66" fmla="*/ 41 w 41"/>
                  <a:gd name="T67" fmla="*/ 36 h 62"/>
                  <a:gd name="T68" fmla="*/ 41 w 41"/>
                  <a:gd name="T69" fmla="*/ 3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 h="62">
                    <a:moveTo>
                      <a:pt x="41" y="38"/>
                    </a:moveTo>
                    <a:cubicBezTo>
                      <a:pt x="35" y="38"/>
                      <a:pt x="30" y="39"/>
                      <a:pt x="26" y="41"/>
                    </a:cubicBezTo>
                    <a:cubicBezTo>
                      <a:pt x="25" y="41"/>
                      <a:pt x="25" y="42"/>
                      <a:pt x="24" y="43"/>
                    </a:cubicBezTo>
                    <a:cubicBezTo>
                      <a:pt x="24" y="44"/>
                      <a:pt x="24" y="46"/>
                      <a:pt x="24" y="49"/>
                    </a:cubicBezTo>
                    <a:cubicBezTo>
                      <a:pt x="24" y="50"/>
                      <a:pt x="24" y="52"/>
                      <a:pt x="24" y="53"/>
                    </a:cubicBezTo>
                    <a:cubicBezTo>
                      <a:pt x="24" y="53"/>
                      <a:pt x="24" y="54"/>
                      <a:pt x="24" y="55"/>
                    </a:cubicBezTo>
                    <a:cubicBezTo>
                      <a:pt x="24" y="57"/>
                      <a:pt x="24" y="57"/>
                      <a:pt x="24" y="58"/>
                    </a:cubicBezTo>
                    <a:cubicBezTo>
                      <a:pt x="24" y="60"/>
                      <a:pt x="23" y="61"/>
                      <a:pt x="23" y="62"/>
                    </a:cubicBezTo>
                    <a:cubicBezTo>
                      <a:pt x="22" y="62"/>
                      <a:pt x="22" y="62"/>
                      <a:pt x="21" y="62"/>
                    </a:cubicBezTo>
                    <a:cubicBezTo>
                      <a:pt x="20" y="59"/>
                      <a:pt x="19" y="56"/>
                      <a:pt x="19" y="53"/>
                    </a:cubicBezTo>
                    <a:cubicBezTo>
                      <a:pt x="19" y="52"/>
                      <a:pt x="20" y="51"/>
                      <a:pt x="20" y="48"/>
                    </a:cubicBezTo>
                    <a:cubicBezTo>
                      <a:pt x="20" y="46"/>
                      <a:pt x="20" y="44"/>
                      <a:pt x="20" y="43"/>
                    </a:cubicBezTo>
                    <a:cubicBezTo>
                      <a:pt x="20" y="43"/>
                      <a:pt x="20" y="42"/>
                      <a:pt x="19" y="42"/>
                    </a:cubicBezTo>
                    <a:cubicBezTo>
                      <a:pt x="19" y="42"/>
                      <a:pt x="17" y="42"/>
                      <a:pt x="15" y="42"/>
                    </a:cubicBezTo>
                    <a:cubicBezTo>
                      <a:pt x="14" y="42"/>
                      <a:pt x="13" y="43"/>
                      <a:pt x="10" y="43"/>
                    </a:cubicBezTo>
                    <a:cubicBezTo>
                      <a:pt x="10" y="43"/>
                      <a:pt x="9" y="43"/>
                      <a:pt x="8" y="43"/>
                    </a:cubicBezTo>
                    <a:cubicBezTo>
                      <a:pt x="8" y="43"/>
                      <a:pt x="7" y="44"/>
                      <a:pt x="6" y="44"/>
                    </a:cubicBezTo>
                    <a:cubicBezTo>
                      <a:pt x="6" y="45"/>
                      <a:pt x="6" y="45"/>
                      <a:pt x="6" y="46"/>
                    </a:cubicBezTo>
                    <a:cubicBezTo>
                      <a:pt x="6" y="46"/>
                      <a:pt x="6" y="46"/>
                      <a:pt x="6" y="46"/>
                    </a:cubicBezTo>
                    <a:cubicBezTo>
                      <a:pt x="4" y="46"/>
                      <a:pt x="4" y="46"/>
                      <a:pt x="4" y="46"/>
                    </a:cubicBezTo>
                    <a:cubicBezTo>
                      <a:pt x="4" y="46"/>
                      <a:pt x="3" y="46"/>
                      <a:pt x="2" y="45"/>
                    </a:cubicBezTo>
                    <a:cubicBezTo>
                      <a:pt x="1" y="44"/>
                      <a:pt x="0" y="43"/>
                      <a:pt x="0" y="43"/>
                    </a:cubicBezTo>
                    <a:cubicBezTo>
                      <a:pt x="0" y="41"/>
                      <a:pt x="3" y="40"/>
                      <a:pt x="8" y="39"/>
                    </a:cubicBezTo>
                    <a:cubicBezTo>
                      <a:pt x="15" y="38"/>
                      <a:pt x="19" y="38"/>
                      <a:pt x="20" y="37"/>
                    </a:cubicBezTo>
                    <a:cubicBezTo>
                      <a:pt x="21" y="36"/>
                      <a:pt x="22" y="32"/>
                      <a:pt x="23" y="22"/>
                    </a:cubicBezTo>
                    <a:cubicBezTo>
                      <a:pt x="23" y="18"/>
                      <a:pt x="24" y="12"/>
                      <a:pt x="26" y="4"/>
                    </a:cubicBezTo>
                    <a:cubicBezTo>
                      <a:pt x="26" y="4"/>
                      <a:pt x="26" y="3"/>
                      <a:pt x="26" y="2"/>
                    </a:cubicBezTo>
                    <a:cubicBezTo>
                      <a:pt x="26" y="1"/>
                      <a:pt x="27" y="1"/>
                      <a:pt x="29" y="0"/>
                    </a:cubicBezTo>
                    <a:cubicBezTo>
                      <a:pt x="29" y="5"/>
                      <a:pt x="29" y="5"/>
                      <a:pt x="29" y="5"/>
                    </a:cubicBezTo>
                    <a:cubicBezTo>
                      <a:pt x="29" y="5"/>
                      <a:pt x="29" y="7"/>
                      <a:pt x="29" y="8"/>
                    </a:cubicBezTo>
                    <a:cubicBezTo>
                      <a:pt x="27" y="18"/>
                      <a:pt x="27" y="18"/>
                      <a:pt x="27" y="18"/>
                    </a:cubicBezTo>
                    <a:cubicBezTo>
                      <a:pt x="27" y="19"/>
                      <a:pt x="27" y="20"/>
                      <a:pt x="26" y="23"/>
                    </a:cubicBezTo>
                    <a:cubicBezTo>
                      <a:pt x="26" y="36"/>
                      <a:pt x="26" y="36"/>
                      <a:pt x="26" y="36"/>
                    </a:cubicBezTo>
                    <a:cubicBezTo>
                      <a:pt x="41" y="36"/>
                      <a:pt x="41" y="36"/>
                      <a:pt x="41" y="36"/>
                    </a:cubicBezTo>
                    <a:lnTo>
                      <a:pt x="41"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150"/>
              <p:cNvSpPr>
                <a:spLocks/>
              </p:cNvSpPr>
              <p:nvPr/>
            </p:nvSpPr>
            <p:spPr bwMode="auto">
              <a:xfrm>
                <a:off x="9397538" y="1894015"/>
                <a:ext cx="119309" cy="77280"/>
              </a:xfrm>
              <a:custGeom>
                <a:avLst/>
                <a:gdLst>
                  <a:gd name="T0" fmla="*/ 37 w 37"/>
                  <a:gd name="T1" fmla="*/ 1 h 24"/>
                  <a:gd name="T2" fmla="*/ 32 w 37"/>
                  <a:gd name="T3" fmla="*/ 9 h 24"/>
                  <a:gd name="T4" fmla="*/ 24 w 37"/>
                  <a:gd name="T5" fmla="*/ 16 h 24"/>
                  <a:gd name="T6" fmla="*/ 19 w 37"/>
                  <a:gd name="T7" fmla="*/ 20 h 24"/>
                  <a:gd name="T8" fmla="*/ 14 w 37"/>
                  <a:gd name="T9" fmla="*/ 23 h 24"/>
                  <a:gd name="T10" fmla="*/ 9 w 37"/>
                  <a:gd name="T11" fmla="*/ 24 h 24"/>
                  <a:gd name="T12" fmla="*/ 2 w 37"/>
                  <a:gd name="T13" fmla="*/ 19 h 24"/>
                  <a:gd name="T14" fmla="*/ 0 w 37"/>
                  <a:gd name="T15" fmla="*/ 11 h 24"/>
                  <a:gd name="T16" fmla="*/ 2 w 37"/>
                  <a:gd name="T17" fmla="*/ 3 h 24"/>
                  <a:gd name="T18" fmla="*/ 3 w 37"/>
                  <a:gd name="T19" fmla="*/ 3 h 24"/>
                  <a:gd name="T20" fmla="*/ 5 w 37"/>
                  <a:gd name="T21" fmla="*/ 4 h 24"/>
                  <a:gd name="T22" fmla="*/ 4 w 37"/>
                  <a:gd name="T23" fmla="*/ 9 h 24"/>
                  <a:gd name="T24" fmla="*/ 10 w 37"/>
                  <a:gd name="T25" fmla="*/ 18 h 24"/>
                  <a:gd name="T26" fmla="*/ 24 w 37"/>
                  <a:gd name="T27" fmla="*/ 11 h 24"/>
                  <a:gd name="T28" fmla="*/ 36 w 37"/>
                  <a:gd name="T29" fmla="*/ 0 h 24"/>
                  <a:gd name="T30" fmla="*/ 36 w 37"/>
                  <a:gd name="T31" fmla="*/ 0 h 24"/>
                  <a:gd name="T32" fmla="*/ 37 w 37"/>
                  <a:gd name="T3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24">
                    <a:moveTo>
                      <a:pt x="37" y="1"/>
                    </a:moveTo>
                    <a:cubicBezTo>
                      <a:pt x="37" y="2"/>
                      <a:pt x="36" y="5"/>
                      <a:pt x="32" y="9"/>
                    </a:cubicBezTo>
                    <a:cubicBezTo>
                      <a:pt x="29" y="13"/>
                      <a:pt x="26" y="15"/>
                      <a:pt x="24" y="16"/>
                    </a:cubicBezTo>
                    <a:cubicBezTo>
                      <a:pt x="24" y="17"/>
                      <a:pt x="22" y="18"/>
                      <a:pt x="19" y="20"/>
                    </a:cubicBezTo>
                    <a:cubicBezTo>
                      <a:pt x="18" y="21"/>
                      <a:pt x="16" y="22"/>
                      <a:pt x="14" y="23"/>
                    </a:cubicBezTo>
                    <a:cubicBezTo>
                      <a:pt x="12" y="23"/>
                      <a:pt x="10" y="24"/>
                      <a:pt x="9" y="24"/>
                    </a:cubicBezTo>
                    <a:cubicBezTo>
                      <a:pt x="6" y="24"/>
                      <a:pt x="4" y="22"/>
                      <a:pt x="2" y="19"/>
                    </a:cubicBezTo>
                    <a:cubicBezTo>
                      <a:pt x="1" y="16"/>
                      <a:pt x="0" y="13"/>
                      <a:pt x="0" y="11"/>
                    </a:cubicBezTo>
                    <a:cubicBezTo>
                      <a:pt x="0" y="8"/>
                      <a:pt x="1" y="6"/>
                      <a:pt x="2" y="3"/>
                    </a:cubicBezTo>
                    <a:cubicBezTo>
                      <a:pt x="2" y="3"/>
                      <a:pt x="3" y="3"/>
                      <a:pt x="3" y="3"/>
                    </a:cubicBezTo>
                    <a:cubicBezTo>
                      <a:pt x="3" y="3"/>
                      <a:pt x="4" y="4"/>
                      <a:pt x="5" y="4"/>
                    </a:cubicBezTo>
                    <a:cubicBezTo>
                      <a:pt x="5" y="6"/>
                      <a:pt x="4" y="8"/>
                      <a:pt x="4" y="9"/>
                    </a:cubicBezTo>
                    <a:cubicBezTo>
                      <a:pt x="4" y="15"/>
                      <a:pt x="6" y="18"/>
                      <a:pt x="10" y="18"/>
                    </a:cubicBezTo>
                    <a:cubicBezTo>
                      <a:pt x="14" y="18"/>
                      <a:pt x="19" y="16"/>
                      <a:pt x="24" y="11"/>
                    </a:cubicBezTo>
                    <a:cubicBezTo>
                      <a:pt x="25" y="11"/>
                      <a:pt x="29" y="7"/>
                      <a:pt x="36" y="0"/>
                    </a:cubicBezTo>
                    <a:cubicBezTo>
                      <a:pt x="36" y="0"/>
                      <a:pt x="36" y="0"/>
                      <a:pt x="36" y="0"/>
                    </a:cubicBezTo>
                    <a:cubicBezTo>
                      <a:pt x="37" y="0"/>
                      <a:pt x="37" y="1"/>
                      <a:pt x="37"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51"/>
              <p:cNvSpPr>
                <a:spLocks noEditPoints="1"/>
              </p:cNvSpPr>
              <p:nvPr/>
            </p:nvSpPr>
            <p:spPr bwMode="auto">
              <a:xfrm>
                <a:off x="9514135" y="1884525"/>
                <a:ext cx="124732" cy="192521"/>
              </a:xfrm>
              <a:custGeom>
                <a:avLst/>
                <a:gdLst>
                  <a:gd name="T0" fmla="*/ 15 w 39"/>
                  <a:gd name="T1" fmla="*/ 15 h 60"/>
                  <a:gd name="T2" fmla="*/ 14 w 39"/>
                  <a:gd name="T3" fmla="*/ 18 h 60"/>
                  <a:gd name="T4" fmla="*/ 12 w 39"/>
                  <a:gd name="T5" fmla="*/ 22 h 60"/>
                  <a:gd name="T6" fmla="*/ 5 w 39"/>
                  <a:gd name="T7" fmla="*/ 59 h 60"/>
                  <a:gd name="T8" fmla="*/ 3 w 39"/>
                  <a:gd name="T9" fmla="*/ 60 h 60"/>
                  <a:gd name="T10" fmla="*/ 3 w 39"/>
                  <a:gd name="T11" fmla="*/ 60 h 60"/>
                  <a:gd name="T12" fmla="*/ 1 w 39"/>
                  <a:gd name="T13" fmla="*/ 59 h 60"/>
                  <a:gd name="T14" fmla="*/ 0 w 39"/>
                  <a:gd name="T15" fmla="*/ 57 h 60"/>
                  <a:gd name="T16" fmla="*/ 8 w 39"/>
                  <a:gd name="T17" fmla="*/ 22 h 60"/>
                  <a:gd name="T18" fmla="*/ 10 w 39"/>
                  <a:gd name="T19" fmla="*/ 16 h 60"/>
                  <a:gd name="T20" fmla="*/ 14 w 39"/>
                  <a:gd name="T21" fmla="*/ 13 h 60"/>
                  <a:gd name="T22" fmla="*/ 15 w 39"/>
                  <a:gd name="T23" fmla="*/ 15 h 60"/>
                  <a:gd name="T24" fmla="*/ 39 w 39"/>
                  <a:gd name="T25" fmla="*/ 9 h 60"/>
                  <a:gd name="T26" fmla="*/ 32 w 39"/>
                  <a:gd name="T27" fmla="*/ 17 h 60"/>
                  <a:gd name="T28" fmla="*/ 22 w 39"/>
                  <a:gd name="T29" fmla="*/ 23 h 60"/>
                  <a:gd name="T30" fmla="*/ 16 w 39"/>
                  <a:gd name="T31" fmla="*/ 25 h 60"/>
                  <a:gd name="T32" fmla="*/ 15 w 39"/>
                  <a:gd name="T33" fmla="*/ 25 h 60"/>
                  <a:gd name="T34" fmla="*/ 14 w 39"/>
                  <a:gd name="T35" fmla="*/ 24 h 60"/>
                  <a:gd name="T36" fmla="*/ 16 w 39"/>
                  <a:gd name="T37" fmla="*/ 21 h 60"/>
                  <a:gd name="T38" fmla="*/ 20 w 39"/>
                  <a:gd name="T39" fmla="*/ 19 h 60"/>
                  <a:gd name="T40" fmla="*/ 35 w 39"/>
                  <a:gd name="T41" fmla="*/ 8 h 60"/>
                  <a:gd name="T42" fmla="*/ 24 w 39"/>
                  <a:gd name="T43" fmla="*/ 4 h 60"/>
                  <a:gd name="T44" fmla="*/ 14 w 39"/>
                  <a:gd name="T45" fmla="*/ 5 h 60"/>
                  <a:gd name="T46" fmla="*/ 5 w 39"/>
                  <a:gd name="T47" fmla="*/ 9 h 60"/>
                  <a:gd name="T48" fmla="*/ 4 w 39"/>
                  <a:gd name="T49" fmla="*/ 14 h 60"/>
                  <a:gd name="T50" fmla="*/ 2 w 39"/>
                  <a:gd name="T51" fmla="*/ 9 h 60"/>
                  <a:gd name="T52" fmla="*/ 3 w 39"/>
                  <a:gd name="T53" fmla="*/ 5 h 60"/>
                  <a:gd name="T54" fmla="*/ 13 w 39"/>
                  <a:gd name="T55" fmla="*/ 1 h 60"/>
                  <a:gd name="T56" fmla="*/ 24 w 39"/>
                  <a:gd name="T57" fmla="*/ 0 h 60"/>
                  <a:gd name="T58" fmla="*/ 39 w 39"/>
                  <a:gd name="T59" fmla="*/ 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60">
                    <a:moveTo>
                      <a:pt x="15" y="15"/>
                    </a:moveTo>
                    <a:cubicBezTo>
                      <a:pt x="15" y="15"/>
                      <a:pt x="15" y="16"/>
                      <a:pt x="14" y="18"/>
                    </a:cubicBezTo>
                    <a:cubicBezTo>
                      <a:pt x="13" y="21"/>
                      <a:pt x="12" y="22"/>
                      <a:pt x="12" y="22"/>
                    </a:cubicBezTo>
                    <a:cubicBezTo>
                      <a:pt x="8" y="36"/>
                      <a:pt x="6" y="48"/>
                      <a:pt x="5" y="59"/>
                    </a:cubicBezTo>
                    <a:cubicBezTo>
                      <a:pt x="4" y="60"/>
                      <a:pt x="3" y="60"/>
                      <a:pt x="3" y="60"/>
                    </a:cubicBezTo>
                    <a:cubicBezTo>
                      <a:pt x="3" y="60"/>
                      <a:pt x="3" y="60"/>
                      <a:pt x="3" y="60"/>
                    </a:cubicBezTo>
                    <a:cubicBezTo>
                      <a:pt x="2" y="60"/>
                      <a:pt x="2" y="60"/>
                      <a:pt x="1" y="59"/>
                    </a:cubicBezTo>
                    <a:cubicBezTo>
                      <a:pt x="1" y="58"/>
                      <a:pt x="0" y="58"/>
                      <a:pt x="0" y="57"/>
                    </a:cubicBezTo>
                    <a:cubicBezTo>
                      <a:pt x="0" y="50"/>
                      <a:pt x="3" y="39"/>
                      <a:pt x="8" y="22"/>
                    </a:cubicBezTo>
                    <a:cubicBezTo>
                      <a:pt x="8" y="20"/>
                      <a:pt x="9" y="18"/>
                      <a:pt x="10" y="16"/>
                    </a:cubicBezTo>
                    <a:cubicBezTo>
                      <a:pt x="11" y="15"/>
                      <a:pt x="12" y="14"/>
                      <a:pt x="14" y="13"/>
                    </a:cubicBezTo>
                    <a:cubicBezTo>
                      <a:pt x="15" y="14"/>
                      <a:pt x="15" y="14"/>
                      <a:pt x="15" y="15"/>
                    </a:cubicBezTo>
                    <a:close/>
                    <a:moveTo>
                      <a:pt x="39" y="9"/>
                    </a:moveTo>
                    <a:cubicBezTo>
                      <a:pt x="39" y="11"/>
                      <a:pt x="37" y="14"/>
                      <a:pt x="32" y="17"/>
                    </a:cubicBezTo>
                    <a:cubicBezTo>
                      <a:pt x="29" y="20"/>
                      <a:pt x="25" y="22"/>
                      <a:pt x="22" y="23"/>
                    </a:cubicBezTo>
                    <a:cubicBezTo>
                      <a:pt x="19" y="24"/>
                      <a:pt x="17" y="25"/>
                      <a:pt x="16" y="25"/>
                    </a:cubicBezTo>
                    <a:cubicBezTo>
                      <a:pt x="15" y="25"/>
                      <a:pt x="15" y="25"/>
                      <a:pt x="15" y="25"/>
                    </a:cubicBezTo>
                    <a:cubicBezTo>
                      <a:pt x="14" y="24"/>
                      <a:pt x="14" y="24"/>
                      <a:pt x="14" y="24"/>
                    </a:cubicBezTo>
                    <a:cubicBezTo>
                      <a:pt x="14" y="23"/>
                      <a:pt x="15" y="22"/>
                      <a:pt x="16" y="21"/>
                    </a:cubicBezTo>
                    <a:cubicBezTo>
                      <a:pt x="17" y="21"/>
                      <a:pt x="18" y="20"/>
                      <a:pt x="20" y="19"/>
                    </a:cubicBezTo>
                    <a:cubicBezTo>
                      <a:pt x="30" y="15"/>
                      <a:pt x="35" y="12"/>
                      <a:pt x="35" y="8"/>
                    </a:cubicBezTo>
                    <a:cubicBezTo>
                      <a:pt x="35" y="6"/>
                      <a:pt x="31" y="4"/>
                      <a:pt x="24" y="4"/>
                    </a:cubicBezTo>
                    <a:cubicBezTo>
                      <a:pt x="21" y="4"/>
                      <a:pt x="17" y="5"/>
                      <a:pt x="14" y="5"/>
                    </a:cubicBezTo>
                    <a:cubicBezTo>
                      <a:pt x="9" y="6"/>
                      <a:pt x="7" y="7"/>
                      <a:pt x="5" y="9"/>
                    </a:cubicBezTo>
                    <a:cubicBezTo>
                      <a:pt x="5" y="10"/>
                      <a:pt x="5" y="12"/>
                      <a:pt x="4" y="14"/>
                    </a:cubicBezTo>
                    <a:cubicBezTo>
                      <a:pt x="2" y="12"/>
                      <a:pt x="2" y="10"/>
                      <a:pt x="2" y="9"/>
                    </a:cubicBezTo>
                    <a:cubicBezTo>
                      <a:pt x="2" y="7"/>
                      <a:pt x="2" y="6"/>
                      <a:pt x="3" y="5"/>
                    </a:cubicBezTo>
                    <a:cubicBezTo>
                      <a:pt x="4" y="4"/>
                      <a:pt x="7" y="3"/>
                      <a:pt x="13" y="1"/>
                    </a:cubicBezTo>
                    <a:cubicBezTo>
                      <a:pt x="18" y="0"/>
                      <a:pt x="21" y="0"/>
                      <a:pt x="24" y="0"/>
                    </a:cubicBezTo>
                    <a:cubicBezTo>
                      <a:pt x="34" y="0"/>
                      <a:pt x="39" y="3"/>
                      <a:pt x="39"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52"/>
              <p:cNvSpPr>
                <a:spLocks noEditPoints="1"/>
              </p:cNvSpPr>
              <p:nvPr/>
            </p:nvSpPr>
            <p:spPr bwMode="auto">
              <a:xfrm>
                <a:off x="9660559" y="1843852"/>
                <a:ext cx="25760" cy="124732"/>
              </a:xfrm>
              <a:custGeom>
                <a:avLst/>
                <a:gdLst>
                  <a:gd name="T0" fmla="*/ 4 w 8"/>
                  <a:gd name="T1" fmla="*/ 31 h 39"/>
                  <a:gd name="T2" fmla="*/ 4 w 8"/>
                  <a:gd name="T3" fmla="*/ 38 h 39"/>
                  <a:gd name="T4" fmla="*/ 1 w 8"/>
                  <a:gd name="T5" fmla="*/ 39 h 39"/>
                  <a:gd name="T6" fmla="*/ 0 w 8"/>
                  <a:gd name="T7" fmla="*/ 34 h 39"/>
                  <a:gd name="T8" fmla="*/ 3 w 8"/>
                  <a:gd name="T9" fmla="*/ 19 h 39"/>
                  <a:gd name="T10" fmla="*/ 5 w 8"/>
                  <a:gd name="T11" fmla="*/ 21 h 39"/>
                  <a:gd name="T12" fmla="*/ 5 w 8"/>
                  <a:gd name="T13" fmla="*/ 21 h 39"/>
                  <a:gd name="T14" fmla="*/ 5 w 8"/>
                  <a:gd name="T15" fmla="*/ 22 h 39"/>
                  <a:gd name="T16" fmla="*/ 4 w 8"/>
                  <a:gd name="T17" fmla="*/ 31 h 39"/>
                  <a:gd name="T18" fmla="*/ 8 w 8"/>
                  <a:gd name="T19" fmla="*/ 2 h 39"/>
                  <a:gd name="T20" fmla="*/ 8 w 8"/>
                  <a:gd name="T21" fmla="*/ 2 h 39"/>
                  <a:gd name="T22" fmla="*/ 5 w 8"/>
                  <a:gd name="T23" fmla="*/ 6 h 39"/>
                  <a:gd name="T24" fmla="*/ 1 w 8"/>
                  <a:gd name="T25" fmla="*/ 3 h 39"/>
                  <a:gd name="T26" fmla="*/ 3 w 8"/>
                  <a:gd name="T27" fmla="*/ 0 h 39"/>
                  <a:gd name="T28" fmla="*/ 8 w 8"/>
                  <a:gd name="T29"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39">
                    <a:moveTo>
                      <a:pt x="4" y="31"/>
                    </a:moveTo>
                    <a:cubicBezTo>
                      <a:pt x="4" y="35"/>
                      <a:pt x="4" y="37"/>
                      <a:pt x="4" y="38"/>
                    </a:cubicBezTo>
                    <a:cubicBezTo>
                      <a:pt x="3" y="38"/>
                      <a:pt x="2" y="39"/>
                      <a:pt x="1" y="39"/>
                    </a:cubicBezTo>
                    <a:cubicBezTo>
                      <a:pt x="0" y="37"/>
                      <a:pt x="0" y="36"/>
                      <a:pt x="0" y="34"/>
                    </a:cubicBezTo>
                    <a:cubicBezTo>
                      <a:pt x="0" y="25"/>
                      <a:pt x="1" y="20"/>
                      <a:pt x="3" y="19"/>
                    </a:cubicBezTo>
                    <a:cubicBezTo>
                      <a:pt x="4" y="20"/>
                      <a:pt x="5" y="20"/>
                      <a:pt x="5" y="21"/>
                    </a:cubicBezTo>
                    <a:cubicBezTo>
                      <a:pt x="5" y="21"/>
                      <a:pt x="5" y="21"/>
                      <a:pt x="5" y="21"/>
                    </a:cubicBezTo>
                    <a:cubicBezTo>
                      <a:pt x="5" y="21"/>
                      <a:pt x="5" y="21"/>
                      <a:pt x="5" y="22"/>
                    </a:cubicBezTo>
                    <a:cubicBezTo>
                      <a:pt x="5" y="24"/>
                      <a:pt x="5" y="26"/>
                      <a:pt x="4" y="31"/>
                    </a:cubicBezTo>
                    <a:close/>
                    <a:moveTo>
                      <a:pt x="8" y="2"/>
                    </a:moveTo>
                    <a:cubicBezTo>
                      <a:pt x="8" y="2"/>
                      <a:pt x="8" y="2"/>
                      <a:pt x="8" y="2"/>
                    </a:cubicBezTo>
                    <a:cubicBezTo>
                      <a:pt x="8" y="3"/>
                      <a:pt x="7" y="5"/>
                      <a:pt x="5" y="6"/>
                    </a:cubicBezTo>
                    <a:cubicBezTo>
                      <a:pt x="4" y="6"/>
                      <a:pt x="3" y="5"/>
                      <a:pt x="1" y="3"/>
                    </a:cubicBezTo>
                    <a:cubicBezTo>
                      <a:pt x="2" y="1"/>
                      <a:pt x="3" y="0"/>
                      <a:pt x="3" y="0"/>
                    </a:cubicBezTo>
                    <a:cubicBezTo>
                      <a:pt x="4" y="0"/>
                      <a:pt x="6" y="1"/>
                      <a:pt x="8"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53"/>
              <p:cNvSpPr>
                <a:spLocks/>
              </p:cNvSpPr>
              <p:nvPr/>
            </p:nvSpPr>
            <p:spPr bwMode="auto">
              <a:xfrm>
                <a:off x="9699877" y="1743524"/>
                <a:ext cx="141001" cy="220992"/>
              </a:xfrm>
              <a:custGeom>
                <a:avLst/>
                <a:gdLst>
                  <a:gd name="T0" fmla="*/ 44 w 44"/>
                  <a:gd name="T1" fmla="*/ 47 h 69"/>
                  <a:gd name="T2" fmla="*/ 29 w 44"/>
                  <a:gd name="T3" fmla="*/ 53 h 69"/>
                  <a:gd name="T4" fmla="*/ 17 w 44"/>
                  <a:gd name="T5" fmla="*/ 57 h 69"/>
                  <a:gd name="T6" fmla="*/ 6 w 44"/>
                  <a:gd name="T7" fmla="*/ 62 h 69"/>
                  <a:gd name="T8" fmla="*/ 7 w 44"/>
                  <a:gd name="T9" fmla="*/ 64 h 69"/>
                  <a:gd name="T10" fmla="*/ 15 w 44"/>
                  <a:gd name="T11" fmla="*/ 65 h 69"/>
                  <a:gd name="T12" fmla="*/ 25 w 44"/>
                  <a:gd name="T13" fmla="*/ 63 h 69"/>
                  <a:gd name="T14" fmla="*/ 44 w 44"/>
                  <a:gd name="T15" fmla="*/ 58 h 69"/>
                  <a:gd name="T16" fmla="*/ 42 w 44"/>
                  <a:gd name="T17" fmla="*/ 62 h 69"/>
                  <a:gd name="T18" fmla="*/ 30 w 44"/>
                  <a:gd name="T19" fmla="*/ 65 h 69"/>
                  <a:gd name="T20" fmla="*/ 19 w 44"/>
                  <a:gd name="T21" fmla="*/ 68 h 69"/>
                  <a:gd name="T22" fmla="*/ 15 w 44"/>
                  <a:gd name="T23" fmla="*/ 69 h 69"/>
                  <a:gd name="T24" fmla="*/ 12 w 44"/>
                  <a:gd name="T25" fmla="*/ 69 h 69"/>
                  <a:gd name="T26" fmla="*/ 5 w 44"/>
                  <a:gd name="T27" fmla="*/ 67 h 69"/>
                  <a:gd name="T28" fmla="*/ 0 w 44"/>
                  <a:gd name="T29" fmla="*/ 63 h 69"/>
                  <a:gd name="T30" fmla="*/ 2 w 44"/>
                  <a:gd name="T31" fmla="*/ 59 h 69"/>
                  <a:gd name="T32" fmla="*/ 7 w 44"/>
                  <a:gd name="T33" fmla="*/ 56 h 69"/>
                  <a:gd name="T34" fmla="*/ 22 w 44"/>
                  <a:gd name="T35" fmla="*/ 51 h 69"/>
                  <a:gd name="T36" fmla="*/ 27 w 44"/>
                  <a:gd name="T37" fmla="*/ 49 h 69"/>
                  <a:gd name="T38" fmla="*/ 32 w 44"/>
                  <a:gd name="T39" fmla="*/ 47 h 69"/>
                  <a:gd name="T40" fmla="*/ 37 w 44"/>
                  <a:gd name="T41" fmla="*/ 46 h 69"/>
                  <a:gd name="T42" fmla="*/ 40 w 44"/>
                  <a:gd name="T43" fmla="*/ 44 h 69"/>
                  <a:gd name="T44" fmla="*/ 39 w 44"/>
                  <a:gd name="T45" fmla="*/ 12 h 69"/>
                  <a:gd name="T46" fmla="*/ 41 w 44"/>
                  <a:gd name="T47" fmla="*/ 0 h 69"/>
                  <a:gd name="T48" fmla="*/ 43 w 44"/>
                  <a:gd name="T49" fmla="*/ 1 h 69"/>
                  <a:gd name="T50" fmla="*/ 44 w 44"/>
                  <a:gd name="T51" fmla="*/ 5 h 69"/>
                  <a:gd name="T52" fmla="*/ 44 w 44"/>
                  <a:gd name="T53" fmla="*/ 5 h 69"/>
                  <a:gd name="T54" fmla="*/ 44 w 44"/>
                  <a:gd name="T55" fmla="*/ 13 h 69"/>
                  <a:gd name="T56" fmla="*/ 44 w 44"/>
                  <a:gd name="T57" fmla="*/ 38 h 69"/>
                  <a:gd name="T58" fmla="*/ 44 w 44"/>
                  <a:gd name="T59" fmla="*/ 4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69">
                    <a:moveTo>
                      <a:pt x="44" y="47"/>
                    </a:moveTo>
                    <a:cubicBezTo>
                      <a:pt x="41" y="49"/>
                      <a:pt x="36" y="50"/>
                      <a:pt x="29" y="53"/>
                    </a:cubicBezTo>
                    <a:cubicBezTo>
                      <a:pt x="22" y="55"/>
                      <a:pt x="18" y="56"/>
                      <a:pt x="17" y="57"/>
                    </a:cubicBezTo>
                    <a:cubicBezTo>
                      <a:pt x="11" y="59"/>
                      <a:pt x="7" y="61"/>
                      <a:pt x="6" y="62"/>
                    </a:cubicBezTo>
                    <a:cubicBezTo>
                      <a:pt x="6" y="63"/>
                      <a:pt x="7" y="63"/>
                      <a:pt x="7" y="64"/>
                    </a:cubicBezTo>
                    <a:cubicBezTo>
                      <a:pt x="8" y="64"/>
                      <a:pt x="11" y="65"/>
                      <a:pt x="15" y="65"/>
                    </a:cubicBezTo>
                    <a:cubicBezTo>
                      <a:pt x="17" y="65"/>
                      <a:pt x="20" y="64"/>
                      <a:pt x="25" y="63"/>
                    </a:cubicBezTo>
                    <a:cubicBezTo>
                      <a:pt x="32" y="62"/>
                      <a:pt x="38" y="60"/>
                      <a:pt x="44" y="58"/>
                    </a:cubicBezTo>
                    <a:cubicBezTo>
                      <a:pt x="43" y="60"/>
                      <a:pt x="43" y="61"/>
                      <a:pt x="42" y="62"/>
                    </a:cubicBezTo>
                    <a:cubicBezTo>
                      <a:pt x="41" y="62"/>
                      <a:pt x="37" y="63"/>
                      <a:pt x="30" y="65"/>
                    </a:cubicBezTo>
                    <a:cubicBezTo>
                      <a:pt x="24" y="67"/>
                      <a:pt x="20" y="68"/>
                      <a:pt x="19" y="68"/>
                    </a:cubicBezTo>
                    <a:cubicBezTo>
                      <a:pt x="18" y="68"/>
                      <a:pt x="17" y="68"/>
                      <a:pt x="15" y="69"/>
                    </a:cubicBezTo>
                    <a:cubicBezTo>
                      <a:pt x="13" y="69"/>
                      <a:pt x="12" y="69"/>
                      <a:pt x="12" y="69"/>
                    </a:cubicBezTo>
                    <a:cubicBezTo>
                      <a:pt x="10" y="69"/>
                      <a:pt x="7" y="68"/>
                      <a:pt x="5" y="67"/>
                    </a:cubicBezTo>
                    <a:cubicBezTo>
                      <a:pt x="2" y="66"/>
                      <a:pt x="0" y="65"/>
                      <a:pt x="0" y="63"/>
                    </a:cubicBezTo>
                    <a:cubicBezTo>
                      <a:pt x="0" y="61"/>
                      <a:pt x="1" y="59"/>
                      <a:pt x="2" y="59"/>
                    </a:cubicBezTo>
                    <a:cubicBezTo>
                      <a:pt x="2" y="58"/>
                      <a:pt x="4" y="58"/>
                      <a:pt x="7" y="56"/>
                    </a:cubicBezTo>
                    <a:cubicBezTo>
                      <a:pt x="13" y="54"/>
                      <a:pt x="18" y="52"/>
                      <a:pt x="22" y="51"/>
                    </a:cubicBezTo>
                    <a:cubicBezTo>
                      <a:pt x="23" y="51"/>
                      <a:pt x="25" y="50"/>
                      <a:pt x="27" y="49"/>
                    </a:cubicBezTo>
                    <a:cubicBezTo>
                      <a:pt x="30" y="48"/>
                      <a:pt x="31" y="47"/>
                      <a:pt x="32" y="47"/>
                    </a:cubicBezTo>
                    <a:cubicBezTo>
                      <a:pt x="37" y="46"/>
                      <a:pt x="37" y="46"/>
                      <a:pt x="37" y="46"/>
                    </a:cubicBezTo>
                    <a:cubicBezTo>
                      <a:pt x="38" y="46"/>
                      <a:pt x="39" y="45"/>
                      <a:pt x="40" y="44"/>
                    </a:cubicBezTo>
                    <a:cubicBezTo>
                      <a:pt x="40" y="35"/>
                      <a:pt x="39" y="25"/>
                      <a:pt x="39" y="12"/>
                    </a:cubicBezTo>
                    <a:cubicBezTo>
                      <a:pt x="39" y="4"/>
                      <a:pt x="40" y="1"/>
                      <a:pt x="41" y="0"/>
                    </a:cubicBezTo>
                    <a:cubicBezTo>
                      <a:pt x="42" y="1"/>
                      <a:pt x="42" y="1"/>
                      <a:pt x="43" y="1"/>
                    </a:cubicBezTo>
                    <a:cubicBezTo>
                      <a:pt x="43" y="2"/>
                      <a:pt x="44" y="3"/>
                      <a:pt x="44" y="5"/>
                    </a:cubicBezTo>
                    <a:cubicBezTo>
                      <a:pt x="44" y="5"/>
                      <a:pt x="44" y="5"/>
                      <a:pt x="44" y="5"/>
                    </a:cubicBezTo>
                    <a:cubicBezTo>
                      <a:pt x="44" y="5"/>
                      <a:pt x="44" y="7"/>
                      <a:pt x="44" y="13"/>
                    </a:cubicBezTo>
                    <a:cubicBezTo>
                      <a:pt x="44" y="38"/>
                      <a:pt x="44" y="38"/>
                      <a:pt x="44" y="38"/>
                    </a:cubicBezTo>
                    <a:cubicBezTo>
                      <a:pt x="44" y="41"/>
                      <a:pt x="44" y="44"/>
                      <a:pt x="44" y="4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7" name="Rectangle 154"/>
            <p:cNvSpPr>
              <a:spLocks noChangeArrowheads="1"/>
            </p:cNvSpPr>
            <p:nvPr/>
          </p:nvSpPr>
          <p:spPr bwMode="auto">
            <a:xfrm>
              <a:off x="8003798" y="1862833"/>
              <a:ext cx="12202" cy="820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69" name="Group 168"/>
            <p:cNvGrpSpPr/>
            <p:nvPr/>
          </p:nvGrpSpPr>
          <p:grpSpPr>
            <a:xfrm>
              <a:off x="7318451" y="2689858"/>
              <a:ext cx="1411366" cy="962603"/>
              <a:chOff x="3590739" y="2689858"/>
              <a:chExt cx="1411366" cy="962603"/>
            </a:xfrm>
          </p:grpSpPr>
          <p:grpSp>
            <p:nvGrpSpPr>
              <p:cNvPr id="170" name="Group 169"/>
              <p:cNvGrpSpPr/>
              <p:nvPr/>
            </p:nvGrpSpPr>
            <p:grpSpPr>
              <a:xfrm>
                <a:off x="3998352" y="2860673"/>
                <a:ext cx="596141" cy="264030"/>
                <a:chOff x="3526327" y="2982880"/>
                <a:chExt cx="596141" cy="264030"/>
              </a:xfrm>
            </p:grpSpPr>
            <p:sp>
              <p:nvSpPr>
                <p:cNvPr id="177" name="Freeform 35"/>
                <p:cNvSpPr>
                  <a:spLocks/>
                </p:cNvSpPr>
                <p:nvPr/>
              </p:nvSpPr>
              <p:spPr bwMode="auto">
                <a:xfrm>
                  <a:off x="3526327" y="2982880"/>
                  <a:ext cx="308864" cy="264030"/>
                </a:xfrm>
                <a:custGeom>
                  <a:avLst/>
                  <a:gdLst>
                    <a:gd name="T0" fmla="*/ 79 w 79"/>
                    <a:gd name="T1" fmla="*/ 23 h 67"/>
                    <a:gd name="T2" fmla="*/ 75 w 79"/>
                    <a:gd name="T3" fmla="*/ 32 h 67"/>
                    <a:gd name="T4" fmla="*/ 68 w 79"/>
                    <a:gd name="T5" fmla="*/ 38 h 67"/>
                    <a:gd name="T6" fmla="*/ 60 w 79"/>
                    <a:gd name="T7" fmla="*/ 43 h 67"/>
                    <a:gd name="T8" fmla="*/ 51 w 79"/>
                    <a:gd name="T9" fmla="*/ 48 h 67"/>
                    <a:gd name="T10" fmla="*/ 38 w 79"/>
                    <a:gd name="T11" fmla="*/ 55 h 67"/>
                    <a:gd name="T12" fmla="*/ 33 w 79"/>
                    <a:gd name="T13" fmla="*/ 58 h 67"/>
                    <a:gd name="T14" fmla="*/ 32 w 79"/>
                    <a:gd name="T15" fmla="*/ 59 h 67"/>
                    <a:gd name="T16" fmla="*/ 18 w 79"/>
                    <a:gd name="T17" fmla="*/ 67 h 67"/>
                    <a:gd name="T18" fmla="*/ 16 w 79"/>
                    <a:gd name="T19" fmla="*/ 67 h 67"/>
                    <a:gd name="T20" fmla="*/ 15 w 79"/>
                    <a:gd name="T21" fmla="*/ 65 h 67"/>
                    <a:gd name="T22" fmla="*/ 23 w 79"/>
                    <a:gd name="T23" fmla="*/ 58 h 67"/>
                    <a:gd name="T24" fmla="*/ 34 w 79"/>
                    <a:gd name="T25" fmla="*/ 52 h 67"/>
                    <a:gd name="T26" fmla="*/ 41 w 79"/>
                    <a:gd name="T27" fmla="*/ 49 h 67"/>
                    <a:gd name="T28" fmla="*/ 67 w 79"/>
                    <a:gd name="T29" fmla="*/ 34 h 67"/>
                    <a:gd name="T30" fmla="*/ 72 w 79"/>
                    <a:gd name="T31" fmla="*/ 29 h 67"/>
                    <a:gd name="T32" fmla="*/ 75 w 79"/>
                    <a:gd name="T33" fmla="*/ 23 h 67"/>
                    <a:gd name="T34" fmla="*/ 73 w 79"/>
                    <a:gd name="T35" fmla="*/ 19 h 67"/>
                    <a:gd name="T36" fmla="*/ 54 w 79"/>
                    <a:gd name="T37" fmla="*/ 7 h 67"/>
                    <a:gd name="T38" fmla="*/ 31 w 79"/>
                    <a:gd name="T39" fmla="*/ 4 h 67"/>
                    <a:gd name="T40" fmla="*/ 22 w 79"/>
                    <a:gd name="T41" fmla="*/ 5 h 67"/>
                    <a:gd name="T42" fmla="*/ 20 w 79"/>
                    <a:gd name="T43" fmla="*/ 23 h 67"/>
                    <a:gd name="T44" fmla="*/ 19 w 79"/>
                    <a:gd name="T45" fmla="*/ 32 h 67"/>
                    <a:gd name="T46" fmla="*/ 19 w 79"/>
                    <a:gd name="T47" fmla="*/ 45 h 67"/>
                    <a:gd name="T48" fmla="*/ 20 w 79"/>
                    <a:gd name="T49" fmla="*/ 47 h 67"/>
                    <a:gd name="T50" fmla="*/ 20 w 79"/>
                    <a:gd name="T51" fmla="*/ 50 h 67"/>
                    <a:gd name="T52" fmla="*/ 20 w 79"/>
                    <a:gd name="T53" fmla="*/ 54 h 67"/>
                    <a:gd name="T54" fmla="*/ 19 w 79"/>
                    <a:gd name="T55" fmla="*/ 54 h 67"/>
                    <a:gd name="T56" fmla="*/ 15 w 79"/>
                    <a:gd name="T57" fmla="*/ 48 h 67"/>
                    <a:gd name="T58" fmla="*/ 15 w 79"/>
                    <a:gd name="T59" fmla="*/ 40 h 67"/>
                    <a:gd name="T60" fmla="*/ 16 w 79"/>
                    <a:gd name="T61" fmla="*/ 23 h 67"/>
                    <a:gd name="T62" fmla="*/ 19 w 79"/>
                    <a:gd name="T63" fmla="*/ 7 h 67"/>
                    <a:gd name="T64" fmla="*/ 19 w 79"/>
                    <a:gd name="T65" fmla="*/ 6 h 67"/>
                    <a:gd name="T66" fmla="*/ 18 w 79"/>
                    <a:gd name="T67" fmla="*/ 5 h 67"/>
                    <a:gd name="T68" fmla="*/ 10 w 79"/>
                    <a:gd name="T69" fmla="*/ 7 h 67"/>
                    <a:gd name="T70" fmla="*/ 3 w 79"/>
                    <a:gd name="T71" fmla="*/ 11 h 67"/>
                    <a:gd name="T72" fmla="*/ 5 w 79"/>
                    <a:gd name="T73" fmla="*/ 12 h 67"/>
                    <a:gd name="T74" fmla="*/ 5 w 79"/>
                    <a:gd name="T75" fmla="*/ 14 h 67"/>
                    <a:gd name="T76" fmla="*/ 0 w 79"/>
                    <a:gd name="T77" fmla="*/ 9 h 67"/>
                    <a:gd name="T78" fmla="*/ 14 w 79"/>
                    <a:gd name="T79" fmla="*/ 2 h 67"/>
                    <a:gd name="T80" fmla="*/ 32 w 79"/>
                    <a:gd name="T81" fmla="*/ 0 h 67"/>
                    <a:gd name="T82" fmla="*/ 72 w 79"/>
                    <a:gd name="T83" fmla="*/ 11 h 67"/>
                    <a:gd name="T84" fmla="*/ 76 w 79"/>
                    <a:gd name="T85" fmla="*/ 17 h 67"/>
                    <a:gd name="T86" fmla="*/ 79 w 79"/>
                    <a:gd name="T87" fmla="*/ 2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 h="67">
                      <a:moveTo>
                        <a:pt x="79" y="23"/>
                      </a:moveTo>
                      <a:cubicBezTo>
                        <a:pt x="79" y="27"/>
                        <a:pt x="78" y="30"/>
                        <a:pt x="75" y="32"/>
                      </a:cubicBezTo>
                      <a:cubicBezTo>
                        <a:pt x="74" y="34"/>
                        <a:pt x="71" y="36"/>
                        <a:pt x="68" y="38"/>
                      </a:cubicBezTo>
                      <a:cubicBezTo>
                        <a:pt x="66" y="39"/>
                        <a:pt x="64" y="40"/>
                        <a:pt x="60" y="43"/>
                      </a:cubicBezTo>
                      <a:cubicBezTo>
                        <a:pt x="57" y="45"/>
                        <a:pt x="54" y="47"/>
                        <a:pt x="51" y="48"/>
                      </a:cubicBezTo>
                      <a:cubicBezTo>
                        <a:pt x="49" y="49"/>
                        <a:pt x="45" y="51"/>
                        <a:pt x="38" y="55"/>
                      </a:cubicBezTo>
                      <a:cubicBezTo>
                        <a:pt x="37" y="55"/>
                        <a:pt x="35" y="56"/>
                        <a:pt x="33" y="58"/>
                      </a:cubicBezTo>
                      <a:cubicBezTo>
                        <a:pt x="33" y="58"/>
                        <a:pt x="32" y="59"/>
                        <a:pt x="32" y="59"/>
                      </a:cubicBezTo>
                      <a:cubicBezTo>
                        <a:pt x="29" y="60"/>
                        <a:pt x="24" y="63"/>
                        <a:pt x="18" y="67"/>
                      </a:cubicBezTo>
                      <a:cubicBezTo>
                        <a:pt x="16" y="67"/>
                        <a:pt x="16" y="67"/>
                        <a:pt x="16" y="67"/>
                      </a:cubicBezTo>
                      <a:cubicBezTo>
                        <a:pt x="15" y="67"/>
                        <a:pt x="15" y="66"/>
                        <a:pt x="15" y="65"/>
                      </a:cubicBezTo>
                      <a:cubicBezTo>
                        <a:pt x="15" y="63"/>
                        <a:pt x="17" y="61"/>
                        <a:pt x="23" y="58"/>
                      </a:cubicBezTo>
                      <a:cubicBezTo>
                        <a:pt x="25" y="57"/>
                        <a:pt x="29" y="55"/>
                        <a:pt x="34" y="52"/>
                      </a:cubicBezTo>
                      <a:cubicBezTo>
                        <a:pt x="35" y="52"/>
                        <a:pt x="37" y="51"/>
                        <a:pt x="41" y="49"/>
                      </a:cubicBezTo>
                      <a:cubicBezTo>
                        <a:pt x="51" y="43"/>
                        <a:pt x="60" y="38"/>
                        <a:pt x="67" y="34"/>
                      </a:cubicBezTo>
                      <a:cubicBezTo>
                        <a:pt x="69" y="33"/>
                        <a:pt x="71" y="31"/>
                        <a:pt x="72" y="29"/>
                      </a:cubicBezTo>
                      <a:cubicBezTo>
                        <a:pt x="74" y="27"/>
                        <a:pt x="75" y="25"/>
                        <a:pt x="75" y="23"/>
                      </a:cubicBezTo>
                      <a:cubicBezTo>
                        <a:pt x="75" y="22"/>
                        <a:pt x="74" y="21"/>
                        <a:pt x="73" y="19"/>
                      </a:cubicBezTo>
                      <a:cubicBezTo>
                        <a:pt x="70" y="14"/>
                        <a:pt x="64" y="10"/>
                        <a:pt x="54" y="7"/>
                      </a:cubicBezTo>
                      <a:cubicBezTo>
                        <a:pt x="46" y="5"/>
                        <a:pt x="39" y="4"/>
                        <a:pt x="31" y="4"/>
                      </a:cubicBezTo>
                      <a:cubicBezTo>
                        <a:pt x="31" y="4"/>
                        <a:pt x="28" y="4"/>
                        <a:pt x="22" y="5"/>
                      </a:cubicBezTo>
                      <a:cubicBezTo>
                        <a:pt x="22" y="9"/>
                        <a:pt x="21" y="15"/>
                        <a:pt x="20" y="23"/>
                      </a:cubicBezTo>
                      <a:cubicBezTo>
                        <a:pt x="19" y="28"/>
                        <a:pt x="19" y="31"/>
                        <a:pt x="19" y="32"/>
                      </a:cubicBezTo>
                      <a:cubicBezTo>
                        <a:pt x="19" y="45"/>
                        <a:pt x="19" y="45"/>
                        <a:pt x="19" y="45"/>
                      </a:cubicBezTo>
                      <a:cubicBezTo>
                        <a:pt x="19" y="46"/>
                        <a:pt x="19" y="46"/>
                        <a:pt x="20" y="47"/>
                      </a:cubicBezTo>
                      <a:cubicBezTo>
                        <a:pt x="20" y="48"/>
                        <a:pt x="20" y="49"/>
                        <a:pt x="20" y="50"/>
                      </a:cubicBezTo>
                      <a:cubicBezTo>
                        <a:pt x="20" y="54"/>
                        <a:pt x="20" y="54"/>
                        <a:pt x="20" y="54"/>
                      </a:cubicBezTo>
                      <a:cubicBezTo>
                        <a:pt x="20" y="54"/>
                        <a:pt x="19" y="54"/>
                        <a:pt x="19" y="54"/>
                      </a:cubicBezTo>
                      <a:cubicBezTo>
                        <a:pt x="17" y="54"/>
                        <a:pt x="16" y="52"/>
                        <a:pt x="15" y="48"/>
                      </a:cubicBezTo>
                      <a:cubicBezTo>
                        <a:pt x="15" y="45"/>
                        <a:pt x="15" y="42"/>
                        <a:pt x="15" y="40"/>
                      </a:cubicBezTo>
                      <a:cubicBezTo>
                        <a:pt x="15" y="37"/>
                        <a:pt x="15" y="31"/>
                        <a:pt x="16" y="23"/>
                      </a:cubicBezTo>
                      <a:cubicBezTo>
                        <a:pt x="17" y="13"/>
                        <a:pt x="18" y="8"/>
                        <a:pt x="19" y="7"/>
                      </a:cubicBezTo>
                      <a:cubicBezTo>
                        <a:pt x="19" y="6"/>
                        <a:pt x="19" y="6"/>
                        <a:pt x="19" y="6"/>
                      </a:cubicBezTo>
                      <a:cubicBezTo>
                        <a:pt x="18" y="6"/>
                        <a:pt x="18" y="5"/>
                        <a:pt x="18" y="5"/>
                      </a:cubicBezTo>
                      <a:cubicBezTo>
                        <a:pt x="16" y="5"/>
                        <a:pt x="13" y="6"/>
                        <a:pt x="10" y="7"/>
                      </a:cubicBezTo>
                      <a:cubicBezTo>
                        <a:pt x="6" y="8"/>
                        <a:pt x="3" y="10"/>
                        <a:pt x="3" y="11"/>
                      </a:cubicBezTo>
                      <a:cubicBezTo>
                        <a:pt x="3" y="11"/>
                        <a:pt x="4" y="12"/>
                        <a:pt x="5" y="12"/>
                      </a:cubicBezTo>
                      <a:cubicBezTo>
                        <a:pt x="5" y="14"/>
                        <a:pt x="5" y="14"/>
                        <a:pt x="5" y="14"/>
                      </a:cubicBezTo>
                      <a:cubicBezTo>
                        <a:pt x="2" y="13"/>
                        <a:pt x="0" y="11"/>
                        <a:pt x="0" y="9"/>
                      </a:cubicBezTo>
                      <a:cubicBezTo>
                        <a:pt x="0" y="6"/>
                        <a:pt x="5" y="4"/>
                        <a:pt x="14" y="2"/>
                      </a:cubicBezTo>
                      <a:cubicBezTo>
                        <a:pt x="20" y="0"/>
                        <a:pt x="26" y="0"/>
                        <a:pt x="32" y="0"/>
                      </a:cubicBezTo>
                      <a:cubicBezTo>
                        <a:pt x="48" y="0"/>
                        <a:pt x="62" y="4"/>
                        <a:pt x="72" y="11"/>
                      </a:cubicBezTo>
                      <a:cubicBezTo>
                        <a:pt x="73" y="12"/>
                        <a:pt x="75" y="14"/>
                        <a:pt x="76" y="17"/>
                      </a:cubicBezTo>
                      <a:cubicBezTo>
                        <a:pt x="78" y="19"/>
                        <a:pt x="79" y="22"/>
                        <a:pt x="79" y="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6"/>
                <p:cNvSpPr>
                  <a:spLocks noEditPoints="1"/>
                </p:cNvSpPr>
                <p:nvPr/>
              </p:nvSpPr>
              <p:spPr bwMode="auto">
                <a:xfrm>
                  <a:off x="3803640" y="3140632"/>
                  <a:ext cx="142808" cy="89670"/>
                </a:xfrm>
                <a:custGeom>
                  <a:avLst/>
                  <a:gdLst>
                    <a:gd name="T0" fmla="*/ 36 w 36"/>
                    <a:gd name="T1" fmla="*/ 22 h 23"/>
                    <a:gd name="T2" fmla="*/ 33 w 36"/>
                    <a:gd name="T3" fmla="*/ 23 h 23"/>
                    <a:gd name="T4" fmla="*/ 20 w 36"/>
                    <a:gd name="T5" fmla="*/ 23 h 23"/>
                    <a:gd name="T6" fmla="*/ 10 w 36"/>
                    <a:gd name="T7" fmla="*/ 22 h 23"/>
                    <a:gd name="T8" fmla="*/ 1 w 36"/>
                    <a:gd name="T9" fmla="*/ 17 h 23"/>
                    <a:gd name="T10" fmla="*/ 0 w 36"/>
                    <a:gd name="T11" fmla="*/ 11 h 23"/>
                    <a:gd name="T12" fmla="*/ 5 w 36"/>
                    <a:gd name="T13" fmla="*/ 3 h 23"/>
                    <a:gd name="T14" fmla="*/ 15 w 36"/>
                    <a:gd name="T15" fmla="*/ 0 h 23"/>
                    <a:gd name="T16" fmla="*/ 23 w 36"/>
                    <a:gd name="T17" fmla="*/ 2 h 23"/>
                    <a:gd name="T18" fmla="*/ 26 w 36"/>
                    <a:gd name="T19" fmla="*/ 8 h 23"/>
                    <a:gd name="T20" fmla="*/ 19 w 36"/>
                    <a:gd name="T21" fmla="*/ 13 h 23"/>
                    <a:gd name="T22" fmla="*/ 10 w 36"/>
                    <a:gd name="T23" fmla="*/ 15 h 23"/>
                    <a:gd name="T24" fmla="*/ 10 w 36"/>
                    <a:gd name="T25" fmla="*/ 15 h 23"/>
                    <a:gd name="T26" fmla="*/ 9 w 36"/>
                    <a:gd name="T27" fmla="*/ 16 h 23"/>
                    <a:gd name="T28" fmla="*/ 13 w 36"/>
                    <a:gd name="T29" fmla="*/ 18 h 23"/>
                    <a:gd name="T30" fmla="*/ 18 w 36"/>
                    <a:gd name="T31" fmla="*/ 19 h 23"/>
                    <a:gd name="T32" fmla="*/ 30 w 36"/>
                    <a:gd name="T33" fmla="*/ 19 h 23"/>
                    <a:gd name="T34" fmla="*/ 34 w 36"/>
                    <a:gd name="T35" fmla="*/ 20 h 23"/>
                    <a:gd name="T36" fmla="*/ 36 w 36"/>
                    <a:gd name="T37" fmla="*/ 22 h 23"/>
                    <a:gd name="T38" fmla="*/ 21 w 36"/>
                    <a:gd name="T39" fmla="*/ 7 h 23"/>
                    <a:gd name="T40" fmla="*/ 14 w 36"/>
                    <a:gd name="T41" fmla="*/ 5 h 23"/>
                    <a:gd name="T42" fmla="*/ 8 w 36"/>
                    <a:gd name="T43" fmla="*/ 6 h 23"/>
                    <a:gd name="T44" fmla="*/ 5 w 36"/>
                    <a:gd name="T45" fmla="*/ 10 h 23"/>
                    <a:gd name="T46" fmla="*/ 6 w 36"/>
                    <a:gd name="T47" fmla="*/ 12 h 23"/>
                    <a:gd name="T48" fmla="*/ 8 w 36"/>
                    <a:gd name="T49" fmla="*/ 12 h 23"/>
                    <a:gd name="T50" fmla="*/ 15 w 36"/>
                    <a:gd name="T51" fmla="*/ 10 h 23"/>
                    <a:gd name="T52" fmla="*/ 21 w 36"/>
                    <a:gd name="T53"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23">
                      <a:moveTo>
                        <a:pt x="36" y="22"/>
                      </a:moveTo>
                      <a:cubicBezTo>
                        <a:pt x="35" y="23"/>
                        <a:pt x="34" y="23"/>
                        <a:pt x="33" y="23"/>
                      </a:cubicBezTo>
                      <a:cubicBezTo>
                        <a:pt x="20" y="23"/>
                        <a:pt x="20" y="23"/>
                        <a:pt x="20" y="23"/>
                      </a:cubicBezTo>
                      <a:cubicBezTo>
                        <a:pt x="17" y="23"/>
                        <a:pt x="13" y="23"/>
                        <a:pt x="10" y="22"/>
                      </a:cubicBezTo>
                      <a:cubicBezTo>
                        <a:pt x="5" y="21"/>
                        <a:pt x="2" y="19"/>
                        <a:pt x="1" y="17"/>
                      </a:cubicBezTo>
                      <a:cubicBezTo>
                        <a:pt x="0" y="15"/>
                        <a:pt x="0" y="13"/>
                        <a:pt x="0" y="11"/>
                      </a:cubicBezTo>
                      <a:cubicBezTo>
                        <a:pt x="0" y="8"/>
                        <a:pt x="2" y="5"/>
                        <a:pt x="5" y="3"/>
                      </a:cubicBezTo>
                      <a:cubicBezTo>
                        <a:pt x="8" y="1"/>
                        <a:pt x="11" y="0"/>
                        <a:pt x="15" y="0"/>
                      </a:cubicBezTo>
                      <a:cubicBezTo>
                        <a:pt x="18" y="0"/>
                        <a:pt x="21" y="1"/>
                        <a:pt x="23" y="2"/>
                      </a:cubicBezTo>
                      <a:cubicBezTo>
                        <a:pt x="25" y="4"/>
                        <a:pt x="26" y="6"/>
                        <a:pt x="26" y="8"/>
                      </a:cubicBezTo>
                      <a:cubicBezTo>
                        <a:pt x="26" y="10"/>
                        <a:pt x="24" y="11"/>
                        <a:pt x="19" y="13"/>
                      </a:cubicBezTo>
                      <a:cubicBezTo>
                        <a:pt x="15" y="14"/>
                        <a:pt x="12" y="15"/>
                        <a:pt x="10" y="15"/>
                      </a:cubicBezTo>
                      <a:cubicBezTo>
                        <a:pt x="10" y="15"/>
                        <a:pt x="10" y="15"/>
                        <a:pt x="10" y="15"/>
                      </a:cubicBezTo>
                      <a:cubicBezTo>
                        <a:pt x="10" y="15"/>
                        <a:pt x="9" y="16"/>
                        <a:pt x="9" y="16"/>
                      </a:cubicBezTo>
                      <a:cubicBezTo>
                        <a:pt x="9" y="17"/>
                        <a:pt x="11" y="17"/>
                        <a:pt x="13" y="18"/>
                      </a:cubicBezTo>
                      <a:cubicBezTo>
                        <a:pt x="15" y="19"/>
                        <a:pt x="17" y="19"/>
                        <a:pt x="18" y="19"/>
                      </a:cubicBezTo>
                      <a:cubicBezTo>
                        <a:pt x="30" y="19"/>
                        <a:pt x="30" y="19"/>
                        <a:pt x="30" y="19"/>
                      </a:cubicBezTo>
                      <a:cubicBezTo>
                        <a:pt x="30" y="19"/>
                        <a:pt x="31" y="19"/>
                        <a:pt x="34" y="20"/>
                      </a:cubicBezTo>
                      <a:cubicBezTo>
                        <a:pt x="35" y="20"/>
                        <a:pt x="36" y="21"/>
                        <a:pt x="36" y="22"/>
                      </a:cubicBezTo>
                      <a:close/>
                      <a:moveTo>
                        <a:pt x="21" y="7"/>
                      </a:moveTo>
                      <a:cubicBezTo>
                        <a:pt x="20" y="5"/>
                        <a:pt x="17" y="5"/>
                        <a:pt x="14" y="5"/>
                      </a:cubicBezTo>
                      <a:cubicBezTo>
                        <a:pt x="12" y="5"/>
                        <a:pt x="10" y="5"/>
                        <a:pt x="8" y="6"/>
                      </a:cubicBezTo>
                      <a:cubicBezTo>
                        <a:pt x="6" y="7"/>
                        <a:pt x="5" y="8"/>
                        <a:pt x="5" y="10"/>
                      </a:cubicBezTo>
                      <a:cubicBezTo>
                        <a:pt x="5" y="11"/>
                        <a:pt x="5" y="11"/>
                        <a:pt x="6" y="12"/>
                      </a:cubicBezTo>
                      <a:cubicBezTo>
                        <a:pt x="8" y="12"/>
                        <a:pt x="8" y="12"/>
                        <a:pt x="8" y="12"/>
                      </a:cubicBezTo>
                      <a:cubicBezTo>
                        <a:pt x="9" y="12"/>
                        <a:pt x="11" y="11"/>
                        <a:pt x="15" y="10"/>
                      </a:cubicBezTo>
                      <a:cubicBezTo>
                        <a:pt x="18" y="8"/>
                        <a:pt x="21" y="7"/>
                        <a:pt x="21" y="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7"/>
                <p:cNvSpPr>
                  <a:spLocks/>
                </p:cNvSpPr>
                <p:nvPr/>
              </p:nvSpPr>
              <p:spPr bwMode="auto">
                <a:xfrm>
                  <a:off x="3949770" y="3125689"/>
                  <a:ext cx="172698" cy="109597"/>
                </a:xfrm>
                <a:custGeom>
                  <a:avLst/>
                  <a:gdLst>
                    <a:gd name="T0" fmla="*/ 44 w 44"/>
                    <a:gd name="T1" fmla="*/ 3 h 28"/>
                    <a:gd name="T2" fmla="*/ 37 w 44"/>
                    <a:gd name="T3" fmla="*/ 6 h 28"/>
                    <a:gd name="T4" fmla="*/ 32 w 44"/>
                    <a:gd name="T5" fmla="*/ 11 h 28"/>
                    <a:gd name="T6" fmla="*/ 11 w 44"/>
                    <a:gd name="T7" fmla="*/ 28 h 28"/>
                    <a:gd name="T8" fmla="*/ 8 w 44"/>
                    <a:gd name="T9" fmla="*/ 24 h 28"/>
                    <a:gd name="T10" fmla="*/ 6 w 44"/>
                    <a:gd name="T11" fmla="*/ 19 h 28"/>
                    <a:gd name="T12" fmla="*/ 4 w 44"/>
                    <a:gd name="T13" fmla="*/ 13 h 28"/>
                    <a:gd name="T14" fmla="*/ 0 w 44"/>
                    <a:gd name="T15" fmla="*/ 8 h 28"/>
                    <a:gd name="T16" fmla="*/ 0 w 44"/>
                    <a:gd name="T17" fmla="*/ 5 h 28"/>
                    <a:gd name="T18" fmla="*/ 2 w 44"/>
                    <a:gd name="T19" fmla="*/ 4 h 28"/>
                    <a:gd name="T20" fmla="*/ 2 w 44"/>
                    <a:gd name="T21" fmla="*/ 4 h 28"/>
                    <a:gd name="T22" fmla="*/ 8 w 44"/>
                    <a:gd name="T23" fmla="*/ 13 h 28"/>
                    <a:gd name="T24" fmla="*/ 14 w 44"/>
                    <a:gd name="T25" fmla="*/ 21 h 28"/>
                    <a:gd name="T26" fmla="*/ 22 w 44"/>
                    <a:gd name="T27" fmla="*/ 15 h 28"/>
                    <a:gd name="T28" fmla="*/ 31 w 44"/>
                    <a:gd name="T29" fmla="*/ 6 h 28"/>
                    <a:gd name="T30" fmla="*/ 41 w 44"/>
                    <a:gd name="T31" fmla="*/ 0 h 28"/>
                    <a:gd name="T32" fmla="*/ 43 w 44"/>
                    <a:gd name="T33" fmla="*/ 0 h 28"/>
                    <a:gd name="T34" fmla="*/ 44 w 44"/>
                    <a:gd name="T35" fmla="*/ 0 h 28"/>
                    <a:gd name="T36" fmla="*/ 44 w 44"/>
                    <a:gd name="T37"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28">
                      <a:moveTo>
                        <a:pt x="44" y="3"/>
                      </a:moveTo>
                      <a:cubicBezTo>
                        <a:pt x="42" y="4"/>
                        <a:pt x="39" y="5"/>
                        <a:pt x="37" y="6"/>
                      </a:cubicBezTo>
                      <a:cubicBezTo>
                        <a:pt x="37" y="6"/>
                        <a:pt x="35" y="8"/>
                        <a:pt x="32" y="11"/>
                      </a:cubicBezTo>
                      <a:cubicBezTo>
                        <a:pt x="21" y="22"/>
                        <a:pt x="14" y="28"/>
                        <a:pt x="11" y="28"/>
                      </a:cubicBezTo>
                      <a:cubicBezTo>
                        <a:pt x="11" y="28"/>
                        <a:pt x="10" y="27"/>
                        <a:pt x="8" y="24"/>
                      </a:cubicBezTo>
                      <a:cubicBezTo>
                        <a:pt x="7" y="22"/>
                        <a:pt x="6" y="20"/>
                        <a:pt x="6" y="19"/>
                      </a:cubicBezTo>
                      <a:cubicBezTo>
                        <a:pt x="5" y="18"/>
                        <a:pt x="5" y="16"/>
                        <a:pt x="4" y="13"/>
                      </a:cubicBezTo>
                      <a:cubicBezTo>
                        <a:pt x="3" y="11"/>
                        <a:pt x="2" y="9"/>
                        <a:pt x="0" y="8"/>
                      </a:cubicBezTo>
                      <a:cubicBezTo>
                        <a:pt x="0" y="5"/>
                        <a:pt x="0" y="5"/>
                        <a:pt x="0" y="5"/>
                      </a:cubicBezTo>
                      <a:cubicBezTo>
                        <a:pt x="2" y="4"/>
                        <a:pt x="2" y="4"/>
                        <a:pt x="2" y="4"/>
                      </a:cubicBezTo>
                      <a:cubicBezTo>
                        <a:pt x="2" y="4"/>
                        <a:pt x="2" y="4"/>
                        <a:pt x="2" y="4"/>
                      </a:cubicBezTo>
                      <a:cubicBezTo>
                        <a:pt x="3" y="4"/>
                        <a:pt x="4" y="7"/>
                        <a:pt x="8" y="13"/>
                      </a:cubicBezTo>
                      <a:cubicBezTo>
                        <a:pt x="11" y="18"/>
                        <a:pt x="13" y="21"/>
                        <a:pt x="14" y="21"/>
                      </a:cubicBezTo>
                      <a:cubicBezTo>
                        <a:pt x="14" y="21"/>
                        <a:pt x="17" y="19"/>
                        <a:pt x="22" y="15"/>
                      </a:cubicBezTo>
                      <a:cubicBezTo>
                        <a:pt x="27" y="10"/>
                        <a:pt x="30" y="7"/>
                        <a:pt x="31" y="6"/>
                      </a:cubicBezTo>
                      <a:cubicBezTo>
                        <a:pt x="34" y="4"/>
                        <a:pt x="37" y="2"/>
                        <a:pt x="41" y="0"/>
                      </a:cubicBezTo>
                      <a:cubicBezTo>
                        <a:pt x="43" y="0"/>
                        <a:pt x="43" y="0"/>
                        <a:pt x="43" y="0"/>
                      </a:cubicBezTo>
                      <a:cubicBezTo>
                        <a:pt x="44" y="0"/>
                        <a:pt x="44" y="0"/>
                        <a:pt x="44" y="0"/>
                      </a:cubicBezTo>
                      <a:lnTo>
                        <a:pt x="4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71" name="Group 170"/>
              <p:cNvGrpSpPr/>
              <p:nvPr/>
            </p:nvGrpSpPr>
            <p:grpSpPr>
              <a:xfrm>
                <a:off x="3900379" y="3259037"/>
                <a:ext cx="792086" cy="227498"/>
                <a:chOff x="4248671" y="3011108"/>
                <a:chExt cx="792086" cy="227498"/>
              </a:xfrm>
            </p:grpSpPr>
            <p:sp>
              <p:nvSpPr>
                <p:cNvPr id="173" name="Freeform 38"/>
                <p:cNvSpPr>
                  <a:spLocks/>
                </p:cNvSpPr>
                <p:nvPr/>
              </p:nvSpPr>
              <p:spPr bwMode="auto">
                <a:xfrm>
                  <a:off x="4248671" y="3011108"/>
                  <a:ext cx="348717" cy="219195"/>
                </a:xfrm>
                <a:custGeom>
                  <a:avLst/>
                  <a:gdLst>
                    <a:gd name="T0" fmla="*/ 89 w 89"/>
                    <a:gd name="T1" fmla="*/ 3 h 56"/>
                    <a:gd name="T2" fmla="*/ 50 w 89"/>
                    <a:gd name="T3" fmla="*/ 5 h 56"/>
                    <a:gd name="T4" fmla="*/ 41 w 89"/>
                    <a:gd name="T5" fmla="*/ 8 h 56"/>
                    <a:gd name="T6" fmla="*/ 39 w 89"/>
                    <a:gd name="T7" fmla="*/ 17 h 56"/>
                    <a:gd name="T8" fmla="*/ 37 w 89"/>
                    <a:gd name="T9" fmla="*/ 35 h 56"/>
                    <a:gd name="T10" fmla="*/ 36 w 89"/>
                    <a:gd name="T11" fmla="*/ 48 h 56"/>
                    <a:gd name="T12" fmla="*/ 35 w 89"/>
                    <a:gd name="T13" fmla="*/ 53 h 56"/>
                    <a:gd name="T14" fmla="*/ 33 w 89"/>
                    <a:gd name="T15" fmla="*/ 56 h 56"/>
                    <a:gd name="T16" fmla="*/ 30 w 89"/>
                    <a:gd name="T17" fmla="*/ 56 h 56"/>
                    <a:gd name="T18" fmla="*/ 31 w 89"/>
                    <a:gd name="T19" fmla="*/ 44 h 56"/>
                    <a:gd name="T20" fmla="*/ 34 w 89"/>
                    <a:gd name="T21" fmla="*/ 26 h 56"/>
                    <a:gd name="T22" fmla="*/ 37 w 89"/>
                    <a:gd name="T23" fmla="*/ 8 h 56"/>
                    <a:gd name="T24" fmla="*/ 33 w 89"/>
                    <a:gd name="T25" fmla="*/ 8 h 56"/>
                    <a:gd name="T26" fmla="*/ 10 w 89"/>
                    <a:gd name="T27" fmla="*/ 9 h 56"/>
                    <a:gd name="T28" fmla="*/ 6 w 89"/>
                    <a:gd name="T29" fmla="*/ 9 h 56"/>
                    <a:gd name="T30" fmla="*/ 3 w 89"/>
                    <a:gd name="T31" fmla="*/ 10 h 56"/>
                    <a:gd name="T32" fmla="*/ 0 w 89"/>
                    <a:gd name="T33" fmla="*/ 9 h 56"/>
                    <a:gd name="T34" fmla="*/ 0 w 89"/>
                    <a:gd name="T35" fmla="*/ 7 h 56"/>
                    <a:gd name="T36" fmla="*/ 2 w 89"/>
                    <a:gd name="T37" fmla="*/ 5 h 56"/>
                    <a:gd name="T38" fmla="*/ 15 w 89"/>
                    <a:gd name="T39" fmla="*/ 4 h 56"/>
                    <a:gd name="T40" fmla="*/ 32 w 89"/>
                    <a:gd name="T41" fmla="*/ 2 h 56"/>
                    <a:gd name="T42" fmla="*/ 56 w 89"/>
                    <a:gd name="T43" fmla="*/ 1 h 56"/>
                    <a:gd name="T44" fmla="*/ 69 w 89"/>
                    <a:gd name="T45" fmla="*/ 1 h 56"/>
                    <a:gd name="T46" fmla="*/ 75 w 89"/>
                    <a:gd name="T47" fmla="*/ 0 h 56"/>
                    <a:gd name="T48" fmla="*/ 81 w 89"/>
                    <a:gd name="T49" fmla="*/ 0 h 56"/>
                    <a:gd name="T50" fmla="*/ 89 w 89"/>
                    <a:gd name="T51" fmla="*/ 1 h 56"/>
                    <a:gd name="T52" fmla="*/ 89 w 89"/>
                    <a:gd name="T53" fmla="*/ 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9" h="56">
                      <a:moveTo>
                        <a:pt x="89" y="3"/>
                      </a:moveTo>
                      <a:cubicBezTo>
                        <a:pt x="50" y="5"/>
                        <a:pt x="50" y="5"/>
                        <a:pt x="50" y="5"/>
                      </a:cubicBezTo>
                      <a:cubicBezTo>
                        <a:pt x="44" y="5"/>
                        <a:pt x="42" y="6"/>
                        <a:pt x="41" y="8"/>
                      </a:cubicBezTo>
                      <a:cubicBezTo>
                        <a:pt x="41" y="9"/>
                        <a:pt x="40" y="12"/>
                        <a:pt x="39" y="17"/>
                      </a:cubicBezTo>
                      <a:cubicBezTo>
                        <a:pt x="38" y="22"/>
                        <a:pt x="38" y="29"/>
                        <a:pt x="37" y="35"/>
                      </a:cubicBezTo>
                      <a:cubicBezTo>
                        <a:pt x="37" y="37"/>
                        <a:pt x="36" y="41"/>
                        <a:pt x="36" y="48"/>
                      </a:cubicBezTo>
                      <a:cubicBezTo>
                        <a:pt x="36" y="50"/>
                        <a:pt x="35" y="52"/>
                        <a:pt x="35" y="53"/>
                      </a:cubicBezTo>
                      <a:cubicBezTo>
                        <a:pt x="35" y="54"/>
                        <a:pt x="34" y="55"/>
                        <a:pt x="33" y="56"/>
                      </a:cubicBezTo>
                      <a:cubicBezTo>
                        <a:pt x="30" y="56"/>
                        <a:pt x="30" y="56"/>
                        <a:pt x="30" y="56"/>
                      </a:cubicBezTo>
                      <a:cubicBezTo>
                        <a:pt x="30" y="54"/>
                        <a:pt x="31" y="50"/>
                        <a:pt x="31" y="44"/>
                      </a:cubicBezTo>
                      <a:cubicBezTo>
                        <a:pt x="32" y="37"/>
                        <a:pt x="33" y="30"/>
                        <a:pt x="34" y="26"/>
                      </a:cubicBezTo>
                      <a:cubicBezTo>
                        <a:pt x="37" y="8"/>
                        <a:pt x="37" y="8"/>
                        <a:pt x="37" y="8"/>
                      </a:cubicBezTo>
                      <a:cubicBezTo>
                        <a:pt x="35" y="8"/>
                        <a:pt x="34" y="8"/>
                        <a:pt x="33" y="8"/>
                      </a:cubicBezTo>
                      <a:cubicBezTo>
                        <a:pt x="25" y="8"/>
                        <a:pt x="17" y="8"/>
                        <a:pt x="10" y="9"/>
                      </a:cubicBezTo>
                      <a:cubicBezTo>
                        <a:pt x="9" y="9"/>
                        <a:pt x="8" y="9"/>
                        <a:pt x="6" y="9"/>
                      </a:cubicBezTo>
                      <a:cubicBezTo>
                        <a:pt x="4" y="10"/>
                        <a:pt x="3" y="10"/>
                        <a:pt x="3" y="10"/>
                      </a:cubicBezTo>
                      <a:cubicBezTo>
                        <a:pt x="2" y="10"/>
                        <a:pt x="1" y="10"/>
                        <a:pt x="0" y="9"/>
                      </a:cubicBezTo>
                      <a:cubicBezTo>
                        <a:pt x="0" y="7"/>
                        <a:pt x="0" y="7"/>
                        <a:pt x="0" y="7"/>
                      </a:cubicBezTo>
                      <a:cubicBezTo>
                        <a:pt x="2" y="5"/>
                        <a:pt x="2" y="5"/>
                        <a:pt x="2" y="5"/>
                      </a:cubicBezTo>
                      <a:cubicBezTo>
                        <a:pt x="6" y="5"/>
                        <a:pt x="11" y="4"/>
                        <a:pt x="15" y="4"/>
                      </a:cubicBezTo>
                      <a:cubicBezTo>
                        <a:pt x="19" y="3"/>
                        <a:pt x="24" y="3"/>
                        <a:pt x="32" y="2"/>
                      </a:cubicBezTo>
                      <a:cubicBezTo>
                        <a:pt x="40" y="1"/>
                        <a:pt x="48" y="1"/>
                        <a:pt x="56" y="1"/>
                      </a:cubicBezTo>
                      <a:cubicBezTo>
                        <a:pt x="69" y="1"/>
                        <a:pt x="69" y="1"/>
                        <a:pt x="69" y="1"/>
                      </a:cubicBezTo>
                      <a:cubicBezTo>
                        <a:pt x="69" y="1"/>
                        <a:pt x="71" y="1"/>
                        <a:pt x="75" y="0"/>
                      </a:cubicBezTo>
                      <a:cubicBezTo>
                        <a:pt x="79" y="0"/>
                        <a:pt x="81" y="0"/>
                        <a:pt x="81" y="0"/>
                      </a:cubicBezTo>
                      <a:cubicBezTo>
                        <a:pt x="84" y="0"/>
                        <a:pt x="87" y="0"/>
                        <a:pt x="89" y="1"/>
                      </a:cubicBezTo>
                      <a:lnTo>
                        <a:pt x="8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9"/>
                <p:cNvSpPr>
                  <a:spLocks noEditPoints="1"/>
                </p:cNvSpPr>
                <p:nvPr/>
              </p:nvSpPr>
              <p:spPr bwMode="auto">
                <a:xfrm>
                  <a:off x="4516020" y="3140632"/>
                  <a:ext cx="141149" cy="89670"/>
                </a:xfrm>
                <a:custGeom>
                  <a:avLst/>
                  <a:gdLst>
                    <a:gd name="T0" fmla="*/ 36 w 36"/>
                    <a:gd name="T1" fmla="*/ 22 h 23"/>
                    <a:gd name="T2" fmla="*/ 32 w 36"/>
                    <a:gd name="T3" fmla="*/ 23 h 23"/>
                    <a:gd name="T4" fmla="*/ 19 w 36"/>
                    <a:gd name="T5" fmla="*/ 23 h 23"/>
                    <a:gd name="T6" fmla="*/ 9 w 36"/>
                    <a:gd name="T7" fmla="*/ 22 h 23"/>
                    <a:gd name="T8" fmla="*/ 1 w 36"/>
                    <a:gd name="T9" fmla="*/ 17 h 23"/>
                    <a:gd name="T10" fmla="*/ 0 w 36"/>
                    <a:gd name="T11" fmla="*/ 11 h 23"/>
                    <a:gd name="T12" fmla="*/ 4 w 36"/>
                    <a:gd name="T13" fmla="*/ 3 h 23"/>
                    <a:gd name="T14" fmla="*/ 14 w 36"/>
                    <a:gd name="T15" fmla="*/ 0 h 23"/>
                    <a:gd name="T16" fmla="*/ 22 w 36"/>
                    <a:gd name="T17" fmla="*/ 2 h 23"/>
                    <a:gd name="T18" fmla="*/ 25 w 36"/>
                    <a:gd name="T19" fmla="*/ 8 h 23"/>
                    <a:gd name="T20" fmla="*/ 18 w 36"/>
                    <a:gd name="T21" fmla="*/ 13 h 23"/>
                    <a:gd name="T22" fmla="*/ 10 w 36"/>
                    <a:gd name="T23" fmla="*/ 15 h 23"/>
                    <a:gd name="T24" fmla="*/ 9 w 36"/>
                    <a:gd name="T25" fmla="*/ 15 h 23"/>
                    <a:gd name="T26" fmla="*/ 8 w 36"/>
                    <a:gd name="T27" fmla="*/ 16 h 23"/>
                    <a:gd name="T28" fmla="*/ 13 w 36"/>
                    <a:gd name="T29" fmla="*/ 18 h 23"/>
                    <a:gd name="T30" fmla="*/ 17 w 36"/>
                    <a:gd name="T31" fmla="*/ 19 h 23"/>
                    <a:gd name="T32" fmla="*/ 29 w 36"/>
                    <a:gd name="T33" fmla="*/ 19 h 23"/>
                    <a:gd name="T34" fmla="*/ 34 w 36"/>
                    <a:gd name="T35" fmla="*/ 20 h 23"/>
                    <a:gd name="T36" fmla="*/ 36 w 36"/>
                    <a:gd name="T37" fmla="*/ 22 h 23"/>
                    <a:gd name="T38" fmla="*/ 20 w 36"/>
                    <a:gd name="T39" fmla="*/ 7 h 23"/>
                    <a:gd name="T40" fmla="*/ 14 w 36"/>
                    <a:gd name="T41" fmla="*/ 5 h 23"/>
                    <a:gd name="T42" fmla="*/ 8 w 36"/>
                    <a:gd name="T43" fmla="*/ 6 h 23"/>
                    <a:gd name="T44" fmla="*/ 4 w 36"/>
                    <a:gd name="T45" fmla="*/ 10 h 23"/>
                    <a:gd name="T46" fmla="*/ 5 w 36"/>
                    <a:gd name="T47" fmla="*/ 12 h 23"/>
                    <a:gd name="T48" fmla="*/ 7 w 36"/>
                    <a:gd name="T49" fmla="*/ 12 h 23"/>
                    <a:gd name="T50" fmla="*/ 14 w 36"/>
                    <a:gd name="T51" fmla="*/ 10 h 23"/>
                    <a:gd name="T52" fmla="*/ 20 w 36"/>
                    <a:gd name="T53"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23">
                      <a:moveTo>
                        <a:pt x="36" y="22"/>
                      </a:moveTo>
                      <a:cubicBezTo>
                        <a:pt x="35" y="23"/>
                        <a:pt x="34" y="23"/>
                        <a:pt x="32" y="23"/>
                      </a:cubicBezTo>
                      <a:cubicBezTo>
                        <a:pt x="19" y="23"/>
                        <a:pt x="19" y="23"/>
                        <a:pt x="19" y="23"/>
                      </a:cubicBezTo>
                      <a:cubicBezTo>
                        <a:pt x="16" y="23"/>
                        <a:pt x="13" y="23"/>
                        <a:pt x="9" y="22"/>
                      </a:cubicBezTo>
                      <a:cubicBezTo>
                        <a:pt x="4" y="21"/>
                        <a:pt x="1" y="19"/>
                        <a:pt x="1" y="17"/>
                      </a:cubicBezTo>
                      <a:cubicBezTo>
                        <a:pt x="0" y="15"/>
                        <a:pt x="0" y="13"/>
                        <a:pt x="0" y="11"/>
                      </a:cubicBezTo>
                      <a:cubicBezTo>
                        <a:pt x="0" y="8"/>
                        <a:pt x="1" y="5"/>
                        <a:pt x="4" y="3"/>
                      </a:cubicBezTo>
                      <a:cubicBezTo>
                        <a:pt x="7" y="1"/>
                        <a:pt x="10" y="0"/>
                        <a:pt x="14" y="0"/>
                      </a:cubicBezTo>
                      <a:cubicBezTo>
                        <a:pt x="18" y="0"/>
                        <a:pt x="20" y="1"/>
                        <a:pt x="22" y="2"/>
                      </a:cubicBezTo>
                      <a:cubicBezTo>
                        <a:pt x="24" y="4"/>
                        <a:pt x="25" y="6"/>
                        <a:pt x="25" y="8"/>
                      </a:cubicBezTo>
                      <a:cubicBezTo>
                        <a:pt x="25" y="10"/>
                        <a:pt x="23" y="11"/>
                        <a:pt x="18" y="13"/>
                      </a:cubicBezTo>
                      <a:cubicBezTo>
                        <a:pt x="14" y="14"/>
                        <a:pt x="11" y="15"/>
                        <a:pt x="10" y="15"/>
                      </a:cubicBezTo>
                      <a:cubicBezTo>
                        <a:pt x="9" y="15"/>
                        <a:pt x="9" y="15"/>
                        <a:pt x="9" y="15"/>
                      </a:cubicBezTo>
                      <a:cubicBezTo>
                        <a:pt x="9" y="15"/>
                        <a:pt x="9" y="16"/>
                        <a:pt x="8" y="16"/>
                      </a:cubicBezTo>
                      <a:cubicBezTo>
                        <a:pt x="8" y="17"/>
                        <a:pt x="10" y="17"/>
                        <a:pt x="13" y="18"/>
                      </a:cubicBezTo>
                      <a:cubicBezTo>
                        <a:pt x="15" y="19"/>
                        <a:pt x="16" y="19"/>
                        <a:pt x="17" y="19"/>
                      </a:cubicBezTo>
                      <a:cubicBezTo>
                        <a:pt x="29" y="19"/>
                        <a:pt x="29" y="19"/>
                        <a:pt x="29" y="19"/>
                      </a:cubicBezTo>
                      <a:cubicBezTo>
                        <a:pt x="29" y="19"/>
                        <a:pt x="31" y="19"/>
                        <a:pt x="34" y="20"/>
                      </a:cubicBezTo>
                      <a:cubicBezTo>
                        <a:pt x="35" y="20"/>
                        <a:pt x="35" y="21"/>
                        <a:pt x="36" y="22"/>
                      </a:cubicBezTo>
                      <a:close/>
                      <a:moveTo>
                        <a:pt x="20" y="7"/>
                      </a:moveTo>
                      <a:cubicBezTo>
                        <a:pt x="19" y="5"/>
                        <a:pt x="17" y="5"/>
                        <a:pt x="14" y="5"/>
                      </a:cubicBezTo>
                      <a:cubicBezTo>
                        <a:pt x="12" y="5"/>
                        <a:pt x="10" y="5"/>
                        <a:pt x="8" y="6"/>
                      </a:cubicBezTo>
                      <a:cubicBezTo>
                        <a:pt x="5" y="7"/>
                        <a:pt x="4" y="8"/>
                        <a:pt x="4" y="10"/>
                      </a:cubicBezTo>
                      <a:cubicBezTo>
                        <a:pt x="4" y="11"/>
                        <a:pt x="4" y="11"/>
                        <a:pt x="5" y="12"/>
                      </a:cubicBezTo>
                      <a:cubicBezTo>
                        <a:pt x="7" y="12"/>
                        <a:pt x="7" y="12"/>
                        <a:pt x="7" y="12"/>
                      </a:cubicBezTo>
                      <a:cubicBezTo>
                        <a:pt x="8" y="12"/>
                        <a:pt x="10" y="11"/>
                        <a:pt x="14" y="10"/>
                      </a:cubicBezTo>
                      <a:cubicBezTo>
                        <a:pt x="18" y="8"/>
                        <a:pt x="20" y="7"/>
                        <a:pt x="20" y="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40"/>
                <p:cNvSpPr>
                  <a:spLocks/>
                </p:cNvSpPr>
                <p:nvPr/>
              </p:nvSpPr>
              <p:spPr bwMode="auto">
                <a:xfrm>
                  <a:off x="4668791" y="3152257"/>
                  <a:ext cx="137827" cy="83028"/>
                </a:xfrm>
                <a:custGeom>
                  <a:avLst/>
                  <a:gdLst>
                    <a:gd name="T0" fmla="*/ 35 w 35"/>
                    <a:gd name="T1" fmla="*/ 20 h 21"/>
                    <a:gd name="T2" fmla="*/ 33 w 35"/>
                    <a:gd name="T3" fmla="*/ 21 h 21"/>
                    <a:gd name="T4" fmla="*/ 29 w 35"/>
                    <a:gd name="T5" fmla="*/ 18 h 21"/>
                    <a:gd name="T6" fmla="*/ 25 w 35"/>
                    <a:gd name="T7" fmla="*/ 14 h 21"/>
                    <a:gd name="T8" fmla="*/ 17 w 35"/>
                    <a:gd name="T9" fmla="*/ 17 h 21"/>
                    <a:gd name="T10" fmla="*/ 6 w 35"/>
                    <a:gd name="T11" fmla="*/ 20 h 21"/>
                    <a:gd name="T12" fmla="*/ 2 w 35"/>
                    <a:gd name="T13" fmla="*/ 19 h 21"/>
                    <a:gd name="T14" fmla="*/ 0 w 35"/>
                    <a:gd name="T15" fmla="*/ 15 h 21"/>
                    <a:gd name="T16" fmla="*/ 9 w 35"/>
                    <a:gd name="T17" fmla="*/ 6 h 21"/>
                    <a:gd name="T18" fmla="*/ 22 w 35"/>
                    <a:gd name="T19" fmla="*/ 0 h 21"/>
                    <a:gd name="T20" fmla="*/ 25 w 35"/>
                    <a:gd name="T21" fmla="*/ 3 h 21"/>
                    <a:gd name="T22" fmla="*/ 25 w 35"/>
                    <a:gd name="T23" fmla="*/ 4 h 21"/>
                    <a:gd name="T24" fmla="*/ 23 w 35"/>
                    <a:gd name="T25" fmla="*/ 5 h 21"/>
                    <a:gd name="T26" fmla="*/ 22 w 35"/>
                    <a:gd name="T27" fmla="*/ 5 h 21"/>
                    <a:gd name="T28" fmla="*/ 21 w 35"/>
                    <a:gd name="T29" fmla="*/ 4 h 21"/>
                    <a:gd name="T30" fmla="*/ 14 w 35"/>
                    <a:gd name="T31" fmla="*/ 7 h 21"/>
                    <a:gd name="T32" fmla="*/ 7 w 35"/>
                    <a:gd name="T33" fmla="*/ 12 h 21"/>
                    <a:gd name="T34" fmla="*/ 5 w 35"/>
                    <a:gd name="T35" fmla="*/ 15 h 21"/>
                    <a:gd name="T36" fmla="*/ 8 w 35"/>
                    <a:gd name="T37" fmla="*/ 16 h 21"/>
                    <a:gd name="T38" fmla="*/ 17 w 35"/>
                    <a:gd name="T39" fmla="*/ 13 h 21"/>
                    <a:gd name="T40" fmla="*/ 26 w 35"/>
                    <a:gd name="T41" fmla="*/ 10 h 21"/>
                    <a:gd name="T42" fmla="*/ 30 w 35"/>
                    <a:gd name="T43" fmla="*/ 11 h 21"/>
                    <a:gd name="T44" fmla="*/ 32 w 35"/>
                    <a:gd name="T45" fmla="*/ 15 h 21"/>
                    <a:gd name="T46" fmla="*/ 35 w 35"/>
                    <a:gd name="T47" fmla="*/ 19 h 21"/>
                    <a:gd name="T48" fmla="*/ 35 w 35"/>
                    <a:gd name="T49"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21">
                      <a:moveTo>
                        <a:pt x="35" y="20"/>
                      </a:moveTo>
                      <a:cubicBezTo>
                        <a:pt x="34" y="21"/>
                        <a:pt x="34" y="21"/>
                        <a:pt x="33" y="21"/>
                      </a:cubicBezTo>
                      <a:cubicBezTo>
                        <a:pt x="33" y="21"/>
                        <a:pt x="31" y="20"/>
                        <a:pt x="29" y="18"/>
                      </a:cubicBezTo>
                      <a:cubicBezTo>
                        <a:pt x="27" y="15"/>
                        <a:pt x="25" y="14"/>
                        <a:pt x="25" y="14"/>
                      </a:cubicBezTo>
                      <a:cubicBezTo>
                        <a:pt x="25" y="14"/>
                        <a:pt x="22" y="15"/>
                        <a:pt x="17" y="17"/>
                      </a:cubicBezTo>
                      <a:cubicBezTo>
                        <a:pt x="11" y="19"/>
                        <a:pt x="7" y="20"/>
                        <a:pt x="6" y="20"/>
                      </a:cubicBezTo>
                      <a:cubicBezTo>
                        <a:pt x="5" y="20"/>
                        <a:pt x="3" y="20"/>
                        <a:pt x="2" y="19"/>
                      </a:cubicBezTo>
                      <a:cubicBezTo>
                        <a:pt x="0" y="17"/>
                        <a:pt x="0" y="16"/>
                        <a:pt x="0" y="15"/>
                      </a:cubicBezTo>
                      <a:cubicBezTo>
                        <a:pt x="0" y="12"/>
                        <a:pt x="3" y="9"/>
                        <a:pt x="9" y="6"/>
                      </a:cubicBezTo>
                      <a:cubicBezTo>
                        <a:pt x="14" y="2"/>
                        <a:pt x="19" y="0"/>
                        <a:pt x="22" y="0"/>
                      </a:cubicBezTo>
                      <a:cubicBezTo>
                        <a:pt x="23" y="0"/>
                        <a:pt x="24" y="1"/>
                        <a:pt x="25" y="3"/>
                      </a:cubicBezTo>
                      <a:cubicBezTo>
                        <a:pt x="25" y="4"/>
                        <a:pt x="25" y="4"/>
                        <a:pt x="25" y="4"/>
                      </a:cubicBezTo>
                      <a:cubicBezTo>
                        <a:pt x="24" y="5"/>
                        <a:pt x="24" y="5"/>
                        <a:pt x="23" y="5"/>
                      </a:cubicBezTo>
                      <a:cubicBezTo>
                        <a:pt x="23" y="5"/>
                        <a:pt x="23" y="5"/>
                        <a:pt x="22" y="5"/>
                      </a:cubicBezTo>
                      <a:cubicBezTo>
                        <a:pt x="21" y="4"/>
                        <a:pt x="21" y="4"/>
                        <a:pt x="21" y="4"/>
                      </a:cubicBezTo>
                      <a:cubicBezTo>
                        <a:pt x="20" y="4"/>
                        <a:pt x="17" y="5"/>
                        <a:pt x="14" y="7"/>
                      </a:cubicBezTo>
                      <a:cubicBezTo>
                        <a:pt x="10" y="9"/>
                        <a:pt x="8" y="11"/>
                        <a:pt x="7" y="12"/>
                      </a:cubicBezTo>
                      <a:cubicBezTo>
                        <a:pt x="6" y="13"/>
                        <a:pt x="5" y="14"/>
                        <a:pt x="5" y="15"/>
                      </a:cubicBezTo>
                      <a:cubicBezTo>
                        <a:pt x="6" y="16"/>
                        <a:pt x="7" y="16"/>
                        <a:pt x="8" y="16"/>
                      </a:cubicBezTo>
                      <a:cubicBezTo>
                        <a:pt x="9" y="16"/>
                        <a:pt x="12" y="15"/>
                        <a:pt x="17" y="13"/>
                      </a:cubicBezTo>
                      <a:cubicBezTo>
                        <a:pt x="22" y="11"/>
                        <a:pt x="25" y="10"/>
                        <a:pt x="26" y="10"/>
                      </a:cubicBezTo>
                      <a:cubicBezTo>
                        <a:pt x="28" y="10"/>
                        <a:pt x="29" y="10"/>
                        <a:pt x="30" y="11"/>
                      </a:cubicBezTo>
                      <a:cubicBezTo>
                        <a:pt x="30" y="11"/>
                        <a:pt x="31" y="13"/>
                        <a:pt x="32" y="15"/>
                      </a:cubicBezTo>
                      <a:cubicBezTo>
                        <a:pt x="33" y="16"/>
                        <a:pt x="34" y="17"/>
                        <a:pt x="35" y="19"/>
                      </a:cubicBezTo>
                      <a:lnTo>
                        <a:pt x="35"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41"/>
                <p:cNvSpPr>
                  <a:spLocks/>
                </p:cNvSpPr>
                <p:nvPr/>
              </p:nvSpPr>
              <p:spPr bwMode="auto">
                <a:xfrm>
                  <a:off x="4821563" y="3152257"/>
                  <a:ext cx="219194" cy="86349"/>
                </a:xfrm>
                <a:custGeom>
                  <a:avLst/>
                  <a:gdLst>
                    <a:gd name="T0" fmla="*/ 56 w 56"/>
                    <a:gd name="T1" fmla="*/ 7 h 22"/>
                    <a:gd name="T2" fmla="*/ 55 w 56"/>
                    <a:gd name="T3" fmla="*/ 14 h 22"/>
                    <a:gd name="T4" fmla="*/ 55 w 56"/>
                    <a:gd name="T5" fmla="*/ 21 h 22"/>
                    <a:gd name="T6" fmla="*/ 53 w 56"/>
                    <a:gd name="T7" fmla="*/ 22 h 22"/>
                    <a:gd name="T8" fmla="*/ 50 w 56"/>
                    <a:gd name="T9" fmla="*/ 15 h 22"/>
                    <a:gd name="T10" fmla="*/ 50 w 56"/>
                    <a:gd name="T11" fmla="*/ 12 h 22"/>
                    <a:gd name="T12" fmla="*/ 51 w 56"/>
                    <a:gd name="T13" fmla="*/ 8 h 22"/>
                    <a:gd name="T14" fmla="*/ 50 w 56"/>
                    <a:gd name="T15" fmla="*/ 5 h 22"/>
                    <a:gd name="T16" fmla="*/ 49 w 56"/>
                    <a:gd name="T17" fmla="*/ 5 h 22"/>
                    <a:gd name="T18" fmla="*/ 36 w 56"/>
                    <a:gd name="T19" fmla="*/ 11 h 22"/>
                    <a:gd name="T20" fmla="*/ 25 w 56"/>
                    <a:gd name="T21" fmla="*/ 18 h 22"/>
                    <a:gd name="T22" fmla="*/ 21 w 56"/>
                    <a:gd name="T23" fmla="*/ 16 h 22"/>
                    <a:gd name="T24" fmla="*/ 21 w 56"/>
                    <a:gd name="T25" fmla="*/ 15 h 22"/>
                    <a:gd name="T26" fmla="*/ 21 w 56"/>
                    <a:gd name="T27" fmla="*/ 12 h 22"/>
                    <a:gd name="T28" fmla="*/ 21 w 56"/>
                    <a:gd name="T29" fmla="*/ 9 h 22"/>
                    <a:gd name="T30" fmla="*/ 20 w 56"/>
                    <a:gd name="T31" fmla="*/ 5 h 22"/>
                    <a:gd name="T32" fmla="*/ 19 w 56"/>
                    <a:gd name="T33" fmla="*/ 5 h 22"/>
                    <a:gd name="T34" fmla="*/ 3 w 56"/>
                    <a:gd name="T35" fmla="*/ 19 h 22"/>
                    <a:gd name="T36" fmla="*/ 1 w 56"/>
                    <a:gd name="T37" fmla="*/ 19 h 22"/>
                    <a:gd name="T38" fmla="*/ 0 w 56"/>
                    <a:gd name="T39" fmla="*/ 16 h 22"/>
                    <a:gd name="T40" fmla="*/ 5 w 56"/>
                    <a:gd name="T41" fmla="*/ 12 h 22"/>
                    <a:gd name="T42" fmla="*/ 13 w 56"/>
                    <a:gd name="T43" fmla="*/ 5 h 22"/>
                    <a:gd name="T44" fmla="*/ 22 w 56"/>
                    <a:gd name="T45" fmla="*/ 0 h 22"/>
                    <a:gd name="T46" fmla="*/ 26 w 56"/>
                    <a:gd name="T47" fmla="*/ 8 h 22"/>
                    <a:gd name="T48" fmla="*/ 26 w 56"/>
                    <a:gd name="T49" fmla="*/ 10 h 22"/>
                    <a:gd name="T50" fmla="*/ 25 w 56"/>
                    <a:gd name="T51" fmla="*/ 12 h 22"/>
                    <a:gd name="T52" fmla="*/ 27 w 56"/>
                    <a:gd name="T53" fmla="*/ 12 h 22"/>
                    <a:gd name="T54" fmla="*/ 27 w 56"/>
                    <a:gd name="T55" fmla="*/ 12 h 22"/>
                    <a:gd name="T56" fmla="*/ 39 w 56"/>
                    <a:gd name="T57" fmla="*/ 5 h 22"/>
                    <a:gd name="T58" fmla="*/ 42 w 56"/>
                    <a:gd name="T59" fmla="*/ 3 h 22"/>
                    <a:gd name="T60" fmla="*/ 52 w 56"/>
                    <a:gd name="T61" fmla="*/ 0 h 22"/>
                    <a:gd name="T62" fmla="*/ 56 w 56"/>
                    <a:gd name="T63"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22">
                      <a:moveTo>
                        <a:pt x="56" y="7"/>
                      </a:moveTo>
                      <a:cubicBezTo>
                        <a:pt x="56" y="8"/>
                        <a:pt x="55" y="10"/>
                        <a:pt x="55" y="14"/>
                      </a:cubicBezTo>
                      <a:cubicBezTo>
                        <a:pt x="55" y="18"/>
                        <a:pt x="55" y="20"/>
                        <a:pt x="55" y="21"/>
                      </a:cubicBezTo>
                      <a:cubicBezTo>
                        <a:pt x="54" y="21"/>
                        <a:pt x="54" y="21"/>
                        <a:pt x="53" y="22"/>
                      </a:cubicBezTo>
                      <a:cubicBezTo>
                        <a:pt x="51" y="21"/>
                        <a:pt x="50" y="18"/>
                        <a:pt x="50" y="15"/>
                      </a:cubicBezTo>
                      <a:cubicBezTo>
                        <a:pt x="50" y="15"/>
                        <a:pt x="50" y="14"/>
                        <a:pt x="50" y="12"/>
                      </a:cubicBezTo>
                      <a:cubicBezTo>
                        <a:pt x="51" y="10"/>
                        <a:pt x="51" y="9"/>
                        <a:pt x="51" y="8"/>
                      </a:cubicBezTo>
                      <a:cubicBezTo>
                        <a:pt x="51" y="7"/>
                        <a:pt x="50" y="6"/>
                        <a:pt x="50" y="5"/>
                      </a:cubicBezTo>
                      <a:cubicBezTo>
                        <a:pt x="49" y="5"/>
                        <a:pt x="49" y="5"/>
                        <a:pt x="49" y="5"/>
                      </a:cubicBezTo>
                      <a:cubicBezTo>
                        <a:pt x="48" y="5"/>
                        <a:pt x="43" y="7"/>
                        <a:pt x="36" y="11"/>
                      </a:cubicBezTo>
                      <a:cubicBezTo>
                        <a:pt x="25" y="18"/>
                        <a:pt x="25" y="18"/>
                        <a:pt x="25" y="18"/>
                      </a:cubicBezTo>
                      <a:cubicBezTo>
                        <a:pt x="24" y="18"/>
                        <a:pt x="23" y="17"/>
                        <a:pt x="21" y="16"/>
                      </a:cubicBezTo>
                      <a:cubicBezTo>
                        <a:pt x="21" y="16"/>
                        <a:pt x="21" y="16"/>
                        <a:pt x="21" y="15"/>
                      </a:cubicBezTo>
                      <a:cubicBezTo>
                        <a:pt x="21" y="15"/>
                        <a:pt x="21" y="14"/>
                        <a:pt x="21" y="12"/>
                      </a:cubicBezTo>
                      <a:cubicBezTo>
                        <a:pt x="21" y="10"/>
                        <a:pt x="21" y="9"/>
                        <a:pt x="21" y="9"/>
                      </a:cubicBezTo>
                      <a:cubicBezTo>
                        <a:pt x="21" y="8"/>
                        <a:pt x="21" y="6"/>
                        <a:pt x="20" y="5"/>
                      </a:cubicBezTo>
                      <a:cubicBezTo>
                        <a:pt x="19" y="5"/>
                        <a:pt x="19" y="5"/>
                        <a:pt x="19" y="5"/>
                      </a:cubicBezTo>
                      <a:cubicBezTo>
                        <a:pt x="18" y="5"/>
                        <a:pt x="13" y="10"/>
                        <a:pt x="3" y="19"/>
                      </a:cubicBezTo>
                      <a:cubicBezTo>
                        <a:pt x="1" y="19"/>
                        <a:pt x="1" y="19"/>
                        <a:pt x="1" y="19"/>
                      </a:cubicBezTo>
                      <a:cubicBezTo>
                        <a:pt x="0" y="18"/>
                        <a:pt x="0" y="17"/>
                        <a:pt x="0" y="16"/>
                      </a:cubicBezTo>
                      <a:cubicBezTo>
                        <a:pt x="0" y="16"/>
                        <a:pt x="1" y="14"/>
                        <a:pt x="5" y="12"/>
                      </a:cubicBezTo>
                      <a:cubicBezTo>
                        <a:pt x="5" y="12"/>
                        <a:pt x="8" y="10"/>
                        <a:pt x="13" y="5"/>
                      </a:cubicBezTo>
                      <a:cubicBezTo>
                        <a:pt x="17" y="1"/>
                        <a:pt x="20" y="0"/>
                        <a:pt x="22" y="0"/>
                      </a:cubicBezTo>
                      <a:cubicBezTo>
                        <a:pt x="25" y="0"/>
                        <a:pt x="26" y="2"/>
                        <a:pt x="26" y="8"/>
                      </a:cubicBezTo>
                      <a:cubicBezTo>
                        <a:pt x="26" y="8"/>
                        <a:pt x="26" y="9"/>
                        <a:pt x="26" y="10"/>
                      </a:cubicBezTo>
                      <a:cubicBezTo>
                        <a:pt x="26" y="11"/>
                        <a:pt x="25" y="12"/>
                        <a:pt x="25" y="12"/>
                      </a:cubicBezTo>
                      <a:cubicBezTo>
                        <a:pt x="26" y="12"/>
                        <a:pt x="27" y="12"/>
                        <a:pt x="27" y="12"/>
                      </a:cubicBezTo>
                      <a:cubicBezTo>
                        <a:pt x="27" y="12"/>
                        <a:pt x="27" y="12"/>
                        <a:pt x="27" y="12"/>
                      </a:cubicBezTo>
                      <a:cubicBezTo>
                        <a:pt x="27" y="12"/>
                        <a:pt x="31" y="10"/>
                        <a:pt x="39" y="5"/>
                      </a:cubicBezTo>
                      <a:cubicBezTo>
                        <a:pt x="40" y="5"/>
                        <a:pt x="41" y="4"/>
                        <a:pt x="42" y="3"/>
                      </a:cubicBezTo>
                      <a:cubicBezTo>
                        <a:pt x="47" y="1"/>
                        <a:pt x="50" y="0"/>
                        <a:pt x="52" y="0"/>
                      </a:cubicBezTo>
                      <a:cubicBezTo>
                        <a:pt x="54" y="0"/>
                        <a:pt x="56" y="2"/>
                        <a:pt x="56" y="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2" name="Freeform 42"/>
              <p:cNvSpPr>
                <a:spLocks noEditPoints="1"/>
              </p:cNvSpPr>
              <p:nvPr/>
            </p:nvSpPr>
            <p:spPr bwMode="auto">
              <a:xfrm>
                <a:off x="3590739" y="2689858"/>
                <a:ext cx="1411366" cy="962603"/>
              </a:xfrm>
              <a:custGeom>
                <a:avLst/>
                <a:gdLst>
                  <a:gd name="T0" fmla="*/ 1041 w 1041"/>
                  <a:gd name="T1" fmla="*/ 710 h 710"/>
                  <a:gd name="T2" fmla="*/ 0 w 1041"/>
                  <a:gd name="T3" fmla="*/ 710 h 710"/>
                  <a:gd name="T4" fmla="*/ 0 w 1041"/>
                  <a:gd name="T5" fmla="*/ 0 h 710"/>
                  <a:gd name="T6" fmla="*/ 1041 w 1041"/>
                  <a:gd name="T7" fmla="*/ 0 h 710"/>
                  <a:gd name="T8" fmla="*/ 1041 w 1041"/>
                  <a:gd name="T9" fmla="*/ 710 h 710"/>
                  <a:gd name="T10" fmla="*/ 10 w 1041"/>
                  <a:gd name="T11" fmla="*/ 700 h 710"/>
                  <a:gd name="T12" fmla="*/ 1031 w 1041"/>
                  <a:gd name="T13" fmla="*/ 700 h 710"/>
                  <a:gd name="T14" fmla="*/ 1031 w 1041"/>
                  <a:gd name="T15" fmla="*/ 10 h 710"/>
                  <a:gd name="T16" fmla="*/ 10 w 1041"/>
                  <a:gd name="T17" fmla="*/ 10 h 710"/>
                  <a:gd name="T18" fmla="*/ 10 w 1041"/>
                  <a:gd name="T19" fmla="*/ 70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1" h="710">
                    <a:moveTo>
                      <a:pt x="1041" y="710"/>
                    </a:moveTo>
                    <a:lnTo>
                      <a:pt x="0" y="710"/>
                    </a:lnTo>
                    <a:lnTo>
                      <a:pt x="0" y="0"/>
                    </a:lnTo>
                    <a:lnTo>
                      <a:pt x="1041" y="0"/>
                    </a:lnTo>
                    <a:lnTo>
                      <a:pt x="1041" y="710"/>
                    </a:lnTo>
                    <a:close/>
                    <a:moveTo>
                      <a:pt x="10" y="700"/>
                    </a:moveTo>
                    <a:lnTo>
                      <a:pt x="1031" y="700"/>
                    </a:lnTo>
                    <a:lnTo>
                      <a:pt x="1031" y="10"/>
                    </a:lnTo>
                    <a:lnTo>
                      <a:pt x="10" y="10"/>
                    </a:lnTo>
                    <a:lnTo>
                      <a:pt x="10"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16681980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6165790"/>
          </a:xfrm>
        </p:spPr>
        <p:txBody>
          <a:bodyPr/>
          <a:lstStyle/>
          <a:p>
            <a:r>
              <a:rPr lang="en-US" dirty="0"/>
              <a:t>Duplications</a:t>
            </a:r>
          </a:p>
          <a:p>
            <a:r>
              <a:rPr lang="en-US" dirty="0"/>
              <a:t>Bad distribution of complexity</a:t>
            </a:r>
          </a:p>
          <a:p>
            <a:r>
              <a:rPr lang="en-US" dirty="0"/>
              <a:t>Spaghetti Design</a:t>
            </a:r>
          </a:p>
          <a:p>
            <a:r>
              <a:rPr lang="en-US" dirty="0"/>
              <a:t>Lack of unit tests</a:t>
            </a:r>
          </a:p>
          <a:p>
            <a:r>
              <a:rPr lang="en-US" dirty="0"/>
              <a:t>No coding standards</a:t>
            </a:r>
          </a:p>
          <a:p>
            <a:r>
              <a:rPr lang="en-US" dirty="0"/>
              <a:t>Potential bugs</a:t>
            </a:r>
          </a:p>
          <a:p>
            <a:r>
              <a:rPr lang="en-US" dirty="0"/>
              <a:t>Not enough or too many comments</a:t>
            </a:r>
          </a:p>
          <a:p>
            <a:pPr marL="108000" indent="0">
              <a:buNone/>
            </a:pPr>
            <a:endParaRPr lang="en-US" dirty="0"/>
          </a:p>
          <a:p>
            <a:pPr marL="0" indent="0">
              <a:buNone/>
            </a:pPr>
            <a:endParaRPr lang="en-US" dirty="0"/>
          </a:p>
        </p:txBody>
      </p:sp>
      <p:sp>
        <p:nvSpPr>
          <p:cNvPr id="5" name="Title 4"/>
          <p:cNvSpPr>
            <a:spLocks noGrp="1"/>
          </p:cNvSpPr>
          <p:nvPr>
            <p:ph type="title"/>
          </p:nvPr>
        </p:nvSpPr>
        <p:spPr/>
        <p:txBody>
          <a:bodyPr/>
          <a:lstStyle/>
          <a:p>
            <a:r>
              <a:rPr lang="en-US" dirty="0" smtClean="0"/>
              <a:t>The deadly sins of the developer</a:t>
            </a:r>
            <a:endParaRPr lang="en-US" dirty="0"/>
          </a:p>
        </p:txBody>
      </p:sp>
      <p:pic>
        <p:nvPicPr>
          <p:cNvPr id="4" name="Picture 3" descr="sev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4541" y="2057102"/>
            <a:ext cx="2941638" cy="2941638"/>
          </a:xfrm>
          <a:prstGeom prst="rect">
            <a:avLst/>
          </a:prstGeom>
        </p:spPr>
      </p:pic>
    </p:spTree>
    <p:extLst>
      <p:ext uri="{BB962C8B-B14F-4D97-AF65-F5344CB8AC3E}">
        <p14:creationId xmlns:p14="http://schemas.microsoft.com/office/powerpoint/2010/main" val="222823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134465"/>
          </a:xfrm>
        </p:spPr>
        <p:txBody>
          <a:bodyPr/>
          <a:lstStyle/>
          <a:p>
            <a:r>
              <a:rPr lang="en-US" dirty="0"/>
              <a:t>Too late</a:t>
            </a:r>
          </a:p>
          <a:p>
            <a:r>
              <a:rPr lang="en-US" dirty="0"/>
              <a:t>Pushback from teams</a:t>
            </a:r>
          </a:p>
          <a:p>
            <a:r>
              <a:rPr lang="en-US" dirty="0"/>
              <a:t>Lack of ownership</a:t>
            </a:r>
          </a:p>
          <a:p>
            <a:r>
              <a:rPr lang="en-US" dirty="0"/>
              <a:t>Heterogeneous requirements</a:t>
            </a:r>
          </a:p>
          <a:p>
            <a:r>
              <a:rPr lang="en-US" dirty="0"/>
              <a:t>Quality gate </a:t>
            </a:r>
          </a:p>
          <a:p>
            <a:endParaRPr lang="en-US" dirty="0"/>
          </a:p>
        </p:txBody>
      </p:sp>
      <p:sp>
        <p:nvSpPr>
          <p:cNvPr id="3" name="Title 2"/>
          <p:cNvSpPr>
            <a:spLocks noGrp="1"/>
          </p:cNvSpPr>
          <p:nvPr>
            <p:ph type="title"/>
          </p:nvPr>
        </p:nvSpPr>
        <p:spPr/>
        <p:txBody>
          <a:bodyPr/>
          <a:lstStyle/>
          <a:p>
            <a:r>
              <a:rPr lang="en-US" dirty="0" smtClean="0"/>
              <a:t>This is hard!</a:t>
            </a:r>
            <a:endParaRPr lang="en-US" dirty="0"/>
          </a:p>
        </p:txBody>
      </p:sp>
    </p:spTree>
    <p:extLst>
      <p:ext uri="{BB962C8B-B14F-4D97-AF65-F5344CB8AC3E}">
        <p14:creationId xmlns:p14="http://schemas.microsoft.com/office/powerpoint/2010/main" val="193292125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134465"/>
          </a:xfrm>
        </p:spPr>
        <p:txBody>
          <a:bodyPr/>
          <a:lstStyle/>
          <a:p>
            <a:r>
              <a:rPr lang="en-US" dirty="0"/>
              <a:t>Development team owns quality</a:t>
            </a:r>
          </a:p>
          <a:p>
            <a:r>
              <a:rPr lang="en-US" dirty="0"/>
              <a:t>Shorter feedback loop</a:t>
            </a:r>
          </a:p>
          <a:p>
            <a:r>
              <a:rPr lang="en-US" dirty="0"/>
              <a:t>Unified quality gate</a:t>
            </a:r>
          </a:p>
          <a:p>
            <a:r>
              <a:rPr lang="en-US" dirty="0"/>
              <a:t>Cost is non-significant</a:t>
            </a:r>
          </a:p>
          <a:p>
            <a:r>
              <a:rPr lang="en-US" dirty="0"/>
              <a:t>This is fun!</a:t>
            </a:r>
          </a:p>
          <a:p>
            <a:endParaRPr lang="en-US" dirty="0"/>
          </a:p>
        </p:txBody>
      </p:sp>
      <p:sp>
        <p:nvSpPr>
          <p:cNvPr id="3" name="Title 2"/>
          <p:cNvSpPr>
            <a:spLocks noGrp="1"/>
          </p:cNvSpPr>
          <p:nvPr>
            <p:ph type="title"/>
          </p:nvPr>
        </p:nvSpPr>
        <p:spPr/>
        <p:txBody>
          <a:bodyPr/>
          <a:lstStyle/>
          <a:p>
            <a:r>
              <a:rPr lang="en-US" dirty="0" smtClean="0"/>
              <a:t>Changing the Game</a:t>
            </a:r>
            <a:endParaRPr lang="en-US" dirty="0"/>
          </a:p>
        </p:txBody>
      </p:sp>
    </p:spTree>
    <p:extLst>
      <p:ext uri="{BB962C8B-B14F-4D97-AF65-F5344CB8AC3E}">
        <p14:creationId xmlns:p14="http://schemas.microsoft.com/office/powerpoint/2010/main" val="3394354561"/>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5-30629_Build_Template_WHIT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lIns="91440" tIns="91440" rIns="34294" bIns="34294" anchor="b" anchorCtr="0"/>
      <a:lstStyle>
        <a:defPPr defTabSz="932406">
          <a:defRPr sz="800"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potx" id="{7B5DF659-5422-4FE0-B774-F31BE53950C5}" vid="{E3F4DD5B-E91A-4E2E-A066-DD68F9821E36}"/>
    </a:ext>
  </a:extLst>
</a:theme>
</file>

<file path=ppt/theme/theme2.xml><?xml version="1.0" encoding="utf-8"?>
<a:theme xmlns:a="http://schemas.openxmlformats.org/drawingml/2006/main" name="5-30629_Build_Template_DARK BLU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potx" id="{7B5DF659-5422-4FE0-B774-F31BE53950C5}" vid="{5D3B3FA9-0122-4B31-B139-E383C37B88CE}"/>
    </a:ext>
  </a:extLst>
</a:theme>
</file>

<file path=ppt/theme/theme3.xml><?xml version="1.0" encoding="utf-8"?>
<a:theme xmlns:a="http://schemas.openxmlformats.org/drawingml/2006/main" name="LIGHT COLOR TEMPLAT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lIns="91440" tIns="91440" rIns="34294" bIns="34294" anchor="b" anchorCtr="0"/>
      <a:lstStyle>
        <a:defPPr defTabSz="932406">
          <a:defRPr sz="800"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peaker PPT Template Feb12" id="{1F62F72E-3156-4F93-9453-C2255272D65F}" vid="{F8866550-0401-492C-A312-58A8C0666A1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Moscone Center</TermName>
          <TermId xmlns="http://schemas.microsoft.com/office/infopath/2007/PartnerControls">d4f36a2e-dd0d-4424-990f-7c93b4e9f063</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pfbfa50075a04958bd8757dc155d3e08>
    <Presentation_x0020_Date xmlns="12a172fe-0250-434a-85cf-03b10810c5e5">2015-04-30T00:00:00-07:00</Presentation_x0020_Date>
    <o72fbe6ee5ae4131af0832c08ec51202 xmlns="12a172fe-0250-434a-85cf-03b10810c5e5">
      <Terms xmlns="http://schemas.microsoft.com/office/infopath/2007/PartnerControls"/>
    </o72fbe6ee5ae4131af0832c08ec51202>
    <Event_x0020_Start_x0020_Date xmlns="12a172fe-0250-434a-85cf-03b10810c5e5">2015-04-29T07:00:00+00:00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Olivier Gaudin; Stuart Kent</External_x0020_Speaker>
    <Session_x0020_Code xmlns="12a172fe-0250-434a-85cf-03b10810c5e5" xsi:nil="tru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2015-05-01T07:00:00+00:00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Build 2015</TermName>
          <TermId xmlns="http://schemas.microsoft.com/office/infopath/2007/PartnerControls">54419920-0a06-43b0-b2df-79127b266d93</TermId>
        </TermInfo>
      </Terms>
    </TaxKeywordTaxHTField>
    <TaxCatchAll xmlns="230e9df3-be65-4c73-a93b-d1236ebd677e">
      <Value>173</Value>
      <Value>172</Value>
      <Value>171</Value>
      <Value>170</Value>
    </TaxCatchAll>
    <eb9cf3a3af7b473faa5c9c98148a90a4 xmlns="12a172fe-0250-434a-85cf-03b10810c5e5">
      <Terms xmlns="http://schemas.microsoft.com/office/infopath/2007/PartnerControls"/>
    </eb9cf3a3af7b473faa5c9c98148a90a4>
    <SharingHintHash xmlns="12a172fe-0250-434a-85cf-03b10810c5e5">-103767253</SharingHintHash>
    <SharedWithUsers xmlns="12a172fe-0250-434a-85cf-03b10810c5e5">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5" ma:contentTypeDescription="Create a new document." ma:contentTypeScope="" ma:versionID="9f49739d1da212619d044bf1bfa27251">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d1ec06fbcf9feb71c233288b468d8e39"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38"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Control xmlns="http://schemas.microsoft.com/VisualStudio/2011/storyboarding/control">
  <Id Name="System.Storyboarding.Common.MouseClick" Revision="1" Stencil="System.Storyboarding.Common" StencilVersion="0.1"/>
</Control>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12a172fe-0250-434a-85cf-03b10810c5e5"/>
    <ds:schemaRef ds:uri="230e9df3-be65-4c73-a93b-d1236ebd677e"/>
    <ds:schemaRef ds:uri="http://schemas.microsoft.com/office/infopath/2007/PartnerControls"/>
    <ds:schemaRef ds:uri="http://schemas.microsoft.com/office/2006/metadata/properties"/>
    <ds:schemaRef ds:uri="http://www.w3.org/XML/1998/namespace"/>
    <ds:schemaRef ds:uri="http://schemas.openxmlformats.org/package/2006/metadata/core-properties"/>
    <ds:schemaRef ds:uri="http://purl.org/dc/terms/"/>
    <ds:schemaRef ds:uri="http://schemas.microsoft.com/office/2006/documentManagement/types"/>
    <ds:schemaRef ds:uri="http://purl.org/dc/dcmitype/"/>
    <ds:schemaRef ds:uri="http://schemas.microsoft.com/sharepoint/v3"/>
    <ds:schemaRef ds:uri="http://purl.org/dc/elements/1.1/"/>
  </ds:schemaRefs>
</ds:datastoreItem>
</file>

<file path=customXml/itemProps2.xml><?xml version="1.0" encoding="utf-8"?>
<ds:datastoreItem xmlns:ds="http://schemas.openxmlformats.org/officeDocument/2006/customXml" ds:itemID="{99E0065C-627B-42FD-A7AD-D2ABAFAC7E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30C6B1-69EE-48B5-88C6-16668F03B430}">
  <ds:schemaRefs>
    <ds:schemaRef ds:uri="http://schemas.microsoft.com/VisualStudio/2011/storyboarding/control"/>
  </ds:schemaRefs>
</ds:datastoreItem>
</file>

<file path=customXml/itemProps4.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Build_2015_Template_v02_copy</Template>
  <TotalTime>1830</TotalTime>
  <Words>1359</Words>
  <Application>Microsoft Office PowerPoint</Application>
  <PresentationFormat>Custom</PresentationFormat>
  <Paragraphs>211</Paragraphs>
  <Slides>26</Slides>
  <Notes>12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ＭＳ Ｐゴシック</vt:lpstr>
      <vt:lpstr>Arial</vt:lpstr>
      <vt:lpstr>Avenir LT Pro 45 Book</vt:lpstr>
      <vt:lpstr>Calibri</vt:lpstr>
      <vt:lpstr>Consolas</vt:lpstr>
      <vt:lpstr>Segoe UI</vt:lpstr>
      <vt:lpstr>Segoe UI Light</vt:lpstr>
      <vt:lpstr>Wingdings</vt:lpstr>
      <vt:lpstr>5-30629_Build_Template_WHITE</vt:lpstr>
      <vt:lpstr>5-30629_Build_Template_DARK BLUE</vt:lpstr>
      <vt:lpstr>LIGHT COLOR TEMPLATE</vt:lpstr>
      <vt:lpstr>PowerPoint Presentation</vt:lpstr>
      <vt:lpstr>Using Visual Studio, Team Foundation Server, Visual Studio Online, and SonarQube to Understand and  Prevent Technical Debt</vt:lpstr>
      <vt:lpstr>Using Visual Studio, Team Foundation Server, Visual Studio Online, and SonarQube to Understand and  Prevent Technical Debt</vt:lpstr>
      <vt:lpstr>Agenda </vt:lpstr>
      <vt:lpstr>Technical Debt </vt:lpstr>
      <vt:lpstr>PowerPoint Presentation</vt:lpstr>
      <vt:lpstr>The deadly sins of the developer</vt:lpstr>
      <vt:lpstr>This is hard!</vt:lpstr>
      <vt:lpstr>Changing the Game</vt:lpstr>
      <vt:lpstr>PowerPoint Presentation</vt:lpstr>
      <vt:lpstr>In Numbers</vt:lpstr>
      <vt:lpstr>PowerPoint Presentation</vt:lpstr>
      <vt:lpstr>PowerPoint Presentation</vt:lpstr>
      <vt:lpstr>SonarQube hasn’t worked well with .Net…</vt:lpstr>
      <vt:lpstr>Be actionable in controlling and remediating technical debt</vt:lpstr>
      <vt:lpstr>ALM Workflow</vt:lpstr>
      <vt:lpstr>TFS/.Net Integration – Issues</vt:lpstr>
      <vt:lpstr>Demo – Integration of SonarQube with Microsoft ALM and .Net</vt:lpstr>
      <vt:lpstr>TFS/.Net Integration – Approach </vt:lpstr>
      <vt:lpstr>PowerPoint Presentation</vt:lpstr>
      <vt:lpstr>What’s Next?</vt:lpstr>
      <vt:lpstr>PowerPoint Presentation</vt:lpstr>
      <vt:lpstr>Summary </vt:lpstr>
      <vt:lpstr>Resources</vt:lpstr>
      <vt:lpstr>PowerPoint Presentation</vt:lpstr>
      <vt:lpstr>PowerPoint Presentation</vt:lpstr>
    </vt:vector>
  </TitlesOfParts>
  <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Visual Studio, Team Foundation Server, Visual Studio Online, and SonarQube to Understand and Prevent Technical Debt</dc:title>
  <dc:subject>Build 2015</dc:subject>
  <dc:creator>Stuart Kent</dc:creator>
  <cp:keywords>Build 2015</cp:keywords>
  <dc:description>Template: Mitchell Derrey, Silver Fox Productions
Formatting: 
Audience Type:</dc:description>
  <cp:lastModifiedBy>Amber Templeton</cp:lastModifiedBy>
  <cp:revision>96</cp:revision>
  <dcterms:created xsi:type="dcterms:W3CDTF">2015-04-10T07:09:00Z</dcterms:created>
  <dcterms:modified xsi:type="dcterms:W3CDTF">2015-04-30T20:32:10Z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173;#Moscone Center|d4f36a2e-dd0d-4424-990f-7c93b4e9f063</vt:lpwstr>
  </property>
  <property fmtid="{D5CDD505-2E9C-101B-9397-08002B2CF9AE}" pid="7" name="Track">
    <vt:lpwstr/>
  </property>
  <property fmtid="{D5CDD505-2E9C-101B-9397-08002B2CF9AE}" pid="8" name="Event Location">
    <vt:lpwstr>172;#San Francisco|84dfcb53-432b-499d-8965-93d483d36b4a</vt:lpwstr>
  </property>
  <property fmtid="{D5CDD505-2E9C-101B-9397-08002B2CF9AE}" pid="9" name="Campaign">
    <vt:lpwstr/>
  </property>
  <property fmtid="{D5CDD505-2E9C-101B-9397-08002B2CF9AE}" pid="10" name="IsMyDocuments">
    <vt:bool>true</vt:bool>
  </property>
  <property fmtid="{D5CDD505-2E9C-101B-9397-08002B2CF9AE}" pid="11" name="Audience1">
    <vt:lpwstr/>
  </property>
  <property fmtid="{D5CDD505-2E9C-101B-9397-08002B2CF9AE}" pid="12" name="TaxKeyword">
    <vt:lpwstr>170;#Build 2015|54419920-0a06-43b0-b2df-79127b266d93</vt:lpwstr>
  </property>
  <property fmtid="{D5CDD505-2E9C-101B-9397-08002B2CF9AE}" pid="13" name="Event Name">
    <vt:lpwstr>171;#BUILD|58542b36-5bf5-46a6-a53f-a41fb7a73785</vt:lpwstr>
  </property>
</Properties>
</file>