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08" r:id="rId5"/>
    <p:sldMasterId id="2147484325" r:id="rId6"/>
  </p:sldMasterIdLst>
  <p:notesMasterIdLst>
    <p:notesMasterId r:id="rId27"/>
  </p:notesMasterIdLst>
  <p:handoutMasterIdLst>
    <p:handoutMasterId r:id="rId28"/>
  </p:handoutMasterIdLst>
  <p:sldIdLst>
    <p:sldId id="359" r:id="rId7"/>
    <p:sldId id="361" r:id="rId8"/>
    <p:sldId id="347" r:id="rId9"/>
    <p:sldId id="346" r:id="rId10"/>
    <p:sldId id="308" r:id="rId11"/>
    <p:sldId id="310" r:id="rId12"/>
    <p:sldId id="311" r:id="rId13"/>
    <p:sldId id="307" r:id="rId14"/>
    <p:sldId id="345" r:id="rId15"/>
    <p:sldId id="337" r:id="rId16"/>
    <p:sldId id="338" r:id="rId17"/>
    <p:sldId id="352" r:id="rId18"/>
    <p:sldId id="349" r:id="rId19"/>
    <p:sldId id="355" r:id="rId20"/>
    <p:sldId id="354" r:id="rId21"/>
    <p:sldId id="329" r:id="rId22"/>
    <p:sldId id="356" r:id="rId23"/>
    <p:sldId id="358" r:id="rId24"/>
    <p:sldId id="339" r:id="rId25"/>
    <p:sldId id="299" r:id="rId2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359"/>
            <p14:sldId id="361"/>
            <p14:sldId id="347"/>
            <p14:sldId id="346"/>
            <p14:sldId id="308"/>
            <p14:sldId id="310"/>
            <p14:sldId id="311"/>
            <p14:sldId id="307"/>
            <p14:sldId id="345"/>
            <p14:sldId id="337"/>
            <p14:sldId id="338"/>
            <p14:sldId id="352"/>
            <p14:sldId id="349"/>
            <p14:sldId id="355"/>
            <p14:sldId id="354"/>
            <p14:sldId id="329"/>
            <p14:sldId id="356"/>
            <p14:sldId id="358"/>
            <p14:sldId id="339"/>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8C"/>
    <a:srgbClr val="00188F"/>
    <a:srgbClr val="0B140C"/>
    <a:srgbClr val="107C10"/>
    <a:srgbClr val="A6A6A6"/>
    <a:srgbClr val="EEEEEE"/>
    <a:srgbClr val="00176B"/>
    <a:srgbClr val="FFB900"/>
    <a:srgbClr val="FFFFFF"/>
    <a:srgbClr val="232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238" autoAdjust="0"/>
    <p:restoredTop sz="94978" autoAdjust="0"/>
  </p:normalViewPr>
  <p:slideViewPr>
    <p:cSldViewPr>
      <p:cViewPr varScale="1">
        <p:scale>
          <a:sx n="83" d="100"/>
          <a:sy n="83" d="100"/>
        </p:scale>
        <p:origin x="60" y="90"/>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66" d="100"/>
        <a:sy n="66" d="100"/>
      </p:scale>
      <p:origin x="0" y="-192"/>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4/29/2015 4:31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4/29/2015 4:31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656526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4:31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44247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4:31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351501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4:31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962657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4:31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520221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4:31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054853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4:31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91511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1126561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4:31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45212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4:31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94083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4:31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113216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4:31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91454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4:31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969417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4:31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85474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4/29/2015 4:31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770843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5856271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0606701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86578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191659106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391187621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03510425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1173058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9491285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105091865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596313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79860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47495078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78787137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9639991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57622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072944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5976858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469564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404719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239292893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43483509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410662015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1216871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79160089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190848565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5410130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735173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27110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5138494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1.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928045683"/>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4266985085"/>
      </p:ext>
    </p:extLst>
  </p:cSld>
  <p:clrMap bg1="dk1" tx1="lt1" bg2="dk2" tx2="lt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blogs.msdn.com/b/vcblog/archive/2014/12/12/debug-jni-android-applications-using-visual-c-cross-platform-mobile.aspx" TargetMode="Externa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blogs.msdn.com/b/vcblog/archive/2015/02/23/developing-xamarin-android-native-applications.aspx"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blogs.msdn.com/b/vcblog/" TargetMode="External"/><Relationship Id="rId2" Type="http://schemas.openxmlformats.org/officeDocument/2006/relationships/hyperlink" Target="https://www.visualstudio.com/en-us/features/cplusplus-mdd-vs.aspx"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hyperlink" Target="https://youtu.be/5AZMEm3rZ2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68337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97" y="126198"/>
            <a:ext cx="454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 </a:t>
            </a:r>
          </a:p>
        </p:txBody>
      </p:sp>
      <p:sp>
        <p:nvSpPr>
          <p:cNvPr id="25" name="Title 9"/>
          <p:cNvSpPr txBox="1">
            <a:spLocks/>
          </p:cNvSpPr>
          <p:nvPr/>
        </p:nvSpPr>
        <p:spPr>
          <a:xfrm>
            <a:off x="350837" y="144462"/>
            <a:ext cx="10515600" cy="1458119"/>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endParaRPr lang="en-US" b="1" dirty="0"/>
          </a:p>
          <a:p>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4232907485"/>
              </p:ext>
            </p:extLst>
          </p:nvPr>
        </p:nvGraphicFramePr>
        <p:xfrm>
          <a:off x="449995" y="1606366"/>
          <a:ext cx="9753600" cy="4570892"/>
        </p:xfrm>
        <a:graphic>
          <a:graphicData uri="http://schemas.openxmlformats.org/drawingml/2006/table">
            <a:tbl>
              <a:tblPr firstRow="1" bandRow="1">
                <a:tableStyleId>{5C22544A-7EE6-4342-B048-85BDC9FD1C3A}</a:tableStyleId>
              </a:tblPr>
              <a:tblGrid>
                <a:gridCol w="2169165"/>
                <a:gridCol w="2531290"/>
                <a:gridCol w="2686627"/>
                <a:gridCol w="2366518"/>
              </a:tblGrid>
              <a:tr h="895540">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r>
              <a:tr h="1163553">
                <a:tc>
                  <a:txBody>
                    <a:bodyPr/>
                    <a:lstStyle/>
                    <a:p>
                      <a:pPr algn="ctr"/>
                      <a:r>
                        <a:rPr lang="en-US" b="1" dirty="0" smtClean="0"/>
                        <a:t>Compilers</a:t>
                      </a:r>
                      <a:endParaRPr lang="en-US" b="1" dirty="0"/>
                    </a:p>
                  </a:txBody>
                  <a:tcPr anchor="ctr"/>
                </a:tc>
                <a:tc>
                  <a:txBody>
                    <a:bodyPr/>
                    <a:lstStyle/>
                    <a:p>
                      <a:pPr algn="ctr"/>
                      <a:r>
                        <a:rPr lang="en-US" dirty="0" smtClean="0"/>
                        <a:t>Visual C++ Compiler</a:t>
                      </a:r>
                      <a:endParaRPr lang="en-US" dirty="0"/>
                    </a:p>
                  </a:txBody>
                  <a:tcPr anchor="ctr"/>
                </a:tc>
                <a:tc>
                  <a:txBody>
                    <a:bodyPr/>
                    <a:lstStyle/>
                    <a:p>
                      <a:pPr algn="ctr"/>
                      <a:r>
                        <a:rPr lang="en-US" dirty="0" smtClean="0"/>
                        <a:t>GCC</a:t>
                      </a:r>
                    </a:p>
                    <a:p>
                      <a:pPr algn="ctr"/>
                      <a:r>
                        <a:rPr lang="en-US" dirty="0" smtClean="0"/>
                        <a:t>Clang/LLVM</a:t>
                      </a:r>
                      <a:endParaRPr lang="en-US" dirty="0"/>
                    </a:p>
                  </a:txBody>
                  <a:tcPr anchor="ctr"/>
                </a:tc>
                <a:tc>
                  <a:txBody>
                    <a:bodyPr/>
                    <a:lstStyle/>
                    <a:p>
                      <a:pPr algn="ctr"/>
                      <a:r>
                        <a:rPr lang="en-US" dirty="0" smtClean="0"/>
                        <a:t>Clang/LLVM</a:t>
                      </a:r>
                      <a:endParaRPr lang="en-US" dirty="0"/>
                    </a:p>
                  </a:txBody>
                  <a:tcPr anchor="ctr"/>
                </a:tc>
              </a:tr>
              <a:tr h="1163553">
                <a:tc>
                  <a:txBody>
                    <a:bodyPr/>
                    <a:lstStyle/>
                    <a:p>
                      <a:pPr algn="ctr"/>
                      <a:r>
                        <a:rPr lang="en-US" b="1" dirty="0" smtClean="0"/>
                        <a:t>Build</a:t>
                      </a:r>
                      <a:r>
                        <a:rPr lang="en-US" b="1" baseline="0" dirty="0" smtClean="0"/>
                        <a:t> Engine</a:t>
                      </a:r>
                      <a:endParaRPr lang="en-US" b="1" dirty="0"/>
                    </a:p>
                  </a:txBody>
                  <a:tcPr anchor="ctr"/>
                </a:tc>
                <a:tc>
                  <a:txBody>
                    <a:bodyPr/>
                    <a:lstStyle/>
                    <a:p>
                      <a:pPr algn="ctr"/>
                      <a:r>
                        <a:rPr lang="en-US" dirty="0" smtClean="0"/>
                        <a:t>MSBuild, Nmake</a:t>
                      </a:r>
                      <a:endParaRPr lang="en-US" dirty="0"/>
                    </a:p>
                  </a:txBody>
                  <a:tcPr anchor="ctr"/>
                </a:tc>
                <a:tc>
                  <a:txBody>
                    <a:bodyPr/>
                    <a:lstStyle/>
                    <a:p>
                      <a:pPr algn="ctr"/>
                      <a:r>
                        <a:rPr lang="en-US" dirty="0" smtClean="0"/>
                        <a:t>NDK</a:t>
                      </a:r>
                      <a:r>
                        <a:rPr lang="en-US" baseline="0" dirty="0" smtClean="0"/>
                        <a:t> Build, Make files, </a:t>
                      </a:r>
                      <a:r>
                        <a:rPr lang="en-US" baseline="0" dirty="0" err="1" smtClean="0"/>
                        <a:t>Gradle</a:t>
                      </a:r>
                      <a:r>
                        <a:rPr lang="en-US" baseline="0" dirty="0" smtClean="0"/>
                        <a:t>, Ant</a:t>
                      </a:r>
                      <a:endParaRPr lang="en-US" dirty="0"/>
                    </a:p>
                  </a:txBody>
                  <a:tcPr anchor="ctr"/>
                </a:tc>
                <a:tc>
                  <a:txBody>
                    <a:bodyPr/>
                    <a:lstStyle/>
                    <a:p>
                      <a:pPr algn="ctr"/>
                      <a:r>
                        <a:rPr lang="en-US" dirty="0" smtClean="0"/>
                        <a:t>Xcode Build</a:t>
                      </a:r>
                      <a:endParaRPr lang="en-US" dirty="0"/>
                    </a:p>
                  </a:txBody>
                  <a:tcPr anchor="ctr"/>
                </a:tc>
              </a:tr>
              <a:tr h="674123">
                <a:tc>
                  <a:txBody>
                    <a:bodyPr/>
                    <a:lstStyle/>
                    <a:p>
                      <a:pPr algn="ctr"/>
                      <a:r>
                        <a:rPr lang="en-US" b="1" dirty="0" smtClean="0"/>
                        <a:t>IDE(s)</a:t>
                      </a:r>
                      <a:endParaRPr lang="en-US" b="1" dirty="0"/>
                    </a:p>
                  </a:txBody>
                  <a:tcPr anchor="ctr"/>
                </a:tc>
                <a:tc>
                  <a:txBody>
                    <a:bodyPr/>
                    <a:lstStyle/>
                    <a:p>
                      <a:pPr algn="ctr"/>
                      <a:r>
                        <a:rPr lang="en-US" dirty="0" smtClean="0"/>
                        <a:t>Visual Studio</a:t>
                      </a:r>
                      <a:endParaRPr lang="en-US" dirty="0"/>
                    </a:p>
                  </a:txBody>
                  <a:tcPr anchor="ctr"/>
                </a:tc>
                <a:tc>
                  <a:txBody>
                    <a:bodyPr/>
                    <a:lstStyle/>
                    <a:p>
                      <a:pPr algn="ctr"/>
                      <a:r>
                        <a:rPr lang="en-US" dirty="0" smtClean="0"/>
                        <a:t>Eclipse CDT</a:t>
                      </a:r>
                      <a:endParaRPr lang="en-US" dirty="0"/>
                    </a:p>
                  </a:txBody>
                  <a:tcPr anchor="ctr"/>
                </a:tc>
                <a:tc>
                  <a:txBody>
                    <a:bodyPr/>
                    <a:lstStyle/>
                    <a:p>
                      <a:pPr algn="ctr"/>
                      <a:r>
                        <a:rPr lang="en-US" dirty="0" smtClean="0"/>
                        <a:t>Xcode</a:t>
                      </a:r>
                      <a:endParaRPr lang="en-US" dirty="0"/>
                    </a:p>
                  </a:txBody>
                  <a:tcPr anchor="ctr"/>
                </a:tc>
              </a:tr>
              <a:tr h="674123">
                <a:tc>
                  <a:txBody>
                    <a:bodyPr/>
                    <a:lstStyle/>
                    <a:p>
                      <a:pPr algn="ctr"/>
                      <a:r>
                        <a:rPr lang="en-US" b="1" dirty="0" smtClean="0"/>
                        <a:t>Host</a:t>
                      </a:r>
                      <a:r>
                        <a:rPr lang="en-US" b="1" baseline="0" dirty="0" smtClean="0"/>
                        <a:t> Platform</a:t>
                      </a:r>
                      <a:endParaRPr lang="en-US" b="1" dirty="0"/>
                    </a:p>
                  </a:txBody>
                  <a:tcPr anchor="ctr"/>
                </a:tc>
                <a:tc>
                  <a:txBody>
                    <a:bodyPr/>
                    <a:lstStyle/>
                    <a:p>
                      <a:pPr algn="ctr"/>
                      <a:r>
                        <a:rPr lang="en-US" dirty="0" smtClean="0"/>
                        <a:t>Windows 8</a:t>
                      </a:r>
                      <a:r>
                        <a:rPr lang="en-US" baseline="0" dirty="0" smtClean="0"/>
                        <a:t>/8.1/10</a:t>
                      </a:r>
                      <a:endParaRPr lang="en-US" dirty="0"/>
                    </a:p>
                  </a:txBody>
                  <a:tcPr anchor="ctr"/>
                </a:tc>
                <a:tc>
                  <a:txBody>
                    <a:bodyPr/>
                    <a:lstStyle/>
                    <a:p>
                      <a:pPr algn="ctr"/>
                      <a:r>
                        <a:rPr lang="en-US" dirty="0" smtClean="0"/>
                        <a:t>MacOS X, Linux,</a:t>
                      </a:r>
                      <a:r>
                        <a:rPr lang="en-US" baseline="0" dirty="0" smtClean="0"/>
                        <a:t> </a:t>
                      </a:r>
                      <a:br>
                        <a:rPr lang="en-US" baseline="0" dirty="0" smtClean="0"/>
                      </a:br>
                      <a:r>
                        <a:rPr lang="en-US" baseline="0" dirty="0" smtClean="0"/>
                        <a:t>Windows</a:t>
                      </a:r>
                      <a:endParaRPr lang="en-US" dirty="0"/>
                    </a:p>
                  </a:txBody>
                  <a:tcPr anchor="ctr"/>
                </a:tc>
                <a:tc>
                  <a:txBody>
                    <a:bodyPr/>
                    <a:lstStyle/>
                    <a:p>
                      <a:pPr algn="ctr"/>
                      <a:r>
                        <a:rPr lang="en-US" dirty="0" smtClean="0"/>
                        <a:t>Mac OS X</a:t>
                      </a:r>
                      <a:endParaRPr lang="en-US" dirty="0"/>
                    </a:p>
                  </a:txBody>
                  <a:tcPr anchor="ctr"/>
                </a:tc>
              </a:tr>
            </a:tbl>
          </a:graphicData>
        </a:graphic>
      </p:graphicFrame>
      <p:pic>
        <p:nvPicPr>
          <p:cNvPr id="5" name="Picture 4"/>
          <p:cNvPicPr>
            <a:picLocks noChangeAspect="1"/>
          </p:cNvPicPr>
          <p:nvPr/>
        </p:nvPicPr>
        <p:blipFill>
          <a:blip r:embed="rId3"/>
          <a:stretch>
            <a:fillRect/>
          </a:stretch>
        </p:blipFill>
        <p:spPr>
          <a:xfrm>
            <a:off x="3507520" y="1692091"/>
            <a:ext cx="800100" cy="742950"/>
          </a:xfrm>
          <a:prstGeom prst="rect">
            <a:avLst/>
          </a:prstGeom>
        </p:spPr>
      </p:pic>
      <p:pic>
        <p:nvPicPr>
          <p:cNvPr id="6" name="Picture 5"/>
          <p:cNvPicPr>
            <a:picLocks noChangeAspect="1"/>
          </p:cNvPicPr>
          <p:nvPr/>
        </p:nvPicPr>
        <p:blipFill>
          <a:blip r:embed="rId4"/>
          <a:stretch>
            <a:fillRect/>
          </a:stretch>
        </p:blipFill>
        <p:spPr>
          <a:xfrm>
            <a:off x="6164995" y="1606366"/>
            <a:ext cx="733425" cy="828675"/>
          </a:xfrm>
          <a:prstGeom prst="rect">
            <a:avLst/>
          </a:prstGeom>
        </p:spPr>
      </p:pic>
      <p:pic>
        <p:nvPicPr>
          <p:cNvPr id="8" name="Picture 7"/>
          <p:cNvPicPr>
            <a:picLocks noChangeAspect="1"/>
          </p:cNvPicPr>
          <p:nvPr/>
        </p:nvPicPr>
        <p:blipFill>
          <a:blip r:embed="rId5"/>
          <a:stretch>
            <a:fillRect/>
          </a:stretch>
        </p:blipFill>
        <p:spPr>
          <a:xfrm>
            <a:off x="8603395" y="1663515"/>
            <a:ext cx="847725" cy="714375"/>
          </a:xfrm>
          <a:prstGeom prst="rect">
            <a:avLst/>
          </a:prstGeom>
        </p:spPr>
      </p:pic>
      <p:sp>
        <p:nvSpPr>
          <p:cNvPr id="4" name="TextBox 3"/>
          <p:cNvSpPr txBox="1"/>
          <p:nvPr/>
        </p:nvSpPr>
        <p:spPr>
          <a:xfrm>
            <a:off x="268457" y="453963"/>
            <a:ext cx="10680360" cy="849463"/>
          </a:xfrm>
          <a:prstGeom prst="rect">
            <a:avLst/>
          </a:prstGeom>
          <a:noFill/>
        </p:spPr>
        <p:txBody>
          <a:bodyPr wrap="none" lIns="182880" tIns="146304" rIns="182880" bIns="146304" rtlCol="0">
            <a:spAutoFit/>
          </a:bodyPr>
          <a:lstStyle/>
          <a:p>
            <a:pPr>
              <a:lnSpc>
                <a:spcPct val="90000"/>
              </a:lnSpc>
              <a:spcAft>
                <a:spcPts val="600"/>
              </a:spcAft>
            </a:pPr>
            <a:r>
              <a:rPr lang="en-US" sz="4000" b="1" dirty="0" smtClean="0">
                <a:solidFill>
                  <a:schemeClr val="bg1"/>
                </a:solidFill>
                <a:latin typeface="Segoe UI" panose="020B0502040204020203" pitchFamily="34" charset="0"/>
                <a:cs typeface="Segoe UI" panose="020B0502040204020203" pitchFamily="34" charset="0"/>
              </a:rPr>
              <a:t>Development tools for C++ cross-platform</a:t>
            </a:r>
          </a:p>
        </p:txBody>
      </p:sp>
      <p:pic>
        <p:nvPicPr>
          <p:cNvPr id="12" name="Picture 11"/>
          <p:cNvPicPr>
            <a:picLocks noChangeAspect="1"/>
          </p:cNvPicPr>
          <p:nvPr/>
        </p:nvPicPr>
        <p:blipFill>
          <a:blip r:embed="rId6"/>
          <a:stretch>
            <a:fillRect/>
          </a:stretch>
        </p:blipFill>
        <p:spPr>
          <a:xfrm>
            <a:off x="1123147" y="1692091"/>
            <a:ext cx="685800" cy="694426"/>
          </a:xfrm>
          <a:prstGeom prst="rect">
            <a:avLst/>
          </a:prstGeom>
        </p:spPr>
      </p:pic>
    </p:spTree>
    <p:extLst>
      <p:ext uri="{BB962C8B-B14F-4D97-AF65-F5344CB8AC3E}">
        <p14:creationId xmlns:p14="http://schemas.microsoft.com/office/powerpoint/2010/main" val="4010746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97" y="126198"/>
            <a:ext cx="454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 </a:t>
            </a:r>
          </a:p>
        </p:txBody>
      </p:sp>
      <p:sp>
        <p:nvSpPr>
          <p:cNvPr id="25" name="Title 9"/>
          <p:cNvSpPr txBox="1">
            <a:spLocks/>
          </p:cNvSpPr>
          <p:nvPr/>
        </p:nvSpPr>
        <p:spPr>
          <a:xfrm>
            <a:off x="350837" y="144462"/>
            <a:ext cx="10515600" cy="1458119"/>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r>
              <a:rPr lang="en-US" b="1" dirty="0"/>
              <a:t/>
            </a:r>
            <a:br>
              <a:rPr lang="en-US" b="1" dirty="0"/>
            </a:br>
            <a:r>
              <a:rPr lang="en-US" b="1" dirty="0" smtClean="0">
                <a:latin typeface="Segoe UI" panose="020B0502040204020203" pitchFamily="34" charset="0"/>
                <a:cs typeface="Segoe UI" panose="020B0502040204020203" pitchFamily="34" charset="0"/>
              </a:rPr>
              <a:t>Challenges with C++ cross-platform mobile</a:t>
            </a:r>
            <a:endParaRPr lang="en-US" b="1" dirty="0">
              <a:latin typeface="Segoe UI" panose="020B0502040204020203" pitchFamily="34" charset="0"/>
              <a:cs typeface="Segoe UI" panose="020B0502040204020203" pitchFamily="34" charset="0"/>
            </a:endParaRPr>
          </a:p>
          <a:p>
            <a:endParaRPr lang="en-US" b="1" dirty="0"/>
          </a:p>
        </p:txBody>
      </p:sp>
      <p:sp>
        <p:nvSpPr>
          <p:cNvPr id="3" name="TextBox 2"/>
          <p:cNvSpPr txBox="1"/>
          <p:nvPr/>
        </p:nvSpPr>
        <p:spPr>
          <a:xfrm>
            <a:off x="4389437" y="2045157"/>
            <a:ext cx="7584384" cy="3671774"/>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Multiple installation experiences</a:t>
            </a:r>
            <a:br>
              <a:rPr lang="en-US" sz="2400" dirty="0" smtClean="0">
                <a:gradFill>
                  <a:gsLst>
                    <a:gs pos="2917">
                      <a:schemeClr val="tx1"/>
                    </a:gs>
                    <a:gs pos="30000">
                      <a:schemeClr val="tx1"/>
                    </a:gs>
                  </a:gsLst>
                  <a:lin ang="5400000" scaled="0"/>
                </a:gradFill>
              </a:rPr>
            </a:br>
            <a:endParaRPr lang="en-US" sz="24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Maintaining multiple build tools and build systems</a:t>
            </a:r>
            <a:br>
              <a:rPr lang="en-US" sz="2400" dirty="0" smtClean="0">
                <a:gradFill>
                  <a:gsLst>
                    <a:gs pos="2917">
                      <a:schemeClr val="tx1"/>
                    </a:gs>
                    <a:gs pos="30000">
                      <a:schemeClr val="tx1"/>
                    </a:gs>
                  </a:gsLst>
                  <a:lin ang="5400000" scaled="0"/>
                </a:gradFill>
              </a:rPr>
            </a:br>
            <a:endParaRPr lang="en-US" sz="24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Debugging experience is </a:t>
            </a:r>
            <a:r>
              <a:rPr lang="en-US" sz="2400" dirty="0" smtClean="0">
                <a:gradFill>
                  <a:gsLst>
                    <a:gs pos="2917">
                      <a:schemeClr val="tx1"/>
                    </a:gs>
                    <a:gs pos="30000">
                      <a:schemeClr val="tx1"/>
                    </a:gs>
                  </a:gsLst>
                  <a:lin ang="5400000" scaled="0"/>
                </a:gradFill>
                <a:sym typeface="Wingdings" panose="05000000000000000000" pitchFamily="2" charset="2"/>
              </a:rPr>
              <a:t>not ideal</a:t>
            </a:r>
            <a:r>
              <a:rPr lang="en-US" sz="2400" dirty="0" smtClean="0">
                <a:gradFill>
                  <a:gsLst>
                    <a:gs pos="2917">
                      <a:schemeClr val="tx1"/>
                    </a:gs>
                    <a:gs pos="30000">
                      <a:schemeClr val="tx1"/>
                    </a:gs>
                  </a:gsLst>
                  <a:lin ang="5400000" scaled="0"/>
                </a:gradFill>
              </a:rPr>
              <a:t/>
            </a:r>
            <a:br>
              <a:rPr lang="en-US" sz="2400" dirty="0" smtClean="0">
                <a:gradFill>
                  <a:gsLst>
                    <a:gs pos="2917">
                      <a:schemeClr val="tx1"/>
                    </a:gs>
                    <a:gs pos="30000">
                      <a:schemeClr val="tx1"/>
                    </a:gs>
                  </a:gsLst>
                  <a:lin ang="5400000" scaled="0"/>
                </a:gradFill>
              </a:rPr>
            </a:br>
            <a:endParaRPr lang="en-US" sz="24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Multiple C++ IDE(s)</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smtClean="0">
              <a:gradFill>
                <a:gsLst>
                  <a:gs pos="2917">
                    <a:schemeClr val="tx1"/>
                  </a:gs>
                  <a:gs pos="30000">
                    <a:schemeClr val="tx1"/>
                  </a:gs>
                </a:gsLst>
                <a:lin ang="5400000" scaled="0"/>
              </a:gradFill>
            </a:endParaRPr>
          </a:p>
        </p:txBody>
      </p:sp>
      <p:pic>
        <p:nvPicPr>
          <p:cNvPr id="5" name="Picture 4"/>
          <p:cNvPicPr>
            <a:picLocks noChangeAspect="1"/>
          </p:cNvPicPr>
          <p:nvPr/>
        </p:nvPicPr>
        <p:blipFill>
          <a:blip r:embed="rId3"/>
          <a:stretch>
            <a:fillRect/>
          </a:stretch>
        </p:blipFill>
        <p:spPr>
          <a:xfrm>
            <a:off x="449995" y="2015448"/>
            <a:ext cx="4067175" cy="4048125"/>
          </a:xfrm>
          <a:prstGeom prst="rect">
            <a:avLst/>
          </a:prstGeom>
        </p:spPr>
      </p:pic>
    </p:spTree>
    <p:extLst>
      <p:ext uri="{BB962C8B-B14F-4D97-AF65-F5344CB8AC3E}">
        <p14:creationId xmlns:p14="http://schemas.microsoft.com/office/powerpoint/2010/main" val="608560478"/>
      </p:ext>
    </p:extLst>
  </p:cSld>
  <p:clrMapOvr>
    <a:masterClrMapping/>
  </p:clrMapOvr>
  <mc:AlternateContent xmlns:mc="http://schemas.openxmlformats.org/markup-compatibility/2006" xmlns:p14="http://schemas.microsoft.com/office/powerpoint/2010/main">
    <mc:Choice Requires="p14">
      <p:transition p14:dur="10">
        <p:push/>
      </p:transition>
    </mc:Choice>
    <mc:Fallback xmlns="">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97" y="126198"/>
            <a:ext cx="454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 </a:t>
            </a:r>
          </a:p>
        </p:txBody>
      </p:sp>
      <p:sp>
        <p:nvSpPr>
          <p:cNvPr id="2" name="TextBox 1"/>
          <p:cNvSpPr txBox="1"/>
          <p:nvPr/>
        </p:nvSpPr>
        <p:spPr>
          <a:xfrm>
            <a:off x="449995" y="2049462"/>
            <a:ext cx="715581"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smtClean="0">
              <a:gradFill>
                <a:gsLst>
                  <a:gs pos="2917">
                    <a:schemeClr val="tx1"/>
                  </a:gs>
                  <a:gs pos="30000">
                    <a:schemeClr val="tx1"/>
                  </a:gs>
                </a:gsLst>
                <a:lin ang="5400000" scaled="0"/>
              </a:gradFill>
            </a:endParaRPr>
          </a:p>
        </p:txBody>
      </p:sp>
      <p:sp>
        <p:nvSpPr>
          <p:cNvPr id="8" name="TextBox 7"/>
          <p:cNvSpPr txBox="1"/>
          <p:nvPr/>
        </p:nvSpPr>
        <p:spPr>
          <a:xfrm>
            <a:off x="4454238" y="1701131"/>
            <a:ext cx="6655027" cy="6281720"/>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b="1" dirty="0" smtClean="0">
                <a:gradFill>
                  <a:gsLst>
                    <a:gs pos="2917">
                      <a:schemeClr val="tx1"/>
                    </a:gs>
                    <a:gs pos="30000">
                      <a:schemeClr val="tx1"/>
                    </a:gs>
                  </a:gsLst>
                  <a:lin ang="5400000" scaled="0"/>
                </a:gradFill>
              </a:rPr>
              <a:t>Easy </a:t>
            </a:r>
            <a:r>
              <a:rPr lang="en-US" sz="2400" dirty="0" smtClean="0">
                <a:gradFill>
                  <a:gsLst>
                    <a:gs pos="2917">
                      <a:schemeClr val="tx1"/>
                    </a:gs>
                    <a:gs pos="30000">
                      <a:schemeClr val="tx1"/>
                    </a:gs>
                  </a:gsLst>
                  <a:lin ang="5400000" scaled="0"/>
                </a:gradFill>
              </a:rPr>
              <a:t>installation</a:t>
            </a:r>
            <a:br>
              <a:rPr lang="en-US" sz="2400" dirty="0" smtClean="0">
                <a:gradFill>
                  <a:gsLst>
                    <a:gs pos="2917">
                      <a:schemeClr val="tx1"/>
                    </a:gs>
                    <a:gs pos="30000">
                      <a:schemeClr val="tx1"/>
                    </a:gs>
                  </a:gsLst>
                  <a:lin ang="5400000" scaled="0"/>
                </a:gradFill>
              </a:rPr>
            </a:br>
            <a:endParaRPr lang="en-US" sz="2400" b="1"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b="1" dirty="0" smtClean="0">
                <a:gradFill>
                  <a:gsLst>
                    <a:gs pos="2917">
                      <a:schemeClr val="tx1"/>
                    </a:gs>
                    <a:gs pos="30000">
                      <a:schemeClr val="tx1"/>
                    </a:gs>
                  </a:gsLst>
                  <a:lin ang="5400000" scaled="0"/>
                </a:gradFill>
              </a:rPr>
              <a:t>One</a:t>
            </a:r>
            <a:r>
              <a:rPr lang="en-US" sz="2400" dirty="0" smtClean="0">
                <a:gradFill>
                  <a:gsLst>
                    <a:gs pos="2917">
                      <a:schemeClr val="tx1"/>
                    </a:gs>
                    <a:gs pos="30000">
                      <a:schemeClr val="tx1"/>
                    </a:gs>
                  </a:gsLst>
                  <a:lin ang="5400000" scaled="0"/>
                </a:gradFill>
              </a:rPr>
              <a:t> C++ IDE for your cross-platform needs</a:t>
            </a: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b="1" dirty="0" smtClean="0">
                <a:gradFill>
                  <a:gsLst>
                    <a:gs pos="2917">
                      <a:schemeClr val="tx1"/>
                    </a:gs>
                    <a:gs pos="30000">
                      <a:schemeClr val="tx1"/>
                    </a:gs>
                  </a:gsLst>
                  <a:lin ang="5400000" scaled="0"/>
                </a:gradFill>
              </a:rPr>
              <a:t>Share</a:t>
            </a:r>
            <a:r>
              <a:rPr lang="en-US" sz="2400" dirty="0" smtClean="0">
                <a:gradFill>
                  <a:gsLst>
                    <a:gs pos="2917">
                      <a:schemeClr val="tx1"/>
                    </a:gs>
                    <a:gs pos="30000">
                      <a:schemeClr val="tx1"/>
                    </a:gs>
                  </a:gsLst>
                  <a:lin ang="5400000" scaled="0"/>
                </a:gradFill>
              </a:rPr>
              <a:t> and </a:t>
            </a:r>
            <a:r>
              <a:rPr lang="en-US" sz="2400" b="1" dirty="0" smtClean="0">
                <a:gradFill>
                  <a:gsLst>
                    <a:gs pos="2917">
                      <a:schemeClr val="tx1"/>
                    </a:gs>
                    <a:gs pos="30000">
                      <a:schemeClr val="tx1"/>
                    </a:gs>
                  </a:gsLst>
                  <a:lin ang="5400000" scaled="0"/>
                </a:gradFill>
              </a:rPr>
              <a:t>reuse</a:t>
            </a:r>
            <a:r>
              <a:rPr lang="en-US" sz="2400" dirty="0" smtClean="0">
                <a:gradFill>
                  <a:gsLst>
                    <a:gs pos="2917">
                      <a:schemeClr val="tx1"/>
                    </a:gs>
                    <a:gs pos="30000">
                      <a:schemeClr val="tx1"/>
                    </a:gs>
                  </a:gsLst>
                  <a:lin ang="5400000" scaled="0"/>
                </a:gradFill>
              </a:rPr>
              <a:t> cross-platform code</a:t>
            </a: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b="1" dirty="0" smtClean="0">
                <a:gradFill>
                  <a:gsLst>
                    <a:gs pos="2917">
                      <a:schemeClr val="tx1"/>
                    </a:gs>
                    <a:gs pos="30000">
                      <a:schemeClr val="tx1"/>
                    </a:gs>
                  </a:gsLst>
                  <a:lin ang="5400000" scaled="0"/>
                </a:gradFill>
              </a:rPr>
              <a:t>State of the Art </a:t>
            </a:r>
            <a:r>
              <a:rPr lang="en-US" sz="2400" dirty="0" smtClean="0">
                <a:gradFill>
                  <a:gsLst>
                    <a:gs pos="2917">
                      <a:schemeClr val="tx1"/>
                    </a:gs>
                    <a:gs pos="30000">
                      <a:schemeClr val="tx1"/>
                    </a:gs>
                  </a:gsLst>
                  <a:lin ang="5400000" scaled="0"/>
                </a:gradFill>
              </a:rPr>
              <a:t>code-editing features</a:t>
            </a: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b="1" dirty="0" smtClean="0">
                <a:gradFill>
                  <a:gsLst>
                    <a:gs pos="2917">
                      <a:schemeClr val="tx1"/>
                    </a:gs>
                    <a:gs pos="30000">
                      <a:schemeClr val="tx1"/>
                    </a:gs>
                  </a:gsLst>
                  <a:lin ang="5400000" scaled="0"/>
                </a:gradFill>
              </a:rPr>
              <a:t>Powerful</a:t>
            </a:r>
            <a:r>
              <a:rPr lang="en-US" sz="2400" dirty="0" smtClean="0">
                <a:gradFill>
                  <a:gsLst>
                    <a:gs pos="2917">
                      <a:schemeClr val="tx1"/>
                    </a:gs>
                    <a:gs pos="30000">
                      <a:schemeClr val="tx1"/>
                    </a:gs>
                  </a:gsLst>
                  <a:lin ang="5400000" scaled="0"/>
                </a:gradFill>
              </a:rPr>
              <a:t> debugging experience</a:t>
            </a: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b="1" dirty="0" smtClean="0">
                <a:gradFill>
                  <a:gsLst>
                    <a:gs pos="2917">
                      <a:schemeClr val="tx1"/>
                    </a:gs>
                    <a:gs pos="30000">
                      <a:schemeClr val="tx1"/>
                    </a:gs>
                  </a:gsLst>
                  <a:lin ang="5400000" scaled="0"/>
                </a:gradFill>
              </a:rPr>
              <a:t>Fast</a:t>
            </a:r>
            <a:r>
              <a:rPr lang="en-US" sz="2400" dirty="0" smtClean="0">
                <a:gradFill>
                  <a:gsLst>
                    <a:gs pos="2917">
                      <a:schemeClr val="tx1"/>
                    </a:gs>
                    <a:gs pos="30000">
                      <a:schemeClr val="tx1"/>
                    </a:gs>
                  </a:gsLst>
                  <a:lin ang="5400000" scaled="0"/>
                </a:gradFill>
              </a:rPr>
              <a:t> emulation</a:t>
            </a: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smtClean="0">
              <a:gradFill>
                <a:gsLst>
                  <a:gs pos="2917">
                    <a:schemeClr val="tx1"/>
                  </a:gs>
                  <a:gs pos="30000">
                    <a:schemeClr val="tx1"/>
                  </a:gs>
                </a:gsLst>
                <a:lin ang="5400000" scaled="0"/>
              </a:gradFill>
            </a:endParaRPr>
          </a:p>
        </p:txBody>
      </p:sp>
      <p:sp>
        <p:nvSpPr>
          <p:cNvPr id="14" name="TextBox 13"/>
          <p:cNvSpPr txBox="1"/>
          <p:nvPr/>
        </p:nvSpPr>
        <p:spPr>
          <a:xfrm>
            <a:off x="1860451" y="498065"/>
            <a:ext cx="4840171" cy="849463"/>
          </a:xfrm>
          <a:prstGeom prst="rect">
            <a:avLst/>
          </a:prstGeom>
          <a:noFill/>
        </p:spPr>
        <p:txBody>
          <a:bodyPr wrap="none" lIns="182880" tIns="146304" rIns="182880" bIns="146304" rtlCol="0">
            <a:spAutoFit/>
          </a:bodyPr>
          <a:lstStyle/>
          <a:p>
            <a:pPr>
              <a:lnSpc>
                <a:spcPct val="90000"/>
              </a:lnSpc>
              <a:spcAft>
                <a:spcPts val="600"/>
              </a:spcAft>
            </a:pPr>
            <a:r>
              <a:rPr lang="en-US" sz="4000" b="1" dirty="0" smtClean="0">
                <a:solidFill>
                  <a:schemeClr val="bg1"/>
                </a:solidFill>
              </a:rPr>
              <a:t>Visual Studio 2015</a:t>
            </a:r>
          </a:p>
        </p:txBody>
      </p:sp>
      <p:sp>
        <p:nvSpPr>
          <p:cNvPr id="20" name="Title 9"/>
          <p:cNvSpPr txBox="1">
            <a:spLocks/>
          </p:cNvSpPr>
          <p:nvPr/>
        </p:nvSpPr>
        <p:spPr>
          <a:xfrm>
            <a:off x="350837" y="144462"/>
            <a:ext cx="10515600" cy="1458119"/>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endParaRPr lang="en-US" b="1" dirty="0"/>
          </a:p>
          <a:p>
            <a:r>
              <a:rPr lang="en-US" b="1" dirty="0" smtClean="0">
                <a:latin typeface="Segoe UI" panose="020B0502040204020203" pitchFamily="34" charset="0"/>
                <a:cs typeface="Segoe UI" panose="020B0502040204020203" pitchFamily="34" charset="0"/>
              </a:rPr>
              <a:t>          Visual Studio 2015 RC</a:t>
            </a:r>
            <a:endParaRPr lang="en-US" b="1" dirty="0">
              <a:latin typeface="Segoe UI" panose="020B0502040204020203" pitchFamily="34" charset="0"/>
              <a:cs typeface="Segoe UI" panose="020B0502040204020203" pitchFamily="34" charset="0"/>
            </a:endParaRPr>
          </a:p>
          <a:p>
            <a:endParaRPr lang="en-US" b="1" dirty="0"/>
          </a:p>
        </p:txBody>
      </p:sp>
      <p:pic>
        <p:nvPicPr>
          <p:cNvPr id="16" name="Picture 15"/>
          <p:cNvPicPr>
            <a:picLocks noChangeAspect="1"/>
          </p:cNvPicPr>
          <p:nvPr/>
        </p:nvPicPr>
        <p:blipFill>
          <a:blip r:embed="rId3"/>
          <a:stretch>
            <a:fillRect/>
          </a:stretch>
        </p:blipFill>
        <p:spPr>
          <a:xfrm>
            <a:off x="575342" y="496320"/>
            <a:ext cx="1052513" cy="754402"/>
          </a:xfrm>
          <a:prstGeom prst="rect">
            <a:avLst/>
          </a:prstGeom>
        </p:spPr>
      </p:pic>
      <p:pic>
        <p:nvPicPr>
          <p:cNvPr id="21" name="Picture 20"/>
          <p:cNvPicPr>
            <a:picLocks noChangeAspect="1"/>
          </p:cNvPicPr>
          <p:nvPr/>
        </p:nvPicPr>
        <p:blipFill>
          <a:blip r:embed="rId4"/>
          <a:stretch>
            <a:fillRect/>
          </a:stretch>
        </p:blipFill>
        <p:spPr>
          <a:xfrm>
            <a:off x="449995" y="2015448"/>
            <a:ext cx="4067175" cy="4048125"/>
          </a:xfrm>
          <a:prstGeom prst="rect">
            <a:avLst/>
          </a:prstGeom>
        </p:spPr>
      </p:pic>
    </p:spTree>
    <p:extLst>
      <p:ext uri="{BB962C8B-B14F-4D97-AF65-F5344CB8AC3E}">
        <p14:creationId xmlns:p14="http://schemas.microsoft.com/office/powerpoint/2010/main" val="2460701174"/>
      </p:ext>
    </p:extLst>
  </p:cSld>
  <p:clrMapOvr>
    <a:masterClrMapping/>
  </p:clrMapOvr>
  <mc:AlternateContent xmlns:mc="http://schemas.openxmlformats.org/markup-compatibility/2006" xmlns:p14="http://schemas.microsoft.com/office/powerpoint/2010/main">
    <mc:Choice Requires="p14">
      <p:transition spd="slow" p14:dur="10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350837" y="144462"/>
            <a:ext cx="11277600" cy="1458119"/>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endParaRPr lang="en-US" b="1" dirty="0">
              <a:latin typeface="Segoe UI" panose="020B0502040204020203" pitchFamily="34" charset="0"/>
              <a:cs typeface="Segoe UI" panose="020B0502040204020203" pitchFamily="34" charset="0"/>
            </a:endParaRPr>
          </a:p>
          <a:p>
            <a:endParaRPr lang="en-US" b="1" dirty="0"/>
          </a:p>
        </p:txBody>
      </p:sp>
      <p:sp>
        <p:nvSpPr>
          <p:cNvPr id="2" name="TextBox 1"/>
          <p:cNvSpPr txBox="1"/>
          <p:nvPr/>
        </p:nvSpPr>
        <p:spPr>
          <a:xfrm>
            <a:off x="579437" y="525462"/>
            <a:ext cx="8712321" cy="738664"/>
          </a:xfrm>
          <a:prstGeom prst="rect">
            <a:avLst/>
          </a:prstGeom>
          <a:noFill/>
        </p:spPr>
        <p:txBody>
          <a:bodyPr wrap="none" lIns="182880" tIns="146304" rIns="182880" bIns="146304" rtlCol="0">
            <a:spAutoFit/>
          </a:bodyPr>
          <a:lstStyle/>
          <a:p>
            <a:pPr>
              <a:lnSpc>
                <a:spcPct val="90000"/>
              </a:lnSpc>
              <a:spcAft>
                <a:spcPts val="600"/>
              </a:spcAft>
            </a:pPr>
            <a:r>
              <a:rPr lang="en-US" sz="3200" b="1" dirty="0">
                <a:solidFill>
                  <a:schemeClr val="bg1"/>
                </a:solidFill>
              </a:rPr>
              <a:t>Demo 1</a:t>
            </a:r>
            <a:r>
              <a:rPr lang="en-US" sz="3200" b="1" dirty="0" smtClean="0">
                <a:solidFill>
                  <a:schemeClr val="bg1"/>
                </a:solidFill>
              </a:rPr>
              <a:t>:</a:t>
            </a:r>
            <a:r>
              <a:rPr lang="en-US" sz="3200" b="1" dirty="0">
                <a:solidFill>
                  <a:schemeClr val="bg1"/>
                </a:solidFill>
              </a:rPr>
              <a:t> </a:t>
            </a:r>
            <a:r>
              <a:rPr lang="en-US" sz="3200" dirty="0">
                <a:solidFill>
                  <a:schemeClr val="bg1"/>
                </a:solidFill>
              </a:rPr>
              <a:t>Developing for the Android Platform</a:t>
            </a:r>
            <a:endParaRPr lang="en-US" sz="3200" dirty="0" smtClean="0">
              <a:solidFill>
                <a:schemeClr val="bg1"/>
              </a:solidFill>
            </a:endParaRPr>
          </a:p>
        </p:txBody>
      </p:sp>
      <p:cxnSp>
        <p:nvCxnSpPr>
          <p:cNvPr id="6" name="Straight Connector 5"/>
          <p:cNvCxnSpPr/>
          <p:nvPr/>
        </p:nvCxnSpPr>
        <p:spPr bwMode="auto">
          <a:xfrm flipH="1" flipV="1">
            <a:off x="3322637" y="1516061"/>
            <a:ext cx="76199" cy="5173663"/>
          </a:xfrm>
          <a:prstGeom prst="line">
            <a:avLst/>
          </a:prstGeom>
          <a:ln>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350837" y="1689099"/>
            <a:ext cx="2814145" cy="5000625"/>
          </a:xfrm>
          <a:prstGeom prst="rect">
            <a:avLst/>
          </a:prstGeom>
        </p:spPr>
      </p:pic>
      <p:sp>
        <p:nvSpPr>
          <p:cNvPr id="12" name="TextBox 11"/>
          <p:cNvSpPr txBox="1"/>
          <p:nvPr/>
        </p:nvSpPr>
        <p:spPr>
          <a:xfrm>
            <a:off x="3423102" y="1572871"/>
            <a:ext cx="8203656" cy="7719036"/>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gradFill>
                  <a:gsLst>
                    <a:gs pos="2917">
                      <a:schemeClr val="tx1"/>
                    </a:gs>
                    <a:gs pos="30000">
                      <a:schemeClr val="tx1"/>
                    </a:gs>
                  </a:gsLst>
                  <a:lin ang="5400000" scaled="0"/>
                </a:gradFill>
              </a:rPr>
              <a:t>Description</a:t>
            </a:r>
          </a:p>
          <a:p>
            <a:pPr>
              <a:lnSpc>
                <a:spcPct val="90000"/>
              </a:lnSpc>
              <a:spcAft>
                <a:spcPts val="600"/>
              </a:spcAft>
            </a:pPr>
            <a:r>
              <a:rPr lang="en-US" sz="2000" dirty="0" smtClean="0">
                <a:gradFill>
                  <a:gsLst>
                    <a:gs pos="2917">
                      <a:schemeClr val="tx1"/>
                    </a:gs>
                    <a:gs pos="30000">
                      <a:schemeClr val="tx1"/>
                    </a:gs>
                  </a:gsLst>
                  <a:lin ang="5400000" scaled="0"/>
                </a:gradFill>
              </a:rPr>
              <a:t>More TeaPots Native-Activity Android application. Mostly ‘C++’ code </a:t>
            </a:r>
            <a:br>
              <a:rPr lang="en-US" sz="2000" dirty="0" smtClean="0">
                <a:gradFill>
                  <a:gsLst>
                    <a:gs pos="2917">
                      <a:schemeClr val="tx1"/>
                    </a:gs>
                    <a:gs pos="30000">
                      <a:schemeClr val="tx1"/>
                    </a:gs>
                  </a:gsLst>
                  <a:lin ang="5400000" scaled="0"/>
                </a:gradFill>
              </a:rPr>
            </a:br>
            <a:r>
              <a:rPr lang="en-US" sz="2000" dirty="0" smtClean="0">
                <a:gradFill>
                  <a:gsLst>
                    <a:gs pos="2917">
                      <a:schemeClr val="tx1"/>
                    </a:gs>
                    <a:gs pos="30000">
                      <a:schemeClr val="tx1"/>
                    </a:gs>
                  </a:gsLst>
                  <a:lin ang="5400000" scaled="0"/>
                </a:gradFill>
              </a:rPr>
              <a:t>with a little Java wrapper</a:t>
            </a:r>
          </a:p>
          <a:p>
            <a:pPr marL="342900" indent="-342900">
              <a:lnSpc>
                <a:spcPct val="90000"/>
              </a:lnSpc>
              <a:spcAft>
                <a:spcPts val="600"/>
              </a:spcAft>
              <a:buFont typeface="Arial" panose="020B0604020202020204" pitchFamily="34" charset="0"/>
              <a:buChar char="•"/>
            </a:pPr>
            <a:endParaRPr lang="en-US" sz="2000" dirty="0" smtClean="0">
              <a:gradFill>
                <a:gsLst>
                  <a:gs pos="2917">
                    <a:schemeClr val="tx1"/>
                  </a:gs>
                  <a:gs pos="30000">
                    <a:schemeClr val="tx1"/>
                  </a:gs>
                </a:gsLst>
                <a:lin ang="5400000" scaled="0"/>
              </a:gradFill>
            </a:endParaRPr>
          </a:p>
          <a:p>
            <a:pPr>
              <a:lnSpc>
                <a:spcPct val="90000"/>
              </a:lnSpc>
              <a:spcAft>
                <a:spcPts val="600"/>
              </a:spcAft>
            </a:pPr>
            <a:r>
              <a:rPr lang="en-US" sz="2400" b="1" dirty="0" smtClean="0">
                <a:gradFill>
                  <a:gsLst>
                    <a:gs pos="2917">
                      <a:schemeClr val="tx1"/>
                    </a:gs>
                    <a:gs pos="30000">
                      <a:schemeClr val="tx1"/>
                    </a:gs>
                  </a:gsLst>
                  <a:lin ang="5400000" scaled="0"/>
                </a:gradFill>
              </a:rPr>
              <a:t>Feature Capabilities</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Building Android Native-Activity application</a:t>
            </a:r>
            <a:endParaRPr lang="en-US" sz="20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Clang – GCC toolchain</a:t>
            </a:r>
          </a:p>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Android Code Editing (Refactoring, Intellisense)</a:t>
            </a:r>
          </a:p>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Android Native Debugger</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Logcat Viewer</a:t>
            </a:r>
            <a:endParaRPr lang="en-US" sz="20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Fast Emulation</a:t>
            </a:r>
          </a:p>
          <a:p>
            <a:pPr>
              <a:lnSpc>
                <a:spcPct val="90000"/>
              </a:lnSpc>
              <a:spcAft>
                <a:spcPts val="600"/>
              </a:spcAft>
            </a:pPr>
            <a:endParaRPr lang="en-US" sz="2400" b="1" dirty="0" smtClean="0">
              <a:gradFill>
                <a:gsLst>
                  <a:gs pos="2917">
                    <a:schemeClr val="tx1"/>
                  </a:gs>
                  <a:gs pos="30000">
                    <a:schemeClr val="tx1"/>
                  </a:gs>
                </a:gsLst>
                <a:lin ang="5400000" scaled="0"/>
              </a:gradFill>
            </a:endParaRPr>
          </a:p>
          <a:p>
            <a:pPr>
              <a:lnSpc>
                <a:spcPct val="90000"/>
              </a:lnSpc>
              <a:spcAft>
                <a:spcPts val="600"/>
              </a:spcAft>
            </a:pPr>
            <a:endParaRPr lang="en-US" sz="2400" b="1" dirty="0" smtClean="0">
              <a:gradFill>
                <a:gsLst>
                  <a:gs pos="2917">
                    <a:schemeClr val="tx1"/>
                  </a:gs>
                  <a:gs pos="30000">
                    <a:schemeClr val="tx1"/>
                  </a:gs>
                </a:gsLst>
                <a:lin ang="5400000" scaled="0"/>
              </a:gradFill>
            </a:endParaRPr>
          </a:p>
          <a:p>
            <a:pPr>
              <a:lnSpc>
                <a:spcPct val="90000"/>
              </a:lnSpc>
              <a:spcAft>
                <a:spcPts val="600"/>
              </a:spcAft>
            </a:pPr>
            <a:endParaRPr lang="en-US" sz="2000" dirty="0" smtClean="0">
              <a:gradFill>
                <a:gsLst>
                  <a:gs pos="2917">
                    <a:schemeClr val="tx1"/>
                  </a:gs>
                  <a:gs pos="30000">
                    <a:schemeClr val="tx1"/>
                  </a:gs>
                </a:gsLst>
                <a:lin ang="5400000" scaled="0"/>
              </a:gradFill>
            </a:endParaRPr>
          </a:p>
          <a:p>
            <a:pPr>
              <a:lnSpc>
                <a:spcPct val="90000"/>
              </a:lnSpc>
              <a:spcAft>
                <a:spcPts val="600"/>
              </a:spcAft>
            </a:pPr>
            <a:endParaRPr lang="en-US" sz="20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smtClean="0">
              <a:gradFill>
                <a:gsLst>
                  <a:gs pos="2917">
                    <a:schemeClr val="tx1"/>
                  </a:gs>
                  <a:gs pos="30000">
                    <a:schemeClr val="tx1"/>
                  </a:gs>
                </a:gsLst>
                <a:lin ang="5400000" scaled="0"/>
              </a:gradFill>
            </a:endParaRPr>
          </a:p>
        </p:txBody>
      </p:sp>
      <p:cxnSp>
        <p:nvCxnSpPr>
          <p:cNvPr id="13" name="Straight Connector 12"/>
          <p:cNvCxnSpPr/>
          <p:nvPr/>
        </p:nvCxnSpPr>
        <p:spPr bwMode="auto">
          <a:xfrm>
            <a:off x="3374116" y="3023053"/>
            <a:ext cx="8001000" cy="7937"/>
          </a:xfrm>
          <a:prstGeom prst="line">
            <a:avLst/>
          </a:prstGeom>
          <a:ln>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39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350837" y="144462"/>
            <a:ext cx="11277600" cy="1458119"/>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endParaRPr lang="en-US" b="1" dirty="0">
              <a:latin typeface="Segoe UI" panose="020B0502040204020203" pitchFamily="34" charset="0"/>
              <a:cs typeface="Segoe UI" panose="020B0502040204020203" pitchFamily="34" charset="0"/>
            </a:endParaRPr>
          </a:p>
          <a:p>
            <a:endParaRPr lang="en-US" b="1" dirty="0"/>
          </a:p>
        </p:txBody>
      </p:sp>
      <p:sp>
        <p:nvSpPr>
          <p:cNvPr id="2" name="TextBox 1"/>
          <p:cNvSpPr txBox="1"/>
          <p:nvPr/>
        </p:nvSpPr>
        <p:spPr>
          <a:xfrm>
            <a:off x="579707" y="504189"/>
            <a:ext cx="11048730" cy="738664"/>
          </a:xfrm>
          <a:prstGeom prst="rect">
            <a:avLst/>
          </a:prstGeom>
          <a:noFill/>
        </p:spPr>
        <p:txBody>
          <a:bodyPr wrap="none" lIns="182880" tIns="146304" rIns="182880" bIns="146304" rtlCol="0">
            <a:spAutoFit/>
          </a:bodyPr>
          <a:lstStyle/>
          <a:p>
            <a:pPr>
              <a:lnSpc>
                <a:spcPct val="90000"/>
              </a:lnSpc>
              <a:spcAft>
                <a:spcPts val="600"/>
              </a:spcAft>
            </a:pPr>
            <a:r>
              <a:rPr lang="en-US" sz="3200" b="1" dirty="0">
                <a:solidFill>
                  <a:schemeClr val="bg1"/>
                </a:solidFill>
              </a:rPr>
              <a:t>Demo </a:t>
            </a:r>
            <a:r>
              <a:rPr lang="en-US" sz="3200" b="1" dirty="0" smtClean="0">
                <a:solidFill>
                  <a:schemeClr val="bg1"/>
                </a:solidFill>
              </a:rPr>
              <a:t>2:</a:t>
            </a:r>
            <a:r>
              <a:rPr lang="en-US" sz="3200" dirty="0" smtClean="0">
                <a:solidFill>
                  <a:schemeClr val="bg1"/>
                </a:solidFill>
              </a:rPr>
              <a:t> Building a C++ cross-platform mobile application</a:t>
            </a:r>
          </a:p>
        </p:txBody>
      </p:sp>
      <p:cxnSp>
        <p:nvCxnSpPr>
          <p:cNvPr id="6" name="Straight Connector 5"/>
          <p:cNvCxnSpPr/>
          <p:nvPr/>
        </p:nvCxnSpPr>
        <p:spPr bwMode="auto">
          <a:xfrm flipH="1" flipV="1">
            <a:off x="3322637" y="1516061"/>
            <a:ext cx="76199" cy="5173663"/>
          </a:xfrm>
          <a:prstGeom prst="line">
            <a:avLst/>
          </a:prstGeom>
          <a:ln>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23102" y="1572871"/>
            <a:ext cx="7824001" cy="7155805"/>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gradFill>
                  <a:gsLst>
                    <a:gs pos="2917">
                      <a:schemeClr val="tx1"/>
                    </a:gs>
                    <a:gs pos="30000">
                      <a:schemeClr val="tx1"/>
                    </a:gs>
                  </a:gsLst>
                  <a:lin ang="5400000" scaled="0"/>
                </a:gradFill>
              </a:rPr>
              <a:t>Description</a:t>
            </a:r>
          </a:p>
          <a:p>
            <a:pPr>
              <a:lnSpc>
                <a:spcPct val="90000"/>
              </a:lnSpc>
              <a:spcAft>
                <a:spcPts val="600"/>
              </a:spcAft>
            </a:pPr>
            <a:r>
              <a:rPr lang="en-US" sz="2000" dirty="0" smtClean="0">
                <a:gradFill>
                  <a:gsLst>
                    <a:gs pos="2917">
                      <a:schemeClr val="tx1"/>
                    </a:gs>
                    <a:gs pos="30000">
                      <a:schemeClr val="tx1"/>
                    </a:gs>
                  </a:gsLst>
                  <a:lin ang="5400000" scaled="0"/>
                </a:gradFill>
              </a:rPr>
              <a:t>An OpenCV based Image Manipulation cross-platform application</a:t>
            </a:r>
            <a:br>
              <a:rPr lang="en-US" sz="2000" dirty="0" smtClean="0">
                <a:gradFill>
                  <a:gsLst>
                    <a:gs pos="2917">
                      <a:schemeClr val="tx1"/>
                    </a:gs>
                    <a:gs pos="30000">
                      <a:schemeClr val="tx1"/>
                    </a:gs>
                  </a:gsLst>
                  <a:lin ang="5400000" scaled="0"/>
                </a:gradFill>
              </a:rPr>
            </a:br>
            <a:r>
              <a:rPr lang="en-US" sz="2000" dirty="0" smtClean="0">
                <a:gradFill>
                  <a:gsLst>
                    <a:gs pos="2917">
                      <a:schemeClr val="tx1"/>
                    </a:gs>
                    <a:gs pos="30000">
                      <a:schemeClr val="tx1"/>
                    </a:gs>
                  </a:gsLst>
                  <a:lin ang="5400000" scaled="0"/>
                </a:gradFill>
              </a:rPr>
              <a:t>targeting the Android and Windows platform </a:t>
            </a:r>
            <a:br>
              <a:rPr lang="en-US" sz="2000" dirty="0" smtClean="0">
                <a:gradFill>
                  <a:gsLst>
                    <a:gs pos="2917">
                      <a:schemeClr val="tx1"/>
                    </a:gs>
                    <a:gs pos="30000">
                      <a:schemeClr val="tx1"/>
                    </a:gs>
                  </a:gsLst>
                  <a:lin ang="5400000" scaled="0"/>
                </a:gradFill>
              </a:rPr>
            </a:br>
            <a:r>
              <a:rPr lang="en-US" sz="2000" dirty="0" smtClean="0">
                <a:gradFill>
                  <a:gsLst>
                    <a:gs pos="2917">
                      <a:schemeClr val="tx1"/>
                    </a:gs>
                    <a:gs pos="30000">
                      <a:schemeClr val="tx1"/>
                    </a:gs>
                  </a:gsLst>
                  <a:lin ang="5400000" scaled="0"/>
                </a:gradFill>
              </a:rPr>
              <a:t/>
            </a:r>
            <a:br>
              <a:rPr lang="en-US" sz="2000" dirty="0" smtClean="0">
                <a:gradFill>
                  <a:gsLst>
                    <a:gs pos="2917">
                      <a:schemeClr val="tx1"/>
                    </a:gs>
                    <a:gs pos="30000">
                      <a:schemeClr val="tx1"/>
                    </a:gs>
                  </a:gsLst>
                  <a:lin ang="5400000" scaled="0"/>
                </a:gradFill>
              </a:rPr>
            </a:br>
            <a:endParaRPr lang="en-US" sz="2000" dirty="0" smtClean="0">
              <a:gradFill>
                <a:gsLst>
                  <a:gs pos="2917">
                    <a:schemeClr val="tx1"/>
                  </a:gs>
                  <a:gs pos="30000">
                    <a:schemeClr val="tx1"/>
                  </a:gs>
                </a:gsLst>
                <a:lin ang="5400000" scaled="0"/>
              </a:gradFill>
            </a:endParaRPr>
          </a:p>
          <a:p>
            <a:pPr>
              <a:lnSpc>
                <a:spcPct val="90000"/>
              </a:lnSpc>
              <a:spcAft>
                <a:spcPts val="600"/>
              </a:spcAft>
            </a:pPr>
            <a:r>
              <a:rPr lang="en-US" sz="2400" b="1" dirty="0" smtClean="0">
                <a:gradFill>
                  <a:gsLst>
                    <a:gs pos="2917">
                      <a:schemeClr val="tx1"/>
                    </a:gs>
                    <a:gs pos="30000">
                      <a:schemeClr val="tx1"/>
                    </a:gs>
                  </a:gsLst>
                  <a:lin ang="5400000" scaled="0"/>
                </a:gradFill>
              </a:rPr>
              <a:t>Feature Capabilities</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Cross-Platform Mobile Application</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Easily share code easily across mobile-platforms</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Cross-Platform productivity features (Intellisense, refactoring)</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Powerful debugging (NATVIS)</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Build Simultaneously</a:t>
            </a:r>
            <a:endParaRPr lang="en-US" sz="2400" dirty="0" smtClean="0">
              <a:gradFill>
                <a:gsLst>
                  <a:gs pos="2917">
                    <a:schemeClr val="tx1"/>
                  </a:gs>
                  <a:gs pos="30000">
                    <a:schemeClr val="tx1"/>
                  </a:gs>
                </a:gsLst>
                <a:lin ang="5400000" scaled="0"/>
              </a:gradFill>
            </a:endParaRPr>
          </a:p>
          <a:p>
            <a:pPr>
              <a:lnSpc>
                <a:spcPct val="90000"/>
              </a:lnSpc>
              <a:spcAft>
                <a:spcPts val="600"/>
              </a:spcAft>
            </a:pPr>
            <a:endParaRPr lang="en-US" sz="2400" b="1" dirty="0" smtClean="0">
              <a:gradFill>
                <a:gsLst>
                  <a:gs pos="2917">
                    <a:schemeClr val="tx1"/>
                  </a:gs>
                  <a:gs pos="30000">
                    <a:schemeClr val="tx1"/>
                  </a:gs>
                </a:gsLst>
                <a:lin ang="5400000" scaled="0"/>
              </a:gradFill>
            </a:endParaRPr>
          </a:p>
          <a:p>
            <a:pPr>
              <a:lnSpc>
                <a:spcPct val="90000"/>
              </a:lnSpc>
              <a:spcAft>
                <a:spcPts val="600"/>
              </a:spcAft>
            </a:pPr>
            <a:endParaRPr lang="en-US" sz="2000" dirty="0" smtClean="0">
              <a:gradFill>
                <a:gsLst>
                  <a:gs pos="2917">
                    <a:schemeClr val="tx1"/>
                  </a:gs>
                  <a:gs pos="30000">
                    <a:schemeClr val="tx1"/>
                  </a:gs>
                </a:gsLst>
                <a:lin ang="5400000" scaled="0"/>
              </a:gradFill>
            </a:endParaRPr>
          </a:p>
          <a:p>
            <a:pPr>
              <a:lnSpc>
                <a:spcPct val="90000"/>
              </a:lnSpc>
              <a:spcAft>
                <a:spcPts val="600"/>
              </a:spcAft>
            </a:pPr>
            <a:endParaRPr lang="en-US" sz="20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smtClean="0">
              <a:gradFill>
                <a:gsLst>
                  <a:gs pos="2917">
                    <a:schemeClr val="tx1"/>
                  </a:gs>
                  <a:gs pos="30000">
                    <a:schemeClr val="tx1"/>
                  </a:gs>
                </a:gsLst>
                <a:lin ang="5400000" scaled="0"/>
              </a:gradFill>
            </a:endParaRPr>
          </a:p>
        </p:txBody>
      </p:sp>
      <p:cxnSp>
        <p:nvCxnSpPr>
          <p:cNvPr id="13" name="Straight Connector 12"/>
          <p:cNvCxnSpPr/>
          <p:nvPr/>
        </p:nvCxnSpPr>
        <p:spPr bwMode="auto">
          <a:xfrm>
            <a:off x="3374116" y="3023053"/>
            <a:ext cx="8001000" cy="7937"/>
          </a:xfrm>
          <a:prstGeom prst="line">
            <a:avLst/>
          </a:prstGeom>
          <a:ln>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394273" y="1683672"/>
            <a:ext cx="2900815" cy="3591485"/>
          </a:xfrm>
          <a:prstGeom prst="rect">
            <a:avLst/>
          </a:prstGeom>
        </p:spPr>
      </p:pic>
    </p:spTree>
    <p:extLst>
      <p:ext uri="{BB962C8B-B14F-4D97-AF65-F5344CB8AC3E}">
        <p14:creationId xmlns:p14="http://schemas.microsoft.com/office/powerpoint/2010/main" val="52148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350837" y="144462"/>
            <a:ext cx="11277600" cy="1458119"/>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endParaRPr lang="en-US" b="1" dirty="0">
              <a:latin typeface="Segoe UI" panose="020B0502040204020203" pitchFamily="34" charset="0"/>
              <a:cs typeface="Segoe UI" panose="020B0502040204020203" pitchFamily="34" charset="0"/>
            </a:endParaRPr>
          </a:p>
          <a:p>
            <a:endParaRPr lang="en-US" b="1" dirty="0"/>
          </a:p>
        </p:txBody>
      </p:sp>
      <p:sp>
        <p:nvSpPr>
          <p:cNvPr id="2" name="TextBox 1"/>
          <p:cNvSpPr txBox="1"/>
          <p:nvPr/>
        </p:nvSpPr>
        <p:spPr>
          <a:xfrm>
            <a:off x="579437" y="525462"/>
            <a:ext cx="9834487" cy="1258806"/>
          </a:xfrm>
          <a:prstGeom prst="rect">
            <a:avLst/>
          </a:prstGeom>
          <a:noFill/>
        </p:spPr>
        <p:txBody>
          <a:bodyPr wrap="none" lIns="182880" tIns="146304" rIns="182880" bIns="146304" rtlCol="0">
            <a:spAutoFit/>
          </a:bodyPr>
          <a:lstStyle/>
          <a:p>
            <a:pPr>
              <a:lnSpc>
                <a:spcPct val="90000"/>
              </a:lnSpc>
              <a:spcAft>
                <a:spcPts val="600"/>
              </a:spcAft>
            </a:pPr>
            <a:r>
              <a:rPr lang="en-US" sz="3200" b="1" dirty="0">
                <a:solidFill>
                  <a:schemeClr val="bg1"/>
                </a:solidFill>
              </a:rPr>
              <a:t>Demo </a:t>
            </a:r>
            <a:r>
              <a:rPr lang="en-US" sz="3200" b="1" dirty="0" smtClean="0">
                <a:solidFill>
                  <a:schemeClr val="bg1"/>
                </a:solidFill>
              </a:rPr>
              <a:t>3: </a:t>
            </a:r>
            <a:r>
              <a:rPr lang="en-US" sz="3200" dirty="0" smtClean="0">
                <a:solidFill>
                  <a:schemeClr val="bg1"/>
                </a:solidFill>
              </a:rPr>
              <a:t>Debugging an existing Android Application</a:t>
            </a:r>
            <a:endParaRPr lang="en-US" sz="3200" dirty="0">
              <a:solidFill>
                <a:schemeClr val="bg1"/>
              </a:solidFill>
            </a:endParaRPr>
          </a:p>
          <a:p>
            <a:pPr>
              <a:lnSpc>
                <a:spcPct val="90000"/>
              </a:lnSpc>
              <a:spcAft>
                <a:spcPts val="600"/>
              </a:spcAft>
            </a:pPr>
            <a:r>
              <a:rPr lang="en-US" sz="3200" dirty="0" smtClean="0">
                <a:solidFill>
                  <a:schemeClr val="bg1"/>
                </a:solidFill>
              </a:rPr>
              <a:t> </a:t>
            </a:r>
          </a:p>
        </p:txBody>
      </p:sp>
      <p:cxnSp>
        <p:nvCxnSpPr>
          <p:cNvPr id="6" name="Straight Connector 5"/>
          <p:cNvCxnSpPr/>
          <p:nvPr/>
        </p:nvCxnSpPr>
        <p:spPr bwMode="auto">
          <a:xfrm flipH="1" flipV="1">
            <a:off x="3322637" y="1516061"/>
            <a:ext cx="76199" cy="5173663"/>
          </a:xfrm>
          <a:prstGeom prst="line">
            <a:avLst/>
          </a:prstGeom>
          <a:ln>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83934" y="1576838"/>
            <a:ext cx="7276223" cy="5893921"/>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gradFill>
                  <a:gsLst>
                    <a:gs pos="2917">
                      <a:schemeClr val="tx1"/>
                    </a:gs>
                    <a:gs pos="30000">
                      <a:schemeClr val="tx1"/>
                    </a:gs>
                  </a:gsLst>
                  <a:lin ang="5400000" scaled="0"/>
                </a:gradFill>
              </a:rPr>
              <a:t>Description</a:t>
            </a:r>
          </a:p>
          <a:p>
            <a:pPr>
              <a:lnSpc>
                <a:spcPct val="90000"/>
              </a:lnSpc>
              <a:spcAft>
                <a:spcPts val="600"/>
              </a:spcAft>
            </a:pPr>
            <a:r>
              <a:rPr lang="en-US" sz="2000" dirty="0" smtClean="0">
                <a:gradFill>
                  <a:gsLst>
                    <a:gs pos="2917">
                      <a:schemeClr val="tx1"/>
                    </a:gs>
                    <a:gs pos="30000">
                      <a:schemeClr val="tx1"/>
                    </a:gs>
                  </a:gsLst>
                  <a:lin ang="5400000" scaled="0"/>
                </a:gradFill>
              </a:rPr>
              <a:t>Debug a pre-existing Android Application in Visual Studio. </a:t>
            </a:r>
          </a:p>
          <a:p>
            <a:pPr>
              <a:lnSpc>
                <a:spcPct val="90000"/>
              </a:lnSpc>
              <a:spcAft>
                <a:spcPts val="600"/>
              </a:spcAft>
            </a:pPr>
            <a:r>
              <a:rPr lang="en-US" sz="2000" dirty="0" smtClean="0">
                <a:gradFill>
                  <a:gsLst>
                    <a:gs pos="2917">
                      <a:schemeClr val="tx1"/>
                    </a:gs>
                    <a:gs pos="30000">
                      <a:schemeClr val="tx1"/>
                    </a:gs>
                  </a:gsLst>
                  <a:lin ang="5400000" scaled="0"/>
                </a:gradFill>
              </a:rPr>
              <a:t>The Application is large:- BingMaps Android Application.</a:t>
            </a:r>
            <a:br>
              <a:rPr lang="en-US" sz="2000" dirty="0" smtClean="0">
                <a:gradFill>
                  <a:gsLst>
                    <a:gs pos="2917">
                      <a:schemeClr val="tx1"/>
                    </a:gs>
                    <a:gs pos="30000">
                      <a:schemeClr val="tx1"/>
                    </a:gs>
                  </a:gsLst>
                  <a:lin ang="5400000" scaled="0"/>
                </a:gradFill>
              </a:rPr>
            </a:br>
            <a:endParaRPr lang="en-US" sz="20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000" dirty="0" smtClean="0">
              <a:gradFill>
                <a:gsLst>
                  <a:gs pos="2917">
                    <a:schemeClr val="tx1"/>
                  </a:gs>
                  <a:gs pos="30000">
                    <a:schemeClr val="tx1"/>
                  </a:gs>
                </a:gsLst>
                <a:lin ang="5400000" scaled="0"/>
              </a:gradFill>
            </a:endParaRPr>
          </a:p>
          <a:p>
            <a:pPr>
              <a:lnSpc>
                <a:spcPct val="90000"/>
              </a:lnSpc>
              <a:spcAft>
                <a:spcPts val="600"/>
              </a:spcAft>
            </a:pPr>
            <a:r>
              <a:rPr lang="en-US" sz="2400" b="1" dirty="0" smtClean="0">
                <a:gradFill>
                  <a:gsLst>
                    <a:gs pos="2917">
                      <a:schemeClr val="tx1"/>
                    </a:gs>
                    <a:gs pos="30000">
                      <a:schemeClr val="tx1"/>
                    </a:gs>
                  </a:gsLst>
                  <a:lin ang="5400000" scaled="0"/>
                </a:gradFill>
              </a:rPr>
              <a:t>Feature Capabilities</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Debug pre-existing Android Application</a:t>
            </a:r>
            <a:endParaRPr lang="en-US" sz="2400" b="1" dirty="0" smtClean="0">
              <a:gradFill>
                <a:gsLst>
                  <a:gs pos="2917">
                    <a:schemeClr val="tx1"/>
                  </a:gs>
                  <a:gs pos="30000">
                    <a:schemeClr val="tx1"/>
                  </a:gs>
                </a:gsLst>
                <a:lin ang="5400000" scaled="0"/>
              </a:gradFill>
            </a:endParaRPr>
          </a:p>
          <a:p>
            <a:pPr>
              <a:lnSpc>
                <a:spcPct val="90000"/>
              </a:lnSpc>
              <a:spcAft>
                <a:spcPts val="600"/>
              </a:spcAft>
            </a:pPr>
            <a:endParaRPr lang="en-US" sz="2400" b="1" dirty="0" smtClean="0">
              <a:gradFill>
                <a:gsLst>
                  <a:gs pos="2917">
                    <a:schemeClr val="tx1"/>
                  </a:gs>
                  <a:gs pos="30000">
                    <a:schemeClr val="tx1"/>
                  </a:gs>
                </a:gsLst>
                <a:lin ang="5400000" scaled="0"/>
              </a:gradFill>
            </a:endParaRPr>
          </a:p>
          <a:p>
            <a:pPr>
              <a:lnSpc>
                <a:spcPct val="90000"/>
              </a:lnSpc>
              <a:spcAft>
                <a:spcPts val="600"/>
              </a:spcAft>
            </a:pPr>
            <a:endParaRPr lang="en-US" sz="2000" dirty="0" smtClean="0">
              <a:gradFill>
                <a:gsLst>
                  <a:gs pos="2917">
                    <a:schemeClr val="tx1"/>
                  </a:gs>
                  <a:gs pos="30000">
                    <a:schemeClr val="tx1"/>
                  </a:gs>
                </a:gsLst>
                <a:lin ang="5400000" scaled="0"/>
              </a:gradFill>
            </a:endParaRPr>
          </a:p>
          <a:p>
            <a:pPr>
              <a:lnSpc>
                <a:spcPct val="90000"/>
              </a:lnSpc>
              <a:spcAft>
                <a:spcPts val="600"/>
              </a:spcAft>
            </a:pPr>
            <a:endParaRPr lang="en-US" sz="20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smtClean="0">
              <a:gradFill>
                <a:gsLst>
                  <a:gs pos="2917">
                    <a:schemeClr val="tx1"/>
                  </a:gs>
                  <a:gs pos="30000">
                    <a:schemeClr val="tx1"/>
                  </a:gs>
                </a:gsLst>
                <a:lin ang="5400000" scaled="0"/>
              </a:gradFill>
            </a:endParaRPr>
          </a:p>
        </p:txBody>
      </p:sp>
      <p:cxnSp>
        <p:nvCxnSpPr>
          <p:cNvPr id="13" name="Straight Connector 12"/>
          <p:cNvCxnSpPr/>
          <p:nvPr/>
        </p:nvCxnSpPr>
        <p:spPr bwMode="auto">
          <a:xfrm>
            <a:off x="3374116" y="3023053"/>
            <a:ext cx="8001000" cy="7937"/>
          </a:xfrm>
          <a:prstGeom prst="line">
            <a:avLst/>
          </a:prstGeom>
          <a:ln>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350837" y="1645126"/>
            <a:ext cx="2956539" cy="4893582"/>
          </a:xfrm>
          <a:prstGeom prst="rect">
            <a:avLst/>
          </a:prstGeom>
        </p:spPr>
      </p:pic>
      <p:cxnSp>
        <p:nvCxnSpPr>
          <p:cNvPr id="8" name="Straight Connector 7"/>
          <p:cNvCxnSpPr/>
          <p:nvPr/>
        </p:nvCxnSpPr>
        <p:spPr bwMode="auto">
          <a:xfrm>
            <a:off x="3398837" y="4515862"/>
            <a:ext cx="8001000" cy="7937"/>
          </a:xfrm>
          <a:prstGeom prst="line">
            <a:avLst/>
          </a:prstGeom>
          <a:ln>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551237" y="4675691"/>
            <a:ext cx="4626908" cy="369332"/>
          </a:xfrm>
          <a:prstGeom prst="rect">
            <a:avLst/>
          </a:prstGeom>
        </p:spPr>
        <p:txBody>
          <a:bodyPr wrap="none">
            <a:spAutoFit/>
          </a:bodyPr>
          <a:lstStyle/>
          <a:p>
            <a:pPr>
              <a:lnSpc>
                <a:spcPct val="90000"/>
              </a:lnSpc>
              <a:spcAft>
                <a:spcPts val="600"/>
              </a:spcAft>
            </a:pPr>
            <a:r>
              <a:rPr lang="en-US" sz="2000" dirty="0">
                <a:gradFill>
                  <a:gsLst>
                    <a:gs pos="2917">
                      <a:schemeClr val="tx1"/>
                    </a:gs>
                    <a:gs pos="30000">
                      <a:schemeClr val="tx1"/>
                    </a:gs>
                  </a:gsLst>
                  <a:lin ang="5400000" scaled="0"/>
                </a:gradFill>
              </a:rPr>
              <a:t>For more information: refer to this </a:t>
            </a:r>
            <a:r>
              <a:rPr lang="en-US" sz="2000" dirty="0">
                <a:gradFill>
                  <a:gsLst>
                    <a:gs pos="2917">
                      <a:schemeClr val="tx1"/>
                    </a:gs>
                    <a:gs pos="30000">
                      <a:schemeClr val="tx1"/>
                    </a:gs>
                  </a:gsLst>
                  <a:lin ang="5400000" scaled="0"/>
                </a:gradFill>
                <a:hlinkClick r:id="rId3"/>
              </a:rPr>
              <a:t>blog</a:t>
            </a:r>
            <a:endParaRPr lang="en-US" sz="20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75757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50837" y="1847865"/>
            <a:ext cx="1805842" cy="4038600"/>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4297" y="126198"/>
            <a:ext cx="454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 </a:t>
            </a:r>
          </a:p>
        </p:txBody>
      </p:sp>
      <p:sp>
        <p:nvSpPr>
          <p:cNvPr id="25" name="Title 9"/>
          <p:cNvSpPr txBox="1">
            <a:spLocks/>
          </p:cNvSpPr>
          <p:nvPr/>
        </p:nvSpPr>
        <p:spPr>
          <a:xfrm>
            <a:off x="350837" y="324250"/>
            <a:ext cx="10515600" cy="1325563"/>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r>
              <a:rPr lang="en-US" b="1" dirty="0" smtClean="0">
                <a:latin typeface="Segoe UI" panose="020B0502040204020203" pitchFamily="34" charset="0"/>
                <a:cs typeface="Segoe UI" panose="020B0502040204020203" pitchFamily="34" charset="0"/>
              </a:rPr>
              <a:t>Introducing!, Visual C++ 2015 (iOS)</a:t>
            </a:r>
            <a:endParaRPr lang="en-US" b="1" dirty="0">
              <a:latin typeface="Segoe UI" panose="020B0502040204020203" pitchFamily="34" charset="0"/>
              <a:cs typeface="Segoe UI" panose="020B0502040204020203" pitchFamily="34" charset="0"/>
            </a:endParaRPr>
          </a:p>
        </p:txBody>
      </p:sp>
      <p:sp>
        <p:nvSpPr>
          <p:cNvPr id="2" name="TextBox 1"/>
          <p:cNvSpPr txBox="1"/>
          <p:nvPr/>
        </p:nvSpPr>
        <p:spPr>
          <a:xfrm>
            <a:off x="449995" y="2049462"/>
            <a:ext cx="715581"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smtClean="0">
              <a:gradFill>
                <a:gsLst>
                  <a:gs pos="2917">
                    <a:schemeClr val="tx1"/>
                  </a:gs>
                  <a:gs pos="30000">
                    <a:schemeClr val="tx1"/>
                  </a:gs>
                </a:gsLst>
                <a:lin ang="5400000" scaled="0"/>
              </a:gradFill>
            </a:endParaRPr>
          </a:p>
        </p:txBody>
      </p:sp>
      <p:sp>
        <p:nvSpPr>
          <p:cNvPr id="3" name="TextBox 2"/>
          <p:cNvSpPr txBox="1"/>
          <p:nvPr/>
        </p:nvSpPr>
        <p:spPr>
          <a:xfrm>
            <a:off x="2332037" y="1790730"/>
            <a:ext cx="7567328" cy="8328434"/>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Develop iOS applications using Visual C++</a:t>
            </a:r>
            <a:br>
              <a:rPr lang="en-US" sz="2400" dirty="0" smtClean="0">
                <a:gradFill>
                  <a:gsLst>
                    <a:gs pos="2917">
                      <a:schemeClr val="tx1"/>
                    </a:gs>
                    <a:gs pos="30000">
                      <a:schemeClr val="tx1"/>
                    </a:gs>
                  </a:gsLst>
                  <a:lin ang="5400000" scaled="0"/>
                </a:gradFill>
              </a:rPr>
            </a:b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Easily  edit, build and debug your iOS code</a:t>
            </a:r>
          </a:p>
          <a:p>
            <a:pPr>
              <a:lnSpc>
                <a:spcPct val="90000"/>
              </a:lnSpc>
              <a:spcAft>
                <a:spcPts val="600"/>
              </a:spcAft>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Share and reuse your cross-platform code</a:t>
            </a: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Productivity of Visual Studio now available for iOS </a:t>
            </a: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smtClean="0">
              <a:gradFill>
                <a:gsLst>
                  <a:gs pos="2917">
                    <a:schemeClr val="tx1"/>
                  </a:gs>
                  <a:gs pos="30000">
                    <a:schemeClr val="tx1"/>
                  </a:gs>
                </a:gsLst>
                <a:lin ang="5400000" scaled="0"/>
              </a:gradFill>
            </a:endParaRP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  </a:t>
            </a:r>
          </a:p>
        </p:txBody>
      </p:sp>
      <p:pic>
        <p:nvPicPr>
          <p:cNvPr id="6" name="Picture 5"/>
          <p:cNvPicPr>
            <a:picLocks noChangeAspect="1"/>
          </p:cNvPicPr>
          <p:nvPr/>
        </p:nvPicPr>
        <p:blipFill>
          <a:blip r:embed="rId3"/>
          <a:stretch>
            <a:fillRect/>
          </a:stretch>
        </p:blipFill>
        <p:spPr>
          <a:xfrm>
            <a:off x="1465443" y="1894280"/>
            <a:ext cx="590690" cy="840982"/>
          </a:xfrm>
          <a:prstGeom prst="rect">
            <a:avLst/>
          </a:prstGeom>
        </p:spPr>
      </p:pic>
      <p:pic>
        <p:nvPicPr>
          <p:cNvPr id="4" name="Picture 3"/>
          <p:cNvPicPr>
            <a:picLocks noChangeAspect="1"/>
          </p:cNvPicPr>
          <p:nvPr/>
        </p:nvPicPr>
        <p:blipFill>
          <a:blip r:embed="rId4"/>
          <a:stretch>
            <a:fillRect/>
          </a:stretch>
        </p:blipFill>
        <p:spPr>
          <a:xfrm>
            <a:off x="350837" y="1997770"/>
            <a:ext cx="914400" cy="685800"/>
          </a:xfrm>
          <a:prstGeom prst="rect">
            <a:avLst/>
          </a:prstGeom>
        </p:spPr>
      </p:pic>
    </p:spTree>
    <p:extLst>
      <p:ext uri="{BB962C8B-B14F-4D97-AF65-F5344CB8AC3E}">
        <p14:creationId xmlns:p14="http://schemas.microsoft.com/office/powerpoint/2010/main" val="96464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350837" y="144462"/>
            <a:ext cx="11277600" cy="1458119"/>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endParaRPr lang="en-US" b="1" dirty="0">
              <a:latin typeface="Segoe UI" panose="020B0502040204020203" pitchFamily="34" charset="0"/>
              <a:cs typeface="Segoe UI" panose="020B0502040204020203" pitchFamily="34" charset="0"/>
            </a:endParaRPr>
          </a:p>
          <a:p>
            <a:endParaRPr lang="en-US" b="1" dirty="0"/>
          </a:p>
        </p:txBody>
      </p:sp>
      <p:sp>
        <p:nvSpPr>
          <p:cNvPr id="2" name="TextBox 1"/>
          <p:cNvSpPr txBox="1"/>
          <p:nvPr/>
        </p:nvSpPr>
        <p:spPr>
          <a:xfrm>
            <a:off x="579437" y="525462"/>
            <a:ext cx="10152075" cy="1258806"/>
          </a:xfrm>
          <a:prstGeom prst="rect">
            <a:avLst/>
          </a:prstGeom>
          <a:noFill/>
        </p:spPr>
        <p:txBody>
          <a:bodyPr wrap="none" lIns="182880" tIns="146304" rIns="182880" bIns="146304" rtlCol="0">
            <a:spAutoFit/>
          </a:bodyPr>
          <a:lstStyle/>
          <a:p>
            <a:pPr>
              <a:lnSpc>
                <a:spcPct val="90000"/>
              </a:lnSpc>
              <a:spcAft>
                <a:spcPts val="600"/>
              </a:spcAft>
            </a:pPr>
            <a:r>
              <a:rPr lang="en-US" sz="3200" b="1" dirty="0">
                <a:solidFill>
                  <a:schemeClr val="bg1"/>
                </a:solidFill>
              </a:rPr>
              <a:t>Demo </a:t>
            </a:r>
            <a:r>
              <a:rPr lang="en-US" sz="3200" b="1" dirty="0" smtClean="0">
                <a:solidFill>
                  <a:schemeClr val="bg1"/>
                </a:solidFill>
              </a:rPr>
              <a:t>4: </a:t>
            </a:r>
            <a:r>
              <a:rPr lang="en-US" sz="3200" dirty="0" smtClean="0">
                <a:solidFill>
                  <a:schemeClr val="bg1"/>
                </a:solidFill>
              </a:rPr>
              <a:t>Building iOS applications using Visual Studio</a:t>
            </a:r>
            <a:endParaRPr lang="en-US" sz="3200" dirty="0">
              <a:solidFill>
                <a:schemeClr val="bg1"/>
              </a:solidFill>
            </a:endParaRPr>
          </a:p>
          <a:p>
            <a:pPr>
              <a:lnSpc>
                <a:spcPct val="90000"/>
              </a:lnSpc>
              <a:spcAft>
                <a:spcPts val="600"/>
              </a:spcAft>
            </a:pPr>
            <a:r>
              <a:rPr lang="en-US" sz="3200" dirty="0" smtClean="0">
                <a:solidFill>
                  <a:schemeClr val="bg1"/>
                </a:solidFill>
              </a:rPr>
              <a:t> </a:t>
            </a:r>
          </a:p>
        </p:txBody>
      </p:sp>
      <p:cxnSp>
        <p:nvCxnSpPr>
          <p:cNvPr id="6" name="Straight Connector 5"/>
          <p:cNvCxnSpPr/>
          <p:nvPr/>
        </p:nvCxnSpPr>
        <p:spPr bwMode="auto">
          <a:xfrm flipH="1" flipV="1">
            <a:off x="3322637" y="1516061"/>
            <a:ext cx="76199" cy="5173663"/>
          </a:xfrm>
          <a:prstGeom prst="line">
            <a:avLst/>
          </a:prstGeom>
          <a:ln>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23102" y="1572871"/>
            <a:ext cx="8530733" cy="7586692"/>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gradFill>
                  <a:gsLst>
                    <a:gs pos="2917">
                      <a:schemeClr val="tx1"/>
                    </a:gs>
                    <a:gs pos="30000">
                      <a:schemeClr val="tx1"/>
                    </a:gs>
                  </a:gsLst>
                  <a:lin ang="5400000" scaled="0"/>
                </a:gradFill>
              </a:rPr>
              <a:t>Description</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Cross-Platform OpenGL ES application targeting the iOS and Android</a:t>
            </a:r>
            <a:br>
              <a:rPr lang="en-US" sz="2000" dirty="0" smtClean="0">
                <a:gradFill>
                  <a:gsLst>
                    <a:gs pos="2917">
                      <a:schemeClr val="tx1"/>
                    </a:gs>
                    <a:gs pos="30000">
                      <a:schemeClr val="tx1"/>
                    </a:gs>
                  </a:gsLst>
                  <a:lin ang="5400000" scaled="0"/>
                </a:gradFill>
              </a:rPr>
            </a:br>
            <a:r>
              <a:rPr lang="en-US" sz="2000" dirty="0" smtClean="0">
                <a:gradFill>
                  <a:gsLst>
                    <a:gs pos="2917">
                      <a:schemeClr val="tx1"/>
                    </a:gs>
                    <a:gs pos="30000">
                      <a:schemeClr val="tx1"/>
                    </a:gs>
                  </a:gsLst>
                  <a:lin ang="5400000" scaled="0"/>
                </a:gradFill>
              </a:rPr>
              <a:t>Platform. </a:t>
            </a:r>
            <a:br>
              <a:rPr lang="en-US" sz="2000" dirty="0" smtClean="0">
                <a:gradFill>
                  <a:gsLst>
                    <a:gs pos="2917">
                      <a:schemeClr val="tx1"/>
                    </a:gs>
                    <a:gs pos="30000">
                      <a:schemeClr val="tx1"/>
                    </a:gs>
                  </a:gsLst>
                  <a:lin ang="5400000" scaled="0"/>
                </a:gradFill>
              </a:rPr>
            </a:br>
            <a:endParaRPr lang="en-US" sz="20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000" dirty="0" smtClean="0">
              <a:gradFill>
                <a:gsLst>
                  <a:gs pos="2917">
                    <a:schemeClr val="tx1"/>
                  </a:gs>
                  <a:gs pos="30000">
                    <a:schemeClr val="tx1"/>
                  </a:gs>
                </a:gsLst>
                <a:lin ang="5400000" scaled="0"/>
              </a:gradFill>
            </a:endParaRPr>
          </a:p>
          <a:p>
            <a:pPr>
              <a:lnSpc>
                <a:spcPct val="90000"/>
              </a:lnSpc>
              <a:spcAft>
                <a:spcPts val="600"/>
              </a:spcAft>
            </a:pPr>
            <a:r>
              <a:rPr lang="en-US" sz="2400" b="1" dirty="0" smtClean="0">
                <a:gradFill>
                  <a:gsLst>
                    <a:gs pos="2917">
                      <a:schemeClr val="tx1"/>
                    </a:gs>
                    <a:gs pos="30000">
                      <a:schemeClr val="tx1"/>
                    </a:gs>
                  </a:gsLst>
                  <a:lin ang="5400000" scaled="0"/>
                </a:gradFill>
              </a:rPr>
              <a:t>Feature Capabilities</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Building iOS binaries</a:t>
            </a:r>
          </a:p>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Code </a:t>
            </a:r>
            <a:r>
              <a:rPr lang="en-US" sz="2000" dirty="0" smtClean="0">
                <a:gradFill>
                  <a:gsLst>
                    <a:gs pos="2917">
                      <a:schemeClr val="tx1"/>
                    </a:gs>
                    <a:gs pos="30000">
                      <a:schemeClr val="tx1"/>
                    </a:gs>
                  </a:gsLst>
                  <a:lin ang="5400000" scaled="0"/>
                </a:gradFill>
              </a:rPr>
              <a:t>Sharing across multiple platforms (iOS and Android)</a:t>
            </a:r>
            <a:endParaRPr lang="en-US" sz="20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Code Editing (Intellisense, Refactoring etc.) for iOS</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Debugging iOS C++ code</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Fast Deployment</a:t>
            </a:r>
          </a:p>
          <a:p>
            <a:pPr>
              <a:lnSpc>
                <a:spcPct val="90000"/>
              </a:lnSpc>
              <a:spcAft>
                <a:spcPts val="600"/>
              </a:spcAft>
            </a:pPr>
            <a:endParaRPr lang="en-US" sz="20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smtClean="0">
              <a:gradFill>
                <a:gsLst>
                  <a:gs pos="2917">
                    <a:schemeClr val="tx1"/>
                  </a:gs>
                  <a:gs pos="30000">
                    <a:schemeClr val="tx1"/>
                  </a:gs>
                </a:gsLst>
                <a:lin ang="5400000" scaled="0"/>
              </a:gradFill>
            </a:endParaRPr>
          </a:p>
          <a:p>
            <a:pPr>
              <a:lnSpc>
                <a:spcPct val="90000"/>
              </a:lnSpc>
              <a:spcAft>
                <a:spcPts val="600"/>
              </a:spcAft>
            </a:pPr>
            <a:endParaRPr lang="en-US" sz="2000" dirty="0" smtClean="0">
              <a:gradFill>
                <a:gsLst>
                  <a:gs pos="2917">
                    <a:schemeClr val="tx1"/>
                  </a:gs>
                  <a:gs pos="30000">
                    <a:schemeClr val="tx1"/>
                  </a:gs>
                </a:gsLst>
                <a:lin ang="5400000" scaled="0"/>
              </a:gradFill>
            </a:endParaRPr>
          </a:p>
          <a:p>
            <a:pPr>
              <a:lnSpc>
                <a:spcPct val="90000"/>
              </a:lnSpc>
              <a:spcAft>
                <a:spcPts val="600"/>
              </a:spcAft>
            </a:pPr>
            <a:endParaRPr lang="en-US" sz="20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smtClean="0">
              <a:gradFill>
                <a:gsLst>
                  <a:gs pos="2917">
                    <a:schemeClr val="tx1"/>
                  </a:gs>
                  <a:gs pos="30000">
                    <a:schemeClr val="tx1"/>
                  </a:gs>
                </a:gsLst>
                <a:lin ang="5400000" scaled="0"/>
              </a:gradFill>
            </a:endParaRPr>
          </a:p>
        </p:txBody>
      </p:sp>
      <p:cxnSp>
        <p:nvCxnSpPr>
          <p:cNvPr id="13" name="Straight Connector 12"/>
          <p:cNvCxnSpPr/>
          <p:nvPr/>
        </p:nvCxnSpPr>
        <p:spPr bwMode="auto">
          <a:xfrm>
            <a:off x="3374116" y="3023053"/>
            <a:ext cx="8001000" cy="7937"/>
          </a:xfrm>
          <a:prstGeom prst="line">
            <a:avLst/>
          </a:prstGeom>
          <a:ln>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357582" y="1668462"/>
            <a:ext cx="2921512" cy="4091553"/>
          </a:xfrm>
          <a:prstGeom prst="rect">
            <a:avLst/>
          </a:prstGeom>
        </p:spPr>
      </p:pic>
    </p:spTree>
    <p:extLst>
      <p:ext uri="{BB962C8B-B14F-4D97-AF65-F5344CB8AC3E}">
        <p14:creationId xmlns:p14="http://schemas.microsoft.com/office/powerpoint/2010/main" val="107297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97" y="126198"/>
            <a:ext cx="454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 </a:t>
            </a:r>
          </a:p>
        </p:txBody>
      </p:sp>
      <p:sp>
        <p:nvSpPr>
          <p:cNvPr id="25" name="Title 9"/>
          <p:cNvSpPr txBox="1">
            <a:spLocks/>
          </p:cNvSpPr>
          <p:nvPr/>
        </p:nvSpPr>
        <p:spPr>
          <a:xfrm>
            <a:off x="350837" y="324250"/>
            <a:ext cx="10515600" cy="1325563"/>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r>
              <a:rPr lang="en-US" b="1" dirty="0" smtClean="0">
                <a:latin typeface="Segoe UI" panose="020B0502040204020203" pitchFamily="34" charset="0"/>
                <a:cs typeface="Segoe UI" panose="020B0502040204020203" pitchFamily="34" charset="0"/>
              </a:rPr>
              <a:t>Xamarin and Visual C++ 2015</a:t>
            </a:r>
            <a:endParaRPr lang="en-US" b="1" dirty="0">
              <a:latin typeface="Segoe UI" panose="020B0502040204020203" pitchFamily="34" charset="0"/>
              <a:cs typeface="Segoe UI" panose="020B0502040204020203" pitchFamily="34" charset="0"/>
            </a:endParaRPr>
          </a:p>
        </p:txBody>
      </p:sp>
      <p:sp>
        <p:nvSpPr>
          <p:cNvPr id="2" name="TextBox 1"/>
          <p:cNvSpPr txBox="1"/>
          <p:nvPr/>
        </p:nvSpPr>
        <p:spPr>
          <a:xfrm>
            <a:off x="449995" y="2049462"/>
            <a:ext cx="715581"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smtClean="0">
              <a:gradFill>
                <a:gsLst>
                  <a:gs pos="2917">
                    <a:schemeClr val="tx1"/>
                  </a:gs>
                  <a:gs pos="30000">
                    <a:schemeClr val="tx1"/>
                  </a:gs>
                </a:gsLst>
                <a:lin ang="5400000" scaled="0"/>
              </a:gradFill>
            </a:endParaRPr>
          </a:p>
        </p:txBody>
      </p:sp>
      <p:sp>
        <p:nvSpPr>
          <p:cNvPr id="3" name="TextBox 2"/>
          <p:cNvSpPr txBox="1"/>
          <p:nvPr/>
        </p:nvSpPr>
        <p:spPr>
          <a:xfrm>
            <a:off x="441603" y="1847865"/>
            <a:ext cx="8367034" cy="552766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Xamarin Android native (C/C++) users will now be able to:</a:t>
            </a:r>
          </a:p>
          <a:p>
            <a:pPr>
              <a:lnSpc>
                <a:spcPct val="90000"/>
              </a:lnSpc>
              <a:spcAft>
                <a:spcPts val="600"/>
              </a:spcAft>
            </a:pPr>
            <a:endParaRPr lang="en-US" sz="20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Build Android native Libraries (.so and .a) using Visual Studio</a:t>
            </a:r>
          </a:p>
          <a:p>
            <a:pPr marL="342900" indent="-342900">
              <a:lnSpc>
                <a:spcPct val="90000"/>
              </a:lnSpc>
              <a:spcAft>
                <a:spcPts val="600"/>
              </a:spcAft>
              <a:buFont typeface="Arial" panose="020B0604020202020204" pitchFamily="34" charset="0"/>
              <a:buChar char="•"/>
            </a:pPr>
            <a:endParaRPr lang="en-US" sz="20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Debug their Android native using a powerful debugging experience</a:t>
            </a:r>
          </a:p>
          <a:p>
            <a:pPr>
              <a:lnSpc>
                <a:spcPct val="90000"/>
              </a:lnSpc>
              <a:spcAft>
                <a:spcPts val="600"/>
              </a:spcAft>
            </a:pPr>
            <a:endParaRPr lang="en-US" sz="2000" dirty="0" smtClean="0">
              <a:gradFill>
                <a:gsLst>
                  <a:gs pos="2917">
                    <a:schemeClr val="tx1"/>
                  </a:gs>
                  <a:gs pos="30000">
                    <a:schemeClr val="tx1"/>
                  </a:gs>
                </a:gsLst>
                <a:lin ang="5400000" scaled="0"/>
              </a:gradFill>
            </a:endParaRPr>
          </a:p>
          <a:p>
            <a:pPr>
              <a:lnSpc>
                <a:spcPct val="90000"/>
              </a:lnSpc>
              <a:spcAft>
                <a:spcPts val="600"/>
              </a:spcAft>
            </a:pPr>
            <a:r>
              <a:rPr lang="en-US" sz="2000" dirty="0" smtClean="0">
                <a:gradFill>
                  <a:gsLst>
                    <a:gs pos="2917">
                      <a:schemeClr val="tx1"/>
                    </a:gs>
                    <a:gs pos="30000">
                      <a:schemeClr val="tx1"/>
                    </a:gs>
                  </a:gsLst>
                  <a:lin ang="5400000" scaled="0"/>
                </a:gradFill>
              </a:rPr>
              <a:t>For more information: refer to this </a:t>
            </a:r>
            <a:r>
              <a:rPr lang="en-US" sz="2000" dirty="0" smtClean="0">
                <a:gradFill>
                  <a:gsLst>
                    <a:gs pos="2917">
                      <a:schemeClr val="tx1"/>
                    </a:gs>
                    <a:gs pos="30000">
                      <a:schemeClr val="tx1"/>
                    </a:gs>
                  </a:gsLst>
                  <a:lin ang="5400000" scaled="0"/>
                </a:gradFill>
                <a:hlinkClick r:id="rId3"/>
              </a:rPr>
              <a:t>blog</a:t>
            </a:r>
            <a:endParaRPr lang="en-US" sz="20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0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0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000" dirty="0">
              <a:gradFill>
                <a:gsLst>
                  <a:gs pos="2917">
                    <a:schemeClr val="tx1"/>
                  </a:gs>
                  <a:gs pos="30000">
                    <a:schemeClr val="tx1"/>
                  </a:gs>
                </a:gsLst>
                <a:lin ang="5400000" scaled="0"/>
              </a:gradFill>
            </a:endParaRPr>
          </a:p>
          <a:p>
            <a:pPr>
              <a:lnSpc>
                <a:spcPct val="90000"/>
              </a:lnSpc>
              <a:spcAft>
                <a:spcPts val="600"/>
              </a:spcAft>
            </a:pPr>
            <a:endParaRPr lang="en-US" sz="20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0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000" dirty="0" smtClean="0">
              <a:gradFill>
                <a:gsLst>
                  <a:gs pos="2917">
                    <a:schemeClr val="tx1"/>
                  </a:gs>
                  <a:gs pos="30000">
                    <a:schemeClr val="tx1"/>
                  </a:gs>
                </a:gsLst>
                <a:lin ang="5400000" scaled="0"/>
              </a:gradFill>
            </a:endParaRPr>
          </a:p>
          <a:p>
            <a:pPr>
              <a:lnSpc>
                <a:spcPct val="90000"/>
              </a:lnSpc>
              <a:spcAft>
                <a:spcPts val="600"/>
              </a:spcAft>
            </a:pPr>
            <a:endParaRPr lang="en-US" sz="2000" dirty="0">
              <a:gradFill>
                <a:gsLst>
                  <a:gs pos="2917">
                    <a:schemeClr val="tx1"/>
                  </a:gs>
                  <a:gs pos="30000">
                    <a:schemeClr val="tx1"/>
                  </a:gs>
                </a:gsLst>
                <a:lin ang="5400000" scaled="0"/>
              </a:gradFill>
            </a:endParaRPr>
          </a:p>
          <a:p>
            <a:pPr>
              <a:lnSpc>
                <a:spcPct val="90000"/>
              </a:lnSpc>
              <a:spcAft>
                <a:spcPts val="600"/>
              </a:spcAft>
            </a:pPr>
            <a:r>
              <a:rPr lang="en-US" sz="20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149358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97" y="126198"/>
            <a:ext cx="454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 </a:t>
            </a:r>
          </a:p>
        </p:txBody>
      </p:sp>
      <p:sp>
        <p:nvSpPr>
          <p:cNvPr id="25" name="Title 9"/>
          <p:cNvSpPr txBox="1">
            <a:spLocks/>
          </p:cNvSpPr>
          <p:nvPr/>
        </p:nvSpPr>
        <p:spPr>
          <a:xfrm>
            <a:off x="350837" y="324250"/>
            <a:ext cx="10515600" cy="1325563"/>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r>
              <a:rPr lang="en-US" sz="3600" b="1" dirty="0" smtClean="0"/>
              <a:t>Resources</a:t>
            </a:r>
            <a:endParaRPr lang="en-US" sz="3600" b="1" dirty="0"/>
          </a:p>
        </p:txBody>
      </p:sp>
      <p:sp>
        <p:nvSpPr>
          <p:cNvPr id="2" name="TextBox 1"/>
          <p:cNvSpPr txBox="1"/>
          <p:nvPr/>
        </p:nvSpPr>
        <p:spPr>
          <a:xfrm>
            <a:off x="449995" y="2049462"/>
            <a:ext cx="715581" cy="1037207"/>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400" dirty="0" smtClean="0">
              <a:gradFill>
                <a:gsLst>
                  <a:gs pos="2917">
                    <a:schemeClr val="tx1"/>
                  </a:gs>
                  <a:gs pos="30000">
                    <a:schemeClr val="tx1"/>
                  </a:gs>
                </a:gsLst>
                <a:lin ang="5400000" scaled="0"/>
              </a:gradFill>
            </a:endParaRPr>
          </a:p>
        </p:txBody>
      </p:sp>
      <p:sp>
        <p:nvSpPr>
          <p:cNvPr id="5" name="TextBox 4"/>
          <p:cNvSpPr txBox="1"/>
          <p:nvPr/>
        </p:nvSpPr>
        <p:spPr>
          <a:xfrm>
            <a:off x="288591" y="1847865"/>
            <a:ext cx="9997865" cy="2511457"/>
          </a:xfrm>
          <a:prstGeom prst="rect">
            <a:avLst/>
          </a:prstGeom>
          <a:noFill/>
        </p:spPr>
        <p:txBody>
          <a:bodyPr wrap="none" lIns="182880" tIns="146304" rIns="182880" bIns="146304" rtlCol="0">
            <a:spAutoFit/>
          </a:bodyPr>
          <a:lstStyle/>
          <a:p>
            <a:pPr marL="342900" indent="-342900">
              <a:buFont typeface="Arial" panose="020B0604020202020204" pitchFamily="34" charset="0"/>
              <a:buChar char="•"/>
            </a:pPr>
            <a:r>
              <a:rPr lang="en-US" sz="2400" dirty="0">
                <a:hlinkClick r:id="rId2"/>
              </a:rPr>
              <a:t>https://</a:t>
            </a:r>
            <a:r>
              <a:rPr lang="en-US" sz="2400" dirty="0" smtClean="0">
                <a:hlinkClick r:id="rId2"/>
              </a:rPr>
              <a:t>www.visualstudio.com/en-us/features/cplusplus-mdd-vs.aspx</a:t>
            </a:r>
            <a:endParaRPr lang="en-US" sz="2400" dirty="0" smtClean="0">
              <a:hlinkClick r:id="rId3"/>
            </a:endParaRPr>
          </a:p>
          <a:p>
            <a:pPr marL="342900" indent="-342900">
              <a:buFont typeface="Arial" panose="020B0604020202020204" pitchFamily="34" charset="0"/>
              <a:buChar char="•"/>
            </a:pPr>
            <a:endParaRPr lang="en-US" sz="2400" dirty="0">
              <a:hlinkClick r:id="rId3"/>
            </a:endParaRPr>
          </a:p>
          <a:p>
            <a:pPr marL="342900" indent="-342900">
              <a:buFont typeface="Arial" panose="020B0604020202020204" pitchFamily="34" charset="0"/>
              <a:buChar char="•"/>
            </a:pPr>
            <a:r>
              <a:rPr lang="en-US" sz="2400" dirty="0">
                <a:hlinkClick r:id="rId3"/>
              </a:rPr>
              <a:t>blogs.msdn.com/b/</a:t>
            </a:r>
            <a:r>
              <a:rPr lang="en-US" sz="2400" dirty="0" err="1">
                <a:hlinkClick r:id="rId3"/>
              </a:rPr>
              <a:t>vcblog</a:t>
            </a:r>
            <a:r>
              <a:rPr lang="en-US" sz="2400" dirty="0">
                <a:hlinkClick r:id="rId3"/>
              </a:rPr>
              <a:t>/</a:t>
            </a:r>
            <a:endParaRPr lang="en-US" sz="2400" dirty="0"/>
          </a:p>
          <a:p>
            <a:pPr marL="342900" lvl="0" indent="-342900">
              <a:buFont typeface="Arial" panose="020B0604020202020204" pitchFamily="34" charset="0"/>
              <a:buChar char="•"/>
            </a:pPr>
            <a:endParaRPr lang="en-US" sz="2400" dirty="0" smtClean="0"/>
          </a:p>
          <a:p>
            <a:pPr marL="342900" lvl="0" indent="-342900">
              <a:buFont typeface="Arial" panose="020B0604020202020204" pitchFamily="34" charset="0"/>
              <a:buChar char="•"/>
            </a:pPr>
            <a:r>
              <a:rPr lang="en-US" sz="2400" b="1" dirty="0" smtClean="0"/>
              <a:t>Email: </a:t>
            </a:r>
            <a:r>
              <a:rPr lang="en-US" sz="2400" dirty="0" smtClean="0"/>
              <a:t>aasthan@microsoft.com</a:t>
            </a:r>
            <a:r>
              <a:rPr lang="en-US" sz="2400" dirty="0"/>
              <a:t/>
            </a:r>
            <a:br>
              <a:rPr lang="en-US" sz="2400" dirty="0"/>
            </a:b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3059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smtClean="0"/>
              <a:t>3-714</a:t>
            </a:r>
            <a:endParaRPr lang="en-US" dirty="0"/>
          </a:p>
        </p:txBody>
      </p:sp>
      <p:sp>
        <p:nvSpPr>
          <p:cNvPr id="2" name="Title 1"/>
          <p:cNvSpPr>
            <a:spLocks noGrp="1"/>
          </p:cNvSpPr>
          <p:nvPr>
            <p:ph type="title"/>
          </p:nvPr>
        </p:nvSpPr>
        <p:spPr/>
        <p:txBody>
          <a:bodyPr/>
          <a:lstStyle/>
          <a:p>
            <a:r>
              <a:rPr lang="en-US" dirty="0"/>
              <a:t>Building Cross-Platform Mobile Apps in C++ with Visual Studio 2015</a:t>
            </a:r>
          </a:p>
        </p:txBody>
      </p:sp>
      <p:sp>
        <p:nvSpPr>
          <p:cNvPr id="3" name="Subtitle 2"/>
          <p:cNvSpPr>
            <a:spLocks noGrp="1"/>
          </p:cNvSpPr>
          <p:nvPr>
            <p:ph type="body" sz="quarter" idx="13"/>
          </p:nvPr>
        </p:nvSpPr>
        <p:spPr>
          <a:xfrm>
            <a:off x="274702" y="307621"/>
            <a:ext cx="3656013" cy="911019"/>
          </a:xfrm>
        </p:spPr>
        <p:txBody>
          <a:bodyPr/>
          <a:lstStyle/>
          <a:p>
            <a:r>
              <a:rPr lang="en-US" dirty="0"/>
              <a:t>Ankit Asthana</a:t>
            </a:r>
          </a:p>
          <a:p>
            <a:r>
              <a:rPr lang="en-US" dirty="0"/>
              <a:t>Senior Program Manager</a:t>
            </a:r>
          </a:p>
        </p:txBody>
      </p:sp>
    </p:spTree>
    <p:extLst>
      <p:ext uri="{BB962C8B-B14F-4D97-AF65-F5344CB8AC3E}">
        <p14:creationId xmlns:p14="http://schemas.microsoft.com/office/powerpoint/2010/main" val="302454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3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97" y="126198"/>
            <a:ext cx="454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 </a:t>
            </a:r>
          </a:p>
        </p:txBody>
      </p:sp>
      <p:sp>
        <p:nvSpPr>
          <p:cNvPr id="25" name="Title 9"/>
          <p:cNvSpPr txBox="1">
            <a:spLocks/>
          </p:cNvSpPr>
          <p:nvPr/>
        </p:nvSpPr>
        <p:spPr>
          <a:xfrm>
            <a:off x="350837" y="324250"/>
            <a:ext cx="10515600" cy="1325563"/>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r>
              <a:rPr lang="en-US" b="1" dirty="0" smtClean="0">
                <a:latin typeface="Segoe UI" panose="020B0502040204020203" pitchFamily="34" charset="0"/>
                <a:cs typeface="Segoe UI" panose="020B0502040204020203" pitchFamily="34" charset="0"/>
              </a:rPr>
              <a:t>More Platforms = More Opportunities</a:t>
            </a:r>
            <a:endParaRPr lang="en-US" b="1"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stretch>
            <a:fillRect/>
          </a:stretch>
        </p:blipFill>
        <p:spPr>
          <a:xfrm>
            <a:off x="350837" y="2025025"/>
            <a:ext cx="3962400" cy="4115732"/>
          </a:xfrm>
          <a:prstGeom prst="rect">
            <a:avLst/>
          </a:prstGeom>
        </p:spPr>
      </p:pic>
      <p:sp>
        <p:nvSpPr>
          <p:cNvPr id="8" name="TextBox 7"/>
          <p:cNvSpPr txBox="1"/>
          <p:nvPr/>
        </p:nvSpPr>
        <p:spPr>
          <a:xfrm>
            <a:off x="4304845" y="2201862"/>
            <a:ext cx="6521337" cy="2597634"/>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Mobile users want to use </a:t>
            </a:r>
            <a:r>
              <a:rPr lang="en-US" sz="2400" dirty="0">
                <a:gradFill>
                  <a:gsLst>
                    <a:gs pos="2917">
                      <a:schemeClr val="tx1"/>
                    </a:gs>
                    <a:gs pos="30000">
                      <a:schemeClr val="tx1"/>
                    </a:gs>
                  </a:gsLst>
                  <a:lin ang="5400000" scaled="0"/>
                </a:gradFill>
              </a:rPr>
              <a:t>s</a:t>
            </a:r>
            <a:r>
              <a:rPr lang="en-US" sz="2400" dirty="0" smtClean="0">
                <a:gradFill>
                  <a:gsLst>
                    <a:gs pos="2917">
                      <a:schemeClr val="tx1"/>
                    </a:gs>
                    <a:gs pos="30000">
                      <a:schemeClr val="tx1"/>
                    </a:gs>
                  </a:gsLst>
                  <a:lin ang="5400000" scaled="0"/>
                </a:gradFill>
              </a:rPr>
              <a:t>ame application</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across devices</a:t>
            </a: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Developers want to target many platforms</a:t>
            </a: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73054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97" y="126198"/>
            <a:ext cx="454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 </a:t>
            </a:r>
          </a:p>
        </p:txBody>
      </p:sp>
      <p:sp>
        <p:nvSpPr>
          <p:cNvPr id="14" name="Rectangle 13"/>
          <p:cNvSpPr/>
          <p:nvPr/>
        </p:nvSpPr>
        <p:spPr bwMode="auto">
          <a:xfrm>
            <a:off x="388485" y="1847865"/>
            <a:ext cx="1805842" cy="4038600"/>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smtClean="0">
              <a:gradFill>
                <a:gsLst>
                  <a:gs pos="0">
                    <a:srgbClr val="FFFFFF"/>
                  </a:gs>
                  <a:gs pos="100000">
                    <a:srgbClr val="FFFFFF"/>
                  </a:gs>
                </a:gsLst>
                <a:lin ang="5400000" scaled="0"/>
              </a:gradFill>
              <a:ea typeface="Segoe UI" pitchFamily="34" charset="0"/>
              <a:cs typeface="Segoe UI" pitchFamily="34" charset="0"/>
            </a:endParaRPr>
          </a:p>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a:p>
            <a:pPr algn="ctr" defTabSz="932406"/>
            <a:endParaRPr lang="en-US" sz="800" dirty="0" smtClean="0">
              <a:gradFill>
                <a:gsLst>
                  <a:gs pos="0">
                    <a:srgbClr val="FFFFFF"/>
                  </a:gs>
                  <a:gs pos="100000">
                    <a:srgbClr val="FFFFFF"/>
                  </a:gs>
                </a:gsLst>
                <a:lin ang="5400000" scaled="0"/>
              </a:gradFill>
              <a:ea typeface="Segoe UI" pitchFamily="34" charset="0"/>
              <a:cs typeface="Segoe UI" pitchFamily="34" charset="0"/>
            </a:endParaRPr>
          </a:p>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a:p>
            <a:pPr algn="ctr" defTabSz="932406"/>
            <a:endParaRPr lang="en-US" sz="800" dirty="0" smtClean="0">
              <a:gradFill>
                <a:gsLst>
                  <a:gs pos="0">
                    <a:srgbClr val="FFFFFF"/>
                  </a:gs>
                  <a:gs pos="100000">
                    <a:srgbClr val="FFFFFF"/>
                  </a:gs>
                </a:gsLst>
                <a:lin ang="5400000" scaled="0"/>
              </a:gradFill>
              <a:ea typeface="Segoe UI" pitchFamily="34" charset="0"/>
              <a:cs typeface="Segoe UI" pitchFamily="34" charset="0"/>
            </a:endParaRPr>
          </a:p>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2727727" y="1847865"/>
            <a:ext cx="1805842" cy="4038600"/>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5063516" y="1894707"/>
            <a:ext cx="1805842" cy="4038600"/>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p:cNvPicPr>
            <a:picLocks noChangeAspect="1"/>
          </p:cNvPicPr>
          <p:nvPr/>
        </p:nvPicPr>
        <p:blipFill>
          <a:blip r:embed="rId3"/>
          <a:stretch>
            <a:fillRect/>
          </a:stretch>
        </p:blipFill>
        <p:spPr>
          <a:xfrm>
            <a:off x="745930" y="1869988"/>
            <a:ext cx="828675" cy="742950"/>
          </a:xfrm>
          <a:prstGeom prst="rect">
            <a:avLst/>
          </a:prstGeom>
        </p:spPr>
      </p:pic>
      <p:pic>
        <p:nvPicPr>
          <p:cNvPr id="20" name="Picture 19"/>
          <p:cNvPicPr>
            <a:picLocks noChangeAspect="1"/>
          </p:cNvPicPr>
          <p:nvPr/>
        </p:nvPicPr>
        <p:blipFill>
          <a:blip r:embed="rId4"/>
          <a:stretch>
            <a:fillRect/>
          </a:stretch>
        </p:blipFill>
        <p:spPr>
          <a:xfrm>
            <a:off x="3336730" y="1869988"/>
            <a:ext cx="561975" cy="800100"/>
          </a:xfrm>
          <a:prstGeom prst="rect">
            <a:avLst/>
          </a:prstGeom>
        </p:spPr>
      </p:pic>
      <p:pic>
        <p:nvPicPr>
          <p:cNvPr id="21" name="Picture 20"/>
          <p:cNvPicPr>
            <a:picLocks noChangeAspect="1"/>
          </p:cNvPicPr>
          <p:nvPr/>
        </p:nvPicPr>
        <p:blipFill>
          <a:blip r:embed="rId5"/>
          <a:stretch>
            <a:fillRect/>
          </a:stretch>
        </p:blipFill>
        <p:spPr>
          <a:xfrm>
            <a:off x="5640078" y="1888619"/>
            <a:ext cx="733425" cy="809625"/>
          </a:xfrm>
          <a:prstGeom prst="rect">
            <a:avLst/>
          </a:prstGeom>
        </p:spPr>
      </p:pic>
      <p:sp>
        <p:nvSpPr>
          <p:cNvPr id="22" name="TextBox 21"/>
          <p:cNvSpPr txBox="1"/>
          <p:nvPr/>
        </p:nvSpPr>
        <p:spPr>
          <a:xfrm>
            <a:off x="3185387" y="2508163"/>
            <a:ext cx="864660"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gradFill>
                  <a:gsLst>
                    <a:gs pos="2917">
                      <a:schemeClr val="tx1"/>
                    </a:gs>
                    <a:gs pos="30000">
                      <a:schemeClr val="tx1"/>
                    </a:gs>
                  </a:gsLst>
                  <a:lin ang="5400000" scaled="0"/>
                </a:gradFill>
              </a:rPr>
              <a:t>iOS</a:t>
            </a:r>
          </a:p>
        </p:txBody>
      </p:sp>
      <p:sp>
        <p:nvSpPr>
          <p:cNvPr id="23" name="TextBox 22"/>
          <p:cNvSpPr txBox="1"/>
          <p:nvPr/>
        </p:nvSpPr>
        <p:spPr>
          <a:xfrm>
            <a:off x="5182281" y="2498219"/>
            <a:ext cx="1549527"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gradFill>
                  <a:gsLst>
                    <a:gs pos="2917">
                      <a:schemeClr val="tx1"/>
                    </a:gs>
                    <a:gs pos="30000">
                      <a:schemeClr val="tx1"/>
                    </a:gs>
                  </a:gsLst>
                  <a:lin ang="5400000" scaled="0"/>
                </a:gradFill>
              </a:rPr>
              <a:t>Android</a:t>
            </a:r>
          </a:p>
        </p:txBody>
      </p:sp>
      <p:sp>
        <p:nvSpPr>
          <p:cNvPr id="24" name="TextBox 23"/>
          <p:cNvSpPr txBox="1"/>
          <p:nvPr/>
        </p:nvSpPr>
        <p:spPr>
          <a:xfrm>
            <a:off x="481636" y="2475233"/>
            <a:ext cx="1711046" cy="627864"/>
          </a:xfrm>
          <a:prstGeom prst="rect">
            <a:avLst/>
          </a:prstGeom>
          <a:noFill/>
        </p:spPr>
        <p:txBody>
          <a:bodyPr wrap="non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rPr>
              <a:t>Windows</a:t>
            </a:r>
          </a:p>
        </p:txBody>
      </p:sp>
      <p:sp>
        <p:nvSpPr>
          <p:cNvPr id="25" name="Title 9"/>
          <p:cNvSpPr txBox="1">
            <a:spLocks/>
          </p:cNvSpPr>
          <p:nvPr/>
        </p:nvSpPr>
        <p:spPr>
          <a:xfrm>
            <a:off x="350837" y="324250"/>
            <a:ext cx="10515600" cy="1325563"/>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r>
              <a:rPr lang="en-US" b="1" dirty="0" smtClean="0">
                <a:latin typeface="Segoe UI" panose="020B0502040204020203" pitchFamily="34" charset="0"/>
                <a:cs typeface="Segoe UI" panose="020B0502040204020203" pitchFamily="34" charset="0"/>
              </a:rPr>
              <a:t>The Silo Approach</a:t>
            </a:r>
            <a:endParaRPr lang="en-US" b="1" dirty="0">
              <a:latin typeface="Segoe UI" panose="020B0502040204020203" pitchFamily="34" charset="0"/>
              <a:cs typeface="Segoe UI" panose="020B0502040204020203" pitchFamily="34" charset="0"/>
            </a:endParaRPr>
          </a:p>
        </p:txBody>
      </p:sp>
      <p:sp>
        <p:nvSpPr>
          <p:cNvPr id="2" name="TextBox 1"/>
          <p:cNvSpPr txBox="1"/>
          <p:nvPr/>
        </p:nvSpPr>
        <p:spPr>
          <a:xfrm>
            <a:off x="416880" y="4760002"/>
            <a:ext cx="1786386" cy="849463"/>
          </a:xfrm>
          <a:prstGeom prst="rect">
            <a:avLst/>
          </a:prstGeom>
          <a:noFill/>
        </p:spPr>
        <p:txBody>
          <a:bodyPr wrap="none" lIns="182880" tIns="146304" rIns="182880" bIns="146304" rtlCol="0">
            <a:spAutoFit/>
          </a:bodyPr>
          <a:lstStyle/>
          <a:p>
            <a:pPr algn="ctr">
              <a:lnSpc>
                <a:spcPct val="90000"/>
              </a:lnSpc>
              <a:spcAft>
                <a:spcPts val="600"/>
              </a:spcAft>
            </a:pPr>
            <a:r>
              <a:rPr lang="en-US" sz="2000" b="1" dirty="0" smtClean="0">
                <a:gradFill>
                  <a:gsLst>
                    <a:gs pos="2917">
                      <a:schemeClr val="tx1"/>
                    </a:gs>
                    <a:gs pos="30000">
                      <a:schemeClr val="tx1"/>
                    </a:gs>
                  </a:gsLst>
                  <a:lin ang="5400000" scaled="0"/>
                </a:gradFill>
              </a:rPr>
              <a:t>C#, C++/CX</a:t>
            </a:r>
            <a:br>
              <a:rPr lang="en-US" sz="2000" b="1" dirty="0" smtClean="0">
                <a:gradFill>
                  <a:gsLst>
                    <a:gs pos="2917">
                      <a:schemeClr val="tx1"/>
                    </a:gs>
                    <a:gs pos="30000">
                      <a:schemeClr val="tx1"/>
                    </a:gs>
                  </a:gsLst>
                  <a:lin ang="5400000" scaled="0"/>
                </a:gradFill>
              </a:rPr>
            </a:br>
            <a:endParaRPr lang="en-US" sz="2000" b="1" dirty="0" smtClean="0">
              <a:gradFill>
                <a:gsLst>
                  <a:gs pos="2917">
                    <a:schemeClr val="tx1"/>
                  </a:gs>
                  <a:gs pos="30000">
                    <a:schemeClr val="tx1"/>
                  </a:gs>
                </a:gsLst>
                <a:lin ang="5400000" scaled="0"/>
              </a:gradFill>
            </a:endParaRPr>
          </a:p>
        </p:txBody>
      </p:sp>
      <p:sp>
        <p:nvSpPr>
          <p:cNvPr id="27" name="TextBox 26"/>
          <p:cNvSpPr txBox="1"/>
          <p:nvPr/>
        </p:nvSpPr>
        <p:spPr>
          <a:xfrm>
            <a:off x="2807937" y="4760003"/>
            <a:ext cx="1715020" cy="849463"/>
          </a:xfrm>
          <a:prstGeom prst="rect">
            <a:avLst/>
          </a:prstGeom>
          <a:noFill/>
        </p:spPr>
        <p:txBody>
          <a:bodyPr wrap="none" lIns="182880" tIns="146304" rIns="182880" bIns="146304" rtlCol="0">
            <a:spAutoFit/>
          </a:bodyPr>
          <a:lstStyle/>
          <a:p>
            <a:pPr algn="ctr">
              <a:lnSpc>
                <a:spcPct val="90000"/>
              </a:lnSpc>
              <a:spcAft>
                <a:spcPts val="600"/>
              </a:spcAft>
            </a:pPr>
            <a:r>
              <a:rPr lang="en-US" sz="2000" b="1" dirty="0" smtClean="0">
                <a:gradFill>
                  <a:gsLst>
                    <a:gs pos="2917">
                      <a:schemeClr val="tx1"/>
                    </a:gs>
                    <a:gs pos="30000">
                      <a:schemeClr val="tx1"/>
                    </a:gs>
                  </a:gsLst>
                  <a:lin ang="5400000" scaled="0"/>
                </a:gradFill>
              </a:rPr>
              <a:t>ObjC, Swift</a:t>
            </a:r>
            <a:br>
              <a:rPr lang="en-US" sz="2000" b="1" dirty="0" smtClean="0">
                <a:gradFill>
                  <a:gsLst>
                    <a:gs pos="2917">
                      <a:schemeClr val="tx1"/>
                    </a:gs>
                    <a:gs pos="30000">
                      <a:schemeClr val="tx1"/>
                    </a:gs>
                  </a:gsLst>
                  <a:lin ang="5400000" scaled="0"/>
                </a:gradFill>
              </a:rPr>
            </a:br>
            <a:endParaRPr lang="en-US" sz="2000" b="1" dirty="0" smtClean="0">
              <a:gradFill>
                <a:gsLst>
                  <a:gs pos="2917">
                    <a:schemeClr val="tx1"/>
                  </a:gs>
                  <a:gs pos="30000">
                    <a:schemeClr val="tx1"/>
                  </a:gs>
                </a:gsLst>
                <a:lin ang="5400000" scaled="0"/>
              </a:gradFill>
            </a:endParaRPr>
          </a:p>
        </p:txBody>
      </p:sp>
      <p:sp>
        <p:nvSpPr>
          <p:cNvPr id="28" name="TextBox 27"/>
          <p:cNvSpPr txBox="1"/>
          <p:nvPr/>
        </p:nvSpPr>
        <p:spPr>
          <a:xfrm>
            <a:off x="5559395" y="4760002"/>
            <a:ext cx="891911" cy="849463"/>
          </a:xfrm>
          <a:prstGeom prst="rect">
            <a:avLst/>
          </a:prstGeom>
          <a:noFill/>
        </p:spPr>
        <p:txBody>
          <a:bodyPr wrap="none" lIns="182880" tIns="146304" rIns="182880" bIns="146304" rtlCol="0">
            <a:spAutoFit/>
          </a:bodyPr>
          <a:lstStyle/>
          <a:p>
            <a:pPr algn="ctr">
              <a:lnSpc>
                <a:spcPct val="90000"/>
              </a:lnSpc>
              <a:spcAft>
                <a:spcPts val="600"/>
              </a:spcAft>
            </a:pPr>
            <a:r>
              <a:rPr lang="en-US" sz="2000" b="1" dirty="0" smtClean="0">
                <a:gradFill>
                  <a:gsLst>
                    <a:gs pos="2917">
                      <a:schemeClr val="tx1"/>
                    </a:gs>
                    <a:gs pos="30000">
                      <a:schemeClr val="tx1"/>
                    </a:gs>
                  </a:gsLst>
                  <a:lin ang="5400000" scaled="0"/>
                </a:gradFill>
              </a:rPr>
              <a:t>Java</a:t>
            </a:r>
            <a:br>
              <a:rPr lang="en-US" sz="2000" b="1" dirty="0" smtClean="0">
                <a:gradFill>
                  <a:gsLst>
                    <a:gs pos="2917">
                      <a:schemeClr val="tx1"/>
                    </a:gs>
                    <a:gs pos="30000">
                      <a:schemeClr val="tx1"/>
                    </a:gs>
                  </a:gsLst>
                  <a:lin ang="5400000" scaled="0"/>
                </a:gradFill>
              </a:rPr>
            </a:br>
            <a:endParaRPr lang="en-US" sz="2000" b="1" dirty="0" smtClean="0">
              <a:gradFill>
                <a:gsLst>
                  <a:gs pos="2917">
                    <a:schemeClr val="tx1"/>
                  </a:gs>
                  <a:gs pos="30000">
                    <a:schemeClr val="tx1"/>
                  </a:gs>
                </a:gsLst>
                <a:lin ang="5400000" scaled="0"/>
              </a:gradFill>
            </a:endParaRPr>
          </a:p>
        </p:txBody>
      </p:sp>
      <p:sp>
        <p:nvSpPr>
          <p:cNvPr id="18" name="Content Placeholder 4"/>
          <p:cNvSpPr txBox="1">
            <a:spLocks/>
          </p:cNvSpPr>
          <p:nvPr/>
        </p:nvSpPr>
        <p:spPr>
          <a:xfrm>
            <a:off x="7396835" y="1866930"/>
            <a:ext cx="5025216" cy="368458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latin typeface="+mn-lt"/>
              </a:rPr>
              <a:t>Benefits</a:t>
            </a:r>
          </a:p>
          <a:p>
            <a:r>
              <a:rPr lang="en-US" sz="1800" dirty="0" smtClean="0">
                <a:latin typeface="+mn-lt"/>
              </a:rPr>
              <a:t>Full native experience</a:t>
            </a:r>
          </a:p>
          <a:p>
            <a:r>
              <a:rPr lang="en-US" sz="1800" dirty="0" smtClean="0">
                <a:latin typeface="+mn-lt"/>
              </a:rPr>
              <a:t>Total access to the device as provided</a:t>
            </a:r>
            <a:br>
              <a:rPr lang="en-US" sz="1800" dirty="0" smtClean="0">
                <a:latin typeface="+mn-lt"/>
              </a:rPr>
            </a:br>
            <a:r>
              <a:rPr lang="en-US" sz="1800" dirty="0" smtClean="0">
                <a:latin typeface="+mn-lt"/>
              </a:rPr>
              <a:t>by the SDK</a:t>
            </a:r>
          </a:p>
          <a:p>
            <a:pPr marL="0" indent="0">
              <a:buNone/>
            </a:pPr>
            <a:endParaRPr lang="en-US" sz="2000" dirty="0">
              <a:latin typeface="+mn-lt"/>
            </a:endParaRPr>
          </a:p>
          <a:p>
            <a:pPr marL="0" indent="0">
              <a:buNone/>
            </a:pPr>
            <a:r>
              <a:rPr lang="en-US" sz="2000" b="1" dirty="0" smtClean="0">
                <a:latin typeface="+mn-lt"/>
              </a:rPr>
              <a:t>Negatives</a:t>
            </a:r>
          </a:p>
          <a:p>
            <a:r>
              <a:rPr lang="en-US" sz="1800" dirty="0">
                <a:latin typeface="+mn-lt"/>
              </a:rPr>
              <a:t>Minimal code reuse</a:t>
            </a:r>
          </a:p>
          <a:p>
            <a:r>
              <a:rPr lang="en-US" sz="1800" dirty="0">
                <a:latin typeface="+mn-lt"/>
              </a:rPr>
              <a:t>Higher development cost</a:t>
            </a:r>
          </a:p>
          <a:p>
            <a:r>
              <a:rPr lang="en-US" sz="1800" dirty="0">
                <a:latin typeface="+mn-lt"/>
              </a:rPr>
              <a:t>One </a:t>
            </a:r>
            <a:r>
              <a:rPr lang="en-US" sz="1800" dirty="0" smtClean="0">
                <a:latin typeface="+mn-lt"/>
              </a:rPr>
              <a:t>platform becomes the dominant platform</a:t>
            </a:r>
            <a:endParaRPr lang="en-US" sz="2000" dirty="0">
              <a:latin typeface="+mn-lt"/>
            </a:endParaRPr>
          </a:p>
        </p:txBody>
      </p:sp>
    </p:spTree>
    <p:extLst>
      <p:ext uri="{BB962C8B-B14F-4D97-AF65-F5344CB8AC3E}">
        <p14:creationId xmlns:p14="http://schemas.microsoft.com/office/powerpoint/2010/main" val="283125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97" y="126198"/>
            <a:ext cx="454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 </a:t>
            </a:r>
          </a:p>
        </p:txBody>
      </p:sp>
      <p:sp>
        <p:nvSpPr>
          <p:cNvPr id="25" name="Title 9"/>
          <p:cNvSpPr txBox="1">
            <a:spLocks/>
          </p:cNvSpPr>
          <p:nvPr/>
        </p:nvSpPr>
        <p:spPr>
          <a:xfrm>
            <a:off x="350837" y="324250"/>
            <a:ext cx="10515600" cy="1325563"/>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r>
              <a:rPr lang="en-US" b="1" dirty="0" smtClean="0">
                <a:latin typeface="Segoe UI" panose="020B0502040204020203" pitchFamily="34" charset="0"/>
                <a:cs typeface="Segoe UI" panose="020B0502040204020203" pitchFamily="34" charset="0"/>
              </a:rPr>
              <a:t>Trivia!</a:t>
            </a:r>
            <a:endParaRPr lang="en-US" b="1" dirty="0">
              <a:latin typeface="Segoe UI" panose="020B0502040204020203" pitchFamily="34" charset="0"/>
              <a:cs typeface="Segoe UI" panose="020B0502040204020203" pitchFamily="34" charset="0"/>
            </a:endParaRPr>
          </a:p>
        </p:txBody>
      </p:sp>
      <p:sp>
        <p:nvSpPr>
          <p:cNvPr id="18" name="Rectangle 17"/>
          <p:cNvSpPr/>
          <p:nvPr/>
        </p:nvSpPr>
        <p:spPr bwMode="auto">
          <a:xfrm>
            <a:off x="350837" y="1847865"/>
            <a:ext cx="1805842" cy="4038600"/>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28"/>
          <p:cNvPicPr>
            <a:picLocks noChangeAspect="1"/>
          </p:cNvPicPr>
          <p:nvPr/>
        </p:nvPicPr>
        <p:blipFill>
          <a:blip r:embed="rId3"/>
          <a:stretch>
            <a:fillRect/>
          </a:stretch>
        </p:blipFill>
        <p:spPr>
          <a:xfrm>
            <a:off x="959840" y="1924065"/>
            <a:ext cx="733425" cy="809625"/>
          </a:xfrm>
          <a:prstGeom prst="rect">
            <a:avLst/>
          </a:prstGeom>
        </p:spPr>
      </p:pic>
      <p:sp>
        <p:nvSpPr>
          <p:cNvPr id="30" name="TextBox 29"/>
          <p:cNvSpPr txBox="1"/>
          <p:nvPr/>
        </p:nvSpPr>
        <p:spPr>
          <a:xfrm>
            <a:off x="502043" y="2533665"/>
            <a:ext cx="1549527"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gradFill>
                  <a:gsLst>
                    <a:gs pos="2917">
                      <a:schemeClr val="tx1"/>
                    </a:gs>
                    <a:gs pos="30000">
                      <a:schemeClr val="tx1"/>
                    </a:gs>
                  </a:gsLst>
                  <a:lin ang="5400000" scaled="0"/>
                </a:gradFill>
              </a:rPr>
              <a:t>Android</a:t>
            </a:r>
          </a:p>
        </p:txBody>
      </p:sp>
      <p:sp>
        <p:nvSpPr>
          <p:cNvPr id="31" name="TextBox 30"/>
          <p:cNvSpPr txBox="1"/>
          <p:nvPr/>
        </p:nvSpPr>
        <p:spPr>
          <a:xfrm>
            <a:off x="819099" y="5050835"/>
            <a:ext cx="891911" cy="849463"/>
          </a:xfrm>
          <a:prstGeom prst="rect">
            <a:avLst/>
          </a:prstGeom>
          <a:noFill/>
        </p:spPr>
        <p:txBody>
          <a:bodyPr wrap="none" lIns="182880" tIns="146304" rIns="182880" bIns="146304" rtlCol="0">
            <a:spAutoFit/>
          </a:bodyPr>
          <a:lstStyle/>
          <a:p>
            <a:pPr algn="ctr">
              <a:lnSpc>
                <a:spcPct val="90000"/>
              </a:lnSpc>
              <a:spcAft>
                <a:spcPts val="600"/>
              </a:spcAft>
            </a:pPr>
            <a:r>
              <a:rPr lang="en-US" sz="2000" b="1" dirty="0" smtClean="0">
                <a:gradFill>
                  <a:gsLst>
                    <a:gs pos="2917">
                      <a:schemeClr val="tx1"/>
                    </a:gs>
                    <a:gs pos="30000">
                      <a:schemeClr val="tx1"/>
                    </a:gs>
                  </a:gsLst>
                  <a:lin ang="5400000" scaled="0"/>
                </a:gradFill>
              </a:rPr>
              <a:t>Java</a:t>
            </a:r>
            <a:br>
              <a:rPr lang="en-US" sz="2000" b="1" dirty="0" smtClean="0">
                <a:gradFill>
                  <a:gsLst>
                    <a:gs pos="2917">
                      <a:schemeClr val="tx1"/>
                    </a:gs>
                    <a:gs pos="30000">
                      <a:schemeClr val="tx1"/>
                    </a:gs>
                  </a:gsLst>
                  <a:lin ang="5400000" scaled="0"/>
                </a:gradFill>
              </a:rPr>
            </a:br>
            <a:endParaRPr lang="en-US" sz="2000" b="1" dirty="0" smtClean="0">
              <a:gradFill>
                <a:gsLst>
                  <a:gs pos="2917">
                    <a:schemeClr val="tx1"/>
                  </a:gs>
                  <a:gs pos="30000">
                    <a:schemeClr val="tx1"/>
                  </a:gs>
                </a:gsLst>
                <a:lin ang="5400000" scaled="0"/>
              </a:gradFill>
            </a:endParaRPr>
          </a:p>
        </p:txBody>
      </p:sp>
      <p:sp>
        <p:nvSpPr>
          <p:cNvPr id="4" name="TextBox 3"/>
          <p:cNvSpPr txBox="1"/>
          <p:nvPr/>
        </p:nvSpPr>
        <p:spPr>
          <a:xfrm>
            <a:off x="2157251" y="1787045"/>
            <a:ext cx="9968883" cy="3006977"/>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H</a:t>
            </a:r>
            <a:r>
              <a:rPr lang="en-US" sz="2400" dirty="0" smtClean="0">
                <a:gradFill>
                  <a:gsLst>
                    <a:gs pos="2917">
                      <a:schemeClr val="tx1"/>
                    </a:gs>
                    <a:gs pos="30000">
                      <a:schemeClr val="tx1"/>
                    </a:gs>
                  </a:gsLst>
                  <a:lin ang="5400000" scaled="0"/>
                </a:gradFill>
              </a:rPr>
              <a:t>ow many of the </a:t>
            </a:r>
            <a:r>
              <a:rPr lang="en-US" sz="2400" b="1" dirty="0" smtClean="0">
                <a:gradFill>
                  <a:gsLst>
                    <a:gs pos="2917">
                      <a:schemeClr val="tx1"/>
                    </a:gs>
                    <a:gs pos="30000">
                      <a:schemeClr val="tx1"/>
                    </a:gs>
                  </a:gsLst>
                  <a:lin ang="5400000" scaled="0"/>
                </a:gradFill>
              </a:rPr>
              <a:t>top 50</a:t>
            </a:r>
            <a:r>
              <a:rPr lang="en-US" sz="2400" dirty="0" smtClean="0">
                <a:gradFill>
                  <a:gsLst>
                    <a:gs pos="2917">
                      <a:schemeClr val="tx1"/>
                    </a:gs>
                    <a:gs pos="30000">
                      <a:schemeClr val="tx1"/>
                    </a:gs>
                  </a:gsLst>
                  <a:lin ang="5400000" scaled="0"/>
                </a:gradFill>
              </a:rPr>
              <a:t> applications on the </a:t>
            </a:r>
            <a:r>
              <a:rPr lang="en-US" sz="2400" b="1" dirty="0" smtClean="0">
                <a:gradFill>
                  <a:gsLst>
                    <a:gs pos="2917">
                      <a:schemeClr val="tx1"/>
                    </a:gs>
                    <a:gs pos="30000">
                      <a:schemeClr val="tx1"/>
                    </a:gs>
                  </a:gsLst>
                  <a:lin ang="5400000" scaled="0"/>
                </a:gradFill>
              </a:rPr>
              <a:t>Android Playstore (U.S.)</a:t>
            </a:r>
            <a:r>
              <a:rPr lang="en-US" sz="2400" dirty="0" smtClean="0">
                <a:gradFill>
                  <a:gsLst>
                    <a:gs pos="2917">
                      <a:schemeClr val="tx1"/>
                    </a:gs>
                    <a:gs pos="30000">
                      <a:schemeClr val="tx1"/>
                    </a:gs>
                  </a:gsLst>
                  <a:lin ang="5400000" scaled="0"/>
                </a:gradFill>
              </a:rPr>
              <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leverage C++ code?</a:t>
            </a:r>
          </a:p>
          <a:p>
            <a:pPr marL="809271" lvl="1"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None</a:t>
            </a:r>
          </a:p>
          <a:p>
            <a:pPr marL="809271" lvl="1"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10%</a:t>
            </a:r>
          </a:p>
          <a:p>
            <a:pPr marL="809271" lvl="1"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40%</a:t>
            </a:r>
          </a:p>
          <a:p>
            <a:pPr marL="809271" lvl="1" indent="-342900">
              <a:lnSpc>
                <a:spcPct val="90000"/>
              </a:lnSpc>
              <a:spcAft>
                <a:spcPts val="600"/>
              </a:spcAft>
              <a:buFont typeface="Arial" panose="020B0604020202020204" pitchFamily="34" charset="0"/>
              <a:buChar char="•"/>
            </a:pPr>
            <a:r>
              <a:rPr lang="en-US" sz="2400" dirty="0">
                <a:gradFill>
                  <a:gsLst>
                    <a:gs pos="2917">
                      <a:schemeClr val="tx1"/>
                    </a:gs>
                    <a:gs pos="30000">
                      <a:schemeClr val="tx1"/>
                    </a:gs>
                  </a:gsLst>
                  <a:lin ang="5400000" scaled="0"/>
                </a:gradFill>
              </a:rPr>
              <a:t>8</a:t>
            </a:r>
            <a:r>
              <a:rPr lang="en-US" sz="2400" dirty="0" smtClean="0">
                <a:gradFill>
                  <a:gsLst>
                    <a:gs pos="2917">
                      <a:schemeClr val="tx1"/>
                    </a:gs>
                    <a:gs pos="30000">
                      <a:schemeClr val="tx1"/>
                    </a:gs>
                  </a:gsLst>
                  <a:lin ang="5400000" scaled="0"/>
                </a:gradFill>
              </a:rPr>
              <a:t>0%</a:t>
            </a: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16505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97" y="126198"/>
            <a:ext cx="454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 </a:t>
            </a:r>
          </a:p>
        </p:txBody>
      </p:sp>
      <p:sp>
        <p:nvSpPr>
          <p:cNvPr id="25" name="Title 9"/>
          <p:cNvSpPr txBox="1">
            <a:spLocks/>
          </p:cNvSpPr>
          <p:nvPr/>
        </p:nvSpPr>
        <p:spPr>
          <a:xfrm>
            <a:off x="350837" y="324250"/>
            <a:ext cx="10515600" cy="1325563"/>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r>
              <a:rPr lang="en-US" b="1" dirty="0" smtClean="0">
                <a:latin typeface="Segoe UI" panose="020B0502040204020203" pitchFamily="34" charset="0"/>
                <a:cs typeface="Segoe UI" panose="020B0502040204020203" pitchFamily="34" charset="0"/>
              </a:rPr>
              <a:t>Trivia!</a:t>
            </a:r>
            <a:endParaRPr lang="en-US" b="1" dirty="0">
              <a:latin typeface="Segoe UI" panose="020B0502040204020203" pitchFamily="34" charset="0"/>
              <a:cs typeface="Segoe UI" panose="020B0502040204020203" pitchFamily="34" charset="0"/>
            </a:endParaRPr>
          </a:p>
        </p:txBody>
      </p:sp>
      <p:sp>
        <p:nvSpPr>
          <p:cNvPr id="18" name="Rectangle 17"/>
          <p:cNvSpPr/>
          <p:nvPr/>
        </p:nvSpPr>
        <p:spPr bwMode="auto">
          <a:xfrm>
            <a:off x="350837" y="1847865"/>
            <a:ext cx="1805842" cy="4038600"/>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28"/>
          <p:cNvPicPr>
            <a:picLocks noChangeAspect="1"/>
          </p:cNvPicPr>
          <p:nvPr/>
        </p:nvPicPr>
        <p:blipFill>
          <a:blip r:embed="rId2"/>
          <a:stretch>
            <a:fillRect/>
          </a:stretch>
        </p:blipFill>
        <p:spPr>
          <a:xfrm>
            <a:off x="959840" y="1924065"/>
            <a:ext cx="733425" cy="809625"/>
          </a:xfrm>
          <a:prstGeom prst="rect">
            <a:avLst/>
          </a:prstGeom>
        </p:spPr>
      </p:pic>
      <p:sp>
        <p:nvSpPr>
          <p:cNvPr id="30" name="TextBox 29"/>
          <p:cNvSpPr txBox="1"/>
          <p:nvPr/>
        </p:nvSpPr>
        <p:spPr>
          <a:xfrm>
            <a:off x="502043" y="2533665"/>
            <a:ext cx="1549527"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gradFill>
                  <a:gsLst>
                    <a:gs pos="2917">
                      <a:schemeClr val="tx1"/>
                    </a:gs>
                    <a:gs pos="30000">
                      <a:schemeClr val="tx1"/>
                    </a:gs>
                  </a:gsLst>
                  <a:lin ang="5400000" scaled="0"/>
                </a:gradFill>
              </a:rPr>
              <a:t>Android</a:t>
            </a:r>
          </a:p>
        </p:txBody>
      </p:sp>
      <p:sp>
        <p:nvSpPr>
          <p:cNvPr id="31" name="TextBox 30"/>
          <p:cNvSpPr txBox="1"/>
          <p:nvPr/>
        </p:nvSpPr>
        <p:spPr>
          <a:xfrm>
            <a:off x="362773" y="4822672"/>
            <a:ext cx="1828065" cy="1126462"/>
          </a:xfrm>
          <a:prstGeom prst="rect">
            <a:avLst/>
          </a:prstGeom>
          <a:noFill/>
        </p:spPr>
        <p:txBody>
          <a:bodyPr wrap="none" lIns="182880" tIns="146304" rIns="182880" bIns="146304" rtlCol="0">
            <a:spAutoFit/>
          </a:bodyPr>
          <a:lstStyle/>
          <a:p>
            <a:pPr algn="ctr">
              <a:lnSpc>
                <a:spcPct val="90000"/>
              </a:lnSpc>
              <a:spcAft>
                <a:spcPts val="600"/>
              </a:spcAft>
            </a:pPr>
            <a:r>
              <a:rPr lang="en-US" sz="2000" b="1" dirty="0" smtClean="0">
                <a:gradFill>
                  <a:gsLst>
                    <a:gs pos="2917">
                      <a:schemeClr val="tx1"/>
                    </a:gs>
                    <a:gs pos="30000">
                      <a:schemeClr val="tx1"/>
                    </a:gs>
                  </a:gsLst>
                  <a:lin ang="5400000" scaled="0"/>
                </a:gradFill>
              </a:rPr>
              <a:t>Java</a:t>
            </a:r>
            <a:br>
              <a:rPr lang="en-US" sz="2000" b="1" dirty="0" smtClean="0">
                <a:gradFill>
                  <a:gsLst>
                    <a:gs pos="2917">
                      <a:schemeClr val="tx1"/>
                    </a:gs>
                    <a:gs pos="30000">
                      <a:schemeClr val="tx1"/>
                    </a:gs>
                  </a:gsLst>
                  <a:lin ang="5400000" scaled="0"/>
                </a:gradFill>
              </a:rPr>
            </a:br>
            <a:r>
              <a:rPr lang="en-US" sz="2000" b="1" dirty="0" smtClean="0">
                <a:gradFill>
                  <a:gsLst>
                    <a:gs pos="2917">
                      <a:schemeClr val="tx1"/>
                    </a:gs>
                    <a:gs pos="30000">
                      <a:schemeClr val="tx1"/>
                    </a:gs>
                  </a:gsLst>
                  <a:lin ang="5400000" scaled="0"/>
                </a:gradFill>
              </a:rPr>
              <a:t>--------------</a:t>
            </a:r>
            <a:r>
              <a:rPr lang="en-US" sz="2000" b="1" dirty="0">
                <a:gradFill>
                  <a:gsLst>
                    <a:gs pos="2917">
                      <a:schemeClr val="tx1"/>
                    </a:gs>
                    <a:gs pos="30000">
                      <a:schemeClr val="tx1"/>
                    </a:gs>
                  </a:gsLst>
                  <a:lin ang="5400000" scaled="0"/>
                </a:gradFill>
              </a:rPr>
              <a:t/>
            </a:r>
            <a:br>
              <a:rPr lang="en-US" sz="2000" b="1" dirty="0">
                <a:gradFill>
                  <a:gsLst>
                    <a:gs pos="2917">
                      <a:schemeClr val="tx1"/>
                    </a:gs>
                    <a:gs pos="30000">
                      <a:schemeClr val="tx1"/>
                    </a:gs>
                  </a:gsLst>
                  <a:lin ang="5400000" scaled="0"/>
                </a:gradFill>
              </a:rPr>
            </a:br>
            <a:r>
              <a:rPr lang="en-US" sz="2000" b="1" dirty="0" smtClean="0">
                <a:gradFill>
                  <a:gsLst>
                    <a:gs pos="2917">
                      <a:schemeClr val="tx1"/>
                    </a:gs>
                    <a:gs pos="30000">
                      <a:schemeClr val="tx1"/>
                    </a:gs>
                  </a:gsLst>
                  <a:lin ang="5400000" scaled="0"/>
                </a:gradFill>
              </a:rPr>
              <a:t>C++</a:t>
            </a:r>
          </a:p>
        </p:txBody>
      </p:sp>
      <p:sp>
        <p:nvSpPr>
          <p:cNvPr id="4" name="TextBox 3"/>
          <p:cNvSpPr txBox="1"/>
          <p:nvPr/>
        </p:nvSpPr>
        <p:spPr>
          <a:xfrm>
            <a:off x="2157251" y="1787045"/>
            <a:ext cx="9968883" cy="3006977"/>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H</a:t>
            </a:r>
            <a:r>
              <a:rPr lang="en-US" sz="2400" dirty="0" smtClean="0">
                <a:gradFill>
                  <a:gsLst>
                    <a:gs pos="2917">
                      <a:schemeClr val="tx1"/>
                    </a:gs>
                    <a:gs pos="30000">
                      <a:schemeClr val="tx1"/>
                    </a:gs>
                  </a:gsLst>
                  <a:lin ang="5400000" scaled="0"/>
                </a:gradFill>
              </a:rPr>
              <a:t>ow many of the </a:t>
            </a:r>
            <a:r>
              <a:rPr lang="en-US" sz="2400" b="1" dirty="0" smtClean="0">
                <a:gradFill>
                  <a:gsLst>
                    <a:gs pos="2917">
                      <a:schemeClr val="tx1"/>
                    </a:gs>
                    <a:gs pos="30000">
                      <a:schemeClr val="tx1"/>
                    </a:gs>
                  </a:gsLst>
                  <a:lin ang="5400000" scaled="0"/>
                </a:gradFill>
              </a:rPr>
              <a:t>top 50</a:t>
            </a:r>
            <a:r>
              <a:rPr lang="en-US" sz="2400" dirty="0" smtClean="0">
                <a:gradFill>
                  <a:gsLst>
                    <a:gs pos="2917">
                      <a:schemeClr val="tx1"/>
                    </a:gs>
                    <a:gs pos="30000">
                      <a:schemeClr val="tx1"/>
                    </a:gs>
                  </a:gsLst>
                  <a:lin ang="5400000" scaled="0"/>
                </a:gradFill>
              </a:rPr>
              <a:t> applications on the </a:t>
            </a:r>
            <a:r>
              <a:rPr lang="en-US" sz="2400" b="1" dirty="0" smtClean="0">
                <a:gradFill>
                  <a:gsLst>
                    <a:gs pos="2917">
                      <a:schemeClr val="tx1"/>
                    </a:gs>
                    <a:gs pos="30000">
                      <a:schemeClr val="tx1"/>
                    </a:gs>
                  </a:gsLst>
                  <a:lin ang="5400000" scaled="0"/>
                </a:gradFill>
              </a:rPr>
              <a:t>Android </a:t>
            </a:r>
            <a:r>
              <a:rPr lang="en-US" sz="2400" b="1" dirty="0" err="1" smtClean="0">
                <a:gradFill>
                  <a:gsLst>
                    <a:gs pos="2917">
                      <a:schemeClr val="tx1"/>
                    </a:gs>
                    <a:gs pos="30000">
                      <a:schemeClr val="tx1"/>
                    </a:gs>
                  </a:gsLst>
                  <a:lin ang="5400000" scaled="0"/>
                </a:gradFill>
              </a:rPr>
              <a:t>Playstore</a:t>
            </a:r>
            <a:r>
              <a:rPr lang="en-US" sz="2400" b="1" dirty="0">
                <a:gradFill>
                  <a:gsLst>
                    <a:gs pos="2917">
                      <a:schemeClr val="tx1"/>
                    </a:gs>
                    <a:gs pos="30000">
                      <a:schemeClr val="tx1"/>
                    </a:gs>
                  </a:gsLst>
                  <a:lin ang="5400000" scaled="0"/>
                </a:gradFill>
              </a:rPr>
              <a:t> (U.S</a:t>
            </a:r>
            <a:r>
              <a:rPr lang="en-US" sz="2400" b="1" dirty="0" smtClean="0">
                <a:gradFill>
                  <a:gsLst>
                    <a:gs pos="2917">
                      <a:schemeClr val="tx1"/>
                    </a:gs>
                    <a:gs pos="30000">
                      <a:schemeClr val="tx1"/>
                    </a:gs>
                  </a:gsLst>
                  <a:lin ang="5400000" scaled="0"/>
                </a:gradFill>
              </a:rPr>
              <a:t>.)</a:t>
            </a:r>
            <a:r>
              <a:rPr lang="en-US" sz="2400" dirty="0" smtClean="0">
                <a:gradFill>
                  <a:gsLst>
                    <a:gs pos="2917">
                      <a:schemeClr val="tx1"/>
                    </a:gs>
                    <a:gs pos="30000">
                      <a:schemeClr val="tx1"/>
                    </a:gs>
                  </a:gsLst>
                  <a:lin ang="5400000" scaled="0"/>
                </a:gradFill>
              </a:rPr>
              <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leverage C++ code?</a:t>
            </a:r>
          </a:p>
          <a:p>
            <a:pPr marL="809271" lvl="1"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None</a:t>
            </a:r>
          </a:p>
          <a:p>
            <a:pPr marL="809271" lvl="1"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10%</a:t>
            </a:r>
          </a:p>
          <a:p>
            <a:pPr marL="809271" lvl="1"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40%</a:t>
            </a:r>
          </a:p>
          <a:p>
            <a:pPr marL="809271" lvl="1" indent="-342900">
              <a:lnSpc>
                <a:spcPct val="90000"/>
              </a:lnSpc>
              <a:spcAft>
                <a:spcPts val="600"/>
              </a:spcAft>
              <a:buFont typeface="Arial" panose="020B0604020202020204" pitchFamily="34" charset="0"/>
              <a:buChar char="•"/>
            </a:pPr>
            <a:r>
              <a:rPr lang="en-US" sz="2400" b="1" dirty="0" smtClean="0">
                <a:solidFill>
                  <a:srgbClr val="00188F"/>
                </a:solidFill>
              </a:rPr>
              <a:t>80%</a:t>
            </a:r>
          </a:p>
          <a:p>
            <a:pPr marL="342900" indent="-34290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p:txBody>
      </p:sp>
      <p:sp>
        <p:nvSpPr>
          <p:cNvPr id="2" name="Rectangle 1"/>
          <p:cNvSpPr/>
          <p:nvPr/>
        </p:nvSpPr>
        <p:spPr bwMode="auto">
          <a:xfrm>
            <a:off x="2713037" y="3802062"/>
            <a:ext cx="1219200" cy="457200"/>
          </a:xfrm>
          <a:prstGeom prst="rect">
            <a:avLst/>
          </a:prstGeom>
          <a:noFill/>
          <a:ln>
            <a:solidFill>
              <a:srgbClr val="00188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510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97" y="126198"/>
            <a:ext cx="454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 </a:t>
            </a:r>
          </a:p>
        </p:txBody>
      </p:sp>
      <p:sp>
        <p:nvSpPr>
          <p:cNvPr id="25" name="Title 9"/>
          <p:cNvSpPr txBox="1">
            <a:spLocks/>
          </p:cNvSpPr>
          <p:nvPr/>
        </p:nvSpPr>
        <p:spPr>
          <a:xfrm>
            <a:off x="350837" y="324250"/>
            <a:ext cx="10515600" cy="1325563"/>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r>
              <a:rPr lang="en-US" b="1" dirty="0" smtClean="0">
                <a:latin typeface="Segoe UI" panose="020B0502040204020203" pitchFamily="34" charset="0"/>
                <a:cs typeface="Segoe UI" panose="020B0502040204020203" pitchFamily="34" charset="0"/>
              </a:rPr>
              <a:t>Top 50 Android Playstore applications (U.S.)</a:t>
            </a:r>
            <a:endParaRPr lang="en-US" b="1" dirty="0">
              <a:latin typeface="Segoe UI" panose="020B0502040204020203" pitchFamily="34" charset="0"/>
              <a:cs typeface="Segoe UI" panose="020B0502040204020203" pitchFamily="34" charset="0"/>
            </a:endParaRPr>
          </a:p>
        </p:txBody>
      </p:sp>
      <p:sp>
        <p:nvSpPr>
          <p:cNvPr id="18" name="Rectangle 17"/>
          <p:cNvSpPr/>
          <p:nvPr/>
        </p:nvSpPr>
        <p:spPr bwMode="auto">
          <a:xfrm>
            <a:off x="350837" y="1847865"/>
            <a:ext cx="1805842" cy="4038600"/>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28"/>
          <p:cNvPicPr>
            <a:picLocks noChangeAspect="1"/>
          </p:cNvPicPr>
          <p:nvPr/>
        </p:nvPicPr>
        <p:blipFill>
          <a:blip r:embed="rId3"/>
          <a:stretch>
            <a:fillRect/>
          </a:stretch>
        </p:blipFill>
        <p:spPr>
          <a:xfrm>
            <a:off x="959840" y="1924065"/>
            <a:ext cx="733425" cy="809625"/>
          </a:xfrm>
          <a:prstGeom prst="rect">
            <a:avLst/>
          </a:prstGeom>
        </p:spPr>
      </p:pic>
      <p:sp>
        <p:nvSpPr>
          <p:cNvPr id="30" name="TextBox 29"/>
          <p:cNvSpPr txBox="1"/>
          <p:nvPr/>
        </p:nvSpPr>
        <p:spPr>
          <a:xfrm>
            <a:off x="502043" y="2533665"/>
            <a:ext cx="1549527"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gradFill>
                  <a:gsLst>
                    <a:gs pos="2917">
                      <a:schemeClr val="tx1"/>
                    </a:gs>
                    <a:gs pos="30000">
                      <a:schemeClr val="tx1"/>
                    </a:gs>
                  </a:gsLst>
                  <a:lin ang="5400000" scaled="0"/>
                </a:gradFill>
              </a:rPr>
              <a:t>Android</a:t>
            </a:r>
          </a:p>
        </p:txBody>
      </p:sp>
      <p:sp>
        <p:nvSpPr>
          <p:cNvPr id="31" name="TextBox 30"/>
          <p:cNvSpPr txBox="1"/>
          <p:nvPr/>
        </p:nvSpPr>
        <p:spPr>
          <a:xfrm>
            <a:off x="362773" y="4822672"/>
            <a:ext cx="1828065" cy="1126462"/>
          </a:xfrm>
          <a:prstGeom prst="rect">
            <a:avLst/>
          </a:prstGeom>
          <a:noFill/>
        </p:spPr>
        <p:txBody>
          <a:bodyPr wrap="none" lIns="182880" tIns="146304" rIns="182880" bIns="146304" rtlCol="0">
            <a:spAutoFit/>
          </a:bodyPr>
          <a:lstStyle/>
          <a:p>
            <a:pPr algn="ctr">
              <a:lnSpc>
                <a:spcPct val="90000"/>
              </a:lnSpc>
              <a:spcAft>
                <a:spcPts val="600"/>
              </a:spcAft>
            </a:pPr>
            <a:r>
              <a:rPr lang="en-US" sz="2000" b="1" dirty="0" smtClean="0">
                <a:gradFill>
                  <a:gsLst>
                    <a:gs pos="2917">
                      <a:schemeClr val="tx1"/>
                    </a:gs>
                    <a:gs pos="30000">
                      <a:schemeClr val="tx1"/>
                    </a:gs>
                  </a:gsLst>
                  <a:lin ang="5400000" scaled="0"/>
                </a:gradFill>
              </a:rPr>
              <a:t>Java</a:t>
            </a:r>
            <a:br>
              <a:rPr lang="en-US" sz="2000" b="1" dirty="0" smtClean="0">
                <a:gradFill>
                  <a:gsLst>
                    <a:gs pos="2917">
                      <a:schemeClr val="tx1"/>
                    </a:gs>
                    <a:gs pos="30000">
                      <a:schemeClr val="tx1"/>
                    </a:gs>
                  </a:gsLst>
                  <a:lin ang="5400000" scaled="0"/>
                </a:gradFill>
              </a:rPr>
            </a:br>
            <a:r>
              <a:rPr lang="en-US" sz="2000" b="1" dirty="0" smtClean="0">
                <a:gradFill>
                  <a:gsLst>
                    <a:gs pos="2917">
                      <a:schemeClr val="tx1"/>
                    </a:gs>
                    <a:gs pos="30000">
                      <a:schemeClr val="tx1"/>
                    </a:gs>
                  </a:gsLst>
                  <a:lin ang="5400000" scaled="0"/>
                </a:gradFill>
              </a:rPr>
              <a:t>--------------</a:t>
            </a:r>
            <a:r>
              <a:rPr lang="en-US" sz="2000" b="1" dirty="0">
                <a:gradFill>
                  <a:gsLst>
                    <a:gs pos="2917">
                      <a:schemeClr val="tx1"/>
                    </a:gs>
                    <a:gs pos="30000">
                      <a:schemeClr val="tx1"/>
                    </a:gs>
                  </a:gsLst>
                  <a:lin ang="5400000" scaled="0"/>
                </a:gradFill>
              </a:rPr>
              <a:t/>
            </a:r>
            <a:br>
              <a:rPr lang="en-US" sz="2000" b="1" dirty="0">
                <a:gradFill>
                  <a:gsLst>
                    <a:gs pos="2917">
                      <a:schemeClr val="tx1"/>
                    </a:gs>
                    <a:gs pos="30000">
                      <a:schemeClr val="tx1"/>
                    </a:gs>
                  </a:gsLst>
                  <a:lin ang="5400000" scaled="0"/>
                </a:gradFill>
              </a:rPr>
            </a:br>
            <a:r>
              <a:rPr lang="en-US" sz="2000" b="1" dirty="0" smtClean="0">
                <a:solidFill>
                  <a:srgbClr val="E3008C"/>
                </a:solidFill>
              </a:rPr>
              <a:t>C++</a:t>
            </a:r>
          </a:p>
        </p:txBody>
      </p:sp>
      <p:sp>
        <p:nvSpPr>
          <p:cNvPr id="3" name="TextBox 2"/>
          <p:cNvSpPr txBox="1"/>
          <p:nvPr/>
        </p:nvSpPr>
        <p:spPr>
          <a:xfrm>
            <a:off x="2202774" y="1847865"/>
            <a:ext cx="2204771" cy="4518160"/>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1200" dirty="0" smtClean="0">
                <a:solidFill>
                  <a:srgbClr val="E3008C"/>
                </a:solidFill>
              </a:rPr>
              <a:t>Facebook Messenger</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Facebook</a:t>
            </a:r>
          </a:p>
          <a:p>
            <a:pPr marL="342900" indent="-342900">
              <a:lnSpc>
                <a:spcPct val="90000"/>
              </a:lnSpc>
              <a:spcAft>
                <a:spcPts val="600"/>
              </a:spcAft>
              <a:buFont typeface="Arial" panose="020B0604020202020204" pitchFamily="34" charset="0"/>
              <a:buChar char="•"/>
            </a:pPr>
            <a:r>
              <a:rPr lang="en-US" sz="1200" dirty="0" smtClean="0"/>
              <a:t>Pandora</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Clean Master</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Go Keyboard</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Instagram</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SnapChat</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Super-Bright LED</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Candy Crush Soda</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Spotify</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CrossRoads</a:t>
            </a:r>
          </a:p>
          <a:p>
            <a:pPr marL="342900" indent="-342900">
              <a:lnSpc>
                <a:spcPct val="90000"/>
              </a:lnSpc>
              <a:spcAft>
                <a:spcPts val="600"/>
              </a:spcAft>
              <a:buFont typeface="Arial" panose="020B0604020202020204" pitchFamily="34" charset="0"/>
              <a:buChar char="•"/>
            </a:pPr>
            <a:r>
              <a:rPr lang="en-US" sz="1200" dirty="0" smtClean="0"/>
              <a:t>Netflix</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Subway Surfers</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Kik</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WhatsApp Messenger</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Skype</a:t>
            </a:r>
          </a:p>
          <a:p>
            <a:pPr>
              <a:lnSpc>
                <a:spcPct val="90000"/>
              </a:lnSpc>
              <a:spcAft>
                <a:spcPts val="600"/>
              </a:spcAft>
            </a:pPr>
            <a:endParaRPr lang="en-US" sz="2400" dirty="0" err="1" smtClean="0">
              <a:solidFill>
                <a:srgbClr val="00188F"/>
              </a:solidFill>
            </a:endParaRPr>
          </a:p>
        </p:txBody>
      </p:sp>
      <p:sp>
        <p:nvSpPr>
          <p:cNvPr id="12" name="TextBox 11"/>
          <p:cNvSpPr txBox="1"/>
          <p:nvPr/>
        </p:nvSpPr>
        <p:spPr>
          <a:xfrm>
            <a:off x="4694237" y="1847865"/>
            <a:ext cx="2158283" cy="4761303"/>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1200" dirty="0" smtClean="0">
                <a:solidFill>
                  <a:srgbClr val="E3008C"/>
                </a:solidFill>
              </a:rPr>
              <a:t>Clash of Clans</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Jelly Jump</a:t>
            </a:r>
          </a:p>
          <a:p>
            <a:pPr marL="342900" indent="-342900">
              <a:lnSpc>
                <a:spcPct val="90000"/>
              </a:lnSpc>
              <a:spcAft>
                <a:spcPts val="600"/>
              </a:spcAft>
              <a:buFont typeface="Arial" panose="020B0604020202020204" pitchFamily="34" charset="0"/>
              <a:buChar char="•"/>
            </a:pPr>
            <a:r>
              <a:rPr lang="en-US" sz="1200" dirty="0" err="1" smtClean="0">
                <a:solidFill>
                  <a:srgbClr val="E3008C"/>
                </a:solidFill>
              </a:rPr>
              <a:t>DubsMash</a:t>
            </a:r>
            <a:endParaRPr lang="en-US" sz="1200" dirty="0" smtClean="0">
              <a:solidFill>
                <a:srgbClr val="E3008C"/>
              </a:solidFill>
            </a:endParaRPr>
          </a:p>
          <a:p>
            <a:pPr marL="342900" indent="-342900">
              <a:lnSpc>
                <a:spcPct val="90000"/>
              </a:lnSpc>
              <a:spcAft>
                <a:spcPts val="600"/>
              </a:spcAft>
              <a:buFont typeface="Arial" panose="020B0604020202020204" pitchFamily="34" charset="0"/>
              <a:buChar char="•"/>
            </a:pPr>
            <a:r>
              <a:rPr lang="en-US" sz="1200" dirty="0" smtClean="0">
                <a:solidFill>
                  <a:srgbClr val="E3008C"/>
                </a:solidFill>
              </a:rPr>
              <a:t>Temple Run 2</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Surgery Simulator</a:t>
            </a:r>
          </a:p>
          <a:p>
            <a:pPr marL="342900" indent="-342900">
              <a:lnSpc>
                <a:spcPct val="90000"/>
              </a:lnSpc>
              <a:spcAft>
                <a:spcPts val="600"/>
              </a:spcAft>
              <a:buFont typeface="Arial" panose="020B0604020202020204" pitchFamily="34" charset="0"/>
              <a:buChar char="•"/>
            </a:pPr>
            <a:r>
              <a:rPr lang="en-US" sz="1200" dirty="0" smtClean="0"/>
              <a:t>Pinterest</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Candy Crush Saga</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CM Security Antivirus</a:t>
            </a:r>
          </a:p>
          <a:p>
            <a:pPr marL="342900" indent="-342900">
              <a:lnSpc>
                <a:spcPct val="90000"/>
              </a:lnSpc>
              <a:spcAft>
                <a:spcPts val="600"/>
              </a:spcAft>
              <a:buFont typeface="Arial" panose="020B0604020202020204" pitchFamily="34" charset="0"/>
              <a:buChar char="•"/>
            </a:pPr>
            <a:r>
              <a:rPr lang="en-US" sz="1200" dirty="0" smtClean="0"/>
              <a:t>Trivia Crack</a:t>
            </a:r>
          </a:p>
          <a:p>
            <a:pPr marL="342900" indent="-342900">
              <a:lnSpc>
                <a:spcPct val="90000"/>
              </a:lnSpc>
              <a:spcAft>
                <a:spcPts val="600"/>
              </a:spcAft>
              <a:buFont typeface="Arial" panose="020B0604020202020204" pitchFamily="34" charset="0"/>
              <a:buChar char="•"/>
            </a:pPr>
            <a:r>
              <a:rPr lang="en-US" sz="1200" dirty="0" err="1" smtClean="0"/>
              <a:t>Zedge</a:t>
            </a:r>
            <a:r>
              <a:rPr lang="en-US" sz="1200" dirty="0" smtClean="0"/>
              <a:t> Ringtones</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Apus Launcher</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Bingo Crush</a:t>
            </a:r>
          </a:p>
          <a:p>
            <a:pPr marL="342900" indent="-342900">
              <a:lnSpc>
                <a:spcPct val="90000"/>
              </a:lnSpc>
              <a:spcAft>
                <a:spcPts val="600"/>
              </a:spcAft>
              <a:buFont typeface="Arial" panose="020B0604020202020204" pitchFamily="34" charset="0"/>
              <a:buChar char="•"/>
            </a:pPr>
            <a:r>
              <a:rPr lang="en-US" sz="1200" dirty="0" smtClean="0"/>
              <a:t>Amazon Shipping</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Texas </a:t>
            </a:r>
            <a:r>
              <a:rPr lang="en-US" sz="1200" dirty="0" err="1" smtClean="0">
                <a:solidFill>
                  <a:srgbClr val="E3008C"/>
                </a:solidFill>
              </a:rPr>
              <a:t>Holdem</a:t>
            </a:r>
            <a:endParaRPr lang="en-US" sz="1200" dirty="0" smtClean="0">
              <a:solidFill>
                <a:srgbClr val="E3008C"/>
              </a:solidFill>
            </a:endParaRPr>
          </a:p>
          <a:p>
            <a:pPr marL="342900" indent="-342900">
              <a:lnSpc>
                <a:spcPct val="90000"/>
              </a:lnSpc>
              <a:spcAft>
                <a:spcPts val="600"/>
              </a:spcAft>
              <a:buFont typeface="Arial" panose="020B0604020202020204" pitchFamily="34" charset="0"/>
              <a:buChar char="•"/>
            </a:pPr>
            <a:r>
              <a:rPr lang="en-US" sz="1200" dirty="0" err="1" smtClean="0">
                <a:solidFill>
                  <a:srgbClr val="E3008C"/>
                </a:solidFill>
              </a:rPr>
              <a:t>ZigZag</a:t>
            </a:r>
            <a:endParaRPr lang="en-US" sz="1200" dirty="0" smtClean="0">
              <a:solidFill>
                <a:srgbClr val="E3008C"/>
              </a:solidFill>
            </a:endParaRPr>
          </a:p>
          <a:p>
            <a:pPr marL="342900" indent="-342900">
              <a:lnSpc>
                <a:spcPct val="90000"/>
              </a:lnSpc>
              <a:spcAft>
                <a:spcPts val="600"/>
              </a:spcAft>
              <a:buFont typeface="Arial" panose="020B0604020202020204" pitchFamily="34" charset="0"/>
              <a:buChar char="•"/>
            </a:pPr>
            <a:r>
              <a:rPr lang="en-US" sz="1200" dirty="0" smtClean="0">
                <a:solidFill>
                  <a:srgbClr val="E3008C"/>
                </a:solidFill>
              </a:rPr>
              <a:t>8 ball pool</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Yahoo Mail</a:t>
            </a:r>
          </a:p>
          <a:p>
            <a:pPr>
              <a:lnSpc>
                <a:spcPct val="90000"/>
              </a:lnSpc>
              <a:spcAft>
                <a:spcPts val="600"/>
              </a:spcAft>
            </a:pPr>
            <a:endParaRPr lang="en-US" sz="2400" dirty="0" err="1" smtClean="0">
              <a:solidFill>
                <a:srgbClr val="00188F"/>
              </a:solidFill>
            </a:endParaRPr>
          </a:p>
        </p:txBody>
      </p:sp>
      <p:sp>
        <p:nvSpPr>
          <p:cNvPr id="13" name="TextBox 12"/>
          <p:cNvSpPr txBox="1"/>
          <p:nvPr/>
        </p:nvSpPr>
        <p:spPr>
          <a:xfrm>
            <a:off x="7056437" y="1847865"/>
            <a:ext cx="2894062" cy="4761303"/>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1200" dirty="0" smtClean="0">
                <a:solidFill>
                  <a:srgbClr val="E3008C"/>
                </a:solidFill>
              </a:rPr>
              <a:t>Game of War</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Despicable Me</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Fast and Furious Legacy</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Five Nights at Freddy’s</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Sound Cloud – Music and Audio</a:t>
            </a:r>
          </a:p>
          <a:p>
            <a:pPr marL="342900" indent="-342900">
              <a:lnSpc>
                <a:spcPct val="90000"/>
              </a:lnSpc>
              <a:spcAft>
                <a:spcPts val="600"/>
              </a:spcAft>
              <a:buFont typeface="Arial" panose="020B0604020202020204" pitchFamily="34" charset="0"/>
              <a:buChar char="•"/>
            </a:pPr>
            <a:r>
              <a:rPr lang="en-US" sz="1200" dirty="0" err="1" smtClean="0">
                <a:solidFill>
                  <a:srgbClr val="E3008C"/>
                </a:solidFill>
              </a:rPr>
              <a:t>iHeart</a:t>
            </a:r>
            <a:r>
              <a:rPr lang="en-US" sz="1200" dirty="0" smtClean="0">
                <a:solidFill>
                  <a:srgbClr val="E3008C"/>
                </a:solidFill>
              </a:rPr>
              <a:t> Radio</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Twitter</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Fruit Ninja Free</a:t>
            </a:r>
          </a:p>
          <a:p>
            <a:pPr marL="342900" indent="-342900">
              <a:lnSpc>
                <a:spcPct val="90000"/>
              </a:lnSpc>
              <a:spcAft>
                <a:spcPts val="600"/>
              </a:spcAft>
              <a:buFont typeface="Arial" panose="020B0604020202020204" pitchFamily="34" charset="0"/>
              <a:buChar char="•"/>
            </a:pPr>
            <a:r>
              <a:rPr lang="en-US" sz="1200" dirty="0" smtClean="0"/>
              <a:t>The Weather Channel</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Flow Free 2</a:t>
            </a:r>
          </a:p>
          <a:p>
            <a:pPr marL="342900" indent="-342900">
              <a:lnSpc>
                <a:spcPct val="90000"/>
              </a:lnSpc>
              <a:spcAft>
                <a:spcPts val="600"/>
              </a:spcAft>
              <a:buFont typeface="Arial" panose="020B0604020202020204" pitchFamily="34" charset="0"/>
              <a:buChar char="•"/>
            </a:pPr>
            <a:r>
              <a:rPr lang="en-US" sz="1200" dirty="0" err="1" smtClean="0">
                <a:solidFill>
                  <a:srgbClr val="E3008C"/>
                </a:solidFill>
              </a:rPr>
              <a:t>Minicraft</a:t>
            </a:r>
            <a:endParaRPr lang="en-US" sz="1200" dirty="0" smtClean="0">
              <a:solidFill>
                <a:srgbClr val="E3008C"/>
              </a:solidFill>
            </a:endParaRPr>
          </a:p>
          <a:p>
            <a:pPr marL="342900" indent="-342900">
              <a:lnSpc>
                <a:spcPct val="90000"/>
              </a:lnSpc>
              <a:spcAft>
                <a:spcPts val="600"/>
              </a:spcAft>
              <a:buFont typeface="Arial" panose="020B0604020202020204" pitchFamily="34" charset="0"/>
              <a:buChar char="•"/>
            </a:pPr>
            <a:r>
              <a:rPr lang="en-US" sz="1200" dirty="0" smtClean="0"/>
              <a:t>Magic Piano</a:t>
            </a:r>
          </a:p>
          <a:p>
            <a:pPr marL="342900" indent="-342900">
              <a:lnSpc>
                <a:spcPct val="90000"/>
              </a:lnSpc>
              <a:spcAft>
                <a:spcPts val="600"/>
              </a:spcAft>
              <a:buFont typeface="Arial" panose="020B0604020202020204" pitchFamily="34" charset="0"/>
              <a:buChar char="•"/>
            </a:pPr>
            <a:r>
              <a:rPr lang="en-US" sz="1200" dirty="0" err="1" smtClean="0">
                <a:solidFill>
                  <a:srgbClr val="E3008C"/>
                </a:solidFill>
              </a:rPr>
              <a:t>ooVoo</a:t>
            </a:r>
            <a:r>
              <a:rPr lang="en-US" sz="1200" dirty="0" smtClean="0">
                <a:solidFill>
                  <a:srgbClr val="E3008C"/>
                </a:solidFill>
              </a:rPr>
              <a:t> video call</a:t>
            </a:r>
          </a:p>
          <a:p>
            <a:pPr marL="342900" indent="-342900">
              <a:lnSpc>
                <a:spcPct val="90000"/>
              </a:lnSpc>
              <a:spcAft>
                <a:spcPts val="600"/>
              </a:spcAft>
              <a:buFont typeface="Arial" panose="020B0604020202020204" pitchFamily="34" charset="0"/>
              <a:buChar char="•"/>
            </a:pPr>
            <a:r>
              <a:rPr lang="en-US" sz="1200" dirty="0" err="1" smtClean="0"/>
              <a:t>Solitare</a:t>
            </a:r>
            <a:endParaRPr lang="en-US" sz="1200" dirty="0" smtClean="0"/>
          </a:p>
          <a:p>
            <a:pPr marL="342900" indent="-342900">
              <a:lnSpc>
                <a:spcPct val="90000"/>
              </a:lnSpc>
              <a:spcAft>
                <a:spcPts val="600"/>
              </a:spcAft>
              <a:buFont typeface="Arial" panose="020B0604020202020204" pitchFamily="34" charset="0"/>
              <a:buChar char="•"/>
            </a:pPr>
            <a:r>
              <a:rPr lang="en-US" sz="1200" dirty="0" smtClean="0"/>
              <a:t>Wish Shopping Made Fun</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Google Earth</a:t>
            </a:r>
          </a:p>
          <a:p>
            <a:pPr marL="342900" indent="-342900">
              <a:lnSpc>
                <a:spcPct val="90000"/>
              </a:lnSpc>
              <a:spcAft>
                <a:spcPts val="600"/>
              </a:spcAft>
              <a:buFont typeface="Arial" panose="020B0604020202020204" pitchFamily="34" charset="0"/>
              <a:buChar char="•"/>
            </a:pPr>
            <a:r>
              <a:rPr lang="en-US" sz="1200" dirty="0" smtClean="0">
                <a:solidFill>
                  <a:srgbClr val="E3008C"/>
                </a:solidFill>
              </a:rPr>
              <a:t>Angry Birds</a:t>
            </a:r>
          </a:p>
          <a:p>
            <a:pPr>
              <a:lnSpc>
                <a:spcPct val="90000"/>
              </a:lnSpc>
              <a:spcAft>
                <a:spcPts val="600"/>
              </a:spcAft>
            </a:pPr>
            <a:endParaRPr lang="en-US" sz="2400" dirty="0" err="1" smtClean="0">
              <a:gradFill>
                <a:gsLst>
                  <a:gs pos="2917">
                    <a:schemeClr val="tx1"/>
                  </a:gs>
                  <a:gs pos="30000">
                    <a:schemeClr val="tx1"/>
                  </a:gs>
                </a:gsLst>
                <a:lin ang="5400000" scaled="0"/>
              </a:gradFill>
            </a:endParaRPr>
          </a:p>
        </p:txBody>
      </p:sp>
      <p:sp>
        <p:nvSpPr>
          <p:cNvPr id="5" name="Rectangle 4"/>
          <p:cNvSpPr/>
          <p:nvPr/>
        </p:nvSpPr>
        <p:spPr bwMode="auto">
          <a:xfrm>
            <a:off x="2636837" y="1924065"/>
            <a:ext cx="1770708" cy="506397"/>
          </a:xfrm>
          <a:prstGeom prst="rect">
            <a:avLst/>
          </a:prstGeom>
          <a:noFill/>
          <a:ln w="19050">
            <a:solidFill>
              <a:srgbClr val="E3008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2636837" y="3867165"/>
            <a:ext cx="1770708" cy="239697"/>
          </a:xfrm>
          <a:prstGeom prst="rect">
            <a:avLst/>
          </a:prstGeom>
          <a:noFill/>
          <a:ln w="19050">
            <a:solidFill>
              <a:srgbClr val="E3008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5073420" y="2656500"/>
            <a:ext cx="1770708" cy="239697"/>
          </a:xfrm>
          <a:prstGeom prst="rect">
            <a:avLst/>
          </a:prstGeom>
          <a:noFill/>
          <a:ln w="19050">
            <a:solidFill>
              <a:srgbClr val="E3008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7437437" y="3421062"/>
            <a:ext cx="1770708" cy="446103"/>
          </a:xfrm>
          <a:prstGeom prst="rect">
            <a:avLst/>
          </a:prstGeom>
          <a:noFill/>
          <a:ln w="19050">
            <a:solidFill>
              <a:srgbClr val="E3008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2618729" y="5554662"/>
            <a:ext cx="1770708" cy="239697"/>
          </a:xfrm>
          <a:prstGeom prst="rect">
            <a:avLst/>
          </a:prstGeom>
          <a:noFill/>
          <a:ln w="19050">
            <a:solidFill>
              <a:srgbClr val="E3008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9242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5063516" y="1894707"/>
            <a:ext cx="1805842" cy="4038600"/>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4297" y="126198"/>
            <a:ext cx="454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 </a:t>
            </a:r>
          </a:p>
        </p:txBody>
      </p:sp>
      <p:sp>
        <p:nvSpPr>
          <p:cNvPr id="14" name="Rectangle 13"/>
          <p:cNvSpPr/>
          <p:nvPr/>
        </p:nvSpPr>
        <p:spPr bwMode="auto">
          <a:xfrm>
            <a:off x="388485" y="1847865"/>
            <a:ext cx="1805842" cy="4038600"/>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smtClean="0">
              <a:gradFill>
                <a:gsLst>
                  <a:gs pos="0">
                    <a:srgbClr val="FFFFFF"/>
                  </a:gs>
                  <a:gs pos="100000">
                    <a:srgbClr val="FFFFFF"/>
                  </a:gs>
                </a:gsLst>
                <a:lin ang="5400000" scaled="0"/>
              </a:gradFill>
              <a:ea typeface="Segoe UI" pitchFamily="34" charset="0"/>
              <a:cs typeface="Segoe UI" pitchFamily="34" charset="0"/>
            </a:endParaRPr>
          </a:p>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a:p>
            <a:pPr algn="ctr" defTabSz="932406"/>
            <a:endParaRPr lang="en-US" sz="800" dirty="0" smtClean="0">
              <a:gradFill>
                <a:gsLst>
                  <a:gs pos="0">
                    <a:srgbClr val="FFFFFF"/>
                  </a:gs>
                  <a:gs pos="100000">
                    <a:srgbClr val="FFFFFF"/>
                  </a:gs>
                </a:gsLst>
                <a:lin ang="5400000" scaled="0"/>
              </a:gradFill>
              <a:ea typeface="Segoe UI" pitchFamily="34" charset="0"/>
              <a:cs typeface="Segoe UI" pitchFamily="34" charset="0"/>
            </a:endParaRPr>
          </a:p>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a:p>
            <a:pPr algn="ctr" defTabSz="932406"/>
            <a:endParaRPr lang="en-US" sz="800" dirty="0" smtClean="0">
              <a:gradFill>
                <a:gsLst>
                  <a:gs pos="0">
                    <a:srgbClr val="FFFFFF"/>
                  </a:gs>
                  <a:gs pos="100000">
                    <a:srgbClr val="FFFFFF"/>
                  </a:gs>
                </a:gsLst>
                <a:lin ang="5400000" scaled="0"/>
              </a:gradFill>
              <a:ea typeface="Segoe UI" pitchFamily="34" charset="0"/>
              <a:cs typeface="Segoe UI" pitchFamily="34" charset="0"/>
            </a:endParaRPr>
          </a:p>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2727727" y="1847865"/>
            <a:ext cx="1805842" cy="4038600"/>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p:cNvPicPr>
            <a:picLocks noChangeAspect="1"/>
          </p:cNvPicPr>
          <p:nvPr/>
        </p:nvPicPr>
        <p:blipFill>
          <a:blip r:embed="rId3"/>
          <a:stretch>
            <a:fillRect/>
          </a:stretch>
        </p:blipFill>
        <p:spPr>
          <a:xfrm>
            <a:off x="745930" y="1869988"/>
            <a:ext cx="828675" cy="742950"/>
          </a:xfrm>
          <a:prstGeom prst="rect">
            <a:avLst/>
          </a:prstGeom>
        </p:spPr>
      </p:pic>
      <p:pic>
        <p:nvPicPr>
          <p:cNvPr id="20" name="Picture 19"/>
          <p:cNvPicPr>
            <a:picLocks noChangeAspect="1"/>
          </p:cNvPicPr>
          <p:nvPr/>
        </p:nvPicPr>
        <p:blipFill>
          <a:blip r:embed="rId4"/>
          <a:stretch>
            <a:fillRect/>
          </a:stretch>
        </p:blipFill>
        <p:spPr>
          <a:xfrm>
            <a:off x="3336730" y="1869988"/>
            <a:ext cx="561975" cy="800100"/>
          </a:xfrm>
          <a:prstGeom prst="rect">
            <a:avLst/>
          </a:prstGeom>
        </p:spPr>
      </p:pic>
      <p:pic>
        <p:nvPicPr>
          <p:cNvPr id="21" name="Picture 20"/>
          <p:cNvPicPr>
            <a:picLocks noChangeAspect="1"/>
          </p:cNvPicPr>
          <p:nvPr/>
        </p:nvPicPr>
        <p:blipFill>
          <a:blip r:embed="rId5"/>
          <a:stretch>
            <a:fillRect/>
          </a:stretch>
        </p:blipFill>
        <p:spPr>
          <a:xfrm>
            <a:off x="5684837" y="1908212"/>
            <a:ext cx="733425" cy="809625"/>
          </a:xfrm>
          <a:prstGeom prst="rect">
            <a:avLst/>
          </a:prstGeom>
        </p:spPr>
      </p:pic>
      <p:sp>
        <p:nvSpPr>
          <p:cNvPr id="22" name="TextBox 21"/>
          <p:cNvSpPr txBox="1"/>
          <p:nvPr/>
        </p:nvSpPr>
        <p:spPr>
          <a:xfrm>
            <a:off x="3185387" y="2508163"/>
            <a:ext cx="864660"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gradFill>
                  <a:gsLst>
                    <a:gs pos="2917">
                      <a:schemeClr val="tx1"/>
                    </a:gs>
                    <a:gs pos="30000">
                      <a:schemeClr val="tx1"/>
                    </a:gs>
                  </a:gsLst>
                  <a:lin ang="5400000" scaled="0"/>
                </a:gradFill>
              </a:rPr>
              <a:t>iOS</a:t>
            </a:r>
          </a:p>
        </p:txBody>
      </p:sp>
      <p:sp>
        <p:nvSpPr>
          <p:cNvPr id="23" name="TextBox 22"/>
          <p:cNvSpPr txBox="1"/>
          <p:nvPr/>
        </p:nvSpPr>
        <p:spPr>
          <a:xfrm>
            <a:off x="5192067" y="2508163"/>
            <a:ext cx="1549527"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gradFill>
                  <a:gsLst>
                    <a:gs pos="2917">
                      <a:schemeClr val="tx1"/>
                    </a:gs>
                    <a:gs pos="30000">
                      <a:schemeClr val="tx1"/>
                    </a:gs>
                  </a:gsLst>
                  <a:lin ang="5400000" scaled="0"/>
                </a:gradFill>
              </a:rPr>
              <a:t>Android</a:t>
            </a:r>
          </a:p>
        </p:txBody>
      </p:sp>
      <p:sp>
        <p:nvSpPr>
          <p:cNvPr id="24" name="TextBox 23"/>
          <p:cNvSpPr txBox="1"/>
          <p:nvPr/>
        </p:nvSpPr>
        <p:spPr>
          <a:xfrm>
            <a:off x="481636" y="2475233"/>
            <a:ext cx="1711046" cy="627864"/>
          </a:xfrm>
          <a:prstGeom prst="rect">
            <a:avLst/>
          </a:prstGeom>
          <a:noFill/>
        </p:spPr>
        <p:txBody>
          <a:bodyPr wrap="none" lIns="182880" tIns="146304" rIns="182880" bIns="146304" rtlCol="0">
            <a:spAutoFit/>
          </a:bodyPr>
          <a:lstStyle/>
          <a:p>
            <a:pPr algn="ctr">
              <a:lnSpc>
                <a:spcPct val="90000"/>
              </a:lnSpc>
              <a:spcAft>
                <a:spcPts val="600"/>
              </a:spcAft>
            </a:pPr>
            <a:r>
              <a:rPr lang="en-US" sz="2400" b="1" dirty="0" smtClean="0">
                <a:gradFill>
                  <a:gsLst>
                    <a:gs pos="2917">
                      <a:schemeClr val="tx1"/>
                    </a:gs>
                    <a:gs pos="30000">
                      <a:schemeClr val="tx1"/>
                    </a:gs>
                  </a:gsLst>
                  <a:lin ang="5400000" scaled="0"/>
                </a:gradFill>
              </a:rPr>
              <a:t>Windows</a:t>
            </a:r>
          </a:p>
        </p:txBody>
      </p:sp>
      <p:sp>
        <p:nvSpPr>
          <p:cNvPr id="25" name="Title 9"/>
          <p:cNvSpPr txBox="1">
            <a:spLocks/>
          </p:cNvSpPr>
          <p:nvPr/>
        </p:nvSpPr>
        <p:spPr>
          <a:xfrm>
            <a:off x="350837" y="324250"/>
            <a:ext cx="10515600" cy="1325563"/>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r>
              <a:rPr lang="en-US" b="1" dirty="0" smtClean="0">
                <a:latin typeface="Segoe UI" panose="020B0502040204020203" pitchFamily="34" charset="0"/>
                <a:cs typeface="Segoe UI" panose="020B0502040204020203" pitchFamily="34" charset="0"/>
              </a:rPr>
              <a:t>C++ the common denominator</a:t>
            </a:r>
            <a:endParaRPr lang="en-US" b="1" dirty="0">
              <a:latin typeface="Segoe UI" panose="020B0502040204020203" pitchFamily="34" charset="0"/>
              <a:cs typeface="Segoe UI" panose="020B0502040204020203" pitchFamily="34" charset="0"/>
            </a:endParaRPr>
          </a:p>
        </p:txBody>
      </p:sp>
      <p:sp>
        <p:nvSpPr>
          <p:cNvPr id="2" name="TextBox 1"/>
          <p:cNvSpPr txBox="1"/>
          <p:nvPr/>
        </p:nvSpPr>
        <p:spPr>
          <a:xfrm>
            <a:off x="658651" y="4552799"/>
            <a:ext cx="1149995" cy="849463"/>
          </a:xfrm>
          <a:prstGeom prst="rect">
            <a:avLst/>
          </a:prstGeom>
          <a:noFill/>
        </p:spPr>
        <p:txBody>
          <a:bodyPr wrap="none" lIns="182880" tIns="146304" rIns="182880" bIns="146304" rtlCol="0">
            <a:spAutoFit/>
          </a:bodyPr>
          <a:lstStyle/>
          <a:p>
            <a:pPr algn="ctr">
              <a:lnSpc>
                <a:spcPct val="90000"/>
              </a:lnSpc>
              <a:spcAft>
                <a:spcPts val="600"/>
              </a:spcAft>
            </a:pPr>
            <a:r>
              <a:rPr lang="en-US" sz="2000" b="1" dirty="0" smtClean="0">
                <a:gradFill>
                  <a:gsLst>
                    <a:gs pos="2917">
                      <a:schemeClr val="tx1"/>
                    </a:gs>
                    <a:gs pos="30000">
                      <a:schemeClr val="tx1"/>
                    </a:gs>
                  </a:gsLst>
                  <a:lin ang="5400000" scaled="0"/>
                </a:gradFill>
              </a:rPr>
              <a:t>C#, CX</a:t>
            </a:r>
            <a:br>
              <a:rPr lang="en-US" sz="2000" b="1" dirty="0" smtClean="0">
                <a:gradFill>
                  <a:gsLst>
                    <a:gs pos="2917">
                      <a:schemeClr val="tx1"/>
                    </a:gs>
                    <a:gs pos="30000">
                      <a:schemeClr val="tx1"/>
                    </a:gs>
                  </a:gsLst>
                  <a:lin ang="5400000" scaled="0"/>
                </a:gradFill>
              </a:rPr>
            </a:br>
            <a:endParaRPr lang="en-US" sz="2000" b="1" dirty="0" smtClean="0">
              <a:gradFill>
                <a:gsLst>
                  <a:gs pos="2917">
                    <a:schemeClr val="tx1"/>
                  </a:gs>
                  <a:gs pos="30000">
                    <a:schemeClr val="tx1"/>
                  </a:gs>
                </a:gsLst>
                <a:lin ang="5400000" scaled="0"/>
              </a:gradFill>
            </a:endParaRPr>
          </a:p>
        </p:txBody>
      </p:sp>
      <p:sp>
        <p:nvSpPr>
          <p:cNvPr id="27" name="TextBox 26"/>
          <p:cNvSpPr txBox="1"/>
          <p:nvPr/>
        </p:nvSpPr>
        <p:spPr>
          <a:xfrm>
            <a:off x="2799023" y="4555399"/>
            <a:ext cx="1715020" cy="572464"/>
          </a:xfrm>
          <a:prstGeom prst="rect">
            <a:avLst/>
          </a:prstGeom>
          <a:noFill/>
        </p:spPr>
        <p:txBody>
          <a:bodyPr wrap="none" lIns="182880" tIns="146304" rIns="182880" bIns="146304" rtlCol="0">
            <a:spAutoFit/>
          </a:bodyPr>
          <a:lstStyle/>
          <a:p>
            <a:pPr algn="ctr">
              <a:lnSpc>
                <a:spcPct val="90000"/>
              </a:lnSpc>
              <a:spcAft>
                <a:spcPts val="600"/>
              </a:spcAft>
            </a:pPr>
            <a:r>
              <a:rPr lang="en-US" sz="2000" b="1" dirty="0" smtClean="0">
                <a:gradFill>
                  <a:gsLst>
                    <a:gs pos="2917">
                      <a:schemeClr val="tx1"/>
                    </a:gs>
                    <a:gs pos="30000">
                      <a:schemeClr val="tx1"/>
                    </a:gs>
                  </a:gsLst>
                  <a:lin ang="5400000" scaled="0"/>
                </a:gradFill>
              </a:rPr>
              <a:t>ObjC, Swift</a:t>
            </a:r>
          </a:p>
        </p:txBody>
      </p:sp>
      <p:sp>
        <p:nvSpPr>
          <p:cNvPr id="28" name="TextBox 27"/>
          <p:cNvSpPr txBox="1"/>
          <p:nvPr/>
        </p:nvSpPr>
        <p:spPr>
          <a:xfrm>
            <a:off x="5608637" y="4552798"/>
            <a:ext cx="891911" cy="849463"/>
          </a:xfrm>
          <a:prstGeom prst="rect">
            <a:avLst/>
          </a:prstGeom>
          <a:noFill/>
        </p:spPr>
        <p:txBody>
          <a:bodyPr wrap="none" lIns="182880" tIns="146304" rIns="182880" bIns="146304" rtlCol="0">
            <a:spAutoFit/>
          </a:bodyPr>
          <a:lstStyle/>
          <a:p>
            <a:pPr algn="ctr">
              <a:lnSpc>
                <a:spcPct val="90000"/>
              </a:lnSpc>
              <a:spcAft>
                <a:spcPts val="600"/>
              </a:spcAft>
            </a:pPr>
            <a:r>
              <a:rPr lang="en-US" sz="2000" b="1" dirty="0" smtClean="0">
                <a:gradFill>
                  <a:gsLst>
                    <a:gs pos="2917">
                      <a:schemeClr val="tx1"/>
                    </a:gs>
                    <a:gs pos="30000">
                      <a:schemeClr val="tx1"/>
                    </a:gs>
                  </a:gsLst>
                  <a:lin ang="5400000" scaled="0"/>
                </a:gradFill>
              </a:rPr>
              <a:t>Java</a:t>
            </a:r>
            <a:br>
              <a:rPr lang="en-US" sz="2000" b="1" dirty="0" smtClean="0">
                <a:gradFill>
                  <a:gsLst>
                    <a:gs pos="2917">
                      <a:schemeClr val="tx1"/>
                    </a:gs>
                    <a:gs pos="30000">
                      <a:schemeClr val="tx1"/>
                    </a:gs>
                  </a:gsLst>
                  <a:lin ang="5400000" scaled="0"/>
                </a:gradFill>
              </a:rPr>
            </a:br>
            <a:endParaRPr lang="en-US" sz="2000" b="1" dirty="0" smtClean="0">
              <a:gradFill>
                <a:gsLst>
                  <a:gs pos="2917">
                    <a:schemeClr val="tx1"/>
                  </a:gs>
                  <a:gs pos="30000">
                    <a:schemeClr val="tx1"/>
                  </a:gs>
                </a:gsLst>
                <a:lin ang="5400000" scaled="0"/>
              </a:gradFill>
            </a:endParaRPr>
          </a:p>
        </p:txBody>
      </p:sp>
      <p:sp>
        <p:nvSpPr>
          <p:cNvPr id="3" name="TextBox 2"/>
          <p:cNvSpPr txBox="1"/>
          <p:nvPr/>
        </p:nvSpPr>
        <p:spPr>
          <a:xfrm>
            <a:off x="532972" y="4849412"/>
            <a:ext cx="1411285" cy="849463"/>
          </a:xfrm>
          <a:prstGeom prst="rect">
            <a:avLst/>
          </a:prstGeom>
          <a:noFill/>
        </p:spPr>
        <p:txBody>
          <a:bodyPr wrap="none" lIns="182880" tIns="146304" rIns="182880" bIns="146304" rtlCol="0">
            <a:spAutoFit/>
          </a:bodyPr>
          <a:lstStyle/>
          <a:p>
            <a:pPr algn="ctr">
              <a:lnSpc>
                <a:spcPct val="90000"/>
              </a:lnSpc>
              <a:spcAft>
                <a:spcPts val="600"/>
              </a:spcAft>
            </a:pPr>
            <a:r>
              <a:rPr lang="en-US" sz="2000" b="1" dirty="0" smtClean="0">
                <a:gradFill>
                  <a:gsLst>
                    <a:gs pos="2917">
                      <a:schemeClr val="tx1"/>
                    </a:gs>
                    <a:gs pos="30000">
                      <a:schemeClr val="tx1"/>
                    </a:gs>
                  </a:gsLst>
                  <a:lin ang="5400000" scaled="0"/>
                </a:gradFill>
              </a:rPr>
              <a:t>----------</a:t>
            </a:r>
            <a:r>
              <a:rPr lang="en-US" sz="2000" b="1" dirty="0">
                <a:gradFill>
                  <a:gsLst>
                    <a:gs pos="2917">
                      <a:schemeClr val="tx1"/>
                    </a:gs>
                    <a:gs pos="30000">
                      <a:schemeClr val="tx1"/>
                    </a:gs>
                  </a:gsLst>
                  <a:lin ang="5400000" scaled="0"/>
                </a:gradFill>
              </a:rPr>
              <a:t/>
            </a:r>
            <a:br>
              <a:rPr lang="en-US" sz="2000" b="1" dirty="0">
                <a:gradFill>
                  <a:gsLst>
                    <a:gs pos="2917">
                      <a:schemeClr val="tx1"/>
                    </a:gs>
                    <a:gs pos="30000">
                      <a:schemeClr val="tx1"/>
                    </a:gs>
                  </a:gsLst>
                  <a:lin ang="5400000" scaled="0"/>
                </a:gradFill>
              </a:rPr>
            </a:br>
            <a:r>
              <a:rPr lang="en-US" sz="2000" b="1" dirty="0">
                <a:solidFill>
                  <a:srgbClr val="E3008C"/>
                </a:solidFill>
              </a:rPr>
              <a:t>  </a:t>
            </a:r>
            <a:r>
              <a:rPr lang="en-US" sz="2000" b="1" dirty="0" smtClean="0">
                <a:solidFill>
                  <a:srgbClr val="E3008C"/>
                </a:solidFill>
              </a:rPr>
              <a:t>C</a:t>
            </a:r>
            <a:r>
              <a:rPr lang="en-US" sz="2000" b="1" dirty="0">
                <a:solidFill>
                  <a:srgbClr val="E3008C"/>
                </a:solidFill>
              </a:rPr>
              <a:t>++</a:t>
            </a:r>
          </a:p>
        </p:txBody>
      </p:sp>
      <p:sp>
        <p:nvSpPr>
          <p:cNvPr id="4" name="Rectangle 3"/>
          <p:cNvSpPr/>
          <p:nvPr/>
        </p:nvSpPr>
        <p:spPr>
          <a:xfrm>
            <a:off x="5455218" y="4977529"/>
            <a:ext cx="1126929" cy="590931"/>
          </a:xfrm>
          <a:prstGeom prst="rect">
            <a:avLst/>
          </a:prstGeom>
        </p:spPr>
        <p:txBody>
          <a:bodyPr wrap="square">
            <a:spAutoFit/>
          </a:bodyPr>
          <a:lstStyle/>
          <a:p>
            <a:pPr algn="ctr">
              <a:lnSpc>
                <a:spcPct val="90000"/>
              </a:lnSpc>
              <a:spcAft>
                <a:spcPts val="600"/>
              </a:spcAft>
            </a:pPr>
            <a:r>
              <a:rPr lang="en-US" b="1" dirty="0">
                <a:gradFill>
                  <a:gsLst>
                    <a:gs pos="2917">
                      <a:schemeClr val="tx1"/>
                    </a:gs>
                    <a:gs pos="30000">
                      <a:schemeClr val="tx1"/>
                    </a:gs>
                  </a:gsLst>
                  <a:lin ang="5400000" scaled="0"/>
                </a:gradFill>
              </a:rPr>
              <a:t>----------</a:t>
            </a:r>
            <a:br>
              <a:rPr lang="en-US" b="1" dirty="0">
                <a:gradFill>
                  <a:gsLst>
                    <a:gs pos="2917">
                      <a:schemeClr val="tx1"/>
                    </a:gs>
                    <a:gs pos="30000">
                      <a:schemeClr val="tx1"/>
                    </a:gs>
                  </a:gsLst>
                  <a:lin ang="5400000" scaled="0"/>
                </a:gradFill>
              </a:rPr>
            </a:br>
            <a:r>
              <a:rPr lang="en-US" b="1" dirty="0">
                <a:solidFill>
                  <a:srgbClr val="E3008C"/>
                </a:solidFill>
              </a:rPr>
              <a:t>  C++</a:t>
            </a:r>
          </a:p>
        </p:txBody>
      </p:sp>
      <p:sp>
        <p:nvSpPr>
          <p:cNvPr id="29" name="Rectangle 28"/>
          <p:cNvSpPr/>
          <p:nvPr/>
        </p:nvSpPr>
        <p:spPr>
          <a:xfrm>
            <a:off x="3143274" y="4978677"/>
            <a:ext cx="1126929" cy="590931"/>
          </a:xfrm>
          <a:prstGeom prst="rect">
            <a:avLst/>
          </a:prstGeom>
        </p:spPr>
        <p:txBody>
          <a:bodyPr wrap="square">
            <a:spAutoFit/>
          </a:bodyPr>
          <a:lstStyle/>
          <a:p>
            <a:pPr algn="ctr">
              <a:lnSpc>
                <a:spcPct val="90000"/>
              </a:lnSpc>
              <a:spcAft>
                <a:spcPts val="600"/>
              </a:spcAft>
            </a:pPr>
            <a:r>
              <a:rPr lang="en-US" b="1" dirty="0">
                <a:gradFill>
                  <a:gsLst>
                    <a:gs pos="2917">
                      <a:schemeClr val="tx1"/>
                    </a:gs>
                    <a:gs pos="30000">
                      <a:schemeClr val="tx1"/>
                    </a:gs>
                  </a:gsLst>
                  <a:lin ang="5400000" scaled="0"/>
                </a:gradFill>
              </a:rPr>
              <a:t>----------</a:t>
            </a:r>
            <a:br>
              <a:rPr lang="en-US" b="1" dirty="0">
                <a:gradFill>
                  <a:gsLst>
                    <a:gs pos="2917">
                      <a:schemeClr val="tx1"/>
                    </a:gs>
                    <a:gs pos="30000">
                      <a:schemeClr val="tx1"/>
                    </a:gs>
                  </a:gsLst>
                  <a:lin ang="5400000" scaled="0"/>
                </a:gradFill>
              </a:rPr>
            </a:br>
            <a:r>
              <a:rPr lang="en-US" b="1" dirty="0">
                <a:solidFill>
                  <a:srgbClr val="E3008C"/>
                </a:solidFill>
              </a:rPr>
              <a:t>  C++</a:t>
            </a:r>
          </a:p>
        </p:txBody>
      </p:sp>
      <p:sp>
        <p:nvSpPr>
          <p:cNvPr id="30" name="Content Placeholder 4"/>
          <p:cNvSpPr txBox="1">
            <a:spLocks/>
          </p:cNvSpPr>
          <p:nvPr/>
        </p:nvSpPr>
        <p:spPr>
          <a:xfrm>
            <a:off x="7460418" y="1814890"/>
            <a:ext cx="5025216" cy="368458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latin typeface="+mn-lt"/>
              </a:rPr>
              <a:t>Benefits</a:t>
            </a:r>
          </a:p>
          <a:p>
            <a:r>
              <a:rPr lang="en-US" sz="1800" dirty="0" smtClean="0">
                <a:latin typeface="+mn-lt"/>
              </a:rPr>
              <a:t>Full native experience</a:t>
            </a:r>
          </a:p>
          <a:p>
            <a:r>
              <a:rPr lang="en-US" sz="1800" dirty="0" smtClean="0">
                <a:latin typeface="+mn-lt"/>
              </a:rPr>
              <a:t>Total access to the device as provided</a:t>
            </a:r>
            <a:br>
              <a:rPr lang="en-US" sz="1800" dirty="0" smtClean="0">
                <a:latin typeface="+mn-lt"/>
              </a:rPr>
            </a:br>
            <a:r>
              <a:rPr lang="en-US" sz="1800" dirty="0" smtClean="0">
                <a:latin typeface="+mn-lt"/>
              </a:rPr>
              <a:t>by the SDK</a:t>
            </a:r>
            <a:endParaRPr lang="en-US" sz="2000" dirty="0" smtClean="0">
              <a:latin typeface="+mn-lt"/>
            </a:endParaRPr>
          </a:p>
          <a:p>
            <a:r>
              <a:rPr lang="en-US" sz="1800" dirty="0" smtClean="0">
                <a:solidFill>
                  <a:srgbClr val="E3008C"/>
                </a:solidFill>
                <a:latin typeface="+mn-lt"/>
              </a:rPr>
              <a:t>Code Reuse</a:t>
            </a:r>
          </a:p>
          <a:p>
            <a:r>
              <a:rPr lang="en-US" sz="1800" dirty="0" smtClean="0">
                <a:solidFill>
                  <a:srgbClr val="E3008C"/>
                </a:solidFill>
                <a:latin typeface="+mn-lt"/>
              </a:rPr>
              <a:t>Performance</a:t>
            </a:r>
          </a:p>
          <a:p>
            <a:r>
              <a:rPr lang="en-US" sz="1800" dirty="0" smtClean="0">
                <a:solidFill>
                  <a:srgbClr val="E3008C"/>
                </a:solidFill>
                <a:latin typeface="+mn-lt"/>
              </a:rPr>
              <a:t>Security</a:t>
            </a:r>
          </a:p>
        </p:txBody>
      </p:sp>
    </p:spTree>
    <p:extLst>
      <p:ext uri="{BB962C8B-B14F-4D97-AF65-F5344CB8AC3E}">
        <p14:creationId xmlns:p14="http://schemas.microsoft.com/office/powerpoint/2010/main" val="74693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97" y="126198"/>
            <a:ext cx="454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 </a:t>
            </a:r>
          </a:p>
        </p:txBody>
      </p:sp>
      <p:sp>
        <p:nvSpPr>
          <p:cNvPr id="25" name="Title 9"/>
          <p:cNvSpPr txBox="1">
            <a:spLocks/>
          </p:cNvSpPr>
          <p:nvPr/>
        </p:nvSpPr>
        <p:spPr>
          <a:xfrm>
            <a:off x="350837" y="324250"/>
            <a:ext cx="10515600" cy="1325563"/>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r>
              <a:rPr lang="en-US" b="1" dirty="0" smtClean="0"/>
              <a:t/>
            </a:r>
            <a:br>
              <a:rPr lang="en-US" b="1" dirty="0" smtClean="0"/>
            </a:br>
            <a:r>
              <a:rPr lang="en-US" b="1" dirty="0" smtClean="0">
                <a:latin typeface="Segoe UI" panose="020B0502040204020203" pitchFamily="34" charset="0"/>
                <a:cs typeface="Segoe UI" panose="020B0502040204020203" pitchFamily="34" charset="0"/>
              </a:rPr>
              <a:t>C</a:t>
            </a:r>
            <a:r>
              <a:rPr lang="en-US" b="1" dirty="0">
                <a:latin typeface="Segoe UI" panose="020B0502040204020203" pitchFamily="34" charset="0"/>
                <a:cs typeface="Segoe UI" panose="020B0502040204020203" pitchFamily="34" charset="0"/>
              </a:rPr>
              <a:t>++ the common denominator</a:t>
            </a:r>
          </a:p>
          <a:p>
            <a:endParaRPr lang="en-US" b="1" dirty="0"/>
          </a:p>
        </p:txBody>
      </p:sp>
      <p:sp>
        <p:nvSpPr>
          <p:cNvPr id="3" name="Rectangle 2"/>
          <p:cNvSpPr/>
          <p:nvPr/>
        </p:nvSpPr>
        <p:spPr bwMode="auto">
          <a:xfrm>
            <a:off x="313428" y="2594495"/>
            <a:ext cx="1905000" cy="86007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p:txBody>
      </p:sp>
      <p:pic>
        <p:nvPicPr>
          <p:cNvPr id="29" name="Picture 28"/>
          <p:cNvPicPr>
            <a:picLocks noChangeAspect="1"/>
          </p:cNvPicPr>
          <p:nvPr/>
        </p:nvPicPr>
        <p:blipFill>
          <a:blip r:embed="rId3"/>
          <a:stretch>
            <a:fillRect/>
          </a:stretch>
        </p:blipFill>
        <p:spPr>
          <a:xfrm>
            <a:off x="309283" y="1792287"/>
            <a:ext cx="800100" cy="742950"/>
          </a:xfrm>
          <a:prstGeom prst="rect">
            <a:avLst/>
          </a:prstGeom>
        </p:spPr>
      </p:pic>
      <p:pic>
        <p:nvPicPr>
          <p:cNvPr id="30" name="Picture 29"/>
          <p:cNvPicPr>
            <a:picLocks noChangeAspect="1"/>
          </p:cNvPicPr>
          <p:nvPr/>
        </p:nvPicPr>
        <p:blipFill>
          <a:blip r:embed="rId4"/>
          <a:stretch>
            <a:fillRect/>
          </a:stretch>
        </p:blipFill>
        <p:spPr>
          <a:xfrm>
            <a:off x="2581076" y="1706562"/>
            <a:ext cx="733425" cy="828675"/>
          </a:xfrm>
          <a:prstGeom prst="rect">
            <a:avLst/>
          </a:prstGeom>
        </p:spPr>
      </p:pic>
      <p:pic>
        <p:nvPicPr>
          <p:cNvPr id="31" name="Picture 30"/>
          <p:cNvPicPr>
            <a:picLocks noChangeAspect="1"/>
          </p:cNvPicPr>
          <p:nvPr/>
        </p:nvPicPr>
        <p:blipFill>
          <a:blip r:embed="rId5"/>
          <a:stretch>
            <a:fillRect/>
          </a:stretch>
        </p:blipFill>
        <p:spPr>
          <a:xfrm>
            <a:off x="4969891" y="1706562"/>
            <a:ext cx="847725" cy="714375"/>
          </a:xfrm>
          <a:prstGeom prst="rect">
            <a:avLst/>
          </a:prstGeom>
        </p:spPr>
      </p:pic>
      <p:sp>
        <p:nvSpPr>
          <p:cNvPr id="34" name="Rectangle 33"/>
          <p:cNvSpPr/>
          <p:nvPr/>
        </p:nvSpPr>
        <p:spPr bwMode="auto">
          <a:xfrm>
            <a:off x="2662415" y="2455182"/>
            <a:ext cx="1994834" cy="209838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5" name="TextBox 44"/>
          <p:cNvSpPr txBox="1"/>
          <p:nvPr/>
        </p:nvSpPr>
        <p:spPr>
          <a:xfrm>
            <a:off x="5510637" y="1963172"/>
            <a:ext cx="804451" cy="572464"/>
          </a:xfrm>
          <a:prstGeom prst="rect">
            <a:avLst/>
          </a:prstGeom>
          <a:noFill/>
        </p:spPr>
        <p:txBody>
          <a:bodyPr wrap="none" lIns="182880" tIns="146304" rIns="182880" bIns="146304" rtlCol="0">
            <a:spAutoFit/>
          </a:bodyPr>
          <a:lstStyle/>
          <a:p>
            <a:pPr>
              <a:lnSpc>
                <a:spcPct val="90000"/>
              </a:lnSpc>
              <a:spcAft>
                <a:spcPts val="600"/>
              </a:spcAft>
            </a:pPr>
            <a:r>
              <a:rPr lang="en-US" sz="2000" b="1" dirty="0" smtClean="0">
                <a:gradFill>
                  <a:gsLst>
                    <a:gs pos="2917">
                      <a:schemeClr val="tx1"/>
                    </a:gs>
                    <a:gs pos="30000">
                      <a:schemeClr val="tx1"/>
                    </a:gs>
                  </a:gsLst>
                  <a:lin ang="5400000" scaled="0"/>
                </a:gradFill>
              </a:rPr>
              <a:t>.ipa</a:t>
            </a:r>
          </a:p>
        </p:txBody>
      </p:sp>
      <p:sp>
        <p:nvSpPr>
          <p:cNvPr id="46" name="TextBox 45"/>
          <p:cNvSpPr txBox="1"/>
          <p:nvPr/>
        </p:nvSpPr>
        <p:spPr>
          <a:xfrm>
            <a:off x="3048088" y="2006745"/>
            <a:ext cx="877484" cy="572464"/>
          </a:xfrm>
          <a:prstGeom prst="rect">
            <a:avLst/>
          </a:prstGeom>
          <a:noFill/>
        </p:spPr>
        <p:txBody>
          <a:bodyPr wrap="none" lIns="182880" tIns="146304" rIns="182880" bIns="146304" rtlCol="0">
            <a:spAutoFit/>
          </a:bodyPr>
          <a:lstStyle/>
          <a:p>
            <a:pPr>
              <a:lnSpc>
                <a:spcPct val="90000"/>
              </a:lnSpc>
              <a:spcAft>
                <a:spcPts val="600"/>
              </a:spcAft>
            </a:pPr>
            <a:r>
              <a:rPr lang="en-US" sz="2000" b="1" dirty="0" smtClean="0">
                <a:gradFill>
                  <a:gsLst>
                    <a:gs pos="2917">
                      <a:schemeClr val="tx1"/>
                    </a:gs>
                    <a:gs pos="30000">
                      <a:schemeClr val="tx1"/>
                    </a:gs>
                  </a:gsLst>
                  <a:lin ang="5400000" scaled="0"/>
                </a:gradFill>
              </a:rPr>
              <a:t>.apk</a:t>
            </a:r>
          </a:p>
        </p:txBody>
      </p:sp>
      <p:sp>
        <p:nvSpPr>
          <p:cNvPr id="47" name="TextBox 46"/>
          <p:cNvSpPr txBox="1"/>
          <p:nvPr/>
        </p:nvSpPr>
        <p:spPr>
          <a:xfrm>
            <a:off x="788395" y="2006745"/>
            <a:ext cx="1029449" cy="572464"/>
          </a:xfrm>
          <a:prstGeom prst="rect">
            <a:avLst/>
          </a:prstGeom>
          <a:noFill/>
        </p:spPr>
        <p:txBody>
          <a:bodyPr wrap="none" lIns="182880" tIns="146304" rIns="182880" bIns="146304" rtlCol="0">
            <a:spAutoFit/>
          </a:bodyPr>
          <a:lstStyle/>
          <a:p>
            <a:pPr>
              <a:lnSpc>
                <a:spcPct val="90000"/>
              </a:lnSpc>
              <a:spcAft>
                <a:spcPts val="600"/>
              </a:spcAft>
            </a:pPr>
            <a:r>
              <a:rPr lang="en-US" sz="2000" b="1" dirty="0" smtClean="0">
                <a:gradFill>
                  <a:gsLst>
                    <a:gs pos="2917">
                      <a:schemeClr val="tx1"/>
                    </a:gs>
                    <a:gs pos="30000">
                      <a:schemeClr val="tx1"/>
                    </a:gs>
                  </a:gsLst>
                  <a:lin ang="5400000" scaled="0"/>
                </a:gradFill>
              </a:rPr>
              <a:t>.appx</a:t>
            </a:r>
          </a:p>
        </p:txBody>
      </p:sp>
      <p:graphicFrame>
        <p:nvGraphicFramePr>
          <p:cNvPr id="17" name="Table 16"/>
          <p:cNvGraphicFramePr>
            <a:graphicFrameLocks noGrp="1"/>
          </p:cNvGraphicFramePr>
          <p:nvPr>
            <p:extLst>
              <p:ext uri="{D42A27DB-BD31-4B8C-83A1-F6EECF244321}">
                <p14:modId xmlns:p14="http://schemas.microsoft.com/office/powerpoint/2010/main" val="3345809113"/>
              </p:ext>
            </p:extLst>
          </p:nvPr>
        </p:nvGraphicFramePr>
        <p:xfrm>
          <a:off x="7236581" y="2535237"/>
          <a:ext cx="4849056" cy="1620520"/>
        </p:xfrm>
        <a:graphic>
          <a:graphicData uri="http://schemas.openxmlformats.org/drawingml/2006/table">
            <a:tbl>
              <a:tblPr firstRow="1" bandRow="1">
                <a:tableStyleId>{5C22544A-7EE6-4342-B048-85BDC9FD1C3A}</a:tableStyleId>
              </a:tblPr>
              <a:tblGrid>
                <a:gridCol w="1616352"/>
                <a:gridCol w="1616352"/>
                <a:gridCol w="1616352"/>
              </a:tblGrid>
              <a:tr h="370840">
                <a:tc>
                  <a:txBody>
                    <a:bodyPr/>
                    <a:lstStyle/>
                    <a:p>
                      <a:r>
                        <a:rPr lang="en-US" dirty="0" smtClean="0"/>
                        <a:t>.appx</a:t>
                      </a:r>
                      <a:endParaRPr lang="en-US" dirty="0"/>
                    </a:p>
                  </a:txBody>
                  <a:tcPr>
                    <a:solidFill>
                      <a:schemeClr val="tx1">
                        <a:lumMod val="40000"/>
                        <a:lumOff val="60000"/>
                      </a:schemeClr>
                    </a:solidFill>
                  </a:tcPr>
                </a:tc>
                <a:tc>
                  <a:txBody>
                    <a:bodyPr/>
                    <a:lstStyle/>
                    <a:p>
                      <a:r>
                        <a:rPr lang="en-US" dirty="0" smtClean="0"/>
                        <a:t>.apk</a:t>
                      </a:r>
                      <a:endParaRPr lang="en-US" dirty="0"/>
                    </a:p>
                  </a:txBody>
                  <a:tcPr>
                    <a:solidFill>
                      <a:schemeClr val="tx1">
                        <a:lumMod val="40000"/>
                        <a:lumOff val="60000"/>
                      </a:schemeClr>
                    </a:solidFill>
                  </a:tcPr>
                </a:tc>
                <a:tc>
                  <a:txBody>
                    <a:bodyPr/>
                    <a:lstStyle/>
                    <a:p>
                      <a:r>
                        <a:rPr lang="en-US" dirty="0" smtClean="0"/>
                        <a:t>.ipa</a:t>
                      </a:r>
                      <a:endParaRPr lang="en-US" dirty="0"/>
                    </a:p>
                  </a:txBody>
                  <a:tcPr>
                    <a:solidFill>
                      <a:schemeClr val="tx1">
                        <a:lumMod val="40000"/>
                        <a:lumOff val="60000"/>
                      </a:schemeClr>
                    </a:solidFill>
                  </a:tcPr>
                </a:tc>
              </a:tr>
              <a:tr h="370840">
                <a:tc>
                  <a:txBody>
                    <a:bodyPr/>
                    <a:lstStyle/>
                    <a:p>
                      <a:r>
                        <a:rPr lang="en-US" sz="1400" dirty="0" smtClean="0"/>
                        <a:t>C#,</a:t>
                      </a:r>
                      <a:r>
                        <a:rPr lang="en-US" sz="1400" baseline="0" dirty="0" smtClean="0"/>
                        <a:t> C++/Cx</a:t>
                      </a:r>
                      <a:endParaRPr lang="en-US" sz="1400" dirty="0"/>
                    </a:p>
                  </a:txBody>
                  <a:tcPr/>
                </a:tc>
                <a:tc>
                  <a:txBody>
                    <a:bodyPr/>
                    <a:lstStyle/>
                    <a:p>
                      <a:r>
                        <a:rPr lang="en-US" sz="1400" dirty="0" smtClean="0"/>
                        <a:t>Java </a:t>
                      </a:r>
                    </a:p>
                    <a:p>
                      <a:r>
                        <a:rPr lang="en-US" sz="1400" dirty="0" err="1" smtClean="0"/>
                        <a:t>Dex</a:t>
                      </a:r>
                      <a:r>
                        <a:rPr lang="en-US" sz="1400" baseline="0" dirty="0" smtClean="0"/>
                        <a:t> / ART</a:t>
                      </a:r>
                      <a:endParaRPr lang="en-US" sz="1400" dirty="0" smtClean="0"/>
                    </a:p>
                  </a:txBody>
                  <a:tcPr/>
                </a:tc>
                <a:tc>
                  <a:txBody>
                    <a:bodyPr/>
                    <a:lstStyle/>
                    <a:p>
                      <a:r>
                        <a:rPr lang="en-US" sz="1400" dirty="0" smtClean="0"/>
                        <a:t>ObjC</a:t>
                      </a:r>
                      <a:r>
                        <a:rPr lang="en-US" sz="1400" baseline="0" dirty="0" smtClean="0"/>
                        <a:t> </a:t>
                      </a:r>
                      <a:br>
                        <a:rPr lang="en-US" sz="1400" baseline="0" dirty="0" smtClean="0"/>
                      </a:br>
                      <a:r>
                        <a:rPr lang="en-US" sz="1400" baseline="0" dirty="0" smtClean="0"/>
                        <a:t>Swift</a:t>
                      </a:r>
                      <a:endParaRPr lang="en-US" sz="1400" dirty="0"/>
                    </a:p>
                  </a:txBody>
                  <a:tcPr/>
                </a:tc>
              </a:tr>
              <a:tr h="370840">
                <a:tc>
                  <a:txBody>
                    <a:bodyPr/>
                    <a:lstStyle/>
                    <a:p>
                      <a:r>
                        <a:rPr lang="en-US" sz="1400" dirty="0" smtClean="0"/>
                        <a:t>Dynamic</a:t>
                      </a:r>
                      <a:r>
                        <a:rPr lang="en-US" sz="1400" baseline="0" dirty="0" smtClean="0"/>
                        <a:t> Link Library (.dll)</a:t>
                      </a:r>
                      <a:r>
                        <a:rPr lang="en-US" sz="1400" dirty="0" smtClean="0"/>
                        <a:t/>
                      </a:r>
                      <a:br>
                        <a:rPr lang="en-US" sz="1400" dirty="0" smtClean="0"/>
                      </a:br>
                      <a:r>
                        <a:rPr lang="en-US" sz="1400" dirty="0" smtClean="0"/>
                        <a:t>Static</a:t>
                      </a:r>
                      <a:r>
                        <a:rPr lang="en-US" sz="1400" baseline="0" dirty="0" smtClean="0"/>
                        <a:t> Library (.lib)</a:t>
                      </a:r>
                      <a:endParaRPr lang="en-US" sz="1400" dirty="0"/>
                    </a:p>
                  </a:txBody>
                  <a:tcPr/>
                </a:tc>
                <a:tc>
                  <a:txBody>
                    <a:bodyPr/>
                    <a:lstStyle/>
                    <a:p>
                      <a:r>
                        <a:rPr lang="en-US" sz="1400" dirty="0" smtClean="0"/>
                        <a:t>Dynamic</a:t>
                      </a:r>
                      <a:r>
                        <a:rPr lang="en-US" sz="1400" baseline="0" dirty="0" smtClean="0"/>
                        <a:t> shared library (.so)</a:t>
                      </a:r>
                      <a:endParaRPr lang="en-US" sz="1400" dirty="0" smtClean="0"/>
                    </a:p>
                    <a:p>
                      <a:r>
                        <a:rPr lang="en-US" sz="1400" dirty="0" smtClean="0"/>
                        <a:t>Static</a:t>
                      </a:r>
                      <a:r>
                        <a:rPr lang="en-US" sz="1400" baseline="0" dirty="0" smtClean="0"/>
                        <a:t> library (.a)</a:t>
                      </a:r>
                      <a:endParaRPr lang="en-US" sz="1400" dirty="0"/>
                    </a:p>
                  </a:txBody>
                  <a:tcPr/>
                </a:tc>
                <a:tc>
                  <a:txBody>
                    <a:bodyPr/>
                    <a:lstStyle/>
                    <a:p>
                      <a:r>
                        <a:rPr lang="en-US" sz="1400" dirty="0" smtClean="0"/>
                        <a:t>Static</a:t>
                      </a:r>
                      <a:r>
                        <a:rPr lang="en-US" sz="1400" baseline="0" dirty="0" smtClean="0"/>
                        <a:t> library (.a)</a:t>
                      </a:r>
                      <a:endParaRPr lang="en-US" sz="1400" dirty="0"/>
                    </a:p>
                  </a:txBody>
                  <a:tcPr/>
                </a:tc>
              </a:tr>
            </a:tbl>
          </a:graphicData>
        </a:graphic>
      </p:graphicFrame>
      <p:sp>
        <p:nvSpPr>
          <p:cNvPr id="24" name="Rectangle 23"/>
          <p:cNvSpPr/>
          <p:nvPr/>
        </p:nvSpPr>
        <p:spPr>
          <a:xfrm>
            <a:off x="7168476" y="2051605"/>
            <a:ext cx="4094391" cy="369332"/>
          </a:xfrm>
          <a:prstGeom prst="rect">
            <a:avLst/>
          </a:prstGeom>
        </p:spPr>
        <p:txBody>
          <a:bodyPr wrap="none">
            <a:spAutoFit/>
          </a:bodyPr>
          <a:lstStyle/>
          <a:p>
            <a:r>
              <a:rPr lang="en-US" b="1" dirty="0" smtClean="0">
                <a:solidFill>
                  <a:srgbClr val="E3008C"/>
                </a:solidFill>
              </a:rPr>
              <a:t>Shared C++ backend </a:t>
            </a:r>
            <a:r>
              <a:rPr lang="en-US" b="1" dirty="0" smtClean="0"/>
              <a:t>is compiled as:</a:t>
            </a:r>
            <a:endParaRPr lang="en-US" b="1" dirty="0"/>
          </a:p>
        </p:txBody>
      </p:sp>
      <p:pic>
        <p:nvPicPr>
          <p:cNvPr id="27" name="Picture 26"/>
          <p:cNvPicPr>
            <a:picLocks noChangeAspect="1"/>
          </p:cNvPicPr>
          <p:nvPr/>
        </p:nvPicPr>
        <p:blipFill>
          <a:blip r:embed="rId6"/>
          <a:stretch>
            <a:fillRect/>
          </a:stretch>
        </p:blipFill>
        <p:spPr>
          <a:xfrm>
            <a:off x="9568592" y="4765299"/>
            <a:ext cx="1297845" cy="637830"/>
          </a:xfrm>
          <a:prstGeom prst="rect">
            <a:avLst/>
          </a:prstGeom>
        </p:spPr>
      </p:pic>
      <p:pic>
        <p:nvPicPr>
          <p:cNvPr id="28" name="Picture 27"/>
          <p:cNvPicPr>
            <a:picLocks noChangeAspect="1"/>
          </p:cNvPicPr>
          <p:nvPr/>
        </p:nvPicPr>
        <p:blipFill>
          <a:blip r:embed="rId7"/>
          <a:stretch>
            <a:fillRect/>
          </a:stretch>
        </p:blipFill>
        <p:spPr>
          <a:xfrm>
            <a:off x="7561792" y="5685968"/>
            <a:ext cx="1397475" cy="459282"/>
          </a:xfrm>
          <a:prstGeom prst="rect">
            <a:avLst/>
          </a:prstGeom>
        </p:spPr>
      </p:pic>
      <p:cxnSp>
        <p:nvCxnSpPr>
          <p:cNvPr id="32" name="Straight Connector 31"/>
          <p:cNvCxnSpPr/>
          <p:nvPr/>
        </p:nvCxnSpPr>
        <p:spPr bwMode="auto">
          <a:xfrm>
            <a:off x="7285037" y="4427557"/>
            <a:ext cx="4205471" cy="0"/>
          </a:xfrm>
          <a:prstGeom prst="line">
            <a:avLst/>
          </a:prstGeom>
          <a:ln>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59995" y="2569146"/>
            <a:ext cx="1095493" cy="849463"/>
          </a:xfrm>
          <a:prstGeom prst="rect">
            <a:avLst/>
          </a:prstGeom>
          <a:noFill/>
        </p:spPr>
        <p:txBody>
          <a:bodyPr wrap="none" lIns="182880" tIns="146304" rIns="182880" bIns="146304" rtlCol="0">
            <a:spAutoFit/>
          </a:bodyPr>
          <a:lstStyle/>
          <a:p>
            <a:pPr>
              <a:lnSpc>
                <a:spcPct val="90000"/>
              </a:lnSpc>
              <a:spcAft>
                <a:spcPts val="600"/>
              </a:spcAft>
            </a:pPr>
            <a:r>
              <a:rPr lang="en-US" sz="2000" b="1" dirty="0" smtClean="0">
                <a:gradFill>
                  <a:gsLst>
                    <a:gs pos="2917">
                      <a:schemeClr val="tx1"/>
                    </a:gs>
                    <a:gs pos="30000">
                      <a:schemeClr val="tx1"/>
                    </a:gs>
                  </a:gsLst>
                  <a:lin ang="5400000" scaled="0"/>
                </a:gradFill>
              </a:rPr>
              <a:t>XAML</a:t>
            </a:r>
            <a:br>
              <a:rPr lang="en-US" sz="2000" b="1" dirty="0" smtClean="0">
                <a:gradFill>
                  <a:gsLst>
                    <a:gs pos="2917">
                      <a:schemeClr val="tx1"/>
                    </a:gs>
                    <a:gs pos="30000">
                      <a:schemeClr val="tx1"/>
                    </a:gs>
                  </a:gsLst>
                  <a:lin ang="5400000" scaled="0"/>
                </a:gradFill>
              </a:rPr>
            </a:br>
            <a:endParaRPr lang="en-US" sz="2000" b="1" dirty="0" smtClean="0">
              <a:gradFill>
                <a:gsLst>
                  <a:gs pos="2917">
                    <a:schemeClr val="tx1"/>
                  </a:gs>
                  <a:gs pos="30000">
                    <a:schemeClr val="tx1"/>
                  </a:gs>
                </a:gsLst>
                <a:lin ang="5400000" scaled="0"/>
              </a:gradFill>
            </a:endParaRPr>
          </a:p>
        </p:txBody>
      </p:sp>
      <p:cxnSp>
        <p:nvCxnSpPr>
          <p:cNvPr id="33" name="Straight Connector 32"/>
          <p:cNvCxnSpPr/>
          <p:nvPr/>
        </p:nvCxnSpPr>
        <p:spPr bwMode="auto">
          <a:xfrm>
            <a:off x="309283" y="3040062"/>
            <a:ext cx="1909145" cy="0"/>
          </a:xfrm>
          <a:prstGeom prst="line">
            <a:avLst/>
          </a:prstGeom>
          <a:ln>
            <a:solidFill>
              <a:schemeClr val="tx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 idx="2"/>
          </p:cNvCxnSpPr>
          <p:nvPr/>
        </p:nvCxnSpPr>
        <p:spPr bwMode="auto">
          <a:xfrm flipH="1" flipV="1">
            <a:off x="1255848" y="3045877"/>
            <a:ext cx="10080" cy="408693"/>
          </a:xfrm>
          <a:prstGeom prst="line">
            <a:avLst/>
          </a:prstGeom>
          <a:ln>
            <a:solidFill>
              <a:schemeClr val="tx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62993" y="2948684"/>
            <a:ext cx="670696" cy="572464"/>
          </a:xfrm>
          <a:prstGeom prst="rect">
            <a:avLst/>
          </a:prstGeom>
          <a:noFill/>
        </p:spPr>
        <p:txBody>
          <a:bodyPr wrap="none" lIns="182880" tIns="146304" rIns="182880" bIns="146304" rtlCol="0">
            <a:spAutoFit/>
          </a:bodyPr>
          <a:lstStyle/>
          <a:p>
            <a:pPr>
              <a:lnSpc>
                <a:spcPct val="90000"/>
              </a:lnSpc>
              <a:spcAft>
                <a:spcPts val="600"/>
              </a:spcAft>
            </a:pPr>
            <a:r>
              <a:rPr lang="en-US" sz="2000" b="1" dirty="0" smtClean="0">
                <a:gradFill>
                  <a:gsLst>
                    <a:gs pos="2917">
                      <a:schemeClr val="tx1"/>
                    </a:gs>
                    <a:gs pos="30000">
                      <a:schemeClr val="tx1"/>
                    </a:gs>
                  </a:gsLst>
                  <a:lin ang="5400000" scaled="0"/>
                </a:gradFill>
              </a:rPr>
              <a:t>Cx</a:t>
            </a:r>
          </a:p>
        </p:txBody>
      </p:sp>
      <p:sp>
        <p:nvSpPr>
          <p:cNvPr id="36" name="TextBox 35"/>
          <p:cNvSpPr txBox="1"/>
          <p:nvPr/>
        </p:nvSpPr>
        <p:spPr>
          <a:xfrm>
            <a:off x="458477" y="2948684"/>
            <a:ext cx="681918" cy="572464"/>
          </a:xfrm>
          <a:prstGeom prst="rect">
            <a:avLst/>
          </a:prstGeom>
          <a:noFill/>
        </p:spPr>
        <p:txBody>
          <a:bodyPr wrap="none" lIns="182880" tIns="146304" rIns="182880" bIns="146304" rtlCol="0">
            <a:spAutoFit/>
          </a:bodyPr>
          <a:lstStyle/>
          <a:p>
            <a:pPr>
              <a:lnSpc>
                <a:spcPct val="90000"/>
              </a:lnSpc>
              <a:spcAft>
                <a:spcPts val="600"/>
              </a:spcAft>
            </a:pPr>
            <a:r>
              <a:rPr lang="en-US" sz="2000" b="1" dirty="0" smtClean="0">
                <a:gradFill>
                  <a:gsLst>
                    <a:gs pos="2917">
                      <a:schemeClr val="tx1"/>
                    </a:gs>
                    <a:gs pos="30000">
                      <a:schemeClr val="tx1"/>
                    </a:gs>
                  </a:gsLst>
                  <a:lin ang="5400000" scaled="0"/>
                </a:gradFill>
              </a:rPr>
              <a:t>C#</a:t>
            </a:r>
          </a:p>
        </p:txBody>
      </p:sp>
      <p:sp>
        <p:nvSpPr>
          <p:cNvPr id="41" name="Rectangle 40"/>
          <p:cNvSpPr/>
          <p:nvPr/>
        </p:nvSpPr>
        <p:spPr bwMode="auto">
          <a:xfrm>
            <a:off x="303348" y="3583057"/>
            <a:ext cx="1905000" cy="86007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p:txBody>
      </p:sp>
      <p:sp>
        <p:nvSpPr>
          <p:cNvPr id="42" name="TextBox 41"/>
          <p:cNvSpPr txBox="1"/>
          <p:nvPr/>
        </p:nvSpPr>
        <p:spPr>
          <a:xfrm>
            <a:off x="245635" y="3581032"/>
            <a:ext cx="1853713" cy="1071062"/>
          </a:xfrm>
          <a:prstGeom prst="rect">
            <a:avLst/>
          </a:prstGeom>
          <a:noFill/>
        </p:spPr>
        <p:txBody>
          <a:bodyPr wrap="none" lIns="182880" tIns="146304" rIns="182880" bIns="146304" rtlCol="0">
            <a:spAutoFit/>
          </a:bodyPr>
          <a:lstStyle/>
          <a:p>
            <a:pPr algn="ctr">
              <a:lnSpc>
                <a:spcPct val="90000"/>
              </a:lnSpc>
              <a:spcAft>
                <a:spcPts val="600"/>
              </a:spcAft>
            </a:pPr>
            <a:r>
              <a:rPr lang="en-US" b="1" dirty="0" smtClean="0">
                <a:gradFill>
                  <a:gsLst>
                    <a:gs pos="2917">
                      <a:schemeClr val="tx1"/>
                    </a:gs>
                    <a:gs pos="30000">
                      <a:schemeClr val="tx1"/>
                    </a:gs>
                  </a:gsLst>
                  <a:lin ang="5400000" scaled="0"/>
                </a:gradFill>
              </a:rPr>
              <a:t>Pinvoke</a:t>
            </a:r>
            <a:br>
              <a:rPr lang="en-US" b="1" dirty="0" smtClean="0">
                <a:gradFill>
                  <a:gsLst>
                    <a:gs pos="2917">
                      <a:schemeClr val="tx1"/>
                    </a:gs>
                    <a:gs pos="30000">
                      <a:schemeClr val="tx1"/>
                    </a:gs>
                  </a:gsLst>
                  <a:lin ang="5400000" scaled="0"/>
                </a:gradFill>
              </a:rPr>
            </a:br>
            <a:r>
              <a:rPr lang="en-US" b="1" dirty="0" smtClean="0">
                <a:gradFill>
                  <a:gsLst>
                    <a:gs pos="2917">
                      <a:schemeClr val="tx1"/>
                    </a:gs>
                    <a:gs pos="30000">
                      <a:schemeClr val="tx1"/>
                    </a:gs>
                  </a:gsLst>
                  <a:lin ang="5400000" scaled="0"/>
                </a:gradFill>
              </a:rPr>
              <a:t>C++ Wrapper</a:t>
            </a:r>
            <a:r>
              <a:rPr lang="en-US" sz="2000" b="1" dirty="0" smtClean="0">
                <a:gradFill>
                  <a:gsLst>
                    <a:gs pos="2917">
                      <a:schemeClr val="tx1"/>
                    </a:gs>
                    <a:gs pos="30000">
                      <a:schemeClr val="tx1"/>
                    </a:gs>
                  </a:gsLst>
                  <a:lin ang="5400000" scaled="0"/>
                </a:gradFill>
              </a:rPr>
              <a:t/>
            </a:r>
            <a:br>
              <a:rPr lang="en-US" sz="2000" b="1" dirty="0" smtClean="0">
                <a:gradFill>
                  <a:gsLst>
                    <a:gs pos="2917">
                      <a:schemeClr val="tx1"/>
                    </a:gs>
                    <a:gs pos="30000">
                      <a:schemeClr val="tx1"/>
                    </a:gs>
                  </a:gsLst>
                  <a:lin ang="5400000" scaled="0"/>
                </a:gradFill>
              </a:rPr>
            </a:br>
            <a:endParaRPr lang="en-US" sz="2000" b="1" dirty="0" smtClean="0">
              <a:gradFill>
                <a:gsLst>
                  <a:gs pos="2917">
                    <a:schemeClr val="tx1"/>
                  </a:gs>
                  <a:gs pos="30000">
                    <a:schemeClr val="tx1"/>
                  </a:gs>
                </a:gsLst>
                <a:lin ang="5400000" scaled="0"/>
              </a:gradFill>
            </a:endParaRPr>
          </a:p>
        </p:txBody>
      </p:sp>
      <p:sp>
        <p:nvSpPr>
          <p:cNvPr id="43" name="Rectangle 42"/>
          <p:cNvSpPr/>
          <p:nvPr/>
        </p:nvSpPr>
        <p:spPr bwMode="auto">
          <a:xfrm>
            <a:off x="2525675" y="3593556"/>
            <a:ext cx="1905000" cy="86007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p:txBody>
      </p:sp>
      <p:sp>
        <p:nvSpPr>
          <p:cNvPr id="44" name="TextBox 43"/>
          <p:cNvSpPr txBox="1"/>
          <p:nvPr/>
        </p:nvSpPr>
        <p:spPr>
          <a:xfrm>
            <a:off x="2600323" y="3624941"/>
            <a:ext cx="1843838" cy="1071062"/>
          </a:xfrm>
          <a:prstGeom prst="rect">
            <a:avLst/>
          </a:prstGeom>
          <a:noFill/>
        </p:spPr>
        <p:txBody>
          <a:bodyPr wrap="none" lIns="182880" tIns="146304" rIns="182880" bIns="146304" rtlCol="0">
            <a:spAutoFit/>
          </a:bodyPr>
          <a:lstStyle/>
          <a:p>
            <a:pPr algn="ctr">
              <a:lnSpc>
                <a:spcPct val="90000"/>
              </a:lnSpc>
              <a:spcAft>
                <a:spcPts val="600"/>
              </a:spcAft>
            </a:pPr>
            <a:r>
              <a:rPr lang="en-US" b="1" dirty="0" smtClean="0">
                <a:gradFill>
                  <a:gsLst>
                    <a:gs pos="2917">
                      <a:schemeClr val="tx1"/>
                    </a:gs>
                    <a:gs pos="30000">
                      <a:schemeClr val="tx1"/>
                    </a:gs>
                  </a:gsLst>
                  <a:lin ang="5400000" scaled="0"/>
                </a:gradFill>
              </a:rPr>
              <a:t>Java/C++ </a:t>
            </a:r>
            <a:br>
              <a:rPr lang="en-US" b="1" dirty="0" smtClean="0">
                <a:gradFill>
                  <a:gsLst>
                    <a:gs pos="2917">
                      <a:schemeClr val="tx1"/>
                    </a:gs>
                    <a:gs pos="30000">
                      <a:schemeClr val="tx1"/>
                    </a:gs>
                  </a:gsLst>
                  <a:lin ang="5400000" scaled="0"/>
                </a:gradFill>
              </a:rPr>
            </a:br>
            <a:r>
              <a:rPr lang="en-US" b="1" dirty="0" smtClean="0">
                <a:gradFill>
                  <a:gsLst>
                    <a:gs pos="2917">
                      <a:schemeClr val="tx1"/>
                    </a:gs>
                    <a:gs pos="30000">
                      <a:schemeClr val="tx1"/>
                    </a:gs>
                  </a:gsLst>
                  <a:lin ang="5400000" scaled="0"/>
                </a:gradFill>
              </a:rPr>
              <a:t>JNI Wrappers</a:t>
            </a:r>
            <a:r>
              <a:rPr lang="en-US" sz="2000" b="1" dirty="0" smtClean="0">
                <a:gradFill>
                  <a:gsLst>
                    <a:gs pos="2917">
                      <a:schemeClr val="tx1"/>
                    </a:gs>
                    <a:gs pos="30000">
                      <a:schemeClr val="tx1"/>
                    </a:gs>
                  </a:gsLst>
                  <a:lin ang="5400000" scaled="0"/>
                </a:gradFill>
              </a:rPr>
              <a:t/>
            </a:r>
            <a:br>
              <a:rPr lang="en-US" sz="2000" b="1" dirty="0" smtClean="0">
                <a:gradFill>
                  <a:gsLst>
                    <a:gs pos="2917">
                      <a:schemeClr val="tx1"/>
                    </a:gs>
                    <a:gs pos="30000">
                      <a:schemeClr val="tx1"/>
                    </a:gs>
                  </a:gsLst>
                  <a:lin ang="5400000" scaled="0"/>
                </a:gradFill>
              </a:rPr>
            </a:br>
            <a:endParaRPr lang="en-US" sz="2000" b="1" dirty="0" smtClean="0">
              <a:gradFill>
                <a:gsLst>
                  <a:gs pos="2917">
                    <a:schemeClr val="tx1"/>
                  </a:gs>
                  <a:gs pos="30000">
                    <a:schemeClr val="tx1"/>
                  </a:gs>
                </a:gsLst>
                <a:lin ang="5400000" scaled="0"/>
              </a:gradFill>
            </a:endParaRPr>
          </a:p>
        </p:txBody>
      </p:sp>
      <p:sp>
        <p:nvSpPr>
          <p:cNvPr id="50" name="Rectangle 49"/>
          <p:cNvSpPr/>
          <p:nvPr/>
        </p:nvSpPr>
        <p:spPr bwMode="auto">
          <a:xfrm>
            <a:off x="4857002" y="3586488"/>
            <a:ext cx="1905000" cy="86007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p:txBody>
      </p:sp>
      <p:sp>
        <p:nvSpPr>
          <p:cNvPr id="49" name="TextBox 48"/>
          <p:cNvSpPr txBox="1"/>
          <p:nvPr/>
        </p:nvSpPr>
        <p:spPr>
          <a:xfrm>
            <a:off x="4818136" y="3704930"/>
            <a:ext cx="1909818" cy="544765"/>
          </a:xfrm>
          <a:prstGeom prst="rect">
            <a:avLst/>
          </a:prstGeom>
          <a:noFill/>
        </p:spPr>
        <p:txBody>
          <a:bodyPr wrap="none" lIns="182880" tIns="146304" rIns="182880" bIns="146304" rtlCol="0">
            <a:spAutoFit/>
          </a:bodyPr>
          <a:lstStyle/>
          <a:p>
            <a:pPr algn="ctr">
              <a:lnSpc>
                <a:spcPct val="90000"/>
              </a:lnSpc>
              <a:spcAft>
                <a:spcPts val="600"/>
              </a:spcAft>
            </a:pPr>
            <a:r>
              <a:rPr lang="en-US" b="1" dirty="0" smtClean="0">
                <a:gradFill>
                  <a:gsLst>
                    <a:gs pos="2917">
                      <a:schemeClr val="tx1"/>
                    </a:gs>
                    <a:gs pos="30000">
                      <a:schemeClr val="tx1"/>
                    </a:gs>
                  </a:gsLst>
                  <a:lin ang="5400000" scaled="0"/>
                </a:gradFill>
              </a:rPr>
              <a:t>ObjC Wrapper</a:t>
            </a:r>
          </a:p>
        </p:txBody>
      </p:sp>
      <p:sp>
        <p:nvSpPr>
          <p:cNvPr id="51" name="Rectangle 50"/>
          <p:cNvSpPr/>
          <p:nvPr/>
        </p:nvSpPr>
        <p:spPr bwMode="auto">
          <a:xfrm>
            <a:off x="2500933" y="2610024"/>
            <a:ext cx="1905000" cy="86007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p:txBody>
      </p:sp>
      <p:sp>
        <p:nvSpPr>
          <p:cNvPr id="52" name="TextBox 51"/>
          <p:cNvSpPr txBox="1"/>
          <p:nvPr/>
        </p:nvSpPr>
        <p:spPr>
          <a:xfrm>
            <a:off x="2949528" y="2607972"/>
            <a:ext cx="984885" cy="849463"/>
          </a:xfrm>
          <a:prstGeom prst="rect">
            <a:avLst/>
          </a:prstGeom>
          <a:noFill/>
        </p:spPr>
        <p:txBody>
          <a:bodyPr wrap="none" lIns="182880" tIns="146304" rIns="182880" bIns="146304" rtlCol="0">
            <a:spAutoFit/>
          </a:bodyPr>
          <a:lstStyle/>
          <a:p>
            <a:pPr>
              <a:lnSpc>
                <a:spcPct val="90000"/>
              </a:lnSpc>
              <a:spcAft>
                <a:spcPts val="600"/>
              </a:spcAft>
            </a:pPr>
            <a:r>
              <a:rPr lang="en-US" sz="2000" b="1" dirty="0" smtClean="0">
                <a:gradFill>
                  <a:gsLst>
                    <a:gs pos="2917">
                      <a:schemeClr val="tx1"/>
                    </a:gs>
                    <a:gs pos="30000">
                      <a:schemeClr val="tx1"/>
                    </a:gs>
                  </a:gsLst>
                  <a:lin ang="5400000" scaled="0"/>
                </a:gradFill>
              </a:rPr>
              <a:t> XML</a:t>
            </a:r>
            <a:br>
              <a:rPr lang="en-US" sz="2000" b="1" dirty="0" smtClean="0">
                <a:gradFill>
                  <a:gsLst>
                    <a:gs pos="2917">
                      <a:schemeClr val="tx1"/>
                    </a:gs>
                    <a:gs pos="30000">
                      <a:schemeClr val="tx1"/>
                    </a:gs>
                  </a:gsLst>
                  <a:lin ang="5400000" scaled="0"/>
                </a:gradFill>
              </a:rPr>
            </a:br>
            <a:endParaRPr lang="en-US" sz="2000" b="1" dirty="0" smtClean="0">
              <a:gradFill>
                <a:gsLst>
                  <a:gs pos="2917">
                    <a:schemeClr val="tx1"/>
                  </a:gs>
                  <a:gs pos="30000">
                    <a:schemeClr val="tx1"/>
                  </a:gs>
                </a:gsLst>
                <a:lin ang="5400000" scaled="0"/>
              </a:gradFill>
            </a:endParaRPr>
          </a:p>
        </p:txBody>
      </p:sp>
      <p:cxnSp>
        <p:nvCxnSpPr>
          <p:cNvPr id="53" name="Straight Connector 52"/>
          <p:cNvCxnSpPr/>
          <p:nvPr/>
        </p:nvCxnSpPr>
        <p:spPr bwMode="auto">
          <a:xfrm>
            <a:off x="2498816" y="3078888"/>
            <a:ext cx="1909145" cy="0"/>
          </a:xfrm>
          <a:prstGeom prst="line">
            <a:avLst/>
          </a:prstGeom>
          <a:ln>
            <a:solidFill>
              <a:schemeClr val="tx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019853" y="2987510"/>
            <a:ext cx="891911" cy="572464"/>
          </a:xfrm>
          <a:prstGeom prst="rect">
            <a:avLst/>
          </a:prstGeom>
          <a:noFill/>
        </p:spPr>
        <p:txBody>
          <a:bodyPr wrap="none" lIns="182880" tIns="146304" rIns="182880" bIns="146304" rtlCol="0">
            <a:spAutoFit/>
          </a:bodyPr>
          <a:lstStyle/>
          <a:p>
            <a:pPr>
              <a:lnSpc>
                <a:spcPct val="90000"/>
              </a:lnSpc>
              <a:spcAft>
                <a:spcPts val="600"/>
              </a:spcAft>
            </a:pPr>
            <a:r>
              <a:rPr lang="en-US" sz="2000" b="1" dirty="0" smtClean="0">
                <a:gradFill>
                  <a:gsLst>
                    <a:gs pos="2917">
                      <a:schemeClr val="tx1"/>
                    </a:gs>
                    <a:gs pos="30000">
                      <a:schemeClr val="tx1"/>
                    </a:gs>
                  </a:gsLst>
                  <a:lin ang="5400000" scaled="0"/>
                </a:gradFill>
              </a:rPr>
              <a:t>Java</a:t>
            </a:r>
          </a:p>
        </p:txBody>
      </p:sp>
      <p:sp>
        <p:nvSpPr>
          <p:cNvPr id="57" name="Rectangle 56"/>
          <p:cNvSpPr/>
          <p:nvPr/>
        </p:nvSpPr>
        <p:spPr bwMode="auto">
          <a:xfrm>
            <a:off x="4818731" y="2569146"/>
            <a:ext cx="1905000" cy="860075"/>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p:txBody>
      </p:sp>
      <p:sp>
        <p:nvSpPr>
          <p:cNvPr id="58" name="TextBox 57"/>
          <p:cNvSpPr txBox="1"/>
          <p:nvPr/>
        </p:nvSpPr>
        <p:spPr>
          <a:xfrm>
            <a:off x="4784822" y="2727471"/>
            <a:ext cx="1961243" cy="849463"/>
          </a:xfrm>
          <a:prstGeom prst="rect">
            <a:avLst/>
          </a:prstGeom>
          <a:noFill/>
        </p:spPr>
        <p:txBody>
          <a:bodyPr wrap="none" lIns="182880" tIns="146304" rIns="182880" bIns="146304" rtlCol="0">
            <a:spAutoFit/>
          </a:bodyPr>
          <a:lstStyle/>
          <a:p>
            <a:pPr>
              <a:lnSpc>
                <a:spcPct val="90000"/>
              </a:lnSpc>
              <a:spcAft>
                <a:spcPts val="600"/>
              </a:spcAft>
            </a:pPr>
            <a:r>
              <a:rPr lang="en-US" sz="2000" b="1" dirty="0" smtClean="0">
                <a:gradFill>
                  <a:gsLst>
                    <a:gs pos="2917">
                      <a:schemeClr val="tx1"/>
                    </a:gs>
                    <a:gs pos="30000">
                      <a:schemeClr val="tx1"/>
                    </a:gs>
                  </a:gsLst>
                  <a:lin ang="5400000" scaled="0"/>
                </a:gradFill>
              </a:rPr>
              <a:t> Cocoa Touch</a:t>
            </a:r>
            <a:br>
              <a:rPr lang="en-US" sz="2000" b="1" dirty="0" smtClean="0">
                <a:gradFill>
                  <a:gsLst>
                    <a:gs pos="2917">
                      <a:schemeClr val="tx1"/>
                    </a:gs>
                    <a:gs pos="30000">
                      <a:schemeClr val="tx1"/>
                    </a:gs>
                  </a:gsLst>
                  <a:lin ang="5400000" scaled="0"/>
                </a:gradFill>
              </a:rPr>
            </a:br>
            <a:endParaRPr lang="en-US" sz="2000" b="1" dirty="0" smtClean="0">
              <a:gradFill>
                <a:gsLst>
                  <a:gs pos="2917">
                    <a:schemeClr val="tx1"/>
                  </a:gs>
                  <a:gs pos="30000">
                    <a:schemeClr val="tx1"/>
                  </a:gs>
                </a:gsLst>
                <a:lin ang="5400000" scaled="0"/>
              </a:gradFill>
            </a:endParaRPr>
          </a:p>
        </p:txBody>
      </p:sp>
      <p:sp>
        <p:nvSpPr>
          <p:cNvPr id="59" name="Rectangle 58"/>
          <p:cNvSpPr/>
          <p:nvPr/>
        </p:nvSpPr>
        <p:spPr bwMode="auto">
          <a:xfrm>
            <a:off x="303348" y="4685982"/>
            <a:ext cx="6478096" cy="1890482"/>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r>
              <a:rPr lang="en-US" b="1" dirty="0" smtClean="0">
                <a:solidFill>
                  <a:schemeClr val="tx1">
                    <a:lumMod val="50000"/>
                  </a:schemeClr>
                </a:solidFill>
                <a:ea typeface="Segoe UI" pitchFamily="34" charset="0"/>
                <a:cs typeface="Segoe UI" pitchFamily="34" charset="0"/>
              </a:rPr>
              <a:t/>
            </a:r>
            <a:br>
              <a:rPr lang="en-US" b="1" dirty="0" smtClean="0">
                <a:solidFill>
                  <a:schemeClr val="tx1">
                    <a:lumMod val="50000"/>
                  </a:schemeClr>
                </a:solidFill>
                <a:ea typeface="Segoe UI" pitchFamily="34" charset="0"/>
                <a:cs typeface="Segoe UI" pitchFamily="34" charset="0"/>
              </a:rPr>
            </a:br>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a:p>
            <a:pPr algn="ctr" defTabSz="932406"/>
            <a:endParaRPr lang="en-US" b="1" dirty="0" smtClean="0">
              <a:solidFill>
                <a:schemeClr val="tx1">
                  <a:lumMod val="50000"/>
                </a:schemeClr>
              </a:solidFill>
              <a:ea typeface="Segoe UI" pitchFamily="34" charset="0"/>
              <a:cs typeface="Segoe UI" pitchFamily="34" charset="0"/>
            </a:endParaRPr>
          </a:p>
          <a:p>
            <a:pPr algn="ctr" defTabSz="932406"/>
            <a:endParaRPr lang="en-US" b="1" dirty="0">
              <a:solidFill>
                <a:schemeClr val="tx1">
                  <a:lumMod val="50000"/>
                </a:schemeClr>
              </a:solidFill>
              <a:ea typeface="Segoe UI" pitchFamily="34" charset="0"/>
              <a:cs typeface="Segoe UI" pitchFamily="34" charset="0"/>
            </a:endParaRPr>
          </a:p>
        </p:txBody>
      </p:sp>
      <p:sp>
        <p:nvSpPr>
          <p:cNvPr id="10" name="TextBox 9"/>
          <p:cNvSpPr txBox="1"/>
          <p:nvPr/>
        </p:nvSpPr>
        <p:spPr>
          <a:xfrm>
            <a:off x="1444007" y="5294149"/>
            <a:ext cx="4403065" cy="738664"/>
          </a:xfrm>
          <a:prstGeom prst="rect">
            <a:avLst/>
          </a:prstGeom>
          <a:noFill/>
        </p:spPr>
        <p:txBody>
          <a:bodyPr wrap="none" lIns="182880" tIns="146304" rIns="182880" bIns="146304" rtlCol="0">
            <a:spAutoFit/>
          </a:bodyPr>
          <a:lstStyle/>
          <a:p>
            <a:pPr>
              <a:lnSpc>
                <a:spcPct val="90000"/>
              </a:lnSpc>
              <a:spcAft>
                <a:spcPts val="600"/>
              </a:spcAft>
            </a:pPr>
            <a:r>
              <a:rPr lang="en-US" sz="3200" b="1" dirty="0" smtClean="0">
                <a:gradFill>
                  <a:gsLst>
                    <a:gs pos="2917">
                      <a:schemeClr val="tx1"/>
                    </a:gs>
                    <a:gs pos="30000">
                      <a:schemeClr val="tx1"/>
                    </a:gs>
                  </a:gsLst>
                  <a:lin ang="5400000" scaled="0"/>
                </a:gradFill>
              </a:rPr>
              <a:t>Shared C++ Backend</a:t>
            </a:r>
          </a:p>
        </p:txBody>
      </p:sp>
      <p:pic>
        <p:nvPicPr>
          <p:cNvPr id="5" name="Picture 4"/>
          <p:cNvPicPr>
            <a:picLocks noChangeAspect="1"/>
          </p:cNvPicPr>
          <p:nvPr/>
        </p:nvPicPr>
        <p:blipFill>
          <a:blip r:embed="rId8"/>
          <a:stretch>
            <a:fillRect/>
          </a:stretch>
        </p:blipFill>
        <p:spPr>
          <a:xfrm>
            <a:off x="7309321" y="4596548"/>
            <a:ext cx="1902418" cy="806581"/>
          </a:xfrm>
          <a:prstGeom prst="rect">
            <a:avLst/>
          </a:prstGeom>
        </p:spPr>
      </p:pic>
      <p:sp>
        <p:nvSpPr>
          <p:cNvPr id="39" name="Rectangle 38"/>
          <p:cNvSpPr/>
          <p:nvPr/>
        </p:nvSpPr>
        <p:spPr bwMode="auto">
          <a:xfrm>
            <a:off x="7282480" y="3418609"/>
            <a:ext cx="4800600" cy="763693"/>
          </a:xfrm>
          <a:prstGeom prst="rect">
            <a:avLst/>
          </a:prstGeom>
          <a:noFill/>
          <a:ln w="19050">
            <a:solidFill>
              <a:srgbClr val="E3008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solidFill>
                <a:srgbClr val="FF0000"/>
              </a:solidFill>
              <a:ea typeface="Segoe UI" pitchFamily="34" charset="0"/>
              <a:cs typeface="Segoe UI" pitchFamily="34" charset="0"/>
            </a:endParaRPr>
          </a:p>
        </p:txBody>
      </p:sp>
      <p:sp>
        <p:nvSpPr>
          <p:cNvPr id="2" name="Rectangle 1"/>
          <p:cNvSpPr/>
          <p:nvPr/>
        </p:nvSpPr>
        <p:spPr bwMode="auto">
          <a:xfrm>
            <a:off x="317586" y="4669452"/>
            <a:ext cx="6463857" cy="1919317"/>
          </a:xfrm>
          <a:prstGeom prst="rect">
            <a:avLst/>
          </a:prstGeom>
          <a:noFill/>
          <a:ln w="19050">
            <a:solidFill>
              <a:srgbClr val="E3008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solidFill>
                <a:srgbClr val="FF0000"/>
              </a:solidFill>
              <a:ea typeface="Segoe UI" pitchFamily="34" charset="0"/>
              <a:cs typeface="Segoe UI" pitchFamily="34" charset="0"/>
            </a:endParaRPr>
          </a:p>
        </p:txBody>
      </p:sp>
      <p:sp>
        <p:nvSpPr>
          <p:cNvPr id="6" name="TextBox 5"/>
          <p:cNvSpPr txBox="1"/>
          <p:nvPr/>
        </p:nvSpPr>
        <p:spPr>
          <a:xfrm>
            <a:off x="9438470" y="5573977"/>
            <a:ext cx="1859548" cy="683264"/>
          </a:xfrm>
          <a:prstGeom prst="rect">
            <a:avLst/>
          </a:prstGeom>
          <a:noFill/>
        </p:spPr>
        <p:txBody>
          <a:bodyPr wrap="none" lIns="182880" tIns="146304" rIns="182880" bIns="146304" rtlCol="0">
            <a:spAutoFit/>
          </a:bodyPr>
          <a:lstStyle/>
          <a:p>
            <a:pPr>
              <a:lnSpc>
                <a:spcPct val="90000"/>
              </a:lnSpc>
              <a:spcAft>
                <a:spcPts val="600"/>
              </a:spcAft>
            </a:pPr>
            <a:r>
              <a:rPr lang="en-US" sz="2800" b="1" dirty="0" smtClean="0">
                <a:gradFill>
                  <a:gsLst>
                    <a:gs pos="2917">
                      <a:schemeClr val="tx1"/>
                    </a:gs>
                    <a:gs pos="30000">
                      <a:schemeClr val="tx1"/>
                    </a:gs>
                  </a:gsLst>
                  <a:lin ang="5400000" scaled="0"/>
                </a:gradFill>
                <a:hlinkClick r:id="rId9"/>
              </a:rPr>
              <a:t>DropBox</a:t>
            </a:r>
            <a:endParaRPr lang="en-US" sz="2800" b="1"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81489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989475B9-DB6C-4EAF-8622-952BB3581377}" vid="{3DC98DF2-15D7-439F-8B72-0561DF431F48}"/>
    </a:ext>
  </a:extLst>
</a:theme>
</file>

<file path=ppt/theme/theme2.xml><?xml version="1.0" encoding="utf-8"?>
<a:theme xmlns:a="http://schemas.openxmlformats.org/drawingml/2006/main" name="1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2.potx" id="{AE6B0D47-3488-4D7E-AEFE-4DBC34C239F2}" vid="{FE055DFB-2179-4F25-980C-29B98161779E}"/>
    </a:ext>
  </a:extLst>
</a:theme>
</file>

<file path=ppt/theme/theme3.xml><?xml version="1.0" encoding="utf-8"?>
<a:theme xmlns:a="http://schemas.openxmlformats.org/drawingml/2006/main" name="1_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2.potx" id="{AE6B0D47-3488-4D7E-AEFE-4DBC34C239F2}" vid="{12DBCE19-2481-4EE3-B293-DD92042CB30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2015-04-29T00:00:00-07:00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 Ankit Asthana</External_x0020_Speaker>
    <Session_x0020_Code xmlns="12a172fe-0250-434a-85cf-03b10810c5e5"> 3-714</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infopath/2007/PartnerControls"/>
    <ds:schemaRef ds:uri="http://schemas.microsoft.com/sharepoint/v3"/>
    <ds:schemaRef ds:uri="http://schemas.openxmlformats.org/package/2006/metadata/core-properties"/>
    <ds:schemaRef ds:uri="http://schemas.microsoft.com/office/2006/documentManagement/types"/>
    <ds:schemaRef ds:uri="http://purl.org/dc/terms/"/>
    <ds:schemaRef ds:uri="http://purl.org/dc/elements/1.1/"/>
    <ds:schemaRef ds:uri="12a172fe-0250-434a-85cf-03b10810c5e5"/>
    <ds:schemaRef ds:uri="230e9df3-be65-4c73-a93b-d1236ebd677e"/>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Build_2015_Template</Template>
  <TotalTime>10805</TotalTime>
  <Words>1121</Words>
  <Application>Microsoft Office PowerPoint</Application>
  <PresentationFormat>Custom</PresentationFormat>
  <Paragraphs>497</Paragraphs>
  <Slides>20</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ＭＳ Ｐゴシック</vt:lpstr>
      <vt:lpstr>Arial</vt:lpstr>
      <vt:lpstr>Avenir LT Pro 45 Book</vt:lpstr>
      <vt:lpstr>Consolas</vt:lpstr>
      <vt:lpstr>Segoe UI</vt:lpstr>
      <vt:lpstr>Segoe UI Light</vt:lpstr>
      <vt:lpstr>Wingdings</vt:lpstr>
      <vt:lpstr>5-30629_Build_Template_WHITE</vt:lpstr>
      <vt:lpstr>1_5-30629_Build_Template_WHITE</vt:lpstr>
      <vt:lpstr>1_5-30629_Build_Template_DARK BLUE</vt:lpstr>
      <vt:lpstr>PowerPoint Presentation</vt:lpstr>
      <vt:lpstr>Building Cross-Platform Mobile Apps in C++ with Visual Studio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Cross-Platform Mobile Apps in C++ with Visual Studio 2015</dc:title>
  <dc:subject>Build 2015</dc:subject>
  <dc:creator>Ankit Asthana</dc:creator>
  <cp:keywords>Build 2015</cp:keywords>
  <dc:description>Template: Mitchell Derrey, Silver Fox Productions
Formatting: 
Audience Type:</dc:description>
  <cp:lastModifiedBy>Kate Kuzel (Silver Fox)</cp:lastModifiedBy>
  <cp:revision>132</cp:revision>
  <dcterms:created xsi:type="dcterms:W3CDTF">2015-04-10T23:02:08Z</dcterms:created>
  <dcterms:modified xsi:type="dcterms:W3CDTF">2015-04-29T23:31:59Z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