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308" r:id="rId5"/>
    <p:sldMasterId id="2147484326" r:id="rId6"/>
  </p:sldMasterIdLst>
  <p:notesMasterIdLst>
    <p:notesMasterId r:id="rId25"/>
  </p:notesMasterIdLst>
  <p:handoutMasterIdLst>
    <p:handoutMasterId r:id="rId26"/>
  </p:handoutMasterIdLst>
  <p:sldIdLst>
    <p:sldId id="256" r:id="rId7"/>
    <p:sldId id="308" r:id="rId8"/>
    <p:sldId id="309" r:id="rId9"/>
    <p:sldId id="310" r:id="rId10"/>
    <p:sldId id="311" r:id="rId11"/>
    <p:sldId id="312" r:id="rId12"/>
    <p:sldId id="313" r:id="rId13"/>
    <p:sldId id="316" r:id="rId14"/>
    <p:sldId id="314" r:id="rId15"/>
    <p:sldId id="315" r:id="rId16"/>
    <p:sldId id="317" r:id="rId17"/>
    <p:sldId id="318" r:id="rId18"/>
    <p:sldId id="319" r:id="rId19"/>
    <p:sldId id="320" r:id="rId20"/>
    <p:sldId id="321" r:id="rId21"/>
    <p:sldId id="322" r:id="rId22"/>
    <p:sldId id="323" r:id="rId23"/>
    <p:sldId id="299" r:id="rId24"/>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256"/>
            <p14:sldId id="308"/>
            <p14:sldId id="309"/>
            <p14:sldId id="310"/>
            <p14:sldId id="311"/>
            <p14:sldId id="312"/>
            <p14:sldId id="313"/>
            <p14:sldId id="316"/>
            <p14:sldId id="314"/>
            <p14:sldId id="315"/>
            <p14:sldId id="317"/>
            <p14:sldId id="318"/>
            <p14:sldId id="319"/>
            <p14:sldId id="320"/>
            <p14:sldId id="321"/>
            <p14:sldId id="322"/>
            <p14:sldId id="323"/>
            <p14:sldId id="299"/>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8F"/>
    <a:srgbClr val="00176B"/>
    <a:srgbClr val="E3008C"/>
    <a:srgbClr val="FFB900"/>
    <a:srgbClr val="107C10"/>
    <a:srgbClr val="FFFFFF"/>
    <a:srgbClr val="232832"/>
    <a:srgbClr val="525252"/>
    <a:srgbClr val="00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96" autoAdjust="0"/>
    <p:restoredTop sz="96323" autoAdjust="0"/>
  </p:normalViewPr>
  <p:slideViewPr>
    <p:cSldViewPr>
      <p:cViewPr varScale="1">
        <p:scale>
          <a:sx n="130" d="100"/>
          <a:sy n="130" d="100"/>
        </p:scale>
        <p:origin x="198" y="120"/>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Reasons</a:t>
            </a:r>
            <a:r>
              <a:rPr lang="en-US" baseline="0" dirty="0" smtClean="0"/>
              <a:t> for bad reviews</a:t>
            </a:r>
            <a:endParaRPr lang="en-US" dirty="0"/>
          </a:p>
        </c:rich>
      </c:tx>
      <c:layout>
        <c:manualLayout>
          <c:xMode val="edge"/>
          <c:yMode val="edge"/>
          <c:x val="0.29865570458810026"/>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Pt>
            <c:idx val="0"/>
            <c:invertIfNegative val="0"/>
            <c:bubble3D val="0"/>
            <c:spPr>
              <a:solidFill>
                <a:schemeClr val="accent6"/>
              </a:solidFill>
              <a:ln>
                <a:noFill/>
              </a:ln>
              <a:effectLst/>
            </c:spPr>
          </c:dPt>
          <c:dPt>
            <c:idx val="1"/>
            <c:invertIfNegative val="0"/>
            <c:bubble3D val="0"/>
            <c:spPr>
              <a:solidFill>
                <a:schemeClr val="accent6"/>
              </a:solidFill>
              <a:ln>
                <a:noFill/>
              </a:ln>
              <a:effectLst/>
            </c:spPr>
          </c:dPt>
          <c:dPt>
            <c:idx val="2"/>
            <c:invertIfNegative val="0"/>
            <c:bubble3D val="0"/>
            <c:spPr>
              <a:solidFill>
                <a:schemeClr val="accent6"/>
              </a:solidFill>
              <a:ln>
                <a:noFill/>
              </a:ln>
              <a:effectLst/>
            </c:spPr>
          </c:dPt>
          <c:dPt>
            <c:idx val="3"/>
            <c:invertIfNegative val="0"/>
            <c:bubble3D val="0"/>
            <c:spPr>
              <a:solidFill>
                <a:schemeClr val="accent6"/>
              </a:solidFill>
              <a:ln>
                <a:noFill/>
              </a:ln>
              <a:effectLst/>
            </c:spPr>
          </c:dPt>
          <c:cat>
            <c:strRef>
              <c:f>Sheet1!$A$2:$A$5</c:f>
              <c:strCache>
                <c:ptCount val="4"/>
                <c:pt idx="0">
                  <c:v>App Freezes</c:v>
                </c:pt>
                <c:pt idx="1">
                  <c:v>Crashes</c:v>
                </c:pt>
                <c:pt idx="2">
                  <c:v>Slow Responsiveness</c:v>
                </c:pt>
                <c:pt idx="3">
                  <c:v>Heavy Battery Usage</c:v>
                </c:pt>
              </c:strCache>
            </c:strRef>
          </c:cat>
          <c:val>
            <c:numRef>
              <c:f>Sheet1!$B$2:$B$5</c:f>
              <c:numCache>
                <c:formatCode>0%</c:formatCode>
                <c:ptCount val="4"/>
                <c:pt idx="0">
                  <c:v>0.76</c:v>
                </c:pt>
                <c:pt idx="1">
                  <c:v>0.71</c:v>
                </c:pt>
                <c:pt idx="2">
                  <c:v>0.59</c:v>
                </c:pt>
                <c:pt idx="3">
                  <c:v>0.53</c:v>
                </c:pt>
              </c:numCache>
            </c:numRef>
          </c:val>
        </c:ser>
        <c:dLbls>
          <c:showLegendKey val="0"/>
          <c:showVal val="0"/>
          <c:showCatName val="0"/>
          <c:showSerName val="0"/>
          <c:showPercent val="0"/>
          <c:showBubbleSize val="0"/>
        </c:dLbls>
        <c:gapWidth val="150"/>
        <c:axId val="-1689422992"/>
        <c:axId val="-1689426800"/>
      </c:barChart>
      <c:catAx>
        <c:axId val="-1689422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89426800"/>
        <c:crosses val="autoZero"/>
        <c:auto val="1"/>
        <c:lblAlgn val="ctr"/>
        <c:lblOffset val="100"/>
        <c:noMultiLvlLbl val="0"/>
      </c:catAx>
      <c:valAx>
        <c:axId val="-1689426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89422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4/30/2015 5:05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4/30/2015 5:05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4/30/2015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4/30/2015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3832963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4/30/2015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770208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4/30/2015 5:05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40368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4/30/2015 5:05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81806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4/30/2015 5:05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176787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4/30/2015 5:05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70617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4/30/2015 5:05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407422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4/30/2015 5:05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670750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7025321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4148325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91667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293084077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117912876"/>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780405520"/>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9400009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08099621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80830292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6393111"/>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017032"/>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226129268"/>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47675387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47976653"/>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73265806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86148715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4143493155"/>
      </p:ext>
    </p:extLst>
  </p:cSld>
  <p:clrMapOvr>
    <a:masterClrMapping/>
  </p:clrMapOvr>
  <p:extLst>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711231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420467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5300414"/>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3642902139"/>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936105615"/>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218395313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84905144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3434265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45024128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40831825"/>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6680174"/>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0672490"/>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8436240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1.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9"/>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161833992"/>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 id="2147484324" r:id="rId16"/>
    <p:sldLayoutId id="2147484325" r:id="rId17"/>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5"/>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370594389"/>
      </p:ext>
    </p:extLst>
  </p:cSld>
  <p:clrMap bg1="dk1" tx1="lt1" bg2="dk2" tx2="lt2" accent1="accent1" accent2="accent2" accent3="accent3" accent4="accent4" accent5="accent5" accent6="accent6" hlink="hlink" folHlink="folHlink"/>
  <p:sldLayoutIdLst>
    <p:sldLayoutId id="2147484327" r:id="rId1"/>
    <p:sldLayoutId id="2147484328" r:id="rId2"/>
    <p:sldLayoutId id="2147484329" r:id="rId3"/>
    <p:sldLayoutId id="2147484330" r:id="rId4"/>
    <p:sldLayoutId id="2147484331" r:id="rId5"/>
    <p:sldLayoutId id="2147484332" r:id="rId6"/>
    <p:sldLayoutId id="2147484333" r:id="rId7"/>
    <p:sldLayoutId id="2147484334" r:id="rId8"/>
    <p:sldLayoutId id="2147484335" r:id="rId9"/>
    <p:sldLayoutId id="2147484336" r:id="rId10"/>
    <p:sldLayoutId id="2147484337" r:id="rId11"/>
    <p:sldLayoutId id="2147484338" r:id="rId12"/>
    <p:sldLayoutId id="2147484339"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hyperlink" Target="http://www.microsoft.com/en-us/download/details.aspx?id=46874" TargetMode="Externa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hyperlink" Target="http://aka.ms/diagnosticsblog" TargetMode="External"/><Relationship Id="rId2" Type="http://schemas.openxmlformats.org/officeDocument/2006/relationships/notesSlide" Target="../notesSlides/notesSlide9.xml"/><Relationship Id="rId1" Type="http://schemas.openxmlformats.org/officeDocument/2006/relationships/slideLayout" Target="../slideLayouts/slideLayout36.xml"/><Relationship Id="rId5" Type="http://schemas.openxmlformats.org/officeDocument/2006/relationships/image" Target="../media/image11.png"/><Relationship Id="rId4" Type="http://schemas.openxmlformats.org/officeDocument/2006/relationships/hyperlink" Target="http://visualstudio.uservoice.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3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27037" y="1295068"/>
            <a:ext cx="11887200" cy="2208213"/>
          </a:xfrm>
        </p:spPr>
        <p:txBody>
          <a:bodyPr/>
          <a:lstStyle/>
          <a:p>
            <a:r>
              <a:rPr lang="en-US" dirty="0" smtClean="0"/>
              <a:t>Compare memory consumption over time</a:t>
            </a:r>
          </a:p>
          <a:p>
            <a:pPr lvl="1"/>
            <a:r>
              <a:rPr lang="en-US" dirty="0" smtClean="0"/>
              <a:t>Provides sizes and count for each type</a:t>
            </a:r>
          </a:p>
          <a:p>
            <a:pPr lvl="1"/>
            <a:r>
              <a:rPr lang="en-US" dirty="0" smtClean="0"/>
              <a:t>Filters out objects </a:t>
            </a:r>
            <a:r>
              <a:rPr lang="en-US" dirty="0"/>
              <a:t>marked for garbage </a:t>
            </a:r>
            <a:r>
              <a:rPr lang="en-US" dirty="0" smtClean="0"/>
              <a:t>collection (.NET)</a:t>
            </a:r>
            <a:endParaRPr lang="en-US" dirty="0"/>
          </a:p>
          <a:p>
            <a:r>
              <a:rPr lang="en-US" dirty="0" smtClean="0"/>
              <a:t>Works for both C++ and .NET apps</a:t>
            </a:r>
          </a:p>
          <a:p>
            <a:endParaRPr lang="en-US" dirty="0"/>
          </a:p>
          <a:p>
            <a:endParaRPr lang="en-US" dirty="0" smtClean="0"/>
          </a:p>
          <a:p>
            <a:endParaRPr lang="en-US" dirty="0" smtClean="0"/>
          </a:p>
        </p:txBody>
      </p:sp>
      <p:sp>
        <p:nvSpPr>
          <p:cNvPr id="6" name="Title 5"/>
          <p:cNvSpPr>
            <a:spLocks noGrp="1"/>
          </p:cNvSpPr>
          <p:nvPr>
            <p:ph type="title"/>
          </p:nvPr>
        </p:nvSpPr>
        <p:spPr/>
        <p:txBody>
          <a:bodyPr/>
          <a:lstStyle/>
          <a:p>
            <a:r>
              <a:rPr lang="en-US" dirty="0" smtClean="0"/>
              <a:t>Memory tool</a:t>
            </a:r>
            <a:endParaRPr lang="en-US" dirty="0"/>
          </a:p>
        </p:txBody>
      </p:sp>
      <p:pic>
        <p:nvPicPr>
          <p:cNvPr id="5" name="Picture 4"/>
          <p:cNvPicPr>
            <a:picLocks noChangeAspect="1"/>
          </p:cNvPicPr>
          <p:nvPr/>
        </p:nvPicPr>
        <p:blipFill>
          <a:blip r:embed="rId3"/>
          <a:stretch>
            <a:fillRect/>
          </a:stretch>
        </p:blipFill>
        <p:spPr>
          <a:xfrm>
            <a:off x="960437" y="3581334"/>
            <a:ext cx="9144000" cy="3148168"/>
          </a:xfrm>
          <a:prstGeom prst="rect">
            <a:avLst/>
          </a:prstGeom>
        </p:spPr>
      </p:pic>
    </p:spTree>
    <p:extLst>
      <p:ext uri="{BB962C8B-B14F-4D97-AF65-F5344CB8AC3E}">
        <p14:creationId xmlns:p14="http://schemas.microsoft.com/office/powerpoint/2010/main" val="6563740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7">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0" presetClass="entr" presetSubtype="0" fill="hold" nodeType="after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4541837" y="3040063"/>
            <a:ext cx="7772399" cy="914400"/>
          </a:xfrm>
        </p:spPr>
        <p:txBody>
          <a:bodyPr/>
          <a:lstStyle/>
          <a:p>
            <a:r>
              <a:rPr lang="en-US" dirty="0" smtClean="0">
                <a:solidFill>
                  <a:schemeClr val="tx1"/>
                </a:solidFill>
              </a:rPr>
              <a:t>Diagnostic Tools </a:t>
            </a:r>
            <a:r>
              <a:rPr lang="en-US" dirty="0">
                <a:solidFill>
                  <a:schemeClr val="tx1"/>
                </a:solidFill>
              </a:rPr>
              <a:t>W</a:t>
            </a:r>
            <a:r>
              <a:rPr lang="en-US" dirty="0" smtClean="0">
                <a:solidFill>
                  <a:schemeClr val="tx1"/>
                </a:solidFill>
              </a:rPr>
              <a:t>ithout Debugging</a:t>
            </a:r>
          </a:p>
          <a:p>
            <a:r>
              <a:rPr lang="en-US" dirty="0" smtClean="0">
                <a:solidFill>
                  <a:schemeClr val="tx1"/>
                </a:solidFill>
              </a:rPr>
              <a:t>Timeline Tool</a:t>
            </a:r>
            <a:endParaRPr lang="en-US" dirty="0">
              <a:solidFill>
                <a:schemeClr val="tx1"/>
              </a:solidFill>
            </a:endParaRPr>
          </a:p>
        </p:txBody>
      </p:sp>
      <p:sp>
        <p:nvSpPr>
          <p:cNvPr id="3" name="Title 2"/>
          <p:cNvSpPr>
            <a:spLocks noGrp="1"/>
          </p:cNvSpPr>
          <p:nvPr>
            <p:ph type="ctrTitle"/>
          </p:nvPr>
        </p:nvSpPr>
        <p:spPr/>
        <p:txBody>
          <a:bodyPr/>
          <a:lstStyle/>
          <a:p>
            <a:r>
              <a:rPr lang="en-US" dirty="0" smtClean="0"/>
              <a:t>DEMO</a:t>
            </a:r>
            <a:endParaRPr lang="en-US" sz="4400" dirty="0"/>
          </a:p>
        </p:txBody>
      </p:sp>
    </p:spTree>
    <p:extLst>
      <p:ext uri="{BB962C8B-B14F-4D97-AF65-F5344CB8AC3E}">
        <p14:creationId xmlns:p14="http://schemas.microsoft.com/office/powerpoint/2010/main" val="63838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38712" y="1363662"/>
            <a:ext cx="11887200" cy="2228302"/>
          </a:xfrm>
        </p:spPr>
        <p:txBody>
          <a:bodyPr/>
          <a:lstStyle/>
          <a:p>
            <a:r>
              <a:rPr lang="en-US" dirty="0" smtClean="0"/>
              <a:t>Identify </a:t>
            </a:r>
            <a:r>
              <a:rPr lang="en-US" dirty="0"/>
              <a:t>app </a:t>
            </a:r>
            <a:r>
              <a:rPr lang="en-US" dirty="0" smtClean="0"/>
              <a:t>performance issues due to</a:t>
            </a:r>
            <a:endParaRPr lang="en-US" dirty="0"/>
          </a:p>
          <a:p>
            <a:pPr lvl="1"/>
            <a:r>
              <a:rPr lang="en-US" dirty="0" smtClean="0"/>
              <a:t>Parsing &amp; Layout</a:t>
            </a:r>
            <a:endParaRPr lang="en-US" dirty="0"/>
          </a:p>
          <a:p>
            <a:pPr lvl="1"/>
            <a:r>
              <a:rPr lang="en-US" dirty="0"/>
              <a:t>Application </a:t>
            </a:r>
            <a:r>
              <a:rPr lang="en-US" dirty="0" smtClean="0"/>
              <a:t>code or other runtime </a:t>
            </a:r>
            <a:r>
              <a:rPr lang="en-US" dirty="0"/>
              <a:t>CPU </a:t>
            </a:r>
            <a:r>
              <a:rPr lang="en-US" dirty="0" smtClean="0"/>
              <a:t>consumption</a:t>
            </a:r>
          </a:p>
          <a:p>
            <a:r>
              <a:rPr lang="en-US" dirty="0" smtClean="0"/>
              <a:t>Monitor FPS throughput </a:t>
            </a:r>
          </a:p>
        </p:txBody>
      </p:sp>
      <p:sp>
        <p:nvSpPr>
          <p:cNvPr id="6" name="Title 5"/>
          <p:cNvSpPr>
            <a:spLocks noGrp="1"/>
          </p:cNvSpPr>
          <p:nvPr>
            <p:ph type="title"/>
          </p:nvPr>
        </p:nvSpPr>
        <p:spPr/>
        <p:txBody>
          <a:bodyPr/>
          <a:lstStyle/>
          <a:p>
            <a:r>
              <a:rPr lang="en-US" dirty="0" smtClean="0"/>
              <a:t>Timeline tool</a:t>
            </a:r>
            <a:endParaRPr lang="en-US" dirty="0"/>
          </a:p>
        </p:txBody>
      </p:sp>
      <p:pic>
        <p:nvPicPr>
          <p:cNvPr id="5" name="Picture 4"/>
          <p:cNvPicPr>
            <a:picLocks noChangeAspect="1"/>
          </p:cNvPicPr>
          <p:nvPr/>
        </p:nvPicPr>
        <p:blipFill>
          <a:blip r:embed="rId3"/>
          <a:stretch>
            <a:fillRect/>
          </a:stretch>
        </p:blipFill>
        <p:spPr>
          <a:xfrm>
            <a:off x="960437" y="3718241"/>
            <a:ext cx="9601200" cy="2961920"/>
          </a:xfrm>
          <a:prstGeom prst="rect">
            <a:avLst/>
          </a:prstGeom>
        </p:spPr>
      </p:pic>
    </p:spTree>
    <p:extLst>
      <p:ext uri="{BB962C8B-B14F-4D97-AF65-F5344CB8AC3E}">
        <p14:creationId xmlns:p14="http://schemas.microsoft.com/office/powerpoint/2010/main" val="39949038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7">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0" presetClass="entr" presetSubtype="0" fill="hold" nodeType="after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sz="4000" dirty="0" smtClean="0">
                <a:solidFill>
                  <a:schemeClr val="tx1"/>
                </a:solidFill>
              </a:rPr>
              <a:t>CPU Tool</a:t>
            </a:r>
            <a:endParaRPr lang="en-US" sz="4000" dirty="0">
              <a:solidFill>
                <a:schemeClr val="tx1"/>
              </a:solidFill>
            </a:endParaRPr>
          </a:p>
        </p:txBody>
      </p:sp>
      <p:sp>
        <p:nvSpPr>
          <p:cNvPr id="3" name="Title 2"/>
          <p:cNvSpPr>
            <a:spLocks noGrp="1"/>
          </p:cNvSpPr>
          <p:nvPr>
            <p:ph type="ctrTitle"/>
          </p:nvPr>
        </p:nvSpPr>
        <p:spPr/>
        <p:txBody>
          <a:bodyPr/>
          <a:lstStyle/>
          <a:p>
            <a:r>
              <a:rPr lang="en-US" dirty="0" smtClean="0"/>
              <a:t>DEMO</a:t>
            </a:r>
            <a:endParaRPr lang="en-US" sz="4400" dirty="0"/>
          </a:p>
        </p:txBody>
      </p:sp>
    </p:spTree>
    <p:extLst>
      <p:ext uri="{BB962C8B-B14F-4D97-AF65-F5344CB8AC3E}">
        <p14:creationId xmlns:p14="http://schemas.microsoft.com/office/powerpoint/2010/main" val="77715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03237" y="1135062"/>
            <a:ext cx="11887200" cy="2228302"/>
          </a:xfrm>
        </p:spPr>
        <p:txBody>
          <a:bodyPr/>
          <a:lstStyle/>
          <a:p>
            <a:r>
              <a:rPr lang="en-US" dirty="0" smtClean="0"/>
              <a:t>Records which functions are using the CPU the most</a:t>
            </a:r>
          </a:p>
          <a:p>
            <a:pPr lvl="1"/>
            <a:r>
              <a:rPr lang="en-US" dirty="0" smtClean="0"/>
              <a:t>Takes a call stack from the CPU every millisecond</a:t>
            </a:r>
          </a:p>
          <a:p>
            <a:pPr lvl="1"/>
            <a:r>
              <a:rPr lang="en-US" dirty="0" smtClean="0"/>
              <a:t>Shows aggregate report</a:t>
            </a:r>
          </a:p>
          <a:p>
            <a:r>
              <a:rPr lang="en-US" dirty="0" smtClean="0"/>
              <a:t>Collects mixed mode stacks (.NET &amp; C++) </a:t>
            </a:r>
          </a:p>
        </p:txBody>
      </p:sp>
      <p:sp>
        <p:nvSpPr>
          <p:cNvPr id="6" name="Title 5"/>
          <p:cNvSpPr>
            <a:spLocks noGrp="1"/>
          </p:cNvSpPr>
          <p:nvPr>
            <p:ph type="title"/>
          </p:nvPr>
        </p:nvSpPr>
        <p:spPr/>
        <p:txBody>
          <a:bodyPr/>
          <a:lstStyle/>
          <a:p>
            <a:r>
              <a:rPr lang="en-US" dirty="0" smtClean="0"/>
              <a:t>CPU tool</a:t>
            </a:r>
            <a:endParaRPr lang="en-US" dirty="0"/>
          </a:p>
        </p:txBody>
      </p:sp>
      <p:pic>
        <p:nvPicPr>
          <p:cNvPr id="5" name="Picture 4"/>
          <p:cNvPicPr>
            <a:picLocks noChangeAspect="1"/>
          </p:cNvPicPr>
          <p:nvPr/>
        </p:nvPicPr>
        <p:blipFill>
          <a:blip r:embed="rId3"/>
          <a:stretch>
            <a:fillRect/>
          </a:stretch>
        </p:blipFill>
        <p:spPr>
          <a:xfrm>
            <a:off x="960437" y="3421062"/>
            <a:ext cx="8258174" cy="3054058"/>
          </a:xfrm>
          <a:prstGeom prst="rect">
            <a:avLst/>
          </a:prstGeom>
        </p:spPr>
      </p:pic>
    </p:spTree>
    <p:extLst>
      <p:ext uri="{BB962C8B-B14F-4D97-AF65-F5344CB8AC3E}">
        <p14:creationId xmlns:p14="http://schemas.microsoft.com/office/powerpoint/2010/main" val="3008598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7">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0" presetClass="entr" presetSubtype="0" fill="hold" nodeType="afterEffect">
                                  <p:stCondLst>
                                    <p:cond delay="5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r>
              <a:rPr lang="en-US" dirty="0" smtClean="0">
                <a:solidFill>
                  <a:schemeClr val="tx1"/>
                </a:solidFill>
              </a:rPr>
              <a:t>Performance Wizard</a:t>
            </a:r>
          </a:p>
          <a:p>
            <a:r>
              <a:rPr lang="en-US" dirty="0" smtClean="0">
                <a:solidFill>
                  <a:schemeClr val="tx1"/>
                </a:solidFill>
              </a:rPr>
              <a:t>Standalone Profiler</a:t>
            </a:r>
            <a:endParaRPr lang="en-US" dirty="0">
              <a:solidFill>
                <a:schemeClr val="tx1"/>
              </a:solidFill>
            </a:endParaRPr>
          </a:p>
        </p:txBody>
      </p:sp>
      <p:sp>
        <p:nvSpPr>
          <p:cNvPr id="4" name="Title 3"/>
          <p:cNvSpPr>
            <a:spLocks noGrp="1"/>
          </p:cNvSpPr>
          <p:nvPr>
            <p:ph type="ctrTitle"/>
          </p:nvPr>
        </p:nvSpPr>
        <p:spPr/>
        <p:txBody>
          <a:bodyPr/>
          <a:lstStyle/>
          <a:p>
            <a:r>
              <a:rPr lang="en-US" dirty="0" smtClean="0"/>
              <a:t>DEMO</a:t>
            </a:r>
            <a:endParaRPr lang="en-US" dirty="0"/>
          </a:p>
        </p:txBody>
      </p:sp>
    </p:spTree>
    <p:extLst>
      <p:ext uri="{BB962C8B-B14F-4D97-AF65-F5344CB8AC3E}">
        <p14:creationId xmlns:p14="http://schemas.microsoft.com/office/powerpoint/2010/main" val="6625483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2536079"/>
          </a:xfrm>
        </p:spPr>
        <p:txBody>
          <a:bodyPr/>
          <a:lstStyle/>
          <a:p>
            <a:r>
              <a:rPr lang="en-US" dirty="0" smtClean="0"/>
              <a:t>Part of Visual </a:t>
            </a:r>
            <a:r>
              <a:rPr lang="en-US" dirty="0"/>
              <a:t>Studio Remote tools</a:t>
            </a:r>
            <a:br>
              <a:rPr lang="en-US" dirty="0"/>
            </a:br>
            <a:r>
              <a:rPr lang="en-US" sz="3200" dirty="0">
                <a:hlinkClick r:id="rId2"/>
              </a:rPr>
              <a:t>http://</a:t>
            </a:r>
            <a:r>
              <a:rPr lang="en-US" sz="3200" dirty="0" smtClean="0">
                <a:hlinkClick r:id="rId2"/>
              </a:rPr>
              <a:t>www.microsoft.com/en-us/download/details.aspx?id=46874</a:t>
            </a:r>
            <a:endParaRPr lang="en-US" sz="3200" dirty="0"/>
          </a:p>
          <a:p>
            <a:r>
              <a:rPr lang="en-US" dirty="0" smtClean="0"/>
              <a:t>CPU sampling on Windows 8+ works with x-copy</a:t>
            </a:r>
          </a:p>
          <a:p>
            <a:endParaRPr lang="en-US" dirty="0"/>
          </a:p>
        </p:txBody>
      </p:sp>
      <p:sp>
        <p:nvSpPr>
          <p:cNvPr id="4" name="Title 3"/>
          <p:cNvSpPr>
            <a:spLocks noGrp="1"/>
          </p:cNvSpPr>
          <p:nvPr>
            <p:ph type="title"/>
          </p:nvPr>
        </p:nvSpPr>
        <p:spPr/>
        <p:txBody>
          <a:bodyPr/>
          <a:lstStyle/>
          <a:p>
            <a:r>
              <a:rPr lang="en-US" dirty="0" smtClean="0"/>
              <a:t>Standalone Profiler</a:t>
            </a:r>
            <a:endParaRPr lang="en-US" dirty="0"/>
          </a:p>
        </p:txBody>
      </p:sp>
    </p:spTree>
    <p:extLst>
      <p:ext uri="{BB962C8B-B14F-4D97-AF65-F5344CB8AC3E}">
        <p14:creationId xmlns:p14="http://schemas.microsoft.com/office/powerpoint/2010/main" val="9558905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74638" y="1212850"/>
            <a:ext cx="11887200" cy="3730252"/>
          </a:xfrm>
        </p:spPr>
        <p:txBody>
          <a:bodyPr/>
          <a:lstStyle/>
          <a:p>
            <a:r>
              <a:rPr lang="en-US" dirty="0" smtClean="0"/>
              <a:t>For everything Visual Studio diagnostics related</a:t>
            </a:r>
          </a:p>
          <a:p>
            <a:pPr lvl="1"/>
            <a:r>
              <a:rPr lang="en-US" sz="3200" dirty="0" smtClean="0">
                <a:latin typeface="+mj-lt"/>
                <a:hlinkClick r:id="rId3"/>
              </a:rPr>
              <a:t>http</a:t>
            </a:r>
            <a:r>
              <a:rPr lang="en-US" sz="3200" dirty="0">
                <a:latin typeface="+mj-lt"/>
                <a:hlinkClick r:id="rId3"/>
              </a:rPr>
              <a:t>://</a:t>
            </a:r>
            <a:r>
              <a:rPr lang="en-US" sz="3200" dirty="0" smtClean="0">
                <a:latin typeface="+mj-lt"/>
                <a:hlinkClick r:id="rId3"/>
              </a:rPr>
              <a:t>aka.ms/diagnosticsblog</a:t>
            </a:r>
            <a:r>
              <a:rPr lang="en-US" sz="3200" dirty="0" smtClean="0">
                <a:latin typeface="+mj-lt"/>
              </a:rPr>
              <a:t> </a:t>
            </a:r>
          </a:p>
          <a:p>
            <a:r>
              <a:rPr lang="en-US" dirty="0" smtClean="0"/>
              <a:t>Make suggestions and vote</a:t>
            </a:r>
          </a:p>
          <a:p>
            <a:pPr lvl="1"/>
            <a:r>
              <a:rPr lang="en-US" sz="3200" dirty="0" smtClean="0">
                <a:latin typeface="+mj-lt"/>
                <a:hlinkClick r:id="rId4"/>
              </a:rPr>
              <a:t>http</a:t>
            </a:r>
            <a:r>
              <a:rPr lang="en-US" sz="3200" dirty="0">
                <a:latin typeface="+mj-lt"/>
                <a:hlinkClick r:id="rId4"/>
              </a:rPr>
              <a:t>://</a:t>
            </a:r>
            <a:r>
              <a:rPr lang="en-US" sz="3200" dirty="0" smtClean="0">
                <a:latin typeface="+mj-lt"/>
                <a:hlinkClick r:id="rId4"/>
              </a:rPr>
              <a:t>visualstudio.uservoice.com</a:t>
            </a:r>
            <a:r>
              <a:rPr lang="en-US" sz="3200" dirty="0" smtClean="0">
                <a:latin typeface="+mj-lt"/>
              </a:rPr>
              <a:t> </a:t>
            </a:r>
            <a:endParaRPr lang="en-US" sz="3200" dirty="0">
              <a:latin typeface="+mj-lt"/>
            </a:endParaRPr>
          </a:p>
          <a:p>
            <a:r>
              <a:rPr lang="en-US" dirty="0" smtClean="0"/>
              <a:t>Let us know when something works well (or doesn’t) for you via Send-a-Smile</a:t>
            </a:r>
            <a:endParaRPr lang="en-US" dirty="0"/>
          </a:p>
        </p:txBody>
      </p:sp>
      <p:sp>
        <p:nvSpPr>
          <p:cNvPr id="2" name="Title 1"/>
          <p:cNvSpPr>
            <a:spLocks noGrp="1"/>
          </p:cNvSpPr>
          <p:nvPr>
            <p:ph type="title"/>
          </p:nvPr>
        </p:nvSpPr>
        <p:spPr/>
        <p:txBody>
          <a:bodyPr/>
          <a:lstStyle/>
          <a:p>
            <a:r>
              <a:rPr lang="en-US" dirty="0" smtClean="0"/>
              <a:t>Keep up to date and tell us what you think</a:t>
            </a:r>
            <a:endParaRPr lang="en-US" dirty="0"/>
          </a:p>
        </p:txBody>
      </p:sp>
      <p:pic>
        <p:nvPicPr>
          <p:cNvPr id="3" name="Picture 2"/>
          <p:cNvPicPr>
            <a:picLocks noChangeAspect="1"/>
          </p:cNvPicPr>
          <p:nvPr/>
        </p:nvPicPr>
        <p:blipFill>
          <a:blip r:embed="rId5"/>
          <a:stretch>
            <a:fillRect/>
          </a:stretch>
        </p:blipFill>
        <p:spPr>
          <a:xfrm>
            <a:off x="960437" y="5021262"/>
            <a:ext cx="3352798" cy="838200"/>
          </a:xfrm>
          <a:prstGeom prst="rect">
            <a:avLst/>
          </a:prstGeom>
        </p:spPr>
      </p:pic>
    </p:spTree>
    <p:extLst>
      <p:ext uri="{BB962C8B-B14F-4D97-AF65-F5344CB8AC3E}">
        <p14:creationId xmlns:p14="http://schemas.microsoft.com/office/powerpoint/2010/main" val="386653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50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par>
                          <p:cTn id="19" fill="hold">
                            <p:stCondLst>
                              <p:cond delay="2500"/>
                            </p:stCondLst>
                            <p:childTnLst>
                              <p:par>
                                <p:cTn id="20" presetID="10" presetClass="entr" presetSubtype="0" fill="hold" nodeType="afterEffect">
                                  <p:stCondLst>
                                    <p:cond delay="50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p:txBody>
          <a:bodyPr/>
          <a:lstStyle/>
          <a:p>
            <a:r>
              <a:rPr lang="en-US" dirty="0" smtClean="0"/>
              <a:t>Andrew Hall, Angelos Petropoulos</a:t>
            </a:r>
          </a:p>
          <a:p>
            <a:r>
              <a:rPr lang="en-US" dirty="0" smtClean="0"/>
              <a:t>Visual Studio Program Managers</a:t>
            </a:r>
          </a:p>
          <a:p>
            <a:endParaRPr lang="en-US" dirty="0"/>
          </a:p>
        </p:txBody>
      </p:sp>
      <p:sp>
        <p:nvSpPr>
          <p:cNvPr id="2" name="Title 1"/>
          <p:cNvSpPr>
            <a:spLocks noGrp="1"/>
          </p:cNvSpPr>
          <p:nvPr>
            <p:ph type="ctrTitle"/>
          </p:nvPr>
        </p:nvSpPr>
        <p:spPr/>
        <p:txBody>
          <a:bodyPr/>
          <a:lstStyle/>
          <a:p>
            <a:r>
              <a:rPr lang="en-US" dirty="0"/>
              <a:t>Debugging Performance Issues Using Visual Studio 2015 </a:t>
            </a:r>
          </a:p>
        </p:txBody>
      </p:sp>
      <p:sp>
        <p:nvSpPr>
          <p:cNvPr id="6" name="Text Placeholder 5"/>
          <p:cNvSpPr>
            <a:spLocks noGrp="1"/>
          </p:cNvSpPr>
          <p:nvPr>
            <p:ph type="body" sz="quarter" idx="13"/>
          </p:nvPr>
        </p:nvSpPr>
        <p:spPr/>
        <p:txBody>
          <a:bodyPr/>
          <a:lstStyle/>
          <a:p>
            <a:r>
              <a:rPr lang="en-US" dirty="0"/>
              <a:t>3-731</a:t>
            </a:r>
          </a:p>
        </p:txBody>
      </p:sp>
    </p:spTree>
    <p:extLst>
      <p:ext uri="{BB962C8B-B14F-4D97-AF65-F5344CB8AC3E}">
        <p14:creationId xmlns:p14="http://schemas.microsoft.com/office/powerpoint/2010/main" val="200605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4294967295"/>
          </p:nvPr>
        </p:nvSpPr>
        <p:spPr>
          <a:xfrm>
            <a:off x="5121275" y="3040063"/>
            <a:ext cx="7315200" cy="738664"/>
          </a:xfrm>
        </p:spPr>
        <p:txBody>
          <a:bodyPr/>
          <a:lstStyle/>
          <a:p>
            <a:pPr marL="0" indent="0">
              <a:buNone/>
            </a:pPr>
            <a:r>
              <a:rPr lang="en-US" dirty="0" smtClean="0"/>
              <a:t>Loading…</a:t>
            </a:r>
            <a:endParaRPr lang="en-US" dirty="0"/>
          </a:p>
        </p:txBody>
      </p:sp>
      <p:grpSp>
        <p:nvGrpSpPr>
          <p:cNvPr id="3" name="Group 2"/>
          <p:cNvGrpSpPr/>
          <p:nvPr/>
        </p:nvGrpSpPr>
        <p:grpSpPr>
          <a:xfrm>
            <a:off x="3932237" y="2974168"/>
            <a:ext cx="914400" cy="870454"/>
            <a:chOff x="424390" y="2504636"/>
            <a:chExt cx="1431960" cy="1403854"/>
          </a:xfrm>
          <a:solidFill>
            <a:srgbClr val="FFFFFF"/>
          </a:solidFill>
        </p:grpSpPr>
        <p:sp>
          <p:nvSpPr>
            <p:cNvPr id="12" name="Oval 11"/>
            <p:cNvSpPr/>
            <p:nvPr/>
          </p:nvSpPr>
          <p:spPr bwMode="auto">
            <a:xfrm>
              <a:off x="1243984" y="2504636"/>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3" name="Oval 12"/>
            <p:cNvSpPr/>
            <p:nvPr/>
          </p:nvSpPr>
          <p:spPr bwMode="auto">
            <a:xfrm>
              <a:off x="1537498" y="2756802"/>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4" name="Oval 13"/>
            <p:cNvSpPr/>
            <p:nvPr/>
          </p:nvSpPr>
          <p:spPr bwMode="auto">
            <a:xfrm>
              <a:off x="1627750" y="3096183"/>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5" name="Oval 14"/>
            <p:cNvSpPr/>
            <p:nvPr/>
          </p:nvSpPr>
          <p:spPr bwMode="auto">
            <a:xfrm>
              <a:off x="1520589" y="3429532"/>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6" name="Oval 15"/>
            <p:cNvSpPr/>
            <p:nvPr/>
          </p:nvSpPr>
          <p:spPr bwMode="auto">
            <a:xfrm>
              <a:off x="1266694" y="3633638"/>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0" name="Oval 9"/>
            <p:cNvSpPr/>
            <p:nvPr/>
          </p:nvSpPr>
          <p:spPr bwMode="auto">
            <a:xfrm>
              <a:off x="880600" y="3679890"/>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8" name="Oval 17"/>
            <p:cNvSpPr/>
            <p:nvPr/>
          </p:nvSpPr>
          <p:spPr bwMode="auto">
            <a:xfrm>
              <a:off x="538690" y="3452910"/>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19" name="Oval 18"/>
            <p:cNvSpPr/>
            <p:nvPr/>
          </p:nvSpPr>
          <p:spPr bwMode="auto">
            <a:xfrm>
              <a:off x="424390" y="3096183"/>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0" name="Oval 19"/>
            <p:cNvSpPr/>
            <p:nvPr/>
          </p:nvSpPr>
          <p:spPr bwMode="auto">
            <a:xfrm>
              <a:off x="538690" y="2733236"/>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21" name="Oval 20"/>
            <p:cNvSpPr/>
            <p:nvPr/>
          </p:nvSpPr>
          <p:spPr bwMode="auto">
            <a:xfrm>
              <a:off x="842334" y="2504636"/>
              <a:ext cx="228600" cy="228600"/>
            </a:xfrm>
            <a:prstGeom prst="ellipse">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4072300567"/>
      </p:ext>
    </p:extLst>
  </p:cSld>
  <p:clrMapOvr>
    <a:masterClrMapping/>
  </p:clrMapOvr>
  <p:transition advTm="8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3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4638" y="296862"/>
            <a:ext cx="11887200" cy="914400"/>
          </a:xfrm>
        </p:spPr>
        <p:txBody>
          <a:bodyPr/>
          <a:lstStyle/>
          <a:p>
            <a:r>
              <a:rPr lang="en-US" dirty="0" smtClean="0"/>
              <a:t>Why is performance important?</a:t>
            </a:r>
            <a:endParaRPr lang="en-US" dirty="0"/>
          </a:p>
        </p:txBody>
      </p:sp>
      <p:graphicFrame>
        <p:nvGraphicFramePr>
          <p:cNvPr id="8" name="Chart 7"/>
          <p:cNvGraphicFramePr/>
          <p:nvPr>
            <p:extLst/>
          </p:nvPr>
        </p:nvGraphicFramePr>
        <p:xfrm>
          <a:off x="198437" y="1264920"/>
          <a:ext cx="6394651" cy="487886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417637" y="6252130"/>
            <a:ext cx="4572000" cy="338554"/>
          </a:xfrm>
          <a:prstGeom prst="rect">
            <a:avLst/>
          </a:prstGeom>
          <a:noFill/>
        </p:spPr>
        <p:txBody>
          <a:bodyPr wrap="square" rtlCol="0">
            <a:spAutoFit/>
          </a:bodyPr>
          <a:lstStyle/>
          <a:p>
            <a:pPr defTabSz="914400"/>
            <a:r>
              <a:rPr lang="en-US" sz="1600" dirty="0" smtClean="0">
                <a:solidFill>
                  <a:srgbClr val="6DC2E9"/>
                </a:solidFill>
                <a:latin typeface="Calibri"/>
              </a:rPr>
              <a:t>(source: http</a:t>
            </a:r>
            <a:r>
              <a:rPr lang="en-US" sz="1600" dirty="0">
                <a:solidFill>
                  <a:srgbClr val="6DC2E9"/>
                </a:solidFill>
                <a:latin typeface="Calibri"/>
              </a:rPr>
              <a:t>://</a:t>
            </a:r>
            <a:r>
              <a:rPr lang="en-US" sz="1600" dirty="0" smtClean="0">
                <a:solidFill>
                  <a:srgbClr val="6DC2E9"/>
                </a:solidFill>
                <a:latin typeface="Calibri"/>
              </a:rPr>
              <a:t>www.businessnewsdaily.com</a:t>
            </a:r>
            <a:r>
              <a:rPr lang="en-US" sz="1600" dirty="0">
                <a:solidFill>
                  <a:srgbClr val="6DC2E9"/>
                </a:solidFill>
                <a:latin typeface="Calibri"/>
              </a:rPr>
              <a:t>)</a:t>
            </a:r>
          </a:p>
        </p:txBody>
      </p:sp>
      <p:pic>
        <p:nvPicPr>
          <p:cNvPr id="12" name="Picture 11"/>
          <p:cNvPicPr>
            <a:picLocks noChangeAspect="1"/>
          </p:cNvPicPr>
          <p:nvPr/>
        </p:nvPicPr>
        <p:blipFill>
          <a:blip r:embed="rId3"/>
          <a:stretch>
            <a:fillRect/>
          </a:stretch>
        </p:blipFill>
        <p:spPr>
          <a:xfrm>
            <a:off x="6675437" y="1839734"/>
            <a:ext cx="5490305" cy="1276528"/>
          </a:xfrm>
          <a:prstGeom prst="rect">
            <a:avLst/>
          </a:prstGeom>
        </p:spPr>
      </p:pic>
      <p:pic>
        <p:nvPicPr>
          <p:cNvPr id="14" name="Picture 13"/>
          <p:cNvPicPr>
            <a:picLocks noChangeAspect="1"/>
          </p:cNvPicPr>
          <p:nvPr/>
        </p:nvPicPr>
        <p:blipFill>
          <a:blip r:embed="rId4"/>
          <a:stretch>
            <a:fillRect/>
          </a:stretch>
        </p:blipFill>
        <p:spPr>
          <a:xfrm>
            <a:off x="6675437" y="3268662"/>
            <a:ext cx="5490305" cy="1143000"/>
          </a:xfrm>
          <a:prstGeom prst="rect">
            <a:avLst/>
          </a:prstGeom>
        </p:spPr>
      </p:pic>
    </p:spTree>
    <p:extLst>
      <p:ext uri="{BB962C8B-B14F-4D97-AF65-F5344CB8AC3E}">
        <p14:creationId xmlns:p14="http://schemas.microsoft.com/office/powerpoint/2010/main" val="356167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 presetClass="entr" presetSubtype="0" fill="hold" nodeType="afterEffect">
                                  <p:stCondLst>
                                    <p:cond delay="50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nodeType="afterEffect">
                                  <p:stCondLst>
                                    <p:cond delay="50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4618037" y="677862"/>
            <a:ext cx="7696199" cy="5791199"/>
          </a:xfrm>
        </p:spPr>
        <p:txBody>
          <a:bodyPr/>
          <a:lstStyle/>
          <a:p>
            <a:r>
              <a:rPr lang="en-US" sz="3200" dirty="0">
                <a:solidFill>
                  <a:schemeClr val="tx1"/>
                </a:solidFill>
              </a:rPr>
              <a:t>Continuously evaluate performance during </a:t>
            </a:r>
            <a:r>
              <a:rPr lang="en-US" sz="3200" dirty="0" smtClean="0">
                <a:solidFill>
                  <a:schemeClr val="tx1"/>
                </a:solidFill>
              </a:rPr>
              <a:t>normal debugging</a:t>
            </a:r>
          </a:p>
          <a:p>
            <a:pPr lvl="1"/>
            <a:r>
              <a:rPr lang="en-US" sz="2800" dirty="0" err="1" smtClean="0">
                <a:solidFill>
                  <a:schemeClr val="tx1"/>
                </a:solidFill>
                <a:latin typeface="+mj-lt"/>
              </a:rPr>
              <a:t>PerfTips</a:t>
            </a:r>
            <a:endParaRPr lang="en-US" sz="2800" dirty="0" smtClean="0">
              <a:solidFill>
                <a:schemeClr val="tx1"/>
              </a:solidFill>
              <a:latin typeface="+mj-lt"/>
            </a:endParaRPr>
          </a:p>
          <a:p>
            <a:pPr lvl="1"/>
            <a:r>
              <a:rPr lang="en-US" sz="2800" dirty="0" smtClean="0">
                <a:solidFill>
                  <a:schemeClr val="tx1"/>
                </a:solidFill>
                <a:latin typeface="+mj-lt"/>
              </a:rPr>
              <a:t>Memory </a:t>
            </a:r>
            <a:r>
              <a:rPr lang="en-US" sz="2800" dirty="0">
                <a:solidFill>
                  <a:schemeClr val="tx1"/>
                </a:solidFill>
                <a:latin typeface="+mj-lt"/>
              </a:rPr>
              <a:t>tool</a:t>
            </a:r>
          </a:p>
          <a:p>
            <a:pPr lvl="1"/>
            <a:r>
              <a:rPr lang="en-US" sz="2800" dirty="0" smtClean="0">
                <a:solidFill>
                  <a:schemeClr val="tx1"/>
                </a:solidFill>
                <a:latin typeface="+mj-lt"/>
              </a:rPr>
              <a:t>CPU graph</a:t>
            </a:r>
          </a:p>
          <a:p>
            <a:endParaRPr lang="en-US" sz="1800" dirty="0" smtClean="0">
              <a:solidFill>
                <a:schemeClr val="tx1"/>
              </a:solidFill>
            </a:endParaRPr>
          </a:p>
          <a:p>
            <a:r>
              <a:rPr lang="en-US" sz="3200" dirty="0" smtClean="0">
                <a:solidFill>
                  <a:schemeClr val="tx1"/>
                </a:solidFill>
              </a:rPr>
              <a:t>Drill </a:t>
            </a:r>
            <a:r>
              <a:rPr lang="en-US" sz="3200" dirty="0">
                <a:solidFill>
                  <a:schemeClr val="tx1"/>
                </a:solidFill>
              </a:rPr>
              <a:t>into the details of a performance issue</a:t>
            </a:r>
          </a:p>
          <a:p>
            <a:pPr lvl="1"/>
            <a:r>
              <a:rPr lang="en-US" sz="2800" dirty="0">
                <a:solidFill>
                  <a:schemeClr val="tx1"/>
                </a:solidFill>
                <a:latin typeface="+mj-lt"/>
              </a:rPr>
              <a:t>Timeline tool</a:t>
            </a:r>
          </a:p>
          <a:p>
            <a:pPr lvl="1"/>
            <a:r>
              <a:rPr lang="en-US" sz="2800" dirty="0">
                <a:solidFill>
                  <a:schemeClr val="tx1"/>
                </a:solidFill>
                <a:latin typeface="+mj-lt"/>
              </a:rPr>
              <a:t>CPU </a:t>
            </a:r>
            <a:r>
              <a:rPr lang="en-US" sz="2800" dirty="0" smtClean="0">
                <a:solidFill>
                  <a:schemeClr val="tx1"/>
                </a:solidFill>
                <a:latin typeface="+mj-lt"/>
              </a:rPr>
              <a:t>tool</a:t>
            </a:r>
          </a:p>
          <a:p>
            <a:pPr lvl="1"/>
            <a:r>
              <a:rPr lang="en-US" sz="2800" dirty="0" smtClean="0">
                <a:solidFill>
                  <a:schemeClr val="tx1"/>
                </a:solidFill>
                <a:latin typeface="+mj-lt"/>
              </a:rPr>
              <a:t>Standalone Profiler</a:t>
            </a:r>
          </a:p>
        </p:txBody>
      </p:sp>
      <p:sp>
        <p:nvSpPr>
          <p:cNvPr id="5" name="Title 4"/>
          <p:cNvSpPr>
            <a:spLocks noGrp="1"/>
          </p:cNvSpPr>
          <p:nvPr>
            <p:ph type="ctrTitle"/>
          </p:nvPr>
        </p:nvSpPr>
        <p:spPr/>
        <p:txBody>
          <a:bodyPr/>
          <a:lstStyle/>
          <a:p>
            <a:pPr algn="ctr"/>
            <a:r>
              <a:rPr lang="en-US" dirty="0" smtClean="0"/>
              <a:t>Agenda</a:t>
            </a:r>
            <a:endParaRPr lang="en-US" dirty="0"/>
          </a:p>
        </p:txBody>
      </p:sp>
    </p:spTree>
    <p:extLst>
      <p:ext uri="{BB962C8B-B14F-4D97-AF65-F5344CB8AC3E}">
        <p14:creationId xmlns:p14="http://schemas.microsoft.com/office/powerpoint/2010/main" val="234909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50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nodeType="afterEffect">
                                  <p:stCondLst>
                                    <p:cond delay="500"/>
                                  </p:stCondLst>
                                  <p:childTnLst>
                                    <p:set>
                                      <p:cBhvr>
                                        <p:cTn id="25" dur="1" fill="hold">
                                          <p:stCondLst>
                                            <p:cond delay="0"/>
                                          </p:stCondLst>
                                        </p:cTn>
                                        <p:tgtEl>
                                          <p:spTgt spid="2">
                                            <p:txEl>
                                              <p:pRg st="7" end="7"/>
                                            </p:txEl>
                                          </p:spTgt>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nodeType="afterEffect">
                                  <p:stCondLst>
                                    <p:cond delay="50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sz="4000" dirty="0" err="1" smtClean="0">
                <a:solidFill>
                  <a:schemeClr val="tx1"/>
                </a:solidFill>
              </a:rPr>
              <a:t>PerfTips</a:t>
            </a:r>
            <a:endParaRPr lang="en-US" sz="4000" dirty="0" smtClean="0">
              <a:solidFill>
                <a:schemeClr val="tx1"/>
              </a:solidFill>
            </a:endParaRPr>
          </a:p>
          <a:p>
            <a:r>
              <a:rPr lang="en-US" sz="4000" dirty="0">
                <a:solidFill>
                  <a:schemeClr val="tx1"/>
                </a:solidFill>
              </a:rPr>
              <a:t>CPU </a:t>
            </a:r>
            <a:r>
              <a:rPr lang="en-US" sz="4000" dirty="0" smtClean="0">
                <a:solidFill>
                  <a:schemeClr val="tx1"/>
                </a:solidFill>
              </a:rPr>
              <a:t>Graph</a:t>
            </a:r>
            <a:endParaRPr lang="en-US" sz="4000" dirty="0">
              <a:solidFill>
                <a:schemeClr val="tx1"/>
              </a:solidFill>
            </a:endParaRPr>
          </a:p>
        </p:txBody>
      </p:sp>
      <p:sp>
        <p:nvSpPr>
          <p:cNvPr id="3" name="Title 2"/>
          <p:cNvSpPr>
            <a:spLocks noGrp="1"/>
          </p:cNvSpPr>
          <p:nvPr>
            <p:ph type="ctrTitle"/>
          </p:nvPr>
        </p:nvSpPr>
        <p:spPr/>
        <p:txBody>
          <a:bodyPr/>
          <a:lstStyle/>
          <a:p>
            <a:r>
              <a:rPr lang="en-US" dirty="0" smtClean="0"/>
              <a:t>DEMO</a:t>
            </a:r>
            <a:endParaRPr lang="en-US" dirty="0"/>
          </a:p>
        </p:txBody>
      </p:sp>
    </p:spTree>
    <p:extLst>
      <p:ext uri="{BB962C8B-B14F-4D97-AF65-F5344CB8AC3E}">
        <p14:creationId xmlns:p14="http://schemas.microsoft.com/office/powerpoint/2010/main" val="354572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03237" y="1223018"/>
            <a:ext cx="11887200" cy="4124206"/>
          </a:xfrm>
        </p:spPr>
        <p:txBody>
          <a:bodyPr/>
          <a:lstStyle/>
          <a:p>
            <a:r>
              <a:rPr lang="en-US" dirty="0" smtClean="0"/>
              <a:t>Quickly measure time between breaks</a:t>
            </a:r>
          </a:p>
          <a:p>
            <a:r>
              <a:rPr lang="en-US" dirty="0" smtClean="0"/>
              <a:t>Excludes major debugger related overhead</a:t>
            </a:r>
          </a:p>
          <a:p>
            <a:pPr lvl="1"/>
            <a:r>
              <a:rPr lang="en-US" dirty="0"/>
              <a:t>Time stopped under the </a:t>
            </a:r>
            <a:r>
              <a:rPr lang="en-US" dirty="0" smtClean="0"/>
              <a:t>debugger (e.g. stopped at a breakpoint)</a:t>
            </a:r>
            <a:endParaRPr lang="en-US" dirty="0"/>
          </a:p>
          <a:p>
            <a:pPr lvl="1"/>
            <a:r>
              <a:rPr lang="en-US" dirty="0" smtClean="0"/>
              <a:t>Symbol loading</a:t>
            </a:r>
          </a:p>
          <a:p>
            <a:pPr lvl="1"/>
            <a:r>
              <a:rPr lang="en-US" dirty="0" smtClean="0"/>
              <a:t>Etc.</a:t>
            </a:r>
          </a:p>
          <a:p>
            <a:r>
              <a:rPr lang="en-US" dirty="0"/>
              <a:t>Best suited for order of magnitude measurements</a:t>
            </a:r>
          </a:p>
          <a:p>
            <a:pPr lvl="1"/>
            <a:r>
              <a:rPr lang="en-US" dirty="0"/>
              <a:t>Greatest accuracy on CLR 4.6 and Windows </a:t>
            </a:r>
            <a:r>
              <a:rPr lang="en-US" dirty="0" smtClean="0"/>
              <a:t>10</a:t>
            </a:r>
            <a:endParaRPr lang="en-US" dirty="0"/>
          </a:p>
          <a:p>
            <a:pPr lvl="1"/>
            <a:endParaRPr lang="en-US" dirty="0" smtClean="0"/>
          </a:p>
        </p:txBody>
      </p:sp>
      <p:sp>
        <p:nvSpPr>
          <p:cNvPr id="6" name="Title 5"/>
          <p:cNvSpPr>
            <a:spLocks noGrp="1"/>
          </p:cNvSpPr>
          <p:nvPr>
            <p:ph type="title"/>
          </p:nvPr>
        </p:nvSpPr>
        <p:spPr/>
        <p:txBody>
          <a:bodyPr/>
          <a:lstStyle/>
          <a:p>
            <a:r>
              <a:rPr lang="en-US" dirty="0" smtClean="0"/>
              <a:t>PerfTips</a:t>
            </a:r>
            <a:endParaRPr lang="en-US" dirty="0"/>
          </a:p>
        </p:txBody>
      </p:sp>
      <p:grpSp>
        <p:nvGrpSpPr>
          <p:cNvPr id="10" name="Group 9"/>
          <p:cNvGrpSpPr/>
          <p:nvPr/>
        </p:nvGrpSpPr>
        <p:grpSpPr>
          <a:xfrm>
            <a:off x="1874837" y="5021262"/>
            <a:ext cx="8889398" cy="901823"/>
            <a:chOff x="2640569" y="5011497"/>
            <a:chExt cx="8889398" cy="901823"/>
          </a:xfrm>
        </p:grpSpPr>
        <p:pic>
          <p:nvPicPr>
            <p:cNvPr id="11" name="Picture 10"/>
            <p:cNvPicPr>
              <a:picLocks noChangeAspect="1"/>
            </p:cNvPicPr>
            <p:nvPr/>
          </p:nvPicPr>
          <p:blipFill>
            <a:blip r:embed="rId3"/>
            <a:stretch>
              <a:fillRect/>
            </a:stretch>
          </p:blipFill>
          <p:spPr>
            <a:xfrm>
              <a:off x="2640569" y="5011497"/>
              <a:ext cx="8889398" cy="901823"/>
            </a:xfrm>
            <a:prstGeom prst="rect">
              <a:avLst/>
            </a:prstGeom>
          </p:spPr>
        </p:pic>
        <p:sp>
          <p:nvSpPr>
            <p:cNvPr id="12" name="Rectangle 11"/>
            <p:cNvSpPr/>
            <p:nvPr/>
          </p:nvSpPr>
          <p:spPr bwMode="auto">
            <a:xfrm>
              <a:off x="10017103" y="5337056"/>
              <a:ext cx="1512864" cy="293806"/>
            </a:xfrm>
            <a:prstGeom prst="rect">
              <a:avLst/>
            </a:prstGeom>
            <a:noFill/>
            <a:ln w="19050">
              <a:solidFill>
                <a:srgbClr val="C00000"/>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37331729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7">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50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500"/>
                                  </p:stCondLst>
                                  <p:childTnLst>
                                    <p:set>
                                      <p:cBhvr>
                                        <p:cTn id="21" dur="1" fill="hold">
                                          <p:stCondLst>
                                            <p:cond delay="0"/>
                                          </p:stCondLst>
                                        </p:cTn>
                                        <p:tgtEl>
                                          <p:spTgt spid="7">
                                            <p:txEl>
                                              <p:pRg st="5" end="5"/>
                                            </p:txEl>
                                          </p:spTgt>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nodeType="afterEffect">
                                  <p:stCondLst>
                                    <p:cond delay="50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par>
                          <p:cTn id="25" fill="hold">
                            <p:stCondLst>
                              <p:cond delay="3500"/>
                            </p:stCondLst>
                            <p:childTnLst>
                              <p:par>
                                <p:cTn id="26" presetID="10" presetClass="entr" presetSubtype="0" fill="hold" nodeType="afterEffect">
                                  <p:stCondLst>
                                    <p:cond delay="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27037" y="1516062"/>
            <a:ext cx="11887200" cy="2185259"/>
          </a:xfrm>
        </p:spPr>
        <p:txBody>
          <a:bodyPr/>
          <a:lstStyle/>
          <a:p>
            <a:r>
              <a:rPr lang="en-US" dirty="0" smtClean="0"/>
              <a:t>Shows CPU utilization across all available cores</a:t>
            </a:r>
          </a:p>
          <a:p>
            <a:r>
              <a:rPr lang="en-US" dirty="0" smtClean="0"/>
              <a:t>Spikes can be interesting, even if less than 100%</a:t>
            </a:r>
          </a:p>
          <a:p>
            <a:r>
              <a:rPr lang="en-US" dirty="0" smtClean="0"/>
              <a:t>Available after debugging session has stopped</a:t>
            </a:r>
            <a:endParaRPr lang="en-US" dirty="0"/>
          </a:p>
          <a:p>
            <a:endParaRPr lang="en-US" dirty="0" smtClean="0"/>
          </a:p>
        </p:txBody>
      </p:sp>
      <p:sp>
        <p:nvSpPr>
          <p:cNvPr id="6" name="Title 5"/>
          <p:cNvSpPr>
            <a:spLocks noGrp="1"/>
          </p:cNvSpPr>
          <p:nvPr>
            <p:ph type="title"/>
          </p:nvPr>
        </p:nvSpPr>
        <p:spPr/>
        <p:txBody>
          <a:bodyPr/>
          <a:lstStyle/>
          <a:p>
            <a:r>
              <a:rPr lang="en-US" dirty="0" smtClean="0"/>
              <a:t>CPU graph</a:t>
            </a:r>
            <a:endParaRPr lang="en-US" dirty="0"/>
          </a:p>
        </p:txBody>
      </p:sp>
      <p:pic>
        <p:nvPicPr>
          <p:cNvPr id="5" name="Picture 4"/>
          <p:cNvPicPr>
            <a:picLocks noChangeAspect="1"/>
          </p:cNvPicPr>
          <p:nvPr/>
        </p:nvPicPr>
        <p:blipFill>
          <a:blip r:embed="rId3"/>
          <a:stretch>
            <a:fillRect/>
          </a:stretch>
        </p:blipFill>
        <p:spPr>
          <a:xfrm>
            <a:off x="884237" y="3878262"/>
            <a:ext cx="10510857" cy="1288688"/>
          </a:xfrm>
          <a:prstGeom prst="rect">
            <a:avLst/>
          </a:prstGeom>
        </p:spPr>
      </p:pic>
    </p:spTree>
    <p:extLst>
      <p:ext uri="{BB962C8B-B14F-4D97-AF65-F5344CB8AC3E}">
        <p14:creationId xmlns:p14="http://schemas.microsoft.com/office/powerpoint/2010/main" val="5467104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7">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par>
                          <p:cTn id="13" fill="hold">
                            <p:stCondLst>
                              <p:cond delay="1500"/>
                            </p:stCondLst>
                            <p:childTnLst>
                              <p:par>
                                <p:cTn id="14" presetID="10" presetClass="entr" presetSubtype="0" fill="hold" nodeType="afterEffect">
                                  <p:stCondLst>
                                    <p:cond delay="5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sz="4000" dirty="0">
                <a:solidFill>
                  <a:schemeClr val="tx1"/>
                </a:solidFill>
              </a:rPr>
              <a:t>Memory </a:t>
            </a:r>
            <a:r>
              <a:rPr lang="en-US" sz="4000" dirty="0" smtClean="0">
                <a:solidFill>
                  <a:schemeClr val="tx1"/>
                </a:solidFill>
              </a:rPr>
              <a:t>Tool</a:t>
            </a:r>
          </a:p>
        </p:txBody>
      </p:sp>
      <p:sp>
        <p:nvSpPr>
          <p:cNvPr id="3" name="Title 2"/>
          <p:cNvSpPr>
            <a:spLocks noGrp="1"/>
          </p:cNvSpPr>
          <p:nvPr>
            <p:ph type="ctrTitle"/>
          </p:nvPr>
        </p:nvSpPr>
        <p:spPr/>
        <p:txBody>
          <a:bodyPr/>
          <a:lstStyle/>
          <a:p>
            <a:r>
              <a:rPr lang="en-US" dirty="0" smtClean="0"/>
              <a:t>DEMO</a:t>
            </a:r>
            <a:endParaRPr lang="en-US" dirty="0"/>
          </a:p>
        </p:txBody>
      </p:sp>
    </p:spTree>
    <p:extLst>
      <p:ext uri="{BB962C8B-B14F-4D97-AF65-F5344CB8AC3E}">
        <p14:creationId xmlns:p14="http://schemas.microsoft.com/office/powerpoint/2010/main" val="4148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FE055DFB-2179-4F25-980C-29B98161779E}"/>
    </a:ext>
  </a:extLst>
</a:theme>
</file>

<file path=ppt/theme/theme2.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 2015 - Debugging Performance Issues Using Visual Studio 2015" id="{C6F7ADEE-53F8-4B25-A2C7-5FEC715A0D29}" vid="{19BACEA1-67CC-474F-A10A-E31E4C22479B}"/>
    </a:ext>
  </a:extLst>
</a:theme>
</file>

<file path=ppt/theme/theme3.xml><?xml version="1.0" encoding="utf-8"?>
<a:theme xmlns:a="http://schemas.openxmlformats.org/drawingml/2006/main" name="1_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 2015 - Debugging Performance Issues Using Visual Studio 2015" id="{C6F7ADEE-53F8-4B25-A2C7-5FEC715A0D29}" vid="{B0B083D3-975F-4659-885C-2EFFA0454E3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2015-04-30T00:00:00-07:00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Andrew Hall; Angelos Petropoulos</External_x0020_Speaker>
    <Session_x0020_Code xmlns="12a172fe-0250-434a-85cf-03b10810c5e5"> 3-731</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Props1.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http://purl.org/dc/elements/1.1/"/>
    <ds:schemaRef ds:uri="http://schemas.microsoft.com/office/2006/metadata/properties"/>
    <ds:schemaRef ds:uri="http://purl.org/dc/terms/"/>
    <ds:schemaRef ds:uri="http://purl.org/dc/dcmitype/"/>
    <ds:schemaRef ds:uri="http://schemas.openxmlformats.org/package/2006/metadata/core-properties"/>
    <ds:schemaRef ds:uri="http://schemas.microsoft.com/sharepoint/v3"/>
    <ds:schemaRef ds:uri="http://schemas.microsoft.com/office/infopath/2007/PartnerControls"/>
    <ds:schemaRef ds:uri="http://schemas.microsoft.com/office/2006/documentManagement/types"/>
    <ds:schemaRef ds:uri="230e9df3-be65-4c73-a93b-d1236ebd677e"/>
    <ds:schemaRef ds:uri="12a172fe-0250-434a-85cf-03b10810c5e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Build_2015_Template_v03</Template>
  <TotalTime>3</TotalTime>
  <Words>753</Words>
  <Application>Microsoft Office PowerPoint</Application>
  <PresentationFormat>Custom</PresentationFormat>
  <Paragraphs>104</Paragraphs>
  <Slides>18</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18</vt:i4>
      </vt:variant>
    </vt:vector>
  </HeadingPairs>
  <TitlesOfParts>
    <vt:vector size="28" baseType="lpstr">
      <vt:lpstr>ＭＳ Ｐゴシック</vt:lpstr>
      <vt:lpstr>Arial</vt:lpstr>
      <vt:lpstr>Avenir LT Pro 45 Book</vt:lpstr>
      <vt:lpstr>Calibri</vt:lpstr>
      <vt:lpstr>Consolas</vt:lpstr>
      <vt:lpstr>Segoe UI</vt:lpstr>
      <vt:lpstr>Segoe UI Light</vt:lpstr>
      <vt:lpstr>5-30629_Build_Template_WHITE</vt:lpstr>
      <vt:lpstr>1_5-30629_Build_Template_WHITE</vt:lpstr>
      <vt:lpstr>1_5-30629_Build_Template_DARK BLUE</vt:lpstr>
      <vt:lpstr>PowerPoint Presentation</vt:lpstr>
      <vt:lpstr>Debugging Performance Issues Using Visual Studio 2015 </vt:lpstr>
      <vt:lpstr>PowerPoint Presentation</vt:lpstr>
      <vt:lpstr>Why is performance important?</vt:lpstr>
      <vt:lpstr>Agenda</vt:lpstr>
      <vt:lpstr>DEMO</vt:lpstr>
      <vt:lpstr>PerfTips</vt:lpstr>
      <vt:lpstr>CPU graph</vt:lpstr>
      <vt:lpstr>DEMO</vt:lpstr>
      <vt:lpstr>Memory tool</vt:lpstr>
      <vt:lpstr>DEMO</vt:lpstr>
      <vt:lpstr>Timeline tool</vt:lpstr>
      <vt:lpstr>DEMO</vt:lpstr>
      <vt:lpstr>CPU tool</vt:lpstr>
      <vt:lpstr>DEMO</vt:lpstr>
      <vt:lpstr>Standalone Profiler</vt:lpstr>
      <vt:lpstr>Keep up to date and tell us what you think</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Debugging Performance Issues Using Visual Studio 2015</dc:title>
  <dc:subject>Build 2015</dc:subject>
  <dc:creator>Shows</dc:creator>
  <cp:keywords>Build 2015</cp:keywords>
  <dc:description>Template: Mitchell Derrey, Silver Fox Productions
Formatting: 
Audience Type:</dc:description>
  <cp:lastModifiedBy>Amber Templeton</cp:lastModifiedBy>
  <cp:revision>10</cp:revision>
  <dcterms:created xsi:type="dcterms:W3CDTF">2015-04-30T19:39:04Z</dcterms:created>
  <dcterms:modified xsi:type="dcterms:W3CDTF">2015-05-01T00:05:37Z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