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278" r:id="rId5"/>
  </p:sldMasterIdLst>
  <p:notesMasterIdLst>
    <p:notesMasterId r:id="rId41"/>
  </p:notesMasterIdLst>
  <p:handoutMasterIdLst>
    <p:handoutMasterId r:id="rId42"/>
  </p:handoutMasterIdLst>
  <p:sldIdLst>
    <p:sldId id="256" r:id="rId6"/>
    <p:sldId id="303" r:id="rId7"/>
    <p:sldId id="335" r:id="rId8"/>
    <p:sldId id="275" r:id="rId9"/>
    <p:sldId id="277" r:id="rId10"/>
    <p:sldId id="307" r:id="rId11"/>
    <p:sldId id="329" r:id="rId12"/>
    <p:sldId id="313" r:id="rId13"/>
    <p:sldId id="304" r:id="rId14"/>
    <p:sldId id="308" r:id="rId15"/>
    <p:sldId id="314" r:id="rId16"/>
    <p:sldId id="316" r:id="rId17"/>
    <p:sldId id="306" r:id="rId18"/>
    <p:sldId id="319" r:id="rId19"/>
    <p:sldId id="321" r:id="rId20"/>
    <p:sldId id="311" r:id="rId21"/>
    <p:sldId id="312" r:id="rId22"/>
    <p:sldId id="322" r:id="rId23"/>
    <p:sldId id="320" r:id="rId24"/>
    <p:sldId id="310" r:id="rId25"/>
    <p:sldId id="323" r:id="rId26"/>
    <p:sldId id="324" r:id="rId27"/>
    <p:sldId id="309" r:id="rId28"/>
    <p:sldId id="318" r:id="rId29"/>
    <p:sldId id="325" r:id="rId30"/>
    <p:sldId id="326" r:id="rId31"/>
    <p:sldId id="327" r:id="rId32"/>
    <p:sldId id="328" r:id="rId33"/>
    <p:sldId id="332" r:id="rId34"/>
    <p:sldId id="330" r:id="rId35"/>
    <p:sldId id="331" r:id="rId36"/>
    <p:sldId id="295" r:id="rId37"/>
    <p:sldId id="336" r:id="rId38"/>
    <p:sldId id="337" r:id="rId39"/>
    <p:sldId id="299" r:id="rId40"/>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5 Breakout Template" id="{D75A0D65-BF15-4822-BC6D-74C66FDCD9EE}">
          <p14:sldIdLst>
            <p14:sldId id="256"/>
          </p14:sldIdLst>
        </p14:section>
        <p14:section name="Presentation" id="{F5145472-380C-43B4-A710-C1861ABC7B70}">
          <p14:sldIdLst>
            <p14:sldId id="303"/>
            <p14:sldId id="335"/>
            <p14:sldId id="275"/>
          </p14:sldIdLst>
        </p14:section>
        <p14:section name="What is OneDrive?" id="{8B5F7E51-8A66-485D-8463-B2777FF3B53D}">
          <p14:sldIdLst>
            <p14:sldId id="277"/>
            <p14:sldId id="307"/>
            <p14:sldId id="329"/>
          </p14:sldIdLst>
        </p14:section>
        <p14:section name="Platform Overview" id="{00EA7604-E291-45DB-A3C7-65026E755CD6}">
          <p14:sldIdLst>
            <p14:sldId id="313"/>
            <p14:sldId id="304"/>
          </p14:sldIdLst>
        </p14:section>
        <p14:section name="Pickers &amp; Savers" id="{F1D92348-A4EA-4536-A723-E073EE2E1C37}">
          <p14:sldIdLst>
            <p14:sldId id="308"/>
            <p14:sldId id="314"/>
            <p14:sldId id="316"/>
          </p14:sldIdLst>
        </p14:section>
        <p14:section name="OneDrive API" id="{3F57D037-CE63-441B-94FF-DB682B0184D9}">
          <p14:sldIdLst>
            <p14:sldId id="306"/>
            <p14:sldId id="319"/>
            <p14:sldId id="321"/>
            <p14:sldId id="311"/>
            <p14:sldId id="312"/>
            <p14:sldId id="322"/>
            <p14:sldId id="320"/>
            <p14:sldId id="310"/>
            <p14:sldId id="323"/>
            <p14:sldId id="324"/>
            <p14:sldId id="309"/>
            <p14:sldId id="318"/>
          </p14:sldIdLst>
        </p14:section>
        <p14:section name="Webhooks" id="{1822F25E-9771-4BD7-A428-5ED28AF66B74}">
          <p14:sldIdLst>
            <p14:sldId id="325"/>
            <p14:sldId id="326"/>
            <p14:sldId id="327"/>
            <p14:sldId id="328"/>
          </p14:sldIdLst>
        </p14:section>
        <p14:section name="Documentation" id="{50CE7887-4553-9B4D-B075-ED153DAB27AB}">
          <p14:sldIdLst>
            <p14:sldId id="332"/>
          </p14:sldIdLst>
        </p14:section>
        <p14:section name="Conclusion" id="{FF8569E0-07FB-48FB-A588-3BA89FD551D9}">
          <p14:sldIdLst>
            <p14:sldId id="330"/>
            <p14:sldId id="331"/>
            <p14:sldId id="295"/>
            <p14:sldId id="336"/>
            <p14:sldId id="337"/>
            <p14:sldId id="299"/>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cmAuthor>
  <p:cmAuthor id="3" name="Mary Feil-Jacobs" initials="MF" lastIdx="22" clrIdx="3">
    <p:extLst/>
  </p:cmAuthor>
  <p:cmAuthor id="4" name="Amber Templeton" initials="AT" lastIdx="1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AB2"/>
    <a:srgbClr val="00188F"/>
    <a:srgbClr val="00176B"/>
    <a:srgbClr val="E3008C"/>
    <a:srgbClr val="FFB900"/>
    <a:srgbClr val="107C10"/>
    <a:srgbClr val="FFFFFF"/>
    <a:srgbClr val="232832"/>
    <a:srgbClr val="5252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232" autoAdjust="0"/>
    <p:restoredTop sz="91405" autoAdjust="0"/>
  </p:normalViewPr>
  <p:slideViewPr>
    <p:cSldViewPr>
      <p:cViewPr varScale="1">
        <p:scale>
          <a:sx n="130" d="100"/>
          <a:sy n="130" d="100"/>
        </p:scale>
        <p:origin x="198" y="120"/>
      </p:cViewPr>
      <p:guideLst>
        <p:guide orient="horz" pos="2203"/>
        <p:guide pos="3917"/>
      </p:guideLst>
    </p:cSldViewPr>
  </p:slideViewPr>
  <p:outlineViewPr>
    <p:cViewPr>
      <p:scale>
        <a:sx n="33" d="100"/>
        <a:sy n="33" d="100"/>
      </p:scale>
      <p:origin x="0" y="-852"/>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83" d="100"/>
          <a:sy n="83" d="100"/>
        </p:scale>
        <p:origin x="29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Build 2015</a:t>
            </a:r>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5/1/2015 10:19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latin typeface="Segoe UI" pitchFamily="34" charset="0"/>
              </a:rPr>
              <a:t>Build 2015</a:t>
            </a:r>
            <a:endParaRPr lang="en-US" dirty="0">
              <a:latin typeface="Segoe UI" pitchFamily="34" charset="0"/>
            </a:endParaRP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5/1/2015 10:19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t>5/1/2015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1357700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latin typeface="Segoe UI" pitchFamily="34" charset="0"/>
              </a:rPr>
              <a:t>Build 2015</a:t>
            </a:r>
            <a:endParaRPr lang="en-US" dirty="0">
              <a:latin typeface="Segoe UI" pitchFamily="34" charset="0"/>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5/1/2015 10:19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29</a:t>
            </a:fld>
            <a:endParaRPr lang="en-US" dirty="0"/>
          </a:p>
        </p:txBody>
      </p:sp>
    </p:spTree>
    <p:extLst>
      <p:ext uri="{BB962C8B-B14F-4D97-AF65-F5344CB8AC3E}">
        <p14:creationId xmlns:p14="http://schemas.microsoft.com/office/powerpoint/2010/main" val="1988714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latin typeface="Segoe UI" pitchFamily="34" charset="0"/>
              </a:rPr>
              <a:t>Build 2015</a:t>
            </a:r>
            <a:endParaRPr lang="en-US" dirty="0">
              <a:latin typeface="Segoe UI" pitchFamily="34" charset="0"/>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5/1/2015 10:19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30</a:t>
            </a:fld>
            <a:endParaRPr lang="en-US" dirty="0"/>
          </a:p>
        </p:txBody>
      </p:sp>
    </p:spTree>
    <p:extLst>
      <p:ext uri="{BB962C8B-B14F-4D97-AF65-F5344CB8AC3E}">
        <p14:creationId xmlns:p14="http://schemas.microsoft.com/office/powerpoint/2010/main" val="4154045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Header Placeholder 3"/>
          <p:cNvSpPr>
            <a:spLocks noGrp="1"/>
          </p:cNvSpPr>
          <p:nvPr>
            <p:ph type="hdr" sz="quarter" idx="10"/>
          </p:nvPr>
        </p:nvSpPr>
        <p:spPr/>
        <p:txBody>
          <a:bodyPr/>
          <a:lstStyle/>
          <a:p>
            <a:r>
              <a:rPr lang="en-US" smtClean="0">
                <a:latin typeface="Segoe UI" pitchFamily="34" charset="0"/>
              </a:rPr>
              <a:t>Build 2015</a:t>
            </a:r>
            <a:endParaRPr lang="en-US" dirty="0">
              <a:latin typeface="Segoe UI" pitchFamily="34" charset="0"/>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5/1/2015 10:19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32</a:t>
            </a:fld>
            <a:endParaRPr lang="en-US" dirty="0"/>
          </a:p>
        </p:txBody>
      </p:sp>
    </p:spTree>
    <p:extLst>
      <p:ext uri="{BB962C8B-B14F-4D97-AF65-F5344CB8AC3E}">
        <p14:creationId xmlns:p14="http://schemas.microsoft.com/office/powerpoint/2010/main" val="3197502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t>5/1/2015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7" name="Header Placeholder 6"/>
          <p:cNvSpPr>
            <a:spLocks noGrp="1"/>
          </p:cNvSpPr>
          <p:nvPr>
            <p:ph type="hdr" sz="quarter" idx="13"/>
          </p:nvPr>
        </p:nvSpPr>
        <p:spPr/>
        <p:txBody>
          <a:bodyPr/>
          <a:lstStyle/>
          <a:p>
            <a:r>
              <a:rPr lang="en-US" dirty="0" smtClean="0"/>
              <a:t>Build 2014</a:t>
            </a:r>
            <a:endParaRPr lang="en-US" dirty="0"/>
          </a:p>
        </p:txBody>
      </p:sp>
    </p:spTree>
    <p:extLst>
      <p:ext uri="{BB962C8B-B14F-4D97-AF65-F5344CB8AC3E}">
        <p14:creationId xmlns:p14="http://schemas.microsoft.com/office/powerpoint/2010/main" val="3738180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3EF4D2-68E2-435F-819B-A8051FCA73E5}" type="slidenum">
              <a:rPr lang="en-US" smtClean="0"/>
              <a:t>3</a:t>
            </a:fld>
            <a:endParaRPr lang="en-US"/>
          </a:p>
        </p:txBody>
      </p:sp>
    </p:spTree>
    <p:extLst>
      <p:ext uri="{BB962C8B-B14F-4D97-AF65-F5344CB8AC3E}">
        <p14:creationId xmlns:p14="http://schemas.microsoft.com/office/powerpoint/2010/main" val="1899131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B079C3B8-7366-4A44-A34B-3977080C19E7}" type="datetime1">
              <a:rPr lang="en-US" smtClean="0"/>
              <a:t>5/1/2015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4</a:t>
            </a:fld>
            <a:endParaRPr lang="en-US" dirty="0"/>
          </a:p>
        </p:txBody>
      </p:sp>
      <p:sp>
        <p:nvSpPr>
          <p:cNvPr id="7" name="Header Placeholder 6"/>
          <p:cNvSpPr>
            <a:spLocks noGrp="1"/>
          </p:cNvSpPr>
          <p:nvPr>
            <p:ph type="hdr" sz="quarter" idx="13"/>
          </p:nvPr>
        </p:nvSpPr>
        <p:spPr/>
        <p:txBody>
          <a:bodyPr/>
          <a:lstStyle/>
          <a:p>
            <a:r>
              <a:rPr lang="en-US" smtClean="0"/>
              <a:t>Build 2014</a:t>
            </a:r>
            <a:endParaRPr lang="en-US" dirty="0"/>
          </a:p>
        </p:txBody>
      </p:sp>
    </p:spTree>
    <p:extLst>
      <p:ext uri="{BB962C8B-B14F-4D97-AF65-F5344CB8AC3E}">
        <p14:creationId xmlns:p14="http://schemas.microsoft.com/office/powerpoint/2010/main" val="1100593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5/1/2015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5</a:t>
            </a:fld>
            <a:endParaRPr lang="en-US" dirty="0"/>
          </a:p>
        </p:txBody>
      </p:sp>
    </p:spTree>
    <p:extLst>
      <p:ext uri="{BB962C8B-B14F-4D97-AF65-F5344CB8AC3E}">
        <p14:creationId xmlns:p14="http://schemas.microsoft.com/office/powerpoint/2010/main" val="1618219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latin typeface="Segoe UI" pitchFamily="34" charset="0"/>
              </a:rPr>
              <a:t>Build 2015</a:t>
            </a:r>
            <a:endParaRPr lang="en-US" dirty="0">
              <a:latin typeface="Segoe UI" pitchFamily="34" charset="0"/>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5/1/2015 10:19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8</a:t>
            </a:fld>
            <a:endParaRPr lang="en-US" dirty="0"/>
          </a:p>
        </p:txBody>
      </p:sp>
    </p:spTree>
    <p:extLst>
      <p:ext uri="{BB962C8B-B14F-4D97-AF65-F5344CB8AC3E}">
        <p14:creationId xmlns:p14="http://schemas.microsoft.com/office/powerpoint/2010/main" val="233283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5/1/2015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9</a:t>
            </a:fld>
            <a:endParaRPr lang="en-US" dirty="0"/>
          </a:p>
        </p:txBody>
      </p:sp>
    </p:spTree>
    <p:extLst>
      <p:ext uri="{BB962C8B-B14F-4D97-AF65-F5344CB8AC3E}">
        <p14:creationId xmlns:p14="http://schemas.microsoft.com/office/powerpoint/2010/main" val="188034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5/1/2015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13</a:t>
            </a:fld>
            <a:endParaRPr lang="en-US" dirty="0"/>
          </a:p>
        </p:txBody>
      </p:sp>
    </p:spTree>
    <p:extLst>
      <p:ext uri="{BB962C8B-B14F-4D97-AF65-F5344CB8AC3E}">
        <p14:creationId xmlns:p14="http://schemas.microsoft.com/office/powerpoint/2010/main" val="1597272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latin typeface="Segoe UI" pitchFamily="34" charset="0"/>
              </a:rPr>
              <a:t>Build 2015</a:t>
            </a:r>
            <a:endParaRPr lang="en-US" dirty="0">
              <a:latin typeface="Segoe UI" pitchFamily="34" charset="0"/>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5/1/2015 10:19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23</a:t>
            </a:fld>
            <a:endParaRPr lang="en-US" dirty="0"/>
          </a:p>
        </p:txBody>
      </p:sp>
    </p:spTree>
    <p:extLst>
      <p:ext uri="{BB962C8B-B14F-4D97-AF65-F5344CB8AC3E}">
        <p14:creationId xmlns:p14="http://schemas.microsoft.com/office/powerpoint/2010/main" val="4084600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983411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44600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4522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952510109"/>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9109240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Drag picture to placeholder or click icon to add</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5129481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93302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8233187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7427232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6705279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78278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72681261"/>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3175341158"/>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48047542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303504254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6648442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2348856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62707096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4361490"/>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51226347"/>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679095"/>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170496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9914465"/>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9248434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61174825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28139037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628718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92803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Drag picture to placeholder or click icon to add</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287442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1.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9"/>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 id="2147484276" r:id="rId13"/>
    <p:sldLayoutId id="2147484277" r:id="rId14"/>
    <p:sldLayoutId id="2147484263" r:id="rId15"/>
    <p:sldLayoutId id="2147484307" r:id="rId16"/>
    <p:sldLayoutId id="2147484308" r:id="rId17"/>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5"/>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1553714132"/>
      </p:ext>
    </p:extLst>
  </p:cSld>
  <p:clrMap bg1="dk1" tx1="lt1" bg2="dk2" tx2="lt2" accent1="accent1" accent2="accent2" accent3="accent3" accent4="accent4" accent5="accent5" accent6="accent6" hlink="hlink" folHlink="folHlink"/>
  <p:sldLayoutIdLst>
    <p:sldLayoutId id="2147484294" r:id="rId1"/>
    <p:sldLayoutId id="2147484295" r:id="rId2"/>
    <p:sldLayoutId id="2147484296" r:id="rId3"/>
    <p:sldLayoutId id="2147484297" r:id="rId4"/>
    <p:sldLayoutId id="2147484298" r:id="rId5"/>
    <p:sldLayoutId id="2147484299" r:id="rId6"/>
    <p:sldLayoutId id="2147484300" r:id="rId7"/>
    <p:sldLayoutId id="2147484301" r:id="rId8"/>
    <p:sldLayoutId id="2147484302" r:id="rId9"/>
    <p:sldLayoutId id="2147484303" r:id="rId10"/>
    <p:sldLayoutId id="2147484306" r:id="rId11"/>
    <p:sldLayoutId id="2147484304" r:id="rId12"/>
    <p:sldLayoutId id="2147484305"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aka.ms/odb-api-release-notes"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github.com/onedrive/onedrive-api-doc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5.e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dev.onedrive.com/"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onedrive.uservoice.com/" TargetMode="External"/><Relationship Id="rId5" Type="http://schemas.openxmlformats.org/officeDocument/2006/relationships/hyperlink" Target="http://github.com/onedrive/onedrive-api-docs" TargetMode="External"/><Relationship Id="rId4" Type="http://schemas.openxmlformats.org/officeDocument/2006/relationships/hyperlink" Target="http://stackoverflow.com/questions/tagged/onedrive"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hyperlink" Target="http://dev.office.com/devprogram" TargetMode="External"/><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8228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Quick way to enable the simplest scenario to open or save to OneDrive.</a:t>
            </a:r>
          </a:p>
          <a:p>
            <a:r>
              <a:rPr lang="en-US" dirty="0" smtClean="0"/>
              <a:t>Multi-platform support: Windows, iOS, Android, Web.</a:t>
            </a:r>
          </a:p>
          <a:p>
            <a:r>
              <a:rPr lang="en-US" dirty="0" smtClean="0"/>
              <a:t>Few lines of code and you’re good to go.</a:t>
            </a:r>
            <a:endParaRPr lang="en-US" dirty="0"/>
          </a:p>
        </p:txBody>
      </p:sp>
      <p:sp>
        <p:nvSpPr>
          <p:cNvPr id="3" name="Title 2"/>
          <p:cNvSpPr>
            <a:spLocks noGrp="1"/>
          </p:cNvSpPr>
          <p:nvPr>
            <p:ph type="title"/>
          </p:nvPr>
        </p:nvSpPr>
        <p:spPr/>
        <p:txBody>
          <a:bodyPr/>
          <a:lstStyle/>
          <a:p>
            <a:r>
              <a:rPr lang="en-US" dirty="0" smtClean="0"/>
              <a:t>Pickers and savers</a:t>
            </a:r>
            <a:endParaRPr lang="en-US" dirty="0"/>
          </a:p>
        </p:txBody>
      </p:sp>
      <p:sp>
        <p:nvSpPr>
          <p:cNvPr id="4" name="Text Placeholder 3"/>
          <p:cNvSpPr>
            <a:spLocks noGrp="1"/>
          </p:cNvSpPr>
          <p:nvPr>
            <p:ph type="body" sz="quarter" idx="11"/>
          </p:nvPr>
        </p:nvSpPr>
        <p:spPr/>
        <p:txBody>
          <a:bodyPr/>
          <a:lstStyle/>
          <a:p>
            <a:r>
              <a:rPr lang="en-US" dirty="0" smtClean="0"/>
              <a:t>Quickly open and save to OneDrive from your application.</a:t>
            </a:r>
            <a:endParaRPr lang="en-US" dirty="0"/>
          </a:p>
        </p:txBody>
      </p:sp>
    </p:spTree>
    <p:extLst>
      <p:ext uri="{BB962C8B-B14F-4D97-AF65-F5344CB8AC3E}">
        <p14:creationId xmlns:p14="http://schemas.microsoft.com/office/powerpoint/2010/main" val="113538614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869025"/>
          </a:xfrm>
        </p:spPr>
        <p:txBody>
          <a:bodyPr/>
          <a:lstStyle/>
          <a:p>
            <a:pPr marL="0" indent="0">
              <a:buNone/>
            </a:pPr>
            <a:r>
              <a:rPr lang="en-US" sz="2000" dirty="0"/>
              <a:t>&lt;script type="text/</a:t>
            </a:r>
            <a:r>
              <a:rPr lang="en-US" sz="2000" dirty="0" err="1"/>
              <a:t>javascript</a:t>
            </a:r>
            <a:r>
              <a:rPr lang="en-US" sz="2000" dirty="0"/>
              <a:t>" </a:t>
            </a:r>
            <a:r>
              <a:rPr lang="en-US" sz="2000" dirty="0" err="1"/>
              <a:t>src</a:t>
            </a:r>
            <a:r>
              <a:rPr lang="en-US" sz="2000" dirty="0"/>
              <a:t>="https://js.live.net/v5.0/OneDrive.js" id="</a:t>
            </a:r>
            <a:r>
              <a:rPr lang="en-US" sz="2000" dirty="0" err="1"/>
              <a:t>onedrive-js</a:t>
            </a:r>
            <a:r>
              <a:rPr lang="en-US" sz="2000" dirty="0"/>
              <a:t>" client-id="APP_ID"&gt;&lt;/script</a:t>
            </a:r>
            <a:r>
              <a:rPr lang="en-US" sz="2000" dirty="0" smtClean="0"/>
              <a:t>&gt;</a:t>
            </a:r>
          </a:p>
          <a:p>
            <a:pPr marL="0" indent="0">
              <a:buNone/>
            </a:pPr>
            <a:endParaRPr lang="en-US" sz="2000" dirty="0"/>
          </a:p>
          <a:p>
            <a:pPr marL="0" indent="0">
              <a:buNone/>
            </a:pPr>
            <a:r>
              <a:rPr lang="en-US" sz="2000" dirty="0" smtClean="0"/>
              <a:t>&lt;script </a:t>
            </a:r>
            <a:r>
              <a:rPr lang="en-US" sz="2000" dirty="0"/>
              <a:t>type="text/</a:t>
            </a:r>
            <a:r>
              <a:rPr lang="en-US" sz="2000" dirty="0" err="1"/>
              <a:t>javascript</a:t>
            </a:r>
            <a:r>
              <a:rPr lang="en-US" sz="2000" dirty="0"/>
              <a:t>"&gt;</a:t>
            </a:r>
          </a:p>
          <a:p>
            <a:pPr marL="0" indent="0">
              <a:buNone/>
            </a:pPr>
            <a:r>
              <a:rPr lang="en-US" sz="2000" dirty="0"/>
              <a:t>  </a:t>
            </a:r>
            <a:r>
              <a:rPr lang="en-US" sz="2000" dirty="0" err="1"/>
              <a:t>window.onload</a:t>
            </a:r>
            <a:r>
              <a:rPr lang="en-US" sz="2000" dirty="0"/>
              <a:t> = function() {</a:t>
            </a:r>
          </a:p>
          <a:p>
            <a:pPr marL="0" indent="0">
              <a:buNone/>
            </a:pPr>
            <a:r>
              <a:rPr lang="en-US" sz="2000" dirty="0" smtClean="0"/>
              <a:t>   </a:t>
            </a:r>
            <a:r>
              <a:rPr lang="en-US" sz="2000" dirty="0" err="1" smtClean="0"/>
              <a:t>var</a:t>
            </a:r>
            <a:r>
              <a:rPr lang="en-US" sz="2000" dirty="0" smtClean="0"/>
              <a:t> </a:t>
            </a:r>
            <a:r>
              <a:rPr lang="en-US" sz="2000" dirty="0" err="1"/>
              <a:t>pickerOptions</a:t>
            </a:r>
            <a:r>
              <a:rPr lang="en-US" sz="2000" dirty="0"/>
              <a:t> = {</a:t>
            </a:r>
          </a:p>
          <a:p>
            <a:pPr marL="0" indent="0">
              <a:buNone/>
            </a:pPr>
            <a:r>
              <a:rPr lang="en-US" sz="2000" dirty="0"/>
              <a:t>  </a:t>
            </a:r>
            <a:r>
              <a:rPr lang="en-US" sz="2000" dirty="0" smtClean="0"/>
              <a:t>  success</a:t>
            </a:r>
            <a:r>
              <a:rPr lang="en-US" sz="2000" dirty="0"/>
              <a:t>: function(files) </a:t>
            </a:r>
            <a:r>
              <a:rPr lang="en-US" sz="2000" dirty="0" smtClean="0"/>
              <a:t>{ // </a:t>
            </a:r>
            <a:r>
              <a:rPr lang="en-US" sz="2000" dirty="0"/>
              <a:t>Handle returned file object(s</a:t>
            </a:r>
            <a:r>
              <a:rPr lang="en-US" sz="2000" dirty="0" smtClean="0"/>
              <a:t>) },</a:t>
            </a:r>
            <a:endParaRPr lang="en-US" sz="2000" dirty="0"/>
          </a:p>
          <a:p>
            <a:pPr marL="0" indent="0">
              <a:buNone/>
            </a:pPr>
            <a:r>
              <a:rPr lang="en-US" sz="2000" dirty="0" smtClean="0"/>
              <a:t>    cancel</a:t>
            </a:r>
            <a:r>
              <a:rPr lang="en-US" sz="2000" dirty="0"/>
              <a:t>: function() </a:t>
            </a:r>
            <a:r>
              <a:rPr lang="en-US" sz="2000" dirty="0" smtClean="0"/>
              <a:t>{ // Handle </a:t>
            </a:r>
            <a:r>
              <a:rPr lang="en-US" sz="2000" dirty="0"/>
              <a:t>when the user cancels </a:t>
            </a:r>
            <a:r>
              <a:rPr lang="en-US" sz="2000" dirty="0" smtClean="0"/>
              <a:t>},</a:t>
            </a:r>
            <a:endParaRPr lang="en-US" sz="2000" dirty="0"/>
          </a:p>
          <a:p>
            <a:pPr marL="0" indent="0">
              <a:buNone/>
            </a:pPr>
            <a:r>
              <a:rPr lang="en-US" sz="2000" dirty="0" smtClean="0"/>
              <a:t>    </a:t>
            </a:r>
            <a:r>
              <a:rPr lang="en-US" sz="2000" dirty="0" err="1" smtClean="0"/>
              <a:t>linkType</a:t>
            </a:r>
            <a:r>
              <a:rPr lang="en-US" sz="2000" dirty="0"/>
              <a:t>: "</a:t>
            </a:r>
            <a:r>
              <a:rPr lang="en-US" sz="2000" dirty="0" err="1"/>
              <a:t>webViewLink</a:t>
            </a:r>
            <a:r>
              <a:rPr lang="en-US" sz="2000" dirty="0" smtClean="0"/>
              <a:t>",</a:t>
            </a:r>
            <a:endParaRPr lang="en-US" sz="2000" dirty="0"/>
          </a:p>
          <a:p>
            <a:pPr marL="0" indent="0">
              <a:buNone/>
            </a:pPr>
            <a:r>
              <a:rPr lang="en-US" sz="2000" dirty="0" smtClean="0"/>
              <a:t>   }</a:t>
            </a:r>
          </a:p>
          <a:p>
            <a:pPr marL="0" indent="0">
              <a:buNone/>
            </a:pPr>
            <a:r>
              <a:rPr lang="en-US" sz="2000" dirty="0" smtClean="0"/>
              <a:t>   </a:t>
            </a:r>
            <a:r>
              <a:rPr lang="en-US" sz="2000" dirty="0" err="1"/>
              <a:t>var</a:t>
            </a:r>
            <a:r>
              <a:rPr lang="en-US" sz="2000" dirty="0"/>
              <a:t> </a:t>
            </a:r>
            <a:r>
              <a:rPr lang="en-US" sz="2000" dirty="0" err="1"/>
              <a:t>pickerButton</a:t>
            </a:r>
            <a:r>
              <a:rPr lang="en-US" sz="2000" dirty="0"/>
              <a:t> = </a:t>
            </a:r>
            <a:r>
              <a:rPr lang="en-US" sz="2000" dirty="0" err="1"/>
              <a:t>OneDrive.createOpenButton</a:t>
            </a:r>
            <a:r>
              <a:rPr lang="en-US" sz="2000" dirty="0"/>
              <a:t>(</a:t>
            </a:r>
            <a:r>
              <a:rPr lang="en-US" sz="2000" dirty="0" err="1"/>
              <a:t>pickerOptions</a:t>
            </a:r>
            <a:r>
              <a:rPr lang="en-US" sz="2000" dirty="0"/>
              <a:t>);</a:t>
            </a:r>
          </a:p>
          <a:p>
            <a:pPr marL="0" indent="0">
              <a:buNone/>
            </a:pPr>
            <a:r>
              <a:rPr lang="en-US" sz="2000" dirty="0" smtClean="0"/>
              <a:t>   </a:t>
            </a:r>
            <a:r>
              <a:rPr lang="en-US" sz="2000" dirty="0" err="1" smtClean="0"/>
              <a:t>document.appendChild</a:t>
            </a:r>
            <a:r>
              <a:rPr lang="en-US" sz="2000" dirty="0" smtClean="0"/>
              <a:t>(</a:t>
            </a:r>
            <a:r>
              <a:rPr lang="en-US" sz="2000" dirty="0" err="1" smtClean="0"/>
              <a:t>pickerButton</a:t>
            </a:r>
            <a:r>
              <a:rPr lang="en-US" sz="2000" dirty="0"/>
              <a:t>);</a:t>
            </a:r>
          </a:p>
          <a:p>
            <a:pPr marL="0" indent="0">
              <a:buNone/>
            </a:pPr>
            <a:r>
              <a:rPr lang="en-US" sz="2000" dirty="0"/>
              <a:t>  }</a:t>
            </a:r>
          </a:p>
          <a:p>
            <a:pPr marL="0" indent="0">
              <a:buNone/>
            </a:pPr>
            <a:r>
              <a:rPr lang="en-US" sz="2000" dirty="0"/>
              <a:t>&lt;/script</a:t>
            </a:r>
            <a:r>
              <a:rPr lang="en-US" sz="2000" dirty="0" smtClean="0"/>
              <a:t>&gt;</a:t>
            </a:r>
            <a:endParaRPr lang="en-US" sz="2000" dirty="0"/>
          </a:p>
        </p:txBody>
      </p:sp>
      <p:sp>
        <p:nvSpPr>
          <p:cNvPr id="3" name="Title 2"/>
          <p:cNvSpPr>
            <a:spLocks noGrp="1"/>
          </p:cNvSpPr>
          <p:nvPr>
            <p:ph type="title"/>
          </p:nvPr>
        </p:nvSpPr>
        <p:spPr/>
        <p:txBody>
          <a:bodyPr/>
          <a:lstStyle/>
          <a:p>
            <a:r>
              <a:rPr lang="en-US" dirty="0" smtClean="0"/>
              <a:t>Open from OneDrive - JS</a:t>
            </a:r>
            <a:endParaRPr lang="en-US" dirty="0"/>
          </a:p>
        </p:txBody>
      </p:sp>
    </p:spTree>
    <p:extLst>
      <p:ext uri="{BB962C8B-B14F-4D97-AF65-F5344CB8AC3E}">
        <p14:creationId xmlns:p14="http://schemas.microsoft.com/office/powerpoint/2010/main" val="195795608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Opening files with OneDrive Picker - JS</a:t>
            </a:r>
            <a:endParaRPr lang="en-US" dirty="0"/>
          </a:p>
        </p:txBody>
      </p:sp>
    </p:spTree>
    <p:extLst>
      <p:ext uri="{BB962C8B-B14F-4D97-AF65-F5344CB8AC3E}">
        <p14:creationId xmlns:p14="http://schemas.microsoft.com/office/powerpoint/2010/main" val="17210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200" dirty="0" smtClean="0"/>
              <a:t>Clean, intuitive REST API for OneDrive.</a:t>
            </a:r>
          </a:p>
          <a:p>
            <a:r>
              <a:rPr lang="en-US" sz="3200" dirty="0" smtClean="0"/>
              <a:t>Works the way you want to</a:t>
            </a:r>
          </a:p>
          <a:p>
            <a:pPr lvl="1"/>
            <a:r>
              <a:rPr lang="en-US" sz="1600" dirty="0" smtClean="0"/>
              <a:t>Use paths when convenient: \Contoso\</a:t>
            </a:r>
            <a:r>
              <a:rPr lang="en-US" sz="1600" dirty="0" err="1" smtClean="0"/>
              <a:t>ProjectA</a:t>
            </a:r>
            <a:r>
              <a:rPr lang="en-US" sz="1600" dirty="0" smtClean="0"/>
              <a:t>\</a:t>
            </a:r>
            <a:r>
              <a:rPr lang="en-US" sz="1600" dirty="0" err="1" smtClean="0"/>
              <a:t>Guidelines.dox</a:t>
            </a:r>
            <a:endParaRPr lang="en-US" sz="1600" dirty="0" smtClean="0"/>
          </a:p>
          <a:p>
            <a:pPr lvl="1"/>
            <a:r>
              <a:rPr lang="en-US" sz="1600" dirty="0" smtClean="0"/>
              <a:t>Use IDs when you need persistence: F0A198012908190</a:t>
            </a:r>
          </a:p>
          <a:p>
            <a:r>
              <a:rPr lang="en-US" sz="3200" dirty="0" smtClean="0"/>
              <a:t>Rich in functionality</a:t>
            </a:r>
          </a:p>
          <a:p>
            <a:pPr lvl="1"/>
            <a:r>
              <a:rPr lang="en-US" sz="1600" dirty="0" smtClean="0"/>
              <a:t>Get a delta of changes to files and folders since your last call</a:t>
            </a:r>
          </a:p>
          <a:p>
            <a:pPr lvl="1"/>
            <a:r>
              <a:rPr lang="en-US" sz="1600" dirty="0" smtClean="0"/>
              <a:t>Application folder to give your app a place to keep content</a:t>
            </a:r>
          </a:p>
          <a:p>
            <a:pPr lvl="1"/>
            <a:r>
              <a:rPr lang="en-US" sz="1600" dirty="0" smtClean="0"/>
              <a:t>Upload large files (up to 10 GB)</a:t>
            </a:r>
          </a:p>
          <a:p>
            <a:pPr lvl="1"/>
            <a:r>
              <a:rPr lang="en-US" sz="1600" dirty="0" smtClean="0"/>
              <a:t>CORS support so you can use it from JavaScript</a:t>
            </a:r>
          </a:p>
          <a:p>
            <a:r>
              <a:rPr lang="en-US" sz="3200" dirty="0" smtClean="0"/>
              <a:t>OAuth 2 authentication</a:t>
            </a:r>
            <a:endParaRPr lang="en-US" sz="1600" dirty="0" smtClean="0"/>
          </a:p>
          <a:p>
            <a:r>
              <a:rPr lang="en-US" sz="3200" dirty="0" smtClean="0"/>
              <a:t>OData v4.0 compatible</a:t>
            </a:r>
          </a:p>
          <a:p>
            <a:pPr lvl="1"/>
            <a:r>
              <a:rPr lang="en-US" sz="1600" dirty="0" smtClean="0"/>
              <a:t>$metadata provides description of entities, functions, and actions.</a:t>
            </a:r>
          </a:p>
          <a:p>
            <a:endParaRPr lang="en-US" sz="3200" dirty="0" smtClean="0"/>
          </a:p>
        </p:txBody>
      </p:sp>
      <p:sp>
        <p:nvSpPr>
          <p:cNvPr id="3" name="Title 2"/>
          <p:cNvSpPr>
            <a:spLocks noGrp="1"/>
          </p:cNvSpPr>
          <p:nvPr>
            <p:ph type="title"/>
          </p:nvPr>
        </p:nvSpPr>
        <p:spPr/>
        <p:txBody>
          <a:bodyPr/>
          <a:lstStyle/>
          <a:p>
            <a:r>
              <a:rPr lang="en-US" dirty="0" smtClean="0"/>
              <a:t>OneDrive API</a:t>
            </a:r>
            <a:endParaRPr lang="en-US" dirty="0"/>
          </a:p>
        </p:txBody>
      </p:sp>
      <p:sp>
        <p:nvSpPr>
          <p:cNvPr id="4" name="Content Placeholder 3"/>
          <p:cNvSpPr>
            <a:spLocks noGrp="1"/>
          </p:cNvSpPr>
          <p:nvPr>
            <p:ph type="body" sz="quarter" idx="11"/>
          </p:nvPr>
        </p:nvSpPr>
        <p:spPr/>
        <p:txBody>
          <a:bodyPr/>
          <a:lstStyle/>
          <a:p>
            <a:r>
              <a:rPr lang="en-US" dirty="0" smtClean="0"/>
              <a:t>For deeper scenarios that simple open and save.</a:t>
            </a:r>
          </a:p>
          <a:p>
            <a:endParaRPr lang="en-US" dirty="0"/>
          </a:p>
          <a:p>
            <a:r>
              <a:rPr lang="en-US" dirty="0" smtClean="0"/>
              <a:t>This API is powering the future of OneDrive and Office 365 experiences </a:t>
            </a:r>
            <a:r>
              <a:rPr lang="en-US" smtClean="0"/>
              <a:t>for files.</a:t>
            </a:r>
            <a:endParaRPr lang="en-US" dirty="0"/>
          </a:p>
        </p:txBody>
      </p:sp>
    </p:spTree>
    <p:extLst>
      <p:ext uri="{BB962C8B-B14F-4D97-AF65-F5344CB8AC3E}">
        <p14:creationId xmlns:p14="http://schemas.microsoft.com/office/powerpoint/2010/main" val="70194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600" dirty="0" smtClean="0"/>
              <a:t>/drive/root:/Contoso/</a:t>
            </a:r>
            <a:r>
              <a:rPr lang="en-US" sz="3600" dirty="0" err="1" smtClean="0"/>
              <a:t>ProjectA</a:t>
            </a:r>
            <a:r>
              <a:rPr lang="en-US" sz="3600" dirty="0" smtClean="0"/>
              <a:t>:/children</a:t>
            </a:r>
          </a:p>
          <a:p>
            <a:r>
              <a:rPr lang="en-US" sz="3600" dirty="0" smtClean="0"/>
              <a:t>/drive/items/F0A1291828!101/children</a:t>
            </a:r>
          </a:p>
          <a:p>
            <a:endParaRPr lang="en-US" sz="3600" dirty="0"/>
          </a:p>
          <a:p>
            <a:r>
              <a:rPr lang="en-US" sz="3600" dirty="0" smtClean="0"/>
              <a:t>/drive/items/F0A..19:/document1.docx</a:t>
            </a:r>
          </a:p>
          <a:p>
            <a:endParaRPr lang="en-US" sz="3600" dirty="0"/>
          </a:p>
          <a:p>
            <a:r>
              <a:rPr lang="en-US" sz="3600" dirty="0" smtClean="0"/>
              <a:t>/drive/items/F0A..19/thumbnails/0/large</a:t>
            </a:r>
          </a:p>
        </p:txBody>
      </p:sp>
      <p:sp>
        <p:nvSpPr>
          <p:cNvPr id="3" name="Title 2"/>
          <p:cNvSpPr>
            <a:spLocks noGrp="1"/>
          </p:cNvSpPr>
          <p:nvPr>
            <p:ph type="title"/>
          </p:nvPr>
        </p:nvSpPr>
        <p:spPr/>
        <p:txBody>
          <a:bodyPr/>
          <a:lstStyle/>
          <a:p>
            <a:r>
              <a:rPr lang="en-US" dirty="0" smtClean="0"/>
              <a:t>Navigating Items Your Way</a:t>
            </a:r>
            <a:endParaRPr lang="en-US" dirty="0"/>
          </a:p>
        </p:txBody>
      </p:sp>
      <p:sp>
        <p:nvSpPr>
          <p:cNvPr id="4" name="Text Placeholder 3"/>
          <p:cNvSpPr>
            <a:spLocks noGrp="1"/>
          </p:cNvSpPr>
          <p:nvPr>
            <p:ph type="body" sz="quarter" idx="11"/>
          </p:nvPr>
        </p:nvSpPr>
        <p:spPr/>
        <p:txBody>
          <a:bodyPr/>
          <a:lstStyle/>
          <a:p>
            <a:r>
              <a:rPr lang="en-US" dirty="0" smtClean="0"/>
              <a:t>Use the colon to denote a path within the drive.</a:t>
            </a:r>
          </a:p>
          <a:p>
            <a:endParaRPr lang="en-US" dirty="0"/>
          </a:p>
          <a:p>
            <a:endParaRPr lang="en-US" dirty="0" smtClean="0"/>
          </a:p>
          <a:p>
            <a:r>
              <a:rPr lang="en-US" dirty="0" smtClean="0"/>
              <a:t>Combine ID and Path</a:t>
            </a:r>
          </a:p>
          <a:p>
            <a:endParaRPr lang="en-US" dirty="0"/>
          </a:p>
          <a:p>
            <a:r>
              <a:rPr lang="en-US" dirty="0" smtClean="0"/>
              <a:t>Address entities on items</a:t>
            </a:r>
            <a:endParaRPr lang="en-US" dirty="0"/>
          </a:p>
        </p:txBody>
      </p:sp>
    </p:spTree>
    <p:extLst>
      <p:ext uri="{BB962C8B-B14F-4D97-AF65-F5344CB8AC3E}">
        <p14:creationId xmlns:p14="http://schemas.microsoft.com/office/powerpoint/2010/main" val="149878230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Callable on any folder, not just the root.</a:t>
            </a:r>
          </a:p>
          <a:p>
            <a:r>
              <a:rPr lang="en-US" dirty="0" smtClean="0"/>
              <a:t>Based on a sync token, returns items changed since token was generated.</a:t>
            </a:r>
          </a:p>
          <a:p>
            <a:r>
              <a:rPr lang="en-US" dirty="0" smtClean="0"/>
              <a:t>Deleted items are returned with ‘deleted’ property.</a:t>
            </a:r>
          </a:p>
          <a:p>
            <a:r>
              <a:rPr lang="en-US" dirty="0" smtClean="0"/>
              <a:t>Moving an item out of the hierarchy will make you resync.</a:t>
            </a:r>
            <a:endParaRPr lang="en-US" dirty="0"/>
          </a:p>
        </p:txBody>
      </p:sp>
      <p:sp>
        <p:nvSpPr>
          <p:cNvPr id="3" name="Title 2"/>
          <p:cNvSpPr>
            <a:spLocks noGrp="1"/>
          </p:cNvSpPr>
          <p:nvPr>
            <p:ph type="title"/>
          </p:nvPr>
        </p:nvSpPr>
        <p:spPr/>
        <p:txBody>
          <a:bodyPr/>
          <a:lstStyle/>
          <a:p>
            <a:r>
              <a:rPr lang="en-US" dirty="0" smtClean="0"/>
              <a:t>Sync Changes</a:t>
            </a:r>
            <a:endParaRPr lang="en-US" dirty="0"/>
          </a:p>
        </p:txBody>
      </p:sp>
      <p:sp>
        <p:nvSpPr>
          <p:cNvPr id="4" name="Text Placeholder 3"/>
          <p:cNvSpPr>
            <a:spLocks noGrp="1"/>
          </p:cNvSpPr>
          <p:nvPr>
            <p:ph type="body" sz="quarter" idx="11"/>
          </p:nvPr>
        </p:nvSpPr>
        <p:spPr/>
        <p:txBody>
          <a:bodyPr/>
          <a:lstStyle/>
          <a:p>
            <a:r>
              <a:rPr lang="en-US" dirty="0"/>
              <a:t>Find out what changed without polling every folder.</a:t>
            </a:r>
          </a:p>
        </p:txBody>
      </p:sp>
    </p:spTree>
    <p:extLst>
      <p:ext uri="{BB962C8B-B14F-4D97-AF65-F5344CB8AC3E}">
        <p14:creationId xmlns:p14="http://schemas.microsoft.com/office/powerpoint/2010/main" val="350895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Keep your app files in a known location.</a:t>
            </a:r>
          </a:p>
          <a:p>
            <a:r>
              <a:rPr lang="en-US" dirty="0" smtClean="0"/>
              <a:t>No need to create folders.</a:t>
            </a:r>
          </a:p>
          <a:p>
            <a:r>
              <a:rPr lang="en-US" dirty="0" smtClean="0"/>
              <a:t>Restricted access to only your folder makes your app more trustworthy.</a:t>
            </a:r>
          </a:p>
          <a:p>
            <a:endParaRPr lang="en-US" dirty="0"/>
          </a:p>
        </p:txBody>
      </p:sp>
      <p:sp>
        <p:nvSpPr>
          <p:cNvPr id="3" name="Title 2"/>
          <p:cNvSpPr>
            <a:spLocks noGrp="1"/>
          </p:cNvSpPr>
          <p:nvPr>
            <p:ph type="title"/>
          </p:nvPr>
        </p:nvSpPr>
        <p:spPr/>
        <p:txBody>
          <a:bodyPr/>
          <a:lstStyle/>
          <a:p>
            <a:r>
              <a:rPr lang="en-US" dirty="0" smtClean="0"/>
              <a:t>App Folders</a:t>
            </a:r>
            <a:endParaRPr lang="en-US" dirty="0"/>
          </a:p>
        </p:txBody>
      </p:sp>
      <p:sp>
        <p:nvSpPr>
          <p:cNvPr id="4" name="Text Placeholder 3"/>
          <p:cNvSpPr>
            <a:spLocks noGrp="1"/>
          </p:cNvSpPr>
          <p:nvPr>
            <p:ph type="body" sz="quarter" idx="11"/>
          </p:nvPr>
        </p:nvSpPr>
        <p:spPr/>
        <p:txBody>
          <a:bodyPr/>
          <a:lstStyle/>
          <a:p>
            <a:r>
              <a:rPr lang="en-US" dirty="0" smtClean="0"/>
              <a:t>A home for content created in your app</a:t>
            </a:r>
            <a:endParaRPr lang="en-US" dirty="0"/>
          </a:p>
        </p:txBody>
      </p:sp>
    </p:spTree>
    <p:extLst>
      <p:ext uri="{BB962C8B-B14F-4D97-AF65-F5344CB8AC3E}">
        <p14:creationId xmlns:p14="http://schemas.microsoft.com/office/powerpoint/2010/main" val="63743814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t>
            </a:r>
            <a:r>
              <a:rPr lang="en-US" dirty="0" err="1" smtClean="0"/>
              <a:t>upload.createSession</a:t>
            </a:r>
            <a:endParaRPr lang="en-US" dirty="0" smtClean="0"/>
          </a:p>
          <a:p>
            <a:pPr lvl="1"/>
            <a:r>
              <a:rPr lang="en-US" dirty="0" smtClean="0"/>
              <a:t>Provide the details of the file you are uploading.</a:t>
            </a:r>
          </a:p>
          <a:p>
            <a:r>
              <a:rPr lang="en-US" dirty="0" smtClean="0"/>
              <a:t>PUT fragments until complete</a:t>
            </a:r>
          </a:p>
          <a:p>
            <a:pPr lvl="1"/>
            <a:r>
              <a:rPr lang="en-US" dirty="0" smtClean="0"/>
              <a:t>Create and upload requests with sequential fragments of the file until the whole file is uploaded.</a:t>
            </a:r>
          </a:p>
          <a:p>
            <a:pPr lvl="1"/>
            <a:r>
              <a:rPr lang="en-US" dirty="0" smtClean="0"/>
              <a:t>When the last fragment is received, the file is added to the user’s OneDrive.</a:t>
            </a:r>
          </a:p>
          <a:p>
            <a:endParaRPr lang="en-US" dirty="0"/>
          </a:p>
        </p:txBody>
      </p:sp>
      <p:sp>
        <p:nvSpPr>
          <p:cNvPr id="3" name="Title 2"/>
          <p:cNvSpPr>
            <a:spLocks noGrp="1"/>
          </p:cNvSpPr>
          <p:nvPr>
            <p:ph type="title"/>
          </p:nvPr>
        </p:nvSpPr>
        <p:spPr/>
        <p:txBody>
          <a:bodyPr/>
          <a:lstStyle/>
          <a:p>
            <a:r>
              <a:rPr lang="en-US" dirty="0" smtClean="0"/>
              <a:t>Large Files</a:t>
            </a:r>
            <a:endParaRPr lang="en-US" dirty="0"/>
          </a:p>
        </p:txBody>
      </p:sp>
      <p:sp>
        <p:nvSpPr>
          <p:cNvPr id="4" name="Text Placeholder 3"/>
          <p:cNvSpPr>
            <a:spLocks noGrp="1"/>
          </p:cNvSpPr>
          <p:nvPr>
            <p:ph type="body" sz="quarter" idx="11"/>
          </p:nvPr>
        </p:nvSpPr>
        <p:spPr/>
        <p:txBody>
          <a:bodyPr/>
          <a:lstStyle/>
          <a:p>
            <a:r>
              <a:rPr lang="en-US" dirty="0" smtClean="0"/>
              <a:t>Upload up to 10 GB using this method.</a:t>
            </a:r>
          </a:p>
          <a:p>
            <a:endParaRPr lang="en-US" dirty="0" smtClean="0"/>
          </a:p>
          <a:p>
            <a:r>
              <a:rPr lang="en-US" dirty="0" smtClean="0"/>
              <a:t>If the file is available on the internet, use Upload From URL instead.</a:t>
            </a:r>
            <a:endParaRPr lang="en-US" dirty="0"/>
          </a:p>
        </p:txBody>
      </p:sp>
    </p:spTree>
    <p:extLst>
      <p:ext uri="{BB962C8B-B14F-4D97-AF65-F5344CB8AC3E}">
        <p14:creationId xmlns:p14="http://schemas.microsoft.com/office/powerpoint/2010/main" val="47585393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Cross-</a:t>
            </a:r>
            <a:r>
              <a:rPr lang="en-US" dirty="0"/>
              <a:t>o</a:t>
            </a:r>
            <a:r>
              <a:rPr lang="en-US" dirty="0" smtClean="0"/>
              <a:t>rigin Resource Sharing enables script to call OneDrive API from any domain</a:t>
            </a:r>
          </a:p>
          <a:p>
            <a:r>
              <a:rPr lang="en-US" dirty="0" smtClean="0"/>
              <a:t>Full API is available, download, upload, and manage files.</a:t>
            </a:r>
            <a:endParaRPr lang="en-US" dirty="0"/>
          </a:p>
        </p:txBody>
      </p:sp>
      <p:sp>
        <p:nvSpPr>
          <p:cNvPr id="3" name="Title 2"/>
          <p:cNvSpPr>
            <a:spLocks noGrp="1"/>
          </p:cNvSpPr>
          <p:nvPr>
            <p:ph type="title"/>
          </p:nvPr>
        </p:nvSpPr>
        <p:spPr/>
        <p:txBody>
          <a:bodyPr/>
          <a:lstStyle/>
          <a:p>
            <a:r>
              <a:rPr lang="en-US" dirty="0"/>
              <a:t>Cross-origin Resource Sharing</a:t>
            </a:r>
          </a:p>
        </p:txBody>
      </p:sp>
      <p:sp>
        <p:nvSpPr>
          <p:cNvPr id="4" name="Text Placeholder 3"/>
          <p:cNvSpPr>
            <a:spLocks noGrp="1"/>
          </p:cNvSpPr>
          <p:nvPr>
            <p:ph type="body" sz="quarter" idx="11"/>
          </p:nvPr>
        </p:nvSpPr>
        <p:spPr/>
        <p:txBody>
          <a:bodyPr/>
          <a:lstStyle/>
          <a:p>
            <a:r>
              <a:rPr lang="en-US" dirty="0" smtClean="0"/>
              <a:t>Use OneDrive API directly from a single-page JavaScript app.</a:t>
            </a:r>
            <a:endParaRPr lang="en-US" dirty="0"/>
          </a:p>
        </p:txBody>
      </p:sp>
    </p:spTree>
    <p:extLst>
      <p:ext uri="{BB962C8B-B14F-4D97-AF65-F5344CB8AC3E}">
        <p14:creationId xmlns:p14="http://schemas.microsoft.com/office/powerpoint/2010/main" val="414260555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No permissions – Use picker/saver</a:t>
            </a:r>
          </a:p>
          <a:p>
            <a:r>
              <a:rPr lang="en-US" dirty="0" err="1" smtClean="0"/>
              <a:t>onedrive.readonly</a:t>
            </a:r>
            <a:endParaRPr lang="en-US" dirty="0" smtClean="0"/>
          </a:p>
          <a:p>
            <a:pPr lvl="1"/>
            <a:r>
              <a:rPr lang="en-US" dirty="0" smtClean="0"/>
              <a:t>Read-only access to everything in the user’s OneDrive.</a:t>
            </a:r>
          </a:p>
          <a:p>
            <a:r>
              <a:rPr lang="en-US" dirty="0" err="1" smtClean="0"/>
              <a:t>onedrive.readwrite</a:t>
            </a:r>
            <a:endParaRPr lang="en-US" dirty="0" smtClean="0"/>
          </a:p>
          <a:p>
            <a:pPr lvl="1"/>
            <a:r>
              <a:rPr lang="en-US" dirty="0" smtClean="0"/>
              <a:t>Read-write access to everything in the user’s OneDrive.</a:t>
            </a:r>
          </a:p>
          <a:p>
            <a:r>
              <a:rPr lang="en-US" dirty="0" err="1" smtClean="0"/>
              <a:t>onedrive.appfolder</a:t>
            </a:r>
            <a:endParaRPr lang="en-US" dirty="0" smtClean="0"/>
          </a:p>
          <a:p>
            <a:pPr lvl="1"/>
            <a:r>
              <a:rPr lang="en-US" dirty="0" smtClean="0"/>
              <a:t>Read-write access to your app folder in the user’s OneDrive.</a:t>
            </a:r>
          </a:p>
          <a:p>
            <a:endParaRPr lang="en-US" dirty="0"/>
          </a:p>
        </p:txBody>
      </p:sp>
      <p:sp>
        <p:nvSpPr>
          <p:cNvPr id="3" name="Title 2"/>
          <p:cNvSpPr>
            <a:spLocks noGrp="1"/>
          </p:cNvSpPr>
          <p:nvPr>
            <p:ph type="title"/>
          </p:nvPr>
        </p:nvSpPr>
        <p:spPr/>
        <p:txBody>
          <a:bodyPr/>
          <a:lstStyle/>
          <a:p>
            <a:r>
              <a:rPr lang="en-US" dirty="0" smtClean="0"/>
              <a:t>App Permission Scopes</a:t>
            </a:r>
            <a:endParaRPr lang="en-US" dirty="0"/>
          </a:p>
        </p:txBody>
      </p:sp>
      <p:sp>
        <p:nvSpPr>
          <p:cNvPr id="4" name="Text Placeholder 3"/>
          <p:cNvSpPr>
            <a:spLocks noGrp="1"/>
          </p:cNvSpPr>
          <p:nvPr>
            <p:ph type="body" sz="quarter" idx="11"/>
          </p:nvPr>
        </p:nvSpPr>
        <p:spPr/>
        <p:txBody>
          <a:bodyPr/>
          <a:lstStyle/>
          <a:p>
            <a:r>
              <a:rPr lang="en-US" dirty="0" smtClean="0"/>
              <a:t>Use the least-permissive permission scope possible.</a:t>
            </a:r>
          </a:p>
          <a:p>
            <a:endParaRPr lang="en-US" dirty="0"/>
          </a:p>
          <a:p>
            <a:r>
              <a:rPr lang="en-US" dirty="0" smtClean="0"/>
              <a:t>For many scenarios, </a:t>
            </a:r>
            <a:r>
              <a:rPr lang="en-US" dirty="0" err="1" smtClean="0"/>
              <a:t>appfolder</a:t>
            </a:r>
            <a:r>
              <a:rPr lang="en-US" dirty="0" smtClean="0"/>
              <a:t> is sufficient.</a:t>
            </a:r>
            <a:endParaRPr lang="en-US" dirty="0"/>
          </a:p>
        </p:txBody>
      </p:sp>
    </p:spTree>
    <p:extLst>
      <p:ext uri="{BB962C8B-B14F-4D97-AF65-F5344CB8AC3E}">
        <p14:creationId xmlns:p14="http://schemas.microsoft.com/office/powerpoint/2010/main" val="352369300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Ryan Gregg, Principal Program Manager</a:t>
            </a:r>
          </a:p>
          <a:p>
            <a:r>
              <a:rPr lang="en-US" dirty="0"/>
              <a:t>Daron </a:t>
            </a:r>
            <a:r>
              <a:rPr lang="en-US" dirty="0" err="1"/>
              <a:t>Spektor</a:t>
            </a:r>
            <a:r>
              <a:rPr lang="en-US" dirty="0"/>
              <a:t>, Principal Engineering Manager</a:t>
            </a:r>
          </a:p>
        </p:txBody>
      </p:sp>
      <p:sp>
        <p:nvSpPr>
          <p:cNvPr id="2" name="Title 1"/>
          <p:cNvSpPr>
            <a:spLocks noGrp="1"/>
          </p:cNvSpPr>
          <p:nvPr>
            <p:ph type="title"/>
          </p:nvPr>
        </p:nvSpPr>
        <p:spPr/>
        <p:txBody>
          <a:bodyPr/>
          <a:lstStyle/>
          <a:p>
            <a:r>
              <a:rPr lang="en-US" dirty="0" smtClean="0"/>
              <a:t>Developing solutions with OneDrive </a:t>
            </a:r>
            <a:br>
              <a:rPr lang="en-US" dirty="0" smtClean="0"/>
            </a:br>
            <a:r>
              <a:rPr lang="en-US" dirty="0" smtClean="0"/>
              <a:t>and OneDrive for Business</a:t>
            </a:r>
            <a:endParaRPr lang="en-US" dirty="0"/>
          </a:p>
        </p:txBody>
      </p:sp>
      <p:sp>
        <p:nvSpPr>
          <p:cNvPr id="3" name="Subtitle 2"/>
          <p:cNvSpPr>
            <a:spLocks noGrp="1"/>
          </p:cNvSpPr>
          <p:nvPr>
            <p:ph type="body" sz="quarter" idx="13"/>
          </p:nvPr>
        </p:nvSpPr>
        <p:spPr/>
        <p:txBody>
          <a:bodyPr/>
          <a:lstStyle/>
          <a:p>
            <a:r>
              <a:rPr lang="en-US" dirty="0" smtClean="0"/>
              <a:t>3-734</a:t>
            </a:r>
          </a:p>
        </p:txBody>
      </p:sp>
    </p:spTree>
    <p:extLst>
      <p:ext uri="{BB962C8B-B14F-4D97-AF65-F5344CB8AC3E}">
        <p14:creationId xmlns:p14="http://schemas.microsoft.com/office/powerpoint/2010/main" val="39041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In preview, but available today on your SharePoint tenant.</a:t>
            </a:r>
          </a:p>
          <a:p>
            <a:r>
              <a:rPr lang="en-US" dirty="0" smtClean="0"/>
              <a:t>Reduced functionality – we’re still building this.</a:t>
            </a:r>
          </a:p>
          <a:p>
            <a:r>
              <a:rPr lang="en-US" dirty="0" smtClean="0"/>
              <a:t>We expect to drop new functionality monthly.</a:t>
            </a:r>
          </a:p>
          <a:p>
            <a:r>
              <a:rPr lang="en-US" dirty="0" smtClean="0"/>
              <a:t>Updates will be posted on dev.onedrive.com</a:t>
            </a:r>
          </a:p>
          <a:p>
            <a:endParaRPr lang="en-US" dirty="0" smtClean="0"/>
          </a:p>
        </p:txBody>
      </p:sp>
      <p:sp>
        <p:nvSpPr>
          <p:cNvPr id="3" name="Title 2"/>
          <p:cNvSpPr>
            <a:spLocks noGrp="1"/>
          </p:cNvSpPr>
          <p:nvPr>
            <p:ph type="title"/>
          </p:nvPr>
        </p:nvSpPr>
        <p:spPr/>
        <p:txBody>
          <a:bodyPr/>
          <a:lstStyle/>
          <a:p>
            <a:r>
              <a:rPr lang="en-US" dirty="0" smtClean="0"/>
              <a:t>Something New: OneDrive for Business</a:t>
            </a:r>
            <a:endParaRPr lang="en-US" dirty="0"/>
          </a:p>
        </p:txBody>
      </p:sp>
      <p:sp>
        <p:nvSpPr>
          <p:cNvPr id="4" name="Text Placeholder 3"/>
          <p:cNvSpPr>
            <a:spLocks noGrp="1"/>
          </p:cNvSpPr>
          <p:nvPr>
            <p:ph type="body" sz="quarter" idx="11"/>
          </p:nvPr>
        </p:nvSpPr>
        <p:spPr/>
        <p:txBody>
          <a:bodyPr/>
          <a:lstStyle/>
          <a:p>
            <a:r>
              <a:rPr lang="en-US" dirty="0" smtClean="0"/>
              <a:t>One API for OneDrive, business or personal.</a:t>
            </a:r>
          </a:p>
          <a:p>
            <a:endParaRPr lang="en-US" dirty="0"/>
          </a:p>
          <a:p>
            <a:r>
              <a:rPr lang="en-US" dirty="0" smtClean="0"/>
              <a:t>Write your connection to OneDrive once and have it work with OneDrive and OneDrive for Business with the same code.</a:t>
            </a:r>
            <a:endParaRPr lang="en-US" dirty="0"/>
          </a:p>
        </p:txBody>
      </p:sp>
    </p:spTree>
    <p:extLst>
      <p:ext uri="{BB962C8B-B14F-4D97-AF65-F5344CB8AC3E}">
        <p14:creationId xmlns:p14="http://schemas.microsoft.com/office/powerpoint/2010/main" val="123523850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API demo</a:t>
            </a:r>
            <a:endParaRPr lang="en-US" dirty="0"/>
          </a:p>
        </p:txBody>
      </p:sp>
    </p:spTree>
    <p:extLst>
      <p:ext uri="{BB962C8B-B14F-4D97-AF65-F5344CB8AC3E}">
        <p14:creationId xmlns:p14="http://schemas.microsoft.com/office/powerpoint/2010/main" val="71030047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Key differences</a:t>
            </a:r>
          </a:p>
          <a:p>
            <a:pPr lvl="1"/>
            <a:r>
              <a:rPr lang="en-US" dirty="0" smtClean="0"/>
              <a:t>Authentication: Need to target AAD or MSA depending on user type.</a:t>
            </a:r>
            <a:r>
              <a:rPr lang="en-US" dirty="0"/>
              <a:t> Auth scopes are different as a result</a:t>
            </a:r>
          </a:p>
          <a:p>
            <a:pPr lvl="1"/>
            <a:r>
              <a:rPr lang="en-US" dirty="0" smtClean="0"/>
              <a:t>Discovery: OneDrive for Business doesn’t have a common API end point, so discovery API is still necessary</a:t>
            </a:r>
          </a:p>
          <a:p>
            <a:r>
              <a:rPr lang="en-US" dirty="0" smtClean="0"/>
              <a:t>Similarities</a:t>
            </a:r>
          </a:p>
          <a:p>
            <a:pPr lvl="1"/>
            <a:r>
              <a:rPr lang="en-US" dirty="0" smtClean="0"/>
              <a:t>Once your app has an access token, code should be the same (see release notes for full details).</a:t>
            </a:r>
          </a:p>
          <a:p>
            <a:pPr lvl="1"/>
            <a:endParaRPr lang="en-US" dirty="0"/>
          </a:p>
        </p:txBody>
      </p:sp>
      <p:sp>
        <p:nvSpPr>
          <p:cNvPr id="3" name="Title 2"/>
          <p:cNvSpPr>
            <a:spLocks noGrp="1"/>
          </p:cNvSpPr>
          <p:nvPr>
            <p:ph type="title"/>
          </p:nvPr>
        </p:nvSpPr>
        <p:spPr/>
        <p:txBody>
          <a:bodyPr/>
          <a:lstStyle/>
          <a:p>
            <a:r>
              <a:rPr lang="en-US" dirty="0" smtClean="0"/>
              <a:t>OneDrive API for OneDrive for Business</a:t>
            </a:r>
            <a:endParaRPr lang="en-US" dirty="0"/>
          </a:p>
        </p:txBody>
      </p:sp>
    </p:spTree>
    <p:extLst>
      <p:ext uri="{BB962C8B-B14F-4D97-AF65-F5344CB8AC3E}">
        <p14:creationId xmlns:p14="http://schemas.microsoft.com/office/powerpoint/2010/main" val="397697715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a:t>
            </a:r>
            <a:r>
              <a:rPr lang="en-US" dirty="0" err="1" smtClean="0"/>
              <a:t>CloudRoll</a:t>
            </a:r>
            <a:endParaRPr lang="en-US" dirty="0"/>
          </a:p>
        </p:txBody>
      </p:sp>
    </p:spTree>
    <p:extLst>
      <p:ext uri="{BB962C8B-B14F-4D97-AF65-F5344CB8AC3E}">
        <p14:creationId xmlns:p14="http://schemas.microsoft.com/office/powerpoint/2010/main" val="172536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Create and manage sharing links</a:t>
            </a:r>
          </a:p>
          <a:p>
            <a:r>
              <a:rPr lang="en-US" dirty="0"/>
              <a:t>View changes / sync</a:t>
            </a:r>
          </a:p>
          <a:p>
            <a:r>
              <a:rPr lang="en-US" dirty="0" smtClean="0"/>
              <a:t>Thumbnails</a:t>
            </a:r>
          </a:p>
          <a:p>
            <a:r>
              <a:rPr lang="en-US" dirty="0" smtClean="0"/>
              <a:t>Upload large files</a:t>
            </a:r>
          </a:p>
          <a:p>
            <a:r>
              <a:rPr lang="en-US" dirty="0" smtClean="0"/>
              <a:t>Search</a:t>
            </a:r>
          </a:p>
        </p:txBody>
      </p:sp>
      <p:sp>
        <p:nvSpPr>
          <p:cNvPr id="3" name="Title 2"/>
          <p:cNvSpPr>
            <a:spLocks noGrp="1"/>
          </p:cNvSpPr>
          <p:nvPr>
            <p:ph type="title"/>
          </p:nvPr>
        </p:nvSpPr>
        <p:spPr/>
        <p:txBody>
          <a:bodyPr/>
          <a:lstStyle/>
          <a:p>
            <a:r>
              <a:rPr lang="en-US" dirty="0" smtClean="0"/>
              <a:t>OneDrive for Business – What’s Coming</a:t>
            </a:r>
            <a:endParaRPr lang="en-US" dirty="0"/>
          </a:p>
        </p:txBody>
      </p:sp>
      <p:sp>
        <p:nvSpPr>
          <p:cNvPr id="5" name="Text Placeholder 4"/>
          <p:cNvSpPr>
            <a:spLocks noGrp="1"/>
          </p:cNvSpPr>
          <p:nvPr>
            <p:ph type="body" sz="quarter" idx="11"/>
          </p:nvPr>
        </p:nvSpPr>
        <p:spPr/>
        <p:txBody>
          <a:bodyPr/>
          <a:lstStyle/>
          <a:p>
            <a:r>
              <a:rPr lang="en-US" dirty="0"/>
              <a:t>We’re listening to your feedback via </a:t>
            </a:r>
            <a:r>
              <a:rPr lang="en-US" dirty="0" err="1"/>
              <a:t>UserVoice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sz="1800" dirty="0" smtClean="0"/>
              <a:t>Keeping our API release notes up to date:</a:t>
            </a:r>
          </a:p>
          <a:p>
            <a:r>
              <a:rPr lang="en-US" sz="1400" dirty="0">
                <a:hlinkClick r:id="rId2"/>
              </a:rPr>
              <a:t>aka.ms/</a:t>
            </a:r>
            <a:r>
              <a:rPr lang="en-US" sz="1400" dirty="0" err="1">
                <a:hlinkClick r:id="rId2"/>
              </a:rPr>
              <a:t>odb</a:t>
            </a:r>
            <a:r>
              <a:rPr lang="en-US" sz="1400" dirty="0">
                <a:hlinkClick r:id="rId2"/>
              </a:rPr>
              <a:t>-</a:t>
            </a:r>
            <a:r>
              <a:rPr lang="en-US" sz="1400" dirty="0" err="1">
                <a:hlinkClick r:id="rId2"/>
              </a:rPr>
              <a:t>api</a:t>
            </a:r>
            <a:r>
              <a:rPr lang="en-US" sz="1400" dirty="0">
                <a:hlinkClick r:id="rId2"/>
              </a:rPr>
              <a:t>-release-notes</a:t>
            </a:r>
            <a:endParaRPr lang="en-US" sz="1400" dirty="0"/>
          </a:p>
          <a:p>
            <a:endParaRPr lang="en-US" dirty="0"/>
          </a:p>
        </p:txBody>
      </p:sp>
    </p:spTree>
    <p:extLst>
      <p:ext uri="{BB962C8B-B14F-4D97-AF65-F5344CB8AC3E}">
        <p14:creationId xmlns:p14="http://schemas.microsoft.com/office/powerpoint/2010/main" val="2220455750"/>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We have a lot of traffic polling OneDrive for changes.</a:t>
            </a:r>
          </a:p>
          <a:p>
            <a:r>
              <a:rPr lang="en-US" dirty="0" smtClean="0"/>
              <a:t>Sync changes has reduced this to 1 call per user vs. 1 call / user / folder.</a:t>
            </a:r>
          </a:p>
          <a:p>
            <a:r>
              <a:rPr lang="en-US" dirty="0" smtClean="0"/>
              <a:t>Webhooks enable apps to be efficient about their call patterns.</a:t>
            </a:r>
          </a:p>
          <a:p>
            <a:r>
              <a:rPr lang="en-US" dirty="0" smtClean="0"/>
              <a:t>Poke/pull model ensures you don’t miss a change.</a:t>
            </a:r>
            <a:endParaRPr lang="en-US" dirty="0"/>
          </a:p>
        </p:txBody>
      </p:sp>
      <p:sp>
        <p:nvSpPr>
          <p:cNvPr id="3" name="Title 2"/>
          <p:cNvSpPr>
            <a:spLocks noGrp="1"/>
          </p:cNvSpPr>
          <p:nvPr>
            <p:ph type="title"/>
          </p:nvPr>
        </p:nvSpPr>
        <p:spPr/>
        <p:txBody>
          <a:bodyPr/>
          <a:lstStyle/>
          <a:p>
            <a:r>
              <a:rPr lang="en-US" dirty="0" smtClean="0"/>
              <a:t>Something new: </a:t>
            </a:r>
            <a:r>
              <a:rPr lang="en-US" dirty="0" err="1" smtClean="0"/>
              <a:t>Webhooks</a:t>
            </a:r>
            <a:r>
              <a:rPr lang="en-US" dirty="0" smtClean="0"/>
              <a:t> for OneDrive</a:t>
            </a:r>
            <a:endParaRPr lang="en-US" dirty="0"/>
          </a:p>
        </p:txBody>
      </p:sp>
      <p:sp>
        <p:nvSpPr>
          <p:cNvPr id="5" name="Text Placeholder 4"/>
          <p:cNvSpPr>
            <a:spLocks noGrp="1"/>
          </p:cNvSpPr>
          <p:nvPr>
            <p:ph type="body" sz="quarter" idx="11"/>
          </p:nvPr>
        </p:nvSpPr>
        <p:spPr/>
        <p:txBody>
          <a:bodyPr/>
          <a:lstStyle/>
          <a:p>
            <a:r>
              <a:rPr lang="en-US" dirty="0" smtClean="0"/>
              <a:t>OneDrive tells your service when something interesting happens.</a:t>
            </a:r>
            <a:endParaRPr lang="en-US" dirty="0"/>
          </a:p>
        </p:txBody>
      </p:sp>
    </p:spTree>
    <p:extLst>
      <p:ext uri="{BB962C8B-B14F-4D97-AF65-F5344CB8AC3E}">
        <p14:creationId xmlns:p14="http://schemas.microsoft.com/office/powerpoint/2010/main" val="3608501605"/>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3323987"/>
          </a:xfrm>
        </p:spPr>
        <p:txBody>
          <a:bodyPr/>
          <a:lstStyle/>
          <a:p>
            <a:pPr marL="742950" indent="-742950">
              <a:buFont typeface="+mj-lt"/>
              <a:buAutoNum type="arabicPeriod"/>
            </a:pPr>
            <a:r>
              <a:rPr lang="en-US" dirty="0" smtClean="0"/>
              <a:t>Register a URL for your service w/ OneDrive.</a:t>
            </a:r>
          </a:p>
          <a:p>
            <a:pPr marL="742950" indent="-742950">
              <a:buFont typeface="+mj-lt"/>
              <a:buAutoNum type="arabicPeriod"/>
            </a:pPr>
            <a:r>
              <a:rPr lang="en-US" dirty="0" smtClean="0"/>
              <a:t>User connects your app with OneDrive.</a:t>
            </a:r>
          </a:p>
          <a:p>
            <a:pPr marL="742950" indent="-742950">
              <a:buFont typeface="+mj-lt"/>
              <a:buAutoNum type="arabicPeriod"/>
            </a:pPr>
            <a:r>
              <a:rPr lang="en-US" dirty="0" smtClean="0"/>
              <a:t>User adds/edits/deletes a file or folder.</a:t>
            </a:r>
          </a:p>
          <a:p>
            <a:pPr marL="742950" indent="-742950">
              <a:buFont typeface="+mj-lt"/>
              <a:buAutoNum type="arabicPeriod"/>
            </a:pPr>
            <a:r>
              <a:rPr lang="en-US" dirty="0" smtClean="0"/>
              <a:t>OneDrive POSTs to your URL that a change occurred for that user.</a:t>
            </a:r>
            <a:endParaRPr lang="en-US" dirty="0"/>
          </a:p>
        </p:txBody>
      </p:sp>
      <p:sp>
        <p:nvSpPr>
          <p:cNvPr id="3" name="Title 2"/>
          <p:cNvSpPr>
            <a:spLocks noGrp="1"/>
          </p:cNvSpPr>
          <p:nvPr>
            <p:ph type="title"/>
          </p:nvPr>
        </p:nvSpPr>
        <p:spPr/>
        <p:txBody>
          <a:bodyPr/>
          <a:lstStyle/>
          <a:p>
            <a:r>
              <a:rPr lang="en-US" dirty="0" smtClean="0"/>
              <a:t>Webhooks – how it works</a:t>
            </a:r>
            <a:endParaRPr lang="en-US" dirty="0"/>
          </a:p>
        </p:txBody>
      </p:sp>
    </p:spTree>
    <p:extLst>
      <p:ext uri="{BB962C8B-B14F-4D97-AF65-F5344CB8AC3E}">
        <p14:creationId xmlns:p14="http://schemas.microsoft.com/office/powerpoint/2010/main" val="247939241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webhooks</a:t>
            </a:r>
            <a:endParaRPr lang="en-US" dirty="0"/>
          </a:p>
        </p:txBody>
      </p:sp>
    </p:spTree>
    <p:extLst>
      <p:ext uri="{BB962C8B-B14F-4D97-AF65-F5344CB8AC3E}">
        <p14:creationId xmlns:p14="http://schemas.microsoft.com/office/powerpoint/2010/main" val="218345094"/>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74638" y="1212850"/>
            <a:ext cx="11887200" cy="3334246"/>
          </a:xfrm>
        </p:spPr>
        <p:txBody>
          <a:bodyPr/>
          <a:lstStyle/>
          <a:p>
            <a:r>
              <a:rPr lang="en-US" dirty="0" smtClean="0"/>
              <a:t>Preview available in the next few weeks for OneDrive.</a:t>
            </a:r>
          </a:p>
          <a:p>
            <a:r>
              <a:rPr lang="en-US" dirty="0" smtClean="0"/>
              <a:t>Coming later this summer for OneDrive for Business.</a:t>
            </a:r>
          </a:p>
          <a:p>
            <a:endParaRPr lang="en-US" dirty="0"/>
          </a:p>
          <a:p>
            <a:r>
              <a:rPr lang="en-US" dirty="0" smtClean="0"/>
              <a:t>Watch </a:t>
            </a:r>
            <a:r>
              <a:rPr lang="en-US" dirty="0" err="1" smtClean="0"/>
              <a:t>dev.onedrive.com</a:t>
            </a:r>
            <a:r>
              <a:rPr lang="en-US" dirty="0" smtClean="0"/>
              <a:t> for more details.</a:t>
            </a:r>
            <a:endParaRPr lang="en-US" dirty="0"/>
          </a:p>
        </p:txBody>
      </p:sp>
      <p:sp>
        <p:nvSpPr>
          <p:cNvPr id="5" name="Title 4"/>
          <p:cNvSpPr>
            <a:spLocks noGrp="1"/>
          </p:cNvSpPr>
          <p:nvPr>
            <p:ph type="title"/>
          </p:nvPr>
        </p:nvSpPr>
        <p:spPr/>
        <p:txBody>
          <a:bodyPr/>
          <a:lstStyle/>
          <a:p>
            <a:r>
              <a:rPr lang="en-US" dirty="0" smtClean="0"/>
              <a:t>Webhooks</a:t>
            </a:r>
            <a:endParaRPr lang="en-US" dirty="0"/>
          </a:p>
        </p:txBody>
      </p:sp>
    </p:spTree>
    <p:extLst>
      <p:ext uri="{BB962C8B-B14F-4D97-AF65-F5344CB8AC3E}">
        <p14:creationId xmlns:p14="http://schemas.microsoft.com/office/powerpoint/2010/main" val="56479962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We want to have the best docs.</a:t>
            </a:r>
          </a:p>
          <a:p>
            <a:r>
              <a:rPr lang="en-US" dirty="0" smtClean="0"/>
              <a:t>We test our documentation with every change to ensure it’s valid.</a:t>
            </a:r>
          </a:p>
          <a:p>
            <a:r>
              <a:rPr lang="en-US" dirty="0" smtClean="0"/>
              <a:t>Our docs are open source on </a:t>
            </a:r>
            <a:r>
              <a:rPr lang="en-US" dirty="0" smtClean="0">
                <a:hlinkClick r:id="rId3"/>
              </a:rPr>
              <a:t>GitHub</a:t>
            </a:r>
            <a:endParaRPr lang="en-US" dirty="0"/>
          </a:p>
          <a:p>
            <a:r>
              <a:rPr lang="en-US" dirty="0"/>
              <a:t>W</a:t>
            </a:r>
            <a:r>
              <a:rPr lang="en-US" dirty="0" smtClean="0"/>
              <a:t>e accept pull requests.</a:t>
            </a:r>
          </a:p>
          <a:p>
            <a:r>
              <a:rPr lang="en-US" dirty="0" smtClean="0"/>
              <a:t>If they aren’t great, let us know (or fix them!)</a:t>
            </a:r>
            <a:endParaRPr lang="en-US" dirty="0"/>
          </a:p>
        </p:txBody>
      </p:sp>
      <p:sp>
        <p:nvSpPr>
          <p:cNvPr id="3" name="Title 2"/>
          <p:cNvSpPr>
            <a:spLocks noGrp="1"/>
          </p:cNvSpPr>
          <p:nvPr>
            <p:ph type="title"/>
          </p:nvPr>
        </p:nvSpPr>
        <p:spPr/>
        <p:txBody>
          <a:bodyPr/>
          <a:lstStyle/>
          <a:p>
            <a:r>
              <a:rPr lang="en-US" dirty="0" smtClean="0"/>
              <a:t>Documentation: We want to be the best</a:t>
            </a:r>
            <a:endParaRPr lang="en-US" dirty="0"/>
          </a:p>
        </p:txBody>
      </p:sp>
      <p:sp>
        <p:nvSpPr>
          <p:cNvPr id="5" name="Text Placeholder 4"/>
          <p:cNvSpPr>
            <a:spLocks noGrp="1"/>
          </p:cNvSpPr>
          <p:nvPr>
            <p:ph type="body" sz="quarter" idx="11"/>
          </p:nvPr>
        </p:nvSpPr>
        <p:spPr/>
        <p:txBody>
          <a:bodyPr/>
          <a:lstStyle/>
          <a:p>
            <a:endParaRPr lang="en-US" dirty="0"/>
          </a:p>
        </p:txBody>
      </p:sp>
      <p:sp>
        <p:nvSpPr>
          <p:cNvPr id="7" name="Rounded Rectangle 6"/>
          <p:cNvSpPr/>
          <p:nvPr/>
        </p:nvSpPr>
        <p:spPr bwMode="auto">
          <a:xfrm>
            <a:off x="435548" y="2506662"/>
            <a:ext cx="2438400" cy="457200"/>
          </a:xfrm>
          <a:prstGeom prst="roundRect">
            <a:avLst/>
          </a:prstGeom>
          <a:solidFill>
            <a:srgbClr val="00B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r>
              <a:rPr lang="en-US" sz="2400" dirty="0" smtClean="0">
                <a:gradFill>
                  <a:gsLst>
                    <a:gs pos="0">
                      <a:srgbClr val="FFFFFF"/>
                    </a:gs>
                    <a:gs pos="100000">
                      <a:srgbClr val="FFFFFF"/>
                    </a:gs>
                  </a:gsLst>
                  <a:lin ang="5400000" scaled="0"/>
                </a:gradFill>
                <a:ea typeface="Segoe UI" pitchFamily="34" charset="0"/>
                <a:cs typeface="Segoe UI" pitchFamily="34" charset="0"/>
              </a:rPr>
              <a:t>Build Passing</a:t>
            </a: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7787046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6687971" y="2173258"/>
            <a:ext cx="5371795" cy="1048809"/>
          </a:xfrm>
          <a:prstGeom prst="rect">
            <a:avLst/>
          </a:prstGeom>
          <a:solidFill>
            <a:schemeClr val="bg2">
              <a:lumMod val="85000"/>
              <a:alpha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1210" name="Data"/>
          <p:cNvSpPr/>
          <p:nvPr/>
        </p:nvSpPr>
        <p:spPr bwMode="auto">
          <a:xfrm>
            <a:off x="6482574" y="1248329"/>
            <a:ext cx="5744837" cy="741454"/>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9217" rIns="182780" bIns="146225" numCol="1" spcCol="0" rtlCol="0" fromWordArt="0" anchor="ctr" anchorCtr="0" forceAA="0" compatLnSpc="1">
            <a:prstTxWarp prst="textNoShape">
              <a:avLst/>
            </a:prstTxWarp>
            <a:noAutofit/>
          </a:bodyPr>
          <a:lstStyle/>
          <a:p>
            <a:pPr algn="ctr" defTabSz="931834" fontAlgn="base">
              <a:lnSpc>
                <a:spcPct val="90000"/>
              </a:lnSpc>
              <a:spcBef>
                <a:spcPct val="0"/>
              </a:spcBef>
              <a:spcAft>
                <a:spcPct val="0"/>
              </a:spcAft>
            </a:pPr>
            <a:r>
              <a:rPr lang="en-US" sz="5507" b="1" spc="-20">
                <a:gradFill>
                  <a:gsLst>
                    <a:gs pos="83000">
                      <a:srgbClr val="FFFFFF"/>
                    </a:gs>
                    <a:gs pos="100000">
                      <a:srgbClr val="FFFFFF"/>
                    </a:gs>
                  </a:gsLst>
                  <a:lin ang="5400000" scaled="1"/>
                </a:gradFill>
                <a:latin typeface="Segoe UI Light" panose="020B0502040204020203" pitchFamily="34" charset="0"/>
                <a:cs typeface="Segoe UI Light" panose="020B0502040204020203" pitchFamily="34" charset="0"/>
              </a:rPr>
              <a:t>DATA</a:t>
            </a:r>
            <a:endParaRPr lang="en-US" sz="5507" b="1" spc="-20" dirty="0">
              <a:gradFill>
                <a:gsLst>
                  <a:gs pos="83000">
                    <a:srgbClr val="FFFFFF"/>
                  </a:gs>
                  <a:gs pos="100000">
                    <a:srgbClr val="FFFFFF"/>
                  </a:gs>
                </a:gsLst>
                <a:lin ang="5400000" scaled="1"/>
              </a:gradFill>
              <a:latin typeface="Segoe UI Light" panose="020B0502040204020203" pitchFamily="34" charset="0"/>
              <a:cs typeface="Segoe UI Light" panose="020B0502040204020203" pitchFamily="34" charset="0"/>
            </a:endParaRPr>
          </a:p>
        </p:txBody>
      </p:sp>
      <p:sp>
        <p:nvSpPr>
          <p:cNvPr id="1277" name="USER"/>
          <p:cNvSpPr/>
          <p:nvPr/>
        </p:nvSpPr>
        <p:spPr bwMode="auto">
          <a:xfrm>
            <a:off x="467184" y="1248329"/>
            <a:ext cx="5745502" cy="741454"/>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9217" rIns="182780" bIns="146225" numCol="1" spcCol="0" rtlCol="0" fromWordArt="0" anchor="ctr" anchorCtr="0" forceAA="0" compatLnSpc="1">
            <a:prstTxWarp prst="textNoShape">
              <a:avLst/>
            </a:prstTxWarp>
            <a:noAutofit/>
          </a:bodyPr>
          <a:lstStyle/>
          <a:p>
            <a:pPr algn="ctr" defTabSz="931834" fontAlgn="base">
              <a:lnSpc>
                <a:spcPct val="90000"/>
              </a:lnSpc>
              <a:spcBef>
                <a:spcPct val="0"/>
              </a:spcBef>
              <a:spcAft>
                <a:spcPct val="0"/>
              </a:spcAft>
            </a:pPr>
            <a:r>
              <a:rPr lang="en-US" sz="5507" b="1" spc="-20" dirty="0">
                <a:gradFill>
                  <a:gsLst>
                    <a:gs pos="83000">
                      <a:srgbClr val="FFFFFF"/>
                    </a:gs>
                    <a:gs pos="100000">
                      <a:srgbClr val="FFFFFF"/>
                    </a:gs>
                  </a:gsLst>
                  <a:lin ang="5400000" scaled="1"/>
                </a:gradFill>
                <a:latin typeface="Segoe UI Light" panose="020B0502040204020203" pitchFamily="34" charset="0"/>
                <a:cs typeface="Segoe UI Light" panose="020B0502040204020203" pitchFamily="34" charset="0"/>
              </a:rPr>
              <a:t>USERS</a:t>
            </a:r>
          </a:p>
        </p:txBody>
      </p:sp>
      <p:grpSp>
        <p:nvGrpSpPr>
          <p:cNvPr id="1284" name="Group 1283"/>
          <p:cNvGrpSpPr/>
          <p:nvPr/>
        </p:nvGrpSpPr>
        <p:grpSpPr>
          <a:xfrm>
            <a:off x="551813" y="2908313"/>
            <a:ext cx="5367095" cy="2818886"/>
            <a:chOff x="540178" y="2851546"/>
            <a:chExt cx="5262336" cy="2763865"/>
          </a:xfrm>
        </p:grpSpPr>
        <p:sp>
          <p:nvSpPr>
            <p:cNvPr id="478" name="AutoShape 3"/>
            <p:cNvSpPr>
              <a:spLocks noChangeAspect="1" noChangeArrowheads="1" noTextEdit="1"/>
            </p:cNvSpPr>
            <p:nvPr/>
          </p:nvSpPr>
          <p:spPr bwMode="auto">
            <a:xfrm>
              <a:off x="855747" y="3586644"/>
              <a:ext cx="2539411" cy="2028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619" name="Rounded Rectangle 618"/>
            <p:cNvSpPr/>
            <p:nvPr/>
          </p:nvSpPr>
          <p:spPr bwMode="auto">
            <a:xfrm rot="5400000">
              <a:off x="4210932" y="4023829"/>
              <a:ext cx="1889570" cy="1293594"/>
            </a:xfrm>
            <a:prstGeom prst="roundRect">
              <a:avLst>
                <a:gd name="adj" fmla="val 5986"/>
              </a:avLst>
            </a:prstGeom>
            <a:solidFill>
              <a:srgbClr val="3333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20" name="Rounded Rectangle 619"/>
            <p:cNvSpPr/>
            <p:nvPr/>
          </p:nvSpPr>
          <p:spPr bwMode="auto">
            <a:xfrm rot="5400000">
              <a:off x="4342251" y="4075857"/>
              <a:ext cx="1626931" cy="1133942"/>
            </a:xfrm>
            <a:prstGeom prst="roundRect">
              <a:avLst>
                <a:gd name="adj" fmla="val 3643"/>
              </a:avLst>
            </a:prstGeom>
            <a:solidFill>
              <a:srgbClr val="D83B0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21" name="Oval 620"/>
            <p:cNvSpPr/>
            <p:nvPr/>
          </p:nvSpPr>
          <p:spPr bwMode="auto">
            <a:xfrm rot="5400000">
              <a:off x="5117455" y="5486583"/>
              <a:ext cx="76525" cy="76525"/>
            </a:xfrm>
            <a:prstGeom prst="ellipse">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7" name="Rectangle 606"/>
            <p:cNvSpPr/>
            <p:nvPr/>
          </p:nvSpPr>
          <p:spPr>
            <a:xfrm>
              <a:off x="4649298" y="4092508"/>
              <a:ext cx="1025503" cy="1287474"/>
            </a:xfrm>
            <a:prstGeom prst="rect">
              <a:avLst/>
            </a:prstGeom>
            <a:noFill/>
            <a:ln w="22225">
              <a:solidFill>
                <a:srgbClr val="A32B01"/>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sp>
          <p:nvSpPr>
            <p:cNvPr id="608" name="Rectangle 607"/>
            <p:cNvSpPr/>
            <p:nvPr/>
          </p:nvSpPr>
          <p:spPr>
            <a:xfrm>
              <a:off x="4649298" y="3911598"/>
              <a:ext cx="1025503" cy="199389"/>
            </a:xfrm>
            <a:prstGeom prst="rect">
              <a:avLst/>
            </a:prstGeom>
            <a:noFill/>
            <a:ln w="22225">
              <a:solidFill>
                <a:srgbClr val="A32B01"/>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cxnSp>
          <p:nvCxnSpPr>
            <p:cNvPr id="612" name="Straight Connector 611"/>
            <p:cNvCxnSpPr/>
            <p:nvPr/>
          </p:nvCxnSpPr>
          <p:spPr>
            <a:xfrm>
              <a:off x="4731651" y="4390496"/>
              <a:ext cx="462328"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3" name="Straight Connector 612"/>
            <p:cNvCxnSpPr/>
            <p:nvPr/>
          </p:nvCxnSpPr>
          <p:spPr>
            <a:xfrm>
              <a:off x="4731651" y="4494102"/>
              <a:ext cx="462328"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4" name="Straight Connector 613"/>
            <p:cNvCxnSpPr/>
            <p:nvPr/>
          </p:nvCxnSpPr>
          <p:spPr>
            <a:xfrm>
              <a:off x="4731651" y="4597709"/>
              <a:ext cx="873640"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5" name="Straight Connector 614"/>
            <p:cNvCxnSpPr/>
            <p:nvPr/>
          </p:nvCxnSpPr>
          <p:spPr>
            <a:xfrm>
              <a:off x="4731651" y="4701315"/>
              <a:ext cx="873640"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6" name="Straight Connector 615"/>
            <p:cNvCxnSpPr/>
            <p:nvPr/>
          </p:nvCxnSpPr>
          <p:spPr>
            <a:xfrm>
              <a:off x="4731651" y="4908528"/>
              <a:ext cx="873640"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7" name="Straight Connector 616"/>
            <p:cNvCxnSpPr/>
            <p:nvPr/>
          </p:nvCxnSpPr>
          <p:spPr>
            <a:xfrm>
              <a:off x="4731651" y="4804922"/>
              <a:ext cx="873640"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8" name="Straight Connector 617"/>
            <p:cNvCxnSpPr/>
            <p:nvPr/>
          </p:nvCxnSpPr>
          <p:spPr>
            <a:xfrm>
              <a:off x="4731651" y="5012137"/>
              <a:ext cx="873640" cy="0"/>
            </a:xfrm>
            <a:prstGeom prst="line">
              <a:avLst/>
            </a:prstGeom>
            <a:ln w="28575">
              <a:solidFill>
                <a:srgbClr val="A32B0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611" name="Freeform 12"/>
            <p:cNvSpPr>
              <a:spLocks noEditPoints="1"/>
            </p:cNvSpPr>
            <p:nvPr/>
          </p:nvSpPr>
          <p:spPr bwMode="auto">
            <a:xfrm>
              <a:off x="5297283" y="4189760"/>
              <a:ext cx="333312" cy="325365"/>
            </a:xfrm>
            <a:custGeom>
              <a:avLst/>
              <a:gdLst>
                <a:gd name="T0" fmla="*/ 731 w 1609"/>
                <a:gd name="T1" fmla="*/ 843 h 1572"/>
                <a:gd name="T2" fmla="*/ 1444 w 1609"/>
                <a:gd name="T3" fmla="*/ 843 h 1572"/>
                <a:gd name="T4" fmla="*/ 731 w 1609"/>
                <a:gd name="T5" fmla="*/ 1572 h 1572"/>
                <a:gd name="T6" fmla="*/ 0 w 1609"/>
                <a:gd name="T7" fmla="*/ 843 h 1572"/>
                <a:gd name="T8" fmla="*/ 731 w 1609"/>
                <a:gd name="T9" fmla="*/ 132 h 1572"/>
                <a:gd name="T10" fmla="*/ 731 w 1609"/>
                <a:gd name="T11" fmla="*/ 843 h 1572"/>
                <a:gd name="T12" fmla="*/ 731 w 1609"/>
                <a:gd name="T13" fmla="*/ 843 h 1572"/>
                <a:gd name="T14" fmla="*/ 898 w 1609"/>
                <a:gd name="T15" fmla="*/ 734 h 1572"/>
                <a:gd name="T16" fmla="*/ 1609 w 1609"/>
                <a:gd name="T17" fmla="*/ 734 h 1572"/>
                <a:gd name="T18" fmla="*/ 898 w 1609"/>
                <a:gd name="T19" fmla="*/ 0 h 1572"/>
                <a:gd name="T20" fmla="*/ 898 w 1609"/>
                <a:gd name="T21" fmla="*/ 734 h 1572"/>
                <a:gd name="T22" fmla="*/ 898 w 1609"/>
                <a:gd name="T23" fmla="*/ 734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09" h="1572">
                  <a:moveTo>
                    <a:pt x="731" y="843"/>
                  </a:moveTo>
                  <a:cubicBezTo>
                    <a:pt x="1444" y="843"/>
                    <a:pt x="1444" y="843"/>
                    <a:pt x="1444" y="843"/>
                  </a:cubicBezTo>
                  <a:cubicBezTo>
                    <a:pt x="1444" y="1244"/>
                    <a:pt x="1115" y="1572"/>
                    <a:pt x="731" y="1572"/>
                  </a:cubicBezTo>
                  <a:cubicBezTo>
                    <a:pt x="329" y="1572"/>
                    <a:pt x="0" y="1244"/>
                    <a:pt x="0" y="843"/>
                  </a:cubicBezTo>
                  <a:cubicBezTo>
                    <a:pt x="0" y="460"/>
                    <a:pt x="329" y="132"/>
                    <a:pt x="731" y="132"/>
                  </a:cubicBezTo>
                  <a:cubicBezTo>
                    <a:pt x="731" y="843"/>
                    <a:pt x="731" y="843"/>
                    <a:pt x="731" y="843"/>
                  </a:cubicBezTo>
                  <a:cubicBezTo>
                    <a:pt x="731" y="843"/>
                    <a:pt x="731" y="843"/>
                    <a:pt x="731" y="843"/>
                  </a:cubicBezTo>
                  <a:close/>
                  <a:moveTo>
                    <a:pt x="898" y="734"/>
                  </a:moveTo>
                  <a:cubicBezTo>
                    <a:pt x="1609" y="734"/>
                    <a:pt x="1609" y="734"/>
                    <a:pt x="1609" y="734"/>
                  </a:cubicBezTo>
                  <a:cubicBezTo>
                    <a:pt x="1609" y="331"/>
                    <a:pt x="1281" y="0"/>
                    <a:pt x="898" y="0"/>
                  </a:cubicBezTo>
                  <a:cubicBezTo>
                    <a:pt x="898" y="734"/>
                    <a:pt x="898" y="734"/>
                    <a:pt x="898" y="734"/>
                  </a:cubicBezTo>
                  <a:cubicBezTo>
                    <a:pt x="898" y="734"/>
                    <a:pt x="898" y="734"/>
                    <a:pt x="898" y="734"/>
                  </a:cubicBezTo>
                  <a:close/>
                </a:path>
              </a:pathLst>
            </a:custGeom>
            <a:solidFill>
              <a:srgbClr val="A32B0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3" name="Freeform 5"/>
            <p:cNvSpPr>
              <a:spLocks/>
            </p:cNvSpPr>
            <p:nvPr/>
          </p:nvSpPr>
          <p:spPr bwMode="auto">
            <a:xfrm>
              <a:off x="1787391" y="5363155"/>
              <a:ext cx="1714098" cy="195853"/>
            </a:xfrm>
            <a:custGeom>
              <a:avLst/>
              <a:gdLst>
                <a:gd name="T0" fmla="*/ 999 w 1094"/>
                <a:gd name="T1" fmla="*/ 0 h 125"/>
                <a:gd name="T2" fmla="*/ 76 w 1094"/>
                <a:gd name="T3" fmla="*/ 0 h 125"/>
                <a:gd name="T4" fmla="*/ 0 w 1094"/>
                <a:gd name="T5" fmla="*/ 125 h 125"/>
                <a:gd name="T6" fmla="*/ 1094 w 1094"/>
                <a:gd name="T7" fmla="*/ 125 h 125"/>
                <a:gd name="T8" fmla="*/ 999 w 1094"/>
                <a:gd name="T9" fmla="*/ 0 h 125"/>
              </a:gdLst>
              <a:ahLst/>
              <a:cxnLst>
                <a:cxn ang="0">
                  <a:pos x="T0" y="T1"/>
                </a:cxn>
                <a:cxn ang="0">
                  <a:pos x="T2" y="T3"/>
                </a:cxn>
                <a:cxn ang="0">
                  <a:pos x="T4" y="T5"/>
                </a:cxn>
                <a:cxn ang="0">
                  <a:pos x="T6" y="T7"/>
                </a:cxn>
                <a:cxn ang="0">
                  <a:pos x="T8" y="T9"/>
                </a:cxn>
              </a:cxnLst>
              <a:rect l="0" t="0" r="r" b="b"/>
              <a:pathLst>
                <a:path w="1094" h="125">
                  <a:moveTo>
                    <a:pt x="999" y="0"/>
                  </a:moveTo>
                  <a:lnTo>
                    <a:pt x="76" y="0"/>
                  </a:lnTo>
                  <a:lnTo>
                    <a:pt x="0" y="125"/>
                  </a:lnTo>
                  <a:lnTo>
                    <a:pt x="1094" y="125"/>
                  </a:lnTo>
                  <a:lnTo>
                    <a:pt x="999" y="0"/>
                  </a:lnTo>
                  <a:close/>
                </a:path>
              </a:pathLst>
            </a:custGeom>
            <a:solidFill>
              <a:srgbClr val="505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4" name="Rectangle 6"/>
            <p:cNvSpPr>
              <a:spLocks noChangeArrowheads="1"/>
            </p:cNvSpPr>
            <p:nvPr/>
          </p:nvSpPr>
          <p:spPr bwMode="auto">
            <a:xfrm>
              <a:off x="1787391" y="5559005"/>
              <a:ext cx="1714098" cy="56406"/>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5" name="Freeform 7"/>
            <p:cNvSpPr>
              <a:spLocks/>
            </p:cNvSpPr>
            <p:nvPr/>
          </p:nvSpPr>
          <p:spPr bwMode="auto">
            <a:xfrm>
              <a:off x="919374" y="2851546"/>
              <a:ext cx="3462665" cy="2065065"/>
            </a:xfrm>
            <a:custGeom>
              <a:avLst/>
              <a:gdLst>
                <a:gd name="T0" fmla="*/ 1042 w 1042"/>
                <a:gd name="T1" fmla="*/ 587 h 621"/>
                <a:gd name="T2" fmla="*/ 1008 w 1042"/>
                <a:gd name="T3" fmla="*/ 621 h 621"/>
                <a:gd name="T4" fmla="*/ 34 w 1042"/>
                <a:gd name="T5" fmla="*/ 621 h 621"/>
                <a:gd name="T6" fmla="*/ 0 w 1042"/>
                <a:gd name="T7" fmla="*/ 587 h 621"/>
                <a:gd name="T8" fmla="*/ 0 w 1042"/>
                <a:gd name="T9" fmla="*/ 34 h 621"/>
                <a:gd name="T10" fmla="*/ 34 w 1042"/>
                <a:gd name="T11" fmla="*/ 0 h 621"/>
                <a:gd name="T12" fmla="*/ 1008 w 1042"/>
                <a:gd name="T13" fmla="*/ 0 h 621"/>
                <a:gd name="T14" fmla="*/ 1042 w 1042"/>
                <a:gd name="T15" fmla="*/ 34 h 621"/>
                <a:gd name="T16" fmla="*/ 1042 w 1042"/>
                <a:gd name="T17" fmla="*/ 587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2" h="621">
                  <a:moveTo>
                    <a:pt x="1042" y="587"/>
                  </a:moveTo>
                  <a:cubicBezTo>
                    <a:pt x="1042" y="606"/>
                    <a:pt x="1027" y="621"/>
                    <a:pt x="1008" y="621"/>
                  </a:cubicBezTo>
                  <a:cubicBezTo>
                    <a:pt x="34" y="621"/>
                    <a:pt x="34" y="621"/>
                    <a:pt x="34" y="621"/>
                  </a:cubicBezTo>
                  <a:cubicBezTo>
                    <a:pt x="15" y="621"/>
                    <a:pt x="0" y="606"/>
                    <a:pt x="0" y="587"/>
                  </a:cubicBezTo>
                  <a:cubicBezTo>
                    <a:pt x="0" y="34"/>
                    <a:pt x="0" y="34"/>
                    <a:pt x="0" y="34"/>
                  </a:cubicBezTo>
                  <a:cubicBezTo>
                    <a:pt x="0" y="15"/>
                    <a:pt x="15" y="0"/>
                    <a:pt x="34" y="0"/>
                  </a:cubicBezTo>
                  <a:cubicBezTo>
                    <a:pt x="1008" y="0"/>
                    <a:pt x="1008" y="0"/>
                    <a:pt x="1008" y="0"/>
                  </a:cubicBezTo>
                  <a:cubicBezTo>
                    <a:pt x="1027" y="0"/>
                    <a:pt x="1042" y="15"/>
                    <a:pt x="1042" y="34"/>
                  </a:cubicBezTo>
                  <a:lnTo>
                    <a:pt x="1042" y="58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6" name="Freeform 8"/>
            <p:cNvSpPr>
              <a:spLocks/>
            </p:cNvSpPr>
            <p:nvPr/>
          </p:nvSpPr>
          <p:spPr bwMode="auto">
            <a:xfrm>
              <a:off x="2415685" y="4910344"/>
              <a:ext cx="444976" cy="542119"/>
            </a:xfrm>
            <a:custGeom>
              <a:avLst/>
              <a:gdLst>
                <a:gd name="T0" fmla="*/ 94 w 134"/>
                <a:gd name="T1" fmla="*/ 0 h 163"/>
                <a:gd name="T2" fmla="*/ 99 w 134"/>
                <a:gd name="T3" fmla="*/ 17 h 163"/>
                <a:gd name="T4" fmla="*/ 67 w 134"/>
                <a:gd name="T5" fmla="*/ 49 h 163"/>
                <a:gd name="T6" fmla="*/ 35 w 134"/>
                <a:gd name="T7" fmla="*/ 17 h 163"/>
                <a:gd name="T8" fmla="*/ 40 w 134"/>
                <a:gd name="T9" fmla="*/ 0 h 163"/>
                <a:gd name="T10" fmla="*/ 0 w 134"/>
                <a:gd name="T11" fmla="*/ 0 h 163"/>
                <a:gd name="T12" fmla="*/ 0 w 134"/>
                <a:gd name="T13" fmla="*/ 163 h 163"/>
                <a:gd name="T14" fmla="*/ 134 w 134"/>
                <a:gd name="T15" fmla="*/ 163 h 163"/>
                <a:gd name="T16" fmla="*/ 134 w 134"/>
                <a:gd name="T17" fmla="*/ 0 h 163"/>
                <a:gd name="T18" fmla="*/ 94 w 134"/>
                <a:gd name="T1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163">
                  <a:moveTo>
                    <a:pt x="94" y="0"/>
                  </a:moveTo>
                  <a:cubicBezTo>
                    <a:pt x="97" y="5"/>
                    <a:pt x="99" y="11"/>
                    <a:pt x="99" y="17"/>
                  </a:cubicBezTo>
                  <a:cubicBezTo>
                    <a:pt x="99" y="35"/>
                    <a:pt x="84" y="49"/>
                    <a:pt x="67" y="49"/>
                  </a:cubicBezTo>
                  <a:cubicBezTo>
                    <a:pt x="49" y="49"/>
                    <a:pt x="35" y="35"/>
                    <a:pt x="35" y="17"/>
                  </a:cubicBezTo>
                  <a:cubicBezTo>
                    <a:pt x="35" y="11"/>
                    <a:pt x="37" y="5"/>
                    <a:pt x="40" y="0"/>
                  </a:cubicBezTo>
                  <a:cubicBezTo>
                    <a:pt x="0" y="0"/>
                    <a:pt x="0" y="0"/>
                    <a:pt x="0" y="0"/>
                  </a:cubicBezTo>
                  <a:cubicBezTo>
                    <a:pt x="0" y="163"/>
                    <a:pt x="0" y="163"/>
                    <a:pt x="0" y="163"/>
                  </a:cubicBezTo>
                  <a:cubicBezTo>
                    <a:pt x="134" y="163"/>
                    <a:pt x="134" y="163"/>
                    <a:pt x="134" y="163"/>
                  </a:cubicBezTo>
                  <a:cubicBezTo>
                    <a:pt x="134" y="0"/>
                    <a:pt x="134" y="0"/>
                    <a:pt x="134" y="0"/>
                  </a:cubicBezTo>
                  <a:lnTo>
                    <a:pt x="9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7" name="Freeform 9"/>
            <p:cNvSpPr>
              <a:spLocks/>
            </p:cNvSpPr>
            <p:nvPr/>
          </p:nvSpPr>
          <p:spPr bwMode="auto">
            <a:xfrm>
              <a:off x="1016516" y="2945555"/>
              <a:ext cx="3255845" cy="1798705"/>
            </a:xfrm>
            <a:custGeom>
              <a:avLst/>
              <a:gdLst>
                <a:gd name="T0" fmla="*/ 980 w 980"/>
                <a:gd name="T1" fmla="*/ 527 h 541"/>
                <a:gd name="T2" fmla="*/ 966 w 980"/>
                <a:gd name="T3" fmla="*/ 541 h 541"/>
                <a:gd name="T4" fmla="*/ 14 w 980"/>
                <a:gd name="T5" fmla="*/ 541 h 541"/>
                <a:gd name="T6" fmla="*/ 0 w 980"/>
                <a:gd name="T7" fmla="*/ 527 h 541"/>
                <a:gd name="T8" fmla="*/ 0 w 980"/>
                <a:gd name="T9" fmla="*/ 14 h 541"/>
                <a:gd name="T10" fmla="*/ 14 w 980"/>
                <a:gd name="T11" fmla="*/ 0 h 541"/>
                <a:gd name="T12" fmla="*/ 966 w 980"/>
                <a:gd name="T13" fmla="*/ 0 h 541"/>
                <a:gd name="T14" fmla="*/ 980 w 980"/>
                <a:gd name="T15" fmla="*/ 14 h 541"/>
                <a:gd name="T16" fmla="*/ 980 w 980"/>
                <a:gd name="T17" fmla="*/ 52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0" h="541">
                  <a:moveTo>
                    <a:pt x="980" y="527"/>
                  </a:moveTo>
                  <a:cubicBezTo>
                    <a:pt x="980" y="535"/>
                    <a:pt x="974" y="541"/>
                    <a:pt x="966" y="541"/>
                  </a:cubicBezTo>
                  <a:cubicBezTo>
                    <a:pt x="14" y="541"/>
                    <a:pt x="14" y="541"/>
                    <a:pt x="14" y="541"/>
                  </a:cubicBezTo>
                  <a:cubicBezTo>
                    <a:pt x="6" y="541"/>
                    <a:pt x="0" y="535"/>
                    <a:pt x="0" y="527"/>
                  </a:cubicBezTo>
                  <a:cubicBezTo>
                    <a:pt x="0" y="14"/>
                    <a:pt x="0" y="14"/>
                    <a:pt x="0" y="14"/>
                  </a:cubicBezTo>
                  <a:cubicBezTo>
                    <a:pt x="0" y="6"/>
                    <a:pt x="6" y="0"/>
                    <a:pt x="14" y="0"/>
                  </a:cubicBezTo>
                  <a:cubicBezTo>
                    <a:pt x="966" y="0"/>
                    <a:pt x="966" y="0"/>
                    <a:pt x="966" y="0"/>
                  </a:cubicBezTo>
                  <a:cubicBezTo>
                    <a:pt x="974" y="0"/>
                    <a:pt x="980" y="6"/>
                    <a:pt x="980" y="14"/>
                  </a:cubicBezTo>
                  <a:lnTo>
                    <a:pt x="980" y="527"/>
                  </a:lnTo>
                  <a:close/>
                </a:path>
              </a:pathLst>
            </a:custGeom>
            <a:solidFill>
              <a:srgbClr val="E8E8E8"/>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8" name="Rectangle 14"/>
            <p:cNvSpPr>
              <a:spLocks noChangeArrowheads="1"/>
            </p:cNvSpPr>
            <p:nvPr/>
          </p:nvSpPr>
          <p:spPr bwMode="auto">
            <a:xfrm>
              <a:off x="1108374" y="3051647"/>
              <a:ext cx="3064658" cy="1586528"/>
            </a:xfrm>
            <a:prstGeom prst="rect">
              <a:avLst/>
            </a:prstGeom>
            <a:solidFill>
              <a:srgbClr val="217346"/>
            </a:solidFill>
            <a:ln>
              <a:noFill/>
            </a:ln>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69" name="Freeform 5"/>
            <p:cNvSpPr>
              <a:spLocks noChangeAspect="1" noEditPoints="1"/>
            </p:cNvSpPr>
            <p:nvPr/>
          </p:nvSpPr>
          <p:spPr bwMode="black">
            <a:xfrm>
              <a:off x="1267533" y="3182438"/>
              <a:ext cx="1321583" cy="1325610"/>
            </a:xfrm>
            <a:custGeom>
              <a:avLst/>
              <a:gdLst>
                <a:gd name="T0" fmla="*/ 367 w 414"/>
                <a:gd name="T1" fmla="*/ 274 h 415"/>
                <a:gd name="T2" fmla="*/ 301 w 414"/>
                <a:gd name="T3" fmla="*/ 189 h 415"/>
                <a:gd name="T4" fmla="*/ 367 w 414"/>
                <a:gd name="T5" fmla="*/ 189 h 415"/>
                <a:gd name="T6" fmla="*/ 301 w 414"/>
                <a:gd name="T7" fmla="*/ 326 h 415"/>
                <a:gd name="T8" fmla="*/ 301 w 414"/>
                <a:gd name="T9" fmla="*/ 293 h 415"/>
                <a:gd name="T10" fmla="*/ 367 w 414"/>
                <a:gd name="T11" fmla="*/ 170 h 415"/>
                <a:gd name="T12" fmla="*/ 301 w 414"/>
                <a:gd name="T13" fmla="*/ 85 h 415"/>
                <a:gd name="T14" fmla="*/ 367 w 414"/>
                <a:gd name="T15" fmla="*/ 85 h 415"/>
                <a:gd name="T16" fmla="*/ 367 w 414"/>
                <a:gd name="T17" fmla="*/ 326 h 415"/>
                <a:gd name="T18" fmla="*/ 301 w 414"/>
                <a:gd name="T19" fmla="*/ 326 h 415"/>
                <a:gd name="T20" fmla="*/ 367 w 414"/>
                <a:gd name="T21" fmla="*/ 241 h 415"/>
                <a:gd name="T22" fmla="*/ 301 w 414"/>
                <a:gd name="T23" fmla="*/ 222 h 415"/>
                <a:gd name="T24" fmla="*/ 301 w 414"/>
                <a:gd name="T25" fmla="*/ 189 h 415"/>
                <a:gd name="T26" fmla="*/ 367 w 414"/>
                <a:gd name="T27" fmla="*/ 170 h 415"/>
                <a:gd name="T28" fmla="*/ 301 w 414"/>
                <a:gd name="T29" fmla="*/ 170 h 415"/>
                <a:gd name="T30" fmla="*/ 367 w 414"/>
                <a:gd name="T31" fmla="*/ 118 h 415"/>
                <a:gd name="T32" fmla="*/ 400 w 414"/>
                <a:gd name="T33" fmla="*/ 42 h 415"/>
                <a:gd name="T34" fmla="*/ 0 w 414"/>
                <a:gd name="T35" fmla="*/ 42 h 415"/>
                <a:gd name="T36" fmla="*/ 245 w 414"/>
                <a:gd name="T37" fmla="*/ 368 h 415"/>
                <a:gd name="T38" fmla="*/ 414 w 414"/>
                <a:gd name="T39" fmla="*/ 56 h 415"/>
                <a:gd name="T40" fmla="*/ 118 w 414"/>
                <a:gd name="T41" fmla="*/ 232 h 415"/>
                <a:gd name="T42" fmla="*/ 117 w 414"/>
                <a:gd name="T43" fmla="*/ 225 h 415"/>
                <a:gd name="T44" fmla="*/ 114 w 414"/>
                <a:gd name="T45" fmla="*/ 224 h 415"/>
                <a:gd name="T46" fmla="*/ 112 w 414"/>
                <a:gd name="T47" fmla="*/ 232 h 415"/>
                <a:gd name="T48" fmla="*/ 98 w 414"/>
                <a:gd name="T49" fmla="*/ 206 h 415"/>
                <a:gd name="T50" fmla="*/ 113 w 414"/>
                <a:gd name="T51" fmla="*/ 176 h 415"/>
                <a:gd name="T52" fmla="*/ 116 w 414"/>
                <a:gd name="T53" fmla="*/ 185 h 415"/>
                <a:gd name="T54" fmla="*/ 118 w 414"/>
                <a:gd name="T55" fmla="*/ 186 h 415"/>
                <a:gd name="T56" fmla="*/ 120 w 414"/>
                <a:gd name="T57" fmla="*/ 176 h 415"/>
                <a:gd name="T58" fmla="*/ 134 w 414"/>
                <a:gd name="T59" fmla="*/ 205 h 415"/>
                <a:gd name="T60" fmla="*/ 400 w 414"/>
                <a:gd name="T61" fmla="*/ 354 h 415"/>
                <a:gd name="T62" fmla="*/ 282 w 414"/>
                <a:gd name="T63" fmla="*/ 326 h 415"/>
                <a:gd name="T64" fmla="*/ 245 w 414"/>
                <a:gd name="T65" fmla="*/ 274 h 415"/>
                <a:gd name="T66" fmla="*/ 245 w 414"/>
                <a:gd name="T67" fmla="*/ 241 h 415"/>
                <a:gd name="T68" fmla="*/ 282 w 414"/>
                <a:gd name="T69" fmla="*/ 189 h 415"/>
                <a:gd name="T70" fmla="*/ 282 w 414"/>
                <a:gd name="T71" fmla="*/ 170 h 415"/>
                <a:gd name="T72" fmla="*/ 245 w 414"/>
                <a:gd name="T73" fmla="*/ 118 h 415"/>
                <a:gd name="T74" fmla="*/ 245 w 414"/>
                <a:gd name="T75" fmla="*/ 85 h 415"/>
                <a:gd name="T76" fmla="*/ 400 w 414"/>
                <a:gd name="T77" fmla="*/ 354 h 415"/>
                <a:gd name="T78" fmla="*/ 301 w 414"/>
                <a:gd name="T79" fmla="*/ 326 h 415"/>
                <a:gd name="T80" fmla="*/ 367 w 414"/>
                <a:gd name="T81" fmla="*/ 241 h 415"/>
                <a:gd name="T82" fmla="*/ 367 w 414"/>
                <a:gd name="T83" fmla="*/ 274 h 415"/>
                <a:gd name="T84" fmla="*/ 301 w 414"/>
                <a:gd name="T85" fmla="*/ 189 h 415"/>
                <a:gd name="T86" fmla="*/ 367 w 414"/>
                <a:gd name="T87" fmla="*/ 189 h 415"/>
                <a:gd name="T88" fmla="*/ 301 w 414"/>
                <a:gd name="T89" fmla="*/ 170 h 415"/>
                <a:gd name="T90" fmla="*/ 367 w 414"/>
                <a:gd name="T91" fmla="*/ 85 h 415"/>
                <a:gd name="T92" fmla="*/ 367 w 414"/>
                <a:gd name="T93" fmla="*/ 118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4" h="415">
                  <a:moveTo>
                    <a:pt x="301" y="241"/>
                  </a:moveTo>
                  <a:cubicBezTo>
                    <a:pt x="301" y="274"/>
                    <a:pt x="301" y="274"/>
                    <a:pt x="301" y="274"/>
                  </a:cubicBezTo>
                  <a:cubicBezTo>
                    <a:pt x="367" y="274"/>
                    <a:pt x="367" y="274"/>
                    <a:pt x="367" y="274"/>
                  </a:cubicBezTo>
                  <a:cubicBezTo>
                    <a:pt x="367" y="241"/>
                    <a:pt x="367" y="241"/>
                    <a:pt x="367" y="241"/>
                  </a:cubicBezTo>
                  <a:lnTo>
                    <a:pt x="301" y="241"/>
                  </a:lnTo>
                  <a:close/>
                  <a:moveTo>
                    <a:pt x="301" y="189"/>
                  </a:moveTo>
                  <a:cubicBezTo>
                    <a:pt x="301" y="222"/>
                    <a:pt x="301" y="222"/>
                    <a:pt x="301" y="222"/>
                  </a:cubicBezTo>
                  <a:cubicBezTo>
                    <a:pt x="367" y="222"/>
                    <a:pt x="367" y="222"/>
                    <a:pt x="367" y="222"/>
                  </a:cubicBezTo>
                  <a:cubicBezTo>
                    <a:pt x="367" y="189"/>
                    <a:pt x="367" y="189"/>
                    <a:pt x="367" y="189"/>
                  </a:cubicBezTo>
                  <a:lnTo>
                    <a:pt x="301" y="189"/>
                  </a:lnTo>
                  <a:close/>
                  <a:moveTo>
                    <a:pt x="301" y="293"/>
                  </a:moveTo>
                  <a:cubicBezTo>
                    <a:pt x="301" y="326"/>
                    <a:pt x="301" y="326"/>
                    <a:pt x="301" y="326"/>
                  </a:cubicBezTo>
                  <a:cubicBezTo>
                    <a:pt x="367" y="326"/>
                    <a:pt x="367" y="326"/>
                    <a:pt x="367" y="326"/>
                  </a:cubicBezTo>
                  <a:cubicBezTo>
                    <a:pt x="367" y="293"/>
                    <a:pt x="367" y="293"/>
                    <a:pt x="367" y="293"/>
                  </a:cubicBezTo>
                  <a:lnTo>
                    <a:pt x="301" y="293"/>
                  </a:lnTo>
                  <a:close/>
                  <a:moveTo>
                    <a:pt x="301" y="137"/>
                  </a:moveTo>
                  <a:cubicBezTo>
                    <a:pt x="301" y="170"/>
                    <a:pt x="301" y="170"/>
                    <a:pt x="301" y="170"/>
                  </a:cubicBezTo>
                  <a:cubicBezTo>
                    <a:pt x="367" y="170"/>
                    <a:pt x="367" y="170"/>
                    <a:pt x="367" y="170"/>
                  </a:cubicBezTo>
                  <a:cubicBezTo>
                    <a:pt x="367" y="137"/>
                    <a:pt x="367" y="137"/>
                    <a:pt x="367" y="137"/>
                  </a:cubicBezTo>
                  <a:lnTo>
                    <a:pt x="301" y="137"/>
                  </a:lnTo>
                  <a:close/>
                  <a:moveTo>
                    <a:pt x="301" y="85"/>
                  </a:moveTo>
                  <a:cubicBezTo>
                    <a:pt x="301" y="118"/>
                    <a:pt x="301" y="118"/>
                    <a:pt x="301" y="118"/>
                  </a:cubicBezTo>
                  <a:cubicBezTo>
                    <a:pt x="367" y="118"/>
                    <a:pt x="367" y="118"/>
                    <a:pt x="367" y="118"/>
                  </a:cubicBezTo>
                  <a:cubicBezTo>
                    <a:pt x="367" y="85"/>
                    <a:pt x="367" y="85"/>
                    <a:pt x="367" y="85"/>
                  </a:cubicBezTo>
                  <a:lnTo>
                    <a:pt x="301" y="85"/>
                  </a:lnTo>
                  <a:close/>
                  <a:moveTo>
                    <a:pt x="301" y="326"/>
                  </a:moveTo>
                  <a:cubicBezTo>
                    <a:pt x="367" y="326"/>
                    <a:pt x="367" y="326"/>
                    <a:pt x="367" y="326"/>
                  </a:cubicBezTo>
                  <a:cubicBezTo>
                    <a:pt x="367" y="293"/>
                    <a:pt x="367" y="293"/>
                    <a:pt x="367" y="293"/>
                  </a:cubicBezTo>
                  <a:cubicBezTo>
                    <a:pt x="301" y="293"/>
                    <a:pt x="301" y="293"/>
                    <a:pt x="301" y="293"/>
                  </a:cubicBezTo>
                  <a:lnTo>
                    <a:pt x="301" y="326"/>
                  </a:lnTo>
                  <a:close/>
                  <a:moveTo>
                    <a:pt x="301" y="274"/>
                  </a:moveTo>
                  <a:cubicBezTo>
                    <a:pt x="367" y="274"/>
                    <a:pt x="367" y="274"/>
                    <a:pt x="367" y="274"/>
                  </a:cubicBezTo>
                  <a:cubicBezTo>
                    <a:pt x="367" y="241"/>
                    <a:pt x="367" y="241"/>
                    <a:pt x="367" y="241"/>
                  </a:cubicBezTo>
                  <a:cubicBezTo>
                    <a:pt x="301" y="241"/>
                    <a:pt x="301" y="241"/>
                    <a:pt x="301" y="241"/>
                  </a:cubicBezTo>
                  <a:lnTo>
                    <a:pt x="301" y="274"/>
                  </a:lnTo>
                  <a:close/>
                  <a:moveTo>
                    <a:pt x="301" y="222"/>
                  </a:moveTo>
                  <a:cubicBezTo>
                    <a:pt x="367" y="222"/>
                    <a:pt x="367" y="222"/>
                    <a:pt x="367" y="222"/>
                  </a:cubicBezTo>
                  <a:cubicBezTo>
                    <a:pt x="367" y="189"/>
                    <a:pt x="367" y="189"/>
                    <a:pt x="367" y="189"/>
                  </a:cubicBezTo>
                  <a:cubicBezTo>
                    <a:pt x="301" y="189"/>
                    <a:pt x="301" y="189"/>
                    <a:pt x="301" y="189"/>
                  </a:cubicBezTo>
                  <a:lnTo>
                    <a:pt x="301" y="222"/>
                  </a:lnTo>
                  <a:close/>
                  <a:moveTo>
                    <a:pt x="301" y="170"/>
                  </a:moveTo>
                  <a:cubicBezTo>
                    <a:pt x="367" y="170"/>
                    <a:pt x="367" y="170"/>
                    <a:pt x="367" y="170"/>
                  </a:cubicBezTo>
                  <a:cubicBezTo>
                    <a:pt x="367" y="137"/>
                    <a:pt x="367" y="137"/>
                    <a:pt x="367" y="137"/>
                  </a:cubicBezTo>
                  <a:cubicBezTo>
                    <a:pt x="301" y="137"/>
                    <a:pt x="301" y="137"/>
                    <a:pt x="301" y="137"/>
                  </a:cubicBezTo>
                  <a:lnTo>
                    <a:pt x="301" y="170"/>
                  </a:lnTo>
                  <a:close/>
                  <a:moveTo>
                    <a:pt x="301" y="85"/>
                  </a:moveTo>
                  <a:cubicBezTo>
                    <a:pt x="301" y="118"/>
                    <a:pt x="301" y="118"/>
                    <a:pt x="301" y="118"/>
                  </a:cubicBezTo>
                  <a:cubicBezTo>
                    <a:pt x="367" y="118"/>
                    <a:pt x="367" y="118"/>
                    <a:pt x="367" y="118"/>
                  </a:cubicBezTo>
                  <a:cubicBezTo>
                    <a:pt x="367" y="85"/>
                    <a:pt x="367" y="85"/>
                    <a:pt x="367" y="85"/>
                  </a:cubicBezTo>
                  <a:lnTo>
                    <a:pt x="301" y="85"/>
                  </a:lnTo>
                  <a:close/>
                  <a:moveTo>
                    <a:pt x="400" y="42"/>
                  </a:moveTo>
                  <a:cubicBezTo>
                    <a:pt x="245" y="42"/>
                    <a:pt x="245" y="42"/>
                    <a:pt x="245" y="42"/>
                  </a:cubicBezTo>
                  <a:cubicBezTo>
                    <a:pt x="245" y="0"/>
                    <a:pt x="245" y="0"/>
                    <a:pt x="245" y="0"/>
                  </a:cubicBezTo>
                  <a:cubicBezTo>
                    <a:pt x="0" y="42"/>
                    <a:pt x="0" y="42"/>
                    <a:pt x="0" y="42"/>
                  </a:cubicBezTo>
                  <a:cubicBezTo>
                    <a:pt x="0" y="373"/>
                    <a:pt x="0" y="373"/>
                    <a:pt x="0" y="373"/>
                  </a:cubicBezTo>
                  <a:cubicBezTo>
                    <a:pt x="245" y="415"/>
                    <a:pt x="245" y="415"/>
                    <a:pt x="245" y="415"/>
                  </a:cubicBezTo>
                  <a:cubicBezTo>
                    <a:pt x="245" y="368"/>
                    <a:pt x="245" y="368"/>
                    <a:pt x="245" y="368"/>
                  </a:cubicBezTo>
                  <a:cubicBezTo>
                    <a:pt x="401" y="368"/>
                    <a:pt x="401" y="368"/>
                    <a:pt x="401" y="368"/>
                  </a:cubicBezTo>
                  <a:cubicBezTo>
                    <a:pt x="410" y="368"/>
                    <a:pt x="414" y="362"/>
                    <a:pt x="414" y="354"/>
                  </a:cubicBezTo>
                  <a:cubicBezTo>
                    <a:pt x="414" y="56"/>
                    <a:pt x="414" y="56"/>
                    <a:pt x="414" y="56"/>
                  </a:cubicBezTo>
                  <a:cubicBezTo>
                    <a:pt x="414" y="49"/>
                    <a:pt x="408" y="42"/>
                    <a:pt x="400" y="42"/>
                  </a:cubicBezTo>
                  <a:close/>
                  <a:moveTo>
                    <a:pt x="139" y="282"/>
                  </a:moveTo>
                  <a:cubicBezTo>
                    <a:pt x="118" y="232"/>
                    <a:pt x="118" y="232"/>
                    <a:pt x="118" y="232"/>
                  </a:cubicBezTo>
                  <a:cubicBezTo>
                    <a:pt x="118" y="231"/>
                    <a:pt x="118" y="231"/>
                    <a:pt x="118" y="230"/>
                  </a:cubicBezTo>
                  <a:cubicBezTo>
                    <a:pt x="117" y="230"/>
                    <a:pt x="117" y="229"/>
                    <a:pt x="117" y="229"/>
                  </a:cubicBezTo>
                  <a:cubicBezTo>
                    <a:pt x="117" y="228"/>
                    <a:pt x="117" y="226"/>
                    <a:pt x="117" y="225"/>
                  </a:cubicBezTo>
                  <a:cubicBezTo>
                    <a:pt x="116" y="224"/>
                    <a:pt x="116" y="223"/>
                    <a:pt x="116" y="222"/>
                  </a:cubicBezTo>
                  <a:cubicBezTo>
                    <a:pt x="116" y="222"/>
                    <a:pt x="116" y="222"/>
                    <a:pt x="116" y="222"/>
                  </a:cubicBezTo>
                  <a:cubicBezTo>
                    <a:pt x="116" y="223"/>
                    <a:pt x="114" y="223"/>
                    <a:pt x="114" y="224"/>
                  </a:cubicBezTo>
                  <a:cubicBezTo>
                    <a:pt x="114" y="224"/>
                    <a:pt x="114" y="225"/>
                    <a:pt x="114" y="226"/>
                  </a:cubicBezTo>
                  <a:cubicBezTo>
                    <a:pt x="114" y="228"/>
                    <a:pt x="113" y="228"/>
                    <a:pt x="113" y="229"/>
                  </a:cubicBezTo>
                  <a:cubicBezTo>
                    <a:pt x="113" y="230"/>
                    <a:pt x="113" y="231"/>
                    <a:pt x="112" y="232"/>
                  </a:cubicBezTo>
                  <a:cubicBezTo>
                    <a:pt x="92" y="280"/>
                    <a:pt x="92" y="280"/>
                    <a:pt x="92" y="280"/>
                  </a:cubicBezTo>
                  <a:cubicBezTo>
                    <a:pt x="61" y="277"/>
                    <a:pt x="61" y="277"/>
                    <a:pt x="61" y="277"/>
                  </a:cubicBezTo>
                  <a:cubicBezTo>
                    <a:pt x="98" y="206"/>
                    <a:pt x="98" y="206"/>
                    <a:pt x="98" y="206"/>
                  </a:cubicBezTo>
                  <a:cubicBezTo>
                    <a:pt x="65" y="134"/>
                    <a:pt x="65" y="134"/>
                    <a:pt x="65" y="134"/>
                  </a:cubicBezTo>
                  <a:cubicBezTo>
                    <a:pt x="95" y="132"/>
                    <a:pt x="95" y="132"/>
                    <a:pt x="95" y="132"/>
                  </a:cubicBezTo>
                  <a:cubicBezTo>
                    <a:pt x="113" y="176"/>
                    <a:pt x="113" y="176"/>
                    <a:pt x="113" y="176"/>
                  </a:cubicBezTo>
                  <a:cubicBezTo>
                    <a:pt x="113" y="177"/>
                    <a:pt x="113" y="178"/>
                    <a:pt x="114" y="179"/>
                  </a:cubicBezTo>
                  <a:cubicBezTo>
                    <a:pt x="114" y="179"/>
                    <a:pt x="114" y="180"/>
                    <a:pt x="114" y="182"/>
                  </a:cubicBezTo>
                  <a:cubicBezTo>
                    <a:pt x="116" y="183"/>
                    <a:pt x="116" y="184"/>
                    <a:pt x="116" y="185"/>
                  </a:cubicBezTo>
                  <a:cubicBezTo>
                    <a:pt x="116" y="186"/>
                    <a:pt x="116" y="187"/>
                    <a:pt x="117" y="189"/>
                  </a:cubicBezTo>
                  <a:cubicBezTo>
                    <a:pt x="117" y="189"/>
                    <a:pt x="117" y="189"/>
                    <a:pt x="117" y="189"/>
                  </a:cubicBezTo>
                  <a:cubicBezTo>
                    <a:pt x="117" y="187"/>
                    <a:pt x="117" y="187"/>
                    <a:pt x="118" y="186"/>
                  </a:cubicBezTo>
                  <a:cubicBezTo>
                    <a:pt x="118" y="185"/>
                    <a:pt x="118" y="184"/>
                    <a:pt x="118" y="183"/>
                  </a:cubicBezTo>
                  <a:cubicBezTo>
                    <a:pt x="118" y="182"/>
                    <a:pt x="119" y="180"/>
                    <a:pt x="119" y="179"/>
                  </a:cubicBezTo>
                  <a:cubicBezTo>
                    <a:pt x="119" y="178"/>
                    <a:pt x="120" y="177"/>
                    <a:pt x="120" y="176"/>
                  </a:cubicBezTo>
                  <a:cubicBezTo>
                    <a:pt x="140" y="130"/>
                    <a:pt x="140" y="130"/>
                    <a:pt x="140" y="130"/>
                  </a:cubicBezTo>
                  <a:cubicBezTo>
                    <a:pt x="172" y="127"/>
                    <a:pt x="172" y="127"/>
                    <a:pt x="172" y="127"/>
                  </a:cubicBezTo>
                  <a:cubicBezTo>
                    <a:pt x="134" y="205"/>
                    <a:pt x="134" y="205"/>
                    <a:pt x="134" y="205"/>
                  </a:cubicBezTo>
                  <a:cubicBezTo>
                    <a:pt x="173" y="284"/>
                    <a:pt x="173" y="284"/>
                    <a:pt x="173" y="284"/>
                  </a:cubicBezTo>
                  <a:lnTo>
                    <a:pt x="139" y="282"/>
                  </a:lnTo>
                  <a:close/>
                  <a:moveTo>
                    <a:pt x="400" y="354"/>
                  </a:moveTo>
                  <a:cubicBezTo>
                    <a:pt x="245" y="354"/>
                    <a:pt x="245" y="354"/>
                    <a:pt x="245" y="354"/>
                  </a:cubicBezTo>
                  <a:cubicBezTo>
                    <a:pt x="245" y="326"/>
                    <a:pt x="245" y="326"/>
                    <a:pt x="245" y="326"/>
                  </a:cubicBezTo>
                  <a:cubicBezTo>
                    <a:pt x="282" y="326"/>
                    <a:pt x="282" y="326"/>
                    <a:pt x="282" y="326"/>
                  </a:cubicBezTo>
                  <a:cubicBezTo>
                    <a:pt x="282" y="293"/>
                    <a:pt x="282" y="293"/>
                    <a:pt x="282" y="293"/>
                  </a:cubicBezTo>
                  <a:cubicBezTo>
                    <a:pt x="245" y="293"/>
                    <a:pt x="245" y="293"/>
                    <a:pt x="245" y="293"/>
                  </a:cubicBezTo>
                  <a:cubicBezTo>
                    <a:pt x="245" y="274"/>
                    <a:pt x="245" y="274"/>
                    <a:pt x="245" y="274"/>
                  </a:cubicBezTo>
                  <a:cubicBezTo>
                    <a:pt x="282" y="274"/>
                    <a:pt x="282" y="274"/>
                    <a:pt x="282" y="274"/>
                  </a:cubicBezTo>
                  <a:cubicBezTo>
                    <a:pt x="282" y="241"/>
                    <a:pt x="282" y="241"/>
                    <a:pt x="282" y="241"/>
                  </a:cubicBezTo>
                  <a:cubicBezTo>
                    <a:pt x="245" y="241"/>
                    <a:pt x="245" y="241"/>
                    <a:pt x="245" y="241"/>
                  </a:cubicBezTo>
                  <a:cubicBezTo>
                    <a:pt x="245" y="222"/>
                    <a:pt x="245" y="222"/>
                    <a:pt x="245" y="222"/>
                  </a:cubicBezTo>
                  <a:cubicBezTo>
                    <a:pt x="282" y="222"/>
                    <a:pt x="282" y="222"/>
                    <a:pt x="282" y="222"/>
                  </a:cubicBezTo>
                  <a:cubicBezTo>
                    <a:pt x="282" y="189"/>
                    <a:pt x="282" y="189"/>
                    <a:pt x="282" y="189"/>
                  </a:cubicBezTo>
                  <a:cubicBezTo>
                    <a:pt x="245" y="189"/>
                    <a:pt x="245" y="189"/>
                    <a:pt x="245" y="189"/>
                  </a:cubicBezTo>
                  <a:cubicBezTo>
                    <a:pt x="245" y="170"/>
                    <a:pt x="245" y="170"/>
                    <a:pt x="245" y="170"/>
                  </a:cubicBezTo>
                  <a:cubicBezTo>
                    <a:pt x="282" y="170"/>
                    <a:pt x="282" y="170"/>
                    <a:pt x="282" y="170"/>
                  </a:cubicBezTo>
                  <a:cubicBezTo>
                    <a:pt x="282" y="137"/>
                    <a:pt x="282" y="137"/>
                    <a:pt x="282" y="137"/>
                  </a:cubicBezTo>
                  <a:cubicBezTo>
                    <a:pt x="245" y="137"/>
                    <a:pt x="245" y="137"/>
                    <a:pt x="245" y="137"/>
                  </a:cubicBezTo>
                  <a:cubicBezTo>
                    <a:pt x="245" y="118"/>
                    <a:pt x="245" y="118"/>
                    <a:pt x="245" y="118"/>
                  </a:cubicBezTo>
                  <a:cubicBezTo>
                    <a:pt x="282" y="118"/>
                    <a:pt x="282" y="118"/>
                    <a:pt x="282" y="118"/>
                  </a:cubicBezTo>
                  <a:cubicBezTo>
                    <a:pt x="282" y="85"/>
                    <a:pt x="282" y="85"/>
                    <a:pt x="282" y="85"/>
                  </a:cubicBezTo>
                  <a:cubicBezTo>
                    <a:pt x="245" y="85"/>
                    <a:pt x="245" y="85"/>
                    <a:pt x="245" y="85"/>
                  </a:cubicBezTo>
                  <a:cubicBezTo>
                    <a:pt x="245" y="56"/>
                    <a:pt x="245" y="56"/>
                    <a:pt x="245" y="56"/>
                  </a:cubicBezTo>
                  <a:cubicBezTo>
                    <a:pt x="400" y="56"/>
                    <a:pt x="400" y="56"/>
                    <a:pt x="400" y="56"/>
                  </a:cubicBezTo>
                  <a:lnTo>
                    <a:pt x="400" y="354"/>
                  </a:lnTo>
                  <a:close/>
                  <a:moveTo>
                    <a:pt x="367" y="293"/>
                  </a:moveTo>
                  <a:cubicBezTo>
                    <a:pt x="301" y="293"/>
                    <a:pt x="301" y="293"/>
                    <a:pt x="301" y="293"/>
                  </a:cubicBezTo>
                  <a:cubicBezTo>
                    <a:pt x="301" y="326"/>
                    <a:pt x="301" y="326"/>
                    <a:pt x="301" y="326"/>
                  </a:cubicBezTo>
                  <a:cubicBezTo>
                    <a:pt x="367" y="326"/>
                    <a:pt x="367" y="326"/>
                    <a:pt x="367" y="326"/>
                  </a:cubicBezTo>
                  <a:lnTo>
                    <a:pt x="367" y="293"/>
                  </a:lnTo>
                  <a:close/>
                  <a:moveTo>
                    <a:pt x="367" y="241"/>
                  </a:moveTo>
                  <a:cubicBezTo>
                    <a:pt x="301" y="241"/>
                    <a:pt x="301" y="241"/>
                    <a:pt x="301" y="241"/>
                  </a:cubicBezTo>
                  <a:cubicBezTo>
                    <a:pt x="301" y="274"/>
                    <a:pt x="301" y="274"/>
                    <a:pt x="301" y="274"/>
                  </a:cubicBezTo>
                  <a:cubicBezTo>
                    <a:pt x="367" y="274"/>
                    <a:pt x="367" y="274"/>
                    <a:pt x="367" y="274"/>
                  </a:cubicBezTo>
                  <a:lnTo>
                    <a:pt x="367" y="241"/>
                  </a:lnTo>
                  <a:close/>
                  <a:moveTo>
                    <a:pt x="367" y="189"/>
                  </a:moveTo>
                  <a:cubicBezTo>
                    <a:pt x="301" y="189"/>
                    <a:pt x="301" y="189"/>
                    <a:pt x="301" y="189"/>
                  </a:cubicBezTo>
                  <a:cubicBezTo>
                    <a:pt x="301" y="222"/>
                    <a:pt x="301" y="222"/>
                    <a:pt x="301" y="222"/>
                  </a:cubicBezTo>
                  <a:cubicBezTo>
                    <a:pt x="367" y="222"/>
                    <a:pt x="367" y="222"/>
                    <a:pt x="367" y="222"/>
                  </a:cubicBezTo>
                  <a:lnTo>
                    <a:pt x="367" y="189"/>
                  </a:lnTo>
                  <a:close/>
                  <a:moveTo>
                    <a:pt x="367" y="137"/>
                  </a:moveTo>
                  <a:cubicBezTo>
                    <a:pt x="301" y="137"/>
                    <a:pt x="301" y="137"/>
                    <a:pt x="301" y="137"/>
                  </a:cubicBezTo>
                  <a:cubicBezTo>
                    <a:pt x="301" y="170"/>
                    <a:pt x="301" y="170"/>
                    <a:pt x="301" y="170"/>
                  </a:cubicBezTo>
                  <a:cubicBezTo>
                    <a:pt x="367" y="170"/>
                    <a:pt x="367" y="170"/>
                    <a:pt x="367" y="170"/>
                  </a:cubicBezTo>
                  <a:lnTo>
                    <a:pt x="367" y="137"/>
                  </a:lnTo>
                  <a:close/>
                  <a:moveTo>
                    <a:pt x="367" y="85"/>
                  </a:moveTo>
                  <a:cubicBezTo>
                    <a:pt x="301" y="85"/>
                    <a:pt x="301" y="85"/>
                    <a:pt x="301" y="85"/>
                  </a:cubicBezTo>
                  <a:cubicBezTo>
                    <a:pt x="301" y="118"/>
                    <a:pt x="301" y="118"/>
                    <a:pt x="301" y="118"/>
                  </a:cubicBezTo>
                  <a:cubicBezTo>
                    <a:pt x="367" y="118"/>
                    <a:pt x="367" y="118"/>
                    <a:pt x="367" y="118"/>
                  </a:cubicBezTo>
                  <a:lnTo>
                    <a:pt x="367" y="85"/>
                  </a:lnTo>
                  <a:close/>
                </a:path>
              </a:pathLst>
            </a:custGeom>
            <a:solidFill>
              <a:srgbClr val="164E2F"/>
            </a:solidFill>
            <a:ln>
              <a:noFill/>
            </a:ln>
          </p:spPr>
          <p:txBody>
            <a:bodyPr vert="horz" wrap="square" lIns="93260" tIns="46630" rIns="93260" bIns="46630" numCol="1" anchor="t" anchorCtr="0" compatLnSpc="1">
              <a:prstTxWarp prst="textNoShape">
                <a:avLst/>
              </a:prstTxWarp>
            </a:bodyPr>
            <a:lstStyle/>
            <a:p>
              <a:pPr defTabSz="951304">
                <a:defRPr/>
              </a:pPr>
              <a:endParaRPr lang="en-US" sz="1836" kern="0">
                <a:solidFill>
                  <a:srgbClr val="505050"/>
                </a:solidFill>
              </a:endParaRPr>
            </a:p>
          </p:txBody>
        </p:sp>
        <p:sp>
          <p:nvSpPr>
            <p:cNvPr id="571" name="Rectangle 570"/>
            <p:cNvSpPr/>
            <p:nvPr/>
          </p:nvSpPr>
          <p:spPr>
            <a:xfrm>
              <a:off x="2677674" y="3437617"/>
              <a:ext cx="1376999" cy="948535"/>
            </a:xfrm>
            <a:prstGeom prst="rect">
              <a:avLst/>
            </a:prstGeom>
            <a:solidFill>
              <a:srgbClr val="217346"/>
            </a:solidFill>
            <a:ln w="22225">
              <a:solidFill>
                <a:srgbClr val="164E2F"/>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sp>
          <p:nvSpPr>
            <p:cNvPr id="572" name="Rectangle 571"/>
            <p:cNvSpPr/>
            <p:nvPr/>
          </p:nvSpPr>
          <p:spPr>
            <a:xfrm>
              <a:off x="2677674" y="3304333"/>
              <a:ext cx="1376999" cy="146898"/>
            </a:xfrm>
            <a:prstGeom prst="rect">
              <a:avLst/>
            </a:prstGeom>
            <a:solidFill>
              <a:srgbClr val="217346"/>
            </a:solidFill>
            <a:ln w="22225">
              <a:solidFill>
                <a:srgbClr val="164E2F"/>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grpSp>
          <p:nvGrpSpPr>
            <p:cNvPr id="573" name="Group 572"/>
            <p:cNvGrpSpPr/>
            <p:nvPr/>
          </p:nvGrpSpPr>
          <p:grpSpPr>
            <a:xfrm>
              <a:off x="2786888" y="3533161"/>
              <a:ext cx="1165218" cy="775768"/>
              <a:chOff x="1536522" y="2097832"/>
              <a:chExt cx="830830" cy="553142"/>
            </a:xfrm>
          </p:grpSpPr>
          <p:sp>
            <p:nvSpPr>
              <p:cNvPr id="576" name="Rectangle 575"/>
              <p:cNvSpPr/>
              <p:nvPr/>
            </p:nvSpPr>
            <p:spPr bwMode="auto">
              <a:xfrm>
                <a:off x="2244476" y="2097832"/>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77" name="Rectangle 576"/>
              <p:cNvSpPr/>
              <p:nvPr/>
            </p:nvSpPr>
            <p:spPr bwMode="auto">
              <a:xfrm>
                <a:off x="2244476" y="2195125"/>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78" name="Rectangle 577"/>
              <p:cNvSpPr/>
              <p:nvPr/>
            </p:nvSpPr>
            <p:spPr bwMode="auto">
              <a:xfrm>
                <a:off x="2244476" y="2292418"/>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79" name="Rectangle 578"/>
              <p:cNvSpPr/>
              <p:nvPr/>
            </p:nvSpPr>
            <p:spPr bwMode="auto">
              <a:xfrm>
                <a:off x="2244476" y="2389711"/>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0" name="Rectangle 579"/>
              <p:cNvSpPr/>
              <p:nvPr/>
            </p:nvSpPr>
            <p:spPr bwMode="auto">
              <a:xfrm>
                <a:off x="2244476" y="2487004"/>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1" name="Rectangle 580"/>
              <p:cNvSpPr/>
              <p:nvPr/>
            </p:nvSpPr>
            <p:spPr bwMode="auto">
              <a:xfrm>
                <a:off x="2244476" y="2584299"/>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2" name="Rectangle 581"/>
              <p:cNvSpPr/>
              <p:nvPr/>
            </p:nvSpPr>
            <p:spPr bwMode="auto">
              <a:xfrm>
                <a:off x="1890498" y="2097832"/>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3" name="Rectangle 582"/>
              <p:cNvSpPr/>
              <p:nvPr/>
            </p:nvSpPr>
            <p:spPr bwMode="auto">
              <a:xfrm>
                <a:off x="1890498" y="2195125"/>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4" name="Rectangle 583"/>
              <p:cNvSpPr/>
              <p:nvPr/>
            </p:nvSpPr>
            <p:spPr bwMode="auto">
              <a:xfrm>
                <a:off x="1890498" y="2292418"/>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5" name="Rectangle 584"/>
              <p:cNvSpPr/>
              <p:nvPr/>
            </p:nvSpPr>
            <p:spPr bwMode="auto">
              <a:xfrm>
                <a:off x="1890498" y="2389711"/>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6" name="Rectangle 585"/>
              <p:cNvSpPr/>
              <p:nvPr/>
            </p:nvSpPr>
            <p:spPr bwMode="auto">
              <a:xfrm>
                <a:off x="1890498" y="2487004"/>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7" name="Rectangle 586"/>
              <p:cNvSpPr/>
              <p:nvPr/>
            </p:nvSpPr>
            <p:spPr bwMode="auto">
              <a:xfrm>
                <a:off x="1890498" y="2584299"/>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8" name="Rectangle 587"/>
              <p:cNvSpPr/>
              <p:nvPr/>
            </p:nvSpPr>
            <p:spPr bwMode="auto">
              <a:xfrm>
                <a:off x="2067486" y="2097832"/>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89" name="Rectangle 588"/>
              <p:cNvSpPr/>
              <p:nvPr/>
            </p:nvSpPr>
            <p:spPr bwMode="auto">
              <a:xfrm>
                <a:off x="2067486" y="2195125"/>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0" name="Rectangle 589"/>
              <p:cNvSpPr/>
              <p:nvPr/>
            </p:nvSpPr>
            <p:spPr bwMode="auto">
              <a:xfrm>
                <a:off x="2067486" y="2292418"/>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1" name="Rectangle 590"/>
              <p:cNvSpPr/>
              <p:nvPr/>
            </p:nvSpPr>
            <p:spPr bwMode="auto">
              <a:xfrm>
                <a:off x="2067486" y="2389711"/>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2" name="Rectangle 591"/>
              <p:cNvSpPr/>
              <p:nvPr/>
            </p:nvSpPr>
            <p:spPr bwMode="auto">
              <a:xfrm>
                <a:off x="2067486" y="2487004"/>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3" name="Rectangle 592"/>
              <p:cNvSpPr/>
              <p:nvPr/>
            </p:nvSpPr>
            <p:spPr bwMode="auto">
              <a:xfrm>
                <a:off x="2067486" y="2584299"/>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4" name="Rectangle 593"/>
              <p:cNvSpPr/>
              <p:nvPr/>
            </p:nvSpPr>
            <p:spPr bwMode="auto">
              <a:xfrm>
                <a:off x="1713510" y="2097832"/>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5" name="Rectangle 594"/>
              <p:cNvSpPr/>
              <p:nvPr/>
            </p:nvSpPr>
            <p:spPr bwMode="auto">
              <a:xfrm>
                <a:off x="1713510" y="2195125"/>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6" name="Rectangle 595"/>
              <p:cNvSpPr/>
              <p:nvPr/>
            </p:nvSpPr>
            <p:spPr bwMode="auto">
              <a:xfrm>
                <a:off x="1713510" y="2292418"/>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7" name="Rectangle 596"/>
              <p:cNvSpPr/>
              <p:nvPr/>
            </p:nvSpPr>
            <p:spPr bwMode="auto">
              <a:xfrm>
                <a:off x="1713510" y="2389711"/>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8" name="Rectangle 597"/>
              <p:cNvSpPr/>
              <p:nvPr/>
            </p:nvSpPr>
            <p:spPr bwMode="auto">
              <a:xfrm>
                <a:off x="1713510" y="2487004"/>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99" name="Rectangle 598"/>
              <p:cNvSpPr/>
              <p:nvPr/>
            </p:nvSpPr>
            <p:spPr bwMode="auto">
              <a:xfrm>
                <a:off x="1713510" y="2584299"/>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0" name="Rectangle 599"/>
              <p:cNvSpPr/>
              <p:nvPr/>
            </p:nvSpPr>
            <p:spPr bwMode="auto">
              <a:xfrm>
                <a:off x="1536522" y="2097832"/>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1" name="Rectangle 600"/>
              <p:cNvSpPr/>
              <p:nvPr/>
            </p:nvSpPr>
            <p:spPr bwMode="auto">
              <a:xfrm>
                <a:off x="1536522" y="2195125"/>
                <a:ext cx="122876" cy="66675"/>
              </a:xfrm>
              <a:prstGeom prst="rect">
                <a:avLst/>
              </a:prstGeom>
              <a:solidFill>
                <a:srgbClr val="2173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2" name="Rectangle 601"/>
              <p:cNvSpPr/>
              <p:nvPr/>
            </p:nvSpPr>
            <p:spPr bwMode="auto">
              <a:xfrm>
                <a:off x="1536522" y="2292418"/>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3" name="Rectangle 602"/>
              <p:cNvSpPr/>
              <p:nvPr/>
            </p:nvSpPr>
            <p:spPr bwMode="auto">
              <a:xfrm>
                <a:off x="1536522" y="2389711"/>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4" name="Rectangle 603"/>
              <p:cNvSpPr/>
              <p:nvPr/>
            </p:nvSpPr>
            <p:spPr bwMode="auto">
              <a:xfrm>
                <a:off x="1536522" y="2487004"/>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05" name="Rectangle 604"/>
              <p:cNvSpPr/>
              <p:nvPr/>
            </p:nvSpPr>
            <p:spPr bwMode="auto">
              <a:xfrm>
                <a:off x="1536522" y="2584299"/>
                <a:ext cx="122876" cy="66675"/>
              </a:xfrm>
              <a:prstGeom prst="rect">
                <a:avLst/>
              </a:prstGeom>
              <a:solidFill>
                <a:srgbClr val="164E2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grpSp>
        <p:sp>
          <p:nvSpPr>
            <p:cNvPr id="547" name="AutoShape 3"/>
            <p:cNvSpPr>
              <a:spLocks noChangeAspect="1" noChangeArrowheads="1" noTextEdit="1"/>
            </p:cNvSpPr>
            <p:nvPr/>
          </p:nvSpPr>
          <p:spPr bwMode="auto">
            <a:xfrm>
              <a:off x="2667063" y="4056991"/>
              <a:ext cx="2750769" cy="1558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48" name="Rectangle 5"/>
            <p:cNvSpPr>
              <a:spLocks noChangeArrowheads="1"/>
            </p:cNvSpPr>
            <p:nvPr/>
          </p:nvSpPr>
          <p:spPr bwMode="auto">
            <a:xfrm>
              <a:off x="3010125" y="4040256"/>
              <a:ext cx="2098115" cy="1449645"/>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49" name="Oval 6"/>
            <p:cNvSpPr>
              <a:spLocks noChangeArrowheads="1"/>
            </p:cNvSpPr>
            <p:nvPr/>
          </p:nvSpPr>
          <p:spPr bwMode="auto">
            <a:xfrm>
              <a:off x="4035126" y="4071634"/>
              <a:ext cx="46020" cy="48113"/>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50" name="Rectangle 7"/>
            <p:cNvSpPr>
              <a:spLocks noChangeArrowheads="1"/>
            </p:cNvSpPr>
            <p:nvPr/>
          </p:nvSpPr>
          <p:spPr bwMode="auto">
            <a:xfrm>
              <a:off x="3087523" y="4151124"/>
              <a:ext cx="1957961" cy="1273930"/>
            </a:xfrm>
            <a:prstGeom prst="rect">
              <a:avLst/>
            </a:prstGeom>
            <a:solidFill>
              <a:schemeClr val="tx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51" name="Freeform 8"/>
            <p:cNvSpPr>
              <a:spLocks/>
            </p:cNvSpPr>
            <p:nvPr/>
          </p:nvSpPr>
          <p:spPr bwMode="auto">
            <a:xfrm>
              <a:off x="2683798" y="5504543"/>
              <a:ext cx="2719391" cy="110868"/>
            </a:xfrm>
            <a:custGeom>
              <a:avLst/>
              <a:gdLst>
                <a:gd name="T0" fmla="*/ 0 w 175"/>
                <a:gd name="T1" fmla="*/ 0 h 7"/>
                <a:gd name="T2" fmla="*/ 0 w 175"/>
                <a:gd name="T3" fmla="*/ 1 h 7"/>
                <a:gd name="T4" fmla="*/ 7 w 175"/>
                <a:gd name="T5" fmla="*/ 7 h 7"/>
                <a:gd name="T6" fmla="*/ 168 w 175"/>
                <a:gd name="T7" fmla="*/ 7 h 7"/>
                <a:gd name="T8" fmla="*/ 175 w 175"/>
                <a:gd name="T9" fmla="*/ 1 h 7"/>
                <a:gd name="T10" fmla="*/ 175 w 175"/>
                <a:gd name="T11" fmla="*/ 0 h 7"/>
                <a:gd name="T12" fmla="*/ 0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0" y="0"/>
                  </a:moveTo>
                  <a:cubicBezTo>
                    <a:pt x="0" y="1"/>
                    <a:pt x="0" y="1"/>
                    <a:pt x="0" y="1"/>
                  </a:cubicBezTo>
                  <a:cubicBezTo>
                    <a:pt x="0" y="4"/>
                    <a:pt x="3" y="7"/>
                    <a:pt x="7" y="7"/>
                  </a:cubicBezTo>
                  <a:cubicBezTo>
                    <a:pt x="168" y="7"/>
                    <a:pt x="168" y="7"/>
                    <a:pt x="168" y="7"/>
                  </a:cubicBezTo>
                  <a:cubicBezTo>
                    <a:pt x="172" y="7"/>
                    <a:pt x="175" y="4"/>
                    <a:pt x="175" y="1"/>
                  </a:cubicBezTo>
                  <a:cubicBezTo>
                    <a:pt x="175" y="0"/>
                    <a:pt x="175" y="0"/>
                    <a:pt x="175" y="0"/>
                  </a:cubicBezTo>
                  <a:lnTo>
                    <a:pt x="0" y="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52" name="Rectangle 551"/>
            <p:cNvSpPr/>
            <p:nvPr/>
          </p:nvSpPr>
          <p:spPr>
            <a:xfrm>
              <a:off x="3182309" y="4257010"/>
              <a:ext cx="1768390" cy="1062160"/>
            </a:xfrm>
            <a:prstGeom prst="rect">
              <a:avLst/>
            </a:prstGeom>
            <a:solidFill>
              <a:srgbClr val="2B579A"/>
            </a:solidFill>
            <a:ln w="22225">
              <a:solidFill>
                <a:srgbClr val="1B375F"/>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sp>
          <p:nvSpPr>
            <p:cNvPr id="553" name="Rectangle 552"/>
            <p:cNvSpPr/>
            <p:nvPr/>
          </p:nvSpPr>
          <p:spPr>
            <a:xfrm>
              <a:off x="3753998" y="4257010"/>
              <a:ext cx="1196701" cy="1062160"/>
            </a:xfrm>
            <a:prstGeom prst="rect">
              <a:avLst/>
            </a:prstGeom>
            <a:solidFill>
              <a:srgbClr val="2B579A"/>
            </a:solidFill>
            <a:ln w="22225">
              <a:solidFill>
                <a:srgbClr val="1B375F"/>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cxnSp>
          <p:nvCxnSpPr>
            <p:cNvPr id="560" name="Straight Connector 559"/>
            <p:cNvCxnSpPr/>
            <p:nvPr/>
          </p:nvCxnSpPr>
          <p:spPr>
            <a:xfrm>
              <a:off x="3942100" y="4776050"/>
              <a:ext cx="852417"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cxnSp>
          <p:nvCxnSpPr>
            <p:cNvPr id="561" name="Straight Connector 560"/>
            <p:cNvCxnSpPr/>
            <p:nvPr/>
          </p:nvCxnSpPr>
          <p:spPr>
            <a:xfrm>
              <a:off x="3942100" y="4955339"/>
              <a:ext cx="852417"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cxnSp>
          <p:nvCxnSpPr>
            <p:cNvPr id="562" name="Straight Connector 561"/>
            <p:cNvCxnSpPr/>
            <p:nvPr/>
          </p:nvCxnSpPr>
          <p:spPr>
            <a:xfrm>
              <a:off x="3942100" y="5134631"/>
              <a:ext cx="852417"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cxnSp>
          <p:nvCxnSpPr>
            <p:cNvPr id="555" name="Straight Connector 554"/>
            <p:cNvCxnSpPr/>
            <p:nvPr/>
          </p:nvCxnSpPr>
          <p:spPr>
            <a:xfrm>
              <a:off x="3328334" y="4776049"/>
              <a:ext cx="312105"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cxnSp>
          <p:nvCxnSpPr>
            <p:cNvPr id="556" name="Straight Connector 555"/>
            <p:cNvCxnSpPr/>
            <p:nvPr/>
          </p:nvCxnSpPr>
          <p:spPr>
            <a:xfrm>
              <a:off x="3328334" y="4955339"/>
              <a:ext cx="312105"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cxnSp>
          <p:nvCxnSpPr>
            <p:cNvPr id="557" name="Straight Connector 556"/>
            <p:cNvCxnSpPr/>
            <p:nvPr/>
          </p:nvCxnSpPr>
          <p:spPr>
            <a:xfrm>
              <a:off x="3328334" y="5134631"/>
              <a:ext cx="312105" cy="0"/>
            </a:xfrm>
            <a:prstGeom prst="line">
              <a:avLst/>
            </a:prstGeom>
            <a:noFill/>
            <a:ln w="22225">
              <a:solidFill>
                <a:srgbClr val="1B375F"/>
              </a:solidFill>
            </a:ln>
            <a:effectLst/>
          </p:spPr>
          <p:style>
            <a:lnRef idx="1">
              <a:schemeClr val="dk1"/>
            </a:lnRef>
            <a:fillRef idx="2">
              <a:schemeClr val="dk1"/>
            </a:fillRef>
            <a:effectRef idx="1">
              <a:schemeClr val="dk1"/>
            </a:effectRef>
            <a:fontRef idx="minor">
              <a:schemeClr val="dk1"/>
            </a:fontRef>
          </p:style>
        </p:cxnSp>
        <p:sp>
          <p:nvSpPr>
            <p:cNvPr id="558" name="Freeform 9"/>
            <p:cNvSpPr>
              <a:spLocks noChangeAspect="1" noEditPoints="1"/>
            </p:cNvSpPr>
            <p:nvPr/>
          </p:nvSpPr>
          <p:spPr bwMode="black">
            <a:xfrm>
              <a:off x="3294014" y="4321096"/>
              <a:ext cx="380746" cy="380746"/>
            </a:xfrm>
            <a:custGeom>
              <a:avLst/>
              <a:gdLst>
                <a:gd name="T0" fmla="*/ 246 w 415"/>
                <a:gd name="T1" fmla="*/ 99 h 415"/>
                <a:gd name="T2" fmla="*/ 0 w 415"/>
                <a:gd name="T3" fmla="*/ 42 h 415"/>
                <a:gd name="T4" fmla="*/ 246 w 415"/>
                <a:gd name="T5" fmla="*/ 415 h 415"/>
                <a:gd name="T6" fmla="*/ 402 w 415"/>
                <a:gd name="T7" fmla="*/ 321 h 415"/>
                <a:gd name="T8" fmla="*/ 415 w 415"/>
                <a:gd name="T9" fmla="*/ 113 h 415"/>
                <a:gd name="T10" fmla="*/ 179 w 415"/>
                <a:gd name="T11" fmla="*/ 222 h 415"/>
                <a:gd name="T12" fmla="*/ 169 w 415"/>
                <a:gd name="T13" fmla="*/ 251 h 415"/>
                <a:gd name="T14" fmla="*/ 151 w 415"/>
                <a:gd name="T15" fmla="*/ 272 h 415"/>
                <a:gd name="T16" fmla="*/ 128 w 415"/>
                <a:gd name="T17" fmla="*/ 282 h 415"/>
                <a:gd name="T18" fmla="*/ 102 w 415"/>
                <a:gd name="T19" fmla="*/ 281 h 415"/>
                <a:gd name="T20" fmla="*/ 82 w 415"/>
                <a:gd name="T21" fmla="*/ 269 h 415"/>
                <a:gd name="T22" fmla="*/ 66 w 415"/>
                <a:gd name="T23" fmla="*/ 249 h 415"/>
                <a:gd name="T24" fmla="*/ 58 w 415"/>
                <a:gd name="T25" fmla="*/ 223 h 415"/>
                <a:gd name="T26" fmla="*/ 58 w 415"/>
                <a:gd name="T27" fmla="*/ 191 h 415"/>
                <a:gd name="T28" fmla="*/ 65 w 415"/>
                <a:gd name="T29" fmla="*/ 164 h 415"/>
                <a:gd name="T30" fmla="*/ 82 w 415"/>
                <a:gd name="T31" fmla="*/ 141 h 415"/>
                <a:gd name="T32" fmla="*/ 103 w 415"/>
                <a:gd name="T33" fmla="*/ 130 h 415"/>
                <a:gd name="T34" fmla="*/ 130 w 415"/>
                <a:gd name="T35" fmla="*/ 127 h 415"/>
                <a:gd name="T36" fmla="*/ 153 w 415"/>
                <a:gd name="T37" fmla="*/ 137 h 415"/>
                <a:gd name="T38" fmla="*/ 169 w 415"/>
                <a:gd name="T39" fmla="*/ 158 h 415"/>
                <a:gd name="T40" fmla="*/ 179 w 415"/>
                <a:gd name="T41" fmla="*/ 186 h 415"/>
                <a:gd name="T42" fmla="*/ 179 w 415"/>
                <a:gd name="T43" fmla="*/ 222 h 415"/>
                <a:gd name="T44" fmla="*/ 246 w 415"/>
                <a:gd name="T45" fmla="*/ 307 h 415"/>
                <a:gd name="T46" fmla="*/ 292 w 415"/>
                <a:gd name="T47" fmla="*/ 228 h 415"/>
                <a:gd name="T48" fmla="*/ 401 w 415"/>
                <a:gd name="T49" fmla="*/ 140 h 415"/>
                <a:gd name="T50" fmla="*/ 401 w 415"/>
                <a:gd name="T51" fmla="*/ 121 h 415"/>
                <a:gd name="T52" fmla="*/ 298 w 415"/>
                <a:gd name="T53" fmla="*/ 216 h 415"/>
                <a:gd name="T54" fmla="*/ 246 w 415"/>
                <a:gd name="T55" fmla="*/ 113 h 415"/>
                <a:gd name="T56" fmla="*/ 401 w 415"/>
                <a:gd name="T57" fmla="*/ 121 h 415"/>
                <a:gd name="T58" fmla="*/ 143 w 415"/>
                <a:gd name="T59" fmla="*/ 176 h 415"/>
                <a:gd name="T60" fmla="*/ 134 w 415"/>
                <a:gd name="T61" fmla="*/ 163 h 415"/>
                <a:gd name="T62" fmla="*/ 123 w 415"/>
                <a:gd name="T63" fmla="*/ 157 h 415"/>
                <a:gd name="T64" fmla="*/ 109 w 415"/>
                <a:gd name="T65" fmla="*/ 158 h 415"/>
                <a:gd name="T66" fmla="*/ 97 w 415"/>
                <a:gd name="T67" fmla="*/ 165 h 415"/>
                <a:gd name="T68" fmla="*/ 89 w 415"/>
                <a:gd name="T69" fmla="*/ 178 h 415"/>
                <a:gd name="T70" fmla="*/ 85 w 415"/>
                <a:gd name="T71" fmla="*/ 196 h 415"/>
                <a:gd name="T72" fmla="*/ 85 w 415"/>
                <a:gd name="T73" fmla="*/ 216 h 415"/>
                <a:gd name="T74" fmla="*/ 90 w 415"/>
                <a:gd name="T75" fmla="*/ 233 h 415"/>
                <a:gd name="T76" fmla="*/ 98 w 415"/>
                <a:gd name="T77" fmla="*/ 246 h 415"/>
                <a:gd name="T78" fmla="*/ 109 w 415"/>
                <a:gd name="T79" fmla="*/ 252 h 415"/>
                <a:gd name="T80" fmla="*/ 122 w 415"/>
                <a:gd name="T81" fmla="*/ 254 h 415"/>
                <a:gd name="T82" fmla="*/ 134 w 415"/>
                <a:gd name="T83" fmla="*/ 248 h 415"/>
                <a:gd name="T84" fmla="*/ 142 w 415"/>
                <a:gd name="T85" fmla="*/ 236 h 415"/>
                <a:gd name="T86" fmla="*/ 147 w 415"/>
                <a:gd name="T87" fmla="*/ 217 h 415"/>
                <a:gd name="T88" fmla="*/ 147 w 415"/>
                <a:gd name="T89" fmla="*/ 195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15" h="415">
                  <a:moveTo>
                    <a:pt x="401" y="99"/>
                  </a:moveTo>
                  <a:cubicBezTo>
                    <a:pt x="246" y="99"/>
                    <a:pt x="246" y="99"/>
                    <a:pt x="246" y="99"/>
                  </a:cubicBezTo>
                  <a:cubicBezTo>
                    <a:pt x="246" y="0"/>
                    <a:pt x="246" y="0"/>
                    <a:pt x="246" y="0"/>
                  </a:cubicBezTo>
                  <a:cubicBezTo>
                    <a:pt x="0" y="42"/>
                    <a:pt x="0" y="42"/>
                    <a:pt x="0" y="42"/>
                  </a:cubicBezTo>
                  <a:cubicBezTo>
                    <a:pt x="0" y="373"/>
                    <a:pt x="0" y="373"/>
                    <a:pt x="0" y="373"/>
                  </a:cubicBezTo>
                  <a:cubicBezTo>
                    <a:pt x="246" y="415"/>
                    <a:pt x="246" y="415"/>
                    <a:pt x="246" y="415"/>
                  </a:cubicBezTo>
                  <a:cubicBezTo>
                    <a:pt x="246" y="321"/>
                    <a:pt x="246" y="321"/>
                    <a:pt x="246" y="321"/>
                  </a:cubicBezTo>
                  <a:cubicBezTo>
                    <a:pt x="402" y="321"/>
                    <a:pt x="402" y="321"/>
                    <a:pt x="402" y="321"/>
                  </a:cubicBezTo>
                  <a:cubicBezTo>
                    <a:pt x="409" y="321"/>
                    <a:pt x="415" y="314"/>
                    <a:pt x="415" y="307"/>
                  </a:cubicBezTo>
                  <a:cubicBezTo>
                    <a:pt x="415" y="113"/>
                    <a:pt x="415" y="113"/>
                    <a:pt x="415" y="113"/>
                  </a:cubicBezTo>
                  <a:cubicBezTo>
                    <a:pt x="415" y="105"/>
                    <a:pt x="409" y="99"/>
                    <a:pt x="401" y="99"/>
                  </a:cubicBezTo>
                  <a:close/>
                  <a:moveTo>
                    <a:pt x="179" y="222"/>
                  </a:moveTo>
                  <a:cubicBezTo>
                    <a:pt x="177" y="228"/>
                    <a:pt x="176" y="232"/>
                    <a:pt x="175" y="237"/>
                  </a:cubicBezTo>
                  <a:cubicBezTo>
                    <a:pt x="174" y="243"/>
                    <a:pt x="172" y="248"/>
                    <a:pt x="169" y="251"/>
                  </a:cubicBezTo>
                  <a:cubicBezTo>
                    <a:pt x="167" y="256"/>
                    <a:pt x="164" y="259"/>
                    <a:pt x="161" y="263"/>
                  </a:cubicBezTo>
                  <a:cubicBezTo>
                    <a:pt x="157" y="266"/>
                    <a:pt x="155" y="270"/>
                    <a:pt x="151" y="272"/>
                  </a:cubicBezTo>
                  <a:cubicBezTo>
                    <a:pt x="148" y="275"/>
                    <a:pt x="144" y="277"/>
                    <a:pt x="140" y="278"/>
                  </a:cubicBezTo>
                  <a:cubicBezTo>
                    <a:pt x="136" y="281"/>
                    <a:pt x="133" y="282"/>
                    <a:pt x="128" y="282"/>
                  </a:cubicBezTo>
                  <a:cubicBezTo>
                    <a:pt x="124" y="283"/>
                    <a:pt x="120" y="283"/>
                    <a:pt x="115" y="283"/>
                  </a:cubicBezTo>
                  <a:cubicBezTo>
                    <a:pt x="110" y="283"/>
                    <a:pt x="107" y="282"/>
                    <a:pt x="102" y="281"/>
                  </a:cubicBezTo>
                  <a:cubicBezTo>
                    <a:pt x="98" y="279"/>
                    <a:pt x="95" y="278"/>
                    <a:pt x="91" y="276"/>
                  </a:cubicBezTo>
                  <a:cubicBezTo>
                    <a:pt x="88" y="275"/>
                    <a:pt x="84" y="272"/>
                    <a:pt x="82" y="269"/>
                  </a:cubicBezTo>
                  <a:cubicBezTo>
                    <a:pt x="78" y="266"/>
                    <a:pt x="76" y="264"/>
                    <a:pt x="72" y="261"/>
                  </a:cubicBezTo>
                  <a:cubicBezTo>
                    <a:pt x="70" y="257"/>
                    <a:pt x="68" y="252"/>
                    <a:pt x="66" y="249"/>
                  </a:cubicBezTo>
                  <a:cubicBezTo>
                    <a:pt x="64" y="245"/>
                    <a:pt x="62" y="241"/>
                    <a:pt x="61" y="236"/>
                  </a:cubicBezTo>
                  <a:cubicBezTo>
                    <a:pt x="59" y="232"/>
                    <a:pt x="58" y="228"/>
                    <a:pt x="58" y="223"/>
                  </a:cubicBezTo>
                  <a:cubicBezTo>
                    <a:pt x="57" y="217"/>
                    <a:pt x="57" y="212"/>
                    <a:pt x="57" y="207"/>
                  </a:cubicBezTo>
                  <a:cubicBezTo>
                    <a:pt x="57" y="202"/>
                    <a:pt x="57" y="196"/>
                    <a:pt x="58" y="191"/>
                  </a:cubicBezTo>
                  <a:cubicBezTo>
                    <a:pt x="58" y="186"/>
                    <a:pt x="59" y="180"/>
                    <a:pt x="61" y="177"/>
                  </a:cubicBezTo>
                  <a:cubicBezTo>
                    <a:pt x="62" y="172"/>
                    <a:pt x="64" y="167"/>
                    <a:pt x="65" y="164"/>
                  </a:cubicBezTo>
                  <a:cubicBezTo>
                    <a:pt x="68" y="159"/>
                    <a:pt x="70" y="156"/>
                    <a:pt x="72" y="152"/>
                  </a:cubicBezTo>
                  <a:cubicBezTo>
                    <a:pt x="75" y="148"/>
                    <a:pt x="78" y="145"/>
                    <a:pt x="82" y="141"/>
                  </a:cubicBezTo>
                  <a:cubicBezTo>
                    <a:pt x="84" y="139"/>
                    <a:pt x="88" y="137"/>
                    <a:pt x="91" y="134"/>
                  </a:cubicBezTo>
                  <a:cubicBezTo>
                    <a:pt x="95" y="132"/>
                    <a:pt x="99" y="131"/>
                    <a:pt x="103" y="130"/>
                  </a:cubicBezTo>
                  <a:cubicBezTo>
                    <a:pt x="108" y="128"/>
                    <a:pt x="112" y="127"/>
                    <a:pt x="117" y="127"/>
                  </a:cubicBezTo>
                  <a:cubicBezTo>
                    <a:pt x="121" y="127"/>
                    <a:pt x="125" y="127"/>
                    <a:pt x="130" y="127"/>
                  </a:cubicBezTo>
                  <a:cubicBezTo>
                    <a:pt x="134" y="128"/>
                    <a:pt x="137" y="130"/>
                    <a:pt x="142" y="131"/>
                  </a:cubicBezTo>
                  <a:cubicBezTo>
                    <a:pt x="146" y="133"/>
                    <a:pt x="149" y="134"/>
                    <a:pt x="153" y="137"/>
                  </a:cubicBezTo>
                  <a:cubicBezTo>
                    <a:pt x="155" y="140"/>
                    <a:pt x="159" y="143"/>
                    <a:pt x="162" y="146"/>
                  </a:cubicBezTo>
                  <a:cubicBezTo>
                    <a:pt x="164" y="150"/>
                    <a:pt x="167" y="153"/>
                    <a:pt x="169" y="158"/>
                  </a:cubicBezTo>
                  <a:cubicBezTo>
                    <a:pt x="172" y="161"/>
                    <a:pt x="174" y="166"/>
                    <a:pt x="175" y="171"/>
                  </a:cubicBezTo>
                  <a:cubicBezTo>
                    <a:pt x="176" y="176"/>
                    <a:pt x="177" y="182"/>
                    <a:pt x="179" y="186"/>
                  </a:cubicBezTo>
                  <a:cubicBezTo>
                    <a:pt x="180" y="192"/>
                    <a:pt x="180" y="198"/>
                    <a:pt x="180" y="204"/>
                  </a:cubicBezTo>
                  <a:cubicBezTo>
                    <a:pt x="180" y="210"/>
                    <a:pt x="180" y="216"/>
                    <a:pt x="179" y="222"/>
                  </a:cubicBezTo>
                  <a:close/>
                  <a:moveTo>
                    <a:pt x="401" y="307"/>
                  </a:moveTo>
                  <a:cubicBezTo>
                    <a:pt x="246" y="307"/>
                    <a:pt x="246" y="307"/>
                    <a:pt x="246" y="307"/>
                  </a:cubicBezTo>
                  <a:cubicBezTo>
                    <a:pt x="246" y="185"/>
                    <a:pt x="246" y="185"/>
                    <a:pt x="246" y="185"/>
                  </a:cubicBezTo>
                  <a:cubicBezTo>
                    <a:pt x="292" y="228"/>
                    <a:pt x="292" y="228"/>
                    <a:pt x="292" y="228"/>
                  </a:cubicBezTo>
                  <a:cubicBezTo>
                    <a:pt x="297" y="232"/>
                    <a:pt x="303" y="232"/>
                    <a:pt x="306" y="228"/>
                  </a:cubicBezTo>
                  <a:cubicBezTo>
                    <a:pt x="401" y="140"/>
                    <a:pt x="401" y="140"/>
                    <a:pt x="401" y="140"/>
                  </a:cubicBezTo>
                  <a:lnTo>
                    <a:pt x="401" y="307"/>
                  </a:lnTo>
                  <a:close/>
                  <a:moveTo>
                    <a:pt x="401" y="121"/>
                  </a:moveTo>
                  <a:cubicBezTo>
                    <a:pt x="300" y="216"/>
                    <a:pt x="300" y="216"/>
                    <a:pt x="300" y="216"/>
                  </a:cubicBezTo>
                  <a:cubicBezTo>
                    <a:pt x="300" y="217"/>
                    <a:pt x="299" y="217"/>
                    <a:pt x="298" y="216"/>
                  </a:cubicBezTo>
                  <a:cubicBezTo>
                    <a:pt x="246" y="167"/>
                    <a:pt x="246" y="167"/>
                    <a:pt x="246" y="167"/>
                  </a:cubicBezTo>
                  <a:cubicBezTo>
                    <a:pt x="246" y="113"/>
                    <a:pt x="246" y="113"/>
                    <a:pt x="246" y="113"/>
                  </a:cubicBezTo>
                  <a:cubicBezTo>
                    <a:pt x="401" y="113"/>
                    <a:pt x="401" y="113"/>
                    <a:pt x="401" y="113"/>
                  </a:cubicBezTo>
                  <a:lnTo>
                    <a:pt x="401" y="121"/>
                  </a:lnTo>
                  <a:close/>
                  <a:moveTo>
                    <a:pt x="146" y="184"/>
                  </a:moveTo>
                  <a:cubicBezTo>
                    <a:pt x="144" y="182"/>
                    <a:pt x="144" y="178"/>
                    <a:pt x="143" y="176"/>
                  </a:cubicBezTo>
                  <a:cubicBezTo>
                    <a:pt x="142" y="173"/>
                    <a:pt x="141" y="171"/>
                    <a:pt x="138" y="169"/>
                  </a:cubicBezTo>
                  <a:cubicBezTo>
                    <a:pt x="137" y="166"/>
                    <a:pt x="136" y="165"/>
                    <a:pt x="134" y="163"/>
                  </a:cubicBezTo>
                  <a:cubicBezTo>
                    <a:pt x="133" y="161"/>
                    <a:pt x="131" y="160"/>
                    <a:pt x="129" y="159"/>
                  </a:cubicBezTo>
                  <a:cubicBezTo>
                    <a:pt x="127" y="158"/>
                    <a:pt x="125" y="158"/>
                    <a:pt x="123" y="157"/>
                  </a:cubicBezTo>
                  <a:cubicBezTo>
                    <a:pt x="121" y="157"/>
                    <a:pt x="118" y="157"/>
                    <a:pt x="116" y="157"/>
                  </a:cubicBezTo>
                  <a:cubicBezTo>
                    <a:pt x="114" y="157"/>
                    <a:pt x="111" y="157"/>
                    <a:pt x="109" y="158"/>
                  </a:cubicBezTo>
                  <a:cubicBezTo>
                    <a:pt x="107" y="158"/>
                    <a:pt x="104" y="159"/>
                    <a:pt x="103" y="160"/>
                  </a:cubicBezTo>
                  <a:cubicBezTo>
                    <a:pt x="101" y="161"/>
                    <a:pt x="98" y="163"/>
                    <a:pt x="97" y="165"/>
                  </a:cubicBezTo>
                  <a:cubicBezTo>
                    <a:pt x="96" y="166"/>
                    <a:pt x="94" y="169"/>
                    <a:pt x="92" y="171"/>
                  </a:cubicBezTo>
                  <a:cubicBezTo>
                    <a:pt x="91" y="173"/>
                    <a:pt x="90" y="176"/>
                    <a:pt x="89" y="178"/>
                  </a:cubicBezTo>
                  <a:cubicBezTo>
                    <a:pt x="88" y="180"/>
                    <a:pt x="88" y="184"/>
                    <a:pt x="86" y="186"/>
                  </a:cubicBezTo>
                  <a:cubicBezTo>
                    <a:pt x="86" y="189"/>
                    <a:pt x="85" y="192"/>
                    <a:pt x="85" y="196"/>
                  </a:cubicBezTo>
                  <a:cubicBezTo>
                    <a:pt x="85" y="198"/>
                    <a:pt x="84" y="202"/>
                    <a:pt x="84" y="205"/>
                  </a:cubicBezTo>
                  <a:cubicBezTo>
                    <a:pt x="84" y="209"/>
                    <a:pt x="85" y="212"/>
                    <a:pt x="85" y="216"/>
                  </a:cubicBezTo>
                  <a:cubicBezTo>
                    <a:pt x="85" y="219"/>
                    <a:pt x="86" y="223"/>
                    <a:pt x="86" y="225"/>
                  </a:cubicBezTo>
                  <a:cubicBezTo>
                    <a:pt x="88" y="229"/>
                    <a:pt x="89" y="231"/>
                    <a:pt x="90" y="233"/>
                  </a:cubicBezTo>
                  <a:cubicBezTo>
                    <a:pt x="91" y="236"/>
                    <a:pt x="92" y="238"/>
                    <a:pt x="94" y="241"/>
                  </a:cubicBezTo>
                  <a:cubicBezTo>
                    <a:pt x="95" y="243"/>
                    <a:pt x="96" y="244"/>
                    <a:pt x="98" y="246"/>
                  </a:cubicBezTo>
                  <a:cubicBezTo>
                    <a:pt x="99" y="248"/>
                    <a:pt x="102" y="249"/>
                    <a:pt x="103" y="250"/>
                  </a:cubicBezTo>
                  <a:cubicBezTo>
                    <a:pt x="105" y="251"/>
                    <a:pt x="107" y="252"/>
                    <a:pt x="109" y="252"/>
                  </a:cubicBezTo>
                  <a:cubicBezTo>
                    <a:pt x="111" y="254"/>
                    <a:pt x="114" y="254"/>
                    <a:pt x="115" y="254"/>
                  </a:cubicBezTo>
                  <a:cubicBezTo>
                    <a:pt x="117" y="254"/>
                    <a:pt x="120" y="254"/>
                    <a:pt x="122" y="254"/>
                  </a:cubicBezTo>
                  <a:cubicBezTo>
                    <a:pt x="124" y="252"/>
                    <a:pt x="127" y="252"/>
                    <a:pt x="128" y="251"/>
                  </a:cubicBezTo>
                  <a:cubicBezTo>
                    <a:pt x="130" y="250"/>
                    <a:pt x="131" y="249"/>
                    <a:pt x="134" y="248"/>
                  </a:cubicBezTo>
                  <a:cubicBezTo>
                    <a:pt x="135" y="246"/>
                    <a:pt x="137" y="244"/>
                    <a:pt x="138" y="243"/>
                  </a:cubicBezTo>
                  <a:cubicBezTo>
                    <a:pt x="140" y="241"/>
                    <a:pt x="141" y="238"/>
                    <a:pt x="142" y="236"/>
                  </a:cubicBezTo>
                  <a:cubicBezTo>
                    <a:pt x="143" y="232"/>
                    <a:pt x="144" y="230"/>
                    <a:pt x="146" y="226"/>
                  </a:cubicBezTo>
                  <a:cubicBezTo>
                    <a:pt x="147" y="224"/>
                    <a:pt x="147" y="220"/>
                    <a:pt x="147" y="217"/>
                  </a:cubicBezTo>
                  <a:cubicBezTo>
                    <a:pt x="148" y="213"/>
                    <a:pt x="148" y="210"/>
                    <a:pt x="148" y="206"/>
                  </a:cubicBezTo>
                  <a:cubicBezTo>
                    <a:pt x="148" y="202"/>
                    <a:pt x="148" y="198"/>
                    <a:pt x="147" y="195"/>
                  </a:cubicBezTo>
                  <a:cubicBezTo>
                    <a:pt x="147" y="191"/>
                    <a:pt x="147" y="187"/>
                    <a:pt x="146" y="184"/>
                  </a:cubicBezTo>
                  <a:close/>
                </a:path>
              </a:pathLst>
            </a:custGeom>
            <a:solidFill>
              <a:srgbClr val="1B375F"/>
            </a:solidFill>
            <a:ln>
              <a:noFill/>
            </a:ln>
          </p:spPr>
          <p:txBody>
            <a:bodyPr vert="horz" wrap="square" lIns="93260" tIns="46630" rIns="93260" bIns="46630" numCol="1" anchor="t" anchorCtr="0" compatLnSpc="1">
              <a:prstTxWarp prst="textNoShape">
                <a:avLst/>
              </a:prstTxWarp>
            </a:bodyPr>
            <a:lstStyle/>
            <a:p>
              <a:pPr defTabSz="951304">
                <a:defRPr/>
              </a:pPr>
              <a:endParaRPr lang="en-US" sz="1836" kern="0">
                <a:solidFill>
                  <a:srgbClr val="505050"/>
                </a:solidFill>
              </a:endParaRPr>
            </a:p>
          </p:txBody>
        </p:sp>
        <p:sp>
          <p:nvSpPr>
            <p:cNvPr id="530" name="Freeform 10"/>
            <p:cNvSpPr>
              <a:spLocks noChangeAspect="1" noEditPoints="1"/>
            </p:cNvSpPr>
            <p:nvPr/>
          </p:nvSpPr>
          <p:spPr bwMode="auto">
            <a:xfrm>
              <a:off x="1581499" y="4519042"/>
              <a:ext cx="610333" cy="1096369"/>
            </a:xfrm>
            <a:prstGeom prst="roundRect">
              <a:avLst>
                <a:gd name="adj" fmla="val 3431"/>
              </a:avLst>
            </a:prstGeom>
            <a:solidFill>
              <a:srgbClr val="333333"/>
            </a:solidFill>
            <a:ln>
              <a:noFill/>
            </a:ln>
            <a:extLst/>
          </p:spPr>
          <p:txBody>
            <a:bodyPr vert="horz" wrap="square" lIns="91390" tIns="45695" rIns="91390" bIns="45695" numCol="1" anchor="t" anchorCtr="0" compatLnSpc="1">
              <a:prstTxWarp prst="textNoShape">
                <a:avLst/>
              </a:prstTxWarp>
            </a:bodyPr>
            <a:lstStyle/>
            <a:p>
              <a:pPr defTabSz="932104"/>
              <a:endParaRPr lang="en-US" sz="1799">
                <a:solidFill>
                  <a:srgbClr val="FFFFFF"/>
                </a:solidFill>
              </a:endParaRPr>
            </a:p>
          </p:txBody>
        </p:sp>
        <p:sp>
          <p:nvSpPr>
            <p:cNvPr id="531" name="Rectangle 530"/>
            <p:cNvSpPr/>
            <p:nvPr/>
          </p:nvSpPr>
          <p:spPr bwMode="auto">
            <a:xfrm>
              <a:off x="1610385" y="4626798"/>
              <a:ext cx="552561" cy="853054"/>
            </a:xfrm>
            <a:prstGeom prst="rect">
              <a:avLst/>
            </a:prstGeom>
            <a:solidFill>
              <a:srgbClr val="5C2D9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32" name="Round Same Side Corner Rectangle 531"/>
            <p:cNvSpPr/>
            <p:nvPr/>
          </p:nvSpPr>
          <p:spPr bwMode="auto">
            <a:xfrm flipV="1">
              <a:off x="1840210" y="4535287"/>
              <a:ext cx="96570" cy="16095"/>
            </a:xfrm>
            <a:prstGeom prst="round2SameRect">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33" name="Oval 532"/>
            <p:cNvSpPr/>
            <p:nvPr/>
          </p:nvSpPr>
          <p:spPr bwMode="auto">
            <a:xfrm>
              <a:off x="2077612" y="4550265"/>
              <a:ext cx="16095" cy="16095"/>
            </a:xfrm>
            <a:prstGeom prst="ellipse">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43" name="Freeform 13"/>
            <p:cNvSpPr>
              <a:spLocks/>
            </p:cNvSpPr>
            <p:nvPr/>
          </p:nvSpPr>
          <p:spPr bwMode="auto">
            <a:xfrm>
              <a:off x="1885813" y="5520649"/>
              <a:ext cx="28567" cy="25260"/>
            </a:xfrm>
            <a:custGeom>
              <a:avLst/>
              <a:gdLst>
                <a:gd name="T0" fmla="*/ 0 w 1140"/>
                <a:gd name="T1" fmla="*/ 1008 h 1008"/>
                <a:gd name="T2" fmla="*/ 1140 w 1140"/>
                <a:gd name="T3" fmla="*/ 1008 h 1008"/>
                <a:gd name="T4" fmla="*/ 1140 w 1140"/>
                <a:gd name="T5" fmla="*/ 0 h 1008"/>
                <a:gd name="T6" fmla="*/ 0 w 1140"/>
                <a:gd name="T7" fmla="*/ 159 h 1008"/>
                <a:gd name="T8" fmla="*/ 0 w 1140"/>
                <a:gd name="T9" fmla="*/ 1008 h 1008"/>
              </a:gdLst>
              <a:ahLst/>
              <a:cxnLst>
                <a:cxn ang="0">
                  <a:pos x="T0" y="T1"/>
                </a:cxn>
                <a:cxn ang="0">
                  <a:pos x="T2" y="T3"/>
                </a:cxn>
                <a:cxn ang="0">
                  <a:pos x="T4" y="T5"/>
                </a:cxn>
                <a:cxn ang="0">
                  <a:pos x="T6" y="T7"/>
                </a:cxn>
                <a:cxn ang="0">
                  <a:pos x="T8" y="T9"/>
                </a:cxn>
              </a:cxnLst>
              <a:rect l="0" t="0" r="r" b="b"/>
              <a:pathLst>
                <a:path w="1140" h="1008">
                  <a:moveTo>
                    <a:pt x="0" y="1008"/>
                  </a:moveTo>
                  <a:lnTo>
                    <a:pt x="1140" y="1008"/>
                  </a:lnTo>
                  <a:lnTo>
                    <a:pt x="1140" y="0"/>
                  </a:lnTo>
                  <a:lnTo>
                    <a:pt x="0" y="159"/>
                  </a:lnTo>
                  <a:lnTo>
                    <a:pt x="0" y="1008"/>
                  </a:lnTo>
                  <a:close/>
                </a:path>
              </a:pathLst>
            </a:custGeom>
            <a:solidFill>
              <a:srgbClr val="4E4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44" name="Freeform 14"/>
            <p:cNvSpPr>
              <a:spLocks/>
            </p:cNvSpPr>
            <p:nvPr/>
          </p:nvSpPr>
          <p:spPr bwMode="auto">
            <a:xfrm>
              <a:off x="1858950" y="5524758"/>
              <a:ext cx="21877" cy="21150"/>
            </a:xfrm>
            <a:custGeom>
              <a:avLst/>
              <a:gdLst>
                <a:gd name="T0" fmla="*/ 873 w 873"/>
                <a:gd name="T1" fmla="*/ 844 h 844"/>
                <a:gd name="T2" fmla="*/ 873 w 873"/>
                <a:gd name="T3" fmla="*/ 0 h 844"/>
                <a:gd name="T4" fmla="*/ 0 w 873"/>
                <a:gd name="T5" fmla="*/ 123 h 844"/>
                <a:gd name="T6" fmla="*/ 0 w 873"/>
                <a:gd name="T7" fmla="*/ 844 h 844"/>
                <a:gd name="T8" fmla="*/ 873 w 873"/>
                <a:gd name="T9" fmla="*/ 844 h 844"/>
              </a:gdLst>
              <a:ahLst/>
              <a:cxnLst>
                <a:cxn ang="0">
                  <a:pos x="T0" y="T1"/>
                </a:cxn>
                <a:cxn ang="0">
                  <a:pos x="T2" y="T3"/>
                </a:cxn>
                <a:cxn ang="0">
                  <a:pos x="T4" y="T5"/>
                </a:cxn>
                <a:cxn ang="0">
                  <a:pos x="T6" y="T7"/>
                </a:cxn>
                <a:cxn ang="0">
                  <a:pos x="T8" y="T9"/>
                </a:cxn>
              </a:cxnLst>
              <a:rect l="0" t="0" r="r" b="b"/>
              <a:pathLst>
                <a:path w="873" h="844">
                  <a:moveTo>
                    <a:pt x="873" y="844"/>
                  </a:moveTo>
                  <a:lnTo>
                    <a:pt x="873" y="0"/>
                  </a:lnTo>
                  <a:lnTo>
                    <a:pt x="0" y="123"/>
                  </a:lnTo>
                  <a:lnTo>
                    <a:pt x="0" y="844"/>
                  </a:lnTo>
                  <a:lnTo>
                    <a:pt x="873" y="844"/>
                  </a:lnTo>
                  <a:close/>
                </a:path>
              </a:pathLst>
            </a:custGeom>
            <a:solidFill>
              <a:srgbClr val="4E4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45" name="Freeform 15"/>
            <p:cNvSpPr>
              <a:spLocks/>
            </p:cNvSpPr>
            <p:nvPr/>
          </p:nvSpPr>
          <p:spPr bwMode="auto">
            <a:xfrm>
              <a:off x="1858950" y="5550895"/>
              <a:ext cx="21877" cy="21100"/>
            </a:xfrm>
            <a:custGeom>
              <a:avLst/>
              <a:gdLst>
                <a:gd name="T0" fmla="*/ 873 w 873"/>
                <a:gd name="T1" fmla="*/ 0 h 842"/>
                <a:gd name="T2" fmla="*/ 0 w 873"/>
                <a:gd name="T3" fmla="*/ 0 h 842"/>
                <a:gd name="T4" fmla="*/ 0 w 873"/>
                <a:gd name="T5" fmla="*/ 721 h 842"/>
                <a:gd name="T6" fmla="*/ 873 w 873"/>
                <a:gd name="T7" fmla="*/ 842 h 842"/>
                <a:gd name="T8" fmla="*/ 873 w 873"/>
                <a:gd name="T9" fmla="*/ 0 h 842"/>
              </a:gdLst>
              <a:ahLst/>
              <a:cxnLst>
                <a:cxn ang="0">
                  <a:pos x="T0" y="T1"/>
                </a:cxn>
                <a:cxn ang="0">
                  <a:pos x="T2" y="T3"/>
                </a:cxn>
                <a:cxn ang="0">
                  <a:pos x="T4" y="T5"/>
                </a:cxn>
                <a:cxn ang="0">
                  <a:pos x="T6" y="T7"/>
                </a:cxn>
                <a:cxn ang="0">
                  <a:pos x="T8" y="T9"/>
                </a:cxn>
              </a:cxnLst>
              <a:rect l="0" t="0" r="r" b="b"/>
              <a:pathLst>
                <a:path w="873" h="842">
                  <a:moveTo>
                    <a:pt x="873" y="0"/>
                  </a:moveTo>
                  <a:lnTo>
                    <a:pt x="0" y="0"/>
                  </a:lnTo>
                  <a:lnTo>
                    <a:pt x="0" y="721"/>
                  </a:lnTo>
                  <a:lnTo>
                    <a:pt x="873" y="842"/>
                  </a:lnTo>
                  <a:lnTo>
                    <a:pt x="873" y="0"/>
                  </a:lnTo>
                  <a:close/>
                </a:path>
              </a:pathLst>
            </a:custGeom>
            <a:solidFill>
              <a:srgbClr val="4E4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46" name="Freeform 16"/>
            <p:cNvSpPr>
              <a:spLocks/>
            </p:cNvSpPr>
            <p:nvPr/>
          </p:nvSpPr>
          <p:spPr bwMode="auto">
            <a:xfrm>
              <a:off x="1885813" y="5550895"/>
              <a:ext cx="28567" cy="25184"/>
            </a:xfrm>
            <a:custGeom>
              <a:avLst/>
              <a:gdLst>
                <a:gd name="T0" fmla="*/ 0 w 1140"/>
                <a:gd name="T1" fmla="*/ 0 h 1005"/>
                <a:gd name="T2" fmla="*/ 0 w 1140"/>
                <a:gd name="T3" fmla="*/ 847 h 1005"/>
                <a:gd name="T4" fmla="*/ 1140 w 1140"/>
                <a:gd name="T5" fmla="*/ 1005 h 1005"/>
                <a:gd name="T6" fmla="*/ 1140 w 1140"/>
                <a:gd name="T7" fmla="*/ 0 h 1005"/>
                <a:gd name="T8" fmla="*/ 0 w 1140"/>
                <a:gd name="T9" fmla="*/ 0 h 1005"/>
              </a:gdLst>
              <a:ahLst/>
              <a:cxnLst>
                <a:cxn ang="0">
                  <a:pos x="T0" y="T1"/>
                </a:cxn>
                <a:cxn ang="0">
                  <a:pos x="T2" y="T3"/>
                </a:cxn>
                <a:cxn ang="0">
                  <a:pos x="T4" y="T5"/>
                </a:cxn>
                <a:cxn ang="0">
                  <a:pos x="T6" y="T7"/>
                </a:cxn>
                <a:cxn ang="0">
                  <a:pos x="T8" y="T9"/>
                </a:cxn>
              </a:cxnLst>
              <a:rect l="0" t="0" r="r" b="b"/>
              <a:pathLst>
                <a:path w="1140" h="1005">
                  <a:moveTo>
                    <a:pt x="0" y="0"/>
                  </a:moveTo>
                  <a:lnTo>
                    <a:pt x="0" y="847"/>
                  </a:lnTo>
                  <a:lnTo>
                    <a:pt x="1140" y="1005"/>
                  </a:lnTo>
                  <a:lnTo>
                    <a:pt x="1140" y="0"/>
                  </a:lnTo>
                  <a:lnTo>
                    <a:pt x="0" y="0"/>
                  </a:lnTo>
                  <a:close/>
                </a:path>
              </a:pathLst>
            </a:custGeom>
            <a:solidFill>
              <a:srgbClr val="4E4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35" name="Freeform 20"/>
            <p:cNvSpPr>
              <a:spLocks noEditPoints="1"/>
            </p:cNvSpPr>
            <p:nvPr/>
          </p:nvSpPr>
          <p:spPr bwMode="auto">
            <a:xfrm>
              <a:off x="2085660" y="5524861"/>
              <a:ext cx="45619" cy="47133"/>
            </a:xfrm>
            <a:custGeom>
              <a:avLst/>
              <a:gdLst>
                <a:gd name="T0" fmla="*/ 41 w 1845"/>
                <a:gd name="T1" fmla="*/ 1632 h 1907"/>
                <a:gd name="T2" fmla="*/ 552 w 1845"/>
                <a:gd name="T3" fmla="*/ 1102 h 1907"/>
                <a:gd name="T4" fmla="*/ 430 w 1845"/>
                <a:gd name="T5" fmla="*/ 709 h 1907"/>
                <a:gd name="T6" fmla="*/ 1135 w 1845"/>
                <a:gd name="T7" fmla="*/ 0 h 1907"/>
                <a:gd name="T8" fmla="*/ 1845 w 1845"/>
                <a:gd name="T9" fmla="*/ 709 h 1907"/>
                <a:gd name="T10" fmla="*/ 1135 w 1845"/>
                <a:gd name="T11" fmla="*/ 1413 h 1907"/>
                <a:gd name="T12" fmla="*/ 796 w 1845"/>
                <a:gd name="T13" fmla="*/ 1326 h 1907"/>
                <a:gd name="T14" fmla="*/ 281 w 1845"/>
                <a:gd name="T15" fmla="*/ 1862 h 1907"/>
                <a:gd name="T16" fmla="*/ 124 w 1845"/>
                <a:gd name="T17" fmla="*/ 1865 h 1907"/>
                <a:gd name="T18" fmla="*/ 45 w 1845"/>
                <a:gd name="T19" fmla="*/ 1789 h 1907"/>
                <a:gd name="T20" fmla="*/ 41 w 1845"/>
                <a:gd name="T21" fmla="*/ 1632 h 1907"/>
                <a:gd name="T22" fmla="*/ 1135 w 1845"/>
                <a:gd name="T23" fmla="*/ 1195 h 1907"/>
                <a:gd name="T24" fmla="*/ 1625 w 1845"/>
                <a:gd name="T25" fmla="*/ 709 h 1907"/>
                <a:gd name="T26" fmla="*/ 1135 w 1845"/>
                <a:gd name="T27" fmla="*/ 222 h 1907"/>
                <a:gd name="T28" fmla="*/ 648 w 1845"/>
                <a:gd name="T29" fmla="*/ 709 h 1907"/>
                <a:gd name="T30" fmla="*/ 1135 w 1845"/>
                <a:gd name="T31" fmla="*/ 1195 h 1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45" h="1907">
                  <a:moveTo>
                    <a:pt x="41" y="1632"/>
                  </a:moveTo>
                  <a:cubicBezTo>
                    <a:pt x="552" y="1102"/>
                    <a:pt x="552" y="1102"/>
                    <a:pt x="552" y="1102"/>
                  </a:cubicBezTo>
                  <a:cubicBezTo>
                    <a:pt x="475" y="989"/>
                    <a:pt x="430" y="853"/>
                    <a:pt x="430" y="709"/>
                  </a:cubicBezTo>
                  <a:cubicBezTo>
                    <a:pt x="430" y="319"/>
                    <a:pt x="745" y="0"/>
                    <a:pt x="1135" y="0"/>
                  </a:cubicBezTo>
                  <a:cubicBezTo>
                    <a:pt x="1528" y="0"/>
                    <a:pt x="1845" y="319"/>
                    <a:pt x="1845" y="709"/>
                  </a:cubicBezTo>
                  <a:cubicBezTo>
                    <a:pt x="1845" y="1097"/>
                    <a:pt x="1528" y="1413"/>
                    <a:pt x="1135" y="1413"/>
                  </a:cubicBezTo>
                  <a:cubicBezTo>
                    <a:pt x="1013" y="1413"/>
                    <a:pt x="897" y="1381"/>
                    <a:pt x="796" y="1326"/>
                  </a:cubicBezTo>
                  <a:cubicBezTo>
                    <a:pt x="281" y="1862"/>
                    <a:pt x="281" y="1862"/>
                    <a:pt x="281" y="1862"/>
                  </a:cubicBezTo>
                  <a:cubicBezTo>
                    <a:pt x="239" y="1907"/>
                    <a:pt x="170" y="1907"/>
                    <a:pt x="124" y="1865"/>
                  </a:cubicBezTo>
                  <a:cubicBezTo>
                    <a:pt x="45" y="1789"/>
                    <a:pt x="45" y="1789"/>
                    <a:pt x="45" y="1789"/>
                  </a:cubicBezTo>
                  <a:cubicBezTo>
                    <a:pt x="2" y="1748"/>
                    <a:pt x="0" y="1677"/>
                    <a:pt x="41" y="1632"/>
                  </a:cubicBezTo>
                  <a:close/>
                  <a:moveTo>
                    <a:pt x="1135" y="1195"/>
                  </a:moveTo>
                  <a:cubicBezTo>
                    <a:pt x="1406" y="1195"/>
                    <a:pt x="1625" y="976"/>
                    <a:pt x="1625" y="709"/>
                  </a:cubicBezTo>
                  <a:cubicBezTo>
                    <a:pt x="1625" y="438"/>
                    <a:pt x="1406" y="222"/>
                    <a:pt x="1135" y="222"/>
                  </a:cubicBezTo>
                  <a:cubicBezTo>
                    <a:pt x="867" y="222"/>
                    <a:pt x="648" y="438"/>
                    <a:pt x="648" y="709"/>
                  </a:cubicBezTo>
                  <a:cubicBezTo>
                    <a:pt x="648" y="976"/>
                    <a:pt x="867" y="1195"/>
                    <a:pt x="1135" y="1195"/>
                  </a:cubicBezTo>
                  <a:close/>
                </a:path>
              </a:pathLst>
            </a:custGeom>
            <a:solidFill>
              <a:srgbClr val="4E4E4E"/>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36" name="Freeform 24"/>
            <p:cNvSpPr>
              <a:spLocks/>
            </p:cNvSpPr>
            <p:nvPr/>
          </p:nvSpPr>
          <p:spPr bwMode="auto">
            <a:xfrm flipH="1">
              <a:off x="1646393" y="5524758"/>
              <a:ext cx="54539" cy="45619"/>
            </a:xfrm>
            <a:custGeom>
              <a:avLst/>
              <a:gdLst>
                <a:gd name="T0" fmla="*/ 2378 w 4084"/>
                <a:gd name="T1" fmla="*/ 0 h 3416"/>
                <a:gd name="T2" fmla="*/ 4084 w 4084"/>
                <a:gd name="T3" fmla="*/ 1709 h 3416"/>
                <a:gd name="T4" fmla="*/ 2378 w 4084"/>
                <a:gd name="T5" fmla="*/ 3416 h 3416"/>
                <a:gd name="T6" fmla="*/ 1259 w 4084"/>
                <a:gd name="T7" fmla="*/ 3416 h 3416"/>
                <a:gd name="T8" fmla="*/ 2553 w 4084"/>
                <a:gd name="T9" fmla="*/ 2116 h 3416"/>
                <a:gd name="T10" fmla="*/ 0 w 4084"/>
                <a:gd name="T11" fmla="*/ 2116 h 3416"/>
                <a:gd name="T12" fmla="*/ 0 w 4084"/>
                <a:gd name="T13" fmla="*/ 1290 h 3416"/>
                <a:gd name="T14" fmla="*/ 2541 w 4084"/>
                <a:gd name="T15" fmla="*/ 1290 h 3416"/>
                <a:gd name="T16" fmla="*/ 1245 w 4084"/>
                <a:gd name="T17" fmla="*/ 0 h 3416"/>
                <a:gd name="T18" fmla="*/ 2378 w 4084"/>
                <a:gd name="T19" fmla="*/ 0 h 3416"/>
                <a:gd name="T20" fmla="*/ 2378 w 4084"/>
                <a:gd name="T21" fmla="*/ 0 h 3416"/>
                <a:gd name="T22" fmla="*/ 2378 w 4084"/>
                <a:gd name="T23" fmla="*/ 0 h 3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84" h="3416">
                  <a:moveTo>
                    <a:pt x="2378" y="0"/>
                  </a:moveTo>
                  <a:lnTo>
                    <a:pt x="4084" y="1709"/>
                  </a:lnTo>
                  <a:lnTo>
                    <a:pt x="2378" y="3416"/>
                  </a:lnTo>
                  <a:lnTo>
                    <a:pt x="1259" y="3416"/>
                  </a:lnTo>
                  <a:lnTo>
                    <a:pt x="2553" y="2116"/>
                  </a:lnTo>
                  <a:lnTo>
                    <a:pt x="0" y="2116"/>
                  </a:lnTo>
                  <a:lnTo>
                    <a:pt x="0" y="1290"/>
                  </a:lnTo>
                  <a:lnTo>
                    <a:pt x="2541" y="1290"/>
                  </a:lnTo>
                  <a:lnTo>
                    <a:pt x="1245" y="0"/>
                  </a:lnTo>
                  <a:lnTo>
                    <a:pt x="2378" y="0"/>
                  </a:lnTo>
                  <a:lnTo>
                    <a:pt x="2378" y="0"/>
                  </a:lnTo>
                  <a:lnTo>
                    <a:pt x="2378" y="0"/>
                  </a:lnTo>
                  <a:close/>
                </a:path>
              </a:pathLst>
            </a:custGeom>
            <a:solidFill>
              <a:srgbClr val="4E4E4E"/>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539" name="Rectangle 538"/>
            <p:cNvSpPr/>
            <p:nvPr/>
          </p:nvSpPr>
          <p:spPr bwMode="auto">
            <a:xfrm flipH="1">
              <a:off x="2026087" y="5029441"/>
              <a:ext cx="136859" cy="136859"/>
            </a:xfrm>
            <a:prstGeom prst="rect">
              <a:avLst/>
            </a:prstGeom>
            <a:solidFill>
              <a:srgbClr val="32145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40" name="Rectangle 539"/>
            <p:cNvSpPr/>
            <p:nvPr/>
          </p:nvSpPr>
          <p:spPr bwMode="auto">
            <a:xfrm flipH="1">
              <a:off x="1709024" y="5029441"/>
              <a:ext cx="310896" cy="136859"/>
            </a:xfrm>
            <a:prstGeom prst="rect">
              <a:avLst/>
            </a:prstGeom>
            <a:solidFill>
              <a:srgbClr val="32145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41" name="Rectangle 540"/>
            <p:cNvSpPr/>
            <p:nvPr/>
          </p:nvSpPr>
          <p:spPr bwMode="auto">
            <a:xfrm flipH="1">
              <a:off x="2026087" y="5173631"/>
              <a:ext cx="136859" cy="136859"/>
            </a:xfrm>
            <a:prstGeom prst="rect">
              <a:avLst/>
            </a:prstGeom>
            <a:solidFill>
              <a:srgbClr val="32145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42" name="Rectangle 541"/>
            <p:cNvSpPr/>
            <p:nvPr/>
          </p:nvSpPr>
          <p:spPr bwMode="auto">
            <a:xfrm flipH="1">
              <a:off x="1709024" y="5173631"/>
              <a:ext cx="310896" cy="136859"/>
            </a:xfrm>
            <a:prstGeom prst="rect">
              <a:avLst/>
            </a:prstGeom>
            <a:solidFill>
              <a:srgbClr val="32145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cxnSp>
          <p:nvCxnSpPr>
            <p:cNvPr id="525" name="Straight Connector 524"/>
            <p:cNvCxnSpPr/>
            <p:nvPr/>
          </p:nvCxnSpPr>
          <p:spPr>
            <a:xfrm>
              <a:off x="1930793" y="4670178"/>
              <a:ext cx="184419" cy="0"/>
            </a:xfrm>
            <a:prstGeom prst="line">
              <a:avLst/>
            </a:prstGeom>
            <a:ln>
              <a:solidFill>
                <a:srgbClr val="32145A"/>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6" name="Straight Connector 525"/>
            <p:cNvCxnSpPr/>
            <p:nvPr/>
          </p:nvCxnSpPr>
          <p:spPr>
            <a:xfrm>
              <a:off x="1930793" y="4741390"/>
              <a:ext cx="184419" cy="0"/>
            </a:xfrm>
            <a:prstGeom prst="line">
              <a:avLst/>
            </a:prstGeom>
            <a:ln>
              <a:solidFill>
                <a:srgbClr val="32145A"/>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7" name="Straight Connector 526"/>
            <p:cNvCxnSpPr/>
            <p:nvPr/>
          </p:nvCxnSpPr>
          <p:spPr>
            <a:xfrm>
              <a:off x="1930793" y="4805707"/>
              <a:ext cx="184419" cy="0"/>
            </a:xfrm>
            <a:prstGeom prst="line">
              <a:avLst/>
            </a:prstGeom>
            <a:ln>
              <a:solidFill>
                <a:srgbClr val="32145A"/>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1930790" y="4870024"/>
              <a:ext cx="184419" cy="0"/>
            </a:xfrm>
            <a:prstGeom prst="line">
              <a:avLst/>
            </a:prstGeom>
            <a:ln>
              <a:solidFill>
                <a:srgbClr val="32145A"/>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1930793" y="4934341"/>
              <a:ext cx="184419" cy="0"/>
            </a:xfrm>
            <a:prstGeom prst="line">
              <a:avLst/>
            </a:prstGeom>
            <a:ln>
              <a:solidFill>
                <a:srgbClr val="32145A"/>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18" name="Freeform 10"/>
            <p:cNvSpPr>
              <a:spLocks noChangeAspect="1" noEditPoints="1"/>
            </p:cNvSpPr>
            <p:nvPr/>
          </p:nvSpPr>
          <p:spPr bwMode="auto">
            <a:xfrm>
              <a:off x="540178" y="4549544"/>
              <a:ext cx="593354" cy="1065867"/>
            </a:xfrm>
            <a:prstGeom prst="roundRect">
              <a:avLst>
                <a:gd name="adj" fmla="val 7324"/>
              </a:avLst>
            </a:prstGeom>
            <a:solidFill>
              <a:srgbClr val="333333"/>
            </a:solidFill>
            <a:ln>
              <a:noFill/>
            </a:ln>
            <a:extLst/>
          </p:spPr>
          <p:txBody>
            <a:bodyPr vert="horz" wrap="square" lIns="91390" tIns="45695" rIns="91390" bIns="45695" numCol="1" anchor="t" anchorCtr="0" compatLnSpc="1">
              <a:prstTxWarp prst="textNoShape">
                <a:avLst/>
              </a:prstTxWarp>
            </a:bodyPr>
            <a:lstStyle/>
            <a:p>
              <a:pPr defTabSz="932104"/>
              <a:endParaRPr lang="en-US" sz="1799">
                <a:solidFill>
                  <a:srgbClr val="FFFFFF"/>
                </a:solidFill>
              </a:endParaRPr>
            </a:p>
          </p:txBody>
        </p:sp>
        <p:sp>
          <p:nvSpPr>
            <p:cNvPr id="519" name="Rounded Rectangle 518"/>
            <p:cNvSpPr/>
            <p:nvPr/>
          </p:nvSpPr>
          <p:spPr bwMode="auto">
            <a:xfrm>
              <a:off x="568261" y="4677551"/>
              <a:ext cx="537189" cy="801081"/>
            </a:xfrm>
            <a:prstGeom prst="roundRect">
              <a:avLst>
                <a:gd name="adj" fmla="val 1187"/>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520" name="Group 519"/>
            <p:cNvGrpSpPr/>
            <p:nvPr/>
          </p:nvGrpSpPr>
          <p:grpSpPr>
            <a:xfrm>
              <a:off x="751181" y="4641194"/>
              <a:ext cx="134394" cy="15647"/>
              <a:chOff x="5596078" y="2180378"/>
              <a:chExt cx="138544" cy="16130"/>
            </a:xfrm>
            <a:solidFill>
              <a:schemeClr val="tx1">
                <a:lumMod val="50000"/>
              </a:schemeClr>
            </a:solidFill>
          </p:grpSpPr>
          <p:sp>
            <p:nvSpPr>
              <p:cNvPr id="523" name="Rounded Rectangle 522"/>
              <p:cNvSpPr/>
              <p:nvPr/>
            </p:nvSpPr>
            <p:spPr bwMode="auto">
              <a:xfrm>
                <a:off x="5637840" y="2180378"/>
                <a:ext cx="96782" cy="16130"/>
              </a:xfrm>
              <a:prstGeom prst="roundRect">
                <a:avLst>
                  <a:gd name="adj" fmla="val 50000"/>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24" name="Oval 523"/>
              <p:cNvSpPr/>
              <p:nvPr/>
            </p:nvSpPr>
            <p:spPr bwMode="auto">
              <a:xfrm>
                <a:off x="5596078" y="2180378"/>
                <a:ext cx="16130" cy="1613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521" name="Oval 520"/>
            <p:cNvSpPr/>
            <p:nvPr/>
          </p:nvSpPr>
          <p:spPr bwMode="auto">
            <a:xfrm>
              <a:off x="823550" y="4593872"/>
              <a:ext cx="26610" cy="26610"/>
            </a:xfrm>
            <a:prstGeom prst="ellipse">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22" name="Oval 521"/>
            <p:cNvSpPr/>
            <p:nvPr/>
          </p:nvSpPr>
          <p:spPr bwMode="auto">
            <a:xfrm>
              <a:off x="796940" y="5508692"/>
              <a:ext cx="79831" cy="79831"/>
            </a:xfrm>
            <a:prstGeom prst="ellipse">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08" name="Rectangle 507"/>
            <p:cNvSpPr/>
            <p:nvPr/>
          </p:nvSpPr>
          <p:spPr bwMode="auto">
            <a:xfrm>
              <a:off x="598225" y="4704721"/>
              <a:ext cx="476049" cy="77299"/>
            </a:xfrm>
            <a:prstGeom prst="rect">
              <a:avLst/>
            </a:prstGeom>
            <a:solidFill>
              <a:srgbClr val="005A9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09" name="Rectangle 508"/>
            <p:cNvSpPr/>
            <p:nvPr/>
          </p:nvSpPr>
          <p:spPr bwMode="auto">
            <a:xfrm>
              <a:off x="602651" y="4841407"/>
              <a:ext cx="467196" cy="599127"/>
            </a:xfrm>
            <a:prstGeom prst="rect">
              <a:avLst/>
            </a:prstGeom>
            <a:noFill/>
            <a:ln w="12700">
              <a:solidFill>
                <a:srgbClr val="005A9E"/>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cxnSp>
          <p:nvCxnSpPr>
            <p:cNvPr id="510" name="Straight Connector 509"/>
            <p:cNvCxnSpPr/>
            <p:nvPr/>
          </p:nvCxnSpPr>
          <p:spPr>
            <a:xfrm>
              <a:off x="644407" y="4907348"/>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1" name="Straight Connector 510"/>
            <p:cNvCxnSpPr/>
            <p:nvPr/>
          </p:nvCxnSpPr>
          <p:spPr>
            <a:xfrm>
              <a:off x="644407" y="4971823"/>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2" name="Straight Connector 511"/>
            <p:cNvCxnSpPr/>
            <p:nvPr/>
          </p:nvCxnSpPr>
          <p:spPr>
            <a:xfrm>
              <a:off x="644407" y="5030056"/>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3" name="Straight Connector 512"/>
            <p:cNvCxnSpPr/>
            <p:nvPr/>
          </p:nvCxnSpPr>
          <p:spPr>
            <a:xfrm>
              <a:off x="644404" y="5088289"/>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4" name="Straight Connector 513"/>
            <p:cNvCxnSpPr/>
            <p:nvPr/>
          </p:nvCxnSpPr>
          <p:spPr>
            <a:xfrm>
              <a:off x="644407" y="5262987"/>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6" name="Straight Connector 515"/>
            <p:cNvCxnSpPr/>
            <p:nvPr/>
          </p:nvCxnSpPr>
          <p:spPr>
            <a:xfrm>
              <a:off x="644407" y="5146522"/>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7" name="Straight Connector 516"/>
            <p:cNvCxnSpPr/>
            <p:nvPr/>
          </p:nvCxnSpPr>
          <p:spPr>
            <a:xfrm>
              <a:off x="644405" y="5204755"/>
              <a:ext cx="245893" cy="0"/>
            </a:xfrm>
            <a:prstGeom prst="line">
              <a:avLst/>
            </a:prstGeom>
            <a:ln>
              <a:solidFill>
                <a:srgbClr val="005A9E"/>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498" name="Group 497"/>
            <p:cNvGrpSpPr/>
            <p:nvPr/>
          </p:nvGrpSpPr>
          <p:grpSpPr>
            <a:xfrm>
              <a:off x="1022496" y="4379028"/>
              <a:ext cx="651017" cy="1236383"/>
              <a:chOff x="5651685" y="-476444"/>
              <a:chExt cx="1669255" cy="2809977"/>
            </a:xfrm>
          </p:grpSpPr>
          <p:sp>
            <p:nvSpPr>
              <p:cNvPr id="500" name="Rectangle 499"/>
              <p:cNvSpPr/>
              <p:nvPr/>
            </p:nvSpPr>
            <p:spPr bwMode="auto">
              <a:xfrm>
                <a:off x="6203006" y="-476444"/>
                <a:ext cx="566612" cy="171451"/>
              </a:xfrm>
              <a:prstGeom prst="rect">
                <a:avLst/>
              </a:prstGeom>
              <a:solidFill>
                <a:schemeClr val="tx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01" name="Freeform 500"/>
              <p:cNvSpPr/>
              <p:nvPr/>
            </p:nvSpPr>
            <p:spPr bwMode="auto">
              <a:xfrm>
                <a:off x="5651685" y="-476444"/>
                <a:ext cx="1669255" cy="2809977"/>
              </a:xfrm>
              <a:custGeom>
                <a:avLst/>
                <a:gdLst>
                  <a:gd name="connsiteX0" fmla="*/ 239948 w 1715629"/>
                  <a:gd name="connsiteY0" fmla="*/ 0 h 2809977"/>
                  <a:gd name="connsiteX1" fmla="*/ 622279 w 1715629"/>
                  <a:gd name="connsiteY1" fmla="*/ 0 h 2809977"/>
                  <a:gd name="connsiteX2" fmla="*/ 626704 w 1715629"/>
                  <a:gd name="connsiteY2" fmla="*/ 21916 h 2809977"/>
                  <a:gd name="connsiteX3" fmla="*/ 705692 w 1715629"/>
                  <a:gd name="connsiteY3" fmla="*/ 74273 h 2809977"/>
                  <a:gd name="connsiteX4" fmla="*/ 1009937 w 1715629"/>
                  <a:gd name="connsiteY4" fmla="*/ 74273 h 2809977"/>
                  <a:gd name="connsiteX5" fmla="*/ 1088926 w 1715629"/>
                  <a:gd name="connsiteY5" fmla="*/ 21916 h 2809977"/>
                  <a:gd name="connsiteX6" fmla="*/ 1093350 w 1715629"/>
                  <a:gd name="connsiteY6" fmla="*/ 0 h 2809977"/>
                  <a:gd name="connsiteX7" fmla="*/ 1475681 w 1715629"/>
                  <a:gd name="connsiteY7" fmla="*/ 0 h 2809977"/>
                  <a:gd name="connsiteX8" fmla="*/ 1715629 w 1715629"/>
                  <a:gd name="connsiteY8" fmla="*/ 239948 h 2809977"/>
                  <a:gd name="connsiteX9" fmla="*/ 1715629 w 1715629"/>
                  <a:gd name="connsiteY9" fmla="*/ 2570029 h 2809977"/>
                  <a:gd name="connsiteX10" fmla="*/ 1475681 w 1715629"/>
                  <a:gd name="connsiteY10" fmla="*/ 2809977 h 2809977"/>
                  <a:gd name="connsiteX11" fmla="*/ 239948 w 1715629"/>
                  <a:gd name="connsiteY11" fmla="*/ 2809977 h 2809977"/>
                  <a:gd name="connsiteX12" fmla="*/ 0 w 1715629"/>
                  <a:gd name="connsiteY12" fmla="*/ 2570029 h 2809977"/>
                  <a:gd name="connsiteX13" fmla="*/ 0 w 1715629"/>
                  <a:gd name="connsiteY13" fmla="*/ 239948 h 2809977"/>
                  <a:gd name="connsiteX14" fmla="*/ 239948 w 1715629"/>
                  <a:gd name="connsiteY14" fmla="*/ 0 h 2809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15629" h="2809977">
                    <a:moveTo>
                      <a:pt x="239948" y="0"/>
                    </a:moveTo>
                    <a:lnTo>
                      <a:pt x="622279" y="0"/>
                    </a:lnTo>
                    <a:lnTo>
                      <a:pt x="626704" y="21916"/>
                    </a:lnTo>
                    <a:cubicBezTo>
                      <a:pt x="639718" y="52684"/>
                      <a:pt x="670184" y="74273"/>
                      <a:pt x="705692" y="74273"/>
                    </a:cubicBezTo>
                    <a:lnTo>
                      <a:pt x="1009937" y="74273"/>
                    </a:lnTo>
                    <a:cubicBezTo>
                      <a:pt x="1045446" y="74273"/>
                      <a:pt x="1075912" y="52684"/>
                      <a:pt x="1088926" y="21916"/>
                    </a:cubicBezTo>
                    <a:lnTo>
                      <a:pt x="1093350" y="0"/>
                    </a:lnTo>
                    <a:lnTo>
                      <a:pt x="1475681" y="0"/>
                    </a:lnTo>
                    <a:cubicBezTo>
                      <a:pt x="1608201" y="0"/>
                      <a:pt x="1715629" y="107428"/>
                      <a:pt x="1715629" y="239948"/>
                    </a:cubicBezTo>
                    <a:lnTo>
                      <a:pt x="1715629" y="2570029"/>
                    </a:lnTo>
                    <a:cubicBezTo>
                      <a:pt x="1715629" y="2702549"/>
                      <a:pt x="1608201" y="2809977"/>
                      <a:pt x="1475681" y="2809977"/>
                    </a:cubicBezTo>
                    <a:lnTo>
                      <a:pt x="239948" y="2809977"/>
                    </a:lnTo>
                    <a:cubicBezTo>
                      <a:pt x="107428" y="2809977"/>
                      <a:pt x="0" y="2702549"/>
                      <a:pt x="0" y="2570029"/>
                    </a:cubicBezTo>
                    <a:lnTo>
                      <a:pt x="0" y="239948"/>
                    </a:lnTo>
                    <a:cubicBezTo>
                      <a:pt x="0" y="107428"/>
                      <a:pt x="107428" y="0"/>
                      <a:pt x="239948" y="0"/>
                    </a:cubicBezTo>
                    <a:close/>
                  </a:path>
                </a:pathLst>
              </a:custGeom>
              <a:solidFill>
                <a:srgbClr val="3333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502" name="Group 501"/>
              <p:cNvGrpSpPr/>
              <p:nvPr/>
            </p:nvGrpSpPr>
            <p:grpSpPr>
              <a:xfrm>
                <a:off x="6124436" y="2123612"/>
                <a:ext cx="723752" cy="98117"/>
                <a:chOff x="6147223" y="2123612"/>
                <a:chExt cx="723752" cy="98117"/>
              </a:xfrm>
            </p:grpSpPr>
            <p:sp>
              <p:nvSpPr>
                <p:cNvPr id="503" name="Rounded Rectangle 502"/>
                <p:cNvSpPr/>
                <p:nvPr/>
              </p:nvSpPr>
              <p:spPr bwMode="auto">
                <a:xfrm>
                  <a:off x="6366215" y="2123612"/>
                  <a:ext cx="285769" cy="98117"/>
                </a:xfrm>
                <a:prstGeom prst="roundRect">
                  <a:avLst>
                    <a:gd name="adj" fmla="val 50000"/>
                  </a:avLst>
                </a:prstGeom>
                <a:solidFill>
                  <a:schemeClr val="tx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04" name="Oval 503"/>
                <p:cNvSpPr/>
                <p:nvPr/>
              </p:nvSpPr>
              <p:spPr bwMode="auto">
                <a:xfrm>
                  <a:off x="6147223" y="2137745"/>
                  <a:ext cx="69850" cy="69850"/>
                </a:xfrm>
                <a:prstGeom prst="ellipse">
                  <a:avLst/>
                </a:prstGeom>
                <a:solidFill>
                  <a:schemeClr val="tx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505" name="Oval 504"/>
                <p:cNvSpPr/>
                <p:nvPr/>
              </p:nvSpPr>
              <p:spPr bwMode="auto">
                <a:xfrm>
                  <a:off x="6801125" y="2137745"/>
                  <a:ext cx="69850" cy="69850"/>
                </a:xfrm>
                <a:prstGeom prst="ellipse">
                  <a:avLst/>
                </a:prstGeom>
                <a:solidFill>
                  <a:schemeClr val="tx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prstTxWarp prst="textNoShape">
                    <a:avLst/>
                  </a:prstTxWarp>
                  <a:noAutofit/>
                </a:bodyPr>
                <a:lstStyle/>
                <a:p>
                  <a:pPr algn="ctr" defTabSz="931834"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grpSp>
        </p:grpSp>
        <p:sp>
          <p:nvSpPr>
            <p:cNvPr id="499" name="Rounded Rectangle 498"/>
            <p:cNvSpPr/>
            <p:nvPr/>
          </p:nvSpPr>
          <p:spPr bwMode="auto">
            <a:xfrm>
              <a:off x="1063534" y="4483208"/>
              <a:ext cx="566284" cy="959409"/>
            </a:xfrm>
            <a:prstGeom prst="roundRect">
              <a:avLst>
                <a:gd name="adj" fmla="val 6832"/>
              </a:avLst>
            </a:prstGeom>
            <a:solidFill>
              <a:srgbClr val="BAD80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54" tIns="146204" rIns="182754" bIns="146204" numCol="1" spcCol="0" rtlCol="0" fromWordArt="0" anchor="t" anchorCtr="0" forceAA="0" compatLnSpc="1">
              <a:prstTxWarp prst="textNoShape">
                <a:avLst/>
              </a:prstTxWarp>
              <a:noAutofit/>
            </a:bodyPr>
            <a:lstStyle/>
            <a:p>
              <a:pPr algn="ctr" defTabSz="931656" fontAlgn="base">
                <a:lnSpc>
                  <a:spcPct val="90000"/>
                </a:lnSpc>
                <a:spcBef>
                  <a:spcPct val="0"/>
                </a:spcBef>
                <a:spcAft>
                  <a:spcPct val="0"/>
                </a:spcAft>
              </a:pPr>
              <a:endParaRPr lang="en-US" sz="2399" dirty="0" err="1">
                <a:gradFill>
                  <a:gsLst>
                    <a:gs pos="0">
                      <a:srgbClr val="FFFFFF"/>
                    </a:gs>
                    <a:gs pos="100000">
                      <a:srgbClr val="FFFFFF"/>
                    </a:gs>
                  </a:gsLst>
                  <a:lin ang="5400000" scaled="0"/>
                </a:gradFill>
                <a:ea typeface="Segoe UI" pitchFamily="34" charset="0"/>
                <a:cs typeface="Segoe UI" pitchFamily="34" charset="0"/>
              </a:endParaRPr>
            </a:p>
          </p:txBody>
        </p:sp>
        <p:sp>
          <p:nvSpPr>
            <p:cNvPr id="490" name="Rectangle 489"/>
            <p:cNvSpPr/>
            <p:nvPr/>
          </p:nvSpPr>
          <p:spPr bwMode="auto">
            <a:xfrm>
              <a:off x="1109980" y="4540246"/>
              <a:ext cx="476049" cy="91833"/>
            </a:xfrm>
            <a:prstGeom prst="rect">
              <a:avLst/>
            </a:prstGeom>
            <a:solidFill>
              <a:srgbClr val="95AC0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491" name="Rectangle 490"/>
            <p:cNvSpPr/>
            <p:nvPr/>
          </p:nvSpPr>
          <p:spPr bwMode="auto">
            <a:xfrm>
              <a:off x="1114406" y="4702633"/>
              <a:ext cx="467196" cy="711776"/>
            </a:xfrm>
            <a:prstGeom prst="rect">
              <a:avLst/>
            </a:prstGeom>
            <a:noFill/>
            <a:ln w="12700">
              <a:solidFill>
                <a:srgbClr val="95AC08"/>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cxnSp>
          <p:nvCxnSpPr>
            <p:cNvPr id="492" name="Straight Connector 491"/>
            <p:cNvCxnSpPr/>
            <p:nvPr/>
          </p:nvCxnSpPr>
          <p:spPr>
            <a:xfrm>
              <a:off x="1156162" y="4788387"/>
              <a:ext cx="383687" cy="0"/>
            </a:xfrm>
            <a:prstGeom prst="line">
              <a:avLst/>
            </a:prstGeom>
            <a:ln>
              <a:solidFill>
                <a:srgbClr val="95AC08"/>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3" name="Straight Connector 492"/>
            <p:cNvCxnSpPr/>
            <p:nvPr/>
          </p:nvCxnSpPr>
          <p:spPr>
            <a:xfrm>
              <a:off x="1156162" y="4873973"/>
              <a:ext cx="383687" cy="0"/>
            </a:xfrm>
            <a:prstGeom prst="line">
              <a:avLst/>
            </a:prstGeom>
            <a:ln>
              <a:solidFill>
                <a:srgbClr val="95AC08"/>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4" name="Straight Connector 493"/>
            <p:cNvCxnSpPr/>
            <p:nvPr/>
          </p:nvCxnSpPr>
          <p:spPr>
            <a:xfrm>
              <a:off x="1156162" y="4959511"/>
              <a:ext cx="383687" cy="0"/>
            </a:xfrm>
            <a:prstGeom prst="line">
              <a:avLst/>
            </a:prstGeom>
            <a:ln>
              <a:solidFill>
                <a:srgbClr val="95AC08"/>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5" name="Straight Connector 494"/>
            <p:cNvCxnSpPr/>
            <p:nvPr/>
          </p:nvCxnSpPr>
          <p:spPr>
            <a:xfrm>
              <a:off x="1156162" y="5358752"/>
              <a:ext cx="383687" cy="0"/>
            </a:xfrm>
            <a:prstGeom prst="line">
              <a:avLst/>
            </a:prstGeom>
            <a:ln>
              <a:solidFill>
                <a:srgbClr val="95AC08"/>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6" name="Straight Connector 495"/>
            <p:cNvCxnSpPr/>
            <p:nvPr/>
          </p:nvCxnSpPr>
          <p:spPr>
            <a:xfrm>
              <a:off x="1156162" y="5203478"/>
              <a:ext cx="383687" cy="0"/>
            </a:xfrm>
            <a:prstGeom prst="line">
              <a:avLst/>
            </a:prstGeom>
            <a:ln>
              <a:solidFill>
                <a:srgbClr val="95AC08"/>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610" name="Rectangle 609"/>
          <p:cNvSpPr/>
          <p:nvPr/>
        </p:nvSpPr>
        <p:spPr>
          <a:xfrm>
            <a:off x="5210813" y="5165402"/>
            <a:ext cx="505663" cy="235510"/>
          </a:xfrm>
          <a:prstGeom prst="rect">
            <a:avLst/>
          </a:prstGeom>
          <a:solidFill>
            <a:srgbClr val="FFB900"/>
          </a:solidFill>
          <a:ln>
            <a:noFill/>
          </a:ln>
        </p:spPr>
        <p:style>
          <a:lnRef idx="2">
            <a:schemeClr val="accent1">
              <a:shade val="50000"/>
            </a:schemeClr>
          </a:lnRef>
          <a:fillRef idx="1">
            <a:schemeClr val="accent1"/>
          </a:fillRef>
          <a:effectRef idx="0">
            <a:schemeClr val="accent1"/>
          </a:effectRef>
          <a:fontRef idx="minor">
            <a:schemeClr val="lt1"/>
          </a:fontRef>
        </p:style>
        <p:txBody>
          <a:bodyPr lIns="95075" tIns="47538" rIns="95075" bIns="47538" rtlCol="0" anchor="ctr"/>
          <a:lstStyle/>
          <a:p>
            <a:pPr algn="ctr" defTabSz="951024"/>
            <a:endParaRPr lang="en-US" sz="1872">
              <a:solidFill>
                <a:srgbClr val="000000"/>
              </a:solidFill>
            </a:endParaRPr>
          </a:p>
        </p:txBody>
      </p:sp>
      <p:sp>
        <p:nvSpPr>
          <p:cNvPr id="574" name="Rectangle 573"/>
          <p:cNvSpPr/>
          <p:nvPr/>
        </p:nvSpPr>
        <p:spPr bwMode="auto">
          <a:xfrm>
            <a:off x="2839416" y="3597453"/>
            <a:ext cx="435529" cy="245452"/>
          </a:xfrm>
          <a:prstGeom prst="rect">
            <a:avLst/>
          </a:prstGeom>
          <a:solidFill>
            <a:srgbClr val="FFB9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75" name="Rectangle 574"/>
          <p:cNvSpPr/>
          <p:nvPr/>
        </p:nvSpPr>
        <p:spPr bwMode="auto">
          <a:xfrm>
            <a:off x="3336730" y="3873462"/>
            <a:ext cx="435529" cy="245452"/>
          </a:xfrm>
          <a:prstGeom prst="rect">
            <a:avLst/>
          </a:prstGeom>
          <a:solidFill>
            <a:srgbClr val="FFB9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59" name="Rectangle 558"/>
          <p:cNvSpPr/>
          <p:nvPr/>
        </p:nvSpPr>
        <p:spPr>
          <a:xfrm>
            <a:off x="4021459" y="4435469"/>
            <a:ext cx="869386" cy="210987"/>
          </a:xfrm>
          <a:prstGeom prst="rect">
            <a:avLst/>
          </a:prstGeom>
          <a:solidFill>
            <a:srgbClr val="FFB900"/>
          </a:solidFill>
          <a:ln>
            <a:noFill/>
          </a:ln>
        </p:spPr>
        <p:style>
          <a:lnRef idx="2">
            <a:schemeClr val="accent1">
              <a:shade val="50000"/>
            </a:schemeClr>
          </a:lnRef>
          <a:fillRef idx="1">
            <a:schemeClr val="accent1"/>
          </a:fillRef>
          <a:effectRef idx="0">
            <a:schemeClr val="accent1"/>
          </a:effectRef>
          <a:fontRef idx="minor">
            <a:schemeClr val="lt1"/>
          </a:fontRef>
        </p:style>
        <p:txBody>
          <a:bodyPr lIns="95075" tIns="47538" rIns="95075" bIns="47538" rtlCol="0" anchor="ctr"/>
          <a:lstStyle/>
          <a:p>
            <a:pPr algn="ctr" defTabSz="951024"/>
            <a:endParaRPr lang="en-US" sz="1872">
              <a:solidFill>
                <a:srgbClr val="000000"/>
              </a:solidFill>
            </a:endParaRPr>
          </a:p>
        </p:txBody>
      </p:sp>
      <p:sp>
        <p:nvSpPr>
          <p:cNvPr id="537" name="Rectangle 536"/>
          <p:cNvSpPr/>
          <p:nvPr/>
        </p:nvSpPr>
        <p:spPr bwMode="auto">
          <a:xfrm flipH="1">
            <a:off x="1706072" y="4718905"/>
            <a:ext cx="216420" cy="279167"/>
          </a:xfrm>
          <a:prstGeom prst="rect">
            <a:avLst/>
          </a:prstGeom>
          <a:solidFill>
            <a:srgbClr val="FFB9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515" name="Rectangle 514"/>
          <p:cNvSpPr/>
          <p:nvPr/>
        </p:nvSpPr>
        <p:spPr bwMode="auto">
          <a:xfrm>
            <a:off x="946782" y="5005040"/>
            <a:ext cx="94169" cy="496022"/>
          </a:xfrm>
          <a:prstGeom prst="rect">
            <a:avLst/>
          </a:prstGeom>
          <a:solidFill>
            <a:srgbClr val="FFB9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497" name="Rectangle 496"/>
          <p:cNvSpPr/>
          <p:nvPr/>
        </p:nvSpPr>
        <p:spPr bwMode="auto">
          <a:xfrm>
            <a:off x="1180060" y="5102074"/>
            <a:ext cx="219788" cy="161158"/>
          </a:xfrm>
          <a:prstGeom prst="rect">
            <a:avLst/>
          </a:prstGeom>
          <a:solidFill>
            <a:srgbClr val="FFB9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24" name="Oval 23"/>
          <p:cNvSpPr/>
          <p:nvPr/>
        </p:nvSpPr>
        <p:spPr bwMode="auto">
          <a:xfrm>
            <a:off x="7046804" y="2256565"/>
            <a:ext cx="870130" cy="870130"/>
          </a:xfrm>
          <a:prstGeom prst="ellipse">
            <a:avLst/>
          </a:prstGeom>
          <a:solidFill>
            <a:schemeClr val="bg2">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332" name="Freeform 18"/>
          <p:cNvSpPr>
            <a:spLocks noChangeAspect="1" noEditPoints="1"/>
          </p:cNvSpPr>
          <p:nvPr/>
        </p:nvSpPr>
        <p:spPr bwMode="auto">
          <a:xfrm>
            <a:off x="7197462" y="2481677"/>
            <a:ext cx="568816" cy="419909"/>
          </a:xfrm>
          <a:custGeom>
            <a:avLst/>
            <a:gdLst>
              <a:gd name="T0" fmla="*/ 364 w 780"/>
              <a:gd name="T1" fmla="*/ 241 h 440"/>
              <a:gd name="T2" fmla="*/ 5 w 780"/>
              <a:gd name="T3" fmla="*/ 27 h 440"/>
              <a:gd name="T4" fmla="*/ 48 w 780"/>
              <a:gd name="T5" fmla="*/ 0 h 440"/>
              <a:gd name="T6" fmla="*/ 732 w 780"/>
              <a:gd name="T7" fmla="*/ 0 h 440"/>
              <a:gd name="T8" fmla="*/ 775 w 780"/>
              <a:gd name="T9" fmla="*/ 27 h 440"/>
              <a:gd name="T10" fmla="*/ 416 w 780"/>
              <a:gd name="T11" fmla="*/ 240 h 440"/>
              <a:gd name="T12" fmla="*/ 416 w 780"/>
              <a:gd name="T13" fmla="*/ 241 h 440"/>
              <a:gd name="T14" fmla="*/ 390 w 780"/>
              <a:gd name="T15" fmla="*/ 247 h 440"/>
              <a:gd name="T16" fmla="*/ 364 w 780"/>
              <a:gd name="T17" fmla="*/ 241 h 440"/>
              <a:gd name="T18" fmla="*/ 780 w 780"/>
              <a:gd name="T19" fmla="*/ 324 h 440"/>
              <a:gd name="T20" fmla="*/ 780 w 780"/>
              <a:gd name="T21" fmla="*/ 66 h 440"/>
              <a:gd name="T22" fmla="*/ 563 w 780"/>
              <a:gd name="T23" fmla="*/ 195 h 440"/>
              <a:gd name="T24" fmla="*/ 780 w 780"/>
              <a:gd name="T25" fmla="*/ 324 h 440"/>
              <a:gd name="T26" fmla="*/ 0 w 780"/>
              <a:gd name="T27" fmla="*/ 392 h 440"/>
              <a:gd name="T28" fmla="*/ 48 w 780"/>
              <a:gd name="T29" fmla="*/ 440 h 440"/>
              <a:gd name="T30" fmla="*/ 732 w 780"/>
              <a:gd name="T31" fmla="*/ 440 h 440"/>
              <a:gd name="T32" fmla="*/ 780 w 780"/>
              <a:gd name="T33" fmla="*/ 392 h 440"/>
              <a:gd name="T34" fmla="*/ 780 w 780"/>
              <a:gd name="T35" fmla="*/ 366 h 440"/>
              <a:gd name="T36" fmla="*/ 528 w 780"/>
              <a:gd name="T37" fmla="*/ 216 h 440"/>
              <a:gd name="T38" fmla="*/ 435 w 780"/>
              <a:gd name="T39" fmla="*/ 271 h 440"/>
              <a:gd name="T40" fmla="*/ 390 w 780"/>
              <a:gd name="T41" fmla="*/ 283 h 440"/>
              <a:gd name="T42" fmla="*/ 390 w 780"/>
              <a:gd name="T43" fmla="*/ 283 h 440"/>
              <a:gd name="T44" fmla="*/ 344 w 780"/>
              <a:gd name="T45" fmla="*/ 271 h 440"/>
              <a:gd name="T46" fmla="*/ 252 w 780"/>
              <a:gd name="T47" fmla="*/ 216 h 440"/>
              <a:gd name="T48" fmla="*/ 0 w 780"/>
              <a:gd name="T49" fmla="*/ 366 h 440"/>
              <a:gd name="T50" fmla="*/ 0 w 780"/>
              <a:gd name="T51" fmla="*/ 392 h 440"/>
              <a:gd name="T52" fmla="*/ 217 w 780"/>
              <a:gd name="T53" fmla="*/ 195 h 440"/>
              <a:gd name="T54" fmla="*/ 0 w 780"/>
              <a:gd name="T55" fmla="*/ 66 h 440"/>
              <a:gd name="T56" fmla="*/ 0 w 780"/>
              <a:gd name="T57" fmla="*/ 324 h 440"/>
              <a:gd name="T58" fmla="*/ 217 w 780"/>
              <a:gd name="T59" fmla="*/ 195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80" h="440">
                <a:moveTo>
                  <a:pt x="364" y="241"/>
                </a:moveTo>
                <a:cubicBezTo>
                  <a:pt x="5" y="27"/>
                  <a:pt x="5" y="27"/>
                  <a:pt x="5" y="27"/>
                </a:cubicBezTo>
                <a:cubicBezTo>
                  <a:pt x="13" y="11"/>
                  <a:pt x="29" y="0"/>
                  <a:pt x="48" y="0"/>
                </a:cubicBezTo>
                <a:cubicBezTo>
                  <a:pt x="732" y="0"/>
                  <a:pt x="732" y="0"/>
                  <a:pt x="732" y="0"/>
                </a:cubicBezTo>
                <a:cubicBezTo>
                  <a:pt x="751" y="0"/>
                  <a:pt x="767" y="11"/>
                  <a:pt x="775" y="27"/>
                </a:cubicBezTo>
                <a:cubicBezTo>
                  <a:pt x="416" y="240"/>
                  <a:pt x="416" y="240"/>
                  <a:pt x="416" y="240"/>
                </a:cubicBezTo>
                <a:cubicBezTo>
                  <a:pt x="416" y="241"/>
                  <a:pt x="416" y="241"/>
                  <a:pt x="416" y="241"/>
                </a:cubicBezTo>
                <a:cubicBezTo>
                  <a:pt x="409" y="245"/>
                  <a:pt x="400" y="247"/>
                  <a:pt x="390" y="247"/>
                </a:cubicBezTo>
                <a:cubicBezTo>
                  <a:pt x="380" y="247"/>
                  <a:pt x="370" y="245"/>
                  <a:pt x="364" y="241"/>
                </a:cubicBezTo>
                <a:close/>
                <a:moveTo>
                  <a:pt x="780" y="324"/>
                </a:moveTo>
                <a:cubicBezTo>
                  <a:pt x="780" y="66"/>
                  <a:pt x="780" y="66"/>
                  <a:pt x="780" y="66"/>
                </a:cubicBezTo>
                <a:cubicBezTo>
                  <a:pt x="563" y="195"/>
                  <a:pt x="563" y="195"/>
                  <a:pt x="563" y="195"/>
                </a:cubicBezTo>
                <a:lnTo>
                  <a:pt x="780" y="324"/>
                </a:lnTo>
                <a:close/>
                <a:moveTo>
                  <a:pt x="0" y="392"/>
                </a:moveTo>
                <a:cubicBezTo>
                  <a:pt x="0" y="419"/>
                  <a:pt x="21" y="440"/>
                  <a:pt x="48" y="440"/>
                </a:cubicBezTo>
                <a:cubicBezTo>
                  <a:pt x="732" y="440"/>
                  <a:pt x="732" y="440"/>
                  <a:pt x="732" y="440"/>
                </a:cubicBezTo>
                <a:cubicBezTo>
                  <a:pt x="758" y="440"/>
                  <a:pt x="780" y="419"/>
                  <a:pt x="780" y="392"/>
                </a:cubicBezTo>
                <a:cubicBezTo>
                  <a:pt x="780" y="366"/>
                  <a:pt x="780" y="366"/>
                  <a:pt x="780" y="366"/>
                </a:cubicBezTo>
                <a:cubicBezTo>
                  <a:pt x="528" y="216"/>
                  <a:pt x="528" y="216"/>
                  <a:pt x="528" y="216"/>
                </a:cubicBezTo>
                <a:cubicBezTo>
                  <a:pt x="435" y="271"/>
                  <a:pt x="435" y="271"/>
                  <a:pt x="435" y="271"/>
                </a:cubicBezTo>
                <a:cubicBezTo>
                  <a:pt x="423" y="279"/>
                  <a:pt x="407" y="283"/>
                  <a:pt x="390" y="283"/>
                </a:cubicBezTo>
                <a:cubicBezTo>
                  <a:pt x="390" y="283"/>
                  <a:pt x="390" y="283"/>
                  <a:pt x="390" y="283"/>
                </a:cubicBezTo>
                <a:cubicBezTo>
                  <a:pt x="373" y="283"/>
                  <a:pt x="357" y="279"/>
                  <a:pt x="344" y="271"/>
                </a:cubicBezTo>
                <a:cubicBezTo>
                  <a:pt x="252" y="216"/>
                  <a:pt x="252" y="216"/>
                  <a:pt x="252" y="216"/>
                </a:cubicBezTo>
                <a:cubicBezTo>
                  <a:pt x="0" y="366"/>
                  <a:pt x="0" y="366"/>
                  <a:pt x="0" y="366"/>
                </a:cubicBezTo>
                <a:lnTo>
                  <a:pt x="0" y="392"/>
                </a:lnTo>
                <a:close/>
                <a:moveTo>
                  <a:pt x="217" y="195"/>
                </a:moveTo>
                <a:cubicBezTo>
                  <a:pt x="0" y="66"/>
                  <a:pt x="0" y="66"/>
                  <a:pt x="0" y="66"/>
                </a:cubicBezTo>
                <a:cubicBezTo>
                  <a:pt x="0" y="324"/>
                  <a:pt x="0" y="324"/>
                  <a:pt x="0" y="324"/>
                </a:cubicBezTo>
                <a:lnTo>
                  <a:pt x="217" y="195"/>
                </a:lnTo>
                <a:close/>
              </a:path>
            </a:pathLst>
          </a:custGeom>
          <a:solidFill>
            <a:schemeClr val="bg1"/>
          </a:solidFill>
          <a:ln>
            <a:noFill/>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545" tIns="45671" rIns="0" bIns="45671" numCol="1" spcCol="0" rtlCol="0" fromWordArt="0" anchor="ctr" anchorCtr="0" forceAA="0" compatLnSpc="1">
            <a:prstTxWarp prst="textNoShape">
              <a:avLst/>
            </a:prstTxWarp>
            <a:noAutofit/>
          </a:bodyPr>
          <a:lstStyle/>
          <a:p>
            <a:pPr defTabSz="931469">
              <a:lnSpc>
                <a:spcPct val="90000"/>
              </a:lnSpc>
              <a:spcAft>
                <a:spcPts val="600"/>
              </a:spcAft>
            </a:pPr>
            <a:endParaRPr lang="en-US" sz="1396" b="1" dirty="0">
              <a:gradFill>
                <a:gsLst>
                  <a:gs pos="50427">
                    <a:srgbClr val="FFFFFF"/>
                  </a:gs>
                  <a:gs pos="30000">
                    <a:srgbClr val="FFFFFF"/>
                  </a:gs>
                </a:gsLst>
                <a:lin ang="5400000" scaled="0"/>
              </a:gradFill>
            </a:endParaRPr>
          </a:p>
        </p:txBody>
      </p:sp>
      <p:sp>
        <p:nvSpPr>
          <p:cNvPr id="333" name="Oval 332"/>
          <p:cNvSpPr/>
          <p:nvPr/>
        </p:nvSpPr>
        <p:spPr bwMode="auto">
          <a:xfrm>
            <a:off x="8298735" y="2256565"/>
            <a:ext cx="870130" cy="870130"/>
          </a:xfrm>
          <a:prstGeom prst="ellipse">
            <a:avLst/>
          </a:prstGeom>
          <a:solidFill>
            <a:schemeClr val="bg2">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334" name="Freeform 17"/>
          <p:cNvSpPr>
            <a:spLocks noEditPoints="1"/>
          </p:cNvSpPr>
          <p:nvPr/>
        </p:nvSpPr>
        <p:spPr bwMode="auto">
          <a:xfrm>
            <a:off x="8494142" y="2387066"/>
            <a:ext cx="479316" cy="609131"/>
          </a:xfrm>
          <a:custGeom>
            <a:avLst/>
            <a:gdLst>
              <a:gd name="T0" fmla="*/ 718 w 3648"/>
              <a:gd name="T1" fmla="*/ 1195 h 4636"/>
              <a:gd name="T2" fmla="*/ 2791 w 3648"/>
              <a:gd name="T3" fmla="*/ 1195 h 4636"/>
              <a:gd name="T4" fmla="*/ 2791 w 3648"/>
              <a:gd name="T5" fmla="*/ 1358 h 4636"/>
              <a:gd name="T6" fmla="*/ 718 w 3648"/>
              <a:gd name="T7" fmla="*/ 1358 h 4636"/>
              <a:gd name="T8" fmla="*/ 718 w 3648"/>
              <a:gd name="T9" fmla="*/ 1195 h 4636"/>
              <a:gd name="T10" fmla="*/ 718 w 3648"/>
              <a:gd name="T11" fmla="*/ 1195 h 4636"/>
              <a:gd name="T12" fmla="*/ 718 w 3648"/>
              <a:gd name="T13" fmla="*/ 1195 h 4636"/>
              <a:gd name="T14" fmla="*/ 718 w 3648"/>
              <a:gd name="T15" fmla="*/ 1885 h 4636"/>
              <a:gd name="T16" fmla="*/ 2791 w 3648"/>
              <a:gd name="T17" fmla="*/ 1885 h 4636"/>
              <a:gd name="T18" fmla="*/ 2791 w 3648"/>
              <a:gd name="T19" fmla="*/ 1748 h 4636"/>
              <a:gd name="T20" fmla="*/ 718 w 3648"/>
              <a:gd name="T21" fmla="*/ 1748 h 4636"/>
              <a:gd name="T22" fmla="*/ 718 w 3648"/>
              <a:gd name="T23" fmla="*/ 1885 h 4636"/>
              <a:gd name="T24" fmla="*/ 718 w 3648"/>
              <a:gd name="T25" fmla="*/ 1885 h 4636"/>
              <a:gd name="T26" fmla="*/ 718 w 3648"/>
              <a:gd name="T27" fmla="*/ 1885 h 4636"/>
              <a:gd name="T28" fmla="*/ 718 w 3648"/>
              <a:gd name="T29" fmla="*/ 2439 h 4636"/>
              <a:gd name="T30" fmla="*/ 2791 w 3648"/>
              <a:gd name="T31" fmla="*/ 2439 h 4636"/>
              <a:gd name="T32" fmla="*/ 2791 w 3648"/>
              <a:gd name="T33" fmla="*/ 2276 h 4636"/>
              <a:gd name="T34" fmla="*/ 718 w 3648"/>
              <a:gd name="T35" fmla="*/ 2276 h 4636"/>
              <a:gd name="T36" fmla="*/ 718 w 3648"/>
              <a:gd name="T37" fmla="*/ 2439 h 4636"/>
              <a:gd name="T38" fmla="*/ 718 w 3648"/>
              <a:gd name="T39" fmla="*/ 2439 h 4636"/>
              <a:gd name="T40" fmla="*/ 718 w 3648"/>
              <a:gd name="T41" fmla="*/ 2439 h 4636"/>
              <a:gd name="T42" fmla="*/ 718 w 3648"/>
              <a:gd name="T43" fmla="*/ 2966 h 4636"/>
              <a:gd name="T44" fmla="*/ 2791 w 3648"/>
              <a:gd name="T45" fmla="*/ 2966 h 4636"/>
              <a:gd name="T46" fmla="*/ 2791 w 3648"/>
              <a:gd name="T47" fmla="*/ 2803 h 4636"/>
              <a:gd name="T48" fmla="*/ 718 w 3648"/>
              <a:gd name="T49" fmla="*/ 2803 h 4636"/>
              <a:gd name="T50" fmla="*/ 718 w 3648"/>
              <a:gd name="T51" fmla="*/ 2966 h 4636"/>
              <a:gd name="T52" fmla="*/ 718 w 3648"/>
              <a:gd name="T53" fmla="*/ 2966 h 4636"/>
              <a:gd name="T54" fmla="*/ 718 w 3648"/>
              <a:gd name="T55" fmla="*/ 2966 h 4636"/>
              <a:gd name="T56" fmla="*/ 3648 w 3648"/>
              <a:gd name="T57" fmla="*/ 1131 h 4636"/>
              <a:gd name="T58" fmla="*/ 3648 w 3648"/>
              <a:gd name="T59" fmla="*/ 4636 h 4636"/>
              <a:gd name="T60" fmla="*/ 0 w 3648"/>
              <a:gd name="T61" fmla="*/ 4636 h 4636"/>
              <a:gd name="T62" fmla="*/ 0 w 3648"/>
              <a:gd name="T63" fmla="*/ 14 h 4636"/>
              <a:gd name="T64" fmla="*/ 2718 w 3648"/>
              <a:gd name="T65" fmla="*/ 14 h 4636"/>
              <a:gd name="T66" fmla="*/ 2718 w 3648"/>
              <a:gd name="T67" fmla="*/ 0 h 4636"/>
              <a:gd name="T68" fmla="*/ 3648 w 3648"/>
              <a:gd name="T69" fmla="*/ 1131 h 4636"/>
              <a:gd name="T70" fmla="*/ 3648 w 3648"/>
              <a:gd name="T71" fmla="*/ 1131 h 4636"/>
              <a:gd name="T72" fmla="*/ 3648 w 3648"/>
              <a:gd name="T73" fmla="*/ 1131 h 4636"/>
              <a:gd name="T74" fmla="*/ 3409 w 3648"/>
              <a:gd name="T75" fmla="*/ 994 h 4636"/>
              <a:gd name="T76" fmla="*/ 2692 w 3648"/>
              <a:gd name="T77" fmla="*/ 994 h 4636"/>
              <a:gd name="T78" fmla="*/ 2718 w 3648"/>
              <a:gd name="T79" fmla="*/ 265 h 4636"/>
              <a:gd name="T80" fmla="*/ 251 w 3648"/>
              <a:gd name="T81" fmla="*/ 265 h 4636"/>
              <a:gd name="T82" fmla="*/ 251 w 3648"/>
              <a:gd name="T83" fmla="*/ 4386 h 4636"/>
              <a:gd name="T84" fmla="*/ 3409 w 3648"/>
              <a:gd name="T85" fmla="*/ 4386 h 4636"/>
              <a:gd name="T86" fmla="*/ 3409 w 3648"/>
              <a:gd name="T87" fmla="*/ 994 h 4636"/>
              <a:gd name="T88" fmla="*/ 3409 w 3648"/>
              <a:gd name="T89" fmla="*/ 994 h 4636"/>
              <a:gd name="T90" fmla="*/ 3409 w 3648"/>
              <a:gd name="T91" fmla="*/ 994 h 4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48" h="4636">
                <a:moveTo>
                  <a:pt x="718" y="1195"/>
                </a:moveTo>
                <a:lnTo>
                  <a:pt x="2791" y="1195"/>
                </a:lnTo>
                <a:lnTo>
                  <a:pt x="2791" y="1358"/>
                </a:lnTo>
                <a:lnTo>
                  <a:pt x="718" y="1358"/>
                </a:lnTo>
                <a:lnTo>
                  <a:pt x="718" y="1195"/>
                </a:lnTo>
                <a:lnTo>
                  <a:pt x="718" y="1195"/>
                </a:lnTo>
                <a:lnTo>
                  <a:pt x="718" y="1195"/>
                </a:lnTo>
                <a:close/>
                <a:moveTo>
                  <a:pt x="718" y="1885"/>
                </a:moveTo>
                <a:lnTo>
                  <a:pt x="2791" y="1885"/>
                </a:lnTo>
                <a:lnTo>
                  <a:pt x="2791" y="1748"/>
                </a:lnTo>
                <a:lnTo>
                  <a:pt x="718" y="1748"/>
                </a:lnTo>
                <a:lnTo>
                  <a:pt x="718" y="1885"/>
                </a:lnTo>
                <a:lnTo>
                  <a:pt x="718" y="1885"/>
                </a:lnTo>
                <a:lnTo>
                  <a:pt x="718" y="1885"/>
                </a:lnTo>
                <a:close/>
                <a:moveTo>
                  <a:pt x="718" y="2439"/>
                </a:moveTo>
                <a:lnTo>
                  <a:pt x="2791" y="2439"/>
                </a:lnTo>
                <a:lnTo>
                  <a:pt x="2791" y="2276"/>
                </a:lnTo>
                <a:lnTo>
                  <a:pt x="718" y="2276"/>
                </a:lnTo>
                <a:lnTo>
                  <a:pt x="718" y="2439"/>
                </a:lnTo>
                <a:lnTo>
                  <a:pt x="718" y="2439"/>
                </a:lnTo>
                <a:lnTo>
                  <a:pt x="718" y="2439"/>
                </a:lnTo>
                <a:close/>
                <a:moveTo>
                  <a:pt x="718" y="2966"/>
                </a:moveTo>
                <a:lnTo>
                  <a:pt x="2791" y="2966"/>
                </a:lnTo>
                <a:lnTo>
                  <a:pt x="2791" y="2803"/>
                </a:lnTo>
                <a:lnTo>
                  <a:pt x="718" y="2803"/>
                </a:lnTo>
                <a:lnTo>
                  <a:pt x="718" y="2966"/>
                </a:lnTo>
                <a:lnTo>
                  <a:pt x="718" y="2966"/>
                </a:lnTo>
                <a:lnTo>
                  <a:pt x="718" y="2966"/>
                </a:lnTo>
                <a:close/>
                <a:moveTo>
                  <a:pt x="3648" y="1131"/>
                </a:moveTo>
                <a:lnTo>
                  <a:pt x="3648" y="4636"/>
                </a:lnTo>
                <a:lnTo>
                  <a:pt x="0" y="4636"/>
                </a:lnTo>
                <a:lnTo>
                  <a:pt x="0" y="14"/>
                </a:lnTo>
                <a:lnTo>
                  <a:pt x="2718" y="14"/>
                </a:lnTo>
                <a:lnTo>
                  <a:pt x="2718" y="0"/>
                </a:lnTo>
                <a:lnTo>
                  <a:pt x="3648" y="1131"/>
                </a:lnTo>
                <a:lnTo>
                  <a:pt x="3648" y="1131"/>
                </a:lnTo>
                <a:lnTo>
                  <a:pt x="3648" y="1131"/>
                </a:lnTo>
                <a:close/>
                <a:moveTo>
                  <a:pt x="3409" y="994"/>
                </a:moveTo>
                <a:lnTo>
                  <a:pt x="2692" y="994"/>
                </a:lnTo>
                <a:lnTo>
                  <a:pt x="2718" y="265"/>
                </a:lnTo>
                <a:lnTo>
                  <a:pt x="251" y="265"/>
                </a:lnTo>
                <a:lnTo>
                  <a:pt x="251" y="4386"/>
                </a:lnTo>
                <a:lnTo>
                  <a:pt x="3409" y="4386"/>
                </a:lnTo>
                <a:lnTo>
                  <a:pt x="3409" y="994"/>
                </a:lnTo>
                <a:lnTo>
                  <a:pt x="3409" y="994"/>
                </a:lnTo>
                <a:lnTo>
                  <a:pt x="3409" y="994"/>
                </a:lnTo>
                <a:close/>
              </a:path>
            </a:pathLst>
          </a:custGeom>
          <a:solidFill>
            <a:schemeClr val="bg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37" name="Oval 336"/>
          <p:cNvSpPr/>
          <p:nvPr/>
        </p:nvSpPr>
        <p:spPr bwMode="auto">
          <a:xfrm>
            <a:off x="9550666" y="2256565"/>
            <a:ext cx="870130" cy="870130"/>
          </a:xfrm>
          <a:prstGeom prst="ellipse">
            <a:avLst/>
          </a:prstGeom>
          <a:solidFill>
            <a:schemeClr val="bg2">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338" name="Freeform 337"/>
          <p:cNvSpPr>
            <a:spLocks noEditPoints="1"/>
          </p:cNvSpPr>
          <p:nvPr/>
        </p:nvSpPr>
        <p:spPr bwMode="auto">
          <a:xfrm>
            <a:off x="9684839" y="2433609"/>
            <a:ext cx="601787" cy="516041"/>
          </a:xfrm>
          <a:custGeom>
            <a:avLst/>
            <a:gdLst>
              <a:gd name="T0" fmla="*/ 1173 w 1958"/>
              <a:gd name="T1" fmla="*/ 413 h 1678"/>
              <a:gd name="T2" fmla="*/ 1292 w 1958"/>
              <a:gd name="T3" fmla="*/ 532 h 1678"/>
              <a:gd name="T4" fmla="*/ 1292 w 1958"/>
              <a:gd name="T5" fmla="*/ 1063 h 1678"/>
              <a:gd name="T6" fmla="*/ 1173 w 1958"/>
              <a:gd name="T7" fmla="*/ 1182 h 1678"/>
              <a:gd name="T8" fmla="*/ 1173 w 1958"/>
              <a:gd name="T9" fmla="*/ 1182 h 1678"/>
              <a:gd name="T10" fmla="*/ 1173 w 1958"/>
              <a:gd name="T11" fmla="*/ 1559 h 1678"/>
              <a:gd name="T12" fmla="*/ 1061 w 1958"/>
              <a:gd name="T13" fmla="*/ 1678 h 1678"/>
              <a:gd name="T14" fmla="*/ 893 w 1958"/>
              <a:gd name="T15" fmla="*/ 1678 h 1678"/>
              <a:gd name="T16" fmla="*/ 781 w 1958"/>
              <a:gd name="T17" fmla="*/ 1559 h 1678"/>
              <a:gd name="T18" fmla="*/ 781 w 1958"/>
              <a:gd name="T19" fmla="*/ 1182 h 1678"/>
              <a:gd name="T20" fmla="*/ 781 w 1958"/>
              <a:gd name="T21" fmla="*/ 1182 h 1678"/>
              <a:gd name="T22" fmla="*/ 662 w 1958"/>
              <a:gd name="T23" fmla="*/ 1063 h 1678"/>
              <a:gd name="T24" fmla="*/ 662 w 1958"/>
              <a:gd name="T25" fmla="*/ 532 h 1678"/>
              <a:gd name="T26" fmla="*/ 781 w 1958"/>
              <a:gd name="T27" fmla="*/ 413 h 1678"/>
              <a:gd name="T28" fmla="*/ 1173 w 1958"/>
              <a:gd name="T29" fmla="*/ 413 h 1678"/>
              <a:gd name="T30" fmla="*/ 789 w 1958"/>
              <a:gd name="T31" fmla="*/ 188 h 1678"/>
              <a:gd name="T32" fmla="*/ 977 w 1958"/>
              <a:gd name="T33" fmla="*/ 376 h 1678"/>
              <a:gd name="T34" fmla="*/ 1164 w 1958"/>
              <a:gd name="T35" fmla="*/ 188 h 1678"/>
              <a:gd name="T36" fmla="*/ 977 w 1958"/>
              <a:gd name="T37" fmla="*/ 0 h 1678"/>
              <a:gd name="T38" fmla="*/ 789 w 1958"/>
              <a:gd name="T39" fmla="*/ 188 h 1678"/>
              <a:gd name="T40" fmla="*/ 1861 w 1958"/>
              <a:gd name="T41" fmla="*/ 461 h 1678"/>
              <a:gd name="T42" fmla="*/ 1527 w 1958"/>
              <a:gd name="T43" fmla="*/ 461 h 1678"/>
              <a:gd name="T44" fmla="*/ 1429 w 1958"/>
              <a:gd name="T45" fmla="*/ 559 h 1678"/>
              <a:gd name="T46" fmla="*/ 1429 w 1958"/>
              <a:gd name="T47" fmla="*/ 1015 h 1678"/>
              <a:gd name="T48" fmla="*/ 1527 w 1958"/>
              <a:gd name="T49" fmla="*/ 1113 h 1678"/>
              <a:gd name="T50" fmla="*/ 1527 w 1958"/>
              <a:gd name="T51" fmla="*/ 1113 h 1678"/>
              <a:gd name="T52" fmla="*/ 1527 w 1958"/>
              <a:gd name="T53" fmla="*/ 1442 h 1678"/>
              <a:gd name="T54" fmla="*/ 1617 w 1958"/>
              <a:gd name="T55" fmla="*/ 1541 h 1678"/>
              <a:gd name="T56" fmla="*/ 1763 w 1958"/>
              <a:gd name="T57" fmla="*/ 1541 h 1678"/>
              <a:gd name="T58" fmla="*/ 1861 w 1958"/>
              <a:gd name="T59" fmla="*/ 1442 h 1678"/>
              <a:gd name="T60" fmla="*/ 1861 w 1958"/>
              <a:gd name="T61" fmla="*/ 1113 h 1678"/>
              <a:gd name="T62" fmla="*/ 1861 w 1958"/>
              <a:gd name="T63" fmla="*/ 1113 h 1678"/>
              <a:gd name="T64" fmla="*/ 1958 w 1958"/>
              <a:gd name="T65" fmla="*/ 1015 h 1678"/>
              <a:gd name="T66" fmla="*/ 1958 w 1958"/>
              <a:gd name="T67" fmla="*/ 559 h 1678"/>
              <a:gd name="T68" fmla="*/ 1861 w 1958"/>
              <a:gd name="T69" fmla="*/ 461 h 1678"/>
              <a:gd name="T70" fmla="*/ 1530 w 1958"/>
              <a:gd name="T71" fmla="*/ 265 h 1678"/>
              <a:gd name="T72" fmla="*/ 1691 w 1958"/>
              <a:gd name="T73" fmla="*/ 424 h 1678"/>
              <a:gd name="T74" fmla="*/ 1853 w 1958"/>
              <a:gd name="T75" fmla="*/ 265 h 1678"/>
              <a:gd name="T76" fmla="*/ 1691 w 1958"/>
              <a:gd name="T77" fmla="*/ 106 h 1678"/>
              <a:gd name="T78" fmla="*/ 1530 w 1958"/>
              <a:gd name="T79" fmla="*/ 265 h 1678"/>
              <a:gd name="T80" fmla="*/ 432 w 1958"/>
              <a:gd name="T81" fmla="*/ 461 h 1678"/>
              <a:gd name="T82" fmla="*/ 98 w 1958"/>
              <a:gd name="T83" fmla="*/ 461 h 1678"/>
              <a:gd name="T84" fmla="*/ 0 w 1958"/>
              <a:gd name="T85" fmla="*/ 559 h 1678"/>
              <a:gd name="T86" fmla="*/ 0 w 1958"/>
              <a:gd name="T87" fmla="*/ 1015 h 1678"/>
              <a:gd name="T88" fmla="*/ 98 w 1958"/>
              <a:gd name="T89" fmla="*/ 1113 h 1678"/>
              <a:gd name="T90" fmla="*/ 98 w 1958"/>
              <a:gd name="T91" fmla="*/ 1113 h 1678"/>
              <a:gd name="T92" fmla="*/ 98 w 1958"/>
              <a:gd name="T93" fmla="*/ 1442 h 1678"/>
              <a:gd name="T94" fmla="*/ 195 w 1958"/>
              <a:gd name="T95" fmla="*/ 1541 h 1678"/>
              <a:gd name="T96" fmla="*/ 341 w 1958"/>
              <a:gd name="T97" fmla="*/ 1541 h 1678"/>
              <a:gd name="T98" fmla="*/ 432 w 1958"/>
              <a:gd name="T99" fmla="*/ 1442 h 1678"/>
              <a:gd name="T100" fmla="*/ 432 w 1958"/>
              <a:gd name="T101" fmla="*/ 1113 h 1678"/>
              <a:gd name="T102" fmla="*/ 432 w 1958"/>
              <a:gd name="T103" fmla="*/ 1113 h 1678"/>
              <a:gd name="T104" fmla="*/ 529 w 1958"/>
              <a:gd name="T105" fmla="*/ 1015 h 1678"/>
              <a:gd name="T106" fmla="*/ 529 w 1958"/>
              <a:gd name="T107" fmla="*/ 559 h 1678"/>
              <a:gd name="T108" fmla="*/ 432 w 1958"/>
              <a:gd name="T109" fmla="*/ 461 h 1678"/>
              <a:gd name="T110" fmla="*/ 101 w 1958"/>
              <a:gd name="T111" fmla="*/ 265 h 1678"/>
              <a:gd name="T112" fmla="*/ 262 w 1958"/>
              <a:gd name="T113" fmla="*/ 424 h 1678"/>
              <a:gd name="T114" fmla="*/ 423 w 1958"/>
              <a:gd name="T115" fmla="*/ 265 h 1678"/>
              <a:gd name="T116" fmla="*/ 262 w 1958"/>
              <a:gd name="T117" fmla="*/ 106 h 1678"/>
              <a:gd name="T118" fmla="*/ 101 w 1958"/>
              <a:gd name="T119" fmla="*/ 265 h 1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58" h="1678">
                <a:moveTo>
                  <a:pt x="1173" y="413"/>
                </a:moveTo>
                <a:cubicBezTo>
                  <a:pt x="1236" y="413"/>
                  <a:pt x="1292" y="469"/>
                  <a:pt x="1292" y="532"/>
                </a:cubicBezTo>
                <a:cubicBezTo>
                  <a:pt x="1292" y="532"/>
                  <a:pt x="1292" y="532"/>
                  <a:pt x="1292" y="1063"/>
                </a:cubicBezTo>
                <a:cubicBezTo>
                  <a:pt x="1292" y="1126"/>
                  <a:pt x="1236" y="1182"/>
                  <a:pt x="1173" y="1182"/>
                </a:cubicBezTo>
                <a:cubicBezTo>
                  <a:pt x="1173" y="1182"/>
                  <a:pt x="1173" y="1182"/>
                  <a:pt x="1173" y="1182"/>
                </a:cubicBezTo>
                <a:cubicBezTo>
                  <a:pt x="1173" y="1182"/>
                  <a:pt x="1173" y="1182"/>
                  <a:pt x="1173" y="1559"/>
                </a:cubicBezTo>
                <a:cubicBezTo>
                  <a:pt x="1173" y="1622"/>
                  <a:pt x="1124" y="1678"/>
                  <a:pt x="1061" y="1678"/>
                </a:cubicBezTo>
                <a:cubicBezTo>
                  <a:pt x="1061" y="1678"/>
                  <a:pt x="1061" y="1678"/>
                  <a:pt x="893" y="1678"/>
                </a:cubicBezTo>
                <a:cubicBezTo>
                  <a:pt x="830" y="1678"/>
                  <a:pt x="781" y="1622"/>
                  <a:pt x="781" y="1559"/>
                </a:cubicBezTo>
                <a:cubicBezTo>
                  <a:pt x="781" y="1559"/>
                  <a:pt x="781" y="1559"/>
                  <a:pt x="781" y="1182"/>
                </a:cubicBezTo>
                <a:cubicBezTo>
                  <a:pt x="781" y="1182"/>
                  <a:pt x="781" y="1182"/>
                  <a:pt x="781" y="1182"/>
                </a:cubicBezTo>
                <a:cubicBezTo>
                  <a:pt x="718" y="1182"/>
                  <a:pt x="662" y="1126"/>
                  <a:pt x="662" y="1063"/>
                </a:cubicBezTo>
                <a:cubicBezTo>
                  <a:pt x="662" y="1063"/>
                  <a:pt x="662" y="1063"/>
                  <a:pt x="662" y="532"/>
                </a:cubicBezTo>
                <a:cubicBezTo>
                  <a:pt x="662" y="469"/>
                  <a:pt x="718" y="413"/>
                  <a:pt x="781" y="413"/>
                </a:cubicBezTo>
                <a:cubicBezTo>
                  <a:pt x="781" y="413"/>
                  <a:pt x="781" y="413"/>
                  <a:pt x="1173" y="413"/>
                </a:cubicBezTo>
                <a:close/>
                <a:moveTo>
                  <a:pt x="789" y="188"/>
                </a:moveTo>
                <a:cubicBezTo>
                  <a:pt x="789" y="292"/>
                  <a:pt x="873" y="376"/>
                  <a:pt x="977" y="376"/>
                </a:cubicBezTo>
                <a:cubicBezTo>
                  <a:pt x="1080" y="376"/>
                  <a:pt x="1164" y="292"/>
                  <a:pt x="1164" y="188"/>
                </a:cubicBezTo>
                <a:cubicBezTo>
                  <a:pt x="1164" y="84"/>
                  <a:pt x="1080" y="0"/>
                  <a:pt x="977" y="0"/>
                </a:cubicBezTo>
                <a:cubicBezTo>
                  <a:pt x="873" y="0"/>
                  <a:pt x="789" y="84"/>
                  <a:pt x="789" y="188"/>
                </a:cubicBezTo>
                <a:close/>
                <a:moveTo>
                  <a:pt x="1861" y="461"/>
                </a:moveTo>
                <a:cubicBezTo>
                  <a:pt x="1527" y="461"/>
                  <a:pt x="1527" y="461"/>
                  <a:pt x="1527" y="461"/>
                </a:cubicBezTo>
                <a:cubicBezTo>
                  <a:pt x="1471" y="461"/>
                  <a:pt x="1429" y="503"/>
                  <a:pt x="1429" y="559"/>
                </a:cubicBezTo>
                <a:cubicBezTo>
                  <a:pt x="1429" y="1015"/>
                  <a:pt x="1429" y="1015"/>
                  <a:pt x="1429" y="1015"/>
                </a:cubicBezTo>
                <a:cubicBezTo>
                  <a:pt x="1429" y="1071"/>
                  <a:pt x="1471" y="1113"/>
                  <a:pt x="1527" y="1113"/>
                </a:cubicBezTo>
                <a:cubicBezTo>
                  <a:pt x="1527" y="1113"/>
                  <a:pt x="1527" y="1113"/>
                  <a:pt x="1527" y="1113"/>
                </a:cubicBezTo>
                <a:cubicBezTo>
                  <a:pt x="1527" y="1442"/>
                  <a:pt x="1527" y="1442"/>
                  <a:pt x="1527" y="1442"/>
                </a:cubicBezTo>
                <a:cubicBezTo>
                  <a:pt x="1527" y="1499"/>
                  <a:pt x="1568" y="1541"/>
                  <a:pt x="1617" y="1541"/>
                </a:cubicBezTo>
                <a:cubicBezTo>
                  <a:pt x="1763" y="1541"/>
                  <a:pt x="1763" y="1541"/>
                  <a:pt x="1763" y="1541"/>
                </a:cubicBezTo>
                <a:cubicBezTo>
                  <a:pt x="1819" y="1541"/>
                  <a:pt x="1861" y="1499"/>
                  <a:pt x="1861" y="1442"/>
                </a:cubicBezTo>
                <a:cubicBezTo>
                  <a:pt x="1861" y="1113"/>
                  <a:pt x="1861" y="1113"/>
                  <a:pt x="1861" y="1113"/>
                </a:cubicBezTo>
                <a:cubicBezTo>
                  <a:pt x="1861" y="1113"/>
                  <a:pt x="1861" y="1113"/>
                  <a:pt x="1861" y="1113"/>
                </a:cubicBezTo>
                <a:cubicBezTo>
                  <a:pt x="1917" y="1113"/>
                  <a:pt x="1958" y="1071"/>
                  <a:pt x="1958" y="1015"/>
                </a:cubicBezTo>
                <a:cubicBezTo>
                  <a:pt x="1958" y="559"/>
                  <a:pt x="1958" y="559"/>
                  <a:pt x="1958" y="559"/>
                </a:cubicBezTo>
                <a:cubicBezTo>
                  <a:pt x="1958" y="503"/>
                  <a:pt x="1917" y="461"/>
                  <a:pt x="1861" y="461"/>
                </a:cubicBezTo>
                <a:close/>
                <a:moveTo>
                  <a:pt x="1530" y="265"/>
                </a:moveTo>
                <a:cubicBezTo>
                  <a:pt x="1530" y="353"/>
                  <a:pt x="1602" y="424"/>
                  <a:pt x="1691" y="424"/>
                </a:cubicBezTo>
                <a:cubicBezTo>
                  <a:pt x="1780" y="424"/>
                  <a:pt x="1853" y="353"/>
                  <a:pt x="1853" y="265"/>
                </a:cubicBezTo>
                <a:cubicBezTo>
                  <a:pt x="1853" y="177"/>
                  <a:pt x="1780" y="106"/>
                  <a:pt x="1691" y="106"/>
                </a:cubicBezTo>
                <a:cubicBezTo>
                  <a:pt x="1602" y="106"/>
                  <a:pt x="1530" y="177"/>
                  <a:pt x="1530" y="265"/>
                </a:cubicBezTo>
                <a:close/>
                <a:moveTo>
                  <a:pt x="432" y="461"/>
                </a:moveTo>
                <a:cubicBezTo>
                  <a:pt x="98" y="461"/>
                  <a:pt x="98" y="461"/>
                  <a:pt x="98" y="461"/>
                </a:cubicBezTo>
                <a:cubicBezTo>
                  <a:pt x="42" y="461"/>
                  <a:pt x="0" y="503"/>
                  <a:pt x="0" y="559"/>
                </a:cubicBezTo>
                <a:cubicBezTo>
                  <a:pt x="0" y="1015"/>
                  <a:pt x="0" y="1015"/>
                  <a:pt x="0" y="1015"/>
                </a:cubicBezTo>
                <a:cubicBezTo>
                  <a:pt x="0" y="1071"/>
                  <a:pt x="42" y="1113"/>
                  <a:pt x="98" y="1113"/>
                </a:cubicBezTo>
                <a:cubicBezTo>
                  <a:pt x="98" y="1113"/>
                  <a:pt x="98" y="1113"/>
                  <a:pt x="98" y="1113"/>
                </a:cubicBezTo>
                <a:cubicBezTo>
                  <a:pt x="98" y="1442"/>
                  <a:pt x="98" y="1442"/>
                  <a:pt x="98" y="1442"/>
                </a:cubicBezTo>
                <a:cubicBezTo>
                  <a:pt x="98" y="1499"/>
                  <a:pt x="139" y="1541"/>
                  <a:pt x="195" y="1541"/>
                </a:cubicBezTo>
                <a:cubicBezTo>
                  <a:pt x="341" y="1541"/>
                  <a:pt x="341" y="1541"/>
                  <a:pt x="341" y="1541"/>
                </a:cubicBezTo>
                <a:cubicBezTo>
                  <a:pt x="390" y="1541"/>
                  <a:pt x="432" y="1499"/>
                  <a:pt x="432" y="1442"/>
                </a:cubicBezTo>
                <a:cubicBezTo>
                  <a:pt x="432" y="1113"/>
                  <a:pt x="432" y="1113"/>
                  <a:pt x="432" y="1113"/>
                </a:cubicBezTo>
                <a:cubicBezTo>
                  <a:pt x="432" y="1113"/>
                  <a:pt x="432" y="1113"/>
                  <a:pt x="432" y="1113"/>
                </a:cubicBezTo>
                <a:cubicBezTo>
                  <a:pt x="488" y="1113"/>
                  <a:pt x="529" y="1071"/>
                  <a:pt x="529" y="1015"/>
                </a:cubicBezTo>
                <a:cubicBezTo>
                  <a:pt x="529" y="559"/>
                  <a:pt x="529" y="559"/>
                  <a:pt x="529" y="559"/>
                </a:cubicBezTo>
                <a:cubicBezTo>
                  <a:pt x="529" y="503"/>
                  <a:pt x="488" y="461"/>
                  <a:pt x="432" y="461"/>
                </a:cubicBezTo>
                <a:close/>
                <a:moveTo>
                  <a:pt x="101" y="265"/>
                </a:moveTo>
                <a:cubicBezTo>
                  <a:pt x="101" y="353"/>
                  <a:pt x="173" y="424"/>
                  <a:pt x="262" y="424"/>
                </a:cubicBezTo>
                <a:cubicBezTo>
                  <a:pt x="351" y="424"/>
                  <a:pt x="423" y="353"/>
                  <a:pt x="423" y="265"/>
                </a:cubicBezTo>
                <a:cubicBezTo>
                  <a:pt x="423" y="177"/>
                  <a:pt x="351" y="106"/>
                  <a:pt x="262" y="106"/>
                </a:cubicBezTo>
                <a:cubicBezTo>
                  <a:pt x="173" y="106"/>
                  <a:pt x="101" y="177"/>
                  <a:pt x="101" y="265"/>
                </a:cubicBezTo>
                <a:close/>
              </a:path>
            </a:pathLst>
          </a:custGeom>
          <a:solidFill>
            <a:schemeClr val="bg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40" name="Oval 339"/>
          <p:cNvSpPr/>
          <p:nvPr/>
        </p:nvSpPr>
        <p:spPr bwMode="auto">
          <a:xfrm>
            <a:off x="10802596" y="2256565"/>
            <a:ext cx="870130" cy="870130"/>
          </a:xfrm>
          <a:prstGeom prst="ellipse">
            <a:avLst/>
          </a:prstGeom>
          <a:solidFill>
            <a:schemeClr val="bg2">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grpSp>
        <p:nvGrpSpPr>
          <p:cNvPr id="11" name="Group 10"/>
          <p:cNvGrpSpPr/>
          <p:nvPr/>
        </p:nvGrpSpPr>
        <p:grpSpPr>
          <a:xfrm>
            <a:off x="10954204" y="2444519"/>
            <a:ext cx="566917" cy="494224"/>
            <a:chOff x="10450695" y="2384201"/>
            <a:chExt cx="683568" cy="595918"/>
          </a:xfrm>
        </p:grpSpPr>
        <p:sp>
          <p:nvSpPr>
            <p:cNvPr id="10" name="Rectangle 9"/>
            <p:cNvSpPr/>
            <p:nvPr/>
          </p:nvSpPr>
          <p:spPr bwMode="auto">
            <a:xfrm>
              <a:off x="10450695" y="2384201"/>
              <a:ext cx="595918" cy="595918"/>
            </a:xfrm>
            <a:prstGeom prst="rect">
              <a:avLst/>
            </a:prstGeom>
            <a:noFill/>
            <a:ln w="31750">
              <a:solidFill>
                <a:schemeClr val="bg1"/>
              </a:solid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9" name="Freeform 5"/>
            <p:cNvSpPr>
              <a:spLocks/>
            </p:cNvSpPr>
            <p:nvPr/>
          </p:nvSpPr>
          <p:spPr bwMode="auto">
            <a:xfrm>
              <a:off x="10496281" y="2446461"/>
              <a:ext cx="637982" cy="488956"/>
            </a:xfrm>
            <a:custGeom>
              <a:avLst/>
              <a:gdLst>
                <a:gd name="T0" fmla="*/ 2264 w 2306"/>
                <a:gd name="T1" fmla="*/ 244 h 1766"/>
                <a:gd name="T2" fmla="*/ 2062 w 2306"/>
                <a:gd name="T3" fmla="*/ 41 h 1766"/>
                <a:gd name="T4" fmla="*/ 1961 w 2306"/>
                <a:gd name="T5" fmla="*/ 0 h 1766"/>
                <a:gd name="T6" fmla="*/ 1859 w 2306"/>
                <a:gd name="T7" fmla="*/ 41 h 1766"/>
                <a:gd name="T8" fmla="*/ 884 w 2306"/>
                <a:gd name="T9" fmla="*/ 1018 h 1766"/>
                <a:gd name="T10" fmla="*/ 447 w 2306"/>
                <a:gd name="T11" fmla="*/ 580 h 1766"/>
                <a:gd name="T12" fmla="*/ 345 w 2306"/>
                <a:gd name="T13" fmla="*/ 538 h 1766"/>
                <a:gd name="T14" fmla="*/ 244 w 2306"/>
                <a:gd name="T15" fmla="*/ 580 h 1766"/>
                <a:gd name="T16" fmla="*/ 42 w 2306"/>
                <a:gd name="T17" fmla="*/ 782 h 1766"/>
                <a:gd name="T18" fmla="*/ 0 w 2306"/>
                <a:gd name="T19" fmla="*/ 883 h 1766"/>
                <a:gd name="T20" fmla="*/ 42 w 2306"/>
                <a:gd name="T21" fmla="*/ 984 h 1766"/>
                <a:gd name="T22" fmla="*/ 580 w 2306"/>
                <a:gd name="T23" fmla="*/ 1522 h 1766"/>
                <a:gd name="T24" fmla="*/ 783 w 2306"/>
                <a:gd name="T25" fmla="*/ 1725 h 1766"/>
                <a:gd name="T26" fmla="*/ 884 w 2306"/>
                <a:gd name="T27" fmla="*/ 1766 h 1766"/>
                <a:gd name="T28" fmla="*/ 985 w 2306"/>
                <a:gd name="T29" fmla="*/ 1725 h 1766"/>
                <a:gd name="T30" fmla="*/ 1187 w 2306"/>
                <a:gd name="T31" fmla="*/ 1522 h 1766"/>
                <a:gd name="T32" fmla="*/ 2264 w 2306"/>
                <a:gd name="T33" fmla="*/ 446 h 1766"/>
                <a:gd name="T34" fmla="*/ 2306 w 2306"/>
                <a:gd name="T35" fmla="*/ 345 h 1766"/>
                <a:gd name="T36" fmla="*/ 2264 w 2306"/>
                <a:gd name="T37" fmla="*/ 244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06" h="1766">
                  <a:moveTo>
                    <a:pt x="2264" y="244"/>
                  </a:moveTo>
                  <a:cubicBezTo>
                    <a:pt x="2062" y="41"/>
                    <a:pt x="2062" y="41"/>
                    <a:pt x="2062" y="41"/>
                  </a:cubicBezTo>
                  <a:cubicBezTo>
                    <a:pt x="2034" y="14"/>
                    <a:pt x="2000" y="0"/>
                    <a:pt x="1961" y="0"/>
                  </a:cubicBezTo>
                  <a:cubicBezTo>
                    <a:pt x="1921" y="0"/>
                    <a:pt x="1887" y="14"/>
                    <a:pt x="1859" y="41"/>
                  </a:cubicBezTo>
                  <a:cubicBezTo>
                    <a:pt x="884" y="1018"/>
                    <a:pt x="884" y="1018"/>
                    <a:pt x="884" y="1018"/>
                  </a:cubicBezTo>
                  <a:cubicBezTo>
                    <a:pt x="447" y="580"/>
                    <a:pt x="447" y="580"/>
                    <a:pt x="447" y="580"/>
                  </a:cubicBezTo>
                  <a:cubicBezTo>
                    <a:pt x="419" y="552"/>
                    <a:pt x="385" y="538"/>
                    <a:pt x="345" y="538"/>
                  </a:cubicBezTo>
                  <a:cubicBezTo>
                    <a:pt x="306" y="538"/>
                    <a:pt x="272" y="552"/>
                    <a:pt x="244" y="580"/>
                  </a:cubicBezTo>
                  <a:cubicBezTo>
                    <a:pt x="42" y="782"/>
                    <a:pt x="42" y="782"/>
                    <a:pt x="42" y="782"/>
                  </a:cubicBezTo>
                  <a:cubicBezTo>
                    <a:pt x="14" y="810"/>
                    <a:pt x="0" y="843"/>
                    <a:pt x="0" y="883"/>
                  </a:cubicBezTo>
                  <a:cubicBezTo>
                    <a:pt x="0" y="923"/>
                    <a:pt x="14" y="956"/>
                    <a:pt x="42" y="984"/>
                  </a:cubicBezTo>
                  <a:cubicBezTo>
                    <a:pt x="580" y="1522"/>
                    <a:pt x="580" y="1522"/>
                    <a:pt x="580" y="1522"/>
                  </a:cubicBezTo>
                  <a:cubicBezTo>
                    <a:pt x="783" y="1725"/>
                    <a:pt x="783" y="1725"/>
                    <a:pt x="783" y="1725"/>
                  </a:cubicBezTo>
                  <a:cubicBezTo>
                    <a:pt x="810" y="1752"/>
                    <a:pt x="844" y="1766"/>
                    <a:pt x="884" y="1766"/>
                  </a:cubicBezTo>
                  <a:cubicBezTo>
                    <a:pt x="923" y="1766"/>
                    <a:pt x="957" y="1752"/>
                    <a:pt x="985" y="1725"/>
                  </a:cubicBezTo>
                  <a:cubicBezTo>
                    <a:pt x="1187" y="1522"/>
                    <a:pt x="1187" y="1522"/>
                    <a:pt x="1187" y="1522"/>
                  </a:cubicBezTo>
                  <a:cubicBezTo>
                    <a:pt x="2264" y="446"/>
                    <a:pt x="2264" y="446"/>
                    <a:pt x="2264" y="446"/>
                  </a:cubicBezTo>
                  <a:cubicBezTo>
                    <a:pt x="2292" y="418"/>
                    <a:pt x="2306" y="384"/>
                    <a:pt x="2306" y="345"/>
                  </a:cubicBezTo>
                  <a:cubicBezTo>
                    <a:pt x="2306" y="305"/>
                    <a:pt x="2292" y="271"/>
                    <a:pt x="2264" y="2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679" name="Group 678"/>
          <p:cNvGrpSpPr/>
          <p:nvPr/>
        </p:nvGrpSpPr>
        <p:grpSpPr>
          <a:xfrm>
            <a:off x="10490380" y="4644000"/>
            <a:ext cx="1371145" cy="1083199"/>
            <a:chOff x="9972097" y="4402078"/>
            <a:chExt cx="1344382" cy="1062056"/>
          </a:xfrm>
        </p:grpSpPr>
        <p:grpSp>
          <p:nvGrpSpPr>
            <p:cNvPr id="678" name="Group 677"/>
            <p:cNvGrpSpPr/>
            <p:nvPr/>
          </p:nvGrpSpPr>
          <p:grpSpPr>
            <a:xfrm>
              <a:off x="9973234" y="4402078"/>
              <a:ext cx="1342109" cy="1062056"/>
              <a:chOff x="10031532" y="4402078"/>
              <a:chExt cx="1342109" cy="1062056"/>
            </a:xfrm>
          </p:grpSpPr>
          <p:sp>
            <p:nvSpPr>
              <p:cNvPr id="677" name="Rectangle 676"/>
              <p:cNvSpPr/>
              <p:nvPr/>
            </p:nvSpPr>
            <p:spPr bwMode="auto">
              <a:xfrm>
                <a:off x="10031532" y="4402078"/>
                <a:ext cx="757785" cy="1054200"/>
              </a:xfrm>
              <a:prstGeom prst="rect">
                <a:avLst/>
              </a:prstGeom>
              <a:solidFill>
                <a:srgbClr val="9FB80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41" name="Rectangle 640"/>
              <p:cNvSpPr/>
              <p:nvPr/>
            </p:nvSpPr>
            <p:spPr>
              <a:xfrm>
                <a:off x="10042902" y="4411102"/>
                <a:ext cx="1321875" cy="1053032"/>
              </a:xfrm>
              <a:custGeom>
                <a:avLst/>
                <a:gdLst>
                  <a:gd name="connsiteX0" fmla="*/ 0 w 1339601"/>
                  <a:gd name="connsiteY0" fmla="*/ 0 h 922774"/>
                  <a:gd name="connsiteX1" fmla="*/ 1339601 w 1339601"/>
                  <a:gd name="connsiteY1" fmla="*/ 0 h 922774"/>
                  <a:gd name="connsiteX2" fmla="*/ 1339601 w 1339601"/>
                  <a:gd name="connsiteY2" fmla="*/ 922774 h 922774"/>
                  <a:gd name="connsiteX3" fmla="*/ 0 w 1339601"/>
                  <a:gd name="connsiteY3" fmla="*/ 922774 h 922774"/>
                  <a:gd name="connsiteX4" fmla="*/ 0 w 1339601"/>
                  <a:gd name="connsiteY4" fmla="*/ 0 h 922774"/>
                  <a:gd name="connsiteX0" fmla="*/ 542925 w 1339601"/>
                  <a:gd name="connsiteY0" fmla="*/ 0 h 922774"/>
                  <a:gd name="connsiteX1" fmla="*/ 1339601 w 1339601"/>
                  <a:gd name="connsiteY1" fmla="*/ 0 h 922774"/>
                  <a:gd name="connsiteX2" fmla="*/ 1339601 w 1339601"/>
                  <a:gd name="connsiteY2" fmla="*/ 922774 h 922774"/>
                  <a:gd name="connsiteX3" fmla="*/ 0 w 1339601"/>
                  <a:gd name="connsiteY3" fmla="*/ 922774 h 922774"/>
                  <a:gd name="connsiteX4" fmla="*/ 542925 w 1339601"/>
                  <a:gd name="connsiteY4" fmla="*/ 0 h 922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9601" h="922774">
                    <a:moveTo>
                      <a:pt x="542925" y="0"/>
                    </a:moveTo>
                    <a:lnTo>
                      <a:pt x="1339601" y="0"/>
                    </a:lnTo>
                    <a:lnTo>
                      <a:pt x="1339601" y="922774"/>
                    </a:lnTo>
                    <a:lnTo>
                      <a:pt x="0" y="922774"/>
                    </a:lnTo>
                    <a:lnTo>
                      <a:pt x="542925" y="0"/>
                    </a:lnTo>
                    <a:close/>
                  </a:path>
                </a:pathLst>
              </a:custGeom>
              <a:solidFill>
                <a:srgbClr val="BBDA0A"/>
              </a:solidFill>
              <a:ln w="38100">
                <a:no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sp>
            <p:nvSpPr>
              <p:cNvPr id="639" name="Rectangle 638"/>
              <p:cNvSpPr/>
              <p:nvPr/>
            </p:nvSpPr>
            <p:spPr>
              <a:xfrm>
                <a:off x="10034040" y="4403840"/>
                <a:ext cx="1339601" cy="142908"/>
              </a:xfrm>
              <a:prstGeom prst="rect">
                <a:avLst/>
              </a:prstGeom>
              <a:noFill/>
              <a:ln w="38100">
                <a:solidFill>
                  <a:srgbClr val="333333"/>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sp>
            <p:nvSpPr>
              <p:cNvPr id="638" name="Rectangle 637"/>
              <p:cNvSpPr/>
              <p:nvPr/>
            </p:nvSpPr>
            <p:spPr>
              <a:xfrm>
                <a:off x="10034040" y="4533504"/>
                <a:ext cx="1339601" cy="922774"/>
              </a:xfrm>
              <a:prstGeom prst="rect">
                <a:avLst/>
              </a:prstGeom>
              <a:noFill/>
              <a:ln w="38100">
                <a:solidFill>
                  <a:srgbClr val="333333"/>
                </a:solidFill>
              </a:ln>
              <a:effectLst/>
            </p:spPr>
            <p:style>
              <a:lnRef idx="1">
                <a:schemeClr val="dk1"/>
              </a:lnRef>
              <a:fillRef idx="2">
                <a:schemeClr val="dk1"/>
              </a:fillRef>
              <a:effectRef idx="1">
                <a:schemeClr val="dk1"/>
              </a:effectRef>
              <a:fontRef idx="minor">
                <a:schemeClr val="dk1"/>
              </a:fontRef>
            </p:style>
            <p:txBody>
              <a:bodyPr lIns="95075" tIns="47538" rIns="95075" bIns="47538" rtlCol="0" anchor="ctr"/>
              <a:lstStyle/>
              <a:p>
                <a:pPr algn="ctr" defTabSz="951024"/>
                <a:endParaRPr lang="en-US" sz="1872">
                  <a:solidFill>
                    <a:srgbClr val="000000"/>
                  </a:solidFill>
                </a:endParaRPr>
              </a:p>
            </p:txBody>
          </p:sp>
        </p:grpSp>
        <p:sp>
          <p:nvSpPr>
            <p:cNvPr id="673" name="TextBox 672"/>
            <p:cNvSpPr txBox="1"/>
            <p:nvPr/>
          </p:nvSpPr>
          <p:spPr>
            <a:xfrm>
              <a:off x="9972097" y="4577624"/>
              <a:ext cx="1344382" cy="859622"/>
            </a:xfrm>
            <a:prstGeom prst="rect">
              <a:avLst/>
            </a:prstGeom>
            <a:noFill/>
          </p:spPr>
          <p:txBody>
            <a:bodyPr wrap="square" lIns="186521" tIns="149217" rIns="186521" bIns="149217" rtlCol="0" anchor="ctr" anchorCtr="0">
              <a:noAutofit/>
            </a:bodyPr>
            <a:lstStyle/>
            <a:p>
              <a:pPr algn="ctr">
                <a:lnSpc>
                  <a:spcPct val="90000"/>
                </a:lnSpc>
                <a:spcAft>
                  <a:spcPts val="612"/>
                </a:spcAft>
              </a:pPr>
              <a:r>
                <a:rPr lang="en-US" sz="3060" dirty="0">
                  <a:gradFill>
                    <a:gsLst>
                      <a:gs pos="2917">
                        <a:srgbClr val="404040"/>
                      </a:gs>
                      <a:gs pos="30000">
                        <a:srgbClr val="404040"/>
                      </a:gs>
                    </a:gsLst>
                    <a:lin ang="5400000" scaled="0"/>
                  </a:gradFill>
                  <a:latin typeface="Segoe UI Light"/>
                </a:rPr>
                <a:t>HTML</a:t>
              </a:r>
            </a:p>
          </p:txBody>
        </p:sp>
      </p:grpSp>
      <p:grpSp>
        <p:nvGrpSpPr>
          <p:cNvPr id="675" name="Group 674"/>
          <p:cNvGrpSpPr/>
          <p:nvPr/>
        </p:nvGrpSpPr>
        <p:grpSpPr>
          <a:xfrm>
            <a:off x="7095010" y="4387026"/>
            <a:ext cx="917478" cy="1340173"/>
            <a:chOff x="6803259" y="4273052"/>
            <a:chExt cx="899570" cy="1314014"/>
          </a:xfrm>
        </p:grpSpPr>
        <p:sp>
          <p:nvSpPr>
            <p:cNvPr id="328" name="Rounded Rectangle 327"/>
            <p:cNvSpPr/>
            <p:nvPr/>
          </p:nvSpPr>
          <p:spPr bwMode="auto">
            <a:xfrm rot="5400000">
              <a:off x="6596037" y="4480274"/>
              <a:ext cx="1314014" cy="899570"/>
            </a:xfrm>
            <a:prstGeom prst="roundRect">
              <a:avLst>
                <a:gd name="adj" fmla="val 5986"/>
              </a:avLst>
            </a:prstGeom>
            <a:solidFill>
              <a:srgbClr val="3333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329" name="Rounded Rectangle 328"/>
            <p:cNvSpPr/>
            <p:nvPr/>
          </p:nvSpPr>
          <p:spPr bwMode="auto">
            <a:xfrm rot="5400000">
              <a:off x="6687357" y="4516455"/>
              <a:ext cx="1131374" cy="788547"/>
            </a:xfrm>
            <a:prstGeom prst="roundRect">
              <a:avLst>
                <a:gd name="adj" fmla="val 3643"/>
              </a:avLst>
            </a:prstGeom>
            <a:solidFill>
              <a:srgbClr val="B4009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330" name="Oval 329"/>
            <p:cNvSpPr/>
            <p:nvPr/>
          </p:nvSpPr>
          <p:spPr bwMode="auto">
            <a:xfrm rot="5400000">
              <a:off x="7226436" y="5497479"/>
              <a:ext cx="53216" cy="53216"/>
            </a:xfrm>
            <a:prstGeom prst="ellipse">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640" name="Rounded Rectangle 639"/>
            <p:cNvSpPr/>
            <p:nvPr/>
          </p:nvSpPr>
          <p:spPr bwMode="auto">
            <a:xfrm rot="5400000">
              <a:off x="6687357" y="4516455"/>
              <a:ext cx="1131374" cy="788547"/>
            </a:xfrm>
            <a:custGeom>
              <a:avLst/>
              <a:gdLst>
                <a:gd name="connsiteX0" fmla="*/ 0 w 1131374"/>
                <a:gd name="connsiteY0" fmla="*/ 28727 h 788547"/>
                <a:gd name="connsiteX1" fmla="*/ 28727 w 1131374"/>
                <a:gd name="connsiteY1" fmla="*/ 0 h 788547"/>
                <a:gd name="connsiteX2" fmla="*/ 1102647 w 1131374"/>
                <a:gd name="connsiteY2" fmla="*/ 0 h 788547"/>
                <a:gd name="connsiteX3" fmla="*/ 1131374 w 1131374"/>
                <a:gd name="connsiteY3" fmla="*/ 28727 h 788547"/>
                <a:gd name="connsiteX4" fmla="*/ 1131374 w 1131374"/>
                <a:gd name="connsiteY4" fmla="*/ 759820 h 788547"/>
                <a:gd name="connsiteX5" fmla="*/ 1102647 w 1131374"/>
                <a:gd name="connsiteY5" fmla="*/ 788547 h 788547"/>
                <a:gd name="connsiteX6" fmla="*/ 28727 w 1131374"/>
                <a:gd name="connsiteY6" fmla="*/ 788547 h 788547"/>
                <a:gd name="connsiteX7" fmla="*/ 0 w 1131374"/>
                <a:gd name="connsiteY7" fmla="*/ 759820 h 788547"/>
                <a:gd name="connsiteX8" fmla="*/ 0 w 1131374"/>
                <a:gd name="connsiteY8" fmla="*/ 28727 h 788547"/>
                <a:gd name="connsiteX0" fmla="*/ 61126 w 1192500"/>
                <a:gd name="connsiteY0" fmla="*/ 28727 h 788547"/>
                <a:gd name="connsiteX1" fmla="*/ 89853 w 1192500"/>
                <a:gd name="connsiteY1" fmla="*/ 0 h 788547"/>
                <a:gd name="connsiteX2" fmla="*/ 1163773 w 1192500"/>
                <a:gd name="connsiteY2" fmla="*/ 0 h 788547"/>
                <a:gd name="connsiteX3" fmla="*/ 1192500 w 1192500"/>
                <a:gd name="connsiteY3" fmla="*/ 28727 h 788547"/>
                <a:gd name="connsiteX4" fmla="*/ 1192500 w 1192500"/>
                <a:gd name="connsiteY4" fmla="*/ 759820 h 788547"/>
                <a:gd name="connsiteX5" fmla="*/ 1163773 w 1192500"/>
                <a:gd name="connsiteY5" fmla="*/ 788547 h 788547"/>
                <a:gd name="connsiteX6" fmla="*/ 89853 w 1192500"/>
                <a:gd name="connsiteY6" fmla="*/ 788547 h 788547"/>
                <a:gd name="connsiteX7" fmla="*/ 61126 w 1192500"/>
                <a:gd name="connsiteY7" fmla="*/ 28727 h 788547"/>
                <a:gd name="connsiteX0" fmla="*/ 0 w 1131374"/>
                <a:gd name="connsiteY0" fmla="*/ 28727 h 788547"/>
                <a:gd name="connsiteX1" fmla="*/ 28727 w 1131374"/>
                <a:gd name="connsiteY1" fmla="*/ 0 h 788547"/>
                <a:gd name="connsiteX2" fmla="*/ 1102647 w 1131374"/>
                <a:gd name="connsiteY2" fmla="*/ 0 h 788547"/>
                <a:gd name="connsiteX3" fmla="*/ 1131374 w 1131374"/>
                <a:gd name="connsiteY3" fmla="*/ 28727 h 788547"/>
                <a:gd name="connsiteX4" fmla="*/ 1131374 w 1131374"/>
                <a:gd name="connsiteY4" fmla="*/ 759820 h 788547"/>
                <a:gd name="connsiteX5" fmla="*/ 1102647 w 1131374"/>
                <a:gd name="connsiteY5" fmla="*/ 788547 h 788547"/>
                <a:gd name="connsiteX6" fmla="*/ 0 w 1131374"/>
                <a:gd name="connsiteY6" fmla="*/ 28727 h 788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1374" h="788547">
                  <a:moveTo>
                    <a:pt x="0" y="28727"/>
                  </a:moveTo>
                  <a:cubicBezTo>
                    <a:pt x="0" y="12862"/>
                    <a:pt x="12862" y="0"/>
                    <a:pt x="28727" y="0"/>
                  </a:cubicBezTo>
                  <a:lnTo>
                    <a:pt x="1102647" y="0"/>
                  </a:lnTo>
                  <a:cubicBezTo>
                    <a:pt x="1118512" y="0"/>
                    <a:pt x="1131374" y="12862"/>
                    <a:pt x="1131374" y="28727"/>
                  </a:cubicBezTo>
                  <a:lnTo>
                    <a:pt x="1131374" y="759820"/>
                  </a:lnTo>
                  <a:cubicBezTo>
                    <a:pt x="1131374" y="775685"/>
                    <a:pt x="1118512" y="788547"/>
                    <a:pt x="1102647" y="788547"/>
                  </a:cubicBezTo>
                  <a:lnTo>
                    <a:pt x="0" y="28727"/>
                  </a:lnTo>
                  <a:close/>
                </a:path>
              </a:pathLst>
            </a:custGeom>
            <a:solidFill>
              <a:srgbClr val="7E006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grpSp>
      <p:sp>
        <p:nvSpPr>
          <p:cNvPr id="652" name="AutoShape 165"/>
          <p:cNvSpPr>
            <a:spLocks noChangeAspect="1" noChangeArrowheads="1" noTextEdit="1"/>
          </p:cNvSpPr>
          <p:nvPr/>
        </p:nvSpPr>
        <p:spPr bwMode="auto">
          <a:xfrm>
            <a:off x="8603177" y="3136203"/>
            <a:ext cx="1078323" cy="837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nvGrpSpPr>
          <p:cNvPr id="668" name="Group 667"/>
          <p:cNvGrpSpPr/>
          <p:nvPr/>
        </p:nvGrpSpPr>
        <p:grpSpPr>
          <a:xfrm>
            <a:off x="8604272" y="3182400"/>
            <a:ext cx="892648" cy="723194"/>
            <a:chOff x="8283062" y="3056784"/>
            <a:chExt cx="875225" cy="709078"/>
          </a:xfrm>
        </p:grpSpPr>
        <p:sp>
          <p:nvSpPr>
            <p:cNvPr id="653" name="Freeform 167"/>
            <p:cNvSpPr>
              <a:spLocks/>
            </p:cNvSpPr>
            <p:nvPr/>
          </p:nvSpPr>
          <p:spPr bwMode="auto">
            <a:xfrm>
              <a:off x="8408194" y="3421856"/>
              <a:ext cx="750093" cy="344006"/>
            </a:xfrm>
            <a:custGeom>
              <a:avLst/>
              <a:gdLst>
                <a:gd name="T0" fmla="*/ 243 w 243"/>
                <a:gd name="T1" fmla="*/ 122 h 122"/>
                <a:gd name="T2" fmla="*/ 195 w 243"/>
                <a:gd name="T3" fmla="*/ 66 h 122"/>
                <a:gd name="T4" fmla="*/ 103 w 243"/>
                <a:gd name="T5" fmla="*/ 58 h 122"/>
                <a:gd name="T6" fmla="*/ 10 w 243"/>
                <a:gd name="T7" fmla="*/ 33 h 122"/>
                <a:gd name="T8" fmla="*/ 2 w 243"/>
                <a:gd name="T9" fmla="*/ 0 h 122"/>
              </a:gdLst>
              <a:ahLst/>
              <a:cxnLst>
                <a:cxn ang="0">
                  <a:pos x="T0" y="T1"/>
                </a:cxn>
                <a:cxn ang="0">
                  <a:pos x="T2" y="T3"/>
                </a:cxn>
                <a:cxn ang="0">
                  <a:pos x="T4" y="T5"/>
                </a:cxn>
                <a:cxn ang="0">
                  <a:pos x="T6" y="T7"/>
                </a:cxn>
                <a:cxn ang="0">
                  <a:pos x="T8" y="T9"/>
                </a:cxn>
              </a:cxnLst>
              <a:rect l="0" t="0" r="r" b="b"/>
              <a:pathLst>
                <a:path w="243" h="122">
                  <a:moveTo>
                    <a:pt x="243" y="122"/>
                  </a:moveTo>
                  <a:cubicBezTo>
                    <a:pt x="238" y="101"/>
                    <a:pt x="224" y="79"/>
                    <a:pt x="195" y="66"/>
                  </a:cubicBezTo>
                  <a:cubicBezTo>
                    <a:pt x="167" y="54"/>
                    <a:pt x="135" y="55"/>
                    <a:pt x="103" y="58"/>
                  </a:cubicBezTo>
                  <a:cubicBezTo>
                    <a:pt x="65" y="62"/>
                    <a:pt x="27" y="56"/>
                    <a:pt x="10" y="33"/>
                  </a:cubicBezTo>
                  <a:cubicBezTo>
                    <a:pt x="3" y="23"/>
                    <a:pt x="0" y="11"/>
                    <a:pt x="2" y="0"/>
                  </a:cubicBezTo>
                </a:path>
              </a:pathLst>
            </a:custGeom>
            <a:noFill/>
            <a:ln w="38100"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654" name="Freeform 168"/>
            <p:cNvSpPr>
              <a:spLocks/>
            </p:cNvSpPr>
            <p:nvPr/>
          </p:nvSpPr>
          <p:spPr bwMode="auto">
            <a:xfrm>
              <a:off x="8283062" y="3056784"/>
              <a:ext cx="254000" cy="398462"/>
            </a:xfrm>
            <a:custGeom>
              <a:avLst/>
              <a:gdLst>
                <a:gd name="T0" fmla="*/ 20 w 67"/>
                <a:gd name="T1" fmla="*/ 0 h 105"/>
                <a:gd name="T2" fmla="*/ 20 w 67"/>
                <a:gd name="T3" fmla="*/ 16 h 105"/>
                <a:gd name="T4" fmla="*/ 47 w 67"/>
                <a:gd name="T5" fmla="*/ 16 h 105"/>
                <a:gd name="T6" fmla="*/ 47 w 67"/>
                <a:gd name="T7" fmla="*/ 0 h 105"/>
                <a:gd name="T8" fmla="*/ 53 w 67"/>
                <a:gd name="T9" fmla="*/ 0 h 105"/>
                <a:gd name="T10" fmla="*/ 53 w 67"/>
                <a:gd name="T11" fmla="*/ 16 h 105"/>
                <a:gd name="T12" fmla="*/ 67 w 67"/>
                <a:gd name="T13" fmla="*/ 16 h 105"/>
                <a:gd name="T14" fmla="*/ 67 w 67"/>
                <a:gd name="T15" fmla="*/ 56 h 105"/>
                <a:gd name="T16" fmla="*/ 44 w 67"/>
                <a:gd name="T17" fmla="*/ 84 h 105"/>
                <a:gd name="T18" fmla="*/ 44 w 67"/>
                <a:gd name="T19" fmla="*/ 105 h 105"/>
                <a:gd name="T20" fmla="*/ 24 w 67"/>
                <a:gd name="T21" fmla="*/ 105 h 105"/>
                <a:gd name="T22" fmla="*/ 24 w 67"/>
                <a:gd name="T23" fmla="*/ 84 h 105"/>
                <a:gd name="T24" fmla="*/ 0 w 67"/>
                <a:gd name="T25" fmla="*/ 56 h 105"/>
                <a:gd name="T26" fmla="*/ 0 w 67"/>
                <a:gd name="T27" fmla="*/ 16 h 105"/>
                <a:gd name="T28" fmla="*/ 14 w 67"/>
                <a:gd name="T29" fmla="*/ 16 h 105"/>
                <a:gd name="T30" fmla="*/ 14 w 67"/>
                <a:gd name="T31" fmla="*/ 0 h 105"/>
                <a:gd name="T32" fmla="*/ 20 w 67"/>
                <a:gd name="T3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105">
                  <a:moveTo>
                    <a:pt x="20" y="0"/>
                  </a:moveTo>
                  <a:cubicBezTo>
                    <a:pt x="20" y="16"/>
                    <a:pt x="20" y="16"/>
                    <a:pt x="20" y="16"/>
                  </a:cubicBezTo>
                  <a:cubicBezTo>
                    <a:pt x="20" y="16"/>
                    <a:pt x="20" y="16"/>
                    <a:pt x="47" y="16"/>
                  </a:cubicBezTo>
                  <a:cubicBezTo>
                    <a:pt x="47" y="0"/>
                    <a:pt x="47" y="0"/>
                    <a:pt x="47" y="0"/>
                  </a:cubicBezTo>
                  <a:cubicBezTo>
                    <a:pt x="53" y="0"/>
                    <a:pt x="53" y="0"/>
                    <a:pt x="53" y="0"/>
                  </a:cubicBezTo>
                  <a:cubicBezTo>
                    <a:pt x="53" y="4"/>
                    <a:pt x="53" y="9"/>
                    <a:pt x="53" y="16"/>
                  </a:cubicBezTo>
                  <a:cubicBezTo>
                    <a:pt x="53" y="16"/>
                    <a:pt x="53" y="16"/>
                    <a:pt x="67" y="16"/>
                  </a:cubicBezTo>
                  <a:cubicBezTo>
                    <a:pt x="67" y="16"/>
                    <a:pt x="67" y="16"/>
                    <a:pt x="67" y="56"/>
                  </a:cubicBezTo>
                  <a:cubicBezTo>
                    <a:pt x="67" y="65"/>
                    <a:pt x="57" y="79"/>
                    <a:pt x="44" y="84"/>
                  </a:cubicBezTo>
                  <a:cubicBezTo>
                    <a:pt x="44" y="84"/>
                    <a:pt x="44" y="84"/>
                    <a:pt x="44" y="105"/>
                  </a:cubicBezTo>
                  <a:cubicBezTo>
                    <a:pt x="24" y="105"/>
                    <a:pt x="24" y="105"/>
                    <a:pt x="24" y="105"/>
                  </a:cubicBezTo>
                  <a:cubicBezTo>
                    <a:pt x="24" y="105"/>
                    <a:pt x="24" y="105"/>
                    <a:pt x="24" y="84"/>
                  </a:cubicBezTo>
                  <a:cubicBezTo>
                    <a:pt x="10" y="79"/>
                    <a:pt x="0" y="65"/>
                    <a:pt x="0" y="56"/>
                  </a:cubicBezTo>
                  <a:cubicBezTo>
                    <a:pt x="0" y="56"/>
                    <a:pt x="0" y="56"/>
                    <a:pt x="0" y="16"/>
                  </a:cubicBezTo>
                  <a:cubicBezTo>
                    <a:pt x="0" y="16"/>
                    <a:pt x="0" y="16"/>
                    <a:pt x="14" y="16"/>
                  </a:cubicBezTo>
                  <a:cubicBezTo>
                    <a:pt x="14" y="16"/>
                    <a:pt x="14" y="16"/>
                    <a:pt x="14" y="0"/>
                  </a:cubicBezTo>
                  <a:lnTo>
                    <a:pt x="20" y="0"/>
                  </a:lnTo>
                  <a:close/>
                </a:path>
              </a:pathLst>
            </a:custGeom>
            <a:solidFill>
              <a:srgbClr val="333333"/>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669" name="Group 668"/>
          <p:cNvGrpSpPr/>
          <p:nvPr/>
        </p:nvGrpSpPr>
        <p:grpSpPr>
          <a:xfrm>
            <a:off x="9496918" y="3182400"/>
            <a:ext cx="618341" cy="730195"/>
            <a:chOff x="9158285" y="3056784"/>
            <a:chExt cx="606272" cy="715942"/>
          </a:xfrm>
        </p:grpSpPr>
        <p:sp>
          <p:nvSpPr>
            <p:cNvPr id="655" name="Freeform 168"/>
            <p:cNvSpPr>
              <a:spLocks/>
            </p:cNvSpPr>
            <p:nvPr/>
          </p:nvSpPr>
          <p:spPr bwMode="auto">
            <a:xfrm>
              <a:off x="9510557" y="3056784"/>
              <a:ext cx="254000" cy="398462"/>
            </a:xfrm>
            <a:custGeom>
              <a:avLst/>
              <a:gdLst>
                <a:gd name="T0" fmla="*/ 20 w 67"/>
                <a:gd name="T1" fmla="*/ 0 h 105"/>
                <a:gd name="T2" fmla="*/ 20 w 67"/>
                <a:gd name="T3" fmla="*/ 16 h 105"/>
                <a:gd name="T4" fmla="*/ 47 w 67"/>
                <a:gd name="T5" fmla="*/ 16 h 105"/>
                <a:gd name="T6" fmla="*/ 47 w 67"/>
                <a:gd name="T7" fmla="*/ 0 h 105"/>
                <a:gd name="T8" fmla="*/ 53 w 67"/>
                <a:gd name="T9" fmla="*/ 0 h 105"/>
                <a:gd name="T10" fmla="*/ 53 w 67"/>
                <a:gd name="T11" fmla="*/ 16 h 105"/>
                <a:gd name="T12" fmla="*/ 67 w 67"/>
                <a:gd name="T13" fmla="*/ 16 h 105"/>
                <a:gd name="T14" fmla="*/ 67 w 67"/>
                <a:gd name="T15" fmla="*/ 56 h 105"/>
                <a:gd name="T16" fmla="*/ 44 w 67"/>
                <a:gd name="T17" fmla="*/ 84 h 105"/>
                <a:gd name="T18" fmla="*/ 44 w 67"/>
                <a:gd name="T19" fmla="*/ 105 h 105"/>
                <a:gd name="T20" fmla="*/ 24 w 67"/>
                <a:gd name="T21" fmla="*/ 105 h 105"/>
                <a:gd name="T22" fmla="*/ 24 w 67"/>
                <a:gd name="T23" fmla="*/ 84 h 105"/>
                <a:gd name="T24" fmla="*/ 0 w 67"/>
                <a:gd name="T25" fmla="*/ 56 h 105"/>
                <a:gd name="T26" fmla="*/ 0 w 67"/>
                <a:gd name="T27" fmla="*/ 16 h 105"/>
                <a:gd name="T28" fmla="*/ 14 w 67"/>
                <a:gd name="T29" fmla="*/ 16 h 105"/>
                <a:gd name="T30" fmla="*/ 14 w 67"/>
                <a:gd name="T31" fmla="*/ 0 h 105"/>
                <a:gd name="T32" fmla="*/ 20 w 67"/>
                <a:gd name="T3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105">
                  <a:moveTo>
                    <a:pt x="20" y="0"/>
                  </a:moveTo>
                  <a:cubicBezTo>
                    <a:pt x="20" y="16"/>
                    <a:pt x="20" y="16"/>
                    <a:pt x="20" y="16"/>
                  </a:cubicBezTo>
                  <a:cubicBezTo>
                    <a:pt x="20" y="16"/>
                    <a:pt x="20" y="16"/>
                    <a:pt x="47" y="16"/>
                  </a:cubicBezTo>
                  <a:cubicBezTo>
                    <a:pt x="47" y="0"/>
                    <a:pt x="47" y="0"/>
                    <a:pt x="47" y="0"/>
                  </a:cubicBezTo>
                  <a:cubicBezTo>
                    <a:pt x="53" y="0"/>
                    <a:pt x="53" y="0"/>
                    <a:pt x="53" y="0"/>
                  </a:cubicBezTo>
                  <a:cubicBezTo>
                    <a:pt x="53" y="4"/>
                    <a:pt x="53" y="9"/>
                    <a:pt x="53" y="16"/>
                  </a:cubicBezTo>
                  <a:cubicBezTo>
                    <a:pt x="53" y="16"/>
                    <a:pt x="53" y="16"/>
                    <a:pt x="67" y="16"/>
                  </a:cubicBezTo>
                  <a:cubicBezTo>
                    <a:pt x="67" y="16"/>
                    <a:pt x="67" y="16"/>
                    <a:pt x="67" y="56"/>
                  </a:cubicBezTo>
                  <a:cubicBezTo>
                    <a:pt x="67" y="65"/>
                    <a:pt x="57" y="79"/>
                    <a:pt x="44" y="84"/>
                  </a:cubicBezTo>
                  <a:cubicBezTo>
                    <a:pt x="44" y="84"/>
                    <a:pt x="44" y="84"/>
                    <a:pt x="44" y="105"/>
                  </a:cubicBezTo>
                  <a:cubicBezTo>
                    <a:pt x="24" y="105"/>
                    <a:pt x="24" y="105"/>
                    <a:pt x="24" y="105"/>
                  </a:cubicBezTo>
                  <a:cubicBezTo>
                    <a:pt x="24" y="105"/>
                    <a:pt x="24" y="105"/>
                    <a:pt x="24" y="84"/>
                  </a:cubicBezTo>
                  <a:cubicBezTo>
                    <a:pt x="10" y="79"/>
                    <a:pt x="0" y="65"/>
                    <a:pt x="0" y="56"/>
                  </a:cubicBezTo>
                  <a:cubicBezTo>
                    <a:pt x="0" y="56"/>
                    <a:pt x="0" y="56"/>
                    <a:pt x="0" y="16"/>
                  </a:cubicBezTo>
                  <a:cubicBezTo>
                    <a:pt x="0" y="16"/>
                    <a:pt x="0" y="16"/>
                    <a:pt x="14" y="16"/>
                  </a:cubicBezTo>
                  <a:cubicBezTo>
                    <a:pt x="14" y="16"/>
                    <a:pt x="14" y="16"/>
                    <a:pt x="14" y="0"/>
                  </a:cubicBezTo>
                  <a:lnTo>
                    <a:pt x="20" y="0"/>
                  </a:lnTo>
                  <a:close/>
                </a:path>
              </a:pathLst>
            </a:custGeom>
            <a:solidFill>
              <a:srgbClr val="333333"/>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658" name="Freeform 167"/>
            <p:cNvSpPr>
              <a:spLocks/>
            </p:cNvSpPr>
            <p:nvPr/>
          </p:nvSpPr>
          <p:spPr bwMode="auto">
            <a:xfrm flipH="1">
              <a:off x="9158285" y="3428720"/>
              <a:ext cx="489298" cy="344006"/>
            </a:xfrm>
            <a:custGeom>
              <a:avLst/>
              <a:gdLst>
                <a:gd name="T0" fmla="*/ 243 w 243"/>
                <a:gd name="T1" fmla="*/ 122 h 122"/>
                <a:gd name="T2" fmla="*/ 195 w 243"/>
                <a:gd name="T3" fmla="*/ 66 h 122"/>
                <a:gd name="T4" fmla="*/ 103 w 243"/>
                <a:gd name="T5" fmla="*/ 58 h 122"/>
                <a:gd name="T6" fmla="*/ 10 w 243"/>
                <a:gd name="T7" fmla="*/ 33 h 122"/>
                <a:gd name="T8" fmla="*/ 2 w 243"/>
                <a:gd name="T9" fmla="*/ 0 h 122"/>
              </a:gdLst>
              <a:ahLst/>
              <a:cxnLst>
                <a:cxn ang="0">
                  <a:pos x="T0" y="T1"/>
                </a:cxn>
                <a:cxn ang="0">
                  <a:pos x="T2" y="T3"/>
                </a:cxn>
                <a:cxn ang="0">
                  <a:pos x="T4" y="T5"/>
                </a:cxn>
                <a:cxn ang="0">
                  <a:pos x="T6" y="T7"/>
                </a:cxn>
                <a:cxn ang="0">
                  <a:pos x="T8" y="T9"/>
                </a:cxn>
              </a:cxnLst>
              <a:rect l="0" t="0" r="r" b="b"/>
              <a:pathLst>
                <a:path w="243" h="122">
                  <a:moveTo>
                    <a:pt x="243" y="122"/>
                  </a:moveTo>
                  <a:cubicBezTo>
                    <a:pt x="238" y="101"/>
                    <a:pt x="224" y="79"/>
                    <a:pt x="195" y="66"/>
                  </a:cubicBezTo>
                  <a:cubicBezTo>
                    <a:pt x="167" y="54"/>
                    <a:pt x="135" y="55"/>
                    <a:pt x="103" y="58"/>
                  </a:cubicBezTo>
                  <a:cubicBezTo>
                    <a:pt x="65" y="62"/>
                    <a:pt x="27" y="56"/>
                    <a:pt x="10" y="33"/>
                  </a:cubicBezTo>
                  <a:cubicBezTo>
                    <a:pt x="3" y="23"/>
                    <a:pt x="0" y="11"/>
                    <a:pt x="2" y="0"/>
                  </a:cubicBezTo>
                </a:path>
              </a:pathLst>
            </a:custGeom>
            <a:noFill/>
            <a:ln w="38100"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680" name="Group 679"/>
          <p:cNvGrpSpPr/>
          <p:nvPr/>
        </p:nvGrpSpPr>
        <p:grpSpPr>
          <a:xfrm>
            <a:off x="8463300" y="3838496"/>
            <a:ext cx="1357954" cy="1888703"/>
            <a:chOff x="8144842" y="4004140"/>
            <a:chExt cx="1331448" cy="1851838"/>
          </a:xfrm>
        </p:grpSpPr>
        <p:pic>
          <p:nvPicPr>
            <p:cNvPr id="636" name="Picture 635"/>
            <p:cNvPicPr>
              <a:picLocks noChangeAspect="1"/>
            </p:cNvPicPr>
            <p:nvPr/>
          </p:nvPicPr>
          <p:blipFill>
            <a:blip r:embed="rId3"/>
            <a:stretch>
              <a:fillRect/>
            </a:stretch>
          </p:blipFill>
          <p:spPr>
            <a:xfrm>
              <a:off x="8843731" y="4004140"/>
              <a:ext cx="632559" cy="1851838"/>
            </a:xfrm>
            <a:prstGeom prst="rect">
              <a:avLst/>
            </a:prstGeom>
          </p:spPr>
        </p:pic>
        <p:pic>
          <p:nvPicPr>
            <p:cNvPr id="637" name="Picture 636"/>
            <p:cNvPicPr>
              <a:picLocks noChangeAspect="1"/>
            </p:cNvPicPr>
            <p:nvPr/>
          </p:nvPicPr>
          <p:blipFill>
            <a:blip r:embed="rId4"/>
            <a:stretch>
              <a:fillRect/>
            </a:stretch>
          </p:blipFill>
          <p:spPr>
            <a:xfrm>
              <a:off x="8144842" y="4762867"/>
              <a:ext cx="1080760" cy="1093111"/>
            </a:xfrm>
            <a:prstGeom prst="rect">
              <a:avLst/>
            </a:prstGeom>
          </p:spPr>
        </p:pic>
      </p:grpSp>
      <p:grpSp>
        <p:nvGrpSpPr>
          <p:cNvPr id="670" name="Group 669"/>
          <p:cNvGrpSpPr/>
          <p:nvPr/>
        </p:nvGrpSpPr>
        <p:grpSpPr>
          <a:xfrm>
            <a:off x="11006130" y="3182400"/>
            <a:ext cx="463063" cy="1473360"/>
            <a:chOff x="10638038" y="3056784"/>
            <a:chExt cx="454025" cy="1444602"/>
          </a:xfrm>
        </p:grpSpPr>
        <p:sp>
          <p:nvSpPr>
            <p:cNvPr id="660" name="Freeform 168"/>
            <p:cNvSpPr>
              <a:spLocks/>
            </p:cNvSpPr>
            <p:nvPr/>
          </p:nvSpPr>
          <p:spPr bwMode="auto">
            <a:xfrm>
              <a:off x="10738051" y="3056784"/>
              <a:ext cx="254000" cy="398462"/>
            </a:xfrm>
            <a:custGeom>
              <a:avLst/>
              <a:gdLst>
                <a:gd name="T0" fmla="*/ 20 w 67"/>
                <a:gd name="T1" fmla="*/ 0 h 105"/>
                <a:gd name="T2" fmla="*/ 20 w 67"/>
                <a:gd name="T3" fmla="*/ 16 h 105"/>
                <a:gd name="T4" fmla="*/ 47 w 67"/>
                <a:gd name="T5" fmla="*/ 16 h 105"/>
                <a:gd name="T6" fmla="*/ 47 w 67"/>
                <a:gd name="T7" fmla="*/ 0 h 105"/>
                <a:gd name="T8" fmla="*/ 53 w 67"/>
                <a:gd name="T9" fmla="*/ 0 h 105"/>
                <a:gd name="T10" fmla="*/ 53 w 67"/>
                <a:gd name="T11" fmla="*/ 16 h 105"/>
                <a:gd name="T12" fmla="*/ 67 w 67"/>
                <a:gd name="T13" fmla="*/ 16 h 105"/>
                <a:gd name="T14" fmla="*/ 67 w 67"/>
                <a:gd name="T15" fmla="*/ 56 h 105"/>
                <a:gd name="T16" fmla="*/ 44 w 67"/>
                <a:gd name="T17" fmla="*/ 84 h 105"/>
                <a:gd name="T18" fmla="*/ 44 w 67"/>
                <a:gd name="T19" fmla="*/ 105 h 105"/>
                <a:gd name="T20" fmla="*/ 24 w 67"/>
                <a:gd name="T21" fmla="*/ 105 h 105"/>
                <a:gd name="T22" fmla="*/ 24 w 67"/>
                <a:gd name="T23" fmla="*/ 84 h 105"/>
                <a:gd name="T24" fmla="*/ 0 w 67"/>
                <a:gd name="T25" fmla="*/ 56 h 105"/>
                <a:gd name="T26" fmla="*/ 0 w 67"/>
                <a:gd name="T27" fmla="*/ 16 h 105"/>
                <a:gd name="T28" fmla="*/ 14 w 67"/>
                <a:gd name="T29" fmla="*/ 16 h 105"/>
                <a:gd name="T30" fmla="*/ 14 w 67"/>
                <a:gd name="T31" fmla="*/ 0 h 105"/>
                <a:gd name="T32" fmla="*/ 20 w 67"/>
                <a:gd name="T3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105">
                  <a:moveTo>
                    <a:pt x="20" y="0"/>
                  </a:moveTo>
                  <a:cubicBezTo>
                    <a:pt x="20" y="16"/>
                    <a:pt x="20" y="16"/>
                    <a:pt x="20" y="16"/>
                  </a:cubicBezTo>
                  <a:cubicBezTo>
                    <a:pt x="20" y="16"/>
                    <a:pt x="20" y="16"/>
                    <a:pt x="47" y="16"/>
                  </a:cubicBezTo>
                  <a:cubicBezTo>
                    <a:pt x="47" y="0"/>
                    <a:pt x="47" y="0"/>
                    <a:pt x="47" y="0"/>
                  </a:cubicBezTo>
                  <a:cubicBezTo>
                    <a:pt x="53" y="0"/>
                    <a:pt x="53" y="0"/>
                    <a:pt x="53" y="0"/>
                  </a:cubicBezTo>
                  <a:cubicBezTo>
                    <a:pt x="53" y="4"/>
                    <a:pt x="53" y="9"/>
                    <a:pt x="53" y="16"/>
                  </a:cubicBezTo>
                  <a:cubicBezTo>
                    <a:pt x="53" y="16"/>
                    <a:pt x="53" y="16"/>
                    <a:pt x="67" y="16"/>
                  </a:cubicBezTo>
                  <a:cubicBezTo>
                    <a:pt x="67" y="16"/>
                    <a:pt x="67" y="16"/>
                    <a:pt x="67" y="56"/>
                  </a:cubicBezTo>
                  <a:cubicBezTo>
                    <a:pt x="67" y="65"/>
                    <a:pt x="57" y="79"/>
                    <a:pt x="44" y="84"/>
                  </a:cubicBezTo>
                  <a:cubicBezTo>
                    <a:pt x="44" y="84"/>
                    <a:pt x="44" y="84"/>
                    <a:pt x="44" y="105"/>
                  </a:cubicBezTo>
                  <a:cubicBezTo>
                    <a:pt x="24" y="105"/>
                    <a:pt x="24" y="105"/>
                    <a:pt x="24" y="105"/>
                  </a:cubicBezTo>
                  <a:cubicBezTo>
                    <a:pt x="24" y="105"/>
                    <a:pt x="24" y="105"/>
                    <a:pt x="24" y="84"/>
                  </a:cubicBezTo>
                  <a:cubicBezTo>
                    <a:pt x="10" y="79"/>
                    <a:pt x="0" y="65"/>
                    <a:pt x="0" y="56"/>
                  </a:cubicBezTo>
                  <a:cubicBezTo>
                    <a:pt x="0" y="56"/>
                    <a:pt x="0" y="56"/>
                    <a:pt x="0" y="16"/>
                  </a:cubicBezTo>
                  <a:cubicBezTo>
                    <a:pt x="0" y="16"/>
                    <a:pt x="0" y="16"/>
                    <a:pt x="14" y="16"/>
                  </a:cubicBezTo>
                  <a:cubicBezTo>
                    <a:pt x="14" y="16"/>
                    <a:pt x="14" y="16"/>
                    <a:pt x="14" y="0"/>
                  </a:cubicBezTo>
                  <a:lnTo>
                    <a:pt x="20" y="0"/>
                  </a:lnTo>
                  <a:close/>
                </a:path>
              </a:pathLst>
            </a:custGeom>
            <a:solidFill>
              <a:srgbClr val="333333"/>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664" name="Freeform 172"/>
            <p:cNvSpPr>
              <a:spLocks/>
            </p:cNvSpPr>
            <p:nvPr/>
          </p:nvSpPr>
          <p:spPr bwMode="auto">
            <a:xfrm>
              <a:off x="10638038" y="3417123"/>
              <a:ext cx="454025" cy="1084263"/>
            </a:xfrm>
            <a:custGeom>
              <a:avLst/>
              <a:gdLst>
                <a:gd name="T0" fmla="*/ 126 w 249"/>
                <a:gd name="T1" fmla="*/ 0 h 430"/>
                <a:gd name="T2" fmla="*/ 157 w 249"/>
                <a:gd name="T3" fmla="*/ 104 h 430"/>
                <a:gd name="T4" fmla="*/ 221 w 249"/>
                <a:gd name="T5" fmla="*/ 149 h 430"/>
                <a:gd name="T6" fmla="*/ 243 w 249"/>
                <a:gd name="T7" fmla="*/ 223 h 430"/>
                <a:gd name="T8" fmla="*/ 153 w 249"/>
                <a:gd name="T9" fmla="*/ 286 h 430"/>
                <a:gd name="T10" fmla="*/ 86 w 249"/>
                <a:gd name="T11" fmla="*/ 298 h 430"/>
                <a:gd name="T12" fmla="*/ 5 w 249"/>
                <a:gd name="T13" fmla="*/ 321 h 430"/>
                <a:gd name="T14" fmla="*/ 65 w 249"/>
                <a:gd name="T15" fmla="*/ 361 h 430"/>
                <a:gd name="T16" fmla="*/ 110 w 249"/>
                <a:gd name="T17" fmla="*/ 430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430">
                  <a:moveTo>
                    <a:pt x="126" y="0"/>
                  </a:moveTo>
                  <a:cubicBezTo>
                    <a:pt x="123" y="36"/>
                    <a:pt x="123" y="82"/>
                    <a:pt x="157" y="104"/>
                  </a:cubicBezTo>
                  <a:cubicBezTo>
                    <a:pt x="179" y="119"/>
                    <a:pt x="203" y="128"/>
                    <a:pt x="221" y="149"/>
                  </a:cubicBezTo>
                  <a:cubicBezTo>
                    <a:pt x="238" y="169"/>
                    <a:pt x="249" y="196"/>
                    <a:pt x="243" y="223"/>
                  </a:cubicBezTo>
                  <a:cubicBezTo>
                    <a:pt x="234" y="265"/>
                    <a:pt x="190" y="277"/>
                    <a:pt x="153" y="286"/>
                  </a:cubicBezTo>
                  <a:cubicBezTo>
                    <a:pt x="131" y="292"/>
                    <a:pt x="109" y="296"/>
                    <a:pt x="86" y="298"/>
                  </a:cubicBezTo>
                  <a:cubicBezTo>
                    <a:pt x="66" y="301"/>
                    <a:pt x="11" y="293"/>
                    <a:pt x="5" y="321"/>
                  </a:cubicBezTo>
                  <a:cubicBezTo>
                    <a:pt x="0" y="350"/>
                    <a:pt x="48" y="353"/>
                    <a:pt x="65" y="361"/>
                  </a:cubicBezTo>
                  <a:cubicBezTo>
                    <a:pt x="92" y="375"/>
                    <a:pt x="107" y="400"/>
                    <a:pt x="110" y="430"/>
                  </a:cubicBezTo>
                </a:path>
              </a:pathLst>
            </a:custGeom>
            <a:noFill/>
            <a:ln w="38100"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671" name="Group 670"/>
          <p:cNvGrpSpPr/>
          <p:nvPr/>
        </p:nvGrpSpPr>
        <p:grpSpPr>
          <a:xfrm>
            <a:off x="7286845" y="3182400"/>
            <a:ext cx="390204" cy="1849771"/>
            <a:chOff x="6991350" y="3056784"/>
            <a:chExt cx="382588" cy="1813666"/>
          </a:xfrm>
        </p:grpSpPr>
        <p:grpSp>
          <p:nvGrpSpPr>
            <p:cNvPr id="667" name="Group 666"/>
            <p:cNvGrpSpPr/>
            <p:nvPr/>
          </p:nvGrpSpPr>
          <p:grpSpPr>
            <a:xfrm>
              <a:off x="6991350" y="3092450"/>
              <a:ext cx="382588" cy="1778000"/>
              <a:chOff x="6991350" y="3092450"/>
              <a:chExt cx="382588" cy="1778000"/>
            </a:xfrm>
          </p:grpSpPr>
          <p:sp>
            <p:nvSpPr>
              <p:cNvPr id="646" name="AutoShape 160"/>
              <p:cNvSpPr>
                <a:spLocks noChangeAspect="1" noChangeArrowheads="1" noTextEdit="1"/>
              </p:cNvSpPr>
              <p:nvPr/>
            </p:nvSpPr>
            <p:spPr bwMode="auto">
              <a:xfrm>
                <a:off x="6991350" y="3092450"/>
                <a:ext cx="382588"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647" name="Freeform 162"/>
              <p:cNvSpPr>
                <a:spLocks/>
              </p:cNvSpPr>
              <p:nvPr/>
            </p:nvSpPr>
            <p:spPr bwMode="auto">
              <a:xfrm>
                <a:off x="7058192" y="3428720"/>
                <a:ext cx="315592" cy="856674"/>
              </a:xfrm>
              <a:custGeom>
                <a:avLst/>
                <a:gdLst>
                  <a:gd name="T0" fmla="*/ 29 w 73"/>
                  <a:gd name="T1" fmla="*/ 0 h 320"/>
                  <a:gd name="T2" fmla="*/ 26 w 73"/>
                  <a:gd name="T3" fmla="*/ 52 h 320"/>
                  <a:gd name="T4" fmla="*/ 12 w 73"/>
                  <a:gd name="T5" fmla="*/ 64 h 320"/>
                  <a:gd name="T6" fmla="*/ 1 w 73"/>
                  <a:gd name="T7" fmla="*/ 86 h 320"/>
                  <a:gd name="T8" fmla="*/ 42 w 73"/>
                  <a:gd name="T9" fmla="*/ 130 h 320"/>
                  <a:gd name="T10" fmla="*/ 70 w 73"/>
                  <a:gd name="T11" fmla="*/ 183 h 320"/>
                  <a:gd name="T12" fmla="*/ 49 w 73"/>
                  <a:gd name="T13" fmla="*/ 251 h 320"/>
                  <a:gd name="T14" fmla="*/ 53 w 73"/>
                  <a:gd name="T15" fmla="*/ 320 h 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320">
                    <a:moveTo>
                      <a:pt x="29" y="0"/>
                    </a:moveTo>
                    <a:cubicBezTo>
                      <a:pt x="29" y="17"/>
                      <a:pt x="33" y="35"/>
                      <a:pt x="26" y="52"/>
                    </a:cubicBezTo>
                    <a:cubicBezTo>
                      <a:pt x="24" y="58"/>
                      <a:pt x="18" y="61"/>
                      <a:pt x="12" y="64"/>
                    </a:cubicBezTo>
                    <a:cubicBezTo>
                      <a:pt x="5" y="69"/>
                      <a:pt x="1" y="78"/>
                      <a:pt x="1" y="86"/>
                    </a:cubicBezTo>
                    <a:cubicBezTo>
                      <a:pt x="0" y="111"/>
                      <a:pt x="26" y="116"/>
                      <a:pt x="42" y="130"/>
                    </a:cubicBezTo>
                    <a:cubicBezTo>
                      <a:pt x="58" y="144"/>
                      <a:pt x="68" y="163"/>
                      <a:pt x="70" y="183"/>
                    </a:cubicBezTo>
                    <a:cubicBezTo>
                      <a:pt x="73" y="209"/>
                      <a:pt x="58" y="228"/>
                      <a:pt x="49" y="251"/>
                    </a:cubicBezTo>
                    <a:cubicBezTo>
                      <a:pt x="40" y="273"/>
                      <a:pt x="42" y="299"/>
                      <a:pt x="53" y="320"/>
                    </a:cubicBezTo>
                  </a:path>
                </a:pathLst>
              </a:custGeom>
              <a:noFill/>
              <a:ln w="38100"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sp>
          <p:nvSpPr>
            <p:cNvPr id="666" name="Freeform 168"/>
            <p:cNvSpPr>
              <a:spLocks/>
            </p:cNvSpPr>
            <p:nvPr/>
          </p:nvSpPr>
          <p:spPr bwMode="auto">
            <a:xfrm>
              <a:off x="7055567" y="3056784"/>
              <a:ext cx="254000" cy="398462"/>
            </a:xfrm>
            <a:custGeom>
              <a:avLst/>
              <a:gdLst>
                <a:gd name="T0" fmla="*/ 20 w 67"/>
                <a:gd name="T1" fmla="*/ 0 h 105"/>
                <a:gd name="T2" fmla="*/ 20 w 67"/>
                <a:gd name="T3" fmla="*/ 16 h 105"/>
                <a:gd name="T4" fmla="*/ 47 w 67"/>
                <a:gd name="T5" fmla="*/ 16 h 105"/>
                <a:gd name="T6" fmla="*/ 47 w 67"/>
                <a:gd name="T7" fmla="*/ 0 h 105"/>
                <a:gd name="T8" fmla="*/ 53 w 67"/>
                <a:gd name="T9" fmla="*/ 0 h 105"/>
                <a:gd name="T10" fmla="*/ 53 w 67"/>
                <a:gd name="T11" fmla="*/ 16 h 105"/>
                <a:gd name="T12" fmla="*/ 67 w 67"/>
                <a:gd name="T13" fmla="*/ 16 h 105"/>
                <a:gd name="T14" fmla="*/ 67 w 67"/>
                <a:gd name="T15" fmla="*/ 56 h 105"/>
                <a:gd name="T16" fmla="*/ 44 w 67"/>
                <a:gd name="T17" fmla="*/ 84 h 105"/>
                <a:gd name="T18" fmla="*/ 44 w 67"/>
                <a:gd name="T19" fmla="*/ 105 h 105"/>
                <a:gd name="T20" fmla="*/ 24 w 67"/>
                <a:gd name="T21" fmla="*/ 105 h 105"/>
                <a:gd name="T22" fmla="*/ 24 w 67"/>
                <a:gd name="T23" fmla="*/ 84 h 105"/>
                <a:gd name="T24" fmla="*/ 0 w 67"/>
                <a:gd name="T25" fmla="*/ 56 h 105"/>
                <a:gd name="T26" fmla="*/ 0 w 67"/>
                <a:gd name="T27" fmla="*/ 16 h 105"/>
                <a:gd name="T28" fmla="*/ 14 w 67"/>
                <a:gd name="T29" fmla="*/ 16 h 105"/>
                <a:gd name="T30" fmla="*/ 14 w 67"/>
                <a:gd name="T31" fmla="*/ 0 h 105"/>
                <a:gd name="T32" fmla="*/ 20 w 67"/>
                <a:gd name="T3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105">
                  <a:moveTo>
                    <a:pt x="20" y="0"/>
                  </a:moveTo>
                  <a:cubicBezTo>
                    <a:pt x="20" y="16"/>
                    <a:pt x="20" y="16"/>
                    <a:pt x="20" y="16"/>
                  </a:cubicBezTo>
                  <a:cubicBezTo>
                    <a:pt x="20" y="16"/>
                    <a:pt x="20" y="16"/>
                    <a:pt x="47" y="16"/>
                  </a:cubicBezTo>
                  <a:cubicBezTo>
                    <a:pt x="47" y="0"/>
                    <a:pt x="47" y="0"/>
                    <a:pt x="47" y="0"/>
                  </a:cubicBezTo>
                  <a:cubicBezTo>
                    <a:pt x="53" y="0"/>
                    <a:pt x="53" y="0"/>
                    <a:pt x="53" y="0"/>
                  </a:cubicBezTo>
                  <a:cubicBezTo>
                    <a:pt x="53" y="4"/>
                    <a:pt x="53" y="9"/>
                    <a:pt x="53" y="16"/>
                  </a:cubicBezTo>
                  <a:cubicBezTo>
                    <a:pt x="53" y="16"/>
                    <a:pt x="53" y="16"/>
                    <a:pt x="67" y="16"/>
                  </a:cubicBezTo>
                  <a:cubicBezTo>
                    <a:pt x="67" y="16"/>
                    <a:pt x="67" y="16"/>
                    <a:pt x="67" y="56"/>
                  </a:cubicBezTo>
                  <a:cubicBezTo>
                    <a:pt x="67" y="65"/>
                    <a:pt x="57" y="79"/>
                    <a:pt x="44" y="84"/>
                  </a:cubicBezTo>
                  <a:cubicBezTo>
                    <a:pt x="44" y="84"/>
                    <a:pt x="44" y="84"/>
                    <a:pt x="44" y="105"/>
                  </a:cubicBezTo>
                  <a:cubicBezTo>
                    <a:pt x="24" y="105"/>
                    <a:pt x="24" y="105"/>
                    <a:pt x="24" y="105"/>
                  </a:cubicBezTo>
                  <a:cubicBezTo>
                    <a:pt x="24" y="105"/>
                    <a:pt x="24" y="105"/>
                    <a:pt x="24" y="84"/>
                  </a:cubicBezTo>
                  <a:cubicBezTo>
                    <a:pt x="10" y="79"/>
                    <a:pt x="0" y="65"/>
                    <a:pt x="0" y="56"/>
                  </a:cubicBezTo>
                  <a:cubicBezTo>
                    <a:pt x="0" y="56"/>
                    <a:pt x="0" y="56"/>
                    <a:pt x="0" y="16"/>
                  </a:cubicBezTo>
                  <a:cubicBezTo>
                    <a:pt x="0" y="16"/>
                    <a:pt x="0" y="16"/>
                    <a:pt x="14" y="16"/>
                  </a:cubicBezTo>
                  <a:cubicBezTo>
                    <a:pt x="14" y="16"/>
                    <a:pt x="14" y="16"/>
                    <a:pt x="14" y="0"/>
                  </a:cubicBezTo>
                  <a:lnTo>
                    <a:pt x="20" y="0"/>
                  </a:lnTo>
                  <a:close/>
                </a:path>
              </a:pathLst>
            </a:custGeom>
            <a:solidFill>
              <a:srgbClr val="333333"/>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sp>
        <p:nvSpPr>
          <p:cNvPr id="1281" name="Rectangle 1280"/>
          <p:cNvSpPr/>
          <p:nvPr/>
        </p:nvSpPr>
        <p:spPr bwMode="auto">
          <a:xfrm>
            <a:off x="2687674" y="-1360046"/>
            <a:ext cx="770623" cy="824914"/>
          </a:xfrm>
          <a:prstGeom prst="rect">
            <a:avLst/>
          </a:prstGeom>
          <a:solidFill>
            <a:srgbClr val="5C2D9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174" name="Title 1"/>
          <p:cNvSpPr>
            <a:spLocks noGrp="1"/>
          </p:cNvSpPr>
          <p:nvPr>
            <p:ph type="title"/>
          </p:nvPr>
        </p:nvSpPr>
        <p:spPr>
          <a:xfrm>
            <a:off x="275481" y="295274"/>
            <a:ext cx="11887878" cy="917575"/>
          </a:xfrm>
        </p:spPr>
        <p:txBody>
          <a:bodyPr/>
          <a:lstStyle/>
          <a:p>
            <a:r>
              <a:rPr lang="en-US" dirty="0" smtClean="0"/>
              <a:t>Developer vision</a:t>
            </a:r>
            <a:endParaRPr lang="en-US" dirty="0"/>
          </a:p>
        </p:txBody>
      </p:sp>
    </p:spTree>
    <p:extLst>
      <p:ext uri="{BB962C8B-B14F-4D97-AF65-F5344CB8AC3E}">
        <p14:creationId xmlns:p14="http://schemas.microsoft.com/office/powerpoint/2010/main" val="34555013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100000" fill="hold" grpId="0" nodeType="clickEffect">
                                  <p:stCondLst>
                                    <p:cond delay="0"/>
                                  </p:stCondLst>
                                  <p:childTnLst>
                                    <p:set>
                                      <p:cBhvr>
                                        <p:cTn id="6" dur="1" fill="hold">
                                          <p:stCondLst>
                                            <p:cond delay="0"/>
                                          </p:stCondLst>
                                        </p:cTn>
                                        <p:tgtEl>
                                          <p:spTgt spid="1277"/>
                                        </p:tgtEl>
                                        <p:attrNameLst>
                                          <p:attrName>style.visibility</p:attrName>
                                        </p:attrNameLst>
                                      </p:cBhvr>
                                      <p:to>
                                        <p:strVal val="visible"/>
                                      </p:to>
                                    </p:set>
                                    <p:anim calcmode="lin" valueType="num">
                                      <p:cBhvr additive="base">
                                        <p:cTn id="7" dur="640" fill="hold"/>
                                        <p:tgtEl>
                                          <p:spTgt spid="1277"/>
                                        </p:tgtEl>
                                        <p:attrNameLst>
                                          <p:attrName>ppt_x</p:attrName>
                                        </p:attrNameLst>
                                      </p:cBhvr>
                                      <p:tavLst>
                                        <p:tav tm="0">
                                          <p:val>
                                            <p:strVal val="0-#ppt_w/2"/>
                                          </p:val>
                                        </p:tav>
                                        <p:tav tm="100000">
                                          <p:val>
                                            <p:strVal val="#ppt_x"/>
                                          </p:val>
                                        </p:tav>
                                      </p:tavLst>
                                    </p:anim>
                                    <p:anim calcmode="lin" valueType="num">
                                      <p:cBhvr additive="base">
                                        <p:cTn id="8" dur="640" fill="hold"/>
                                        <p:tgtEl>
                                          <p:spTgt spid="1277"/>
                                        </p:tgtEl>
                                        <p:attrNameLst>
                                          <p:attrName>ppt_y</p:attrName>
                                        </p:attrNameLst>
                                      </p:cBhvr>
                                      <p:tavLst>
                                        <p:tav tm="0">
                                          <p:val>
                                            <p:strVal val="#ppt_y"/>
                                          </p:val>
                                        </p:tav>
                                        <p:tav tm="100000">
                                          <p:val>
                                            <p:strVal val="#ppt_y"/>
                                          </p:val>
                                        </p:tav>
                                      </p:tavLst>
                                    </p:anim>
                                  </p:childTnLst>
                                </p:cTn>
                              </p:par>
                            </p:childTnLst>
                          </p:cTn>
                        </p:par>
                        <p:par>
                          <p:cTn id="9" fill="hold">
                            <p:stCondLst>
                              <p:cond delay="640"/>
                            </p:stCondLst>
                            <p:childTnLst>
                              <p:par>
                                <p:cTn id="10" presetID="2" presetClass="entr" presetSubtype="2" decel="100000" fill="hold" grpId="0" nodeType="afterEffect">
                                  <p:stCondLst>
                                    <p:cond delay="0"/>
                                  </p:stCondLst>
                                  <p:childTnLst>
                                    <p:set>
                                      <p:cBhvr>
                                        <p:cTn id="11" dur="1" fill="hold">
                                          <p:stCondLst>
                                            <p:cond delay="0"/>
                                          </p:stCondLst>
                                        </p:cTn>
                                        <p:tgtEl>
                                          <p:spTgt spid="1210"/>
                                        </p:tgtEl>
                                        <p:attrNameLst>
                                          <p:attrName>style.visibility</p:attrName>
                                        </p:attrNameLst>
                                      </p:cBhvr>
                                      <p:to>
                                        <p:strVal val="visible"/>
                                      </p:to>
                                    </p:set>
                                    <p:anim calcmode="lin" valueType="num">
                                      <p:cBhvr additive="base">
                                        <p:cTn id="12" dur="640" fill="hold"/>
                                        <p:tgtEl>
                                          <p:spTgt spid="1210"/>
                                        </p:tgtEl>
                                        <p:attrNameLst>
                                          <p:attrName>ppt_x</p:attrName>
                                        </p:attrNameLst>
                                      </p:cBhvr>
                                      <p:tavLst>
                                        <p:tav tm="0">
                                          <p:val>
                                            <p:strVal val="1+#ppt_w/2"/>
                                          </p:val>
                                        </p:tav>
                                        <p:tav tm="100000">
                                          <p:val>
                                            <p:strVal val="#ppt_x"/>
                                          </p:val>
                                        </p:tav>
                                      </p:tavLst>
                                    </p:anim>
                                    <p:anim calcmode="lin" valueType="num">
                                      <p:cBhvr additive="base">
                                        <p:cTn id="13" dur="640" fill="hold"/>
                                        <p:tgtEl>
                                          <p:spTgt spid="121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10"/>
                                        </p:tgtEl>
                                        <p:attrNameLst>
                                          <p:attrName>style.visibility</p:attrName>
                                        </p:attrNameLst>
                                      </p:cBhvr>
                                      <p:to>
                                        <p:strVal val="visible"/>
                                      </p:to>
                                    </p:set>
                                    <p:animEffect transition="in" filter="fade">
                                      <p:cBhvr>
                                        <p:cTn id="18" dur="500"/>
                                        <p:tgtEl>
                                          <p:spTgt spid="610"/>
                                        </p:tgtEl>
                                      </p:cBhvr>
                                    </p:animEffect>
                                    <p:anim calcmode="lin" valueType="num">
                                      <p:cBhvr>
                                        <p:cTn id="19" dur="500" fill="hold"/>
                                        <p:tgtEl>
                                          <p:spTgt spid="610"/>
                                        </p:tgtEl>
                                        <p:attrNameLst>
                                          <p:attrName>ppt_x</p:attrName>
                                        </p:attrNameLst>
                                      </p:cBhvr>
                                      <p:tavLst>
                                        <p:tav tm="0">
                                          <p:val>
                                            <p:strVal val="#ppt_x"/>
                                          </p:val>
                                        </p:tav>
                                        <p:tav tm="100000">
                                          <p:val>
                                            <p:strVal val="#ppt_x"/>
                                          </p:val>
                                        </p:tav>
                                      </p:tavLst>
                                    </p:anim>
                                    <p:anim calcmode="lin" valueType="num">
                                      <p:cBhvr>
                                        <p:cTn id="20" dur="500" fill="hold"/>
                                        <p:tgtEl>
                                          <p:spTgt spid="610"/>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42" presetClass="entr" presetSubtype="0" fill="hold" grpId="0" nodeType="afterEffect">
                                  <p:stCondLst>
                                    <p:cond delay="0"/>
                                  </p:stCondLst>
                                  <p:childTnLst>
                                    <p:set>
                                      <p:cBhvr>
                                        <p:cTn id="23" dur="1" fill="hold">
                                          <p:stCondLst>
                                            <p:cond delay="0"/>
                                          </p:stCondLst>
                                        </p:cTn>
                                        <p:tgtEl>
                                          <p:spTgt spid="574"/>
                                        </p:tgtEl>
                                        <p:attrNameLst>
                                          <p:attrName>style.visibility</p:attrName>
                                        </p:attrNameLst>
                                      </p:cBhvr>
                                      <p:to>
                                        <p:strVal val="visible"/>
                                      </p:to>
                                    </p:set>
                                    <p:animEffect transition="in" filter="fade">
                                      <p:cBhvr>
                                        <p:cTn id="24" dur="500"/>
                                        <p:tgtEl>
                                          <p:spTgt spid="574"/>
                                        </p:tgtEl>
                                      </p:cBhvr>
                                    </p:animEffect>
                                    <p:anim calcmode="lin" valueType="num">
                                      <p:cBhvr>
                                        <p:cTn id="25" dur="500" fill="hold"/>
                                        <p:tgtEl>
                                          <p:spTgt spid="574"/>
                                        </p:tgtEl>
                                        <p:attrNameLst>
                                          <p:attrName>ppt_x</p:attrName>
                                        </p:attrNameLst>
                                      </p:cBhvr>
                                      <p:tavLst>
                                        <p:tav tm="0">
                                          <p:val>
                                            <p:strVal val="#ppt_x"/>
                                          </p:val>
                                        </p:tav>
                                        <p:tav tm="100000">
                                          <p:val>
                                            <p:strVal val="#ppt_x"/>
                                          </p:val>
                                        </p:tav>
                                      </p:tavLst>
                                    </p:anim>
                                    <p:anim calcmode="lin" valueType="num">
                                      <p:cBhvr>
                                        <p:cTn id="26" dur="500" fill="hold"/>
                                        <p:tgtEl>
                                          <p:spTgt spid="574"/>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42" presetClass="entr" presetSubtype="0" fill="hold" grpId="0" nodeType="afterEffect">
                                  <p:stCondLst>
                                    <p:cond delay="0"/>
                                  </p:stCondLst>
                                  <p:childTnLst>
                                    <p:set>
                                      <p:cBhvr>
                                        <p:cTn id="29" dur="1" fill="hold">
                                          <p:stCondLst>
                                            <p:cond delay="0"/>
                                          </p:stCondLst>
                                        </p:cTn>
                                        <p:tgtEl>
                                          <p:spTgt spid="575"/>
                                        </p:tgtEl>
                                        <p:attrNameLst>
                                          <p:attrName>style.visibility</p:attrName>
                                        </p:attrNameLst>
                                      </p:cBhvr>
                                      <p:to>
                                        <p:strVal val="visible"/>
                                      </p:to>
                                    </p:set>
                                    <p:animEffect transition="in" filter="fade">
                                      <p:cBhvr>
                                        <p:cTn id="30" dur="500"/>
                                        <p:tgtEl>
                                          <p:spTgt spid="575"/>
                                        </p:tgtEl>
                                      </p:cBhvr>
                                    </p:animEffect>
                                    <p:anim calcmode="lin" valueType="num">
                                      <p:cBhvr>
                                        <p:cTn id="31" dur="500" fill="hold"/>
                                        <p:tgtEl>
                                          <p:spTgt spid="575"/>
                                        </p:tgtEl>
                                        <p:attrNameLst>
                                          <p:attrName>ppt_x</p:attrName>
                                        </p:attrNameLst>
                                      </p:cBhvr>
                                      <p:tavLst>
                                        <p:tav tm="0">
                                          <p:val>
                                            <p:strVal val="#ppt_x"/>
                                          </p:val>
                                        </p:tav>
                                        <p:tav tm="100000">
                                          <p:val>
                                            <p:strVal val="#ppt_x"/>
                                          </p:val>
                                        </p:tav>
                                      </p:tavLst>
                                    </p:anim>
                                    <p:anim calcmode="lin" valueType="num">
                                      <p:cBhvr>
                                        <p:cTn id="32" dur="500" fill="hold"/>
                                        <p:tgtEl>
                                          <p:spTgt spid="575"/>
                                        </p:tgtEl>
                                        <p:attrNameLst>
                                          <p:attrName>ppt_y</p:attrName>
                                        </p:attrNameLst>
                                      </p:cBhvr>
                                      <p:tavLst>
                                        <p:tav tm="0">
                                          <p:val>
                                            <p:strVal val="#ppt_y+.1"/>
                                          </p:val>
                                        </p:tav>
                                        <p:tav tm="100000">
                                          <p:val>
                                            <p:strVal val="#ppt_y"/>
                                          </p:val>
                                        </p:tav>
                                      </p:tavLst>
                                    </p:anim>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559"/>
                                        </p:tgtEl>
                                        <p:attrNameLst>
                                          <p:attrName>style.visibility</p:attrName>
                                        </p:attrNameLst>
                                      </p:cBhvr>
                                      <p:to>
                                        <p:strVal val="visible"/>
                                      </p:to>
                                    </p:set>
                                    <p:animEffect transition="in" filter="fade">
                                      <p:cBhvr>
                                        <p:cTn id="36" dur="500"/>
                                        <p:tgtEl>
                                          <p:spTgt spid="559"/>
                                        </p:tgtEl>
                                      </p:cBhvr>
                                    </p:animEffect>
                                    <p:anim calcmode="lin" valueType="num">
                                      <p:cBhvr>
                                        <p:cTn id="37" dur="500" fill="hold"/>
                                        <p:tgtEl>
                                          <p:spTgt spid="559"/>
                                        </p:tgtEl>
                                        <p:attrNameLst>
                                          <p:attrName>ppt_x</p:attrName>
                                        </p:attrNameLst>
                                      </p:cBhvr>
                                      <p:tavLst>
                                        <p:tav tm="0">
                                          <p:val>
                                            <p:strVal val="#ppt_x"/>
                                          </p:val>
                                        </p:tav>
                                        <p:tav tm="100000">
                                          <p:val>
                                            <p:strVal val="#ppt_x"/>
                                          </p:val>
                                        </p:tav>
                                      </p:tavLst>
                                    </p:anim>
                                    <p:anim calcmode="lin" valueType="num">
                                      <p:cBhvr>
                                        <p:cTn id="38" dur="500" fill="hold"/>
                                        <p:tgtEl>
                                          <p:spTgt spid="559"/>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42" presetClass="entr" presetSubtype="0" fill="hold" grpId="0" nodeType="afterEffect">
                                  <p:stCondLst>
                                    <p:cond delay="0"/>
                                  </p:stCondLst>
                                  <p:childTnLst>
                                    <p:set>
                                      <p:cBhvr>
                                        <p:cTn id="41" dur="1" fill="hold">
                                          <p:stCondLst>
                                            <p:cond delay="0"/>
                                          </p:stCondLst>
                                        </p:cTn>
                                        <p:tgtEl>
                                          <p:spTgt spid="537"/>
                                        </p:tgtEl>
                                        <p:attrNameLst>
                                          <p:attrName>style.visibility</p:attrName>
                                        </p:attrNameLst>
                                      </p:cBhvr>
                                      <p:to>
                                        <p:strVal val="visible"/>
                                      </p:to>
                                    </p:set>
                                    <p:animEffect transition="in" filter="fade">
                                      <p:cBhvr>
                                        <p:cTn id="42" dur="500"/>
                                        <p:tgtEl>
                                          <p:spTgt spid="537"/>
                                        </p:tgtEl>
                                      </p:cBhvr>
                                    </p:animEffect>
                                    <p:anim calcmode="lin" valueType="num">
                                      <p:cBhvr>
                                        <p:cTn id="43" dur="500" fill="hold"/>
                                        <p:tgtEl>
                                          <p:spTgt spid="537"/>
                                        </p:tgtEl>
                                        <p:attrNameLst>
                                          <p:attrName>ppt_x</p:attrName>
                                        </p:attrNameLst>
                                      </p:cBhvr>
                                      <p:tavLst>
                                        <p:tav tm="0">
                                          <p:val>
                                            <p:strVal val="#ppt_x"/>
                                          </p:val>
                                        </p:tav>
                                        <p:tav tm="100000">
                                          <p:val>
                                            <p:strVal val="#ppt_x"/>
                                          </p:val>
                                        </p:tav>
                                      </p:tavLst>
                                    </p:anim>
                                    <p:anim calcmode="lin" valueType="num">
                                      <p:cBhvr>
                                        <p:cTn id="44" dur="500" fill="hold"/>
                                        <p:tgtEl>
                                          <p:spTgt spid="537"/>
                                        </p:tgtEl>
                                        <p:attrNameLst>
                                          <p:attrName>ppt_y</p:attrName>
                                        </p:attrNameLst>
                                      </p:cBhvr>
                                      <p:tavLst>
                                        <p:tav tm="0">
                                          <p:val>
                                            <p:strVal val="#ppt_y+.1"/>
                                          </p:val>
                                        </p:tav>
                                        <p:tav tm="100000">
                                          <p:val>
                                            <p:strVal val="#ppt_y"/>
                                          </p:val>
                                        </p:tav>
                                      </p:tavLst>
                                    </p:anim>
                                  </p:childTnLst>
                                </p:cTn>
                              </p:par>
                            </p:childTnLst>
                          </p:cTn>
                        </p:par>
                        <p:par>
                          <p:cTn id="45" fill="hold">
                            <p:stCondLst>
                              <p:cond delay="2500"/>
                            </p:stCondLst>
                            <p:childTnLst>
                              <p:par>
                                <p:cTn id="46" presetID="42" presetClass="entr" presetSubtype="0" fill="hold" grpId="0" nodeType="afterEffect">
                                  <p:stCondLst>
                                    <p:cond delay="0"/>
                                  </p:stCondLst>
                                  <p:childTnLst>
                                    <p:set>
                                      <p:cBhvr>
                                        <p:cTn id="47" dur="1" fill="hold">
                                          <p:stCondLst>
                                            <p:cond delay="0"/>
                                          </p:stCondLst>
                                        </p:cTn>
                                        <p:tgtEl>
                                          <p:spTgt spid="515"/>
                                        </p:tgtEl>
                                        <p:attrNameLst>
                                          <p:attrName>style.visibility</p:attrName>
                                        </p:attrNameLst>
                                      </p:cBhvr>
                                      <p:to>
                                        <p:strVal val="visible"/>
                                      </p:to>
                                    </p:set>
                                    <p:animEffect transition="in" filter="fade">
                                      <p:cBhvr>
                                        <p:cTn id="48" dur="500"/>
                                        <p:tgtEl>
                                          <p:spTgt spid="515"/>
                                        </p:tgtEl>
                                      </p:cBhvr>
                                    </p:animEffect>
                                    <p:anim calcmode="lin" valueType="num">
                                      <p:cBhvr>
                                        <p:cTn id="49" dur="500" fill="hold"/>
                                        <p:tgtEl>
                                          <p:spTgt spid="515"/>
                                        </p:tgtEl>
                                        <p:attrNameLst>
                                          <p:attrName>ppt_x</p:attrName>
                                        </p:attrNameLst>
                                      </p:cBhvr>
                                      <p:tavLst>
                                        <p:tav tm="0">
                                          <p:val>
                                            <p:strVal val="#ppt_x"/>
                                          </p:val>
                                        </p:tav>
                                        <p:tav tm="100000">
                                          <p:val>
                                            <p:strVal val="#ppt_x"/>
                                          </p:val>
                                        </p:tav>
                                      </p:tavLst>
                                    </p:anim>
                                    <p:anim calcmode="lin" valueType="num">
                                      <p:cBhvr>
                                        <p:cTn id="50" dur="500" fill="hold"/>
                                        <p:tgtEl>
                                          <p:spTgt spid="515"/>
                                        </p:tgtEl>
                                        <p:attrNameLst>
                                          <p:attrName>ppt_y</p:attrName>
                                        </p:attrNameLst>
                                      </p:cBhvr>
                                      <p:tavLst>
                                        <p:tav tm="0">
                                          <p:val>
                                            <p:strVal val="#ppt_y+.1"/>
                                          </p:val>
                                        </p:tav>
                                        <p:tav tm="100000">
                                          <p:val>
                                            <p:strVal val="#ppt_y"/>
                                          </p:val>
                                        </p:tav>
                                      </p:tavLst>
                                    </p:anim>
                                  </p:childTnLst>
                                </p:cTn>
                              </p:par>
                            </p:childTnLst>
                          </p:cTn>
                        </p:par>
                        <p:par>
                          <p:cTn id="51" fill="hold">
                            <p:stCondLst>
                              <p:cond delay="3000"/>
                            </p:stCondLst>
                            <p:childTnLst>
                              <p:par>
                                <p:cTn id="52" presetID="42" presetClass="entr" presetSubtype="0" fill="hold" grpId="0" nodeType="afterEffect">
                                  <p:stCondLst>
                                    <p:cond delay="0"/>
                                  </p:stCondLst>
                                  <p:childTnLst>
                                    <p:set>
                                      <p:cBhvr>
                                        <p:cTn id="53" dur="1" fill="hold">
                                          <p:stCondLst>
                                            <p:cond delay="0"/>
                                          </p:stCondLst>
                                        </p:cTn>
                                        <p:tgtEl>
                                          <p:spTgt spid="497"/>
                                        </p:tgtEl>
                                        <p:attrNameLst>
                                          <p:attrName>style.visibility</p:attrName>
                                        </p:attrNameLst>
                                      </p:cBhvr>
                                      <p:to>
                                        <p:strVal val="visible"/>
                                      </p:to>
                                    </p:set>
                                    <p:animEffect transition="in" filter="fade">
                                      <p:cBhvr>
                                        <p:cTn id="54" dur="500"/>
                                        <p:tgtEl>
                                          <p:spTgt spid="497"/>
                                        </p:tgtEl>
                                      </p:cBhvr>
                                    </p:animEffect>
                                    <p:anim calcmode="lin" valueType="num">
                                      <p:cBhvr>
                                        <p:cTn id="55" dur="500" fill="hold"/>
                                        <p:tgtEl>
                                          <p:spTgt spid="497"/>
                                        </p:tgtEl>
                                        <p:attrNameLst>
                                          <p:attrName>ppt_x</p:attrName>
                                        </p:attrNameLst>
                                      </p:cBhvr>
                                      <p:tavLst>
                                        <p:tav tm="0">
                                          <p:val>
                                            <p:strVal val="#ppt_x"/>
                                          </p:val>
                                        </p:tav>
                                        <p:tav tm="100000">
                                          <p:val>
                                            <p:strVal val="#ppt_x"/>
                                          </p:val>
                                        </p:tav>
                                      </p:tavLst>
                                    </p:anim>
                                    <p:anim calcmode="lin" valueType="num">
                                      <p:cBhvr>
                                        <p:cTn id="56" dur="500" fill="hold"/>
                                        <p:tgtEl>
                                          <p:spTgt spid="49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671"/>
                                        </p:tgtEl>
                                        <p:attrNameLst>
                                          <p:attrName>style.visibility</p:attrName>
                                        </p:attrNameLst>
                                      </p:cBhvr>
                                      <p:to>
                                        <p:strVal val="visible"/>
                                      </p:to>
                                    </p:set>
                                    <p:animEffect transition="in" filter="wipe(down)">
                                      <p:cBhvr>
                                        <p:cTn id="61" dur="1000"/>
                                        <p:tgtEl>
                                          <p:spTgt spid="671"/>
                                        </p:tgtEl>
                                      </p:cBhvr>
                                    </p:animEffect>
                                  </p:childTnLst>
                                </p:cTn>
                              </p:par>
                            </p:childTnLst>
                          </p:cTn>
                        </p:par>
                        <p:par>
                          <p:cTn id="62" fill="hold">
                            <p:stCondLst>
                              <p:cond delay="1000"/>
                            </p:stCondLst>
                            <p:childTnLst>
                              <p:par>
                                <p:cTn id="63" presetID="19" presetClass="emph" presetSubtype="0" fill="hold" grpId="0" nodeType="afterEffect">
                                  <p:stCondLst>
                                    <p:cond delay="0"/>
                                  </p:stCondLst>
                                  <p:childTnLst>
                                    <p:animClr clrSpc="rgb" dir="cw">
                                      <p:cBhvr override="childStyle">
                                        <p:cTn id="64" dur="500" fill="hold"/>
                                        <p:tgtEl>
                                          <p:spTgt spid="24"/>
                                        </p:tgtEl>
                                        <p:attrNameLst>
                                          <p:attrName>style.color</p:attrName>
                                        </p:attrNameLst>
                                      </p:cBhvr>
                                      <p:to>
                                        <a:srgbClr val="0078D7"/>
                                      </p:to>
                                    </p:animClr>
                                    <p:animClr clrSpc="rgb" dir="cw">
                                      <p:cBhvr>
                                        <p:cTn id="65" dur="500" fill="hold"/>
                                        <p:tgtEl>
                                          <p:spTgt spid="24"/>
                                        </p:tgtEl>
                                        <p:attrNameLst>
                                          <p:attrName>fillcolor</p:attrName>
                                        </p:attrNameLst>
                                      </p:cBhvr>
                                      <p:to>
                                        <a:srgbClr val="0078D7"/>
                                      </p:to>
                                    </p:animClr>
                                    <p:set>
                                      <p:cBhvr>
                                        <p:cTn id="66" dur="500" fill="hold"/>
                                        <p:tgtEl>
                                          <p:spTgt spid="24"/>
                                        </p:tgtEl>
                                        <p:attrNameLst>
                                          <p:attrName>fill.type</p:attrName>
                                        </p:attrNameLst>
                                      </p:cBhvr>
                                      <p:to>
                                        <p:strVal val="solid"/>
                                      </p:to>
                                    </p:set>
                                    <p:set>
                                      <p:cBhvr>
                                        <p:cTn id="67" dur="500" fill="hold"/>
                                        <p:tgtEl>
                                          <p:spTgt spid="24"/>
                                        </p:tgtEl>
                                        <p:attrNameLst>
                                          <p:attrName>fill.on</p:attrName>
                                        </p:attrNameLst>
                                      </p:cBhvr>
                                      <p:to>
                                        <p:strVal val="true"/>
                                      </p:to>
                                    </p:set>
                                  </p:childTnLst>
                                </p:cTn>
                              </p:par>
                            </p:childTnLst>
                          </p:cTn>
                        </p:par>
                        <p:par>
                          <p:cTn id="68" fill="hold">
                            <p:stCondLst>
                              <p:cond delay="1500"/>
                            </p:stCondLst>
                            <p:childTnLst>
                              <p:par>
                                <p:cTn id="69" presetID="22" presetClass="entr" presetSubtype="4" fill="hold" nodeType="afterEffect">
                                  <p:stCondLst>
                                    <p:cond delay="0"/>
                                  </p:stCondLst>
                                  <p:childTnLst>
                                    <p:set>
                                      <p:cBhvr>
                                        <p:cTn id="70" dur="1" fill="hold">
                                          <p:stCondLst>
                                            <p:cond delay="0"/>
                                          </p:stCondLst>
                                        </p:cTn>
                                        <p:tgtEl>
                                          <p:spTgt spid="668"/>
                                        </p:tgtEl>
                                        <p:attrNameLst>
                                          <p:attrName>style.visibility</p:attrName>
                                        </p:attrNameLst>
                                      </p:cBhvr>
                                      <p:to>
                                        <p:strVal val="visible"/>
                                      </p:to>
                                    </p:set>
                                    <p:animEffect transition="in" filter="wipe(down)">
                                      <p:cBhvr>
                                        <p:cTn id="71" dur="600"/>
                                        <p:tgtEl>
                                          <p:spTgt spid="668"/>
                                        </p:tgtEl>
                                      </p:cBhvr>
                                    </p:animEffect>
                                  </p:childTnLst>
                                </p:cTn>
                              </p:par>
                            </p:childTnLst>
                          </p:cTn>
                        </p:par>
                        <p:par>
                          <p:cTn id="72" fill="hold">
                            <p:stCondLst>
                              <p:cond delay="2100"/>
                            </p:stCondLst>
                            <p:childTnLst>
                              <p:par>
                                <p:cTn id="73" presetID="19" presetClass="emph" presetSubtype="0" fill="hold" grpId="0" nodeType="afterEffect">
                                  <p:stCondLst>
                                    <p:cond delay="0"/>
                                  </p:stCondLst>
                                  <p:childTnLst>
                                    <p:animClr clrSpc="rgb" dir="cw">
                                      <p:cBhvr override="childStyle">
                                        <p:cTn id="74" dur="500" fill="hold"/>
                                        <p:tgtEl>
                                          <p:spTgt spid="333"/>
                                        </p:tgtEl>
                                        <p:attrNameLst>
                                          <p:attrName>style.color</p:attrName>
                                        </p:attrNameLst>
                                      </p:cBhvr>
                                      <p:to>
                                        <a:srgbClr val="FF8C00"/>
                                      </p:to>
                                    </p:animClr>
                                    <p:animClr clrSpc="rgb" dir="cw">
                                      <p:cBhvr>
                                        <p:cTn id="75" dur="500" fill="hold"/>
                                        <p:tgtEl>
                                          <p:spTgt spid="333"/>
                                        </p:tgtEl>
                                        <p:attrNameLst>
                                          <p:attrName>fillcolor</p:attrName>
                                        </p:attrNameLst>
                                      </p:cBhvr>
                                      <p:to>
                                        <a:srgbClr val="FF8C00"/>
                                      </p:to>
                                    </p:animClr>
                                    <p:set>
                                      <p:cBhvr>
                                        <p:cTn id="76" dur="500" fill="hold"/>
                                        <p:tgtEl>
                                          <p:spTgt spid="333"/>
                                        </p:tgtEl>
                                        <p:attrNameLst>
                                          <p:attrName>fill.type</p:attrName>
                                        </p:attrNameLst>
                                      </p:cBhvr>
                                      <p:to>
                                        <p:strVal val="solid"/>
                                      </p:to>
                                    </p:set>
                                    <p:set>
                                      <p:cBhvr>
                                        <p:cTn id="77" dur="500" fill="hold"/>
                                        <p:tgtEl>
                                          <p:spTgt spid="333"/>
                                        </p:tgtEl>
                                        <p:attrNameLst>
                                          <p:attrName>fill.on</p:attrName>
                                        </p:attrNameLst>
                                      </p:cBhvr>
                                      <p:to>
                                        <p:strVal val="true"/>
                                      </p:to>
                                    </p:set>
                                  </p:childTnLst>
                                </p:cTn>
                              </p:par>
                            </p:childTnLst>
                          </p:cTn>
                        </p:par>
                        <p:par>
                          <p:cTn id="78" fill="hold">
                            <p:stCondLst>
                              <p:cond delay="2600"/>
                            </p:stCondLst>
                            <p:childTnLst>
                              <p:par>
                                <p:cTn id="79" presetID="22" presetClass="entr" presetSubtype="4" fill="hold" nodeType="afterEffect">
                                  <p:stCondLst>
                                    <p:cond delay="0"/>
                                  </p:stCondLst>
                                  <p:childTnLst>
                                    <p:set>
                                      <p:cBhvr>
                                        <p:cTn id="80" dur="1" fill="hold">
                                          <p:stCondLst>
                                            <p:cond delay="0"/>
                                          </p:stCondLst>
                                        </p:cTn>
                                        <p:tgtEl>
                                          <p:spTgt spid="669"/>
                                        </p:tgtEl>
                                        <p:attrNameLst>
                                          <p:attrName>style.visibility</p:attrName>
                                        </p:attrNameLst>
                                      </p:cBhvr>
                                      <p:to>
                                        <p:strVal val="visible"/>
                                      </p:to>
                                    </p:set>
                                    <p:animEffect transition="in" filter="wipe(down)">
                                      <p:cBhvr>
                                        <p:cTn id="81" dur="600"/>
                                        <p:tgtEl>
                                          <p:spTgt spid="669"/>
                                        </p:tgtEl>
                                      </p:cBhvr>
                                    </p:animEffect>
                                  </p:childTnLst>
                                </p:cTn>
                              </p:par>
                            </p:childTnLst>
                          </p:cTn>
                        </p:par>
                        <p:par>
                          <p:cTn id="82" fill="hold">
                            <p:stCondLst>
                              <p:cond delay="3200"/>
                            </p:stCondLst>
                            <p:childTnLst>
                              <p:par>
                                <p:cTn id="83" presetID="19" presetClass="emph" presetSubtype="0" fill="hold" grpId="0" nodeType="afterEffect">
                                  <p:stCondLst>
                                    <p:cond delay="0"/>
                                  </p:stCondLst>
                                  <p:childTnLst>
                                    <p:animClr clrSpc="rgb" dir="cw">
                                      <p:cBhvr override="childStyle">
                                        <p:cTn id="84" dur="500" fill="hold"/>
                                        <p:tgtEl>
                                          <p:spTgt spid="337"/>
                                        </p:tgtEl>
                                        <p:attrNameLst>
                                          <p:attrName>style.color</p:attrName>
                                        </p:attrNameLst>
                                      </p:cBhvr>
                                      <p:to>
                                        <a:srgbClr val="5C2D91"/>
                                      </p:to>
                                    </p:animClr>
                                    <p:animClr clrSpc="rgb" dir="cw">
                                      <p:cBhvr>
                                        <p:cTn id="85" dur="500" fill="hold"/>
                                        <p:tgtEl>
                                          <p:spTgt spid="337"/>
                                        </p:tgtEl>
                                        <p:attrNameLst>
                                          <p:attrName>fillcolor</p:attrName>
                                        </p:attrNameLst>
                                      </p:cBhvr>
                                      <p:to>
                                        <a:srgbClr val="5C2D91"/>
                                      </p:to>
                                    </p:animClr>
                                    <p:set>
                                      <p:cBhvr>
                                        <p:cTn id="86" dur="500" fill="hold"/>
                                        <p:tgtEl>
                                          <p:spTgt spid="337"/>
                                        </p:tgtEl>
                                        <p:attrNameLst>
                                          <p:attrName>fill.type</p:attrName>
                                        </p:attrNameLst>
                                      </p:cBhvr>
                                      <p:to>
                                        <p:strVal val="solid"/>
                                      </p:to>
                                    </p:set>
                                    <p:set>
                                      <p:cBhvr>
                                        <p:cTn id="87" dur="500" fill="hold"/>
                                        <p:tgtEl>
                                          <p:spTgt spid="337"/>
                                        </p:tgtEl>
                                        <p:attrNameLst>
                                          <p:attrName>fill.on</p:attrName>
                                        </p:attrNameLst>
                                      </p:cBhvr>
                                      <p:to>
                                        <p:strVal val="true"/>
                                      </p:to>
                                    </p:set>
                                  </p:childTnLst>
                                </p:cTn>
                              </p:par>
                            </p:childTnLst>
                          </p:cTn>
                        </p:par>
                        <p:par>
                          <p:cTn id="88" fill="hold">
                            <p:stCondLst>
                              <p:cond delay="3700"/>
                            </p:stCondLst>
                            <p:childTnLst>
                              <p:par>
                                <p:cTn id="89" presetID="22" presetClass="entr" presetSubtype="4" fill="hold" nodeType="afterEffect">
                                  <p:stCondLst>
                                    <p:cond delay="0"/>
                                  </p:stCondLst>
                                  <p:childTnLst>
                                    <p:set>
                                      <p:cBhvr>
                                        <p:cTn id="90" dur="1" fill="hold">
                                          <p:stCondLst>
                                            <p:cond delay="0"/>
                                          </p:stCondLst>
                                        </p:cTn>
                                        <p:tgtEl>
                                          <p:spTgt spid="670"/>
                                        </p:tgtEl>
                                        <p:attrNameLst>
                                          <p:attrName>style.visibility</p:attrName>
                                        </p:attrNameLst>
                                      </p:cBhvr>
                                      <p:to>
                                        <p:strVal val="visible"/>
                                      </p:to>
                                    </p:set>
                                    <p:animEffect transition="in" filter="wipe(down)">
                                      <p:cBhvr>
                                        <p:cTn id="91" dur="1000"/>
                                        <p:tgtEl>
                                          <p:spTgt spid="670"/>
                                        </p:tgtEl>
                                      </p:cBhvr>
                                    </p:animEffect>
                                  </p:childTnLst>
                                </p:cTn>
                              </p:par>
                            </p:childTnLst>
                          </p:cTn>
                        </p:par>
                        <p:par>
                          <p:cTn id="92" fill="hold">
                            <p:stCondLst>
                              <p:cond delay="4700"/>
                            </p:stCondLst>
                            <p:childTnLst>
                              <p:par>
                                <p:cTn id="93" presetID="19" presetClass="emph" presetSubtype="0" fill="hold" grpId="0" nodeType="afterEffect">
                                  <p:stCondLst>
                                    <p:cond delay="0"/>
                                  </p:stCondLst>
                                  <p:childTnLst>
                                    <p:animClr clrSpc="rgb" dir="cw">
                                      <p:cBhvr override="childStyle">
                                        <p:cTn id="94" dur="500" fill="hold"/>
                                        <p:tgtEl>
                                          <p:spTgt spid="340"/>
                                        </p:tgtEl>
                                        <p:attrNameLst>
                                          <p:attrName>style.color</p:attrName>
                                        </p:attrNameLst>
                                      </p:cBhvr>
                                      <p:to>
                                        <a:srgbClr val="D83B01"/>
                                      </p:to>
                                    </p:animClr>
                                    <p:animClr clrSpc="rgb" dir="cw">
                                      <p:cBhvr>
                                        <p:cTn id="95" dur="500" fill="hold"/>
                                        <p:tgtEl>
                                          <p:spTgt spid="340"/>
                                        </p:tgtEl>
                                        <p:attrNameLst>
                                          <p:attrName>fillcolor</p:attrName>
                                        </p:attrNameLst>
                                      </p:cBhvr>
                                      <p:to>
                                        <a:srgbClr val="D83B01"/>
                                      </p:to>
                                    </p:animClr>
                                    <p:set>
                                      <p:cBhvr>
                                        <p:cTn id="96" dur="500" fill="hold"/>
                                        <p:tgtEl>
                                          <p:spTgt spid="340"/>
                                        </p:tgtEl>
                                        <p:attrNameLst>
                                          <p:attrName>fill.type</p:attrName>
                                        </p:attrNameLst>
                                      </p:cBhvr>
                                      <p:to>
                                        <p:strVal val="solid"/>
                                      </p:to>
                                    </p:set>
                                    <p:set>
                                      <p:cBhvr>
                                        <p:cTn id="97" dur="500" fill="hold"/>
                                        <p:tgtEl>
                                          <p:spTgt spid="340"/>
                                        </p:tgtEl>
                                        <p:attrNameLst>
                                          <p:attrName>fill.on</p:attrName>
                                        </p:attrNameLst>
                                      </p:cBhvr>
                                      <p:to>
                                        <p:strVal val="true"/>
                                      </p:to>
                                    </p:set>
                                  </p:childTnLst>
                                </p:cTn>
                              </p:par>
                            </p:childTnLst>
                          </p:cTn>
                        </p:par>
                        <p:par>
                          <p:cTn id="98" fill="hold">
                            <p:stCondLst>
                              <p:cond delay="5200"/>
                            </p:stCondLst>
                            <p:childTnLst>
                              <p:par>
                                <p:cTn id="99" presetID="24" presetClass="emph" presetSubtype="0" fill="hold" grpId="0" nodeType="afterEffect">
                                  <p:stCondLst>
                                    <p:cond delay="0"/>
                                  </p:stCondLst>
                                  <p:childTnLst>
                                    <p:animClr clrSpc="hsl" dir="cw">
                                      <p:cBhvr override="childStyle">
                                        <p:cTn id="100" dur="500" fill="hold"/>
                                        <p:tgtEl>
                                          <p:spTgt spid="29"/>
                                        </p:tgtEl>
                                        <p:attrNameLst>
                                          <p:attrName>style.color</p:attrName>
                                        </p:attrNameLst>
                                      </p:cBhvr>
                                      <p:by>
                                        <p:hsl h="0" s="-12549" l="-25098"/>
                                      </p:by>
                                    </p:animClr>
                                    <p:animClr clrSpc="hsl" dir="cw">
                                      <p:cBhvr>
                                        <p:cTn id="101" dur="500" fill="hold"/>
                                        <p:tgtEl>
                                          <p:spTgt spid="29"/>
                                        </p:tgtEl>
                                        <p:attrNameLst>
                                          <p:attrName>fillcolor</p:attrName>
                                        </p:attrNameLst>
                                      </p:cBhvr>
                                      <p:by>
                                        <p:hsl h="0" s="-12549" l="-25098"/>
                                      </p:by>
                                    </p:animClr>
                                    <p:animClr clrSpc="hsl" dir="cw">
                                      <p:cBhvr>
                                        <p:cTn id="102" dur="500" fill="hold"/>
                                        <p:tgtEl>
                                          <p:spTgt spid="29"/>
                                        </p:tgtEl>
                                        <p:attrNameLst>
                                          <p:attrName>stroke.color</p:attrName>
                                        </p:attrNameLst>
                                      </p:cBhvr>
                                      <p:by>
                                        <p:hsl h="0" s="-12549" l="-25098"/>
                                      </p:by>
                                    </p:animClr>
                                    <p:set>
                                      <p:cBhvr>
                                        <p:cTn id="103" dur="500" fill="hold"/>
                                        <p:tgtEl>
                                          <p:spTgt spid="2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210" grpId="0" animBg="1"/>
      <p:bldP spid="1277" grpId="0" animBg="1"/>
      <p:bldP spid="610" grpId="0" animBg="1"/>
      <p:bldP spid="574" grpId="0" animBg="1"/>
      <p:bldP spid="575" grpId="0" animBg="1"/>
      <p:bldP spid="559" grpId="0" animBg="1"/>
      <p:bldP spid="537" grpId="0" animBg="1"/>
      <p:bldP spid="515" grpId="0" animBg="1"/>
      <p:bldP spid="497" grpId="0" animBg="1"/>
      <p:bldP spid="24" grpId="0" animBg="1"/>
      <p:bldP spid="333" grpId="0" animBg="1"/>
      <p:bldP spid="337" grpId="0" animBg="1"/>
      <p:bldP spid="34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996240"/>
          </a:xfrm>
        </p:spPr>
        <p:txBody>
          <a:bodyPr/>
          <a:lstStyle/>
          <a:p>
            <a:r>
              <a:rPr lang="en-US" dirty="0" smtClean="0"/>
              <a:t>Build great app experiences by connecting to where the content is – and it’s in the cloud. We’re doing everything to make OneDrive and Office 365 be that place.</a:t>
            </a:r>
          </a:p>
          <a:p>
            <a:r>
              <a:rPr lang="en-US" dirty="0" smtClean="0"/>
              <a:t>Connecting to OneDrive is easy and super fast.</a:t>
            </a:r>
          </a:p>
          <a:p>
            <a:r>
              <a:rPr lang="en-US" dirty="0" smtClean="0"/>
              <a:t>We’re on a journey to keep making this better, come along with us and provide feedback!</a:t>
            </a:r>
          </a:p>
          <a:p>
            <a:endParaRPr lang="en-US" dirty="0"/>
          </a:p>
        </p:txBody>
      </p:sp>
      <p:sp>
        <p:nvSpPr>
          <p:cNvPr id="3" name="Title 2"/>
          <p:cNvSpPr>
            <a:spLocks noGrp="1"/>
          </p:cNvSpPr>
          <p:nvPr>
            <p:ph type="title"/>
          </p:nvPr>
        </p:nvSpPr>
        <p:spPr/>
        <p:txBody>
          <a:bodyPr/>
          <a:lstStyle/>
          <a:p>
            <a:r>
              <a:rPr lang="en-US" dirty="0" smtClean="0"/>
              <a:t>Takeaway</a:t>
            </a:r>
            <a:endParaRPr lang="en-US" dirty="0"/>
          </a:p>
        </p:txBody>
      </p:sp>
    </p:spTree>
    <p:extLst>
      <p:ext uri="{BB962C8B-B14F-4D97-AF65-F5344CB8AC3E}">
        <p14:creationId xmlns:p14="http://schemas.microsoft.com/office/powerpoint/2010/main" val="892977238"/>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2646878"/>
          </a:xfrm>
        </p:spPr>
        <p:txBody>
          <a:bodyPr/>
          <a:lstStyle/>
          <a:p>
            <a:r>
              <a:rPr lang="en-US" dirty="0" smtClean="0"/>
              <a:t>Now: OneDrive API for OneDrive for Business (preview)</a:t>
            </a:r>
          </a:p>
          <a:p>
            <a:r>
              <a:rPr lang="en-US" dirty="0" smtClean="0"/>
              <a:t>Soon: </a:t>
            </a:r>
            <a:r>
              <a:rPr lang="en-US" dirty="0" err="1" smtClean="0"/>
              <a:t>Webhooks</a:t>
            </a:r>
            <a:r>
              <a:rPr lang="en-US" dirty="0" smtClean="0"/>
              <a:t> for OneDrive</a:t>
            </a:r>
          </a:p>
          <a:p>
            <a:r>
              <a:rPr lang="en-US" dirty="0" smtClean="0"/>
              <a:t>Later: </a:t>
            </a:r>
            <a:r>
              <a:rPr lang="en-US" dirty="0" err="1" smtClean="0"/>
              <a:t>Webhooks</a:t>
            </a:r>
            <a:r>
              <a:rPr lang="en-US" dirty="0" smtClean="0"/>
              <a:t> for OneDrive for Business</a:t>
            </a:r>
            <a:endParaRPr lang="en-US" dirty="0"/>
          </a:p>
        </p:txBody>
      </p:sp>
      <p:sp>
        <p:nvSpPr>
          <p:cNvPr id="3" name="Title 2"/>
          <p:cNvSpPr>
            <a:spLocks noGrp="1"/>
          </p:cNvSpPr>
          <p:nvPr>
            <p:ph type="title"/>
          </p:nvPr>
        </p:nvSpPr>
        <p:spPr/>
        <p:txBody>
          <a:bodyPr/>
          <a:lstStyle/>
          <a:p>
            <a:r>
              <a:rPr lang="en-US" dirty="0" smtClean="0"/>
              <a:t>Takeaway</a:t>
            </a:r>
            <a:endParaRPr lang="en-US" dirty="0"/>
          </a:p>
        </p:txBody>
      </p:sp>
    </p:spTree>
    <p:extLst>
      <p:ext uri="{BB962C8B-B14F-4D97-AF65-F5344CB8AC3E}">
        <p14:creationId xmlns:p14="http://schemas.microsoft.com/office/powerpoint/2010/main" val="439493451"/>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6340197"/>
          </a:xfrm>
        </p:spPr>
        <p:txBody>
          <a:bodyPr/>
          <a:lstStyle/>
          <a:p>
            <a:r>
              <a:rPr lang="en-US" dirty="0" smtClean="0"/>
              <a:t>OneDrive powers cloud experiences from Microsoft, use it to power yours as well.</a:t>
            </a:r>
          </a:p>
          <a:p>
            <a:r>
              <a:rPr lang="en-US" dirty="0" smtClean="0"/>
              <a:t>Starting building great cloud apps with OneDrive API today.</a:t>
            </a:r>
          </a:p>
          <a:p>
            <a:endParaRPr lang="en-US" dirty="0"/>
          </a:p>
          <a:p>
            <a:r>
              <a:rPr lang="en-US" dirty="0"/>
              <a:t>Find more information at </a:t>
            </a:r>
            <a:r>
              <a:rPr lang="en-US" dirty="0">
                <a:hlinkClick r:id="rId3"/>
              </a:rPr>
              <a:t>dev.onedrive.com</a:t>
            </a:r>
            <a:r>
              <a:rPr lang="en-US" dirty="0" smtClean="0"/>
              <a:t>.</a:t>
            </a:r>
          </a:p>
          <a:p>
            <a:r>
              <a:rPr lang="en-US" dirty="0" smtClean="0"/>
              <a:t>We love feedback - we monitor </a:t>
            </a:r>
            <a:r>
              <a:rPr lang="en-US" dirty="0" smtClean="0">
                <a:hlinkClick r:id="rId4"/>
              </a:rPr>
              <a:t>Stack Overflow</a:t>
            </a:r>
            <a:r>
              <a:rPr lang="en-US" dirty="0" smtClean="0"/>
              <a:t>, </a:t>
            </a:r>
            <a:r>
              <a:rPr lang="en-US" dirty="0" smtClean="0">
                <a:hlinkClick r:id="rId5"/>
              </a:rPr>
              <a:t>GitHub</a:t>
            </a:r>
            <a:r>
              <a:rPr lang="en-US" dirty="0" smtClean="0"/>
              <a:t>, and </a:t>
            </a:r>
            <a:r>
              <a:rPr lang="en-US" dirty="0" smtClean="0">
                <a:hlinkClick r:id="rId6"/>
              </a:rPr>
              <a:t>UserVoice</a:t>
            </a:r>
            <a:r>
              <a:rPr lang="en-US" dirty="0" smtClean="0"/>
              <a:t> for feedback and to prioritize future work. Join our community!</a:t>
            </a:r>
          </a:p>
          <a:p>
            <a:endParaRPr lang="en-US" dirty="0"/>
          </a:p>
        </p:txBody>
      </p:sp>
      <p:sp>
        <p:nvSpPr>
          <p:cNvPr id="2" name="Title 1"/>
          <p:cNvSpPr>
            <a:spLocks noGrp="1"/>
          </p:cNvSpPr>
          <p:nvPr>
            <p:ph type="title"/>
          </p:nvPr>
        </p:nvSpPr>
        <p:spPr/>
        <p:txBody>
          <a:bodyPr/>
          <a:lstStyle/>
          <a:p>
            <a:r>
              <a:rPr lang="en-US" dirty="0" smtClean="0"/>
              <a:t>Call to Action</a:t>
            </a:r>
            <a:endParaRPr lang="en-US" dirty="0"/>
          </a:p>
        </p:txBody>
      </p:sp>
    </p:spTree>
    <p:extLst>
      <p:ext uri="{BB962C8B-B14F-4D97-AF65-F5344CB8AC3E}">
        <p14:creationId xmlns:p14="http://schemas.microsoft.com/office/powerpoint/2010/main" val="888486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882" y="5231556"/>
            <a:ext cx="12434711" cy="640233"/>
          </a:xfrm>
          <a:prstGeom prst="rect">
            <a:avLst/>
          </a:prstGeom>
        </p:spPr>
        <p:txBody>
          <a:bodyPr/>
          <a:lstStyle/>
          <a:p>
            <a:pPr marL="0" indent="0" algn="ctr">
              <a:buNone/>
            </a:pPr>
            <a:r>
              <a:rPr lang="en-US" sz="3199" dirty="0">
                <a:hlinkClick r:id="rId2"/>
              </a:rPr>
              <a:t>http://dev.office.com/devprogram</a:t>
            </a:r>
            <a:r>
              <a:rPr lang="en-US" sz="3199" dirty="0"/>
              <a:t> </a:t>
            </a:r>
          </a:p>
        </p:txBody>
      </p:sp>
      <p:sp>
        <p:nvSpPr>
          <p:cNvPr id="6" name="Title 5"/>
          <p:cNvSpPr>
            <a:spLocks noGrp="1"/>
          </p:cNvSpPr>
          <p:nvPr>
            <p:ph type="title"/>
          </p:nvPr>
        </p:nvSpPr>
        <p:spPr/>
        <p:txBody>
          <a:bodyPr/>
          <a:lstStyle/>
          <a:p>
            <a:r>
              <a:rPr lang="en-US" dirty="0" smtClean="0"/>
              <a:t>Developer Program Launch</a:t>
            </a:r>
            <a:endParaRPr lang="en-US" dirty="0"/>
          </a:p>
        </p:txBody>
      </p:sp>
      <p:grpSp>
        <p:nvGrpSpPr>
          <p:cNvPr id="83" name="Group 82"/>
          <p:cNvGrpSpPr/>
          <p:nvPr/>
        </p:nvGrpSpPr>
        <p:grpSpPr>
          <a:xfrm>
            <a:off x="4662709" y="3198857"/>
            <a:ext cx="3114234" cy="3817395"/>
            <a:chOff x="4662488" y="3198813"/>
            <a:chExt cx="3114676" cy="3817937"/>
          </a:xfrm>
        </p:grpSpPr>
        <p:sp>
          <p:nvSpPr>
            <p:cNvPr id="84" name="AutoShape 3"/>
            <p:cNvSpPr>
              <a:spLocks noChangeAspect="1" noChangeArrowheads="1" noTextEdit="1"/>
            </p:cNvSpPr>
            <p:nvPr/>
          </p:nvSpPr>
          <p:spPr bwMode="auto">
            <a:xfrm>
              <a:off x="4732338" y="3198813"/>
              <a:ext cx="2974975" cy="379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89" name="Freeform 5"/>
            <p:cNvSpPr>
              <a:spLocks/>
            </p:cNvSpPr>
            <p:nvPr/>
          </p:nvSpPr>
          <p:spPr bwMode="auto">
            <a:xfrm>
              <a:off x="6946901" y="5176838"/>
              <a:ext cx="830263" cy="1839912"/>
            </a:xfrm>
            <a:custGeom>
              <a:avLst/>
              <a:gdLst>
                <a:gd name="T0" fmla="*/ 12 w 72"/>
                <a:gd name="T1" fmla="*/ 0 h 160"/>
                <a:gd name="T2" fmla="*/ 0 w 72"/>
                <a:gd name="T3" fmla="*/ 76 h 160"/>
                <a:gd name="T4" fmla="*/ 57 w 72"/>
                <a:gd name="T5" fmla="*/ 151 h 160"/>
                <a:gd name="T6" fmla="*/ 67 w 72"/>
                <a:gd name="T7" fmla="*/ 151 h 160"/>
                <a:gd name="T8" fmla="*/ 12 w 72"/>
                <a:gd name="T9" fmla="*/ 0 h 160"/>
              </a:gdLst>
              <a:ahLst/>
              <a:cxnLst>
                <a:cxn ang="0">
                  <a:pos x="T0" y="T1"/>
                </a:cxn>
                <a:cxn ang="0">
                  <a:pos x="T2" y="T3"/>
                </a:cxn>
                <a:cxn ang="0">
                  <a:pos x="T4" y="T5"/>
                </a:cxn>
                <a:cxn ang="0">
                  <a:pos x="T6" y="T7"/>
                </a:cxn>
                <a:cxn ang="0">
                  <a:pos x="T8" y="T9"/>
                </a:cxn>
              </a:cxnLst>
              <a:rect l="0" t="0" r="r" b="b"/>
              <a:pathLst>
                <a:path w="72" h="160">
                  <a:moveTo>
                    <a:pt x="12" y="0"/>
                  </a:moveTo>
                  <a:cubicBezTo>
                    <a:pt x="11" y="24"/>
                    <a:pt x="8" y="49"/>
                    <a:pt x="0" y="76"/>
                  </a:cubicBezTo>
                  <a:cubicBezTo>
                    <a:pt x="45" y="82"/>
                    <a:pt x="56" y="147"/>
                    <a:pt x="57" y="151"/>
                  </a:cubicBezTo>
                  <a:cubicBezTo>
                    <a:pt x="58" y="160"/>
                    <a:pt x="67" y="157"/>
                    <a:pt x="67" y="151"/>
                  </a:cubicBezTo>
                  <a:cubicBezTo>
                    <a:pt x="72" y="50"/>
                    <a:pt x="21" y="7"/>
                    <a:pt x="12" y="0"/>
                  </a:cubicBezTo>
                  <a:close/>
                </a:path>
              </a:pathLst>
            </a:custGeom>
            <a:solidFill>
              <a:srgbClr val="BAD80A"/>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96" name="Freeform 6"/>
            <p:cNvSpPr>
              <a:spLocks/>
            </p:cNvSpPr>
            <p:nvPr/>
          </p:nvSpPr>
          <p:spPr bwMode="auto">
            <a:xfrm>
              <a:off x="4662488" y="5187950"/>
              <a:ext cx="819150" cy="1828800"/>
            </a:xfrm>
            <a:custGeom>
              <a:avLst/>
              <a:gdLst>
                <a:gd name="T0" fmla="*/ 59 w 71"/>
                <a:gd name="T1" fmla="*/ 0 h 159"/>
                <a:gd name="T2" fmla="*/ 5 w 71"/>
                <a:gd name="T3" fmla="*/ 150 h 159"/>
                <a:gd name="T4" fmla="*/ 15 w 71"/>
                <a:gd name="T5" fmla="*/ 150 h 159"/>
                <a:gd name="T6" fmla="*/ 71 w 71"/>
                <a:gd name="T7" fmla="*/ 75 h 159"/>
                <a:gd name="T8" fmla="*/ 59 w 71"/>
                <a:gd name="T9" fmla="*/ 0 h 159"/>
              </a:gdLst>
              <a:ahLst/>
              <a:cxnLst>
                <a:cxn ang="0">
                  <a:pos x="T0" y="T1"/>
                </a:cxn>
                <a:cxn ang="0">
                  <a:pos x="T2" y="T3"/>
                </a:cxn>
                <a:cxn ang="0">
                  <a:pos x="T4" y="T5"/>
                </a:cxn>
                <a:cxn ang="0">
                  <a:pos x="T6" y="T7"/>
                </a:cxn>
                <a:cxn ang="0">
                  <a:pos x="T8" y="T9"/>
                </a:cxn>
              </a:cxnLst>
              <a:rect l="0" t="0" r="r" b="b"/>
              <a:pathLst>
                <a:path w="71" h="159">
                  <a:moveTo>
                    <a:pt x="59" y="0"/>
                  </a:moveTo>
                  <a:cubicBezTo>
                    <a:pt x="48" y="9"/>
                    <a:pt x="0" y="52"/>
                    <a:pt x="5" y="150"/>
                  </a:cubicBezTo>
                  <a:cubicBezTo>
                    <a:pt x="5" y="156"/>
                    <a:pt x="14" y="159"/>
                    <a:pt x="15" y="150"/>
                  </a:cubicBezTo>
                  <a:cubicBezTo>
                    <a:pt x="16" y="146"/>
                    <a:pt x="27" y="82"/>
                    <a:pt x="71" y="75"/>
                  </a:cubicBezTo>
                  <a:cubicBezTo>
                    <a:pt x="63" y="49"/>
                    <a:pt x="60" y="23"/>
                    <a:pt x="59" y="0"/>
                  </a:cubicBezTo>
                  <a:close/>
                </a:path>
              </a:pathLst>
            </a:custGeom>
            <a:solidFill>
              <a:srgbClr val="BAD80A"/>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97" name="Freeform 7"/>
            <p:cNvSpPr>
              <a:spLocks/>
            </p:cNvSpPr>
            <p:nvPr/>
          </p:nvSpPr>
          <p:spPr bwMode="auto">
            <a:xfrm>
              <a:off x="6105526" y="5119688"/>
              <a:ext cx="230188" cy="1851025"/>
            </a:xfrm>
            <a:custGeom>
              <a:avLst/>
              <a:gdLst>
                <a:gd name="T0" fmla="*/ 10 w 20"/>
                <a:gd name="T1" fmla="*/ 0 h 161"/>
                <a:gd name="T2" fmla="*/ 10 w 20"/>
                <a:gd name="T3" fmla="*/ 0 h 161"/>
                <a:gd name="T4" fmla="*/ 10 w 20"/>
                <a:gd name="T5" fmla="*/ 0 h 161"/>
                <a:gd name="T6" fmla="*/ 10 w 20"/>
                <a:gd name="T7" fmla="*/ 0 h 161"/>
                <a:gd name="T8" fmla="*/ 10 w 20"/>
                <a:gd name="T9" fmla="*/ 0 h 161"/>
                <a:gd name="T10" fmla="*/ 0 w 20"/>
                <a:gd name="T11" fmla="*/ 11 h 161"/>
                <a:gd name="T12" fmla="*/ 0 w 20"/>
                <a:gd name="T13" fmla="*/ 149 h 161"/>
                <a:gd name="T14" fmla="*/ 10 w 20"/>
                <a:gd name="T15" fmla="*/ 161 h 161"/>
                <a:gd name="T16" fmla="*/ 10 w 20"/>
                <a:gd name="T17" fmla="*/ 161 h 161"/>
                <a:gd name="T18" fmla="*/ 10 w 20"/>
                <a:gd name="T19" fmla="*/ 161 h 161"/>
                <a:gd name="T20" fmla="*/ 10 w 20"/>
                <a:gd name="T21" fmla="*/ 161 h 161"/>
                <a:gd name="T22" fmla="*/ 10 w 20"/>
                <a:gd name="T23" fmla="*/ 161 h 161"/>
                <a:gd name="T24" fmla="*/ 20 w 20"/>
                <a:gd name="T25" fmla="*/ 149 h 161"/>
                <a:gd name="T26" fmla="*/ 20 w 20"/>
                <a:gd name="T27" fmla="*/ 11 h 161"/>
                <a:gd name="T28" fmla="*/ 10 w 20"/>
                <a:gd name="T29"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161">
                  <a:moveTo>
                    <a:pt x="10" y="0"/>
                  </a:moveTo>
                  <a:cubicBezTo>
                    <a:pt x="10" y="0"/>
                    <a:pt x="10" y="0"/>
                    <a:pt x="10" y="0"/>
                  </a:cubicBezTo>
                  <a:cubicBezTo>
                    <a:pt x="10" y="0"/>
                    <a:pt x="10" y="0"/>
                    <a:pt x="10" y="0"/>
                  </a:cubicBezTo>
                  <a:cubicBezTo>
                    <a:pt x="10" y="0"/>
                    <a:pt x="10" y="0"/>
                    <a:pt x="10" y="0"/>
                  </a:cubicBezTo>
                  <a:cubicBezTo>
                    <a:pt x="10" y="0"/>
                    <a:pt x="10" y="0"/>
                    <a:pt x="10" y="0"/>
                  </a:cubicBezTo>
                  <a:cubicBezTo>
                    <a:pt x="0" y="0"/>
                    <a:pt x="0" y="11"/>
                    <a:pt x="0" y="11"/>
                  </a:cubicBezTo>
                  <a:cubicBezTo>
                    <a:pt x="0" y="11"/>
                    <a:pt x="0" y="144"/>
                    <a:pt x="0" y="149"/>
                  </a:cubicBezTo>
                  <a:cubicBezTo>
                    <a:pt x="0" y="154"/>
                    <a:pt x="0" y="161"/>
                    <a:pt x="10" y="161"/>
                  </a:cubicBezTo>
                  <a:cubicBezTo>
                    <a:pt x="10" y="161"/>
                    <a:pt x="10" y="161"/>
                    <a:pt x="10" y="161"/>
                  </a:cubicBezTo>
                  <a:cubicBezTo>
                    <a:pt x="10" y="161"/>
                    <a:pt x="10" y="161"/>
                    <a:pt x="10" y="161"/>
                  </a:cubicBezTo>
                  <a:cubicBezTo>
                    <a:pt x="10" y="161"/>
                    <a:pt x="10" y="161"/>
                    <a:pt x="10" y="161"/>
                  </a:cubicBezTo>
                  <a:cubicBezTo>
                    <a:pt x="10" y="161"/>
                    <a:pt x="10" y="161"/>
                    <a:pt x="10" y="161"/>
                  </a:cubicBezTo>
                  <a:cubicBezTo>
                    <a:pt x="20" y="161"/>
                    <a:pt x="20" y="154"/>
                    <a:pt x="20" y="149"/>
                  </a:cubicBezTo>
                  <a:cubicBezTo>
                    <a:pt x="20" y="144"/>
                    <a:pt x="20" y="11"/>
                    <a:pt x="20" y="11"/>
                  </a:cubicBezTo>
                  <a:cubicBezTo>
                    <a:pt x="20" y="11"/>
                    <a:pt x="20" y="0"/>
                    <a:pt x="10" y="0"/>
                  </a:cubicBezTo>
                  <a:close/>
                </a:path>
              </a:pathLst>
            </a:custGeom>
            <a:solidFill>
              <a:srgbClr val="00188F"/>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98" name="Freeform 8"/>
            <p:cNvSpPr>
              <a:spLocks/>
            </p:cNvSpPr>
            <p:nvPr/>
          </p:nvSpPr>
          <p:spPr bwMode="auto">
            <a:xfrm>
              <a:off x="5851526" y="3198813"/>
              <a:ext cx="738188" cy="425450"/>
            </a:xfrm>
            <a:custGeom>
              <a:avLst/>
              <a:gdLst>
                <a:gd name="T0" fmla="*/ 64 w 64"/>
                <a:gd name="T1" fmla="*/ 37 h 37"/>
                <a:gd name="T2" fmla="*/ 32 w 64"/>
                <a:gd name="T3" fmla="*/ 0 h 37"/>
                <a:gd name="T4" fmla="*/ 32 w 64"/>
                <a:gd name="T5" fmla="*/ 0 h 37"/>
                <a:gd name="T6" fmla="*/ 0 w 64"/>
                <a:gd name="T7" fmla="*/ 37 h 37"/>
                <a:gd name="T8" fmla="*/ 64 w 64"/>
                <a:gd name="T9" fmla="*/ 37 h 37"/>
              </a:gdLst>
              <a:ahLst/>
              <a:cxnLst>
                <a:cxn ang="0">
                  <a:pos x="T0" y="T1"/>
                </a:cxn>
                <a:cxn ang="0">
                  <a:pos x="T2" y="T3"/>
                </a:cxn>
                <a:cxn ang="0">
                  <a:pos x="T4" y="T5"/>
                </a:cxn>
                <a:cxn ang="0">
                  <a:pos x="T6" y="T7"/>
                </a:cxn>
                <a:cxn ang="0">
                  <a:pos x="T8" y="T9"/>
                </a:cxn>
              </a:cxnLst>
              <a:rect l="0" t="0" r="r" b="b"/>
              <a:pathLst>
                <a:path w="64" h="37">
                  <a:moveTo>
                    <a:pt x="64" y="37"/>
                  </a:moveTo>
                  <a:cubicBezTo>
                    <a:pt x="51" y="14"/>
                    <a:pt x="38" y="0"/>
                    <a:pt x="32" y="0"/>
                  </a:cubicBezTo>
                  <a:cubicBezTo>
                    <a:pt x="32" y="0"/>
                    <a:pt x="32" y="0"/>
                    <a:pt x="32" y="0"/>
                  </a:cubicBezTo>
                  <a:cubicBezTo>
                    <a:pt x="26" y="0"/>
                    <a:pt x="13" y="14"/>
                    <a:pt x="0" y="37"/>
                  </a:cubicBezTo>
                  <a:lnTo>
                    <a:pt x="64" y="37"/>
                  </a:lnTo>
                  <a:close/>
                </a:path>
              </a:pathLst>
            </a:custGeom>
            <a:solidFill>
              <a:srgbClr val="00188F"/>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99" name="Freeform 9"/>
            <p:cNvSpPr>
              <a:spLocks noEditPoints="1"/>
            </p:cNvSpPr>
            <p:nvPr/>
          </p:nvSpPr>
          <p:spPr bwMode="auto">
            <a:xfrm>
              <a:off x="5262563" y="3727450"/>
              <a:ext cx="1914525" cy="2484437"/>
            </a:xfrm>
            <a:custGeom>
              <a:avLst/>
              <a:gdLst>
                <a:gd name="T0" fmla="*/ 120 w 166"/>
                <a:gd name="T1" fmla="*/ 0 h 216"/>
                <a:gd name="T2" fmla="*/ 46 w 166"/>
                <a:gd name="T3" fmla="*/ 0 h 216"/>
                <a:gd name="T4" fmla="*/ 32 w 166"/>
                <a:gd name="T5" fmla="*/ 216 h 216"/>
                <a:gd name="T6" fmla="*/ 65 w 166"/>
                <a:gd name="T7" fmla="*/ 216 h 216"/>
                <a:gd name="T8" fmla="*/ 65 w 166"/>
                <a:gd name="T9" fmla="*/ 132 h 216"/>
                <a:gd name="T10" fmla="*/ 70 w 166"/>
                <a:gd name="T11" fmla="*/ 118 h 216"/>
                <a:gd name="T12" fmla="*/ 83 w 166"/>
                <a:gd name="T13" fmla="*/ 113 h 216"/>
                <a:gd name="T14" fmla="*/ 96 w 166"/>
                <a:gd name="T15" fmla="*/ 118 h 216"/>
                <a:gd name="T16" fmla="*/ 101 w 166"/>
                <a:gd name="T17" fmla="*/ 132 h 216"/>
                <a:gd name="T18" fmla="*/ 101 w 166"/>
                <a:gd name="T19" fmla="*/ 216 h 216"/>
                <a:gd name="T20" fmla="*/ 134 w 166"/>
                <a:gd name="T21" fmla="*/ 216 h 216"/>
                <a:gd name="T22" fmla="*/ 120 w 166"/>
                <a:gd name="T23" fmla="*/ 0 h 216"/>
                <a:gd name="T24" fmla="*/ 83 w 166"/>
                <a:gd name="T25" fmla="*/ 75 h 216"/>
                <a:gd name="T26" fmla="*/ 57 w 166"/>
                <a:gd name="T27" fmla="*/ 49 h 216"/>
                <a:gd name="T28" fmla="*/ 83 w 166"/>
                <a:gd name="T29" fmla="*/ 23 h 216"/>
                <a:gd name="T30" fmla="*/ 109 w 166"/>
                <a:gd name="T31" fmla="*/ 49 h 216"/>
                <a:gd name="T32" fmla="*/ 83 w 166"/>
                <a:gd name="T33" fmla="*/ 75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 h="216">
                  <a:moveTo>
                    <a:pt x="120" y="0"/>
                  </a:moveTo>
                  <a:cubicBezTo>
                    <a:pt x="46" y="0"/>
                    <a:pt x="46" y="0"/>
                    <a:pt x="46" y="0"/>
                  </a:cubicBezTo>
                  <a:cubicBezTo>
                    <a:pt x="21" y="47"/>
                    <a:pt x="0" y="126"/>
                    <a:pt x="32" y="216"/>
                  </a:cubicBezTo>
                  <a:cubicBezTo>
                    <a:pt x="32" y="216"/>
                    <a:pt x="50" y="216"/>
                    <a:pt x="65" y="216"/>
                  </a:cubicBezTo>
                  <a:cubicBezTo>
                    <a:pt x="65" y="132"/>
                    <a:pt x="65" y="132"/>
                    <a:pt x="65" y="132"/>
                  </a:cubicBezTo>
                  <a:cubicBezTo>
                    <a:pt x="65" y="130"/>
                    <a:pt x="65" y="123"/>
                    <a:pt x="70" y="118"/>
                  </a:cubicBezTo>
                  <a:cubicBezTo>
                    <a:pt x="72" y="116"/>
                    <a:pt x="77" y="113"/>
                    <a:pt x="83" y="113"/>
                  </a:cubicBezTo>
                  <a:cubicBezTo>
                    <a:pt x="90" y="113"/>
                    <a:pt x="94" y="116"/>
                    <a:pt x="96" y="118"/>
                  </a:cubicBezTo>
                  <a:cubicBezTo>
                    <a:pt x="101" y="123"/>
                    <a:pt x="101" y="130"/>
                    <a:pt x="101" y="132"/>
                  </a:cubicBezTo>
                  <a:cubicBezTo>
                    <a:pt x="101" y="216"/>
                    <a:pt x="101" y="216"/>
                    <a:pt x="101" y="216"/>
                  </a:cubicBezTo>
                  <a:cubicBezTo>
                    <a:pt x="116" y="216"/>
                    <a:pt x="134" y="216"/>
                    <a:pt x="134" y="216"/>
                  </a:cubicBezTo>
                  <a:cubicBezTo>
                    <a:pt x="166" y="126"/>
                    <a:pt x="145" y="47"/>
                    <a:pt x="120" y="0"/>
                  </a:cubicBezTo>
                  <a:close/>
                  <a:moveTo>
                    <a:pt x="83" y="75"/>
                  </a:moveTo>
                  <a:cubicBezTo>
                    <a:pt x="69" y="75"/>
                    <a:pt x="57" y="63"/>
                    <a:pt x="57" y="49"/>
                  </a:cubicBezTo>
                  <a:cubicBezTo>
                    <a:pt x="57" y="35"/>
                    <a:pt x="69" y="23"/>
                    <a:pt x="83" y="23"/>
                  </a:cubicBezTo>
                  <a:cubicBezTo>
                    <a:pt x="97" y="23"/>
                    <a:pt x="109" y="35"/>
                    <a:pt x="109" y="49"/>
                  </a:cubicBezTo>
                  <a:cubicBezTo>
                    <a:pt x="109" y="63"/>
                    <a:pt x="97" y="75"/>
                    <a:pt x="83" y="75"/>
                  </a:cubicBezTo>
                  <a:close/>
                </a:path>
              </a:pathLst>
            </a:custGeom>
            <a:solidFill>
              <a:srgbClr val="0078D7"/>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100" name="Freeform 10"/>
            <p:cNvSpPr>
              <a:spLocks/>
            </p:cNvSpPr>
            <p:nvPr/>
          </p:nvSpPr>
          <p:spPr bwMode="auto">
            <a:xfrm>
              <a:off x="5619751" y="6292850"/>
              <a:ext cx="392113" cy="92075"/>
            </a:xfrm>
            <a:custGeom>
              <a:avLst/>
              <a:gdLst>
                <a:gd name="T0" fmla="*/ 34 w 34"/>
                <a:gd name="T1" fmla="*/ 0 h 8"/>
                <a:gd name="T2" fmla="*/ 5 w 34"/>
                <a:gd name="T3" fmla="*/ 0 h 8"/>
                <a:gd name="T4" fmla="*/ 0 w 34"/>
                <a:gd name="T5" fmla="*/ 4 h 8"/>
                <a:gd name="T6" fmla="*/ 5 w 34"/>
                <a:gd name="T7" fmla="*/ 8 h 8"/>
                <a:gd name="T8" fmla="*/ 34 w 34"/>
                <a:gd name="T9" fmla="*/ 8 h 8"/>
                <a:gd name="T10" fmla="*/ 34 w 34"/>
                <a:gd name="T11" fmla="*/ 0 h 8"/>
              </a:gdLst>
              <a:ahLst/>
              <a:cxnLst>
                <a:cxn ang="0">
                  <a:pos x="T0" y="T1"/>
                </a:cxn>
                <a:cxn ang="0">
                  <a:pos x="T2" y="T3"/>
                </a:cxn>
                <a:cxn ang="0">
                  <a:pos x="T4" y="T5"/>
                </a:cxn>
                <a:cxn ang="0">
                  <a:pos x="T6" y="T7"/>
                </a:cxn>
                <a:cxn ang="0">
                  <a:pos x="T8" y="T9"/>
                </a:cxn>
                <a:cxn ang="0">
                  <a:pos x="T10" y="T11"/>
                </a:cxn>
              </a:cxnLst>
              <a:rect l="0" t="0" r="r" b="b"/>
              <a:pathLst>
                <a:path w="34" h="8">
                  <a:moveTo>
                    <a:pt x="34" y="0"/>
                  </a:moveTo>
                  <a:cubicBezTo>
                    <a:pt x="5" y="0"/>
                    <a:pt x="5" y="0"/>
                    <a:pt x="5" y="0"/>
                  </a:cubicBezTo>
                  <a:cubicBezTo>
                    <a:pt x="2" y="0"/>
                    <a:pt x="0" y="2"/>
                    <a:pt x="0" y="4"/>
                  </a:cubicBezTo>
                  <a:cubicBezTo>
                    <a:pt x="0" y="6"/>
                    <a:pt x="2" y="8"/>
                    <a:pt x="5" y="8"/>
                  </a:cubicBezTo>
                  <a:cubicBezTo>
                    <a:pt x="34" y="8"/>
                    <a:pt x="34" y="8"/>
                    <a:pt x="34" y="8"/>
                  </a:cubicBezTo>
                  <a:lnTo>
                    <a:pt x="34" y="0"/>
                  </a:lnTo>
                  <a:close/>
                </a:path>
              </a:pathLst>
            </a:custGeom>
            <a:solidFill>
              <a:srgbClr val="00188F"/>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sp>
          <p:nvSpPr>
            <p:cNvPr id="101" name="Freeform 11"/>
            <p:cNvSpPr>
              <a:spLocks/>
            </p:cNvSpPr>
            <p:nvPr/>
          </p:nvSpPr>
          <p:spPr bwMode="auto">
            <a:xfrm>
              <a:off x="6427788" y="6292850"/>
              <a:ext cx="392113" cy="92075"/>
            </a:xfrm>
            <a:custGeom>
              <a:avLst/>
              <a:gdLst>
                <a:gd name="T0" fmla="*/ 30 w 34"/>
                <a:gd name="T1" fmla="*/ 0 h 8"/>
                <a:gd name="T2" fmla="*/ 0 w 34"/>
                <a:gd name="T3" fmla="*/ 0 h 8"/>
                <a:gd name="T4" fmla="*/ 0 w 34"/>
                <a:gd name="T5" fmla="*/ 8 h 8"/>
                <a:gd name="T6" fmla="*/ 30 w 34"/>
                <a:gd name="T7" fmla="*/ 8 h 8"/>
                <a:gd name="T8" fmla="*/ 34 w 34"/>
                <a:gd name="T9" fmla="*/ 4 h 8"/>
                <a:gd name="T10" fmla="*/ 30 w 34"/>
                <a:gd name="T11" fmla="*/ 0 h 8"/>
              </a:gdLst>
              <a:ahLst/>
              <a:cxnLst>
                <a:cxn ang="0">
                  <a:pos x="T0" y="T1"/>
                </a:cxn>
                <a:cxn ang="0">
                  <a:pos x="T2" y="T3"/>
                </a:cxn>
                <a:cxn ang="0">
                  <a:pos x="T4" y="T5"/>
                </a:cxn>
                <a:cxn ang="0">
                  <a:pos x="T6" y="T7"/>
                </a:cxn>
                <a:cxn ang="0">
                  <a:pos x="T8" y="T9"/>
                </a:cxn>
                <a:cxn ang="0">
                  <a:pos x="T10" y="T11"/>
                </a:cxn>
              </a:cxnLst>
              <a:rect l="0" t="0" r="r" b="b"/>
              <a:pathLst>
                <a:path w="34" h="8">
                  <a:moveTo>
                    <a:pt x="30" y="0"/>
                  </a:moveTo>
                  <a:cubicBezTo>
                    <a:pt x="0" y="0"/>
                    <a:pt x="0" y="0"/>
                    <a:pt x="0" y="0"/>
                  </a:cubicBezTo>
                  <a:cubicBezTo>
                    <a:pt x="0" y="8"/>
                    <a:pt x="0" y="8"/>
                    <a:pt x="0" y="8"/>
                  </a:cubicBezTo>
                  <a:cubicBezTo>
                    <a:pt x="30" y="8"/>
                    <a:pt x="30" y="8"/>
                    <a:pt x="30" y="8"/>
                  </a:cubicBezTo>
                  <a:cubicBezTo>
                    <a:pt x="32" y="8"/>
                    <a:pt x="34" y="6"/>
                    <a:pt x="34" y="4"/>
                  </a:cubicBezTo>
                  <a:cubicBezTo>
                    <a:pt x="34" y="2"/>
                    <a:pt x="32" y="0"/>
                    <a:pt x="30" y="0"/>
                  </a:cubicBezTo>
                  <a:close/>
                </a:path>
              </a:pathLst>
            </a:custGeom>
            <a:solidFill>
              <a:srgbClr val="00188F"/>
            </a:solidFill>
            <a:ln>
              <a:noFill/>
            </a:ln>
          </p:spPr>
          <p:txBody>
            <a:bodyPr vert="horz" wrap="square" lIns="91427" tIns="45713" rIns="91427" bIns="45713" numCol="1" anchor="t" anchorCtr="0" compatLnSpc="1">
              <a:prstTxWarp prst="textNoShape">
                <a:avLst/>
              </a:prstTxWarp>
            </a:bodyPr>
            <a:lstStyle/>
            <a:p>
              <a:pPr defTabSz="932563"/>
              <a:endParaRPr lang="en-US">
                <a:noFill/>
              </a:endParaRPr>
            </a:p>
          </p:txBody>
        </p:sp>
      </p:grpSp>
      <p:grpSp>
        <p:nvGrpSpPr>
          <p:cNvPr id="294" name="Group 293"/>
          <p:cNvGrpSpPr/>
          <p:nvPr/>
        </p:nvGrpSpPr>
        <p:grpSpPr>
          <a:xfrm>
            <a:off x="467184" y="2305432"/>
            <a:ext cx="2335911" cy="1951946"/>
            <a:chOff x="457200" y="2260433"/>
            <a:chExt cx="2290317" cy="1913846"/>
          </a:xfrm>
        </p:grpSpPr>
        <p:sp>
          <p:nvSpPr>
            <p:cNvPr id="67" name="Rectangle 66"/>
            <p:cNvSpPr/>
            <p:nvPr/>
          </p:nvSpPr>
          <p:spPr>
            <a:xfrm>
              <a:off x="457200" y="3466393"/>
              <a:ext cx="2290317" cy="707886"/>
            </a:xfrm>
            <a:prstGeom prst="rect">
              <a:avLst/>
            </a:prstGeom>
          </p:spPr>
          <p:txBody>
            <a:bodyPr wrap="square">
              <a:spAutoFit/>
            </a:bodyPr>
            <a:lstStyle/>
            <a:p>
              <a:pPr algn="ctr" defTabSz="932563"/>
              <a:r>
                <a:rPr lang="en-US" sz="2000" dirty="0">
                  <a:gradFill>
                    <a:gsLst>
                      <a:gs pos="0">
                        <a:srgbClr val="404040"/>
                      </a:gs>
                      <a:gs pos="100000">
                        <a:srgbClr val="404040"/>
                      </a:gs>
                    </a:gsLst>
                    <a:lin ang="5400000" scaled="0"/>
                  </a:gradFill>
                </a:rPr>
                <a:t>E-mail </a:t>
              </a:r>
              <a:br>
                <a:rPr lang="en-US" sz="2000" dirty="0">
                  <a:gradFill>
                    <a:gsLst>
                      <a:gs pos="0">
                        <a:srgbClr val="404040"/>
                      </a:gs>
                      <a:gs pos="100000">
                        <a:srgbClr val="404040"/>
                      </a:gs>
                    </a:gsLst>
                    <a:lin ang="5400000" scaled="0"/>
                  </a:gradFill>
                </a:rPr>
              </a:br>
              <a:r>
                <a:rPr lang="en-US" sz="2000" dirty="0">
                  <a:gradFill>
                    <a:gsLst>
                      <a:gs pos="0">
                        <a:srgbClr val="404040"/>
                      </a:gs>
                      <a:gs pos="100000">
                        <a:srgbClr val="404040"/>
                      </a:gs>
                    </a:gsLst>
                    <a:lin ang="5400000" scaled="0"/>
                  </a:gradFill>
                </a:rPr>
                <a:t>Newsletters</a:t>
              </a:r>
            </a:p>
          </p:txBody>
        </p:sp>
        <p:grpSp>
          <p:nvGrpSpPr>
            <p:cNvPr id="293" name="Group 292"/>
            <p:cNvGrpSpPr/>
            <p:nvPr/>
          </p:nvGrpSpPr>
          <p:grpSpPr>
            <a:xfrm>
              <a:off x="746844" y="2260433"/>
              <a:ext cx="1711028" cy="991002"/>
              <a:chOff x="860785" y="2260433"/>
              <a:chExt cx="1711028" cy="991002"/>
            </a:xfrm>
          </p:grpSpPr>
          <p:grpSp>
            <p:nvGrpSpPr>
              <p:cNvPr id="63" name="Group 62"/>
              <p:cNvGrpSpPr/>
              <p:nvPr/>
            </p:nvGrpSpPr>
            <p:grpSpPr>
              <a:xfrm>
                <a:off x="860785" y="2260433"/>
                <a:ext cx="1711028" cy="991002"/>
                <a:chOff x="506413" y="1770063"/>
                <a:chExt cx="2105025" cy="1219200"/>
              </a:xfrm>
            </p:grpSpPr>
            <p:sp>
              <p:nvSpPr>
                <p:cNvPr id="59" name="Rectangle 20"/>
                <p:cNvSpPr>
                  <a:spLocks noChangeArrowheads="1"/>
                </p:cNvSpPr>
                <p:nvPr/>
              </p:nvSpPr>
              <p:spPr bwMode="auto">
                <a:xfrm>
                  <a:off x="758825" y="1770063"/>
                  <a:ext cx="1624012" cy="1120775"/>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404040"/>
                    </a:solidFill>
                  </a:endParaRPr>
                </a:p>
              </p:txBody>
            </p:sp>
            <p:sp>
              <p:nvSpPr>
                <p:cNvPr id="60" name="Oval 21"/>
                <p:cNvSpPr>
                  <a:spLocks noChangeArrowheads="1"/>
                </p:cNvSpPr>
                <p:nvPr/>
              </p:nvSpPr>
              <p:spPr bwMode="auto">
                <a:xfrm>
                  <a:off x="1552575" y="1793876"/>
                  <a:ext cx="36512" cy="36513"/>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404040"/>
                    </a:solidFill>
                  </a:endParaRPr>
                </a:p>
              </p:txBody>
            </p:sp>
            <p:sp>
              <p:nvSpPr>
                <p:cNvPr id="61" name="Rectangle 22"/>
                <p:cNvSpPr>
                  <a:spLocks noChangeArrowheads="1"/>
                </p:cNvSpPr>
                <p:nvPr/>
              </p:nvSpPr>
              <p:spPr bwMode="auto">
                <a:xfrm>
                  <a:off x="819150" y="1855788"/>
                  <a:ext cx="1514475" cy="987425"/>
                </a:xfrm>
                <a:prstGeom prst="rect">
                  <a:avLst/>
                </a:prstGeom>
                <a:solidFill>
                  <a:srgbClr val="5C2D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404040"/>
                    </a:solidFill>
                  </a:endParaRPr>
                </a:p>
              </p:txBody>
            </p:sp>
            <p:sp>
              <p:nvSpPr>
                <p:cNvPr id="62" name="Freeform 23"/>
                <p:cNvSpPr>
                  <a:spLocks/>
                </p:cNvSpPr>
                <p:nvPr/>
              </p:nvSpPr>
              <p:spPr bwMode="auto">
                <a:xfrm>
                  <a:off x="506413" y="2903538"/>
                  <a:ext cx="2105025" cy="85725"/>
                </a:xfrm>
                <a:custGeom>
                  <a:avLst/>
                  <a:gdLst>
                    <a:gd name="T0" fmla="*/ 0 w 175"/>
                    <a:gd name="T1" fmla="*/ 0 h 7"/>
                    <a:gd name="T2" fmla="*/ 0 w 175"/>
                    <a:gd name="T3" fmla="*/ 1 h 7"/>
                    <a:gd name="T4" fmla="*/ 7 w 175"/>
                    <a:gd name="T5" fmla="*/ 7 h 7"/>
                    <a:gd name="T6" fmla="*/ 168 w 175"/>
                    <a:gd name="T7" fmla="*/ 7 h 7"/>
                    <a:gd name="T8" fmla="*/ 175 w 175"/>
                    <a:gd name="T9" fmla="*/ 1 h 7"/>
                    <a:gd name="T10" fmla="*/ 175 w 175"/>
                    <a:gd name="T11" fmla="*/ 0 h 7"/>
                    <a:gd name="T12" fmla="*/ 0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0" y="0"/>
                      </a:moveTo>
                      <a:cubicBezTo>
                        <a:pt x="0" y="1"/>
                        <a:pt x="0" y="1"/>
                        <a:pt x="0" y="1"/>
                      </a:cubicBezTo>
                      <a:cubicBezTo>
                        <a:pt x="0" y="4"/>
                        <a:pt x="3" y="7"/>
                        <a:pt x="7" y="7"/>
                      </a:cubicBezTo>
                      <a:cubicBezTo>
                        <a:pt x="168" y="7"/>
                        <a:pt x="168" y="7"/>
                        <a:pt x="168" y="7"/>
                      </a:cubicBezTo>
                      <a:cubicBezTo>
                        <a:pt x="172" y="7"/>
                        <a:pt x="175" y="4"/>
                        <a:pt x="175" y="1"/>
                      </a:cubicBezTo>
                      <a:cubicBezTo>
                        <a:pt x="175" y="0"/>
                        <a:pt x="175" y="0"/>
                        <a:pt x="175" y="0"/>
                      </a:cubicBezTo>
                      <a:lnTo>
                        <a:pt x="0" y="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404040"/>
                    </a:solidFill>
                  </a:endParaRPr>
                </a:p>
              </p:txBody>
            </p:sp>
          </p:grpSp>
          <p:sp>
            <p:nvSpPr>
              <p:cNvPr id="2" name="Rectangle 1"/>
              <p:cNvSpPr/>
              <p:nvPr/>
            </p:nvSpPr>
            <p:spPr bwMode="auto">
              <a:xfrm>
                <a:off x="1416844" y="2379232"/>
                <a:ext cx="846536" cy="73958"/>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cxnSp>
            <p:nvCxnSpPr>
              <p:cNvPr id="5" name="Straight Connector 4"/>
              <p:cNvCxnSpPr/>
              <p:nvPr/>
            </p:nvCxnSpPr>
            <p:spPr>
              <a:xfrm>
                <a:off x="1416844" y="2530614"/>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1416844" y="2608038"/>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1416844" y="2685462"/>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1416844" y="2762886"/>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bwMode="auto">
              <a:xfrm>
                <a:off x="1142807" y="2375321"/>
                <a:ext cx="234036" cy="73958"/>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sp>
            <p:nvSpPr>
              <p:cNvPr id="107" name="Rectangle 106"/>
              <p:cNvSpPr/>
              <p:nvPr/>
            </p:nvSpPr>
            <p:spPr bwMode="auto">
              <a:xfrm>
                <a:off x="1142807" y="2469924"/>
                <a:ext cx="234036" cy="614564"/>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3260" tIns="93260" rIns="34977" bIns="34977" rtlCol="0" anchor="b" anchorCtr="0"/>
              <a:lstStyle/>
              <a:p>
                <a:pPr algn="ctr" defTabSz="950961"/>
                <a:endParaRPr lang="en-US" sz="816" dirty="0">
                  <a:gradFill>
                    <a:gsLst>
                      <a:gs pos="0">
                        <a:srgbClr val="FFFFFF"/>
                      </a:gs>
                      <a:gs pos="100000">
                        <a:srgbClr val="FFFFFF"/>
                      </a:gs>
                    </a:gsLst>
                    <a:lin ang="5400000" scaled="0"/>
                  </a:gradFill>
                  <a:ea typeface="Segoe UI" pitchFamily="34" charset="0"/>
                  <a:cs typeface="Segoe UI" pitchFamily="34" charset="0"/>
                </a:endParaRPr>
              </a:p>
            </p:txBody>
          </p:sp>
          <p:cxnSp>
            <p:nvCxnSpPr>
              <p:cNvPr id="108" name="Straight Connector 107"/>
              <p:cNvCxnSpPr/>
              <p:nvPr/>
            </p:nvCxnSpPr>
            <p:spPr>
              <a:xfrm>
                <a:off x="1416844" y="2840310"/>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416844" y="2917734"/>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416844" y="2995158"/>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416844" y="3072583"/>
                <a:ext cx="846536" cy="0"/>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grpSp>
      </p:grpSp>
      <p:grpSp>
        <p:nvGrpSpPr>
          <p:cNvPr id="297" name="Group 296"/>
          <p:cNvGrpSpPr/>
          <p:nvPr/>
        </p:nvGrpSpPr>
        <p:grpSpPr>
          <a:xfrm>
            <a:off x="3348204" y="2328270"/>
            <a:ext cx="1642550" cy="2243012"/>
            <a:chOff x="3320378" y="2282825"/>
            <a:chExt cx="1610489" cy="2199231"/>
          </a:xfrm>
        </p:grpSpPr>
        <p:sp>
          <p:nvSpPr>
            <p:cNvPr id="1041" name="Rectangle 1040"/>
            <p:cNvSpPr/>
            <p:nvPr/>
          </p:nvSpPr>
          <p:spPr>
            <a:xfrm>
              <a:off x="3320378" y="3466393"/>
              <a:ext cx="1610489" cy="1015663"/>
            </a:xfrm>
            <a:prstGeom prst="rect">
              <a:avLst/>
            </a:prstGeom>
          </p:spPr>
          <p:txBody>
            <a:bodyPr wrap="square">
              <a:spAutoFit/>
            </a:bodyPr>
            <a:lstStyle/>
            <a:p>
              <a:pPr algn="ctr" defTabSz="932563"/>
              <a:r>
                <a:rPr lang="en-US" sz="2000" dirty="0">
                  <a:gradFill>
                    <a:gsLst>
                      <a:gs pos="0">
                        <a:srgbClr val="404040"/>
                      </a:gs>
                      <a:gs pos="100000">
                        <a:srgbClr val="404040"/>
                      </a:gs>
                    </a:gsLst>
                    <a:lin ang="5400000" scaled="0"/>
                  </a:gradFill>
                </a:rPr>
                <a:t>Free Developer Subscription</a:t>
              </a:r>
            </a:p>
          </p:txBody>
        </p:sp>
        <p:grpSp>
          <p:nvGrpSpPr>
            <p:cNvPr id="1130" name="Group 1129"/>
            <p:cNvGrpSpPr/>
            <p:nvPr/>
          </p:nvGrpSpPr>
          <p:grpSpPr>
            <a:xfrm>
              <a:off x="3376613" y="2282825"/>
              <a:ext cx="1422401" cy="1065213"/>
              <a:chOff x="3376613" y="2282825"/>
              <a:chExt cx="1422401" cy="1065213"/>
            </a:xfrm>
          </p:grpSpPr>
          <p:sp>
            <p:nvSpPr>
              <p:cNvPr id="24" name="Freeform 7"/>
              <p:cNvSpPr>
                <a:spLocks/>
              </p:cNvSpPr>
              <p:nvPr/>
            </p:nvSpPr>
            <p:spPr bwMode="auto">
              <a:xfrm>
                <a:off x="3376613" y="2741613"/>
                <a:ext cx="419100" cy="555625"/>
              </a:xfrm>
              <a:custGeom>
                <a:avLst/>
                <a:gdLst>
                  <a:gd name="T0" fmla="*/ 0 w 139"/>
                  <a:gd name="T1" fmla="*/ 184 h 184"/>
                  <a:gd name="T2" fmla="*/ 34 w 139"/>
                  <a:gd name="T3" fmla="*/ 116 h 184"/>
                  <a:gd name="T4" fmla="*/ 30 w 139"/>
                  <a:gd name="T5" fmla="*/ 90 h 184"/>
                  <a:gd name="T6" fmla="*/ 30 w 139"/>
                  <a:gd name="T7" fmla="*/ 58 h 184"/>
                  <a:gd name="T8" fmla="*/ 81 w 139"/>
                  <a:gd name="T9" fmla="*/ 0 h 184"/>
                  <a:gd name="T10" fmla="*/ 139 w 139"/>
                  <a:gd name="T11" fmla="*/ 58 h 184"/>
                  <a:gd name="T12" fmla="*/ 139 w 139"/>
                  <a:gd name="T13" fmla="*/ 90 h 184"/>
                  <a:gd name="T14" fmla="*/ 106 w 139"/>
                  <a:gd name="T15" fmla="*/ 142 h 184"/>
                  <a:gd name="T16" fmla="*/ 94 w 139"/>
                  <a:gd name="T17" fmla="*/ 184 h 184"/>
                  <a:gd name="T18" fmla="*/ 0 w 139"/>
                  <a:gd name="T19"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 h="184">
                    <a:moveTo>
                      <a:pt x="0" y="184"/>
                    </a:moveTo>
                    <a:cubicBezTo>
                      <a:pt x="34" y="116"/>
                      <a:pt x="34" y="116"/>
                      <a:pt x="34" y="116"/>
                    </a:cubicBezTo>
                    <a:cubicBezTo>
                      <a:pt x="31" y="108"/>
                      <a:pt x="30" y="99"/>
                      <a:pt x="30" y="90"/>
                    </a:cubicBezTo>
                    <a:cubicBezTo>
                      <a:pt x="30" y="58"/>
                      <a:pt x="30" y="58"/>
                      <a:pt x="30" y="58"/>
                    </a:cubicBezTo>
                    <a:cubicBezTo>
                      <a:pt x="30" y="26"/>
                      <a:pt x="48" y="0"/>
                      <a:pt x="81" y="0"/>
                    </a:cubicBezTo>
                    <a:cubicBezTo>
                      <a:pt x="113" y="0"/>
                      <a:pt x="139" y="26"/>
                      <a:pt x="139" y="58"/>
                    </a:cubicBezTo>
                    <a:cubicBezTo>
                      <a:pt x="139" y="90"/>
                      <a:pt x="139" y="90"/>
                      <a:pt x="139" y="90"/>
                    </a:cubicBezTo>
                    <a:cubicBezTo>
                      <a:pt x="139" y="113"/>
                      <a:pt x="126" y="133"/>
                      <a:pt x="106" y="142"/>
                    </a:cubicBezTo>
                    <a:cubicBezTo>
                      <a:pt x="94" y="184"/>
                      <a:pt x="94" y="184"/>
                      <a:pt x="94" y="184"/>
                    </a:cubicBezTo>
                    <a:lnTo>
                      <a:pt x="0" y="184"/>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 name="Freeform 8"/>
              <p:cNvSpPr>
                <a:spLocks/>
              </p:cNvSpPr>
              <p:nvPr/>
            </p:nvSpPr>
            <p:spPr bwMode="auto">
              <a:xfrm>
                <a:off x="3533776" y="2282825"/>
                <a:ext cx="1238250" cy="773113"/>
              </a:xfrm>
              <a:custGeom>
                <a:avLst/>
                <a:gdLst>
                  <a:gd name="T0" fmla="*/ 411 w 411"/>
                  <a:gd name="T1" fmla="*/ 250 h 256"/>
                  <a:gd name="T2" fmla="*/ 406 w 411"/>
                  <a:gd name="T3" fmla="*/ 256 h 256"/>
                  <a:gd name="T4" fmla="*/ 6 w 411"/>
                  <a:gd name="T5" fmla="*/ 256 h 256"/>
                  <a:gd name="T6" fmla="*/ 0 w 411"/>
                  <a:gd name="T7" fmla="*/ 250 h 256"/>
                  <a:gd name="T8" fmla="*/ 0 w 411"/>
                  <a:gd name="T9" fmla="*/ 6 h 256"/>
                  <a:gd name="T10" fmla="*/ 6 w 411"/>
                  <a:gd name="T11" fmla="*/ 0 h 256"/>
                  <a:gd name="T12" fmla="*/ 406 w 411"/>
                  <a:gd name="T13" fmla="*/ 0 h 256"/>
                  <a:gd name="T14" fmla="*/ 411 w 411"/>
                  <a:gd name="T15" fmla="*/ 6 h 256"/>
                  <a:gd name="T16" fmla="*/ 411 w 411"/>
                  <a:gd name="T17" fmla="*/ 25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1" h="256">
                    <a:moveTo>
                      <a:pt x="411" y="250"/>
                    </a:moveTo>
                    <a:cubicBezTo>
                      <a:pt x="411" y="253"/>
                      <a:pt x="409" y="256"/>
                      <a:pt x="406" y="256"/>
                    </a:cubicBezTo>
                    <a:cubicBezTo>
                      <a:pt x="6" y="256"/>
                      <a:pt x="6" y="256"/>
                      <a:pt x="6" y="256"/>
                    </a:cubicBezTo>
                    <a:cubicBezTo>
                      <a:pt x="3" y="256"/>
                      <a:pt x="0" y="253"/>
                      <a:pt x="0" y="250"/>
                    </a:cubicBezTo>
                    <a:cubicBezTo>
                      <a:pt x="0" y="6"/>
                      <a:pt x="0" y="6"/>
                      <a:pt x="0" y="6"/>
                    </a:cubicBezTo>
                    <a:cubicBezTo>
                      <a:pt x="0" y="3"/>
                      <a:pt x="3" y="0"/>
                      <a:pt x="6" y="0"/>
                    </a:cubicBezTo>
                    <a:cubicBezTo>
                      <a:pt x="406" y="0"/>
                      <a:pt x="406" y="0"/>
                      <a:pt x="406" y="0"/>
                    </a:cubicBezTo>
                    <a:cubicBezTo>
                      <a:pt x="409" y="0"/>
                      <a:pt x="411" y="3"/>
                      <a:pt x="411" y="6"/>
                    </a:cubicBezTo>
                    <a:lnTo>
                      <a:pt x="411" y="2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6" name="Freeform 9"/>
              <p:cNvSpPr>
                <a:spLocks/>
              </p:cNvSpPr>
              <p:nvPr/>
            </p:nvSpPr>
            <p:spPr bwMode="auto">
              <a:xfrm>
                <a:off x="3630613" y="2376488"/>
                <a:ext cx="1047750" cy="579438"/>
              </a:xfrm>
              <a:custGeom>
                <a:avLst/>
                <a:gdLst>
                  <a:gd name="T0" fmla="*/ 348 w 348"/>
                  <a:gd name="T1" fmla="*/ 187 h 192"/>
                  <a:gd name="T2" fmla="*/ 343 w 348"/>
                  <a:gd name="T3" fmla="*/ 192 h 192"/>
                  <a:gd name="T4" fmla="*/ 5 w 348"/>
                  <a:gd name="T5" fmla="*/ 192 h 192"/>
                  <a:gd name="T6" fmla="*/ 0 w 348"/>
                  <a:gd name="T7" fmla="*/ 187 h 192"/>
                  <a:gd name="T8" fmla="*/ 0 w 348"/>
                  <a:gd name="T9" fmla="*/ 5 h 192"/>
                  <a:gd name="T10" fmla="*/ 5 w 348"/>
                  <a:gd name="T11" fmla="*/ 0 h 192"/>
                  <a:gd name="T12" fmla="*/ 343 w 348"/>
                  <a:gd name="T13" fmla="*/ 0 h 192"/>
                  <a:gd name="T14" fmla="*/ 348 w 348"/>
                  <a:gd name="T15" fmla="*/ 5 h 192"/>
                  <a:gd name="T16" fmla="*/ 348 w 348"/>
                  <a:gd name="T17" fmla="*/ 187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8" h="192">
                    <a:moveTo>
                      <a:pt x="348" y="187"/>
                    </a:moveTo>
                    <a:cubicBezTo>
                      <a:pt x="348" y="190"/>
                      <a:pt x="345" y="192"/>
                      <a:pt x="343" y="192"/>
                    </a:cubicBezTo>
                    <a:cubicBezTo>
                      <a:pt x="5" y="192"/>
                      <a:pt x="5" y="192"/>
                      <a:pt x="5" y="192"/>
                    </a:cubicBezTo>
                    <a:cubicBezTo>
                      <a:pt x="2" y="192"/>
                      <a:pt x="0" y="190"/>
                      <a:pt x="0" y="187"/>
                    </a:cubicBezTo>
                    <a:cubicBezTo>
                      <a:pt x="0" y="5"/>
                      <a:pt x="0" y="5"/>
                      <a:pt x="0" y="5"/>
                    </a:cubicBezTo>
                    <a:cubicBezTo>
                      <a:pt x="0" y="2"/>
                      <a:pt x="2" y="0"/>
                      <a:pt x="5" y="0"/>
                    </a:cubicBezTo>
                    <a:cubicBezTo>
                      <a:pt x="343" y="0"/>
                      <a:pt x="343" y="0"/>
                      <a:pt x="343" y="0"/>
                    </a:cubicBezTo>
                    <a:cubicBezTo>
                      <a:pt x="345" y="0"/>
                      <a:pt x="348" y="2"/>
                      <a:pt x="348" y="5"/>
                    </a:cubicBezTo>
                    <a:lnTo>
                      <a:pt x="348" y="187"/>
                    </a:lnTo>
                    <a:close/>
                  </a:path>
                </a:pathLst>
              </a:custGeom>
              <a:solidFill>
                <a:srgbClr val="BAD80A"/>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098" name="Freeform 161"/>
              <p:cNvSpPr>
                <a:spLocks/>
              </p:cNvSpPr>
              <p:nvPr/>
            </p:nvSpPr>
            <p:spPr bwMode="auto">
              <a:xfrm>
                <a:off x="3467101" y="2659063"/>
                <a:ext cx="144463" cy="157163"/>
              </a:xfrm>
              <a:custGeom>
                <a:avLst/>
                <a:gdLst>
                  <a:gd name="T0" fmla="*/ 43 w 48"/>
                  <a:gd name="T1" fmla="*/ 9 h 52"/>
                  <a:gd name="T2" fmla="*/ 43 w 48"/>
                  <a:gd name="T3" fmla="*/ 26 h 52"/>
                  <a:gd name="T4" fmla="*/ 22 w 48"/>
                  <a:gd name="T5" fmla="*/ 47 h 52"/>
                  <a:gd name="T6" fmla="*/ 5 w 48"/>
                  <a:gd name="T7" fmla="*/ 47 h 52"/>
                  <a:gd name="T8" fmla="*/ 5 w 48"/>
                  <a:gd name="T9" fmla="*/ 30 h 52"/>
                  <a:gd name="T10" fmla="*/ 35 w 48"/>
                  <a:gd name="T11" fmla="*/ 0 h 52"/>
                  <a:gd name="T12" fmla="*/ 43 w 48"/>
                  <a:gd name="T13" fmla="*/ 9 h 52"/>
                </a:gdLst>
                <a:ahLst/>
                <a:cxnLst>
                  <a:cxn ang="0">
                    <a:pos x="T0" y="T1"/>
                  </a:cxn>
                  <a:cxn ang="0">
                    <a:pos x="T2" y="T3"/>
                  </a:cxn>
                  <a:cxn ang="0">
                    <a:pos x="T4" y="T5"/>
                  </a:cxn>
                  <a:cxn ang="0">
                    <a:pos x="T6" y="T7"/>
                  </a:cxn>
                  <a:cxn ang="0">
                    <a:pos x="T8" y="T9"/>
                  </a:cxn>
                  <a:cxn ang="0">
                    <a:pos x="T10" y="T11"/>
                  </a:cxn>
                  <a:cxn ang="0">
                    <a:pos x="T12" y="T13"/>
                  </a:cxn>
                </a:cxnLst>
                <a:rect l="0" t="0" r="r" b="b"/>
                <a:pathLst>
                  <a:path w="48" h="52">
                    <a:moveTo>
                      <a:pt x="43" y="9"/>
                    </a:moveTo>
                    <a:cubicBezTo>
                      <a:pt x="48" y="14"/>
                      <a:pt x="48" y="21"/>
                      <a:pt x="43" y="26"/>
                    </a:cubicBezTo>
                    <a:cubicBezTo>
                      <a:pt x="22" y="47"/>
                      <a:pt x="22" y="47"/>
                      <a:pt x="22" y="47"/>
                    </a:cubicBezTo>
                    <a:cubicBezTo>
                      <a:pt x="17" y="52"/>
                      <a:pt x="9" y="52"/>
                      <a:pt x="5" y="47"/>
                    </a:cubicBezTo>
                    <a:cubicBezTo>
                      <a:pt x="0" y="43"/>
                      <a:pt x="0" y="35"/>
                      <a:pt x="5" y="30"/>
                    </a:cubicBezTo>
                    <a:cubicBezTo>
                      <a:pt x="35" y="0"/>
                      <a:pt x="35" y="0"/>
                      <a:pt x="35" y="0"/>
                    </a:cubicBezTo>
                    <a:lnTo>
                      <a:pt x="43" y="9"/>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099" name="Freeform 162"/>
              <p:cNvSpPr>
                <a:spLocks/>
              </p:cNvSpPr>
              <p:nvPr/>
            </p:nvSpPr>
            <p:spPr bwMode="auto">
              <a:xfrm>
                <a:off x="3467101" y="2732088"/>
                <a:ext cx="87313" cy="220663"/>
              </a:xfrm>
              <a:custGeom>
                <a:avLst/>
                <a:gdLst>
                  <a:gd name="T0" fmla="*/ 0 w 29"/>
                  <a:gd name="T1" fmla="*/ 55 h 73"/>
                  <a:gd name="T2" fmla="*/ 15 w 29"/>
                  <a:gd name="T3" fmla="*/ 70 h 73"/>
                  <a:gd name="T4" fmla="*/ 15 w 29"/>
                  <a:gd name="T5" fmla="*/ 70 h 73"/>
                  <a:gd name="T6" fmla="*/ 29 w 29"/>
                  <a:gd name="T7" fmla="*/ 65 h 73"/>
                  <a:gd name="T8" fmla="*/ 29 w 29"/>
                  <a:gd name="T9" fmla="*/ 8 h 73"/>
                  <a:gd name="T10" fmla="*/ 15 w 29"/>
                  <a:gd name="T11" fmla="*/ 3 h 73"/>
                  <a:gd name="T12" fmla="*/ 15 w 29"/>
                  <a:gd name="T13" fmla="*/ 3 h 73"/>
                  <a:gd name="T14" fmla="*/ 0 w 29"/>
                  <a:gd name="T15" fmla="*/ 18 h 73"/>
                  <a:gd name="T16" fmla="*/ 0 w 29"/>
                  <a:gd name="T17"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73">
                    <a:moveTo>
                      <a:pt x="0" y="55"/>
                    </a:moveTo>
                    <a:cubicBezTo>
                      <a:pt x="0" y="63"/>
                      <a:pt x="6" y="70"/>
                      <a:pt x="15" y="70"/>
                    </a:cubicBezTo>
                    <a:cubicBezTo>
                      <a:pt x="15" y="70"/>
                      <a:pt x="15" y="70"/>
                      <a:pt x="15" y="70"/>
                    </a:cubicBezTo>
                    <a:cubicBezTo>
                      <a:pt x="23" y="70"/>
                      <a:pt x="29" y="73"/>
                      <a:pt x="29" y="65"/>
                    </a:cubicBezTo>
                    <a:cubicBezTo>
                      <a:pt x="29" y="8"/>
                      <a:pt x="29" y="8"/>
                      <a:pt x="29" y="8"/>
                    </a:cubicBezTo>
                    <a:cubicBezTo>
                      <a:pt x="29" y="0"/>
                      <a:pt x="23" y="3"/>
                      <a:pt x="15" y="3"/>
                    </a:cubicBezTo>
                    <a:cubicBezTo>
                      <a:pt x="15" y="3"/>
                      <a:pt x="15" y="3"/>
                      <a:pt x="15" y="3"/>
                    </a:cubicBezTo>
                    <a:cubicBezTo>
                      <a:pt x="6" y="3"/>
                      <a:pt x="0" y="9"/>
                      <a:pt x="0" y="18"/>
                    </a:cubicBezTo>
                    <a:lnTo>
                      <a:pt x="0" y="55"/>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0" name="Freeform 163"/>
              <p:cNvSpPr>
                <a:spLocks/>
              </p:cNvSpPr>
              <p:nvPr/>
            </p:nvSpPr>
            <p:spPr bwMode="auto">
              <a:xfrm>
                <a:off x="3540126" y="2659063"/>
                <a:ext cx="41275" cy="36513"/>
              </a:xfrm>
              <a:custGeom>
                <a:avLst/>
                <a:gdLst>
                  <a:gd name="T0" fmla="*/ 11 w 14"/>
                  <a:gd name="T1" fmla="*/ 0 h 12"/>
                  <a:gd name="T2" fmla="*/ 14 w 14"/>
                  <a:gd name="T3" fmla="*/ 3 h 12"/>
                  <a:gd name="T4" fmla="*/ 9 w 14"/>
                  <a:gd name="T5" fmla="*/ 8 h 12"/>
                  <a:gd name="T6" fmla="*/ 0 w 14"/>
                  <a:gd name="T7" fmla="*/ 11 h 12"/>
                  <a:gd name="T8" fmla="*/ 11 w 14"/>
                  <a:gd name="T9" fmla="*/ 0 h 12"/>
                </a:gdLst>
                <a:ahLst/>
                <a:cxnLst>
                  <a:cxn ang="0">
                    <a:pos x="T0" y="T1"/>
                  </a:cxn>
                  <a:cxn ang="0">
                    <a:pos x="T2" y="T3"/>
                  </a:cxn>
                  <a:cxn ang="0">
                    <a:pos x="T4" y="T5"/>
                  </a:cxn>
                  <a:cxn ang="0">
                    <a:pos x="T6" y="T7"/>
                  </a:cxn>
                  <a:cxn ang="0">
                    <a:pos x="T8" y="T9"/>
                  </a:cxn>
                </a:cxnLst>
                <a:rect l="0" t="0" r="r" b="b"/>
                <a:pathLst>
                  <a:path w="14" h="12">
                    <a:moveTo>
                      <a:pt x="11" y="0"/>
                    </a:moveTo>
                    <a:cubicBezTo>
                      <a:pt x="14" y="3"/>
                      <a:pt x="14" y="3"/>
                      <a:pt x="14" y="3"/>
                    </a:cubicBezTo>
                    <a:cubicBezTo>
                      <a:pt x="9" y="8"/>
                      <a:pt x="9" y="8"/>
                      <a:pt x="9" y="8"/>
                    </a:cubicBezTo>
                    <a:cubicBezTo>
                      <a:pt x="7" y="11"/>
                      <a:pt x="3" y="12"/>
                      <a:pt x="0" y="11"/>
                    </a:cubicBezTo>
                    <a:lnTo>
                      <a:pt x="11" y="0"/>
                    </a:lnTo>
                    <a:close/>
                  </a:path>
                </a:pathLst>
              </a:custGeom>
              <a:solidFill>
                <a:srgbClr val="EFD9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1" name="Freeform 164"/>
              <p:cNvSpPr>
                <a:spLocks/>
              </p:cNvSpPr>
              <p:nvPr/>
            </p:nvSpPr>
            <p:spPr bwMode="auto">
              <a:xfrm>
                <a:off x="3524251" y="2882900"/>
                <a:ext cx="144463" cy="381000"/>
              </a:xfrm>
              <a:custGeom>
                <a:avLst/>
                <a:gdLst>
                  <a:gd name="T0" fmla="*/ 0 w 48"/>
                  <a:gd name="T1" fmla="*/ 0 h 126"/>
                  <a:gd name="T2" fmla="*/ 48 w 48"/>
                  <a:gd name="T3" fmla="*/ 63 h 126"/>
                  <a:gd name="T4" fmla="*/ 0 w 48"/>
                  <a:gd name="T5" fmla="*/ 126 h 126"/>
                  <a:gd name="T6" fmla="*/ 0 w 48"/>
                  <a:gd name="T7" fmla="*/ 0 h 126"/>
                </a:gdLst>
                <a:ahLst/>
                <a:cxnLst>
                  <a:cxn ang="0">
                    <a:pos x="T0" y="T1"/>
                  </a:cxn>
                  <a:cxn ang="0">
                    <a:pos x="T2" y="T3"/>
                  </a:cxn>
                  <a:cxn ang="0">
                    <a:pos x="T4" y="T5"/>
                  </a:cxn>
                  <a:cxn ang="0">
                    <a:pos x="T6" y="T7"/>
                  </a:cxn>
                </a:cxnLst>
                <a:rect l="0" t="0" r="r" b="b"/>
                <a:pathLst>
                  <a:path w="48" h="126">
                    <a:moveTo>
                      <a:pt x="0" y="0"/>
                    </a:moveTo>
                    <a:cubicBezTo>
                      <a:pt x="28" y="8"/>
                      <a:pt x="48" y="33"/>
                      <a:pt x="48" y="63"/>
                    </a:cubicBezTo>
                    <a:cubicBezTo>
                      <a:pt x="48" y="93"/>
                      <a:pt x="28" y="119"/>
                      <a:pt x="0" y="126"/>
                    </a:cubicBezTo>
                    <a:lnTo>
                      <a:pt x="0" y="0"/>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2" name="Freeform 165"/>
              <p:cNvSpPr>
                <a:spLocks/>
              </p:cNvSpPr>
              <p:nvPr/>
            </p:nvSpPr>
            <p:spPr bwMode="auto">
              <a:xfrm>
                <a:off x="3668713" y="3055938"/>
                <a:ext cx="120650" cy="77788"/>
              </a:xfrm>
              <a:custGeom>
                <a:avLst/>
                <a:gdLst>
                  <a:gd name="T0" fmla="*/ 26 w 40"/>
                  <a:gd name="T1" fmla="*/ 26 h 26"/>
                  <a:gd name="T2" fmla="*/ 0 w 40"/>
                  <a:gd name="T3" fmla="*/ 0 h 26"/>
                  <a:gd name="T4" fmla="*/ 40 w 40"/>
                  <a:gd name="T5" fmla="*/ 0 h 26"/>
                  <a:gd name="T6" fmla="*/ 26 w 40"/>
                  <a:gd name="T7" fmla="*/ 26 h 26"/>
                </a:gdLst>
                <a:ahLst/>
                <a:cxnLst>
                  <a:cxn ang="0">
                    <a:pos x="T0" y="T1"/>
                  </a:cxn>
                  <a:cxn ang="0">
                    <a:pos x="T2" y="T3"/>
                  </a:cxn>
                  <a:cxn ang="0">
                    <a:pos x="T4" y="T5"/>
                  </a:cxn>
                  <a:cxn ang="0">
                    <a:pos x="T6" y="T7"/>
                  </a:cxn>
                </a:cxnLst>
                <a:rect l="0" t="0" r="r" b="b"/>
                <a:pathLst>
                  <a:path w="40" h="26">
                    <a:moveTo>
                      <a:pt x="26" y="26"/>
                    </a:moveTo>
                    <a:cubicBezTo>
                      <a:pt x="0" y="0"/>
                      <a:pt x="0" y="0"/>
                      <a:pt x="0" y="0"/>
                    </a:cubicBezTo>
                    <a:cubicBezTo>
                      <a:pt x="40" y="0"/>
                      <a:pt x="40" y="0"/>
                      <a:pt x="40" y="0"/>
                    </a:cubicBezTo>
                    <a:cubicBezTo>
                      <a:pt x="38" y="10"/>
                      <a:pt x="33" y="19"/>
                      <a:pt x="26" y="26"/>
                    </a:cubicBezTo>
                    <a:close/>
                  </a:path>
                </a:pathLst>
              </a:custGeom>
              <a:solidFill>
                <a:srgbClr val="CC86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6" name="TextBox 1125"/>
              <p:cNvSpPr txBox="1"/>
              <p:nvPr/>
            </p:nvSpPr>
            <p:spPr>
              <a:xfrm>
                <a:off x="3534023" y="2405361"/>
                <a:ext cx="1223320" cy="489365"/>
              </a:xfrm>
              <a:prstGeom prst="rect">
                <a:avLst/>
              </a:prstGeom>
              <a:noFill/>
            </p:spPr>
            <p:txBody>
              <a:bodyPr wrap="square" lIns="0" tIns="149217" rIns="0" bIns="149217" rtlCol="0" anchor="ctr" anchorCtr="0">
                <a:spAutoFit/>
              </a:bodyPr>
              <a:lstStyle/>
              <a:p>
                <a:pPr algn="ctr">
                  <a:lnSpc>
                    <a:spcPct val="90000"/>
                  </a:lnSpc>
                  <a:spcAft>
                    <a:spcPts val="612"/>
                  </a:spcAft>
                </a:pPr>
                <a:r>
                  <a:rPr lang="en-US" sz="1428" dirty="0">
                    <a:gradFill>
                      <a:gsLst>
                        <a:gs pos="83000">
                          <a:srgbClr val="FFFFFF"/>
                        </a:gs>
                        <a:gs pos="100000">
                          <a:srgbClr val="FFFFFF"/>
                        </a:gs>
                      </a:gsLst>
                      <a:lin ang="5400000" scaled="1"/>
                    </a:gradFill>
                  </a:rPr>
                  <a:t>1 YEAR FREE</a:t>
                </a:r>
              </a:p>
            </p:txBody>
          </p:sp>
          <p:cxnSp>
            <p:nvCxnSpPr>
              <p:cNvPr id="295" name="Straight Connector 294"/>
              <p:cNvCxnSpPr/>
              <p:nvPr/>
            </p:nvCxnSpPr>
            <p:spPr>
              <a:xfrm>
                <a:off x="3722415" y="2444926"/>
                <a:ext cx="846536" cy="0"/>
              </a:xfrm>
              <a:prstGeom prst="line">
                <a:avLst/>
              </a:prstGeom>
              <a:ln w="15875">
                <a:solidFill>
                  <a:srgbClr val="D6F42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a:off x="3660384" y="2786063"/>
                <a:ext cx="970598" cy="0"/>
              </a:xfrm>
              <a:prstGeom prst="line">
                <a:avLst/>
              </a:prstGeom>
              <a:ln w="15875">
                <a:solidFill>
                  <a:srgbClr val="D6F42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a:off x="3660384" y="2838450"/>
                <a:ext cx="970598" cy="0"/>
              </a:xfrm>
              <a:prstGeom prst="line">
                <a:avLst/>
              </a:prstGeom>
              <a:ln w="15875">
                <a:solidFill>
                  <a:srgbClr val="D6F42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p:nvPr/>
            </p:nvCxnSpPr>
            <p:spPr>
              <a:xfrm>
                <a:off x="3660384" y="2890045"/>
                <a:ext cx="970598" cy="0"/>
              </a:xfrm>
              <a:prstGeom prst="line">
                <a:avLst/>
              </a:prstGeom>
              <a:ln w="15875">
                <a:solidFill>
                  <a:srgbClr val="D6F420"/>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129" name="Group 1128"/>
              <p:cNvGrpSpPr/>
              <p:nvPr/>
            </p:nvGrpSpPr>
            <p:grpSpPr>
              <a:xfrm>
                <a:off x="3987801" y="2778125"/>
                <a:ext cx="811213" cy="569913"/>
                <a:chOff x="3987801" y="2778125"/>
                <a:chExt cx="811213" cy="569913"/>
              </a:xfrm>
            </p:grpSpPr>
            <p:sp>
              <p:nvSpPr>
                <p:cNvPr id="1103" name="Freeform 166"/>
                <p:cNvSpPr>
                  <a:spLocks/>
                </p:cNvSpPr>
                <p:nvPr/>
              </p:nvSpPr>
              <p:spPr bwMode="auto">
                <a:xfrm>
                  <a:off x="3987801" y="2778125"/>
                  <a:ext cx="236538" cy="231775"/>
                </a:xfrm>
                <a:custGeom>
                  <a:avLst/>
                  <a:gdLst>
                    <a:gd name="T0" fmla="*/ 78 w 78"/>
                    <a:gd name="T1" fmla="*/ 60 h 77"/>
                    <a:gd name="T2" fmla="*/ 23 w 78"/>
                    <a:gd name="T3" fmla="*/ 5 h 77"/>
                    <a:gd name="T4" fmla="*/ 5 w 78"/>
                    <a:gd name="T5" fmla="*/ 5 h 77"/>
                    <a:gd name="T6" fmla="*/ 5 w 78"/>
                    <a:gd name="T7" fmla="*/ 22 h 77"/>
                    <a:gd name="T8" fmla="*/ 60 w 78"/>
                    <a:gd name="T9" fmla="*/ 77 h 77"/>
                    <a:gd name="T10" fmla="*/ 78 w 78"/>
                    <a:gd name="T11" fmla="*/ 60 h 77"/>
                  </a:gdLst>
                  <a:ahLst/>
                  <a:cxnLst>
                    <a:cxn ang="0">
                      <a:pos x="T0" y="T1"/>
                    </a:cxn>
                    <a:cxn ang="0">
                      <a:pos x="T2" y="T3"/>
                    </a:cxn>
                    <a:cxn ang="0">
                      <a:pos x="T4" y="T5"/>
                    </a:cxn>
                    <a:cxn ang="0">
                      <a:pos x="T6" y="T7"/>
                    </a:cxn>
                    <a:cxn ang="0">
                      <a:pos x="T8" y="T9"/>
                    </a:cxn>
                    <a:cxn ang="0">
                      <a:pos x="T10" y="T11"/>
                    </a:cxn>
                  </a:cxnLst>
                  <a:rect l="0" t="0" r="r" b="b"/>
                  <a:pathLst>
                    <a:path w="78" h="77">
                      <a:moveTo>
                        <a:pt x="78" y="60"/>
                      </a:moveTo>
                      <a:cubicBezTo>
                        <a:pt x="23" y="5"/>
                        <a:pt x="23" y="5"/>
                        <a:pt x="23" y="5"/>
                      </a:cubicBezTo>
                      <a:cubicBezTo>
                        <a:pt x="18" y="0"/>
                        <a:pt x="10" y="0"/>
                        <a:pt x="5" y="5"/>
                      </a:cubicBezTo>
                      <a:cubicBezTo>
                        <a:pt x="0" y="10"/>
                        <a:pt x="0" y="17"/>
                        <a:pt x="5" y="22"/>
                      </a:cubicBezTo>
                      <a:cubicBezTo>
                        <a:pt x="60" y="77"/>
                        <a:pt x="60" y="77"/>
                        <a:pt x="60" y="77"/>
                      </a:cubicBezTo>
                      <a:lnTo>
                        <a:pt x="78" y="60"/>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4" name="Freeform 167"/>
                <p:cNvSpPr>
                  <a:spLocks/>
                </p:cNvSpPr>
                <p:nvPr/>
              </p:nvSpPr>
              <p:spPr bwMode="auto">
                <a:xfrm>
                  <a:off x="4000501" y="2786063"/>
                  <a:ext cx="66675" cy="69850"/>
                </a:xfrm>
                <a:custGeom>
                  <a:avLst/>
                  <a:gdLst>
                    <a:gd name="T0" fmla="*/ 6 w 22"/>
                    <a:gd name="T1" fmla="*/ 6 h 23"/>
                    <a:gd name="T2" fmla="*/ 0 w 22"/>
                    <a:gd name="T3" fmla="*/ 13 h 23"/>
                    <a:gd name="T4" fmla="*/ 6 w 22"/>
                    <a:gd name="T5" fmla="*/ 19 h 23"/>
                    <a:gd name="T6" fmla="*/ 19 w 22"/>
                    <a:gd name="T7" fmla="*/ 19 h 23"/>
                    <a:gd name="T8" fmla="*/ 19 w 22"/>
                    <a:gd name="T9" fmla="*/ 7 h 23"/>
                    <a:gd name="T10" fmla="*/ 13 w 22"/>
                    <a:gd name="T11" fmla="*/ 0 h 23"/>
                    <a:gd name="T12" fmla="*/ 6 w 22"/>
                    <a:gd name="T13" fmla="*/ 6 h 23"/>
                  </a:gdLst>
                  <a:ahLst/>
                  <a:cxnLst>
                    <a:cxn ang="0">
                      <a:pos x="T0" y="T1"/>
                    </a:cxn>
                    <a:cxn ang="0">
                      <a:pos x="T2" y="T3"/>
                    </a:cxn>
                    <a:cxn ang="0">
                      <a:pos x="T4" y="T5"/>
                    </a:cxn>
                    <a:cxn ang="0">
                      <a:pos x="T6" y="T7"/>
                    </a:cxn>
                    <a:cxn ang="0">
                      <a:pos x="T8" y="T9"/>
                    </a:cxn>
                    <a:cxn ang="0">
                      <a:pos x="T10" y="T11"/>
                    </a:cxn>
                    <a:cxn ang="0">
                      <a:pos x="T12" y="T13"/>
                    </a:cxn>
                  </a:cxnLst>
                  <a:rect l="0" t="0" r="r" b="b"/>
                  <a:pathLst>
                    <a:path w="22" h="23">
                      <a:moveTo>
                        <a:pt x="6" y="6"/>
                      </a:moveTo>
                      <a:cubicBezTo>
                        <a:pt x="3" y="8"/>
                        <a:pt x="1" y="11"/>
                        <a:pt x="0" y="13"/>
                      </a:cubicBezTo>
                      <a:cubicBezTo>
                        <a:pt x="6" y="19"/>
                        <a:pt x="6" y="19"/>
                        <a:pt x="6" y="19"/>
                      </a:cubicBezTo>
                      <a:cubicBezTo>
                        <a:pt x="10" y="23"/>
                        <a:pt x="15" y="23"/>
                        <a:pt x="19" y="19"/>
                      </a:cubicBezTo>
                      <a:cubicBezTo>
                        <a:pt x="22" y="16"/>
                        <a:pt x="22" y="10"/>
                        <a:pt x="19" y="7"/>
                      </a:cubicBezTo>
                      <a:cubicBezTo>
                        <a:pt x="13" y="0"/>
                        <a:pt x="13" y="0"/>
                        <a:pt x="13" y="0"/>
                      </a:cubicBezTo>
                      <a:cubicBezTo>
                        <a:pt x="10" y="2"/>
                        <a:pt x="8" y="4"/>
                        <a:pt x="6" y="6"/>
                      </a:cubicBezTo>
                      <a:close/>
                    </a:path>
                  </a:pathLst>
                </a:custGeom>
                <a:solidFill>
                  <a:srgbClr val="F2D3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5" name="Freeform 168"/>
                <p:cNvSpPr>
                  <a:spLocks/>
                </p:cNvSpPr>
                <p:nvPr/>
              </p:nvSpPr>
              <p:spPr bwMode="auto">
                <a:xfrm>
                  <a:off x="4033838" y="2822575"/>
                  <a:ext cx="33338" cy="30163"/>
                </a:xfrm>
                <a:custGeom>
                  <a:avLst/>
                  <a:gdLst>
                    <a:gd name="T0" fmla="*/ 3 w 11"/>
                    <a:gd name="T1" fmla="*/ 3 h 10"/>
                    <a:gd name="T2" fmla="*/ 1 w 11"/>
                    <a:gd name="T3" fmla="*/ 10 h 10"/>
                    <a:gd name="T4" fmla="*/ 8 w 11"/>
                    <a:gd name="T5" fmla="*/ 7 h 10"/>
                    <a:gd name="T6" fmla="*/ 10 w 11"/>
                    <a:gd name="T7" fmla="*/ 0 h 10"/>
                    <a:gd name="T8" fmla="*/ 3 w 11"/>
                    <a:gd name="T9" fmla="*/ 3 h 10"/>
                  </a:gdLst>
                  <a:ahLst/>
                  <a:cxnLst>
                    <a:cxn ang="0">
                      <a:pos x="T0" y="T1"/>
                    </a:cxn>
                    <a:cxn ang="0">
                      <a:pos x="T2" y="T3"/>
                    </a:cxn>
                    <a:cxn ang="0">
                      <a:pos x="T4" y="T5"/>
                    </a:cxn>
                    <a:cxn ang="0">
                      <a:pos x="T6" y="T7"/>
                    </a:cxn>
                    <a:cxn ang="0">
                      <a:pos x="T8" y="T9"/>
                    </a:cxn>
                  </a:cxnLst>
                  <a:rect l="0" t="0" r="r" b="b"/>
                  <a:pathLst>
                    <a:path w="11" h="10">
                      <a:moveTo>
                        <a:pt x="3" y="3"/>
                      </a:moveTo>
                      <a:cubicBezTo>
                        <a:pt x="1" y="5"/>
                        <a:pt x="0" y="7"/>
                        <a:pt x="1" y="10"/>
                      </a:cubicBezTo>
                      <a:cubicBezTo>
                        <a:pt x="3" y="10"/>
                        <a:pt x="6" y="9"/>
                        <a:pt x="8" y="7"/>
                      </a:cubicBezTo>
                      <a:cubicBezTo>
                        <a:pt x="10" y="5"/>
                        <a:pt x="11" y="3"/>
                        <a:pt x="10" y="0"/>
                      </a:cubicBezTo>
                      <a:cubicBezTo>
                        <a:pt x="8" y="0"/>
                        <a:pt x="5" y="1"/>
                        <a:pt x="3" y="3"/>
                      </a:cubicBezTo>
                      <a:close/>
                    </a:path>
                  </a:pathLst>
                </a:custGeom>
                <a:solidFill>
                  <a:srgbClr val="E0A3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6" name="Freeform 169"/>
                <p:cNvSpPr>
                  <a:spLocks/>
                </p:cNvSpPr>
                <p:nvPr/>
              </p:nvSpPr>
              <p:spPr bwMode="auto">
                <a:xfrm>
                  <a:off x="4064001" y="2852738"/>
                  <a:ext cx="30163" cy="30163"/>
                </a:xfrm>
                <a:custGeom>
                  <a:avLst/>
                  <a:gdLst>
                    <a:gd name="T0" fmla="*/ 10 w 10"/>
                    <a:gd name="T1" fmla="*/ 0 h 10"/>
                    <a:gd name="T2" fmla="*/ 3 w 10"/>
                    <a:gd name="T3" fmla="*/ 3 h 10"/>
                    <a:gd name="T4" fmla="*/ 0 w 10"/>
                    <a:gd name="T5" fmla="*/ 10 h 10"/>
                  </a:gdLst>
                  <a:ahLst/>
                  <a:cxnLst>
                    <a:cxn ang="0">
                      <a:pos x="T0" y="T1"/>
                    </a:cxn>
                    <a:cxn ang="0">
                      <a:pos x="T2" y="T3"/>
                    </a:cxn>
                    <a:cxn ang="0">
                      <a:pos x="T4" y="T5"/>
                    </a:cxn>
                  </a:cxnLst>
                  <a:rect l="0" t="0" r="r" b="b"/>
                  <a:pathLst>
                    <a:path w="10" h="10">
                      <a:moveTo>
                        <a:pt x="10" y="0"/>
                      </a:moveTo>
                      <a:cubicBezTo>
                        <a:pt x="8" y="0"/>
                        <a:pt x="5" y="1"/>
                        <a:pt x="3" y="3"/>
                      </a:cubicBezTo>
                      <a:cubicBezTo>
                        <a:pt x="1" y="5"/>
                        <a:pt x="0" y="7"/>
                        <a:pt x="0" y="1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7" name="Freeform 170"/>
                <p:cNvSpPr>
                  <a:spLocks/>
                </p:cNvSpPr>
                <p:nvPr/>
              </p:nvSpPr>
              <p:spPr bwMode="auto">
                <a:xfrm>
                  <a:off x="4076701" y="2865438"/>
                  <a:ext cx="28575" cy="30163"/>
                </a:xfrm>
                <a:custGeom>
                  <a:avLst/>
                  <a:gdLst>
                    <a:gd name="T0" fmla="*/ 0 w 10"/>
                    <a:gd name="T1" fmla="*/ 10 h 10"/>
                    <a:gd name="T2" fmla="*/ 7 w 10"/>
                    <a:gd name="T3" fmla="*/ 7 h 10"/>
                    <a:gd name="T4" fmla="*/ 10 w 10"/>
                    <a:gd name="T5" fmla="*/ 0 h 10"/>
                  </a:gdLst>
                  <a:ahLst/>
                  <a:cxnLst>
                    <a:cxn ang="0">
                      <a:pos x="T0" y="T1"/>
                    </a:cxn>
                    <a:cxn ang="0">
                      <a:pos x="T2" y="T3"/>
                    </a:cxn>
                    <a:cxn ang="0">
                      <a:pos x="T4" y="T5"/>
                    </a:cxn>
                  </a:cxnLst>
                  <a:rect l="0" t="0" r="r" b="b"/>
                  <a:pathLst>
                    <a:path w="10" h="10">
                      <a:moveTo>
                        <a:pt x="0" y="10"/>
                      </a:moveTo>
                      <a:cubicBezTo>
                        <a:pt x="3" y="10"/>
                        <a:pt x="5" y="9"/>
                        <a:pt x="7" y="7"/>
                      </a:cubicBezTo>
                      <a:cubicBezTo>
                        <a:pt x="9" y="5"/>
                        <a:pt x="10" y="2"/>
                        <a:pt x="10" y="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8" name="Freeform 171"/>
                <p:cNvSpPr>
                  <a:spLocks/>
                </p:cNvSpPr>
                <p:nvPr/>
              </p:nvSpPr>
              <p:spPr bwMode="auto">
                <a:xfrm>
                  <a:off x="4076701" y="2862263"/>
                  <a:ext cx="14288" cy="14288"/>
                </a:xfrm>
                <a:custGeom>
                  <a:avLst/>
                  <a:gdLst>
                    <a:gd name="T0" fmla="*/ 5 w 5"/>
                    <a:gd name="T1" fmla="*/ 0 h 5"/>
                    <a:gd name="T2" fmla="*/ 1 w 5"/>
                    <a:gd name="T3" fmla="*/ 2 h 5"/>
                    <a:gd name="T4" fmla="*/ 0 w 5"/>
                    <a:gd name="T5" fmla="*/ 5 h 5"/>
                  </a:gdLst>
                  <a:ahLst/>
                  <a:cxnLst>
                    <a:cxn ang="0">
                      <a:pos x="T0" y="T1"/>
                    </a:cxn>
                    <a:cxn ang="0">
                      <a:pos x="T2" y="T3"/>
                    </a:cxn>
                    <a:cxn ang="0">
                      <a:pos x="T4" y="T5"/>
                    </a:cxn>
                  </a:cxnLst>
                  <a:rect l="0" t="0" r="r" b="b"/>
                  <a:pathLst>
                    <a:path w="5" h="5">
                      <a:moveTo>
                        <a:pt x="5" y="0"/>
                      </a:moveTo>
                      <a:cubicBezTo>
                        <a:pt x="3" y="0"/>
                        <a:pt x="2" y="1"/>
                        <a:pt x="1" y="2"/>
                      </a:cubicBezTo>
                      <a:cubicBezTo>
                        <a:pt x="0" y="3"/>
                        <a:pt x="0" y="4"/>
                        <a:pt x="0" y="5"/>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09" name="Freeform 172"/>
                <p:cNvSpPr>
                  <a:spLocks/>
                </p:cNvSpPr>
                <p:nvPr/>
              </p:nvSpPr>
              <p:spPr bwMode="auto">
                <a:xfrm>
                  <a:off x="4081463" y="2868613"/>
                  <a:ext cx="15875" cy="17463"/>
                </a:xfrm>
                <a:custGeom>
                  <a:avLst/>
                  <a:gdLst>
                    <a:gd name="T0" fmla="*/ 0 w 5"/>
                    <a:gd name="T1" fmla="*/ 6 h 6"/>
                    <a:gd name="T2" fmla="*/ 3 w 5"/>
                    <a:gd name="T3" fmla="*/ 4 h 6"/>
                    <a:gd name="T4" fmla="*/ 5 w 5"/>
                    <a:gd name="T5" fmla="*/ 0 h 6"/>
                  </a:gdLst>
                  <a:ahLst/>
                  <a:cxnLst>
                    <a:cxn ang="0">
                      <a:pos x="T0" y="T1"/>
                    </a:cxn>
                    <a:cxn ang="0">
                      <a:pos x="T2" y="T3"/>
                    </a:cxn>
                    <a:cxn ang="0">
                      <a:pos x="T4" y="T5"/>
                    </a:cxn>
                  </a:cxnLst>
                  <a:rect l="0" t="0" r="r" b="b"/>
                  <a:pathLst>
                    <a:path w="5" h="6">
                      <a:moveTo>
                        <a:pt x="0" y="6"/>
                      </a:moveTo>
                      <a:cubicBezTo>
                        <a:pt x="1" y="5"/>
                        <a:pt x="2" y="5"/>
                        <a:pt x="3" y="4"/>
                      </a:cubicBezTo>
                      <a:cubicBezTo>
                        <a:pt x="4" y="3"/>
                        <a:pt x="5" y="2"/>
                        <a:pt x="5" y="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0" name="Freeform 173"/>
                <p:cNvSpPr>
                  <a:spLocks/>
                </p:cNvSpPr>
                <p:nvPr/>
              </p:nvSpPr>
              <p:spPr bwMode="auto">
                <a:xfrm>
                  <a:off x="4130676" y="2916238"/>
                  <a:ext cx="30163" cy="30163"/>
                </a:xfrm>
                <a:custGeom>
                  <a:avLst/>
                  <a:gdLst>
                    <a:gd name="T0" fmla="*/ 10 w 10"/>
                    <a:gd name="T1" fmla="*/ 0 h 10"/>
                    <a:gd name="T2" fmla="*/ 3 w 10"/>
                    <a:gd name="T3" fmla="*/ 4 h 10"/>
                    <a:gd name="T4" fmla="*/ 0 w 10"/>
                    <a:gd name="T5" fmla="*/ 10 h 10"/>
                  </a:gdLst>
                  <a:ahLst/>
                  <a:cxnLst>
                    <a:cxn ang="0">
                      <a:pos x="T0" y="T1"/>
                    </a:cxn>
                    <a:cxn ang="0">
                      <a:pos x="T2" y="T3"/>
                    </a:cxn>
                    <a:cxn ang="0">
                      <a:pos x="T4" y="T5"/>
                    </a:cxn>
                  </a:cxnLst>
                  <a:rect l="0" t="0" r="r" b="b"/>
                  <a:pathLst>
                    <a:path w="10" h="10">
                      <a:moveTo>
                        <a:pt x="10" y="0"/>
                      </a:moveTo>
                      <a:cubicBezTo>
                        <a:pt x="7" y="1"/>
                        <a:pt x="5" y="2"/>
                        <a:pt x="3" y="4"/>
                      </a:cubicBezTo>
                      <a:cubicBezTo>
                        <a:pt x="1" y="6"/>
                        <a:pt x="0" y="8"/>
                        <a:pt x="0" y="1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1" name="Freeform 174"/>
                <p:cNvSpPr>
                  <a:spLocks/>
                </p:cNvSpPr>
                <p:nvPr/>
              </p:nvSpPr>
              <p:spPr bwMode="auto">
                <a:xfrm>
                  <a:off x="4141788" y="2932113"/>
                  <a:ext cx="30163" cy="30163"/>
                </a:xfrm>
                <a:custGeom>
                  <a:avLst/>
                  <a:gdLst>
                    <a:gd name="T0" fmla="*/ 0 w 10"/>
                    <a:gd name="T1" fmla="*/ 10 h 10"/>
                    <a:gd name="T2" fmla="*/ 7 w 10"/>
                    <a:gd name="T3" fmla="*/ 7 h 10"/>
                    <a:gd name="T4" fmla="*/ 10 w 10"/>
                    <a:gd name="T5" fmla="*/ 0 h 10"/>
                  </a:gdLst>
                  <a:ahLst/>
                  <a:cxnLst>
                    <a:cxn ang="0">
                      <a:pos x="T0" y="T1"/>
                    </a:cxn>
                    <a:cxn ang="0">
                      <a:pos x="T2" y="T3"/>
                    </a:cxn>
                    <a:cxn ang="0">
                      <a:pos x="T4" y="T5"/>
                    </a:cxn>
                  </a:cxnLst>
                  <a:rect l="0" t="0" r="r" b="b"/>
                  <a:pathLst>
                    <a:path w="10" h="10">
                      <a:moveTo>
                        <a:pt x="0" y="10"/>
                      </a:moveTo>
                      <a:cubicBezTo>
                        <a:pt x="3" y="10"/>
                        <a:pt x="5" y="9"/>
                        <a:pt x="7" y="7"/>
                      </a:cubicBezTo>
                      <a:cubicBezTo>
                        <a:pt x="9" y="5"/>
                        <a:pt x="10" y="2"/>
                        <a:pt x="10" y="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2" name="Freeform 175"/>
                <p:cNvSpPr>
                  <a:spLocks/>
                </p:cNvSpPr>
                <p:nvPr/>
              </p:nvSpPr>
              <p:spPr bwMode="auto">
                <a:xfrm>
                  <a:off x="4138613" y="2928938"/>
                  <a:ext cx="19050" cy="14288"/>
                </a:xfrm>
                <a:custGeom>
                  <a:avLst/>
                  <a:gdLst>
                    <a:gd name="T0" fmla="*/ 6 w 6"/>
                    <a:gd name="T1" fmla="*/ 0 h 5"/>
                    <a:gd name="T2" fmla="*/ 2 w 6"/>
                    <a:gd name="T3" fmla="*/ 2 h 5"/>
                    <a:gd name="T4" fmla="*/ 0 w 6"/>
                    <a:gd name="T5" fmla="*/ 5 h 5"/>
                  </a:gdLst>
                  <a:ahLst/>
                  <a:cxnLst>
                    <a:cxn ang="0">
                      <a:pos x="T0" y="T1"/>
                    </a:cxn>
                    <a:cxn ang="0">
                      <a:pos x="T2" y="T3"/>
                    </a:cxn>
                    <a:cxn ang="0">
                      <a:pos x="T4" y="T5"/>
                    </a:cxn>
                  </a:cxnLst>
                  <a:rect l="0" t="0" r="r" b="b"/>
                  <a:pathLst>
                    <a:path w="6" h="5">
                      <a:moveTo>
                        <a:pt x="6" y="0"/>
                      </a:moveTo>
                      <a:cubicBezTo>
                        <a:pt x="4" y="0"/>
                        <a:pt x="3" y="1"/>
                        <a:pt x="2" y="2"/>
                      </a:cubicBezTo>
                      <a:cubicBezTo>
                        <a:pt x="1" y="3"/>
                        <a:pt x="1" y="4"/>
                        <a:pt x="0" y="5"/>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3" name="Freeform 176"/>
                <p:cNvSpPr>
                  <a:spLocks/>
                </p:cNvSpPr>
                <p:nvPr/>
              </p:nvSpPr>
              <p:spPr bwMode="auto">
                <a:xfrm>
                  <a:off x="4148138" y="2933700"/>
                  <a:ext cx="15875" cy="15875"/>
                </a:xfrm>
                <a:custGeom>
                  <a:avLst/>
                  <a:gdLst>
                    <a:gd name="T0" fmla="*/ 0 w 5"/>
                    <a:gd name="T1" fmla="*/ 5 h 5"/>
                    <a:gd name="T2" fmla="*/ 3 w 5"/>
                    <a:gd name="T3" fmla="*/ 4 h 5"/>
                    <a:gd name="T4" fmla="*/ 5 w 5"/>
                    <a:gd name="T5" fmla="*/ 0 h 5"/>
                  </a:gdLst>
                  <a:ahLst/>
                  <a:cxnLst>
                    <a:cxn ang="0">
                      <a:pos x="T0" y="T1"/>
                    </a:cxn>
                    <a:cxn ang="0">
                      <a:pos x="T2" y="T3"/>
                    </a:cxn>
                    <a:cxn ang="0">
                      <a:pos x="T4" y="T5"/>
                    </a:cxn>
                  </a:cxnLst>
                  <a:rect l="0" t="0" r="r" b="b"/>
                  <a:pathLst>
                    <a:path w="5" h="5">
                      <a:moveTo>
                        <a:pt x="0" y="5"/>
                      </a:moveTo>
                      <a:cubicBezTo>
                        <a:pt x="1" y="5"/>
                        <a:pt x="2" y="5"/>
                        <a:pt x="3" y="4"/>
                      </a:cubicBezTo>
                      <a:cubicBezTo>
                        <a:pt x="4" y="3"/>
                        <a:pt x="5" y="2"/>
                        <a:pt x="5" y="0"/>
                      </a:cubicBezTo>
                    </a:path>
                  </a:pathLst>
                </a:custGeom>
                <a:noFill/>
                <a:ln w="3175" cap="rnd">
                  <a:solidFill>
                    <a:srgbClr val="CC86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4" name="Freeform 177"/>
                <p:cNvSpPr>
                  <a:spLocks/>
                </p:cNvSpPr>
                <p:nvPr/>
              </p:nvSpPr>
              <p:spPr bwMode="auto">
                <a:xfrm>
                  <a:off x="4187826" y="2801938"/>
                  <a:ext cx="231775" cy="157163"/>
                </a:xfrm>
                <a:custGeom>
                  <a:avLst/>
                  <a:gdLst>
                    <a:gd name="T0" fmla="*/ 77 w 77"/>
                    <a:gd name="T1" fmla="*/ 12 h 52"/>
                    <a:gd name="T2" fmla="*/ 70 w 77"/>
                    <a:gd name="T3" fmla="*/ 5 h 52"/>
                    <a:gd name="T4" fmla="*/ 53 w 77"/>
                    <a:gd name="T5" fmla="*/ 5 h 52"/>
                    <a:gd name="T6" fmla="*/ 44 w 77"/>
                    <a:gd name="T7" fmla="*/ 14 h 52"/>
                    <a:gd name="T8" fmla="*/ 27 w 77"/>
                    <a:gd name="T9" fmla="*/ 15 h 52"/>
                    <a:gd name="T10" fmla="*/ 18 w 77"/>
                    <a:gd name="T11" fmla="*/ 25 h 52"/>
                    <a:gd name="T12" fmla="*/ 5 w 77"/>
                    <a:gd name="T13" fmla="*/ 28 h 52"/>
                    <a:gd name="T14" fmla="*/ 5 w 77"/>
                    <a:gd name="T15" fmla="*/ 45 h 52"/>
                    <a:gd name="T16" fmla="*/ 12 w 77"/>
                    <a:gd name="T17" fmla="*/ 52 h 52"/>
                    <a:gd name="T18" fmla="*/ 26 w 77"/>
                    <a:gd name="T19" fmla="*/ 38 h 52"/>
                    <a:gd name="T20" fmla="*/ 27 w 77"/>
                    <a:gd name="T21" fmla="*/ 39 h 52"/>
                    <a:gd name="T22" fmla="*/ 31 w 77"/>
                    <a:gd name="T23" fmla="*/ 36 h 52"/>
                    <a:gd name="T24" fmla="*/ 34 w 77"/>
                    <a:gd name="T25" fmla="*/ 39 h 52"/>
                    <a:gd name="T26" fmla="*/ 48 w 77"/>
                    <a:gd name="T27" fmla="*/ 25 h 52"/>
                    <a:gd name="T28" fmla="*/ 58 w 77"/>
                    <a:gd name="T29" fmla="*/ 35 h 52"/>
                    <a:gd name="T30" fmla="*/ 70 w 77"/>
                    <a:gd name="T31" fmla="*/ 22 h 52"/>
                    <a:gd name="T32" fmla="*/ 68 w 77"/>
                    <a:gd name="T33" fmla="*/ 21 h 52"/>
                    <a:gd name="T34" fmla="*/ 77 w 77"/>
                    <a:gd name="T35" fmla="*/ 1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52">
                      <a:moveTo>
                        <a:pt x="77" y="12"/>
                      </a:moveTo>
                      <a:cubicBezTo>
                        <a:pt x="70" y="5"/>
                        <a:pt x="70" y="5"/>
                        <a:pt x="70" y="5"/>
                      </a:cubicBezTo>
                      <a:cubicBezTo>
                        <a:pt x="65" y="0"/>
                        <a:pt x="57" y="0"/>
                        <a:pt x="53" y="5"/>
                      </a:cubicBezTo>
                      <a:cubicBezTo>
                        <a:pt x="44" y="14"/>
                        <a:pt x="44" y="14"/>
                        <a:pt x="44" y="14"/>
                      </a:cubicBezTo>
                      <a:cubicBezTo>
                        <a:pt x="39" y="10"/>
                        <a:pt x="32" y="10"/>
                        <a:pt x="27" y="15"/>
                      </a:cubicBezTo>
                      <a:cubicBezTo>
                        <a:pt x="18" y="25"/>
                        <a:pt x="18" y="25"/>
                        <a:pt x="18" y="25"/>
                      </a:cubicBezTo>
                      <a:cubicBezTo>
                        <a:pt x="13" y="23"/>
                        <a:pt x="8" y="24"/>
                        <a:pt x="5" y="28"/>
                      </a:cubicBezTo>
                      <a:cubicBezTo>
                        <a:pt x="0" y="32"/>
                        <a:pt x="0" y="40"/>
                        <a:pt x="5" y="45"/>
                      </a:cubicBezTo>
                      <a:cubicBezTo>
                        <a:pt x="12" y="52"/>
                        <a:pt x="12" y="52"/>
                        <a:pt x="12" y="52"/>
                      </a:cubicBezTo>
                      <a:cubicBezTo>
                        <a:pt x="26" y="38"/>
                        <a:pt x="26" y="38"/>
                        <a:pt x="26" y="38"/>
                      </a:cubicBezTo>
                      <a:cubicBezTo>
                        <a:pt x="27" y="39"/>
                        <a:pt x="27" y="39"/>
                        <a:pt x="27" y="39"/>
                      </a:cubicBezTo>
                      <a:cubicBezTo>
                        <a:pt x="31" y="36"/>
                        <a:pt x="31" y="36"/>
                        <a:pt x="31" y="36"/>
                      </a:cubicBezTo>
                      <a:cubicBezTo>
                        <a:pt x="34" y="39"/>
                        <a:pt x="34" y="39"/>
                        <a:pt x="34" y="39"/>
                      </a:cubicBezTo>
                      <a:cubicBezTo>
                        <a:pt x="48" y="25"/>
                        <a:pt x="48" y="25"/>
                        <a:pt x="48" y="25"/>
                      </a:cubicBezTo>
                      <a:cubicBezTo>
                        <a:pt x="58" y="35"/>
                        <a:pt x="58" y="35"/>
                        <a:pt x="58" y="35"/>
                      </a:cubicBezTo>
                      <a:cubicBezTo>
                        <a:pt x="70" y="22"/>
                        <a:pt x="70" y="22"/>
                        <a:pt x="70" y="22"/>
                      </a:cubicBezTo>
                      <a:cubicBezTo>
                        <a:pt x="68" y="21"/>
                        <a:pt x="68" y="21"/>
                        <a:pt x="68" y="21"/>
                      </a:cubicBezTo>
                      <a:lnTo>
                        <a:pt x="77" y="12"/>
                      </a:lnTo>
                      <a:close/>
                    </a:path>
                  </a:pathLst>
                </a:custGeom>
                <a:solidFill>
                  <a:srgbClr val="CC86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5" name="Freeform 178"/>
                <p:cNvSpPr>
                  <a:spLocks/>
                </p:cNvSpPr>
                <p:nvPr/>
              </p:nvSpPr>
              <p:spPr bwMode="auto">
                <a:xfrm>
                  <a:off x="4160838" y="2838450"/>
                  <a:ext cx="406400" cy="401638"/>
                </a:xfrm>
                <a:custGeom>
                  <a:avLst/>
                  <a:gdLst>
                    <a:gd name="T0" fmla="*/ 150 w 256"/>
                    <a:gd name="T1" fmla="*/ 253 h 253"/>
                    <a:gd name="T2" fmla="*/ 256 w 256"/>
                    <a:gd name="T3" fmla="*/ 184 h 253"/>
                    <a:gd name="T4" fmla="*/ 163 w 256"/>
                    <a:gd name="T5" fmla="*/ 0 h 253"/>
                    <a:gd name="T6" fmla="*/ 127 w 256"/>
                    <a:gd name="T7" fmla="*/ 30 h 253"/>
                    <a:gd name="T8" fmla="*/ 83 w 256"/>
                    <a:gd name="T9" fmla="*/ 53 h 253"/>
                    <a:gd name="T10" fmla="*/ 36 w 256"/>
                    <a:gd name="T11" fmla="*/ 72 h 253"/>
                    <a:gd name="T12" fmla="*/ 0 w 256"/>
                    <a:gd name="T13" fmla="*/ 102 h 253"/>
                    <a:gd name="T14" fmla="*/ 150 w 256"/>
                    <a:gd name="T15" fmla="*/ 253 h 2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 h="253">
                      <a:moveTo>
                        <a:pt x="150" y="253"/>
                      </a:moveTo>
                      <a:lnTo>
                        <a:pt x="256" y="184"/>
                      </a:lnTo>
                      <a:lnTo>
                        <a:pt x="163" y="0"/>
                      </a:lnTo>
                      <a:lnTo>
                        <a:pt x="127" y="30"/>
                      </a:lnTo>
                      <a:lnTo>
                        <a:pt x="83" y="53"/>
                      </a:lnTo>
                      <a:lnTo>
                        <a:pt x="36" y="72"/>
                      </a:lnTo>
                      <a:lnTo>
                        <a:pt x="0" y="102"/>
                      </a:lnTo>
                      <a:lnTo>
                        <a:pt x="150" y="253"/>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6" name="Freeform 179"/>
                <p:cNvSpPr>
                  <a:spLocks/>
                </p:cNvSpPr>
                <p:nvPr/>
              </p:nvSpPr>
              <p:spPr bwMode="auto">
                <a:xfrm>
                  <a:off x="4208463" y="2889250"/>
                  <a:ext cx="87313" cy="87313"/>
                </a:xfrm>
                <a:custGeom>
                  <a:avLst/>
                  <a:gdLst>
                    <a:gd name="T0" fmla="*/ 29 w 29"/>
                    <a:gd name="T1" fmla="*/ 12 h 29"/>
                    <a:gd name="T2" fmla="*/ 22 w 29"/>
                    <a:gd name="T3" fmla="*/ 5 h 29"/>
                    <a:gd name="T4" fmla="*/ 5 w 29"/>
                    <a:gd name="T5" fmla="*/ 5 h 29"/>
                    <a:gd name="T6" fmla="*/ 5 w 29"/>
                    <a:gd name="T7" fmla="*/ 23 h 29"/>
                    <a:gd name="T8" fmla="*/ 11 w 29"/>
                    <a:gd name="T9" fmla="*/ 29 h 29"/>
                    <a:gd name="T10" fmla="*/ 29 w 29"/>
                    <a:gd name="T11" fmla="*/ 12 h 29"/>
                  </a:gdLst>
                  <a:ahLst/>
                  <a:cxnLst>
                    <a:cxn ang="0">
                      <a:pos x="T0" y="T1"/>
                    </a:cxn>
                    <a:cxn ang="0">
                      <a:pos x="T2" y="T3"/>
                    </a:cxn>
                    <a:cxn ang="0">
                      <a:pos x="T4" y="T5"/>
                    </a:cxn>
                    <a:cxn ang="0">
                      <a:pos x="T6" y="T7"/>
                    </a:cxn>
                    <a:cxn ang="0">
                      <a:pos x="T8" y="T9"/>
                    </a:cxn>
                    <a:cxn ang="0">
                      <a:pos x="T10" y="T11"/>
                    </a:cxn>
                  </a:cxnLst>
                  <a:rect l="0" t="0" r="r" b="b"/>
                  <a:pathLst>
                    <a:path w="29" h="29">
                      <a:moveTo>
                        <a:pt x="29" y="12"/>
                      </a:moveTo>
                      <a:cubicBezTo>
                        <a:pt x="22" y="5"/>
                        <a:pt x="22" y="5"/>
                        <a:pt x="22" y="5"/>
                      </a:cubicBezTo>
                      <a:cubicBezTo>
                        <a:pt x="17" y="0"/>
                        <a:pt x="9" y="0"/>
                        <a:pt x="5" y="5"/>
                      </a:cubicBezTo>
                      <a:cubicBezTo>
                        <a:pt x="0" y="10"/>
                        <a:pt x="0" y="18"/>
                        <a:pt x="5" y="23"/>
                      </a:cubicBezTo>
                      <a:cubicBezTo>
                        <a:pt x="11" y="29"/>
                        <a:pt x="11" y="29"/>
                        <a:pt x="11" y="29"/>
                      </a:cubicBezTo>
                      <a:lnTo>
                        <a:pt x="29" y="12"/>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7" name="Freeform 180"/>
                <p:cNvSpPr>
                  <a:spLocks/>
                </p:cNvSpPr>
                <p:nvPr/>
              </p:nvSpPr>
              <p:spPr bwMode="auto">
                <a:xfrm>
                  <a:off x="4275138" y="2852738"/>
                  <a:ext cx="87313" cy="87313"/>
                </a:xfrm>
                <a:custGeom>
                  <a:avLst/>
                  <a:gdLst>
                    <a:gd name="T0" fmla="*/ 29 w 29"/>
                    <a:gd name="T1" fmla="*/ 11 h 29"/>
                    <a:gd name="T2" fmla="*/ 22 w 29"/>
                    <a:gd name="T3" fmla="*/ 4 h 29"/>
                    <a:gd name="T4" fmla="*/ 5 w 29"/>
                    <a:gd name="T5" fmla="*/ 4 h 29"/>
                    <a:gd name="T6" fmla="*/ 5 w 29"/>
                    <a:gd name="T7" fmla="*/ 22 h 29"/>
                    <a:gd name="T8" fmla="*/ 12 w 29"/>
                    <a:gd name="T9" fmla="*/ 29 h 29"/>
                    <a:gd name="T10" fmla="*/ 29 w 29"/>
                    <a:gd name="T11" fmla="*/ 11 h 29"/>
                  </a:gdLst>
                  <a:ahLst/>
                  <a:cxnLst>
                    <a:cxn ang="0">
                      <a:pos x="T0" y="T1"/>
                    </a:cxn>
                    <a:cxn ang="0">
                      <a:pos x="T2" y="T3"/>
                    </a:cxn>
                    <a:cxn ang="0">
                      <a:pos x="T4" y="T5"/>
                    </a:cxn>
                    <a:cxn ang="0">
                      <a:pos x="T6" y="T7"/>
                    </a:cxn>
                    <a:cxn ang="0">
                      <a:pos x="T8" y="T9"/>
                    </a:cxn>
                    <a:cxn ang="0">
                      <a:pos x="T10" y="T11"/>
                    </a:cxn>
                  </a:cxnLst>
                  <a:rect l="0" t="0" r="r" b="b"/>
                  <a:pathLst>
                    <a:path w="29" h="29">
                      <a:moveTo>
                        <a:pt x="29" y="11"/>
                      </a:moveTo>
                      <a:cubicBezTo>
                        <a:pt x="22" y="4"/>
                        <a:pt x="22" y="4"/>
                        <a:pt x="22" y="4"/>
                      </a:cubicBezTo>
                      <a:cubicBezTo>
                        <a:pt x="18" y="0"/>
                        <a:pt x="10" y="0"/>
                        <a:pt x="5" y="4"/>
                      </a:cubicBezTo>
                      <a:cubicBezTo>
                        <a:pt x="0" y="9"/>
                        <a:pt x="0" y="17"/>
                        <a:pt x="5" y="22"/>
                      </a:cubicBezTo>
                      <a:cubicBezTo>
                        <a:pt x="12" y="29"/>
                        <a:pt x="12" y="29"/>
                        <a:pt x="12" y="29"/>
                      </a:cubicBezTo>
                      <a:lnTo>
                        <a:pt x="29" y="11"/>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19" name="Freeform 182"/>
                <p:cNvSpPr>
                  <a:spLocks/>
                </p:cNvSpPr>
                <p:nvPr/>
              </p:nvSpPr>
              <p:spPr bwMode="auto">
                <a:xfrm>
                  <a:off x="4165601" y="3027363"/>
                  <a:ext cx="266700" cy="190500"/>
                </a:xfrm>
                <a:custGeom>
                  <a:avLst/>
                  <a:gdLst>
                    <a:gd name="T0" fmla="*/ 88 w 88"/>
                    <a:gd name="T1" fmla="*/ 63 h 63"/>
                    <a:gd name="T2" fmla="*/ 23 w 88"/>
                    <a:gd name="T3" fmla="*/ 40 h 63"/>
                    <a:gd name="T4" fmla="*/ 30 w 88"/>
                    <a:gd name="T5" fmla="*/ 0 h 63"/>
                    <a:gd name="T6" fmla="*/ 88 w 88"/>
                    <a:gd name="T7" fmla="*/ 63 h 63"/>
                  </a:gdLst>
                  <a:ahLst/>
                  <a:cxnLst>
                    <a:cxn ang="0">
                      <a:pos x="T0" y="T1"/>
                    </a:cxn>
                    <a:cxn ang="0">
                      <a:pos x="T2" y="T3"/>
                    </a:cxn>
                    <a:cxn ang="0">
                      <a:pos x="T4" y="T5"/>
                    </a:cxn>
                    <a:cxn ang="0">
                      <a:pos x="T6" y="T7"/>
                    </a:cxn>
                  </a:cxnLst>
                  <a:rect l="0" t="0" r="r" b="b"/>
                  <a:pathLst>
                    <a:path w="88" h="63">
                      <a:moveTo>
                        <a:pt x="88" y="63"/>
                      </a:moveTo>
                      <a:cubicBezTo>
                        <a:pt x="88" y="63"/>
                        <a:pt x="42" y="60"/>
                        <a:pt x="23" y="40"/>
                      </a:cubicBezTo>
                      <a:cubicBezTo>
                        <a:pt x="0" y="15"/>
                        <a:pt x="30" y="0"/>
                        <a:pt x="30" y="0"/>
                      </a:cubicBezTo>
                      <a:lnTo>
                        <a:pt x="88" y="63"/>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0" name="Freeform 183"/>
                <p:cNvSpPr>
                  <a:spLocks/>
                </p:cNvSpPr>
                <p:nvPr/>
              </p:nvSpPr>
              <p:spPr bwMode="auto">
                <a:xfrm>
                  <a:off x="4148138" y="3009900"/>
                  <a:ext cx="147638" cy="153988"/>
                </a:xfrm>
                <a:custGeom>
                  <a:avLst/>
                  <a:gdLst>
                    <a:gd name="T0" fmla="*/ 45 w 49"/>
                    <a:gd name="T1" fmla="*/ 32 h 51"/>
                    <a:gd name="T2" fmla="*/ 44 w 49"/>
                    <a:gd name="T3" fmla="*/ 47 h 51"/>
                    <a:gd name="T4" fmla="*/ 44 w 49"/>
                    <a:gd name="T5" fmla="*/ 47 h 51"/>
                    <a:gd name="T6" fmla="*/ 29 w 49"/>
                    <a:gd name="T7" fmla="*/ 46 h 51"/>
                    <a:gd name="T8" fmla="*/ 4 w 49"/>
                    <a:gd name="T9" fmla="*/ 19 h 51"/>
                    <a:gd name="T10" fmla="*/ 5 w 49"/>
                    <a:gd name="T11" fmla="*/ 4 h 51"/>
                    <a:gd name="T12" fmla="*/ 5 w 49"/>
                    <a:gd name="T13" fmla="*/ 4 h 51"/>
                    <a:gd name="T14" fmla="*/ 20 w 49"/>
                    <a:gd name="T15" fmla="*/ 5 h 51"/>
                    <a:gd name="T16" fmla="*/ 45 w 49"/>
                    <a:gd name="T17" fmla="*/ 3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51">
                      <a:moveTo>
                        <a:pt x="45" y="32"/>
                      </a:moveTo>
                      <a:cubicBezTo>
                        <a:pt x="49" y="36"/>
                        <a:pt x="49" y="43"/>
                        <a:pt x="44" y="47"/>
                      </a:cubicBezTo>
                      <a:cubicBezTo>
                        <a:pt x="44" y="47"/>
                        <a:pt x="44" y="47"/>
                        <a:pt x="44" y="47"/>
                      </a:cubicBezTo>
                      <a:cubicBezTo>
                        <a:pt x="40" y="51"/>
                        <a:pt x="33" y="50"/>
                        <a:pt x="29" y="46"/>
                      </a:cubicBezTo>
                      <a:cubicBezTo>
                        <a:pt x="4" y="19"/>
                        <a:pt x="4" y="19"/>
                        <a:pt x="4" y="19"/>
                      </a:cubicBezTo>
                      <a:cubicBezTo>
                        <a:pt x="0" y="15"/>
                        <a:pt x="1" y="8"/>
                        <a:pt x="5" y="4"/>
                      </a:cubicBezTo>
                      <a:cubicBezTo>
                        <a:pt x="5" y="4"/>
                        <a:pt x="5" y="4"/>
                        <a:pt x="5" y="4"/>
                      </a:cubicBezTo>
                      <a:cubicBezTo>
                        <a:pt x="9" y="0"/>
                        <a:pt x="16" y="1"/>
                        <a:pt x="20" y="5"/>
                      </a:cubicBezTo>
                      <a:lnTo>
                        <a:pt x="45" y="32"/>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1" name="Freeform 184"/>
                <p:cNvSpPr>
                  <a:spLocks/>
                </p:cNvSpPr>
                <p:nvPr/>
              </p:nvSpPr>
              <p:spPr bwMode="auto">
                <a:xfrm>
                  <a:off x="4160838" y="3000375"/>
                  <a:ext cx="84138" cy="96838"/>
                </a:xfrm>
                <a:custGeom>
                  <a:avLst/>
                  <a:gdLst>
                    <a:gd name="T0" fmla="*/ 10 w 28"/>
                    <a:gd name="T1" fmla="*/ 27 h 32"/>
                    <a:gd name="T2" fmla="*/ 9 w 28"/>
                    <a:gd name="T3" fmla="*/ 9 h 32"/>
                    <a:gd name="T4" fmla="*/ 28 w 28"/>
                    <a:gd name="T5" fmla="*/ 18 h 32"/>
                    <a:gd name="T6" fmla="*/ 21 w 28"/>
                    <a:gd name="T7" fmla="*/ 32 h 32"/>
                    <a:gd name="T8" fmla="*/ 10 w 28"/>
                    <a:gd name="T9" fmla="*/ 27 h 32"/>
                  </a:gdLst>
                  <a:ahLst/>
                  <a:cxnLst>
                    <a:cxn ang="0">
                      <a:pos x="T0" y="T1"/>
                    </a:cxn>
                    <a:cxn ang="0">
                      <a:pos x="T2" y="T3"/>
                    </a:cxn>
                    <a:cxn ang="0">
                      <a:pos x="T4" y="T5"/>
                    </a:cxn>
                    <a:cxn ang="0">
                      <a:pos x="T6" y="T7"/>
                    </a:cxn>
                    <a:cxn ang="0">
                      <a:pos x="T8" y="T9"/>
                    </a:cxn>
                  </a:cxnLst>
                  <a:rect l="0" t="0" r="r" b="b"/>
                  <a:pathLst>
                    <a:path w="28" h="32">
                      <a:moveTo>
                        <a:pt x="10" y="27"/>
                      </a:moveTo>
                      <a:cubicBezTo>
                        <a:pt x="10" y="27"/>
                        <a:pt x="18" y="18"/>
                        <a:pt x="9" y="9"/>
                      </a:cubicBezTo>
                      <a:cubicBezTo>
                        <a:pt x="0" y="0"/>
                        <a:pt x="28" y="18"/>
                        <a:pt x="28" y="18"/>
                      </a:cubicBezTo>
                      <a:cubicBezTo>
                        <a:pt x="21" y="32"/>
                        <a:pt x="21" y="32"/>
                        <a:pt x="21" y="32"/>
                      </a:cubicBezTo>
                      <a:lnTo>
                        <a:pt x="10" y="27"/>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2" name="Freeform 185"/>
                <p:cNvSpPr>
                  <a:spLocks/>
                </p:cNvSpPr>
                <p:nvPr/>
              </p:nvSpPr>
              <p:spPr bwMode="auto">
                <a:xfrm>
                  <a:off x="4067176" y="2973388"/>
                  <a:ext cx="157163" cy="109538"/>
                </a:xfrm>
                <a:custGeom>
                  <a:avLst/>
                  <a:gdLst>
                    <a:gd name="T0" fmla="*/ 5 w 52"/>
                    <a:gd name="T1" fmla="*/ 7 h 36"/>
                    <a:gd name="T2" fmla="*/ 0 w 52"/>
                    <a:gd name="T3" fmla="*/ 16 h 36"/>
                    <a:gd name="T4" fmla="*/ 9 w 52"/>
                    <a:gd name="T5" fmla="*/ 21 h 36"/>
                    <a:gd name="T6" fmla="*/ 36 w 52"/>
                    <a:gd name="T7" fmla="*/ 34 h 36"/>
                    <a:gd name="T8" fmla="*/ 50 w 52"/>
                    <a:gd name="T9" fmla="*/ 29 h 36"/>
                    <a:gd name="T10" fmla="*/ 45 w 52"/>
                    <a:gd name="T11" fmla="*/ 16 h 36"/>
                    <a:gd name="T12" fmla="*/ 18 w 52"/>
                    <a:gd name="T13" fmla="*/ 3 h 36"/>
                    <a:gd name="T14" fmla="*/ 5 w 52"/>
                    <a:gd name="T15" fmla="*/ 7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36">
                      <a:moveTo>
                        <a:pt x="5" y="7"/>
                      </a:moveTo>
                      <a:cubicBezTo>
                        <a:pt x="0" y="16"/>
                        <a:pt x="0" y="16"/>
                        <a:pt x="0" y="16"/>
                      </a:cubicBezTo>
                      <a:cubicBezTo>
                        <a:pt x="9" y="21"/>
                        <a:pt x="9" y="21"/>
                        <a:pt x="9" y="21"/>
                      </a:cubicBezTo>
                      <a:cubicBezTo>
                        <a:pt x="36" y="34"/>
                        <a:pt x="36" y="34"/>
                        <a:pt x="36" y="34"/>
                      </a:cubicBezTo>
                      <a:cubicBezTo>
                        <a:pt x="41" y="36"/>
                        <a:pt x="47" y="34"/>
                        <a:pt x="50" y="29"/>
                      </a:cubicBezTo>
                      <a:cubicBezTo>
                        <a:pt x="52" y="25"/>
                        <a:pt x="50" y="19"/>
                        <a:pt x="45" y="16"/>
                      </a:cubicBezTo>
                      <a:cubicBezTo>
                        <a:pt x="18" y="3"/>
                        <a:pt x="18" y="3"/>
                        <a:pt x="18" y="3"/>
                      </a:cubicBezTo>
                      <a:cubicBezTo>
                        <a:pt x="13" y="0"/>
                        <a:pt x="7" y="2"/>
                        <a:pt x="5" y="7"/>
                      </a:cubicBez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3" name="Freeform 186"/>
                <p:cNvSpPr>
                  <a:spLocks/>
                </p:cNvSpPr>
                <p:nvPr/>
              </p:nvSpPr>
              <p:spPr bwMode="auto">
                <a:xfrm>
                  <a:off x="4067176" y="3006725"/>
                  <a:ext cx="57150" cy="42863"/>
                </a:xfrm>
                <a:custGeom>
                  <a:avLst/>
                  <a:gdLst>
                    <a:gd name="T0" fmla="*/ 12 w 19"/>
                    <a:gd name="T1" fmla="*/ 5 h 14"/>
                    <a:gd name="T2" fmla="*/ 3 w 19"/>
                    <a:gd name="T3" fmla="*/ 0 h 14"/>
                    <a:gd name="T4" fmla="*/ 0 w 19"/>
                    <a:gd name="T5" fmla="*/ 5 h 14"/>
                    <a:gd name="T6" fmla="*/ 9 w 19"/>
                    <a:gd name="T7" fmla="*/ 10 h 14"/>
                    <a:gd name="T8" fmla="*/ 19 w 19"/>
                    <a:gd name="T9" fmla="*/ 14 h 14"/>
                    <a:gd name="T10" fmla="*/ 12 w 19"/>
                    <a:gd name="T11" fmla="*/ 5 h 14"/>
                  </a:gdLst>
                  <a:ahLst/>
                  <a:cxnLst>
                    <a:cxn ang="0">
                      <a:pos x="T0" y="T1"/>
                    </a:cxn>
                    <a:cxn ang="0">
                      <a:pos x="T2" y="T3"/>
                    </a:cxn>
                    <a:cxn ang="0">
                      <a:pos x="T4" y="T5"/>
                    </a:cxn>
                    <a:cxn ang="0">
                      <a:pos x="T6" y="T7"/>
                    </a:cxn>
                    <a:cxn ang="0">
                      <a:pos x="T8" y="T9"/>
                    </a:cxn>
                    <a:cxn ang="0">
                      <a:pos x="T10" y="T11"/>
                    </a:cxn>
                  </a:cxnLst>
                  <a:rect l="0" t="0" r="r" b="b"/>
                  <a:pathLst>
                    <a:path w="19" h="14">
                      <a:moveTo>
                        <a:pt x="12" y="5"/>
                      </a:moveTo>
                      <a:cubicBezTo>
                        <a:pt x="3" y="0"/>
                        <a:pt x="3" y="0"/>
                        <a:pt x="3" y="0"/>
                      </a:cubicBezTo>
                      <a:cubicBezTo>
                        <a:pt x="0" y="5"/>
                        <a:pt x="0" y="5"/>
                        <a:pt x="0" y="5"/>
                      </a:cubicBezTo>
                      <a:cubicBezTo>
                        <a:pt x="9" y="10"/>
                        <a:pt x="9" y="10"/>
                        <a:pt x="9" y="10"/>
                      </a:cubicBezTo>
                      <a:cubicBezTo>
                        <a:pt x="19" y="14"/>
                        <a:pt x="19" y="14"/>
                        <a:pt x="19" y="14"/>
                      </a:cubicBezTo>
                      <a:cubicBezTo>
                        <a:pt x="18" y="10"/>
                        <a:pt x="16" y="7"/>
                        <a:pt x="12" y="5"/>
                      </a:cubicBezTo>
                      <a:close/>
                    </a:path>
                  </a:pathLst>
                </a:custGeom>
                <a:solidFill>
                  <a:srgbClr val="F2D3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4" name="Freeform 187"/>
                <p:cNvSpPr>
                  <a:spLocks/>
                </p:cNvSpPr>
                <p:nvPr/>
              </p:nvSpPr>
              <p:spPr bwMode="auto">
                <a:xfrm>
                  <a:off x="4121151" y="2982913"/>
                  <a:ext cx="84138" cy="66675"/>
                </a:xfrm>
                <a:custGeom>
                  <a:avLst/>
                  <a:gdLst>
                    <a:gd name="T0" fmla="*/ 13 w 28"/>
                    <a:gd name="T1" fmla="*/ 6 h 22"/>
                    <a:gd name="T2" fmla="*/ 28 w 28"/>
                    <a:gd name="T3" fmla="*/ 22 h 22"/>
                    <a:gd name="T4" fmla="*/ 0 w 28"/>
                    <a:gd name="T5" fmla="*/ 0 h 22"/>
                    <a:gd name="T6" fmla="*/ 13 w 28"/>
                    <a:gd name="T7" fmla="*/ 6 h 22"/>
                  </a:gdLst>
                  <a:ahLst/>
                  <a:cxnLst>
                    <a:cxn ang="0">
                      <a:pos x="T0" y="T1"/>
                    </a:cxn>
                    <a:cxn ang="0">
                      <a:pos x="T2" y="T3"/>
                    </a:cxn>
                    <a:cxn ang="0">
                      <a:pos x="T4" y="T5"/>
                    </a:cxn>
                    <a:cxn ang="0">
                      <a:pos x="T6" y="T7"/>
                    </a:cxn>
                  </a:cxnLst>
                  <a:rect l="0" t="0" r="r" b="b"/>
                  <a:pathLst>
                    <a:path w="28" h="22">
                      <a:moveTo>
                        <a:pt x="13" y="6"/>
                      </a:moveTo>
                      <a:cubicBezTo>
                        <a:pt x="28" y="22"/>
                        <a:pt x="28" y="22"/>
                        <a:pt x="28" y="22"/>
                      </a:cubicBezTo>
                      <a:cubicBezTo>
                        <a:pt x="28" y="22"/>
                        <a:pt x="3" y="22"/>
                        <a:pt x="0" y="0"/>
                      </a:cubicBezTo>
                      <a:cubicBezTo>
                        <a:pt x="8" y="4"/>
                        <a:pt x="13" y="6"/>
                        <a:pt x="13" y="6"/>
                      </a:cubicBezTo>
                      <a:close/>
                    </a:path>
                  </a:pathLst>
                </a:custGeom>
                <a:solidFill>
                  <a:srgbClr val="CC86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25" name="Freeform 188"/>
                <p:cNvSpPr>
                  <a:spLocks/>
                </p:cNvSpPr>
                <p:nvPr/>
              </p:nvSpPr>
              <p:spPr bwMode="auto">
                <a:xfrm>
                  <a:off x="4343401" y="3043238"/>
                  <a:ext cx="455613" cy="304800"/>
                </a:xfrm>
                <a:custGeom>
                  <a:avLst/>
                  <a:gdLst>
                    <a:gd name="T0" fmla="*/ 109 w 287"/>
                    <a:gd name="T1" fmla="*/ 0 h 192"/>
                    <a:gd name="T2" fmla="*/ 287 w 287"/>
                    <a:gd name="T3" fmla="*/ 139 h 192"/>
                    <a:gd name="T4" fmla="*/ 95 w 287"/>
                    <a:gd name="T5" fmla="*/ 192 h 192"/>
                    <a:gd name="T6" fmla="*/ 0 w 287"/>
                    <a:gd name="T7" fmla="*/ 89 h 192"/>
                    <a:gd name="T8" fmla="*/ 109 w 287"/>
                    <a:gd name="T9" fmla="*/ 0 h 192"/>
                  </a:gdLst>
                  <a:ahLst/>
                  <a:cxnLst>
                    <a:cxn ang="0">
                      <a:pos x="T0" y="T1"/>
                    </a:cxn>
                    <a:cxn ang="0">
                      <a:pos x="T2" y="T3"/>
                    </a:cxn>
                    <a:cxn ang="0">
                      <a:pos x="T4" y="T5"/>
                    </a:cxn>
                    <a:cxn ang="0">
                      <a:pos x="T6" y="T7"/>
                    </a:cxn>
                    <a:cxn ang="0">
                      <a:pos x="T8" y="T9"/>
                    </a:cxn>
                  </a:cxnLst>
                  <a:rect l="0" t="0" r="r" b="b"/>
                  <a:pathLst>
                    <a:path w="287" h="192">
                      <a:moveTo>
                        <a:pt x="109" y="0"/>
                      </a:moveTo>
                      <a:lnTo>
                        <a:pt x="287" y="139"/>
                      </a:lnTo>
                      <a:lnTo>
                        <a:pt x="95" y="192"/>
                      </a:lnTo>
                      <a:lnTo>
                        <a:pt x="0" y="89"/>
                      </a:lnTo>
                      <a:lnTo>
                        <a:pt x="109" y="0"/>
                      </a:lnTo>
                      <a:close/>
                    </a:path>
                  </a:pathLst>
                </a:custGeom>
                <a:solidFill>
                  <a:srgbClr val="E5B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grpSp>
      <p:grpSp>
        <p:nvGrpSpPr>
          <p:cNvPr id="302" name="Group 301"/>
          <p:cNvGrpSpPr/>
          <p:nvPr/>
        </p:nvGrpSpPr>
        <p:grpSpPr>
          <a:xfrm>
            <a:off x="5535862" y="2257592"/>
            <a:ext cx="1642550" cy="1999785"/>
            <a:chOff x="5503728" y="2213527"/>
            <a:chExt cx="1610489" cy="1960752"/>
          </a:xfrm>
        </p:grpSpPr>
        <p:sp>
          <p:nvSpPr>
            <p:cNvPr id="134" name="Rectangle 133"/>
            <p:cNvSpPr/>
            <p:nvPr/>
          </p:nvSpPr>
          <p:spPr>
            <a:xfrm>
              <a:off x="5503728" y="3466393"/>
              <a:ext cx="1610489" cy="707886"/>
            </a:xfrm>
            <a:prstGeom prst="rect">
              <a:avLst/>
            </a:prstGeom>
          </p:spPr>
          <p:txBody>
            <a:bodyPr wrap="square">
              <a:spAutoFit/>
            </a:bodyPr>
            <a:lstStyle/>
            <a:p>
              <a:pPr algn="ctr" defTabSz="932563"/>
              <a:r>
                <a:rPr lang="en-US" sz="2000" dirty="0">
                  <a:gradFill>
                    <a:gsLst>
                      <a:gs pos="0">
                        <a:srgbClr val="404040"/>
                      </a:gs>
                      <a:gs pos="100000">
                        <a:srgbClr val="404040"/>
                      </a:gs>
                    </a:gsLst>
                    <a:lin ang="5400000" scaled="0"/>
                  </a:gradFill>
                </a:rPr>
                <a:t>Free </a:t>
              </a:r>
              <a:br>
                <a:rPr lang="en-US" sz="2000" dirty="0">
                  <a:gradFill>
                    <a:gsLst>
                      <a:gs pos="0">
                        <a:srgbClr val="404040"/>
                      </a:gs>
                      <a:gs pos="100000">
                        <a:srgbClr val="404040"/>
                      </a:gs>
                    </a:gsLst>
                    <a:lin ang="5400000" scaled="0"/>
                  </a:gradFill>
                </a:rPr>
              </a:br>
              <a:r>
                <a:rPr lang="en-US" sz="2000" dirty="0">
                  <a:gradFill>
                    <a:gsLst>
                      <a:gs pos="0">
                        <a:srgbClr val="404040"/>
                      </a:gs>
                      <a:gs pos="100000">
                        <a:srgbClr val="404040"/>
                      </a:gs>
                    </a:gsLst>
                    <a:lin ang="5400000" scaled="0"/>
                  </a:gradFill>
                </a:rPr>
                <a:t>Training</a:t>
              </a:r>
            </a:p>
          </p:txBody>
        </p:sp>
        <p:pic>
          <p:nvPicPr>
            <p:cNvPr id="303" name="Picture 302"/>
            <p:cNvPicPr>
              <a:picLocks noChangeAspect="1"/>
            </p:cNvPicPr>
            <p:nvPr/>
          </p:nvPicPr>
          <p:blipFill>
            <a:blip r:embed="rId3"/>
            <a:stretch>
              <a:fillRect/>
            </a:stretch>
          </p:blipFill>
          <p:spPr>
            <a:xfrm flipH="1">
              <a:off x="5899272" y="2213527"/>
              <a:ext cx="819400" cy="1205398"/>
            </a:xfrm>
            <a:prstGeom prst="rect">
              <a:avLst/>
            </a:prstGeom>
          </p:spPr>
        </p:pic>
      </p:grpSp>
      <p:grpSp>
        <p:nvGrpSpPr>
          <p:cNvPr id="298" name="Group 297"/>
          <p:cNvGrpSpPr/>
          <p:nvPr/>
        </p:nvGrpSpPr>
        <p:grpSpPr>
          <a:xfrm>
            <a:off x="7723520" y="2257436"/>
            <a:ext cx="1779745" cy="1999942"/>
            <a:chOff x="7453007" y="2213374"/>
            <a:chExt cx="1745006" cy="1960905"/>
          </a:xfrm>
        </p:grpSpPr>
        <p:sp>
          <p:nvSpPr>
            <p:cNvPr id="142" name="Rectangle 141"/>
            <p:cNvSpPr/>
            <p:nvPr/>
          </p:nvSpPr>
          <p:spPr>
            <a:xfrm>
              <a:off x="7520266" y="3466393"/>
              <a:ext cx="1610489" cy="707886"/>
            </a:xfrm>
            <a:prstGeom prst="rect">
              <a:avLst/>
            </a:prstGeom>
          </p:spPr>
          <p:txBody>
            <a:bodyPr wrap="square">
              <a:spAutoFit/>
            </a:bodyPr>
            <a:lstStyle/>
            <a:p>
              <a:pPr algn="ctr" defTabSz="932563"/>
              <a:r>
                <a:rPr lang="en-US" sz="2000" dirty="0">
                  <a:gradFill>
                    <a:gsLst>
                      <a:gs pos="0">
                        <a:srgbClr val="404040"/>
                      </a:gs>
                      <a:gs pos="100000">
                        <a:srgbClr val="404040"/>
                      </a:gs>
                    </a:gsLst>
                    <a:lin ang="5400000" scaled="0"/>
                  </a:gradFill>
                </a:rPr>
                <a:t>Free </a:t>
              </a:r>
              <a:br>
                <a:rPr lang="en-US" sz="2000" dirty="0">
                  <a:gradFill>
                    <a:gsLst>
                      <a:gs pos="0">
                        <a:srgbClr val="404040"/>
                      </a:gs>
                      <a:gs pos="100000">
                        <a:srgbClr val="404040"/>
                      </a:gs>
                    </a:gsLst>
                    <a:lin ang="5400000" scaled="0"/>
                  </a:gradFill>
                </a:rPr>
              </a:br>
              <a:r>
                <a:rPr lang="en-US" sz="2000" dirty="0">
                  <a:gradFill>
                    <a:gsLst>
                      <a:gs pos="0">
                        <a:srgbClr val="404040"/>
                      </a:gs>
                      <a:gs pos="100000">
                        <a:srgbClr val="404040"/>
                      </a:gs>
                    </a:gsLst>
                    <a:lin ang="5400000" scaled="0"/>
                  </a:gradFill>
                </a:rPr>
                <a:t>Tools</a:t>
              </a:r>
            </a:p>
          </p:txBody>
        </p:sp>
        <p:grpSp>
          <p:nvGrpSpPr>
            <p:cNvPr id="1140" name="Group 1139"/>
            <p:cNvGrpSpPr/>
            <p:nvPr/>
          </p:nvGrpSpPr>
          <p:grpSpPr>
            <a:xfrm>
              <a:off x="7453007" y="2213374"/>
              <a:ext cx="1745006" cy="1177578"/>
              <a:chOff x="7353454" y="2213374"/>
              <a:chExt cx="1745006" cy="1177578"/>
            </a:xfrm>
          </p:grpSpPr>
          <p:grpSp>
            <p:nvGrpSpPr>
              <p:cNvPr id="1139" name="Group 1138"/>
              <p:cNvGrpSpPr/>
              <p:nvPr/>
            </p:nvGrpSpPr>
            <p:grpSpPr>
              <a:xfrm>
                <a:off x="7353454" y="2213374"/>
                <a:ext cx="1517514" cy="1152575"/>
                <a:chOff x="7377113" y="1308100"/>
                <a:chExt cx="1277937" cy="847725"/>
              </a:xfrm>
            </p:grpSpPr>
            <p:sp>
              <p:nvSpPr>
                <p:cNvPr id="1132" name="AutoShape 190"/>
                <p:cNvSpPr>
                  <a:spLocks noChangeAspect="1" noChangeArrowheads="1" noTextEdit="1"/>
                </p:cNvSpPr>
                <p:nvPr/>
              </p:nvSpPr>
              <p:spPr bwMode="auto">
                <a:xfrm>
                  <a:off x="7377113" y="1308100"/>
                  <a:ext cx="1277937"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33" name="Rectangle 192"/>
                <p:cNvSpPr>
                  <a:spLocks noChangeArrowheads="1"/>
                </p:cNvSpPr>
                <p:nvPr/>
              </p:nvSpPr>
              <p:spPr bwMode="auto">
                <a:xfrm>
                  <a:off x="7844201" y="1393963"/>
                  <a:ext cx="564787" cy="761862"/>
                </a:xfrm>
                <a:prstGeom prst="rect">
                  <a:avLst/>
                </a:prstGeom>
                <a:solidFill>
                  <a:srgbClr val="D83B0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34" name="Rectangle 193"/>
                <p:cNvSpPr>
                  <a:spLocks noChangeArrowheads="1"/>
                </p:cNvSpPr>
                <p:nvPr/>
              </p:nvSpPr>
              <p:spPr bwMode="auto">
                <a:xfrm>
                  <a:off x="7586663" y="1393963"/>
                  <a:ext cx="271895" cy="761862"/>
                </a:xfrm>
                <a:prstGeom prst="rect">
                  <a:avLst/>
                </a:prstGeom>
                <a:solidFill>
                  <a:srgbClr val="A32B0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35" name="Freeform 194"/>
                <p:cNvSpPr>
                  <a:spLocks/>
                </p:cNvSpPr>
                <p:nvPr/>
              </p:nvSpPr>
              <p:spPr bwMode="auto">
                <a:xfrm>
                  <a:off x="7466520" y="1394833"/>
                  <a:ext cx="392039" cy="216395"/>
                </a:xfrm>
                <a:custGeom>
                  <a:avLst/>
                  <a:gdLst>
                    <a:gd name="T0" fmla="*/ 215 w 348"/>
                    <a:gd name="T1" fmla="*/ 133 h 133"/>
                    <a:gd name="T2" fmla="*/ 0 w 348"/>
                    <a:gd name="T3" fmla="*/ 133 h 133"/>
                    <a:gd name="T4" fmla="*/ 130 w 348"/>
                    <a:gd name="T5" fmla="*/ 0 h 133"/>
                    <a:gd name="T6" fmla="*/ 348 w 348"/>
                    <a:gd name="T7" fmla="*/ 0 h 133"/>
                    <a:gd name="T8" fmla="*/ 215 w 348"/>
                    <a:gd name="T9" fmla="*/ 133 h 133"/>
                    <a:gd name="connsiteX0" fmla="*/ 4375 w 8197"/>
                    <a:gd name="connsiteY0" fmla="*/ 10000 h 10000"/>
                    <a:gd name="connsiteX1" fmla="*/ 0 w 8197"/>
                    <a:gd name="connsiteY1" fmla="*/ 10000 h 10000"/>
                    <a:gd name="connsiteX2" fmla="*/ 1933 w 8197"/>
                    <a:gd name="connsiteY2" fmla="*/ 0 h 10000"/>
                    <a:gd name="connsiteX3" fmla="*/ 8197 w 8197"/>
                    <a:gd name="connsiteY3" fmla="*/ 0 h 10000"/>
                    <a:gd name="connsiteX4" fmla="*/ 4375 w 8197"/>
                    <a:gd name="connsiteY4" fmla="*/ 10000 h 10000"/>
                    <a:gd name="connsiteX0" fmla="*/ 7639 w 10000"/>
                    <a:gd name="connsiteY0" fmla="*/ 10249 h 10249"/>
                    <a:gd name="connsiteX1" fmla="*/ 0 w 10000"/>
                    <a:gd name="connsiteY1" fmla="*/ 10000 h 10249"/>
                    <a:gd name="connsiteX2" fmla="*/ 2358 w 10000"/>
                    <a:gd name="connsiteY2" fmla="*/ 0 h 10249"/>
                    <a:gd name="connsiteX3" fmla="*/ 10000 w 10000"/>
                    <a:gd name="connsiteY3" fmla="*/ 0 h 10249"/>
                    <a:gd name="connsiteX4" fmla="*/ 7639 w 10000"/>
                    <a:gd name="connsiteY4" fmla="*/ 10249 h 10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249">
                      <a:moveTo>
                        <a:pt x="7639" y="10249"/>
                      </a:moveTo>
                      <a:lnTo>
                        <a:pt x="0" y="10000"/>
                      </a:lnTo>
                      <a:lnTo>
                        <a:pt x="2358" y="0"/>
                      </a:lnTo>
                      <a:lnTo>
                        <a:pt x="10000" y="0"/>
                      </a:lnTo>
                      <a:lnTo>
                        <a:pt x="7639" y="10249"/>
                      </a:lnTo>
                      <a:close/>
                    </a:path>
                  </a:pathLst>
                </a:custGeom>
                <a:solidFill>
                  <a:srgbClr val="D83B01"/>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36" name="Freeform 195"/>
                <p:cNvSpPr>
                  <a:spLocks/>
                </p:cNvSpPr>
                <p:nvPr/>
              </p:nvSpPr>
              <p:spPr bwMode="auto">
                <a:xfrm>
                  <a:off x="7864148" y="1394833"/>
                  <a:ext cx="673941" cy="209443"/>
                </a:xfrm>
                <a:custGeom>
                  <a:avLst/>
                  <a:gdLst>
                    <a:gd name="T0" fmla="*/ 457 w 457"/>
                    <a:gd name="T1" fmla="*/ 133 h 133"/>
                    <a:gd name="T2" fmla="*/ 157 w 457"/>
                    <a:gd name="T3" fmla="*/ 133 h 133"/>
                    <a:gd name="T4" fmla="*/ 0 w 457"/>
                    <a:gd name="T5" fmla="*/ 0 h 133"/>
                    <a:gd name="T6" fmla="*/ 300 w 457"/>
                    <a:gd name="T7" fmla="*/ 0 h 133"/>
                    <a:gd name="T8" fmla="*/ 457 w 457"/>
                    <a:gd name="T9" fmla="*/ 133 h 133"/>
                    <a:gd name="connsiteX0" fmla="*/ 10000 w 10000"/>
                    <a:gd name="connsiteY0" fmla="*/ 10000 h 10000"/>
                    <a:gd name="connsiteX1" fmla="*/ 3435 w 10000"/>
                    <a:gd name="connsiteY1" fmla="*/ 10000 h 10000"/>
                    <a:gd name="connsiteX2" fmla="*/ 0 w 10000"/>
                    <a:gd name="connsiteY2" fmla="*/ 0 h 10000"/>
                    <a:gd name="connsiteX3" fmla="*/ 8660 w 10000"/>
                    <a:gd name="connsiteY3" fmla="*/ 0 h 10000"/>
                    <a:gd name="connsiteX4" fmla="*/ 10000 w 10000"/>
                    <a:gd name="connsiteY4" fmla="*/ 10000 h 10000"/>
                    <a:gd name="connsiteX0" fmla="*/ 10667 w 10667"/>
                    <a:gd name="connsiteY0" fmla="*/ 10000 h 10000"/>
                    <a:gd name="connsiteX1" fmla="*/ 3435 w 10667"/>
                    <a:gd name="connsiteY1" fmla="*/ 10000 h 10000"/>
                    <a:gd name="connsiteX2" fmla="*/ 0 w 10667"/>
                    <a:gd name="connsiteY2" fmla="*/ 0 h 10000"/>
                    <a:gd name="connsiteX3" fmla="*/ 8660 w 10667"/>
                    <a:gd name="connsiteY3" fmla="*/ 0 h 10000"/>
                    <a:gd name="connsiteX4" fmla="*/ 10667 w 10667"/>
                    <a:gd name="connsiteY4" fmla="*/ 10000 h 10000"/>
                    <a:gd name="connsiteX0" fmla="*/ 10667 w 10667"/>
                    <a:gd name="connsiteY0" fmla="*/ 10000 h 10084"/>
                    <a:gd name="connsiteX1" fmla="*/ 1467 w 10667"/>
                    <a:gd name="connsiteY1" fmla="*/ 10084 h 10084"/>
                    <a:gd name="connsiteX2" fmla="*/ 0 w 10667"/>
                    <a:gd name="connsiteY2" fmla="*/ 0 h 10084"/>
                    <a:gd name="connsiteX3" fmla="*/ 8660 w 10667"/>
                    <a:gd name="connsiteY3" fmla="*/ 0 h 10084"/>
                    <a:gd name="connsiteX4" fmla="*/ 10667 w 10667"/>
                    <a:gd name="connsiteY4" fmla="*/ 10000 h 10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67" h="10084">
                      <a:moveTo>
                        <a:pt x="10667" y="10000"/>
                      </a:moveTo>
                      <a:lnTo>
                        <a:pt x="1467" y="10084"/>
                      </a:lnTo>
                      <a:lnTo>
                        <a:pt x="0" y="0"/>
                      </a:lnTo>
                      <a:lnTo>
                        <a:pt x="8660" y="0"/>
                      </a:lnTo>
                      <a:lnTo>
                        <a:pt x="10667" y="10000"/>
                      </a:lnTo>
                      <a:close/>
                    </a:path>
                  </a:pathLst>
                </a:custGeom>
                <a:solidFill>
                  <a:srgbClr val="FE4A0A"/>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pic>
            <p:nvPicPr>
              <p:cNvPr id="304" name="Picture 303"/>
              <p:cNvPicPr>
                <a:picLocks noChangeAspect="1"/>
              </p:cNvPicPr>
              <p:nvPr/>
            </p:nvPicPr>
            <p:blipFill>
              <a:blip r:embed="rId4"/>
              <a:stretch>
                <a:fillRect/>
              </a:stretch>
            </p:blipFill>
            <p:spPr>
              <a:xfrm>
                <a:off x="8203393" y="2481212"/>
                <a:ext cx="895067" cy="909740"/>
              </a:xfrm>
              <a:prstGeom prst="rect">
                <a:avLst/>
              </a:prstGeom>
            </p:spPr>
          </p:pic>
        </p:grpSp>
      </p:grpSp>
      <p:grpSp>
        <p:nvGrpSpPr>
          <p:cNvPr id="301" name="Group 300"/>
          <p:cNvGrpSpPr/>
          <p:nvPr/>
        </p:nvGrpSpPr>
        <p:grpSpPr>
          <a:xfrm>
            <a:off x="10048374" y="2260267"/>
            <a:ext cx="1642550" cy="1837074"/>
            <a:chOff x="9851377" y="2216150"/>
            <a:chExt cx="1610489" cy="1801216"/>
          </a:xfrm>
        </p:grpSpPr>
        <p:sp>
          <p:nvSpPr>
            <p:cNvPr id="177" name="Rectangle 176"/>
            <p:cNvSpPr/>
            <p:nvPr/>
          </p:nvSpPr>
          <p:spPr>
            <a:xfrm>
              <a:off x="9851377" y="3617256"/>
              <a:ext cx="1610489" cy="400110"/>
            </a:xfrm>
            <a:prstGeom prst="rect">
              <a:avLst/>
            </a:prstGeom>
          </p:spPr>
          <p:txBody>
            <a:bodyPr wrap="square">
              <a:spAutoFit/>
            </a:bodyPr>
            <a:lstStyle/>
            <a:p>
              <a:pPr algn="ctr" defTabSz="932563"/>
              <a:r>
                <a:rPr lang="en-US" sz="2000" dirty="0">
                  <a:gradFill>
                    <a:gsLst>
                      <a:gs pos="0">
                        <a:srgbClr val="404040"/>
                      </a:gs>
                      <a:gs pos="100000">
                        <a:srgbClr val="404040"/>
                      </a:gs>
                    </a:gsLst>
                    <a:lin ang="5400000" scaled="0"/>
                  </a:gradFill>
                </a:rPr>
                <a:t>Webinars</a:t>
              </a:r>
            </a:p>
          </p:txBody>
        </p:sp>
        <p:grpSp>
          <p:nvGrpSpPr>
            <p:cNvPr id="292" name="Group 291"/>
            <p:cNvGrpSpPr/>
            <p:nvPr/>
          </p:nvGrpSpPr>
          <p:grpSpPr>
            <a:xfrm>
              <a:off x="10039877" y="2216150"/>
              <a:ext cx="1233488" cy="1268413"/>
              <a:chOff x="9902825" y="2216150"/>
              <a:chExt cx="1233488" cy="1268413"/>
            </a:xfrm>
          </p:grpSpPr>
          <p:sp>
            <p:nvSpPr>
              <p:cNvPr id="1142" name="AutoShape 199"/>
              <p:cNvSpPr>
                <a:spLocks noChangeAspect="1" noChangeArrowheads="1" noTextEdit="1"/>
              </p:cNvSpPr>
              <p:nvPr/>
            </p:nvSpPr>
            <p:spPr bwMode="auto">
              <a:xfrm>
                <a:off x="9902825" y="2216150"/>
                <a:ext cx="1228725"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3" name="Freeform 201"/>
              <p:cNvSpPr>
                <a:spLocks/>
              </p:cNvSpPr>
              <p:nvPr/>
            </p:nvSpPr>
            <p:spPr bwMode="auto">
              <a:xfrm>
                <a:off x="9907588" y="2216150"/>
                <a:ext cx="1228725" cy="1231900"/>
              </a:xfrm>
              <a:custGeom>
                <a:avLst/>
                <a:gdLst>
                  <a:gd name="T0" fmla="*/ 178 w 306"/>
                  <a:gd name="T1" fmla="*/ 305 h 307"/>
                  <a:gd name="T2" fmla="*/ 173 w 306"/>
                  <a:gd name="T3" fmla="*/ 305 h 307"/>
                  <a:gd name="T4" fmla="*/ 1 w 306"/>
                  <a:gd name="T5" fmla="*/ 133 h 307"/>
                  <a:gd name="T6" fmla="*/ 1 w 306"/>
                  <a:gd name="T7" fmla="*/ 128 h 307"/>
                  <a:gd name="T8" fmla="*/ 128 w 306"/>
                  <a:gd name="T9" fmla="*/ 2 h 307"/>
                  <a:gd name="T10" fmla="*/ 133 w 306"/>
                  <a:gd name="T11" fmla="*/ 2 h 307"/>
                  <a:gd name="T12" fmla="*/ 305 w 306"/>
                  <a:gd name="T13" fmla="*/ 174 h 307"/>
                  <a:gd name="T14" fmla="*/ 305 w 306"/>
                  <a:gd name="T15" fmla="*/ 179 h 307"/>
                  <a:gd name="T16" fmla="*/ 178 w 306"/>
                  <a:gd name="T17" fmla="*/ 305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 h="307">
                    <a:moveTo>
                      <a:pt x="178" y="305"/>
                    </a:moveTo>
                    <a:cubicBezTo>
                      <a:pt x="177" y="307"/>
                      <a:pt x="175" y="307"/>
                      <a:pt x="173" y="305"/>
                    </a:cubicBezTo>
                    <a:cubicBezTo>
                      <a:pt x="1" y="133"/>
                      <a:pt x="1" y="133"/>
                      <a:pt x="1" y="133"/>
                    </a:cubicBezTo>
                    <a:cubicBezTo>
                      <a:pt x="0" y="132"/>
                      <a:pt x="0" y="130"/>
                      <a:pt x="1" y="128"/>
                    </a:cubicBezTo>
                    <a:cubicBezTo>
                      <a:pt x="128" y="2"/>
                      <a:pt x="128" y="2"/>
                      <a:pt x="128" y="2"/>
                    </a:cubicBezTo>
                    <a:cubicBezTo>
                      <a:pt x="129" y="0"/>
                      <a:pt x="131" y="0"/>
                      <a:pt x="133" y="2"/>
                    </a:cubicBezTo>
                    <a:cubicBezTo>
                      <a:pt x="305" y="174"/>
                      <a:pt x="305" y="174"/>
                      <a:pt x="305" y="174"/>
                    </a:cubicBezTo>
                    <a:cubicBezTo>
                      <a:pt x="306" y="175"/>
                      <a:pt x="306" y="177"/>
                      <a:pt x="305" y="179"/>
                    </a:cubicBezTo>
                    <a:lnTo>
                      <a:pt x="178" y="3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4" name="Freeform 202"/>
              <p:cNvSpPr>
                <a:spLocks/>
              </p:cNvSpPr>
              <p:nvPr/>
            </p:nvSpPr>
            <p:spPr bwMode="auto">
              <a:xfrm>
                <a:off x="10015538" y="2324100"/>
                <a:ext cx="1016000" cy="1011238"/>
              </a:xfrm>
              <a:custGeom>
                <a:avLst/>
                <a:gdLst>
                  <a:gd name="T0" fmla="*/ 151 w 253"/>
                  <a:gd name="T1" fmla="*/ 251 h 252"/>
                  <a:gd name="T2" fmla="*/ 147 w 253"/>
                  <a:gd name="T3" fmla="*/ 251 h 252"/>
                  <a:gd name="T4" fmla="*/ 2 w 253"/>
                  <a:gd name="T5" fmla="*/ 105 h 252"/>
                  <a:gd name="T6" fmla="*/ 2 w 253"/>
                  <a:gd name="T7" fmla="*/ 101 h 252"/>
                  <a:gd name="T8" fmla="*/ 102 w 253"/>
                  <a:gd name="T9" fmla="*/ 1 h 252"/>
                  <a:gd name="T10" fmla="*/ 106 w 253"/>
                  <a:gd name="T11" fmla="*/ 1 h 252"/>
                  <a:gd name="T12" fmla="*/ 251 w 253"/>
                  <a:gd name="T13" fmla="*/ 147 h 252"/>
                  <a:gd name="T14" fmla="*/ 251 w 253"/>
                  <a:gd name="T15" fmla="*/ 151 h 252"/>
                  <a:gd name="T16" fmla="*/ 151 w 253"/>
                  <a:gd name="T17"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252">
                    <a:moveTo>
                      <a:pt x="151" y="251"/>
                    </a:moveTo>
                    <a:cubicBezTo>
                      <a:pt x="150" y="252"/>
                      <a:pt x="148" y="252"/>
                      <a:pt x="147" y="251"/>
                    </a:cubicBezTo>
                    <a:cubicBezTo>
                      <a:pt x="2" y="105"/>
                      <a:pt x="2" y="105"/>
                      <a:pt x="2" y="105"/>
                    </a:cubicBezTo>
                    <a:cubicBezTo>
                      <a:pt x="0" y="104"/>
                      <a:pt x="0" y="102"/>
                      <a:pt x="2" y="101"/>
                    </a:cubicBezTo>
                    <a:cubicBezTo>
                      <a:pt x="102" y="1"/>
                      <a:pt x="102" y="1"/>
                      <a:pt x="102" y="1"/>
                    </a:cubicBezTo>
                    <a:cubicBezTo>
                      <a:pt x="103" y="0"/>
                      <a:pt x="105" y="0"/>
                      <a:pt x="106" y="1"/>
                    </a:cubicBezTo>
                    <a:cubicBezTo>
                      <a:pt x="251" y="147"/>
                      <a:pt x="251" y="147"/>
                      <a:pt x="251" y="147"/>
                    </a:cubicBezTo>
                    <a:cubicBezTo>
                      <a:pt x="253" y="148"/>
                      <a:pt x="253" y="150"/>
                      <a:pt x="251" y="151"/>
                    </a:cubicBezTo>
                    <a:lnTo>
                      <a:pt x="151" y="251"/>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5" name="Freeform 203"/>
              <p:cNvSpPr>
                <a:spLocks/>
              </p:cNvSpPr>
              <p:nvPr/>
            </p:nvSpPr>
            <p:spPr bwMode="auto">
              <a:xfrm>
                <a:off x="10753725" y="2584450"/>
                <a:ext cx="17463" cy="17463"/>
              </a:xfrm>
              <a:custGeom>
                <a:avLst/>
                <a:gdLst>
                  <a:gd name="T0" fmla="*/ 3 w 4"/>
                  <a:gd name="T1" fmla="*/ 3 h 4"/>
                  <a:gd name="T2" fmla="*/ 0 w 4"/>
                  <a:gd name="T3" fmla="*/ 3 h 4"/>
                  <a:gd name="T4" fmla="*/ 1 w 4"/>
                  <a:gd name="T5" fmla="*/ 0 h 4"/>
                  <a:gd name="T6" fmla="*/ 3 w 4"/>
                  <a:gd name="T7" fmla="*/ 0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4"/>
                      <a:pt x="1" y="4"/>
                      <a:pt x="0" y="3"/>
                    </a:cubicBezTo>
                    <a:cubicBezTo>
                      <a:pt x="0" y="2"/>
                      <a:pt x="0" y="1"/>
                      <a:pt x="1" y="0"/>
                    </a:cubicBezTo>
                    <a:cubicBezTo>
                      <a:pt x="1" y="0"/>
                      <a:pt x="2" y="0"/>
                      <a:pt x="3" y="0"/>
                    </a:cubicBezTo>
                    <a:cubicBezTo>
                      <a:pt x="4" y="1"/>
                      <a:pt x="4" y="2"/>
                      <a:pt x="3" y="3"/>
                    </a:cubicBezTo>
                    <a:close/>
                  </a:path>
                </a:pathLst>
              </a:custGeom>
              <a:solidFill>
                <a:srgbClr val="DFDF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cxnSp>
            <p:nvCxnSpPr>
              <p:cNvPr id="328" name="Straight Connector 327"/>
              <p:cNvCxnSpPr/>
              <p:nvPr/>
            </p:nvCxnSpPr>
            <p:spPr>
              <a:xfrm>
                <a:off x="10104571" y="2735264"/>
                <a:ext cx="507866" cy="516731"/>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2" name="Straight Connector 331"/>
              <p:cNvCxnSpPr/>
              <p:nvPr/>
            </p:nvCxnSpPr>
            <p:spPr>
              <a:xfrm>
                <a:off x="10146823" y="2694304"/>
                <a:ext cx="507866" cy="516731"/>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3" name="Straight Connector 332"/>
              <p:cNvCxnSpPr/>
              <p:nvPr/>
            </p:nvCxnSpPr>
            <p:spPr>
              <a:xfrm>
                <a:off x="10272121" y="2596276"/>
                <a:ext cx="507866" cy="516731"/>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4" name="Straight Connector 333"/>
              <p:cNvCxnSpPr/>
              <p:nvPr/>
            </p:nvCxnSpPr>
            <p:spPr>
              <a:xfrm>
                <a:off x="10314121" y="2554265"/>
                <a:ext cx="507866" cy="516731"/>
              </a:xfrm>
              <a:prstGeom prst="line">
                <a:avLst/>
              </a:prstGeom>
              <a:ln w="15875">
                <a:solidFill>
                  <a:srgbClr val="0078D7"/>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291" name="Group 290"/>
              <p:cNvGrpSpPr/>
              <p:nvPr/>
            </p:nvGrpSpPr>
            <p:grpSpPr>
              <a:xfrm>
                <a:off x="10802938" y="2917825"/>
                <a:ext cx="39688" cy="566738"/>
                <a:chOff x="10802938" y="2917825"/>
                <a:chExt cx="39688" cy="566738"/>
              </a:xfrm>
            </p:grpSpPr>
            <p:sp>
              <p:nvSpPr>
                <p:cNvPr id="1146" name="Rectangle 204"/>
                <p:cNvSpPr>
                  <a:spLocks noChangeArrowheads="1"/>
                </p:cNvSpPr>
                <p:nvPr/>
              </p:nvSpPr>
              <p:spPr bwMode="auto">
                <a:xfrm>
                  <a:off x="10802938" y="3379788"/>
                  <a:ext cx="39688" cy="92075"/>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8" name="Freeform 206"/>
                <p:cNvSpPr>
                  <a:spLocks/>
                </p:cNvSpPr>
                <p:nvPr/>
              </p:nvSpPr>
              <p:spPr bwMode="auto">
                <a:xfrm>
                  <a:off x="10802938" y="3471863"/>
                  <a:ext cx="39688" cy="12700"/>
                </a:xfrm>
                <a:custGeom>
                  <a:avLst/>
                  <a:gdLst>
                    <a:gd name="T0" fmla="*/ 10 w 10"/>
                    <a:gd name="T1" fmla="*/ 1 h 3"/>
                    <a:gd name="T2" fmla="*/ 10 w 10"/>
                    <a:gd name="T3" fmla="*/ 0 h 3"/>
                    <a:gd name="T4" fmla="*/ 0 w 10"/>
                    <a:gd name="T5" fmla="*/ 0 h 3"/>
                    <a:gd name="T6" fmla="*/ 0 w 10"/>
                    <a:gd name="T7" fmla="*/ 1 h 3"/>
                    <a:gd name="T8" fmla="*/ 2 w 10"/>
                    <a:gd name="T9" fmla="*/ 3 h 3"/>
                    <a:gd name="T10" fmla="*/ 8 w 10"/>
                    <a:gd name="T11" fmla="*/ 3 h 3"/>
                    <a:gd name="T12" fmla="*/ 10 w 10"/>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10" h="3">
                      <a:moveTo>
                        <a:pt x="10" y="1"/>
                      </a:moveTo>
                      <a:cubicBezTo>
                        <a:pt x="10" y="0"/>
                        <a:pt x="10" y="0"/>
                        <a:pt x="10" y="0"/>
                      </a:cubicBezTo>
                      <a:cubicBezTo>
                        <a:pt x="0" y="0"/>
                        <a:pt x="0" y="0"/>
                        <a:pt x="0" y="0"/>
                      </a:cubicBezTo>
                      <a:cubicBezTo>
                        <a:pt x="0" y="1"/>
                        <a:pt x="0" y="1"/>
                        <a:pt x="0" y="1"/>
                      </a:cubicBezTo>
                      <a:cubicBezTo>
                        <a:pt x="0" y="2"/>
                        <a:pt x="1" y="3"/>
                        <a:pt x="2" y="3"/>
                      </a:cubicBezTo>
                      <a:cubicBezTo>
                        <a:pt x="8" y="3"/>
                        <a:pt x="8" y="3"/>
                        <a:pt x="8" y="3"/>
                      </a:cubicBezTo>
                      <a:cubicBezTo>
                        <a:pt x="9" y="3"/>
                        <a:pt x="10" y="2"/>
                        <a:pt x="10" y="1"/>
                      </a:cubicBez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9" name="Freeform 207"/>
                <p:cNvSpPr>
                  <a:spLocks/>
                </p:cNvSpPr>
                <p:nvPr/>
              </p:nvSpPr>
              <p:spPr bwMode="auto">
                <a:xfrm>
                  <a:off x="10814050" y="2917825"/>
                  <a:ext cx="15875" cy="23813"/>
                </a:xfrm>
                <a:custGeom>
                  <a:avLst/>
                  <a:gdLst>
                    <a:gd name="T0" fmla="*/ 0 w 4"/>
                    <a:gd name="T1" fmla="*/ 2 h 6"/>
                    <a:gd name="T2" fmla="*/ 0 w 4"/>
                    <a:gd name="T3" fmla="*/ 6 h 6"/>
                    <a:gd name="T4" fmla="*/ 4 w 4"/>
                    <a:gd name="T5" fmla="*/ 6 h 6"/>
                    <a:gd name="T6" fmla="*/ 4 w 4"/>
                    <a:gd name="T7" fmla="*/ 2 h 6"/>
                    <a:gd name="T8" fmla="*/ 2 w 4"/>
                    <a:gd name="T9" fmla="*/ 0 h 6"/>
                    <a:gd name="T10" fmla="*/ 2 w 4"/>
                    <a:gd name="T11" fmla="*/ 0 h 6"/>
                    <a:gd name="T12" fmla="*/ 0 w 4"/>
                    <a:gd name="T13" fmla="*/ 2 h 6"/>
                  </a:gdLst>
                  <a:ahLst/>
                  <a:cxnLst>
                    <a:cxn ang="0">
                      <a:pos x="T0" y="T1"/>
                    </a:cxn>
                    <a:cxn ang="0">
                      <a:pos x="T2" y="T3"/>
                    </a:cxn>
                    <a:cxn ang="0">
                      <a:pos x="T4" y="T5"/>
                    </a:cxn>
                    <a:cxn ang="0">
                      <a:pos x="T6" y="T7"/>
                    </a:cxn>
                    <a:cxn ang="0">
                      <a:pos x="T8" y="T9"/>
                    </a:cxn>
                    <a:cxn ang="0">
                      <a:pos x="T10" y="T11"/>
                    </a:cxn>
                    <a:cxn ang="0">
                      <a:pos x="T12" y="T13"/>
                    </a:cxn>
                  </a:cxnLst>
                  <a:rect l="0" t="0" r="r" b="b"/>
                  <a:pathLst>
                    <a:path w="4" h="6">
                      <a:moveTo>
                        <a:pt x="0" y="2"/>
                      </a:moveTo>
                      <a:cubicBezTo>
                        <a:pt x="0" y="6"/>
                        <a:pt x="0" y="6"/>
                        <a:pt x="0" y="6"/>
                      </a:cubicBezTo>
                      <a:cubicBezTo>
                        <a:pt x="4" y="6"/>
                        <a:pt x="4" y="6"/>
                        <a:pt x="4" y="6"/>
                      </a:cubicBezTo>
                      <a:cubicBezTo>
                        <a:pt x="4" y="2"/>
                        <a:pt x="4" y="2"/>
                        <a:pt x="4" y="2"/>
                      </a:cubicBezTo>
                      <a:cubicBezTo>
                        <a:pt x="4" y="1"/>
                        <a:pt x="3" y="0"/>
                        <a:pt x="2" y="0"/>
                      </a:cubicBezTo>
                      <a:cubicBezTo>
                        <a:pt x="2" y="0"/>
                        <a:pt x="2" y="0"/>
                        <a:pt x="2" y="0"/>
                      </a:cubicBezTo>
                      <a:cubicBezTo>
                        <a:pt x="1" y="0"/>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50" name="Freeform 208"/>
                <p:cNvSpPr>
                  <a:spLocks/>
                </p:cNvSpPr>
                <p:nvPr/>
              </p:nvSpPr>
              <p:spPr bwMode="auto">
                <a:xfrm>
                  <a:off x="10802938" y="2941638"/>
                  <a:ext cx="39688" cy="84138"/>
                </a:xfrm>
                <a:custGeom>
                  <a:avLst/>
                  <a:gdLst>
                    <a:gd name="T0" fmla="*/ 10 w 10"/>
                    <a:gd name="T1" fmla="*/ 10 h 21"/>
                    <a:gd name="T2" fmla="*/ 7 w 10"/>
                    <a:gd name="T3" fmla="*/ 0 h 21"/>
                    <a:gd name="T4" fmla="*/ 3 w 10"/>
                    <a:gd name="T5" fmla="*/ 0 h 21"/>
                    <a:gd name="T6" fmla="*/ 0 w 10"/>
                    <a:gd name="T7" fmla="*/ 10 h 21"/>
                    <a:gd name="T8" fmla="*/ 0 w 10"/>
                    <a:gd name="T9" fmla="*/ 21 h 21"/>
                    <a:gd name="T10" fmla="*/ 4 w 10"/>
                    <a:gd name="T11" fmla="*/ 21 h 21"/>
                    <a:gd name="T12" fmla="*/ 5 w 10"/>
                    <a:gd name="T13" fmla="*/ 21 h 21"/>
                    <a:gd name="T14" fmla="*/ 10 w 10"/>
                    <a:gd name="T15" fmla="*/ 21 h 21"/>
                    <a:gd name="T16" fmla="*/ 10 w 10"/>
                    <a:gd name="T17"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1">
                      <a:moveTo>
                        <a:pt x="10" y="10"/>
                      </a:moveTo>
                      <a:cubicBezTo>
                        <a:pt x="10" y="7"/>
                        <a:pt x="9" y="1"/>
                        <a:pt x="7" y="0"/>
                      </a:cubicBezTo>
                      <a:cubicBezTo>
                        <a:pt x="3" y="0"/>
                        <a:pt x="3" y="0"/>
                        <a:pt x="3" y="0"/>
                      </a:cubicBezTo>
                      <a:cubicBezTo>
                        <a:pt x="1" y="1"/>
                        <a:pt x="0" y="7"/>
                        <a:pt x="0" y="10"/>
                      </a:cubicBezTo>
                      <a:cubicBezTo>
                        <a:pt x="0" y="21"/>
                        <a:pt x="0" y="21"/>
                        <a:pt x="0" y="21"/>
                      </a:cubicBezTo>
                      <a:cubicBezTo>
                        <a:pt x="4" y="21"/>
                        <a:pt x="4" y="21"/>
                        <a:pt x="4" y="21"/>
                      </a:cubicBezTo>
                      <a:cubicBezTo>
                        <a:pt x="5" y="21"/>
                        <a:pt x="5" y="21"/>
                        <a:pt x="5" y="21"/>
                      </a:cubicBezTo>
                      <a:cubicBezTo>
                        <a:pt x="10" y="21"/>
                        <a:pt x="10" y="21"/>
                        <a:pt x="10" y="21"/>
                      </a:cubicBezTo>
                      <a:lnTo>
                        <a:pt x="10" y="10"/>
                      </a:lnTo>
                      <a:close/>
                    </a:path>
                  </a:pathLst>
                </a:custGeom>
                <a:solidFill>
                  <a:srgbClr val="505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51" name="Freeform 209"/>
                <p:cNvSpPr>
                  <a:spLocks/>
                </p:cNvSpPr>
                <p:nvPr/>
              </p:nvSpPr>
              <p:spPr bwMode="auto">
                <a:xfrm>
                  <a:off x="10814050" y="3424238"/>
                  <a:ext cx="15875" cy="47625"/>
                </a:xfrm>
                <a:custGeom>
                  <a:avLst/>
                  <a:gdLst>
                    <a:gd name="T0" fmla="*/ 1 w 4"/>
                    <a:gd name="T1" fmla="*/ 12 h 12"/>
                    <a:gd name="T2" fmla="*/ 0 w 4"/>
                    <a:gd name="T3" fmla="*/ 11 h 12"/>
                    <a:gd name="T4" fmla="*/ 0 w 4"/>
                    <a:gd name="T5" fmla="*/ 1 h 12"/>
                    <a:gd name="T6" fmla="*/ 1 w 4"/>
                    <a:gd name="T7" fmla="*/ 0 h 12"/>
                    <a:gd name="T8" fmla="*/ 2 w 4"/>
                    <a:gd name="T9" fmla="*/ 0 h 12"/>
                    <a:gd name="T10" fmla="*/ 4 w 4"/>
                    <a:gd name="T11" fmla="*/ 1 h 12"/>
                    <a:gd name="T12" fmla="*/ 4 w 4"/>
                    <a:gd name="T13" fmla="*/ 11 h 12"/>
                    <a:gd name="T14" fmla="*/ 2 w 4"/>
                    <a:gd name="T15" fmla="*/ 12 h 12"/>
                    <a:gd name="T16" fmla="*/ 1 w 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1" y="12"/>
                      </a:moveTo>
                      <a:cubicBezTo>
                        <a:pt x="0" y="12"/>
                        <a:pt x="0" y="12"/>
                        <a:pt x="0" y="11"/>
                      </a:cubicBezTo>
                      <a:cubicBezTo>
                        <a:pt x="0" y="1"/>
                        <a:pt x="0" y="1"/>
                        <a:pt x="0" y="1"/>
                      </a:cubicBezTo>
                      <a:cubicBezTo>
                        <a:pt x="0" y="0"/>
                        <a:pt x="0" y="0"/>
                        <a:pt x="1" y="0"/>
                      </a:cubicBezTo>
                      <a:cubicBezTo>
                        <a:pt x="2" y="0"/>
                        <a:pt x="2" y="0"/>
                        <a:pt x="2" y="0"/>
                      </a:cubicBezTo>
                      <a:cubicBezTo>
                        <a:pt x="3" y="0"/>
                        <a:pt x="4" y="0"/>
                        <a:pt x="4" y="1"/>
                      </a:cubicBezTo>
                      <a:cubicBezTo>
                        <a:pt x="4" y="11"/>
                        <a:pt x="4" y="11"/>
                        <a:pt x="4" y="11"/>
                      </a:cubicBezTo>
                      <a:cubicBezTo>
                        <a:pt x="4" y="12"/>
                        <a:pt x="3" y="12"/>
                        <a:pt x="2" y="12"/>
                      </a:cubicBezTo>
                      <a:lnTo>
                        <a:pt x="1" y="1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47" name="Rectangle 205"/>
                <p:cNvSpPr>
                  <a:spLocks noChangeArrowheads="1"/>
                </p:cNvSpPr>
                <p:nvPr/>
              </p:nvSpPr>
              <p:spPr bwMode="auto">
                <a:xfrm>
                  <a:off x="10802938" y="3025775"/>
                  <a:ext cx="39688" cy="354013"/>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grpSp>
    </p:spTree>
    <p:extLst>
      <p:ext uri="{BB962C8B-B14F-4D97-AF65-F5344CB8AC3E}">
        <p14:creationId xmlns:p14="http://schemas.microsoft.com/office/powerpoint/2010/main" val="42368697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Rot by="120000">
                                      <p:cBhvr>
                                        <p:cTn id="6" dur="125" fill="hold">
                                          <p:stCondLst>
                                            <p:cond delay="0"/>
                                          </p:stCondLst>
                                        </p:cTn>
                                        <p:tgtEl>
                                          <p:spTgt spid="83"/>
                                        </p:tgtEl>
                                        <p:attrNameLst>
                                          <p:attrName>r</p:attrName>
                                        </p:attrNameLst>
                                      </p:cBhvr>
                                    </p:animRot>
                                    <p:animRot by="-240000">
                                      <p:cBhvr>
                                        <p:cTn id="7" dur="250" fill="hold">
                                          <p:stCondLst>
                                            <p:cond delay="250"/>
                                          </p:stCondLst>
                                        </p:cTn>
                                        <p:tgtEl>
                                          <p:spTgt spid="83"/>
                                        </p:tgtEl>
                                        <p:attrNameLst>
                                          <p:attrName>r</p:attrName>
                                        </p:attrNameLst>
                                      </p:cBhvr>
                                    </p:animRot>
                                    <p:animRot by="240000">
                                      <p:cBhvr>
                                        <p:cTn id="8" dur="250" fill="hold">
                                          <p:stCondLst>
                                            <p:cond delay="500"/>
                                          </p:stCondLst>
                                        </p:cTn>
                                        <p:tgtEl>
                                          <p:spTgt spid="83"/>
                                        </p:tgtEl>
                                        <p:attrNameLst>
                                          <p:attrName>r</p:attrName>
                                        </p:attrNameLst>
                                      </p:cBhvr>
                                    </p:animRot>
                                    <p:animRot by="-240000">
                                      <p:cBhvr>
                                        <p:cTn id="9" dur="250" fill="hold">
                                          <p:stCondLst>
                                            <p:cond delay="750"/>
                                          </p:stCondLst>
                                        </p:cTn>
                                        <p:tgtEl>
                                          <p:spTgt spid="83"/>
                                        </p:tgtEl>
                                        <p:attrNameLst>
                                          <p:attrName>r</p:attrName>
                                        </p:attrNameLst>
                                      </p:cBhvr>
                                    </p:animRot>
                                    <p:animRot by="120000">
                                      <p:cBhvr>
                                        <p:cTn id="10" dur="250" fill="hold">
                                          <p:stCondLst>
                                            <p:cond delay="1000"/>
                                          </p:stCondLst>
                                        </p:cTn>
                                        <p:tgtEl>
                                          <p:spTgt spid="83"/>
                                        </p:tgtEl>
                                        <p:attrNameLst>
                                          <p:attrName>r</p:attrName>
                                        </p:attrNameLst>
                                      </p:cBhvr>
                                    </p:animRot>
                                  </p:childTnLst>
                                </p:cTn>
                              </p:par>
                            </p:childTnLst>
                          </p:cTn>
                        </p:par>
                        <p:par>
                          <p:cTn id="11" fill="hold">
                            <p:stCondLst>
                              <p:cond delay="1250"/>
                            </p:stCondLst>
                            <p:childTnLst>
                              <p:par>
                                <p:cTn id="12" presetID="64" presetClass="path" presetSubtype="0" decel="100000" fill="hold" nodeType="afterEffect">
                                  <p:stCondLst>
                                    <p:cond delay="0"/>
                                  </p:stCondLst>
                                  <p:childTnLst>
                                    <p:animMotion origin="layout" path="M -2.08333E-7 -2.59259E-6 L -2.08333E-7 -1.0169 " pathEditMode="relative" rAng="0" ptsTypes="AA">
                                      <p:cBhvr>
                                        <p:cTn id="13" dur="2000" fill="hold"/>
                                        <p:tgtEl>
                                          <p:spTgt spid="83"/>
                                        </p:tgtEl>
                                        <p:attrNameLst>
                                          <p:attrName>ppt_x</p:attrName>
                                          <p:attrName>ppt_y</p:attrName>
                                        </p:attrNameLst>
                                      </p:cBhvr>
                                      <p:rCtr x="0" y="-50856"/>
                                    </p:animMotion>
                                  </p:childTnLst>
                                </p:cTn>
                              </p:par>
                            </p:childTnLst>
                          </p:cTn>
                        </p:par>
                        <p:par>
                          <p:cTn id="14" fill="hold">
                            <p:stCondLst>
                              <p:cond delay="3250"/>
                            </p:stCondLst>
                            <p:childTnLst>
                              <p:par>
                                <p:cTn id="15" presetID="10" presetClass="entr" presetSubtype="0" fill="hold" nodeType="afterEffect">
                                  <p:stCondLst>
                                    <p:cond delay="0"/>
                                  </p:stCondLst>
                                  <p:childTnLst>
                                    <p:set>
                                      <p:cBhvr>
                                        <p:cTn id="16" dur="1" fill="hold">
                                          <p:stCondLst>
                                            <p:cond delay="0"/>
                                          </p:stCondLst>
                                        </p:cTn>
                                        <p:tgtEl>
                                          <p:spTgt spid="294"/>
                                        </p:tgtEl>
                                        <p:attrNameLst>
                                          <p:attrName>style.visibility</p:attrName>
                                        </p:attrNameLst>
                                      </p:cBhvr>
                                      <p:to>
                                        <p:strVal val="visible"/>
                                      </p:to>
                                    </p:set>
                                    <p:animEffect transition="in" filter="fade">
                                      <p:cBhvr>
                                        <p:cTn id="17" dur="1000"/>
                                        <p:tgtEl>
                                          <p:spTgt spid="294"/>
                                        </p:tgtEl>
                                      </p:cBhvr>
                                    </p:animEffect>
                                  </p:childTnLst>
                                </p:cTn>
                              </p:par>
                              <p:par>
                                <p:cTn id="18" presetID="42" presetClass="path" presetSubtype="0" accel="50000" decel="50000" fill="hold" nodeType="withEffect">
                                  <p:stCondLst>
                                    <p:cond delay="0"/>
                                  </p:stCondLst>
                                  <p:childTnLst>
                                    <p:animMotion origin="layout" path="M -2.27981E-6 -0.08375 L -2.27981E-6 -2.00182E-6 " pathEditMode="relative" rAng="0" ptsTypes="AA">
                                      <p:cBhvr>
                                        <p:cTn id="19" dur="1000" fill="hold"/>
                                        <p:tgtEl>
                                          <p:spTgt spid="294"/>
                                        </p:tgtEl>
                                        <p:attrNameLst>
                                          <p:attrName>ppt_x</p:attrName>
                                          <p:attrName>ppt_y</p:attrName>
                                        </p:attrNameLst>
                                      </p:cBhvr>
                                      <p:rCtr x="0" y="4176"/>
                                    </p:animMotion>
                                  </p:childTnLst>
                                </p:cTn>
                              </p:par>
                            </p:childTnLst>
                          </p:cTn>
                        </p:par>
                        <p:par>
                          <p:cTn id="20" fill="hold">
                            <p:stCondLst>
                              <p:cond delay="4250"/>
                            </p:stCondLst>
                            <p:childTnLst>
                              <p:par>
                                <p:cTn id="21" presetID="10" presetClass="entr" presetSubtype="0" fill="hold" nodeType="afterEffect">
                                  <p:stCondLst>
                                    <p:cond delay="0"/>
                                  </p:stCondLst>
                                  <p:childTnLst>
                                    <p:set>
                                      <p:cBhvr>
                                        <p:cTn id="22" dur="1" fill="hold">
                                          <p:stCondLst>
                                            <p:cond delay="0"/>
                                          </p:stCondLst>
                                        </p:cTn>
                                        <p:tgtEl>
                                          <p:spTgt spid="297"/>
                                        </p:tgtEl>
                                        <p:attrNameLst>
                                          <p:attrName>style.visibility</p:attrName>
                                        </p:attrNameLst>
                                      </p:cBhvr>
                                      <p:to>
                                        <p:strVal val="visible"/>
                                      </p:to>
                                    </p:set>
                                    <p:animEffect transition="in" filter="fade">
                                      <p:cBhvr>
                                        <p:cTn id="23" dur="1000"/>
                                        <p:tgtEl>
                                          <p:spTgt spid="297"/>
                                        </p:tgtEl>
                                      </p:cBhvr>
                                    </p:animEffect>
                                  </p:childTnLst>
                                </p:cTn>
                              </p:par>
                              <p:par>
                                <p:cTn id="24" presetID="42" presetClass="path" presetSubtype="0" accel="50000" decel="50000" fill="hold" nodeType="withEffect">
                                  <p:stCondLst>
                                    <p:cond delay="0"/>
                                  </p:stCondLst>
                                  <p:childTnLst>
                                    <p:animMotion origin="layout" path="M 3.75E-6 -0.0838 L 3.75E-6 1.85185E-6 " pathEditMode="relative" rAng="0" ptsTypes="AA">
                                      <p:cBhvr>
                                        <p:cTn id="25" dur="1000" fill="hold"/>
                                        <p:tgtEl>
                                          <p:spTgt spid="297"/>
                                        </p:tgtEl>
                                        <p:attrNameLst>
                                          <p:attrName>ppt_x</p:attrName>
                                          <p:attrName>ppt_y</p:attrName>
                                        </p:attrNameLst>
                                      </p:cBhvr>
                                      <p:rCtr x="0" y="4190"/>
                                    </p:animMotion>
                                  </p:childTnLst>
                                </p:cTn>
                              </p:par>
                            </p:childTnLst>
                          </p:cTn>
                        </p:par>
                        <p:par>
                          <p:cTn id="26" fill="hold">
                            <p:stCondLst>
                              <p:cond delay="5250"/>
                            </p:stCondLst>
                            <p:childTnLst>
                              <p:par>
                                <p:cTn id="27" presetID="10" presetClass="entr" presetSubtype="0" fill="hold" nodeType="afterEffect">
                                  <p:stCondLst>
                                    <p:cond delay="0"/>
                                  </p:stCondLst>
                                  <p:childTnLst>
                                    <p:set>
                                      <p:cBhvr>
                                        <p:cTn id="28" dur="1" fill="hold">
                                          <p:stCondLst>
                                            <p:cond delay="0"/>
                                          </p:stCondLst>
                                        </p:cTn>
                                        <p:tgtEl>
                                          <p:spTgt spid="302"/>
                                        </p:tgtEl>
                                        <p:attrNameLst>
                                          <p:attrName>style.visibility</p:attrName>
                                        </p:attrNameLst>
                                      </p:cBhvr>
                                      <p:to>
                                        <p:strVal val="visible"/>
                                      </p:to>
                                    </p:set>
                                    <p:animEffect transition="in" filter="fade">
                                      <p:cBhvr>
                                        <p:cTn id="29" dur="1000"/>
                                        <p:tgtEl>
                                          <p:spTgt spid="302"/>
                                        </p:tgtEl>
                                      </p:cBhvr>
                                    </p:animEffect>
                                  </p:childTnLst>
                                </p:cTn>
                              </p:par>
                              <p:par>
                                <p:cTn id="30" presetID="42" presetClass="path" presetSubtype="0" accel="50000" decel="50000" fill="hold" nodeType="withEffect">
                                  <p:stCondLst>
                                    <p:cond delay="0"/>
                                  </p:stCondLst>
                                  <p:childTnLst>
                                    <p:animMotion origin="layout" path="M -2.27981E-6 -0.08375 L -2.27981E-6 -2.00182E-6 " pathEditMode="relative" rAng="0" ptsTypes="AA">
                                      <p:cBhvr>
                                        <p:cTn id="31" dur="1000" fill="hold"/>
                                        <p:tgtEl>
                                          <p:spTgt spid="302"/>
                                        </p:tgtEl>
                                        <p:attrNameLst>
                                          <p:attrName>ppt_x</p:attrName>
                                          <p:attrName>ppt_y</p:attrName>
                                        </p:attrNameLst>
                                      </p:cBhvr>
                                      <p:rCtr x="0" y="4176"/>
                                    </p:animMotion>
                                  </p:childTnLst>
                                </p:cTn>
                              </p:par>
                            </p:childTnLst>
                          </p:cTn>
                        </p:par>
                        <p:par>
                          <p:cTn id="32" fill="hold">
                            <p:stCondLst>
                              <p:cond delay="6250"/>
                            </p:stCondLst>
                            <p:childTnLst>
                              <p:par>
                                <p:cTn id="33" presetID="10" presetClass="entr" presetSubtype="0" fill="hold" nodeType="afterEffect">
                                  <p:stCondLst>
                                    <p:cond delay="0"/>
                                  </p:stCondLst>
                                  <p:childTnLst>
                                    <p:set>
                                      <p:cBhvr>
                                        <p:cTn id="34" dur="1" fill="hold">
                                          <p:stCondLst>
                                            <p:cond delay="0"/>
                                          </p:stCondLst>
                                        </p:cTn>
                                        <p:tgtEl>
                                          <p:spTgt spid="298"/>
                                        </p:tgtEl>
                                        <p:attrNameLst>
                                          <p:attrName>style.visibility</p:attrName>
                                        </p:attrNameLst>
                                      </p:cBhvr>
                                      <p:to>
                                        <p:strVal val="visible"/>
                                      </p:to>
                                    </p:set>
                                    <p:animEffect transition="in" filter="fade">
                                      <p:cBhvr>
                                        <p:cTn id="35" dur="1000"/>
                                        <p:tgtEl>
                                          <p:spTgt spid="298"/>
                                        </p:tgtEl>
                                      </p:cBhvr>
                                    </p:animEffect>
                                  </p:childTnLst>
                                </p:cTn>
                              </p:par>
                              <p:par>
                                <p:cTn id="36" presetID="42" presetClass="path" presetSubtype="0" accel="50000" decel="50000" fill="hold" nodeType="withEffect">
                                  <p:stCondLst>
                                    <p:cond delay="0"/>
                                  </p:stCondLst>
                                  <p:childTnLst>
                                    <p:animMotion origin="layout" path="M -2.27981E-6 -0.08375 L -2.27981E-6 -2.00182E-6 " pathEditMode="relative" rAng="0" ptsTypes="AA">
                                      <p:cBhvr>
                                        <p:cTn id="37" dur="1000" fill="hold"/>
                                        <p:tgtEl>
                                          <p:spTgt spid="298"/>
                                        </p:tgtEl>
                                        <p:attrNameLst>
                                          <p:attrName>ppt_x</p:attrName>
                                          <p:attrName>ppt_y</p:attrName>
                                        </p:attrNameLst>
                                      </p:cBhvr>
                                      <p:rCtr x="0" y="4176"/>
                                    </p:animMotion>
                                  </p:childTnLst>
                                </p:cTn>
                              </p:par>
                            </p:childTnLst>
                          </p:cTn>
                        </p:par>
                        <p:par>
                          <p:cTn id="38" fill="hold">
                            <p:stCondLst>
                              <p:cond delay="7250"/>
                            </p:stCondLst>
                            <p:childTnLst>
                              <p:par>
                                <p:cTn id="39" presetID="10" presetClass="entr" presetSubtype="0" fill="hold" nodeType="afterEffect">
                                  <p:stCondLst>
                                    <p:cond delay="0"/>
                                  </p:stCondLst>
                                  <p:childTnLst>
                                    <p:set>
                                      <p:cBhvr>
                                        <p:cTn id="40" dur="1" fill="hold">
                                          <p:stCondLst>
                                            <p:cond delay="0"/>
                                          </p:stCondLst>
                                        </p:cTn>
                                        <p:tgtEl>
                                          <p:spTgt spid="301"/>
                                        </p:tgtEl>
                                        <p:attrNameLst>
                                          <p:attrName>style.visibility</p:attrName>
                                        </p:attrNameLst>
                                      </p:cBhvr>
                                      <p:to>
                                        <p:strVal val="visible"/>
                                      </p:to>
                                    </p:set>
                                    <p:animEffect transition="in" filter="fade">
                                      <p:cBhvr>
                                        <p:cTn id="41" dur="1000"/>
                                        <p:tgtEl>
                                          <p:spTgt spid="301"/>
                                        </p:tgtEl>
                                      </p:cBhvr>
                                    </p:animEffect>
                                  </p:childTnLst>
                                </p:cTn>
                              </p:par>
                              <p:par>
                                <p:cTn id="42" presetID="42" presetClass="path" presetSubtype="0" accel="50000" decel="50000" fill="hold" nodeType="withEffect">
                                  <p:stCondLst>
                                    <p:cond delay="0"/>
                                  </p:stCondLst>
                                  <p:childTnLst>
                                    <p:animMotion origin="layout" path="M -2.27981E-6 -0.08375 L -2.27981E-6 -2.00182E-6 " pathEditMode="relative" rAng="0" ptsTypes="AA">
                                      <p:cBhvr>
                                        <p:cTn id="43" dur="1000" fill="hold"/>
                                        <p:tgtEl>
                                          <p:spTgt spid="301"/>
                                        </p:tgtEl>
                                        <p:attrNameLst>
                                          <p:attrName>ppt_x</p:attrName>
                                          <p:attrName>ppt_y</p:attrName>
                                        </p:attrNameLst>
                                      </p:cBhvr>
                                      <p:rCtr x="0" y="4176"/>
                                    </p:animMotion>
                                  </p:childTnLst>
                                </p:cTn>
                              </p:par>
                            </p:childTnLst>
                          </p:cTn>
                        </p:par>
                        <p:par>
                          <p:cTn id="44" fill="hold">
                            <p:stCondLst>
                              <p:cond delay="8250"/>
                            </p:stCondLst>
                            <p:childTnLst>
                              <p:par>
                                <p:cTn id="45" presetID="10" presetClass="entr" presetSubtype="0" fill="hold" grpId="0"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1000"/>
                                        <p:tgtEl>
                                          <p:spTgt spid="7">
                                            <p:txEl>
                                              <p:pRg st="0" end="0"/>
                                            </p:txEl>
                                          </p:spTgt>
                                        </p:tgtEl>
                                      </p:cBhvr>
                                    </p:animEffect>
                                  </p:childTnLst>
                                </p:cTn>
                              </p:par>
                              <p:par>
                                <p:cTn id="48" presetID="42" presetClass="path" presetSubtype="0" accel="50000" decel="50000" fill="hold" grpId="1" nodeType="withEffect">
                                  <p:stCondLst>
                                    <p:cond delay="0"/>
                                  </p:stCondLst>
                                  <p:childTnLst>
                                    <p:animMotion origin="layout" path="M -2.27981E-6 -0.08375 L -2.27981E-6 -2.00182E-6 " pathEditMode="relative" rAng="0" ptsTypes="AA">
                                      <p:cBhvr>
                                        <p:cTn id="49" dur="1000" fill="hold"/>
                                        <p:tgtEl>
                                          <p:spTgt spid="7">
                                            <p:txEl>
                                              <p:pRg st="0" end="0"/>
                                            </p:txEl>
                                          </p:spTgt>
                                        </p:tgtEl>
                                        <p:attrNameLst>
                                          <p:attrName>ppt_x</p:attrName>
                                          <p:attrName>ppt_y</p:attrName>
                                        </p:attrNameLst>
                                      </p:cBhvr>
                                      <p:rCtr x="0" y="417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7"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action</a:t>
            </a:r>
            <a:endParaRPr lang="en-US" dirty="0"/>
          </a:p>
        </p:txBody>
      </p:sp>
      <p:grpSp>
        <p:nvGrpSpPr>
          <p:cNvPr id="271" name="Group 270"/>
          <p:cNvGrpSpPr/>
          <p:nvPr/>
        </p:nvGrpSpPr>
        <p:grpSpPr>
          <a:xfrm>
            <a:off x="751414" y="1307098"/>
            <a:ext cx="3228383" cy="4742833"/>
            <a:chOff x="8779320" y="1281586"/>
            <a:chExt cx="3165369" cy="4650258"/>
          </a:xfrm>
        </p:grpSpPr>
        <p:grpSp>
          <p:nvGrpSpPr>
            <p:cNvPr id="251" name="Group 250"/>
            <p:cNvGrpSpPr/>
            <p:nvPr/>
          </p:nvGrpSpPr>
          <p:grpSpPr>
            <a:xfrm>
              <a:off x="9116931" y="1281586"/>
              <a:ext cx="2490146" cy="3374121"/>
              <a:chOff x="7841294" y="1339954"/>
              <a:chExt cx="3685837" cy="4994268"/>
            </a:xfrm>
          </p:grpSpPr>
          <p:sp>
            <p:nvSpPr>
              <p:cNvPr id="252" name="Freeform 5"/>
              <p:cNvSpPr>
                <a:spLocks/>
              </p:cNvSpPr>
              <p:nvPr/>
            </p:nvSpPr>
            <p:spPr bwMode="auto">
              <a:xfrm>
                <a:off x="8880534" y="3979625"/>
                <a:ext cx="1732066" cy="1738997"/>
              </a:xfrm>
              <a:custGeom>
                <a:avLst/>
                <a:gdLst>
                  <a:gd name="T0" fmla="*/ 22 w 179"/>
                  <a:gd name="T1" fmla="*/ 79 h 179"/>
                  <a:gd name="T2" fmla="*/ 101 w 179"/>
                  <a:gd name="T3" fmla="*/ 157 h 179"/>
                  <a:gd name="T4" fmla="*/ 179 w 179"/>
                  <a:gd name="T5" fmla="*/ 157 h 179"/>
                  <a:gd name="T6" fmla="*/ 22 w 179"/>
                  <a:gd name="T7" fmla="*/ 0 h 179"/>
                  <a:gd name="T8" fmla="*/ 22 w 179"/>
                  <a:gd name="T9" fmla="*/ 79 h 179"/>
                </a:gdLst>
                <a:ahLst/>
                <a:cxnLst>
                  <a:cxn ang="0">
                    <a:pos x="T0" y="T1"/>
                  </a:cxn>
                  <a:cxn ang="0">
                    <a:pos x="T2" y="T3"/>
                  </a:cxn>
                  <a:cxn ang="0">
                    <a:pos x="T4" y="T5"/>
                  </a:cxn>
                  <a:cxn ang="0">
                    <a:pos x="T6" y="T7"/>
                  </a:cxn>
                  <a:cxn ang="0">
                    <a:pos x="T8" y="T9"/>
                  </a:cxn>
                </a:cxnLst>
                <a:rect l="0" t="0" r="r" b="b"/>
                <a:pathLst>
                  <a:path w="179" h="179">
                    <a:moveTo>
                      <a:pt x="22" y="79"/>
                    </a:moveTo>
                    <a:cubicBezTo>
                      <a:pt x="101" y="157"/>
                      <a:pt x="101" y="157"/>
                      <a:pt x="101" y="157"/>
                    </a:cubicBezTo>
                    <a:cubicBezTo>
                      <a:pt x="122" y="179"/>
                      <a:pt x="158" y="179"/>
                      <a:pt x="179" y="157"/>
                    </a:cubicBezTo>
                    <a:cubicBezTo>
                      <a:pt x="22" y="0"/>
                      <a:pt x="22" y="0"/>
                      <a:pt x="22" y="0"/>
                    </a:cubicBezTo>
                    <a:cubicBezTo>
                      <a:pt x="0" y="22"/>
                      <a:pt x="0" y="57"/>
                      <a:pt x="22" y="79"/>
                    </a:cubicBezTo>
                    <a:close/>
                  </a:path>
                </a:pathLst>
              </a:custGeom>
              <a:solidFill>
                <a:srgbClr val="22A4D8"/>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3" name="Freeform 6"/>
              <p:cNvSpPr>
                <a:spLocks/>
              </p:cNvSpPr>
              <p:nvPr/>
            </p:nvSpPr>
            <p:spPr bwMode="auto">
              <a:xfrm>
                <a:off x="9095308" y="3764847"/>
                <a:ext cx="1732066" cy="1738997"/>
              </a:xfrm>
              <a:custGeom>
                <a:avLst/>
                <a:gdLst>
                  <a:gd name="T0" fmla="*/ 157 w 179"/>
                  <a:gd name="T1" fmla="*/ 100 h 179"/>
                  <a:gd name="T2" fmla="*/ 79 w 179"/>
                  <a:gd name="T3" fmla="*/ 22 h 179"/>
                  <a:gd name="T4" fmla="*/ 0 w 179"/>
                  <a:gd name="T5" fmla="*/ 22 h 179"/>
                  <a:gd name="T6" fmla="*/ 157 w 179"/>
                  <a:gd name="T7" fmla="*/ 179 h 179"/>
                  <a:gd name="T8" fmla="*/ 157 w 179"/>
                  <a:gd name="T9" fmla="*/ 100 h 179"/>
                </a:gdLst>
                <a:ahLst/>
                <a:cxnLst>
                  <a:cxn ang="0">
                    <a:pos x="T0" y="T1"/>
                  </a:cxn>
                  <a:cxn ang="0">
                    <a:pos x="T2" y="T3"/>
                  </a:cxn>
                  <a:cxn ang="0">
                    <a:pos x="T4" y="T5"/>
                  </a:cxn>
                  <a:cxn ang="0">
                    <a:pos x="T6" y="T7"/>
                  </a:cxn>
                  <a:cxn ang="0">
                    <a:pos x="T8" y="T9"/>
                  </a:cxn>
                </a:cxnLst>
                <a:rect l="0" t="0" r="r" b="b"/>
                <a:pathLst>
                  <a:path w="179" h="179">
                    <a:moveTo>
                      <a:pt x="157" y="100"/>
                    </a:moveTo>
                    <a:cubicBezTo>
                      <a:pt x="79" y="22"/>
                      <a:pt x="79" y="22"/>
                      <a:pt x="79" y="22"/>
                    </a:cubicBezTo>
                    <a:cubicBezTo>
                      <a:pt x="57" y="0"/>
                      <a:pt x="22" y="0"/>
                      <a:pt x="0" y="22"/>
                    </a:cubicBezTo>
                    <a:cubicBezTo>
                      <a:pt x="157" y="179"/>
                      <a:pt x="157" y="179"/>
                      <a:pt x="157" y="179"/>
                    </a:cubicBezTo>
                    <a:cubicBezTo>
                      <a:pt x="179" y="157"/>
                      <a:pt x="179" y="122"/>
                      <a:pt x="157" y="100"/>
                    </a:cubicBezTo>
                    <a:close/>
                  </a:path>
                </a:pathLst>
              </a:custGeom>
              <a:solidFill>
                <a:srgbClr val="18769C"/>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4" name="Freeform 9"/>
              <p:cNvSpPr>
                <a:spLocks noEditPoints="1"/>
              </p:cNvSpPr>
              <p:nvPr/>
            </p:nvSpPr>
            <p:spPr bwMode="auto">
              <a:xfrm>
                <a:off x="10432465" y="1901146"/>
                <a:ext cx="651257" cy="1316370"/>
              </a:xfrm>
              <a:custGeom>
                <a:avLst/>
                <a:gdLst>
                  <a:gd name="T0" fmla="*/ 65 w 67"/>
                  <a:gd name="T1" fmla="*/ 0 h 135"/>
                  <a:gd name="T2" fmla="*/ 1 w 67"/>
                  <a:gd name="T3" fmla="*/ 0 h 135"/>
                  <a:gd name="T4" fmla="*/ 0 w 67"/>
                  <a:gd name="T5" fmla="*/ 2 h 135"/>
                  <a:gd name="T6" fmla="*/ 0 w 67"/>
                  <a:gd name="T7" fmla="*/ 28 h 135"/>
                  <a:gd name="T8" fmla="*/ 0 w 67"/>
                  <a:gd name="T9" fmla="*/ 30 h 135"/>
                  <a:gd name="T10" fmla="*/ 0 w 67"/>
                  <a:gd name="T11" fmla="*/ 134 h 135"/>
                  <a:gd name="T12" fmla="*/ 1 w 67"/>
                  <a:gd name="T13" fmla="*/ 135 h 135"/>
                  <a:gd name="T14" fmla="*/ 65 w 67"/>
                  <a:gd name="T15" fmla="*/ 135 h 135"/>
                  <a:gd name="T16" fmla="*/ 67 w 67"/>
                  <a:gd name="T17" fmla="*/ 134 h 135"/>
                  <a:gd name="T18" fmla="*/ 67 w 67"/>
                  <a:gd name="T19" fmla="*/ 30 h 135"/>
                  <a:gd name="T20" fmla="*/ 67 w 67"/>
                  <a:gd name="T21" fmla="*/ 28 h 135"/>
                  <a:gd name="T22" fmla="*/ 67 w 67"/>
                  <a:gd name="T23" fmla="*/ 2 h 135"/>
                  <a:gd name="T24" fmla="*/ 65 w 67"/>
                  <a:gd name="T25" fmla="*/ 0 h 135"/>
                  <a:gd name="T26" fmla="*/ 8 w 67"/>
                  <a:gd name="T27" fmla="*/ 21 h 135"/>
                  <a:gd name="T28" fmla="*/ 8 w 67"/>
                  <a:gd name="T29" fmla="*/ 14 h 135"/>
                  <a:gd name="T30" fmla="*/ 9 w 67"/>
                  <a:gd name="T31" fmla="*/ 13 h 135"/>
                  <a:gd name="T32" fmla="*/ 57 w 67"/>
                  <a:gd name="T33" fmla="*/ 13 h 135"/>
                  <a:gd name="T34" fmla="*/ 59 w 67"/>
                  <a:gd name="T35" fmla="*/ 14 h 135"/>
                  <a:gd name="T36" fmla="*/ 59 w 67"/>
                  <a:gd name="T37" fmla="*/ 21 h 135"/>
                  <a:gd name="T38" fmla="*/ 57 w 67"/>
                  <a:gd name="T39" fmla="*/ 23 h 135"/>
                  <a:gd name="T40" fmla="*/ 9 w 67"/>
                  <a:gd name="T41" fmla="*/ 23 h 135"/>
                  <a:gd name="T42" fmla="*/ 8 w 67"/>
                  <a:gd name="T43" fmla="*/ 21 h 135"/>
                  <a:gd name="T44" fmla="*/ 53 w 67"/>
                  <a:gd name="T45" fmla="*/ 64 h 135"/>
                  <a:gd name="T46" fmla="*/ 49 w 67"/>
                  <a:gd name="T47" fmla="*/ 59 h 135"/>
                  <a:gd name="T48" fmla="*/ 53 w 67"/>
                  <a:gd name="T49" fmla="*/ 55 h 135"/>
                  <a:gd name="T50" fmla="*/ 58 w 67"/>
                  <a:gd name="T51" fmla="*/ 59 h 135"/>
                  <a:gd name="T52" fmla="*/ 53 w 67"/>
                  <a:gd name="T53" fmla="*/ 64 h 135"/>
                  <a:gd name="T54" fmla="*/ 53 w 67"/>
                  <a:gd name="T55" fmla="*/ 49 h 135"/>
                  <a:gd name="T56" fmla="*/ 47 w 67"/>
                  <a:gd name="T57" fmla="*/ 43 h 135"/>
                  <a:gd name="T58" fmla="*/ 53 w 67"/>
                  <a:gd name="T59" fmla="*/ 37 h 135"/>
                  <a:gd name="T60" fmla="*/ 60 w 67"/>
                  <a:gd name="T61" fmla="*/ 43 h 135"/>
                  <a:gd name="T62" fmla="*/ 53 w 67"/>
                  <a:gd name="T6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135">
                    <a:moveTo>
                      <a:pt x="65" y="0"/>
                    </a:moveTo>
                    <a:cubicBezTo>
                      <a:pt x="1" y="0"/>
                      <a:pt x="1" y="0"/>
                      <a:pt x="1" y="0"/>
                    </a:cubicBezTo>
                    <a:cubicBezTo>
                      <a:pt x="0" y="0"/>
                      <a:pt x="0" y="1"/>
                      <a:pt x="0" y="2"/>
                    </a:cubicBezTo>
                    <a:cubicBezTo>
                      <a:pt x="0" y="28"/>
                      <a:pt x="0" y="28"/>
                      <a:pt x="0" y="28"/>
                    </a:cubicBezTo>
                    <a:cubicBezTo>
                      <a:pt x="0" y="30"/>
                      <a:pt x="0" y="30"/>
                      <a:pt x="0" y="30"/>
                    </a:cubicBezTo>
                    <a:cubicBezTo>
                      <a:pt x="0" y="134"/>
                      <a:pt x="0" y="134"/>
                      <a:pt x="0" y="134"/>
                    </a:cubicBezTo>
                    <a:cubicBezTo>
                      <a:pt x="0" y="135"/>
                      <a:pt x="0" y="135"/>
                      <a:pt x="1" y="135"/>
                    </a:cubicBezTo>
                    <a:cubicBezTo>
                      <a:pt x="65" y="135"/>
                      <a:pt x="65" y="135"/>
                      <a:pt x="65" y="135"/>
                    </a:cubicBezTo>
                    <a:cubicBezTo>
                      <a:pt x="66" y="135"/>
                      <a:pt x="67" y="135"/>
                      <a:pt x="67" y="134"/>
                    </a:cubicBezTo>
                    <a:cubicBezTo>
                      <a:pt x="67" y="30"/>
                      <a:pt x="67" y="30"/>
                      <a:pt x="67" y="30"/>
                    </a:cubicBezTo>
                    <a:cubicBezTo>
                      <a:pt x="67" y="28"/>
                      <a:pt x="67" y="28"/>
                      <a:pt x="67" y="28"/>
                    </a:cubicBezTo>
                    <a:cubicBezTo>
                      <a:pt x="67" y="2"/>
                      <a:pt x="67" y="2"/>
                      <a:pt x="67" y="2"/>
                    </a:cubicBezTo>
                    <a:cubicBezTo>
                      <a:pt x="67" y="1"/>
                      <a:pt x="66" y="0"/>
                      <a:pt x="65" y="0"/>
                    </a:cubicBezTo>
                    <a:close/>
                    <a:moveTo>
                      <a:pt x="8" y="21"/>
                    </a:moveTo>
                    <a:cubicBezTo>
                      <a:pt x="8" y="14"/>
                      <a:pt x="8" y="14"/>
                      <a:pt x="8" y="14"/>
                    </a:cubicBezTo>
                    <a:cubicBezTo>
                      <a:pt x="8" y="13"/>
                      <a:pt x="8" y="13"/>
                      <a:pt x="9" y="13"/>
                    </a:cubicBezTo>
                    <a:cubicBezTo>
                      <a:pt x="57" y="13"/>
                      <a:pt x="57" y="13"/>
                      <a:pt x="57" y="13"/>
                    </a:cubicBezTo>
                    <a:cubicBezTo>
                      <a:pt x="58" y="13"/>
                      <a:pt x="59" y="13"/>
                      <a:pt x="59" y="14"/>
                    </a:cubicBezTo>
                    <a:cubicBezTo>
                      <a:pt x="59" y="21"/>
                      <a:pt x="59" y="21"/>
                      <a:pt x="59" y="21"/>
                    </a:cubicBezTo>
                    <a:cubicBezTo>
                      <a:pt x="59" y="22"/>
                      <a:pt x="58" y="23"/>
                      <a:pt x="57" y="23"/>
                    </a:cubicBezTo>
                    <a:cubicBezTo>
                      <a:pt x="9" y="23"/>
                      <a:pt x="9" y="23"/>
                      <a:pt x="9" y="23"/>
                    </a:cubicBezTo>
                    <a:cubicBezTo>
                      <a:pt x="8" y="23"/>
                      <a:pt x="8" y="22"/>
                      <a:pt x="8" y="21"/>
                    </a:cubicBezTo>
                    <a:close/>
                    <a:moveTo>
                      <a:pt x="53" y="64"/>
                    </a:moveTo>
                    <a:cubicBezTo>
                      <a:pt x="51" y="64"/>
                      <a:pt x="49" y="62"/>
                      <a:pt x="49" y="59"/>
                    </a:cubicBezTo>
                    <a:cubicBezTo>
                      <a:pt x="49" y="57"/>
                      <a:pt x="51" y="55"/>
                      <a:pt x="53" y="55"/>
                    </a:cubicBezTo>
                    <a:cubicBezTo>
                      <a:pt x="56" y="55"/>
                      <a:pt x="58" y="57"/>
                      <a:pt x="58" y="59"/>
                    </a:cubicBezTo>
                    <a:cubicBezTo>
                      <a:pt x="58" y="62"/>
                      <a:pt x="56" y="64"/>
                      <a:pt x="53" y="64"/>
                    </a:cubicBezTo>
                    <a:close/>
                    <a:moveTo>
                      <a:pt x="53" y="49"/>
                    </a:moveTo>
                    <a:cubicBezTo>
                      <a:pt x="50" y="49"/>
                      <a:pt x="47" y="46"/>
                      <a:pt x="47" y="43"/>
                    </a:cubicBezTo>
                    <a:cubicBezTo>
                      <a:pt x="47" y="39"/>
                      <a:pt x="50" y="37"/>
                      <a:pt x="53" y="37"/>
                    </a:cubicBezTo>
                    <a:cubicBezTo>
                      <a:pt x="57" y="37"/>
                      <a:pt x="60" y="39"/>
                      <a:pt x="60" y="43"/>
                    </a:cubicBezTo>
                    <a:cubicBezTo>
                      <a:pt x="60" y="46"/>
                      <a:pt x="57" y="49"/>
                      <a:pt x="53" y="49"/>
                    </a:cubicBezTo>
                    <a:close/>
                  </a:path>
                </a:pathLst>
              </a:custGeom>
              <a:solidFill>
                <a:srgbClr val="232F46"/>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5" name="Freeform 10"/>
              <p:cNvSpPr>
                <a:spLocks noEditPoints="1"/>
              </p:cNvSpPr>
              <p:nvPr/>
            </p:nvSpPr>
            <p:spPr bwMode="auto">
              <a:xfrm>
                <a:off x="7841294" y="1339954"/>
                <a:ext cx="2445675" cy="1877562"/>
              </a:xfrm>
              <a:custGeom>
                <a:avLst/>
                <a:gdLst>
                  <a:gd name="T0" fmla="*/ 244 w 252"/>
                  <a:gd name="T1" fmla="*/ 0 h 193"/>
                  <a:gd name="T2" fmla="*/ 8 w 252"/>
                  <a:gd name="T3" fmla="*/ 0 h 193"/>
                  <a:gd name="T4" fmla="*/ 0 w 252"/>
                  <a:gd name="T5" fmla="*/ 7 h 193"/>
                  <a:gd name="T6" fmla="*/ 0 w 252"/>
                  <a:gd name="T7" fmla="*/ 161 h 193"/>
                  <a:gd name="T8" fmla="*/ 8 w 252"/>
                  <a:gd name="T9" fmla="*/ 168 h 193"/>
                  <a:gd name="T10" fmla="*/ 86 w 252"/>
                  <a:gd name="T11" fmla="*/ 168 h 193"/>
                  <a:gd name="T12" fmla="*/ 86 w 252"/>
                  <a:gd name="T13" fmla="*/ 179 h 193"/>
                  <a:gd name="T14" fmla="*/ 69 w 252"/>
                  <a:gd name="T15" fmla="*/ 193 h 193"/>
                  <a:gd name="T16" fmla="*/ 188 w 252"/>
                  <a:gd name="T17" fmla="*/ 193 h 193"/>
                  <a:gd name="T18" fmla="*/ 171 w 252"/>
                  <a:gd name="T19" fmla="*/ 179 h 193"/>
                  <a:gd name="T20" fmla="*/ 171 w 252"/>
                  <a:gd name="T21" fmla="*/ 168 h 193"/>
                  <a:gd name="T22" fmla="*/ 244 w 252"/>
                  <a:gd name="T23" fmla="*/ 168 h 193"/>
                  <a:gd name="T24" fmla="*/ 252 w 252"/>
                  <a:gd name="T25" fmla="*/ 161 h 193"/>
                  <a:gd name="T26" fmla="*/ 252 w 252"/>
                  <a:gd name="T27" fmla="*/ 7 h 193"/>
                  <a:gd name="T28" fmla="*/ 244 w 252"/>
                  <a:gd name="T29" fmla="*/ 0 h 193"/>
                  <a:gd name="T30" fmla="*/ 238 w 252"/>
                  <a:gd name="T31" fmla="*/ 149 h 193"/>
                  <a:gd name="T32" fmla="*/ 231 w 252"/>
                  <a:gd name="T33" fmla="*/ 155 h 193"/>
                  <a:gd name="T34" fmla="*/ 22 w 252"/>
                  <a:gd name="T35" fmla="*/ 155 h 193"/>
                  <a:gd name="T36" fmla="*/ 15 w 252"/>
                  <a:gd name="T37" fmla="*/ 149 h 193"/>
                  <a:gd name="T38" fmla="*/ 15 w 252"/>
                  <a:gd name="T39" fmla="*/ 19 h 193"/>
                  <a:gd name="T40" fmla="*/ 22 w 252"/>
                  <a:gd name="T41" fmla="*/ 13 h 193"/>
                  <a:gd name="T42" fmla="*/ 231 w 252"/>
                  <a:gd name="T43" fmla="*/ 13 h 193"/>
                  <a:gd name="T44" fmla="*/ 238 w 252"/>
                  <a:gd name="T45" fmla="*/ 19 h 193"/>
                  <a:gd name="T46" fmla="*/ 238 w 252"/>
                  <a:gd name="T47" fmla="*/ 149 h 193"/>
                  <a:gd name="T48" fmla="*/ 238 w 252"/>
                  <a:gd name="T49" fmla="*/ 14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2" h="193">
                    <a:moveTo>
                      <a:pt x="244" y="0"/>
                    </a:moveTo>
                    <a:cubicBezTo>
                      <a:pt x="8" y="0"/>
                      <a:pt x="8" y="0"/>
                      <a:pt x="8" y="0"/>
                    </a:cubicBezTo>
                    <a:cubicBezTo>
                      <a:pt x="4" y="0"/>
                      <a:pt x="0" y="3"/>
                      <a:pt x="0" y="7"/>
                    </a:cubicBezTo>
                    <a:cubicBezTo>
                      <a:pt x="0" y="161"/>
                      <a:pt x="0" y="161"/>
                      <a:pt x="0" y="161"/>
                    </a:cubicBezTo>
                    <a:cubicBezTo>
                      <a:pt x="0" y="165"/>
                      <a:pt x="4" y="168"/>
                      <a:pt x="8" y="168"/>
                    </a:cubicBezTo>
                    <a:cubicBezTo>
                      <a:pt x="86" y="168"/>
                      <a:pt x="86" y="168"/>
                      <a:pt x="86" y="168"/>
                    </a:cubicBezTo>
                    <a:cubicBezTo>
                      <a:pt x="86" y="179"/>
                      <a:pt x="86" y="179"/>
                      <a:pt x="86" y="179"/>
                    </a:cubicBezTo>
                    <a:cubicBezTo>
                      <a:pt x="69" y="193"/>
                      <a:pt x="69" y="193"/>
                      <a:pt x="69" y="193"/>
                    </a:cubicBezTo>
                    <a:cubicBezTo>
                      <a:pt x="188" y="193"/>
                      <a:pt x="188" y="193"/>
                      <a:pt x="188" y="193"/>
                    </a:cubicBezTo>
                    <a:cubicBezTo>
                      <a:pt x="171" y="179"/>
                      <a:pt x="171" y="179"/>
                      <a:pt x="171" y="179"/>
                    </a:cubicBezTo>
                    <a:cubicBezTo>
                      <a:pt x="171" y="168"/>
                      <a:pt x="171" y="168"/>
                      <a:pt x="171" y="168"/>
                    </a:cubicBezTo>
                    <a:cubicBezTo>
                      <a:pt x="244" y="168"/>
                      <a:pt x="244" y="168"/>
                      <a:pt x="244" y="168"/>
                    </a:cubicBezTo>
                    <a:cubicBezTo>
                      <a:pt x="249" y="168"/>
                      <a:pt x="252" y="165"/>
                      <a:pt x="252" y="161"/>
                    </a:cubicBezTo>
                    <a:cubicBezTo>
                      <a:pt x="252" y="7"/>
                      <a:pt x="252" y="7"/>
                      <a:pt x="252" y="7"/>
                    </a:cubicBezTo>
                    <a:cubicBezTo>
                      <a:pt x="252" y="3"/>
                      <a:pt x="249" y="0"/>
                      <a:pt x="244" y="0"/>
                    </a:cubicBezTo>
                    <a:close/>
                    <a:moveTo>
                      <a:pt x="238" y="149"/>
                    </a:moveTo>
                    <a:cubicBezTo>
                      <a:pt x="238" y="153"/>
                      <a:pt x="235" y="155"/>
                      <a:pt x="231" y="155"/>
                    </a:cubicBezTo>
                    <a:cubicBezTo>
                      <a:pt x="22" y="155"/>
                      <a:pt x="22" y="155"/>
                      <a:pt x="22" y="155"/>
                    </a:cubicBezTo>
                    <a:cubicBezTo>
                      <a:pt x="18" y="155"/>
                      <a:pt x="15" y="153"/>
                      <a:pt x="15" y="149"/>
                    </a:cubicBezTo>
                    <a:cubicBezTo>
                      <a:pt x="15" y="19"/>
                      <a:pt x="15" y="19"/>
                      <a:pt x="15" y="19"/>
                    </a:cubicBezTo>
                    <a:cubicBezTo>
                      <a:pt x="15" y="15"/>
                      <a:pt x="18" y="13"/>
                      <a:pt x="22" y="13"/>
                    </a:cubicBezTo>
                    <a:cubicBezTo>
                      <a:pt x="231" y="13"/>
                      <a:pt x="231" y="13"/>
                      <a:pt x="231" y="13"/>
                    </a:cubicBezTo>
                    <a:cubicBezTo>
                      <a:pt x="235" y="13"/>
                      <a:pt x="238" y="15"/>
                      <a:pt x="238" y="19"/>
                    </a:cubicBezTo>
                    <a:cubicBezTo>
                      <a:pt x="238" y="149"/>
                      <a:pt x="238" y="149"/>
                      <a:pt x="238" y="149"/>
                    </a:cubicBezTo>
                    <a:cubicBezTo>
                      <a:pt x="238" y="149"/>
                      <a:pt x="238" y="149"/>
                      <a:pt x="238" y="149"/>
                    </a:cubicBezTo>
                    <a:close/>
                  </a:path>
                </a:pathLst>
              </a:custGeom>
              <a:solidFill>
                <a:srgbClr val="232F46"/>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7" name="Freeform 14"/>
              <p:cNvSpPr>
                <a:spLocks/>
              </p:cNvSpPr>
              <p:nvPr/>
            </p:nvSpPr>
            <p:spPr bwMode="auto">
              <a:xfrm>
                <a:off x="9150734" y="4291395"/>
                <a:ext cx="1919127" cy="1669714"/>
              </a:xfrm>
              <a:custGeom>
                <a:avLst/>
                <a:gdLst>
                  <a:gd name="T0" fmla="*/ 111 w 198"/>
                  <a:gd name="T1" fmla="*/ 5 h 172"/>
                  <a:gd name="T2" fmla="*/ 95 w 198"/>
                  <a:gd name="T3" fmla="*/ 5 h 172"/>
                  <a:gd name="T4" fmla="*/ 93 w 198"/>
                  <a:gd name="T5" fmla="*/ 17 h 172"/>
                  <a:gd name="T6" fmla="*/ 82 w 198"/>
                  <a:gd name="T7" fmla="*/ 5 h 172"/>
                  <a:gd name="T8" fmla="*/ 66 w 198"/>
                  <a:gd name="T9" fmla="*/ 5 h 172"/>
                  <a:gd name="T10" fmla="*/ 66 w 198"/>
                  <a:gd name="T11" fmla="*/ 21 h 172"/>
                  <a:gd name="T12" fmla="*/ 66 w 198"/>
                  <a:gd name="T13" fmla="*/ 21 h 172"/>
                  <a:gd name="T14" fmla="*/ 66 w 198"/>
                  <a:gd name="T15" fmla="*/ 21 h 172"/>
                  <a:gd name="T16" fmla="*/ 66 w 198"/>
                  <a:gd name="T17" fmla="*/ 21 h 172"/>
                  <a:gd name="T18" fmla="*/ 51 w 198"/>
                  <a:gd name="T19" fmla="*/ 5 h 172"/>
                  <a:gd name="T20" fmla="*/ 35 w 198"/>
                  <a:gd name="T21" fmla="*/ 5 h 172"/>
                  <a:gd name="T22" fmla="*/ 36 w 198"/>
                  <a:gd name="T23" fmla="*/ 21 h 172"/>
                  <a:gd name="T24" fmla="*/ 35 w 198"/>
                  <a:gd name="T25" fmla="*/ 20 h 172"/>
                  <a:gd name="T26" fmla="*/ 35 w 198"/>
                  <a:gd name="T27" fmla="*/ 20 h 172"/>
                  <a:gd name="T28" fmla="*/ 23 w 198"/>
                  <a:gd name="T29" fmla="*/ 8 h 172"/>
                  <a:gd name="T30" fmla="*/ 5 w 198"/>
                  <a:gd name="T31" fmla="*/ 7 h 172"/>
                  <a:gd name="T32" fmla="*/ 6 w 198"/>
                  <a:gd name="T33" fmla="*/ 25 h 172"/>
                  <a:gd name="T34" fmla="*/ 63 w 198"/>
                  <a:gd name="T35" fmla="*/ 82 h 172"/>
                  <a:gd name="T36" fmla="*/ 48 w 198"/>
                  <a:gd name="T37" fmla="*/ 84 h 172"/>
                  <a:gd name="T38" fmla="*/ 49 w 198"/>
                  <a:gd name="T39" fmla="*/ 102 h 172"/>
                  <a:gd name="T40" fmla="*/ 75 w 198"/>
                  <a:gd name="T41" fmla="*/ 127 h 172"/>
                  <a:gd name="T42" fmla="*/ 101 w 198"/>
                  <a:gd name="T43" fmla="*/ 154 h 172"/>
                  <a:gd name="T44" fmla="*/ 126 w 198"/>
                  <a:gd name="T45" fmla="*/ 154 h 172"/>
                  <a:gd name="T46" fmla="*/ 144 w 198"/>
                  <a:gd name="T47" fmla="*/ 172 h 172"/>
                  <a:gd name="T48" fmla="*/ 198 w 198"/>
                  <a:gd name="T49" fmla="*/ 117 h 172"/>
                  <a:gd name="T50" fmla="*/ 180 w 198"/>
                  <a:gd name="T51" fmla="*/ 99 h 172"/>
                  <a:gd name="T52" fmla="*/ 180 w 198"/>
                  <a:gd name="T53" fmla="*/ 75 h 172"/>
                  <a:gd name="T54" fmla="*/ 144 w 198"/>
                  <a:gd name="T55" fmla="*/ 38 h 172"/>
                  <a:gd name="T56" fmla="*/ 144 w 198"/>
                  <a:gd name="T57" fmla="*/ 38 h 172"/>
                  <a:gd name="T58" fmla="*/ 111 w 198"/>
                  <a:gd name="T59" fmla="*/ 5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8" h="172">
                    <a:moveTo>
                      <a:pt x="111" y="5"/>
                    </a:moveTo>
                    <a:cubicBezTo>
                      <a:pt x="106" y="1"/>
                      <a:pt x="99" y="0"/>
                      <a:pt x="95" y="5"/>
                    </a:cubicBezTo>
                    <a:cubicBezTo>
                      <a:pt x="92" y="8"/>
                      <a:pt x="91" y="13"/>
                      <a:pt x="93" y="17"/>
                    </a:cubicBezTo>
                    <a:cubicBezTo>
                      <a:pt x="82" y="5"/>
                      <a:pt x="82" y="5"/>
                      <a:pt x="82" y="5"/>
                    </a:cubicBezTo>
                    <a:cubicBezTo>
                      <a:pt x="77" y="1"/>
                      <a:pt x="70" y="0"/>
                      <a:pt x="66" y="5"/>
                    </a:cubicBezTo>
                    <a:cubicBezTo>
                      <a:pt x="61" y="9"/>
                      <a:pt x="62" y="16"/>
                      <a:pt x="66" y="21"/>
                    </a:cubicBezTo>
                    <a:cubicBezTo>
                      <a:pt x="66" y="21"/>
                      <a:pt x="66" y="21"/>
                      <a:pt x="66" y="21"/>
                    </a:cubicBezTo>
                    <a:cubicBezTo>
                      <a:pt x="66" y="21"/>
                      <a:pt x="66" y="21"/>
                      <a:pt x="66" y="21"/>
                    </a:cubicBezTo>
                    <a:cubicBezTo>
                      <a:pt x="66" y="21"/>
                      <a:pt x="66" y="21"/>
                      <a:pt x="66" y="21"/>
                    </a:cubicBezTo>
                    <a:cubicBezTo>
                      <a:pt x="51" y="5"/>
                      <a:pt x="51" y="5"/>
                      <a:pt x="51" y="5"/>
                    </a:cubicBezTo>
                    <a:cubicBezTo>
                      <a:pt x="46" y="1"/>
                      <a:pt x="39" y="0"/>
                      <a:pt x="35" y="5"/>
                    </a:cubicBezTo>
                    <a:cubicBezTo>
                      <a:pt x="31" y="9"/>
                      <a:pt x="31" y="16"/>
                      <a:pt x="36" y="21"/>
                    </a:cubicBezTo>
                    <a:cubicBezTo>
                      <a:pt x="35" y="20"/>
                      <a:pt x="35" y="20"/>
                      <a:pt x="35" y="20"/>
                    </a:cubicBezTo>
                    <a:cubicBezTo>
                      <a:pt x="35" y="20"/>
                      <a:pt x="35" y="20"/>
                      <a:pt x="35" y="20"/>
                    </a:cubicBezTo>
                    <a:cubicBezTo>
                      <a:pt x="23" y="8"/>
                      <a:pt x="23" y="8"/>
                      <a:pt x="23" y="8"/>
                    </a:cubicBezTo>
                    <a:cubicBezTo>
                      <a:pt x="18" y="3"/>
                      <a:pt x="10" y="3"/>
                      <a:pt x="5" y="7"/>
                    </a:cubicBezTo>
                    <a:cubicBezTo>
                      <a:pt x="0" y="12"/>
                      <a:pt x="1" y="20"/>
                      <a:pt x="6" y="25"/>
                    </a:cubicBezTo>
                    <a:cubicBezTo>
                      <a:pt x="63" y="82"/>
                      <a:pt x="63" y="82"/>
                      <a:pt x="63" y="82"/>
                    </a:cubicBezTo>
                    <a:cubicBezTo>
                      <a:pt x="58" y="80"/>
                      <a:pt x="52" y="80"/>
                      <a:pt x="48" y="84"/>
                    </a:cubicBezTo>
                    <a:cubicBezTo>
                      <a:pt x="43" y="89"/>
                      <a:pt x="44" y="97"/>
                      <a:pt x="49" y="102"/>
                    </a:cubicBezTo>
                    <a:cubicBezTo>
                      <a:pt x="75" y="127"/>
                      <a:pt x="75" y="127"/>
                      <a:pt x="75" y="127"/>
                    </a:cubicBezTo>
                    <a:cubicBezTo>
                      <a:pt x="101" y="154"/>
                      <a:pt x="101" y="154"/>
                      <a:pt x="101" y="154"/>
                    </a:cubicBezTo>
                    <a:cubicBezTo>
                      <a:pt x="108" y="161"/>
                      <a:pt x="119" y="161"/>
                      <a:pt x="126" y="154"/>
                    </a:cubicBezTo>
                    <a:cubicBezTo>
                      <a:pt x="144" y="172"/>
                      <a:pt x="144" y="172"/>
                      <a:pt x="144" y="172"/>
                    </a:cubicBezTo>
                    <a:cubicBezTo>
                      <a:pt x="198" y="117"/>
                      <a:pt x="198" y="117"/>
                      <a:pt x="198" y="117"/>
                    </a:cubicBezTo>
                    <a:cubicBezTo>
                      <a:pt x="180" y="99"/>
                      <a:pt x="180" y="99"/>
                      <a:pt x="180" y="99"/>
                    </a:cubicBezTo>
                    <a:cubicBezTo>
                      <a:pt x="187" y="92"/>
                      <a:pt x="187" y="81"/>
                      <a:pt x="180" y="75"/>
                    </a:cubicBezTo>
                    <a:cubicBezTo>
                      <a:pt x="144" y="38"/>
                      <a:pt x="144" y="38"/>
                      <a:pt x="144" y="38"/>
                    </a:cubicBezTo>
                    <a:cubicBezTo>
                      <a:pt x="144" y="38"/>
                      <a:pt x="144" y="38"/>
                      <a:pt x="144" y="38"/>
                    </a:cubicBezTo>
                    <a:lnTo>
                      <a:pt x="111" y="5"/>
                    </a:lnTo>
                    <a:close/>
                  </a:path>
                </a:pathLst>
              </a:custGeom>
              <a:solidFill>
                <a:srgbClr val="F5BF92"/>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8" name="Freeform 15"/>
              <p:cNvSpPr>
                <a:spLocks/>
              </p:cNvSpPr>
              <p:nvPr/>
            </p:nvSpPr>
            <p:spPr bwMode="auto">
              <a:xfrm>
                <a:off x="8672686" y="2954242"/>
                <a:ext cx="2854445" cy="1053096"/>
              </a:xfrm>
              <a:custGeom>
                <a:avLst/>
                <a:gdLst>
                  <a:gd name="T0" fmla="*/ 40 w 294"/>
                  <a:gd name="T1" fmla="*/ 109 h 109"/>
                  <a:gd name="T2" fmla="*/ 7 w 294"/>
                  <a:gd name="T3" fmla="*/ 77 h 109"/>
                  <a:gd name="T4" fmla="*/ 0 w 294"/>
                  <a:gd name="T5" fmla="*/ 60 h 109"/>
                  <a:gd name="T6" fmla="*/ 7 w 294"/>
                  <a:gd name="T7" fmla="*/ 43 h 109"/>
                  <a:gd name="T8" fmla="*/ 24 w 294"/>
                  <a:gd name="T9" fmla="*/ 36 h 109"/>
                  <a:gd name="T10" fmla="*/ 271 w 294"/>
                  <a:gd name="T11" fmla="*/ 36 h 109"/>
                  <a:gd name="T12" fmla="*/ 284 w 294"/>
                  <a:gd name="T13" fmla="*/ 23 h 109"/>
                  <a:gd name="T14" fmla="*/ 271 w 294"/>
                  <a:gd name="T15" fmla="*/ 10 h 109"/>
                  <a:gd name="T16" fmla="*/ 248 w 294"/>
                  <a:gd name="T17" fmla="*/ 10 h 109"/>
                  <a:gd name="T18" fmla="*/ 248 w 294"/>
                  <a:gd name="T19" fmla="*/ 0 h 109"/>
                  <a:gd name="T20" fmla="*/ 271 w 294"/>
                  <a:gd name="T21" fmla="*/ 0 h 109"/>
                  <a:gd name="T22" fmla="*/ 294 w 294"/>
                  <a:gd name="T23" fmla="*/ 23 h 109"/>
                  <a:gd name="T24" fmla="*/ 271 w 294"/>
                  <a:gd name="T25" fmla="*/ 45 h 109"/>
                  <a:gd name="T26" fmla="*/ 24 w 294"/>
                  <a:gd name="T27" fmla="*/ 45 h 109"/>
                  <a:gd name="T28" fmla="*/ 14 w 294"/>
                  <a:gd name="T29" fmla="*/ 50 h 109"/>
                  <a:gd name="T30" fmla="*/ 10 w 294"/>
                  <a:gd name="T31" fmla="*/ 60 h 109"/>
                  <a:gd name="T32" fmla="*/ 14 w 294"/>
                  <a:gd name="T33" fmla="*/ 70 h 109"/>
                  <a:gd name="T34" fmla="*/ 14 w 294"/>
                  <a:gd name="T35" fmla="*/ 70 h 109"/>
                  <a:gd name="T36" fmla="*/ 47 w 294"/>
                  <a:gd name="T37" fmla="*/ 102 h 109"/>
                  <a:gd name="T38" fmla="*/ 40 w 294"/>
                  <a:gd name="T39"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4" h="109">
                    <a:moveTo>
                      <a:pt x="40" y="109"/>
                    </a:moveTo>
                    <a:cubicBezTo>
                      <a:pt x="7" y="77"/>
                      <a:pt x="7" y="77"/>
                      <a:pt x="7" y="77"/>
                    </a:cubicBezTo>
                    <a:cubicBezTo>
                      <a:pt x="3" y="72"/>
                      <a:pt x="0" y="66"/>
                      <a:pt x="0" y="60"/>
                    </a:cubicBezTo>
                    <a:cubicBezTo>
                      <a:pt x="0" y="54"/>
                      <a:pt x="3" y="48"/>
                      <a:pt x="7" y="43"/>
                    </a:cubicBezTo>
                    <a:cubicBezTo>
                      <a:pt x="12" y="39"/>
                      <a:pt x="18" y="36"/>
                      <a:pt x="24" y="36"/>
                    </a:cubicBezTo>
                    <a:cubicBezTo>
                      <a:pt x="271" y="36"/>
                      <a:pt x="271" y="36"/>
                      <a:pt x="271" y="36"/>
                    </a:cubicBezTo>
                    <a:cubicBezTo>
                      <a:pt x="279" y="36"/>
                      <a:pt x="284" y="30"/>
                      <a:pt x="284" y="23"/>
                    </a:cubicBezTo>
                    <a:cubicBezTo>
                      <a:pt x="284" y="16"/>
                      <a:pt x="279" y="10"/>
                      <a:pt x="271" y="10"/>
                    </a:cubicBezTo>
                    <a:cubicBezTo>
                      <a:pt x="248" y="10"/>
                      <a:pt x="248" y="10"/>
                      <a:pt x="248" y="10"/>
                    </a:cubicBezTo>
                    <a:cubicBezTo>
                      <a:pt x="248" y="0"/>
                      <a:pt x="248" y="0"/>
                      <a:pt x="248" y="0"/>
                    </a:cubicBezTo>
                    <a:cubicBezTo>
                      <a:pt x="271" y="0"/>
                      <a:pt x="271" y="0"/>
                      <a:pt x="271" y="0"/>
                    </a:cubicBezTo>
                    <a:cubicBezTo>
                      <a:pt x="284" y="0"/>
                      <a:pt x="294" y="11"/>
                      <a:pt x="294" y="23"/>
                    </a:cubicBezTo>
                    <a:cubicBezTo>
                      <a:pt x="294" y="35"/>
                      <a:pt x="284" y="45"/>
                      <a:pt x="271" y="45"/>
                    </a:cubicBezTo>
                    <a:cubicBezTo>
                      <a:pt x="24" y="45"/>
                      <a:pt x="24" y="45"/>
                      <a:pt x="24" y="45"/>
                    </a:cubicBezTo>
                    <a:cubicBezTo>
                      <a:pt x="20" y="46"/>
                      <a:pt x="17" y="47"/>
                      <a:pt x="14" y="50"/>
                    </a:cubicBezTo>
                    <a:cubicBezTo>
                      <a:pt x="11" y="52"/>
                      <a:pt x="10" y="56"/>
                      <a:pt x="10" y="60"/>
                    </a:cubicBezTo>
                    <a:cubicBezTo>
                      <a:pt x="10" y="64"/>
                      <a:pt x="11" y="67"/>
                      <a:pt x="14" y="70"/>
                    </a:cubicBezTo>
                    <a:cubicBezTo>
                      <a:pt x="14" y="70"/>
                      <a:pt x="14" y="70"/>
                      <a:pt x="14" y="70"/>
                    </a:cubicBezTo>
                    <a:cubicBezTo>
                      <a:pt x="47" y="102"/>
                      <a:pt x="47" y="102"/>
                      <a:pt x="47" y="102"/>
                    </a:cubicBezTo>
                    <a:lnTo>
                      <a:pt x="40" y="109"/>
                    </a:lnTo>
                    <a:close/>
                  </a:path>
                </a:pathLst>
              </a:custGeom>
              <a:solidFill>
                <a:srgbClr val="0090B7"/>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9" name="Freeform 16"/>
              <p:cNvSpPr>
                <a:spLocks/>
              </p:cNvSpPr>
              <p:nvPr/>
            </p:nvSpPr>
            <p:spPr bwMode="auto">
              <a:xfrm>
                <a:off x="9365513" y="2192133"/>
                <a:ext cx="374126" cy="374126"/>
              </a:xfrm>
              <a:custGeom>
                <a:avLst/>
                <a:gdLst>
                  <a:gd name="T0" fmla="*/ 82 w 82"/>
                  <a:gd name="T1" fmla="*/ 65 h 82"/>
                  <a:gd name="T2" fmla="*/ 57 w 82"/>
                  <a:gd name="T3" fmla="*/ 41 h 82"/>
                  <a:gd name="T4" fmla="*/ 74 w 82"/>
                  <a:gd name="T5" fmla="*/ 24 h 82"/>
                  <a:gd name="T6" fmla="*/ 0 w 82"/>
                  <a:gd name="T7" fmla="*/ 0 h 82"/>
                  <a:gd name="T8" fmla="*/ 25 w 82"/>
                  <a:gd name="T9" fmla="*/ 73 h 82"/>
                  <a:gd name="T10" fmla="*/ 42 w 82"/>
                  <a:gd name="T11" fmla="*/ 56 h 82"/>
                  <a:gd name="T12" fmla="*/ 66 w 82"/>
                  <a:gd name="T13" fmla="*/ 82 h 82"/>
                  <a:gd name="T14" fmla="*/ 82 w 82"/>
                  <a:gd name="T15" fmla="*/ 65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82">
                    <a:moveTo>
                      <a:pt x="82" y="65"/>
                    </a:moveTo>
                    <a:lnTo>
                      <a:pt x="57" y="41"/>
                    </a:lnTo>
                    <a:lnTo>
                      <a:pt x="74" y="24"/>
                    </a:lnTo>
                    <a:lnTo>
                      <a:pt x="0" y="0"/>
                    </a:lnTo>
                    <a:lnTo>
                      <a:pt x="25" y="73"/>
                    </a:lnTo>
                    <a:lnTo>
                      <a:pt x="42" y="56"/>
                    </a:lnTo>
                    <a:lnTo>
                      <a:pt x="66" y="82"/>
                    </a:lnTo>
                    <a:lnTo>
                      <a:pt x="82" y="65"/>
                    </a:lnTo>
                    <a:close/>
                  </a:path>
                </a:pathLst>
              </a:custGeom>
              <a:solidFill>
                <a:srgbClr val="EB3C00"/>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56" name="Freeform 13"/>
              <p:cNvSpPr>
                <a:spLocks/>
              </p:cNvSpPr>
              <p:nvPr/>
            </p:nvSpPr>
            <p:spPr bwMode="auto">
              <a:xfrm>
                <a:off x="10387426" y="5251708"/>
                <a:ext cx="1122383" cy="1082514"/>
              </a:xfrm>
              <a:custGeom>
                <a:avLst/>
                <a:gdLst>
                  <a:gd name="T0" fmla="*/ 208 w 208"/>
                  <a:gd name="T1" fmla="*/ 97 h 207"/>
                  <a:gd name="T2" fmla="*/ 96 w 208"/>
                  <a:gd name="T3" fmla="*/ 207 h 207"/>
                  <a:gd name="T4" fmla="*/ 0 w 208"/>
                  <a:gd name="T5" fmla="*/ 112 h 207"/>
                  <a:gd name="T6" fmla="*/ 112 w 208"/>
                  <a:gd name="T7" fmla="*/ 0 h 207"/>
                  <a:gd name="T8" fmla="*/ 208 w 208"/>
                  <a:gd name="T9" fmla="*/ 97 h 207"/>
                </a:gdLst>
                <a:ahLst/>
                <a:cxnLst>
                  <a:cxn ang="0">
                    <a:pos x="T0" y="T1"/>
                  </a:cxn>
                  <a:cxn ang="0">
                    <a:pos x="T2" y="T3"/>
                  </a:cxn>
                  <a:cxn ang="0">
                    <a:pos x="T4" y="T5"/>
                  </a:cxn>
                  <a:cxn ang="0">
                    <a:pos x="T6" y="T7"/>
                  </a:cxn>
                  <a:cxn ang="0">
                    <a:pos x="T8" y="T9"/>
                  </a:cxn>
                </a:cxnLst>
                <a:rect l="0" t="0" r="r" b="b"/>
                <a:pathLst>
                  <a:path w="208" h="207">
                    <a:moveTo>
                      <a:pt x="208" y="97"/>
                    </a:moveTo>
                    <a:lnTo>
                      <a:pt x="96" y="207"/>
                    </a:lnTo>
                    <a:lnTo>
                      <a:pt x="0" y="112"/>
                    </a:lnTo>
                    <a:lnTo>
                      <a:pt x="112" y="0"/>
                    </a:lnTo>
                    <a:lnTo>
                      <a:pt x="208" y="97"/>
                    </a:lnTo>
                    <a:close/>
                  </a:path>
                </a:pathLst>
              </a:custGeom>
              <a:solidFill>
                <a:srgbClr val="C1E00A"/>
              </a:solidFill>
              <a:ln>
                <a:noFill/>
              </a:ln>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sp>
          <p:nvSpPr>
            <p:cNvPr id="268" name="Rectangle 267"/>
            <p:cNvSpPr/>
            <p:nvPr/>
          </p:nvSpPr>
          <p:spPr>
            <a:xfrm>
              <a:off x="8779320" y="4960552"/>
              <a:ext cx="3165369" cy="971292"/>
            </a:xfrm>
            <a:prstGeom prst="rect">
              <a:avLst/>
            </a:prstGeom>
          </p:spPr>
          <p:txBody>
            <a:bodyPr wrap="square">
              <a:spAutoFit/>
            </a:bodyPr>
            <a:lstStyle/>
            <a:p>
              <a:pPr algn="ctr"/>
              <a:r>
                <a:rPr lang="en-US" sz="2856" dirty="0">
                  <a:gradFill>
                    <a:gsLst>
                      <a:gs pos="1250">
                        <a:srgbClr val="404040"/>
                      </a:gs>
                      <a:gs pos="100000">
                        <a:srgbClr val="404040"/>
                      </a:gs>
                    </a:gsLst>
                    <a:lin ang="5400000" scaled="0"/>
                  </a:gradFill>
                  <a:latin typeface="Segoe UI Light"/>
                </a:rPr>
                <a:t>Sign up for </a:t>
              </a:r>
              <a:br>
                <a:rPr lang="en-US" sz="2856" dirty="0">
                  <a:gradFill>
                    <a:gsLst>
                      <a:gs pos="1250">
                        <a:srgbClr val="404040"/>
                      </a:gs>
                      <a:gs pos="100000">
                        <a:srgbClr val="404040"/>
                      </a:gs>
                    </a:gsLst>
                    <a:lin ang="5400000" scaled="0"/>
                  </a:gradFill>
                  <a:latin typeface="Segoe UI Light"/>
                </a:rPr>
              </a:br>
              <a:r>
                <a:rPr lang="en-US" sz="2856" dirty="0">
                  <a:gradFill>
                    <a:gsLst>
                      <a:gs pos="1250">
                        <a:srgbClr val="404040"/>
                      </a:gs>
                      <a:gs pos="100000">
                        <a:srgbClr val="404040"/>
                      </a:gs>
                    </a:gsLst>
                    <a:lin ang="5400000" scaled="0"/>
                  </a:gradFill>
                  <a:latin typeface="Segoe UI Light"/>
                </a:rPr>
                <a:t>Developer Program</a:t>
              </a:r>
            </a:p>
          </p:txBody>
        </p:sp>
      </p:grpSp>
      <p:grpSp>
        <p:nvGrpSpPr>
          <p:cNvPr id="3" name="Group 2"/>
          <p:cNvGrpSpPr/>
          <p:nvPr/>
        </p:nvGrpSpPr>
        <p:grpSpPr>
          <a:xfrm>
            <a:off x="7944786" y="1272317"/>
            <a:ext cx="3939235" cy="4777614"/>
            <a:chOff x="706383" y="1247483"/>
            <a:chExt cx="3862346" cy="4684361"/>
          </a:xfrm>
        </p:grpSpPr>
        <p:sp>
          <p:nvSpPr>
            <p:cNvPr id="265" name="Rectangle 264"/>
            <p:cNvSpPr/>
            <p:nvPr/>
          </p:nvSpPr>
          <p:spPr>
            <a:xfrm>
              <a:off x="706383" y="4960552"/>
              <a:ext cx="3709946" cy="971292"/>
            </a:xfrm>
            <a:prstGeom prst="rect">
              <a:avLst/>
            </a:prstGeom>
          </p:spPr>
          <p:txBody>
            <a:bodyPr wrap="square">
              <a:spAutoFit/>
            </a:bodyPr>
            <a:lstStyle/>
            <a:p>
              <a:pPr algn="ctr"/>
              <a:r>
                <a:rPr lang="en-US" sz="2856" dirty="0">
                  <a:gradFill>
                    <a:gsLst>
                      <a:gs pos="1250">
                        <a:srgbClr val="404040"/>
                      </a:gs>
                      <a:gs pos="100000">
                        <a:srgbClr val="404040"/>
                      </a:gs>
                    </a:gsLst>
                    <a:lin ang="5400000" scaled="0"/>
                  </a:gradFill>
                  <a:latin typeface="Segoe UI Light"/>
                </a:rPr>
                <a:t>Collect your </a:t>
              </a:r>
              <a:br>
                <a:rPr lang="en-US" sz="2856" dirty="0">
                  <a:gradFill>
                    <a:gsLst>
                      <a:gs pos="1250">
                        <a:srgbClr val="404040"/>
                      </a:gs>
                      <a:gs pos="100000">
                        <a:srgbClr val="404040"/>
                      </a:gs>
                    </a:gsLst>
                    <a:lin ang="5400000" scaled="0"/>
                  </a:gradFill>
                  <a:latin typeface="Segoe UI Light"/>
                </a:rPr>
              </a:br>
              <a:r>
                <a:rPr lang="en-US" sz="2856" dirty="0">
                  <a:gradFill>
                    <a:gsLst>
                      <a:gs pos="1250">
                        <a:srgbClr val="404040"/>
                      </a:gs>
                      <a:gs pos="100000">
                        <a:srgbClr val="404040"/>
                      </a:gs>
                    </a:gsLst>
                    <a:lin ang="5400000" scaled="0"/>
                  </a:gradFill>
                  <a:latin typeface="Segoe UI Light"/>
                </a:rPr>
                <a:t>stickers at //build</a:t>
              </a:r>
            </a:p>
          </p:txBody>
        </p:sp>
        <p:grpSp>
          <p:nvGrpSpPr>
            <p:cNvPr id="331" name="Group 330"/>
            <p:cNvGrpSpPr/>
            <p:nvPr/>
          </p:nvGrpSpPr>
          <p:grpSpPr>
            <a:xfrm>
              <a:off x="1034582" y="3602105"/>
              <a:ext cx="1069025" cy="1069026"/>
              <a:chOff x="3571876" y="6197600"/>
              <a:chExt cx="1457325" cy="1457326"/>
            </a:xfrm>
          </p:grpSpPr>
          <p:sp>
            <p:nvSpPr>
              <p:cNvPr id="270" name="Freeform 5"/>
              <p:cNvSpPr>
                <a:spLocks/>
              </p:cNvSpPr>
              <p:nvPr/>
            </p:nvSpPr>
            <p:spPr bwMode="auto">
              <a:xfrm>
                <a:off x="3571876" y="6197600"/>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D83B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74" name="Freeform 6"/>
              <p:cNvSpPr>
                <a:spLocks/>
              </p:cNvSpPr>
              <p:nvPr/>
            </p:nvSpPr>
            <p:spPr bwMode="auto">
              <a:xfrm>
                <a:off x="3902076" y="6599238"/>
                <a:ext cx="1127125" cy="1055688"/>
              </a:xfrm>
              <a:custGeom>
                <a:avLst/>
                <a:gdLst>
                  <a:gd name="T0" fmla="*/ 103 w 300"/>
                  <a:gd name="T1" fmla="*/ 0 h 281"/>
                  <a:gd name="T2" fmla="*/ 0 w 300"/>
                  <a:gd name="T3" fmla="*/ 78 h 281"/>
                  <a:gd name="T4" fmla="*/ 22 w 300"/>
                  <a:gd name="T5" fmla="*/ 125 h 281"/>
                  <a:gd name="T6" fmla="*/ 23 w 300"/>
                  <a:gd name="T7" fmla="*/ 127 h 281"/>
                  <a:gd name="T8" fmla="*/ 24 w 300"/>
                  <a:gd name="T9" fmla="*/ 128 h 281"/>
                  <a:gd name="T10" fmla="*/ 26 w 300"/>
                  <a:gd name="T11" fmla="*/ 129 h 281"/>
                  <a:gd name="T12" fmla="*/ 27 w 300"/>
                  <a:gd name="T13" fmla="*/ 131 h 281"/>
                  <a:gd name="T14" fmla="*/ 28 w 300"/>
                  <a:gd name="T15" fmla="*/ 131 h 281"/>
                  <a:gd name="T16" fmla="*/ 40 w 300"/>
                  <a:gd name="T17" fmla="*/ 144 h 281"/>
                  <a:gd name="T18" fmla="*/ 39 w 300"/>
                  <a:gd name="T19" fmla="*/ 146 h 281"/>
                  <a:gd name="T20" fmla="*/ 21 w 300"/>
                  <a:gd name="T21" fmla="*/ 174 h 281"/>
                  <a:gd name="T22" fmla="*/ 127 w 300"/>
                  <a:gd name="T23" fmla="*/ 281 h 281"/>
                  <a:gd name="T24" fmla="*/ 129 w 300"/>
                  <a:gd name="T25" fmla="*/ 281 h 281"/>
                  <a:gd name="T26" fmla="*/ 130 w 300"/>
                  <a:gd name="T27" fmla="*/ 281 h 281"/>
                  <a:gd name="T28" fmla="*/ 130 w 300"/>
                  <a:gd name="T29" fmla="*/ 281 h 281"/>
                  <a:gd name="T30" fmla="*/ 132 w 300"/>
                  <a:gd name="T31" fmla="*/ 281 h 281"/>
                  <a:gd name="T32" fmla="*/ 132 w 300"/>
                  <a:gd name="T33" fmla="*/ 281 h 281"/>
                  <a:gd name="T34" fmla="*/ 134 w 300"/>
                  <a:gd name="T35" fmla="*/ 281 h 281"/>
                  <a:gd name="T36" fmla="*/ 134 w 300"/>
                  <a:gd name="T37" fmla="*/ 281 h 281"/>
                  <a:gd name="T38" fmla="*/ 134 w 300"/>
                  <a:gd name="T39" fmla="*/ 281 h 281"/>
                  <a:gd name="T40" fmla="*/ 134 w 300"/>
                  <a:gd name="T41" fmla="*/ 281 h 281"/>
                  <a:gd name="T42" fmla="*/ 222 w 300"/>
                  <a:gd name="T43" fmla="*/ 281 h 281"/>
                  <a:gd name="T44" fmla="*/ 300 w 300"/>
                  <a:gd name="T45" fmla="*/ 203 h 281"/>
                  <a:gd name="T46" fmla="*/ 300 w 300"/>
                  <a:gd name="T47" fmla="*/ 142 h 281"/>
                  <a:gd name="T48" fmla="*/ 186 w 300"/>
                  <a:gd name="T49" fmla="*/ 31 h 281"/>
                  <a:gd name="T50" fmla="*/ 186 w 300"/>
                  <a:gd name="T51" fmla="*/ 31 h 281"/>
                  <a:gd name="T52" fmla="*/ 103 w 300"/>
                  <a:gd name="T53"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281">
                    <a:moveTo>
                      <a:pt x="103" y="0"/>
                    </a:moveTo>
                    <a:cubicBezTo>
                      <a:pt x="46" y="0"/>
                      <a:pt x="0" y="35"/>
                      <a:pt x="0" y="78"/>
                    </a:cubicBezTo>
                    <a:cubicBezTo>
                      <a:pt x="0" y="96"/>
                      <a:pt x="8" y="112"/>
                      <a:pt x="22" y="125"/>
                    </a:cubicBezTo>
                    <a:cubicBezTo>
                      <a:pt x="22" y="126"/>
                      <a:pt x="23" y="126"/>
                      <a:pt x="23" y="127"/>
                    </a:cubicBezTo>
                    <a:cubicBezTo>
                      <a:pt x="23" y="127"/>
                      <a:pt x="24" y="128"/>
                      <a:pt x="24" y="128"/>
                    </a:cubicBezTo>
                    <a:cubicBezTo>
                      <a:pt x="25" y="129"/>
                      <a:pt x="25" y="129"/>
                      <a:pt x="26" y="129"/>
                    </a:cubicBezTo>
                    <a:cubicBezTo>
                      <a:pt x="26" y="130"/>
                      <a:pt x="27" y="130"/>
                      <a:pt x="27" y="131"/>
                    </a:cubicBezTo>
                    <a:cubicBezTo>
                      <a:pt x="28" y="131"/>
                      <a:pt x="28" y="131"/>
                      <a:pt x="28" y="131"/>
                    </a:cubicBezTo>
                    <a:cubicBezTo>
                      <a:pt x="40" y="144"/>
                      <a:pt x="40" y="144"/>
                      <a:pt x="40" y="144"/>
                    </a:cubicBezTo>
                    <a:cubicBezTo>
                      <a:pt x="39" y="146"/>
                      <a:pt x="39" y="146"/>
                      <a:pt x="39" y="146"/>
                    </a:cubicBezTo>
                    <a:cubicBezTo>
                      <a:pt x="36" y="154"/>
                      <a:pt x="30" y="165"/>
                      <a:pt x="21" y="174"/>
                    </a:cubicBezTo>
                    <a:cubicBezTo>
                      <a:pt x="127" y="281"/>
                      <a:pt x="127" y="281"/>
                      <a:pt x="127" y="281"/>
                    </a:cubicBezTo>
                    <a:cubicBezTo>
                      <a:pt x="129" y="281"/>
                      <a:pt x="129" y="281"/>
                      <a:pt x="129" y="281"/>
                    </a:cubicBezTo>
                    <a:cubicBezTo>
                      <a:pt x="130" y="281"/>
                      <a:pt x="130" y="281"/>
                      <a:pt x="130" y="281"/>
                    </a:cubicBezTo>
                    <a:cubicBezTo>
                      <a:pt x="130" y="281"/>
                      <a:pt x="130" y="281"/>
                      <a:pt x="130" y="281"/>
                    </a:cubicBezTo>
                    <a:cubicBezTo>
                      <a:pt x="132" y="281"/>
                      <a:pt x="132" y="281"/>
                      <a:pt x="132" y="281"/>
                    </a:cubicBezTo>
                    <a:cubicBezTo>
                      <a:pt x="132" y="281"/>
                      <a:pt x="132" y="281"/>
                      <a:pt x="132" y="281"/>
                    </a:cubicBezTo>
                    <a:cubicBezTo>
                      <a:pt x="134" y="281"/>
                      <a:pt x="134" y="281"/>
                      <a:pt x="134" y="281"/>
                    </a:cubicBezTo>
                    <a:cubicBezTo>
                      <a:pt x="134" y="281"/>
                      <a:pt x="134" y="281"/>
                      <a:pt x="134" y="281"/>
                    </a:cubicBezTo>
                    <a:cubicBezTo>
                      <a:pt x="134" y="281"/>
                      <a:pt x="134" y="281"/>
                      <a:pt x="134" y="281"/>
                    </a:cubicBezTo>
                    <a:cubicBezTo>
                      <a:pt x="134" y="281"/>
                      <a:pt x="134" y="281"/>
                      <a:pt x="134" y="281"/>
                    </a:cubicBezTo>
                    <a:cubicBezTo>
                      <a:pt x="222" y="281"/>
                      <a:pt x="222" y="281"/>
                      <a:pt x="222" y="281"/>
                    </a:cubicBezTo>
                    <a:cubicBezTo>
                      <a:pt x="265" y="281"/>
                      <a:pt x="300" y="246"/>
                      <a:pt x="300" y="203"/>
                    </a:cubicBezTo>
                    <a:cubicBezTo>
                      <a:pt x="300" y="142"/>
                      <a:pt x="300" y="142"/>
                      <a:pt x="300" y="142"/>
                    </a:cubicBezTo>
                    <a:cubicBezTo>
                      <a:pt x="186" y="31"/>
                      <a:pt x="186" y="31"/>
                      <a:pt x="186" y="31"/>
                    </a:cubicBezTo>
                    <a:cubicBezTo>
                      <a:pt x="186" y="31"/>
                      <a:pt x="186" y="31"/>
                      <a:pt x="186" y="31"/>
                    </a:cubicBezTo>
                    <a:cubicBezTo>
                      <a:pt x="167" y="12"/>
                      <a:pt x="137" y="0"/>
                      <a:pt x="103" y="0"/>
                    </a:cubicBezTo>
                  </a:path>
                </a:pathLst>
              </a:custGeom>
              <a:solidFill>
                <a:srgbClr val="9528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75" name="Freeform 7"/>
              <p:cNvSpPr>
                <a:spLocks noEditPoints="1"/>
              </p:cNvSpPr>
              <p:nvPr/>
            </p:nvSpPr>
            <p:spPr bwMode="auto">
              <a:xfrm>
                <a:off x="3902076" y="6599238"/>
                <a:ext cx="774700" cy="654050"/>
              </a:xfrm>
              <a:custGeom>
                <a:avLst/>
                <a:gdLst>
                  <a:gd name="T0" fmla="*/ 103 w 206"/>
                  <a:gd name="T1" fmla="*/ 0 h 174"/>
                  <a:gd name="T2" fmla="*/ 0 w 206"/>
                  <a:gd name="T3" fmla="*/ 78 h 174"/>
                  <a:gd name="T4" fmla="*/ 41 w 206"/>
                  <a:gd name="T5" fmla="*/ 140 h 174"/>
                  <a:gd name="T6" fmla="*/ 21 w 206"/>
                  <a:gd name="T7" fmla="*/ 174 h 174"/>
                  <a:gd name="T8" fmla="*/ 63 w 206"/>
                  <a:gd name="T9" fmla="*/ 150 h 174"/>
                  <a:gd name="T10" fmla="*/ 103 w 206"/>
                  <a:gd name="T11" fmla="*/ 156 h 174"/>
                  <a:gd name="T12" fmla="*/ 206 w 206"/>
                  <a:gd name="T13" fmla="*/ 78 h 174"/>
                  <a:gd name="T14" fmla="*/ 103 w 206"/>
                  <a:gd name="T15" fmla="*/ 0 h 174"/>
                  <a:gd name="T16" fmla="*/ 62 w 206"/>
                  <a:gd name="T17" fmla="*/ 92 h 174"/>
                  <a:gd name="T18" fmla="*/ 49 w 206"/>
                  <a:gd name="T19" fmla="*/ 79 h 174"/>
                  <a:gd name="T20" fmla="*/ 62 w 206"/>
                  <a:gd name="T21" fmla="*/ 67 h 174"/>
                  <a:gd name="T22" fmla="*/ 74 w 206"/>
                  <a:gd name="T23" fmla="*/ 79 h 174"/>
                  <a:gd name="T24" fmla="*/ 62 w 206"/>
                  <a:gd name="T25" fmla="*/ 92 h 174"/>
                  <a:gd name="T26" fmla="*/ 104 w 206"/>
                  <a:gd name="T27" fmla="*/ 92 h 174"/>
                  <a:gd name="T28" fmla="*/ 92 w 206"/>
                  <a:gd name="T29" fmla="*/ 79 h 174"/>
                  <a:gd name="T30" fmla="*/ 104 w 206"/>
                  <a:gd name="T31" fmla="*/ 67 h 174"/>
                  <a:gd name="T32" fmla="*/ 117 w 206"/>
                  <a:gd name="T33" fmla="*/ 79 h 174"/>
                  <a:gd name="T34" fmla="*/ 104 w 206"/>
                  <a:gd name="T35" fmla="*/ 92 h 174"/>
                  <a:gd name="T36" fmla="*/ 147 w 206"/>
                  <a:gd name="T37" fmla="*/ 92 h 174"/>
                  <a:gd name="T38" fmla="*/ 135 w 206"/>
                  <a:gd name="T39" fmla="*/ 79 h 174"/>
                  <a:gd name="T40" fmla="*/ 147 w 206"/>
                  <a:gd name="T41" fmla="*/ 67 h 174"/>
                  <a:gd name="T42" fmla="*/ 160 w 206"/>
                  <a:gd name="T43" fmla="*/ 79 h 174"/>
                  <a:gd name="T44" fmla="*/ 147 w 206"/>
                  <a:gd name="T45" fmla="*/ 9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6" h="174">
                    <a:moveTo>
                      <a:pt x="103" y="0"/>
                    </a:moveTo>
                    <a:cubicBezTo>
                      <a:pt x="46" y="0"/>
                      <a:pt x="0" y="35"/>
                      <a:pt x="0" y="78"/>
                    </a:cubicBezTo>
                    <a:cubicBezTo>
                      <a:pt x="0" y="103"/>
                      <a:pt x="17" y="126"/>
                      <a:pt x="41" y="140"/>
                    </a:cubicBezTo>
                    <a:cubicBezTo>
                      <a:pt x="38" y="150"/>
                      <a:pt x="32" y="163"/>
                      <a:pt x="21" y="174"/>
                    </a:cubicBezTo>
                    <a:cubicBezTo>
                      <a:pt x="21" y="174"/>
                      <a:pt x="47" y="162"/>
                      <a:pt x="63" y="150"/>
                    </a:cubicBezTo>
                    <a:cubicBezTo>
                      <a:pt x="75" y="154"/>
                      <a:pt x="89" y="156"/>
                      <a:pt x="103" y="156"/>
                    </a:cubicBezTo>
                    <a:cubicBezTo>
                      <a:pt x="160" y="156"/>
                      <a:pt x="206" y="121"/>
                      <a:pt x="206" y="78"/>
                    </a:cubicBezTo>
                    <a:cubicBezTo>
                      <a:pt x="206" y="35"/>
                      <a:pt x="160" y="0"/>
                      <a:pt x="103" y="0"/>
                    </a:cubicBezTo>
                    <a:close/>
                    <a:moveTo>
                      <a:pt x="62" y="92"/>
                    </a:moveTo>
                    <a:cubicBezTo>
                      <a:pt x="55" y="92"/>
                      <a:pt x="49" y="86"/>
                      <a:pt x="49" y="79"/>
                    </a:cubicBezTo>
                    <a:cubicBezTo>
                      <a:pt x="49" y="72"/>
                      <a:pt x="55" y="67"/>
                      <a:pt x="62" y="67"/>
                    </a:cubicBezTo>
                    <a:cubicBezTo>
                      <a:pt x="68" y="67"/>
                      <a:pt x="74" y="72"/>
                      <a:pt x="74" y="79"/>
                    </a:cubicBezTo>
                    <a:cubicBezTo>
                      <a:pt x="74" y="86"/>
                      <a:pt x="68" y="92"/>
                      <a:pt x="62" y="92"/>
                    </a:cubicBezTo>
                    <a:close/>
                    <a:moveTo>
                      <a:pt x="104" y="92"/>
                    </a:moveTo>
                    <a:cubicBezTo>
                      <a:pt x="97" y="92"/>
                      <a:pt x="92" y="86"/>
                      <a:pt x="92" y="79"/>
                    </a:cubicBezTo>
                    <a:cubicBezTo>
                      <a:pt x="92" y="72"/>
                      <a:pt x="97" y="67"/>
                      <a:pt x="104" y="67"/>
                    </a:cubicBezTo>
                    <a:cubicBezTo>
                      <a:pt x="111" y="67"/>
                      <a:pt x="117" y="72"/>
                      <a:pt x="117" y="79"/>
                    </a:cubicBezTo>
                    <a:cubicBezTo>
                      <a:pt x="117" y="86"/>
                      <a:pt x="111" y="92"/>
                      <a:pt x="104" y="92"/>
                    </a:cubicBezTo>
                    <a:close/>
                    <a:moveTo>
                      <a:pt x="147" y="92"/>
                    </a:moveTo>
                    <a:cubicBezTo>
                      <a:pt x="140" y="92"/>
                      <a:pt x="135" y="86"/>
                      <a:pt x="135" y="79"/>
                    </a:cubicBezTo>
                    <a:cubicBezTo>
                      <a:pt x="135" y="72"/>
                      <a:pt x="140" y="67"/>
                      <a:pt x="147" y="67"/>
                    </a:cubicBezTo>
                    <a:cubicBezTo>
                      <a:pt x="154" y="67"/>
                      <a:pt x="160" y="72"/>
                      <a:pt x="160" y="79"/>
                    </a:cubicBezTo>
                    <a:cubicBezTo>
                      <a:pt x="160" y="86"/>
                      <a:pt x="154" y="92"/>
                      <a:pt x="147" y="9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33" name="Group 332"/>
            <p:cNvGrpSpPr/>
            <p:nvPr/>
          </p:nvGrpSpPr>
          <p:grpSpPr>
            <a:xfrm>
              <a:off x="3499703" y="3602105"/>
              <a:ext cx="1069026" cy="1069025"/>
              <a:chOff x="7091363" y="4425950"/>
              <a:chExt cx="1457326" cy="1457325"/>
            </a:xfrm>
          </p:grpSpPr>
          <p:sp>
            <p:nvSpPr>
              <p:cNvPr id="283" name="Freeform 15"/>
              <p:cNvSpPr>
                <a:spLocks/>
              </p:cNvSpPr>
              <p:nvPr/>
            </p:nvSpPr>
            <p:spPr bwMode="auto">
              <a:xfrm>
                <a:off x="7091363" y="4425950"/>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4" name="Freeform 16"/>
              <p:cNvSpPr>
                <a:spLocks/>
              </p:cNvSpPr>
              <p:nvPr/>
            </p:nvSpPr>
            <p:spPr bwMode="auto">
              <a:xfrm>
                <a:off x="7451726" y="4860925"/>
                <a:ext cx="1096963" cy="1022350"/>
              </a:xfrm>
              <a:custGeom>
                <a:avLst/>
                <a:gdLst>
                  <a:gd name="T0" fmla="*/ 154 w 292"/>
                  <a:gd name="T1" fmla="*/ 0 h 272"/>
                  <a:gd name="T2" fmla="*/ 148 w 292"/>
                  <a:gd name="T3" fmla="*/ 4 h 272"/>
                  <a:gd name="T4" fmla="*/ 148 w 292"/>
                  <a:gd name="T5" fmla="*/ 19 h 272"/>
                  <a:gd name="T6" fmla="*/ 148 w 292"/>
                  <a:gd name="T7" fmla="*/ 24 h 272"/>
                  <a:gd name="T8" fmla="*/ 141 w 292"/>
                  <a:gd name="T9" fmla="*/ 19 h 272"/>
                  <a:gd name="T10" fmla="*/ 123 w 292"/>
                  <a:gd name="T11" fmla="*/ 19 h 272"/>
                  <a:gd name="T12" fmla="*/ 103 w 292"/>
                  <a:gd name="T13" fmla="*/ 2 h 272"/>
                  <a:gd name="T14" fmla="*/ 103 w 292"/>
                  <a:gd name="T15" fmla="*/ 2 h 272"/>
                  <a:gd name="T16" fmla="*/ 98 w 292"/>
                  <a:gd name="T17" fmla="*/ 0 h 272"/>
                  <a:gd name="T18" fmla="*/ 92 w 292"/>
                  <a:gd name="T19" fmla="*/ 4 h 272"/>
                  <a:gd name="T20" fmla="*/ 92 w 292"/>
                  <a:gd name="T21" fmla="*/ 19 h 272"/>
                  <a:gd name="T22" fmla="*/ 92 w 292"/>
                  <a:gd name="T23" fmla="*/ 24 h 272"/>
                  <a:gd name="T24" fmla="*/ 92 w 292"/>
                  <a:gd name="T25" fmla="*/ 24 h 272"/>
                  <a:gd name="T26" fmla="*/ 85 w 292"/>
                  <a:gd name="T27" fmla="*/ 19 h 272"/>
                  <a:gd name="T28" fmla="*/ 67 w 292"/>
                  <a:gd name="T29" fmla="*/ 19 h 272"/>
                  <a:gd name="T30" fmla="*/ 48 w 292"/>
                  <a:gd name="T31" fmla="*/ 2 h 272"/>
                  <a:gd name="T32" fmla="*/ 42 w 292"/>
                  <a:gd name="T33" fmla="*/ 0 h 272"/>
                  <a:gd name="T34" fmla="*/ 36 w 292"/>
                  <a:gd name="T35" fmla="*/ 4 h 272"/>
                  <a:gd name="T36" fmla="*/ 36 w 292"/>
                  <a:gd name="T37" fmla="*/ 19 h 272"/>
                  <a:gd name="T38" fmla="*/ 36 w 292"/>
                  <a:gd name="T39" fmla="*/ 24 h 272"/>
                  <a:gd name="T40" fmla="*/ 29 w 292"/>
                  <a:gd name="T41" fmla="*/ 19 h 272"/>
                  <a:gd name="T42" fmla="*/ 15 w 292"/>
                  <a:gd name="T43" fmla="*/ 19 h 272"/>
                  <a:gd name="T44" fmla="*/ 0 w 292"/>
                  <a:gd name="T45" fmla="*/ 33 h 272"/>
                  <a:gd name="T46" fmla="*/ 0 w 292"/>
                  <a:gd name="T47" fmla="*/ 160 h 272"/>
                  <a:gd name="T48" fmla="*/ 5 w 292"/>
                  <a:gd name="T49" fmla="*/ 170 h 272"/>
                  <a:gd name="T50" fmla="*/ 6 w 292"/>
                  <a:gd name="T51" fmla="*/ 171 h 272"/>
                  <a:gd name="T52" fmla="*/ 106 w 292"/>
                  <a:gd name="T53" fmla="*/ 272 h 272"/>
                  <a:gd name="T54" fmla="*/ 107 w 292"/>
                  <a:gd name="T55" fmla="*/ 272 h 272"/>
                  <a:gd name="T56" fmla="*/ 214 w 292"/>
                  <a:gd name="T57" fmla="*/ 272 h 272"/>
                  <a:gd name="T58" fmla="*/ 292 w 292"/>
                  <a:gd name="T59" fmla="*/ 194 h 272"/>
                  <a:gd name="T60" fmla="*/ 292 w 292"/>
                  <a:gd name="T61" fmla="*/ 121 h 272"/>
                  <a:gd name="T62" fmla="*/ 191 w 292"/>
                  <a:gd name="T63" fmla="*/ 22 h 272"/>
                  <a:gd name="T64" fmla="*/ 191 w 292"/>
                  <a:gd name="T65" fmla="*/ 22 h 272"/>
                  <a:gd name="T66" fmla="*/ 182 w 292"/>
                  <a:gd name="T67" fmla="*/ 19 h 272"/>
                  <a:gd name="T68" fmla="*/ 178 w 292"/>
                  <a:gd name="T69" fmla="*/ 19 h 272"/>
                  <a:gd name="T70" fmla="*/ 159 w 292"/>
                  <a:gd name="T71" fmla="*/ 2 h 272"/>
                  <a:gd name="T72" fmla="*/ 154 w 292"/>
                  <a:gd name="T73"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92" h="272">
                    <a:moveTo>
                      <a:pt x="154" y="0"/>
                    </a:moveTo>
                    <a:cubicBezTo>
                      <a:pt x="151" y="0"/>
                      <a:pt x="148" y="2"/>
                      <a:pt x="148" y="4"/>
                    </a:cubicBezTo>
                    <a:cubicBezTo>
                      <a:pt x="148" y="19"/>
                      <a:pt x="148" y="19"/>
                      <a:pt x="148" y="19"/>
                    </a:cubicBezTo>
                    <a:cubicBezTo>
                      <a:pt x="148" y="24"/>
                      <a:pt x="148" y="24"/>
                      <a:pt x="148" y="24"/>
                    </a:cubicBezTo>
                    <a:cubicBezTo>
                      <a:pt x="141" y="19"/>
                      <a:pt x="141" y="19"/>
                      <a:pt x="141" y="19"/>
                    </a:cubicBezTo>
                    <a:cubicBezTo>
                      <a:pt x="123" y="19"/>
                      <a:pt x="123" y="19"/>
                      <a:pt x="123" y="19"/>
                    </a:cubicBezTo>
                    <a:cubicBezTo>
                      <a:pt x="103" y="2"/>
                      <a:pt x="103" y="2"/>
                      <a:pt x="103" y="2"/>
                    </a:cubicBezTo>
                    <a:cubicBezTo>
                      <a:pt x="103" y="2"/>
                      <a:pt x="103" y="2"/>
                      <a:pt x="103" y="2"/>
                    </a:cubicBezTo>
                    <a:cubicBezTo>
                      <a:pt x="102" y="1"/>
                      <a:pt x="100" y="0"/>
                      <a:pt x="98" y="0"/>
                    </a:cubicBezTo>
                    <a:cubicBezTo>
                      <a:pt x="95" y="0"/>
                      <a:pt x="92" y="2"/>
                      <a:pt x="92" y="4"/>
                    </a:cubicBezTo>
                    <a:cubicBezTo>
                      <a:pt x="92" y="19"/>
                      <a:pt x="92" y="19"/>
                      <a:pt x="92" y="19"/>
                    </a:cubicBezTo>
                    <a:cubicBezTo>
                      <a:pt x="92" y="24"/>
                      <a:pt x="92" y="24"/>
                      <a:pt x="92" y="24"/>
                    </a:cubicBezTo>
                    <a:cubicBezTo>
                      <a:pt x="92" y="24"/>
                      <a:pt x="92" y="24"/>
                      <a:pt x="92" y="24"/>
                    </a:cubicBezTo>
                    <a:cubicBezTo>
                      <a:pt x="85" y="19"/>
                      <a:pt x="85" y="19"/>
                      <a:pt x="85" y="19"/>
                    </a:cubicBezTo>
                    <a:cubicBezTo>
                      <a:pt x="67" y="19"/>
                      <a:pt x="67" y="19"/>
                      <a:pt x="67" y="19"/>
                    </a:cubicBezTo>
                    <a:cubicBezTo>
                      <a:pt x="48" y="2"/>
                      <a:pt x="48" y="2"/>
                      <a:pt x="48" y="2"/>
                    </a:cubicBezTo>
                    <a:cubicBezTo>
                      <a:pt x="47" y="1"/>
                      <a:pt x="45" y="0"/>
                      <a:pt x="42" y="0"/>
                    </a:cubicBezTo>
                    <a:cubicBezTo>
                      <a:pt x="39" y="0"/>
                      <a:pt x="36" y="2"/>
                      <a:pt x="36" y="4"/>
                    </a:cubicBezTo>
                    <a:cubicBezTo>
                      <a:pt x="36" y="19"/>
                      <a:pt x="36" y="19"/>
                      <a:pt x="36" y="19"/>
                    </a:cubicBezTo>
                    <a:cubicBezTo>
                      <a:pt x="36" y="24"/>
                      <a:pt x="36" y="24"/>
                      <a:pt x="36" y="24"/>
                    </a:cubicBezTo>
                    <a:cubicBezTo>
                      <a:pt x="29" y="19"/>
                      <a:pt x="29" y="19"/>
                      <a:pt x="29" y="19"/>
                    </a:cubicBezTo>
                    <a:cubicBezTo>
                      <a:pt x="15" y="19"/>
                      <a:pt x="15" y="19"/>
                      <a:pt x="15" y="19"/>
                    </a:cubicBezTo>
                    <a:cubicBezTo>
                      <a:pt x="7" y="19"/>
                      <a:pt x="0" y="25"/>
                      <a:pt x="0" y="33"/>
                    </a:cubicBezTo>
                    <a:cubicBezTo>
                      <a:pt x="0" y="160"/>
                      <a:pt x="0" y="160"/>
                      <a:pt x="0" y="160"/>
                    </a:cubicBezTo>
                    <a:cubicBezTo>
                      <a:pt x="0" y="164"/>
                      <a:pt x="2" y="168"/>
                      <a:pt x="5" y="170"/>
                    </a:cubicBezTo>
                    <a:cubicBezTo>
                      <a:pt x="6" y="171"/>
                      <a:pt x="6" y="171"/>
                      <a:pt x="6" y="171"/>
                    </a:cubicBezTo>
                    <a:cubicBezTo>
                      <a:pt x="106" y="272"/>
                      <a:pt x="106" y="272"/>
                      <a:pt x="106" y="272"/>
                    </a:cubicBezTo>
                    <a:cubicBezTo>
                      <a:pt x="107" y="272"/>
                      <a:pt x="107" y="272"/>
                      <a:pt x="107" y="272"/>
                    </a:cubicBezTo>
                    <a:cubicBezTo>
                      <a:pt x="214" y="272"/>
                      <a:pt x="214" y="272"/>
                      <a:pt x="214" y="272"/>
                    </a:cubicBezTo>
                    <a:cubicBezTo>
                      <a:pt x="257" y="272"/>
                      <a:pt x="292" y="237"/>
                      <a:pt x="292" y="194"/>
                    </a:cubicBezTo>
                    <a:cubicBezTo>
                      <a:pt x="292" y="121"/>
                      <a:pt x="292" y="121"/>
                      <a:pt x="292" y="121"/>
                    </a:cubicBezTo>
                    <a:cubicBezTo>
                      <a:pt x="191" y="22"/>
                      <a:pt x="191" y="22"/>
                      <a:pt x="191" y="22"/>
                    </a:cubicBezTo>
                    <a:cubicBezTo>
                      <a:pt x="191" y="22"/>
                      <a:pt x="191" y="22"/>
                      <a:pt x="191" y="22"/>
                    </a:cubicBezTo>
                    <a:cubicBezTo>
                      <a:pt x="188" y="20"/>
                      <a:pt x="185" y="19"/>
                      <a:pt x="182" y="19"/>
                    </a:cubicBezTo>
                    <a:cubicBezTo>
                      <a:pt x="178" y="19"/>
                      <a:pt x="178" y="19"/>
                      <a:pt x="178" y="19"/>
                    </a:cubicBezTo>
                    <a:cubicBezTo>
                      <a:pt x="159" y="2"/>
                      <a:pt x="159" y="2"/>
                      <a:pt x="159" y="2"/>
                    </a:cubicBezTo>
                    <a:cubicBezTo>
                      <a:pt x="158" y="1"/>
                      <a:pt x="156" y="0"/>
                      <a:pt x="154" y="0"/>
                    </a:cubicBezTo>
                  </a:path>
                </a:pathLst>
              </a:custGeom>
              <a:solidFill>
                <a:srgbClr val="C88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5" name="Freeform 17"/>
              <p:cNvSpPr>
                <a:spLocks noEditPoints="1"/>
              </p:cNvSpPr>
              <p:nvPr/>
            </p:nvSpPr>
            <p:spPr bwMode="auto">
              <a:xfrm>
                <a:off x="7451726" y="4932363"/>
                <a:ext cx="736600" cy="582613"/>
              </a:xfrm>
              <a:custGeom>
                <a:avLst/>
                <a:gdLst>
                  <a:gd name="T0" fmla="*/ 182 w 196"/>
                  <a:gd name="T1" fmla="*/ 0 h 155"/>
                  <a:gd name="T2" fmla="*/ 167 w 196"/>
                  <a:gd name="T3" fmla="*/ 0 h 155"/>
                  <a:gd name="T4" fmla="*/ 167 w 196"/>
                  <a:gd name="T5" fmla="*/ 7 h 155"/>
                  <a:gd name="T6" fmla="*/ 154 w 196"/>
                  <a:gd name="T7" fmla="*/ 18 h 155"/>
                  <a:gd name="T8" fmla="*/ 141 w 196"/>
                  <a:gd name="T9" fmla="*/ 7 h 155"/>
                  <a:gd name="T10" fmla="*/ 141 w 196"/>
                  <a:gd name="T11" fmla="*/ 0 h 155"/>
                  <a:gd name="T12" fmla="*/ 111 w 196"/>
                  <a:gd name="T13" fmla="*/ 0 h 155"/>
                  <a:gd name="T14" fmla="*/ 111 w 196"/>
                  <a:gd name="T15" fmla="*/ 7 h 155"/>
                  <a:gd name="T16" fmla="*/ 98 w 196"/>
                  <a:gd name="T17" fmla="*/ 18 h 155"/>
                  <a:gd name="T18" fmla="*/ 85 w 196"/>
                  <a:gd name="T19" fmla="*/ 7 h 155"/>
                  <a:gd name="T20" fmla="*/ 85 w 196"/>
                  <a:gd name="T21" fmla="*/ 0 h 155"/>
                  <a:gd name="T22" fmla="*/ 55 w 196"/>
                  <a:gd name="T23" fmla="*/ 0 h 155"/>
                  <a:gd name="T24" fmla="*/ 55 w 196"/>
                  <a:gd name="T25" fmla="*/ 7 h 155"/>
                  <a:gd name="T26" fmla="*/ 42 w 196"/>
                  <a:gd name="T27" fmla="*/ 18 h 155"/>
                  <a:gd name="T28" fmla="*/ 29 w 196"/>
                  <a:gd name="T29" fmla="*/ 7 h 155"/>
                  <a:gd name="T30" fmla="*/ 29 w 196"/>
                  <a:gd name="T31" fmla="*/ 0 h 155"/>
                  <a:gd name="T32" fmla="*/ 15 w 196"/>
                  <a:gd name="T33" fmla="*/ 0 h 155"/>
                  <a:gd name="T34" fmla="*/ 0 w 196"/>
                  <a:gd name="T35" fmla="*/ 14 h 155"/>
                  <a:gd name="T36" fmla="*/ 0 w 196"/>
                  <a:gd name="T37" fmla="*/ 141 h 155"/>
                  <a:gd name="T38" fmla="*/ 15 w 196"/>
                  <a:gd name="T39" fmla="*/ 155 h 155"/>
                  <a:gd name="T40" fmla="*/ 182 w 196"/>
                  <a:gd name="T41" fmla="*/ 155 h 155"/>
                  <a:gd name="T42" fmla="*/ 196 w 196"/>
                  <a:gd name="T43" fmla="*/ 141 h 155"/>
                  <a:gd name="T44" fmla="*/ 196 w 196"/>
                  <a:gd name="T45" fmla="*/ 14 h 155"/>
                  <a:gd name="T46" fmla="*/ 182 w 196"/>
                  <a:gd name="T47" fmla="*/ 0 h 155"/>
                  <a:gd name="T48" fmla="*/ 179 w 196"/>
                  <a:gd name="T49" fmla="*/ 139 h 155"/>
                  <a:gd name="T50" fmla="*/ 17 w 196"/>
                  <a:gd name="T51" fmla="*/ 139 h 155"/>
                  <a:gd name="T52" fmla="*/ 17 w 196"/>
                  <a:gd name="T53" fmla="*/ 33 h 155"/>
                  <a:gd name="T54" fmla="*/ 179 w 196"/>
                  <a:gd name="T55" fmla="*/ 33 h 155"/>
                  <a:gd name="T56" fmla="*/ 179 w 196"/>
                  <a:gd name="T57" fmla="*/ 139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155">
                    <a:moveTo>
                      <a:pt x="182" y="0"/>
                    </a:moveTo>
                    <a:cubicBezTo>
                      <a:pt x="167" y="0"/>
                      <a:pt x="167" y="0"/>
                      <a:pt x="167" y="0"/>
                    </a:cubicBezTo>
                    <a:cubicBezTo>
                      <a:pt x="167" y="7"/>
                      <a:pt x="167" y="7"/>
                      <a:pt x="167" y="7"/>
                    </a:cubicBezTo>
                    <a:cubicBezTo>
                      <a:pt x="167" y="13"/>
                      <a:pt x="161" y="18"/>
                      <a:pt x="154" y="18"/>
                    </a:cubicBezTo>
                    <a:cubicBezTo>
                      <a:pt x="147" y="18"/>
                      <a:pt x="141" y="13"/>
                      <a:pt x="141" y="7"/>
                    </a:cubicBezTo>
                    <a:cubicBezTo>
                      <a:pt x="141" y="0"/>
                      <a:pt x="141" y="0"/>
                      <a:pt x="141" y="0"/>
                    </a:cubicBezTo>
                    <a:cubicBezTo>
                      <a:pt x="111" y="0"/>
                      <a:pt x="111" y="0"/>
                      <a:pt x="111" y="0"/>
                    </a:cubicBezTo>
                    <a:cubicBezTo>
                      <a:pt x="111" y="7"/>
                      <a:pt x="111" y="7"/>
                      <a:pt x="111" y="7"/>
                    </a:cubicBezTo>
                    <a:cubicBezTo>
                      <a:pt x="111" y="13"/>
                      <a:pt x="105" y="18"/>
                      <a:pt x="98" y="18"/>
                    </a:cubicBezTo>
                    <a:cubicBezTo>
                      <a:pt x="91" y="18"/>
                      <a:pt x="85" y="13"/>
                      <a:pt x="85" y="7"/>
                    </a:cubicBezTo>
                    <a:cubicBezTo>
                      <a:pt x="85" y="0"/>
                      <a:pt x="85" y="0"/>
                      <a:pt x="85" y="0"/>
                    </a:cubicBezTo>
                    <a:cubicBezTo>
                      <a:pt x="55" y="0"/>
                      <a:pt x="55" y="0"/>
                      <a:pt x="55" y="0"/>
                    </a:cubicBezTo>
                    <a:cubicBezTo>
                      <a:pt x="55" y="7"/>
                      <a:pt x="55" y="7"/>
                      <a:pt x="55" y="7"/>
                    </a:cubicBezTo>
                    <a:cubicBezTo>
                      <a:pt x="55" y="13"/>
                      <a:pt x="49" y="18"/>
                      <a:pt x="42" y="18"/>
                    </a:cubicBezTo>
                    <a:cubicBezTo>
                      <a:pt x="35" y="18"/>
                      <a:pt x="29" y="13"/>
                      <a:pt x="29" y="7"/>
                    </a:cubicBezTo>
                    <a:cubicBezTo>
                      <a:pt x="29" y="0"/>
                      <a:pt x="29" y="0"/>
                      <a:pt x="29" y="0"/>
                    </a:cubicBezTo>
                    <a:cubicBezTo>
                      <a:pt x="15" y="0"/>
                      <a:pt x="15" y="0"/>
                      <a:pt x="15" y="0"/>
                    </a:cubicBezTo>
                    <a:cubicBezTo>
                      <a:pt x="7" y="0"/>
                      <a:pt x="0" y="6"/>
                      <a:pt x="0" y="14"/>
                    </a:cubicBezTo>
                    <a:cubicBezTo>
                      <a:pt x="0" y="141"/>
                      <a:pt x="0" y="141"/>
                      <a:pt x="0" y="141"/>
                    </a:cubicBezTo>
                    <a:cubicBezTo>
                      <a:pt x="0" y="149"/>
                      <a:pt x="7" y="155"/>
                      <a:pt x="15" y="155"/>
                    </a:cubicBezTo>
                    <a:cubicBezTo>
                      <a:pt x="182" y="155"/>
                      <a:pt x="182" y="155"/>
                      <a:pt x="182" y="155"/>
                    </a:cubicBezTo>
                    <a:cubicBezTo>
                      <a:pt x="190" y="155"/>
                      <a:pt x="196" y="149"/>
                      <a:pt x="196" y="141"/>
                    </a:cubicBezTo>
                    <a:cubicBezTo>
                      <a:pt x="196" y="14"/>
                      <a:pt x="196" y="14"/>
                      <a:pt x="196" y="14"/>
                    </a:cubicBezTo>
                    <a:cubicBezTo>
                      <a:pt x="196" y="6"/>
                      <a:pt x="190" y="0"/>
                      <a:pt x="182" y="0"/>
                    </a:cubicBezTo>
                    <a:close/>
                    <a:moveTo>
                      <a:pt x="179" y="139"/>
                    </a:moveTo>
                    <a:cubicBezTo>
                      <a:pt x="17" y="139"/>
                      <a:pt x="17" y="139"/>
                      <a:pt x="17" y="139"/>
                    </a:cubicBezTo>
                    <a:cubicBezTo>
                      <a:pt x="17" y="33"/>
                      <a:pt x="17" y="33"/>
                      <a:pt x="17" y="33"/>
                    </a:cubicBezTo>
                    <a:cubicBezTo>
                      <a:pt x="179" y="33"/>
                      <a:pt x="179" y="33"/>
                      <a:pt x="179" y="33"/>
                    </a:cubicBezTo>
                    <a:lnTo>
                      <a:pt x="179"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6" name="Freeform 18"/>
              <p:cNvSpPr>
                <a:spLocks/>
              </p:cNvSpPr>
              <p:nvPr/>
            </p:nvSpPr>
            <p:spPr bwMode="auto">
              <a:xfrm>
                <a:off x="7797801" y="4860925"/>
                <a:ext cx="44450" cy="112713"/>
              </a:xfrm>
              <a:custGeom>
                <a:avLst/>
                <a:gdLst>
                  <a:gd name="T0" fmla="*/ 6 w 12"/>
                  <a:gd name="T1" fmla="*/ 30 h 30"/>
                  <a:gd name="T2" fmla="*/ 12 w 12"/>
                  <a:gd name="T3" fmla="*/ 26 h 30"/>
                  <a:gd name="T4" fmla="*/ 12 w 12"/>
                  <a:gd name="T5" fmla="*/ 19 h 30"/>
                  <a:gd name="T6" fmla="*/ 12 w 12"/>
                  <a:gd name="T7" fmla="*/ 4 h 30"/>
                  <a:gd name="T8" fmla="*/ 6 w 12"/>
                  <a:gd name="T9" fmla="*/ 0 h 30"/>
                  <a:gd name="T10" fmla="*/ 0 w 12"/>
                  <a:gd name="T11" fmla="*/ 4 h 30"/>
                  <a:gd name="T12" fmla="*/ 0 w 12"/>
                  <a:gd name="T13" fmla="*/ 19 h 30"/>
                  <a:gd name="T14" fmla="*/ 0 w 12"/>
                  <a:gd name="T15" fmla="*/ 26 h 30"/>
                  <a:gd name="T16" fmla="*/ 6 w 12"/>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30">
                    <a:moveTo>
                      <a:pt x="6" y="30"/>
                    </a:moveTo>
                    <a:cubicBezTo>
                      <a:pt x="10" y="30"/>
                      <a:pt x="12" y="28"/>
                      <a:pt x="12" y="26"/>
                    </a:cubicBezTo>
                    <a:cubicBezTo>
                      <a:pt x="12" y="19"/>
                      <a:pt x="12" y="19"/>
                      <a:pt x="12" y="19"/>
                    </a:cubicBezTo>
                    <a:cubicBezTo>
                      <a:pt x="12" y="4"/>
                      <a:pt x="12" y="4"/>
                      <a:pt x="12" y="4"/>
                    </a:cubicBezTo>
                    <a:cubicBezTo>
                      <a:pt x="12" y="2"/>
                      <a:pt x="10" y="0"/>
                      <a:pt x="6" y="0"/>
                    </a:cubicBezTo>
                    <a:cubicBezTo>
                      <a:pt x="3" y="0"/>
                      <a:pt x="0" y="2"/>
                      <a:pt x="0" y="4"/>
                    </a:cubicBezTo>
                    <a:cubicBezTo>
                      <a:pt x="0" y="19"/>
                      <a:pt x="0" y="19"/>
                      <a:pt x="0" y="19"/>
                    </a:cubicBezTo>
                    <a:cubicBezTo>
                      <a:pt x="0" y="26"/>
                      <a:pt x="0" y="26"/>
                      <a:pt x="0" y="26"/>
                    </a:cubicBezTo>
                    <a:cubicBezTo>
                      <a:pt x="0" y="28"/>
                      <a:pt x="3" y="30"/>
                      <a:pt x="6" y="3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7" name="Freeform 19"/>
              <p:cNvSpPr>
                <a:spLocks/>
              </p:cNvSpPr>
              <p:nvPr/>
            </p:nvSpPr>
            <p:spPr bwMode="auto">
              <a:xfrm>
                <a:off x="8007351" y="4860925"/>
                <a:ext cx="44450" cy="112713"/>
              </a:xfrm>
              <a:custGeom>
                <a:avLst/>
                <a:gdLst>
                  <a:gd name="T0" fmla="*/ 6 w 12"/>
                  <a:gd name="T1" fmla="*/ 30 h 30"/>
                  <a:gd name="T2" fmla="*/ 12 w 12"/>
                  <a:gd name="T3" fmla="*/ 26 h 30"/>
                  <a:gd name="T4" fmla="*/ 12 w 12"/>
                  <a:gd name="T5" fmla="*/ 19 h 30"/>
                  <a:gd name="T6" fmla="*/ 12 w 12"/>
                  <a:gd name="T7" fmla="*/ 4 h 30"/>
                  <a:gd name="T8" fmla="*/ 6 w 12"/>
                  <a:gd name="T9" fmla="*/ 0 h 30"/>
                  <a:gd name="T10" fmla="*/ 0 w 12"/>
                  <a:gd name="T11" fmla="*/ 4 h 30"/>
                  <a:gd name="T12" fmla="*/ 0 w 12"/>
                  <a:gd name="T13" fmla="*/ 19 h 30"/>
                  <a:gd name="T14" fmla="*/ 0 w 12"/>
                  <a:gd name="T15" fmla="*/ 26 h 30"/>
                  <a:gd name="T16" fmla="*/ 6 w 12"/>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30">
                    <a:moveTo>
                      <a:pt x="6" y="30"/>
                    </a:moveTo>
                    <a:cubicBezTo>
                      <a:pt x="10" y="30"/>
                      <a:pt x="12" y="28"/>
                      <a:pt x="12" y="26"/>
                    </a:cubicBezTo>
                    <a:cubicBezTo>
                      <a:pt x="12" y="19"/>
                      <a:pt x="12" y="19"/>
                      <a:pt x="12" y="19"/>
                    </a:cubicBezTo>
                    <a:cubicBezTo>
                      <a:pt x="12" y="4"/>
                      <a:pt x="12" y="4"/>
                      <a:pt x="12" y="4"/>
                    </a:cubicBezTo>
                    <a:cubicBezTo>
                      <a:pt x="12" y="2"/>
                      <a:pt x="10" y="0"/>
                      <a:pt x="6" y="0"/>
                    </a:cubicBezTo>
                    <a:cubicBezTo>
                      <a:pt x="3" y="0"/>
                      <a:pt x="0" y="2"/>
                      <a:pt x="0" y="4"/>
                    </a:cubicBezTo>
                    <a:cubicBezTo>
                      <a:pt x="0" y="19"/>
                      <a:pt x="0" y="19"/>
                      <a:pt x="0" y="19"/>
                    </a:cubicBezTo>
                    <a:cubicBezTo>
                      <a:pt x="0" y="26"/>
                      <a:pt x="0" y="26"/>
                      <a:pt x="0" y="26"/>
                    </a:cubicBezTo>
                    <a:cubicBezTo>
                      <a:pt x="0" y="28"/>
                      <a:pt x="3" y="30"/>
                      <a:pt x="6" y="3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48" name="Freeform 20"/>
              <p:cNvSpPr>
                <a:spLocks/>
              </p:cNvSpPr>
              <p:nvPr/>
            </p:nvSpPr>
            <p:spPr bwMode="auto">
              <a:xfrm>
                <a:off x="7586663" y="4860925"/>
                <a:ext cx="44450" cy="112713"/>
              </a:xfrm>
              <a:custGeom>
                <a:avLst/>
                <a:gdLst>
                  <a:gd name="T0" fmla="*/ 6 w 12"/>
                  <a:gd name="T1" fmla="*/ 30 h 30"/>
                  <a:gd name="T2" fmla="*/ 12 w 12"/>
                  <a:gd name="T3" fmla="*/ 26 h 30"/>
                  <a:gd name="T4" fmla="*/ 12 w 12"/>
                  <a:gd name="T5" fmla="*/ 19 h 30"/>
                  <a:gd name="T6" fmla="*/ 12 w 12"/>
                  <a:gd name="T7" fmla="*/ 4 h 30"/>
                  <a:gd name="T8" fmla="*/ 6 w 12"/>
                  <a:gd name="T9" fmla="*/ 0 h 30"/>
                  <a:gd name="T10" fmla="*/ 0 w 12"/>
                  <a:gd name="T11" fmla="*/ 4 h 30"/>
                  <a:gd name="T12" fmla="*/ 0 w 12"/>
                  <a:gd name="T13" fmla="*/ 19 h 30"/>
                  <a:gd name="T14" fmla="*/ 0 w 12"/>
                  <a:gd name="T15" fmla="*/ 26 h 30"/>
                  <a:gd name="T16" fmla="*/ 6 w 12"/>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30">
                    <a:moveTo>
                      <a:pt x="6" y="30"/>
                    </a:moveTo>
                    <a:cubicBezTo>
                      <a:pt x="10" y="30"/>
                      <a:pt x="12" y="28"/>
                      <a:pt x="12" y="26"/>
                    </a:cubicBezTo>
                    <a:cubicBezTo>
                      <a:pt x="12" y="19"/>
                      <a:pt x="12" y="19"/>
                      <a:pt x="12" y="19"/>
                    </a:cubicBezTo>
                    <a:cubicBezTo>
                      <a:pt x="12" y="4"/>
                      <a:pt x="12" y="4"/>
                      <a:pt x="12" y="4"/>
                    </a:cubicBezTo>
                    <a:cubicBezTo>
                      <a:pt x="12" y="2"/>
                      <a:pt x="10" y="0"/>
                      <a:pt x="6" y="0"/>
                    </a:cubicBezTo>
                    <a:cubicBezTo>
                      <a:pt x="3" y="0"/>
                      <a:pt x="0" y="2"/>
                      <a:pt x="0" y="4"/>
                    </a:cubicBezTo>
                    <a:cubicBezTo>
                      <a:pt x="0" y="19"/>
                      <a:pt x="0" y="19"/>
                      <a:pt x="0" y="19"/>
                    </a:cubicBezTo>
                    <a:cubicBezTo>
                      <a:pt x="0" y="26"/>
                      <a:pt x="0" y="26"/>
                      <a:pt x="0" y="26"/>
                    </a:cubicBezTo>
                    <a:cubicBezTo>
                      <a:pt x="0" y="28"/>
                      <a:pt x="3" y="30"/>
                      <a:pt x="6" y="3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49" name="Freeform 21"/>
              <p:cNvSpPr>
                <a:spLocks/>
              </p:cNvSpPr>
              <p:nvPr/>
            </p:nvSpPr>
            <p:spPr bwMode="auto">
              <a:xfrm>
                <a:off x="7702551" y="5078413"/>
                <a:ext cx="95250" cy="98425"/>
              </a:xfrm>
              <a:custGeom>
                <a:avLst/>
                <a:gdLst>
                  <a:gd name="T0" fmla="*/ 25 w 25"/>
                  <a:gd name="T1" fmla="*/ 21 h 26"/>
                  <a:gd name="T2" fmla="*/ 20 w 25"/>
                  <a:gd name="T3" fmla="*/ 26 h 26"/>
                  <a:gd name="T4" fmla="*/ 5 w 25"/>
                  <a:gd name="T5" fmla="*/ 26 h 26"/>
                  <a:gd name="T6" fmla="*/ 0 w 25"/>
                  <a:gd name="T7" fmla="*/ 21 h 26"/>
                  <a:gd name="T8" fmla="*/ 0 w 25"/>
                  <a:gd name="T9" fmla="*/ 5 h 26"/>
                  <a:gd name="T10" fmla="*/ 5 w 25"/>
                  <a:gd name="T11" fmla="*/ 0 h 26"/>
                  <a:gd name="T12" fmla="*/ 20 w 25"/>
                  <a:gd name="T13" fmla="*/ 0 h 26"/>
                  <a:gd name="T14" fmla="*/ 25 w 25"/>
                  <a:gd name="T15" fmla="*/ 5 h 26"/>
                  <a:gd name="T16" fmla="*/ 25 w 25"/>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1"/>
                    </a:moveTo>
                    <a:cubicBezTo>
                      <a:pt x="25" y="23"/>
                      <a:pt x="23" y="26"/>
                      <a:pt x="20" y="26"/>
                    </a:cubicBezTo>
                    <a:cubicBezTo>
                      <a:pt x="5" y="26"/>
                      <a:pt x="5" y="26"/>
                      <a:pt x="5" y="26"/>
                    </a:cubicBezTo>
                    <a:cubicBezTo>
                      <a:pt x="2" y="26"/>
                      <a:pt x="0" y="23"/>
                      <a:pt x="0" y="21"/>
                    </a:cubicBezTo>
                    <a:cubicBezTo>
                      <a:pt x="0" y="5"/>
                      <a:pt x="0" y="5"/>
                      <a:pt x="0" y="5"/>
                    </a:cubicBezTo>
                    <a:cubicBezTo>
                      <a:pt x="0" y="3"/>
                      <a:pt x="2" y="0"/>
                      <a:pt x="5" y="0"/>
                    </a:cubicBezTo>
                    <a:cubicBezTo>
                      <a:pt x="20" y="0"/>
                      <a:pt x="20" y="0"/>
                      <a:pt x="20" y="0"/>
                    </a:cubicBezTo>
                    <a:cubicBezTo>
                      <a:pt x="23" y="0"/>
                      <a:pt x="25" y="3"/>
                      <a:pt x="25" y="5"/>
                    </a:cubicBezTo>
                    <a:lnTo>
                      <a:pt x="25"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50" name="Freeform 22"/>
              <p:cNvSpPr>
                <a:spLocks/>
              </p:cNvSpPr>
              <p:nvPr/>
            </p:nvSpPr>
            <p:spPr bwMode="auto">
              <a:xfrm>
                <a:off x="7845426" y="5078413"/>
                <a:ext cx="93663" cy="98425"/>
              </a:xfrm>
              <a:custGeom>
                <a:avLst/>
                <a:gdLst>
                  <a:gd name="T0" fmla="*/ 25 w 25"/>
                  <a:gd name="T1" fmla="*/ 21 h 26"/>
                  <a:gd name="T2" fmla="*/ 20 w 25"/>
                  <a:gd name="T3" fmla="*/ 26 h 26"/>
                  <a:gd name="T4" fmla="*/ 5 w 25"/>
                  <a:gd name="T5" fmla="*/ 26 h 26"/>
                  <a:gd name="T6" fmla="*/ 0 w 25"/>
                  <a:gd name="T7" fmla="*/ 21 h 26"/>
                  <a:gd name="T8" fmla="*/ 0 w 25"/>
                  <a:gd name="T9" fmla="*/ 5 h 26"/>
                  <a:gd name="T10" fmla="*/ 5 w 25"/>
                  <a:gd name="T11" fmla="*/ 0 h 26"/>
                  <a:gd name="T12" fmla="*/ 20 w 25"/>
                  <a:gd name="T13" fmla="*/ 0 h 26"/>
                  <a:gd name="T14" fmla="*/ 25 w 25"/>
                  <a:gd name="T15" fmla="*/ 5 h 26"/>
                  <a:gd name="T16" fmla="*/ 25 w 25"/>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1"/>
                    </a:moveTo>
                    <a:cubicBezTo>
                      <a:pt x="25" y="23"/>
                      <a:pt x="23" y="26"/>
                      <a:pt x="20" y="26"/>
                    </a:cubicBezTo>
                    <a:cubicBezTo>
                      <a:pt x="5" y="26"/>
                      <a:pt x="5" y="26"/>
                      <a:pt x="5" y="26"/>
                    </a:cubicBezTo>
                    <a:cubicBezTo>
                      <a:pt x="2" y="26"/>
                      <a:pt x="0" y="23"/>
                      <a:pt x="0" y="21"/>
                    </a:cubicBezTo>
                    <a:cubicBezTo>
                      <a:pt x="0" y="5"/>
                      <a:pt x="0" y="5"/>
                      <a:pt x="0" y="5"/>
                    </a:cubicBezTo>
                    <a:cubicBezTo>
                      <a:pt x="0" y="3"/>
                      <a:pt x="2" y="0"/>
                      <a:pt x="5" y="0"/>
                    </a:cubicBezTo>
                    <a:cubicBezTo>
                      <a:pt x="20" y="0"/>
                      <a:pt x="20" y="0"/>
                      <a:pt x="20" y="0"/>
                    </a:cubicBezTo>
                    <a:cubicBezTo>
                      <a:pt x="23" y="0"/>
                      <a:pt x="25" y="3"/>
                      <a:pt x="25" y="5"/>
                    </a:cubicBezTo>
                    <a:lnTo>
                      <a:pt x="25"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8" name="Freeform 23"/>
              <p:cNvSpPr>
                <a:spLocks/>
              </p:cNvSpPr>
              <p:nvPr/>
            </p:nvSpPr>
            <p:spPr bwMode="auto">
              <a:xfrm>
                <a:off x="7985126" y="5078413"/>
                <a:ext cx="96838" cy="98425"/>
              </a:xfrm>
              <a:custGeom>
                <a:avLst/>
                <a:gdLst>
                  <a:gd name="T0" fmla="*/ 26 w 26"/>
                  <a:gd name="T1" fmla="*/ 21 h 26"/>
                  <a:gd name="T2" fmla="*/ 21 w 26"/>
                  <a:gd name="T3" fmla="*/ 26 h 26"/>
                  <a:gd name="T4" fmla="*/ 6 w 26"/>
                  <a:gd name="T5" fmla="*/ 26 h 26"/>
                  <a:gd name="T6" fmla="*/ 0 w 26"/>
                  <a:gd name="T7" fmla="*/ 21 h 26"/>
                  <a:gd name="T8" fmla="*/ 0 w 26"/>
                  <a:gd name="T9" fmla="*/ 5 h 26"/>
                  <a:gd name="T10" fmla="*/ 6 w 26"/>
                  <a:gd name="T11" fmla="*/ 0 h 26"/>
                  <a:gd name="T12" fmla="*/ 21 w 26"/>
                  <a:gd name="T13" fmla="*/ 0 h 26"/>
                  <a:gd name="T14" fmla="*/ 26 w 26"/>
                  <a:gd name="T15" fmla="*/ 5 h 26"/>
                  <a:gd name="T16" fmla="*/ 26 w 26"/>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21"/>
                    </a:moveTo>
                    <a:cubicBezTo>
                      <a:pt x="26" y="23"/>
                      <a:pt x="24" y="26"/>
                      <a:pt x="21" y="26"/>
                    </a:cubicBezTo>
                    <a:cubicBezTo>
                      <a:pt x="6" y="26"/>
                      <a:pt x="6" y="26"/>
                      <a:pt x="6" y="26"/>
                    </a:cubicBezTo>
                    <a:cubicBezTo>
                      <a:pt x="3" y="26"/>
                      <a:pt x="0" y="23"/>
                      <a:pt x="0" y="21"/>
                    </a:cubicBezTo>
                    <a:cubicBezTo>
                      <a:pt x="0" y="5"/>
                      <a:pt x="0" y="5"/>
                      <a:pt x="0" y="5"/>
                    </a:cubicBezTo>
                    <a:cubicBezTo>
                      <a:pt x="0" y="3"/>
                      <a:pt x="3" y="0"/>
                      <a:pt x="6" y="0"/>
                    </a:cubicBezTo>
                    <a:cubicBezTo>
                      <a:pt x="21" y="0"/>
                      <a:pt x="21" y="0"/>
                      <a:pt x="21" y="0"/>
                    </a:cubicBezTo>
                    <a:cubicBezTo>
                      <a:pt x="24" y="0"/>
                      <a:pt x="26" y="3"/>
                      <a:pt x="26" y="5"/>
                    </a:cubicBezTo>
                    <a:lnTo>
                      <a:pt x="26"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89" name="Freeform 24"/>
              <p:cNvSpPr>
                <a:spLocks/>
              </p:cNvSpPr>
              <p:nvPr/>
            </p:nvSpPr>
            <p:spPr bwMode="auto">
              <a:xfrm>
                <a:off x="7702551" y="5203825"/>
                <a:ext cx="95250" cy="96838"/>
              </a:xfrm>
              <a:custGeom>
                <a:avLst/>
                <a:gdLst>
                  <a:gd name="T0" fmla="*/ 25 w 25"/>
                  <a:gd name="T1" fmla="*/ 21 h 26"/>
                  <a:gd name="T2" fmla="*/ 20 w 25"/>
                  <a:gd name="T3" fmla="*/ 26 h 26"/>
                  <a:gd name="T4" fmla="*/ 5 w 25"/>
                  <a:gd name="T5" fmla="*/ 26 h 26"/>
                  <a:gd name="T6" fmla="*/ 0 w 25"/>
                  <a:gd name="T7" fmla="*/ 21 h 26"/>
                  <a:gd name="T8" fmla="*/ 0 w 25"/>
                  <a:gd name="T9" fmla="*/ 5 h 26"/>
                  <a:gd name="T10" fmla="*/ 5 w 25"/>
                  <a:gd name="T11" fmla="*/ 0 h 26"/>
                  <a:gd name="T12" fmla="*/ 20 w 25"/>
                  <a:gd name="T13" fmla="*/ 0 h 26"/>
                  <a:gd name="T14" fmla="*/ 25 w 25"/>
                  <a:gd name="T15" fmla="*/ 5 h 26"/>
                  <a:gd name="T16" fmla="*/ 25 w 25"/>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1"/>
                    </a:moveTo>
                    <a:cubicBezTo>
                      <a:pt x="25" y="23"/>
                      <a:pt x="23" y="26"/>
                      <a:pt x="20" y="26"/>
                    </a:cubicBezTo>
                    <a:cubicBezTo>
                      <a:pt x="5" y="26"/>
                      <a:pt x="5" y="26"/>
                      <a:pt x="5" y="26"/>
                    </a:cubicBezTo>
                    <a:cubicBezTo>
                      <a:pt x="2" y="26"/>
                      <a:pt x="0" y="23"/>
                      <a:pt x="0" y="21"/>
                    </a:cubicBezTo>
                    <a:cubicBezTo>
                      <a:pt x="0" y="5"/>
                      <a:pt x="0" y="5"/>
                      <a:pt x="0" y="5"/>
                    </a:cubicBezTo>
                    <a:cubicBezTo>
                      <a:pt x="0" y="3"/>
                      <a:pt x="2" y="0"/>
                      <a:pt x="5" y="0"/>
                    </a:cubicBezTo>
                    <a:cubicBezTo>
                      <a:pt x="20" y="0"/>
                      <a:pt x="20" y="0"/>
                      <a:pt x="20" y="0"/>
                    </a:cubicBezTo>
                    <a:cubicBezTo>
                      <a:pt x="23" y="0"/>
                      <a:pt x="25" y="3"/>
                      <a:pt x="25" y="5"/>
                    </a:cubicBezTo>
                    <a:lnTo>
                      <a:pt x="25"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0" name="Freeform 25"/>
              <p:cNvSpPr>
                <a:spLocks/>
              </p:cNvSpPr>
              <p:nvPr/>
            </p:nvSpPr>
            <p:spPr bwMode="auto">
              <a:xfrm>
                <a:off x="7559676" y="5203825"/>
                <a:ext cx="95250" cy="96838"/>
              </a:xfrm>
              <a:custGeom>
                <a:avLst/>
                <a:gdLst>
                  <a:gd name="T0" fmla="*/ 25 w 25"/>
                  <a:gd name="T1" fmla="*/ 21 h 26"/>
                  <a:gd name="T2" fmla="*/ 20 w 25"/>
                  <a:gd name="T3" fmla="*/ 26 h 26"/>
                  <a:gd name="T4" fmla="*/ 5 w 25"/>
                  <a:gd name="T5" fmla="*/ 26 h 26"/>
                  <a:gd name="T6" fmla="*/ 0 w 25"/>
                  <a:gd name="T7" fmla="*/ 21 h 26"/>
                  <a:gd name="T8" fmla="*/ 0 w 25"/>
                  <a:gd name="T9" fmla="*/ 5 h 26"/>
                  <a:gd name="T10" fmla="*/ 5 w 25"/>
                  <a:gd name="T11" fmla="*/ 0 h 26"/>
                  <a:gd name="T12" fmla="*/ 20 w 25"/>
                  <a:gd name="T13" fmla="*/ 0 h 26"/>
                  <a:gd name="T14" fmla="*/ 25 w 25"/>
                  <a:gd name="T15" fmla="*/ 5 h 26"/>
                  <a:gd name="T16" fmla="*/ 25 w 25"/>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1"/>
                    </a:moveTo>
                    <a:cubicBezTo>
                      <a:pt x="25" y="23"/>
                      <a:pt x="23" y="26"/>
                      <a:pt x="20" y="26"/>
                    </a:cubicBezTo>
                    <a:cubicBezTo>
                      <a:pt x="5" y="26"/>
                      <a:pt x="5" y="26"/>
                      <a:pt x="5" y="26"/>
                    </a:cubicBezTo>
                    <a:cubicBezTo>
                      <a:pt x="2" y="26"/>
                      <a:pt x="0" y="23"/>
                      <a:pt x="0" y="21"/>
                    </a:cubicBezTo>
                    <a:cubicBezTo>
                      <a:pt x="0" y="5"/>
                      <a:pt x="0" y="5"/>
                      <a:pt x="0" y="5"/>
                    </a:cubicBezTo>
                    <a:cubicBezTo>
                      <a:pt x="0" y="3"/>
                      <a:pt x="2" y="0"/>
                      <a:pt x="5" y="0"/>
                    </a:cubicBezTo>
                    <a:cubicBezTo>
                      <a:pt x="20" y="0"/>
                      <a:pt x="20" y="0"/>
                      <a:pt x="20" y="0"/>
                    </a:cubicBezTo>
                    <a:cubicBezTo>
                      <a:pt x="23" y="0"/>
                      <a:pt x="25" y="3"/>
                      <a:pt x="25" y="5"/>
                    </a:cubicBezTo>
                    <a:lnTo>
                      <a:pt x="25"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1" name="Freeform 26"/>
              <p:cNvSpPr>
                <a:spLocks/>
              </p:cNvSpPr>
              <p:nvPr/>
            </p:nvSpPr>
            <p:spPr bwMode="auto">
              <a:xfrm>
                <a:off x="7845426" y="5203825"/>
                <a:ext cx="93663" cy="96838"/>
              </a:xfrm>
              <a:custGeom>
                <a:avLst/>
                <a:gdLst>
                  <a:gd name="T0" fmla="*/ 25 w 25"/>
                  <a:gd name="T1" fmla="*/ 21 h 26"/>
                  <a:gd name="T2" fmla="*/ 20 w 25"/>
                  <a:gd name="T3" fmla="*/ 26 h 26"/>
                  <a:gd name="T4" fmla="*/ 5 w 25"/>
                  <a:gd name="T5" fmla="*/ 26 h 26"/>
                  <a:gd name="T6" fmla="*/ 0 w 25"/>
                  <a:gd name="T7" fmla="*/ 21 h 26"/>
                  <a:gd name="T8" fmla="*/ 0 w 25"/>
                  <a:gd name="T9" fmla="*/ 5 h 26"/>
                  <a:gd name="T10" fmla="*/ 5 w 25"/>
                  <a:gd name="T11" fmla="*/ 0 h 26"/>
                  <a:gd name="T12" fmla="*/ 20 w 25"/>
                  <a:gd name="T13" fmla="*/ 0 h 26"/>
                  <a:gd name="T14" fmla="*/ 25 w 25"/>
                  <a:gd name="T15" fmla="*/ 5 h 26"/>
                  <a:gd name="T16" fmla="*/ 25 w 25"/>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1"/>
                    </a:moveTo>
                    <a:cubicBezTo>
                      <a:pt x="25" y="23"/>
                      <a:pt x="23" y="26"/>
                      <a:pt x="20" y="26"/>
                    </a:cubicBezTo>
                    <a:cubicBezTo>
                      <a:pt x="5" y="26"/>
                      <a:pt x="5" y="26"/>
                      <a:pt x="5" y="26"/>
                    </a:cubicBezTo>
                    <a:cubicBezTo>
                      <a:pt x="2" y="26"/>
                      <a:pt x="0" y="23"/>
                      <a:pt x="0" y="21"/>
                    </a:cubicBezTo>
                    <a:cubicBezTo>
                      <a:pt x="0" y="5"/>
                      <a:pt x="0" y="5"/>
                      <a:pt x="0" y="5"/>
                    </a:cubicBezTo>
                    <a:cubicBezTo>
                      <a:pt x="0" y="3"/>
                      <a:pt x="2" y="0"/>
                      <a:pt x="5" y="0"/>
                    </a:cubicBezTo>
                    <a:cubicBezTo>
                      <a:pt x="20" y="0"/>
                      <a:pt x="20" y="0"/>
                      <a:pt x="20" y="0"/>
                    </a:cubicBezTo>
                    <a:cubicBezTo>
                      <a:pt x="23" y="0"/>
                      <a:pt x="25" y="3"/>
                      <a:pt x="25" y="5"/>
                    </a:cubicBezTo>
                    <a:lnTo>
                      <a:pt x="25"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2" name="Freeform 27"/>
              <p:cNvSpPr>
                <a:spLocks/>
              </p:cNvSpPr>
              <p:nvPr/>
            </p:nvSpPr>
            <p:spPr bwMode="auto">
              <a:xfrm>
                <a:off x="7985126" y="5203825"/>
                <a:ext cx="96838" cy="96838"/>
              </a:xfrm>
              <a:custGeom>
                <a:avLst/>
                <a:gdLst>
                  <a:gd name="T0" fmla="*/ 26 w 26"/>
                  <a:gd name="T1" fmla="*/ 21 h 26"/>
                  <a:gd name="T2" fmla="*/ 21 w 26"/>
                  <a:gd name="T3" fmla="*/ 26 h 26"/>
                  <a:gd name="T4" fmla="*/ 6 w 26"/>
                  <a:gd name="T5" fmla="*/ 26 h 26"/>
                  <a:gd name="T6" fmla="*/ 0 w 26"/>
                  <a:gd name="T7" fmla="*/ 21 h 26"/>
                  <a:gd name="T8" fmla="*/ 0 w 26"/>
                  <a:gd name="T9" fmla="*/ 5 h 26"/>
                  <a:gd name="T10" fmla="*/ 6 w 26"/>
                  <a:gd name="T11" fmla="*/ 0 h 26"/>
                  <a:gd name="T12" fmla="*/ 21 w 26"/>
                  <a:gd name="T13" fmla="*/ 0 h 26"/>
                  <a:gd name="T14" fmla="*/ 26 w 26"/>
                  <a:gd name="T15" fmla="*/ 5 h 26"/>
                  <a:gd name="T16" fmla="*/ 26 w 26"/>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21"/>
                    </a:moveTo>
                    <a:cubicBezTo>
                      <a:pt x="26" y="23"/>
                      <a:pt x="24" y="26"/>
                      <a:pt x="21" y="26"/>
                    </a:cubicBezTo>
                    <a:cubicBezTo>
                      <a:pt x="6" y="26"/>
                      <a:pt x="6" y="26"/>
                      <a:pt x="6" y="26"/>
                    </a:cubicBezTo>
                    <a:cubicBezTo>
                      <a:pt x="3" y="26"/>
                      <a:pt x="0" y="23"/>
                      <a:pt x="0" y="21"/>
                    </a:cubicBezTo>
                    <a:cubicBezTo>
                      <a:pt x="0" y="5"/>
                      <a:pt x="0" y="5"/>
                      <a:pt x="0" y="5"/>
                    </a:cubicBezTo>
                    <a:cubicBezTo>
                      <a:pt x="0" y="3"/>
                      <a:pt x="3" y="0"/>
                      <a:pt x="6" y="0"/>
                    </a:cubicBezTo>
                    <a:cubicBezTo>
                      <a:pt x="21" y="0"/>
                      <a:pt x="21" y="0"/>
                      <a:pt x="21" y="0"/>
                    </a:cubicBezTo>
                    <a:cubicBezTo>
                      <a:pt x="24" y="0"/>
                      <a:pt x="26" y="3"/>
                      <a:pt x="26" y="5"/>
                    </a:cubicBezTo>
                    <a:lnTo>
                      <a:pt x="26"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3" name="Freeform 28"/>
              <p:cNvSpPr>
                <a:spLocks/>
              </p:cNvSpPr>
              <p:nvPr/>
            </p:nvSpPr>
            <p:spPr bwMode="auto">
              <a:xfrm>
                <a:off x="7702551" y="5327650"/>
                <a:ext cx="95250" cy="96838"/>
              </a:xfrm>
              <a:custGeom>
                <a:avLst/>
                <a:gdLst>
                  <a:gd name="T0" fmla="*/ 25 w 25"/>
                  <a:gd name="T1" fmla="*/ 20 h 26"/>
                  <a:gd name="T2" fmla="*/ 20 w 25"/>
                  <a:gd name="T3" fmla="*/ 26 h 26"/>
                  <a:gd name="T4" fmla="*/ 5 w 25"/>
                  <a:gd name="T5" fmla="*/ 26 h 26"/>
                  <a:gd name="T6" fmla="*/ 0 w 25"/>
                  <a:gd name="T7" fmla="*/ 20 h 26"/>
                  <a:gd name="T8" fmla="*/ 0 w 25"/>
                  <a:gd name="T9" fmla="*/ 5 h 26"/>
                  <a:gd name="T10" fmla="*/ 5 w 25"/>
                  <a:gd name="T11" fmla="*/ 0 h 26"/>
                  <a:gd name="T12" fmla="*/ 20 w 25"/>
                  <a:gd name="T13" fmla="*/ 0 h 26"/>
                  <a:gd name="T14" fmla="*/ 25 w 25"/>
                  <a:gd name="T15" fmla="*/ 5 h 26"/>
                  <a:gd name="T16" fmla="*/ 25 w 25"/>
                  <a:gd name="T17"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0"/>
                    </a:moveTo>
                    <a:cubicBezTo>
                      <a:pt x="25" y="23"/>
                      <a:pt x="23" y="26"/>
                      <a:pt x="20" y="26"/>
                    </a:cubicBezTo>
                    <a:cubicBezTo>
                      <a:pt x="5" y="26"/>
                      <a:pt x="5" y="26"/>
                      <a:pt x="5" y="26"/>
                    </a:cubicBezTo>
                    <a:cubicBezTo>
                      <a:pt x="2" y="26"/>
                      <a:pt x="0" y="23"/>
                      <a:pt x="0" y="20"/>
                    </a:cubicBezTo>
                    <a:cubicBezTo>
                      <a:pt x="0" y="5"/>
                      <a:pt x="0" y="5"/>
                      <a:pt x="0" y="5"/>
                    </a:cubicBezTo>
                    <a:cubicBezTo>
                      <a:pt x="0" y="2"/>
                      <a:pt x="2" y="0"/>
                      <a:pt x="5" y="0"/>
                    </a:cubicBezTo>
                    <a:cubicBezTo>
                      <a:pt x="20" y="0"/>
                      <a:pt x="20" y="0"/>
                      <a:pt x="20" y="0"/>
                    </a:cubicBezTo>
                    <a:cubicBezTo>
                      <a:pt x="23" y="0"/>
                      <a:pt x="25" y="2"/>
                      <a:pt x="25" y="5"/>
                    </a:cubicBezTo>
                    <a:lnTo>
                      <a:pt x="25"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4" name="Freeform 29"/>
              <p:cNvSpPr>
                <a:spLocks/>
              </p:cNvSpPr>
              <p:nvPr/>
            </p:nvSpPr>
            <p:spPr bwMode="auto">
              <a:xfrm>
                <a:off x="7559676" y="5327650"/>
                <a:ext cx="95250" cy="96838"/>
              </a:xfrm>
              <a:custGeom>
                <a:avLst/>
                <a:gdLst>
                  <a:gd name="T0" fmla="*/ 25 w 25"/>
                  <a:gd name="T1" fmla="*/ 20 h 26"/>
                  <a:gd name="T2" fmla="*/ 20 w 25"/>
                  <a:gd name="T3" fmla="*/ 26 h 26"/>
                  <a:gd name="T4" fmla="*/ 5 w 25"/>
                  <a:gd name="T5" fmla="*/ 26 h 26"/>
                  <a:gd name="T6" fmla="*/ 0 w 25"/>
                  <a:gd name="T7" fmla="*/ 20 h 26"/>
                  <a:gd name="T8" fmla="*/ 0 w 25"/>
                  <a:gd name="T9" fmla="*/ 5 h 26"/>
                  <a:gd name="T10" fmla="*/ 5 w 25"/>
                  <a:gd name="T11" fmla="*/ 0 h 26"/>
                  <a:gd name="T12" fmla="*/ 20 w 25"/>
                  <a:gd name="T13" fmla="*/ 0 h 26"/>
                  <a:gd name="T14" fmla="*/ 25 w 25"/>
                  <a:gd name="T15" fmla="*/ 5 h 26"/>
                  <a:gd name="T16" fmla="*/ 25 w 25"/>
                  <a:gd name="T17"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0"/>
                    </a:moveTo>
                    <a:cubicBezTo>
                      <a:pt x="25" y="23"/>
                      <a:pt x="23" y="26"/>
                      <a:pt x="20" y="26"/>
                    </a:cubicBezTo>
                    <a:cubicBezTo>
                      <a:pt x="5" y="26"/>
                      <a:pt x="5" y="26"/>
                      <a:pt x="5" y="26"/>
                    </a:cubicBezTo>
                    <a:cubicBezTo>
                      <a:pt x="2" y="26"/>
                      <a:pt x="0" y="23"/>
                      <a:pt x="0" y="20"/>
                    </a:cubicBezTo>
                    <a:cubicBezTo>
                      <a:pt x="0" y="5"/>
                      <a:pt x="0" y="5"/>
                      <a:pt x="0" y="5"/>
                    </a:cubicBezTo>
                    <a:cubicBezTo>
                      <a:pt x="0" y="2"/>
                      <a:pt x="2" y="0"/>
                      <a:pt x="5" y="0"/>
                    </a:cubicBezTo>
                    <a:cubicBezTo>
                      <a:pt x="20" y="0"/>
                      <a:pt x="20" y="0"/>
                      <a:pt x="20" y="0"/>
                    </a:cubicBezTo>
                    <a:cubicBezTo>
                      <a:pt x="23" y="0"/>
                      <a:pt x="25" y="2"/>
                      <a:pt x="25" y="5"/>
                    </a:cubicBezTo>
                    <a:lnTo>
                      <a:pt x="25"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5" name="Freeform 30"/>
              <p:cNvSpPr>
                <a:spLocks/>
              </p:cNvSpPr>
              <p:nvPr/>
            </p:nvSpPr>
            <p:spPr bwMode="auto">
              <a:xfrm>
                <a:off x="7845426" y="5327650"/>
                <a:ext cx="93663" cy="96838"/>
              </a:xfrm>
              <a:custGeom>
                <a:avLst/>
                <a:gdLst>
                  <a:gd name="T0" fmla="*/ 25 w 25"/>
                  <a:gd name="T1" fmla="*/ 20 h 26"/>
                  <a:gd name="T2" fmla="*/ 20 w 25"/>
                  <a:gd name="T3" fmla="*/ 26 h 26"/>
                  <a:gd name="T4" fmla="*/ 5 w 25"/>
                  <a:gd name="T5" fmla="*/ 26 h 26"/>
                  <a:gd name="T6" fmla="*/ 0 w 25"/>
                  <a:gd name="T7" fmla="*/ 20 h 26"/>
                  <a:gd name="T8" fmla="*/ 0 w 25"/>
                  <a:gd name="T9" fmla="*/ 5 h 26"/>
                  <a:gd name="T10" fmla="*/ 5 w 25"/>
                  <a:gd name="T11" fmla="*/ 0 h 26"/>
                  <a:gd name="T12" fmla="*/ 20 w 25"/>
                  <a:gd name="T13" fmla="*/ 0 h 26"/>
                  <a:gd name="T14" fmla="*/ 25 w 25"/>
                  <a:gd name="T15" fmla="*/ 5 h 26"/>
                  <a:gd name="T16" fmla="*/ 25 w 25"/>
                  <a:gd name="T17"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25" y="20"/>
                    </a:moveTo>
                    <a:cubicBezTo>
                      <a:pt x="25" y="23"/>
                      <a:pt x="23" y="26"/>
                      <a:pt x="20" y="26"/>
                    </a:cubicBezTo>
                    <a:cubicBezTo>
                      <a:pt x="5" y="26"/>
                      <a:pt x="5" y="26"/>
                      <a:pt x="5" y="26"/>
                    </a:cubicBezTo>
                    <a:cubicBezTo>
                      <a:pt x="2" y="26"/>
                      <a:pt x="0" y="23"/>
                      <a:pt x="0" y="20"/>
                    </a:cubicBezTo>
                    <a:cubicBezTo>
                      <a:pt x="0" y="5"/>
                      <a:pt x="0" y="5"/>
                      <a:pt x="0" y="5"/>
                    </a:cubicBezTo>
                    <a:cubicBezTo>
                      <a:pt x="0" y="2"/>
                      <a:pt x="2" y="0"/>
                      <a:pt x="5" y="0"/>
                    </a:cubicBezTo>
                    <a:cubicBezTo>
                      <a:pt x="20" y="0"/>
                      <a:pt x="20" y="0"/>
                      <a:pt x="20" y="0"/>
                    </a:cubicBezTo>
                    <a:cubicBezTo>
                      <a:pt x="23" y="0"/>
                      <a:pt x="25" y="2"/>
                      <a:pt x="25" y="5"/>
                    </a:cubicBezTo>
                    <a:lnTo>
                      <a:pt x="25"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6" name="Freeform 31"/>
              <p:cNvSpPr>
                <a:spLocks/>
              </p:cNvSpPr>
              <p:nvPr/>
            </p:nvSpPr>
            <p:spPr bwMode="auto">
              <a:xfrm>
                <a:off x="7985126" y="5327650"/>
                <a:ext cx="96838" cy="96838"/>
              </a:xfrm>
              <a:custGeom>
                <a:avLst/>
                <a:gdLst>
                  <a:gd name="T0" fmla="*/ 26 w 26"/>
                  <a:gd name="T1" fmla="*/ 20 h 26"/>
                  <a:gd name="T2" fmla="*/ 21 w 26"/>
                  <a:gd name="T3" fmla="*/ 26 h 26"/>
                  <a:gd name="T4" fmla="*/ 6 w 26"/>
                  <a:gd name="T5" fmla="*/ 26 h 26"/>
                  <a:gd name="T6" fmla="*/ 0 w 26"/>
                  <a:gd name="T7" fmla="*/ 20 h 26"/>
                  <a:gd name="T8" fmla="*/ 0 w 26"/>
                  <a:gd name="T9" fmla="*/ 5 h 26"/>
                  <a:gd name="T10" fmla="*/ 6 w 26"/>
                  <a:gd name="T11" fmla="*/ 0 h 26"/>
                  <a:gd name="T12" fmla="*/ 21 w 26"/>
                  <a:gd name="T13" fmla="*/ 0 h 26"/>
                  <a:gd name="T14" fmla="*/ 26 w 26"/>
                  <a:gd name="T15" fmla="*/ 5 h 26"/>
                  <a:gd name="T16" fmla="*/ 26 w 26"/>
                  <a:gd name="T17"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20"/>
                    </a:moveTo>
                    <a:cubicBezTo>
                      <a:pt x="26" y="23"/>
                      <a:pt x="24" y="26"/>
                      <a:pt x="21" y="26"/>
                    </a:cubicBezTo>
                    <a:cubicBezTo>
                      <a:pt x="6" y="26"/>
                      <a:pt x="6" y="26"/>
                      <a:pt x="6" y="26"/>
                    </a:cubicBezTo>
                    <a:cubicBezTo>
                      <a:pt x="3" y="26"/>
                      <a:pt x="0" y="23"/>
                      <a:pt x="0" y="20"/>
                    </a:cubicBezTo>
                    <a:cubicBezTo>
                      <a:pt x="0" y="5"/>
                      <a:pt x="0" y="5"/>
                      <a:pt x="0" y="5"/>
                    </a:cubicBezTo>
                    <a:cubicBezTo>
                      <a:pt x="0" y="2"/>
                      <a:pt x="3" y="0"/>
                      <a:pt x="6" y="0"/>
                    </a:cubicBezTo>
                    <a:cubicBezTo>
                      <a:pt x="21" y="0"/>
                      <a:pt x="21" y="0"/>
                      <a:pt x="21" y="0"/>
                    </a:cubicBezTo>
                    <a:cubicBezTo>
                      <a:pt x="24" y="0"/>
                      <a:pt x="26" y="2"/>
                      <a:pt x="26" y="5"/>
                    </a:cubicBezTo>
                    <a:lnTo>
                      <a:pt x="26"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32" name="Group 331"/>
            <p:cNvGrpSpPr/>
            <p:nvPr/>
          </p:nvGrpSpPr>
          <p:grpSpPr>
            <a:xfrm>
              <a:off x="2253796" y="3602105"/>
              <a:ext cx="1069026" cy="1069025"/>
              <a:chOff x="5326063" y="4425950"/>
              <a:chExt cx="1457326" cy="1457325"/>
            </a:xfrm>
          </p:grpSpPr>
          <p:sp>
            <p:nvSpPr>
              <p:cNvPr id="297" name="Freeform 32"/>
              <p:cNvSpPr>
                <a:spLocks/>
              </p:cNvSpPr>
              <p:nvPr/>
            </p:nvSpPr>
            <p:spPr bwMode="auto">
              <a:xfrm>
                <a:off x="5326063" y="4425950"/>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5C2D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8" name="Freeform 33"/>
              <p:cNvSpPr>
                <a:spLocks/>
              </p:cNvSpPr>
              <p:nvPr/>
            </p:nvSpPr>
            <p:spPr bwMode="auto">
              <a:xfrm>
                <a:off x="5730876" y="4835525"/>
                <a:ext cx="1052513" cy="1047750"/>
              </a:xfrm>
              <a:custGeom>
                <a:avLst/>
                <a:gdLst>
                  <a:gd name="T0" fmla="*/ 101 w 280"/>
                  <a:gd name="T1" fmla="*/ 0 h 279"/>
                  <a:gd name="T2" fmla="*/ 74 w 280"/>
                  <a:gd name="T3" fmla="*/ 0 h 279"/>
                  <a:gd name="T4" fmla="*/ 74 w 280"/>
                  <a:gd name="T5" fmla="*/ 17 h 279"/>
                  <a:gd name="T6" fmla="*/ 48 w 280"/>
                  <a:gd name="T7" fmla="*/ 28 h 279"/>
                  <a:gd name="T8" fmla="*/ 45 w 280"/>
                  <a:gd name="T9" fmla="*/ 25 h 279"/>
                  <a:gd name="T10" fmla="*/ 39 w 280"/>
                  <a:gd name="T11" fmla="*/ 19 h 279"/>
                  <a:gd name="T12" fmla="*/ 38 w 280"/>
                  <a:gd name="T13" fmla="*/ 18 h 279"/>
                  <a:gd name="T14" fmla="*/ 37 w 280"/>
                  <a:gd name="T15" fmla="*/ 17 h 279"/>
                  <a:gd name="T16" fmla="*/ 37 w 280"/>
                  <a:gd name="T17" fmla="*/ 17 h 279"/>
                  <a:gd name="T18" fmla="*/ 36 w 280"/>
                  <a:gd name="T19" fmla="*/ 15 h 279"/>
                  <a:gd name="T20" fmla="*/ 16 w 280"/>
                  <a:gd name="T21" fmla="*/ 35 h 279"/>
                  <a:gd name="T22" fmla="*/ 17 w 280"/>
                  <a:gd name="T23" fmla="*/ 36 h 279"/>
                  <a:gd name="T24" fmla="*/ 28 w 280"/>
                  <a:gd name="T25" fmla="*/ 47 h 279"/>
                  <a:gd name="T26" fmla="*/ 18 w 280"/>
                  <a:gd name="T27" fmla="*/ 73 h 279"/>
                  <a:gd name="T28" fmla="*/ 0 w 280"/>
                  <a:gd name="T29" fmla="*/ 73 h 279"/>
                  <a:gd name="T30" fmla="*/ 0 w 280"/>
                  <a:gd name="T31" fmla="*/ 101 h 279"/>
                  <a:gd name="T32" fmla="*/ 27 w 280"/>
                  <a:gd name="T33" fmla="*/ 128 h 279"/>
                  <a:gd name="T34" fmla="*/ 16 w 280"/>
                  <a:gd name="T35" fmla="*/ 138 h 279"/>
                  <a:gd name="T36" fmla="*/ 19 w 280"/>
                  <a:gd name="T37" fmla="*/ 141 h 279"/>
                  <a:gd name="T38" fmla="*/ 19 w 280"/>
                  <a:gd name="T39" fmla="*/ 141 h 279"/>
                  <a:gd name="T40" fmla="*/ 25 w 280"/>
                  <a:gd name="T41" fmla="*/ 148 h 279"/>
                  <a:gd name="T42" fmla="*/ 30 w 280"/>
                  <a:gd name="T43" fmla="*/ 152 h 279"/>
                  <a:gd name="T44" fmla="*/ 32 w 280"/>
                  <a:gd name="T45" fmla="*/ 155 h 279"/>
                  <a:gd name="T46" fmla="*/ 32 w 280"/>
                  <a:gd name="T47" fmla="*/ 155 h 279"/>
                  <a:gd name="T48" fmla="*/ 36 w 280"/>
                  <a:gd name="T49" fmla="*/ 158 h 279"/>
                  <a:gd name="T50" fmla="*/ 156 w 280"/>
                  <a:gd name="T51" fmla="*/ 279 h 279"/>
                  <a:gd name="T52" fmla="*/ 157 w 280"/>
                  <a:gd name="T53" fmla="*/ 279 h 279"/>
                  <a:gd name="T54" fmla="*/ 202 w 280"/>
                  <a:gd name="T55" fmla="*/ 279 h 279"/>
                  <a:gd name="T56" fmla="*/ 280 w 280"/>
                  <a:gd name="T57" fmla="*/ 201 h 279"/>
                  <a:gd name="T58" fmla="*/ 280 w 280"/>
                  <a:gd name="T59" fmla="*/ 154 h 279"/>
                  <a:gd name="T60" fmla="*/ 159 w 280"/>
                  <a:gd name="T61" fmla="*/ 35 h 279"/>
                  <a:gd name="T62" fmla="*/ 152 w 280"/>
                  <a:gd name="T63" fmla="*/ 28 h 279"/>
                  <a:gd name="T64" fmla="*/ 149 w 280"/>
                  <a:gd name="T65" fmla="*/ 25 h 279"/>
                  <a:gd name="T66" fmla="*/ 141 w 280"/>
                  <a:gd name="T67" fmla="*/ 17 h 279"/>
                  <a:gd name="T68" fmla="*/ 139 w 280"/>
                  <a:gd name="T69" fmla="*/ 15 h 279"/>
                  <a:gd name="T70" fmla="*/ 129 w 280"/>
                  <a:gd name="T71" fmla="*/ 26 h 279"/>
                  <a:gd name="T72" fmla="*/ 101 w 280"/>
                  <a:gd name="T73" fmla="*/ 0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0" h="279">
                    <a:moveTo>
                      <a:pt x="101" y="0"/>
                    </a:moveTo>
                    <a:cubicBezTo>
                      <a:pt x="74" y="0"/>
                      <a:pt x="74" y="0"/>
                      <a:pt x="74" y="0"/>
                    </a:cubicBezTo>
                    <a:cubicBezTo>
                      <a:pt x="74" y="17"/>
                      <a:pt x="74" y="17"/>
                      <a:pt x="74" y="17"/>
                    </a:cubicBezTo>
                    <a:cubicBezTo>
                      <a:pt x="64" y="19"/>
                      <a:pt x="56" y="22"/>
                      <a:pt x="48" y="28"/>
                    </a:cubicBezTo>
                    <a:cubicBezTo>
                      <a:pt x="45" y="25"/>
                      <a:pt x="45" y="25"/>
                      <a:pt x="45" y="25"/>
                    </a:cubicBezTo>
                    <a:cubicBezTo>
                      <a:pt x="39" y="19"/>
                      <a:pt x="39" y="19"/>
                      <a:pt x="39" y="19"/>
                    </a:cubicBezTo>
                    <a:cubicBezTo>
                      <a:pt x="38" y="18"/>
                      <a:pt x="38" y="18"/>
                      <a:pt x="38" y="18"/>
                    </a:cubicBezTo>
                    <a:cubicBezTo>
                      <a:pt x="37" y="17"/>
                      <a:pt x="37" y="17"/>
                      <a:pt x="37" y="17"/>
                    </a:cubicBezTo>
                    <a:cubicBezTo>
                      <a:pt x="37" y="17"/>
                      <a:pt x="37" y="17"/>
                      <a:pt x="37" y="17"/>
                    </a:cubicBezTo>
                    <a:cubicBezTo>
                      <a:pt x="36" y="15"/>
                      <a:pt x="36" y="15"/>
                      <a:pt x="36" y="15"/>
                    </a:cubicBezTo>
                    <a:cubicBezTo>
                      <a:pt x="16" y="35"/>
                      <a:pt x="16" y="35"/>
                      <a:pt x="16" y="35"/>
                    </a:cubicBezTo>
                    <a:cubicBezTo>
                      <a:pt x="17" y="36"/>
                      <a:pt x="17" y="36"/>
                      <a:pt x="17" y="36"/>
                    </a:cubicBezTo>
                    <a:cubicBezTo>
                      <a:pt x="28" y="47"/>
                      <a:pt x="28" y="47"/>
                      <a:pt x="28" y="47"/>
                    </a:cubicBezTo>
                    <a:cubicBezTo>
                      <a:pt x="23" y="55"/>
                      <a:pt x="20" y="63"/>
                      <a:pt x="18" y="73"/>
                    </a:cubicBezTo>
                    <a:cubicBezTo>
                      <a:pt x="0" y="73"/>
                      <a:pt x="0" y="73"/>
                      <a:pt x="0" y="73"/>
                    </a:cubicBezTo>
                    <a:cubicBezTo>
                      <a:pt x="0" y="101"/>
                      <a:pt x="0" y="101"/>
                      <a:pt x="0" y="101"/>
                    </a:cubicBezTo>
                    <a:cubicBezTo>
                      <a:pt x="27" y="128"/>
                      <a:pt x="27" y="128"/>
                      <a:pt x="27" y="128"/>
                    </a:cubicBezTo>
                    <a:cubicBezTo>
                      <a:pt x="16" y="138"/>
                      <a:pt x="16" y="138"/>
                      <a:pt x="16" y="138"/>
                    </a:cubicBezTo>
                    <a:cubicBezTo>
                      <a:pt x="19" y="141"/>
                      <a:pt x="19" y="141"/>
                      <a:pt x="19" y="141"/>
                    </a:cubicBezTo>
                    <a:cubicBezTo>
                      <a:pt x="19" y="141"/>
                      <a:pt x="19" y="141"/>
                      <a:pt x="19" y="141"/>
                    </a:cubicBezTo>
                    <a:cubicBezTo>
                      <a:pt x="25" y="148"/>
                      <a:pt x="25" y="148"/>
                      <a:pt x="25" y="148"/>
                    </a:cubicBezTo>
                    <a:cubicBezTo>
                      <a:pt x="30" y="152"/>
                      <a:pt x="30" y="152"/>
                      <a:pt x="30" y="152"/>
                    </a:cubicBezTo>
                    <a:cubicBezTo>
                      <a:pt x="32" y="155"/>
                      <a:pt x="32" y="155"/>
                      <a:pt x="32" y="155"/>
                    </a:cubicBezTo>
                    <a:cubicBezTo>
                      <a:pt x="32" y="155"/>
                      <a:pt x="32" y="155"/>
                      <a:pt x="32" y="155"/>
                    </a:cubicBezTo>
                    <a:cubicBezTo>
                      <a:pt x="36" y="158"/>
                      <a:pt x="36" y="158"/>
                      <a:pt x="36" y="158"/>
                    </a:cubicBezTo>
                    <a:cubicBezTo>
                      <a:pt x="156" y="279"/>
                      <a:pt x="156" y="279"/>
                      <a:pt x="156" y="279"/>
                    </a:cubicBezTo>
                    <a:cubicBezTo>
                      <a:pt x="157" y="279"/>
                      <a:pt x="157" y="279"/>
                      <a:pt x="157" y="279"/>
                    </a:cubicBezTo>
                    <a:cubicBezTo>
                      <a:pt x="202" y="279"/>
                      <a:pt x="202" y="279"/>
                      <a:pt x="202" y="279"/>
                    </a:cubicBezTo>
                    <a:cubicBezTo>
                      <a:pt x="245" y="279"/>
                      <a:pt x="280" y="244"/>
                      <a:pt x="280" y="201"/>
                    </a:cubicBezTo>
                    <a:cubicBezTo>
                      <a:pt x="280" y="154"/>
                      <a:pt x="280" y="154"/>
                      <a:pt x="280" y="154"/>
                    </a:cubicBezTo>
                    <a:cubicBezTo>
                      <a:pt x="159" y="35"/>
                      <a:pt x="159" y="35"/>
                      <a:pt x="159" y="35"/>
                    </a:cubicBezTo>
                    <a:cubicBezTo>
                      <a:pt x="152" y="28"/>
                      <a:pt x="152" y="28"/>
                      <a:pt x="152" y="28"/>
                    </a:cubicBezTo>
                    <a:cubicBezTo>
                      <a:pt x="149" y="25"/>
                      <a:pt x="149" y="25"/>
                      <a:pt x="149" y="25"/>
                    </a:cubicBezTo>
                    <a:cubicBezTo>
                      <a:pt x="141" y="17"/>
                      <a:pt x="141" y="17"/>
                      <a:pt x="141" y="17"/>
                    </a:cubicBezTo>
                    <a:cubicBezTo>
                      <a:pt x="139" y="15"/>
                      <a:pt x="139" y="15"/>
                      <a:pt x="139" y="15"/>
                    </a:cubicBezTo>
                    <a:cubicBezTo>
                      <a:pt x="129" y="26"/>
                      <a:pt x="129" y="26"/>
                      <a:pt x="129" y="26"/>
                    </a:cubicBezTo>
                    <a:cubicBezTo>
                      <a:pt x="101" y="0"/>
                      <a:pt x="101" y="0"/>
                      <a:pt x="101" y="0"/>
                    </a:cubicBezTo>
                  </a:path>
                </a:pathLst>
              </a:custGeom>
              <a:solidFill>
                <a:srgbClr val="3214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299" name="Freeform 34"/>
              <p:cNvSpPr>
                <a:spLocks noEditPoints="1"/>
              </p:cNvSpPr>
              <p:nvPr/>
            </p:nvSpPr>
            <p:spPr bwMode="auto">
              <a:xfrm>
                <a:off x="5730876" y="4835525"/>
                <a:ext cx="657225" cy="652463"/>
              </a:xfrm>
              <a:custGeom>
                <a:avLst/>
                <a:gdLst>
                  <a:gd name="T0" fmla="*/ 175 w 175"/>
                  <a:gd name="T1" fmla="*/ 101 h 174"/>
                  <a:gd name="T2" fmla="*/ 175 w 175"/>
                  <a:gd name="T3" fmla="*/ 73 h 174"/>
                  <a:gd name="T4" fmla="*/ 157 w 175"/>
                  <a:gd name="T5" fmla="*/ 73 h 174"/>
                  <a:gd name="T6" fmla="*/ 147 w 175"/>
                  <a:gd name="T7" fmla="*/ 47 h 174"/>
                  <a:gd name="T8" fmla="*/ 159 w 175"/>
                  <a:gd name="T9" fmla="*/ 35 h 174"/>
                  <a:gd name="T10" fmla="*/ 139 w 175"/>
                  <a:gd name="T11" fmla="*/ 15 h 174"/>
                  <a:gd name="T12" fmla="*/ 127 w 175"/>
                  <a:gd name="T13" fmla="*/ 28 h 174"/>
                  <a:gd name="T14" fmla="*/ 101 w 175"/>
                  <a:gd name="T15" fmla="*/ 17 h 174"/>
                  <a:gd name="T16" fmla="*/ 101 w 175"/>
                  <a:gd name="T17" fmla="*/ 0 h 174"/>
                  <a:gd name="T18" fmla="*/ 74 w 175"/>
                  <a:gd name="T19" fmla="*/ 0 h 174"/>
                  <a:gd name="T20" fmla="*/ 74 w 175"/>
                  <a:gd name="T21" fmla="*/ 17 h 174"/>
                  <a:gd name="T22" fmla="*/ 48 w 175"/>
                  <a:gd name="T23" fmla="*/ 28 h 174"/>
                  <a:gd name="T24" fmla="*/ 36 w 175"/>
                  <a:gd name="T25" fmla="*/ 15 h 174"/>
                  <a:gd name="T26" fmla="*/ 16 w 175"/>
                  <a:gd name="T27" fmla="*/ 35 h 174"/>
                  <a:gd name="T28" fmla="*/ 28 w 175"/>
                  <a:gd name="T29" fmla="*/ 47 h 174"/>
                  <a:gd name="T30" fmla="*/ 18 w 175"/>
                  <a:gd name="T31" fmla="*/ 73 h 174"/>
                  <a:gd name="T32" fmla="*/ 0 w 175"/>
                  <a:gd name="T33" fmla="*/ 73 h 174"/>
                  <a:gd name="T34" fmla="*/ 0 w 175"/>
                  <a:gd name="T35" fmla="*/ 101 h 174"/>
                  <a:gd name="T36" fmla="*/ 18 w 175"/>
                  <a:gd name="T37" fmla="*/ 101 h 174"/>
                  <a:gd name="T38" fmla="*/ 28 w 175"/>
                  <a:gd name="T39" fmla="*/ 126 h 174"/>
                  <a:gd name="T40" fmla="*/ 16 w 175"/>
                  <a:gd name="T41" fmla="*/ 138 h 174"/>
                  <a:gd name="T42" fmla="*/ 36 w 175"/>
                  <a:gd name="T43" fmla="*/ 158 h 174"/>
                  <a:gd name="T44" fmla="*/ 48 w 175"/>
                  <a:gd name="T45" fmla="*/ 146 h 174"/>
                  <a:gd name="T46" fmla="*/ 74 w 175"/>
                  <a:gd name="T47" fmla="*/ 156 h 174"/>
                  <a:gd name="T48" fmla="*/ 74 w 175"/>
                  <a:gd name="T49" fmla="*/ 174 h 174"/>
                  <a:gd name="T50" fmla="*/ 101 w 175"/>
                  <a:gd name="T51" fmla="*/ 174 h 174"/>
                  <a:gd name="T52" fmla="*/ 101 w 175"/>
                  <a:gd name="T53" fmla="*/ 156 h 174"/>
                  <a:gd name="T54" fmla="*/ 127 w 175"/>
                  <a:gd name="T55" fmla="*/ 146 h 174"/>
                  <a:gd name="T56" fmla="*/ 139 w 175"/>
                  <a:gd name="T57" fmla="*/ 158 h 174"/>
                  <a:gd name="T58" fmla="*/ 159 w 175"/>
                  <a:gd name="T59" fmla="*/ 138 h 174"/>
                  <a:gd name="T60" fmla="*/ 147 w 175"/>
                  <a:gd name="T61" fmla="*/ 126 h 174"/>
                  <a:gd name="T62" fmla="*/ 157 w 175"/>
                  <a:gd name="T63" fmla="*/ 101 h 174"/>
                  <a:gd name="T64" fmla="*/ 175 w 175"/>
                  <a:gd name="T65" fmla="*/ 101 h 174"/>
                  <a:gd name="T66" fmla="*/ 88 w 175"/>
                  <a:gd name="T67" fmla="*/ 127 h 174"/>
                  <a:gd name="T68" fmla="*/ 48 w 175"/>
                  <a:gd name="T69" fmla="*/ 87 h 174"/>
                  <a:gd name="T70" fmla="*/ 88 w 175"/>
                  <a:gd name="T71" fmla="*/ 47 h 174"/>
                  <a:gd name="T72" fmla="*/ 127 w 175"/>
                  <a:gd name="T73" fmla="*/ 87 h 174"/>
                  <a:gd name="T74" fmla="*/ 88 w 175"/>
                  <a:gd name="T75"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5" h="174">
                    <a:moveTo>
                      <a:pt x="175" y="101"/>
                    </a:moveTo>
                    <a:cubicBezTo>
                      <a:pt x="175" y="73"/>
                      <a:pt x="175" y="73"/>
                      <a:pt x="175" y="73"/>
                    </a:cubicBezTo>
                    <a:cubicBezTo>
                      <a:pt x="157" y="73"/>
                      <a:pt x="157" y="73"/>
                      <a:pt x="157" y="73"/>
                    </a:cubicBezTo>
                    <a:cubicBezTo>
                      <a:pt x="155" y="63"/>
                      <a:pt x="152" y="55"/>
                      <a:pt x="147" y="47"/>
                    </a:cubicBezTo>
                    <a:cubicBezTo>
                      <a:pt x="159" y="35"/>
                      <a:pt x="159" y="35"/>
                      <a:pt x="159" y="35"/>
                    </a:cubicBezTo>
                    <a:cubicBezTo>
                      <a:pt x="139" y="15"/>
                      <a:pt x="139" y="15"/>
                      <a:pt x="139" y="15"/>
                    </a:cubicBezTo>
                    <a:cubicBezTo>
                      <a:pt x="127" y="28"/>
                      <a:pt x="127" y="28"/>
                      <a:pt x="127" y="28"/>
                    </a:cubicBezTo>
                    <a:cubicBezTo>
                      <a:pt x="119" y="22"/>
                      <a:pt x="111" y="19"/>
                      <a:pt x="101" y="17"/>
                    </a:cubicBezTo>
                    <a:cubicBezTo>
                      <a:pt x="101" y="0"/>
                      <a:pt x="101" y="0"/>
                      <a:pt x="101" y="0"/>
                    </a:cubicBezTo>
                    <a:cubicBezTo>
                      <a:pt x="74" y="0"/>
                      <a:pt x="74" y="0"/>
                      <a:pt x="74" y="0"/>
                    </a:cubicBezTo>
                    <a:cubicBezTo>
                      <a:pt x="74" y="17"/>
                      <a:pt x="74" y="17"/>
                      <a:pt x="74" y="17"/>
                    </a:cubicBezTo>
                    <a:cubicBezTo>
                      <a:pt x="64" y="19"/>
                      <a:pt x="56" y="22"/>
                      <a:pt x="48" y="28"/>
                    </a:cubicBezTo>
                    <a:cubicBezTo>
                      <a:pt x="36" y="15"/>
                      <a:pt x="36" y="15"/>
                      <a:pt x="36" y="15"/>
                    </a:cubicBezTo>
                    <a:cubicBezTo>
                      <a:pt x="16" y="35"/>
                      <a:pt x="16" y="35"/>
                      <a:pt x="16" y="35"/>
                    </a:cubicBezTo>
                    <a:cubicBezTo>
                      <a:pt x="28" y="47"/>
                      <a:pt x="28" y="47"/>
                      <a:pt x="28" y="47"/>
                    </a:cubicBezTo>
                    <a:cubicBezTo>
                      <a:pt x="23" y="55"/>
                      <a:pt x="20" y="63"/>
                      <a:pt x="18" y="73"/>
                    </a:cubicBezTo>
                    <a:cubicBezTo>
                      <a:pt x="0" y="73"/>
                      <a:pt x="0" y="73"/>
                      <a:pt x="0" y="73"/>
                    </a:cubicBezTo>
                    <a:cubicBezTo>
                      <a:pt x="0" y="101"/>
                      <a:pt x="0" y="101"/>
                      <a:pt x="0" y="101"/>
                    </a:cubicBezTo>
                    <a:cubicBezTo>
                      <a:pt x="18" y="101"/>
                      <a:pt x="18" y="101"/>
                      <a:pt x="18" y="101"/>
                    </a:cubicBezTo>
                    <a:cubicBezTo>
                      <a:pt x="20" y="110"/>
                      <a:pt x="23" y="119"/>
                      <a:pt x="28" y="126"/>
                    </a:cubicBezTo>
                    <a:cubicBezTo>
                      <a:pt x="16" y="138"/>
                      <a:pt x="16" y="138"/>
                      <a:pt x="16" y="138"/>
                    </a:cubicBezTo>
                    <a:cubicBezTo>
                      <a:pt x="36" y="158"/>
                      <a:pt x="36" y="158"/>
                      <a:pt x="36" y="158"/>
                    </a:cubicBezTo>
                    <a:cubicBezTo>
                      <a:pt x="48" y="146"/>
                      <a:pt x="48" y="146"/>
                      <a:pt x="48" y="146"/>
                    </a:cubicBezTo>
                    <a:cubicBezTo>
                      <a:pt x="56" y="151"/>
                      <a:pt x="64" y="155"/>
                      <a:pt x="74" y="156"/>
                    </a:cubicBezTo>
                    <a:cubicBezTo>
                      <a:pt x="74" y="174"/>
                      <a:pt x="74" y="174"/>
                      <a:pt x="74" y="174"/>
                    </a:cubicBezTo>
                    <a:cubicBezTo>
                      <a:pt x="101" y="174"/>
                      <a:pt x="101" y="174"/>
                      <a:pt x="101" y="174"/>
                    </a:cubicBezTo>
                    <a:cubicBezTo>
                      <a:pt x="101" y="156"/>
                      <a:pt x="101" y="156"/>
                      <a:pt x="101" y="156"/>
                    </a:cubicBezTo>
                    <a:cubicBezTo>
                      <a:pt x="111" y="155"/>
                      <a:pt x="119" y="151"/>
                      <a:pt x="127" y="146"/>
                    </a:cubicBezTo>
                    <a:cubicBezTo>
                      <a:pt x="139" y="158"/>
                      <a:pt x="139" y="158"/>
                      <a:pt x="139" y="158"/>
                    </a:cubicBezTo>
                    <a:cubicBezTo>
                      <a:pt x="159" y="138"/>
                      <a:pt x="159" y="138"/>
                      <a:pt x="159" y="138"/>
                    </a:cubicBezTo>
                    <a:cubicBezTo>
                      <a:pt x="147" y="126"/>
                      <a:pt x="147" y="126"/>
                      <a:pt x="147" y="126"/>
                    </a:cubicBezTo>
                    <a:cubicBezTo>
                      <a:pt x="152" y="119"/>
                      <a:pt x="155" y="110"/>
                      <a:pt x="157" y="101"/>
                    </a:cubicBezTo>
                    <a:lnTo>
                      <a:pt x="175" y="101"/>
                    </a:lnTo>
                    <a:close/>
                    <a:moveTo>
                      <a:pt x="88" y="127"/>
                    </a:moveTo>
                    <a:cubicBezTo>
                      <a:pt x="65" y="127"/>
                      <a:pt x="48" y="109"/>
                      <a:pt x="48" y="87"/>
                    </a:cubicBezTo>
                    <a:cubicBezTo>
                      <a:pt x="48" y="65"/>
                      <a:pt x="65" y="47"/>
                      <a:pt x="88" y="47"/>
                    </a:cubicBezTo>
                    <a:cubicBezTo>
                      <a:pt x="110" y="47"/>
                      <a:pt x="127" y="65"/>
                      <a:pt x="127" y="87"/>
                    </a:cubicBezTo>
                    <a:cubicBezTo>
                      <a:pt x="127" y="109"/>
                      <a:pt x="110" y="127"/>
                      <a:pt x="88" y="1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30" name="Group 329"/>
            <p:cNvGrpSpPr/>
            <p:nvPr/>
          </p:nvGrpSpPr>
          <p:grpSpPr>
            <a:xfrm>
              <a:off x="3499703" y="2425376"/>
              <a:ext cx="1069025" cy="1067861"/>
              <a:chOff x="7091363" y="2654300"/>
              <a:chExt cx="1457325" cy="1455738"/>
            </a:xfrm>
          </p:grpSpPr>
          <p:sp>
            <p:nvSpPr>
              <p:cNvPr id="300" name="Freeform 35"/>
              <p:cNvSpPr>
                <a:spLocks/>
              </p:cNvSpPr>
              <p:nvPr/>
            </p:nvSpPr>
            <p:spPr bwMode="auto">
              <a:xfrm>
                <a:off x="7091363" y="2654300"/>
                <a:ext cx="1457325" cy="1455738"/>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BAD8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1" name="Freeform 36"/>
              <p:cNvSpPr>
                <a:spLocks/>
              </p:cNvSpPr>
              <p:nvPr/>
            </p:nvSpPr>
            <p:spPr bwMode="auto">
              <a:xfrm>
                <a:off x="7361238" y="3097212"/>
                <a:ext cx="1187450" cy="1012825"/>
              </a:xfrm>
              <a:custGeom>
                <a:avLst/>
                <a:gdLst>
                  <a:gd name="T0" fmla="*/ 145 w 316"/>
                  <a:gd name="T1" fmla="*/ 0 h 270"/>
                  <a:gd name="T2" fmla="*/ 101 w 316"/>
                  <a:gd name="T3" fmla="*/ 24 h 270"/>
                  <a:gd name="T4" fmla="*/ 85 w 316"/>
                  <a:gd name="T5" fmla="*/ 21 h 270"/>
                  <a:gd name="T6" fmla="*/ 43 w 316"/>
                  <a:gd name="T7" fmla="*/ 54 h 270"/>
                  <a:gd name="T8" fmla="*/ 2 w 316"/>
                  <a:gd name="T9" fmla="*/ 90 h 270"/>
                  <a:gd name="T10" fmla="*/ 14 w 316"/>
                  <a:gd name="T11" fmla="*/ 126 h 270"/>
                  <a:gd name="T12" fmla="*/ 14 w 316"/>
                  <a:gd name="T13" fmla="*/ 126 h 270"/>
                  <a:gd name="T14" fmla="*/ 152 w 316"/>
                  <a:gd name="T15" fmla="*/ 270 h 270"/>
                  <a:gd name="T16" fmla="*/ 158 w 316"/>
                  <a:gd name="T17" fmla="*/ 270 h 270"/>
                  <a:gd name="T18" fmla="*/ 158 w 316"/>
                  <a:gd name="T19" fmla="*/ 270 h 270"/>
                  <a:gd name="T20" fmla="*/ 238 w 316"/>
                  <a:gd name="T21" fmla="*/ 270 h 270"/>
                  <a:gd name="T22" fmla="*/ 316 w 316"/>
                  <a:gd name="T23" fmla="*/ 192 h 270"/>
                  <a:gd name="T24" fmla="*/ 316 w 316"/>
                  <a:gd name="T25" fmla="*/ 144 h 270"/>
                  <a:gd name="T26" fmla="*/ 181 w 316"/>
                  <a:gd name="T27" fmla="*/ 14 h 270"/>
                  <a:gd name="T28" fmla="*/ 181 w 316"/>
                  <a:gd name="T29" fmla="*/ 14 h 270"/>
                  <a:gd name="T30" fmla="*/ 145 w 316"/>
                  <a:gd name="T31"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6" h="270">
                    <a:moveTo>
                      <a:pt x="145" y="0"/>
                    </a:moveTo>
                    <a:cubicBezTo>
                      <a:pt x="127" y="0"/>
                      <a:pt x="110" y="9"/>
                      <a:pt x="101" y="24"/>
                    </a:cubicBezTo>
                    <a:cubicBezTo>
                      <a:pt x="96" y="22"/>
                      <a:pt x="90" y="21"/>
                      <a:pt x="85" y="21"/>
                    </a:cubicBezTo>
                    <a:cubicBezTo>
                      <a:pt x="64" y="21"/>
                      <a:pt x="48" y="35"/>
                      <a:pt x="43" y="54"/>
                    </a:cubicBezTo>
                    <a:cubicBezTo>
                      <a:pt x="23" y="54"/>
                      <a:pt x="5" y="69"/>
                      <a:pt x="2" y="90"/>
                    </a:cubicBezTo>
                    <a:cubicBezTo>
                      <a:pt x="0" y="104"/>
                      <a:pt x="5" y="117"/>
                      <a:pt x="14" y="126"/>
                    </a:cubicBezTo>
                    <a:cubicBezTo>
                      <a:pt x="14" y="126"/>
                      <a:pt x="14" y="126"/>
                      <a:pt x="14" y="126"/>
                    </a:cubicBezTo>
                    <a:cubicBezTo>
                      <a:pt x="152" y="270"/>
                      <a:pt x="152" y="270"/>
                      <a:pt x="152" y="270"/>
                    </a:cubicBezTo>
                    <a:cubicBezTo>
                      <a:pt x="158" y="270"/>
                      <a:pt x="158" y="270"/>
                      <a:pt x="158" y="270"/>
                    </a:cubicBezTo>
                    <a:cubicBezTo>
                      <a:pt x="158" y="270"/>
                      <a:pt x="158" y="270"/>
                      <a:pt x="158" y="270"/>
                    </a:cubicBezTo>
                    <a:cubicBezTo>
                      <a:pt x="238" y="270"/>
                      <a:pt x="238" y="270"/>
                      <a:pt x="238" y="270"/>
                    </a:cubicBezTo>
                    <a:cubicBezTo>
                      <a:pt x="281" y="270"/>
                      <a:pt x="316" y="235"/>
                      <a:pt x="316" y="192"/>
                    </a:cubicBezTo>
                    <a:cubicBezTo>
                      <a:pt x="316" y="144"/>
                      <a:pt x="316" y="144"/>
                      <a:pt x="316" y="144"/>
                    </a:cubicBezTo>
                    <a:cubicBezTo>
                      <a:pt x="181" y="14"/>
                      <a:pt x="181" y="14"/>
                      <a:pt x="181" y="14"/>
                    </a:cubicBezTo>
                    <a:cubicBezTo>
                      <a:pt x="181" y="14"/>
                      <a:pt x="181" y="14"/>
                      <a:pt x="181" y="14"/>
                    </a:cubicBezTo>
                    <a:cubicBezTo>
                      <a:pt x="171" y="5"/>
                      <a:pt x="159" y="0"/>
                      <a:pt x="145" y="0"/>
                    </a:cubicBezTo>
                  </a:path>
                </a:pathLst>
              </a:custGeom>
              <a:solidFill>
                <a:srgbClr val="95AC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2" name="Freeform 37"/>
              <p:cNvSpPr>
                <a:spLocks/>
              </p:cNvSpPr>
              <p:nvPr/>
            </p:nvSpPr>
            <p:spPr bwMode="auto">
              <a:xfrm>
                <a:off x="7358063" y="3097212"/>
                <a:ext cx="915988" cy="517525"/>
              </a:xfrm>
              <a:custGeom>
                <a:avLst/>
                <a:gdLst>
                  <a:gd name="T0" fmla="*/ 202 w 244"/>
                  <a:gd name="T1" fmla="*/ 53 h 138"/>
                  <a:gd name="T2" fmla="*/ 199 w 244"/>
                  <a:gd name="T3" fmla="*/ 54 h 138"/>
                  <a:gd name="T4" fmla="*/ 199 w 244"/>
                  <a:gd name="T5" fmla="*/ 53 h 138"/>
                  <a:gd name="T6" fmla="*/ 146 w 244"/>
                  <a:gd name="T7" fmla="*/ 0 h 138"/>
                  <a:gd name="T8" fmla="*/ 102 w 244"/>
                  <a:gd name="T9" fmla="*/ 24 h 138"/>
                  <a:gd name="T10" fmla="*/ 86 w 244"/>
                  <a:gd name="T11" fmla="*/ 21 h 138"/>
                  <a:gd name="T12" fmla="*/ 44 w 244"/>
                  <a:gd name="T13" fmla="*/ 54 h 138"/>
                  <a:gd name="T14" fmla="*/ 3 w 244"/>
                  <a:gd name="T15" fmla="*/ 90 h 138"/>
                  <a:gd name="T16" fmla="*/ 39 w 244"/>
                  <a:gd name="T17" fmla="*/ 138 h 138"/>
                  <a:gd name="T18" fmla="*/ 41 w 244"/>
                  <a:gd name="T19" fmla="*/ 138 h 138"/>
                  <a:gd name="T20" fmla="*/ 41 w 244"/>
                  <a:gd name="T21" fmla="*/ 138 h 138"/>
                  <a:gd name="T22" fmla="*/ 202 w 244"/>
                  <a:gd name="T23" fmla="*/ 138 h 138"/>
                  <a:gd name="T24" fmla="*/ 202 w 244"/>
                  <a:gd name="T25" fmla="*/ 138 h 138"/>
                  <a:gd name="T26" fmla="*/ 244 w 244"/>
                  <a:gd name="T27" fmla="*/ 96 h 138"/>
                  <a:gd name="T28" fmla="*/ 202 w 244"/>
                  <a:gd name="T29" fmla="*/ 5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4" h="138">
                    <a:moveTo>
                      <a:pt x="202" y="53"/>
                    </a:moveTo>
                    <a:cubicBezTo>
                      <a:pt x="201" y="53"/>
                      <a:pt x="200" y="54"/>
                      <a:pt x="199" y="54"/>
                    </a:cubicBezTo>
                    <a:cubicBezTo>
                      <a:pt x="199" y="53"/>
                      <a:pt x="199" y="53"/>
                      <a:pt x="199" y="53"/>
                    </a:cubicBezTo>
                    <a:cubicBezTo>
                      <a:pt x="199" y="23"/>
                      <a:pt x="175" y="0"/>
                      <a:pt x="146" y="0"/>
                    </a:cubicBezTo>
                    <a:cubicBezTo>
                      <a:pt x="128" y="0"/>
                      <a:pt x="111" y="9"/>
                      <a:pt x="102" y="24"/>
                    </a:cubicBezTo>
                    <a:cubicBezTo>
                      <a:pt x="97" y="22"/>
                      <a:pt x="91" y="21"/>
                      <a:pt x="86" y="21"/>
                    </a:cubicBezTo>
                    <a:cubicBezTo>
                      <a:pt x="65" y="21"/>
                      <a:pt x="49" y="35"/>
                      <a:pt x="44" y="54"/>
                    </a:cubicBezTo>
                    <a:cubicBezTo>
                      <a:pt x="24" y="54"/>
                      <a:pt x="6" y="69"/>
                      <a:pt x="3" y="90"/>
                    </a:cubicBezTo>
                    <a:cubicBezTo>
                      <a:pt x="0" y="113"/>
                      <a:pt x="16" y="135"/>
                      <a:pt x="39" y="138"/>
                    </a:cubicBezTo>
                    <a:cubicBezTo>
                      <a:pt x="40" y="138"/>
                      <a:pt x="40" y="138"/>
                      <a:pt x="41" y="138"/>
                    </a:cubicBezTo>
                    <a:cubicBezTo>
                      <a:pt x="41" y="138"/>
                      <a:pt x="41" y="138"/>
                      <a:pt x="41" y="138"/>
                    </a:cubicBezTo>
                    <a:cubicBezTo>
                      <a:pt x="202" y="138"/>
                      <a:pt x="202" y="138"/>
                      <a:pt x="202" y="138"/>
                    </a:cubicBezTo>
                    <a:cubicBezTo>
                      <a:pt x="202" y="138"/>
                      <a:pt x="202" y="138"/>
                      <a:pt x="202" y="138"/>
                    </a:cubicBezTo>
                    <a:cubicBezTo>
                      <a:pt x="225" y="138"/>
                      <a:pt x="244" y="119"/>
                      <a:pt x="244" y="96"/>
                    </a:cubicBezTo>
                    <a:cubicBezTo>
                      <a:pt x="244" y="72"/>
                      <a:pt x="225" y="53"/>
                      <a:pt x="202" y="5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29" name="Group 328"/>
            <p:cNvGrpSpPr/>
            <p:nvPr/>
          </p:nvGrpSpPr>
          <p:grpSpPr>
            <a:xfrm>
              <a:off x="2253796" y="2424794"/>
              <a:ext cx="1067861" cy="1069026"/>
              <a:chOff x="8856663" y="881062"/>
              <a:chExt cx="1455738" cy="1457326"/>
            </a:xfrm>
          </p:grpSpPr>
          <p:sp>
            <p:nvSpPr>
              <p:cNvPr id="303" name="Freeform 38"/>
              <p:cNvSpPr>
                <a:spLocks/>
              </p:cNvSpPr>
              <p:nvPr/>
            </p:nvSpPr>
            <p:spPr bwMode="auto">
              <a:xfrm>
                <a:off x="8856663" y="881062"/>
                <a:ext cx="1455738"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0078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4" name="Freeform 39"/>
              <p:cNvSpPr>
                <a:spLocks/>
              </p:cNvSpPr>
              <p:nvPr/>
            </p:nvSpPr>
            <p:spPr bwMode="auto">
              <a:xfrm>
                <a:off x="9205913" y="1282700"/>
                <a:ext cx="1106488" cy="1055688"/>
              </a:xfrm>
              <a:custGeom>
                <a:avLst/>
                <a:gdLst>
                  <a:gd name="T0" fmla="*/ 197 w 295"/>
                  <a:gd name="T1" fmla="*/ 0 h 281"/>
                  <a:gd name="T2" fmla="*/ 29 w 295"/>
                  <a:gd name="T3" fmla="*/ 0 h 281"/>
                  <a:gd name="T4" fmla="*/ 21 w 295"/>
                  <a:gd name="T5" fmla="*/ 8 h 281"/>
                  <a:gd name="T6" fmla="*/ 21 w 295"/>
                  <a:gd name="T7" fmla="*/ 40 h 281"/>
                  <a:gd name="T8" fmla="*/ 26 w 295"/>
                  <a:gd name="T9" fmla="*/ 45 h 281"/>
                  <a:gd name="T10" fmla="*/ 21 w 295"/>
                  <a:gd name="T11" fmla="*/ 45 h 281"/>
                  <a:gd name="T12" fmla="*/ 6 w 295"/>
                  <a:gd name="T13" fmla="*/ 45 h 281"/>
                  <a:gd name="T14" fmla="*/ 0 w 295"/>
                  <a:gd name="T15" fmla="*/ 51 h 281"/>
                  <a:gd name="T16" fmla="*/ 0 w 295"/>
                  <a:gd name="T17" fmla="*/ 53 h 281"/>
                  <a:gd name="T18" fmla="*/ 2 w 295"/>
                  <a:gd name="T19" fmla="*/ 57 h 281"/>
                  <a:gd name="T20" fmla="*/ 2 w 295"/>
                  <a:gd name="T21" fmla="*/ 57 h 281"/>
                  <a:gd name="T22" fmla="*/ 21 w 295"/>
                  <a:gd name="T23" fmla="*/ 76 h 281"/>
                  <a:gd name="T24" fmla="*/ 21 w 295"/>
                  <a:gd name="T25" fmla="*/ 80 h 281"/>
                  <a:gd name="T26" fmla="*/ 25 w 295"/>
                  <a:gd name="T27" fmla="*/ 86 h 281"/>
                  <a:gd name="T28" fmla="*/ 21 w 295"/>
                  <a:gd name="T29" fmla="*/ 86 h 281"/>
                  <a:gd name="T30" fmla="*/ 6 w 295"/>
                  <a:gd name="T31" fmla="*/ 86 h 281"/>
                  <a:gd name="T32" fmla="*/ 0 w 295"/>
                  <a:gd name="T33" fmla="*/ 91 h 281"/>
                  <a:gd name="T34" fmla="*/ 0 w 295"/>
                  <a:gd name="T35" fmla="*/ 93 h 281"/>
                  <a:gd name="T36" fmla="*/ 3 w 295"/>
                  <a:gd name="T37" fmla="*/ 98 h 281"/>
                  <a:gd name="T38" fmla="*/ 3 w 295"/>
                  <a:gd name="T39" fmla="*/ 98 h 281"/>
                  <a:gd name="T40" fmla="*/ 3 w 295"/>
                  <a:gd name="T41" fmla="*/ 98 h 281"/>
                  <a:gd name="T42" fmla="*/ 21 w 295"/>
                  <a:gd name="T43" fmla="*/ 116 h 281"/>
                  <a:gd name="T44" fmla="*/ 21 w 295"/>
                  <a:gd name="T45" fmla="*/ 120 h 281"/>
                  <a:gd name="T46" fmla="*/ 26 w 295"/>
                  <a:gd name="T47" fmla="*/ 126 h 281"/>
                  <a:gd name="T48" fmla="*/ 21 w 295"/>
                  <a:gd name="T49" fmla="*/ 126 h 281"/>
                  <a:gd name="T50" fmla="*/ 6 w 295"/>
                  <a:gd name="T51" fmla="*/ 126 h 281"/>
                  <a:gd name="T52" fmla="*/ 0 w 295"/>
                  <a:gd name="T53" fmla="*/ 131 h 281"/>
                  <a:gd name="T54" fmla="*/ 0 w 295"/>
                  <a:gd name="T55" fmla="*/ 134 h 281"/>
                  <a:gd name="T56" fmla="*/ 2 w 295"/>
                  <a:gd name="T57" fmla="*/ 137 h 281"/>
                  <a:gd name="T58" fmla="*/ 21 w 295"/>
                  <a:gd name="T59" fmla="*/ 158 h 281"/>
                  <a:gd name="T60" fmla="*/ 21 w 295"/>
                  <a:gd name="T61" fmla="*/ 172 h 281"/>
                  <a:gd name="T62" fmla="*/ 24 w 295"/>
                  <a:gd name="T63" fmla="*/ 178 h 281"/>
                  <a:gd name="T64" fmla="*/ 25 w 295"/>
                  <a:gd name="T65" fmla="*/ 180 h 281"/>
                  <a:gd name="T66" fmla="*/ 26 w 295"/>
                  <a:gd name="T67" fmla="*/ 181 h 281"/>
                  <a:gd name="T68" fmla="*/ 27 w 295"/>
                  <a:gd name="T69" fmla="*/ 182 h 281"/>
                  <a:gd name="T70" fmla="*/ 28 w 295"/>
                  <a:gd name="T71" fmla="*/ 183 h 281"/>
                  <a:gd name="T72" fmla="*/ 123 w 295"/>
                  <a:gd name="T73" fmla="*/ 281 h 281"/>
                  <a:gd name="T74" fmla="*/ 127 w 295"/>
                  <a:gd name="T75" fmla="*/ 281 h 281"/>
                  <a:gd name="T76" fmla="*/ 217 w 295"/>
                  <a:gd name="T77" fmla="*/ 281 h 281"/>
                  <a:gd name="T78" fmla="*/ 295 w 295"/>
                  <a:gd name="T79" fmla="*/ 203 h 281"/>
                  <a:gd name="T80" fmla="*/ 295 w 295"/>
                  <a:gd name="T81" fmla="*/ 90 h 281"/>
                  <a:gd name="T82" fmla="*/ 208 w 295"/>
                  <a:gd name="T83" fmla="*/ 8 h 281"/>
                  <a:gd name="T84" fmla="*/ 207 w 295"/>
                  <a:gd name="T85" fmla="*/ 7 h 281"/>
                  <a:gd name="T86" fmla="*/ 206 w 295"/>
                  <a:gd name="T87" fmla="*/ 6 h 281"/>
                  <a:gd name="T88" fmla="*/ 205 w 295"/>
                  <a:gd name="T89" fmla="*/ 5 h 281"/>
                  <a:gd name="T90" fmla="*/ 204 w 295"/>
                  <a:gd name="T91" fmla="*/ 4 h 281"/>
                  <a:gd name="T92" fmla="*/ 203 w 295"/>
                  <a:gd name="T93" fmla="*/ 3 h 281"/>
                  <a:gd name="T94" fmla="*/ 197 w 295"/>
                  <a:gd name="T95"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95" h="281">
                    <a:moveTo>
                      <a:pt x="197" y="0"/>
                    </a:moveTo>
                    <a:cubicBezTo>
                      <a:pt x="29" y="0"/>
                      <a:pt x="29" y="0"/>
                      <a:pt x="29" y="0"/>
                    </a:cubicBezTo>
                    <a:cubicBezTo>
                      <a:pt x="24" y="0"/>
                      <a:pt x="21" y="4"/>
                      <a:pt x="21" y="8"/>
                    </a:cubicBezTo>
                    <a:cubicBezTo>
                      <a:pt x="21" y="40"/>
                      <a:pt x="21" y="40"/>
                      <a:pt x="21" y="40"/>
                    </a:cubicBezTo>
                    <a:cubicBezTo>
                      <a:pt x="26" y="45"/>
                      <a:pt x="26" y="45"/>
                      <a:pt x="26" y="45"/>
                    </a:cubicBezTo>
                    <a:cubicBezTo>
                      <a:pt x="21" y="45"/>
                      <a:pt x="21" y="45"/>
                      <a:pt x="21" y="45"/>
                    </a:cubicBezTo>
                    <a:cubicBezTo>
                      <a:pt x="6" y="45"/>
                      <a:pt x="6" y="45"/>
                      <a:pt x="6" y="45"/>
                    </a:cubicBezTo>
                    <a:cubicBezTo>
                      <a:pt x="3" y="45"/>
                      <a:pt x="0" y="48"/>
                      <a:pt x="0" y="51"/>
                    </a:cubicBezTo>
                    <a:cubicBezTo>
                      <a:pt x="0" y="53"/>
                      <a:pt x="0" y="53"/>
                      <a:pt x="0" y="53"/>
                    </a:cubicBezTo>
                    <a:cubicBezTo>
                      <a:pt x="0" y="55"/>
                      <a:pt x="1" y="56"/>
                      <a:pt x="2" y="57"/>
                    </a:cubicBezTo>
                    <a:cubicBezTo>
                      <a:pt x="2" y="57"/>
                      <a:pt x="2" y="57"/>
                      <a:pt x="2" y="57"/>
                    </a:cubicBezTo>
                    <a:cubicBezTo>
                      <a:pt x="21" y="76"/>
                      <a:pt x="21" y="76"/>
                      <a:pt x="21" y="76"/>
                    </a:cubicBezTo>
                    <a:cubicBezTo>
                      <a:pt x="21" y="80"/>
                      <a:pt x="21" y="80"/>
                      <a:pt x="21" y="80"/>
                    </a:cubicBezTo>
                    <a:cubicBezTo>
                      <a:pt x="25" y="86"/>
                      <a:pt x="25" y="86"/>
                      <a:pt x="25" y="86"/>
                    </a:cubicBezTo>
                    <a:cubicBezTo>
                      <a:pt x="21" y="86"/>
                      <a:pt x="21" y="86"/>
                      <a:pt x="21" y="86"/>
                    </a:cubicBezTo>
                    <a:cubicBezTo>
                      <a:pt x="6" y="86"/>
                      <a:pt x="6" y="86"/>
                      <a:pt x="6" y="86"/>
                    </a:cubicBezTo>
                    <a:cubicBezTo>
                      <a:pt x="3" y="86"/>
                      <a:pt x="0" y="88"/>
                      <a:pt x="0" y="91"/>
                    </a:cubicBezTo>
                    <a:cubicBezTo>
                      <a:pt x="0" y="93"/>
                      <a:pt x="0" y="93"/>
                      <a:pt x="0" y="93"/>
                    </a:cubicBezTo>
                    <a:cubicBezTo>
                      <a:pt x="0" y="95"/>
                      <a:pt x="1" y="97"/>
                      <a:pt x="3" y="98"/>
                    </a:cubicBezTo>
                    <a:cubicBezTo>
                      <a:pt x="3" y="98"/>
                      <a:pt x="3" y="98"/>
                      <a:pt x="3" y="98"/>
                    </a:cubicBezTo>
                    <a:cubicBezTo>
                      <a:pt x="3" y="98"/>
                      <a:pt x="3" y="98"/>
                      <a:pt x="3" y="98"/>
                    </a:cubicBezTo>
                    <a:cubicBezTo>
                      <a:pt x="21" y="116"/>
                      <a:pt x="21" y="116"/>
                      <a:pt x="21" y="116"/>
                    </a:cubicBezTo>
                    <a:cubicBezTo>
                      <a:pt x="21" y="120"/>
                      <a:pt x="21" y="120"/>
                      <a:pt x="21" y="120"/>
                    </a:cubicBezTo>
                    <a:cubicBezTo>
                      <a:pt x="26" y="126"/>
                      <a:pt x="26" y="126"/>
                      <a:pt x="26" y="126"/>
                    </a:cubicBezTo>
                    <a:cubicBezTo>
                      <a:pt x="21" y="126"/>
                      <a:pt x="21" y="126"/>
                      <a:pt x="21" y="126"/>
                    </a:cubicBezTo>
                    <a:cubicBezTo>
                      <a:pt x="6" y="126"/>
                      <a:pt x="6" y="126"/>
                      <a:pt x="6" y="126"/>
                    </a:cubicBezTo>
                    <a:cubicBezTo>
                      <a:pt x="3" y="126"/>
                      <a:pt x="0" y="128"/>
                      <a:pt x="0" y="131"/>
                    </a:cubicBezTo>
                    <a:cubicBezTo>
                      <a:pt x="0" y="134"/>
                      <a:pt x="0" y="134"/>
                      <a:pt x="0" y="134"/>
                    </a:cubicBezTo>
                    <a:cubicBezTo>
                      <a:pt x="0" y="135"/>
                      <a:pt x="1" y="136"/>
                      <a:pt x="2" y="137"/>
                    </a:cubicBezTo>
                    <a:cubicBezTo>
                      <a:pt x="21" y="158"/>
                      <a:pt x="21" y="158"/>
                      <a:pt x="21" y="158"/>
                    </a:cubicBezTo>
                    <a:cubicBezTo>
                      <a:pt x="21" y="172"/>
                      <a:pt x="21" y="172"/>
                      <a:pt x="21" y="172"/>
                    </a:cubicBezTo>
                    <a:cubicBezTo>
                      <a:pt x="21" y="175"/>
                      <a:pt x="22" y="177"/>
                      <a:pt x="24" y="178"/>
                    </a:cubicBezTo>
                    <a:cubicBezTo>
                      <a:pt x="24" y="179"/>
                      <a:pt x="24" y="179"/>
                      <a:pt x="25" y="180"/>
                    </a:cubicBezTo>
                    <a:cubicBezTo>
                      <a:pt x="25" y="180"/>
                      <a:pt x="26" y="180"/>
                      <a:pt x="26" y="181"/>
                    </a:cubicBezTo>
                    <a:cubicBezTo>
                      <a:pt x="26" y="181"/>
                      <a:pt x="27" y="181"/>
                      <a:pt x="27" y="182"/>
                    </a:cubicBezTo>
                    <a:cubicBezTo>
                      <a:pt x="28" y="183"/>
                      <a:pt x="28" y="183"/>
                      <a:pt x="28" y="183"/>
                    </a:cubicBezTo>
                    <a:cubicBezTo>
                      <a:pt x="123" y="281"/>
                      <a:pt x="123" y="281"/>
                      <a:pt x="123" y="281"/>
                    </a:cubicBezTo>
                    <a:cubicBezTo>
                      <a:pt x="127" y="281"/>
                      <a:pt x="127" y="281"/>
                      <a:pt x="127" y="281"/>
                    </a:cubicBezTo>
                    <a:cubicBezTo>
                      <a:pt x="217" y="281"/>
                      <a:pt x="217" y="281"/>
                      <a:pt x="217" y="281"/>
                    </a:cubicBezTo>
                    <a:cubicBezTo>
                      <a:pt x="260" y="281"/>
                      <a:pt x="295" y="246"/>
                      <a:pt x="295" y="203"/>
                    </a:cubicBezTo>
                    <a:cubicBezTo>
                      <a:pt x="295" y="90"/>
                      <a:pt x="295" y="90"/>
                      <a:pt x="295" y="90"/>
                    </a:cubicBezTo>
                    <a:cubicBezTo>
                      <a:pt x="208" y="8"/>
                      <a:pt x="208" y="8"/>
                      <a:pt x="208" y="8"/>
                    </a:cubicBezTo>
                    <a:cubicBezTo>
                      <a:pt x="207" y="7"/>
                      <a:pt x="207" y="7"/>
                      <a:pt x="207" y="7"/>
                    </a:cubicBezTo>
                    <a:cubicBezTo>
                      <a:pt x="207" y="7"/>
                      <a:pt x="207" y="7"/>
                      <a:pt x="206" y="6"/>
                    </a:cubicBezTo>
                    <a:cubicBezTo>
                      <a:pt x="206" y="6"/>
                      <a:pt x="206" y="6"/>
                      <a:pt x="205" y="5"/>
                    </a:cubicBezTo>
                    <a:cubicBezTo>
                      <a:pt x="205" y="5"/>
                      <a:pt x="204" y="4"/>
                      <a:pt x="204" y="4"/>
                    </a:cubicBezTo>
                    <a:cubicBezTo>
                      <a:pt x="204" y="4"/>
                      <a:pt x="203" y="3"/>
                      <a:pt x="203" y="3"/>
                    </a:cubicBezTo>
                    <a:cubicBezTo>
                      <a:pt x="201" y="1"/>
                      <a:pt x="199" y="0"/>
                      <a:pt x="197" y="0"/>
                    </a:cubicBezTo>
                  </a:path>
                </a:pathLst>
              </a:cu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5" name="Freeform 40"/>
              <p:cNvSpPr>
                <a:spLocks noEditPoints="1"/>
              </p:cNvSpPr>
              <p:nvPr/>
            </p:nvSpPr>
            <p:spPr bwMode="auto">
              <a:xfrm>
                <a:off x="9283701" y="1282700"/>
                <a:ext cx="692150" cy="676275"/>
              </a:xfrm>
              <a:custGeom>
                <a:avLst/>
                <a:gdLst>
                  <a:gd name="T0" fmla="*/ 176 w 184"/>
                  <a:gd name="T1" fmla="*/ 0 h 180"/>
                  <a:gd name="T2" fmla="*/ 8 w 184"/>
                  <a:gd name="T3" fmla="*/ 0 h 180"/>
                  <a:gd name="T4" fmla="*/ 0 w 184"/>
                  <a:gd name="T5" fmla="*/ 8 h 180"/>
                  <a:gd name="T6" fmla="*/ 0 w 184"/>
                  <a:gd name="T7" fmla="*/ 40 h 180"/>
                  <a:gd name="T8" fmla="*/ 13 w 184"/>
                  <a:gd name="T9" fmla="*/ 40 h 180"/>
                  <a:gd name="T10" fmla="*/ 24 w 184"/>
                  <a:gd name="T11" fmla="*/ 51 h 180"/>
                  <a:gd name="T12" fmla="*/ 24 w 184"/>
                  <a:gd name="T13" fmla="*/ 53 h 180"/>
                  <a:gd name="T14" fmla="*/ 13 w 184"/>
                  <a:gd name="T15" fmla="*/ 64 h 180"/>
                  <a:gd name="T16" fmla="*/ 0 w 184"/>
                  <a:gd name="T17" fmla="*/ 64 h 180"/>
                  <a:gd name="T18" fmla="*/ 0 w 184"/>
                  <a:gd name="T19" fmla="*/ 80 h 180"/>
                  <a:gd name="T20" fmla="*/ 13 w 184"/>
                  <a:gd name="T21" fmla="*/ 80 h 180"/>
                  <a:gd name="T22" fmla="*/ 24 w 184"/>
                  <a:gd name="T23" fmla="*/ 91 h 180"/>
                  <a:gd name="T24" fmla="*/ 24 w 184"/>
                  <a:gd name="T25" fmla="*/ 93 h 180"/>
                  <a:gd name="T26" fmla="*/ 13 w 184"/>
                  <a:gd name="T27" fmla="*/ 104 h 180"/>
                  <a:gd name="T28" fmla="*/ 0 w 184"/>
                  <a:gd name="T29" fmla="*/ 104 h 180"/>
                  <a:gd name="T30" fmla="*/ 0 w 184"/>
                  <a:gd name="T31" fmla="*/ 120 h 180"/>
                  <a:gd name="T32" fmla="*/ 13 w 184"/>
                  <a:gd name="T33" fmla="*/ 120 h 180"/>
                  <a:gd name="T34" fmla="*/ 24 w 184"/>
                  <a:gd name="T35" fmla="*/ 131 h 180"/>
                  <a:gd name="T36" fmla="*/ 24 w 184"/>
                  <a:gd name="T37" fmla="*/ 134 h 180"/>
                  <a:gd name="T38" fmla="*/ 13 w 184"/>
                  <a:gd name="T39" fmla="*/ 145 h 180"/>
                  <a:gd name="T40" fmla="*/ 0 w 184"/>
                  <a:gd name="T41" fmla="*/ 145 h 180"/>
                  <a:gd name="T42" fmla="*/ 0 w 184"/>
                  <a:gd name="T43" fmla="*/ 172 h 180"/>
                  <a:gd name="T44" fmla="*/ 8 w 184"/>
                  <a:gd name="T45" fmla="*/ 180 h 180"/>
                  <a:gd name="T46" fmla="*/ 176 w 184"/>
                  <a:gd name="T47" fmla="*/ 180 h 180"/>
                  <a:gd name="T48" fmla="*/ 184 w 184"/>
                  <a:gd name="T49" fmla="*/ 172 h 180"/>
                  <a:gd name="T50" fmla="*/ 184 w 184"/>
                  <a:gd name="T51" fmla="*/ 8 h 180"/>
                  <a:gd name="T52" fmla="*/ 176 w 184"/>
                  <a:gd name="T53" fmla="*/ 0 h 180"/>
                  <a:gd name="T54" fmla="*/ 97 w 184"/>
                  <a:gd name="T55" fmla="*/ 19 h 180"/>
                  <a:gd name="T56" fmla="*/ 121 w 184"/>
                  <a:gd name="T57" fmla="*/ 43 h 180"/>
                  <a:gd name="T58" fmla="*/ 97 w 184"/>
                  <a:gd name="T59" fmla="*/ 67 h 180"/>
                  <a:gd name="T60" fmla="*/ 73 w 184"/>
                  <a:gd name="T61" fmla="*/ 43 h 180"/>
                  <a:gd name="T62" fmla="*/ 97 w 184"/>
                  <a:gd name="T63" fmla="*/ 19 h 180"/>
                  <a:gd name="T64" fmla="*/ 143 w 184"/>
                  <a:gd name="T65" fmla="*/ 137 h 180"/>
                  <a:gd name="T66" fmla="*/ 97 w 184"/>
                  <a:gd name="T67" fmla="*/ 161 h 180"/>
                  <a:gd name="T68" fmla="*/ 51 w 184"/>
                  <a:gd name="T69" fmla="*/ 137 h 180"/>
                  <a:gd name="T70" fmla="*/ 51 w 184"/>
                  <a:gd name="T71" fmla="*/ 134 h 180"/>
                  <a:gd name="T72" fmla="*/ 97 w 184"/>
                  <a:gd name="T73" fmla="*/ 70 h 180"/>
                  <a:gd name="T74" fmla="*/ 143 w 184"/>
                  <a:gd name="T75" fmla="*/ 137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4" h="180">
                    <a:moveTo>
                      <a:pt x="176" y="0"/>
                    </a:moveTo>
                    <a:cubicBezTo>
                      <a:pt x="8" y="0"/>
                      <a:pt x="8" y="0"/>
                      <a:pt x="8" y="0"/>
                    </a:cubicBezTo>
                    <a:cubicBezTo>
                      <a:pt x="3" y="0"/>
                      <a:pt x="0" y="4"/>
                      <a:pt x="0" y="8"/>
                    </a:cubicBezTo>
                    <a:cubicBezTo>
                      <a:pt x="0" y="40"/>
                      <a:pt x="0" y="40"/>
                      <a:pt x="0" y="40"/>
                    </a:cubicBezTo>
                    <a:cubicBezTo>
                      <a:pt x="13" y="40"/>
                      <a:pt x="13" y="40"/>
                      <a:pt x="13" y="40"/>
                    </a:cubicBezTo>
                    <a:cubicBezTo>
                      <a:pt x="19" y="40"/>
                      <a:pt x="24" y="45"/>
                      <a:pt x="24" y="51"/>
                    </a:cubicBezTo>
                    <a:cubicBezTo>
                      <a:pt x="24" y="53"/>
                      <a:pt x="24" y="53"/>
                      <a:pt x="24" y="53"/>
                    </a:cubicBezTo>
                    <a:cubicBezTo>
                      <a:pt x="24" y="59"/>
                      <a:pt x="19" y="64"/>
                      <a:pt x="13" y="64"/>
                    </a:cubicBezTo>
                    <a:cubicBezTo>
                      <a:pt x="0" y="64"/>
                      <a:pt x="0" y="64"/>
                      <a:pt x="0" y="64"/>
                    </a:cubicBezTo>
                    <a:cubicBezTo>
                      <a:pt x="0" y="80"/>
                      <a:pt x="0" y="80"/>
                      <a:pt x="0" y="80"/>
                    </a:cubicBezTo>
                    <a:cubicBezTo>
                      <a:pt x="13" y="80"/>
                      <a:pt x="13" y="80"/>
                      <a:pt x="13" y="80"/>
                    </a:cubicBezTo>
                    <a:cubicBezTo>
                      <a:pt x="19" y="80"/>
                      <a:pt x="24" y="85"/>
                      <a:pt x="24" y="91"/>
                    </a:cubicBezTo>
                    <a:cubicBezTo>
                      <a:pt x="24" y="93"/>
                      <a:pt x="24" y="93"/>
                      <a:pt x="24" y="93"/>
                    </a:cubicBezTo>
                    <a:cubicBezTo>
                      <a:pt x="24" y="99"/>
                      <a:pt x="19" y="104"/>
                      <a:pt x="13" y="104"/>
                    </a:cubicBezTo>
                    <a:cubicBezTo>
                      <a:pt x="0" y="104"/>
                      <a:pt x="0" y="104"/>
                      <a:pt x="0" y="104"/>
                    </a:cubicBezTo>
                    <a:cubicBezTo>
                      <a:pt x="0" y="120"/>
                      <a:pt x="0" y="120"/>
                      <a:pt x="0" y="120"/>
                    </a:cubicBezTo>
                    <a:cubicBezTo>
                      <a:pt x="13" y="120"/>
                      <a:pt x="13" y="120"/>
                      <a:pt x="13" y="120"/>
                    </a:cubicBezTo>
                    <a:cubicBezTo>
                      <a:pt x="19" y="120"/>
                      <a:pt x="24" y="125"/>
                      <a:pt x="24" y="131"/>
                    </a:cubicBezTo>
                    <a:cubicBezTo>
                      <a:pt x="24" y="134"/>
                      <a:pt x="24" y="134"/>
                      <a:pt x="24" y="134"/>
                    </a:cubicBezTo>
                    <a:cubicBezTo>
                      <a:pt x="24" y="140"/>
                      <a:pt x="19" y="145"/>
                      <a:pt x="13" y="145"/>
                    </a:cubicBezTo>
                    <a:cubicBezTo>
                      <a:pt x="0" y="145"/>
                      <a:pt x="0" y="145"/>
                      <a:pt x="0" y="145"/>
                    </a:cubicBezTo>
                    <a:cubicBezTo>
                      <a:pt x="0" y="172"/>
                      <a:pt x="0" y="172"/>
                      <a:pt x="0" y="172"/>
                    </a:cubicBezTo>
                    <a:cubicBezTo>
                      <a:pt x="0" y="177"/>
                      <a:pt x="3" y="180"/>
                      <a:pt x="8" y="180"/>
                    </a:cubicBezTo>
                    <a:cubicBezTo>
                      <a:pt x="176" y="180"/>
                      <a:pt x="176" y="180"/>
                      <a:pt x="176" y="180"/>
                    </a:cubicBezTo>
                    <a:cubicBezTo>
                      <a:pt x="180" y="180"/>
                      <a:pt x="184" y="177"/>
                      <a:pt x="184" y="172"/>
                    </a:cubicBezTo>
                    <a:cubicBezTo>
                      <a:pt x="184" y="8"/>
                      <a:pt x="184" y="8"/>
                      <a:pt x="184" y="8"/>
                    </a:cubicBezTo>
                    <a:cubicBezTo>
                      <a:pt x="184" y="4"/>
                      <a:pt x="180" y="0"/>
                      <a:pt x="176" y="0"/>
                    </a:cubicBezTo>
                    <a:close/>
                    <a:moveTo>
                      <a:pt x="97" y="19"/>
                    </a:moveTo>
                    <a:cubicBezTo>
                      <a:pt x="110" y="19"/>
                      <a:pt x="121" y="30"/>
                      <a:pt x="121" y="43"/>
                    </a:cubicBezTo>
                    <a:cubicBezTo>
                      <a:pt x="121" y="56"/>
                      <a:pt x="110" y="67"/>
                      <a:pt x="97" y="67"/>
                    </a:cubicBezTo>
                    <a:cubicBezTo>
                      <a:pt x="84" y="67"/>
                      <a:pt x="73" y="56"/>
                      <a:pt x="73" y="43"/>
                    </a:cubicBezTo>
                    <a:cubicBezTo>
                      <a:pt x="73" y="30"/>
                      <a:pt x="84" y="19"/>
                      <a:pt x="97" y="19"/>
                    </a:cubicBezTo>
                    <a:close/>
                    <a:moveTo>
                      <a:pt x="143" y="137"/>
                    </a:moveTo>
                    <a:cubicBezTo>
                      <a:pt x="143" y="150"/>
                      <a:pt x="123" y="161"/>
                      <a:pt x="97" y="161"/>
                    </a:cubicBezTo>
                    <a:cubicBezTo>
                      <a:pt x="72" y="161"/>
                      <a:pt x="51" y="150"/>
                      <a:pt x="51" y="137"/>
                    </a:cubicBezTo>
                    <a:cubicBezTo>
                      <a:pt x="51" y="136"/>
                      <a:pt x="51" y="135"/>
                      <a:pt x="51" y="134"/>
                    </a:cubicBezTo>
                    <a:cubicBezTo>
                      <a:pt x="52" y="98"/>
                      <a:pt x="72" y="70"/>
                      <a:pt x="97" y="70"/>
                    </a:cubicBezTo>
                    <a:cubicBezTo>
                      <a:pt x="123" y="70"/>
                      <a:pt x="143" y="100"/>
                      <a:pt x="143" y="13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6" name="Freeform 41"/>
              <p:cNvSpPr>
                <a:spLocks/>
              </p:cNvSpPr>
              <p:nvPr/>
            </p:nvSpPr>
            <p:spPr bwMode="auto">
              <a:xfrm>
                <a:off x="9205913" y="1452562"/>
                <a:ext cx="149225" cy="52388"/>
              </a:xfrm>
              <a:custGeom>
                <a:avLst/>
                <a:gdLst>
                  <a:gd name="T0" fmla="*/ 6 w 40"/>
                  <a:gd name="T1" fmla="*/ 14 h 14"/>
                  <a:gd name="T2" fmla="*/ 21 w 40"/>
                  <a:gd name="T3" fmla="*/ 14 h 14"/>
                  <a:gd name="T4" fmla="*/ 34 w 40"/>
                  <a:gd name="T5" fmla="*/ 14 h 14"/>
                  <a:gd name="T6" fmla="*/ 40 w 40"/>
                  <a:gd name="T7" fmla="*/ 8 h 14"/>
                  <a:gd name="T8" fmla="*/ 40 w 40"/>
                  <a:gd name="T9" fmla="*/ 6 h 14"/>
                  <a:gd name="T10" fmla="*/ 34 w 40"/>
                  <a:gd name="T11" fmla="*/ 0 h 14"/>
                  <a:gd name="T12" fmla="*/ 21 w 40"/>
                  <a:gd name="T13" fmla="*/ 0 h 14"/>
                  <a:gd name="T14" fmla="*/ 6 w 40"/>
                  <a:gd name="T15" fmla="*/ 0 h 14"/>
                  <a:gd name="T16" fmla="*/ 0 w 40"/>
                  <a:gd name="T17" fmla="*/ 6 h 14"/>
                  <a:gd name="T18" fmla="*/ 0 w 40"/>
                  <a:gd name="T19" fmla="*/ 8 h 14"/>
                  <a:gd name="T20" fmla="*/ 6 w 40"/>
                  <a:gd name="T2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14">
                    <a:moveTo>
                      <a:pt x="6" y="14"/>
                    </a:moveTo>
                    <a:cubicBezTo>
                      <a:pt x="21" y="14"/>
                      <a:pt x="21" y="14"/>
                      <a:pt x="21" y="14"/>
                    </a:cubicBezTo>
                    <a:cubicBezTo>
                      <a:pt x="34" y="14"/>
                      <a:pt x="34" y="14"/>
                      <a:pt x="34" y="14"/>
                    </a:cubicBezTo>
                    <a:cubicBezTo>
                      <a:pt x="37" y="14"/>
                      <a:pt x="40" y="11"/>
                      <a:pt x="40" y="8"/>
                    </a:cubicBezTo>
                    <a:cubicBezTo>
                      <a:pt x="40" y="6"/>
                      <a:pt x="40" y="6"/>
                      <a:pt x="40" y="6"/>
                    </a:cubicBezTo>
                    <a:cubicBezTo>
                      <a:pt x="40" y="3"/>
                      <a:pt x="37" y="0"/>
                      <a:pt x="34" y="0"/>
                    </a:cubicBezTo>
                    <a:cubicBezTo>
                      <a:pt x="21" y="0"/>
                      <a:pt x="21" y="0"/>
                      <a:pt x="21" y="0"/>
                    </a:cubicBezTo>
                    <a:cubicBezTo>
                      <a:pt x="6" y="0"/>
                      <a:pt x="6" y="0"/>
                      <a:pt x="6" y="0"/>
                    </a:cubicBezTo>
                    <a:cubicBezTo>
                      <a:pt x="3" y="0"/>
                      <a:pt x="0" y="3"/>
                      <a:pt x="0" y="6"/>
                    </a:cubicBezTo>
                    <a:cubicBezTo>
                      <a:pt x="0" y="8"/>
                      <a:pt x="0" y="8"/>
                      <a:pt x="0" y="8"/>
                    </a:cubicBezTo>
                    <a:cubicBezTo>
                      <a:pt x="0" y="11"/>
                      <a:pt x="3" y="14"/>
                      <a:pt x="6"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7" name="Freeform 42"/>
              <p:cNvSpPr>
                <a:spLocks/>
              </p:cNvSpPr>
              <p:nvPr/>
            </p:nvSpPr>
            <p:spPr bwMode="auto">
              <a:xfrm>
                <a:off x="9205913" y="1606550"/>
                <a:ext cx="149225" cy="47625"/>
              </a:xfrm>
              <a:custGeom>
                <a:avLst/>
                <a:gdLst>
                  <a:gd name="T0" fmla="*/ 6 w 40"/>
                  <a:gd name="T1" fmla="*/ 13 h 13"/>
                  <a:gd name="T2" fmla="*/ 21 w 40"/>
                  <a:gd name="T3" fmla="*/ 13 h 13"/>
                  <a:gd name="T4" fmla="*/ 34 w 40"/>
                  <a:gd name="T5" fmla="*/ 13 h 13"/>
                  <a:gd name="T6" fmla="*/ 40 w 40"/>
                  <a:gd name="T7" fmla="*/ 7 h 13"/>
                  <a:gd name="T8" fmla="*/ 40 w 40"/>
                  <a:gd name="T9" fmla="*/ 5 h 13"/>
                  <a:gd name="T10" fmla="*/ 34 w 40"/>
                  <a:gd name="T11" fmla="*/ 0 h 13"/>
                  <a:gd name="T12" fmla="*/ 21 w 40"/>
                  <a:gd name="T13" fmla="*/ 0 h 13"/>
                  <a:gd name="T14" fmla="*/ 6 w 40"/>
                  <a:gd name="T15" fmla="*/ 0 h 13"/>
                  <a:gd name="T16" fmla="*/ 0 w 40"/>
                  <a:gd name="T17" fmla="*/ 5 h 13"/>
                  <a:gd name="T18" fmla="*/ 0 w 40"/>
                  <a:gd name="T19" fmla="*/ 7 h 13"/>
                  <a:gd name="T20" fmla="*/ 6 w 40"/>
                  <a:gd name="T21"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13">
                    <a:moveTo>
                      <a:pt x="6" y="13"/>
                    </a:moveTo>
                    <a:cubicBezTo>
                      <a:pt x="21" y="13"/>
                      <a:pt x="21" y="13"/>
                      <a:pt x="21" y="13"/>
                    </a:cubicBezTo>
                    <a:cubicBezTo>
                      <a:pt x="34" y="13"/>
                      <a:pt x="34" y="13"/>
                      <a:pt x="34" y="13"/>
                    </a:cubicBezTo>
                    <a:cubicBezTo>
                      <a:pt x="37" y="13"/>
                      <a:pt x="40" y="10"/>
                      <a:pt x="40" y="7"/>
                    </a:cubicBezTo>
                    <a:cubicBezTo>
                      <a:pt x="40" y="5"/>
                      <a:pt x="40" y="5"/>
                      <a:pt x="40" y="5"/>
                    </a:cubicBezTo>
                    <a:cubicBezTo>
                      <a:pt x="40" y="2"/>
                      <a:pt x="37" y="0"/>
                      <a:pt x="34" y="0"/>
                    </a:cubicBezTo>
                    <a:cubicBezTo>
                      <a:pt x="21" y="0"/>
                      <a:pt x="21" y="0"/>
                      <a:pt x="21" y="0"/>
                    </a:cubicBezTo>
                    <a:cubicBezTo>
                      <a:pt x="6" y="0"/>
                      <a:pt x="6" y="0"/>
                      <a:pt x="6" y="0"/>
                    </a:cubicBezTo>
                    <a:cubicBezTo>
                      <a:pt x="3" y="0"/>
                      <a:pt x="0" y="2"/>
                      <a:pt x="0" y="5"/>
                    </a:cubicBezTo>
                    <a:cubicBezTo>
                      <a:pt x="0" y="7"/>
                      <a:pt x="0" y="7"/>
                      <a:pt x="0" y="7"/>
                    </a:cubicBezTo>
                    <a:cubicBezTo>
                      <a:pt x="0" y="10"/>
                      <a:pt x="3" y="13"/>
                      <a:pt x="6"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08" name="Freeform 43"/>
              <p:cNvSpPr>
                <a:spLocks/>
              </p:cNvSpPr>
              <p:nvPr/>
            </p:nvSpPr>
            <p:spPr bwMode="auto">
              <a:xfrm>
                <a:off x="9205913" y="1755775"/>
                <a:ext cx="149225" cy="49213"/>
              </a:xfrm>
              <a:custGeom>
                <a:avLst/>
                <a:gdLst>
                  <a:gd name="T0" fmla="*/ 34 w 40"/>
                  <a:gd name="T1" fmla="*/ 13 h 13"/>
                  <a:gd name="T2" fmla="*/ 40 w 40"/>
                  <a:gd name="T3" fmla="*/ 8 h 13"/>
                  <a:gd name="T4" fmla="*/ 40 w 40"/>
                  <a:gd name="T5" fmla="*/ 5 h 13"/>
                  <a:gd name="T6" fmla="*/ 34 w 40"/>
                  <a:gd name="T7" fmla="*/ 0 h 13"/>
                  <a:gd name="T8" fmla="*/ 21 w 40"/>
                  <a:gd name="T9" fmla="*/ 0 h 13"/>
                  <a:gd name="T10" fmla="*/ 6 w 40"/>
                  <a:gd name="T11" fmla="*/ 0 h 13"/>
                  <a:gd name="T12" fmla="*/ 0 w 40"/>
                  <a:gd name="T13" fmla="*/ 5 h 13"/>
                  <a:gd name="T14" fmla="*/ 0 w 40"/>
                  <a:gd name="T15" fmla="*/ 8 h 13"/>
                  <a:gd name="T16" fmla="*/ 6 w 40"/>
                  <a:gd name="T17" fmla="*/ 13 h 13"/>
                  <a:gd name="T18" fmla="*/ 21 w 40"/>
                  <a:gd name="T19" fmla="*/ 13 h 13"/>
                  <a:gd name="T20" fmla="*/ 34 w 40"/>
                  <a:gd name="T21"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13">
                    <a:moveTo>
                      <a:pt x="34" y="13"/>
                    </a:moveTo>
                    <a:cubicBezTo>
                      <a:pt x="37" y="13"/>
                      <a:pt x="40" y="11"/>
                      <a:pt x="40" y="8"/>
                    </a:cubicBezTo>
                    <a:cubicBezTo>
                      <a:pt x="40" y="5"/>
                      <a:pt x="40" y="5"/>
                      <a:pt x="40" y="5"/>
                    </a:cubicBezTo>
                    <a:cubicBezTo>
                      <a:pt x="40" y="2"/>
                      <a:pt x="37" y="0"/>
                      <a:pt x="34" y="0"/>
                    </a:cubicBezTo>
                    <a:cubicBezTo>
                      <a:pt x="21" y="0"/>
                      <a:pt x="21" y="0"/>
                      <a:pt x="21" y="0"/>
                    </a:cubicBezTo>
                    <a:cubicBezTo>
                      <a:pt x="6" y="0"/>
                      <a:pt x="6" y="0"/>
                      <a:pt x="6" y="0"/>
                    </a:cubicBezTo>
                    <a:cubicBezTo>
                      <a:pt x="3" y="0"/>
                      <a:pt x="0" y="2"/>
                      <a:pt x="0" y="5"/>
                    </a:cubicBezTo>
                    <a:cubicBezTo>
                      <a:pt x="0" y="8"/>
                      <a:pt x="0" y="8"/>
                      <a:pt x="0" y="8"/>
                    </a:cubicBezTo>
                    <a:cubicBezTo>
                      <a:pt x="0" y="11"/>
                      <a:pt x="3" y="13"/>
                      <a:pt x="6" y="13"/>
                    </a:cubicBezTo>
                    <a:cubicBezTo>
                      <a:pt x="21" y="13"/>
                      <a:pt x="21" y="13"/>
                      <a:pt x="21" y="13"/>
                    </a:cubicBezTo>
                    <a:lnTo>
                      <a:pt x="34"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28" name="Group 327"/>
            <p:cNvGrpSpPr/>
            <p:nvPr/>
          </p:nvGrpSpPr>
          <p:grpSpPr>
            <a:xfrm>
              <a:off x="1034582" y="2424795"/>
              <a:ext cx="1069025" cy="1069025"/>
              <a:chOff x="7091363" y="881062"/>
              <a:chExt cx="1457325" cy="1457325"/>
            </a:xfrm>
          </p:grpSpPr>
          <p:sp>
            <p:nvSpPr>
              <p:cNvPr id="309" name="Freeform 44"/>
              <p:cNvSpPr>
                <a:spLocks/>
              </p:cNvSpPr>
              <p:nvPr/>
            </p:nvSpPr>
            <p:spPr bwMode="auto">
              <a:xfrm>
                <a:off x="7091363" y="881062"/>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B400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0" name="Freeform 45"/>
              <p:cNvSpPr>
                <a:spLocks/>
              </p:cNvSpPr>
              <p:nvPr/>
            </p:nvSpPr>
            <p:spPr bwMode="auto">
              <a:xfrm>
                <a:off x="7443788" y="1328737"/>
                <a:ext cx="1104900" cy="1009650"/>
              </a:xfrm>
              <a:custGeom>
                <a:avLst/>
                <a:gdLst>
                  <a:gd name="T0" fmla="*/ 100 w 294"/>
                  <a:gd name="T1" fmla="*/ 0 h 269"/>
                  <a:gd name="T2" fmla="*/ 0 w 294"/>
                  <a:gd name="T3" fmla="*/ 41 h 269"/>
                  <a:gd name="T4" fmla="*/ 2 w 294"/>
                  <a:gd name="T5" fmla="*/ 42 h 269"/>
                  <a:gd name="T6" fmla="*/ 3 w 294"/>
                  <a:gd name="T7" fmla="*/ 44 h 269"/>
                  <a:gd name="T8" fmla="*/ 5 w 294"/>
                  <a:gd name="T9" fmla="*/ 45 h 269"/>
                  <a:gd name="T10" fmla="*/ 5 w 294"/>
                  <a:gd name="T11" fmla="*/ 45 h 269"/>
                  <a:gd name="T12" fmla="*/ 12 w 294"/>
                  <a:gd name="T13" fmla="*/ 52 h 269"/>
                  <a:gd name="T14" fmla="*/ 13 w 294"/>
                  <a:gd name="T15" fmla="*/ 54 h 269"/>
                  <a:gd name="T16" fmla="*/ 15 w 294"/>
                  <a:gd name="T17" fmla="*/ 55 h 269"/>
                  <a:gd name="T18" fmla="*/ 16 w 294"/>
                  <a:gd name="T19" fmla="*/ 57 h 269"/>
                  <a:gd name="T20" fmla="*/ 16 w 294"/>
                  <a:gd name="T21" fmla="*/ 57 h 269"/>
                  <a:gd name="T22" fmla="*/ 18 w 294"/>
                  <a:gd name="T23" fmla="*/ 58 h 269"/>
                  <a:gd name="T24" fmla="*/ 19 w 294"/>
                  <a:gd name="T25" fmla="*/ 59 h 269"/>
                  <a:gd name="T26" fmla="*/ 28 w 294"/>
                  <a:gd name="T27" fmla="*/ 69 h 269"/>
                  <a:gd name="T28" fmla="*/ 28 w 294"/>
                  <a:gd name="T29" fmla="*/ 69 h 269"/>
                  <a:gd name="T30" fmla="*/ 25 w 294"/>
                  <a:gd name="T31" fmla="*/ 71 h 269"/>
                  <a:gd name="T32" fmla="*/ 27 w 294"/>
                  <a:gd name="T33" fmla="*/ 73 h 269"/>
                  <a:gd name="T34" fmla="*/ 28 w 294"/>
                  <a:gd name="T35" fmla="*/ 74 h 269"/>
                  <a:gd name="T36" fmla="*/ 30 w 294"/>
                  <a:gd name="T37" fmla="*/ 75 h 269"/>
                  <a:gd name="T38" fmla="*/ 30 w 294"/>
                  <a:gd name="T39" fmla="*/ 75 h 269"/>
                  <a:gd name="T40" fmla="*/ 44 w 294"/>
                  <a:gd name="T41" fmla="*/ 89 h 269"/>
                  <a:gd name="T42" fmla="*/ 51 w 294"/>
                  <a:gd name="T43" fmla="*/ 98 h 269"/>
                  <a:gd name="T44" fmla="*/ 51 w 294"/>
                  <a:gd name="T45" fmla="*/ 98 h 269"/>
                  <a:gd name="T46" fmla="*/ 47 w 294"/>
                  <a:gd name="T47" fmla="*/ 102 h 269"/>
                  <a:gd name="T48" fmla="*/ 48 w 294"/>
                  <a:gd name="T49" fmla="*/ 103 h 269"/>
                  <a:gd name="T50" fmla="*/ 49 w 294"/>
                  <a:gd name="T51" fmla="*/ 105 h 269"/>
                  <a:gd name="T52" fmla="*/ 49 w 294"/>
                  <a:gd name="T53" fmla="*/ 105 h 269"/>
                  <a:gd name="T54" fmla="*/ 52 w 294"/>
                  <a:gd name="T55" fmla="*/ 108 h 269"/>
                  <a:gd name="T56" fmla="*/ 52 w 294"/>
                  <a:gd name="T57" fmla="*/ 108 h 269"/>
                  <a:gd name="T58" fmla="*/ 58 w 294"/>
                  <a:gd name="T59" fmla="*/ 113 h 269"/>
                  <a:gd name="T60" fmla="*/ 59 w 294"/>
                  <a:gd name="T61" fmla="*/ 115 h 269"/>
                  <a:gd name="T62" fmla="*/ 61 w 294"/>
                  <a:gd name="T63" fmla="*/ 116 h 269"/>
                  <a:gd name="T64" fmla="*/ 61 w 294"/>
                  <a:gd name="T65" fmla="*/ 116 h 269"/>
                  <a:gd name="T66" fmla="*/ 65 w 294"/>
                  <a:gd name="T67" fmla="*/ 120 h 269"/>
                  <a:gd name="T68" fmla="*/ 81 w 294"/>
                  <a:gd name="T69" fmla="*/ 137 h 269"/>
                  <a:gd name="T70" fmla="*/ 81 w 294"/>
                  <a:gd name="T71" fmla="*/ 137 h 269"/>
                  <a:gd name="T72" fmla="*/ 81 w 294"/>
                  <a:gd name="T73" fmla="*/ 138 h 269"/>
                  <a:gd name="T74" fmla="*/ 87 w 294"/>
                  <a:gd name="T75" fmla="*/ 152 h 269"/>
                  <a:gd name="T76" fmla="*/ 88 w 294"/>
                  <a:gd name="T77" fmla="*/ 152 h 269"/>
                  <a:gd name="T78" fmla="*/ 88 w 294"/>
                  <a:gd name="T79" fmla="*/ 152 h 269"/>
                  <a:gd name="T80" fmla="*/ 203 w 294"/>
                  <a:gd name="T81" fmla="*/ 269 h 269"/>
                  <a:gd name="T82" fmla="*/ 205 w 294"/>
                  <a:gd name="T83" fmla="*/ 269 h 269"/>
                  <a:gd name="T84" fmla="*/ 216 w 294"/>
                  <a:gd name="T85" fmla="*/ 269 h 269"/>
                  <a:gd name="T86" fmla="*/ 294 w 294"/>
                  <a:gd name="T87" fmla="*/ 191 h 269"/>
                  <a:gd name="T88" fmla="*/ 294 w 294"/>
                  <a:gd name="T89" fmla="*/ 134 h 269"/>
                  <a:gd name="T90" fmla="*/ 200 w 294"/>
                  <a:gd name="T91" fmla="*/ 41 h 269"/>
                  <a:gd name="T92" fmla="*/ 100 w 294"/>
                  <a:gd name="T93"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4" h="269">
                    <a:moveTo>
                      <a:pt x="100" y="0"/>
                    </a:moveTo>
                    <a:cubicBezTo>
                      <a:pt x="63" y="0"/>
                      <a:pt x="27" y="14"/>
                      <a:pt x="0" y="41"/>
                    </a:cubicBezTo>
                    <a:cubicBezTo>
                      <a:pt x="2" y="42"/>
                      <a:pt x="2" y="42"/>
                      <a:pt x="2" y="42"/>
                    </a:cubicBezTo>
                    <a:cubicBezTo>
                      <a:pt x="3" y="44"/>
                      <a:pt x="3" y="44"/>
                      <a:pt x="3" y="44"/>
                    </a:cubicBezTo>
                    <a:cubicBezTo>
                      <a:pt x="5" y="45"/>
                      <a:pt x="5" y="45"/>
                      <a:pt x="5" y="45"/>
                    </a:cubicBezTo>
                    <a:cubicBezTo>
                      <a:pt x="5" y="45"/>
                      <a:pt x="5" y="45"/>
                      <a:pt x="5" y="45"/>
                    </a:cubicBezTo>
                    <a:cubicBezTo>
                      <a:pt x="12" y="52"/>
                      <a:pt x="12" y="52"/>
                      <a:pt x="12" y="52"/>
                    </a:cubicBezTo>
                    <a:cubicBezTo>
                      <a:pt x="13" y="54"/>
                      <a:pt x="13" y="54"/>
                      <a:pt x="13" y="54"/>
                    </a:cubicBezTo>
                    <a:cubicBezTo>
                      <a:pt x="15" y="55"/>
                      <a:pt x="15" y="55"/>
                      <a:pt x="15" y="55"/>
                    </a:cubicBezTo>
                    <a:cubicBezTo>
                      <a:pt x="16" y="57"/>
                      <a:pt x="16" y="57"/>
                      <a:pt x="16" y="57"/>
                    </a:cubicBezTo>
                    <a:cubicBezTo>
                      <a:pt x="16" y="57"/>
                      <a:pt x="16" y="57"/>
                      <a:pt x="16" y="57"/>
                    </a:cubicBezTo>
                    <a:cubicBezTo>
                      <a:pt x="18" y="58"/>
                      <a:pt x="18" y="58"/>
                      <a:pt x="18" y="58"/>
                    </a:cubicBezTo>
                    <a:cubicBezTo>
                      <a:pt x="19" y="59"/>
                      <a:pt x="19" y="59"/>
                      <a:pt x="19" y="59"/>
                    </a:cubicBezTo>
                    <a:cubicBezTo>
                      <a:pt x="28" y="69"/>
                      <a:pt x="28" y="69"/>
                      <a:pt x="28" y="69"/>
                    </a:cubicBezTo>
                    <a:cubicBezTo>
                      <a:pt x="28" y="69"/>
                      <a:pt x="28" y="69"/>
                      <a:pt x="28" y="69"/>
                    </a:cubicBezTo>
                    <a:cubicBezTo>
                      <a:pt x="27" y="70"/>
                      <a:pt x="26" y="70"/>
                      <a:pt x="25" y="71"/>
                    </a:cubicBezTo>
                    <a:cubicBezTo>
                      <a:pt x="27" y="73"/>
                      <a:pt x="27" y="73"/>
                      <a:pt x="27" y="73"/>
                    </a:cubicBezTo>
                    <a:cubicBezTo>
                      <a:pt x="28" y="74"/>
                      <a:pt x="28" y="74"/>
                      <a:pt x="28" y="74"/>
                    </a:cubicBezTo>
                    <a:cubicBezTo>
                      <a:pt x="30" y="75"/>
                      <a:pt x="30" y="75"/>
                      <a:pt x="30" y="75"/>
                    </a:cubicBezTo>
                    <a:cubicBezTo>
                      <a:pt x="30" y="75"/>
                      <a:pt x="30" y="75"/>
                      <a:pt x="30" y="75"/>
                    </a:cubicBezTo>
                    <a:cubicBezTo>
                      <a:pt x="44" y="89"/>
                      <a:pt x="44" y="89"/>
                      <a:pt x="44" y="89"/>
                    </a:cubicBezTo>
                    <a:cubicBezTo>
                      <a:pt x="51" y="98"/>
                      <a:pt x="51" y="98"/>
                      <a:pt x="51" y="98"/>
                    </a:cubicBezTo>
                    <a:cubicBezTo>
                      <a:pt x="51" y="98"/>
                      <a:pt x="51" y="98"/>
                      <a:pt x="51" y="98"/>
                    </a:cubicBezTo>
                    <a:cubicBezTo>
                      <a:pt x="50" y="99"/>
                      <a:pt x="48" y="100"/>
                      <a:pt x="47" y="102"/>
                    </a:cubicBezTo>
                    <a:cubicBezTo>
                      <a:pt x="48" y="103"/>
                      <a:pt x="48" y="103"/>
                      <a:pt x="48" y="103"/>
                    </a:cubicBezTo>
                    <a:cubicBezTo>
                      <a:pt x="49" y="105"/>
                      <a:pt x="49" y="105"/>
                      <a:pt x="49" y="105"/>
                    </a:cubicBezTo>
                    <a:cubicBezTo>
                      <a:pt x="49" y="105"/>
                      <a:pt x="49" y="105"/>
                      <a:pt x="49" y="105"/>
                    </a:cubicBezTo>
                    <a:cubicBezTo>
                      <a:pt x="52" y="108"/>
                      <a:pt x="52" y="108"/>
                      <a:pt x="52" y="108"/>
                    </a:cubicBezTo>
                    <a:cubicBezTo>
                      <a:pt x="52" y="108"/>
                      <a:pt x="52" y="108"/>
                      <a:pt x="52" y="108"/>
                    </a:cubicBezTo>
                    <a:cubicBezTo>
                      <a:pt x="58" y="113"/>
                      <a:pt x="58" y="113"/>
                      <a:pt x="58" y="113"/>
                    </a:cubicBezTo>
                    <a:cubicBezTo>
                      <a:pt x="59" y="115"/>
                      <a:pt x="59" y="115"/>
                      <a:pt x="59" y="115"/>
                    </a:cubicBezTo>
                    <a:cubicBezTo>
                      <a:pt x="61" y="116"/>
                      <a:pt x="61" y="116"/>
                      <a:pt x="61" y="116"/>
                    </a:cubicBezTo>
                    <a:cubicBezTo>
                      <a:pt x="61" y="116"/>
                      <a:pt x="61" y="116"/>
                      <a:pt x="61" y="116"/>
                    </a:cubicBezTo>
                    <a:cubicBezTo>
                      <a:pt x="65" y="120"/>
                      <a:pt x="65" y="120"/>
                      <a:pt x="65" y="120"/>
                    </a:cubicBezTo>
                    <a:cubicBezTo>
                      <a:pt x="81" y="137"/>
                      <a:pt x="81" y="137"/>
                      <a:pt x="81" y="137"/>
                    </a:cubicBezTo>
                    <a:cubicBezTo>
                      <a:pt x="81" y="137"/>
                      <a:pt x="81" y="137"/>
                      <a:pt x="81" y="137"/>
                    </a:cubicBezTo>
                    <a:cubicBezTo>
                      <a:pt x="81" y="138"/>
                      <a:pt x="81" y="138"/>
                      <a:pt x="81" y="138"/>
                    </a:cubicBezTo>
                    <a:cubicBezTo>
                      <a:pt x="81" y="143"/>
                      <a:pt x="83" y="148"/>
                      <a:pt x="87" y="152"/>
                    </a:cubicBezTo>
                    <a:cubicBezTo>
                      <a:pt x="88" y="152"/>
                      <a:pt x="88" y="152"/>
                      <a:pt x="88" y="152"/>
                    </a:cubicBezTo>
                    <a:cubicBezTo>
                      <a:pt x="88" y="152"/>
                      <a:pt x="88" y="152"/>
                      <a:pt x="88" y="152"/>
                    </a:cubicBezTo>
                    <a:cubicBezTo>
                      <a:pt x="203" y="269"/>
                      <a:pt x="203" y="269"/>
                      <a:pt x="203" y="269"/>
                    </a:cubicBezTo>
                    <a:cubicBezTo>
                      <a:pt x="205" y="269"/>
                      <a:pt x="205" y="269"/>
                      <a:pt x="205" y="269"/>
                    </a:cubicBezTo>
                    <a:cubicBezTo>
                      <a:pt x="216" y="269"/>
                      <a:pt x="216" y="269"/>
                      <a:pt x="216" y="269"/>
                    </a:cubicBezTo>
                    <a:cubicBezTo>
                      <a:pt x="259" y="269"/>
                      <a:pt x="294" y="234"/>
                      <a:pt x="294" y="191"/>
                    </a:cubicBezTo>
                    <a:cubicBezTo>
                      <a:pt x="294" y="134"/>
                      <a:pt x="294" y="134"/>
                      <a:pt x="294" y="134"/>
                    </a:cubicBezTo>
                    <a:cubicBezTo>
                      <a:pt x="200" y="41"/>
                      <a:pt x="200" y="41"/>
                      <a:pt x="200" y="41"/>
                    </a:cubicBezTo>
                    <a:cubicBezTo>
                      <a:pt x="173" y="14"/>
                      <a:pt x="138" y="0"/>
                      <a:pt x="100" y="0"/>
                    </a:cubicBezTo>
                  </a:path>
                </a:pathLst>
              </a:custGeom>
              <a:solidFill>
                <a:srgbClr val="5C00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1" name="Freeform 46"/>
              <p:cNvSpPr>
                <a:spLocks/>
              </p:cNvSpPr>
              <p:nvPr/>
            </p:nvSpPr>
            <p:spPr bwMode="auto">
              <a:xfrm>
                <a:off x="7443788" y="1328737"/>
                <a:ext cx="750888" cy="220663"/>
              </a:xfrm>
              <a:custGeom>
                <a:avLst/>
                <a:gdLst>
                  <a:gd name="T0" fmla="*/ 182 w 200"/>
                  <a:gd name="T1" fmla="*/ 59 h 59"/>
                  <a:gd name="T2" fmla="*/ 100 w 200"/>
                  <a:gd name="T3" fmla="*/ 25 h 59"/>
                  <a:gd name="T4" fmla="*/ 19 w 200"/>
                  <a:gd name="T5" fmla="*/ 59 h 59"/>
                  <a:gd name="T6" fmla="*/ 0 w 200"/>
                  <a:gd name="T7" fmla="*/ 41 h 59"/>
                  <a:gd name="T8" fmla="*/ 100 w 200"/>
                  <a:gd name="T9" fmla="*/ 0 h 59"/>
                  <a:gd name="T10" fmla="*/ 200 w 200"/>
                  <a:gd name="T11" fmla="*/ 41 h 59"/>
                  <a:gd name="T12" fmla="*/ 182 w 200"/>
                  <a:gd name="T13" fmla="*/ 59 h 59"/>
                </a:gdLst>
                <a:ahLst/>
                <a:cxnLst>
                  <a:cxn ang="0">
                    <a:pos x="T0" y="T1"/>
                  </a:cxn>
                  <a:cxn ang="0">
                    <a:pos x="T2" y="T3"/>
                  </a:cxn>
                  <a:cxn ang="0">
                    <a:pos x="T4" y="T5"/>
                  </a:cxn>
                  <a:cxn ang="0">
                    <a:pos x="T6" y="T7"/>
                  </a:cxn>
                  <a:cxn ang="0">
                    <a:pos x="T8" y="T9"/>
                  </a:cxn>
                  <a:cxn ang="0">
                    <a:pos x="T10" y="T11"/>
                  </a:cxn>
                  <a:cxn ang="0">
                    <a:pos x="T12" y="T13"/>
                  </a:cxn>
                </a:cxnLst>
                <a:rect l="0" t="0" r="r" b="b"/>
                <a:pathLst>
                  <a:path w="200" h="59">
                    <a:moveTo>
                      <a:pt x="182" y="59"/>
                    </a:moveTo>
                    <a:cubicBezTo>
                      <a:pt x="160" y="37"/>
                      <a:pt x="131" y="25"/>
                      <a:pt x="100" y="25"/>
                    </a:cubicBezTo>
                    <a:cubicBezTo>
                      <a:pt x="69" y="25"/>
                      <a:pt x="40" y="37"/>
                      <a:pt x="19" y="59"/>
                    </a:cubicBezTo>
                    <a:cubicBezTo>
                      <a:pt x="0" y="41"/>
                      <a:pt x="0" y="41"/>
                      <a:pt x="0" y="41"/>
                    </a:cubicBezTo>
                    <a:cubicBezTo>
                      <a:pt x="27" y="14"/>
                      <a:pt x="63" y="0"/>
                      <a:pt x="100" y="0"/>
                    </a:cubicBezTo>
                    <a:cubicBezTo>
                      <a:pt x="138" y="0"/>
                      <a:pt x="173" y="14"/>
                      <a:pt x="200" y="41"/>
                    </a:cubicBezTo>
                    <a:lnTo>
                      <a:pt x="182" y="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2" name="Freeform 47"/>
              <p:cNvSpPr>
                <a:spLocks/>
              </p:cNvSpPr>
              <p:nvPr/>
            </p:nvSpPr>
            <p:spPr bwMode="auto">
              <a:xfrm>
                <a:off x="7537451" y="1477962"/>
                <a:ext cx="563563" cy="184150"/>
              </a:xfrm>
              <a:custGeom>
                <a:avLst/>
                <a:gdLst>
                  <a:gd name="T0" fmla="*/ 132 w 150"/>
                  <a:gd name="T1" fmla="*/ 49 h 49"/>
                  <a:gd name="T2" fmla="*/ 75 w 150"/>
                  <a:gd name="T3" fmla="*/ 26 h 49"/>
                  <a:gd name="T4" fmla="*/ 19 w 150"/>
                  <a:gd name="T5" fmla="*/ 49 h 49"/>
                  <a:gd name="T6" fmla="*/ 0 w 150"/>
                  <a:gd name="T7" fmla="*/ 31 h 49"/>
                  <a:gd name="T8" fmla="*/ 75 w 150"/>
                  <a:gd name="T9" fmla="*/ 0 h 49"/>
                  <a:gd name="T10" fmla="*/ 150 w 150"/>
                  <a:gd name="T11" fmla="*/ 31 h 49"/>
                  <a:gd name="T12" fmla="*/ 132 w 150"/>
                  <a:gd name="T13" fmla="*/ 49 h 49"/>
                </a:gdLst>
                <a:ahLst/>
                <a:cxnLst>
                  <a:cxn ang="0">
                    <a:pos x="T0" y="T1"/>
                  </a:cxn>
                  <a:cxn ang="0">
                    <a:pos x="T2" y="T3"/>
                  </a:cxn>
                  <a:cxn ang="0">
                    <a:pos x="T4" y="T5"/>
                  </a:cxn>
                  <a:cxn ang="0">
                    <a:pos x="T6" y="T7"/>
                  </a:cxn>
                  <a:cxn ang="0">
                    <a:pos x="T8" y="T9"/>
                  </a:cxn>
                  <a:cxn ang="0">
                    <a:pos x="T10" y="T11"/>
                  </a:cxn>
                  <a:cxn ang="0">
                    <a:pos x="T12" y="T13"/>
                  </a:cxn>
                </a:cxnLst>
                <a:rect l="0" t="0" r="r" b="b"/>
                <a:pathLst>
                  <a:path w="150" h="49">
                    <a:moveTo>
                      <a:pt x="132" y="49"/>
                    </a:moveTo>
                    <a:cubicBezTo>
                      <a:pt x="117" y="34"/>
                      <a:pt x="97" y="26"/>
                      <a:pt x="75" y="26"/>
                    </a:cubicBezTo>
                    <a:cubicBezTo>
                      <a:pt x="54" y="26"/>
                      <a:pt x="34" y="34"/>
                      <a:pt x="19" y="49"/>
                    </a:cubicBezTo>
                    <a:cubicBezTo>
                      <a:pt x="0" y="31"/>
                      <a:pt x="0" y="31"/>
                      <a:pt x="0" y="31"/>
                    </a:cubicBezTo>
                    <a:cubicBezTo>
                      <a:pt x="20" y="11"/>
                      <a:pt x="47" y="0"/>
                      <a:pt x="75" y="0"/>
                    </a:cubicBezTo>
                    <a:cubicBezTo>
                      <a:pt x="103" y="0"/>
                      <a:pt x="130" y="11"/>
                      <a:pt x="150" y="31"/>
                    </a:cubicBezTo>
                    <a:lnTo>
                      <a:pt x="132"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3" name="Freeform 48"/>
              <p:cNvSpPr>
                <a:spLocks/>
              </p:cNvSpPr>
              <p:nvPr/>
            </p:nvSpPr>
            <p:spPr bwMode="auto">
              <a:xfrm>
                <a:off x="7620001" y="1628775"/>
                <a:ext cx="401638" cy="150813"/>
              </a:xfrm>
              <a:custGeom>
                <a:avLst/>
                <a:gdLst>
                  <a:gd name="T0" fmla="*/ 89 w 107"/>
                  <a:gd name="T1" fmla="*/ 40 h 40"/>
                  <a:gd name="T2" fmla="*/ 53 w 107"/>
                  <a:gd name="T3" fmla="*/ 25 h 40"/>
                  <a:gd name="T4" fmla="*/ 18 w 107"/>
                  <a:gd name="T5" fmla="*/ 40 h 40"/>
                  <a:gd name="T6" fmla="*/ 0 w 107"/>
                  <a:gd name="T7" fmla="*/ 22 h 40"/>
                  <a:gd name="T8" fmla="*/ 53 w 107"/>
                  <a:gd name="T9" fmla="*/ 0 h 40"/>
                  <a:gd name="T10" fmla="*/ 107 w 107"/>
                  <a:gd name="T11" fmla="*/ 22 h 40"/>
                  <a:gd name="T12" fmla="*/ 89 w 107"/>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107" h="40">
                    <a:moveTo>
                      <a:pt x="89" y="40"/>
                    </a:moveTo>
                    <a:cubicBezTo>
                      <a:pt x="79" y="30"/>
                      <a:pt x="67" y="25"/>
                      <a:pt x="53" y="25"/>
                    </a:cubicBezTo>
                    <a:cubicBezTo>
                      <a:pt x="40" y="25"/>
                      <a:pt x="27" y="30"/>
                      <a:pt x="18" y="40"/>
                    </a:cubicBezTo>
                    <a:cubicBezTo>
                      <a:pt x="0" y="22"/>
                      <a:pt x="0" y="22"/>
                      <a:pt x="0" y="22"/>
                    </a:cubicBezTo>
                    <a:cubicBezTo>
                      <a:pt x="14" y="7"/>
                      <a:pt x="33" y="0"/>
                      <a:pt x="53" y="0"/>
                    </a:cubicBezTo>
                    <a:cubicBezTo>
                      <a:pt x="73" y="0"/>
                      <a:pt x="93" y="7"/>
                      <a:pt x="107" y="22"/>
                    </a:cubicBezTo>
                    <a:lnTo>
                      <a:pt x="89" y="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4" name="Oval 49"/>
              <p:cNvSpPr>
                <a:spLocks noChangeArrowheads="1"/>
              </p:cNvSpPr>
              <p:nvPr/>
            </p:nvSpPr>
            <p:spPr bwMode="auto">
              <a:xfrm>
                <a:off x="7748588" y="1771650"/>
                <a:ext cx="142875" cy="1460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27" name="Group 326"/>
            <p:cNvGrpSpPr/>
            <p:nvPr/>
          </p:nvGrpSpPr>
          <p:grpSpPr>
            <a:xfrm>
              <a:off x="3499703" y="1247483"/>
              <a:ext cx="1069025" cy="1069025"/>
              <a:chOff x="5326063" y="881062"/>
              <a:chExt cx="1457325" cy="1457325"/>
            </a:xfrm>
          </p:grpSpPr>
          <p:sp>
            <p:nvSpPr>
              <p:cNvPr id="315" name="Freeform 50"/>
              <p:cNvSpPr>
                <a:spLocks/>
              </p:cNvSpPr>
              <p:nvPr/>
            </p:nvSpPr>
            <p:spPr bwMode="auto">
              <a:xfrm>
                <a:off x="5326063" y="881062"/>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rgbClr val="5C2D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6" name="Freeform 51"/>
              <p:cNvSpPr>
                <a:spLocks/>
              </p:cNvSpPr>
              <p:nvPr/>
            </p:nvSpPr>
            <p:spPr bwMode="auto">
              <a:xfrm>
                <a:off x="5843588" y="1293812"/>
                <a:ext cx="939800" cy="1044575"/>
              </a:xfrm>
              <a:custGeom>
                <a:avLst/>
                <a:gdLst>
                  <a:gd name="T0" fmla="*/ 53 w 250"/>
                  <a:gd name="T1" fmla="*/ 0 h 278"/>
                  <a:gd name="T2" fmla="*/ 1 w 250"/>
                  <a:gd name="T3" fmla="*/ 51 h 278"/>
                  <a:gd name="T4" fmla="*/ 51 w 250"/>
                  <a:gd name="T5" fmla="*/ 166 h 278"/>
                  <a:gd name="T6" fmla="*/ 161 w 250"/>
                  <a:gd name="T7" fmla="*/ 278 h 278"/>
                  <a:gd name="T8" fmla="*/ 163 w 250"/>
                  <a:gd name="T9" fmla="*/ 278 h 278"/>
                  <a:gd name="T10" fmla="*/ 163 w 250"/>
                  <a:gd name="T11" fmla="*/ 278 h 278"/>
                  <a:gd name="T12" fmla="*/ 172 w 250"/>
                  <a:gd name="T13" fmla="*/ 278 h 278"/>
                  <a:gd name="T14" fmla="*/ 250 w 250"/>
                  <a:gd name="T15" fmla="*/ 200 h 278"/>
                  <a:gd name="T16" fmla="*/ 250 w 250"/>
                  <a:gd name="T17" fmla="*/ 172 h 278"/>
                  <a:gd name="T18" fmla="*/ 92 w 250"/>
                  <a:gd name="T19" fmla="*/ 16 h 278"/>
                  <a:gd name="T20" fmla="*/ 92 w 250"/>
                  <a:gd name="T21" fmla="*/ 16 h 278"/>
                  <a:gd name="T22" fmla="*/ 55 w 250"/>
                  <a:gd name="T23" fmla="*/ 0 h 278"/>
                  <a:gd name="T24" fmla="*/ 53 w 250"/>
                  <a:gd name="T25"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0" h="278">
                    <a:moveTo>
                      <a:pt x="53" y="0"/>
                    </a:moveTo>
                    <a:cubicBezTo>
                      <a:pt x="25" y="0"/>
                      <a:pt x="2" y="23"/>
                      <a:pt x="1" y="51"/>
                    </a:cubicBezTo>
                    <a:cubicBezTo>
                      <a:pt x="0" y="80"/>
                      <a:pt x="51" y="166"/>
                      <a:pt x="51" y="166"/>
                    </a:cubicBezTo>
                    <a:cubicBezTo>
                      <a:pt x="161" y="278"/>
                      <a:pt x="161" y="278"/>
                      <a:pt x="161" y="278"/>
                    </a:cubicBezTo>
                    <a:cubicBezTo>
                      <a:pt x="163" y="278"/>
                      <a:pt x="163" y="278"/>
                      <a:pt x="163" y="278"/>
                    </a:cubicBezTo>
                    <a:cubicBezTo>
                      <a:pt x="163" y="278"/>
                      <a:pt x="163" y="278"/>
                      <a:pt x="163" y="278"/>
                    </a:cubicBezTo>
                    <a:cubicBezTo>
                      <a:pt x="172" y="278"/>
                      <a:pt x="172" y="278"/>
                      <a:pt x="172" y="278"/>
                    </a:cubicBezTo>
                    <a:cubicBezTo>
                      <a:pt x="215" y="278"/>
                      <a:pt x="250" y="243"/>
                      <a:pt x="250" y="200"/>
                    </a:cubicBezTo>
                    <a:cubicBezTo>
                      <a:pt x="250" y="172"/>
                      <a:pt x="250" y="172"/>
                      <a:pt x="250" y="172"/>
                    </a:cubicBezTo>
                    <a:cubicBezTo>
                      <a:pt x="92" y="16"/>
                      <a:pt x="92" y="16"/>
                      <a:pt x="92" y="16"/>
                    </a:cubicBezTo>
                    <a:cubicBezTo>
                      <a:pt x="92" y="16"/>
                      <a:pt x="92" y="16"/>
                      <a:pt x="92" y="16"/>
                    </a:cubicBezTo>
                    <a:cubicBezTo>
                      <a:pt x="82" y="7"/>
                      <a:pt x="69" y="0"/>
                      <a:pt x="55" y="0"/>
                    </a:cubicBezTo>
                    <a:cubicBezTo>
                      <a:pt x="54" y="0"/>
                      <a:pt x="54" y="0"/>
                      <a:pt x="53" y="0"/>
                    </a:cubicBezTo>
                  </a:path>
                </a:pathLst>
              </a:custGeom>
              <a:solidFill>
                <a:srgbClr val="3214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7" name="Freeform 52"/>
              <p:cNvSpPr>
                <a:spLocks noEditPoints="1"/>
              </p:cNvSpPr>
              <p:nvPr/>
            </p:nvSpPr>
            <p:spPr bwMode="auto">
              <a:xfrm>
                <a:off x="5843588" y="1290637"/>
                <a:ext cx="403225" cy="627063"/>
              </a:xfrm>
              <a:custGeom>
                <a:avLst/>
                <a:gdLst>
                  <a:gd name="T0" fmla="*/ 55 w 107"/>
                  <a:gd name="T1" fmla="*/ 1 h 167"/>
                  <a:gd name="T2" fmla="*/ 1 w 107"/>
                  <a:gd name="T3" fmla="*/ 52 h 167"/>
                  <a:gd name="T4" fmla="*/ 51 w 107"/>
                  <a:gd name="T5" fmla="*/ 167 h 167"/>
                  <a:gd name="T6" fmla="*/ 106 w 107"/>
                  <a:gd name="T7" fmla="*/ 55 h 167"/>
                  <a:gd name="T8" fmla="*/ 55 w 107"/>
                  <a:gd name="T9" fmla="*/ 1 h 167"/>
                  <a:gd name="T10" fmla="*/ 53 w 107"/>
                  <a:gd name="T11" fmla="*/ 87 h 167"/>
                  <a:gd name="T12" fmla="*/ 21 w 107"/>
                  <a:gd name="T13" fmla="*/ 53 h 167"/>
                  <a:gd name="T14" fmla="*/ 54 w 107"/>
                  <a:gd name="T15" fmla="*/ 22 h 167"/>
                  <a:gd name="T16" fmla="*/ 86 w 107"/>
                  <a:gd name="T17" fmla="*/ 55 h 167"/>
                  <a:gd name="T18" fmla="*/ 53 w 107"/>
                  <a:gd name="T19" fmla="*/ 8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67">
                    <a:moveTo>
                      <a:pt x="55" y="1"/>
                    </a:moveTo>
                    <a:cubicBezTo>
                      <a:pt x="26" y="0"/>
                      <a:pt x="2" y="23"/>
                      <a:pt x="1" y="52"/>
                    </a:cubicBezTo>
                    <a:cubicBezTo>
                      <a:pt x="0" y="81"/>
                      <a:pt x="51" y="167"/>
                      <a:pt x="51" y="167"/>
                    </a:cubicBezTo>
                    <a:cubicBezTo>
                      <a:pt x="51" y="167"/>
                      <a:pt x="105" y="84"/>
                      <a:pt x="106" y="55"/>
                    </a:cubicBezTo>
                    <a:cubicBezTo>
                      <a:pt x="107" y="26"/>
                      <a:pt x="84" y="2"/>
                      <a:pt x="55" y="1"/>
                    </a:cubicBezTo>
                    <a:close/>
                    <a:moveTo>
                      <a:pt x="53" y="87"/>
                    </a:moveTo>
                    <a:cubicBezTo>
                      <a:pt x="35" y="86"/>
                      <a:pt x="21" y="71"/>
                      <a:pt x="21" y="53"/>
                    </a:cubicBezTo>
                    <a:cubicBezTo>
                      <a:pt x="21" y="35"/>
                      <a:pt x="36" y="21"/>
                      <a:pt x="54" y="22"/>
                    </a:cubicBezTo>
                    <a:cubicBezTo>
                      <a:pt x="72" y="22"/>
                      <a:pt x="86" y="37"/>
                      <a:pt x="86" y="55"/>
                    </a:cubicBezTo>
                    <a:cubicBezTo>
                      <a:pt x="86" y="73"/>
                      <a:pt x="71" y="87"/>
                      <a:pt x="53" y="8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26" name="Group 325"/>
            <p:cNvGrpSpPr/>
            <p:nvPr/>
          </p:nvGrpSpPr>
          <p:grpSpPr>
            <a:xfrm>
              <a:off x="2253796" y="1247483"/>
              <a:ext cx="1069026" cy="1069025"/>
              <a:chOff x="5326063" y="-890588"/>
              <a:chExt cx="1457326" cy="1457325"/>
            </a:xfrm>
          </p:grpSpPr>
          <p:sp>
            <p:nvSpPr>
              <p:cNvPr id="318" name="Freeform 53"/>
              <p:cNvSpPr>
                <a:spLocks/>
              </p:cNvSpPr>
              <p:nvPr/>
            </p:nvSpPr>
            <p:spPr bwMode="auto">
              <a:xfrm>
                <a:off x="5326063" y="-890588"/>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19" name="Freeform 54"/>
              <p:cNvSpPr>
                <a:spLocks/>
              </p:cNvSpPr>
              <p:nvPr/>
            </p:nvSpPr>
            <p:spPr bwMode="auto">
              <a:xfrm>
                <a:off x="5641976" y="-601663"/>
                <a:ext cx="1141413" cy="1168400"/>
              </a:xfrm>
              <a:custGeom>
                <a:avLst/>
                <a:gdLst>
                  <a:gd name="T0" fmla="*/ 116 w 304"/>
                  <a:gd name="T1" fmla="*/ 0 h 311"/>
                  <a:gd name="T2" fmla="*/ 0 w 304"/>
                  <a:gd name="T3" fmla="*/ 115 h 311"/>
                  <a:gd name="T4" fmla="*/ 33 w 304"/>
                  <a:gd name="T5" fmla="*/ 196 h 311"/>
                  <a:gd name="T6" fmla="*/ 33 w 304"/>
                  <a:gd name="T7" fmla="*/ 196 h 311"/>
                  <a:gd name="T8" fmla="*/ 148 w 304"/>
                  <a:gd name="T9" fmla="*/ 311 h 311"/>
                  <a:gd name="T10" fmla="*/ 151 w 304"/>
                  <a:gd name="T11" fmla="*/ 311 h 311"/>
                  <a:gd name="T12" fmla="*/ 151 w 304"/>
                  <a:gd name="T13" fmla="*/ 311 h 311"/>
                  <a:gd name="T14" fmla="*/ 226 w 304"/>
                  <a:gd name="T15" fmla="*/ 311 h 311"/>
                  <a:gd name="T16" fmla="*/ 304 w 304"/>
                  <a:gd name="T17" fmla="*/ 233 h 311"/>
                  <a:gd name="T18" fmla="*/ 304 w 304"/>
                  <a:gd name="T19" fmla="*/ 139 h 311"/>
                  <a:gd name="T20" fmla="*/ 195 w 304"/>
                  <a:gd name="T21" fmla="*/ 32 h 311"/>
                  <a:gd name="T22" fmla="*/ 195 w 304"/>
                  <a:gd name="T23" fmla="*/ 32 h 311"/>
                  <a:gd name="T24" fmla="*/ 116 w 304"/>
                  <a:gd name="T25"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4" h="311">
                    <a:moveTo>
                      <a:pt x="116" y="0"/>
                    </a:moveTo>
                    <a:cubicBezTo>
                      <a:pt x="52" y="0"/>
                      <a:pt x="0" y="52"/>
                      <a:pt x="0" y="115"/>
                    </a:cubicBezTo>
                    <a:cubicBezTo>
                      <a:pt x="0" y="147"/>
                      <a:pt x="13" y="175"/>
                      <a:pt x="33" y="196"/>
                    </a:cubicBezTo>
                    <a:cubicBezTo>
                      <a:pt x="33" y="196"/>
                      <a:pt x="33" y="196"/>
                      <a:pt x="33" y="196"/>
                    </a:cubicBezTo>
                    <a:cubicBezTo>
                      <a:pt x="148" y="311"/>
                      <a:pt x="148" y="311"/>
                      <a:pt x="148" y="311"/>
                    </a:cubicBezTo>
                    <a:cubicBezTo>
                      <a:pt x="151" y="311"/>
                      <a:pt x="151" y="311"/>
                      <a:pt x="151" y="311"/>
                    </a:cubicBezTo>
                    <a:cubicBezTo>
                      <a:pt x="151" y="311"/>
                      <a:pt x="151" y="311"/>
                      <a:pt x="151" y="311"/>
                    </a:cubicBezTo>
                    <a:cubicBezTo>
                      <a:pt x="226" y="311"/>
                      <a:pt x="226" y="311"/>
                      <a:pt x="226" y="311"/>
                    </a:cubicBezTo>
                    <a:cubicBezTo>
                      <a:pt x="269" y="311"/>
                      <a:pt x="304" y="276"/>
                      <a:pt x="304" y="233"/>
                    </a:cubicBezTo>
                    <a:cubicBezTo>
                      <a:pt x="304" y="139"/>
                      <a:pt x="304" y="139"/>
                      <a:pt x="304" y="139"/>
                    </a:cubicBezTo>
                    <a:cubicBezTo>
                      <a:pt x="195" y="32"/>
                      <a:pt x="195" y="32"/>
                      <a:pt x="195" y="32"/>
                    </a:cubicBezTo>
                    <a:cubicBezTo>
                      <a:pt x="195" y="32"/>
                      <a:pt x="195" y="32"/>
                      <a:pt x="195" y="32"/>
                    </a:cubicBezTo>
                    <a:cubicBezTo>
                      <a:pt x="174" y="13"/>
                      <a:pt x="146" y="0"/>
                      <a:pt x="116" y="0"/>
                    </a:cubicBezTo>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20" name="Freeform 55"/>
              <p:cNvSpPr>
                <a:spLocks noEditPoints="1"/>
              </p:cNvSpPr>
              <p:nvPr/>
            </p:nvSpPr>
            <p:spPr bwMode="auto">
              <a:xfrm>
                <a:off x="5641976" y="-601663"/>
                <a:ext cx="866775" cy="866775"/>
              </a:xfrm>
              <a:custGeom>
                <a:avLst/>
                <a:gdLst>
                  <a:gd name="T0" fmla="*/ 116 w 231"/>
                  <a:gd name="T1" fmla="*/ 0 h 231"/>
                  <a:gd name="T2" fmla="*/ 0 w 231"/>
                  <a:gd name="T3" fmla="*/ 115 h 231"/>
                  <a:gd name="T4" fmla="*/ 116 w 231"/>
                  <a:gd name="T5" fmla="*/ 231 h 231"/>
                  <a:gd name="T6" fmla="*/ 231 w 231"/>
                  <a:gd name="T7" fmla="*/ 115 h 231"/>
                  <a:gd name="T8" fmla="*/ 116 w 231"/>
                  <a:gd name="T9" fmla="*/ 0 h 231"/>
                  <a:gd name="T10" fmla="*/ 121 w 231"/>
                  <a:gd name="T11" fmla="*/ 216 h 231"/>
                  <a:gd name="T12" fmla="*/ 121 w 231"/>
                  <a:gd name="T13" fmla="*/ 206 h 231"/>
                  <a:gd name="T14" fmla="*/ 110 w 231"/>
                  <a:gd name="T15" fmla="*/ 206 h 231"/>
                  <a:gd name="T16" fmla="*/ 110 w 231"/>
                  <a:gd name="T17" fmla="*/ 216 h 231"/>
                  <a:gd name="T18" fmla="*/ 14 w 231"/>
                  <a:gd name="T19" fmla="*/ 121 h 231"/>
                  <a:gd name="T20" fmla="*/ 25 w 231"/>
                  <a:gd name="T21" fmla="*/ 121 h 231"/>
                  <a:gd name="T22" fmla="*/ 25 w 231"/>
                  <a:gd name="T23" fmla="*/ 110 h 231"/>
                  <a:gd name="T24" fmla="*/ 14 w 231"/>
                  <a:gd name="T25" fmla="*/ 110 h 231"/>
                  <a:gd name="T26" fmla="*/ 110 w 231"/>
                  <a:gd name="T27" fmla="*/ 14 h 231"/>
                  <a:gd name="T28" fmla="*/ 110 w 231"/>
                  <a:gd name="T29" fmla="*/ 25 h 231"/>
                  <a:gd name="T30" fmla="*/ 116 w 231"/>
                  <a:gd name="T31" fmla="*/ 25 h 231"/>
                  <a:gd name="T32" fmla="*/ 121 w 231"/>
                  <a:gd name="T33" fmla="*/ 25 h 231"/>
                  <a:gd name="T34" fmla="*/ 121 w 231"/>
                  <a:gd name="T35" fmla="*/ 14 h 231"/>
                  <a:gd name="T36" fmla="*/ 217 w 231"/>
                  <a:gd name="T37" fmla="*/ 110 h 231"/>
                  <a:gd name="T38" fmla="*/ 207 w 231"/>
                  <a:gd name="T39" fmla="*/ 110 h 231"/>
                  <a:gd name="T40" fmla="*/ 207 w 231"/>
                  <a:gd name="T41" fmla="*/ 121 h 231"/>
                  <a:gd name="T42" fmla="*/ 217 w 231"/>
                  <a:gd name="T43" fmla="*/ 121 h 231"/>
                  <a:gd name="T44" fmla="*/ 121 w 231"/>
                  <a:gd name="T45" fmla="*/ 216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1" h="231">
                    <a:moveTo>
                      <a:pt x="116" y="0"/>
                    </a:moveTo>
                    <a:cubicBezTo>
                      <a:pt x="52" y="0"/>
                      <a:pt x="0" y="52"/>
                      <a:pt x="0" y="115"/>
                    </a:cubicBezTo>
                    <a:cubicBezTo>
                      <a:pt x="0" y="179"/>
                      <a:pt x="52" y="231"/>
                      <a:pt x="116" y="231"/>
                    </a:cubicBezTo>
                    <a:cubicBezTo>
                      <a:pt x="179" y="231"/>
                      <a:pt x="231" y="179"/>
                      <a:pt x="231" y="115"/>
                    </a:cubicBezTo>
                    <a:cubicBezTo>
                      <a:pt x="231" y="52"/>
                      <a:pt x="179" y="0"/>
                      <a:pt x="116" y="0"/>
                    </a:cubicBezTo>
                    <a:close/>
                    <a:moveTo>
                      <a:pt x="121" y="216"/>
                    </a:moveTo>
                    <a:cubicBezTo>
                      <a:pt x="121" y="206"/>
                      <a:pt x="121" y="206"/>
                      <a:pt x="121" y="206"/>
                    </a:cubicBezTo>
                    <a:cubicBezTo>
                      <a:pt x="110" y="206"/>
                      <a:pt x="110" y="206"/>
                      <a:pt x="110" y="206"/>
                    </a:cubicBezTo>
                    <a:cubicBezTo>
                      <a:pt x="110" y="216"/>
                      <a:pt x="110" y="216"/>
                      <a:pt x="110" y="216"/>
                    </a:cubicBezTo>
                    <a:cubicBezTo>
                      <a:pt x="59" y="214"/>
                      <a:pt x="17" y="172"/>
                      <a:pt x="14" y="121"/>
                    </a:cubicBezTo>
                    <a:cubicBezTo>
                      <a:pt x="25" y="121"/>
                      <a:pt x="25" y="121"/>
                      <a:pt x="25" y="121"/>
                    </a:cubicBezTo>
                    <a:cubicBezTo>
                      <a:pt x="25" y="110"/>
                      <a:pt x="25" y="110"/>
                      <a:pt x="25" y="110"/>
                    </a:cubicBezTo>
                    <a:cubicBezTo>
                      <a:pt x="14" y="110"/>
                      <a:pt x="14" y="110"/>
                      <a:pt x="14" y="110"/>
                    </a:cubicBezTo>
                    <a:cubicBezTo>
                      <a:pt x="17" y="58"/>
                      <a:pt x="59" y="17"/>
                      <a:pt x="110" y="14"/>
                    </a:cubicBezTo>
                    <a:cubicBezTo>
                      <a:pt x="110" y="25"/>
                      <a:pt x="110" y="25"/>
                      <a:pt x="110" y="25"/>
                    </a:cubicBezTo>
                    <a:cubicBezTo>
                      <a:pt x="116" y="25"/>
                      <a:pt x="116" y="25"/>
                      <a:pt x="116" y="25"/>
                    </a:cubicBezTo>
                    <a:cubicBezTo>
                      <a:pt x="121" y="25"/>
                      <a:pt x="121" y="25"/>
                      <a:pt x="121" y="25"/>
                    </a:cubicBezTo>
                    <a:cubicBezTo>
                      <a:pt x="121" y="14"/>
                      <a:pt x="121" y="14"/>
                      <a:pt x="121" y="14"/>
                    </a:cubicBezTo>
                    <a:cubicBezTo>
                      <a:pt x="172" y="17"/>
                      <a:pt x="214" y="58"/>
                      <a:pt x="217" y="110"/>
                    </a:cubicBezTo>
                    <a:cubicBezTo>
                      <a:pt x="207" y="110"/>
                      <a:pt x="207" y="110"/>
                      <a:pt x="207" y="110"/>
                    </a:cubicBezTo>
                    <a:cubicBezTo>
                      <a:pt x="207" y="121"/>
                      <a:pt x="207" y="121"/>
                      <a:pt x="207" y="121"/>
                    </a:cubicBezTo>
                    <a:cubicBezTo>
                      <a:pt x="217" y="121"/>
                      <a:pt x="217" y="121"/>
                      <a:pt x="217" y="121"/>
                    </a:cubicBezTo>
                    <a:cubicBezTo>
                      <a:pt x="214" y="172"/>
                      <a:pt x="172" y="214"/>
                      <a:pt x="121" y="2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21" name="Freeform 56"/>
              <p:cNvSpPr>
                <a:spLocks/>
              </p:cNvSpPr>
              <p:nvPr/>
            </p:nvSpPr>
            <p:spPr bwMode="auto">
              <a:xfrm>
                <a:off x="5881688" y="-508000"/>
                <a:ext cx="214313" cy="376238"/>
              </a:xfrm>
              <a:custGeom>
                <a:avLst/>
                <a:gdLst>
                  <a:gd name="T0" fmla="*/ 48 w 57"/>
                  <a:gd name="T1" fmla="*/ 89 h 100"/>
                  <a:gd name="T2" fmla="*/ 0 w 57"/>
                  <a:gd name="T3" fmla="*/ 95 h 100"/>
                  <a:gd name="T4" fmla="*/ 50 w 57"/>
                  <a:gd name="T5" fmla="*/ 100 h 100"/>
                  <a:gd name="T6" fmla="*/ 55 w 57"/>
                  <a:gd name="T7" fmla="*/ 95 h 100"/>
                  <a:gd name="T8" fmla="*/ 53 w 57"/>
                  <a:gd name="T9" fmla="*/ 90 h 100"/>
                  <a:gd name="T10" fmla="*/ 57 w 57"/>
                  <a:gd name="T11" fmla="*/ 83 h 100"/>
                  <a:gd name="T12" fmla="*/ 52 w 57"/>
                  <a:gd name="T13" fmla="*/ 0 h 100"/>
                  <a:gd name="T14" fmla="*/ 46 w 57"/>
                  <a:gd name="T15" fmla="*/ 83 h 100"/>
                  <a:gd name="T16" fmla="*/ 48 w 57"/>
                  <a:gd name="T17" fmla="*/ 8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00">
                    <a:moveTo>
                      <a:pt x="48" y="89"/>
                    </a:moveTo>
                    <a:cubicBezTo>
                      <a:pt x="0" y="95"/>
                      <a:pt x="0" y="95"/>
                      <a:pt x="0" y="95"/>
                    </a:cubicBezTo>
                    <a:cubicBezTo>
                      <a:pt x="50" y="100"/>
                      <a:pt x="50" y="100"/>
                      <a:pt x="50" y="100"/>
                    </a:cubicBezTo>
                    <a:cubicBezTo>
                      <a:pt x="53" y="100"/>
                      <a:pt x="55" y="98"/>
                      <a:pt x="55" y="95"/>
                    </a:cubicBezTo>
                    <a:cubicBezTo>
                      <a:pt x="55" y="93"/>
                      <a:pt x="54" y="91"/>
                      <a:pt x="53" y="90"/>
                    </a:cubicBezTo>
                    <a:cubicBezTo>
                      <a:pt x="55" y="89"/>
                      <a:pt x="57" y="86"/>
                      <a:pt x="57" y="83"/>
                    </a:cubicBezTo>
                    <a:cubicBezTo>
                      <a:pt x="52" y="0"/>
                      <a:pt x="52" y="0"/>
                      <a:pt x="52" y="0"/>
                    </a:cubicBezTo>
                    <a:cubicBezTo>
                      <a:pt x="46" y="83"/>
                      <a:pt x="46" y="83"/>
                      <a:pt x="46" y="83"/>
                    </a:cubicBezTo>
                    <a:cubicBezTo>
                      <a:pt x="46" y="85"/>
                      <a:pt x="47" y="88"/>
                      <a:pt x="48" y="8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nvGrpSpPr>
            <p:cNvPr id="325" name="Group 324"/>
            <p:cNvGrpSpPr/>
            <p:nvPr/>
          </p:nvGrpSpPr>
          <p:grpSpPr>
            <a:xfrm>
              <a:off x="1034582" y="1247483"/>
              <a:ext cx="1069026" cy="1069026"/>
              <a:chOff x="1792288" y="-890588"/>
              <a:chExt cx="1457326" cy="1457326"/>
            </a:xfrm>
          </p:grpSpPr>
          <p:sp>
            <p:nvSpPr>
              <p:cNvPr id="322" name="Freeform 57"/>
              <p:cNvSpPr>
                <a:spLocks/>
              </p:cNvSpPr>
              <p:nvPr/>
            </p:nvSpPr>
            <p:spPr bwMode="auto">
              <a:xfrm>
                <a:off x="1792288" y="-890588"/>
                <a:ext cx="1457325" cy="1457325"/>
              </a:xfrm>
              <a:custGeom>
                <a:avLst/>
                <a:gdLst>
                  <a:gd name="T0" fmla="*/ 78 w 388"/>
                  <a:gd name="T1" fmla="*/ 388 h 388"/>
                  <a:gd name="T2" fmla="*/ 0 w 388"/>
                  <a:gd name="T3" fmla="*/ 310 h 388"/>
                  <a:gd name="T4" fmla="*/ 0 w 388"/>
                  <a:gd name="T5" fmla="*/ 78 h 388"/>
                  <a:gd name="T6" fmla="*/ 78 w 388"/>
                  <a:gd name="T7" fmla="*/ 0 h 388"/>
                  <a:gd name="T8" fmla="*/ 310 w 388"/>
                  <a:gd name="T9" fmla="*/ 0 h 388"/>
                  <a:gd name="T10" fmla="*/ 388 w 388"/>
                  <a:gd name="T11" fmla="*/ 78 h 388"/>
                  <a:gd name="T12" fmla="*/ 388 w 388"/>
                  <a:gd name="T13" fmla="*/ 310 h 388"/>
                  <a:gd name="T14" fmla="*/ 310 w 388"/>
                  <a:gd name="T15" fmla="*/ 388 h 388"/>
                  <a:gd name="T16" fmla="*/ 78 w 388"/>
                  <a:gd name="T17"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388">
                    <a:moveTo>
                      <a:pt x="78" y="388"/>
                    </a:moveTo>
                    <a:cubicBezTo>
                      <a:pt x="35" y="388"/>
                      <a:pt x="0" y="353"/>
                      <a:pt x="0" y="310"/>
                    </a:cubicBezTo>
                    <a:cubicBezTo>
                      <a:pt x="0" y="78"/>
                      <a:pt x="0" y="78"/>
                      <a:pt x="0" y="78"/>
                    </a:cubicBezTo>
                    <a:cubicBezTo>
                      <a:pt x="0" y="35"/>
                      <a:pt x="35" y="0"/>
                      <a:pt x="78" y="0"/>
                    </a:cubicBezTo>
                    <a:cubicBezTo>
                      <a:pt x="310" y="0"/>
                      <a:pt x="310" y="0"/>
                      <a:pt x="310" y="0"/>
                    </a:cubicBezTo>
                    <a:cubicBezTo>
                      <a:pt x="353" y="0"/>
                      <a:pt x="388" y="35"/>
                      <a:pt x="388" y="78"/>
                    </a:cubicBezTo>
                    <a:cubicBezTo>
                      <a:pt x="388" y="310"/>
                      <a:pt x="388" y="310"/>
                      <a:pt x="388" y="310"/>
                    </a:cubicBezTo>
                    <a:cubicBezTo>
                      <a:pt x="388" y="353"/>
                      <a:pt x="353" y="388"/>
                      <a:pt x="310" y="388"/>
                    </a:cubicBezTo>
                    <a:cubicBezTo>
                      <a:pt x="78" y="388"/>
                      <a:pt x="78" y="388"/>
                      <a:pt x="78" y="388"/>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23" name="Freeform 58"/>
              <p:cNvSpPr>
                <a:spLocks/>
              </p:cNvSpPr>
              <p:nvPr/>
            </p:nvSpPr>
            <p:spPr bwMode="auto">
              <a:xfrm>
                <a:off x="2279651" y="-533400"/>
                <a:ext cx="969963" cy="1100138"/>
              </a:xfrm>
              <a:custGeom>
                <a:avLst/>
                <a:gdLst>
                  <a:gd name="T0" fmla="*/ 112 w 258"/>
                  <a:gd name="T1" fmla="*/ 0 h 293"/>
                  <a:gd name="T2" fmla="*/ 6 w 258"/>
                  <a:gd name="T3" fmla="*/ 0 h 293"/>
                  <a:gd name="T4" fmla="*/ 0 w 258"/>
                  <a:gd name="T5" fmla="*/ 8 h 293"/>
                  <a:gd name="T6" fmla="*/ 0 w 258"/>
                  <a:gd name="T7" fmla="*/ 194 h 293"/>
                  <a:gd name="T8" fmla="*/ 3 w 258"/>
                  <a:gd name="T9" fmla="*/ 201 h 293"/>
                  <a:gd name="T10" fmla="*/ 3 w 258"/>
                  <a:gd name="T11" fmla="*/ 201 h 293"/>
                  <a:gd name="T12" fmla="*/ 93 w 258"/>
                  <a:gd name="T13" fmla="*/ 293 h 293"/>
                  <a:gd name="T14" fmla="*/ 95 w 258"/>
                  <a:gd name="T15" fmla="*/ 293 h 293"/>
                  <a:gd name="T16" fmla="*/ 180 w 258"/>
                  <a:gd name="T17" fmla="*/ 293 h 293"/>
                  <a:gd name="T18" fmla="*/ 258 w 258"/>
                  <a:gd name="T19" fmla="*/ 215 h 293"/>
                  <a:gd name="T20" fmla="*/ 258 w 258"/>
                  <a:gd name="T21" fmla="*/ 142 h 293"/>
                  <a:gd name="T22" fmla="*/ 116 w 258"/>
                  <a:gd name="T23" fmla="*/ 2 h 293"/>
                  <a:gd name="T24" fmla="*/ 116 w 258"/>
                  <a:gd name="T25" fmla="*/ 2 h 293"/>
                  <a:gd name="T26" fmla="*/ 112 w 258"/>
                  <a:gd name="T27"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8" h="293">
                    <a:moveTo>
                      <a:pt x="112" y="0"/>
                    </a:moveTo>
                    <a:cubicBezTo>
                      <a:pt x="6" y="0"/>
                      <a:pt x="6" y="0"/>
                      <a:pt x="6" y="0"/>
                    </a:cubicBezTo>
                    <a:cubicBezTo>
                      <a:pt x="3" y="0"/>
                      <a:pt x="0" y="4"/>
                      <a:pt x="0" y="8"/>
                    </a:cubicBezTo>
                    <a:cubicBezTo>
                      <a:pt x="0" y="194"/>
                      <a:pt x="0" y="194"/>
                      <a:pt x="0" y="194"/>
                    </a:cubicBezTo>
                    <a:cubicBezTo>
                      <a:pt x="0" y="197"/>
                      <a:pt x="1" y="199"/>
                      <a:pt x="3" y="201"/>
                    </a:cubicBezTo>
                    <a:cubicBezTo>
                      <a:pt x="3" y="201"/>
                      <a:pt x="3" y="201"/>
                      <a:pt x="3" y="201"/>
                    </a:cubicBezTo>
                    <a:cubicBezTo>
                      <a:pt x="93" y="293"/>
                      <a:pt x="93" y="293"/>
                      <a:pt x="93" y="293"/>
                    </a:cubicBezTo>
                    <a:cubicBezTo>
                      <a:pt x="95" y="293"/>
                      <a:pt x="95" y="293"/>
                      <a:pt x="95" y="293"/>
                    </a:cubicBezTo>
                    <a:cubicBezTo>
                      <a:pt x="180" y="293"/>
                      <a:pt x="180" y="293"/>
                      <a:pt x="180" y="293"/>
                    </a:cubicBezTo>
                    <a:cubicBezTo>
                      <a:pt x="223" y="293"/>
                      <a:pt x="258" y="258"/>
                      <a:pt x="258" y="215"/>
                    </a:cubicBezTo>
                    <a:cubicBezTo>
                      <a:pt x="258" y="142"/>
                      <a:pt x="258" y="142"/>
                      <a:pt x="258" y="142"/>
                    </a:cubicBezTo>
                    <a:cubicBezTo>
                      <a:pt x="116" y="2"/>
                      <a:pt x="116" y="2"/>
                      <a:pt x="116" y="2"/>
                    </a:cubicBezTo>
                    <a:cubicBezTo>
                      <a:pt x="116" y="2"/>
                      <a:pt x="116" y="2"/>
                      <a:pt x="116" y="2"/>
                    </a:cubicBezTo>
                    <a:cubicBezTo>
                      <a:pt x="115" y="1"/>
                      <a:pt x="113" y="0"/>
                      <a:pt x="112" y="0"/>
                    </a:cubicBezTo>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324" name="Freeform 59"/>
              <p:cNvSpPr>
                <a:spLocks noEditPoints="1"/>
              </p:cNvSpPr>
              <p:nvPr/>
            </p:nvSpPr>
            <p:spPr bwMode="auto">
              <a:xfrm>
                <a:off x="2279651" y="-533400"/>
                <a:ext cx="444500" cy="762000"/>
              </a:xfrm>
              <a:custGeom>
                <a:avLst/>
                <a:gdLst>
                  <a:gd name="T0" fmla="*/ 112 w 118"/>
                  <a:gd name="T1" fmla="*/ 0 h 203"/>
                  <a:gd name="T2" fmla="*/ 6 w 118"/>
                  <a:gd name="T3" fmla="*/ 0 h 203"/>
                  <a:gd name="T4" fmla="*/ 0 w 118"/>
                  <a:gd name="T5" fmla="*/ 8 h 203"/>
                  <a:gd name="T6" fmla="*/ 0 w 118"/>
                  <a:gd name="T7" fmla="*/ 194 h 203"/>
                  <a:gd name="T8" fmla="*/ 6 w 118"/>
                  <a:gd name="T9" fmla="*/ 203 h 203"/>
                  <a:gd name="T10" fmla="*/ 112 w 118"/>
                  <a:gd name="T11" fmla="*/ 203 h 203"/>
                  <a:gd name="T12" fmla="*/ 118 w 118"/>
                  <a:gd name="T13" fmla="*/ 194 h 203"/>
                  <a:gd name="T14" fmla="*/ 118 w 118"/>
                  <a:gd name="T15" fmla="*/ 8 h 203"/>
                  <a:gd name="T16" fmla="*/ 112 w 118"/>
                  <a:gd name="T17" fmla="*/ 0 h 203"/>
                  <a:gd name="T18" fmla="*/ 81 w 118"/>
                  <a:gd name="T19" fmla="*/ 195 h 203"/>
                  <a:gd name="T20" fmla="*/ 37 w 118"/>
                  <a:gd name="T21" fmla="*/ 195 h 203"/>
                  <a:gd name="T22" fmla="*/ 34 w 118"/>
                  <a:gd name="T23" fmla="*/ 190 h 203"/>
                  <a:gd name="T24" fmla="*/ 37 w 118"/>
                  <a:gd name="T25" fmla="*/ 186 h 203"/>
                  <a:gd name="T26" fmla="*/ 81 w 118"/>
                  <a:gd name="T27" fmla="*/ 186 h 203"/>
                  <a:gd name="T28" fmla="*/ 84 w 118"/>
                  <a:gd name="T29" fmla="*/ 190 h 203"/>
                  <a:gd name="T30" fmla="*/ 81 w 118"/>
                  <a:gd name="T31" fmla="*/ 195 h 203"/>
                  <a:gd name="T32" fmla="*/ 108 w 118"/>
                  <a:gd name="T33" fmla="*/ 171 h 203"/>
                  <a:gd name="T34" fmla="*/ 103 w 118"/>
                  <a:gd name="T35" fmla="*/ 178 h 203"/>
                  <a:gd name="T36" fmla="*/ 16 w 118"/>
                  <a:gd name="T37" fmla="*/ 178 h 203"/>
                  <a:gd name="T38" fmla="*/ 11 w 118"/>
                  <a:gd name="T39" fmla="*/ 171 h 203"/>
                  <a:gd name="T40" fmla="*/ 11 w 118"/>
                  <a:gd name="T41" fmla="*/ 19 h 203"/>
                  <a:gd name="T42" fmla="*/ 16 w 118"/>
                  <a:gd name="T43" fmla="*/ 12 h 203"/>
                  <a:gd name="T44" fmla="*/ 103 w 118"/>
                  <a:gd name="T45" fmla="*/ 12 h 203"/>
                  <a:gd name="T46" fmla="*/ 108 w 118"/>
                  <a:gd name="T47" fmla="*/ 19 h 203"/>
                  <a:gd name="T48" fmla="*/ 108 w 118"/>
                  <a:gd name="T49" fmla="*/ 17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8" h="203">
                    <a:moveTo>
                      <a:pt x="112" y="0"/>
                    </a:moveTo>
                    <a:cubicBezTo>
                      <a:pt x="6" y="0"/>
                      <a:pt x="6" y="0"/>
                      <a:pt x="6" y="0"/>
                    </a:cubicBezTo>
                    <a:cubicBezTo>
                      <a:pt x="3" y="0"/>
                      <a:pt x="0" y="4"/>
                      <a:pt x="0" y="8"/>
                    </a:cubicBezTo>
                    <a:cubicBezTo>
                      <a:pt x="0" y="194"/>
                      <a:pt x="0" y="194"/>
                      <a:pt x="0" y="194"/>
                    </a:cubicBezTo>
                    <a:cubicBezTo>
                      <a:pt x="0" y="199"/>
                      <a:pt x="3" y="203"/>
                      <a:pt x="6" y="203"/>
                    </a:cubicBezTo>
                    <a:cubicBezTo>
                      <a:pt x="112" y="203"/>
                      <a:pt x="112" y="203"/>
                      <a:pt x="112" y="203"/>
                    </a:cubicBezTo>
                    <a:cubicBezTo>
                      <a:pt x="115" y="203"/>
                      <a:pt x="118" y="199"/>
                      <a:pt x="118" y="194"/>
                    </a:cubicBezTo>
                    <a:cubicBezTo>
                      <a:pt x="118" y="8"/>
                      <a:pt x="118" y="8"/>
                      <a:pt x="118" y="8"/>
                    </a:cubicBezTo>
                    <a:cubicBezTo>
                      <a:pt x="118" y="4"/>
                      <a:pt x="115" y="0"/>
                      <a:pt x="112" y="0"/>
                    </a:cubicBezTo>
                    <a:close/>
                    <a:moveTo>
                      <a:pt x="81" y="195"/>
                    </a:moveTo>
                    <a:cubicBezTo>
                      <a:pt x="37" y="195"/>
                      <a:pt x="37" y="195"/>
                      <a:pt x="37" y="195"/>
                    </a:cubicBezTo>
                    <a:cubicBezTo>
                      <a:pt x="35" y="195"/>
                      <a:pt x="34" y="193"/>
                      <a:pt x="34" y="190"/>
                    </a:cubicBezTo>
                    <a:cubicBezTo>
                      <a:pt x="34" y="188"/>
                      <a:pt x="35" y="186"/>
                      <a:pt x="37" y="186"/>
                    </a:cubicBezTo>
                    <a:cubicBezTo>
                      <a:pt x="81" y="186"/>
                      <a:pt x="81" y="186"/>
                      <a:pt x="81" y="186"/>
                    </a:cubicBezTo>
                    <a:cubicBezTo>
                      <a:pt x="83" y="186"/>
                      <a:pt x="84" y="188"/>
                      <a:pt x="84" y="190"/>
                    </a:cubicBezTo>
                    <a:cubicBezTo>
                      <a:pt x="84" y="193"/>
                      <a:pt x="83" y="195"/>
                      <a:pt x="81" y="195"/>
                    </a:cubicBezTo>
                    <a:close/>
                    <a:moveTo>
                      <a:pt x="108" y="171"/>
                    </a:moveTo>
                    <a:cubicBezTo>
                      <a:pt x="108" y="175"/>
                      <a:pt x="105" y="178"/>
                      <a:pt x="103" y="178"/>
                    </a:cubicBezTo>
                    <a:cubicBezTo>
                      <a:pt x="16" y="178"/>
                      <a:pt x="16" y="178"/>
                      <a:pt x="16" y="178"/>
                    </a:cubicBezTo>
                    <a:cubicBezTo>
                      <a:pt x="13" y="178"/>
                      <a:pt x="11" y="175"/>
                      <a:pt x="11" y="171"/>
                    </a:cubicBezTo>
                    <a:cubicBezTo>
                      <a:pt x="11" y="19"/>
                      <a:pt x="11" y="19"/>
                      <a:pt x="11" y="19"/>
                    </a:cubicBezTo>
                    <a:cubicBezTo>
                      <a:pt x="11" y="15"/>
                      <a:pt x="13" y="12"/>
                      <a:pt x="16" y="12"/>
                    </a:cubicBezTo>
                    <a:cubicBezTo>
                      <a:pt x="103" y="12"/>
                      <a:pt x="103" y="12"/>
                      <a:pt x="103" y="12"/>
                    </a:cubicBezTo>
                    <a:cubicBezTo>
                      <a:pt x="105" y="12"/>
                      <a:pt x="108" y="15"/>
                      <a:pt x="108" y="19"/>
                    </a:cubicBezTo>
                    <a:lnTo>
                      <a:pt x="108" y="1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grpSp>
        <p:nvGrpSpPr>
          <p:cNvPr id="4" name="Group 3"/>
          <p:cNvGrpSpPr/>
          <p:nvPr/>
        </p:nvGrpSpPr>
        <p:grpSpPr>
          <a:xfrm>
            <a:off x="4054556" y="1336860"/>
            <a:ext cx="3783801" cy="4685655"/>
            <a:chOff x="4867444" y="1337648"/>
            <a:chExt cx="3709946" cy="4594196"/>
          </a:xfrm>
        </p:grpSpPr>
        <p:sp>
          <p:nvSpPr>
            <p:cNvPr id="267" name="Rectangle 266"/>
            <p:cNvSpPr/>
            <p:nvPr/>
          </p:nvSpPr>
          <p:spPr>
            <a:xfrm>
              <a:off x="4867444" y="4960552"/>
              <a:ext cx="3709946" cy="971292"/>
            </a:xfrm>
            <a:prstGeom prst="rect">
              <a:avLst/>
            </a:prstGeom>
          </p:spPr>
          <p:txBody>
            <a:bodyPr wrap="square">
              <a:spAutoFit/>
            </a:bodyPr>
            <a:lstStyle/>
            <a:p>
              <a:pPr algn="ctr"/>
              <a:r>
                <a:rPr lang="en-US" sz="2856" dirty="0">
                  <a:gradFill>
                    <a:gsLst>
                      <a:gs pos="1250">
                        <a:srgbClr val="404040"/>
                      </a:gs>
                      <a:gs pos="100000">
                        <a:srgbClr val="404040"/>
                      </a:gs>
                    </a:gsLst>
                    <a:lin ang="5400000" scaled="0"/>
                  </a:gradFill>
                  <a:latin typeface="Segoe UI Light"/>
                </a:rPr>
                <a:t>Check out the </a:t>
              </a:r>
              <a:br>
                <a:rPr lang="en-US" sz="2856" dirty="0">
                  <a:gradFill>
                    <a:gsLst>
                      <a:gs pos="1250">
                        <a:srgbClr val="404040"/>
                      </a:gs>
                      <a:gs pos="100000">
                        <a:srgbClr val="404040"/>
                      </a:gs>
                    </a:gsLst>
                    <a:lin ang="5400000" scaled="0"/>
                  </a:gradFill>
                  <a:latin typeface="Segoe UI Light"/>
                </a:rPr>
              </a:br>
              <a:r>
                <a:rPr lang="en-US" sz="2856" dirty="0">
                  <a:gradFill>
                    <a:gsLst>
                      <a:gs pos="1250">
                        <a:srgbClr val="404040"/>
                      </a:gs>
                      <a:gs pos="100000">
                        <a:srgbClr val="404040"/>
                      </a:gs>
                    </a:gsLst>
                    <a:lin ang="5400000" scaled="0"/>
                  </a:gradFill>
                  <a:latin typeface="Segoe UI Light"/>
                </a:rPr>
                <a:t>express talks</a:t>
              </a:r>
            </a:p>
          </p:txBody>
        </p:sp>
        <p:grpSp>
          <p:nvGrpSpPr>
            <p:cNvPr id="18" name="Group 17"/>
            <p:cNvGrpSpPr/>
            <p:nvPr/>
          </p:nvGrpSpPr>
          <p:grpSpPr>
            <a:xfrm>
              <a:off x="5559030" y="1337648"/>
              <a:ext cx="2326774" cy="3238660"/>
              <a:chOff x="5973763" y="1414463"/>
              <a:chExt cx="1138238" cy="1584325"/>
            </a:xfrm>
          </p:grpSpPr>
          <p:sp>
            <p:nvSpPr>
              <p:cNvPr id="6" name="Freeform 6"/>
              <p:cNvSpPr>
                <a:spLocks/>
              </p:cNvSpPr>
              <p:nvPr/>
            </p:nvSpPr>
            <p:spPr bwMode="auto">
              <a:xfrm>
                <a:off x="5973763" y="2508250"/>
                <a:ext cx="1020763" cy="490538"/>
              </a:xfrm>
              <a:custGeom>
                <a:avLst/>
                <a:gdLst>
                  <a:gd name="T0" fmla="*/ 637 w 1366"/>
                  <a:gd name="T1" fmla="*/ 650 h 656"/>
                  <a:gd name="T2" fmla="*/ 511 w 1366"/>
                  <a:gd name="T3" fmla="*/ 579 h 656"/>
                  <a:gd name="T4" fmla="*/ 493 w 1366"/>
                  <a:gd name="T5" fmla="*/ 577 h 656"/>
                  <a:gd name="T6" fmla="*/ 332 w 1366"/>
                  <a:gd name="T7" fmla="*/ 649 h 656"/>
                  <a:gd name="T8" fmla="*/ 313 w 1366"/>
                  <a:gd name="T9" fmla="*/ 649 h 656"/>
                  <a:gd name="T10" fmla="*/ 124 w 1366"/>
                  <a:gd name="T11" fmla="*/ 463 h 656"/>
                  <a:gd name="T12" fmla="*/ 80 w 1366"/>
                  <a:gd name="T13" fmla="*/ 468 h 656"/>
                  <a:gd name="T14" fmla="*/ 0 w 1366"/>
                  <a:gd name="T15" fmla="*/ 247 h 656"/>
                  <a:gd name="T16" fmla="*/ 679 w 1366"/>
                  <a:gd name="T17" fmla="*/ 167 h 656"/>
                  <a:gd name="T18" fmla="*/ 739 w 1366"/>
                  <a:gd name="T19" fmla="*/ 0 h 656"/>
                  <a:gd name="T20" fmla="*/ 759 w 1366"/>
                  <a:gd name="T21" fmla="*/ 106 h 656"/>
                  <a:gd name="T22" fmla="*/ 80 w 1366"/>
                  <a:gd name="T23" fmla="*/ 187 h 656"/>
                  <a:gd name="T24" fmla="*/ 20 w 1366"/>
                  <a:gd name="T25" fmla="*/ 388 h 656"/>
                  <a:gd name="T26" fmla="*/ 109 w 1366"/>
                  <a:gd name="T27" fmla="*/ 448 h 656"/>
                  <a:gd name="T28" fmla="*/ 215 w 1366"/>
                  <a:gd name="T29" fmla="*/ 276 h 656"/>
                  <a:gd name="T30" fmla="*/ 323 w 1366"/>
                  <a:gd name="T31" fmla="*/ 615 h 656"/>
                  <a:gd name="T32" fmla="*/ 430 w 1366"/>
                  <a:gd name="T33" fmla="*/ 348 h 656"/>
                  <a:gd name="T34" fmla="*/ 505 w 1366"/>
                  <a:gd name="T35" fmla="*/ 551 h 656"/>
                  <a:gd name="T36" fmla="*/ 575 w 1366"/>
                  <a:gd name="T37" fmla="*/ 456 h 656"/>
                  <a:gd name="T38" fmla="*/ 645 w 1366"/>
                  <a:gd name="T39" fmla="*/ 616 h 656"/>
                  <a:gd name="T40" fmla="*/ 754 w 1366"/>
                  <a:gd name="T41" fmla="*/ 276 h 656"/>
                  <a:gd name="T42" fmla="*/ 764 w 1366"/>
                  <a:gd name="T43" fmla="*/ 283 h 656"/>
                  <a:gd name="T44" fmla="*/ 926 w 1366"/>
                  <a:gd name="T45" fmla="*/ 388 h 656"/>
                  <a:gd name="T46" fmla="*/ 942 w 1366"/>
                  <a:gd name="T47" fmla="*/ 388 h 656"/>
                  <a:gd name="T48" fmla="*/ 1141 w 1366"/>
                  <a:gd name="T49" fmla="*/ 282 h 656"/>
                  <a:gd name="T50" fmla="*/ 1160 w 1366"/>
                  <a:gd name="T51" fmla="*/ 282 h 656"/>
                  <a:gd name="T52" fmla="*/ 1366 w 1366"/>
                  <a:gd name="T53" fmla="*/ 456 h 656"/>
                  <a:gd name="T54" fmla="*/ 1222 w 1366"/>
                  <a:gd name="T55" fmla="*/ 476 h 656"/>
                  <a:gd name="T56" fmla="*/ 1150 w 1366"/>
                  <a:gd name="T57" fmla="*/ 312 h 656"/>
                  <a:gd name="T58" fmla="*/ 1043 w 1366"/>
                  <a:gd name="T59" fmla="*/ 548 h 656"/>
                  <a:gd name="T60" fmla="*/ 934 w 1366"/>
                  <a:gd name="T61" fmla="*/ 411 h 656"/>
                  <a:gd name="T62" fmla="*/ 824 w 1366"/>
                  <a:gd name="T63" fmla="*/ 548 h 656"/>
                  <a:gd name="T64" fmla="*/ 754 w 1366"/>
                  <a:gd name="T65" fmla="*/ 322 h 656"/>
                  <a:gd name="T66" fmla="*/ 647 w 1366"/>
                  <a:gd name="T67" fmla="*/ 656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66" h="656">
                    <a:moveTo>
                      <a:pt x="646" y="656"/>
                    </a:moveTo>
                    <a:cubicBezTo>
                      <a:pt x="642" y="656"/>
                      <a:pt x="638" y="653"/>
                      <a:pt x="637" y="650"/>
                    </a:cubicBezTo>
                    <a:cubicBezTo>
                      <a:pt x="572" y="487"/>
                      <a:pt x="572" y="487"/>
                      <a:pt x="572" y="487"/>
                    </a:cubicBezTo>
                    <a:cubicBezTo>
                      <a:pt x="511" y="579"/>
                      <a:pt x="511" y="579"/>
                      <a:pt x="511" y="579"/>
                    </a:cubicBezTo>
                    <a:cubicBezTo>
                      <a:pt x="508" y="583"/>
                      <a:pt x="505" y="584"/>
                      <a:pt x="501" y="584"/>
                    </a:cubicBezTo>
                    <a:cubicBezTo>
                      <a:pt x="497" y="583"/>
                      <a:pt x="494" y="581"/>
                      <a:pt x="493" y="577"/>
                    </a:cubicBezTo>
                    <a:cubicBezTo>
                      <a:pt x="430" y="388"/>
                      <a:pt x="430" y="388"/>
                      <a:pt x="430" y="388"/>
                    </a:cubicBezTo>
                    <a:cubicBezTo>
                      <a:pt x="332" y="649"/>
                      <a:pt x="332" y="649"/>
                      <a:pt x="332" y="649"/>
                    </a:cubicBezTo>
                    <a:cubicBezTo>
                      <a:pt x="330" y="653"/>
                      <a:pt x="326" y="656"/>
                      <a:pt x="322" y="656"/>
                    </a:cubicBezTo>
                    <a:cubicBezTo>
                      <a:pt x="318" y="656"/>
                      <a:pt x="314" y="653"/>
                      <a:pt x="313" y="649"/>
                    </a:cubicBezTo>
                    <a:cubicBezTo>
                      <a:pt x="211" y="311"/>
                      <a:pt x="211" y="311"/>
                      <a:pt x="211" y="311"/>
                    </a:cubicBezTo>
                    <a:cubicBezTo>
                      <a:pt x="124" y="463"/>
                      <a:pt x="124" y="463"/>
                      <a:pt x="124" y="463"/>
                    </a:cubicBezTo>
                    <a:cubicBezTo>
                      <a:pt x="122" y="466"/>
                      <a:pt x="119" y="468"/>
                      <a:pt x="115" y="468"/>
                    </a:cubicBezTo>
                    <a:cubicBezTo>
                      <a:pt x="80" y="468"/>
                      <a:pt x="80" y="468"/>
                      <a:pt x="80" y="468"/>
                    </a:cubicBezTo>
                    <a:cubicBezTo>
                      <a:pt x="16" y="468"/>
                      <a:pt x="0" y="416"/>
                      <a:pt x="0" y="388"/>
                    </a:cubicBezTo>
                    <a:cubicBezTo>
                      <a:pt x="0" y="247"/>
                      <a:pt x="0" y="247"/>
                      <a:pt x="0" y="247"/>
                    </a:cubicBezTo>
                    <a:cubicBezTo>
                      <a:pt x="0" y="183"/>
                      <a:pt x="52" y="167"/>
                      <a:pt x="80" y="167"/>
                    </a:cubicBezTo>
                    <a:cubicBezTo>
                      <a:pt x="679" y="167"/>
                      <a:pt x="679" y="167"/>
                      <a:pt x="679" y="167"/>
                    </a:cubicBezTo>
                    <a:cubicBezTo>
                      <a:pt x="737" y="167"/>
                      <a:pt x="739" y="112"/>
                      <a:pt x="739" y="106"/>
                    </a:cubicBezTo>
                    <a:cubicBezTo>
                      <a:pt x="739" y="0"/>
                      <a:pt x="739" y="0"/>
                      <a:pt x="739" y="0"/>
                    </a:cubicBezTo>
                    <a:cubicBezTo>
                      <a:pt x="759" y="0"/>
                      <a:pt x="759" y="0"/>
                      <a:pt x="759" y="0"/>
                    </a:cubicBezTo>
                    <a:cubicBezTo>
                      <a:pt x="759" y="106"/>
                      <a:pt x="759" y="106"/>
                      <a:pt x="759" y="106"/>
                    </a:cubicBezTo>
                    <a:cubicBezTo>
                      <a:pt x="759" y="134"/>
                      <a:pt x="742" y="187"/>
                      <a:pt x="679" y="187"/>
                    </a:cubicBezTo>
                    <a:cubicBezTo>
                      <a:pt x="80" y="187"/>
                      <a:pt x="80" y="187"/>
                      <a:pt x="80" y="187"/>
                    </a:cubicBezTo>
                    <a:cubicBezTo>
                      <a:pt x="74" y="187"/>
                      <a:pt x="20" y="189"/>
                      <a:pt x="20" y="247"/>
                    </a:cubicBezTo>
                    <a:cubicBezTo>
                      <a:pt x="20" y="388"/>
                      <a:pt x="20" y="388"/>
                      <a:pt x="20" y="388"/>
                    </a:cubicBezTo>
                    <a:cubicBezTo>
                      <a:pt x="20" y="394"/>
                      <a:pt x="22" y="448"/>
                      <a:pt x="80" y="448"/>
                    </a:cubicBezTo>
                    <a:cubicBezTo>
                      <a:pt x="109" y="448"/>
                      <a:pt x="109" y="448"/>
                      <a:pt x="109" y="448"/>
                    </a:cubicBezTo>
                    <a:cubicBezTo>
                      <a:pt x="206" y="281"/>
                      <a:pt x="206" y="281"/>
                      <a:pt x="206" y="281"/>
                    </a:cubicBezTo>
                    <a:cubicBezTo>
                      <a:pt x="208" y="277"/>
                      <a:pt x="211" y="276"/>
                      <a:pt x="215" y="276"/>
                    </a:cubicBezTo>
                    <a:cubicBezTo>
                      <a:pt x="219" y="276"/>
                      <a:pt x="223" y="279"/>
                      <a:pt x="224" y="283"/>
                    </a:cubicBezTo>
                    <a:cubicBezTo>
                      <a:pt x="323" y="615"/>
                      <a:pt x="323" y="615"/>
                      <a:pt x="323" y="615"/>
                    </a:cubicBezTo>
                    <a:cubicBezTo>
                      <a:pt x="421" y="354"/>
                      <a:pt x="421" y="354"/>
                      <a:pt x="421" y="354"/>
                    </a:cubicBezTo>
                    <a:cubicBezTo>
                      <a:pt x="422" y="350"/>
                      <a:pt x="426" y="348"/>
                      <a:pt x="430" y="348"/>
                    </a:cubicBezTo>
                    <a:cubicBezTo>
                      <a:pt x="435" y="348"/>
                      <a:pt x="438" y="351"/>
                      <a:pt x="440" y="355"/>
                    </a:cubicBezTo>
                    <a:cubicBezTo>
                      <a:pt x="505" y="551"/>
                      <a:pt x="505" y="551"/>
                      <a:pt x="505" y="551"/>
                    </a:cubicBezTo>
                    <a:cubicBezTo>
                      <a:pt x="566" y="460"/>
                      <a:pt x="566" y="460"/>
                      <a:pt x="566" y="460"/>
                    </a:cubicBezTo>
                    <a:cubicBezTo>
                      <a:pt x="568" y="457"/>
                      <a:pt x="572" y="456"/>
                      <a:pt x="575" y="456"/>
                    </a:cubicBezTo>
                    <a:cubicBezTo>
                      <a:pt x="579" y="456"/>
                      <a:pt x="582" y="459"/>
                      <a:pt x="584" y="462"/>
                    </a:cubicBezTo>
                    <a:cubicBezTo>
                      <a:pt x="645" y="616"/>
                      <a:pt x="645" y="616"/>
                      <a:pt x="645" y="616"/>
                    </a:cubicBezTo>
                    <a:cubicBezTo>
                      <a:pt x="745" y="283"/>
                      <a:pt x="745" y="283"/>
                      <a:pt x="745" y="283"/>
                    </a:cubicBezTo>
                    <a:cubicBezTo>
                      <a:pt x="746" y="279"/>
                      <a:pt x="750" y="276"/>
                      <a:pt x="754" y="276"/>
                    </a:cubicBezTo>
                    <a:cubicBezTo>
                      <a:pt x="754" y="276"/>
                      <a:pt x="754" y="276"/>
                      <a:pt x="754" y="276"/>
                    </a:cubicBezTo>
                    <a:cubicBezTo>
                      <a:pt x="759" y="276"/>
                      <a:pt x="763" y="279"/>
                      <a:pt x="764" y="283"/>
                    </a:cubicBezTo>
                    <a:cubicBezTo>
                      <a:pt x="830" y="516"/>
                      <a:pt x="830" y="516"/>
                      <a:pt x="830" y="516"/>
                    </a:cubicBezTo>
                    <a:cubicBezTo>
                      <a:pt x="926" y="388"/>
                      <a:pt x="926" y="388"/>
                      <a:pt x="926" y="388"/>
                    </a:cubicBezTo>
                    <a:cubicBezTo>
                      <a:pt x="928" y="385"/>
                      <a:pt x="931" y="384"/>
                      <a:pt x="934" y="384"/>
                    </a:cubicBezTo>
                    <a:cubicBezTo>
                      <a:pt x="937" y="384"/>
                      <a:pt x="940" y="385"/>
                      <a:pt x="942" y="388"/>
                    </a:cubicBezTo>
                    <a:cubicBezTo>
                      <a:pt x="1040" y="518"/>
                      <a:pt x="1040" y="518"/>
                      <a:pt x="1040" y="518"/>
                    </a:cubicBezTo>
                    <a:cubicBezTo>
                      <a:pt x="1141" y="282"/>
                      <a:pt x="1141" y="282"/>
                      <a:pt x="1141" y="282"/>
                    </a:cubicBezTo>
                    <a:cubicBezTo>
                      <a:pt x="1143" y="278"/>
                      <a:pt x="1146" y="276"/>
                      <a:pt x="1150" y="276"/>
                    </a:cubicBezTo>
                    <a:cubicBezTo>
                      <a:pt x="1154" y="276"/>
                      <a:pt x="1158" y="278"/>
                      <a:pt x="1160" y="282"/>
                    </a:cubicBezTo>
                    <a:cubicBezTo>
                      <a:pt x="1229" y="456"/>
                      <a:pt x="1229" y="456"/>
                      <a:pt x="1229" y="456"/>
                    </a:cubicBezTo>
                    <a:cubicBezTo>
                      <a:pt x="1366" y="456"/>
                      <a:pt x="1366" y="456"/>
                      <a:pt x="1366" y="456"/>
                    </a:cubicBezTo>
                    <a:cubicBezTo>
                      <a:pt x="1366" y="476"/>
                      <a:pt x="1366" y="476"/>
                      <a:pt x="1366" y="476"/>
                    </a:cubicBezTo>
                    <a:cubicBezTo>
                      <a:pt x="1222" y="476"/>
                      <a:pt x="1222" y="476"/>
                      <a:pt x="1222" y="476"/>
                    </a:cubicBezTo>
                    <a:cubicBezTo>
                      <a:pt x="1218" y="476"/>
                      <a:pt x="1214" y="473"/>
                      <a:pt x="1213" y="470"/>
                    </a:cubicBezTo>
                    <a:cubicBezTo>
                      <a:pt x="1150" y="312"/>
                      <a:pt x="1150" y="312"/>
                      <a:pt x="1150" y="312"/>
                    </a:cubicBezTo>
                    <a:cubicBezTo>
                      <a:pt x="1051" y="542"/>
                      <a:pt x="1051" y="542"/>
                      <a:pt x="1051" y="542"/>
                    </a:cubicBezTo>
                    <a:cubicBezTo>
                      <a:pt x="1050" y="545"/>
                      <a:pt x="1047" y="547"/>
                      <a:pt x="1043" y="548"/>
                    </a:cubicBezTo>
                    <a:cubicBezTo>
                      <a:pt x="1040" y="548"/>
                      <a:pt x="1036" y="547"/>
                      <a:pt x="1034" y="544"/>
                    </a:cubicBezTo>
                    <a:cubicBezTo>
                      <a:pt x="934" y="411"/>
                      <a:pt x="934" y="411"/>
                      <a:pt x="934" y="411"/>
                    </a:cubicBezTo>
                    <a:cubicBezTo>
                      <a:pt x="834" y="544"/>
                      <a:pt x="834" y="544"/>
                      <a:pt x="834" y="544"/>
                    </a:cubicBezTo>
                    <a:cubicBezTo>
                      <a:pt x="832" y="547"/>
                      <a:pt x="828" y="548"/>
                      <a:pt x="824" y="548"/>
                    </a:cubicBezTo>
                    <a:cubicBezTo>
                      <a:pt x="821" y="547"/>
                      <a:pt x="818" y="544"/>
                      <a:pt x="817" y="541"/>
                    </a:cubicBezTo>
                    <a:cubicBezTo>
                      <a:pt x="754" y="322"/>
                      <a:pt x="754" y="322"/>
                      <a:pt x="754" y="322"/>
                    </a:cubicBezTo>
                    <a:cubicBezTo>
                      <a:pt x="656" y="649"/>
                      <a:pt x="656" y="649"/>
                      <a:pt x="656" y="649"/>
                    </a:cubicBezTo>
                    <a:cubicBezTo>
                      <a:pt x="655" y="653"/>
                      <a:pt x="651" y="656"/>
                      <a:pt x="647" y="656"/>
                    </a:cubicBezTo>
                    <a:cubicBezTo>
                      <a:pt x="647" y="656"/>
                      <a:pt x="646" y="656"/>
                      <a:pt x="646" y="656"/>
                    </a:cubicBezTo>
                    <a:close/>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7" name="Rectangle 7"/>
              <p:cNvSpPr>
                <a:spLocks noChangeArrowheads="1"/>
              </p:cNvSpPr>
              <p:nvPr/>
            </p:nvSpPr>
            <p:spPr bwMode="auto">
              <a:xfrm>
                <a:off x="7043738" y="2841625"/>
                <a:ext cx="68263" cy="19050"/>
              </a:xfrm>
              <a:prstGeom prst="rect">
                <a:avLst/>
              </a:prstGeom>
              <a:solidFill>
                <a:srgbClr val="FFB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8" name="Freeform 8"/>
              <p:cNvSpPr>
                <a:spLocks/>
              </p:cNvSpPr>
              <p:nvPr/>
            </p:nvSpPr>
            <p:spPr bwMode="auto">
              <a:xfrm>
                <a:off x="6975476" y="2825750"/>
                <a:ext cx="73025" cy="50800"/>
              </a:xfrm>
              <a:custGeom>
                <a:avLst/>
                <a:gdLst>
                  <a:gd name="T0" fmla="*/ 97 w 97"/>
                  <a:gd name="T1" fmla="*/ 0 h 67"/>
                  <a:gd name="T2" fmla="*/ 92 w 97"/>
                  <a:gd name="T3" fmla="*/ 0 h 67"/>
                  <a:gd name="T4" fmla="*/ 33 w 97"/>
                  <a:gd name="T5" fmla="*/ 0 h 67"/>
                  <a:gd name="T6" fmla="*/ 0 w 97"/>
                  <a:gd name="T7" fmla="*/ 33 h 67"/>
                  <a:gd name="T8" fmla="*/ 33 w 97"/>
                  <a:gd name="T9" fmla="*/ 67 h 67"/>
                  <a:gd name="T10" fmla="*/ 92 w 97"/>
                  <a:gd name="T11" fmla="*/ 67 h 67"/>
                  <a:gd name="T12" fmla="*/ 97 w 97"/>
                  <a:gd name="T13" fmla="*/ 66 h 67"/>
                  <a:gd name="T14" fmla="*/ 97 w 97"/>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67">
                    <a:moveTo>
                      <a:pt x="97" y="0"/>
                    </a:moveTo>
                    <a:cubicBezTo>
                      <a:pt x="96" y="0"/>
                      <a:pt x="94" y="0"/>
                      <a:pt x="92" y="0"/>
                    </a:cubicBezTo>
                    <a:cubicBezTo>
                      <a:pt x="33" y="0"/>
                      <a:pt x="33" y="0"/>
                      <a:pt x="33" y="0"/>
                    </a:cubicBezTo>
                    <a:cubicBezTo>
                      <a:pt x="15" y="0"/>
                      <a:pt x="0" y="15"/>
                      <a:pt x="0" y="33"/>
                    </a:cubicBezTo>
                    <a:cubicBezTo>
                      <a:pt x="0" y="52"/>
                      <a:pt x="15" y="67"/>
                      <a:pt x="33" y="67"/>
                    </a:cubicBezTo>
                    <a:cubicBezTo>
                      <a:pt x="92" y="67"/>
                      <a:pt x="92" y="67"/>
                      <a:pt x="92" y="67"/>
                    </a:cubicBezTo>
                    <a:cubicBezTo>
                      <a:pt x="94" y="67"/>
                      <a:pt x="96" y="67"/>
                      <a:pt x="97" y="66"/>
                    </a:cubicBezTo>
                    <a:lnTo>
                      <a:pt x="97" y="0"/>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9" name="Rectangle 9"/>
              <p:cNvSpPr>
                <a:spLocks noChangeArrowheads="1"/>
              </p:cNvSpPr>
              <p:nvPr/>
            </p:nvSpPr>
            <p:spPr bwMode="auto">
              <a:xfrm>
                <a:off x="7016751" y="2825750"/>
                <a:ext cx="3175" cy="50800"/>
              </a:xfrm>
              <a:prstGeom prst="rect">
                <a:avLst/>
              </a:prstGeom>
              <a:solidFill>
                <a:srgbClr val="6821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0" name="Freeform 10"/>
              <p:cNvSpPr>
                <a:spLocks/>
              </p:cNvSpPr>
              <p:nvPr/>
            </p:nvSpPr>
            <p:spPr bwMode="auto">
              <a:xfrm>
                <a:off x="6324601" y="1414463"/>
                <a:ext cx="417513" cy="784225"/>
              </a:xfrm>
              <a:custGeom>
                <a:avLst/>
                <a:gdLst>
                  <a:gd name="T0" fmla="*/ 280 w 559"/>
                  <a:gd name="T1" fmla="*/ 0 h 1048"/>
                  <a:gd name="T2" fmla="*/ 0 w 559"/>
                  <a:gd name="T3" fmla="*/ 280 h 1048"/>
                  <a:gd name="T4" fmla="*/ 0 w 559"/>
                  <a:gd name="T5" fmla="*/ 769 h 1048"/>
                  <a:gd name="T6" fmla="*/ 280 w 559"/>
                  <a:gd name="T7" fmla="*/ 1048 h 1048"/>
                  <a:gd name="T8" fmla="*/ 559 w 559"/>
                  <a:gd name="T9" fmla="*/ 769 h 1048"/>
                  <a:gd name="T10" fmla="*/ 559 w 559"/>
                  <a:gd name="T11" fmla="*/ 280 h 1048"/>
                  <a:gd name="T12" fmla="*/ 280 w 559"/>
                  <a:gd name="T13" fmla="*/ 0 h 1048"/>
                </a:gdLst>
                <a:ahLst/>
                <a:cxnLst>
                  <a:cxn ang="0">
                    <a:pos x="T0" y="T1"/>
                  </a:cxn>
                  <a:cxn ang="0">
                    <a:pos x="T2" y="T3"/>
                  </a:cxn>
                  <a:cxn ang="0">
                    <a:pos x="T4" y="T5"/>
                  </a:cxn>
                  <a:cxn ang="0">
                    <a:pos x="T6" y="T7"/>
                  </a:cxn>
                  <a:cxn ang="0">
                    <a:pos x="T8" y="T9"/>
                  </a:cxn>
                  <a:cxn ang="0">
                    <a:pos x="T10" y="T11"/>
                  </a:cxn>
                  <a:cxn ang="0">
                    <a:pos x="T12" y="T13"/>
                  </a:cxn>
                </a:cxnLst>
                <a:rect l="0" t="0" r="r" b="b"/>
                <a:pathLst>
                  <a:path w="559" h="1048">
                    <a:moveTo>
                      <a:pt x="280" y="0"/>
                    </a:moveTo>
                    <a:cubicBezTo>
                      <a:pt x="125" y="0"/>
                      <a:pt x="0" y="125"/>
                      <a:pt x="0" y="280"/>
                    </a:cubicBezTo>
                    <a:cubicBezTo>
                      <a:pt x="0" y="769"/>
                      <a:pt x="0" y="769"/>
                      <a:pt x="0" y="769"/>
                    </a:cubicBezTo>
                    <a:cubicBezTo>
                      <a:pt x="0" y="923"/>
                      <a:pt x="125" y="1048"/>
                      <a:pt x="280" y="1048"/>
                    </a:cubicBezTo>
                    <a:cubicBezTo>
                      <a:pt x="434" y="1048"/>
                      <a:pt x="559" y="923"/>
                      <a:pt x="559" y="769"/>
                    </a:cubicBezTo>
                    <a:cubicBezTo>
                      <a:pt x="559" y="280"/>
                      <a:pt x="559" y="280"/>
                      <a:pt x="559" y="280"/>
                    </a:cubicBezTo>
                    <a:cubicBezTo>
                      <a:pt x="559" y="125"/>
                      <a:pt x="434" y="0"/>
                      <a:pt x="280" y="0"/>
                    </a:cubicBez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1" name="Freeform 11"/>
              <p:cNvSpPr>
                <a:spLocks/>
              </p:cNvSpPr>
              <p:nvPr/>
            </p:nvSpPr>
            <p:spPr bwMode="auto">
              <a:xfrm>
                <a:off x="6324601" y="1676400"/>
                <a:ext cx="412750" cy="522288"/>
              </a:xfrm>
              <a:custGeom>
                <a:avLst/>
                <a:gdLst>
                  <a:gd name="T0" fmla="*/ 280 w 552"/>
                  <a:gd name="T1" fmla="*/ 698 h 698"/>
                  <a:gd name="T2" fmla="*/ 552 w 552"/>
                  <a:gd name="T3" fmla="*/ 482 h 698"/>
                  <a:gd name="T4" fmla="*/ 0 w 552"/>
                  <a:gd name="T5" fmla="*/ 0 h 698"/>
                  <a:gd name="T6" fmla="*/ 0 w 552"/>
                  <a:gd name="T7" fmla="*/ 419 h 698"/>
                  <a:gd name="T8" fmla="*/ 280 w 552"/>
                  <a:gd name="T9" fmla="*/ 698 h 698"/>
                </a:gdLst>
                <a:ahLst/>
                <a:cxnLst>
                  <a:cxn ang="0">
                    <a:pos x="T0" y="T1"/>
                  </a:cxn>
                  <a:cxn ang="0">
                    <a:pos x="T2" y="T3"/>
                  </a:cxn>
                  <a:cxn ang="0">
                    <a:pos x="T4" y="T5"/>
                  </a:cxn>
                  <a:cxn ang="0">
                    <a:pos x="T6" y="T7"/>
                  </a:cxn>
                  <a:cxn ang="0">
                    <a:pos x="T8" y="T9"/>
                  </a:cxn>
                </a:cxnLst>
                <a:rect l="0" t="0" r="r" b="b"/>
                <a:pathLst>
                  <a:path w="552" h="698">
                    <a:moveTo>
                      <a:pt x="280" y="698"/>
                    </a:moveTo>
                    <a:cubicBezTo>
                      <a:pt x="412" y="698"/>
                      <a:pt x="523" y="606"/>
                      <a:pt x="552" y="482"/>
                    </a:cubicBezTo>
                    <a:cubicBezTo>
                      <a:pt x="0" y="0"/>
                      <a:pt x="0" y="0"/>
                      <a:pt x="0" y="0"/>
                    </a:cubicBezTo>
                    <a:cubicBezTo>
                      <a:pt x="0" y="419"/>
                      <a:pt x="0" y="419"/>
                      <a:pt x="0" y="419"/>
                    </a:cubicBezTo>
                    <a:cubicBezTo>
                      <a:pt x="0" y="573"/>
                      <a:pt x="125" y="698"/>
                      <a:pt x="280" y="698"/>
                    </a:cubicBezTo>
                    <a:close/>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2" name="Oval 12"/>
              <p:cNvSpPr>
                <a:spLocks noChangeArrowheads="1"/>
              </p:cNvSpPr>
              <p:nvPr/>
            </p:nvSpPr>
            <p:spPr bwMode="auto">
              <a:xfrm>
                <a:off x="6626226" y="1630363"/>
                <a:ext cx="26988" cy="25400"/>
              </a:xfrm>
              <a:prstGeom prst="ellipse">
                <a:avLst/>
              </a:prstGeom>
              <a:solidFill>
                <a:srgbClr val="6821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3" name="Oval 13"/>
              <p:cNvSpPr>
                <a:spLocks noChangeArrowheads="1"/>
              </p:cNvSpPr>
              <p:nvPr/>
            </p:nvSpPr>
            <p:spPr bwMode="auto">
              <a:xfrm>
                <a:off x="6600826" y="1655763"/>
                <a:ext cx="25400" cy="26988"/>
              </a:xfrm>
              <a:prstGeom prst="ellipse">
                <a:avLst/>
              </a:prstGeom>
              <a:solidFill>
                <a:srgbClr val="6821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4" name="Oval 14"/>
              <p:cNvSpPr>
                <a:spLocks noChangeArrowheads="1"/>
              </p:cNvSpPr>
              <p:nvPr/>
            </p:nvSpPr>
            <p:spPr bwMode="auto">
              <a:xfrm>
                <a:off x="6653213" y="1655763"/>
                <a:ext cx="25400" cy="26988"/>
              </a:xfrm>
              <a:prstGeom prst="ellipse">
                <a:avLst/>
              </a:prstGeom>
              <a:solidFill>
                <a:srgbClr val="6821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5" name="Freeform 15"/>
              <p:cNvSpPr>
                <a:spLocks/>
              </p:cNvSpPr>
              <p:nvPr/>
            </p:nvSpPr>
            <p:spPr bwMode="auto">
              <a:xfrm>
                <a:off x="6261101" y="1695450"/>
                <a:ext cx="542925" cy="815975"/>
              </a:xfrm>
              <a:custGeom>
                <a:avLst/>
                <a:gdLst>
                  <a:gd name="T0" fmla="*/ 392 w 727"/>
                  <a:gd name="T1" fmla="*/ 754 h 1092"/>
                  <a:gd name="T2" fmla="*/ 727 w 727"/>
                  <a:gd name="T3" fmla="*/ 392 h 1092"/>
                  <a:gd name="T4" fmla="*/ 727 w 727"/>
                  <a:gd name="T5" fmla="*/ 28 h 1092"/>
                  <a:gd name="T6" fmla="*/ 699 w 727"/>
                  <a:gd name="T7" fmla="*/ 0 h 1092"/>
                  <a:gd name="T8" fmla="*/ 671 w 727"/>
                  <a:gd name="T9" fmla="*/ 28 h 1092"/>
                  <a:gd name="T10" fmla="*/ 671 w 727"/>
                  <a:gd name="T11" fmla="*/ 392 h 1092"/>
                  <a:gd name="T12" fmla="*/ 364 w 727"/>
                  <a:gd name="T13" fmla="*/ 699 h 1092"/>
                  <a:gd name="T14" fmla="*/ 56 w 727"/>
                  <a:gd name="T15" fmla="*/ 392 h 1092"/>
                  <a:gd name="T16" fmla="*/ 56 w 727"/>
                  <a:gd name="T17" fmla="*/ 36 h 1092"/>
                  <a:gd name="T18" fmla="*/ 28 w 727"/>
                  <a:gd name="T19" fmla="*/ 8 h 1092"/>
                  <a:gd name="T20" fmla="*/ 0 w 727"/>
                  <a:gd name="T21" fmla="*/ 36 h 1092"/>
                  <a:gd name="T22" fmla="*/ 0 w 727"/>
                  <a:gd name="T23" fmla="*/ 392 h 1092"/>
                  <a:gd name="T24" fmla="*/ 336 w 727"/>
                  <a:gd name="T25" fmla="*/ 754 h 1092"/>
                  <a:gd name="T26" fmla="*/ 336 w 727"/>
                  <a:gd name="T27" fmla="*/ 813 h 1092"/>
                  <a:gd name="T28" fmla="*/ 336 w 727"/>
                  <a:gd name="T29" fmla="*/ 814 h 1092"/>
                  <a:gd name="T30" fmla="*/ 84 w 727"/>
                  <a:gd name="T31" fmla="*/ 1092 h 1092"/>
                  <a:gd name="T32" fmla="*/ 643 w 727"/>
                  <a:gd name="T33" fmla="*/ 1092 h 1092"/>
                  <a:gd name="T34" fmla="*/ 392 w 727"/>
                  <a:gd name="T35" fmla="*/ 814 h 1092"/>
                  <a:gd name="T36" fmla="*/ 392 w 727"/>
                  <a:gd name="T37" fmla="*/ 813 h 1092"/>
                  <a:gd name="T38" fmla="*/ 392 w 727"/>
                  <a:gd name="T39" fmla="*/ 754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7" h="1092">
                    <a:moveTo>
                      <a:pt x="392" y="754"/>
                    </a:moveTo>
                    <a:cubicBezTo>
                      <a:pt x="579" y="739"/>
                      <a:pt x="727" y="582"/>
                      <a:pt x="727" y="392"/>
                    </a:cubicBezTo>
                    <a:cubicBezTo>
                      <a:pt x="727" y="28"/>
                      <a:pt x="727" y="28"/>
                      <a:pt x="727" y="28"/>
                    </a:cubicBezTo>
                    <a:cubicBezTo>
                      <a:pt x="727" y="13"/>
                      <a:pt x="714" y="0"/>
                      <a:pt x="699" y="0"/>
                    </a:cubicBezTo>
                    <a:cubicBezTo>
                      <a:pt x="683" y="0"/>
                      <a:pt x="671" y="13"/>
                      <a:pt x="671" y="28"/>
                    </a:cubicBezTo>
                    <a:cubicBezTo>
                      <a:pt x="671" y="392"/>
                      <a:pt x="671" y="392"/>
                      <a:pt x="671" y="392"/>
                    </a:cubicBezTo>
                    <a:cubicBezTo>
                      <a:pt x="671" y="561"/>
                      <a:pt x="533" y="699"/>
                      <a:pt x="364" y="699"/>
                    </a:cubicBezTo>
                    <a:cubicBezTo>
                      <a:pt x="194" y="699"/>
                      <a:pt x="56" y="561"/>
                      <a:pt x="56" y="392"/>
                    </a:cubicBezTo>
                    <a:cubicBezTo>
                      <a:pt x="56" y="36"/>
                      <a:pt x="56" y="36"/>
                      <a:pt x="56" y="36"/>
                    </a:cubicBezTo>
                    <a:cubicBezTo>
                      <a:pt x="56" y="21"/>
                      <a:pt x="44" y="8"/>
                      <a:pt x="28" y="8"/>
                    </a:cubicBezTo>
                    <a:cubicBezTo>
                      <a:pt x="13" y="8"/>
                      <a:pt x="0" y="21"/>
                      <a:pt x="0" y="36"/>
                    </a:cubicBezTo>
                    <a:cubicBezTo>
                      <a:pt x="0" y="392"/>
                      <a:pt x="0" y="392"/>
                      <a:pt x="0" y="392"/>
                    </a:cubicBezTo>
                    <a:cubicBezTo>
                      <a:pt x="0" y="582"/>
                      <a:pt x="148" y="739"/>
                      <a:pt x="336" y="754"/>
                    </a:cubicBezTo>
                    <a:cubicBezTo>
                      <a:pt x="336" y="813"/>
                      <a:pt x="336" y="813"/>
                      <a:pt x="336" y="813"/>
                    </a:cubicBezTo>
                    <a:cubicBezTo>
                      <a:pt x="336" y="813"/>
                      <a:pt x="336" y="814"/>
                      <a:pt x="336" y="814"/>
                    </a:cubicBezTo>
                    <a:cubicBezTo>
                      <a:pt x="195" y="828"/>
                      <a:pt x="84" y="947"/>
                      <a:pt x="84" y="1092"/>
                    </a:cubicBezTo>
                    <a:cubicBezTo>
                      <a:pt x="643" y="1092"/>
                      <a:pt x="643" y="1092"/>
                      <a:pt x="643" y="1092"/>
                    </a:cubicBezTo>
                    <a:cubicBezTo>
                      <a:pt x="643" y="947"/>
                      <a:pt x="533" y="828"/>
                      <a:pt x="392" y="814"/>
                    </a:cubicBezTo>
                    <a:cubicBezTo>
                      <a:pt x="392" y="814"/>
                      <a:pt x="392" y="813"/>
                      <a:pt x="392" y="813"/>
                    </a:cubicBezTo>
                    <a:lnTo>
                      <a:pt x="392" y="754"/>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6" name="Freeform 16"/>
              <p:cNvSpPr>
                <a:spLocks/>
              </p:cNvSpPr>
              <p:nvPr/>
            </p:nvSpPr>
            <p:spPr bwMode="auto">
              <a:xfrm>
                <a:off x="6324601" y="2303463"/>
                <a:ext cx="209550" cy="207963"/>
              </a:xfrm>
              <a:custGeom>
                <a:avLst/>
                <a:gdLst>
                  <a:gd name="T0" fmla="*/ 0 w 280"/>
                  <a:gd name="T1" fmla="*/ 279 h 279"/>
                  <a:gd name="T2" fmla="*/ 280 w 280"/>
                  <a:gd name="T3" fmla="*/ 279 h 279"/>
                  <a:gd name="T4" fmla="*/ 280 w 280"/>
                  <a:gd name="T5" fmla="*/ 0 h 279"/>
                  <a:gd name="T6" fmla="*/ 0 w 280"/>
                  <a:gd name="T7" fmla="*/ 279 h 279"/>
                </a:gdLst>
                <a:ahLst/>
                <a:cxnLst>
                  <a:cxn ang="0">
                    <a:pos x="T0" y="T1"/>
                  </a:cxn>
                  <a:cxn ang="0">
                    <a:pos x="T2" y="T3"/>
                  </a:cxn>
                  <a:cxn ang="0">
                    <a:pos x="T4" y="T5"/>
                  </a:cxn>
                  <a:cxn ang="0">
                    <a:pos x="T6" y="T7"/>
                  </a:cxn>
                </a:cxnLst>
                <a:rect l="0" t="0" r="r" b="b"/>
                <a:pathLst>
                  <a:path w="280" h="279">
                    <a:moveTo>
                      <a:pt x="0" y="279"/>
                    </a:moveTo>
                    <a:cubicBezTo>
                      <a:pt x="280" y="279"/>
                      <a:pt x="280" y="279"/>
                      <a:pt x="280" y="279"/>
                    </a:cubicBezTo>
                    <a:cubicBezTo>
                      <a:pt x="280" y="0"/>
                      <a:pt x="280" y="0"/>
                      <a:pt x="280" y="0"/>
                    </a:cubicBezTo>
                    <a:cubicBezTo>
                      <a:pt x="125" y="0"/>
                      <a:pt x="0" y="125"/>
                      <a:pt x="0" y="279"/>
                    </a:cubicBezTo>
                    <a:close/>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sp>
            <p:nvSpPr>
              <p:cNvPr id="17" name="Rectangle 17"/>
              <p:cNvSpPr>
                <a:spLocks noChangeArrowheads="1"/>
              </p:cNvSpPr>
              <p:nvPr/>
            </p:nvSpPr>
            <p:spPr bwMode="auto">
              <a:xfrm>
                <a:off x="6316663" y="1795463"/>
                <a:ext cx="433388" cy="22225"/>
              </a:xfrm>
              <a:prstGeom prst="rect">
                <a:avLst/>
              </a:prstGeom>
              <a:solidFill>
                <a:srgbClr val="6821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endParaRPr lang="en-US" sz="1836">
                  <a:solidFill>
                    <a:srgbClr val="404040"/>
                  </a:solidFill>
                </a:endParaRPr>
              </a:p>
            </p:txBody>
          </p:sp>
        </p:grpSp>
      </p:grpSp>
    </p:spTree>
    <p:extLst>
      <p:ext uri="{BB962C8B-B14F-4D97-AF65-F5344CB8AC3E}">
        <p14:creationId xmlns:p14="http://schemas.microsoft.com/office/powerpoint/2010/main" val="32512702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0-#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decel="10000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750" fill="hold"/>
                                        <p:tgtEl>
                                          <p:spTgt spid="4"/>
                                        </p:tgtEl>
                                        <p:attrNameLst>
                                          <p:attrName>ppt_x</p:attrName>
                                        </p:attrNameLst>
                                      </p:cBhvr>
                                      <p:tavLst>
                                        <p:tav tm="0">
                                          <p:val>
                                            <p:strVal val="#ppt_x"/>
                                          </p:val>
                                        </p:tav>
                                        <p:tav tm="100000">
                                          <p:val>
                                            <p:strVal val="#ppt_x"/>
                                          </p:val>
                                        </p:tav>
                                      </p:tavLst>
                                    </p:anim>
                                    <p:anim calcmode="lin" valueType="num">
                                      <p:cBhvr additive="base">
                                        <p:cTn id="14" dur="75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decel="100000" fill="hold" nodeType="clickEffect">
                                  <p:stCondLst>
                                    <p:cond delay="0"/>
                                  </p:stCondLst>
                                  <p:childTnLst>
                                    <p:set>
                                      <p:cBhvr>
                                        <p:cTn id="18" dur="1" fill="hold">
                                          <p:stCondLst>
                                            <p:cond delay="0"/>
                                          </p:stCondLst>
                                        </p:cTn>
                                        <p:tgtEl>
                                          <p:spTgt spid="271"/>
                                        </p:tgtEl>
                                        <p:attrNameLst>
                                          <p:attrName>style.visibility</p:attrName>
                                        </p:attrNameLst>
                                      </p:cBhvr>
                                      <p:to>
                                        <p:strVal val="visible"/>
                                      </p:to>
                                    </p:set>
                                    <p:anim calcmode="lin" valueType="num">
                                      <p:cBhvr additive="base">
                                        <p:cTn id="19" dur="750" fill="hold"/>
                                        <p:tgtEl>
                                          <p:spTgt spid="271"/>
                                        </p:tgtEl>
                                        <p:attrNameLst>
                                          <p:attrName>ppt_x</p:attrName>
                                        </p:attrNameLst>
                                      </p:cBhvr>
                                      <p:tavLst>
                                        <p:tav tm="0">
                                          <p:val>
                                            <p:strVal val="1+#ppt_w/2"/>
                                          </p:val>
                                        </p:tav>
                                        <p:tav tm="100000">
                                          <p:val>
                                            <p:strVal val="#ppt_x"/>
                                          </p:val>
                                        </p:tav>
                                      </p:tavLst>
                                    </p:anim>
                                    <p:anim calcmode="lin" valueType="num">
                                      <p:cBhvr additive="base">
                                        <p:cTn id="20" dur="750" fill="hold"/>
                                        <p:tgtEl>
                                          <p:spTgt spid="2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33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4846638" y="1439862"/>
            <a:ext cx="7315203" cy="4953000"/>
          </a:xfrm>
        </p:spPr>
        <p:txBody>
          <a:bodyPr/>
          <a:lstStyle/>
          <a:p>
            <a:r>
              <a:rPr lang="en-US" dirty="0" smtClean="0"/>
              <a:t>What is OneDrive?</a:t>
            </a:r>
          </a:p>
          <a:p>
            <a:r>
              <a:rPr lang="en-US" dirty="0" smtClean="0"/>
              <a:t>Developer Platform Overview</a:t>
            </a:r>
          </a:p>
          <a:p>
            <a:r>
              <a:rPr lang="en-US" dirty="0" smtClean="0"/>
              <a:t>Pickers and Savers</a:t>
            </a:r>
          </a:p>
          <a:p>
            <a:r>
              <a:rPr lang="en-US" dirty="0" smtClean="0"/>
              <a:t>OneDrive API</a:t>
            </a:r>
          </a:p>
          <a:p>
            <a:r>
              <a:rPr lang="en-US" dirty="0" smtClean="0"/>
              <a:t>Webhooks</a:t>
            </a:r>
          </a:p>
          <a:p>
            <a:endParaRPr lang="en-US" dirty="0"/>
          </a:p>
          <a:p>
            <a:r>
              <a:rPr lang="en-US" sz="2800" dirty="0" smtClean="0"/>
              <a:t>Demos along the way</a:t>
            </a:r>
          </a:p>
        </p:txBody>
      </p:sp>
      <p:sp>
        <p:nvSpPr>
          <p:cNvPr id="5" name="Title 4"/>
          <p:cNvSpPr>
            <a:spLocks noGrp="1"/>
          </p:cNvSpPr>
          <p:nvPr>
            <p:ph type="title"/>
          </p:nvPr>
        </p:nvSpPr>
        <p:spPr/>
        <p:txBody>
          <a:bodyPr/>
          <a:lstStyle/>
          <a:p>
            <a:r>
              <a:rPr lang="en-US" dirty="0" smtClean="0"/>
              <a:t>Agenda</a:t>
            </a:r>
            <a:br>
              <a:rPr lang="en-US" dirty="0" smtClean="0"/>
            </a:br>
            <a:endParaRPr lang="en-US" dirty="0"/>
          </a:p>
        </p:txBody>
      </p:sp>
      <p:pic>
        <p:nvPicPr>
          <p:cNvPr id="6" name="Picture Placeholder 5"/>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t="101" b="101"/>
          <a:stretch>
            <a:fillRect/>
          </a:stretch>
        </p:blipFill>
        <p:spPr/>
      </p:pic>
    </p:spTree>
    <p:extLst>
      <p:ext uri="{BB962C8B-B14F-4D97-AF65-F5344CB8AC3E}">
        <p14:creationId xmlns:p14="http://schemas.microsoft.com/office/powerpoint/2010/main" val="319332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200" dirty="0" smtClean="0"/>
              <a:t>Securely store your files and folders and access them from anywhere.</a:t>
            </a:r>
          </a:p>
          <a:p>
            <a:r>
              <a:rPr lang="en-US" sz="3200" dirty="0" smtClean="0"/>
              <a:t>Synchronize files across all your devices.</a:t>
            </a:r>
          </a:p>
          <a:p>
            <a:r>
              <a:rPr lang="en-US" sz="3200" dirty="0" smtClean="0"/>
              <a:t>Powerful search capabilities let you quickly and easily find your files.</a:t>
            </a:r>
          </a:p>
          <a:p>
            <a:r>
              <a:rPr lang="en-US" sz="3200" dirty="0" smtClean="0"/>
              <a:t>Deeply integrated with Office.</a:t>
            </a:r>
          </a:p>
          <a:p>
            <a:r>
              <a:rPr lang="en-US" sz="3200" dirty="0" smtClean="0"/>
              <a:t>Collaborate with others on any device.</a:t>
            </a:r>
          </a:p>
          <a:p>
            <a:r>
              <a:rPr lang="en-US" sz="3200" dirty="0" smtClean="0"/>
              <a:t>Available for personal or business scenarios.</a:t>
            </a:r>
            <a:endParaRPr lang="en-US" sz="3200" dirty="0"/>
          </a:p>
        </p:txBody>
      </p:sp>
      <p:sp>
        <p:nvSpPr>
          <p:cNvPr id="3" name="Title 2"/>
          <p:cNvSpPr>
            <a:spLocks noGrp="1"/>
          </p:cNvSpPr>
          <p:nvPr>
            <p:ph type="title"/>
          </p:nvPr>
        </p:nvSpPr>
        <p:spPr/>
        <p:txBody>
          <a:bodyPr/>
          <a:lstStyle/>
          <a:p>
            <a:r>
              <a:rPr lang="en-US" dirty="0" smtClean="0"/>
              <a:t>What is OneDrive?</a:t>
            </a:r>
            <a:endParaRPr lang="en-US" dirty="0"/>
          </a:p>
        </p:txBody>
      </p:sp>
      <p:sp>
        <p:nvSpPr>
          <p:cNvPr id="4" name="Content Placeholder 3"/>
          <p:cNvSpPr>
            <a:spLocks noGrp="1"/>
          </p:cNvSpPr>
          <p:nvPr>
            <p:ph type="body" sz="quarter" idx="11"/>
          </p:nvPr>
        </p:nvSpPr>
        <p:spPr/>
        <p:txBody>
          <a:bodyPr/>
          <a:lstStyle/>
          <a:p>
            <a:r>
              <a:rPr lang="en-US" dirty="0"/>
              <a:t>One place for everything in your life / work.</a:t>
            </a:r>
          </a:p>
        </p:txBody>
      </p:sp>
    </p:spTree>
    <p:extLst>
      <p:ext uri="{BB962C8B-B14F-4D97-AF65-F5344CB8AC3E}">
        <p14:creationId xmlns:p14="http://schemas.microsoft.com/office/powerpoint/2010/main" val="4113786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OneDrive on Windows 10 works differently than Windows 8.1.</a:t>
            </a:r>
          </a:p>
          <a:p>
            <a:r>
              <a:rPr lang="en-US" dirty="0" smtClean="0"/>
              <a:t>Selective sync model means some files will be cloud-only.</a:t>
            </a:r>
          </a:p>
          <a:p>
            <a:r>
              <a:rPr lang="en-US" smtClean="0"/>
              <a:t>Building </a:t>
            </a:r>
            <a:r>
              <a:rPr lang="en-US" dirty="0" smtClean="0"/>
              <a:t>OneDrive into your app should go beyond file system level access.</a:t>
            </a:r>
          </a:p>
          <a:p>
            <a:endParaRPr lang="en-US" dirty="0" smtClean="0"/>
          </a:p>
          <a:p>
            <a:endParaRPr lang="en-US" dirty="0"/>
          </a:p>
        </p:txBody>
      </p:sp>
      <p:sp>
        <p:nvSpPr>
          <p:cNvPr id="3" name="Title 2"/>
          <p:cNvSpPr>
            <a:spLocks noGrp="1"/>
          </p:cNvSpPr>
          <p:nvPr>
            <p:ph type="title"/>
          </p:nvPr>
        </p:nvSpPr>
        <p:spPr/>
        <p:txBody>
          <a:bodyPr/>
          <a:lstStyle/>
          <a:p>
            <a:r>
              <a:rPr lang="en-US" dirty="0" smtClean="0"/>
              <a:t>OneDrive and Windows 10</a:t>
            </a:r>
            <a:endParaRPr lang="en-US" dirty="0"/>
          </a:p>
        </p:txBody>
      </p:sp>
      <p:sp>
        <p:nvSpPr>
          <p:cNvPr id="4" name="Text Placeholder 3"/>
          <p:cNvSpPr>
            <a:spLocks noGrp="1"/>
          </p:cNvSpPr>
          <p:nvPr>
            <p:ph type="body" sz="quarter" idx="11"/>
          </p:nvPr>
        </p:nvSpPr>
        <p:spPr/>
        <p:txBody>
          <a:bodyPr/>
          <a:lstStyle/>
          <a:p>
            <a:r>
              <a:rPr lang="en-US" dirty="0" smtClean="0"/>
              <a:t>Windows comes with OneDrive to keep all your files in the cloud so you can access them from any device.</a:t>
            </a:r>
            <a:endParaRPr lang="en-US" dirty="0"/>
          </a:p>
        </p:txBody>
      </p:sp>
    </p:spTree>
    <p:extLst>
      <p:ext uri="{BB962C8B-B14F-4D97-AF65-F5344CB8AC3E}">
        <p14:creationId xmlns:p14="http://schemas.microsoft.com/office/powerpoint/2010/main" val="71703253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OneDrive</a:t>
            </a:r>
          </a:p>
          <a:p>
            <a:pPr lvl="1"/>
            <a:r>
              <a:rPr lang="en-US" dirty="0" smtClean="0"/>
              <a:t>Accessible cloud storage for personal documents, photos, and files that can be accessed from anywhere.</a:t>
            </a:r>
          </a:p>
          <a:p>
            <a:pPr lvl="1"/>
            <a:r>
              <a:rPr lang="en-US" dirty="0" smtClean="0"/>
              <a:t>Best for user owned content.</a:t>
            </a:r>
          </a:p>
          <a:p>
            <a:r>
              <a:rPr lang="en-US" dirty="0" smtClean="0"/>
              <a:t>OneDrive for Business</a:t>
            </a:r>
          </a:p>
          <a:p>
            <a:pPr lvl="1"/>
            <a:r>
              <a:rPr lang="en-US" dirty="0" smtClean="0"/>
              <a:t>Secure enterprise grade storage for business documents and files.</a:t>
            </a:r>
          </a:p>
          <a:p>
            <a:pPr lvl="1"/>
            <a:r>
              <a:rPr lang="en-US" dirty="0" smtClean="0"/>
              <a:t>Best for business / enterprise owned content.</a:t>
            </a:r>
            <a:endParaRPr lang="en-US" dirty="0"/>
          </a:p>
          <a:p>
            <a:r>
              <a:rPr lang="en-US" dirty="0" smtClean="0"/>
              <a:t>Depending on your app targeting both is appropriate.</a:t>
            </a:r>
            <a:endParaRPr lang="en-US" dirty="0"/>
          </a:p>
        </p:txBody>
      </p:sp>
      <p:sp>
        <p:nvSpPr>
          <p:cNvPr id="3" name="Title 2"/>
          <p:cNvSpPr>
            <a:spLocks noGrp="1"/>
          </p:cNvSpPr>
          <p:nvPr>
            <p:ph type="title"/>
          </p:nvPr>
        </p:nvSpPr>
        <p:spPr/>
        <p:txBody>
          <a:bodyPr/>
          <a:lstStyle/>
          <a:p>
            <a:r>
              <a:rPr lang="en-US" dirty="0" smtClean="0"/>
              <a:t>Which to use?</a:t>
            </a:r>
            <a:endParaRPr lang="en-US" dirty="0"/>
          </a:p>
        </p:txBody>
      </p:sp>
    </p:spTree>
    <p:extLst>
      <p:ext uri="{BB962C8B-B14F-4D97-AF65-F5344CB8AC3E}">
        <p14:creationId xmlns:p14="http://schemas.microsoft.com/office/powerpoint/2010/main" val="423012373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7924221"/>
          </a:xfrm>
        </p:spPr>
        <p:txBody>
          <a:bodyPr/>
          <a:lstStyle/>
          <a:p>
            <a:r>
              <a:rPr lang="en-US" sz="3200" dirty="0" smtClean="0"/>
              <a:t>Connecting your app to where the files are enables new scenarios for your app.</a:t>
            </a:r>
          </a:p>
          <a:p>
            <a:r>
              <a:rPr lang="en-US" sz="3200" dirty="0" smtClean="0"/>
              <a:t>OneDrive has a huge range of people storing files in our cloud.</a:t>
            </a:r>
          </a:p>
          <a:p>
            <a:r>
              <a:rPr lang="en-US" sz="3200" dirty="0" smtClean="0"/>
              <a:t>We’re the backend for Microsoft apps and enable great scenarios: Office for </a:t>
            </a:r>
            <a:r>
              <a:rPr lang="en-US" sz="3200" dirty="0" err="1" smtClean="0"/>
              <a:t>iPad</a:t>
            </a:r>
            <a:r>
              <a:rPr lang="en-US" sz="3200" dirty="0" smtClean="0"/>
              <a:t>, cloud attachments in Outlook.</a:t>
            </a:r>
          </a:p>
          <a:p>
            <a:endParaRPr lang="en-US" sz="3200" dirty="0" smtClean="0"/>
          </a:p>
          <a:p>
            <a:r>
              <a:rPr lang="en-US" sz="3200" dirty="0" smtClean="0"/>
              <a:t>OneDrive can provide value to your app when you store user files and documents there.</a:t>
            </a:r>
          </a:p>
          <a:p>
            <a:r>
              <a:rPr lang="en-US" sz="3200" dirty="0" smtClean="0"/>
              <a:t>Use OneDrive as a backend to build killer cloud experiences.</a:t>
            </a:r>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a:p>
        </p:txBody>
      </p:sp>
      <p:sp>
        <p:nvSpPr>
          <p:cNvPr id="3" name="Title 2"/>
          <p:cNvSpPr>
            <a:spLocks noGrp="1"/>
          </p:cNvSpPr>
          <p:nvPr>
            <p:ph type="title"/>
          </p:nvPr>
        </p:nvSpPr>
        <p:spPr/>
        <p:txBody>
          <a:bodyPr/>
          <a:lstStyle/>
          <a:p>
            <a:r>
              <a:rPr lang="en-US" dirty="0" smtClean="0"/>
              <a:t>Why use OneDrive as a platform?</a:t>
            </a:r>
            <a:endParaRPr lang="en-US" dirty="0"/>
          </a:p>
        </p:txBody>
      </p:sp>
    </p:spTree>
    <p:extLst>
      <p:ext uri="{BB962C8B-B14F-4D97-AF65-F5344CB8AC3E}">
        <p14:creationId xmlns:p14="http://schemas.microsoft.com/office/powerpoint/2010/main" val="56019027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200" dirty="0" smtClean="0"/>
              <a:t>Pickers and savers for quick integrations.</a:t>
            </a:r>
          </a:p>
          <a:p>
            <a:pPr lvl="1"/>
            <a:r>
              <a:rPr lang="en-US" sz="1600" dirty="0" smtClean="0"/>
              <a:t>Quickly open files from OneDrive and save files back.</a:t>
            </a:r>
          </a:p>
          <a:p>
            <a:pPr lvl="1"/>
            <a:r>
              <a:rPr lang="en-US" sz="1600" dirty="0" smtClean="0"/>
              <a:t>Supported for JavaScript, iOS, Android, and Windows Universal apps.</a:t>
            </a:r>
          </a:p>
          <a:p>
            <a:endParaRPr lang="en-US" sz="3200" dirty="0" smtClean="0"/>
          </a:p>
          <a:p>
            <a:r>
              <a:rPr lang="en-US" sz="3200" dirty="0" smtClean="0"/>
              <a:t>OneDrive API for deeper / robust integrations.</a:t>
            </a:r>
          </a:p>
          <a:p>
            <a:pPr lvl="1"/>
            <a:r>
              <a:rPr lang="en-US" sz="1600" dirty="0" smtClean="0"/>
              <a:t>Rich web API that enables all integrations with OneDrive.</a:t>
            </a:r>
          </a:p>
          <a:p>
            <a:pPr lvl="1"/>
            <a:r>
              <a:rPr lang="en-US" sz="1600" dirty="0" smtClean="0"/>
              <a:t>First party applications built on this.</a:t>
            </a:r>
          </a:p>
        </p:txBody>
      </p:sp>
      <p:sp>
        <p:nvSpPr>
          <p:cNvPr id="3" name="Title 2"/>
          <p:cNvSpPr>
            <a:spLocks noGrp="1"/>
          </p:cNvSpPr>
          <p:nvPr>
            <p:ph type="title"/>
          </p:nvPr>
        </p:nvSpPr>
        <p:spPr/>
        <p:txBody>
          <a:bodyPr/>
          <a:lstStyle/>
          <a:p>
            <a:r>
              <a:rPr lang="en-US" dirty="0" smtClean="0"/>
              <a:t>Platform choices</a:t>
            </a:r>
            <a:endParaRPr lang="en-US" dirty="0"/>
          </a:p>
        </p:txBody>
      </p:sp>
      <p:sp>
        <p:nvSpPr>
          <p:cNvPr id="4" name="Content Placeholder 3"/>
          <p:cNvSpPr>
            <a:spLocks noGrp="1"/>
          </p:cNvSpPr>
          <p:nvPr>
            <p:ph type="body" sz="quarter" idx="11"/>
          </p:nvPr>
        </p:nvSpPr>
        <p:spPr/>
        <p:txBody>
          <a:bodyPr/>
          <a:lstStyle/>
          <a:p>
            <a:r>
              <a:rPr lang="en-US" dirty="0" smtClean="0"/>
              <a:t>Two pathways to light up OneDrive&lt;-&gt;app integration</a:t>
            </a:r>
            <a:endParaRPr lang="en-US" dirty="0"/>
          </a:p>
        </p:txBody>
      </p:sp>
    </p:spTree>
    <p:extLst>
      <p:ext uri="{BB962C8B-B14F-4D97-AF65-F5344CB8AC3E}">
        <p14:creationId xmlns:p14="http://schemas.microsoft.com/office/powerpoint/2010/main" val="1934660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989475B9-DB6C-4EAF-8622-952BB3581377}" vid="{3DC98DF2-15D7-439F-8B72-0561DF431F48}"/>
    </a:ext>
  </a:extLst>
</a:theme>
</file>

<file path=ppt/theme/theme2.xml><?xml version="1.0" encoding="utf-8"?>
<a:theme xmlns:a="http://schemas.openxmlformats.org/drawingml/2006/main" name="5-30629_Build_Template_DARK BLU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989475B9-DB6C-4EAF-8622-952BB3581377}" vid="{74387833-FC5C-4245-A3BF-5305B54D3E1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9a868b2ee15488883f623ae5237ecae xmlns="12a172fe-0250-434a-85cf-03b10810c5e5">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h9a868b2ee15488883f623ae5237ecae>
    <k62f7d35b80b40fb8c27985e50b34fcd xmlns="12a172fe-0250-434a-85cf-03b10810c5e5">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k62f7d35b80b40fb8c27985e50b34fcd>
    <LikesCount xmlns="http://schemas.microsoft.com/sharepoint/v3" xsi:nil="true"/>
    <pfbfa50075a04958bd8757dc155d3e08 xmlns="12a172fe-0250-434a-85cf-03b10810c5e5">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pfbfa50075a04958bd8757dc155d3e08>
    <Presentation_x0020_Date xmlns="12a172fe-0250-434a-85cf-03b10810c5e5">2015-05-01T00:00:00-07:00</Presentation_x0020_Date>
    <o72fbe6ee5ae4131af0832c08ec51202 xmlns="12a172fe-0250-434a-85cf-03b10810c5e5">
      <Terms xmlns="http://schemas.microsoft.com/office/infopath/2007/PartnerControls"/>
    </o72fbe6ee5ae4131af0832c08ec51202>
    <Event_x0020_Start_x0020_Date xmlns="12a172fe-0250-434a-85cf-03b10810c5e5">2015-04-29T07:00:00+00:00</Event_x0020_Start_x0020_Date>
    <MS_x0020_Content_x0020_Owner xmlns="12a172fe-0250-434a-85cf-03b10810c5e5">
      <UserInfo>
        <DisplayName/>
        <AccountId xsi:nil="true"/>
        <AccountType/>
      </UserInfo>
    </MS_x0020_Content_x0020_Owner>
    <MS_x0020_Speaker xmlns="12a172fe-0250-434a-85cf-03b10810c5e5">
      <UserInfo>
        <DisplayName/>
        <AccountId xsi:nil="true"/>
        <AccountType/>
      </UserInfo>
    </MS_x0020_Speaker>
    <External_x0020_Speaker xmlns="12a172fe-0250-434a-85cf-03b10810c5e5">Daron Spektor;Ryan Gregg</External_x0020_Speaker>
    <Session_x0020_Code xmlns="12a172fe-0250-434a-85cf-03b10810c5e5">3-734</Session_x0020_Code>
    <le8386062bd54e24a95c83b32ccbdb34 xmlns="12a172fe-0250-434a-85cf-03b10810c5e5">
      <Terms xmlns="http://schemas.microsoft.com/office/infopath/2007/PartnerControls"/>
    </le8386062bd54e24a95c83b32ccbdb34>
    <j4d4d959795b4220a289a041ed046605 xmlns="12a172fe-0250-434a-85cf-03b10810c5e5">
      <Terms xmlns="http://schemas.microsoft.com/office/infopath/2007/PartnerControls"/>
    </j4d4d959795b4220a289a041ed046605>
    <Event_x0020_End_x0020_Date xmlns="12a172fe-0250-434a-85cf-03b10810c5e5">2015-05-01T07:00:00+00:00</Event_x0020_End_x0020_Date>
    <TaxKeywordTaxHTField xmlns="230e9df3-be65-4c73-a93b-d1236ebd677e">
      <Terms xmlns="http://schemas.microsoft.com/office/infopath/2007/PartnerControls">
        <TermInfo xmlns="http://schemas.microsoft.com/office/infopath/2007/PartnerControls">
          <TermName xmlns="http://schemas.microsoft.com/office/infopath/2007/PartnerControls">Build 2015</TermName>
          <TermId xmlns="http://schemas.microsoft.com/office/infopath/2007/PartnerControls">54419920-0a06-43b0-b2df-79127b266d93</TermId>
        </TermInfo>
      </Terms>
    </TaxKeywordTaxHTField>
    <TaxCatchAll xmlns="230e9df3-be65-4c73-a93b-d1236ebd677e">
      <Value>173</Value>
      <Value>172</Value>
      <Value>171</Value>
      <Value>170</Value>
    </TaxCatchAll>
    <eb9cf3a3af7b473faa5c9c98148a90a4 xmlns="12a172fe-0250-434a-85cf-03b10810c5e5">
      <Terms xmlns="http://schemas.microsoft.com/office/infopath/2007/PartnerControls"/>
    </eb9cf3a3af7b473faa5c9c98148a90a4>
    <SharingHintHash xmlns="12a172fe-0250-434a-85cf-03b10810c5e5">-103767253</SharingHintHash>
    <SharedWithUsers xmlns="12a172fe-0250-434a-85cf-03b10810c5e5">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PresentationsDoc" ma:contentTypeID="0x01010046EBBE4F454C2C47A5E89CD935B1FC7800E83BCD34BAE21044A0567CF64FDFDE54" ma:contentTypeVersion="5" ma:contentTypeDescription="Create a new document." ma:contentTypeScope="" ma:versionID="9f49739d1da212619d044bf1bfa27251">
  <xsd:schema xmlns:xsd="http://www.w3.org/2001/XMLSchema" xmlns:xs="http://www.w3.org/2001/XMLSchema" xmlns:p="http://schemas.microsoft.com/office/2006/metadata/properties" xmlns:ns1="http://schemas.microsoft.com/sharepoint/v3" xmlns:ns2="12a172fe-0250-434a-85cf-03b10810c5e5" xmlns:ns3="230e9df3-be65-4c73-a93b-d1236ebd677e" targetNamespace="http://schemas.microsoft.com/office/2006/metadata/properties" ma:root="true" ma:fieldsID="d1ec06fbcf9feb71c233288b468d8e39" ns1:_="" ns2:_="" ns3:_="">
    <xsd:import namespace="http://schemas.microsoft.com/sharepoint/v3"/>
    <xsd:import namespace="12a172fe-0250-434a-85cf-03b10810c5e5"/>
    <xsd:import namespace="230e9df3-be65-4c73-a93b-d1236ebd677e"/>
    <xsd:element name="properties">
      <xsd:complexType>
        <xsd:sequence>
          <xsd:element name="documentManagement">
            <xsd:complexType>
              <xsd:all>
                <xsd:element ref="ns2:k62f7d35b80b40fb8c27985e50b34fcd" minOccurs="0"/>
                <xsd:element ref="ns3:TaxCatchAll" minOccurs="0"/>
                <xsd:element ref="ns3:TaxCatchAllLabel" minOccurs="0"/>
                <xsd:element ref="ns2:pfbfa50075a04958bd8757dc155d3e08" minOccurs="0"/>
                <xsd:element ref="ns2:h9a868b2ee15488883f623ae5237ecae"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72fbe6ee5ae4131af0832c08ec51202" minOccurs="0"/>
                <xsd:element ref="ns2:eb9cf3a3af7b473faa5c9c98148a90a4" minOccurs="0"/>
                <xsd:element ref="ns2:Session_x0020_Code" minOccurs="0"/>
                <xsd:element ref="ns2:MS_x0020_Content_x0020_Owner" minOccurs="0"/>
                <xsd:element ref="ns2:le8386062bd54e24a95c83b32ccbdb34" minOccurs="0"/>
                <xsd:element ref="ns2:j4d4d959795b4220a289a041ed046605" minOccurs="0"/>
                <xsd:element ref="ns3:TaxKeywordTaxHTField" minOccurs="0"/>
                <xsd:element ref="ns1:AverageRating" minOccurs="0"/>
                <xsd:element ref="ns1:RatingCount" minOccurs="0"/>
                <xsd:element ref="ns1:LikesCount" minOccurs="0"/>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3" nillable="true" ma:displayName="Rating (0-5)" ma:decimals="2" ma:description="Average value of all the ratings that have been submitted" ma:internalName="AverageRating" ma:readOnly="true">
      <xsd:simpleType>
        <xsd:restriction base="dms:Number"/>
      </xsd:simpleType>
    </xsd:element>
    <xsd:element name="RatingCount" ma:index="34" nillable="true" ma:displayName="Number of Ratings" ma:decimals="0" ma:description="Number of ratings submitted" ma:internalName="RatingCount" ma:readOnly="true">
      <xsd:simpleType>
        <xsd:restriction base="dms:Number"/>
      </xsd:simpleType>
    </xsd:element>
    <xsd:element name="LikesCount" ma:index="35"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a172fe-0250-434a-85cf-03b10810c5e5" elementFormDefault="qualified">
    <xsd:import namespace="http://schemas.microsoft.com/office/2006/documentManagement/types"/>
    <xsd:import namespace="http://schemas.microsoft.com/office/infopath/2007/PartnerControls"/>
    <xsd:element name="k62f7d35b80b40fb8c27985e50b34fcd" ma:index="8" nillable="true" ma:taxonomy="true" ma:internalName="k62f7d35b80b40fb8c27985e50b34fcd" ma:taxonomyFieldName="Event_x0020_Name" ma:displayName="Event Name" ma:default="" ma:fieldId="{462f7d35-b80b-40fb-8c27-985e50b34fcd}"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pfbfa50075a04958bd8757dc155d3e08" ma:index="12" nillable="true" ma:taxonomy="true" ma:internalName="pfbfa50075a04958bd8757dc155d3e08" ma:taxonomyFieldName="Event_x0020_Location" ma:displayName="Event Location" ma:default="" ma:fieldId="{9fbfa500-75a0-4958-bd87-57dc155d3e08}"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h9a868b2ee15488883f623ae5237ecae" ma:index="14" nillable="true" ma:taxonomy="true" ma:internalName="h9a868b2ee15488883f623ae5237ecae" ma:taxonomyFieldName="Event_x0020_Venue" ma:displayName="Event Venue" ma:default="" ma:fieldId="{19a868b2-ee15-4888-83f6-23ae5237ecae}"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72fbe6ee5ae4131af0832c08ec51202" ma:index="21" nillable="true" ma:taxonomy="true" ma:internalName="o72fbe6ee5ae4131af0832c08ec51202" ma:taxonomyFieldName="Product" ma:displayName="Product" ma:default="" ma:fieldId="{872fbe6e-e5ae-4131-af08-32c08ec51202}"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eb9cf3a3af7b473faa5c9c98148a90a4" ma:index="23" nillable="true" ma:taxonomy="true" ma:internalName="eb9cf3a3af7b473faa5c9c98148a90a4" ma:taxonomyFieldName="Campaign" ma:displayName="Campaign" ma:default="" ma:fieldId="{eb9cf3a3-af7b-473f-aa5c-9c98148a90a4}"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8386062bd54e24a95c83b32ccbdb34" ma:index="27" nillable="true" ma:taxonomy="true" ma:internalName="le8386062bd54e24a95c83b32ccbdb34" ma:taxonomyFieldName="Track" ma:displayName="Track" ma:default="" ma:fieldId="{5e838606-2bd5-4e24-a95c-83b32ccbdb34}" ma:sspId="e385fb40-52d4-4fae-9c5b-3e8ff8a5878e" ma:termSetId="043e2b11-12ce-49cc-a347-2f73f2b7fe4b" ma:anchorId="00000000-0000-0000-0000-000000000000" ma:open="false" ma:isKeyword="false">
      <xsd:complexType>
        <xsd:sequence>
          <xsd:element ref="pc:Terms" minOccurs="0" maxOccurs="1"/>
        </xsd:sequence>
      </xsd:complexType>
    </xsd:element>
    <xsd:element name="j4d4d959795b4220a289a041ed046605" ma:index="29" nillable="true" ma:taxonomy="true" ma:internalName="j4d4d959795b4220a289a041ed046605" ma:taxonomyFieldName="Audience1" ma:displayName="Audience" ma:default="" ma:fieldId="{34d4d959-795b-4220-a289-a041ed046605}"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8"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b797c71-5459-41dc-9095-63a63c56aa91}" ma:internalName="TaxCatchAll" ma:showField="CatchAllData"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797c71-5459-41dc-9095-63a63c56aa91}" ma:internalName="TaxCatchAllLabel" ma:readOnly="true" ma:showField="CatchAllDataLabel"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KeywordTaxHTField" ma:index="3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90F116-B58F-4255-B05B-DA3808E0E5C6}">
  <ds:schemaRefs>
    <ds:schemaRef ds:uri="http://schemas.microsoft.com/sharepoint/v3"/>
    <ds:schemaRef ds:uri="12a172fe-0250-434a-85cf-03b10810c5e5"/>
    <ds:schemaRef ds:uri="http://purl.org/dc/elements/1.1/"/>
    <ds:schemaRef ds:uri="http://www.w3.org/XML/1998/namespace"/>
    <ds:schemaRef ds:uri="http://purl.org/dc/terms/"/>
    <ds:schemaRef ds:uri="http://purl.org/dc/dcmitype/"/>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99E0065C-627B-42FD-A7AD-D2ABAFAC7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2a172fe-0250-434a-85cf-03b10810c5e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Build_2015_OneDrive_Presentation</Template>
  <TotalTime>450</TotalTime>
  <Words>2277</Words>
  <Application>Microsoft Office PowerPoint</Application>
  <PresentationFormat>Custom</PresentationFormat>
  <Paragraphs>268</Paragraphs>
  <Slides>35</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35</vt:i4>
      </vt:variant>
    </vt:vector>
  </HeadingPairs>
  <TitlesOfParts>
    <vt:vector size="43" baseType="lpstr">
      <vt:lpstr>ＭＳ Ｐゴシック</vt:lpstr>
      <vt:lpstr>Arial</vt:lpstr>
      <vt:lpstr>Avenir LT Pro 45 Book</vt:lpstr>
      <vt:lpstr>Consolas</vt:lpstr>
      <vt:lpstr>Segoe UI</vt:lpstr>
      <vt:lpstr>Segoe UI Light</vt:lpstr>
      <vt:lpstr>5-30629_Build_Template_WHITE</vt:lpstr>
      <vt:lpstr>5-30629_Build_Template_DARK BLUE</vt:lpstr>
      <vt:lpstr>PowerPoint Presentation</vt:lpstr>
      <vt:lpstr>Developing solutions with OneDrive  and OneDrive for Business</vt:lpstr>
      <vt:lpstr>Developer vision</vt:lpstr>
      <vt:lpstr>Agenda </vt:lpstr>
      <vt:lpstr>What is OneDrive?</vt:lpstr>
      <vt:lpstr>OneDrive and Windows 10</vt:lpstr>
      <vt:lpstr>Which to use?</vt:lpstr>
      <vt:lpstr>Why use OneDrive as a platform?</vt:lpstr>
      <vt:lpstr>Platform choices</vt:lpstr>
      <vt:lpstr>Pickers and savers</vt:lpstr>
      <vt:lpstr>Open from OneDrive - JS</vt:lpstr>
      <vt:lpstr>Demo: Opening files with OneDrive Picker - JS</vt:lpstr>
      <vt:lpstr>OneDrive API</vt:lpstr>
      <vt:lpstr>Navigating Items Your Way</vt:lpstr>
      <vt:lpstr>Sync Changes</vt:lpstr>
      <vt:lpstr>App Folders</vt:lpstr>
      <vt:lpstr>Large Files</vt:lpstr>
      <vt:lpstr>Cross-origin Resource Sharing</vt:lpstr>
      <vt:lpstr>App Permission Scopes</vt:lpstr>
      <vt:lpstr>Something New: OneDrive for Business</vt:lpstr>
      <vt:lpstr>API demo</vt:lpstr>
      <vt:lpstr>OneDrive API for OneDrive for Business</vt:lpstr>
      <vt:lpstr>Demo: CloudRoll</vt:lpstr>
      <vt:lpstr>OneDrive for Business – What’s Coming</vt:lpstr>
      <vt:lpstr>Something new: Webhooks for OneDrive</vt:lpstr>
      <vt:lpstr>Webhooks – how it works</vt:lpstr>
      <vt:lpstr>Demo: webhooks</vt:lpstr>
      <vt:lpstr>Webhooks</vt:lpstr>
      <vt:lpstr>Documentation: We want to be the best</vt:lpstr>
      <vt:lpstr>Takeaway</vt:lpstr>
      <vt:lpstr>Takeaway</vt:lpstr>
      <vt:lpstr>Call to Action</vt:lpstr>
      <vt:lpstr>Developer Program Launch</vt:lpstr>
      <vt:lpstr>Call to action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OneDrive APIs for Developing Against OneDrive AND OneDrive for Business</dc:title>
  <dc:subject>Build 2015</dc:subject>
  <dc:creator>Ryan Gregg</dc:creator>
  <cp:keywords>Build 2015</cp:keywords>
  <dc:description>Template: Mitchell Derrey, Silver Fox Productions
Formatting: 
Audience Type:</dc:description>
  <cp:lastModifiedBy>Amber Templeton</cp:lastModifiedBy>
  <cp:revision>52</cp:revision>
  <dcterms:created xsi:type="dcterms:W3CDTF">2015-04-06T03:41:13Z</dcterms:created>
  <dcterms:modified xsi:type="dcterms:W3CDTF">2015-05-01T17:19:54Z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0x01010046EBBE4F454C2C47A5E89CD935B1FC7800E83BCD34BAE21044A0567CF64FDFDE54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173;#Moscone Center|d4f36a2e-dd0d-4424-990f-7c93b4e9f063</vt:lpwstr>
  </property>
  <property fmtid="{D5CDD505-2E9C-101B-9397-08002B2CF9AE}" pid="7" name="Track">
    <vt:lpwstr/>
  </property>
  <property fmtid="{D5CDD505-2E9C-101B-9397-08002B2CF9AE}" pid="8" name="Event Location">
    <vt:lpwstr>172;#San Francisco|84dfcb53-432b-499d-8965-93d483d36b4a</vt:lpwstr>
  </property>
  <property fmtid="{D5CDD505-2E9C-101B-9397-08002B2CF9AE}" pid="9" name="Campaign">
    <vt:lpwstr/>
  </property>
  <property fmtid="{D5CDD505-2E9C-101B-9397-08002B2CF9AE}" pid="10" name="IsMyDocuments">
    <vt:bool>true</vt:bool>
  </property>
  <property fmtid="{D5CDD505-2E9C-101B-9397-08002B2CF9AE}" pid="11" name="Audience1">
    <vt:lpwstr/>
  </property>
  <property fmtid="{D5CDD505-2E9C-101B-9397-08002B2CF9AE}" pid="12" name="TaxKeyword">
    <vt:lpwstr>170;#Build 2015|54419920-0a06-43b0-b2df-79127b266d93</vt:lpwstr>
  </property>
  <property fmtid="{D5CDD505-2E9C-101B-9397-08002B2CF9AE}" pid="13" name="Event Name">
    <vt:lpwstr>171;#BUILD|58542b36-5bf5-46a6-a53f-a41fb7a73785</vt:lpwstr>
  </property>
</Properties>
</file>