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08" r:id="rId5"/>
    <p:sldMasterId id="2147484333" r:id="rId6"/>
  </p:sldMasterIdLst>
  <p:notesMasterIdLst>
    <p:notesMasterId r:id="rId32"/>
  </p:notesMasterIdLst>
  <p:handoutMasterIdLst>
    <p:handoutMasterId r:id="rId33"/>
  </p:handoutMasterIdLst>
  <p:sldIdLst>
    <p:sldId id="256"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299" r:id="rId3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256"/>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30" autoAdjust="0"/>
    <p:restoredTop sz="9632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7D525-531E-422F-8A99-0DF7A462A49B}"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1DDDF83F-4626-40B4-9519-D43E0DD38951}">
      <dgm:prSet/>
      <dgm:spPr/>
      <dgm:t>
        <a:bodyPr/>
        <a:lstStyle/>
        <a:p>
          <a:pPr rtl="0"/>
          <a:r>
            <a:rPr lang="en-US" dirty="0" smtClean="0"/>
            <a:t>Discovery</a:t>
          </a:r>
          <a:endParaRPr lang="en-US" dirty="0"/>
        </a:p>
      </dgm:t>
    </dgm:pt>
    <dgm:pt modelId="{0594209C-3D0F-42B2-AA73-BEDA9768D41B}" type="parTrans" cxnId="{5D9C63BE-9116-4A6A-8BF7-3257CE1C5B63}">
      <dgm:prSet/>
      <dgm:spPr/>
      <dgm:t>
        <a:bodyPr/>
        <a:lstStyle/>
        <a:p>
          <a:endParaRPr lang="en-US"/>
        </a:p>
      </dgm:t>
    </dgm:pt>
    <dgm:pt modelId="{CD84F1DF-B924-488F-BEB2-066447F62795}" type="sibTrans" cxnId="{5D9C63BE-9116-4A6A-8BF7-3257CE1C5B63}">
      <dgm:prSet/>
      <dgm:spPr/>
      <dgm:t>
        <a:bodyPr/>
        <a:lstStyle/>
        <a:p>
          <a:endParaRPr lang="en-US"/>
        </a:p>
      </dgm:t>
    </dgm:pt>
    <dgm:pt modelId="{F171F746-DE68-439A-A44E-CB3EF3CC655C}">
      <dgm:prSet/>
      <dgm:spPr/>
      <dgm:t>
        <a:bodyPr/>
        <a:lstStyle/>
        <a:p>
          <a:pPr rtl="0"/>
          <a:r>
            <a:rPr lang="en-US" dirty="0" smtClean="0"/>
            <a:t>Cross Platform</a:t>
          </a:r>
          <a:endParaRPr lang="en-US" dirty="0"/>
        </a:p>
      </dgm:t>
    </dgm:pt>
    <dgm:pt modelId="{BAC335A0-6F5B-4923-8D20-1FF412E1210C}" type="parTrans" cxnId="{35C8929F-43E8-4F8B-8D72-77062E6858FE}">
      <dgm:prSet/>
      <dgm:spPr/>
      <dgm:t>
        <a:bodyPr/>
        <a:lstStyle/>
        <a:p>
          <a:endParaRPr lang="en-US"/>
        </a:p>
      </dgm:t>
    </dgm:pt>
    <dgm:pt modelId="{3CAC9656-9708-4332-8AFC-C0B242B3295B}" type="sibTrans" cxnId="{35C8929F-43E8-4F8B-8D72-77062E6858FE}">
      <dgm:prSet/>
      <dgm:spPr/>
      <dgm:t>
        <a:bodyPr/>
        <a:lstStyle/>
        <a:p>
          <a:endParaRPr lang="en-US"/>
        </a:p>
      </dgm:t>
    </dgm:pt>
    <dgm:pt modelId="{A7776727-7702-4B0D-8DD0-404F517E5E60}">
      <dgm:prSet/>
      <dgm:spPr/>
      <dgm:t>
        <a:bodyPr/>
        <a:lstStyle/>
        <a:p>
          <a:pPr rtl="0"/>
          <a:r>
            <a:rPr lang="en-US" dirty="0" smtClean="0"/>
            <a:t>Management</a:t>
          </a:r>
          <a:endParaRPr lang="en-US" dirty="0"/>
        </a:p>
      </dgm:t>
    </dgm:pt>
    <dgm:pt modelId="{C756B5A0-BE07-4046-8405-F7C70E5FB719}" type="parTrans" cxnId="{FD9507DC-20BD-42D5-A2CB-BFB8D96B2EA2}">
      <dgm:prSet/>
      <dgm:spPr/>
      <dgm:t>
        <a:bodyPr/>
        <a:lstStyle/>
        <a:p>
          <a:endParaRPr lang="en-US"/>
        </a:p>
      </dgm:t>
    </dgm:pt>
    <dgm:pt modelId="{22472826-2696-4F7B-800D-8B0A9410F219}" type="sibTrans" cxnId="{FD9507DC-20BD-42D5-A2CB-BFB8D96B2EA2}">
      <dgm:prSet/>
      <dgm:spPr/>
      <dgm:t>
        <a:bodyPr/>
        <a:lstStyle/>
        <a:p>
          <a:endParaRPr lang="en-US"/>
        </a:p>
      </dgm:t>
    </dgm:pt>
    <dgm:pt modelId="{8D05A383-2284-4098-827A-287E68ADE3A9}">
      <dgm:prSet/>
      <dgm:spPr/>
      <dgm:t>
        <a:bodyPr/>
        <a:lstStyle/>
        <a:p>
          <a:pPr rtl="0"/>
          <a:r>
            <a:rPr lang="en-US" dirty="0" smtClean="0"/>
            <a:t>Interoperability</a:t>
          </a:r>
          <a:endParaRPr lang="en-US" dirty="0"/>
        </a:p>
      </dgm:t>
    </dgm:pt>
    <dgm:pt modelId="{30C59604-EF4E-49A8-A903-4F272E2611A5}" type="parTrans" cxnId="{0891E7E6-3E63-4D45-B4A5-EC39B9E54CD2}">
      <dgm:prSet/>
      <dgm:spPr/>
      <dgm:t>
        <a:bodyPr/>
        <a:lstStyle/>
        <a:p>
          <a:endParaRPr lang="en-US"/>
        </a:p>
      </dgm:t>
    </dgm:pt>
    <dgm:pt modelId="{CB18BDA9-734F-4B68-9059-2BBF7AB99F4E}" type="sibTrans" cxnId="{0891E7E6-3E63-4D45-B4A5-EC39B9E54CD2}">
      <dgm:prSet/>
      <dgm:spPr/>
      <dgm:t>
        <a:bodyPr/>
        <a:lstStyle/>
        <a:p>
          <a:endParaRPr lang="en-US"/>
        </a:p>
      </dgm:t>
    </dgm:pt>
    <dgm:pt modelId="{3218A567-6262-4AA2-9B7C-0CC682206A99}">
      <dgm:prSet/>
      <dgm:spPr/>
      <dgm:t>
        <a:bodyPr/>
        <a:lstStyle/>
        <a:p>
          <a:pPr rtl="0"/>
          <a:r>
            <a:rPr lang="en-US" dirty="0" smtClean="0"/>
            <a:t>Security</a:t>
          </a:r>
          <a:endParaRPr lang="en-US" dirty="0"/>
        </a:p>
      </dgm:t>
    </dgm:pt>
    <dgm:pt modelId="{F4F2FAE8-91F0-4C47-A4A4-4DA82C8AE646}" type="parTrans" cxnId="{A15F6A2C-7DE3-4039-9387-96749B80C770}">
      <dgm:prSet/>
      <dgm:spPr/>
      <dgm:t>
        <a:bodyPr/>
        <a:lstStyle/>
        <a:p>
          <a:endParaRPr lang="en-US"/>
        </a:p>
      </dgm:t>
    </dgm:pt>
    <dgm:pt modelId="{09F56914-62D3-4833-B9A8-C1DAED61D498}" type="sibTrans" cxnId="{A15F6A2C-7DE3-4039-9387-96749B80C770}">
      <dgm:prSet/>
      <dgm:spPr/>
      <dgm:t>
        <a:bodyPr/>
        <a:lstStyle/>
        <a:p>
          <a:endParaRPr lang="en-US"/>
        </a:p>
      </dgm:t>
    </dgm:pt>
    <dgm:pt modelId="{BFFEB291-5A34-4405-86F5-096B1AFA6CF6}">
      <dgm:prSet/>
      <dgm:spPr/>
      <dgm:t>
        <a:bodyPr/>
        <a:lstStyle/>
        <a:p>
          <a:pPr rtl="0"/>
          <a:r>
            <a:rPr lang="en-US" dirty="0" smtClean="0"/>
            <a:t>Open Source</a:t>
          </a:r>
          <a:endParaRPr lang="en-US" dirty="0"/>
        </a:p>
      </dgm:t>
    </dgm:pt>
    <dgm:pt modelId="{768C94D0-8ED2-4E2B-8B88-A9DD3F2764B0}" type="sibTrans" cxnId="{3A8CCDC4-4CD3-4D96-BCC0-95C5D0AF3EA0}">
      <dgm:prSet/>
      <dgm:spPr/>
      <dgm:t>
        <a:bodyPr/>
        <a:lstStyle/>
        <a:p>
          <a:endParaRPr lang="en-US"/>
        </a:p>
      </dgm:t>
    </dgm:pt>
    <dgm:pt modelId="{656EE735-4D2E-41C5-AB15-25D9CCBDC447}" type="parTrans" cxnId="{3A8CCDC4-4CD3-4D96-BCC0-95C5D0AF3EA0}">
      <dgm:prSet/>
      <dgm:spPr/>
      <dgm:t>
        <a:bodyPr/>
        <a:lstStyle/>
        <a:p>
          <a:endParaRPr lang="en-US"/>
        </a:p>
      </dgm:t>
    </dgm:pt>
    <dgm:pt modelId="{FD2D346B-DEF1-45DA-A905-CA582CF2D8E0}" type="pres">
      <dgm:prSet presAssocID="{C937D525-531E-422F-8A99-0DF7A462A49B}" presName="diagram" presStyleCnt="0">
        <dgm:presLayoutVars>
          <dgm:dir/>
          <dgm:resizeHandles val="exact"/>
        </dgm:presLayoutVars>
      </dgm:prSet>
      <dgm:spPr/>
      <dgm:t>
        <a:bodyPr/>
        <a:lstStyle/>
        <a:p>
          <a:endParaRPr lang="en-US"/>
        </a:p>
      </dgm:t>
    </dgm:pt>
    <dgm:pt modelId="{8D04313A-3100-414F-967B-C23CE8A7659A}" type="pres">
      <dgm:prSet presAssocID="{1DDDF83F-4626-40B4-9519-D43E0DD38951}" presName="node" presStyleLbl="node1" presStyleIdx="0" presStyleCnt="6">
        <dgm:presLayoutVars>
          <dgm:bulletEnabled val="1"/>
        </dgm:presLayoutVars>
      </dgm:prSet>
      <dgm:spPr/>
      <dgm:t>
        <a:bodyPr/>
        <a:lstStyle/>
        <a:p>
          <a:endParaRPr lang="en-US"/>
        </a:p>
      </dgm:t>
    </dgm:pt>
    <dgm:pt modelId="{839B99BE-AA9B-45D4-ADC5-C46191D74376}" type="pres">
      <dgm:prSet presAssocID="{CD84F1DF-B924-488F-BEB2-066447F62795}" presName="sibTrans" presStyleCnt="0"/>
      <dgm:spPr/>
      <dgm:t>
        <a:bodyPr/>
        <a:lstStyle/>
        <a:p>
          <a:endParaRPr lang="en-US"/>
        </a:p>
      </dgm:t>
    </dgm:pt>
    <dgm:pt modelId="{C14D04B2-892F-4A06-A5C9-ECD78B4D5B85}" type="pres">
      <dgm:prSet presAssocID="{F171F746-DE68-439A-A44E-CB3EF3CC655C}" presName="node" presStyleLbl="node1" presStyleIdx="1" presStyleCnt="6" custLinFactY="200000" custLinFactNeighborX="-3373" custLinFactNeighborY="266869">
        <dgm:presLayoutVars>
          <dgm:bulletEnabled val="1"/>
        </dgm:presLayoutVars>
      </dgm:prSet>
      <dgm:spPr/>
      <dgm:t>
        <a:bodyPr/>
        <a:lstStyle/>
        <a:p>
          <a:endParaRPr lang="en-US"/>
        </a:p>
      </dgm:t>
    </dgm:pt>
    <dgm:pt modelId="{9649296E-20C6-4AD2-855C-C478D1B96AD1}" type="pres">
      <dgm:prSet presAssocID="{3CAC9656-9708-4332-8AFC-C0B242B3295B}" presName="sibTrans" presStyleCnt="0"/>
      <dgm:spPr/>
      <dgm:t>
        <a:bodyPr/>
        <a:lstStyle/>
        <a:p>
          <a:endParaRPr lang="en-US"/>
        </a:p>
      </dgm:t>
    </dgm:pt>
    <dgm:pt modelId="{3B426BA3-7800-4966-84EC-FC3302BB94D1}" type="pres">
      <dgm:prSet presAssocID="{A7776727-7702-4B0D-8DD0-404F517E5E60}" presName="node" presStyleLbl="node1" presStyleIdx="2" presStyleCnt="6">
        <dgm:presLayoutVars>
          <dgm:bulletEnabled val="1"/>
        </dgm:presLayoutVars>
      </dgm:prSet>
      <dgm:spPr/>
      <dgm:t>
        <a:bodyPr/>
        <a:lstStyle/>
        <a:p>
          <a:endParaRPr lang="en-US"/>
        </a:p>
      </dgm:t>
    </dgm:pt>
    <dgm:pt modelId="{83F80109-9DB2-435B-AC1C-CB1FD9038FE2}" type="pres">
      <dgm:prSet presAssocID="{22472826-2696-4F7B-800D-8B0A9410F219}" presName="sibTrans" presStyleCnt="0"/>
      <dgm:spPr/>
      <dgm:t>
        <a:bodyPr/>
        <a:lstStyle/>
        <a:p>
          <a:endParaRPr lang="en-US"/>
        </a:p>
      </dgm:t>
    </dgm:pt>
    <dgm:pt modelId="{5444F34D-D89A-4EBE-8A16-38F4AEBBF2A7}" type="pres">
      <dgm:prSet presAssocID="{8D05A383-2284-4098-827A-287E68ADE3A9}" presName="node" presStyleLbl="node1" presStyleIdx="3" presStyleCnt="6">
        <dgm:presLayoutVars>
          <dgm:bulletEnabled val="1"/>
        </dgm:presLayoutVars>
      </dgm:prSet>
      <dgm:spPr/>
      <dgm:t>
        <a:bodyPr/>
        <a:lstStyle/>
        <a:p>
          <a:endParaRPr lang="en-US"/>
        </a:p>
      </dgm:t>
    </dgm:pt>
    <dgm:pt modelId="{E1289057-F091-4CE1-874B-FF77710F9D2E}" type="pres">
      <dgm:prSet presAssocID="{CB18BDA9-734F-4B68-9059-2BBF7AB99F4E}" presName="sibTrans" presStyleCnt="0"/>
      <dgm:spPr/>
      <dgm:t>
        <a:bodyPr/>
        <a:lstStyle/>
        <a:p>
          <a:endParaRPr lang="en-US"/>
        </a:p>
      </dgm:t>
    </dgm:pt>
    <dgm:pt modelId="{2A8F5C07-D9A6-4C16-BAA3-5FDA4FBFE128}" type="pres">
      <dgm:prSet presAssocID="{BFFEB291-5A34-4405-86F5-096B1AFA6CF6}" presName="node" presStyleLbl="node1" presStyleIdx="4" presStyleCnt="6">
        <dgm:presLayoutVars>
          <dgm:bulletEnabled val="1"/>
        </dgm:presLayoutVars>
      </dgm:prSet>
      <dgm:spPr/>
      <dgm:t>
        <a:bodyPr/>
        <a:lstStyle/>
        <a:p>
          <a:endParaRPr lang="en-US"/>
        </a:p>
      </dgm:t>
    </dgm:pt>
    <dgm:pt modelId="{EB9DB69B-2D9B-4EA4-A477-2DEAEECF3809}" type="pres">
      <dgm:prSet presAssocID="{768C94D0-8ED2-4E2B-8B88-A9DD3F2764B0}" presName="sibTrans" presStyleCnt="0"/>
      <dgm:spPr/>
      <dgm:t>
        <a:bodyPr/>
        <a:lstStyle/>
        <a:p>
          <a:endParaRPr lang="en-US"/>
        </a:p>
      </dgm:t>
    </dgm:pt>
    <dgm:pt modelId="{9FE88027-9444-4149-8E95-E98B27669D1A}" type="pres">
      <dgm:prSet presAssocID="{3218A567-6262-4AA2-9B7C-0CC682206A99}" presName="node" presStyleLbl="node1" presStyleIdx="5" presStyleCnt="6" custLinFactY="-200000" custLinFactNeighborY="-265101">
        <dgm:presLayoutVars>
          <dgm:bulletEnabled val="1"/>
        </dgm:presLayoutVars>
      </dgm:prSet>
      <dgm:spPr/>
      <dgm:t>
        <a:bodyPr/>
        <a:lstStyle/>
        <a:p>
          <a:endParaRPr lang="en-US"/>
        </a:p>
      </dgm:t>
    </dgm:pt>
  </dgm:ptLst>
  <dgm:cxnLst>
    <dgm:cxn modelId="{5D9C63BE-9116-4A6A-8BF7-3257CE1C5B63}" srcId="{C937D525-531E-422F-8A99-0DF7A462A49B}" destId="{1DDDF83F-4626-40B4-9519-D43E0DD38951}" srcOrd="0" destOrd="0" parTransId="{0594209C-3D0F-42B2-AA73-BEDA9768D41B}" sibTransId="{CD84F1DF-B924-488F-BEB2-066447F62795}"/>
    <dgm:cxn modelId="{255261A4-3EAD-4AB4-BFD5-FCEEE27014D3}" type="presOf" srcId="{C937D525-531E-422F-8A99-0DF7A462A49B}" destId="{FD2D346B-DEF1-45DA-A905-CA582CF2D8E0}" srcOrd="0" destOrd="0" presId="urn:microsoft.com/office/officeart/2005/8/layout/default"/>
    <dgm:cxn modelId="{3A8CCDC4-4CD3-4D96-BCC0-95C5D0AF3EA0}" srcId="{C937D525-531E-422F-8A99-0DF7A462A49B}" destId="{BFFEB291-5A34-4405-86F5-096B1AFA6CF6}" srcOrd="4" destOrd="0" parTransId="{656EE735-4D2E-41C5-AB15-25D9CCBDC447}" sibTransId="{768C94D0-8ED2-4E2B-8B88-A9DD3F2764B0}"/>
    <dgm:cxn modelId="{B36C44CC-6678-4372-B40C-54229D83899D}" type="presOf" srcId="{A7776727-7702-4B0D-8DD0-404F517E5E60}" destId="{3B426BA3-7800-4966-84EC-FC3302BB94D1}" srcOrd="0" destOrd="0" presId="urn:microsoft.com/office/officeart/2005/8/layout/default"/>
    <dgm:cxn modelId="{80EA94E6-EC62-4317-A222-CA38FE3E809A}" type="presOf" srcId="{3218A567-6262-4AA2-9B7C-0CC682206A99}" destId="{9FE88027-9444-4149-8E95-E98B27669D1A}" srcOrd="0" destOrd="0" presId="urn:microsoft.com/office/officeart/2005/8/layout/default"/>
    <dgm:cxn modelId="{9B6196B8-489C-4954-A0D1-71E72850B519}" type="presOf" srcId="{BFFEB291-5A34-4405-86F5-096B1AFA6CF6}" destId="{2A8F5C07-D9A6-4C16-BAA3-5FDA4FBFE128}" srcOrd="0" destOrd="0" presId="urn:microsoft.com/office/officeart/2005/8/layout/default"/>
    <dgm:cxn modelId="{FD9507DC-20BD-42D5-A2CB-BFB8D96B2EA2}" srcId="{C937D525-531E-422F-8A99-0DF7A462A49B}" destId="{A7776727-7702-4B0D-8DD0-404F517E5E60}" srcOrd="2" destOrd="0" parTransId="{C756B5A0-BE07-4046-8405-F7C70E5FB719}" sibTransId="{22472826-2696-4F7B-800D-8B0A9410F219}"/>
    <dgm:cxn modelId="{0891E7E6-3E63-4D45-B4A5-EC39B9E54CD2}" srcId="{C937D525-531E-422F-8A99-0DF7A462A49B}" destId="{8D05A383-2284-4098-827A-287E68ADE3A9}" srcOrd="3" destOrd="0" parTransId="{30C59604-EF4E-49A8-A903-4F272E2611A5}" sibTransId="{CB18BDA9-734F-4B68-9059-2BBF7AB99F4E}"/>
    <dgm:cxn modelId="{35C8929F-43E8-4F8B-8D72-77062E6858FE}" srcId="{C937D525-531E-422F-8A99-0DF7A462A49B}" destId="{F171F746-DE68-439A-A44E-CB3EF3CC655C}" srcOrd="1" destOrd="0" parTransId="{BAC335A0-6F5B-4923-8D20-1FF412E1210C}" sibTransId="{3CAC9656-9708-4332-8AFC-C0B242B3295B}"/>
    <dgm:cxn modelId="{50D0D63D-D7A5-4424-ADC6-E43500F307E1}" type="presOf" srcId="{8D05A383-2284-4098-827A-287E68ADE3A9}" destId="{5444F34D-D89A-4EBE-8A16-38F4AEBBF2A7}" srcOrd="0" destOrd="0" presId="urn:microsoft.com/office/officeart/2005/8/layout/default"/>
    <dgm:cxn modelId="{D9DE047C-313F-4390-A140-2CFF89DDA425}" type="presOf" srcId="{F171F746-DE68-439A-A44E-CB3EF3CC655C}" destId="{C14D04B2-892F-4A06-A5C9-ECD78B4D5B85}" srcOrd="0" destOrd="0" presId="urn:microsoft.com/office/officeart/2005/8/layout/default"/>
    <dgm:cxn modelId="{5F044494-D4B9-4A6A-81E9-18CD6E691511}" type="presOf" srcId="{1DDDF83F-4626-40B4-9519-D43E0DD38951}" destId="{8D04313A-3100-414F-967B-C23CE8A7659A}" srcOrd="0" destOrd="0" presId="urn:microsoft.com/office/officeart/2005/8/layout/default"/>
    <dgm:cxn modelId="{A15F6A2C-7DE3-4039-9387-96749B80C770}" srcId="{C937D525-531E-422F-8A99-0DF7A462A49B}" destId="{3218A567-6262-4AA2-9B7C-0CC682206A99}" srcOrd="5" destOrd="0" parTransId="{F4F2FAE8-91F0-4C47-A4A4-4DA82C8AE646}" sibTransId="{09F56914-62D3-4833-B9A8-C1DAED61D498}"/>
    <dgm:cxn modelId="{DDA1BD08-10B6-4B35-B8BE-DFEBCEA17A08}" type="presParOf" srcId="{FD2D346B-DEF1-45DA-A905-CA582CF2D8E0}" destId="{8D04313A-3100-414F-967B-C23CE8A7659A}" srcOrd="0" destOrd="0" presId="urn:microsoft.com/office/officeart/2005/8/layout/default"/>
    <dgm:cxn modelId="{1A3B88D4-4C90-4FBC-9037-65FB49154D98}" type="presParOf" srcId="{FD2D346B-DEF1-45DA-A905-CA582CF2D8E0}" destId="{839B99BE-AA9B-45D4-ADC5-C46191D74376}" srcOrd="1" destOrd="0" presId="urn:microsoft.com/office/officeart/2005/8/layout/default"/>
    <dgm:cxn modelId="{26A0473A-3085-430E-9D02-F6FBD8F40113}" type="presParOf" srcId="{FD2D346B-DEF1-45DA-A905-CA582CF2D8E0}" destId="{C14D04B2-892F-4A06-A5C9-ECD78B4D5B85}" srcOrd="2" destOrd="0" presId="urn:microsoft.com/office/officeart/2005/8/layout/default"/>
    <dgm:cxn modelId="{2657F438-6B09-4F08-8B05-2178CE370C66}" type="presParOf" srcId="{FD2D346B-DEF1-45DA-A905-CA582CF2D8E0}" destId="{9649296E-20C6-4AD2-855C-C478D1B96AD1}" srcOrd="3" destOrd="0" presId="urn:microsoft.com/office/officeart/2005/8/layout/default"/>
    <dgm:cxn modelId="{82BB7EFC-6D82-4EBC-9D8A-2A8B3CF16A1B}" type="presParOf" srcId="{FD2D346B-DEF1-45DA-A905-CA582CF2D8E0}" destId="{3B426BA3-7800-4966-84EC-FC3302BB94D1}" srcOrd="4" destOrd="0" presId="urn:microsoft.com/office/officeart/2005/8/layout/default"/>
    <dgm:cxn modelId="{736E6A31-037A-4223-A5F1-3F0E7B0C5E78}" type="presParOf" srcId="{FD2D346B-DEF1-45DA-A905-CA582CF2D8E0}" destId="{83F80109-9DB2-435B-AC1C-CB1FD9038FE2}" srcOrd="5" destOrd="0" presId="urn:microsoft.com/office/officeart/2005/8/layout/default"/>
    <dgm:cxn modelId="{EB23D597-9124-49D5-9EA7-548C339CA04D}" type="presParOf" srcId="{FD2D346B-DEF1-45DA-A905-CA582CF2D8E0}" destId="{5444F34D-D89A-4EBE-8A16-38F4AEBBF2A7}" srcOrd="6" destOrd="0" presId="urn:microsoft.com/office/officeart/2005/8/layout/default"/>
    <dgm:cxn modelId="{9B798108-A629-4D0C-8022-20DD2C4DC909}" type="presParOf" srcId="{FD2D346B-DEF1-45DA-A905-CA582CF2D8E0}" destId="{E1289057-F091-4CE1-874B-FF77710F9D2E}" srcOrd="7" destOrd="0" presId="urn:microsoft.com/office/officeart/2005/8/layout/default"/>
    <dgm:cxn modelId="{24CBCC73-8217-4296-885C-526C33754BA0}" type="presParOf" srcId="{FD2D346B-DEF1-45DA-A905-CA582CF2D8E0}" destId="{2A8F5C07-D9A6-4C16-BAA3-5FDA4FBFE128}" srcOrd="8" destOrd="0" presId="urn:microsoft.com/office/officeart/2005/8/layout/default"/>
    <dgm:cxn modelId="{EDD0E628-35E7-486D-BF7E-45E31774D95A}" type="presParOf" srcId="{FD2D346B-DEF1-45DA-A905-CA582CF2D8E0}" destId="{EB9DB69B-2D9B-4EA4-A477-2DEAEECF3809}" srcOrd="9" destOrd="0" presId="urn:microsoft.com/office/officeart/2005/8/layout/default"/>
    <dgm:cxn modelId="{BA6583B8-CB00-44F0-8E20-E2D29BA4E670}" type="presParOf" srcId="{FD2D346B-DEF1-45DA-A905-CA582CF2D8E0}" destId="{9FE88027-9444-4149-8E95-E98B27669D1A}" srcOrd="1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5/1/2015 11:02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5/1/2015 11:02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Build 2015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t>5/1/2015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5770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WinHEC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11:02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64535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AC288-28CF-40C3-A408-271E9A37F25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65414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WinHEC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11:02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021102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1FAE85-20FE-844F-9354-E6E61F84E3F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010166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AC288-28CF-40C3-A408-271E9A37F25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4144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9D3B4-7D02-4FA4-8F0B-BC19742F520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50820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WinHEC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11:02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824791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3B2A0E-59D4-4B22-94F3-574A60FCE39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99573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2900F-B82C-4F11-85DB-97B88AAD310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28303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02725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5/1/2015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9510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36DAC288-28CF-40C3-A408-271E9A37F250}" type="slidenum">
              <a:rPr lang="en-US" smtClean="0">
                <a:solidFill>
                  <a:prstClr val="black"/>
                </a:solidFill>
                <a:latin typeface="Arial"/>
              </a:rPr>
              <a:pPr/>
              <a:t>3</a:t>
            </a:fld>
            <a:endParaRPr lang="en-US">
              <a:solidFill>
                <a:prstClr val="black"/>
              </a:solidFill>
              <a:latin typeface="Arial"/>
            </a:endParaRPr>
          </a:p>
        </p:txBody>
      </p:sp>
    </p:spTree>
    <p:extLst>
      <p:ext uri="{BB962C8B-B14F-4D97-AF65-F5344CB8AC3E}">
        <p14:creationId xmlns:p14="http://schemas.microsoft.com/office/powerpoint/2010/main" val="324686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76463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WinHEC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11:02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953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WinHEC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11:02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9273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WinHEC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11:02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2547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WinHEC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11:02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26924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WinHEC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5/1/2015 11:02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83688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200753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9652814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620456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51396343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67285167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12863160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0694477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5929295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11742220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40074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42056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68444329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26828522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6963867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233774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359175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hasCustomPrompt="1"/>
          </p:nvPr>
        </p:nvSpPr>
        <p:spPr/>
        <p:txBody>
          <a:bodyPr/>
          <a:lstStyle/>
          <a:p>
            <a:r>
              <a:rPr lang="en-US" dirty="0" smtClean="0"/>
              <a:t>Click to edit title</a:t>
            </a:r>
            <a:endParaRPr lang="en-US" dirty="0"/>
          </a:p>
        </p:txBody>
      </p:sp>
      <p:sp>
        <p:nvSpPr>
          <p:cNvPr id="8" name="Text Placeholder 2"/>
          <p:cNvSpPr>
            <a:spLocks noGrp="1"/>
          </p:cNvSpPr>
          <p:nvPr>
            <p:ph type="body" sz="quarter" idx="13" hasCustomPrompt="1"/>
          </p:nvPr>
        </p:nvSpPr>
        <p:spPr>
          <a:xfrm>
            <a:off x="274210" y="6398966"/>
            <a:ext cx="11888061" cy="297646"/>
          </a:xfrm>
        </p:spPr>
        <p:txBody>
          <a:bodyPr anchor="b" anchorCtr="0">
            <a:spAutoFit/>
          </a:bodyPr>
          <a:lstStyle>
            <a:lvl1pPr>
              <a:spcBef>
                <a:spcPts val="0"/>
              </a:spcBef>
              <a:defRPr sz="816" b="0">
                <a:solidFill>
                  <a:schemeClr val="tx1"/>
                </a:solidFill>
                <a:latin typeface="+mn-lt"/>
              </a:defRPr>
            </a:lvl1pPr>
            <a:lvl2pPr>
              <a:defRPr sz="816" b="0">
                <a:solidFill>
                  <a:schemeClr val="tx1"/>
                </a:solidFill>
              </a:defRPr>
            </a:lvl2pPr>
            <a:lvl3pPr>
              <a:defRPr sz="816" b="0">
                <a:solidFill>
                  <a:schemeClr val="tx1"/>
                </a:solidFill>
              </a:defRPr>
            </a:lvl3pPr>
            <a:lvl4pPr>
              <a:defRPr sz="816" b="0">
                <a:solidFill>
                  <a:schemeClr val="tx1"/>
                </a:solidFill>
              </a:defRPr>
            </a:lvl4pPr>
            <a:lvl5pPr>
              <a:defRPr sz="816" b="0">
                <a:solidFill>
                  <a:schemeClr val="tx1"/>
                </a:solidFill>
              </a:defRPr>
            </a:lvl5pPr>
          </a:lstStyle>
          <a:p>
            <a:pPr lvl="0"/>
            <a:r>
              <a:rPr lang="en-US" dirty="0" smtClean="0"/>
              <a:t>Footnote</a:t>
            </a:r>
          </a:p>
        </p:txBody>
      </p:sp>
    </p:spTree>
    <p:extLst>
      <p:ext uri="{BB962C8B-B14F-4D97-AF65-F5344CB8AC3E}">
        <p14:creationId xmlns:p14="http://schemas.microsoft.com/office/powerpoint/2010/main" val="338135732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319420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17192" y="78676"/>
            <a:ext cx="11808371" cy="910293"/>
          </a:xfrm>
        </p:spPr>
        <p:txBody>
          <a:bodyPr/>
          <a:lstStyle>
            <a:lvl1pPr>
              <a:defRPr sz="3264" b="0" spc="0">
                <a:solidFill>
                  <a:schemeClr val="accent2"/>
                </a:solidFill>
                <a:latin typeface="+mj-lt"/>
              </a:defRPr>
            </a:lvl1pPr>
          </a:lstStyle>
          <a:p>
            <a:r>
              <a:rPr lang="en-US" dirty="0" smtClean="0"/>
              <a:t>Click to edit Master title style</a:t>
            </a:r>
            <a:endParaRPr lang="en-US" dirty="0"/>
          </a:p>
        </p:txBody>
      </p:sp>
      <p:sp>
        <p:nvSpPr>
          <p:cNvPr id="7" name="Text Placeholder 6"/>
          <p:cNvSpPr>
            <a:spLocks noGrp="1"/>
          </p:cNvSpPr>
          <p:nvPr>
            <p:ph type="body" sz="quarter" idx="11" hasCustomPrompt="1"/>
          </p:nvPr>
        </p:nvSpPr>
        <p:spPr>
          <a:xfrm>
            <a:off x="317192" y="6419216"/>
            <a:ext cx="11808371" cy="325923"/>
          </a:xfrm>
          <a:prstGeom prst="rect">
            <a:avLst/>
          </a:prstGeom>
        </p:spPr>
        <p:txBody>
          <a:bodyPr/>
          <a:lstStyle>
            <a:lvl1pPr marL="0" indent="0">
              <a:buNone/>
              <a:defRPr sz="1020" spc="0" baseline="0">
                <a:solidFill>
                  <a:schemeClr val="tx1">
                    <a:lumMod val="75000"/>
                    <a:lumOff val="25000"/>
                  </a:schemeClr>
                </a:solidFill>
                <a:latin typeface="+mn-lt"/>
                <a:cs typeface="Segoe UI" panose="020B0502040204020203" pitchFamily="34" charset="0"/>
              </a:defRPr>
            </a:lvl1pPr>
          </a:lstStyle>
          <a:p>
            <a:pPr lvl="0"/>
            <a:r>
              <a:rPr lang="en-US" dirty="0" smtClean="0"/>
              <a:t>Click here to insert source</a:t>
            </a:r>
            <a:endParaRPr lang="en-US" dirty="0"/>
          </a:p>
        </p:txBody>
      </p:sp>
      <p:sp>
        <p:nvSpPr>
          <p:cNvPr id="9" name="Text Placeholder 8"/>
          <p:cNvSpPr>
            <a:spLocks noGrp="1"/>
          </p:cNvSpPr>
          <p:nvPr>
            <p:ph type="body" sz="quarter" idx="12"/>
          </p:nvPr>
        </p:nvSpPr>
        <p:spPr>
          <a:xfrm>
            <a:off x="317389" y="1091370"/>
            <a:ext cx="11808174" cy="1681807"/>
          </a:xfrm>
          <a:prstGeom prst="rect">
            <a:avLst/>
          </a:prstGeom>
        </p:spPr>
        <p:txBody>
          <a:bodyPr/>
          <a:lstStyle>
            <a:lvl1pPr marL="229911" indent="-229911">
              <a:defRPr sz="1836" spc="0">
                <a:solidFill>
                  <a:schemeClr val="tx1"/>
                </a:solidFill>
                <a:latin typeface="+mn-lt"/>
                <a:cs typeface="Segoe UI" panose="020B0502040204020203" pitchFamily="34" charset="0"/>
              </a:defRPr>
            </a:lvl1pPr>
            <a:lvl2pPr marL="472775" indent="-242864">
              <a:buFont typeface="Wingdings" panose="05000000000000000000" pitchFamily="2" charset="2"/>
              <a:buChar char="ü"/>
              <a:defRPr sz="1836" spc="0">
                <a:solidFill>
                  <a:schemeClr val="tx1"/>
                </a:solidFill>
                <a:latin typeface="+mn-lt"/>
                <a:cs typeface="Segoe UI" panose="020B0502040204020203" pitchFamily="34" charset="0"/>
              </a:defRPr>
            </a:lvl2pPr>
            <a:lvl3pPr marL="702686" indent="-229911">
              <a:buFont typeface="Courier New" panose="02070309020205020404" pitchFamily="49" charset="0"/>
              <a:buChar char="o"/>
              <a:defRPr sz="1836" spc="0">
                <a:solidFill>
                  <a:schemeClr val="tx1"/>
                </a:solidFill>
                <a:latin typeface="+mn-lt"/>
                <a:cs typeface="Segoe UI" panose="020B0502040204020203" pitchFamily="34" charset="0"/>
              </a:defRPr>
            </a:lvl3pPr>
            <a:lvl4pPr marL="932597" indent="-229911">
              <a:buFont typeface="Wingdings" panose="05000000000000000000" pitchFamily="2" charset="2"/>
              <a:buChar char="Ø"/>
              <a:defRPr sz="1836" spc="0">
                <a:solidFill>
                  <a:schemeClr val="tx1"/>
                </a:solidFill>
                <a:latin typeface="+mn-lt"/>
                <a:cs typeface="Segoe UI" panose="020B0502040204020203" pitchFamily="34" charset="0"/>
              </a:defRPr>
            </a:lvl4pPr>
            <a:lvl5pPr marL="1162508" indent="-229911">
              <a:buFont typeface="Wingdings" panose="05000000000000000000" pitchFamily="2" charset="2"/>
              <a:buChar char="v"/>
              <a:tabLst/>
              <a:defRPr sz="1836" spc="0">
                <a:solidFill>
                  <a:schemeClr val="tx1"/>
                </a:solidFill>
                <a:latin typeface="+mn-lt"/>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81163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540846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ection Title Accent Color 1">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869999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5977547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271589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7822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4004839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534906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666160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93145785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55483897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57490578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27507697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021102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365291138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04859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82689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39550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5505778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450656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481796"/>
            <a:ext cx="11889564" cy="917575"/>
          </a:xfrm>
        </p:spPr>
        <p:txBody>
          <a:bodyPr/>
          <a:lstStyle>
            <a:lvl1pPr marL="0" algn="l" defTabSz="951028" rtl="0" eaLnBrk="1" fontAlgn="base" latinLnBrk="0" hangingPunct="1">
              <a:lnSpc>
                <a:spcPct val="90000"/>
              </a:lnSpc>
              <a:spcBef>
                <a:spcPct val="0"/>
              </a:spcBef>
              <a:spcAft>
                <a:spcPct val="0"/>
              </a:spcAft>
              <a:buNone/>
              <a:defRPr lang="en-US" sz="5507" kern="1200" dirty="0">
                <a:gradFill>
                  <a:gsLst>
                    <a:gs pos="0">
                      <a:srgbClr val="FFFFFF"/>
                    </a:gs>
                    <a:gs pos="100000">
                      <a:srgbClr val="FFFFFF"/>
                    </a:gs>
                  </a:gsLst>
                  <a:lin ang="5400000" scaled="0"/>
                </a:gradFill>
                <a:latin typeface="Segoe UI Light"/>
                <a:ea typeface="+mn-ea"/>
                <a:cs typeface="+mn-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95207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image" Target="../media/image1.png"/><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png"/><Relationship Id="rId2" Type="http://schemas.openxmlformats.org/officeDocument/2006/relationships/slideLayout" Target="../slideLayouts/slideLayout42.xml"/><Relationship Id="rId16"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6"/>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136890769"/>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 id="2147484326" r:id="rId18"/>
    <p:sldLayoutId id="2147484327" r:id="rId19"/>
    <p:sldLayoutId id="2147484328" r:id="rId20"/>
    <p:sldLayoutId id="2147484329" r:id="rId21"/>
    <p:sldLayoutId id="2147484330" r:id="rId22"/>
    <p:sldLayoutId id="2147484331" r:id="rId23"/>
    <p:sldLayoutId id="2147484332"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7"/>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678322883"/>
      </p:ext>
    </p:extLst>
  </p:cSld>
  <p:clrMap bg1="dk1" tx1="lt1" bg2="dk2" tx2="lt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 id="2147484346" r:id="rId13"/>
    <p:sldLayoutId id="2147484347" r:id="rId14"/>
    <p:sldLayoutId id="2147484348" r:id="rId1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diagramData" Target="../diagrams/data1.xml"/><Relationship Id="rId3" Type="http://schemas.openxmlformats.org/officeDocument/2006/relationships/image" Target="../media/image31.png"/><Relationship Id="rId7" Type="http://schemas.openxmlformats.org/officeDocument/2006/relationships/image" Target="../media/image35.png"/><Relationship Id="rId12" Type="http://schemas.microsoft.com/office/2007/relationships/hdphoto" Target="../media/hdphoto1.wdp"/><Relationship Id="rId17" Type="http://schemas.microsoft.com/office/2007/relationships/diagramDrawing" Target="../diagrams/drawing1.xml"/><Relationship Id="rId2" Type="http://schemas.openxmlformats.org/officeDocument/2006/relationships/notesSlide" Target="../notesSlides/notesSlide11.xml"/><Relationship Id="rId16" Type="http://schemas.openxmlformats.org/officeDocument/2006/relationships/diagramColors" Target="../diagrams/colors1.xml"/><Relationship Id="rId1" Type="http://schemas.openxmlformats.org/officeDocument/2006/relationships/slideLayout" Target="../slideLayouts/slideLayout3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diagramQuickStyle" Target="../diagrams/quickStyle1.xml"/><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g"/><Relationship Id="rId3" Type="http://schemas.openxmlformats.org/officeDocument/2006/relationships/image" Target="../media/image40.jpg"/><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notesSlide" Target="../notesSlides/notesSlide12.xml"/><Relationship Id="rId16" Type="http://schemas.openxmlformats.org/officeDocument/2006/relationships/image" Target="../media/image53.png"/><Relationship Id="rId1" Type="http://schemas.openxmlformats.org/officeDocument/2006/relationships/slideLayout" Target="../slideLayouts/slideLayout19.xml"/><Relationship Id="rId6" Type="http://schemas.openxmlformats.org/officeDocument/2006/relationships/image" Target="../media/image43.jpeg"/><Relationship Id="rId11" Type="http://schemas.openxmlformats.org/officeDocument/2006/relationships/image" Target="../media/image48.gif"/><Relationship Id="rId5" Type="http://schemas.openxmlformats.org/officeDocument/2006/relationships/image" Target="../media/image42.jpeg"/><Relationship Id="rId15" Type="http://schemas.openxmlformats.org/officeDocument/2006/relationships/image" Target="../media/image52.png"/><Relationship Id="rId10" Type="http://schemas.openxmlformats.org/officeDocument/2006/relationships/image" Target="../media/image47.jp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hyperlink" Target="http://www.windowsondevices.com/" TargetMode="Externa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82283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7" y="1212850"/>
            <a:ext cx="12115799" cy="6266331"/>
          </a:xfrm>
        </p:spPr>
        <p:txBody>
          <a:bodyPr/>
          <a:lstStyle/>
          <a:p>
            <a:pPr marL="0" indent="0">
              <a:buNone/>
            </a:pPr>
            <a:r>
              <a:rPr lang="en-US" sz="3800" dirty="0" smtClean="0"/>
              <a:t>Why</a:t>
            </a:r>
          </a:p>
          <a:p>
            <a:r>
              <a:rPr lang="en-US" sz="3800" dirty="0" smtClean="0"/>
              <a:t>Innovation in IoT space drives </a:t>
            </a:r>
            <a:r>
              <a:rPr lang="en-US" sz="3800" smtClean="0"/>
              <a:t>developer productivity</a:t>
            </a:r>
            <a:r>
              <a:rPr lang="en-US" sz="3800" dirty="0" smtClean="0"/>
              <a:t/>
            </a:r>
            <a:br>
              <a:rPr lang="en-US" sz="3800" dirty="0" smtClean="0"/>
            </a:br>
            <a:endParaRPr lang="en-US" sz="3800" dirty="0"/>
          </a:p>
          <a:p>
            <a:pPr marL="0" indent="0">
              <a:buNone/>
            </a:pPr>
            <a:r>
              <a:rPr lang="en-US" sz="3800" dirty="0" smtClean="0"/>
              <a:t>How</a:t>
            </a:r>
          </a:p>
          <a:p>
            <a:r>
              <a:rPr lang="en-US" sz="3800" dirty="0" smtClean="0"/>
              <a:t>Operate within communities’ norms</a:t>
            </a:r>
            <a:br>
              <a:rPr lang="en-US" sz="3800" dirty="0" smtClean="0"/>
            </a:br>
            <a:endParaRPr lang="en-US" sz="3800" dirty="0" smtClean="0"/>
          </a:p>
          <a:p>
            <a:r>
              <a:rPr lang="en-US" sz="3800" dirty="0" smtClean="0"/>
              <a:t>Contribute abstractions for IoT APIs (e.g. GPIO)</a:t>
            </a:r>
          </a:p>
          <a:p>
            <a:endParaRPr lang="en-US" sz="3800" dirty="0"/>
          </a:p>
          <a:p>
            <a:r>
              <a:rPr lang="en-US" sz="3800" dirty="0" smtClean="0"/>
              <a:t>Prioritize IoT supporting projects (e.g. Python &amp; Node.JS)</a:t>
            </a:r>
          </a:p>
          <a:p>
            <a:endParaRPr lang="en-US" sz="3800" dirty="0"/>
          </a:p>
        </p:txBody>
      </p:sp>
      <p:sp>
        <p:nvSpPr>
          <p:cNvPr id="3" name="Title 2"/>
          <p:cNvSpPr>
            <a:spLocks noGrp="1"/>
          </p:cNvSpPr>
          <p:nvPr>
            <p:ph type="title"/>
          </p:nvPr>
        </p:nvSpPr>
        <p:spPr/>
        <p:txBody>
          <a:bodyPr/>
          <a:lstStyle/>
          <a:p>
            <a:r>
              <a:rPr lang="en-US" dirty="0" smtClean="0">
                <a:solidFill>
                  <a:schemeClr val="tx2"/>
                </a:solidFill>
              </a:rPr>
              <a:t>OSS for IoT</a:t>
            </a:r>
            <a:endParaRPr lang="en-US" dirty="0">
              <a:solidFill>
                <a:schemeClr val="tx2"/>
              </a:solidFill>
            </a:endParaRPr>
          </a:p>
        </p:txBody>
      </p:sp>
    </p:spTree>
    <p:extLst>
      <p:ext uri="{BB962C8B-B14F-4D97-AF65-F5344CB8AC3E}">
        <p14:creationId xmlns:p14="http://schemas.microsoft.com/office/powerpoint/2010/main" val="9440804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Cyra Richardson</a:t>
            </a:r>
            <a:endParaRPr lang="en-US" dirty="0"/>
          </a:p>
        </p:txBody>
      </p:sp>
      <p:sp>
        <p:nvSpPr>
          <p:cNvPr id="2" name="Title 1"/>
          <p:cNvSpPr>
            <a:spLocks noGrp="1"/>
          </p:cNvSpPr>
          <p:nvPr>
            <p:ph type="title"/>
          </p:nvPr>
        </p:nvSpPr>
        <p:spPr/>
        <p:txBody>
          <a:bodyPr/>
          <a:lstStyle/>
          <a:p>
            <a:r>
              <a:rPr lang="en-US" sz="4800" dirty="0" smtClean="0"/>
              <a:t>Building On-Device Management Experiences </a:t>
            </a:r>
            <a:br>
              <a:rPr lang="en-US" sz="4800" dirty="0" smtClean="0"/>
            </a:br>
            <a:r>
              <a:rPr lang="en-US" sz="2800" dirty="0" smtClean="0"/>
              <a:t>Node.JS used to create a web interface on Windows 10 IoT Core</a:t>
            </a:r>
            <a:endParaRPr lang="en-US" sz="2800" dirty="0"/>
          </a:p>
        </p:txBody>
      </p:sp>
      <p:sp>
        <p:nvSpPr>
          <p:cNvPr id="3" name="Text Placeholder 2"/>
          <p:cNvSpPr>
            <a:spLocks noGrp="1"/>
          </p:cNvSpPr>
          <p:nvPr>
            <p:ph type="body" sz="quarter" idx="13"/>
          </p:nvPr>
        </p:nvSpPr>
        <p:spPr/>
        <p:txBody>
          <a:bodyPr/>
          <a:lstStyle/>
          <a:p>
            <a:endParaRPr lang="en-US"/>
          </a:p>
        </p:txBody>
      </p:sp>
      <p:sp>
        <p:nvSpPr>
          <p:cNvPr id="4" name="Rectangle 3"/>
          <p:cNvSpPr/>
          <p:nvPr/>
        </p:nvSpPr>
        <p:spPr bwMode="auto">
          <a:xfrm>
            <a:off x="10718419" y="0"/>
            <a:ext cx="1718056" cy="2952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One Windows Platform</a:t>
            </a:r>
            <a:endParaRPr lang="en-US" sz="1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808456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35" y="58228"/>
            <a:ext cx="11889564" cy="917575"/>
          </a:xfrm>
        </p:spPr>
        <p:txBody>
          <a:bodyPr/>
          <a:lstStyle/>
          <a:p>
            <a:r>
              <a:rPr lang="en-US" dirty="0">
                <a:solidFill>
                  <a:schemeClr val="tx2"/>
                </a:solidFill>
              </a:rPr>
              <a:t>Windows 10 IoT – </a:t>
            </a:r>
            <a:r>
              <a:rPr lang="en-US" dirty="0" err="1" smtClean="0">
                <a:solidFill>
                  <a:schemeClr val="tx2"/>
                </a:solidFill>
              </a:rPr>
              <a:t>AllJoyn</a:t>
            </a:r>
            <a:r>
              <a:rPr lang="en-US" dirty="0" smtClean="0">
                <a:solidFill>
                  <a:schemeClr val="tx2"/>
                </a:solidFill>
              </a:rPr>
              <a:t> </a:t>
            </a:r>
            <a:r>
              <a:rPr lang="en-US" dirty="0">
                <a:solidFill>
                  <a:schemeClr val="tx2"/>
                </a:solidFill>
              </a:rPr>
              <a:t>Overview</a:t>
            </a:r>
            <a:br>
              <a:rPr lang="en-US" dirty="0">
                <a:solidFill>
                  <a:schemeClr val="tx2"/>
                </a:solidFill>
              </a:rPr>
            </a:br>
            <a:r>
              <a:rPr lang="en-US" sz="3200" dirty="0">
                <a:solidFill>
                  <a:schemeClr val="tx2"/>
                </a:solidFill>
              </a:rPr>
              <a:t/>
            </a:r>
            <a:br>
              <a:rPr lang="en-US" sz="3200" dirty="0">
                <a:solidFill>
                  <a:schemeClr val="tx2"/>
                </a:solidFill>
              </a:rPr>
            </a:br>
            <a:r>
              <a:rPr lang="en-US" dirty="0">
                <a:solidFill>
                  <a:schemeClr val="tx2"/>
                </a:solidFill>
              </a:rPr>
              <a:t> </a:t>
            </a:r>
          </a:p>
        </p:txBody>
      </p:sp>
      <p:cxnSp>
        <p:nvCxnSpPr>
          <p:cNvPr id="140" name="Straight Connector 139"/>
          <p:cNvCxnSpPr/>
          <p:nvPr/>
        </p:nvCxnSpPr>
        <p:spPr>
          <a:xfrm flipH="1" flipV="1">
            <a:off x="4655287" y="5938882"/>
            <a:ext cx="708742" cy="118838"/>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flipV="1">
            <a:off x="3642060" y="5396357"/>
            <a:ext cx="432442" cy="303985"/>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flipV="1">
            <a:off x="3241024" y="4319546"/>
            <a:ext cx="225079" cy="488163"/>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a:off x="3380714" y="3166723"/>
            <a:ext cx="187530" cy="385660"/>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4503270" y="2325610"/>
            <a:ext cx="657810" cy="268593"/>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5692796" y="2325608"/>
            <a:ext cx="727210" cy="0"/>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6867111" y="2231637"/>
            <a:ext cx="866643" cy="200425"/>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598575" y="2628559"/>
            <a:ext cx="742452" cy="383914"/>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9612533" y="3331719"/>
            <a:ext cx="321490" cy="620053"/>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9841082" y="4621121"/>
            <a:ext cx="235177" cy="650226"/>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8328173" y="5626283"/>
            <a:ext cx="1320465" cy="476554"/>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7428500" y="6102837"/>
            <a:ext cx="708252" cy="59519"/>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5756428" y="6104014"/>
            <a:ext cx="709650" cy="58341"/>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075672" y="3166724"/>
            <a:ext cx="5765409" cy="2104621"/>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4444083" y="2795205"/>
            <a:ext cx="3751317" cy="2808228"/>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3522148" y="3137862"/>
            <a:ext cx="5425913" cy="803780"/>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5722560" y="2813480"/>
            <a:ext cx="3250584" cy="307665"/>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5555304" y="3137864"/>
            <a:ext cx="3392756" cy="2467111"/>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9203059" y="3331719"/>
            <a:ext cx="435498" cy="620053"/>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3658683" y="4274716"/>
            <a:ext cx="5953850" cy="840292"/>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3522148" y="3941643"/>
            <a:ext cx="4533781" cy="1923018"/>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178917" y="2802034"/>
            <a:ext cx="54254" cy="2886830"/>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5974578" y="2908121"/>
            <a:ext cx="1150173" cy="2709218"/>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5420358" y="2793510"/>
            <a:ext cx="134946" cy="2811465"/>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flipV="1">
            <a:off x="3522148" y="3941144"/>
            <a:ext cx="2033157" cy="1685140"/>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flipV="1">
            <a:off x="3522148" y="3941641"/>
            <a:ext cx="914862" cy="1661792"/>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3658685" y="2793512"/>
            <a:ext cx="1761675" cy="2308835"/>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4503272" y="2628559"/>
            <a:ext cx="3279355" cy="478963"/>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437009" y="3166722"/>
            <a:ext cx="5179620" cy="1117884"/>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flipV="1">
            <a:off x="6705479" y="2881442"/>
            <a:ext cx="1527693" cy="2807422"/>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7032590" y="2802033"/>
            <a:ext cx="1146327" cy="3054311"/>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3522150" y="3941641"/>
            <a:ext cx="3550816" cy="1936840"/>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8233173" y="4284607"/>
            <a:ext cx="1383458" cy="1495700"/>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4075672" y="3166725"/>
            <a:ext cx="1479633" cy="2470157"/>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6705479" y="2971274"/>
            <a:ext cx="2907053" cy="1303443"/>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flipV="1">
            <a:off x="3522147" y="3941643"/>
            <a:ext cx="6318934" cy="1329705"/>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flipV="1">
            <a:off x="8195400" y="2795206"/>
            <a:ext cx="1654736" cy="2476142"/>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5692796" y="5604973"/>
            <a:ext cx="2363132" cy="259687"/>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4437011" y="2793510"/>
            <a:ext cx="983350" cy="2811465"/>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555304" y="2802033"/>
            <a:ext cx="2623613" cy="2802941"/>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5555305" y="5177150"/>
            <a:ext cx="3328498" cy="427824"/>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5555307" y="4284605"/>
            <a:ext cx="4061324" cy="1417481"/>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4483152" y="4285152"/>
            <a:ext cx="5129381" cy="1319821"/>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flipV="1">
            <a:off x="5692795" y="2421557"/>
            <a:ext cx="2040957" cy="10506"/>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endCxn id="197" idx="3"/>
          </p:cNvCxnSpPr>
          <p:nvPr/>
        </p:nvCxnSpPr>
        <p:spPr>
          <a:xfrm flipH="1" flipV="1">
            <a:off x="3591510" y="3977231"/>
            <a:ext cx="6021023" cy="307922"/>
          </a:xfrm>
          <a:prstGeom prst="line">
            <a:avLst/>
          </a:prstGeom>
          <a:ln w="12700"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5" name="Freeform 11"/>
          <p:cNvSpPr>
            <a:spLocks/>
          </p:cNvSpPr>
          <p:nvPr/>
        </p:nvSpPr>
        <p:spPr bwMode="auto">
          <a:xfrm flipH="1">
            <a:off x="9477500" y="5989048"/>
            <a:ext cx="1628353" cy="661727"/>
          </a:xfrm>
          <a:prstGeom prst="wedgeRoundRectCallout">
            <a:avLst>
              <a:gd name="adj1" fmla="val 34621"/>
              <a:gd name="adj2" fmla="val -108475"/>
              <a:gd name="adj3" fmla="val 16667"/>
            </a:avLst>
          </a:prstGeom>
          <a:solidFill>
            <a:schemeClr val="accent2"/>
          </a:solidFill>
          <a:ln w="19050" cap="rnd">
            <a:solidFill>
              <a:schemeClr val="bg1"/>
            </a:solidFill>
            <a:prstDash val="solid"/>
            <a:round/>
            <a:headEnd/>
            <a:tailEnd/>
          </a:ln>
          <a:effectLst>
            <a:outerShdw blurRad="127000" dist="25400" dir="13500000" algn="br" rotWithShape="0">
              <a:prstClr val="black">
                <a:alpha val="40000"/>
              </a:prstClr>
            </a:outerShdw>
          </a:effectLst>
          <a:extLst/>
        </p:spPr>
        <p:txBody>
          <a:bodyPr vert="horz" wrap="square" lIns="0" tIns="0" rIns="0" bIns="0" numCol="1" anchor="ctr" anchorCtr="1" compatLnSpc="1">
            <a:prstTxWarp prst="textNoShape">
              <a:avLst/>
            </a:prstTxWarp>
          </a:bodyPr>
          <a:lstStyle/>
          <a:p>
            <a:pPr>
              <a:lnSpc>
                <a:spcPct val="85000"/>
              </a:lnSpc>
              <a:spcBef>
                <a:spcPts val="306"/>
              </a:spcBef>
            </a:pPr>
            <a:r>
              <a:rPr lang="en-US" sz="1224" dirty="0">
                <a:solidFill>
                  <a:srgbClr val="FFFFFF"/>
                </a:solidFill>
                <a:latin typeface="Segoe UI Light"/>
              </a:rPr>
              <a:t>I can send </a:t>
            </a:r>
            <a:r>
              <a:rPr lang="en-US" sz="1224" dirty="0" smtClean="0">
                <a:solidFill>
                  <a:srgbClr val="FFFFFF"/>
                </a:solidFill>
                <a:latin typeface="Segoe UI Light"/>
              </a:rPr>
              <a:t>notifications</a:t>
            </a:r>
            <a:endParaRPr lang="en-US" sz="1224" dirty="0">
              <a:solidFill>
                <a:srgbClr val="FFFFFF"/>
              </a:solidFill>
              <a:latin typeface="Segoe UI Light"/>
            </a:endParaRPr>
          </a:p>
        </p:txBody>
      </p:sp>
      <p:sp>
        <p:nvSpPr>
          <p:cNvPr id="186" name="Freeform 11"/>
          <p:cNvSpPr>
            <a:spLocks/>
          </p:cNvSpPr>
          <p:nvPr/>
        </p:nvSpPr>
        <p:spPr bwMode="auto">
          <a:xfrm flipH="1">
            <a:off x="7640100" y="6510461"/>
            <a:ext cx="1628353" cy="433806"/>
          </a:xfrm>
          <a:prstGeom prst="wedgeRoundRectCallout">
            <a:avLst>
              <a:gd name="adj1" fmla="val 13663"/>
              <a:gd name="adj2" fmla="val -97743"/>
              <a:gd name="adj3" fmla="val 16667"/>
            </a:avLst>
          </a:prstGeom>
          <a:solidFill>
            <a:schemeClr val="accent5"/>
          </a:solidFill>
          <a:ln w="19050" cap="rnd">
            <a:solidFill>
              <a:schemeClr val="bg1"/>
            </a:solidFill>
            <a:prstDash val="solid"/>
            <a:round/>
            <a:headEnd/>
            <a:tailEnd/>
          </a:ln>
          <a:effectLst>
            <a:outerShdw blurRad="127000" dist="25400" dir="13500000" algn="br" rotWithShape="0">
              <a:prstClr val="black">
                <a:alpha val="40000"/>
              </a:prstClr>
            </a:outerShdw>
          </a:effectLst>
          <a:extLst/>
        </p:spPr>
        <p:txBody>
          <a:bodyPr vert="horz" wrap="square" lIns="0" tIns="0" rIns="0" bIns="0" numCol="1" anchor="ctr" anchorCtr="1" compatLnSpc="1">
            <a:prstTxWarp prst="textNoShape">
              <a:avLst/>
            </a:prstTxWarp>
          </a:bodyPr>
          <a:lstStyle/>
          <a:p>
            <a:pPr>
              <a:lnSpc>
                <a:spcPct val="85000"/>
              </a:lnSpc>
              <a:spcBef>
                <a:spcPts val="306"/>
              </a:spcBef>
            </a:pPr>
            <a:r>
              <a:rPr lang="en-US" sz="1224" dirty="0">
                <a:solidFill>
                  <a:srgbClr val="FFFFFF"/>
                </a:solidFill>
                <a:latin typeface="Segoe UI Light"/>
              </a:rPr>
              <a:t>I have lighting interface</a:t>
            </a:r>
          </a:p>
        </p:txBody>
      </p:sp>
      <p:sp>
        <p:nvSpPr>
          <p:cNvPr id="187" name="Freeform 11"/>
          <p:cNvSpPr>
            <a:spLocks/>
          </p:cNvSpPr>
          <p:nvPr/>
        </p:nvSpPr>
        <p:spPr bwMode="auto">
          <a:xfrm flipH="1">
            <a:off x="2408237" y="1507373"/>
            <a:ext cx="1786618" cy="661727"/>
          </a:xfrm>
          <a:prstGeom prst="wedgeRoundRectCallout">
            <a:avLst>
              <a:gd name="adj1" fmla="val -37883"/>
              <a:gd name="adj2" fmla="val 119360"/>
              <a:gd name="adj3" fmla="val 16667"/>
            </a:avLst>
          </a:prstGeom>
          <a:solidFill>
            <a:schemeClr val="accent2"/>
          </a:solidFill>
          <a:ln w="19050" cap="rnd">
            <a:solidFill>
              <a:schemeClr val="bg1"/>
            </a:solidFill>
            <a:prstDash val="solid"/>
            <a:round/>
            <a:headEnd/>
            <a:tailEnd/>
          </a:ln>
          <a:effectLst>
            <a:outerShdw blurRad="127000" dist="25400" dir="13500000" algn="br" rotWithShape="0">
              <a:prstClr val="black">
                <a:alpha val="40000"/>
              </a:prstClr>
            </a:outerShdw>
          </a:effectLst>
          <a:extLst/>
        </p:spPr>
        <p:txBody>
          <a:bodyPr vert="horz" wrap="square" lIns="0" tIns="0" rIns="0" bIns="0" numCol="1" anchor="ctr" anchorCtr="1" compatLnSpc="1">
            <a:prstTxWarp prst="textNoShape">
              <a:avLst/>
            </a:prstTxWarp>
          </a:bodyPr>
          <a:lstStyle/>
          <a:p>
            <a:pPr>
              <a:lnSpc>
                <a:spcPct val="85000"/>
              </a:lnSpc>
              <a:spcBef>
                <a:spcPts val="306"/>
              </a:spcBef>
            </a:pPr>
            <a:r>
              <a:rPr lang="en-US" sz="1224" dirty="0">
                <a:solidFill>
                  <a:srgbClr val="FFFFFF"/>
                </a:solidFill>
                <a:latin typeface="Segoe UI Light"/>
              </a:rPr>
              <a:t>I can send notifications.</a:t>
            </a:r>
          </a:p>
          <a:p>
            <a:pPr>
              <a:lnSpc>
                <a:spcPct val="85000"/>
              </a:lnSpc>
              <a:spcBef>
                <a:spcPts val="306"/>
              </a:spcBef>
            </a:pPr>
            <a:r>
              <a:rPr lang="en-US" sz="1224" dirty="0" smtClean="0">
                <a:solidFill>
                  <a:srgbClr val="FFFFFF"/>
                </a:solidFill>
                <a:latin typeface="Segoe UI Light"/>
              </a:rPr>
              <a:t>I </a:t>
            </a:r>
            <a:r>
              <a:rPr lang="en-US" sz="1224" dirty="0">
                <a:solidFill>
                  <a:srgbClr val="FFFFFF"/>
                </a:solidFill>
                <a:latin typeface="Segoe UI Light"/>
              </a:rPr>
              <a:t>have a clock interface</a:t>
            </a:r>
          </a:p>
        </p:txBody>
      </p:sp>
      <p:sp>
        <p:nvSpPr>
          <p:cNvPr id="188" name="Freeform 11"/>
          <p:cNvSpPr>
            <a:spLocks/>
          </p:cNvSpPr>
          <p:nvPr/>
        </p:nvSpPr>
        <p:spPr bwMode="auto">
          <a:xfrm flipH="1">
            <a:off x="4088007" y="4901964"/>
            <a:ext cx="2069387" cy="461477"/>
          </a:xfrm>
          <a:prstGeom prst="wedgeRoundRectCallout">
            <a:avLst>
              <a:gd name="adj1" fmla="val -20479"/>
              <a:gd name="adj2" fmla="val 90782"/>
              <a:gd name="adj3" fmla="val 16667"/>
            </a:avLst>
          </a:prstGeom>
          <a:solidFill>
            <a:srgbClr val="4668C5"/>
          </a:solidFill>
          <a:ln w="19050" cap="rnd">
            <a:noFill/>
            <a:prstDash val="solid"/>
            <a:round/>
            <a:headEnd/>
            <a:tailEnd/>
          </a:ln>
          <a:effectLst>
            <a:outerShdw blurRad="127000" dist="25400" dir="13500000" algn="br" rotWithShape="0">
              <a:prstClr val="black">
                <a:alpha val="40000"/>
              </a:prstClr>
            </a:outerShdw>
          </a:effectLst>
          <a:extLst/>
        </p:spPr>
        <p:txBody>
          <a:bodyPr vert="horz" wrap="square" lIns="0" tIns="0" rIns="0" bIns="0" numCol="1" anchor="ctr" anchorCtr="1" compatLnSpc="1">
            <a:prstTxWarp prst="textNoShape">
              <a:avLst/>
            </a:prstTxWarp>
          </a:bodyPr>
          <a:lstStyle/>
          <a:p>
            <a:pPr>
              <a:lnSpc>
                <a:spcPct val="85000"/>
              </a:lnSpc>
              <a:spcBef>
                <a:spcPts val="306"/>
              </a:spcBef>
            </a:pPr>
            <a:r>
              <a:rPr lang="en-US" sz="1224" dirty="0">
                <a:solidFill>
                  <a:srgbClr val="FFFFFF"/>
                </a:solidFill>
                <a:latin typeface="Segoe UI Light"/>
              </a:rPr>
              <a:t>I display notifications.</a:t>
            </a:r>
          </a:p>
          <a:p>
            <a:pPr>
              <a:lnSpc>
                <a:spcPct val="85000"/>
              </a:lnSpc>
              <a:spcBef>
                <a:spcPts val="306"/>
              </a:spcBef>
            </a:pPr>
            <a:r>
              <a:rPr lang="en-US" sz="1224" dirty="0">
                <a:solidFill>
                  <a:srgbClr val="FFFFFF"/>
                </a:solidFill>
                <a:latin typeface="Segoe UI Light"/>
              </a:rPr>
              <a:t>I have the clock interface!</a:t>
            </a:r>
          </a:p>
        </p:txBody>
      </p:sp>
      <p:sp>
        <p:nvSpPr>
          <p:cNvPr id="189" name="Freeform 11"/>
          <p:cNvSpPr>
            <a:spLocks/>
          </p:cNvSpPr>
          <p:nvPr/>
        </p:nvSpPr>
        <p:spPr bwMode="auto">
          <a:xfrm flipH="1">
            <a:off x="8518895" y="1568926"/>
            <a:ext cx="1602511" cy="661727"/>
          </a:xfrm>
          <a:prstGeom prst="wedgeRoundRectCallout">
            <a:avLst>
              <a:gd name="adj1" fmla="val 49705"/>
              <a:gd name="adj2" fmla="val 83909"/>
              <a:gd name="adj3" fmla="val 16667"/>
            </a:avLst>
          </a:prstGeom>
          <a:solidFill>
            <a:srgbClr val="4668C5"/>
          </a:solidFill>
          <a:ln w="19050" cap="rnd">
            <a:solidFill>
              <a:schemeClr val="bg1"/>
            </a:solidFill>
            <a:prstDash val="solid"/>
            <a:round/>
            <a:headEnd/>
            <a:tailEnd/>
          </a:ln>
          <a:effectLst>
            <a:outerShdw blurRad="127000" dist="25400" dir="13500000" algn="br" rotWithShape="0">
              <a:prstClr val="black">
                <a:alpha val="40000"/>
              </a:prstClr>
            </a:outerShdw>
          </a:effectLst>
          <a:extLst/>
        </p:spPr>
        <p:txBody>
          <a:bodyPr vert="horz" wrap="square" lIns="0" tIns="0" rIns="0" bIns="0" numCol="1" anchor="ctr" anchorCtr="1" compatLnSpc="1">
            <a:prstTxWarp prst="textNoShape">
              <a:avLst/>
            </a:prstTxWarp>
          </a:bodyPr>
          <a:lstStyle/>
          <a:p>
            <a:pPr>
              <a:lnSpc>
                <a:spcPct val="85000"/>
              </a:lnSpc>
              <a:spcBef>
                <a:spcPts val="306"/>
              </a:spcBef>
            </a:pPr>
            <a:r>
              <a:rPr lang="en-US" sz="1224" dirty="0">
                <a:solidFill>
                  <a:srgbClr val="FFFFFF"/>
                </a:solidFill>
                <a:latin typeface="Segoe UI Light"/>
              </a:rPr>
              <a:t>I display notifications.</a:t>
            </a:r>
          </a:p>
          <a:p>
            <a:pPr>
              <a:lnSpc>
                <a:spcPct val="85000"/>
              </a:lnSpc>
              <a:spcBef>
                <a:spcPts val="306"/>
              </a:spcBef>
            </a:pPr>
            <a:r>
              <a:rPr lang="en-US" sz="1224" dirty="0">
                <a:solidFill>
                  <a:srgbClr val="FFFFFF"/>
                </a:solidFill>
                <a:latin typeface="Segoe UI Light"/>
              </a:rPr>
              <a:t>I have the  clock interface!</a:t>
            </a:r>
          </a:p>
        </p:txBody>
      </p:sp>
      <p:sp>
        <p:nvSpPr>
          <p:cNvPr id="190" name="Freeform 11"/>
          <p:cNvSpPr>
            <a:spLocks/>
          </p:cNvSpPr>
          <p:nvPr/>
        </p:nvSpPr>
        <p:spPr bwMode="auto">
          <a:xfrm flipH="1">
            <a:off x="3130197" y="6268524"/>
            <a:ext cx="1602511" cy="661727"/>
          </a:xfrm>
          <a:prstGeom prst="wedgeRoundRectCallout">
            <a:avLst>
              <a:gd name="adj1" fmla="val -17978"/>
              <a:gd name="adj2" fmla="val -83084"/>
              <a:gd name="adj3" fmla="val 16667"/>
            </a:avLst>
          </a:prstGeom>
          <a:solidFill>
            <a:srgbClr val="4668C5"/>
          </a:solidFill>
          <a:ln w="19050" cap="rnd">
            <a:noFill/>
            <a:prstDash val="solid"/>
            <a:round/>
            <a:headEnd/>
            <a:tailEnd/>
          </a:ln>
          <a:effectLst>
            <a:outerShdw blurRad="127000" dist="25400" dir="13500000" algn="br" rotWithShape="0">
              <a:prstClr val="black">
                <a:alpha val="40000"/>
              </a:prstClr>
            </a:outerShdw>
          </a:effectLst>
          <a:extLst/>
        </p:spPr>
        <p:txBody>
          <a:bodyPr vert="horz" wrap="square" lIns="0" tIns="0" rIns="0" bIns="0" numCol="1" anchor="ctr" anchorCtr="1" compatLnSpc="1">
            <a:prstTxWarp prst="textNoShape">
              <a:avLst/>
            </a:prstTxWarp>
          </a:bodyPr>
          <a:lstStyle/>
          <a:p>
            <a:pPr>
              <a:lnSpc>
                <a:spcPct val="85000"/>
              </a:lnSpc>
              <a:spcBef>
                <a:spcPts val="306"/>
              </a:spcBef>
            </a:pPr>
            <a:r>
              <a:rPr lang="en-US" sz="1224" dirty="0">
                <a:solidFill>
                  <a:srgbClr val="FFFFFF"/>
                </a:solidFill>
                <a:latin typeface="Segoe UI Light"/>
              </a:rPr>
              <a:t>I display notifications.</a:t>
            </a:r>
          </a:p>
          <a:p>
            <a:pPr>
              <a:lnSpc>
                <a:spcPct val="85000"/>
              </a:lnSpc>
              <a:spcBef>
                <a:spcPts val="306"/>
              </a:spcBef>
            </a:pPr>
            <a:r>
              <a:rPr lang="en-US" sz="1224" dirty="0">
                <a:solidFill>
                  <a:srgbClr val="FFFFFF"/>
                </a:solidFill>
                <a:latin typeface="Segoe UI Light"/>
              </a:rPr>
              <a:t>I have the clock interface!</a:t>
            </a:r>
          </a:p>
        </p:txBody>
      </p:sp>
      <p:sp>
        <p:nvSpPr>
          <p:cNvPr id="191" name="Freeform 11"/>
          <p:cNvSpPr>
            <a:spLocks/>
          </p:cNvSpPr>
          <p:nvPr/>
        </p:nvSpPr>
        <p:spPr bwMode="auto">
          <a:xfrm flipH="1">
            <a:off x="6786316" y="4924001"/>
            <a:ext cx="1628353" cy="417403"/>
          </a:xfrm>
          <a:prstGeom prst="wedgeRoundRectCallout">
            <a:avLst>
              <a:gd name="adj1" fmla="val 36130"/>
              <a:gd name="adj2" fmla="val 163994"/>
              <a:gd name="adj3" fmla="val 16667"/>
            </a:avLst>
          </a:prstGeom>
          <a:solidFill>
            <a:schemeClr val="accent5"/>
          </a:solidFill>
          <a:ln w="19050" cap="rnd">
            <a:noFill/>
            <a:prstDash val="solid"/>
            <a:round/>
            <a:headEnd/>
            <a:tailEnd/>
          </a:ln>
          <a:effectLst>
            <a:outerShdw blurRad="127000" dist="25400" dir="13500000" algn="br" rotWithShape="0">
              <a:prstClr val="black">
                <a:alpha val="40000"/>
              </a:prstClr>
            </a:outerShdw>
          </a:effectLst>
          <a:extLst/>
        </p:spPr>
        <p:txBody>
          <a:bodyPr vert="horz" wrap="square" lIns="0" tIns="0" rIns="0" bIns="0" numCol="1" anchor="ctr" anchorCtr="1" compatLnSpc="1">
            <a:prstTxWarp prst="textNoShape">
              <a:avLst/>
            </a:prstTxWarp>
          </a:bodyPr>
          <a:lstStyle/>
          <a:p>
            <a:pPr>
              <a:lnSpc>
                <a:spcPct val="85000"/>
              </a:lnSpc>
              <a:spcBef>
                <a:spcPts val="306"/>
              </a:spcBef>
            </a:pPr>
            <a:r>
              <a:rPr lang="en-US" sz="1224" dirty="0">
                <a:solidFill>
                  <a:srgbClr val="FFFFFF"/>
                </a:solidFill>
                <a:latin typeface="Segoe UI Light"/>
              </a:rPr>
              <a:t>I can send and display notifications</a:t>
            </a:r>
          </a:p>
        </p:txBody>
      </p:sp>
      <p:sp>
        <p:nvSpPr>
          <p:cNvPr id="192" name="Freeform 11"/>
          <p:cNvSpPr>
            <a:spLocks/>
          </p:cNvSpPr>
          <p:nvPr/>
        </p:nvSpPr>
        <p:spPr bwMode="auto">
          <a:xfrm flipH="1">
            <a:off x="6705477" y="1472315"/>
            <a:ext cx="1628353" cy="417403"/>
          </a:xfrm>
          <a:prstGeom prst="wedgeRoundRectCallout">
            <a:avLst>
              <a:gd name="adj1" fmla="val 40456"/>
              <a:gd name="adj2" fmla="val 119977"/>
              <a:gd name="adj3" fmla="val 16667"/>
            </a:avLst>
          </a:prstGeom>
          <a:solidFill>
            <a:schemeClr val="accent2"/>
          </a:solidFill>
          <a:ln w="19050" cap="rnd">
            <a:solidFill>
              <a:schemeClr val="bg1"/>
            </a:solidFill>
            <a:prstDash val="solid"/>
            <a:round/>
            <a:headEnd/>
            <a:tailEnd/>
          </a:ln>
          <a:effectLst>
            <a:outerShdw blurRad="127000" dist="25400" dir="13500000" algn="br" rotWithShape="0">
              <a:prstClr val="black">
                <a:alpha val="40000"/>
              </a:prstClr>
            </a:outerShdw>
          </a:effectLst>
          <a:extLst/>
        </p:spPr>
        <p:txBody>
          <a:bodyPr vert="horz" wrap="square" lIns="0" tIns="0" rIns="0" bIns="0" numCol="1" anchor="ctr" anchorCtr="1" compatLnSpc="1">
            <a:prstTxWarp prst="textNoShape">
              <a:avLst/>
            </a:prstTxWarp>
          </a:bodyPr>
          <a:lstStyle/>
          <a:p>
            <a:pPr>
              <a:lnSpc>
                <a:spcPct val="85000"/>
              </a:lnSpc>
              <a:spcBef>
                <a:spcPts val="306"/>
              </a:spcBef>
            </a:pPr>
            <a:r>
              <a:rPr lang="en-US" sz="1224" dirty="0">
                <a:solidFill>
                  <a:srgbClr val="FFFFFF"/>
                </a:solidFill>
                <a:latin typeface="Segoe UI Light"/>
              </a:rPr>
              <a:t>I can send notifications</a:t>
            </a:r>
          </a:p>
        </p:txBody>
      </p:sp>
      <p:pic>
        <p:nvPicPr>
          <p:cNvPr id="194" name="Picture 193" descr="Allseen-WearableDevice-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132" y="5560115"/>
            <a:ext cx="534618" cy="786384"/>
          </a:xfrm>
          <a:prstGeom prst="rect">
            <a:avLst/>
          </a:prstGeom>
          <a:ln>
            <a:noFill/>
          </a:ln>
        </p:spPr>
      </p:pic>
      <p:pic>
        <p:nvPicPr>
          <p:cNvPr id="195" name="Picture 194" descr="Allseen-Lighting-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862" y="5664526"/>
            <a:ext cx="534618" cy="786384"/>
          </a:xfrm>
          <a:prstGeom prst="rect">
            <a:avLst/>
          </a:prstGeom>
          <a:ln>
            <a:noFill/>
          </a:ln>
        </p:spPr>
      </p:pic>
      <p:pic>
        <p:nvPicPr>
          <p:cNvPr id="196" name="Picture 195" descr="Allseen-Appliances-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5803" y="2533309"/>
            <a:ext cx="1020491" cy="695630"/>
          </a:xfrm>
          <a:prstGeom prst="rect">
            <a:avLst/>
          </a:prstGeom>
          <a:ln>
            <a:noFill/>
          </a:ln>
        </p:spPr>
      </p:pic>
      <p:pic>
        <p:nvPicPr>
          <p:cNvPr id="197" name="Picture 196" descr="Allseen-SmartPhone-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650" y="3510994"/>
            <a:ext cx="512860" cy="932470"/>
          </a:xfrm>
          <a:prstGeom prst="rect">
            <a:avLst/>
          </a:prstGeom>
          <a:ln>
            <a:noFill/>
          </a:ln>
        </p:spPr>
      </p:pic>
      <p:pic>
        <p:nvPicPr>
          <p:cNvPr id="198" name="Picture 197" descr="Allseen-DisplayTelevision-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3301" y="2071964"/>
            <a:ext cx="994043" cy="768446"/>
          </a:xfrm>
          <a:prstGeom prst="rect">
            <a:avLst/>
          </a:prstGeom>
        </p:spPr>
      </p:pic>
      <p:pic>
        <p:nvPicPr>
          <p:cNvPr id="199" name="Picture 1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6594" y="2692380"/>
            <a:ext cx="1080501" cy="1080501"/>
          </a:xfrm>
          <a:prstGeom prst="rect">
            <a:avLst/>
          </a:prstGeom>
          <a:noFill/>
          <a:ln>
            <a:noFill/>
          </a:ln>
        </p:spPr>
      </p:pic>
      <p:pic>
        <p:nvPicPr>
          <p:cNvPr id="200" name="Picture 199" descr="Allseen-Tablet-K.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2235" y="1937433"/>
            <a:ext cx="696246" cy="968250"/>
          </a:xfrm>
          <a:prstGeom prst="rect">
            <a:avLst/>
          </a:prstGeom>
        </p:spPr>
      </p:pic>
      <p:grpSp>
        <p:nvGrpSpPr>
          <p:cNvPr id="201" name="Group 200"/>
          <p:cNvGrpSpPr/>
          <p:nvPr/>
        </p:nvGrpSpPr>
        <p:grpSpPr>
          <a:xfrm>
            <a:off x="3339979" y="4809431"/>
            <a:ext cx="282612" cy="591340"/>
            <a:chOff x="4071434" y="1259595"/>
            <a:chExt cx="505181" cy="1202777"/>
          </a:xfrm>
        </p:grpSpPr>
        <p:grpSp>
          <p:nvGrpSpPr>
            <p:cNvPr id="202" name="Group 201"/>
            <p:cNvGrpSpPr/>
            <p:nvPr/>
          </p:nvGrpSpPr>
          <p:grpSpPr>
            <a:xfrm>
              <a:off x="4138780" y="1393528"/>
              <a:ext cx="355432" cy="968672"/>
              <a:chOff x="5920241" y="1017499"/>
              <a:chExt cx="355432" cy="968672"/>
            </a:xfrm>
          </p:grpSpPr>
          <p:sp>
            <p:nvSpPr>
              <p:cNvPr id="208" name="Rectangle 207"/>
              <p:cNvSpPr/>
              <p:nvPr/>
            </p:nvSpPr>
            <p:spPr>
              <a:xfrm>
                <a:off x="5920241" y="1017499"/>
                <a:ext cx="355432" cy="96867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sp>
            <p:nvSpPr>
              <p:cNvPr id="209" name="Rectangle 208"/>
              <p:cNvSpPr/>
              <p:nvPr/>
            </p:nvSpPr>
            <p:spPr>
              <a:xfrm>
                <a:off x="6020511" y="1163128"/>
                <a:ext cx="174171" cy="34595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sp>
            <p:nvSpPr>
              <p:cNvPr id="210" name="Rectangle 209"/>
              <p:cNvSpPr/>
              <p:nvPr/>
            </p:nvSpPr>
            <p:spPr>
              <a:xfrm>
                <a:off x="6016773" y="1509082"/>
                <a:ext cx="174171" cy="34595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grpSp>
        <p:grpSp>
          <p:nvGrpSpPr>
            <p:cNvPr id="203" name="Group 202"/>
            <p:cNvGrpSpPr/>
            <p:nvPr/>
          </p:nvGrpSpPr>
          <p:grpSpPr>
            <a:xfrm>
              <a:off x="4071434" y="1259595"/>
              <a:ext cx="505181" cy="1202777"/>
              <a:chOff x="4071434" y="1259595"/>
              <a:chExt cx="505181" cy="1026405"/>
            </a:xfrm>
          </p:grpSpPr>
          <p:cxnSp>
            <p:nvCxnSpPr>
              <p:cNvPr id="204" name="Straight Connector 203"/>
              <p:cNvCxnSpPr/>
              <p:nvPr/>
            </p:nvCxnSpPr>
            <p:spPr>
              <a:xfrm flipV="1">
                <a:off x="4071434" y="2276431"/>
                <a:ext cx="505181" cy="95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4576615" y="1259595"/>
                <a:ext cx="0" cy="10168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071434" y="1259595"/>
                <a:ext cx="50518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4071434" y="1259595"/>
                <a:ext cx="0" cy="10168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211" name="Group 210"/>
          <p:cNvGrpSpPr/>
          <p:nvPr/>
        </p:nvGrpSpPr>
        <p:grpSpPr>
          <a:xfrm>
            <a:off x="6416677" y="1922790"/>
            <a:ext cx="469564" cy="995325"/>
            <a:chOff x="8197472" y="815445"/>
            <a:chExt cx="914400" cy="1546755"/>
          </a:xfrm>
        </p:grpSpPr>
        <p:grpSp>
          <p:nvGrpSpPr>
            <p:cNvPr id="212" name="Group 211"/>
            <p:cNvGrpSpPr/>
            <p:nvPr/>
          </p:nvGrpSpPr>
          <p:grpSpPr>
            <a:xfrm>
              <a:off x="8197472" y="815445"/>
              <a:ext cx="914400" cy="1546755"/>
              <a:chOff x="8197472" y="815445"/>
              <a:chExt cx="914400" cy="1546755"/>
            </a:xfrm>
          </p:grpSpPr>
          <p:sp>
            <p:nvSpPr>
              <p:cNvPr id="215" name="Rectangle 214"/>
              <p:cNvSpPr/>
              <p:nvPr/>
            </p:nvSpPr>
            <p:spPr>
              <a:xfrm>
                <a:off x="8197472" y="815445"/>
                <a:ext cx="914400" cy="457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sp>
            <p:nvSpPr>
              <p:cNvPr id="216" name="Rectangle 215"/>
              <p:cNvSpPr/>
              <p:nvPr/>
            </p:nvSpPr>
            <p:spPr>
              <a:xfrm>
                <a:off x="8197472" y="1295400"/>
                <a:ext cx="914400" cy="1066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grpSp>
        <p:sp>
          <p:nvSpPr>
            <p:cNvPr id="213" name="Rectangle 212"/>
            <p:cNvSpPr/>
            <p:nvPr/>
          </p:nvSpPr>
          <p:spPr>
            <a:xfrm flipH="1">
              <a:off x="8258493" y="838200"/>
              <a:ext cx="45719" cy="410518"/>
            </a:xfrm>
            <a:prstGeom prst="rect">
              <a:avLst/>
            </a:prstGeom>
            <a:solidFill>
              <a:schemeClr val="accent1">
                <a:alpha val="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sp>
          <p:nvSpPr>
            <p:cNvPr id="214" name="Rectangle 213"/>
            <p:cNvSpPr/>
            <p:nvPr/>
          </p:nvSpPr>
          <p:spPr>
            <a:xfrm>
              <a:off x="8258493" y="1371600"/>
              <a:ext cx="45719" cy="898936"/>
            </a:xfrm>
            <a:prstGeom prst="rect">
              <a:avLst/>
            </a:prstGeom>
            <a:solidFill>
              <a:schemeClr val="accent1">
                <a:alpha val="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grpSp>
      <p:grpSp>
        <p:nvGrpSpPr>
          <p:cNvPr id="217" name="Group 216"/>
          <p:cNvGrpSpPr/>
          <p:nvPr/>
        </p:nvGrpSpPr>
        <p:grpSpPr>
          <a:xfrm>
            <a:off x="9580471" y="3928292"/>
            <a:ext cx="724831" cy="668604"/>
            <a:chOff x="5637212" y="3171260"/>
            <a:chExt cx="2286000" cy="1550095"/>
          </a:xfrm>
        </p:grpSpPr>
        <p:grpSp>
          <p:nvGrpSpPr>
            <p:cNvPr id="218" name="Group 217"/>
            <p:cNvGrpSpPr/>
            <p:nvPr/>
          </p:nvGrpSpPr>
          <p:grpSpPr>
            <a:xfrm>
              <a:off x="5637212" y="3171260"/>
              <a:ext cx="2286000" cy="1550095"/>
              <a:chOff x="6780212" y="685800"/>
              <a:chExt cx="1905000" cy="1558996"/>
            </a:xfrm>
          </p:grpSpPr>
          <p:grpSp>
            <p:nvGrpSpPr>
              <p:cNvPr id="220" name="Group 219"/>
              <p:cNvGrpSpPr/>
              <p:nvPr/>
            </p:nvGrpSpPr>
            <p:grpSpPr>
              <a:xfrm>
                <a:off x="6780212" y="685800"/>
                <a:ext cx="1905000" cy="1558996"/>
                <a:chOff x="6780212" y="685800"/>
                <a:chExt cx="1905000" cy="1558996"/>
              </a:xfrm>
            </p:grpSpPr>
            <p:sp>
              <p:nvSpPr>
                <p:cNvPr id="222" name="Frame 221"/>
                <p:cNvSpPr/>
                <p:nvPr/>
              </p:nvSpPr>
              <p:spPr>
                <a:xfrm>
                  <a:off x="6932612" y="685800"/>
                  <a:ext cx="1600200" cy="990600"/>
                </a:xfrm>
                <a:prstGeom prst="fram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404040"/>
                    </a:solidFill>
                  </a:endParaRPr>
                </a:p>
              </p:txBody>
            </p:sp>
            <p:sp>
              <p:nvSpPr>
                <p:cNvPr id="223" name="Trapezoid 222"/>
                <p:cNvSpPr/>
                <p:nvPr/>
              </p:nvSpPr>
              <p:spPr>
                <a:xfrm>
                  <a:off x="6780212" y="1711396"/>
                  <a:ext cx="1905000" cy="533400"/>
                </a:xfrm>
                <a:prstGeom prst="trapezoid">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grpSp>
          <p:sp>
            <p:nvSpPr>
              <p:cNvPr id="221" name="Trapezoid 220"/>
              <p:cNvSpPr/>
              <p:nvPr/>
            </p:nvSpPr>
            <p:spPr>
              <a:xfrm>
                <a:off x="7542212" y="2094584"/>
                <a:ext cx="381000" cy="134953"/>
              </a:xfrm>
              <a:prstGeom prst="trapezoid">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grpSp>
        <p:sp>
          <p:nvSpPr>
            <p:cNvPr id="219" name="Trapezoid 218"/>
            <p:cNvSpPr/>
            <p:nvPr/>
          </p:nvSpPr>
          <p:spPr>
            <a:xfrm>
              <a:off x="5820092" y="4257387"/>
              <a:ext cx="1920239" cy="287829"/>
            </a:xfrm>
            <a:prstGeom prst="trapezoid">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grpSp>
      <p:grpSp>
        <p:nvGrpSpPr>
          <p:cNvPr id="224" name="Group 223"/>
          <p:cNvGrpSpPr>
            <a:grpSpLocks noChangeAspect="1"/>
          </p:cNvGrpSpPr>
          <p:nvPr/>
        </p:nvGrpSpPr>
        <p:grpSpPr>
          <a:xfrm>
            <a:off x="4011588" y="5625067"/>
            <a:ext cx="776593" cy="401283"/>
            <a:chOff x="10895012" y="1905000"/>
            <a:chExt cx="1066800" cy="551239"/>
          </a:xfrm>
        </p:grpSpPr>
        <p:sp>
          <p:nvSpPr>
            <p:cNvPr id="225" name="Rounded Rectangle 224"/>
            <p:cNvSpPr/>
            <p:nvPr/>
          </p:nvSpPr>
          <p:spPr>
            <a:xfrm>
              <a:off x="10895012" y="1905000"/>
              <a:ext cx="1066800" cy="551239"/>
            </a:xfrm>
            <a:prstGeom prst="roundRect">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sp>
          <p:nvSpPr>
            <p:cNvPr id="226" name="Isosceles Triangle 225"/>
            <p:cNvSpPr/>
            <p:nvPr/>
          </p:nvSpPr>
          <p:spPr>
            <a:xfrm flipH="1">
              <a:off x="11657008" y="1981199"/>
              <a:ext cx="228601" cy="152399"/>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sp>
          <p:nvSpPr>
            <p:cNvPr id="227" name="Isosceles Triangle 226"/>
            <p:cNvSpPr/>
            <p:nvPr/>
          </p:nvSpPr>
          <p:spPr>
            <a:xfrm flipH="1" flipV="1">
              <a:off x="11657010" y="2209800"/>
              <a:ext cx="228602" cy="170241"/>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sp>
          <p:nvSpPr>
            <p:cNvPr id="228" name="Rounded Rectangle 227"/>
            <p:cNvSpPr/>
            <p:nvPr/>
          </p:nvSpPr>
          <p:spPr>
            <a:xfrm>
              <a:off x="10971212" y="1981200"/>
              <a:ext cx="609600" cy="381000"/>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wrap="none" rtlCol="0" anchor="ctr">
              <a:normAutofit fontScale="62500" lnSpcReduction="20000"/>
            </a:bodyPr>
            <a:lstStyle/>
            <a:p>
              <a:pPr algn="ctr"/>
              <a:r>
                <a:rPr lang="en-US" sz="2040" b="1" dirty="0">
                  <a:solidFill>
                    <a:srgbClr val="404040"/>
                  </a:solidFill>
                </a:rPr>
                <a:t>72°</a:t>
              </a:r>
              <a:endParaRPr lang="en-US" sz="1020" dirty="0">
                <a:solidFill>
                  <a:srgbClr val="FFFFFF"/>
                </a:solidFill>
              </a:endParaRPr>
            </a:p>
          </p:txBody>
        </p:sp>
      </p:grpSp>
      <p:grpSp>
        <p:nvGrpSpPr>
          <p:cNvPr id="229" name="Group 228"/>
          <p:cNvGrpSpPr/>
          <p:nvPr/>
        </p:nvGrpSpPr>
        <p:grpSpPr>
          <a:xfrm>
            <a:off x="8906594" y="5016174"/>
            <a:ext cx="413717" cy="608383"/>
            <a:chOff x="10285412" y="4879245"/>
            <a:chExt cx="683728" cy="1140555"/>
          </a:xfrm>
        </p:grpSpPr>
        <p:sp>
          <p:nvSpPr>
            <p:cNvPr id="230" name="Rounded Rectangle 229"/>
            <p:cNvSpPr/>
            <p:nvPr/>
          </p:nvSpPr>
          <p:spPr>
            <a:xfrm>
              <a:off x="10285412" y="4879245"/>
              <a:ext cx="683728" cy="1140555"/>
            </a:xfrm>
            <a:prstGeom prst="roundRect">
              <a:avLst/>
            </a:prstGeom>
            <a:solidFill>
              <a:srgbClr val="0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grpSp>
          <p:nvGrpSpPr>
            <p:cNvPr id="231" name="Group 230"/>
            <p:cNvGrpSpPr/>
            <p:nvPr/>
          </p:nvGrpSpPr>
          <p:grpSpPr>
            <a:xfrm>
              <a:off x="10361612" y="5439338"/>
              <a:ext cx="489951" cy="504262"/>
              <a:chOff x="11014660" y="4879245"/>
              <a:chExt cx="815699" cy="880767"/>
            </a:xfrm>
          </p:grpSpPr>
          <p:sp>
            <p:nvSpPr>
              <p:cNvPr id="235" name="Donut 234"/>
              <p:cNvSpPr/>
              <p:nvPr/>
            </p:nvSpPr>
            <p:spPr>
              <a:xfrm>
                <a:off x="11014660" y="4879245"/>
                <a:ext cx="815699" cy="880767"/>
              </a:xfrm>
              <a:prstGeom prst="donu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56">
                  <a:solidFill>
                    <a:srgbClr val="404040"/>
                  </a:solidFill>
                </a:endParaRPr>
              </a:p>
            </p:txBody>
          </p:sp>
          <p:sp>
            <p:nvSpPr>
              <p:cNvPr id="236" name="Oval 235"/>
              <p:cNvSpPr/>
              <p:nvPr/>
            </p:nvSpPr>
            <p:spPr>
              <a:xfrm>
                <a:off x="11352212" y="5257800"/>
                <a:ext cx="152400" cy="152400"/>
              </a:xfrm>
              <a:prstGeom prst="ellipse">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grpSp>
        <p:grpSp>
          <p:nvGrpSpPr>
            <p:cNvPr id="232" name="Group 231"/>
            <p:cNvGrpSpPr/>
            <p:nvPr/>
          </p:nvGrpSpPr>
          <p:grpSpPr>
            <a:xfrm>
              <a:off x="10437812" y="4953000"/>
              <a:ext cx="337552" cy="349812"/>
              <a:chOff x="11014660" y="4879245"/>
              <a:chExt cx="815699" cy="880767"/>
            </a:xfrm>
          </p:grpSpPr>
          <p:sp>
            <p:nvSpPr>
              <p:cNvPr id="233" name="Donut 232"/>
              <p:cNvSpPr/>
              <p:nvPr/>
            </p:nvSpPr>
            <p:spPr>
              <a:xfrm>
                <a:off x="11014660" y="4879245"/>
                <a:ext cx="815699" cy="880767"/>
              </a:xfrm>
              <a:prstGeom prst="don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56">
                  <a:solidFill>
                    <a:srgbClr val="404040"/>
                  </a:solidFill>
                </a:endParaRPr>
              </a:p>
            </p:txBody>
          </p:sp>
          <p:sp>
            <p:nvSpPr>
              <p:cNvPr id="234" name="Oval 233"/>
              <p:cNvSpPr/>
              <p:nvPr/>
            </p:nvSpPr>
            <p:spPr>
              <a:xfrm>
                <a:off x="11352212" y="5257800"/>
                <a:ext cx="152400" cy="152400"/>
              </a:xfrm>
              <a:prstGeom prst="ellipse">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grpSp>
      </p:grpSp>
      <p:grpSp>
        <p:nvGrpSpPr>
          <p:cNvPr id="242" name="Group 241"/>
          <p:cNvGrpSpPr/>
          <p:nvPr/>
        </p:nvGrpSpPr>
        <p:grpSpPr>
          <a:xfrm>
            <a:off x="4906281" y="1825047"/>
            <a:ext cx="331911" cy="238303"/>
            <a:chOff x="5197623" y="5404504"/>
            <a:chExt cx="325477" cy="233685"/>
          </a:xfrm>
        </p:grpSpPr>
        <p:sp>
          <p:nvSpPr>
            <p:cNvPr id="243" name="Freeform 268"/>
            <p:cNvSpPr>
              <a:spLocks/>
            </p:cNvSpPr>
            <p:nvPr/>
          </p:nvSpPr>
          <p:spPr bwMode="auto">
            <a:xfrm rot="20916795">
              <a:off x="5343022" y="5512763"/>
              <a:ext cx="180078" cy="125426"/>
            </a:xfrm>
            <a:custGeom>
              <a:avLst/>
              <a:gdLst>
                <a:gd name="T0" fmla="*/ 178 w 194"/>
                <a:gd name="T1" fmla="*/ 33 h 135"/>
                <a:gd name="T2" fmla="*/ 194 w 194"/>
                <a:gd name="T3" fmla="*/ 20 h 135"/>
                <a:gd name="T4" fmla="*/ 192 w 194"/>
                <a:gd name="T5" fmla="*/ 11 h 135"/>
                <a:gd name="T6" fmla="*/ 181 w 194"/>
                <a:gd name="T7" fmla="*/ 4 h 135"/>
                <a:gd name="T8" fmla="*/ 73 w 194"/>
                <a:gd name="T9" fmla="*/ 28 h 135"/>
                <a:gd name="T10" fmla="*/ 3 w 194"/>
                <a:gd name="T11" fmla="*/ 114 h 135"/>
                <a:gd name="T12" fmla="*/ 12 w 194"/>
                <a:gd name="T13" fmla="*/ 132 h 135"/>
                <a:gd name="T14" fmla="*/ 30 w 194"/>
                <a:gd name="T15" fmla="*/ 124 h 135"/>
                <a:gd name="T16" fmla="*/ 88 w 194"/>
                <a:gd name="T17" fmla="*/ 53 h 135"/>
                <a:gd name="T18" fmla="*/ 178 w 194"/>
                <a:gd name="T19" fmla="*/ 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35">
                  <a:moveTo>
                    <a:pt x="178" y="33"/>
                  </a:moveTo>
                  <a:cubicBezTo>
                    <a:pt x="186" y="34"/>
                    <a:pt x="193" y="28"/>
                    <a:pt x="194" y="20"/>
                  </a:cubicBezTo>
                  <a:cubicBezTo>
                    <a:pt x="194" y="17"/>
                    <a:pt x="193" y="14"/>
                    <a:pt x="192" y="11"/>
                  </a:cubicBezTo>
                  <a:cubicBezTo>
                    <a:pt x="189" y="8"/>
                    <a:pt x="186" y="5"/>
                    <a:pt x="181" y="4"/>
                  </a:cubicBezTo>
                  <a:cubicBezTo>
                    <a:pt x="143" y="0"/>
                    <a:pt x="106" y="8"/>
                    <a:pt x="73" y="28"/>
                  </a:cubicBezTo>
                  <a:cubicBezTo>
                    <a:pt x="40" y="49"/>
                    <a:pt x="16" y="78"/>
                    <a:pt x="3" y="114"/>
                  </a:cubicBezTo>
                  <a:cubicBezTo>
                    <a:pt x="0" y="121"/>
                    <a:pt x="4" y="130"/>
                    <a:pt x="12" y="132"/>
                  </a:cubicBezTo>
                  <a:cubicBezTo>
                    <a:pt x="19" y="135"/>
                    <a:pt x="27" y="131"/>
                    <a:pt x="30" y="124"/>
                  </a:cubicBezTo>
                  <a:cubicBezTo>
                    <a:pt x="41" y="94"/>
                    <a:pt x="61" y="69"/>
                    <a:pt x="88" y="53"/>
                  </a:cubicBezTo>
                  <a:cubicBezTo>
                    <a:pt x="115" y="36"/>
                    <a:pt x="146" y="29"/>
                    <a:pt x="178" y="33"/>
                  </a:cubicBezTo>
                  <a:close/>
                </a:path>
              </a:pathLst>
            </a:custGeom>
            <a:solidFill>
              <a:srgbClr val="000000"/>
            </a:solidFill>
            <a:ln>
              <a:no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sp>
          <p:nvSpPr>
            <p:cNvPr id="244" name="Freeform 269"/>
            <p:cNvSpPr>
              <a:spLocks/>
            </p:cNvSpPr>
            <p:nvPr/>
          </p:nvSpPr>
          <p:spPr bwMode="auto">
            <a:xfrm rot="20916795">
              <a:off x="5270324" y="5458653"/>
              <a:ext cx="242201" cy="167103"/>
            </a:xfrm>
            <a:custGeom>
              <a:avLst/>
              <a:gdLst>
                <a:gd name="T0" fmla="*/ 113 w 261"/>
                <a:gd name="T1" fmla="*/ 63 h 180"/>
                <a:gd name="T2" fmla="*/ 245 w 261"/>
                <a:gd name="T3" fmla="*/ 36 h 180"/>
                <a:gd name="T4" fmla="*/ 261 w 261"/>
                <a:gd name="T5" fmla="*/ 24 h 180"/>
                <a:gd name="T6" fmla="*/ 259 w 261"/>
                <a:gd name="T7" fmla="*/ 14 h 180"/>
                <a:gd name="T8" fmla="*/ 249 w 261"/>
                <a:gd name="T9" fmla="*/ 8 h 180"/>
                <a:gd name="T10" fmla="*/ 98 w 261"/>
                <a:gd name="T11" fmla="*/ 39 h 180"/>
                <a:gd name="T12" fmla="*/ 2 w 261"/>
                <a:gd name="T13" fmla="*/ 159 h 180"/>
                <a:gd name="T14" fmla="*/ 12 w 261"/>
                <a:gd name="T15" fmla="*/ 177 h 180"/>
                <a:gd name="T16" fmla="*/ 30 w 261"/>
                <a:gd name="T17" fmla="*/ 168 h 180"/>
                <a:gd name="T18" fmla="*/ 113 w 261"/>
                <a:gd name="T19" fmla="*/ 6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80">
                  <a:moveTo>
                    <a:pt x="113" y="63"/>
                  </a:moveTo>
                  <a:cubicBezTo>
                    <a:pt x="152" y="39"/>
                    <a:pt x="199" y="29"/>
                    <a:pt x="245" y="36"/>
                  </a:cubicBezTo>
                  <a:cubicBezTo>
                    <a:pt x="252" y="37"/>
                    <a:pt x="260" y="32"/>
                    <a:pt x="261" y="24"/>
                  </a:cubicBezTo>
                  <a:cubicBezTo>
                    <a:pt x="261" y="20"/>
                    <a:pt x="261" y="17"/>
                    <a:pt x="259" y="14"/>
                  </a:cubicBezTo>
                  <a:cubicBezTo>
                    <a:pt x="257" y="11"/>
                    <a:pt x="253" y="8"/>
                    <a:pt x="249" y="8"/>
                  </a:cubicBezTo>
                  <a:cubicBezTo>
                    <a:pt x="196" y="0"/>
                    <a:pt x="143" y="11"/>
                    <a:pt x="98" y="39"/>
                  </a:cubicBezTo>
                  <a:cubicBezTo>
                    <a:pt x="53" y="66"/>
                    <a:pt x="19" y="109"/>
                    <a:pt x="2" y="159"/>
                  </a:cubicBezTo>
                  <a:cubicBezTo>
                    <a:pt x="0" y="167"/>
                    <a:pt x="4" y="175"/>
                    <a:pt x="12" y="177"/>
                  </a:cubicBezTo>
                  <a:cubicBezTo>
                    <a:pt x="19" y="180"/>
                    <a:pt x="27" y="176"/>
                    <a:pt x="30" y="168"/>
                  </a:cubicBezTo>
                  <a:cubicBezTo>
                    <a:pt x="44" y="124"/>
                    <a:pt x="74" y="87"/>
                    <a:pt x="113" y="63"/>
                  </a:cubicBezTo>
                  <a:close/>
                </a:path>
              </a:pathLst>
            </a:custGeom>
            <a:solidFill>
              <a:srgbClr val="000000"/>
            </a:solidFill>
            <a:ln>
              <a:no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sp>
          <p:nvSpPr>
            <p:cNvPr id="245" name="Freeform 270"/>
            <p:cNvSpPr>
              <a:spLocks/>
            </p:cNvSpPr>
            <p:nvPr/>
          </p:nvSpPr>
          <p:spPr bwMode="auto">
            <a:xfrm rot="20916795">
              <a:off x="5197623" y="5404504"/>
              <a:ext cx="304717" cy="208780"/>
            </a:xfrm>
            <a:custGeom>
              <a:avLst/>
              <a:gdLst>
                <a:gd name="T0" fmla="*/ 138 w 328"/>
                <a:gd name="T1" fmla="*/ 73 h 225"/>
                <a:gd name="T2" fmla="*/ 311 w 328"/>
                <a:gd name="T3" fmla="*/ 39 h 225"/>
                <a:gd name="T4" fmla="*/ 328 w 328"/>
                <a:gd name="T5" fmla="*/ 27 h 225"/>
                <a:gd name="T6" fmla="*/ 326 w 328"/>
                <a:gd name="T7" fmla="*/ 17 h 225"/>
                <a:gd name="T8" fmla="*/ 316 w 328"/>
                <a:gd name="T9" fmla="*/ 11 h 225"/>
                <a:gd name="T10" fmla="*/ 123 w 328"/>
                <a:gd name="T11" fmla="*/ 49 h 225"/>
                <a:gd name="T12" fmla="*/ 2 w 328"/>
                <a:gd name="T13" fmla="*/ 204 h 225"/>
                <a:gd name="T14" fmla="*/ 11 w 328"/>
                <a:gd name="T15" fmla="*/ 222 h 225"/>
                <a:gd name="T16" fmla="*/ 29 w 328"/>
                <a:gd name="T17" fmla="*/ 213 h 225"/>
                <a:gd name="T18" fmla="*/ 138 w 328"/>
                <a:gd name="T19" fmla="*/ 7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25">
                  <a:moveTo>
                    <a:pt x="138" y="73"/>
                  </a:moveTo>
                  <a:cubicBezTo>
                    <a:pt x="190" y="41"/>
                    <a:pt x="251" y="29"/>
                    <a:pt x="311" y="39"/>
                  </a:cubicBezTo>
                  <a:cubicBezTo>
                    <a:pt x="319" y="40"/>
                    <a:pt x="326" y="35"/>
                    <a:pt x="328" y="27"/>
                  </a:cubicBezTo>
                  <a:cubicBezTo>
                    <a:pt x="328" y="24"/>
                    <a:pt x="327" y="20"/>
                    <a:pt x="326" y="17"/>
                  </a:cubicBezTo>
                  <a:cubicBezTo>
                    <a:pt x="324" y="14"/>
                    <a:pt x="320" y="11"/>
                    <a:pt x="316" y="11"/>
                  </a:cubicBezTo>
                  <a:cubicBezTo>
                    <a:pt x="249" y="0"/>
                    <a:pt x="180" y="13"/>
                    <a:pt x="123" y="49"/>
                  </a:cubicBezTo>
                  <a:cubicBezTo>
                    <a:pt x="65" y="84"/>
                    <a:pt x="22" y="139"/>
                    <a:pt x="2" y="204"/>
                  </a:cubicBezTo>
                  <a:cubicBezTo>
                    <a:pt x="0" y="212"/>
                    <a:pt x="4" y="220"/>
                    <a:pt x="11" y="222"/>
                  </a:cubicBezTo>
                  <a:cubicBezTo>
                    <a:pt x="19" y="225"/>
                    <a:pt x="27" y="220"/>
                    <a:pt x="29" y="213"/>
                  </a:cubicBezTo>
                  <a:cubicBezTo>
                    <a:pt x="47" y="155"/>
                    <a:pt x="86" y="105"/>
                    <a:pt x="138" y="73"/>
                  </a:cubicBezTo>
                  <a:close/>
                </a:path>
              </a:pathLst>
            </a:custGeom>
            <a:solidFill>
              <a:srgbClr val="000000"/>
            </a:solidFill>
            <a:ln>
              <a:no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grpSp>
      <p:grpSp>
        <p:nvGrpSpPr>
          <p:cNvPr id="250" name="Group 249"/>
          <p:cNvGrpSpPr/>
          <p:nvPr/>
        </p:nvGrpSpPr>
        <p:grpSpPr>
          <a:xfrm>
            <a:off x="5021297" y="5632012"/>
            <a:ext cx="331911" cy="238303"/>
            <a:chOff x="5197623" y="5404504"/>
            <a:chExt cx="325477" cy="233685"/>
          </a:xfrm>
        </p:grpSpPr>
        <p:sp>
          <p:nvSpPr>
            <p:cNvPr id="251" name="Freeform 268"/>
            <p:cNvSpPr>
              <a:spLocks/>
            </p:cNvSpPr>
            <p:nvPr/>
          </p:nvSpPr>
          <p:spPr bwMode="auto">
            <a:xfrm rot="20916795">
              <a:off x="5343022" y="5512763"/>
              <a:ext cx="180078" cy="125426"/>
            </a:xfrm>
            <a:custGeom>
              <a:avLst/>
              <a:gdLst>
                <a:gd name="T0" fmla="*/ 178 w 194"/>
                <a:gd name="T1" fmla="*/ 33 h 135"/>
                <a:gd name="T2" fmla="*/ 194 w 194"/>
                <a:gd name="T3" fmla="*/ 20 h 135"/>
                <a:gd name="T4" fmla="*/ 192 w 194"/>
                <a:gd name="T5" fmla="*/ 11 h 135"/>
                <a:gd name="T6" fmla="*/ 181 w 194"/>
                <a:gd name="T7" fmla="*/ 4 h 135"/>
                <a:gd name="T8" fmla="*/ 73 w 194"/>
                <a:gd name="T9" fmla="*/ 28 h 135"/>
                <a:gd name="T10" fmla="*/ 3 w 194"/>
                <a:gd name="T11" fmla="*/ 114 h 135"/>
                <a:gd name="T12" fmla="*/ 12 w 194"/>
                <a:gd name="T13" fmla="*/ 132 h 135"/>
                <a:gd name="T14" fmla="*/ 30 w 194"/>
                <a:gd name="T15" fmla="*/ 124 h 135"/>
                <a:gd name="T16" fmla="*/ 88 w 194"/>
                <a:gd name="T17" fmla="*/ 53 h 135"/>
                <a:gd name="T18" fmla="*/ 178 w 194"/>
                <a:gd name="T19" fmla="*/ 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35">
                  <a:moveTo>
                    <a:pt x="178" y="33"/>
                  </a:moveTo>
                  <a:cubicBezTo>
                    <a:pt x="186" y="34"/>
                    <a:pt x="193" y="28"/>
                    <a:pt x="194" y="20"/>
                  </a:cubicBezTo>
                  <a:cubicBezTo>
                    <a:pt x="194" y="17"/>
                    <a:pt x="193" y="14"/>
                    <a:pt x="192" y="11"/>
                  </a:cubicBezTo>
                  <a:cubicBezTo>
                    <a:pt x="189" y="8"/>
                    <a:pt x="186" y="5"/>
                    <a:pt x="181" y="4"/>
                  </a:cubicBezTo>
                  <a:cubicBezTo>
                    <a:pt x="143" y="0"/>
                    <a:pt x="106" y="8"/>
                    <a:pt x="73" y="28"/>
                  </a:cubicBezTo>
                  <a:cubicBezTo>
                    <a:pt x="40" y="49"/>
                    <a:pt x="16" y="78"/>
                    <a:pt x="3" y="114"/>
                  </a:cubicBezTo>
                  <a:cubicBezTo>
                    <a:pt x="0" y="121"/>
                    <a:pt x="4" y="130"/>
                    <a:pt x="12" y="132"/>
                  </a:cubicBezTo>
                  <a:cubicBezTo>
                    <a:pt x="19" y="135"/>
                    <a:pt x="27" y="131"/>
                    <a:pt x="30" y="124"/>
                  </a:cubicBezTo>
                  <a:cubicBezTo>
                    <a:pt x="41" y="94"/>
                    <a:pt x="61" y="69"/>
                    <a:pt x="88" y="53"/>
                  </a:cubicBezTo>
                  <a:cubicBezTo>
                    <a:pt x="115" y="36"/>
                    <a:pt x="146" y="29"/>
                    <a:pt x="178" y="3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sp>
          <p:nvSpPr>
            <p:cNvPr id="252" name="Freeform 269"/>
            <p:cNvSpPr>
              <a:spLocks/>
            </p:cNvSpPr>
            <p:nvPr/>
          </p:nvSpPr>
          <p:spPr bwMode="auto">
            <a:xfrm rot="20916795">
              <a:off x="5270324" y="5458653"/>
              <a:ext cx="242201" cy="167103"/>
            </a:xfrm>
            <a:custGeom>
              <a:avLst/>
              <a:gdLst>
                <a:gd name="T0" fmla="*/ 113 w 261"/>
                <a:gd name="T1" fmla="*/ 63 h 180"/>
                <a:gd name="T2" fmla="*/ 245 w 261"/>
                <a:gd name="T3" fmla="*/ 36 h 180"/>
                <a:gd name="T4" fmla="*/ 261 w 261"/>
                <a:gd name="T5" fmla="*/ 24 h 180"/>
                <a:gd name="T6" fmla="*/ 259 w 261"/>
                <a:gd name="T7" fmla="*/ 14 h 180"/>
                <a:gd name="T8" fmla="*/ 249 w 261"/>
                <a:gd name="T9" fmla="*/ 8 h 180"/>
                <a:gd name="T10" fmla="*/ 98 w 261"/>
                <a:gd name="T11" fmla="*/ 39 h 180"/>
                <a:gd name="T12" fmla="*/ 2 w 261"/>
                <a:gd name="T13" fmla="*/ 159 h 180"/>
                <a:gd name="T14" fmla="*/ 12 w 261"/>
                <a:gd name="T15" fmla="*/ 177 h 180"/>
                <a:gd name="T16" fmla="*/ 30 w 261"/>
                <a:gd name="T17" fmla="*/ 168 h 180"/>
                <a:gd name="T18" fmla="*/ 113 w 261"/>
                <a:gd name="T19" fmla="*/ 6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80">
                  <a:moveTo>
                    <a:pt x="113" y="63"/>
                  </a:moveTo>
                  <a:cubicBezTo>
                    <a:pt x="152" y="39"/>
                    <a:pt x="199" y="29"/>
                    <a:pt x="245" y="36"/>
                  </a:cubicBezTo>
                  <a:cubicBezTo>
                    <a:pt x="252" y="37"/>
                    <a:pt x="260" y="32"/>
                    <a:pt x="261" y="24"/>
                  </a:cubicBezTo>
                  <a:cubicBezTo>
                    <a:pt x="261" y="20"/>
                    <a:pt x="261" y="17"/>
                    <a:pt x="259" y="14"/>
                  </a:cubicBezTo>
                  <a:cubicBezTo>
                    <a:pt x="257" y="11"/>
                    <a:pt x="253" y="8"/>
                    <a:pt x="249" y="8"/>
                  </a:cubicBezTo>
                  <a:cubicBezTo>
                    <a:pt x="196" y="0"/>
                    <a:pt x="143" y="11"/>
                    <a:pt x="98" y="39"/>
                  </a:cubicBezTo>
                  <a:cubicBezTo>
                    <a:pt x="53" y="66"/>
                    <a:pt x="19" y="109"/>
                    <a:pt x="2" y="159"/>
                  </a:cubicBezTo>
                  <a:cubicBezTo>
                    <a:pt x="0" y="167"/>
                    <a:pt x="4" y="175"/>
                    <a:pt x="12" y="177"/>
                  </a:cubicBezTo>
                  <a:cubicBezTo>
                    <a:pt x="19" y="180"/>
                    <a:pt x="27" y="176"/>
                    <a:pt x="30" y="168"/>
                  </a:cubicBezTo>
                  <a:cubicBezTo>
                    <a:pt x="44" y="124"/>
                    <a:pt x="74" y="87"/>
                    <a:pt x="113" y="6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sp>
          <p:nvSpPr>
            <p:cNvPr id="253" name="Freeform 270"/>
            <p:cNvSpPr>
              <a:spLocks/>
            </p:cNvSpPr>
            <p:nvPr/>
          </p:nvSpPr>
          <p:spPr bwMode="auto">
            <a:xfrm rot="20916795">
              <a:off x="5197623" y="5404504"/>
              <a:ext cx="304717" cy="208780"/>
            </a:xfrm>
            <a:custGeom>
              <a:avLst/>
              <a:gdLst>
                <a:gd name="T0" fmla="*/ 138 w 328"/>
                <a:gd name="T1" fmla="*/ 73 h 225"/>
                <a:gd name="T2" fmla="*/ 311 w 328"/>
                <a:gd name="T3" fmla="*/ 39 h 225"/>
                <a:gd name="T4" fmla="*/ 328 w 328"/>
                <a:gd name="T5" fmla="*/ 27 h 225"/>
                <a:gd name="T6" fmla="*/ 326 w 328"/>
                <a:gd name="T7" fmla="*/ 17 h 225"/>
                <a:gd name="T8" fmla="*/ 316 w 328"/>
                <a:gd name="T9" fmla="*/ 11 h 225"/>
                <a:gd name="T10" fmla="*/ 123 w 328"/>
                <a:gd name="T11" fmla="*/ 49 h 225"/>
                <a:gd name="T12" fmla="*/ 2 w 328"/>
                <a:gd name="T13" fmla="*/ 204 h 225"/>
                <a:gd name="T14" fmla="*/ 11 w 328"/>
                <a:gd name="T15" fmla="*/ 222 h 225"/>
                <a:gd name="T16" fmla="*/ 29 w 328"/>
                <a:gd name="T17" fmla="*/ 213 h 225"/>
                <a:gd name="T18" fmla="*/ 138 w 328"/>
                <a:gd name="T19" fmla="*/ 7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25">
                  <a:moveTo>
                    <a:pt x="138" y="73"/>
                  </a:moveTo>
                  <a:cubicBezTo>
                    <a:pt x="190" y="41"/>
                    <a:pt x="251" y="29"/>
                    <a:pt x="311" y="39"/>
                  </a:cubicBezTo>
                  <a:cubicBezTo>
                    <a:pt x="319" y="40"/>
                    <a:pt x="326" y="35"/>
                    <a:pt x="328" y="27"/>
                  </a:cubicBezTo>
                  <a:cubicBezTo>
                    <a:pt x="328" y="24"/>
                    <a:pt x="327" y="20"/>
                    <a:pt x="326" y="17"/>
                  </a:cubicBezTo>
                  <a:cubicBezTo>
                    <a:pt x="324" y="14"/>
                    <a:pt x="320" y="11"/>
                    <a:pt x="316" y="11"/>
                  </a:cubicBezTo>
                  <a:cubicBezTo>
                    <a:pt x="249" y="0"/>
                    <a:pt x="180" y="13"/>
                    <a:pt x="123" y="49"/>
                  </a:cubicBezTo>
                  <a:cubicBezTo>
                    <a:pt x="65" y="84"/>
                    <a:pt x="22" y="139"/>
                    <a:pt x="2" y="204"/>
                  </a:cubicBezTo>
                  <a:cubicBezTo>
                    <a:pt x="0" y="212"/>
                    <a:pt x="4" y="220"/>
                    <a:pt x="11" y="222"/>
                  </a:cubicBezTo>
                  <a:cubicBezTo>
                    <a:pt x="19" y="225"/>
                    <a:pt x="27" y="220"/>
                    <a:pt x="29" y="213"/>
                  </a:cubicBezTo>
                  <a:cubicBezTo>
                    <a:pt x="47" y="155"/>
                    <a:pt x="86" y="105"/>
                    <a:pt x="138" y="7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grpSp>
      <p:grpSp>
        <p:nvGrpSpPr>
          <p:cNvPr id="254" name="Group 253"/>
          <p:cNvGrpSpPr/>
          <p:nvPr/>
        </p:nvGrpSpPr>
        <p:grpSpPr>
          <a:xfrm>
            <a:off x="6165802" y="5632012"/>
            <a:ext cx="331911" cy="238303"/>
            <a:chOff x="5197623" y="5404504"/>
            <a:chExt cx="325477" cy="233685"/>
          </a:xfrm>
        </p:grpSpPr>
        <p:sp>
          <p:nvSpPr>
            <p:cNvPr id="255" name="Freeform 268"/>
            <p:cNvSpPr>
              <a:spLocks/>
            </p:cNvSpPr>
            <p:nvPr/>
          </p:nvSpPr>
          <p:spPr bwMode="auto">
            <a:xfrm rot="20916795">
              <a:off x="5343022" y="5512763"/>
              <a:ext cx="180078" cy="125426"/>
            </a:xfrm>
            <a:custGeom>
              <a:avLst/>
              <a:gdLst>
                <a:gd name="T0" fmla="*/ 178 w 194"/>
                <a:gd name="T1" fmla="*/ 33 h 135"/>
                <a:gd name="T2" fmla="*/ 194 w 194"/>
                <a:gd name="T3" fmla="*/ 20 h 135"/>
                <a:gd name="T4" fmla="*/ 192 w 194"/>
                <a:gd name="T5" fmla="*/ 11 h 135"/>
                <a:gd name="T6" fmla="*/ 181 w 194"/>
                <a:gd name="T7" fmla="*/ 4 h 135"/>
                <a:gd name="T8" fmla="*/ 73 w 194"/>
                <a:gd name="T9" fmla="*/ 28 h 135"/>
                <a:gd name="T10" fmla="*/ 3 w 194"/>
                <a:gd name="T11" fmla="*/ 114 h 135"/>
                <a:gd name="T12" fmla="*/ 12 w 194"/>
                <a:gd name="T13" fmla="*/ 132 h 135"/>
                <a:gd name="T14" fmla="*/ 30 w 194"/>
                <a:gd name="T15" fmla="*/ 124 h 135"/>
                <a:gd name="T16" fmla="*/ 88 w 194"/>
                <a:gd name="T17" fmla="*/ 53 h 135"/>
                <a:gd name="T18" fmla="*/ 178 w 194"/>
                <a:gd name="T19" fmla="*/ 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35">
                  <a:moveTo>
                    <a:pt x="178" y="33"/>
                  </a:moveTo>
                  <a:cubicBezTo>
                    <a:pt x="186" y="34"/>
                    <a:pt x="193" y="28"/>
                    <a:pt x="194" y="20"/>
                  </a:cubicBezTo>
                  <a:cubicBezTo>
                    <a:pt x="194" y="17"/>
                    <a:pt x="193" y="14"/>
                    <a:pt x="192" y="11"/>
                  </a:cubicBezTo>
                  <a:cubicBezTo>
                    <a:pt x="189" y="8"/>
                    <a:pt x="186" y="5"/>
                    <a:pt x="181" y="4"/>
                  </a:cubicBezTo>
                  <a:cubicBezTo>
                    <a:pt x="143" y="0"/>
                    <a:pt x="106" y="8"/>
                    <a:pt x="73" y="28"/>
                  </a:cubicBezTo>
                  <a:cubicBezTo>
                    <a:pt x="40" y="49"/>
                    <a:pt x="16" y="78"/>
                    <a:pt x="3" y="114"/>
                  </a:cubicBezTo>
                  <a:cubicBezTo>
                    <a:pt x="0" y="121"/>
                    <a:pt x="4" y="130"/>
                    <a:pt x="12" y="132"/>
                  </a:cubicBezTo>
                  <a:cubicBezTo>
                    <a:pt x="19" y="135"/>
                    <a:pt x="27" y="131"/>
                    <a:pt x="30" y="124"/>
                  </a:cubicBezTo>
                  <a:cubicBezTo>
                    <a:pt x="41" y="94"/>
                    <a:pt x="61" y="69"/>
                    <a:pt x="88" y="53"/>
                  </a:cubicBezTo>
                  <a:cubicBezTo>
                    <a:pt x="115" y="36"/>
                    <a:pt x="146" y="29"/>
                    <a:pt x="178" y="3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sp>
          <p:nvSpPr>
            <p:cNvPr id="256" name="Freeform 269"/>
            <p:cNvSpPr>
              <a:spLocks/>
            </p:cNvSpPr>
            <p:nvPr/>
          </p:nvSpPr>
          <p:spPr bwMode="auto">
            <a:xfrm rot="20916795">
              <a:off x="5270324" y="5458653"/>
              <a:ext cx="242201" cy="167103"/>
            </a:xfrm>
            <a:custGeom>
              <a:avLst/>
              <a:gdLst>
                <a:gd name="T0" fmla="*/ 113 w 261"/>
                <a:gd name="T1" fmla="*/ 63 h 180"/>
                <a:gd name="T2" fmla="*/ 245 w 261"/>
                <a:gd name="T3" fmla="*/ 36 h 180"/>
                <a:gd name="T4" fmla="*/ 261 w 261"/>
                <a:gd name="T5" fmla="*/ 24 h 180"/>
                <a:gd name="T6" fmla="*/ 259 w 261"/>
                <a:gd name="T7" fmla="*/ 14 h 180"/>
                <a:gd name="T8" fmla="*/ 249 w 261"/>
                <a:gd name="T9" fmla="*/ 8 h 180"/>
                <a:gd name="T10" fmla="*/ 98 w 261"/>
                <a:gd name="T11" fmla="*/ 39 h 180"/>
                <a:gd name="T12" fmla="*/ 2 w 261"/>
                <a:gd name="T13" fmla="*/ 159 h 180"/>
                <a:gd name="T14" fmla="*/ 12 w 261"/>
                <a:gd name="T15" fmla="*/ 177 h 180"/>
                <a:gd name="T16" fmla="*/ 30 w 261"/>
                <a:gd name="T17" fmla="*/ 168 h 180"/>
                <a:gd name="T18" fmla="*/ 113 w 261"/>
                <a:gd name="T19" fmla="*/ 6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80">
                  <a:moveTo>
                    <a:pt x="113" y="63"/>
                  </a:moveTo>
                  <a:cubicBezTo>
                    <a:pt x="152" y="39"/>
                    <a:pt x="199" y="29"/>
                    <a:pt x="245" y="36"/>
                  </a:cubicBezTo>
                  <a:cubicBezTo>
                    <a:pt x="252" y="37"/>
                    <a:pt x="260" y="32"/>
                    <a:pt x="261" y="24"/>
                  </a:cubicBezTo>
                  <a:cubicBezTo>
                    <a:pt x="261" y="20"/>
                    <a:pt x="261" y="17"/>
                    <a:pt x="259" y="14"/>
                  </a:cubicBezTo>
                  <a:cubicBezTo>
                    <a:pt x="257" y="11"/>
                    <a:pt x="253" y="8"/>
                    <a:pt x="249" y="8"/>
                  </a:cubicBezTo>
                  <a:cubicBezTo>
                    <a:pt x="196" y="0"/>
                    <a:pt x="143" y="11"/>
                    <a:pt x="98" y="39"/>
                  </a:cubicBezTo>
                  <a:cubicBezTo>
                    <a:pt x="53" y="66"/>
                    <a:pt x="19" y="109"/>
                    <a:pt x="2" y="159"/>
                  </a:cubicBezTo>
                  <a:cubicBezTo>
                    <a:pt x="0" y="167"/>
                    <a:pt x="4" y="175"/>
                    <a:pt x="12" y="177"/>
                  </a:cubicBezTo>
                  <a:cubicBezTo>
                    <a:pt x="19" y="180"/>
                    <a:pt x="27" y="176"/>
                    <a:pt x="30" y="168"/>
                  </a:cubicBezTo>
                  <a:cubicBezTo>
                    <a:pt x="44" y="124"/>
                    <a:pt x="74" y="87"/>
                    <a:pt x="113" y="6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sp>
          <p:nvSpPr>
            <p:cNvPr id="257" name="Freeform 270"/>
            <p:cNvSpPr>
              <a:spLocks/>
            </p:cNvSpPr>
            <p:nvPr/>
          </p:nvSpPr>
          <p:spPr bwMode="auto">
            <a:xfrm rot="20916795">
              <a:off x="5197623" y="5404504"/>
              <a:ext cx="304717" cy="208780"/>
            </a:xfrm>
            <a:custGeom>
              <a:avLst/>
              <a:gdLst>
                <a:gd name="T0" fmla="*/ 138 w 328"/>
                <a:gd name="T1" fmla="*/ 73 h 225"/>
                <a:gd name="T2" fmla="*/ 311 w 328"/>
                <a:gd name="T3" fmla="*/ 39 h 225"/>
                <a:gd name="T4" fmla="*/ 328 w 328"/>
                <a:gd name="T5" fmla="*/ 27 h 225"/>
                <a:gd name="T6" fmla="*/ 326 w 328"/>
                <a:gd name="T7" fmla="*/ 17 h 225"/>
                <a:gd name="T8" fmla="*/ 316 w 328"/>
                <a:gd name="T9" fmla="*/ 11 h 225"/>
                <a:gd name="T10" fmla="*/ 123 w 328"/>
                <a:gd name="T11" fmla="*/ 49 h 225"/>
                <a:gd name="T12" fmla="*/ 2 w 328"/>
                <a:gd name="T13" fmla="*/ 204 h 225"/>
                <a:gd name="T14" fmla="*/ 11 w 328"/>
                <a:gd name="T15" fmla="*/ 222 h 225"/>
                <a:gd name="T16" fmla="*/ 29 w 328"/>
                <a:gd name="T17" fmla="*/ 213 h 225"/>
                <a:gd name="T18" fmla="*/ 138 w 328"/>
                <a:gd name="T19" fmla="*/ 7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25">
                  <a:moveTo>
                    <a:pt x="138" y="73"/>
                  </a:moveTo>
                  <a:cubicBezTo>
                    <a:pt x="190" y="41"/>
                    <a:pt x="251" y="29"/>
                    <a:pt x="311" y="39"/>
                  </a:cubicBezTo>
                  <a:cubicBezTo>
                    <a:pt x="319" y="40"/>
                    <a:pt x="326" y="35"/>
                    <a:pt x="328" y="27"/>
                  </a:cubicBezTo>
                  <a:cubicBezTo>
                    <a:pt x="328" y="24"/>
                    <a:pt x="327" y="20"/>
                    <a:pt x="326" y="17"/>
                  </a:cubicBezTo>
                  <a:cubicBezTo>
                    <a:pt x="324" y="14"/>
                    <a:pt x="320" y="11"/>
                    <a:pt x="316" y="11"/>
                  </a:cubicBezTo>
                  <a:cubicBezTo>
                    <a:pt x="249" y="0"/>
                    <a:pt x="180" y="13"/>
                    <a:pt x="123" y="49"/>
                  </a:cubicBezTo>
                  <a:cubicBezTo>
                    <a:pt x="65" y="84"/>
                    <a:pt x="22" y="139"/>
                    <a:pt x="2" y="204"/>
                  </a:cubicBezTo>
                  <a:cubicBezTo>
                    <a:pt x="0" y="212"/>
                    <a:pt x="4" y="220"/>
                    <a:pt x="11" y="222"/>
                  </a:cubicBezTo>
                  <a:cubicBezTo>
                    <a:pt x="19" y="225"/>
                    <a:pt x="27" y="220"/>
                    <a:pt x="29" y="213"/>
                  </a:cubicBezTo>
                  <a:cubicBezTo>
                    <a:pt x="47" y="155"/>
                    <a:pt x="86" y="105"/>
                    <a:pt x="138" y="7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grpSp>
      <p:grpSp>
        <p:nvGrpSpPr>
          <p:cNvPr id="258" name="Group 257"/>
          <p:cNvGrpSpPr/>
          <p:nvPr/>
        </p:nvGrpSpPr>
        <p:grpSpPr>
          <a:xfrm rot="2691011">
            <a:off x="8073197" y="5472568"/>
            <a:ext cx="331911" cy="238303"/>
            <a:chOff x="5197623" y="5404504"/>
            <a:chExt cx="325477" cy="233685"/>
          </a:xfrm>
        </p:grpSpPr>
        <p:sp>
          <p:nvSpPr>
            <p:cNvPr id="259" name="Freeform 268"/>
            <p:cNvSpPr>
              <a:spLocks/>
            </p:cNvSpPr>
            <p:nvPr/>
          </p:nvSpPr>
          <p:spPr bwMode="auto">
            <a:xfrm rot="20916795">
              <a:off x="5343022" y="5512763"/>
              <a:ext cx="180078" cy="125426"/>
            </a:xfrm>
            <a:custGeom>
              <a:avLst/>
              <a:gdLst>
                <a:gd name="T0" fmla="*/ 178 w 194"/>
                <a:gd name="T1" fmla="*/ 33 h 135"/>
                <a:gd name="T2" fmla="*/ 194 w 194"/>
                <a:gd name="T3" fmla="*/ 20 h 135"/>
                <a:gd name="T4" fmla="*/ 192 w 194"/>
                <a:gd name="T5" fmla="*/ 11 h 135"/>
                <a:gd name="T6" fmla="*/ 181 w 194"/>
                <a:gd name="T7" fmla="*/ 4 h 135"/>
                <a:gd name="T8" fmla="*/ 73 w 194"/>
                <a:gd name="T9" fmla="*/ 28 h 135"/>
                <a:gd name="T10" fmla="*/ 3 w 194"/>
                <a:gd name="T11" fmla="*/ 114 h 135"/>
                <a:gd name="T12" fmla="*/ 12 w 194"/>
                <a:gd name="T13" fmla="*/ 132 h 135"/>
                <a:gd name="T14" fmla="*/ 30 w 194"/>
                <a:gd name="T15" fmla="*/ 124 h 135"/>
                <a:gd name="T16" fmla="*/ 88 w 194"/>
                <a:gd name="T17" fmla="*/ 53 h 135"/>
                <a:gd name="T18" fmla="*/ 178 w 194"/>
                <a:gd name="T19" fmla="*/ 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35">
                  <a:moveTo>
                    <a:pt x="178" y="33"/>
                  </a:moveTo>
                  <a:cubicBezTo>
                    <a:pt x="186" y="34"/>
                    <a:pt x="193" y="28"/>
                    <a:pt x="194" y="20"/>
                  </a:cubicBezTo>
                  <a:cubicBezTo>
                    <a:pt x="194" y="17"/>
                    <a:pt x="193" y="14"/>
                    <a:pt x="192" y="11"/>
                  </a:cubicBezTo>
                  <a:cubicBezTo>
                    <a:pt x="189" y="8"/>
                    <a:pt x="186" y="5"/>
                    <a:pt x="181" y="4"/>
                  </a:cubicBezTo>
                  <a:cubicBezTo>
                    <a:pt x="143" y="0"/>
                    <a:pt x="106" y="8"/>
                    <a:pt x="73" y="28"/>
                  </a:cubicBezTo>
                  <a:cubicBezTo>
                    <a:pt x="40" y="49"/>
                    <a:pt x="16" y="78"/>
                    <a:pt x="3" y="114"/>
                  </a:cubicBezTo>
                  <a:cubicBezTo>
                    <a:pt x="0" y="121"/>
                    <a:pt x="4" y="130"/>
                    <a:pt x="12" y="132"/>
                  </a:cubicBezTo>
                  <a:cubicBezTo>
                    <a:pt x="19" y="135"/>
                    <a:pt x="27" y="131"/>
                    <a:pt x="30" y="124"/>
                  </a:cubicBezTo>
                  <a:cubicBezTo>
                    <a:pt x="41" y="94"/>
                    <a:pt x="61" y="69"/>
                    <a:pt x="88" y="53"/>
                  </a:cubicBezTo>
                  <a:cubicBezTo>
                    <a:pt x="115" y="36"/>
                    <a:pt x="146" y="29"/>
                    <a:pt x="178" y="3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sp>
          <p:nvSpPr>
            <p:cNvPr id="260" name="Freeform 269"/>
            <p:cNvSpPr>
              <a:spLocks/>
            </p:cNvSpPr>
            <p:nvPr/>
          </p:nvSpPr>
          <p:spPr bwMode="auto">
            <a:xfrm rot="20916795">
              <a:off x="5270324" y="5458653"/>
              <a:ext cx="242201" cy="167103"/>
            </a:xfrm>
            <a:custGeom>
              <a:avLst/>
              <a:gdLst>
                <a:gd name="T0" fmla="*/ 113 w 261"/>
                <a:gd name="T1" fmla="*/ 63 h 180"/>
                <a:gd name="T2" fmla="*/ 245 w 261"/>
                <a:gd name="T3" fmla="*/ 36 h 180"/>
                <a:gd name="T4" fmla="*/ 261 w 261"/>
                <a:gd name="T5" fmla="*/ 24 h 180"/>
                <a:gd name="T6" fmla="*/ 259 w 261"/>
                <a:gd name="T7" fmla="*/ 14 h 180"/>
                <a:gd name="T8" fmla="*/ 249 w 261"/>
                <a:gd name="T9" fmla="*/ 8 h 180"/>
                <a:gd name="T10" fmla="*/ 98 w 261"/>
                <a:gd name="T11" fmla="*/ 39 h 180"/>
                <a:gd name="T12" fmla="*/ 2 w 261"/>
                <a:gd name="T13" fmla="*/ 159 h 180"/>
                <a:gd name="T14" fmla="*/ 12 w 261"/>
                <a:gd name="T15" fmla="*/ 177 h 180"/>
                <a:gd name="T16" fmla="*/ 30 w 261"/>
                <a:gd name="T17" fmla="*/ 168 h 180"/>
                <a:gd name="T18" fmla="*/ 113 w 261"/>
                <a:gd name="T19" fmla="*/ 6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80">
                  <a:moveTo>
                    <a:pt x="113" y="63"/>
                  </a:moveTo>
                  <a:cubicBezTo>
                    <a:pt x="152" y="39"/>
                    <a:pt x="199" y="29"/>
                    <a:pt x="245" y="36"/>
                  </a:cubicBezTo>
                  <a:cubicBezTo>
                    <a:pt x="252" y="37"/>
                    <a:pt x="260" y="32"/>
                    <a:pt x="261" y="24"/>
                  </a:cubicBezTo>
                  <a:cubicBezTo>
                    <a:pt x="261" y="20"/>
                    <a:pt x="261" y="17"/>
                    <a:pt x="259" y="14"/>
                  </a:cubicBezTo>
                  <a:cubicBezTo>
                    <a:pt x="257" y="11"/>
                    <a:pt x="253" y="8"/>
                    <a:pt x="249" y="8"/>
                  </a:cubicBezTo>
                  <a:cubicBezTo>
                    <a:pt x="196" y="0"/>
                    <a:pt x="143" y="11"/>
                    <a:pt x="98" y="39"/>
                  </a:cubicBezTo>
                  <a:cubicBezTo>
                    <a:pt x="53" y="66"/>
                    <a:pt x="19" y="109"/>
                    <a:pt x="2" y="159"/>
                  </a:cubicBezTo>
                  <a:cubicBezTo>
                    <a:pt x="0" y="167"/>
                    <a:pt x="4" y="175"/>
                    <a:pt x="12" y="177"/>
                  </a:cubicBezTo>
                  <a:cubicBezTo>
                    <a:pt x="19" y="180"/>
                    <a:pt x="27" y="176"/>
                    <a:pt x="30" y="168"/>
                  </a:cubicBezTo>
                  <a:cubicBezTo>
                    <a:pt x="44" y="124"/>
                    <a:pt x="74" y="87"/>
                    <a:pt x="113" y="6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sp>
          <p:nvSpPr>
            <p:cNvPr id="261" name="Freeform 270"/>
            <p:cNvSpPr>
              <a:spLocks/>
            </p:cNvSpPr>
            <p:nvPr/>
          </p:nvSpPr>
          <p:spPr bwMode="auto">
            <a:xfrm rot="20916795">
              <a:off x="5197623" y="5404504"/>
              <a:ext cx="304717" cy="208780"/>
            </a:xfrm>
            <a:custGeom>
              <a:avLst/>
              <a:gdLst>
                <a:gd name="T0" fmla="*/ 138 w 328"/>
                <a:gd name="T1" fmla="*/ 73 h 225"/>
                <a:gd name="T2" fmla="*/ 311 w 328"/>
                <a:gd name="T3" fmla="*/ 39 h 225"/>
                <a:gd name="T4" fmla="*/ 328 w 328"/>
                <a:gd name="T5" fmla="*/ 27 h 225"/>
                <a:gd name="T6" fmla="*/ 326 w 328"/>
                <a:gd name="T7" fmla="*/ 17 h 225"/>
                <a:gd name="T8" fmla="*/ 316 w 328"/>
                <a:gd name="T9" fmla="*/ 11 h 225"/>
                <a:gd name="T10" fmla="*/ 123 w 328"/>
                <a:gd name="T11" fmla="*/ 49 h 225"/>
                <a:gd name="T12" fmla="*/ 2 w 328"/>
                <a:gd name="T13" fmla="*/ 204 h 225"/>
                <a:gd name="T14" fmla="*/ 11 w 328"/>
                <a:gd name="T15" fmla="*/ 222 h 225"/>
                <a:gd name="T16" fmla="*/ 29 w 328"/>
                <a:gd name="T17" fmla="*/ 213 h 225"/>
                <a:gd name="T18" fmla="*/ 138 w 328"/>
                <a:gd name="T19" fmla="*/ 7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25">
                  <a:moveTo>
                    <a:pt x="138" y="73"/>
                  </a:moveTo>
                  <a:cubicBezTo>
                    <a:pt x="190" y="41"/>
                    <a:pt x="251" y="29"/>
                    <a:pt x="311" y="39"/>
                  </a:cubicBezTo>
                  <a:cubicBezTo>
                    <a:pt x="319" y="40"/>
                    <a:pt x="326" y="35"/>
                    <a:pt x="328" y="27"/>
                  </a:cubicBezTo>
                  <a:cubicBezTo>
                    <a:pt x="328" y="24"/>
                    <a:pt x="327" y="20"/>
                    <a:pt x="326" y="17"/>
                  </a:cubicBezTo>
                  <a:cubicBezTo>
                    <a:pt x="324" y="14"/>
                    <a:pt x="320" y="11"/>
                    <a:pt x="316" y="11"/>
                  </a:cubicBezTo>
                  <a:cubicBezTo>
                    <a:pt x="249" y="0"/>
                    <a:pt x="180" y="13"/>
                    <a:pt x="123" y="49"/>
                  </a:cubicBezTo>
                  <a:cubicBezTo>
                    <a:pt x="65" y="84"/>
                    <a:pt x="22" y="139"/>
                    <a:pt x="2" y="204"/>
                  </a:cubicBezTo>
                  <a:cubicBezTo>
                    <a:pt x="0" y="212"/>
                    <a:pt x="4" y="220"/>
                    <a:pt x="11" y="222"/>
                  </a:cubicBezTo>
                  <a:cubicBezTo>
                    <a:pt x="19" y="225"/>
                    <a:pt x="27" y="220"/>
                    <a:pt x="29" y="213"/>
                  </a:cubicBezTo>
                  <a:cubicBezTo>
                    <a:pt x="47" y="155"/>
                    <a:pt x="86" y="105"/>
                    <a:pt x="138" y="7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grpSp>
      <p:grpSp>
        <p:nvGrpSpPr>
          <p:cNvPr id="262" name="Group 261"/>
          <p:cNvGrpSpPr/>
          <p:nvPr/>
        </p:nvGrpSpPr>
        <p:grpSpPr>
          <a:xfrm rot="4926581">
            <a:off x="9503094" y="2824291"/>
            <a:ext cx="331911" cy="238303"/>
            <a:chOff x="5197623" y="5404504"/>
            <a:chExt cx="325477" cy="233685"/>
          </a:xfrm>
        </p:grpSpPr>
        <p:sp>
          <p:nvSpPr>
            <p:cNvPr id="263" name="Freeform 268"/>
            <p:cNvSpPr>
              <a:spLocks/>
            </p:cNvSpPr>
            <p:nvPr/>
          </p:nvSpPr>
          <p:spPr bwMode="auto">
            <a:xfrm rot="20916795">
              <a:off x="5343022" y="5512763"/>
              <a:ext cx="180078" cy="125426"/>
            </a:xfrm>
            <a:custGeom>
              <a:avLst/>
              <a:gdLst>
                <a:gd name="T0" fmla="*/ 178 w 194"/>
                <a:gd name="T1" fmla="*/ 33 h 135"/>
                <a:gd name="T2" fmla="*/ 194 w 194"/>
                <a:gd name="T3" fmla="*/ 20 h 135"/>
                <a:gd name="T4" fmla="*/ 192 w 194"/>
                <a:gd name="T5" fmla="*/ 11 h 135"/>
                <a:gd name="T6" fmla="*/ 181 w 194"/>
                <a:gd name="T7" fmla="*/ 4 h 135"/>
                <a:gd name="T8" fmla="*/ 73 w 194"/>
                <a:gd name="T9" fmla="*/ 28 h 135"/>
                <a:gd name="T10" fmla="*/ 3 w 194"/>
                <a:gd name="T11" fmla="*/ 114 h 135"/>
                <a:gd name="T12" fmla="*/ 12 w 194"/>
                <a:gd name="T13" fmla="*/ 132 h 135"/>
                <a:gd name="T14" fmla="*/ 30 w 194"/>
                <a:gd name="T15" fmla="*/ 124 h 135"/>
                <a:gd name="T16" fmla="*/ 88 w 194"/>
                <a:gd name="T17" fmla="*/ 53 h 135"/>
                <a:gd name="T18" fmla="*/ 178 w 194"/>
                <a:gd name="T19" fmla="*/ 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35">
                  <a:moveTo>
                    <a:pt x="178" y="33"/>
                  </a:moveTo>
                  <a:cubicBezTo>
                    <a:pt x="186" y="34"/>
                    <a:pt x="193" y="28"/>
                    <a:pt x="194" y="20"/>
                  </a:cubicBezTo>
                  <a:cubicBezTo>
                    <a:pt x="194" y="17"/>
                    <a:pt x="193" y="14"/>
                    <a:pt x="192" y="11"/>
                  </a:cubicBezTo>
                  <a:cubicBezTo>
                    <a:pt x="189" y="8"/>
                    <a:pt x="186" y="5"/>
                    <a:pt x="181" y="4"/>
                  </a:cubicBezTo>
                  <a:cubicBezTo>
                    <a:pt x="143" y="0"/>
                    <a:pt x="106" y="8"/>
                    <a:pt x="73" y="28"/>
                  </a:cubicBezTo>
                  <a:cubicBezTo>
                    <a:pt x="40" y="49"/>
                    <a:pt x="16" y="78"/>
                    <a:pt x="3" y="114"/>
                  </a:cubicBezTo>
                  <a:cubicBezTo>
                    <a:pt x="0" y="121"/>
                    <a:pt x="4" y="130"/>
                    <a:pt x="12" y="132"/>
                  </a:cubicBezTo>
                  <a:cubicBezTo>
                    <a:pt x="19" y="135"/>
                    <a:pt x="27" y="131"/>
                    <a:pt x="30" y="124"/>
                  </a:cubicBezTo>
                  <a:cubicBezTo>
                    <a:pt x="41" y="94"/>
                    <a:pt x="61" y="69"/>
                    <a:pt x="88" y="53"/>
                  </a:cubicBezTo>
                  <a:cubicBezTo>
                    <a:pt x="115" y="36"/>
                    <a:pt x="146" y="29"/>
                    <a:pt x="178" y="3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sp>
          <p:nvSpPr>
            <p:cNvPr id="264" name="Freeform 269"/>
            <p:cNvSpPr>
              <a:spLocks/>
            </p:cNvSpPr>
            <p:nvPr/>
          </p:nvSpPr>
          <p:spPr bwMode="auto">
            <a:xfrm rot="20916795">
              <a:off x="5270324" y="5458653"/>
              <a:ext cx="242201" cy="167103"/>
            </a:xfrm>
            <a:custGeom>
              <a:avLst/>
              <a:gdLst>
                <a:gd name="T0" fmla="*/ 113 w 261"/>
                <a:gd name="T1" fmla="*/ 63 h 180"/>
                <a:gd name="T2" fmla="*/ 245 w 261"/>
                <a:gd name="T3" fmla="*/ 36 h 180"/>
                <a:gd name="T4" fmla="*/ 261 w 261"/>
                <a:gd name="T5" fmla="*/ 24 h 180"/>
                <a:gd name="T6" fmla="*/ 259 w 261"/>
                <a:gd name="T7" fmla="*/ 14 h 180"/>
                <a:gd name="T8" fmla="*/ 249 w 261"/>
                <a:gd name="T9" fmla="*/ 8 h 180"/>
                <a:gd name="T10" fmla="*/ 98 w 261"/>
                <a:gd name="T11" fmla="*/ 39 h 180"/>
                <a:gd name="T12" fmla="*/ 2 w 261"/>
                <a:gd name="T13" fmla="*/ 159 h 180"/>
                <a:gd name="T14" fmla="*/ 12 w 261"/>
                <a:gd name="T15" fmla="*/ 177 h 180"/>
                <a:gd name="T16" fmla="*/ 30 w 261"/>
                <a:gd name="T17" fmla="*/ 168 h 180"/>
                <a:gd name="T18" fmla="*/ 113 w 261"/>
                <a:gd name="T19" fmla="*/ 6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80">
                  <a:moveTo>
                    <a:pt x="113" y="63"/>
                  </a:moveTo>
                  <a:cubicBezTo>
                    <a:pt x="152" y="39"/>
                    <a:pt x="199" y="29"/>
                    <a:pt x="245" y="36"/>
                  </a:cubicBezTo>
                  <a:cubicBezTo>
                    <a:pt x="252" y="37"/>
                    <a:pt x="260" y="32"/>
                    <a:pt x="261" y="24"/>
                  </a:cubicBezTo>
                  <a:cubicBezTo>
                    <a:pt x="261" y="20"/>
                    <a:pt x="261" y="17"/>
                    <a:pt x="259" y="14"/>
                  </a:cubicBezTo>
                  <a:cubicBezTo>
                    <a:pt x="257" y="11"/>
                    <a:pt x="253" y="8"/>
                    <a:pt x="249" y="8"/>
                  </a:cubicBezTo>
                  <a:cubicBezTo>
                    <a:pt x="196" y="0"/>
                    <a:pt x="143" y="11"/>
                    <a:pt x="98" y="39"/>
                  </a:cubicBezTo>
                  <a:cubicBezTo>
                    <a:pt x="53" y="66"/>
                    <a:pt x="19" y="109"/>
                    <a:pt x="2" y="159"/>
                  </a:cubicBezTo>
                  <a:cubicBezTo>
                    <a:pt x="0" y="167"/>
                    <a:pt x="4" y="175"/>
                    <a:pt x="12" y="177"/>
                  </a:cubicBezTo>
                  <a:cubicBezTo>
                    <a:pt x="19" y="180"/>
                    <a:pt x="27" y="176"/>
                    <a:pt x="30" y="168"/>
                  </a:cubicBezTo>
                  <a:cubicBezTo>
                    <a:pt x="44" y="124"/>
                    <a:pt x="74" y="87"/>
                    <a:pt x="113" y="6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sp>
          <p:nvSpPr>
            <p:cNvPr id="265" name="Freeform 270"/>
            <p:cNvSpPr>
              <a:spLocks/>
            </p:cNvSpPr>
            <p:nvPr/>
          </p:nvSpPr>
          <p:spPr bwMode="auto">
            <a:xfrm rot="20916795">
              <a:off x="5197623" y="5404504"/>
              <a:ext cx="304717" cy="208780"/>
            </a:xfrm>
            <a:custGeom>
              <a:avLst/>
              <a:gdLst>
                <a:gd name="T0" fmla="*/ 138 w 328"/>
                <a:gd name="T1" fmla="*/ 73 h 225"/>
                <a:gd name="T2" fmla="*/ 311 w 328"/>
                <a:gd name="T3" fmla="*/ 39 h 225"/>
                <a:gd name="T4" fmla="*/ 328 w 328"/>
                <a:gd name="T5" fmla="*/ 27 h 225"/>
                <a:gd name="T6" fmla="*/ 326 w 328"/>
                <a:gd name="T7" fmla="*/ 17 h 225"/>
                <a:gd name="T8" fmla="*/ 316 w 328"/>
                <a:gd name="T9" fmla="*/ 11 h 225"/>
                <a:gd name="T10" fmla="*/ 123 w 328"/>
                <a:gd name="T11" fmla="*/ 49 h 225"/>
                <a:gd name="T12" fmla="*/ 2 w 328"/>
                <a:gd name="T13" fmla="*/ 204 h 225"/>
                <a:gd name="T14" fmla="*/ 11 w 328"/>
                <a:gd name="T15" fmla="*/ 222 h 225"/>
                <a:gd name="T16" fmla="*/ 29 w 328"/>
                <a:gd name="T17" fmla="*/ 213 h 225"/>
                <a:gd name="T18" fmla="*/ 138 w 328"/>
                <a:gd name="T19" fmla="*/ 7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 h="225">
                  <a:moveTo>
                    <a:pt x="138" y="73"/>
                  </a:moveTo>
                  <a:cubicBezTo>
                    <a:pt x="190" y="41"/>
                    <a:pt x="251" y="29"/>
                    <a:pt x="311" y="39"/>
                  </a:cubicBezTo>
                  <a:cubicBezTo>
                    <a:pt x="319" y="40"/>
                    <a:pt x="326" y="35"/>
                    <a:pt x="328" y="27"/>
                  </a:cubicBezTo>
                  <a:cubicBezTo>
                    <a:pt x="328" y="24"/>
                    <a:pt x="327" y="20"/>
                    <a:pt x="326" y="17"/>
                  </a:cubicBezTo>
                  <a:cubicBezTo>
                    <a:pt x="324" y="14"/>
                    <a:pt x="320" y="11"/>
                    <a:pt x="316" y="11"/>
                  </a:cubicBezTo>
                  <a:cubicBezTo>
                    <a:pt x="249" y="0"/>
                    <a:pt x="180" y="13"/>
                    <a:pt x="123" y="49"/>
                  </a:cubicBezTo>
                  <a:cubicBezTo>
                    <a:pt x="65" y="84"/>
                    <a:pt x="22" y="139"/>
                    <a:pt x="2" y="204"/>
                  </a:cubicBezTo>
                  <a:cubicBezTo>
                    <a:pt x="0" y="212"/>
                    <a:pt x="4" y="220"/>
                    <a:pt x="11" y="222"/>
                  </a:cubicBezTo>
                  <a:cubicBezTo>
                    <a:pt x="19" y="225"/>
                    <a:pt x="27" y="220"/>
                    <a:pt x="29" y="213"/>
                  </a:cubicBezTo>
                  <a:cubicBezTo>
                    <a:pt x="47" y="155"/>
                    <a:pt x="86" y="105"/>
                    <a:pt x="138" y="73"/>
                  </a:cubicBezTo>
                  <a:close/>
                </a:path>
              </a:pathLst>
            </a:custGeom>
            <a:solidFill>
              <a:srgbClr val="000000"/>
            </a:solidFill>
            <a:ln>
              <a:solidFill>
                <a:schemeClr val="tx1"/>
              </a:solidFill>
            </a:ln>
            <a:extLst/>
          </p:spPr>
          <p:txBody>
            <a:bodyPr vert="horz" wrap="square" lIns="93247" tIns="46623" rIns="93247" bIns="46623" numCol="1" anchor="t" anchorCtr="0" compatLnSpc="1">
              <a:prstTxWarp prst="textNoShape">
                <a:avLst/>
              </a:prstTxWarp>
            </a:bodyPr>
            <a:lstStyle/>
            <a:p>
              <a:endParaRPr lang="en-US" sz="1836" dirty="0">
                <a:solidFill>
                  <a:srgbClr val="404040"/>
                </a:solidFill>
                <a:latin typeface="Qualcomm Office Regular" pitchFamily="34" charset="0"/>
              </a:endParaRPr>
            </a:p>
          </p:txBody>
        </p:sp>
      </p:grpSp>
      <p:pic>
        <p:nvPicPr>
          <p:cNvPr id="266" name="Picture 265" descr="Allseen-WiredConnectivity-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56355" y="2141055"/>
            <a:ext cx="466236" cy="710002"/>
          </a:xfrm>
          <a:prstGeom prst="rect">
            <a:avLst/>
          </a:prstGeom>
          <a:ln>
            <a:noFill/>
          </a:ln>
        </p:spPr>
      </p:pic>
      <p:pic>
        <p:nvPicPr>
          <p:cNvPr id="267" name="Picture 266" descr="Allseen-WiredConnectivity-K.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3768" y="1691034"/>
            <a:ext cx="466236" cy="710002"/>
          </a:xfrm>
          <a:prstGeom prst="rect">
            <a:avLst/>
          </a:prstGeom>
        </p:spPr>
      </p:pic>
      <p:grpSp>
        <p:nvGrpSpPr>
          <p:cNvPr id="269" name="Group 268"/>
          <p:cNvGrpSpPr/>
          <p:nvPr/>
        </p:nvGrpSpPr>
        <p:grpSpPr>
          <a:xfrm>
            <a:off x="6469033" y="5864658"/>
            <a:ext cx="1038856" cy="723098"/>
            <a:chOff x="5837689" y="5632640"/>
            <a:chExt cx="1018723" cy="709085"/>
          </a:xfrm>
        </p:grpSpPr>
        <p:grpSp>
          <p:nvGrpSpPr>
            <p:cNvPr id="270" name="Group 269"/>
            <p:cNvGrpSpPr/>
            <p:nvPr/>
          </p:nvGrpSpPr>
          <p:grpSpPr>
            <a:xfrm>
              <a:off x="5837689" y="5632640"/>
              <a:ext cx="1018723" cy="709085"/>
              <a:chOff x="5942012" y="5681119"/>
              <a:chExt cx="1092646" cy="567282"/>
            </a:xfrm>
          </p:grpSpPr>
          <p:sp>
            <p:nvSpPr>
              <p:cNvPr id="272" name="TextBox 271"/>
              <p:cNvSpPr txBox="1"/>
              <p:nvPr/>
            </p:nvSpPr>
            <p:spPr>
              <a:xfrm>
                <a:off x="6399212" y="5757320"/>
                <a:ext cx="635446" cy="491081"/>
              </a:xfrm>
              <a:prstGeom prst="rect">
                <a:avLst/>
              </a:prstGeom>
              <a:noFill/>
              <a:ln>
                <a:noFill/>
              </a:ln>
            </p:spPr>
            <p:txBody>
              <a:bodyPr wrap="none" rtlCol="0">
                <a:normAutofit/>
              </a:bodyPr>
              <a:lstStyle/>
              <a:p>
                <a:pPr algn="ctr"/>
                <a:r>
                  <a:rPr lang="en-US" sz="1428" b="1" dirty="0">
                    <a:solidFill>
                      <a:srgbClr val="404040"/>
                    </a:solidFill>
                  </a:rPr>
                  <a:t>120</a:t>
                </a:r>
              </a:p>
              <a:p>
                <a:pPr algn="ctr"/>
                <a:r>
                  <a:rPr lang="en-US" sz="1428" b="1" dirty="0">
                    <a:solidFill>
                      <a:srgbClr val="404040"/>
                    </a:solidFill>
                  </a:rPr>
                  <a:t>80</a:t>
                </a:r>
              </a:p>
            </p:txBody>
          </p:sp>
          <p:pic>
            <p:nvPicPr>
              <p:cNvPr id="273" name="Picture 272"/>
              <p:cNvPicPr>
                <a:picLocks noChangeAspect="1"/>
              </p:cNvPicPr>
              <p:nvPr/>
            </p:nvPicPr>
            <p:blipFill rotWithShape="1">
              <a:blip r:embed="rId11">
                <a:extLst>
                  <a:ext uri="{BEBA8EAE-BF5A-486C-A8C5-ECC9F3942E4B}">
                    <a14:imgProps xmlns:a14="http://schemas.microsoft.com/office/drawing/2010/main">
                      <a14:imgLayer r:embed="rId12">
                        <a14:imgEffect>
                          <a14:backgroundRemoval t="19444" b="81944" l="18056" r="79861">
                            <a14:foregroundMark x1="51389" y1="61111" x2="51389" y2="61111"/>
                          </a14:backgroundRemoval>
                        </a14:imgEffect>
                      </a14:imgLayer>
                    </a14:imgProps>
                  </a:ext>
                </a:extLst>
              </a:blip>
              <a:srcRect l="10851" t="13496" r="11892" b="21295"/>
              <a:stretch/>
            </p:blipFill>
            <p:spPr>
              <a:xfrm>
                <a:off x="6069553" y="5757319"/>
                <a:ext cx="533400" cy="450213"/>
              </a:xfrm>
              <a:prstGeom prst="rect">
                <a:avLst/>
              </a:prstGeom>
              <a:ln>
                <a:noFill/>
              </a:ln>
            </p:spPr>
          </p:pic>
          <p:sp>
            <p:nvSpPr>
              <p:cNvPr id="274" name="Frame 273"/>
              <p:cNvSpPr/>
              <p:nvPr/>
            </p:nvSpPr>
            <p:spPr>
              <a:xfrm>
                <a:off x="5942012" y="5681119"/>
                <a:ext cx="1091659" cy="567281"/>
              </a:xfrm>
              <a:prstGeom prst="fram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wrap="none" rtlCol="0" anchor="ctr">
                <a:normAutofit/>
              </a:bodyPr>
              <a:lstStyle/>
              <a:p>
                <a:pPr algn="ctr"/>
                <a:endParaRPr lang="en-US" sz="1836">
                  <a:solidFill>
                    <a:srgbClr val="404040"/>
                  </a:solidFill>
                </a:endParaRPr>
              </a:p>
            </p:txBody>
          </p:sp>
        </p:grpSp>
        <p:cxnSp>
          <p:nvCxnSpPr>
            <p:cNvPr id="271" name="Straight Connector 270"/>
            <p:cNvCxnSpPr/>
            <p:nvPr/>
          </p:nvCxnSpPr>
          <p:spPr>
            <a:xfrm>
              <a:off x="6453914" y="5987182"/>
              <a:ext cx="247157" cy="0"/>
            </a:xfrm>
            <a:prstGeom prst="line">
              <a:avLst/>
            </a:prstGeom>
            <a:ln>
              <a:noFill/>
            </a:ln>
          </p:spPr>
          <p:style>
            <a:lnRef idx="2">
              <a:schemeClr val="accent1"/>
            </a:lnRef>
            <a:fillRef idx="0">
              <a:schemeClr val="accent1"/>
            </a:fillRef>
            <a:effectRef idx="1">
              <a:schemeClr val="accent1"/>
            </a:effectRef>
            <a:fontRef idx="minor">
              <a:schemeClr val="tx1"/>
            </a:fontRef>
          </p:style>
        </p:cxnSp>
      </p:grpSp>
      <p:grpSp>
        <p:nvGrpSpPr>
          <p:cNvPr id="275" name="Group 274"/>
          <p:cNvGrpSpPr/>
          <p:nvPr/>
        </p:nvGrpSpPr>
        <p:grpSpPr>
          <a:xfrm>
            <a:off x="9492395" y="5249292"/>
            <a:ext cx="1037612" cy="379229"/>
            <a:chOff x="10135084" y="4081828"/>
            <a:chExt cx="1598128" cy="440208"/>
          </a:xfrm>
        </p:grpSpPr>
        <p:sp>
          <p:nvSpPr>
            <p:cNvPr id="276" name="Rounded Rectangle 275"/>
            <p:cNvSpPr/>
            <p:nvPr/>
          </p:nvSpPr>
          <p:spPr>
            <a:xfrm>
              <a:off x="10135084" y="4081828"/>
              <a:ext cx="1598128" cy="440208"/>
            </a:xfrm>
            <a:prstGeom prst="round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FFFFFF"/>
                </a:solidFill>
              </a:endParaRPr>
            </a:p>
          </p:txBody>
        </p:sp>
        <p:cxnSp>
          <p:nvCxnSpPr>
            <p:cNvPr id="277" name="Straight Connector 276"/>
            <p:cNvCxnSpPr/>
            <p:nvPr/>
          </p:nvCxnSpPr>
          <p:spPr>
            <a:xfrm>
              <a:off x="10330626" y="4196327"/>
              <a:ext cx="840000" cy="0"/>
            </a:xfrm>
            <a:prstGeom prst="line">
              <a:avLst/>
            </a:prstGeom>
            <a:ln w="5715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flipV="1">
              <a:off x="10345057" y="4267200"/>
              <a:ext cx="626155" cy="258"/>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sp>
          <p:nvSpPr>
            <p:cNvPr id="279" name="Donut 278"/>
            <p:cNvSpPr/>
            <p:nvPr/>
          </p:nvSpPr>
          <p:spPr>
            <a:xfrm>
              <a:off x="11504612" y="4267200"/>
              <a:ext cx="152400" cy="139687"/>
            </a:xfrm>
            <a:prstGeom prst="donut">
              <a:avLst>
                <a:gd name="adj" fmla="val 9277"/>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solidFill>
                  <a:srgbClr val="404040"/>
                </a:solidFill>
              </a:endParaRPr>
            </a:p>
          </p:txBody>
        </p:sp>
      </p:grpSp>
      <p:sp>
        <p:nvSpPr>
          <p:cNvPr id="280" name="TextBox 279"/>
          <p:cNvSpPr txBox="1"/>
          <p:nvPr/>
        </p:nvSpPr>
        <p:spPr>
          <a:xfrm>
            <a:off x="2789237" y="3465842"/>
            <a:ext cx="7898132" cy="1345737"/>
          </a:xfrm>
          <a:prstGeom prst="rect">
            <a:avLst/>
          </a:prstGeom>
          <a:solidFill>
            <a:schemeClr val="bg1"/>
          </a:solidFill>
        </p:spPr>
        <p:txBody>
          <a:bodyPr wrap="square" lIns="186521" tIns="149217" rIns="186521" bIns="149217" rtlCol="0">
            <a:spAutoFit/>
          </a:bodyPr>
          <a:lstStyle/>
          <a:p>
            <a:pPr algn="ctr">
              <a:lnSpc>
                <a:spcPct val="90000"/>
              </a:lnSpc>
              <a:spcBef>
                <a:spcPts val="816"/>
              </a:spcBef>
            </a:pPr>
            <a:r>
              <a:rPr lang="en-US" sz="4000" b="1" dirty="0" smtClean="0">
                <a:solidFill>
                  <a:srgbClr val="BAD80A"/>
                </a:solidFill>
              </a:rPr>
              <a:t>Your Devices </a:t>
            </a:r>
            <a:r>
              <a:rPr lang="en-US" sz="4000" b="1" dirty="0">
                <a:solidFill>
                  <a:srgbClr val="BAD80A"/>
                </a:solidFill>
              </a:rPr>
              <a:t>Work </a:t>
            </a:r>
            <a:r>
              <a:rPr lang="en-US" sz="4000" b="1" dirty="0" smtClean="0">
                <a:solidFill>
                  <a:srgbClr val="BAD80A"/>
                </a:solidFill>
              </a:rPr>
              <a:t>Together</a:t>
            </a:r>
          </a:p>
          <a:p>
            <a:pPr algn="ctr">
              <a:lnSpc>
                <a:spcPct val="90000"/>
              </a:lnSpc>
              <a:spcBef>
                <a:spcPts val="816"/>
              </a:spcBef>
            </a:pPr>
            <a:r>
              <a:rPr lang="en-US" sz="2800" b="1" dirty="0" smtClean="0">
                <a:solidFill>
                  <a:srgbClr val="BAD80A"/>
                </a:solidFill>
              </a:rPr>
              <a:t>Across Protocol and Ecosystem Barriers</a:t>
            </a:r>
          </a:p>
        </p:txBody>
      </p:sp>
      <p:graphicFrame>
        <p:nvGraphicFramePr>
          <p:cNvPr id="4" name="Diagram 3"/>
          <p:cNvGraphicFramePr/>
          <p:nvPr>
            <p:extLst/>
          </p:nvPr>
        </p:nvGraphicFramePr>
        <p:xfrm>
          <a:off x="462447" y="1505328"/>
          <a:ext cx="1049949" cy="48875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072587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fade">
                                      <p:cBhvr>
                                        <p:cTn id="11" dur="1000"/>
                                        <p:tgtEl>
                                          <p:spTgt spid="19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fade">
                                      <p:cBhvr>
                                        <p:cTn id="15" dur="1000"/>
                                        <p:tgtEl>
                                          <p:spTgt spid="18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88"/>
                                        </p:tgtEl>
                                        <p:attrNameLst>
                                          <p:attrName>style.visibility</p:attrName>
                                        </p:attrNameLst>
                                      </p:cBhvr>
                                      <p:to>
                                        <p:strVal val="visible"/>
                                      </p:to>
                                    </p:set>
                                    <p:animEffect transition="in" filter="fade">
                                      <p:cBhvr>
                                        <p:cTn id="19" dur="1000"/>
                                        <p:tgtEl>
                                          <p:spTgt spid="188"/>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90"/>
                                        </p:tgtEl>
                                        <p:attrNameLst>
                                          <p:attrName>style.visibility</p:attrName>
                                        </p:attrNameLst>
                                      </p:cBhvr>
                                      <p:to>
                                        <p:strVal val="visible"/>
                                      </p:to>
                                    </p:set>
                                    <p:animEffect transition="in" filter="fade">
                                      <p:cBhvr>
                                        <p:cTn id="23" dur="1000"/>
                                        <p:tgtEl>
                                          <p:spTgt spid="190"/>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1000"/>
                                        <p:tgtEl>
                                          <p:spTgt spid="191"/>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86"/>
                                        </p:tgtEl>
                                        <p:attrNameLst>
                                          <p:attrName>style.visibility</p:attrName>
                                        </p:attrNameLst>
                                      </p:cBhvr>
                                      <p:to>
                                        <p:strVal val="visible"/>
                                      </p:to>
                                    </p:set>
                                    <p:animEffect transition="in" filter="fade">
                                      <p:cBhvr>
                                        <p:cTn id="31" dur="1000"/>
                                        <p:tgtEl>
                                          <p:spTgt spid="186"/>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85"/>
                                        </p:tgtEl>
                                        <p:attrNameLst>
                                          <p:attrName>style.visibility</p:attrName>
                                        </p:attrNameLst>
                                      </p:cBhvr>
                                      <p:to>
                                        <p:strVal val="visible"/>
                                      </p:to>
                                    </p:set>
                                    <p:animEffect transition="in" filter="fade">
                                      <p:cBhvr>
                                        <p:cTn id="35" dur="1000"/>
                                        <p:tgtEl>
                                          <p:spTgt spid="18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80"/>
                                        </p:tgtEl>
                                        <p:attrNameLst>
                                          <p:attrName>style.visibility</p:attrName>
                                        </p:attrNameLst>
                                      </p:cBhvr>
                                      <p:to>
                                        <p:strVal val="visible"/>
                                      </p:to>
                                    </p:set>
                                    <p:anim calcmode="lin" valueType="num">
                                      <p:cBhvr>
                                        <p:cTn id="45" dur="500" fill="hold"/>
                                        <p:tgtEl>
                                          <p:spTgt spid="280"/>
                                        </p:tgtEl>
                                        <p:attrNameLst>
                                          <p:attrName>ppt_w</p:attrName>
                                        </p:attrNameLst>
                                      </p:cBhvr>
                                      <p:tavLst>
                                        <p:tav tm="0">
                                          <p:val>
                                            <p:fltVal val="0"/>
                                          </p:val>
                                        </p:tav>
                                        <p:tav tm="100000">
                                          <p:val>
                                            <p:strVal val="#ppt_w"/>
                                          </p:val>
                                        </p:tav>
                                      </p:tavLst>
                                    </p:anim>
                                    <p:anim calcmode="lin" valueType="num">
                                      <p:cBhvr>
                                        <p:cTn id="46" dur="500" fill="hold"/>
                                        <p:tgtEl>
                                          <p:spTgt spid="280"/>
                                        </p:tgtEl>
                                        <p:attrNameLst>
                                          <p:attrName>ppt_h</p:attrName>
                                        </p:attrNameLst>
                                      </p:cBhvr>
                                      <p:tavLst>
                                        <p:tav tm="0">
                                          <p:val>
                                            <p:fltVal val="0"/>
                                          </p:val>
                                        </p:tav>
                                        <p:tav tm="100000">
                                          <p:val>
                                            <p:strVal val="#ppt_h"/>
                                          </p:val>
                                        </p:tav>
                                      </p:tavLst>
                                    </p:anim>
                                    <p:animEffect transition="in" filter="fade">
                                      <p:cBhvr>
                                        <p:cTn id="47"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6" grpId="0" animBg="1"/>
      <p:bldP spid="187" grpId="0" animBg="1"/>
      <p:bldP spid="188" grpId="0" animBg="1"/>
      <p:bldP spid="189" grpId="0" animBg="1"/>
      <p:bldP spid="190" grpId="0" animBg="1"/>
      <p:bldP spid="191" grpId="0" animBg="1"/>
      <p:bldP spid="192" grpId="0" animBg="1"/>
      <p:bldP spid="280" grpId="0" animBg="1"/>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Picture 2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543" y="5383058"/>
            <a:ext cx="458494" cy="324004"/>
          </a:xfrm>
          <a:prstGeom prst="rect">
            <a:avLst/>
          </a:prstGeom>
        </p:spPr>
      </p:pic>
      <p:sp>
        <p:nvSpPr>
          <p:cNvPr id="2" name="Title 1"/>
          <p:cNvSpPr>
            <a:spLocks noGrp="1"/>
          </p:cNvSpPr>
          <p:nvPr>
            <p:ph type="title"/>
          </p:nvPr>
        </p:nvSpPr>
        <p:spPr/>
        <p:txBody>
          <a:bodyPr/>
          <a:lstStyle/>
          <a:p>
            <a:pPr algn="ctr"/>
            <a:r>
              <a:rPr lang="en-US" sz="4400" dirty="0" smtClean="0">
                <a:solidFill>
                  <a:schemeClr val="tx2"/>
                </a:solidFill>
              </a:rPr>
              <a:t>Windows 10 IoT AllJoyn Device Network</a:t>
            </a:r>
            <a:endParaRPr lang="en-US" sz="4400" dirty="0">
              <a:solidFill>
                <a:schemeClr val="tx2"/>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6384" y="3704214"/>
            <a:ext cx="543907" cy="543907"/>
          </a:xfrm>
          <a:prstGeom prst="rect">
            <a:avLst/>
          </a:prstGeom>
        </p:spPr>
      </p:pic>
      <p:pic>
        <p:nvPicPr>
          <p:cNvPr id="17"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5010" r="16257"/>
          <a:stretch/>
        </p:blipFill>
        <p:spPr>
          <a:xfrm>
            <a:off x="8595716" y="2977344"/>
            <a:ext cx="287484" cy="544154"/>
          </a:xfrm>
          <a:prstGeom prst="rect">
            <a:avLst/>
          </a:prstGeom>
        </p:spPr>
      </p:pic>
      <p:pic>
        <p:nvPicPr>
          <p:cNvPr id="18"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9169" r="16927" b="8612"/>
          <a:stretch/>
        </p:blipFill>
        <p:spPr>
          <a:xfrm>
            <a:off x="8914930" y="3093874"/>
            <a:ext cx="243169" cy="240666"/>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8698" y="3000829"/>
            <a:ext cx="803272" cy="508675"/>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9169" r="16927" b="8612"/>
          <a:stretch/>
        </p:blipFill>
        <p:spPr>
          <a:xfrm>
            <a:off x="7011822" y="3011550"/>
            <a:ext cx="243169" cy="240666"/>
          </a:xfrm>
          <a:prstGeom prst="rect">
            <a:avLst/>
          </a:prstGeom>
        </p:spPr>
      </p:pic>
      <p:sp>
        <p:nvSpPr>
          <p:cNvPr id="23" name="Oval 22"/>
          <p:cNvSpPr/>
          <p:nvPr/>
        </p:nvSpPr>
        <p:spPr>
          <a:xfrm>
            <a:off x="4562295" y="3624097"/>
            <a:ext cx="1291451" cy="1312542"/>
          </a:xfrm>
          <a:prstGeom prst="ellipse">
            <a:avLst/>
          </a:prstGeom>
          <a:solidFill>
            <a:srgbClr val="EC0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rgbClr val="FFFFFF"/>
                </a:solidFill>
              </a:rPr>
              <a:t>AllJoyn</a:t>
            </a:r>
            <a:r>
              <a:rPr lang="en-US" sz="1100" dirty="0" smtClean="0">
                <a:solidFill>
                  <a:srgbClr val="FFFFFF"/>
                </a:solidFill>
              </a:rPr>
              <a:t> Common </a:t>
            </a:r>
            <a:r>
              <a:rPr lang="en-US" sz="1100" dirty="0" err="1" smtClean="0">
                <a:solidFill>
                  <a:srgbClr val="FFFFFF"/>
                </a:solidFill>
              </a:rPr>
              <a:t>Inerface</a:t>
            </a:r>
            <a:r>
              <a:rPr lang="en-US" sz="1100" dirty="0" smtClean="0">
                <a:solidFill>
                  <a:srgbClr val="FFFFFF"/>
                </a:solidFill>
              </a:rPr>
              <a:t> for Proximal and Cloud</a:t>
            </a:r>
            <a:endParaRPr lang="en-US" sz="1100" dirty="0">
              <a:solidFill>
                <a:srgbClr val="FFFFFF"/>
              </a:solidFill>
            </a:endParaRPr>
          </a:p>
        </p:txBody>
      </p:sp>
      <p:sp>
        <p:nvSpPr>
          <p:cNvPr id="30" name="Oval 29"/>
          <p:cNvSpPr/>
          <p:nvPr/>
        </p:nvSpPr>
        <p:spPr>
          <a:xfrm>
            <a:off x="7152281" y="3481016"/>
            <a:ext cx="221749" cy="221749"/>
          </a:xfrm>
          <a:prstGeom prst="ellipse">
            <a:avLst/>
          </a:prstGeom>
          <a:solidFill>
            <a:srgbClr val="EC0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31" name="Oval 30"/>
          <p:cNvSpPr/>
          <p:nvPr/>
        </p:nvSpPr>
        <p:spPr>
          <a:xfrm>
            <a:off x="8450083" y="3478497"/>
            <a:ext cx="221749" cy="221749"/>
          </a:xfrm>
          <a:prstGeom prst="ellipse">
            <a:avLst/>
          </a:prstGeom>
          <a:solidFill>
            <a:srgbClr val="EC0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32" name="Oval 31"/>
          <p:cNvSpPr/>
          <p:nvPr/>
        </p:nvSpPr>
        <p:spPr>
          <a:xfrm>
            <a:off x="9250876" y="4185000"/>
            <a:ext cx="221749" cy="221749"/>
          </a:xfrm>
          <a:prstGeom prst="ellipse">
            <a:avLst/>
          </a:prstGeom>
          <a:solidFill>
            <a:srgbClr val="EC0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33" name="Oval 32"/>
          <p:cNvSpPr/>
          <p:nvPr/>
        </p:nvSpPr>
        <p:spPr>
          <a:xfrm>
            <a:off x="10023461" y="4675441"/>
            <a:ext cx="221749" cy="221749"/>
          </a:xfrm>
          <a:prstGeom prst="ellipse">
            <a:avLst/>
          </a:prstGeom>
          <a:solidFill>
            <a:srgbClr val="EC0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cxnSp>
        <p:nvCxnSpPr>
          <p:cNvPr id="34" name="Straight Connector 33"/>
          <p:cNvCxnSpPr>
            <a:stCxn id="30" idx="2"/>
            <a:endCxn id="23" idx="6"/>
          </p:cNvCxnSpPr>
          <p:nvPr/>
        </p:nvCxnSpPr>
        <p:spPr>
          <a:xfrm flipH="1">
            <a:off x="5853746" y="3591891"/>
            <a:ext cx="1298535" cy="68847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1" idx="2"/>
            <a:endCxn id="30" idx="6"/>
          </p:cNvCxnSpPr>
          <p:nvPr/>
        </p:nvCxnSpPr>
        <p:spPr>
          <a:xfrm flipH="1">
            <a:off x="7374030" y="3589372"/>
            <a:ext cx="1076053" cy="251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2" idx="2"/>
            <a:endCxn id="30" idx="5"/>
          </p:cNvCxnSpPr>
          <p:nvPr/>
        </p:nvCxnSpPr>
        <p:spPr>
          <a:xfrm flipH="1" flipV="1">
            <a:off x="7341554" y="3670291"/>
            <a:ext cx="1909322" cy="62558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3" idx="2"/>
            <a:endCxn id="23" idx="6"/>
          </p:cNvCxnSpPr>
          <p:nvPr/>
        </p:nvCxnSpPr>
        <p:spPr>
          <a:xfrm flipH="1" flipV="1">
            <a:off x="5853746" y="4280368"/>
            <a:ext cx="4169715" cy="50594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2" idx="1"/>
            <a:endCxn id="31" idx="5"/>
          </p:cNvCxnSpPr>
          <p:nvPr/>
        </p:nvCxnSpPr>
        <p:spPr>
          <a:xfrm flipH="1" flipV="1">
            <a:off x="8639358" y="3667771"/>
            <a:ext cx="643994" cy="5497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3" idx="1"/>
            <a:endCxn id="32" idx="5"/>
          </p:cNvCxnSpPr>
          <p:nvPr/>
        </p:nvCxnSpPr>
        <p:spPr>
          <a:xfrm flipH="1" flipV="1">
            <a:off x="9440151" y="4374275"/>
            <a:ext cx="615785" cy="33364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33284" y="1907277"/>
            <a:ext cx="1009614" cy="246221"/>
          </a:xfrm>
          <a:prstGeom prst="rect">
            <a:avLst/>
          </a:prstGeom>
          <a:noFill/>
        </p:spPr>
        <p:txBody>
          <a:bodyPr wrap="square" rtlCol="0">
            <a:spAutoFit/>
          </a:bodyPr>
          <a:lstStyle/>
          <a:p>
            <a:pPr algn="r"/>
            <a:r>
              <a:rPr lang="en-US" sz="1000" dirty="0" err="1" smtClean="0">
                <a:solidFill>
                  <a:srgbClr val="404040"/>
                </a:solidFill>
              </a:rPr>
              <a:t>AllJoyn</a:t>
            </a:r>
            <a:r>
              <a:rPr lang="en-US" sz="1000" dirty="0" smtClean="0">
                <a:solidFill>
                  <a:srgbClr val="404040"/>
                </a:solidFill>
              </a:rPr>
              <a:t> Node</a:t>
            </a:r>
            <a:endParaRPr lang="en-US" sz="1000" dirty="0">
              <a:solidFill>
                <a:srgbClr val="404040"/>
              </a:solidFill>
            </a:endParaRPr>
          </a:p>
        </p:txBody>
      </p:sp>
      <p:sp>
        <p:nvSpPr>
          <p:cNvPr id="49" name="Oval 48"/>
          <p:cNvSpPr/>
          <p:nvPr/>
        </p:nvSpPr>
        <p:spPr>
          <a:xfrm>
            <a:off x="1249750" y="1927660"/>
            <a:ext cx="221749" cy="221749"/>
          </a:xfrm>
          <a:prstGeom prst="ellipse">
            <a:avLst/>
          </a:prstGeom>
          <a:solidFill>
            <a:srgbClr val="EC0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50" name="Oval 49"/>
          <p:cNvSpPr/>
          <p:nvPr/>
        </p:nvSpPr>
        <p:spPr>
          <a:xfrm>
            <a:off x="1249750" y="1561995"/>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637" y="4919103"/>
            <a:ext cx="451682" cy="566223"/>
          </a:xfrm>
          <a:prstGeom prst="rect">
            <a:avLst/>
          </a:prstGeom>
        </p:spPr>
      </p:pic>
      <p:pic>
        <p:nvPicPr>
          <p:cNvPr id="56" name="Pictur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27582" y="5078258"/>
            <a:ext cx="426648" cy="615357"/>
          </a:xfrm>
          <a:prstGeom prst="rect">
            <a:avLst/>
          </a:prstGeom>
        </p:spPr>
      </p:pic>
      <p:sp>
        <p:nvSpPr>
          <p:cNvPr id="60" name="TextBox 59"/>
          <p:cNvSpPr txBox="1"/>
          <p:nvPr/>
        </p:nvSpPr>
        <p:spPr>
          <a:xfrm>
            <a:off x="164396" y="1507591"/>
            <a:ext cx="1115182" cy="400110"/>
          </a:xfrm>
          <a:prstGeom prst="rect">
            <a:avLst/>
          </a:prstGeom>
          <a:noFill/>
        </p:spPr>
        <p:txBody>
          <a:bodyPr wrap="square" rtlCol="0">
            <a:spAutoFit/>
          </a:bodyPr>
          <a:lstStyle/>
          <a:p>
            <a:pPr algn="r"/>
            <a:r>
              <a:rPr lang="en-US" sz="1000" dirty="0" smtClean="0">
                <a:solidFill>
                  <a:srgbClr val="404040"/>
                </a:solidFill>
              </a:rPr>
              <a:t>Other Proximal</a:t>
            </a:r>
          </a:p>
          <a:p>
            <a:pPr algn="r"/>
            <a:r>
              <a:rPr lang="en-US" sz="1000" dirty="0" smtClean="0">
                <a:solidFill>
                  <a:srgbClr val="404040"/>
                </a:solidFill>
              </a:rPr>
              <a:t>Devices</a:t>
            </a:r>
            <a:endParaRPr lang="en-US" sz="1000" dirty="0">
              <a:solidFill>
                <a:srgbClr val="404040"/>
              </a:solidFill>
            </a:endParaRPr>
          </a:p>
        </p:txBody>
      </p:sp>
      <p:sp>
        <p:nvSpPr>
          <p:cNvPr id="61" name="Oval 60"/>
          <p:cNvSpPr/>
          <p:nvPr/>
        </p:nvSpPr>
        <p:spPr>
          <a:xfrm>
            <a:off x="2756776" y="5201717"/>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cxnSp>
        <p:nvCxnSpPr>
          <p:cNvPr id="65" name="Straight Connector 64"/>
          <p:cNvCxnSpPr>
            <a:stCxn id="31" idx="3"/>
            <a:endCxn id="23" idx="6"/>
          </p:cNvCxnSpPr>
          <p:nvPr/>
        </p:nvCxnSpPr>
        <p:spPr>
          <a:xfrm flipH="1">
            <a:off x="5853746" y="3667772"/>
            <a:ext cx="2628811" cy="6125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33" idx="3"/>
            <a:endCxn id="224" idx="6"/>
          </p:cNvCxnSpPr>
          <p:nvPr/>
        </p:nvCxnSpPr>
        <p:spPr>
          <a:xfrm flipH="1">
            <a:off x="9507276" y="4864716"/>
            <a:ext cx="548659" cy="18622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8" idx="1"/>
            <a:endCxn id="30" idx="4"/>
          </p:cNvCxnSpPr>
          <p:nvPr/>
        </p:nvCxnSpPr>
        <p:spPr>
          <a:xfrm flipH="1" flipV="1">
            <a:off x="7263156" y="3702765"/>
            <a:ext cx="1348999" cy="121047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8597178" y="4898372"/>
            <a:ext cx="102267" cy="101499"/>
          </a:xfrm>
          <a:prstGeom prst="ellipse">
            <a:avLst/>
          </a:prstGeom>
          <a:solidFill>
            <a:srgbClr val="EC0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59" name="Oval 58"/>
          <p:cNvSpPr/>
          <p:nvPr/>
        </p:nvSpPr>
        <p:spPr>
          <a:xfrm>
            <a:off x="1881759" y="5230676"/>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70" name="Oval 69"/>
          <p:cNvSpPr/>
          <p:nvPr/>
        </p:nvSpPr>
        <p:spPr>
          <a:xfrm>
            <a:off x="2165241" y="5227964"/>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72" name="Oval 71"/>
          <p:cNvSpPr/>
          <p:nvPr/>
        </p:nvSpPr>
        <p:spPr>
          <a:xfrm>
            <a:off x="2481968" y="5218129"/>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cxnSp>
        <p:nvCxnSpPr>
          <p:cNvPr id="75" name="Straight Connector 74"/>
          <p:cNvCxnSpPr>
            <a:stCxn id="96" idx="2"/>
            <a:endCxn id="148" idx="3"/>
          </p:cNvCxnSpPr>
          <p:nvPr/>
        </p:nvCxnSpPr>
        <p:spPr>
          <a:xfrm flipH="1">
            <a:off x="2914487" y="4600241"/>
            <a:ext cx="1727525" cy="4567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499974" y="3625331"/>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85" name="Oval 84"/>
          <p:cNvSpPr/>
          <p:nvPr/>
        </p:nvSpPr>
        <p:spPr>
          <a:xfrm>
            <a:off x="2188910" y="3186508"/>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86" name="Oval 85"/>
          <p:cNvSpPr/>
          <p:nvPr/>
        </p:nvSpPr>
        <p:spPr>
          <a:xfrm>
            <a:off x="2184332" y="3507495"/>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pic>
        <p:nvPicPr>
          <p:cNvPr id="90" name="Picture 89"/>
          <p:cNvPicPr>
            <a:picLocks noChangeAspect="1"/>
          </p:cNvPicPr>
          <p:nvPr/>
        </p:nvPicPr>
        <p:blipFill rotWithShape="1">
          <a:blip r:embed="rId6" cstate="print">
            <a:extLst>
              <a:ext uri="{28A0092B-C50C-407E-A947-70E740481C1C}">
                <a14:useLocalDpi xmlns:a14="http://schemas.microsoft.com/office/drawing/2010/main" val="0"/>
              </a:ext>
            </a:extLst>
          </a:blip>
          <a:srcRect t="9169" r="16927" b="8612"/>
          <a:stretch/>
        </p:blipFill>
        <p:spPr>
          <a:xfrm>
            <a:off x="5630018" y="3364720"/>
            <a:ext cx="456622" cy="451922"/>
          </a:xfrm>
          <a:prstGeom prst="rect">
            <a:avLst/>
          </a:prstGeom>
        </p:spPr>
      </p:pic>
      <p:sp>
        <p:nvSpPr>
          <p:cNvPr id="96" name="Oval 95"/>
          <p:cNvSpPr/>
          <p:nvPr/>
        </p:nvSpPr>
        <p:spPr>
          <a:xfrm>
            <a:off x="4642012" y="4489366"/>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97" name="Oval 96"/>
          <p:cNvSpPr/>
          <p:nvPr/>
        </p:nvSpPr>
        <p:spPr>
          <a:xfrm>
            <a:off x="4585099" y="4024714"/>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cxnSp>
        <p:nvCxnSpPr>
          <p:cNvPr id="105" name="Straight Connector 104"/>
          <p:cNvCxnSpPr>
            <a:stCxn id="109" idx="0"/>
            <a:endCxn id="23" idx="4"/>
          </p:cNvCxnSpPr>
          <p:nvPr/>
        </p:nvCxnSpPr>
        <p:spPr>
          <a:xfrm flipH="1" flipV="1">
            <a:off x="5208021" y="4936639"/>
            <a:ext cx="246585" cy="873742"/>
          </a:xfrm>
          <a:prstGeom prst="line">
            <a:avLst/>
          </a:prstGeom>
          <a:ln>
            <a:prstDash val="soli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4500537" y="5810381"/>
            <a:ext cx="1908138" cy="677108"/>
          </a:xfrm>
          <a:prstGeom prst="rect">
            <a:avLst/>
          </a:prstGeom>
          <a:noFill/>
        </p:spPr>
        <p:txBody>
          <a:bodyPr wrap="square" lIns="182880" tIns="146304" rIns="182880" bIns="146304" rtlCol="0">
            <a:spAutoFit/>
          </a:bodyPr>
          <a:lstStyle/>
          <a:p>
            <a:pPr algn="ctr">
              <a:lnSpc>
                <a:spcPct val="90000"/>
              </a:lnSpc>
              <a:spcAft>
                <a:spcPts val="600"/>
              </a:spcAft>
            </a:pPr>
            <a:r>
              <a:rPr lang="en-US" sz="1100" b="1" dirty="0" smtClean="0">
                <a:gradFill>
                  <a:gsLst>
                    <a:gs pos="2917">
                      <a:srgbClr val="404040"/>
                    </a:gs>
                    <a:gs pos="30000">
                      <a:srgbClr val="404040"/>
                    </a:gs>
                  </a:gsLst>
                  <a:lin ang="5400000" scaled="0"/>
                </a:gradFill>
              </a:rPr>
              <a:t>Wired Busses</a:t>
            </a:r>
          </a:p>
          <a:p>
            <a:pPr algn="ctr">
              <a:lnSpc>
                <a:spcPct val="90000"/>
              </a:lnSpc>
              <a:spcAft>
                <a:spcPts val="600"/>
              </a:spcAft>
            </a:pPr>
            <a:r>
              <a:rPr lang="en-US" sz="1100" dirty="0" smtClean="0">
                <a:gradFill>
                  <a:gsLst>
                    <a:gs pos="2917">
                      <a:srgbClr val="404040"/>
                    </a:gs>
                    <a:gs pos="30000">
                      <a:srgbClr val="404040"/>
                    </a:gs>
                  </a:gsLst>
                  <a:lin ang="5400000" scaled="0"/>
                </a:gradFill>
              </a:rPr>
              <a:t>USB, UART, I2C, GPIO…</a:t>
            </a:r>
            <a:endParaRPr lang="en-US" sz="2000" dirty="0" smtClean="0">
              <a:gradFill>
                <a:gsLst>
                  <a:gs pos="2917">
                    <a:srgbClr val="404040"/>
                  </a:gs>
                  <a:gs pos="30000">
                    <a:srgbClr val="404040"/>
                  </a:gs>
                </a:gsLst>
                <a:lin ang="5400000" scaled="0"/>
              </a:gradFill>
            </a:endParaRPr>
          </a:p>
        </p:txBody>
      </p:sp>
      <p:pic>
        <p:nvPicPr>
          <p:cNvPr id="145" name="Picture 1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22438" y="3279237"/>
            <a:ext cx="588464" cy="246085"/>
          </a:xfrm>
          <a:prstGeom prst="rect">
            <a:avLst/>
          </a:prstGeom>
        </p:spPr>
      </p:pic>
      <p:sp>
        <p:nvSpPr>
          <p:cNvPr id="87" name="Oval 86"/>
          <p:cNvSpPr/>
          <p:nvPr/>
        </p:nvSpPr>
        <p:spPr>
          <a:xfrm>
            <a:off x="2664140" y="3138842"/>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pic>
        <p:nvPicPr>
          <p:cNvPr id="148" name="Picture 14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1758" y="4951921"/>
            <a:ext cx="1032729" cy="210106"/>
          </a:xfrm>
          <a:prstGeom prst="rect">
            <a:avLst/>
          </a:prstGeom>
        </p:spPr>
      </p:pic>
      <p:sp>
        <p:nvSpPr>
          <p:cNvPr id="190" name="Freeform 189"/>
          <p:cNvSpPr/>
          <p:nvPr/>
        </p:nvSpPr>
        <p:spPr bwMode="auto">
          <a:xfrm>
            <a:off x="5869912" y="3687433"/>
            <a:ext cx="348325" cy="267029"/>
          </a:xfrm>
          <a:custGeom>
            <a:avLst/>
            <a:gdLst/>
            <a:ahLst/>
            <a:cxnLst/>
            <a:rect l="l" t="t" r="r" b="b"/>
            <a:pathLst>
              <a:path w="2408902" h="2448051">
                <a:moveTo>
                  <a:pt x="859738" y="1809776"/>
                </a:moveTo>
                <a:cubicBezTo>
                  <a:pt x="777845" y="1809776"/>
                  <a:pt x="711457" y="1876164"/>
                  <a:pt x="711457" y="1958057"/>
                </a:cubicBezTo>
                <a:cubicBezTo>
                  <a:pt x="711457" y="2039950"/>
                  <a:pt x="777845" y="2106338"/>
                  <a:pt x="859738" y="2106338"/>
                </a:cubicBezTo>
                <a:cubicBezTo>
                  <a:pt x="941631" y="2106338"/>
                  <a:pt x="1008019" y="2039950"/>
                  <a:pt x="1008019" y="1958057"/>
                </a:cubicBezTo>
                <a:cubicBezTo>
                  <a:pt x="1008019" y="1876164"/>
                  <a:pt x="941631" y="1809776"/>
                  <a:pt x="859738" y="1809776"/>
                </a:cubicBezTo>
                <a:close/>
                <a:moveTo>
                  <a:pt x="365468" y="1809776"/>
                </a:moveTo>
                <a:cubicBezTo>
                  <a:pt x="283575" y="1809776"/>
                  <a:pt x="217187" y="1876164"/>
                  <a:pt x="217187" y="1958057"/>
                </a:cubicBezTo>
                <a:cubicBezTo>
                  <a:pt x="217187" y="2039950"/>
                  <a:pt x="283575" y="2106338"/>
                  <a:pt x="365468" y="2106338"/>
                </a:cubicBezTo>
                <a:cubicBezTo>
                  <a:pt x="447361" y="2106338"/>
                  <a:pt x="513749" y="2039950"/>
                  <a:pt x="513749" y="1958057"/>
                </a:cubicBezTo>
                <a:cubicBezTo>
                  <a:pt x="513749" y="1876164"/>
                  <a:pt x="447361" y="1809776"/>
                  <a:pt x="365468" y="1809776"/>
                </a:cubicBezTo>
                <a:close/>
                <a:moveTo>
                  <a:pt x="1475237" y="834168"/>
                </a:moveTo>
                <a:cubicBezTo>
                  <a:pt x="1549015" y="834168"/>
                  <a:pt x="1608823" y="893976"/>
                  <a:pt x="1608823" y="967754"/>
                </a:cubicBezTo>
                <a:lnTo>
                  <a:pt x="1608823" y="1514572"/>
                </a:lnTo>
                <a:lnTo>
                  <a:pt x="2248750" y="1514572"/>
                </a:lnTo>
                <a:cubicBezTo>
                  <a:pt x="2334676" y="1514572"/>
                  <a:pt x="2404333" y="1584229"/>
                  <a:pt x="2404333" y="1670155"/>
                </a:cubicBezTo>
                <a:lnTo>
                  <a:pt x="2404333" y="2292468"/>
                </a:lnTo>
                <a:cubicBezTo>
                  <a:pt x="2404333" y="2378394"/>
                  <a:pt x="2334676" y="2448051"/>
                  <a:pt x="2248750" y="2448051"/>
                </a:cubicBezTo>
                <a:lnTo>
                  <a:pt x="155583" y="2448051"/>
                </a:lnTo>
                <a:cubicBezTo>
                  <a:pt x="69657" y="2448051"/>
                  <a:pt x="0" y="2378394"/>
                  <a:pt x="0" y="2292468"/>
                </a:cubicBezTo>
                <a:lnTo>
                  <a:pt x="0" y="1670155"/>
                </a:lnTo>
                <a:cubicBezTo>
                  <a:pt x="0" y="1584229"/>
                  <a:pt x="69657" y="1514572"/>
                  <a:pt x="155583" y="1514572"/>
                </a:cubicBezTo>
                <a:lnTo>
                  <a:pt x="1341651" y="1514572"/>
                </a:lnTo>
                <a:lnTo>
                  <a:pt x="1341651" y="967754"/>
                </a:lnTo>
                <a:cubicBezTo>
                  <a:pt x="1341651" y="893976"/>
                  <a:pt x="1401459" y="834168"/>
                  <a:pt x="1475237" y="834168"/>
                </a:cubicBezTo>
                <a:close/>
                <a:moveTo>
                  <a:pt x="1484400" y="450810"/>
                </a:moveTo>
                <a:cubicBezTo>
                  <a:pt x="1746981" y="450929"/>
                  <a:pt x="2023571" y="682183"/>
                  <a:pt x="2022798" y="1014296"/>
                </a:cubicBezTo>
                <a:cubicBezTo>
                  <a:pt x="2021524" y="1143172"/>
                  <a:pt x="1866161" y="1175391"/>
                  <a:pt x="1867690" y="1014296"/>
                </a:cubicBezTo>
                <a:cubicBezTo>
                  <a:pt x="1868649" y="780885"/>
                  <a:pt x="1695970" y="609009"/>
                  <a:pt x="1489544" y="608237"/>
                </a:cubicBezTo>
                <a:cubicBezTo>
                  <a:pt x="1283118" y="607464"/>
                  <a:pt x="1077033" y="757717"/>
                  <a:pt x="1074597" y="1018066"/>
                </a:cubicBezTo>
                <a:cubicBezTo>
                  <a:pt x="1073324" y="1154879"/>
                  <a:pt x="920761" y="1156254"/>
                  <a:pt x="919487" y="1016665"/>
                </a:cubicBezTo>
                <a:cubicBezTo>
                  <a:pt x="923817" y="613721"/>
                  <a:pt x="1221818" y="450690"/>
                  <a:pt x="1484400" y="450810"/>
                </a:cubicBezTo>
                <a:close/>
                <a:moveTo>
                  <a:pt x="1493678" y="1"/>
                </a:moveTo>
                <a:cubicBezTo>
                  <a:pt x="1940039" y="204"/>
                  <a:pt x="2410214" y="393311"/>
                  <a:pt x="2408900" y="957870"/>
                </a:cubicBezTo>
                <a:cubicBezTo>
                  <a:pt x="2406735" y="1176945"/>
                  <a:pt x="2142634" y="1231714"/>
                  <a:pt x="2145232" y="957870"/>
                </a:cubicBezTo>
                <a:cubicBezTo>
                  <a:pt x="2146862" y="561095"/>
                  <a:pt x="1853326" y="268924"/>
                  <a:pt x="1502423" y="267611"/>
                </a:cubicBezTo>
                <a:cubicBezTo>
                  <a:pt x="1151520" y="266298"/>
                  <a:pt x="801197" y="521712"/>
                  <a:pt x="797055" y="964278"/>
                </a:cubicBezTo>
                <a:cubicBezTo>
                  <a:pt x="794891" y="1196847"/>
                  <a:pt x="535550" y="1199184"/>
                  <a:pt x="533385" y="961896"/>
                </a:cubicBezTo>
                <a:cubicBezTo>
                  <a:pt x="540745" y="276933"/>
                  <a:pt x="1047317" y="-202"/>
                  <a:pt x="1493678" y="1"/>
                </a:cubicBezTo>
                <a:close/>
              </a:path>
            </a:pathLst>
          </a:cu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51" fontAlgn="base">
              <a:spcBef>
                <a:spcPct val="0"/>
              </a:spcBef>
              <a:spcAft>
                <a:spcPct val="0"/>
              </a:spcAft>
            </a:pPr>
            <a:endParaRPr lang="en-US" sz="1428" spc="-52" dirty="0">
              <a:gradFill>
                <a:gsLst>
                  <a:gs pos="0">
                    <a:srgbClr val="FFFFFF"/>
                  </a:gs>
                  <a:gs pos="100000">
                    <a:srgbClr val="FFFFFF"/>
                  </a:gs>
                </a:gsLst>
                <a:lin ang="5400000" scaled="0"/>
              </a:gradFill>
              <a:ea typeface="Segoe UI" pitchFamily="34" charset="0"/>
              <a:cs typeface="Segoe UI" pitchFamily="34" charset="0"/>
            </a:endParaRPr>
          </a:p>
        </p:txBody>
      </p:sp>
      <p:sp>
        <p:nvSpPr>
          <p:cNvPr id="208" name="TextBox 207"/>
          <p:cNvSpPr txBox="1"/>
          <p:nvPr/>
        </p:nvSpPr>
        <p:spPr>
          <a:xfrm>
            <a:off x="233284" y="2212077"/>
            <a:ext cx="1009614" cy="400110"/>
          </a:xfrm>
          <a:prstGeom prst="rect">
            <a:avLst/>
          </a:prstGeom>
          <a:noFill/>
        </p:spPr>
        <p:txBody>
          <a:bodyPr wrap="square" rtlCol="0">
            <a:spAutoFit/>
          </a:bodyPr>
          <a:lstStyle/>
          <a:p>
            <a:pPr algn="r"/>
            <a:r>
              <a:rPr lang="en-US" sz="1000" dirty="0" err="1" smtClean="0">
                <a:solidFill>
                  <a:srgbClr val="404040"/>
                </a:solidFill>
              </a:rPr>
              <a:t>AllJoyn</a:t>
            </a:r>
            <a:r>
              <a:rPr lang="en-US" sz="1000" dirty="0" smtClean="0">
                <a:solidFill>
                  <a:srgbClr val="404040"/>
                </a:solidFill>
              </a:rPr>
              <a:t> Thin Client</a:t>
            </a:r>
            <a:endParaRPr lang="en-US" sz="1000" dirty="0">
              <a:solidFill>
                <a:srgbClr val="404040"/>
              </a:solidFill>
            </a:endParaRPr>
          </a:p>
        </p:txBody>
      </p:sp>
      <p:sp>
        <p:nvSpPr>
          <p:cNvPr id="209" name="Oval 208"/>
          <p:cNvSpPr/>
          <p:nvPr/>
        </p:nvSpPr>
        <p:spPr>
          <a:xfrm>
            <a:off x="1299968" y="2325102"/>
            <a:ext cx="95331" cy="97772"/>
          </a:xfrm>
          <a:prstGeom prst="ellipse">
            <a:avLst/>
          </a:prstGeom>
          <a:solidFill>
            <a:srgbClr val="EC0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224" name="Oval 223"/>
          <p:cNvSpPr/>
          <p:nvPr/>
        </p:nvSpPr>
        <p:spPr>
          <a:xfrm>
            <a:off x="9411945" y="5002058"/>
            <a:ext cx="95331" cy="97772"/>
          </a:xfrm>
          <a:prstGeom prst="ellipse">
            <a:avLst/>
          </a:prstGeom>
          <a:solidFill>
            <a:srgbClr val="EC0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cxnSp>
        <p:nvCxnSpPr>
          <p:cNvPr id="233" name="Straight Connector 232"/>
          <p:cNvCxnSpPr>
            <a:stCxn id="30" idx="4"/>
            <a:endCxn id="227" idx="0"/>
          </p:cNvCxnSpPr>
          <p:nvPr/>
        </p:nvCxnSpPr>
        <p:spPr>
          <a:xfrm>
            <a:off x="7263156" y="3702765"/>
            <a:ext cx="51218" cy="99449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9" name="Rectangle 268"/>
          <p:cNvSpPr/>
          <p:nvPr/>
        </p:nvSpPr>
        <p:spPr bwMode="auto">
          <a:xfrm>
            <a:off x="274639" y="1464514"/>
            <a:ext cx="1273059" cy="1234410"/>
          </a:xfrm>
          <a:prstGeom prst="rect">
            <a:avLst/>
          </a:prstGeom>
          <a:no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71" name="Picture 2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1677" y="4713349"/>
            <a:ext cx="479841" cy="436020"/>
          </a:xfrm>
          <a:prstGeom prst="rect">
            <a:avLst/>
          </a:prstGeom>
        </p:spPr>
      </p:pic>
      <p:pic>
        <p:nvPicPr>
          <p:cNvPr id="226" name="Picture 2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04037" y="4779910"/>
            <a:ext cx="395857" cy="277637"/>
          </a:xfrm>
          <a:prstGeom prst="rect">
            <a:avLst/>
          </a:prstGeom>
        </p:spPr>
      </p:pic>
      <p:sp>
        <p:nvSpPr>
          <p:cNvPr id="227" name="Oval 226"/>
          <p:cNvSpPr/>
          <p:nvPr/>
        </p:nvSpPr>
        <p:spPr>
          <a:xfrm>
            <a:off x="7266708" y="4697258"/>
            <a:ext cx="95331" cy="97772"/>
          </a:xfrm>
          <a:prstGeom prst="ellipse">
            <a:avLst/>
          </a:prstGeom>
          <a:solidFill>
            <a:srgbClr val="EC0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cxnSp>
        <p:nvCxnSpPr>
          <p:cNvPr id="277" name="Straight Connector 276"/>
          <p:cNvCxnSpPr>
            <a:stCxn id="32" idx="2"/>
            <a:endCxn id="23" idx="6"/>
          </p:cNvCxnSpPr>
          <p:nvPr/>
        </p:nvCxnSpPr>
        <p:spPr>
          <a:xfrm flipH="1" flipV="1">
            <a:off x="5853746" y="4280368"/>
            <a:ext cx="3397130" cy="15507"/>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rotWithShape="1">
          <a:blip r:embed="rId14" cstate="print">
            <a:extLst>
              <a:ext uri="{28A0092B-C50C-407E-A947-70E740481C1C}">
                <a14:useLocalDpi xmlns:a14="http://schemas.microsoft.com/office/drawing/2010/main" val="0"/>
              </a:ext>
            </a:extLst>
          </a:blip>
          <a:srcRect l="25426" t="7878" r="26006" b="8591"/>
          <a:stretch/>
        </p:blipFill>
        <p:spPr>
          <a:xfrm>
            <a:off x="7742237" y="3902789"/>
            <a:ext cx="474524" cy="489669"/>
          </a:xfrm>
          <a:prstGeom prst="rect">
            <a:avLst/>
          </a:prstGeom>
        </p:spPr>
      </p:pic>
      <p:pic>
        <p:nvPicPr>
          <p:cNvPr id="229" name="Picture 2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13795" y="4235972"/>
            <a:ext cx="1143000" cy="1143000"/>
          </a:xfrm>
          <a:prstGeom prst="rect">
            <a:avLst/>
          </a:prstGeom>
        </p:spPr>
      </p:pic>
      <p:sp>
        <p:nvSpPr>
          <p:cNvPr id="230" name="Rectangle 229"/>
          <p:cNvSpPr/>
          <p:nvPr/>
        </p:nvSpPr>
        <p:spPr bwMode="auto">
          <a:xfrm>
            <a:off x="9571037" y="5378972"/>
            <a:ext cx="475416" cy="328090"/>
          </a:xfrm>
          <a:prstGeom prst="rect">
            <a:avLst/>
          </a:prstGeom>
          <a:solidFill>
            <a:schemeClr val="bg1"/>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68" name="Straight Connector 67"/>
          <p:cNvCxnSpPr>
            <a:stCxn id="97" idx="2"/>
          </p:cNvCxnSpPr>
          <p:nvPr/>
        </p:nvCxnSpPr>
        <p:spPr>
          <a:xfrm flipH="1" flipV="1">
            <a:off x="2881401" y="3619968"/>
            <a:ext cx="1703698" cy="51562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06" name="Cloud 105"/>
          <p:cNvSpPr/>
          <p:nvPr/>
        </p:nvSpPr>
        <p:spPr>
          <a:xfrm>
            <a:off x="4528723" y="1287462"/>
            <a:ext cx="2222914" cy="1005868"/>
          </a:xfrm>
          <a:prstGeom prst="cloud">
            <a:avLst/>
          </a:prstGeom>
          <a:solidFill>
            <a:srgbClr val="00B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dirty="0">
              <a:solidFill>
                <a:srgbClr val="404040"/>
              </a:solidFill>
            </a:endParaRPr>
          </a:p>
        </p:txBody>
      </p:sp>
      <p:pic>
        <p:nvPicPr>
          <p:cNvPr id="107" name="Picture 106"/>
          <p:cNvPicPr>
            <a:picLocks noChangeAspect="1"/>
          </p:cNvPicPr>
          <p:nvPr/>
        </p:nvPicPr>
        <p:blipFill>
          <a:blip r:embed="rId16"/>
          <a:stretch>
            <a:fillRect/>
          </a:stretch>
        </p:blipFill>
        <p:spPr>
          <a:xfrm>
            <a:off x="5195886" y="1619808"/>
            <a:ext cx="917964" cy="376777"/>
          </a:xfrm>
          <a:prstGeom prst="rect">
            <a:avLst/>
          </a:prstGeom>
        </p:spPr>
      </p:pic>
      <p:cxnSp>
        <p:nvCxnSpPr>
          <p:cNvPr id="108" name="Straight Connector 107"/>
          <p:cNvCxnSpPr>
            <a:stCxn id="90" idx="0"/>
            <a:endCxn id="106" idx="1"/>
          </p:cNvCxnSpPr>
          <p:nvPr/>
        </p:nvCxnSpPr>
        <p:spPr>
          <a:xfrm flipH="1" flipV="1">
            <a:off x="5640180" y="2292259"/>
            <a:ext cx="218149" cy="107246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5091255" y="4758751"/>
            <a:ext cx="221749" cy="221749"/>
          </a:xfrm>
          <a:prstGeom prst="ellipse">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168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560636" y="1212850"/>
            <a:ext cx="9601201" cy="2228302"/>
          </a:xfrm>
        </p:spPr>
        <p:txBody>
          <a:bodyPr>
            <a:normAutofit fontScale="77500" lnSpcReduction="20000"/>
          </a:bodyPr>
          <a:lstStyle/>
          <a:p>
            <a:pPr marL="0" indent="0" algn="ctr">
              <a:buNone/>
            </a:pPr>
            <a:r>
              <a:rPr lang="en-US" sz="2600" b="1" dirty="0" smtClean="0">
                <a:solidFill>
                  <a:schemeClr val="tx2"/>
                </a:solidFill>
              </a:rPr>
              <a:t>An application developer wants the temperature from any temperature sensor available.</a:t>
            </a:r>
          </a:p>
          <a:p>
            <a:pPr marL="0" indent="0">
              <a:buNone/>
            </a:pPr>
            <a:endParaRPr lang="en-US" sz="2000" dirty="0" smtClean="0">
              <a:solidFill>
                <a:schemeClr val="tx2"/>
              </a:solidFill>
            </a:endParaRPr>
          </a:p>
          <a:p>
            <a:pPr marL="0" indent="0">
              <a:buNone/>
            </a:pPr>
            <a:r>
              <a:rPr lang="en-US" sz="2000" dirty="0" smtClean="0">
                <a:solidFill>
                  <a:schemeClr val="tx2"/>
                </a:solidFill>
              </a:rPr>
              <a:t>Today:</a:t>
            </a:r>
          </a:p>
          <a:p>
            <a:pPr marL="0" indent="0">
              <a:buNone/>
            </a:pPr>
            <a:r>
              <a:rPr lang="en-US" sz="2000" dirty="0">
                <a:solidFill>
                  <a:schemeClr val="tx2"/>
                </a:solidFill>
              </a:rPr>
              <a:t>	</a:t>
            </a:r>
            <a:r>
              <a:rPr lang="en-US" sz="2000" dirty="0" smtClean="0">
                <a:solidFill>
                  <a:schemeClr val="tx2"/>
                </a:solidFill>
              </a:rPr>
              <a:t>1. Search, Connect and Check Bluetooth temperature devices</a:t>
            </a:r>
          </a:p>
          <a:p>
            <a:pPr marL="0" indent="0">
              <a:buNone/>
            </a:pPr>
            <a:r>
              <a:rPr lang="en-US" sz="2000" dirty="0">
                <a:solidFill>
                  <a:schemeClr val="tx2"/>
                </a:solidFill>
              </a:rPr>
              <a:t>	</a:t>
            </a:r>
            <a:r>
              <a:rPr lang="en-US" sz="2000" dirty="0" smtClean="0">
                <a:solidFill>
                  <a:schemeClr val="tx2"/>
                </a:solidFill>
              </a:rPr>
              <a:t>2. Search, Connect, and Check </a:t>
            </a:r>
            <a:r>
              <a:rPr lang="en-US" sz="2000" dirty="0" err="1" smtClean="0">
                <a:solidFill>
                  <a:schemeClr val="tx2"/>
                </a:solidFill>
              </a:rPr>
              <a:t>Zwave</a:t>
            </a:r>
            <a:r>
              <a:rPr lang="en-US" sz="2000" dirty="0" smtClean="0">
                <a:solidFill>
                  <a:schemeClr val="tx2"/>
                </a:solidFill>
              </a:rPr>
              <a:t> temperature devices</a:t>
            </a:r>
          </a:p>
          <a:p>
            <a:pPr marL="0" indent="0">
              <a:buNone/>
            </a:pPr>
            <a:r>
              <a:rPr lang="en-US" sz="2000" dirty="0">
                <a:solidFill>
                  <a:schemeClr val="tx2"/>
                </a:solidFill>
              </a:rPr>
              <a:t>	</a:t>
            </a:r>
            <a:r>
              <a:rPr lang="en-US" sz="2000" dirty="0" smtClean="0">
                <a:solidFill>
                  <a:schemeClr val="tx2"/>
                </a:solidFill>
              </a:rPr>
              <a:t>3. Search, Connect, and Check </a:t>
            </a:r>
            <a:r>
              <a:rPr lang="en-US" sz="2000" dirty="0" err="1" smtClean="0">
                <a:solidFill>
                  <a:schemeClr val="tx2"/>
                </a:solidFill>
              </a:rPr>
              <a:t>Zigbee</a:t>
            </a:r>
            <a:r>
              <a:rPr lang="en-US" sz="2000" dirty="0" smtClean="0">
                <a:solidFill>
                  <a:schemeClr val="tx2"/>
                </a:solidFill>
              </a:rPr>
              <a:t> temperature devices</a:t>
            </a:r>
          </a:p>
          <a:p>
            <a:pPr marL="0" indent="0">
              <a:buNone/>
            </a:pPr>
            <a:r>
              <a:rPr lang="en-US" sz="2000" dirty="0" smtClean="0">
                <a:solidFill>
                  <a:schemeClr val="tx2"/>
                </a:solidFill>
              </a:rPr>
              <a:t>	4. etc…</a:t>
            </a:r>
          </a:p>
          <a:p>
            <a:pPr marL="0" indent="0">
              <a:buNone/>
            </a:pPr>
            <a:r>
              <a:rPr lang="en-US" sz="2000" dirty="0">
                <a:solidFill>
                  <a:schemeClr val="tx2"/>
                </a:solidFill>
              </a:rPr>
              <a:t>	</a:t>
            </a:r>
          </a:p>
        </p:txBody>
      </p:sp>
      <p:sp>
        <p:nvSpPr>
          <p:cNvPr id="2" name="Title 1"/>
          <p:cNvSpPr>
            <a:spLocks noGrp="1"/>
          </p:cNvSpPr>
          <p:nvPr>
            <p:ph type="title"/>
          </p:nvPr>
        </p:nvSpPr>
        <p:spPr/>
        <p:txBody>
          <a:bodyPr/>
          <a:lstStyle/>
          <a:p>
            <a:r>
              <a:rPr lang="en-US" dirty="0" err="1" smtClean="0"/>
              <a:t>AllJoyn</a:t>
            </a:r>
            <a:r>
              <a:rPr lang="en-US" dirty="0" smtClean="0"/>
              <a:t> as a common language</a:t>
            </a:r>
            <a:endParaRPr lang="en-US" dirty="0"/>
          </a:p>
        </p:txBody>
      </p:sp>
      <p:pic>
        <p:nvPicPr>
          <p:cNvPr id="5" name="Picture 2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37" y="1287460"/>
            <a:ext cx="1371600" cy="2284099"/>
          </a:xfrm>
          <a:prstGeom prst="rect">
            <a:avLst/>
          </a:prstGeom>
        </p:spPr>
      </p:pic>
      <p:sp>
        <p:nvSpPr>
          <p:cNvPr id="6" name="Content Placeholder 2"/>
          <p:cNvSpPr txBox="1">
            <a:spLocks/>
          </p:cNvSpPr>
          <p:nvPr/>
        </p:nvSpPr>
        <p:spPr>
          <a:xfrm>
            <a:off x="1142661" y="3914775"/>
            <a:ext cx="10058400" cy="1944687"/>
          </a:xfrm>
          <a:prstGeom prst="rect">
            <a:avLst/>
          </a:prstGeom>
          <a:ln>
            <a:solidFill>
              <a:srgbClr val="5B9BD5"/>
            </a:solidFill>
          </a:ln>
        </p:spPr>
        <p:txBody>
          <a:bodyPr vert="horz" wrap="square" lIns="146304" tIns="91440" rIns="146304" bIns="91440" rtlCol="0">
            <a:normAutofit fontScale="85000" lnSpcReduction="20000"/>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solidFill>
                  <a:srgbClr val="00188F"/>
                </a:solidFill>
              </a:rPr>
              <a:t>With </a:t>
            </a:r>
            <a:r>
              <a:rPr lang="en-US" sz="2400" b="1" dirty="0" err="1" smtClean="0">
                <a:solidFill>
                  <a:srgbClr val="00188F"/>
                </a:solidFill>
              </a:rPr>
              <a:t>AllJoyn</a:t>
            </a:r>
            <a:r>
              <a:rPr lang="en-US" sz="2400" b="1" dirty="0" smtClean="0">
                <a:solidFill>
                  <a:srgbClr val="00188F"/>
                </a:solidFill>
              </a:rPr>
              <a:t> the application developer only needs to look in one place! </a:t>
            </a:r>
          </a:p>
          <a:p>
            <a:pPr marL="0" indent="0">
              <a:buFont typeface="Arial" pitchFamily="34" charset="0"/>
              <a:buNone/>
            </a:pPr>
            <a:r>
              <a:rPr lang="en-US" sz="2000" dirty="0" smtClean="0">
                <a:solidFill>
                  <a:srgbClr val="00188F"/>
                </a:solidFill>
              </a:rPr>
              <a:t>			</a:t>
            </a:r>
          </a:p>
          <a:p>
            <a:pPr marL="0" indent="0">
              <a:buFont typeface="Arial" pitchFamily="34" charset="0"/>
              <a:buNone/>
            </a:pPr>
            <a:r>
              <a:rPr lang="en-US" sz="2000" dirty="0" smtClean="0">
                <a:solidFill>
                  <a:srgbClr val="00188F"/>
                </a:solidFill>
                <a:highlight>
                  <a:srgbClr val="FFFFFF"/>
                </a:highlight>
                <a:latin typeface="Consolas" panose="020B0609020204030204" pitchFamily="49" charset="0"/>
              </a:rPr>
              <a:t>			</a:t>
            </a:r>
            <a:r>
              <a:rPr lang="en-US" sz="2000" dirty="0" smtClean="0">
                <a:solidFill>
                  <a:srgbClr val="0000FF"/>
                </a:solidFill>
                <a:highlight>
                  <a:srgbClr val="FFFFFF"/>
                </a:highlight>
                <a:latin typeface="Consolas" panose="020B0609020204030204" pitchFamily="49" charset="0"/>
              </a:rPr>
              <a:t>new</a:t>
            </a:r>
            <a:r>
              <a:rPr lang="en-US" sz="2000" dirty="0" smtClean="0">
                <a:solidFill>
                  <a:srgbClr val="000000"/>
                </a:solidFill>
                <a:highlight>
                  <a:srgbClr val="FFFFFF"/>
                </a:highlight>
                <a:latin typeface="Consolas" panose="020B0609020204030204" pitchFamily="49" charset="0"/>
              </a:rPr>
              <a:t> </a:t>
            </a:r>
            <a:r>
              <a:rPr lang="en-US" sz="2000" dirty="0" err="1">
                <a:solidFill>
                  <a:srgbClr val="2B91AF"/>
                </a:solidFill>
                <a:highlight>
                  <a:srgbClr val="FFFFFF"/>
                </a:highlight>
                <a:latin typeface="Consolas" panose="020B0609020204030204" pitchFamily="49" charset="0"/>
              </a:rPr>
              <a:t>AllJoynBusAttachment</a:t>
            </a:r>
            <a:r>
              <a:rPr lang="en-US" sz="2000" dirty="0" smtClean="0">
                <a:solidFill>
                  <a:srgbClr val="000000"/>
                </a:solidFill>
                <a:highlight>
                  <a:srgbClr val="FFFFFF"/>
                </a:highlight>
                <a:latin typeface="Consolas" panose="020B0609020204030204" pitchFamily="49" charset="0"/>
              </a:rPr>
              <a:t>();</a:t>
            </a:r>
          </a:p>
          <a:p>
            <a:pPr marL="0" indent="0">
              <a:buFont typeface="Arial" pitchFamily="34" charset="0"/>
              <a:buNone/>
            </a:pPr>
            <a:r>
              <a:rPr lang="en-US" sz="2000" dirty="0" smtClean="0">
                <a:solidFill>
                  <a:srgbClr val="000000"/>
                </a:solidFill>
                <a:highlight>
                  <a:srgbClr val="FFFFFF"/>
                </a:highlight>
                <a:latin typeface="Consolas" panose="020B0609020204030204" pitchFamily="49" charset="0"/>
              </a:rPr>
              <a:t>			…</a:t>
            </a:r>
          </a:p>
          <a:p>
            <a:pPr marL="0" indent="0">
              <a:buFont typeface="Arial" pitchFamily="34" charset="0"/>
              <a:buNone/>
            </a:pPr>
            <a:r>
              <a:rPr lang="en-US" sz="2000" dirty="0">
                <a:solidFill>
                  <a:srgbClr val="000000"/>
                </a:solidFill>
                <a:highlight>
                  <a:srgbClr val="FFFFFF"/>
                </a:highlight>
                <a:latin typeface="Consolas" panose="020B0609020204030204" pitchFamily="49" charset="0"/>
              </a:rPr>
              <a:t>	</a:t>
            </a:r>
            <a:r>
              <a:rPr lang="en-US" sz="2000" dirty="0" smtClean="0">
                <a:solidFill>
                  <a:srgbClr val="000000"/>
                </a:solidFill>
                <a:highlight>
                  <a:srgbClr val="FFFFFF"/>
                </a:highlight>
                <a:latin typeface="Consolas" panose="020B0609020204030204" pitchFamily="49" charset="0"/>
              </a:rPr>
              <a:t>		</a:t>
            </a:r>
            <a:r>
              <a:rPr lang="en-US" sz="2000" dirty="0">
                <a:solidFill>
                  <a:srgbClr val="0000FF"/>
                </a:solidFill>
                <a:highlight>
                  <a:srgbClr val="FFFFFF"/>
                </a:highlight>
                <a:latin typeface="Consolas" panose="020B0609020204030204" pitchFamily="49" charset="0"/>
              </a:rPr>
              <a:t>new</a:t>
            </a:r>
            <a:r>
              <a:rPr lang="en-US" sz="2000" dirty="0">
                <a:solidFill>
                  <a:srgbClr val="000000"/>
                </a:solidFill>
                <a:highlight>
                  <a:srgbClr val="FFFFFF"/>
                </a:highlight>
                <a:latin typeface="Consolas" panose="020B0609020204030204" pitchFamily="49" charset="0"/>
              </a:rPr>
              <a:t> </a:t>
            </a:r>
            <a:r>
              <a:rPr lang="en-US" sz="2000" dirty="0" err="1" smtClean="0">
                <a:solidFill>
                  <a:srgbClr val="2B91AF"/>
                </a:solidFill>
                <a:highlight>
                  <a:srgbClr val="FFFFFF"/>
                </a:highlight>
                <a:latin typeface="Consolas" panose="020B0609020204030204" pitchFamily="49" charset="0"/>
              </a:rPr>
              <a:t>TemperatureSensorWatcher</a:t>
            </a:r>
            <a:r>
              <a:rPr lang="en-US" sz="2000" dirty="0" smtClean="0">
                <a:solidFill>
                  <a:srgbClr val="000000"/>
                </a:solidFill>
                <a:highlight>
                  <a:srgbClr val="FFFFFF"/>
                </a:highlight>
                <a:latin typeface="Consolas" panose="020B0609020204030204" pitchFamily="49" charset="0"/>
              </a:rPr>
              <a:t>(</a:t>
            </a:r>
            <a:r>
              <a:rPr lang="en-US" sz="2000" dirty="0" err="1" smtClean="0">
                <a:solidFill>
                  <a:srgbClr val="000000"/>
                </a:solidFill>
                <a:highlight>
                  <a:srgbClr val="FFFFFF"/>
                </a:highlight>
                <a:latin typeface="Consolas" panose="020B0609020204030204" pitchFamily="49" charset="0"/>
              </a:rPr>
              <a:t>watcherBus</a:t>
            </a:r>
            <a:r>
              <a:rPr lang="en-US" sz="2000" dirty="0" smtClean="0">
                <a:solidFill>
                  <a:srgbClr val="000000"/>
                </a:solidFill>
                <a:highlight>
                  <a:srgbClr val="FFFFFF"/>
                </a:highlight>
                <a:latin typeface="Consolas" panose="020B0609020204030204" pitchFamily="49" charset="0"/>
              </a:rPr>
              <a:t>);</a:t>
            </a:r>
          </a:p>
          <a:p>
            <a:pPr marL="0" indent="0">
              <a:buFont typeface="Arial" pitchFamily="34" charset="0"/>
              <a:buNone/>
            </a:pPr>
            <a:r>
              <a:rPr lang="en-US" sz="2000" dirty="0">
                <a:solidFill>
                  <a:srgbClr val="000000"/>
                </a:solidFill>
                <a:highlight>
                  <a:srgbClr val="FFFFFF"/>
                </a:highlight>
                <a:latin typeface="Consolas" panose="020B0609020204030204" pitchFamily="49" charset="0"/>
              </a:rPr>
              <a:t>	</a:t>
            </a:r>
            <a:r>
              <a:rPr lang="en-US" sz="2000" dirty="0" smtClean="0">
                <a:solidFill>
                  <a:srgbClr val="000000"/>
                </a:solidFill>
                <a:highlight>
                  <a:srgbClr val="FFFFFF"/>
                </a:highlight>
                <a:latin typeface="Consolas" panose="020B0609020204030204" pitchFamily="49" charset="0"/>
              </a:rPr>
              <a:t>		…</a:t>
            </a:r>
            <a:endParaRPr lang="en-US" sz="2000" dirty="0">
              <a:solidFill>
                <a:srgbClr val="00188F"/>
              </a:solidFill>
            </a:endParaRPr>
          </a:p>
          <a:p>
            <a:pPr marL="0" indent="0" algn="ctr">
              <a:buFont typeface="Arial" pitchFamily="34" charset="0"/>
              <a:buNone/>
            </a:pPr>
            <a:r>
              <a:rPr lang="en-US" sz="2000" dirty="0">
                <a:solidFill>
                  <a:srgbClr val="0000FF"/>
                </a:solidFill>
                <a:highlight>
                  <a:srgbClr val="FFFFFF"/>
                </a:highlight>
                <a:latin typeface="Consolas" panose="020B0609020204030204" pitchFamily="49" charset="0"/>
              </a:rPr>
              <a:t>await</a:t>
            </a:r>
            <a:r>
              <a:rPr lang="en-US" sz="2000" dirty="0">
                <a:solidFill>
                  <a:srgbClr val="000000"/>
                </a:solidFill>
                <a:highlight>
                  <a:srgbClr val="FFFFFF"/>
                </a:highlight>
                <a:latin typeface="Consolas" panose="020B0609020204030204" pitchFamily="49" charset="0"/>
              </a:rPr>
              <a:t> </a:t>
            </a:r>
            <a:r>
              <a:rPr lang="en-US" sz="2000" dirty="0" err="1" smtClean="0">
                <a:solidFill>
                  <a:srgbClr val="000000"/>
                </a:solidFill>
                <a:highlight>
                  <a:srgbClr val="FFFFFF"/>
                </a:highlight>
                <a:latin typeface="Consolas" panose="020B0609020204030204" pitchFamily="49" charset="0"/>
              </a:rPr>
              <a:t>alljoynsensor</a:t>
            </a:r>
            <a:r>
              <a:rPr lang="en-US" sz="2000" dirty="0" smtClean="0">
                <a:solidFill>
                  <a:srgbClr val="000000"/>
                </a:solidFill>
                <a:highlight>
                  <a:srgbClr val="FFFFFF"/>
                </a:highlight>
                <a:latin typeface="Consolas" panose="020B0609020204030204" pitchFamily="49" charset="0"/>
              </a:rPr>
              <a:t>[0].temperature;</a:t>
            </a:r>
            <a:endParaRPr lang="en-US" sz="2000" dirty="0">
              <a:solidFill>
                <a:srgbClr val="00188F"/>
              </a:solidFill>
            </a:endParaRPr>
          </a:p>
          <a:p>
            <a:pPr marL="0" indent="0">
              <a:buFont typeface="Arial" pitchFamily="34" charset="0"/>
              <a:buNone/>
            </a:pPr>
            <a:endParaRPr lang="en-US" sz="2000" b="1" dirty="0">
              <a:solidFill>
                <a:srgbClr val="00188F"/>
              </a:solidFill>
            </a:endParaRPr>
          </a:p>
        </p:txBody>
      </p:sp>
    </p:spTree>
    <p:extLst>
      <p:ext uri="{BB962C8B-B14F-4D97-AF65-F5344CB8AC3E}">
        <p14:creationId xmlns:p14="http://schemas.microsoft.com/office/powerpoint/2010/main" val="295533048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Cyra Richardson</a:t>
            </a:r>
            <a:endParaRPr lang="en-US" dirty="0"/>
          </a:p>
        </p:txBody>
      </p:sp>
      <p:sp>
        <p:nvSpPr>
          <p:cNvPr id="4" name="Title 3"/>
          <p:cNvSpPr>
            <a:spLocks noGrp="1"/>
          </p:cNvSpPr>
          <p:nvPr>
            <p:ph type="title"/>
          </p:nvPr>
        </p:nvSpPr>
        <p:spPr/>
        <p:txBody>
          <a:bodyPr/>
          <a:lstStyle/>
          <a:p>
            <a:r>
              <a:rPr lang="en-US" dirty="0" smtClean="0"/>
              <a:t>Device Abstraction and Interconnect</a:t>
            </a:r>
            <a:br>
              <a:rPr lang="en-US" dirty="0" smtClean="0"/>
            </a:br>
            <a:r>
              <a:rPr lang="en-US" sz="3200" dirty="0" smtClean="0"/>
              <a:t>Using </a:t>
            </a:r>
            <a:r>
              <a:rPr lang="en-US" sz="3200" dirty="0" err="1" smtClean="0"/>
              <a:t>Alljoyn</a:t>
            </a:r>
            <a:r>
              <a:rPr lang="en-US" sz="3200" dirty="0" smtClean="0"/>
              <a:t> on Windows 10 IoT Core</a:t>
            </a:r>
            <a:endParaRPr lang="en-US" sz="3200"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88364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a:xfrm>
            <a:off x="350837" y="1363662"/>
            <a:ext cx="11887200" cy="4727448"/>
          </a:xfrm>
        </p:spPr>
        <p:txBody>
          <a:bodyPr/>
          <a:lstStyle/>
          <a:p>
            <a:pPr marL="0" lvl="1" indent="0">
              <a:buNone/>
            </a:pPr>
            <a:r>
              <a:rPr lang="en-US" sz="3200">
                <a:gradFill>
                  <a:gsLst>
                    <a:gs pos="1250">
                      <a:schemeClr val="tx2"/>
                    </a:gs>
                    <a:gs pos="99000">
                      <a:schemeClr val="tx2"/>
                    </a:gs>
                  </a:gsLst>
                  <a:lin ang="5400000" scaled="0"/>
                </a:gradFill>
                <a:latin typeface="+mj-lt"/>
              </a:rPr>
              <a:t>TPM </a:t>
            </a:r>
            <a:r>
              <a:rPr lang="en-US" sz="3200" smtClean="0">
                <a:gradFill>
                  <a:gsLst>
                    <a:gs pos="1250">
                      <a:schemeClr val="tx2"/>
                    </a:gs>
                    <a:gs pos="99000">
                      <a:schemeClr val="tx2"/>
                    </a:gs>
                  </a:gsLst>
                  <a:lin ang="5400000" scaled="0"/>
                </a:gradFill>
                <a:latin typeface="+mj-lt"/>
              </a:rPr>
              <a:t>Protection</a:t>
            </a:r>
            <a:r>
              <a:rPr lang="en-US" sz="3200" dirty="0">
                <a:gradFill>
                  <a:gsLst>
                    <a:gs pos="1250">
                      <a:schemeClr val="tx2"/>
                    </a:gs>
                    <a:gs pos="99000">
                      <a:schemeClr val="tx2"/>
                    </a:gs>
                  </a:gsLst>
                  <a:lin ang="5400000" scaled="0"/>
                </a:gradFill>
                <a:latin typeface="+mj-lt"/>
              </a:rPr>
              <a:t/>
            </a:r>
            <a:br>
              <a:rPr lang="en-US" sz="3200" dirty="0">
                <a:gradFill>
                  <a:gsLst>
                    <a:gs pos="1250">
                      <a:schemeClr val="tx2"/>
                    </a:gs>
                    <a:gs pos="99000">
                      <a:schemeClr val="tx2"/>
                    </a:gs>
                  </a:gsLst>
                  <a:lin ang="5400000" scaled="0"/>
                </a:gradFill>
                <a:latin typeface="+mj-lt"/>
              </a:rPr>
            </a:br>
            <a:endParaRPr lang="en-US" sz="3200" dirty="0"/>
          </a:p>
          <a:p>
            <a:r>
              <a:rPr lang="en-US" sz="3200" dirty="0"/>
              <a:t>Malware</a:t>
            </a:r>
            <a:r>
              <a:rPr lang="en-US" sz="3200"/>
              <a:t> Protection</a:t>
            </a:r>
            <a:endParaRPr lang="en-US" sz="3200" dirty="0"/>
          </a:p>
          <a:p>
            <a:pPr marL="457200" lvl="2" indent="0">
              <a:buNone/>
            </a:pPr>
            <a:r>
              <a:rPr lang="en-US" smtClean="0">
                <a:gradFill>
                  <a:gsLst>
                    <a:gs pos="1250">
                      <a:schemeClr val="tx2"/>
                    </a:gs>
                    <a:gs pos="99000">
                      <a:schemeClr val="tx2"/>
                    </a:gs>
                  </a:gsLst>
                  <a:lin ang="5400000" scaled="0"/>
                </a:gradFill>
                <a:latin typeface="+mj-lt"/>
              </a:rPr>
              <a:t>”</a:t>
            </a:r>
            <a:r>
              <a:rPr lang="en-US" i="1" smtClean="0">
                <a:gradFill>
                  <a:gsLst>
                    <a:gs pos="1250">
                      <a:schemeClr val="tx2"/>
                    </a:gs>
                    <a:gs pos="99000">
                      <a:schemeClr val="tx2"/>
                    </a:gs>
                  </a:gsLst>
                  <a:lin ang="5400000" scaled="0"/>
                </a:gradFill>
                <a:latin typeface="+mj-lt"/>
              </a:rPr>
              <a:t>Secure </a:t>
            </a:r>
            <a:r>
              <a:rPr lang="en-US" i="1" dirty="0">
                <a:gradFill>
                  <a:gsLst>
                    <a:gs pos="1250">
                      <a:schemeClr val="tx2"/>
                    </a:gs>
                    <a:gs pos="99000">
                      <a:schemeClr val="tx2"/>
                    </a:gs>
                  </a:gsLst>
                  <a:lin ang="5400000" scaled="0"/>
                </a:gradFill>
                <a:latin typeface="+mj-lt"/>
              </a:rPr>
              <a:t>Boot</a:t>
            </a:r>
            <a:r>
              <a:rPr lang="en-US" dirty="0">
                <a:gradFill>
                  <a:gsLst>
                    <a:gs pos="1250">
                      <a:schemeClr val="tx2"/>
                    </a:gs>
                    <a:gs pos="99000">
                      <a:schemeClr val="tx2"/>
                    </a:gs>
                  </a:gsLst>
                  <a:lin ang="5400000" scaled="0"/>
                </a:gradFill>
                <a:latin typeface="+mj-lt"/>
              </a:rPr>
              <a:t>” and enable remote attestation with “</a:t>
            </a:r>
            <a:r>
              <a:rPr lang="en-US" i="1" dirty="0">
                <a:gradFill>
                  <a:gsLst>
                    <a:gs pos="1250">
                      <a:schemeClr val="tx2"/>
                    </a:gs>
                    <a:gs pos="99000">
                      <a:schemeClr val="tx2"/>
                    </a:gs>
                  </a:gsLst>
                  <a:lin ang="5400000" scaled="0"/>
                </a:gradFill>
                <a:latin typeface="+mj-lt"/>
              </a:rPr>
              <a:t>Measured Boot</a:t>
            </a:r>
            <a:r>
              <a:rPr lang="en-US" dirty="0">
                <a:gradFill>
                  <a:gsLst>
                    <a:gs pos="1250">
                      <a:schemeClr val="tx2"/>
                    </a:gs>
                    <a:gs pos="99000">
                      <a:schemeClr val="tx2"/>
                    </a:gs>
                  </a:gsLst>
                  <a:lin ang="5400000" scaled="0"/>
                </a:gradFill>
                <a:latin typeface="+mj-lt"/>
              </a:rPr>
              <a:t>”</a:t>
            </a:r>
          </a:p>
          <a:p>
            <a:pPr marL="0" indent="0">
              <a:buClrTx/>
              <a:buNone/>
            </a:pPr>
            <a:endParaRPr lang="en-US" sz="3200" dirty="0"/>
          </a:p>
          <a:p>
            <a:r>
              <a:rPr lang="en-US" sz="3200" dirty="0"/>
              <a:t>Protect customer data </a:t>
            </a:r>
          </a:p>
          <a:p>
            <a:pPr marL="457200" lvl="2" indent="0">
              <a:buNone/>
            </a:pPr>
            <a:r>
              <a:rPr lang="en-US" dirty="0">
                <a:gradFill>
                  <a:gsLst>
                    <a:gs pos="1250">
                      <a:schemeClr val="tx2"/>
                    </a:gs>
                    <a:gs pos="99000">
                      <a:schemeClr val="tx2"/>
                    </a:gs>
                  </a:gsLst>
                  <a:lin ang="5400000" scaled="0"/>
                </a:gradFill>
                <a:latin typeface="+mj-lt"/>
              </a:rPr>
              <a:t>Enterprise grade </a:t>
            </a:r>
            <a:r>
              <a:rPr lang="en-US" i="1" dirty="0">
                <a:gradFill>
                  <a:gsLst>
                    <a:gs pos="1250">
                      <a:schemeClr val="tx2"/>
                    </a:gs>
                    <a:gs pos="99000">
                      <a:schemeClr val="tx2"/>
                    </a:gs>
                  </a:gsLst>
                  <a:lin ang="5400000" scaled="0"/>
                </a:gradFill>
                <a:latin typeface="+mj-lt"/>
              </a:rPr>
              <a:t>device encryption and secure key storage</a:t>
            </a:r>
          </a:p>
          <a:p>
            <a:pPr marL="342900" lvl="1" indent="0">
              <a:buClrTx/>
              <a:buNone/>
            </a:pPr>
            <a:endParaRPr lang="en-US" sz="2800" i="1" dirty="0">
              <a:solidFill>
                <a:schemeClr val="tx2">
                  <a:lumMod val="60000"/>
                  <a:lumOff val="40000"/>
                </a:schemeClr>
              </a:solidFill>
            </a:endParaRPr>
          </a:p>
          <a:p>
            <a:r>
              <a:rPr lang="en-US" sz="3200" dirty="0"/>
              <a:t>Resist tampering </a:t>
            </a:r>
          </a:p>
          <a:p>
            <a:pPr marL="457200" lvl="2" indent="0">
              <a:buNone/>
            </a:pPr>
            <a:r>
              <a:rPr lang="en-US" i="1" dirty="0">
                <a:gradFill>
                  <a:gsLst>
                    <a:gs pos="1250">
                      <a:schemeClr val="tx2"/>
                    </a:gs>
                    <a:gs pos="99000">
                      <a:schemeClr val="tx2"/>
                    </a:gs>
                  </a:gsLst>
                  <a:lin ang="5400000" scaled="0"/>
                </a:gradFill>
                <a:latin typeface="+mj-lt"/>
              </a:rPr>
              <a:t>Authenticity</a:t>
            </a:r>
            <a:r>
              <a:rPr lang="en-US" dirty="0">
                <a:gradFill>
                  <a:gsLst>
                    <a:gs pos="1250">
                      <a:schemeClr val="tx2"/>
                    </a:gs>
                    <a:gs pos="99000">
                      <a:schemeClr val="tx2"/>
                    </a:gs>
                  </a:gsLst>
                  <a:lin ang="5400000" scaled="0"/>
                </a:gradFill>
                <a:latin typeface="+mj-lt"/>
              </a:rPr>
              <a:t> with a strong, hardware-bound device identity using Trusted Platform Modules (TPMs)</a:t>
            </a:r>
          </a:p>
        </p:txBody>
      </p:sp>
      <p:sp>
        <p:nvSpPr>
          <p:cNvPr id="2" name="Title 1"/>
          <p:cNvSpPr>
            <a:spLocks noGrp="1"/>
          </p:cNvSpPr>
          <p:nvPr>
            <p:ph type="title"/>
          </p:nvPr>
        </p:nvSpPr>
        <p:spPr/>
        <p:txBody>
          <a:bodyPr/>
          <a:lstStyle/>
          <a:p>
            <a:r>
              <a:rPr lang="en-US" dirty="0" smtClean="0"/>
              <a:t>Securing IoT Devices </a:t>
            </a:r>
            <a:endParaRPr lang="en-US" dirty="0"/>
          </a:p>
        </p:txBody>
      </p:sp>
      <p:sp>
        <p:nvSpPr>
          <p:cNvPr id="3" name="TextBox 3"/>
          <p:cNvSpPr txBox="1"/>
          <p:nvPr/>
        </p:nvSpPr>
        <p:spPr>
          <a:xfrm>
            <a:off x="8746346" y="1447660"/>
            <a:ext cx="3659966" cy="2265236"/>
          </a:xfrm>
          <a:prstGeom prst="rect">
            <a:avLst/>
          </a:prstGeom>
          <a:noFill/>
          <a:ln>
            <a:solidFill>
              <a:schemeClr val="accent1"/>
            </a:solidFill>
          </a:ln>
        </p:spPr>
        <p:txBody>
          <a:bodyPr wrap="square" lIns="182880" tIns="146304" rIns="182880" bIns="146304" rtlCol="0">
            <a:spAutoFit/>
          </a:bodyPr>
          <a:lstStyle/>
          <a:p>
            <a:pPr>
              <a:lnSpc>
                <a:spcPct val="90000"/>
              </a:lnSpc>
              <a:spcAft>
                <a:spcPts val="600"/>
              </a:spcAft>
            </a:pPr>
            <a:r>
              <a:rPr lang="en-US" sz="2400" dirty="0" smtClean="0">
                <a:solidFill>
                  <a:srgbClr val="002060"/>
                </a:solidFill>
              </a:rPr>
              <a:t>Win10 IoT TPM Options</a:t>
            </a:r>
          </a:p>
          <a:p>
            <a:pPr marL="342900" indent="-342900">
              <a:lnSpc>
                <a:spcPct val="90000"/>
              </a:lnSpc>
              <a:spcAft>
                <a:spcPts val="600"/>
              </a:spcAft>
              <a:buFont typeface="Arial" panose="020B0604020202020204" pitchFamily="34" charset="0"/>
              <a:buChar char="•"/>
            </a:pPr>
            <a:r>
              <a:rPr lang="en-US" sz="2400" dirty="0" smtClean="0">
                <a:solidFill>
                  <a:srgbClr val="002060"/>
                </a:solidFill>
              </a:rPr>
              <a:t>On-Chip</a:t>
            </a:r>
          </a:p>
          <a:p>
            <a:pPr marL="342900" indent="-342900">
              <a:lnSpc>
                <a:spcPct val="90000"/>
              </a:lnSpc>
              <a:spcAft>
                <a:spcPts val="600"/>
              </a:spcAft>
              <a:buFont typeface="Arial" panose="020B0604020202020204" pitchFamily="34" charset="0"/>
              <a:buChar char="•"/>
            </a:pPr>
            <a:r>
              <a:rPr lang="en-US" sz="2400" dirty="0" smtClean="0">
                <a:solidFill>
                  <a:srgbClr val="002060"/>
                </a:solidFill>
              </a:rPr>
              <a:t>Firmware</a:t>
            </a:r>
          </a:p>
          <a:p>
            <a:pPr marL="342900" indent="-342900">
              <a:lnSpc>
                <a:spcPct val="90000"/>
              </a:lnSpc>
              <a:spcAft>
                <a:spcPts val="600"/>
              </a:spcAft>
              <a:buFont typeface="Arial" panose="020B0604020202020204" pitchFamily="34" charset="0"/>
              <a:buChar char="•"/>
            </a:pPr>
            <a:r>
              <a:rPr lang="en-US" sz="2400" dirty="0" smtClean="0">
                <a:solidFill>
                  <a:srgbClr val="002060"/>
                </a:solidFill>
              </a:rPr>
              <a:t>Discrete (I2C or SPI)</a:t>
            </a:r>
          </a:p>
          <a:p>
            <a:pPr marL="342900" indent="-342900">
              <a:lnSpc>
                <a:spcPct val="90000"/>
              </a:lnSpc>
              <a:spcAft>
                <a:spcPts val="600"/>
              </a:spcAft>
              <a:buFont typeface="Arial" panose="020B0604020202020204" pitchFamily="34" charset="0"/>
              <a:buChar char="•"/>
            </a:pPr>
            <a:r>
              <a:rPr lang="en-US" sz="2400" dirty="0" smtClean="0">
                <a:solidFill>
                  <a:srgbClr val="002060"/>
                </a:solidFill>
              </a:rPr>
              <a:t>TPM Simulator</a:t>
            </a:r>
          </a:p>
        </p:txBody>
      </p:sp>
    </p:spTree>
    <p:extLst>
      <p:ext uri="{BB962C8B-B14F-4D97-AF65-F5344CB8AC3E}">
        <p14:creationId xmlns:p14="http://schemas.microsoft.com/office/powerpoint/2010/main" val="763474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18" name="Title 1"/>
          <p:cNvSpPr>
            <a:spLocks noGrp="1"/>
          </p:cNvSpPr>
          <p:nvPr>
            <p:ph type="title"/>
          </p:nvPr>
        </p:nvSpPr>
        <p:spPr/>
        <p:txBody>
          <a:bodyPr>
            <a:noAutofit/>
          </a:bodyPr>
          <a:lstStyle/>
          <a:p>
            <a:r>
              <a:rPr lang="en-US" dirty="0" smtClean="0">
                <a:solidFill>
                  <a:srgbClr val="525252"/>
                </a:solidFill>
                <a:ea typeface="+mj-ea"/>
                <a:cs typeface="+mj-cs"/>
              </a:rPr>
              <a:t>Customize Device Experience Based on Roles</a:t>
            </a:r>
            <a:endParaRPr lang="en-US" dirty="0">
              <a:solidFill>
                <a:srgbClr val="525252"/>
              </a:solidFill>
              <a:ea typeface="+mj-ea"/>
              <a:cs typeface="+mj-cs"/>
            </a:endParaRPr>
          </a:p>
        </p:txBody>
      </p:sp>
      <p:grpSp>
        <p:nvGrpSpPr>
          <p:cNvPr id="14" name="Group 1"/>
          <p:cNvGrpSpPr/>
          <p:nvPr/>
        </p:nvGrpSpPr>
        <p:grpSpPr>
          <a:xfrm>
            <a:off x="628026" y="1473305"/>
            <a:ext cx="11180424" cy="4047917"/>
            <a:chOff x="470778" y="1701708"/>
            <a:chExt cx="10963749" cy="3969469"/>
          </a:xfrm>
        </p:grpSpPr>
        <p:grpSp>
          <p:nvGrpSpPr>
            <p:cNvPr id="13" name="Group 12"/>
            <p:cNvGrpSpPr/>
            <p:nvPr/>
          </p:nvGrpSpPr>
          <p:grpSpPr>
            <a:xfrm>
              <a:off x="3306458" y="1711104"/>
              <a:ext cx="2456709" cy="3960072"/>
              <a:chOff x="2379260" y="1711104"/>
              <a:chExt cx="1819747" cy="2933326"/>
            </a:xfrm>
          </p:grpSpPr>
          <p:sp>
            <p:nvSpPr>
              <p:cNvPr id="78" name="Rounded Rectangle 112"/>
              <p:cNvSpPr/>
              <p:nvPr/>
            </p:nvSpPr>
            <p:spPr>
              <a:xfrm rot="5400000">
                <a:off x="1822471" y="2267893"/>
                <a:ext cx="2933326" cy="1819747"/>
              </a:xfrm>
              <a:prstGeom prst="roundRect">
                <a:avLst>
                  <a:gd name="adj" fmla="val 5535"/>
                </a:avLst>
              </a:prstGeom>
              <a:gradFill flip="none" rotWithShape="1">
                <a:gsLst>
                  <a:gs pos="0">
                    <a:srgbClr val="282828"/>
                  </a:gs>
                  <a:gs pos="50000">
                    <a:srgbClr val="282828"/>
                  </a:gs>
                  <a:gs pos="50000">
                    <a:srgbClr val="000000"/>
                  </a:gs>
                </a:gsLst>
                <a:lin ang="18600000" scaled="0"/>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2"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994" y="1812045"/>
                <a:ext cx="1642280" cy="2731442"/>
              </a:xfrm>
              <a:prstGeom prst="rect">
                <a:avLst/>
              </a:prstGeom>
            </p:spPr>
          </p:pic>
        </p:grpSp>
        <p:grpSp>
          <p:nvGrpSpPr>
            <p:cNvPr id="11" name="Group 10"/>
            <p:cNvGrpSpPr/>
            <p:nvPr/>
          </p:nvGrpSpPr>
          <p:grpSpPr>
            <a:xfrm>
              <a:off x="8977818" y="1701708"/>
              <a:ext cx="2456709" cy="3960072"/>
              <a:chOff x="6234618" y="1701708"/>
              <a:chExt cx="1819747" cy="2933326"/>
            </a:xfrm>
          </p:grpSpPr>
          <p:sp>
            <p:nvSpPr>
              <p:cNvPr id="82" name="Rounded Rectangle 112"/>
              <p:cNvSpPr/>
              <p:nvPr/>
            </p:nvSpPr>
            <p:spPr>
              <a:xfrm rot="5400000">
                <a:off x="5677829" y="2258497"/>
                <a:ext cx="2933326" cy="1819747"/>
              </a:xfrm>
              <a:prstGeom prst="roundRect">
                <a:avLst>
                  <a:gd name="adj" fmla="val 5535"/>
                </a:avLst>
              </a:prstGeom>
              <a:gradFill flip="none" rotWithShape="1">
                <a:gsLst>
                  <a:gs pos="0">
                    <a:srgbClr val="282828"/>
                  </a:gs>
                  <a:gs pos="50000">
                    <a:srgbClr val="282828"/>
                  </a:gs>
                  <a:gs pos="50000">
                    <a:srgbClr val="000000"/>
                  </a:gs>
                </a:gsLst>
                <a:lin ang="18600000" scaled="0"/>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333" y="1807346"/>
                <a:ext cx="1642318" cy="2731505"/>
              </a:xfrm>
              <a:prstGeom prst="rect">
                <a:avLst/>
              </a:prstGeom>
            </p:spPr>
          </p:pic>
        </p:grpSp>
        <p:grpSp>
          <p:nvGrpSpPr>
            <p:cNvPr id="12" name="Group 11"/>
            <p:cNvGrpSpPr/>
            <p:nvPr/>
          </p:nvGrpSpPr>
          <p:grpSpPr>
            <a:xfrm>
              <a:off x="6142138" y="1706406"/>
              <a:ext cx="2456709" cy="3960072"/>
              <a:chOff x="4306939" y="1706406"/>
              <a:chExt cx="1819747" cy="2933326"/>
            </a:xfrm>
          </p:grpSpPr>
          <p:sp>
            <p:nvSpPr>
              <p:cNvPr id="81" name="Rounded Rectangle 112"/>
              <p:cNvSpPr/>
              <p:nvPr/>
            </p:nvSpPr>
            <p:spPr>
              <a:xfrm rot="5400000">
                <a:off x="3750150" y="2263195"/>
                <a:ext cx="2933326" cy="1819747"/>
              </a:xfrm>
              <a:prstGeom prst="roundRect">
                <a:avLst>
                  <a:gd name="adj" fmla="val 5535"/>
                </a:avLst>
              </a:prstGeom>
              <a:gradFill flip="none" rotWithShape="1">
                <a:gsLst>
                  <a:gs pos="0">
                    <a:srgbClr val="282828"/>
                  </a:gs>
                  <a:gs pos="50000">
                    <a:srgbClr val="282828"/>
                  </a:gs>
                  <a:gs pos="50000">
                    <a:srgbClr val="000000"/>
                  </a:gs>
                </a:gsLst>
                <a:lin ang="18600000" scaled="0"/>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5673" y="1807347"/>
                <a:ext cx="1642280" cy="2731442"/>
              </a:xfrm>
              <a:prstGeom prst="rect">
                <a:avLst/>
              </a:prstGeom>
            </p:spPr>
          </p:pic>
        </p:grpSp>
        <p:grpSp>
          <p:nvGrpSpPr>
            <p:cNvPr id="10" name="Group 9"/>
            <p:cNvGrpSpPr/>
            <p:nvPr/>
          </p:nvGrpSpPr>
          <p:grpSpPr>
            <a:xfrm>
              <a:off x="470778" y="1711105"/>
              <a:ext cx="2456709" cy="3960072"/>
              <a:chOff x="470778" y="1711105"/>
              <a:chExt cx="1819747" cy="2933326"/>
            </a:xfrm>
          </p:grpSpPr>
          <p:sp>
            <p:nvSpPr>
              <p:cNvPr id="77" name="Rounded Rectangle 112"/>
              <p:cNvSpPr/>
              <p:nvPr/>
            </p:nvSpPr>
            <p:spPr>
              <a:xfrm rot="5400000">
                <a:off x="-86011" y="2267894"/>
                <a:ext cx="2933326" cy="1819747"/>
              </a:xfrm>
              <a:prstGeom prst="roundRect">
                <a:avLst>
                  <a:gd name="adj" fmla="val 5535"/>
                </a:avLst>
              </a:prstGeom>
              <a:gradFill flip="none" rotWithShape="1">
                <a:gsLst>
                  <a:gs pos="0">
                    <a:srgbClr val="282828"/>
                  </a:gs>
                  <a:gs pos="50000">
                    <a:srgbClr val="282828"/>
                  </a:gs>
                  <a:gs pos="50000">
                    <a:srgbClr val="000000"/>
                  </a:gs>
                </a:gsLst>
                <a:lin ang="18600000" scaled="0"/>
                <a:tileRect/>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513" y="1812046"/>
                <a:ext cx="1642279" cy="2731442"/>
              </a:xfrm>
              <a:prstGeom prst="rect">
                <a:avLst/>
              </a:prstGeom>
            </p:spPr>
          </p:pic>
        </p:grpSp>
      </p:grpSp>
    </p:spTree>
    <p:extLst>
      <p:ext uri="{BB962C8B-B14F-4D97-AF65-F5344CB8AC3E}">
        <p14:creationId xmlns:p14="http://schemas.microsoft.com/office/powerpoint/2010/main" val="143205164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6875" y="1366837"/>
            <a:ext cx="12039600" cy="2899255"/>
          </a:xfrm>
        </p:spPr>
        <p:txBody>
          <a:bodyPr/>
          <a:lstStyle/>
          <a:p>
            <a:pPr marL="673100" indent="-571500"/>
            <a:r>
              <a:rPr lang="en-US" sz="3600" b="1" dirty="0"/>
              <a:t>A</a:t>
            </a:r>
            <a:r>
              <a:rPr lang="en-US" sz="3600" b="1" dirty="0" smtClean="0"/>
              <a:t>lways up to date </a:t>
            </a:r>
            <a:r>
              <a:rPr lang="en-US" sz="3600" dirty="0" smtClean="0"/>
              <a:t>- </a:t>
            </a:r>
            <a:r>
              <a:rPr lang="en-US" sz="3600" b="1" u="sng" dirty="0" smtClean="0"/>
              <a:t>Features</a:t>
            </a:r>
            <a:r>
              <a:rPr lang="en-US" sz="3600" b="1" dirty="0" smtClean="0"/>
              <a:t> </a:t>
            </a:r>
            <a:r>
              <a:rPr lang="en-US" sz="3600" dirty="0" smtClean="0"/>
              <a:t>and security updates</a:t>
            </a:r>
            <a:br>
              <a:rPr lang="en-US" sz="3600" dirty="0" smtClean="0"/>
            </a:br>
            <a:endParaRPr lang="en-US" sz="3600" dirty="0" smtClean="0"/>
          </a:p>
          <a:p>
            <a:pPr marL="673100" indent="-571500"/>
            <a:r>
              <a:rPr lang="en-US" sz="3600" b="1" dirty="0" smtClean="0"/>
              <a:t>Secure </a:t>
            </a:r>
            <a:r>
              <a:rPr lang="en-US" sz="3600" dirty="0" smtClean="0"/>
              <a:t>- get</a:t>
            </a:r>
            <a:r>
              <a:rPr lang="en-US" sz="3600" b="1" dirty="0" smtClean="0"/>
              <a:t> </a:t>
            </a:r>
            <a:r>
              <a:rPr lang="en-US" sz="3600" b="1" u="sng" dirty="0"/>
              <a:t>o</a:t>
            </a:r>
            <a:r>
              <a:rPr lang="en-US" sz="3600" b="1" u="sng" dirty="0" smtClean="0"/>
              <a:t>nly security</a:t>
            </a:r>
            <a:r>
              <a:rPr lang="en-US" sz="3600" b="1" dirty="0" smtClean="0"/>
              <a:t> </a:t>
            </a:r>
            <a:r>
              <a:rPr lang="en-US" sz="3600" dirty="0" smtClean="0"/>
              <a:t>updates</a:t>
            </a:r>
            <a:br>
              <a:rPr lang="en-US" sz="3600" dirty="0" smtClean="0"/>
            </a:br>
            <a:endParaRPr lang="en-US" sz="3600" dirty="0"/>
          </a:p>
          <a:p>
            <a:pPr marL="673100" indent="-571500"/>
            <a:r>
              <a:rPr lang="en-US" sz="3600" b="1" dirty="0" smtClean="0"/>
              <a:t>Locked Down </a:t>
            </a:r>
            <a:r>
              <a:rPr lang="en-US" sz="3600" dirty="0" smtClean="0"/>
              <a:t>- Devices </a:t>
            </a:r>
            <a:r>
              <a:rPr lang="en-US" sz="3200" dirty="0" smtClean="0"/>
              <a:t>can be configured to </a:t>
            </a:r>
            <a:r>
              <a:rPr lang="en-US" sz="3200" b="1" u="sng" dirty="0"/>
              <a:t>n</a:t>
            </a:r>
            <a:r>
              <a:rPr lang="en-US" sz="3200" b="1" u="sng" dirty="0" smtClean="0"/>
              <a:t>ever</a:t>
            </a:r>
            <a:r>
              <a:rPr lang="en-US" sz="3200" b="1" dirty="0" smtClean="0"/>
              <a:t> </a:t>
            </a:r>
            <a:r>
              <a:rPr lang="en-US" sz="3200" dirty="0" smtClean="0"/>
              <a:t>update</a:t>
            </a:r>
          </a:p>
        </p:txBody>
      </p:sp>
      <p:sp>
        <p:nvSpPr>
          <p:cNvPr id="3" name="Title 2"/>
          <p:cNvSpPr>
            <a:spLocks noGrp="1"/>
          </p:cNvSpPr>
          <p:nvPr>
            <p:ph type="title"/>
          </p:nvPr>
        </p:nvSpPr>
        <p:spPr>
          <a:xfrm>
            <a:off x="348473" y="449262"/>
            <a:ext cx="11889564" cy="917575"/>
          </a:xfrm>
        </p:spPr>
        <p:txBody>
          <a:bodyPr/>
          <a:lstStyle/>
          <a:p>
            <a:r>
              <a:rPr lang="en-US" sz="4400" dirty="0" smtClean="0">
                <a:solidFill>
                  <a:schemeClr val="tx2"/>
                </a:solidFill>
              </a:rPr>
              <a:t>Choosing the Best Servicing Option For your Device </a:t>
            </a:r>
            <a:endParaRPr lang="en-US" sz="4400" dirty="0">
              <a:solidFill>
                <a:schemeClr val="tx2"/>
              </a:solidFill>
            </a:endParaRPr>
          </a:p>
        </p:txBody>
      </p:sp>
    </p:spTree>
    <p:extLst>
      <p:ext uri="{BB962C8B-B14F-4D97-AF65-F5344CB8AC3E}">
        <p14:creationId xmlns:p14="http://schemas.microsoft.com/office/powerpoint/2010/main" val="39021106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036637" y="3988442"/>
            <a:ext cx="9906000" cy="264736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23" name="Rounded Rectangle 22"/>
          <p:cNvSpPr/>
          <p:nvPr/>
        </p:nvSpPr>
        <p:spPr>
          <a:xfrm>
            <a:off x="1578351" y="1441570"/>
            <a:ext cx="8775608" cy="174580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2" name="Title 1"/>
          <p:cNvSpPr>
            <a:spLocks noGrp="1"/>
          </p:cNvSpPr>
          <p:nvPr>
            <p:ph type="title"/>
          </p:nvPr>
        </p:nvSpPr>
        <p:spPr>
          <a:xfrm>
            <a:off x="301292" y="295635"/>
            <a:ext cx="11719948" cy="685522"/>
          </a:xfrm>
        </p:spPr>
        <p:txBody>
          <a:bodyPr>
            <a:noAutofit/>
          </a:bodyPr>
          <a:lstStyle/>
          <a:p>
            <a:r>
              <a:rPr lang="en-US" sz="3600" dirty="0"/>
              <a:t>Consistent </a:t>
            </a:r>
            <a:r>
              <a:rPr lang="en-US" sz="3600" dirty="0" smtClean="0"/>
              <a:t>Device Management for </a:t>
            </a:r>
            <a:r>
              <a:rPr lang="en-US" sz="3600" dirty="0"/>
              <a:t>all Windows 10 IoT devices</a:t>
            </a:r>
          </a:p>
        </p:txBody>
      </p:sp>
      <p:sp>
        <p:nvSpPr>
          <p:cNvPr id="3" name="Rectangle 2"/>
          <p:cNvSpPr/>
          <p:nvPr/>
        </p:nvSpPr>
        <p:spPr>
          <a:xfrm>
            <a:off x="-24737" y="1000115"/>
            <a:ext cx="11361177" cy="400110"/>
          </a:xfrm>
          <a:prstGeom prst="rect">
            <a:avLst/>
          </a:prstGeom>
        </p:spPr>
        <p:txBody>
          <a:bodyPr wrap="square">
            <a:spAutoFit/>
          </a:bodyPr>
          <a:lstStyle/>
          <a:p>
            <a:pPr algn="ctr"/>
            <a:r>
              <a:rPr lang="en-US" sz="2000"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Many different devices on Windows IoT platforms; One device management surface for all</a:t>
            </a:r>
          </a:p>
        </p:txBody>
      </p:sp>
      <p:sp>
        <p:nvSpPr>
          <p:cNvPr id="8" name="Freeform 320"/>
          <p:cNvSpPr>
            <a:spLocks/>
          </p:cNvSpPr>
          <p:nvPr/>
        </p:nvSpPr>
        <p:spPr bwMode="auto">
          <a:xfrm>
            <a:off x="2242088" y="1680683"/>
            <a:ext cx="2299586" cy="115659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accent1"/>
          </a:solidFill>
          <a:ln w="9525" cap="flat" cmpd="sng" algn="ctr">
            <a:noFill/>
            <a:prstDash val="solid"/>
            <a:headEnd type="none" w="med" len="med"/>
            <a:tailEnd type="none" w="med" len="med"/>
          </a:ln>
          <a:effectLst/>
          <a:extLst/>
        </p:spPr>
        <p:txBody>
          <a:bodyPr vert="horz" wrap="square" lIns="111560" tIns="0" rIns="111560" bIns="55779" numCol="1" rtlCol="0" anchor="ctr" anchorCtr="0" compatLnSpc="1">
            <a:prstTxWarp prst="textNoShape">
              <a:avLst/>
            </a:prstTxWarp>
          </a:bodyPr>
          <a:lstStyle/>
          <a:p>
            <a:pPr defTabSz="1115232"/>
            <a:endParaRPr lang="en-US" sz="1372" b="1" kern="0" dirty="0">
              <a:solidFill>
                <a:srgbClr val="5B9BD5"/>
              </a:solidFill>
              <a:latin typeface="Segoe" pitchFamily="34" charset="0"/>
            </a:endParaRPr>
          </a:p>
          <a:p>
            <a:pPr defTabSz="1115232"/>
            <a:r>
              <a:rPr lang="en-US" sz="1372" b="1" kern="0" dirty="0">
                <a:solidFill>
                  <a:srgbClr val="5B9BD5"/>
                </a:solidFill>
                <a:latin typeface="Segoe" pitchFamily="34" charset="0"/>
              </a:rPr>
              <a:t>       </a:t>
            </a:r>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351687" y="2328861"/>
            <a:ext cx="1961665" cy="28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768410" y="1500597"/>
            <a:ext cx="1973186" cy="1641673"/>
            <a:chOff x="3380649" y="1892410"/>
            <a:chExt cx="798040" cy="756954"/>
          </a:xfrm>
        </p:grpSpPr>
        <p:sp>
          <p:nvSpPr>
            <p:cNvPr id="11" name="Freeform 10"/>
            <p:cNvSpPr/>
            <p:nvPr/>
          </p:nvSpPr>
          <p:spPr bwMode="auto">
            <a:xfrm>
              <a:off x="3779948" y="1892410"/>
              <a:ext cx="398741" cy="756954"/>
            </a:xfrm>
            <a:custGeom>
              <a:avLst/>
              <a:gdLst/>
              <a:ahLst/>
              <a:cxnLst/>
              <a:rect l="l" t="t" r="r" b="b"/>
              <a:pathLst>
                <a:path w="2021693" h="3693642">
                  <a:moveTo>
                    <a:pt x="93735" y="2232665"/>
                  </a:moveTo>
                  <a:lnTo>
                    <a:pt x="93735" y="3406187"/>
                  </a:lnTo>
                  <a:lnTo>
                    <a:pt x="1217425" y="3603020"/>
                  </a:lnTo>
                  <a:lnTo>
                    <a:pt x="1217425" y="2294954"/>
                  </a:lnTo>
                  <a:close/>
                  <a:moveTo>
                    <a:pt x="96227" y="1906272"/>
                  </a:moveTo>
                  <a:lnTo>
                    <a:pt x="96227" y="2150444"/>
                  </a:lnTo>
                  <a:lnTo>
                    <a:pt x="1224900" y="2195292"/>
                  </a:lnTo>
                  <a:lnTo>
                    <a:pt x="1224900" y="1938662"/>
                  </a:lnTo>
                  <a:close/>
                  <a:moveTo>
                    <a:pt x="1229883" y="1574895"/>
                  </a:moveTo>
                  <a:lnTo>
                    <a:pt x="96227" y="1582370"/>
                  </a:lnTo>
                  <a:lnTo>
                    <a:pt x="96227" y="1824051"/>
                  </a:lnTo>
                  <a:lnTo>
                    <a:pt x="1229883" y="1839000"/>
                  </a:lnTo>
                  <a:close/>
                  <a:moveTo>
                    <a:pt x="1232375" y="1211129"/>
                  </a:moveTo>
                  <a:lnTo>
                    <a:pt x="98718" y="1255977"/>
                  </a:lnTo>
                  <a:lnTo>
                    <a:pt x="98718" y="1495166"/>
                  </a:lnTo>
                  <a:lnTo>
                    <a:pt x="1232375" y="1475233"/>
                  </a:lnTo>
                  <a:close/>
                  <a:moveTo>
                    <a:pt x="1237358" y="847362"/>
                  </a:moveTo>
                  <a:lnTo>
                    <a:pt x="101210" y="937058"/>
                  </a:lnTo>
                  <a:lnTo>
                    <a:pt x="101210" y="1178738"/>
                  </a:lnTo>
                  <a:lnTo>
                    <a:pt x="1229883" y="1116450"/>
                  </a:lnTo>
                  <a:close/>
                  <a:moveTo>
                    <a:pt x="1232375" y="491070"/>
                  </a:moveTo>
                  <a:lnTo>
                    <a:pt x="98718" y="608173"/>
                  </a:lnTo>
                  <a:lnTo>
                    <a:pt x="98718" y="857328"/>
                  </a:lnTo>
                  <a:lnTo>
                    <a:pt x="1234866" y="755174"/>
                  </a:lnTo>
                  <a:cubicBezTo>
                    <a:pt x="1234036" y="667139"/>
                    <a:pt x="1233205" y="579105"/>
                    <a:pt x="1232375" y="491070"/>
                  </a:cubicBezTo>
                  <a:close/>
                  <a:moveTo>
                    <a:pt x="1234866" y="122320"/>
                  </a:moveTo>
                  <a:lnTo>
                    <a:pt x="103701" y="284271"/>
                  </a:lnTo>
                  <a:lnTo>
                    <a:pt x="108684" y="525951"/>
                  </a:lnTo>
                  <a:lnTo>
                    <a:pt x="1234866" y="386424"/>
                  </a:lnTo>
                  <a:close/>
                  <a:moveTo>
                    <a:pt x="1364857" y="0"/>
                  </a:moveTo>
                  <a:lnTo>
                    <a:pt x="2021693" y="255913"/>
                  </a:lnTo>
                  <a:lnTo>
                    <a:pt x="2021693" y="3395082"/>
                  </a:lnTo>
                  <a:lnTo>
                    <a:pt x="1339265" y="3693642"/>
                  </a:lnTo>
                  <a:lnTo>
                    <a:pt x="0" y="3463325"/>
                  </a:lnTo>
                  <a:cubicBezTo>
                    <a:pt x="5685" y="2371440"/>
                    <a:pt x="11374" y="1279555"/>
                    <a:pt x="17059" y="18767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a:xfrm>
              <a:off x="3394575" y="2039107"/>
              <a:ext cx="461188" cy="32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solidFill>
                  <a:srgbClr val="FFFFFF"/>
                </a:solidFill>
              </a:endParaRPr>
            </a:p>
          </p:txBody>
        </p:sp>
        <p:sp>
          <p:nvSpPr>
            <p:cNvPr id="13" name="Rounded Rectangle 1"/>
            <p:cNvSpPr/>
            <p:nvPr/>
          </p:nvSpPr>
          <p:spPr bwMode="auto">
            <a:xfrm>
              <a:off x="3380649" y="2027650"/>
              <a:ext cx="489238" cy="357631"/>
            </a:xfrm>
            <a:custGeom>
              <a:avLst/>
              <a:gdLst/>
              <a:ahLst/>
              <a:cxnLst/>
              <a:rect l="l" t="t" r="r" b="b"/>
              <a:pathLst>
                <a:path w="1048743" h="806782">
                  <a:moveTo>
                    <a:pt x="60343" y="142358"/>
                  </a:moveTo>
                  <a:lnTo>
                    <a:pt x="60343" y="763550"/>
                  </a:lnTo>
                  <a:lnTo>
                    <a:pt x="990692" y="763550"/>
                  </a:lnTo>
                  <a:lnTo>
                    <a:pt x="990692" y="142358"/>
                  </a:lnTo>
                  <a:close/>
                  <a:moveTo>
                    <a:pt x="845191" y="45575"/>
                  </a:moveTo>
                  <a:cubicBezTo>
                    <a:pt x="840282" y="45575"/>
                    <a:pt x="836303" y="49554"/>
                    <a:pt x="836303" y="54463"/>
                  </a:cubicBezTo>
                  <a:lnTo>
                    <a:pt x="836303" y="90016"/>
                  </a:lnTo>
                  <a:cubicBezTo>
                    <a:pt x="836303" y="94925"/>
                    <a:pt x="840282" y="98904"/>
                    <a:pt x="845191" y="98904"/>
                  </a:cubicBezTo>
                  <a:lnTo>
                    <a:pt x="919277" y="98904"/>
                  </a:lnTo>
                  <a:cubicBezTo>
                    <a:pt x="924186" y="98904"/>
                    <a:pt x="928165" y="94925"/>
                    <a:pt x="928165" y="90016"/>
                  </a:cubicBezTo>
                  <a:lnTo>
                    <a:pt x="928165" y="54463"/>
                  </a:lnTo>
                  <a:cubicBezTo>
                    <a:pt x="928165" y="49554"/>
                    <a:pt x="924186" y="45575"/>
                    <a:pt x="919277" y="45575"/>
                  </a:cubicBezTo>
                  <a:close/>
                  <a:moveTo>
                    <a:pt x="723895" y="45575"/>
                  </a:moveTo>
                  <a:cubicBezTo>
                    <a:pt x="718986" y="45575"/>
                    <a:pt x="715007" y="49554"/>
                    <a:pt x="715007" y="54463"/>
                  </a:cubicBezTo>
                  <a:lnTo>
                    <a:pt x="715007" y="90016"/>
                  </a:lnTo>
                  <a:cubicBezTo>
                    <a:pt x="715007" y="94925"/>
                    <a:pt x="718986" y="98904"/>
                    <a:pt x="723895" y="98904"/>
                  </a:cubicBezTo>
                  <a:lnTo>
                    <a:pt x="797981" y="98904"/>
                  </a:lnTo>
                  <a:cubicBezTo>
                    <a:pt x="802890" y="98904"/>
                    <a:pt x="806869" y="94925"/>
                    <a:pt x="806869" y="90016"/>
                  </a:cubicBezTo>
                  <a:lnTo>
                    <a:pt x="806869" y="54463"/>
                  </a:lnTo>
                  <a:cubicBezTo>
                    <a:pt x="806869" y="49554"/>
                    <a:pt x="802890" y="45575"/>
                    <a:pt x="797981" y="45575"/>
                  </a:cubicBezTo>
                  <a:close/>
                  <a:moveTo>
                    <a:pt x="602598" y="45575"/>
                  </a:moveTo>
                  <a:cubicBezTo>
                    <a:pt x="597689" y="45575"/>
                    <a:pt x="593710" y="49554"/>
                    <a:pt x="593710" y="54463"/>
                  </a:cubicBezTo>
                  <a:lnTo>
                    <a:pt x="593710" y="90016"/>
                  </a:lnTo>
                  <a:cubicBezTo>
                    <a:pt x="593710" y="94925"/>
                    <a:pt x="597689" y="98904"/>
                    <a:pt x="602598" y="98904"/>
                  </a:cubicBezTo>
                  <a:lnTo>
                    <a:pt x="676684" y="98904"/>
                  </a:lnTo>
                  <a:cubicBezTo>
                    <a:pt x="681593" y="98904"/>
                    <a:pt x="685572" y="94925"/>
                    <a:pt x="685572" y="90016"/>
                  </a:cubicBezTo>
                  <a:lnTo>
                    <a:pt x="685572" y="54463"/>
                  </a:lnTo>
                  <a:cubicBezTo>
                    <a:pt x="685572" y="49554"/>
                    <a:pt x="681593" y="45575"/>
                    <a:pt x="676684" y="45575"/>
                  </a:cubicBezTo>
                  <a:close/>
                  <a:moveTo>
                    <a:pt x="46632" y="0"/>
                  </a:moveTo>
                  <a:lnTo>
                    <a:pt x="1002111" y="0"/>
                  </a:lnTo>
                  <a:cubicBezTo>
                    <a:pt x="1027865" y="0"/>
                    <a:pt x="1048743" y="20878"/>
                    <a:pt x="1048743" y="46632"/>
                  </a:cubicBezTo>
                  <a:lnTo>
                    <a:pt x="1048743" y="760150"/>
                  </a:lnTo>
                  <a:cubicBezTo>
                    <a:pt x="1048743" y="785904"/>
                    <a:pt x="1027865" y="806782"/>
                    <a:pt x="1002111" y="806782"/>
                  </a:cubicBezTo>
                  <a:lnTo>
                    <a:pt x="46632" y="806782"/>
                  </a:lnTo>
                  <a:cubicBezTo>
                    <a:pt x="20878" y="806782"/>
                    <a:pt x="0" y="785904"/>
                    <a:pt x="0" y="760150"/>
                  </a:cubicBezTo>
                  <a:lnTo>
                    <a:pt x="0" y="46632"/>
                  </a:lnTo>
                  <a:cubicBezTo>
                    <a:pt x="0" y="20878"/>
                    <a:pt x="20878" y="0"/>
                    <a:pt x="46632"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13"/>
            <p:cNvSpPr/>
            <p:nvPr/>
          </p:nvSpPr>
          <p:spPr bwMode="auto">
            <a:xfrm flipH="1" flipV="1">
              <a:off x="3510968" y="2109286"/>
              <a:ext cx="228600" cy="228600"/>
            </a:xfrm>
            <a:custGeom>
              <a:avLst/>
              <a:gdLst/>
              <a:ahLst/>
              <a:cxnLst/>
              <a:rect l="l" t="t" r="r" b="b"/>
              <a:pathLst>
                <a:path w="4301747" h="4270663">
                  <a:moveTo>
                    <a:pt x="639250" y="2400189"/>
                  </a:moveTo>
                  <a:lnTo>
                    <a:pt x="3920" y="2311124"/>
                  </a:lnTo>
                  <a:cubicBezTo>
                    <a:pt x="-106916" y="318049"/>
                    <a:pt x="2157312" y="-748752"/>
                    <a:pt x="3661520" y="607015"/>
                  </a:cubicBezTo>
                  <a:lnTo>
                    <a:pt x="4094970" y="179504"/>
                  </a:lnTo>
                  <a:lnTo>
                    <a:pt x="4296850" y="1675795"/>
                  </a:lnTo>
                  <a:lnTo>
                    <a:pt x="2830248" y="1456101"/>
                  </a:lnTo>
                  <a:lnTo>
                    <a:pt x="3234009" y="1064215"/>
                  </a:lnTo>
                  <a:cubicBezTo>
                    <a:pt x="2826289" y="517951"/>
                    <a:pt x="631335" y="120127"/>
                    <a:pt x="639250" y="2400189"/>
                  </a:cubicBezTo>
                  <a:close/>
                  <a:moveTo>
                    <a:pt x="2177409" y="4270606"/>
                  </a:moveTo>
                  <a:cubicBezTo>
                    <a:pt x="1654578" y="4274424"/>
                    <a:pt x="1110292" y="4087325"/>
                    <a:pt x="640227" y="3663648"/>
                  </a:cubicBezTo>
                  <a:lnTo>
                    <a:pt x="206777" y="4091159"/>
                  </a:lnTo>
                  <a:lnTo>
                    <a:pt x="4897" y="2594868"/>
                  </a:lnTo>
                  <a:lnTo>
                    <a:pt x="1471499" y="2814562"/>
                  </a:lnTo>
                  <a:lnTo>
                    <a:pt x="1067738" y="3206448"/>
                  </a:lnTo>
                  <a:cubicBezTo>
                    <a:pt x="1475458" y="3752712"/>
                    <a:pt x="3670412" y="4150536"/>
                    <a:pt x="3662497" y="1870474"/>
                  </a:cubicBezTo>
                  <a:lnTo>
                    <a:pt x="4297827" y="1959539"/>
                  </a:lnTo>
                  <a:cubicBezTo>
                    <a:pt x="4374027" y="3329778"/>
                    <a:pt x="3327638" y="4262208"/>
                    <a:pt x="2177409" y="4270606"/>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6" name="Oval 2"/>
          <p:cNvSpPr/>
          <p:nvPr/>
        </p:nvSpPr>
        <p:spPr bwMode="auto">
          <a:xfrm>
            <a:off x="7102487" y="1537598"/>
            <a:ext cx="2212623" cy="1225174"/>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1912" tIns="55956" rIns="55956" bIns="111912" numCol="1" spcCol="0" rtlCol="0" fromWordArt="0" anchor="b" anchorCtr="0" forceAA="0" compatLnSpc="1">
            <a:prstTxWarp prst="textNoShape">
              <a:avLst/>
            </a:prstTxWarp>
            <a:noAutofit/>
          </a:bodyPr>
          <a:lstStyle/>
          <a:p>
            <a:pPr algn="ctr" defTabSz="1118748" fontAlgn="base">
              <a:spcBef>
                <a:spcPct val="0"/>
              </a:spcBef>
              <a:spcAft>
                <a:spcPct val="0"/>
              </a:spcAft>
            </a:pPr>
            <a:endParaRPr lang="en-US" sz="1224" spc="-61" dirty="0">
              <a:gradFill>
                <a:gsLst>
                  <a:gs pos="0">
                    <a:srgbClr val="FFFFFF"/>
                  </a:gs>
                  <a:gs pos="100000">
                    <a:srgbClr val="FFFFFF"/>
                  </a:gs>
                </a:gsLst>
                <a:lin ang="5400000" scaled="0"/>
              </a:gradFill>
              <a:ea typeface="Segoe UI" pitchFamily="34" charset="0"/>
              <a:cs typeface="Segoe UI" pitchFamily="34" charset="0"/>
            </a:endParaRPr>
          </a:p>
        </p:txBody>
      </p:sp>
      <p:grpSp>
        <p:nvGrpSpPr>
          <p:cNvPr id="17" name="Group 16"/>
          <p:cNvGrpSpPr/>
          <p:nvPr/>
        </p:nvGrpSpPr>
        <p:grpSpPr>
          <a:xfrm>
            <a:off x="8205587" y="1777245"/>
            <a:ext cx="699712" cy="495498"/>
            <a:chOff x="3380649" y="2027650"/>
            <a:chExt cx="489238" cy="357631"/>
          </a:xfrm>
        </p:grpSpPr>
        <p:sp>
          <p:nvSpPr>
            <p:cNvPr id="18" name="Rectangle 17"/>
            <p:cNvSpPr/>
            <p:nvPr/>
          </p:nvSpPr>
          <p:spPr>
            <a:xfrm>
              <a:off x="3394575" y="2039107"/>
              <a:ext cx="461188" cy="327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a:lnSpc>
                  <a:spcPct val="90000"/>
                </a:lnSpc>
                <a:spcBef>
                  <a:spcPts val="612"/>
                </a:spcBef>
              </a:pPr>
              <a:endParaRPr lang="en-US" sz="2040" dirty="0" err="1">
                <a:solidFill>
                  <a:srgbClr val="FFFFFF"/>
                </a:solidFill>
              </a:endParaRPr>
            </a:p>
          </p:txBody>
        </p:sp>
        <p:sp>
          <p:nvSpPr>
            <p:cNvPr id="19" name="Rounded Rectangle 1"/>
            <p:cNvSpPr/>
            <p:nvPr/>
          </p:nvSpPr>
          <p:spPr bwMode="auto">
            <a:xfrm>
              <a:off x="3380649" y="2027650"/>
              <a:ext cx="489238" cy="357631"/>
            </a:xfrm>
            <a:custGeom>
              <a:avLst/>
              <a:gdLst/>
              <a:ahLst/>
              <a:cxnLst/>
              <a:rect l="l" t="t" r="r" b="b"/>
              <a:pathLst>
                <a:path w="1048743" h="806782">
                  <a:moveTo>
                    <a:pt x="60343" y="142358"/>
                  </a:moveTo>
                  <a:lnTo>
                    <a:pt x="60343" y="763550"/>
                  </a:lnTo>
                  <a:lnTo>
                    <a:pt x="990692" y="763550"/>
                  </a:lnTo>
                  <a:lnTo>
                    <a:pt x="990692" y="142358"/>
                  </a:lnTo>
                  <a:close/>
                  <a:moveTo>
                    <a:pt x="845191" y="45575"/>
                  </a:moveTo>
                  <a:cubicBezTo>
                    <a:pt x="840282" y="45575"/>
                    <a:pt x="836303" y="49554"/>
                    <a:pt x="836303" y="54463"/>
                  </a:cubicBezTo>
                  <a:lnTo>
                    <a:pt x="836303" y="90016"/>
                  </a:lnTo>
                  <a:cubicBezTo>
                    <a:pt x="836303" y="94925"/>
                    <a:pt x="840282" y="98904"/>
                    <a:pt x="845191" y="98904"/>
                  </a:cubicBezTo>
                  <a:lnTo>
                    <a:pt x="919277" y="98904"/>
                  </a:lnTo>
                  <a:cubicBezTo>
                    <a:pt x="924186" y="98904"/>
                    <a:pt x="928165" y="94925"/>
                    <a:pt x="928165" y="90016"/>
                  </a:cubicBezTo>
                  <a:lnTo>
                    <a:pt x="928165" y="54463"/>
                  </a:lnTo>
                  <a:cubicBezTo>
                    <a:pt x="928165" y="49554"/>
                    <a:pt x="924186" y="45575"/>
                    <a:pt x="919277" y="45575"/>
                  </a:cubicBezTo>
                  <a:close/>
                  <a:moveTo>
                    <a:pt x="723895" y="45575"/>
                  </a:moveTo>
                  <a:cubicBezTo>
                    <a:pt x="718986" y="45575"/>
                    <a:pt x="715007" y="49554"/>
                    <a:pt x="715007" y="54463"/>
                  </a:cubicBezTo>
                  <a:lnTo>
                    <a:pt x="715007" y="90016"/>
                  </a:lnTo>
                  <a:cubicBezTo>
                    <a:pt x="715007" y="94925"/>
                    <a:pt x="718986" y="98904"/>
                    <a:pt x="723895" y="98904"/>
                  </a:cubicBezTo>
                  <a:lnTo>
                    <a:pt x="797981" y="98904"/>
                  </a:lnTo>
                  <a:cubicBezTo>
                    <a:pt x="802890" y="98904"/>
                    <a:pt x="806869" y="94925"/>
                    <a:pt x="806869" y="90016"/>
                  </a:cubicBezTo>
                  <a:lnTo>
                    <a:pt x="806869" y="54463"/>
                  </a:lnTo>
                  <a:cubicBezTo>
                    <a:pt x="806869" y="49554"/>
                    <a:pt x="802890" y="45575"/>
                    <a:pt x="797981" y="45575"/>
                  </a:cubicBezTo>
                  <a:close/>
                  <a:moveTo>
                    <a:pt x="602598" y="45575"/>
                  </a:moveTo>
                  <a:cubicBezTo>
                    <a:pt x="597689" y="45575"/>
                    <a:pt x="593710" y="49554"/>
                    <a:pt x="593710" y="54463"/>
                  </a:cubicBezTo>
                  <a:lnTo>
                    <a:pt x="593710" y="90016"/>
                  </a:lnTo>
                  <a:cubicBezTo>
                    <a:pt x="593710" y="94925"/>
                    <a:pt x="597689" y="98904"/>
                    <a:pt x="602598" y="98904"/>
                  </a:cubicBezTo>
                  <a:lnTo>
                    <a:pt x="676684" y="98904"/>
                  </a:lnTo>
                  <a:cubicBezTo>
                    <a:pt x="681593" y="98904"/>
                    <a:pt x="685572" y="94925"/>
                    <a:pt x="685572" y="90016"/>
                  </a:cubicBezTo>
                  <a:lnTo>
                    <a:pt x="685572" y="54463"/>
                  </a:lnTo>
                  <a:cubicBezTo>
                    <a:pt x="685572" y="49554"/>
                    <a:pt x="681593" y="45575"/>
                    <a:pt x="676684" y="45575"/>
                  </a:cubicBezTo>
                  <a:close/>
                  <a:moveTo>
                    <a:pt x="46632" y="0"/>
                  </a:moveTo>
                  <a:lnTo>
                    <a:pt x="1002111" y="0"/>
                  </a:lnTo>
                  <a:cubicBezTo>
                    <a:pt x="1027865" y="0"/>
                    <a:pt x="1048743" y="20878"/>
                    <a:pt x="1048743" y="46632"/>
                  </a:cubicBezTo>
                  <a:lnTo>
                    <a:pt x="1048743" y="760150"/>
                  </a:lnTo>
                  <a:cubicBezTo>
                    <a:pt x="1048743" y="785904"/>
                    <a:pt x="1027865" y="806782"/>
                    <a:pt x="1002111" y="806782"/>
                  </a:cubicBezTo>
                  <a:lnTo>
                    <a:pt x="46632" y="806782"/>
                  </a:lnTo>
                  <a:cubicBezTo>
                    <a:pt x="20878" y="806782"/>
                    <a:pt x="0" y="785904"/>
                    <a:pt x="0" y="760150"/>
                  </a:cubicBezTo>
                  <a:lnTo>
                    <a:pt x="0" y="46632"/>
                  </a:lnTo>
                  <a:cubicBezTo>
                    <a:pt x="0" y="20878"/>
                    <a:pt x="20878" y="0"/>
                    <a:pt x="46632" y="0"/>
                  </a:cubicBezTo>
                  <a:close/>
                </a:path>
              </a:pathLst>
            </a:cu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Freeform 19"/>
            <p:cNvSpPr/>
            <p:nvPr/>
          </p:nvSpPr>
          <p:spPr bwMode="auto">
            <a:xfrm flipH="1" flipV="1">
              <a:off x="3510968" y="2109286"/>
              <a:ext cx="228600" cy="228600"/>
            </a:xfrm>
            <a:custGeom>
              <a:avLst/>
              <a:gdLst/>
              <a:ahLst/>
              <a:cxnLst/>
              <a:rect l="l" t="t" r="r" b="b"/>
              <a:pathLst>
                <a:path w="4301747" h="4270663">
                  <a:moveTo>
                    <a:pt x="639250" y="2400189"/>
                  </a:moveTo>
                  <a:lnTo>
                    <a:pt x="3920" y="2311124"/>
                  </a:lnTo>
                  <a:cubicBezTo>
                    <a:pt x="-106916" y="318049"/>
                    <a:pt x="2157312" y="-748752"/>
                    <a:pt x="3661520" y="607015"/>
                  </a:cubicBezTo>
                  <a:lnTo>
                    <a:pt x="4094970" y="179504"/>
                  </a:lnTo>
                  <a:lnTo>
                    <a:pt x="4296850" y="1675795"/>
                  </a:lnTo>
                  <a:lnTo>
                    <a:pt x="2830248" y="1456101"/>
                  </a:lnTo>
                  <a:lnTo>
                    <a:pt x="3234009" y="1064215"/>
                  </a:lnTo>
                  <a:cubicBezTo>
                    <a:pt x="2826289" y="517951"/>
                    <a:pt x="631335" y="120127"/>
                    <a:pt x="639250" y="2400189"/>
                  </a:cubicBezTo>
                  <a:close/>
                  <a:moveTo>
                    <a:pt x="2177409" y="4270606"/>
                  </a:moveTo>
                  <a:cubicBezTo>
                    <a:pt x="1654578" y="4274424"/>
                    <a:pt x="1110292" y="4087325"/>
                    <a:pt x="640227" y="3663648"/>
                  </a:cubicBezTo>
                  <a:lnTo>
                    <a:pt x="206777" y="4091159"/>
                  </a:lnTo>
                  <a:lnTo>
                    <a:pt x="4897" y="2594868"/>
                  </a:lnTo>
                  <a:lnTo>
                    <a:pt x="1471499" y="2814562"/>
                  </a:lnTo>
                  <a:lnTo>
                    <a:pt x="1067738" y="3206448"/>
                  </a:lnTo>
                  <a:cubicBezTo>
                    <a:pt x="1475458" y="3752712"/>
                    <a:pt x="3670412" y="4150536"/>
                    <a:pt x="3662497" y="1870474"/>
                  </a:cubicBezTo>
                  <a:lnTo>
                    <a:pt x="4297827" y="1959539"/>
                  </a:lnTo>
                  <a:cubicBezTo>
                    <a:pt x="4374027" y="3329778"/>
                    <a:pt x="3327638" y="4262208"/>
                    <a:pt x="2177409" y="4270606"/>
                  </a:cubicBezTo>
                  <a:close/>
                </a:path>
              </a:pathLst>
            </a:cu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1" name="TextBox 20"/>
          <p:cNvSpPr txBox="1"/>
          <p:nvPr/>
        </p:nvSpPr>
        <p:spPr>
          <a:xfrm>
            <a:off x="7363731" y="2338662"/>
            <a:ext cx="1723546" cy="382308"/>
          </a:xfrm>
          <a:prstGeom prst="rect">
            <a:avLst/>
          </a:prstGeom>
          <a:noFill/>
        </p:spPr>
        <p:txBody>
          <a:bodyPr wrap="square" rtlCol="0">
            <a:spAutoFit/>
          </a:bodyPr>
          <a:lstStyle/>
          <a:p>
            <a:r>
              <a:rPr lang="en-US" sz="1836" dirty="0">
                <a:solidFill>
                  <a:srgbClr val="FFFFFF"/>
                </a:solidFill>
              </a:rPr>
              <a:t>3</a:t>
            </a:r>
            <a:r>
              <a:rPr lang="en-US" sz="1836" baseline="30000" dirty="0">
                <a:solidFill>
                  <a:srgbClr val="FFFFFF"/>
                </a:solidFill>
              </a:rPr>
              <a:t>rd</a:t>
            </a:r>
            <a:r>
              <a:rPr lang="en-US" sz="1836" dirty="0">
                <a:solidFill>
                  <a:srgbClr val="FFFFFF"/>
                </a:solidFill>
              </a:rPr>
              <a:t> Party MDM</a:t>
            </a:r>
          </a:p>
        </p:txBody>
      </p:sp>
      <p:sp>
        <p:nvSpPr>
          <p:cNvPr id="22" name="TextBox 21"/>
          <p:cNvSpPr txBox="1"/>
          <p:nvPr/>
        </p:nvSpPr>
        <p:spPr>
          <a:xfrm rot="16200000">
            <a:off x="5580601" y="2004682"/>
            <a:ext cx="1884817" cy="338554"/>
          </a:xfrm>
          <a:prstGeom prst="rect">
            <a:avLst/>
          </a:prstGeom>
          <a:noFill/>
        </p:spPr>
        <p:txBody>
          <a:bodyPr wrap="square" rtlCol="0">
            <a:spAutoFit/>
          </a:bodyPr>
          <a:lstStyle/>
          <a:p>
            <a:r>
              <a:rPr lang="en-US" sz="1600" dirty="0">
                <a:solidFill>
                  <a:srgbClr val="FFFFFF"/>
                </a:solidFill>
              </a:rPr>
              <a:t>SC Config Man</a:t>
            </a:r>
          </a:p>
        </p:txBody>
      </p:sp>
      <p:sp>
        <p:nvSpPr>
          <p:cNvPr id="24" name="Up-Down Arrow 23"/>
          <p:cNvSpPr/>
          <p:nvPr/>
        </p:nvSpPr>
        <p:spPr>
          <a:xfrm>
            <a:off x="5250281" y="3092757"/>
            <a:ext cx="1084387" cy="136957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36" dirty="0">
                <a:solidFill>
                  <a:srgbClr val="FFFFFF"/>
                </a:solidFill>
              </a:rPr>
              <a:t>OMA DM</a:t>
            </a:r>
          </a:p>
        </p:txBody>
      </p:sp>
      <p:sp>
        <p:nvSpPr>
          <p:cNvPr id="68" name="Rectangle 67"/>
          <p:cNvSpPr/>
          <p:nvPr/>
        </p:nvSpPr>
        <p:spPr bwMode="auto">
          <a:xfrm>
            <a:off x="1978704" y="4504357"/>
            <a:ext cx="1404384" cy="1049179"/>
          </a:xfrm>
          <a:prstGeom prst="rect">
            <a:avLst/>
          </a:prstGeom>
          <a:solidFill>
            <a:schemeClr val="accent1"/>
          </a:solidFill>
          <a:ln>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defTabSz="713271" fontAlgn="base">
              <a:lnSpc>
                <a:spcPct val="90000"/>
              </a:lnSpc>
              <a:spcBef>
                <a:spcPct val="0"/>
              </a:spcBef>
              <a:spcAft>
                <a:spcPct val="0"/>
              </a:spcAft>
            </a:pPr>
            <a:r>
              <a:rPr lang="en-US" sz="1632" dirty="0" smtClean="0">
                <a:solidFill>
                  <a:srgbClr val="FFFFFF"/>
                </a:solidFill>
                <a:ea typeface="Segoe UI" pitchFamily="34" charset="0"/>
                <a:cs typeface="Segoe UI" pitchFamily="34" charset="0"/>
              </a:rPr>
              <a:t>Industry Devices</a:t>
            </a:r>
            <a:endParaRPr lang="en-US" sz="1632" dirty="0">
              <a:solidFill>
                <a:srgbClr val="FFFFFF"/>
              </a:solidFill>
              <a:ea typeface="Segoe UI" pitchFamily="34" charset="0"/>
              <a:cs typeface="Segoe UI" pitchFamily="34" charset="0"/>
            </a:endParaRPr>
          </a:p>
        </p:txBody>
      </p:sp>
      <p:grpSp>
        <p:nvGrpSpPr>
          <p:cNvPr id="69" name="Group 68"/>
          <p:cNvGrpSpPr/>
          <p:nvPr/>
        </p:nvGrpSpPr>
        <p:grpSpPr>
          <a:xfrm>
            <a:off x="3383085" y="4504357"/>
            <a:ext cx="1242645" cy="1047965"/>
            <a:chOff x="2307717" y="1820862"/>
            <a:chExt cx="1624520" cy="1370013"/>
          </a:xfrm>
        </p:grpSpPr>
        <p:sp>
          <p:nvSpPr>
            <p:cNvPr id="70" name="Rectangle 69"/>
            <p:cNvSpPr/>
            <p:nvPr/>
          </p:nvSpPr>
          <p:spPr bwMode="auto">
            <a:xfrm>
              <a:off x="2307717" y="1820862"/>
              <a:ext cx="1624520" cy="1370013"/>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defTabSz="713271" fontAlgn="base">
                <a:lnSpc>
                  <a:spcPct val="90000"/>
                </a:lnSpc>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sp>
          <p:nvSpPr>
            <p:cNvPr id="71" name="Freeform 70"/>
            <p:cNvSpPr>
              <a:spLocks noChangeAspect="1"/>
            </p:cNvSpPr>
            <p:nvPr/>
          </p:nvSpPr>
          <p:spPr bwMode="auto">
            <a:xfrm>
              <a:off x="3494198" y="2436365"/>
              <a:ext cx="285639" cy="603698"/>
            </a:xfrm>
            <a:custGeom>
              <a:avLst/>
              <a:gdLst/>
              <a:ahLst/>
              <a:cxnLst/>
              <a:rect l="l" t="t" r="r" b="b"/>
              <a:pathLst>
                <a:path w="3071644" h="6669704">
                  <a:moveTo>
                    <a:pt x="860406" y="4841277"/>
                  </a:moveTo>
                  <a:cubicBezTo>
                    <a:pt x="876771" y="5049420"/>
                    <a:pt x="904898" y="5401782"/>
                    <a:pt x="927912" y="5547022"/>
                  </a:cubicBezTo>
                  <a:lnTo>
                    <a:pt x="298878" y="5013110"/>
                  </a:lnTo>
                  <a:close/>
                  <a:moveTo>
                    <a:pt x="2888783" y="2603830"/>
                  </a:moveTo>
                  <a:lnTo>
                    <a:pt x="2869766" y="2761484"/>
                  </a:lnTo>
                  <a:lnTo>
                    <a:pt x="1477181" y="2960684"/>
                  </a:lnTo>
                  <a:cubicBezTo>
                    <a:pt x="1478211" y="2909198"/>
                    <a:pt x="1480809" y="2821309"/>
                    <a:pt x="1481839" y="2769823"/>
                  </a:cubicBezTo>
                  <a:close/>
                  <a:moveTo>
                    <a:pt x="1060895" y="2540585"/>
                  </a:moveTo>
                  <a:lnTo>
                    <a:pt x="1462560" y="2769786"/>
                  </a:lnTo>
                  <a:cubicBezTo>
                    <a:pt x="1463590" y="2821272"/>
                    <a:pt x="1458813" y="2901787"/>
                    <a:pt x="1459843" y="2953273"/>
                  </a:cubicBezTo>
                  <a:lnTo>
                    <a:pt x="1060035" y="2733754"/>
                  </a:lnTo>
                  <a:cubicBezTo>
                    <a:pt x="1060322" y="2669364"/>
                    <a:pt x="1060608" y="2604975"/>
                    <a:pt x="1060895" y="2540585"/>
                  </a:cubicBezTo>
                  <a:close/>
                  <a:moveTo>
                    <a:pt x="2453306" y="2418107"/>
                  </a:moveTo>
                  <a:lnTo>
                    <a:pt x="2874878" y="2588611"/>
                  </a:lnTo>
                  <a:lnTo>
                    <a:pt x="1471343" y="2758029"/>
                  </a:lnTo>
                  <a:lnTo>
                    <a:pt x="1077043" y="2535568"/>
                  </a:lnTo>
                  <a:close/>
                  <a:moveTo>
                    <a:pt x="915637" y="549838"/>
                  </a:moveTo>
                  <a:lnTo>
                    <a:pt x="1072299" y="1688042"/>
                  </a:lnTo>
                  <a:lnTo>
                    <a:pt x="2223293" y="1710422"/>
                  </a:lnTo>
                  <a:lnTo>
                    <a:pt x="2066629" y="648952"/>
                  </a:lnTo>
                  <a:close/>
                  <a:moveTo>
                    <a:pt x="544162" y="135800"/>
                  </a:moveTo>
                  <a:cubicBezTo>
                    <a:pt x="886245" y="2248264"/>
                    <a:pt x="1137978" y="4212682"/>
                    <a:pt x="1096884" y="6277248"/>
                  </a:cubicBezTo>
                  <a:lnTo>
                    <a:pt x="258412" y="5469800"/>
                  </a:lnTo>
                  <a:lnTo>
                    <a:pt x="239362" y="5022125"/>
                  </a:lnTo>
                  <a:lnTo>
                    <a:pt x="953737" y="5612675"/>
                  </a:lnTo>
                  <a:lnTo>
                    <a:pt x="391490" y="255815"/>
                  </a:lnTo>
                  <a:close/>
                  <a:moveTo>
                    <a:pt x="504792" y="0"/>
                  </a:moveTo>
                  <a:lnTo>
                    <a:pt x="2087212" y="192950"/>
                  </a:lnTo>
                  <a:cubicBezTo>
                    <a:pt x="2235439" y="221344"/>
                    <a:pt x="2238523" y="258446"/>
                    <a:pt x="2264831" y="371022"/>
                  </a:cubicBezTo>
                  <a:cubicBezTo>
                    <a:pt x="2373931" y="1119500"/>
                    <a:pt x="2475964" y="1783285"/>
                    <a:pt x="2556820" y="2435034"/>
                  </a:cubicBezTo>
                  <a:lnTo>
                    <a:pt x="2466852" y="2395673"/>
                  </a:lnTo>
                  <a:lnTo>
                    <a:pt x="1029938" y="2519770"/>
                  </a:lnTo>
                  <a:lnTo>
                    <a:pt x="1036469" y="2725510"/>
                  </a:lnTo>
                  <a:lnTo>
                    <a:pt x="1464278" y="2970439"/>
                  </a:lnTo>
                  <a:lnTo>
                    <a:pt x="2601940" y="2812795"/>
                  </a:lnTo>
                  <a:cubicBezTo>
                    <a:pt x="2699015" y="3663122"/>
                    <a:pt x="2756062" y="4516807"/>
                    <a:pt x="2744437" y="5536475"/>
                  </a:cubicBezTo>
                  <a:lnTo>
                    <a:pt x="3034646" y="5733861"/>
                  </a:lnTo>
                  <a:cubicBezTo>
                    <a:pt x="3111682" y="5796350"/>
                    <a:pt x="3054469" y="5889234"/>
                    <a:pt x="2989659" y="5936525"/>
                  </a:cubicBezTo>
                  <a:cubicBezTo>
                    <a:pt x="2537516" y="6397551"/>
                    <a:pt x="2006852" y="6506495"/>
                    <a:pt x="1420462" y="6650900"/>
                  </a:cubicBezTo>
                  <a:cubicBezTo>
                    <a:pt x="1257253" y="6680012"/>
                    <a:pt x="1094044" y="6681261"/>
                    <a:pt x="938434" y="6611587"/>
                  </a:cubicBezTo>
                  <a:cubicBezTo>
                    <a:pt x="610230" y="6325564"/>
                    <a:pt x="332686" y="6009146"/>
                    <a:pt x="29812" y="5707925"/>
                  </a:cubicBezTo>
                  <a:cubicBezTo>
                    <a:pt x="-18315" y="5643853"/>
                    <a:pt x="-584" y="5602578"/>
                    <a:pt x="29812" y="5584100"/>
                  </a:cubicBezTo>
                  <a:cubicBezTo>
                    <a:pt x="121209" y="5539078"/>
                    <a:pt x="182212" y="5529518"/>
                    <a:pt x="258412" y="5507293"/>
                  </a:cubicBezTo>
                  <a:lnTo>
                    <a:pt x="1106137" y="6336575"/>
                  </a:lnTo>
                  <a:cubicBezTo>
                    <a:pt x="1260894" y="4582981"/>
                    <a:pt x="772285" y="1192312"/>
                    <a:pt x="568362" y="151255"/>
                  </a:cubicBezTo>
                  <a:cubicBezTo>
                    <a:pt x="563521" y="121327"/>
                    <a:pt x="566348" y="126886"/>
                    <a:pt x="504792" y="0"/>
                  </a:cubicBezTo>
                  <a:close/>
                </a:path>
              </a:pathLst>
            </a:cu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69908" tIns="34953" rIns="34953" bIns="69908" numCol="1" spcCol="0" rtlCol="0" fromWordArt="0" anchor="b" anchorCtr="0" forceAA="0" compatLnSpc="1">
              <a:prstTxWarp prst="textNoShape">
                <a:avLst/>
              </a:prstTxWarp>
              <a:noAutofit/>
            </a:bodyPr>
            <a:lstStyle/>
            <a:p>
              <a:pPr marL="356508" lvl="1" algn="ctr" defTabSz="713016">
                <a:defRPr/>
              </a:pPr>
              <a:endParaRPr lang="en-US" sz="765" kern="0" dirty="0">
                <a:solidFill>
                  <a:srgbClr val="FFFFFF"/>
                </a:solidFill>
              </a:endParaRPr>
            </a:p>
          </p:txBody>
        </p:sp>
        <p:sp>
          <p:nvSpPr>
            <p:cNvPr id="72" name="Rounded Rectangle 89"/>
            <p:cNvSpPr>
              <a:spLocks noChangeAspect="1"/>
            </p:cNvSpPr>
            <p:nvPr/>
          </p:nvSpPr>
          <p:spPr bwMode="auto">
            <a:xfrm rot="16200000">
              <a:off x="2509475" y="2531699"/>
              <a:ext cx="420523" cy="596201"/>
            </a:xfrm>
            <a:custGeom>
              <a:avLst/>
              <a:gdLst/>
              <a:ahLst/>
              <a:cxnLst/>
              <a:rect l="l" t="t" r="r" b="b"/>
              <a:pathLst>
                <a:path w="2183176" h="3096025">
                  <a:moveTo>
                    <a:pt x="467239" y="1270400"/>
                  </a:moveTo>
                  <a:lnTo>
                    <a:pt x="467239" y="3096025"/>
                  </a:lnTo>
                  <a:lnTo>
                    <a:pt x="37847" y="3096025"/>
                  </a:lnTo>
                  <a:lnTo>
                    <a:pt x="37847" y="1270400"/>
                  </a:lnTo>
                  <a:close/>
                  <a:moveTo>
                    <a:pt x="756443" y="1270400"/>
                  </a:moveTo>
                  <a:lnTo>
                    <a:pt x="754715" y="2850494"/>
                  </a:lnTo>
                  <a:lnTo>
                    <a:pt x="521043" y="3096025"/>
                  </a:lnTo>
                  <a:lnTo>
                    <a:pt x="521043" y="1270400"/>
                  </a:lnTo>
                  <a:close/>
                  <a:moveTo>
                    <a:pt x="1227004" y="1270399"/>
                  </a:moveTo>
                  <a:lnTo>
                    <a:pt x="1227004" y="2846970"/>
                  </a:lnTo>
                  <a:lnTo>
                    <a:pt x="797612" y="2846970"/>
                  </a:lnTo>
                  <a:lnTo>
                    <a:pt x="797612" y="1270399"/>
                  </a:lnTo>
                  <a:close/>
                  <a:moveTo>
                    <a:pt x="1346183" y="230719"/>
                  </a:moveTo>
                  <a:lnTo>
                    <a:pt x="908049" y="230719"/>
                  </a:lnTo>
                  <a:lnTo>
                    <a:pt x="908049" y="991315"/>
                  </a:lnTo>
                  <a:lnTo>
                    <a:pt x="1346183" y="991315"/>
                  </a:lnTo>
                  <a:close/>
                  <a:moveTo>
                    <a:pt x="1512886" y="75485"/>
                  </a:moveTo>
                  <a:lnTo>
                    <a:pt x="1512886" y="1146548"/>
                  </a:lnTo>
                  <a:cubicBezTo>
                    <a:pt x="1512886" y="1188237"/>
                    <a:pt x="1479090" y="1222033"/>
                    <a:pt x="1437401" y="1222033"/>
                  </a:cubicBezTo>
                  <a:lnTo>
                    <a:pt x="75485" y="1222033"/>
                  </a:lnTo>
                  <a:cubicBezTo>
                    <a:pt x="33796" y="1222033"/>
                    <a:pt x="0" y="1188237"/>
                    <a:pt x="0" y="1146548"/>
                  </a:cubicBezTo>
                  <a:lnTo>
                    <a:pt x="0" y="75485"/>
                  </a:lnTo>
                  <a:cubicBezTo>
                    <a:pt x="0" y="33796"/>
                    <a:pt x="33796" y="0"/>
                    <a:pt x="75485" y="0"/>
                  </a:cubicBezTo>
                  <a:lnTo>
                    <a:pt x="1437401" y="0"/>
                  </a:lnTo>
                  <a:cubicBezTo>
                    <a:pt x="1479090" y="0"/>
                    <a:pt x="1512886" y="33796"/>
                    <a:pt x="1512886" y="75485"/>
                  </a:cubicBezTo>
                  <a:close/>
                  <a:moveTo>
                    <a:pt x="2030139" y="955484"/>
                  </a:moveTo>
                  <a:cubicBezTo>
                    <a:pt x="2030139" y="946936"/>
                    <a:pt x="2024904" y="940007"/>
                    <a:pt x="2018445" y="940007"/>
                  </a:cubicBezTo>
                  <a:lnTo>
                    <a:pt x="1963031" y="940007"/>
                  </a:lnTo>
                  <a:cubicBezTo>
                    <a:pt x="1956572" y="940007"/>
                    <a:pt x="1951337" y="946936"/>
                    <a:pt x="1951337" y="955484"/>
                  </a:cubicBezTo>
                  <a:cubicBezTo>
                    <a:pt x="1951337" y="964031"/>
                    <a:pt x="1956572" y="970961"/>
                    <a:pt x="1963031" y="970961"/>
                  </a:cubicBezTo>
                  <a:lnTo>
                    <a:pt x="2018445" y="970961"/>
                  </a:lnTo>
                  <a:cubicBezTo>
                    <a:pt x="2024903" y="970961"/>
                    <a:pt x="2030139" y="964032"/>
                    <a:pt x="2030139" y="955484"/>
                  </a:cubicBezTo>
                  <a:close/>
                  <a:moveTo>
                    <a:pt x="2065118" y="955484"/>
                  </a:moveTo>
                  <a:cubicBezTo>
                    <a:pt x="2065118" y="946936"/>
                    <a:pt x="2059882" y="940007"/>
                    <a:pt x="2053424" y="940007"/>
                  </a:cubicBezTo>
                  <a:lnTo>
                    <a:pt x="2051148" y="940007"/>
                  </a:lnTo>
                  <a:cubicBezTo>
                    <a:pt x="2044690" y="940007"/>
                    <a:pt x="2039454" y="946936"/>
                    <a:pt x="2039454" y="955484"/>
                  </a:cubicBezTo>
                  <a:cubicBezTo>
                    <a:pt x="2039454" y="964031"/>
                    <a:pt x="2044690" y="970961"/>
                    <a:pt x="2051148" y="970961"/>
                  </a:cubicBezTo>
                  <a:lnTo>
                    <a:pt x="2053424" y="970961"/>
                  </a:lnTo>
                  <a:cubicBezTo>
                    <a:pt x="2059882" y="970961"/>
                    <a:pt x="2065118" y="964032"/>
                    <a:pt x="2065118" y="955484"/>
                  </a:cubicBezTo>
                  <a:close/>
                  <a:moveTo>
                    <a:pt x="2099906" y="955484"/>
                  </a:moveTo>
                  <a:cubicBezTo>
                    <a:pt x="2099906" y="946936"/>
                    <a:pt x="2094670" y="940007"/>
                    <a:pt x="2088211" y="940007"/>
                  </a:cubicBezTo>
                  <a:lnTo>
                    <a:pt x="2086127" y="940007"/>
                  </a:lnTo>
                  <a:cubicBezTo>
                    <a:pt x="2079669" y="940007"/>
                    <a:pt x="2074433" y="946936"/>
                    <a:pt x="2074433" y="955484"/>
                  </a:cubicBezTo>
                  <a:cubicBezTo>
                    <a:pt x="2074433" y="964031"/>
                    <a:pt x="2079669" y="970961"/>
                    <a:pt x="2086127" y="970961"/>
                  </a:cubicBezTo>
                  <a:lnTo>
                    <a:pt x="2088211" y="970961"/>
                  </a:lnTo>
                  <a:cubicBezTo>
                    <a:pt x="2094670" y="970961"/>
                    <a:pt x="2099905" y="964032"/>
                    <a:pt x="2099905" y="955484"/>
                  </a:cubicBezTo>
                  <a:close/>
                  <a:moveTo>
                    <a:pt x="2133036" y="272496"/>
                  </a:moveTo>
                  <a:lnTo>
                    <a:pt x="1686532" y="272496"/>
                  </a:lnTo>
                  <a:lnTo>
                    <a:pt x="1686532" y="902132"/>
                  </a:lnTo>
                  <a:lnTo>
                    <a:pt x="2133036" y="902132"/>
                  </a:lnTo>
                  <a:close/>
                  <a:moveTo>
                    <a:pt x="2183176" y="236015"/>
                  </a:moveTo>
                  <a:lnTo>
                    <a:pt x="2183176" y="986017"/>
                  </a:lnTo>
                  <a:cubicBezTo>
                    <a:pt x="2183176" y="1002511"/>
                    <a:pt x="2173073" y="1015882"/>
                    <a:pt x="2160610" y="1015882"/>
                  </a:cubicBezTo>
                  <a:lnTo>
                    <a:pt x="1658958" y="1015882"/>
                  </a:lnTo>
                  <a:cubicBezTo>
                    <a:pt x="1646495" y="1015882"/>
                    <a:pt x="1636392" y="1002511"/>
                    <a:pt x="1636392" y="986017"/>
                  </a:cubicBezTo>
                  <a:lnTo>
                    <a:pt x="1636392" y="236015"/>
                  </a:lnTo>
                  <a:cubicBezTo>
                    <a:pt x="1636392" y="219520"/>
                    <a:pt x="1646495" y="206149"/>
                    <a:pt x="1658958" y="206149"/>
                  </a:cubicBezTo>
                  <a:lnTo>
                    <a:pt x="2160610" y="206149"/>
                  </a:lnTo>
                  <a:cubicBezTo>
                    <a:pt x="2173073" y="206149"/>
                    <a:pt x="2183176" y="219520"/>
                    <a:pt x="2183176" y="236015"/>
                  </a:cubicBezTo>
                  <a:close/>
                </a:path>
              </a:pathLst>
            </a:custGeom>
            <a:solidFill>
              <a:schemeClr val="accent1"/>
            </a:solidFill>
            <a:ln w="9525" cap="flat" cmpd="sng" algn="ctr">
              <a:noFill/>
              <a:prstDash val="solid"/>
              <a:headEnd type="none" w="med" len="med"/>
              <a:tailEnd type="none" w="med" len="med"/>
            </a:ln>
            <a:effectLst/>
          </p:spPr>
          <p:txBody>
            <a:bodyPr rot="0" spcFirstLastPara="0" vert="horz" wrap="square" lIns="69908" tIns="34953" rIns="34953" bIns="69908" numCol="1" spcCol="0" rtlCol="0" fromWordArt="0" anchor="b" anchorCtr="0" forceAA="0" compatLnSpc="1">
              <a:prstTxWarp prst="textNoShape">
                <a:avLst/>
              </a:prstTxWarp>
              <a:noAutofit/>
            </a:bodyPr>
            <a:lstStyle>
              <a:defPPr>
                <a:defRPr lang="en-US"/>
              </a:defPPr>
              <a:lvl1pPr marL="0" algn="l" defTabSz="686047" rtl="0" eaLnBrk="1" latinLnBrk="0" hangingPunct="1">
                <a:defRPr sz="1400" kern="1200">
                  <a:solidFill>
                    <a:schemeClr val="lt1"/>
                  </a:solidFill>
                  <a:latin typeface="+mn-lt"/>
                  <a:ea typeface="+mn-ea"/>
                  <a:cs typeface="+mn-cs"/>
                </a:defRPr>
              </a:lvl1pPr>
              <a:lvl2pPr marL="343024" algn="l" defTabSz="686047" rtl="0" eaLnBrk="1" latinLnBrk="0" hangingPunct="1">
                <a:defRPr sz="1400" kern="1200">
                  <a:solidFill>
                    <a:schemeClr val="lt1"/>
                  </a:solidFill>
                  <a:latin typeface="+mn-lt"/>
                  <a:ea typeface="+mn-ea"/>
                  <a:cs typeface="+mn-cs"/>
                </a:defRPr>
              </a:lvl2pPr>
              <a:lvl3pPr marL="686047" algn="l" defTabSz="686047" rtl="0" eaLnBrk="1" latinLnBrk="0" hangingPunct="1">
                <a:defRPr sz="1400" kern="1200">
                  <a:solidFill>
                    <a:schemeClr val="lt1"/>
                  </a:solidFill>
                  <a:latin typeface="+mn-lt"/>
                  <a:ea typeface="+mn-ea"/>
                  <a:cs typeface="+mn-cs"/>
                </a:defRPr>
              </a:lvl3pPr>
              <a:lvl4pPr marL="1029070" algn="l" defTabSz="686047" rtl="0" eaLnBrk="1" latinLnBrk="0" hangingPunct="1">
                <a:defRPr sz="1400" kern="1200">
                  <a:solidFill>
                    <a:schemeClr val="lt1"/>
                  </a:solidFill>
                  <a:latin typeface="+mn-lt"/>
                  <a:ea typeface="+mn-ea"/>
                  <a:cs typeface="+mn-cs"/>
                </a:defRPr>
              </a:lvl4pPr>
              <a:lvl5pPr marL="1372094" algn="l" defTabSz="686047" rtl="0" eaLnBrk="1" latinLnBrk="0" hangingPunct="1">
                <a:defRPr sz="1400" kern="1200">
                  <a:solidFill>
                    <a:schemeClr val="lt1"/>
                  </a:solidFill>
                  <a:latin typeface="+mn-lt"/>
                  <a:ea typeface="+mn-ea"/>
                  <a:cs typeface="+mn-cs"/>
                </a:defRPr>
              </a:lvl5pPr>
              <a:lvl6pPr marL="1715118" algn="l" defTabSz="686047" rtl="0" eaLnBrk="1" latinLnBrk="0" hangingPunct="1">
                <a:defRPr sz="1400" kern="1200">
                  <a:solidFill>
                    <a:schemeClr val="lt1"/>
                  </a:solidFill>
                  <a:latin typeface="+mn-lt"/>
                  <a:ea typeface="+mn-ea"/>
                  <a:cs typeface="+mn-cs"/>
                </a:defRPr>
              </a:lvl6pPr>
              <a:lvl7pPr marL="2058140" algn="l" defTabSz="686047" rtl="0" eaLnBrk="1" latinLnBrk="0" hangingPunct="1">
                <a:defRPr sz="1400" kern="1200">
                  <a:solidFill>
                    <a:schemeClr val="lt1"/>
                  </a:solidFill>
                  <a:latin typeface="+mn-lt"/>
                  <a:ea typeface="+mn-ea"/>
                  <a:cs typeface="+mn-cs"/>
                </a:defRPr>
              </a:lvl7pPr>
              <a:lvl8pPr marL="2401164" algn="l" defTabSz="686047" rtl="0" eaLnBrk="1" latinLnBrk="0" hangingPunct="1">
                <a:defRPr sz="1400" kern="1200">
                  <a:solidFill>
                    <a:schemeClr val="lt1"/>
                  </a:solidFill>
                  <a:latin typeface="+mn-lt"/>
                  <a:ea typeface="+mn-ea"/>
                  <a:cs typeface="+mn-cs"/>
                </a:defRPr>
              </a:lvl8pPr>
              <a:lvl9pPr marL="2744188" algn="l" defTabSz="686047" rtl="0" eaLnBrk="1" latinLnBrk="0" hangingPunct="1">
                <a:defRPr sz="1400" kern="1200">
                  <a:solidFill>
                    <a:schemeClr val="lt1"/>
                  </a:solidFill>
                  <a:latin typeface="+mn-lt"/>
                  <a:ea typeface="+mn-ea"/>
                  <a:cs typeface="+mn-cs"/>
                </a:defRPr>
              </a:lvl9pPr>
            </a:lstStyle>
            <a:p>
              <a:pPr algn="ctr" defTabSz="524058" fontAlgn="base">
                <a:spcBef>
                  <a:spcPct val="0"/>
                </a:spcBef>
                <a:spcAft>
                  <a:spcPct val="0"/>
                </a:spcAft>
                <a:defRPr/>
              </a:pPr>
              <a:endParaRPr lang="en-US" sz="765" dirty="0" err="1">
                <a:gradFill>
                  <a:gsLst>
                    <a:gs pos="0">
                      <a:srgbClr val="FFFFFF"/>
                    </a:gs>
                    <a:gs pos="100000">
                      <a:srgbClr val="FFFFFF"/>
                    </a:gs>
                  </a:gsLst>
                  <a:lin ang="5400000" scaled="0"/>
                </a:gradFill>
                <a:ea typeface="Segoe UI" pitchFamily="34" charset="0"/>
                <a:cs typeface="Segoe UI" pitchFamily="34" charset="0"/>
              </a:endParaRPr>
            </a:p>
          </p:txBody>
        </p:sp>
        <p:sp>
          <p:nvSpPr>
            <p:cNvPr id="73" name="Rounded Rectangle 4"/>
            <p:cNvSpPr>
              <a:spLocks noChangeAspect="1"/>
            </p:cNvSpPr>
            <p:nvPr/>
          </p:nvSpPr>
          <p:spPr bwMode="auto">
            <a:xfrm>
              <a:off x="3094038" y="2436364"/>
              <a:ext cx="304800" cy="588907"/>
            </a:xfrm>
            <a:custGeom>
              <a:avLst/>
              <a:gdLst/>
              <a:ahLst/>
              <a:cxnLst/>
              <a:rect l="l" t="t" r="r" b="b"/>
              <a:pathLst>
                <a:path w="985568" h="1863954">
                  <a:moveTo>
                    <a:pt x="36891" y="1642610"/>
                  </a:moveTo>
                  <a:lnTo>
                    <a:pt x="92599" y="1642610"/>
                  </a:lnTo>
                  <a:lnTo>
                    <a:pt x="92599" y="1768745"/>
                  </a:lnTo>
                  <a:lnTo>
                    <a:pt x="893493" y="1768745"/>
                  </a:lnTo>
                  <a:lnTo>
                    <a:pt x="893493" y="1642610"/>
                  </a:lnTo>
                  <a:lnTo>
                    <a:pt x="948677" y="1642610"/>
                  </a:lnTo>
                  <a:cubicBezTo>
                    <a:pt x="969051" y="1642610"/>
                    <a:pt x="985568" y="1659127"/>
                    <a:pt x="985568" y="1679501"/>
                  </a:cubicBezTo>
                  <a:lnTo>
                    <a:pt x="985568" y="1827063"/>
                  </a:lnTo>
                  <a:cubicBezTo>
                    <a:pt x="985568" y="1847437"/>
                    <a:pt x="969051" y="1863954"/>
                    <a:pt x="948677" y="1863954"/>
                  </a:cubicBezTo>
                  <a:lnTo>
                    <a:pt x="36891" y="1863954"/>
                  </a:lnTo>
                  <a:cubicBezTo>
                    <a:pt x="16517" y="1863954"/>
                    <a:pt x="0" y="1847437"/>
                    <a:pt x="0" y="1827063"/>
                  </a:cubicBezTo>
                  <a:lnTo>
                    <a:pt x="0" y="1679501"/>
                  </a:lnTo>
                  <a:cubicBezTo>
                    <a:pt x="0" y="1659127"/>
                    <a:pt x="16517" y="1642610"/>
                    <a:pt x="36891" y="1642610"/>
                  </a:cubicBezTo>
                  <a:close/>
                  <a:moveTo>
                    <a:pt x="779514" y="719478"/>
                  </a:moveTo>
                  <a:cubicBezTo>
                    <a:pt x="766736" y="719478"/>
                    <a:pt x="756377" y="729837"/>
                    <a:pt x="756377" y="742615"/>
                  </a:cubicBezTo>
                  <a:cubicBezTo>
                    <a:pt x="756377" y="755393"/>
                    <a:pt x="766736" y="765752"/>
                    <a:pt x="779514" y="765752"/>
                  </a:cubicBezTo>
                  <a:cubicBezTo>
                    <a:pt x="792292" y="765752"/>
                    <a:pt x="802651" y="755393"/>
                    <a:pt x="802651" y="742615"/>
                  </a:cubicBezTo>
                  <a:cubicBezTo>
                    <a:pt x="802651" y="729837"/>
                    <a:pt x="792292" y="719478"/>
                    <a:pt x="779514" y="719478"/>
                  </a:cubicBezTo>
                  <a:close/>
                  <a:moveTo>
                    <a:pt x="707619" y="719478"/>
                  </a:moveTo>
                  <a:cubicBezTo>
                    <a:pt x="694841" y="719478"/>
                    <a:pt x="684482" y="729837"/>
                    <a:pt x="684482" y="742615"/>
                  </a:cubicBezTo>
                  <a:cubicBezTo>
                    <a:pt x="684482" y="755393"/>
                    <a:pt x="694841" y="765752"/>
                    <a:pt x="707619" y="765752"/>
                  </a:cubicBezTo>
                  <a:cubicBezTo>
                    <a:pt x="720397" y="765752"/>
                    <a:pt x="730756" y="755393"/>
                    <a:pt x="730756" y="742615"/>
                  </a:cubicBezTo>
                  <a:cubicBezTo>
                    <a:pt x="730756" y="729837"/>
                    <a:pt x="720397" y="719478"/>
                    <a:pt x="707619" y="719478"/>
                  </a:cubicBezTo>
                  <a:close/>
                  <a:moveTo>
                    <a:pt x="374779" y="710591"/>
                  </a:moveTo>
                  <a:lnTo>
                    <a:pt x="374779" y="774637"/>
                  </a:lnTo>
                  <a:lnTo>
                    <a:pt x="432929" y="774637"/>
                  </a:lnTo>
                  <a:cubicBezTo>
                    <a:pt x="445863" y="774637"/>
                    <a:pt x="456348" y="764152"/>
                    <a:pt x="456348" y="751219"/>
                  </a:cubicBezTo>
                  <a:lnTo>
                    <a:pt x="456348" y="734009"/>
                  </a:lnTo>
                  <a:cubicBezTo>
                    <a:pt x="456348" y="721076"/>
                    <a:pt x="445863" y="710591"/>
                    <a:pt x="432929" y="710591"/>
                  </a:cubicBezTo>
                  <a:close/>
                  <a:moveTo>
                    <a:pt x="274277" y="710591"/>
                  </a:moveTo>
                  <a:lnTo>
                    <a:pt x="274277" y="774637"/>
                  </a:lnTo>
                  <a:lnTo>
                    <a:pt x="355845" y="774637"/>
                  </a:lnTo>
                  <a:lnTo>
                    <a:pt x="355845" y="710591"/>
                  </a:lnTo>
                  <a:close/>
                  <a:moveTo>
                    <a:pt x="197192" y="710591"/>
                  </a:moveTo>
                  <a:cubicBezTo>
                    <a:pt x="184259" y="710591"/>
                    <a:pt x="173774" y="721076"/>
                    <a:pt x="173774" y="734009"/>
                  </a:cubicBezTo>
                  <a:lnTo>
                    <a:pt x="173774" y="751219"/>
                  </a:lnTo>
                  <a:cubicBezTo>
                    <a:pt x="173774" y="764152"/>
                    <a:pt x="184259" y="774637"/>
                    <a:pt x="197192" y="774637"/>
                  </a:cubicBezTo>
                  <a:lnTo>
                    <a:pt x="255342" y="774637"/>
                  </a:lnTo>
                  <a:lnTo>
                    <a:pt x="255342" y="710591"/>
                  </a:lnTo>
                  <a:close/>
                  <a:moveTo>
                    <a:pt x="178768" y="164337"/>
                  </a:moveTo>
                  <a:lnTo>
                    <a:pt x="178768" y="633303"/>
                  </a:lnTo>
                  <a:lnTo>
                    <a:pt x="807324" y="633303"/>
                  </a:lnTo>
                  <a:lnTo>
                    <a:pt x="807324" y="164337"/>
                  </a:lnTo>
                  <a:close/>
                  <a:moveTo>
                    <a:pt x="114741" y="0"/>
                  </a:moveTo>
                  <a:lnTo>
                    <a:pt x="871352" y="0"/>
                  </a:lnTo>
                  <a:lnTo>
                    <a:pt x="871352" y="1738511"/>
                  </a:lnTo>
                  <a:lnTo>
                    <a:pt x="114741" y="1738511"/>
                  </a:lnTo>
                  <a:close/>
                </a:path>
              </a:pathLst>
            </a:custGeom>
            <a:solidFill>
              <a:schemeClr val="accent1"/>
            </a:solidFill>
            <a:ln w="9525" cap="flat" cmpd="sng" algn="ctr">
              <a:noFill/>
              <a:prstDash val="solid"/>
              <a:headEnd type="none" w="med" len="med"/>
              <a:tailEnd type="none" w="med" len="med"/>
            </a:ln>
            <a:effectLst/>
          </p:spPr>
          <p:txBody>
            <a:bodyPr rot="0" spcFirstLastPara="0" vert="horz" wrap="square" lIns="69862" tIns="34930" rIns="34930" bIns="69862" numCol="1" spcCol="0" rtlCol="0" fromWordArt="0" anchor="b" anchorCtr="0" forceAA="0" compatLnSpc="1">
              <a:prstTxWarp prst="textNoShape">
                <a:avLst/>
              </a:prstTxWarp>
              <a:noAutofit/>
            </a:bodyPr>
            <a:lstStyle>
              <a:defPPr>
                <a:defRPr lang="en-US"/>
              </a:defPPr>
              <a:lvl1pPr marL="0" algn="l" defTabSz="686047" rtl="0" eaLnBrk="1" latinLnBrk="0" hangingPunct="1">
                <a:defRPr sz="1400" kern="1200">
                  <a:solidFill>
                    <a:schemeClr val="lt1"/>
                  </a:solidFill>
                  <a:latin typeface="+mn-lt"/>
                  <a:ea typeface="+mn-ea"/>
                  <a:cs typeface="+mn-cs"/>
                </a:defRPr>
              </a:lvl1pPr>
              <a:lvl2pPr marL="343024" algn="l" defTabSz="686047" rtl="0" eaLnBrk="1" latinLnBrk="0" hangingPunct="1">
                <a:defRPr sz="1400" kern="1200">
                  <a:solidFill>
                    <a:schemeClr val="lt1"/>
                  </a:solidFill>
                  <a:latin typeface="+mn-lt"/>
                  <a:ea typeface="+mn-ea"/>
                  <a:cs typeface="+mn-cs"/>
                </a:defRPr>
              </a:lvl2pPr>
              <a:lvl3pPr marL="686047" algn="l" defTabSz="686047" rtl="0" eaLnBrk="1" latinLnBrk="0" hangingPunct="1">
                <a:defRPr sz="1400" kern="1200">
                  <a:solidFill>
                    <a:schemeClr val="lt1"/>
                  </a:solidFill>
                  <a:latin typeface="+mn-lt"/>
                  <a:ea typeface="+mn-ea"/>
                  <a:cs typeface="+mn-cs"/>
                </a:defRPr>
              </a:lvl3pPr>
              <a:lvl4pPr marL="1029070" algn="l" defTabSz="686047" rtl="0" eaLnBrk="1" latinLnBrk="0" hangingPunct="1">
                <a:defRPr sz="1400" kern="1200">
                  <a:solidFill>
                    <a:schemeClr val="lt1"/>
                  </a:solidFill>
                  <a:latin typeface="+mn-lt"/>
                  <a:ea typeface="+mn-ea"/>
                  <a:cs typeface="+mn-cs"/>
                </a:defRPr>
              </a:lvl4pPr>
              <a:lvl5pPr marL="1372094" algn="l" defTabSz="686047" rtl="0" eaLnBrk="1" latinLnBrk="0" hangingPunct="1">
                <a:defRPr sz="1400" kern="1200">
                  <a:solidFill>
                    <a:schemeClr val="lt1"/>
                  </a:solidFill>
                  <a:latin typeface="+mn-lt"/>
                  <a:ea typeface="+mn-ea"/>
                  <a:cs typeface="+mn-cs"/>
                </a:defRPr>
              </a:lvl5pPr>
              <a:lvl6pPr marL="1715118" algn="l" defTabSz="686047" rtl="0" eaLnBrk="1" latinLnBrk="0" hangingPunct="1">
                <a:defRPr sz="1400" kern="1200">
                  <a:solidFill>
                    <a:schemeClr val="lt1"/>
                  </a:solidFill>
                  <a:latin typeface="+mn-lt"/>
                  <a:ea typeface="+mn-ea"/>
                  <a:cs typeface="+mn-cs"/>
                </a:defRPr>
              </a:lvl6pPr>
              <a:lvl7pPr marL="2058140" algn="l" defTabSz="686047" rtl="0" eaLnBrk="1" latinLnBrk="0" hangingPunct="1">
                <a:defRPr sz="1400" kern="1200">
                  <a:solidFill>
                    <a:schemeClr val="lt1"/>
                  </a:solidFill>
                  <a:latin typeface="+mn-lt"/>
                  <a:ea typeface="+mn-ea"/>
                  <a:cs typeface="+mn-cs"/>
                </a:defRPr>
              </a:lvl7pPr>
              <a:lvl8pPr marL="2401164" algn="l" defTabSz="686047" rtl="0" eaLnBrk="1" latinLnBrk="0" hangingPunct="1">
                <a:defRPr sz="1400" kern="1200">
                  <a:solidFill>
                    <a:schemeClr val="lt1"/>
                  </a:solidFill>
                  <a:latin typeface="+mn-lt"/>
                  <a:ea typeface="+mn-ea"/>
                  <a:cs typeface="+mn-cs"/>
                </a:defRPr>
              </a:lvl8pPr>
              <a:lvl9pPr marL="2744188" algn="l" defTabSz="686047" rtl="0" eaLnBrk="1" latinLnBrk="0" hangingPunct="1">
                <a:defRPr sz="1400" kern="1200">
                  <a:solidFill>
                    <a:schemeClr val="lt1"/>
                  </a:solidFill>
                  <a:latin typeface="+mn-lt"/>
                  <a:ea typeface="+mn-ea"/>
                  <a:cs typeface="+mn-cs"/>
                </a:defRPr>
              </a:lvl9pPr>
            </a:lstStyle>
            <a:p>
              <a:pPr algn="ctr" defTabSz="523642" fontAlgn="base">
                <a:spcBef>
                  <a:spcPct val="0"/>
                </a:spcBef>
                <a:spcAft>
                  <a:spcPct val="0"/>
                </a:spcAft>
                <a:defRPr/>
              </a:pPr>
              <a:endParaRPr lang="en-US" sz="765" spc="-29"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74" name="Rectangle 73"/>
          <p:cNvSpPr/>
          <p:nvPr/>
        </p:nvSpPr>
        <p:spPr bwMode="auto">
          <a:xfrm>
            <a:off x="4751323" y="4507771"/>
            <a:ext cx="1409943" cy="1049179"/>
          </a:xfrm>
          <a:prstGeom prst="rect">
            <a:avLst/>
          </a:prstGeom>
          <a:solidFill>
            <a:schemeClr val="accent1"/>
          </a:solidFill>
          <a:ln>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defTabSz="713271" fontAlgn="base">
              <a:lnSpc>
                <a:spcPct val="90000"/>
              </a:lnSpc>
              <a:spcBef>
                <a:spcPct val="0"/>
              </a:spcBef>
              <a:spcAft>
                <a:spcPct val="0"/>
              </a:spcAft>
            </a:pPr>
            <a:r>
              <a:rPr lang="en-US" sz="1632" dirty="0" smtClean="0">
                <a:gradFill>
                  <a:gsLst>
                    <a:gs pos="0">
                      <a:srgbClr val="FFFFFF"/>
                    </a:gs>
                    <a:gs pos="100000">
                      <a:srgbClr val="FFFFFF"/>
                    </a:gs>
                  </a:gsLst>
                  <a:lin ang="5400000" scaled="0"/>
                </a:gradFill>
                <a:ea typeface="Segoe UI" pitchFamily="34" charset="0"/>
                <a:cs typeface="Segoe UI" pitchFamily="34" charset="0"/>
              </a:rPr>
              <a:t>Mobile</a:t>
            </a:r>
          </a:p>
          <a:p>
            <a:pPr defTabSz="713271" fontAlgn="base">
              <a:lnSpc>
                <a:spcPct val="90000"/>
              </a:lnSpc>
              <a:spcBef>
                <a:spcPct val="0"/>
              </a:spcBef>
              <a:spcAft>
                <a:spcPct val="0"/>
              </a:spcAft>
            </a:pPr>
            <a:r>
              <a:rPr lang="en-US" sz="1632" dirty="0" smtClean="0">
                <a:gradFill>
                  <a:gsLst>
                    <a:gs pos="0">
                      <a:srgbClr val="FFFFFF"/>
                    </a:gs>
                    <a:gs pos="100000">
                      <a:srgbClr val="FFFFFF"/>
                    </a:gs>
                  </a:gsLst>
                  <a:lin ang="5400000" scaled="0"/>
                </a:gradFill>
                <a:ea typeface="Segoe UI" pitchFamily="34" charset="0"/>
                <a:cs typeface="Segoe UI" pitchFamily="34" charset="0"/>
              </a:rPr>
              <a:t>Devices</a:t>
            </a: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grpSp>
        <p:nvGrpSpPr>
          <p:cNvPr id="75" name="Group 74"/>
          <p:cNvGrpSpPr/>
          <p:nvPr/>
        </p:nvGrpSpPr>
        <p:grpSpPr>
          <a:xfrm>
            <a:off x="6161266" y="4508986"/>
            <a:ext cx="1242645" cy="1036158"/>
            <a:chOff x="2307717" y="3270249"/>
            <a:chExt cx="1624520" cy="1370013"/>
          </a:xfrm>
        </p:grpSpPr>
        <p:sp>
          <p:nvSpPr>
            <p:cNvPr id="76" name="Rectangle 75"/>
            <p:cNvSpPr/>
            <p:nvPr/>
          </p:nvSpPr>
          <p:spPr bwMode="auto">
            <a:xfrm>
              <a:off x="2307717" y="3270249"/>
              <a:ext cx="1624520" cy="1370013"/>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defTabSz="713271" fontAlgn="base">
                <a:lnSpc>
                  <a:spcPct val="90000"/>
                </a:lnSpc>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sp>
          <p:nvSpPr>
            <p:cNvPr id="77" name="Rounded Rectangle 34"/>
            <p:cNvSpPr/>
            <p:nvPr/>
          </p:nvSpPr>
          <p:spPr bwMode="auto">
            <a:xfrm>
              <a:off x="2624305" y="3925735"/>
              <a:ext cx="706998" cy="493162"/>
            </a:xfrm>
            <a:custGeom>
              <a:avLst/>
              <a:gdLst/>
              <a:ahLst/>
              <a:cxnLst/>
              <a:rect l="l" t="t" r="r" b="b"/>
              <a:pathLst>
                <a:path w="1626184" h="1426201">
                  <a:moveTo>
                    <a:pt x="116654" y="386811"/>
                  </a:moveTo>
                  <a:cubicBezTo>
                    <a:pt x="106724" y="386811"/>
                    <a:pt x="98674" y="394861"/>
                    <a:pt x="98674" y="404791"/>
                  </a:cubicBezTo>
                  <a:lnTo>
                    <a:pt x="98674" y="1329280"/>
                  </a:lnTo>
                  <a:cubicBezTo>
                    <a:pt x="98674" y="1339210"/>
                    <a:pt x="106724" y="1347260"/>
                    <a:pt x="116654" y="1347260"/>
                  </a:cubicBezTo>
                  <a:lnTo>
                    <a:pt x="1493738" y="1347260"/>
                  </a:lnTo>
                  <a:cubicBezTo>
                    <a:pt x="1503668" y="1347260"/>
                    <a:pt x="1511718" y="1339210"/>
                    <a:pt x="1511718" y="1329280"/>
                  </a:cubicBezTo>
                  <a:lnTo>
                    <a:pt x="1511718" y="404791"/>
                  </a:lnTo>
                  <a:cubicBezTo>
                    <a:pt x="1511718" y="394861"/>
                    <a:pt x="1503668" y="386811"/>
                    <a:pt x="1493738" y="386811"/>
                  </a:cubicBezTo>
                  <a:close/>
                  <a:moveTo>
                    <a:pt x="1475557" y="270940"/>
                  </a:moveTo>
                  <a:cubicBezTo>
                    <a:pt x="1461143" y="270940"/>
                    <a:pt x="1449459" y="282624"/>
                    <a:pt x="1449459" y="297038"/>
                  </a:cubicBezTo>
                  <a:cubicBezTo>
                    <a:pt x="1449459" y="311452"/>
                    <a:pt x="1461143" y="323136"/>
                    <a:pt x="1475557" y="323136"/>
                  </a:cubicBezTo>
                  <a:cubicBezTo>
                    <a:pt x="1489971" y="323136"/>
                    <a:pt x="1501655" y="311452"/>
                    <a:pt x="1501655" y="297038"/>
                  </a:cubicBezTo>
                  <a:cubicBezTo>
                    <a:pt x="1501655" y="282624"/>
                    <a:pt x="1489971" y="270940"/>
                    <a:pt x="1475557" y="270940"/>
                  </a:cubicBezTo>
                  <a:close/>
                  <a:moveTo>
                    <a:pt x="1283593" y="270940"/>
                  </a:moveTo>
                  <a:cubicBezTo>
                    <a:pt x="1269179" y="270940"/>
                    <a:pt x="1257495" y="282624"/>
                    <a:pt x="1257495" y="297038"/>
                  </a:cubicBezTo>
                  <a:cubicBezTo>
                    <a:pt x="1257495" y="311452"/>
                    <a:pt x="1269179" y="323136"/>
                    <a:pt x="1283593" y="323136"/>
                  </a:cubicBezTo>
                  <a:cubicBezTo>
                    <a:pt x="1298007" y="323136"/>
                    <a:pt x="1309691" y="311452"/>
                    <a:pt x="1309691" y="297038"/>
                  </a:cubicBezTo>
                  <a:cubicBezTo>
                    <a:pt x="1309691" y="282624"/>
                    <a:pt x="1298007" y="270940"/>
                    <a:pt x="1283593" y="270940"/>
                  </a:cubicBezTo>
                  <a:close/>
                  <a:moveTo>
                    <a:pt x="544099" y="166189"/>
                  </a:moveTo>
                  <a:cubicBezTo>
                    <a:pt x="502282" y="166189"/>
                    <a:pt x="468383" y="200088"/>
                    <a:pt x="468383" y="241905"/>
                  </a:cubicBezTo>
                  <a:cubicBezTo>
                    <a:pt x="468383" y="283722"/>
                    <a:pt x="502282" y="317621"/>
                    <a:pt x="544099" y="317621"/>
                  </a:cubicBezTo>
                  <a:lnTo>
                    <a:pt x="1082085" y="317621"/>
                  </a:lnTo>
                  <a:cubicBezTo>
                    <a:pt x="1123902" y="317621"/>
                    <a:pt x="1157801" y="283722"/>
                    <a:pt x="1157801" y="241905"/>
                  </a:cubicBezTo>
                  <a:cubicBezTo>
                    <a:pt x="1157801" y="200088"/>
                    <a:pt x="1123902" y="166189"/>
                    <a:pt x="1082085" y="166189"/>
                  </a:cubicBezTo>
                  <a:close/>
                  <a:moveTo>
                    <a:pt x="1475557" y="78974"/>
                  </a:moveTo>
                  <a:cubicBezTo>
                    <a:pt x="1461143" y="78974"/>
                    <a:pt x="1449459" y="90658"/>
                    <a:pt x="1449459" y="105072"/>
                  </a:cubicBezTo>
                  <a:cubicBezTo>
                    <a:pt x="1449459" y="119486"/>
                    <a:pt x="1461143" y="131170"/>
                    <a:pt x="1475557" y="131170"/>
                  </a:cubicBezTo>
                  <a:cubicBezTo>
                    <a:pt x="1489971" y="131170"/>
                    <a:pt x="1501655" y="119486"/>
                    <a:pt x="1501655" y="105072"/>
                  </a:cubicBezTo>
                  <a:cubicBezTo>
                    <a:pt x="1501655" y="90658"/>
                    <a:pt x="1489971" y="78974"/>
                    <a:pt x="1475557" y="78974"/>
                  </a:cubicBezTo>
                  <a:close/>
                  <a:moveTo>
                    <a:pt x="1379575" y="78974"/>
                  </a:moveTo>
                  <a:cubicBezTo>
                    <a:pt x="1366950" y="78974"/>
                    <a:pt x="1356715" y="89209"/>
                    <a:pt x="1356715" y="101834"/>
                  </a:cubicBezTo>
                  <a:lnTo>
                    <a:pt x="1356715" y="178193"/>
                  </a:lnTo>
                  <a:lnTo>
                    <a:pt x="1280355" y="178193"/>
                  </a:lnTo>
                  <a:cubicBezTo>
                    <a:pt x="1267730" y="178193"/>
                    <a:pt x="1257495" y="188428"/>
                    <a:pt x="1257495" y="201053"/>
                  </a:cubicBezTo>
                  <a:cubicBezTo>
                    <a:pt x="1257495" y="213678"/>
                    <a:pt x="1267730" y="223913"/>
                    <a:pt x="1280355" y="223913"/>
                  </a:cubicBezTo>
                  <a:lnTo>
                    <a:pt x="1356715" y="223913"/>
                  </a:lnTo>
                  <a:lnTo>
                    <a:pt x="1356715" y="300273"/>
                  </a:lnTo>
                  <a:cubicBezTo>
                    <a:pt x="1356715" y="312898"/>
                    <a:pt x="1366950" y="323133"/>
                    <a:pt x="1379575" y="323133"/>
                  </a:cubicBezTo>
                  <a:lnTo>
                    <a:pt x="1379574" y="323134"/>
                  </a:lnTo>
                  <a:cubicBezTo>
                    <a:pt x="1392199" y="323134"/>
                    <a:pt x="1402434" y="312899"/>
                    <a:pt x="1402434" y="300274"/>
                  </a:cubicBezTo>
                  <a:cubicBezTo>
                    <a:pt x="1402434" y="274820"/>
                    <a:pt x="1402434" y="249367"/>
                    <a:pt x="1402435" y="223913"/>
                  </a:cubicBezTo>
                  <a:lnTo>
                    <a:pt x="1478794" y="223913"/>
                  </a:lnTo>
                  <a:cubicBezTo>
                    <a:pt x="1491419" y="223913"/>
                    <a:pt x="1501654" y="213678"/>
                    <a:pt x="1501654" y="201053"/>
                  </a:cubicBezTo>
                  <a:lnTo>
                    <a:pt x="1501655" y="201054"/>
                  </a:lnTo>
                  <a:cubicBezTo>
                    <a:pt x="1501655" y="188429"/>
                    <a:pt x="1491420" y="178194"/>
                    <a:pt x="1478795" y="178194"/>
                  </a:cubicBezTo>
                  <a:cubicBezTo>
                    <a:pt x="1453342" y="178194"/>
                    <a:pt x="1427888" y="178194"/>
                    <a:pt x="1402435" y="178193"/>
                  </a:cubicBezTo>
                  <a:lnTo>
                    <a:pt x="1402435" y="101834"/>
                  </a:lnTo>
                  <a:cubicBezTo>
                    <a:pt x="1402435" y="89209"/>
                    <a:pt x="1392200" y="78974"/>
                    <a:pt x="1379575" y="78974"/>
                  </a:cubicBezTo>
                  <a:close/>
                  <a:moveTo>
                    <a:pt x="1283593" y="78974"/>
                  </a:moveTo>
                  <a:cubicBezTo>
                    <a:pt x="1269179" y="78974"/>
                    <a:pt x="1257495" y="90658"/>
                    <a:pt x="1257495" y="105072"/>
                  </a:cubicBezTo>
                  <a:cubicBezTo>
                    <a:pt x="1257495" y="119486"/>
                    <a:pt x="1269179" y="131170"/>
                    <a:pt x="1283593" y="131170"/>
                  </a:cubicBezTo>
                  <a:cubicBezTo>
                    <a:pt x="1298007" y="131170"/>
                    <a:pt x="1309691" y="119486"/>
                    <a:pt x="1309691" y="105072"/>
                  </a:cubicBezTo>
                  <a:cubicBezTo>
                    <a:pt x="1309691" y="90658"/>
                    <a:pt x="1298007" y="78974"/>
                    <a:pt x="1283593" y="78974"/>
                  </a:cubicBezTo>
                  <a:close/>
                  <a:moveTo>
                    <a:pt x="61426" y="0"/>
                  </a:moveTo>
                  <a:lnTo>
                    <a:pt x="1564758" y="0"/>
                  </a:lnTo>
                  <a:cubicBezTo>
                    <a:pt x="1598683" y="0"/>
                    <a:pt x="1626184" y="27501"/>
                    <a:pt x="1626184" y="61426"/>
                  </a:cubicBezTo>
                  <a:lnTo>
                    <a:pt x="1626184" y="1364775"/>
                  </a:lnTo>
                  <a:cubicBezTo>
                    <a:pt x="1626184" y="1398700"/>
                    <a:pt x="1598683" y="1426201"/>
                    <a:pt x="1564758" y="1426201"/>
                  </a:cubicBezTo>
                  <a:lnTo>
                    <a:pt x="61426" y="1426201"/>
                  </a:lnTo>
                  <a:cubicBezTo>
                    <a:pt x="27501" y="1426201"/>
                    <a:pt x="0" y="1398700"/>
                    <a:pt x="0" y="1364775"/>
                  </a:cubicBezTo>
                  <a:lnTo>
                    <a:pt x="0" y="61426"/>
                  </a:lnTo>
                  <a:cubicBezTo>
                    <a:pt x="0" y="27501"/>
                    <a:pt x="27501" y="0"/>
                    <a:pt x="61426"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34973" rIns="34973" bIns="69945" numCol="1" spcCol="0" rtlCol="0" fromWordArt="0" anchor="b" anchorCtr="0" forceAA="0" compatLnSpc="1">
              <a:prstTxWarp prst="textNoShape">
                <a:avLst/>
              </a:prstTxWarp>
              <a:noAutofit/>
            </a:bodyPr>
            <a:lstStyle/>
            <a:p>
              <a:pPr algn="ctr" defTabSz="699217" fontAlgn="base">
                <a:spcBef>
                  <a:spcPct val="0"/>
                </a:spcBef>
                <a:spcAft>
                  <a:spcPct val="0"/>
                </a:spcAft>
              </a:pPr>
              <a:endParaRPr lang="en-US" sz="1071" spc="-39" dirty="0" err="1">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34"/>
            <p:cNvSpPr>
              <a:spLocks noChangeAspect="1"/>
            </p:cNvSpPr>
            <p:nvPr/>
          </p:nvSpPr>
          <p:spPr bwMode="auto">
            <a:xfrm>
              <a:off x="3551237" y="4012288"/>
              <a:ext cx="228600" cy="402079"/>
            </a:xfrm>
            <a:custGeom>
              <a:avLst/>
              <a:gdLst/>
              <a:ahLst/>
              <a:cxnLst/>
              <a:rect l="l" t="t" r="r" b="b"/>
              <a:pathLst>
                <a:path w="1171885" h="2061737">
                  <a:moveTo>
                    <a:pt x="143419" y="1960615"/>
                  </a:moveTo>
                  <a:cubicBezTo>
                    <a:pt x="138369" y="1960615"/>
                    <a:pt x="134275" y="1964709"/>
                    <a:pt x="134275" y="1969759"/>
                  </a:cubicBezTo>
                  <a:cubicBezTo>
                    <a:pt x="134275" y="1974809"/>
                    <a:pt x="138369" y="1978903"/>
                    <a:pt x="143419" y="1978903"/>
                  </a:cubicBezTo>
                  <a:lnTo>
                    <a:pt x="579179" y="1978903"/>
                  </a:lnTo>
                  <a:cubicBezTo>
                    <a:pt x="584229" y="1978903"/>
                    <a:pt x="588323" y="1974809"/>
                    <a:pt x="588323" y="1969759"/>
                  </a:cubicBezTo>
                  <a:cubicBezTo>
                    <a:pt x="588323" y="1964709"/>
                    <a:pt x="584229" y="1960615"/>
                    <a:pt x="579179" y="1960615"/>
                  </a:cubicBezTo>
                  <a:close/>
                  <a:moveTo>
                    <a:pt x="143419" y="1910375"/>
                  </a:moveTo>
                  <a:cubicBezTo>
                    <a:pt x="138369" y="1910375"/>
                    <a:pt x="134275" y="1914469"/>
                    <a:pt x="134275" y="1919519"/>
                  </a:cubicBezTo>
                  <a:cubicBezTo>
                    <a:pt x="134275" y="1924569"/>
                    <a:pt x="138369" y="1928663"/>
                    <a:pt x="143419" y="1928663"/>
                  </a:cubicBezTo>
                  <a:lnTo>
                    <a:pt x="579179" y="1928663"/>
                  </a:lnTo>
                  <a:cubicBezTo>
                    <a:pt x="584229" y="1928663"/>
                    <a:pt x="588323" y="1924569"/>
                    <a:pt x="588323" y="1919519"/>
                  </a:cubicBezTo>
                  <a:cubicBezTo>
                    <a:pt x="588323" y="1914469"/>
                    <a:pt x="584229" y="1910375"/>
                    <a:pt x="579179" y="1910375"/>
                  </a:cubicBezTo>
                  <a:close/>
                  <a:moveTo>
                    <a:pt x="636962" y="1860134"/>
                  </a:moveTo>
                  <a:cubicBezTo>
                    <a:pt x="626871" y="1860134"/>
                    <a:pt x="618691" y="1868314"/>
                    <a:pt x="618691" y="1878405"/>
                  </a:cubicBezTo>
                  <a:lnTo>
                    <a:pt x="618691" y="1951488"/>
                  </a:lnTo>
                  <a:cubicBezTo>
                    <a:pt x="618691" y="1961579"/>
                    <a:pt x="626871" y="1969759"/>
                    <a:pt x="636962" y="1969759"/>
                  </a:cubicBezTo>
                  <a:lnTo>
                    <a:pt x="1027491" y="1969759"/>
                  </a:lnTo>
                  <a:cubicBezTo>
                    <a:pt x="1037582" y="1969759"/>
                    <a:pt x="1045762" y="1961579"/>
                    <a:pt x="1045762" y="1951488"/>
                  </a:cubicBezTo>
                  <a:lnTo>
                    <a:pt x="1045762" y="1878405"/>
                  </a:lnTo>
                  <a:cubicBezTo>
                    <a:pt x="1045762" y="1868314"/>
                    <a:pt x="1037582" y="1860134"/>
                    <a:pt x="1027491" y="1860134"/>
                  </a:cubicBezTo>
                  <a:close/>
                  <a:moveTo>
                    <a:pt x="143419" y="1860134"/>
                  </a:moveTo>
                  <a:cubicBezTo>
                    <a:pt x="138369" y="1860134"/>
                    <a:pt x="134275" y="1864228"/>
                    <a:pt x="134275" y="1869278"/>
                  </a:cubicBezTo>
                  <a:cubicBezTo>
                    <a:pt x="134275" y="1874328"/>
                    <a:pt x="138369" y="1878422"/>
                    <a:pt x="143419" y="1878422"/>
                  </a:cubicBezTo>
                  <a:lnTo>
                    <a:pt x="579179" y="1878422"/>
                  </a:lnTo>
                  <a:cubicBezTo>
                    <a:pt x="584229" y="1878422"/>
                    <a:pt x="588323" y="1874328"/>
                    <a:pt x="588323" y="1869278"/>
                  </a:cubicBezTo>
                  <a:cubicBezTo>
                    <a:pt x="588323" y="1864228"/>
                    <a:pt x="584229" y="1860134"/>
                    <a:pt x="579179" y="1860134"/>
                  </a:cubicBezTo>
                  <a:close/>
                  <a:moveTo>
                    <a:pt x="849158" y="653609"/>
                  </a:moveTo>
                  <a:lnTo>
                    <a:pt x="948122" y="653609"/>
                  </a:lnTo>
                  <a:lnTo>
                    <a:pt x="948122" y="1054223"/>
                  </a:lnTo>
                  <a:lnTo>
                    <a:pt x="849158" y="1054223"/>
                  </a:lnTo>
                  <a:close/>
                  <a:moveTo>
                    <a:pt x="773632" y="653609"/>
                  </a:moveTo>
                  <a:lnTo>
                    <a:pt x="821706" y="653609"/>
                  </a:lnTo>
                  <a:lnTo>
                    <a:pt x="821706" y="1054223"/>
                  </a:lnTo>
                  <a:lnTo>
                    <a:pt x="773632" y="1054223"/>
                  </a:lnTo>
                  <a:close/>
                  <a:moveTo>
                    <a:pt x="565313" y="653609"/>
                  </a:moveTo>
                  <a:lnTo>
                    <a:pt x="613386" y="653609"/>
                  </a:lnTo>
                  <a:lnTo>
                    <a:pt x="613386" y="1054223"/>
                  </a:lnTo>
                  <a:lnTo>
                    <a:pt x="565313" y="1054223"/>
                  </a:lnTo>
                  <a:close/>
                  <a:moveTo>
                    <a:pt x="408629" y="653609"/>
                  </a:moveTo>
                  <a:lnTo>
                    <a:pt x="456702" y="653609"/>
                  </a:lnTo>
                  <a:lnTo>
                    <a:pt x="456702" y="1054223"/>
                  </a:lnTo>
                  <a:lnTo>
                    <a:pt x="408629" y="1054223"/>
                  </a:lnTo>
                  <a:close/>
                  <a:moveTo>
                    <a:pt x="264406" y="653609"/>
                  </a:moveTo>
                  <a:lnTo>
                    <a:pt x="380140" y="653609"/>
                  </a:lnTo>
                  <a:lnTo>
                    <a:pt x="380140" y="1054223"/>
                  </a:lnTo>
                  <a:lnTo>
                    <a:pt x="264406" y="1054223"/>
                  </a:lnTo>
                  <a:close/>
                  <a:moveTo>
                    <a:pt x="203108" y="653609"/>
                  </a:moveTo>
                  <a:lnTo>
                    <a:pt x="250162" y="653609"/>
                  </a:lnTo>
                  <a:lnTo>
                    <a:pt x="250162" y="1054223"/>
                  </a:lnTo>
                  <a:lnTo>
                    <a:pt x="203108" y="1054223"/>
                  </a:lnTo>
                  <a:close/>
                  <a:moveTo>
                    <a:pt x="117669" y="194556"/>
                  </a:moveTo>
                  <a:lnTo>
                    <a:pt x="117669" y="1775970"/>
                  </a:lnTo>
                  <a:lnTo>
                    <a:pt x="1054217" y="1775970"/>
                  </a:lnTo>
                  <a:lnTo>
                    <a:pt x="1054217" y="194556"/>
                  </a:lnTo>
                  <a:close/>
                  <a:moveTo>
                    <a:pt x="195318" y="0"/>
                  </a:moveTo>
                  <a:lnTo>
                    <a:pt x="976567" y="0"/>
                  </a:lnTo>
                  <a:cubicBezTo>
                    <a:pt x="1084438" y="0"/>
                    <a:pt x="1171885" y="87447"/>
                    <a:pt x="1171885" y="195318"/>
                  </a:cubicBezTo>
                  <a:lnTo>
                    <a:pt x="1171885" y="1866419"/>
                  </a:lnTo>
                  <a:cubicBezTo>
                    <a:pt x="1171885" y="1974290"/>
                    <a:pt x="1084438" y="2061737"/>
                    <a:pt x="976567" y="2061737"/>
                  </a:cubicBezTo>
                  <a:lnTo>
                    <a:pt x="195318" y="2061737"/>
                  </a:lnTo>
                  <a:cubicBezTo>
                    <a:pt x="87447" y="2061737"/>
                    <a:pt x="0" y="1974290"/>
                    <a:pt x="0" y="1866419"/>
                  </a:cubicBezTo>
                  <a:lnTo>
                    <a:pt x="0" y="195318"/>
                  </a:lnTo>
                  <a:cubicBezTo>
                    <a:pt x="0" y="87447"/>
                    <a:pt x="87447" y="0"/>
                    <a:pt x="195318"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34973" rIns="34973" bIns="69945" numCol="1" spcCol="0" rtlCol="0" fromWordArt="0" anchor="b" anchorCtr="0" forceAA="0" compatLnSpc="1">
              <a:prstTxWarp prst="textNoShape">
                <a:avLst/>
              </a:prstTxWarp>
              <a:noAutofit/>
            </a:bodyPr>
            <a:lstStyle/>
            <a:p>
              <a:pPr algn="ctr" defTabSz="699217" fontAlgn="base">
                <a:spcBef>
                  <a:spcPct val="0"/>
                </a:spcBef>
                <a:spcAft>
                  <a:spcPct val="0"/>
                </a:spcAft>
              </a:pPr>
              <a:endParaRPr lang="en-US" sz="1071" spc="-39" dirty="0" err="1">
                <a:solidFill>
                  <a:srgbClr val="00BCF2"/>
                </a:solidFill>
                <a:ea typeface="Segoe UI" pitchFamily="34" charset="0"/>
                <a:cs typeface="Segoe UI" pitchFamily="34" charset="0"/>
              </a:endParaRPr>
            </a:p>
          </p:txBody>
        </p:sp>
      </p:grpSp>
      <p:sp>
        <p:nvSpPr>
          <p:cNvPr id="79" name="Rectangle 78"/>
          <p:cNvSpPr/>
          <p:nvPr/>
        </p:nvSpPr>
        <p:spPr bwMode="auto">
          <a:xfrm>
            <a:off x="7565648" y="4503443"/>
            <a:ext cx="1377564" cy="1049179"/>
          </a:xfrm>
          <a:prstGeom prst="rect">
            <a:avLst/>
          </a:prstGeom>
          <a:solidFill>
            <a:schemeClr val="accent1"/>
          </a:solidFill>
          <a:ln>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defTabSz="713271" fontAlgn="base">
              <a:lnSpc>
                <a:spcPct val="90000"/>
              </a:lnSpc>
              <a:spcBef>
                <a:spcPct val="0"/>
              </a:spcBef>
              <a:spcAft>
                <a:spcPct val="0"/>
              </a:spcAft>
            </a:pPr>
            <a:r>
              <a:rPr lang="en-US" sz="1632" dirty="0" smtClean="0">
                <a:gradFill>
                  <a:gsLst>
                    <a:gs pos="0">
                      <a:srgbClr val="FFFFFF"/>
                    </a:gs>
                    <a:gs pos="100000">
                      <a:srgbClr val="FFFFFF"/>
                    </a:gs>
                  </a:gsLst>
                  <a:lin ang="5400000" scaled="0"/>
                </a:gradFill>
                <a:ea typeface="Segoe UI" pitchFamily="34" charset="0"/>
                <a:cs typeface="Segoe UI" pitchFamily="34" charset="0"/>
              </a:rPr>
              <a:t>Small Devices</a:t>
            </a:r>
            <a:endParaRPr lang="en-US" sz="1071" dirty="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8943212" y="4504657"/>
            <a:ext cx="1242645" cy="1047965"/>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defTabSz="713271" fontAlgn="base">
              <a:lnSpc>
                <a:spcPct val="90000"/>
              </a:lnSpc>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Freeform 80"/>
          <p:cNvSpPr/>
          <p:nvPr/>
        </p:nvSpPr>
        <p:spPr bwMode="auto">
          <a:xfrm>
            <a:off x="9136679" y="5202895"/>
            <a:ext cx="252993" cy="248937"/>
          </a:xfrm>
          <a:custGeom>
            <a:avLst/>
            <a:gdLst/>
            <a:ahLst/>
            <a:cxnLst/>
            <a:rect l="l" t="t" r="r" b="b"/>
            <a:pathLst>
              <a:path w="2408902" h="2448051">
                <a:moveTo>
                  <a:pt x="859738" y="1809776"/>
                </a:moveTo>
                <a:cubicBezTo>
                  <a:pt x="777845" y="1809776"/>
                  <a:pt x="711457" y="1876164"/>
                  <a:pt x="711457" y="1958057"/>
                </a:cubicBezTo>
                <a:cubicBezTo>
                  <a:pt x="711457" y="2039950"/>
                  <a:pt x="777845" y="2106338"/>
                  <a:pt x="859738" y="2106338"/>
                </a:cubicBezTo>
                <a:cubicBezTo>
                  <a:pt x="941631" y="2106338"/>
                  <a:pt x="1008019" y="2039950"/>
                  <a:pt x="1008019" y="1958057"/>
                </a:cubicBezTo>
                <a:cubicBezTo>
                  <a:pt x="1008019" y="1876164"/>
                  <a:pt x="941631" y="1809776"/>
                  <a:pt x="859738" y="1809776"/>
                </a:cubicBezTo>
                <a:close/>
                <a:moveTo>
                  <a:pt x="365468" y="1809776"/>
                </a:moveTo>
                <a:cubicBezTo>
                  <a:pt x="283575" y="1809776"/>
                  <a:pt x="217187" y="1876164"/>
                  <a:pt x="217187" y="1958057"/>
                </a:cubicBezTo>
                <a:cubicBezTo>
                  <a:pt x="217187" y="2039950"/>
                  <a:pt x="283575" y="2106338"/>
                  <a:pt x="365468" y="2106338"/>
                </a:cubicBezTo>
                <a:cubicBezTo>
                  <a:pt x="447361" y="2106338"/>
                  <a:pt x="513749" y="2039950"/>
                  <a:pt x="513749" y="1958057"/>
                </a:cubicBezTo>
                <a:cubicBezTo>
                  <a:pt x="513749" y="1876164"/>
                  <a:pt x="447361" y="1809776"/>
                  <a:pt x="365468" y="1809776"/>
                </a:cubicBezTo>
                <a:close/>
                <a:moveTo>
                  <a:pt x="1475237" y="834168"/>
                </a:moveTo>
                <a:cubicBezTo>
                  <a:pt x="1549015" y="834168"/>
                  <a:pt x="1608823" y="893976"/>
                  <a:pt x="1608823" y="967754"/>
                </a:cubicBezTo>
                <a:lnTo>
                  <a:pt x="1608823" y="1514572"/>
                </a:lnTo>
                <a:lnTo>
                  <a:pt x="2248750" y="1514572"/>
                </a:lnTo>
                <a:cubicBezTo>
                  <a:pt x="2334676" y="1514572"/>
                  <a:pt x="2404333" y="1584229"/>
                  <a:pt x="2404333" y="1670155"/>
                </a:cubicBezTo>
                <a:lnTo>
                  <a:pt x="2404333" y="2292468"/>
                </a:lnTo>
                <a:cubicBezTo>
                  <a:pt x="2404333" y="2378394"/>
                  <a:pt x="2334676" y="2448051"/>
                  <a:pt x="2248750" y="2448051"/>
                </a:cubicBezTo>
                <a:lnTo>
                  <a:pt x="155583" y="2448051"/>
                </a:lnTo>
                <a:cubicBezTo>
                  <a:pt x="69657" y="2448051"/>
                  <a:pt x="0" y="2378394"/>
                  <a:pt x="0" y="2292468"/>
                </a:cubicBezTo>
                <a:lnTo>
                  <a:pt x="0" y="1670155"/>
                </a:lnTo>
                <a:cubicBezTo>
                  <a:pt x="0" y="1584229"/>
                  <a:pt x="69657" y="1514572"/>
                  <a:pt x="155583" y="1514572"/>
                </a:cubicBezTo>
                <a:lnTo>
                  <a:pt x="1341651" y="1514572"/>
                </a:lnTo>
                <a:lnTo>
                  <a:pt x="1341651" y="967754"/>
                </a:lnTo>
                <a:cubicBezTo>
                  <a:pt x="1341651" y="893976"/>
                  <a:pt x="1401459" y="834168"/>
                  <a:pt x="1475237" y="834168"/>
                </a:cubicBezTo>
                <a:close/>
                <a:moveTo>
                  <a:pt x="1484400" y="450810"/>
                </a:moveTo>
                <a:cubicBezTo>
                  <a:pt x="1746981" y="450929"/>
                  <a:pt x="2023571" y="682183"/>
                  <a:pt x="2022798" y="1014296"/>
                </a:cubicBezTo>
                <a:cubicBezTo>
                  <a:pt x="2021524" y="1143172"/>
                  <a:pt x="1866161" y="1175391"/>
                  <a:pt x="1867690" y="1014296"/>
                </a:cubicBezTo>
                <a:cubicBezTo>
                  <a:pt x="1868649" y="780885"/>
                  <a:pt x="1695970" y="609009"/>
                  <a:pt x="1489544" y="608237"/>
                </a:cubicBezTo>
                <a:cubicBezTo>
                  <a:pt x="1283118" y="607464"/>
                  <a:pt x="1077033" y="757717"/>
                  <a:pt x="1074597" y="1018066"/>
                </a:cubicBezTo>
                <a:cubicBezTo>
                  <a:pt x="1073324" y="1154879"/>
                  <a:pt x="920761" y="1156254"/>
                  <a:pt x="919487" y="1016665"/>
                </a:cubicBezTo>
                <a:cubicBezTo>
                  <a:pt x="923817" y="613721"/>
                  <a:pt x="1221818" y="450690"/>
                  <a:pt x="1484400" y="450810"/>
                </a:cubicBezTo>
                <a:close/>
                <a:moveTo>
                  <a:pt x="1493678" y="1"/>
                </a:moveTo>
                <a:cubicBezTo>
                  <a:pt x="1940039" y="204"/>
                  <a:pt x="2410214" y="393311"/>
                  <a:pt x="2408900" y="957870"/>
                </a:cubicBezTo>
                <a:cubicBezTo>
                  <a:pt x="2406735" y="1176945"/>
                  <a:pt x="2142634" y="1231714"/>
                  <a:pt x="2145232" y="957870"/>
                </a:cubicBezTo>
                <a:cubicBezTo>
                  <a:pt x="2146862" y="561095"/>
                  <a:pt x="1853326" y="268924"/>
                  <a:pt x="1502423" y="267611"/>
                </a:cubicBezTo>
                <a:cubicBezTo>
                  <a:pt x="1151520" y="266298"/>
                  <a:pt x="801197" y="521712"/>
                  <a:pt x="797055" y="964278"/>
                </a:cubicBezTo>
                <a:cubicBezTo>
                  <a:pt x="794891" y="1196847"/>
                  <a:pt x="535550" y="1199184"/>
                  <a:pt x="533385" y="961896"/>
                </a:cubicBezTo>
                <a:cubicBezTo>
                  <a:pt x="540745" y="276933"/>
                  <a:pt x="1047317" y="-202"/>
                  <a:pt x="1493678" y="1"/>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34973" rIns="34973" bIns="69945" numCol="1" spcCol="0" rtlCol="0" fromWordArt="0" anchor="b" anchorCtr="0" forceAA="0" compatLnSpc="1">
            <a:prstTxWarp prst="textNoShape">
              <a:avLst/>
            </a:prstTxWarp>
            <a:noAutofit/>
          </a:bodyPr>
          <a:lstStyle/>
          <a:p>
            <a:pPr algn="ctr" defTabSz="699217" fontAlgn="base">
              <a:spcBef>
                <a:spcPct val="0"/>
              </a:spcBef>
              <a:spcAft>
                <a:spcPct val="0"/>
              </a:spcAft>
            </a:pPr>
            <a:endParaRPr lang="en-US" sz="1071" spc="-39" dirty="0" err="1">
              <a:gradFill>
                <a:gsLst>
                  <a:gs pos="0">
                    <a:srgbClr val="FFFFFF"/>
                  </a:gs>
                  <a:gs pos="100000">
                    <a:srgbClr val="FFFFFF"/>
                  </a:gs>
                </a:gsLst>
                <a:lin ang="5400000" scaled="0"/>
              </a:gradFill>
              <a:ea typeface="Segoe UI" pitchFamily="34" charset="0"/>
              <a:cs typeface="Segoe UI" pitchFamily="34" charset="0"/>
            </a:endParaRPr>
          </a:p>
        </p:txBody>
      </p:sp>
      <p:sp>
        <p:nvSpPr>
          <p:cNvPr id="82" name="Oval 1026"/>
          <p:cNvSpPr/>
          <p:nvPr/>
        </p:nvSpPr>
        <p:spPr bwMode="auto">
          <a:xfrm>
            <a:off x="9938021" y="5202896"/>
            <a:ext cx="131261" cy="233152"/>
          </a:xfrm>
          <a:custGeom>
            <a:avLst/>
            <a:gdLst/>
            <a:ahLst/>
            <a:cxnLst/>
            <a:rect l="l" t="t" r="r" b="b"/>
            <a:pathLst>
              <a:path w="2822132" h="4659950">
                <a:moveTo>
                  <a:pt x="2705024" y="1567575"/>
                </a:moveTo>
                <a:cubicBezTo>
                  <a:pt x="2763932" y="1561688"/>
                  <a:pt x="2823941" y="1595607"/>
                  <a:pt x="2822091" y="1685314"/>
                </a:cubicBezTo>
                <a:cubicBezTo>
                  <a:pt x="2817166" y="1962666"/>
                  <a:pt x="2810283" y="2334361"/>
                  <a:pt x="2814117" y="2720685"/>
                </a:cubicBezTo>
                <a:cubicBezTo>
                  <a:pt x="2817770" y="3088847"/>
                  <a:pt x="2302973" y="3832669"/>
                  <a:pt x="1543041" y="3901164"/>
                </a:cubicBezTo>
                <a:lnTo>
                  <a:pt x="1543041" y="4383750"/>
                </a:lnTo>
                <a:lnTo>
                  <a:pt x="2078959" y="4383750"/>
                </a:lnTo>
                <a:cubicBezTo>
                  <a:pt x="2155230" y="4383750"/>
                  <a:pt x="2217059" y="4445579"/>
                  <a:pt x="2217059" y="4521850"/>
                </a:cubicBezTo>
                <a:lnTo>
                  <a:pt x="2217058" y="4521850"/>
                </a:lnTo>
                <a:cubicBezTo>
                  <a:pt x="2217058" y="4598121"/>
                  <a:pt x="2155229" y="4659950"/>
                  <a:pt x="2078958" y="4659950"/>
                </a:cubicBezTo>
                <a:lnTo>
                  <a:pt x="743175" y="4659949"/>
                </a:lnTo>
                <a:cubicBezTo>
                  <a:pt x="666904" y="4659949"/>
                  <a:pt x="605075" y="4598121"/>
                  <a:pt x="605075" y="4521850"/>
                </a:cubicBezTo>
                <a:cubicBezTo>
                  <a:pt x="605075" y="4445579"/>
                  <a:pt x="666904" y="4383750"/>
                  <a:pt x="743175" y="4383750"/>
                </a:cubicBezTo>
                <a:lnTo>
                  <a:pt x="1279091" y="4383750"/>
                </a:lnTo>
                <a:lnTo>
                  <a:pt x="1279091" y="3900389"/>
                </a:lnTo>
                <a:cubicBezTo>
                  <a:pt x="534155" y="3822464"/>
                  <a:pt x="-1282" y="3168183"/>
                  <a:pt x="3610" y="2671380"/>
                </a:cubicBezTo>
                <a:cubicBezTo>
                  <a:pt x="-602" y="2320943"/>
                  <a:pt x="7542" y="2130275"/>
                  <a:pt x="0" y="1681974"/>
                </a:cubicBezTo>
                <a:cubicBezTo>
                  <a:pt x="2983" y="1557260"/>
                  <a:pt x="247362" y="1516297"/>
                  <a:pt x="252192" y="1687318"/>
                </a:cubicBezTo>
                <a:cubicBezTo>
                  <a:pt x="247498" y="1877390"/>
                  <a:pt x="240491" y="2302498"/>
                  <a:pt x="243298" y="2622376"/>
                </a:cubicBezTo>
                <a:cubicBezTo>
                  <a:pt x="246106" y="2942254"/>
                  <a:pt x="599406" y="3690325"/>
                  <a:pt x="1440906" y="3683475"/>
                </a:cubicBezTo>
                <a:cubicBezTo>
                  <a:pt x="2282405" y="3676626"/>
                  <a:pt x="2573635" y="2930723"/>
                  <a:pt x="2577390" y="2722681"/>
                </a:cubicBezTo>
                <a:cubicBezTo>
                  <a:pt x="2581144" y="2514639"/>
                  <a:pt x="2593758" y="2168319"/>
                  <a:pt x="2594564" y="1688672"/>
                </a:cubicBezTo>
                <a:cubicBezTo>
                  <a:pt x="2588310" y="1619156"/>
                  <a:pt x="2646117" y="1573462"/>
                  <a:pt x="2705024" y="1567575"/>
                </a:cubicBezTo>
                <a:close/>
                <a:moveTo>
                  <a:pt x="1701822" y="959183"/>
                </a:moveTo>
                <a:cubicBezTo>
                  <a:pt x="1808822" y="959183"/>
                  <a:pt x="1895562" y="1045922"/>
                  <a:pt x="1895562" y="1152922"/>
                </a:cubicBezTo>
                <a:cubicBezTo>
                  <a:pt x="1895562" y="1259922"/>
                  <a:pt x="1808822" y="1346662"/>
                  <a:pt x="1701822" y="1346662"/>
                </a:cubicBezTo>
                <a:cubicBezTo>
                  <a:pt x="1594822" y="1346662"/>
                  <a:pt x="1508082" y="1259922"/>
                  <a:pt x="1508082" y="1152922"/>
                </a:cubicBezTo>
                <a:cubicBezTo>
                  <a:pt x="1508082" y="1045922"/>
                  <a:pt x="1594822" y="959183"/>
                  <a:pt x="1701822" y="959183"/>
                </a:cubicBezTo>
                <a:close/>
                <a:moveTo>
                  <a:pt x="1115995" y="959183"/>
                </a:moveTo>
                <a:cubicBezTo>
                  <a:pt x="1222995" y="959183"/>
                  <a:pt x="1309734" y="1045922"/>
                  <a:pt x="1309734" y="1152922"/>
                </a:cubicBezTo>
                <a:cubicBezTo>
                  <a:pt x="1309734" y="1259922"/>
                  <a:pt x="1222995" y="1346662"/>
                  <a:pt x="1115995" y="1346662"/>
                </a:cubicBezTo>
                <a:cubicBezTo>
                  <a:pt x="1008995" y="1346662"/>
                  <a:pt x="922255" y="1259922"/>
                  <a:pt x="922255" y="1152922"/>
                </a:cubicBezTo>
                <a:cubicBezTo>
                  <a:pt x="922255" y="1045922"/>
                  <a:pt x="1008995" y="959183"/>
                  <a:pt x="1115995" y="959183"/>
                </a:cubicBezTo>
                <a:close/>
                <a:moveTo>
                  <a:pt x="1415838" y="514680"/>
                </a:moveTo>
                <a:cubicBezTo>
                  <a:pt x="1522838" y="514680"/>
                  <a:pt x="1609577" y="601419"/>
                  <a:pt x="1609577" y="708419"/>
                </a:cubicBezTo>
                <a:cubicBezTo>
                  <a:pt x="1609577" y="815420"/>
                  <a:pt x="1522838" y="902159"/>
                  <a:pt x="1415838" y="902159"/>
                </a:cubicBezTo>
                <a:cubicBezTo>
                  <a:pt x="1308838" y="902159"/>
                  <a:pt x="1222098" y="815420"/>
                  <a:pt x="1222098" y="708419"/>
                </a:cubicBezTo>
                <a:cubicBezTo>
                  <a:pt x="1222098" y="601419"/>
                  <a:pt x="1308838" y="514680"/>
                  <a:pt x="1415838" y="514680"/>
                </a:cubicBezTo>
                <a:close/>
                <a:moveTo>
                  <a:pt x="1394056" y="188424"/>
                </a:moveTo>
                <a:cubicBezTo>
                  <a:pt x="983953" y="188424"/>
                  <a:pt x="651501" y="520877"/>
                  <a:pt x="651501" y="930980"/>
                </a:cubicBezTo>
                <a:cubicBezTo>
                  <a:pt x="647952" y="1142888"/>
                  <a:pt x="644401" y="1354794"/>
                  <a:pt x="640852" y="1566702"/>
                </a:cubicBezTo>
                <a:lnTo>
                  <a:pt x="2147263" y="1556054"/>
                </a:lnTo>
                <a:cubicBezTo>
                  <a:pt x="2147263" y="1307307"/>
                  <a:pt x="2150451" y="1410369"/>
                  <a:pt x="2150451" y="926368"/>
                </a:cubicBezTo>
                <a:cubicBezTo>
                  <a:pt x="2150451" y="516264"/>
                  <a:pt x="1804160" y="188424"/>
                  <a:pt x="1394056" y="188424"/>
                </a:cubicBezTo>
                <a:close/>
                <a:moveTo>
                  <a:pt x="1411066" y="0"/>
                </a:moveTo>
                <a:cubicBezTo>
                  <a:pt x="1956557" y="0"/>
                  <a:pt x="2398764" y="442207"/>
                  <a:pt x="2398764" y="987697"/>
                </a:cubicBezTo>
                <a:cubicBezTo>
                  <a:pt x="2398764" y="1469802"/>
                  <a:pt x="2398762" y="1951909"/>
                  <a:pt x="2398762" y="2434014"/>
                </a:cubicBezTo>
                <a:cubicBezTo>
                  <a:pt x="2398762" y="2979504"/>
                  <a:pt x="1956555" y="3421711"/>
                  <a:pt x="1411065" y="3421711"/>
                </a:cubicBezTo>
                <a:lnTo>
                  <a:pt x="1411066" y="3421709"/>
                </a:lnTo>
                <a:cubicBezTo>
                  <a:pt x="865576" y="3421709"/>
                  <a:pt x="423369" y="2979502"/>
                  <a:pt x="423369" y="2434012"/>
                </a:cubicBezTo>
                <a:lnTo>
                  <a:pt x="423369" y="987697"/>
                </a:lnTo>
                <a:cubicBezTo>
                  <a:pt x="423369" y="442207"/>
                  <a:pt x="865576" y="0"/>
                  <a:pt x="1411066"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34973" rIns="34973" bIns="69945" numCol="1" spcCol="0" rtlCol="0" fromWordArt="0" anchor="b" anchorCtr="0" forceAA="0" compatLnSpc="1">
            <a:prstTxWarp prst="textNoShape">
              <a:avLst/>
            </a:prstTxWarp>
            <a:noAutofit/>
          </a:bodyPr>
          <a:lstStyle/>
          <a:p>
            <a:pPr algn="ctr" defTabSz="699217" fontAlgn="base">
              <a:spcBef>
                <a:spcPct val="0"/>
              </a:spcBef>
              <a:spcAft>
                <a:spcPct val="0"/>
              </a:spcAft>
            </a:pPr>
            <a:endParaRPr lang="en-US" sz="1071" spc="-39" dirty="0" err="1">
              <a:gradFill>
                <a:gsLst>
                  <a:gs pos="0">
                    <a:srgbClr val="FFFFFF"/>
                  </a:gs>
                  <a:gs pos="100000">
                    <a:srgbClr val="FFFFFF"/>
                  </a:gs>
                </a:gsLst>
                <a:lin ang="5400000" scaled="0"/>
              </a:gradFill>
              <a:ea typeface="Segoe UI" pitchFamily="34" charset="0"/>
              <a:cs typeface="Segoe UI" pitchFamily="34" charset="0"/>
            </a:endParaRPr>
          </a:p>
        </p:txBody>
      </p:sp>
      <p:sp>
        <p:nvSpPr>
          <p:cNvPr id="83" name="Donut 4"/>
          <p:cNvSpPr/>
          <p:nvPr/>
        </p:nvSpPr>
        <p:spPr bwMode="auto">
          <a:xfrm>
            <a:off x="9544693" y="5028033"/>
            <a:ext cx="256572" cy="422155"/>
          </a:xfrm>
          <a:custGeom>
            <a:avLst/>
            <a:gdLst/>
            <a:ahLst/>
            <a:cxnLst/>
            <a:rect l="l" t="t" r="r" b="b"/>
            <a:pathLst>
              <a:path w="1324312" h="1963740">
                <a:moveTo>
                  <a:pt x="1102830" y="1105249"/>
                </a:moveTo>
                <a:lnTo>
                  <a:pt x="1102830" y="1156767"/>
                </a:lnTo>
                <a:cubicBezTo>
                  <a:pt x="1102830" y="1192270"/>
                  <a:pt x="1073872" y="1220891"/>
                  <a:pt x="1040288" y="1220891"/>
                </a:cubicBezTo>
                <a:cubicBezTo>
                  <a:pt x="1004386" y="1220891"/>
                  <a:pt x="975428" y="1192270"/>
                  <a:pt x="975428" y="1156767"/>
                </a:cubicBezTo>
                <a:lnTo>
                  <a:pt x="975428" y="1138450"/>
                </a:lnTo>
                <a:cubicBezTo>
                  <a:pt x="983531" y="1145319"/>
                  <a:pt x="990487" y="1151044"/>
                  <a:pt x="995112" y="1154478"/>
                </a:cubicBezTo>
                <a:lnTo>
                  <a:pt x="1019445" y="1172807"/>
                </a:lnTo>
                <a:lnTo>
                  <a:pt x="1042607" y="1154478"/>
                </a:lnTo>
                <a:cubicBezTo>
                  <a:pt x="1053029" y="1145319"/>
                  <a:pt x="1075032" y="1128146"/>
                  <a:pt x="1102830" y="1105249"/>
                </a:cubicBezTo>
                <a:close/>
                <a:moveTo>
                  <a:pt x="869623" y="576042"/>
                </a:moveTo>
                <a:cubicBezTo>
                  <a:pt x="934249" y="576042"/>
                  <a:pt x="989642" y="614010"/>
                  <a:pt x="1016185" y="668085"/>
                </a:cubicBezTo>
                <a:cubicBezTo>
                  <a:pt x="1041574" y="614010"/>
                  <a:pt x="1098122" y="576042"/>
                  <a:pt x="1161593" y="576042"/>
                </a:cubicBezTo>
                <a:cubicBezTo>
                  <a:pt x="1251608" y="576042"/>
                  <a:pt x="1324312" y="648526"/>
                  <a:pt x="1324312" y="737118"/>
                </a:cubicBezTo>
                <a:cubicBezTo>
                  <a:pt x="1324312" y="762429"/>
                  <a:pt x="1315080" y="793494"/>
                  <a:pt x="1307002" y="815354"/>
                </a:cubicBezTo>
                <a:cubicBezTo>
                  <a:pt x="1260840" y="932709"/>
                  <a:pt x="1039266" y="1106441"/>
                  <a:pt x="1017339" y="1123698"/>
                </a:cubicBezTo>
                <a:lnTo>
                  <a:pt x="1015031" y="1123698"/>
                </a:lnTo>
                <a:cubicBezTo>
                  <a:pt x="991950" y="1106441"/>
                  <a:pt x="770376" y="932709"/>
                  <a:pt x="724215" y="815354"/>
                </a:cubicBezTo>
                <a:cubicBezTo>
                  <a:pt x="716136" y="793494"/>
                  <a:pt x="706904" y="762429"/>
                  <a:pt x="706904" y="737118"/>
                </a:cubicBezTo>
                <a:cubicBezTo>
                  <a:pt x="706904" y="648526"/>
                  <a:pt x="779608" y="576042"/>
                  <a:pt x="869623" y="576042"/>
                </a:cubicBezTo>
                <a:close/>
                <a:moveTo>
                  <a:pt x="592412" y="515282"/>
                </a:moveTo>
                <a:lnTo>
                  <a:pt x="914525" y="515282"/>
                </a:lnTo>
                <a:cubicBezTo>
                  <a:pt x="968762" y="515282"/>
                  <a:pt x="1017226" y="538313"/>
                  <a:pt x="1051869" y="574090"/>
                </a:cubicBezTo>
                <a:cubicBezTo>
                  <a:pt x="1039153" y="582201"/>
                  <a:pt x="1028774" y="591326"/>
                  <a:pt x="1019561" y="602914"/>
                </a:cubicBezTo>
                <a:cubicBezTo>
                  <a:pt x="981478" y="562502"/>
                  <a:pt x="929512" y="538313"/>
                  <a:pt x="872939" y="538313"/>
                </a:cubicBezTo>
                <a:cubicBezTo>
                  <a:pt x="763297" y="538313"/>
                  <a:pt x="673249" y="627103"/>
                  <a:pt x="673249" y="736752"/>
                </a:cubicBezTo>
                <a:cubicBezTo>
                  <a:pt x="673249" y="774701"/>
                  <a:pt x="689403" y="817431"/>
                  <a:pt x="694009" y="829018"/>
                </a:cubicBezTo>
                <a:cubicBezTo>
                  <a:pt x="730924" y="923458"/>
                  <a:pt x="862559" y="1044549"/>
                  <a:pt x="942228" y="1110309"/>
                </a:cubicBezTo>
                <a:lnTo>
                  <a:pt x="942228" y="1878426"/>
                </a:lnTo>
                <a:cubicBezTo>
                  <a:pt x="942228" y="1925646"/>
                  <a:pt x="902977" y="1963740"/>
                  <a:pt x="855617" y="1963740"/>
                </a:cubicBezTo>
                <a:cubicBezTo>
                  <a:pt x="808322" y="1963740"/>
                  <a:pt x="769072" y="1925646"/>
                  <a:pt x="769072" y="1878426"/>
                </a:cubicBezTo>
                <a:lnTo>
                  <a:pt x="769072" y="1224448"/>
                </a:lnTo>
                <a:lnTo>
                  <a:pt x="735595" y="1224448"/>
                </a:lnTo>
                <a:lnTo>
                  <a:pt x="735595" y="1878426"/>
                </a:lnTo>
                <a:cubicBezTo>
                  <a:pt x="735595" y="1925646"/>
                  <a:pt x="697448" y="1963740"/>
                  <a:pt x="650152" y="1963740"/>
                </a:cubicBezTo>
                <a:cubicBezTo>
                  <a:pt x="602792" y="1963740"/>
                  <a:pt x="563542" y="1925646"/>
                  <a:pt x="563542" y="1878426"/>
                </a:cubicBezTo>
                <a:lnTo>
                  <a:pt x="563542" y="747036"/>
                </a:lnTo>
                <a:lnTo>
                  <a:pt x="530065" y="747036"/>
                </a:lnTo>
                <a:lnTo>
                  <a:pt x="530065" y="1156515"/>
                </a:lnTo>
                <a:cubicBezTo>
                  <a:pt x="530065" y="1192292"/>
                  <a:pt x="502362" y="1221116"/>
                  <a:pt x="466616" y="1221116"/>
                </a:cubicBezTo>
                <a:cubicBezTo>
                  <a:pt x="431971" y="1221116"/>
                  <a:pt x="403101" y="1192292"/>
                  <a:pt x="403101" y="1156515"/>
                </a:cubicBezTo>
                <a:lnTo>
                  <a:pt x="403101" y="703292"/>
                </a:lnTo>
                <a:cubicBezTo>
                  <a:pt x="403101" y="599438"/>
                  <a:pt x="487376" y="515282"/>
                  <a:pt x="592412" y="515282"/>
                </a:cubicBezTo>
                <a:close/>
                <a:moveTo>
                  <a:pt x="751985" y="185997"/>
                </a:moveTo>
                <a:cubicBezTo>
                  <a:pt x="832089" y="185997"/>
                  <a:pt x="897027" y="251812"/>
                  <a:pt x="897027" y="332999"/>
                </a:cubicBezTo>
                <a:cubicBezTo>
                  <a:pt x="897027" y="414186"/>
                  <a:pt x="832089" y="480000"/>
                  <a:pt x="751985" y="480000"/>
                </a:cubicBezTo>
                <a:cubicBezTo>
                  <a:pt x="671881" y="480000"/>
                  <a:pt x="606943" y="414186"/>
                  <a:pt x="606943" y="332999"/>
                </a:cubicBezTo>
                <a:cubicBezTo>
                  <a:pt x="606943" y="251812"/>
                  <a:pt x="671881" y="185997"/>
                  <a:pt x="751985" y="185997"/>
                </a:cubicBezTo>
                <a:close/>
                <a:moveTo>
                  <a:pt x="226843" y="166363"/>
                </a:moveTo>
                <a:lnTo>
                  <a:pt x="301424" y="166363"/>
                </a:lnTo>
                <a:lnTo>
                  <a:pt x="301424" y="223927"/>
                </a:lnTo>
                <a:lnTo>
                  <a:pt x="358988" y="223927"/>
                </a:lnTo>
                <a:lnTo>
                  <a:pt x="358988" y="304341"/>
                </a:lnTo>
                <a:lnTo>
                  <a:pt x="301424" y="304341"/>
                </a:lnTo>
                <a:lnTo>
                  <a:pt x="301424" y="361905"/>
                </a:lnTo>
                <a:lnTo>
                  <a:pt x="226843" y="361905"/>
                </a:lnTo>
                <a:lnTo>
                  <a:pt x="226843" y="304341"/>
                </a:lnTo>
                <a:lnTo>
                  <a:pt x="169280" y="304341"/>
                </a:lnTo>
                <a:lnTo>
                  <a:pt x="169280" y="223927"/>
                </a:lnTo>
                <a:lnTo>
                  <a:pt x="226843" y="223927"/>
                </a:lnTo>
                <a:close/>
                <a:moveTo>
                  <a:pt x="264134" y="55533"/>
                </a:moveTo>
                <a:cubicBezTo>
                  <a:pt x="148926" y="55533"/>
                  <a:pt x="55531" y="148927"/>
                  <a:pt x="55531" y="264135"/>
                </a:cubicBezTo>
                <a:cubicBezTo>
                  <a:pt x="55531" y="379343"/>
                  <a:pt x="148926" y="472737"/>
                  <a:pt x="264134" y="472737"/>
                </a:cubicBezTo>
                <a:cubicBezTo>
                  <a:pt x="379342" y="472737"/>
                  <a:pt x="472736" y="379343"/>
                  <a:pt x="472736" y="264135"/>
                </a:cubicBezTo>
                <a:cubicBezTo>
                  <a:pt x="472736" y="148927"/>
                  <a:pt x="379342" y="55533"/>
                  <a:pt x="264134" y="55533"/>
                </a:cubicBezTo>
                <a:close/>
                <a:moveTo>
                  <a:pt x="264135" y="0"/>
                </a:moveTo>
                <a:cubicBezTo>
                  <a:pt x="410012" y="0"/>
                  <a:pt x="528269" y="118257"/>
                  <a:pt x="528269" y="264135"/>
                </a:cubicBezTo>
                <a:cubicBezTo>
                  <a:pt x="528269" y="410012"/>
                  <a:pt x="410012" y="528269"/>
                  <a:pt x="264135" y="528269"/>
                </a:cubicBezTo>
                <a:cubicBezTo>
                  <a:pt x="118257" y="528269"/>
                  <a:pt x="0" y="410012"/>
                  <a:pt x="0" y="264135"/>
                </a:cubicBezTo>
                <a:cubicBezTo>
                  <a:pt x="0" y="118257"/>
                  <a:pt x="118257" y="0"/>
                  <a:pt x="264135"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45" tIns="34973" rIns="34973" bIns="69945" numCol="1" spcCol="0" rtlCol="0" fromWordArt="0" anchor="b" anchorCtr="0" forceAA="0" compatLnSpc="1">
            <a:prstTxWarp prst="textNoShape">
              <a:avLst/>
            </a:prstTxWarp>
            <a:noAutofit/>
          </a:bodyPr>
          <a:lstStyle/>
          <a:p>
            <a:pPr algn="ctr" defTabSz="699217" fontAlgn="base">
              <a:spcBef>
                <a:spcPct val="0"/>
              </a:spcBef>
              <a:spcAft>
                <a:spcPct val="0"/>
              </a:spcAft>
            </a:pPr>
            <a:endParaRPr lang="en-US" sz="1071" spc="-39" dirty="0" err="1">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2585959" y="5552622"/>
            <a:ext cx="6958734" cy="955355"/>
          </a:xfrm>
          <a:prstGeom prst="rect">
            <a:avLst/>
          </a:prstGeom>
          <a:solidFill>
            <a:schemeClr val="bg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defTabSz="713271" fontAlgn="base">
              <a:lnSpc>
                <a:spcPct val="90000"/>
              </a:lnSpc>
              <a:spcBef>
                <a:spcPct val="0"/>
              </a:spcBef>
              <a:spcAft>
                <a:spcPct val="0"/>
              </a:spcAft>
            </a:pPr>
            <a:endParaRPr lang="en-US" sz="1836" dirty="0" err="1">
              <a:gradFill>
                <a:gsLst>
                  <a:gs pos="0">
                    <a:srgbClr val="FFFFFF"/>
                  </a:gs>
                  <a:gs pos="100000">
                    <a:srgbClr val="FFFFFF"/>
                  </a:gs>
                </a:gsLst>
                <a:lin ang="5400000" scaled="0"/>
              </a:gradFill>
              <a:ea typeface="Segoe UI" pitchFamily="34" charset="0"/>
              <a:cs typeface="Segoe UI" pitchFamily="34" charset="0"/>
            </a:endParaRPr>
          </a:p>
        </p:txBody>
      </p:sp>
      <p:sp>
        <p:nvSpPr>
          <p:cNvPr id="94" name="TextBox 93"/>
          <p:cNvSpPr txBox="1"/>
          <p:nvPr/>
        </p:nvSpPr>
        <p:spPr>
          <a:xfrm>
            <a:off x="2574729" y="5743599"/>
            <a:ext cx="1736141" cy="646331"/>
          </a:xfrm>
          <a:prstGeom prst="rect">
            <a:avLst/>
          </a:prstGeom>
          <a:noFill/>
        </p:spPr>
        <p:txBody>
          <a:bodyPr wrap="square" rtlCol="0">
            <a:spAutoFit/>
          </a:bodyPr>
          <a:lstStyle/>
          <a:p>
            <a:pPr algn="ctr"/>
            <a:r>
              <a:rPr lang="en-US" dirty="0">
                <a:solidFill>
                  <a:srgbClr val="00188F"/>
                </a:solidFill>
              </a:rPr>
              <a:t>One </a:t>
            </a:r>
            <a:r>
              <a:rPr lang="en-US" dirty="0" smtClean="0">
                <a:solidFill>
                  <a:srgbClr val="00188F"/>
                </a:solidFill>
              </a:rPr>
              <a:t>Windows Platform</a:t>
            </a:r>
            <a:endParaRPr lang="en-US" dirty="0">
              <a:solidFill>
                <a:srgbClr val="00188F"/>
              </a:solidFill>
            </a:endParaRPr>
          </a:p>
        </p:txBody>
      </p:sp>
      <p:sp>
        <p:nvSpPr>
          <p:cNvPr id="95" name="TextBox 94"/>
          <p:cNvSpPr txBox="1"/>
          <p:nvPr/>
        </p:nvSpPr>
        <p:spPr>
          <a:xfrm>
            <a:off x="4529075" y="5598514"/>
            <a:ext cx="3987869" cy="958583"/>
          </a:xfrm>
          <a:prstGeom prst="rect">
            <a:avLst/>
          </a:prstGeom>
          <a:noFill/>
        </p:spPr>
        <p:txBody>
          <a:bodyPr wrap="square" rtlCol="0">
            <a:spAutoFit/>
          </a:bodyPr>
          <a:lstStyle/>
          <a:p>
            <a:pPr marL="291436" indent="-291436">
              <a:buFont typeface="Arial" panose="020B0604020202020204" pitchFamily="34" charset="0"/>
              <a:buChar char="•"/>
            </a:pPr>
            <a:r>
              <a:rPr lang="en-US" sz="1836" dirty="0">
                <a:solidFill>
                  <a:srgbClr val="00188F"/>
                </a:solidFill>
              </a:rPr>
              <a:t>Converged MDM Stack</a:t>
            </a:r>
          </a:p>
          <a:p>
            <a:pPr marL="291436" indent="-291436">
              <a:buFont typeface="Arial" panose="020B0604020202020204" pitchFamily="34" charset="0"/>
              <a:buChar char="•"/>
            </a:pPr>
            <a:r>
              <a:rPr lang="en-US" sz="1836" dirty="0">
                <a:solidFill>
                  <a:srgbClr val="00188F"/>
                </a:solidFill>
              </a:rPr>
              <a:t>Converged Servicing Stack</a:t>
            </a:r>
          </a:p>
          <a:p>
            <a:pPr marL="291436" indent="-291436">
              <a:buFont typeface="Arial" panose="020B0604020202020204" pitchFamily="34" charset="0"/>
              <a:buChar char="•"/>
            </a:pPr>
            <a:r>
              <a:rPr lang="en-US" sz="1836" dirty="0">
                <a:solidFill>
                  <a:srgbClr val="00188F"/>
                </a:solidFill>
              </a:rPr>
              <a:t>Common CSPs</a:t>
            </a:r>
          </a:p>
        </p:txBody>
      </p:sp>
      <p:sp>
        <p:nvSpPr>
          <p:cNvPr id="41" name="TextBox 40"/>
          <p:cNvSpPr txBox="1"/>
          <p:nvPr/>
        </p:nvSpPr>
        <p:spPr>
          <a:xfrm>
            <a:off x="1105862" y="4061734"/>
            <a:ext cx="2272452" cy="369332"/>
          </a:xfrm>
          <a:prstGeom prst="rect">
            <a:avLst/>
          </a:prstGeom>
          <a:noFill/>
        </p:spPr>
        <p:txBody>
          <a:bodyPr wrap="square" rtlCol="0">
            <a:spAutoFit/>
          </a:bodyPr>
          <a:lstStyle/>
          <a:p>
            <a:pPr algn="ctr"/>
            <a:r>
              <a:rPr lang="en-US" dirty="0" smtClean="0">
                <a:solidFill>
                  <a:srgbClr val="00188F"/>
                </a:solidFill>
              </a:rPr>
              <a:t>Windows 10 IoT</a:t>
            </a:r>
            <a:endParaRPr lang="en-US" dirty="0">
              <a:solidFill>
                <a:srgbClr val="00188F"/>
              </a:solidFill>
            </a:endParaRPr>
          </a:p>
        </p:txBody>
      </p:sp>
    </p:spTree>
    <p:extLst>
      <p:ext uri="{BB962C8B-B14F-4D97-AF65-F5344CB8AC3E}">
        <p14:creationId xmlns:p14="http://schemas.microsoft.com/office/powerpoint/2010/main" val="26618632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a:xfrm>
            <a:off x="276540" y="5783263"/>
            <a:ext cx="9751698" cy="902608"/>
          </a:xfrm>
        </p:spPr>
        <p:txBody>
          <a:bodyPr/>
          <a:lstStyle/>
          <a:p>
            <a:r>
              <a:rPr lang="en-US" dirty="0" smtClean="0"/>
              <a:t>Cyra Richardson</a:t>
            </a:r>
          </a:p>
          <a:p>
            <a:r>
              <a:rPr lang="en-US" dirty="0" smtClean="0"/>
              <a:t>Principal Group Program Manager</a:t>
            </a:r>
          </a:p>
        </p:txBody>
      </p:sp>
      <p:sp>
        <p:nvSpPr>
          <p:cNvPr id="2" name="Title 1"/>
          <p:cNvSpPr>
            <a:spLocks noGrp="1"/>
          </p:cNvSpPr>
          <p:nvPr>
            <p:ph type="ctrTitle"/>
          </p:nvPr>
        </p:nvSpPr>
        <p:spPr/>
        <p:txBody>
          <a:bodyPr/>
          <a:lstStyle/>
          <a:p>
            <a:r>
              <a:rPr lang="en-US" sz="4400" dirty="0" smtClean="0"/>
              <a:t>Building Consumer and Enterprise Device Solutions with Windows 10 IoT </a:t>
            </a:r>
            <a:endParaRPr lang="en-US" sz="4400" dirty="0"/>
          </a:p>
        </p:txBody>
      </p:sp>
      <p:sp>
        <p:nvSpPr>
          <p:cNvPr id="6" name="Text Placeholder 5"/>
          <p:cNvSpPr>
            <a:spLocks noGrp="1"/>
          </p:cNvSpPr>
          <p:nvPr>
            <p:ph type="body" sz="quarter" idx="13"/>
          </p:nvPr>
        </p:nvSpPr>
        <p:spPr/>
        <p:txBody>
          <a:bodyPr/>
          <a:lstStyle/>
          <a:p>
            <a:r>
              <a:rPr lang="en-US" dirty="0" smtClean="0"/>
              <a:t>3-752</a:t>
            </a:r>
            <a:endParaRPr lang="en-US" dirty="0"/>
          </a:p>
        </p:txBody>
      </p:sp>
    </p:spTree>
    <p:extLst>
      <p:ext uri="{BB962C8B-B14F-4D97-AF65-F5344CB8AC3E}">
        <p14:creationId xmlns:p14="http://schemas.microsoft.com/office/powerpoint/2010/main" val="230781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564648"/>
          </a:xfrm>
        </p:spPr>
        <p:txBody>
          <a:bodyPr/>
          <a:lstStyle/>
          <a:p>
            <a:pPr>
              <a:spcAft>
                <a:spcPts val="1224"/>
              </a:spcAft>
            </a:pPr>
            <a:r>
              <a:rPr lang="en-US" sz="3264" dirty="0" smtClean="0">
                <a:solidFill>
                  <a:schemeClr val="tx2"/>
                </a:solidFill>
              </a:rPr>
              <a:t>FFU </a:t>
            </a:r>
            <a:r>
              <a:rPr lang="en-US" sz="3264" dirty="0">
                <a:solidFill>
                  <a:schemeClr val="tx2"/>
                </a:solidFill>
              </a:rPr>
              <a:t>image format is sector-based and describes all partitions on </a:t>
            </a:r>
            <a:r>
              <a:rPr lang="en-US" sz="3264" dirty="0" smtClean="0">
                <a:solidFill>
                  <a:schemeClr val="tx2"/>
                </a:solidFill>
              </a:rPr>
              <a:t>disk</a:t>
            </a:r>
            <a:br>
              <a:rPr lang="en-US" sz="3264" dirty="0" smtClean="0">
                <a:solidFill>
                  <a:schemeClr val="tx2"/>
                </a:solidFill>
              </a:rPr>
            </a:br>
            <a:endParaRPr lang="en-US" sz="3264" dirty="0">
              <a:solidFill>
                <a:schemeClr val="tx2"/>
              </a:solidFill>
            </a:endParaRPr>
          </a:p>
          <a:p>
            <a:pPr>
              <a:spcAft>
                <a:spcPts val="1224"/>
              </a:spcAft>
            </a:pPr>
            <a:r>
              <a:rPr lang="en-US" sz="3264" dirty="0">
                <a:solidFill>
                  <a:schemeClr val="tx2"/>
                </a:solidFill>
              </a:rPr>
              <a:t>FFU images created using Windows Imaging and Configuration Designer (WICD) or command-line tools (imageapp.exe</a:t>
            </a:r>
            <a:r>
              <a:rPr lang="en-US" sz="3264" dirty="0" smtClean="0">
                <a:solidFill>
                  <a:schemeClr val="tx2"/>
                </a:solidFill>
              </a:rPr>
              <a:t>)</a:t>
            </a:r>
          </a:p>
          <a:p>
            <a:pPr marL="0" indent="0">
              <a:spcAft>
                <a:spcPts val="1224"/>
              </a:spcAft>
              <a:buNone/>
            </a:pPr>
            <a:endParaRPr lang="en-US" sz="3264" dirty="0">
              <a:solidFill>
                <a:schemeClr val="tx2"/>
              </a:solidFill>
            </a:endParaRPr>
          </a:p>
          <a:p>
            <a:pPr>
              <a:spcAft>
                <a:spcPts val="1224"/>
              </a:spcAft>
            </a:pPr>
            <a:r>
              <a:rPr lang="en-US" sz="3264" dirty="0">
                <a:solidFill>
                  <a:schemeClr val="tx2"/>
                </a:solidFill>
              </a:rPr>
              <a:t>FFU images flashed to up to 8 USB-tethered devices using ffutool.exe or directly to disk </a:t>
            </a:r>
            <a:r>
              <a:rPr lang="en-US" sz="3264" dirty="0">
                <a:solidFill>
                  <a:schemeClr val="bg1"/>
                </a:solidFill>
              </a:rPr>
              <a:t>using WICD or </a:t>
            </a:r>
            <a:r>
              <a:rPr lang="en-US" sz="3264" dirty="0" smtClean="0">
                <a:solidFill>
                  <a:schemeClr val="bg1"/>
                </a:solidFill>
              </a:rPr>
              <a:t>dism.exe</a:t>
            </a:r>
            <a:endParaRPr lang="en-US" sz="3264" dirty="0">
              <a:solidFill>
                <a:schemeClr val="bg1"/>
              </a:solidFill>
            </a:endParaRPr>
          </a:p>
        </p:txBody>
      </p:sp>
      <p:sp>
        <p:nvSpPr>
          <p:cNvPr id="2" name="Title 1"/>
          <p:cNvSpPr>
            <a:spLocks noGrp="1"/>
          </p:cNvSpPr>
          <p:nvPr>
            <p:ph type="title"/>
          </p:nvPr>
        </p:nvSpPr>
        <p:spPr/>
        <p:txBody>
          <a:bodyPr/>
          <a:lstStyle/>
          <a:p>
            <a:r>
              <a:rPr lang="en-US" dirty="0" smtClean="0">
                <a:solidFill>
                  <a:schemeClr val="tx2"/>
                </a:solidFill>
              </a:rPr>
              <a:t>Device Imaging: Full Flash Update</a:t>
            </a:r>
            <a:endParaRPr lang="en-US" dirty="0">
              <a:solidFill>
                <a:schemeClr val="tx2"/>
              </a:solidFill>
            </a:endParaRPr>
          </a:p>
        </p:txBody>
      </p:sp>
    </p:spTree>
    <p:extLst>
      <p:ext uri="{BB962C8B-B14F-4D97-AF65-F5344CB8AC3E}">
        <p14:creationId xmlns:p14="http://schemas.microsoft.com/office/powerpoint/2010/main" val="274028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882" y="1547274"/>
            <a:ext cx="12434711" cy="5298882"/>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FFU Device Imaging</a:t>
            </a:r>
          </a:p>
        </p:txBody>
      </p:sp>
      <p:grpSp>
        <p:nvGrpSpPr>
          <p:cNvPr id="28" name="Group 27"/>
          <p:cNvGrpSpPr/>
          <p:nvPr/>
        </p:nvGrpSpPr>
        <p:grpSpPr>
          <a:xfrm>
            <a:off x="788094" y="3448554"/>
            <a:ext cx="2787674" cy="1010320"/>
            <a:chOff x="461834" y="3457276"/>
            <a:chExt cx="2733262" cy="990600"/>
          </a:xfrm>
        </p:grpSpPr>
        <p:sp>
          <p:nvSpPr>
            <p:cNvPr id="29" name="Rectangle 28"/>
            <p:cNvSpPr/>
            <p:nvPr/>
          </p:nvSpPr>
          <p:spPr>
            <a:xfrm>
              <a:off x="461834" y="3457276"/>
              <a:ext cx="2480718" cy="685800"/>
            </a:xfrm>
            <a:prstGeom prst="rect">
              <a:avLst/>
            </a:prstGeom>
            <a:solidFill>
              <a:srgbClr val="7030A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OS-Package.cab</a:t>
              </a:r>
            </a:p>
          </p:txBody>
        </p:sp>
        <p:sp>
          <p:nvSpPr>
            <p:cNvPr id="30" name="Rectangle 29"/>
            <p:cNvSpPr/>
            <p:nvPr/>
          </p:nvSpPr>
          <p:spPr>
            <a:xfrm>
              <a:off x="588106" y="3609676"/>
              <a:ext cx="2480718" cy="685800"/>
            </a:xfrm>
            <a:prstGeom prst="rect">
              <a:avLst/>
            </a:prstGeom>
            <a:solidFill>
              <a:srgbClr val="7030A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OS-Package.cab</a:t>
              </a:r>
            </a:p>
          </p:txBody>
        </p:sp>
        <p:sp>
          <p:nvSpPr>
            <p:cNvPr id="31" name="Rectangle 30"/>
            <p:cNvSpPr/>
            <p:nvPr/>
          </p:nvSpPr>
          <p:spPr>
            <a:xfrm>
              <a:off x="714378" y="3762076"/>
              <a:ext cx="2480718" cy="685800"/>
            </a:xfrm>
            <a:prstGeom prst="rect">
              <a:avLst/>
            </a:prstGeom>
            <a:solidFill>
              <a:srgbClr val="7030A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BSP Packages</a:t>
              </a:r>
            </a:p>
          </p:txBody>
        </p:sp>
      </p:grpSp>
      <p:grpSp>
        <p:nvGrpSpPr>
          <p:cNvPr id="33" name="Group 32"/>
          <p:cNvGrpSpPr/>
          <p:nvPr/>
        </p:nvGrpSpPr>
        <p:grpSpPr>
          <a:xfrm>
            <a:off x="788094" y="2436622"/>
            <a:ext cx="2787674" cy="887401"/>
            <a:chOff x="461834" y="2465095"/>
            <a:chExt cx="2733262" cy="870080"/>
          </a:xfrm>
        </p:grpSpPr>
        <p:sp>
          <p:nvSpPr>
            <p:cNvPr id="34" name="Rectangle 33"/>
            <p:cNvSpPr/>
            <p:nvPr/>
          </p:nvSpPr>
          <p:spPr>
            <a:xfrm>
              <a:off x="461834" y="2465095"/>
              <a:ext cx="2480718" cy="685800"/>
            </a:xfrm>
            <a:prstGeom prst="rect">
              <a:avLst/>
            </a:prstGeom>
            <a:solidFill>
              <a:srgbClr val="00BCF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OS-Package.cab</a:t>
              </a:r>
              <a:endParaRPr lang="en-US" sz="1836" baseline="-25000" dirty="0">
                <a:solidFill>
                  <a:prstClr val="white"/>
                </a:solidFill>
              </a:endParaRPr>
            </a:p>
          </p:txBody>
        </p:sp>
        <p:sp>
          <p:nvSpPr>
            <p:cNvPr id="35" name="Rectangle 34"/>
            <p:cNvSpPr/>
            <p:nvPr/>
          </p:nvSpPr>
          <p:spPr>
            <a:xfrm>
              <a:off x="588106" y="2557235"/>
              <a:ext cx="2480718" cy="685800"/>
            </a:xfrm>
            <a:prstGeom prst="rect">
              <a:avLst/>
            </a:prstGeom>
            <a:solidFill>
              <a:srgbClr val="00BCF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OS-Package.cab</a:t>
              </a:r>
              <a:endParaRPr lang="en-US" sz="1836" baseline="-25000" dirty="0">
                <a:solidFill>
                  <a:prstClr val="white"/>
                </a:solidFill>
              </a:endParaRPr>
            </a:p>
          </p:txBody>
        </p:sp>
        <p:sp>
          <p:nvSpPr>
            <p:cNvPr id="36" name="Rectangle 35"/>
            <p:cNvSpPr/>
            <p:nvPr/>
          </p:nvSpPr>
          <p:spPr>
            <a:xfrm>
              <a:off x="714378" y="2649375"/>
              <a:ext cx="2480718" cy="685800"/>
            </a:xfrm>
            <a:prstGeom prst="rect">
              <a:avLst/>
            </a:prstGeom>
            <a:solidFill>
              <a:srgbClr val="00BCF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OS Packages</a:t>
              </a:r>
              <a:endParaRPr lang="en-US" sz="1836" baseline="-25000" dirty="0">
                <a:solidFill>
                  <a:prstClr val="white"/>
                </a:solidFill>
              </a:endParaRPr>
            </a:p>
          </p:txBody>
        </p:sp>
      </p:grpSp>
      <p:grpSp>
        <p:nvGrpSpPr>
          <p:cNvPr id="37" name="Group 36"/>
          <p:cNvGrpSpPr/>
          <p:nvPr/>
        </p:nvGrpSpPr>
        <p:grpSpPr>
          <a:xfrm>
            <a:off x="745379" y="4553257"/>
            <a:ext cx="2873104" cy="948614"/>
            <a:chOff x="419953" y="4540416"/>
            <a:chExt cx="2817024" cy="930098"/>
          </a:xfrm>
        </p:grpSpPr>
        <p:sp>
          <p:nvSpPr>
            <p:cNvPr id="38" name="Rectangle 37"/>
            <p:cNvSpPr/>
            <p:nvPr/>
          </p:nvSpPr>
          <p:spPr>
            <a:xfrm>
              <a:off x="419953" y="4540416"/>
              <a:ext cx="2480718" cy="685800"/>
            </a:xfrm>
            <a:prstGeom prst="rect">
              <a:avLst/>
            </a:pr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Kernel-mode Driver</a:t>
              </a:r>
            </a:p>
          </p:txBody>
        </p:sp>
        <p:sp>
          <p:nvSpPr>
            <p:cNvPr id="39" name="Rectangle 38"/>
            <p:cNvSpPr/>
            <p:nvPr/>
          </p:nvSpPr>
          <p:spPr>
            <a:xfrm>
              <a:off x="588106" y="4662565"/>
              <a:ext cx="2480718" cy="685800"/>
            </a:xfrm>
            <a:prstGeom prst="rect">
              <a:avLst/>
            </a:pr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Kernel-mode Driver</a:t>
              </a:r>
            </a:p>
          </p:txBody>
        </p:sp>
        <p:sp>
          <p:nvSpPr>
            <p:cNvPr id="40" name="Rectangle 39"/>
            <p:cNvSpPr/>
            <p:nvPr/>
          </p:nvSpPr>
          <p:spPr>
            <a:xfrm>
              <a:off x="756259" y="4784714"/>
              <a:ext cx="2480718" cy="685800"/>
            </a:xfrm>
            <a:prstGeom prst="rect">
              <a:avLst/>
            </a:pr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Driver Packages</a:t>
              </a:r>
            </a:p>
          </p:txBody>
        </p:sp>
      </p:grpSp>
      <p:grpSp>
        <p:nvGrpSpPr>
          <p:cNvPr id="41" name="Group 40"/>
          <p:cNvGrpSpPr/>
          <p:nvPr/>
        </p:nvGrpSpPr>
        <p:grpSpPr>
          <a:xfrm>
            <a:off x="788094" y="5595284"/>
            <a:ext cx="2787674" cy="966122"/>
            <a:chOff x="461834" y="5562104"/>
            <a:chExt cx="2733262" cy="947264"/>
          </a:xfrm>
        </p:grpSpPr>
        <p:sp>
          <p:nvSpPr>
            <p:cNvPr id="42" name="Rectangle 41"/>
            <p:cNvSpPr/>
            <p:nvPr/>
          </p:nvSpPr>
          <p:spPr>
            <a:xfrm>
              <a:off x="461834" y="5562104"/>
              <a:ext cx="2480718" cy="685800"/>
            </a:xfrm>
            <a:prstGeom prst="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err="1">
                  <a:solidFill>
                    <a:prstClr val="white"/>
                  </a:solidFill>
                </a:rPr>
                <a:t>CustomApp.appx</a:t>
              </a:r>
              <a:endParaRPr lang="en-US" sz="1836" dirty="0">
                <a:solidFill>
                  <a:prstClr val="white"/>
                </a:solidFill>
              </a:endParaRPr>
            </a:p>
          </p:txBody>
        </p:sp>
        <p:sp>
          <p:nvSpPr>
            <p:cNvPr id="43" name="Rectangle 42"/>
            <p:cNvSpPr/>
            <p:nvPr/>
          </p:nvSpPr>
          <p:spPr>
            <a:xfrm>
              <a:off x="588106" y="5692836"/>
              <a:ext cx="2480718" cy="685800"/>
            </a:xfrm>
            <a:prstGeom prst="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err="1">
                  <a:solidFill>
                    <a:prstClr val="white"/>
                  </a:solidFill>
                </a:rPr>
                <a:t>CustomApp.appx</a:t>
              </a:r>
              <a:endParaRPr lang="en-US" sz="1836" dirty="0">
                <a:solidFill>
                  <a:prstClr val="white"/>
                </a:solidFill>
              </a:endParaRPr>
            </a:p>
          </p:txBody>
        </p:sp>
        <p:sp>
          <p:nvSpPr>
            <p:cNvPr id="44" name="Rectangle 43"/>
            <p:cNvSpPr/>
            <p:nvPr/>
          </p:nvSpPr>
          <p:spPr>
            <a:xfrm>
              <a:off x="714378" y="5823568"/>
              <a:ext cx="2480718" cy="685800"/>
            </a:xfrm>
            <a:prstGeom prst="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err="1">
                  <a:solidFill>
                    <a:prstClr val="white"/>
                  </a:solidFill>
                </a:rPr>
                <a:t>CustomApp.appx</a:t>
              </a:r>
              <a:endParaRPr lang="en-US" sz="1836" dirty="0">
                <a:solidFill>
                  <a:prstClr val="white"/>
                </a:solidFill>
              </a:endParaRPr>
            </a:p>
          </p:txBody>
        </p:sp>
      </p:grpSp>
      <p:sp>
        <p:nvSpPr>
          <p:cNvPr id="45" name="Chevron 44"/>
          <p:cNvSpPr/>
          <p:nvPr/>
        </p:nvSpPr>
        <p:spPr>
          <a:xfrm>
            <a:off x="7718271" y="3683523"/>
            <a:ext cx="1902377" cy="1420467"/>
          </a:xfrm>
          <a:prstGeom prst="chevron">
            <a:avLst>
              <a:gd name="adj" fmla="val 6426"/>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prstClr val="white"/>
                </a:solidFill>
              </a:rPr>
              <a:t>WICD</a:t>
            </a:r>
          </a:p>
          <a:p>
            <a:pPr algn="ctr"/>
            <a:r>
              <a:rPr lang="en-US" sz="1836" b="1" dirty="0">
                <a:solidFill>
                  <a:prstClr val="white"/>
                </a:solidFill>
              </a:rPr>
              <a:t>or</a:t>
            </a:r>
          </a:p>
          <a:p>
            <a:pPr algn="ctr"/>
            <a:r>
              <a:rPr lang="en-US" sz="1836" b="1" dirty="0">
                <a:solidFill>
                  <a:prstClr val="white"/>
                </a:solidFill>
              </a:rPr>
              <a:t>IMAGEAPP</a:t>
            </a:r>
          </a:p>
        </p:txBody>
      </p:sp>
      <p:sp>
        <p:nvSpPr>
          <p:cNvPr id="46" name="Rectangle 45"/>
          <p:cNvSpPr/>
          <p:nvPr/>
        </p:nvSpPr>
        <p:spPr>
          <a:xfrm>
            <a:off x="4097439" y="1788112"/>
            <a:ext cx="3304647" cy="372089"/>
          </a:xfrm>
          <a:prstGeom prst="rect">
            <a:avLst/>
          </a:prstGeom>
          <a:solidFill>
            <a:srgbClr val="0070C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OEMInput.xml</a:t>
            </a:r>
          </a:p>
        </p:txBody>
      </p:sp>
      <p:grpSp>
        <p:nvGrpSpPr>
          <p:cNvPr id="47" name="Group 46"/>
          <p:cNvGrpSpPr/>
          <p:nvPr/>
        </p:nvGrpSpPr>
        <p:grpSpPr>
          <a:xfrm>
            <a:off x="4604276" y="2524960"/>
            <a:ext cx="2797810" cy="661561"/>
            <a:chOff x="4203529" y="2551709"/>
            <a:chExt cx="2743200" cy="648648"/>
          </a:xfrm>
        </p:grpSpPr>
        <p:sp>
          <p:nvSpPr>
            <p:cNvPr id="48" name="Rectangle 47"/>
            <p:cNvSpPr/>
            <p:nvPr/>
          </p:nvSpPr>
          <p:spPr>
            <a:xfrm>
              <a:off x="4203529" y="2551709"/>
              <a:ext cx="2743200" cy="301752"/>
            </a:xfrm>
            <a:prstGeom prst="rect">
              <a:avLst/>
            </a:prstGeom>
            <a:solidFill>
              <a:srgbClr val="00B0F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FeatureManifest.xml</a:t>
              </a:r>
            </a:p>
          </p:txBody>
        </p:sp>
        <p:sp>
          <p:nvSpPr>
            <p:cNvPr id="49" name="Rectangle 48"/>
            <p:cNvSpPr/>
            <p:nvPr/>
          </p:nvSpPr>
          <p:spPr>
            <a:xfrm>
              <a:off x="4203529" y="2898605"/>
              <a:ext cx="2743200" cy="301752"/>
            </a:xfrm>
            <a:prstGeom prst="rect">
              <a:avLst/>
            </a:prstGeom>
            <a:solidFill>
              <a:srgbClr val="00B0F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FeatureManifest.xml</a:t>
              </a:r>
            </a:p>
          </p:txBody>
        </p:sp>
      </p:grpSp>
      <p:sp>
        <p:nvSpPr>
          <p:cNvPr id="50" name="Rectangle 49"/>
          <p:cNvSpPr/>
          <p:nvPr/>
        </p:nvSpPr>
        <p:spPr>
          <a:xfrm>
            <a:off x="4604276" y="5995053"/>
            <a:ext cx="2797810" cy="307759"/>
          </a:xfrm>
          <a:prstGeom prst="rect">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OEMCustomization.xml</a:t>
            </a:r>
          </a:p>
        </p:txBody>
      </p:sp>
      <p:grpSp>
        <p:nvGrpSpPr>
          <p:cNvPr id="51" name="Group 50"/>
          <p:cNvGrpSpPr/>
          <p:nvPr/>
        </p:nvGrpSpPr>
        <p:grpSpPr>
          <a:xfrm>
            <a:off x="4604276" y="3631119"/>
            <a:ext cx="2797810" cy="654213"/>
            <a:chOff x="4203529" y="3636277"/>
            <a:chExt cx="2743200" cy="641444"/>
          </a:xfrm>
        </p:grpSpPr>
        <p:sp>
          <p:nvSpPr>
            <p:cNvPr id="75" name="Rectangle 74"/>
            <p:cNvSpPr/>
            <p:nvPr/>
          </p:nvSpPr>
          <p:spPr>
            <a:xfrm>
              <a:off x="4203529" y="3636277"/>
              <a:ext cx="2743200" cy="301752"/>
            </a:xfrm>
            <a:prstGeom prst="rect">
              <a:avLst/>
            </a:prstGeom>
            <a:solidFill>
              <a:srgbClr val="7030A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FeatureManifest.xml</a:t>
              </a:r>
            </a:p>
          </p:txBody>
        </p:sp>
        <p:sp>
          <p:nvSpPr>
            <p:cNvPr id="76" name="Rectangle 75"/>
            <p:cNvSpPr/>
            <p:nvPr/>
          </p:nvSpPr>
          <p:spPr>
            <a:xfrm>
              <a:off x="4203529" y="3975969"/>
              <a:ext cx="2743200" cy="301752"/>
            </a:xfrm>
            <a:prstGeom prst="rect">
              <a:avLst/>
            </a:prstGeom>
            <a:solidFill>
              <a:srgbClr val="7030A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FeatureManifest.xml</a:t>
              </a:r>
            </a:p>
          </p:txBody>
        </p:sp>
      </p:grpSp>
      <p:grpSp>
        <p:nvGrpSpPr>
          <p:cNvPr id="77" name="Group 76"/>
          <p:cNvGrpSpPr/>
          <p:nvPr/>
        </p:nvGrpSpPr>
        <p:grpSpPr>
          <a:xfrm>
            <a:off x="4604276" y="4769779"/>
            <a:ext cx="2797810" cy="661561"/>
            <a:chOff x="4203529" y="4752712"/>
            <a:chExt cx="2743200" cy="648648"/>
          </a:xfrm>
        </p:grpSpPr>
        <p:sp>
          <p:nvSpPr>
            <p:cNvPr id="78" name="Rectangle 77"/>
            <p:cNvSpPr/>
            <p:nvPr/>
          </p:nvSpPr>
          <p:spPr>
            <a:xfrm>
              <a:off x="4203529" y="4752712"/>
              <a:ext cx="2743200" cy="301752"/>
            </a:xfrm>
            <a:prstGeom prst="rect">
              <a:avLst/>
            </a:pr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FeatureManifest.xml</a:t>
              </a:r>
            </a:p>
          </p:txBody>
        </p:sp>
        <p:sp>
          <p:nvSpPr>
            <p:cNvPr id="79" name="Rectangle 78"/>
            <p:cNvSpPr/>
            <p:nvPr/>
          </p:nvSpPr>
          <p:spPr>
            <a:xfrm>
              <a:off x="4203529" y="5099608"/>
              <a:ext cx="2743200" cy="301752"/>
            </a:xfrm>
            <a:prstGeom prst="rect">
              <a:avLst/>
            </a:prstGeom>
            <a:solidFill>
              <a:srgbClr val="FF0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prstClr val="white"/>
                  </a:solidFill>
                </a:rPr>
                <a:t>FeatureManifest.xml</a:t>
              </a:r>
            </a:p>
          </p:txBody>
        </p:sp>
      </p:grpSp>
      <p:grpSp>
        <p:nvGrpSpPr>
          <p:cNvPr id="80" name="Group 79"/>
          <p:cNvGrpSpPr/>
          <p:nvPr/>
        </p:nvGrpSpPr>
        <p:grpSpPr>
          <a:xfrm>
            <a:off x="4374538" y="2160201"/>
            <a:ext cx="229738" cy="3988731"/>
            <a:chOff x="3978275" y="2045575"/>
            <a:chExt cx="225254" cy="3910876"/>
          </a:xfrm>
        </p:grpSpPr>
        <p:cxnSp>
          <p:nvCxnSpPr>
            <p:cNvPr id="81" name="Straight Arrow Connector 80"/>
            <p:cNvCxnSpPr/>
            <p:nvPr/>
          </p:nvCxnSpPr>
          <p:spPr>
            <a:xfrm>
              <a:off x="3978275" y="2548874"/>
              <a:ext cx="225254" cy="9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978275" y="2891865"/>
              <a:ext cx="225254" cy="9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978275" y="3610582"/>
              <a:ext cx="225254" cy="9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978275" y="5928375"/>
              <a:ext cx="225254" cy="9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978275" y="2045575"/>
              <a:ext cx="39064" cy="3910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978275" y="3950274"/>
              <a:ext cx="225254" cy="9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3978275" y="4745972"/>
              <a:ext cx="225254" cy="9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3978275" y="5073913"/>
              <a:ext cx="225254" cy="9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9733640" y="4098377"/>
            <a:ext cx="2713837" cy="898418"/>
          </a:xfrm>
          <a:prstGeom prst="rect">
            <a:avLst/>
          </a:prstGeom>
          <a:noFill/>
        </p:spPr>
        <p:txBody>
          <a:bodyPr wrap="square" lIns="186521" tIns="149217" rIns="186521" bIns="149217" rtlCol="0">
            <a:spAutoFit/>
          </a:bodyPr>
          <a:lstStyle/>
          <a:p>
            <a:pPr>
              <a:lnSpc>
                <a:spcPct val="90000"/>
              </a:lnSpc>
              <a:spcAft>
                <a:spcPts val="612"/>
              </a:spcAft>
            </a:pPr>
            <a:r>
              <a:rPr lang="en-US" sz="1836" dirty="0">
                <a:solidFill>
                  <a:prstClr val="white"/>
                </a:solidFill>
              </a:rPr>
              <a:t>Device-</a:t>
            </a:r>
            <a:r>
              <a:rPr lang="en-US" sz="1836" dirty="0" err="1">
                <a:solidFill>
                  <a:prstClr val="white"/>
                </a:solidFill>
              </a:rPr>
              <a:t>Image.ffu</a:t>
            </a:r>
            <a:endParaRPr lang="en-US" sz="1836" dirty="0">
              <a:solidFill>
                <a:prstClr val="white"/>
              </a:solidFill>
            </a:endParaRPr>
          </a:p>
          <a:p>
            <a:pPr>
              <a:lnSpc>
                <a:spcPct val="90000"/>
              </a:lnSpc>
              <a:spcAft>
                <a:spcPts val="612"/>
              </a:spcAft>
            </a:pPr>
            <a:endParaRPr lang="en-US" sz="1836" dirty="0" err="1">
              <a:gradFill>
                <a:gsLst>
                  <a:gs pos="2917">
                    <a:srgbClr val="404040"/>
                  </a:gs>
                  <a:gs pos="30000">
                    <a:srgbClr val="404040"/>
                  </a:gs>
                </a:gsLst>
                <a:lin ang="5400000" scaled="0"/>
              </a:gradFill>
            </a:endParaRPr>
          </a:p>
        </p:txBody>
      </p:sp>
      <p:sp>
        <p:nvSpPr>
          <p:cNvPr id="58" name="Rectangle 57"/>
          <p:cNvSpPr/>
          <p:nvPr/>
        </p:nvSpPr>
        <p:spPr>
          <a:xfrm>
            <a:off x="9921925" y="1928520"/>
            <a:ext cx="2205966" cy="4599022"/>
          </a:xfrm>
          <a:prstGeom prst="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36" b="1" dirty="0">
                <a:solidFill>
                  <a:prstClr val="white"/>
                </a:solidFill>
              </a:rPr>
              <a:t>Device-</a:t>
            </a:r>
            <a:r>
              <a:rPr lang="en-US" sz="1836" b="1" dirty="0" err="1">
                <a:solidFill>
                  <a:prstClr val="white"/>
                </a:solidFill>
              </a:rPr>
              <a:t>Image.ffu</a:t>
            </a:r>
            <a:endParaRPr lang="en-US" sz="1836" b="1" dirty="0">
              <a:solidFill>
                <a:prstClr val="white"/>
              </a:solidFill>
            </a:endParaRPr>
          </a:p>
        </p:txBody>
      </p:sp>
      <p:grpSp>
        <p:nvGrpSpPr>
          <p:cNvPr id="59" name="Group 58"/>
          <p:cNvGrpSpPr/>
          <p:nvPr/>
        </p:nvGrpSpPr>
        <p:grpSpPr>
          <a:xfrm>
            <a:off x="10092609" y="2553234"/>
            <a:ext cx="1836063" cy="3890193"/>
            <a:chOff x="723899" y="2511562"/>
            <a:chExt cx="1800225" cy="3814261"/>
          </a:xfrm>
        </p:grpSpPr>
        <p:sp>
          <p:nvSpPr>
            <p:cNvPr id="60" name="Can 59"/>
            <p:cNvSpPr/>
            <p:nvPr/>
          </p:nvSpPr>
          <p:spPr>
            <a:xfrm>
              <a:off x="723899" y="3747012"/>
              <a:ext cx="1800225" cy="2578811"/>
            </a:xfrm>
            <a:prstGeom prst="ca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61" name="Can 60"/>
            <p:cNvSpPr/>
            <p:nvPr/>
          </p:nvSpPr>
          <p:spPr>
            <a:xfrm>
              <a:off x="723899" y="3289694"/>
              <a:ext cx="1800225" cy="1284984"/>
            </a:xfrm>
            <a:prstGeom prst="ca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62" name="Can 61"/>
            <p:cNvSpPr/>
            <p:nvPr/>
          </p:nvSpPr>
          <p:spPr>
            <a:xfrm>
              <a:off x="723899" y="2705950"/>
              <a:ext cx="1800225" cy="1039740"/>
            </a:xfrm>
            <a:prstGeom prst="ca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63" name="Can 62"/>
            <p:cNvSpPr/>
            <p:nvPr/>
          </p:nvSpPr>
          <p:spPr>
            <a:xfrm>
              <a:off x="723899" y="2511562"/>
              <a:ext cx="1800225" cy="943650"/>
            </a:xfrm>
            <a:prstGeom prst="ca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spTree>
    <p:extLst>
      <p:ext uri="{BB962C8B-B14F-4D97-AF65-F5344CB8AC3E}">
        <p14:creationId xmlns:p14="http://schemas.microsoft.com/office/powerpoint/2010/main" val="41908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left)">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up)">
                                      <p:cBhvr>
                                        <p:cTn id="53" dur="500"/>
                                        <p:tgtEl>
                                          <p:spTgt spid="8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par>
                          <p:cTn id="64" fill="hold">
                            <p:stCondLst>
                              <p:cond delay="500"/>
                            </p:stCondLst>
                            <p:childTnLst>
                              <p:par>
                                <p:cTn id="65" presetID="22" presetClass="entr" presetSubtype="4"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0"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882" y="1547274"/>
            <a:ext cx="12434711" cy="5298882"/>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5" name="Text Placeholder 4"/>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lstStyle/>
          <a:p>
            <a:r>
              <a:rPr lang="en-US" dirty="0"/>
              <a:t>FFU Device Imaging</a:t>
            </a:r>
          </a:p>
        </p:txBody>
      </p:sp>
      <p:sp>
        <p:nvSpPr>
          <p:cNvPr id="42" name="Chevron 41"/>
          <p:cNvSpPr/>
          <p:nvPr/>
        </p:nvSpPr>
        <p:spPr>
          <a:xfrm>
            <a:off x="3216284" y="1925277"/>
            <a:ext cx="3364632" cy="2052800"/>
          </a:xfrm>
          <a:prstGeom prst="chevron">
            <a:avLst>
              <a:gd name="adj" fmla="val 37989"/>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prstClr val="white"/>
                </a:solidFill>
              </a:rPr>
              <a:t>FFUTOOL</a:t>
            </a:r>
          </a:p>
        </p:txBody>
      </p:sp>
      <p:sp>
        <p:nvSpPr>
          <p:cNvPr id="43" name="Chevron 42"/>
          <p:cNvSpPr/>
          <p:nvPr/>
        </p:nvSpPr>
        <p:spPr>
          <a:xfrm>
            <a:off x="3216284" y="4474741"/>
            <a:ext cx="3364632" cy="2052800"/>
          </a:xfrm>
          <a:prstGeom prst="chevron">
            <a:avLst>
              <a:gd name="adj" fmla="val 37989"/>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prstClr val="white"/>
                </a:solidFill>
              </a:rPr>
              <a:t>WICD </a:t>
            </a:r>
          </a:p>
          <a:p>
            <a:pPr algn="ctr"/>
            <a:r>
              <a:rPr lang="en-US" sz="1836" b="1" dirty="0">
                <a:solidFill>
                  <a:prstClr val="white"/>
                </a:solidFill>
              </a:rPr>
              <a:t>or </a:t>
            </a:r>
          </a:p>
          <a:p>
            <a:pPr algn="ctr"/>
            <a:r>
              <a:rPr lang="en-US" sz="1836" b="1" dirty="0">
                <a:solidFill>
                  <a:prstClr val="white"/>
                </a:solidFill>
              </a:rPr>
              <a:t>DISM</a:t>
            </a:r>
          </a:p>
        </p:txBody>
      </p:sp>
      <p:grpSp>
        <p:nvGrpSpPr>
          <p:cNvPr id="44" name="Group 43"/>
          <p:cNvGrpSpPr/>
          <p:nvPr/>
        </p:nvGrpSpPr>
        <p:grpSpPr>
          <a:xfrm>
            <a:off x="7383990" y="1729031"/>
            <a:ext cx="4624159" cy="2485764"/>
            <a:chOff x="7011575" y="1440180"/>
            <a:chExt cx="4987291" cy="2680970"/>
          </a:xfrm>
        </p:grpSpPr>
        <p:sp>
          <p:nvSpPr>
            <p:cNvPr id="45" name="Rectangle 44"/>
            <p:cNvSpPr/>
            <p:nvPr/>
          </p:nvSpPr>
          <p:spPr>
            <a:xfrm>
              <a:off x="7011575" y="1440180"/>
              <a:ext cx="4987291" cy="26809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632" dirty="0">
                  <a:solidFill>
                    <a:prstClr val="white"/>
                  </a:solidFill>
                </a:rPr>
                <a:t>Flash to up-to 8 tethered Windows devices</a:t>
              </a:r>
            </a:p>
          </p:txBody>
        </p:sp>
        <p:grpSp>
          <p:nvGrpSpPr>
            <p:cNvPr id="46" name="Group 45"/>
            <p:cNvGrpSpPr/>
            <p:nvPr/>
          </p:nvGrpSpPr>
          <p:grpSpPr>
            <a:xfrm>
              <a:off x="7324725" y="1900597"/>
              <a:ext cx="4043790" cy="920567"/>
              <a:chOff x="7324725" y="2062820"/>
              <a:chExt cx="4043790" cy="920567"/>
            </a:xfrm>
          </p:grpSpPr>
          <p:sp>
            <p:nvSpPr>
              <p:cNvPr id="104" name="TextBox 103"/>
              <p:cNvSpPr txBox="1"/>
              <p:nvPr/>
            </p:nvSpPr>
            <p:spPr>
              <a:xfrm>
                <a:off x="9227154" y="2310656"/>
                <a:ext cx="457048" cy="515943"/>
              </a:xfrm>
              <a:prstGeom prst="rect">
                <a:avLst/>
              </a:prstGeom>
              <a:noFill/>
            </p:spPr>
            <p:txBody>
              <a:bodyPr wrap="none" rtlCol="0">
                <a:spAutoFit/>
              </a:bodyPr>
              <a:lstStyle/>
              <a:p>
                <a:pPr algn="ctr"/>
                <a:r>
                  <a:rPr lang="en-US" sz="2448" dirty="0">
                    <a:solidFill>
                      <a:srgbClr val="FFFFFF"/>
                    </a:solidFill>
                  </a:rPr>
                  <a:t>…</a:t>
                </a:r>
              </a:p>
            </p:txBody>
          </p:sp>
          <p:cxnSp>
            <p:nvCxnSpPr>
              <p:cNvPr id="105" name="Straight Connector 104"/>
              <p:cNvCxnSpPr/>
              <p:nvPr/>
            </p:nvCxnSpPr>
            <p:spPr>
              <a:xfrm>
                <a:off x="7324725" y="2983387"/>
                <a:ext cx="3843066" cy="0"/>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7750815" y="2777559"/>
                <a:ext cx="2366" cy="205828"/>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8323165" y="2777559"/>
                <a:ext cx="2366" cy="205828"/>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8884999" y="2777559"/>
                <a:ext cx="2366" cy="205828"/>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10023991" y="2777559"/>
                <a:ext cx="2366" cy="205828"/>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10595891" y="2777559"/>
                <a:ext cx="2366" cy="205828"/>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11167791" y="2777559"/>
                <a:ext cx="2366" cy="205828"/>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7552457" y="2062820"/>
                <a:ext cx="399082" cy="749317"/>
                <a:chOff x="7552457" y="2062820"/>
                <a:chExt cx="399082" cy="749317"/>
              </a:xfrm>
            </p:grpSpPr>
            <p:sp>
              <p:nvSpPr>
                <p:cNvPr id="128" name="Rectangle 127"/>
                <p:cNvSpPr/>
                <p:nvPr/>
              </p:nvSpPr>
              <p:spPr>
                <a:xfrm>
                  <a:off x="7566355" y="2078542"/>
                  <a:ext cx="366368" cy="72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129" name="Freeform 13"/>
                <p:cNvSpPr>
                  <a:spLocks noChangeAspect="1" noEditPoints="1"/>
                </p:cNvSpPr>
                <p:nvPr/>
              </p:nvSpPr>
              <p:spPr bwMode="black">
                <a:xfrm>
                  <a:off x="7552457" y="2062820"/>
                  <a:ext cx="399082" cy="749317"/>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63"/>
                  <a:endParaRPr lang="en-US" sz="1632" dirty="0">
                    <a:solidFill>
                      <a:srgbClr val="505050"/>
                    </a:solidFill>
                  </a:endParaRPr>
                </a:p>
              </p:txBody>
            </p:sp>
          </p:grpSp>
          <p:grpSp>
            <p:nvGrpSpPr>
              <p:cNvPr id="113" name="Group 112"/>
              <p:cNvGrpSpPr/>
              <p:nvPr/>
            </p:nvGrpSpPr>
            <p:grpSpPr>
              <a:xfrm>
                <a:off x="8119549" y="2062820"/>
                <a:ext cx="399082" cy="749317"/>
                <a:chOff x="8119549" y="2062820"/>
                <a:chExt cx="399082" cy="749317"/>
              </a:xfrm>
            </p:grpSpPr>
            <p:sp>
              <p:nvSpPr>
                <p:cNvPr id="126" name="Rectangle 125"/>
                <p:cNvSpPr/>
                <p:nvPr/>
              </p:nvSpPr>
              <p:spPr>
                <a:xfrm>
                  <a:off x="8135301" y="2078542"/>
                  <a:ext cx="366368" cy="72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127" name="Freeform 13"/>
                <p:cNvSpPr>
                  <a:spLocks noChangeAspect="1" noEditPoints="1"/>
                </p:cNvSpPr>
                <p:nvPr/>
              </p:nvSpPr>
              <p:spPr bwMode="black">
                <a:xfrm>
                  <a:off x="8119549" y="2062820"/>
                  <a:ext cx="399082" cy="749317"/>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63"/>
                  <a:endParaRPr lang="en-US" sz="1632" dirty="0">
                    <a:solidFill>
                      <a:srgbClr val="505050"/>
                    </a:solidFill>
                  </a:endParaRPr>
                </a:p>
              </p:txBody>
            </p:sp>
          </p:grpSp>
          <p:grpSp>
            <p:nvGrpSpPr>
              <p:cNvPr id="114" name="Group 113"/>
              <p:cNvGrpSpPr/>
              <p:nvPr/>
            </p:nvGrpSpPr>
            <p:grpSpPr>
              <a:xfrm>
                <a:off x="8686641" y="2062820"/>
                <a:ext cx="399082" cy="749317"/>
                <a:chOff x="8686641" y="2062820"/>
                <a:chExt cx="399082" cy="749317"/>
              </a:xfrm>
            </p:grpSpPr>
            <p:sp>
              <p:nvSpPr>
                <p:cNvPr id="124" name="Rectangle 123"/>
                <p:cNvSpPr/>
                <p:nvPr/>
              </p:nvSpPr>
              <p:spPr>
                <a:xfrm>
                  <a:off x="8700777" y="2078542"/>
                  <a:ext cx="366368" cy="72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125" name="Freeform 13"/>
                <p:cNvSpPr>
                  <a:spLocks noChangeAspect="1" noEditPoints="1"/>
                </p:cNvSpPr>
                <p:nvPr/>
              </p:nvSpPr>
              <p:spPr bwMode="black">
                <a:xfrm>
                  <a:off x="8686641" y="2062820"/>
                  <a:ext cx="399082" cy="749317"/>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63"/>
                  <a:endParaRPr lang="en-US" sz="1632" dirty="0">
                    <a:solidFill>
                      <a:srgbClr val="505050"/>
                    </a:solidFill>
                  </a:endParaRPr>
                </a:p>
              </p:txBody>
            </p:sp>
          </p:grpSp>
          <p:grpSp>
            <p:nvGrpSpPr>
              <p:cNvPr id="115" name="Group 114"/>
              <p:cNvGrpSpPr/>
              <p:nvPr/>
            </p:nvGrpSpPr>
            <p:grpSpPr>
              <a:xfrm>
                <a:off x="9825633" y="2062820"/>
                <a:ext cx="399082" cy="749317"/>
                <a:chOff x="9825633" y="2062820"/>
                <a:chExt cx="399082" cy="749317"/>
              </a:xfrm>
            </p:grpSpPr>
            <p:sp>
              <p:nvSpPr>
                <p:cNvPr id="122" name="Rectangle 121"/>
                <p:cNvSpPr/>
                <p:nvPr/>
              </p:nvSpPr>
              <p:spPr>
                <a:xfrm>
                  <a:off x="9840807" y="2078542"/>
                  <a:ext cx="366368" cy="72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123" name="Freeform 13"/>
                <p:cNvSpPr>
                  <a:spLocks noChangeAspect="1" noEditPoints="1"/>
                </p:cNvSpPr>
                <p:nvPr/>
              </p:nvSpPr>
              <p:spPr bwMode="black">
                <a:xfrm>
                  <a:off x="9825633" y="2062820"/>
                  <a:ext cx="399082" cy="749317"/>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63"/>
                  <a:endParaRPr lang="en-US" sz="1632" dirty="0">
                    <a:solidFill>
                      <a:srgbClr val="505050"/>
                    </a:solidFill>
                  </a:endParaRPr>
                </a:p>
              </p:txBody>
            </p:sp>
          </p:grpSp>
          <p:grpSp>
            <p:nvGrpSpPr>
              <p:cNvPr id="116" name="Group 115"/>
              <p:cNvGrpSpPr/>
              <p:nvPr/>
            </p:nvGrpSpPr>
            <p:grpSpPr>
              <a:xfrm>
                <a:off x="10397533" y="2062820"/>
                <a:ext cx="399082" cy="749317"/>
                <a:chOff x="10397533" y="2062820"/>
                <a:chExt cx="399082" cy="749317"/>
              </a:xfrm>
            </p:grpSpPr>
            <p:sp>
              <p:nvSpPr>
                <p:cNvPr id="120" name="Rectangle 119"/>
                <p:cNvSpPr/>
                <p:nvPr/>
              </p:nvSpPr>
              <p:spPr>
                <a:xfrm>
                  <a:off x="10418614" y="2078542"/>
                  <a:ext cx="366368" cy="72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121" name="Freeform 13"/>
                <p:cNvSpPr>
                  <a:spLocks noChangeAspect="1" noEditPoints="1"/>
                </p:cNvSpPr>
                <p:nvPr/>
              </p:nvSpPr>
              <p:spPr bwMode="black">
                <a:xfrm>
                  <a:off x="10397533" y="2062820"/>
                  <a:ext cx="399082" cy="749317"/>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63"/>
                  <a:endParaRPr lang="en-US" sz="1632" dirty="0">
                    <a:solidFill>
                      <a:srgbClr val="505050"/>
                    </a:solidFill>
                  </a:endParaRPr>
                </a:p>
              </p:txBody>
            </p:sp>
          </p:grpSp>
          <p:grpSp>
            <p:nvGrpSpPr>
              <p:cNvPr id="117" name="Group 116"/>
              <p:cNvGrpSpPr/>
              <p:nvPr/>
            </p:nvGrpSpPr>
            <p:grpSpPr>
              <a:xfrm>
                <a:off x="10969433" y="2062820"/>
                <a:ext cx="399082" cy="749317"/>
                <a:chOff x="10969433" y="2062820"/>
                <a:chExt cx="399082" cy="749317"/>
              </a:xfrm>
            </p:grpSpPr>
            <p:sp>
              <p:nvSpPr>
                <p:cNvPr id="118" name="Rectangle 117"/>
                <p:cNvSpPr/>
                <p:nvPr/>
              </p:nvSpPr>
              <p:spPr>
                <a:xfrm>
                  <a:off x="10987432" y="2078542"/>
                  <a:ext cx="366368" cy="725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119" name="Freeform 13"/>
                <p:cNvSpPr>
                  <a:spLocks noChangeAspect="1" noEditPoints="1"/>
                </p:cNvSpPr>
                <p:nvPr/>
              </p:nvSpPr>
              <p:spPr bwMode="black">
                <a:xfrm>
                  <a:off x="10969433" y="2062820"/>
                  <a:ext cx="399082" cy="749317"/>
                </a:xfrm>
                <a:custGeom>
                  <a:avLst/>
                  <a:gdLst>
                    <a:gd name="T0" fmla="*/ 860 w 1012"/>
                    <a:gd name="T1" fmla="*/ 1756 h 1907"/>
                    <a:gd name="T2" fmla="*/ 837 w 1012"/>
                    <a:gd name="T3" fmla="*/ 1771 h 1907"/>
                    <a:gd name="T4" fmla="*/ 855 w 1012"/>
                    <a:gd name="T5" fmla="*/ 1796 h 1907"/>
                    <a:gd name="T6" fmla="*/ 873 w 1012"/>
                    <a:gd name="T7" fmla="*/ 1766 h 1907"/>
                    <a:gd name="T8" fmla="*/ 860 w 1012"/>
                    <a:gd name="T9" fmla="*/ 1756 h 1907"/>
                    <a:gd name="T10" fmla="*/ 837 w 1012"/>
                    <a:gd name="T11" fmla="*/ 1771 h 1907"/>
                    <a:gd name="T12" fmla="*/ 855 w 1012"/>
                    <a:gd name="T13" fmla="*/ 1796 h 1907"/>
                    <a:gd name="T14" fmla="*/ 873 w 1012"/>
                    <a:gd name="T15" fmla="*/ 1766 h 1907"/>
                    <a:gd name="T16" fmla="*/ 44 w 1012"/>
                    <a:gd name="T17" fmla="*/ 0 h 1907"/>
                    <a:gd name="T18" fmla="*/ 0 w 1012"/>
                    <a:gd name="T19" fmla="*/ 1864 h 1907"/>
                    <a:gd name="T20" fmla="*/ 968 w 1012"/>
                    <a:gd name="T21" fmla="*/ 1907 h 1907"/>
                    <a:gd name="T22" fmla="*/ 1012 w 1012"/>
                    <a:gd name="T23" fmla="*/ 44 h 1907"/>
                    <a:gd name="T24" fmla="*/ 201 w 1012"/>
                    <a:gd name="T25" fmla="*/ 1793 h 1907"/>
                    <a:gd name="T26" fmla="*/ 171 w 1012"/>
                    <a:gd name="T27" fmla="*/ 1816 h 1907"/>
                    <a:gd name="T28" fmla="*/ 119 w 1012"/>
                    <a:gd name="T29" fmla="*/ 1785 h 1907"/>
                    <a:gd name="T30" fmla="*/ 171 w 1012"/>
                    <a:gd name="T31" fmla="*/ 1755 h 1907"/>
                    <a:gd name="T32" fmla="*/ 201 w 1012"/>
                    <a:gd name="T33" fmla="*/ 1777 h 1907"/>
                    <a:gd name="T34" fmla="*/ 500 w 1012"/>
                    <a:gd name="T35" fmla="*/ 1819 h 1907"/>
                    <a:gd name="T36" fmla="*/ 473 w 1012"/>
                    <a:gd name="T37" fmla="*/ 1792 h 1907"/>
                    <a:gd name="T38" fmla="*/ 500 w 1012"/>
                    <a:gd name="T39" fmla="*/ 1819 h 1907"/>
                    <a:gd name="T40" fmla="*/ 473 w 1012"/>
                    <a:gd name="T41" fmla="*/ 1789 h 1907"/>
                    <a:gd name="T42" fmla="*/ 500 w 1012"/>
                    <a:gd name="T43" fmla="*/ 1763 h 1907"/>
                    <a:gd name="T44" fmla="*/ 539 w 1012"/>
                    <a:gd name="T45" fmla="*/ 1824 h 1907"/>
                    <a:gd name="T46" fmla="*/ 503 w 1012"/>
                    <a:gd name="T47" fmla="*/ 1792 h 1907"/>
                    <a:gd name="T48" fmla="*/ 539 w 1012"/>
                    <a:gd name="T49" fmla="*/ 1824 h 1907"/>
                    <a:gd name="T50" fmla="*/ 503 w 1012"/>
                    <a:gd name="T51" fmla="*/ 1789 h 1907"/>
                    <a:gd name="T52" fmla="*/ 539 w 1012"/>
                    <a:gd name="T53" fmla="*/ 1758 h 1907"/>
                    <a:gd name="T54" fmla="*/ 883 w 1012"/>
                    <a:gd name="T55" fmla="*/ 1783 h 1907"/>
                    <a:gd name="T56" fmla="*/ 848 w 1012"/>
                    <a:gd name="T57" fmla="*/ 1804 h 1907"/>
                    <a:gd name="T58" fmla="*/ 819 w 1012"/>
                    <a:gd name="T59" fmla="*/ 1823 h 1907"/>
                    <a:gd name="T60" fmla="*/ 809 w 1012"/>
                    <a:gd name="T61" fmla="*/ 1823 h 1907"/>
                    <a:gd name="T62" fmla="*/ 809 w 1012"/>
                    <a:gd name="T63" fmla="*/ 1812 h 1907"/>
                    <a:gd name="T64" fmla="*/ 812 w 1012"/>
                    <a:gd name="T65" fmla="*/ 1809 h 1907"/>
                    <a:gd name="T66" fmla="*/ 815 w 1012"/>
                    <a:gd name="T67" fmla="*/ 1806 h 1907"/>
                    <a:gd name="T68" fmla="*/ 831 w 1012"/>
                    <a:gd name="T69" fmla="*/ 1790 h 1907"/>
                    <a:gd name="T70" fmla="*/ 855 w 1012"/>
                    <a:gd name="T71" fmla="*/ 1747 h 1907"/>
                    <a:gd name="T72" fmla="*/ 880 w 1012"/>
                    <a:gd name="T73" fmla="*/ 1761 h 1907"/>
                    <a:gd name="T74" fmla="*/ 921 w 1012"/>
                    <a:gd name="T75" fmla="*/ 1658 h 1907"/>
                    <a:gd name="T76" fmla="*/ 91 w 1012"/>
                    <a:gd name="T77" fmla="*/ 234 h 1907"/>
                    <a:gd name="T78" fmla="*/ 921 w 1012"/>
                    <a:gd name="T79" fmla="*/ 1658 h 1907"/>
                    <a:gd name="T80" fmla="*/ 855 w 1012"/>
                    <a:gd name="T81" fmla="*/ 1756 h 1907"/>
                    <a:gd name="T82" fmla="*/ 851 w 1012"/>
                    <a:gd name="T83" fmla="*/ 1796 h 1907"/>
                    <a:gd name="T84" fmla="*/ 875 w 1012"/>
                    <a:gd name="T85" fmla="*/ 1781 h 1907"/>
                    <a:gd name="T86" fmla="*/ 860 w 1012"/>
                    <a:gd name="T87" fmla="*/ 175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2" h="1907">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873" y="1766"/>
                      </a:moveTo>
                      <a:cubicBezTo>
                        <a:pt x="870" y="1761"/>
                        <a:pt x="866" y="1757"/>
                        <a:pt x="860" y="1756"/>
                      </a:cubicBez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lose/>
                      <a:moveTo>
                        <a:pt x="968" y="0"/>
                      </a:moveTo>
                      <a:cubicBezTo>
                        <a:pt x="968" y="0"/>
                        <a:pt x="968" y="0"/>
                        <a:pt x="44" y="0"/>
                      </a:cubicBezTo>
                      <a:cubicBezTo>
                        <a:pt x="19" y="0"/>
                        <a:pt x="0" y="19"/>
                        <a:pt x="0" y="44"/>
                      </a:cubicBezTo>
                      <a:cubicBezTo>
                        <a:pt x="0" y="1864"/>
                        <a:pt x="0" y="1864"/>
                        <a:pt x="0" y="1864"/>
                      </a:cubicBezTo>
                      <a:cubicBezTo>
                        <a:pt x="0" y="1889"/>
                        <a:pt x="19" y="1907"/>
                        <a:pt x="44" y="1907"/>
                      </a:cubicBezTo>
                      <a:cubicBezTo>
                        <a:pt x="44" y="1907"/>
                        <a:pt x="44" y="1907"/>
                        <a:pt x="968" y="1907"/>
                      </a:cubicBezTo>
                      <a:cubicBezTo>
                        <a:pt x="993" y="1907"/>
                        <a:pt x="1012" y="1889"/>
                        <a:pt x="1012" y="1864"/>
                      </a:cubicBezTo>
                      <a:cubicBezTo>
                        <a:pt x="1012" y="44"/>
                        <a:pt x="1012" y="44"/>
                        <a:pt x="1012" y="44"/>
                      </a:cubicBezTo>
                      <a:cubicBezTo>
                        <a:pt x="1012" y="19"/>
                        <a:pt x="993" y="0"/>
                        <a:pt x="968" y="0"/>
                      </a:cubicBezTo>
                      <a:close/>
                      <a:moveTo>
                        <a:pt x="201" y="1793"/>
                      </a:moveTo>
                      <a:cubicBezTo>
                        <a:pt x="147" y="1793"/>
                        <a:pt x="147" y="1793"/>
                        <a:pt x="147" y="1793"/>
                      </a:cubicBezTo>
                      <a:cubicBezTo>
                        <a:pt x="171" y="1816"/>
                        <a:pt x="171" y="1816"/>
                        <a:pt x="171" y="1816"/>
                      </a:cubicBezTo>
                      <a:cubicBezTo>
                        <a:pt x="151" y="1816"/>
                        <a:pt x="151" y="1816"/>
                        <a:pt x="151" y="1816"/>
                      </a:cubicBezTo>
                      <a:cubicBezTo>
                        <a:pt x="119" y="1785"/>
                        <a:pt x="119" y="1785"/>
                        <a:pt x="119" y="1785"/>
                      </a:cubicBezTo>
                      <a:cubicBezTo>
                        <a:pt x="151" y="1755"/>
                        <a:pt x="151" y="1755"/>
                        <a:pt x="151" y="1755"/>
                      </a:cubicBezTo>
                      <a:cubicBezTo>
                        <a:pt x="171" y="1755"/>
                        <a:pt x="171" y="1755"/>
                        <a:pt x="171" y="1755"/>
                      </a:cubicBezTo>
                      <a:cubicBezTo>
                        <a:pt x="147" y="1777"/>
                        <a:pt x="147" y="1777"/>
                        <a:pt x="147" y="1777"/>
                      </a:cubicBezTo>
                      <a:cubicBezTo>
                        <a:pt x="201" y="1777"/>
                        <a:pt x="201" y="1777"/>
                        <a:pt x="201" y="1777"/>
                      </a:cubicBezTo>
                      <a:lnTo>
                        <a:pt x="201" y="1793"/>
                      </a:lnTo>
                      <a:close/>
                      <a:moveTo>
                        <a:pt x="500" y="1819"/>
                      </a:moveTo>
                      <a:cubicBezTo>
                        <a:pt x="473" y="1815"/>
                        <a:pt x="473" y="1815"/>
                        <a:pt x="473" y="1815"/>
                      </a:cubicBezTo>
                      <a:cubicBezTo>
                        <a:pt x="473" y="1792"/>
                        <a:pt x="473" y="1792"/>
                        <a:pt x="473" y="1792"/>
                      </a:cubicBezTo>
                      <a:cubicBezTo>
                        <a:pt x="500" y="1792"/>
                        <a:pt x="500" y="1792"/>
                        <a:pt x="500" y="1792"/>
                      </a:cubicBezTo>
                      <a:lnTo>
                        <a:pt x="500" y="1819"/>
                      </a:lnTo>
                      <a:close/>
                      <a:moveTo>
                        <a:pt x="500" y="1789"/>
                      </a:moveTo>
                      <a:cubicBezTo>
                        <a:pt x="473" y="1789"/>
                        <a:pt x="473" y="1789"/>
                        <a:pt x="473" y="1789"/>
                      </a:cubicBezTo>
                      <a:cubicBezTo>
                        <a:pt x="473" y="1767"/>
                        <a:pt x="473" y="1767"/>
                        <a:pt x="473" y="1767"/>
                      </a:cubicBezTo>
                      <a:cubicBezTo>
                        <a:pt x="500" y="1763"/>
                        <a:pt x="500" y="1763"/>
                        <a:pt x="500" y="1763"/>
                      </a:cubicBezTo>
                      <a:lnTo>
                        <a:pt x="500" y="1789"/>
                      </a:lnTo>
                      <a:close/>
                      <a:moveTo>
                        <a:pt x="539" y="1824"/>
                      </a:moveTo>
                      <a:cubicBezTo>
                        <a:pt x="503" y="1819"/>
                        <a:pt x="503" y="1819"/>
                        <a:pt x="503" y="1819"/>
                      </a:cubicBezTo>
                      <a:cubicBezTo>
                        <a:pt x="503" y="1792"/>
                        <a:pt x="503" y="1792"/>
                        <a:pt x="503" y="1792"/>
                      </a:cubicBezTo>
                      <a:cubicBezTo>
                        <a:pt x="539" y="1792"/>
                        <a:pt x="539" y="1792"/>
                        <a:pt x="539" y="1792"/>
                      </a:cubicBezTo>
                      <a:lnTo>
                        <a:pt x="539" y="1824"/>
                      </a:lnTo>
                      <a:close/>
                      <a:moveTo>
                        <a:pt x="539" y="1789"/>
                      </a:moveTo>
                      <a:cubicBezTo>
                        <a:pt x="503" y="1789"/>
                        <a:pt x="503" y="1789"/>
                        <a:pt x="503" y="1789"/>
                      </a:cubicBezTo>
                      <a:cubicBezTo>
                        <a:pt x="503" y="1763"/>
                        <a:pt x="503" y="1763"/>
                        <a:pt x="503" y="1763"/>
                      </a:cubicBezTo>
                      <a:cubicBezTo>
                        <a:pt x="539" y="1758"/>
                        <a:pt x="539" y="1758"/>
                        <a:pt x="539" y="1758"/>
                      </a:cubicBezTo>
                      <a:lnTo>
                        <a:pt x="539" y="1789"/>
                      </a:lnTo>
                      <a:close/>
                      <a:moveTo>
                        <a:pt x="883" y="1783"/>
                      </a:moveTo>
                      <a:cubicBezTo>
                        <a:pt x="881" y="1796"/>
                        <a:pt x="869" y="1806"/>
                        <a:pt x="855" y="1806"/>
                      </a:cubicBezTo>
                      <a:cubicBezTo>
                        <a:pt x="853" y="1806"/>
                        <a:pt x="851" y="1804"/>
                        <a:pt x="848" y="1804"/>
                      </a:cubicBezTo>
                      <a:cubicBezTo>
                        <a:pt x="846" y="1803"/>
                        <a:pt x="844" y="1802"/>
                        <a:pt x="841" y="1801"/>
                      </a:cubicBezTo>
                      <a:cubicBezTo>
                        <a:pt x="841" y="1801"/>
                        <a:pt x="841" y="1801"/>
                        <a:pt x="819" y="1823"/>
                      </a:cubicBezTo>
                      <a:cubicBezTo>
                        <a:pt x="818" y="1824"/>
                        <a:pt x="816" y="1824"/>
                        <a:pt x="815" y="1824"/>
                      </a:cubicBezTo>
                      <a:cubicBezTo>
                        <a:pt x="812" y="1824"/>
                        <a:pt x="811" y="1824"/>
                        <a:pt x="809" y="1823"/>
                      </a:cubicBezTo>
                      <a:cubicBezTo>
                        <a:pt x="806" y="1820"/>
                        <a:pt x="806" y="1815"/>
                        <a:pt x="809" y="1813"/>
                      </a:cubicBezTo>
                      <a:cubicBezTo>
                        <a:pt x="809" y="1813"/>
                        <a:pt x="809" y="1812"/>
                        <a:pt x="809" y="1812"/>
                      </a:cubicBezTo>
                      <a:cubicBezTo>
                        <a:pt x="810" y="1812"/>
                        <a:pt x="810" y="1811"/>
                        <a:pt x="811" y="1810"/>
                      </a:cubicBezTo>
                      <a:cubicBezTo>
                        <a:pt x="811" y="1810"/>
                        <a:pt x="812" y="1810"/>
                        <a:pt x="812" y="1809"/>
                      </a:cubicBezTo>
                      <a:cubicBezTo>
                        <a:pt x="813" y="1808"/>
                        <a:pt x="814" y="1808"/>
                        <a:pt x="815" y="1807"/>
                      </a:cubicBezTo>
                      <a:cubicBezTo>
                        <a:pt x="815" y="1806"/>
                        <a:pt x="815" y="1806"/>
                        <a:pt x="815" y="1806"/>
                      </a:cubicBezTo>
                      <a:cubicBezTo>
                        <a:pt x="816" y="1806"/>
                        <a:pt x="816" y="1805"/>
                        <a:pt x="817" y="1805"/>
                      </a:cubicBezTo>
                      <a:cubicBezTo>
                        <a:pt x="831" y="1790"/>
                        <a:pt x="831" y="1790"/>
                        <a:pt x="831" y="1790"/>
                      </a:cubicBezTo>
                      <a:cubicBezTo>
                        <a:pt x="827" y="1784"/>
                        <a:pt x="826" y="1776"/>
                        <a:pt x="827" y="1769"/>
                      </a:cubicBezTo>
                      <a:cubicBezTo>
                        <a:pt x="831" y="1756"/>
                        <a:pt x="842" y="1747"/>
                        <a:pt x="855" y="1747"/>
                      </a:cubicBezTo>
                      <a:cubicBezTo>
                        <a:pt x="858" y="1747"/>
                        <a:pt x="860" y="1747"/>
                        <a:pt x="862" y="1748"/>
                      </a:cubicBezTo>
                      <a:cubicBezTo>
                        <a:pt x="870" y="1749"/>
                        <a:pt x="876" y="1754"/>
                        <a:pt x="880" y="1761"/>
                      </a:cubicBezTo>
                      <a:cubicBezTo>
                        <a:pt x="884" y="1768"/>
                        <a:pt x="885" y="1775"/>
                        <a:pt x="883" y="1783"/>
                      </a:cubicBezTo>
                      <a:close/>
                      <a:moveTo>
                        <a:pt x="921" y="1658"/>
                      </a:moveTo>
                      <a:cubicBezTo>
                        <a:pt x="91" y="1658"/>
                        <a:pt x="91" y="1658"/>
                        <a:pt x="91" y="1658"/>
                      </a:cubicBezTo>
                      <a:cubicBezTo>
                        <a:pt x="91" y="234"/>
                        <a:pt x="91" y="234"/>
                        <a:pt x="91" y="234"/>
                      </a:cubicBezTo>
                      <a:cubicBezTo>
                        <a:pt x="921" y="234"/>
                        <a:pt x="921" y="234"/>
                        <a:pt x="921" y="234"/>
                      </a:cubicBezTo>
                      <a:lnTo>
                        <a:pt x="921" y="1658"/>
                      </a:lnTo>
                      <a:close/>
                      <a:moveTo>
                        <a:pt x="860" y="1756"/>
                      </a:moveTo>
                      <a:cubicBezTo>
                        <a:pt x="855" y="1756"/>
                        <a:pt x="855" y="1756"/>
                        <a:pt x="855" y="1756"/>
                      </a:cubicBezTo>
                      <a:cubicBezTo>
                        <a:pt x="846" y="1756"/>
                        <a:pt x="839" y="1762"/>
                        <a:pt x="837" y="1771"/>
                      </a:cubicBezTo>
                      <a:cubicBezTo>
                        <a:pt x="833" y="1782"/>
                        <a:pt x="840" y="1793"/>
                        <a:pt x="851" y="1796"/>
                      </a:cubicBezTo>
                      <a:cubicBezTo>
                        <a:pt x="855" y="1796"/>
                        <a:pt x="855" y="1796"/>
                        <a:pt x="855" y="1796"/>
                      </a:cubicBezTo>
                      <a:cubicBezTo>
                        <a:pt x="865" y="1796"/>
                        <a:pt x="873" y="1790"/>
                        <a:pt x="875" y="1781"/>
                      </a:cubicBezTo>
                      <a:cubicBezTo>
                        <a:pt x="876" y="1776"/>
                        <a:pt x="875" y="1770"/>
                        <a:pt x="873" y="1766"/>
                      </a:cubicBezTo>
                      <a:cubicBezTo>
                        <a:pt x="870" y="1761"/>
                        <a:pt x="866" y="1757"/>
                        <a:pt x="860" y="1756"/>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63"/>
                  <a:endParaRPr lang="en-US" sz="1632" dirty="0">
                    <a:solidFill>
                      <a:srgbClr val="505050"/>
                    </a:solidFill>
                  </a:endParaRPr>
                </a:p>
              </p:txBody>
            </p:sp>
          </p:grpSp>
        </p:grpSp>
        <p:grpSp>
          <p:nvGrpSpPr>
            <p:cNvPr id="47" name="Group 46"/>
            <p:cNvGrpSpPr/>
            <p:nvPr/>
          </p:nvGrpSpPr>
          <p:grpSpPr>
            <a:xfrm>
              <a:off x="7324725" y="3313543"/>
              <a:ext cx="4043790" cy="707853"/>
              <a:chOff x="7324725" y="3132612"/>
              <a:chExt cx="4043790" cy="707853"/>
            </a:xfrm>
          </p:grpSpPr>
          <p:cxnSp>
            <p:nvCxnSpPr>
              <p:cNvPr id="49" name="Straight Connector 48"/>
              <p:cNvCxnSpPr/>
              <p:nvPr/>
            </p:nvCxnSpPr>
            <p:spPr>
              <a:xfrm>
                <a:off x="7324725" y="3132612"/>
                <a:ext cx="3662707" cy="0"/>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7967118" y="3147574"/>
                <a:ext cx="0" cy="303058"/>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0993164" y="3132612"/>
                <a:ext cx="1184" cy="320903"/>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0023991" y="3132612"/>
                <a:ext cx="0" cy="346920"/>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9016688" y="3147574"/>
                <a:ext cx="0" cy="303058"/>
              </a:xfrm>
              <a:prstGeom prst="line">
                <a:avLst/>
              </a:prstGeom>
              <a:ln w="25400" cap="rnd">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7552457" y="3302708"/>
                <a:ext cx="829323" cy="532248"/>
                <a:chOff x="7552457" y="3302708"/>
                <a:chExt cx="829323" cy="532248"/>
              </a:xfrm>
            </p:grpSpPr>
            <p:sp>
              <p:nvSpPr>
                <p:cNvPr id="87" name="Rectangle 86"/>
                <p:cNvSpPr/>
                <p:nvPr/>
              </p:nvSpPr>
              <p:spPr>
                <a:xfrm>
                  <a:off x="7639471" y="3313542"/>
                  <a:ext cx="650454" cy="4551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88" name="Freeform 87"/>
                <p:cNvSpPr>
                  <a:spLocks noChangeAspect="1"/>
                </p:cNvSpPr>
                <p:nvPr/>
              </p:nvSpPr>
              <p:spPr bwMode="black">
                <a:xfrm flipH="1">
                  <a:off x="7552457" y="3302708"/>
                  <a:ext cx="829323" cy="532248"/>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69939" tIns="34970" rIns="69939" bIns="34970" numCol="1" anchor="t" anchorCtr="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224" dirty="0">
                    <a:solidFill>
                      <a:srgbClr val="404040"/>
                    </a:solidFill>
                  </a:endParaRPr>
                </a:p>
              </p:txBody>
            </p:sp>
          </p:grpSp>
          <p:grpSp>
            <p:nvGrpSpPr>
              <p:cNvPr id="78" name="Group 77"/>
              <p:cNvGrpSpPr/>
              <p:nvPr/>
            </p:nvGrpSpPr>
            <p:grpSpPr>
              <a:xfrm>
                <a:off x="9651597" y="3313542"/>
                <a:ext cx="748335" cy="521098"/>
                <a:chOff x="9651597" y="3313542"/>
                <a:chExt cx="748335" cy="521098"/>
              </a:xfrm>
            </p:grpSpPr>
            <p:sp>
              <p:nvSpPr>
                <p:cNvPr id="85" name="Rectangle 84"/>
                <p:cNvSpPr/>
                <p:nvPr/>
              </p:nvSpPr>
              <p:spPr>
                <a:xfrm>
                  <a:off x="9693624" y="3313542"/>
                  <a:ext cx="662432" cy="5210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86" name="Freeform 85"/>
                <p:cNvSpPr>
                  <a:spLocks noChangeAspect="1" noEditPoints="1"/>
                </p:cNvSpPr>
                <p:nvPr/>
              </p:nvSpPr>
              <p:spPr bwMode="black">
                <a:xfrm>
                  <a:off x="9651597" y="3313543"/>
                  <a:ext cx="748335" cy="521097"/>
                </a:xfrm>
                <a:custGeom>
                  <a:avLst/>
                  <a:gdLst>
                    <a:gd name="T0" fmla="*/ 912 w 958"/>
                    <a:gd name="T1" fmla="*/ 0 h 666"/>
                    <a:gd name="T2" fmla="*/ 47 w 958"/>
                    <a:gd name="T3" fmla="*/ 0 h 666"/>
                    <a:gd name="T4" fmla="*/ 0 w 958"/>
                    <a:gd name="T5" fmla="*/ 47 h 666"/>
                    <a:gd name="T6" fmla="*/ 0 w 958"/>
                    <a:gd name="T7" fmla="*/ 620 h 666"/>
                    <a:gd name="T8" fmla="*/ 47 w 958"/>
                    <a:gd name="T9" fmla="*/ 666 h 666"/>
                    <a:gd name="T10" fmla="*/ 912 w 958"/>
                    <a:gd name="T11" fmla="*/ 666 h 666"/>
                    <a:gd name="T12" fmla="*/ 958 w 958"/>
                    <a:gd name="T13" fmla="*/ 620 h 666"/>
                    <a:gd name="T14" fmla="*/ 958 w 958"/>
                    <a:gd name="T15" fmla="*/ 47 h 666"/>
                    <a:gd name="T16" fmla="*/ 912 w 958"/>
                    <a:gd name="T17" fmla="*/ 0 h 666"/>
                    <a:gd name="T18" fmla="*/ 479 w 958"/>
                    <a:gd name="T19" fmla="*/ 16 h 666"/>
                    <a:gd name="T20" fmla="*/ 490 w 958"/>
                    <a:gd name="T21" fmla="*/ 26 h 666"/>
                    <a:gd name="T22" fmla="*/ 479 w 958"/>
                    <a:gd name="T23" fmla="*/ 37 h 666"/>
                    <a:gd name="T24" fmla="*/ 468 w 958"/>
                    <a:gd name="T25" fmla="*/ 26 h 666"/>
                    <a:gd name="T26" fmla="*/ 479 w 958"/>
                    <a:gd name="T27" fmla="*/ 16 h 666"/>
                    <a:gd name="T28" fmla="*/ 479 w 958"/>
                    <a:gd name="T29" fmla="*/ 648 h 666"/>
                    <a:gd name="T30" fmla="*/ 458 w 958"/>
                    <a:gd name="T31" fmla="*/ 627 h 666"/>
                    <a:gd name="T32" fmla="*/ 479 w 958"/>
                    <a:gd name="T33" fmla="*/ 606 h 666"/>
                    <a:gd name="T34" fmla="*/ 500 w 958"/>
                    <a:gd name="T35" fmla="*/ 627 h 666"/>
                    <a:gd name="T36" fmla="*/ 479 w 958"/>
                    <a:gd name="T37" fmla="*/ 648 h 666"/>
                    <a:gd name="T38" fmla="*/ 905 w 958"/>
                    <a:gd name="T39" fmla="*/ 594 h 666"/>
                    <a:gd name="T40" fmla="*/ 53 w 958"/>
                    <a:gd name="T41" fmla="*/ 594 h 666"/>
                    <a:gd name="T42" fmla="*/ 53 w 958"/>
                    <a:gd name="T43" fmla="*/ 53 h 666"/>
                    <a:gd name="T44" fmla="*/ 905 w 958"/>
                    <a:gd name="T45" fmla="*/ 53 h 666"/>
                    <a:gd name="T46" fmla="*/ 905 w 958"/>
                    <a:gd name="T47" fmla="*/ 59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8" h="666">
                      <a:moveTo>
                        <a:pt x="912" y="0"/>
                      </a:moveTo>
                      <a:cubicBezTo>
                        <a:pt x="47" y="0"/>
                        <a:pt x="47" y="0"/>
                        <a:pt x="47" y="0"/>
                      </a:cubicBezTo>
                      <a:cubicBezTo>
                        <a:pt x="21" y="0"/>
                        <a:pt x="0" y="21"/>
                        <a:pt x="0" y="47"/>
                      </a:cubicBezTo>
                      <a:cubicBezTo>
                        <a:pt x="0" y="620"/>
                        <a:pt x="0" y="620"/>
                        <a:pt x="0" y="620"/>
                      </a:cubicBezTo>
                      <a:cubicBezTo>
                        <a:pt x="0" y="645"/>
                        <a:pt x="21" y="666"/>
                        <a:pt x="47" y="666"/>
                      </a:cubicBezTo>
                      <a:cubicBezTo>
                        <a:pt x="912" y="666"/>
                        <a:pt x="912" y="666"/>
                        <a:pt x="912" y="666"/>
                      </a:cubicBezTo>
                      <a:cubicBezTo>
                        <a:pt x="937" y="666"/>
                        <a:pt x="958" y="645"/>
                        <a:pt x="958" y="620"/>
                      </a:cubicBezTo>
                      <a:cubicBezTo>
                        <a:pt x="958" y="47"/>
                        <a:pt x="958" y="47"/>
                        <a:pt x="958" y="47"/>
                      </a:cubicBezTo>
                      <a:cubicBezTo>
                        <a:pt x="958" y="21"/>
                        <a:pt x="937" y="0"/>
                        <a:pt x="912" y="0"/>
                      </a:cubicBezTo>
                      <a:close/>
                      <a:moveTo>
                        <a:pt x="479" y="16"/>
                      </a:moveTo>
                      <a:cubicBezTo>
                        <a:pt x="485" y="16"/>
                        <a:pt x="490" y="21"/>
                        <a:pt x="490" y="26"/>
                      </a:cubicBezTo>
                      <a:cubicBezTo>
                        <a:pt x="490" y="32"/>
                        <a:pt x="485" y="37"/>
                        <a:pt x="479" y="37"/>
                      </a:cubicBezTo>
                      <a:cubicBezTo>
                        <a:pt x="474" y="37"/>
                        <a:pt x="468" y="32"/>
                        <a:pt x="468" y="26"/>
                      </a:cubicBezTo>
                      <a:cubicBezTo>
                        <a:pt x="468" y="21"/>
                        <a:pt x="474" y="16"/>
                        <a:pt x="479" y="16"/>
                      </a:cubicBezTo>
                      <a:close/>
                      <a:moveTo>
                        <a:pt x="479" y="648"/>
                      </a:moveTo>
                      <a:cubicBezTo>
                        <a:pt x="467" y="648"/>
                        <a:pt x="458" y="639"/>
                        <a:pt x="458" y="627"/>
                      </a:cubicBezTo>
                      <a:cubicBezTo>
                        <a:pt x="458" y="616"/>
                        <a:pt x="467" y="606"/>
                        <a:pt x="479" y="606"/>
                      </a:cubicBezTo>
                      <a:cubicBezTo>
                        <a:pt x="491" y="606"/>
                        <a:pt x="500" y="616"/>
                        <a:pt x="500" y="627"/>
                      </a:cubicBezTo>
                      <a:cubicBezTo>
                        <a:pt x="500" y="639"/>
                        <a:pt x="491" y="648"/>
                        <a:pt x="479" y="648"/>
                      </a:cubicBezTo>
                      <a:close/>
                      <a:moveTo>
                        <a:pt x="905" y="594"/>
                      </a:moveTo>
                      <a:cubicBezTo>
                        <a:pt x="53" y="594"/>
                        <a:pt x="53" y="594"/>
                        <a:pt x="53" y="594"/>
                      </a:cubicBezTo>
                      <a:cubicBezTo>
                        <a:pt x="53" y="53"/>
                        <a:pt x="53" y="53"/>
                        <a:pt x="53" y="53"/>
                      </a:cubicBezTo>
                      <a:cubicBezTo>
                        <a:pt x="905" y="53"/>
                        <a:pt x="905" y="53"/>
                        <a:pt x="905" y="53"/>
                      </a:cubicBezTo>
                      <a:lnTo>
                        <a:pt x="905" y="594"/>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9878" tIns="111903" rIns="139878" bIns="11190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713176"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79" name="Group 78"/>
              <p:cNvGrpSpPr/>
              <p:nvPr/>
            </p:nvGrpSpPr>
            <p:grpSpPr>
              <a:xfrm>
                <a:off x="8602027" y="3308217"/>
                <a:ext cx="829323" cy="532248"/>
                <a:chOff x="8602027" y="3308217"/>
                <a:chExt cx="829323" cy="532248"/>
              </a:xfrm>
            </p:grpSpPr>
            <p:sp>
              <p:nvSpPr>
                <p:cNvPr id="83" name="Rectangle 82"/>
                <p:cNvSpPr/>
                <p:nvPr/>
              </p:nvSpPr>
              <p:spPr>
                <a:xfrm>
                  <a:off x="8691461" y="3313542"/>
                  <a:ext cx="650454" cy="4551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84" name="Freeform 83"/>
                <p:cNvSpPr>
                  <a:spLocks noChangeAspect="1"/>
                </p:cNvSpPr>
                <p:nvPr/>
              </p:nvSpPr>
              <p:spPr bwMode="black">
                <a:xfrm flipH="1">
                  <a:off x="8602027" y="3308217"/>
                  <a:ext cx="829323" cy="532248"/>
                </a:xfrm>
                <a:custGeom>
                  <a:avLst/>
                  <a:gdLst>
                    <a:gd name="connsiteX0" fmla="*/ 4635324 w 4635324"/>
                    <a:gd name="connsiteY0" fmla="*/ 2786728 h 2974887"/>
                    <a:gd name="connsiteX1" fmla="*/ 0 w 4635324"/>
                    <a:gd name="connsiteY1" fmla="*/ 2786728 h 2974887"/>
                    <a:gd name="connsiteX2" fmla="*/ 0 w 4635324"/>
                    <a:gd name="connsiteY2" fmla="*/ 2813608 h 2974887"/>
                    <a:gd name="connsiteX3" fmla="*/ 185413 w 4635324"/>
                    <a:gd name="connsiteY3" fmla="*/ 2974887 h 2974887"/>
                    <a:gd name="connsiteX4" fmla="*/ 4449911 w 4635324"/>
                    <a:gd name="connsiteY4" fmla="*/ 2974887 h 2974887"/>
                    <a:gd name="connsiteX5" fmla="*/ 4635324 w 4635324"/>
                    <a:gd name="connsiteY5" fmla="*/ 2813608 h 2974887"/>
                    <a:gd name="connsiteX6" fmla="*/ 4635324 w 4635324"/>
                    <a:gd name="connsiteY6" fmla="*/ 2786728 h 2974887"/>
                    <a:gd name="connsiteX7" fmla="*/ 4005331 w 4635324"/>
                    <a:gd name="connsiteY7" fmla="*/ 205988 h 2974887"/>
                    <a:gd name="connsiteX8" fmla="*/ 4005331 w 4635324"/>
                    <a:gd name="connsiteY8" fmla="*/ 2473188 h 2974887"/>
                    <a:gd name="connsiteX9" fmla="*/ 630009 w 4635324"/>
                    <a:gd name="connsiteY9" fmla="*/ 2473188 h 2974887"/>
                    <a:gd name="connsiteX10" fmla="*/ 630009 w 4635324"/>
                    <a:gd name="connsiteY10" fmla="*/ 205988 h 2974887"/>
                    <a:gd name="connsiteX11" fmla="*/ 4115213 w 4635324"/>
                    <a:gd name="connsiteY11" fmla="*/ 0 h 2974887"/>
                    <a:gd name="connsiteX12" fmla="*/ 520123 w 4635324"/>
                    <a:gd name="connsiteY12" fmla="*/ 0 h 2974887"/>
                    <a:gd name="connsiteX13" fmla="*/ 391787 w 4635324"/>
                    <a:gd name="connsiteY13" fmla="*/ 128336 h 2974887"/>
                    <a:gd name="connsiteX14" fmla="*/ 391787 w 4635324"/>
                    <a:gd name="connsiteY14" fmla="*/ 2548645 h 2974887"/>
                    <a:gd name="connsiteX15" fmla="*/ 520123 w 4635324"/>
                    <a:gd name="connsiteY15" fmla="*/ 2676981 h 2974887"/>
                    <a:gd name="connsiteX16" fmla="*/ 4115213 w 4635324"/>
                    <a:gd name="connsiteY16" fmla="*/ 2676981 h 2974887"/>
                    <a:gd name="connsiteX17" fmla="*/ 4243549 w 4635324"/>
                    <a:gd name="connsiteY17" fmla="*/ 2548645 h 2974887"/>
                    <a:gd name="connsiteX18" fmla="*/ 4243549 w 4635324"/>
                    <a:gd name="connsiteY18" fmla="*/ 128336 h 2974887"/>
                    <a:gd name="connsiteX19" fmla="*/ 4115213 w 4635324"/>
                    <a:gd name="connsiteY19" fmla="*/ 0 h 29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5324" h="2974887">
                      <a:moveTo>
                        <a:pt x="4635324" y="2786728"/>
                      </a:moveTo>
                      <a:lnTo>
                        <a:pt x="0" y="2786728"/>
                      </a:lnTo>
                      <a:cubicBezTo>
                        <a:pt x="0" y="2813608"/>
                        <a:pt x="0" y="2813608"/>
                        <a:pt x="0" y="2813608"/>
                      </a:cubicBezTo>
                      <a:cubicBezTo>
                        <a:pt x="0" y="2894248"/>
                        <a:pt x="79463" y="2974887"/>
                        <a:pt x="185413" y="2974887"/>
                      </a:cubicBezTo>
                      <a:cubicBezTo>
                        <a:pt x="4449911" y="2974887"/>
                        <a:pt x="4449911" y="2974887"/>
                        <a:pt x="4449911" y="2974887"/>
                      </a:cubicBezTo>
                      <a:cubicBezTo>
                        <a:pt x="4555862" y="2974887"/>
                        <a:pt x="4635324" y="2894248"/>
                        <a:pt x="4635324" y="2813608"/>
                      </a:cubicBezTo>
                      <a:cubicBezTo>
                        <a:pt x="4635324" y="2786728"/>
                        <a:pt x="4635324" y="2786728"/>
                        <a:pt x="4635324" y="2786728"/>
                      </a:cubicBezTo>
                      <a:close/>
                      <a:moveTo>
                        <a:pt x="4005331" y="205988"/>
                      </a:moveTo>
                      <a:lnTo>
                        <a:pt x="4005331" y="2473188"/>
                      </a:lnTo>
                      <a:lnTo>
                        <a:pt x="630009" y="2473188"/>
                      </a:lnTo>
                      <a:lnTo>
                        <a:pt x="630009" y="205988"/>
                      </a:lnTo>
                      <a:close/>
                      <a:moveTo>
                        <a:pt x="4115213" y="0"/>
                      </a:moveTo>
                      <a:lnTo>
                        <a:pt x="520123" y="0"/>
                      </a:lnTo>
                      <a:cubicBezTo>
                        <a:pt x="449244" y="0"/>
                        <a:pt x="391787" y="57457"/>
                        <a:pt x="391787" y="128336"/>
                      </a:cubicBezTo>
                      <a:lnTo>
                        <a:pt x="391787" y="2548645"/>
                      </a:lnTo>
                      <a:cubicBezTo>
                        <a:pt x="391787" y="2619524"/>
                        <a:pt x="449244" y="2676981"/>
                        <a:pt x="520123" y="2676981"/>
                      </a:cubicBezTo>
                      <a:lnTo>
                        <a:pt x="4115213" y="2676981"/>
                      </a:lnTo>
                      <a:cubicBezTo>
                        <a:pt x="4186092" y="2676981"/>
                        <a:pt x="4243549" y="2619524"/>
                        <a:pt x="4243549" y="2548645"/>
                      </a:cubicBezTo>
                      <a:lnTo>
                        <a:pt x="4243549" y="128336"/>
                      </a:lnTo>
                      <a:cubicBezTo>
                        <a:pt x="4243549" y="57457"/>
                        <a:pt x="4186092" y="0"/>
                        <a:pt x="4115213" y="0"/>
                      </a:cubicBezTo>
                      <a:close/>
                    </a:path>
                  </a:pathLst>
                </a:custGeom>
                <a:solidFill>
                  <a:schemeClr val="bg1"/>
                </a:solidFill>
                <a:ln>
                  <a:noFill/>
                </a:ln>
              </p:spPr>
              <p:txBody>
                <a:bodyPr vert="horz" wrap="square" lIns="69939" tIns="34970" rIns="69939" bIns="34970" numCol="1" anchor="t" anchorCtr="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224" dirty="0">
                    <a:solidFill>
                      <a:srgbClr val="404040"/>
                    </a:solidFill>
                  </a:endParaRPr>
                </a:p>
              </p:txBody>
            </p:sp>
          </p:grpSp>
          <p:grpSp>
            <p:nvGrpSpPr>
              <p:cNvPr id="80" name="Group 79"/>
              <p:cNvGrpSpPr/>
              <p:nvPr/>
            </p:nvGrpSpPr>
            <p:grpSpPr>
              <a:xfrm>
                <a:off x="10620180" y="3313542"/>
                <a:ext cx="748335" cy="521098"/>
                <a:chOff x="10620180" y="3313542"/>
                <a:chExt cx="748335" cy="521098"/>
              </a:xfrm>
            </p:grpSpPr>
            <p:sp>
              <p:nvSpPr>
                <p:cNvPr id="81" name="Rectangle 80"/>
                <p:cNvSpPr/>
                <p:nvPr/>
              </p:nvSpPr>
              <p:spPr>
                <a:xfrm>
                  <a:off x="10662205" y="3313542"/>
                  <a:ext cx="661465" cy="5210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solidFill>
                      <a:srgbClr val="FFFFFF"/>
                    </a:solidFill>
                  </a:endParaRPr>
                </a:p>
              </p:txBody>
            </p:sp>
            <p:sp>
              <p:nvSpPr>
                <p:cNvPr id="82" name="Freeform 81"/>
                <p:cNvSpPr>
                  <a:spLocks noChangeAspect="1" noEditPoints="1"/>
                </p:cNvSpPr>
                <p:nvPr/>
              </p:nvSpPr>
              <p:spPr bwMode="black">
                <a:xfrm>
                  <a:off x="10620180" y="3313543"/>
                  <a:ext cx="748335" cy="521097"/>
                </a:xfrm>
                <a:custGeom>
                  <a:avLst/>
                  <a:gdLst>
                    <a:gd name="T0" fmla="*/ 912 w 958"/>
                    <a:gd name="T1" fmla="*/ 0 h 666"/>
                    <a:gd name="T2" fmla="*/ 47 w 958"/>
                    <a:gd name="T3" fmla="*/ 0 h 666"/>
                    <a:gd name="T4" fmla="*/ 0 w 958"/>
                    <a:gd name="T5" fmla="*/ 47 h 666"/>
                    <a:gd name="T6" fmla="*/ 0 w 958"/>
                    <a:gd name="T7" fmla="*/ 620 h 666"/>
                    <a:gd name="T8" fmla="*/ 47 w 958"/>
                    <a:gd name="T9" fmla="*/ 666 h 666"/>
                    <a:gd name="T10" fmla="*/ 912 w 958"/>
                    <a:gd name="T11" fmla="*/ 666 h 666"/>
                    <a:gd name="T12" fmla="*/ 958 w 958"/>
                    <a:gd name="T13" fmla="*/ 620 h 666"/>
                    <a:gd name="T14" fmla="*/ 958 w 958"/>
                    <a:gd name="T15" fmla="*/ 47 h 666"/>
                    <a:gd name="T16" fmla="*/ 912 w 958"/>
                    <a:gd name="T17" fmla="*/ 0 h 666"/>
                    <a:gd name="T18" fmla="*/ 479 w 958"/>
                    <a:gd name="T19" fmla="*/ 16 h 666"/>
                    <a:gd name="T20" fmla="*/ 490 w 958"/>
                    <a:gd name="T21" fmla="*/ 26 h 666"/>
                    <a:gd name="T22" fmla="*/ 479 w 958"/>
                    <a:gd name="T23" fmla="*/ 37 h 666"/>
                    <a:gd name="T24" fmla="*/ 468 w 958"/>
                    <a:gd name="T25" fmla="*/ 26 h 666"/>
                    <a:gd name="T26" fmla="*/ 479 w 958"/>
                    <a:gd name="T27" fmla="*/ 16 h 666"/>
                    <a:gd name="T28" fmla="*/ 479 w 958"/>
                    <a:gd name="T29" fmla="*/ 648 h 666"/>
                    <a:gd name="T30" fmla="*/ 458 w 958"/>
                    <a:gd name="T31" fmla="*/ 627 h 666"/>
                    <a:gd name="T32" fmla="*/ 479 w 958"/>
                    <a:gd name="T33" fmla="*/ 606 h 666"/>
                    <a:gd name="T34" fmla="*/ 500 w 958"/>
                    <a:gd name="T35" fmla="*/ 627 h 666"/>
                    <a:gd name="T36" fmla="*/ 479 w 958"/>
                    <a:gd name="T37" fmla="*/ 648 h 666"/>
                    <a:gd name="T38" fmla="*/ 905 w 958"/>
                    <a:gd name="T39" fmla="*/ 594 h 666"/>
                    <a:gd name="T40" fmla="*/ 53 w 958"/>
                    <a:gd name="T41" fmla="*/ 594 h 666"/>
                    <a:gd name="T42" fmla="*/ 53 w 958"/>
                    <a:gd name="T43" fmla="*/ 53 h 666"/>
                    <a:gd name="T44" fmla="*/ 905 w 958"/>
                    <a:gd name="T45" fmla="*/ 53 h 666"/>
                    <a:gd name="T46" fmla="*/ 905 w 958"/>
                    <a:gd name="T47" fmla="*/ 594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8" h="666">
                      <a:moveTo>
                        <a:pt x="912" y="0"/>
                      </a:moveTo>
                      <a:cubicBezTo>
                        <a:pt x="47" y="0"/>
                        <a:pt x="47" y="0"/>
                        <a:pt x="47" y="0"/>
                      </a:cubicBezTo>
                      <a:cubicBezTo>
                        <a:pt x="21" y="0"/>
                        <a:pt x="0" y="21"/>
                        <a:pt x="0" y="47"/>
                      </a:cubicBezTo>
                      <a:cubicBezTo>
                        <a:pt x="0" y="620"/>
                        <a:pt x="0" y="620"/>
                        <a:pt x="0" y="620"/>
                      </a:cubicBezTo>
                      <a:cubicBezTo>
                        <a:pt x="0" y="645"/>
                        <a:pt x="21" y="666"/>
                        <a:pt x="47" y="666"/>
                      </a:cubicBezTo>
                      <a:cubicBezTo>
                        <a:pt x="912" y="666"/>
                        <a:pt x="912" y="666"/>
                        <a:pt x="912" y="666"/>
                      </a:cubicBezTo>
                      <a:cubicBezTo>
                        <a:pt x="937" y="666"/>
                        <a:pt x="958" y="645"/>
                        <a:pt x="958" y="620"/>
                      </a:cubicBezTo>
                      <a:cubicBezTo>
                        <a:pt x="958" y="47"/>
                        <a:pt x="958" y="47"/>
                        <a:pt x="958" y="47"/>
                      </a:cubicBezTo>
                      <a:cubicBezTo>
                        <a:pt x="958" y="21"/>
                        <a:pt x="937" y="0"/>
                        <a:pt x="912" y="0"/>
                      </a:cubicBezTo>
                      <a:close/>
                      <a:moveTo>
                        <a:pt x="479" y="16"/>
                      </a:moveTo>
                      <a:cubicBezTo>
                        <a:pt x="485" y="16"/>
                        <a:pt x="490" y="21"/>
                        <a:pt x="490" y="26"/>
                      </a:cubicBezTo>
                      <a:cubicBezTo>
                        <a:pt x="490" y="32"/>
                        <a:pt x="485" y="37"/>
                        <a:pt x="479" y="37"/>
                      </a:cubicBezTo>
                      <a:cubicBezTo>
                        <a:pt x="474" y="37"/>
                        <a:pt x="468" y="32"/>
                        <a:pt x="468" y="26"/>
                      </a:cubicBezTo>
                      <a:cubicBezTo>
                        <a:pt x="468" y="21"/>
                        <a:pt x="474" y="16"/>
                        <a:pt x="479" y="16"/>
                      </a:cubicBezTo>
                      <a:close/>
                      <a:moveTo>
                        <a:pt x="479" y="648"/>
                      </a:moveTo>
                      <a:cubicBezTo>
                        <a:pt x="467" y="648"/>
                        <a:pt x="458" y="639"/>
                        <a:pt x="458" y="627"/>
                      </a:cubicBezTo>
                      <a:cubicBezTo>
                        <a:pt x="458" y="616"/>
                        <a:pt x="467" y="606"/>
                        <a:pt x="479" y="606"/>
                      </a:cubicBezTo>
                      <a:cubicBezTo>
                        <a:pt x="491" y="606"/>
                        <a:pt x="500" y="616"/>
                        <a:pt x="500" y="627"/>
                      </a:cubicBezTo>
                      <a:cubicBezTo>
                        <a:pt x="500" y="639"/>
                        <a:pt x="491" y="648"/>
                        <a:pt x="479" y="648"/>
                      </a:cubicBezTo>
                      <a:close/>
                      <a:moveTo>
                        <a:pt x="905" y="594"/>
                      </a:moveTo>
                      <a:cubicBezTo>
                        <a:pt x="53" y="594"/>
                        <a:pt x="53" y="594"/>
                        <a:pt x="53" y="594"/>
                      </a:cubicBezTo>
                      <a:cubicBezTo>
                        <a:pt x="53" y="53"/>
                        <a:pt x="53" y="53"/>
                        <a:pt x="53" y="53"/>
                      </a:cubicBezTo>
                      <a:cubicBezTo>
                        <a:pt x="905" y="53"/>
                        <a:pt x="905" y="53"/>
                        <a:pt x="905" y="53"/>
                      </a:cubicBezTo>
                      <a:lnTo>
                        <a:pt x="905" y="594"/>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9878" tIns="111903" rIns="139878" bIns="11190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713176"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8" name="TextBox 47"/>
            <p:cNvSpPr txBox="1"/>
            <p:nvPr/>
          </p:nvSpPr>
          <p:spPr>
            <a:xfrm>
              <a:off x="9258437" y="2832786"/>
              <a:ext cx="418255" cy="377841"/>
            </a:xfrm>
            <a:prstGeom prst="rect">
              <a:avLst/>
            </a:prstGeom>
            <a:noFill/>
          </p:spPr>
          <p:txBody>
            <a:bodyPr wrap="none" rtlCol="0">
              <a:spAutoFit/>
            </a:bodyPr>
            <a:lstStyle/>
            <a:p>
              <a:r>
                <a:rPr lang="en-US" sz="1632" dirty="0">
                  <a:solidFill>
                    <a:srgbClr val="FFFFFF"/>
                  </a:solidFill>
                </a:rPr>
                <a:t>or</a:t>
              </a:r>
            </a:p>
          </p:txBody>
        </p:sp>
      </p:grpSp>
      <p:grpSp>
        <p:nvGrpSpPr>
          <p:cNvPr id="130" name="Group 129"/>
          <p:cNvGrpSpPr/>
          <p:nvPr/>
        </p:nvGrpSpPr>
        <p:grpSpPr>
          <a:xfrm>
            <a:off x="7383989" y="4545409"/>
            <a:ext cx="4624159" cy="2173140"/>
            <a:chOff x="7011573" y="4409147"/>
            <a:chExt cx="4987291" cy="2343795"/>
          </a:xfrm>
        </p:grpSpPr>
        <p:sp>
          <p:nvSpPr>
            <p:cNvPr id="131" name="TextBox 130"/>
            <p:cNvSpPr txBox="1"/>
            <p:nvPr/>
          </p:nvSpPr>
          <p:spPr>
            <a:xfrm>
              <a:off x="8369893" y="4557369"/>
              <a:ext cx="2709747" cy="377841"/>
            </a:xfrm>
            <a:prstGeom prst="rect">
              <a:avLst/>
            </a:prstGeom>
            <a:noFill/>
          </p:spPr>
          <p:txBody>
            <a:bodyPr wrap="square" rtlCol="0">
              <a:spAutoFit/>
            </a:bodyPr>
            <a:lstStyle/>
            <a:p>
              <a:r>
                <a:rPr lang="en-US" sz="1632" b="1" dirty="0">
                  <a:solidFill>
                    <a:srgbClr val="FFFFFF"/>
                  </a:solidFill>
                </a:rPr>
                <a:t>EFI Partition</a:t>
              </a:r>
            </a:p>
          </p:txBody>
        </p:sp>
        <p:sp>
          <p:nvSpPr>
            <p:cNvPr id="132" name="Rectangle 131"/>
            <p:cNvSpPr/>
            <p:nvPr/>
          </p:nvSpPr>
          <p:spPr>
            <a:xfrm>
              <a:off x="7011573" y="4409147"/>
              <a:ext cx="4987291" cy="2343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sz="1632" dirty="0">
                  <a:solidFill>
                    <a:prstClr val="white"/>
                  </a:solidFill>
                </a:rPr>
                <a:t>Write directly to disk</a:t>
              </a:r>
            </a:p>
          </p:txBody>
        </p:sp>
        <p:pic>
          <p:nvPicPr>
            <p:cNvPr id="133" name="Picture 13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10800000">
              <a:off x="7639471" y="4918051"/>
              <a:ext cx="805494" cy="805494"/>
            </a:xfrm>
            <a:prstGeom prst="rect">
              <a:avLst/>
            </a:prstGeom>
          </p:spPr>
        </p:pic>
        <p:sp>
          <p:nvSpPr>
            <p:cNvPr id="134" name="Freeform 133"/>
            <p:cNvSpPr>
              <a:spLocks noChangeAspect="1"/>
            </p:cNvSpPr>
            <p:nvPr/>
          </p:nvSpPr>
          <p:spPr bwMode="black">
            <a:xfrm>
              <a:off x="10293004" y="4794138"/>
              <a:ext cx="1060796" cy="1053320"/>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39878" tIns="111903" rIns="139878" bIns="111903"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713176" fontAlgn="base">
                <a:lnSpc>
                  <a:spcPct val="90000"/>
                </a:lnSpc>
                <a:spcBef>
                  <a:spcPct val="0"/>
                </a:spcBef>
                <a:spcAft>
                  <a:spcPct val="0"/>
                </a:spcAft>
              </a:pPr>
              <a:endParaRPr lang="en-US" sz="1632"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3" name="Group 2"/>
          <p:cNvGrpSpPr/>
          <p:nvPr/>
        </p:nvGrpSpPr>
        <p:grpSpPr>
          <a:xfrm>
            <a:off x="419651" y="1928520"/>
            <a:ext cx="2205966" cy="4599022"/>
            <a:chOff x="410596" y="1890878"/>
            <a:chExt cx="2162908" cy="4509254"/>
          </a:xfrm>
        </p:grpSpPr>
        <p:sp>
          <p:nvSpPr>
            <p:cNvPr id="136" name="Rectangle 135"/>
            <p:cNvSpPr/>
            <p:nvPr/>
          </p:nvSpPr>
          <p:spPr>
            <a:xfrm>
              <a:off x="410596" y="1890878"/>
              <a:ext cx="2162908" cy="4509254"/>
            </a:xfrm>
            <a:prstGeom prst="rect">
              <a:avLst/>
            </a:prstGeom>
            <a:solidFill>
              <a:srgbClr val="FFC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36" b="1" dirty="0">
                  <a:solidFill>
                    <a:prstClr val="white"/>
                  </a:solidFill>
                </a:rPr>
                <a:t>Device-</a:t>
              </a:r>
              <a:r>
                <a:rPr lang="en-US" sz="1836" b="1" dirty="0" err="1">
                  <a:solidFill>
                    <a:prstClr val="white"/>
                  </a:solidFill>
                </a:rPr>
                <a:t>Image.ffu</a:t>
              </a:r>
              <a:endParaRPr lang="en-US" sz="1836" b="1" dirty="0">
                <a:solidFill>
                  <a:prstClr val="white"/>
                </a:solidFill>
              </a:endParaRPr>
            </a:p>
          </p:txBody>
        </p:sp>
        <p:grpSp>
          <p:nvGrpSpPr>
            <p:cNvPr id="137" name="Group 136"/>
            <p:cNvGrpSpPr/>
            <p:nvPr/>
          </p:nvGrpSpPr>
          <p:grpSpPr>
            <a:xfrm>
              <a:off x="577948" y="2503398"/>
              <a:ext cx="1800225" cy="3814261"/>
              <a:chOff x="723899" y="2511562"/>
              <a:chExt cx="1800225" cy="3814261"/>
            </a:xfrm>
          </p:grpSpPr>
          <p:sp>
            <p:nvSpPr>
              <p:cNvPr id="138" name="Can 137"/>
              <p:cNvSpPr/>
              <p:nvPr/>
            </p:nvSpPr>
            <p:spPr>
              <a:xfrm>
                <a:off x="723899" y="3747012"/>
                <a:ext cx="1800225" cy="2578811"/>
              </a:xfrm>
              <a:prstGeom prst="ca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139" name="Can 138"/>
              <p:cNvSpPr/>
              <p:nvPr/>
            </p:nvSpPr>
            <p:spPr>
              <a:xfrm>
                <a:off x="723899" y="3289694"/>
                <a:ext cx="1800225" cy="1284984"/>
              </a:xfrm>
              <a:prstGeom prst="ca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140" name="Can 139"/>
              <p:cNvSpPr/>
              <p:nvPr/>
            </p:nvSpPr>
            <p:spPr>
              <a:xfrm>
                <a:off x="723899" y="2705950"/>
                <a:ext cx="1800225" cy="1039740"/>
              </a:xfrm>
              <a:prstGeom prst="ca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141" name="Can 140"/>
              <p:cNvSpPr/>
              <p:nvPr/>
            </p:nvSpPr>
            <p:spPr>
              <a:xfrm>
                <a:off x="723899" y="2511562"/>
                <a:ext cx="1800225" cy="943650"/>
              </a:xfrm>
              <a:prstGeom prst="can">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grpSp>
      </p:grpSp>
    </p:spTree>
    <p:extLst>
      <p:ext uri="{BB962C8B-B14F-4D97-AF65-F5344CB8AC3E}">
        <p14:creationId xmlns:p14="http://schemas.microsoft.com/office/powerpoint/2010/main" val="8349594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wipe(left)">
                                      <p:cBhvr>
                                        <p:cTn id="2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38861" y="1870674"/>
            <a:ext cx="6993532" cy="4740062"/>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90"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a:xfrm>
            <a:off x="3615850" y="4080672"/>
            <a:ext cx="618389" cy="55882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a:lnSpc>
                <a:spcPct val="90000"/>
              </a:lnSpc>
              <a:spcBef>
                <a:spcPts val="816"/>
              </a:spcBef>
            </a:pPr>
            <a:endParaRPr lang="en-US" sz="2720" dirty="0">
              <a:solidFill>
                <a:srgbClr val="FFFFFF"/>
              </a:solidFill>
            </a:endParaRPr>
          </a:p>
        </p:txBody>
      </p:sp>
      <p:sp>
        <p:nvSpPr>
          <p:cNvPr id="24" name="Rounded Rectangle 89"/>
          <p:cNvSpPr>
            <a:spLocks noChangeAspect="1"/>
          </p:cNvSpPr>
          <p:nvPr/>
        </p:nvSpPr>
        <p:spPr bwMode="auto">
          <a:xfrm rot="16200000">
            <a:off x="5730043" y="2350302"/>
            <a:ext cx="820408" cy="924135"/>
          </a:xfrm>
          <a:custGeom>
            <a:avLst/>
            <a:gdLst/>
            <a:ahLst/>
            <a:cxnLst/>
            <a:rect l="l" t="t" r="r" b="b"/>
            <a:pathLst>
              <a:path w="2183176" h="3096025">
                <a:moveTo>
                  <a:pt x="467239" y="1270400"/>
                </a:moveTo>
                <a:lnTo>
                  <a:pt x="467239" y="3096025"/>
                </a:lnTo>
                <a:lnTo>
                  <a:pt x="37847" y="3096025"/>
                </a:lnTo>
                <a:lnTo>
                  <a:pt x="37847" y="1270400"/>
                </a:lnTo>
                <a:close/>
                <a:moveTo>
                  <a:pt x="756443" y="1270400"/>
                </a:moveTo>
                <a:lnTo>
                  <a:pt x="754715" y="2850494"/>
                </a:lnTo>
                <a:lnTo>
                  <a:pt x="521043" y="3096025"/>
                </a:lnTo>
                <a:lnTo>
                  <a:pt x="521043" y="1270400"/>
                </a:lnTo>
                <a:close/>
                <a:moveTo>
                  <a:pt x="1227004" y="1270399"/>
                </a:moveTo>
                <a:lnTo>
                  <a:pt x="1227004" y="2846970"/>
                </a:lnTo>
                <a:lnTo>
                  <a:pt x="797612" y="2846970"/>
                </a:lnTo>
                <a:lnTo>
                  <a:pt x="797612" y="1270399"/>
                </a:lnTo>
                <a:close/>
                <a:moveTo>
                  <a:pt x="1346183" y="230719"/>
                </a:moveTo>
                <a:lnTo>
                  <a:pt x="908049" y="230719"/>
                </a:lnTo>
                <a:lnTo>
                  <a:pt x="908049" y="991315"/>
                </a:lnTo>
                <a:lnTo>
                  <a:pt x="1346183" y="991315"/>
                </a:lnTo>
                <a:close/>
                <a:moveTo>
                  <a:pt x="1512886" y="75485"/>
                </a:moveTo>
                <a:lnTo>
                  <a:pt x="1512886" y="1146548"/>
                </a:lnTo>
                <a:cubicBezTo>
                  <a:pt x="1512886" y="1188237"/>
                  <a:pt x="1479090" y="1222033"/>
                  <a:pt x="1437401" y="1222033"/>
                </a:cubicBezTo>
                <a:lnTo>
                  <a:pt x="75485" y="1222033"/>
                </a:lnTo>
                <a:cubicBezTo>
                  <a:pt x="33796" y="1222033"/>
                  <a:pt x="0" y="1188237"/>
                  <a:pt x="0" y="1146548"/>
                </a:cubicBezTo>
                <a:lnTo>
                  <a:pt x="0" y="75485"/>
                </a:lnTo>
                <a:cubicBezTo>
                  <a:pt x="0" y="33796"/>
                  <a:pt x="33796" y="0"/>
                  <a:pt x="75485" y="0"/>
                </a:cubicBezTo>
                <a:lnTo>
                  <a:pt x="1437401" y="0"/>
                </a:lnTo>
                <a:cubicBezTo>
                  <a:pt x="1479090" y="0"/>
                  <a:pt x="1512886" y="33796"/>
                  <a:pt x="1512886" y="75485"/>
                </a:cubicBezTo>
                <a:close/>
                <a:moveTo>
                  <a:pt x="2030139" y="955484"/>
                </a:moveTo>
                <a:cubicBezTo>
                  <a:pt x="2030139" y="946936"/>
                  <a:pt x="2024904" y="940007"/>
                  <a:pt x="2018445" y="940007"/>
                </a:cubicBezTo>
                <a:lnTo>
                  <a:pt x="1963031" y="940007"/>
                </a:lnTo>
                <a:cubicBezTo>
                  <a:pt x="1956572" y="940007"/>
                  <a:pt x="1951337" y="946936"/>
                  <a:pt x="1951337" y="955484"/>
                </a:cubicBezTo>
                <a:cubicBezTo>
                  <a:pt x="1951337" y="964031"/>
                  <a:pt x="1956572" y="970961"/>
                  <a:pt x="1963031" y="970961"/>
                </a:cubicBezTo>
                <a:lnTo>
                  <a:pt x="2018445" y="970961"/>
                </a:lnTo>
                <a:cubicBezTo>
                  <a:pt x="2024903" y="970961"/>
                  <a:pt x="2030139" y="964032"/>
                  <a:pt x="2030139" y="955484"/>
                </a:cubicBezTo>
                <a:close/>
                <a:moveTo>
                  <a:pt x="2065118" y="955484"/>
                </a:moveTo>
                <a:cubicBezTo>
                  <a:pt x="2065118" y="946936"/>
                  <a:pt x="2059882" y="940007"/>
                  <a:pt x="2053424" y="940007"/>
                </a:cubicBezTo>
                <a:lnTo>
                  <a:pt x="2051148" y="940007"/>
                </a:lnTo>
                <a:cubicBezTo>
                  <a:pt x="2044690" y="940007"/>
                  <a:pt x="2039454" y="946936"/>
                  <a:pt x="2039454" y="955484"/>
                </a:cubicBezTo>
                <a:cubicBezTo>
                  <a:pt x="2039454" y="964031"/>
                  <a:pt x="2044690" y="970961"/>
                  <a:pt x="2051148" y="970961"/>
                </a:cubicBezTo>
                <a:lnTo>
                  <a:pt x="2053424" y="970961"/>
                </a:lnTo>
                <a:cubicBezTo>
                  <a:pt x="2059882" y="970961"/>
                  <a:pt x="2065118" y="964032"/>
                  <a:pt x="2065118" y="955484"/>
                </a:cubicBezTo>
                <a:close/>
                <a:moveTo>
                  <a:pt x="2099906" y="955484"/>
                </a:moveTo>
                <a:cubicBezTo>
                  <a:pt x="2099906" y="946936"/>
                  <a:pt x="2094670" y="940007"/>
                  <a:pt x="2088211" y="940007"/>
                </a:cubicBezTo>
                <a:lnTo>
                  <a:pt x="2086127" y="940007"/>
                </a:lnTo>
                <a:cubicBezTo>
                  <a:pt x="2079669" y="940007"/>
                  <a:pt x="2074433" y="946936"/>
                  <a:pt x="2074433" y="955484"/>
                </a:cubicBezTo>
                <a:cubicBezTo>
                  <a:pt x="2074433" y="964031"/>
                  <a:pt x="2079669" y="970961"/>
                  <a:pt x="2086127" y="970961"/>
                </a:cubicBezTo>
                <a:lnTo>
                  <a:pt x="2088211" y="970961"/>
                </a:lnTo>
                <a:cubicBezTo>
                  <a:pt x="2094670" y="970961"/>
                  <a:pt x="2099905" y="964032"/>
                  <a:pt x="2099905" y="955484"/>
                </a:cubicBezTo>
                <a:close/>
                <a:moveTo>
                  <a:pt x="2133036" y="272496"/>
                </a:moveTo>
                <a:lnTo>
                  <a:pt x="1686532" y="272496"/>
                </a:lnTo>
                <a:lnTo>
                  <a:pt x="1686532" y="902132"/>
                </a:lnTo>
                <a:lnTo>
                  <a:pt x="2133036" y="902132"/>
                </a:lnTo>
                <a:close/>
                <a:moveTo>
                  <a:pt x="2183176" y="236015"/>
                </a:moveTo>
                <a:lnTo>
                  <a:pt x="2183176" y="986017"/>
                </a:lnTo>
                <a:cubicBezTo>
                  <a:pt x="2183176" y="1002511"/>
                  <a:pt x="2173073" y="1015882"/>
                  <a:pt x="2160610" y="1015882"/>
                </a:cubicBezTo>
                <a:lnTo>
                  <a:pt x="1658958" y="1015882"/>
                </a:lnTo>
                <a:cubicBezTo>
                  <a:pt x="1646495" y="1015882"/>
                  <a:pt x="1636392" y="1002511"/>
                  <a:pt x="1636392" y="986017"/>
                </a:cubicBezTo>
                <a:lnTo>
                  <a:pt x="1636392" y="236015"/>
                </a:lnTo>
                <a:cubicBezTo>
                  <a:pt x="1636392" y="219520"/>
                  <a:pt x="1646495" y="206149"/>
                  <a:pt x="1658958" y="206149"/>
                </a:cubicBezTo>
                <a:lnTo>
                  <a:pt x="2160610" y="206149"/>
                </a:lnTo>
                <a:cubicBezTo>
                  <a:pt x="2173073" y="206149"/>
                  <a:pt x="2183176" y="219520"/>
                  <a:pt x="2183176" y="236015"/>
                </a:cubicBezTo>
                <a:close/>
              </a:path>
            </a:pathLst>
          </a:custGeom>
          <a:solidFill>
            <a:schemeClr val="bg1"/>
          </a:solidFill>
          <a:ln w="9525" cap="flat" cmpd="sng" algn="ctr">
            <a:noFill/>
            <a:prstDash val="solid"/>
            <a:headEnd type="none" w="med" len="med"/>
            <a:tailEnd type="none" w="med" len="med"/>
          </a:ln>
          <a:effectLst/>
        </p:spPr>
        <p:txBody>
          <a:bodyPr rot="0" spcFirstLastPara="0" vert="horz" wrap="square" lIns="93196" tIns="46598" rIns="46598" bIns="93196" numCol="1" spcCol="0" rtlCol="0" fromWordArt="0" anchor="b" anchorCtr="0" forceAA="0" compatLnSpc="1">
            <a:prstTxWarp prst="textNoShape">
              <a:avLst/>
            </a:prstTxWarp>
            <a:noAutofit/>
          </a:bodyPr>
          <a:lstStyle>
            <a:defPPr>
              <a:defRPr lang="en-US"/>
            </a:defPPr>
            <a:lvl1pPr marL="0" algn="l" defTabSz="686047" rtl="0" eaLnBrk="1" latinLnBrk="0" hangingPunct="1">
              <a:defRPr sz="1400" kern="1200">
                <a:solidFill>
                  <a:schemeClr val="lt1"/>
                </a:solidFill>
                <a:latin typeface="+mn-lt"/>
                <a:ea typeface="+mn-ea"/>
                <a:cs typeface="+mn-cs"/>
              </a:defRPr>
            </a:lvl1pPr>
            <a:lvl2pPr marL="343024" algn="l" defTabSz="686047" rtl="0" eaLnBrk="1" latinLnBrk="0" hangingPunct="1">
              <a:defRPr sz="1400" kern="1200">
                <a:solidFill>
                  <a:schemeClr val="lt1"/>
                </a:solidFill>
                <a:latin typeface="+mn-lt"/>
                <a:ea typeface="+mn-ea"/>
                <a:cs typeface="+mn-cs"/>
              </a:defRPr>
            </a:lvl2pPr>
            <a:lvl3pPr marL="686047" algn="l" defTabSz="686047" rtl="0" eaLnBrk="1" latinLnBrk="0" hangingPunct="1">
              <a:defRPr sz="1400" kern="1200">
                <a:solidFill>
                  <a:schemeClr val="lt1"/>
                </a:solidFill>
                <a:latin typeface="+mn-lt"/>
                <a:ea typeface="+mn-ea"/>
                <a:cs typeface="+mn-cs"/>
              </a:defRPr>
            </a:lvl3pPr>
            <a:lvl4pPr marL="1029070" algn="l" defTabSz="686047" rtl="0" eaLnBrk="1" latinLnBrk="0" hangingPunct="1">
              <a:defRPr sz="1400" kern="1200">
                <a:solidFill>
                  <a:schemeClr val="lt1"/>
                </a:solidFill>
                <a:latin typeface="+mn-lt"/>
                <a:ea typeface="+mn-ea"/>
                <a:cs typeface="+mn-cs"/>
              </a:defRPr>
            </a:lvl4pPr>
            <a:lvl5pPr marL="1372094" algn="l" defTabSz="686047" rtl="0" eaLnBrk="1" latinLnBrk="0" hangingPunct="1">
              <a:defRPr sz="1400" kern="1200">
                <a:solidFill>
                  <a:schemeClr val="lt1"/>
                </a:solidFill>
                <a:latin typeface="+mn-lt"/>
                <a:ea typeface="+mn-ea"/>
                <a:cs typeface="+mn-cs"/>
              </a:defRPr>
            </a:lvl5pPr>
            <a:lvl6pPr marL="1715118" algn="l" defTabSz="686047" rtl="0" eaLnBrk="1" latinLnBrk="0" hangingPunct="1">
              <a:defRPr sz="1400" kern="1200">
                <a:solidFill>
                  <a:schemeClr val="lt1"/>
                </a:solidFill>
                <a:latin typeface="+mn-lt"/>
                <a:ea typeface="+mn-ea"/>
                <a:cs typeface="+mn-cs"/>
              </a:defRPr>
            </a:lvl6pPr>
            <a:lvl7pPr marL="2058140" algn="l" defTabSz="686047" rtl="0" eaLnBrk="1" latinLnBrk="0" hangingPunct="1">
              <a:defRPr sz="1400" kern="1200">
                <a:solidFill>
                  <a:schemeClr val="lt1"/>
                </a:solidFill>
                <a:latin typeface="+mn-lt"/>
                <a:ea typeface="+mn-ea"/>
                <a:cs typeface="+mn-cs"/>
              </a:defRPr>
            </a:lvl7pPr>
            <a:lvl8pPr marL="2401164" algn="l" defTabSz="686047" rtl="0" eaLnBrk="1" latinLnBrk="0" hangingPunct="1">
              <a:defRPr sz="1400" kern="1200">
                <a:solidFill>
                  <a:schemeClr val="lt1"/>
                </a:solidFill>
                <a:latin typeface="+mn-lt"/>
                <a:ea typeface="+mn-ea"/>
                <a:cs typeface="+mn-cs"/>
              </a:defRPr>
            </a:lvl8pPr>
            <a:lvl9pPr marL="2744188" algn="l" defTabSz="686047" rtl="0" eaLnBrk="1" latinLnBrk="0" hangingPunct="1">
              <a:defRPr sz="1400" kern="1200">
                <a:solidFill>
                  <a:schemeClr val="lt1"/>
                </a:solidFill>
                <a:latin typeface="+mn-lt"/>
                <a:ea typeface="+mn-ea"/>
                <a:cs typeface="+mn-cs"/>
              </a:defRPr>
            </a:lvl9pPr>
          </a:lstStyle>
          <a:p>
            <a:pPr algn="ctr" defTabSz="698715" fontAlgn="base">
              <a:spcBef>
                <a:spcPct val="0"/>
              </a:spcBef>
              <a:spcAft>
                <a:spcPct val="0"/>
              </a:spcAft>
              <a:defRPr/>
            </a:pPr>
            <a:endParaRPr lang="en-US" sz="102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6323" y="210045"/>
            <a:ext cx="12230314" cy="1001542"/>
          </a:xfrm>
        </p:spPr>
        <p:txBody>
          <a:bodyPr/>
          <a:lstStyle/>
          <a:p>
            <a:r>
              <a:rPr lang="en-US" dirty="0">
                <a:solidFill>
                  <a:srgbClr val="525252"/>
                </a:solidFill>
                <a:ea typeface="+mj-ea"/>
                <a:cs typeface="+mj-cs"/>
              </a:rPr>
              <a:t>Configure </a:t>
            </a:r>
            <a:r>
              <a:rPr lang="en-US" dirty="0" smtClean="0">
                <a:solidFill>
                  <a:srgbClr val="525252"/>
                </a:solidFill>
                <a:ea typeface="+mj-ea"/>
                <a:cs typeface="+mj-cs"/>
              </a:rPr>
              <a:t>OS to create your device </a:t>
            </a:r>
            <a:r>
              <a:rPr lang="en-US" dirty="0">
                <a:solidFill>
                  <a:srgbClr val="525252"/>
                </a:solidFill>
                <a:ea typeface="+mj-ea"/>
                <a:cs typeface="+mj-cs"/>
              </a:rPr>
              <a:t>experience</a:t>
            </a:r>
          </a:p>
        </p:txBody>
      </p:sp>
      <p:sp>
        <p:nvSpPr>
          <p:cNvPr id="5" name="Rectangle 4"/>
          <p:cNvSpPr/>
          <p:nvPr/>
        </p:nvSpPr>
        <p:spPr bwMode="auto">
          <a:xfrm>
            <a:off x="7432394" y="1870674"/>
            <a:ext cx="4357244" cy="47400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marL="457200" indent="-457200" defTabSz="950990" fontAlgn="base">
              <a:lnSpc>
                <a:spcPct val="90000"/>
              </a:lnSpc>
              <a:spcBef>
                <a:spcPct val="0"/>
              </a:spcBef>
              <a:spcAft>
                <a:spcPct val="0"/>
              </a:spcAft>
              <a:buFont typeface="+mj-lt"/>
              <a:buAutoNum type="arabicPeriod"/>
            </a:pPr>
            <a:r>
              <a:rPr lang="en-US" sz="2040" dirty="0" smtClean="0">
                <a:gradFill>
                  <a:gsLst>
                    <a:gs pos="0">
                      <a:srgbClr val="FFFFFF"/>
                    </a:gs>
                    <a:gs pos="100000">
                      <a:srgbClr val="FFFFFF"/>
                    </a:gs>
                  </a:gsLst>
                  <a:lin ang="5400000" scaled="0"/>
                </a:gradFill>
                <a:ea typeface="Segoe UI" pitchFamily="34" charset="0"/>
                <a:cs typeface="Segoe UI" pitchFamily="34" charset="0"/>
              </a:rPr>
              <a:t>Customize </a:t>
            </a:r>
            <a:r>
              <a:rPr lang="en-US" sz="2040" dirty="0">
                <a:gradFill>
                  <a:gsLst>
                    <a:gs pos="0">
                      <a:srgbClr val="FFFFFF"/>
                    </a:gs>
                    <a:gs pos="100000">
                      <a:srgbClr val="FFFFFF"/>
                    </a:gs>
                  </a:gsLst>
                  <a:lin ang="5400000" scaled="0"/>
                </a:gradFill>
                <a:ea typeface="Segoe UI" pitchFamily="34" charset="0"/>
                <a:cs typeface="Segoe UI" pitchFamily="34" charset="0"/>
              </a:rPr>
              <a:t>with Universal Applications, Drivers, Configuration </a:t>
            </a:r>
            <a:r>
              <a:rPr lang="en-US" sz="2040" dirty="0" smtClean="0">
                <a:gradFill>
                  <a:gsLst>
                    <a:gs pos="0">
                      <a:srgbClr val="FFFFFF"/>
                    </a:gs>
                    <a:gs pos="100000">
                      <a:srgbClr val="FFFFFF"/>
                    </a:gs>
                  </a:gsLst>
                  <a:lin ang="5400000" scaled="0"/>
                </a:gradFill>
                <a:ea typeface="Segoe UI" pitchFamily="34" charset="0"/>
                <a:cs typeface="Segoe UI" pitchFamily="34" charset="0"/>
              </a:rPr>
              <a:t>settings</a:t>
            </a:r>
          </a:p>
          <a:p>
            <a:pPr marL="457200" indent="-457200" defTabSz="950990" fontAlgn="base">
              <a:lnSpc>
                <a:spcPct val="90000"/>
              </a:lnSpc>
              <a:spcBef>
                <a:spcPct val="0"/>
              </a:spcBef>
              <a:spcAft>
                <a:spcPct val="0"/>
              </a:spcAft>
              <a:buFont typeface="+mj-lt"/>
              <a:buAutoNum type="arabicPeriod"/>
            </a:pPr>
            <a:endParaRPr lang="en-US" sz="2040" dirty="0" smtClean="0">
              <a:gradFill>
                <a:gsLst>
                  <a:gs pos="0">
                    <a:srgbClr val="FFFFFF"/>
                  </a:gs>
                  <a:gs pos="100000">
                    <a:srgbClr val="FFFFFF"/>
                  </a:gs>
                </a:gsLst>
                <a:lin ang="5400000" scaled="0"/>
              </a:gradFill>
              <a:ea typeface="Segoe UI" pitchFamily="34" charset="0"/>
              <a:cs typeface="Segoe UI" pitchFamily="34" charset="0"/>
            </a:endParaRPr>
          </a:p>
          <a:p>
            <a:pPr marL="457200" indent="-457200" defTabSz="950990" fontAlgn="base">
              <a:lnSpc>
                <a:spcPct val="90000"/>
              </a:lnSpc>
              <a:spcBef>
                <a:spcPct val="0"/>
              </a:spcBef>
              <a:spcAft>
                <a:spcPct val="0"/>
              </a:spcAft>
              <a:buFont typeface="+mj-lt"/>
              <a:buAutoNum type="arabicPeriod"/>
            </a:pPr>
            <a:r>
              <a:rPr lang="en-US" sz="2040" dirty="0" smtClean="0">
                <a:gradFill>
                  <a:gsLst>
                    <a:gs pos="0">
                      <a:srgbClr val="FFFFFF"/>
                    </a:gs>
                    <a:gs pos="100000">
                      <a:srgbClr val="FFFFFF"/>
                    </a:gs>
                  </a:gsLst>
                  <a:lin ang="5400000" scaled="0"/>
                </a:gradFill>
                <a:ea typeface="Segoe UI" pitchFamily="34" charset="0"/>
                <a:cs typeface="Segoe UI" pitchFamily="34" charset="0"/>
              </a:rPr>
              <a:t>Design-in Lockdown settings</a:t>
            </a:r>
          </a:p>
          <a:p>
            <a:pPr marL="457200" indent="-457200" defTabSz="950990" fontAlgn="base">
              <a:lnSpc>
                <a:spcPct val="90000"/>
              </a:lnSpc>
              <a:spcBef>
                <a:spcPct val="0"/>
              </a:spcBef>
              <a:spcAft>
                <a:spcPct val="0"/>
              </a:spcAft>
              <a:buFont typeface="+mj-lt"/>
              <a:buAutoNum type="arabicPeriod"/>
            </a:pPr>
            <a:endParaRPr lang="en-US" sz="2040" dirty="0">
              <a:gradFill>
                <a:gsLst>
                  <a:gs pos="0">
                    <a:srgbClr val="FFFFFF"/>
                  </a:gs>
                  <a:gs pos="100000">
                    <a:srgbClr val="FFFFFF"/>
                  </a:gs>
                </a:gsLst>
                <a:lin ang="5400000" scaled="0"/>
              </a:gradFill>
              <a:ea typeface="Segoe UI" pitchFamily="34" charset="0"/>
              <a:cs typeface="Segoe UI" pitchFamily="34" charset="0"/>
            </a:endParaRPr>
          </a:p>
          <a:p>
            <a:pPr marL="457200" indent="-457200" defTabSz="950990" fontAlgn="base">
              <a:lnSpc>
                <a:spcPct val="90000"/>
              </a:lnSpc>
              <a:spcBef>
                <a:spcPct val="0"/>
              </a:spcBef>
              <a:spcAft>
                <a:spcPct val="0"/>
              </a:spcAft>
              <a:buFont typeface="+mj-lt"/>
              <a:buAutoNum type="arabicPeriod"/>
            </a:pPr>
            <a:r>
              <a:rPr lang="en-US" sz="2040" dirty="0" smtClean="0">
                <a:gradFill>
                  <a:gsLst>
                    <a:gs pos="0">
                      <a:srgbClr val="FFFFFF"/>
                    </a:gs>
                    <a:gs pos="100000">
                      <a:srgbClr val="FFFFFF"/>
                    </a:gs>
                  </a:gsLst>
                  <a:lin ang="5400000" scaled="0"/>
                </a:gradFill>
                <a:ea typeface="Segoe UI" pitchFamily="34" charset="0"/>
                <a:cs typeface="Segoe UI" pitchFamily="34" charset="0"/>
              </a:rPr>
              <a:t>Customize experience </a:t>
            </a:r>
            <a:r>
              <a:rPr lang="en-US" sz="2040" dirty="0">
                <a:gradFill>
                  <a:gsLst>
                    <a:gs pos="0">
                      <a:srgbClr val="FFFFFF"/>
                    </a:gs>
                    <a:gs pos="100000">
                      <a:srgbClr val="FFFFFF"/>
                    </a:gs>
                  </a:gsLst>
                  <a:lin ang="5400000" scaled="0"/>
                </a:gradFill>
                <a:ea typeface="Segoe UI" pitchFamily="34" charset="0"/>
                <a:cs typeface="Segoe UI" pitchFamily="34" charset="0"/>
              </a:rPr>
              <a:t>including </a:t>
            </a:r>
            <a:r>
              <a:rPr lang="en-US" sz="2040" dirty="0" smtClean="0">
                <a:gradFill>
                  <a:gsLst>
                    <a:gs pos="0">
                      <a:srgbClr val="FFFFFF"/>
                    </a:gs>
                    <a:gs pos="100000">
                      <a:srgbClr val="FFFFFF"/>
                    </a:gs>
                  </a:gsLst>
                  <a:lin ang="5400000" scaled="0"/>
                </a:gradFill>
                <a:ea typeface="Segoe UI" pitchFamily="34" charset="0"/>
                <a:cs typeface="Segoe UI" pitchFamily="34" charset="0"/>
              </a:rPr>
              <a:t>startup screen</a:t>
            </a:r>
          </a:p>
          <a:p>
            <a:pPr marL="457200" indent="-457200" defTabSz="950990" fontAlgn="base">
              <a:lnSpc>
                <a:spcPct val="90000"/>
              </a:lnSpc>
              <a:spcBef>
                <a:spcPct val="0"/>
              </a:spcBef>
              <a:spcAft>
                <a:spcPct val="0"/>
              </a:spcAft>
              <a:buFont typeface="+mj-lt"/>
              <a:buAutoNum type="arabicPeriod"/>
            </a:pPr>
            <a:endParaRPr lang="en-US" sz="2040" dirty="0">
              <a:gradFill>
                <a:gsLst>
                  <a:gs pos="0">
                    <a:srgbClr val="FFFFFF"/>
                  </a:gs>
                  <a:gs pos="100000">
                    <a:srgbClr val="FFFFFF"/>
                  </a:gs>
                </a:gsLst>
                <a:lin ang="5400000" scaled="0"/>
              </a:gradFill>
              <a:ea typeface="Segoe UI" pitchFamily="34" charset="0"/>
              <a:cs typeface="Segoe UI" pitchFamily="34" charset="0"/>
            </a:endParaRPr>
          </a:p>
          <a:p>
            <a:pPr marL="457200" indent="-457200" defTabSz="950990" fontAlgn="base">
              <a:lnSpc>
                <a:spcPct val="90000"/>
              </a:lnSpc>
              <a:spcBef>
                <a:spcPct val="0"/>
              </a:spcBef>
              <a:spcAft>
                <a:spcPct val="0"/>
              </a:spcAft>
              <a:buFont typeface="+mj-lt"/>
              <a:buAutoNum type="arabicPeriod"/>
            </a:pPr>
            <a:r>
              <a:rPr lang="en-US" sz="2040" dirty="0" smtClean="0">
                <a:gradFill>
                  <a:gsLst>
                    <a:gs pos="0">
                      <a:srgbClr val="FFFFFF"/>
                    </a:gs>
                    <a:gs pos="100000">
                      <a:srgbClr val="FFFFFF"/>
                    </a:gs>
                  </a:gsLst>
                  <a:lin ang="5400000" scaled="0"/>
                </a:gradFill>
                <a:ea typeface="Segoe UI" pitchFamily="34" charset="0"/>
                <a:cs typeface="Segoe UI" pitchFamily="34" charset="0"/>
              </a:rPr>
              <a:t>Test </a:t>
            </a:r>
            <a:r>
              <a:rPr lang="en-US" sz="2040" dirty="0">
                <a:gradFill>
                  <a:gsLst>
                    <a:gs pos="0">
                      <a:srgbClr val="FFFFFF"/>
                    </a:gs>
                    <a:gs pos="100000">
                      <a:srgbClr val="FFFFFF"/>
                    </a:gs>
                  </a:gsLst>
                  <a:lin ang="5400000" scaled="0"/>
                </a:gradFill>
                <a:ea typeface="Segoe UI" pitchFamily="34" charset="0"/>
                <a:cs typeface="Segoe UI" pitchFamily="34" charset="0"/>
              </a:rPr>
              <a:t>experience on target device</a:t>
            </a:r>
          </a:p>
          <a:p>
            <a:pPr defTabSz="950990" fontAlgn="base">
              <a:lnSpc>
                <a:spcPct val="90000"/>
              </a:lnSpc>
              <a:spcBef>
                <a:spcPct val="0"/>
              </a:spcBef>
              <a:spcAft>
                <a:spcPct val="0"/>
              </a:spcAft>
            </a:pPr>
            <a:endParaRPr lang="en-US" sz="2040" dirty="0">
              <a:gradFill>
                <a:gsLst>
                  <a:gs pos="0">
                    <a:srgbClr val="FFFFFF"/>
                  </a:gs>
                  <a:gs pos="100000">
                    <a:srgbClr val="FFFFFF"/>
                  </a:gs>
                </a:gsLst>
                <a:lin ang="5400000" scaled="0"/>
              </a:gradFill>
              <a:ea typeface="Segoe UI" pitchFamily="34" charset="0"/>
              <a:cs typeface="Segoe UI" pitchFamily="34" charset="0"/>
            </a:endParaRPr>
          </a:p>
        </p:txBody>
      </p:sp>
      <p:sp>
        <p:nvSpPr>
          <p:cNvPr id="9" name="Donut 59"/>
          <p:cNvSpPr>
            <a:spLocks noChangeAspect="1"/>
          </p:cNvSpPr>
          <p:nvPr/>
        </p:nvSpPr>
        <p:spPr bwMode="auto">
          <a:xfrm>
            <a:off x="1208027" y="3742818"/>
            <a:ext cx="790921" cy="657780"/>
          </a:xfrm>
          <a:custGeom>
            <a:avLst/>
            <a:gdLst/>
            <a:ahLst/>
            <a:cxnLst/>
            <a:rect l="l" t="t" r="r" b="b"/>
            <a:pathLst>
              <a:path w="1049699" h="873224">
                <a:moveTo>
                  <a:pt x="694504" y="413534"/>
                </a:moveTo>
                <a:cubicBezTo>
                  <a:pt x="732475" y="413534"/>
                  <a:pt x="763257" y="444315"/>
                  <a:pt x="763257" y="482286"/>
                </a:cubicBezTo>
                <a:cubicBezTo>
                  <a:pt x="763257" y="520258"/>
                  <a:pt x="732475" y="551039"/>
                  <a:pt x="694504" y="551039"/>
                </a:cubicBezTo>
                <a:cubicBezTo>
                  <a:pt x="656533" y="551039"/>
                  <a:pt x="625751" y="520258"/>
                  <a:pt x="625751" y="482286"/>
                </a:cubicBezTo>
                <a:cubicBezTo>
                  <a:pt x="625751" y="444315"/>
                  <a:pt x="656533" y="413534"/>
                  <a:pt x="694504" y="413534"/>
                </a:cubicBezTo>
                <a:close/>
                <a:moveTo>
                  <a:pt x="694504" y="344781"/>
                </a:moveTo>
                <a:cubicBezTo>
                  <a:pt x="618562" y="344781"/>
                  <a:pt x="556998" y="406344"/>
                  <a:pt x="556998" y="482286"/>
                </a:cubicBezTo>
                <a:cubicBezTo>
                  <a:pt x="556998" y="558229"/>
                  <a:pt x="618562" y="619792"/>
                  <a:pt x="694504" y="619792"/>
                </a:cubicBezTo>
                <a:cubicBezTo>
                  <a:pt x="770446" y="619792"/>
                  <a:pt x="832010" y="558229"/>
                  <a:pt x="832010" y="482286"/>
                </a:cubicBezTo>
                <a:cubicBezTo>
                  <a:pt x="832010" y="406344"/>
                  <a:pt x="770446" y="344781"/>
                  <a:pt x="694504" y="344781"/>
                </a:cubicBezTo>
                <a:close/>
                <a:moveTo>
                  <a:pt x="197661" y="172436"/>
                </a:moveTo>
                <a:cubicBezTo>
                  <a:pt x="219463" y="172436"/>
                  <a:pt x="237138" y="190111"/>
                  <a:pt x="237138" y="211913"/>
                </a:cubicBezTo>
                <a:cubicBezTo>
                  <a:pt x="237138" y="233716"/>
                  <a:pt x="219463" y="251390"/>
                  <a:pt x="197661" y="251390"/>
                </a:cubicBezTo>
                <a:cubicBezTo>
                  <a:pt x="175858" y="251390"/>
                  <a:pt x="158183" y="233716"/>
                  <a:pt x="158183" y="211913"/>
                </a:cubicBezTo>
                <a:cubicBezTo>
                  <a:pt x="158183" y="190111"/>
                  <a:pt x="175858" y="172436"/>
                  <a:pt x="197661" y="172436"/>
                </a:cubicBezTo>
                <a:close/>
                <a:moveTo>
                  <a:pt x="197661" y="132959"/>
                </a:moveTo>
                <a:cubicBezTo>
                  <a:pt x="154055" y="132959"/>
                  <a:pt x="118706" y="168308"/>
                  <a:pt x="118706" y="211913"/>
                </a:cubicBezTo>
                <a:cubicBezTo>
                  <a:pt x="118706" y="255519"/>
                  <a:pt x="154055" y="290868"/>
                  <a:pt x="197661" y="290868"/>
                </a:cubicBezTo>
                <a:cubicBezTo>
                  <a:pt x="241266" y="290868"/>
                  <a:pt x="276615" y="255519"/>
                  <a:pt x="276615" y="211913"/>
                </a:cubicBezTo>
                <a:cubicBezTo>
                  <a:pt x="276615" y="168308"/>
                  <a:pt x="241266" y="132959"/>
                  <a:pt x="197661" y="132959"/>
                </a:cubicBezTo>
                <a:close/>
                <a:moveTo>
                  <a:pt x="735148" y="113222"/>
                </a:moveTo>
                <a:lnTo>
                  <a:pt x="750778" y="185510"/>
                </a:lnTo>
                <a:lnTo>
                  <a:pt x="825020" y="210909"/>
                </a:lnTo>
                <a:lnTo>
                  <a:pt x="869956" y="162065"/>
                </a:lnTo>
                <a:lnTo>
                  <a:pt x="938336" y="208955"/>
                </a:lnTo>
                <a:lnTo>
                  <a:pt x="912938" y="277336"/>
                </a:lnTo>
                <a:lnTo>
                  <a:pt x="950059" y="332040"/>
                </a:lnTo>
                <a:lnTo>
                  <a:pt x="1026254" y="332040"/>
                </a:lnTo>
                <a:lnTo>
                  <a:pt x="1049699" y="418004"/>
                </a:lnTo>
                <a:lnTo>
                  <a:pt x="996948" y="459033"/>
                </a:lnTo>
                <a:lnTo>
                  <a:pt x="996948" y="523506"/>
                </a:lnTo>
                <a:lnTo>
                  <a:pt x="1045792" y="568442"/>
                </a:lnTo>
                <a:lnTo>
                  <a:pt x="1028208" y="646591"/>
                </a:lnTo>
                <a:lnTo>
                  <a:pt x="944197" y="648545"/>
                </a:lnTo>
                <a:lnTo>
                  <a:pt x="914891" y="695434"/>
                </a:lnTo>
                <a:lnTo>
                  <a:pt x="932475" y="767723"/>
                </a:lnTo>
                <a:lnTo>
                  <a:pt x="869956" y="814612"/>
                </a:lnTo>
                <a:lnTo>
                  <a:pt x="813297" y="769676"/>
                </a:lnTo>
                <a:lnTo>
                  <a:pt x="750778" y="797029"/>
                </a:lnTo>
                <a:lnTo>
                  <a:pt x="737102" y="865409"/>
                </a:lnTo>
                <a:lnTo>
                  <a:pt x="656998" y="873224"/>
                </a:lnTo>
                <a:lnTo>
                  <a:pt x="637461" y="789214"/>
                </a:lnTo>
                <a:lnTo>
                  <a:pt x="572988" y="769676"/>
                </a:lnTo>
                <a:lnTo>
                  <a:pt x="518283" y="814612"/>
                </a:lnTo>
                <a:lnTo>
                  <a:pt x="463579" y="765769"/>
                </a:lnTo>
                <a:lnTo>
                  <a:pt x="483116" y="701296"/>
                </a:lnTo>
                <a:lnTo>
                  <a:pt x="442088" y="646591"/>
                </a:lnTo>
                <a:lnTo>
                  <a:pt x="365892" y="644637"/>
                </a:lnTo>
                <a:lnTo>
                  <a:pt x="350262" y="568442"/>
                </a:lnTo>
                <a:lnTo>
                  <a:pt x="410828" y="537182"/>
                </a:lnTo>
                <a:lnTo>
                  <a:pt x="408874" y="460987"/>
                </a:lnTo>
                <a:lnTo>
                  <a:pt x="350262" y="412143"/>
                </a:lnTo>
                <a:lnTo>
                  <a:pt x="371753" y="339855"/>
                </a:lnTo>
                <a:lnTo>
                  <a:pt x="444041" y="341809"/>
                </a:lnTo>
                <a:lnTo>
                  <a:pt x="485070" y="296873"/>
                </a:lnTo>
                <a:lnTo>
                  <a:pt x="459671" y="208955"/>
                </a:lnTo>
                <a:lnTo>
                  <a:pt x="516330" y="164019"/>
                </a:lnTo>
                <a:lnTo>
                  <a:pt x="582757" y="208955"/>
                </a:lnTo>
                <a:lnTo>
                  <a:pt x="637461" y="189418"/>
                </a:lnTo>
                <a:lnTo>
                  <a:pt x="658952" y="115176"/>
                </a:lnTo>
                <a:close/>
                <a:moveTo>
                  <a:pt x="220998" y="0"/>
                </a:moveTo>
                <a:lnTo>
                  <a:pt x="229972" y="41507"/>
                </a:lnTo>
                <a:lnTo>
                  <a:pt x="272601" y="56091"/>
                </a:lnTo>
                <a:lnTo>
                  <a:pt x="298403" y="28045"/>
                </a:lnTo>
                <a:lnTo>
                  <a:pt x="337667" y="54969"/>
                </a:lnTo>
                <a:lnTo>
                  <a:pt x="323083" y="94233"/>
                </a:lnTo>
                <a:lnTo>
                  <a:pt x="344398" y="125643"/>
                </a:lnTo>
                <a:lnTo>
                  <a:pt x="388148" y="125643"/>
                </a:lnTo>
                <a:lnTo>
                  <a:pt x="401610" y="175003"/>
                </a:lnTo>
                <a:lnTo>
                  <a:pt x="371321" y="198561"/>
                </a:lnTo>
                <a:lnTo>
                  <a:pt x="371321" y="235581"/>
                </a:lnTo>
                <a:lnTo>
                  <a:pt x="399366" y="261383"/>
                </a:lnTo>
                <a:lnTo>
                  <a:pt x="389270" y="306256"/>
                </a:lnTo>
                <a:lnTo>
                  <a:pt x="341032" y="307377"/>
                </a:lnTo>
                <a:lnTo>
                  <a:pt x="324205" y="334301"/>
                </a:lnTo>
                <a:lnTo>
                  <a:pt x="334301" y="375808"/>
                </a:lnTo>
                <a:lnTo>
                  <a:pt x="298403" y="402732"/>
                </a:lnTo>
                <a:lnTo>
                  <a:pt x="265870" y="376930"/>
                </a:lnTo>
                <a:lnTo>
                  <a:pt x="229972" y="392635"/>
                </a:lnTo>
                <a:lnTo>
                  <a:pt x="222120" y="431899"/>
                </a:lnTo>
                <a:lnTo>
                  <a:pt x="176125" y="436386"/>
                </a:lnTo>
                <a:lnTo>
                  <a:pt x="164907" y="388148"/>
                </a:lnTo>
                <a:lnTo>
                  <a:pt x="127887" y="376930"/>
                </a:lnTo>
                <a:lnTo>
                  <a:pt x="96476" y="402732"/>
                </a:lnTo>
                <a:lnTo>
                  <a:pt x="65065" y="374686"/>
                </a:lnTo>
                <a:lnTo>
                  <a:pt x="76284" y="337666"/>
                </a:lnTo>
                <a:lnTo>
                  <a:pt x="52725" y="306256"/>
                </a:lnTo>
                <a:lnTo>
                  <a:pt x="8975" y="305134"/>
                </a:lnTo>
                <a:lnTo>
                  <a:pt x="0" y="261383"/>
                </a:lnTo>
                <a:lnTo>
                  <a:pt x="34776" y="243434"/>
                </a:lnTo>
                <a:lnTo>
                  <a:pt x="33655" y="199683"/>
                </a:lnTo>
                <a:lnTo>
                  <a:pt x="0" y="171638"/>
                </a:lnTo>
                <a:lnTo>
                  <a:pt x="12340" y="130131"/>
                </a:lnTo>
                <a:lnTo>
                  <a:pt x="53847" y="131252"/>
                </a:lnTo>
                <a:lnTo>
                  <a:pt x="77405" y="105451"/>
                </a:lnTo>
                <a:lnTo>
                  <a:pt x="62822" y="54969"/>
                </a:lnTo>
                <a:lnTo>
                  <a:pt x="95354" y="29167"/>
                </a:lnTo>
                <a:lnTo>
                  <a:pt x="133496" y="54969"/>
                </a:lnTo>
                <a:lnTo>
                  <a:pt x="164907" y="43751"/>
                </a:lnTo>
                <a:lnTo>
                  <a:pt x="177247" y="1122"/>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ctr" defTabSz="932251" fontAlgn="base">
              <a:spcBef>
                <a:spcPct val="0"/>
              </a:spcBef>
              <a:spcAft>
                <a:spcPct val="0"/>
              </a:spcAft>
            </a:pPr>
            <a:endParaRPr lang="en-US" sz="1428" spc="-52" dirty="0">
              <a:gradFill>
                <a:gsLst>
                  <a:gs pos="0">
                    <a:srgbClr val="FFFFFF"/>
                  </a:gs>
                  <a:gs pos="100000">
                    <a:srgbClr val="FFFFFF"/>
                  </a:gs>
                </a:gsLst>
                <a:lin ang="5400000" scaled="0"/>
              </a:gradFill>
              <a:ea typeface="Segoe UI" pitchFamily="34" charset="0"/>
              <a:cs typeface="Segoe UI" pitchFamily="34" charset="0"/>
            </a:endParaRPr>
          </a:p>
        </p:txBody>
      </p:sp>
      <p:sp>
        <p:nvSpPr>
          <p:cNvPr id="10" name="Round Same Side Corner Rectangle 11"/>
          <p:cNvSpPr/>
          <p:nvPr/>
        </p:nvSpPr>
        <p:spPr>
          <a:xfrm>
            <a:off x="509200" y="3343470"/>
            <a:ext cx="2101366" cy="1756208"/>
          </a:xfrm>
          <a:custGeom>
            <a:avLst/>
            <a:gdLst/>
            <a:ahLst/>
            <a:cxnLst/>
            <a:rect l="l" t="t" r="r" b="b"/>
            <a:pathLst>
              <a:path w="997825" h="721233">
                <a:moveTo>
                  <a:pt x="386303" y="632863"/>
                </a:moveTo>
                <a:lnTo>
                  <a:pt x="361994" y="673949"/>
                </a:lnTo>
                <a:lnTo>
                  <a:pt x="635830" y="673949"/>
                </a:lnTo>
                <a:lnTo>
                  <a:pt x="611521" y="632863"/>
                </a:lnTo>
                <a:close/>
                <a:moveTo>
                  <a:pt x="74549" y="554146"/>
                </a:moveTo>
                <a:lnTo>
                  <a:pt x="923276" y="554146"/>
                </a:lnTo>
                <a:lnTo>
                  <a:pt x="997825" y="680147"/>
                </a:lnTo>
                <a:lnTo>
                  <a:pt x="997380" y="680147"/>
                </a:lnTo>
                <a:lnTo>
                  <a:pt x="997380" y="721233"/>
                </a:lnTo>
                <a:lnTo>
                  <a:pt x="443" y="721233"/>
                </a:lnTo>
                <a:lnTo>
                  <a:pt x="443" y="680147"/>
                </a:lnTo>
                <a:lnTo>
                  <a:pt x="0" y="680147"/>
                </a:lnTo>
                <a:close/>
                <a:moveTo>
                  <a:pt x="107888" y="28997"/>
                </a:moveTo>
                <a:lnTo>
                  <a:pt x="107888" y="517611"/>
                </a:lnTo>
                <a:lnTo>
                  <a:pt x="889938" y="517611"/>
                </a:lnTo>
                <a:lnTo>
                  <a:pt x="889938" y="28997"/>
                </a:lnTo>
                <a:close/>
                <a:moveTo>
                  <a:pt x="102530" y="0"/>
                </a:moveTo>
                <a:lnTo>
                  <a:pt x="895294" y="0"/>
                </a:lnTo>
                <a:cubicBezTo>
                  <a:pt x="909799" y="0"/>
                  <a:pt x="921556" y="11760"/>
                  <a:pt x="921556" y="26269"/>
                </a:cubicBezTo>
                <a:lnTo>
                  <a:pt x="921556" y="541850"/>
                </a:lnTo>
                <a:lnTo>
                  <a:pt x="76268" y="541850"/>
                </a:lnTo>
                <a:lnTo>
                  <a:pt x="76268" y="26269"/>
                </a:lnTo>
                <a:cubicBezTo>
                  <a:pt x="76268" y="11760"/>
                  <a:pt x="88025" y="0"/>
                  <a:pt x="102530" y="0"/>
                </a:cubicBezTo>
                <a:close/>
              </a:path>
            </a:pathLst>
          </a:custGeom>
          <a:solidFill>
            <a:schemeClr val="bg1"/>
          </a:solidFill>
          <a:ln w="25400" cap="flat" cmpd="sng" algn="ctr">
            <a:noFill/>
            <a:prstDash val="solid"/>
          </a:ln>
          <a:effectLst/>
        </p:spPr>
        <p:txBody>
          <a:bodyPr rtlCol="0" anchor="ctr"/>
          <a:lstStyle/>
          <a:p>
            <a:pPr algn="ctr">
              <a:defRPr/>
            </a:pPr>
            <a:endParaRPr lang="en-US" sz="1836" kern="0" dirty="0">
              <a:solidFill>
                <a:srgbClr val="B4A0FF"/>
              </a:solidFill>
              <a:latin typeface="Segoe"/>
            </a:endParaRPr>
          </a:p>
        </p:txBody>
      </p:sp>
      <p:sp>
        <p:nvSpPr>
          <p:cNvPr id="18" name="TextBox 17"/>
          <p:cNvSpPr txBox="1"/>
          <p:nvPr/>
        </p:nvSpPr>
        <p:spPr>
          <a:xfrm>
            <a:off x="556898" y="5794644"/>
            <a:ext cx="6513762" cy="640373"/>
          </a:xfrm>
          <a:prstGeom prst="rect">
            <a:avLst/>
          </a:prstGeom>
          <a:noFill/>
        </p:spPr>
        <p:txBody>
          <a:bodyPr wrap="none" lIns="186495" tIns="149196" rIns="186495" bIns="149196" rtlCol="0">
            <a:spAutoFit/>
          </a:bodyPr>
          <a:lstStyle/>
          <a:p>
            <a:pPr>
              <a:lnSpc>
                <a:spcPct val="90000"/>
              </a:lnSpc>
              <a:spcAft>
                <a:spcPts val="612"/>
              </a:spcAft>
            </a:pPr>
            <a:r>
              <a:rPr lang="en-US" sz="2448" dirty="0">
                <a:solidFill>
                  <a:srgbClr val="FFFFFF"/>
                </a:solidFill>
              </a:rPr>
              <a:t>One tool for all your OS configuration needs</a:t>
            </a:r>
          </a:p>
        </p:txBody>
      </p:sp>
      <p:sp>
        <p:nvSpPr>
          <p:cNvPr id="19" name="TextBox 18"/>
          <p:cNvSpPr txBox="1"/>
          <p:nvPr/>
        </p:nvSpPr>
        <p:spPr>
          <a:xfrm>
            <a:off x="556898" y="5115265"/>
            <a:ext cx="2293824" cy="456733"/>
          </a:xfrm>
          <a:prstGeom prst="rect">
            <a:avLst/>
          </a:prstGeom>
          <a:noFill/>
        </p:spPr>
        <p:txBody>
          <a:bodyPr wrap="none" lIns="186495" tIns="149196" rIns="186495" bIns="149196" rtlCol="0">
            <a:spAutoFit/>
          </a:bodyPr>
          <a:lstStyle/>
          <a:p>
            <a:pPr>
              <a:lnSpc>
                <a:spcPct val="90000"/>
              </a:lnSpc>
              <a:spcAft>
                <a:spcPts val="612"/>
              </a:spcAft>
            </a:pPr>
            <a:r>
              <a:rPr lang="en-US" sz="1122" dirty="0">
                <a:solidFill>
                  <a:srgbClr val="FFFFFF"/>
                </a:solidFill>
              </a:rPr>
              <a:t>Image Configuration Designer</a:t>
            </a:r>
          </a:p>
        </p:txBody>
      </p:sp>
      <p:sp>
        <p:nvSpPr>
          <p:cNvPr id="21" name="Down Arrow 20"/>
          <p:cNvSpPr/>
          <p:nvPr/>
        </p:nvSpPr>
        <p:spPr bwMode="auto">
          <a:xfrm rot="16200000">
            <a:off x="2923267" y="4113984"/>
            <a:ext cx="472577" cy="1097977"/>
          </a:xfrm>
          <a:prstGeom prst="downArrow">
            <a:avLst/>
          </a:prstGeom>
          <a:solidFill>
            <a:srgbClr val="0070C0"/>
          </a:solidFill>
          <a:ln>
            <a:solidFill>
              <a:schemeClr val="bg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90"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7" name="Oval 2"/>
          <p:cNvSpPr/>
          <p:nvPr/>
        </p:nvSpPr>
        <p:spPr bwMode="auto">
          <a:xfrm>
            <a:off x="952151" y="1912591"/>
            <a:ext cx="1247449" cy="790681"/>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1896" tIns="55948" rIns="55948" bIns="111896" numCol="1" spcCol="0" rtlCol="0" fromWordArt="0" anchor="b" anchorCtr="0" forceAA="0" compatLnSpc="1">
            <a:prstTxWarp prst="textNoShape">
              <a:avLst/>
            </a:prstTxWarp>
            <a:noAutofit/>
          </a:bodyPr>
          <a:lstStyle/>
          <a:p>
            <a:pPr algn="ctr" defTabSz="1118701" fontAlgn="base">
              <a:spcBef>
                <a:spcPct val="0"/>
              </a:spcBef>
              <a:spcAft>
                <a:spcPct val="0"/>
              </a:spcAft>
            </a:pPr>
            <a:endParaRPr lang="en-US" sz="2448" spc="-61" dirty="0">
              <a:gradFill>
                <a:gsLst>
                  <a:gs pos="0">
                    <a:srgbClr val="FFFFFF"/>
                  </a:gs>
                  <a:gs pos="100000">
                    <a:srgbClr val="FFFFFF"/>
                  </a:gs>
                </a:gsLst>
                <a:lin ang="5400000" scaled="0"/>
              </a:gradFill>
              <a:ea typeface="Segoe UI" pitchFamily="34" charset="0"/>
              <a:cs typeface="Segoe UI" pitchFamily="34" charset="0"/>
            </a:endParaRPr>
          </a:p>
        </p:txBody>
      </p:sp>
      <p:sp>
        <p:nvSpPr>
          <p:cNvPr id="28" name="Down Arrow 27"/>
          <p:cNvSpPr/>
          <p:nvPr/>
        </p:nvSpPr>
        <p:spPr bwMode="auto">
          <a:xfrm>
            <a:off x="1447509" y="2736716"/>
            <a:ext cx="315778" cy="558930"/>
          </a:xfrm>
          <a:prstGeom prst="downArrow">
            <a:avLst/>
          </a:prstGeom>
          <a:solidFill>
            <a:srgbClr val="0070C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defTabSz="950990"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791342" y="2111436"/>
            <a:ext cx="1586985" cy="640373"/>
          </a:xfrm>
          <a:prstGeom prst="rect">
            <a:avLst/>
          </a:prstGeom>
          <a:noFill/>
        </p:spPr>
        <p:txBody>
          <a:bodyPr wrap="square" lIns="186495" tIns="149196" rIns="186495" bIns="149196" rtlCol="0">
            <a:spAutoFit/>
          </a:bodyPr>
          <a:lstStyle/>
          <a:p>
            <a:pPr algn="ctr">
              <a:lnSpc>
                <a:spcPct val="90000"/>
              </a:lnSpc>
              <a:spcAft>
                <a:spcPts val="612"/>
              </a:spcAft>
            </a:pPr>
            <a:r>
              <a:rPr lang="en-US" sz="1224" dirty="0">
                <a:gradFill>
                  <a:gsLst>
                    <a:gs pos="2917">
                      <a:srgbClr val="404040"/>
                    </a:gs>
                    <a:gs pos="30000">
                      <a:srgbClr val="404040"/>
                    </a:gs>
                  </a:gsLst>
                  <a:lin ang="5400000" scaled="0"/>
                </a:gradFill>
              </a:rPr>
              <a:t>Provisioning Package</a:t>
            </a:r>
          </a:p>
        </p:txBody>
      </p:sp>
      <p:sp>
        <p:nvSpPr>
          <p:cNvPr id="25" name="Round Same Side Corner Rectangle 26"/>
          <p:cNvSpPr>
            <a:spLocks noChangeAspect="1"/>
          </p:cNvSpPr>
          <p:nvPr/>
        </p:nvSpPr>
        <p:spPr bwMode="auto">
          <a:xfrm>
            <a:off x="5952304" y="3991136"/>
            <a:ext cx="386639" cy="648361"/>
          </a:xfrm>
          <a:custGeom>
            <a:avLst/>
            <a:gdLst/>
            <a:ahLst/>
            <a:cxnLst/>
            <a:rect l="l" t="t" r="r" b="b"/>
            <a:pathLst>
              <a:path w="1752600" h="3019424">
                <a:moveTo>
                  <a:pt x="125916" y="2027200"/>
                </a:moveTo>
                <a:lnTo>
                  <a:pt x="125916" y="2164731"/>
                </a:lnTo>
                <a:lnTo>
                  <a:pt x="125916" y="2491833"/>
                </a:lnTo>
                <a:cubicBezTo>
                  <a:pt x="125916" y="2672486"/>
                  <a:pt x="272365" y="2818935"/>
                  <a:pt x="453018" y="2818935"/>
                </a:cubicBezTo>
                <a:lnTo>
                  <a:pt x="1281926" y="2818935"/>
                </a:lnTo>
                <a:cubicBezTo>
                  <a:pt x="1462579" y="2818935"/>
                  <a:pt x="1609028" y="2672486"/>
                  <a:pt x="1609028" y="2491833"/>
                </a:cubicBezTo>
                <a:cubicBezTo>
                  <a:pt x="1609028" y="2384143"/>
                  <a:pt x="1601776" y="2160419"/>
                  <a:pt x="1601623" y="2049869"/>
                </a:cubicBezTo>
                <a:lnTo>
                  <a:pt x="1616462" y="2045785"/>
                </a:lnTo>
                <a:lnTo>
                  <a:pt x="1601594" y="2045785"/>
                </a:lnTo>
                <a:lnTo>
                  <a:pt x="1601623" y="2049869"/>
                </a:lnTo>
                <a:cubicBezTo>
                  <a:pt x="1126071" y="2202699"/>
                  <a:pt x="536769" y="2180503"/>
                  <a:pt x="125916" y="2027200"/>
                </a:cubicBezTo>
                <a:close/>
                <a:moveTo>
                  <a:pt x="1324773" y="1874254"/>
                </a:moveTo>
                <a:cubicBezTo>
                  <a:pt x="1312258" y="1874254"/>
                  <a:pt x="1302112" y="1884400"/>
                  <a:pt x="1302112" y="1896915"/>
                </a:cubicBezTo>
                <a:lnTo>
                  <a:pt x="1302112" y="1987559"/>
                </a:lnTo>
                <a:cubicBezTo>
                  <a:pt x="1302112" y="2000074"/>
                  <a:pt x="1312258" y="2010220"/>
                  <a:pt x="1324773" y="2010220"/>
                </a:cubicBezTo>
                <a:lnTo>
                  <a:pt x="1593801" y="2010220"/>
                </a:lnTo>
                <a:cubicBezTo>
                  <a:pt x="1606316" y="2010220"/>
                  <a:pt x="1616462" y="2000074"/>
                  <a:pt x="1616462" y="1987559"/>
                </a:cubicBezTo>
                <a:lnTo>
                  <a:pt x="1616462" y="1896915"/>
                </a:lnTo>
                <a:cubicBezTo>
                  <a:pt x="1616462" y="1884400"/>
                  <a:pt x="1606316" y="1874254"/>
                  <a:pt x="1593801" y="1874254"/>
                </a:cubicBezTo>
                <a:close/>
                <a:moveTo>
                  <a:pt x="935186" y="1874254"/>
                </a:moveTo>
                <a:cubicBezTo>
                  <a:pt x="922671" y="1874254"/>
                  <a:pt x="912525" y="1884400"/>
                  <a:pt x="912525" y="1896915"/>
                </a:cubicBezTo>
                <a:lnTo>
                  <a:pt x="912525" y="1987559"/>
                </a:lnTo>
                <a:cubicBezTo>
                  <a:pt x="912525" y="2000074"/>
                  <a:pt x="922671" y="2010220"/>
                  <a:pt x="935186" y="2010220"/>
                </a:cubicBezTo>
                <a:lnTo>
                  <a:pt x="1204214" y="2010220"/>
                </a:lnTo>
                <a:cubicBezTo>
                  <a:pt x="1216729" y="2010220"/>
                  <a:pt x="1226875" y="2000074"/>
                  <a:pt x="1226875" y="1987559"/>
                </a:cubicBezTo>
                <a:lnTo>
                  <a:pt x="1226875" y="1896915"/>
                </a:lnTo>
                <a:cubicBezTo>
                  <a:pt x="1226875" y="1884400"/>
                  <a:pt x="1216729" y="1874254"/>
                  <a:pt x="1204214" y="1874254"/>
                </a:cubicBezTo>
                <a:close/>
                <a:moveTo>
                  <a:pt x="545598" y="1874254"/>
                </a:moveTo>
                <a:cubicBezTo>
                  <a:pt x="533083" y="1874254"/>
                  <a:pt x="522937" y="1884400"/>
                  <a:pt x="522937" y="1896915"/>
                </a:cubicBezTo>
                <a:lnTo>
                  <a:pt x="522937" y="1987559"/>
                </a:lnTo>
                <a:cubicBezTo>
                  <a:pt x="522937" y="2000074"/>
                  <a:pt x="533083" y="2010220"/>
                  <a:pt x="545598" y="2010220"/>
                </a:cubicBezTo>
                <a:lnTo>
                  <a:pt x="814626" y="2010220"/>
                </a:lnTo>
                <a:cubicBezTo>
                  <a:pt x="827141" y="2010220"/>
                  <a:pt x="837287" y="2000074"/>
                  <a:pt x="837287" y="1987559"/>
                </a:cubicBezTo>
                <a:lnTo>
                  <a:pt x="837287" y="1896915"/>
                </a:lnTo>
                <a:cubicBezTo>
                  <a:pt x="837287" y="1884400"/>
                  <a:pt x="827141" y="1874254"/>
                  <a:pt x="814626" y="1874254"/>
                </a:cubicBezTo>
                <a:close/>
                <a:moveTo>
                  <a:pt x="156010" y="1874254"/>
                </a:moveTo>
                <a:cubicBezTo>
                  <a:pt x="143495" y="1874254"/>
                  <a:pt x="133349" y="1884400"/>
                  <a:pt x="133349" y="1896915"/>
                </a:cubicBezTo>
                <a:lnTo>
                  <a:pt x="133349" y="1987559"/>
                </a:lnTo>
                <a:cubicBezTo>
                  <a:pt x="133349" y="2000074"/>
                  <a:pt x="143495" y="2010220"/>
                  <a:pt x="156010" y="2010220"/>
                </a:cubicBezTo>
                <a:lnTo>
                  <a:pt x="425038" y="2010220"/>
                </a:lnTo>
                <a:cubicBezTo>
                  <a:pt x="437553" y="2010220"/>
                  <a:pt x="447699" y="2000074"/>
                  <a:pt x="447699" y="1987559"/>
                </a:cubicBezTo>
                <a:lnTo>
                  <a:pt x="447699" y="1896915"/>
                </a:lnTo>
                <a:cubicBezTo>
                  <a:pt x="447699" y="1884400"/>
                  <a:pt x="437553" y="1874254"/>
                  <a:pt x="425038" y="1874254"/>
                </a:cubicBezTo>
                <a:close/>
                <a:moveTo>
                  <a:pt x="0" y="1811356"/>
                </a:moveTo>
                <a:lnTo>
                  <a:pt x="1752600" y="1811356"/>
                </a:lnTo>
                <a:lnTo>
                  <a:pt x="1752600" y="2501115"/>
                </a:lnTo>
                <a:cubicBezTo>
                  <a:pt x="1752600" y="2787369"/>
                  <a:pt x="1520545" y="3019424"/>
                  <a:pt x="1234291" y="3019424"/>
                </a:cubicBezTo>
                <a:lnTo>
                  <a:pt x="518309" y="3019424"/>
                </a:lnTo>
                <a:cubicBezTo>
                  <a:pt x="232055" y="3019424"/>
                  <a:pt x="0" y="2787369"/>
                  <a:pt x="0" y="2501115"/>
                </a:cubicBezTo>
                <a:close/>
                <a:moveTo>
                  <a:pt x="142875" y="676276"/>
                </a:moveTo>
                <a:lnTo>
                  <a:pt x="142875" y="1628776"/>
                </a:lnTo>
                <a:lnTo>
                  <a:pt x="1609725" y="1628776"/>
                </a:lnTo>
                <a:lnTo>
                  <a:pt x="1609725" y="676276"/>
                </a:lnTo>
                <a:close/>
                <a:moveTo>
                  <a:pt x="699410" y="192089"/>
                </a:moveTo>
                <a:cubicBezTo>
                  <a:pt x="638133" y="192089"/>
                  <a:pt x="588459" y="241763"/>
                  <a:pt x="588459" y="303040"/>
                </a:cubicBezTo>
                <a:cubicBezTo>
                  <a:pt x="588459" y="303039"/>
                  <a:pt x="588459" y="303039"/>
                  <a:pt x="588459" y="303039"/>
                </a:cubicBezTo>
                <a:lnTo>
                  <a:pt x="588459" y="303040"/>
                </a:lnTo>
                <a:lnTo>
                  <a:pt x="588459" y="303040"/>
                </a:lnTo>
                <a:cubicBezTo>
                  <a:pt x="588459" y="364316"/>
                  <a:pt x="638133" y="413990"/>
                  <a:pt x="699410" y="413990"/>
                </a:cubicBezTo>
                <a:lnTo>
                  <a:pt x="1053190" y="413991"/>
                </a:lnTo>
                <a:cubicBezTo>
                  <a:pt x="1114467" y="413991"/>
                  <a:pt x="1164141" y="364317"/>
                  <a:pt x="1164141" y="303040"/>
                </a:cubicBezTo>
                <a:lnTo>
                  <a:pt x="1164142" y="303040"/>
                </a:lnTo>
                <a:cubicBezTo>
                  <a:pt x="1164142" y="241763"/>
                  <a:pt x="1114468" y="192089"/>
                  <a:pt x="1053191" y="192089"/>
                </a:cubicBezTo>
                <a:close/>
                <a:moveTo>
                  <a:pt x="434978" y="0"/>
                </a:moveTo>
                <a:lnTo>
                  <a:pt x="1317622" y="0"/>
                </a:lnTo>
                <a:cubicBezTo>
                  <a:pt x="1557854" y="0"/>
                  <a:pt x="1752600" y="194746"/>
                  <a:pt x="1752600" y="434978"/>
                </a:cubicBezTo>
                <a:lnTo>
                  <a:pt x="1752600" y="1781175"/>
                </a:lnTo>
                <a:lnTo>
                  <a:pt x="0" y="1781175"/>
                </a:lnTo>
                <a:lnTo>
                  <a:pt x="0" y="434978"/>
                </a:lnTo>
                <a:cubicBezTo>
                  <a:pt x="0" y="194746"/>
                  <a:pt x="194746" y="0"/>
                  <a:pt x="434978"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3196" tIns="46598" rIns="46598" bIns="93196" numCol="1" spcCol="0" rtlCol="0" fromWordArt="0" anchor="b" anchorCtr="0" forceAA="0" compatLnSpc="1">
            <a:prstTxWarp prst="textNoShape">
              <a:avLst/>
            </a:prstTxWarp>
            <a:noAutofit/>
          </a:bodyPr>
          <a:lstStyle/>
          <a:p>
            <a:pPr algn="ctr" defTabSz="931613" fontAlgn="base">
              <a:spcBef>
                <a:spcPct val="0"/>
              </a:spcBef>
              <a:spcAft>
                <a:spcPct val="0"/>
              </a:spcAft>
              <a:defRPr/>
            </a:pPr>
            <a:endParaRPr lang="en-US" sz="1020" kern="0" dirty="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2595167" y="4433667"/>
            <a:ext cx="1102793" cy="499052"/>
          </a:xfrm>
          <a:prstGeom prst="rect">
            <a:avLst/>
          </a:prstGeom>
          <a:noFill/>
        </p:spPr>
        <p:txBody>
          <a:bodyPr wrap="none" lIns="186495" tIns="149196" rIns="186495" bIns="149196" rtlCol="0">
            <a:spAutoFit/>
          </a:bodyPr>
          <a:lstStyle/>
          <a:p>
            <a:pPr>
              <a:lnSpc>
                <a:spcPct val="90000"/>
              </a:lnSpc>
              <a:spcAft>
                <a:spcPts val="612"/>
              </a:spcAft>
            </a:pPr>
            <a:r>
              <a:rPr lang="en-US" sz="1428" dirty="0">
                <a:solidFill>
                  <a:srgbClr val="FFFFFF"/>
                </a:solidFill>
              </a:rPr>
              <a:t>wim / ffu</a:t>
            </a:r>
          </a:p>
        </p:txBody>
      </p:sp>
      <p:sp>
        <p:nvSpPr>
          <p:cNvPr id="20" name="Freeform 19"/>
          <p:cNvSpPr/>
          <p:nvPr/>
        </p:nvSpPr>
        <p:spPr bwMode="auto">
          <a:xfrm>
            <a:off x="5833138" y="5290626"/>
            <a:ext cx="614218" cy="488507"/>
          </a:xfrm>
          <a:custGeom>
            <a:avLst/>
            <a:gdLst/>
            <a:ahLst/>
            <a:cxnLst/>
            <a:rect l="l" t="t" r="r" b="b"/>
            <a:pathLst>
              <a:path w="2408902" h="2448051">
                <a:moveTo>
                  <a:pt x="859738" y="1809776"/>
                </a:moveTo>
                <a:cubicBezTo>
                  <a:pt x="777845" y="1809776"/>
                  <a:pt x="711457" y="1876164"/>
                  <a:pt x="711457" y="1958057"/>
                </a:cubicBezTo>
                <a:cubicBezTo>
                  <a:pt x="711457" y="2039950"/>
                  <a:pt x="777845" y="2106338"/>
                  <a:pt x="859738" y="2106338"/>
                </a:cubicBezTo>
                <a:cubicBezTo>
                  <a:pt x="941631" y="2106338"/>
                  <a:pt x="1008019" y="2039950"/>
                  <a:pt x="1008019" y="1958057"/>
                </a:cubicBezTo>
                <a:cubicBezTo>
                  <a:pt x="1008019" y="1876164"/>
                  <a:pt x="941631" y="1809776"/>
                  <a:pt x="859738" y="1809776"/>
                </a:cubicBezTo>
                <a:close/>
                <a:moveTo>
                  <a:pt x="365468" y="1809776"/>
                </a:moveTo>
                <a:cubicBezTo>
                  <a:pt x="283575" y="1809776"/>
                  <a:pt x="217187" y="1876164"/>
                  <a:pt x="217187" y="1958057"/>
                </a:cubicBezTo>
                <a:cubicBezTo>
                  <a:pt x="217187" y="2039950"/>
                  <a:pt x="283575" y="2106338"/>
                  <a:pt x="365468" y="2106338"/>
                </a:cubicBezTo>
                <a:cubicBezTo>
                  <a:pt x="447361" y="2106338"/>
                  <a:pt x="513749" y="2039950"/>
                  <a:pt x="513749" y="1958057"/>
                </a:cubicBezTo>
                <a:cubicBezTo>
                  <a:pt x="513749" y="1876164"/>
                  <a:pt x="447361" y="1809776"/>
                  <a:pt x="365468" y="1809776"/>
                </a:cubicBezTo>
                <a:close/>
                <a:moveTo>
                  <a:pt x="1475237" y="834168"/>
                </a:moveTo>
                <a:cubicBezTo>
                  <a:pt x="1549015" y="834168"/>
                  <a:pt x="1608823" y="893976"/>
                  <a:pt x="1608823" y="967754"/>
                </a:cubicBezTo>
                <a:lnTo>
                  <a:pt x="1608823" y="1514572"/>
                </a:lnTo>
                <a:lnTo>
                  <a:pt x="2248750" y="1514572"/>
                </a:lnTo>
                <a:cubicBezTo>
                  <a:pt x="2334676" y="1514572"/>
                  <a:pt x="2404333" y="1584229"/>
                  <a:pt x="2404333" y="1670155"/>
                </a:cubicBezTo>
                <a:lnTo>
                  <a:pt x="2404333" y="2292468"/>
                </a:lnTo>
                <a:cubicBezTo>
                  <a:pt x="2404333" y="2378394"/>
                  <a:pt x="2334676" y="2448051"/>
                  <a:pt x="2248750" y="2448051"/>
                </a:cubicBezTo>
                <a:lnTo>
                  <a:pt x="155583" y="2448051"/>
                </a:lnTo>
                <a:cubicBezTo>
                  <a:pt x="69657" y="2448051"/>
                  <a:pt x="0" y="2378394"/>
                  <a:pt x="0" y="2292468"/>
                </a:cubicBezTo>
                <a:lnTo>
                  <a:pt x="0" y="1670155"/>
                </a:lnTo>
                <a:cubicBezTo>
                  <a:pt x="0" y="1584229"/>
                  <a:pt x="69657" y="1514572"/>
                  <a:pt x="155583" y="1514572"/>
                </a:cubicBezTo>
                <a:lnTo>
                  <a:pt x="1341651" y="1514572"/>
                </a:lnTo>
                <a:lnTo>
                  <a:pt x="1341651" y="967754"/>
                </a:lnTo>
                <a:cubicBezTo>
                  <a:pt x="1341651" y="893976"/>
                  <a:pt x="1401459" y="834168"/>
                  <a:pt x="1475237" y="834168"/>
                </a:cubicBezTo>
                <a:close/>
                <a:moveTo>
                  <a:pt x="1484400" y="450810"/>
                </a:moveTo>
                <a:cubicBezTo>
                  <a:pt x="1746981" y="450929"/>
                  <a:pt x="2023571" y="682183"/>
                  <a:pt x="2022798" y="1014296"/>
                </a:cubicBezTo>
                <a:cubicBezTo>
                  <a:pt x="2021524" y="1143172"/>
                  <a:pt x="1866161" y="1175391"/>
                  <a:pt x="1867690" y="1014296"/>
                </a:cubicBezTo>
                <a:cubicBezTo>
                  <a:pt x="1868649" y="780885"/>
                  <a:pt x="1695970" y="609009"/>
                  <a:pt x="1489544" y="608237"/>
                </a:cubicBezTo>
                <a:cubicBezTo>
                  <a:pt x="1283118" y="607464"/>
                  <a:pt x="1077033" y="757717"/>
                  <a:pt x="1074597" y="1018066"/>
                </a:cubicBezTo>
                <a:cubicBezTo>
                  <a:pt x="1073324" y="1154879"/>
                  <a:pt x="920761" y="1156254"/>
                  <a:pt x="919487" y="1016665"/>
                </a:cubicBezTo>
                <a:cubicBezTo>
                  <a:pt x="923817" y="613721"/>
                  <a:pt x="1221818" y="450690"/>
                  <a:pt x="1484400" y="450810"/>
                </a:cubicBezTo>
                <a:close/>
                <a:moveTo>
                  <a:pt x="1493678" y="1"/>
                </a:moveTo>
                <a:cubicBezTo>
                  <a:pt x="1940039" y="204"/>
                  <a:pt x="2410214" y="393311"/>
                  <a:pt x="2408900" y="957870"/>
                </a:cubicBezTo>
                <a:cubicBezTo>
                  <a:pt x="2406735" y="1176945"/>
                  <a:pt x="2142634" y="1231714"/>
                  <a:pt x="2145232" y="957870"/>
                </a:cubicBezTo>
                <a:cubicBezTo>
                  <a:pt x="2146862" y="561095"/>
                  <a:pt x="1853326" y="268924"/>
                  <a:pt x="1502423" y="267611"/>
                </a:cubicBezTo>
                <a:cubicBezTo>
                  <a:pt x="1151520" y="266298"/>
                  <a:pt x="801197" y="521712"/>
                  <a:pt x="797055" y="964278"/>
                </a:cubicBezTo>
                <a:cubicBezTo>
                  <a:pt x="794891" y="1196847"/>
                  <a:pt x="535550" y="1199184"/>
                  <a:pt x="533385" y="961896"/>
                </a:cubicBezTo>
                <a:cubicBezTo>
                  <a:pt x="540745" y="276933"/>
                  <a:pt x="1047317" y="-202"/>
                  <a:pt x="1493678" y="1"/>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6" tIns="34968" rIns="34968" bIns="69936" numCol="1" spcCol="0" rtlCol="0" fromWordArt="0" anchor="b" anchorCtr="0" forceAA="0" compatLnSpc="1">
            <a:prstTxWarp prst="textNoShape">
              <a:avLst/>
            </a:prstTxWarp>
            <a:noAutofit/>
          </a:bodyPr>
          <a:lstStyle/>
          <a:p>
            <a:pPr algn="ctr" defTabSz="699189" fontAlgn="base">
              <a:spcBef>
                <a:spcPct val="0"/>
              </a:spcBef>
              <a:spcAft>
                <a:spcPct val="0"/>
              </a:spcAft>
            </a:pPr>
            <a:endParaRPr lang="en-US" sz="1072" spc="-38" dirty="0">
              <a:gradFill>
                <a:gsLst>
                  <a:gs pos="0">
                    <a:srgbClr val="FFFFFF"/>
                  </a:gs>
                  <a:gs pos="100000">
                    <a:srgbClr val="FFFFFF"/>
                  </a:gs>
                </a:gsLst>
                <a:lin ang="5400000" scaled="0"/>
              </a:gradFill>
              <a:ea typeface="Segoe UI" pitchFamily="34" charset="0"/>
              <a:cs typeface="Segoe UI" pitchFamily="34" charset="0"/>
            </a:endParaRPr>
          </a:p>
        </p:txBody>
      </p:sp>
      <p:sp>
        <p:nvSpPr>
          <p:cNvPr id="22" name="Text Placeholder 2"/>
          <p:cNvSpPr>
            <a:spLocks noGrp="1"/>
          </p:cNvSpPr>
          <p:nvPr>
            <p:ph type="body" sz="quarter" idx="10"/>
          </p:nvPr>
        </p:nvSpPr>
        <p:spPr>
          <a:xfrm>
            <a:off x="277873" y="1213175"/>
            <a:ext cx="11880734" cy="448392"/>
          </a:xfrm>
        </p:spPr>
        <p:txBody>
          <a:bodyPr/>
          <a:lstStyle/>
          <a:p>
            <a:r>
              <a:rPr lang="en-US" sz="1904" dirty="0" smtClean="0">
                <a:solidFill>
                  <a:schemeClr val="tx1"/>
                </a:solidFill>
                <a:latin typeface="+mn-lt"/>
              </a:rPr>
              <a:t>Windows Image </a:t>
            </a:r>
            <a:r>
              <a:rPr lang="en-US" sz="1904" dirty="0">
                <a:solidFill>
                  <a:schemeClr val="tx1"/>
                </a:solidFill>
                <a:latin typeface="+mn-lt"/>
              </a:rPr>
              <a:t>Configuration Designer (ICD) making it easier for OEM partners to create industry devices</a:t>
            </a:r>
          </a:p>
        </p:txBody>
      </p:sp>
      <p:sp>
        <p:nvSpPr>
          <p:cNvPr id="35" name="Oval 34"/>
          <p:cNvSpPr/>
          <p:nvPr/>
        </p:nvSpPr>
        <p:spPr>
          <a:xfrm>
            <a:off x="3683316" y="4177048"/>
            <a:ext cx="618389" cy="55882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a:lnSpc>
                <a:spcPct val="90000"/>
              </a:lnSpc>
              <a:spcBef>
                <a:spcPts val="816"/>
              </a:spcBef>
            </a:pPr>
            <a:endParaRPr lang="en-US" sz="2720" dirty="0">
              <a:solidFill>
                <a:srgbClr val="FFFFFF"/>
              </a:solidFill>
            </a:endParaRPr>
          </a:p>
        </p:txBody>
      </p:sp>
      <p:sp>
        <p:nvSpPr>
          <p:cNvPr id="17" name="Oval 16"/>
          <p:cNvSpPr/>
          <p:nvPr/>
        </p:nvSpPr>
        <p:spPr>
          <a:xfrm>
            <a:off x="3765241" y="4302340"/>
            <a:ext cx="618389" cy="558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a:lnSpc>
                <a:spcPct val="90000"/>
              </a:lnSpc>
              <a:spcBef>
                <a:spcPts val="816"/>
              </a:spcBef>
            </a:pPr>
            <a:endParaRPr lang="en-US" sz="2720" dirty="0">
              <a:solidFill>
                <a:srgbClr val="FFFFFF"/>
              </a:solidFill>
            </a:endParaRPr>
          </a:p>
        </p:txBody>
      </p:sp>
      <p:sp>
        <p:nvSpPr>
          <p:cNvPr id="33" name="TextBox 32"/>
          <p:cNvSpPr txBox="1"/>
          <p:nvPr/>
        </p:nvSpPr>
        <p:spPr>
          <a:xfrm>
            <a:off x="3645309" y="4333784"/>
            <a:ext cx="847910" cy="470840"/>
          </a:xfrm>
          <a:prstGeom prst="rect">
            <a:avLst/>
          </a:prstGeom>
          <a:noFill/>
        </p:spPr>
        <p:txBody>
          <a:bodyPr wrap="square" lIns="186495" tIns="149196" rIns="186495" bIns="149196" rtlCol="0">
            <a:spAutoFit/>
          </a:bodyPr>
          <a:lstStyle/>
          <a:p>
            <a:pPr algn="ctr">
              <a:lnSpc>
                <a:spcPct val="90000"/>
              </a:lnSpc>
              <a:spcAft>
                <a:spcPts val="612"/>
              </a:spcAft>
            </a:pPr>
            <a:r>
              <a:rPr lang="en-US" sz="1224" dirty="0">
                <a:gradFill>
                  <a:gsLst>
                    <a:gs pos="2917">
                      <a:srgbClr val="404040"/>
                    </a:gs>
                    <a:gs pos="30000">
                      <a:srgbClr val="404040"/>
                    </a:gs>
                  </a:gsLst>
                  <a:lin ang="5400000" scaled="0"/>
                </a:gradFill>
              </a:rPr>
              <a:t>Image</a:t>
            </a:r>
          </a:p>
        </p:txBody>
      </p:sp>
      <p:sp>
        <p:nvSpPr>
          <p:cNvPr id="3" name="Right Arrow 2"/>
          <p:cNvSpPr/>
          <p:nvPr/>
        </p:nvSpPr>
        <p:spPr>
          <a:xfrm>
            <a:off x="4486775" y="4149035"/>
            <a:ext cx="1181797" cy="354769"/>
          </a:xfrm>
          <a:prstGeom prst="rightArrow">
            <a:avLst/>
          </a:prstGeom>
          <a:solidFill>
            <a:srgbClr val="0070C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a:lnSpc>
                <a:spcPct val="90000"/>
              </a:lnSpc>
              <a:spcBef>
                <a:spcPts val="816"/>
              </a:spcBef>
            </a:pPr>
            <a:endParaRPr lang="en-US" sz="2720" dirty="0">
              <a:solidFill>
                <a:srgbClr val="FFFFFF"/>
              </a:solidFill>
            </a:endParaRPr>
          </a:p>
        </p:txBody>
      </p:sp>
      <p:sp>
        <p:nvSpPr>
          <p:cNvPr id="7" name="Right Arrow 6"/>
          <p:cNvSpPr/>
          <p:nvPr/>
        </p:nvSpPr>
        <p:spPr>
          <a:xfrm rot="19733270">
            <a:off x="4159264" y="3360094"/>
            <a:ext cx="1514840" cy="390833"/>
          </a:xfrm>
          <a:prstGeom prst="rightArrow">
            <a:avLst/>
          </a:prstGeom>
          <a:solidFill>
            <a:srgbClr val="0070C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a:lnSpc>
                <a:spcPct val="90000"/>
              </a:lnSpc>
              <a:spcBef>
                <a:spcPts val="816"/>
              </a:spcBef>
            </a:pPr>
            <a:endParaRPr lang="en-US" sz="2720" dirty="0">
              <a:solidFill>
                <a:srgbClr val="FFFFFF"/>
              </a:solidFill>
            </a:endParaRPr>
          </a:p>
        </p:txBody>
      </p:sp>
      <p:sp>
        <p:nvSpPr>
          <p:cNvPr id="31" name="Right Arrow 30"/>
          <p:cNvSpPr/>
          <p:nvPr/>
        </p:nvSpPr>
        <p:spPr>
          <a:xfrm rot="1581229">
            <a:off x="4224951" y="5129056"/>
            <a:ext cx="1513354" cy="354769"/>
          </a:xfrm>
          <a:prstGeom prst="rightArrow">
            <a:avLst/>
          </a:prstGeom>
          <a:solidFill>
            <a:srgbClr val="0070C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495" tIns="149196" rIns="186495" bIns="149196" numCol="1" spcCol="0" rtlCol="0" fromWordArt="0" anchor="t" anchorCtr="0" forceAA="0" compatLnSpc="1">
            <a:prstTxWarp prst="textNoShape">
              <a:avLst/>
            </a:prstTxWarp>
            <a:noAutofit/>
          </a:bodyPr>
          <a:lstStyle/>
          <a:p>
            <a:pPr algn="ctr">
              <a:lnSpc>
                <a:spcPct val="90000"/>
              </a:lnSpc>
              <a:spcBef>
                <a:spcPts val="816"/>
              </a:spcBef>
            </a:pPr>
            <a:endParaRPr lang="en-US" sz="2720" dirty="0">
              <a:solidFill>
                <a:srgbClr val="FFFFFF"/>
              </a:solidFill>
            </a:endParaRPr>
          </a:p>
        </p:txBody>
      </p:sp>
      <p:sp>
        <p:nvSpPr>
          <p:cNvPr id="29" name="TextBox 28"/>
          <p:cNvSpPr txBox="1"/>
          <p:nvPr/>
        </p:nvSpPr>
        <p:spPr>
          <a:xfrm>
            <a:off x="6541196" y="2710101"/>
            <a:ext cx="891197" cy="612160"/>
          </a:xfrm>
          <a:prstGeom prst="rect">
            <a:avLst/>
          </a:prstGeom>
          <a:noFill/>
        </p:spPr>
        <p:txBody>
          <a:bodyPr wrap="none" lIns="186495" tIns="149196" rIns="186495" bIns="149196" rtlCol="0">
            <a:spAutoFit/>
          </a:bodyPr>
          <a:lstStyle/>
          <a:p>
            <a:pPr>
              <a:lnSpc>
                <a:spcPct val="90000"/>
              </a:lnSpc>
              <a:spcAft>
                <a:spcPts val="612"/>
              </a:spcAft>
            </a:pPr>
            <a:r>
              <a:rPr lang="en-US" sz="1122" dirty="0" smtClean="0">
                <a:solidFill>
                  <a:srgbClr val="FFFFFF"/>
                </a:solidFill>
              </a:rPr>
              <a:t>Industry</a:t>
            </a:r>
            <a:br>
              <a:rPr lang="en-US" sz="1122" dirty="0" smtClean="0">
                <a:solidFill>
                  <a:srgbClr val="FFFFFF"/>
                </a:solidFill>
              </a:rPr>
            </a:br>
            <a:r>
              <a:rPr lang="en-US" sz="1122" dirty="0" smtClean="0">
                <a:solidFill>
                  <a:srgbClr val="FFFFFF"/>
                </a:solidFill>
              </a:rPr>
              <a:t>Device</a:t>
            </a:r>
            <a:endParaRPr lang="en-US" sz="1122" dirty="0">
              <a:solidFill>
                <a:srgbClr val="FFFFFF"/>
              </a:solidFill>
            </a:endParaRPr>
          </a:p>
        </p:txBody>
      </p:sp>
      <p:sp>
        <p:nvSpPr>
          <p:cNvPr id="30" name="TextBox 29"/>
          <p:cNvSpPr txBox="1"/>
          <p:nvPr/>
        </p:nvSpPr>
        <p:spPr>
          <a:xfrm>
            <a:off x="6575660" y="3910165"/>
            <a:ext cx="822267" cy="612160"/>
          </a:xfrm>
          <a:prstGeom prst="rect">
            <a:avLst/>
          </a:prstGeom>
          <a:noFill/>
        </p:spPr>
        <p:txBody>
          <a:bodyPr wrap="none" lIns="186495" tIns="149196" rIns="186495" bIns="149196" rtlCol="0">
            <a:spAutoFit/>
          </a:bodyPr>
          <a:lstStyle/>
          <a:p>
            <a:pPr>
              <a:lnSpc>
                <a:spcPct val="90000"/>
              </a:lnSpc>
              <a:spcAft>
                <a:spcPts val="612"/>
              </a:spcAft>
            </a:pPr>
            <a:r>
              <a:rPr lang="en-US" sz="1122" dirty="0" smtClean="0">
                <a:solidFill>
                  <a:srgbClr val="FFFFFF"/>
                </a:solidFill>
              </a:rPr>
              <a:t>Mobile</a:t>
            </a:r>
            <a:br>
              <a:rPr lang="en-US" sz="1122" dirty="0" smtClean="0">
                <a:solidFill>
                  <a:srgbClr val="FFFFFF"/>
                </a:solidFill>
              </a:rPr>
            </a:br>
            <a:r>
              <a:rPr lang="en-US" sz="1122" dirty="0" smtClean="0">
                <a:solidFill>
                  <a:srgbClr val="FFFFFF"/>
                </a:solidFill>
              </a:rPr>
              <a:t>Device</a:t>
            </a:r>
            <a:endParaRPr lang="en-US" sz="1122" dirty="0">
              <a:solidFill>
                <a:srgbClr val="FFFFFF"/>
              </a:solidFill>
            </a:endParaRPr>
          </a:p>
        </p:txBody>
      </p:sp>
      <p:sp>
        <p:nvSpPr>
          <p:cNvPr id="32" name="TextBox 31"/>
          <p:cNvSpPr txBox="1"/>
          <p:nvPr/>
        </p:nvSpPr>
        <p:spPr>
          <a:xfrm>
            <a:off x="6587681" y="5206265"/>
            <a:ext cx="798223" cy="612160"/>
          </a:xfrm>
          <a:prstGeom prst="rect">
            <a:avLst/>
          </a:prstGeom>
          <a:noFill/>
        </p:spPr>
        <p:txBody>
          <a:bodyPr wrap="none" lIns="186495" tIns="149196" rIns="186495" bIns="149196" rtlCol="0">
            <a:spAutoFit/>
          </a:bodyPr>
          <a:lstStyle/>
          <a:p>
            <a:pPr>
              <a:lnSpc>
                <a:spcPct val="90000"/>
              </a:lnSpc>
              <a:spcAft>
                <a:spcPts val="612"/>
              </a:spcAft>
            </a:pPr>
            <a:r>
              <a:rPr lang="en-US" sz="1122" dirty="0" smtClean="0">
                <a:solidFill>
                  <a:srgbClr val="FFFFFF"/>
                </a:solidFill>
              </a:rPr>
              <a:t>Small</a:t>
            </a:r>
            <a:br>
              <a:rPr lang="en-US" sz="1122" dirty="0" smtClean="0">
                <a:solidFill>
                  <a:srgbClr val="FFFFFF"/>
                </a:solidFill>
              </a:rPr>
            </a:br>
            <a:r>
              <a:rPr lang="en-US" sz="1122" dirty="0" smtClean="0">
                <a:solidFill>
                  <a:srgbClr val="FFFFFF"/>
                </a:solidFill>
              </a:rPr>
              <a:t>Device</a:t>
            </a:r>
            <a:endParaRPr lang="en-US" sz="1122" dirty="0">
              <a:solidFill>
                <a:srgbClr val="FFFFFF"/>
              </a:solidFill>
            </a:endParaRPr>
          </a:p>
        </p:txBody>
      </p:sp>
      <p:pic>
        <p:nvPicPr>
          <p:cNvPr id="34" name="Picture 1"/>
          <p:cNvPicPr>
            <a:picLocks noChangeAspect="1"/>
          </p:cNvPicPr>
          <p:nvPr/>
        </p:nvPicPr>
        <p:blipFill rotWithShape="1">
          <a:blip r:embed="rId3"/>
          <a:srcRect l="254"/>
          <a:stretch/>
        </p:blipFill>
        <p:spPr>
          <a:xfrm>
            <a:off x="748508" y="3416013"/>
            <a:ext cx="1622750" cy="1188387"/>
          </a:xfrm>
          <a:prstGeom prst="rect">
            <a:avLst/>
          </a:prstGeom>
        </p:spPr>
      </p:pic>
      <p:pic>
        <p:nvPicPr>
          <p:cNvPr id="39" name="Picture 1"/>
          <p:cNvPicPr>
            <a:picLocks noChangeAspect="1"/>
          </p:cNvPicPr>
          <p:nvPr/>
        </p:nvPicPr>
        <p:blipFill rotWithShape="1">
          <a:blip r:embed="rId3"/>
          <a:srcRect l="254"/>
          <a:stretch/>
        </p:blipFill>
        <p:spPr>
          <a:xfrm>
            <a:off x="3192541" y="1961875"/>
            <a:ext cx="6049666" cy="4430346"/>
          </a:xfrm>
          <a:prstGeom prst="rect">
            <a:avLst/>
          </a:prstGeom>
        </p:spPr>
      </p:pic>
      <p:pic>
        <p:nvPicPr>
          <p:cNvPr id="37" name="Picture 5"/>
          <p:cNvPicPr>
            <a:picLocks noChangeAspect="1"/>
          </p:cNvPicPr>
          <p:nvPr/>
        </p:nvPicPr>
        <p:blipFill>
          <a:blip r:embed="rId4"/>
          <a:stretch>
            <a:fillRect/>
          </a:stretch>
        </p:blipFill>
        <p:spPr>
          <a:xfrm>
            <a:off x="3410210" y="2143397"/>
            <a:ext cx="6008427" cy="4401865"/>
          </a:xfrm>
          <a:prstGeom prst="rect">
            <a:avLst/>
          </a:prstGeom>
        </p:spPr>
      </p:pic>
    </p:spTree>
    <p:extLst>
      <p:ext uri="{BB962C8B-B14F-4D97-AF65-F5344CB8AC3E}">
        <p14:creationId xmlns:p14="http://schemas.microsoft.com/office/powerpoint/2010/main" val="3510427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31733E-6 8.76078E-7 L 0.37452 0.00908 " pathEditMode="relative" rAng="0" ptsTypes="AA">
                                      <p:cBhvr>
                                        <p:cTn id="6" dur="2000" fill="hold"/>
                                        <p:tgtEl>
                                          <p:spTgt spid="34"/>
                                        </p:tgtEl>
                                        <p:attrNameLst>
                                          <p:attrName>ppt_x</p:attrName>
                                          <p:attrName>ppt_y</p:attrName>
                                        </p:attrNameLst>
                                      </p:cBhvr>
                                      <p:rCtr x="18726" y="454"/>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p:cTn id="10" dur="500" fill="hold"/>
                                        <p:tgtEl>
                                          <p:spTgt spid="39"/>
                                        </p:tgtEl>
                                        <p:attrNameLst>
                                          <p:attrName>ppt_w</p:attrName>
                                        </p:attrNameLst>
                                      </p:cBhvr>
                                      <p:tavLst>
                                        <p:tav tm="0">
                                          <p:val>
                                            <p:fltVal val="0"/>
                                          </p:val>
                                        </p:tav>
                                        <p:tav tm="100000">
                                          <p:val>
                                            <p:strVal val="#ppt_w"/>
                                          </p:val>
                                        </p:tav>
                                      </p:tavLst>
                                    </p:anim>
                                    <p:anim calcmode="lin" valueType="num">
                                      <p:cBhvr>
                                        <p:cTn id="11" dur="500" fill="hold"/>
                                        <p:tgtEl>
                                          <p:spTgt spid="39"/>
                                        </p:tgtEl>
                                        <p:attrNameLst>
                                          <p:attrName>ppt_h</p:attrName>
                                        </p:attrNameLst>
                                      </p:cBhvr>
                                      <p:tavLst>
                                        <p:tav tm="0">
                                          <p:val>
                                            <p:fltVal val="0"/>
                                          </p:val>
                                        </p:tav>
                                        <p:tav tm="100000">
                                          <p:val>
                                            <p:strVal val="#ppt_h"/>
                                          </p:val>
                                        </p:tav>
                                      </p:tavLst>
                                    </p:anim>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3730252"/>
          </a:xfrm>
        </p:spPr>
        <p:txBody>
          <a:bodyPr/>
          <a:lstStyle/>
          <a:p>
            <a:r>
              <a:rPr lang="en-US" sz="3600" dirty="0" smtClean="0"/>
              <a:t>Get your application working on UWP</a:t>
            </a:r>
          </a:p>
          <a:p>
            <a:r>
              <a:rPr lang="en-US" sz="3600" dirty="0" smtClean="0"/>
              <a:t>Try your UWP app on “Athens” on Raspberry Pi 2</a:t>
            </a:r>
          </a:p>
          <a:p>
            <a:r>
              <a:rPr lang="en-US" sz="3600" dirty="0" smtClean="0"/>
              <a:t>Join us on </a:t>
            </a:r>
            <a:r>
              <a:rPr lang="en-US" sz="3600" dirty="0" smtClean="0">
                <a:hlinkClick r:id="rId2"/>
              </a:rPr>
              <a:t>www.WindowsOnDevices.com</a:t>
            </a:r>
            <a:r>
              <a:rPr lang="en-US" sz="3600" dirty="0" smtClean="0"/>
              <a:t> for more info</a:t>
            </a:r>
          </a:p>
          <a:p>
            <a:endParaRPr lang="en-US" sz="3600" dirty="0" smtClean="0"/>
          </a:p>
          <a:p>
            <a:endParaRPr lang="en-US" sz="3600" dirty="0"/>
          </a:p>
          <a:p>
            <a:endParaRPr lang="en-US" sz="3600" dirty="0"/>
          </a:p>
        </p:txBody>
      </p:sp>
      <p:sp>
        <p:nvSpPr>
          <p:cNvPr id="2" name="Title 1"/>
          <p:cNvSpPr>
            <a:spLocks noGrp="1"/>
          </p:cNvSpPr>
          <p:nvPr>
            <p:ph type="title"/>
          </p:nvPr>
        </p:nvSpPr>
        <p:spPr/>
        <p:txBody>
          <a:bodyPr/>
          <a:lstStyle/>
          <a:p>
            <a:r>
              <a:rPr lang="en-US" dirty="0" smtClean="0"/>
              <a:t>Call to Action</a:t>
            </a:r>
            <a:endParaRPr lang="en-US" dirty="0"/>
          </a:p>
        </p:txBody>
      </p:sp>
    </p:spTree>
    <p:extLst>
      <p:ext uri="{BB962C8B-B14F-4D97-AF65-F5344CB8AC3E}">
        <p14:creationId xmlns:p14="http://schemas.microsoft.com/office/powerpoint/2010/main" val="16144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3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62049" y="539987"/>
            <a:ext cx="3539656" cy="687123"/>
          </a:xfrm>
          <a:prstGeom prst="rect">
            <a:avLst/>
          </a:prstGeom>
          <a:noFill/>
        </p:spPr>
        <p:txBody>
          <a:bodyPr wrap="none" lIns="139891" tIns="111912" rIns="139891" bIns="111912" rtlCol="0">
            <a:spAutoFit/>
          </a:bodyPr>
          <a:lstStyle/>
          <a:p>
            <a:pPr algn="ctr">
              <a:lnSpc>
                <a:spcPct val="90000"/>
              </a:lnSpc>
              <a:spcBef>
                <a:spcPts val="612"/>
              </a:spcBef>
            </a:pPr>
            <a:r>
              <a:rPr lang="en-US" sz="3264" dirty="0">
                <a:solidFill>
                  <a:srgbClr val="00188F"/>
                </a:solidFill>
                <a:latin typeface="Segoe UI Light" panose="020B0502040204020203" pitchFamily="34" charset="0"/>
                <a:ea typeface="Segoe UI" pitchFamily="34" charset="0"/>
                <a:cs typeface="Segoe UI Light" panose="020B0502040204020203" pitchFamily="34" charset="0"/>
              </a:rPr>
              <a:t>One App Platform</a:t>
            </a:r>
          </a:p>
        </p:txBody>
      </p:sp>
      <p:sp>
        <p:nvSpPr>
          <p:cNvPr id="66" name="Back"/>
          <p:cNvSpPr/>
          <p:nvPr/>
        </p:nvSpPr>
        <p:spPr>
          <a:xfrm>
            <a:off x="562929" y="2897854"/>
            <a:ext cx="10937634" cy="1410149"/>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a:lnSpc>
                <a:spcPct val="90000"/>
              </a:lnSpc>
              <a:spcBef>
                <a:spcPts val="816"/>
              </a:spcBef>
            </a:pPr>
            <a:endParaRPr lang="en-US" sz="2720" dirty="0" err="1">
              <a:solidFill>
                <a:prstClr val="white"/>
              </a:solidFill>
            </a:endParaRPr>
          </a:p>
        </p:txBody>
      </p:sp>
      <p:sp>
        <p:nvSpPr>
          <p:cNvPr id="67" name="Base"/>
          <p:cNvSpPr/>
          <p:nvPr/>
        </p:nvSpPr>
        <p:spPr bwMode="auto">
          <a:xfrm>
            <a:off x="562824" y="1772127"/>
            <a:ext cx="10933558" cy="2307905"/>
          </a:xfrm>
          <a:prstGeom prst="ellipse">
            <a:avLst/>
          </a:prstGeom>
          <a:solidFill>
            <a:srgbClr val="0073D2"/>
          </a:solidFill>
          <a:ln>
            <a:solidFill>
              <a:srgbClr val="0073D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0" rIns="248694"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endParaRPr lang="en-US" sz="2720" dirty="0">
              <a:gradFill>
                <a:gsLst>
                  <a:gs pos="0">
                    <a:srgbClr val="FFFFFF"/>
                  </a:gs>
                  <a:gs pos="100000">
                    <a:srgbClr val="FFFFFF"/>
                  </a:gs>
                </a:gsLst>
                <a:lin ang="5400000" scaled="0"/>
              </a:gradFill>
              <a:ea typeface="Segoe UI" pitchFamily="34" charset="0"/>
              <a:cs typeface="Segoe UI" pitchFamily="34" charset="0"/>
            </a:endParaRPr>
          </a:p>
        </p:txBody>
      </p:sp>
      <p:sp>
        <p:nvSpPr>
          <p:cNvPr id="69" name="Windows Universal Platform"/>
          <p:cNvSpPr/>
          <p:nvPr/>
        </p:nvSpPr>
        <p:spPr bwMode="auto">
          <a:xfrm>
            <a:off x="562930" y="1772127"/>
            <a:ext cx="10933558" cy="2307905"/>
          </a:xfrm>
          <a:prstGeom prst="ellipse">
            <a:avLst/>
          </a:prstGeom>
          <a:solidFill>
            <a:srgbClr val="0078D7"/>
          </a:solidFill>
          <a:ln>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0" rIns="248694" bIns="124347"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r>
              <a:rPr lang="en-US" sz="3264"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rPr>
              <a:t>Multiple device families</a:t>
            </a:r>
          </a:p>
        </p:txBody>
      </p:sp>
      <p:grpSp>
        <p:nvGrpSpPr>
          <p:cNvPr id="70" name="Store"/>
          <p:cNvGrpSpPr/>
          <p:nvPr/>
        </p:nvGrpSpPr>
        <p:grpSpPr>
          <a:xfrm>
            <a:off x="7185218" y="4227888"/>
            <a:ext cx="2290259" cy="992917"/>
            <a:chOff x="7574900" y="3506973"/>
            <a:chExt cx="1688884" cy="804165"/>
          </a:xfrm>
        </p:grpSpPr>
        <p:sp>
          <p:nvSpPr>
            <p:cNvPr id="71" name="TextBox 70"/>
            <p:cNvSpPr txBox="1"/>
            <p:nvPr/>
          </p:nvSpPr>
          <p:spPr>
            <a:xfrm>
              <a:off x="7853238" y="3506973"/>
              <a:ext cx="1410546" cy="804165"/>
            </a:xfrm>
            <a:prstGeom prst="rect">
              <a:avLst/>
            </a:prstGeom>
            <a:noFill/>
          </p:spPr>
          <p:txBody>
            <a:bodyPr wrap="square" lIns="186521" tIns="149217" rIns="186521" bIns="149217" rtlCol="0">
              <a:spAutoFit/>
            </a:bodyPr>
            <a:lstStyle/>
            <a:p>
              <a:pPr>
                <a:lnSpc>
                  <a:spcPct val="90000"/>
                </a:lnSpc>
                <a:spcBef>
                  <a:spcPts val="816"/>
                </a:spcBef>
              </a:pPr>
              <a:r>
                <a:rPr lang="en-US" sz="1632" dirty="0">
                  <a:solidFill>
                    <a:srgbClr val="0078D7">
                      <a:lumMod val="20000"/>
                      <a:lumOff val="80000"/>
                    </a:srgbClr>
                  </a:solidFill>
                </a:rPr>
                <a:t>Common</a:t>
              </a:r>
              <a:br>
                <a:rPr lang="en-US" sz="1632" dirty="0">
                  <a:solidFill>
                    <a:srgbClr val="0078D7">
                      <a:lumMod val="20000"/>
                      <a:lumOff val="80000"/>
                    </a:srgbClr>
                  </a:solidFill>
                </a:rPr>
              </a:br>
              <a:r>
                <a:rPr lang="en-US" sz="1632" dirty="0">
                  <a:solidFill>
                    <a:srgbClr val="0078D7">
                      <a:lumMod val="20000"/>
                      <a:lumOff val="80000"/>
                    </a:srgbClr>
                  </a:solidFill>
                </a:rPr>
                <a:t>store </a:t>
              </a:r>
              <a:br>
                <a:rPr lang="en-US" sz="1632" dirty="0">
                  <a:solidFill>
                    <a:srgbClr val="0078D7">
                      <a:lumMod val="20000"/>
                      <a:lumOff val="80000"/>
                    </a:srgbClr>
                  </a:solidFill>
                </a:rPr>
              </a:br>
              <a:r>
                <a:rPr lang="en-US" sz="1632" dirty="0">
                  <a:solidFill>
                    <a:srgbClr val="0078D7">
                      <a:lumMod val="20000"/>
                      <a:lumOff val="80000"/>
                    </a:srgbClr>
                  </a:solidFill>
                </a:rPr>
                <a:t>and </a:t>
              </a:r>
              <a:r>
                <a:rPr lang="en-US" sz="1632" dirty="0" err="1">
                  <a:solidFill>
                    <a:srgbClr val="0078D7">
                      <a:lumMod val="20000"/>
                      <a:lumOff val="80000"/>
                    </a:srgbClr>
                  </a:solidFill>
                </a:rPr>
                <a:t>dev</a:t>
              </a:r>
              <a:r>
                <a:rPr lang="en-US" sz="1632" dirty="0">
                  <a:solidFill>
                    <a:srgbClr val="0078D7">
                      <a:lumMod val="20000"/>
                      <a:lumOff val="80000"/>
                    </a:srgbClr>
                  </a:solidFill>
                </a:rPr>
                <a:t> center</a:t>
              </a:r>
            </a:p>
          </p:txBody>
        </p:sp>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4900" y="3586074"/>
              <a:ext cx="398014" cy="398014"/>
            </a:xfrm>
            <a:prstGeom prst="rect">
              <a:avLst/>
            </a:prstGeom>
          </p:spPr>
        </p:pic>
      </p:grpSp>
      <p:grpSp>
        <p:nvGrpSpPr>
          <p:cNvPr id="73" name="Legacy"/>
          <p:cNvGrpSpPr/>
          <p:nvPr/>
        </p:nvGrpSpPr>
        <p:grpSpPr>
          <a:xfrm>
            <a:off x="9422334" y="3798871"/>
            <a:ext cx="2058358" cy="762393"/>
            <a:chOff x="5616311" y="3984572"/>
            <a:chExt cx="1667067" cy="617463"/>
          </a:xfrm>
        </p:grpSpPr>
        <p:pic>
          <p:nvPicPr>
            <p:cNvPr id="74" name="Picture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6311" y="4141357"/>
              <a:ext cx="310772" cy="310772"/>
            </a:xfrm>
            <a:prstGeom prst="rect">
              <a:avLst/>
            </a:prstGeom>
          </p:spPr>
        </p:pic>
        <p:sp>
          <p:nvSpPr>
            <p:cNvPr id="75" name="TextBox 74"/>
            <p:cNvSpPr txBox="1"/>
            <p:nvPr/>
          </p:nvSpPr>
          <p:spPr>
            <a:xfrm>
              <a:off x="5849850" y="3984572"/>
              <a:ext cx="1433528" cy="617463"/>
            </a:xfrm>
            <a:prstGeom prst="rect">
              <a:avLst/>
            </a:prstGeom>
            <a:noFill/>
          </p:spPr>
          <p:txBody>
            <a:bodyPr wrap="square" lIns="124347" tIns="149217" rIns="0" bIns="149217" rtlCol="0">
              <a:spAutoFit/>
            </a:bodyPr>
            <a:lstStyle/>
            <a:p>
              <a:pPr>
                <a:lnSpc>
                  <a:spcPct val="90000"/>
                </a:lnSpc>
                <a:spcBef>
                  <a:spcPts val="816"/>
                </a:spcBef>
              </a:pPr>
              <a:r>
                <a:rPr lang="en-US" sz="1632" dirty="0">
                  <a:solidFill>
                    <a:srgbClr val="0078D7">
                      <a:lumMod val="20000"/>
                      <a:lumOff val="80000"/>
                    </a:srgbClr>
                  </a:solidFill>
                </a:rPr>
                <a:t>Common APIs</a:t>
              </a:r>
              <a:br>
                <a:rPr lang="en-US" sz="1632" dirty="0">
                  <a:solidFill>
                    <a:srgbClr val="0078D7">
                      <a:lumMod val="20000"/>
                      <a:lumOff val="80000"/>
                    </a:srgbClr>
                  </a:solidFill>
                </a:rPr>
              </a:br>
              <a:r>
                <a:rPr lang="en-US" sz="1632" dirty="0">
                  <a:solidFill>
                    <a:srgbClr val="0078D7">
                      <a:lumMod val="20000"/>
                      <a:lumOff val="80000"/>
                    </a:srgbClr>
                  </a:solidFill>
                </a:rPr>
                <a:t>and SDK</a:t>
              </a:r>
            </a:p>
          </p:txBody>
        </p:sp>
      </p:grpSp>
      <p:grpSp>
        <p:nvGrpSpPr>
          <p:cNvPr id="76" name="One SDK"/>
          <p:cNvGrpSpPr/>
          <p:nvPr/>
        </p:nvGrpSpPr>
        <p:grpSpPr>
          <a:xfrm>
            <a:off x="5088508" y="4552044"/>
            <a:ext cx="1845478" cy="762393"/>
            <a:chOff x="4428826" y="3733778"/>
            <a:chExt cx="1357092" cy="560634"/>
          </a:xfrm>
        </p:grpSpPr>
        <p:sp>
          <p:nvSpPr>
            <p:cNvPr id="77" name="TextBox 76"/>
            <p:cNvSpPr txBox="1"/>
            <p:nvPr/>
          </p:nvSpPr>
          <p:spPr>
            <a:xfrm>
              <a:off x="4608153" y="3733778"/>
              <a:ext cx="1177765" cy="560634"/>
            </a:xfrm>
            <a:prstGeom prst="rect">
              <a:avLst/>
            </a:prstGeom>
            <a:noFill/>
          </p:spPr>
          <p:txBody>
            <a:bodyPr wrap="square" lIns="186521" tIns="149217" rIns="186521" bIns="149217" rtlCol="0">
              <a:spAutoFit/>
            </a:bodyPr>
            <a:lstStyle/>
            <a:p>
              <a:pPr>
                <a:lnSpc>
                  <a:spcPct val="90000"/>
                </a:lnSpc>
                <a:spcBef>
                  <a:spcPts val="816"/>
                </a:spcBef>
              </a:pPr>
              <a:r>
                <a:rPr lang="en-US" sz="1632" dirty="0">
                  <a:solidFill>
                    <a:srgbClr val="0078D7">
                      <a:lumMod val="20000"/>
                      <a:lumOff val="80000"/>
                    </a:srgbClr>
                  </a:solidFill>
                </a:rPr>
                <a:t>Common</a:t>
              </a:r>
              <a:br>
                <a:rPr lang="en-US" sz="1632" dirty="0">
                  <a:solidFill>
                    <a:srgbClr val="0078D7">
                      <a:lumMod val="20000"/>
                      <a:lumOff val="80000"/>
                    </a:srgbClr>
                  </a:solidFill>
                </a:rPr>
              </a:br>
              <a:r>
                <a:rPr lang="en-US" sz="1632" dirty="0">
                  <a:solidFill>
                    <a:srgbClr val="0078D7">
                      <a:lumMod val="20000"/>
                      <a:lumOff val="80000"/>
                    </a:srgbClr>
                  </a:solidFill>
                </a:rPr>
                <a:t>toolset</a:t>
              </a:r>
            </a:p>
          </p:txBody>
        </p:sp>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8826" y="3870990"/>
              <a:ext cx="283272" cy="283272"/>
            </a:xfrm>
            <a:prstGeom prst="rect">
              <a:avLst/>
            </a:prstGeom>
          </p:spPr>
        </p:pic>
      </p:grpSp>
      <p:grpSp>
        <p:nvGrpSpPr>
          <p:cNvPr id="79" name="Adaptive UI"/>
          <p:cNvGrpSpPr/>
          <p:nvPr/>
        </p:nvGrpSpPr>
        <p:grpSpPr>
          <a:xfrm>
            <a:off x="799375" y="3765415"/>
            <a:ext cx="2118787" cy="762393"/>
            <a:chOff x="1274764" y="3263907"/>
            <a:chExt cx="1558073" cy="560634"/>
          </a:xfrm>
        </p:grpSpPr>
        <p:sp>
          <p:nvSpPr>
            <p:cNvPr id="80" name="TextBox 79"/>
            <p:cNvSpPr txBox="1"/>
            <p:nvPr/>
          </p:nvSpPr>
          <p:spPr>
            <a:xfrm>
              <a:off x="1607262" y="3263907"/>
              <a:ext cx="1225575" cy="560634"/>
            </a:xfrm>
            <a:prstGeom prst="rect">
              <a:avLst/>
            </a:prstGeom>
            <a:noFill/>
          </p:spPr>
          <p:txBody>
            <a:bodyPr wrap="square" lIns="186521" tIns="149217" rIns="186521" bIns="149217" rtlCol="0">
              <a:spAutoFit/>
            </a:bodyPr>
            <a:lstStyle/>
            <a:p>
              <a:pPr>
                <a:lnSpc>
                  <a:spcPct val="90000"/>
                </a:lnSpc>
                <a:spcBef>
                  <a:spcPts val="816"/>
                </a:spcBef>
              </a:pPr>
              <a:r>
                <a:rPr lang="en-US" sz="1632" dirty="0">
                  <a:solidFill>
                    <a:srgbClr val="0078D7">
                      <a:lumMod val="20000"/>
                      <a:lumOff val="80000"/>
                    </a:srgbClr>
                  </a:solidFill>
                </a:rPr>
                <a:t>Adaptive </a:t>
              </a:r>
              <a:br>
                <a:rPr lang="en-US" sz="1632" dirty="0">
                  <a:solidFill>
                    <a:srgbClr val="0078D7">
                      <a:lumMod val="20000"/>
                      <a:lumOff val="80000"/>
                    </a:srgbClr>
                  </a:solidFill>
                </a:rPr>
              </a:br>
              <a:r>
                <a:rPr lang="en-US" sz="1632" dirty="0">
                  <a:solidFill>
                    <a:srgbClr val="0078D7">
                      <a:lumMod val="20000"/>
                      <a:lumOff val="80000"/>
                    </a:srgbClr>
                  </a:solidFill>
                </a:rPr>
                <a:t>user interface</a:t>
              </a:r>
            </a:p>
          </p:txBody>
        </p:sp>
        <p:grpSp>
          <p:nvGrpSpPr>
            <p:cNvPr id="81" name="Group 80"/>
            <p:cNvGrpSpPr/>
            <p:nvPr/>
          </p:nvGrpSpPr>
          <p:grpSpPr>
            <a:xfrm>
              <a:off x="1274764" y="3378776"/>
              <a:ext cx="394464" cy="314583"/>
              <a:chOff x="1274764" y="3378776"/>
              <a:chExt cx="394464" cy="314583"/>
            </a:xfrm>
          </p:grpSpPr>
          <p:pic>
            <p:nvPicPr>
              <p:cNvPr id="82" name="Picture 81"/>
              <p:cNvPicPr>
                <a:picLocks noChangeAspect="1"/>
              </p:cNvPicPr>
              <p:nvPr/>
            </p:nvPicPr>
            <p:blipFill>
              <a:blip r:embed="rId6"/>
              <a:stretch>
                <a:fillRect/>
              </a:stretch>
            </p:blipFill>
            <p:spPr>
              <a:xfrm>
                <a:off x="1274764" y="3467787"/>
                <a:ext cx="201185" cy="225572"/>
              </a:xfrm>
              <a:prstGeom prst="rect">
                <a:avLst/>
              </a:prstGeom>
            </p:spPr>
          </p:pic>
          <p:grpSp>
            <p:nvGrpSpPr>
              <p:cNvPr id="83" name="Group 82"/>
              <p:cNvGrpSpPr/>
              <p:nvPr/>
            </p:nvGrpSpPr>
            <p:grpSpPr>
              <a:xfrm>
                <a:off x="1382420" y="3378776"/>
                <a:ext cx="254030" cy="217742"/>
                <a:chOff x="1344320" y="3386396"/>
                <a:chExt cx="254030" cy="217742"/>
              </a:xfrm>
            </p:grpSpPr>
            <p:sp>
              <p:nvSpPr>
                <p:cNvPr id="85" name="Freeform 84"/>
                <p:cNvSpPr>
                  <a:spLocks noChangeAspect="1"/>
                </p:cNvSpPr>
                <p:nvPr/>
              </p:nvSpPr>
              <p:spPr bwMode="black">
                <a:xfrm>
                  <a:off x="1440120" y="3451768"/>
                  <a:ext cx="87438" cy="152370"/>
                </a:xfrm>
                <a:custGeom>
                  <a:avLst/>
                  <a:gdLst>
                    <a:gd name="connsiteX0" fmla="*/ 1002412 w 3075598"/>
                    <a:gd name="connsiteY0" fmla="*/ 484878 h 5359527"/>
                    <a:gd name="connsiteX1" fmla="*/ 508128 w 3075598"/>
                    <a:gd name="connsiteY1" fmla="*/ 979160 h 5359527"/>
                    <a:gd name="connsiteX2" fmla="*/ 652901 w 3075598"/>
                    <a:gd name="connsiteY2" fmla="*/ 1328670 h 5359527"/>
                    <a:gd name="connsiteX3" fmla="*/ 714869 w 3075598"/>
                    <a:gd name="connsiteY3" fmla="*/ 1379799 h 5359527"/>
                    <a:gd name="connsiteX4" fmla="*/ 714869 w 3075598"/>
                    <a:gd name="connsiteY4" fmla="*/ 1276891 h 5359527"/>
                    <a:gd name="connsiteX5" fmla="*/ 714869 w 3075598"/>
                    <a:gd name="connsiteY5" fmla="*/ 972694 h 5359527"/>
                    <a:gd name="connsiteX6" fmla="*/ 1014116 w 3075598"/>
                    <a:gd name="connsiteY6" fmla="*/ 690208 h 5359527"/>
                    <a:gd name="connsiteX7" fmla="*/ 1296739 w 3075598"/>
                    <a:gd name="connsiteY7" fmla="*/ 972694 h 5359527"/>
                    <a:gd name="connsiteX8" fmla="*/ 1296739 w 3075598"/>
                    <a:gd name="connsiteY8" fmla="*/ 1321582 h 5359527"/>
                    <a:gd name="connsiteX9" fmla="*/ 1296739 w 3075598"/>
                    <a:gd name="connsiteY9" fmla="*/ 1374202 h 5359527"/>
                    <a:gd name="connsiteX10" fmla="*/ 1351924 w 3075598"/>
                    <a:gd name="connsiteY10" fmla="*/ 1328670 h 5359527"/>
                    <a:gd name="connsiteX11" fmla="*/ 1496696 w 3075598"/>
                    <a:gd name="connsiteY11" fmla="*/ 979160 h 5359527"/>
                    <a:gd name="connsiteX12" fmla="*/ 1002412 w 3075598"/>
                    <a:gd name="connsiteY12" fmla="*/ 484878 h 5359527"/>
                    <a:gd name="connsiteX13" fmla="*/ 1002412 w 3075598"/>
                    <a:gd name="connsiteY13" fmla="*/ 134752 h 5359527"/>
                    <a:gd name="connsiteX14" fmla="*/ 158003 w 3075598"/>
                    <a:gd name="connsiteY14" fmla="*/ 979160 h 5359527"/>
                    <a:gd name="connsiteX15" fmla="*/ 673730 w 3075598"/>
                    <a:gd name="connsiteY15" fmla="*/ 1757210 h 5359527"/>
                    <a:gd name="connsiteX16" fmla="*/ 714869 w 3075598"/>
                    <a:gd name="connsiteY16" fmla="*/ 1769981 h 5359527"/>
                    <a:gd name="connsiteX17" fmla="*/ 714869 w 3075598"/>
                    <a:gd name="connsiteY17" fmla="*/ 1543117 h 5359527"/>
                    <a:gd name="connsiteX18" fmla="*/ 714869 w 3075598"/>
                    <a:gd name="connsiteY18" fmla="*/ 1535496 h 5359527"/>
                    <a:gd name="connsiteX19" fmla="*/ 650757 w 3075598"/>
                    <a:gd name="connsiteY19" fmla="*/ 1500698 h 5359527"/>
                    <a:gd name="connsiteX20" fmla="*/ 373457 w 3075598"/>
                    <a:gd name="connsiteY20" fmla="*/ 979160 h 5359527"/>
                    <a:gd name="connsiteX21" fmla="*/ 1002412 w 3075598"/>
                    <a:gd name="connsiteY21" fmla="*/ 350207 h 5359527"/>
                    <a:gd name="connsiteX22" fmla="*/ 1631367 w 3075598"/>
                    <a:gd name="connsiteY22" fmla="*/ 979160 h 5359527"/>
                    <a:gd name="connsiteX23" fmla="*/ 1354067 w 3075598"/>
                    <a:gd name="connsiteY23" fmla="*/ 1500698 h 5359527"/>
                    <a:gd name="connsiteX24" fmla="*/ 1296739 w 3075598"/>
                    <a:gd name="connsiteY24" fmla="*/ 1531815 h 5359527"/>
                    <a:gd name="connsiteX25" fmla="*/ 1296739 w 3075598"/>
                    <a:gd name="connsiteY25" fmla="*/ 1575572 h 5359527"/>
                    <a:gd name="connsiteX26" fmla="*/ 1296739 w 3075598"/>
                    <a:gd name="connsiteY26" fmla="*/ 1739200 h 5359527"/>
                    <a:gd name="connsiteX27" fmla="*/ 1296739 w 3075598"/>
                    <a:gd name="connsiteY27" fmla="*/ 1767875 h 5359527"/>
                    <a:gd name="connsiteX28" fmla="*/ 1331095 w 3075598"/>
                    <a:gd name="connsiteY28" fmla="*/ 1757210 h 5359527"/>
                    <a:gd name="connsiteX29" fmla="*/ 1846822 w 3075598"/>
                    <a:gd name="connsiteY29" fmla="*/ 979160 h 5359527"/>
                    <a:gd name="connsiteX30" fmla="*/ 1002412 w 3075598"/>
                    <a:gd name="connsiteY30" fmla="*/ 134752 h 5359527"/>
                    <a:gd name="connsiteX31" fmla="*/ 1002412 w 3075598"/>
                    <a:gd name="connsiteY31" fmla="*/ 0 h 5359527"/>
                    <a:gd name="connsiteX32" fmla="*/ 1981574 w 3075598"/>
                    <a:gd name="connsiteY32" fmla="*/ 979160 h 5359527"/>
                    <a:gd name="connsiteX33" fmla="*/ 1383546 w 3075598"/>
                    <a:gd name="connsiteY33" fmla="*/ 1881373 h 5359527"/>
                    <a:gd name="connsiteX34" fmla="*/ 1296739 w 3075598"/>
                    <a:gd name="connsiteY34" fmla="*/ 1908319 h 5359527"/>
                    <a:gd name="connsiteX35" fmla="*/ 1296739 w 3075598"/>
                    <a:gd name="connsiteY35" fmla="*/ 1930042 h 5359527"/>
                    <a:gd name="connsiteX36" fmla="*/ 1296739 w 3075598"/>
                    <a:gd name="connsiteY36" fmla="*/ 2401738 h 5359527"/>
                    <a:gd name="connsiteX37" fmla="*/ 1595986 w 3075598"/>
                    <a:gd name="connsiteY37" fmla="*/ 2102636 h 5359527"/>
                    <a:gd name="connsiteX38" fmla="*/ 1895234 w 3075598"/>
                    <a:gd name="connsiteY38" fmla="*/ 2401738 h 5359527"/>
                    <a:gd name="connsiteX39" fmla="*/ 1895234 w 3075598"/>
                    <a:gd name="connsiteY39" fmla="*/ 2551289 h 5359527"/>
                    <a:gd name="connsiteX40" fmla="*/ 2177856 w 3075598"/>
                    <a:gd name="connsiteY40" fmla="*/ 2252187 h 5359527"/>
                    <a:gd name="connsiteX41" fmla="*/ 2477103 w 3075598"/>
                    <a:gd name="connsiteY41" fmla="*/ 2551289 h 5359527"/>
                    <a:gd name="connsiteX42" fmla="*/ 2477103 w 3075598"/>
                    <a:gd name="connsiteY42" fmla="*/ 2700840 h 5359527"/>
                    <a:gd name="connsiteX43" fmla="*/ 2776351 w 3075598"/>
                    <a:gd name="connsiteY43" fmla="*/ 2401738 h 5359527"/>
                    <a:gd name="connsiteX44" fmla="*/ 3058973 w 3075598"/>
                    <a:gd name="connsiteY44" fmla="*/ 2700840 h 5359527"/>
                    <a:gd name="connsiteX45" fmla="*/ 3058973 w 3075598"/>
                    <a:gd name="connsiteY45" fmla="*/ 3332278 h 5359527"/>
                    <a:gd name="connsiteX46" fmla="*/ 3058973 w 3075598"/>
                    <a:gd name="connsiteY46" fmla="*/ 3830782 h 5359527"/>
                    <a:gd name="connsiteX47" fmla="*/ 3075598 w 3075598"/>
                    <a:gd name="connsiteY47" fmla="*/ 3830782 h 5359527"/>
                    <a:gd name="connsiteX48" fmla="*/ 3058973 w 3075598"/>
                    <a:gd name="connsiteY48" fmla="*/ 3947100 h 5359527"/>
                    <a:gd name="connsiteX49" fmla="*/ 3058973 w 3075598"/>
                    <a:gd name="connsiteY49" fmla="*/ 3996950 h 5359527"/>
                    <a:gd name="connsiteX50" fmla="*/ 1529487 w 3075598"/>
                    <a:gd name="connsiteY50" fmla="*/ 5359527 h 5359527"/>
                    <a:gd name="connsiteX51" fmla="*/ 0 w 3075598"/>
                    <a:gd name="connsiteY51" fmla="*/ 3830782 h 5359527"/>
                    <a:gd name="connsiteX52" fmla="*/ 0 w 3075598"/>
                    <a:gd name="connsiteY52" fmla="*/ 2966709 h 5359527"/>
                    <a:gd name="connsiteX53" fmla="*/ 0 w 3075598"/>
                    <a:gd name="connsiteY53" fmla="*/ 2667607 h 5359527"/>
                    <a:gd name="connsiteX54" fmla="*/ 299248 w 3075598"/>
                    <a:gd name="connsiteY54" fmla="*/ 2667607 h 5359527"/>
                    <a:gd name="connsiteX55" fmla="*/ 581870 w 3075598"/>
                    <a:gd name="connsiteY55" fmla="*/ 2966709 h 5359527"/>
                    <a:gd name="connsiteX56" fmla="*/ 581870 w 3075598"/>
                    <a:gd name="connsiteY56" fmla="*/ 3681231 h 5359527"/>
                    <a:gd name="connsiteX57" fmla="*/ 714869 w 3075598"/>
                    <a:gd name="connsiteY57" fmla="*/ 3531680 h 5359527"/>
                    <a:gd name="connsiteX58" fmla="*/ 714869 w 3075598"/>
                    <a:gd name="connsiteY58" fmla="*/ 2700840 h 5359527"/>
                    <a:gd name="connsiteX59" fmla="*/ 714869 w 3075598"/>
                    <a:gd name="connsiteY59" fmla="*/ 1971778 h 5359527"/>
                    <a:gd name="connsiteX60" fmla="*/ 714869 w 3075598"/>
                    <a:gd name="connsiteY60" fmla="*/ 1910425 h 5359527"/>
                    <a:gd name="connsiteX61" fmla="*/ 621278 w 3075598"/>
                    <a:gd name="connsiteY61" fmla="*/ 1881373 h 5359527"/>
                    <a:gd name="connsiteX62" fmla="*/ 23250 w 3075598"/>
                    <a:gd name="connsiteY62" fmla="*/ 979160 h 5359527"/>
                    <a:gd name="connsiteX63" fmla="*/ 1002412 w 3075598"/>
                    <a:gd name="connsiteY63" fmla="*/ 0 h 53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075598" h="5359527">
                      <a:moveTo>
                        <a:pt x="1002412" y="484878"/>
                      </a:moveTo>
                      <a:cubicBezTo>
                        <a:pt x="729427" y="484878"/>
                        <a:pt x="508128" y="706175"/>
                        <a:pt x="508128" y="979160"/>
                      </a:cubicBezTo>
                      <a:cubicBezTo>
                        <a:pt x="508128" y="1115653"/>
                        <a:pt x="563453" y="1239223"/>
                        <a:pt x="652901" y="1328670"/>
                      </a:cubicBezTo>
                      <a:lnTo>
                        <a:pt x="714869" y="1379799"/>
                      </a:lnTo>
                      <a:lnTo>
                        <a:pt x="714869" y="1276891"/>
                      </a:lnTo>
                      <a:cubicBezTo>
                        <a:pt x="714869" y="1181961"/>
                        <a:pt x="714869" y="1080703"/>
                        <a:pt x="714869" y="972694"/>
                      </a:cubicBezTo>
                      <a:cubicBezTo>
                        <a:pt x="714869" y="823143"/>
                        <a:pt x="847868" y="690208"/>
                        <a:pt x="1014116" y="690208"/>
                      </a:cubicBezTo>
                      <a:cubicBezTo>
                        <a:pt x="1163740" y="690208"/>
                        <a:pt x="1296739" y="823143"/>
                        <a:pt x="1296739" y="972694"/>
                      </a:cubicBezTo>
                      <a:cubicBezTo>
                        <a:pt x="1296739" y="972694"/>
                        <a:pt x="1296739" y="972694"/>
                        <a:pt x="1296739" y="1321582"/>
                      </a:cubicBezTo>
                      <a:lnTo>
                        <a:pt x="1296739" y="1374202"/>
                      </a:lnTo>
                      <a:lnTo>
                        <a:pt x="1351924" y="1328670"/>
                      </a:lnTo>
                      <a:cubicBezTo>
                        <a:pt x="1441372" y="1239223"/>
                        <a:pt x="1496696" y="1115653"/>
                        <a:pt x="1496696" y="979160"/>
                      </a:cubicBezTo>
                      <a:cubicBezTo>
                        <a:pt x="1496696" y="706175"/>
                        <a:pt x="1275397" y="484878"/>
                        <a:pt x="1002412" y="484878"/>
                      </a:cubicBezTo>
                      <a:close/>
                      <a:moveTo>
                        <a:pt x="1002412" y="134752"/>
                      </a:moveTo>
                      <a:cubicBezTo>
                        <a:pt x="536057" y="134752"/>
                        <a:pt x="158003" y="512806"/>
                        <a:pt x="158003" y="979160"/>
                      </a:cubicBezTo>
                      <a:cubicBezTo>
                        <a:pt x="158003" y="1328926"/>
                        <a:pt x="370658" y="1629022"/>
                        <a:pt x="673730" y="1757210"/>
                      </a:cubicBezTo>
                      <a:lnTo>
                        <a:pt x="714869" y="1769981"/>
                      </a:lnTo>
                      <a:lnTo>
                        <a:pt x="714869" y="1543117"/>
                      </a:lnTo>
                      <a:lnTo>
                        <a:pt x="714869" y="1535496"/>
                      </a:lnTo>
                      <a:lnTo>
                        <a:pt x="650757" y="1500698"/>
                      </a:lnTo>
                      <a:cubicBezTo>
                        <a:pt x="483454" y="1387670"/>
                        <a:pt x="373457" y="1196261"/>
                        <a:pt x="373457" y="979160"/>
                      </a:cubicBezTo>
                      <a:cubicBezTo>
                        <a:pt x="373457" y="631799"/>
                        <a:pt x="655050" y="350207"/>
                        <a:pt x="1002412" y="350207"/>
                      </a:cubicBezTo>
                      <a:cubicBezTo>
                        <a:pt x="1349775" y="350207"/>
                        <a:pt x="1631367" y="631799"/>
                        <a:pt x="1631367" y="979160"/>
                      </a:cubicBezTo>
                      <a:cubicBezTo>
                        <a:pt x="1631367" y="1196261"/>
                        <a:pt x="1521370" y="1387670"/>
                        <a:pt x="1354067" y="1500698"/>
                      </a:cubicBezTo>
                      <a:lnTo>
                        <a:pt x="1296739" y="1531815"/>
                      </a:lnTo>
                      <a:lnTo>
                        <a:pt x="1296739" y="1575572"/>
                      </a:lnTo>
                      <a:cubicBezTo>
                        <a:pt x="1296739" y="1625812"/>
                        <a:pt x="1296739" y="1680238"/>
                        <a:pt x="1296739" y="1739200"/>
                      </a:cubicBezTo>
                      <a:lnTo>
                        <a:pt x="1296739" y="1767875"/>
                      </a:lnTo>
                      <a:lnTo>
                        <a:pt x="1331095" y="1757210"/>
                      </a:lnTo>
                      <a:cubicBezTo>
                        <a:pt x="1634166" y="1629022"/>
                        <a:pt x="1846822" y="1328926"/>
                        <a:pt x="1846822" y="979160"/>
                      </a:cubicBezTo>
                      <a:cubicBezTo>
                        <a:pt x="1846822" y="512806"/>
                        <a:pt x="1468767" y="134752"/>
                        <a:pt x="1002412" y="134752"/>
                      </a:cubicBezTo>
                      <a:close/>
                      <a:moveTo>
                        <a:pt x="1002412" y="0"/>
                      </a:moveTo>
                      <a:cubicBezTo>
                        <a:pt x="1543188" y="0"/>
                        <a:pt x="1981574" y="438385"/>
                        <a:pt x="1981574" y="979160"/>
                      </a:cubicBezTo>
                      <a:cubicBezTo>
                        <a:pt x="1981574" y="1384741"/>
                        <a:pt x="1734982" y="1732728"/>
                        <a:pt x="1383546" y="1881373"/>
                      </a:cubicBezTo>
                      <a:lnTo>
                        <a:pt x="1296739" y="1908319"/>
                      </a:lnTo>
                      <a:lnTo>
                        <a:pt x="1296739" y="1930042"/>
                      </a:lnTo>
                      <a:cubicBezTo>
                        <a:pt x="1296739" y="2066806"/>
                        <a:pt x="1296739" y="2223107"/>
                        <a:pt x="1296739" y="2401738"/>
                      </a:cubicBezTo>
                      <a:cubicBezTo>
                        <a:pt x="1296739" y="2235570"/>
                        <a:pt x="1429738" y="2102636"/>
                        <a:pt x="1595986" y="2102636"/>
                      </a:cubicBezTo>
                      <a:cubicBezTo>
                        <a:pt x="1762235" y="2102636"/>
                        <a:pt x="1895234" y="2235570"/>
                        <a:pt x="1895234" y="2401738"/>
                      </a:cubicBezTo>
                      <a:cubicBezTo>
                        <a:pt x="1895234" y="2401738"/>
                        <a:pt x="1895234" y="2401738"/>
                        <a:pt x="1895234" y="2551289"/>
                      </a:cubicBezTo>
                      <a:cubicBezTo>
                        <a:pt x="1895234" y="2385121"/>
                        <a:pt x="2028232" y="2252187"/>
                        <a:pt x="2177856" y="2252187"/>
                      </a:cubicBezTo>
                      <a:cubicBezTo>
                        <a:pt x="2344105" y="2252187"/>
                        <a:pt x="2477103" y="2385121"/>
                        <a:pt x="2477103" y="2551289"/>
                      </a:cubicBezTo>
                      <a:cubicBezTo>
                        <a:pt x="2477103" y="2551289"/>
                        <a:pt x="2477103" y="2551289"/>
                        <a:pt x="2477103" y="2700840"/>
                      </a:cubicBezTo>
                      <a:cubicBezTo>
                        <a:pt x="2477103" y="2534672"/>
                        <a:pt x="2610102" y="2401738"/>
                        <a:pt x="2776351" y="2401738"/>
                      </a:cubicBezTo>
                      <a:cubicBezTo>
                        <a:pt x="2942599" y="2401738"/>
                        <a:pt x="3058973" y="2534672"/>
                        <a:pt x="3058973" y="2700840"/>
                      </a:cubicBezTo>
                      <a:cubicBezTo>
                        <a:pt x="3058973" y="2700840"/>
                        <a:pt x="3058973" y="2700840"/>
                        <a:pt x="3058973" y="3332278"/>
                      </a:cubicBezTo>
                      <a:cubicBezTo>
                        <a:pt x="3058973" y="3332278"/>
                        <a:pt x="3058973" y="3332278"/>
                        <a:pt x="3058973" y="3830782"/>
                      </a:cubicBezTo>
                      <a:cubicBezTo>
                        <a:pt x="3058973" y="3830782"/>
                        <a:pt x="3058973" y="3830782"/>
                        <a:pt x="3075598" y="3830782"/>
                      </a:cubicBezTo>
                      <a:cubicBezTo>
                        <a:pt x="3075598" y="3864016"/>
                        <a:pt x="3075598" y="3913866"/>
                        <a:pt x="3058973" y="3947100"/>
                      </a:cubicBezTo>
                      <a:lnTo>
                        <a:pt x="3058973" y="3996950"/>
                      </a:lnTo>
                      <a:cubicBezTo>
                        <a:pt x="2975849" y="4761323"/>
                        <a:pt x="2327480" y="5359527"/>
                        <a:pt x="1529487" y="5359527"/>
                      </a:cubicBezTo>
                      <a:cubicBezTo>
                        <a:pt x="681619" y="5359527"/>
                        <a:pt x="0" y="4678239"/>
                        <a:pt x="0" y="3830782"/>
                      </a:cubicBezTo>
                      <a:cubicBezTo>
                        <a:pt x="0" y="3830782"/>
                        <a:pt x="0" y="3830782"/>
                        <a:pt x="0" y="2966709"/>
                      </a:cubicBezTo>
                      <a:cubicBezTo>
                        <a:pt x="0" y="2966709"/>
                        <a:pt x="0" y="2966709"/>
                        <a:pt x="0" y="2667607"/>
                      </a:cubicBezTo>
                      <a:cubicBezTo>
                        <a:pt x="0" y="2667607"/>
                        <a:pt x="0" y="2667607"/>
                        <a:pt x="299248" y="2667607"/>
                      </a:cubicBezTo>
                      <a:cubicBezTo>
                        <a:pt x="465496" y="2667607"/>
                        <a:pt x="581870" y="2800541"/>
                        <a:pt x="581870" y="2966709"/>
                      </a:cubicBezTo>
                      <a:cubicBezTo>
                        <a:pt x="581870" y="2966709"/>
                        <a:pt x="581870" y="2966709"/>
                        <a:pt x="581870" y="3681231"/>
                      </a:cubicBezTo>
                      <a:cubicBezTo>
                        <a:pt x="681619" y="3681231"/>
                        <a:pt x="714869" y="3598147"/>
                        <a:pt x="714869" y="3531680"/>
                      </a:cubicBezTo>
                      <a:cubicBezTo>
                        <a:pt x="714869" y="3531680"/>
                        <a:pt x="714869" y="3531680"/>
                        <a:pt x="714869" y="2700840"/>
                      </a:cubicBezTo>
                      <a:cubicBezTo>
                        <a:pt x="714869" y="2700840"/>
                        <a:pt x="714869" y="2700840"/>
                        <a:pt x="714869" y="1971778"/>
                      </a:cubicBezTo>
                      <a:lnTo>
                        <a:pt x="714869" y="1910425"/>
                      </a:lnTo>
                      <a:lnTo>
                        <a:pt x="621278" y="1881373"/>
                      </a:lnTo>
                      <a:cubicBezTo>
                        <a:pt x="269842" y="1732728"/>
                        <a:pt x="23250" y="1384741"/>
                        <a:pt x="23250" y="979160"/>
                      </a:cubicBezTo>
                      <a:cubicBezTo>
                        <a:pt x="23250" y="438385"/>
                        <a:pt x="461636" y="0"/>
                        <a:pt x="1002412" y="0"/>
                      </a:cubicBezTo>
                      <a:close/>
                    </a:path>
                  </a:pathLst>
                </a:custGeom>
                <a:solidFill>
                  <a:schemeClr val="bg1"/>
                </a:solidFill>
                <a:ln>
                  <a:noFill/>
                </a:ln>
              </p:spPr>
              <p:txBody>
                <a:bodyPr vert="horz" wrap="square" lIns="124347" tIns="62174" rIns="124347" bIns="62174" numCol="1" anchor="t" anchorCtr="0" compatLnSpc="1">
                  <a:prstTxWarp prst="textNoShape">
                    <a:avLst/>
                  </a:prstTxWarp>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2448" dirty="0">
                    <a:solidFill>
                      <a:srgbClr val="0078D7">
                        <a:lumMod val="20000"/>
                        <a:lumOff val="80000"/>
                      </a:srgbClr>
                    </a:solidFill>
                  </a:endParaRPr>
                </a:p>
              </p:txBody>
            </p:sp>
            <p:pic>
              <p:nvPicPr>
                <p:cNvPr id="86" name="Picture 8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4320" y="3386396"/>
                  <a:ext cx="254030" cy="151623"/>
                </a:xfrm>
                <a:prstGeom prst="rect">
                  <a:avLst/>
                </a:prstGeom>
              </p:spPr>
            </p:pic>
          </p:grpSp>
          <p:pic>
            <p:nvPicPr>
              <p:cNvPr id="84" name="Picture 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506" y="3565510"/>
                <a:ext cx="117722" cy="117722"/>
              </a:xfrm>
              <a:prstGeom prst="rect">
                <a:avLst/>
              </a:prstGeom>
            </p:spPr>
          </p:pic>
        </p:grpSp>
      </p:grpSp>
      <p:grpSp>
        <p:nvGrpSpPr>
          <p:cNvPr id="87" name="NUI"/>
          <p:cNvGrpSpPr/>
          <p:nvPr/>
        </p:nvGrpSpPr>
        <p:grpSpPr>
          <a:xfrm>
            <a:off x="2887914" y="4271734"/>
            <a:ext cx="1978474" cy="762393"/>
            <a:chOff x="2810595" y="3636234"/>
            <a:chExt cx="1454892" cy="560634"/>
          </a:xfrm>
        </p:grpSpPr>
        <p:sp>
          <p:nvSpPr>
            <p:cNvPr id="88" name="TextBox 87"/>
            <p:cNvSpPr txBox="1"/>
            <p:nvPr/>
          </p:nvSpPr>
          <p:spPr>
            <a:xfrm>
              <a:off x="3003271" y="3636234"/>
              <a:ext cx="1262216" cy="560634"/>
            </a:xfrm>
            <a:prstGeom prst="rect">
              <a:avLst/>
            </a:prstGeom>
            <a:noFill/>
          </p:spPr>
          <p:txBody>
            <a:bodyPr wrap="square" lIns="186521" tIns="149217" rIns="186521" bIns="149217" rtlCol="0">
              <a:spAutoFit/>
            </a:bodyPr>
            <a:lstStyle/>
            <a:p>
              <a:pPr>
                <a:lnSpc>
                  <a:spcPct val="90000"/>
                </a:lnSpc>
                <a:spcBef>
                  <a:spcPts val="816"/>
                </a:spcBef>
              </a:pPr>
              <a:r>
                <a:rPr lang="en-US" sz="1632" dirty="0">
                  <a:solidFill>
                    <a:srgbClr val="0078D7">
                      <a:lumMod val="20000"/>
                      <a:lumOff val="80000"/>
                    </a:srgbClr>
                  </a:solidFill>
                </a:rPr>
                <a:t>Natural</a:t>
              </a:r>
              <a:br>
                <a:rPr lang="en-US" sz="1632" dirty="0">
                  <a:solidFill>
                    <a:srgbClr val="0078D7">
                      <a:lumMod val="20000"/>
                      <a:lumOff val="80000"/>
                    </a:srgbClr>
                  </a:solidFill>
                </a:rPr>
              </a:br>
              <a:r>
                <a:rPr lang="en-US" sz="1632" dirty="0">
                  <a:solidFill>
                    <a:srgbClr val="0078D7">
                      <a:lumMod val="20000"/>
                      <a:lumOff val="80000"/>
                    </a:srgbClr>
                  </a:solidFill>
                </a:rPr>
                <a:t>user inputs</a:t>
              </a:r>
            </a:p>
          </p:txBody>
        </p:sp>
        <p:grpSp>
          <p:nvGrpSpPr>
            <p:cNvPr id="89" name="Group 88"/>
            <p:cNvGrpSpPr/>
            <p:nvPr/>
          </p:nvGrpSpPr>
          <p:grpSpPr>
            <a:xfrm>
              <a:off x="2872036" y="3696660"/>
              <a:ext cx="228182" cy="328156"/>
              <a:chOff x="2027902" y="3831543"/>
              <a:chExt cx="251312" cy="361419"/>
            </a:xfrm>
          </p:grpSpPr>
          <p:sp>
            <p:nvSpPr>
              <p:cNvPr id="93" name="Freeform 92"/>
              <p:cNvSpPr>
                <a:spLocks noChangeAspect="1" noEditPoints="1"/>
              </p:cNvSpPr>
              <p:nvPr/>
            </p:nvSpPr>
            <p:spPr bwMode="black">
              <a:xfrm>
                <a:off x="2123890" y="4036288"/>
                <a:ext cx="155324" cy="156674"/>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chemeClr val="bg1"/>
              </a:solidFill>
              <a:ln>
                <a:noFill/>
              </a:ln>
              <a:extLst/>
            </p:spPr>
            <p:txBody>
              <a:bodyPr vert="horz" wrap="square" lIns="126847" tIns="63423" rIns="126847" bIns="63423"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2448" dirty="0">
                  <a:solidFill>
                    <a:srgbClr val="0078D7">
                      <a:lumMod val="20000"/>
                      <a:lumOff val="80000"/>
                    </a:srgbClr>
                  </a:solidFill>
                </a:endParaRPr>
              </a:p>
            </p:txBody>
          </p:sp>
          <p:pic>
            <p:nvPicPr>
              <p:cNvPr id="94" name="Picture 9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27902" y="3831543"/>
                <a:ext cx="238516" cy="238516"/>
              </a:xfrm>
              <a:prstGeom prst="rect">
                <a:avLst/>
              </a:prstGeom>
            </p:spPr>
          </p:pic>
        </p:grpSp>
        <p:pic>
          <p:nvPicPr>
            <p:cNvPr id="92" name="Picture 91"/>
            <p:cNvPicPr>
              <a:picLocks noChangeAspect="1"/>
            </p:cNvPicPr>
            <p:nvPr/>
          </p:nvPicPr>
          <p:blipFill>
            <a:blip r:embed="rId10"/>
            <a:stretch>
              <a:fillRect/>
            </a:stretch>
          </p:blipFill>
          <p:spPr>
            <a:xfrm>
              <a:off x="2810595" y="3879352"/>
              <a:ext cx="172085" cy="142585"/>
            </a:xfrm>
            <a:prstGeom prst="rect">
              <a:avLst/>
            </a:prstGeom>
          </p:spPr>
        </p:pic>
      </p:grpSp>
      <p:grpSp>
        <p:nvGrpSpPr>
          <p:cNvPr id="95" name="Holographic"/>
          <p:cNvGrpSpPr/>
          <p:nvPr/>
        </p:nvGrpSpPr>
        <p:grpSpPr>
          <a:xfrm>
            <a:off x="6064812" y="1852679"/>
            <a:ext cx="1877535" cy="699292"/>
            <a:chOff x="7601900" y="2393836"/>
            <a:chExt cx="1517269" cy="565110"/>
          </a:xfrm>
        </p:grpSpPr>
        <p:sp>
          <p:nvSpPr>
            <p:cNvPr id="96" name="Oval 95"/>
            <p:cNvSpPr/>
            <p:nvPr/>
          </p:nvSpPr>
          <p:spPr bwMode="auto">
            <a:xfrm>
              <a:off x="7601900" y="2435154"/>
              <a:ext cx="1517269" cy="523792"/>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r>
                <a:rPr lang="en-US" sz="1632"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rPr>
                <a:t>HoloLens</a:t>
              </a:r>
            </a:p>
          </p:txBody>
        </p:sp>
        <p:pic>
          <p:nvPicPr>
            <p:cNvPr id="98" name="Picture 97" descr="141215_B-hero_01.pn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040602" y="2393836"/>
              <a:ext cx="744273" cy="293703"/>
            </a:xfrm>
            <a:prstGeom prst="rect">
              <a:avLst/>
            </a:prstGeom>
            <a:noFill/>
            <a:ln>
              <a:noFill/>
            </a:ln>
          </p:spPr>
        </p:pic>
      </p:grpSp>
      <p:grpSp>
        <p:nvGrpSpPr>
          <p:cNvPr id="101" name="Xbox"/>
          <p:cNvGrpSpPr/>
          <p:nvPr/>
        </p:nvGrpSpPr>
        <p:grpSpPr>
          <a:xfrm>
            <a:off x="7923079" y="1611048"/>
            <a:ext cx="1865203" cy="1155265"/>
            <a:chOff x="6521231" y="1647381"/>
            <a:chExt cx="1507304" cy="933589"/>
          </a:xfrm>
        </p:grpSpPr>
        <p:sp>
          <p:nvSpPr>
            <p:cNvPr id="102" name="Oval 101"/>
            <p:cNvSpPr/>
            <p:nvPr/>
          </p:nvSpPr>
          <p:spPr bwMode="auto">
            <a:xfrm>
              <a:off x="6521231" y="2075961"/>
              <a:ext cx="1507304" cy="505009"/>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r>
                <a:rPr lang="en-US" sz="1632"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rPr>
                <a:t>Xbox</a:t>
              </a:r>
            </a:p>
          </p:txBody>
        </p:sp>
        <p:grpSp>
          <p:nvGrpSpPr>
            <p:cNvPr id="103" name="Group 102"/>
            <p:cNvGrpSpPr/>
            <p:nvPr/>
          </p:nvGrpSpPr>
          <p:grpSpPr>
            <a:xfrm>
              <a:off x="6756767" y="1647381"/>
              <a:ext cx="1235372" cy="764330"/>
              <a:chOff x="7766687" y="2034058"/>
              <a:chExt cx="1235372" cy="764330"/>
            </a:xfrm>
          </p:grpSpPr>
          <p:pic>
            <p:nvPicPr>
              <p:cNvPr id="104" name="Xbox"/>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766687" y="2034058"/>
                <a:ext cx="1235372" cy="661905"/>
              </a:xfrm>
              <a:prstGeom prst="rect">
                <a:avLst/>
              </a:prstGeom>
            </p:spPr>
          </p:pic>
          <p:pic>
            <p:nvPicPr>
              <p:cNvPr id="105" name="Picture 10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ltGray">
              <a:xfrm>
                <a:off x="8434332" y="2634892"/>
                <a:ext cx="351341" cy="91700"/>
              </a:xfrm>
              <a:prstGeom prst="rect">
                <a:avLst/>
              </a:prstGeom>
            </p:spPr>
          </p:pic>
          <p:pic>
            <p:nvPicPr>
              <p:cNvPr id="106" name="Xbox"/>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610002" y="2646993"/>
                <a:ext cx="246987" cy="151395"/>
              </a:xfrm>
              <a:prstGeom prst="rect">
                <a:avLst/>
              </a:prstGeom>
            </p:spPr>
          </p:pic>
        </p:grpSp>
      </p:grpSp>
      <p:grpSp>
        <p:nvGrpSpPr>
          <p:cNvPr id="139" name="Surface Hub"/>
          <p:cNvGrpSpPr/>
          <p:nvPr/>
        </p:nvGrpSpPr>
        <p:grpSpPr>
          <a:xfrm>
            <a:off x="9554587" y="2078252"/>
            <a:ext cx="1871233" cy="1180664"/>
            <a:chOff x="3640580" y="1459315"/>
            <a:chExt cx="1512176" cy="954114"/>
          </a:xfrm>
        </p:grpSpPr>
        <p:sp>
          <p:nvSpPr>
            <p:cNvPr id="140" name="Oval 139"/>
            <p:cNvSpPr/>
            <p:nvPr/>
          </p:nvSpPr>
          <p:spPr bwMode="auto">
            <a:xfrm>
              <a:off x="3640580" y="1906798"/>
              <a:ext cx="1512176" cy="506631"/>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r>
                <a:rPr lang="en-US" sz="1632"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rPr>
                <a:t>Surface Hub</a:t>
              </a:r>
            </a:p>
          </p:txBody>
        </p:sp>
        <p:pic>
          <p:nvPicPr>
            <p:cNvPr id="141" name="Picture 2" descr="https://compass-ssl.surface.com/assets/3e/22/3e22a8d7-25bd-473d-815a-f49e27c515cb.png#desktop-engagingmeetings-new.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a:stretch/>
          </p:blipFill>
          <p:spPr bwMode="auto">
            <a:xfrm>
              <a:off x="3784126" y="1459315"/>
              <a:ext cx="1244722" cy="6987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 name="Mobile"/>
          <p:cNvGrpSpPr/>
          <p:nvPr/>
        </p:nvGrpSpPr>
        <p:grpSpPr>
          <a:xfrm>
            <a:off x="2166944" y="1839626"/>
            <a:ext cx="1866231" cy="936718"/>
            <a:chOff x="2215390" y="1852418"/>
            <a:chExt cx="1508136" cy="756979"/>
          </a:xfrm>
        </p:grpSpPr>
        <p:sp>
          <p:nvSpPr>
            <p:cNvPr id="143" name="Oval 142"/>
            <p:cNvSpPr/>
            <p:nvPr/>
          </p:nvSpPr>
          <p:spPr bwMode="auto">
            <a:xfrm>
              <a:off x="2215390" y="2063401"/>
              <a:ext cx="1508136" cy="545996"/>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r>
                <a:rPr lang="en-US" sz="1632"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rPr>
                <a:t>Mobile</a:t>
              </a:r>
            </a:p>
          </p:txBody>
        </p:sp>
        <p:grpSp>
          <p:nvGrpSpPr>
            <p:cNvPr id="144" name="Group 143"/>
            <p:cNvGrpSpPr/>
            <p:nvPr/>
          </p:nvGrpSpPr>
          <p:grpSpPr>
            <a:xfrm>
              <a:off x="2364417" y="1852418"/>
              <a:ext cx="1315282" cy="529185"/>
              <a:chOff x="2735582" y="1816942"/>
              <a:chExt cx="1315282" cy="529185"/>
            </a:xfrm>
          </p:grpSpPr>
          <p:pic>
            <p:nvPicPr>
              <p:cNvPr id="145" name="2-in-1"/>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2914948" y="1816942"/>
                <a:ext cx="872345" cy="526533"/>
              </a:xfrm>
              <a:prstGeom prst="rect">
                <a:avLst/>
              </a:prstGeom>
            </p:spPr>
          </p:pic>
          <p:pic>
            <p:nvPicPr>
              <p:cNvPr id="146" name="Small Tablet"/>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52157" y="1875768"/>
                <a:ext cx="598707" cy="470359"/>
              </a:xfrm>
              <a:prstGeom prst="rect">
                <a:avLst/>
              </a:prstGeom>
            </p:spPr>
          </p:pic>
          <p:grpSp>
            <p:nvGrpSpPr>
              <p:cNvPr id="147" name="Group 146"/>
              <p:cNvGrpSpPr/>
              <p:nvPr/>
            </p:nvGrpSpPr>
            <p:grpSpPr>
              <a:xfrm>
                <a:off x="2735582" y="1943038"/>
                <a:ext cx="396513" cy="386145"/>
                <a:chOff x="2733414" y="1895696"/>
                <a:chExt cx="487607" cy="474858"/>
              </a:xfrm>
            </p:grpSpPr>
            <p:pic>
              <p:nvPicPr>
                <p:cNvPr id="148" name="Phablet"/>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33414" y="1895696"/>
                  <a:ext cx="432297" cy="423663"/>
                </a:xfrm>
                <a:prstGeom prst="rect">
                  <a:avLst/>
                </a:prstGeom>
              </p:spPr>
            </p:pic>
            <p:pic>
              <p:nvPicPr>
                <p:cNvPr id="149" name="Phone"/>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889286" y="2045444"/>
                  <a:ext cx="331735" cy="325110"/>
                </a:xfrm>
                <a:prstGeom prst="rect">
                  <a:avLst/>
                </a:prstGeom>
              </p:spPr>
            </p:pic>
          </p:grpSp>
        </p:grpSp>
      </p:grpSp>
      <p:grpSp>
        <p:nvGrpSpPr>
          <p:cNvPr id="150" name="Devices"/>
          <p:cNvGrpSpPr/>
          <p:nvPr/>
        </p:nvGrpSpPr>
        <p:grpSpPr>
          <a:xfrm>
            <a:off x="681392" y="2525429"/>
            <a:ext cx="1869282" cy="733487"/>
            <a:chOff x="1130940" y="2348605"/>
            <a:chExt cx="1510601" cy="592744"/>
          </a:xfrm>
        </p:grpSpPr>
        <p:sp>
          <p:nvSpPr>
            <p:cNvPr id="151" name="Oval 150"/>
            <p:cNvSpPr/>
            <p:nvPr/>
          </p:nvSpPr>
          <p:spPr bwMode="auto">
            <a:xfrm>
              <a:off x="1130940" y="2435158"/>
              <a:ext cx="1510601" cy="506191"/>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r>
                <a:rPr lang="en-US" sz="1632"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rPr>
                <a:t>Devices +</a:t>
              </a:r>
              <a:r>
                <a:rPr lang="en-US" sz="1632" dirty="0" err="1">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rPr>
                <a:t>IoT</a:t>
              </a:r>
              <a:endParaRPr lang="en-US" sz="1632"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endParaRPr>
            </a:p>
          </p:txBody>
        </p:sp>
        <p:grpSp>
          <p:nvGrpSpPr>
            <p:cNvPr id="152" name="Group 151"/>
            <p:cNvGrpSpPr/>
            <p:nvPr/>
          </p:nvGrpSpPr>
          <p:grpSpPr>
            <a:xfrm>
              <a:off x="1510468" y="2348605"/>
              <a:ext cx="758694" cy="370336"/>
              <a:chOff x="1522017" y="2374576"/>
              <a:chExt cx="758694" cy="370336"/>
            </a:xfrm>
          </p:grpSpPr>
          <p:pic>
            <p:nvPicPr>
              <p:cNvPr id="153" name="IoT"/>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22017" y="2402466"/>
                <a:ext cx="378950" cy="274863"/>
              </a:xfrm>
              <a:prstGeom prst="rect">
                <a:avLst/>
              </a:prstGeom>
            </p:spPr>
          </p:pic>
          <p:pic>
            <p:nvPicPr>
              <p:cNvPr id="154" name="IoT"/>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01762" y="2374576"/>
                <a:ext cx="378949" cy="274864"/>
              </a:xfrm>
              <a:prstGeom prst="rect">
                <a:avLst/>
              </a:prstGeom>
            </p:spPr>
          </p:pic>
          <p:pic>
            <p:nvPicPr>
              <p:cNvPr id="155" name="Picture 154"/>
              <p:cNvPicPr>
                <a:picLocks noChangeAspect="1"/>
              </p:cNvPicPr>
              <p:nvPr/>
            </p:nvPicPr>
            <p:blipFill>
              <a:blip r:embed="rId21"/>
              <a:stretch>
                <a:fillRect/>
              </a:stretch>
            </p:blipFill>
            <p:spPr>
              <a:xfrm>
                <a:off x="1720113" y="2468957"/>
                <a:ext cx="411595" cy="275955"/>
              </a:xfrm>
              <a:prstGeom prst="rect">
                <a:avLst/>
              </a:prstGeom>
            </p:spPr>
          </p:pic>
        </p:grpSp>
      </p:grpSp>
      <p:grpSp>
        <p:nvGrpSpPr>
          <p:cNvPr id="156" name="Desktop"/>
          <p:cNvGrpSpPr/>
          <p:nvPr/>
        </p:nvGrpSpPr>
        <p:grpSpPr>
          <a:xfrm>
            <a:off x="4117383" y="1429399"/>
            <a:ext cx="1865207" cy="1121771"/>
            <a:chOff x="5155761" y="1530344"/>
            <a:chExt cx="1507307" cy="906523"/>
          </a:xfrm>
        </p:grpSpPr>
        <p:sp>
          <p:nvSpPr>
            <p:cNvPr id="157" name="Oval 156"/>
            <p:cNvSpPr/>
            <p:nvPr/>
          </p:nvSpPr>
          <p:spPr bwMode="auto">
            <a:xfrm>
              <a:off x="5155761" y="1894236"/>
              <a:ext cx="1507307" cy="542631"/>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24347" rIns="0" bIns="0" numCol="1" spcCol="0" rtlCol="0" fromWordArt="0" anchor="b" anchorCtr="0" forceAA="0" compatLnSpc="1">
              <a:prstTxWarp prst="textNoShape">
                <a:avLst/>
              </a:prstTxWarp>
              <a:noAutofit/>
            </a:bodyPr>
            <a:lstStyle/>
            <a:p>
              <a:pPr algn="ctr" defTabSz="1268006" fontAlgn="base">
                <a:lnSpc>
                  <a:spcPct val="90000"/>
                </a:lnSpc>
                <a:spcBef>
                  <a:spcPct val="0"/>
                </a:spcBef>
                <a:spcAft>
                  <a:spcPct val="0"/>
                </a:spcAft>
                <a:defRPr/>
              </a:pPr>
              <a:r>
                <a:rPr lang="en-US" sz="1632" dirty="0">
                  <a:gradFill>
                    <a:gsLst>
                      <a:gs pos="0">
                        <a:srgbClr val="FFFFFF"/>
                      </a:gs>
                      <a:gs pos="100000">
                        <a:srgbClr val="FFFFFF"/>
                      </a:gs>
                    </a:gsLst>
                    <a:lin ang="5400000" scaled="0"/>
                  </a:gradFill>
                  <a:effectLst>
                    <a:outerShdw blurRad="38100" dist="38100" dir="2700000" algn="tl">
                      <a:srgbClr val="000000">
                        <a:alpha val="43137"/>
                      </a:srgbClr>
                    </a:outerShdw>
                  </a:effectLst>
                  <a:ea typeface="Segoe UI" pitchFamily="34" charset="0"/>
                  <a:cs typeface="Segoe UI Semibold" panose="020B0702040204020203" pitchFamily="34" charset="0"/>
                </a:rPr>
                <a:t>PC</a:t>
              </a:r>
            </a:p>
          </p:txBody>
        </p:sp>
        <p:grpSp>
          <p:nvGrpSpPr>
            <p:cNvPr id="158" name="Group 157"/>
            <p:cNvGrpSpPr/>
            <p:nvPr/>
          </p:nvGrpSpPr>
          <p:grpSpPr>
            <a:xfrm>
              <a:off x="5298392" y="1530344"/>
              <a:ext cx="1278677" cy="726073"/>
              <a:chOff x="4538410" y="1456930"/>
              <a:chExt cx="1278677" cy="726073"/>
            </a:xfrm>
          </p:grpSpPr>
          <p:pic>
            <p:nvPicPr>
              <p:cNvPr id="159" name="Desktop"/>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65527" y="1456930"/>
                <a:ext cx="980237" cy="562600"/>
              </a:xfrm>
              <a:prstGeom prst="rect">
                <a:avLst/>
              </a:prstGeom>
            </p:spPr>
          </p:pic>
          <p:pic>
            <p:nvPicPr>
              <p:cNvPr id="160" name="2-in-1"/>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5017491" y="1700384"/>
                <a:ext cx="799596" cy="482619"/>
              </a:xfrm>
              <a:prstGeom prst="rect">
                <a:avLst/>
              </a:prstGeom>
            </p:spPr>
          </p:pic>
          <p:pic>
            <p:nvPicPr>
              <p:cNvPr id="161" name="Laptop"/>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538410" y="1714822"/>
                <a:ext cx="623613" cy="375988"/>
              </a:xfrm>
              <a:prstGeom prst="rect">
                <a:avLst/>
              </a:prstGeom>
            </p:spPr>
          </p:pic>
        </p:grpSp>
      </p:grpSp>
      <p:sp>
        <p:nvSpPr>
          <p:cNvPr id="63" name="TextBox 62"/>
          <p:cNvSpPr txBox="1"/>
          <p:nvPr/>
        </p:nvSpPr>
        <p:spPr>
          <a:xfrm>
            <a:off x="4139701" y="5630862"/>
            <a:ext cx="3984352" cy="687123"/>
          </a:xfrm>
          <a:prstGeom prst="rect">
            <a:avLst/>
          </a:prstGeom>
          <a:noFill/>
        </p:spPr>
        <p:txBody>
          <a:bodyPr wrap="none" lIns="139891" tIns="111912" rIns="139891" bIns="111912" rtlCol="0">
            <a:spAutoFit/>
          </a:bodyPr>
          <a:lstStyle/>
          <a:p>
            <a:pPr algn="ctr">
              <a:lnSpc>
                <a:spcPct val="90000"/>
              </a:lnSpc>
              <a:spcBef>
                <a:spcPts val="612"/>
              </a:spcBef>
            </a:pPr>
            <a:r>
              <a:rPr lang="en-US" sz="3264" dirty="0">
                <a:solidFill>
                  <a:srgbClr val="00188F"/>
                </a:solidFill>
                <a:latin typeface="Segoe UI Light" panose="020B0502040204020203" pitchFamily="34" charset="0"/>
                <a:ea typeface="Segoe UI" pitchFamily="34" charset="0"/>
                <a:cs typeface="Segoe UI Light" panose="020B0502040204020203" pitchFamily="34" charset="0"/>
              </a:rPr>
              <a:t>One Device Platform</a:t>
            </a:r>
          </a:p>
        </p:txBody>
      </p:sp>
    </p:spTree>
    <p:extLst>
      <p:ext uri="{BB962C8B-B14F-4D97-AF65-F5344CB8AC3E}">
        <p14:creationId xmlns:p14="http://schemas.microsoft.com/office/powerpoint/2010/main" val="294339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outHorizontal)">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0"/>
                                        </p:tgtEl>
                                        <p:attrNameLst>
                                          <p:attrName>style.visibility</p:attrName>
                                        </p:attrNameLst>
                                      </p:cBhvr>
                                      <p:to>
                                        <p:strVal val="visible"/>
                                      </p:to>
                                    </p:set>
                                    <p:animEffect transition="in" filter="fade">
                                      <p:cBhvr>
                                        <p:cTn id="11" dur="500"/>
                                        <p:tgtEl>
                                          <p:spTgt spid="1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500"/>
                                        <p:tgtEl>
                                          <p:spTgt spid="14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500"/>
                                        <p:tgtEl>
                                          <p:spTgt spid="15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500"/>
                                        <p:tgtEl>
                                          <p:spTgt spid="10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500"/>
                                        <p:tgtEl>
                                          <p:spTgt spid="139"/>
                                        </p:tgtEl>
                                      </p:cBhvr>
                                    </p:animEffect>
                                  </p:childTnLst>
                                </p:cTn>
                              </p:par>
                            </p:childTnLst>
                          </p:cTn>
                        </p:par>
                        <p:par>
                          <p:cTn id="32" fill="hold">
                            <p:stCondLst>
                              <p:cond delay="3500"/>
                            </p:stCondLst>
                            <p:childTnLst>
                              <p:par>
                                <p:cTn id="33" presetID="10" presetClass="entr" presetSubtype="0" fill="hold" grpId="1"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
                                        <p:tgtEl>
                                          <p:spTgt spid="67"/>
                                        </p:tgtEl>
                                      </p:cBhvr>
                                    </p:animEffect>
                                  </p:childTnLst>
                                </p:cTn>
                              </p:par>
                            </p:childTnLst>
                          </p:cTn>
                        </p:par>
                        <p:par>
                          <p:cTn id="36" fill="hold">
                            <p:stCondLst>
                              <p:cond delay="3510"/>
                            </p:stCondLst>
                            <p:childTnLst>
                              <p:par>
                                <p:cTn id="37" presetID="42" presetClass="path" presetSubtype="0" accel="50000" decel="50000" fill="hold" grpId="0" nodeType="afterEffect">
                                  <p:stCondLst>
                                    <p:cond delay="0"/>
                                  </p:stCondLst>
                                  <p:childTnLst>
                                    <p:animMotion origin="layout" path="M 1.38889E-6 3.82716E-6 L 1.38889E-6 0.19444 " pathEditMode="relative" rAng="0" ptsTypes="AA">
                                      <p:cBhvr>
                                        <p:cTn id="38" dur="1000" fill="hold"/>
                                        <p:tgtEl>
                                          <p:spTgt spid="67"/>
                                        </p:tgtEl>
                                        <p:attrNameLst>
                                          <p:attrName>ppt_x</p:attrName>
                                          <p:attrName>ppt_y</p:attrName>
                                        </p:attrNameLst>
                                      </p:cBhvr>
                                      <p:rCtr x="0" y="9722"/>
                                    </p:animMotion>
                                  </p:childTnLst>
                                </p:cTn>
                              </p:par>
                              <p:par>
                                <p:cTn id="39" presetID="22" presetClass="entr" presetSubtype="1"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wipe(up)">
                                      <p:cBhvr>
                                        <p:cTn id="41" dur="1000"/>
                                        <p:tgtEl>
                                          <p:spTgt spid="66"/>
                                        </p:tgtEl>
                                      </p:cBhvr>
                                    </p:animEffect>
                                  </p:childTnLst>
                                </p:cTn>
                              </p:par>
                            </p:childTnLst>
                          </p:cTn>
                        </p:par>
                        <p:par>
                          <p:cTn id="42" fill="hold">
                            <p:stCondLst>
                              <p:cond delay="4510"/>
                            </p:stCondLst>
                            <p:childTnLst>
                              <p:par>
                                <p:cTn id="43" presetID="10" presetClass="entr" presetSubtype="0" fill="hold"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fade">
                                      <p:cBhvr>
                                        <p:cTn id="45" dur="500"/>
                                        <p:tgtEl>
                                          <p:spTgt spid="79"/>
                                        </p:tgtEl>
                                      </p:cBhvr>
                                    </p:animEffect>
                                  </p:childTnLst>
                                </p:cTn>
                              </p:par>
                            </p:childTnLst>
                          </p:cTn>
                        </p:par>
                        <p:par>
                          <p:cTn id="46" fill="hold">
                            <p:stCondLst>
                              <p:cond delay="5010"/>
                            </p:stCondLst>
                            <p:childTnLst>
                              <p:par>
                                <p:cTn id="47" presetID="10" presetClass="entr" presetSubtype="0"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childTnLst>
                          </p:cTn>
                        </p:par>
                        <p:par>
                          <p:cTn id="50" fill="hold">
                            <p:stCondLst>
                              <p:cond delay="5510"/>
                            </p:stCondLst>
                            <p:childTnLst>
                              <p:par>
                                <p:cTn id="51" presetID="10" presetClass="entr" presetSubtype="0"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500"/>
                                        <p:tgtEl>
                                          <p:spTgt spid="76"/>
                                        </p:tgtEl>
                                      </p:cBhvr>
                                    </p:animEffect>
                                  </p:childTnLst>
                                </p:cTn>
                              </p:par>
                            </p:childTnLst>
                          </p:cTn>
                        </p:par>
                        <p:par>
                          <p:cTn id="54" fill="hold">
                            <p:stCondLst>
                              <p:cond delay="6010"/>
                            </p:stCondLst>
                            <p:childTnLst>
                              <p:par>
                                <p:cTn id="55" presetID="10" presetClass="entr" presetSubtype="0"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childTnLst>
                                </p:cTn>
                              </p:par>
                            </p:childTnLst>
                          </p:cTn>
                        </p:par>
                        <p:par>
                          <p:cTn id="58" fill="hold">
                            <p:stCondLst>
                              <p:cond delay="6510"/>
                            </p:stCondLst>
                            <p:childTnLst>
                              <p:par>
                                <p:cTn id="59" presetID="10" presetClass="entr" presetSubtype="0" fill="hold" nodeType="after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childTnLst>
                          </p:cTn>
                        </p:par>
                        <p:par>
                          <p:cTn id="62" fill="hold">
                            <p:stCondLst>
                              <p:cond delay="7010"/>
                            </p:stCondLst>
                            <p:childTnLst>
                              <p:par>
                                <p:cTn id="63" presetID="22" presetClass="entr" presetSubtype="1"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up)">
                                      <p:cBhvr>
                                        <p:cTn id="65" dur="500"/>
                                        <p:tgtEl>
                                          <p:spTgt spid="11"/>
                                        </p:tgtEl>
                                      </p:cBhvr>
                                    </p:animEffect>
                                  </p:childTnLst>
                                </p:cTn>
                              </p:par>
                            </p:childTnLst>
                          </p:cTn>
                        </p:par>
                        <p:par>
                          <p:cTn id="66" fill="hold">
                            <p:stCondLst>
                              <p:cond delay="7510"/>
                            </p:stCondLst>
                            <p:childTnLst>
                              <p:par>
                                <p:cTn id="67" presetID="22" presetClass="entr" presetSubtype="1"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up)">
                                      <p:cBhvr>
                                        <p:cTn id="6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6" grpId="0" animBg="1"/>
      <p:bldP spid="67" grpId="0" animBg="1"/>
      <p:bldP spid="67" grpId="1" animBg="1"/>
      <p:bldP spid="69" grpId="0" animBg="1"/>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16" y="56215"/>
            <a:ext cx="11889564" cy="917575"/>
          </a:xfrm>
        </p:spPr>
        <p:txBody>
          <a:bodyPr/>
          <a:lstStyle/>
          <a:p>
            <a:r>
              <a:rPr lang="en-US" dirty="0"/>
              <a:t>Windows </a:t>
            </a:r>
            <a:r>
              <a:rPr lang="en-US" dirty="0" smtClean="0"/>
              <a:t>10 for IoT </a:t>
            </a:r>
            <a:r>
              <a:rPr lang="en-US" dirty="0"/>
              <a:t>Devices</a:t>
            </a:r>
            <a:br>
              <a:rPr lang="en-US" dirty="0"/>
            </a:br>
            <a:r>
              <a:rPr lang="en-US" sz="2200" dirty="0"/>
              <a:t>The power of Windows and the Windows ecosystem on my embedded devices gets me to value faster</a:t>
            </a:r>
          </a:p>
        </p:txBody>
      </p:sp>
      <p:sp>
        <p:nvSpPr>
          <p:cNvPr id="9" name="Rectangle 8"/>
          <p:cNvSpPr/>
          <p:nvPr/>
        </p:nvSpPr>
        <p:spPr bwMode="auto">
          <a:xfrm>
            <a:off x="2448966" y="1671353"/>
            <a:ext cx="9244301" cy="496902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5" tIns="149196" rIns="186495" bIns="149196" numCol="1" spcCol="0" rtlCol="0" fromWordArt="0" anchor="ctr" anchorCtr="0" forceAA="0" compatLnSpc="1">
            <a:prstTxWarp prst="textNoShape">
              <a:avLst/>
            </a:prstTxWarp>
            <a:noAutofit/>
          </a:bodyPr>
          <a:lstStyle/>
          <a:p>
            <a:r>
              <a:rPr lang="en-US" sz="2448" dirty="0">
                <a:solidFill>
                  <a:prstClr val="white"/>
                </a:solidFill>
                <a:ea typeface="Segoe UI" pitchFamily="34" charset="0"/>
                <a:cs typeface="Segoe UI Light" panose="020B0502040204020203" pitchFamily="34" charset="0"/>
              </a:rPr>
              <a:t> </a:t>
            </a:r>
          </a:p>
        </p:txBody>
      </p:sp>
      <p:sp>
        <p:nvSpPr>
          <p:cNvPr id="25" name="Flowchart: Process 24"/>
          <p:cNvSpPr/>
          <p:nvPr/>
        </p:nvSpPr>
        <p:spPr bwMode="auto">
          <a:xfrm rot="16200000">
            <a:off x="533328" y="3851064"/>
            <a:ext cx="4969024" cy="609601"/>
          </a:xfrm>
          <a:prstGeom prst="flowChartProcess">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9" tIns="146263" rIns="182829" bIns="146263" numCol="1" spcCol="0" rtlCol="0" fromWordArt="0" anchor="ctr" anchorCtr="0" forceAA="0" compatLnSpc="1">
            <a:prstTxWarp prst="textNoShape">
              <a:avLst/>
            </a:prstTxWarp>
            <a:noAutofit/>
          </a:bodyPr>
          <a:lstStyle/>
          <a:p>
            <a:pPr algn="ctr" defTabSz="932350" fontAlgn="base">
              <a:lnSpc>
                <a:spcPct val="90000"/>
              </a:lnSpc>
              <a:spcBef>
                <a:spcPct val="0"/>
              </a:spcBef>
              <a:spcAft>
                <a:spcPct val="0"/>
              </a:spcAft>
            </a:pPr>
            <a:r>
              <a:rPr lang="en-US" sz="2448" b="1" dirty="0">
                <a:solidFill>
                  <a:srgbClr val="FFFFFF"/>
                </a:solidFill>
                <a:ea typeface="Segoe UI" pitchFamily="34" charset="0"/>
                <a:cs typeface="Segoe UI" pitchFamily="34" charset="0"/>
              </a:rPr>
              <a:t>One Windows Platform</a:t>
            </a:r>
          </a:p>
        </p:txBody>
      </p:sp>
      <p:sp>
        <p:nvSpPr>
          <p:cNvPr id="28" name="Flowchart: Process 27"/>
          <p:cNvSpPr/>
          <p:nvPr/>
        </p:nvSpPr>
        <p:spPr bwMode="auto">
          <a:xfrm rot="16200000">
            <a:off x="3772094" y="3842191"/>
            <a:ext cx="4977630" cy="635951"/>
          </a:xfrm>
          <a:prstGeom prst="flowChartProcess">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29" tIns="146263" rIns="182829" bIns="146263" numCol="1" spcCol="0" rtlCol="0" fromWordArt="0" anchor="ctr" anchorCtr="0" forceAA="0" compatLnSpc="1">
            <a:prstTxWarp prst="textNoShape">
              <a:avLst/>
            </a:prstTxWarp>
            <a:noAutofit/>
          </a:bodyPr>
          <a:lstStyle/>
          <a:p>
            <a:pPr algn="ctr" defTabSz="932350" fontAlgn="base">
              <a:lnSpc>
                <a:spcPct val="90000"/>
              </a:lnSpc>
              <a:spcBef>
                <a:spcPct val="0"/>
              </a:spcBef>
              <a:spcAft>
                <a:spcPct val="0"/>
              </a:spcAft>
            </a:pPr>
            <a:r>
              <a:rPr lang="en-US" sz="2448" b="1" dirty="0">
                <a:solidFill>
                  <a:srgbClr val="FFFFFF"/>
                </a:solidFill>
                <a:ea typeface="Segoe UI" pitchFamily="34" charset="0"/>
                <a:cs typeface="Segoe UI" pitchFamily="34" charset="0"/>
              </a:rPr>
              <a:t>Secure</a:t>
            </a:r>
          </a:p>
        </p:txBody>
      </p:sp>
      <p:sp>
        <p:nvSpPr>
          <p:cNvPr id="29" name="Flowchart: Process 28"/>
          <p:cNvSpPr/>
          <p:nvPr/>
        </p:nvSpPr>
        <p:spPr bwMode="auto">
          <a:xfrm rot="16200000">
            <a:off x="7092103" y="3856643"/>
            <a:ext cx="4969026" cy="598442"/>
          </a:xfrm>
          <a:prstGeom prst="flowChartProcess">
            <a:avLst/>
          </a:prstGeom>
          <a:solidFill>
            <a:srgbClr val="00B050"/>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29" tIns="146263" rIns="182829" bIns="146263" numCol="1" spcCol="0" rtlCol="0" fromWordArt="0" anchor="ctr" anchorCtr="0" forceAA="0" compatLnSpc="1">
            <a:prstTxWarp prst="textNoShape">
              <a:avLst/>
            </a:prstTxWarp>
            <a:noAutofit/>
          </a:bodyPr>
          <a:lstStyle/>
          <a:p>
            <a:pPr algn="ctr" defTabSz="932350" fontAlgn="base">
              <a:lnSpc>
                <a:spcPct val="90000"/>
              </a:lnSpc>
              <a:spcBef>
                <a:spcPct val="0"/>
              </a:spcBef>
              <a:spcAft>
                <a:spcPct val="0"/>
              </a:spcAft>
            </a:pPr>
            <a:r>
              <a:rPr lang="en-US" sz="2448" b="1" dirty="0">
                <a:solidFill>
                  <a:srgbClr val="FFFFFF"/>
                </a:solidFill>
                <a:ea typeface="Segoe UI" pitchFamily="34" charset="0"/>
                <a:cs typeface="Segoe UI" pitchFamily="34" charset="0"/>
              </a:rPr>
              <a:t>Connected</a:t>
            </a:r>
          </a:p>
        </p:txBody>
      </p:sp>
      <p:sp>
        <p:nvSpPr>
          <p:cNvPr id="30" name="TextBox 29"/>
          <p:cNvSpPr txBox="1"/>
          <p:nvPr/>
        </p:nvSpPr>
        <p:spPr>
          <a:xfrm>
            <a:off x="3463339" y="2278062"/>
            <a:ext cx="2448084" cy="3767057"/>
          </a:xfrm>
          <a:prstGeom prst="rect">
            <a:avLst/>
          </a:prstGeom>
          <a:noFill/>
          <a:ln>
            <a:noFill/>
            <a:headEnd type="none" w="med" len="med"/>
            <a:tailEnd type="none" w="med" len="med"/>
          </a:ln>
        </p:spPr>
        <p:txBody>
          <a:bodyPr wrap="square" lIns="0" tIns="0" rIns="0" bIns="0" rtlCol="0">
            <a:spAutoFit/>
          </a:bodyPr>
          <a:lstStyle/>
          <a:p>
            <a:pPr defTabSz="1243493"/>
            <a:r>
              <a:rPr lang="en-US" sz="2448" kern="4000" spc="-136" dirty="0">
                <a:solidFill>
                  <a:srgbClr val="404040"/>
                </a:solidFill>
              </a:rPr>
              <a:t>One Windows core scalable across devices</a:t>
            </a:r>
          </a:p>
          <a:p>
            <a:pPr defTabSz="1243493"/>
            <a:endParaRPr lang="en-US" sz="2448" kern="4000" spc="-136" dirty="0">
              <a:solidFill>
                <a:srgbClr val="404040"/>
              </a:solidFill>
            </a:endParaRPr>
          </a:p>
          <a:p>
            <a:pPr defTabSz="1243493"/>
            <a:r>
              <a:rPr lang="en-US" sz="2448" kern="4000" spc="-136" dirty="0" smtClean="0">
                <a:solidFill>
                  <a:srgbClr val="404040"/>
                </a:solidFill>
              </a:rPr>
              <a:t>One </a:t>
            </a:r>
            <a:r>
              <a:rPr lang="en-US" sz="2448" kern="4000" spc="-136" dirty="0">
                <a:solidFill>
                  <a:srgbClr val="404040"/>
                </a:solidFill>
              </a:rPr>
              <a:t>universal app </a:t>
            </a:r>
            <a:r>
              <a:rPr lang="en-US" sz="2448" kern="4000" spc="-136" dirty="0" smtClean="0">
                <a:solidFill>
                  <a:srgbClr val="404040"/>
                </a:solidFill>
              </a:rPr>
              <a:t>and driver platform</a:t>
            </a:r>
            <a:endParaRPr lang="en-US" sz="2448" kern="4000" spc="-136" dirty="0">
              <a:solidFill>
                <a:srgbClr val="404040"/>
              </a:solidFill>
            </a:endParaRPr>
          </a:p>
          <a:p>
            <a:pPr defTabSz="1243493"/>
            <a:endParaRPr lang="en-US" sz="2448" kern="4000" spc="-136" dirty="0" smtClean="0">
              <a:solidFill>
                <a:srgbClr val="404040"/>
              </a:solidFill>
            </a:endParaRPr>
          </a:p>
          <a:p>
            <a:pPr defTabSz="1243493"/>
            <a:r>
              <a:rPr lang="en-US" sz="2448" kern="4000" spc="-136" dirty="0">
                <a:solidFill>
                  <a:srgbClr val="404040"/>
                </a:solidFill>
              </a:rPr>
              <a:t>One management and deployment </a:t>
            </a:r>
            <a:r>
              <a:rPr lang="en-US" sz="2448" kern="4000" spc="-136" dirty="0" smtClean="0">
                <a:solidFill>
                  <a:srgbClr val="404040"/>
                </a:solidFill>
              </a:rPr>
              <a:t>approach</a:t>
            </a:r>
            <a:endParaRPr lang="en-US" sz="2448" kern="4000" spc="-136" dirty="0">
              <a:solidFill>
                <a:srgbClr val="404040"/>
              </a:solidFill>
            </a:endParaRPr>
          </a:p>
        </p:txBody>
      </p:sp>
      <p:sp>
        <p:nvSpPr>
          <p:cNvPr id="31" name="TextBox 30"/>
          <p:cNvSpPr txBox="1"/>
          <p:nvPr/>
        </p:nvSpPr>
        <p:spPr>
          <a:xfrm>
            <a:off x="6720938" y="2320873"/>
            <a:ext cx="2385421" cy="4143763"/>
          </a:xfrm>
          <a:prstGeom prst="rect">
            <a:avLst/>
          </a:prstGeom>
          <a:noFill/>
          <a:ln>
            <a:noFill/>
            <a:headEnd type="none" w="med" len="med"/>
            <a:tailEnd type="none" w="med" len="med"/>
          </a:ln>
        </p:spPr>
        <p:txBody>
          <a:bodyPr wrap="square" lIns="0" tIns="0" rIns="0" bIns="0" rtlCol="0">
            <a:spAutoFit/>
          </a:bodyPr>
          <a:lstStyle/>
          <a:p>
            <a:pPr defTabSz="1243493"/>
            <a:r>
              <a:rPr lang="en-US" sz="2448" kern="4000" spc="-136" dirty="0">
                <a:solidFill>
                  <a:srgbClr val="404040"/>
                </a:solidFill>
              </a:rPr>
              <a:t>Enterprise-grade security</a:t>
            </a:r>
          </a:p>
          <a:p>
            <a:pPr defTabSz="1243493"/>
            <a:endParaRPr lang="en-US" sz="2448" kern="4000" spc="-136" dirty="0">
              <a:solidFill>
                <a:srgbClr val="404040"/>
              </a:solidFill>
            </a:endParaRPr>
          </a:p>
          <a:p>
            <a:pPr defTabSz="1243493"/>
            <a:r>
              <a:rPr lang="en-US" sz="2448" kern="4000" spc="-136" dirty="0">
                <a:solidFill>
                  <a:srgbClr val="404040"/>
                </a:solidFill>
              </a:rPr>
              <a:t>Advanced </a:t>
            </a:r>
            <a:r>
              <a:rPr lang="en-US" sz="2448" kern="4000" spc="-136" dirty="0" smtClean="0">
                <a:solidFill>
                  <a:srgbClr val="404040"/>
                </a:solidFill>
              </a:rPr>
              <a:t>Customization and lockdown </a:t>
            </a:r>
            <a:r>
              <a:rPr lang="en-US" sz="2448" kern="4000" spc="-136" dirty="0">
                <a:solidFill>
                  <a:srgbClr val="404040"/>
                </a:solidFill>
              </a:rPr>
              <a:t>capabilities</a:t>
            </a:r>
          </a:p>
          <a:p>
            <a:pPr defTabSz="1243493"/>
            <a:endParaRPr lang="en-US" sz="2448" kern="4000" spc="-136" dirty="0">
              <a:solidFill>
                <a:srgbClr val="404040"/>
              </a:solidFill>
            </a:endParaRPr>
          </a:p>
          <a:p>
            <a:pPr defTabSz="1243493"/>
            <a:r>
              <a:rPr lang="en-US" sz="2448" kern="4000" spc="-136" dirty="0">
                <a:solidFill>
                  <a:srgbClr val="404040"/>
                </a:solidFill>
              </a:rPr>
              <a:t>Continued innovation and support</a:t>
            </a:r>
          </a:p>
        </p:txBody>
      </p:sp>
      <p:sp>
        <p:nvSpPr>
          <p:cNvPr id="26" name="TextBox 25"/>
          <p:cNvSpPr txBox="1"/>
          <p:nvPr/>
        </p:nvSpPr>
        <p:spPr>
          <a:xfrm>
            <a:off x="10023151" y="2322460"/>
            <a:ext cx="1730610" cy="3013646"/>
          </a:xfrm>
          <a:prstGeom prst="rect">
            <a:avLst/>
          </a:prstGeom>
          <a:noFill/>
          <a:ln>
            <a:noFill/>
            <a:headEnd type="none" w="med" len="med"/>
            <a:tailEnd type="none" w="med" len="med"/>
          </a:ln>
        </p:spPr>
        <p:txBody>
          <a:bodyPr wrap="square" lIns="0" tIns="0" rIns="0" bIns="0" rtlCol="0">
            <a:spAutoFit/>
          </a:bodyPr>
          <a:lstStyle/>
          <a:p>
            <a:pPr defTabSz="1243493"/>
            <a:r>
              <a:rPr lang="en-US" sz="2448" kern="4000" spc="-136" dirty="0" smtClean="0">
                <a:solidFill>
                  <a:srgbClr val="404040"/>
                </a:solidFill>
              </a:rPr>
              <a:t>Local connectivity</a:t>
            </a:r>
            <a:endParaRPr lang="en-US" sz="2448" kern="4000" spc="-136" dirty="0">
              <a:solidFill>
                <a:srgbClr val="404040"/>
              </a:solidFill>
            </a:endParaRPr>
          </a:p>
          <a:p>
            <a:pPr defTabSz="1243493"/>
            <a:endParaRPr lang="en-US" sz="2448" kern="4000" spc="-136" dirty="0">
              <a:solidFill>
                <a:srgbClr val="404040"/>
              </a:solidFill>
            </a:endParaRPr>
          </a:p>
          <a:p>
            <a:pPr defTabSz="1243493"/>
            <a:r>
              <a:rPr lang="en-US" sz="2448" kern="4000" spc="-136" dirty="0">
                <a:solidFill>
                  <a:srgbClr val="404040"/>
                </a:solidFill>
              </a:rPr>
              <a:t>Cloud connectivity</a:t>
            </a:r>
          </a:p>
          <a:p>
            <a:pPr defTabSz="1243493"/>
            <a:endParaRPr lang="en-US" sz="2448" kern="4000" spc="-136" dirty="0">
              <a:solidFill>
                <a:srgbClr val="404040"/>
              </a:solidFill>
            </a:endParaRPr>
          </a:p>
          <a:p>
            <a:pPr defTabSz="1243493"/>
            <a:r>
              <a:rPr lang="en-US" sz="2448" kern="4000" spc="-136" dirty="0">
                <a:solidFill>
                  <a:srgbClr val="404040"/>
                </a:solidFill>
              </a:rPr>
              <a:t>Device services</a:t>
            </a:r>
          </a:p>
        </p:txBody>
      </p:sp>
      <p:sp>
        <p:nvSpPr>
          <p:cNvPr id="13" name="Rectangle 12"/>
          <p:cNvSpPr/>
          <p:nvPr/>
        </p:nvSpPr>
        <p:spPr bwMode="auto">
          <a:xfrm>
            <a:off x="297816" y="1671353"/>
            <a:ext cx="2244187" cy="497762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6495" tIns="149196" rIns="186495" bIns="149196" numCol="1" spcCol="0" rtlCol="0" fromWordArt="0" anchor="ctr" anchorCtr="0" forceAA="0" compatLnSpc="1">
            <a:prstTxWarp prst="textNoShape">
              <a:avLst/>
            </a:prstTxWarp>
            <a:noAutofit/>
          </a:bodyPr>
          <a:lstStyle/>
          <a:p>
            <a:pPr algn="ctr" defTabSz="950990" fontAlgn="base">
              <a:lnSpc>
                <a:spcPct val="90000"/>
              </a:lnSpc>
              <a:spcBef>
                <a:spcPct val="0"/>
              </a:spcBef>
              <a:spcAft>
                <a:spcPct val="0"/>
              </a:spcAft>
            </a:pPr>
            <a:r>
              <a:rPr lang="en-US" sz="2000" dirty="0">
                <a:solidFill>
                  <a:srgbClr val="404040"/>
                </a:solidFill>
                <a:ea typeface="Segoe UI" pitchFamily="34" charset="0"/>
                <a:cs typeface="Segoe UI" pitchFamily="34" charset="0"/>
              </a:rPr>
              <a:t>Windows </a:t>
            </a:r>
            <a:r>
              <a:rPr lang="en-US" sz="2000" dirty="0" smtClean="0">
                <a:solidFill>
                  <a:srgbClr val="404040"/>
                </a:solidFill>
                <a:ea typeface="Segoe UI" pitchFamily="34" charset="0"/>
                <a:cs typeface="Segoe UI" pitchFamily="34" charset="0"/>
              </a:rPr>
              <a:t>10 IoT for Industry Devices</a:t>
            </a:r>
            <a:endParaRPr lang="en-US" sz="2000" dirty="0">
              <a:solidFill>
                <a:srgbClr val="404040"/>
              </a:solidFill>
              <a:ea typeface="Segoe UI" pitchFamily="34" charset="0"/>
              <a:cs typeface="Segoe UI" pitchFamily="34" charset="0"/>
            </a:endParaRPr>
          </a:p>
          <a:p>
            <a:pPr algn="ctr" defTabSz="950990" fontAlgn="base">
              <a:lnSpc>
                <a:spcPct val="90000"/>
              </a:lnSpc>
              <a:spcBef>
                <a:spcPct val="0"/>
              </a:spcBef>
              <a:spcAft>
                <a:spcPct val="0"/>
              </a:spcAft>
            </a:pPr>
            <a:endParaRPr lang="en-US" sz="2000" dirty="0">
              <a:solidFill>
                <a:srgbClr val="00188F"/>
              </a:solidFill>
              <a:ea typeface="Segoe UI" pitchFamily="34" charset="0"/>
              <a:cs typeface="Segoe UI" pitchFamily="34" charset="0"/>
            </a:endParaRPr>
          </a:p>
          <a:p>
            <a:pPr algn="ctr" defTabSz="950990" fontAlgn="base">
              <a:lnSpc>
                <a:spcPct val="90000"/>
              </a:lnSpc>
              <a:spcBef>
                <a:spcPct val="0"/>
              </a:spcBef>
              <a:spcAft>
                <a:spcPct val="0"/>
              </a:spcAft>
            </a:pPr>
            <a:endParaRPr lang="en-US" sz="2000" dirty="0">
              <a:solidFill>
                <a:srgbClr val="00188F"/>
              </a:solidFill>
              <a:ea typeface="Segoe UI" pitchFamily="34" charset="0"/>
              <a:cs typeface="Segoe UI" pitchFamily="34" charset="0"/>
            </a:endParaRPr>
          </a:p>
          <a:p>
            <a:pPr algn="ctr" defTabSz="950990" fontAlgn="base">
              <a:lnSpc>
                <a:spcPct val="90000"/>
              </a:lnSpc>
              <a:spcBef>
                <a:spcPct val="0"/>
              </a:spcBef>
              <a:spcAft>
                <a:spcPct val="0"/>
              </a:spcAft>
            </a:pPr>
            <a:endParaRPr lang="en-US" sz="2000" dirty="0">
              <a:solidFill>
                <a:srgbClr val="00188F"/>
              </a:solidFill>
              <a:ea typeface="Segoe UI" pitchFamily="34" charset="0"/>
              <a:cs typeface="Segoe UI" pitchFamily="34" charset="0"/>
            </a:endParaRPr>
          </a:p>
          <a:p>
            <a:pPr algn="ctr" defTabSz="950990" fontAlgn="base">
              <a:lnSpc>
                <a:spcPct val="90000"/>
              </a:lnSpc>
              <a:spcBef>
                <a:spcPct val="0"/>
              </a:spcBef>
              <a:spcAft>
                <a:spcPct val="0"/>
              </a:spcAft>
            </a:pPr>
            <a:r>
              <a:rPr lang="en-US" sz="2000" dirty="0">
                <a:solidFill>
                  <a:srgbClr val="404040"/>
                </a:solidFill>
                <a:ea typeface="Segoe UI" pitchFamily="34" charset="0"/>
                <a:cs typeface="Segoe UI" pitchFamily="34" charset="0"/>
              </a:rPr>
              <a:t>Windows </a:t>
            </a:r>
            <a:r>
              <a:rPr lang="en-US" sz="2000" dirty="0" smtClean="0">
                <a:solidFill>
                  <a:srgbClr val="404040"/>
                </a:solidFill>
                <a:ea typeface="Segoe UI" pitchFamily="34" charset="0"/>
                <a:cs typeface="Segoe UI" pitchFamily="34" charset="0"/>
              </a:rPr>
              <a:t>10 IoT for Mobile Devices</a:t>
            </a:r>
            <a:endParaRPr lang="en-US" sz="2000" dirty="0">
              <a:solidFill>
                <a:srgbClr val="404040"/>
              </a:solidFill>
              <a:ea typeface="Segoe UI" pitchFamily="34" charset="0"/>
              <a:cs typeface="Segoe UI" pitchFamily="34" charset="0"/>
            </a:endParaRPr>
          </a:p>
          <a:p>
            <a:pPr algn="ctr" defTabSz="950990" fontAlgn="base">
              <a:lnSpc>
                <a:spcPct val="90000"/>
              </a:lnSpc>
              <a:spcBef>
                <a:spcPct val="0"/>
              </a:spcBef>
              <a:spcAft>
                <a:spcPct val="0"/>
              </a:spcAft>
            </a:pPr>
            <a:endParaRPr lang="en-US" sz="2000" dirty="0">
              <a:solidFill>
                <a:srgbClr val="00188F"/>
              </a:solidFill>
              <a:ea typeface="Segoe UI" pitchFamily="34" charset="0"/>
              <a:cs typeface="Segoe UI" pitchFamily="34" charset="0"/>
            </a:endParaRPr>
          </a:p>
          <a:p>
            <a:pPr algn="ctr" defTabSz="950990" fontAlgn="base">
              <a:lnSpc>
                <a:spcPct val="90000"/>
              </a:lnSpc>
              <a:spcBef>
                <a:spcPct val="0"/>
              </a:spcBef>
              <a:spcAft>
                <a:spcPct val="0"/>
              </a:spcAft>
            </a:pPr>
            <a:endParaRPr lang="en-US" sz="2000" dirty="0">
              <a:solidFill>
                <a:srgbClr val="00188F"/>
              </a:solidFill>
              <a:ea typeface="Segoe UI" pitchFamily="34" charset="0"/>
              <a:cs typeface="Segoe UI" pitchFamily="34" charset="0"/>
            </a:endParaRPr>
          </a:p>
          <a:p>
            <a:pPr algn="ctr" defTabSz="950990" fontAlgn="base">
              <a:lnSpc>
                <a:spcPct val="90000"/>
              </a:lnSpc>
              <a:spcBef>
                <a:spcPct val="0"/>
              </a:spcBef>
              <a:spcAft>
                <a:spcPct val="0"/>
              </a:spcAft>
            </a:pPr>
            <a:endParaRPr lang="en-US" sz="2000" dirty="0">
              <a:solidFill>
                <a:srgbClr val="00188F"/>
              </a:solidFill>
              <a:ea typeface="Segoe UI" pitchFamily="34" charset="0"/>
              <a:cs typeface="Segoe UI" pitchFamily="34" charset="0"/>
            </a:endParaRPr>
          </a:p>
          <a:p>
            <a:pPr algn="ctr" defTabSz="950990" fontAlgn="base">
              <a:lnSpc>
                <a:spcPct val="90000"/>
              </a:lnSpc>
              <a:spcBef>
                <a:spcPct val="0"/>
              </a:spcBef>
              <a:spcAft>
                <a:spcPct val="0"/>
              </a:spcAft>
            </a:pPr>
            <a:r>
              <a:rPr lang="en-US" sz="2000" dirty="0">
                <a:solidFill>
                  <a:srgbClr val="404040"/>
                </a:solidFill>
                <a:ea typeface="Segoe UI" pitchFamily="34" charset="0"/>
                <a:cs typeface="Segoe UI" pitchFamily="34" charset="0"/>
              </a:rPr>
              <a:t>Windows </a:t>
            </a:r>
            <a:r>
              <a:rPr lang="en-US" sz="2000" dirty="0" smtClean="0">
                <a:solidFill>
                  <a:srgbClr val="404040"/>
                </a:solidFill>
                <a:ea typeface="Segoe UI" pitchFamily="34" charset="0"/>
                <a:cs typeface="Segoe UI" pitchFamily="34" charset="0"/>
              </a:rPr>
              <a:t>10 IoT for Small Devices</a:t>
            </a:r>
            <a:endParaRPr lang="en-US" sz="2000" dirty="0">
              <a:solidFill>
                <a:srgbClr val="404040"/>
              </a:solidFill>
              <a:ea typeface="Segoe UI" pitchFamily="34" charset="0"/>
              <a:cs typeface="Segoe UI" pitchFamily="34" charset="0"/>
            </a:endParaRPr>
          </a:p>
        </p:txBody>
      </p:sp>
    </p:spTree>
    <p:extLst>
      <p:ext uri="{BB962C8B-B14F-4D97-AF65-F5344CB8AC3E}">
        <p14:creationId xmlns:p14="http://schemas.microsoft.com/office/powerpoint/2010/main" val="30338619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dirty="0">
                <a:solidFill>
                  <a:srgbClr val="525252"/>
                </a:solidFill>
              </a:rPr>
              <a:t>Windows 10 </a:t>
            </a:r>
            <a:r>
              <a:rPr lang="en-US" sz="4800" dirty="0" smtClean="0">
                <a:solidFill>
                  <a:srgbClr val="525252"/>
                </a:solidFill>
              </a:rPr>
              <a:t>IoT Editions</a:t>
            </a:r>
            <a:endParaRPr lang="en-US" sz="4800" dirty="0">
              <a:solidFill>
                <a:srgbClr val="525252"/>
              </a:solidFill>
            </a:endParaRPr>
          </a:p>
        </p:txBody>
      </p:sp>
      <p:sp>
        <p:nvSpPr>
          <p:cNvPr id="25" name="Oval 24"/>
          <p:cNvSpPr/>
          <p:nvPr/>
        </p:nvSpPr>
        <p:spPr>
          <a:xfrm>
            <a:off x="3505425" y="1201741"/>
            <a:ext cx="5133267" cy="5133267"/>
          </a:xfrm>
          <a:prstGeom prst="ellipse">
            <a:avLst/>
          </a:prstGeom>
          <a:solidFill>
            <a:srgbClr val="5B9BD5"/>
          </a:solidFill>
          <a:ln w="12700" cap="flat" cmpd="sng" algn="ctr">
            <a:noFill/>
            <a:prstDash val="solid"/>
            <a:miter lim="800000"/>
          </a:ln>
          <a:effectLst/>
        </p:spPr>
        <p:txBody>
          <a:bodyPr rtlCol="0" anchor="ctr"/>
          <a:lstStyle/>
          <a:p>
            <a:pPr algn="ctr" defTabSz="932597">
              <a:defRPr/>
            </a:pPr>
            <a:endParaRPr lang="en-US" sz="1428" kern="0" dirty="0">
              <a:solidFill>
                <a:prstClr val="white"/>
              </a:solidFill>
            </a:endParaRPr>
          </a:p>
        </p:txBody>
      </p:sp>
      <p:sp>
        <p:nvSpPr>
          <p:cNvPr id="26" name="Oval 25"/>
          <p:cNvSpPr/>
          <p:nvPr/>
        </p:nvSpPr>
        <p:spPr>
          <a:xfrm>
            <a:off x="4255158" y="2703179"/>
            <a:ext cx="3631830" cy="3631830"/>
          </a:xfrm>
          <a:prstGeom prst="ellipse">
            <a:avLst/>
          </a:prstGeom>
          <a:solidFill>
            <a:srgbClr val="5B9BD5">
              <a:lumMod val="75000"/>
            </a:srgbClr>
          </a:solidFill>
          <a:ln w="12700" cap="flat" cmpd="sng" algn="ctr">
            <a:noFill/>
            <a:prstDash val="solid"/>
            <a:miter lim="800000"/>
          </a:ln>
          <a:effectLst/>
        </p:spPr>
        <p:txBody>
          <a:bodyPr rtlCol="0" anchor="ctr"/>
          <a:lstStyle/>
          <a:p>
            <a:pPr algn="ctr" defTabSz="932597">
              <a:defRPr/>
            </a:pPr>
            <a:endParaRPr lang="en-US" sz="1428" kern="0" dirty="0">
              <a:solidFill>
                <a:prstClr val="white"/>
              </a:solidFill>
            </a:endParaRPr>
          </a:p>
        </p:txBody>
      </p:sp>
      <p:sp>
        <p:nvSpPr>
          <p:cNvPr id="27" name="Oval 26"/>
          <p:cNvSpPr/>
          <p:nvPr/>
        </p:nvSpPr>
        <p:spPr>
          <a:xfrm>
            <a:off x="4990624" y="4185768"/>
            <a:ext cx="2149242" cy="2149242"/>
          </a:xfrm>
          <a:prstGeom prst="ellipse">
            <a:avLst/>
          </a:prstGeom>
          <a:solidFill>
            <a:srgbClr val="5B9BD5">
              <a:lumMod val="50000"/>
            </a:srgbClr>
          </a:solidFill>
          <a:ln w="12700" cap="flat" cmpd="sng" algn="ctr">
            <a:noFill/>
            <a:prstDash val="solid"/>
            <a:miter lim="800000"/>
          </a:ln>
          <a:effectLst/>
        </p:spPr>
        <p:txBody>
          <a:bodyPr rtlCol="0" anchor="ctr"/>
          <a:lstStyle/>
          <a:p>
            <a:pPr algn="ctr" defTabSz="932597">
              <a:defRPr/>
            </a:pPr>
            <a:endParaRPr lang="en-US" sz="1428" kern="0" dirty="0">
              <a:solidFill>
                <a:prstClr val="white"/>
              </a:solidFill>
            </a:endParaRPr>
          </a:p>
        </p:txBody>
      </p:sp>
      <p:sp>
        <p:nvSpPr>
          <p:cNvPr id="28" name="Rectangle 27"/>
          <p:cNvSpPr/>
          <p:nvPr/>
        </p:nvSpPr>
        <p:spPr>
          <a:xfrm>
            <a:off x="5275689" y="1614920"/>
            <a:ext cx="1949441" cy="718145"/>
          </a:xfrm>
          <a:prstGeom prst="rect">
            <a:avLst/>
          </a:prstGeom>
        </p:spPr>
        <p:txBody>
          <a:bodyPr wrap="square" lIns="0" tIns="0" rIns="0" bIns="0">
            <a:spAutoFit/>
          </a:bodyPr>
          <a:lstStyle/>
          <a:p>
            <a:pPr defTabSz="932597">
              <a:spcAft>
                <a:spcPts val="408"/>
              </a:spcAft>
              <a:defRPr/>
            </a:pPr>
            <a:r>
              <a:rPr lang="en-US" sz="1500" b="1" kern="0" dirty="0" smtClean="0">
                <a:solidFill>
                  <a:prstClr val="white"/>
                </a:solidFill>
              </a:rPr>
              <a:t>For Industry Devices</a:t>
            </a:r>
            <a:endParaRPr lang="en-US" sz="1500" b="1" kern="0" dirty="0">
              <a:solidFill>
                <a:prstClr val="white"/>
              </a:solidFill>
            </a:endParaRPr>
          </a:p>
          <a:p>
            <a:pPr defTabSz="932597">
              <a:spcAft>
                <a:spcPts val="408"/>
              </a:spcAft>
              <a:defRPr/>
            </a:pPr>
            <a:r>
              <a:rPr lang="en-US" sz="1200" kern="0" dirty="0">
                <a:solidFill>
                  <a:prstClr val="white"/>
                </a:solidFill>
              </a:rPr>
              <a:t>Desktop Shell, Win32 apps</a:t>
            </a:r>
          </a:p>
          <a:p>
            <a:pPr defTabSz="932597">
              <a:spcAft>
                <a:spcPts val="408"/>
              </a:spcAft>
              <a:defRPr/>
            </a:pPr>
            <a:r>
              <a:rPr lang="en-US" sz="1200" kern="0" dirty="0">
                <a:solidFill>
                  <a:prstClr val="white"/>
                </a:solidFill>
              </a:rPr>
              <a:t>1 GB RAM, 16 GB Storage</a:t>
            </a:r>
          </a:p>
        </p:txBody>
      </p:sp>
      <p:sp>
        <p:nvSpPr>
          <p:cNvPr id="29" name="Rectangle 28"/>
          <p:cNvSpPr/>
          <p:nvPr/>
        </p:nvSpPr>
        <p:spPr>
          <a:xfrm>
            <a:off x="5227637" y="3116358"/>
            <a:ext cx="1949441" cy="954107"/>
          </a:xfrm>
          <a:prstGeom prst="rect">
            <a:avLst/>
          </a:prstGeom>
        </p:spPr>
        <p:txBody>
          <a:bodyPr wrap="square" lIns="0" tIns="0" rIns="0" bIns="0">
            <a:spAutoFit/>
          </a:bodyPr>
          <a:lstStyle/>
          <a:p>
            <a:pPr defTabSz="932597">
              <a:spcAft>
                <a:spcPts val="408"/>
              </a:spcAft>
              <a:defRPr/>
            </a:pPr>
            <a:r>
              <a:rPr lang="en-US" sz="1500" b="1" kern="0" dirty="0" smtClean="0">
                <a:solidFill>
                  <a:prstClr val="white"/>
                </a:solidFill>
              </a:rPr>
              <a:t>For Mobile Devices</a:t>
            </a:r>
            <a:endParaRPr lang="en-US" sz="1500" b="1" kern="0" dirty="0">
              <a:solidFill>
                <a:prstClr val="white"/>
              </a:solidFill>
            </a:endParaRPr>
          </a:p>
          <a:p>
            <a:pPr defTabSz="932597">
              <a:spcAft>
                <a:spcPts val="408"/>
              </a:spcAft>
              <a:defRPr/>
            </a:pPr>
            <a:r>
              <a:rPr lang="en-US" sz="1200" kern="0" dirty="0">
                <a:solidFill>
                  <a:prstClr val="white"/>
                </a:solidFill>
              </a:rPr>
              <a:t>Modern Shell</a:t>
            </a:r>
          </a:p>
          <a:p>
            <a:pPr defTabSz="932597">
              <a:spcAft>
                <a:spcPts val="408"/>
              </a:spcAft>
              <a:defRPr/>
            </a:pPr>
            <a:r>
              <a:rPr lang="en-US" sz="1200" kern="0" dirty="0">
                <a:solidFill>
                  <a:prstClr val="white"/>
                </a:solidFill>
              </a:rPr>
              <a:t>Mobile Chassis requirement</a:t>
            </a:r>
          </a:p>
          <a:p>
            <a:pPr defTabSz="932597">
              <a:spcAft>
                <a:spcPts val="408"/>
              </a:spcAft>
              <a:defRPr/>
            </a:pPr>
            <a:r>
              <a:rPr lang="en-US" sz="1200" kern="0" dirty="0">
                <a:solidFill>
                  <a:prstClr val="white"/>
                </a:solidFill>
              </a:rPr>
              <a:t>512 MB RAM, 4 GB storage</a:t>
            </a:r>
          </a:p>
        </p:txBody>
      </p:sp>
      <p:sp>
        <p:nvSpPr>
          <p:cNvPr id="30" name="Rectangle 29"/>
          <p:cNvSpPr/>
          <p:nvPr/>
        </p:nvSpPr>
        <p:spPr>
          <a:xfrm>
            <a:off x="5227637" y="4609607"/>
            <a:ext cx="1739823" cy="1567609"/>
          </a:xfrm>
          <a:prstGeom prst="rect">
            <a:avLst/>
          </a:prstGeom>
        </p:spPr>
        <p:txBody>
          <a:bodyPr wrap="square" lIns="0" tIns="0" rIns="0" bIns="0">
            <a:spAutoFit/>
          </a:bodyPr>
          <a:lstStyle/>
          <a:p>
            <a:pPr defTabSz="932597">
              <a:spcAft>
                <a:spcPts val="408"/>
              </a:spcAft>
              <a:defRPr/>
            </a:pPr>
            <a:r>
              <a:rPr lang="en-US" sz="1500" b="1" kern="0" dirty="0" smtClean="0">
                <a:solidFill>
                  <a:prstClr val="white"/>
                </a:solidFill>
              </a:rPr>
              <a:t>For Small Devices</a:t>
            </a:r>
            <a:endParaRPr lang="en-US" sz="1500" b="1" kern="0" dirty="0">
              <a:solidFill>
                <a:prstClr val="white"/>
              </a:solidFill>
            </a:endParaRPr>
          </a:p>
          <a:p>
            <a:pPr defTabSz="932597">
              <a:spcAft>
                <a:spcPts val="408"/>
              </a:spcAft>
              <a:defRPr/>
            </a:pPr>
            <a:r>
              <a:rPr lang="en-US" sz="1200" kern="0" dirty="0">
                <a:solidFill>
                  <a:prstClr val="white"/>
                </a:solidFill>
              </a:rPr>
              <a:t>Dedicated devices</a:t>
            </a:r>
          </a:p>
          <a:p>
            <a:pPr defTabSz="932597">
              <a:spcAft>
                <a:spcPts val="408"/>
              </a:spcAft>
              <a:defRPr/>
            </a:pPr>
            <a:r>
              <a:rPr lang="en-US" sz="1200" kern="0" dirty="0" smtClean="0">
                <a:solidFill>
                  <a:prstClr val="white"/>
                </a:solidFill>
              </a:rPr>
              <a:t>Optional Display</a:t>
            </a:r>
            <a:br>
              <a:rPr lang="en-US" sz="1200" kern="0" dirty="0" smtClean="0">
                <a:solidFill>
                  <a:prstClr val="white"/>
                </a:solidFill>
              </a:rPr>
            </a:br>
            <a:r>
              <a:rPr lang="en-US" sz="1200" kern="0" dirty="0" smtClean="0">
                <a:solidFill>
                  <a:prstClr val="white"/>
                </a:solidFill>
              </a:rPr>
              <a:t>No Shell/Store/MS </a:t>
            </a:r>
            <a:r>
              <a:rPr lang="en-US" sz="1200" kern="0" dirty="0">
                <a:solidFill>
                  <a:prstClr val="white"/>
                </a:solidFill>
              </a:rPr>
              <a:t>Apps</a:t>
            </a:r>
          </a:p>
          <a:p>
            <a:pPr defTabSz="932597">
              <a:spcAft>
                <a:spcPts val="408"/>
              </a:spcAft>
              <a:defRPr/>
            </a:pPr>
            <a:r>
              <a:rPr lang="en-US" sz="1200" kern="0" dirty="0">
                <a:solidFill>
                  <a:prstClr val="white"/>
                </a:solidFill>
              </a:rPr>
              <a:t>256MB RAM, 2GB storage</a:t>
            </a:r>
          </a:p>
          <a:p>
            <a:pPr defTabSz="932597">
              <a:spcAft>
                <a:spcPts val="408"/>
              </a:spcAft>
              <a:defRPr/>
            </a:pPr>
            <a:r>
              <a:rPr lang="en-US" sz="1200" kern="0" dirty="0">
                <a:solidFill>
                  <a:prstClr val="white"/>
                </a:solidFill>
              </a:rPr>
              <a:t>Universal Apps</a:t>
            </a:r>
          </a:p>
          <a:p>
            <a:pPr defTabSz="932597">
              <a:spcAft>
                <a:spcPts val="408"/>
              </a:spcAft>
              <a:defRPr/>
            </a:pPr>
            <a:endParaRPr lang="en-US" sz="1020" kern="0" dirty="0">
              <a:solidFill>
                <a:prstClr val="white"/>
              </a:solidFill>
            </a:endParaRPr>
          </a:p>
        </p:txBody>
      </p:sp>
      <p:sp>
        <p:nvSpPr>
          <p:cNvPr id="13" name="Rectangle 12"/>
          <p:cNvSpPr/>
          <p:nvPr/>
        </p:nvSpPr>
        <p:spPr>
          <a:xfrm>
            <a:off x="8725447" y="3003756"/>
            <a:ext cx="2875104" cy="1522083"/>
          </a:xfrm>
          <a:prstGeom prst="rect">
            <a:avLst/>
          </a:prstGeom>
        </p:spPr>
        <p:txBody>
          <a:bodyPr wrap="square" lIns="0" tIns="0" rIns="0" bIns="0">
            <a:spAutoFit/>
          </a:bodyPr>
          <a:lstStyle/>
          <a:p>
            <a:pPr defTabSz="932597">
              <a:spcAft>
                <a:spcPts val="408"/>
              </a:spcAft>
              <a:defRPr/>
            </a:pPr>
            <a:r>
              <a:rPr lang="en-US" sz="1224" b="1" kern="0" dirty="0">
                <a:solidFill>
                  <a:srgbClr val="FFFFFF"/>
                </a:solidFill>
              </a:rPr>
              <a:t>Windows </a:t>
            </a:r>
            <a:r>
              <a:rPr lang="en-US" sz="1224" b="1" kern="0" dirty="0" smtClean="0">
                <a:solidFill>
                  <a:srgbClr val="FFFFFF"/>
                </a:solidFill>
              </a:rPr>
              <a:t>Device Services</a:t>
            </a:r>
            <a:endParaRPr lang="en-US" sz="1224" b="1" kern="0" dirty="0">
              <a:solidFill>
                <a:srgbClr val="404040"/>
              </a:solidFill>
            </a:endParaRPr>
          </a:p>
          <a:p>
            <a:pPr marL="171450" indent="-171450" defTabSz="932597">
              <a:spcBef>
                <a:spcPts val="612"/>
              </a:spcBef>
              <a:spcAft>
                <a:spcPts val="408"/>
              </a:spcAft>
              <a:buFont typeface="Arial" panose="020B0604020202020204" pitchFamily="34" charset="0"/>
              <a:buChar char="•"/>
              <a:defRPr/>
            </a:pPr>
            <a:r>
              <a:rPr lang="en-US" sz="1200" kern="0" dirty="0" smtClean="0">
                <a:solidFill>
                  <a:srgbClr val="FFFFFF"/>
                </a:solidFill>
              </a:rPr>
              <a:t>On all Windows </a:t>
            </a:r>
            <a:r>
              <a:rPr lang="en-US" sz="1200" kern="0" dirty="0">
                <a:solidFill>
                  <a:srgbClr val="FFFFFF"/>
                </a:solidFill>
              </a:rPr>
              <a:t>IoT clients</a:t>
            </a:r>
            <a:endParaRPr lang="en-US" sz="1200" kern="0" dirty="0">
              <a:solidFill>
                <a:srgbClr val="404040"/>
              </a:solidFill>
            </a:endParaRPr>
          </a:p>
          <a:p>
            <a:pPr marL="171450" indent="-171450">
              <a:spcBef>
                <a:spcPts val="612"/>
              </a:spcBef>
              <a:buFont typeface="Arial" panose="020B0604020202020204" pitchFamily="34" charset="0"/>
              <a:buChar char="•"/>
            </a:pPr>
            <a:r>
              <a:rPr lang="en-US" sz="1200" kern="0" dirty="0">
                <a:solidFill>
                  <a:srgbClr val="FFFFFF"/>
                </a:solidFill>
              </a:rPr>
              <a:t>Extends value of Windows </a:t>
            </a:r>
            <a:r>
              <a:rPr lang="en-US" sz="1200" kern="0" dirty="0" smtClean="0">
                <a:solidFill>
                  <a:srgbClr val="FFFFFF"/>
                </a:solidFill>
              </a:rPr>
              <a:t>for OEMs</a:t>
            </a:r>
            <a:endParaRPr lang="en-US" sz="1200" kern="0" dirty="0">
              <a:solidFill>
                <a:srgbClr val="404040"/>
              </a:solidFill>
            </a:endParaRPr>
          </a:p>
          <a:p>
            <a:pPr marL="171450" indent="-171450">
              <a:spcBef>
                <a:spcPts val="612"/>
              </a:spcBef>
              <a:buFont typeface="Arial" panose="020B0604020202020204" pitchFamily="34" charset="0"/>
              <a:buChar char="•"/>
            </a:pPr>
            <a:r>
              <a:rPr lang="en-US" sz="1200" kern="0" dirty="0" smtClean="0">
                <a:solidFill>
                  <a:srgbClr val="FFFFFF"/>
                </a:solidFill>
              </a:rPr>
              <a:t>OS telemetry, update management, interoperability</a:t>
            </a:r>
          </a:p>
          <a:p>
            <a:pPr marL="171450" indent="-171450">
              <a:spcBef>
                <a:spcPts val="612"/>
              </a:spcBef>
              <a:buFont typeface="Arial" panose="020B0604020202020204" pitchFamily="34" charset="0"/>
              <a:buChar char="•"/>
            </a:pPr>
            <a:r>
              <a:rPr lang="en-US" sz="1200" kern="0" dirty="0" smtClean="0">
                <a:solidFill>
                  <a:srgbClr val="FFFFFF"/>
                </a:solidFill>
              </a:rPr>
              <a:t>Azure IoT-ready</a:t>
            </a:r>
            <a:endParaRPr lang="en-US" sz="1200" kern="0" dirty="0">
              <a:solidFill>
                <a:srgbClr val="404040"/>
              </a:solidFill>
            </a:endParaRPr>
          </a:p>
        </p:txBody>
      </p:sp>
      <p:sp>
        <p:nvSpPr>
          <p:cNvPr id="2" name="Notched Right Arrow 1"/>
          <p:cNvSpPr/>
          <p:nvPr/>
        </p:nvSpPr>
        <p:spPr bwMode="auto">
          <a:xfrm>
            <a:off x="169838" y="1058862"/>
            <a:ext cx="3243352" cy="1439762"/>
          </a:xfrm>
          <a:prstGeom prst="notchedRightArrow">
            <a:avLst/>
          </a:prstGeom>
          <a:solidFill>
            <a:srgbClr val="5B9BD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solidFill>
                  <a:srgbClr val="FFFFFF"/>
                </a:solidFill>
                <a:cs typeface="Segoe UI" panose="020B0502040204020203" pitchFamily="34" charset="0"/>
              </a:rPr>
              <a:t>Requires desktop or desktop apps– Win32, .NET, WPF, etc. ?</a:t>
            </a:r>
            <a:endParaRPr lang="en-US" sz="1200" dirty="0">
              <a:solidFill>
                <a:srgbClr val="FFFFFF"/>
              </a:solidFill>
              <a:cs typeface="Segoe UI" panose="020B0502040204020203" pitchFamily="34" charset="0"/>
            </a:endParaRPr>
          </a:p>
        </p:txBody>
      </p:sp>
      <p:sp>
        <p:nvSpPr>
          <p:cNvPr id="14" name="Notched Right Arrow 13"/>
          <p:cNvSpPr/>
          <p:nvPr/>
        </p:nvSpPr>
        <p:spPr bwMode="auto">
          <a:xfrm>
            <a:off x="76630" y="2523484"/>
            <a:ext cx="3328422" cy="1470082"/>
          </a:xfrm>
          <a:prstGeom prst="notchedRightArrow">
            <a:avLst/>
          </a:prstGeom>
          <a:solidFill>
            <a:srgbClr val="2E75B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solidFill>
                  <a:srgbClr val="FFFFFF"/>
                </a:solidFill>
                <a:cs typeface="Segoe UI" panose="020B0502040204020203" pitchFamily="34" charset="0"/>
              </a:rPr>
              <a:t>Requires a Shell experience, multiple applications, Windows first-party </a:t>
            </a:r>
            <a:r>
              <a:rPr lang="en-US" sz="1200" dirty="0" smtClean="0">
                <a:solidFill>
                  <a:srgbClr val="FFFFFF"/>
                </a:solidFill>
                <a:cs typeface="Segoe UI" panose="020B0502040204020203" pitchFamily="34" charset="0"/>
              </a:rPr>
              <a:t>applications, or mobile </a:t>
            </a:r>
            <a:r>
              <a:rPr lang="en-US" sz="1200" dirty="0">
                <a:solidFill>
                  <a:srgbClr val="FFFFFF"/>
                </a:solidFill>
                <a:cs typeface="Segoe UI" panose="020B0502040204020203" pitchFamily="34" charset="0"/>
              </a:rPr>
              <a:t>voice</a:t>
            </a:r>
            <a:r>
              <a:rPr lang="en-US" sz="1200" dirty="0" smtClean="0">
                <a:solidFill>
                  <a:srgbClr val="FFFFFF"/>
                </a:solidFill>
                <a:cs typeface="Segoe UI" panose="020B0502040204020203" pitchFamily="34" charset="0"/>
              </a:rPr>
              <a:t>?</a:t>
            </a:r>
            <a:endParaRPr lang="en-US" sz="1200" dirty="0">
              <a:solidFill>
                <a:srgbClr val="FFFFFF"/>
              </a:solidFill>
              <a:cs typeface="Segoe UI" panose="020B0502040204020203" pitchFamily="34" charset="0"/>
            </a:endParaRPr>
          </a:p>
        </p:txBody>
      </p:sp>
      <p:sp>
        <p:nvSpPr>
          <p:cNvPr id="15" name="Notched Right Arrow 14"/>
          <p:cNvSpPr/>
          <p:nvPr/>
        </p:nvSpPr>
        <p:spPr bwMode="auto">
          <a:xfrm>
            <a:off x="34118" y="3993338"/>
            <a:ext cx="3367221" cy="1466344"/>
          </a:xfrm>
          <a:prstGeom prst="notchedRightArrow">
            <a:avLst/>
          </a:prstGeom>
          <a:solidFill>
            <a:srgbClr val="1F4E7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solidFill>
                  <a:srgbClr val="FFFFFF"/>
                </a:solidFill>
                <a:cs typeface="Segoe UI" panose="020B0502040204020203" pitchFamily="34" charset="0"/>
              </a:rPr>
              <a:t>Otherwise</a:t>
            </a:r>
            <a:endParaRPr lang="en-US" sz="1400" dirty="0">
              <a:solidFill>
                <a:srgbClr val="FFFFFF"/>
              </a:solidFill>
              <a:cs typeface="Segoe UI" panose="020B0502040204020203" pitchFamily="34" charset="0"/>
            </a:endParaRPr>
          </a:p>
        </p:txBody>
      </p:sp>
      <p:cxnSp>
        <p:nvCxnSpPr>
          <p:cNvPr id="4" name="Straight Connector 3"/>
          <p:cNvCxnSpPr/>
          <p:nvPr/>
        </p:nvCxnSpPr>
        <p:spPr>
          <a:xfrm>
            <a:off x="3475037" y="1744662"/>
            <a:ext cx="1656567" cy="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26874" y="3258525"/>
            <a:ext cx="1656567" cy="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70" y="4716462"/>
            <a:ext cx="1656567" cy="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6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Silicon Support</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0740" y="4186923"/>
            <a:ext cx="2151013" cy="142646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152" y="1379322"/>
            <a:ext cx="4154893" cy="1426464"/>
          </a:xfrm>
          <a:prstGeom prst="rect">
            <a:avLst/>
          </a:prstGeom>
        </p:spPr>
      </p:pic>
      <p:grpSp>
        <p:nvGrpSpPr>
          <p:cNvPr id="14" name="Group 13"/>
          <p:cNvGrpSpPr/>
          <p:nvPr/>
        </p:nvGrpSpPr>
        <p:grpSpPr>
          <a:xfrm>
            <a:off x="6219421" y="4186923"/>
            <a:ext cx="5424355" cy="1426464"/>
            <a:chOff x="3156082" y="3341814"/>
            <a:chExt cx="5424355" cy="1426464"/>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082" y="3341814"/>
              <a:ext cx="2852928" cy="142646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4501" y="3341814"/>
              <a:ext cx="2535936" cy="1426464"/>
            </a:xfrm>
            <a:prstGeom prst="rect">
              <a:avLst/>
            </a:prstGeom>
          </p:spPr>
        </p:pic>
      </p:gr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4761" y="1379322"/>
            <a:ext cx="3702969" cy="1426464"/>
          </a:xfrm>
          <a:prstGeom prst="rect">
            <a:avLst/>
          </a:prstGeom>
        </p:spPr>
      </p:pic>
    </p:spTree>
    <p:extLst>
      <p:ext uri="{BB962C8B-B14F-4D97-AF65-F5344CB8AC3E}">
        <p14:creationId xmlns:p14="http://schemas.microsoft.com/office/powerpoint/2010/main" val="348420542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Cyra Richardson</a:t>
            </a:r>
            <a:endParaRPr lang="en-US" dirty="0"/>
          </a:p>
        </p:txBody>
      </p:sp>
      <p:sp>
        <p:nvSpPr>
          <p:cNvPr id="2" name="Title 1"/>
          <p:cNvSpPr>
            <a:spLocks noGrp="1"/>
          </p:cNvSpPr>
          <p:nvPr>
            <p:ph type="title"/>
          </p:nvPr>
        </p:nvSpPr>
        <p:spPr>
          <a:xfrm>
            <a:off x="274702" y="2117164"/>
            <a:ext cx="11887135" cy="2751697"/>
          </a:xfrm>
        </p:spPr>
        <p:txBody>
          <a:bodyPr/>
          <a:lstStyle/>
          <a:p>
            <a:r>
              <a:rPr lang="en-US" dirty="0" smtClean="0"/>
              <a:t>Reusing Code on Windows 10 IoT Core</a:t>
            </a:r>
            <a:br>
              <a:rPr lang="en-US" dirty="0" smtClean="0"/>
            </a:br>
            <a:r>
              <a:rPr lang="en-US" sz="3200" dirty="0" smtClean="0"/>
              <a:t>UWP app portability</a:t>
            </a:r>
            <a:endParaRPr lang="en-US" sz="3200" dirty="0"/>
          </a:p>
        </p:txBody>
      </p:sp>
      <p:sp>
        <p:nvSpPr>
          <p:cNvPr id="7" name="Text Placeholder 6"/>
          <p:cNvSpPr>
            <a:spLocks noGrp="1"/>
          </p:cNvSpPr>
          <p:nvPr>
            <p:ph type="body" sz="quarter" idx="13"/>
          </p:nvPr>
        </p:nvSpPr>
        <p:spPr/>
        <p:txBody>
          <a:bodyPr/>
          <a:lstStyle/>
          <a:p>
            <a:endParaRPr lang="en-US"/>
          </a:p>
        </p:txBody>
      </p:sp>
      <p:sp>
        <p:nvSpPr>
          <p:cNvPr id="4" name="Rectangle 3"/>
          <p:cNvSpPr/>
          <p:nvPr/>
        </p:nvSpPr>
        <p:spPr bwMode="auto">
          <a:xfrm>
            <a:off x="10718419" y="0"/>
            <a:ext cx="1718056" cy="2952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One Windows Platform</a:t>
            </a:r>
            <a:endParaRPr lang="en-US" sz="1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569425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786946"/>
            <a:ext cx="11887200" cy="5093702"/>
          </a:xfrm>
        </p:spPr>
        <p:txBody>
          <a:bodyPr/>
          <a:lstStyle/>
          <a:p>
            <a:r>
              <a:rPr lang="en-US" sz="3200" dirty="0" smtClean="0">
                <a:solidFill>
                  <a:schemeClr val="tx2"/>
                </a:solidFill>
              </a:rPr>
              <a:t>Policy Managed</a:t>
            </a:r>
            <a:br>
              <a:rPr lang="en-US" sz="3200" dirty="0" smtClean="0">
                <a:solidFill>
                  <a:schemeClr val="tx2"/>
                </a:solidFill>
              </a:rPr>
            </a:br>
            <a:endParaRPr lang="en-US" sz="3200" dirty="0" smtClean="0">
              <a:solidFill>
                <a:schemeClr val="tx2"/>
              </a:solidFill>
            </a:endParaRPr>
          </a:p>
          <a:p>
            <a:r>
              <a:rPr lang="en-US" sz="3200" dirty="0" smtClean="0">
                <a:solidFill>
                  <a:schemeClr val="tx2"/>
                </a:solidFill>
              </a:rPr>
              <a:t>Headless operation</a:t>
            </a:r>
            <a:br>
              <a:rPr lang="en-US" sz="3200" dirty="0" smtClean="0">
                <a:solidFill>
                  <a:schemeClr val="tx2"/>
                </a:solidFill>
              </a:rPr>
            </a:br>
            <a:endParaRPr lang="en-US" sz="3200" dirty="0" smtClean="0">
              <a:solidFill>
                <a:schemeClr val="tx2"/>
              </a:solidFill>
            </a:endParaRPr>
          </a:p>
          <a:p>
            <a:pPr lvl="0"/>
            <a:r>
              <a:rPr lang="en-US" sz="3200" dirty="0" smtClean="0">
                <a:solidFill>
                  <a:schemeClr val="tx2"/>
                </a:solidFill>
              </a:rPr>
              <a:t>Access </a:t>
            </a:r>
            <a:r>
              <a:rPr lang="en-US" sz="3200" dirty="0">
                <a:solidFill>
                  <a:schemeClr val="tx2"/>
                </a:solidFill>
              </a:rPr>
              <a:t>to system settings </a:t>
            </a:r>
          </a:p>
          <a:p>
            <a:pPr marL="342900" lvl="1" indent="0">
              <a:buNone/>
            </a:pPr>
            <a:r>
              <a:rPr lang="en-US" sz="1800" dirty="0" smtClean="0">
                <a:solidFill>
                  <a:schemeClr val="tx2"/>
                </a:solidFill>
              </a:rPr>
              <a:t>power </a:t>
            </a:r>
            <a:r>
              <a:rPr lang="en-US" sz="1800" dirty="0">
                <a:solidFill>
                  <a:schemeClr val="tx2"/>
                </a:solidFill>
              </a:rPr>
              <a:t>state, radio control and </a:t>
            </a:r>
            <a:r>
              <a:rPr lang="en-US" sz="1800" dirty="0" err="1">
                <a:solidFill>
                  <a:schemeClr val="tx2"/>
                </a:solidFill>
              </a:rPr>
              <a:t>Wifi</a:t>
            </a:r>
            <a:r>
              <a:rPr lang="en-US" sz="1800" dirty="0">
                <a:solidFill>
                  <a:schemeClr val="tx2"/>
                </a:solidFill>
              </a:rPr>
              <a:t> connection</a:t>
            </a:r>
            <a:r>
              <a:rPr lang="en-US" sz="1800" dirty="0" smtClean="0">
                <a:solidFill>
                  <a:schemeClr val="tx2"/>
                </a:solidFill>
              </a:rPr>
              <a:t>.</a:t>
            </a:r>
            <a:br>
              <a:rPr lang="en-US" sz="1800" dirty="0" smtClean="0">
                <a:solidFill>
                  <a:schemeClr val="tx2"/>
                </a:solidFill>
              </a:rPr>
            </a:br>
            <a:endParaRPr lang="en-US" sz="1800" dirty="0">
              <a:solidFill>
                <a:schemeClr val="tx2"/>
              </a:solidFill>
            </a:endParaRPr>
          </a:p>
          <a:p>
            <a:pPr lvl="0"/>
            <a:r>
              <a:rPr lang="en-US" sz="3200" dirty="0">
                <a:solidFill>
                  <a:schemeClr val="tx2"/>
                </a:solidFill>
              </a:rPr>
              <a:t>APIs to access busses</a:t>
            </a:r>
          </a:p>
          <a:p>
            <a:pPr marL="342900" lvl="1" indent="0">
              <a:buNone/>
            </a:pPr>
            <a:r>
              <a:rPr lang="en-US" sz="1800" dirty="0">
                <a:solidFill>
                  <a:schemeClr val="tx2"/>
                </a:solidFill>
              </a:rPr>
              <a:t>GPIO, I2C, SPI and easy access to custom </a:t>
            </a:r>
            <a:r>
              <a:rPr lang="en-US" sz="1800" dirty="0" smtClean="0">
                <a:solidFill>
                  <a:schemeClr val="tx2"/>
                </a:solidFill>
              </a:rPr>
              <a:t>hardware</a:t>
            </a:r>
            <a:br>
              <a:rPr lang="en-US" sz="1800" dirty="0" smtClean="0">
                <a:solidFill>
                  <a:schemeClr val="tx2"/>
                </a:solidFill>
              </a:rPr>
            </a:br>
            <a:endParaRPr lang="en-US" sz="1800" dirty="0">
              <a:solidFill>
                <a:schemeClr val="tx2"/>
              </a:solidFill>
            </a:endParaRPr>
          </a:p>
          <a:p>
            <a:pPr lvl="0"/>
            <a:r>
              <a:rPr lang="en-US" sz="3200" dirty="0" smtClean="0">
                <a:solidFill>
                  <a:schemeClr val="tx2"/>
                </a:solidFill>
              </a:rPr>
              <a:t>Background applications for </a:t>
            </a:r>
            <a:r>
              <a:rPr lang="en-US" sz="3200" dirty="0">
                <a:solidFill>
                  <a:schemeClr val="tx2"/>
                </a:solidFill>
              </a:rPr>
              <a:t>long running tasks </a:t>
            </a:r>
          </a:p>
          <a:p>
            <a:pPr marL="342900" lvl="1" indent="0">
              <a:buNone/>
            </a:pPr>
            <a:r>
              <a:rPr lang="en-US" sz="1800" dirty="0">
                <a:solidFill>
                  <a:schemeClr val="tx2"/>
                </a:solidFill>
              </a:rPr>
              <a:t>Full control for your device, free of standard Process Lifecycle </a:t>
            </a:r>
            <a:r>
              <a:rPr lang="en-US" sz="1800" dirty="0" smtClean="0">
                <a:solidFill>
                  <a:schemeClr val="tx2"/>
                </a:solidFill>
              </a:rPr>
              <a:t>Management</a:t>
            </a:r>
            <a:endParaRPr lang="en-US" sz="1800" dirty="0">
              <a:solidFill>
                <a:schemeClr val="tx2"/>
              </a:solidFill>
            </a:endParaRPr>
          </a:p>
        </p:txBody>
      </p:sp>
      <p:sp>
        <p:nvSpPr>
          <p:cNvPr id="2" name="Title 1"/>
          <p:cNvSpPr>
            <a:spLocks noGrp="1"/>
          </p:cNvSpPr>
          <p:nvPr>
            <p:ph type="title"/>
          </p:nvPr>
        </p:nvSpPr>
        <p:spPr/>
        <p:txBody>
          <a:bodyPr/>
          <a:lstStyle/>
          <a:p>
            <a:r>
              <a:rPr lang="en-US" dirty="0" smtClean="0">
                <a:solidFill>
                  <a:schemeClr val="tx2"/>
                </a:solidFill>
              </a:rPr>
              <a:t>Building IoT Devices with UWP:</a:t>
            </a:r>
            <a:br>
              <a:rPr lang="en-US" dirty="0" smtClean="0">
                <a:solidFill>
                  <a:schemeClr val="tx2"/>
                </a:solidFill>
              </a:rPr>
            </a:br>
            <a:r>
              <a:rPr lang="en-US" sz="4400" dirty="0" smtClean="0">
                <a:solidFill>
                  <a:schemeClr val="tx2"/>
                </a:solidFill>
              </a:rPr>
              <a:t>“Embedded Mode”</a:t>
            </a:r>
            <a:endParaRPr lang="en-US" sz="4400" dirty="0">
              <a:solidFill>
                <a:schemeClr val="tx2"/>
              </a:solidFill>
            </a:endParaRPr>
          </a:p>
        </p:txBody>
      </p:sp>
      <p:sp>
        <p:nvSpPr>
          <p:cNvPr id="4" name="Rectangle 3"/>
          <p:cNvSpPr/>
          <p:nvPr/>
        </p:nvSpPr>
        <p:spPr bwMode="auto">
          <a:xfrm>
            <a:off x="10718419" y="0"/>
            <a:ext cx="1718056" cy="2952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One Windows Platform</a:t>
            </a:r>
            <a:endParaRPr lang="en-US" sz="1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6234464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smtClean="0"/>
              <a:t>Cyra Richardson</a:t>
            </a:r>
            <a:endParaRPr lang="en-US" dirty="0"/>
          </a:p>
        </p:txBody>
      </p:sp>
      <p:sp>
        <p:nvSpPr>
          <p:cNvPr id="2" name="Title 1"/>
          <p:cNvSpPr>
            <a:spLocks noGrp="1"/>
          </p:cNvSpPr>
          <p:nvPr>
            <p:ph type="title"/>
          </p:nvPr>
        </p:nvSpPr>
        <p:spPr/>
        <p:txBody>
          <a:bodyPr/>
          <a:lstStyle/>
          <a:p>
            <a:r>
              <a:rPr lang="en-US" dirty="0" smtClean="0"/>
              <a:t>Apps controlling hardware</a:t>
            </a:r>
            <a:br>
              <a:rPr lang="en-US" dirty="0" smtClean="0"/>
            </a:br>
            <a:r>
              <a:rPr lang="en-US" sz="3200" dirty="0" smtClean="0"/>
              <a:t>UWP extensions on Windows 10 IoT Core </a:t>
            </a:r>
            <a:endParaRPr lang="en-US" sz="3200" dirty="0"/>
          </a:p>
        </p:txBody>
      </p:sp>
      <p:sp>
        <p:nvSpPr>
          <p:cNvPr id="3" name="Text Placeholder 2"/>
          <p:cNvSpPr>
            <a:spLocks noGrp="1"/>
          </p:cNvSpPr>
          <p:nvPr>
            <p:ph type="body" sz="quarter" idx="13"/>
          </p:nvPr>
        </p:nvSpPr>
        <p:spPr/>
        <p:txBody>
          <a:bodyPr/>
          <a:lstStyle/>
          <a:p>
            <a:endParaRPr lang="en-US"/>
          </a:p>
        </p:txBody>
      </p:sp>
      <p:sp>
        <p:nvSpPr>
          <p:cNvPr id="4" name="Rectangle 3"/>
          <p:cNvSpPr/>
          <p:nvPr/>
        </p:nvSpPr>
        <p:spPr bwMode="auto">
          <a:xfrm>
            <a:off x="10718419" y="0"/>
            <a:ext cx="1718056" cy="2952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smtClean="0">
                <a:gradFill>
                  <a:gsLst>
                    <a:gs pos="0">
                      <a:srgbClr val="FFFFFF"/>
                    </a:gs>
                    <a:gs pos="100000">
                      <a:srgbClr val="FFFFFF"/>
                    </a:gs>
                  </a:gsLst>
                  <a:lin ang="5400000" scaled="0"/>
                </a:gradFill>
              </a:rPr>
              <a:t>One Windows Platform</a:t>
            </a:r>
            <a:endParaRPr lang="en-US" sz="1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75920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2.potx" id="{AE6B0D47-3488-4D7E-AEFE-4DBC34C239F2}" vid="{FE055DFB-2179-4F25-980C-29B98161779E}"/>
    </a:ext>
  </a:extLst>
</a:theme>
</file>

<file path=ppt/theme/theme2.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5-BuildingIoTDevices.pptx" id="{2DBA9A7C-0071-41DE-A5FF-1FFF4E470430}" vid="{17B60503-DA45-4DC9-8416-0AFAC1896066}"/>
    </a:ext>
  </a:extLst>
</a:theme>
</file>

<file path=ppt/theme/theme3.xml><?xml version="1.0" encoding="utf-8"?>
<a:theme xmlns:a="http://schemas.openxmlformats.org/drawingml/2006/main" name="1_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2015-BuildingIoTDevices.pptx" id="{2DBA9A7C-0071-41DE-A5FF-1FFF4E470430}" vid="{94BC648D-69F7-47C6-924C-3B8BCE5EED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2015-05-01T00:00:00-07:00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 Cyra Richardson</External_x0020_Speaker>
    <Session_x0020_Code xmlns="12a172fe-0250-434a-85cf-03b10810c5e5"> 3-752</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elements/1.1/"/>
    <ds:schemaRef ds:uri="http://schemas.microsoft.com/office/infopath/2007/PartnerControls"/>
    <ds:schemaRef ds:uri="http://schemas.microsoft.com/office/2006/documentManagement/types"/>
    <ds:schemaRef ds:uri="http://schemas.microsoft.com/sharepoint/v3"/>
    <ds:schemaRef ds:uri="http://schemas.openxmlformats.org/package/2006/metadata/core-properties"/>
    <ds:schemaRef ds:uri="http://schemas.microsoft.com/office/2006/metadata/properties"/>
    <ds:schemaRef ds:uri="12a172fe-0250-434a-85cf-03b10810c5e5"/>
    <ds:schemaRef ds:uri="http://purl.org/dc/terms/"/>
    <ds:schemaRef ds:uri="230e9df3-be65-4c73-a93b-d1236ebd67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Build_2015_Template_v03</Template>
  <TotalTime>10</TotalTime>
  <Words>1088</Words>
  <Application>Microsoft Office PowerPoint</Application>
  <PresentationFormat>Custom</PresentationFormat>
  <Paragraphs>295</Paragraphs>
  <Slides>25</Slides>
  <Notes>19</Notes>
  <HiddenSlides>1</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25</vt:i4>
      </vt:variant>
    </vt:vector>
  </HeadingPairs>
  <TitlesOfParts>
    <vt:vector size="41" baseType="lpstr">
      <vt:lpstr>ＭＳ Ｐゴシック</vt:lpstr>
      <vt:lpstr>Arial</vt:lpstr>
      <vt:lpstr>Avenir LT Pro 45 Book</vt:lpstr>
      <vt:lpstr>Calibri</vt:lpstr>
      <vt:lpstr>Consolas</vt:lpstr>
      <vt:lpstr>Courier New</vt:lpstr>
      <vt:lpstr>Qualcomm Office Regular</vt:lpstr>
      <vt:lpstr>Segoe</vt:lpstr>
      <vt:lpstr>Segoe UI</vt:lpstr>
      <vt:lpstr>Segoe UI Light</vt:lpstr>
      <vt:lpstr>Segoe UI Semibold</vt:lpstr>
      <vt:lpstr>Times New Roman</vt:lpstr>
      <vt:lpstr>Wingdings</vt:lpstr>
      <vt:lpstr>5-30629_Build_Template_WHITE</vt:lpstr>
      <vt:lpstr>1_5-30629_Build_Template_WHITE</vt:lpstr>
      <vt:lpstr>1_5-30629_Build_Template_DARK BLUE</vt:lpstr>
      <vt:lpstr>PowerPoint Presentation</vt:lpstr>
      <vt:lpstr>Building Consumer and Enterprise Device Solutions with Windows 10 IoT </vt:lpstr>
      <vt:lpstr>PowerPoint Presentation</vt:lpstr>
      <vt:lpstr>Windows 10 for IoT Devices The power of Windows and the Windows ecosystem on my embedded devices gets me to value faster</vt:lpstr>
      <vt:lpstr>Windows 10 IoT Editions</vt:lpstr>
      <vt:lpstr>Broad Silicon Support</vt:lpstr>
      <vt:lpstr>Reusing Code on Windows 10 IoT Core UWP app portability</vt:lpstr>
      <vt:lpstr>Building IoT Devices with UWP: “Embedded Mode”</vt:lpstr>
      <vt:lpstr>Apps controlling hardware UWP extensions on Windows 10 IoT Core </vt:lpstr>
      <vt:lpstr>OSS for IoT</vt:lpstr>
      <vt:lpstr>Building On-Device Management Experiences  Node.JS used to create a web interface on Windows 10 IoT Core</vt:lpstr>
      <vt:lpstr>Windows 10 IoT – AllJoyn Overview   </vt:lpstr>
      <vt:lpstr>Windows 10 IoT AllJoyn Device Network</vt:lpstr>
      <vt:lpstr>AllJoyn as a common language</vt:lpstr>
      <vt:lpstr>Device Abstraction and Interconnect Using Alljoyn on Windows 10 IoT Core</vt:lpstr>
      <vt:lpstr>Securing IoT Devices </vt:lpstr>
      <vt:lpstr>Customize Device Experience Based on Roles</vt:lpstr>
      <vt:lpstr>Choosing the Best Servicing Option For your Device </vt:lpstr>
      <vt:lpstr>Consistent Device Management for all Windows 10 IoT devices</vt:lpstr>
      <vt:lpstr>Device Imaging: Full Flash Update</vt:lpstr>
      <vt:lpstr>FFU Device Imaging</vt:lpstr>
      <vt:lpstr>FFU Device Imaging</vt:lpstr>
      <vt:lpstr>Configure OS to create your device experience</vt:lpstr>
      <vt:lpstr>Call to Action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Consumer and Enterprise Device Solutions with Windows 10 IoT </dc:title>
  <dc:subject>Build 2015</dc:subject>
  <dc:creator>Shows</dc:creator>
  <cp:keywords>Build 2015</cp:keywords>
  <dc:description>Template: Mitchell Derrey, Silver Fox Productions
Formatting: 
Audience Type:</dc:description>
  <cp:lastModifiedBy>Amber Templeton</cp:lastModifiedBy>
  <cp:revision>5</cp:revision>
  <dcterms:created xsi:type="dcterms:W3CDTF">2015-05-01T17:50:52Z</dcterms:created>
  <dcterms:modified xsi:type="dcterms:W3CDTF">2015-05-01T18:09:15Z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