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8" r:id="rId5"/>
    <p:sldMasterId id="2147484314" r:id="rId6"/>
  </p:sldMasterIdLst>
  <p:notesMasterIdLst>
    <p:notesMasterId r:id="rId21"/>
  </p:notesMasterIdLst>
  <p:handoutMasterIdLst>
    <p:handoutMasterId r:id="rId22"/>
  </p:handoutMasterIdLst>
  <p:sldIdLst>
    <p:sldId id="321" r:id="rId7"/>
    <p:sldId id="256" r:id="rId8"/>
    <p:sldId id="303" r:id="rId9"/>
    <p:sldId id="317" r:id="rId10"/>
    <p:sldId id="305" r:id="rId11"/>
    <p:sldId id="306" r:id="rId12"/>
    <p:sldId id="307" r:id="rId13"/>
    <p:sldId id="308" r:id="rId14"/>
    <p:sldId id="309" r:id="rId15"/>
    <p:sldId id="310" r:id="rId16"/>
    <p:sldId id="283" r:id="rId17"/>
    <p:sldId id="318" r:id="rId18"/>
    <p:sldId id="296" r:id="rId19"/>
    <p:sldId id="299" r:id="rId2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2015 Breakout Template" id="{D75A0D65-BF15-4822-BC6D-74C66FDCD9EE}">
          <p14:sldIdLst>
            <p14:sldId id="321"/>
            <p14:sldId id="256"/>
            <p14:sldId id="303"/>
            <p14:sldId id="317"/>
            <p14:sldId id="305"/>
            <p14:sldId id="306"/>
            <p14:sldId id="307"/>
            <p14:sldId id="308"/>
            <p14:sldId id="309"/>
            <p14:sldId id="310"/>
            <p14:sldId id="283"/>
            <p14:sldId id="318"/>
            <p14:sldId id="296"/>
            <p14:sldId id="29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FF"/>
    <a:srgbClr val="00188F"/>
    <a:srgbClr val="00176B"/>
    <a:srgbClr val="E3008C"/>
    <a:srgbClr val="FFB900"/>
    <a:srgbClr val="107C10"/>
    <a:srgbClr val="FFFFFF"/>
    <a:srgbClr val="232832"/>
    <a:srgbClr val="52525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854" autoAdjust="0"/>
    <p:restoredTop sz="96323" autoAdjust="0"/>
  </p:normalViewPr>
  <p:slideViewPr>
    <p:cSldViewPr>
      <p:cViewPr varScale="1">
        <p:scale>
          <a:sx n="130" d="100"/>
          <a:sy n="130" d="100"/>
        </p:scale>
        <p:origin x="198" y="120"/>
      </p:cViewPr>
      <p:guideLst/>
    </p:cSldViewPr>
  </p:slideViewPr>
  <p:outlineViewPr>
    <p:cViewPr>
      <p:scale>
        <a:sx n="33" d="100"/>
        <a:sy n="33" d="100"/>
      </p:scale>
      <p:origin x="0" y="-852"/>
    </p:cViewPr>
  </p:outlin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4/29/2015 5:34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latin typeface="Segoe UI" pitchFamily="34" charset="0"/>
              </a:rPr>
              <a:t>Build 2015</a:t>
            </a:r>
            <a:endParaRPr lang="en-US" dirty="0">
              <a:latin typeface="Segoe UI" pitchFamily="34" charset="0"/>
            </a:endParaRP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4/29/2015 5:34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Build 2015</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t>4/29/2015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357700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t>4/29/2015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dirty="0"/>
          </a:p>
        </p:txBody>
      </p:sp>
      <p:sp>
        <p:nvSpPr>
          <p:cNvPr id="7" name="Header Placeholder 6"/>
          <p:cNvSpPr>
            <a:spLocks noGrp="1"/>
          </p:cNvSpPr>
          <p:nvPr>
            <p:ph type="hdr" sz="quarter" idx="13"/>
          </p:nvPr>
        </p:nvSpPr>
        <p:spPr/>
        <p:txBody>
          <a:bodyPr/>
          <a:lstStyle/>
          <a:p>
            <a:r>
              <a:rPr lang="en-US" dirty="0" smtClean="0"/>
              <a:t>Build 2014</a:t>
            </a:r>
            <a:endParaRPr lang="en-US" dirty="0"/>
          </a:p>
        </p:txBody>
      </p:sp>
    </p:spTree>
    <p:extLst>
      <p:ext uri="{BB962C8B-B14F-4D97-AF65-F5344CB8AC3E}">
        <p14:creationId xmlns:p14="http://schemas.microsoft.com/office/powerpoint/2010/main" val="3738180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2B94B28-BD47-49D3-B255-2994B355200E}" type="datetime1">
              <a:rPr lang="en-US" smtClean="0"/>
              <a:t>4/29/2015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334747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21279D0-2E30-4F28-9DAF-5D290747F053}" type="datetime1">
              <a:rPr lang="en-US" smtClean="0"/>
              <a:t>4/29/2015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1656826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4/29/2015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75236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983411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4600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4522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95251010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2015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29109240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5129481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693302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Generic Title Only">
    <p:spTree>
      <p:nvGrpSpPr>
        <p:cNvPr id="1" name=""/>
        <p:cNvGrpSpPr/>
        <p:nvPr/>
      </p:nvGrpSpPr>
      <p:grpSpPr>
        <a:xfrm>
          <a:off x="0" y="0"/>
          <a:ext cx="0" cy="0"/>
          <a:chOff x="0" y="0"/>
          <a:chExt cx="0" cy="0"/>
        </a:xfrm>
      </p:grpSpPr>
      <p:sp>
        <p:nvSpPr>
          <p:cNvPr id="5" name="Title 1"/>
          <p:cNvSpPr>
            <a:spLocks noGrp="1"/>
          </p:cNvSpPr>
          <p:nvPr>
            <p:ph type="title"/>
          </p:nvPr>
        </p:nvSpPr>
        <p:spPr>
          <a:xfrm>
            <a:off x="366217" y="295279"/>
            <a:ext cx="11697695" cy="91757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58837055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742723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670527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678278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268126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3175341158"/>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480475423"/>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3035042549"/>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664844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234885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62707096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4361490"/>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122634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67909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170496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991446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4"/>
          </a:xfrm>
        </p:spPr>
        <p:txBody>
          <a:bodyPr/>
          <a:lstStyle>
            <a:lvl1pPr marL="0" indent="0">
              <a:buNone/>
              <a:defRPr/>
            </a:lvl1pPr>
            <a:lvl2pPr marL="28573" indent="0">
              <a:buNone/>
              <a:defRPr sz="2000"/>
            </a:lvl2pPr>
            <a:lvl3pPr marL="223823" indent="0">
              <a:buNone/>
              <a:defRPr sz="2000"/>
            </a:lvl3pPr>
            <a:lvl4pPr marL="476219" indent="0">
              <a:buNone/>
              <a:defRPr sz="1801"/>
            </a:lvl4pPr>
            <a:lvl5pPr marL="739727" indent="0">
              <a:buNone/>
              <a:defRPr sz="180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0806404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122292608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787397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lank Accent Colo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32309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Demo slide">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7314044" cy="3475534"/>
          </a:xfrm>
          <a:noFill/>
        </p:spPr>
        <p:txBody>
          <a:bodyPr tIns="91440" bIns="91440" anchor="t" anchorCtr="0"/>
          <a:lstStyle>
            <a:lvl1pPr>
              <a:defRPr sz="7200" spc="-100" baseline="0">
                <a:gradFill>
                  <a:gsLst>
                    <a:gs pos="75912">
                      <a:schemeClr val="tx1"/>
                    </a:gs>
                    <a:gs pos="34307">
                      <a:schemeClr val="tx1"/>
                    </a:gs>
                    <a:gs pos="43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685507"/>
            <a:ext cx="7315200" cy="1829593"/>
          </a:xfrm>
          <a:noFill/>
        </p:spPr>
        <p:txBody>
          <a:bodyPr lIns="182880" tIns="146304" rIns="182880" bIns="146304">
            <a:noAutofit/>
          </a:bodyPr>
          <a:lstStyle>
            <a:lvl1pPr marL="0" indent="0">
              <a:spcBef>
                <a:spcPts val="0"/>
              </a:spcBef>
              <a:buNone/>
              <a:defRPr sz="3600" spc="0" baseline="0">
                <a:gradFill>
                  <a:gsLst>
                    <a:gs pos="75912">
                      <a:schemeClr val="tx1"/>
                    </a:gs>
                    <a:gs pos="34307">
                      <a:schemeClr val="tx1"/>
                    </a:gs>
                    <a:gs pos="43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37769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434447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1263367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04763853"/>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95673547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792484346"/>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05059068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3140102082"/>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65762265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7404294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88161764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85143889"/>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526994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2221985572"/>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gs>
                    <a:gs pos="100000">
                      <a:srgbClr val="404040"/>
                    </a:gs>
                  </a:gsLst>
                  <a:lin ang="5400000" scaled="0"/>
                </a:gradFill>
                <a:cs typeface="Segoe UI" pitchFamily="34" charset="0"/>
              </a:rPr>
              <a:t>© </a:t>
            </a:r>
            <a:r>
              <a:rPr lang="en-US" sz="700" dirty="0" smtClean="0">
                <a:gradFill>
                  <a:gsLst>
                    <a:gs pos="0">
                      <a:srgbClr val="404040"/>
                    </a:gs>
                    <a:gs pos="100000">
                      <a:srgbClr val="404040"/>
                    </a:gs>
                  </a:gsLst>
                  <a:lin ang="5400000" scaled="0"/>
                </a:gradFill>
                <a:cs typeface="Segoe UI" pitchFamily="34" charset="0"/>
              </a:rPr>
              <a:t>2015 </a:t>
            </a:r>
            <a:r>
              <a:rPr lang="en-US" sz="700" dirty="0">
                <a:gradFill>
                  <a:gsLst>
                    <a:gs pos="0">
                      <a:srgbClr val="404040"/>
                    </a:gs>
                    <a:gs pos="100000">
                      <a:srgbClr val="404040"/>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647020939"/>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32310389"/>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61174825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368914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85333953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28139037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0628718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7928033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65287442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 id="2147484263" r:id="rId15"/>
    <p:sldLayoutId id="2147484307" r:id="rId16"/>
    <p:sldLayoutId id="2147484308" r:id="rId1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0"/>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553714132"/>
      </p:ext>
    </p:extLst>
  </p:cSld>
  <p:clrMap bg1="dk1" tx1="lt1" bg2="dk2" tx2="lt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6" r:id="rId11"/>
    <p:sldLayoutId id="2147484304" r:id="rId12"/>
    <p:sldLayoutId id="2147484305" r:id="rId13"/>
    <p:sldLayoutId id="2147484309" r:id="rId14"/>
    <p:sldLayoutId id="2147484310" r:id="rId15"/>
    <p:sldLayoutId id="2147484311" r:id="rId16"/>
    <p:sldLayoutId id="2147484312" r:id="rId17"/>
    <p:sldLayoutId id="2147484313" r:id="rId18"/>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2154450970"/>
      </p:ext>
    </p:extLst>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 id="2147484326" r:id="rId12"/>
    <p:sldLayoutId id="2147484327" r:id="rId13"/>
    <p:sldLayoutId id="2147484328" r:id="rId14"/>
    <p:sldLayoutId id="2147484329" r:id="rId15"/>
    <p:sldLayoutId id="2147484330"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jpg"/><Relationship Id="rId7"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hyperlink" Target="http://aka.ms/ConnectedServicesSDK" TargetMode="External"/><Relationship Id="rId7" Type="http://schemas.openxmlformats.org/officeDocument/2006/relationships/hyperlink" Target="http://landesk.com/" TargetMode="External"/><Relationship Id="rId2" Type="http://schemas.openxmlformats.org/officeDocument/2006/relationships/hyperlink" Target="http://aka.ms/ConnectedServices" TargetMode="External"/><Relationship Id="rId1" Type="http://schemas.openxmlformats.org/officeDocument/2006/relationships/slideLayout" Target="../slideLayouts/slideLayout20.xml"/><Relationship Id="rId6" Type="http://schemas.openxmlformats.org/officeDocument/2006/relationships/hyperlink" Target="mailto:Steve.Lasker@Microsoft.com" TargetMode="External"/><Relationship Id="rId5" Type="http://schemas.openxmlformats.org/officeDocument/2006/relationships/hyperlink" Target="http://blogs.msdn.com/SteveLasker" TargetMode="External"/><Relationship Id="rId4" Type="http://schemas.openxmlformats.org/officeDocument/2006/relationships/hyperlink" Target="http://developer.salesforce.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hyperlink" Target="http://www.landesk.com/products/management-suite/" TargetMode="External"/><Relationship Id="rId7" Type="http://schemas.openxmlformats.org/officeDocument/2006/relationships/hyperlink" Target="http://www.landesk.com/products/mobility-manager/" TargetMode="External"/><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hyperlink" Target="http://www.landesk.com/products/it-asset-management-suite" TargetMode="External"/><Relationship Id="rId5" Type="http://schemas.openxmlformats.org/officeDocument/2006/relationships/hyperlink" Target="http://www.landesk.com/products/service-desk/" TargetMode="External"/><Relationship Id="rId4" Type="http://schemas.openxmlformats.org/officeDocument/2006/relationships/hyperlink" Target="http://www.landesk.com/products/security-suit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9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t="7724" b="7722"/>
          <a:stretch/>
        </p:blipFill>
        <p:spPr>
          <a:xfrm>
            <a:off x="0" y="-7938"/>
            <a:ext cx="12436475" cy="7010400"/>
          </a:xfrm>
          <a:prstGeom prst="rect">
            <a:avLst/>
          </a:prstGeom>
        </p:spPr>
      </p:pic>
      <p:sp>
        <p:nvSpPr>
          <p:cNvPr id="7" name="Rectangle 6"/>
          <p:cNvSpPr/>
          <p:nvPr/>
        </p:nvSpPr>
        <p:spPr bwMode="auto">
          <a:xfrm>
            <a:off x="0" y="3954462"/>
            <a:ext cx="12436474" cy="2560638"/>
          </a:xfrm>
          <a:prstGeom prst="rect">
            <a:avLst/>
          </a:prstGeom>
          <a:solidFill>
            <a:schemeClr val="tx2">
              <a:alpha val="8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Box 2"/>
          <p:cNvSpPr txBox="1"/>
          <p:nvPr/>
        </p:nvSpPr>
        <p:spPr>
          <a:xfrm>
            <a:off x="1189037" y="4219119"/>
            <a:ext cx="3657601" cy="2031325"/>
          </a:xfrm>
          <a:prstGeom prst="rect">
            <a:avLst/>
          </a:prstGeom>
          <a:noFill/>
        </p:spPr>
        <p:txBody>
          <a:bodyPr wrap="square" lIns="274320" tIns="182880" rIns="274320" bIns="182880" rtlCol="0">
            <a:spAutoFit/>
          </a:bodyPr>
          <a:lstStyle/>
          <a:p>
            <a:pPr>
              <a:lnSpc>
                <a:spcPct val="90000"/>
              </a:lnSpc>
            </a:pPr>
            <a:r>
              <a:rPr lang="en-US" sz="6000" spc="50" dirty="0" smtClean="0">
                <a:gradFill>
                  <a:gsLst>
                    <a:gs pos="8850">
                      <a:srgbClr val="FFFFFF"/>
                    </a:gs>
                    <a:gs pos="35000">
                      <a:srgbClr val="FFFFFF"/>
                    </a:gs>
                  </a:gsLst>
                  <a:lin ang="5400000" scaled="0"/>
                </a:gradFill>
                <a:latin typeface="Segoe UI Light"/>
              </a:rPr>
              <a:t>Updated </a:t>
            </a:r>
            <a:br>
              <a:rPr lang="en-US" sz="6000" spc="50" dirty="0" smtClean="0">
                <a:gradFill>
                  <a:gsLst>
                    <a:gs pos="8850">
                      <a:srgbClr val="FFFFFF"/>
                    </a:gs>
                    <a:gs pos="35000">
                      <a:srgbClr val="FFFFFF"/>
                    </a:gs>
                  </a:gsLst>
                  <a:lin ang="5400000" scaled="0"/>
                </a:gradFill>
                <a:latin typeface="Segoe UI Light"/>
              </a:rPr>
            </a:br>
            <a:r>
              <a:rPr lang="en-US" sz="6000" spc="50" dirty="0" smtClean="0">
                <a:gradFill>
                  <a:gsLst>
                    <a:gs pos="8850">
                      <a:srgbClr val="FFFFFF"/>
                    </a:gs>
                    <a:gs pos="35000">
                      <a:srgbClr val="FFFFFF"/>
                    </a:gs>
                  </a:gsLst>
                  <a:lin ang="5400000" scaled="0"/>
                </a:gradFill>
                <a:latin typeface="Segoe UI Light"/>
              </a:rPr>
              <a:t>Agenda</a:t>
            </a:r>
            <a:endParaRPr lang="en-US" sz="6000" b="1" spc="50" dirty="0" smtClean="0">
              <a:ln w="3175">
                <a:noFill/>
              </a:ln>
              <a:gradFill>
                <a:gsLst>
                  <a:gs pos="8850">
                    <a:srgbClr val="FFFFFF"/>
                  </a:gs>
                  <a:gs pos="35000">
                    <a:srgbClr val="FFFFFF"/>
                  </a:gs>
                </a:gsLst>
                <a:lin ang="5400000" scaled="0"/>
              </a:gradFill>
              <a:latin typeface="Segoe UI Light"/>
              <a:cs typeface="Segoe UI" pitchFamily="34" charset="0"/>
            </a:endParaRPr>
          </a:p>
        </p:txBody>
      </p:sp>
      <p:sp>
        <p:nvSpPr>
          <p:cNvPr id="16" name="TextBox 15"/>
          <p:cNvSpPr txBox="1"/>
          <p:nvPr/>
        </p:nvSpPr>
        <p:spPr>
          <a:xfrm>
            <a:off x="4846638" y="4311452"/>
            <a:ext cx="6400799" cy="1846659"/>
          </a:xfrm>
          <a:prstGeom prst="rect">
            <a:avLst/>
          </a:prstGeom>
          <a:noFill/>
        </p:spPr>
        <p:txBody>
          <a:bodyPr wrap="square" lIns="274320" tIns="182880" rIns="274320" bIns="182880" rtlCol="0">
            <a:spAutoFit/>
          </a:bodyPr>
          <a:lstStyle/>
          <a:p>
            <a:pPr>
              <a:lnSpc>
                <a:spcPct val="150000"/>
              </a:lnSpc>
            </a:pPr>
            <a:r>
              <a:rPr lang="en-US" sz="3200" b="1" spc="50" dirty="0" smtClean="0">
                <a:ln w="3175">
                  <a:noFill/>
                </a:ln>
                <a:gradFill>
                  <a:gsLst>
                    <a:gs pos="66372">
                      <a:srgbClr val="00BCF2">
                        <a:lumMod val="60000"/>
                        <a:lumOff val="40000"/>
                      </a:srgbClr>
                    </a:gs>
                    <a:gs pos="21000">
                      <a:srgbClr val="00BCF2">
                        <a:lumMod val="60000"/>
                        <a:lumOff val="40000"/>
                      </a:srgbClr>
                    </a:gs>
                  </a:gsLst>
                  <a:lin ang="5400000" scaled="0"/>
                </a:gradFill>
                <a:cs typeface="Segoe UI" pitchFamily="34" charset="0"/>
              </a:rPr>
              <a:t>12:00PM–1:00PM</a:t>
            </a:r>
            <a:r>
              <a:rPr lang="en-US" sz="3200" spc="50" dirty="0" smtClean="0">
                <a:ln w="3175">
                  <a:noFill/>
                </a:ln>
                <a:gradFill>
                  <a:gsLst>
                    <a:gs pos="8850">
                      <a:srgbClr val="FFFFFF"/>
                    </a:gs>
                    <a:gs pos="35000">
                      <a:srgbClr val="FFFFFF"/>
                    </a:gs>
                  </a:gsLst>
                  <a:lin ang="5400000" scaled="0"/>
                </a:gradFill>
                <a:cs typeface="Segoe UI" pitchFamily="34" charset="0"/>
              </a:rPr>
              <a:t> </a:t>
            </a:r>
            <a:r>
              <a:rPr lang="en-US" sz="3200" spc="50" dirty="0">
                <a:ln w="3175">
                  <a:noFill/>
                </a:ln>
                <a:gradFill>
                  <a:gsLst>
                    <a:gs pos="8850">
                      <a:srgbClr val="FFFFFF"/>
                    </a:gs>
                    <a:gs pos="35000">
                      <a:srgbClr val="FFFFFF"/>
                    </a:gs>
                  </a:gsLst>
                  <a:lin ang="5400000" scaled="0"/>
                </a:gradFill>
                <a:cs typeface="Segoe UI" pitchFamily="34" charset="0"/>
              </a:rPr>
              <a:t>| Session #1 </a:t>
            </a:r>
          </a:p>
          <a:p>
            <a:pPr>
              <a:lnSpc>
                <a:spcPct val="150000"/>
              </a:lnSpc>
            </a:pPr>
            <a:r>
              <a:rPr lang="en-US" sz="3200" b="1" spc="50" dirty="0" smtClean="0">
                <a:ln w="3175">
                  <a:noFill/>
                </a:ln>
                <a:gradFill>
                  <a:gsLst>
                    <a:gs pos="66372">
                      <a:srgbClr val="00BCF2">
                        <a:lumMod val="60000"/>
                        <a:lumOff val="40000"/>
                      </a:srgbClr>
                    </a:gs>
                    <a:gs pos="21000">
                      <a:srgbClr val="00BCF2">
                        <a:lumMod val="60000"/>
                        <a:lumOff val="40000"/>
                      </a:srgbClr>
                    </a:gs>
                  </a:gsLst>
                  <a:lin ang="5400000" scaled="0"/>
                </a:gradFill>
                <a:cs typeface="Segoe UI" pitchFamily="34" charset="0"/>
              </a:rPr>
              <a:t>1:00PM–2:00PM</a:t>
            </a:r>
            <a:r>
              <a:rPr lang="en-US" sz="3200" b="1" spc="50" dirty="0" smtClean="0">
                <a:ln w="3175">
                  <a:noFill/>
                </a:ln>
                <a:gradFill>
                  <a:gsLst>
                    <a:gs pos="8850">
                      <a:srgbClr val="FFFFFF"/>
                    </a:gs>
                    <a:gs pos="35000">
                      <a:srgbClr val="FFFFFF"/>
                    </a:gs>
                  </a:gsLst>
                  <a:lin ang="5400000" scaled="0"/>
                </a:gradFill>
                <a:cs typeface="Segoe UI" pitchFamily="34" charset="0"/>
              </a:rPr>
              <a:t> </a:t>
            </a:r>
            <a:r>
              <a:rPr lang="en-US" sz="3200" spc="50" dirty="0">
                <a:ln w="3175">
                  <a:noFill/>
                </a:ln>
                <a:gradFill>
                  <a:gsLst>
                    <a:gs pos="8850">
                      <a:srgbClr val="FFFFFF"/>
                    </a:gs>
                    <a:gs pos="35000">
                      <a:srgbClr val="FFFFFF"/>
                    </a:gs>
                  </a:gsLst>
                  <a:lin ang="5400000" scaled="0"/>
                </a:gradFill>
                <a:cs typeface="Segoe UI" pitchFamily="34" charset="0"/>
              </a:rPr>
              <a:t>| </a:t>
            </a:r>
            <a:r>
              <a:rPr lang="en-US" sz="3200" spc="50" dirty="0" smtClean="0">
                <a:ln w="3175">
                  <a:noFill/>
                </a:ln>
                <a:gradFill>
                  <a:gsLst>
                    <a:gs pos="8850">
                      <a:srgbClr val="FFFFFF"/>
                    </a:gs>
                    <a:gs pos="35000">
                      <a:srgbClr val="FFFFFF"/>
                    </a:gs>
                  </a:gsLst>
                  <a:lin ang="5400000" scaled="0"/>
                </a:gradFill>
                <a:cs typeface="Segoe UI" pitchFamily="34" charset="0"/>
              </a:rPr>
              <a:t>Lunch</a:t>
            </a:r>
            <a:endParaRPr lang="en-US" sz="3200" spc="50" dirty="0">
              <a:ln w="3175">
                <a:noFill/>
              </a:ln>
              <a:gradFill>
                <a:gsLst>
                  <a:gs pos="8850">
                    <a:srgbClr val="FFFFFF"/>
                  </a:gs>
                  <a:gs pos="35000">
                    <a:srgbClr val="FFFFFF"/>
                  </a:gs>
                </a:gsLst>
                <a:lin ang="5400000" scaled="0"/>
              </a:gradFill>
              <a:cs typeface="Segoe UI" pitchFamily="34" charset="0"/>
            </a:endParaRPr>
          </a:p>
        </p:txBody>
      </p:sp>
    </p:spTree>
    <p:extLst>
      <p:ext uri="{BB962C8B-B14F-4D97-AF65-F5344CB8AC3E}">
        <p14:creationId xmlns:p14="http://schemas.microsoft.com/office/powerpoint/2010/main" val="35387236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3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63" presetClass="path" presetSubtype="0" decel="100000" fill="hold" grpId="1" nodeType="withEffect">
                                  <p:stCondLst>
                                    <p:cond delay="300"/>
                                  </p:stCondLst>
                                  <p:childTnLst>
                                    <p:animMotion origin="layout" path="M -1.99132E-7 2.22424E-6 L 0.03064 2.22424E-6 " pathEditMode="relative" rAng="0" ptsTypes="AA">
                                      <p:cBhvr>
                                        <p:cTn id="13" dur="500" spd="-100000" fill="hold"/>
                                        <p:tgtEl>
                                          <p:spTgt spid="3"/>
                                        </p:tgtEl>
                                        <p:attrNameLst>
                                          <p:attrName>ppt_x</p:attrName>
                                          <p:attrName>ppt_y</p:attrName>
                                        </p:attrNameLst>
                                      </p:cBhvr>
                                      <p:rCtr x="1532" y="0"/>
                                    </p:animMotion>
                                  </p:childTnLst>
                                </p:cTn>
                              </p:par>
                              <p:par>
                                <p:cTn id="14" presetID="10" presetClass="entr" presetSubtype="0" fill="hold" grpId="0" nodeType="withEffect">
                                  <p:stCondLst>
                                    <p:cond delay="4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63" presetClass="path" presetSubtype="0" decel="100000" fill="hold" grpId="1" nodeType="withEffect">
                                  <p:stCondLst>
                                    <p:cond delay="400"/>
                                  </p:stCondLst>
                                  <p:childTnLst>
                                    <p:animMotion origin="layout" path="M -1.99132E-7 2.22424E-6 L 0.03064 2.22424E-6 " pathEditMode="relative" rAng="0" ptsTypes="AA">
                                      <p:cBhvr>
                                        <p:cTn id="18" dur="500" spd="-100000" fill="hold"/>
                                        <p:tgtEl>
                                          <p:spTgt spid="16"/>
                                        </p:tgtEl>
                                        <p:attrNameLst>
                                          <p:attrName>ppt_x</p:attrName>
                                          <p:attrName>ppt_y</p:attrName>
                                        </p:attrNameLst>
                                      </p:cBhvr>
                                      <p:rCtr x="153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3" grpId="1"/>
      <p:bldP spid="16" grpId="0"/>
      <p:bldP spid="1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3338" y="239712"/>
            <a:ext cx="3718499" cy="2800351"/>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317" y="4013578"/>
            <a:ext cx="3322320" cy="2684085"/>
          </a:xfrm>
          <a:prstGeom prst="rect">
            <a:avLst/>
          </a:prstGeom>
        </p:spPr>
      </p:pic>
      <p:pic>
        <p:nvPicPr>
          <p:cNvPr id="13" name="Picture 12"/>
          <p:cNvPicPr>
            <a:picLocks noChangeAspect="1"/>
          </p:cNvPicPr>
          <p:nvPr/>
        </p:nvPicPr>
        <p:blipFill>
          <a:blip r:embed="rId4"/>
          <a:stretch>
            <a:fillRect/>
          </a:stretch>
        </p:blipFill>
        <p:spPr>
          <a:xfrm>
            <a:off x="3830442" y="1177925"/>
            <a:ext cx="4539898" cy="274285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2171" y="4043616"/>
            <a:ext cx="2971800" cy="2654047"/>
          </a:xfrm>
          <a:prstGeom prst="rect">
            <a:avLst/>
          </a:prstGeom>
        </p:spPr>
      </p:pic>
      <p:pic>
        <p:nvPicPr>
          <p:cNvPr id="5" name="Picture 2" descr="C:\Users\Stevelas\AppData\Local\Temp\SNAGHTML1fd3f9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27" y="39801"/>
            <a:ext cx="3514334" cy="24590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46770" y="-2106613"/>
            <a:ext cx="12377409" cy="6994525"/>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953" y="17462"/>
            <a:ext cx="12377409" cy="6994525"/>
          </a:xfrm>
          <a:prstGeom prst="rect">
            <a:avLst/>
          </a:prstGeom>
        </p:spPr>
      </p:pic>
    </p:spTree>
    <p:extLst>
      <p:ext uri="{BB962C8B-B14F-4D97-AF65-F5344CB8AC3E}">
        <p14:creationId xmlns:p14="http://schemas.microsoft.com/office/powerpoint/2010/main" val="348244265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42" presetClass="path" presetSubtype="0" accel="50000" decel="50000" fill="hold" nodeType="withEffect">
                                      <p:stCondLst>
                                        <p:cond delay="0"/>
                                      </p:stCondLst>
                                      <p:childTnLst>
                                        <p:animMotion origin="layout" path="M 1.8892E-6 2.08806E-7 L 0.32959 0.3039 " pathEditMode="relative" rAng="0" ptsTypes="AA">
                                          <p:cBhvr>
                                            <p:cTn id="11" dur="1000" fill="hold"/>
                                            <p:tgtEl>
                                              <p:spTgt spid="8"/>
                                            </p:tgtEl>
                                            <p:attrNameLst>
                                              <p:attrName>ppt_x</p:attrName>
                                              <p:attrName>ppt_y</p:attrName>
                                            </p:attrNameLst>
                                          </p:cBhvr>
                                          <p:rCtr x="16479" y="15184"/>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xit" presetSubtype="0" fill="hold" nodeType="after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mph" presetSubtype="0" accel="1000" fill="hold" nodeType="clickEffect" p14:presetBounceEnd="1500">
                                      <p:stCondLst>
                                        <p:cond delay="0"/>
                                      </p:stCondLst>
                                      <p:childTnLst>
                                        <p:animScale p14:bounceEnd="1500">
                                          <p:cBhvr>
                                            <p:cTn id="24" dur="1500" fill="hold"/>
                                            <p:tgtEl>
                                              <p:spTgt spid="9"/>
                                            </p:tgtEl>
                                          </p:cBhvr>
                                          <p:by x="35000" y="35000"/>
                                        </p:animScale>
                                      </p:childTnLst>
                                    </p:cTn>
                                  </p:par>
                                  <p:par>
                                    <p:cTn id="25" presetID="42" presetClass="path" presetSubtype="0" accel="50000" decel="50000" fill="hold" nodeType="withEffect">
                                      <p:stCondLst>
                                        <p:cond delay="0"/>
                                      </p:stCondLst>
                                      <p:childTnLst>
                                        <p:animMotion origin="layout" path="M -4.13582E-6 3.40445E-6 L -0.18368 -0.10895 " pathEditMode="relative" rAng="0" ptsTypes="AA">
                                          <p:cBhvr>
                                            <p:cTn id="26" dur="1500" fill="hold"/>
                                            <p:tgtEl>
                                              <p:spTgt spid="9"/>
                                            </p:tgtEl>
                                            <p:attrNameLst>
                                              <p:attrName>ppt_x</p:attrName>
                                              <p:attrName>ppt_y</p:attrName>
                                            </p:attrNameLst>
                                          </p:cBhvr>
                                          <p:rCtr x="-9191" y="-5447"/>
                                        </p:animMotion>
                                      </p:childTnLst>
                                    </p:cTn>
                                  </p:par>
                                  <p:par>
                                    <p:cTn id="27" presetID="42" presetClass="path" presetSubtype="0" accel="50000" decel="50000" fill="hold" nodeType="withEffect">
                                      <p:stCondLst>
                                        <p:cond delay="0"/>
                                      </p:stCondLst>
                                      <p:childTnLst>
                                        <p:animMotion origin="layout" path="M -3.9954E-6 -2.95052E-6 L 0.20705 0.02656 " pathEditMode="relative" rAng="0" ptsTypes="AA">
                                          <p:cBhvr>
                                            <p:cTn id="28" dur="1500" fill="hold"/>
                                            <p:tgtEl>
                                              <p:spTgt spid="13"/>
                                            </p:tgtEl>
                                            <p:attrNameLst>
                                              <p:attrName>ppt_x</p:attrName>
                                              <p:attrName>ppt_y</p:attrName>
                                            </p:attrNameLst>
                                          </p:cBhvr>
                                          <p:rCtr x="10352" y="1316"/>
                                        </p:animMotion>
                                      </p:childTnLst>
                                    </p:cTn>
                                  </p:par>
                                  <p:par>
                                    <p:cTn id="29" presetID="6" presetClass="emph" presetSubtype="0" accel="2000" fill="hold" nodeType="withEffect" p14:presetBounceEnd="4000">
                                      <p:stCondLst>
                                        <p:cond delay="0"/>
                                      </p:stCondLst>
                                      <p:childTnLst>
                                        <p:animScale p14:bounceEnd="4000">
                                          <p:cBhvr>
                                            <p:cTn id="30" dur="1500" fill="hold"/>
                                            <p:tgtEl>
                                              <p:spTgt spid="13"/>
                                            </p:tgtEl>
                                          </p:cBhvr>
                                          <p:by x="90000" y="90000"/>
                                        </p:animScale>
                                      </p:childTnLst>
                                    </p:cTn>
                                  </p:par>
                                </p:childTnLst>
                              </p:cTn>
                            </p:par>
                            <p:par>
                              <p:cTn id="31" fill="hold">
                                <p:stCondLst>
                                  <p:cond delay="1500"/>
                                </p:stCondLst>
                                <p:childTnLst>
                                  <p:par>
                                    <p:cTn id="32" presetID="14" presetClass="entr" presetSubtype="5" fill="hold" nodeType="afterEffect">
                                      <p:stCondLst>
                                        <p:cond delay="500"/>
                                      </p:stCondLst>
                                      <p:childTnLst>
                                        <p:set>
                                          <p:cBhvr>
                                            <p:cTn id="33" dur="1" fill="hold">
                                              <p:stCondLst>
                                                <p:cond delay="0"/>
                                              </p:stCondLst>
                                            </p:cTn>
                                            <p:tgtEl>
                                              <p:spTgt spid="12"/>
                                            </p:tgtEl>
                                            <p:attrNameLst>
                                              <p:attrName>style.visibility</p:attrName>
                                            </p:attrNameLst>
                                          </p:cBhvr>
                                          <p:to>
                                            <p:strVal val="visible"/>
                                          </p:to>
                                        </p:set>
                                        <p:animEffect transition="in" filter="randombar(vertical)">
                                          <p:cBhvr>
                                            <p:cTn id="34" dur="500"/>
                                            <p:tgtEl>
                                              <p:spTgt spid="12"/>
                                            </p:tgtEl>
                                          </p:cBhvr>
                                        </p:animEffect>
                                      </p:childTnLst>
                                    </p:cTn>
                                  </p:par>
                                  <p:par>
                                    <p:cTn id="35" presetID="10" presetClass="exit" presetSubtype="0" fill="hold" nodeType="withEffect">
                                      <p:stCondLst>
                                        <p:cond delay="50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42" presetClass="path" presetSubtype="0" accel="50000" decel="50000" fill="hold" nodeType="withEffect">
                                      <p:stCondLst>
                                        <p:cond delay="0"/>
                                      </p:stCondLst>
                                      <p:childTnLst>
                                        <p:animMotion origin="layout" path="M 1.8892E-6 2.08806E-7 L 0.32959 0.3039 " pathEditMode="relative" rAng="0" ptsTypes="AA">
                                          <p:cBhvr>
                                            <p:cTn id="11" dur="1000" fill="hold"/>
                                            <p:tgtEl>
                                              <p:spTgt spid="8"/>
                                            </p:tgtEl>
                                            <p:attrNameLst>
                                              <p:attrName>ppt_x</p:attrName>
                                              <p:attrName>ppt_y</p:attrName>
                                            </p:attrNameLst>
                                          </p:cBhvr>
                                          <p:rCtr x="16479" y="15184"/>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xit" presetSubtype="0" fill="hold" nodeType="after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mph" presetSubtype="0" accel="1000" fill="hold" nodeType="clickEffect">
                                      <p:stCondLst>
                                        <p:cond delay="0"/>
                                      </p:stCondLst>
                                      <p:childTnLst>
                                        <p:animScale>
                                          <p:cBhvr>
                                            <p:cTn id="24" dur="1500" fill="hold"/>
                                            <p:tgtEl>
                                              <p:spTgt spid="9"/>
                                            </p:tgtEl>
                                          </p:cBhvr>
                                          <p:by x="35000" y="35000"/>
                                        </p:animScale>
                                      </p:childTnLst>
                                    </p:cTn>
                                  </p:par>
                                  <p:par>
                                    <p:cTn id="25" presetID="42" presetClass="path" presetSubtype="0" accel="50000" decel="50000" fill="hold" nodeType="withEffect">
                                      <p:stCondLst>
                                        <p:cond delay="0"/>
                                      </p:stCondLst>
                                      <p:childTnLst>
                                        <p:animMotion origin="layout" path="M -4.13582E-6 3.40445E-6 L -0.18368 -0.10895 " pathEditMode="relative" rAng="0" ptsTypes="AA">
                                          <p:cBhvr>
                                            <p:cTn id="26" dur="1500" fill="hold"/>
                                            <p:tgtEl>
                                              <p:spTgt spid="9"/>
                                            </p:tgtEl>
                                            <p:attrNameLst>
                                              <p:attrName>ppt_x</p:attrName>
                                              <p:attrName>ppt_y</p:attrName>
                                            </p:attrNameLst>
                                          </p:cBhvr>
                                          <p:rCtr x="-9191" y="-5447"/>
                                        </p:animMotion>
                                      </p:childTnLst>
                                    </p:cTn>
                                  </p:par>
                                  <p:par>
                                    <p:cTn id="27" presetID="42" presetClass="path" presetSubtype="0" accel="50000" decel="50000" fill="hold" nodeType="withEffect">
                                      <p:stCondLst>
                                        <p:cond delay="0"/>
                                      </p:stCondLst>
                                      <p:childTnLst>
                                        <p:animMotion origin="layout" path="M -3.9954E-6 -2.95052E-6 L 0.20705 0.02656 " pathEditMode="relative" rAng="0" ptsTypes="AA">
                                          <p:cBhvr>
                                            <p:cTn id="28" dur="1500" fill="hold"/>
                                            <p:tgtEl>
                                              <p:spTgt spid="13"/>
                                            </p:tgtEl>
                                            <p:attrNameLst>
                                              <p:attrName>ppt_x</p:attrName>
                                              <p:attrName>ppt_y</p:attrName>
                                            </p:attrNameLst>
                                          </p:cBhvr>
                                          <p:rCtr x="10352" y="1316"/>
                                        </p:animMotion>
                                      </p:childTnLst>
                                    </p:cTn>
                                  </p:par>
                                  <p:par>
                                    <p:cTn id="29" presetID="6" presetClass="emph" presetSubtype="0" accel="2000" fill="hold" nodeType="withEffect">
                                      <p:stCondLst>
                                        <p:cond delay="0"/>
                                      </p:stCondLst>
                                      <p:childTnLst>
                                        <p:animScale>
                                          <p:cBhvr>
                                            <p:cTn id="30" dur="1500" fill="hold"/>
                                            <p:tgtEl>
                                              <p:spTgt spid="13"/>
                                            </p:tgtEl>
                                          </p:cBhvr>
                                          <p:by x="90000" y="90000"/>
                                        </p:animScale>
                                      </p:childTnLst>
                                    </p:cTn>
                                  </p:par>
                                </p:childTnLst>
                              </p:cTn>
                            </p:par>
                            <p:par>
                              <p:cTn id="31" fill="hold">
                                <p:stCondLst>
                                  <p:cond delay="1500"/>
                                </p:stCondLst>
                                <p:childTnLst>
                                  <p:par>
                                    <p:cTn id="32" presetID="14" presetClass="entr" presetSubtype="5" fill="hold" nodeType="afterEffect">
                                      <p:stCondLst>
                                        <p:cond delay="500"/>
                                      </p:stCondLst>
                                      <p:childTnLst>
                                        <p:set>
                                          <p:cBhvr>
                                            <p:cTn id="33" dur="1" fill="hold">
                                              <p:stCondLst>
                                                <p:cond delay="0"/>
                                              </p:stCondLst>
                                            </p:cTn>
                                            <p:tgtEl>
                                              <p:spTgt spid="12"/>
                                            </p:tgtEl>
                                            <p:attrNameLst>
                                              <p:attrName>style.visibility</p:attrName>
                                            </p:attrNameLst>
                                          </p:cBhvr>
                                          <p:to>
                                            <p:strVal val="visible"/>
                                          </p:to>
                                        </p:set>
                                        <p:animEffect transition="in" filter="randombar(vertical)">
                                          <p:cBhvr>
                                            <p:cTn id="34" dur="500"/>
                                            <p:tgtEl>
                                              <p:spTgt spid="12"/>
                                            </p:tgtEl>
                                          </p:cBhvr>
                                        </p:animEffect>
                                      </p:childTnLst>
                                    </p:cTn>
                                  </p:par>
                                  <p:par>
                                    <p:cTn id="35" presetID="10" presetClass="exit" presetSubtype="0" fill="hold" nodeType="withEffect">
                                      <p:stCondLst>
                                        <p:cond delay="50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Demo:</a:t>
            </a:r>
            <a:br>
              <a:rPr lang="en-US" b="1" dirty="0" smtClean="0"/>
            </a:br>
            <a:r>
              <a:rPr lang="en-US" dirty="0" smtClean="0"/>
              <a:t>Adding Connected Services</a:t>
            </a:r>
            <a:endParaRPr lang="en-US" dirty="0"/>
          </a:p>
        </p:txBody>
      </p:sp>
      <p:pic>
        <p:nvPicPr>
          <p:cNvPr id="2" name="Picture 1"/>
          <p:cNvPicPr>
            <a:picLocks noChangeAspect="1"/>
          </p:cNvPicPr>
          <p:nvPr/>
        </p:nvPicPr>
        <p:blipFill>
          <a:blip r:embed="rId2"/>
          <a:stretch>
            <a:fillRect/>
          </a:stretch>
        </p:blipFill>
        <p:spPr>
          <a:xfrm>
            <a:off x="7492183" y="3802062"/>
            <a:ext cx="3733800" cy="25820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0244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Connected Services</a:t>
            </a:r>
            <a:endParaRPr lang="en-US" dirty="0"/>
          </a:p>
        </p:txBody>
      </p:sp>
      <p:sp>
        <p:nvSpPr>
          <p:cNvPr id="3" name="Text Placeholder 2"/>
          <p:cNvSpPr>
            <a:spLocks noGrp="1"/>
          </p:cNvSpPr>
          <p:nvPr>
            <p:ph type="body" sz="quarter" idx="11"/>
          </p:nvPr>
        </p:nvSpPr>
        <p:spPr>
          <a:xfrm>
            <a:off x="274639" y="1212850"/>
            <a:ext cx="11889564" cy="3447098"/>
          </a:xfrm>
        </p:spPr>
        <p:txBody>
          <a:bodyPr/>
          <a:lstStyle/>
          <a:p>
            <a:r>
              <a:rPr lang="en-US" dirty="0" smtClean="0"/>
              <a:t>…enables the breadth of services</a:t>
            </a:r>
          </a:p>
          <a:p>
            <a:r>
              <a:rPr lang="en-US" dirty="0" smtClean="0"/>
              <a:t>…configures the service, your project</a:t>
            </a:r>
          </a:p>
          <a:p>
            <a:r>
              <a:rPr lang="en-US" dirty="0" smtClean="0"/>
              <a:t>…guides you to next steps</a:t>
            </a:r>
          </a:p>
          <a:p>
            <a:r>
              <a:rPr lang="en-US" dirty="0" smtClean="0"/>
              <a:t>…gives you ownership</a:t>
            </a:r>
          </a:p>
          <a:p>
            <a:r>
              <a:rPr lang="en-US" dirty="0" smtClean="0"/>
              <a:t>…supports extensibility by </a:t>
            </a:r>
            <a:r>
              <a:rPr lang="en-US" smtClean="0"/>
              <a:t>3</a:t>
            </a:r>
            <a:r>
              <a:rPr lang="en-US" baseline="30000" smtClean="0"/>
              <a:t>rd</a:t>
            </a:r>
            <a:r>
              <a:rPr lang="en-US" smtClean="0"/>
              <a:t> parties</a:t>
            </a:r>
            <a:endParaRPr lang="en-US" dirty="0"/>
          </a:p>
        </p:txBody>
      </p:sp>
    </p:spTree>
    <p:extLst>
      <p:ext uri="{BB962C8B-B14F-4D97-AF65-F5344CB8AC3E}">
        <p14:creationId xmlns:p14="http://schemas.microsoft.com/office/powerpoint/2010/main" val="404509566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4259628"/>
          </a:xfrm>
        </p:spPr>
        <p:txBody>
          <a:bodyPr/>
          <a:lstStyle/>
          <a:p>
            <a:r>
              <a:rPr lang="en-US" dirty="0" smtClean="0">
                <a:hlinkClick r:id="rId2"/>
              </a:rPr>
              <a:t>aka.ms/</a:t>
            </a:r>
            <a:r>
              <a:rPr lang="en-US" dirty="0" err="1" smtClean="0">
                <a:hlinkClick r:id="rId2"/>
              </a:rPr>
              <a:t>ConnectedServices</a:t>
            </a:r>
            <a:r>
              <a:rPr lang="en-US" dirty="0" smtClean="0"/>
              <a:t> </a:t>
            </a:r>
            <a:endParaRPr lang="en-US" dirty="0"/>
          </a:p>
          <a:p>
            <a:r>
              <a:rPr lang="en-US" dirty="0" smtClean="0">
                <a:hlinkClick r:id="rId3"/>
              </a:rPr>
              <a:t>aka.ms/</a:t>
            </a:r>
            <a:r>
              <a:rPr lang="en-US" dirty="0" err="1" smtClean="0">
                <a:hlinkClick r:id="rId3"/>
              </a:rPr>
              <a:t>ConnectedServicesSDK</a:t>
            </a:r>
            <a:endParaRPr lang="en-US" dirty="0" smtClean="0"/>
          </a:p>
          <a:p>
            <a:r>
              <a:rPr lang="en-US" dirty="0" smtClean="0">
                <a:hlinkClick r:id="rId4"/>
              </a:rPr>
              <a:t>Developer.Salesforce.com</a:t>
            </a:r>
            <a:r>
              <a:rPr lang="en-US" dirty="0" smtClean="0"/>
              <a:t> </a:t>
            </a:r>
          </a:p>
          <a:p>
            <a:endParaRPr lang="en-US" dirty="0" smtClean="0"/>
          </a:p>
          <a:p>
            <a:r>
              <a:rPr lang="en-US" dirty="0" smtClean="0"/>
              <a:t>go off and </a:t>
            </a:r>
            <a:r>
              <a:rPr lang="en-US" sz="4800" i="1" dirty="0" smtClean="0"/>
              <a:t>Consume More Services…</a:t>
            </a:r>
            <a:endParaRPr lang="en-US" i="1" dirty="0" smtClean="0"/>
          </a:p>
          <a:p>
            <a:endParaRPr lang="en-US" dirty="0"/>
          </a:p>
        </p:txBody>
      </p:sp>
      <p:sp>
        <p:nvSpPr>
          <p:cNvPr id="2" name="Title 1"/>
          <p:cNvSpPr>
            <a:spLocks noGrp="1"/>
          </p:cNvSpPr>
          <p:nvPr>
            <p:ph type="title"/>
          </p:nvPr>
        </p:nvSpPr>
        <p:spPr/>
        <p:txBody>
          <a:bodyPr/>
          <a:lstStyle/>
          <a:p>
            <a:r>
              <a:rPr lang="en-US" dirty="0" smtClean="0"/>
              <a:t>References:</a:t>
            </a:r>
            <a:endParaRPr lang="en-US" dirty="0"/>
          </a:p>
        </p:txBody>
      </p:sp>
      <p:sp>
        <p:nvSpPr>
          <p:cNvPr id="3" name="Rectangle 2"/>
          <p:cNvSpPr/>
          <p:nvPr/>
        </p:nvSpPr>
        <p:spPr>
          <a:xfrm>
            <a:off x="4008437" y="5630862"/>
            <a:ext cx="1981200" cy="646331"/>
          </a:xfrm>
          <a:prstGeom prst="rect">
            <a:avLst/>
          </a:prstGeom>
        </p:spPr>
        <p:txBody>
          <a:bodyPr wrap="square">
            <a:spAutoFit/>
          </a:bodyPr>
          <a:lstStyle/>
          <a:p>
            <a:r>
              <a:rPr lang="en-US" b="1" dirty="0"/>
              <a:t>Dave Carroll</a:t>
            </a:r>
            <a:br>
              <a:rPr lang="en-US" b="1" dirty="0"/>
            </a:br>
            <a:r>
              <a:rPr lang="en-US" dirty="0"/>
              <a:t>@</a:t>
            </a:r>
            <a:r>
              <a:rPr lang="en-US" dirty="0" err="1"/>
              <a:t>DCarroll</a:t>
            </a:r>
            <a:endParaRPr lang="en-US" dirty="0"/>
          </a:p>
        </p:txBody>
      </p:sp>
      <p:sp>
        <p:nvSpPr>
          <p:cNvPr id="6" name="Rectangle 5"/>
          <p:cNvSpPr/>
          <p:nvPr/>
        </p:nvSpPr>
        <p:spPr>
          <a:xfrm>
            <a:off x="655637" y="5630862"/>
            <a:ext cx="3882891" cy="1200329"/>
          </a:xfrm>
          <a:prstGeom prst="rect">
            <a:avLst/>
          </a:prstGeom>
        </p:spPr>
        <p:txBody>
          <a:bodyPr wrap="square">
            <a:spAutoFit/>
          </a:bodyPr>
          <a:lstStyle/>
          <a:p>
            <a:r>
              <a:rPr lang="en-US" b="1" dirty="0" smtClean="0"/>
              <a:t>Steve Lasker</a:t>
            </a:r>
          </a:p>
          <a:p>
            <a:r>
              <a:rPr lang="en-US" dirty="0" smtClean="0"/>
              <a:t>@</a:t>
            </a:r>
            <a:r>
              <a:rPr lang="en-US" dirty="0" err="1" smtClean="0"/>
              <a:t>SteveLasker</a:t>
            </a:r>
            <a:endParaRPr lang="en-US" dirty="0" smtClean="0"/>
          </a:p>
          <a:p>
            <a:r>
              <a:rPr lang="en-US" dirty="0" smtClean="0">
                <a:hlinkClick r:id="rId5"/>
              </a:rPr>
              <a:t>blogs.msdn.com/</a:t>
            </a:r>
            <a:r>
              <a:rPr lang="en-US" dirty="0" err="1" smtClean="0">
                <a:hlinkClick r:id="rId5"/>
              </a:rPr>
              <a:t>SteveLasker</a:t>
            </a:r>
            <a:r>
              <a:rPr lang="en-US" dirty="0" smtClean="0"/>
              <a:t> </a:t>
            </a:r>
          </a:p>
          <a:p>
            <a:r>
              <a:rPr lang="en-US" dirty="0" smtClean="0">
                <a:hlinkClick r:id="rId6"/>
              </a:rPr>
              <a:t>Steve.Lasker@Microsoft.com</a:t>
            </a:r>
            <a:endParaRPr lang="en-US" dirty="0" smtClean="0"/>
          </a:p>
        </p:txBody>
      </p:sp>
      <p:sp>
        <p:nvSpPr>
          <p:cNvPr id="7" name="Rectangle 6"/>
          <p:cNvSpPr/>
          <p:nvPr/>
        </p:nvSpPr>
        <p:spPr>
          <a:xfrm>
            <a:off x="9342437" y="5423829"/>
            <a:ext cx="2895022" cy="1138773"/>
          </a:xfrm>
          <a:prstGeom prst="rect">
            <a:avLst/>
          </a:prstGeom>
        </p:spPr>
        <p:txBody>
          <a:bodyPr wrap="square">
            <a:spAutoFit/>
          </a:bodyPr>
          <a:lstStyle/>
          <a:p>
            <a:r>
              <a:rPr lang="en-US" sz="1400" i="1" dirty="0" err="1" smtClean="0">
                <a:solidFill>
                  <a:schemeClr val="tx1">
                    <a:lumMod val="75000"/>
                  </a:schemeClr>
                </a:solidFill>
              </a:rPr>
              <a:t>Speshal</a:t>
            </a:r>
            <a:r>
              <a:rPr lang="en-US" sz="1400" i="1" dirty="0" smtClean="0">
                <a:solidFill>
                  <a:schemeClr val="tx1">
                    <a:lumMod val="75000"/>
                  </a:schemeClr>
                </a:solidFill>
              </a:rPr>
              <a:t> thanks to:</a:t>
            </a:r>
          </a:p>
          <a:p>
            <a:r>
              <a:rPr lang="en-US" b="1" dirty="0" smtClean="0">
                <a:solidFill>
                  <a:schemeClr val="tx1">
                    <a:lumMod val="75000"/>
                  </a:schemeClr>
                </a:solidFill>
              </a:rPr>
              <a:t>Tanner Lindsay</a:t>
            </a:r>
            <a:endParaRPr lang="en-US" b="1" dirty="0">
              <a:solidFill>
                <a:schemeClr val="tx1">
                  <a:lumMod val="75000"/>
                </a:schemeClr>
              </a:solidFill>
            </a:endParaRPr>
          </a:p>
          <a:p>
            <a:r>
              <a:rPr lang="en-US" dirty="0" smtClean="0">
                <a:hlinkClick r:id="rId7"/>
              </a:rPr>
              <a:t>www.TannerLindsay.com</a:t>
            </a:r>
          </a:p>
          <a:p>
            <a:r>
              <a:rPr lang="en-US" dirty="0" smtClean="0">
                <a:hlinkClick r:id="rId7"/>
              </a:rPr>
              <a:t>LANDESK.com</a:t>
            </a:r>
            <a:r>
              <a:rPr lang="en-US" dirty="0" smtClean="0"/>
              <a:t> </a:t>
            </a:r>
            <a:endParaRPr lang="en-US" dirty="0"/>
          </a:p>
        </p:txBody>
      </p:sp>
    </p:spTree>
    <p:extLst>
      <p:ext uri="{BB962C8B-B14F-4D97-AF65-F5344CB8AC3E}">
        <p14:creationId xmlns:p14="http://schemas.microsoft.com/office/powerpoint/2010/main" val="321275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33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82283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r>
              <a:rPr lang="en-US" dirty="0" smtClean="0"/>
              <a:t>3-759</a:t>
            </a:r>
            <a:endParaRPr lang="en-US" dirty="0"/>
          </a:p>
        </p:txBody>
      </p:sp>
      <p:sp>
        <p:nvSpPr>
          <p:cNvPr id="2" name="Title 1"/>
          <p:cNvSpPr>
            <a:spLocks noGrp="1"/>
          </p:cNvSpPr>
          <p:nvPr>
            <p:ph type="title"/>
          </p:nvPr>
        </p:nvSpPr>
        <p:spPr/>
        <p:txBody>
          <a:bodyPr/>
          <a:lstStyle/>
          <a:p>
            <a:r>
              <a:rPr lang="en-US" cap="all" dirty="0"/>
              <a:t>On the Shoulders of Giants: </a:t>
            </a:r>
            <a:r>
              <a:rPr lang="en-US" cap="all" dirty="0" smtClean="0"/>
              <a:t/>
            </a:r>
            <a:br>
              <a:rPr lang="en-US" cap="all" dirty="0" smtClean="0"/>
            </a:br>
            <a:r>
              <a:rPr lang="en-US" dirty="0" smtClean="0"/>
              <a:t>Building </a:t>
            </a:r>
            <a:r>
              <a:rPr lang="en-US" dirty="0"/>
              <a:t>Apps that Consume Modern SaaS Endpoints with Visual Studio 2015</a:t>
            </a:r>
          </a:p>
        </p:txBody>
      </p:sp>
      <p:sp>
        <p:nvSpPr>
          <p:cNvPr id="3" name="Subtitle 2"/>
          <p:cNvSpPr>
            <a:spLocks noGrp="1"/>
          </p:cNvSpPr>
          <p:nvPr>
            <p:ph type="body" sz="quarter" idx="13"/>
          </p:nvPr>
        </p:nvSpPr>
        <p:spPr>
          <a:xfrm>
            <a:off x="274702" y="307621"/>
            <a:ext cx="5867335" cy="1588127"/>
          </a:xfrm>
        </p:spPr>
        <p:txBody>
          <a:bodyPr/>
          <a:lstStyle/>
          <a:p>
            <a:r>
              <a:rPr lang="en-US" b="1" dirty="0"/>
              <a:t>Steve Lasker</a:t>
            </a:r>
          </a:p>
          <a:p>
            <a:r>
              <a:rPr lang="en-US" dirty="0"/>
              <a:t>Program Manager, </a:t>
            </a:r>
            <a:r>
              <a:rPr lang="en-US" dirty="0" smtClean="0"/>
              <a:t>Microsoft</a:t>
            </a:r>
            <a:endParaRPr lang="en-US" dirty="0"/>
          </a:p>
          <a:p>
            <a:r>
              <a:rPr lang="en-US" b="1" dirty="0"/>
              <a:t>Dave </a:t>
            </a:r>
            <a:r>
              <a:rPr lang="en-US" b="1" dirty="0" smtClean="0"/>
              <a:t>Carroll</a:t>
            </a:r>
            <a:endParaRPr lang="en-US" b="1" dirty="0"/>
          </a:p>
          <a:p>
            <a:r>
              <a:rPr lang="en-US" dirty="0" smtClean="0"/>
              <a:t>Dir. Developer Evangelism, Salesforce</a:t>
            </a:r>
            <a:endParaRPr lang="en-US" dirty="0"/>
          </a:p>
        </p:txBody>
      </p:sp>
    </p:spTree>
    <p:extLst>
      <p:ext uri="{BB962C8B-B14F-4D97-AF65-F5344CB8AC3E}">
        <p14:creationId xmlns:p14="http://schemas.microsoft.com/office/powerpoint/2010/main" val="390416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6"/>
          </p:nvPr>
        </p:nvPicPr>
        <p:blipFill>
          <a:blip r:embed="rId2"/>
          <a:stretch>
            <a:fillRect/>
          </a:stretch>
        </p:blipFill>
        <p:spPr>
          <a:xfrm>
            <a:off x="1" y="1535875"/>
            <a:ext cx="4734734" cy="3637787"/>
          </a:xfrm>
          <a:prstGeom prst="rect">
            <a:avLst/>
          </a:prstGeom>
        </p:spPr>
      </p:pic>
      <p:sp>
        <p:nvSpPr>
          <p:cNvPr id="14" name="Text Placeholder 1"/>
          <p:cNvSpPr txBox="1">
            <a:spLocks/>
          </p:cNvSpPr>
          <p:nvPr/>
        </p:nvSpPr>
        <p:spPr>
          <a:xfrm>
            <a:off x="4481509" y="3338121"/>
            <a:ext cx="7955283" cy="914400"/>
          </a:xfrm>
          <a:prstGeom prst="rect">
            <a:avLst/>
          </a:prstGeom>
        </p:spPr>
        <p:txBody>
          <a:bodyPr vert="horz" wrap="square" lIns="182880" tIns="146304" rIns="182880" bIns="146304" rtlCol="0" anchor="ctr">
            <a:no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3600" kern="1200" spc="0" baseline="0" dirty="0" smtClean="0">
                <a:gradFill>
                  <a:gsLst>
                    <a:gs pos="1299">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3600" b="0" i="0" u="none" strike="noStrike" kern="1200" cap="none" spc="0" normalizeH="0" baseline="0" noProof="0" dirty="0" smtClean="0">
                <a:ln>
                  <a:noFill/>
                </a:ln>
                <a:solidFill>
                  <a:schemeClr val="tx1"/>
                </a:solidFill>
                <a:effectLst/>
                <a:uLnTx/>
                <a:uFillTx/>
                <a:latin typeface="Segoe UI Light"/>
                <a:ea typeface="+mn-ea"/>
                <a:cs typeface="+mn-cs"/>
              </a:rPr>
              <a:t>What Are Modern Services</a:t>
            </a:r>
          </a:p>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3600" b="0" i="0" u="none" strike="noStrike" kern="1200" cap="none" spc="0" normalizeH="0" baseline="0" noProof="0" dirty="0" smtClean="0">
                <a:ln>
                  <a:noFill/>
                </a:ln>
                <a:solidFill>
                  <a:schemeClr val="tx1"/>
                </a:solidFill>
                <a:effectLst/>
                <a:uLnTx/>
                <a:uFillTx/>
                <a:latin typeface="Segoe UI Light"/>
                <a:ea typeface="+mn-ea"/>
                <a:cs typeface="+mn-cs"/>
              </a:rPr>
              <a:t>Demos – Consuming Services</a:t>
            </a:r>
          </a:p>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3600" b="0" i="0" u="none" strike="noStrike" kern="1200" cap="none" spc="0" normalizeH="0" baseline="0" noProof="0" dirty="0" smtClean="0">
                <a:ln>
                  <a:noFill/>
                </a:ln>
                <a:solidFill>
                  <a:schemeClr val="tx1"/>
                </a:solidFill>
                <a:effectLst/>
                <a:uLnTx/>
                <a:uFillTx/>
                <a:latin typeface="Segoe UI Light"/>
                <a:ea typeface="+mn-ea"/>
                <a:cs typeface="+mn-cs"/>
              </a:rPr>
              <a:t>	Salesforce</a:t>
            </a:r>
          </a:p>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3600" b="0" i="0" u="none" strike="noStrike" kern="1200" cap="none" spc="0" normalizeH="0" baseline="0" noProof="0" dirty="0" smtClean="0">
                <a:ln>
                  <a:noFill/>
                </a:ln>
                <a:solidFill>
                  <a:schemeClr val="tx1"/>
                </a:solidFill>
                <a:effectLst/>
                <a:uLnTx/>
                <a:uFillTx/>
                <a:latin typeface="Segoe UI Light"/>
                <a:ea typeface="+mn-ea"/>
                <a:cs typeface="+mn-cs"/>
              </a:rPr>
              <a:t>	Visual Studio Online</a:t>
            </a:r>
          </a:p>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3600" b="0" i="0" u="none" strike="noStrike" kern="1200" cap="none" spc="0" normalizeH="0" baseline="0" noProof="0" dirty="0" smtClean="0">
                <a:ln>
                  <a:noFill/>
                </a:ln>
                <a:solidFill>
                  <a:schemeClr val="tx1"/>
                </a:solidFill>
                <a:effectLst/>
                <a:uLnTx/>
                <a:uFillTx/>
                <a:latin typeface="Segoe UI Light"/>
                <a:ea typeface="+mn-ea"/>
                <a:cs typeface="+mn-cs"/>
              </a:rPr>
              <a:t>	Azure Active Directory</a:t>
            </a:r>
          </a:p>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3600" b="0" i="0" u="none" strike="noStrike" kern="1200" cap="none" spc="0" normalizeH="0" baseline="0" noProof="0" dirty="0" smtClean="0">
                <a:ln>
                  <a:noFill/>
                </a:ln>
                <a:solidFill>
                  <a:schemeClr val="tx1"/>
                </a:solidFill>
                <a:effectLst/>
                <a:uLnTx/>
                <a:uFillTx/>
                <a:latin typeface="Segoe UI Light"/>
                <a:ea typeface="+mn-ea"/>
                <a:cs typeface="+mn-cs"/>
              </a:rPr>
              <a:t>	Azure Storage</a:t>
            </a:r>
          </a:p>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3600" b="0" i="0" u="none" strike="noStrike" kern="1200" cap="none" spc="0" normalizeH="0" baseline="0" noProof="0" dirty="0" smtClean="0">
                <a:ln>
                  <a:noFill/>
                </a:ln>
                <a:solidFill>
                  <a:schemeClr val="tx1"/>
                </a:solidFill>
                <a:effectLst/>
                <a:uLnTx/>
                <a:uFillTx/>
                <a:latin typeface="Segoe UI Light"/>
                <a:ea typeface="+mn-ea"/>
                <a:cs typeface="+mn-cs"/>
              </a:rPr>
              <a:t>	App Insights</a:t>
            </a:r>
          </a:p>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3600" b="0" i="0" u="none" strike="noStrike" kern="1200" cap="none" spc="0" normalizeH="0" baseline="0" noProof="0" dirty="0" smtClean="0">
                <a:ln>
                  <a:noFill/>
                </a:ln>
                <a:solidFill>
                  <a:schemeClr val="tx1"/>
                </a:solidFill>
                <a:effectLst/>
                <a:uLnTx/>
                <a:uFillTx/>
                <a:latin typeface="Segoe UI Light"/>
                <a:ea typeface="+mn-ea"/>
                <a:cs typeface="+mn-cs"/>
              </a:rPr>
              <a:t>Demo – Creating a Connected Service	</a:t>
            </a:r>
          </a:p>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3600" b="0" i="0" u="none" strike="noStrike" kern="1200" cap="none" spc="0" normalizeH="0" baseline="0" noProof="0" dirty="0" smtClean="0">
                <a:ln>
                  <a:noFill/>
                </a:ln>
                <a:solidFill>
                  <a:schemeClr val="tx1"/>
                </a:solidFill>
                <a:effectLst/>
                <a:uLnTx/>
                <a:uFillTx/>
                <a:latin typeface="Segoe UI Light"/>
                <a:ea typeface="+mn-ea"/>
                <a:cs typeface="+mn-cs"/>
              </a:rPr>
              <a:t>Resources</a:t>
            </a:r>
            <a:endParaRPr kumimoji="0" lang="en-US" sz="3600" b="0" i="0" u="none" strike="noStrike" kern="1200" cap="none" spc="0" normalizeH="0" baseline="0" noProof="0" dirty="0">
              <a:ln>
                <a:noFill/>
              </a:ln>
              <a:solidFill>
                <a:schemeClr val="tx1"/>
              </a:solidFill>
              <a:effectLst/>
              <a:uLnTx/>
              <a:uFillTx/>
              <a:latin typeface="Segoe UI Light"/>
              <a:ea typeface="+mn-ea"/>
              <a:cs typeface="+mn-cs"/>
            </a:endParaRPr>
          </a:p>
        </p:txBody>
      </p:sp>
      <p:sp>
        <p:nvSpPr>
          <p:cNvPr id="15" name="Title 4"/>
          <p:cNvSpPr txBox="1">
            <a:spLocks/>
          </p:cNvSpPr>
          <p:nvPr/>
        </p:nvSpPr>
        <p:spPr>
          <a:xfrm>
            <a:off x="274639" y="295274"/>
            <a:ext cx="11889564" cy="917575"/>
          </a:xfrm>
          <a:prstGeom prst="rect">
            <a:avLst/>
          </a:prstGeom>
        </p:spPr>
        <p:txBody>
          <a:bodyPr vert="horz" wrap="none" lIns="182880" tIns="146304" rIns="182880" bIns="146304"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2" normalizeH="0" baseline="0" noProof="0" dirty="0" smtClean="0">
                <a:ln w="3175">
                  <a:noFill/>
                </a:ln>
                <a:solidFill>
                  <a:schemeClr val="tx1"/>
                </a:solidFill>
                <a:effectLst/>
                <a:uLnTx/>
                <a:uFillTx/>
                <a:latin typeface="Segoe UI Light"/>
                <a:ea typeface="+mn-ea"/>
                <a:cs typeface="Segoe UI" pitchFamily="34" charset="0"/>
              </a:rPr>
              <a:t>Agenda</a:t>
            </a:r>
            <a:br>
              <a:rPr kumimoji="0" lang="en-US" sz="4800" b="0" i="0" u="none" strike="noStrike" kern="1200" cap="none" spc="-102" normalizeH="0" baseline="0" noProof="0" dirty="0" smtClean="0">
                <a:ln w="3175">
                  <a:noFill/>
                </a:ln>
                <a:solidFill>
                  <a:schemeClr val="tx1"/>
                </a:solidFill>
                <a:effectLst/>
                <a:uLnTx/>
                <a:uFillTx/>
                <a:latin typeface="Segoe UI Light"/>
                <a:ea typeface="+mn-ea"/>
                <a:cs typeface="Segoe UI" pitchFamily="34" charset="0"/>
              </a:rPr>
            </a:br>
            <a:endParaRPr kumimoji="0" lang="en-US" sz="4800" b="0" i="0" u="none" strike="noStrike" kern="1200" cap="none" spc="-102" normalizeH="0" baseline="0" noProof="0" dirty="0">
              <a:ln w="3175">
                <a:noFill/>
              </a:ln>
              <a:solidFill>
                <a:schemeClr val="tx1"/>
              </a:solidFill>
              <a:effectLst/>
              <a:uLnTx/>
              <a:uFillTx/>
              <a:latin typeface="Segoe UI Light"/>
              <a:ea typeface="+mn-ea"/>
              <a:cs typeface="Segoe UI" pitchFamily="34" charset="0"/>
            </a:endParaRPr>
          </a:p>
        </p:txBody>
      </p:sp>
    </p:spTree>
    <p:extLst>
      <p:ext uri="{BB962C8B-B14F-4D97-AF65-F5344CB8AC3E}">
        <p14:creationId xmlns:p14="http://schemas.microsoft.com/office/powerpoint/2010/main" val="323373033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are Connected Services?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96590286"/>
              </p:ext>
            </p:extLst>
          </p:nvPr>
        </p:nvGraphicFramePr>
        <p:xfrm>
          <a:off x="546659" y="1747216"/>
          <a:ext cx="5284721" cy="4432512"/>
        </p:xfrm>
        <a:graphic>
          <a:graphicData uri="http://schemas.openxmlformats.org/drawingml/2006/table">
            <a:tbl>
              <a:tblPr firstRow="1" bandRow="1">
                <a:tableStyleId>{21E4AEA4-8DFA-4A89-87EB-49C32662AFE0}</a:tableStyleId>
              </a:tblPr>
              <a:tblGrid>
                <a:gridCol w="2521452"/>
                <a:gridCol w="2763269"/>
              </a:tblGrid>
              <a:tr h="315978">
                <a:tc>
                  <a:txBody>
                    <a:bodyPr/>
                    <a:lstStyle/>
                    <a:p>
                      <a:pPr algn="ctr"/>
                      <a:r>
                        <a:rPr lang="en-US" sz="1500" dirty="0" smtClean="0">
                          <a:solidFill>
                            <a:schemeClr val="tx1"/>
                          </a:solidFill>
                          <a:latin typeface="Segoe UI "/>
                        </a:rPr>
                        <a:t>Categories</a:t>
                      </a:r>
                      <a:endParaRPr lang="en-US" sz="1500" dirty="0">
                        <a:solidFill>
                          <a:schemeClr val="tx1"/>
                        </a:solidFill>
                        <a:latin typeface="Segoe UI "/>
                      </a:endParaRPr>
                    </a:p>
                  </a:txBody>
                  <a:tcPr marL="88010" marR="88010" marT="44004" marB="4400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500" dirty="0" smtClean="0">
                          <a:solidFill>
                            <a:schemeClr val="tx1"/>
                          </a:solidFill>
                          <a:latin typeface="Segoe UI "/>
                        </a:rPr>
                        <a:t>Examples</a:t>
                      </a:r>
                      <a:endParaRPr lang="en-US" sz="1500" dirty="0">
                        <a:solidFill>
                          <a:schemeClr val="tx1"/>
                        </a:solidFill>
                        <a:latin typeface="Segoe UI "/>
                      </a:endParaRPr>
                    </a:p>
                  </a:txBody>
                  <a:tcPr marL="88010" marR="88010" marT="44004" marB="44004">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15978">
                <a:tc>
                  <a:txBody>
                    <a:bodyPr/>
                    <a:lstStyle/>
                    <a:p>
                      <a:pPr algn="l"/>
                      <a:r>
                        <a:rPr lang="en-US" sz="1500" b="1" dirty="0" smtClean="0">
                          <a:solidFill>
                            <a:schemeClr val="tx1"/>
                          </a:solidFill>
                          <a:latin typeface="Segoe UI "/>
                        </a:rPr>
                        <a:t>Advertising</a:t>
                      </a:r>
                      <a:endParaRPr lang="en-US" sz="1500" b="1" dirty="0">
                        <a:solidFill>
                          <a:schemeClr val="tx1"/>
                        </a:solidFill>
                        <a:latin typeface="Segoe UI "/>
                      </a:endParaRPr>
                    </a:p>
                  </a:txBody>
                  <a:tcPr marL="88010" marR="88010" marT="44004" marB="4400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dirty="0" smtClean="0">
                          <a:solidFill>
                            <a:schemeClr val="tx1"/>
                          </a:solidFill>
                          <a:latin typeface="Segoe UI "/>
                        </a:rPr>
                        <a:t>Bing,</a:t>
                      </a:r>
                      <a:r>
                        <a:rPr lang="en-US" sz="1200" baseline="0" dirty="0" smtClean="0">
                          <a:solidFill>
                            <a:schemeClr val="tx1"/>
                          </a:solidFill>
                          <a:latin typeface="Segoe UI "/>
                        </a:rPr>
                        <a:t> Google, </a:t>
                      </a:r>
                      <a:r>
                        <a:rPr lang="en-US" sz="1200" baseline="0" dirty="0" err="1" smtClean="0">
                          <a:solidFill>
                            <a:schemeClr val="tx1"/>
                          </a:solidFill>
                          <a:latin typeface="Segoe UI "/>
                        </a:rPr>
                        <a:t>MoPub</a:t>
                      </a:r>
                      <a:r>
                        <a:rPr lang="en-US" sz="1200" baseline="0" dirty="0" smtClean="0">
                          <a:solidFill>
                            <a:schemeClr val="tx1"/>
                          </a:solidFill>
                          <a:latin typeface="Segoe UI "/>
                        </a:rPr>
                        <a:t> (Twitter)</a:t>
                      </a:r>
                      <a:endParaRPr lang="en-US" sz="1200" dirty="0">
                        <a:solidFill>
                          <a:schemeClr val="tx1"/>
                        </a:solidFill>
                        <a:latin typeface="Segoe UI "/>
                      </a:endParaRPr>
                    </a:p>
                  </a:txBody>
                  <a:tcPr marL="88010" marR="88010" marT="44004" marB="44004">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15978">
                <a:tc>
                  <a:txBody>
                    <a:bodyPr/>
                    <a:lstStyle/>
                    <a:p>
                      <a:pPr algn="l"/>
                      <a:r>
                        <a:rPr lang="en-US" sz="1500" b="1" dirty="0" smtClean="0">
                          <a:solidFill>
                            <a:schemeClr val="tx1"/>
                          </a:solidFill>
                          <a:latin typeface="Segoe UI "/>
                        </a:rPr>
                        <a:t>Analytics</a:t>
                      </a:r>
                      <a:endParaRPr lang="en-US" sz="1500" b="1" dirty="0">
                        <a:solidFill>
                          <a:schemeClr val="tx1"/>
                        </a:solidFill>
                        <a:latin typeface="Segoe UI "/>
                      </a:endParaRPr>
                    </a:p>
                  </a:txBody>
                  <a:tcPr marL="88010" marR="88010" marT="44004" marB="4400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dirty="0" smtClean="0">
                          <a:solidFill>
                            <a:schemeClr val="tx1"/>
                          </a:solidFill>
                          <a:latin typeface="Segoe UI "/>
                        </a:rPr>
                        <a:t>App Insights, Flurry, New Relic</a:t>
                      </a:r>
                      <a:endParaRPr lang="en-US" sz="1200" dirty="0">
                        <a:solidFill>
                          <a:schemeClr val="tx1"/>
                        </a:solidFill>
                        <a:latin typeface="Segoe UI "/>
                      </a:endParaRPr>
                    </a:p>
                  </a:txBody>
                  <a:tcPr marL="88010" marR="88010" marT="44004" marB="44004">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5978">
                <a:tc>
                  <a:txBody>
                    <a:bodyPr/>
                    <a:lstStyle/>
                    <a:p>
                      <a:pPr algn="l"/>
                      <a:r>
                        <a:rPr lang="en-US" sz="1500" b="1" dirty="0" smtClean="0">
                          <a:solidFill>
                            <a:schemeClr val="tx1"/>
                          </a:solidFill>
                          <a:latin typeface="Segoe UI "/>
                        </a:rPr>
                        <a:t>Authentication</a:t>
                      </a:r>
                      <a:endParaRPr lang="en-US" sz="1500" b="1" dirty="0">
                        <a:solidFill>
                          <a:schemeClr val="tx1"/>
                        </a:solidFill>
                        <a:latin typeface="Segoe UI "/>
                      </a:endParaRPr>
                    </a:p>
                  </a:txBody>
                  <a:tcPr marL="88010" marR="88010" marT="44004" marB="4400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dirty="0" smtClean="0">
                          <a:solidFill>
                            <a:schemeClr val="tx1"/>
                          </a:solidFill>
                          <a:latin typeface="Segoe UI "/>
                        </a:rPr>
                        <a:t>Active Directory, Facebook, Twitter </a:t>
                      </a:r>
                      <a:endParaRPr lang="en-US" sz="1200" dirty="0">
                        <a:solidFill>
                          <a:schemeClr val="tx1"/>
                        </a:solidFill>
                        <a:latin typeface="Segoe UI "/>
                      </a:endParaRPr>
                    </a:p>
                  </a:txBody>
                  <a:tcPr marL="88010" marR="88010" marT="44004" marB="44004">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5978">
                <a:tc>
                  <a:txBody>
                    <a:bodyPr/>
                    <a:lstStyle/>
                    <a:p>
                      <a:pPr algn="l"/>
                      <a:r>
                        <a:rPr lang="en-US" sz="1500" b="1" dirty="0" smtClean="0">
                          <a:solidFill>
                            <a:schemeClr val="tx1"/>
                          </a:solidFill>
                          <a:latin typeface="Segoe UI "/>
                        </a:rPr>
                        <a:t>Caching</a:t>
                      </a:r>
                      <a:endParaRPr lang="en-US" sz="1500" b="1" dirty="0">
                        <a:solidFill>
                          <a:schemeClr val="tx1"/>
                        </a:solidFill>
                        <a:latin typeface="Segoe UI "/>
                      </a:endParaRPr>
                    </a:p>
                  </a:txBody>
                  <a:tcPr marL="88010" marR="88010" marT="44004" marB="4400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dirty="0" smtClean="0">
                          <a:solidFill>
                            <a:schemeClr val="tx1"/>
                          </a:solidFill>
                          <a:latin typeface="Segoe UI "/>
                        </a:rPr>
                        <a:t>Azure, </a:t>
                      </a:r>
                      <a:r>
                        <a:rPr lang="en-US" sz="1200" dirty="0" err="1" smtClean="0">
                          <a:solidFill>
                            <a:schemeClr val="tx1"/>
                          </a:solidFill>
                          <a:latin typeface="Segoe UI "/>
                        </a:rPr>
                        <a:t>Redis</a:t>
                      </a:r>
                      <a:r>
                        <a:rPr lang="en-US" sz="1200" dirty="0" smtClean="0">
                          <a:solidFill>
                            <a:schemeClr val="tx1"/>
                          </a:solidFill>
                          <a:latin typeface="Segoe UI "/>
                        </a:rPr>
                        <a:t>, </a:t>
                      </a:r>
                      <a:r>
                        <a:rPr lang="en-US" sz="1200" dirty="0" err="1" smtClean="0">
                          <a:solidFill>
                            <a:schemeClr val="tx1"/>
                          </a:solidFill>
                          <a:latin typeface="Segoe UI "/>
                        </a:rPr>
                        <a:t>Memcached</a:t>
                      </a:r>
                      <a:endParaRPr lang="en-US" sz="1200" dirty="0">
                        <a:solidFill>
                          <a:schemeClr val="tx1"/>
                        </a:solidFill>
                        <a:latin typeface="Segoe UI "/>
                      </a:endParaRPr>
                    </a:p>
                  </a:txBody>
                  <a:tcPr marL="88010" marR="88010" marT="44004" marB="44004">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5978">
                <a:tc>
                  <a:txBody>
                    <a:bodyPr/>
                    <a:lstStyle/>
                    <a:p>
                      <a:pPr algn="l"/>
                      <a:r>
                        <a:rPr lang="en-US" sz="1500" b="1" dirty="0" smtClean="0">
                          <a:solidFill>
                            <a:schemeClr val="tx1"/>
                          </a:solidFill>
                          <a:latin typeface="Segoe UI "/>
                        </a:rPr>
                        <a:t>Content</a:t>
                      </a:r>
                      <a:r>
                        <a:rPr lang="en-US" sz="1500" b="1" baseline="0" dirty="0" smtClean="0">
                          <a:solidFill>
                            <a:schemeClr val="tx1"/>
                          </a:solidFill>
                          <a:latin typeface="Segoe UI "/>
                        </a:rPr>
                        <a:t> Delivery Network</a:t>
                      </a:r>
                      <a:endParaRPr lang="en-US" sz="1500" b="1" dirty="0">
                        <a:solidFill>
                          <a:schemeClr val="tx1"/>
                        </a:solidFill>
                        <a:latin typeface="Segoe UI "/>
                      </a:endParaRPr>
                    </a:p>
                  </a:txBody>
                  <a:tcPr marL="88010" marR="88010" marT="44004" marB="4400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dirty="0" smtClean="0">
                          <a:solidFill>
                            <a:schemeClr val="tx1"/>
                          </a:solidFill>
                          <a:latin typeface="Segoe UI "/>
                        </a:rPr>
                        <a:t>Azure,</a:t>
                      </a:r>
                      <a:r>
                        <a:rPr lang="en-US" sz="1200" baseline="0" dirty="0" smtClean="0">
                          <a:solidFill>
                            <a:schemeClr val="tx1"/>
                          </a:solidFill>
                          <a:latin typeface="Segoe UI "/>
                        </a:rPr>
                        <a:t> Akamai, Limelight</a:t>
                      </a:r>
                      <a:endParaRPr lang="en-US" sz="1200" dirty="0">
                        <a:solidFill>
                          <a:schemeClr val="tx1"/>
                        </a:solidFill>
                        <a:latin typeface="Segoe UI "/>
                      </a:endParaRPr>
                    </a:p>
                  </a:txBody>
                  <a:tcPr marL="88010" marR="88010" marT="44004" marB="44004">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5978">
                <a:tc>
                  <a:txBody>
                    <a:bodyPr/>
                    <a:lstStyle/>
                    <a:p>
                      <a:pPr algn="l"/>
                      <a:r>
                        <a:rPr lang="en-US" sz="1500" b="1" dirty="0" smtClean="0">
                          <a:solidFill>
                            <a:schemeClr val="tx1"/>
                          </a:solidFill>
                          <a:latin typeface="Segoe UI "/>
                        </a:rPr>
                        <a:t>Database</a:t>
                      </a:r>
                      <a:endParaRPr lang="en-US" sz="1500" b="1" dirty="0">
                        <a:solidFill>
                          <a:schemeClr val="tx1"/>
                        </a:solidFill>
                        <a:latin typeface="Segoe UI "/>
                      </a:endParaRPr>
                    </a:p>
                  </a:txBody>
                  <a:tcPr marL="88010" marR="88010" marT="44004" marB="4400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dirty="0" smtClean="0">
                          <a:solidFill>
                            <a:schemeClr val="tx1"/>
                          </a:solidFill>
                          <a:latin typeface="Segoe UI "/>
                        </a:rPr>
                        <a:t>SQL Server, Mongo,</a:t>
                      </a:r>
                      <a:r>
                        <a:rPr lang="en-US" sz="1200" baseline="0" dirty="0" smtClean="0">
                          <a:solidFill>
                            <a:schemeClr val="tx1"/>
                          </a:solidFill>
                          <a:latin typeface="Segoe UI "/>
                        </a:rPr>
                        <a:t> MySQL</a:t>
                      </a:r>
                      <a:endParaRPr lang="en-US" sz="1200" dirty="0">
                        <a:solidFill>
                          <a:schemeClr val="tx1"/>
                        </a:solidFill>
                        <a:latin typeface="Segoe UI "/>
                      </a:endParaRPr>
                    </a:p>
                  </a:txBody>
                  <a:tcPr marL="88010" marR="88010" marT="44004" marB="44004">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5978">
                <a:tc>
                  <a:txBody>
                    <a:bodyPr/>
                    <a:lstStyle/>
                    <a:p>
                      <a:pPr algn="l"/>
                      <a:r>
                        <a:rPr lang="en-US" sz="1500" b="1" dirty="0" smtClean="0">
                          <a:solidFill>
                            <a:schemeClr val="tx1"/>
                          </a:solidFill>
                          <a:latin typeface="Segoe UI "/>
                        </a:rPr>
                        <a:t>Social</a:t>
                      </a:r>
                      <a:endParaRPr lang="en-US" sz="1500" b="1" dirty="0">
                        <a:solidFill>
                          <a:schemeClr val="tx1"/>
                        </a:solidFill>
                        <a:latin typeface="Segoe UI "/>
                      </a:endParaRPr>
                    </a:p>
                  </a:txBody>
                  <a:tcPr marL="88010" marR="88010" marT="44004" marB="4400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dirty="0" smtClean="0">
                          <a:solidFill>
                            <a:schemeClr val="tx1"/>
                          </a:solidFill>
                          <a:latin typeface="Segoe UI "/>
                        </a:rPr>
                        <a:t>Yammer, Facebook, Twitter </a:t>
                      </a:r>
                      <a:endParaRPr lang="en-US" sz="1200" dirty="0">
                        <a:solidFill>
                          <a:schemeClr val="tx1"/>
                        </a:solidFill>
                        <a:latin typeface="Segoe UI "/>
                      </a:endParaRPr>
                    </a:p>
                  </a:txBody>
                  <a:tcPr marL="88010" marR="88010" marT="44004" marB="44004">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5978">
                <a:tc>
                  <a:txBody>
                    <a:bodyPr/>
                    <a:lstStyle/>
                    <a:p>
                      <a:pPr algn="l"/>
                      <a:r>
                        <a:rPr lang="en-US" sz="1500" b="1" dirty="0" smtClean="0">
                          <a:solidFill>
                            <a:schemeClr val="tx1"/>
                          </a:solidFill>
                          <a:latin typeface="Segoe UI "/>
                        </a:rPr>
                        <a:t>Productivity (Files, email)</a:t>
                      </a:r>
                      <a:endParaRPr lang="en-US" sz="1500" b="1" dirty="0">
                        <a:solidFill>
                          <a:schemeClr val="tx1"/>
                        </a:solidFill>
                        <a:latin typeface="Segoe UI "/>
                      </a:endParaRPr>
                    </a:p>
                  </a:txBody>
                  <a:tcPr marL="88010" marR="88010" marT="44004" marB="4400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dirty="0" smtClean="0">
                          <a:solidFill>
                            <a:schemeClr val="tx1"/>
                          </a:solidFill>
                          <a:latin typeface="Segoe UI "/>
                        </a:rPr>
                        <a:t>Office</a:t>
                      </a:r>
                      <a:r>
                        <a:rPr lang="en-US" sz="1200" baseline="0" dirty="0" smtClean="0">
                          <a:solidFill>
                            <a:schemeClr val="tx1"/>
                          </a:solidFill>
                          <a:latin typeface="Segoe UI "/>
                        </a:rPr>
                        <a:t> 365, Evernote, Send Grid</a:t>
                      </a:r>
                      <a:endParaRPr lang="en-US" sz="1200" dirty="0">
                        <a:solidFill>
                          <a:schemeClr val="tx1"/>
                        </a:solidFill>
                        <a:latin typeface="Segoe UI "/>
                      </a:endParaRPr>
                    </a:p>
                  </a:txBody>
                  <a:tcPr marL="88010" marR="88010" marT="44004" marB="44004">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5978">
                <a:tc>
                  <a:txBody>
                    <a:bodyPr/>
                    <a:lstStyle/>
                    <a:p>
                      <a:pPr algn="l"/>
                      <a:r>
                        <a:rPr lang="en-US" sz="1500" b="1" dirty="0" smtClean="0">
                          <a:solidFill>
                            <a:schemeClr val="tx1"/>
                          </a:solidFill>
                          <a:latin typeface="Segoe UI "/>
                        </a:rPr>
                        <a:t>Mapping</a:t>
                      </a:r>
                      <a:endParaRPr lang="en-US" sz="1500" b="1" dirty="0">
                        <a:solidFill>
                          <a:schemeClr val="tx1"/>
                        </a:solidFill>
                        <a:latin typeface="Segoe UI "/>
                      </a:endParaRPr>
                    </a:p>
                  </a:txBody>
                  <a:tcPr marL="88010" marR="88010" marT="44004" marB="4400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dirty="0" smtClean="0">
                          <a:solidFill>
                            <a:schemeClr val="tx1"/>
                          </a:solidFill>
                          <a:latin typeface="Segoe UI "/>
                        </a:rPr>
                        <a:t>Bing, Google,</a:t>
                      </a:r>
                      <a:r>
                        <a:rPr lang="en-US" sz="1200" baseline="0" dirty="0" smtClean="0">
                          <a:solidFill>
                            <a:schemeClr val="tx1"/>
                          </a:solidFill>
                          <a:latin typeface="Segoe UI "/>
                        </a:rPr>
                        <a:t> </a:t>
                      </a:r>
                      <a:r>
                        <a:rPr lang="en-US" sz="1200" baseline="0" dirty="0" err="1" smtClean="0">
                          <a:solidFill>
                            <a:schemeClr val="tx1"/>
                          </a:solidFill>
                          <a:latin typeface="Segoe UI "/>
                        </a:rPr>
                        <a:t>OpenStreetMap</a:t>
                      </a:r>
                      <a:endParaRPr lang="en-US" sz="1200" dirty="0">
                        <a:solidFill>
                          <a:schemeClr val="tx1"/>
                        </a:solidFill>
                        <a:latin typeface="Segoe UI "/>
                      </a:endParaRPr>
                    </a:p>
                  </a:txBody>
                  <a:tcPr marL="88010" marR="88010" marT="44004" marB="44004">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5978">
                <a:tc>
                  <a:txBody>
                    <a:bodyPr/>
                    <a:lstStyle/>
                    <a:p>
                      <a:pPr algn="l"/>
                      <a:r>
                        <a:rPr lang="en-US" sz="1500" b="1" dirty="0" smtClean="0">
                          <a:solidFill>
                            <a:schemeClr val="tx1"/>
                          </a:solidFill>
                          <a:latin typeface="Segoe UI "/>
                        </a:rPr>
                        <a:t>CRM</a:t>
                      </a:r>
                      <a:endParaRPr lang="en-US" sz="1500" b="1" dirty="0">
                        <a:solidFill>
                          <a:schemeClr val="tx1"/>
                        </a:solidFill>
                        <a:latin typeface="Segoe UI "/>
                      </a:endParaRPr>
                    </a:p>
                  </a:txBody>
                  <a:tcPr marL="88010" marR="88010" marT="44004" marB="4400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dirty="0" smtClean="0">
                          <a:solidFill>
                            <a:schemeClr val="tx1"/>
                          </a:solidFill>
                          <a:latin typeface="Segoe UI "/>
                        </a:rPr>
                        <a:t>Dynamics, Salesforce, SAP</a:t>
                      </a:r>
                      <a:endParaRPr lang="en-US" sz="1200" dirty="0">
                        <a:solidFill>
                          <a:schemeClr val="tx1"/>
                        </a:solidFill>
                        <a:latin typeface="Segoe UI "/>
                      </a:endParaRPr>
                    </a:p>
                  </a:txBody>
                  <a:tcPr marL="88010" marR="88010" marT="44004" marB="44004">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5978">
                <a:tc>
                  <a:txBody>
                    <a:bodyPr/>
                    <a:lstStyle/>
                    <a:p>
                      <a:pPr algn="l"/>
                      <a:r>
                        <a:rPr lang="en-US" sz="1500" b="1" dirty="0" smtClean="0">
                          <a:solidFill>
                            <a:schemeClr val="tx1"/>
                          </a:solidFill>
                          <a:latin typeface="Segoe UI "/>
                        </a:rPr>
                        <a:t>Payment</a:t>
                      </a:r>
                      <a:endParaRPr lang="en-US" sz="1500" b="1" dirty="0">
                        <a:solidFill>
                          <a:schemeClr val="tx1"/>
                        </a:solidFill>
                        <a:latin typeface="Segoe UI "/>
                      </a:endParaRPr>
                    </a:p>
                  </a:txBody>
                  <a:tcPr marL="88010" marR="88010" marT="44004" marB="4400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dirty="0" err="1" smtClean="0">
                          <a:solidFill>
                            <a:schemeClr val="tx1"/>
                          </a:solidFill>
                          <a:latin typeface="Segoe UI "/>
                        </a:rPr>
                        <a:t>Dwolla</a:t>
                      </a:r>
                      <a:r>
                        <a:rPr lang="en-US" sz="1200" dirty="0" smtClean="0">
                          <a:solidFill>
                            <a:schemeClr val="tx1"/>
                          </a:solidFill>
                          <a:latin typeface="Segoe UI "/>
                        </a:rPr>
                        <a:t>, Google Wallet,</a:t>
                      </a:r>
                      <a:r>
                        <a:rPr lang="en-US" sz="1200" baseline="0" dirty="0" smtClean="0">
                          <a:solidFill>
                            <a:schemeClr val="tx1"/>
                          </a:solidFill>
                          <a:latin typeface="Segoe UI "/>
                        </a:rPr>
                        <a:t> </a:t>
                      </a:r>
                      <a:r>
                        <a:rPr lang="en-US" sz="1200" baseline="0" dirty="0" err="1" smtClean="0">
                          <a:solidFill>
                            <a:schemeClr val="tx1"/>
                          </a:solidFill>
                          <a:latin typeface="Segoe UI "/>
                        </a:rPr>
                        <a:t>Paypal</a:t>
                      </a:r>
                      <a:r>
                        <a:rPr lang="en-US" sz="1200" baseline="0" dirty="0" smtClean="0">
                          <a:solidFill>
                            <a:schemeClr val="tx1"/>
                          </a:solidFill>
                          <a:latin typeface="Segoe UI "/>
                        </a:rPr>
                        <a:t> </a:t>
                      </a:r>
                      <a:endParaRPr lang="en-US" sz="1200" dirty="0">
                        <a:solidFill>
                          <a:schemeClr val="tx1"/>
                        </a:solidFill>
                        <a:latin typeface="Segoe UI "/>
                      </a:endParaRPr>
                    </a:p>
                  </a:txBody>
                  <a:tcPr marL="88010" marR="88010" marT="44004" marB="44004">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5978">
                <a:tc>
                  <a:txBody>
                    <a:bodyPr/>
                    <a:lstStyle/>
                    <a:p>
                      <a:pPr algn="l"/>
                      <a:r>
                        <a:rPr lang="en-US" sz="1500" b="1" dirty="0" smtClean="0">
                          <a:solidFill>
                            <a:schemeClr val="tx1"/>
                          </a:solidFill>
                          <a:latin typeface="Segoe UI "/>
                        </a:rPr>
                        <a:t>Storage</a:t>
                      </a:r>
                      <a:r>
                        <a:rPr lang="en-US" sz="1500" b="1" baseline="0" dirty="0" smtClean="0">
                          <a:solidFill>
                            <a:schemeClr val="tx1"/>
                          </a:solidFill>
                          <a:latin typeface="Segoe UI "/>
                        </a:rPr>
                        <a:t> / Queue</a:t>
                      </a:r>
                      <a:endParaRPr lang="en-US" sz="1500" b="1" dirty="0" smtClean="0">
                        <a:solidFill>
                          <a:schemeClr val="tx1"/>
                        </a:solidFill>
                        <a:latin typeface="Segoe UI "/>
                      </a:endParaRPr>
                    </a:p>
                  </a:txBody>
                  <a:tcPr marL="88010" marR="88010" marT="44004" marB="4400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dirty="0" smtClean="0">
                          <a:solidFill>
                            <a:schemeClr val="tx1"/>
                          </a:solidFill>
                          <a:latin typeface="Segoe UI "/>
                        </a:rPr>
                        <a:t>Azure, Amazon, </a:t>
                      </a:r>
                      <a:r>
                        <a:rPr lang="en-US" sz="1200" dirty="0" err="1" smtClean="0">
                          <a:solidFill>
                            <a:schemeClr val="tx1"/>
                          </a:solidFill>
                          <a:latin typeface="Segoe UI "/>
                        </a:rPr>
                        <a:t>Heroku</a:t>
                      </a:r>
                      <a:endParaRPr lang="en-US" sz="1200" dirty="0" smtClean="0">
                        <a:solidFill>
                          <a:schemeClr val="tx1"/>
                        </a:solidFill>
                        <a:latin typeface="Segoe UI "/>
                      </a:endParaRPr>
                    </a:p>
                  </a:txBody>
                  <a:tcPr marL="88010" marR="88010" marT="44004" marB="44004">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5978">
                <a:tc>
                  <a:txBody>
                    <a:bodyPr/>
                    <a:lstStyle/>
                    <a:p>
                      <a:pPr algn="l"/>
                      <a:r>
                        <a:rPr lang="en-US" sz="1500" b="1" dirty="0" smtClean="0">
                          <a:solidFill>
                            <a:schemeClr val="tx1"/>
                          </a:solidFill>
                          <a:latin typeface="Segoe UI "/>
                        </a:rPr>
                        <a:t>Push Notifications</a:t>
                      </a:r>
                    </a:p>
                  </a:txBody>
                  <a:tcPr marL="88010" marR="88010" marT="44004" marB="4400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dirty="0" smtClean="0">
                          <a:solidFill>
                            <a:schemeClr val="tx1"/>
                          </a:solidFill>
                          <a:latin typeface="Segoe UI "/>
                        </a:rPr>
                        <a:t>Android,</a:t>
                      </a:r>
                      <a:r>
                        <a:rPr lang="en-US" sz="1200" baseline="0" dirty="0" smtClean="0">
                          <a:solidFill>
                            <a:schemeClr val="tx1"/>
                          </a:solidFill>
                          <a:latin typeface="Segoe UI "/>
                        </a:rPr>
                        <a:t> iOS, Windows</a:t>
                      </a:r>
                      <a:endParaRPr lang="en-US" sz="1200" dirty="0" smtClean="0">
                        <a:solidFill>
                          <a:schemeClr val="tx1"/>
                        </a:solidFill>
                        <a:latin typeface="Segoe UI "/>
                      </a:endParaRPr>
                    </a:p>
                  </a:txBody>
                  <a:tcPr marL="88010" marR="88010" marT="44004" marB="44004">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9" name="Rectangle 8"/>
          <p:cNvSpPr/>
          <p:nvPr/>
        </p:nvSpPr>
        <p:spPr>
          <a:xfrm>
            <a:off x="6510577" y="1889142"/>
            <a:ext cx="870751" cy="356060"/>
          </a:xfrm>
          <a:prstGeom prst="rect">
            <a:avLst/>
          </a:prstGeom>
        </p:spPr>
        <p:txBody>
          <a:bodyPr wrap="none">
            <a:spAutoFit/>
          </a:bodyPr>
          <a:lstStyle/>
          <a:p>
            <a:pPr>
              <a:lnSpc>
                <a:spcPct val="90000"/>
              </a:lnSpc>
            </a:pPr>
            <a:r>
              <a:rPr lang="en-US" sz="1904" dirty="0">
                <a:ln w="0"/>
                <a:solidFill>
                  <a:srgbClr val="FF0000"/>
                </a:solidFill>
                <a:effectLst>
                  <a:outerShdw blurRad="38100" dist="19050" dir="2700000" algn="tl" rotWithShape="0">
                    <a:schemeClr val="dk1">
                      <a:alpha val="40000"/>
                    </a:schemeClr>
                  </a:outerShdw>
                </a:effectLst>
              </a:rPr>
              <a:t>OData</a:t>
            </a:r>
          </a:p>
        </p:txBody>
      </p:sp>
      <p:sp>
        <p:nvSpPr>
          <p:cNvPr id="10" name="Rectangle 9"/>
          <p:cNvSpPr/>
          <p:nvPr/>
        </p:nvSpPr>
        <p:spPr>
          <a:xfrm>
            <a:off x="8038053" y="2679511"/>
            <a:ext cx="1038041" cy="356060"/>
          </a:xfrm>
          <a:prstGeom prst="rect">
            <a:avLst/>
          </a:prstGeom>
        </p:spPr>
        <p:txBody>
          <a:bodyPr wrap="none">
            <a:spAutoFit/>
          </a:bodyPr>
          <a:lstStyle/>
          <a:p>
            <a:pPr>
              <a:lnSpc>
                <a:spcPct val="90000"/>
              </a:lnSpc>
            </a:pPr>
            <a:r>
              <a:rPr lang="en-US" sz="1904" dirty="0">
                <a:ln w="0"/>
                <a:solidFill>
                  <a:srgbClr val="0070C0"/>
                </a:solidFill>
                <a:effectLst>
                  <a:outerShdw blurRad="38100" dist="19050" dir="2700000" algn="tl" rotWithShape="0">
                    <a:schemeClr val="dk1">
                      <a:alpha val="40000"/>
                    </a:schemeClr>
                  </a:outerShdw>
                </a:effectLst>
              </a:rPr>
              <a:t>WebAPI</a:t>
            </a:r>
          </a:p>
        </p:txBody>
      </p:sp>
      <p:sp>
        <p:nvSpPr>
          <p:cNvPr id="11" name="Rectangle 10"/>
          <p:cNvSpPr/>
          <p:nvPr/>
        </p:nvSpPr>
        <p:spPr>
          <a:xfrm>
            <a:off x="9647237" y="2735262"/>
            <a:ext cx="712054" cy="356060"/>
          </a:xfrm>
          <a:prstGeom prst="rect">
            <a:avLst/>
          </a:prstGeom>
        </p:spPr>
        <p:txBody>
          <a:bodyPr wrap="none">
            <a:spAutoFit/>
          </a:bodyPr>
          <a:lstStyle/>
          <a:p>
            <a:pPr>
              <a:lnSpc>
                <a:spcPct val="90000"/>
              </a:lnSpc>
            </a:pPr>
            <a:r>
              <a:rPr lang="en-US" sz="1904" dirty="0">
                <a:ln w="0"/>
                <a:solidFill>
                  <a:srgbClr val="C00000"/>
                </a:solidFill>
                <a:effectLst>
                  <a:outerShdw blurRad="38100" dist="19050" dir="2700000" algn="tl" rotWithShape="0">
                    <a:schemeClr val="dk1">
                      <a:alpha val="40000"/>
                    </a:schemeClr>
                  </a:outerShdw>
                </a:effectLst>
              </a:rPr>
              <a:t>REST</a:t>
            </a:r>
          </a:p>
        </p:txBody>
      </p:sp>
      <p:sp>
        <p:nvSpPr>
          <p:cNvPr id="13" name="Rectangle 12"/>
          <p:cNvSpPr/>
          <p:nvPr/>
        </p:nvSpPr>
        <p:spPr>
          <a:xfrm>
            <a:off x="6219512" y="3364696"/>
            <a:ext cx="768159" cy="356060"/>
          </a:xfrm>
          <a:prstGeom prst="rect">
            <a:avLst/>
          </a:prstGeom>
        </p:spPr>
        <p:txBody>
          <a:bodyPr wrap="none">
            <a:spAutoFit/>
          </a:bodyPr>
          <a:lstStyle/>
          <a:p>
            <a:pPr>
              <a:lnSpc>
                <a:spcPct val="90000"/>
              </a:lnSpc>
            </a:pPr>
            <a:r>
              <a:rPr lang="en-US" sz="1904" dirty="0">
                <a:ln w="0"/>
                <a:solidFill>
                  <a:srgbClr val="00B0F0"/>
                </a:solidFill>
                <a:effectLst>
                  <a:outerShdw blurRad="38100" dist="19050" dir="2700000" algn="tl" rotWithShape="0">
                    <a:schemeClr val="dk1">
                      <a:alpha val="40000"/>
                    </a:schemeClr>
                  </a:outerShdw>
                </a:effectLst>
              </a:rPr>
              <a:t>JSON</a:t>
            </a:r>
          </a:p>
        </p:txBody>
      </p:sp>
      <p:sp>
        <p:nvSpPr>
          <p:cNvPr id="14" name="Rectangle 13"/>
          <p:cNvSpPr/>
          <p:nvPr/>
        </p:nvSpPr>
        <p:spPr>
          <a:xfrm>
            <a:off x="10104437" y="3907921"/>
            <a:ext cx="881973" cy="356060"/>
          </a:xfrm>
          <a:prstGeom prst="rect">
            <a:avLst/>
          </a:prstGeom>
        </p:spPr>
        <p:txBody>
          <a:bodyPr wrap="none">
            <a:spAutoFit/>
          </a:bodyPr>
          <a:lstStyle/>
          <a:p>
            <a:pPr>
              <a:lnSpc>
                <a:spcPct val="90000"/>
              </a:lnSpc>
            </a:pPr>
            <a:r>
              <a:rPr lang="en-US" sz="1904" dirty="0">
                <a:ln w="0"/>
                <a:solidFill>
                  <a:srgbClr val="FFC000"/>
                </a:solidFill>
                <a:effectLst>
                  <a:outerShdw blurRad="38100" dist="19050" dir="2700000" algn="tl" rotWithShape="0">
                    <a:schemeClr val="dk1">
                      <a:alpha val="40000"/>
                    </a:schemeClr>
                  </a:outerShdw>
                </a:effectLst>
              </a:rPr>
              <a:t>OAuth</a:t>
            </a:r>
          </a:p>
        </p:txBody>
      </p:sp>
      <p:sp>
        <p:nvSpPr>
          <p:cNvPr id="15" name="Rectangle 14"/>
          <p:cNvSpPr/>
          <p:nvPr/>
        </p:nvSpPr>
        <p:spPr>
          <a:xfrm>
            <a:off x="8199437" y="4407508"/>
            <a:ext cx="822661" cy="356060"/>
          </a:xfrm>
          <a:prstGeom prst="rect">
            <a:avLst/>
          </a:prstGeom>
        </p:spPr>
        <p:txBody>
          <a:bodyPr wrap="none">
            <a:spAutoFit/>
          </a:bodyPr>
          <a:lstStyle/>
          <a:p>
            <a:pPr>
              <a:lnSpc>
                <a:spcPct val="90000"/>
              </a:lnSpc>
            </a:pPr>
            <a:r>
              <a:rPr lang="en-US" sz="1904" dirty="0">
                <a:ln w="0"/>
                <a:solidFill>
                  <a:srgbClr val="92D050"/>
                </a:solidFill>
                <a:effectLst>
                  <a:outerShdw blurRad="38100" dist="19050" dir="2700000" algn="tl" rotWithShape="0">
                    <a:schemeClr val="dk1">
                      <a:alpha val="40000"/>
                    </a:schemeClr>
                  </a:outerShdw>
                </a:effectLst>
              </a:rPr>
              <a:t>RAML</a:t>
            </a:r>
          </a:p>
        </p:txBody>
      </p:sp>
      <p:sp>
        <p:nvSpPr>
          <p:cNvPr id="16" name="Rectangle 15"/>
          <p:cNvSpPr/>
          <p:nvPr/>
        </p:nvSpPr>
        <p:spPr>
          <a:xfrm>
            <a:off x="7171770" y="5361123"/>
            <a:ext cx="1112805" cy="356060"/>
          </a:xfrm>
          <a:prstGeom prst="rect">
            <a:avLst/>
          </a:prstGeom>
        </p:spPr>
        <p:txBody>
          <a:bodyPr wrap="none">
            <a:spAutoFit/>
          </a:bodyPr>
          <a:lstStyle/>
          <a:p>
            <a:pPr>
              <a:lnSpc>
                <a:spcPct val="90000"/>
              </a:lnSpc>
            </a:pPr>
            <a:r>
              <a:rPr lang="en-US" sz="1904" dirty="0">
                <a:ln w="0"/>
                <a:solidFill>
                  <a:srgbClr val="FFFF00"/>
                </a:solidFill>
                <a:effectLst>
                  <a:outerShdw blurRad="38100" dist="19050" dir="2700000" algn="tl" rotWithShape="0">
                    <a:schemeClr val="dk1">
                      <a:alpha val="40000"/>
                    </a:schemeClr>
                  </a:outerShdw>
                </a:effectLst>
              </a:rPr>
              <a:t>Swagger</a:t>
            </a:r>
          </a:p>
        </p:txBody>
      </p:sp>
      <p:sp>
        <p:nvSpPr>
          <p:cNvPr id="17" name="Rectangle 16"/>
          <p:cNvSpPr/>
          <p:nvPr/>
        </p:nvSpPr>
        <p:spPr>
          <a:xfrm>
            <a:off x="6479221" y="4128212"/>
            <a:ext cx="1335622" cy="356060"/>
          </a:xfrm>
          <a:prstGeom prst="rect">
            <a:avLst/>
          </a:prstGeom>
        </p:spPr>
        <p:txBody>
          <a:bodyPr wrap="none">
            <a:spAutoFit/>
          </a:bodyPr>
          <a:lstStyle/>
          <a:p>
            <a:pPr>
              <a:lnSpc>
                <a:spcPct val="90000"/>
              </a:lnSpc>
            </a:pPr>
            <a:r>
              <a:rPr lang="en-US" sz="1904" dirty="0">
                <a:ln w="0"/>
                <a:solidFill>
                  <a:srgbClr val="7030A0"/>
                </a:solidFill>
                <a:effectLst>
                  <a:outerShdw blurRad="38100" dist="19050" dir="2700000" algn="tl" rotWithShape="0">
                    <a:schemeClr val="dk1">
                      <a:alpha val="40000"/>
                    </a:schemeClr>
                  </a:outerShdw>
                </a:effectLst>
              </a:rPr>
              <a:t>$metadata</a:t>
            </a:r>
          </a:p>
        </p:txBody>
      </p:sp>
      <p:sp>
        <p:nvSpPr>
          <p:cNvPr id="12" name="Rectangle 11"/>
          <p:cNvSpPr/>
          <p:nvPr/>
        </p:nvSpPr>
        <p:spPr>
          <a:xfrm>
            <a:off x="9709937" y="5080580"/>
            <a:ext cx="788999" cy="356060"/>
          </a:xfrm>
          <a:prstGeom prst="rect">
            <a:avLst/>
          </a:prstGeom>
        </p:spPr>
        <p:txBody>
          <a:bodyPr wrap="none">
            <a:spAutoFit/>
          </a:bodyPr>
          <a:lstStyle/>
          <a:p>
            <a:pPr>
              <a:lnSpc>
                <a:spcPct val="90000"/>
              </a:lnSpc>
            </a:pPr>
            <a:r>
              <a:rPr lang="en-US" sz="1904" dirty="0" smtClean="0">
                <a:ln w="0"/>
                <a:solidFill>
                  <a:srgbClr val="00B0F0"/>
                </a:solidFill>
                <a:effectLst>
                  <a:outerShdw blurRad="38100" dist="19050" dir="2700000" algn="tl" rotWithShape="0">
                    <a:schemeClr val="dk1">
                      <a:alpha val="40000"/>
                    </a:schemeClr>
                  </a:outerShdw>
                </a:effectLst>
              </a:rPr>
              <a:t>SOAP</a:t>
            </a:r>
            <a:endParaRPr lang="en-US" sz="1904" dirty="0">
              <a:ln w="0"/>
              <a:solidFill>
                <a:srgbClr val="00B0F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0387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9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grpId="0" nodeType="withEffect">
                                  <p:stCondLst>
                                    <p:cond delay="17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par>
                                <p:cTn id="17" presetID="10" presetClass="entr" presetSubtype="0" fill="hold" grpId="0" nodeType="withEffect">
                                  <p:stCondLst>
                                    <p:cond delay="24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par>
                                <p:cTn id="20" presetID="10" presetClass="entr" presetSubtype="0" fill="hold" grpId="0" nodeType="withEffect">
                                  <p:stCondLst>
                                    <p:cond delay="42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par>
                                <p:cTn id="23" presetID="10" presetClass="entr" presetSubtype="0" fill="hold" grpId="0" nodeType="withEffect">
                                  <p:stCondLst>
                                    <p:cond delay="250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childTnLst>
                                </p:cTn>
                              </p:par>
                              <p:par>
                                <p:cTn id="26" presetID="10" presetClass="entr" presetSubtype="0" fill="hold" grpId="0" nodeType="withEffect">
                                  <p:stCondLst>
                                    <p:cond delay="23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15" grpId="0"/>
      <p:bldP spid="16" grpId="0"/>
      <p:bldP spid="1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Service Consumption</a:t>
            </a:r>
            <a:endParaRPr lang="en-US" dirty="0"/>
          </a:p>
        </p:txBody>
      </p:sp>
      <p:sp>
        <p:nvSpPr>
          <p:cNvPr id="3" name="Text Placeholder 2"/>
          <p:cNvSpPr>
            <a:spLocks noGrp="1"/>
          </p:cNvSpPr>
          <p:nvPr>
            <p:ph type="body" sz="quarter" idx="11"/>
          </p:nvPr>
        </p:nvSpPr>
        <p:spPr>
          <a:xfrm>
            <a:off x="275482" y="1213173"/>
            <a:ext cx="11887878" cy="749609"/>
          </a:xfrm>
        </p:spPr>
        <p:txBody>
          <a:bodyPr/>
          <a:lstStyle/>
          <a:p>
            <a:r>
              <a:rPr lang="en-US" dirty="0" smtClean="0"/>
              <a:t>A Multi Step Process;</a:t>
            </a:r>
            <a:endParaRPr lang="en-US" dirty="0"/>
          </a:p>
        </p:txBody>
      </p:sp>
      <p:sp>
        <p:nvSpPr>
          <p:cNvPr id="4" name="Rectangle 3"/>
          <p:cNvSpPr/>
          <p:nvPr/>
        </p:nvSpPr>
        <p:spPr bwMode="auto">
          <a:xfrm>
            <a:off x="367046" y="2313772"/>
            <a:ext cx="2819000" cy="1676162"/>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pPr>
            <a:r>
              <a:rPr lang="en-US" sz="2000" dirty="0">
                <a:gradFill>
                  <a:gsLst>
                    <a:gs pos="0">
                      <a:srgbClr val="FFFFFF"/>
                    </a:gs>
                    <a:gs pos="100000">
                      <a:srgbClr val="FFFFFF"/>
                    </a:gs>
                  </a:gsLst>
                  <a:lin ang="5400000" scaled="0"/>
                </a:gradFill>
              </a:rPr>
              <a:t>Provision and/or Configure the Service</a:t>
            </a:r>
          </a:p>
        </p:txBody>
      </p:sp>
      <p:sp>
        <p:nvSpPr>
          <p:cNvPr id="5" name="Rectangle 4"/>
          <p:cNvSpPr/>
          <p:nvPr/>
        </p:nvSpPr>
        <p:spPr bwMode="auto">
          <a:xfrm>
            <a:off x="367046" y="4103356"/>
            <a:ext cx="2819000" cy="167616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pPr>
            <a:r>
              <a:rPr lang="en-US" sz="2000" dirty="0">
                <a:gradFill>
                  <a:gsLst>
                    <a:gs pos="0">
                      <a:srgbClr val="FFFFFF"/>
                    </a:gs>
                    <a:gs pos="100000">
                      <a:srgbClr val="FFFFFF"/>
                    </a:gs>
                  </a:gsLst>
                  <a:lin ang="5400000" scaled="0"/>
                </a:gradFill>
              </a:rPr>
              <a:t>Consume the Service</a:t>
            </a:r>
          </a:p>
        </p:txBody>
      </p:sp>
      <p:sp>
        <p:nvSpPr>
          <p:cNvPr id="6" name="Rectangle 5"/>
          <p:cNvSpPr/>
          <p:nvPr/>
        </p:nvSpPr>
        <p:spPr bwMode="auto">
          <a:xfrm>
            <a:off x="3288987" y="2313772"/>
            <a:ext cx="2819000" cy="1676162"/>
          </a:xfrm>
          <a:prstGeom prst="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pPr>
            <a:r>
              <a:rPr lang="en-US" sz="2000" dirty="0">
                <a:gradFill>
                  <a:gsLst>
                    <a:gs pos="0">
                      <a:srgbClr val="FFFFFF"/>
                    </a:gs>
                    <a:gs pos="100000">
                      <a:srgbClr val="FFFFFF"/>
                    </a:gs>
                  </a:gsLst>
                  <a:lin ang="5400000" scaled="0"/>
                </a:gradFill>
              </a:rPr>
              <a:t>Proxies for the Service</a:t>
            </a:r>
          </a:p>
        </p:txBody>
      </p:sp>
      <p:sp>
        <p:nvSpPr>
          <p:cNvPr id="7" name="Rectangle 6"/>
          <p:cNvSpPr/>
          <p:nvPr/>
        </p:nvSpPr>
        <p:spPr bwMode="auto">
          <a:xfrm>
            <a:off x="3288987" y="4103356"/>
            <a:ext cx="2819000" cy="1676162"/>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pPr>
            <a:r>
              <a:rPr lang="en-US" sz="2000" dirty="0">
                <a:solidFill>
                  <a:sysClr val="windowText" lastClr="000000"/>
                </a:solidFill>
              </a:rPr>
              <a:t>Now What?</a:t>
            </a:r>
          </a:p>
        </p:txBody>
      </p:sp>
    </p:spTree>
    <p:extLst>
      <p:ext uri="{BB962C8B-B14F-4D97-AF65-F5344CB8AC3E}">
        <p14:creationId xmlns:p14="http://schemas.microsoft.com/office/powerpoint/2010/main" val="816574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Using Data to </a:t>
            </a:r>
            <a:br>
              <a:rPr lang="en-US" smtClean="0"/>
            </a:br>
            <a:r>
              <a:rPr lang="en-US" smtClean="0"/>
              <a:t>Inform Decisions</a:t>
            </a:r>
            <a:endParaRPr lang="en-US" dirty="0"/>
          </a:p>
        </p:txBody>
      </p:sp>
      <p:sp>
        <p:nvSpPr>
          <p:cNvPr id="6" name="Rectangle 5"/>
          <p:cNvSpPr/>
          <p:nvPr/>
        </p:nvSpPr>
        <p:spPr>
          <a:xfrm>
            <a:off x="20637" y="4854600"/>
            <a:ext cx="9918329" cy="523220"/>
          </a:xfrm>
          <a:prstGeom prst="rect">
            <a:avLst/>
          </a:prstGeom>
        </p:spPr>
        <p:txBody>
          <a:bodyPr wrap="square">
            <a:spAutoFit/>
          </a:bodyPr>
          <a:lstStyle/>
          <a:p>
            <a:pPr lvl="1"/>
            <a:r>
              <a:rPr lang="en-US" sz="2800" smtClean="0"/>
              <a:t>Salesforce Customer Data Prioritizes TFS Work Items</a:t>
            </a:r>
            <a:endParaRPr lang="en-US" sz="2800" dirty="0"/>
          </a:p>
        </p:txBody>
      </p:sp>
      <p:pic>
        <p:nvPicPr>
          <p:cNvPr id="7170" name="Picture 2" descr="C:\Users\Stevelas\AppData\Local\Temp\SNAGHTML2a1fd71.PNG"/>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08037" y="542898"/>
            <a:ext cx="10058400" cy="13716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742237" y="2215497"/>
            <a:ext cx="3627438" cy="1477328"/>
          </a:xfrm>
          <a:prstGeom prst="rect">
            <a:avLst/>
          </a:prstGeom>
        </p:spPr>
        <p:txBody>
          <a:bodyPr wrap="square">
            <a:spAutoFit/>
          </a:bodyPr>
          <a:lstStyle/>
          <a:p>
            <a:pPr>
              <a:buFont typeface="Arial" panose="020B0604020202020204" pitchFamily="34" charset="0"/>
              <a:buChar char="•"/>
            </a:pPr>
            <a:r>
              <a:rPr lang="en-US" dirty="0">
                <a:hlinkClick r:id="rId3"/>
              </a:rPr>
              <a:t>Systems Management</a:t>
            </a:r>
            <a:endParaRPr lang="en-US" dirty="0"/>
          </a:p>
          <a:p>
            <a:pPr>
              <a:buFont typeface="Arial" panose="020B0604020202020204" pitchFamily="34" charset="0"/>
              <a:buChar char="•"/>
            </a:pPr>
            <a:r>
              <a:rPr lang="en-US" dirty="0">
                <a:hlinkClick r:id="rId4"/>
              </a:rPr>
              <a:t>Security Management</a:t>
            </a:r>
            <a:endParaRPr lang="en-US" dirty="0"/>
          </a:p>
          <a:p>
            <a:pPr>
              <a:buFont typeface="Arial" panose="020B0604020202020204" pitchFamily="34" charset="0"/>
              <a:buChar char="•"/>
            </a:pPr>
            <a:r>
              <a:rPr lang="en-US" dirty="0">
                <a:hlinkClick r:id="rId5"/>
              </a:rPr>
              <a:t>IT Service Management</a:t>
            </a:r>
            <a:endParaRPr lang="en-US" dirty="0"/>
          </a:p>
          <a:p>
            <a:pPr>
              <a:buFont typeface="Arial" panose="020B0604020202020204" pitchFamily="34" charset="0"/>
              <a:buChar char="•"/>
            </a:pPr>
            <a:r>
              <a:rPr lang="en-US" dirty="0">
                <a:hlinkClick r:id="rId6"/>
              </a:rPr>
              <a:t>Asset Lifecycle Management</a:t>
            </a:r>
            <a:endParaRPr lang="en-US" dirty="0"/>
          </a:p>
          <a:p>
            <a:pPr>
              <a:buFont typeface="Arial" panose="020B0604020202020204" pitchFamily="34" charset="0"/>
              <a:buChar char="•"/>
            </a:pPr>
            <a:r>
              <a:rPr lang="en-US" dirty="0">
                <a:hlinkClick r:id="rId7"/>
              </a:rPr>
              <a:t>Enterprise Mobility Management</a:t>
            </a:r>
            <a:endParaRPr lang="en-US" dirty="0"/>
          </a:p>
        </p:txBody>
      </p:sp>
    </p:spTree>
    <p:extLst>
      <p:ext uri="{BB962C8B-B14F-4D97-AF65-F5344CB8AC3E}">
        <p14:creationId xmlns:p14="http://schemas.microsoft.com/office/powerpoint/2010/main" val="114983209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3338" y="239712"/>
            <a:ext cx="3718499" cy="2800351"/>
          </a:xfrm>
          <a:prstGeom prst="rect">
            <a:avLst/>
          </a:prstGeom>
        </p:spPr>
      </p:pic>
      <p:sp>
        <p:nvSpPr>
          <p:cNvPr id="15" name="TextBox 14"/>
          <p:cNvSpPr txBox="1"/>
          <p:nvPr/>
        </p:nvSpPr>
        <p:spPr>
          <a:xfrm>
            <a:off x="397110" y="2549352"/>
            <a:ext cx="4837277" cy="2265236"/>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Size of customer</a:t>
            </a:r>
          </a:p>
          <a:p>
            <a:pPr>
              <a:lnSpc>
                <a:spcPct val="90000"/>
              </a:lnSpc>
              <a:spcAft>
                <a:spcPts val="600"/>
              </a:spcAft>
            </a:pPr>
            <a:r>
              <a:rPr lang="en-US" sz="2400" dirty="0" smtClean="0">
                <a:gradFill>
                  <a:gsLst>
                    <a:gs pos="2917">
                      <a:schemeClr val="tx1"/>
                    </a:gs>
                    <a:gs pos="30000">
                      <a:schemeClr val="tx1"/>
                    </a:gs>
                  </a:gsLst>
                  <a:lin ang="5400000" scaled="0"/>
                </a:gradFill>
              </a:rPr>
              <a:t>Customer Spend</a:t>
            </a:r>
          </a:p>
          <a:p>
            <a:pPr>
              <a:lnSpc>
                <a:spcPct val="90000"/>
              </a:lnSpc>
              <a:spcAft>
                <a:spcPts val="600"/>
              </a:spcAft>
            </a:pPr>
            <a:r>
              <a:rPr lang="en-US" sz="2400" dirty="0" smtClean="0">
                <a:gradFill>
                  <a:gsLst>
                    <a:gs pos="2917">
                      <a:schemeClr val="tx1"/>
                    </a:gs>
                    <a:gs pos="30000">
                      <a:schemeClr val="tx1"/>
                    </a:gs>
                  </a:gsLst>
                  <a:lin ang="5400000" scaled="0"/>
                </a:gradFill>
              </a:rPr>
              <a:t>Entitlement Points</a:t>
            </a:r>
          </a:p>
          <a:p>
            <a:pPr>
              <a:lnSpc>
                <a:spcPct val="90000"/>
              </a:lnSpc>
              <a:spcAft>
                <a:spcPts val="600"/>
              </a:spcAft>
            </a:pPr>
            <a:r>
              <a:rPr lang="en-US" sz="2400" dirty="0" smtClean="0">
                <a:gradFill>
                  <a:gsLst>
                    <a:gs pos="2917">
                      <a:schemeClr val="tx1"/>
                    </a:gs>
                    <a:gs pos="30000">
                      <a:schemeClr val="tx1"/>
                    </a:gs>
                  </a:gsLst>
                  <a:lin ang="5400000" scaled="0"/>
                </a:gradFill>
              </a:rPr>
              <a:t>Cases associated w/Bugs</a:t>
            </a:r>
          </a:p>
          <a:p>
            <a:pPr>
              <a:lnSpc>
                <a:spcPct val="90000"/>
              </a:lnSpc>
              <a:spcAft>
                <a:spcPts val="600"/>
              </a:spcAft>
            </a:pPr>
            <a:r>
              <a:rPr lang="en-US" sz="2400" dirty="0" smtClean="0">
                <a:gradFill>
                  <a:gsLst>
                    <a:gs pos="2917">
                      <a:schemeClr val="tx1"/>
                    </a:gs>
                    <a:gs pos="30000">
                      <a:schemeClr val="tx1"/>
                    </a:gs>
                  </a:gsLst>
                  <a:lin ang="5400000" scaled="0"/>
                </a:gradFill>
              </a:rPr>
              <a:t>Number of customers impacted </a:t>
            </a:r>
          </a:p>
        </p:txBody>
      </p:sp>
      <p:pic>
        <p:nvPicPr>
          <p:cNvPr id="13" name="Picture 12"/>
          <p:cNvPicPr>
            <a:picLocks noChangeAspect="1"/>
          </p:cNvPicPr>
          <p:nvPr/>
        </p:nvPicPr>
        <p:blipFill>
          <a:blip r:embed="rId3"/>
          <a:stretch>
            <a:fillRect/>
          </a:stretch>
        </p:blipFill>
        <p:spPr>
          <a:xfrm>
            <a:off x="3830442" y="1177925"/>
            <a:ext cx="4539898" cy="274285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2171" y="4043616"/>
            <a:ext cx="2971800" cy="2654047"/>
          </a:xfrm>
          <a:prstGeom prst="rect">
            <a:avLst/>
          </a:prstGeom>
        </p:spPr>
      </p:pic>
      <p:pic>
        <p:nvPicPr>
          <p:cNvPr id="5" name="Picture 2" descr="C:\Users\Stevelas\AppData\Local\Temp\SNAGHTML1fd3f9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27" y="39801"/>
            <a:ext cx="3514334" cy="24590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stretch>
            <a:fillRect/>
          </a:stretch>
        </p:blipFill>
        <p:spPr>
          <a:xfrm>
            <a:off x="613537" y="0"/>
            <a:ext cx="11548300" cy="6977098"/>
          </a:xfrm>
          <a:prstGeom prst="rect">
            <a:avLst/>
          </a:prstGeom>
        </p:spPr>
      </p:pic>
    </p:spTree>
    <p:extLst>
      <p:ext uri="{BB962C8B-B14F-4D97-AF65-F5344CB8AC3E}">
        <p14:creationId xmlns:p14="http://schemas.microsoft.com/office/powerpoint/2010/main" val="107109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ppt_y</p:attrName>
                                        </p:attrNameLst>
                                      </p:cBhvr>
                                      <p:tavLst>
                                        <p:tav tm="0">
                                          <p:val>
                                            <p:strVal val="#ppt_y-#ppt_h*1.125000"/>
                                          </p:val>
                                        </p:tav>
                                        <p:tav tm="100000">
                                          <p:val>
                                            <p:strVal val="#ppt_y"/>
                                          </p:val>
                                        </p:tav>
                                      </p:tavLst>
                                    </p:anim>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exit" presetSubtype="0" fill="hold" nodeType="clickEffect">
                                  <p:stCondLst>
                                    <p:cond delay="0"/>
                                  </p:stCondLst>
                                  <p:childTnLst>
                                    <p:animEffect transition="out" filter="fade">
                                      <p:cBhvr>
                                        <p:cTn id="24" dur="750"/>
                                        <p:tgtEl>
                                          <p:spTgt spid="10"/>
                                        </p:tgtEl>
                                      </p:cBhvr>
                                    </p:animEffect>
                                    <p:anim calcmode="lin" valueType="num">
                                      <p:cBhvr>
                                        <p:cTn id="25" dur="750"/>
                                        <p:tgtEl>
                                          <p:spTgt spid="10"/>
                                        </p:tgtEl>
                                        <p:attrNameLst>
                                          <p:attrName>ppt_x</p:attrName>
                                        </p:attrNameLst>
                                      </p:cBhvr>
                                      <p:tavLst>
                                        <p:tav tm="0">
                                          <p:val>
                                            <p:strVal val="ppt_x"/>
                                          </p:val>
                                        </p:tav>
                                        <p:tav tm="100000">
                                          <p:val>
                                            <p:strVal val="ppt_x"/>
                                          </p:val>
                                        </p:tav>
                                      </p:tavLst>
                                    </p:anim>
                                    <p:anim calcmode="lin" valueType="num">
                                      <p:cBhvr>
                                        <p:cTn id="26" dur="75" decel="100000"/>
                                        <p:tgtEl>
                                          <p:spTgt spid="10"/>
                                        </p:tgtEl>
                                        <p:attrNameLst>
                                          <p:attrName>ppt_y</p:attrName>
                                        </p:attrNameLst>
                                      </p:cBhvr>
                                      <p:tavLst>
                                        <p:tav tm="0">
                                          <p:val>
                                            <p:strVal val="ppt_y"/>
                                          </p:val>
                                        </p:tav>
                                        <p:tav tm="100000">
                                          <p:val>
                                            <p:strVal val="ppt_y-.03"/>
                                          </p:val>
                                        </p:tav>
                                      </p:tavLst>
                                    </p:anim>
                                    <p:anim calcmode="lin" valueType="num">
                                      <p:cBhvr>
                                        <p:cTn id="27" dur="675" accel="100000">
                                          <p:stCondLst>
                                            <p:cond delay="75"/>
                                          </p:stCondLst>
                                        </p:cTn>
                                        <p:tgtEl>
                                          <p:spTgt spid="10"/>
                                        </p:tgtEl>
                                        <p:attrNameLst>
                                          <p:attrName>ppt_y</p:attrName>
                                        </p:attrNameLst>
                                      </p:cBhvr>
                                      <p:tavLst>
                                        <p:tav tm="0">
                                          <p:val>
                                            <p:strVal val="ppt_y"/>
                                          </p:val>
                                        </p:tav>
                                        <p:tav tm="100000">
                                          <p:val>
                                            <p:strVal val="ppt_y+1"/>
                                          </p:val>
                                        </p:tav>
                                      </p:tavLst>
                                    </p:anim>
                                    <p:set>
                                      <p:cBhvr>
                                        <p:cTn id="28" dur="1" fill="hold">
                                          <p:stCondLst>
                                            <p:cond delay="749"/>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23874" y="2325059"/>
                <a:ext cx="4706673" cy="784958"/>
              </a:xfrm>
              <a:prstGeom prst="rect">
                <a:avLst/>
              </a:prstGeom>
            </p:spPr>
            <p:txBody>
              <a:bodyPr wrap="none">
                <a:spAutoFit/>
              </a:bodyPr>
              <a:lstStyle/>
              <a:p>
                <a:pPr>
                  <a:lnSpc>
                    <a:spcPct val="115000"/>
                  </a:lnSpc>
                  <a:spcAft>
                    <a:spcPts val="1000"/>
                  </a:spcAft>
                </a:pPr>
                <a14:m>
                  <m:oMath xmlns:m="http://schemas.openxmlformats.org/officeDocument/2006/math">
                    <m:sSub>
                      <m:sSubPr>
                        <m:ctrlPr>
                          <a:rPr lang="en-US" sz="2000" i="1" smtClean="0">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200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m:t>
                        </m:r>
                      </m:sub>
                    </m:sSub>
                    <m:r>
                      <a:rPr lang="en-US" sz="200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𝐾</m:t>
                        </m:r>
                      </m:num>
                      <m:den>
                        <m:r>
                          <a:rPr lang="en-US" sz="200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1+</m:t>
                        </m:r>
                        <m:f>
                          <m:fPr>
                            <m:ctrlPr>
                              <a:rPr lang="en-US" sz="200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𝐾</m:t>
                            </m:r>
                            <m:r>
                              <a:rPr lang="en-US" sz="200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200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0</m:t>
                                </m:r>
                              </m:sub>
                            </m:sSub>
                          </m:num>
                          <m:den>
                            <m:sSub>
                              <m:sSubPr>
                                <m:ctrlPr>
                                  <a:rPr lang="en-US" sz="200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200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0</m:t>
                                </m:r>
                              </m:sub>
                            </m:sSub>
                          </m:den>
                        </m:f>
                        <m:sSup>
                          <m:sSupPr>
                            <m:ctrlPr>
                              <a:rPr lang="en-US" sz="200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200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𝑟𝑡</m:t>
                            </m:r>
                          </m:sup>
                        </m:sSup>
                      </m:den>
                    </m:f>
                  </m:oMath>
                </a14:m>
                <a:r>
                  <a:rPr lang="en-US" sz="2000"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 and </a:t>
                </a:r>
                <a14:m>
                  <m:oMath xmlns:m="http://schemas.openxmlformats.org/officeDocument/2006/math">
                    <m:sSub>
                      <m:sSubPr>
                        <m:ctrlPr>
                          <a:rPr lang="en-US" sz="2000" i="1">
                            <a:effectLst>
                              <a:outerShdw blurRad="50800" dist="38100" dir="2700000" algn="tl" rotWithShape="0">
                                <a:prstClr val="black">
                                  <a:alpha val="40000"/>
                                </a:prst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effectLst>
                              <a:outerShdw blurRad="50800" dist="38100" dir="2700000" algn="tl" rotWithShape="0">
                                <a:prstClr val="black">
                                  <a:alpha val="40000"/>
                                </a:prstClr>
                              </a:outerShdw>
                            </a:effectLst>
                            <a:latin typeface="Cambria Math" panose="02040503050406030204" pitchFamily="18" charset="0"/>
                            <a:ea typeface="Times New Roman" panose="02020603050405020304" pitchFamily="18" charset="0"/>
                            <a:cs typeface="Times New Roman" panose="02020603050405020304" pitchFamily="18" charset="0"/>
                          </a:rPr>
                          <m:t>𝑟</m:t>
                        </m:r>
                      </m:e>
                      <m:sub>
                        <m:d>
                          <m:dPr>
                            <m:ctrlPr>
                              <a:rPr lang="en-US" sz="2000" i="1">
                                <a:effectLst>
                                  <a:outerShdw blurRad="50800" dist="38100" dir="2700000" algn="tl" rotWithShape="0">
                                    <a:prstClr val="black">
                                      <a:alpha val="40000"/>
                                    </a:prst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1">
                                <a:effectLst>
                                  <a:outerShdw blurRad="50800" dist="38100" dir="2700000" algn="tl" rotWithShape="0">
                                    <a:prstClr val="black">
                                      <a:alpha val="40000"/>
                                    </a:prstClr>
                                  </a:outerShdw>
                                </a:effectLst>
                                <a:latin typeface="Cambria Math" panose="02040503050406030204" pitchFamily="18" charset="0"/>
                                <a:ea typeface="Times New Roman" panose="02020603050405020304" pitchFamily="18" charset="0"/>
                                <a:cs typeface="Times New Roman" panose="02020603050405020304" pitchFamily="18" charset="0"/>
                              </a:rPr>
                              <m:t>𝑐</m:t>
                            </m:r>
                          </m:e>
                        </m:d>
                      </m:sub>
                    </m:sSub>
                    <m:r>
                      <a:rPr lang="en-US" sz="2000" i="1">
                        <a:effectLst>
                          <a:outerShdw blurRad="50800" dist="38100" dir="2700000" algn="tl" rotWithShape="0">
                            <a:prstClr val="black">
                              <a:alpha val="40000"/>
                            </a:prstClr>
                          </a:outerShdw>
                        </a:effectLst>
                        <a:latin typeface="Cambria Math" panose="02040503050406030204" pitchFamily="18" charset="0"/>
                        <a:ea typeface="Times New Roman" panose="02020603050405020304" pitchFamily="18" charset="0"/>
                        <a:cs typeface="Times New Roman" panose="02020603050405020304" pitchFamily="18" charset="0"/>
                      </a:rPr>
                      <m:t>= .01</m:t>
                    </m:r>
                    <m:rad>
                      <m:radPr>
                        <m:degHide m:val="on"/>
                        <m:ctrlPr>
                          <a:rPr lang="en-US" sz="2000" i="1">
                            <a:effectLst>
                              <a:outerShdw blurRad="50800" dist="38100" dir="2700000" algn="tl" rotWithShape="0">
                                <a:prstClr val="black">
                                  <a:alpha val="40000"/>
                                </a:prstClr>
                              </a:outerShdw>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000" i="1">
                            <a:effectLst>
                              <a:outerShdw blurRad="50800" dist="38100" dir="2700000" algn="tl" rotWithShape="0">
                                <a:prstClr val="black">
                                  <a:alpha val="40000"/>
                                </a:prstClr>
                              </a:outerShdw>
                            </a:effectLst>
                            <a:latin typeface="Cambria Math" panose="02040503050406030204" pitchFamily="18" charset="0"/>
                            <a:ea typeface="Times New Roman" panose="02020603050405020304" pitchFamily="18" charset="0"/>
                            <a:cs typeface="Times New Roman" panose="02020603050405020304" pitchFamily="18" charset="0"/>
                          </a:rPr>
                          <m:t>𝐶</m:t>
                        </m:r>
                      </m:e>
                    </m:rad>
                    <m:r>
                      <a:rPr lang="en-US" sz="2000" i="1">
                        <a:effectLst>
                          <a:outerShdw blurRad="50800" dist="38100" dir="2700000" algn="tl" rotWithShape="0">
                            <a:prstClr val="black">
                              <a:alpha val="40000"/>
                            </a:prstClr>
                          </a:outerShdw>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effectLst>
                              <a:outerShdw blurRad="50800" dist="38100" dir="2700000" algn="tl" rotWithShape="0">
                                <a:prstClr val="black">
                                  <a:alpha val="40000"/>
                                </a:prstClr>
                              </a:outerShdw>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effectLst>
                              <a:outerShdw blurRad="50800" dist="38100" dir="2700000" algn="tl" rotWithShape="0">
                                <a:prstClr val="black">
                                  <a:alpha val="40000"/>
                                </a:prstClr>
                              </a:outerShdw>
                            </a:effectLst>
                            <a:latin typeface="Cambria Math" panose="02040503050406030204" pitchFamily="18" charset="0"/>
                            <a:ea typeface="Times New Roman" panose="02020603050405020304" pitchFamily="18" charset="0"/>
                            <a:cs typeface="Times New Roman" panose="02020603050405020304" pitchFamily="18" charset="0"/>
                          </a:rPr>
                          <m:t>.005</m:t>
                        </m:r>
                      </m:num>
                      <m:den>
                        <m:r>
                          <a:rPr lang="en-US" sz="2000" i="1">
                            <a:effectLst>
                              <a:outerShdw blurRad="50800" dist="38100" dir="2700000" algn="tl" rotWithShape="0">
                                <a:prstClr val="black">
                                  <a:alpha val="40000"/>
                                </a:prstClr>
                              </a:outerShdw>
                            </a:effectLst>
                            <a:latin typeface="Cambria Math" panose="02040503050406030204" pitchFamily="18" charset="0"/>
                            <a:ea typeface="Times New Roman" panose="02020603050405020304" pitchFamily="18" charset="0"/>
                            <a:cs typeface="Times New Roman" panose="02020603050405020304" pitchFamily="18" charset="0"/>
                          </a:rPr>
                          <m:t>𝐶</m:t>
                        </m:r>
                      </m:den>
                    </m:f>
                  </m:oMath>
                </a14:m>
                <a:r>
                  <a:rPr lang="en-US" sz="2000"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23874" y="2325059"/>
                <a:ext cx="4706673" cy="784958"/>
              </a:xfrm>
              <a:prstGeom prst="rect">
                <a:avLst/>
              </a:prstGeom>
              <a:blipFill rotWithShape="0">
                <a:blip r:embed="rId3"/>
                <a:stretch>
                  <a:fillRect l="-130" b="-3876"/>
                </a:stretch>
              </a:blipFill>
            </p:spPr>
            <p:txBody>
              <a:bodyPr/>
              <a:lstStyle/>
              <a:p>
                <a:r>
                  <a:rPr lang="en-US">
                    <a:noFill/>
                  </a:rPr>
                  <a:t> </a:t>
                </a:r>
              </a:p>
            </p:txBody>
          </p:sp>
        </mc:Fallback>
      </mc:AlternateContent>
      <p:sp>
        <p:nvSpPr>
          <p:cNvPr id="4" name="Rectangle 3"/>
          <p:cNvSpPr/>
          <p:nvPr/>
        </p:nvSpPr>
        <p:spPr>
          <a:xfrm>
            <a:off x="652919" y="3040063"/>
            <a:ext cx="6216650" cy="2817694"/>
          </a:xfrm>
          <a:prstGeom prst="rect">
            <a:avLst/>
          </a:prstGeom>
        </p:spPr>
        <p:txBody>
          <a:bodyPr>
            <a:spAutoFit/>
          </a:bodyPr>
          <a:lstStyle/>
          <a:p>
            <a:pPr marL="342900" marR="0" lvl="0" indent="-342900">
              <a:lnSpc>
                <a:spcPct val="115000"/>
              </a:lnSpc>
              <a:spcBef>
                <a:spcPts val="0"/>
              </a:spcBef>
              <a:spcAft>
                <a:spcPts val="0"/>
              </a:spcAft>
              <a:buFont typeface="Symbol" panose="05050102010706020507" pitchFamily="18" charset="2"/>
              <a:buChar char=""/>
            </a:pPr>
            <a:r>
              <a:rPr lang="en-US" sz="1400" dirty="0" smtClean="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P</a:t>
            </a:r>
            <a:r>
              <a:rPr lang="en-US" sz="1400" baseline="-25000" dirty="0" smtClean="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(x</a:t>
            </a:r>
            <a:r>
              <a:rPr lang="en-US" sz="1400" baseline="-25000"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a:t>
            </a:r>
            <a:r>
              <a:rPr lang="en-US" sz="1400"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 = UMP Score 1</a:t>
            </a:r>
            <a:endParaRPr lang="en-US" sz="1400"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K = Max score = 5000</a:t>
            </a:r>
            <a:endParaRPr lang="en-US" sz="1400"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P</a:t>
            </a:r>
            <a:r>
              <a:rPr lang="en-US" sz="1400" baseline="-25000"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0 </a:t>
            </a:r>
            <a:r>
              <a:rPr lang="en-US" sz="1400"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 The initial value</a:t>
            </a:r>
            <a:endParaRPr lang="en-US" sz="1400"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400" dirty="0" err="1">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Sev</a:t>
            </a:r>
            <a:r>
              <a:rPr lang="en-US" sz="1400"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 0 = 1000</a:t>
            </a:r>
            <a:endParaRPr lang="en-US" sz="1400"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400" dirty="0" err="1">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Sev</a:t>
            </a:r>
            <a:r>
              <a:rPr lang="en-US" sz="1400"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 1 = 500</a:t>
            </a:r>
            <a:endParaRPr lang="en-US" sz="1400"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400" dirty="0" err="1">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Sev</a:t>
            </a:r>
            <a:r>
              <a:rPr lang="en-US" sz="1400"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 2 = 100</a:t>
            </a:r>
            <a:endParaRPr lang="en-US" sz="1400"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400" dirty="0" err="1">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Sev</a:t>
            </a:r>
            <a:r>
              <a:rPr lang="en-US" sz="1400"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 3 = 10</a:t>
            </a:r>
            <a:endParaRPr lang="en-US" sz="1400"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400" dirty="0" err="1">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Sev</a:t>
            </a:r>
            <a:r>
              <a:rPr lang="en-US" sz="1400"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 4 = 1</a:t>
            </a:r>
            <a:endParaRPr lang="en-US" sz="1400"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r = growth rate</a:t>
            </a:r>
            <a:endParaRPr lang="en-US" sz="1400"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t = time in days since defect was filed </a:t>
            </a:r>
            <a:endParaRPr lang="en-US" sz="1400"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400"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C = number of cases attached</a:t>
            </a:r>
            <a:endParaRPr lang="en-US" sz="1400"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6649366" y="2325059"/>
                <a:ext cx="4272516" cy="715004"/>
              </a:xfrm>
              <a:prstGeom prst="rect">
                <a:avLst/>
              </a:prstGeom>
            </p:spPr>
            <p:txBody>
              <a:bodyPr wrap="none">
                <a:spAutoFit/>
              </a:bodyPr>
              <a:lstStyle/>
              <a:p>
                <a:pPr>
                  <a:lnSpc>
                    <a:spcPct val="115000"/>
                  </a:lnSpc>
                  <a:spcAft>
                    <a:spcPts val="1000"/>
                  </a:spcAft>
                </a:pPr>
                <a14:m>
                  <m:oMath xmlns:m="http://schemas.openxmlformats.org/officeDocument/2006/math">
                    <m:sSub>
                      <m:sSubPr>
                        <m:ctrlPr>
                          <a:rPr lang="en-US" i="1" smtClean="0">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𝑥</m:t>
                        </m:r>
                        <m:r>
                          <a:rPr lang="en-US"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m:t>
                        </m:r>
                      </m:sub>
                    </m:sSub>
                    <m:r>
                      <a:rPr lang="en-US"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𝐾</m:t>
                        </m:r>
                      </m:num>
                      <m:den>
                        <m:r>
                          <a:rPr lang="en-US"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1+</m:t>
                        </m:r>
                        <m:f>
                          <m:fPr>
                            <m:ctrlPr>
                              <a:rPr lang="en-US"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𝐾</m:t>
                            </m:r>
                            <m:r>
                              <a:rPr lang="en-US"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0</m:t>
                                </m:r>
                              </m:sub>
                            </m:sSub>
                          </m:num>
                          <m:den>
                            <m:sSub>
                              <m:sSubPr>
                                <m:ctrlPr>
                                  <a:rPr lang="en-US"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0</m:t>
                                </m:r>
                              </m:sub>
                            </m:sSub>
                          </m:den>
                        </m:f>
                        <m:sSup>
                          <m:sSupPr>
                            <m:ctrlPr>
                              <a:rPr lang="en-US"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𝑟</m:t>
                            </m:r>
                            <m:sSub>
                              <m:sSubPr>
                                <m:ctrlPr>
                                  <a:rPr lang="en-US"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i="1">
                                    <a:effectLst>
                                      <a:outerShdw blurRad="50800" dist="38100" dir="2700000" algn="tl" rotWithShape="0">
                                        <a:prstClr val="black">
                                          <a:alpha val="40000"/>
                                        </a:prstClr>
                                      </a:outerShdw>
                                    </a:effectLst>
                                    <a:latin typeface="Cambria Math" panose="02040503050406030204" pitchFamily="18" charset="0"/>
                                    <a:ea typeface="Calibri" panose="020F0502020204030204" pitchFamily="34" charset="0"/>
                                    <a:cs typeface="Times New Roman" panose="02020603050405020304" pitchFamily="18" charset="0"/>
                                  </a:rPr>
                                  <m:t>𝑒</m:t>
                                </m:r>
                              </m:sub>
                            </m:sSub>
                          </m:sup>
                        </m:sSup>
                      </m:den>
                    </m:f>
                  </m:oMath>
                </a14:m>
                <a:r>
                  <a:rPr lang="en-US"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 and </a:t>
                </a:r>
                <a14:m>
                  <m:oMath xmlns:m="http://schemas.openxmlformats.org/officeDocument/2006/math">
                    <m:sSub>
                      <m:sSubPr>
                        <m:ctrlPr>
                          <a:rPr lang="en-US" i="1">
                            <a:effectLst>
                              <a:outerShdw blurRad="50800" dist="38100" dir="2700000" algn="tl" rotWithShape="0">
                                <a:prstClr val="black">
                                  <a:alpha val="40000"/>
                                </a:prst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outerShdw blurRad="50800" dist="38100" dir="2700000" algn="tl" rotWithShape="0">
                                <a:prstClr val="black">
                                  <a:alpha val="40000"/>
                                </a:prstClr>
                              </a:outerShdw>
                            </a:effectLst>
                            <a:latin typeface="Cambria Math" panose="02040503050406030204" pitchFamily="18" charset="0"/>
                            <a:ea typeface="Times New Roman" panose="02020603050405020304" pitchFamily="18" charset="0"/>
                            <a:cs typeface="Times New Roman" panose="02020603050405020304" pitchFamily="18" charset="0"/>
                          </a:rPr>
                          <m:t>𝑟</m:t>
                        </m:r>
                      </m:e>
                      <m:sub>
                        <m:d>
                          <m:dPr>
                            <m:ctrlPr>
                              <a:rPr lang="en-US" i="1">
                                <a:effectLst>
                                  <a:outerShdw blurRad="50800" dist="38100" dir="2700000" algn="tl" rotWithShape="0">
                                    <a:prstClr val="black">
                                      <a:alpha val="40000"/>
                                    </a:prst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i="1">
                                <a:effectLst>
                                  <a:outerShdw blurRad="50800" dist="38100" dir="2700000" algn="tl" rotWithShape="0">
                                    <a:prstClr val="black">
                                      <a:alpha val="40000"/>
                                    </a:prstClr>
                                  </a:outerShdw>
                                </a:effectLst>
                                <a:latin typeface="Cambria Math" panose="02040503050406030204" pitchFamily="18" charset="0"/>
                                <a:ea typeface="Times New Roman" panose="02020603050405020304" pitchFamily="18" charset="0"/>
                                <a:cs typeface="Times New Roman" panose="02020603050405020304" pitchFamily="18" charset="0"/>
                              </a:rPr>
                              <m:t>𝑥</m:t>
                            </m:r>
                          </m:e>
                        </m:d>
                      </m:sub>
                    </m:sSub>
                    <m:r>
                      <a:rPr lang="en-US" i="1">
                        <a:effectLst>
                          <a:outerShdw blurRad="50800" dist="38100" dir="2700000" algn="tl" rotWithShape="0">
                            <a:prstClr val="black">
                              <a:alpha val="40000"/>
                            </a:prstClr>
                          </a:outerShdw>
                        </a:effectLst>
                        <a:latin typeface="Cambria Math" panose="02040503050406030204" pitchFamily="18" charset="0"/>
                        <a:ea typeface="Times New Roman" panose="02020603050405020304" pitchFamily="18" charset="0"/>
                        <a:cs typeface="Times New Roman" panose="02020603050405020304" pitchFamily="18" charset="0"/>
                      </a:rPr>
                      <m:t>= .075+ </m:t>
                    </m:r>
                    <m:f>
                      <m:fPr>
                        <m:ctrlPr>
                          <a:rPr lang="en-US" i="1">
                            <a:effectLst>
                              <a:outerShdw blurRad="50800" dist="38100" dir="2700000" algn="tl" rotWithShape="0">
                                <a:prstClr val="black">
                                  <a:alpha val="40000"/>
                                </a:prstClr>
                              </a:outerShdw>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i="1">
                                <a:effectLst>
                                  <a:outerShdw blurRad="50800" dist="38100" dir="2700000" algn="tl" rotWithShape="0">
                                    <a:prstClr val="black">
                                      <a:alpha val="40000"/>
                                    </a:prst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outerShdw blurRad="50800" dist="38100" dir="2700000" algn="tl" rotWithShape="0">
                                    <a:prstClr val="black">
                                      <a:alpha val="40000"/>
                                    </a:prstClr>
                                  </a:outerShdw>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US" i="1">
                                <a:effectLst>
                                  <a:outerShdw blurRad="50800" dist="38100" dir="2700000" algn="tl" rotWithShape="0">
                                    <a:prstClr val="black">
                                      <a:alpha val="40000"/>
                                    </a:prstClr>
                                  </a:outerShdw>
                                </a:effectLst>
                                <a:latin typeface="Cambria Math" panose="02040503050406030204" pitchFamily="18" charset="0"/>
                                <a:ea typeface="Times New Roman" panose="02020603050405020304" pitchFamily="18" charset="0"/>
                                <a:cs typeface="Times New Roman" panose="02020603050405020304" pitchFamily="18" charset="0"/>
                              </a:rPr>
                              <m:t>𝑐</m:t>
                            </m:r>
                          </m:sub>
                        </m:sSub>
                        <m:r>
                          <a:rPr lang="en-US" i="1">
                            <a:effectLst>
                              <a:outerShdw blurRad="50800" dist="38100" dir="2700000" algn="tl" rotWithShape="0">
                                <a:prstClr val="black">
                                  <a:alpha val="40000"/>
                                </a:prstClr>
                              </a:outerShdw>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i="1">
                            <a:effectLst>
                              <a:outerShdw blurRad="50800" dist="38100" dir="2700000" algn="tl" rotWithShape="0">
                                <a:prstClr val="black">
                                  <a:alpha val="40000"/>
                                </a:prstClr>
                              </a:outerShdw>
                            </a:effectLst>
                            <a:latin typeface="Cambria Math" panose="02040503050406030204" pitchFamily="18" charset="0"/>
                            <a:ea typeface="Times New Roman" panose="02020603050405020304" pitchFamily="18" charset="0"/>
                            <a:cs typeface="Times New Roman" panose="02020603050405020304" pitchFamily="18" charset="0"/>
                          </a:rPr>
                          <m:t>30</m:t>
                        </m:r>
                      </m:den>
                    </m:f>
                  </m:oMath>
                </a14:m>
                <a:endParaRPr lang="en-US"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649366" y="2325059"/>
                <a:ext cx="4272516" cy="715004"/>
              </a:xfrm>
              <a:prstGeom prst="rect">
                <a:avLst/>
              </a:prstGeom>
              <a:blipFill rotWithShape="0">
                <a:blip r:embed="rId4"/>
                <a:stretch>
                  <a:fillRect b="-3390"/>
                </a:stretch>
              </a:blipFill>
            </p:spPr>
            <p:txBody>
              <a:bodyPr/>
              <a:lstStyle/>
              <a:p>
                <a:r>
                  <a:rPr lang="en-US">
                    <a:noFill/>
                  </a:rPr>
                  <a:t> </a:t>
                </a:r>
              </a:p>
            </p:txBody>
          </p:sp>
        </mc:Fallback>
      </mc:AlternateContent>
      <p:sp>
        <p:nvSpPr>
          <p:cNvPr id="6" name="Rectangle 5"/>
          <p:cNvSpPr/>
          <p:nvPr/>
        </p:nvSpPr>
        <p:spPr>
          <a:xfrm>
            <a:off x="6869886" y="3040063"/>
            <a:ext cx="6216650" cy="1812099"/>
          </a:xfrm>
          <a:prstGeom prst="rect">
            <a:avLst/>
          </a:prstGeom>
        </p:spPr>
        <p:txBody>
          <a:bodyPr>
            <a:spAutoFit/>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P</a:t>
            </a:r>
            <a:r>
              <a:rPr lang="en-US" sz="1400" baseline="-25000"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(x)</a:t>
            </a:r>
            <a:r>
              <a:rPr lang="en-US" sz="1400"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 = UMP Score 2</a:t>
            </a:r>
            <a:endParaRPr lang="en-US" sz="1400"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K = Max score = 5000</a:t>
            </a:r>
            <a:endParaRPr lang="en-US" sz="1400"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P</a:t>
            </a:r>
            <a:r>
              <a:rPr lang="en-US" sz="1400" baseline="-25000"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0</a:t>
            </a:r>
            <a:r>
              <a:rPr lang="en-US" sz="1400"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 = Initial value = 1</a:t>
            </a:r>
            <a:endParaRPr lang="en-US" sz="1400"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r = growth rate</a:t>
            </a:r>
            <a:endParaRPr lang="en-US" sz="1400"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p</a:t>
            </a:r>
            <a:r>
              <a:rPr lang="en-US" sz="1400" baseline="-25000"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(e)</a:t>
            </a:r>
            <a:r>
              <a:rPr lang="en-US" sz="1400"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 = sum of entitlement points of attached accounts / 25000</a:t>
            </a:r>
            <a:endParaRPr lang="en-US" sz="1400"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err="1">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S</a:t>
            </a:r>
            <a:r>
              <a:rPr lang="en-US" sz="1400" baseline="-25000" dirty="0" err="1">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c</a:t>
            </a:r>
            <a:r>
              <a:rPr lang="en-US" sz="1400"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 = Average of case severity with highest thrown out.</a:t>
            </a:r>
            <a:endParaRPr lang="en-US" sz="1400"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US" sz="1400" dirty="0" err="1">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Sev</a:t>
            </a:r>
            <a:r>
              <a:rPr lang="en-US" sz="1400"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 1 = 4, </a:t>
            </a:r>
            <a:r>
              <a:rPr lang="en-US" sz="1400" dirty="0" err="1">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Sev</a:t>
            </a:r>
            <a:r>
              <a:rPr lang="en-US" sz="1400"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 2 = 3, </a:t>
            </a:r>
            <a:r>
              <a:rPr lang="en-US" sz="1400" dirty="0" err="1">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Sev</a:t>
            </a:r>
            <a:r>
              <a:rPr lang="en-US" sz="1400"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 3 = 2, </a:t>
            </a:r>
            <a:r>
              <a:rPr lang="en-US" sz="1400" dirty="0" err="1">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Sev</a:t>
            </a:r>
            <a:r>
              <a:rPr lang="en-US" sz="1400"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 4 = 1.</a:t>
            </a:r>
            <a:endParaRPr lang="en-US" sz="1400"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562715" y="5860705"/>
            <a:ext cx="9361661" cy="963854"/>
          </a:xfrm>
          <a:prstGeom prst="rect">
            <a:avLst/>
          </a:prstGeom>
        </p:spPr>
        <p:txBody>
          <a:bodyPr wrap="square">
            <a:spAutoFit/>
          </a:bodyPr>
          <a:lstStyle/>
          <a:p>
            <a:pPr algn="ctr">
              <a:lnSpc>
                <a:spcPct val="115000"/>
              </a:lnSpc>
              <a:spcAft>
                <a:spcPts val="1000"/>
              </a:spcAft>
            </a:pPr>
            <a:r>
              <a:rPr lang="en-US"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The final </a:t>
            </a:r>
            <a:r>
              <a:rPr lang="en-US" dirty="0" smtClean="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UMP</a:t>
            </a:r>
            <a:r>
              <a:rPr lang="en-US" baseline="30000" dirty="0" smtClean="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a:t>
            </a:r>
            <a:r>
              <a:rPr lang="en-US" dirty="0" smtClean="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 Score is </a:t>
            </a:r>
            <a:r>
              <a:rPr lang="en-US" dirty="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the sum of the two formulas where the MAX will work out to be 10,000</a:t>
            </a:r>
            <a:r>
              <a:rPr lang="en-US" dirty="0" smtClean="0">
                <a:effectLst>
                  <a:outerShdw blurRad="50800" dist="38100" dir="2700000" algn="tl" rotWithShape="0">
                    <a:prstClr val="black">
                      <a:alpha val="40000"/>
                    </a:prstClr>
                  </a:outerShdw>
                </a:effectLst>
                <a:latin typeface="Calibri" panose="020F0502020204030204" pitchFamily="34" charset="0"/>
                <a:ea typeface="Times New Roman" panose="02020603050405020304" pitchFamily="18" charset="0"/>
                <a:cs typeface="Times New Roman" panose="02020603050405020304" pitchFamily="18" charset="0"/>
              </a:rPr>
              <a:t>.</a:t>
            </a:r>
          </a:p>
          <a:p>
            <a:pPr>
              <a:lnSpc>
                <a:spcPct val="115000"/>
              </a:lnSpc>
              <a:spcAft>
                <a:spcPts val="1000"/>
              </a:spcAft>
            </a:pPr>
            <a:r>
              <a:rPr lang="en-US" sz="1200" i="1" dirty="0" smtClean="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rPr>
              <a:t/>
            </a:r>
            <a:br>
              <a:rPr lang="en-US" sz="1200" i="1" dirty="0" smtClean="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rPr>
            </a:br>
            <a:r>
              <a:rPr lang="en-US" sz="1200" i="1" dirty="0" smtClean="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rPr>
              <a:t>*Unified Metric Priority</a:t>
            </a:r>
            <a:endParaRPr lang="en-US" sz="1200" i="1"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5"/>
          <a:stretch>
            <a:fillRect/>
          </a:stretch>
        </p:blipFill>
        <p:spPr>
          <a:xfrm>
            <a:off x="8351837" y="35072"/>
            <a:ext cx="3457143" cy="2352381"/>
          </a:xfrm>
          <a:prstGeom prst="rect">
            <a:avLst/>
          </a:prstGeom>
        </p:spPr>
      </p:pic>
      <p:sp>
        <p:nvSpPr>
          <p:cNvPr id="9" name="TextBox 8"/>
          <p:cNvSpPr txBox="1"/>
          <p:nvPr/>
        </p:nvSpPr>
        <p:spPr>
          <a:xfrm>
            <a:off x="282574" y="1082529"/>
            <a:ext cx="7307263"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effectLst>
                  <a:outerShdw blurRad="50800" dist="38100" dir="2700000" algn="tl" rotWithShape="0">
                    <a:prstClr val="black">
                      <a:alpha val="40000"/>
                    </a:prstClr>
                  </a:outerShdw>
                </a:effectLst>
              </a:rPr>
              <a:t>Using the Population Growth and Regulation formula to prioritize bugs</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638" y="287168"/>
            <a:ext cx="6784804" cy="924095"/>
          </a:xfrm>
          <a:prstGeom prst="rect">
            <a:avLst/>
          </a:prstGeom>
        </p:spPr>
      </p:pic>
    </p:spTree>
    <p:extLst>
      <p:ext uri="{BB962C8B-B14F-4D97-AF65-F5344CB8AC3E}">
        <p14:creationId xmlns:p14="http://schemas.microsoft.com/office/powerpoint/2010/main" val="60420610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7B5DF659-5422-4FE0-B774-F31BE53950C5}" vid="{E3F4DD5B-E91A-4E2E-A066-DD68F9821E36}"/>
    </a:ext>
  </a:extLst>
</a:theme>
</file>

<file path=ppt/theme/theme2.xml><?xml version="1.0" encoding="utf-8"?>
<a:theme xmlns:a="http://schemas.openxmlformats.org/drawingml/2006/main" name="5-30629_Build_Template_DARK BLU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7B5DF659-5422-4FE0-B774-F31BE53950C5}" vid="{5D3B3FA9-0122-4B31-B139-E383C37B88CE}"/>
    </a:ext>
  </a:extLst>
</a:theme>
</file>

<file path=ppt/theme/theme3.xml><?xml version="1.0" encoding="utf-8"?>
<a:theme xmlns:a="http://schemas.openxmlformats.org/drawingml/2006/main" name="1_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_v02.potx" id="{AE6B0D47-3488-4D7E-AEFE-4DBC34C239F2}" vid="{FE055DFB-2179-4F25-980C-29B98161779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5" ma:contentTypeDescription="Create a new document." ma:contentTypeScope="" ma:versionID="9f49739d1da212619d044bf1bfa27251">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d1ec06fbcf9feb71c233288b468d8e39"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8"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pfbfa50075a04958bd8757dc155d3e08>
    <Presentation_x0020_Date xmlns="12a172fe-0250-434a-85cf-03b10810c5e5">2015-04-29T00:00:00-07:00</Presentation_x0020_Date>
    <o72fbe6ee5ae4131af0832c08ec51202 xmlns="12a172fe-0250-434a-85cf-03b10810c5e5">
      <Terms xmlns="http://schemas.microsoft.com/office/infopath/2007/PartnerControls"/>
    </o72fbe6ee5ae4131af0832c08ec51202>
    <Event_x0020_Start_x0020_Date xmlns="12a172fe-0250-434a-85cf-03b10810c5e5">2015-04-29T07:00:00+00:00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Dave Carroll; Steve Lasker</External_x0020_Speaker>
    <Session_x0020_Code xmlns="12a172fe-0250-434a-85cf-03b10810c5e5">3-759</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2015-05-01T07:00:00+00:00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Build 2015</TermName>
          <TermId xmlns="http://schemas.microsoft.com/office/infopath/2007/PartnerControls">54419920-0a06-43b0-b2df-79127b266d93</TermId>
        </TermInfo>
      </Terms>
    </TaxKeywordTaxHTField>
    <TaxCatchAll xmlns="230e9df3-be65-4c73-a93b-d1236ebd677e">
      <Value>173</Value>
      <Value>172</Value>
      <Value>171</Value>
      <Value>170</Value>
    </TaxCatchAll>
    <eb9cf3a3af7b473faa5c9c98148a90a4 xmlns="12a172fe-0250-434a-85cf-03b10810c5e5">
      <Terms xmlns="http://schemas.microsoft.com/office/infopath/2007/PartnerControls"/>
    </eb9cf3a3af7b473faa5c9c98148a90a4>
    <SharingHintHash xmlns="12a172fe-0250-434a-85cf-03b10810c5e5">-103767253</SharingHintHash>
    <SharedWithUsers xmlns="12a172fe-0250-434a-85cf-03b10810c5e5">
      <UserInfo>
        <DisplayName/>
        <AccountId xsi:nil="true"/>
        <AccountType/>
      </UserInfo>
    </SharedWithUsers>
  </documentManagement>
</p:properties>
</file>

<file path=customXml/itemProps1.xml><?xml version="1.0" encoding="utf-8"?>
<ds:datastoreItem xmlns:ds="http://schemas.openxmlformats.org/officeDocument/2006/customXml" ds:itemID="{99E0065C-627B-42FD-A7AD-D2ABAFAC7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purl.org/dc/dcmitype/"/>
    <ds:schemaRef ds:uri="http://schemas.microsoft.com/office/2006/documentManagement/types"/>
    <ds:schemaRef ds:uri="http://purl.org/dc/terms/"/>
    <ds:schemaRef ds:uri="http://schemas.microsoft.com/office/infopath/2007/PartnerControls"/>
    <ds:schemaRef ds:uri="http://www.w3.org/XML/1998/namespace"/>
    <ds:schemaRef ds:uri="http://purl.org/dc/elements/1.1/"/>
    <ds:schemaRef ds:uri="http://schemas.microsoft.com/office/2006/metadata/properties"/>
    <ds:schemaRef ds:uri="http://schemas.microsoft.com/sharepoint/v3"/>
    <ds:schemaRef ds:uri="http://schemas.openxmlformats.org/package/2006/metadata/core-properties"/>
    <ds:schemaRef ds:uri="230e9df3-be65-4c73-a93b-d1236ebd677e"/>
    <ds:schemaRef ds:uri="12a172fe-0250-434a-85cf-03b10810c5e5"/>
  </ds:schemaRefs>
</ds:datastoreItem>
</file>

<file path=docProps/app.xml><?xml version="1.0" encoding="utf-8"?>
<Properties xmlns="http://schemas.openxmlformats.org/officeDocument/2006/extended-properties" xmlns:vt="http://schemas.openxmlformats.org/officeDocument/2006/docPropsVTypes">
  <Template>Build_2015_Template_v02</Template>
  <TotalTime>781</TotalTime>
  <Words>938</Words>
  <Application>Microsoft Office PowerPoint</Application>
  <PresentationFormat>Custom</PresentationFormat>
  <Paragraphs>139</Paragraphs>
  <Slides>14</Slides>
  <Notes>5</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14</vt:i4>
      </vt:variant>
    </vt:vector>
  </HeadingPairs>
  <TitlesOfParts>
    <vt:vector size="29" baseType="lpstr">
      <vt:lpstr>ＭＳ Ｐゴシック</vt:lpstr>
      <vt:lpstr>Arial</vt:lpstr>
      <vt:lpstr>Avenir LT Pro 45 Book</vt:lpstr>
      <vt:lpstr>Calibri</vt:lpstr>
      <vt:lpstr>Cambria Math</vt:lpstr>
      <vt:lpstr>Consolas</vt:lpstr>
      <vt:lpstr>Courier New</vt:lpstr>
      <vt:lpstr>Segoe UI</vt:lpstr>
      <vt:lpstr>Segoe UI </vt:lpstr>
      <vt:lpstr>Segoe UI Light</vt:lpstr>
      <vt:lpstr>Symbol</vt:lpstr>
      <vt:lpstr>Times New Roman</vt:lpstr>
      <vt:lpstr>5-30629_Build_Template_WHITE</vt:lpstr>
      <vt:lpstr>5-30629_Build_Template_DARK BLUE</vt:lpstr>
      <vt:lpstr>1_5-30629_Build_Template_WHITE</vt:lpstr>
      <vt:lpstr>PowerPoint Presentation</vt:lpstr>
      <vt:lpstr>PowerPoint Presentation</vt:lpstr>
      <vt:lpstr>On the Shoulders of Giants:  Building Apps that Consume Modern SaaS Endpoints with Visual Studio 2015</vt:lpstr>
      <vt:lpstr>PowerPoint Presentation</vt:lpstr>
      <vt:lpstr>What are Connected Services?</vt:lpstr>
      <vt:lpstr>Modern Service Consumption</vt:lpstr>
      <vt:lpstr>Using Data to  Inform Decisions</vt:lpstr>
      <vt:lpstr>PowerPoint Presentation</vt:lpstr>
      <vt:lpstr>PowerPoint Presentation</vt:lpstr>
      <vt:lpstr>PowerPoint Presentation</vt:lpstr>
      <vt:lpstr>Demo: Adding Connected Services</vt:lpstr>
      <vt:lpstr>Connected Services</vt:lpstr>
      <vt:lpstr>References:</vt:lpstr>
      <vt:lpstr>PowerPoint Presentation</vt:lpstr>
    </vt:vector>
  </TitlesOfParts>
  <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Shoulders of Giants: Building Apps that Consume Modern SaaS Endpoints with Visual Studio 2015</dc:title>
  <dc:subject>Build 2015</dc:subject>
  <dc:creator>Steve Lasker</dc:creator>
  <cp:keywords>Build 2015</cp:keywords>
  <dc:description>Template: Mitchell Derrey, Silver Fox Productions
Formatting: 
Audience Type:</dc:description>
  <cp:lastModifiedBy>Amber Templeton</cp:lastModifiedBy>
  <cp:revision>39</cp:revision>
  <dcterms:created xsi:type="dcterms:W3CDTF">2015-04-22T23:22:41Z</dcterms:created>
  <dcterms:modified xsi:type="dcterms:W3CDTF">2015-04-30T00:35:56Z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173;#Moscone Center|d4f36a2e-dd0d-4424-990f-7c93b4e9f063</vt:lpwstr>
  </property>
  <property fmtid="{D5CDD505-2E9C-101B-9397-08002B2CF9AE}" pid="7" name="Track">
    <vt:lpwstr/>
  </property>
  <property fmtid="{D5CDD505-2E9C-101B-9397-08002B2CF9AE}" pid="8" name="Event Location">
    <vt:lpwstr>172;#San Francisco|84dfcb53-432b-499d-8965-93d483d36b4a</vt:lpwstr>
  </property>
  <property fmtid="{D5CDD505-2E9C-101B-9397-08002B2CF9AE}" pid="9" name="Campaign">
    <vt:lpwstr/>
  </property>
  <property fmtid="{D5CDD505-2E9C-101B-9397-08002B2CF9AE}" pid="10" name="IsMyDocuments">
    <vt:bool>true</vt:bool>
  </property>
  <property fmtid="{D5CDD505-2E9C-101B-9397-08002B2CF9AE}" pid="11" name="Audience1">
    <vt:lpwstr/>
  </property>
  <property fmtid="{D5CDD505-2E9C-101B-9397-08002B2CF9AE}" pid="12" name="TaxKeyword">
    <vt:lpwstr>170;#Build 2015|54419920-0a06-43b0-b2df-79127b266d93</vt:lpwstr>
  </property>
  <property fmtid="{D5CDD505-2E9C-101B-9397-08002B2CF9AE}" pid="13" name="Event Name">
    <vt:lpwstr>171;#BUILD|58542b36-5bf5-46a6-a53f-a41fb7a73785</vt:lpwstr>
  </property>
</Properties>
</file>